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63"/>
  </p:notesMasterIdLst>
  <p:handoutMasterIdLst>
    <p:handoutMasterId r:id="rId64"/>
  </p:handoutMasterIdLst>
  <p:sldIdLst>
    <p:sldId id="287" r:id="rId5"/>
    <p:sldId id="257" r:id="rId6"/>
    <p:sldId id="328" r:id="rId7"/>
    <p:sldId id="303" r:id="rId8"/>
    <p:sldId id="326" r:id="rId9"/>
    <p:sldId id="327" r:id="rId10"/>
    <p:sldId id="329" r:id="rId11"/>
    <p:sldId id="330" r:id="rId12"/>
    <p:sldId id="331" r:id="rId13"/>
    <p:sldId id="308" r:id="rId14"/>
    <p:sldId id="306" r:id="rId15"/>
    <p:sldId id="332" r:id="rId16"/>
    <p:sldId id="309" r:id="rId17"/>
    <p:sldId id="333" r:id="rId18"/>
    <p:sldId id="334" r:id="rId19"/>
    <p:sldId id="335" r:id="rId20"/>
    <p:sldId id="336" r:id="rId21"/>
    <p:sldId id="337" r:id="rId22"/>
    <p:sldId id="311" r:id="rId23"/>
    <p:sldId id="338" r:id="rId24"/>
    <p:sldId id="310" r:id="rId25"/>
    <p:sldId id="312" r:id="rId26"/>
    <p:sldId id="313" r:id="rId27"/>
    <p:sldId id="315" r:id="rId28"/>
    <p:sldId id="316" r:id="rId29"/>
    <p:sldId id="320" r:id="rId30"/>
    <p:sldId id="317" r:id="rId31"/>
    <p:sldId id="318" r:id="rId32"/>
    <p:sldId id="321" r:id="rId33"/>
    <p:sldId id="339" r:id="rId34"/>
    <p:sldId id="322" r:id="rId35"/>
    <p:sldId id="340" r:id="rId36"/>
    <p:sldId id="323" r:id="rId37"/>
    <p:sldId id="341" r:id="rId38"/>
    <p:sldId id="324" r:id="rId39"/>
    <p:sldId id="342" r:id="rId40"/>
    <p:sldId id="345" r:id="rId41"/>
    <p:sldId id="346" r:id="rId42"/>
    <p:sldId id="343" r:id="rId43"/>
    <p:sldId id="344" r:id="rId44"/>
    <p:sldId id="347" r:id="rId45"/>
    <p:sldId id="348" r:id="rId46"/>
    <p:sldId id="349" r:id="rId47"/>
    <p:sldId id="350" r:id="rId48"/>
    <p:sldId id="351" r:id="rId49"/>
    <p:sldId id="353" r:id="rId50"/>
    <p:sldId id="354" r:id="rId51"/>
    <p:sldId id="355" r:id="rId52"/>
    <p:sldId id="358" r:id="rId53"/>
    <p:sldId id="357" r:id="rId54"/>
    <p:sldId id="356" r:id="rId55"/>
    <p:sldId id="359" r:id="rId56"/>
    <p:sldId id="364" r:id="rId57"/>
    <p:sldId id="366" r:id="rId58"/>
    <p:sldId id="367" r:id="rId59"/>
    <p:sldId id="368" r:id="rId60"/>
    <p:sldId id="369" r:id="rId61"/>
    <p:sldId id="325"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llins, Marcia" initials="MM" lastIdx="1" clrIdx="0">
    <p:extLst>
      <p:ext uri="{19B8F6BF-5375-455C-9EA6-DF929625EA0E}">
        <p15:presenceInfo xmlns:p15="http://schemas.microsoft.com/office/powerpoint/2012/main" userId="Mullins, Marcia" providerId="None"/>
      </p:ext>
    </p:extLst>
  </p:cmAuthor>
  <p:cmAuthor id="2" name="marce mullins" initials="mm" lastIdx="2" clrIdx="1">
    <p:extLst>
      <p:ext uri="{19B8F6BF-5375-455C-9EA6-DF929625EA0E}">
        <p15:presenceInfo xmlns:p15="http://schemas.microsoft.com/office/powerpoint/2012/main" userId="dd47236c6a908c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63"/>
    <a:srgbClr val="BDD729"/>
    <a:srgbClr val="FF0000"/>
    <a:srgbClr val="CC3300"/>
    <a:srgbClr val="FF9900"/>
    <a:srgbClr val="BDD7EE"/>
    <a:srgbClr val="F7AE39"/>
    <a:srgbClr val="F6AD3B"/>
    <a:srgbClr val="C3C3C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0" autoAdjust="0"/>
    <p:restoredTop sz="79297" autoAdjust="0"/>
  </p:normalViewPr>
  <p:slideViewPr>
    <p:cSldViewPr snapToGrid="0">
      <p:cViewPr varScale="1">
        <p:scale>
          <a:sx n="69" d="100"/>
          <a:sy n="69" d="100"/>
        </p:scale>
        <p:origin x="1085" y="62"/>
      </p:cViewPr>
      <p:guideLst>
        <p:guide pos="288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15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8E2D5D-15D4-401E-AB12-D9FC2F8FC81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7DF7EE57-6BF5-4C89-87FA-A41CBFCF2C59}">
      <dgm:prSet phldrT="[Text]" custT="1"/>
      <dgm:spPr/>
      <dgm:t>
        <a:bodyPr/>
        <a:lstStyle/>
        <a:p>
          <a:r>
            <a:rPr lang="en-US" sz="2400" dirty="0">
              <a:solidFill>
                <a:srgbClr val="004563"/>
              </a:solidFill>
              <a:latin typeface="HelveticaNeueLT Std" panose="020B0604020202090204" pitchFamily="34" charset="0"/>
            </a:rPr>
            <a:t>File RA claim</a:t>
          </a:r>
        </a:p>
      </dgm:t>
    </dgm:pt>
    <dgm:pt modelId="{ADBB0599-B998-46B9-999D-266F819CB0C1}" type="parTrans" cxnId="{8ADE2361-8F4C-4972-B1DA-541C1870404F}">
      <dgm:prSet/>
      <dgm:spPr/>
      <dgm:t>
        <a:bodyPr/>
        <a:lstStyle/>
        <a:p>
          <a:endParaRPr lang="en-US" sz="2400">
            <a:solidFill>
              <a:srgbClr val="004563"/>
            </a:solidFill>
            <a:latin typeface="HelveticaNeueLT Std" panose="020B0604020202090204" pitchFamily="34" charset="0"/>
          </a:endParaRPr>
        </a:p>
      </dgm:t>
    </dgm:pt>
    <dgm:pt modelId="{8CDA1AA8-63B6-46A5-80AB-99E7D2E24B6D}" type="sibTrans" cxnId="{8ADE2361-8F4C-4972-B1DA-541C1870404F}">
      <dgm:prSet/>
      <dgm:spPr/>
      <dgm:t>
        <a:bodyPr/>
        <a:lstStyle/>
        <a:p>
          <a:endParaRPr lang="en-US" sz="2400">
            <a:solidFill>
              <a:srgbClr val="004563"/>
            </a:solidFill>
            <a:latin typeface="HelveticaNeueLT Std" panose="020B0604020202090204" pitchFamily="34" charset="0"/>
          </a:endParaRPr>
        </a:p>
      </dgm:t>
    </dgm:pt>
    <dgm:pt modelId="{2EC973E4-0AFD-41CE-A37A-6E0184F02359}">
      <dgm:prSet phldrT="[Text]" custT="1"/>
      <dgm:spPr/>
      <dgm:t>
        <a:bodyPr/>
        <a:lstStyle/>
        <a:p>
          <a:r>
            <a:rPr lang="en-US" sz="2400" dirty="0">
              <a:solidFill>
                <a:srgbClr val="004563"/>
              </a:solidFill>
              <a:latin typeface="HelveticaNeueLT Std" panose="020B0604020202090204" pitchFamily="34" charset="0"/>
            </a:rPr>
            <a:t>Claimant is profiled</a:t>
          </a:r>
        </a:p>
      </dgm:t>
    </dgm:pt>
    <dgm:pt modelId="{BE5ED0CF-CA6F-4870-8644-AF93B01D85F8}" type="parTrans" cxnId="{72948C9C-419A-4876-A8F3-D81BD913CA9F}">
      <dgm:prSet/>
      <dgm:spPr/>
      <dgm:t>
        <a:bodyPr/>
        <a:lstStyle/>
        <a:p>
          <a:endParaRPr lang="en-US" sz="2400">
            <a:solidFill>
              <a:srgbClr val="004563"/>
            </a:solidFill>
            <a:latin typeface="HelveticaNeueLT Std" panose="020B0604020202090204" pitchFamily="34" charset="0"/>
          </a:endParaRPr>
        </a:p>
      </dgm:t>
    </dgm:pt>
    <dgm:pt modelId="{FB65F316-AA8E-4A09-BBD0-967E8BDCEA7C}" type="sibTrans" cxnId="{72948C9C-419A-4876-A8F3-D81BD913CA9F}">
      <dgm:prSet/>
      <dgm:spPr/>
      <dgm:t>
        <a:bodyPr/>
        <a:lstStyle/>
        <a:p>
          <a:endParaRPr lang="en-US" sz="2400">
            <a:solidFill>
              <a:srgbClr val="004563"/>
            </a:solidFill>
            <a:latin typeface="HelveticaNeueLT Std" panose="020B0604020202090204" pitchFamily="34" charset="0"/>
          </a:endParaRPr>
        </a:p>
      </dgm:t>
    </dgm:pt>
    <dgm:pt modelId="{4322436C-A75A-470B-BCEB-45D1BE93784B}">
      <dgm:prSet phldrT="[Text]" custT="1"/>
      <dgm:spPr/>
      <dgm:t>
        <a:bodyPr/>
        <a:lstStyle/>
        <a:p>
          <a:r>
            <a:rPr lang="en-US" sz="2400" dirty="0">
              <a:solidFill>
                <a:srgbClr val="004563"/>
              </a:solidFill>
              <a:latin typeface="HelveticaNeueLT Std" panose="020B0604020202090204" pitchFamily="34" charset="0"/>
            </a:rPr>
            <a:t>Exemptions are explored</a:t>
          </a:r>
        </a:p>
      </dgm:t>
    </dgm:pt>
    <dgm:pt modelId="{71FCAB62-0D1B-490A-A0EF-EB24793CA2B7}" type="parTrans" cxnId="{0A2F2C73-DC8C-4B5D-9B69-8C4B76CB627E}">
      <dgm:prSet/>
      <dgm:spPr/>
      <dgm:t>
        <a:bodyPr/>
        <a:lstStyle/>
        <a:p>
          <a:endParaRPr lang="en-US" sz="2400">
            <a:solidFill>
              <a:srgbClr val="004563"/>
            </a:solidFill>
            <a:latin typeface="HelveticaNeueLT Std" panose="020B0604020202090204" pitchFamily="34" charset="0"/>
          </a:endParaRPr>
        </a:p>
      </dgm:t>
    </dgm:pt>
    <dgm:pt modelId="{C8D5A56D-A7B7-4AA2-9C37-818564264D5E}" type="sibTrans" cxnId="{0A2F2C73-DC8C-4B5D-9B69-8C4B76CB627E}">
      <dgm:prSet/>
      <dgm:spPr/>
      <dgm:t>
        <a:bodyPr/>
        <a:lstStyle/>
        <a:p>
          <a:endParaRPr lang="en-US" sz="2400">
            <a:solidFill>
              <a:srgbClr val="004563"/>
            </a:solidFill>
            <a:latin typeface="HelveticaNeueLT Std" panose="020B0604020202090204" pitchFamily="34" charset="0"/>
          </a:endParaRPr>
        </a:p>
      </dgm:t>
    </dgm:pt>
    <dgm:pt modelId="{D0140516-0945-49BC-9507-E2AAE36B7FE0}">
      <dgm:prSet phldrT="[Text]" custT="1"/>
      <dgm:spPr/>
      <dgm:t>
        <a:bodyPr/>
        <a:lstStyle/>
        <a:p>
          <a:r>
            <a:rPr lang="en-US" sz="2400" dirty="0">
              <a:solidFill>
                <a:srgbClr val="004563"/>
              </a:solidFill>
              <a:latin typeface="HelveticaNeueLT Std" panose="020B0604020202090204" pitchFamily="34" charset="0"/>
            </a:rPr>
            <a:t>First payment within six weeks of filing</a:t>
          </a:r>
        </a:p>
      </dgm:t>
    </dgm:pt>
    <dgm:pt modelId="{5E8D9A28-E1A8-4A6F-A0EA-299CC819BB4D}" type="parTrans" cxnId="{7608E4F7-A52F-4436-89F6-082C76A3D83C}">
      <dgm:prSet/>
      <dgm:spPr/>
      <dgm:t>
        <a:bodyPr/>
        <a:lstStyle/>
        <a:p>
          <a:endParaRPr lang="en-US" sz="2400">
            <a:solidFill>
              <a:srgbClr val="004563"/>
            </a:solidFill>
            <a:latin typeface="HelveticaNeueLT Std" panose="020B0604020202090204" pitchFamily="34" charset="0"/>
          </a:endParaRPr>
        </a:p>
      </dgm:t>
    </dgm:pt>
    <dgm:pt modelId="{E56756DE-95B2-4DD0-99AE-D6EB09964542}" type="sibTrans" cxnId="{7608E4F7-A52F-4436-89F6-082C76A3D83C}">
      <dgm:prSet/>
      <dgm:spPr/>
      <dgm:t>
        <a:bodyPr/>
        <a:lstStyle/>
        <a:p>
          <a:endParaRPr lang="en-US" sz="2400">
            <a:solidFill>
              <a:srgbClr val="004563"/>
            </a:solidFill>
            <a:latin typeface="HelveticaNeueLT Std" panose="020B0604020202090204" pitchFamily="34" charset="0"/>
          </a:endParaRPr>
        </a:p>
      </dgm:t>
    </dgm:pt>
    <dgm:pt modelId="{E1428271-0662-4B6C-A4F1-3E5AA4CA8D4E}" type="pres">
      <dgm:prSet presAssocID="{A78E2D5D-15D4-401E-AB12-D9FC2F8FC816}" presName="rootnode" presStyleCnt="0">
        <dgm:presLayoutVars>
          <dgm:chMax/>
          <dgm:chPref/>
          <dgm:dir/>
          <dgm:animLvl val="lvl"/>
        </dgm:presLayoutVars>
      </dgm:prSet>
      <dgm:spPr/>
    </dgm:pt>
    <dgm:pt modelId="{292DB97C-4471-4C8F-8826-2945A260A30A}" type="pres">
      <dgm:prSet presAssocID="{7DF7EE57-6BF5-4C89-87FA-A41CBFCF2C59}" presName="composite" presStyleCnt="0"/>
      <dgm:spPr/>
    </dgm:pt>
    <dgm:pt modelId="{87905715-2FAD-4351-9300-B65A59D282CF}" type="pres">
      <dgm:prSet presAssocID="{7DF7EE57-6BF5-4C89-87FA-A41CBFCF2C59}" presName="LShape" presStyleLbl="alignNode1" presStyleIdx="0" presStyleCnt="7"/>
      <dgm:spPr/>
    </dgm:pt>
    <dgm:pt modelId="{F9FC10E7-1153-4AB7-8D51-3447BF467DCF}" type="pres">
      <dgm:prSet presAssocID="{7DF7EE57-6BF5-4C89-87FA-A41CBFCF2C59}" presName="ParentText" presStyleLbl="revTx" presStyleIdx="0" presStyleCnt="4">
        <dgm:presLayoutVars>
          <dgm:chMax val="0"/>
          <dgm:chPref val="0"/>
          <dgm:bulletEnabled val="1"/>
        </dgm:presLayoutVars>
      </dgm:prSet>
      <dgm:spPr/>
    </dgm:pt>
    <dgm:pt modelId="{6BB423F1-196A-41F1-9E17-5A7BDB328C8A}" type="pres">
      <dgm:prSet presAssocID="{7DF7EE57-6BF5-4C89-87FA-A41CBFCF2C59}" presName="Triangle" presStyleLbl="alignNode1" presStyleIdx="1" presStyleCnt="7"/>
      <dgm:spPr/>
    </dgm:pt>
    <dgm:pt modelId="{6B965948-6C47-40CA-B85C-EB0E454FF12D}" type="pres">
      <dgm:prSet presAssocID="{8CDA1AA8-63B6-46A5-80AB-99E7D2E24B6D}" presName="sibTrans" presStyleCnt="0"/>
      <dgm:spPr/>
    </dgm:pt>
    <dgm:pt modelId="{FD5C360F-2AA2-4307-AF6A-521EC86EAFDB}" type="pres">
      <dgm:prSet presAssocID="{8CDA1AA8-63B6-46A5-80AB-99E7D2E24B6D}" presName="space" presStyleCnt="0"/>
      <dgm:spPr/>
    </dgm:pt>
    <dgm:pt modelId="{D1996D6C-C429-49D0-BC67-03C1147C870F}" type="pres">
      <dgm:prSet presAssocID="{2EC973E4-0AFD-41CE-A37A-6E0184F02359}" presName="composite" presStyleCnt="0"/>
      <dgm:spPr/>
    </dgm:pt>
    <dgm:pt modelId="{46F6AB0E-0270-47A6-881F-45F52116D8AE}" type="pres">
      <dgm:prSet presAssocID="{2EC973E4-0AFD-41CE-A37A-6E0184F02359}" presName="LShape" presStyleLbl="alignNode1" presStyleIdx="2" presStyleCnt="7"/>
      <dgm:spPr/>
    </dgm:pt>
    <dgm:pt modelId="{260EA02A-D7AC-4A14-B795-D8385F05F8FD}" type="pres">
      <dgm:prSet presAssocID="{2EC973E4-0AFD-41CE-A37A-6E0184F02359}" presName="ParentText" presStyleLbl="revTx" presStyleIdx="1" presStyleCnt="4">
        <dgm:presLayoutVars>
          <dgm:chMax val="0"/>
          <dgm:chPref val="0"/>
          <dgm:bulletEnabled val="1"/>
        </dgm:presLayoutVars>
      </dgm:prSet>
      <dgm:spPr/>
    </dgm:pt>
    <dgm:pt modelId="{C67354EC-3EE4-493E-8EA5-A9715CE15F6A}" type="pres">
      <dgm:prSet presAssocID="{2EC973E4-0AFD-41CE-A37A-6E0184F02359}" presName="Triangle" presStyleLbl="alignNode1" presStyleIdx="3" presStyleCnt="7"/>
      <dgm:spPr/>
    </dgm:pt>
    <dgm:pt modelId="{76FEDBCC-7123-4268-9BD4-0B4589290BD4}" type="pres">
      <dgm:prSet presAssocID="{FB65F316-AA8E-4A09-BBD0-967E8BDCEA7C}" presName="sibTrans" presStyleCnt="0"/>
      <dgm:spPr/>
    </dgm:pt>
    <dgm:pt modelId="{B2AE8CCF-D1D2-49DC-AB3F-0E70438E0F89}" type="pres">
      <dgm:prSet presAssocID="{FB65F316-AA8E-4A09-BBD0-967E8BDCEA7C}" presName="space" presStyleCnt="0"/>
      <dgm:spPr/>
    </dgm:pt>
    <dgm:pt modelId="{86EBD0A2-627B-42B1-ADFD-9BE23CB82213}" type="pres">
      <dgm:prSet presAssocID="{4322436C-A75A-470B-BCEB-45D1BE93784B}" presName="composite" presStyleCnt="0"/>
      <dgm:spPr/>
    </dgm:pt>
    <dgm:pt modelId="{A134E984-49E0-4467-B4AA-0DAC8ED7582E}" type="pres">
      <dgm:prSet presAssocID="{4322436C-A75A-470B-BCEB-45D1BE93784B}" presName="LShape" presStyleLbl="alignNode1" presStyleIdx="4" presStyleCnt="7"/>
      <dgm:spPr/>
    </dgm:pt>
    <dgm:pt modelId="{EEB7A375-1F92-4AAA-A792-07A795A16C06}" type="pres">
      <dgm:prSet presAssocID="{4322436C-A75A-470B-BCEB-45D1BE93784B}" presName="ParentText" presStyleLbl="revTx" presStyleIdx="2" presStyleCnt="4">
        <dgm:presLayoutVars>
          <dgm:chMax val="0"/>
          <dgm:chPref val="0"/>
          <dgm:bulletEnabled val="1"/>
        </dgm:presLayoutVars>
      </dgm:prSet>
      <dgm:spPr/>
    </dgm:pt>
    <dgm:pt modelId="{71DD5EC5-9DF4-4A74-BE71-7C875F7626B2}" type="pres">
      <dgm:prSet presAssocID="{4322436C-A75A-470B-BCEB-45D1BE93784B}" presName="Triangle" presStyleLbl="alignNode1" presStyleIdx="5" presStyleCnt="7"/>
      <dgm:spPr/>
    </dgm:pt>
    <dgm:pt modelId="{AB8C5C16-9C60-4EE3-BB96-5026C4A5A164}" type="pres">
      <dgm:prSet presAssocID="{C8D5A56D-A7B7-4AA2-9C37-818564264D5E}" presName="sibTrans" presStyleCnt="0"/>
      <dgm:spPr/>
    </dgm:pt>
    <dgm:pt modelId="{BAAE68EE-16D1-4B73-9908-4D5253E2B877}" type="pres">
      <dgm:prSet presAssocID="{C8D5A56D-A7B7-4AA2-9C37-818564264D5E}" presName="space" presStyleCnt="0"/>
      <dgm:spPr/>
    </dgm:pt>
    <dgm:pt modelId="{1BD07666-BCC1-45E5-8776-265B72BDD81D}" type="pres">
      <dgm:prSet presAssocID="{D0140516-0945-49BC-9507-E2AAE36B7FE0}" presName="composite" presStyleCnt="0"/>
      <dgm:spPr/>
    </dgm:pt>
    <dgm:pt modelId="{697A46BF-C11D-4FC2-80D8-7CCA7ED80D74}" type="pres">
      <dgm:prSet presAssocID="{D0140516-0945-49BC-9507-E2AAE36B7FE0}" presName="LShape" presStyleLbl="alignNode1" presStyleIdx="6" presStyleCnt="7"/>
      <dgm:spPr/>
    </dgm:pt>
    <dgm:pt modelId="{BAB1C806-0AB1-4F54-942A-981CD7DFD182}" type="pres">
      <dgm:prSet presAssocID="{D0140516-0945-49BC-9507-E2AAE36B7FE0}" presName="ParentText" presStyleLbl="revTx" presStyleIdx="3" presStyleCnt="4">
        <dgm:presLayoutVars>
          <dgm:chMax val="0"/>
          <dgm:chPref val="0"/>
          <dgm:bulletEnabled val="1"/>
        </dgm:presLayoutVars>
      </dgm:prSet>
      <dgm:spPr/>
    </dgm:pt>
  </dgm:ptLst>
  <dgm:cxnLst>
    <dgm:cxn modelId="{757795CC-DEE1-4088-BFCA-EE15D62618D5}" type="presOf" srcId="{A78E2D5D-15D4-401E-AB12-D9FC2F8FC816}" destId="{E1428271-0662-4B6C-A4F1-3E5AA4CA8D4E}" srcOrd="0" destOrd="0" presId="urn:microsoft.com/office/officeart/2009/3/layout/StepUpProcess"/>
    <dgm:cxn modelId="{0A2F2C73-DC8C-4B5D-9B69-8C4B76CB627E}" srcId="{A78E2D5D-15D4-401E-AB12-D9FC2F8FC816}" destId="{4322436C-A75A-470B-BCEB-45D1BE93784B}" srcOrd="2" destOrd="0" parTransId="{71FCAB62-0D1B-490A-A0EF-EB24793CA2B7}" sibTransId="{C8D5A56D-A7B7-4AA2-9C37-818564264D5E}"/>
    <dgm:cxn modelId="{C49D2905-DD7E-4161-97C7-60D8A40EC3A5}" type="presOf" srcId="{2EC973E4-0AFD-41CE-A37A-6E0184F02359}" destId="{260EA02A-D7AC-4A14-B795-D8385F05F8FD}" srcOrd="0" destOrd="0" presId="urn:microsoft.com/office/officeart/2009/3/layout/StepUpProcess"/>
    <dgm:cxn modelId="{8ADE2361-8F4C-4972-B1DA-541C1870404F}" srcId="{A78E2D5D-15D4-401E-AB12-D9FC2F8FC816}" destId="{7DF7EE57-6BF5-4C89-87FA-A41CBFCF2C59}" srcOrd="0" destOrd="0" parTransId="{ADBB0599-B998-46B9-999D-266F819CB0C1}" sibTransId="{8CDA1AA8-63B6-46A5-80AB-99E7D2E24B6D}"/>
    <dgm:cxn modelId="{72948C9C-419A-4876-A8F3-D81BD913CA9F}" srcId="{A78E2D5D-15D4-401E-AB12-D9FC2F8FC816}" destId="{2EC973E4-0AFD-41CE-A37A-6E0184F02359}" srcOrd="1" destOrd="0" parTransId="{BE5ED0CF-CA6F-4870-8644-AF93B01D85F8}" sibTransId="{FB65F316-AA8E-4A09-BBD0-967E8BDCEA7C}"/>
    <dgm:cxn modelId="{5FE5EFE1-3333-4D8F-A54D-DB40CB53CC1D}" type="presOf" srcId="{D0140516-0945-49BC-9507-E2AAE36B7FE0}" destId="{BAB1C806-0AB1-4F54-942A-981CD7DFD182}" srcOrd="0" destOrd="0" presId="urn:microsoft.com/office/officeart/2009/3/layout/StepUpProcess"/>
    <dgm:cxn modelId="{5E067384-511B-40E6-A6E7-CA6F3859A93A}" type="presOf" srcId="{4322436C-A75A-470B-BCEB-45D1BE93784B}" destId="{EEB7A375-1F92-4AAA-A792-07A795A16C06}" srcOrd="0" destOrd="0" presId="urn:microsoft.com/office/officeart/2009/3/layout/StepUpProcess"/>
    <dgm:cxn modelId="{0621743A-1424-4CEB-B7D7-287A67D67311}" type="presOf" srcId="{7DF7EE57-6BF5-4C89-87FA-A41CBFCF2C59}" destId="{F9FC10E7-1153-4AB7-8D51-3447BF467DCF}" srcOrd="0" destOrd="0" presId="urn:microsoft.com/office/officeart/2009/3/layout/StepUpProcess"/>
    <dgm:cxn modelId="{7608E4F7-A52F-4436-89F6-082C76A3D83C}" srcId="{A78E2D5D-15D4-401E-AB12-D9FC2F8FC816}" destId="{D0140516-0945-49BC-9507-E2AAE36B7FE0}" srcOrd="3" destOrd="0" parTransId="{5E8D9A28-E1A8-4A6F-A0EA-299CC819BB4D}" sibTransId="{E56756DE-95B2-4DD0-99AE-D6EB09964542}"/>
    <dgm:cxn modelId="{4A640644-0AF7-4BB8-98B4-CB9DC889A875}" type="presParOf" srcId="{E1428271-0662-4B6C-A4F1-3E5AA4CA8D4E}" destId="{292DB97C-4471-4C8F-8826-2945A260A30A}" srcOrd="0" destOrd="0" presId="urn:microsoft.com/office/officeart/2009/3/layout/StepUpProcess"/>
    <dgm:cxn modelId="{072692C5-78B1-4589-BE05-2DDF78BAD1B1}" type="presParOf" srcId="{292DB97C-4471-4C8F-8826-2945A260A30A}" destId="{87905715-2FAD-4351-9300-B65A59D282CF}" srcOrd="0" destOrd="0" presId="urn:microsoft.com/office/officeart/2009/3/layout/StepUpProcess"/>
    <dgm:cxn modelId="{66F56DE6-C194-4401-ACE1-645228B036A0}" type="presParOf" srcId="{292DB97C-4471-4C8F-8826-2945A260A30A}" destId="{F9FC10E7-1153-4AB7-8D51-3447BF467DCF}" srcOrd="1" destOrd="0" presId="urn:microsoft.com/office/officeart/2009/3/layout/StepUpProcess"/>
    <dgm:cxn modelId="{E8854458-E489-42D2-AFEA-8175D219EF74}" type="presParOf" srcId="{292DB97C-4471-4C8F-8826-2945A260A30A}" destId="{6BB423F1-196A-41F1-9E17-5A7BDB328C8A}" srcOrd="2" destOrd="0" presId="urn:microsoft.com/office/officeart/2009/3/layout/StepUpProcess"/>
    <dgm:cxn modelId="{4BCC3CD2-91EE-4711-B86E-5DBF7A9F1043}" type="presParOf" srcId="{E1428271-0662-4B6C-A4F1-3E5AA4CA8D4E}" destId="{6B965948-6C47-40CA-B85C-EB0E454FF12D}" srcOrd="1" destOrd="0" presId="urn:microsoft.com/office/officeart/2009/3/layout/StepUpProcess"/>
    <dgm:cxn modelId="{A3AC73B8-7DA2-471B-94E5-FF6E3829871A}" type="presParOf" srcId="{6B965948-6C47-40CA-B85C-EB0E454FF12D}" destId="{FD5C360F-2AA2-4307-AF6A-521EC86EAFDB}" srcOrd="0" destOrd="0" presId="urn:microsoft.com/office/officeart/2009/3/layout/StepUpProcess"/>
    <dgm:cxn modelId="{BCC19C1D-296C-43D6-B12F-853B77BE6CEF}" type="presParOf" srcId="{E1428271-0662-4B6C-A4F1-3E5AA4CA8D4E}" destId="{D1996D6C-C429-49D0-BC67-03C1147C870F}" srcOrd="2" destOrd="0" presId="urn:microsoft.com/office/officeart/2009/3/layout/StepUpProcess"/>
    <dgm:cxn modelId="{7FA63624-DC9F-40B5-A295-A4CB55E9B485}" type="presParOf" srcId="{D1996D6C-C429-49D0-BC67-03C1147C870F}" destId="{46F6AB0E-0270-47A6-881F-45F52116D8AE}" srcOrd="0" destOrd="0" presId="urn:microsoft.com/office/officeart/2009/3/layout/StepUpProcess"/>
    <dgm:cxn modelId="{BD50F9DA-03A1-4A62-B986-5DB5A41E301B}" type="presParOf" srcId="{D1996D6C-C429-49D0-BC67-03C1147C870F}" destId="{260EA02A-D7AC-4A14-B795-D8385F05F8FD}" srcOrd="1" destOrd="0" presId="urn:microsoft.com/office/officeart/2009/3/layout/StepUpProcess"/>
    <dgm:cxn modelId="{6B12AC3F-F0C9-4A5E-9C09-588B3EA828E4}" type="presParOf" srcId="{D1996D6C-C429-49D0-BC67-03C1147C870F}" destId="{C67354EC-3EE4-493E-8EA5-A9715CE15F6A}" srcOrd="2" destOrd="0" presId="urn:microsoft.com/office/officeart/2009/3/layout/StepUpProcess"/>
    <dgm:cxn modelId="{F97D5905-68AB-4399-B2C4-AB6490A875E6}" type="presParOf" srcId="{E1428271-0662-4B6C-A4F1-3E5AA4CA8D4E}" destId="{76FEDBCC-7123-4268-9BD4-0B4589290BD4}" srcOrd="3" destOrd="0" presId="urn:microsoft.com/office/officeart/2009/3/layout/StepUpProcess"/>
    <dgm:cxn modelId="{36B5B128-E061-46F6-AB6F-3B423165A3D8}" type="presParOf" srcId="{76FEDBCC-7123-4268-9BD4-0B4589290BD4}" destId="{B2AE8CCF-D1D2-49DC-AB3F-0E70438E0F89}" srcOrd="0" destOrd="0" presId="urn:microsoft.com/office/officeart/2009/3/layout/StepUpProcess"/>
    <dgm:cxn modelId="{37CECBCF-CC3E-487A-A9C8-C751FF641081}" type="presParOf" srcId="{E1428271-0662-4B6C-A4F1-3E5AA4CA8D4E}" destId="{86EBD0A2-627B-42B1-ADFD-9BE23CB82213}" srcOrd="4" destOrd="0" presId="urn:microsoft.com/office/officeart/2009/3/layout/StepUpProcess"/>
    <dgm:cxn modelId="{8CEB16D2-4BBD-4062-8685-DC2E1363A072}" type="presParOf" srcId="{86EBD0A2-627B-42B1-ADFD-9BE23CB82213}" destId="{A134E984-49E0-4467-B4AA-0DAC8ED7582E}" srcOrd="0" destOrd="0" presId="urn:microsoft.com/office/officeart/2009/3/layout/StepUpProcess"/>
    <dgm:cxn modelId="{B14BCD05-901A-4CC5-8F89-9914947327BF}" type="presParOf" srcId="{86EBD0A2-627B-42B1-ADFD-9BE23CB82213}" destId="{EEB7A375-1F92-4AAA-A792-07A795A16C06}" srcOrd="1" destOrd="0" presId="urn:microsoft.com/office/officeart/2009/3/layout/StepUpProcess"/>
    <dgm:cxn modelId="{B04527D3-4742-4F0D-A4EC-8141122FEDC5}" type="presParOf" srcId="{86EBD0A2-627B-42B1-ADFD-9BE23CB82213}" destId="{71DD5EC5-9DF4-4A74-BE71-7C875F7626B2}" srcOrd="2" destOrd="0" presId="urn:microsoft.com/office/officeart/2009/3/layout/StepUpProcess"/>
    <dgm:cxn modelId="{E3FDD2E2-F86E-4402-B20B-5275D766635B}" type="presParOf" srcId="{E1428271-0662-4B6C-A4F1-3E5AA4CA8D4E}" destId="{AB8C5C16-9C60-4EE3-BB96-5026C4A5A164}" srcOrd="5" destOrd="0" presId="urn:microsoft.com/office/officeart/2009/3/layout/StepUpProcess"/>
    <dgm:cxn modelId="{CAA8A5CB-453A-4C84-A21F-E57A339AA25D}" type="presParOf" srcId="{AB8C5C16-9C60-4EE3-BB96-5026C4A5A164}" destId="{BAAE68EE-16D1-4B73-9908-4D5253E2B877}" srcOrd="0" destOrd="0" presId="urn:microsoft.com/office/officeart/2009/3/layout/StepUpProcess"/>
    <dgm:cxn modelId="{FA8F6FFA-1742-4096-9424-30F0D5DF7FCA}" type="presParOf" srcId="{E1428271-0662-4B6C-A4F1-3E5AA4CA8D4E}" destId="{1BD07666-BCC1-45E5-8776-265B72BDD81D}" srcOrd="6" destOrd="0" presId="urn:microsoft.com/office/officeart/2009/3/layout/StepUpProcess"/>
    <dgm:cxn modelId="{059AE12D-DE3C-4E87-8F2E-83243E0C278F}" type="presParOf" srcId="{1BD07666-BCC1-45E5-8776-265B72BDD81D}" destId="{697A46BF-C11D-4FC2-80D8-7CCA7ED80D74}" srcOrd="0" destOrd="0" presId="urn:microsoft.com/office/officeart/2009/3/layout/StepUpProcess"/>
    <dgm:cxn modelId="{37C9323B-4848-4E13-8A2A-11FFA3C57BB2}" type="presParOf" srcId="{1BD07666-BCC1-45E5-8776-265B72BDD81D}" destId="{BAB1C806-0AB1-4F54-942A-981CD7DFD182}"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36B787-4095-410F-9DF1-E24C01B24170}"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en-US"/>
        </a:p>
      </dgm:t>
    </dgm:pt>
    <dgm:pt modelId="{8D9AE78F-1F09-4448-9280-63B113AA47EA}">
      <dgm:prSet phldrT="[Text]" custT="1"/>
      <dgm:spPr/>
      <dgm:t>
        <a:bodyPr/>
        <a:lstStyle/>
        <a:p>
          <a:r>
            <a:rPr lang="en-US" sz="1800" dirty="0">
              <a:solidFill>
                <a:srgbClr val="004563"/>
              </a:solidFill>
              <a:latin typeface="HelveticaNeueLT Std" panose="020B0604020202020204"/>
            </a:rPr>
            <a:t>Weekend – RESEA pool created</a:t>
          </a:r>
        </a:p>
      </dgm:t>
    </dgm:pt>
    <dgm:pt modelId="{96403CDB-792A-4093-9255-5C2DB48A132D}" type="parTrans" cxnId="{ED6EDD2D-41D3-4242-AFD5-7E5FD536DABC}">
      <dgm:prSet/>
      <dgm:spPr/>
      <dgm:t>
        <a:bodyPr/>
        <a:lstStyle/>
        <a:p>
          <a:endParaRPr lang="en-US" sz="1800">
            <a:solidFill>
              <a:srgbClr val="004563"/>
            </a:solidFill>
          </a:endParaRPr>
        </a:p>
      </dgm:t>
    </dgm:pt>
    <dgm:pt modelId="{181A0B5A-1E2A-46CC-BD35-D30B634FE381}" type="sibTrans" cxnId="{ED6EDD2D-41D3-4242-AFD5-7E5FD536DABC}">
      <dgm:prSet/>
      <dgm:spPr/>
      <dgm:t>
        <a:bodyPr/>
        <a:lstStyle/>
        <a:p>
          <a:endParaRPr lang="en-US" sz="1800">
            <a:solidFill>
              <a:srgbClr val="004563"/>
            </a:solidFill>
          </a:endParaRPr>
        </a:p>
      </dgm:t>
    </dgm:pt>
    <dgm:pt modelId="{0EC8F6A0-7727-4C1B-A948-703ACEAB40A6}">
      <dgm:prSet phldrT="[Text]" custT="1"/>
      <dgm:spPr/>
      <dgm:t>
        <a:bodyPr/>
        <a:lstStyle/>
        <a:p>
          <a:r>
            <a:rPr lang="en-US" sz="1800" dirty="0">
              <a:solidFill>
                <a:srgbClr val="004563"/>
              </a:solidFill>
              <a:latin typeface="HelveticaNeueLT Std" panose="020B0604020202020204"/>
            </a:rPr>
            <a:t>Monday – Staff manage pool count</a:t>
          </a:r>
        </a:p>
      </dgm:t>
    </dgm:pt>
    <dgm:pt modelId="{2BD5465D-C29C-4A90-A35B-C03971CCE88E}" type="parTrans" cxnId="{10DED233-11AD-40F5-9F5F-BE6CD490C7D2}">
      <dgm:prSet/>
      <dgm:spPr/>
      <dgm:t>
        <a:bodyPr/>
        <a:lstStyle/>
        <a:p>
          <a:endParaRPr lang="en-US" sz="1800">
            <a:solidFill>
              <a:srgbClr val="004563"/>
            </a:solidFill>
          </a:endParaRPr>
        </a:p>
      </dgm:t>
    </dgm:pt>
    <dgm:pt modelId="{271E3B20-576C-4963-9332-12D5BCAF401E}" type="sibTrans" cxnId="{10DED233-11AD-40F5-9F5F-BE6CD490C7D2}">
      <dgm:prSet/>
      <dgm:spPr/>
      <dgm:t>
        <a:bodyPr/>
        <a:lstStyle/>
        <a:p>
          <a:endParaRPr lang="en-US" sz="1800">
            <a:solidFill>
              <a:srgbClr val="004563"/>
            </a:solidFill>
          </a:endParaRPr>
        </a:p>
      </dgm:t>
    </dgm:pt>
    <dgm:pt modelId="{57F4D962-44C3-4CB0-874E-55C3B248CF0D}">
      <dgm:prSet phldrT="[Text]" custT="1"/>
      <dgm:spPr/>
      <dgm:t>
        <a:bodyPr/>
        <a:lstStyle/>
        <a:p>
          <a:r>
            <a:rPr lang="en-US" sz="1800" dirty="0">
              <a:solidFill>
                <a:srgbClr val="004563"/>
              </a:solidFill>
              <a:latin typeface="HelveticaNeueLT Std" panose="020B0604020202020204"/>
            </a:rPr>
            <a:t>Monday – Staff create RESEA events</a:t>
          </a:r>
        </a:p>
      </dgm:t>
    </dgm:pt>
    <dgm:pt modelId="{9388FCC9-D00A-440D-8789-0B8E2DB64546}" type="parTrans" cxnId="{F0E4994C-8F3A-4198-9AB0-20AC346FCBC7}">
      <dgm:prSet/>
      <dgm:spPr/>
      <dgm:t>
        <a:bodyPr/>
        <a:lstStyle/>
        <a:p>
          <a:endParaRPr lang="en-US" sz="1800">
            <a:solidFill>
              <a:srgbClr val="004563"/>
            </a:solidFill>
          </a:endParaRPr>
        </a:p>
      </dgm:t>
    </dgm:pt>
    <dgm:pt modelId="{6E211E76-BED5-4B02-BB43-D9EA18E5BB0D}" type="sibTrans" cxnId="{F0E4994C-8F3A-4198-9AB0-20AC346FCBC7}">
      <dgm:prSet/>
      <dgm:spPr/>
      <dgm:t>
        <a:bodyPr/>
        <a:lstStyle/>
        <a:p>
          <a:endParaRPr lang="en-US" sz="1800">
            <a:solidFill>
              <a:srgbClr val="004563"/>
            </a:solidFill>
          </a:endParaRPr>
        </a:p>
      </dgm:t>
    </dgm:pt>
    <dgm:pt modelId="{1CE31FEA-F1C9-4C8D-A228-E62452ED5D27}" type="pres">
      <dgm:prSet presAssocID="{EA36B787-4095-410F-9DF1-E24C01B24170}" presName="Name0" presStyleCnt="0">
        <dgm:presLayoutVars>
          <dgm:chMax val="7"/>
          <dgm:chPref val="7"/>
          <dgm:dir/>
          <dgm:animLvl val="lvl"/>
        </dgm:presLayoutVars>
      </dgm:prSet>
      <dgm:spPr/>
    </dgm:pt>
    <dgm:pt modelId="{ACA650C6-0B1C-4776-8E5F-007D64A7013D}" type="pres">
      <dgm:prSet presAssocID="{8D9AE78F-1F09-4448-9280-63B113AA47EA}" presName="Accent1" presStyleCnt="0"/>
      <dgm:spPr/>
    </dgm:pt>
    <dgm:pt modelId="{ACE92379-1533-49E7-8C46-17A08156E813}" type="pres">
      <dgm:prSet presAssocID="{8D9AE78F-1F09-4448-9280-63B113AA47EA}" presName="Accent" presStyleLbl="node1" presStyleIdx="0" presStyleCnt="3"/>
      <dgm:spPr>
        <a:solidFill>
          <a:srgbClr val="004563"/>
        </a:solidFill>
      </dgm:spPr>
    </dgm:pt>
    <dgm:pt modelId="{8AA3C453-2903-4B6C-BF10-14FC7143F1D8}" type="pres">
      <dgm:prSet presAssocID="{8D9AE78F-1F09-4448-9280-63B113AA47EA}" presName="Parent1" presStyleLbl="revTx" presStyleIdx="0" presStyleCnt="3">
        <dgm:presLayoutVars>
          <dgm:chMax val="1"/>
          <dgm:chPref val="1"/>
          <dgm:bulletEnabled val="1"/>
        </dgm:presLayoutVars>
      </dgm:prSet>
      <dgm:spPr/>
    </dgm:pt>
    <dgm:pt modelId="{B552B600-30BB-4AFB-87C8-4D194397A6DD}" type="pres">
      <dgm:prSet presAssocID="{0EC8F6A0-7727-4C1B-A948-703ACEAB40A6}" presName="Accent2" presStyleCnt="0"/>
      <dgm:spPr/>
    </dgm:pt>
    <dgm:pt modelId="{2CE6D10C-F47C-497A-8069-CAB66090A185}" type="pres">
      <dgm:prSet presAssocID="{0EC8F6A0-7727-4C1B-A948-703ACEAB40A6}" presName="Accent" presStyleLbl="node1" presStyleIdx="1" presStyleCnt="3"/>
      <dgm:spPr>
        <a:solidFill>
          <a:srgbClr val="C00000"/>
        </a:solidFill>
      </dgm:spPr>
    </dgm:pt>
    <dgm:pt modelId="{818114B2-05FB-49FE-BBDE-DEC0EABC58C0}" type="pres">
      <dgm:prSet presAssocID="{0EC8F6A0-7727-4C1B-A948-703ACEAB40A6}" presName="Parent2" presStyleLbl="revTx" presStyleIdx="1" presStyleCnt="3">
        <dgm:presLayoutVars>
          <dgm:chMax val="1"/>
          <dgm:chPref val="1"/>
          <dgm:bulletEnabled val="1"/>
        </dgm:presLayoutVars>
      </dgm:prSet>
      <dgm:spPr/>
    </dgm:pt>
    <dgm:pt modelId="{83456FAD-05D6-4C3E-AE93-82BBD3FD61BB}" type="pres">
      <dgm:prSet presAssocID="{57F4D962-44C3-4CB0-874E-55C3B248CF0D}" presName="Accent3" presStyleCnt="0"/>
      <dgm:spPr/>
    </dgm:pt>
    <dgm:pt modelId="{57BB4976-49D8-4126-9F7A-EB0664D78319}" type="pres">
      <dgm:prSet presAssocID="{57F4D962-44C3-4CB0-874E-55C3B248CF0D}" presName="Accent" presStyleLbl="node1" presStyleIdx="2" presStyleCnt="3" custAng="277220" custLinFactNeighborX="-1080" custLinFactNeighborY="5396"/>
      <dgm:spPr>
        <a:solidFill>
          <a:srgbClr val="BDD729"/>
        </a:solidFill>
      </dgm:spPr>
    </dgm:pt>
    <dgm:pt modelId="{CDCCB542-FFB2-4BC4-805C-FB61CE151D95}" type="pres">
      <dgm:prSet presAssocID="{57F4D962-44C3-4CB0-874E-55C3B248CF0D}" presName="Parent3" presStyleLbl="revTx" presStyleIdx="2" presStyleCnt="3">
        <dgm:presLayoutVars>
          <dgm:chMax val="1"/>
          <dgm:chPref val="1"/>
          <dgm:bulletEnabled val="1"/>
        </dgm:presLayoutVars>
      </dgm:prSet>
      <dgm:spPr/>
    </dgm:pt>
  </dgm:ptLst>
  <dgm:cxnLst>
    <dgm:cxn modelId="{27AF06E2-164A-4340-BFDF-D558EDD30F60}" type="presOf" srcId="{57F4D962-44C3-4CB0-874E-55C3B248CF0D}" destId="{CDCCB542-FFB2-4BC4-805C-FB61CE151D95}" srcOrd="0" destOrd="0" presId="urn:microsoft.com/office/officeart/2009/layout/CircleArrowProcess"/>
    <dgm:cxn modelId="{10DED233-11AD-40F5-9F5F-BE6CD490C7D2}" srcId="{EA36B787-4095-410F-9DF1-E24C01B24170}" destId="{0EC8F6A0-7727-4C1B-A948-703ACEAB40A6}" srcOrd="1" destOrd="0" parTransId="{2BD5465D-C29C-4A90-A35B-C03971CCE88E}" sibTransId="{271E3B20-576C-4963-9332-12D5BCAF401E}"/>
    <dgm:cxn modelId="{F0E4994C-8F3A-4198-9AB0-20AC346FCBC7}" srcId="{EA36B787-4095-410F-9DF1-E24C01B24170}" destId="{57F4D962-44C3-4CB0-874E-55C3B248CF0D}" srcOrd="2" destOrd="0" parTransId="{9388FCC9-D00A-440D-8789-0B8E2DB64546}" sibTransId="{6E211E76-BED5-4B02-BB43-D9EA18E5BB0D}"/>
    <dgm:cxn modelId="{BBC16C59-A56C-475A-A024-06D1604F8B2A}" type="presOf" srcId="{0EC8F6A0-7727-4C1B-A948-703ACEAB40A6}" destId="{818114B2-05FB-49FE-BBDE-DEC0EABC58C0}" srcOrd="0" destOrd="0" presId="urn:microsoft.com/office/officeart/2009/layout/CircleArrowProcess"/>
    <dgm:cxn modelId="{13BD6D1C-D093-4757-93F4-B0A2069335B1}" type="presOf" srcId="{8D9AE78F-1F09-4448-9280-63B113AA47EA}" destId="{8AA3C453-2903-4B6C-BF10-14FC7143F1D8}" srcOrd="0" destOrd="0" presId="urn:microsoft.com/office/officeart/2009/layout/CircleArrowProcess"/>
    <dgm:cxn modelId="{421FDC42-02D8-4A11-BC08-331672922AA9}" type="presOf" srcId="{EA36B787-4095-410F-9DF1-E24C01B24170}" destId="{1CE31FEA-F1C9-4C8D-A228-E62452ED5D27}" srcOrd="0" destOrd="0" presId="urn:microsoft.com/office/officeart/2009/layout/CircleArrowProcess"/>
    <dgm:cxn modelId="{ED6EDD2D-41D3-4242-AFD5-7E5FD536DABC}" srcId="{EA36B787-4095-410F-9DF1-E24C01B24170}" destId="{8D9AE78F-1F09-4448-9280-63B113AA47EA}" srcOrd="0" destOrd="0" parTransId="{96403CDB-792A-4093-9255-5C2DB48A132D}" sibTransId="{181A0B5A-1E2A-46CC-BD35-D30B634FE381}"/>
    <dgm:cxn modelId="{9FCCA768-3A2B-4155-89FC-5F48FAC8D127}" type="presParOf" srcId="{1CE31FEA-F1C9-4C8D-A228-E62452ED5D27}" destId="{ACA650C6-0B1C-4776-8E5F-007D64A7013D}" srcOrd="0" destOrd="0" presId="urn:microsoft.com/office/officeart/2009/layout/CircleArrowProcess"/>
    <dgm:cxn modelId="{07330E65-0F65-4056-A624-1519CD3641F1}" type="presParOf" srcId="{ACA650C6-0B1C-4776-8E5F-007D64A7013D}" destId="{ACE92379-1533-49E7-8C46-17A08156E813}" srcOrd="0" destOrd="0" presId="urn:microsoft.com/office/officeart/2009/layout/CircleArrowProcess"/>
    <dgm:cxn modelId="{35CC5342-B1E3-47C1-8538-DCFEC5102417}" type="presParOf" srcId="{1CE31FEA-F1C9-4C8D-A228-E62452ED5D27}" destId="{8AA3C453-2903-4B6C-BF10-14FC7143F1D8}" srcOrd="1" destOrd="0" presId="urn:microsoft.com/office/officeart/2009/layout/CircleArrowProcess"/>
    <dgm:cxn modelId="{33400299-7AFF-4739-B831-1DDDC9C66209}" type="presParOf" srcId="{1CE31FEA-F1C9-4C8D-A228-E62452ED5D27}" destId="{B552B600-30BB-4AFB-87C8-4D194397A6DD}" srcOrd="2" destOrd="0" presId="urn:microsoft.com/office/officeart/2009/layout/CircleArrowProcess"/>
    <dgm:cxn modelId="{0611D068-B67C-4690-88D7-E4A22FD2C6FF}" type="presParOf" srcId="{B552B600-30BB-4AFB-87C8-4D194397A6DD}" destId="{2CE6D10C-F47C-497A-8069-CAB66090A185}" srcOrd="0" destOrd="0" presId="urn:microsoft.com/office/officeart/2009/layout/CircleArrowProcess"/>
    <dgm:cxn modelId="{4420E47F-31B7-4DA1-9737-2D11F8A10848}" type="presParOf" srcId="{1CE31FEA-F1C9-4C8D-A228-E62452ED5D27}" destId="{818114B2-05FB-49FE-BBDE-DEC0EABC58C0}" srcOrd="3" destOrd="0" presId="urn:microsoft.com/office/officeart/2009/layout/CircleArrowProcess"/>
    <dgm:cxn modelId="{117805A9-2C48-4F1A-8A1F-19B80F748C8D}" type="presParOf" srcId="{1CE31FEA-F1C9-4C8D-A228-E62452ED5D27}" destId="{83456FAD-05D6-4C3E-AE93-82BBD3FD61BB}" srcOrd="4" destOrd="0" presId="urn:microsoft.com/office/officeart/2009/layout/CircleArrowProcess"/>
    <dgm:cxn modelId="{A38363E4-7882-4993-B110-BFCD491C31C9}" type="presParOf" srcId="{83456FAD-05D6-4C3E-AE93-82BBD3FD61BB}" destId="{57BB4976-49D8-4126-9F7A-EB0664D78319}" srcOrd="0" destOrd="0" presId="urn:microsoft.com/office/officeart/2009/layout/CircleArrowProcess"/>
    <dgm:cxn modelId="{8EA29BDA-0173-4BFC-B073-E6135250F9A8}" type="presParOf" srcId="{1CE31FEA-F1C9-4C8D-A228-E62452ED5D27}" destId="{CDCCB542-FFB2-4BC4-805C-FB61CE151D95}"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91E107-D640-410E-A64E-F6F58EAB96B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67FC390-B7A0-4D25-9575-C869910A2BC7}">
      <dgm:prSet phldrT="[Text]"/>
      <dgm:spPr/>
      <dgm:t>
        <a:bodyPr/>
        <a:lstStyle/>
        <a:p>
          <a:r>
            <a:rPr lang="en-US" dirty="0">
              <a:latin typeface="HelveticaNeueLT Std" panose="020B0604020202090204" pitchFamily="34" charset="0"/>
            </a:rPr>
            <a:t>Short- Term Goal</a:t>
          </a:r>
        </a:p>
      </dgm:t>
    </dgm:pt>
    <dgm:pt modelId="{D986E5FA-8F47-452F-AB24-D65B5FA78680}" type="parTrans" cxnId="{EA706808-94C3-4BB5-89C2-54D0E977E917}">
      <dgm:prSet/>
      <dgm:spPr/>
      <dgm:t>
        <a:bodyPr/>
        <a:lstStyle/>
        <a:p>
          <a:endParaRPr lang="en-US">
            <a:latin typeface="HelveticaNeueLT Std" panose="020B0604020202090204" pitchFamily="34" charset="0"/>
          </a:endParaRPr>
        </a:p>
      </dgm:t>
    </dgm:pt>
    <dgm:pt modelId="{00703FB6-8FE0-4D03-95C1-A3DF08CC9D02}" type="sibTrans" cxnId="{EA706808-94C3-4BB5-89C2-54D0E977E917}">
      <dgm:prSet/>
      <dgm:spPr/>
      <dgm:t>
        <a:bodyPr/>
        <a:lstStyle/>
        <a:p>
          <a:endParaRPr lang="en-US">
            <a:latin typeface="HelveticaNeueLT Std" panose="020B0604020202090204" pitchFamily="34" charset="0"/>
          </a:endParaRPr>
        </a:p>
      </dgm:t>
    </dgm:pt>
    <dgm:pt modelId="{E56468A9-9B27-4C1C-B343-131C85915E74}">
      <dgm:prSet phldrT="[Text]"/>
      <dgm:spPr/>
      <dgm:t>
        <a:bodyPr/>
        <a:lstStyle/>
        <a:p>
          <a:pPr>
            <a:buFont typeface="Wingdings" panose="05000000000000000000" pitchFamily="2" charset="2"/>
            <a:buChar char="Ø"/>
          </a:pPr>
          <a:r>
            <a:rPr lang="en-US" dirty="0">
              <a:latin typeface="HelveticaNeueLT Std" panose="020B0604020202090204" pitchFamily="34" charset="0"/>
            </a:rPr>
            <a:t> Smaller goals</a:t>
          </a:r>
        </a:p>
      </dgm:t>
    </dgm:pt>
    <dgm:pt modelId="{609F9F91-48A1-4329-B0E9-E9B48A962804}" type="parTrans" cxnId="{FEE37744-BF2A-48AF-B121-148FCBC4B37E}">
      <dgm:prSet/>
      <dgm:spPr/>
      <dgm:t>
        <a:bodyPr/>
        <a:lstStyle/>
        <a:p>
          <a:endParaRPr lang="en-US">
            <a:latin typeface="HelveticaNeueLT Std" panose="020B0604020202090204" pitchFamily="34" charset="0"/>
          </a:endParaRPr>
        </a:p>
      </dgm:t>
    </dgm:pt>
    <dgm:pt modelId="{B6FC7151-794A-4269-A3EF-70C2E15CC1D1}" type="sibTrans" cxnId="{FEE37744-BF2A-48AF-B121-148FCBC4B37E}">
      <dgm:prSet/>
      <dgm:spPr/>
      <dgm:t>
        <a:bodyPr/>
        <a:lstStyle/>
        <a:p>
          <a:endParaRPr lang="en-US">
            <a:latin typeface="HelveticaNeueLT Std" panose="020B0604020202090204" pitchFamily="34" charset="0"/>
          </a:endParaRPr>
        </a:p>
      </dgm:t>
    </dgm:pt>
    <dgm:pt modelId="{5E396C61-BC9D-4013-8DC9-7B5DDC0624D7}">
      <dgm:prSet phldrT="[Text]"/>
      <dgm:spPr/>
      <dgm:t>
        <a:bodyPr/>
        <a:lstStyle/>
        <a:p>
          <a:pPr>
            <a:buFont typeface="Wingdings" panose="05000000000000000000" pitchFamily="2" charset="2"/>
            <a:buChar char="Ø"/>
          </a:pPr>
          <a:r>
            <a:rPr lang="en-US" dirty="0">
              <a:latin typeface="HelveticaNeueLT Std" panose="020B0604020202090204" pitchFamily="34" charset="0"/>
            </a:rPr>
            <a:t> Motivates the customer</a:t>
          </a:r>
        </a:p>
      </dgm:t>
    </dgm:pt>
    <dgm:pt modelId="{C70C84DF-EB25-4156-B6CC-12A48ED40967}" type="parTrans" cxnId="{825BC219-222C-420D-90AA-9F21FEF3BD44}">
      <dgm:prSet/>
      <dgm:spPr/>
      <dgm:t>
        <a:bodyPr/>
        <a:lstStyle/>
        <a:p>
          <a:endParaRPr lang="en-US">
            <a:latin typeface="HelveticaNeueLT Std" panose="020B0604020202090204" pitchFamily="34" charset="0"/>
          </a:endParaRPr>
        </a:p>
      </dgm:t>
    </dgm:pt>
    <dgm:pt modelId="{72283972-03BA-4001-A7C1-DB8B4DC83F02}" type="sibTrans" cxnId="{825BC219-222C-420D-90AA-9F21FEF3BD44}">
      <dgm:prSet/>
      <dgm:spPr/>
      <dgm:t>
        <a:bodyPr/>
        <a:lstStyle/>
        <a:p>
          <a:endParaRPr lang="en-US">
            <a:latin typeface="HelveticaNeueLT Std" panose="020B0604020202090204" pitchFamily="34" charset="0"/>
          </a:endParaRPr>
        </a:p>
      </dgm:t>
    </dgm:pt>
    <dgm:pt modelId="{4FDC1936-EE7E-4951-BF60-45730A41E9C1}">
      <dgm:prSet phldrT="[Text]"/>
      <dgm:spPr/>
      <dgm:t>
        <a:bodyPr/>
        <a:lstStyle/>
        <a:p>
          <a:r>
            <a:rPr lang="en-US" dirty="0">
              <a:latin typeface="HelveticaNeueLT Std" panose="020B0604020202090204" pitchFamily="34" charset="0"/>
            </a:rPr>
            <a:t>Long- Term Goal</a:t>
          </a:r>
        </a:p>
      </dgm:t>
    </dgm:pt>
    <dgm:pt modelId="{F03E94E7-4D60-4FE5-BE72-1BBC7228E157}" type="parTrans" cxnId="{BA1B4600-2E8E-455B-BCAB-FAD111398206}">
      <dgm:prSet/>
      <dgm:spPr/>
      <dgm:t>
        <a:bodyPr/>
        <a:lstStyle/>
        <a:p>
          <a:endParaRPr lang="en-US">
            <a:latin typeface="HelveticaNeueLT Std" panose="020B0604020202090204" pitchFamily="34" charset="0"/>
          </a:endParaRPr>
        </a:p>
      </dgm:t>
    </dgm:pt>
    <dgm:pt modelId="{810AF049-4807-4FF0-8A68-E856BD116B18}" type="sibTrans" cxnId="{BA1B4600-2E8E-455B-BCAB-FAD111398206}">
      <dgm:prSet/>
      <dgm:spPr/>
      <dgm:t>
        <a:bodyPr/>
        <a:lstStyle/>
        <a:p>
          <a:endParaRPr lang="en-US">
            <a:latin typeface="HelveticaNeueLT Std" panose="020B0604020202090204" pitchFamily="34" charset="0"/>
          </a:endParaRPr>
        </a:p>
      </dgm:t>
    </dgm:pt>
    <dgm:pt modelId="{D9113901-F7D1-4A14-A20D-45F322584003}">
      <dgm:prSet phldrT="[Text]"/>
      <dgm:spPr/>
      <dgm:t>
        <a:bodyPr/>
        <a:lstStyle/>
        <a:p>
          <a:pPr>
            <a:buFont typeface="Wingdings" panose="05000000000000000000" pitchFamily="2" charset="2"/>
            <a:buChar char="Ø"/>
          </a:pPr>
          <a:r>
            <a:rPr lang="en-US" dirty="0">
              <a:latin typeface="HelveticaNeueLT Std" panose="020B0604020202090204" pitchFamily="34" charset="0"/>
            </a:rPr>
            <a:t> 1 - 6 month timeframe</a:t>
          </a:r>
        </a:p>
      </dgm:t>
    </dgm:pt>
    <dgm:pt modelId="{BC68C7B5-A0EB-49F1-8E42-1E62EB4680A5}" type="parTrans" cxnId="{D81E2127-CC34-49D4-83F2-1FAD2D8AFD5B}">
      <dgm:prSet/>
      <dgm:spPr/>
      <dgm:t>
        <a:bodyPr/>
        <a:lstStyle/>
        <a:p>
          <a:endParaRPr lang="en-US">
            <a:latin typeface="HelveticaNeueLT Std" panose="020B0604020202090204" pitchFamily="34" charset="0"/>
          </a:endParaRPr>
        </a:p>
      </dgm:t>
    </dgm:pt>
    <dgm:pt modelId="{5A32D7EA-BD4E-47EC-8C8B-4FD069BD9255}" type="sibTrans" cxnId="{D81E2127-CC34-49D4-83F2-1FAD2D8AFD5B}">
      <dgm:prSet/>
      <dgm:spPr/>
      <dgm:t>
        <a:bodyPr/>
        <a:lstStyle/>
        <a:p>
          <a:endParaRPr lang="en-US">
            <a:latin typeface="HelveticaNeueLT Std" panose="020B0604020202090204" pitchFamily="34" charset="0"/>
          </a:endParaRPr>
        </a:p>
      </dgm:t>
    </dgm:pt>
    <dgm:pt modelId="{553383C5-07A9-4A59-8F98-080485C81F25}">
      <dgm:prSet phldrT="[Text]"/>
      <dgm:spPr/>
      <dgm:t>
        <a:bodyPr/>
        <a:lstStyle/>
        <a:p>
          <a:pPr>
            <a:buFont typeface="Wingdings" panose="05000000000000000000" pitchFamily="2" charset="2"/>
            <a:buChar char="Ø"/>
          </a:pPr>
          <a:endParaRPr lang="en-US" dirty="0">
            <a:latin typeface="HelveticaNeueLT Std" panose="020B0604020202090204" pitchFamily="34" charset="0"/>
          </a:endParaRPr>
        </a:p>
      </dgm:t>
    </dgm:pt>
    <dgm:pt modelId="{5941502E-F41B-465D-9172-F962121D3B92}" type="sibTrans" cxnId="{B02CF9DF-7E5A-4750-9861-268351E99B34}">
      <dgm:prSet/>
      <dgm:spPr/>
      <dgm:t>
        <a:bodyPr/>
        <a:lstStyle/>
        <a:p>
          <a:endParaRPr lang="en-US">
            <a:latin typeface="HelveticaNeueLT Std" panose="020B0604020202090204" pitchFamily="34" charset="0"/>
          </a:endParaRPr>
        </a:p>
      </dgm:t>
    </dgm:pt>
    <dgm:pt modelId="{EC46EC15-AC39-4875-85B5-DE324BCACFF4}" type="parTrans" cxnId="{B02CF9DF-7E5A-4750-9861-268351E99B34}">
      <dgm:prSet/>
      <dgm:spPr/>
      <dgm:t>
        <a:bodyPr/>
        <a:lstStyle/>
        <a:p>
          <a:endParaRPr lang="en-US">
            <a:latin typeface="HelveticaNeueLT Std" panose="020B0604020202090204" pitchFamily="34" charset="0"/>
          </a:endParaRPr>
        </a:p>
      </dgm:t>
    </dgm:pt>
    <dgm:pt modelId="{B876FBB8-1869-4901-9300-AB26E8E89E55}">
      <dgm:prSet phldrT="[Text]"/>
      <dgm:spPr/>
      <dgm:t>
        <a:bodyPr/>
        <a:lstStyle/>
        <a:p>
          <a:pPr>
            <a:buFont typeface="Wingdings" panose="05000000000000000000" pitchFamily="2" charset="2"/>
            <a:buChar char="Ø"/>
          </a:pPr>
          <a:r>
            <a:rPr lang="en-US" dirty="0">
              <a:latin typeface="HelveticaNeueLT Std" panose="020B0604020202090204" pitchFamily="34" charset="0"/>
            </a:rPr>
            <a:t> Overall perspective</a:t>
          </a:r>
        </a:p>
      </dgm:t>
    </dgm:pt>
    <dgm:pt modelId="{5C24BA7F-E652-40AA-91CC-7AFF9511988A}" type="sibTrans" cxnId="{A4639951-D85E-408C-8E4B-F28B80B8671E}">
      <dgm:prSet/>
      <dgm:spPr/>
      <dgm:t>
        <a:bodyPr/>
        <a:lstStyle/>
        <a:p>
          <a:endParaRPr lang="en-US">
            <a:latin typeface="HelveticaNeueLT Std" panose="020B0604020202090204" pitchFamily="34" charset="0"/>
          </a:endParaRPr>
        </a:p>
      </dgm:t>
    </dgm:pt>
    <dgm:pt modelId="{06482D3B-70F1-4574-BAC1-EF8798C5B02E}" type="parTrans" cxnId="{A4639951-D85E-408C-8E4B-F28B80B8671E}">
      <dgm:prSet/>
      <dgm:spPr/>
      <dgm:t>
        <a:bodyPr/>
        <a:lstStyle/>
        <a:p>
          <a:endParaRPr lang="en-US">
            <a:latin typeface="HelveticaNeueLT Std" panose="020B0604020202090204" pitchFamily="34" charset="0"/>
          </a:endParaRPr>
        </a:p>
      </dgm:t>
    </dgm:pt>
    <dgm:pt modelId="{CDB9797F-3C3B-422F-A200-36C76E0A062F}">
      <dgm:prSet phldrT="[Text]"/>
      <dgm:spPr/>
      <dgm:t>
        <a:bodyPr/>
        <a:lstStyle/>
        <a:p>
          <a:pPr>
            <a:buFont typeface="Wingdings" panose="05000000000000000000" pitchFamily="2" charset="2"/>
            <a:buChar char="Ø"/>
          </a:pPr>
          <a:r>
            <a:rPr lang="en-US" dirty="0">
              <a:latin typeface="HelveticaNeueLT Std" panose="020B0604020202090204" pitchFamily="34" charset="0"/>
            </a:rPr>
            <a:t> 1 - 5 year timeframe</a:t>
          </a:r>
        </a:p>
      </dgm:t>
    </dgm:pt>
    <dgm:pt modelId="{13EB122A-395F-4369-AC70-FD3EB94D0786}" type="sibTrans" cxnId="{25E132F0-789A-422E-8F4D-1CA86F57F060}">
      <dgm:prSet/>
      <dgm:spPr/>
      <dgm:t>
        <a:bodyPr/>
        <a:lstStyle/>
        <a:p>
          <a:endParaRPr lang="en-US">
            <a:latin typeface="HelveticaNeueLT Std" panose="020B0604020202090204" pitchFamily="34" charset="0"/>
          </a:endParaRPr>
        </a:p>
      </dgm:t>
    </dgm:pt>
    <dgm:pt modelId="{63439ECD-B37C-48D7-9970-6D78D46D4654}" type="parTrans" cxnId="{25E132F0-789A-422E-8F4D-1CA86F57F060}">
      <dgm:prSet/>
      <dgm:spPr/>
      <dgm:t>
        <a:bodyPr/>
        <a:lstStyle/>
        <a:p>
          <a:endParaRPr lang="en-US">
            <a:latin typeface="HelveticaNeueLT Std" panose="020B0604020202090204" pitchFamily="34" charset="0"/>
          </a:endParaRPr>
        </a:p>
      </dgm:t>
    </dgm:pt>
    <dgm:pt modelId="{3A88F6F1-6F45-4D08-BBB4-49A7DDCBC007}">
      <dgm:prSet phldrT="[Text]"/>
      <dgm:spPr/>
      <dgm:t>
        <a:bodyPr/>
        <a:lstStyle/>
        <a:p>
          <a:pPr>
            <a:buFont typeface="Wingdings" panose="05000000000000000000" pitchFamily="2" charset="2"/>
            <a:buChar char="Ø"/>
          </a:pPr>
          <a:r>
            <a:rPr lang="en-US" dirty="0">
              <a:latin typeface="HelveticaNeueLT Std" panose="020B0604020202090204" pitchFamily="34" charset="0"/>
            </a:rPr>
            <a:t> Lifetime goals</a:t>
          </a:r>
        </a:p>
      </dgm:t>
    </dgm:pt>
    <dgm:pt modelId="{B331B6D6-B47D-4142-964A-9130B09F2D95}" type="sibTrans" cxnId="{11A5707D-946B-4F1B-8055-80C44517F517}">
      <dgm:prSet/>
      <dgm:spPr/>
      <dgm:t>
        <a:bodyPr/>
        <a:lstStyle/>
        <a:p>
          <a:endParaRPr lang="en-US">
            <a:latin typeface="HelveticaNeueLT Std" panose="020B0604020202090204" pitchFamily="34" charset="0"/>
          </a:endParaRPr>
        </a:p>
      </dgm:t>
    </dgm:pt>
    <dgm:pt modelId="{6517E708-95E1-4574-AF79-3B68CC525242}" type="parTrans" cxnId="{11A5707D-946B-4F1B-8055-80C44517F517}">
      <dgm:prSet/>
      <dgm:spPr/>
      <dgm:t>
        <a:bodyPr/>
        <a:lstStyle/>
        <a:p>
          <a:endParaRPr lang="en-US">
            <a:latin typeface="HelveticaNeueLT Std" panose="020B0604020202090204" pitchFamily="34" charset="0"/>
          </a:endParaRPr>
        </a:p>
      </dgm:t>
    </dgm:pt>
    <dgm:pt modelId="{3F760356-F8B4-4C4D-A163-C811CF8CF3B5}" type="pres">
      <dgm:prSet presAssocID="{F891E107-D640-410E-A64E-F6F58EAB96B6}" presName="Name0" presStyleCnt="0">
        <dgm:presLayoutVars>
          <dgm:dir/>
          <dgm:animLvl val="lvl"/>
          <dgm:resizeHandles/>
        </dgm:presLayoutVars>
      </dgm:prSet>
      <dgm:spPr/>
    </dgm:pt>
    <dgm:pt modelId="{5B4B4BFC-36AF-410B-9F05-C20DCA829C59}" type="pres">
      <dgm:prSet presAssocID="{967FC390-B7A0-4D25-9575-C869910A2BC7}" presName="linNode" presStyleCnt="0"/>
      <dgm:spPr/>
    </dgm:pt>
    <dgm:pt modelId="{B494BAA8-D95E-4E3B-A3D0-AD3E44B1E385}" type="pres">
      <dgm:prSet presAssocID="{967FC390-B7A0-4D25-9575-C869910A2BC7}" presName="parentShp" presStyleLbl="node1" presStyleIdx="0" presStyleCnt="2" custScaleX="85185" custScaleY="79869">
        <dgm:presLayoutVars>
          <dgm:bulletEnabled val="1"/>
        </dgm:presLayoutVars>
      </dgm:prSet>
      <dgm:spPr/>
    </dgm:pt>
    <dgm:pt modelId="{5D336BAA-95D7-4A86-977F-C6EF69346958}" type="pres">
      <dgm:prSet presAssocID="{967FC390-B7A0-4D25-9575-C869910A2BC7}" presName="childShp" presStyleLbl="bgAccFollowNode1" presStyleIdx="0" presStyleCnt="2">
        <dgm:presLayoutVars>
          <dgm:bulletEnabled val="1"/>
        </dgm:presLayoutVars>
      </dgm:prSet>
      <dgm:spPr/>
    </dgm:pt>
    <dgm:pt modelId="{2A1ACC47-6C4F-4D2F-BFF6-561204423D06}" type="pres">
      <dgm:prSet presAssocID="{00703FB6-8FE0-4D03-95C1-A3DF08CC9D02}" presName="spacing" presStyleCnt="0"/>
      <dgm:spPr/>
    </dgm:pt>
    <dgm:pt modelId="{EA8B229A-CA17-48E3-B092-4423935F1D4C}" type="pres">
      <dgm:prSet presAssocID="{4FDC1936-EE7E-4951-BF60-45730A41E9C1}" presName="linNode" presStyleCnt="0"/>
      <dgm:spPr/>
    </dgm:pt>
    <dgm:pt modelId="{84BBBAD4-6012-4744-A346-6703F323A7CA}" type="pres">
      <dgm:prSet presAssocID="{4FDC1936-EE7E-4951-BF60-45730A41E9C1}" presName="parentShp" presStyleLbl="node1" presStyleIdx="1" presStyleCnt="2" custScaleX="85185" custScaleY="81310">
        <dgm:presLayoutVars>
          <dgm:bulletEnabled val="1"/>
        </dgm:presLayoutVars>
      </dgm:prSet>
      <dgm:spPr/>
    </dgm:pt>
    <dgm:pt modelId="{AEA7FDA3-6C1A-48CC-A42E-AAB08CEBA4CD}" type="pres">
      <dgm:prSet presAssocID="{4FDC1936-EE7E-4951-BF60-45730A41E9C1}" presName="childShp" presStyleLbl="bgAccFollowNode1" presStyleIdx="1" presStyleCnt="2">
        <dgm:presLayoutVars>
          <dgm:bulletEnabled val="1"/>
        </dgm:presLayoutVars>
      </dgm:prSet>
      <dgm:spPr/>
    </dgm:pt>
  </dgm:ptLst>
  <dgm:cxnLst>
    <dgm:cxn modelId="{FF5D7712-A30C-4E6C-B678-366766A0F802}" type="presOf" srcId="{967FC390-B7A0-4D25-9575-C869910A2BC7}" destId="{B494BAA8-D95E-4E3B-A3D0-AD3E44B1E385}" srcOrd="0" destOrd="0" presId="urn:microsoft.com/office/officeart/2005/8/layout/vList6"/>
    <dgm:cxn modelId="{F226B730-43D0-4386-BA84-C74ECACB82FC}" type="presOf" srcId="{D9113901-F7D1-4A14-A20D-45F322584003}" destId="{5D336BAA-95D7-4A86-977F-C6EF69346958}" srcOrd="0" destOrd="1" presId="urn:microsoft.com/office/officeart/2005/8/layout/vList6"/>
    <dgm:cxn modelId="{F88B652D-6B05-4E14-9E58-C75030E7FD61}" type="presOf" srcId="{5E396C61-BC9D-4013-8DC9-7B5DDC0624D7}" destId="{5D336BAA-95D7-4A86-977F-C6EF69346958}" srcOrd="0" destOrd="2" presId="urn:microsoft.com/office/officeart/2005/8/layout/vList6"/>
    <dgm:cxn modelId="{EA706808-94C3-4BB5-89C2-54D0E977E917}" srcId="{F891E107-D640-410E-A64E-F6F58EAB96B6}" destId="{967FC390-B7A0-4D25-9575-C869910A2BC7}" srcOrd="0" destOrd="0" parTransId="{D986E5FA-8F47-452F-AB24-D65B5FA78680}" sibTransId="{00703FB6-8FE0-4D03-95C1-A3DF08CC9D02}"/>
    <dgm:cxn modelId="{C08CAEDA-4304-4D81-BD46-5275F5874534}" type="presOf" srcId="{CDB9797F-3C3B-422F-A200-36C76E0A062F}" destId="{AEA7FDA3-6C1A-48CC-A42E-AAB08CEBA4CD}" srcOrd="0" destOrd="1" presId="urn:microsoft.com/office/officeart/2005/8/layout/vList6"/>
    <dgm:cxn modelId="{25E132F0-789A-422E-8F4D-1CA86F57F060}" srcId="{4FDC1936-EE7E-4951-BF60-45730A41E9C1}" destId="{CDB9797F-3C3B-422F-A200-36C76E0A062F}" srcOrd="1" destOrd="0" parTransId="{63439ECD-B37C-48D7-9970-6D78D46D4654}" sibTransId="{13EB122A-395F-4369-AC70-FD3EB94D0786}"/>
    <dgm:cxn modelId="{F6D8641B-6FA2-4725-A67E-5A1C3946B729}" type="presOf" srcId="{F891E107-D640-410E-A64E-F6F58EAB96B6}" destId="{3F760356-F8B4-4C4D-A163-C811CF8CF3B5}" srcOrd="0" destOrd="0" presId="urn:microsoft.com/office/officeart/2005/8/layout/vList6"/>
    <dgm:cxn modelId="{EF7865BC-A191-4828-AE0F-EA6C0C5D1B45}" type="presOf" srcId="{B876FBB8-1869-4901-9300-AB26E8E89E55}" destId="{AEA7FDA3-6C1A-48CC-A42E-AAB08CEBA4CD}" srcOrd="0" destOrd="2" presId="urn:microsoft.com/office/officeart/2005/8/layout/vList6"/>
    <dgm:cxn modelId="{A4639951-D85E-408C-8E4B-F28B80B8671E}" srcId="{4FDC1936-EE7E-4951-BF60-45730A41E9C1}" destId="{B876FBB8-1869-4901-9300-AB26E8E89E55}" srcOrd="2" destOrd="0" parTransId="{06482D3B-70F1-4574-BAC1-EF8798C5B02E}" sibTransId="{5C24BA7F-E652-40AA-91CC-7AFF9511988A}"/>
    <dgm:cxn modelId="{88032ECD-0387-41ED-B378-5432CABF3BA9}" type="presOf" srcId="{553383C5-07A9-4A59-8F98-080485C81F25}" destId="{AEA7FDA3-6C1A-48CC-A42E-AAB08CEBA4CD}" srcOrd="0" destOrd="3" presId="urn:microsoft.com/office/officeart/2005/8/layout/vList6"/>
    <dgm:cxn modelId="{89712D9F-CB58-41DE-91C0-E2F75A4E9803}" type="presOf" srcId="{3A88F6F1-6F45-4D08-BBB4-49A7DDCBC007}" destId="{AEA7FDA3-6C1A-48CC-A42E-AAB08CEBA4CD}" srcOrd="0" destOrd="0" presId="urn:microsoft.com/office/officeart/2005/8/layout/vList6"/>
    <dgm:cxn modelId="{BA1B4600-2E8E-455B-BCAB-FAD111398206}" srcId="{F891E107-D640-410E-A64E-F6F58EAB96B6}" destId="{4FDC1936-EE7E-4951-BF60-45730A41E9C1}" srcOrd="1" destOrd="0" parTransId="{F03E94E7-4D60-4FE5-BE72-1BBC7228E157}" sibTransId="{810AF049-4807-4FF0-8A68-E856BD116B18}"/>
    <dgm:cxn modelId="{5298C4D8-DBB4-4F11-AE47-4FA3FDCD8A8E}" type="presOf" srcId="{E56468A9-9B27-4C1C-B343-131C85915E74}" destId="{5D336BAA-95D7-4A86-977F-C6EF69346958}" srcOrd="0" destOrd="0" presId="urn:microsoft.com/office/officeart/2005/8/layout/vList6"/>
    <dgm:cxn modelId="{825BC219-222C-420D-90AA-9F21FEF3BD44}" srcId="{967FC390-B7A0-4D25-9575-C869910A2BC7}" destId="{5E396C61-BC9D-4013-8DC9-7B5DDC0624D7}" srcOrd="2" destOrd="0" parTransId="{C70C84DF-EB25-4156-B6CC-12A48ED40967}" sibTransId="{72283972-03BA-4001-A7C1-DB8B4DC83F02}"/>
    <dgm:cxn modelId="{11A5707D-946B-4F1B-8055-80C44517F517}" srcId="{4FDC1936-EE7E-4951-BF60-45730A41E9C1}" destId="{3A88F6F1-6F45-4D08-BBB4-49A7DDCBC007}" srcOrd="0" destOrd="0" parTransId="{6517E708-95E1-4574-AF79-3B68CC525242}" sibTransId="{B331B6D6-B47D-4142-964A-9130B09F2D95}"/>
    <dgm:cxn modelId="{FEE37744-BF2A-48AF-B121-148FCBC4B37E}" srcId="{967FC390-B7A0-4D25-9575-C869910A2BC7}" destId="{E56468A9-9B27-4C1C-B343-131C85915E74}" srcOrd="0" destOrd="0" parTransId="{609F9F91-48A1-4329-B0E9-E9B48A962804}" sibTransId="{B6FC7151-794A-4269-A3EF-70C2E15CC1D1}"/>
    <dgm:cxn modelId="{B02CF9DF-7E5A-4750-9861-268351E99B34}" srcId="{4FDC1936-EE7E-4951-BF60-45730A41E9C1}" destId="{553383C5-07A9-4A59-8F98-080485C81F25}" srcOrd="3" destOrd="0" parTransId="{EC46EC15-AC39-4875-85B5-DE324BCACFF4}" sibTransId="{5941502E-F41B-465D-9172-F962121D3B92}"/>
    <dgm:cxn modelId="{D488C3A4-65F3-4FFC-B7B2-D7E3A723A053}" type="presOf" srcId="{4FDC1936-EE7E-4951-BF60-45730A41E9C1}" destId="{84BBBAD4-6012-4744-A346-6703F323A7CA}" srcOrd="0" destOrd="0" presId="urn:microsoft.com/office/officeart/2005/8/layout/vList6"/>
    <dgm:cxn modelId="{D81E2127-CC34-49D4-83F2-1FAD2D8AFD5B}" srcId="{967FC390-B7A0-4D25-9575-C869910A2BC7}" destId="{D9113901-F7D1-4A14-A20D-45F322584003}" srcOrd="1" destOrd="0" parTransId="{BC68C7B5-A0EB-49F1-8E42-1E62EB4680A5}" sibTransId="{5A32D7EA-BD4E-47EC-8C8B-4FD069BD9255}"/>
    <dgm:cxn modelId="{ADA26962-15AF-4D45-B3AF-5AB8B6319BC4}" type="presParOf" srcId="{3F760356-F8B4-4C4D-A163-C811CF8CF3B5}" destId="{5B4B4BFC-36AF-410B-9F05-C20DCA829C59}" srcOrd="0" destOrd="0" presId="urn:microsoft.com/office/officeart/2005/8/layout/vList6"/>
    <dgm:cxn modelId="{4C5A4675-9C13-4DFB-8074-BD50215F0110}" type="presParOf" srcId="{5B4B4BFC-36AF-410B-9F05-C20DCA829C59}" destId="{B494BAA8-D95E-4E3B-A3D0-AD3E44B1E385}" srcOrd="0" destOrd="0" presId="urn:microsoft.com/office/officeart/2005/8/layout/vList6"/>
    <dgm:cxn modelId="{A914B155-D8B9-4C58-BABE-EF43AD94763E}" type="presParOf" srcId="{5B4B4BFC-36AF-410B-9F05-C20DCA829C59}" destId="{5D336BAA-95D7-4A86-977F-C6EF69346958}" srcOrd="1" destOrd="0" presId="urn:microsoft.com/office/officeart/2005/8/layout/vList6"/>
    <dgm:cxn modelId="{1E44E16E-54C4-4061-97D7-CCE77ED41D2C}" type="presParOf" srcId="{3F760356-F8B4-4C4D-A163-C811CF8CF3B5}" destId="{2A1ACC47-6C4F-4D2F-BFF6-561204423D06}" srcOrd="1" destOrd="0" presId="urn:microsoft.com/office/officeart/2005/8/layout/vList6"/>
    <dgm:cxn modelId="{44889816-BEB8-46B8-A7AE-0F2743277D7E}" type="presParOf" srcId="{3F760356-F8B4-4C4D-A163-C811CF8CF3B5}" destId="{EA8B229A-CA17-48E3-B092-4423935F1D4C}" srcOrd="2" destOrd="0" presId="urn:microsoft.com/office/officeart/2005/8/layout/vList6"/>
    <dgm:cxn modelId="{BB33CE42-E3BC-44A3-8FAC-91EA01A457E1}" type="presParOf" srcId="{EA8B229A-CA17-48E3-B092-4423935F1D4C}" destId="{84BBBAD4-6012-4744-A346-6703F323A7CA}" srcOrd="0" destOrd="0" presId="urn:microsoft.com/office/officeart/2005/8/layout/vList6"/>
    <dgm:cxn modelId="{A8E17D77-2C21-4C6C-B0C8-5B3887969A67}" type="presParOf" srcId="{EA8B229A-CA17-48E3-B092-4423935F1D4C}" destId="{AEA7FDA3-6C1A-48CC-A42E-AAB08CEBA4CD}"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05715-2FAD-4351-9300-B65A59D282CF}">
      <dsp:nvSpPr>
        <dsp:cNvPr id="0" name=""/>
        <dsp:cNvSpPr/>
      </dsp:nvSpPr>
      <dsp:spPr>
        <a:xfrm rot="5400000">
          <a:off x="402612" y="2224339"/>
          <a:ext cx="1210412" cy="201409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FC10E7-1153-4AB7-8D51-3447BF467DCF}">
      <dsp:nvSpPr>
        <dsp:cNvPr id="0" name=""/>
        <dsp:cNvSpPr/>
      </dsp:nvSpPr>
      <dsp:spPr>
        <a:xfrm>
          <a:off x="200564" y="2826121"/>
          <a:ext cx="1818340" cy="1593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004563"/>
              </a:solidFill>
              <a:latin typeface="HelveticaNeueLT Std" panose="020B0604020202090204" pitchFamily="34" charset="0"/>
            </a:rPr>
            <a:t>File RA claim</a:t>
          </a:r>
        </a:p>
      </dsp:txBody>
      <dsp:txXfrm>
        <a:off x="200564" y="2826121"/>
        <a:ext cx="1818340" cy="1593881"/>
      </dsp:txXfrm>
    </dsp:sp>
    <dsp:sp modelId="{6BB423F1-196A-41F1-9E17-5A7BDB328C8A}">
      <dsp:nvSpPr>
        <dsp:cNvPr id="0" name=""/>
        <dsp:cNvSpPr/>
      </dsp:nvSpPr>
      <dsp:spPr>
        <a:xfrm>
          <a:off x="1675822" y="2076058"/>
          <a:ext cx="343083" cy="34308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F6AB0E-0270-47A6-881F-45F52116D8AE}">
      <dsp:nvSpPr>
        <dsp:cNvPr id="0" name=""/>
        <dsp:cNvSpPr/>
      </dsp:nvSpPr>
      <dsp:spPr>
        <a:xfrm rot="5400000">
          <a:off x="2628616" y="1673512"/>
          <a:ext cx="1210412" cy="201409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0EA02A-D7AC-4A14-B795-D8385F05F8FD}">
      <dsp:nvSpPr>
        <dsp:cNvPr id="0" name=""/>
        <dsp:cNvSpPr/>
      </dsp:nvSpPr>
      <dsp:spPr>
        <a:xfrm>
          <a:off x="2426568" y="2275294"/>
          <a:ext cx="1818340" cy="1593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004563"/>
              </a:solidFill>
              <a:latin typeface="HelveticaNeueLT Std" panose="020B0604020202090204" pitchFamily="34" charset="0"/>
            </a:rPr>
            <a:t>Claimant is profiled</a:t>
          </a:r>
        </a:p>
      </dsp:txBody>
      <dsp:txXfrm>
        <a:off x="2426568" y="2275294"/>
        <a:ext cx="1818340" cy="1593881"/>
      </dsp:txXfrm>
    </dsp:sp>
    <dsp:sp modelId="{C67354EC-3EE4-493E-8EA5-A9715CE15F6A}">
      <dsp:nvSpPr>
        <dsp:cNvPr id="0" name=""/>
        <dsp:cNvSpPr/>
      </dsp:nvSpPr>
      <dsp:spPr>
        <a:xfrm>
          <a:off x="3901825" y="1525232"/>
          <a:ext cx="343083" cy="34308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34E984-49E0-4467-B4AA-0DAC8ED7582E}">
      <dsp:nvSpPr>
        <dsp:cNvPr id="0" name=""/>
        <dsp:cNvSpPr/>
      </dsp:nvSpPr>
      <dsp:spPr>
        <a:xfrm rot="5400000">
          <a:off x="4854620" y="1122685"/>
          <a:ext cx="1210412" cy="201409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B7A375-1F92-4AAA-A792-07A795A16C06}">
      <dsp:nvSpPr>
        <dsp:cNvPr id="0" name=""/>
        <dsp:cNvSpPr/>
      </dsp:nvSpPr>
      <dsp:spPr>
        <a:xfrm>
          <a:off x="4652572" y="1724467"/>
          <a:ext cx="1818340" cy="1593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004563"/>
              </a:solidFill>
              <a:latin typeface="HelveticaNeueLT Std" panose="020B0604020202090204" pitchFamily="34" charset="0"/>
            </a:rPr>
            <a:t>Exemptions are explored</a:t>
          </a:r>
        </a:p>
      </dsp:txBody>
      <dsp:txXfrm>
        <a:off x="4652572" y="1724467"/>
        <a:ext cx="1818340" cy="1593881"/>
      </dsp:txXfrm>
    </dsp:sp>
    <dsp:sp modelId="{71DD5EC5-9DF4-4A74-BE71-7C875F7626B2}">
      <dsp:nvSpPr>
        <dsp:cNvPr id="0" name=""/>
        <dsp:cNvSpPr/>
      </dsp:nvSpPr>
      <dsp:spPr>
        <a:xfrm>
          <a:off x="6127829" y="974405"/>
          <a:ext cx="343083" cy="34308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7A46BF-C11D-4FC2-80D8-7CCA7ED80D74}">
      <dsp:nvSpPr>
        <dsp:cNvPr id="0" name=""/>
        <dsp:cNvSpPr/>
      </dsp:nvSpPr>
      <dsp:spPr>
        <a:xfrm rot="5400000">
          <a:off x="7080624" y="571858"/>
          <a:ext cx="1210412" cy="201409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B1C806-0AB1-4F54-942A-981CD7DFD182}">
      <dsp:nvSpPr>
        <dsp:cNvPr id="0" name=""/>
        <dsp:cNvSpPr/>
      </dsp:nvSpPr>
      <dsp:spPr>
        <a:xfrm>
          <a:off x="6878576" y="1173640"/>
          <a:ext cx="1818340" cy="1593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004563"/>
              </a:solidFill>
              <a:latin typeface="HelveticaNeueLT Std" panose="020B0604020202090204" pitchFamily="34" charset="0"/>
            </a:rPr>
            <a:t>First payment within six weeks of filing</a:t>
          </a:r>
        </a:p>
      </dsp:txBody>
      <dsp:txXfrm>
        <a:off x="6878576" y="1173640"/>
        <a:ext cx="1818340" cy="1593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92379-1533-49E7-8C46-17A08156E813}">
      <dsp:nvSpPr>
        <dsp:cNvPr id="0" name=""/>
        <dsp:cNvSpPr/>
      </dsp:nvSpPr>
      <dsp:spPr>
        <a:xfrm>
          <a:off x="1356303" y="366933"/>
          <a:ext cx="2347193" cy="2347551"/>
        </a:xfrm>
        <a:prstGeom prst="circularArrow">
          <a:avLst>
            <a:gd name="adj1" fmla="val 10980"/>
            <a:gd name="adj2" fmla="val 1142322"/>
            <a:gd name="adj3" fmla="val 4500000"/>
            <a:gd name="adj4" fmla="val 10800000"/>
            <a:gd name="adj5" fmla="val 12500"/>
          </a:avLst>
        </a:prstGeom>
        <a:solidFill>
          <a:srgbClr val="0045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A3C453-2903-4B6C-BF10-14FC7143F1D8}">
      <dsp:nvSpPr>
        <dsp:cNvPr id="0" name=""/>
        <dsp:cNvSpPr/>
      </dsp:nvSpPr>
      <dsp:spPr>
        <a:xfrm>
          <a:off x="1875110" y="1214470"/>
          <a:ext cx="1304290" cy="651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4563"/>
              </a:solidFill>
              <a:latin typeface="HelveticaNeueLT Std" panose="020B0604020202020204"/>
            </a:rPr>
            <a:t>Weekend – RESEA pool created</a:t>
          </a:r>
        </a:p>
      </dsp:txBody>
      <dsp:txXfrm>
        <a:off x="1875110" y="1214470"/>
        <a:ext cx="1304290" cy="651989"/>
      </dsp:txXfrm>
    </dsp:sp>
    <dsp:sp modelId="{2CE6D10C-F47C-497A-8069-CAB66090A185}">
      <dsp:nvSpPr>
        <dsp:cNvPr id="0" name=""/>
        <dsp:cNvSpPr/>
      </dsp:nvSpPr>
      <dsp:spPr>
        <a:xfrm>
          <a:off x="704378" y="1715775"/>
          <a:ext cx="2347193" cy="2347551"/>
        </a:xfrm>
        <a:prstGeom prst="leftCircularArrow">
          <a:avLst>
            <a:gd name="adj1" fmla="val 10980"/>
            <a:gd name="adj2" fmla="val 1142322"/>
            <a:gd name="adj3" fmla="val 6300000"/>
            <a:gd name="adj4" fmla="val 18900000"/>
            <a:gd name="adj5" fmla="val 125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8114B2-05FB-49FE-BBDE-DEC0EABC58C0}">
      <dsp:nvSpPr>
        <dsp:cNvPr id="0" name=""/>
        <dsp:cNvSpPr/>
      </dsp:nvSpPr>
      <dsp:spPr>
        <a:xfrm>
          <a:off x="1225830" y="2571115"/>
          <a:ext cx="1304290" cy="651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4563"/>
              </a:solidFill>
              <a:latin typeface="HelveticaNeueLT Std" panose="020B0604020202020204"/>
            </a:rPr>
            <a:t>Monday – Staff manage pool count</a:t>
          </a:r>
        </a:p>
      </dsp:txBody>
      <dsp:txXfrm>
        <a:off x="1225830" y="2571115"/>
        <a:ext cx="1304290" cy="651989"/>
      </dsp:txXfrm>
    </dsp:sp>
    <dsp:sp modelId="{57BB4976-49D8-4126-9F7A-EB0664D78319}">
      <dsp:nvSpPr>
        <dsp:cNvPr id="0" name=""/>
        <dsp:cNvSpPr/>
      </dsp:nvSpPr>
      <dsp:spPr>
        <a:xfrm rot="277220">
          <a:off x="1501582" y="3334889"/>
          <a:ext cx="2016603" cy="2017411"/>
        </a:xfrm>
        <a:prstGeom prst="blockArc">
          <a:avLst>
            <a:gd name="adj1" fmla="val 13500000"/>
            <a:gd name="adj2" fmla="val 10800000"/>
            <a:gd name="adj3" fmla="val 12740"/>
          </a:avLst>
        </a:prstGeom>
        <a:solidFill>
          <a:srgbClr val="BDD7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CCB542-FFB2-4BC4-805C-FB61CE151D95}">
      <dsp:nvSpPr>
        <dsp:cNvPr id="0" name=""/>
        <dsp:cNvSpPr/>
      </dsp:nvSpPr>
      <dsp:spPr>
        <a:xfrm>
          <a:off x="1878195" y="3929710"/>
          <a:ext cx="1304290" cy="651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4563"/>
              </a:solidFill>
              <a:latin typeface="HelveticaNeueLT Std" panose="020B0604020202020204"/>
            </a:rPr>
            <a:t>Monday – Staff create RESEA events</a:t>
          </a:r>
        </a:p>
      </dsp:txBody>
      <dsp:txXfrm>
        <a:off x="1878195" y="3929710"/>
        <a:ext cx="1304290" cy="6519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36BAA-95D7-4A86-977F-C6EF69346958}">
      <dsp:nvSpPr>
        <dsp:cNvPr id="0" name=""/>
        <dsp:cNvSpPr/>
      </dsp:nvSpPr>
      <dsp:spPr>
        <a:xfrm>
          <a:off x="3047996" y="564"/>
          <a:ext cx="4937760" cy="220230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Font typeface="Wingdings" panose="05000000000000000000" pitchFamily="2" charset="2"/>
            <a:buChar char="Ø"/>
          </a:pPr>
          <a:r>
            <a:rPr lang="en-US" sz="2600" kern="1200" dirty="0">
              <a:latin typeface="HelveticaNeueLT Std" panose="020B0604020202090204" pitchFamily="34" charset="0"/>
            </a:rPr>
            <a:t> Smaller goals</a:t>
          </a:r>
        </a:p>
        <a:p>
          <a:pPr marL="228600" lvl="1" indent="-228600" algn="l" defTabSz="1155700">
            <a:lnSpc>
              <a:spcPct val="90000"/>
            </a:lnSpc>
            <a:spcBef>
              <a:spcPct val="0"/>
            </a:spcBef>
            <a:spcAft>
              <a:spcPct val="15000"/>
            </a:spcAft>
            <a:buFont typeface="Wingdings" panose="05000000000000000000" pitchFamily="2" charset="2"/>
            <a:buChar char="Ø"/>
          </a:pPr>
          <a:r>
            <a:rPr lang="en-US" sz="2600" kern="1200" dirty="0">
              <a:latin typeface="HelveticaNeueLT Std" panose="020B0604020202090204" pitchFamily="34" charset="0"/>
            </a:rPr>
            <a:t> 1 - 6 month timeframe</a:t>
          </a:r>
        </a:p>
        <a:p>
          <a:pPr marL="228600" lvl="1" indent="-228600" algn="l" defTabSz="1155700">
            <a:lnSpc>
              <a:spcPct val="90000"/>
            </a:lnSpc>
            <a:spcBef>
              <a:spcPct val="0"/>
            </a:spcBef>
            <a:spcAft>
              <a:spcPct val="15000"/>
            </a:spcAft>
            <a:buFont typeface="Wingdings" panose="05000000000000000000" pitchFamily="2" charset="2"/>
            <a:buChar char="Ø"/>
          </a:pPr>
          <a:r>
            <a:rPr lang="en-US" sz="2600" kern="1200" dirty="0">
              <a:latin typeface="HelveticaNeueLT Std" panose="020B0604020202090204" pitchFamily="34" charset="0"/>
            </a:rPr>
            <a:t> Motivates the customer</a:t>
          </a:r>
        </a:p>
      </dsp:txBody>
      <dsp:txXfrm>
        <a:off x="3047996" y="275852"/>
        <a:ext cx="4111895" cy="1651731"/>
      </dsp:txXfrm>
    </dsp:sp>
    <dsp:sp modelId="{B494BAA8-D95E-4E3B-A3D0-AD3E44B1E385}">
      <dsp:nvSpPr>
        <dsp:cNvPr id="0" name=""/>
        <dsp:cNvSpPr/>
      </dsp:nvSpPr>
      <dsp:spPr>
        <a:xfrm>
          <a:off x="243843" y="222237"/>
          <a:ext cx="2804153" cy="175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HelveticaNeueLT Std" panose="020B0604020202090204" pitchFamily="34" charset="0"/>
            </a:rPr>
            <a:t>Short- Term Goal</a:t>
          </a:r>
        </a:p>
      </dsp:txBody>
      <dsp:txXfrm>
        <a:off x="329708" y="308102"/>
        <a:ext cx="2632423" cy="1587230"/>
      </dsp:txXfrm>
    </dsp:sp>
    <dsp:sp modelId="{AEA7FDA3-6C1A-48CC-A42E-AAB08CEBA4CD}">
      <dsp:nvSpPr>
        <dsp:cNvPr id="0" name=""/>
        <dsp:cNvSpPr/>
      </dsp:nvSpPr>
      <dsp:spPr>
        <a:xfrm>
          <a:off x="3047996" y="2423102"/>
          <a:ext cx="4937760" cy="220230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Font typeface="Wingdings" panose="05000000000000000000" pitchFamily="2" charset="2"/>
            <a:buChar char="Ø"/>
          </a:pPr>
          <a:r>
            <a:rPr lang="en-US" sz="2600" kern="1200" dirty="0">
              <a:latin typeface="HelveticaNeueLT Std" panose="020B0604020202090204" pitchFamily="34" charset="0"/>
            </a:rPr>
            <a:t> Lifetime goals</a:t>
          </a:r>
        </a:p>
        <a:p>
          <a:pPr marL="228600" lvl="1" indent="-228600" algn="l" defTabSz="1155700">
            <a:lnSpc>
              <a:spcPct val="90000"/>
            </a:lnSpc>
            <a:spcBef>
              <a:spcPct val="0"/>
            </a:spcBef>
            <a:spcAft>
              <a:spcPct val="15000"/>
            </a:spcAft>
            <a:buFont typeface="Wingdings" panose="05000000000000000000" pitchFamily="2" charset="2"/>
            <a:buChar char="Ø"/>
          </a:pPr>
          <a:r>
            <a:rPr lang="en-US" sz="2600" kern="1200" dirty="0">
              <a:latin typeface="HelveticaNeueLT Std" panose="020B0604020202090204" pitchFamily="34" charset="0"/>
            </a:rPr>
            <a:t> 1 - 5 year timeframe</a:t>
          </a:r>
        </a:p>
        <a:p>
          <a:pPr marL="228600" lvl="1" indent="-228600" algn="l" defTabSz="1155700">
            <a:lnSpc>
              <a:spcPct val="90000"/>
            </a:lnSpc>
            <a:spcBef>
              <a:spcPct val="0"/>
            </a:spcBef>
            <a:spcAft>
              <a:spcPct val="15000"/>
            </a:spcAft>
            <a:buFont typeface="Wingdings" panose="05000000000000000000" pitchFamily="2" charset="2"/>
            <a:buChar char="Ø"/>
          </a:pPr>
          <a:r>
            <a:rPr lang="en-US" sz="2600" kern="1200" dirty="0">
              <a:latin typeface="HelveticaNeueLT Std" panose="020B0604020202090204" pitchFamily="34" charset="0"/>
            </a:rPr>
            <a:t> Overall perspective</a:t>
          </a:r>
        </a:p>
        <a:p>
          <a:pPr marL="228600" lvl="1" indent="-228600" algn="l" defTabSz="1155700">
            <a:lnSpc>
              <a:spcPct val="90000"/>
            </a:lnSpc>
            <a:spcBef>
              <a:spcPct val="0"/>
            </a:spcBef>
            <a:spcAft>
              <a:spcPct val="15000"/>
            </a:spcAft>
            <a:buFont typeface="Wingdings" panose="05000000000000000000" pitchFamily="2" charset="2"/>
            <a:buChar char="Ø"/>
          </a:pPr>
          <a:endParaRPr lang="en-US" sz="2600" kern="1200" dirty="0">
            <a:latin typeface="HelveticaNeueLT Std" panose="020B0604020202090204" pitchFamily="34" charset="0"/>
          </a:endParaRPr>
        </a:p>
      </dsp:txBody>
      <dsp:txXfrm>
        <a:off x="3047996" y="2698390"/>
        <a:ext cx="4111895" cy="1651731"/>
      </dsp:txXfrm>
    </dsp:sp>
    <dsp:sp modelId="{84BBBAD4-6012-4744-A346-6703F323A7CA}">
      <dsp:nvSpPr>
        <dsp:cNvPr id="0" name=""/>
        <dsp:cNvSpPr/>
      </dsp:nvSpPr>
      <dsp:spPr>
        <a:xfrm>
          <a:off x="243843" y="2628908"/>
          <a:ext cx="2804153" cy="17906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HelveticaNeueLT Std" panose="020B0604020202090204" pitchFamily="34" charset="0"/>
            </a:rPr>
            <a:t>Long- Term Goal</a:t>
          </a:r>
        </a:p>
      </dsp:txBody>
      <dsp:txXfrm>
        <a:off x="331258" y="2716323"/>
        <a:ext cx="2629323" cy="161586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5781"/>
          </a:xfrm>
          <a:prstGeom prst="rect">
            <a:avLst/>
          </a:prstGeom>
        </p:spPr>
        <p:txBody>
          <a:bodyPr vert="horz" lIns="92300" tIns="46150" rIns="92300" bIns="46150" rtlCol="0"/>
          <a:lstStyle>
            <a:lvl1pPr algn="l">
              <a:defRPr sz="1200"/>
            </a:lvl1pPr>
          </a:lstStyle>
          <a:p>
            <a:endParaRPr lang="en-US"/>
          </a:p>
        </p:txBody>
      </p:sp>
      <p:sp>
        <p:nvSpPr>
          <p:cNvPr id="3" name="Date Placeholder 2"/>
          <p:cNvSpPr>
            <a:spLocks noGrp="1"/>
          </p:cNvSpPr>
          <p:nvPr>
            <p:ph type="dt" sz="quarter" idx="1"/>
          </p:nvPr>
        </p:nvSpPr>
        <p:spPr>
          <a:xfrm>
            <a:off x="3970634" y="0"/>
            <a:ext cx="3038161" cy="465781"/>
          </a:xfrm>
          <a:prstGeom prst="rect">
            <a:avLst/>
          </a:prstGeom>
        </p:spPr>
        <p:txBody>
          <a:bodyPr vert="horz" lIns="92300" tIns="46150" rIns="92300" bIns="46150" rtlCol="0"/>
          <a:lstStyle>
            <a:lvl1pPr algn="r">
              <a:defRPr sz="1200"/>
            </a:lvl1pPr>
          </a:lstStyle>
          <a:p>
            <a:fld id="{F9B0420A-6C3C-43A6-909D-EAD9B182DC46}" type="datetimeFigureOut">
              <a:rPr lang="en-US" smtClean="0"/>
              <a:t>11/9/2016</a:t>
            </a:fld>
            <a:endParaRPr lang="en-US"/>
          </a:p>
        </p:txBody>
      </p:sp>
      <p:sp>
        <p:nvSpPr>
          <p:cNvPr id="4" name="Footer Placeholder 3"/>
          <p:cNvSpPr>
            <a:spLocks noGrp="1"/>
          </p:cNvSpPr>
          <p:nvPr>
            <p:ph type="ftr" sz="quarter" idx="2"/>
          </p:nvPr>
        </p:nvSpPr>
        <p:spPr>
          <a:xfrm>
            <a:off x="0" y="8830620"/>
            <a:ext cx="3038161" cy="465780"/>
          </a:xfrm>
          <a:prstGeom prst="rect">
            <a:avLst/>
          </a:prstGeom>
        </p:spPr>
        <p:txBody>
          <a:bodyPr vert="horz" lIns="92300" tIns="46150" rIns="92300" bIns="46150" rtlCol="0" anchor="b"/>
          <a:lstStyle>
            <a:lvl1pPr algn="l">
              <a:defRPr sz="1200"/>
            </a:lvl1pPr>
          </a:lstStyle>
          <a:p>
            <a:endParaRPr lang="en-US"/>
          </a:p>
        </p:txBody>
      </p:sp>
      <p:sp>
        <p:nvSpPr>
          <p:cNvPr id="5" name="Slide Number Placeholder 4"/>
          <p:cNvSpPr>
            <a:spLocks noGrp="1"/>
          </p:cNvSpPr>
          <p:nvPr>
            <p:ph type="sldNum" sz="quarter" idx="3"/>
          </p:nvPr>
        </p:nvSpPr>
        <p:spPr>
          <a:xfrm>
            <a:off x="3970634" y="8830620"/>
            <a:ext cx="3038161" cy="465780"/>
          </a:xfrm>
          <a:prstGeom prst="rect">
            <a:avLst/>
          </a:prstGeom>
        </p:spPr>
        <p:txBody>
          <a:bodyPr vert="horz" lIns="92300" tIns="46150" rIns="92300" bIns="46150" rtlCol="0" anchor="b"/>
          <a:lstStyle>
            <a:lvl1pPr algn="r">
              <a:defRPr sz="1200"/>
            </a:lvl1pPr>
          </a:lstStyle>
          <a:p>
            <a:fld id="{9B0622E8-F866-4347-AA6B-10D54BF22165}" type="slidenum">
              <a:rPr lang="en-US" smtClean="0"/>
              <a:t>‹#›</a:t>
            </a:fld>
            <a:endParaRPr lang="en-US"/>
          </a:p>
        </p:txBody>
      </p:sp>
    </p:spTree>
    <p:extLst>
      <p:ext uri="{BB962C8B-B14F-4D97-AF65-F5344CB8AC3E}">
        <p14:creationId xmlns:p14="http://schemas.microsoft.com/office/powerpoint/2010/main" val="3512221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6434"/>
          </a:xfrm>
          <a:prstGeom prst="rect">
            <a:avLst/>
          </a:prstGeom>
        </p:spPr>
        <p:txBody>
          <a:bodyPr vert="horz" lIns="93143" tIns="46573" rIns="93143" bIns="46573" rtlCol="0"/>
          <a:lstStyle>
            <a:lvl1pPr algn="l">
              <a:defRPr sz="1200"/>
            </a:lvl1pPr>
          </a:lstStyle>
          <a:p>
            <a:endParaRPr lang="en-US" dirty="0"/>
          </a:p>
        </p:txBody>
      </p:sp>
      <p:sp>
        <p:nvSpPr>
          <p:cNvPr id="3" name="Date Placeholder 2"/>
          <p:cNvSpPr>
            <a:spLocks noGrp="1"/>
          </p:cNvSpPr>
          <p:nvPr>
            <p:ph type="dt" idx="1"/>
          </p:nvPr>
        </p:nvSpPr>
        <p:spPr>
          <a:xfrm>
            <a:off x="3970938" y="4"/>
            <a:ext cx="3037840" cy="466434"/>
          </a:xfrm>
          <a:prstGeom prst="rect">
            <a:avLst/>
          </a:prstGeom>
        </p:spPr>
        <p:txBody>
          <a:bodyPr vert="horz" lIns="93143" tIns="46573" rIns="93143" bIns="46573" rtlCol="0"/>
          <a:lstStyle>
            <a:lvl1pPr algn="r">
              <a:defRPr sz="1200"/>
            </a:lvl1pPr>
          </a:lstStyle>
          <a:p>
            <a:fld id="{EAD24688-788D-421F-BBB4-9AAAF8F3C484}" type="datetimeFigureOut">
              <a:rPr lang="en-US" smtClean="0"/>
              <a:t>11/9/2016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43" tIns="46573" rIns="93143" bIns="46573"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43" tIns="46573" rIns="93143" bIns="465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1"/>
            <a:ext cx="3037840" cy="466433"/>
          </a:xfrm>
          <a:prstGeom prst="rect">
            <a:avLst/>
          </a:prstGeom>
        </p:spPr>
        <p:txBody>
          <a:bodyPr vert="horz" lIns="93143" tIns="46573" rIns="93143" bIns="465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71"/>
            <a:ext cx="3037840" cy="466433"/>
          </a:xfrm>
          <a:prstGeom prst="rect">
            <a:avLst/>
          </a:prstGeom>
        </p:spPr>
        <p:txBody>
          <a:bodyPr vert="horz" lIns="93143" tIns="46573" rIns="93143" bIns="46573" rtlCol="0" anchor="b"/>
          <a:lstStyle>
            <a:lvl1pPr algn="r">
              <a:defRPr sz="1200"/>
            </a:lvl1pPr>
          </a:lstStyle>
          <a:p>
            <a:fld id="{809E4CC9-D786-4101-A0B9-FD14F68E4775}" type="slidenum">
              <a:rPr lang="en-US" smtClean="0"/>
              <a:t>‹#›</a:t>
            </a:fld>
            <a:endParaRPr lang="en-US" dirty="0"/>
          </a:p>
        </p:txBody>
      </p:sp>
    </p:spTree>
    <p:extLst>
      <p:ext uri="{BB962C8B-B14F-4D97-AF65-F5344CB8AC3E}">
        <p14:creationId xmlns:p14="http://schemas.microsoft.com/office/powerpoint/2010/main" val="122988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0</a:t>
            </a:fld>
            <a:endParaRPr lang="en-US" dirty="0"/>
          </a:p>
        </p:txBody>
      </p:sp>
    </p:spTree>
    <p:extLst>
      <p:ext uri="{BB962C8B-B14F-4D97-AF65-F5344CB8AC3E}">
        <p14:creationId xmlns:p14="http://schemas.microsoft.com/office/powerpoint/2010/main" val="1485756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09E4CC9-D786-4101-A0B9-FD14F68E4775}" type="slidenum">
              <a:rPr lang="en-US" smtClean="0"/>
              <a:t>9</a:t>
            </a:fld>
            <a:endParaRPr lang="en-US" dirty="0"/>
          </a:p>
        </p:txBody>
      </p:sp>
    </p:spTree>
    <p:extLst>
      <p:ext uri="{BB962C8B-B14F-4D97-AF65-F5344CB8AC3E}">
        <p14:creationId xmlns:p14="http://schemas.microsoft.com/office/powerpoint/2010/main" val="1309598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22995">
              <a:defRPr/>
            </a:pPr>
            <a:endParaRPr lang="en-US" baseline="0" dirty="0"/>
          </a:p>
        </p:txBody>
      </p:sp>
      <p:sp>
        <p:nvSpPr>
          <p:cNvPr id="4" name="Slide Number Placeholder 3"/>
          <p:cNvSpPr>
            <a:spLocks noGrp="1"/>
          </p:cNvSpPr>
          <p:nvPr>
            <p:ph type="sldNum" sz="quarter" idx="10"/>
          </p:nvPr>
        </p:nvSpPr>
        <p:spPr/>
        <p:txBody>
          <a:bodyPr/>
          <a:lstStyle/>
          <a:p>
            <a:fld id="{809E4CC9-D786-4101-A0B9-FD14F68E4775}" type="slidenum">
              <a:rPr lang="en-US" smtClean="0"/>
              <a:t>10</a:t>
            </a:fld>
            <a:endParaRPr lang="en-US" dirty="0"/>
          </a:p>
        </p:txBody>
      </p:sp>
    </p:spTree>
    <p:extLst>
      <p:ext uri="{BB962C8B-B14F-4D97-AF65-F5344CB8AC3E}">
        <p14:creationId xmlns:p14="http://schemas.microsoft.com/office/powerpoint/2010/main" val="1226940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22995">
              <a:defRPr/>
            </a:pPr>
            <a:endParaRPr lang="en-US" baseline="0" dirty="0"/>
          </a:p>
        </p:txBody>
      </p:sp>
      <p:sp>
        <p:nvSpPr>
          <p:cNvPr id="4" name="Slide Number Placeholder 3"/>
          <p:cNvSpPr>
            <a:spLocks noGrp="1"/>
          </p:cNvSpPr>
          <p:nvPr>
            <p:ph type="sldNum" sz="quarter" idx="10"/>
          </p:nvPr>
        </p:nvSpPr>
        <p:spPr/>
        <p:txBody>
          <a:bodyPr/>
          <a:lstStyle/>
          <a:p>
            <a:fld id="{809E4CC9-D786-4101-A0B9-FD14F68E4775}" type="slidenum">
              <a:rPr lang="en-US" smtClean="0"/>
              <a:t>11</a:t>
            </a:fld>
            <a:endParaRPr lang="en-US" dirty="0"/>
          </a:p>
        </p:txBody>
      </p:sp>
    </p:spTree>
    <p:extLst>
      <p:ext uri="{BB962C8B-B14F-4D97-AF65-F5344CB8AC3E}">
        <p14:creationId xmlns:p14="http://schemas.microsoft.com/office/powerpoint/2010/main" val="1683468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3062" indent="-173062">
              <a:buFont typeface="Arial" panose="020B0604020202020204" pitchFamily="34" charset="0"/>
              <a:buChar char="•"/>
            </a:pPr>
            <a:r>
              <a:rPr lang="en-US" dirty="0"/>
              <a:t>Monday night, EFM system takes all information entered</a:t>
            </a:r>
            <a:r>
              <a:rPr lang="en-US" baseline="0" dirty="0"/>
              <a:t> in the manage pool count and event calendar to schedule the claimants.</a:t>
            </a:r>
          </a:p>
          <a:p>
            <a:pPr marL="173062" indent="-173062">
              <a:buFont typeface="Arial" panose="020B0604020202020204" pitchFamily="34" charset="0"/>
              <a:buChar char="•"/>
            </a:pPr>
            <a:r>
              <a:rPr lang="en-US" baseline="0" dirty="0"/>
              <a:t>REMEMBER: Event population purely driven by counts recorded by career center staff.</a:t>
            </a:r>
          </a:p>
          <a:p>
            <a:pPr marL="173062" indent="-173062">
              <a:buFont typeface="Arial" panose="020B0604020202020204" pitchFamily="34" charset="0"/>
              <a:buChar char="•"/>
            </a:pPr>
            <a:r>
              <a:rPr lang="en-US" baseline="0" dirty="0"/>
              <a:t>Events are scheduled 14 days in the future from when the pool was created.</a:t>
            </a:r>
          </a:p>
          <a:p>
            <a:pPr marL="173062" indent="-173062">
              <a:buFont typeface="Arial" panose="020B0604020202020204" pitchFamily="34" charset="0"/>
              <a:buChar char="•"/>
            </a:pPr>
            <a:r>
              <a:rPr lang="en-US" baseline="0" dirty="0"/>
              <a:t>Scheduling week is Tues-Mon.</a:t>
            </a:r>
          </a:p>
          <a:p>
            <a:pPr marL="173062" indent="-173062">
              <a:buFont typeface="Arial" panose="020B0604020202020204" pitchFamily="34" charset="0"/>
              <a:buChar char="•"/>
            </a:pPr>
            <a:r>
              <a:rPr lang="en-US" baseline="0" dirty="0"/>
              <a:t>Any pool counts not managed by Monday at 5:00 PM?  System uses previous week’s settings for recurring events, or not schedule anybody at all if you have no events set up.</a:t>
            </a:r>
          </a:p>
          <a:p>
            <a:pPr marL="173062" indent="-173062">
              <a:buFont typeface="Arial" panose="020B0604020202020204" pitchFamily="34" charset="0"/>
              <a:buChar char="•"/>
            </a:pPr>
            <a:r>
              <a:rPr lang="en-US" baseline="0" dirty="0"/>
              <a:t>System fills preset events chronologically, starting with any that are scheduled for Tues, then Weds, then Thurs, and so on, until the available pool has been exhausted or all of the events have been filled, whichever occurs first.</a:t>
            </a:r>
          </a:p>
          <a:p>
            <a:pPr marL="173062" indent="-173062">
              <a:buFont typeface="Arial" panose="020B0604020202020204" pitchFamily="34" charset="0"/>
              <a:buChar char="•"/>
            </a:pPr>
            <a:r>
              <a:rPr lang="en-US" baseline="0" dirty="0"/>
              <a:t>Unless there is an interruption in regular programming (failed file transfer, for example), or there’s a holiday to take into account, staff should expect the process to run based on this schedule.</a:t>
            </a:r>
          </a:p>
          <a:p>
            <a:pPr marL="173062" indent="-173062">
              <a:buFont typeface="Arial" panose="020B0604020202020204" pitchFamily="34" charset="0"/>
              <a:buChar char="•"/>
            </a:pPr>
            <a:r>
              <a:rPr lang="en-US" baseline="0" dirty="0"/>
              <a:t>HOLIDAYS: The scheduling process does not populate events on State observed holidays.  Each year, DEO staff enter all said holidays into the EFM administrative site</a:t>
            </a:r>
          </a:p>
          <a:p>
            <a:pPr marL="634559" lvl="1" indent="-173062">
              <a:buFont typeface="Arial" panose="020B0604020202020204" pitchFamily="34" charset="0"/>
              <a:buChar char="•"/>
            </a:pPr>
            <a:r>
              <a:rPr lang="en-US" baseline="0" dirty="0"/>
              <a:t>STAFF REMAIN AWARE OF HOLIDAYS to ensure they remember to adjust event calendars (add more to class size, add new event(s)) to avoid missing claimants and thus a drop in service numbers</a:t>
            </a:r>
            <a:endParaRPr lang="en-US" dirty="0"/>
          </a:p>
        </p:txBody>
      </p:sp>
    </p:spTree>
    <p:extLst>
      <p:ext uri="{BB962C8B-B14F-4D97-AF65-F5344CB8AC3E}">
        <p14:creationId xmlns:p14="http://schemas.microsoft.com/office/powerpoint/2010/main" val="2158289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22995">
              <a:defRPr/>
            </a:pPr>
            <a:endParaRPr lang="en-US" baseline="0" dirty="0"/>
          </a:p>
        </p:txBody>
      </p:sp>
      <p:sp>
        <p:nvSpPr>
          <p:cNvPr id="4" name="Slide Number Placeholder 3"/>
          <p:cNvSpPr>
            <a:spLocks noGrp="1"/>
          </p:cNvSpPr>
          <p:nvPr>
            <p:ph type="sldNum" sz="quarter" idx="10"/>
          </p:nvPr>
        </p:nvSpPr>
        <p:spPr/>
        <p:txBody>
          <a:bodyPr/>
          <a:lstStyle/>
          <a:p>
            <a:fld id="{809E4CC9-D786-4101-A0B9-FD14F68E4775}" type="slidenum">
              <a:rPr lang="en-US" smtClean="0"/>
              <a:t>13</a:t>
            </a:fld>
            <a:endParaRPr lang="en-US" dirty="0"/>
          </a:p>
        </p:txBody>
      </p:sp>
    </p:spTree>
    <p:extLst>
      <p:ext uri="{BB962C8B-B14F-4D97-AF65-F5344CB8AC3E}">
        <p14:creationId xmlns:p14="http://schemas.microsoft.com/office/powerpoint/2010/main" val="2741780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22995">
              <a:defRPr/>
            </a:pPr>
            <a:endParaRPr lang="en-US" baseline="0" dirty="0"/>
          </a:p>
        </p:txBody>
      </p:sp>
      <p:sp>
        <p:nvSpPr>
          <p:cNvPr id="4" name="Slide Number Placeholder 3"/>
          <p:cNvSpPr>
            <a:spLocks noGrp="1"/>
          </p:cNvSpPr>
          <p:nvPr>
            <p:ph type="sldNum" sz="quarter" idx="10"/>
          </p:nvPr>
        </p:nvSpPr>
        <p:spPr/>
        <p:txBody>
          <a:bodyPr/>
          <a:lstStyle/>
          <a:p>
            <a:fld id="{809E4CC9-D786-4101-A0B9-FD14F68E4775}" type="slidenum">
              <a:rPr lang="en-US" smtClean="0"/>
              <a:t>14</a:t>
            </a:fld>
            <a:endParaRPr lang="en-US" dirty="0"/>
          </a:p>
        </p:txBody>
      </p:sp>
    </p:spTree>
    <p:extLst>
      <p:ext uri="{BB962C8B-B14F-4D97-AF65-F5344CB8AC3E}">
        <p14:creationId xmlns:p14="http://schemas.microsoft.com/office/powerpoint/2010/main" val="3653186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22995">
              <a:defRPr/>
            </a:pPr>
            <a:endParaRPr lang="en-US" baseline="0" dirty="0"/>
          </a:p>
        </p:txBody>
      </p:sp>
      <p:sp>
        <p:nvSpPr>
          <p:cNvPr id="4" name="Slide Number Placeholder 3"/>
          <p:cNvSpPr>
            <a:spLocks noGrp="1"/>
          </p:cNvSpPr>
          <p:nvPr>
            <p:ph type="sldNum" sz="quarter" idx="10"/>
          </p:nvPr>
        </p:nvSpPr>
        <p:spPr/>
        <p:txBody>
          <a:bodyPr/>
          <a:lstStyle/>
          <a:p>
            <a:fld id="{809E4CC9-D786-4101-A0B9-FD14F68E4775}" type="slidenum">
              <a:rPr lang="en-US" smtClean="0"/>
              <a:t>15</a:t>
            </a:fld>
            <a:endParaRPr lang="en-US" dirty="0"/>
          </a:p>
        </p:txBody>
      </p:sp>
    </p:spTree>
    <p:extLst>
      <p:ext uri="{BB962C8B-B14F-4D97-AF65-F5344CB8AC3E}">
        <p14:creationId xmlns:p14="http://schemas.microsoft.com/office/powerpoint/2010/main" val="2225185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461498" lvl="1"/>
            <a:endParaRPr lang="en-US" baseline="0" dirty="0"/>
          </a:p>
        </p:txBody>
      </p:sp>
      <p:sp>
        <p:nvSpPr>
          <p:cNvPr id="4" name="Slide Number Placeholder 3"/>
          <p:cNvSpPr>
            <a:spLocks noGrp="1"/>
          </p:cNvSpPr>
          <p:nvPr>
            <p:ph type="sldNum" sz="quarter" idx="10"/>
          </p:nvPr>
        </p:nvSpPr>
        <p:spPr/>
        <p:txBody>
          <a:bodyPr/>
          <a:lstStyle/>
          <a:p>
            <a:fld id="{809E4CC9-D786-4101-A0B9-FD14F68E4775}" type="slidenum">
              <a:rPr lang="en-US" smtClean="0"/>
              <a:t>16</a:t>
            </a:fld>
            <a:endParaRPr lang="en-US" dirty="0"/>
          </a:p>
        </p:txBody>
      </p:sp>
    </p:spTree>
    <p:extLst>
      <p:ext uri="{BB962C8B-B14F-4D97-AF65-F5344CB8AC3E}">
        <p14:creationId xmlns:p14="http://schemas.microsoft.com/office/powerpoint/2010/main" val="1131947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22995">
              <a:defRPr/>
            </a:pPr>
            <a:endParaRPr lang="en-US" baseline="0" dirty="0"/>
          </a:p>
        </p:txBody>
      </p:sp>
      <p:sp>
        <p:nvSpPr>
          <p:cNvPr id="4" name="Slide Number Placeholder 3"/>
          <p:cNvSpPr>
            <a:spLocks noGrp="1"/>
          </p:cNvSpPr>
          <p:nvPr>
            <p:ph type="sldNum" sz="quarter" idx="10"/>
          </p:nvPr>
        </p:nvSpPr>
        <p:spPr/>
        <p:txBody>
          <a:bodyPr/>
          <a:lstStyle/>
          <a:p>
            <a:fld id="{809E4CC9-D786-4101-A0B9-FD14F68E4775}" type="slidenum">
              <a:rPr lang="en-US" smtClean="0"/>
              <a:t>17</a:t>
            </a:fld>
            <a:endParaRPr lang="en-US" dirty="0"/>
          </a:p>
        </p:txBody>
      </p:sp>
    </p:spTree>
    <p:extLst>
      <p:ext uri="{BB962C8B-B14F-4D97-AF65-F5344CB8AC3E}">
        <p14:creationId xmlns:p14="http://schemas.microsoft.com/office/powerpoint/2010/main" val="2480671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4068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09E4CC9-D786-4101-A0B9-FD14F68E4775}" type="slidenum">
              <a:rPr lang="en-US" smtClean="0"/>
              <a:t>1</a:t>
            </a:fld>
            <a:endParaRPr lang="en-US" dirty="0"/>
          </a:p>
        </p:txBody>
      </p:sp>
    </p:spTree>
    <p:extLst>
      <p:ext uri="{BB962C8B-B14F-4D97-AF65-F5344CB8AC3E}">
        <p14:creationId xmlns:p14="http://schemas.microsoft.com/office/powerpoint/2010/main" val="4001691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8722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20</a:t>
            </a:fld>
            <a:endParaRPr lang="en-US" dirty="0"/>
          </a:p>
        </p:txBody>
      </p:sp>
    </p:spTree>
    <p:extLst>
      <p:ext uri="{BB962C8B-B14F-4D97-AF65-F5344CB8AC3E}">
        <p14:creationId xmlns:p14="http://schemas.microsoft.com/office/powerpoint/2010/main" val="3933638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623780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4221713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4206220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3062" indent="-173062">
              <a:buFont typeface="Arial" panose="020B0604020202020204" pitchFamily="34" charset="0"/>
              <a:buChar char="•"/>
            </a:pPr>
            <a:endParaRPr lang="en-US" baseline="0" dirty="0"/>
          </a:p>
        </p:txBody>
      </p:sp>
    </p:spTree>
    <p:extLst>
      <p:ext uri="{BB962C8B-B14F-4D97-AF65-F5344CB8AC3E}">
        <p14:creationId xmlns:p14="http://schemas.microsoft.com/office/powerpoint/2010/main" val="3686748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872373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174382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2597772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3284572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3062" indent="-173062">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809E4CC9-D786-4101-A0B9-FD14F68E4775}" type="slidenum">
              <a:rPr lang="en-US" smtClean="0"/>
              <a:t>2</a:t>
            </a:fld>
            <a:endParaRPr lang="en-US" dirty="0"/>
          </a:p>
        </p:txBody>
      </p:sp>
    </p:spTree>
    <p:extLst>
      <p:ext uri="{BB962C8B-B14F-4D97-AF65-F5344CB8AC3E}">
        <p14:creationId xmlns:p14="http://schemas.microsoft.com/office/powerpoint/2010/main" val="35114867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0777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09E4CC9-D786-4101-A0B9-FD14F68E4775}" type="slidenum">
              <a:rPr lang="en-US" smtClean="0"/>
              <a:t>30</a:t>
            </a:fld>
            <a:endParaRPr lang="en-US" dirty="0"/>
          </a:p>
        </p:txBody>
      </p:sp>
    </p:spTree>
    <p:extLst>
      <p:ext uri="{BB962C8B-B14F-4D97-AF65-F5344CB8AC3E}">
        <p14:creationId xmlns:p14="http://schemas.microsoft.com/office/powerpoint/2010/main" val="2231298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09E4CC9-D786-4101-A0B9-FD14F68E4775}" type="slidenum">
              <a:rPr lang="en-US" smtClean="0"/>
              <a:t>31</a:t>
            </a:fld>
            <a:endParaRPr lang="en-US" dirty="0"/>
          </a:p>
        </p:txBody>
      </p:sp>
    </p:spTree>
    <p:extLst>
      <p:ext uri="{BB962C8B-B14F-4D97-AF65-F5344CB8AC3E}">
        <p14:creationId xmlns:p14="http://schemas.microsoft.com/office/powerpoint/2010/main" val="10490402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09E4CC9-D786-4101-A0B9-FD14F68E4775}" type="slidenum">
              <a:rPr lang="en-US" smtClean="0"/>
              <a:t>32</a:t>
            </a:fld>
            <a:endParaRPr lang="en-US" dirty="0"/>
          </a:p>
        </p:txBody>
      </p:sp>
    </p:spTree>
    <p:extLst>
      <p:ext uri="{BB962C8B-B14F-4D97-AF65-F5344CB8AC3E}">
        <p14:creationId xmlns:p14="http://schemas.microsoft.com/office/powerpoint/2010/main" val="3543859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09E4CC9-D786-4101-A0B9-FD14F68E4775}" type="slidenum">
              <a:rPr lang="en-US" smtClean="0"/>
              <a:t>33</a:t>
            </a:fld>
            <a:endParaRPr lang="en-US" dirty="0"/>
          </a:p>
        </p:txBody>
      </p:sp>
    </p:spTree>
    <p:extLst>
      <p:ext uri="{BB962C8B-B14F-4D97-AF65-F5344CB8AC3E}">
        <p14:creationId xmlns:p14="http://schemas.microsoft.com/office/powerpoint/2010/main" val="12934968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34</a:t>
            </a:fld>
            <a:endParaRPr lang="en-US" dirty="0"/>
          </a:p>
        </p:txBody>
      </p:sp>
    </p:spTree>
    <p:extLst>
      <p:ext uri="{BB962C8B-B14F-4D97-AF65-F5344CB8AC3E}">
        <p14:creationId xmlns:p14="http://schemas.microsoft.com/office/powerpoint/2010/main" val="6211698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2401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0420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06290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5286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3</a:t>
            </a:fld>
            <a:endParaRPr lang="en-US" dirty="0"/>
          </a:p>
        </p:txBody>
      </p:sp>
    </p:spTree>
    <p:extLst>
      <p:ext uri="{BB962C8B-B14F-4D97-AF65-F5344CB8AC3E}">
        <p14:creationId xmlns:p14="http://schemas.microsoft.com/office/powerpoint/2010/main" val="6524434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41944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1051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7489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75189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52294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58352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06109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85433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65012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5026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60327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88863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00778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3511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71263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63398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41154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72453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56</a:t>
            </a:fld>
            <a:endParaRPr lang="en-US" dirty="0"/>
          </a:p>
        </p:txBody>
      </p:sp>
    </p:spTree>
    <p:extLst>
      <p:ext uri="{BB962C8B-B14F-4D97-AF65-F5344CB8AC3E}">
        <p14:creationId xmlns:p14="http://schemas.microsoft.com/office/powerpoint/2010/main" val="32638584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57</a:t>
            </a:fld>
            <a:endParaRPr lang="en-US" dirty="0"/>
          </a:p>
        </p:txBody>
      </p:sp>
    </p:spTree>
    <p:extLst>
      <p:ext uri="{BB962C8B-B14F-4D97-AF65-F5344CB8AC3E}">
        <p14:creationId xmlns:p14="http://schemas.microsoft.com/office/powerpoint/2010/main" val="1478488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795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1144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3062" indent="-173062">
              <a:buFont typeface="Arial" panose="020B0604020202020204" pitchFamily="34" charset="0"/>
              <a:buChar char="•"/>
            </a:pPr>
            <a:r>
              <a:rPr lang="en-US" dirty="0"/>
              <a:t>Florida’s WPRS examines</a:t>
            </a:r>
            <a:r>
              <a:rPr lang="en-US" baseline="0" dirty="0"/>
              <a:t> certain data elements that are collected at the time a person files initial RA claim, some examples of which are:</a:t>
            </a:r>
          </a:p>
          <a:p>
            <a:pPr marL="634559" lvl="1" indent="-173062">
              <a:buFont typeface="Arial" panose="020B0604020202020204" pitchFamily="34" charset="0"/>
              <a:buChar char="•"/>
            </a:pPr>
            <a:r>
              <a:rPr lang="en-US" baseline="0" dirty="0"/>
              <a:t>Number of jobs claimant held over finite period;</a:t>
            </a:r>
          </a:p>
          <a:p>
            <a:pPr marL="634559" lvl="1" indent="-173062">
              <a:buFont typeface="Arial" panose="020B0604020202020204" pitchFamily="34" charset="0"/>
              <a:buChar char="•"/>
            </a:pPr>
            <a:r>
              <a:rPr lang="en-US" baseline="0" dirty="0"/>
              <a:t>Claimant’s job tenure and wages;</a:t>
            </a:r>
          </a:p>
          <a:p>
            <a:pPr marL="634559" lvl="1" indent="-173062">
              <a:buFont typeface="Arial" panose="020B0604020202020204" pitchFamily="34" charset="0"/>
              <a:buChar char="•"/>
            </a:pPr>
            <a:r>
              <a:rPr lang="en-US" baseline="0" dirty="0"/>
              <a:t>Industry from which claimant laid off;</a:t>
            </a:r>
          </a:p>
          <a:p>
            <a:pPr marL="634559" lvl="1" indent="-173062">
              <a:buFont typeface="Arial" panose="020B0604020202020204" pitchFamily="34" charset="0"/>
              <a:buChar char="•"/>
            </a:pPr>
            <a:r>
              <a:rPr lang="en-US" baseline="0" dirty="0"/>
              <a:t>Time of year layoff occurred;</a:t>
            </a:r>
          </a:p>
          <a:p>
            <a:pPr marL="634559" lvl="1" indent="-173062">
              <a:buFont typeface="Arial" panose="020B0604020202020204" pitchFamily="34" charset="0"/>
              <a:buChar char="•"/>
            </a:pPr>
            <a:r>
              <a:rPr lang="en-US" baseline="0" dirty="0"/>
              <a:t>Availability of comparable jobs in their area</a:t>
            </a:r>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7</a:t>
            </a:fld>
            <a:endParaRPr lang="en-US" dirty="0"/>
          </a:p>
        </p:txBody>
      </p:sp>
    </p:spTree>
    <p:extLst>
      <p:ext uri="{BB962C8B-B14F-4D97-AF65-F5344CB8AC3E}">
        <p14:creationId xmlns:p14="http://schemas.microsoft.com/office/powerpoint/2010/main" val="2521861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3062" indent="-173062">
              <a:buFont typeface="Arial" panose="020B0604020202020204" pitchFamily="34" charset="0"/>
              <a:buChar char="•"/>
            </a:pPr>
            <a:r>
              <a:rPr lang="en-US" dirty="0"/>
              <a:t>Florida’s WPRS examines</a:t>
            </a:r>
            <a:r>
              <a:rPr lang="en-US" baseline="0" dirty="0"/>
              <a:t> certain data elements that are collected at the time a person files initial RA claim, some examples of which are:</a:t>
            </a:r>
          </a:p>
          <a:p>
            <a:pPr marL="634559" lvl="1" indent="-173062">
              <a:buFont typeface="Arial" panose="020B0604020202020204" pitchFamily="34" charset="0"/>
              <a:buChar char="•"/>
            </a:pPr>
            <a:r>
              <a:rPr lang="en-US" baseline="0" dirty="0"/>
              <a:t>Number of jobs claimant held over finite period;</a:t>
            </a:r>
          </a:p>
          <a:p>
            <a:pPr marL="634559" lvl="1" indent="-173062">
              <a:buFont typeface="Arial" panose="020B0604020202020204" pitchFamily="34" charset="0"/>
              <a:buChar char="•"/>
            </a:pPr>
            <a:r>
              <a:rPr lang="en-US" baseline="0" dirty="0"/>
              <a:t>Claimant’s job tenure and wages;</a:t>
            </a:r>
          </a:p>
          <a:p>
            <a:pPr marL="634559" lvl="1" indent="-173062">
              <a:buFont typeface="Arial" panose="020B0604020202020204" pitchFamily="34" charset="0"/>
              <a:buChar char="•"/>
            </a:pPr>
            <a:r>
              <a:rPr lang="en-US" baseline="0" dirty="0"/>
              <a:t>Industry from which claimant laid off;</a:t>
            </a:r>
          </a:p>
          <a:p>
            <a:pPr marL="634559" lvl="1" indent="-173062">
              <a:buFont typeface="Arial" panose="020B0604020202020204" pitchFamily="34" charset="0"/>
              <a:buChar char="•"/>
            </a:pPr>
            <a:r>
              <a:rPr lang="en-US" baseline="0" dirty="0"/>
              <a:t>Time of year layoff occurred;</a:t>
            </a:r>
          </a:p>
          <a:p>
            <a:pPr marL="634559" lvl="1" indent="-173062">
              <a:buFont typeface="Arial" panose="020B0604020202020204" pitchFamily="34" charset="0"/>
              <a:buChar char="•"/>
            </a:pPr>
            <a:r>
              <a:rPr lang="en-US" baseline="0" dirty="0"/>
              <a:t>Availability of comparable jobs in their area</a:t>
            </a:r>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8</a:t>
            </a:fld>
            <a:endParaRPr lang="en-US" dirty="0"/>
          </a:p>
        </p:txBody>
      </p:sp>
    </p:spTree>
    <p:extLst>
      <p:ext uri="{BB962C8B-B14F-4D97-AF65-F5344CB8AC3E}">
        <p14:creationId xmlns:p14="http://schemas.microsoft.com/office/powerpoint/2010/main" val="274173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8DDA33-9917-4CD1-BFBD-F8C84C32018B}" type="datetime1">
              <a:rPr lang="en-US" smtClean="0"/>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58635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B04BF3-DB26-4EBE-86D6-82947E7A3067}" type="datetime1">
              <a:rPr lang="en-US" smtClean="0"/>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52250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1C797B-7679-4474-A3CE-6BFDEF421C02}" type="datetime1">
              <a:rPr lang="en-US" smtClean="0"/>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46665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B36100-8154-480F-870B-AB9D9A1E681D}" type="datetime1">
              <a:rPr lang="en-US" smtClean="0"/>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220848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8599E9-7FA7-4DE4-BB77-F6C991FE64A8}" type="datetime1">
              <a:rPr lang="en-US" smtClean="0"/>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89811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EA49BE-27BD-44B6-9EFC-C8209A8C29CD}" type="datetime1">
              <a:rPr lang="en-US" smtClean="0"/>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67942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36DDF3-B0D7-46FF-A1F7-EA97DF1ADE3D}" type="datetime1">
              <a:rPr lang="en-US" smtClean="0"/>
              <a:t>11/9/2016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50543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91EA4A-C5E8-4B0E-9A92-41396E780A30}" type="datetime1">
              <a:rPr lang="en-US" smtClean="0"/>
              <a:t>11/9/2016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65208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95844-3CBC-46EA-95F7-8244B5361E76}" type="datetime1">
              <a:rPr lang="en-US" smtClean="0"/>
              <a:t>11/9/2016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93074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022497-34F0-4FD1-BBA6-841EA95C55CA}" type="datetime1">
              <a:rPr lang="en-US" smtClean="0"/>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386098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58BD0F-6882-4515-ADBB-948DF3E239DE}" type="datetime1">
              <a:rPr lang="en-US" smtClean="0"/>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E0A5F7-18CF-42D7-865E-9BC89C445029}" type="slidenum">
              <a:rPr lang="en-US" smtClean="0"/>
              <a:t>‹#›</a:t>
            </a:fld>
            <a:endParaRPr lang="en-US" dirty="0"/>
          </a:p>
        </p:txBody>
      </p:sp>
    </p:spTree>
    <p:extLst>
      <p:ext uri="{BB962C8B-B14F-4D97-AF65-F5344CB8AC3E}">
        <p14:creationId xmlns:p14="http://schemas.microsoft.com/office/powerpoint/2010/main" val="158975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FCAB7-CF61-4F79-A4D0-CAB0726A9FF6}" type="datetime1">
              <a:rPr lang="en-US" smtClean="0"/>
              <a:t>11/9/2016</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0A5F7-18CF-42D7-865E-9BC89C445029}" type="slidenum">
              <a:rPr lang="en-US" smtClean="0"/>
              <a:t>‹#›</a:t>
            </a:fld>
            <a:endParaRPr lang="en-US" dirty="0"/>
          </a:p>
        </p:txBody>
      </p:sp>
    </p:spTree>
    <p:extLst>
      <p:ext uri="{BB962C8B-B14F-4D97-AF65-F5344CB8AC3E}">
        <p14:creationId xmlns:p14="http://schemas.microsoft.com/office/powerpoint/2010/main" val="1621553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52" y="3886582"/>
            <a:ext cx="5933440" cy="367583"/>
          </a:xfrm>
          <a:prstGeom prst="rect">
            <a:avLst/>
          </a:prstGeom>
          <a:solidFill>
            <a:srgbClr val="0045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415A"/>
              </a:solidFill>
            </a:endParaRPr>
          </a:p>
        </p:txBody>
      </p:sp>
      <p:sp>
        <p:nvSpPr>
          <p:cNvPr id="6" name="Rectangle 5"/>
          <p:cNvSpPr/>
          <p:nvPr/>
        </p:nvSpPr>
        <p:spPr>
          <a:xfrm>
            <a:off x="5926188" y="3886582"/>
            <a:ext cx="3217812" cy="36758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710" y="4585342"/>
            <a:ext cx="2202180" cy="1313660"/>
          </a:xfrm>
          <a:prstGeom prst="rect">
            <a:avLst/>
          </a:prstGeom>
        </p:spPr>
      </p:pic>
      <p:cxnSp>
        <p:nvCxnSpPr>
          <p:cNvPr id="13" name="Straight Connector 12"/>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47065" y="6068279"/>
            <a:ext cx="1687065" cy="338554"/>
          </a:xfrm>
          <a:prstGeom prst="rect">
            <a:avLst/>
          </a:prstGeom>
        </p:spPr>
        <p:txBody>
          <a:bodyPr wrap="none">
            <a:spAutoFit/>
          </a:bodyPr>
          <a:lstStyle/>
          <a:p>
            <a:r>
              <a:rPr lang="en-US" sz="1600" dirty="0">
                <a:solidFill>
                  <a:schemeClr val="tx2"/>
                </a:solidFill>
                <a:latin typeface="HelveticaNeueLT Std" panose="020B0604020202020204" pitchFamily="34" charset="0"/>
                <a:ea typeface="Open Sans Light" panose="020B0306030504020204" pitchFamily="34" charset="0"/>
                <a:cs typeface="Open Sans Light" panose="020B0306030504020204" pitchFamily="34" charset="0"/>
              </a:rPr>
              <a:t>November 2016</a:t>
            </a:r>
          </a:p>
        </p:txBody>
      </p:sp>
      <p:sp>
        <p:nvSpPr>
          <p:cNvPr id="9" name="Text Box 7"/>
          <p:cNvSpPr txBox="1">
            <a:spLocks noChangeArrowheads="1"/>
          </p:cNvSpPr>
          <p:nvPr/>
        </p:nvSpPr>
        <p:spPr bwMode="auto">
          <a:xfrm>
            <a:off x="110490" y="4546534"/>
            <a:ext cx="8534400" cy="784830"/>
          </a:xfrm>
          <a:prstGeom prst="rect">
            <a:avLst/>
          </a:prstGeom>
          <a:noFill/>
          <a:ln w="9525">
            <a:noFill/>
            <a:miter lim="800000"/>
            <a:headEnd/>
            <a:tailEnd/>
          </a:ln>
        </p:spPr>
        <p:txBody>
          <a:bodyPr wrap="square" lIns="45720" tIns="22860" rIns="45720" bIns="22860">
            <a:spAutoFit/>
          </a:bodyPr>
          <a:lstStyle/>
          <a:p>
            <a:pPr defTabSz="1088205">
              <a:defRPr/>
            </a:pPr>
            <a:r>
              <a:rPr lang="en-US" sz="2400" b="1"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Reemployment Services and</a:t>
            </a:r>
          </a:p>
          <a:p>
            <a:pPr defTabSz="1088205">
              <a:defRPr/>
            </a:pPr>
            <a:r>
              <a:rPr lang="en-US" sz="2400" b="1" spc="-150"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Eligibility Assessment (RESEA) Program</a:t>
            </a:r>
            <a:endParaRPr lang="en-CA" sz="2400" b="1" spc="-150"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 y="0"/>
            <a:ext cx="9151252" cy="3900884"/>
          </a:xfrm>
          <a:prstGeom prst="rect">
            <a:avLst/>
          </a:prstGeom>
        </p:spPr>
      </p:pic>
    </p:spTree>
    <p:extLst>
      <p:ext uri="{BB962C8B-B14F-4D97-AF65-F5344CB8AC3E}">
        <p14:creationId xmlns:p14="http://schemas.microsoft.com/office/powerpoint/2010/main" val="2354555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ot;No&quot; Symbol 2"/>
          <p:cNvSpPr/>
          <p:nvPr/>
        </p:nvSpPr>
        <p:spPr>
          <a:xfrm>
            <a:off x="1967939" y="1014821"/>
            <a:ext cx="5155802" cy="4911618"/>
          </a:xfrm>
          <a:prstGeom prst="noSmoking">
            <a:avLst>
              <a:gd name="adj" fmla="val 6780"/>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latin typeface="HelveticaNeueLT Std" panose="020B0604020202020204" pitchFamily="34" charset="0"/>
                <a:ea typeface="Open Sans Semibold" panose="020B0706030804020204" pitchFamily="34" charset="0"/>
                <a:cs typeface="Open Sans Semibold" panose="020B0706030804020204" pitchFamily="34" charset="0"/>
              </a:rPr>
              <a:t>Exclusions from the RESEA Pool</a:t>
            </a:r>
          </a:p>
        </p:txBody>
      </p:sp>
      <p:cxnSp>
        <p:nvCxnSpPr>
          <p:cNvPr id="21" name="Straight Connector 20"/>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571460" y="1723564"/>
            <a:ext cx="3073430" cy="400110"/>
          </a:xfrm>
          <a:prstGeom prst="rect">
            <a:avLst/>
          </a:prstGeom>
        </p:spPr>
        <p:txBody>
          <a:bodyPr wrap="square">
            <a:spAutoFit/>
          </a:bodyPr>
          <a:lstStyle/>
          <a:p>
            <a:endParaRPr lang="en-US" sz="2000" dirty="0">
              <a:solidFill>
                <a:schemeClr val="tx2"/>
              </a:solidFill>
              <a:latin typeface="HelveticaNeueLT Std"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8098315-8ABF-44C9-A6EB-41231C977E3C}" type="slidenum">
              <a:rPr lang="en-US" smtClean="0"/>
              <a:t>9</a:t>
            </a:fld>
            <a:endParaRPr lang="en-US" dirty="0"/>
          </a:p>
        </p:txBody>
      </p:sp>
      <p:sp>
        <p:nvSpPr>
          <p:cNvPr id="5" name="Rectangle 4"/>
          <p:cNvSpPr/>
          <p:nvPr/>
        </p:nvSpPr>
        <p:spPr>
          <a:xfrm>
            <a:off x="4985656" y="2070357"/>
            <a:ext cx="3659233" cy="2308324"/>
          </a:xfrm>
          <a:prstGeom prst="rect">
            <a:avLst/>
          </a:prstGeom>
        </p:spPr>
        <p:txBody>
          <a:bodyPr wrap="square">
            <a:spAutoFit/>
          </a:bodyPr>
          <a:lstStyle/>
          <a:p>
            <a:pPr marL="342900" indent="-342900">
              <a:buFont typeface="Wingdings" panose="05000000000000000000" pitchFamily="2" charset="2"/>
              <a:buChar char="Ø"/>
            </a:pPr>
            <a:r>
              <a:rPr lang="en-US" sz="2000" dirty="0">
                <a:latin typeface="HelveticaNeueLT Std" panose="020B0604020202020204"/>
              </a:rPr>
              <a:t>Seasonally unemployed workers</a:t>
            </a:r>
          </a:p>
          <a:p>
            <a:pPr marL="171450" indent="-171450">
              <a:buFont typeface="Wingdings" panose="05000000000000000000" pitchFamily="2" charset="2"/>
              <a:buChar char="Ø"/>
            </a:pPr>
            <a:endParaRPr lang="en-US" sz="1200" dirty="0">
              <a:latin typeface="HelveticaNeueLT Std" panose="020B0604020202020204"/>
            </a:endParaRPr>
          </a:p>
          <a:p>
            <a:pPr marL="342900" indent="-342900">
              <a:buFont typeface="Wingdings" panose="05000000000000000000" pitchFamily="2" charset="2"/>
              <a:buChar char="Ø"/>
            </a:pPr>
            <a:r>
              <a:rPr lang="en-US" sz="2000" dirty="0">
                <a:latin typeface="HelveticaNeueLT Std" panose="020B0604020202020204"/>
              </a:rPr>
              <a:t>Interstate claimants</a:t>
            </a:r>
          </a:p>
          <a:p>
            <a:pPr marL="171450" indent="-171450">
              <a:buFont typeface="Wingdings" panose="05000000000000000000" pitchFamily="2" charset="2"/>
              <a:buChar char="Ø"/>
            </a:pPr>
            <a:endParaRPr lang="en-US" sz="1200" dirty="0">
              <a:latin typeface="HelveticaNeueLT Std" panose="020B0604020202020204"/>
            </a:endParaRPr>
          </a:p>
          <a:p>
            <a:pPr marL="342900" indent="-342900">
              <a:buFont typeface="Wingdings" panose="05000000000000000000" pitchFamily="2" charset="2"/>
              <a:buChar char="Ø"/>
            </a:pPr>
            <a:r>
              <a:rPr lang="en-US" sz="2000" dirty="0">
                <a:latin typeface="HelveticaNeueLT Std" panose="020B0604020202020204"/>
              </a:rPr>
              <a:t>Received Orientation and Initial Assessment services within last 28 days</a:t>
            </a:r>
          </a:p>
        </p:txBody>
      </p:sp>
      <p:sp>
        <p:nvSpPr>
          <p:cNvPr id="13" name="Rectangle 12"/>
          <p:cNvSpPr/>
          <p:nvPr/>
        </p:nvSpPr>
        <p:spPr>
          <a:xfrm>
            <a:off x="555309" y="2070247"/>
            <a:ext cx="3635691" cy="2800767"/>
          </a:xfrm>
          <a:prstGeom prst="rect">
            <a:avLst/>
          </a:prstGeom>
        </p:spPr>
        <p:txBody>
          <a:bodyPr wrap="square">
            <a:spAutoFit/>
          </a:bodyPr>
          <a:lstStyle/>
          <a:p>
            <a:pPr marL="342900" indent="-342900">
              <a:buFont typeface="Wingdings" panose="05000000000000000000" pitchFamily="2" charset="2"/>
              <a:buChar char="Ø"/>
            </a:pPr>
            <a:r>
              <a:rPr lang="en-US" sz="2000" dirty="0">
                <a:latin typeface="HelveticaNeueLT Std" panose="020B0604020202020204"/>
              </a:rPr>
              <a:t>Union hiring hall</a:t>
            </a:r>
          </a:p>
          <a:p>
            <a:pPr marL="171450" indent="-171450">
              <a:buFont typeface="Wingdings" panose="05000000000000000000" pitchFamily="2" charset="2"/>
              <a:buChar char="Ø"/>
            </a:pPr>
            <a:endParaRPr lang="en-US" sz="1200" dirty="0">
              <a:latin typeface="HelveticaNeueLT Std" panose="020B0604020202020204"/>
            </a:endParaRPr>
          </a:p>
          <a:p>
            <a:pPr marL="342900" indent="-342900">
              <a:buFont typeface="Wingdings" panose="05000000000000000000" pitchFamily="2" charset="2"/>
              <a:buChar char="Ø"/>
            </a:pPr>
            <a:r>
              <a:rPr lang="en-US" sz="2000" dirty="0">
                <a:latin typeface="HelveticaNeueLT Std" panose="020B0604020202020204"/>
              </a:rPr>
              <a:t>Definite return to work date within eight weeks of lay-off date</a:t>
            </a:r>
          </a:p>
          <a:p>
            <a:pPr marL="171450" indent="-171450">
              <a:buFont typeface="Wingdings" panose="05000000000000000000" pitchFamily="2" charset="2"/>
              <a:buChar char="Ø"/>
            </a:pPr>
            <a:endParaRPr lang="en-US" sz="1200" dirty="0">
              <a:latin typeface="HelveticaNeueLT Std" panose="020B0604020202020204"/>
            </a:endParaRPr>
          </a:p>
          <a:p>
            <a:pPr marL="342900" indent="-342900">
              <a:buFont typeface="Wingdings" panose="05000000000000000000" pitchFamily="2" charset="2"/>
              <a:buChar char="Ø"/>
            </a:pPr>
            <a:r>
              <a:rPr lang="en-US" sz="2000" dirty="0">
                <a:latin typeface="HelveticaNeueLT Std" panose="020B0604020202020204"/>
              </a:rPr>
              <a:t>Participating in approved training</a:t>
            </a:r>
          </a:p>
          <a:p>
            <a:pPr marL="171450" indent="-171450">
              <a:buFont typeface="Wingdings" panose="05000000000000000000" pitchFamily="2" charset="2"/>
              <a:buChar char="Ø"/>
            </a:pPr>
            <a:endParaRPr lang="en-US" sz="1200" dirty="0">
              <a:latin typeface="HelveticaNeueLT Std" panose="020B0604020202020204"/>
            </a:endParaRPr>
          </a:p>
          <a:p>
            <a:pPr marL="342900" indent="-342900">
              <a:buFont typeface="Wingdings" panose="05000000000000000000" pitchFamily="2" charset="2"/>
              <a:buChar char="Ø"/>
            </a:pPr>
            <a:r>
              <a:rPr lang="en-US" sz="2000" dirty="0">
                <a:latin typeface="HelveticaNeueLT Std" panose="020B0604020202020204"/>
              </a:rPr>
              <a:t>Transitional claimants</a:t>
            </a:r>
          </a:p>
        </p:txBody>
      </p:sp>
    </p:spTree>
    <p:extLst>
      <p:ext uri="{BB962C8B-B14F-4D97-AF65-F5344CB8AC3E}">
        <p14:creationId xmlns:p14="http://schemas.microsoft.com/office/powerpoint/2010/main" val="1433848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Scheduling the Pool Count</a:t>
            </a:r>
          </a:p>
        </p:txBody>
      </p:sp>
      <p:cxnSp>
        <p:nvCxnSpPr>
          <p:cNvPr id="21" name="Straight Connector 20"/>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571460" y="1723564"/>
            <a:ext cx="3073430" cy="400110"/>
          </a:xfrm>
          <a:prstGeom prst="rect">
            <a:avLst/>
          </a:prstGeom>
        </p:spPr>
        <p:txBody>
          <a:bodyPr wrap="square">
            <a:spAutoFit/>
          </a:bodyPr>
          <a:lstStyle/>
          <a:p>
            <a:endParaRPr lang="en-US" sz="2000" dirty="0">
              <a:solidFill>
                <a:schemeClr val="tx2"/>
              </a:solidFill>
              <a:latin typeface="HelveticaNeueLT Std"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711AF2B-AD6D-4CF1-9ABE-0FFA78642458}" type="slidenum">
              <a:rPr lang="en-US" smtClean="0"/>
              <a:t>10</a:t>
            </a:fld>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3947504658"/>
              </p:ext>
            </p:extLst>
          </p:nvPr>
        </p:nvGraphicFramePr>
        <p:xfrm>
          <a:off x="0" y="646684"/>
          <a:ext cx="4407876" cy="5610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 name="Group 4"/>
          <p:cNvGrpSpPr/>
          <p:nvPr/>
        </p:nvGrpSpPr>
        <p:grpSpPr>
          <a:xfrm>
            <a:off x="4916606" y="978693"/>
            <a:ext cx="3678438" cy="5132503"/>
            <a:chOff x="4916606" y="978693"/>
            <a:chExt cx="3678438" cy="5132503"/>
          </a:xfrm>
        </p:grpSpPr>
        <p:pic>
          <p:nvPicPr>
            <p:cNvPr id="3" name="Picture 2"/>
            <p:cNvPicPr>
              <a:picLocks noChangeAspect="1"/>
            </p:cNvPicPr>
            <p:nvPr/>
          </p:nvPicPr>
          <p:blipFill>
            <a:blip r:embed="rId9"/>
            <a:stretch>
              <a:fillRect/>
            </a:stretch>
          </p:blipFill>
          <p:spPr>
            <a:xfrm>
              <a:off x="4916606" y="978693"/>
              <a:ext cx="3678438" cy="5132503"/>
            </a:xfrm>
            <a:prstGeom prst="rect">
              <a:avLst/>
            </a:prstGeom>
          </p:spPr>
        </p:pic>
        <p:sp>
          <p:nvSpPr>
            <p:cNvPr id="6" name="Rounded Rectangle 5"/>
            <p:cNvSpPr/>
            <p:nvPr/>
          </p:nvSpPr>
          <p:spPr>
            <a:xfrm>
              <a:off x="4916606" y="3309257"/>
              <a:ext cx="1756337" cy="35922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755825" y="5388428"/>
              <a:ext cx="1778575" cy="3374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13070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Managing the Pool Count</a:t>
            </a:r>
          </a:p>
        </p:txBody>
      </p:sp>
      <p:cxnSp>
        <p:nvCxnSpPr>
          <p:cNvPr id="21" name="Straight Connector 20"/>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571460" y="1723564"/>
            <a:ext cx="3073430" cy="400110"/>
          </a:xfrm>
          <a:prstGeom prst="rect">
            <a:avLst/>
          </a:prstGeom>
        </p:spPr>
        <p:txBody>
          <a:bodyPr wrap="square">
            <a:spAutoFit/>
          </a:bodyPr>
          <a:lstStyle/>
          <a:p>
            <a:endParaRPr lang="en-US" sz="2000" dirty="0">
              <a:solidFill>
                <a:schemeClr val="tx2"/>
              </a:solidFill>
              <a:latin typeface="HelveticaNeueLT Std"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8F479D6-2D45-4C28-8B74-096FD6675925}" type="slidenum">
              <a:rPr lang="en-US" dirty="0"/>
              <a:t>11</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22" y="1421315"/>
            <a:ext cx="7842422" cy="39397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59514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A577AA0-CA93-442F-9437-70ECEA9FA971}" type="slidenum">
              <a:rPr lang="en-US" dirty="0"/>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47944181"/>
              </p:ext>
            </p:extLst>
          </p:nvPr>
        </p:nvGraphicFramePr>
        <p:xfrm>
          <a:off x="647065" y="771086"/>
          <a:ext cx="7887334" cy="5546163"/>
        </p:xfrm>
        <a:graphic>
          <a:graphicData uri="http://schemas.openxmlformats.org/drawingml/2006/table">
            <a:tbl>
              <a:tblPr firstRow="1" firstCol="1" bandRow="1">
                <a:tableStyleId>{5C22544A-7EE6-4342-B048-85BDC9FD1C3A}</a:tableStyleId>
              </a:tblPr>
              <a:tblGrid>
                <a:gridCol w="1126762">
                  <a:extLst>
                    <a:ext uri="{9D8B030D-6E8A-4147-A177-3AD203B41FA5}">
                      <a16:colId xmlns:a16="http://schemas.microsoft.com/office/drawing/2014/main" val="714098574"/>
                    </a:ext>
                  </a:extLst>
                </a:gridCol>
                <a:gridCol w="1126762">
                  <a:extLst>
                    <a:ext uri="{9D8B030D-6E8A-4147-A177-3AD203B41FA5}">
                      <a16:colId xmlns:a16="http://schemas.microsoft.com/office/drawing/2014/main" val="2641347231"/>
                    </a:ext>
                  </a:extLst>
                </a:gridCol>
                <a:gridCol w="1126762">
                  <a:extLst>
                    <a:ext uri="{9D8B030D-6E8A-4147-A177-3AD203B41FA5}">
                      <a16:colId xmlns:a16="http://schemas.microsoft.com/office/drawing/2014/main" val="4033496619"/>
                    </a:ext>
                  </a:extLst>
                </a:gridCol>
                <a:gridCol w="1126762">
                  <a:extLst>
                    <a:ext uri="{9D8B030D-6E8A-4147-A177-3AD203B41FA5}">
                      <a16:colId xmlns:a16="http://schemas.microsoft.com/office/drawing/2014/main" val="4164753169"/>
                    </a:ext>
                  </a:extLst>
                </a:gridCol>
                <a:gridCol w="1126762">
                  <a:extLst>
                    <a:ext uri="{9D8B030D-6E8A-4147-A177-3AD203B41FA5}">
                      <a16:colId xmlns:a16="http://schemas.microsoft.com/office/drawing/2014/main" val="3925269344"/>
                    </a:ext>
                  </a:extLst>
                </a:gridCol>
                <a:gridCol w="1126762">
                  <a:extLst>
                    <a:ext uri="{9D8B030D-6E8A-4147-A177-3AD203B41FA5}">
                      <a16:colId xmlns:a16="http://schemas.microsoft.com/office/drawing/2014/main" val="2874942783"/>
                    </a:ext>
                  </a:extLst>
                </a:gridCol>
                <a:gridCol w="1126762">
                  <a:extLst>
                    <a:ext uri="{9D8B030D-6E8A-4147-A177-3AD203B41FA5}">
                      <a16:colId xmlns:a16="http://schemas.microsoft.com/office/drawing/2014/main" val="2509572016"/>
                    </a:ext>
                  </a:extLst>
                </a:gridCol>
              </a:tblGrid>
              <a:tr h="416771">
                <a:tc>
                  <a:txBody>
                    <a:bodyPr/>
                    <a:lstStyle/>
                    <a:p>
                      <a:pPr marL="0" marR="0" algn="ctr">
                        <a:lnSpc>
                          <a:spcPct val="107000"/>
                        </a:lnSpc>
                        <a:spcBef>
                          <a:spcPts val="0"/>
                        </a:spcBef>
                        <a:spcAft>
                          <a:spcPts val="0"/>
                        </a:spcAft>
                      </a:pPr>
                      <a:r>
                        <a:rPr lang="en-US" sz="1600" dirty="0">
                          <a:solidFill>
                            <a:schemeClr val="tx1"/>
                          </a:solidFill>
                          <a:effectLst/>
                          <a:latin typeface="HelveticaNeueLT Std" panose="020B0604020202020204"/>
                        </a:rPr>
                        <a:t>SUN</a:t>
                      </a:r>
                      <a:endParaRPr lang="en-US" sz="1600" dirty="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0"/>
                        </a:spcAft>
                      </a:pPr>
                      <a:r>
                        <a:rPr lang="en-US" sz="1600" dirty="0">
                          <a:solidFill>
                            <a:schemeClr val="tx1"/>
                          </a:solidFill>
                          <a:effectLst/>
                          <a:latin typeface="HelveticaNeueLT Std" panose="020B0604020202020204"/>
                        </a:rPr>
                        <a:t>MON</a:t>
                      </a:r>
                      <a:endParaRPr lang="en-US" sz="1600" dirty="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0"/>
                        </a:spcAft>
                      </a:pPr>
                      <a:r>
                        <a:rPr lang="en-US" sz="1600">
                          <a:solidFill>
                            <a:schemeClr val="tx1"/>
                          </a:solidFill>
                          <a:effectLst/>
                          <a:latin typeface="HelveticaNeueLT Std" panose="020B0604020202020204"/>
                        </a:rPr>
                        <a:t>TUES</a:t>
                      </a:r>
                      <a:endParaRPr lang="en-US" sz="160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0"/>
                        </a:spcAft>
                      </a:pPr>
                      <a:r>
                        <a:rPr lang="en-US" sz="1600">
                          <a:solidFill>
                            <a:schemeClr val="tx1"/>
                          </a:solidFill>
                          <a:effectLst/>
                          <a:latin typeface="HelveticaNeueLT Std" panose="020B0604020202020204"/>
                        </a:rPr>
                        <a:t>WEDS</a:t>
                      </a:r>
                      <a:endParaRPr lang="en-US" sz="160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0"/>
                        </a:spcAft>
                      </a:pPr>
                      <a:r>
                        <a:rPr lang="en-US" sz="1600">
                          <a:solidFill>
                            <a:schemeClr val="tx1"/>
                          </a:solidFill>
                          <a:effectLst/>
                          <a:latin typeface="HelveticaNeueLT Std" panose="020B0604020202020204"/>
                        </a:rPr>
                        <a:t>THURS</a:t>
                      </a:r>
                      <a:endParaRPr lang="en-US" sz="160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0"/>
                        </a:spcAft>
                      </a:pPr>
                      <a:r>
                        <a:rPr lang="en-US" sz="1600">
                          <a:solidFill>
                            <a:schemeClr val="tx1"/>
                          </a:solidFill>
                          <a:effectLst/>
                          <a:latin typeface="HelveticaNeueLT Std" panose="020B0604020202020204"/>
                        </a:rPr>
                        <a:t>FRI</a:t>
                      </a:r>
                      <a:endParaRPr lang="en-US" sz="160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7000"/>
                        </a:lnSpc>
                        <a:spcBef>
                          <a:spcPts val="0"/>
                        </a:spcBef>
                        <a:spcAft>
                          <a:spcPts val="0"/>
                        </a:spcAft>
                      </a:pPr>
                      <a:r>
                        <a:rPr lang="en-US" sz="1600" dirty="0">
                          <a:solidFill>
                            <a:schemeClr val="tx1"/>
                          </a:solidFill>
                          <a:effectLst/>
                          <a:latin typeface="HelveticaNeueLT Std" panose="020B0604020202020204"/>
                        </a:rPr>
                        <a:t>SAT</a:t>
                      </a:r>
                      <a:endParaRPr lang="en-US" sz="1600" dirty="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259464617"/>
                  </a:ext>
                </a:extLst>
              </a:tr>
              <a:tr h="796728">
                <a:tc>
                  <a:txBody>
                    <a:bodyPr/>
                    <a:lstStyle/>
                    <a:p>
                      <a:pPr marL="0" marR="0">
                        <a:lnSpc>
                          <a:spcPct val="107000"/>
                        </a:lnSpc>
                        <a:spcBef>
                          <a:spcPts val="0"/>
                        </a:spcBef>
                        <a:spcAft>
                          <a:spcPts val="0"/>
                        </a:spcAft>
                      </a:pPr>
                      <a:r>
                        <a:rPr lang="en-US" sz="1000" b="1" dirty="0">
                          <a:effectLst/>
                          <a:latin typeface="HelveticaNeueLT Std" panose="020B0604020202020204"/>
                        </a:rPr>
                        <a:t> </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 </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 </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 </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 </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1</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2</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6694015"/>
                  </a:ext>
                </a:extLst>
              </a:tr>
              <a:tr h="796728">
                <a:tc>
                  <a:txBody>
                    <a:bodyPr/>
                    <a:lstStyle/>
                    <a:p>
                      <a:pPr marL="0" marR="0">
                        <a:lnSpc>
                          <a:spcPct val="107000"/>
                        </a:lnSpc>
                        <a:spcBef>
                          <a:spcPts val="0"/>
                        </a:spcBef>
                        <a:spcAft>
                          <a:spcPts val="0"/>
                        </a:spcAft>
                      </a:pPr>
                      <a:r>
                        <a:rPr lang="en-US" sz="1000" b="1" dirty="0">
                          <a:solidFill>
                            <a:schemeClr val="tx1"/>
                          </a:solidFill>
                          <a:effectLst/>
                          <a:latin typeface="HelveticaNeueLT Std" panose="020B0604020202020204"/>
                        </a:rPr>
                        <a:t>3</a:t>
                      </a:r>
                      <a:endParaRPr lang="en-US" sz="1000" b="1" dirty="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4</a:t>
                      </a:r>
                    </a:p>
                    <a:p>
                      <a:pPr marL="342900" marR="0" lvl="0" indent="-342900">
                        <a:lnSpc>
                          <a:spcPct val="107000"/>
                        </a:lnSpc>
                        <a:spcBef>
                          <a:spcPts val="0"/>
                        </a:spcBef>
                        <a:spcAft>
                          <a:spcPts val="0"/>
                        </a:spcAft>
                        <a:buFont typeface="Wingdings" panose="05000000000000000000" pitchFamily="2" charset="2"/>
                        <a:buChar char="Ø"/>
                      </a:pPr>
                      <a:r>
                        <a:rPr lang="en-US" sz="1000" b="1" dirty="0">
                          <a:effectLst/>
                          <a:latin typeface="HelveticaNeueLT Std" panose="020B0604020202020204"/>
                        </a:rPr>
                        <a:t>Manage pool count</a:t>
                      </a:r>
                    </a:p>
                    <a:p>
                      <a:pPr marL="342900" marR="0" lvl="0" indent="-342900">
                        <a:lnSpc>
                          <a:spcPct val="107000"/>
                        </a:lnSpc>
                        <a:spcBef>
                          <a:spcPts val="0"/>
                        </a:spcBef>
                        <a:spcAft>
                          <a:spcPts val="0"/>
                        </a:spcAft>
                        <a:buFont typeface="Wingdings" panose="05000000000000000000" pitchFamily="2" charset="2"/>
                        <a:buChar char="Ø"/>
                      </a:pPr>
                      <a:r>
                        <a:rPr lang="en-US" sz="1000" b="1" dirty="0">
                          <a:effectLst/>
                          <a:latin typeface="HelveticaNeueLT Std" panose="020B0604020202020204"/>
                        </a:rPr>
                        <a:t>Create events</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3300"/>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5</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6</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a:effectLst/>
                          <a:latin typeface="HelveticaNeueLT Std" panose="020B0604020202020204"/>
                        </a:rPr>
                        <a:t>7</a:t>
                      </a:r>
                      <a:endParaRPr lang="en-US" sz="1000" b="1">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8</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9</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6376361"/>
                  </a:ext>
                </a:extLst>
              </a:tr>
              <a:tr h="796728">
                <a:tc>
                  <a:txBody>
                    <a:bodyPr/>
                    <a:lstStyle/>
                    <a:p>
                      <a:pPr marL="0" marR="0">
                        <a:lnSpc>
                          <a:spcPct val="107000"/>
                        </a:lnSpc>
                        <a:spcBef>
                          <a:spcPts val="0"/>
                        </a:spcBef>
                        <a:spcAft>
                          <a:spcPts val="0"/>
                        </a:spcAft>
                      </a:pPr>
                      <a:r>
                        <a:rPr lang="en-US" sz="1000" b="1" dirty="0">
                          <a:solidFill>
                            <a:schemeClr val="tx1"/>
                          </a:solidFill>
                          <a:effectLst/>
                          <a:latin typeface="HelveticaNeueLT Std" panose="020B0604020202020204"/>
                        </a:rPr>
                        <a:t>10</a:t>
                      </a:r>
                      <a:endParaRPr lang="en-US" sz="1000" b="1" dirty="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11</a:t>
                      </a:r>
                    </a:p>
                    <a:p>
                      <a:pPr marL="342900" marR="0" lvl="0" indent="-342900">
                        <a:lnSpc>
                          <a:spcPct val="107000"/>
                        </a:lnSpc>
                        <a:spcBef>
                          <a:spcPts val="0"/>
                        </a:spcBef>
                        <a:spcAft>
                          <a:spcPts val="0"/>
                        </a:spcAft>
                        <a:buFont typeface="Wingdings" panose="05000000000000000000" pitchFamily="2" charset="2"/>
                        <a:buChar char="Ø"/>
                      </a:pPr>
                      <a:r>
                        <a:rPr lang="en-US" sz="1000" b="1" dirty="0">
                          <a:effectLst/>
                          <a:latin typeface="HelveticaNeueLT Std" panose="020B0604020202020204"/>
                        </a:rPr>
                        <a:t>Manage pool count</a:t>
                      </a:r>
                    </a:p>
                    <a:p>
                      <a:pPr marL="342900" marR="0" lvl="0" indent="-342900">
                        <a:lnSpc>
                          <a:spcPct val="107000"/>
                        </a:lnSpc>
                        <a:spcBef>
                          <a:spcPts val="0"/>
                        </a:spcBef>
                        <a:spcAft>
                          <a:spcPts val="0"/>
                        </a:spcAft>
                        <a:buFont typeface="Wingdings" panose="05000000000000000000" pitchFamily="2" charset="2"/>
                        <a:buChar char="Ø"/>
                      </a:pPr>
                      <a:r>
                        <a:rPr lang="en-US" sz="1000" b="1" dirty="0">
                          <a:effectLst/>
                          <a:latin typeface="HelveticaNeueLT Std" panose="020B0604020202020204"/>
                        </a:rPr>
                        <a:t>Create events</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000" b="1">
                          <a:effectLst/>
                          <a:latin typeface="HelveticaNeueLT Std" panose="020B0604020202020204"/>
                        </a:rPr>
                        <a:t>12</a:t>
                      </a:r>
                      <a:endParaRPr lang="en-US" sz="1000" b="1">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13</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14</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a:effectLst/>
                          <a:latin typeface="HelveticaNeueLT Std" panose="020B0604020202020204"/>
                        </a:rPr>
                        <a:t>15</a:t>
                      </a:r>
                      <a:endParaRPr lang="en-US" sz="1000" b="1">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16</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4278373"/>
                  </a:ext>
                </a:extLst>
              </a:tr>
              <a:tr h="942721">
                <a:tc>
                  <a:txBody>
                    <a:bodyPr/>
                    <a:lstStyle/>
                    <a:p>
                      <a:pPr marL="0" marR="0">
                        <a:lnSpc>
                          <a:spcPct val="107000"/>
                        </a:lnSpc>
                        <a:spcBef>
                          <a:spcPts val="0"/>
                        </a:spcBef>
                        <a:spcAft>
                          <a:spcPts val="0"/>
                        </a:spcAft>
                      </a:pPr>
                      <a:r>
                        <a:rPr lang="en-US" sz="1000" b="1" dirty="0">
                          <a:solidFill>
                            <a:schemeClr val="tx1"/>
                          </a:solidFill>
                          <a:effectLst/>
                          <a:latin typeface="HelveticaNeueLT Std" panose="020B0604020202020204"/>
                        </a:rPr>
                        <a:t>17</a:t>
                      </a:r>
                      <a:endParaRPr lang="en-US" sz="1000" b="1" dirty="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18</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19</a:t>
                      </a:r>
                    </a:p>
                    <a:p>
                      <a:pPr marL="0" marR="0">
                        <a:lnSpc>
                          <a:spcPct val="107000"/>
                        </a:lnSpc>
                        <a:spcBef>
                          <a:spcPts val="0"/>
                        </a:spcBef>
                        <a:spcAft>
                          <a:spcPts val="0"/>
                        </a:spcAft>
                      </a:pPr>
                      <a:r>
                        <a:rPr lang="en-US" sz="1000" b="1" dirty="0">
                          <a:effectLst/>
                          <a:latin typeface="HelveticaNeueLT Std" panose="020B0604020202020204"/>
                        </a:rPr>
                        <a:t>Events scheduled 19</a:t>
                      </a:r>
                      <a:r>
                        <a:rPr lang="en-US" sz="1000" b="1" baseline="30000" dirty="0">
                          <a:effectLst/>
                          <a:latin typeface="HelveticaNeueLT Std" panose="020B0604020202020204"/>
                        </a:rPr>
                        <a:t>th</a:t>
                      </a:r>
                      <a:r>
                        <a:rPr lang="en-US" sz="1000" b="1" dirty="0">
                          <a:effectLst/>
                          <a:latin typeface="HelveticaNeueLT Std" panose="020B0604020202020204"/>
                        </a:rPr>
                        <a:t>-25</a:t>
                      </a:r>
                      <a:r>
                        <a:rPr lang="en-US" sz="1000" b="1" baseline="30000" dirty="0">
                          <a:effectLst/>
                          <a:latin typeface="HelveticaNeueLT Std" panose="020B0604020202020204"/>
                        </a:rPr>
                        <a:t>th</a:t>
                      </a:r>
                      <a:r>
                        <a:rPr lang="en-US" sz="1000" b="1" dirty="0">
                          <a:effectLst/>
                          <a:latin typeface="HelveticaNeueLT Std" panose="020B0604020202020204"/>
                        </a:rPr>
                        <a:t> populated using pool from the 4th</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3300"/>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20</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3300"/>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21</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3300"/>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22</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3300"/>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23</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9314271"/>
                  </a:ext>
                </a:extLst>
              </a:tr>
              <a:tr h="942721">
                <a:tc>
                  <a:txBody>
                    <a:bodyPr/>
                    <a:lstStyle/>
                    <a:p>
                      <a:pPr marL="0" marR="0">
                        <a:lnSpc>
                          <a:spcPct val="107000"/>
                        </a:lnSpc>
                        <a:spcBef>
                          <a:spcPts val="0"/>
                        </a:spcBef>
                        <a:spcAft>
                          <a:spcPts val="0"/>
                        </a:spcAft>
                      </a:pPr>
                      <a:r>
                        <a:rPr lang="en-US" sz="1000" b="1" dirty="0">
                          <a:solidFill>
                            <a:schemeClr val="tx1"/>
                          </a:solidFill>
                          <a:effectLst/>
                          <a:latin typeface="HelveticaNeueLT Std" panose="020B0604020202020204"/>
                        </a:rPr>
                        <a:t>24</a:t>
                      </a:r>
                      <a:endParaRPr lang="en-US" sz="1000" b="1" dirty="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25</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3300"/>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26 </a:t>
                      </a:r>
                    </a:p>
                    <a:p>
                      <a:pPr marL="0" marR="0">
                        <a:lnSpc>
                          <a:spcPct val="107000"/>
                        </a:lnSpc>
                        <a:spcBef>
                          <a:spcPts val="0"/>
                        </a:spcBef>
                        <a:spcAft>
                          <a:spcPts val="0"/>
                        </a:spcAft>
                      </a:pPr>
                      <a:r>
                        <a:rPr lang="en-US" sz="1000" b="1" dirty="0">
                          <a:effectLst/>
                          <a:latin typeface="HelveticaNeueLT Std" panose="020B0604020202020204"/>
                        </a:rPr>
                        <a:t>Events scheduled 26</a:t>
                      </a:r>
                      <a:r>
                        <a:rPr lang="en-US" sz="1000" b="1" baseline="30000" dirty="0">
                          <a:effectLst/>
                          <a:latin typeface="HelveticaNeueLT Std" panose="020B0604020202020204"/>
                        </a:rPr>
                        <a:t>th</a:t>
                      </a:r>
                      <a:r>
                        <a:rPr lang="en-US" sz="1000" b="1" dirty="0">
                          <a:effectLst/>
                          <a:latin typeface="HelveticaNeueLT Std" panose="020B0604020202020204"/>
                        </a:rPr>
                        <a:t>-1</a:t>
                      </a:r>
                      <a:r>
                        <a:rPr lang="en-US" sz="1000" b="1" baseline="30000" dirty="0">
                          <a:effectLst/>
                          <a:latin typeface="HelveticaNeueLT Std" panose="020B0604020202020204"/>
                        </a:rPr>
                        <a:t>st</a:t>
                      </a:r>
                      <a:r>
                        <a:rPr lang="en-US" sz="1000" b="1" dirty="0">
                          <a:effectLst/>
                          <a:latin typeface="HelveticaNeueLT Std" panose="020B0604020202020204"/>
                        </a:rPr>
                        <a:t> populated using pool from the 11th</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27</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28</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29</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30</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5318619"/>
                  </a:ext>
                </a:extLst>
              </a:tr>
              <a:tr h="796728">
                <a:tc>
                  <a:txBody>
                    <a:bodyPr/>
                    <a:lstStyle/>
                    <a:p>
                      <a:pPr marL="0" marR="0">
                        <a:lnSpc>
                          <a:spcPct val="107000"/>
                        </a:lnSpc>
                        <a:spcBef>
                          <a:spcPts val="0"/>
                        </a:spcBef>
                        <a:spcAft>
                          <a:spcPts val="0"/>
                        </a:spcAft>
                      </a:pPr>
                      <a:r>
                        <a:rPr lang="en-US" sz="1000" b="1" dirty="0">
                          <a:solidFill>
                            <a:schemeClr val="tx1"/>
                          </a:solidFill>
                          <a:effectLst/>
                          <a:latin typeface="HelveticaNeueLT Std" panose="020B0604020202020204"/>
                        </a:rPr>
                        <a:t>31</a:t>
                      </a:r>
                      <a:endParaRPr lang="en-US" sz="1000" b="1" dirty="0">
                        <a:solidFill>
                          <a:schemeClr val="tx1"/>
                        </a:solidFill>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000" b="1" dirty="0">
                          <a:effectLst/>
                          <a:latin typeface="HelveticaNeueLT Std" panose="020B0604020202020204"/>
                        </a:rPr>
                        <a:t>1</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 2</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3</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4</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5</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nSpc>
                          <a:spcPct val="107000"/>
                        </a:lnSpc>
                        <a:spcBef>
                          <a:spcPts val="0"/>
                        </a:spcBef>
                        <a:spcAft>
                          <a:spcPts val="0"/>
                        </a:spcAft>
                      </a:pPr>
                      <a:r>
                        <a:rPr lang="en-US" sz="1000" b="1" dirty="0">
                          <a:effectLst/>
                          <a:latin typeface="HelveticaNeueLT Std" panose="020B0604020202020204"/>
                        </a:rPr>
                        <a:t>6</a:t>
                      </a:r>
                      <a:endParaRPr lang="en-US" sz="1000" b="1" dirty="0">
                        <a:effectLst/>
                        <a:latin typeface="HelveticaNeueLT Std" panose="020B0604020202020204"/>
                        <a:ea typeface="Calibri" panose="020F0502020204030204" pitchFamily="34" charset="0"/>
                        <a:cs typeface="Times New Roman" panose="02020603050405020304" pitchFamily="18" charset="0"/>
                      </a:endParaRPr>
                    </a:p>
                  </a:txBody>
                  <a:tcPr marL="61820" marR="618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076371864"/>
                  </a:ext>
                </a:extLst>
              </a:tr>
            </a:tbl>
          </a:graphicData>
        </a:graphic>
      </p:graphicFrame>
      <p:sp>
        <p:nvSpPr>
          <p:cNvPr id="24"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cs typeface="Times New Roman" panose="02020603050405020304" pitchFamily="18" charset="0"/>
              </a:rPr>
              <a:t>Scheduling</a:t>
            </a:r>
            <a:endPar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26260742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RESEA Event Creation</a:t>
            </a:r>
          </a:p>
        </p:txBody>
      </p:sp>
      <p:cxnSp>
        <p:nvCxnSpPr>
          <p:cNvPr id="21" name="Straight Connector 20"/>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571460" y="1723564"/>
            <a:ext cx="3073430" cy="400110"/>
          </a:xfrm>
          <a:prstGeom prst="rect">
            <a:avLst/>
          </a:prstGeom>
        </p:spPr>
        <p:txBody>
          <a:bodyPr wrap="square">
            <a:spAutoFit/>
          </a:bodyPr>
          <a:lstStyle/>
          <a:p>
            <a:endParaRPr lang="en-US" sz="2000" dirty="0">
              <a:solidFill>
                <a:schemeClr val="tx2"/>
              </a:solidFill>
              <a:latin typeface="HelveticaNeueLT Std"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3FF5A9E-1ADA-477F-9118-7CFA90E0EB02}" type="slidenum">
              <a:rPr lang="en-US" smtClean="0"/>
              <a:t>13</a:t>
            </a:fld>
            <a:endParaRPr lang="en-US" dirty="0"/>
          </a:p>
        </p:txBody>
      </p:sp>
      <p:pic>
        <p:nvPicPr>
          <p:cNvPr id="3" name="Picture 2"/>
          <p:cNvPicPr>
            <a:picLocks noChangeAspect="1"/>
          </p:cNvPicPr>
          <p:nvPr/>
        </p:nvPicPr>
        <p:blipFill>
          <a:blip r:embed="rId4"/>
          <a:stretch>
            <a:fillRect/>
          </a:stretch>
        </p:blipFill>
        <p:spPr>
          <a:xfrm>
            <a:off x="860289" y="819613"/>
            <a:ext cx="7429772" cy="5450663"/>
          </a:xfrm>
          <a:prstGeom prst="rect">
            <a:avLst/>
          </a:prstGeom>
        </p:spPr>
      </p:pic>
      <p:sp>
        <p:nvSpPr>
          <p:cNvPr id="4" name="Rounded Rectangle 3"/>
          <p:cNvSpPr/>
          <p:nvPr/>
        </p:nvSpPr>
        <p:spPr>
          <a:xfrm>
            <a:off x="3429000" y="2667000"/>
            <a:ext cx="4735286" cy="2721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429000" y="3052364"/>
            <a:ext cx="1589314" cy="27866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429000" y="5791200"/>
            <a:ext cx="707572"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2456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Event Creation – Schedule Type</a:t>
            </a:r>
          </a:p>
        </p:txBody>
      </p:sp>
      <p:cxnSp>
        <p:nvCxnSpPr>
          <p:cNvPr id="21" name="Straight Connector 20"/>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571460" y="1723564"/>
            <a:ext cx="3073430" cy="400110"/>
          </a:xfrm>
          <a:prstGeom prst="rect">
            <a:avLst/>
          </a:prstGeom>
        </p:spPr>
        <p:txBody>
          <a:bodyPr wrap="square">
            <a:spAutoFit/>
          </a:bodyPr>
          <a:lstStyle/>
          <a:p>
            <a:endParaRPr lang="en-US" sz="2000" dirty="0">
              <a:solidFill>
                <a:schemeClr val="tx2"/>
              </a:solidFill>
              <a:latin typeface="HelveticaNeueLT Std"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F951063-2DDA-43AD-8CB0-89A843D72F01}" type="slidenum">
              <a:rPr lang="en-US" smtClean="0"/>
              <a:t>14</a:t>
            </a:fld>
            <a:endParaRPr lang="en-US" dirty="0"/>
          </a:p>
        </p:txBody>
      </p:sp>
      <p:pic>
        <p:nvPicPr>
          <p:cNvPr id="3" name="Picture 2"/>
          <p:cNvPicPr>
            <a:picLocks noChangeAspect="1"/>
          </p:cNvPicPr>
          <p:nvPr/>
        </p:nvPicPr>
        <p:blipFill>
          <a:blip r:embed="rId4"/>
          <a:stretch>
            <a:fillRect/>
          </a:stretch>
        </p:blipFill>
        <p:spPr>
          <a:xfrm>
            <a:off x="984781" y="1102352"/>
            <a:ext cx="7321019" cy="4183439"/>
          </a:xfrm>
          <a:prstGeom prst="rect">
            <a:avLst/>
          </a:prstGeom>
        </p:spPr>
      </p:pic>
    </p:spTree>
    <p:extLst>
      <p:ext uri="{BB962C8B-B14F-4D97-AF65-F5344CB8AC3E}">
        <p14:creationId xmlns:p14="http://schemas.microsoft.com/office/powerpoint/2010/main" val="13690819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Event Creation - Office Address</a:t>
            </a:r>
          </a:p>
        </p:txBody>
      </p:sp>
      <p:cxnSp>
        <p:nvCxnSpPr>
          <p:cNvPr id="21" name="Straight Connector 20"/>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571460" y="1723564"/>
            <a:ext cx="3073430" cy="400110"/>
          </a:xfrm>
          <a:prstGeom prst="rect">
            <a:avLst/>
          </a:prstGeom>
        </p:spPr>
        <p:txBody>
          <a:bodyPr wrap="square">
            <a:spAutoFit/>
          </a:bodyPr>
          <a:lstStyle/>
          <a:p>
            <a:endParaRPr lang="en-US" sz="2000" dirty="0">
              <a:solidFill>
                <a:schemeClr val="tx2"/>
              </a:solidFill>
              <a:latin typeface="HelveticaNeueLT Std"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CC54904B-8E36-4299-BC41-DBCE485B0375}" type="slidenum">
              <a:rPr lang="en-US" smtClean="0"/>
              <a:t>15</a:t>
            </a:fld>
            <a:endParaRPr lang="en-US" dirty="0"/>
          </a:p>
        </p:txBody>
      </p:sp>
      <p:pic>
        <p:nvPicPr>
          <p:cNvPr id="3" name="Picture 2"/>
          <p:cNvPicPr>
            <a:picLocks noChangeAspect="1"/>
          </p:cNvPicPr>
          <p:nvPr/>
        </p:nvPicPr>
        <p:blipFill>
          <a:blip r:embed="rId4"/>
          <a:stretch>
            <a:fillRect/>
          </a:stretch>
        </p:blipFill>
        <p:spPr>
          <a:xfrm>
            <a:off x="743834" y="748558"/>
            <a:ext cx="7191852" cy="1635051"/>
          </a:xfrm>
          <a:prstGeom prst="rect">
            <a:avLst/>
          </a:prstGeom>
        </p:spPr>
      </p:pic>
      <p:grpSp>
        <p:nvGrpSpPr>
          <p:cNvPr id="9" name="Group 8"/>
          <p:cNvGrpSpPr/>
          <p:nvPr/>
        </p:nvGrpSpPr>
        <p:grpSpPr>
          <a:xfrm>
            <a:off x="743834" y="2434681"/>
            <a:ext cx="7191852" cy="3825530"/>
            <a:chOff x="743834" y="2434681"/>
            <a:chExt cx="7577688" cy="4280526"/>
          </a:xfrm>
        </p:grpSpPr>
        <p:pic>
          <p:nvPicPr>
            <p:cNvPr id="4" name="Picture 3"/>
            <p:cNvPicPr>
              <a:picLocks noChangeAspect="1"/>
            </p:cNvPicPr>
            <p:nvPr/>
          </p:nvPicPr>
          <p:blipFill>
            <a:blip r:embed="rId5"/>
            <a:stretch>
              <a:fillRect/>
            </a:stretch>
          </p:blipFill>
          <p:spPr>
            <a:xfrm>
              <a:off x="743834" y="2434681"/>
              <a:ext cx="7577688" cy="4280526"/>
            </a:xfrm>
            <a:prstGeom prst="rect">
              <a:avLst/>
            </a:prstGeom>
          </p:spPr>
        </p:pic>
        <p:sp>
          <p:nvSpPr>
            <p:cNvPr id="6" name="TextBox 5"/>
            <p:cNvSpPr txBox="1"/>
            <p:nvPr/>
          </p:nvSpPr>
          <p:spPr>
            <a:xfrm>
              <a:off x="3810000" y="4249229"/>
              <a:ext cx="2246128"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123 Career Source Street</a:t>
              </a:r>
            </a:p>
          </p:txBody>
        </p:sp>
        <p:sp>
          <p:nvSpPr>
            <p:cNvPr id="7" name="TextBox 6"/>
            <p:cNvSpPr txBox="1"/>
            <p:nvPr/>
          </p:nvSpPr>
          <p:spPr>
            <a:xfrm>
              <a:off x="3810000" y="4966215"/>
              <a:ext cx="1130566"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Tallahassee</a:t>
              </a:r>
            </a:p>
          </p:txBody>
        </p:sp>
        <p:sp>
          <p:nvSpPr>
            <p:cNvPr id="8" name="TextBox 7"/>
            <p:cNvSpPr txBox="1"/>
            <p:nvPr/>
          </p:nvSpPr>
          <p:spPr>
            <a:xfrm>
              <a:off x="3810679" y="5743406"/>
              <a:ext cx="697627"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32399</a:t>
              </a:r>
            </a:p>
          </p:txBody>
        </p:sp>
      </p:grpSp>
    </p:spTree>
    <p:extLst>
      <p:ext uri="{BB962C8B-B14F-4D97-AF65-F5344CB8AC3E}">
        <p14:creationId xmlns:p14="http://schemas.microsoft.com/office/powerpoint/2010/main" val="7499580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Event Creation – Moderator Information</a:t>
            </a:r>
          </a:p>
        </p:txBody>
      </p:sp>
      <p:cxnSp>
        <p:nvCxnSpPr>
          <p:cNvPr id="21" name="Straight Connector 20"/>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571460" y="1723564"/>
            <a:ext cx="3073430" cy="400110"/>
          </a:xfrm>
          <a:prstGeom prst="rect">
            <a:avLst/>
          </a:prstGeom>
        </p:spPr>
        <p:txBody>
          <a:bodyPr wrap="square">
            <a:spAutoFit/>
          </a:bodyPr>
          <a:lstStyle/>
          <a:p>
            <a:endParaRPr lang="en-US" sz="2000" dirty="0">
              <a:solidFill>
                <a:schemeClr val="tx2"/>
              </a:solidFill>
              <a:latin typeface="HelveticaNeueLT Std"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00B04C66-F1BB-456F-9FAB-282D547518C1}" type="slidenum">
              <a:rPr lang="en-US" smtClean="0"/>
              <a:t>16</a:t>
            </a:fld>
            <a:endParaRPr lang="en-US" dirty="0"/>
          </a:p>
        </p:txBody>
      </p:sp>
      <p:pic>
        <p:nvPicPr>
          <p:cNvPr id="3" name="Picture 2"/>
          <p:cNvPicPr>
            <a:picLocks noChangeAspect="1"/>
          </p:cNvPicPr>
          <p:nvPr/>
        </p:nvPicPr>
        <p:blipFill>
          <a:blip r:embed="rId4"/>
          <a:stretch>
            <a:fillRect/>
          </a:stretch>
        </p:blipFill>
        <p:spPr>
          <a:xfrm>
            <a:off x="1034142" y="1044184"/>
            <a:ext cx="7032172" cy="4696764"/>
          </a:xfrm>
          <a:prstGeom prst="rect">
            <a:avLst/>
          </a:prstGeom>
        </p:spPr>
      </p:pic>
    </p:spTree>
    <p:extLst>
      <p:ext uri="{BB962C8B-B14F-4D97-AF65-F5344CB8AC3E}">
        <p14:creationId xmlns:p14="http://schemas.microsoft.com/office/powerpoint/2010/main" val="38974421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Event Creation – Activity Selection</a:t>
            </a:r>
          </a:p>
        </p:txBody>
      </p:sp>
      <p:cxnSp>
        <p:nvCxnSpPr>
          <p:cNvPr id="21" name="Straight Connector 20"/>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571460" y="1723564"/>
            <a:ext cx="3073430" cy="400110"/>
          </a:xfrm>
          <a:prstGeom prst="rect">
            <a:avLst/>
          </a:prstGeom>
        </p:spPr>
        <p:txBody>
          <a:bodyPr wrap="square">
            <a:spAutoFit/>
          </a:bodyPr>
          <a:lstStyle/>
          <a:p>
            <a:endParaRPr lang="en-US" sz="2000" dirty="0">
              <a:solidFill>
                <a:schemeClr val="tx2"/>
              </a:solidFill>
              <a:latin typeface="HelveticaNeueLT Std"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D9450530-5282-4258-97CD-9EA339083309}" type="slidenum">
              <a:rPr lang="en-US" smtClean="0"/>
              <a:t>17</a:t>
            </a:fld>
            <a:endParaRPr lang="en-US" dirty="0"/>
          </a:p>
        </p:txBody>
      </p:sp>
      <p:pic>
        <p:nvPicPr>
          <p:cNvPr id="4" name="Picture 3"/>
          <p:cNvPicPr>
            <a:picLocks noChangeAspect="1"/>
          </p:cNvPicPr>
          <p:nvPr/>
        </p:nvPicPr>
        <p:blipFill>
          <a:blip r:embed="rId4"/>
          <a:stretch>
            <a:fillRect/>
          </a:stretch>
        </p:blipFill>
        <p:spPr>
          <a:xfrm>
            <a:off x="699272" y="722237"/>
            <a:ext cx="7622185" cy="5596563"/>
          </a:xfrm>
          <a:prstGeom prst="rect">
            <a:avLst/>
          </a:prstGeom>
        </p:spPr>
      </p:pic>
    </p:spTree>
    <p:extLst>
      <p:ext uri="{BB962C8B-B14F-4D97-AF65-F5344CB8AC3E}">
        <p14:creationId xmlns:p14="http://schemas.microsoft.com/office/powerpoint/2010/main" val="40805216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5110547-F73E-4D96-BDE5-FD57D9D2022F}" type="slidenum">
              <a:rPr lang="en-US" smtClean="0"/>
              <a:t>18</a:t>
            </a:fld>
            <a:endParaRPr lang="en-US" dirty="0"/>
          </a:p>
        </p:txBody>
      </p:sp>
      <p:sp>
        <p:nvSpPr>
          <p:cNvPr id="24"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cs typeface="Times New Roman" panose="02020603050405020304" pitchFamily="18" charset="0"/>
              </a:rPr>
              <a:t>Scheduling</a:t>
            </a:r>
            <a:endPar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564" y="829486"/>
            <a:ext cx="7241221" cy="5430916"/>
          </a:xfrm>
          <a:prstGeom prst="rect">
            <a:avLst/>
          </a:prstGeom>
        </p:spPr>
      </p:pic>
    </p:spTree>
    <p:extLst>
      <p:ext uri="{BB962C8B-B14F-4D97-AF65-F5344CB8AC3E}">
        <p14:creationId xmlns:p14="http://schemas.microsoft.com/office/powerpoint/2010/main" val="19861397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Agenda</a:t>
            </a:r>
          </a:p>
        </p:txBody>
      </p:sp>
      <p:cxnSp>
        <p:nvCxnSpPr>
          <p:cNvPr id="21" name="Straight Connector 20"/>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571460" y="1723564"/>
            <a:ext cx="3073430" cy="400110"/>
          </a:xfrm>
          <a:prstGeom prst="rect">
            <a:avLst/>
          </a:prstGeom>
        </p:spPr>
        <p:txBody>
          <a:bodyPr wrap="square">
            <a:spAutoFit/>
          </a:bodyPr>
          <a:lstStyle/>
          <a:p>
            <a:endParaRPr lang="en-US" sz="2000" dirty="0">
              <a:solidFill>
                <a:schemeClr val="tx2"/>
              </a:solidFill>
              <a:latin typeface="HelveticaNeueLT Std"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t>1</a:t>
            </a:r>
          </a:p>
        </p:txBody>
      </p:sp>
      <p:sp>
        <p:nvSpPr>
          <p:cNvPr id="16" name="Content Placeholder 15"/>
          <p:cNvSpPr>
            <a:spLocks noGrp="1"/>
          </p:cNvSpPr>
          <p:nvPr>
            <p:ph idx="1"/>
          </p:nvPr>
        </p:nvSpPr>
        <p:spPr>
          <a:xfrm>
            <a:off x="555308" y="922375"/>
            <a:ext cx="8089581" cy="4976619"/>
          </a:xfrm>
          <a:ln>
            <a:solidFill>
              <a:schemeClr val="tx1"/>
            </a:solidFill>
          </a:ln>
        </p:spPr>
        <p:txBody>
          <a:bodyPr>
            <a:normAutofit/>
          </a:bodyPr>
          <a:lstStyle/>
          <a:p>
            <a:pPr>
              <a:buFont typeface="Wingdings" panose="05000000000000000000" pitchFamily="2" charset="2"/>
              <a:buChar char="Ø"/>
            </a:pPr>
            <a:r>
              <a:rPr lang="en-US" sz="2400" dirty="0">
                <a:solidFill>
                  <a:srgbClr val="004563"/>
                </a:solidFill>
                <a:latin typeface="HelveticaNeueLT Std" panose="020B0604020202090204" pitchFamily="34" charset="0"/>
              </a:rPr>
              <a:t> RESEA history and purpose</a:t>
            </a:r>
          </a:p>
          <a:p>
            <a:pPr marL="0" indent="0">
              <a:buNone/>
            </a:pPr>
            <a:endParaRPr lang="en-US" sz="2400" dirty="0">
              <a:solidFill>
                <a:srgbClr val="004563"/>
              </a:solidFill>
              <a:latin typeface="HelveticaNeueLT Std" panose="020B0604020202090204" pitchFamily="34" charset="0"/>
            </a:endParaRPr>
          </a:p>
          <a:p>
            <a:pPr>
              <a:buFont typeface="Wingdings" panose="05000000000000000000" pitchFamily="2" charset="2"/>
              <a:buChar char="Ø"/>
            </a:pPr>
            <a:r>
              <a:rPr lang="en-US" sz="2400" dirty="0">
                <a:solidFill>
                  <a:srgbClr val="004563"/>
                </a:solidFill>
                <a:latin typeface="HelveticaNeueLT Std" panose="020B0604020202090204" pitchFamily="34" charset="0"/>
              </a:rPr>
              <a:t> RESEA program operations</a:t>
            </a:r>
          </a:p>
          <a:p>
            <a:pPr lvl="1">
              <a:buFont typeface="Wingdings" panose="05000000000000000000" pitchFamily="2" charset="2"/>
              <a:buChar char="Ø"/>
            </a:pPr>
            <a:r>
              <a:rPr lang="en-US" sz="2000" dirty="0">
                <a:solidFill>
                  <a:srgbClr val="004563"/>
                </a:solidFill>
                <a:latin typeface="HelveticaNeueLT Std" panose="020B0604020202090204" pitchFamily="34" charset="0"/>
              </a:rPr>
              <a:t>Claimant selection and pool generation</a:t>
            </a:r>
          </a:p>
          <a:p>
            <a:pPr lvl="1">
              <a:buFont typeface="Wingdings" panose="05000000000000000000" pitchFamily="2" charset="2"/>
              <a:buChar char="Ø"/>
            </a:pPr>
            <a:endParaRPr lang="en-US" sz="2000" dirty="0">
              <a:solidFill>
                <a:srgbClr val="004563"/>
              </a:solidFill>
              <a:latin typeface="HelveticaNeueLT Std" panose="020B0604020202090204" pitchFamily="34" charset="0"/>
            </a:endParaRPr>
          </a:p>
          <a:p>
            <a:pPr lvl="1">
              <a:buFont typeface="Wingdings" panose="05000000000000000000" pitchFamily="2" charset="2"/>
              <a:buChar char="Ø"/>
            </a:pPr>
            <a:r>
              <a:rPr lang="en-US" sz="2000" dirty="0">
                <a:solidFill>
                  <a:srgbClr val="004563"/>
                </a:solidFill>
                <a:latin typeface="HelveticaNeueLT Std" panose="020B0604020202090204" pitchFamily="34" charset="0"/>
              </a:rPr>
              <a:t>RESEA functionality in the Employ Florida Marketplace</a:t>
            </a:r>
          </a:p>
          <a:p>
            <a:pPr lvl="1">
              <a:buFont typeface="Wingdings" panose="05000000000000000000" pitchFamily="2" charset="2"/>
              <a:buChar char="Ø"/>
            </a:pPr>
            <a:endParaRPr lang="en-US" sz="2000" dirty="0">
              <a:solidFill>
                <a:srgbClr val="004563"/>
              </a:solidFill>
              <a:latin typeface="HelveticaNeueLT Std" panose="020B0604020202090204" pitchFamily="34" charset="0"/>
            </a:endParaRPr>
          </a:p>
          <a:p>
            <a:pPr lvl="1">
              <a:buFont typeface="Wingdings" panose="05000000000000000000" pitchFamily="2" charset="2"/>
              <a:buChar char="Ø"/>
            </a:pPr>
            <a:r>
              <a:rPr lang="en-US" sz="2000" dirty="0">
                <a:solidFill>
                  <a:srgbClr val="004563"/>
                </a:solidFill>
                <a:latin typeface="HelveticaNeueLT Std" panose="020B0604020202090204" pitchFamily="34" charset="0"/>
              </a:rPr>
              <a:t>Required services and documentation</a:t>
            </a:r>
          </a:p>
          <a:p>
            <a:pPr lvl="1">
              <a:buFont typeface="Wingdings" panose="05000000000000000000" pitchFamily="2" charset="2"/>
              <a:buChar char="Ø"/>
            </a:pPr>
            <a:endParaRPr lang="en-US" sz="2000" dirty="0">
              <a:solidFill>
                <a:srgbClr val="004563"/>
              </a:solidFill>
              <a:latin typeface="HelveticaNeueLT Std" panose="020B0604020202090204" pitchFamily="34" charset="0"/>
            </a:endParaRPr>
          </a:p>
          <a:p>
            <a:pPr>
              <a:buFont typeface="Wingdings" panose="05000000000000000000" pitchFamily="2" charset="2"/>
              <a:buChar char="Ø"/>
            </a:pPr>
            <a:r>
              <a:rPr lang="en-US" sz="2400" dirty="0">
                <a:solidFill>
                  <a:srgbClr val="004563"/>
                </a:solidFill>
                <a:latin typeface="HelveticaNeueLT Std" panose="020B0604020202090204" pitchFamily="34" charset="0"/>
              </a:rPr>
              <a:t> Constructing an Employability Development Plan (EDP)</a:t>
            </a:r>
          </a:p>
          <a:p>
            <a:pPr>
              <a:buFont typeface="Wingdings" panose="05000000000000000000" pitchFamily="2" charset="2"/>
              <a:buChar char="Ø"/>
            </a:pPr>
            <a:endParaRPr lang="en-US" sz="2400" dirty="0">
              <a:solidFill>
                <a:srgbClr val="004563"/>
              </a:solidFill>
              <a:latin typeface="HelveticaNeueLT Std" panose="020B0604020202090204" pitchFamily="34" charset="0"/>
            </a:endParaRPr>
          </a:p>
          <a:p>
            <a:pPr>
              <a:buFont typeface="Wingdings" panose="05000000000000000000" pitchFamily="2" charset="2"/>
              <a:buChar char="Ø"/>
            </a:pPr>
            <a:r>
              <a:rPr lang="en-US" sz="2400" dirty="0">
                <a:solidFill>
                  <a:srgbClr val="004563"/>
                </a:solidFill>
                <a:latin typeface="HelveticaNeueLT Std" panose="020B0604020202090204" pitchFamily="34" charset="0"/>
              </a:rPr>
              <a:t> RESEA quality assurance checks</a:t>
            </a:r>
          </a:p>
          <a:p>
            <a:endParaRPr lang="en-US" sz="2400" dirty="0">
              <a:solidFill>
                <a:srgbClr val="004563"/>
              </a:solidFill>
              <a:latin typeface="HelveticaNeueLT Std" panose="020B0604020202090204" pitchFamily="34" charset="0"/>
            </a:endParaRPr>
          </a:p>
        </p:txBody>
      </p:sp>
    </p:spTree>
    <p:extLst>
      <p:ext uri="{BB962C8B-B14F-4D97-AF65-F5344CB8AC3E}">
        <p14:creationId xmlns:p14="http://schemas.microsoft.com/office/powerpoint/2010/main" val="3796081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anim calcmode="lin" valueType="num">
                                      <p:cBhvr additive="base">
                                        <p:cTn id="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 calcmode="lin" valueType="num">
                                      <p:cBhvr additive="base">
                                        <p:cTn id="23"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 calcmode="lin" valueType="num">
                                      <p:cBhvr additive="base">
                                        <p:cTn id="27"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anim calcmode="lin" valueType="num">
                                      <p:cBhvr additive="base">
                                        <p:cTn id="31" dur="500" fill="hold"/>
                                        <p:tgtEl>
                                          <p:spTgt spid="1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xEl>
                                              <p:pRg st="9" end="9"/>
                                            </p:txEl>
                                          </p:spTgt>
                                        </p:tgtEl>
                                        <p:attrNameLst>
                                          <p:attrName>style.visibility</p:attrName>
                                        </p:attrNameLst>
                                      </p:cBhvr>
                                      <p:to>
                                        <p:strVal val="visible"/>
                                      </p:to>
                                    </p:set>
                                    <p:anim calcmode="lin" valueType="num">
                                      <p:cBhvr additive="base">
                                        <p:cTn id="37" dur="500" fill="hold"/>
                                        <p:tgtEl>
                                          <p:spTgt spid="16">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xEl>
                                              <p:pRg st="11" end="11"/>
                                            </p:txEl>
                                          </p:spTgt>
                                        </p:tgtEl>
                                        <p:attrNameLst>
                                          <p:attrName>style.visibility</p:attrName>
                                        </p:attrNameLst>
                                      </p:cBhvr>
                                      <p:to>
                                        <p:strVal val="visible"/>
                                      </p:to>
                                    </p:set>
                                    <p:anim calcmode="lin" valueType="num">
                                      <p:cBhvr additive="base">
                                        <p:cTn id="43" dur="500" fill="hold"/>
                                        <p:tgtEl>
                                          <p:spTgt spid="16">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E33FE54-3CA4-4EE4-9354-FE1D216BC334}" type="slidenum">
              <a:rPr lang="en-US" smtClean="0"/>
              <a:t>19</a:t>
            </a:fld>
            <a:endParaRPr lang="en-US" dirty="0"/>
          </a:p>
        </p:txBody>
      </p:sp>
      <p:sp>
        <p:nvSpPr>
          <p:cNvPr id="18" name="Title 1"/>
          <p:cNvSpPr>
            <a:spLocks noGrp="1"/>
          </p:cNvSpPr>
          <p:nvPr>
            <p:ph type="title"/>
          </p:nvPr>
        </p:nvSpPr>
        <p:spPr>
          <a:xfrm>
            <a:off x="623888" y="1709742"/>
            <a:ext cx="7910512" cy="1992464"/>
          </a:xfrm>
        </p:spPr>
        <p:txBody>
          <a:bodyPr>
            <a:noAutofit/>
          </a:bodyPr>
          <a:lstStyle/>
          <a:p>
            <a:pPr algn="ctr">
              <a:spcAft>
                <a:spcPct val="25000"/>
              </a:spcAft>
            </a:pPr>
            <a:r>
              <a:rPr lang="en-US" sz="2800" b="1" dirty="0">
                <a:solidFill>
                  <a:schemeClr val="tx2"/>
                </a:solidFill>
                <a:latin typeface="HelveticaNeueLT Std" panose="020B0604020202020204" pitchFamily="34" charset="0"/>
                <a:cs typeface="Times New Roman" panose="02020603050405020304" pitchFamily="18" charset="0"/>
              </a:rPr>
              <a:t>RESEA Required Activities</a:t>
            </a:r>
            <a:endParaRPr lang="en-US" sz="2800" dirty="0">
              <a:solidFill>
                <a:schemeClr val="tx2"/>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RESEA – Section 3</a:t>
            </a:r>
          </a:p>
        </p:txBody>
      </p:sp>
    </p:spTree>
    <p:extLst>
      <p:ext uri="{BB962C8B-B14F-4D97-AF65-F5344CB8AC3E}">
        <p14:creationId xmlns:p14="http://schemas.microsoft.com/office/powerpoint/2010/main" val="2690748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5"/>
          <p:cNvSpPr txBox="1">
            <a:spLocks/>
          </p:cNvSpPr>
          <p:nvPr/>
        </p:nvSpPr>
        <p:spPr>
          <a:xfrm>
            <a:off x="4695823" y="1587575"/>
            <a:ext cx="3949067" cy="4077501"/>
          </a:xfrm>
          <a:prstGeom prst="rect">
            <a:avLst/>
          </a:prstGeom>
        </p:spPr>
        <p:txBody>
          <a:bodyPr vert="horz" wrap="square"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115888">
              <a:lnSpc>
                <a:spcPct val="120000"/>
              </a:lnSpc>
              <a:spcBef>
                <a:spcPts val="0"/>
              </a:spcBef>
              <a:buClr>
                <a:srgbClr val="000066"/>
              </a:buClr>
              <a:buSzPct val="100000"/>
              <a:buFont typeface="Wingdings" panose="05000000000000000000" pitchFamily="2" charset="2"/>
              <a:buChar char="Ø"/>
            </a:pPr>
            <a:r>
              <a:rPr lang="en-US" sz="2000" dirty="0">
                <a:solidFill>
                  <a:srgbClr val="002060"/>
                </a:solidFill>
                <a:latin typeface="HelveticaNeueLT Std"/>
                <a:cs typeface="Times New Roman" pitchFamily="18" charset="0"/>
              </a:rPr>
              <a:t> Orientation</a:t>
            </a:r>
          </a:p>
          <a:p>
            <a:pPr marL="0" indent="0">
              <a:lnSpc>
                <a:spcPct val="120000"/>
              </a:lnSpc>
              <a:spcBef>
                <a:spcPts val="0"/>
              </a:spcBef>
              <a:buClr>
                <a:srgbClr val="000066"/>
              </a:buClr>
              <a:buSzPct val="100000"/>
              <a:buNone/>
            </a:pPr>
            <a:endParaRPr lang="en-US" sz="2000" dirty="0">
              <a:solidFill>
                <a:srgbClr val="002060"/>
              </a:solidFill>
              <a:latin typeface="HelveticaNeueLT Std"/>
              <a:cs typeface="Times New Roman" pitchFamily="18" charset="0"/>
            </a:endParaRPr>
          </a:p>
          <a:p>
            <a:pPr marL="0" indent="52388">
              <a:lnSpc>
                <a:spcPct val="120000"/>
              </a:lnSpc>
              <a:spcBef>
                <a:spcPts val="0"/>
              </a:spcBef>
              <a:buClr>
                <a:srgbClr val="000066"/>
              </a:buClr>
              <a:buSzPct val="100000"/>
              <a:buFont typeface="Wingdings" panose="05000000000000000000" pitchFamily="2" charset="2"/>
              <a:buChar char="Ø"/>
            </a:pPr>
            <a:r>
              <a:rPr lang="en-US" sz="2000" dirty="0">
                <a:solidFill>
                  <a:srgbClr val="002060"/>
                </a:solidFill>
                <a:latin typeface="HelveticaNeueLT Std"/>
                <a:cs typeface="Times New Roman" pitchFamily="18" charset="0"/>
              </a:rPr>
              <a:t> Initial Assessment</a:t>
            </a:r>
          </a:p>
          <a:p>
            <a:pPr marL="0" indent="0">
              <a:lnSpc>
                <a:spcPct val="120000"/>
              </a:lnSpc>
              <a:spcBef>
                <a:spcPts val="0"/>
              </a:spcBef>
              <a:buClr>
                <a:srgbClr val="000066"/>
              </a:buClr>
              <a:buSzPct val="100000"/>
              <a:buNone/>
            </a:pPr>
            <a:endParaRPr lang="en-US" sz="2000" dirty="0">
              <a:solidFill>
                <a:srgbClr val="002060"/>
              </a:solidFill>
              <a:latin typeface="HelveticaNeueLT Std"/>
              <a:cs typeface="Times New Roman" pitchFamily="18" charset="0"/>
            </a:endParaRPr>
          </a:p>
          <a:p>
            <a:pPr marL="284163" indent="-284163">
              <a:lnSpc>
                <a:spcPct val="120000"/>
              </a:lnSpc>
              <a:spcBef>
                <a:spcPts val="0"/>
              </a:spcBef>
              <a:buClr>
                <a:srgbClr val="000066"/>
              </a:buClr>
              <a:buSzPct val="100000"/>
              <a:buFont typeface="Wingdings" panose="05000000000000000000" pitchFamily="2" charset="2"/>
              <a:buChar char="Ø"/>
            </a:pPr>
            <a:r>
              <a:rPr lang="en-US" sz="2000" dirty="0">
                <a:solidFill>
                  <a:srgbClr val="002060"/>
                </a:solidFill>
                <a:latin typeface="HelveticaNeueLT Std"/>
                <a:cs typeface="Times New Roman" pitchFamily="18" charset="0"/>
              </a:rPr>
              <a:t>Labor Market Information             (LMI)</a:t>
            </a:r>
          </a:p>
          <a:p>
            <a:pPr marL="0" indent="0">
              <a:lnSpc>
                <a:spcPct val="120000"/>
              </a:lnSpc>
              <a:spcBef>
                <a:spcPts val="0"/>
              </a:spcBef>
              <a:buClr>
                <a:srgbClr val="000066"/>
              </a:buClr>
              <a:buSzPct val="100000"/>
              <a:buNone/>
            </a:pPr>
            <a:endParaRPr lang="en-US" sz="2000" dirty="0">
              <a:solidFill>
                <a:srgbClr val="002060"/>
              </a:solidFill>
              <a:latin typeface="HelveticaNeueLT Std"/>
              <a:cs typeface="Times New Roman" pitchFamily="18" charset="0"/>
            </a:endParaRPr>
          </a:p>
          <a:p>
            <a:pPr marL="284163" indent="-284163">
              <a:lnSpc>
                <a:spcPct val="120000"/>
              </a:lnSpc>
              <a:spcBef>
                <a:spcPts val="0"/>
              </a:spcBef>
              <a:buClr>
                <a:srgbClr val="000066"/>
              </a:buClr>
              <a:buSzPct val="100000"/>
              <a:buFont typeface="Wingdings" panose="05000000000000000000" pitchFamily="2" charset="2"/>
              <a:buChar char="Ø"/>
            </a:pPr>
            <a:r>
              <a:rPr lang="en-US" sz="2000" dirty="0">
                <a:solidFill>
                  <a:srgbClr val="002060"/>
                </a:solidFill>
                <a:latin typeface="HelveticaNeueLT Std"/>
                <a:cs typeface="Times New Roman" pitchFamily="18" charset="0"/>
              </a:rPr>
              <a:t>Employability Development  Plan (EDP)</a:t>
            </a:r>
          </a:p>
          <a:p>
            <a:pPr marL="0" indent="0">
              <a:lnSpc>
                <a:spcPct val="120000"/>
              </a:lnSpc>
              <a:spcBef>
                <a:spcPts val="0"/>
              </a:spcBef>
              <a:buClr>
                <a:srgbClr val="000066"/>
              </a:buClr>
              <a:buSzPct val="100000"/>
              <a:buNone/>
            </a:pPr>
            <a:endParaRPr lang="en-US" sz="2000" dirty="0">
              <a:solidFill>
                <a:srgbClr val="002060"/>
              </a:solidFill>
              <a:latin typeface="HelveticaNeueLT Std"/>
              <a:cs typeface="Times New Roman" pitchFamily="18" charset="0"/>
            </a:endParaRPr>
          </a:p>
          <a:p>
            <a:pPr marL="284163" indent="-284163">
              <a:lnSpc>
                <a:spcPct val="120000"/>
              </a:lnSpc>
              <a:spcBef>
                <a:spcPts val="0"/>
              </a:spcBef>
              <a:buClr>
                <a:srgbClr val="000066"/>
              </a:buClr>
              <a:buSzPct val="100000"/>
              <a:buFont typeface="Wingdings" panose="05000000000000000000" pitchFamily="2" charset="2"/>
              <a:buChar char="Ø"/>
            </a:pPr>
            <a:r>
              <a:rPr lang="en-US" sz="2100" dirty="0">
                <a:solidFill>
                  <a:srgbClr val="002060"/>
                </a:solidFill>
                <a:latin typeface="HelveticaNeueLT Std"/>
                <a:cs typeface="Times New Roman" pitchFamily="18" charset="0"/>
              </a:rPr>
              <a:t>Additional Work Search Activities</a:t>
            </a:r>
          </a:p>
        </p:txBody>
      </p:sp>
      <p:sp>
        <p:nvSpPr>
          <p:cNvPr id="18"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cs typeface="Times New Roman" panose="02020603050405020304" pitchFamily="18" charset="0"/>
              </a:rPr>
              <a:t>Federal Minimum Required Services</a:t>
            </a:r>
            <a:endPar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endParaRPr>
          </a:p>
        </p:txBody>
      </p:sp>
      <p:cxnSp>
        <p:nvCxnSpPr>
          <p:cNvPr id="21" name="Straight Connector 20"/>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571460" y="1723564"/>
            <a:ext cx="3073430" cy="400110"/>
          </a:xfrm>
          <a:prstGeom prst="rect">
            <a:avLst/>
          </a:prstGeom>
        </p:spPr>
        <p:txBody>
          <a:bodyPr wrap="square">
            <a:spAutoFit/>
          </a:bodyPr>
          <a:lstStyle/>
          <a:p>
            <a:endParaRPr lang="en-US" sz="2000" dirty="0">
              <a:solidFill>
                <a:schemeClr val="tx2"/>
              </a:solidFill>
              <a:latin typeface="HelveticaNeueLT Std"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D542111-50EA-460A-B560-69CFF2C7B7C0}" type="slidenum">
              <a:rPr lang="en-US" dirty="0"/>
              <a:t>20</a:t>
            </a:fld>
            <a:endParaRPr lang="en-US" dirty="0"/>
          </a:p>
        </p:txBody>
      </p:sp>
      <p:pic>
        <p:nvPicPr>
          <p:cNvPr id="3" name="Content Placeholder 2"/>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0" y="1894881"/>
            <a:ext cx="4514850" cy="3008162"/>
          </a:xfrm>
        </p:spPr>
      </p:pic>
    </p:spTree>
    <p:extLst>
      <p:ext uri="{BB962C8B-B14F-4D97-AF65-F5344CB8AC3E}">
        <p14:creationId xmlns:p14="http://schemas.microsoft.com/office/powerpoint/2010/main" val="211169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2857FDB6-D831-485D-AEE5-88C35787B28D}" type="slidenum">
              <a:rPr lang="en-US" dirty="0"/>
              <a:t>21</a:t>
            </a:fld>
            <a:endParaRPr lang="en-US" dirty="0"/>
          </a:p>
        </p:txBody>
      </p:sp>
      <p:sp>
        <p:nvSpPr>
          <p:cNvPr id="24"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cs typeface="Times New Roman" panose="02020603050405020304" pitchFamily="18" charset="0"/>
              </a:rPr>
              <a:t>Orientation</a:t>
            </a:r>
            <a:endPar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endParaRPr>
          </a:p>
        </p:txBody>
      </p:sp>
      <p:sp>
        <p:nvSpPr>
          <p:cNvPr id="5" name="TextBox 4"/>
          <p:cNvSpPr txBox="1"/>
          <p:nvPr/>
        </p:nvSpPr>
        <p:spPr>
          <a:xfrm>
            <a:off x="3052963" y="934795"/>
            <a:ext cx="3044423" cy="523220"/>
          </a:xfrm>
          <a:prstGeom prst="rect">
            <a:avLst/>
          </a:prstGeom>
          <a:noFill/>
        </p:spPr>
        <p:txBody>
          <a:bodyPr wrap="none" rtlCol="0">
            <a:spAutoFit/>
          </a:bodyPr>
          <a:lstStyle/>
          <a:p>
            <a:r>
              <a:rPr lang="en-US" sz="2800" b="1" dirty="0">
                <a:solidFill>
                  <a:srgbClr val="002060"/>
                </a:solidFill>
                <a:latin typeface="HelveticaNeueLT Std" panose="020B0604020202020204"/>
              </a:rPr>
              <a:t>Service Code 101</a:t>
            </a:r>
          </a:p>
        </p:txBody>
      </p:sp>
      <p:sp>
        <p:nvSpPr>
          <p:cNvPr id="7" name="TextBox 6"/>
          <p:cNvSpPr txBox="1"/>
          <p:nvPr/>
        </p:nvSpPr>
        <p:spPr>
          <a:xfrm>
            <a:off x="5869728" y="2128868"/>
            <a:ext cx="2427924" cy="2923877"/>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solidFill>
                  <a:srgbClr val="002060"/>
                </a:solidFill>
                <a:latin typeface="HelveticaNeueLT Std" panose="020B0604020202020204"/>
              </a:rPr>
              <a:t>Overview of career center services</a:t>
            </a:r>
          </a:p>
          <a:p>
            <a:endParaRPr lang="en-US" sz="1200" dirty="0">
              <a:solidFill>
                <a:srgbClr val="002060"/>
              </a:solidFill>
              <a:latin typeface="HelveticaNeueLT Std" panose="020B0604020202020204"/>
            </a:endParaRPr>
          </a:p>
          <a:p>
            <a:pPr marL="285750" indent="-285750">
              <a:buFont typeface="Wingdings" panose="05000000000000000000" pitchFamily="2" charset="2"/>
              <a:buChar char="Ø"/>
            </a:pPr>
            <a:r>
              <a:rPr lang="en-US" sz="2000" dirty="0">
                <a:solidFill>
                  <a:srgbClr val="002060"/>
                </a:solidFill>
                <a:latin typeface="HelveticaNeueLT Std" panose="020B0604020202020204"/>
              </a:rPr>
              <a:t>Overview of the RESEA program</a:t>
            </a:r>
          </a:p>
          <a:p>
            <a:endParaRPr lang="en-US" sz="1200" dirty="0">
              <a:solidFill>
                <a:srgbClr val="002060"/>
              </a:solidFill>
              <a:latin typeface="HelveticaNeueLT Std" panose="020B0604020202020204"/>
            </a:endParaRPr>
          </a:p>
          <a:p>
            <a:pPr marL="285750" indent="-285750">
              <a:buFont typeface="Wingdings" panose="05000000000000000000" pitchFamily="2" charset="2"/>
              <a:buChar char="Ø"/>
            </a:pPr>
            <a:r>
              <a:rPr lang="en-US" sz="2000" dirty="0">
                <a:solidFill>
                  <a:srgbClr val="002060"/>
                </a:solidFill>
                <a:latin typeface="HelveticaNeueLT Std" panose="020B0604020202020204"/>
              </a:rPr>
              <a:t>Delivered in either a group or individual setting</a:t>
            </a:r>
          </a:p>
        </p:txBody>
      </p:sp>
      <p:pic>
        <p:nvPicPr>
          <p:cNvPr id="1026" name="Picture 2" descr="Image result for welcome orient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356491"/>
            <a:ext cx="4900342" cy="206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37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408A1C5-BD59-410E-8D44-0214819710BF}" type="slidenum">
              <a:rPr lang="en-US" dirty="0"/>
              <a:t>22</a:t>
            </a:fld>
            <a:endParaRPr lang="en-US" dirty="0"/>
          </a:p>
        </p:txBody>
      </p:sp>
      <p:sp>
        <p:nvSpPr>
          <p:cNvPr id="24"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cs typeface="Times New Roman" panose="02020603050405020304" pitchFamily="18" charset="0"/>
              </a:rPr>
              <a:t>Initial Assessment</a:t>
            </a:r>
            <a:endPar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687" y="2004961"/>
            <a:ext cx="4442831" cy="2962783"/>
          </a:xfrm>
          <a:prstGeom prst="rect">
            <a:avLst/>
          </a:prstGeom>
        </p:spPr>
      </p:pic>
      <p:sp>
        <p:nvSpPr>
          <p:cNvPr id="5" name="TextBox 4"/>
          <p:cNvSpPr txBox="1"/>
          <p:nvPr/>
        </p:nvSpPr>
        <p:spPr>
          <a:xfrm>
            <a:off x="1030687" y="1137421"/>
            <a:ext cx="3046027" cy="523220"/>
          </a:xfrm>
          <a:prstGeom prst="rect">
            <a:avLst/>
          </a:prstGeom>
          <a:noFill/>
        </p:spPr>
        <p:txBody>
          <a:bodyPr wrap="none" rtlCol="0">
            <a:spAutoFit/>
          </a:bodyPr>
          <a:lstStyle/>
          <a:p>
            <a:r>
              <a:rPr lang="en-US" sz="2800" b="1" dirty="0">
                <a:solidFill>
                  <a:srgbClr val="002060"/>
                </a:solidFill>
                <a:latin typeface="HelveticaNeueLT Std" panose="020B0604020202020204"/>
              </a:rPr>
              <a:t>Service Code 102</a:t>
            </a:r>
          </a:p>
        </p:txBody>
      </p:sp>
      <p:sp>
        <p:nvSpPr>
          <p:cNvPr id="7" name="TextBox 6"/>
          <p:cNvSpPr txBox="1"/>
          <p:nvPr/>
        </p:nvSpPr>
        <p:spPr>
          <a:xfrm>
            <a:off x="5948896" y="2024413"/>
            <a:ext cx="2695996" cy="2923877"/>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solidFill>
                  <a:srgbClr val="002060"/>
                </a:solidFill>
                <a:latin typeface="HelveticaNeueLT Std" panose="020B0604020202020204"/>
              </a:rPr>
              <a:t>One-on-one interview</a:t>
            </a:r>
          </a:p>
          <a:p>
            <a:endParaRPr lang="en-US" sz="1200" dirty="0">
              <a:solidFill>
                <a:srgbClr val="002060"/>
              </a:solidFill>
              <a:latin typeface="HelveticaNeueLT Std" panose="020B0604020202020204"/>
            </a:endParaRPr>
          </a:p>
          <a:p>
            <a:pPr marL="285750" indent="-285750">
              <a:buFont typeface="Wingdings" panose="05000000000000000000" pitchFamily="2" charset="2"/>
              <a:buChar char="Ø"/>
            </a:pPr>
            <a:r>
              <a:rPr lang="en-US" sz="2000" dirty="0">
                <a:solidFill>
                  <a:srgbClr val="002060"/>
                </a:solidFill>
                <a:latin typeface="HelveticaNeueLT Std" panose="020B0604020202020204"/>
              </a:rPr>
              <a:t>Formal or informal collection of information</a:t>
            </a:r>
          </a:p>
          <a:p>
            <a:endParaRPr lang="en-US" sz="1200" dirty="0">
              <a:solidFill>
                <a:srgbClr val="002060"/>
              </a:solidFill>
              <a:latin typeface="HelveticaNeueLT Std" panose="020B0604020202020204"/>
            </a:endParaRPr>
          </a:p>
          <a:p>
            <a:pPr marL="285750" indent="-285750">
              <a:buFont typeface="Wingdings" panose="05000000000000000000" pitchFamily="2" charset="2"/>
              <a:buChar char="Ø"/>
            </a:pPr>
            <a:r>
              <a:rPr lang="en-US" sz="2000" dirty="0">
                <a:solidFill>
                  <a:srgbClr val="002060"/>
                </a:solidFill>
                <a:latin typeface="HelveticaNeueLT Std" panose="020B0604020202020204"/>
              </a:rPr>
              <a:t>Standardized assessments may be used</a:t>
            </a:r>
          </a:p>
        </p:txBody>
      </p:sp>
    </p:spTree>
    <p:extLst>
      <p:ext uri="{BB962C8B-B14F-4D97-AF65-F5344CB8AC3E}">
        <p14:creationId xmlns:p14="http://schemas.microsoft.com/office/powerpoint/2010/main" val="117942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8AECCA7B-A302-45B5-BF52-C09BF5AE3049}" type="slidenum">
              <a:rPr lang="en-US" smtClean="0"/>
              <a:t>23</a:t>
            </a:fld>
            <a:endParaRPr lang="en-US" dirty="0"/>
          </a:p>
        </p:txBody>
      </p:sp>
      <p:sp>
        <p:nvSpPr>
          <p:cNvPr id="24"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cs typeface="Times New Roman" panose="02020603050405020304" pitchFamily="18" charset="0"/>
              </a:rPr>
              <a:t>Labor Market Information</a:t>
            </a:r>
            <a:endPar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endParaRPr>
          </a:p>
        </p:txBody>
      </p:sp>
      <p:sp>
        <p:nvSpPr>
          <p:cNvPr id="5" name="TextBox 4"/>
          <p:cNvSpPr txBox="1"/>
          <p:nvPr/>
        </p:nvSpPr>
        <p:spPr>
          <a:xfrm>
            <a:off x="3052161" y="1012928"/>
            <a:ext cx="3046027" cy="523220"/>
          </a:xfrm>
          <a:prstGeom prst="rect">
            <a:avLst/>
          </a:prstGeom>
          <a:noFill/>
        </p:spPr>
        <p:txBody>
          <a:bodyPr wrap="none" rtlCol="0">
            <a:spAutoFit/>
          </a:bodyPr>
          <a:lstStyle/>
          <a:p>
            <a:r>
              <a:rPr lang="en-US" sz="2800" b="1" dirty="0">
                <a:solidFill>
                  <a:srgbClr val="002060"/>
                </a:solidFill>
                <a:latin typeface="HelveticaNeueLT Std" panose="020B0604020202020204"/>
              </a:rPr>
              <a:t>Service Code 107</a:t>
            </a:r>
          </a:p>
        </p:txBody>
      </p:sp>
      <p:sp>
        <p:nvSpPr>
          <p:cNvPr id="7" name="TextBox 6"/>
          <p:cNvSpPr txBox="1"/>
          <p:nvPr/>
        </p:nvSpPr>
        <p:spPr>
          <a:xfrm>
            <a:off x="6216968" y="2149866"/>
            <a:ext cx="2427924" cy="2431435"/>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solidFill>
                  <a:srgbClr val="002060"/>
                </a:solidFill>
                <a:latin typeface="HelveticaNeueLT Std" panose="020B0604020202020204"/>
              </a:rPr>
              <a:t>Must be specific to claimant’s past or future career goals</a:t>
            </a:r>
          </a:p>
          <a:p>
            <a:endParaRPr lang="en-US" sz="1200" dirty="0">
              <a:solidFill>
                <a:srgbClr val="002060"/>
              </a:solidFill>
              <a:latin typeface="HelveticaNeueLT Std" panose="020B0604020202020204"/>
            </a:endParaRPr>
          </a:p>
          <a:p>
            <a:pPr marL="285750" indent="-285750">
              <a:buFont typeface="Wingdings" panose="05000000000000000000" pitchFamily="2" charset="2"/>
              <a:buChar char="Ø"/>
            </a:pPr>
            <a:r>
              <a:rPr lang="en-US" sz="2000" dirty="0">
                <a:solidFill>
                  <a:srgbClr val="002060"/>
                </a:solidFill>
                <a:latin typeface="HelveticaNeueLT Std" panose="020B0604020202020204"/>
              </a:rPr>
              <a:t>Assist claimant to recognize trends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730" y="2180681"/>
            <a:ext cx="5065002" cy="2369807"/>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0765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0DF63B4-1559-4671-8253-DCDD042263C5}" type="slidenum">
              <a:rPr lang="en-US" dirty="0"/>
              <a:t>24</a:t>
            </a:fld>
            <a:endParaRPr lang="en-US" dirty="0"/>
          </a:p>
        </p:txBody>
      </p:sp>
      <p:sp>
        <p:nvSpPr>
          <p:cNvPr id="24"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cs typeface="Times New Roman" panose="02020603050405020304" pitchFamily="18" charset="0"/>
              </a:rPr>
              <a:t>Employability Development Plan</a:t>
            </a:r>
            <a:endPar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endParaRPr>
          </a:p>
        </p:txBody>
      </p:sp>
      <p:sp>
        <p:nvSpPr>
          <p:cNvPr id="7" name="TextBox 6"/>
          <p:cNvSpPr txBox="1"/>
          <p:nvPr/>
        </p:nvSpPr>
        <p:spPr>
          <a:xfrm>
            <a:off x="5806380" y="1267461"/>
            <a:ext cx="2842275" cy="4401205"/>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solidFill>
                  <a:srgbClr val="002060"/>
                </a:solidFill>
                <a:latin typeface="HelveticaNeueLT Std" panose="020B0604020202020204"/>
              </a:rPr>
              <a:t>Completed jointly </a:t>
            </a:r>
            <a:r>
              <a:rPr lang="en-US" sz="2000" b="1" u="sng" dirty="0">
                <a:solidFill>
                  <a:srgbClr val="002060"/>
                </a:solidFill>
                <a:latin typeface="HelveticaNeueLT Std" panose="020B0604020202020204"/>
              </a:rPr>
              <a:t>with</a:t>
            </a:r>
            <a:r>
              <a:rPr lang="en-US" sz="2000" dirty="0">
                <a:solidFill>
                  <a:srgbClr val="002060"/>
                </a:solidFill>
                <a:latin typeface="HelveticaNeueLT Std" panose="020B0604020202020204"/>
              </a:rPr>
              <a:t> the claimant</a:t>
            </a:r>
          </a:p>
          <a:p>
            <a:endParaRPr lang="en-US" sz="2000" dirty="0">
              <a:solidFill>
                <a:srgbClr val="002060"/>
              </a:solidFill>
              <a:latin typeface="HelveticaNeueLT Std" panose="020B0604020202020204"/>
            </a:endParaRPr>
          </a:p>
          <a:p>
            <a:pPr marL="285750" indent="-285750">
              <a:buFont typeface="Wingdings" panose="05000000000000000000" pitchFamily="2" charset="2"/>
              <a:buChar char="Ø"/>
            </a:pPr>
            <a:r>
              <a:rPr lang="en-US" sz="2000" dirty="0">
                <a:solidFill>
                  <a:srgbClr val="002060"/>
                </a:solidFill>
                <a:latin typeface="HelveticaNeueLT Std" panose="020B0604020202020204"/>
              </a:rPr>
              <a:t>Specific to claimant’s past or future career goals</a:t>
            </a:r>
          </a:p>
          <a:p>
            <a:endParaRPr lang="en-US" sz="2000" dirty="0">
              <a:solidFill>
                <a:srgbClr val="002060"/>
              </a:solidFill>
              <a:latin typeface="HelveticaNeueLT Std" panose="020B0604020202020204"/>
            </a:endParaRPr>
          </a:p>
          <a:p>
            <a:pPr marL="285750" indent="-285750">
              <a:buFont typeface="Wingdings" panose="05000000000000000000" pitchFamily="2" charset="2"/>
              <a:buChar char="Ø"/>
            </a:pPr>
            <a:r>
              <a:rPr lang="en-US" sz="2000" dirty="0">
                <a:solidFill>
                  <a:srgbClr val="002060"/>
                </a:solidFill>
                <a:latin typeface="HelveticaNeueLT Std" panose="020B0604020202020204"/>
              </a:rPr>
              <a:t>Identify at least one short-term and one long-term goal</a:t>
            </a:r>
          </a:p>
          <a:p>
            <a:endParaRPr lang="en-US" sz="2000" dirty="0">
              <a:solidFill>
                <a:srgbClr val="002060"/>
              </a:solidFill>
              <a:latin typeface="HelveticaNeueLT Std" panose="020B0604020202020204"/>
            </a:endParaRPr>
          </a:p>
          <a:p>
            <a:pPr marL="285750" indent="-285750">
              <a:buFont typeface="Wingdings" panose="05000000000000000000" pitchFamily="2" charset="2"/>
              <a:buChar char="Ø"/>
            </a:pPr>
            <a:r>
              <a:rPr lang="en-US" sz="2000" dirty="0">
                <a:solidFill>
                  <a:srgbClr val="002060"/>
                </a:solidFill>
                <a:latin typeface="HelveticaNeueLT Std" panose="020B0604020202020204"/>
              </a:rPr>
              <a:t>Each goal must include specific next steps to achieve it</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595" y="1878879"/>
            <a:ext cx="4185640" cy="333213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1086595" y="982082"/>
            <a:ext cx="3046027" cy="523220"/>
          </a:xfrm>
          <a:prstGeom prst="rect">
            <a:avLst/>
          </a:prstGeom>
          <a:noFill/>
        </p:spPr>
        <p:txBody>
          <a:bodyPr wrap="none" rtlCol="0">
            <a:spAutoFit/>
          </a:bodyPr>
          <a:lstStyle/>
          <a:p>
            <a:r>
              <a:rPr lang="en-US" sz="2800" b="1" dirty="0">
                <a:solidFill>
                  <a:srgbClr val="002060"/>
                </a:solidFill>
                <a:latin typeface="HelveticaNeueLT Std" panose="020B0604020202020204"/>
              </a:rPr>
              <a:t>Service Code 205</a:t>
            </a:r>
          </a:p>
        </p:txBody>
      </p:sp>
    </p:spTree>
    <p:extLst>
      <p:ext uri="{BB962C8B-B14F-4D97-AF65-F5344CB8AC3E}">
        <p14:creationId xmlns:p14="http://schemas.microsoft.com/office/powerpoint/2010/main" val="347266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1E6BC9AB-D07B-4AE1-BE1F-220FFBAD89B8}" type="slidenum">
              <a:rPr lang="en-US" smtClean="0"/>
              <a:t>25</a:t>
            </a:fld>
            <a:endParaRPr lang="en-US" dirty="0"/>
          </a:p>
        </p:txBody>
      </p:sp>
      <p:sp>
        <p:nvSpPr>
          <p:cNvPr id="24"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cs typeface="Times New Roman" panose="02020603050405020304" pitchFamily="18" charset="0"/>
              </a:rPr>
              <a:t>Employability Development Plan</a:t>
            </a:r>
            <a:endPar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endParaRPr>
          </a:p>
        </p:txBody>
      </p:sp>
      <p:sp>
        <p:nvSpPr>
          <p:cNvPr id="7" name="TextBox 6"/>
          <p:cNvSpPr txBox="1"/>
          <p:nvPr/>
        </p:nvSpPr>
        <p:spPr>
          <a:xfrm>
            <a:off x="5832684" y="1633253"/>
            <a:ext cx="2789667" cy="3262432"/>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solidFill>
                  <a:srgbClr val="002060"/>
                </a:solidFill>
                <a:latin typeface="HelveticaNeueLT Std" panose="020B0604020202020204"/>
              </a:rPr>
              <a:t>Avoid Health Insurance Portability and Accountability Act </a:t>
            </a:r>
            <a:r>
              <a:rPr lang="en-US" dirty="0"/>
              <a:t>(</a:t>
            </a:r>
            <a:r>
              <a:rPr lang="en-US" sz="2000" dirty="0">
                <a:solidFill>
                  <a:srgbClr val="002060"/>
                </a:solidFill>
                <a:latin typeface="HelveticaNeueLT Std" panose="020B0604020202020204"/>
              </a:rPr>
              <a:t>HIPAA) information</a:t>
            </a:r>
          </a:p>
          <a:p>
            <a:endParaRPr lang="en-US" sz="1200" dirty="0">
              <a:solidFill>
                <a:srgbClr val="002060"/>
              </a:solidFill>
              <a:latin typeface="HelveticaNeueLT Std" panose="020B0604020202020204"/>
            </a:endParaRPr>
          </a:p>
          <a:p>
            <a:pPr marL="285750" indent="-285750">
              <a:buFont typeface="Wingdings" panose="05000000000000000000" pitchFamily="2" charset="2"/>
              <a:buChar char="Ø"/>
            </a:pPr>
            <a:r>
              <a:rPr lang="en-US" sz="2000" dirty="0">
                <a:solidFill>
                  <a:srgbClr val="002060"/>
                </a:solidFill>
                <a:latin typeface="HelveticaNeueLT Std" panose="020B0604020202020204"/>
              </a:rPr>
              <a:t>Must list the specific work search activity:</a:t>
            </a:r>
          </a:p>
          <a:p>
            <a:pPr marL="800100" lvl="1" indent="-342900">
              <a:buFont typeface="Courier New" panose="02070309020205020404" pitchFamily="49" charset="0"/>
              <a:buChar char="o"/>
            </a:pPr>
            <a:r>
              <a:rPr lang="en-US" dirty="0">
                <a:solidFill>
                  <a:srgbClr val="002060"/>
                </a:solidFill>
                <a:latin typeface="HelveticaNeueLT Std" panose="020B0604020202020204"/>
              </a:rPr>
              <a:t>Title</a:t>
            </a:r>
          </a:p>
          <a:p>
            <a:pPr marL="800100" lvl="1" indent="-342900">
              <a:buFont typeface="Courier New" panose="02070309020205020404" pitchFamily="49" charset="0"/>
              <a:buChar char="o"/>
            </a:pPr>
            <a:r>
              <a:rPr lang="en-US" dirty="0">
                <a:solidFill>
                  <a:srgbClr val="002060"/>
                </a:solidFill>
                <a:latin typeface="HelveticaNeueLT Std" panose="020B0604020202020204"/>
              </a:rPr>
              <a:t>Workshop date and time</a:t>
            </a:r>
          </a:p>
        </p:txBody>
      </p:sp>
      <p:sp>
        <p:nvSpPr>
          <p:cNvPr id="2" name="Rectangle 1"/>
          <p:cNvSpPr/>
          <p:nvPr/>
        </p:nvSpPr>
        <p:spPr>
          <a:xfrm rot="20789493">
            <a:off x="837336" y="1679420"/>
            <a:ext cx="4464684" cy="3170099"/>
          </a:xfrm>
          <a:prstGeom prst="rect">
            <a:avLst/>
          </a:prstGeom>
          <a:noFill/>
        </p:spPr>
        <p:txBody>
          <a:bodyPr wrap="none" lIns="91440" tIns="45720" rIns="91440" bIns="45720">
            <a:spAutoFit/>
          </a:bodyPr>
          <a:lstStyle/>
          <a:p>
            <a:pPr algn="ctr"/>
            <a:r>
              <a:rPr lang="en-US" sz="20000" b="0" cap="none" spc="0" dirty="0">
                <a:ln w="0"/>
                <a:solidFill>
                  <a:srgbClr val="C00000"/>
                </a:solidFill>
                <a:effectLst>
                  <a:reflection blurRad="6350" stA="53000" endA="300" endPos="35500" dir="5400000" sy="-90000" algn="bl" rotWithShape="0"/>
                </a:effectLst>
                <a:latin typeface="HelveticaNeueLT Std" panose="020B0604020202020204"/>
              </a:rPr>
              <a:t>205</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995" y="1878879"/>
            <a:ext cx="4185640" cy="333213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487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7840658-5867-4F68-AAC4-A168E914E3E4}" type="slidenum">
              <a:rPr lang="en-US"/>
              <a:t>26</a:t>
            </a:fld>
            <a:endParaRPr lang="en-US" dirty="0"/>
          </a:p>
        </p:txBody>
      </p:sp>
      <p:sp>
        <p:nvSpPr>
          <p:cNvPr id="24"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cs typeface="Times New Roman" panose="02020603050405020304" pitchFamily="18" charset="0"/>
              </a:rPr>
              <a:t>Objective Assessment Summary (OAS) </a:t>
            </a:r>
            <a:endPar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endParaRPr>
          </a:p>
        </p:txBody>
      </p:sp>
      <p:sp>
        <p:nvSpPr>
          <p:cNvPr id="5" name="TextBox 4"/>
          <p:cNvSpPr txBox="1"/>
          <p:nvPr/>
        </p:nvSpPr>
        <p:spPr>
          <a:xfrm>
            <a:off x="658058" y="879557"/>
            <a:ext cx="3046027" cy="523220"/>
          </a:xfrm>
          <a:prstGeom prst="rect">
            <a:avLst/>
          </a:prstGeom>
          <a:noFill/>
        </p:spPr>
        <p:txBody>
          <a:bodyPr wrap="none" rtlCol="0">
            <a:spAutoFit/>
          </a:bodyPr>
          <a:lstStyle/>
          <a:p>
            <a:r>
              <a:rPr lang="en-US" sz="2800" b="1" dirty="0">
                <a:solidFill>
                  <a:srgbClr val="002060"/>
                </a:solidFill>
                <a:latin typeface="HelveticaNeueLT Std" panose="020B0604020202020204"/>
              </a:rPr>
              <a:t>Service Code 203</a:t>
            </a:r>
          </a:p>
        </p:txBody>
      </p:sp>
      <p:sp>
        <p:nvSpPr>
          <p:cNvPr id="7" name="TextBox 6"/>
          <p:cNvSpPr txBox="1"/>
          <p:nvPr/>
        </p:nvSpPr>
        <p:spPr>
          <a:xfrm>
            <a:off x="6106476" y="976231"/>
            <a:ext cx="2427924" cy="4893647"/>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solidFill>
                  <a:srgbClr val="002060"/>
                </a:solidFill>
                <a:latin typeface="HelveticaNeueLT Std" panose="020B0604020202020204"/>
              </a:rPr>
              <a:t>Must be completed in EFM if the employability development plan is created electronically using the EFM plan wizard</a:t>
            </a:r>
          </a:p>
          <a:p>
            <a:pPr marL="285750" indent="-285750">
              <a:buFont typeface="Wingdings" panose="05000000000000000000" pitchFamily="2" charset="2"/>
              <a:buChar char="Ø"/>
            </a:pPr>
            <a:endParaRPr lang="en-US" sz="2000" dirty="0">
              <a:solidFill>
                <a:srgbClr val="002060"/>
              </a:solidFill>
              <a:latin typeface="HelveticaNeueLT Std" panose="020B0604020202020204"/>
            </a:endParaRPr>
          </a:p>
          <a:p>
            <a:pPr marL="285750" indent="-285750">
              <a:buFont typeface="Wingdings" panose="05000000000000000000" pitchFamily="2" charset="2"/>
              <a:buChar char="Ø"/>
            </a:pPr>
            <a:r>
              <a:rPr lang="en-US" sz="2000" dirty="0">
                <a:solidFill>
                  <a:srgbClr val="002060"/>
                </a:solidFill>
                <a:latin typeface="HelveticaNeueLT Std" panose="020B0604020202020204"/>
              </a:rPr>
              <a:t>Staff must record service code 203 upon completion of the OAS</a:t>
            </a:r>
          </a:p>
          <a:p>
            <a:endParaRPr lang="en-US" sz="1200" u="sng" dirty="0">
              <a:solidFill>
                <a:srgbClr val="002060"/>
              </a:solidFill>
              <a:latin typeface="HelveticaNeueLT Std" panose="020B0604020202020204"/>
            </a:endParaRPr>
          </a:p>
        </p:txBody>
      </p:sp>
      <p:grpSp>
        <p:nvGrpSpPr>
          <p:cNvPr id="2" name="Group 1"/>
          <p:cNvGrpSpPr/>
          <p:nvPr/>
        </p:nvGrpSpPr>
        <p:grpSpPr>
          <a:xfrm>
            <a:off x="658058" y="1799276"/>
            <a:ext cx="5015527" cy="3491337"/>
            <a:chOff x="658058" y="1799276"/>
            <a:chExt cx="5015527" cy="3491337"/>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058" y="1799276"/>
              <a:ext cx="4986742" cy="3491337"/>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839803" y="3631897"/>
              <a:ext cx="4833782" cy="76317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1574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A77CC60-A2D9-46C8-97E0-81058562D0A6}" type="slidenum">
              <a:rPr lang="en-US" smtClean="0"/>
              <a:t>27</a:t>
            </a:fld>
            <a:endParaRPr lang="en-US" dirty="0"/>
          </a:p>
        </p:txBody>
      </p:sp>
      <p:sp>
        <p:nvSpPr>
          <p:cNvPr id="24"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cs typeface="Times New Roman" panose="02020603050405020304" pitchFamily="18" charset="0"/>
              </a:rPr>
              <a:t>Additional Work Search Activities</a:t>
            </a:r>
            <a:endPar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754" y="1121026"/>
            <a:ext cx="2563663" cy="17087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226" y="3630327"/>
            <a:ext cx="2621978" cy="1748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4762" y="1079444"/>
            <a:ext cx="2624256" cy="17503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4987" y="3490025"/>
            <a:ext cx="2638833" cy="1871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581342" y="2880229"/>
            <a:ext cx="3438579" cy="707886"/>
          </a:xfrm>
          <a:prstGeom prst="rect">
            <a:avLst/>
          </a:prstGeom>
          <a:noFill/>
        </p:spPr>
        <p:txBody>
          <a:bodyPr wrap="square" rtlCol="0">
            <a:spAutoFit/>
          </a:bodyPr>
          <a:lstStyle/>
          <a:p>
            <a:pPr algn="ctr"/>
            <a:r>
              <a:rPr lang="en-US" sz="2000" b="1" dirty="0">
                <a:solidFill>
                  <a:schemeClr val="accent5">
                    <a:lumMod val="50000"/>
                  </a:schemeClr>
                </a:solidFill>
                <a:latin typeface="HelveticaNeueLT Std" panose="020B0604020202020204"/>
              </a:rPr>
              <a:t>Resume Writing </a:t>
            </a:r>
          </a:p>
          <a:p>
            <a:pPr algn="ctr"/>
            <a:r>
              <a:rPr lang="en-US" sz="2000" b="1" dirty="0">
                <a:solidFill>
                  <a:schemeClr val="accent5">
                    <a:lumMod val="50000"/>
                  </a:schemeClr>
                </a:solidFill>
                <a:latin typeface="HelveticaNeueLT Std" panose="020B0604020202020204"/>
              </a:rPr>
              <a:t>Workshop</a:t>
            </a:r>
          </a:p>
        </p:txBody>
      </p:sp>
      <p:sp>
        <p:nvSpPr>
          <p:cNvPr id="15" name="TextBox 14"/>
          <p:cNvSpPr txBox="1"/>
          <p:nvPr/>
        </p:nvSpPr>
        <p:spPr>
          <a:xfrm>
            <a:off x="457200" y="5438357"/>
            <a:ext cx="3426030" cy="400110"/>
          </a:xfrm>
          <a:prstGeom prst="rect">
            <a:avLst/>
          </a:prstGeom>
          <a:noFill/>
        </p:spPr>
        <p:txBody>
          <a:bodyPr wrap="square" rtlCol="0">
            <a:spAutoFit/>
          </a:bodyPr>
          <a:lstStyle/>
          <a:p>
            <a:pPr algn="ctr"/>
            <a:r>
              <a:rPr lang="en-US" sz="2000" b="1" dirty="0">
                <a:solidFill>
                  <a:schemeClr val="accent5">
                    <a:lumMod val="50000"/>
                  </a:schemeClr>
                </a:solidFill>
                <a:latin typeface="HelveticaNeueLT Std" panose="020B0604020202020204"/>
              </a:rPr>
              <a:t>Interviewing Skills Workshop</a:t>
            </a:r>
          </a:p>
        </p:txBody>
      </p:sp>
      <p:sp>
        <p:nvSpPr>
          <p:cNvPr id="16" name="TextBox 15"/>
          <p:cNvSpPr txBox="1"/>
          <p:nvPr/>
        </p:nvSpPr>
        <p:spPr>
          <a:xfrm>
            <a:off x="5220130" y="2928368"/>
            <a:ext cx="2297506" cy="400110"/>
          </a:xfrm>
          <a:prstGeom prst="rect">
            <a:avLst/>
          </a:prstGeom>
          <a:noFill/>
        </p:spPr>
        <p:txBody>
          <a:bodyPr wrap="square" rtlCol="0">
            <a:spAutoFit/>
          </a:bodyPr>
          <a:lstStyle/>
          <a:p>
            <a:pPr algn="ctr"/>
            <a:r>
              <a:rPr lang="en-US" sz="2000" b="1" dirty="0">
                <a:solidFill>
                  <a:schemeClr val="accent5">
                    <a:lumMod val="50000"/>
                  </a:schemeClr>
                </a:solidFill>
                <a:latin typeface="HelveticaNeueLT Std" panose="020B0604020202020204"/>
              </a:rPr>
              <a:t>Job Finding Club</a:t>
            </a:r>
          </a:p>
        </p:txBody>
      </p:sp>
      <p:sp>
        <p:nvSpPr>
          <p:cNvPr id="17" name="TextBox 16"/>
          <p:cNvSpPr txBox="1"/>
          <p:nvPr/>
        </p:nvSpPr>
        <p:spPr>
          <a:xfrm>
            <a:off x="5119106" y="5546493"/>
            <a:ext cx="3190594" cy="707886"/>
          </a:xfrm>
          <a:prstGeom prst="rect">
            <a:avLst/>
          </a:prstGeom>
          <a:noFill/>
        </p:spPr>
        <p:txBody>
          <a:bodyPr wrap="square" rtlCol="0">
            <a:spAutoFit/>
          </a:bodyPr>
          <a:lstStyle/>
          <a:p>
            <a:pPr algn="ctr"/>
            <a:r>
              <a:rPr lang="en-US" sz="2000" b="1" dirty="0">
                <a:solidFill>
                  <a:schemeClr val="accent5">
                    <a:lumMod val="50000"/>
                  </a:schemeClr>
                </a:solidFill>
                <a:latin typeface="HelveticaNeueLT Std" panose="020B0604020202020204"/>
              </a:rPr>
              <a:t>Referrals to Education and/or Training</a:t>
            </a:r>
          </a:p>
        </p:txBody>
      </p:sp>
    </p:spTree>
    <p:extLst>
      <p:ext uri="{BB962C8B-B14F-4D97-AF65-F5344CB8AC3E}">
        <p14:creationId xmlns:p14="http://schemas.microsoft.com/office/powerpoint/2010/main" val="38784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1B5ED82-EC0B-490F-B42E-72B7192D2802}" type="slidenum">
              <a:rPr lang="en-US" smtClean="0"/>
              <a:t>28</a:t>
            </a:fld>
            <a:endParaRPr lang="en-US" dirty="0"/>
          </a:p>
        </p:txBody>
      </p:sp>
      <p:sp>
        <p:nvSpPr>
          <p:cNvPr id="24"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cs typeface="Times New Roman" panose="02020603050405020304" pitchFamily="18" charset="0"/>
              </a:rPr>
              <a:t>EDP Responsibility Statement</a:t>
            </a:r>
            <a:endPar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endParaRPr>
          </a:p>
        </p:txBody>
      </p:sp>
      <p:sp>
        <p:nvSpPr>
          <p:cNvPr id="7" name="TextBox 6"/>
          <p:cNvSpPr txBox="1"/>
          <p:nvPr/>
        </p:nvSpPr>
        <p:spPr>
          <a:xfrm>
            <a:off x="6016589" y="1144287"/>
            <a:ext cx="2789667" cy="4985980"/>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002060"/>
                </a:solidFill>
                <a:latin typeface="HelveticaNeueLT Std" panose="020B0604020202020204"/>
              </a:rPr>
              <a:t>Must list the specific work search activity:</a:t>
            </a:r>
          </a:p>
          <a:p>
            <a:pPr marL="800100" lvl="1" indent="-342900">
              <a:buFont typeface="Courier New" panose="02070309020205020404" pitchFamily="49" charset="0"/>
              <a:buChar char="o"/>
            </a:pPr>
            <a:r>
              <a:rPr lang="en-US" dirty="0">
                <a:solidFill>
                  <a:srgbClr val="002060"/>
                </a:solidFill>
                <a:latin typeface="HelveticaNeueLT Std" panose="020B0604020202020204"/>
              </a:rPr>
              <a:t>Title</a:t>
            </a:r>
          </a:p>
          <a:p>
            <a:pPr marL="800100" lvl="1" indent="-342900">
              <a:buFont typeface="Courier New" panose="02070309020205020404" pitchFamily="49" charset="0"/>
              <a:buChar char="o"/>
            </a:pPr>
            <a:r>
              <a:rPr lang="en-US" dirty="0">
                <a:solidFill>
                  <a:srgbClr val="002060"/>
                </a:solidFill>
                <a:latin typeface="HelveticaNeueLT Std" panose="020B0604020202020204"/>
              </a:rPr>
              <a:t>Workshop date and time</a:t>
            </a:r>
          </a:p>
          <a:p>
            <a:endParaRPr lang="en-US" sz="1200" dirty="0">
              <a:solidFill>
                <a:srgbClr val="002060"/>
              </a:solidFill>
              <a:latin typeface="HelveticaNeueLT Std" panose="020B0604020202020204"/>
            </a:endParaRPr>
          </a:p>
          <a:p>
            <a:pPr marL="342900" indent="-342900">
              <a:buFont typeface="Wingdings" panose="05000000000000000000" pitchFamily="2" charset="2"/>
              <a:buChar char="Ø"/>
            </a:pPr>
            <a:r>
              <a:rPr lang="en-US" sz="2000" dirty="0">
                <a:solidFill>
                  <a:srgbClr val="002060"/>
                </a:solidFill>
                <a:latin typeface="HelveticaNeueLT Std" panose="020B0604020202020204"/>
              </a:rPr>
              <a:t>Include date and signatures of both the claimant </a:t>
            </a:r>
            <a:r>
              <a:rPr lang="en-US" sz="2000" u="sng" dirty="0">
                <a:solidFill>
                  <a:srgbClr val="002060"/>
                </a:solidFill>
                <a:latin typeface="HelveticaNeueLT Std" panose="020B0604020202020204"/>
              </a:rPr>
              <a:t>and</a:t>
            </a:r>
            <a:r>
              <a:rPr lang="en-US" sz="2000" dirty="0">
                <a:solidFill>
                  <a:srgbClr val="002060"/>
                </a:solidFill>
                <a:latin typeface="HelveticaNeueLT Std" panose="020B0604020202020204"/>
              </a:rPr>
              <a:t> case manager</a:t>
            </a:r>
          </a:p>
          <a:p>
            <a:endParaRPr lang="en-US" sz="1200" dirty="0">
              <a:solidFill>
                <a:srgbClr val="002060"/>
              </a:solidFill>
              <a:latin typeface="HelveticaNeueLT Std" panose="020B0604020202020204"/>
            </a:endParaRPr>
          </a:p>
          <a:p>
            <a:pPr marL="342900" indent="-342900">
              <a:buFont typeface="Wingdings" panose="05000000000000000000" pitchFamily="2" charset="2"/>
              <a:buChar char="Ø"/>
            </a:pPr>
            <a:r>
              <a:rPr lang="en-US" sz="2000" dirty="0">
                <a:solidFill>
                  <a:srgbClr val="002060"/>
                </a:solidFill>
                <a:latin typeface="HelveticaNeueLT Std" panose="020B0604020202020204"/>
              </a:rPr>
              <a:t>Provide copy to claimant, retain original in claimant’s file (hard or electronic)</a:t>
            </a:r>
          </a:p>
        </p:txBody>
      </p:sp>
      <p:pic>
        <p:nvPicPr>
          <p:cNvPr id="3" name="Picture 2"/>
          <p:cNvPicPr>
            <a:picLocks noChangeAspect="1"/>
          </p:cNvPicPr>
          <p:nvPr/>
        </p:nvPicPr>
        <p:blipFill>
          <a:blip r:embed="rId4"/>
          <a:stretch>
            <a:fillRect/>
          </a:stretch>
        </p:blipFill>
        <p:spPr>
          <a:xfrm>
            <a:off x="647067" y="1038830"/>
            <a:ext cx="5168216" cy="4858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592582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571460" y="1723564"/>
            <a:ext cx="3073430" cy="400110"/>
          </a:xfrm>
          <a:prstGeom prst="rect">
            <a:avLst/>
          </a:prstGeom>
        </p:spPr>
        <p:txBody>
          <a:bodyPr wrap="square">
            <a:spAutoFit/>
          </a:bodyPr>
          <a:lstStyle/>
          <a:p>
            <a:endParaRPr lang="en-US" sz="2000" dirty="0">
              <a:solidFill>
                <a:schemeClr val="tx2"/>
              </a:solidFill>
              <a:latin typeface="HelveticaNeueLT Std"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F7983A0-99C5-4BB9-8A0A-BE9C82E62FB8}" type="slidenum">
              <a:rPr lang="en-US" dirty="0"/>
              <a:t>2</a:t>
            </a:fld>
            <a:endParaRPr lang="en-US" dirty="0"/>
          </a:p>
        </p:txBody>
      </p:sp>
      <p:sp>
        <p:nvSpPr>
          <p:cNvPr id="3" name="Title 2"/>
          <p:cNvSpPr>
            <a:spLocks noGrp="1"/>
          </p:cNvSpPr>
          <p:nvPr>
            <p:ph type="title"/>
          </p:nvPr>
        </p:nvSpPr>
        <p:spPr>
          <a:xfrm>
            <a:off x="631825" y="775576"/>
            <a:ext cx="7886700" cy="2852737"/>
          </a:xfrm>
        </p:spPr>
        <p:txBody>
          <a:bodyPr>
            <a:normAutofit/>
          </a:bodyPr>
          <a:lstStyle/>
          <a:p>
            <a:pPr algn="ctr"/>
            <a:r>
              <a:rPr lang="en-US" sz="2800" dirty="0">
                <a:solidFill>
                  <a:srgbClr val="004563"/>
                </a:solidFill>
                <a:latin typeface="HelveticaNeueLT Std" panose="020B0604020202090204" pitchFamily="34" charset="0"/>
              </a:rPr>
              <a:t>History and Purpose</a:t>
            </a:r>
          </a:p>
        </p:txBody>
      </p:sp>
      <p:sp>
        <p:nvSpPr>
          <p:cNvPr id="9"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RESEA – Section 1</a:t>
            </a:r>
          </a:p>
        </p:txBody>
      </p:sp>
    </p:spTree>
    <p:extLst>
      <p:ext uri="{BB962C8B-B14F-4D97-AF65-F5344CB8AC3E}">
        <p14:creationId xmlns:p14="http://schemas.microsoft.com/office/powerpoint/2010/main" val="853217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E33FE54-3CA4-4EE4-9354-FE1D216BC334}" type="slidenum">
              <a:rPr lang="en-US" smtClean="0"/>
              <a:t>29</a:t>
            </a:fld>
            <a:endParaRPr lang="en-US" dirty="0"/>
          </a:p>
        </p:txBody>
      </p:sp>
      <p:sp>
        <p:nvSpPr>
          <p:cNvPr id="18" name="Title 1"/>
          <p:cNvSpPr>
            <a:spLocks noGrp="1"/>
          </p:cNvSpPr>
          <p:nvPr>
            <p:ph type="title"/>
          </p:nvPr>
        </p:nvSpPr>
        <p:spPr>
          <a:xfrm>
            <a:off x="631825" y="1074121"/>
            <a:ext cx="7886700" cy="2852737"/>
          </a:xfrm>
        </p:spPr>
        <p:txBody>
          <a:bodyPr>
            <a:noAutofit/>
          </a:bodyPr>
          <a:lstStyle/>
          <a:p>
            <a:pPr algn="ctr">
              <a:spcAft>
                <a:spcPct val="25000"/>
              </a:spcAft>
            </a:pPr>
            <a:r>
              <a:rPr lang="en-US" sz="2800" b="1" dirty="0">
                <a:solidFill>
                  <a:schemeClr val="tx2"/>
                </a:solidFill>
                <a:latin typeface="HelveticaNeueLT Std" panose="020B0604020202020204" pitchFamily="34" charset="0"/>
                <a:cs typeface="Times New Roman" panose="02020603050405020304" pitchFamily="18" charset="0"/>
              </a:rPr>
              <a:t>Attendance Documentation and Scheduling Conflicts</a:t>
            </a:r>
            <a:endParaRPr lang="en-US" sz="2800" dirty="0">
              <a:solidFill>
                <a:schemeClr val="tx2"/>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RESEA – Section 4</a:t>
            </a:r>
          </a:p>
        </p:txBody>
      </p:sp>
    </p:spTree>
    <p:extLst>
      <p:ext uri="{BB962C8B-B14F-4D97-AF65-F5344CB8AC3E}">
        <p14:creationId xmlns:p14="http://schemas.microsoft.com/office/powerpoint/2010/main" val="40391424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Resulting Events – Documenting Attendance</a:t>
            </a:r>
          </a:p>
        </p:txBody>
      </p:sp>
      <p:cxnSp>
        <p:nvCxnSpPr>
          <p:cNvPr id="21" name="Straight Connector 20"/>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571462" y="1792522"/>
            <a:ext cx="3073430" cy="400110"/>
          </a:xfrm>
          <a:prstGeom prst="rect">
            <a:avLst/>
          </a:prstGeom>
        </p:spPr>
        <p:txBody>
          <a:bodyPr wrap="square">
            <a:spAutoFit/>
          </a:bodyPr>
          <a:lstStyle/>
          <a:p>
            <a:endParaRPr lang="en-US" sz="2000" dirty="0">
              <a:solidFill>
                <a:schemeClr val="tx2"/>
              </a:solidFill>
              <a:latin typeface="HelveticaNeueLT Std"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8ED4E1B-F3EB-46AF-B657-D1DBD1D376F9}" type="slidenum">
              <a:rPr lang="en-US" smtClean="0"/>
              <a:t>30</a:t>
            </a:fld>
            <a:endParaRPr lang="en-US" dirty="0"/>
          </a:p>
        </p:txBody>
      </p:sp>
      <p:pic>
        <p:nvPicPr>
          <p:cNvPr id="3" name="Picture 2"/>
          <p:cNvPicPr>
            <a:picLocks noChangeAspect="1"/>
          </p:cNvPicPr>
          <p:nvPr/>
        </p:nvPicPr>
        <p:blipFill>
          <a:blip r:embed="rId4"/>
          <a:stretch>
            <a:fillRect/>
          </a:stretch>
        </p:blipFill>
        <p:spPr>
          <a:xfrm>
            <a:off x="457200" y="4794573"/>
            <a:ext cx="8384470" cy="880815"/>
          </a:xfrm>
          <a:prstGeom prst="rect">
            <a:avLst/>
          </a:prstGeom>
        </p:spPr>
      </p:pic>
      <p:sp>
        <p:nvSpPr>
          <p:cNvPr id="7" name="Content Placeholder 6"/>
          <p:cNvSpPr>
            <a:spLocks noGrp="1"/>
          </p:cNvSpPr>
          <p:nvPr>
            <p:ph idx="1"/>
          </p:nvPr>
        </p:nvSpPr>
        <p:spPr>
          <a:xfrm>
            <a:off x="647067" y="1082169"/>
            <a:ext cx="8016242" cy="3617232"/>
          </a:xfrm>
        </p:spPr>
        <p:txBody>
          <a:bodyPr>
            <a:normAutofit fontScale="92500" lnSpcReduction="10000"/>
          </a:bodyPr>
          <a:lstStyle/>
          <a:p>
            <a:pPr marL="346075" indent="-346075">
              <a:buFont typeface="Wingdings" panose="05000000000000000000" pitchFamily="2" charset="2"/>
              <a:buChar char="Ø"/>
            </a:pPr>
            <a:r>
              <a:rPr lang="en-US" dirty="0">
                <a:solidFill>
                  <a:srgbClr val="004563"/>
                </a:solidFill>
                <a:latin typeface="HelveticaNeueLT Std" panose="020B0604020202090204" pitchFamily="34" charset="0"/>
              </a:rPr>
              <a:t>Manage attendance as soon as possible, preferably as soon as the appointment is completed</a:t>
            </a:r>
          </a:p>
          <a:p>
            <a:endParaRPr lang="en-US" dirty="0">
              <a:solidFill>
                <a:srgbClr val="004563"/>
              </a:solidFill>
              <a:latin typeface="HelveticaNeueLT Std" panose="020B0604020202090204" pitchFamily="34" charset="0"/>
            </a:endParaRPr>
          </a:p>
          <a:p>
            <a:pPr marL="346075" indent="-346075">
              <a:buFont typeface="Wingdings" panose="05000000000000000000" pitchFamily="2" charset="2"/>
              <a:buChar char="Ø"/>
            </a:pPr>
            <a:r>
              <a:rPr lang="en-US" dirty="0">
                <a:solidFill>
                  <a:srgbClr val="004563"/>
                </a:solidFill>
                <a:latin typeface="HelveticaNeueLT Std" panose="020B0604020202090204" pitchFamily="34" charset="0"/>
              </a:rPr>
              <a:t>Attendance information is interfaced to CONNECT for RA benefit continuation or interruption</a:t>
            </a:r>
          </a:p>
          <a:p>
            <a:endParaRPr lang="en-US" dirty="0">
              <a:solidFill>
                <a:srgbClr val="004563"/>
              </a:solidFill>
              <a:latin typeface="HelveticaNeueLT Std" panose="020B0604020202090204" pitchFamily="34" charset="0"/>
            </a:endParaRPr>
          </a:p>
          <a:p>
            <a:pPr marL="346075" indent="-346075">
              <a:buFont typeface="Wingdings" panose="05000000000000000000" pitchFamily="2" charset="2"/>
              <a:buChar char="Ø"/>
            </a:pPr>
            <a:r>
              <a:rPr lang="en-US" dirty="0">
                <a:solidFill>
                  <a:srgbClr val="004563"/>
                </a:solidFill>
                <a:latin typeface="HelveticaNeueLT Std" panose="020B0604020202090204" pitchFamily="34" charset="0"/>
              </a:rPr>
              <a:t>Attendance concerns should be immediately forwarded to the RESEA Coordinator</a:t>
            </a:r>
          </a:p>
        </p:txBody>
      </p:sp>
    </p:spTree>
    <p:extLst>
      <p:ext uri="{BB962C8B-B14F-4D97-AF65-F5344CB8AC3E}">
        <p14:creationId xmlns:p14="http://schemas.microsoft.com/office/powerpoint/2010/main" val="190260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randombar(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Resulting Events – Documenting Attendance</a:t>
            </a:r>
          </a:p>
        </p:txBody>
      </p:sp>
      <p:cxnSp>
        <p:nvCxnSpPr>
          <p:cNvPr id="21" name="Straight Connector 20"/>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571462" y="1792522"/>
            <a:ext cx="3073430" cy="400110"/>
          </a:xfrm>
          <a:prstGeom prst="rect">
            <a:avLst/>
          </a:prstGeom>
        </p:spPr>
        <p:txBody>
          <a:bodyPr wrap="square">
            <a:spAutoFit/>
          </a:bodyPr>
          <a:lstStyle/>
          <a:p>
            <a:endParaRPr lang="en-US" sz="2000" dirty="0">
              <a:solidFill>
                <a:schemeClr val="tx2"/>
              </a:solidFill>
              <a:latin typeface="HelveticaNeueLT Std"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71E4180-4F19-454E-8BAE-43301AADC8A7}" type="slidenum">
              <a:rPr lang="en-US" dirty="0"/>
              <a:t>31</a:t>
            </a:fld>
            <a:endParaRPr lang="en-US" dirty="0"/>
          </a:p>
        </p:txBody>
      </p:sp>
      <p:pic>
        <p:nvPicPr>
          <p:cNvPr id="3" name="Picture 2"/>
          <p:cNvPicPr>
            <a:picLocks noChangeAspect="1"/>
          </p:cNvPicPr>
          <p:nvPr/>
        </p:nvPicPr>
        <p:blipFill>
          <a:blip r:embed="rId4"/>
          <a:stretch>
            <a:fillRect/>
          </a:stretch>
        </p:blipFill>
        <p:spPr>
          <a:xfrm>
            <a:off x="1097861" y="771089"/>
            <a:ext cx="6975622" cy="5336771"/>
          </a:xfrm>
          <a:prstGeom prst="rect">
            <a:avLst/>
          </a:prstGeom>
        </p:spPr>
      </p:pic>
    </p:spTree>
    <p:extLst>
      <p:ext uri="{BB962C8B-B14F-4D97-AF65-F5344CB8AC3E}">
        <p14:creationId xmlns:p14="http://schemas.microsoft.com/office/powerpoint/2010/main" val="41745206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Resulting Events – No Show Reasons</a:t>
            </a:r>
          </a:p>
        </p:txBody>
      </p:sp>
      <p:cxnSp>
        <p:nvCxnSpPr>
          <p:cNvPr id="21" name="Straight Connector 20"/>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571460" y="1723564"/>
            <a:ext cx="3073430" cy="400110"/>
          </a:xfrm>
          <a:prstGeom prst="rect">
            <a:avLst/>
          </a:prstGeom>
        </p:spPr>
        <p:txBody>
          <a:bodyPr wrap="square">
            <a:spAutoFit/>
          </a:bodyPr>
          <a:lstStyle/>
          <a:p>
            <a:endParaRPr lang="en-US" sz="2000" dirty="0">
              <a:solidFill>
                <a:schemeClr val="tx2"/>
              </a:solidFill>
              <a:latin typeface="HelveticaNeueLT Std"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426C97F-0D70-4E5D-A567-FA9A0DC4D530}" type="slidenum">
              <a:rPr lang="en-US" dirty="0"/>
              <a:t>32</a:t>
            </a:fld>
            <a:endParaRPr lang="en-US" dirty="0"/>
          </a:p>
        </p:txBody>
      </p:sp>
      <p:sp>
        <p:nvSpPr>
          <p:cNvPr id="5" name="Rectangle 4"/>
          <p:cNvSpPr/>
          <p:nvPr/>
        </p:nvSpPr>
        <p:spPr>
          <a:xfrm>
            <a:off x="5344502" y="1240971"/>
            <a:ext cx="3189898" cy="3662541"/>
          </a:xfrm>
          <a:prstGeom prst="rect">
            <a:avLst/>
          </a:prstGeom>
        </p:spPr>
        <p:txBody>
          <a:bodyPr wrap="square">
            <a:spAutoFit/>
          </a:bodyPr>
          <a:lstStyle/>
          <a:p>
            <a:pPr marL="342900" indent="-342900">
              <a:buFont typeface="Wingdings" panose="05000000000000000000" pitchFamily="2" charset="2"/>
              <a:buChar char="Ø"/>
            </a:pPr>
            <a:r>
              <a:rPr lang="en-US" sz="2000" dirty="0">
                <a:solidFill>
                  <a:schemeClr val="accent5">
                    <a:lumMod val="50000"/>
                  </a:schemeClr>
                </a:solidFill>
                <a:latin typeface="HelveticaNeueLT Std" panose="020B0604020202020204"/>
              </a:rPr>
              <a:t>Medical</a:t>
            </a:r>
          </a:p>
          <a:p>
            <a:pPr marL="171450" indent="-171450">
              <a:buFont typeface="Wingdings" panose="05000000000000000000" pitchFamily="2" charset="2"/>
              <a:buChar char="Ø"/>
            </a:pPr>
            <a:endParaRPr lang="en-US" sz="1200" dirty="0">
              <a:solidFill>
                <a:schemeClr val="accent5">
                  <a:lumMod val="50000"/>
                </a:schemeClr>
              </a:solidFill>
              <a:latin typeface="HelveticaNeueLT Std" panose="020B0604020202020204"/>
            </a:endParaRPr>
          </a:p>
          <a:p>
            <a:pPr marL="342900" indent="-342900">
              <a:buFont typeface="Wingdings" panose="05000000000000000000" pitchFamily="2" charset="2"/>
              <a:buChar char="Ø"/>
            </a:pPr>
            <a:r>
              <a:rPr lang="en-US" sz="2000" dirty="0">
                <a:solidFill>
                  <a:schemeClr val="accent5">
                    <a:lumMod val="50000"/>
                  </a:schemeClr>
                </a:solidFill>
                <a:latin typeface="HelveticaNeueLT Std" panose="020B0604020202020204"/>
              </a:rPr>
              <a:t>Relocated In-State</a:t>
            </a:r>
          </a:p>
          <a:p>
            <a:pPr marL="171450" indent="-171450">
              <a:buFont typeface="Wingdings" panose="05000000000000000000" pitchFamily="2" charset="2"/>
              <a:buChar char="Ø"/>
            </a:pPr>
            <a:endParaRPr lang="en-US" sz="1200" dirty="0">
              <a:solidFill>
                <a:schemeClr val="accent5">
                  <a:lumMod val="50000"/>
                </a:schemeClr>
              </a:solidFill>
              <a:latin typeface="HelveticaNeueLT Std" panose="020B0604020202020204"/>
            </a:endParaRPr>
          </a:p>
          <a:p>
            <a:pPr marL="342900" indent="-342900">
              <a:buFont typeface="Wingdings" panose="05000000000000000000" pitchFamily="2" charset="2"/>
              <a:buChar char="Ø"/>
            </a:pPr>
            <a:r>
              <a:rPr lang="en-US" sz="2000" dirty="0">
                <a:solidFill>
                  <a:schemeClr val="accent5">
                    <a:lumMod val="50000"/>
                  </a:schemeClr>
                </a:solidFill>
                <a:latin typeface="HelveticaNeueLT Std" panose="020B0604020202020204"/>
              </a:rPr>
              <a:t>Relocated Out-of-State</a:t>
            </a:r>
          </a:p>
          <a:p>
            <a:pPr marL="171450" indent="-171450">
              <a:buFont typeface="Wingdings" panose="05000000000000000000" pitchFamily="2" charset="2"/>
              <a:buChar char="Ø"/>
            </a:pPr>
            <a:endParaRPr lang="en-US" sz="1200" dirty="0">
              <a:solidFill>
                <a:schemeClr val="accent5">
                  <a:lumMod val="50000"/>
                </a:schemeClr>
              </a:solidFill>
              <a:latin typeface="HelveticaNeueLT Std" panose="020B0604020202020204"/>
            </a:endParaRPr>
          </a:p>
          <a:p>
            <a:pPr marL="342900" indent="-342900">
              <a:buFont typeface="Wingdings" panose="05000000000000000000" pitchFamily="2" charset="2"/>
              <a:buChar char="Ø"/>
            </a:pPr>
            <a:r>
              <a:rPr lang="en-US" sz="2000" dirty="0">
                <a:solidFill>
                  <a:schemeClr val="accent5">
                    <a:lumMod val="50000"/>
                  </a:schemeClr>
                </a:solidFill>
                <a:latin typeface="HelveticaNeueLT Std" panose="020B0604020202020204"/>
              </a:rPr>
              <a:t>Out of Reporting Status</a:t>
            </a:r>
          </a:p>
          <a:p>
            <a:endParaRPr lang="en-US" sz="1200" dirty="0">
              <a:solidFill>
                <a:schemeClr val="accent5">
                  <a:lumMod val="50000"/>
                </a:schemeClr>
              </a:solidFill>
              <a:latin typeface="HelveticaNeueLT Std" panose="020B0604020202020204"/>
            </a:endParaRPr>
          </a:p>
          <a:p>
            <a:pPr marL="342900" indent="-342900">
              <a:buFont typeface="Wingdings" panose="05000000000000000000" pitchFamily="2" charset="2"/>
              <a:buChar char="Ø"/>
            </a:pPr>
            <a:r>
              <a:rPr lang="en-US" sz="2000" dirty="0">
                <a:solidFill>
                  <a:schemeClr val="accent5">
                    <a:lumMod val="50000"/>
                  </a:schemeClr>
                </a:solidFill>
                <a:latin typeface="HelveticaNeueLT Std" panose="020B0604020202020204"/>
              </a:rPr>
              <a:t>Refused to Participate</a:t>
            </a:r>
          </a:p>
          <a:p>
            <a:endParaRPr lang="en-US" sz="1200" dirty="0">
              <a:solidFill>
                <a:schemeClr val="accent5">
                  <a:lumMod val="50000"/>
                </a:schemeClr>
              </a:solidFill>
              <a:latin typeface="HelveticaNeueLT Std" panose="020B0604020202020204"/>
            </a:endParaRPr>
          </a:p>
          <a:p>
            <a:pPr marL="342900" indent="-342900">
              <a:buFont typeface="Wingdings" panose="05000000000000000000" pitchFamily="2" charset="2"/>
              <a:buChar char="Ø"/>
            </a:pPr>
            <a:r>
              <a:rPr lang="en-US" sz="2000" dirty="0">
                <a:solidFill>
                  <a:schemeClr val="accent5">
                    <a:lumMod val="50000"/>
                  </a:schemeClr>
                </a:solidFill>
                <a:latin typeface="HelveticaNeueLT Std" panose="020B0604020202020204"/>
              </a:rPr>
              <a:t>Returned to Work</a:t>
            </a:r>
          </a:p>
          <a:p>
            <a:endParaRPr lang="en-US" sz="1200" dirty="0">
              <a:solidFill>
                <a:schemeClr val="accent5">
                  <a:lumMod val="50000"/>
                </a:schemeClr>
              </a:solidFill>
              <a:latin typeface="HelveticaNeueLT Std" panose="020B0604020202020204"/>
            </a:endParaRPr>
          </a:p>
          <a:p>
            <a:pPr marL="342900" indent="-342900">
              <a:buFont typeface="Wingdings" panose="05000000000000000000" pitchFamily="2" charset="2"/>
              <a:buChar char="Ø"/>
            </a:pPr>
            <a:r>
              <a:rPr lang="en-US" sz="2000" dirty="0">
                <a:solidFill>
                  <a:schemeClr val="accent5">
                    <a:lumMod val="50000"/>
                  </a:schemeClr>
                </a:solidFill>
                <a:latin typeface="HelveticaNeueLT Std" panose="020B0604020202020204"/>
              </a:rPr>
              <a:t>Other (Explain)</a:t>
            </a:r>
          </a:p>
        </p:txBody>
      </p:sp>
      <p:sp>
        <p:nvSpPr>
          <p:cNvPr id="13" name="Rectangle 12"/>
          <p:cNvSpPr/>
          <p:nvPr/>
        </p:nvSpPr>
        <p:spPr>
          <a:xfrm>
            <a:off x="647067" y="1240971"/>
            <a:ext cx="3903162" cy="3662541"/>
          </a:xfrm>
          <a:prstGeom prst="rect">
            <a:avLst/>
          </a:prstGeom>
        </p:spPr>
        <p:txBody>
          <a:bodyPr wrap="square">
            <a:spAutoFit/>
          </a:bodyPr>
          <a:lstStyle/>
          <a:p>
            <a:pPr marL="342900" indent="-342900">
              <a:buFont typeface="Wingdings" panose="05000000000000000000" pitchFamily="2" charset="2"/>
              <a:buChar char="Ø"/>
            </a:pPr>
            <a:r>
              <a:rPr lang="en-US" sz="2000" dirty="0">
                <a:solidFill>
                  <a:schemeClr val="accent5">
                    <a:lumMod val="50000"/>
                  </a:schemeClr>
                </a:solidFill>
                <a:latin typeface="HelveticaNeueLT Std" panose="020B0604020202020204"/>
              </a:rPr>
              <a:t>Address Undeliverable</a:t>
            </a:r>
          </a:p>
          <a:p>
            <a:pPr marL="171450" indent="-171450">
              <a:buFont typeface="Wingdings" panose="05000000000000000000" pitchFamily="2" charset="2"/>
              <a:buChar char="Ø"/>
            </a:pPr>
            <a:endParaRPr lang="en-US" sz="1200" dirty="0">
              <a:solidFill>
                <a:schemeClr val="accent5">
                  <a:lumMod val="50000"/>
                </a:schemeClr>
              </a:solidFill>
              <a:latin typeface="HelveticaNeueLT Std" panose="020B0604020202020204"/>
            </a:endParaRPr>
          </a:p>
          <a:p>
            <a:pPr marL="342900" indent="-342900">
              <a:buFont typeface="Wingdings" panose="05000000000000000000" pitchFamily="2" charset="2"/>
              <a:buChar char="Ø"/>
            </a:pPr>
            <a:r>
              <a:rPr lang="en-US" sz="2000" dirty="0">
                <a:solidFill>
                  <a:schemeClr val="accent5">
                    <a:lumMod val="50000"/>
                  </a:schemeClr>
                </a:solidFill>
                <a:latin typeface="HelveticaNeueLT Std" panose="020B0604020202020204"/>
              </a:rPr>
              <a:t>Claim Ended</a:t>
            </a:r>
          </a:p>
          <a:p>
            <a:pPr marL="171450" indent="-171450">
              <a:buFont typeface="Wingdings" panose="05000000000000000000" pitchFamily="2" charset="2"/>
              <a:buChar char="Ø"/>
            </a:pPr>
            <a:endParaRPr lang="en-US" sz="1200" dirty="0">
              <a:solidFill>
                <a:schemeClr val="accent5">
                  <a:lumMod val="50000"/>
                </a:schemeClr>
              </a:solidFill>
              <a:latin typeface="HelveticaNeueLT Std" panose="020B0604020202020204"/>
            </a:endParaRPr>
          </a:p>
          <a:p>
            <a:pPr marL="342900" indent="-342900">
              <a:buFont typeface="Wingdings" panose="05000000000000000000" pitchFamily="2" charset="2"/>
              <a:buChar char="Ø"/>
            </a:pPr>
            <a:r>
              <a:rPr lang="en-US" sz="2000" dirty="0">
                <a:solidFill>
                  <a:schemeClr val="accent5">
                    <a:lumMod val="50000"/>
                  </a:schemeClr>
                </a:solidFill>
                <a:latin typeface="HelveticaNeueLT Std" panose="020B0604020202020204"/>
              </a:rPr>
              <a:t>Deceased</a:t>
            </a:r>
          </a:p>
          <a:p>
            <a:pPr marL="171450" indent="-171450">
              <a:buFont typeface="Wingdings" panose="05000000000000000000" pitchFamily="2" charset="2"/>
              <a:buChar char="Ø"/>
            </a:pPr>
            <a:endParaRPr lang="en-US" sz="1200" dirty="0">
              <a:solidFill>
                <a:schemeClr val="accent5">
                  <a:lumMod val="50000"/>
                </a:schemeClr>
              </a:solidFill>
              <a:latin typeface="HelveticaNeueLT Std" panose="020B0604020202020204"/>
            </a:endParaRPr>
          </a:p>
          <a:p>
            <a:pPr marL="342900" indent="-342900">
              <a:buFont typeface="Wingdings" panose="05000000000000000000" pitchFamily="2" charset="2"/>
              <a:buChar char="Ø"/>
            </a:pPr>
            <a:r>
              <a:rPr lang="en-US" sz="2000" dirty="0">
                <a:solidFill>
                  <a:schemeClr val="accent5">
                    <a:lumMod val="50000"/>
                  </a:schemeClr>
                </a:solidFill>
                <a:latin typeface="HelveticaNeueLT Std" panose="020B0604020202020204"/>
              </a:rPr>
              <a:t>Disqualified on Other Issues</a:t>
            </a:r>
          </a:p>
          <a:p>
            <a:endParaRPr lang="en-US" sz="1200" dirty="0">
              <a:solidFill>
                <a:schemeClr val="accent5">
                  <a:lumMod val="50000"/>
                </a:schemeClr>
              </a:solidFill>
              <a:latin typeface="HelveticaNeueLT Std" panose="020B0604020202020204"/>
            </a:endParaRPr>
          </a:p>
          <a:p>
            <a:pPr marL="342900" indent="-342900">
              <a:buFont typeface="Wingdings" panose="05000000000000000000" pitchFamily="2" charset="2"/>
              <a:buChar char="Ø"/>
            </a:pPr>
            <a:r>
              <a:rPr lang="en-US" sz="2000" dirty="0">
                <a:solidFill>
                  <a:schemeClr val="accent5">
                    <a:lumMod val="50000"/>
                  </a:schemeClr>
                </a:solidFill>
                <a:latin typeface="HelveticaNeueLT Std" panose="020B0604020202020204"/>
              </a:rPr>
              <a:t>Exhausted Benefits</a:t>
            </a:r>
          </a:p>
          <a:p>
            <a:endParaRPr lang="en-US" sz="1200" dirty="0">
              <a:solidFill>
                <a:schemeClr val="accent5">
                  <a:lumMod val="50000"/>
                </a:schemeClr>
              </a:solidFill>
              <a:latin typeface="HelveticaNeueLT Std" panose="020B0604020202020204"/>
            </a:endParaRPr>
          </a:p>
          <a:p>
            <a:pPr marL="342900" indent="-342900">
              <a:buFont typeface="Wingdings" panose="05000000000000000000" pitchFamily="2" charset="2"/>
              <a:buChar char="Ø"/>
            </a:pPr>
            <a:r>
              <a:rPr lang="en-US" sz="2000" dirty="0">
                <a:solidFill>
                  <a:schemeClr val="accent5">
                    <a:lumMod val="50000"/>
                  </a:schemeClr>
                </a:solidFill>
                <a:latin typeface="HelveticaNeueLT Std" panose="020B0604020202020204"/>
              </a:rPr>
              <a:t>In Trade Readjustment Assistance (TRA) Training</a:t>
            </a:r>
          </a:p>
          <a:p>
            <a:endParaRPr lang="en-US" sz="1200" dirty="0">
              <a:solidFill>
                <a:schemeClr val="accent5">
                  <a:lumMod val="50000"/>
                </a:schemeClr>
              </a:solidFill>
              <a:latin typeface="HelveticaNeueLT Std" panose="020B0604020202020204"/>
            </a:endParaRPr>
          </a:p>
          <a:p>
            <a:pPr marL="342900" indent="-342900">
              <a:buFont typeface="Wingdings" panose="05000000000000000000" pitchFamily="2" charset="2"/>
              <a:buChar char="Ø"/>
            </a:pPr>
            <a:r>
              <a:rPr lang="en-US" sz="2000" dirty="0">
                <a:solidFill>
                  <a:schemeClr val="accent5">
                    <a:lumMod val="50000"/>
                  </a:schemeClr>
                </a:solidFill>
                <a:latin typeface="HelveticaNeueLT Std" panose="020B0604020202020204"/>
              </a:rPr>
              <a:t>Incarcerated</a:t>
            </a:r>
          </a:p>
        </p:txBody>
      </p:sp>
    </p:spTree>
    <p:extLst>
      <p:ext uri="{BB962C8B-B14F-4D97-AF65-F5344CB8AC3E}">
        <p14:creationId xmlns:p14="http://schemas.microsoft.com/office/powerpoint/2010/main" val="14864604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555309" y="169261"/>
            <a:ext cx="8305662" cy="487873"/>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Scheduling Conflicts – Reset versus Reschedule</a:t>
            </a:r>
          </a:p>
        </p:txBody>
      </p:sp>
      <p:cxnSp>
        <p:nvCxnSpPr>
          <p:cNvPr id="21" name="Straight Connector 20"/>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571460" y="1723564"/>
            <a:ext cx="3073430" cy="400110"/>
          </a:xfrm>
          <a:prstGeom prst="rect">
            <a:avLst/>
          </a:prstGeom>
        </p:spPr>
        <p:txBody>
          <a:bodyPr wrap="square">
            <a:spAutoFit/>
          </a:bodyPr>
          <a:lstStyle/>
          <a:p>
            <a:endParaRPr lang="en-US" sz="2000" dirty="0">
              <a:solidFill>
                <a:schemeClr val="tx2"/>
              </a:solidFill>
              <a:latin typeface="HelveticaNeueLT Std"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6169BEE-A17C-407E-8F74-6AAC46518D5A}" type="slidenum">
              <a:rPr lang="en-US" dirty="0"/>
              <a:t>33</a:t>
            </a:fld>
            <a:endParaRPr lang="en-US" dirty="0"/>
          </a:p>
        </p:txBody>
      </p:sp>
      <p:sp>
        <p:nvSpPr>
          <p:cNvPr id="4" name="Text Placeholder 3"/>
          <p:cNvSpPr>
            <a:spLocks noGrp="1"/>
          </p:cNvSpPr>
          <p:nvPr>
            <p:ph type="body" idx="1"/>
          </p:nvPr>
        </p:nvSpPr>
        <p:spPr>
          <a:xfrm>
            <a:off x="581751" y="876439"/>
            <a:ext cx="4009798" cy="583470"/>
          </a:xfrm>
          <a:ln>
            <a:solidFill>
              <a:schemeClr val="tx1"/>
            </a:solidFill>
          </a:ln>
        </p:spPr>
        <p:txBody>
          <a:bodyPr/>
          <a:lstStyle/>
          <a:p>
            <a:pPr algn="ctr"/>
            <a:r>
              <a:rPr lang="en-US" dirty="0">
                <a:solidFill>
                  <a:srgbClr val="004563"/>
                </a:solidFill>
                <a:latin typeface="HelveticaNeueLT Std" panose="020B0604020202090204" pitchFamily="34" charset="0"/>
              </a:rPr>
              <a:t>Reset  (Active)</a:t>
            </a:r>
          </a:p>
        </p:txBody>
      </p:sp>
      <p:sp>
        <p:nvSpPr>
          <p:cNvPr id="6" name="Content Placeholder 5"/>
          <p:cNvSpPr>
            <a:spLocks noGrp="1"/>
          </p:cNvSpPr>
          <p:nvPr>
            <p:ph sz="half" idx="2"/>
          </p:nvPr>
        </p:nvSpPr>
        <p:spPr>
          <a:xfrm>
            <a:off x="581751" y="1459910"/>
            <a:ext cx="4009798" cy="4726686"/>
          </a:xfrm>
          <a:ln>
            <a:solidFill>
              <a:schemeClr val="tx1"/>
            </a:solidFill>
          </a:ln>
        </p:spPr>
        <p:txBody>
          <a:bodyPr>
            <a:noAutofit/>
          </a:bodyPr>
          <a:lstStyle/>
          <a:p>
            <a:pPr>
              <a:buFont typeface="Wingdings" panose="05000000000000000000" pitchFamily="2" charset="2"/>
              <a:buChar char="Ø"/>
            </a:pPr>
            <a:r>
              <a:rPr lang="en-US" sz="2000" dirty="0">
                <a:solidFill>
                  <a:srgbClr val="004563"/>
                </a:solidFill>
                <a:latin typeface="HelveticaNeueLT Std" panose="020B0604020202090204" pitchFamily="34" charset="0"/>
              </a:rPr>
              <a:t>Allows claimants to move their existing appointment due to scheduling conflicts</a:t>
            </a:r>
          </a:p>
          <a:p>
            <a:pPr>
              <a:buFont typeface="Wingdings" panose="05000000000000000000" pitchFamily="2" charset="2"/>
              <a:buChar char="Ø"/>
            </a:pPr>
            <a:endParaRPr lang="en-US" sz="2000" dirty="0">
              <a:solidFill>
                <a:srgbClr val="004563"/>
              </a:solidFill>
              <a:latin typeface="HelveticaNeueLT Std" panose="020B0604020202090204" pitchFamily="34" charset="0"/>
            </a:endParaRPr>
          </a:p>
          <a:p>
            <a:pPr>
              <a:buFont typeface="Wingdings" panose="05000000000000000000" pitchFamily="2" charset="2"/>
              <a:buChar char="Ø"/>
            </a:pPr>
            <a:r>
              <a:rPr lang="en-US" sz="2000" dirty="0">
                <a:solidFill>
                  <a:srgbClr val="004563"/>
                </a:solidFill>
                <a:latin typeface="HelveticaNeueLT Std" panose="020B0604020202090204" pitchFamily="34" charset="0"/>
              </a:rPr>
              <a:t>May be completed verbally or manually in EFM</a:t>
            </a:r>
          </a:p>
          <a:p>
            <a:pPr>
              <a:buFont typeface="Wingdings" panose="05000000000000000000" pitchFamily="2" charset="2"/>
              <a:buChar char="Ø"/>
            </a:pPr>
            <a:endParaRPr lang="en-US" sz="2000" dirty="0">
              <a:solidFill>
                <a:srgbClr val="004563"/>
              </a:solidFill>
              <a:latin typeface="HelveticaNeueLT Std" panose="020B0604020202090204" pitchFamily="34" charset="0"/>
            </a:endParaRPr>
          </a:p>
          <a:p>
            <a:pPr>
              <a:buFont typeface="Wingdings" panose="05000000000000000000" pitchFamily="2" charset="2"/>
              <a:buChar char="Ø"/>
            </a:pPr>
            <a:r>
              <a:rPr lang="en-US" sz="2000" dirty="0">
                <a:solidFill>
                  <a:srgbClr val="004563"/>
                </a:solidFill>
                <a:latin typeface="HelveticaNeueLT Std" panose="020B0604020202090204" pitchFamily="34" charset="0"/>
              </a:rPr>
              <a:t>Must be completed within seven days (before or after) the original appointment</a:t>
            </a:r>
          </a:p>
          <a:p>
            <a:pPr>
              <a:buFont typeface="Wingdings" panose="05000000000000000000" pitchFamily="2" charset="2"/>
              <a:buChar char="Ø"/>
            </a:pPr>
            <a:endParaRPr lang="en-US" sz="2000" dirty="0">
              <a:solidFill>
                <a:srgbClr val="004563"/>
              </a:solidFill>
              <a:latin typeface="HelveticaNeueLT Std" panose="020B0604020202090204" pitchFamily="34" charset="0"/>
            </a:endParaRPr>
          </a:p>
          <a:p>
            <a:pPr>
              <a:buFont typeface="Wingdings" panose="05000000000000000000" pitchFamily="2" charset="2"/>
              <a:buChar char="Ø"/>
            </a:pPr>
            <a:r>
              <a:rPr lang="en-US" sz="2000" dirty="0">
                <a:solidFill>
                  <a:srgbClr val="004563"/>
                </a:solidFill>
                <a:latin typeface="HelveticaNeueLT Std" panose="020B0604020202090204" pitchFamily="34" charset="0"/>
              </a:rPr>
              <a:t>Locally controlled by staff</a:t>
            </a:r>
          </a:p>
        </p:txBody>
      </p:sp>
      <p:sp>
        <p:nvSpPr>
          <p:cNvPr id="7" name="Text Placeholder 6"/>
          <p:cNvSpPr>
            <a:spLocks noGrp="1"/>
          </p:cNvSpPr>
          <p:nvPr>
            <p:ph type="body" sz="quarter" idx="3"/>
          </p:nvPr>
        </p:nvSpPr>
        <p:spPr>
          <a:xfrm>
            <a:off x="4777641" y="857654"/>
            <a:ext cx="4083330" cy="602255"/>
          </a:xfrm>
          <a:ln>
            <a:solidFill>
              <a:schemeClr val="tx1"/>
            </a:solidFill>
          </a:ln>
        </p:spPr>
        <p:txBody>
          <a:bodyPr/>
          <a:lstStyle/>
          <a:p>
            <a:pPr algn="ctr"/>
            <a:r>
              <a:rPr lang="en-US" dirty="0">
                <a:solidFill>
                  <a:srgbClr val="004563"/>
                </a:solidFill>
                <a:latin typeface="HelveticaNeueLT Std" panose="020B0604020202090204" pitchFamily="34" charset="0"/>
              </a:rPr>
              <a:t>Reschedule  (Inactive)</a:t>
            </a:r>
          </a:p>
        </p:txBody>
      </p:sp>
      <p:sp>
        <p:nvSpPr>
          <p:cNvPr id="8" name="Content Placeholder 7"/>
          <p:cNvSpPr>
            <a:spLocks noGrp="1"/>
          </p:cNvSpPr>
          <p:nvPr>
            <p:ph sz="quarter" idx="4"/>
          </p:nvPr>
        </p:nvSpPr>
        <p:spPr>
          <a:xfrm>
            <a:off x="4776611" y="1478690"/>
            <a:ext cx="4084360" cy="4707905"/>
          </a:xfrm>
          <a:ln>
            <a:solidFill>
              <a:schemeClr val="tx1"/>
            </a:solidFill>
          </a:ln>
        </p:spPr>
        <p:txBody>
          <a:bodyPr>
            <a:noAutofit/>
          </a:bodyPr>
          <a:lstStyle/>
          <a:p>
            <a:pPr>
              <a:buFont typeface="Wingdings" panose="05000000000000000000" pitchFamily="2" charset="2"/>
              <a:buChar char="Ø"/>
            </a:pPr>
            <a:r>
              <a:rPr lang="en-US" sz="2000" dirty="0">
                <a:solidFill>
                  <a:srgbClr val="004563"/>
                </a:solidFill>
                <a:latin typeface="HelveticaNeueLT Std" panose="020B0604020202090204" pitchFamily="34" charset="0"/>
              </a:rPr>
              <a:t>Provides claimants determined by DEO to have “good cause” a second opportunity to comply</a:t>
            </a:r>
          </a:p>
          <a:p>
            <a:pPr>
              <a:buFont typeface="Wingdings" panose="05000000000000000000" pitchFamily="2" charset="2"/>
              <a:buChar char="Ø"/>
            </a:pPr>
            <a:endParaRPr lang="en-US" sz="2000" dirty="0">
              <a:solidFill>
                <a:srgbClr val="004563"/>
              </a:solidFill>
              <a:latin typeface="HelveticaNeueLT Std" panose="020B0604020202090204" pitchFamily="34" charset="0"/>
            </a:endParaRPr>
          </a:p>
          <a:p>
            <a:pPr>
              <a:buFont typeface="Wingdings" panose="05000000000000000000" pitchFamily="2" charset="2"/>
              <a:buChar char="Ø"/>
            </a:pPr>
            <a:r>
              <a:rPr lang="en-US" sz="2000" dirty="0">
                <a:solidFill>
                  <a:srgbClr val="004563"/>
                </a:solidFill>
                <a:latin typeface="HelveticaNeueLT Std" panose="020B0604020202090204" pitchFamily="34" charset="0"/>
              </a:rPr>
              <a:t>May only be completed through the CONNECT – EFM interface</a:t>
            </a:r>
          </a:p>
          <a:p>
            <a:pPr>
              <a:buFont typeface="Wingdings" panose="05000000000000000000" pitchFamily="2" charset="2"/>
              <a:buChar char="Ø"/>
            </a:pPr>
            <a:endParaRPr lang="en-US" sz="2000" dirty="0">
              <a:solidFill>
                <a:srgbClr val="004563"/>
              </a:solidFill>
              <a:latin typeface="HelveticaNeueLT Std" panose="020B0604020202090204" pitchFamily="34" charset="0"/>
            </a:endParaRPr>
          </a:p>
          <a:p>
            <a:pPr>
              <a:buFont typeface="Wingdings" panose="05000000000000000000" pitchFamily="2" charset="2"/>
              <a:buChar char="Ø"/>
            </a:pPr>
            <a:r>
              <a:rPr lang="en-US" sz="2000" dirty="0">
                <a:solidFill>
                  <a:srgbClr val="004563"/>
                </a:solidFill>
                <a:latin typeface="HelveticaNeueLT Std" panose="020B0604020202090204" pitchFamily="34" charset="0"/>
              </a:rPr>
              <a:t>Functionality is determined by DEO</a:t>
            </a:r>
          </a:p>
          <a:p>
            <a:pPr>
              <a:buFont typeface="Wingdings" panose="05000000000000000000" pitchFamily="2" charset="2"/>
              <a:buChar char="Ø"/>
            </a:pPr>
            <a:endParaRPr lang="en-US" sz="2000" dirty="0">
              <a:solidFill>
                <a:srgbClr val="004563"/>
              </a:solidFill>
              <a:latin typeface="HelveticaNeueLT Std" panose="020B0604020202090204" pitchFamily="34" charset="0"/>
            </a:endParaRPr>
          </a:p>
          <a:p>
            <a:pPr>
              <a:buFont typeface="Wingdings" panose="05000000000000000000" pitchFamily="2" charset="2"/>
              <a:buChar char="Ø"/>
            </a:pPr>
            <a:r>
              <a:rPr lang="en-US" sz="2000" dirty="0">
                <a:solidFill>
                  <a:srgbClr val="004563"/>
                </a:solidFill>
                <a:latin typeface="HelveticaNeueLT Std" panose="020B0604020202090204" pitchFamily="34" charset="0"/>
              </a:rPr>
              <a:t>Staff do not have separate processes for this function</a:t>
            </a:r>
          </a:p>
        </p:txBody>
      </p:sp>
    </p:spTree>
    <p:extLst>
      <p:ext uri="{BB962C8B-B14F-4D97-AF65-F5344CB8AC3E}">
        <p14:creationId xmlns:p14="http://schemas.microsoft.com/office/powerpoint/2010/main" val="18182669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528" y="2483541"/>
            <a:ext cx="4490720" cy="1540045"/>
          </a:xfrm>
          <a:prstGeom prst="rect">
            <a:avLst/>
          </a:prstGeom>
        </p:spPr>
      </p:pic>
      <p:sp>
        <p:nvSpPr>
          <p:cNvPr id="44" name="Slide Number Placeholder 1"/>
          <p:cNvSpPr>
            <a:spLocks noGrp="1"/>
          </p:cNvSpPr>
          <p:nvPr>
            <p:ph type="sldNum" sz="quarter" idx="10"/>
          </p:nvPr>
        </p:nvSpPr>
        <p:spPr>
          <a:xfrm>
            <a:off x="6400800" y="6432754"/>
            <a:ext cx="2133600" cy="365125"/>
          </a:xfrm>
        </p:spPr>
        <p:txBody>
          <a:bodyPr/>
          <a:lstStyle/>
          <a:p>
            <a:pPr algn="r">
              <a:defRPr/>
            </a:pPr>
            <a:r>
              <a:rPr lang="en-US" dirty="0"/>
              <a:t>12</a:t>
            </a:r>
          </a:p>
        </p:txBody>
      </p:sp>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46" name="Straight Connector 4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flipV="1">
            <a:off x="647066" y="4549477"/>
            <a:ext cx="7997825"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415A"/>
              </a:solidFill>
            </a:endParaRPr>
          </a:p>
        </p:txBody>
      </p:sp>
      <p:cxnSp>
        <p:nvCxnSpPr>
          <p:cNvPr id="48" name="Straight Connector 47"/>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Title 1"/>
          <p:cNvSpPr txBox="1">
            <a:spLocks/>
          </p:cNvSpPr>
          <p:nvPr/>
        </p:nvSpPr>
        <p:spPr>
          <a:xfrm>
            <a:off x="647066" y="250986"/>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QUESTIONS</a:t>
            </a:r>
          </a:p>
        </p:txBody>
      </p:sp>
      <p:sp>
        <p:nvSpPr>
          <p:cNvPr id="18" name="Rectangle 17"/>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4043544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E33FE54-3CA4-4EE4-9354-FE1D216BC334}" type="slidenum">
              <a:rPr lang="en-US" smtClean="0"/>
              <a:t>35</a:t>
            </a:fld>
            <a:endParaRPr lang="en-US" dirty="0"/>
          </a:p>
        </p:txBody>
      </p:sp>
      <p:sp>
        <p:nvSpPr>
          <p:cNvPr id="18" name="Title 1"/>
          <p:cNvSpPr>
            <a:spLocks noGrp="1"/>
          </p:cNvSpPr>
          <p:nvPr>
            <p:ph type="title"/>
          </p:nvPr>
        </p:nvSpPr>
        <p:spPr>
          <a:xfrm>
            <a:off x="631825" y="962609"/>
            <a:ext cx="7886700" cy="2852737"/>
          </a:xfrm>
        </p:spPr>
        <p:txBody>
          <a:bodyPr>
            <a:noAutofit/>
          </a:bodyPr>
          <a:lstStyle/>
          <a:p>
            <a:pPr algn="ctr">
              <a:spcAft>
                <a:spcPct val="25000"/>
              </a:spcAft>
            </a:pPr>
            <a:r>
              <a:rPr lang="en-US" sz="2800" b="1" dirty="0">
                <a:solidFill>
                  <a:schemeClr val="tx2"/>
                </a:solidFill>
                <a:latin typeface="HelveticaNeueLT Std" panose="020B0604020202020204" pitchFamily="34" charset="0"/>
                <a:cs typeface="Times New Roman" panose="02020603050405020304" pitchFamily="18" charset="0"/>
              </a:rPr>
              <a:t>Constructing Employability Development Plans</a:t>
            </a:r>
            <a:endParaRPr lang="en-US" sz="2800" dirty="0">
              <a:solidFill>
                <a:schemeClr val="tx2"/>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RESEA – Section 5</a:t>
            </a:r>
          </a:p>
        </p:txBody>
      </p:sp>
    </p:spTree>
    <p:extLst>
      <p:ext uri="{BB962C8B-B14F-4D97-AF65-F5344CB8AC3E}">
        <p14:creationId xmlns:p14="http://schemas.microsoft.com/office/powerpoint/2010/main" val="16835605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E33FE54-3CA4-4EE4-9354-FE1D216BC334}" type="slidenum">
              <a:rPr lang="en-US" smtClean="0"/>
              <a:t>36</a:t>
            </a:fld>
            <a:endParaRPr lang="en-US" dirty="0"/>
          </a:p>
        </p:txBody>
      </p:sp>
      <p:sp>
        <p:nvSpPr>
          <p:cNvPr id="16" name="Right Arrow 15"/>
          <p:cNvSpPr/>
          <p:nvPr/>
        </p:nvSpPr>
        <p:spPr>
          <a:xfrm rot="19180731">
            <a:off x="4535602" y="4115426"/>
            <a:ext cx="1505984" cy="785621"/>
          </a:xfrm>
          <a:prstGeom prst="rightArrow">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4645979" y="2753718"/>
            <a:ext cx="1955805" cy="703159"/>
          </a:xfrm>
          <a:prstGeom prst="rightArrow">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Left Arrow 14"/>
          <p:cNvSpPr/>
          <p:nvPr/>
        </p:nvSpPr>
        <p:spPr>
          <a:xfrm rot="1904654">
            <a:off x="2399237" y="1056945"/>
            <a:ext cx="1782116" cy="834286"/>
          </a:xfrm>
          <a:prstGeom prst="leftArrow">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10"/>
          <p:cNvSpPr/>
          <p:nvPr/>
        </p:nvSpPr>
        <p:spPr>
          <a:xfrm rot="19703697">
            <a:off x="2551781" y="3122268"/>
            <a:ext cx="1638455" cy="819520"/>
          </a:xfrm>
          <a:prstGeom prst="leftArrow">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9623872">
            <a:off x="4451710" y="1672502"/>
            <a:ext cx="1876075" cy="706882"/>
          </a:xfrm>
          <a:prstGeom prst="rightArrow">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an 4"/>
          <p:cNvSpPr/>
          <p:nvPr/>
        </p:nvSpPr>
        <p:spPr>
          <a:xfrm>
            <a:off x="3948006" y="1328296"/>
            <a:ext cx="890036" cy="4705814"/>
          </a:xfrm>
          <a:prstGeom prst="can">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2025529" y="2056756"/>
            <a:ext cx="1996068" cy="696962"/>
          </a:xfrm>
          <a:prstGeom prst="leftArrow">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eft Arrow 16"/>
          <p:cNvSpPr/>
          <p:nvPr/>
        </p:nvSpPr>
        <p:spPr>
          <a:xfrm>
            <a:off x="2516184" y="4850049"/>
            <a:ext cx="1431822" cy="602898"/>
          </a:xfrm>
          <a:prstGeom prst="leftArrow">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22"/>
          <p:cNvSpPr>
            <a:spLocks noGrp="1"/>
          </p:cNvSpPr>
          <p:nvPr>
            <p:ph type="title"/>
          </p:nvPr>
        </p:nvSpPr>
        <p:spPr>
          <a:xfrm>
            <a:off x="585573" y="44437"/>
            <a:ext cx="7905750" cy="698539"/>
          </a:xfrm>
        </p:spPr>
        <p:txBody>
          <a:bodyPr>
            <a:normAutofit/>
          </a:bodyPr>
          <a:lstStyle/>
          <a:p>
            <a:r>
              <a:rPr lang="en-US" sz="2800" dirty="0">
                <a:solidFill>
                  <a:srgbClr val="004563"/>
                </a:solidFill>
                <a:latin typeface="HelveticaNeueLT Std" panose="020B0604020202090204" pitchFamily="34" charset="0"/>
              </a:rPr>
              <a:t>EDP – Purpose and Goal - Before</a:t>
            </a:r>
          </a:p>
        </p:txBody>
      </p:sp>
    </p:spTree>
    <p:extLst>
      <p:ext uri="{BB962C8B-B14F-4D97-AF65-F5344CB8AC3E}">
        <p14:creationId xmlns:p14="http://schemas.microsoft.com/office/powerpoint/2010/main" val="11308253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E33FE54-3CA4-4EE4-9354-FE1D216BC334}" type="slidenum">
              <a:rPr lang="en-US" smtClean="0"/>
              <a:t>37</a:t>
            </a:fld>
            <a:endParaRPr lang="en-US" dirty="0"/>
          </a:p>
        </p:txBody>
      </p:sp>
      <p:sp>
        <p:nvSpPr>
          <p:cNvPr id="16" name="Right Arrow 15"/>
          <p:cNvSpPr/>
          <p:nvPr/>
        </p:nvSpPr>
        <p:spPr>
          <a:xfrm rot="19180731">
            <a:off x="4535602" y="4115426"/>
            <a:ext cx="1505984" cy="785621"/>
          </a:xfrm>
          <a:prstGeom prst="rightArrow">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GED</a:t>
            </a:r>
          </a:p>
        </p:txBody>
      </p:sp>
      <p:sp>
        <p:nvSpPr>
          <p:cNvPr id="8" name="Right Arrow 7"/>
          <p:cNvSpPr/>
          <p:nvPr/>
        </p:nvSpPr>
        <p:spPr>
          <a:xfrm>
            <a:off x="4645979" y="2753718"/>
            <a:ext cx="1955805" cy="703159"/>
          </a:xfrm>
          <a:prstGeom prst="rightArrow">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Employment</a:t>
            </a:r>
          </a:p>
        </p:txBody>
      </p:sp>
      <p:sp>
        <p:nvSpPr>
          <p:cNvPr id="15" name="Left Arrow 14"/>
          <p:cNvSpPr/>
          <p:nvPr/>
        </p:nvSpPr>
        <p:spPr>
          <a:xfrm rot="1904654">
            <a:off x="2399237" y="1056945"/>
            <a:ext cx="1782116" cy="834286"/>
          </a:xfrm>
          <a:prstGeom prst="leftArrow">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Commitment</a:t>
            </a:r>
          </a:p>
        </p:txBody>
      </p:sp>
      <p:sp>
        <p:nvSpPr>
          <p:cNvPr id="11" name="Left Arrow 10"/>
          <p:cNvSpPr/>
          <p:nvPr/>
        </p:nvSpPr>
        <p:spPr>
          <a:xfrm rot="19703697">
            <a:off x="2551781" y="3122268"/>
            <a:ext cx="1638455" cy="819520"/>
          </a:xfrm>
          <a:prstGeom prst="leftArrow">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Training</a:t>
            </a:r>
          </a:p>
        </p:txBody>
      </p:sp>
      <p:sp>
        <p:nvSpPr>
          <p:cNvPr id="9" name="Right Arrow 8"/>
          <p:cNvSpPr/>
          <p:nvPr/>
        </p:nvSpPr>
        <p:spPr>
          <a:xfrm rot="19623872">
            <a:off x="4451710" y="1672502"/>
            <a:ext cx="1876075" cy="706882"/>
          </a:xfrm>
          <a:prstGeom prst="rightArrow">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Inspiration</a:t>
            </a:r>
          </a:p>
        </p:txBody>
      </p:sp>
      <p:sp>
        <p:nvSpPr>
          <p:cNvPr id="5" name="Can 4"/>
          <p:cNvSpPr/>
          <p:nvPr/>
        </p:nvSpPr>
        <p:spPr>
          <a:xfrm>
            <a:off x="3948006" y="1328296"/>
            <a:ext cx="890036" cy="4705814"/>
          </a:xfrm>
          <a:prstGeom prst="can">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2025529" y="2056756"/>
            <a:ext cx="1996068" cy="696962"/>
          </a:xfrm>
          <a:prstGeom prst="leftArrow">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Guidance</a:t>
            </a:r>
          </a:p>
        </p:txBody>
      </p:sp>
      <p:sp>
        <p:nvSpPr>
          <p:cNvPr id="17" name="Left Arrow 16"/>
          <p:cNvSpPr/>
          <p:nvPr/>
        </p:nvSpPr>
        <p:spPr>
          <a:xfrm>
            <a:off x="2516184" y="4850049"/>
            <a:ext cx="1431822" cy="602898"/>
          </a:xfrm>
          <a:prstGeom prst="leftArrow">
            <a:avLst/>
          </a:pr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Volunteer</a:t>
            </a:r>
          </a:p>
        </p:txBody>
      </p:sp>
      <p:sp>
        <p:nvSpPr>
          <p:cNvPr id="18" name="Title 22"/>
          <p:cNvSpPr>
            <a:spLocks noGrp="1"/>
          </p:cNvSpPr>
          <p:nvPr>
            <p:ph type="title"/>
          </p:nvPr>
        </p:nvSpPr>
        <p:spPr>
          <a:xfrm>
            <a:off x="585573" y="44437"/>
            <a:ext cx="7905750" cy="698539"/>
          </a:xfrm>
        </p:spPr>
        <p:txBody>
          <a:bodyPr>
            <a:normAutofit/>
          </a:bodyPr>
          <a:lstStyle/>
          <a:p>
            <a:r>
              <a:rPr lang="en-US" sz="2800" dirty="0">
                <a:solidFill>
                  <a:srgbClr val="004563"/>
                </a:solidFill>
                <a:latin typeface="HelveticaNeueLT Std" panose="020B0604020202090204" pitchFamily="34" charset="0"/>
              </a:rPr>
              <a:t>EDP – Purpose and Goal - After</a:t>
            </a:r>
          </a:p>
        </p:txBody>
      </p:sp>
    </p:spTree>
    <p:extLst>
      <p:ext uri="{BB962C8B-B14F-4D97-AF65-F5344CB8AC3E}">
        <p14:creationId xmlns:p14="http://schemas.microsoft.com/office/powerpoint/2010/main" val="14189592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E33FE54-3CA4-4EE4-9354-FE1D216BC334}" type="slidenum">
              <a:rPr lang="en-US" smtClean="0"/>
              <a:t>38</a:t>
            </a:fld>
            <a:endParaRPr lang="en-US" dirty="0"/>
          </a:p>
        </p:txBody>
      </p:sp>
      <p:sp>
        <p:nvSpPr>
          <p:cNvPr id="3" name="Title 2"/>
          <p:cNvSpPr>
            <a:spLocks noGrp="1"/>
          </p:cNvSpPr>
          <p:nvPr>
            <p:ph type="title"/>
          </p:nvPr>
        </p:nvSpPr>
        <p:spPr>
          <a:xfrm>
            <a:off x="628650" y="104342"/>
            <a:ext cx="7886700" cy="571574"/>
          </a:xfrm>
        </p:spPr>
        <p:txBody>
          <a:bodyPr>
            <a:normAutofit/>
          </a:bodyPr>
          <a:lstStyle/>
          <a:p>
            <a:r>
              <a:rPr lang="en-US" sz="2800" dirty="0">
                <a:solidFill>
                  <a:srgbClr val="004563"/>
                </a:solidFill>
                <a:latin typeface="HelveticaNeueLT Std" panose="020B0604020202090204" pitchFamily="34" charset="0"/>
              </a:rPr>
              <a:t>What is an Employability Development Plan?</a:t>
            </a:r>
          </a:p>
        </p:txBody>
      </p:sp>
      <p:sp>
        <p:nvSpPr>
          <p:cNvPr id="4" name="Content Placeholder 3"/>
          <p:cNvSpPr>
            <a:spLocks noGrp="1"/>
          </p:cNvSpPr>
          <p:nvPr>
            <p:ph idx="1"/>
          </p:nvPr>
        </p:nvSpPr>
        <p:spPr>
          <a:xfrm>
            <a:off x="769434" y="1460810"/>
            <a:ext cx="7745916" cy="4716153"/>
          </a:xfrm>
        </p:spPr>
        <p:txBody>
          <a:bodyPr/>
          <a:lstStyle/>
          <a:p>
            <a:pPr marL="346075" indent="-346075">
              <a:buFont typeface="Wingdings" panose="05000000000000000000" pitchFamily="2" charset="2"/>
              <a:buChar char="Ø"/>
            </a:pPr>
            <a:r>
              <a:rPr lang="en-US" dirty="0">
                <a:solidFill>
                  <a:srgbClr val="004563"/>
                </a:solidFill>
                <a:latin typeface="HelveticaNeueLT Std" panose="020B0604020202090204" pitchFamily="34" charset="0"/>
              </a:rPr>
              <a:t>A written blueprint developed jointly with a customer</a:t>
            </a:r>
          </a:p>
          <a:p>
            <a:pPr>
              <a:buFont typeface="Wingdings" panose="05000000000000000000" pitchFamily="2" charset="2"/>
              <a:buChar char="Ø"/>
            </a:pPr>
            <a:endParaRPr lang="en-US" dirty="0">
              <a:solidFill>
                <a:srgbClr val="004563"/>
              </a:solidFill>
              <a:latin typeface="HelveticaNeueLT Std" panose="020B0604020202090204" pitchFamily="34" charset="0"/>
            </a:endParaRPr>
          </a:p>
          <a:p>
            <a:pPr marL="346075" indent="-346075">
              <a:buFont typeface="Wingdings" panose="05000000000000000000" pitchFamily="2" charset="2"/>
              <a:buChar char="Ø"/>
            </a:pPr>
            <a:r>
              <a:rPr lang="en-US" dirty="0">
                <a:solidFill>
                  <a:srgbClr val="004563"/>
                </a:solidFill>
                <a:latin typeface="HelveticaNeueLT Std" panose="020B0604020202090204" pitchFamily="34" charset="0"/>
              </a:rPr>
              <a:t>Outlines short and long term goals</a:t>
            </a:r>
          </a:p>
          <a:p>
            <a:pPr>
              <a:buFont typeface="Wingdings" panose="05000000000000000000" pitchFamily="2" charset="2"/>
              <a:buChar char="Ø"/>
            </a:pPr>
            <a:endParaRPr lang="en-US" dirty="0">
              <a:solidFill>
                <a:srgbClr val="004563"/>
              </a:solidFill>
              <a:latin typeface="HelveticaNeueLT Std" panose="020B0604020202090204" pitchFamily="34" charset="0"/>
            </a:endParaRPr>
          </a:p>
          <a:p>
            <a:pPr marL="346075" indent="-346075">
              <a:buFont typeface="Wingdings" panose="05000000000000000000" pitchFamily="2" charset="2"/>
              <a:buChar char="Ø"/>
            </a:pPr>
            <a:r>
              <a:rPr lang="en-US" dirty="0">
                <a:solidFill>
                  <a:srgbClr val="004563"/>
                </a:solidFill>
                <a:latin typeface="HelveticaNeueLT Std" panose="020B0604020202090204" pitchFamily="34" charset="0"/>
              </a:rPr>
              <a:t>Documents actions to be taken to achieve the outlined goals</a:t>
            </a:r>
          </a:p>
        </p:txBody>
      </p:sp>
    </p:spTree>
    <p:extLst>
      <p:ext uri="{BB962C8B-B14F-4D97-AF65-F5344CB8AC3E}">
        <p14:creationId xmlns:p14="http://schemas.microsoft.com/office/powerpoint/2010/main" val="8777336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History of Reemployment Programs</a:t>
            </a:r>
          </a:p>
        </p:txBody>
      </p:sp>
      <p:cxnSp>
        <p:nvCxnSpPr>
          <p:cNvPr id="21" name="Straight Connector 20"/>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571460" y="1723564"/>
            <a:ext cx="3073430" cy="400110"/>
          </a:xfrm>
          <a:prstGeom prst="rect">
            <a:avLst/>
          </a:prstGeom>
        </p:spPr>
        <p:txBody>
          <a:bodyPr wrap="square">
            <a:spAutoFit/>
          </a:bodyPr>
          <a:lstStyle/>
          <a:p>
            <a:endParaRPr lang="en-US" sz="2000" dirty="0">
              <a:solidFill>
                <a:schemeClr val="tx2"/>
              </a:solidFill>
              <a:latin typeface="HelveticaNeueLT Std" panose="020B0604020202020204" pitchFamily="34" charset="0"/>
            </a:endParaRPr>
          </a:p>
        </p:txBody>
      </p: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ABCE1707-E534-4C60-AD9E-84AC50E05787}" type="slidenum">
              <a:rPr lang="en-US" smtClean="0"/>
              <a:t>3</a:t>
            </a:fld>
            <a:endParaRPr lang="en-US" dirty="0"/>
          </a:p>
        </p:txBody>
      </p:sp>
      <p:sp>
        <p:nvSpPr>
          <p:cNvPr id="5" name="Rectangle 4"/>
          <p:cNvSpPr/>
          <p:nvPr/>
        </p:nvSpPr>
        <p:spPr>
          <a:xfrm>
            <a:off x="647065" y="1822384"/>
            <a:ext cx="4196876" cy="3170099"/>
          </a:xfrm>
          <a:prstGeom prst="rect">
            <a:avLst/>
          </a:prstGeom>
        </p:spPr>
        <p:txBody>
          <a:bodyPr wrap="square">
            <a:spAutoFit/>
          </a:bodyPr>
          <a:lstStyle/>
          <a:p>
            <a:pPr marL="285750" indent="-285750">
              <a:buFont typeface="Wingdings" panose="05000000000000000000" pitchFamily="2" charset="2"/>
              <a:buChar char="Ø"/>
            </a:pPr>
            <a:r>
              <a:rPr lang="en-US" sz="2000" dirty="0">
                <a:solidFill>
                  <a:schemeClr val="accent5">
                    <a:lumMod val="50000"/>
                  </a:schemeClr>
                </a:solidFill>
                <a:latin typeface="HelveticaNeueLT Std" panose="020B0604020202020204"/>
              </a:rPr>
              <a:t>2005 - 2016 Reemployment and Eligibility Assessment (REA) pilot</a:t>
            </a:r>
          </a:p>
          <a:p>
            <a:endParaRPr lang="en-US" sz="2000" dirty="0">
              <a:solidFill>
                <a:schemeClr val="accent5">
                  <a:lumMod val="50000"/>
                </a:schemeClr>
              </a:solidFill>
              <a:latin typeface="HelveticaNeueLT Std" panose="020B0604020202020204"/>
            </a:endParaRPr>
          </a:p>
          <a:p>
            <a:pPr marL="285750" indent="-285750">
              <a:buFont typeface="Wingdings" panose="05000000000000000000" pitchFamily="2" charset="2"/>
              <a:buChar char="Ø"/>
            </a:pPr>
            <a:r>
              <a:rPr lang="en-US" sz="2000" dirty="0">
                <a:solidFill>
                  <a:schemeClr val="accent5">
                    <a:lumMod val="50000"/>
                  </a:schemeClr>
                </a:solidFill>
                <a:latin typeface="HelveticaNeueLT Std" panose="020B0604020202020204"/>
              </a:rPr>
              <a:t>Florida participated in the pilot</a:t>
            </a:r>
          </a:p>
          <a:p>
            <a:endParaRPr lang="en-US" sz="2000" dirty="0">
              <a:solidFill>
                <a:schemeClr val="accent5">
                  <a:lumMod val="50000"/>
                </a:schemeClr>
              </a:solidFill>
              <a:latin typeface="HelveticaNeueLT Std" panose="020B0604020202020204"/>
            </a:endParaRPr>
          </a:p>
          <a:p>
            <a:pPr marL="285750" indent="-285750">
              <a:buFont typeface="Wingdings" panose="05000000000000000000" pitchFamily="2" charset="2"/>
              <a:buChar char="Ø"/>
            </a:pPr>
            <a:r>
              <a:rPr lang="en-US" sz="2000" dirty="0">
                <a:solidFill>
                  <a:schemeClr val="accent5">
                    <a:lumMod val="50000"/>
                  </a:schemeClr>
                </a:solidFill>
                <a:latin typeface="HelveticaNeueLT Std" panose="020B0604020202020204"/>
              </a:rPr>
              <a:t>2016 Reemployment Services and Eligibility Assessment (RESEA) designated as a permanent unemployment insurance program</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4255" y="1622359"/>
            <a:ext cx="3570147" cy="3570147"/>
          </a:xfrm>
          <a:prstGeom prst="rect">
            <a:avLst/>
          </a:prstGeom>
        </p:spPr>
      </p:pic>
    </p:spTree>
    <p:extLst>
      <p:ext uri="{BB962C8B-B14F-4D97-AF65-F5344CB8AC3E}">
        <p14:creationId xmlns:p14="http://schemas.microsoft.com/office/powerpoint/2010/main" val="180451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E33FE54-3CA4-4EE4-9354-FE1D216BC334}" type="slidenum">
              <a:rPr lang="en-US" smtClean="0"/>
              <a:t>39</a:t>
            </a:fld>
            <a:endParaRPr lang="en-US" dirty="0"/>
          </a:p>
        </p:txBody>
      </p:sp>
      <p:sp>
        <p:nvSpPr>
          <p:cNvPr id="3" name="Title 2"/>
          <p:cNvSpPr>
            <a:spLocks noGrp="1"/>
          </p:cNvSpPr>
          <p:nvPr>
            <p:ph type="title"/>
          </p:nvPr>
        </p:nvSpPr>
        <p:spPr>
          <a:xfrm>
            <a:off x="628650" y="104342"/>
            <a:ext cx="7886700" cy="571574"/>
          </a:xfrm>
        </p:spPr>
        <p:txBody>
          <a:bodyPr>
            <a:normAutofit/>
          </a:bodyPr>
          <a:lstStyle/>
          <a:p>
            <a:r>
              <a:rPr lang="en-US" sz="2800" dirty="0">
                <a:solidFill>
                  <a:srgbClr val="004563"/>
                </a:solidFill>
                <a:latin typeface="HelveticaNeueLT Std" panose="020B0604020202090204" pitchFamily="34" charset="0"/>
              </a:rPr>
              <a:t>EDP Components</a:t>
            </a:r>
          </a:p>
        </p:txBody>
      </p:sp>
      <p:sp>
        <p:nvSpPr>
          <p:cNvPr id="11" name="Shape 10"/>
          <p:cNvSpPr/>
          <p:nvPr/>
        </p:nvSpPr>
        <p:spPr>
          <a:xfrm>
            <a:off x="2186731" y="991300"/>
            <a:ext cx="4047728" cy="3238182"/>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5" name="Freeform 14"/>
          <p:cNvSpPr/>
          <p:nvPr/>
        </p:nvSpPr>
        <p:spPr>
          <a:xfrm>
            <a:off x="3745126" y="2531933"/>
            <a:ext cx="1301055" cy="1301055"/>
          </a:xfrm>
          <a:custGeom>
            <a:avLst/>
            <a:gdLst>
              <a:gd name="connsiteX0" fmla="*/ 0 w 1301055"/>
              <a:gd name="connsiteY0" fmla="*/ 650528 h 1301055"/>
              <a:gd name="connsiteX1" fmla="*/ 650528 w 1301055"/>
              <a:gd name="connsiteY1" fmla="*/ 0 h 1301055"/>
              <a:gd name="connsiteX2" fmla="*/ 1301056 w 1301055"/>
              <a:gd name="connsiteY2" fmla="*/ 650528 h 1301055"/>
              <a:gd name="connsiteX3" fmla="*/ 650528 w 1301055"/>
              <a:gd name="connsiteY3" fmla="*/ 1301056 h 1301055"/>
              <a:gd name="connsiteX4" fmla="*/ 0 w 1301055"/>
              <a:gd name="connsiteY4" fmla="*/ 650528 h 130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055" h="1301055">
                <a:moveTo>
                  <a:pt x="0" y="650528"/>
                </a:moveTo>
                <a:cubicBezTo>
                  <a:pt x="0" y="291251"/>
                  <a:pt x="291251" y="0"/>
                  <a:pt x="650528" y="0"/>
                </a:cubicBezTo>
                <a:cubicBezTo>
                  <a:pt x="1009805" y="0"/>
                  <a:pt x="1301056" y="291251"/>
                  <a:pt x="1301056" y="650528"/>
                </a:cubicBezTo>
                <a:cubicBezTo>
                  <a:pt x="1301056" y="1009805"/>
                  <a:pt x="1009805" y="1301056"/>
                  <a:pt x="650528" y="1301056"/>
                </a:cubicBezTo>
                <a:cubicBezTo>
                  <a:pt x="291251" y="1301056"/>
                  <a:pt x="0" y="1009805"/>
                  <a:pt x="0" y="65052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775" tIns="205775" rIns="205775" bIns="205775"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Orientation</a:t>
            </a:r>
          </a:p>
        </p:txBody>
      </p:sp>
      <p:sp>
        <p:nvSpPr>
          <p:cNvPr id="16" name="Freeform 15"/>
          <p:cNvSpPr/>
          <p:nvPr/>
        </p:nvSpPr>
        <p:spPr>
          <a:xfrm>
            <a:off x="2814148" y="1555853"/>
            <a:ext cx="1301055" cy="1301055"/>
          </a:xfrm>
          <a:custGeom>
            <a:avLst/>
            <a:gdLst>
              <a:gd name="connsiteX0" fmla="*/ 0 w 1301055"/>
              <a:gd name="connsiteY0" fmla="*/ 650528 h 1301055"/>
              <a:gd name="connsiteX1" fmla="*/ 650528 w 1301055"/>
              <a:gd name="connsiteY1" fmla="*/ 0 h 1301055"/>
              <a:gd name="connsiteX2" fmla="*/ 1301056 w 1301055"/>
              <a:gd name="connsiteY2" fmla="*/ 650528 h 1301055"/>
              <a:gd name="connsiteX3" fmla="*/ 650528 w 1301055"/>
              <a:gd name="connsiteY3" fmla="*/ 1301056 h 1301055"/>
              <a:gd name="connsiteX4" fmla="*/ 0 w 1301055"/>
              <a:gd name="connsiteY4" fmla="*/ 650528 h 130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055" h="1301055">
                <a:moveTo>
                  <a:pt x="0" y="650528"/>
                </a:moveTo>
                <a:cubicBezTo>
                  <a:pt x="0" y="291251"/>
                  <a:pt x="291251" y="0"/>
                  <a:pt x="650528" y="0"/>
                </a:cubicBezTo>
                <a:cubicBezTo>
                  <a:pt x="1009805" y="0"/>
                  <a:pt x="1301056" y="291251"/>
                  <a:pt x="1301056" y="650528"/>
                </a:cubicBezTo>
                <a:cubicBezTo>
                  <a:pt x="1301056" y="1009805"/>
                  <a:pt x="1009805" y="1301056"/>
                  <a:pt x="650528" y="1301056"/>
                </a:cubicBezTo>
                <a:cubicBezTo>
                  <a:pt x="291251" y="1301056"/>
                  <a:pt x="0" y="1009805"/>
                  <a:pt x="0" y="65052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775" tIns="205775" rIns="205775" bIns="205775"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Assessment</a:t>
            </a:r>
            <a:r>
              <a:rPr lang="en-US" sz="1200" kern="1200" dirty="0">
                <a:solidFill>
                  <a:schemeClr val="tx1"/>
                </a:solidFill>
              </a:rPr>
              <a:t> and Consultation</a:t>
            </a:r>
          </a:p>
        </p:txBody>
      </p:sp>
      <p:sp>
        <p:nvSpPr>
          <p:cNvPr id="17" name="Freeform 16"/>
          <p:cNvSpPr/>
          <p:nvPr/>
        </p:nvSpPr>
        <p:spPr>
          <a:xfrm>
            <a:off x="4144116" y="1241286"/>
            <a:ext cx="1301055" cy="1301055"/>
          </a:xfrm>
          <a:custGeom>
            <a:avLst/>
            <a:gdLst>
              <a:gd name="connsiteX0" fmla="*/ 0 w 1301055"/>
              <a:gd name="connsiteY0" fmla="*/ 650528 h 1301055"/>
              <a:gd name="connsiteX1" fmla="*/ 650528 w 1301055"/>
              <a:gd name="connsiteY1" fmla="*/ 0 h 1301055"/>
              <a:gd name="connsiteX2" fmla="*/ 1301056 w 1301055"/>
              <a:gd name="connsiteY2" fmla="*/ 650528 h 1301055"/>
              <a:gd name="connsiteX3" fmla="*/ 650528 w 1301055"/>
              <a:gd name="connsiteY3" fmla="*/ 1301056 h 1301055"/>
              <a:gd name="connsiteX4" fmla="*/ 0 w 1301055"/>
              <a:gd name="connsiteY4" fmla="*/ 650528 h 1301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055" h="1301055">
                <a:moveTo>
                  <a:pt x="0" y="650528"/>
                </a:moveTo>
                <a:cubicBezTo>
                  <a:pt x="0" y="291251"/>
                  <a:pt x="291251" y="0"/>
                  <a:pt x="650528" y="0"/>
                </a:cubicBezTo>
                <a:cubicBezTo>
                  <a:pt x="1009805" y="0"/>
                  <a:pt x="1301056" y="291251"/>
                  <a:pt x="1301056" y="650528"/>
                </a:cubicBezTo>
                <a:cubicBezTo>
                  <a:pt x="1301056" y="1009805"/>
                  <a:pt x="1009805" y="1301056"/>
                  <a:pt x="650528" y="1301056"/>
                </a:cubicBezTo>
                <a:cubicBezTo>
                  <a:pt x="291251" y="1301056"/>
                  <a:pt x="0" y="1009805"/>
                  <a:pt x="0" y="65052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775" tIns="205775" rIns="205775" bIns="205775"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Plan D</a:t>
            </a:r>
            <a:r>
              <a:rPr lang="en-US" sz="1200" b="1" kern="1200" dirty="0">
                <a:solidFill>
                  <a:schemeClr val="tx1"/>
                </a:solidFill>
              </a:rPr>
              <a:t>evelopment</a:t>
            </a:r>
          </a:p>
        </p:txBody>
      </p:sp>
      <p:sp>
        <p:nvSpPr>
          <p:cNvPr id="18" name="Oval 17"/>
          <p:cNvSpPr/>
          <p:nvPr/>
        </p:nvSpPr>
        <p:spPr>
          <a:xfrm>
            <a:off x="2345749" y="1135496"/>
            <a:ext cx="3729692" cy="1295273"/>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9" name="Down Arrow 18"/>
          <p:cNvSpPr/>
          <p:nvPr/>
        </p:nvSpPr>
        <p:spPr>
          <a:xfrm>
            <a:off x="3704653" y="4300664"/>
            <a:ext cx="878926" cy="629190"/>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0" name="Freeform 19"/>
          <p:cNvSpPr/>
          <p:nvPr/>
        </p:nvSpPr>
        <p:spPr>
          <a:xfrm>
            <a:off x="2407335" y="5160504"/>
            <a:ext cx="3469481" cy="867370"/>
          </a:xfrm>
          <a:custGeom>
            <a:avLst/>
            <a:gdLst>
              <a:gd name="connsiteX0" fmla="*/ 0 w 3469481"/>
              <a:gd name="connsiteY0" fmla="*/ 0 h 867370"/>
              <a:gd name="connsiteX1" fmla="*/ 3469481 w 3469481"/>
              <a:gd name="connsiteY1" fmla="*/ 0 h 867370"/>
              <a:gd name="connsiteX2" fmla="*/ 3469481 w 3469481"/>
              <a:gd name="connsiteY2" fmla="*/ 867370 h 867370"/>
              <a:gd name="connsiteX3" fmla="*/ 0 w 3469481"/>
              <a:gd name="connsiteY3" fmla="*/ 867370 h 867370"/>
              <a:gd name="connsiteX4" fmla="*/ 0 w 3469481"/>
              <a:gd name="connsiteY4" fmla="*/ 0 h 867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81" h="867370">
                <a:moveTo>
                  <a:pt x="0" y="0"/>
                </a:moveTo>
                <a:lnTo>
                  <a:pt x="3469481" y="0"/>
                </a:lnTo>
                <a:lnTo>
                  <a:pt x="3469481" y="867370"/>
                </a:lnTo>
                <a:lnTo>
                  <a:pt x="0" y="8673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solidFill>
                  <a:srgbClr val="004563"/>
                </a:solidFill>
              </a:rPr>
              <a:t>Employability Development Plan</a:t>
            </a:r>
          </a:p>
        </p:txBody>
      </p:sp>
    </p:spTree>
    <p:extLst>
      <p:ext uri="{BB962C8B-B14F-4D97-AF65-F5344CB8AC3E}">
        <p14:creationId xmlns:p14="http://schemas.microsoft.com/office/powerpoint/2010/main" val="178975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E33FE54-3CA4-4EE4-9354-FE1D216BC334}" type="slidenum">
              <a:rPr lang="en-US" smtClean="0"/>
              <a:t>40</a:t>
            </a:fld>
            <a:endParaRPr lang="en-US" dirty="0"/>
          </a:p>
        </p:txBody>
      </p:sp>
      <p:sp>
        <p:nvSpPr>
          <p:cNvPr id="3" name="Title 2"/>
          <p:cNvSpPr>
            <a:spLocks noGrp="1"/>
          </p:cNvSpPr>
          <p:nvPr>
            <p:ph type="title"/>
          </p:nvPr>
        </p:nvSpPr>
        <p:spPr>
          <a:xfrm>
            <a:off x="580708" y="37434"/>
            <a:ext cx="7868283" cy="638482"/>
          </a:xfrm>
        </p:spPr>
        <p:txBody>
          <a:bodyPr>
            <a:normAutofit/>
          </a:bodyPr>
          <a:lstStyle/>
          <a:p>
            <a:r>
              <a:rPr lang="en-US" sz="2800" dirty="0">
                <a:solidFill>
                  <a:srgbClr val="004563"/>
                </a:solidFill>
                <a:latin typeface="HelveticaNeueLT Std" panose="020B0604020202090204" pitchFamily="34" charset="0"/>
              </a:rPr>
              <a:t>Orientation</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6787" y="1396349"/>
            <a:ext cx="4417811" cy="3313358"/>
          </a:xfrm>
          <a:prstGeom prst="rect">
            <a:avLst/>
          </a:prstGeom>
        </p:spPr>
      </p:pic>
      <p:sp>
        <p:nvSpPr>
          <p:cNvPr id="4" name="Content Placeholder 3"/>
          <p:cNvSpPr>
            <a:spLocks noGrp="1"/>
          </p:cNvSpPr>
          <p:nvPr>
            <p:ph sz="half" idx="1"/>
          </p:nvPr>
        </p:nvSpPr>
        <p:spPr>
          <a:xfrm>
            <a:off x="628649" y="1212308"/>
            <a:ext cx="3886200" cy="4351338"/>
          </a:xfrm>
        </p:spPr>
        <p:txBody>
          <a:bodyPr>
            <a:normAutofit/>
          </a:bodyPr>
          <a:lstStyle/>
          <a:p>
            <a:pPr marL="346075" indent="-346075">
              <a:buFont typeface="Wingdings" panose="05000000000000000000" pitchFamily="2" charset="2"/>
              <a:buChar char="Ø"/>
            </a:pPr>
            <a:r>
              <a:rPr lang="en-US" dirty="0">
                <a:solidFill>
                  <a:srgbClr val="004563"/>
                </a:solidFill>
                <a:latin typeface="HelveticaNeueLT Std" panose="020B0604020202090204" pitchFamily="34" charset="0"/>
              </a:rPr>
              <a:t>Inform the customer about the EDP process</a:t>
            </a:r>
          </a:p>
          <a:p>
            <a:pPr>
              <a:buFont typeface="Wingdings" panose="05000000000000000000" pitchFamily="2" charset="2"/>
              <a:buChar char="Ø"/>
            </a:pPr>
            <a:endParaRPr lang="en-US" dirty="0">
              <a:solidFill>
                <a:srgbClr val="004563"/>
              </a:solidFill>
              <a:latin typeface="HelveticaNeueLT Std" panose="020B0604020202090204" pitchFamily="34" charset="0"/>
            </a:endParaRPr>
          </a:p>
          <a:p>
            <a:pPr>
              <a:buFont typeface="Wingdings" panose="05000000000000000000" pitchFamily="2" charset="2"/>
              <a:buChar char="Ø"/>
            </a:pPr>
            <a:r>
              <a:rPr lang="en-US" dirty="0">
                <a:solidFill>
                  <a:srgbClr val="004563"/>
                </a:solidFill>
                <a:latin typeface="HelveticaNeueLT Std" panose="020B0604020202090204" pitchFamily="34" charset="0"/>
              </a:rPr>
              <a:t> Build a partnership</a:t>
            </a:r>
          </a:p>
          <a:p>
            <a:pPr>
              <a:buFont typeface="Wingdings" panose="05000000000000000000" pitchFamily="2" charset="2"/>
              <a:buChar char="Ø"/>
            </a:pPr>
            <a:endParaRPr lang="en-US" dirty="0">
              <a:solidFill>
                <a:srgbClr val="004563"/>
              </a:solidFill>
              <a:latin typeface="HelveticaNeueLT Std" panose="020B0604020202090204" pitchFamily="34" charset="0"/>
            </a:endParaRPr>
          </a:p>
          <a:p>
            <a:pPr marL="346075" indent="-346075">
              <a:buFont typeface="Wingdings" panose="05000000000000000000" pitchFamily="2" charset="2"/>
              <a:buChar char="Ø"/>
            </a:pPr>
            <a:r>
              <a:rPr lang="en-US" dirty="0">
                <a:solidFill>
                  <a:srgbClr val="004563"/>
                </a:solidFill>
                <a:latin typeface="HelveticaNeueLT Std" panose="020B0604020202090204" pitchFamily="34" charset="0"/>
              </a:rPr>
              <a:t>Customer buy-in is imperative</a:t>
            </a:r>
          </a:p>
        </p:txBody>
      </p:sp>
    </p:spTree>
    <p:extLst>
      <p:ext uri="{BB962C8B-B14F-4D97-AF65-F5344CB8AC3E}">
        <p14:creationId xmlns:p14="http://schemas.microsoft.com/office/powerpoint/2010/main" val="1637031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E33FE54-3CA4-4EE4-9354-FE1D216BC334}" type="slidenum">
              <a:rPr lang="en-US" smtClean="0"/>
              <a:t>41</a:t>
            </a:fld>
            <a:endParaRPr lang="en-US" dirty="0"/>
          </a:p>
        </p:txBody>
      </p:sp>
      <p:sp>
        <p:nvSpPr>
          <p:cNvPr id="3" name="Title 2"/>
          <p:cNvSpPr>
            <a:spLocks noGrp="1"/>
          </p:cNvSpPr>
          <p:nvPr>
            <p:ph type="title"/>
          </p:nvPr>
        </p:nvSpPr>
        <p:spPr>
          <a:xfrm>
            <a:off x="580708" y="37434"/>
            <a:ext cx="7868283" cy="638482"/>
          </a:xfrm>
        </p:spPr>
        <p:txBody>
          <a:bodyPr>
            <a:normAutofit/>
          </a:bodyPr>
          <a:lstStyle/>
          <a:p>
            <a:r>
              <a:rPr lang="en-US" sz="2800" dirty="0">
                <a:solidFill>
                  <a:srgbClr val="004563"/>
                </a:solidFill>
                <a:latin typeface="HelveticaNeueLT Std" panose="020B0604020202090204" pitchFamily="34" charset="0"/>
              </a:rPr>
              <a:t>Assessment and Consultation</a:t>
            </a:r>
          </a:p>
        </p:txBody>
      </p:sp>
      <p:sp>
        <p:nvSpPr>
          <p:cNvPr id="4" name="Content Placeholder 3"/>
          <p:cNvSpPr>
            <a:spLocks noGrp="1"/>
          </p:cNvSpPr>
          <p:nvPr>
            <p:ph sz="half" idx="1"/>
          </p:nvPr>
        </p:nvSpPr>
        <p:spPr>
          <a:xfrm>
            <a:off x="4769638" y="1100796"/>
            <a:ext cx="3886200" cy="4351338"/>
          </a:xfrm>
        </p:spPr>
        <p:txBody>
          <a:bodyPr>
            <a:normAutofit lnSpcReduction="10000"/>
          </a:bodyPr>
          <a:lstStyle/>
          <a:p>
            <a:pPr marL="346075" indent="-346075">
              <a:buFont typeface="Wingdings" panose="05000000000000000000" pitchFamily="2" charset="2"/>
              <a:buChar char="Ø"/>
            </a:pPr>
            <a:r>
              <a:rPr lang="en-US" dirty="0">
                <a:solidFill>
                  <a:srgbClr val="004563"/>
                </a:solidFill>
                <a:latin typeface="HelveticaNeueLT Std" panose="020B0604020202090204" pitchFamily="34" charset="0"/>
              </a:rPr>
              <a:t>Thoroughly assess the customer</a:t>
            </a:r>
          </a:p>
          <a:p>
            <a:pPr>
              <a:buFont typeface="Wingdings" panose="05000000000000000000" pitchFamily="2" charset="2"/>
              <a:buChar char="Ø"/>
            </a:pPr>
            <a:endParaRPr lang="en-US" dirty="0">
              <a:solidFill>
                <a:srgbClr val="004563"/>
              </a:solidFill>
              <a:latin typeface="HelveticaNeueLT Std" panose="020B0604020202090204" pitchFamily="34" charset="0"/>
            </a:endParaRPr>
          </a:p>
          <a:p>
            <a:pPr marL="346075" indent="-346075">
              <a:buFont typeface="Wingdings" panose="05000000000000000000" pitchFamily="2" charset="2"/>
              <a:buChar char="Ø"/>
            </a:pPr>
            <a:r>
              <a:rPr lang="en-US" dirty="0">
                <a:solidFill>
                  <a:srgbClr val="004563"/>
                </a:solidFill>
                <a:latin typeface="HelveticaNeueLT Std" panose="020B0604020202090204" pitchFamily="34" charset="0"/>
              </a:rPr>
              <a:t>Utilize standardized assessments, if needed</a:t>
            </a:r>
          </a:p>
          <a:p>
            <a:pPr>
              <a:buFont typeface="Wingdings" panose="05000000000000000000" pitchFamily="2" charset="2"/>
              <a:buChar char="Ø"/>
            </a:pPr>
            <a:endParaRPr lang="en-US" dirty="0">
              <a:solidFill>
                <a:srgbClr val="004563"/>
              </a:solidFill>
              <a:latin typeface="HelveticaNeueLT Std" panose="020B0604020202090204" pitchFamily="34" charset="0"/>
            </a:endParaRPr>
          </a:p>
          <a:p>
            <a:pPr marL="346075" indent="-346075">
              <a:buFont typeface="Wingdings" panose="05000000000000000000" pitchFamily="2" charset="2"/>
              <a:buChar char="Ø"/>
            </a:pPr>
            <a:r>
              <a:rPr lang="en-US" dirty="0">
                <a:solidFill>
                  <a:srgbClr val="004563"/>
                </a:solidFill>
                <a:latin typeface="HelveticaNeueLT Std" panose="020B0604020202090204" pitchFamily="34" charset="0"/>
              </a:rPr>
              <a:t>Review the assessment results with the customer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625" y="962587"/>
            <a:ext cx="3702205" cy="4627756"/>
          </a:xfrm>
          <a:prstGeom prst="rect">
            <a:avLst/>
          </a:prstGeom>
        </p:spPr>
      </p:pic>
    </p:spTree>
    <p:extLst>
      <p:ext uri="{BB962C8B-B14F-4D97-AF65-F5344CB8AC3E}">
        <p14:creationId xmlns:p14="http://schemas.microsoft.com/office/powerpoint/2010/main" val="5139826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E33FE54-3CA4-4EE4-9354-FE1D216BC334}" type="slidenum">
              <a:rPr lang="en-US" smtClean="0"/>
              <a:t>42</a:t>
            </a:fld>
            <a:endParaRPr lang="en-US" dirty="0"/>
          </a:p>
        </p:txBody>
      </p:sp>
      <p:sp>
        <p:nvSpPr>
          <p:cNvPr id="3" name="Title 2"/>
          <p:cNvSpPr>
            <a:spLocks noGrp="1"/>
          </p:cNvSpPr>
          <p:nvPr>
            <p:ph type="title"/>
          </p:nvPr>
        </p:nvSpPr>
        <p:spPr>
          <a:xfrm>
            <a:off x="580708" y="37434"/>
            <a:ext cx="7868283" cy="638482"/>
          </a:xfrm>
        </p:spPr>
        <p:txBody>
          <a:bodyPr>
            <a:normAutofit/>
          </a:bodyPr>
          <a:lstStyle/>
          <a:p>
            <a:r>
              <a:rPr lang="en-US" sz="2800" dirty="0">
                <a:solidFill>
                  <a:srgbClr val="004563"/>
                </a:solidFill>
                <a:latin typeface="HelveticaNeueLT Std" panose="020B0604020202090204" pitchFamily="34" charset="0"/>
              </a:rPr>
              <a:t>Plan Development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0986" y="2014517"/>
            <a:ext cx="5433014" cy="3060853"/>
          </a:xfrm>
          <a:prstGeom prst="rect">
            <a:avLst/>
          </a:prstGeom>
        </p:spPr>
      </p:pic>
      <p:sp>
        <p:nvSpPr>
          <p:cNvPr id="4" name="Content Placeholder 3"/>
          <p:cNvSpPr>
            <a:spLocks noGrp="1"/>
          </p:cNvSpPr>
          <p:nvPr>
            <p:ph sz="half" idx="1"/>
          </p:nvPr>
        </p:nvSpPr>
        <p:spPr>
          <a:xfrm>
            <a:off x="628649" y="1212308"/>
            <a:ext cx="3886200" cy="4351338"/>
          </a:xfrm>
        </p:spPr>
        <p:txBody>
          <a:bodyPr>
            <a:normAutofit fontScale="92500"/>
          </a:bodyPr>
          <a:lstStyle/>
          <a:p>
            <a:pPr marL="346075" indent="-346075">
              <a:buFont typeface="Wingdings" panose="05000000000000000000" pitchFamily="2" charset="2"/>
              <a:buChar char="Ø"/>
            </a:pPr>
            <a:r>
              <a:rPr lang="en-US" dirty="0">
                <a:solidFill>
                  <a:srgbClr val="004563"/>
                </a:solidFill>
                <a:latin typeface="HelveticaNeueLT Std" panose="020B0604020202090204" pitchFamily="34" charset="0"/>
              </a:rPr>
              <a:t>Incorporate each component from the RESEA appointment</a:t>
            </a:r>
          </a:p>
          <a:p>
            <a:pPr>
              <a:buFont typeface="Wingdings" panose="05000000000000000000" pitchFamily="2" charset="2"/>
              <a:buChar char="Ø"/>
            </a:pPr>
            <a:endParaRPr lang="en-US" dirty="0">
              <a:solidFill>
                <a:srgbClr val="004563"/>
              </a:solidFill>
              <a:latin typeface="HelveticaNeueLT Std" panose="020B0604020202090204" pitchFamily="34" charset="0"/>
            </a:endParaRPr>
          </a:p>
          <a:p>
            <a:pPr marL="346075" indent="-346075">
              <a:buFont typeface="Wingdings" panose="05000000000000000000" pitchFamily="2" charset="2"/>
              <a:buChar char="Ø"/>
            </a:pPr>
            <a:r>
              <a:rPr lang="en-US" dirty="0">
                <a:solidFill>
                  <a:srgbClr val="004563"/>
                </a:solidFill>
                <a:latin typeface="HelveticaNeueLT Std" panose="020B0604020202090204" pitchFamily="34" charset="0"/>
              </a:rPr>
              <a:t>Develop tangible and specific short and long term goals</a:t>
            </a:r>
          </a:p>
          <a:p>
            <a:pPr>
              <a:buFont typeface="Wingdings" panose="05000000000000000000" pitchFamily="2" charset="2"/>
              <a:buChar char="Ø"/>
            </a:pPr>
            <a:endParaRPr lang="en-US" dirty="0">
              <a:solidFill>
                <a:srgbClr val="004563"/>
              </a:solidFill>
              <a:latin typeface="HelveticaNeueLT Std" panose="020B0604020202090204" pitchFamily="34" charset="0"/>
            </a:endParaRPr>
          </a:p>
          <a:p>
            <a:pPr marL="346075" indent="-346075">
              <a:buFont typeface="Wingdings" panose="05000000000000000000" pitchFamily="2" charset="2"/>
              <a:buChar char="Ø"/>
            </a:pPr>
            <a:r>
              <a:rPr lang="en-US" dirty="0">
                <a:solidFill>
                  <a:srgbClr val="004563"/>
                </a:solidFill>
                <a:latin typeface="HelveticaNeueLT Std" panose="020B0604020202090204" pitchFamily="34" charset="0"/>
              </a:rPr>
              <a:t>Attach specific action steps to each goal</a:t>
            </a:r>
          </a:p>
        </p:txBody>
      </p:sp>
    </p:spTree>
    <p:extLst>
      <p:ext uri="{BB962C8B-B14F-4D97-AF65-F5344CB8AC3E}">
        <p14:creationId xmlns:p14="http://schemas.microsoft.com/office/powerpoint/2010/main" val="1941729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E33FE54-3CA4-4EE4-9354-FE1D216BC334}" type="slidenum">
              <a:rPr lang="en-US" smtClean="0"/>
              <a:t>43</a:t>
            </a:fld>
            <a:endParaRPr lang="en-US" dirty="0"/>
          </a:p>
        </p:txBody>
      </p:sp>
      <p:sp>
        <p:nvSpPr>
          <p:cNvPr id="18" name="Title 1"/>
          <p:cNvSpPr>
            <a:spLocks noGrp="1"/>
          </p:cNvSpPr>
          <p:nvPr>
            <p:ph type="title"/>
          </p:nvPr>
        </p:nvSpPr>
        <p:spPr>
          <a:xfrm>
            <a:off x="631825" y="829677"/>
            <a:ext cx="7886700" cy="2852737"/>
          </a:xfrm>
        </p:spPr>
        <p:txBody>
          <a:bodyPr>
            <a:noAutofit/>
          </a:bodyPr>
          <a:lstStyle/>
          <a:p>
            <a:pPr algn="ctr">
              <a:spcAft>
                <a:spcPct val="25000"/>
              </a:spcAft>
            </a:pPr>
            <a:r>
              <a:rPr lang="en-US" sz="2800" b="1" dirty="0">
                <a:solidFill>
                  <a:schemeClr val="tx2"/>
                </a:solidFill>
                <a:latin typeface="HelveticaNeueLT Std" panose="020B0604020202020204" pitchFamily="34" charset="0"/>
                <a:cs typeface="Times New Roman" panose="02020603050405020304" pitchFamily="18" charset="0"/>
              </a:rPr>
              <a:t>Goal Development</a:t>
            </a:r>
            <a:endParaRPr lang="en-US" sz="2800" dirty="0">
              <a:solidFill>
                <a:schemeClr val="tx2"/>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RESEA – Section 6</a:t>
            </a:r>
          </a:p>
        </p:txBody>
      </p:sp>
    </p:spTree>
    <p:extLst>
      <p:ext uri="{BB962C8B-B14F-4D97-AF65-F5344CB8AC3E}">
        <p14:creationId xmlns:p14="http://schemas.microsoft.com/office/powerpoint/2010/main" val="4128294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E33FE54-3CA4-4EE4-9354-FE1D216BC334}" type="slidenum">
              <a:rPr lang="en-US" smtClean="0"/>
              <a:t>44</a:t>
            </a:fld>
            <a:endParaRPr lang="en-US" dirty="0"/>
          </a:p>
        </p:txBody>
      </p:sp>
      <p:sp>
        <p:nvSpPr>
          <p:cNvPr id="3" name="Title 2"/>
          <p:cNvSpPr>
            <a:spLocks noGrp="1"/>
          </p:cNvSpPr>
          <p:nvPr>
            <p:ph type="title"/>
          </p:nvPr>
        </p:nvSpPr>
        <p:spPr>
          <a:xfrm>
            <a:off x="628650" y="104342"/>
            <a:ext cx="7886700" cy="571574"/>
          </a:xfrm>
        </p:spPr>
        <p:txBody>
          <a:bodyPr>
            <a:normAutofit/>
          </a:bodyPr>
          <a:lstStyle/>
          <a:p>
            <a:r>
              <a:rPr lang="en-US" sz="2800" dirty="0">
                <a:solidFill>
                  <a:srgbClr val="004563"/>
                </a:solidFill>
                <a:latin typeface="HelveticaNeueLT Std" panose="020B0604020202090204" pitchFamily="34" charset="0"/>
              </a:rPr>
              <a:t>What is a goal?</a:t>
            </a:r>
          </a:p>
        </p:txBody>
      </p:sp>
      <p:sp>
        <p:nvSpPr>
          <p:cNvPr id="4" name="Content Placeholder 3"/>
          <p:cNvSpPr>
            <a:spLocks noGrp="1"/>
          </p:cNvSpPr>
          <p:nvPr>
            <p:ph idx="1"/>
          </p:nvPr>
        </p:nvSpPr>
        <p:spPr>
          <a:xfrm>
            <a:off x="769434" y="1460810"/>
            <a:ext cx="7745916" cy="4716153"/>
          </a:xfrm>
        </p:spPr>
        <p:txBody>
          <a:bodyPr/>
          <a:lstStyle/>
          <a:p>
            <a:pPr marL="346075" indent="-346075">
              <a:buFont typeface="Wingdings" panose="05000000000000000000" pitchFamily="2" charset="2"/>
              <a:buChar char="Ø"/>
            </a:pPr>
            <a:r>
              <a:rPr lang="en-US" dirty="0">
                <a:solidFill>
                  <a:srgbClr val="004563"/>
                </a:solidFill>
                <a:latin typeface="HelveticaNeueLT Std" panose="020B0604020202090204" pitchFamily="34" charset="0"/>
              </a:rPr>
              <a:t>An observable and measureable end result having one or more objectives to be achieved within a more or less fixed timeframe</a:t>
            </a:r>
          </a:p>
          <a:p>
            <a:pPr>
              <a:buFont typeface="Wingdings" panose="05000000000000000000" pitchFamily="2" charset="2"/>
              <a:buChar char="Ø"/>
            </a:pPr>
            <a:endParaRPr lang="en-US" dirty="0">
              <a:solidFill>
                <a:srgbClr val="004563"/>
              </a:solidFill>
              <a:latin typeface="HelveticaNeueLT Std" panose="020B0604020202090204" pitchFamily="34" charset="0"/>
            </a:endParaRPr>
          </a:p>
          <a:p>
            <a:pPr>
              <a:buFont typeface="Wingdings" panose="05000000000000000000" pitchFamily="2" charset="2"/>
              <a:buChar char="Ø"/>
            </a:pPr>
            <a:r>
              <a:rPr lang="en-US" dirty="0">
                <a:solidFill>
                  <a:srgbClr val="004563"/>
                </a:solidFill>
                <a:latin typeface="HelveticaNeueLT Std" panose="020B0604020202090204" pitchFamily="34" charset="0"/>
              </a:rPr>
              <a:t> The end toward which efforts are directed</a:t>
            </a:r>
          </a:p>
          <a:p>
            <a:pPr marL="0" indent="0">
              <a:buNone/>
            </a:pPr>
            <a:endParaRPr lang="en-US" dirty="0">
              <a:solidFill>
                <a:srgbClr val="004563"/>
              </a:solidFill>
              <a:latin typeface="HelveticaNeueLT Std" panose="020B0604020202090204" pitchFamily="34" charset="0"/>
            </a:endParaRPr>
          </a:p>
        </p:txBody>
      </p:sp>
    </p:spTree>
    <p:extLst>
      <p:ext uri="{BB962C8B-B14F-4D97-AF65-F5344CB8AC3E}">
        <p14:creationId xmlns:p14="http://schemas.microsoft.com/office/powerpoint/2010/main" val="12768974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E33FE54-3CA4-4EE4-9354-FE1D216BC334}" type="slidenum">
              <a:rPr lang="en-US" smtClean="0"/>
              <a:t>45</a:t>
            </a:fld>
            <a:endParaRPr lang="en-US" dirty="0"/>
          </a:p>
        </p:txBody>
      </p:sp>
      <p:sp>
        <p:nvSpPr>
          <p:cNvPr id="3" name="Title 2"/>
          <p:cNvSpPr>
            <a:spLocks noGrp="1"/>
          </p:cNvSpPr>
          <p:nvPr>
            <p:ph type="title"/>
          </p:nvPr>
        </p:nvSpPr>
        <p:spPr>
          <a:xfrm>
            <a:off x="628650" y="104342"/>
            <a:ext cx="7886700" cy="571574"/>
          </a:xfrm>
        </p:spPr>
        <p:txBody>
          <a:bodyPr>
            <a:normAutofit/>
          </a:bodyPr>
          <a:lstStyle/>
          <a:p>
            <a:r>
              <a:rPr lang="en-US" sz="2800" dirty="0">
                <a:solidFill>
                  <a:srgbClr val="004563"/>
                </a:solidFill>
                <a:latin typeface="HelveticaNeueLT Std" panose="020B0604020202090204" pitchFamily="34" charset="0"/>
              </a:rPr>
              <a:t>Short Term and Long Term Goals</a:t>
            </a:r>
          </a:p>
        </p:txBody>
      </p:sp>
      <p:graphicFrame>
        <p:nvGraphicFramePr>
          <p:cNvPr id="11" name="Content Placeholder 3"/>
          <p:cNvGraphicFramePr>
            <a:graphicFrameLocks noGrp="1"/>
          </p:cNvGraphicFramePr>
          <p:nvPr>
            <p:ph idx="1"/>
            <p:extLst>
              <p:ext uri="{D42A27DB-BD31-4B8C-83A1-F6EECF244321}">
                <p14:modId xmlns:p14="http://schemas.microsoft.com/office/powerpoint/2010/main" val="931478011"/>
              </p:ext>
            </p:extLst>
          </p:nvPr>
        </p:nvGraphicFramePr>
        <p:xfrm>
          <a:off x="628650" y="1231956"/>
          <a:ext cx="8229600" cy="4625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023480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E33FE54-3CA4-4EE4-9354-FE1D216BC334}" type="slidenum">
              <a:rPr lang="en-US" smtClean="0"/>
              <a:t>46</a:t>
            </a:fld>
            <a:endParaRPr lang="en-US" dirty="0"/>
          </a:p>
        </p:txBody>
      </p:sp>
      <p:sp>
        <p:nvSpPr>
          <p:cNvPr id="8" name="Title 2"/>
          <p:cNvSpPr>
            <a:spLocks noGrp="1"/>
          </p:cNvSpPr>
          <p:nvPr>
            <p:ph type="title"/>
          </p:nvPr>
        </p:nvSpPr>
        <p:spPr>
          <a:xfrm>
            <a:off x="628650" y="104342"/>
            <a:ext cx="7886700" cy="571574"/>
          </a:xfrm>
        </p:spPr>
        <p:txBody>
          <a:bodyPr>
            <a:normAutofit/>
          </a:bodyPr>
          <a:lstStyle/>
          <a:p>
            <a:r>
              <a:rPr lang="en-US" sz="2800" dirty="0">
                <a:solidFill>
                  <a:srgbClr val="004563"/>
                </a:solidFill>
                <a:latin typeface="HelveticaNeueLT Std" panose="020B0604020202090204" pitchFamily="34" charset="0"/>
              </a:rPr>
              <a:t>S.M.A.R.T. Goals</a:t>
            </a:r>
          </a:p>
        </p:txBody>
      </p:sp>
      <p:grpSp>
        <p:nvGrpSpPr>
          <p:cNvPr id="4" name="Group 3"/>
          <p:cNvGrpSpPr/>
          <p:nvPr/>
        </p:nvGrpSpPr>
        <p:grpSpPr>
          <a:xfrm>
            <a:off x="2440069" y="771089"/>
            <a:ext cx="4409801" cy="5583955"/>
            <a:chOff x="2440069" y="771089"/>
            <a:chExt cx="4409801" cy="5583955"/>
          </a:xfrm>
        </p:grpSpPr>
        <p:pic>
          <p:nvPicPr>
            <p:cNvPr id="15" name="Picture 14"/>
            <p:cNvPicPr>
              <a:picLocks noChangeAspect="1"/>
            </p:cNvPicPr>
            <p:nvPr/>
          </p:nvPicPr>
          <p:blipFill>
            <a:blip r:embed="rId4"/>
            <a:stretch>
              <a:fillRect/>
            </a:stretch>
          </p:blipFill>
          <p:spPr>
            <a:xfrm>
              <a:off x="2440069" y="771089"/>
              <a:ext cx="4409801" cy="5583955"/>
            </a:xfrm>
            <a:prstGeom prst="rect">
              <a:avLst/>
            </a:prstGeom>
          </p:spPr>
        </p:pic>
        <p:sp>
          <p:nvSpPr>
            <p:cNvPr id="2" name="TextBox 1"/>
            <p:cNvSpPr txBox="1"/>
            <p:nvPr/>
          </p:nvSpPr>
          <p:spPr>
            <a:xfrm>
              <a:off x="5018049" y="5848632"/>
              <a:ext cx="1221809" cy="400110"/>
            </a:xfrm>
            <a:prstGeom prst="rect">
              <a:avLst/>
            </a:prstGeom>
            <a:noFill/>
          </p:spPr>
          <p:txBody>
            <a:bodyPr wrap="none" rtlCol="0">
              <a:spAutoFit/>
            </a:bodyPr>
            <a:lstStyle/>
            <a:p>
              <a:r>
                <a:rPr lang="en-US" sz="2000" dirty="0">
                  <a:latin typeface="Arial Black" panose="020B0A04020102020204" pitchFamily="34" charset="0"/>
                </a:rPr>
                <a:t>BOUND</a:t>
              </a:r>
            </a:p>
          </p:txBody>
        </p:sp>
        <p:sp>
          <p:nvSpPr>
            <p:cNvPr id="3" name="TextBox 2"/>
            <p:cNvSpPr txBox="1"/>
            <p:nvPr/>
          </p:nvSpPr>
          <p:spPr>
            <a:xfrm>
              <a:off x="5628953" y="5482436"/>
              <a:ext cx="470764"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6596431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E33FE54-3CA4-4EE4-9354-FE1D216BC334}" type="slidenum">
              <a:rPr lang="en-US" smtClean="0"/>
              <a:t>47</a:t>
            </a:fld>
            <a:endParaRPr lang="en-US" dirty="0"/>
          </a:p>
        </p:txBody>
      </p:sp>
      <p:sp>
        <p:nvSpPr>
          <p:cNvPr id="3" name="Title 2"/>
          <p:cNvSpPr>
            <a:spLocks noGrp="1"/>
          </p:cNvSpPr>
          <p:nvPr>
            <p:ph type="title"/>
          </p:nvPr>
        </p:nvSpPr>
        <p:spPr>
          <a:xfrm>
            <a:off x="628650" y="104342"/>
            <a:ext cx="7886700" cy="571574"/>
          </a:xfrm>
        </p:spPr>
        <p:txBody>
          <a:bodyPr>
            <a:normAutofit/>
          </a:bodyPr>
          <a:lstStyle/>
          <a:p>
            <a:r>
              <a:rPr lang="en-US" sz="2800" dirty="0">
                <a:solidFill>
                  <a:srgbClr val="004563"/>
                </a:solidFill>
                <a:latin typeface="HelveticaNeueLT Std" panose="020B0604020202090204" pitchFamily="34" charset="0"/>
              </a:rPr>
              <a:t>S.M.A.R.T. Goals - Specific</a:t>
            </a:r>
          </a:p>
        </p:txBody>
      </p:sp>
      <p:sp>
        <p:nvSpPr>
          <p:cNvPr id="15" name="Content Placeholder 2"/>
          <p:cNvSpPr>
            <a:spLocks noGrp="1"/>
          </p:cNvSpPr>
          <p:nvPr>
            <p:ph idx="1"/>
          </p:nvPr>
        </p:nvSpPr>
        <p:spPr>
          <a:xfrm>
            <a:off x="702629" y="1593178"/>
            <a:ext cx="7886700" cy="4351338"/>
          </a:xfrm>
        </p:spPr>
        <p:txBody>
          <a:bodyPr/>
          <a:lstStyle/>
          <a:p>
            <a:pPr>
              <a:buFont typeface="Wingdings" panose="05000000000000000000" pitchFamily="2" charset="2"/>
              <a:buChar char="Ø"/>
            </a:pPr>
            <a:r>
              <a:rPr lang="en-US" dirty="0">
                <a:solidFill>
                  <a:srgbClr val="004563"/>
                </a:solidFill>
                <a:latin typeface="HelveticaNeueLT Std" panose="020B0604020202090204" pitchFamily="34" charset="0"/>
              </a:rPr>
              <a:t> Goals should be well-defined and precise</a:t>
            </a:r>
          </a:p>
          <a:p>
            <a:endParaRPr lang="en-US" dirty="0">
              <a:solidFill>
                <a:srgbClr val="004563"/>
              </a:solidFill>
              <a:latin typeface="HelveticaNeueLT Std" panose="020B0604020202090204" pitchFamily="34" charset="0"/>
            </a:endParaRPr>
          </a:p>
          <a:p>
            <a:pPr>
              <a:buFont typeface="Wingdings" panose="05000000000000000000" pitchFamily="2" charset="2"/>
              <a:buChar char="Ø"/>
            </a:pPr>
            <a:r>
              <a:rPr lang="en-US" dirty="0">
                <a:solidFill>
                  <a:srgbClr val="004563"/>
                </a:solidFill>
                <a:latin typeface="HelveticaNeueLT Std" panose="020B0604020202090204" pitchFamily="34" charset="0"/>
              </a:rPr>
              <a:t> Goals should be unambiguous</a:t>
            </a:r>
          </a:p>
          <a:p>
            <a:endParaRPr lang="en-US" dirty="0">
              <a:solidFill>
                <a:srgbClr val="004563"/>
              </a:solidFill>
              <a:latin typeface="HelveticaNeueLT Std" panose="020B0604020202090204" pitchFamily="34" charset="0"/>
            </a:endParaRPr>
          </a:p>
          <a:p>
            <a:endParaRPr lang="en-US" dirty="0">
              <a:solidFill>
                <a:srgbClr val="004563"/>
              </a:solidFill>
              <a:latin typeface="HelveticaNeueLT Std" panose="020B0604020202090204" pitchFamily="34" charset="0"/>
            </a:endParaRPr>
          </a:p>
        </p:txBody>
      </p:sp>
    </p:spTree>
    <p:extLst>
      <p:ext uri="{BB962C8B-B14F-4D97-AF65-F5344CB8AC3E}">
        <p14:creationId xmlns:p14="http://schemas.microsoft.com/office/powerpoint/2010/main" val="3970268594"/>
      </p:ext>
    </p:extLst>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E33FE54-3CA4-4EE4-9354-FE1D216BC334}" type="slidenum">
              <a:rPr lang="en-US" smtClean="0"/>
              <a:t>48</a:t>
            </a:fld>
            <a:endParaRPr lang="en-US" dirty="0"/>
          </a:p>
        </p:txBody>
      </p:sp>
      <p:sp>
        <p:nvSpPr>
          <p:cNvPr id="15" name="Title 2"/>
          <p:cNvSpPr txBox="1">
            <a:spLocks/>
          </p:cNvSpPr>
          <p:nvPr/>
        </p:nvSpPr>
        <p:spPr>
          <a:xfrm>
            <a:off x="628650" y="104342"/>
            <a:ext cx="7886700" cy="571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4563"/>
                </a:solidFill>
                <a:latin typeface="HelveticaNeueLT Std" panose="020B0604020202090204" pitchFamily="34" charset="0"/>
              </a:rPr>
              <a:t>S.M.A.R.T. Goals - Measureable</a:t>
            </a:r>
          </a:p>
        </p:txBody>
      </p:sp>
      <p:pic>
        <p:nvPicPr>
          <p:cNvPr id="16" name="Picture 15"/>
          <p:cNvPicPr>
            <a:picLocks noChangeAspect="1"/>
          </p:cNvPicPr>
          <p:nvPr/>
        </p:nvPicPr>
        <p:blipFill>
          <a:blip r:embed="rId4"/>
          <a:stretch>
            <a:fillRect/>
          </a:stretch>
        </p:blipFill>
        <p:spPr>
          <a:xfrm>
            <a:off x="4496705" y="3161898"/>
            <a:ext cx="4333276" cy="2498311"/>
          </a:xfrm>
          <a:prstGeom prst="rect">
            <a:avLst/>
          </a:prstGeom>
        </p:spPr>
      </p:pic>
      <p:sp>
        <p:nvSpPr>
          <p:cNvPr id="17" name="Content Placeholder 2"/>
          <p:cNvSpPr>
            <a:spLocks noGrp="1"/>
          </p:cNvSpPr>
          <p:nvPr>
            <p:ph idx="1"/>
          </p:nvPr>
        </p:nvSpPr>
        <p:spPr>
          <a:xfrm>
            <a:off x="527050" y="1524849"/>
            <a:ext cx="4044950" cy="4040188"/>
          </a:xfrm>
        </p:spPr>
        <p:txBody>
          <a:bodyPr/>
          <a:lstStyle/>
          <a:p>
            <a:pPr marL="346075" indent="-346075">
              <a:buFont typeface="Wingdings" panose="05000000000000000000" pitchFamily="2" charset="2"/>
              <a:buChar char="Ø"/>
            </a:pPr>
            <a:r>
              <a:rPr lang="en-US" dirty="0">
                <a:solidFill>
                  <a:srgbClr val="004563"/>
                </a:solidFill>
              </a:rPr>
              <a:t>Goals should be observable and tangible</a:t>
            </a:r>
          </a:p>
          <a:p>
            <a:endParaRPr lang="en-US" dirty="0">
              <a:solidFill>
                <a:srgbClr val="004563"/>
              </a:solidFill>
            </a:endParaRPr>
          </a:p>
          <a:p>
            <a:pPr marL="346075" indent="-346075">
              <a:buFont typeface="Wingdings" panose="05000000000000000000" pitchFamily="2" charset="2"/>
              <a:buChar char="Ø"/>
            </a:pPr>
            <a:r>
              <a:rPr lang="en-US" dirty="0">
                <a:solidFill>
                  <a:srgbClr val="004563"/>
                </a:solidFill>
              </a:rPr>
              <a:t>One should be able to determine when the goal is complete</a:t>
            </a:r>
          </a:p>
        </p:txBody>
      </p:sp>
    </p:spTree>
    <p:extLst>
      <p:ext uri="{BB962C8B-B14F-4D97-AF65-F5344CB8AC3E}">
        <p14:creationId xmlns:p14="http://schemas.microsoft.com/office/powerpoint/2010/main" val="3797322597"/>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592" y="984977"/>
            <a:ext cx="6049166" cy="5387447"/>
          </a:xfrm>
          <a:prstGeom prst="rect">
            <a:avLst/>
          </a:prstGeom>
          <a:solidFill>
            <a:schemeClr val="tx1"/>
          </a:solidFill>
        </p:spPr>
      </p:pic>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34306DA5-6251-4592-AAA6-306718AF81BB}" type="slidenum">
              <a:rPr lang="en-US" smtClean="0"/>
              <a:t>4</a:t>
            </a:fld>
            <a:endParaRPr lang="en-US" dirty="0"/>
          </a:p>
        </p:txBody>
      </p:sp>
      <p:sp>
        <p:nvSpPr>
          <p:cNvPr id="18" name="Title 1"/>
          <p:cNvSpPr>
            <a:spLocks noGrp="1"/>
          </p:cNvSpPr>
          <p:nvPr>
            <p:ph type="title"/>
          </p:nvPr>
        </p:nvSpPr>
        <p:spPr>
          <a:xfrm>
            <a:off x="531179" y="-7983"/>
            <a:ext cx="8229600" cy="845072"/>
          </a:xfrm>
        </p:spPr>
        <p:txBody>
          <a:bodyPr>
            <a:noAutofit/>
          </a:bodyPr>
          <a:lstStyle/>
          <a:p>
            <a:pPr>
              <a:spcAft>
                <a:spcPct val="25000"/>
              </a:spcAft>
            </a:pPr>
            <a:r>
              <a:rPr lang="en-US" sz="2800" b="1" dirty="0">
                <a:solidFill>
                  <a:schemeClr val="tx2"/>
                </a:solidFill>
                <a:latin typeface="HelveticaNeueLT Std" panose="020B0604020202020204" pitchFamily="34" charset="0"/>
                <a:cs typeface="Times New Roman" panose="02020603050405020304" pitchFamily="18" charset="0"/>
              </a:rPr>
              <a:t>RESEA Local Workforce Development Boards</a:t>
            </a:r>
            <a:endParaRPr lang="en-US" sz="2800" dirty="0">
              <a:solidFill>
                <a:schemeClr val="tx2"/>
              </a:solidFill>
              <a:latin typeface="Times New Roman" panose="02020603050405020304" pitchFamily="18" charset="0"/>
              <a:cs typeface="Times New Roman" panose="02020603050405020304" pitchFamily="18" charset="0"/>
            </a:endParaRPr>
          </a:p>
        </p:txBody>
      </p:sp>
      <p:sp>
        <p:nvSpPr>
          <p:cNvPr id="19" name="Multiply 18"/>
          <p:cNvSpPr/>
          <p:nvPr/>
        </p:nvSpPr>
        <p:spPr>
          <a:xfrm>
            <a:off x="2046442" y="917154"/>
            <a:ext cx="381000" cy="533400"/>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 name="Multiply 19"/>
          <p:cNvSpPr/>
          <p:nvPr/>
        </p:nvSpPr>
        <p:spPr>
          <a:xfrm>
            <a:off x="3893108" y="1183854"/>
            <a:ext cx="381000" cy="533400"/>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1" name="Multiply 20"/>
          <p:cNvSpPr/>
          <p:nvPr/>
        </p:nvSpPr>
        <p:spPr>
          <a:xfrm>
            <a:off x="5744486" y="3971430"/>
            <a:ext cx="381000" cy="533400"/>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2" name="Multiply 21"/>
          <p:cNvSpPr/>
          <p:nvPr/>
        </p:nvSpPr>
        <p:spPr>
          <a:xfrm>
            <a:off x="5744486" y="3396482"/>
            <a:ext cx="381000" cy="533400"/>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3" name="Multiply 22"/>
          <p:cNvSpPr/>
          <p:nvPr/>
        </p:nvSpPr>
        <p:spPr>
          <a:xfrm>
            <a:off x="6481622" y="3359180"/>
            <a:ext cx="381000" cy="533400"/>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330349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E33FE54-3CA4-4EE4-9354-FE1D216BC334}" type="slidenum">
              <a:rPr lang="en-US" smtClean="0"/>
              <a:t>49</a:t>
            </a:fld>
            <a:endParaRPr lang="en-US" dirty="0"/>
          </a:p>
        </p:txBody>
      </p:sp>
      <p:sp>
        <p:nvSpPr>
          <p:cNvPr id="15" name="Title 2"/>
          <p:cNvSpPr txBox="1">
            <a:spLocks/>
          </p:cNvSpPr>
          <p:nvPr/>
        </p:nvSpPr>
        <p:spPr>
          <a:xfrm>
            <a:off x="628650" y="104342"/>
            <a:ext cx="7886700" cy="571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4563"/>
                </a:solidFill>
                <a:latin typeface="HelveticaNeueLT Std" panose="020B0604020202090204" pitchFamily="34" charset="0"/>
              </a:rPr>
              <a:t>S.M.A.R.T. Goals - Achievable</a:t>
            </a:r>
          </a:p>
        </p:txBody>
      </p:sp>
      <p:sp>
        <p:nvSpPr>
          <p:cNvPr id="16" name="Content Placeholder 2"/>
          <p:cNvSpPr>
            <a:spLocks noGrp="1"/>
          </p:cNvSpPr>
          <p:nvPr>
            <p:ph idx="4294967295"/>
          </p:nvPr>
        </p:nvSpPr>
        <p:spPr>
          <a:xfrm>
            <a:off x="531179" y="1373381"/>
            <a:ext cx="8229600" cy="4625975"/>
          </a:xfrm>
        </p:spPr>
        <p:txBody>
          <a:bodyPr/>
          <a:lstStyle/>
          <a:p>
            <a:pPr>
              <a:buFont typeface="Wingdings" panose="05000000000000000000" pitchFamily="2" charset="2"/>
              <a:buChar char="Ø"/>
            </a:pPr>
            <a:r>
              <a:rPr lang="en-US" dirty="0">
                <a:solidFill>
                  <a:srgbClr val="004563"/>
                </a:solidFill>
                <a:latin typeface="HelveticaNeueLT Std" panose="020B0604020202090204" pitchFamily="34" charset="0"/>
              </a:rPr>
              <a:t> Goals should be within the customer’s reach</a:t>
            </a:r>
          </a:p>
          <a:p>
            <a:pPr marL="0" indent="0">
              <a:buNone/>
            </a:pPr>
            <a:endParaRPr lang="en-US" dirty="0">
              <a:solidFill>
                <a:srgbClr val="004563"/>
              </a:solidFill>
              <a:latin typeface="HelveticaNeueLT Std" panose="020B0604020202090204" pitchFamily="34" charset="0"/>
            </a:endParaRPr>
          </a:p>
          <a:p>
            <a:pPr lvl="1">
              <a:buClrTx/>
              <a:buFont typeface="Wingdings" panose="05000000000000000000" pitchFamily="2" charset="2"/>
              <a:buChar char="Ø"/>
            </a:pPr>
            <a:r>
              <a:rPr lang="en-US" dirty="0">
                <a:solidFill>
                  <a:srgbClr val="004563"/>
                </a:solidFill>
                <a:latin typeface="HelveticaNeueLT Std" panose="020B0604020202090204" pitchFamily="34" charset="0"/>
              </a:rPr>
              <a:t> Knowledge</a:t>
            </a:r>
          </a:p>
          <a:p>
            <a:pPr marL="457200" lvl="1" indent="0">
              <a:buClrTx/>
              <a:buNone/>
            </a:pPr>
            <a:endParaRPr lang="en-US" dirty="0">
              <a:solidFill>
                <a:srgbClr val="004563"/>
              </a:solidFill>
              <a:latin typeface="HelveticaNeueLT Std" panose="020B0604020202090204" pitchFamily="34" charset="0"/>
            </a:endParaRPr>
          </a:p>
          <a:p>
            <a:pPr lvl="1">
              <a:buClrTx/>
              <a:buFont typeface="Wingdings" panose="05000000000000000000" pitchFamily="2" charset="2"/>
              <a:buChar char="Ø"/>
            </a:pPr>
            <a:r>
              <a:rPr lang="en-US" dirty="0">
                <a:solidFill>
                  <a:srgbClr val="004563"/>
                </a:solidFill>
                <a:latin typeface="HelveticaNeueLT Std" panose="020B0604020202090204" pitchFamily="34" charset="0"/>
              </a:rPr>
              <a:t> Skills</a:t>
            </a:r>
          </a:p>
          <a:p>
            <a:pPr marL="457200" lvl="1" indent="0">
              <a:buClrTx/>
              <a:buNone/>
            </a:pPr>
            <a:endParaRPr lang="en-US" dirty="0">
              <a:solidFill>
                <a:srgbClr val="004563"/>
              </a:solidFill>
              <a:latin typeface="HelveticaNeueLT Std" panose="020B0604020202090204" pitchFamily="34" charset="0"/>
            </a:endParaRPr>
          </a:p>
          <a:p>
            <a:pPr lvl="1">
              <a:buClrTx/>
              <a:buFont typeface="Wingdings" panose="05000000000000000000" pitchFamily="2" charset="2"/>
              <a:buChar char="Ø"/>
            </a:pPr>
            <a:r>
              <a:rPr lang="en-US" dirty="0">
                <a:solidFill>
                  <a:srgbClr val="004563"/>
                </a:solidFill>
                <a:latin typeface="HelveticaNeueLT Std" panose="020B0604020202090204" pitchFamily="34" charset="0"/>
              </a:rPr>
              <a:t> Abilities</a:t>
            </a:r>
          </a:p>
          <a:p>
            <a:endParaRPr lang="en-US" dirty="0">
              <a:solidFill>
                <a:srgbClr val="004563"/>
              </a:solidFill>
              <a:latin typeface="HelveticaNeueLT Std" panose="020B0604020202090204" pitchFamily="34" charset="0"/>
            </a:endParaRPr>
          </a:p>
        </p:txBody>
      </p:sp>
    </p:spTree>
    <p:extLst>
      <p:ext uri="{BB962C8B-B14F-4D97-AF65-F5344CB8AC3E}">
        <p14:creationId xmlns:p14="http://schemas.microsoft.com/office/powerpoint/2010/main" val="971789435"/>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E33FE54-3CA4-4EE4-9354-FE1D216BC334}" type="slidenum">
              <a:rPr lang="en-US" smtClean="0"/>
              <a:t>50</a:t>
            </a:fld>
            <a:endParaRPr lang="en-US" dirty="0"/>
          </a:p>
        </p:txBody>
      </p:sp>
      <p:sp>
        <p:nvSpPr>
          <p:cNvPr id="15" name="Title 2"/>
          <p:cNvSpPr txBox="1">
            <a:spLocks/>
          </p:cNvSpPr>
          <p:nvPr/>
        </p:nvSpPr>
        <p:spPr>
          <a:xfrm>
            <a:off x="628650" y="104342"/>
            <a:ext cx="7886700" cy="571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4563"/>
                </a:solidFill>
                <a:latin typeface="HelveticaNeueLT Std" panose="020B0604020202090204" pitchFamily="34" charset="0"/>
              </a:rPr>
              <a:t>S.M.A.R.T. Goals - Realistic</a:t>
            </a:r>
          </a:p>
        </p:txBody>
      </p:sp>
      <p:sp>
        <p:nvSpPr>
          <p:cNvPr id="16" name="Content Placeholder 2"/>
          <p:cNvSpPr>
            <a:spLocks noGrp="1"/>
          </p:cNvSpPr>
          <p:nvPr>
            <p:ph idx="1"/>
          </p:nvPr>
        </p:nvSpPr>
        <p:spPr>
          <a:xfrm>
            <a:off x="628650" y="1502239"/>
            <a:ext cx="7886700" cy="4351338"/>
          </a:xfrm>
        </p:spPr>
        <p:txBody>
          <a:bodyPr/>
          <a:lstStyle/>
          <a:p>
            <a:pPr marL="346075" indent="-346075">
              <a:buFont typeface="Wingdings" panose="05000000000000000000" pitchFamily="2" charset="2"/>
              <a:buChar char="Ø"/>
            </a:pPr>
            <a:r>
              <a:rPr lang="en-US" dirty="0">
                <a:solidFill>
                  <a:srgbClr val="004563"/>
                </a:solidFill>
                <a:latin typeface="HelveticaNeueLT Std" panose="020B0604020202090204" pitchFamily="34" charset="0"/>
              </a:rPr>
              <a:t>Make sure resources are available or accessible for the customer to achieve the goals</a:t>
            </a:r>
          </a:p>
          <a:p>
            <a:endParaRPr lang="en-US" dirty="0">
              <a:solidFill>
                <a:srgbClr val="004563"/>
              </a:solidFill>
              <a:latin typeface="HelveticaNeueLT Std" panose="020B0604020202090204" pitchFamily="34" charset="0"/>
            </a:endParaRPr>
          </a:p>
          <a:p>
            <a:pPr marL="346075" indent="-346075">
              <a:buFont typeface="Wingdings" panose="05000000000000000000" pitchFamily="2" charset="2"/>
              <a:buChar char="Ø"/>
            </a:pPr>
            <a:r>
              <a:rPr lang="en-US" dirty="0">
                <a:solidFill>
                  <a:srgbClr val="004563"/>
                </a:solidFill>
                <a:latin typeface="HelveticaNeueLT Std" panose="020B0604020202090204" pitchFamily="34" charset="0"/>
              </a:rPr>
              <a:t>Ensure the goal is within the individual’s knowledge and time limits</a:t>
            </a:r>
          </a:p>
        </p:txBody>
      </p:sp>
    </p:spTree>
    <p:extLst>
      <p:ext uri="{BB962C8B-B14F-4D97-AF65-F5344CB8AC3E}">
        <p14:creationId xmlns:p14="http://schemas.microsoft.com/office/powerpoint/2010/main" val="2790649080"/>
      </p:ext>
    </p:extLst>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E33FE54-3CA4-4EE4-9354-FE1D216BC334}" type="slidenum">
              <a:rPr lang="en-US" smtClean="0"/>
              <a:t>51</a:t>
            </a:fld>
            <a:endParaRPr lang="en-US" dirty="0"/>
          </a:p>
        </p:txBody>
      </p:sp>
      <p:sp>
        <p:nvSpPr>
          <p:cNvPr id="15" name="Title 2"/>
          <p:cNvSpPr txBox="1">
            <a:spLocks/>
          </p:cNvSpPr>
          <p:nvPr/>
        </p:nvSpPr>
        <p:spPr>
          <a:xfrm>
            <a:off x="628650" y="104342"/>
            <a:ext cx="7886700" cy="571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4563"/>
                </a:solidFill>
                <a:latin typeface="HelveticaNeueLT Std" panose="020B0604020202090204" pitchFamily="34" charset="0"/>
              </a:rPr>
              <a:t>S.M.A.R.T. Goals – Time Bound</a:t>
            </a:r>
          </a:p>
        </p:txBody>
      </p:sp>
      <p:sp>
        <p:nvSpPr>
          <p:cNvPr id="9" name="Content Placeholder 2"/>
          <p:cNvSpPr>
            <a:spLocks noGrp="1"/>
          </p:cNvSpPr>
          <p:nvPr>
            <p:ph idx="1"/>
          </p:nvPr>
        </p:nvSpPr>
        <p:spPr>
          <a:xfrm>
            <a:off x="550591" y="1369274"/>
            <a:ext cx="7886700" cy="4351338"/>
          </a:xfrm>
        </p:spPr>
        <p:txBody>
          <a:bodyPr/>
          <a:lstStyle/>
          <a:p>
            <a:pPr marL="346075" indent="-346075">
              <a:buFont typeface="Wingdings" panose="05000000000000000000" pitchFamily="2" charset="2"/>
              <a:buChar char="Ø"/>
            </a:pPr>
            <a:r>
              <a:rPr lang="en-US" dirty="0">
                <a:solidFill>
                  <a:srgbClr val="004563"/>
                </a:solidFill>
                <a:latin typeface="HelveticaNeueLT Std" panose="020B0604020202090204" pitchFamily="34" charset="0"/>
              </a:rPr>
              <a:t>Ensure there is enough time to achieve the goal</a:t>
            </a:r>
          </a:p>
          <a:p>
            <a:endParaRPr lang="en-US" dirty="0">
              <a:solidFill>
                <a:srgbClr val="004563"/>
              </a:solidFill>
              <a:latin typeface="HelveticaNeueLT Std" panose="020B0604020202090204" pitchFamily="34" charset="0"/>
            </a:endParaRPr>
          </a:p>
          <a:p>
            <a:pPr marL="346075" indent="-346075">
              <a:buFont typeface="Wingdings" panose="05000000000000000000" pitchFamily="2" charset="2"/>
              <a:buChar char="Ø"/>
            </a:pPr>
            <a:r>
              <a:rPr lang="en-US" dirty="0">
                <a:solidFill>
                  <a:srgbClr val="004563"/>
                </a:solidFill>
                <a:latin typeface="HelveticaNeueLT Std" panose="020B0604020202090204" pitchFamily="34" charset="0"/>
              </a:rPr>
              <a:t>Ensure there is not too much time to allow the goal to falter</a:t>
            </a:r>
          </a:p>
        </p:txBody>
      </p:sp>
    </p:spTree>
    <p:extLst>
      <p:ext uri="{BB962C8B-B14F-4D97-AF65-F5344CB8AC3E}">
        <p14:creationId xmlns:p14="http://schemas.microsoft.com/office/powerpoint/2010/main" val="345301114"/>
      </p:ext>
    </p:extLst>
  </p:cSld>
  <p:clrMapOvr>
    <a:masterClrMapping/>
  </p:clrMapOvr>
  <p:transition spd="slow">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E33FE54-3CA4-4EE4-9354-FE1D216BC334}" type="slidenum">
              <a:rPr lang="en-US" smtClean="0"/>
              <a:t>52</a:t>
            </a:fld>
            <a:endParaRPr lang="en-US" dirty="0"/>
          </a:p>
        </p:txBody>
      </p:sp>
      <p:sp>
        <p:nvSpPr>
          <p:cNvPr id="15" name="Title 2"/>
          <p:cNvSpPr txBox="1">
            <a:spLocks/>
          </p:cNvSpPr>
          <p:nvPr/>
        </p:nvSpPr>
        <p:spPr>
          <a:xfrm>
            <a:off x="628650" y="104342"/>
            <a:ext cx="7886700" cy="571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4563"/>
                </a:solidFill>
                <a:latin typeface="HelveticaNeueLT Std" panose="020B0604020202090204" pitchFamily="34" charset="0"/>
              </a:rPr>
              <a:t>Goal Development – Common Pitfalls</a:t>
            </a:r>
          </a:p>
        </p:txBody>
      </p:sp>
      <p:sp>
        <p:nvSpPr>
          <p:cNvPr id="11" name="Content Placeholder 2"/>
          <p:cNvSpPr txBox="1">
            <a:spLocks/>
          </p:cNvSpPr>
          <p:nvPr/>
        </p:nvSpPr>
        <p:spPr>
          <a:xfrm>
            <a:off x="628650" y="1442309"/>
            <a:ext cx="8229600" cy="4625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solidFill>
                  <a:srgbClr val="004563"/>
                </a:solidFill>
                <a:latin typeface="HelveticaNeueLT Std" panose="020B0604020202090204" pitchFamily="34" charset="0"/>
              </a:rPr>
              <a:t> Don’t set goals for the wrong reason</a:t>
            </a:r>
          </a:p>
          <a:p>
            <a:pPr marL="576072" indent="-457200">
              <a:buFont typeface="Wingdings" panose="05000000000000000000" pitchFamily="2" charset="2"/>
              <a:buChar char="Ø"/>
            </a:pPr>
            <a:endParaRPr lang="en-US" dirty="0">
              <a:solidFill>
                <a:srgbClr val="004563"/>
              </a:solidFill>
              <a:latin typeface="HelveticaNeueLT Std" panose="020B0604020202090204" pitchFamily="34" charset="0"/>
            </a:endParaRPr>
          </a:p>
          <a:p>
            <a:pPr>
              <a:buFont typeface="Wingdings" panose="05000000000000000000" pitchFamily="2" charset="2"/>
              <a:buChar char="Ø"/>
            </a:pPr>
            <a:r>
              <a:rPr lang="en-US" dirty="0">
                <a:solidFill>
                  <a:srgbClr val="004563"/>
                </a:solidFill>
                <a:latin typeface="HelveticaNeueLT Std" panose="020B0604020202090204" pitchFamily="34" charset="0"/>
              </a:rPr>
              <a:t> Choose goals to create a journey</a:t>
            </a:r>
          </a:p>
          <a:p>
            <a:pPr marL="576072" indent="-457200">
              <a:buFont typeface="Wingdings" panose="05000000000000000000" pitchFamily="2" charset="2"/>
              <a:buChar char="Ø"/>
            </a:pPr>
            <a:endParaRPr lang="en-US" dirty="0">
              <a:solidFill>
                <a:srgbClr val="004563"/>
              </a:solidFill>
              <a:latin typeface="HelveticaNeueLT Std" panose="020B0604020202090204" pitchFamily="34" charset="0"/>
            </a:endParaRPr>
          </a:p>
          <a:p>
            <a:pPr>
              <a:buFont typeface="Wingdings" panose="05000000000000000000" pitchFamily="2" charset="2"/>
              <a:buChar char="Ø"/>
            </a:pPr>
            <a:r>
              <a:rPr lang="en-US" dirty="0">
                <a:solidFill>
                  <a:srgbClr val="004563"/>
                </a:solidFill>
                <a:latin typeface="HelveticaNeueLT Std" panose="020B0604020202090204" pitchFamily="34" charset="0"/>
              </a:rPr>
              <a:t> If the goal doesn’t work, change it</a:t>
            </a:r>
          </a:p>
        </p:txBody>
      </p:sp>
    </p:spTree>
    <p:extLst>
      <p:ext uri="{BB962C8B-B14F-4D97-AF65-F5344CB8AC3E}">
        <p14:creationId xmlns:p14="http://schemas.microsoft.com/office/powerpoint/2010/main" val="2200464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E33FE54-3CA4-4EE4-9354-FE1D216BC334}" type="slidenum">
              <a:rPr lang="en-US" smtClean="0"/>
              <a:t>53</a:t>
            </a:fld>
            <a:endParaRPr lang="en-US" dirty="0"/>
          </a:p>
        </p:txBody>
      </p:sp>
      <p:sp>
        <p:nvSpPr>
          <p:cNvPr id="11" name="Title 2"/>
          <p:cNvSpPr txBox="1">
            <a:spLocks/>
          </p:cNvSpPr>
          <p:nvPr/>
        </p:nvSpPr>
        <p:spPr>
          <a:xfrm>
            <a:off x="628650" y="104342"/>
            <a:ext cx="7886700" cy="571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4563"/>
                </a:solidFill>
                <a:latin typeface="HelveticaNeueLT Std" panose="020B0604020202090204" pitchFamily="34" charset="0"/>
              </a:rPr>
              <a:t>Goal Development – Common Pitfalls</a:t>
            </a:r>
          </a:p>
        </p:txBody>
      </p:sp>
      <p:sp>
        <p:nvSpPr>
          <p:cNvPr id="16" name="Content Placeholder 2"/>
          <p:cNvSpPr>
            <a:spLocks noGrp="1"/>
          </p:cNvSpPr>
          <p:nvPr>
            <p:ph idx="4294967295"/>
          </p:nvPr>
        </p:nvSpPr>
        <p:spPr>
          <a:xfrm>
            <a:off x="628650" y="1231956"/>
            <a:ext cx="8229600" cy="4625975"/>
          </a:xfrm>
        </p:spPr>
        <p:txBody>
          <a:bodyPr/>
          <a:lstStyle/>
          <a:p>
            <a:pPr marL="400050" indent="-400050">
              <a:buFont typeface="Wingdings" panose="05000000000000000000" pitchFamily="2" charset="2"/>
              <a:buChar char="Ø"/>
            </a:pPr>
            <a:r>
              <a:rPr lang="en-US" dirty="0">
                <a:solidFill>
                  <a:srgbClr val="004563"/>
                </a:solidFill>
                <a:latin typeface="HelveticaNeueLT Std" panose="020B0604020202090204" pitchFamily="34" charset="0"/>
              </a:rPr>
              <a:t>Improper or incomplete assessments and  documentation</a:t>
            </a:r>
          </a:p>
          <a:p>
            <a:pPr>
              <a:buFont typeface="Wingdings" panose="05000000000000000000" pitchFamily="2" charset="2"/>
              <a:buChar char="Ø"/>
            </a:pPr>
            <a:endParaRPr lang="en-US" dirty="0">
              <a:solidFill>
                <a:srgbClr val="004563"/>
              </a:solidFill>
              <a:latin typeface="HelveticaNeueLT Std" panose="020B0604020202090204" pitchFamily="34" charset="0"/>
            </a:endParaRPr>
          </a:p>
          <a:p>
            <a:pPr>
              <a:buFont typeface="Wingdings" panose="05000000000000000000" pitchFamily="2" charset="2"/>
              <a:buChar char="Ø"/>
            </a:pPr>
            <a:r>
              <a:rPr lang="en-US" dirty="0">
                <a:solidFill>
                  <a:srgbClr val="004563"/>
                </a:solidFill>
                <a:latin typeface="HelveticaNeueLT Std" panose="020B0604020202090204" pitchFamily="34" charset="0"/>
              </a:rPr>
              <a:t> Unclear and vague short and long term goals</a:t>
            </a:r>
          </a:p>
          <a:p>
            <a:pPr>
              <a:buFont typeface="Wingdings" panose="05000000000000000000" pitchFamily="2" charset="2"/>
              <a:buChar char="Ø"/>
            </a:pPr>
            <a:endParaRPr lang="en-US" dirty="0">
              <a:solidFill>
                <a:srgbClr val="004563"/>
              </a:solidFill>
              <a:latin typeface="HelveticaNeueLT Std" panose="020B0604020202090204" pitchFamily="34" charset="0"/>
            </a:endParaRPr>
          </a:p>
          <a:p>
            <a:pPr>
              <a:buFont typeface="Wingdings" panose="05000000000000000000" pitchFamily="2" charset="2"/>
              <a:buChar char="Ø"/>
            </a:pPr>
            <a:r>
              <a:rPr lang="en-US" dirty="0">
                <a:solidFill>
                  <a:srgbClr val="004563"/>
                </a:solidFill>
                <a:latin typeface="HelveticaNeueLT Std" panose="020B0604020202090204" pitchFamily="34" charset="0"/>
              </a:rPr>
              <a:t> Missing action steps and timeframes </a:t>
            </a:r>
          </a:p>
          <a:p>
            <a:pPr>
              <a:buFont typeface="Wingdings" panose="05000000000000000000" pitchFamily="2" charset="2"/>
              <a:buChar char="Ø"/>
            </a:pPr>
            <a:endParaRPr lang="en-US" dirty="0">
              <a:solidFill>
                <a:srgbClr val="004563"/>
              </a:solidFill>
              <a:latin typeface="HelveticaNeueLT Std" panose="020B0604020202090204" pitchFamily="34" charset="0"/>
            </a:endParaRPr>
          </a:p>
        </p:txBody>
      </p:sp>
    </p:spTree>
    <p:extLst>
      <p:ext uri="{BB962C8B-B14F-4D97-AF65-F5344CB8AC3E}">
        <p14:creationId xmlns:p14="http://schemas.microsoft.com/office/powerpoint/2010/main" val="2819099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animEffect transition="in" filter="fade">
                                      <p:cBhvr>
                                        <p:cTn id="14" dur="1000"/>
                                        <p:tgtEl>
                                          <p:spTgt spid="16">
                                            <p:txEl>
                                              <p:pRg st="2" end="2"/>
                                            </p:txEl>
                                          </p:spTgt>
                                        </p:tgtEl>
                                      </p:cBhvr>
                                    </p:animEffect>
                                    <p:anim calcmode="lin" valueType="num">
                                      <p:cBhvr>
                                        <p:cTn id="1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fade">
                                      <p:cBhvr>
                                        <p:cTn id="21" dur="1000"/>
                                        <p:tgtEl>
                                          <p:spTgt spid="16">
                                            <p:txEl>
                                              <p:pRg st="4" end="4"/>
                                            </p:txEl>
                                          </p:spTgt>
                                        </p:tgtEl>
                                      </p:cBhvr>
                                    </p:animEffect>
                                    <p:anim calcmode="lin" valueType="num">
                                      <p:cBhvr>
                                        <p:cTn id="22"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E33FE54-3CA4-4EE4-9354-FE1D216BC334}" type="slidenum">
              <a:rPr lang="en-US" smtClean="0"/>
              <a:t>54</a:t>
            </a:fld>
            <a:endParaRPr lang="en-US" dirty="0"/>
          </a:p>
        </p:txBody>
      </p:sp>
      <p:sp>
        <p:nvSpPr>
          <p:cNvPr id="11" name="Title 2"/>
          <p:cNvSpPr txBox="1">
            <a:spLocks/>
          </p:cNvSpPr>
          <p:nvPr/>
        </p:nvSpPr>
        <p:spPr>
          <a:xfrm>
            <a:off x="628650" y="104342"/>
            <a:ext cx="7886700" cy="571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4563"/>
                </a:solidFill>
                <a:latin typeface="HelveticaNeueLT Std" panose="020B0604020202090204" pitchFamily="34" charset="0"/>
              </a:rPr>
              <a:t>Goal Development – Common Pitfalls</a:t>
            </a:r>
          </a:p>
        </p:txBody>
      </p:sp>
      <p:sp>
        <p:nvSpPr>
          <p:cNvPr id="9" name="Content Placeholder 2"/>
          <p:cNvSpPr>
            <a:spLocks noGrp="1"/>
          </p:cNvSpPr>
          <p:nvPr>
            <p:ph idx="4294967295"/>
          </p:nvPr>
        </p:nvSpPr>
        <p:spPr>
          <a:xfrm>
            <a:off x="628650" y="1247490"/>
            <a:ext cx="8229600" cy="4625975"/>
          </a:xfrm>
        </p:spPr>
        <p:txBody>
          <a:bodyPr/>
          <a:lstStyle/>
          <a:p>
            <a:pPr>
              <a:buFont typeface="Wingdings" panose="05000000000000000000" pitchFamily="2" charset="2"/>
              <a:buChar char="Ø"/>
            </a:pPr>
            <a:r>
              <a:rPr lang="en-US" dirty="0">
                <a:solidFill>
                  <a:srgbClr val="004563"/>
                </a:solidFill>
                <a:latin typeface="HelveticaNeueLT Std" panose="020B0604020202090204" pitchFamily="34" charset="0"/>
              </a:rPr>
              <a:t> Action steps that don’t link to goals</a:t>
            </a:r>
          </a:p>
          <a:p>
            <a:pPr>
              <a:buFont typeface="Wingdings" panose="05000000000000000000" pitchFamily="2" charset="2"/>
              <a:buChar char="Ø"/>
            </a:pPr>
            <a:endParaRPr lang="en-US" dirty="0">
              <a:solidFill>
                <a:srgbClr val="004563"/>
              </a:solidFill>
              <a:latin typeface="HelveticaNeueLT Std" panose="020B0604020202090204" pitchFamily="34" charset="0"/>
            </a:endParaRPr>
          </a:p>
          <a:p>
            <a:pPr>
              <a:buFont typeface="Wingdings" panose="05000000000000000000" pitchFamily="2" charset="2"/>
              <a:buChar char="Ø"/>
            </a:pPr>
            <a:r>
              <a:rPr lang="en-US" dirty="0">
                <a:solidFill>
                  <a:srgbClr val="004563"/>
                </a:solidFill>
                <a:latin typeface="HelveticaNeueLT Std" panose="020B0604020202090204" pitchFamily="34" charset="0"/>
              </a:rPr>
              <a:t> Use of templates and lack of customization</a:t>
            </a:r>
          </a:p>
          <a:p>
            <a:pPr>
              <a:buFont typeface="Wingdings" panose="05000000000000000000" pitchFamily="2" charset="2"/>
              <a:buChar char="Ø"/>
            </a:pPr>
            <a:endParaRPr lang="en-US" dirty="0">
              <a:solidFill>
                <a:srgbClr val="004563"/>
              </a:solidFill>
              <a:latin typeface="HelveticaNeueLT Std" panose="020B0604020202090204" pitchFamily="34" charset="0"/>
            </a:endParaRPr>
          </a:p>
          <a:p>
            <a:pPr>
              <a:buFont typeface="Wingdings" panose="05000000000000000000" pitchFamily="2" charset="2"/>
              <a:buChar char="Ø"/>
            </a:pPr>
            <a:r>
              <a:rPr lang="en-US" dirty="0">
                <a:solidFill>
                  <a:srgbClr val="004563"/>
                </a:solidFill>
                <a:latin typeface="HelveticaNeueLT Std" panose="020B0604020202090204" pitchFamily="34" charset="0"/>
              </a:rPr>
              <a:t> Illegible documentation</a:t>
            </a:r>
          </a:p>
          <a:p>
            <a:pPr>
              <a:buFont typeface="Wingdings" panose="05000000000000000000" pitchFamily="2" charset="2"/>
              <a:buChar char="Ø"/>
            </a:pPr>
            <a:endParaRPr lang="en-US" dirty="0">
              <a:solidFill>
                <a:srgbClr val="004563"/>
              </a:solidFill>
              <a:latin typeface="HelveticaNeueLT Std" panose="020B0604020202090204" pitchFamily="34" charset="0"/>
            </a:endParaRPr>
          </a:p>
        </p:txBody>
      </p:sp>
    </p:spTree>
    <p:extLst>
      <p:ext uri="{BB962C8B-B14F-4D97-AF65-F5344CB8AC3E}">
        <p14:creationId xmlns:p14="http://schemas.microsoft.com/office/powerpoint/2010/main" val="1301010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E33FE54-3CA4-4EE4-9354-FE1D216BC334}" type="slidenum">
              <a:rPr lang="en-US" smtClean="0"/>
              <a:t>55</a:t>
            </a:fld>
            <a:endParaRPr lang="en-US" dirty="0"/>
          </a:p>
        </p:txBody>
      </p:sp>
      <p:sp>
        <p:nvSpPr>
          <p:cNvPr id="11" name="Title 2"/>
          <p:cNvSpPr txBox="1">
            <a:spLocks/>
          </p:cNvSpPr>
          <p:nvPr/>
        </p:nvSpPr>
        <p:spPr>
          <a:xfrm>
            <a:off x="628650" y="104342"/>
            <a:ext cx="7886700" cy="571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004563"/>
                </a:solidFill>
                <a:latin typeface="HelveticaNeueLT Std" panose="020B0604020202090204" pitchFamily="34" charset="0"/>
              </a:rPr>
              <a:t>Goal Development – Helpful Tips</a:t>
            </a:r>
          </a:p>
        </p:txBody>
      </p:sp>
      <p:sp>
        <p:nvSpPr>
          <p:cNvPr id="15" name="Content Placeholder 2"/>
          <p:cNvSpPr>
            <a:spLocks noGrp="1"/>
          </p:cNvSpPr>
          <p:nvPr>
            <p:ph idx="4294967295"/>
          </p:nvPr>
        </p:nvSpPr>
        <p:spPr>
          <a:xfrm>
            <a:off x="647067" y="1247490"/>
            <a:ext cx="7997825" cy="4625975"/>
          </a:xfrm>
        </p:spPr>
        <p:txBody>
          <a:bodyPr/>
          <a:lstStyle/>
          <a:p>
            <a:pPr marL="400050" indent="-400050">
              <a:buFont typeface="Wingdings" panose="05000000000000000000" pitchFamily="2" charset="2"/>
              <a:buChar char="Ø"/>
            </a:pPr>
            <a:r>
              <a:rPr lang="en-US" dirty="0">
                <a:solidFill>
                  <a:srgbClr val="004563"/>
                </a:solidFill>
                <a:latin typeface="HelveticaNeueLT Std" panose="020B0604020202090204" pitchFamily="34" charset="0"/>
              </a:rPr>
              <a:t>Create a checklist with the required components</a:t>
            </a:r>
          </a:p>
          <a:p>
            <a:pPr>
              <a:buFont typeface="Wingdings" panose="05000000000000000000" pitchFamily="2" charset="2"/>
              <a:buChar char="Ø"/>
            </a:pPr>
            <a:endParaRPr lang="en-US" dirty="0">
              <a:solidFill>
                <a:srgbClr val="004563"/>
              </a:solidFill>
              <a:latin typeface="HelveticaNeueLT Std" panose="020B0604020202090204" pitchFamily="34" charset="0"/>
            </a:endParaRPr>
          </a:p>
          <a:p>
            <a:pPr marL="346075" indent="-346075">
              <a:buFont typeface="Wingdings" panose="05000000000000000000" pitchFamily="2" charset="2"/>
              <a:buChar char="Ø"/>
            </a:pPr>
            <a:r>
              <a:rPr lang="en-US" dirty="0">
                <a:solidFill>
                  <a:srgbClr val="004563"/>
                </a:solidFill>
                <a:latin typeface="HelveticaNeueLT Std" panose="020B0604020202090204" pitchFamily="34" charset="0"/>
              </a:rPr>
              <a:t>Work backwards to help set goals and matching action steps</a:t>
            </a:r>
          </a:p>
          <a:p>
            <a:pPr>
              <a:buFont typeface="Wingdings" panose="05000000000000000000" pitchFamily="2" charset="2"/>
              <a:buChar char="Ø"/>
            </a:pPr>
            <a:endParaRPr lang="en-US" dirty="0">
              <a:solidFill>
                <a:srgbClr val="004563"/>
              </a:solidFill>
              <a:latin typeface="HelveticaNeueLT Std" panose="020B0604020202090204" pitchFamily="34" charset="0"/>
            </a:endParaRPr>
          </a:p>
          <a:p>
            <a:pPr>
              <a:buFont typeface="Wingdings" panose="05000000000000000000" pitchFamily="2" charset="2"/>
              <a:buChar char="Ø"/>
            </a:pPr>
            <a:r>
              <a:rPr lang="en-US" dirty="0">
                <a:solidFill>
                  <a:srgbClr val="004563"/>
                </a:solidFill>
                <a:latin typeface="HelveticaNeueLT Std" panose="020B0604020202090204" pitchFamily="34" charset="0"/>
              </a:rPr>
              <a:t> Break down big goals into smaller pieces</a:t>
            </a:r>
          </a:p>
          <a:p>
            <a:pPr>
              <a:buFont typeface="Wingdings" panose="05000000000000000000" pitchFamily="2" charset="2"/>
              <a:buChar char="Ø"/>
            </a:pPr>
            <a:endParaRPr lang="en-US" dirty="0">
              <a:solidFill>
                <a:srgbClr val="004563"/>
              </a:solidFill>
              <a:latin typeface="HelveticaNeueLT Std" panose="020B0604020202090204" pitchFamily="34" charset="0"/>
            </a:endParaRPr>
          </a:p>
        </p:txBody>
      </p:sp>
    </p:spTree>
    <p:extLst>
      <p:ext uri="{BB962C8B-B14F-4D97-AF65-F5344CB8AC3E}">
        <p14:creationId xmlns:p14="http://schemas.microsoft.com/office/powerpoint/2010/main" val="12862581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528" y="2483541"/>
            <a:ext cx="4490720" cy="1540045"/>
          </a:xfrm>
          <a:prstGeom prst="rect">
            <a:avLst/>
          </a:prstGeom>
        </p:spPr>
      </p:pic>
      <p:sp>
        <p:nvSpPr>
          <p:cNvPr id="44" name="Slide Number Placeholder 1"/>
          <p:cNvSpPr>
            <a:spLocks noGrp="1"/>
          </p:cNvSpPr>
          <p:nvPr>
            <p:ph type="sldNum" sz="quarter" idx="10"/>
          </p:nvPr>
        </p:nvSpPr>
        <p:spPr>
          <a:xfrm>
            <a:off x="6400800" y="6432754"/>
            <a:ext cx="2133600" cy="365125"/>
          </a:xfrm>
        </p:spPr>
        <p:txBody>
          <a:bodyPr/>
          <a:lstStyle/>
          <a:p>
            <a:pPr algn="r">
              <a:defRPr/>
            </a:pPr>
            <a:r>
              <a:rPr lang="en-US" dirty="0"/>
              <a:t>12</a:t>
            </a:r>
          </a:p>
        </p:txBody>
      </p:sp>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46" name="Straight Connector 4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flipV="1">
            <a:off x="647066" y="4549477"/>
            <a:ext cx="7997825"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415A"/>
              </a:solidFill>
            </a:endParaRPr>
          </a:p>
        </p:txBody>
      </p:sp>
      <p:cxnSp>
        <p:nvCxnSpPr>
          <p:cNvPr id="48" name="Straight Connector 47"/>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Title 1"/>
          <p:cNvSpPr txBox="1">
            <a:spLocks/>
          </p:cNvSpPr>
          <p:nvPr/>
        </p:nvSpPr>
        <p:spPr>
          <a:xfrm>
            <a:off x="647066" y="250986"/>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QUESTIONS</a:t>
            </a:r>
          </a:p>
        </p:txBody>
      </p:sp>
      <p:sp>
        <p:nvSpPr>
          <p:cNvPr id="18" name="Rectangle 17"/>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4228816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49" y="1837109"/>
            <a:ext cx="1160185" cy="135127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cxnSp>
        <p:nvCxnSpPr>
          <p:cNvPr id="8" name="Straight Connector 7"/>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94641" y="1951278"/>
            <a:ext cx="6677248" cy="830997"/>
          </a:xfrm>
          <a:prstGeom prst="rect">
            <a:avLst/>
          </a:prstGeom>
        </p:spPr>
        <p:txBody>
          <a:bodyPr wrap="square">
            <a:spAutoFit/>
          </a:bodyPr>
          <a:lstStyle/>
          <a:p>
            <a:pPr algn="ctr"/>
            <a:r>
              <a:rPr lang="en-US" sz="4800" b="1" dirty="0">
                <a:solidFill>
                  <a:schemeClr val="tx2"/>
                </a:solidFill>
                <a:latin typeface="HelveticaNeueLT Std" panose="020B0604020202020204" pitchFamily="34" charset="0"/>
              </a:rPr>
              <a:t>Thank You</a:t>
            </a:r>
            <a:endParaRPr lang="en-US" sz="5400" b="1" dirty="0">
              <a:solidFill>
                <a:schemeClr val="tx2"/>
              </a:solidFill>
            </a:endParaRPr>
          </a:p>
        </p:txBody>
      </p:sp>
      <p:cxnSp>
        <p:nvCxnSpPr>
          <p:cNvPr id="14" name="Straight Connector 13"/>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647066" y="250986"/>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HelveticaNeueLT Std" panose="020B0604020202020204" pitchFamily="34" charset="0"/>
                <a:ea typeface="Open Sans Semibold" panose="020B0706030804020204" pitchFamily="34" charset="0"/>
                <a:cs typeface="Open Sans Semibold" panose="020B0706030804020204" pitchFamily="34" charset="0"/>
              </a:rPr>
              <a:t>CONTACT</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974" y="4778483"/>
            <a:ext cx="1161514" cy="1352822"/>
          </a:xfrm>
          <a:prstGeom prst="rect">
            <a:avLst/>
          </a:prstGeom>
        </p:spPr>
      </p:pic>
      <p:sp>
        <p:nvSpPr>
          <p:cNvPr id="24" name="Rectangle 23"/>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Slide Number Placeholder 1"/>
          <p:cNvSpPr>
            <a:spLocks noGrp="1"/>
          </p:cNvSpPr>
          <p:nvPr>
            <p:ph type="sldNum" sz="quarter" idx="10"/>
          </p:nvPr>
        </p:nvSpPr>
        <p:spPr>
          <a:xfrm>
            <a:off x="6400800" y="6432754"/>
            <a:ext cx="2133600" cy="365125"/>
          </a:xfrm>
        </p:spPr>
        <p:txBody>
          <a:bodyPr/>
          <a:lstStyle/>
          <a:p>
            <a:pPr algn="r">
              <a:defRPr/>
            </a:pPr>
            <a:r>
              <a:rPr lang="en-US" dirty="0"/>
              <a:t>13</a:t>
            </a:r>
          </a:p>
        </p:txBody>
      </p:sp>
      <p:sp>
        <p:nvSpPr>
          <p:cNvPr id="26" name="Rectangle 25"/>
          <p:cNvSpPr/>
          <p:nvPr/>
        </p:nvSpPr>
        <p:spPr>
          <a:xfrm flipV="1">
            <a:off x="647066" y="4549477"/>
            <a:ext cx="7997825"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415A"/>
              </a:solidFill>
            </a:endParaRPr>
          </a:p>
        </p:txBody>
      </p:sp>
      <p:sp>
        <p:nvSpPr>
          <p:cNvPr id="2" name="Rectangle 1"/>
          <p:cNvSpPr/>
          <p:nvPr/>
        </p:nvSpPr>
        <p:spPr>
          <a:xfrm>
            <a:off x="1386489" y="4741238"/>
            <a:ext cx="3783640" cy="1169551"/>
          </a:xfrm>
          <a:prstGeom prst="rect">
            <a:avLst/>
          </a:prstGeom>
        </p:spPr>
        <p:txBody>
          <a:bodyPr wrap="square">
            <a:spAutoFit/>
          </a:bodyPr>
          <a:lstStyle/>
          <a:p>
            <a:r>
              <a:rPr lang="en-US" sz="1400" b="1" dirty="0">
                <a:solidFill>
                  <a:schemeClr val="accent5">
                    <a:lumMod val="50000"/>
                  </a:schemeClr>
                </a:solidFill>
                <a:latin typeface="HelveticaNeueLT Std" panose="020B0604020202020204"/>
                <a:cs typeface="Times New Roman" panose="02020603050405020304" pitchFamily="18" charset="0"/>
              </a:rPr>
              <a:t>Marcia “Marcie” Mullins</a:t>
            </a:r>
          </a:p>
          <a:p>
            <a:r>
              <a:rPr lang="en-US" sz="1400" dirty="0">
                <a:solidFill>
                  <a:schemeClr val="accent5">
                    <a:lumMod val="50000"/>
                  </a:schemeClr>
                </a:solidFill>
                <a:latin typeface="HelveticaNeueLT Std" panose="020B0604020202020204"/>
                <a:cs typeface="Times New Roman" panose="02020603050405020304" pitchFamily="18" charset="0"/>
              </a:rPr>
              <a:t>Division of Workforce Services </a:t>
            </a:r>
          </a:p>
          <a:p>
            <a:r>
              <a:rPr lang="en-US" sz="1400" dirty="0">
                <a:solidFill>
                  <a:schemeClr val="accent5">
                    <a:lumMod val="50000"/>
                  </a:schemeClr>
                </a:solidFill>
                <a:latin typeface="HelveticaNeueLT Std" panose="020B0604020202020204"/>
                <a:cs typeface="Times New Roman" panose="02020603050405020304" pitchFamily="18" charset="0"/>
              </a:rPr>
              <a:t>Florida Department of Economic Opportunity </a:t>
            </a:r>
          </a:p>
          <a:p>
            <a:r>
              <a:rPr lang="en-US" sz="1400" u="sng" dirty="0">
                <a:solidFill>
                  <a:schemeClr val="accent5">
                    <a:lumMod val="50000"/>
                  </a:schemeClr>
                </a:solidFill>
                <a:latin typeface="HelveticaNeueLT Std" panose="020B0604020202020204"/>
                <a:cs typeface="Times New Roman" panose="02020603050405020304" pitchFamily="18" charset="0"/>
              </a:rPr>
              <a:t>RESEA@deo.myflorida.com </a:t>
            </a:r>
          </a:p>
          <a:p>
            <a:r>
              <a:rPr lang="en-US" sz="1400" dirty="0">
                <a:solidFill>
                  <a:schemeClr val="accent5">
                    <a:lumMod val="50000"/>
                  </a:schemeClr>
                </a:solidFill>
                <a:latin typeface="HelveticaNeueLT Std" panose="020B0604020202020204"/>
                <a:cs typeface="Times New Roman" panose="02020603050405020304" pitchFamily="18" charset="0"/>
              </a:rPr>
              <a:t>850-245-7422</a:t>
            </a:r>
          </a:p>
        </p:txBody>
      </p:sp>
    </p:spTree>
    <p:extLst>
      <p:ext uri="{BB962C8B-B14F-4D97-AF65-F5344CB8AC3E}">
        <p14:creationId xmlns:p14="http://schemas.microsoft.com/office/powerpoint/2010/main" val="110541702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BDCC29C-5D3E-40DF-9116-3BDF5C2E29EE}" type="slidenum">
              <a:rPr lang="en-US" smtClean="0"/>
              <a:t>5</a:t>
            </a:fld>
            <a:endParaRPr lang="en-US" dirty="0"/>
          </a:p>
        </p:txBody>
      </p:sp>
      <p:sp>
        <p:nvSpPr>
          <p:cNvPr id="18" name="Title 1"/>
          <p:cNvSpPr>
            <a:spLocks noGrp="1"/>
          </p:cNvSpPr>
          <p:nvPr>
            <p:ph type="title"/>
          </p:nvPr>
        </p:nvSpPr>
        <p:spPr>
          <a:xfrm>
            <a:off x="555172" y="13790"/>
            <a:ext cx="7862207" cy="791754"/>
          </a:xfrm>
        </p:spPr>
        <p:txBody>
          <a:bodyPr>
            <a:noAutofit/>
          </a:bodyPr>
          <a:lstStyle/>
          <a:p>
            <a:pPr>
              <a:spcAft>
                <a:spcPct val="25000"/>
              </a:spcAft>
            </a:pPr>
            <a:r>
              <a:rPr lang="en-US" sz="2800" b="1" dirty="0">
                <a:solidFill>
                  <a:srgbClr val="004563"/>
                </a:solidFill>
                <a:latin typeface="HelveticaNeueLT Std" panose="020B0604020202020204" pitchFamily="34" charset="0"/>
                <a:cs typeface="Times New Roman" panose="02020603050405020304" pitchFamily="18" charset="0"/>
              </a:rPr>
              <a:t>Goal and Purpose of the RESEA Program</a:t>
            </a:r>
            <a:endParaRPr lang="en-US" sz="2800" dirty="0">
              <a:solidFill>
                <a:srgbClr val="004563"/>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555172" y="1205139"/>
            <a:ext cx="7886700" cy="4351338"/>
          </a:xfrm>
        </p:spPr>
        <p:txBody>
          <a:bodyPr/>
          <a:lstStyle/>
          <a:p>
            <a:pPr marL="0" indent="0">
              <a:buNone/>
            </a:pPr>
            <a:r>
              <a:rPr lang="en-US" dirty="0">
                <a:solidFill>
                  <a:srgbClr val="004563"/>
                </a:solidFill>
                <a:latin typeface="HelveticaNeueLT Std" panose="020B0604020202090204" pitchFamily="34" charset="0"/>
              </a:rPr>
              <a:t>Provide early intervention services to reemployment assistance (RA) claimants to:</a:t>
            </a:r>
          </a:p>
          <a:p>
            <a:pPr marL="0" indent="0">
              <a:buNone/>
            </a:pPr>
            <a:endParaRPr lang="en-US" dirty="0">
              <a:solidFill>
                <a:srgbClr val="004563"/>
              </a:solidFill>
              <a:latin typeface="HelveticaNeueLT Std" panose="020B0604020202090204" pitchFamily="34" charset="0"/>
            </a:endParaRPr>
          </a:p>
          <a:p>
            <a:pPr lvl="1">
              <a:buFont typeface="Wingdings" panose="05000000000000000000" pitchFamily="2" charset="2"/>
              <a:buChar char="Ø"/>
            </a:pPr>
            <a:r>
              <a:rPr lang="en-US" dirty="0">
                <a:solidFill>
                  <a:srgbClr val="004563"/>
                </a:solidFill>
                <a:latin typeface="HelveticaNeueLT Std" panose="020B0604020202090204" pitchFamily="34" charset="0"/>
              </a:rPr>
              <a:t> Shorten the claimant’s duration on RA</a:t>
            </a:r>
          </a:p>
          <a:p>
            <a:pPr marL="514350" indent="-514350">
              <a:buFont typeface="+mj-lt"/>
              <a:buAutoNum type="arabicParenR"/>
            </a:pPr>
            <a:endParaRPr lang="en-US" dirty="0">
              <a:solidFill>
                <a:srgbClr val="004563"/>
              </a:solidFill>
              <a:latin typeface="HelveticaNeueLT Std" panose="020B0604020202090204" pitchFamily="34" charset="0"/>
            </a:endParaRPr>
          </a:p>
          <a:p>
            <a:pPr lvl="1">
              <a:buFont typeface="Wingdings" panose="05000000000000000000" pitchFamily="2" charset="2"/>
              <a:buChar char="Ø"/>
            </a:pPr>
            <a:r>
              <a:rPr lang="en-US" dirty="0">
                <a:solidFill>
                  <a:srgbClr val="004563"/>
                </a:solidFill>
                <a:latin typeface="HelveticaNeueLT Std" panose="020B0604020202090204" pitchFamily="34" charset="0"/>
              </a:rPr>
              <a:t> Return claimants to work quicker</a:t>
            </a:r>
          </a:p>
        </p:txBody>
      </p:sp>
    </p:spTree>
    <p:extLst>
      <p:ext uri="{BB962C8B-B14F-4D97-AF65-F5344CB8AC3E}">
        <p14:creationId xmlns:p14="http://schemas.microsoft.com/office/powerpoint/2010/main" val="1776242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1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BBCE876-F36E-45A3-8FED-C9BC9A32AEE1}" type="slidenum">
              <a:rPr lang="en-US" smtClean="0"/>
              <a:t>6</a:t>
            </a:fld>
            <a:endParaRPr lang="en-US" dirty="0"/>
          </a:p>
        </p:txBody>
      </p:sp>
      <p:sp>
        <p:nvSpPr>
          <p:cNvPr id="18" name="Title 1"/>
          <p:cNvSpPr>
            <a:spLocks noGrp="1"/>
          </p:cNvSpPr>
          <p:nvPr>
            <p:ph type="title"/>
          </p:nvPr>
        </p:nvSpPr>
        <p:spPr>
          <a:xfrm>
            <a:off x="623888" y="1709742"/>
            <a:ext cx="7750678" cy="1959009"/>
          </a:xfrm>
        </p:spPr>
        <p:txBody>
          <a:bodyPr>
            <a:noAutofit/>
          </a:bodyPr>
          <a:lstStyle/>
          <a:p>
            <a:pPr algn="ctr">
              <a:spcAft>
                <a:spcPct val="25000"/>
              </a:spcAft>
            </a:pPr>
            <a:r>
              <a:rPr lang="en-US" sz="2800" b="1" dirty="0">
                <a:solidFill>
                  <a:srgbClr val="004563"/>
                </a:solidFill>
                <a:latin typeface="HelveticaNeueLT Std" panose="020B0604020202020204" pitchFamily="34" charset="0"/>
                <a:cs typeface="Times New Roman" panose="02020603050405020304" pitchFamily="18" charset="0"/>
              </a:rPr>
              <a:t>RESEA Program Operations</a:t>
            </a:r>
            <a:endParaRPr lang="en-US" sz="2800" dirty="0">
              <a:solidFill>
                <a:srgbClr val="004563"/>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RESEA – Section 2</a:t>
            </a:r>
          </a:p>
        </p:txBody>
      </p:sp>
    </p:spTree>
    <p:extLst>
      <p:ext uri="{BB962C8B-B14F-4D97-AF65-F5344CB8AC3E}">
        <p14:creationId xmlns:p14="http://schemas.microsoft.com/office/powerpoint/2010/main" val="21397969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Claimant Selection Process</a:t>
            </a:r>
          </a:p>
        </p:txBody>
      </p:sp>
      <p:cxnSp>
        <p:nvCxnSpPr>
          <p:cNvPr id="21" name="Straight Connector 20"/>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2DC53347-9322-4BBE-AB86-46064332F508}" type="slidenum">
              <a:rPr lang="en-US" smtClean="0"/>
              <a:t>7</a:t>
            </a:fld>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953049536"/>
              </p:ext>
            </p:extLst>
          </p:nvPr>
        </p:nvGraphicFramePr>
        <p:xfrm>
          <a:off x="250371" y="1001486"/>
          <a:ext cx="8697686" cy="53937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05970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6BB423F1-196A-41F1-9E17-5A7BDB328C8A}"/>
                                            </p:graphicEl>
                                          </p:spTgt>
                                        </p:tgtEl>
                                        <p:attrNameLst>
                                          <p:attrName>style.visibility</p:attrName>
                                        </p:attrNameLst>
                                      </p:cBhvr>
                                      <p:to>
                                        <p:strVal val="visible"/>
                                      </p:to>
                                    </p:set>
                                    <p:anim calcmode="lin" valueType="num">
                                      <p:cBhvr additive="base">
                                        <p:cTn id="7" dur="500" fill="hold"/>
                                        <p:tgtEl>
                                          <p:spTgt spid="6">
                                            <p:graphicEl>
                                              <a:dgm id="{6BB423F1-196A-41F1-9E17-5A7BDB328C8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6BB423F1-196A-41F1-9E17-5A7BDB328C8A}"/>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graphicEl>
                                              <a:dgm id="{87905715-2FAD-4351-9300-B65A59D282CF}"/>
                                            </p:graphicEl>
                                          </p:spTgt>
                                        </p:tgtEl>
                                        <p:attrNameLst>
                                          <p:attrName>style.visibility</p:attrName>
                                        </p:attrNameLst>
                                      </p:cBhvr>
                                      <p:to>
                                        <p:strVal val="visible"/>
                                      </p:to>
                                    </p:set>
                                    <p:anim calcmode="lin" valueType="num">
                                      <p:cBhvr additive="base">
                                        <p:cTn id="11" dur="500" fill="hold"/>
                                        <p:tgtEl>
                                          <p:spTgt spid="6">
                                            <p:graphicEl>
                                              <a:dgm id="{87905715-2FAD-4351-9300-B65A59D282CF}"/>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graphicEl>
                                              <a:dgm id="{87905715-2FAD-4351-9300-B65A59D282CF}"/>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graphicEl>
                                              <a:dgm id="{F9FC10E7-1153-4AB7-8D51-3447BF467DCF}"/>
                                            </p:graphicEl>
                                          </p:spTgt>
                                        </p:tgtEl>
                                        <p:attrNameLst>
                                          <p:attrName>style.visibility</p:attrName>
                                        </p:attrNameLst>
                                      </p:cBhvr>
                                      <p:to>
                                        <p:strVal val="visible"/>
                                      </p:to>
                                    </p:set>
                                    <p:anim calcmode="lin" valueType="num">
                                      <p:cBhvr additive="base">
                                        <p:cTn id="15" dur="500" fill="hold"/>
                                        <p:tgtEl>
                                          <p:spTgt spid="6">
                                            <p:graphicEl>
                                              <a:dgm id="{F9FC10E7-1153-4AB7-8D51-3447BF467DCF}"/>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graphicEl>
                                              <a:dgm id="{F9FC10E7-1153-4AB7-8D51-3447BF467DCF}"/>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graphicEl>
                                              <a:dgm id="{46F6AB0E-0270-47A6-881F-45F52116D8AE}"/>
                                            </p:graphicEl>
                                          </p:spTgt>
                                        </p:tgtEl>
                                        <p:attrNameLst>
                                          <p:attrName>style.visibility</p:attrName>
                                        </p:attrNameLst>
                                      </p:cBhvr>
                                      <p:to>
                                        <p:strVal val="visible"/>
                                      </p:to>
                                    </p:set>
                                    <p:anim calcmode="lin" valueType="num">
                                      <p:cBhvr additive="base">
                                        <p:cTn id="21" dur="500" fill="hold"/>
                                        <p:tgtEl>
                                          <p:spTgt spid="6">
                                            <p:graphicEl>
                                              <a:dgm id="{46F6AB0E-0270-47A6-881F-45F52116D8AE}"/>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graphicEl>
                                              <a:dgm id="{46F6AB0E-0270-47A6-881F-45F52116D8AE}"/>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graphicEl>
                                              <a:dgm id="{C67354EC-3EE4-493E-8EA5-A9715CE15F6A}"/>
                                            </p:graphicEl>
                                          </p:spTgt>
                                        </p:tgtEl>
                                        <p:attrNameLst>
                                          <p:attrName>style.visibility</p:attrName>
                                        </p:attrNameLst>
                                      </p:cBhvr>
                                      <p:to>
                                        <p:strVal val="visible"/>
                                      </p:to>
                                    </p:set>
                                    <p:anim calcmode="lin" valueType="num">
                                      <p:cBhvr additive="base">
                                        <p:cTn id="25" dur="500" fill="hold"/>
                                        <p:tgtEl>
                                          <p:spTgt spid="6">
                                            <p:graphicEl>
                                              <a:dgm id="{C67354EC-3EE4-493E-8EA5-A9715CE15F6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C67354EC-3EE4-493E-8EA5-A9715CE15F6A}"/>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graphicEl>
                                              <a:dgm id="{260EA02A-D7AC-4A14-B795-D8385F05F8FD}"/>
                                            </p:graphicEl>
                                          </p:spTgt>
                                        </p:tgtEl>
                                        <p:attrNameLst>
                                          <p:attrName>style.visibility</p:attrName>
                                        </p:attrNameLst>
                                      </p:cBhvr>
                                      <p:to>
                                        <p:strVal val="visible"/>
                                      </p:to>
                                    </p:set>
                                    <p:anim calcmode="lin" valueType="num">
                                      <p:cBhvr additive="base">
                                        <p:cTn id="29" dur="500" fill="hold"/>
                                        <p:tgtEl>
                                          <p:spTgt spid="6">
                                            <p:graphicEl>
                                              <a:dgm id="{260EA02A-D7AC-4A14-B795-D8385F05F8FD}"/>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graphicEl>
                                              <a:dgm id="{260EA02A-D7AC-4A14-B795-D8385F05F8FD}"/>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graphicEl>
                                              <a:dgm id="{71DD5EC5-9DF4-4A74-BE71-7C875F7626B2}"/>
                                            </p:graphicEl>
                                          </p:spTgt>
                                        </p:tgtEl>
                                        <p:attrNameLst>
                                          <p:attrName>style.visibility</p:attrName>
                                        </p:attrNameLst>
                                      </p:cBhvr>
                                      <p:to>
                                        <p:strVal val="visible"/>
                                      </p:to>
                                    </p:set>
                                    <p:anim calcmode="lin" valueType="num">
                                      <p:cBhvr additive="base">
                                        <p:cTn id="35" dur="500" fill="hold"/>
                                        <p:tgtEl>
                                          <p:spTgt spid="6">
                                            <p:graphicEl>
                                              <a:dgm id="{71DD5EC5-9DF4-4A74-BE71-7C875F7626B2}"/>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graphicEl>
                                              <a:dgm id="{71DD5EC5-9DF4-4A74-BE71-7C875F7626B2}"/>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graphicEl>
                                              <a:dgm id="{A134E984-49E0-4467-B4AA-0DAC8ED7582E}"/>
                                            </p:graphicEl>
                                          </p:spTgt>
                                        </p:tgtEl>
                                        <p:attrNameLst>
                                          <p:attrName>style.visibility</p:attrName>
                                        </p:attrNameLst>
                                      </p:cBhvr>
                                      <p:to>
                                        <p:strVal val="visible"/>
                                      </p:to>
                                    </p:set>
                                    <p:anim calcmode="lin" valueType="num">
                                      <p:cBhvr additive="base">
                                        <p:cTn id="39" dur="500" fill="hold"/>
                                        <p:tgtEl>
                                          <p:spTgt spid="6">
                                            <p:graphicEl>
                                              <a:dgm id="{A134E984-49E0-4467-B4AA-0DAC8ED7582E}"/>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graphicEl>
                                              <a:dgm id="{A134E984-49E0-4467-B4AA-0DAC8ED7582E}"/>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graphicEl>
                                              <a:dgm id="{EEB7A375-1F92-4AAA-A792-07A795A16C06}"/>
                                            </p:graphicEl>
                                          </p:spTgt>
                                        </p:tgtEl>
                                        <p:attrNameLst>
                                          <p:attrName>style.visibility</p:attrName>
                                        </p:attrNameLst>
                                      </p:cBhvr>
                                      <p:to>
                                        <p:strVal val="visible"/>
                                      </p:to>
                                    </p:set>
                                    <p:anim calcmode="lin" valueType="num">
                                      <p:cBhvr additive="base">
                                        <p:cTn id="43" dur="500" fill="hold"/>
                                        <p:tgtEl>
                                          <p:spTgt spid="6">
                                            <p:graphicEl>
                                              <a:dgm id="{EEB7A375-1F92-4AAA-A792-07A795A16C06}"/>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graphicEl>
                                              <a:dgm id="{EEB7A375-1F92-4AAA-A792-07A795A16C06}"/>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graphicEl>
                                              <a:dgm id="{697A46BF-C11D-4FC2-80D8-7CCA7ED80D74}"/>
                                            </p:graphicEl>
                                          </p:spTgt>
                                        </p:tgtEl>
                                        <p:attrNameLst>
                                          <p:attrName>style.visibility</p:attrName>
                                        </p:attrNameLst>
                                      </p:cBhvr>
                                      <p:to>
                                        <p:strVal val="visible"/>
                                      </p:to>
                                    </p:set>
                                    <p:anim calcmode="lin" valueType="num">
                                      <p:cBhvr additive="base">
                                        <p:cTn id="49" dur="500" fill="hold"/>
                                        <p:tgtEl>
                                          <p:spTgt spid="6">
                                            <p:graphicEl>
                                              <a:dgm id="{697A46BF-C11D-4FC2-80D8-7CCA7ED80D74}"/>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graphicEl>
                                              <a:dgm id="{697A46BF-C11D-4FC2-80D8-7CCA7ED80D74}"/>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
                                            <p:graphicEl>
                                              <a:dgm id="{BAB1C806-0AB1-4F54-942A-981CD7DFD182}"/>
                                            </p:graphicEl>
                                          </p:spTgt>
                                        </p:tgtEl>
                                        <p:attrNameLst>
                                          <p:attrName>style.visibility</p:attrName>
                                        </p:attrNameLst>
                                      </p:cBhvr>
                                      <p:to>
                                        <p:strVal val="visible"/>
                                      </p:to>
                                    </p:set>
                                    <p:anim calcmode="lin" valueType="num">
                                      <p:cBhvr additive="base">
                                        <p:cTn id="53" dur="500" fill="hold"/>
                                        <p:tgtEl>
                                          <p:spTgt spid="6">
                                            <p:graphicEl>
                                              <a:dgm id="{BAB1C806-0AB1-4F54-942A-981CD7DFD182}"/>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graphicEl>
                                              <a:dgm id="{BAB1C806-0AB1-4F54-942A-981CD7DFD18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555309" y="169262"/>
            <a:ext cx="803973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HelveticaNeueLT Std" panose="020B0604020202020204" pitchFamily="34" charset="0"/>
                <a:ea typeface="Open Sans Semibold" panose="020B0706030804020204" pitchFamily="34" charset="0"/>
                <a:cs typeface="Open Sans Semibold" panose="020B0706030804020204" pitchFamily="34" charset="0"/>
              </a:rPr>
              <a:t>RESEA Pool Generation</a:t>
            </a:r>
          </a:p>
        </p:txBody>
      </p:sp>
      <p:cxnSp>
        <p:nvCxnSpPr>
          <p:cNvPr id="21" name="Straight Connector 20"/>
          <p:cNvCxnSpPr/>
          <p:nvPr/>
        </p:nvCxnSpPr>
        <p:spPr bwMode="auto">
          <a:xfrm>
            <a:off x="647067" y="6413972"/>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50612" y="675916"/>
            <a:ext cx="7997825" cy="0"/>
          </a:xfrm>
          <a:prstGeom prst="line">
            <a:avLst/>
          </a:prstGeom>
          <a:ln w="34925" cmpd="dbl">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52" y="-7983"/>
            <a:ext cx="464452"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8728" y="6509145"/>
            <a:ext cx="3812894" cy="206062"/>
          </a:xfrm>
          <a:prstGeom prst="rect">
            <a:avLst/>
          </a:prstGeom>
        </p:spPr>
      </p:pic>
      <p:sp>
        <p:nvSpPr>
          <p:cNvPr id="24" name="Slide Number Placeholder 1"/>
          <p:cNvSpPr txBox="1">
            <a:spLocks/>
          </p:cNvSpPr>
          <p:nvPr/>
        </p:nvSpPr>
        <p:spPr>
          <a:xfrm>
            <a:off x="7227518" y="6432754"/>
            <a:ext cx="13068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29F3DBF0-FB48-4FED-A607-E2668036DFB3}" type="slidenum">
              <a:rPr lang="en-US" dirty="0"/>
              <a:t>8</a:t>
            </a:fld>
            <a:endParaRPr lang="en-US" dirty="0"/>
          </a:p>
        </p:txBody>
      </p:sp>
      <p:sp>
        <p:nvSpPr>
          <p:cNvPr id="2" name="Flowchart: Manual Operation 1"/>
          <p:cNvSpPr/>
          <p:nvPr/>
        </p:nvSpPr>
        <p:spPr>
          <a:xfrm>
            <a:off x="667295" y="870590"/>
            <a:ext cx="7977597" cy="1288755"/>
          </a:xfrm>
          <a:prstGeom prst="flowChartManualOperati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Operation 3"/>
          <p:cNvSpPr/>
          <p:nvPr/>
        </p:nvSpPr>
        <p:spPr>
          <a:xfrm>
            <a:off x="2294663" y="2259437"/>
            <a:ext cx="4833258" cy="1113339"/>
          </a:xfrm>
          <a:prstGeom prst="flowChartManualOpera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563"/>
              </a:solidFill>
            </a:endParaRPr>
          </a:p>
        </p:txBody>
      </p:sp>
      <p:sp>
        <p:nvSpPr>
          <p:cNvPr id="5" name="Flowchart: Manual Operation 4"/>
          <p:cNvSpPr/>
          <p:nvPr/>
        </p:nvSpPr>
        <p:spPr>
          <a:xfrm>
            <a:off x="3268098" y="3462645"/>
            <a:ext cx="2840653" cy="941114"/>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563"/>
              </a:solidFill>
            </a:endParaRPr>
          </a:p>
        </p:txBody>
      </p:sp>
      <p:sp>
        <p:nvSpPr>
          <p:cNvPr id="6" name="Down Arrow 5"/>
          <p:cNvSpPr/>
          <p:nvPr/>
        </p:nvSpPr>
        <p:spPr>
          <a:xfrm>
            <a:off x="4265846" y="4459659"/>
            <a:ext cx="760265" cy="732367"/>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66617" y="1209861"/>
            <a:ext cx="3915563" cy="523220"/>
          </a:xfrm>
          <a:prstGeom prst="rect">
            <a:avLst/>
          </a:prstGeom>
          <a:noFill/>
        </p:spPr>
        <p:txBody>
          <a:bodyPr wrap="square" lIns="91440" tIns="45720" rIns="91440" bIns="45720">
            <a:spAutoFit/>
          </a:bodyPr>
          <a:lstStyle/>
          <a:p>
            <a:pPr algn="ctr"/>
            <a:r>
              <a:rPr lang="en-US" sz="2800" dirty="0">
                <a:ln w="0"/>
                <a:solidFill>
                  <a:srgbClr val="004563"/>
                </a:solidFill>
                <a:effectLst>
                  <a:outerShdw blurRad="38100" dist="19050" dir="2700000" algn="tl" rotWithShape="0">
                    <a:schemeClr val="dk1">
                      <a:alpha val="40000"/>
                    </a:schemeClr>
                  </a:outerShdw>
                </a:effectLst>
                <a:latin typeface="HelveticaNeueLT Std" panose="020B0604020202090204" pitchFamily="34" charset="0"/>
              </a:rPr>
              <a:t>Least likely to exhaust</a:t>
            </a:r>
            <a:endParaRPr lang="en-US" sz="2800" b="0" cap="none" spc="0" dirty="0">
              <a:ln w="0"/>
              <a:solidFill>
                <a:srgbClr val="004563"/>
              </a:solidFill>
              <a:effectLst>
                <a:outerShdw blurRad="38100" dist="19050" dir="2700000" algn="tl" rotWithShape="0">
                  <a:schemeClr val="dk1">
                    <a:alpha val="40000"/>
                  </a:schemeClr>
                </a:outerShdw>
              </a:effectLst>
              <a:latin typeface="HelveticaNeueLT Std" panose="020B0604020202090204" pitchFamily="34" charset="0"/>
            </a:endParaRPr>
          </a:p>
        </p:txBody>
      </p:sp>
      <p:sp>
        <p:nvSpPr>
          <p:cNvPr id="8" name="Rectangle 7"/>
          <p:cNvSpPr/>
          <p:nvPr/>
        </p:nvSpPr>
        <p:spPr>
          <a:xfrm>
            <a:off x="3340044" y="2299571"/>
            <a:ext cx="2768707" cy="954107"/>
          </a:xfrm>
          <a:prstGeom prst="rect">
            <a:avLst/>
          </a:prstGeom>
          <a:no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latin typeface="HelveticaNeueLT Std" panose="020B0604020202090204" pitchFamily="34" charset="0"/>
              </a:rPr>
              <a:t>Most </a:t>
            </a:r>
          </a:p>
          <a:p>
            <a:pPr algn="ctr"/>
            <a:r>
              <a:rPr lang="en-US" sz="2800" dirty="0">
                <a:ln w="0"/>
                <a:effectLst>
                  <a:outerShdw blurRad="38100" dist="19050" dir="2700000" algn="tl" rotWithShape="0">
                    <a:schemeClr val="dk1">
                      <a:alpha val="40000"/>
                    </a:schemeClr>
                  </a:outerShdw>
                </a:effectLst>
                <a:latin typeface="HelveticaNeueLT Std" panose="020B0604020202090204" pitchFamily="34" charset="0"/>
              </a:rPr>
              <a:t>likely to exhaust</a:t>
            </a:r>
            <a:endParaRPr lang="en-US" sz="2800" b="0" cap="none" spc="0" dirty="0">
              <a:ln w="0"/>
              <a:solidFill>
                <a:schemeClr val="tx1"/>
              </a:solidFill>
              <a:effectLst>
                <a:outerShdw blurRad="38100" dist="19050" dir="2700000" algn="tl" rotWithShape="0">
                  <a:schemeClr val="dk1">
                    <a:alpha val="40000"/>
                  </a:schemeClr>
                </a:outerShdw>
              </a:effectLst>
              <a:latin typeface="HelveticaNeueLT Std" panose="020B0604020202090204" pitchFamily="34" charset="0"/>
            </a:endParaRPr>
          </a:p>
        </p:txBody>
      </p:sp>
      <p:sp>
        <p:nvSpPr>
          <p:cNvPr id="9" name="Rectangle 8"/>
          <p:cNvSpPr/>
          <p:nvPr/>
        </p:nvSpPr>
        <p:spPr>
          <a:xfrm>
            <a:off x="4194266" y="3661831"/>
            <a:ext cx="923651"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HelveticaNeueLT Std" panose="020B0604020202090204" pitchFamily="34" charset="0"/>
              </a:rPr>
              <a:t>UCX</a:t>
            </a:r>
          </a:p>
        </p:txBody>
      </p:sp>
      <p:sp>
        <p:nvSpPr>
          <p:cNvPr id="10" name="Rectangle 9"/>
          <p:cNvSpPr/>
          <p:nvPr/>
        </p:nvSpPr>
        <p:spPr>
          <a:xfrm>
            <a:off x="4203670" y="5216034"/>
            <a:ext cx="910827" cy="523220"/>
          </a:xfrm>
          <a:prstGeom prst="rect">
            <a:avLst/>
          </a:prstGeom>
          <a:noFill/>
        </p:spPr>
        <p:txBody>
          <a:bodyPr wrap="none" lIns="91440" tIns="45720" rIns="91440" bIns="45720">
            <a:spAutoFit/>
          </a:bodyPr>
          <a:lstStyle/>
          <a:p>
            <a:pPr algn="ctr"/>
            <a:r>
              <a:rPr lang="en-US" sz="2800" b="0" cap="none" spc="0" dirty="0">
                <a:ln w="0"/>
                <a:solidFill>
                  <a:srgbClr val="004563"/>
                </a:solidFill>
                <a:effectLst>
                  <a:outerShdw blurRad="38100" dist="19050" dir="2700000" algn="tl" rotWithShape="0">
                    <a:schemeClr val="dk1">
                      <a:alpha val="40000"/>
                    </a:schemeClr>
                  </a:outerShdw>
                </a:effectLst>
                <a:latin typeface="HelveticaNeueLT Std" panose="020B0604020202090204" pitchFamily="34" charset="0"/>
              </a:rPr>
              <a:t>Pool</a:t>
            </a:r>
          </a:p>
        </p:txBody>
      </p:sp>
      <p:sp>
        <p:nvSpPr>
          <p:cNvPr id="11" name="Right Arrow 10"/>
          <p:cNvSpPr/>
          <p:nvPr/>
        </p:nvSpPr>
        <p:spPr>
          <a:xfrm>
            <a:off x="2558143" y="3766458"/>
            <a:ext cx="914400" cy="418594"/>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966" y="3565097"/>
            <a:ext cx="2917850" cy="1384995"/>
          </a:xfrm>
          <a:prstGeom prst="rect">
            <a:avLst/>
          </a:prstGeom>
          <a:noFill/>
        </p:spPr>
        <p:txBody>
          <a:bodyPr wrap="none" lIns="91440" tIns="45720" rIns="91440" bIns="45720">
            <a:spAutoFit/>
          </a:bodyPr>
          <a:lstStyle/>
          <a:p>
            <a:pPr algn="ctr"/>
            <a:r>
              <a:rPr lang="en-US" sz="2800" b="0" cap="none" spc="0" dirty="0">
                <a:ln w="0"/>
                <a:solidFill>
                  <a:srgbClr val="004563"/>
                </a:solidFill>
                <a:effectLst>
                  <a:outerShdw blurRad="38100" dist="19050" dir="2700000" algn="tl" rotWithShape="0">
                    <a:schemeClr val="dk1">
                      <a:alpha val="40000"/>
                    </a:schemeClr>
                  </a:outerShdw>
                </a:effectLst>
                <a:latin typeface="HelveticaNeueLT Std" panose="020B0604020202090204" pitchFamily="34" charset="0"/>
              </a:rPr>
              <a:t>Transitioning </a:t>
            </a:r>
          </a:p>
          <a:p>
            <a:pPr algn="ctr"/>
            <a:r>
              <a:rPr lang="en-US" sz="2800" b="0" cap="none" spc="0" dirty="0">
                <a:ln w="0"/>
                <a:solidFill>
                  <a:srgbClr val="004563"/>
                </a:solidFill>
                <a:effectLst>
                  <a:outerShdw blurRad="38100" dist="19050" dir="2700000" algn="tl" rotWithShape="0">
                    <a:schemeClr val="dk1">
                      <a:alpha val="40000"/>
                    </a:schemeClr>
                  </a:outerShdw>
                </a:effectLst>
                <a:latin typeface="HelveticaNeueLT Std" panose="020B0604020202090204" pitchFamily="34" charset="0"/>
              </a:rPr>
              <a:t>service members</a:t>
            </a:r>
          </a:p>
          <a:p>
            <a:pPr algn="ctr"/>
            <a:r>
              <a:rPr lang="en-US" sz="2800" b="0" cap="none" spc="0" dirty="0">
                <a:ln w="0"/>
                <a:solidFill>
                  <a:srgbClr val="004563"/>
                </a:solidFill>
                <a:effectLst>
                  <a:outerShdw blurRad="38100" dist="19050" dir="2700000" algn="tl" rotWithShape="0">
                    <a:schemeClr val="dk1">
                      <a:alpha val="40000"/>
                    </a:schemeClr>
                  </a:outerShdw>
                </a:effectLst>
                <a:latin typeface="HelveticaNeueLT Std" panose="020B0604020202090204" pitchFamily="34" charset="0"/>
              </a:rPr>
              <a:t>(UCX)</a:t>
            </a:r>
          </a:p>
        </p:txBody>
      </p:sp>
    </p:spTree>
    <p:extLst>
      <p:ext uri="{BB962C8B-B14F-4D97-AF65-F5344CB8AC3E}">
        <p14:creationId xmlns:p14="http://schemas.microsoft.com/office/powerpoint/2010/main" val="932215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iki Page" ma:contentTypeID="0x01010800DF2255111F90F242841DA09436CED6C2" ma:contentTypeVersion="0" ma:contentTypeDescription="Create a new wiki page." ma:contentTypeScope="" ma:versionID="e7ab2d769be4fd9e463af41321bb0d5d">
  <xsd:schema xmlns:xsd="http://www.w3.org/2001/XMLSchema" xmlns:xs="http://www.w3.org/2001/XMLSchema" xmlns:p="http://schemas.microsoft.com/office/2006/metadata/properties" xmlns:ns1="http://schemas.microsoft.com/sharepoint/v3" targetNamespace="http://schemas.microsoft.com/office/2006/metadata/properties" ma:root="true" ma:fieldsID="18fd38997bbdab7b950c0d84aebc49ef" ns1:_="">
    <xsd:import namespace="http://schemas.microsoft.com/sharepoint/v3"/>
    <xsd:element name="properties">
      <xsd:complexType>
        <xsd:sequence>
          <xsd:element name="documentManagement">
            <xsd:complexType>
              <xsd:all>
                <xsd:element ref="ns1:Wiki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WikiField" ma:index="7" nillable="true" ma:displayName="Wiki Content" ma:internalName="WikiField">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WikiField xmlns="http://schemas.microsoft.com/sharepoint/v3" xsi:nil="true"/>
  </documentManagement>
</p:properties>
</file>

<file path=customXml/item3.xml><?xml version="1.0" encoding="utf-8"?>
<?mso-contentType ?>
<FormTemplates xmlns="http://schemas.microsoft.com/sharepoint/v3/contenttype/forms">
  <Display>WikiEditForm</Display>
  <Edit>WikiEditForm</Edit>
  <New>WikiEditForm</New>
</FormTemplates>
</file>

<file path=customXml/itemProps1.xml><?xml version="1.0" encoding="utf-8"?>
<ds:datastoreItem xmlns:ds="http://schemas.openxmlformats.org/officeDocument/2006/customXml" ds:itemID="{5EC29BD3-73EA-4442-81F8-1090AE3C6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65676E-68EC-4376-A9DA-C9C1BFC398AD}">
  <ds:schemaRefs>
    <ds:schemaRef ds:uri="http://purl.org/dc/dcmitype/"/>
    <ds:schemaRef ds:uri="http://schemas.openxmlformats.org/package/2006/metadata/core-properties"/>
    <ds:schemaRef ds:uri="http://schemas.microsoft.com/office/2006/documentManagement/types"/>
    <ds:schemaRef ds:uri="http://purl.org/dc/terms/"/>
    <ds:schemaRef ds:uri="http://purl.org/dc/elements/1.1/"/>
    <ds:schemaRef ds:uri="http://www.w3.org/XML/1998/namespace"/>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F6BBF122-F6D0-4DBB-A308-B45B34B589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8662</TotalTime>
  <Words>1686</Words>
  <Application>Microsoft Office PowerPoint</Application>
  <PresentationFormat>On-screen Show (4:3)</PresentationFormat>
  <Paragraphs>463</Paragraphs>
  <Slides>58</Slides>
  <Notes>58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Arial Black</vt:lpstr>
      <vt:lpstr>Calibri</vt:lpstr>
      <vt:lpstr>Calibri Light</vt:lpstr>
      <vt:lpstr>Courier New</vt:lpstr>
      <vt:lpstr>HelveticaNeueLT Std</vt:lpstr>
      <vt:lpstr>Open Sans Light</vt:lpstr>
      <vt:lpstr>Open Sans Semibold</vt:lpstr>
      <vt:lpstr>Times New Roman</vt:lpstr>
      <vt:lpstr>Wingdings</vt:lpstr>
      <vt:lpstr>Office Theme</vt:lpstr>
      <vt:lpstr>PowerPoint Presentation</vt:lpstr>
      <vt:lpstr>PowerPoint Presentation</vt:lpstr>
      <vt:lpstr>History and Purpose</vt:lpstr>
      <vt:lpstr>PowerPoint Presentation</vt:lpstr>
      <vt:lpstr>RESEA Local Workforce Development Boards</vt:lpstr>
      <vt:lpstr>Goal and Purpose of the RESEA Program</vt:lpstr>
      <vt:lpstr>RESEA Program Operations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 Required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Attendance Documentation and Scheduling Conflicts</vt:lpstr>
      <vt:lpstr>PowerPoint Presentation</vt:lpstr>
      <vt:lpstr>PowerPoint Presentation</vt:lpstr>
      <vt:lpstr>PowerPoint Presentation</vt:lpstr>
      <vt:lpstr>PowerPoint Presentation</vt:lpstr>
      <vt:lpstr>PowerPoint Presentation</vt:lpstr>
      <vt:lpstr>Constructing Employability Development Plans</vt:lpstr>
      <vt:lpstr>EDP – Purpose and Goal - Before</vt:lpstr>
      <vt:lpstr>EDP – Purpose and Goal - After</vt:lpstr>
      <vt:lpstr>What is an Employability Development Plan?</vt:lpstr>
      <vt:lpstr>EDP Components</vt:lpstr>
      <vt:lpstr>Orientation</vt:lpstr>
      <vt:lpstr>Assessment and Consultation</vt:lpstr>
      <vt:lpstr>Plan Development</vt:lpstr>
      <vt:lpstr>Goal Development</vt:lpstr>
      <vt:lpstr>What is a goal?</vt:lpstr>
      <vt:lpstr>Short Term and Long Term Goals</vt:lpstr>
      <vt:lpstr>S.M.A.R.T. Goals</vt:lpstr>
      <vt:lpstr>S.M.A.R.T. Goals - Specific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Richard</dc:creator>
  <cp:lastModifiedBy>McNeil, Danielle</cp:lastModifiedBy>
  <cp:revision>613</cp:revision>
  <cp:lastPrinted>2016-11-09T14:03:00Z</cp:lastPrinted>
  <dcterms:created xsi:type="dcterms:W3CDTF">2016-01-18T02:17:17Z</dcterms:created>
  <dcterms:modified xsi:type="dcterms:W3CDTF">2016-11-09T14:47:35Z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0x01010800DF2255111F90F242841DA09436CED6C2</vt:lpwstr>
  </property>
</Properties>
</file>