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7" r:id="rId2"/>
    <p:sldId id="258" r:id="rId3"/>
    <p:sldId id="259"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6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452"/>
    <a:srgbClr val="04A651"/>
    <a:srgbClr val="E2C549"/>
    <a:srgbClr val="9C9E9D"/>
    <a:srgbClr val="7B88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6750" autoAdjust="0"/>
  </p:normalViewPr>
  <p:slideViewPr>
    <p:cSldViewPr snapToGrid="0">
      <p:cViewPr varScale="1">
        <p:scale>
          <a:sx n="83" d="100"/>
          <a:sy n="83" d="100"/>
        </p:scale>
        <p:origin x="155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image" Target="../media/image25.png"/></Relationships>
</file>

<file path=ppt/diagrams/_rels/data2.xml.rels><?xml version="1.0" encoding="UTF-8" standalone="yes"?>
<Relationships xmlns="http://schemas.openxmlformats.org/package/2006/relationships"><Relationship Id="rId1"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5.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5704AB-CF55-4D5B-8714-BAC7804BFF3A}" type="doc">
      <dgm:prSet loTypeId="urn:microsoft.com/office/officeart/2005/8/layout/equation2" loCatId="relationship" qsTypeId="urn:microsoft.com/office/officeart/2005/8/quickstyle/3d1" qsCatId="3D" csTypeId="urn:microsoft.com/office/officeart/2005/8/colors/colorful3" csCatId="colorful" phldr="1"/>
      <dgm:spPr/>
      <dgm:t>
        <a:bodyPr/>
        <a:lstStyle/>
        <a:p>
          <a:endParaRPr lang="en-US"/>
        </a:p>
      </dgm:t>
    </dgm:pt>
    <dgm:pt modelId="{69F6D652-B8B5-446C-8CD4-E2B4DA10CCC0}">
      <dgm:prSet/>
      <dgm:spPr>
        <a:solidFill>
          <a:srgbClr val="9C9E9D"/>
        </a:solidFill>
      </dgm:spPr>
      <dgm:t>
        <a:bodyPr/>
        <a:lstStyle/>
        <a:p>
          <a:pPr rtl="0"/>
          <a:r>
            <a:rPr lang="en-US" dirty="0"/>
            <a:t>New Case</a:t>
          </a:r>
        </a:p>
      </dgm:t>
    </dgm:pt>
    <dgm:pt modelId="{B3CA1F5A-329F-40BF-BABC-BC5652A6D88E}" type="parTrans" cxnId="{49F43BB4-2FEB-4E51-95B1-77B6A2B38237}">
      <dgm:prSet/>
      <dgm:spPr/>
      <dgm:t>
        <a:bodyPr/>
        <a:lstStyle/>
        <a:p>
          <a:endParaRPr lang="en-US"/>
        </a:p>
      </dgm:t>
    </dgm:pt>
    <dgm:pt modelId="{B6285D51-4137-4128-A934-69E46AE6F7C9}" type="sibTrans" cxnId="{49F43BB4-2FEB-4E51-95B1-77B6A2B38237}">
      <dgm:prSet/>
      <dgm:spPr>
        <a:solidFill>
          <a:srgbClr val="202452"/>
        </a:solidFill>
      </dgm:spPr>
      <dgm:t>
        <a:bodyPr/>
        <a:lstStyle/>
        <a:p>
          <a:endParaRPr lang="en-US" dirty="0"/>
        </a:p>
      </dgm:t>
    </dgm:pt>
    <dgm:pt modelId="{45E1070F-D9D5-4987-ACDC-8EC5303302C7}">
      <dgm:prSet/>
      <dgm:spPr>
        <a:solidFill>
          <a:srgbClr val="E2C549"/>
        </a:solidFill>
      </dgm:spPr>
      <dgm:t>
        <a:bodyPr/>
        <a:lstStyle/>
        <a:p>
          <a:pPr rtl="0"/>
          <a:r>
            <a:rPr lang="en-US" dirty="0"/>
            <a:t>End Applicant</a:t>
          </a:r>
        </a:p>
      </dgm:t>
    </dgm:pt>
    <dgm:pt modelId="{EF8D0F71-4059-44D4-B2F3-D92049A4EE7F}" type="parTrans" cxnId="{C424CF0D-A295-4BB5-950E-BAE3E1673897}">
      <dgm:prSet/>
      <dgm:spPr/>
      <dgm:t>
        <a:bodyPr/>
        <a:lstStyle/>
        <a:p>
          <a:endParaRPr lang="en-US"/>
        </a:p>
      </dgm:t>
    </dgm:pt>
    <dgm:pt modelId="{9CDA4133-83A8-4630-84E3-89E991FEA5BA}" type="sibTrans" cxnId="{C424CF0D-A295-4BB5-950E-BAE3E1673897}">
      <dgm:prSet/>
      <dgm:spPr>
        <a:solidFill>
          <a:srgbClr val="202452"/>
        </a:solidFill>
      </dgm:spPr>
      <dgm:t>
        <a:bodyPr/>
        <a:lstStyle/>
        <a:p>
          <a:endParaRPr lang="en-US" dirty="0"/>
        </a:p>
      </dgm:t>
    </dgm:pt>
    <dgm:pt modelId="{01399797-7414-4507-ACC5-F595A992A833}">
      <dgm:prSet/>
      <dgm:spPr>
        <a:solidFill>
          <a:srgbClr val="04A651"/>
        </a:solidFill>
      </dgm:spPr>
      <dgm:t>
        <a:bodyPr/>
        <a:lstStyle/>
        <a:p>
          <a:pPr rtl="0"/>
          <a:r>
            <a:rPr lang="en-US" dirty="0"/>
            <a:t>Reopen</a:t>
          </a:r>
        </a:p>
      </dgm:t>
    </dgm:pt>
    <dgm:pt modelId="{C2137B2E-F79E-40D6-93AA-3318A98C4980}" type="parTrans" cxnId="{C14809B3-E97B-4DFB-B22C-BFF258197F0C}">
      <dgm:prSet/>
      <dgm:spPr/>
      <dgm:t>
        <a:bodyPr/>
        <a:lstStyle/>
        <a:p>
          <a:endParaRPr lang="en-US"/>
        </a:p>
      </dgm:t>
    </dgm:pt>
    <dgm:pt modelId="{04B4D1C2-CDCC-4210-A7B3-5F321618F09B}" type="sibTrans" cxnId="{C14809B3-E97B-4DFB-B22C-BFF258197F0C}">
      <dgm:prSet/>
      <dgm:spPr>
        <a:solidFill>
          <a:srgbClr val="202452"/>
        </a:solidFill>
      </dgm:spPr>
      <dgm:t>
        <a:bodyPr/>
        <a:lstStyle/>
        <a:p>
          <a:endParaRPr lang="en-US" dirty="0"/>
        </a:p>
      </dgm:t>
    </dgm:pt>
    <dgm:pt modelId="{7CCCE7E7-6E47-44CC-BA26-371E04406E94}">
      <dgm:prSet/>
      <dgm:spPr>
        <a:blipFill rotWithShape="0">
          <a:blip xmlns:r="http://schemas.openxmlformats.org/officeDocument/2006/relationships" r:embed="rId1"/>
          <a:stretch>
            <a:fillRect/>
          </a:stretch>
        </a:blipFill>
      </dgm:spPr>
      <dgm:t>
        <a:bodyPr/>
        <a:lstStyle/>
        <a:p>
          <a:pPr rtl="0"/>
          <a:endParaRPr lang="en-US" dirty="0"/>
        </a:p>
      </dgm:t>
    </dgm:pt>
    <dgm:pt modelId="{818A50B7-CD0A-4401-9FF1-9E43A170B1E2}" type="parTrans" cxnId="{264E5FDB-52BD-4BA8-9266-250384A95978}">
      <dgm:prSet/>
      <dgm:spPr/>
      <dgm:t>
        <a:bodyPr/>
        <a:lstStyle/>
        <a:p>
          <a:endParaRPr lang="en-US"/>
        </a:p>
      </dgm:t>
    </dgm:pt>
    <dgm:pt modelId="{77A54562-2BE9-4764-AC9E-AA1CC6F5DBB3}" type="sibTrans" cxnId="{264E5FDB-52BD-4BA8-9266-250384A95978}">
      <dgm:prSet/>
      <dgm:spPr/>
      <dgm:t>
        <a:bodyPr/>
        <a:lstStyle/>
        <a:p>
          <a:endParaRPr lang="en-US"/>
        </a:p>
      </dgm:t>
    </dgm:pt>
    <dgm:pt modelId="{63C48D7A-9688-4B06-8307-6DF2F90DED68}" type="pres">
      <dgm:prSet presAssocID="{9A5704AB-CF55-4D5B-8714-BAC7804BFF3A}" presName="Name0" presStyleCnt="0">
        <dgm:presLayoutVars>
          <dgm:dir/>
          <dgm:resizeHandles val="exact"/>
        </dgm:presLayoutVars>
      </dgm:prSet>
      <dgm:spPr/>
    </dgm:pt>
    <dgm:pt modelId="{185439FB-4074-4C08-9B3C-FBEE06EC740D}" type="pres">
      <dgm:prSet presAssocID="{9A5704AB-CF55-4D5B-8714-BAC7804BFF3A}" presName="vNodes" presStyleCnt="0"/>
      <dgm:spPr/>
    </dgm:pt>
    <dgm:pt modelId="{9F6E0E2F-93CC-4C0D-A492-4728FEACB4B9}" type="pres">
      <dgm:prSet presAssocID="{69F6D652-B8B5-446C-8CD4-E2B4DA10CCC0}" presName="node" presStyleLbl="node1" presStyleIdx="0" presStyleCnt="4" custScaleX="143263" custScaleY="139241">
        <dgm:presLayoutVars>
          <dgm:bulletEnabled val="1"/>
        </dgm:presLayoutVars>
      </dgm:prSet>
      <dgm:spPr/>
    </dgm:pt>
    <dgm:pt modelId="{6752BDAF-8019-4FB3-A82C-A5B89CF0FCA3}" type="pres">
      <dgm:prSet presAssocID="{B6285D51-4137-4128-A934-69E46AE6F7C9}" presName="spacerT" presStyleCnt="0"/>
      <dgm:spPr/>
    </dgm:pt>
    <dgm:pt modelId="{599B1918-C056-4048-9817-BDBA9F6B17A9}" type="pres">
      <dgm:prSet presAssocID="{B6285D51-4137-4128-A934-69E46AE6F7C9}" presName="sibTrans" presStyleLbl="sibTrans2D1" presStyleIdx="0" presStyleCnt="3"/>
      <dgm:spPr/>
    </dgm:pt>
    <dgm:pt modelId="{49099B8D-C8B0-4AC0-98BC-C5F89194B40C}" type="pres">
      <dgm:prSet presAssocID="{B6285D51-4137-4128-A934-69E46AE6F7C9}" presName="spacerB" presStyleCnt="0"/>
      <dgm:spPr/>
    </dgm:pt>
    <dgm:pt modelId="{8E5B36D3-402C-4D51-AC61-8C6A02AE6FC9}" type="pres">
      <dgm:prSet presAssocID="{45E1070F-D9D5-4987-ACDC-8EC5303302C7}" presName="node" presStyleLbl="node1" presStyleIdx="1" presStyleCnt="4" custScaleX="146068" custScaleY="123591">
        <dgm:presLayoutVars>
          <dgm:bulletEnabled val="1"/>
        </dgm:presLayoutVars>
      </dgm:prSet>
      <dgm:spPr/>
    </dgm:pt>
    <dgm:pt modelId="{68F6ED92-F734-457B-BBA9-84733A5C56E0}" type="pres">
      <dgm:prSet presAssocID="{9CDA4133-83A8-4630-84E3-89E991FEA5BA}" presName="spacerT" presStyleCnt="0"/>
      <dgm:spPr/>
    </dgm:pt>
    <dgm:pt modelId="{BE163A05-97F6-4047-A2C2-793319F37DE6}" type="pres">
      <dgm:prSet presAssocID="{9CDA4133-83A8-4630-84E3-89E991FEA5BA}" presName="sibTrans" presStyleLbl="sibTrans2D1" presStyleIdx="1" presStyleCnt="3"/>
      <dgm:spPr/>
    </dgm:pt>
    <dgm:pt modelId="{D88CD4E1-612F-48E6-86CC-2BE18FBAFC4B}" type="pres">
      <dgm:prSet presAssocID="{9CDA4133-83A8-4630-84E3-89E991FEA5BA}" presName="spacerB" presStyleCnt="0"/>
      <dgm:spPr/>
    </dgm:pt>
    <dgm:pt modelId="{92C089AA-E595-48B8-BB69-C88B24037A54}" type="pres">
      <dgm:prSet presAssocID="{01399797-7414-4507-ACC5-F595A992A833}" presName="node" presStyleLbl="node1" presStyleIdx="2" presStyleCnt="4" custScaleX="159849" custScaleY="133450">
        <dgm:presLayoutVars>
          <dgm:bulletEnabled val="1"/>
        </dgm:presLayoutVars>
      </dgm:prSet>
      <dgm:spPr/>
    </dgm:pt>
    <dgm:pt modelId="{9BC7738A-B5EC-41E7-B78F-CA97C1CE203C}" type="pres">
      <dgm:prSet presAssocID="{9A5704AB-CF55-4D5B-8714-BAC7804BFF3A}" presName="sibTransLast" presStyleLbl="sibTrans2D1" presStyleIdx="2" presStyleCnt="3"/>
      <dgm:spPr/>
    </dgm:pt>
    <dgm:pt modelId="{57B88FBA-E8F0-45D2-84C3-59167A12360C}" type="pres">
      <dgm:prSet presAssocID="{9A5704AB-CF55-4D5B-8714-BAC7804BFF3A}" presName="connectorText" presStyleLbl="sibTrans2D1" presStyleIdx="2" presStyleCnt="3"/>
      <dgm:spPr/>
    </dgm:pt>
    <dgm:pt modelId="{DA3FD177-8607-448A-BF5F-C38BB7DF07B9}" type="pres">
      <dgm:prSet presAssocID="{9A5704AB-CF55-4D5B-8714-BAC7804BFF3A}" presName="lastNode" presStyleLbl="node1" presStyleIdx="3" presStyleCnt="4" custScaleX="136017" custScaleY="148791" custLinFactNeighborX="1111" custLinFactNeighborY="-267">
        <dgm:presLayoutVars>
          <dgm:bulletEnabled val="1"/>
        </dgm:presLayoutVars>
      </dgm:prSet>
      <dgm:spPr/>
    </dgm:pt>
  </dgm:ptLst>
  <dgm:cxnLst>
    <dgm:cxn modelId="{D1C6F702-0994-4BCF-8A26-A844DE66D4C6}" type="presOf" srcId="{04B4D1C2-CDCC-4210-A7B3-5F321618F09B}" destId="{9BC7738A-B5EC-41E7-B78F-CA97C1CE203C}" srcOrd="0" destOrd="0" presId="urn:microsoft.com/office/officeart/2005/8/layout/equation2"/>
    <dgm:cxn modelId="{C424CF0D-A295-4BB5-950E-BAE3E1673897}" srcId="{9A5704AB-CF55-4D5B-8714-BAC7804BFF3A}" destId="{45E1070F-D9D5-4987-ACDC-8EC5303302C7}" srcOrd="1" destOrd="0" parTransId="{EF8D0F71-4059-44D4-B2F3-D92049A4EE7F}" sibTransId="{9CDA4133-83A8-4630-84E3-89E991FEA5BA}"/>
    <dgm:cxn modelId="{96F04019-4378-4E2A-B18C-2CC69E07B649}" type="presOf" srcId="{04B4D1C2-CDCC-4210-A7B3-5F321618F09B}" destId="{57B88FBA-E8F0-45D2-84C3-59167A12360C}" srcOrd="1" destOrd="0" presId="urn:microsoft.com/office/officeart/2005/8/layout/equation2"/>
    <dgm:cxn modelId="{C0AAE68E-E01C-4C54-AF88-57CC1FF12B18}" type="presOf" srcId="{69F6D652-B8B5-446C-8CD4-E2B4DA10CCC0}" destId="{9F6E0E2F-93CC-4C0D-A492-4728FEACB4B9}" srcOrd="0" destOrd="0" presId="urn:microsoft.com/office/officeart/2005/8/layout/equation2"/>
    <dgm:cxn modelId="{13C537A3-7C1F-4F4A-A8F0-C76FFABF2898}" type="presOf" srcId="{01399797-7414-4507-ACC5-F595A992A833}" destId="{92C089AA-E595-48B8-BB69-C88B24037A54}" srcOrd="0" destOrd="0" presId="urn:microsoft.com/office/officeart/2005/8/layout/equation2"/>
    <dgm:cxn modelId="{99A9D2B2-F13A-4E24-A13B-C43ABB4AC68E}" type="presOf" srcId="{45E1070F-D9D5-4987-ACDC-8EC5303302C7}" destId="{8E5B36D3-402C-4D51-AC61-8C6A02AE6FC9}" srcOrd="0" destOrd="0" presId="urn:microsoft.com/office/officeart/2005/8/layout/equation2"/>
    <dgm:cxn modelId="{C14809B3-E97B-4DFB-B22C-BFF258197F0C}" srcId="{9A5704AB-CF55-4D5B-8714-BAC7804BFF3A}" destId="{01399797-7414-4507-ACC5-F595A992A833}" srcOrd="2" destOrd="0" parTransId="{C2137B2E-F79E-40D6-93AA-3318A98C4980}" sibTransId="{04B4D1C2-CDCC-4210-A7B3-5F321618F09B}"/>
    <dgm:cxn modelId="{49F43BB4-2FEB-4E51-95B1-77B6A2B38237}" srcId="{9A5704AB-CF55-4D5B-8714-BAC7804BFF3A}" destId="{69F6D652-B8B5-446C-8CD4-E2B4DA10CCC0}" srcOrd="0" destOrd="0" parTransId="{B3CA1F5A-329F-40BF-BABC-BC5652A6D88E}" sibTransId="{B6285D51-4137-4128-A934-69E46AE6F7C9}"/>
    <dgm:cxn modelId="{453D66B6-2983-48E1-8670-0C87C9926A2B}" type="presOf" srcId="{9CDA4133-83A8-4630-84E3-89E991FEA5BA}" destId="{BE163A05-97F6-4047-A2C2-793319F37DE6}" srcOrd="0" destOrd="0" presId="urn:microsoft.com/office/officeart/2005/8/layout/equation2"/>
    <dgm:cxn modelId="{65F7BFD6-D456-417D-A610-7F25EC0DBBE4}" type="presOf" srcId="{7CCCE7E7-6E47-44CC-BA26-371E04406E94}" destId="{DA3FD177-8607-448A-BF5F-C38BB7DF07B9}" srcOrd="0" destOrd="0" presId="urn:microsoft.com/office/officeart/2005/8/layout/equation2"/>
    <dgm:cxn modelId="{264E5FDB-52BD-4BA8-9266-250384A95978}" srcId="{9A5704AB-CF55-4D5B-8714-BAC7804BFF3A}" destId="{7CCCE7E7-6E47-44CC-BA26-371E04406E94}" srcOrd="3" destOrd="0" parTransId="{818A50B7-CD0A-4401-9FF1-9E43A170B1E2}" sibTransId="{77A54562-2BE9-4764-AC9E-AA1CC6F5DBB3}"/>
    <dgm:cxn modelId="{06589CE0-BC2D-4F97-A0CD-61C9968421DC}" type="presOf" srcId="{9A5704AB-CF55-4D5B-8714-BAC7804BFF3A}" destId="{63C48D7A-9688-4B06-8307-6DF2F90DED68}" srcOrd="0" destOrd="0" presId="urn:microsoft.com/office/officeart/2005/8/layout/equation2"/>
    <dgm:cxn modelId="{252AD5ED-248C-4C01-81A7-4E8C16980035}" type="presOf" srcId="{B6285D51-4137-4128-A934-69E46AE6F7C9}" destId="{599B1918-C056-4048-9817-BDBA9F6B17A9}" srcOrd="0" destOrd="0" presId="urn:microsoft.com/office/officeart/2005/8/layout/equation2"/>
    <dgm:cxn modelId="{EAF0E383-8ED0-4DFA-9E13-B264F90C05C9}" type="presParOf" srcId="{63C48D7A-9688-4B06-8307-6DF2F90DED68}" destId="{185439FB-4074-4C08-9B3C-FBEE06EC740D}" srcOrd="0" destOrd="0" presId="urn:microsoft.com/office/officeart/2005/8/layout/equation2"/>
    <dgm:cxn modelId="{1854CC76-70DC-48CD-B64D-A93FFA6F2B11}" type="presParOf" srcId="{185439FB-4074-4C08-9B3C-FBEE06EC740D}" destId="{9F6E0E2F-93CC-4C0D-A492-4728FEACB4B9}" srcOrd="0" destOrd="0" presId="urn:microsoft.com/office/officeart/2005/8/layout/equation2"/>
    <dgm:cxn modelId="{B4E2A4FD-C230-4FE9-B5AB-5E6542645199}" type="presParOf" srcId="{185439FB-4074-4C08-9B3C-FBEE06EC740D}" destId="{6752BDAF-8019-4FB3-A82C-A5B89CF0FCA3}" srcOrd="1" destOrd="0" presId="urn:microsoft.com/office/officeart/2005/8/layout/equation2"/>
    <dgm:cxn modelId="{E68FF84D-5EB1-492A-AB66-11320B4B1A20}" type="presParOf" srcId="{185439FB-4074-4C08-9B3C-FBEE06EC740D}" destId="{599B1918-C056-4048-9817-BDBA9F6B17A9}" srcOrd="2" destOrd="0" presId="urn:microsoft.com/office/officeart/2005/8/layout/equation2"/>
    <dgm:cxn modelId="{BFC2A3D3-55F8-4161-990D-426AA218C981}" type="presParOf" srcId="{185439FB-4074-4C08-9B3C-FBEE06EC740D}" destId="{49099B8D-C8B0-4AC0-98BC-C5F89194B40C}" srcOrd="3" destOrd="0" presId="urn:microsoft.com/office/officeart/2005/8/layout/equation2"/>
    <dgm:cxn modelId="{28E96E96-F689-4433-9BA6-187A3CC5B703}" type="presParOf" srcId="{185439FB-4074-4C08-9B3C-FBEE06EC740D}" destId="{8E5B36D3-402C-4D51-AC61-8C6A02AE6FC9}" srcOrd="4" destOrd="0" presId="urn:microsoft.com/office/officeart/2005/8/layout/equation2"/>
    <dgm:cxn modelId="{A94111E0-5873-4F68-8CEB-F3CB8053775E}" type="presParOf" srcId="{185439FB-4074-4C08-9B3C-FBEE06EC740D}" destId="{68F6ED92-F734-457B-BBA9-84733A5C56E0}" srcOrd="5" destOrd="0" presId="urn:microsoft.com/office/officeart/2005/8/layout/equation2"/>
    <dgm:cxn modelId="{167A4E99-C3D0-46B6-BAA0-A13A318D9BD4}" type="presParOf" srcId="{185439FB-4074-4C08-9B3C-FBEE06EC740D}" destId="{BE163A05-97F6-4047-A2C2-793319F37DE6}" srcOrd="6" destOrd="0" presId="urn:microsoft.com/office/officeart/2005/8/layout/equation2"/>
    <dgm:cxn modelId="{F30D6BE1-A00D-418E-B65E-90E033F3F57E}" type="presParOf" srcId="{185439FB-4074-4C08-9B3C-FBEE06EC740D}" destId="{D88CD4E1-612F-48E6-86CC-2BE18FBAFC4B}" srcOrd="7" destOrd="0" presId="urn:microsoft.com/office/officeart/2005/8/layout/equation2"/>
    <dgm:cxn modelId="{CFD46161-4290-498D-A54E-61CE786CC6C6}" type="presParOf" srcId="{185439FB-4074-4C08-9B3C-FBEE06EC740D}" destId="{92C089AA-E595-48B8-BB69-C88B24037A54}" srcOrd="8" destOrd="0" presId="urn:microsoft.com/office/officeart/2005/8/layout/equation2"/>
    <dgm:cxn modelId="{CCD9E5AA-8F67-4DBE-9916-F10BF9AED015}" type="presParOf" srcId="{63C48D7A-9688-4B06-8307-6DF2F90DED68}" destId="{9BC7738A-B5EC-41E7-B78F-CA97C1CE203C}" srcOrd="1" destOrd="0" presId="urn:microsoft.com/office/officeart/2005/8/layout/equation2"/>
    <dgm:cxn modelId="{F131B238-6A38-45A5-820E-1862BA544E20}" type="presParOf" srcId="{9BC7738A-B5EC-41E7-B78F-CA97C1CE203C}" destId="{57B88FBA-E8F0-45D2-84C3-59167A12360C}" srcOrd="0" destOrd="0" presId="urn:microsoft.com/office/officeart/2005/8/layout/equation2"/>
    <dgm:cxn modelId="{6C4F3979-4915-4E0B-B3E0-146C0EC7769C}" type="presParOf" srcId="{63C48D7A-9688-4B06-8307-6DF2F90DED68}" destId="{DA3FD177-8607-448A-BF5F-C38BB7DF07B9}"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5704AB-CF55-4D5B-8714-BAC7804BFF3A}" type="doc">
      <dgm:prSet loTypeId="urn:microsoft.com/office/officeart/2005/8/layout/equation2" loCatId="relationship" qsTypeId="urn:microsoft.com/office/officeart/2005/8/quickstyle/3d1" qsCatId="3D" csTypeId="urn:microsoft.com/office/officeart/2005/8/colors/colorful3" csCatId="colorful" phldr="1"/>
      <dgm:spPr/>
      <dgm:t>
        <a:bodyPr/>
        <a:lstStyle/>
        <a:p>
          <a:endParaRPr lang="en-US"/>
        </a:p>
      </dgm:t>
    </dgm:pt>
    <dgm:pt modelId="{69F6D652-B8B5-446C-8CD4-E2B4DA10CCC0}">
      <dgm:prSet/>
      <dgm:spPr>
        <a:solidFill>
          <a:srgbClr val="9C9E9D"/>
        </a:solidFill>
      </dgm:spPr>
      <dgm:t>
        <a:bodyPr/>
        <a:lstStyle/>
        <a:p>
          <a:pPr rtl="0"/>
          <a:r>
            <a:rPr lang="en-US" dirty="0"/>
            <a:t>New Case</a:t>
          </a:r>
        </a:p>
      </dgm:t>
    </dgm:pt>
    <dgm:pt modelId="{B3CA1F5A-329F-40BF-BABC-BC5652A6D88E}" type="parTrans" cxnId="{49F43BB4-2FEB-4E51-95B1-77B6A2B38237}">
      <dgm:prSet/>
      <dgm:spPr/>
      <dgm:t>
        <a:bodyPr/>
        <a:lstStyle/>
        <a:p>
          <a:endParaRPr lang="en-US"/>
        </a:p>
      </dgm:t>
    </dgm:pt>
    <dgm:pt modelId="{B6285D51-4137-4128-A934-69E46AE6F7C9}" type="sibTrans" cxnId="{49F43BB4-2FEB-4E51-95B1-77B6A2B38237}">
      <dgm:prSet/>
      <dgm:spPr>
        <a:solidFill>
          <a:srgbClr val="202452"/>
        </a:solidFill>
      </dgm:spPr>
      <dgm:t>
        <a:bodyPr/>
        <a:lstStyle/>
        <a:p>
          <a:endParaRPr lang="en-US" dirty="0"/>
        </a:p>
      </dgm:t>
    </dgm:pt>
    <dgm:pt modelId="{45E1070F-D9D5-4987-ACDC-8EC5303302C7}">
      <dgm:prSet/>
      <dgm:spPr>
        <a:solidFill>
          <a:srgbClr val="E2C549"/>
        </a:solidFill>
      </dgm:spPr>
      <dgm:t>
        <a:bodyPr/>
        <a:lstStyle/>
        <a:p>
          <a:pPr rtl="0"/>
          <a:r>
            <a:rPr lang="en-US" dirty="0"/>
            <a:t>End Applicant</a:t>
          </a:r>
        </a:p>
      </dgm:t>
    </dgm:pt>
    <dgm:pt modelId="{EF8D0F71-4059-44D4-B2F3-D92049A4EE7F}" type="parTrans" cxnId="{C424CF0D-A295-4BB5-950E-BAE3E1673897}">
      <dgm:prSet/>
      <dgm:spPr/>
      <dgm:t>
        <a:bodyPr/>
        <a:lstStyle/>
        <a:p>
          <a:endParaRPr lang="en-US"/>
        </a:p>
      </dgm:t>
    </dgm:pt>
    <dgm:pt modelId="{9CDA4133-83A8-4630-84E3-89E991FEA5BA}" type="sibTrans" cxnId="{C424CF0D-A295-4BB5-950E-BAE3E1673897}">
      <dgm:prSet/>
      <dgm:spPr>
        <a:solidFill>
          <a:srgbClr val="202452"/>
        </a:solidFill>
      </dgm:spPr>
      <dgm:t>
        <a:bodyPr/>
        <a:lstStyle/>
        <a:p>
          <a:endParaRPr lang="en-US" dirty="0"/>
        </a:p>
      </dgm:t>
    </dgm:pt>
    <dgm:pt modelId="{01399797-7414-4507-ACC5-F595A992A833}">
      <dgm:prSet/>
      <dgm:spPr>
        <a:solidFill>
          <a:srgbClr val="04A651"/>
        </a:solidFill>
      </dgm:spPr>
      <dgm:t>
        <a:bodyPr/>
        <a:lstStyle/>
        <a:p>
          <a:pPr rtl="0"/>
          <a:r>
            <a:rPr lang="en-US" dirty="0"/>
            <a:t>Reopen</a:t>
          </a:r>
        </a:p>
      </dgm:t>
    </dgm:pt>
    <dgm:pt modelId="{C2137B2E-F79E-40D6-93AA-3318A98C4980}" type="parTrans" cxnId="{C14809B3-E97B-4DFB-B22C-BFF258197F0C}">
      <dgm:prSet/>
      <dgm:spPr/>
      <dgm:t>
        <a:bodyPr/>
        <a:lstStyle/>
        <a:p>
          <a:endParaRPr lang="en-US"/>
        </a:p>
      </dgm:t>
    </dgm:pt>
    <dgm:pt modelId="{04B4D1C2-CDCC-4210-A7B3-5F321618F09B}" type="sibTrans" cxnId="{C14809B3-E97B-4DFB-B22C-BFF258197F0C}">
      <dgm:prSet/>
      <dgm:spPr>
        <a:solidFill>
          <a:srgbClr val="202452"/>
        </a:solidFill>
      </dgm:spPr>
      <dgm:t>
        <a:bodyPr/>
        <a:lstStyle/>
        <a:p>
          <a:endParaRPr lang="en-US" dirty="0"/>
        </a:p>
      </dgm:t>
    </dgm:pt>
    <dgm:pt modelId="{7CCCE7E7-6E47-44CC-BA26-371E04406E94}">
      <dgm:prSet/>
      <dgm:spPr>
        <a:blipFill rotWithShape="0">
          <a:blip xmlns:r="http://schemas.openxmlformats.org/officeDocument/2006/relationships" r:embed="rId1"/>
          <a:stretch>
            <a:fillRect/>
          </a:stretch>
        </a:blipFill>
      </dgm:spPr>
      <dgm:t>
        <a:bodyPr/>
        <a:lstStyle/>
        <a:p>
          <a:pPr rtl="0"/>
          <a:endParaRPr lang="en-US" dirty="0"/>
        </a:p>
      </dgm:t>
    </dgm:pt>
    <dgm:pt modelId="{818A50B7-CD0A-4401-9FF1-9E43A170B1E2}" type="parTrans" cxnId="{264E5FDB-52BD-4BA8-9266-250384A95978}">
      <dgm:prSet/>
      <dgm:spPr/>
      <dgm:t>
        <a:bodyPr/>
        <a:lstStyle/>
        <a:p>
          <a:endParaRPr lang="en-US"/>
        </a:p>
      </dgm:t>
    </dgm:pt>
    <dgm:pt modelId="{77A54562-2BE9-4764-AC9E-AA1CC6F5DBB3}" type="sibTrans" cxnId="{264E5FDB-52BD-4BA8-9266-250384A95978}">
      <dgm:prSet/>
      <dgm:spPr/>
      <dgm:t>
        <a:bodyPr/>
        <a:lstStyle/>
        <a:p>
          <a:endParaRPr lang="en-US"/>
        </a:p>
      </dgm:t>
    </dgm:pt>
    <dgm:pt modelId="{63C48D7A-9688-4B06-8307-6DF2F90DED68}" type="pres">
      <dgm:prSet presAssocID="{9A5704AB-CF55-4D5B-8714-BAC7804BFF3A}" presName="Name0" presStyleCnt="0">
        <dgm:presLayoutVars>
          <dgm:dir/>
          <dgm:resizeHandles val="exact"/>
        </dgm:presLayoutVars>
      </dgm:prSet>
      <dgm:spPr/>
    </dgm:pt>
    <dgm:pt modelId="{185439FB-4074-4C08-9B3C-FBEE06EC740D}" type="pres">
      <dgm:prSet presAssocID="{9A5704AB-CF55-4D5B-8714-BAC7804BFF3A}" presName="vNodes" presStyleCnt="0"/>
      <dgm:spPr/>
    </dgm:pt>
    <dgm:pt modelId="{9F6E0E2F-93CC-4C0D-A492-4728FEACB4B9}" type="pres">
      <dgm:prSet presAssocID="{69F6D652-B8B5-446C-8CD4-E2B4DA10CCC0}" presName="node" presStyleLbl="node1" presStyleIdx="0" presStyleCnt="4" custScaleX="143263" custScaleY="139241">
        <dgm:presLayoutVars>
          <dgm:bulletEnabled val="1"/>
        </dgm:presLayoutVars>
      </dgm:prSet>
      <dgm:spPr/>
    </dgm:pt>
    <dgm:pt modelId="{6752BDAF-8019-4FB3-A82C-A5B89CF0FCA3}" type="pres">
      <dgm:prSet presAssocID="{B6285D51-4137-4128-A934-69E46AE6F7C9}" presName="spacerT" presStyleCnt="0"/>
      <dgm:spPr/>
    </dgm:pt>
    <dgm:pt modelId="{599B1918-C056-4048-9817-BDBA9F6B17A9}" type="pres">
      <dgm:prSet presAssocID="{B6285D51-4137-4128-A934-69E46AE6F7C9}" presName="sibTrans" presStyleLbl="sibTrans2D1" presStyleIdx="0" presStyleCnt="3"/>
      <dgm:spPr/>
    </dgm:pt>
    <dgm:pt modelId="{49099B8D-C8B0-4AC0-98BC-C5F89194B40C}" type="pres">
      <dgm:prSet presAssocID="{B6285D51-4137-4128-A934-69E46AE6F7C9}" presName="spacerB" presStyleCnt="0"/>
      <dgm:spPr/>
    </dgm:pt>
    <dgm:pt modelId="{8E5B36D3-402C-4D51-AC61-8C6A02AE6FC9}" type="pres">
      <dgm:prSet presAssocID="{45E1070F-D9D5-4987-ACDC-8EC5303302C7}" presName="node" presStyleLbl="node1" presStyleIdx="1" presStyleCnt="4" custScaleX="146068" custScaleY="123591">
        <dgm:presLayoutVars>
          <dgm:bulletEnabled val="1"/>
        </dgm:presLayoutVars>
      </dgm:prSet>
      <dgm:spPr/>
    </dgm:pt>
    <dgm:pt modelId="{68F6ED92-F734-457B-BBA9-84733A5C56E0}" type="pres">
      <dgm:prSet presAssocID="{9CDA4133-83A8-4630-84E3-89E991FEA5BA}" presName="spacerT" presStyleCnt="0"/>
      <dgm:spPr/>
    </dgm:pt>
    <dgm:pt modelId="{BE163A05-97F6-4047-A2C2-793319F37DE6}" type="pres">
      <dgm:prSet presAssocID="{9CDA4133-83A8-4630-84E3-89E991FEA5BA}" presName="sibTrans" presStyleLbl="sibTrans2D1" presStyleIdx="1" presStyleCnt="3"/>
      <dgm:spPr/>
    </dgm:pt>
    <dgm:pt modelId="{D88CD4E1-612F-48E6-86CC-2BE18FBAFC4B}" type="pres">
      <dgm:prSet presAssocID="{9CDA4133-83A8-4630-84E3-89E991FEA5BA}" presName="spacerB" presStyleCnt="0"/>
      <dgm:spPr/>
    </dgm:pt>
    <dgm:pt modelId="{92C089AA-E595-48B8-BB69-C88B24037A54}" type="pres">
      <dgm:prSet presAssocID="{01399797-7414-4507-ACC5-F595A992A833}" presName="node" presStyleLbl="node1" presStyleIdx="2" presStyleCnt="4" custScaleX="159849" custScaleY="133450">
        <dgm:presLayoutVars>
          <dgm:bulletEnabled val="1"/>
        </dgm:presLayoutVars>
      </dgm:prSet>
      <dgm:spPr/>
    </dgm:pt>
    <dgm:pt modelId="{9BC7738A-B5EC-41E7-B78F-CA97C1CE203C}" type="pres">
      <dgm:prSet presAssocID="{9A5704AB-CF55-4D5B-8714-BAC7804BFF3A}" presName="sibTransLast" presStyleLbl="sibTrans2D1" presStyleIdx="2" presStyleCnt="3"/>
      <dgm:spPr/>
    </dgm:pt>
    <dgm:pt modelId="{57B88FBA-E8F0-45D2-84C3-59167A12360C}" type="pres">
      <dgm:prSet presAssocID="{9A5704AB-CF55-4D5B-8714-BAC7804BFF3A}" presName="connectorText" presStyleLbl="sibTrans2D1" presStyleIdx="2" presStyleCnt="3"/>
      <dgm:spPr/>
    </dgm:pt>
    <dgm:pt modelId="{DA3FD177-8607-448A-BF5F-C38BB7DF07B9}" type="pres">
      <dgm:prSet presAssocID="{9A5704AB-CF55-4D5B-8714-BAC7804BFF3A}" presName="lastNode" presStyleLbl="node1" presStyleIdx="3" presStyleCnt="4" custScaleX="136017" custScaleY="148791" custLinFactNeighborX="1111" custLinFactNeighborY="-267">
        <dgm:presLayoutVars>
          <dgm:bulletEnabled val="1"/>
        </dgm:presLayoutVars>
      </dgm:prSet>
      <dgm:spPr/>
    </dgm:pt>
  </dgm:ptLst>
  <dgm:cxnLst>
    <dgm:cxn modelId="{CAECB806-337B-40B4-9B23-92CFFBFC39CD}" type="presOf" srcId="{69F6D652-B8B5-446C-8CD4-E2B4DA10CCC0}" destId="{9F6E0E2F-93CC-4C0D-A492-4728FEACB4B9}" srcOrd="0" destOrd="0" presId="urn:microsoft.com/office/officeart/2005/8/layout/equation2"/>
    <dgm:cxn modelId="{C424CF0D-A295-4BB5-950E-BAE3E1673897}" srcId="{9A5704AB-CF55-4D5B-8714-BAC7804BFF3A}" destId="{45E1070F-D9D5-4987-ACDC-8EC5303302C7}" srcOrd="1" destOrd="0" parTransId="{EF8D0F71-4059-44D4-B2F3-D92049A4EE7F}" sibTransId="{9CDA4133-83A8-4630-84E3-89E991FEA5BA}"/>
    <dgm:cxn modelId="{82852017-F264-400C-A16B-CE8377130557}" type="presOf" srcId="{7CCCE7E7-6E47-44CC-BA26-371E04406E94}" destId="{DA3FD177-8607-448A-BF5F-C38BB7DF07B9}" srcOrd="0" destOrd="0" presId="urn:microsoft.com/office/officeart/2005/8/layout/equation2"/>
    <dgm:cxn modelId="{F6021F1B-A191-4AD6-974B-05AF6C4E7913}" type="presOf" srcId="{9A5704AB-CF55-4D5B-8714-BAC7804BFF3A}" destId="{63C48D7A-9688-4B06-8307-6DF2F90DED68}" srcOrd="0" destOrd="0" presId="urn:microsoft.com/office/officeart/2005/8/layout/equation2"/>
    <dgm:cxn modelId="{13B86655-111A-462A-B9ED-B00C00149953}" type="presOf" srcId="{04B4D1C2-CDCC-4210-A7B3-5F321618F09B}" destId="{57B88FBA-E8F0-45D2-84C3-59167A12360C}" srcOrd="1" destOrd="0" presId="urn:microsoft.com/office/officeart/2005/8/layout/equation2"/>
    <dgm:cxn modelId="{E5E3847A-F7D6-4040-97E6-6862A5517AB1}" type="presOf" srcId="{01399797-7414-4507-ACC5-F595A992A833}" destId="{92C089AA-E595-48B8-BB69-C88B24037A54}" srcOrd="0" destOrd="0" presId="urn:microsoft.com/office/officeart/2005/8/layout/equation2"/>
    <dgm:cxn modelId="{A3641193-53E7-4084-A453-05A25960FE46}" type="presOf" srcId="{9CDA4133-83A8-4630-84E3-89E991FEA5BA}" destId="{BE163A05-97F6-4047-A2C2-793319F37DE6}" srcOrd="0" destOrd="0" presId="urn:microsoft.com/office/officeart/2005/8/layout/equation2"/>
    <dgm:cxn modelId="{F2A654A8-9BA9-4F29-8412-01315E23646E}" type="presOf" srcId="{04B4D1C2-CDCC-4210-A7B3-5F321618F09B}" destId="{9BC7738A-B5EC-41E7-B78F-CA97C1CE203C}" srcOrd="0" destOrd="0" presId="urn:microsoft.com/office/officeart/2005/8/layout/equation2"/>
    <dgm:cxn modelId="{C14809B3-E97B-4DFB-B22C-BFF258197F0C}" srcId="{9A5704AB-CF55-4D5B-8714-BAC7804BFF3A}" destId="{01399797-7414-4507-ACC5-F595A992A833}" srcOrd="2" destOrd="0" parTransId="{C2137B2E-F79E-40D6-93AA-3318A98C4980}" sibTransId="{04B4D1C2-CDCC-4210-A7B3-5F321618F09B}"/>
    <dgm:cxn modelId="{49F43BB4-2FEB-4E51-95B1-77B6A2B38237}" srcId="{9A5704AB-CF55-4D5B-8714-BAC7804BFF3A}" destId="{69F6D652-B8B5-446C-8CD4-E2B4DA10CCC0}" srcOrd="0" destOrd="0" parTransId="{B3CA1F5A-329F-40BF-BABC-BC5652A6D88E}" sibTransId="{B6285D51-4137-4128-A934-69E46AE6F7C9}"/>
    <dgm:cxn modelId="{4BA30CC0-2689-42A4-B49A-7D424C9AFF65}" type="presOf" srcId="{45E1070F-D9D5-4987-ACDC-8EC5303302C7}" destId="{8E5B36D3-402C-4D51-AC61-8C6A02AE6FC9}" srcOrd="0" destOrd="0" presId="urn:microsoft.com/office/officeart/2005/8/layout/equation2"/>
    <dgm:cxn modelId="{24B044D0-733D-4A12-9EDA-EAB43190EEB6}" type="presOf" srcId="{B6285D51-4137-4128-A934-69E46AE6F7C9}" destId="{599B1918-C056-4048-9817-BDBA9F6B17A9}" srcOrd="0" destOrd="0" presId="urn:microsoft.com/office/officeart/2005/8/layout/equation2"/>
    <dgm:cxn modelId="{264E5FDB-52BD-4BA8-9266-250384A95978}" srcId="{9A5704AB-CF55-4D5B-8714-BAC7804BFF3A}" destId="{7CCCE7E7-6E47-44CC-BA26-371E04406E94}" srcOrd="3" destOrd="0" parTransId="{818A50B7-CD0A-4401-9FF1-9E43A170B1E2}" sibTransId="{77A54562-2BE9-4764-AC9E-AA1CC6F5DBB3}"/>
    <dgm:cxn modelId="{9F015B3E-AB15-42E2-A85F-1A2A00E0FBE5}" type="presParOf" srcId="{63C48D7A-9688-4B06-8307-6DF2F90DED68}" destId="{185439FB-4074-4C08-9B3C-FBEE06EC740D}" srcOrd="0" destOrd="0" presId="urn:microsoft.com/office/officeart/2005/8/layout/equation2"/>
    <dgm:cxn modelId="{2B3612EE-7C23-40B0-9B95-98DEA9C62915}" type="presParOf" srcId="{185439FB-4074-4C08-9B3C-FBEE06EC740D}" destId="{9F6E0E2F-93CC-4C0D-A492-4728FEACB4B9}" srcOrd="0" destOrd="0" presId="urn:microsoft.com/office/officeart/2005/8/layout/equation2"/>
    <dgm:cxn modelId="{7D00827B-3C24-4FE8-91A0-A2EDCC213674}" type="presParOf" srcId="{185439FB-4074-4C08-9B3C-FBEE06EC740D}" destId="{6752BDAF-8019-4FB3-A82C-A5B89CF0FCA3}" srcOrd="1" destOrd="0" presId="urn:microsoft.com/office/officeart/2005/8/layout/equation2"/>
    <dgm:cxn modelId="{10A14CB3-378F-4145-B5D0-2F8FB04218D5}" type="presParOf" srcId="{185439FB-4074-4C08-9B3C-FBEE06EC740D}" destId="{599B1918-C056-4048-9817-BDBA9F6B17A9}" srcOrd="2" destOrd="0" presId="urn:microsoft.com/office/officeart/2005/8/layout/equation2"/>
    <dgm:cxn modelId="{5CCB607E-CCA6-4838-A752-466F740047BD}" type="presParOf" srcId="{185439FB-4074-4C08-9B3C-FBEE06EC740D}" destId="{49099B8D-C8B0-4AC0-98BC-C5F89194B40C}" srcOrd="3" destOrd="0" presId="urn:microsoft.com/office/officeart/2005/8/layout/equation2"/>
    <dgm:cxn modelId="{09B894EE-319C-4D8F-A0EE-7279C9AF66BE}" type="presParOf" srcId="{185439FB-4074-4C08-9B3C-FBEE06EC740D}" destId="{8E5B36D3-402C-4D51-AC61-8C6A02AE6FC9}" srcOrd="4" destOrd="0" presId="urn:microsoft.com/office/officeart/2005/8/layout/equation2"/>
    <dgm:cxn modelId="{B412F8A4-CBA3-4C38-9E83-4ECBCA36B4E6}" type="presParOf" srcId="{185439FB-4074-4C08-9B3C-FBEE06EC740D}" destId="{68F6ED92-F734-457B-BBA9-84733A5C56E0}" srcOrd="5" destOrd="0" presId="urn:microsoft.com/office/officeart/2005/8/layout/equation2"/>
    <dgm:cxn modelId="{8A9F57B5-E875-4C6E-BD0D-FEB20E8F90FB}" type="presParOf" srcId="{185439FB-4074-4C08-9B3C-FBEE06EC740D}" destId="{BE163A05-97F6-4047-A2C2-793319F37DE6}" srcOrd="6" destOrd="0" presId="urn:microsoft.com/office/officeart/2005/8/layout/equation2"/>
    <dgm:cxn modelId="{7259BE50-1135-4FFD-A15D-6742B067B420}" type="presParOf" srcId="{185439FB-4074-4C08-9B3C-FBEE06EC740D}" destId="{D88CD4E1-612F-48E6-86CC-2BE18FBAFC4B}" srcOrd="7" destOrd="0" presId="urn:microsoft.com/office/officeart/2005/8/layout/equation2"/>
    <dgm:cxn modelId="{17C41BE9-6367-4793-83D1-BD5BE7334C3D}" type="presParOf" srcId="{185439FB-4074-4C08-9B3C-FBEE06EC740D}" destId="{92C089AA-E595-48B8-BB69-C88B24037A54}" srcOrd="8" destOrd="0" presId="urn:microsoft.com/office/officeart/2005/8/layout/equation2"/>
    <dgm:cxn modelId="{86E2D100-7173-4355-BD83-3D9D977C1C59}" type="presParOf" srcId="{63C48D7A-9688-4B06-8307-6DF2F90DED68}" destId="{9BC7738A-B5EC-41E7-B78F-CA97C1CE203C}" srcOrd="1" destOrd="0" presId="urn:microsoft.com/office/officeart/2005/8/layout/equation2"/>
    <dgm:cxn modelId="{E050EA5A-3201-4970-A8B0-7AE95CC103EA}" type="presParOf" srcId="{9BC7738A-B5EC-41E7-B78F-CA97C1CE203C}" destId="{57B88FBA-E8F0-45D2-84C3-59167A12360C}" srcOrd="0" destOrd="0" presId="urn:microsoft.com/office/officeart/2005/8/layout/equation2"/>
    <dgm:cxn modelId="{16096EC8-ACF8-4480-BDB7-1644D5432349}" type="presParOf" srcId="{63C48D7A-9688-4B06-8307-6DF2F90DED68}" destId="{DA3FD177-8607-448A-BF5F-C38BB7DF07B9}"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E0E2F-93CC-4C0D-A492-4728FEACB4B9}">
      <dsp:nvSpPr>
        <dsp:cNvPr id="0" name=""/>
        <dsp:cNvSpPr/>
      </dsp:nvSpPr>
      <dsp:spPr>
        <a:xfrm>
          <a:off x="1926813" y="2148"/>
          <a:ext cx="1181187" cy="1148027"/>
        </a:xfrm>
        <a:prstGeom prst="ellipse">
          <a:avLst/>
        </a:prstGeom>
        <a:solidFill>
          <a:srgbClr val="9C9E9D"/>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New Case</a:t>
          </a:r>
        </a:p>
      </dsp:txBody>
      <dsp:txXfrm>
        <a:off x="2099794" y="170273"/>
        <a:ext cx="835225" cy="811777"/>
      </dsp:txXfrm>
    </dsp:sp>
    <dsp:sp modelId="{599B1918-C056-4048-9817-BDBA9F6B17A9}">
      <dsp:nvSpPr>
        <dsp:cNvPr id="0" name=""/>
        <dsp:cNvSpPr/>
      </dsp:nvSpPr>
      <dsp:spPr>
        <a:xfrm>
          <a:off x="2278305" y="1217123"/>
          <a:ext cx="478203" cy="478203"/>
        </a:xfrm>
        <a:prstGeom prst="mathPlus">
          <a:avLst/>
        </a:prstGeom>
        <a:solidFill>
          <a:srgbClr val="202452"/>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2341691" y="1399988"/>
        <a:ext cx="351431" cy="112473"/>
      </dsp:txXfrm>
    </dsp:sp>
    <dsp:sp modelId="{8E5B36D3-402C-4D51-AC61-8C6A02AE6FC9}">
      <dsp:nvSpPr>
        <dsp:cNvPr id="0" name=""/>
        <dsp:cNvSpPr/>
      </dsp:nvSpPr>
      <dsp:spPr>
        <a:xfrm>
          <a:off x="1915250" y="1762275"/>
          <a:ext cx="1204314" cy="1018994"/>
        </a:xfrm>
        <a:prstGeom prst="ellipse">
          <a:avLst/>
        </a:prstGeom>
        <a:solidFill>
          <a:srgbClr val="E2C54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End Applicant</a:t>
          </a:r>
        </a:p>
      </dsp:txBody>
      <dsp:txXfrm>
        <a:off x="2091618" y="1911503"/>
        <a:ext cx="851578" cy="720538"/>
      </dsp:txXfrm>
    </dsp:sp>
    <dsp:sp modelId="{BE163A05-97F6-4047-A2C2-793319F37DE6}">
      <dsp:nvSpPr>
        <dsp:cNvPr id="0" name=""/>
        <dsp:cNvSpPr/>
      </dsp:nvSpPr>
      <dsp:spPr>
        <a:xfrm>
          <a:off x="2278305" y="2848218"/>
          <a:ext cx="478203" cy="478203"/>
        </a:xfrm>
        <a:prstGeom prst="mathPlus">
          <a:avLst/>
        </a:prstGeom>
        <a:solidFill>
          <a:srgbClr val="202452"/>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2341691" y="3031083"/>
        <a:ext cx="351431" cy="112473"/>
      </dsp:txXfrm>
    </dsp:sp>
    <dsp:sp modelId="{92C089AA-E595-48B8-BB69-C88B24037A54}">
      <dsp:nvSpPr>
        <dsp:cNvPr id="0" name=""/>
        <dsp:cNvSpPr/>
      </dsp:nvSpPr>
      <dsp:spPr>
        <a:xfrm>
          <a:off x="1858438" y="3393371"/>
          <a:ext cx="1317937" cy="1100280"/>
        </a:xfrm>
        <a:prstGeom prst="ellipse">
          <a:avLst/>
        </a:prstGeom>
        <a:solidFill>
          <a:srgbClr val="04A65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Reopen</a:t>
          </a:r>
        </a:p>
      </dsp:txBody>
      <dsp:txXfrm>
        <a:off x="2051445" y="3554503"/>
        <a:ext cx="931923" cy="778016"/>
      </dsp:txXfrm>
    </dsp:sp>
    <dsp:sp modelId="{9BC7738A-B5EC-41E7-B78F-CA97C1CE203C}">
      <dsp:nvSpPr>
        <dsp:cNvPr id="0" name=""/>
        <dsp:cNvSpPr/>
      </dsp:nvSpPr>
      <dsp:spPr>
        <a:xfrm rot="21593363">
          <a:off x="3301424" y="2092775"/>
          <a:ext cx="265101" cy="306709"/>
        </a:xfrm>
        <a:prstGeom prst="rightArrow">
          <a:avLst>
            <a:gd name="adj1" fmla="val 60000"/>
            <a:gd name="adj2" fmla="val 50000"/>
          </a:avLst>
        </a:prstGeom>
        <a:solidFill>
          <a:srgbClr val="202452"/>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3301424" y="2154194"/>
        <a:ext cx="185571" cy="184025"/>
      </dsp:txXfrm>
    </dsp:sp>
    <dsp:sp modelId="{DA3FD177-8607-448A-BF5F-C38BB7DF07B9}">
      <dsp:nvSpPr>
        <dsp:cNvPr id="0" name=""/>
        <dsp:cNvSpPr/>
      </dsp:nvSpPr>
      <dsp:spPr>
        <a:xfrm>
          <a:off x="3676566" y="1016731"/>
          <a:ext cx="2242890" cy="2453531"/>
        </a:xfrm>
        <a:prstGeom prst="ellipse">
          <a:avLst/>
        </a:prstGeom>
        <a:blipFill rotWithShape="0">
          <a:blip xmlns:r="http://schemas.openxmlformats.org/officeDocument/2006/relationships" r:embed="rId1"/>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rtl="0">
            <a:lnSpc>
              <a:spcPct val="90000"/>
            </a:lnSpc>
            <a:spcBef>
              <a:spcPct val="0"/>
            </a:spcBef>
            <a:spcAft>
              <a:spcPct val="35000"/>
            </a:spcAft>
            <a:buNone/>
          </a:pPr>
          <a:endParaRPr lang="en-US" sz="6500" kern="1200" dirty="0"/>
        </a:p>
      </dsp:txBody>
      <dsp:txXfrm>
        <a:off x="4005030" y="1376042"/>
        <a:ext cx="1585962" cy="17349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E0E2F-93CC-4C0D-A492-4728FEACB4B9}">
      <dsp:nvSpPr>
        <dsp:cNvPr id="0" name=""/>
        <dsp:cNvSpPr/>
      </dsp:nvSpPr>
      <dsp:spPr>
        <a:xfrm>
          <a:off x="44759" y="471577"/>
          <a:ext cx="753930" cy="732764"/>
        </a:xfrm>
        <a:prstGeom prst="ellipse">
          <a:avLst/>
        </a:prstGeom>
        <a:solidFill>
          <a:srgbClr val="9C9E9D"/>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n-US" sz="1000" kern="1200" dirty="0"/>
            <a:t>New Case</a:t>
          </a:r>
        </a:p>
      </dsp:txBody>
      <dsp:txXfrm>
        <a:off x="155169" y="578888"/>
        <a:ext cx="533110" cy="518142"/>
      </dsp:txXfrm>
    </dsp:sp>
    <dsp:sp modelId="{599B1918-C056-4048-9817-BDBA9F6B17A9}">
      <dsp:nvSpPr>
        <dsp:cNvPr id="0" name=""/>
        <dsp:cNvSpPr/>
      </dsp:nvSpPr>
      <dsp:spPr>
        <a:xfrm>
          <a:off x="269110" y="1247074"/>
          <a:ext cx="305228" cy="305228"/>
        </a:xfrm>
        <a:prstGeom prst="mathPlus">
          <a:avLst/>
        </a:prstGeom>
        <a:solidFill>
          <a:srgbClr val="202452"/>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09568" y="1363793"/>
        <a:ext cx="224312" cy="71790"/>
      </dsp:txXfrm>
    </dsp:sp>
    <dsp:sp modelId="{8E5B36D3-402C-4D51-AC61-8C6A02AE6FC9}">
      <dsp:nvSpPr>
        <dsp:cNvPr id="0" name=""/>
        <dsp:cNvSpPr/>
      </dsp:nvSpPr>
      <dsp:spPr>
        <a:xfrm>
          <a:off x="37379" y="1595035"/>
          <a:ext cx="768691" cy="650405"/>
        </a:xfrm>
        <a:prstGeom prst="ellipse">
          <a:avLst/>
        </a:prstGeom>
        <a:solidFill>
          <a:srgbClr val="E2C54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n-US" sz="1000" kern="1200" dirty="0"/>
            <a:t>End Applicant</a:t>
          </a:r>
        </a:p>
      </dsp:txBody>
      <dsp:txXfrm>
        <a:off x="149951" y="1690285"/>
        <a:ext cx="543547" cy="459905"/>
      </dsp:txXfrm>
    </dsp:sp>
    <dsp:sp modelId="{BE163A05-97F6-4047-A2C2-793319F37DE6}">
      <dsp:nvSpPr>
        <dsp:cNvPr id="0" name=""/>
        <dsp:cNvSpPr/>
      </dsp:nvSpPr>
      <dsp:spPr>
        <a:xfrm>
          <a:off x="269110" y="2288172"/>
          <a:ext cx="305228" cy="305228"/>
        </a:xfrm>
        <a:prstGeom prst="mathPlus">
          <a:avLst/>
        </a:prstGeom>
        <a:solidFill>
          <a:srgbClr val="202452"/>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09568" y="2404891"/>
        <a:ext cx="224312" cy="71790"/>
      </dsp:txXfrm>
    </dsp:sp>
    <dsp:sp modelId="{92C089AA-E595-48B8-BB69-C88B24037A54}">
      <dsp:nvSpPr>
        <dsp:cNvPr id="0" name=""/>
        <dsp:cNvSpPr/>
      </dsp:nvSpPr>
      <dsp:spPr>
        <a:xfrm>
          <a:off x="1117" y="2636133"/>
          <a:ext cx="841215" cy="702288"/>
        </a:xfrm>
        <a:prstGeom prst="ellipse">
          <a:avLst/>
        </a:prstGeom>
        <a:solidFill>
          <a:srgbClr val="04A65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n-US" sz="1000" kern="1200" dirty="0"/>
            <a:t>Reopen</a:t>
          </a:r>
        </a:p>
      </dsp:txBody>
      <dsp:txXfrm>
        <a:off x="124310" y="2738981"/>
        <a:ext cx="594829" cy="496592"/>
      </dsp:txXfrm>
    </dsp:sp>
    <dsp:sp modelId="{9BC7738A-B5EC-41E7-B78F-CA97C1CE203C}">
      <dsp:nvSpPr>
        <dsp:cNvPr id="0" name=""/>
        <dsp:cNvSpPr/>
      </dsp:nvSpPr>
      <dsp:spPr>
        <a:xfrm rot="21593352">
          <a:off x="921550" y="1805987"/>
          <a:ext cx="167942" cy="195767"/>
        </a:xfrm>
        <a:prstGeom prst="rightArrow">
          <a:avLst>
            <a:gd name="adj1" fmla="val 60000"/>
            <a:gd name="adj2" fmla="val 50000"/>
          </a:avLst>
        </a:prstGeom>
        <a:solidFill>
          <a:srgbClr val="202452"/>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921550" y="1845189"/>
        <a:ext cx="117559" cy="117461"/>
      </dsp:txXfrm>
    </dsp:sp>
    <dsp:sp modelId="{DA3FD177-8607-448A-BF5F-C38BB7DF07B9}">
      <dsp:nvSpPr>
        <dsp:cNvPr id="0" name=""/>
        <dsp:cNvSpPr/>
      </dsp:nvSpPr>
      <dsp:spPr>
        <a:xfrm>
          <a:off x="1159204" y="1119167"/>
          <a:ext cx="1431595" cy="1566043"/>
        </a:xfrm>
        <a:prstGeom prst="ellipse">
          <a:avLst/>
        </a:prstGeom>
        <a:blipFill rotWithShape="0">
          <a:blip xmlns:r="http://schemas.openxmlformats.org/officeDocument/2006/relationships" r:embed="rId1"/>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rtl="0">
            <a:lnSpc>
              <a:spcPct val="90000"/>
            </a:lnSpc>
            <a:spcBef>
              <a:spcPct val="0"/>
            </a:spcBef>
            <a:spcAft>
              <a:spcPct val="35000"/>
            </a:spcAft>
            <a:buNone/>
          </a:pPr>
          <a:endParaRPr lang="en-US" sz="6400" kern="1200" dirty="0"/>
        </a:p>
      </dsp:txBody>
      <dsp:txXfrm>
        <a:off x="1368856" y="1348509"/>
        <a:ext cx="1012291" cy="1107359"/>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4/3/2024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Florida Department of Commerce’s (</a:t>
            </a:r>
            <a:r>
              <a:rPr lang="en-US" dirty="0" err="1"/>
              <a:t>FloridaCommerce’s</a:t>
            </a:r>
            <a:r>
              <a:rPr lang="en-US" dirty="0"/>
              <a:t>)</a:t>
            </a:r>
            <a:r>
              <a:rPr lang="en-US" baseline="0" dirty="0"/>
              <a:t> Welfare Transition (WT) program’s </a:t>
            </a:r>
            <a:r>
              <a:rPr lang="en-US" b="1" baseline="0" dirty="0"/>
              <a:t>Understanding Automation Codes, Part 2</a:t>
            </a:r>
            <a:r>
              <a:rPr lang="en-US" baseline="0" dirty="0"/>
              <a:t>.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a:t>
            </a:fld>
            <a:endParaRPr lang="en-US"/>
          </a:p>
        </p:txBody>
      </p:sp>
    </p:spTree>
    <p:extLst>
      <p:ext uri="{BB962C8B-B14F-4D97-AF65-F5344CB8AC3E}">
        <p14:creationId xmlns:p14="http://schemas.microsoft.com/office/powerpoint/2010/main" val="3489928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Code 489 will generate when the work registrant</a:t>
            </a:r>
            <a:r>
              <a:rPr lang="en-US" baseline="0" dirty="0"/>
              <a:t> indicates that they are “</a:t>
            </a:r>
            <a:r>
              <a:rPr lang="en-US" b="1" i="1" baseline="0" dirty="0"/>
              <a:t>Caring for a Disabled Family Member</a:t>
            </a:r>
            <a:r>
              <a:rPr lang="en-US" baseline="0" dirty="0"/>
              <a:t>” by selecting the “</a:t>
            </a:r>
            <a:r>
              <a:rPr lang="en-US" b="1" i="1" baseline="0" dirty="0"/>
              <a:t>Yes</a:t>
            </a:r>
            <a:r>
              <a:rPr lang="en-US" baseline="0" dirty="0"/>
              <a:t>” radio button during their Needs Screening.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10</a:t>
            </a:fld>
            <a:endParaRPr lang="en-US"/>
          </a:p>
        </p:txBody>
      </p:sp>
    </p:spTree>
    <p:extLst>
      <p:ext uri="{BB962C8B-B14F-4D97-AF65-F5344CB8AC3E}">
        <p14:creationId xmlns:p14="http://schemas.microsoft.com/office/powerpoint/2010/main" val="392492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Code 489 – Document Submission</a:t>
            </a:r>
            <a:r>
              <a:rPr lang="en-US" baseline="0" dirty="0"/>
              <a:t> Caring for a Disabled Family Member </a:t>
            </a:r>
            <a:r>
              <a:rPr lang="en-US" dirty="0"/>
              <a:t>will appear on the Skill Development Screen in the Skill Development section</a:t>
            </a:r>
            <a:r>
              <a:rPr lang="en-US" baseline="0" dirty="0"/>
              <a:t> in OSST.  If the customer indicates they are Caring for a Disabled Family Member, they will be able to submit the document to you and advised to share the form with DCF.  Code 489 will appear on the Skill Development Screen in the Skill Development section.  If the customer turns in the documentation, close code 489 with completed and notification code EX will be reported to DCF to look for exemption documentation on the applicant. If the customer does not submit documentation and/or the case manager does not end code, the system will close out code 489 with Incomplete on day 11 after the customer has exhausted the 10 work registration days. We will show the example in larger scale on the next slide. Remember, if the customer has satisfied the online requirements and local requirements, where applicable, FloridaCommerce will report Work Registration completed to DCF even if the customer does not turn in the documentation to be exempted.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11</a:t>
            </a:fld>
            <a:endParaRPr lang="en-US"/>
          </a:p>
        </p:txBody>
      </p:sp>
    </p:spTree>
    <p:extLst>
      <p:ext uri="{BB962C8B-B14F-4D97-AF65-F5344CB8AC3E}">
        <p14:creationId xmlns:p14="http://schemas.microsoft.com/office/powerpoint/2010/main" val="2258448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of code</a:t>
            </a:r>
            <a:r>
              <a:rPr lang="en-US" baseline="0" dirty="0"/>
              <a:t> 489 that was not ended on time.  Status = incomplete on day 11.</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12</a:t>
            </a:fld>
            <a:endParaRPr lang="en-US"/>
          </a:p>
        </p:txBody>
      </p:sp>
    </p:spTree>
    <p:extLst>
      <p:ext uri="{BB962C8B-B14F-4D97-AF65-F5344CB8AC3E}">
        <p14:creationId xmlns:p14="http://schemas.microsoft.com/office/powerpoint/2010/main" val="3777778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Code 488 will not generate as part</a:t>
            </a:r>
            <a:r>
              <a:rPr lang="en-US" baseline="0" dirty="0"/>
              <a:t> of any automated service or customer action.  Code 488 can only be created by case manager action.  The case manager will enter code 488 on the customer’s OSST case on the Skill Development Screen in the Skill Development section of the system.  We will demonstrate in upcoming slides.</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13</a:t>
            </a:fld>
            <a:endParaRPr lang="en-US"/>
          </a:p>
        </p:txBody>
      </p:sp>
    </p:spTree>
    <p:extLst>
      <p:ext uri="{BB962C8B-B14F-4D97-AF65-F5344CB8AC3E}">
        <p14:creationId xmlns:p14="http://schemas.microsoft.com/office/powerpoint/2010/main" val="4212598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start</a:t>
            </a:r>
            <a:r>
              <a:rPr lang="en-US" baseline="0" dirty="0"/>
              <a:t>, the case manager will click on the “Add Activity” button on the Skill Development Screen under the Skill Development section.</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14</a:t>
            </a:fld>
            <a:endParaRPr lang="en-US"/>
          </a:p>
        </p:txBody>
      </p:sp>
    </p:spTree>
    <p:extLst>
      <p:ext uri="{BB962C8B-B14F-4D97-AF65-F5344CB8AC3E}">
        <p14:creationId xmlns:p14="http://schemas.microsoft.com/office/powerpoint/2010/main" val="101927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yo</a:t>
            </a:r>
            <a:r>
              <a:rPr lang="en-US" baseline="0" dirty="0"/>
              <a:t>u will enter your local provider name for the activity and select search.</a:t>
            </a: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15</a:t>
            </a:fld>
            <a:endParaRPr lang="en-US"/>
          </a:p>
        </p:txBody>
      </p:sp>
    </p:spTree>
    <p:extLst>
      <p:ext uri="{BB962C8B-B14F-4D97-AF65-F5344CB8AC3E}">
        <p14:creationId xmlns:p14="http://schemas.microsoft.com/office/powerpoint/2010/main" val="202078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provider listings will display</a:t>
            </a:r>
            <a:r>
              <a:rPr lang="en-US" baseline="0" dirty="0"/>
              <a:t> based on the criteria entered.  Select the desired providing by clicking on the paper icon next to the provider.  Once selected, the system will display the screen illustrated in the right panel on the presentation slide.  The screen will include the provider’s information as well as activity details.  You will choose the activity code from this section.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16</a:t>
            </a:fld>
            <a:endParaRPr lang="en-US"/>
          </a:p>
        </p:txBody>
      </p:sp>
    </p:spTree>
    <p:extLst>
      <p:ext uri="{BB962C8B-B14F-4D97-AF65-F5344CB8AC3E}">
        <p14:creationId xmlns:p14="http://schemas.microsoft.com/office/powerpoint/2010/main" val="1127062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Under the</a:t>
            </a:r>
            <a:r>
              <a:rPr lang="en-US" baseline="0" dirty="0"/>
              <a:t> Activity Details section, you will select the Activity Category dropdown.  Then select </a:t>
            </a:r>
            <a:r>
              <a:rPr lang="en-US" b="1" i="1" baseline="0" dirty="0"/>
              <a:t>WT Staff Initiated Online Authorization (488).</a:t>
            </a:r>
            <a:endParaRPr lang="en-US" b="1" i="1"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17</a:t>
            </a:fld>
            <a:endParaRPr lang="en-US"/>
          </a:p>
        </p:txBody>
      </p:sp>
    </p:spTree>
    <p:extLst>
      <p:ext uri="{BB962C8B-B14F-4D97-AF65-F5344CB8AC3E}">
        <p14:creationId xmlns:p14="http://schemas.microsoft.com/office/powerpoint/2010/main" val="1553106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enter</a:t>
            </a:r>
            <a:r>
              <a:rPr lang="en-US" baseline="0" dirty="0"/>
              <a:t> the number of “Scheduled Hours”.  We entered 2 in our example.  Next, enter the “Actual Start Date”.  The actual start date is the date you are authorizing access.  Select “Save” to save the changes.</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18</a:t>
            </a:fld>
            <a:endParaRPr lang="en-US"/>
          </a:p>
        </p:txBody>
      </p:sp>
    </p:spTree>
    <p:extLst>
      <p:ext uri="{BB962C8B-B14F-4D97-AF65-F5344CB8AC3E}">
        <p14:creationId xmlns:p14="http://schemas.microsoft.com/office/powerpoint/2010/main" val="3871732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activity will display</a:t>
            </a:r>
            <a:r>
              <a:rPr lang="en-US" baseline="0" dirty="0"/>
              <a:t> on the </a:t>
            </a:r>
            <a:r>
              <a:rPr lang="en-US" b="1" i="1" baseline="0" dirty="0"/>
              <a:t>Skill Development Screen </a:t>
            </a:r>
            <a:r>
              <a:rPr lang="en-US" baseline="0" dirty="0"/>
              <a:t>in the </a:t>
            </a:r>
            <a:r>
              <a:rPr lang="en-US" b="1" i="1" baseline="0" dirty="0"/>
              <a:t>Skill Development section </a:t>
            </a:r>
            <a:r>
              <a:rPr lang="en-US" baseline="0" dirty="0"/>
              <a:t>with a status of </a:t>
            </a:r>
            <a:r>
              <a:rPr lang="en-US" b="1" i="1" baseline="0" dirty="0"/>
              <a:t>“In Progress</a:t>
            </a:r>
            <a:r>
              <a:rPr lang="en-US" baseline="0" dirty="0"/>
              <a:t>”.</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19</a:t>
            </a:fld>
            <a:endParaRPr lang="en-US"/>
          </a:p>
        </p:txBody>
      </p:sp>
    </p:spTree>
    <p:extLst>
      <p:ext uri="{BB962C8B-B14F-4D97-AF65-F5344CB8AC3E}">
        <p14:creationId xmlns:p14="http://schemas.microsoft.com/office/powerpoint/2010/main" val="1597293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We have provided a copy of the Code Cheat sheet in Part 2 for quick reference.   In Part 1, we learned what codes 499, 498, 497 and 495 are, what they mean, when they are activated and where they appear.</a:t>
            </a:r>
          </a:p>
          <a:p>
            <a:r>
              <a:rPr lang="en-US" baseline="0" dirty="0"/>
              <a:t>The goal of this presentation is to familiarize you with codes associated with WT Automation.  We will share with you each code, their meaning, what must be done before they are activated in the system and where they appear once activated  During this presentation, we will cover codes 494, 493, 492, 491, 489 and 488.</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a:t>
            </a:fld>
            <a:endParaRPr lang="en-US"/>
          </a:p>
        </p:txBody>
      </p:sp>
    </p:spTree>
    <p:extLst>
      <p:ext uri="{BB962C8B-B14F-4D97-AF65-F5344CB8AC3E}">
        <p14:creationId xmlns:p14="http://schemas.microsoft.com/office/powerpoint/2010/main" val="2841765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some restrictions with Code 488.  Program staff will not be able to enter a code 488 on the case if the customer</a:t>
            </a:r>
          </a:p>
          <a:p>
            <a:endParaRPr lang="en-US" baseline="0" dirty="0"/>
          </a:p>
          <a:p>
            <a:pPr marL="228600" indent="-228600">
              <a:buFont typeface="+mj-lt"/>
              <a:buAutoNum type="arabicPeriod"/>
            </a:pPr>
            <a:r>
              <a:rPr lang="en-US" baseline="0" dirty="0"/>
              <a:t>Is still in the initial 10-day automation period that allows them access to complete online requirements;</a:t>
            </a:r>
          </a:p>
          <a:p>
            <a:pPr marL="228600" indent="-228600">
              <a:buFont typeface="+mj-lt"/>
              <a:buAutoNum type="arabicPeriod"/>
            </a:pPr>
            <a:r>
              <a:rPr lang="en-US" baseline="0" dirty="0"/>
              <a:t>If the customer is not pending for cash assistance</a:t>
            </a:r>
          </a:p>
          <a:p>
            <a:pPr marL="228600" indent="-228600">
              <a:buFont typeface="+mj-lt"/>
              <a:buAutoNum type="arabicPeriod"/>
            </a:pPr>
            <a:r>
              <a:rPr lang="en-US" baseline="0" dirty="0"/>
              <a:t>If there are active automation codes on the customer’s case</a:t>
            </a:r>
          </a:p>
          <a:p>
            <a:pPr marL="228600" indent="-228600">
              <a:buFont typeface="+mj-lt"/>
              <a:buAutoNum type="arabicPeriod"/>
            </a:pPr>
            <a:endParaRPr lang="en-US" baseline="0" dirty="0"/>
          </a:p>
          <a:p>
            <a:pPr marL="228600" indent="-228600">
              <a:buFont typeface="+mj-lt"/>
              <a:buNone/>
            </a:pPr>
            <a:r>
              <a:rPr lang="en-US" baseline="0" dirty="0"/>
              <a:t>Staff will be able to enter a code 488 if:</a:t>
            </a:r>
          </a:p>
          <a:p>
            <a:pPr marL="228600" indent="-228600">
              <a:buFont typeface="+mj-lt"/>
              <a:buAutoNum type="arabicPeriod"/>
            </a:pPr>
            <a:r>
              <a:rPr lang="en-US" baseline="0" dirty="0"/>
              <a:t>The initial 10-day automation period for customer system access has expired</a:t>
            </a:r>
          </a:p>
          <a:p>
            <a:pPr marL="228600" indent="-228600">
              <a:buFont typeface="+mj-lt"/>
              <a:buAutoNum type="arabicPeriod"/>
            </a:pPr>
            <a:r>
              <a:rPr lang="en-US" baseline="0" dirty="0"/>
              <a:t>The customer has a pending TCA referral</a:t>
            </a:r>
          </a:p>
          <a:p>
            <a:pPr marL="228600" indent="-228600">
              <a:buFont typeface="+mj-lt"/>
              <a:buAutoNum type="arabicPeriod"/>
            </a:pPr>
            <a:r>
              <a:rPr lang="en-US" baseline="0" dirty="0"/>
              <a:t>There are no active automated codes on the case.</a:t>
            </a: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20</a:t>
            </a:fld>
            <a:endParaRPr lang="en-US"/>
          </a:p>
        </p:txBody>
      </p:sp>
    </p:spTree>
    <p:extLst>
      <p:ext uri="{BB962C8B-B14F-4D97-AF65-F5344CB8AC3E}">
        <p14:creationId xmlns:p14="http://schemas.microsoft.com/office/powerpoint/2010/main" val="2993369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The next two automated codes are activated once an applicant becomes mandatory for program participation or if an previously exempt customer becomes mandatory and referred to the program for participation.  </a:t>
            </a:r>
            <a:endParaRPr lang="en-US" baseline="0" dirty="0"/>
          </a:p>
          <a:p>
            <a:pPr marL="228600" indent="-228600">
              <a:buFont typeface="+mj-lt"/>
              <a:buAutoNum type="arabicPeriod"/>
            </a:pPr>
            <a:endParaRPr lang="en-US" baseline="0" dirty="0"/>
          </a:p>
          <a:p>
            <a:pPr marL="228600" indent="-228600">
              <a:buFont typeface="+mj-lt"/>
              <a:buNone/>
            </a:pPr>
            <a:r>
              <a:rPr lang="en-US" dirty="0"/>
              <a:t>If the case is opening as a mandatory participant, the system</a:t>
            </a:r>
            <a:r>
              <a:rPr lang="en-US" baseline="0" dirty="0"/>
              <a:t> will automatically mail an Invitation Letter (code 492) to the customer.  The invitation letter informs the participant to log onto OSST to complete the Initial</a:t>
            </a:r>
          </a:p>
          <a:p>
            <a:pPr marL="228600" indent="-228600">
              <a:buFont typeface="+mj-lt"/>
              <a:buNone/>
            </a:pPr>
            <a:r>
              <a:rPr lang="en-US" baseline="0" dirty="0"/>
              <a:t>Assessment (491).  The Initial Assessment is a federally-required program component and assesses the participant’s skills, work history and employability.  The invitation letter informs the participant that they have seven</a:t>
            </a:r>
          </a:p>
          <a:p>
            <a:pPr marL="228600" indent="-228600">
              <a:buFont typeface="+mj-lt"/>
              <a:buNone/>
            </a:pPr>
            <a:r>
              <a:rPr lang="en-US" baseline="0" dirty="0"/>
              <a:t>days to log into OSST, complete the initial assessment and follow through with any other requirements as instructed by the region in the invitation letter.  The seven-day time standard starts the day after the invitation letter</a:t>
            </a:r>
          </a:p>
          <a:p>
            <a:pPr marL="228600" indent="-228600">
              <a:buFont typeface="+mj-lt"/>
              <a:buNone/>
            </a:pPr>
            <a:r>
              <a:rPr lang="en-US" baseline="0" dirty="0"/>
              <a:t>is mailed.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21</a:t>
            </a:fld>
            <a:endParaRPr lang="en-US"/>
          </a:p>
        </p:txBody>
      </p:sp>
    </p:spTree>
    <p:extLst>
      <p:ext uri="{BB962C8B-B14F-4D97-AF65-F5344CB8AC3E}">
        <p14:creationId xmlns:p14="http://schemas.microsoft.com/office/powerpoint/2010/main" val="4292293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Code 492</a:t>
            </a:r>
            <a:r>
              <a:rPr lang="en-US" baseline="0" dirty="0"/>
              <a:t>, which is the Notice of Mandatory Activity or NOMA will appear on the Skill Development Screen in the Skill Development Section</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22</a:t>
            </a:fld>
            <a:endParaRPr lang="en-US"/>
          </a:p>
        </p:txBody>
      </p:sp>
    </p:spTree>
    <p:extLst>
      <p:ext uri="{BB962C8B-B14F-4D97-AF65-F5344CB8AC3E}">
        <p14:creationId xmlns:p14="http://schemas.microsoft.com/office/powerpoint/2010/main" val="2830378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click on the hyperlink WT NOMA,</a:t>
            </a:r>
            <a:r>
              <a:rPr lang="en-US" baseline="0" dirty="0"/>
              <a:t> details about the activity appear.  You will see that the system generated the activity, the actual start date is the date the NOMA was mailed.  The customer has 7 days to log back into OSST and complete the requirements communicated in the NOMA.  In this example, the letter was mailed on August 5, 2013 and the last date the participant can go in and complete the online requirements and supplemental requirements is August 12, 2013.  On August 13, 2013 if a case manager has not ended code 492, the system will move forward with the pre-penalty process and mail the Notice of Failure to Participate.  </a:t>
            </a:r>
          </a:p>
          <a:p>
            <a:endParaRPr lang="en-US" baseline="0" dirty="0"/>
          </a:p>
          <a:p>
            <a:r>
              <a:rPr lang="en-US" baseline="0" dirty="0"/>
              <a:t>In order to end the NOMA, the case manager will enter an “Actual End Date” and select Save.  We will demonstrate this later in the presentation.</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23</a:t>
            </a:fld>
            <a:endParaRPr lang="en-US"/>
          </a:p>
        </p:txBody>
      </p:sp>
    </p:spTree>
    <p:extLst>
      <p:ext uri="{BB962C8B-B14F-4D97-AF65-F5344CB8AC3E}">
        <p14:creationId xmlns:p14="http://schemas.microsoft.com/office/powerpoint/2010/main" val="2355509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Code 491 will only be initiated once the engagement letter is mailed.  Once the customer has completed the 491, the region has a few options on closing out the NOMA which is associated with code 491 (initial assessment).  We will walk through the steps of closing the NOMA in upcoming slides.</a:t>
            </a:r>
            <a:endParaRPr lang="en-US" baseline="0"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24</a:t>
            </a:fld>
            <a:endParaRPr lang="en-US"/>
          </a:p>
        </p:txBody>
      </p:sp>
    </p:spTree>
    <p:extLst>
      <p:ext uri="{BB962C8B-B14F-4D97-AF65-F5344CB8AC3E}">
        <p14:creationId xmlns:p14="http://schemas.microsoft.com/office/powerpoint/2010/main" val="3476615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close</a:t>
            </a:r>
            <a:r>
              <a:rPr lang="en-US" baseline="0" dirty="0"/>
              <a:t> the NOMA you will click on the hyperlink NOMA from the Skill Development Screen as demonstrated earlier in the presentation.  This will bring you to the details page.  You will see that the system generated the activity and the actual start date.  The customer has 7 days to log back into OSST and complete the online requirements communicated in the NOMA.</a:t>
            </a:r>
          </a:p>
          <a:p>
            <a:endParaRPr lang="en-US" baseline="0" dirty="0"/>
          </a:p>
          <a:p>
            <a:r>
              <a:rPr lang="en-US" baseline="0" dirty="0"/>
              <a:t>In order to end the NOMA, the case manager will enter an “Actual End Date” and select Save.  The actual end date should be the date you are closing the activity.</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25</a:t>
            </a:fld>
            <a:endParaRPr lang="en-US"/>
          </a:p>
        </p:txBody>
      </p:sp>
    </p:spTree>
    <p:extLst>
      <p:ext uri="{BB962C8B-B14F-4D97-AF65-F5344CB8AC3E}">
        <p14:creationId xmlns:p14="http://schemas.microsoft.com/office/powerpoint/2010/main" val="3427556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Select the appropriate</a:t>
            </a:r>
            <a:r>
              <a:rPr lang="en-US" baseline="0" dirty="0"/>
              <a:t> outcome from the dropdown, e</a:t>
            </a:r>
            <a:r>
              <a:rPr lang="en-US" dirty="0"/>
              <a:t>nter the actual end date (the date you are closing the activity</a:t>
            </a:r>
            <a:r>
              <a:rPr lang="en-US" baseline="0" dirty="0"/>
              <a:t>) and select save.</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26</a:t>
            </a:fld>
            <a:endParaRPr lang="en-US"/>
          </a:p>
        </p:txBody>
      </p:sp>
    </p:spTree>
    <p:extLst>
      <p:ext uri="{BB962C8B-B14F-4D97-AF65-F5344CB8AC3E}">
        <p14:creationId xmlns:p14="http://schemas.microsoft.com/office/powerpoint/2010/main" val="20396388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status will be updated</a:t>
            </a:r>
            <a:r>
              <a:rPr lang="en-US" baseline="0" dirty="0"/>
              <a:t> with “Completed” and will display the date the customer satisfied the requirement.</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27</a:t>
            </a:fld>
            <a:endParaRPr lang="en-US"/>
          </a:p>
        </p:txBody>
      </p:sp>
    </p:spTree>
    <p:extLst>
      <p:ext uri="{BB962C8B-B14F-4D97-AF65-F5344CB8AC3E}">
        <p14:creationId xmlns:p14="http://schemas.microsoft.com/office/powerpoint/2010/main" val="3452998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concludes</a:t>
            </a:r>
            <a:r>
              <a:rPr lang="en-US" baseline="0" dirty="0"/>
              <a:t> Part 2 of our Understanding Automation Codes presentation.  If you have any questions about this presentation or other program requirements, please contact the FloridaCommerce Team at </a:t>
            </a:r>
            <a:r>
              <a:rPr lang="en-US" baseline="0" dirty="0" err="1"/>
              <a:t>WTProgram@commerce.</a:t>
            </a:r>
            <a:r>
              <a:rPr lang="en-US" baseline="0" err="1"/>
              <a:t>fl</a:t>
            </a:r>
            <a:r>
              <a:rPr lang="en-US" baseline="0"/>
              <a:t>.gov.</a:t>
            </a: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28</a:t>
            </a:fld>
            <a:endParaRPr lang="en-US"/>
          </a:p>
        </p:txBody>
      </p:sp>
    </p:spTree>
    <p:extLst>
      <p:ext uri="{BB962C8B-B14F-4D97-AF65-F5344CB8AC3E}">
        <p14:creationId xmlns:p14="http://schemas.microsoft.com/office/powerpoint/2010/main" val="4027194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a:t>
            </a:r>
            <a:r>
              <a:rPr lang="en-US" baseline="0" dirty="0"/>
              <a:t> 494 will display </a:t>
            </a:r>
            <a:r>
              <a:rPr lang="en-US" b="1" baseline="0" dirty="0"/>
              <a:t>if the region chooses the State’s default requirements as sufficient for Work Registration for its area and the customer completes all online requirements</a:t>
            </a:r>
            <a:r>
              <a:rPr lang="en-US" baseline="0" dirty="0"/>
              <a:t>.  Selecting the State’s default requirements will mean that the region will only require the applicant to do the following:</a:t>
            </a:r>
          </a:p>
          <a:p>
            <a:endParaRPr lang="en-US" baseline="0" dirty="0"/>
          </a:p>
          <a:p>
            <a:pPr marL="228600" indent="-228600">
              <a:buFont typeface="+mj-lt"/>
              <a:buAutoNum type="arabicPeriod"/>
            </a:pPr>
            <a:r>
              <a:rPr lang="en-US" baseline="0" dirty="0"/>
              <a:t>Accept the O &amp; O and Complete the Client Form ( code 499)</a:t>
            </a:r>
          </a:p>
          <a:p>
            <a:pPr marL="228600" indent="-228600">
              <a:buFont typeface="+mj-lt"/>
              <a:buAutoNum type="arabicPeriod"/>
            </a:pPr>
            <a:r>
              <a:rPr lang="en-US" baseline="0" dirty="0"/>
              <a:t>Review the state-created or a locally-created Program Orientation/Overview (code 498)</a:t>
            </a:r>
          </a:p>
          <a:p>
            <a:pPr marL="228600" indent="-228600">
              <a:buFont typeface="+mj-lt"/>
              <a:buAutoNum type="arabicPeriod"/>
            </a:pPr>
            <a:r>
              <a:rPr lang="en-US" baseline="0" dirty="0"/>
              <a:t>Complete the Intake/Screening (code 497)</a:t>
            </a:r>
          </a:p>
          <a:p>
            <a:pPr marL="228600" indent="-228600">
              <a:buFont typeface="+mj-lt"/>
              <a:buAutoNum type="arabicPeriod"/>
            </a:pPr>
            <a:r>
              <a:rPr lang="en-US" baseline="0" dirty="0"/>
              <a:t>Check out after completing the online requirements (code 495)</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a:t>
            </a:fld>
            <a:endParaRPr lang="en-US"/>
          </a:p>
        </p:txBody>
      </p:sp>
    </p:spTree>
    <p:extLst>
      <p:ext uri="{BB962C8B-B14F-4D97-AF65-F5344CB8AC3E}">
        <p14:creationId xmlns:p14="http://schemas.microsoft.com/office/powerpoint/2010/main" val="2812406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If the region chooses the State’s default requirements as sufficient for Work Registration for its area and the customer completes all online requirements</a:t>
            </a:r>
            <a:r>
              <a:rPr lang="en-US" b="0" baseline="0" dirty="0"/>
              <a:t>, code 494 will appear on the Skill Development Screen in the Skill Development section on OSST.  If the region chooses this option and the customer completes the requirements, all associated codes will be closed with an outcome of Complete.  We will show this in larger scale on the next slide.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a:t>
            </a:fld>
            <a:endParaRPr lang="en-US"/>
          </a:p>
        </p:txBody>
      </p:sp>
    </p:spTree>
    <p:extLst>
      <p:ext uri="{BB962C8B-B14F-4D97-AF65-F5344CB8AC3E}">
        <p14:creationId xmlns:p14="http://schemas.microsoft.com/office/powerpoint/2010/main" val="1988505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a:t>
            </a:fld>
            <a:endParaRPr lang="en-US"/>
          </a:p>
        </p:txBody>
      </p:sp>
    </p:spTree>
    <p:extLst>
      <p:ext uri="{BB962C8B-B14F-4D97-AF65-F5344CB8AC3E}">
        <p14:creationId xmlns:p14="http://schemas.microsoft.com/office/powerpoint/2010/main" val="2606983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Code 493 will display if the region decides that the State’s online requirements are not sufficient for Work Registration in its area.  </a:t>
            </a:r>
            <a:r>
              <a:rPr lang="en-US" baseline="0" dirty="0"/>
              <a:t>The customer will still be required to complete the following</a:t>
            </a:r>
          </a:p>
          <a:p>
            <a:endParaRPr lang="en-US" baseline="0" dirty="0"/>
          </a:p>
          <a:p>
            <a:pPr marL="228600" indent="-228600">
              <a:buFont typeface="+mj-lt"/>
              <a:buAutoNum type="arabicPeriod"/>
            </a:pPr>
            <a:r>
              <a:rPr lang="en-US" baseline="0" dirty="0"/>
              <a:t>Accept the O &amp; O and Complete the Client Form ( code 499)</a:t>
            </a:r>
          </a:p>
          <a:p>
            <a:pPr marL="228600" indent="-228600">
              <a:buFont typeface="+mj-lt"/>
              <a:buAutoNum type="arabicPeriod"/>
            </a:pPr>
            <a:r>
              <a:rPr lang="en-US" baseline="0" dirty="0"/>
              <a:t>Review the state-created or a locally-created Program Orientation/Overview (code 498)</a:t>
            </a:r>
          </a:p>
          <a:p>
            <a:pPr marL="228600" indent="-228600">
              <a:buFont typeface="+mj-lt"/>
              <a:buAutoNum type="arabicPeriod"/>
            </a:pPr>
            <a:r>
              <a:rPr lang="en-US" baseline="0" dirty="0"/>
              <a:t>Complete the Intake/Screening (code 497)</a:t>
            </a:r>
          </a:p>
          <a:p>
            <a:pPr marL="228600" indent="-228600">
              <a:buFont typeface="+mj-lt"/>
              <a:buAutoNum type="arabicPeriod"/>
            </a:pPr>
            <a:r>
              <a:rPr lang="en-US" baseline="0" dirty="0"/>
              <a:t>Check out after completing the online requirements (code 495)</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a:t>
            </a:fld>
            <a:endParaRPr lang="en-US"/>
          </a:p>
        </p:txBody>
      </p:sp>
    </p:spTree>
    <p:extLst>
      <p:ext uri="{BB962C8B-B14F-4D97-AF65-F5344CB8AC3E}">
        <p14:creationId xmlns:p14="http://schemas.microsoft.com/office/powerpoint/2010/main" val="1113421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Code 493 will display if the region decides that the State’s online requirements are not sufficient for Work Registration in its area.  </a:t>
            </a:r>
            <a:r>
              <a:rPr lang="en-US" baseline="0" dirty="0"/>
              <a:t>The customer will still be required to complete the following</a:t>
            </a:r>
          </a:p>
          <a:p>
            <a:endParaRPr lang="en-US" baseline="0" dirty="0"/>
          </a:p>
          <a:p>
            <a:pPr marL="228600" indent="-228600">
              <a:buFont typeface="+mj-lt"/>
              <a:buAutoNum type="arabicPeriod"/>
            </a:pPr>
            <a:r>
              <a:rPr lang="en-US" baseline="0" dirty="0"/>
              <a:t>Accept the O &amp; O and Complete the Client Form ( code 499)</a:t>
            </a:r>
          </a:p>
          <a:p>
            <a:pPr marL="228600" indent="-228600">
              <a:buFont typeface="+mj-lt"/>
              <a:buAutoNum type="arabicPeriod"/>
            </a:pPr>
            <a:r>
              <a:rPr lang="en-US" baseline="0" dirty="0"/>
              <a:t>Review the state-created or a locally-created Program Orientation/Overview (code 498)</a:t>
            </a:r>
          </a:p>
          <a:p>
            <a:pPr marL="228600" indent="-228600">
              <a:buFont typeface="+mj-lt"/>
              <a:buAutoNum type="arabicPeriod"/>
            </a:pPr>
            <a:r>
              <a:rPr lang="en-US" baseline="0" dirty="0"/>
              <a:t>Complete the Intake/Screening (code 497)</a:t>
            </a:r>
          </a:p>
          <a:p>
            <a:pPr marL="228600" indent="-228600">
              <a:buFont typeface="+mj-lt"/>
              <a:buAutoNum type="arabicPeriod"/>
            </a:pPr>
            <a:r>
              <a:rPr lang="en-US" baseline="0" dirty="0"/>
              <a:t>Check out after completing the online requirements (code 495)</a:t>
            </a:r>
          </a:p>
          <a:p>
            <a:pPr marL="228600" indent="-228600">
              <a:buFont typeface="+mj-lt"/>
              <a:buNone/>
            </a:pPr>
            <a:endParaRPr lang="en-US" baseline="0" dirty="0"/>
          </a:p>
          <a:p>
            <a:pPr marL="228600" indent="-228600">
              <a:buFont typeface="+mj-lt"/>
              <a:buNone/>
            </a:pPr>
            <a:r>
              <a:rPr lang="en-US" baseline="0" dirty="0"/>
              <a:t>Code 494 WILL NOT display in the option.  A case manager will be required to END code 493 to notify the system that the customer has satisfied additional local requirements outside of the online requirements.</a:t>
            </a:r>
          </a:p>
          <a:p>
            <a:pPr marL="228600" indent="-228600">
              <a:buFont typeface="+mj-lt"/>
              <a:buNone/>
            </a:pPr>
            <a:r>
              <a:rPr lang="en-US" baseline="0" dirty="0"/>
              <a:t>Once the case manager ends code 493, all associated codes will be ended with an outcome of “complete”.  These codes will appear on the Skill Development Screen in the Skill Development section on OSST case.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7</a:t>
            </a:fld>
            <a:endParaRPr lang="en-US"/>
          </a:p>
        </p:txBody>
      </p:sp>
    </p:spTree>
    <p:extLst>
      <p:ext uri="{BB962C8B-B14F-4D97-AF65-F5344CB8AC3E}">
        <p14:creationId xmlns:p14="http://schemas.microsoft.com/office/powerpoint/2010/main" val="4283839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8</a:t>
            </a:fld>
            <a:endParaRPr lang="en-US"/>
          </a:p>
        </p:txBody>
      </p:sp>
    </p:spTree>
    <p:extLst>
      <p:ext uri="{BB962C8B-B14F-4D97-AF65-F5344CB8AC3E}">
        <p14:creationId xmlns:p14="http://schemas.microsoft.com/office/powerpoint/2010/main" val="1753803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code 493, codes 489 and 488 require</a:t>
            </a:r>
            <a:r>
              <a:rPr lang="en-US" baseline="0" dirty="0"/>
              <a:t> case manager action.  Code 489 is a documentation submission code that will automatically generate if a work registrant indicates in their Needs Screening that they are </a:t>
            </a:r>
            <a:r>
              <a:rPr lang="en-US" b="1" i="1" baseline="0" dirty="0"/>
              <a:t>“Caring for a Disabled Family Member”. </a:t>
            </a:r>
            <a:r>
              <a:rPr lang="en-US" b="0" i="0" baseline="0" dirty="0"/>
              <a:t> </a:t>
            </a:r>
          </a:p>
          <a:p>
            <a:endParaRPr lang="en-US" b="0"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Code 488 is different from the rest of the automation codes.  The rest of the codes, with exception of code 493, depend on interface and customer actions.  Code 488 is entered by program staff and does not automatically occur with any interface or customer action.  Staff can use code 488 to allow a customer access into the online Work Registration process. Program staff will enter code 488 in OSST on the Skill Development Screen in the Skill Development section.  Once the case manager enters code 488, this gives allows the customer to access the system to start the online requirements or log back in to complete any remaining online requirements not completed within the 10-day time frame.  We will provide more information about code 488 later in the presentation.</a:t>
            </a:r>
            <a:endParaRPr lang="en-US" baseline="0"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9</a:t>
            </a:fld>
            <a:endParaRPr lang="en-US"/>
          </a:p>
        </p:txBody>
      </p:sp>
    </p:spTree>
    <p:extLst>
      <p:ext uri="{BB962C8B-B14F-4D97-AF65-F5344CB8AC3E}">
        <p14:creationId xmlns:p14="http://schemas.microsoft.com/office/powerpoint/2010/main" val="20691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89BCE3B-7B3D-95DD-1A3A-CC7291787871}"/>
              </a:ext>
            </a:extLst>
          </p:cNvPr>
          <p:cNvPicPr>
            <a:picLocks noChangeAspect="1"/>
          </p:cNvPicPr>
          <p:nvPr/>
        </p:nvPicPr>
        <p:blipFill>
          <a:blip r:embed="rId3"/>
          <a:stretch>
            <a:fillRect/>
          </a:stretch>
        </p:blipFill>
        <p:spPr>
          <a:xfrm>
            <a:off x="1532855" y="0"/>
            <a:ext cx="10973751" cy="6230652"/>
          </a:xfrm>
          <a:prstGeom prst="rect">
            <a:avLst/>
          </a:prstGeom>
        </p:spPr>
      </p:pic>
      <p:pic>
        <p:nvPicPr>
          <p:cNvPr id="13" name="Picture 12" descr="A picture containing graphics, clipart, design&#10;&#10;Description automatically generated">
            <a:extLst>
              <a:ext uri="{FF2B5EF4-FFF2-40B4-BE49-F238E27FC236}">
                <a16:creationId xmlns:a16="http://schemas.microsoft.com/office/drawing/2014/main" id="{BC74ECEE-E099-87AA-7E6C-BFCB4246DFD2}"/>
              </a:ext>
            </a:extLst>
          </p:cNvPr>
          <p:cNvPicPr>
            <a:picLocks noChangeAspect="1"/>
          </p:cNvPicPr>
          <p:nvPr/>
        </p:nvPicPr>
        <p:blipFill>
          <a:blip r:embed="rId4"/>
          <a:stretch>
            <a:fillRect/>
          </a:stretch>
        </p:blipFill>
        <p:spPr>
          <a:xfrm>
            <a:off x="-1" y="0"/>
            <a:ext cx="12193473" cy="6858000"/>
          </a:xfrm>
          <a:prstGeom prst="rect">
            <a:avLst/>
          </a:prstGeom>
        </p:spPr>
      </p:pic>
      <p:sp>
        <p:nvSpPr>
          <p:cNvPr id="6" name="Title 1">
            <a:extLst>
              <a:ext uri="{FF2B5EF4-FFF2-40B4-BE49-F238E27FC236}">
                <a16:creationId xmlns:a16="http://schemas.microsoft.com/office/drawing/2014/main" id="{E2DC671E-C487-D62B-02B1-31761F595824}"/>
              </a:ext>
            </a:extLst>
          </p:cNvPr>
          <p:cNvSpPr txBox="1">
            <a:spLocks/>
          </p:cNvSpPr>
          <p:nvPr/>
        </p:nvSpPr>
        <p:spPr>
          <a:xfrm>
            <a:off x="951469" y="3630673"/>
            <a:ext cx="5758249" cy="11745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202452"/>
                </a:solidFill>
                <a:latin typeface="Arial" panose="020B0604020202020204" pitchFamily="34" charset="0"/>
                <a:cs typeface="Arial" panose="020B0604020202020204" pitchFamily="34" charset="0"/>
              </a:rPr>
              <a:t>Welfare Transition</a:t>
            </a:r>
          </a:p>
        </p:txBody>
      </p:sp>
      <p:sp>
        <p:nvSpPr>
          <p:cNvPr id="7" name="Subtitle 2">
            <a:extLst>
              <a:ext uri="{FF2B5EF4-FFF2-40B4-BE49-F238E27FC236}">
                <a16:creationId xmlns:a16="http://schemas.microsoft.com/office/drawing/2014/main" id="{62499B39-DC55-EDF6-AB5D-66138D2220B9}"/>
              </a:ext>
            </a:extLst>
          </p:cNvPr>
          <p:cNvSpPr txBox="1">
            <a:spLocks/>
          </p:cNvSpPr>
          <p:nvPr/>
        </p:nvSpPr>
        <p:spPr>
          <a:xfrm>
            <a:off x="951470" y="4535741"/>
            <a:ext cx="5758249" cy="53893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4A651"/>
                </a:solidFill>
                <a:latin typeface="Arial" panose="020B0604020202020204" pitchFamily="34" charset="0"/>
                <a:cs typeface="Arial" panose="020B0604020202020204" pitchFamily="34" charset="0"/>
              </a:rPr>
              <a:t>Understanding Automation Codes Part 2</a:t>
            </a:r>
          </a:p>
        </p:txBody>
      </p:sp>
    </p:spTree>
    <p:extLst>
      <p:ext uri="{BB962C8B-B14F-4D97-AF65-F5344CB8AC3E}">
        <p14:creationId xmlns:p14="http://schemas.microsoft.com/office/powerpoint/2010/main" val="2428166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Understanding Automation Codes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7" name="Picture 2">
            <a:extLst>
              <a:ext uri="{FF2B5EF4-FFF2-40B4-BE49-F238E27FC236}">
                <a16:creationId xmlns:a16="http://schemas.microsoft.com/office/drawing/2014/main" id="{37B1ED87-2BEF-2454-35D9-A8060A049D8C}"/>
              </a:ext>
            </a:extLst>
          </p:cNvPr>
          <p:cNvPicPr>
            <a:picLocks noGrp="1" noChangeAspect="1" noChangeArrowheads="1"/>
          </p:cNvPicPr>
          <p:nvPr>
            <p:ph idx="1"/>
          </p:nvPr>
        </p:nvPicPr>
        <p:blipFill>
          <a:blip r:embed="rId4" cstate="print"/>
          <a:srcRect/>
          <a:stretch>
            <a:fillRect/>
          </a:stretch>
        </p:blipFill>
        <p:spPr bwMode="auto">
          <a:xfrm>
            <a:off x="1400536" y="1690688"/>
            <a:ext cx="3116124" cy="45248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ight Arrow 9">
            <a:extLst>
              <a:ext uri="{FF2B5EF4-FFF2-40B4-BE49-F238E27FC236}">
                <a16:creationId xmlns:a16="http://schemas.microsoft.com/office/drawing/2014/main" id="{D1053ABB-924C-9B93-C6DF-46A10910CC59}"/>
              </a:ext>
            </a:extLst>
          </p:cNvPr>
          <p:cNvSpPr/>
          <p:nvPr/>
        </p:nvSpPr>
        <p:spPr>
          <a:xfrm rot="20192555">
            <a:off x="4572688" y="3904526"/>
            <a:ext cx="978408" cy="484632"/>
          </a:xfrm>
          <a:prstGeom prst="rightArrow">
            <a:avLst/>
          </a:prstGeom>
          <a:solidFill>
            <a:srgbClr val="2024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3">
            <a:extLst>
              <a:ext uri="{FF2B5EF4-FFF2-40B4-BE49-F238E27FC236}">
                <a16:creationId xmlns:a16="http://schemas.microsoft.com/office/drawing/2014/main" id="{B0FCE6EC-D718-5684-BAA1-60BE798C03CB}"/>
              </a:ext>
            </a:extLst>
          </p:cNvPr>
          <p:cNvPicPr>
            <a:picLocks noChangeAspect="1" noChangeArrowheads="1"/>
          </p:cNvPicPr>
          <p:nvPr/>
        </p:nvPicPr>
        <p:blipFill>
          <a:blip r:embed="rId5" cstate="print"/>
          <a:srcRect/>
          <a:stretch>
            <a:fillRect/>
          </a:stretch>
        </p:blipFill>
        <p:spPr bwMode="auto">
          <a:xfrm>
            <a:off x="4678342" y="2381499"/>
            <a:ext cx="6945073" cy="209500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941631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Understanding Automation Codes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6" name="Picture 2">
            <a:extLst>
              <a:ext uri="{FF2B5EF4-FFF2-40B4-BE49-F238E27FC236}">
                <a16:creationId xmlns:a16="http://schemas.microsoft.com/office/drawing/2014/main" id="{CB731CD1-9C7B-81D0-B5AD-60003B91CBAA}"/>
              </a:ext>
            </a:extLst>
          </p:cNvPr>
          <p:cNvPicPr>
            <a:picLocks noGrp="1" noChangeAspect="1" noChangeArrowheads="1"/>
          </p:cNvPicPr>
          <p:nvPr>
            <p:ph idx="1"/>
          </p:nvPr>
        </p:nvPicPr>
        <p:blipFill>
          <a:blip r:embed="rId4" cstate="print"/>
          <a:srcRect/>
          <a:stretch>
            <a:fillRect/>
          </a:stretch>
        </p:blipFill>
        <p:spPr bwMode="auto">
          <a:xfrm>
            <a:off x="1636853" y="1550043"/>
            <a:ext cx="2133600" cy="30981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3">
            <a:extLst>
              <a:ext uri="{FF2B5EF4-FFF2-40B4-BE49-F238E27FC236}">
                <a16:creationId xmlns:a16="http://schemas.microsoft.com/office/drawing/2014/main" id="{9091884E-20A2-FD4B-7745-1D5DA0E66364}"/>
              </a:ext>
            </a:extLst>
          </p:cNvPr>
          <p:cNvPicPr>
            <a:picLocks noChangeAspect="1" noChangeArrowheads="1"/>
          </p:cNvPicPr>
          <p:nvPr/>
        </p:nvPicPr>
        <p:blipFill>
          <a:blip r:embed="rId5" cstate="print"/>
          <a:srcRect/>
          <a:stretch>
            <a:fillRect/>
          </a:stretch>
        </p:blipFill>
        <p:spPr bwMode="auto">
          <a:xfrm>
            <a:off x="511003" y="4678090"/>
            <a:ext cx="4801777" cy="1448470"/>
          </a:xfrm>
          <a:prstGeom prst="rect">
            <a:avLst/>
          </a:prstGeom>
          <a:ln>
            <a:noFill/>
          </a:ln>
          <a:effectLst>
            <a:softEdge rad="112500"/>
          </a:effectLst>
        </p:spPr>
      </p:pic>
      <p:pic>
        <p:nvPicPr>
          <p:cNvPr id="11" name="Picture 2">
            <a:extLst>
              <a:ext uri="{FF2B5EF4-FFF2-40B4-BE49-F238E27FC236}">
                <a16:creationId xmlns:a16="http://schemas.microsoft.com/office/drawing/2014/main" id="{52085364-6F55-3261-ABE6-F6146CCAD1BD}"/>
              </a:ext>
            </a:extLst>
          </p:cNvPr>
          <p:cNvPicPr>
            <a:picLocks noChangeAspect="1" noChangeArrowheads="1"/>
          </p:cNvPicPr>
          <p:nvPr/>
        </p:nvPicPr>
        <p:blipFill>
          <a:blip r:embed="rId6" cstate="print"/>
          <a:srcRect/>
          <a:stretch>
            <a:fillRect/>
          </a:stretch>
        </p:blipFill>
        <p:spPr bwMode="auto">
          <a:xfrm>
            <a:off x="5866434" y="1690688"/>
            <a:ext cx="5487366" cy="3580350"/>
          </a:xfrm>
          <a:prstGeom prst="rect">
            <a:avLst/>
          </a:prstGeom>
          <a:noFill/>
          <a:ln w="9525">
            <a:noFill/>
            <a:miter lim="800000"/>
            <a:headEnd/>
            <a:tailEnd/>
          </a:ln>
        </p:spPr>
      </p:pic>
      <p:cxnSp>
        <p:nvCxnSpPr>
          <p:cNvPr id="12" name="Straight Arrow Connector 11">
            <a:extLst>
              <a:ext uri="{FF2B5EF4-FFF2-40B4-BE49-F238E27FC236}">
                <a16:creationId xmlns:a16="http://schemas.microsoft.com/office/drawing/2014/main" id="{882D665A-A64D-8E50-C046-C7880D57EC31}"/>
              </a:ext>
            </a:extLst>
          </p:cNvPr>
          <p:cNvCxnSpPr>
            <a:cxnSpLocks/>
          </p:cNvCxnSpPr>
          <p:nvPr/>
        </p:nvCxnSpPr>
        <p:spPr>
          <a:xfrm>
            <a:off x="3770453" y="3769489"/>
            <a:ext cx="2095981" cy="113817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0777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489 – Documentation Submission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7" name="Picture 2">
            <a:extLst>
              <a:ext uri="{FF2B5EF4-FFF2-40B4-BE49-F238E27FC236}">
                <a16:creationId xmlns:a16="http://schemas.microsoft.com/office/drawing/2014/main" id="{93F8CF9E-F739-8487-40C2-DFF8749BF46D}"/>
              </a:ext>
            </a:extLst>
          </p:cNvPr>
          <p:cNvPicPr>
            <a:picLocks noGrp="1" noChangeAspect="1" noChangeArrowheads="1"/>
          </p:cNvPicPr>
          <p:nvPr>
            <p:ph idx="1"/>
          </p:nvPr>
        </p:nvPicPr>
        <p:blipFill>
          <a:blip r:embed="rId4" cstate="print"/>
          <a:srcRect/>
          <a:stretch>
            <a:fillRect/>
          </a:stretch>
        </p:blipFill>
        <p:spPr bwMode="auto">
          <a:xfrm>
            <a:off x="1225228" y="1517068"/>
            <a:ext cx="9741543" cy="5086292"/>
          </a:xfrm>
          <a:prstGeom prst="rect">
            <a:avLst/>
          </a:prstGeom>
          <a:noFill/>
          <a:ln w="9525">
            <a:noFill/>
            <a:miter lim="800000"/>
            <a:headEnd/>
            <a:tailEnd/>
          </a:ln>
        </p:spPr>
      </p:pic>
    </p:spTree>
    <p:extLst>
      <p:ext uri="{BB962C8B-B14F-4D97-AF65-F5344CB8AC3E}">
        <p14:creationId xmlns:p14="http://schemas.microsoft.com/office/powerpoint/2010/main" val="1275982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Understanding Automation Codes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6" name="Picture 2">
            <a:extLst>
              <a:ext uri="{FF2B5EF4-FFF2-40B4-BE49-F238E27FC236}">
                <a16:creationId xmlns:a16="http://schemas.microsoft.com/office/drawing/2014/main" id="{41F6613D-EF3B-F921-A12F-CBBBAEB67198}"/>
              </a:ext>
            </a:extLst>
          </p:cNvPr>
          <p:cNvPicPr>
            <a:picLocks noGrp="1" noChangeAspect="1" noChangeArrowheads="1"/>
          </p:cNvPicPr>
          <p:nvPr>
            <p:ph idx="1"/>
          </p:nvPr>
        </p:nvPicPr>
        <p:blipFill>
          <a:blip r:embed="rId4" cstate="print"/>
          <a:srcRect/>
          <a:stretch>
            <a:fillRect/>
          </a:stretch>
        </p:blipFill>
        <p:spPr bwMode="auto">
          <a:xfrm>
            <a:off x="1545823" y="1816261"/>
            <a:ext cx="2426224" cy="3505200"/>
          </a:xfrm>
          <a:prstGeom prst="rect">
            <a:avLst/>
          </a:prstGeom>
          <a:noFill/>
          <a:ln w="9525">
            <a:noFill/>
            <a:miter lim="800000"/>
            <a:headEnd/>
            <a:tailEnd/>
          </a:ln>
        </p:spPr>
      </p:pic>
      <p:sp>
        <p:nvSpPr>
          <p:cNvPr id="8" name="Right Arrow 10">
            <a:extLst>
              <a:ext uri="{FF2B5EF4-FFF2-40B4-BE49-F238E27FC236}">
                <a16:creationId xmlns:a16="http://schemas.microsoft.com/office/drawing/2014/main" id="{D747A965-9861-7746-19E1-5DC1493D13A9}"/>
              </a:ext>
            </a:extLst>
          </p:cNvPr>
          <p:cNvSpPr/>
          <p:nvPr/>
        </p:nvSpPr>
        <p:spPr>
          <a:xfrm>
            <a:off x="4238263" y="3965294"/>
            <a:ext cx="978408" cy="484632"/>
          </a:xfrm>
          <a:prstGeom prst="rightArrow">
            <a:avLst/>
          </a:prstGeom>
          <a:solidFill>
            <a:srgbClr val="2024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3">
            <a:extLst>
              <a:ext uri="{FF2B5EF4-FFF2-40B4-BE49-F238E27FC236}">
                <a16:creationId xmlns:a16="http://schemas.microsoft.com/office/drawing/2014/main" id="{FA66A2EF-E032-D377-A1E7-9BFF6E8E47E0}"/>
              </a:ext>
            </a:extLst>
          </p:cNvPr>
          <p:cNvPicPr>
            <a:picLocks noChangeAspect="1" noChangeArrowheads="1"/>
          </p:cNvPicPr>
          <p:nvPr/>
        </p:nvPicPr>
        <p:blipFill>
          <a:blip r:embed="rId5" cstate="print"/>
          <a:srcRect/>
          <a:stretch>
            <a:fillRect/>
          </a:stretch>
        </p:blipFill>
        <p:spPr bwMode="auto">
          <a:xfrm>
            <a:off x="5682701" y="1673539"/>
            <a:ext cx="5074507" cy="4419600"/>
          </a:xfrm>
          <a:prstGeom prst="rect">
            <a:avLst/>
          </a:prstGeom>
          <a:noFill/>
          <a:ln w="9525">
            <a:noFill/>
            <a:miter lim="800000"/>
            <a:headEnd/>
            <a:tailEnd/>
          </a:ln>
        </p:spPr>
      </p:pic>
    </p:spTree>
    <p:extLst>
      <p:ext uri="{BB962C8B-B14F-4D97-AF65-F5344CB8AC3E}">
        <p14:creationId xmlns:p14="http://schemas.microsoft.com/office/powerpoint/2010/main" val="4132845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11" name="Picture 2">
            <a:extLst>
              <a:ext uri="{FF2B5EF4-FFF2-40B4-BE49-F238E27FC236}">
                <a16:creationId xmlns:a16="http://schemas.microsoft.com/office/drawing/2014/main" id="{4E29E59E-FD03-E8CB-FD63-0C1A499F9AFE}"/>
              </a:ext>
            </a:extLst>
          </p:cNvPr>
          <p:cNvPicPr>
            <a:picLocks noGrp="1" noChangeAspect="1" noChangeArrowheads="1"/>
          </p:cNvPicPr>
          <p:nvPr>
            <p:ph idx="1"/>
          </p:nvPr>
        </p:nvPicPr>
        <p:blipFill>
          <a:blip r:embed="rId4" cstate="print"/>
          <a:srcRect/>
          <a:stretch>
            <a:fillRect/>
          </a:stretch>
        </p:blipFill>
        <p:spPr bwMode="auto">
          <a:xfrm>
            <a:off x="1600200" y="0"/>
            <a:ext cx="8991600" cy="6858000"/>
          </a:xfrm>
          <a:prstGeom prst="rect">
            <a:avLst/>
          </a:prstGeom>
          <a:noFill/>
          <a:ln w="9525">
            <a:noFill/>
            <a:miter lim="800000"/>
            <a:headEnd/>
            <a:tailEnd/>
          </a:ln>
        </p:spPr>
      </p:pic>
      <p:cxnSp>
        <p:nvCxnSpPr>
          <p:cNvPr id="12" name="Straight Arrow Connector 11">
            <a:extLst>
              <a:ext uri="{FF2B5EF4-FFF2-40B4-BE49-F238E27FC236}">
                <a16:creationId xmlns:a16="http://schemas.microsoft.com/office/drawing/2014/main" id="{AD8FE788-E0DD-4F6C-E892-458268FD7756}"/>
              </a:ext>
            </a:extLst>
          </p:cNvPr>
          <p:cNvCxnSpPr/>
          <p:nvPr/>
        </p:nvCxnSpPr>
        <p:spPr>
          <a:xfrm flipH="1">
            <a:off x="10315575" y="5816713"/>
            <a:ext cx="381000"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7461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4" name="Picture 2">
            <a:extLst>
              <a:ext uri="{FF2B5EF4-FFF2-40B4-BE49-F238E27FC236}">
                <a16:creationId xmlns:a16="http://schemas.microsoft.com/office/drawing/2014/main" id="{84C6E400-5190-B2F7-A73D-538C0269873F}"/>
              </a:ext>
            </a:extLst>
          </p:cNvPr>
          <p:cNvPicPr>
            <a:picLocks noGrp="1" noChangeAspect="1" noChangeArrowheads="1"/>
          </p:cNvPicPr>
          <p:nvPr>
            <p:ph idx="1"/>
          </p:nvPr>
        </p:nvPicPr>
        <p:blipFill>
          <a:blip r:embed="rId4" cstate="print"/>
          <a:srcRect/>
          <a:stretch>
            <a:fillRect/>
          </a:stretch>
        </p:blipFill>
        <p:spPr bwMode="auto">
          <a:xfrm>
            <a:off x="1638300" y="114300"/>
            <a:ext cx="8915400" cy="6629400"/>
          </a:xfrm>
          <a:prstGeom prst="rect">
            <a:avLst/>
          </a:prstGeom>
          <a:noFill/>
          <a:ln w="9525">
            <a:noFill/>
            <a:miter lim="800000"/>
            <a:headEnd/>
            <a:tailEnd/>
          </a:ln>
        </p:spPr>
      </p:pic>
      <p:cxnSp>
        <p:nvCxnSpPr>
          <p:cNvPr id="6" name="Straight Arrow Connector 5">
            <a:extLst>
              <a:ext uri="{FF2B5EF4-FFF2-40B4-BE49-F238E27FC236}">
                <a16:creationId xmlns:a16="http://schemas.microsoft.com/office/drawing/2014/main" id="{53C30475-35B9-F6EF-B5E5-D1DCF2903718}"/>
              </a:ext>
            </a:extLst>
          </p:cNvPr>
          <p:cNvCxnSpPr/>
          <p:nvPr/>
        </p:nvCxnSpPr>
        <p:spPr>
          <a:xfrm flipH="1">
            <a:off x="7379825" y="1225952"/>
            <a:ext cx="609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74263FE-FBDB-DDFC-D0FE-D284A3558C0D}"/>
              </a:ext>
            </a:extLst>
          </p:cNvPr>
          <p:cNvCxnSpPr/>
          <p:nvPr/>
        </p:nvCxnSpPr>
        <p:spPr>
          <a:xfrm flipH="1">
            <a:off x="9210555" y="5395190"/>
            <a:ext cx="457200" cy="914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174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8" name="Picture 3">
            <a:extLst>
              <a:ext uri="{FF2B5EF4-FFF2-40B4-BE49-F238E27FC236}">
                <a16:creationId xmlns:a16="http://schemas.microsoft.com/office/drawing/2014/main" id="{7BBB040F-F8A5-2F72-DC34-82FBEE2A5CF5}"/>
              </a:ext>
            </a:extLst>
          </p:cNvPr>
          <p:cNvPicPr>
            <a:picLocks noGrp="1" noChangeAspect="1" noChangeArrowheads="1"/>
          </p:cNvPicPr>
          <p:nvPr>
            <p:ph idx="1"/>
          </p:nvPr>
        </p:nvPicPr>
        <p:blipFill>
          <a:blip r:embed="rId4" cstate="print"/>
          <a:srcRect/>
          <a:stretch>
            <a:fillRect/>
          </a:stretch>
        </p:blipFill>
        <p:spPr bwMode="auto">
          <a:xfrm>
            <a:off x="650803" y="383893"/>
            <a:ext cx="4681027" cy="5299276"/>
          </a:xfrm>
          <a:prstGeom prst="rect">
            <a:avLst/>
          </a:prstGeom>
          <a:noFill/>
          <a:ln w="9525">
            <a:noFill/>
            <a:miter lim="800000"/>
            <a:headEnd/>
            <a:tailEnd/>
          </a:ln>
        </p:spPr>
      </p:pic>
      <p:pic>
        <p:nvPicPr>
          <p:cNvPr id="9" name="Picture 4">
            <a:extLst>
              <a:ext uri="{FF2B5EF4-FFF2-40B4-BE49-F238E27FC236}">
                <a16:creationId xmlns:a16="http://schemas.microsoft.com/office/drawing/2014/main" id="{077221D1-60BB-6959-BAC4-BCCC4879FDA1}"/>
              </a:ext>
            </a:extLst>
          </p:cNvPr>
          <p:cNvPicPr>
            <a:picLocks noChangeAspect="1" noChangeArrowheads="1"/>
          </p:cNvPicPr>
          <p:nvPr/>
        </p:nvPicPr>
        <p:blipFill>
          <a:blip r:embed="rId5" cstate="print"/>
          <a:srcRect/>
          <a:stretch>
            <a:fillRect/>
          </a:stretch>
        </p:blipFill>
        <p:spPr bwMode="auto">
          <a:xfrm>
            <a:off x="5653268" y="758655"/>
            <a:ext cx="5207644" cy="5689832"/>
          </a:xfrm>
          <a:prstGeom prst="rect">
            <a:avLst/>
          </a:prstGeom>
          <a:noFill/>
          <a:ln w="9525">
            <a:noFill/>
            <a:miter lim="800000"/>
            <a:headEnd/>
            <a:tailEnd/>
          </a:ln>
        </p:spPr>
      </p:pic>
      <p:cxnSp>
        <p:nvCxnSpPr>
          <p:cNvPr id="10" name="Straight Arrow Connector 9">
            <a:extLst>
              <a:ext uri="{FF2B5EF4-FFF2-40B4-BE49-F238E27FC236}">
                <a16:creationId xmlns:a16="http://schemas.microsoft.com/office/drawing/2014/main" id="{E6047DE5-8B56-D0BA-1015-184639047A3F}"/>
              </a:ext>
            </a:extLst>
          </p:cNvPr>
          <p:cNvCxnSpPr/>
          <p:nvPr/>
        </p:nvCxnSpPr>
        <p:spPr>
          <a:xfrm flipH="1" flipV="1">
            <a:off x="889410" y="1848091"/>
            <a:ext cx="304800" cy="228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9D3EB88-C52B-36F6-E539-E7BBCFA120CE}"/>
              </a:ext>
            </a:extLst>
          </p:cNvPr>
          <p:cNvCxnSpPr/>
          <p:nvPr/>
        </p:nvCxnSpPr>
        <p:spPr>
          <a:xfrm>
            <a:off x="3976868" y="1227881"/>
            <a:ext cx="1676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663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4" name="Picture 2">
            <a:extLst>
              <a:ext uri="{FF2B5EF4-FFF2-40B4-BE49-F238E27FC236}">
                <a16:creationId xmlns:a16="http://schemas.microsoft.com/office/drawing/2014/main" id="{B1F49169-8EF9-7EB5-99D7-C5ADFD575BA6}"/>
              </a:ext>
            </a:extLst>
          </p:cNvPr>
          <p:cNvPicPr>
            <a:picLocks noGrp="1" noChangeAspect="1" noChangeArrowheads="1"/>
          </p:cNvPicPr>
          <p:nvPr>
            <p:ph idx="1"/>
          </p:nvPr>
        </p:nvPicPr>
        <p:blipFill>
          <a:blip r:embed="rId4" cstate="print"/>
          <a:srcRect/>
          <a:stretch>
            <a:fillRect/>
          </a:stretch>
        </p:blipFill>
        <p:spPr bwMode="auto">
          <a:xfrm>
            <a:off x="1524000" y="0"/>
            <a:ext cx="9144000" cy="6858000"/>
          </a:xfrm>
          <a:prstGeom prst="rect">
            <a:avLst/>
          </a:prstGeom>
          <a:noFill/>
          <a:ln w="9525">
            <a:noFill/>
            <a:miter lim="800000"/>
            <a:headEnd/>
            <a:tailEnd/>
          </a:ln>
        </p:spPr>
      </p:pic>
      <p:cxnSp>
        <p:nvCxnSpPr>
          <p:cNvPr id="6" name="Straight Arrow Connector 5">
            <a:extLst>
              <a:ext uri="{FF2B5EF4-FFF2-40B4-BE49-F238E27FC236}">
                <a16:creationId xmlns:a16="http://schemas.microsoft.com/office/drawing/2014/main" id="{1837CADE-C11D-17E5-FB7E-6D06B55EC00B}"/>
              </a:ext>
            </a:extLst>
          </p:cNvPr>
          <p:cNvCxnSpPr/>
          <p:nvPr/>
        </p:nvCxnSpPr>
        <p:spPr>
          <a:xfrm>
            <a:off x="5097684" y="1376423"/>
            <a:ext cx="1676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0E9F89F-6252-2EC3-F161-D90D29311B09}"/>
              </a:ext>
            </a:extLst>
          </p:cNvPr>
          <p:cNvCxnSpPr/>
          <p:nvPr/>
        </p:nvCxnSpPr>
        <p:spPr>
          <a:xfrm>
            <a:off x="4781309" y="5375476"/>
            <a:ext cx="21336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3861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8" name="Picture 2">
            <a:extLst>
              <a:ext uri="{FF2B5EF4-FFF2-40B4-BE49-F238E27FC236}">
                <a16:creationId xmlns:a16="http://schemas.microsoft.com/office/drawing/2014/main" id="{1408F8A8-BA2C-909C-3E1C-AD025EEB5DEB}"/>
              </a:ext>
            </a:extLst>
          </p:cNvPr>
          <p:cNvPicPr>
            <a:picLocks noChangeAspect="1" noChangeArrowheads="1"/>
          </p:cNvPicPr>
          <p:nvPr/>
        </p:nvPicPr>
        <p:blipFill>
          <a:blip r:embed="rId4" cstate="print"/>
          <a:srcRect/>
          <a:stretch>
            <a:fillRect/>
          </a:stretch>
        </p:blipFill>
        <p:spPr bwMode="auto">
          <a:xfrm>
            <a:off x="1163256" y="346035"/>
            <a:ext cx="9821120" cy="61382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437460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Staff Authorized Access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7" name="Picture 3">
            <a:extLst>
              <a:ext uri="{FF2B5EF4-FFF2-40B4-BE49-F238E27FC236}">
                <a16:creationId xmlns:a16="http://schemas.microsoft.com/office/drawing/2014/main" id="{B71E1518-7D58-BF0C-330D-B8CF8B3C6DE5}"/>
              </a:ext>
            </a:extLst>
          </p:cNvPr>
          <p:cNvPicPr>
            <a:picLocks noGrp="1" noChangeAspect="1" noChangeArrowheads="1"/>
          </p:cNvPicPr>
          <p:nvPr>
            <p:ph idx="1"/>
          </p:nvPr>
        </p:nvPicPr>
        <p:blipFill>
          <a:blip r:embed="rId4" cstate="print"/>
          <a:srcRect/>
          <a:stretch>
            <a:fillRect/>
          </a:stretch>
        </p:blipFill>
        <p:spPr bwMode="auto">
          <a:xfrm>
            <a:off x="1842304" y="1469985"/>
            <a:ext cx="8507392" cy="5388015"/>
          </a:xfrm>
          <a:prstGeom prst="rect">
            <a:avLst/>
          </a:prstGeom>
          <a:noFill/>
          <a:ln w="9525">
            <a:noFill/>
            <a:miter lim="800000"/>
            <a:headEnd/>
            <a:tailEnd/>
          </a:ln>
        </p:spPr>
      </p:pic>
      <p:cxnSp>
        <p:nvCxnSpPr>
          <p:cNvPr id="10" name="Straight Arrow Connector 9">
            <a:extLst>
              <a:ext uri="{FF2B5EF4-FFF2-40B4-BE49-F238E27FC236}">
                <a16:creationId xmlns:a16="http://schemas.microsoft.com/office/drawing/2014/main" id="{A2C1A088-444C-2379-4B9C-15C0A8251E4D}"/>
              </a:ext>
            </a:extLst>
          </p:cNvPr>
          <p:cNvCxnSpPr/>
          <p:nvPr/>
        </p:nvCxnSpPr>
        <p:spPr>
          <a:xfrm flipH="1" flipV="1">
            <a:off x="6653514" y="1749346"/>
            <a:ext cx="5334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72DB9DE-9AD8-8021-5FDA-DA5D082A9D5D}"/>
              </a:ext>
            </a:extLst>
          </p:cNvPr>
          <p:cNvCxnSpPr/>
          <p:nvPr/>
        </p:nvCxnSpPr>
        <p:spPr>
          <a:xfrm flipH="1">
            <a:off x="3165676" y="5297347"/>
            <a:ext cx="1066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D03CBBF-5E4E-F4B8-5C76-FCD923E88E73}"/>
              </a:ext>
            </a:extLst>
          </p:cNvPr>
          <p:cNvCxnSpPr/>
          <p:nvPr/>
        </p:nvCxnSpPr>
        <p:spPr>
          <a:xfrm flipH="1">
            <a:off x="3941180" y="5555101"/>
            <a:ext cx="1676400" cy="609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890CBE2-3E27-1716-4FC7-1D7105108BF1}"/>
              </a:ext>
            </a:extLst>
          </p:cNvPr>
          <p:cNvSpPr/>
          <p:nvPr/>
        </p:nvSpPr>
        <p:spPr>
          <a:xfrm>
            <a:off x="7092388" y="5825176"/>
            <a:ext cx="914400" cy="609600"/>
          </a:xfrm>
          <a:prstGeom prst="rect">
            <a:avLst/>
          </a:prstGeom>
          <a:solidFill>
            <a:srgbClr val="FFFF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7575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Code Cheat Sheet</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pic>
        <p:nvPicPr>
          <p:cNvPr id="5" name="Picture 2">
            <a:extLst>
              <a:ext uri="{FF2B5EF4-FFF2-40B4-BE49-F238E27FC236}">
                <a16:creationId xmlns:a16="http://schemas.microsoft.com/office/drawing/2014/main" id="{69A0F769-6C32-449A-9539-4F8962D8835E}"/>
              </a:ext>
            </a:extLst>
          </p:cNvPr>
          <p:cNvPicPr>
            <a:picLocks noGrp="1" noChangeAspect="1" noChangeArrowheads="1"/>
          </p:cNvPicPr>
          <p:nvPr>
            <p:ph idx="1"/>
          </p:nvPr>
        </p:nvPicPr>
        <p:blipFill>
          <a:blip r:embed="rId4" cstate="print"/>
          <a:srcRect/>
          <a:stretch>
            <a:fillRect/>
          </a:stretch>
        </p:blipFill>
        <p:spPr bwMode="auto">
          <a:xfrm>
            <a:off x="2004349" y="1567016"/>
            <a:ext cx="8183301" cy="5192264"/>
          </a:xfrm>
          <a:prstGeom prst="rect">
            <a:avLst/>
          </a:prstGeom>
          <a:noFill/>
          <a:ln w="9525">
            <a:noFill/>
            <a:miter lim="800000"/>
            <a:headEnd/>
            <a:tailEnd/>
          </a:ln>
        </p:spPr>
      </p:pic>
    </p:spTree>
    <p:extLst>
      <p:ext uri="{BB962C8B-B14F-4D97-AF65-F5344CB8AC3E}">
        <p14:creationId xmlns:p14="http://schemas.microsoft.com/office/powerpoint/2010/main" val="2926900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488 – Staff Authorized System Access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Text Placeholder 4">
            <a:extLst>
              <a:ext uri="{FF2B5EF4-FFF2-40B4-BE49-F238E27FC236}">
                <a16:creationId xmlns:a16="http://schemas.microsoft.com/office/drawing/2014/main" id="{60A3F1B5-FAB7-F978-2480-A2C5C54151EA}"/>
              </a:ext>
            </a:extLst>
          </p:cNvPr>
          <p:cNvSpPr txBox="1">
            <a:spLocks/>
          </p:cNvSpPr>
          <p:nvPr/>
        </p:nvSpPr>
        <p:spPr>
          <a:xfrm>
            <a:off x="1813879" y="1517649"/>
            <a:ext cx="4040188" cy="3460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rgbClr val="202452"/>
                </a:solidFill>
              </a:rPr>
              <a:t>May enter code 488</a:t>
            </a:r>
          </a:p>
        </p:txBody>
      </p:sp>
      <p:sp>
        <p:nvSpPr>
          <p:cNvPr id="8" name="Text Placeholder 6">
            <a:extLst>
              <a:ext uri="{FF2B5EF4-FFF2-40B4-BE49-F238E27FC236}">
                <a16:creationId xmlns:a16="http://schemas.microsoft.com/office/drawing/2014/main" id="{9870D695-C804-138A-22EE-01F33606AF88}"/>
              </a:ext>
            </a:extLst>
          </p:cNvPr>
          <p:cNvSpPr txBox="1">
            <a:spLocks/>
          </p:cNvSpPr>
          <p:nvPr/>
        </p:nvSpPr>
        <p:spPr>
          <a:xfrm>
            <a:off x="6829746" y="1517649"/>
            <a:ext cx="4041775" cy="3460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rgbClr val="202452"/>
                </a:solidFill>
              </a:rPr>
              <a:t>May not enter code 488</a:t>
            </a:r>
          </a:p>
        </p:txBody>
      </p:sp>
      <p:sp>
        <p:nvSpPr>
          <p:cNvPr id="9" name="Content Placeholder 5">
            <a:extLst>
              <a:ext uri="{FF2B5EF4-FFF2-40B4-BE49-F238E27FC236}">
                <a16:creationId xmlns:a16="http://schemas.microsoft.com/office/drawing/2014/main" id="{297B0E18-91EB-E612-67EB-A03C262BE44D}"/>
              </a:ext>
            </a:extLst>
          </p:cNvPr>
          <p:cNvSpPr txBox="1">
            <a:spLocks/>
          </p:cNvSpPr>
          <p:nvPr/>
        </p:nvSpPr>
        <p:spPr>
          <a:xfrm>
            <a:off x="1813879" y="2068010"/>
            <a:ext cx="4040188" cy="3962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solidFill>
                  <a:srgbClr val="202452"/>
                </a:solidFill>
              </a:rPr>
              <a:t>Initial 10-day automation period has expired</a:t>
            </a:r>
          </a:p>
          <a:p>
            <a:r>
              <a:rPr lang="en-US" sz="2200">
                <a:solidFill>
                  <a:srgbClr val="202452"/>
                </a:solidFill>
              </a:rPr>
              <a:t>Customer has a TCA pending referral</a:t>
            </a:r>
          </a:p>
          <a:p>
            <a:r>
              <a:rPr lang="en-US" sz="2200">
                <a:solidFill>
                  <a:srgbClr val="202452"/>
                </a:solidFill>
              </a:rPr>
              <a:t>There are no other active automated codes on the case</a:t>
            </a:r>
          </a:p>
          <a:p>
            <a:r>
              <a:rPr lang="en-US" sz="2200">
                <a:solidFill>
                  <a:srgbClr val="202452"/>
                </a:solidFill>
              </a:rPr>
              <a:t>If the customer is an applicant and </a:t>
            </a:r>
            <a:r>
              <a:rPr lang="en-US" sz="2200" b="1" i="1" u="sng">
                <a:solidFill>
                  <a:srgbClr val="202452"/>
                </a:solidFill>
              </a:rPr>
              <a:t>must complete Work Registration</a:t>
            </a:r>
            <a:endParaRPr lang="en-US" sz="2200" b="1" i="1" u="sng" dirty="0">
              <a:solidFill>
                <a:srgbClr val="202452"/>
              </a:solidFill>
            </a:endParaRPr>
          </a:p>
        </p:txBody>
      </p:sp>
      <p:sp>
        <p:nvSpPr>
          <p:cNvPr id="14" name="Content Placeholder 7">
            <a:extLst>
              <a:ext uri="{FF2B5EF4-FFF2-40B4-BE49-F238E27FC236}">
                <a16:creationId xmlns:a16="http://schemas.microsoft.com/office/drawing/2014/main" id="{57107147-50EC-AC98-F945-8D021901CA02}"/>
              </a:ext>
            </a:extLst>
          </p:cNvPr>
          <p:cNvSpPr txBox="1">
            <a:spLocks/>
          </p:cNvSpPr>
          <p:nvPr/>
        </p:nvSpPr>
        <p:spPr>
          <a:xfrm>
            <a:off x="6829745" y="2068010"/>
            <a:ext cx="4041775" cy="3962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solidFill>
                  <a:srgbClr val="202452"/>
                </a:solidFill>
              </a:rPr>
              <a:t>Initial 10-day automation period has not expired</a:t>
            </a:r>
          </a:p>
          <a:p>
            <a:r>
              <a:rPr lang="en-US" sz="2200">
                <a:solidFill>
                  <a:srgbClr val="202452"/>
                </a:solidFill>
              </a:rPr>
              <a:t>Customer </a:t>
            </a:r>
            <a:r>
              <a:rPr lang="en-US" sz="2200" b="1" i="1">
                <a:solidFill>
                  <a:srgbClr val="202452"/>
                </a:solidFill>
              </a:rPr>
              <a:t>does not </a:t>
            </a:r>
            <a:r>
              <a:rPr lang="en-US" sz="2200">
                <a:solidFill>
                  <a:srgbClr val="202452"/>
                </a:solidFill>
              </a:rPr>
              <a:t>have a pending TCA referral</a:t>
            </a:r>
          </a:p>
          <a:p>
            <a:r>
              <a:rPr lang="en-US" sz="2200">
                <a:solidFill>
                  <a:srgbClr val="202452"/>
                </a:solidFill>
              </a:rPr>
              <a:t>There are other active automated codes on the case</a:t>
            </a:r>
          </a:p>
          <a:p>
            <a:r>
              <a:rPr lang="en-US" sz="2200">
                <a:solidFill>
                  <a:srgbClr val="202452"/>
                </a:solidFill>
              </a:rPr>
              <a:t>Customer is a mandatory program participant</a:t>
            </a:r>
          </a:p>
          <a:p>
            <a:r>
              <a:rPr lang="en-US" sz="2200">
                <a:solidFill>
                  <a:srgbClr val="202452"/>
                </a:solidFill>
              </a:rPr>
              <a:t>Customer is not required to complete Work Registration</a:t>
            </a:r>
          </a:p>
          <a:p>
            <a:endParaRPr lang="en-US" sz="2200" dirty="0">
              <a:solidFill>
                <a:srgbClr val="202452"/>
              </a:solidFill>
            </a:endParaRPr>
          </a:p>
        </p:txBody>
      </p:sp>
    </p:spTree>
    <p:extLst>
      <p:ext uri="{BB962C8B-B14F-4D97-AF65-F5344CB8AC3E}">
        <p14:creationId xmlns:p14="http://schemas.microsoft.com/office/powerpoint/2010/main" val="1600407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Understanding Automation Codes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Content Placeholder 9">
            <a:extLst>
              <a:ext uri="{FF2B5EF4-FFF2-40B4-BE49-F238E27FC236}">
                <a16:creationId xmlns:a16="http://schemas.microsoft.com/office/drawing/2014/main" id="{054C78A9-B6C2-FD78-E72C-5653BF71F104}"/>
              </a:ext>
            </a:extLst>
          </p:cNvPr>
          <p:cNvGraphicFramePr>
            <a:graphicFrameLocks/>
          </p:cNvGraphicFramePr>
          <p:nvPr>
            <p:extLst>
              <p:ext uri="{D42A27DB-BD31-4B8C-83A1-F6EECF244321}">
                <p14:modId xmlns:p14="http://schemas.microsoft.com/office/powerpoint/2010/main" val="3170560908"/>
              </p:ext>
            </p:extLst>
          </p:nvPr>
        </p:nvGraphicFramePr>
        <p:xfrm>
          <a:off x="2209800" y="1690688"/>
          <a:ext cx="7772400" cy="4495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22449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Understanding Automation Codes - 492</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Content Placeholder 9">
            <a:extLst>
              <a:ext uri="{FF2B5EF4-FFF2-40B4-BE49-F238E27FC236}">
                <a16:creationId xmlns:a16="http://schemas.microsoft.com/office/drawing/2014/main" id="{7F9DB31A-5DBD-5B4E-1B36-E835A327FAA5}"/>
              </a:ext>
            </a:extLst>
          </p:cNvPr>
          <p:cNvGraphicFramePr>
            <a:graphicFrameLocks noGrp="1"/>
          </p:cNvGraphicFramePr>
          <p:nvPr>
            <p:ph idx="1"/>
            <p:extLst>
              <p:ext uri="{D42A27DB-BD31-4B8C-83A1-F6EECF244321}">
                <p14:modId xmlns:p14="http://schemas.microsoft.com/office/powerpoint/2010/main" val="66937987"/>
              </p:ext>
            </p:extLst>
          </p:nvPr>
        </p:nvGraphicFramePr>
        <p:xfrm>
          <a:off x="1609846" y="1690688"/>
          <a:ext cx="2590800" cy="3810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2">
            <a:extLst>
              <a:ext uri="{FF2B5EF4-FFF2-40B4-BE49-F238E27FC236}">
                <a16:creationId xmlns:a16="http://schemas.microsoft.com/office/drawing/2014/main" id="{BD395DBE-A13E-9161-8E21-740E8F9D898D}"/>
              </a:ext>
            </a:extLst>
          </p:cNvPr>
          <p:cNvPicPr>
            <a:picLocks noChangeAspect="1" noChangeArrowheads="1"/>
          </p:cNvPicPr>
          <p:nvPr/>
        </p:nvPicPr>
        <p:blipFill>
          <a:blip r:embed="rId9" cstate="print"/>
          <a:srcRect/>
          <a:stretch>
            <a:fillRect/>
          </a:stretch>
        </p:blipFill>
        <p:spPr bwMode="auto">
          <a:xfrm>
            <a:off x="5098890" y="1568188"/>
            <a:ext cx="5784932" cy="4774865"/>
          </a:xfrm>
          <a:prstGeom prst="rect">
            <a:avLst/>
          </a:prstGeom>
          <a:noFill/>
          <a:ln w="9525">
            <a:noFill/>
            <a:miter lim="800000"/>
            <a:headEnd/>
            <a:tailEnd/>
          </a:ln>
        </p:spPr>
      </p:pic>
      <p:cxnSp>
        <p:nvCxnSpPr>
          <p:cNvPr id="7" name="Straight Arrow Connector 6">
            <a:extLst>
              <a:ext uri="{FF2B5EF4-FFF2-40B4-BE49-F238E27FC236}">
                <a16:creationId xmlns:a16="http://schemas.microsoft.com/office/drawing/2014/main" id="{1E945C6A-898B-CCA3-6C50-646BB7EEF032}"/>
              </a:ext>
            </a:extLst>
          </p:cNvPr>
          <p:cNvCxnSpPr>
            <a:cxnSpLocks/>
          </p:cNvCxnSpPr>
          <p:nvPr/>
        </p:nvCxnSpPr>
        <p:spPr>
          <a:xfrm>
            <a:off x="3946967" y="3955620"/>
            <a:ext cx="1151923" cy="105043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172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11" name="Picture 3">
            <a:extLst>
              <a:ext uri="{FF2B5EF4-FFF2-40B4-BE49-F238E27FC236}">
                <a16:creationId xmlns:a16="http://schemas.microsoft.com/office/drawing/2014/main" id="{DB793141-EB5B-439F-1967-392DE60519C9}"/>
              </a:ext>
            </a:extLst>
          </p:cNvPr>
          <p:cNvPicPr>
            <a:picLocks noChangeAspect="1" noChangeArrowheads="1"/>
          </p:cNvPicPr>
          <p:nvPr/>
        </p:nvPicPr>
        <p:blipFill>
          <a:blip r:embed="rId4" cstate="print"/>
          <a:srcRect/>
          <a:stretch>
            <a:fillRect/>
          </a:stretch>
        </p:blipFill>
        <p:spPr bwMode="auto">
          <a:xfrm>
            <a:off x="1524000" y="0"/>
            <a:ext cx="9144000" cy="6858000"/>
          </a:xfrm>
          <a:prstGeom prst="rect">
            <a:avLst/>
          </a:prstGeom>
          <a:noFill/>
          <a:ln w="9525">
            <a:noFill/>
            <a:miter lim="800000"/>
            <a:headEnd/>
            <a:tailEnd/>
          </a:ln>
        </p:spPr>
      </p:pic>
      <p:cxnSp>
        <p:nvCxnSpPr>
          <p:cNvPr id="12" name="Straight Arrow Connector 11">
            <a:extLst>
              <a:ext uri="{FF2B5EF4-FFF2-40B4-BE49-F238E27FC236}">
                <a16:creationId xmlns:a16="http://schemas.microsoft.com/office/drawing/2014/main" id="{60B8B0D3-7517-0D54-AF33-48018F96E67A}"/>
              </a:ext>
            </a:extLst>
          </p:cNvPr>
          <p:cNvCxnSpPr/>
          <p:nvPr/>
        </p:nvCxnSpPr>
        <p:spPr>
          <a:xfrm flipH="1">
            <a:off x="5462286" y="251750"/>
            <a:ext cx="1447800" cy="228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8587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Understanding Automation Codes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9" name="Picture 2">
            <a:extLst>
              <a:ext uri="{FF2B5EF4-FFF2-40B4-BE49-F238E27FC236}">
                <a16:creationId xmlns:a16="http://schemas.microsoft.com/office/drawing/2014/main" id="{9A9C53FE-DAB9-1C08-E1DF-A0846CBFB08B}"/>
              </a:ext>
            </a:extLst>
          </p:cNvPr>
          <p:cNvPicPr>
            <a:picLocks noGrp="1" noChangeAspect="1" noChangeArrowheads="1"/>
          </p:cNvPicPr>
          <p:nvPr>
            <p:ph idx="1"/>
          </p:nvPr>
        </p:nvPicPr>
        <p:blipFill>
          <a:blip r:embed="rId4" cstate="print"/>
          <a:srcRect/>
          <a:stretch>
            <a:fillRect/>
          </a:stretch>
        </p:blipFill>
        <p:spPr bwMode="auto">
          <a:xfrm>
            <a:off x="1634924" y="1728306"/>
            <a:ext cx="2455762" cy="4343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3">
            <a:extLst>
              <a:ext uri="{FF2B5EF4-FFF2-40B4-BE49-F238E27FC236}">
                <a16:creationId xmlns:a16="http://schemas.microsoft.com/office/drawing/2014/main" id="{8EFE6BB9-BA12-E05A-FC3D-C0713D1C0335}"/>
              </a:ext>
            </a:extLst>
          </p:cNvPr>
          <p:cNvPicPr>
            <a:picLocks noChangeAspect="1" noChangeArrowheads="1"/>
          </p:cNvPicPr>
          <p:nvPr/>
        </p:nvPicPr>
        <p:blipFill>
          <a:blip r:embed="rId5" cstate="print"/>
          <a:srcRect/>
          <a:stretch>
            <a:fillRect/>
          </a:stretch>
        </p:blipFill>
        <p:spPr bwMode="auto">
          <a:xfrm>
            <a:off x="5520159" y="2109306"/>
            <a:ext cx="3218557" cy="35814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654331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8" name="Picture 3">
            <a:extLst>
              <a:ext uri="{FF2B5EF4-FFF2-40B4-BE49-F238E27FC236}">
                <a16:creationId xmlns:a16="http://schemas.microsoft.com/office/drawing/2014/main" id="{9448FCC1-F06E-2CF8-0F5F-FB61B4D8D95D}"/>
              </a:ext>
            </a:extLst>
          </p:cNvPr>
          <p:cNvPicPr>
            <a:picLocks noChangeAspect="1" noChangeArrowheads="1"/>
          </p:cNvPicPr>
          <p:nvPr/>
        </p:nvPicPr>
        <p:blipFill>
          <a:blip r:embed="rId4" cstate="print"/>
          <a:srcRect/>
          <a:stretch>
            <a:fillRect/>
          </a:stretch>
        </p:blipFill>
        <p:spPr bwMode="auto">
          <a:xfrm>
            <a:off x="1524000" y="0"/>
            <a:ext cx="9144000" cy="6858000"/>
          </a:xfrm>
          <a:prstGeom prst="rect">
            <a:avLst/>
          </a:prstGeom>
          <a:noFill/>
          <a:ln w="9525">
            <a:noFill/>
            <a:miter lim="800000"/>
            <a:headEnd/>
            <a:tailEnd/>
          </a:ln>
        </p:spPr>
      </p:pic>
      <p:cxnSp>
        <p:nvCxnSpPr>
          <p:cNvPr id="11" name="Straight Arrow Connector 10">
            <a:extLst>
              <a:ext uri="{FF2B5EF4-FFF2-40B4-BE49-F238E27FC236}">
                <a16:creationId xmlns:a16="http://schemas.microsoft.com/office/drawing/2014/main" id="{5C32E692-9482-EC50-4C75-6AB64661E86B}"/>
              </a:ext>
            </a:extLst>
          </p:cNvPr>
          <p:cNvCxnSpPr/>
          <p:nvPr/>
        </p:nvCxnSpPr>
        <p:spPr>
          <a:xfrm flipH="1">
            <a:off x="5473861" y="274899"/>
            <a:ext cx="1447800" cy="228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4034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2" name="Picture 3">
            <a:extLst>
              <a:ext uri="{FF2B5EF4-FFF2-40B4-BE49-F238E27FC236}">
                <a16:creationId xmlns:a16="http://schemas.microsoft.com/office/drawing/2014/main" id="{3AF4F855-7DBD-B98B-766B-E8D5495B3AEA}"/>
              </a:ext>
            </a:extLst>
          </p:cNvPr>
          <p:cNvPicPr>
            <a:picLocks noChangeAspect="1" noChangeArrowheads="1"/>
          </p:cNvPicPr>
          <p:nvPr/>
        </p:nvPicPr>
        <p:blipFill>
          <a:blip r:embed="rId4" cstate="print"/>
          <a:srcRect/>
          <a:stretch>
            <a:fillRect/>
          </a:stretch>
        </p:blipFill>
        <p:spPr bwMode="auto">
          <a:xfrm>
            <a:off x="1524000" y="0"/>
            <a:ext cx="9144000" cy="6858000"/>
          </a:xfrm>
          <a:prstGeom prst="rect">
            <a:avLst/>
          </a:prstGeom>
          <a:noFill/>
          <a:ln w="9525">
            <a:noFill/>
            <a:miter lim="800000"/>
            <a:headEnd/>
            <a:tailEnd/>
          </a:ln>
        </p:spPr>
      </p:pic>
      <p:sp>
        <p:nvSpPr>
          <p:cNvPr id="3" name="Rounded Rectangle 7">
            <a:extLst>
              <a:ext uri="{FF2B5EF4-FFF2-40B4-BE49-F238E27FC236}">
                <a16:creationId xmlns:a16="http://schemas.microsoft.com/office/drawing/2014/main" id="{5F157F17-25A3-DA29-7A30-EA38760CF953}"/>
              </a:ext>
            </a:extLst>
          </p:cNvPr>
          <p:cNvSpPr/>
          <p:nvPr/>
        </p:nvSpPr>
        <p:spPr>
          <a:xfrm>
            <a:off x="5460357" y="3124200"/>
            <a:ext cx="5105400" cy="609600"/>
          </a:xfrm>
          <a:prstGeom prst="roundRect">
            <a:avLst/>
          </a:prstGeom>
          <a:solidFill>
            <a:srgbClr val="FFFF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Arrow Connector 3">
            <a:extLst>
              <a:ext uri="{FF2B5EF4-FFF2-40B4-BE49-F238E27FC236}">
                <a16:creationId xmlns:a16="http://schemas.microsoft.com/office/drawing/2014/main" id="{E73730CC-9AD9-6921-4904-428E69D4300F}"/>
              </a:ext>
            </a:extLst>
          </p:cNvPr>
          <p:cNvCxnSpPr/>
          <p:nvPr/>
        </p:nvCxnSpPr>
        <p:spPr>
          <a:xfrm flipH="1">
            <a:off x="7016188" y="5627225"/>
            <a:ext cx="914400" cy="76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7B49F4E8-1706-A6D6-EF51-9462A5B7E651}"/>
              </a:ext>
            </a:extLst>
          </p:cNvPr>
          <p:cNvCxnSpPr/>
          <p:nvPr/>
        </p:nvCxnSpPr>
        <p:spPr>
          <a:xfrm>
            <a:off x="7930588" y="5627225"/>
            <a:ext cx="304800" cy="533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3842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Closing NOMA</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6" name="Picture 4">
            <a:extLst>
              <a:ext uri="{FF2B5EF4-FFF2-40B4-BE49-F238E27FC236}">
                <a16:creationId xmlns:a16="http://schemas.microsoft.com/office/drawing/2014/main" id="{B6724E89-9A4E-B50D-9C4B-D45D15FCE0A2}"/>
              </a:ext>
            </a:extLst>
          </p:cNvPr>
          <p:cNvPicPr>
            <a:picLocks noChangeAspect="1" noChangeArrowheads="1"/>
          </p:cNvPicPr>
          <p:nvPr/>
        </p:nvPicPr>
        <p:blipFill>
          <a:blip r:embed="rId4" cstate="print"/>
          <a:srcRect/>
          <a:stretch>
            <a:fillRect/>
          </a:stretch>
        </p:blipFill>
        <p:spPr bwMode="auto">
          <a:xfrm>
            <a:off x="794285" y="2004348"/>
            <a:ext cx="10603430" cy="3111661"/>
          </a:xfrm>
          <a:prstGeom prst="rect">
            <a:avLst/>
          </a:prstGeom>
          <a:noFill/>
          <a:ln w="9525">
            <a:noFill/>
            <a:miter lim="800000"/>
            <a:headEnd/>
            <a:tailEnd/>
          </a:ln>
        </p:spPr>
      </p:pic>
    </p:spTree>
    <p:extLst>
      <p:ext uri="{BB962C8B-B14F-4D97-AF65-F5344CB8AC3E}">
        <p14:creationId xmlns:p14="http://schemas.microsoft.com/office/powerpoint/2010/main" val="363158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End of Part 2</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Tree>
    <p:extLst>
      <p:ext uri="{BB962C8B-B14F-4D97-AF65-F5344CB8AC3E}">
        <p14:creationId xmlns:p14="http://schemas.microsoft.com/office/powerpoint/2010/main" val="487000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Understanding Automation Codes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7" name="Picture 2">
            <a:extLst>
              <a:ext uri="{FF2B5EF4-FFF2-40B4-BE49-F238E27FC236}">
                <a16:creationId xmlns:a16="http://schemas.microsoft.com/office/drawing/2014/main" id="{098A682D-72FA-45D9-72C0-D961134492C6}"/>
              </a:ext>
            </a:extLst>
          </p:cNvPr>
          <p:cNvPicPr>
            <a:picLocks noGrp="1" noChangeAspect="1" noChangeArrowheads="1"/>
          </p:cNvPicPr>
          <p:nvPr>
            <p:ph idx="1"/>
          </p:nvPr>
        </p:nvPicPr>
        <p:blipFill>
          <a:blip r:embed="rId4" cstate="print"/>
          <a:srcRect/>
          <a:stretch>
            <a:fillRect/>
          </a:stretch>
        </p:blipFill>
        <p:spPr bwMode="auto">
          <a:xfrm>
            <a:off x="1795169" y="1690688"/>
            <a:ext cx="2552925" cy="4343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ight Arrow 8">
            <a:extLst>
              <a:ext uri="{FF2B5EF4-FFF2-40B4-BE49-F238E27FC236}">
                <a16:creationId xmlns:a16="http://schemas.microsoft.com/office/drawing/2014/main" id="{79B81C65-4FD5-F006-1EE9-A480BB0E4355}"/>
              </a:ext>
            </a:extLst>
          </p:cNvPr>
          <p:cNvSpPr/>
          <p:nvPr/>
        </p:nvSpPr>
        <p:spPr>
          <a:xfrm>
            <a:off x="4711861" y="3620072"/>
            <a:ext cx="978408" cy="484632"/>
          </a:xfrm>
          <a:prstGeom prst="rightArrow">
            <a:avLst/>
          </a:prstGeom>
          <a:solidFill>
            <a:srgbClr val="2024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3">
            <a:extLst>
              <a:ext uri="{FF2B5EF4-FFF2-40B4-BE49-F238E27FC236}">
                <a16:creationId xmlns:a16="http://schemas.microsoft.com/office/drawing/2014/main" id="{0569929A-F1C7-A2FD-E3DD-1B9CEC244FA7}"/>
              </a:ext>
            </a:extLst>
          </p:cNvPr>
          <p:cNvPicPr>
            <a:picLocks noChangeAspect="1" noChangeArrowheads="1"/>
          </p:cNvPicPr>
          <p:nvPr/>
        </p:nvPicPr>
        <p:blipFill>
          <a:blip r:embed="rId5" cstate="print"/>
          <a:srcRect/>
          <a:stretch>
            <a:fillRect/>
          </a:stretch>
        </p:blipFill>
        <p:spPr bwMode="auto">
          <a:xfrm>
            <a:off x="6181533" y="1784006"/>
            <a:ext cx="2552925" cy="415676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69602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Understanding Automation Codes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6" name="Picture 2">
            <a:extLst>
              <a:ext uri="{FF2B5EF4-FFF2-40B4-BE49-F238E27FC236}">
                <a16:creationId xmlns:a16="http://schemas.microsoft.com/office/drawing/2014/main" id="{F5D8B952-073B-5782-9C71-E8F135794E92}"/>
              </a:ext>
            </a:extLst>
          </p:cNvPr>
          <p:cNvPicPr>
            <a:picLocks noGrp="1" noChangeAspect="1" noChangeArrowheads="1"/>
          </p:cNvPicPr>
          <p:nvPr>
            <p:ph idx="1"/>
          </p:nvPr>
        </p:nvPicPr>
        <p:blipFill>
          <a:blip r:embed="rId4" cstate="print"/>
          <a:srcRect/>
          <a:stretch>
            <a:fillRect/>
          </a:stretch>
        </p:blipFill>
        <p:spPr bwMode="auto">
          <a:xfrm>
            <a:off x="1663860" y="1690688"/>
            <a:ext cx="2199279" cy="37417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3">
            <a:extLst>
              <a:ext uri="{FF2B5EF4-FFF2-40B4-BE49-F238E27FC236}">
                <a16:creationId xmlns:a16="http://schemas.microsoft.com/office/drawing/2014/main" id="{795D924F-511D-8993-A7D3-D7A74645F6FC}"/>
              </a:ext>
            </a:extLst>
          </p:cNvPr>
          <p:cNvPicPr>
            <a:picLocks noChangeAspect="1" noChangeArrowheads="1"/>
          </p:cNvPicPr>
          <p:nvPr/>
        </p:nvPicPr>
        <p:blipFill>
          <a:blip r:embed="rId5" cstate="print"/>
          <a:srcRect/>
          <a:stretch>
            <a:fillRect/>
          </a:stretch>
        </p:blipFill>
        <p:spPr bwMode="auto">
          <a:xfrm>
            <a:off x="3863139" y="3409932"/>
            <a:ext cx="1893425" cy="308294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cxnSp>
        <p:nvCxnSpPr>
          <p:cNvPr id="11" name="Straight Arrow Connector 10">
            <a:extLst>
              <a:ext uri="{FF2B5EF4-FFF2-40B4-BE49-F238E27FC236}">
                <a16:creationId xmlns:a16="http://schemas.microsoft.com/office/drawing/2014/main" id="{DE49BC90-E74F-820E-EC28-FD491D1F12E2}"/>
              </a:ext>
            </a:extLst>
          </p:cNvPr>
          <p:cNvCxnSpPr>
            <a:cxnSpLocks/>
          </p:cNvCxnSpPr>
          <p:nvPr/>
        </p:nvCxnSpPr>
        <p:spPr>
          <a:xfrm>
            <a:off x="3886200" y="2294123"/>
            <a:ext cx="2390281" cy="147922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2">
            <a:extLst>
              <a:ext uri="{FF2B5EF4-FFF2-40B4-BE49-F238E27FC236}">
                <a16:creationId xmlns:a16="http://schemas.microsoft.com/office/drawing/2014/main" id="{F926CBD9-EE0F-5C3C-575C-C8F12A834E00}"/>
              </a:ext>
            </a:extLst>
          </p:cNvPr>
          <p:cNvPicPr>
            <a:picLocks noChangeAspect="1" noChangeArrowheads="1"/>
          </p:cNvPicPr>
          <p:nvPr/>
        </p:nvPicPr>
        <p:blipFill>
          <a:blip r:embed="rId6" cstate="print"/>
          <a:srcRect/>
          <a:stretch>
            <a:fillRect/>
          </a:stretch>
        </p:blipFill>
        <p:spPr bwMode="auto">
          <a:xfrm>
            <a:off x="6276481" y="2148977"/>
            <a:ext cx="5346934" cy="2521910"/>
          </a:xfrm>
          <a:prstGeom prst="rect">
            <a:avLst/>
          </a:prstGeom>
          <a:noFill/>
          <a:ln w="9525">
            <a:noFill/>
            <a:miter lim="800000"/>
            <a:headEnd/>
            <a:tailEnd/>
          </a:ln>
        </p:spPr>
      </p:pic>
    </p:spTree>
    <p:extLst>
      <p:ext uri="{BB962C8B-B14F-4D97-AF65-F5344CB8AC3E}">
        <p14:creationId xmlns:p14="http://schemas.microsoft.com/office/powerpoint/2010/main" val="2127230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Understanding Automation Codes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7" name="Picture 2">
            <a:extLst>
              <a:ext uri="{FF2B5EF4-FFF2-40B4-BE49-F238E27FC236}">
                <a16:creationId xmlns:a16="http://schemas.microsoft.com/office/drawing/2014/main" id="{26813A52-C224-7AEB-4EA4-20E783E38042}"/>
              </a:ext>
            </a:extLst>
          </p:cNvPr>
          <p:cNvPicPr>
            <a:picLocks noGrp="1" noChangeAspect="1" noChangeArrowheads="1"/>
          </p:cNvPicPr>
          <p:nvPr>
            <p:ph idx="1"/>
          </p:nvPr>
        </p:nvPicPr>
        <p:blipFill>
          <a:blip r:embed="rId4" cstate="print"/>
          <a:srcRect/>
          <a:stretch>
            <a:fillRect/>
          </a:stretch>
        </p:blipFill>
        <p:spPr bwMode="auto">
          <a:xfrm>
            <a:off x="1250631" y="1603595"/>
            <a:ext cx="9690737" cy="4889280"/>
          </a:xfrm>
          <a:prstGeom prst="rect">
            <a:avLst/>
          </a:prstGeom>
          <a:noFill/>
          <a:ln w="9525">
            <a:noFill/>
            <a:miter lim="800000"/>
            <a:headEnd/>
            <a:tailEnd/>
          </a:ln>
        </p:spPr>
      </p:pic>
    </p:spTree>
    <p:extLst>
      <p:ext uri="{BB962C8B-B14F-4D97-AF65-F5344CB8AC3E}">
        <p14:creationId xmlns:p14="http://schemas.microsoft.com/office/powerpoint/2010/main" val="1908690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Understanding Automation Codes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6" name="Picture 2">
            <a:extLst>
              <a:ext uri="{FF2B5EF4-FFF2-40B4-BE49-F238E27FC236}">
                <a16:creationId xmlns:a16="http://schemas.microsoft.com/office/drawing/2014/main" id="{8A0D4816-D18E-E24B-AFA0-16BDA5EDC5AC}"/>
              </a:ext>
            </a:extLst>
          </p:cNvPr>
          <p:cNvPicPr>
            <a:picLocks noGrp="1" noChangeAspect="1" noChangeArrowheads="1"/>
          </p:cNvPicPr>
          <p:nvPr>
            <p:ph idx="1"/>
          </p:nvPr>
        </p:nvPicPr>
        <p:blipFill>
          <a:blip r:embed="rId4" cstate="print"/>
          <a:srcRect/>
          <a:stretch>
            <a:fillRect/>
          </a:stretch>
        </p:blipFill>
        <p:spPr bwMode="auto">
          <a:xfrm>
            <a:off x="1854843" y="1610472"/>
            <a:ext cx="2813588" cy="48824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ight Arrow 8">
            <a:extLst>
              <a:ext uri="{FF2B5EF4-FFF2-40B4-BE49-F238E27FC236}">
                <a16:creationId xmlns:a16="http://schemas.microsoft.com/office/drawing/2014/main" id="{850EA214-0E7C-8786-07FF-3D5CBF2A05AF}"/>
              </a:ext>
            </a:extLst>
          </p:cNvPr>
          <p:cNvSpPr/>
          <p:nvPr/>
        </p:nvSpPr>
        <p:spPr>
          <a:xfrm>
            <a:off x="4989654" y="3607149"/>
            <a:ext cx="978408" cy="484632"/>
          </a:xfrm>
          <a:prstGeom prst="rightArrow">
            <a:avLst/>
          </a:prstGeom>
          <a:solidFill>
            <a:srgbClr val="2024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3">
            <a:extLst>
              <a:ext uri="{FF2B5EF4-FFF2-40B4-BE49-F238E27FC236}">
                <a16:creationId xmlns:a16="http://schemas.microsoft.com/office/drawing/2014/main" id="{18FCAFB3-5F5C-F325-DF0B-8903518CE074}"/>
              </a:ext>
            </a:extLst>
          </p:cNvPr>
          <p:cNvPicPr>
            <a:picLocks noChangeAspect="1" noChangeArrowheads="1"/>
          </p:cNvPicPr>
          <p:nvPr/>
        </p:nvPicPr>
        <p:blipFill>
          <a:blip r:embed="rId5" cstate="print"/>
          <a:srcRect/>
          <a:stretch>
            <a:fillRect/>
          </a:stretch>
        </p:blipFill>
        <p:spPr bwMode="auto">
          <a:xfrm>
            <a:off x="6562846" y="1909529"/>
            <a:ext cx="2534723" cy="412712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609631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Understanding Automation Codes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7" name="Picture 2">
            <a:extLst>
              <a:ext uri="{FF2B5EF4-FFF2-40B4-BE49-F238E27FC236}">
                <a16:creationId xmlns:a16="http://schemas.microsoft.com/office/drawing/2014/main" id="{FFFDE018-E71A-E82C-9140-3A41B3796F8D}"/>
              </a:ext>
            </a:extLst>
          </p:cNvPr>
          <p:cNvPicPr>
            <a:picLocks noGrp="1" noChangeAspect="1" noChangeArrowheads="1"/>
          </p:cNvPicPr>
          <p:nvPr>
            <p:ph idx="1"/>
          </p:nvPr>
        </p:nvPicPr>
        <p:blipFill>
          <a:blip r:embed="rId4" cstate="print"/>
          <a:srcRect/>
          <a:stretch>
            <a:fillRect/>
          </a:stretch>
        </p:blipFill>
        <p:spPr bwMode="auto">
          <a:xfrm>
            <a:off x="838201" y="1593836"/>
            <a:ext cx="2458410" cy="42660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3">
            <a:extLst>
              <a:ext uri="{FF2B5EF4-FFF2-40B4-BE49-F238E27FC236}">
                <a16:creationId xmlns:a16="http://schemas.microsoft.com/office/drawing/2014/main" id="{8B02C0AC-18C8-E406-CEEE-AE40357B75DC}"/>
              </a:ext>
            </a:extLst>
          </p:cNvPr>
          <p:cNvPicPr>
            <a:picLocks noChangeAspect="1" noChangeArrowheads="1"/>
          </p:cNvPicPr>
          <p:nvPr/>
        </p:nvPicPr>
        <p:blipFill>
          <a:blip r:embed="rId5" cstate="print"/>
          <a:srcRect/>
          <a:stretch>
            <a:fillRect/>
          </a:stretch>
        </p:blipFill>
        <p:spPr bwMode="auto">
          <a:xfrm>
            <a:off x="3084411" y="3668995"/>
            <a:ext cx="1850020" cy="301226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cxnSp>
        <p:nvCxnSpPr>
          <p:cNvPr id="11" name="Straight Arrow Connector 10">
            <a:extLst>
              <a:ext uri="{FF2B5EF4-FFF2-40B4-BE49-F238E27FC236}">
                <a16:creationId xmlns:a16="http://schemas.microsoft.com/office/drawing/2014/main" id="{E8991166-3906-6E49-7AAE-BEDA18B2C403}"/>
              </a:ext>
            </a:extLst>
          </p:cNvPr>
          <p:cNvCxnSpPr>
            <a:cxnSpLocks/>
          </p:cNvCxnSpPr>
          <p:nvPr/>
        </p:nvCxnSpPr>
        <p:spPr>
          <a:xfrm>
            <a:off x="3296611" y="2176041"/>
            <a:ext cx="2369886" cy="212202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2">
            <a:extLst>
              <a:ext uri="{FF2B5EF4-FFF2-40B4-BE49-F238E27FC236}">
                <a16:creationId xmlns:a16="http://schemas.microsoft.com/office/drawing/2014/main" id="{0A74F199-E482-DE4E-E43D-B31B62834125}"/>
              </a:ext>
            </a:extLst>
          </p:cNvPr>
          <p:cNvPicPr>
            <a:picLocks noChangeAspect="1" noChangeArrowheads="1"/>
          </p:cNvPicPr>
          <p:nvPr/>
        </p:nvPicPr>
        <p:blipFill>
          <a:blip r:embed="rId6" cstate="print"/>
          <a:srcRect/>
          <a:stretch>
            <a:fillRect/>
          </a:stretch>
        </p:blipFill>
        <p:spPr bwMode="auto">
          <a:xfrm>
            <a:off x="5777423" y="1810955"/>
            <a:ext cx="5927016" cy="2911516"/>
          </a:xfrm>
          <a:prstGeom prst="rect">
            <a:avLst/>
          </a:prstGeom>
          <a:noFill/>
          <a:ln w="9525">
            <a:noFill/>
            <a:miter lim="800000"/>
            <a:headEnd/>
            <a:tailEnd/>
          </a:ln>
        </p:spPr>
      </p:pic>
    </p:spTree>
    <p:extLst>
      <p:ext uri="{BB962C8B-B14F-4D97-AF65-F5344CB8AC3E}">
        <p14:creationId xmlns:p14="http://schemas.microsoft.com/office/powerpoint/2010/main" val="3911865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9" name="Picture 2">
            <a:extLst>
              <a:ext uri="{FF2B5EF4-FFF2-40B4-BE49-F238E27FC236}">
                <a16:creationId xmlns:a16="http://schemas.microsoft.com/office/drawing/2014/main" id="{7C03C612-A794-71B3-8F07-55799D2F999C}"/>
              </a:ext>
            </a:extLst>
          </p:cNvPr>
          <p:cNvPicPr>
            <a:picLocks noGrp="1" noChangeAspect="1" noChangeArrowheads="1"/>
          </p:cNvPicPr>
          <p:nvPr>
            <p:ph idx="1"/>
          </p:nvPr>
        </p:nvPicPr>
        <p:blipFill>
          <a:blip r:embed="rId4" cstate="print"/>
          <a:srcRect/>
          <a:stretch>
            <a:fillRect/>
          </a:stretch>
        </p:blipFill>
        <p:spPr bwMode="auto">
          <a:xfrm>
            <a:off x="1210037" y="877922"/>
            <a:ext cx="9771926" cy="5102156"/>
          </a:xfrm>
          <a:prstGeom prst="rect">
            <a:avLst/>
          </a:prstGeom>
          <a:noFill/>
          <a:ln w="9525">
            <a:noFill/>
            <a:miter lim="800000"/>
            <a:headEnd/>
            <a:tailEnd/>
          </a:ln>
        </p:spPr>
      </p:pic>
    </p:spTree>
    <p:extLst>
      <p:ext uri="{BB962C8B-B14F-4D97-AF65-F5344CB8AC3E}">
        <p14:creationId xmlns:p14="http://schemas.microsoft.com/office/powerpoint/2010/main" val="1288553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Understanding Automation Codes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6" name="Picture 3">
            <a:extLst>
              <a:ext uri="{FF2B5EF4-FFF2-40B4-BE49-F238E27FC236}">
                <a16:creationId xmlns:a16="http://schemas.microsoft.com/office/drawing/2014/main" id="{D327A2EE-5F46-2099-3B68-6EFABA6F7735}"/>
              </a:ext>
            </a:extLst>
          </p:cNvPr>
          <p:cNvPicPr>
            <a:picLocks noGrp="1" noChangeAspect="1" noChangeArrowheads="1"/>
          </p:cNvPicPr>
          <p:nvPr>
            <p:ph idx="1"/>
          </p:nvPr>
        </p:nvPicPr>
        <p:blipFill>
          <a:blip r:embed="rId4" cstate="print"/>
          <a:srcRect/>
          <a:stretch>
            <a:fillRect/>
          </a:stretch>
        </p:blipFill>
        <p:spPr bwMode="auto">
          <a:xfrm>
            <a:off x="1317169" y="1427363"/>
            <a:ext cx="9557662" cy="5166815"/>
          </a:xfrm>
          <a:prstGeom prst="rect">
            <a:avLst/>
          </a:prstGeom>
          <a:noFill/>
          <a:ln w="9525">
            <a:noFill/>
            <a:miter lim="800000"/>
            <a:headEnd/>
            <a:tailEnd/>
          </a:ln>
        </p:spPr>
      </p:pic>
    </p:spTree>
    <p:extLst>
      <p:ext uri="{BB962C8B-B14F-4D97-AF65-F5344CB8AC3E}">
        <p14:creationId xmlns:p14="http://schemas.microsoft.com/office/powerpoint/2010/main" val="36185098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TotalTime>
  <Words>2111</Words>
  <Application>Microsoft Office PowerPoint</Application>
  <PresentationFormat>Widescreen</PresentationFormat>
  <Paragraphs>130</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Franklin Gothic Book</vt:lpstr>
      <vt:lpstr>Office Theme</vt:lpstr>
      <vt:lpstr>PowerPoint Presentation</vt:lpstr>
      <vt:lpstr>Code Cheat Sheet</vt:lpstr>
      <vt:lpstr>Understanding Automation Codes</vt:lpstr>
      <vt:lpstr>Understanding Automation Codes (cont’d)</vt:lpstr>
      <vt:lpstr>Understanding Automation Codes (cont’d)</vt:lpstr>
      <vt:lpstr>Understanding Automation Codes (cont’d)</vt:lpstr>
      <vt:lpstr>Understanding Automation Codes (cont’d)</vt:lpstr>
      <vt:lpstr>PowerPoint Presentation</vt:lpstr>
      <vt:lpstr>Understanding Automation Codes</vt:lpstr>
      <vt:lpstr>Understanding Automation Codes (cont’d)</vt:lpstr>
      <vt:lpstr>Understanding Automation Codes (cont’d)</vt:lpstr>
      <vt:lpstr>489 – Documentation Submission</vt:lpstr>
      <vt:lpstr>Understanding Automation Codes</vt:lpstr>
      <vt:lpstr>PowerPoint Presentation</vt:lpstr>
      <vt:lpstr>PowerPoint Presentation</vt:lpstr>
      <vt:lpstr>PowerPoint Presentation</vt:lpstr>
      <vt:lpstr>PowerPoint Presentation</vt:lpstr>
      <vt:lpstr>PowerPoint Presentation</vt:lpstr>
      <vt:lpstr>Staff Authorized Access</vt:lpstr>
      <vt:lpstr>488 – Staff Authorized System Access</vt:lpstr>
      <vt:lpstr>Understanding Automation Codes</vt:lpstr>
      <vt:lpstr>Understanding Automation Codes - 492</vt:lpstr>
      <vt:lpstr>PowerPoint Presentation</vt:lpstr>
      <vt:lpstr>Understanding Automation Codes</vt:lpstr>
      <vt:lpstr>PowerPoint Presentation</vt:lpstr>
      <vt:lpstr>PowerPoint Presentation</vt:lpstr>
      <vt:lpstr>Closing NOMA</vt:lpstr>
      <vt:lpstr>End of Part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6</cp:revision>
  <dcterms:created xsi:type="dcterms:W3CDTF">2023-06-29T18:41:40Z</dcterms:created>
  <dcterms:modified xsi:type="dcterms:W3CDTF">2024-04-03T19:27:40Z</dcterms:modified>
</cp:coreProperties>
</file>