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6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326" autoAdjust="0"/>
  </p:normalViewPr>
  <p:slideViewPr>
    <p:cSldViewPr snapToGrid="0">
      <p:cViewPr varScale="1">
        <p:scale>
          <a:sx n="81" d="100"/>
          <a:sy n="81" d="100"/>
        </p:scale>
        <p:origin x="16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c65248b637fecb3bc87b5095b19b494d&amp;term_occur=1&amp;term_src=Title:20:Chapter:V:Part:681:Subpart:B:681.25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law.cornell.edu/definitions/index.php?width=840&amp;height=800&amp;iframe=true&amp;def_id=e5c194c12e0425fc7d053bfdb3aeef52&amp;term_occur=1&amp;term_src=Title:20:Chapter:V:Part:681:Subpart:B:681.25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oleta.gov/wioa/Docs/wioa-regs-labor-final-rul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oleta.gov/WIOA/Docs/wioa-regs-labor-final-rul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deolmsgis.maps.arcgis.com/apps/webappviewer/index.html?id=4e55cb961a5946b892bc94a0917e497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As a result of attending this training, participants will be able to</a:t>
            </a:r>
            <a:r>
              <a:rPr lang="en-US" sz="1200" b="0"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(Refer to</a:t>
            </a:r>
            <a:r>
              <a:rPr lang="en-US" baseline="0" dirty="0">
                <a:latin typeface="Times New Roman" panose="02020603050405020304" pitchFamily="18" charset="0"/>
                <a:cs typeface="Times New Roman" panose="02020603050405020304" pitchFamily="18" charset="0"/>
              </a:rPr>
              <a:t> slide</a:t>
            </a:r>
            <a:r>
              <a:rPr lang="en-US" dirty="0">
                <a:latin typeface="Times New Roman" panose="02020603050405020304" pitchFamily="18" charset="0"/>
                <a:cs typeface="Times New Roman" panose="02020603050405020304" pitchFamily="18" charset="0"/>
              </a:rPr>
              <a:t>): </a:t>
            </a:r>
            <a:endParaRPr lang="en-US" dirty="0">
              <a:solidFill>
                <a:srgbClr val="004563"/>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54174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Income determination includes (</a:t>
            </a:r>
            <a:r>
              <a:rPr lang="en-US" b="0" dirty="0">
                <a:latin typeface="Times New Roman" panose="02020603050405020304" pitchFamily="18" charset="0"/>
                <a:cs typeface="Times New Roman" panose="02020603050405020304" pitchFamily="18" charset="0"/>
              </a:rPr>
              <a:t>Refer to slide</a:t>
            </a:r>
            <a:r>
              <a:rPr lang="en-US" dirty="0">
                <a:latin typeface="Times New Roman" panose="02020603050405020304" pitchFamily="18" charset="0"/>
                <a:cs typeface="Times New Roman" panose="02020603050405020304" pitchFamily="18" charset="0"/>
              </a:rPr>
              <a:t>) Administrative Policy-095</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38847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defTabSz="923251"/>
            <a:r>
              <a:rPr lang="en-US" dirty="0">
                <a:latin typeface="Times New Roman" panose="02020603050405020304" pitchFamily="18" charset="0"/>
                <a:cs typeface="Times New Roman" panose="02020603050405020304" pitchFamily="18" charset="0"/>
                <a:hlinkClick r:id="rId3" action="ppaction://hlinkfile" tooltip="WIOA"/>
              </a:rPr>
              <a:t>WIOA</a:t>
            </a:r>
            <a:r>
              <a:rPr lang="en-US" dirty="0">
                <a:latin typeface="Times New Roman" panose="02020603050405020304" pitchFamily="18" charset="0"/>
                <a:cs typeface="Times New Roman" panose="02020603050405020304" pitchFamily="18" charset="0"/>
              </a:rPr>
              <a:t> allows a low-income exception where five percent of in-school youth may be </a:t>
            </a:r>
            <a:r>
              <a:rPr lang="en-US" dirty="0">
                <a:latin typeface="Times New Roman" panose="02020603050405020304" pitchFamily="18" charset="0"/>
                <a:cs typeface="Times New Roman" panose="02020603050405020304" pitchFamily="18" charset="0"/>
                <a:hlinkClick r:id="rId4" action="ppaction://hlinkfile" tooltip="participants"/>
              </a:rPr>
              <a:t>participants</a:t>
            </a:r>
            <a:r>
              <a:rPr lang="en-US" dirty="0">
                <a:latin typeface="Times New Roman" panose="02020603050405020304" pitchFamily="18" charset="0"/>
                <a:cs typeface="Times New Roman" panose="02020603050405020304" pitchFamily="18" charset="0"/>
              </a:rPr>
              <a:t> who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meet the low-income eligibility criteria. However, local boards are allowed a 5% exception for </a:t>
            </a:r>
            <a:r>
              <a:rPr lang="en-US" dirty="0">
                <a:latin typeface="Times New Roman" panose="02020603050405020304" pitchFamily="18" charset="0"/>
                <a:cs typeface="Times New Roman" panose="02020603050405020304" pitchFamily="18" charset="0"/>
              </a:rPr>
              <a:t>youth who may not meet the low-income criteria. WIOA Sec. 129 (a)(3)(A)(ii); 20 CFR 681.250(c)</a:t>
            </a:r>
          </a:p>
          <a:p>
            <a:pPr marL="0" defTabSz="923251"/>
            <a:endParaRPr lang="en-US" dirty="0">
              <a:latin typeface="Times New Roman" panose="02020603050405020304" pitchFamily="18" charset="0"/>
              <a:cs typeface="Times New Roman" panose="02020603050405020304" pitchFamily="18" charset="0"/>
            </a:endParaRPr>
          </a:p>
          <a:p>
            <a:pPr mar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5% low-income exception applies to: </a:t>
            </a:r>
          </a:p>
          <a:p>
            <a:pPr marL="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All ISY, who meet the low-income eligibility criteria; and </a:t>
            </a:r>
          </a:p>
          <a:p>
            <a:pPr marL="0" indent="-171450">
              <a:buFont typeface="Arial" panose="020B0604020202020204" pitchFamily="34" charset="0"/>
              <a:buChar cha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OSY who fall into one of the following three low-income eligibility categories: </a:t>
            </a:r>
          </a:p>
          <a:p>
            <a:pPr marL="628650" lvl="1" indent="-171450">
              <a:buFont typeface="Wingdings" panose="05000000000000000000" pitchFamily="2" charset="2"/>
              <a:buChar char="Ø"/>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Low-income, recipient of HS diploma or equivalency, and Basic Skills Deficient; </a:t>
            </a:r>
          </a:p>
          <a:p>
            <a:pPr marL="628650" lvl="1" indent="-171450">
              <a:buFont typeface="Wingdings" panose="05000000000000000000" pitchFamily="2" charset="2"/>
              <a:buChar char="Ø"/>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Low-income, recipient of HS diploma or equivalency, and English Language Learner; and/or </a:t>
            </a:r>
          </a:p>
          <a:p>
            <a:pPr marL="628650" lvl="1" indent="-171450">
              <a:buFont typeface="Wingdings" panose="05000000000000000000" pitchFamily="2" charset="2"/>
              <a:buChar char="Ø"/>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Low-income and needs additional assistance as defined by the LWDB.</a:t>
            </a:r>
          </a:p>
          <a:p>
            <a:pPr marL="0" defTabSz="92325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For example, a LWDB enrolls 200 youth into its youth program. Of these, 200 youth fall into three types: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1. 100 are OSY (in categories that do not require the youth to be low-income);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2. 50 are OSY (in categories that ordinarily require the youth to be low-income); and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3. 50 are ISY (who are ordinarily always required to be low-income).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However, only the last two types of youth that ordinarily need to be low-income fall into the “5% low-income exception” group. This means only 5% of these 100 (50 +50) youth can be included in calculating the number of 5% low-income exception.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0"/>
            <a:r>
              <a:rPr lang="en-US" sz="1200" b="1" kern="1200" dirty="0">
                <a:solidFill>
                  <a:schemeClr val="tx1"/>
                </a:solidFill>
                <a:effectLst/>
                <a:latin typeface="Times New Roman" panose="02020603050405020304" pitchFamily="18" charset="0"/>
                <a:ea typeface="+mn-ea"/>
                <a:cs typeface="Times New Roman" panose="02020603050405020304" pitchFamily="18" charset="0"/>
              </a:rPr>
              <a:t>5% of 100 = 5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0"/>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means that five of these 100 youths are not required to be low-income if they are otherwise eligible youth participants.</a:t>
            </a:r>
          </a:p>
          <a:p>
            <a:pPr defTabSz="923251"/>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427565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LWDB must establish a definition and eligibility documentation requirements for the “requires additional assistance” to complete an educational program, or to obtain or retain employment criterion of ISY and OSY eligibility. When establishing a definition for “requires additional assistance” and eligibility documentation, the following local plan and local operating procedures (LOP) must be included- (Refer to slide) </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WIOA Section 129; TEGL 08-15; 20 CFR 681.300 - 681.310</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28133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WIOA has made youth with a disability a separate eligibility criteria.  </a:t>
            </a:r>
            <a:r>
              <a:rPr lang="en-US" b="1"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OSY</a:t>
            </a:r>
            <a:r>
              <a:rPr lang="en-US"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a disability are not required to be low income but </a:t>
            </a:r>
            <a:r>
              <a:rPr lang="en-US" b="1"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ISY</a:t>
            </a:r>
            <a:r>
              <a:rPr lang="en-US"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a disability must be low-income. </a:t>
            </a:r>
          </a:p>
          <a:p>
            <a:pPr>
              <a:lnSpc>
                <a:spcPct val="100000"/>
              </a:lnSpc>
              <a:spcBef>
                <a:spcPts val="0"/>
              </a:spcBef>
              <a:spcAft>
                <a:spcPts val="600"/>
              </a:spcAft>
            </a:pPr>
            <a:endParaRPr lang="en-US" i="0" dirty="0">
              <a:latin typeface="Times New Roman" panose="02020603050405020304" pitchFamily="18" charset="0"/>
              <a:cs typeface="Times New Roman" panose="02020603050405020304" pitchFamily="18" charset="0"/>
            </a:endParaRPr>
          </a:p>
          <a:p>
            <a:pPr defTabSz="685990">
              <a:lnSpc>
                <a:spcPct val="100000"/>
              </a:lnSpc>
              <a:spcBef>
                <a:spcPts val="0"/>
              </a:spcBef>
              <a:spcAft>
                <a:spcPts val="600"/>
              </a:spcAft>
              <a:defRPr/>
            </a:pPr>
            <a:r>
              <a:rPr lang="en-US" i="0" u="sng" dirty="0">
                <a:solidFill>
                  <a:srgbClr val="004563"/>
                </a:solidFill>
                <a:latin typeface="Times New Roman" panose="02020603050405020304" pitchFamily="18" charset="0"/>
                <a:cs typeface="Times New Roman" panose="02020603050405020304" pitchFamily="18" charset="0"/>
                <a:hlinkClick r:id="rId3"/>
              </a:rPr>
              <a:t>20 CFR 681.280</a:t>
            </a:r>
            <a:r>
              <a:rPr lang="en-US" i="0" u="sng" dirty="0">
                <a:solidFill>
                  <a:srgbClr val="004563"/>
                </a:solidFill>
                <a:latin typeface="Times New Roman" panose="02020603050405020304" pitchFamily="18" charset="0"/>
                <a:cs typeface="Times New Roman" panose="02020603050405020304" pitchFamily="18" charset="0"/>
              </a:rPr>
              <a:t> </a:t>
            </a:r>
            <a:r>
              <a:rPr lang="en-US" i="0" dirty="0">
                <a:solidFill>
                  <a:srgbClr val="004563"/>
                </a:solidFill>
                <a:latin typeface="Times New Roman" panose="02020603050405020304" pitchFamily="18" charset="0"/>
                <a:cs typeface="Times New Roman" panose="02020603050405020304" pitchFamily="18" charset="0"/>
              </a:rPr>
              <a:t>states that for a youth with a disability, income for eligibility purposes is based on the youth’s own income rather than his or her family’s income. WIOA sec. 3(36)(A)(vi) states that an individual with a disability whose own income meets the low-income definition in clause (ii) (income that does not exceed the higher of the poverty line or 70 percent of the lower living standard income level), but who is a member of a family whose income exceeds this income requirement is eligible for youth services. Administrative Policy 095</a:t>
            </a:r>
          </a:p>
          <a:p>
            <a:pPr defTabSz="685990">
              <a:lnSpc>
                <a:spcPct val="100000"/>
              </a:lnSpc>
              <a:spcBef>
                <a:spcPts val="0"/>
              </a:spcBef>
              <a:spcAft>
                <a:spcPts val="600"/>
              </a:spcAft>
              <a:defRPr/>
            </a:pPr>
            <a:endParaRPr lang="en-US" i="0" dirty="0">
              <a:solidFill>
                <a:srgbClr val="004563"/>
              </a:solidFill>
              <a:latin typeface="Times New Roman" panose="02020603050405020304" pitchFamily="18" charset="0"/>
              <a:cs typeface="Times New Roman" panose="02020603050405020304" pitchFamily="18" charset="0"/>
            </a:endParaRPr>
          </a:p>
          <a:p>
            <a:pPr defTabSz="685990">
              <a:lnSpc>
                <a:spcPct val="100000"/>
              </a:lnSpc>
              <a:spcBef>
                <a:spcPts val="0"/>
              </a:spcBef>
              <a:spcAft>
                <a:spcPts val="600"/>
              </a:spcAft>
              <a:defRPr/>
            </a:pPr>
            <a:r>
              <a:rPr lang="en-US" i="0" dirty="0">
                <a:latin typeface="Times New Roman" panose="02020603050405020304" pitchFamily="18" charset="0"/>
                <a:cs typeface="Times New Roman" panose="02020603050405020304" pitchFamily="18" charset="0"/>
              </a:rPr>
              <a:t>Each LWDB is required to collect supporting eligibility documentation used to determine eligibility. Youth service providers must obtain and maintain documentation that supports the determination for eligibility and continuous participation. (i.e. verification documentation depends on the type of disability, but may include a doctor’s letter, SSI, IEP from school, etc.).</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44880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 youth is “basic skills deficient” if he or she (Refer to slide):  20 CFR 681.210 (c )(3); 681.290(b) and (c)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LWDB must establish its policy in its local plan.  In assessing basic skills, local programs must use assessment instruments that are valid and appropriate for the target population, and must provide reasonable accommodation in the assessment process, if necessary, for individuals with disabilities.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31255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WIOA section 188(a)(5) contains a specific nondiscrimination provision that provides that participation under the WIOA is available to citizens and nationals of the United States; lawfully admitted permanent resident aliens, refugees, asylees and parolees; and other immigrants authorized by the Attorney General to work in the United States.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Individuals with employment authorization qualify under this provision as “immigrants authorized by the Attorney General to work in the United States.” This includes “Deferred Action for Childhood Arrivals” (DACA) participants with employment authorization. Participants identified as DACA participants must meet the WIOA eligibility requirements to access any WIOA services for which they would otherwise qualify. LWDB staff must obtain appropriate documentation of employment authorization. The documentation must include self-attestation, at a minimum.</a:t>
            </a:r>
          </a:p>
          <a:p>
            <a:endParaRPr lang="en-US" dirty="0">
              <a:latin typeface="Times New Roman" panose="02020603050405020304" pitchFamily="18" charset="0"/>
              <a:cs typeface="Times New Roman" panose="02020603050405020304" pitchFamily="18" charset="0"/>
            </a:endParaRPr>
          </a:p>
          <a:p>
            <a:r>
              <a:rPr lang="en-US" i="1" dirty="0">
                <a:solidFill>
                  <a:schemeClr val="tx1">
                    <a:lumMod val="50000"/>
                    <a:lumOff val="50000"/>
                  </a:schemeClr>
                </a:solidFill>
                <a:latin typeface="Times New Roman" panose="02020603050405020304" pitchFamily="18" charset="0"/>
                <a:cs typeface="Times New Roman" panose="02020603050405020304" pitchFamily="18" charset="0"/>
              </a:rPr>
              <a:t>A.K.A. – The Dreamers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339874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bg2">
                    <a:lumMod val="10000"/>
                  </a:schemeClr>
                </a:solidFill>
                <a:latin typeface="Times New Roman" panose="02020603050405020304" pitchFamily="18" charset="0"/>
                <a:ea typeface="+mn-ea"/>
                <a:cs typeface="Times New Roman" panose="02020603050405020304" pitchFamily="18" charset="0"/>
              </a:rPr>
              <a:t>The DACA process may result in a two-year period of “deferred action,” or relief from removal from the country or from entering into removal proceedings, subject to renewal, and issuance of employment authorization for the period of deferred action. A DACA participant whose case has been deferred is eligible to receive employment authorization for the period of deferred action, if he or she can demonstrate “an economic necessity for employment.’ </a:t>
            </a:r>
            <a:r>
              <a:rPr lang="en-US" sz="1200" dirty="0">
                <a:solidFill>
                  <a:schemeClr val="bg2">
                    <a:lumMod val="10000"/>
                  </a:schemeClr>
                </a:solidFill>
                <a:latin typeface="Times New Roman" panose="02020603050405020304" pitchFamily="18" charset="0"/>
                <a:cs typeface="Times New Roman" panose="02020603050405020304" pitchFamily="18" charset="0"/>
              </a:rPr>
              <a:t>Individuals who can demonstrate through verifiable documentation that they meet guidelines will be considered for deferred action. Determinations will be made on a case-by-case basis under the DACA guidelines. </a:t>
            </a:r>
          </a:p>
          <a:p>
            <a:r>
              <a:rPr lang="en-US" sz="1200" dirty="0">
                <a:solidFill>
                  <a:schemeClr val="bg2">
                    <a:lumMod val="10000"/>
                  </a:schemeClr>
                </a:solidFill>
                <a:latin typeface="Times New Roman" panose="02020603050405020304" pitchFamily="18" charset="0"/>
                <a:cs typeface="Times New Roman" panose="02020603050405020304" pitchFamily="18" charset="0"/>
              </a:rPr>
              <a:t>U.S. Citizenship</a:t>
            </a:r>
            <a:r>
              <a:rPr lang="en-US" sz="1200" baseline="0" dirty="0">
                <a:solidFill>
                  <a:schemeClr val="bg2">
                    <a:lumMod val="10000"/>
                  </a:schemeClr>
                </a:solidFill>
                <a:latin typeface="Times New Roman" panose="02020603050405020304" pitchFamily="18" charset="0"/>
                <a:cs typeface="Times New Roman" panose="02020603050405020304" pitchFamily="18" charset="0"/>
              </a:rPr>
              <a:t> and Immigration Services (uscis.gov)</a:t>
            </a: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45445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latin typeface="Times New Roman" panose="02020603050405020304" pitchFamily="18" charset="0"/>
                <a:cs typeface="Times New Roman" panose="02020603050405020304" pitchFamily="18" charset="0"/>
              </a:rPr>
              <a:t>References included in this PowerPoint</a:t>
            </a:r>
            <a:r>
              <a:rPr lang="en-US" sz="1200" baseline="0" dirty="0">
                <a:solidFill>
                  <a:schemeClr val="bg2">
                    <a:lumMod val="10000"/>
                  </a:schemeClr>
                </a:solidFill>
                <a:latin typeface="Times New Roman" panose="02020603050405020304" pitchFamily="18" charset="0"/>
                <a:cs typeface="Times New Roman" panose="02020603050405020304" pitchFamily="18" charset="0"/>
              </a:rPr>
              <a:t> were obtained from</a:t>
            </a:r>
            <a:r>
              <a:rPr lang="en-US" sz="1200" dirty="0">
                <a:solidFill>
                  <a:schemeClr val="bg2">
                    <a:lumMod val="10000"/>
                  </a:schemeClr>
                </a:solidFill>
                <a:latin typeface="Times New Roman" panose="02020603050405020304" pitchFamily="18" charset="0"/>
                <a:cs typeface="Times New Roman" panose="02020603050405020304" pitchFamily="18" charset="0"/>
              </a:rPr>
              <a:t> federal, state and local sources.</a:t>
            </a:r>
            <a:r>
              <a:rPr lang="en-US" sz="1200" baseline="0" dirty="0">
                <a:solidFill>
                  <a:schemeClr val="bg2">
                    <a:lumMod val="10000"/>
                  </a:schemeClr>
                </a:solidFill>
                <a:latin typeface="Times New Roman" panose="02020603050405020304" pitchFamily="18" charset="0"/>
                <a:cs typeface="Times New Roman" panose="02020603050405020304" pitchFamily="18" charset="0"/>
              </a:rPr>
              <a:t> The various references may be viewed via website from the following (Refer to slide)…</a:t>
            </a: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15732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WIOA Section 129(a)(1) establishes the eligibility criteria that an individual must meet to participate in the WIOA Youth Program.  Every individual receiving services under the WIOA Youth Program must meet either the In-School Youth or Out-of-School Youth eligibility criteria. All youth must be a United States (U.S.) citizen or have the right to work in the U.S. and males must comply with selective service registration requirements.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23067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In-school youth meet eligibility if the youth is (</a:t>
            </a:r>
            <a:r>
              <a:rPr lang="en-US" b="0" dirty="0">
                <a:latin typeface="Times New Roman" panose="02020603050405020304" pitchFamily="18" charset="0"/>
                <a:cs typeface="Times New Roman" panose="02020603050405020304" pitchFamily="18" charset="0"/>
              </a:rPr>
              <a:t>Refer to slide</a:t>
            </a:r>
            <a:r>
              <a:rPr lang="en-US" dirty="0">
                <a:latin typeface="Times New Roman" panose="02020603050405020304" pitchFamily="18" charset="0"/>
                <a:cs typeface="Times New Roman" panose="02020603050405020304" pitchFamily="18" charset="0"/>
              </a:rPr>
              <a:t>) 20 CFR 681.220</a:t>
            </a:r>
          </a:p>
          <a:p>
            <a:endParaRPr lang="en-US" dirty="0">
              <a:solidFill>
                <a:srgbClr val="FF0000"/>
              </a:solidFill>
            </a:endParaRPr>
          </a:p>
          <a:p>
            <a:r>
              <a:rPr lang="en-US" dirty="0">
                <a:solidFill>
                  <a:schemeClr val="tx1">
                    <a:lumMod val="50000"/>
                    <a:lumOff val="50000"/>
                  </a:schemeClr>
                </a:solidFill>
                <a:latin typeface="Times New Roman" panose="02020603050405020304" pitchFamily="18" charset="0"/>
                <a:cs typeface="Times New Roman" panose="02020603050405020304" pitchFamily="18" charset="0"/>
              </a:rPr>
              <a:t>The term “Attending</a:t>
            </a:r>
            <a:r>
              <a:rPr lang="en-US" baseline="0" dirty="0">
                <a:solidFill>
                  <a:schemeClr val="tx1">
                    <a:lumMod val="50000"/>
                    <a:lumOff val="50000"/>
                  </a:schemeClr>
                </a:solidFill>
                <a:latin typeface="Times New Roman" panose="02020603050405020304" pitchFamily="18" charset="0"/>
                <a:cs typeface="Times New Roman" panose="02020603050405020304" pitchFamily="18" charset="0"/>
              </a:rPr>
              <a:t> school” refers to secondary and postsecondary.</a:t>
            </a:r>
          </a:p>
          <a:p>
            <a:r>
              <a:rPr lang="en-US" baseline="0" dirty="0">
                <a:solidFill>
                  <a:schemeClr val="tx1">
                    <a:lumMod val="50000"/>
                    <a:lumOff val="50000"/>
                  </a:schemeClr>
                </a:solidFill>
                <a:latin typeface="Times New Roman" panose="02020603050405020304" pitchFamily="18" charset="0"/>
                <a:cs typeface="Times New Roman" panose="02020603050405020304" pitchFamily="18" charset="0"/>
              </a:rPr>
              <a:t>Requires additional assistance is an “exception”; not a rule. Staff should read their local plans for details…</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16040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21" defTabSz="914654">
              <a:spcAft>
                <a:spcPts val="607"/>
              </a:spcAft>
              <a:buClr>
                <a:srgbClr val="000000"/>
              </a:buClr>
              <a:buSzPct val="100000"/>
              <a:defRPr/>
            </a:pPr>
            <a:r>
              <a:rPr lang="en-US" dirty="0">
                <a:latin typeface="Times New Roman" panose="02020603050405020304" pitchFamily="18" charset="0"/>
                <a:cs typeface="Times New Roman" panose="02020603050405020304" pitchFamily="18" charset="0"/>
              </a:rPr>
              <a:t>Out-of-School youth meet eligibility if the youth is </a:t>
            </a:r>
            <a:r>
              <a:rPr lang="en-US" u="none" dirty="0">
                <a:latin typeface="Times New Roman" panose="02020603050405020304" pitchFamily="18" charset="0"/>
                <a:cs typeface="Times New Roman" panose="02020603050405020304" pitchFamily="18" charset="0"/>
              </a:rPr>
              <a:t>(</a:t>
            </a:r>
            <a:r>
              <a:rPr lang="en-US" b="0" u="none" dirty="0">
                <a:latin typeface="Times New Roman" panose="02020603050405020304" pitchFamily="18" charset="0"/>
                <a:cs typeface="Times New Roman" panose="02020603050405020304" pitchFamily="18" charset="0"/>
              </a:rPr>
              <a:t>Refer to slide</a:t>
            </a:r>
            <a:r>
              <a:rPr lang="en-US" u="none"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 CFR 681.210):</a:t>
            </a:r>
          </a:p>
          <a:p>
            <a:pPr marL="76221" defTabSz="914654">
              <a:lnSpc>
                <a:spcPct val="100000"/>
              </a:lnSpc>
              <a:spcBef>
                <a:spcPts val="0"/>
              </a:spcBef>
              <a:spcAft>
                <a:spcPts val="0"/>
              </a:spcAft>
              <a:buClr>
                <a:srgbClr val="000000"/>
              </a:buClr>
              <a:buSzPct val="100000"/>
              <a:defRPr/>
            </a:pPr>
            <a:endParaRPr lang="en-US" dirty="0">
              <a:latin typeface="Times New Roman" panose="02020603050405020304" pitchFamily="18" charset="0"/>
              <a:cs typeface="Times New Roman" panose="02020603050405020304" pitchFamily="18" charset="0"/>
            </a:endParaRPr>
          </a:p>
          <a:p>
            <a:pPr marL="76221" defTabSz="914654">
              <a:lnSpc>
                <a:spcPct val="100000"/>
              </a:lnSpc>
              <a:spcBef>
                <a:spcPts val="0"/>
              </a:spcBef>
              <a:spcAft>
                <a:spcPts val="0"/>
              </a:spcAft>
              <a:buClr>
                <a:srgbClr val="000000"/>
              </a:buClr>
              <a:buSzPct val="100000"/>
              <a:defRPr/>
            </a:pPr>
            <a:r>
              <a:rPr lang="en-US" dirty="0">
                <a:latin typeface="Times New Roman" panose="02020603050405020304" pitchFamily="18" charset="0"/>
                <a:cs typeface="Times New Roman" panose="02020603050405020304" pitchFamily="18" charset="0"/>
              </a:rPr>
              <a:t>The term </a:t>
            </a:r>
            <a:r>
              <a:rPr lang="en-US" i="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school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refers to both secondary and postsecondary school. </a:t>
            </a:r>
          </a:p>
          <a:p>
            <a:pPr marL="76222" indent="0" defTabSz="914654">
              <a:lnSpc>
                <a:spcPct val="100000"/>
              </a:lnSpc>
              <a:spcBef>
                <a:spcPts val="0"/>
              </a:spcBef>
              <a:spcAft>
                <a:spcPts val="0"/>
              </a:spcAft>
              <a:buClr>
                <a:srgbClr val="000000"/>
              </a:buClr>
              <a:buSzPct val="100000"/>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Providers of adult education (</a:t>
            </a:r>
            <a:r>
              <a:rPr lang="en-US" dirty="0" err="1">
                <a:latin typeface="Times New Roman" panose="02020603050405020304" pitchFamily="18" charset="0"/>
                <a:cs typeface="Times New Roman" panose="02020603050405020304" pitchFamily="18" charset="0"/>
              </a:rPr>
              <a:t>YouthBuild</a:t>
            </a:r>
            <a:r>
              <a:rPr lang="en-US" dirty="0">
                <a:latin typeface="Times New Roman" panose="02020603050405020304" pitchFamily="18" charset="0"/>
                <a:cs typeface="Times New Roman" panose="02020603050405020304" pitchFamily="18" charset="0"/>
              </a:rPr>
              <a:t>, Job Corps), high school equivalency programs, or dropout re-engagement programs ARE NOT CONSIDERED</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be schools. (20 CFR 681.230)</a:t>
            </a:r>
          </a:p>
          <a:p>
            <a:pPr marL="76221">
              <a:lnSpc>
                <a:spcPct val="100000"/>
              </a:lnSpc>
              <a:spcBef>
                <a:spcPts val="0"/>
              </a:spcBef>
              <a:spcAft>
                <a:spcPts val="0"/>
              </a:spcAft>
              <a:buClr>
                <a:srgbClr val="000000"/>
              </a:buClr>
              <a:buSzPct val="100000"/>
            </a:pPr>
            <a:endParaRPr lang="en-US" b="0" i="0" dirty="0">
              <a:latin typeface="Times New Roman" panose="02020603050405020304" pitchFamily="18" charset="0"/>
              <a:cs typeface="Times New Roman" panose="02020603050405020304" pitchFamily="18" charset="0"/>
            </a:endParaRPr>
          </a:p>
          <a:p>
            <a:pPr marL="76221">
              <a:lnSpc>
                <a:spcPct val="100000"/>
              </a:lnSpc>
              <a:spcBef>
                <a:spcPts val="0"/>
              </a:spcBef>
              <a:spcAft>
                <a:spcPts val="0"/>
              </a:spcAft>
              <a:buClr>
                <a:srgbClr val="000000"/>
              </a:buClr>
              <a:buSzPct val="100000"/>
            </a:pPr>
            <a:r>
              <a:rPr lang="en-US" b="1" i="1" dirty="0">
                <a:latin typeface="Times New Roman" panose="02020603050405020304" pitchFamily="18" charset="0"/>
                <a:cs typeface="Times New Roman" panose="02020603050405020304" pitchFamily="18" charset="0"/>
              </a:rPr>
              <a:t>School dropout</a:t>
            </a:r>
            <a:r>
              <a:rPr lang="en-US" dirty="0">
                <a:latin typeface="Times New Roman" panose="02020603050405020304" pitchFamily="18" charset="0"/>
                <a:cs typeface="Times New Roman" panose="02020603050405020304" pitchFamily="18" charset="0"/>
              </a:rPr>
              <a:t> is an individual who no longer attends any school and who has not received a secondary school diploma or its State-recognized equivalent. (20 CFR 688.120; WIOA Section 3(54))</a:t>
            </a:r>
          </a:p>
          <a:p>
            <a:pPr marL="0" marR="0" lvl="0" indent="0" algn="l" defTabSz="914895" rtl="0" eaLnBrk="1" fontAlgn="auto" latinLnBrk="0" hangingPunct="1">
              <a:lnSpc>
                <a:spcPct val="100000"/>
              </a:lnSpc>
              <a:spcBef>
                <a:spcPts val="0"/>
              </a:spcBef>
              <a:spcAft>
                <a:spcPts val="0"/>
              </a:spcAft>
              <a:buClrTx/>
              <a:buSzTx/>
              <a:buFontTx/>
              <a:buNone/>
              <a:tabLst/>
              <a:defRPr/>
            </a:pPr>
            <a:endParaRPr lang="en-US" b="0" dirty="0">
              <a:latin typeface="Times New Roman" panose="02020603050405020304" pitchFamily="18" charset="0"/>
              <a:cs typeface="Times New Roman" panose="02020603050405020304" pitchFamily="18" charset="0"/>
            </a:endParaRPr>
          </a:p>
          <a:p>
            <a:pPr marL="0" marR="0" lvl="0" indent="0" algn="l" defTabSz="914895" rtl="0" eaLnBrk="1" fontAlgn="auto" latinLnBrk="0" hangingPunct="1">
              <a:lnSpc>
                <a:spcPct val="100000"/>
              </a:lnSpc>
              <a:spcBef>
                <a:spcPts val="0"/>
              </a:spcBef>
              <a:spcAft>
                <a:spcPts val="0"/>
              </a:spcAft>
              <a:buClrTx/>
              <a:buSzTx/>
              <a:buFontTx/>
              <a:buNone/>
              <a:tabLst/>
              <a:defRPr/>
            </a:pPr>
            <a:r>
              <a:rPr lang="en-US" b="0" dirty="0">
                <a:latin typeface="Times New Roman" panose="02020603050405020304" pitchFamily="18" charset="0"/>
                <a:cs typeface="Times New Roman" panose="02020603050405020304" pitchFamily="18" charset="0"/>
              </a:rPr>
              <a:t>Youth programs verify dropout status based on </a:t>
            </a:r>
            <a:r>
              <a:rPr lang="en-US" b="1" dirty="0">
                <a:latin typeface="Times New Roman" panose="02020603050405020304" pitchFamily="18" charset="0"/>
                <a:cs typeface="Times New Roman" panose="02020603050405020304" pitchFamily="18" charset="0"/>
              </a:rPr>
              <a:t>school status timing</a:t>
            </a:r>
            <a:r>
              <a:rPr lang="en-US" b="0" dirty="0">
                <a:latin typeface="Times New Roman" panose="02020603050405020304" pitchFamily="18" charset="0"/>
                <a:cs typeface="Times New Roman" panose="02020603050405020304" pitchFamily="18" charset="0"/>
              </a:rPr>
              <a:t>,</a:t>
            </a:r>
            <a:r>
              <a:rPr lang="en-US" b="0" baseline="0" dirty="0">
                <a:latin typeface="Times New Roman" panose="02020603050405020304" pitchFamily="18" charset="0"/>
                <a:cs typeface="Times New Roman" panose="02020603050405020304" pitchFamily="18" charset="0"/>
              </a:rPr>
              <a:t> which</a:t>
            </a:r>
            <a:r>
              <a:rPr lang="en-US" b="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based on status at time of enrollment (i.e. time of eligibility determination). School status DOES</a:t>
            </a:r>
            <a:r>
              <a:rPr lang="en-US" baseline="0" dirty="0">
                <a:latin typeface="Times New Roman" panose="02020603050405020304" pitchFamily="18" charset="0"/>
                <a:cs typeface="Times New Roman" panose="02020603050405020304" pitchFamily="18" charset="0"/>
              </a:rPr>
              <a:t> NOT change during the program. </a:t>
            </a:r>
            <a:r>
              <a:rPr lang="en-US" u="sng" baseline="0" dirty="0">
                <a:latin typeface="Times New Roman" panose="02020603050405020304" pitchFamily="18" charset="0"/>
                <a:cs typeface="Times New Roman" panose="02020603050405020304" pitchFamily="18" charset="0"/>
              </a:rPr>
              <a:t>E</a:t>
            </a:r>
            <a:r>
              <a:rPr lang="en-US" u="sng" dirty="0">
                <a:latin typeface="Times New Roman" panose="02020603050405020304" pitchFamily="18" charset="0"/>
                <a:cs typeface="Times New Roman" panose="02020603050405020304" pitchFamily="18" charset="0"/>
              </a:rPr>
              <a:t>xample: an individual who is out of school at the time of enrollment, and subsequently placed in any school, is an OSY</a:t>
            </a:r>
            <a:r>
              <a:rPr lang="en-US" dirty="0">
                <a:latin typeface="Times New Roman" panose="02020603050405020304" pitchFamily="18" charset="0"/>
                <a:cs typeface="Times New Roman" panose="02020603050405020304" pitchFamily="18" charset="0"/>
              </a:rPr>
              <a:t>.  (20</a:t>
            </a:r>
            <a:r>
              <a:rPr lang="en-US" baseline="0" dirty="0">
                <a:latin typeface="Times New Roman" panose="02020603050405020304" pitchFamily="18" charset="0"/>
                <a:cs typeface="Times New Roman" panose="02020603050405020304" pitchFamily="18" charset="0"/>
              </a:rPr>
              <a:t> CFR 681.240; TEGL 21-16)</a:t>
            </a:r>
            <a:endParaRPr lang="en-US" dirty="0">
              <a:latin typeface="Times New Roman" panose="02020603050405020304" pitchFamily="18" charset="0"/>
              <a:cs typeface="Times New Roman" panose="02020603050405020304" pitchFamily="18" charset="0"/>
            </a:endParaRPr>
          </a:p>
          <a:p>
            <a:pPr defTabSz="914895">
              <a:lnSpc>
                <a:spcPct val="100000"/>
              </a:lnSpc>
              <a:spcBef>
                <a:spcPts val="0"/>
              </a:spcBef>
              <a:spcAft>
                <a:spcPts val="0"/>
              </a:spcAft>
              <a:defRPr/>
            </a:pPr>
            <a:endParaRPr lang="en-US" b="1"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Compulsory school attendance</a:t>
            </a:r>
            <a:r>
              <a:rPr lang="en-US" dirty="0">
                <a:latin typeface="Times New Roman" panose="02020603050405020304" pitchFamily="18" charset="0"/>
                <a:cs typeface="Times New Roman" panose="02020603050405020304" pitchFamily="18" charset="0"/>
              </a:rPr>
              <a:t> refers</a:t>
            </a:r>
            <a:r>
              <a:rPr lang="en-US" baseline="0" dirty="0">
                <a:latin typeface="Times New Roman" panose="02020603050405020304" pitchFamily="18" charset="0"/>
                <a:cs typeface="Times New Roman" panose="02020603050405020304" pitchFamily="18" charset="0"/>
              </a:rPr>
              <a:t> to </a:t>
            </a:r>
            <a:r>
              <a:rPr lang="en-US" dirty="0">
                <a:latin typeface="Times New Roman" panose="02020603050405020304" pitchFamily="18" charset="0"/>
                <a:cs typeface="Times New Roman" panose="02020603050405020304" pitchFamily="18" charset="0"/>
              </a:rPr>
              <a:t>all children who are either six years of age, will be six years old by February 1 of any school year, or are older than six years of age, but who have not attained the age of 16 years, must attend school regularly during the entire school term. A student who attains the age of 16 years during the school year is not subject to compulsory attendance beyond the date the student attains that age if he/she files a formal declaration of intent to terminate school enrollment with the school district.  (F.S. 1003.21; WIOA Sec. 129(a)(5))</a:t>
            </a:r>
          </a:p>
          <a:p>
            <a:pPr>
              <a:lnSpc>
                <a:spcPct val="100000"/>
              </a:lnSpc>
              <a:spcBef>
                <a:spcPts val="0"/>
              </a:spcBef>
              <a:spcAft>
                <a:spcPts val="600"/>
              </a:spcAft>
            </a:pPr>
            <a:endParaRPr lang="en-US" dirty="0">
              <a:latin typeface="Times New Roman" panose="02020603050405020304" pitchFamily="18" charset="0"/>
              <a:cs typeface="Times New Roman" panose="02020603050405020304" pitchFamily="18" charset="0"/>
            </a:endParaRPr>
          </a:p>
          <a:p>
            <a:pPr marL="76221">
              <a:lnSpc>
                <a:spcPct val="100000"/>
              </a:lnSpc>
              <a:spcBef>
                <a:spcPts val="0"/>
              </a:spcBef>
              <a:spcAft>
                <a:spcPts val="600"/>
              </a:spcAft>
              <a:buClr>
                <a:srgbClr val="000000"/>
              </a:buClr>
              <a:buSzPct val="100000"/>
            </a:pPr>
            <a:r>
              <a:rPr lang="en-US" b="1" dirty="0">
                <a:latin typeface="Times New Roman" panose="02020603050405020304" pitchFamily="18" charset="0"/>
                <a:cs typeface="Times New Roman" panose="02020603050405020304" pitchFamily="18" charset="0"/>
              </a:rPr>
              <a:t>Basic skills</a:t>
            </a:r>
            <a:r>
              <a:rPr lang="en-US" b="1" baseline="0" dirty="0">
                <a:latin typeface="Times New Roman" panose="02020603050405020304" pitchFamily="18" charset="0"/>
                <a:cs typeface="Times New Roman" panose="02020603050405020304" pitchFamily="18" charset="0"/>
              </a:rPr>
              <a:t> deficient refers to</a:t>
            </a:r>
            <a:r>
              <a:rPr lang="en-US" baseline="0" dirty="0">
                <a:latin typeface="Times New Roman" panose="02020603050405020304" pitchFamily="18" charset="0"/>
                <a:cs typeface="Times New Roman" panose="02020603050405020304" pitchFamily="18" charset="0"/>
              </a:rPr>
              <a:t>:</a:t>
            </a:r>
          </a:p>
          <a:p>
            <a:pPr marL="247671" indent="-171450">
              <a:lnSpc>
                <a:spcPct val="100000"/>
              </a:lnSpc>
              <a:spcBef>
                <a:spcPts val="0"/>
              </a:spcBef>
              <a:spcAft>
                <a:spcPts val="600"/>
              </a:spcAft>
              <a:buClr>
                <a:srgbClr val="000000"/>
              </a:buClr>
              <a:buSzPct val="10000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A youth who has English reading, writing, or computing skills at or below the 8th grade level on a generally accepted standardized test; or</a:t>
            </a:r>
          </a:p>
          <a:p>
            <a:pPr marL="247671" indent="-171450">
              <a:lnSpc>
                <a:spcPct val="100000"/>
              </a:lnSpc>
              <a:spcBef>
                <a:spcPts val="0"/>
              </a:spcBef>
              <a:spcAft>
                <a:spcPts val="600"/>
              </a:spcAft>
              <a:buClr>
                <a:srgbClr val="000000"/>
              </a:buClr>
              <a:buSzPct val="10000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A youth who is unable to compute or solve problems, or read, write, or speak English, at a level necessary to function on the job, in the individual’s family, or in society.</a:t>
            </a:r>
          </a:p>
          <a:p>
            <a:pPr marL="76221">
              <a:lnSpc>
                <a:spcPct val="100000"/>
              </a:lnSpc>
              <a:spcBef>
                <a:spcPts val="0"/>
              </a:spcBef>
              <a:spcAft>
                <a:spcPts val="600"/>
              </a:spcAft>
              <a:buClr>
                <a:srgbClr val="000000"/>
              </a:buClr>
              <a:buSzPct val="100000"/>
            </a:pPr>
            <a:endParaRPr lang="en-US" baseline="0" dirty="0">
              <a:latin typeface="Times New Roman" panose="02020603050405020304" pitchFamily="18" charset="0"/>
              <a:cs typeface="Times New Roman" panose="02020603050405020304" pitchFamily="18" charset="0"/>
            </a:endParaRPr>
          </a:p>
          <a:p>
            <a:pPr marL="76221">
              <a:lnSpc>
                <a:spcPct val="100000"/>
              </a:lnSpc>
              <a:spcBef>
                <a:spcPts val="0"/>
              </a:spcBef>
              <a:spcAft>
                <a:spcPts val="600"/>
              </a:spcAft>
              <a:buClr>
                <a:srgbClr val="000000"/>
              </a:buClr>
              <a:buSzPct val="100000"/>
            </a:pPr>
            <a:r>
              <a:rPr lang="en-US" b="1" baseline="0" dirty="0">
                <a:latin typeface="Times New Roman" panose="02020603050405020304" pitchFamily="18" charset="0"/>
                <a:cs typeface="Times New Roman" panose="02020603050405020304" pitchFamily="18" charset="0"/>
              </a:rPr>
              <a:t>English language learner must have:</a:t>
            </a:r>
          </a:p>
          <a:p>
            <a:pPr marL="76221">
              <a:lnSpc>
                <a:spcPct val="100000"/>
              </a:lnSpc>
              <a:spcBef>
                <a:spcPts val="0"/>
              </a:spcBef>
              <a:spcAft>
                <a:spcPts val="600"/>
              </a:spcAft>
              <a:buClr>
                <a:srgbClr val="000000"/>
              </a:buClr>
              <a:buSzPct val="100000"/>
            </a:pPr>
            <a:r>
              <a:rPr lang="en-US" baseline="0" dirty="0">
                <a:latin typeface="Times New Roman" panose="02020603050405020304" pitchFamily="18" charset="0"/>
                <a:cs typeface="Times New Roman" panose="02020603050405020304" pitchFamily="18" charset="0"/>
              </a:rPr>
              <a:t>Limited abilities in reading, writing, speaking or comprehending the English language, and:</a:t>
            </a:r>
          </a:p>
          <a:p>
            <a:pPr marL="247671" indent="-171450">
              <a:lnSpc>
                <a:spcPct val="100000"/>
              </a:lnSpc>
              <a:spcBef>
                <a:spcPts val="0"/>
              </a:spcBef>
              <a:spcAft>
                <a:spcPts val="600"/>
              </a:spcAft>
              <a:buClr>
                <a:srgbClr val="000000"/>
              </a:buClr>
              <a:buSzPct val="10000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Native language other than English; or</a:t>
            </a:r>
          </a:p>
          <a:p>
            <a:pPr marL="247671" indent="-171450">
              <a:lnSpc>
                <a:spcPct val="100000"/>
              </a:lnSpc>
              <a:spcBef>
                <a:spcPts val="0"/>
              </a:spcBef>
              <a:spcAft>
                <a:spcPts val="600"/>
              </a:spcAft>
              <a:buClr>
                <a:srgbClr val="000000"/>
              </a:buClr>
              <a:buSzPct val="10000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Lives in a family or community environment where a language other than English is the dominant language.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92453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21">
              <a:lnSpc>
                <a:spcPct val="100000"/>
              </a:lnSpc>
              <a:spcBef>
                <a:spcPts val="0"/>
              </a:spcBef>
              <a:spcAft>
                <a:spcPts val="0"/>
              </a:spcAft>
              <a:buClr>
                <a:srgbClr val="000000"/>
              </a:buClr>
              <a:buSzPct val="100000"/>
            </a:pPr>
            <a:r>
              <a:rPr lang="en-US" sz="1200" dirty="0">
                <a:latin typeface="Times New Roman" panose="02020603050405020304" pitchFamily="18" charset="0"/>
                <a:cs typeface="Times New Roman" panose="02020603050405020304" pitchFamily="18" charset="0"/>
              </a:rPr>
              <a:t>OSY barriers continued… (Refer to slide) 20 CFR 681.210, </a:t>
            </a:r>
            <a:r>
              <a:rPr lang="en-US" sz="1200" dirty="0">
                <a:solidFill>
                  <a:schemeClr val="tx1"/>
                </a:solidFill>
                <a:latin typeface="Times New Roman" panose="02020603050405020304" pitchFamily="18" charset="0"/>
                <a:cs typeface="Times New Roman" panose="02020603050405020304" pitchFamily="18" charset="0"/>
              </a:rPr>
              <a:t>Administrative Policy 95</a:t>
            </a:r>
          </a:p>
          <a:p>
            <a:pPr marL="76221">
              <a:lnSpc>
                <a:spcPct val="100000"/>
              </a:lnSpc>
              <a:spcBef>
                <a:spcPts val="0"/>
              </a:spcBef>
              <a:spcAft>
                <a:spcPts val="0"/>
              </a:spcAft>
              <a:buClr>
                <a:srgbClr val="000000"/>
              </a:buClr>
              <a:buSzPct val="100000"/>
            </a:pPr>
            <a:endParaRPr lang="en-US" sz="1200" dirty="0">
              <a:latin typeface="Times New Roman" panose="02020603050405020304" pitchFamily="18" charset="0"/>
              <a:cs typeface="Times New Roman" panose="02020603050405020304" pitchFamily="18" charset="0"/>
            </a:endParaRPr>
          </a:p>
          <a:p>
            <a:pPr marL="76221">
              <a:lnSpc>
                <a:spcPct val="100000"/>
              </a:lnSpc>
              <a:spcBef>
                <a:spcPts val="0"/>
              </a:spcBef>
              <a:spcAft>
                <a:spcPts val="0"/>
              </a:spcAft>
              <a:buClr>
                <a:srgbClr val="000000"/>
              </a:buClr>
              <a:buSzPct val="100000"/>
            </a:pPr>
            <a:r>
              <a:rPr lang="en-US" sz="1200" dirty="0">
                <a:latin typeface="Times New Roman" panose="02020603050405020304" pitchFamily="18" charset="0"/>
                <a:cs typeface="Times New Roman" panose="02020603050405020304" pitchFamily="18" charset="0"/>
              </a:rPr>
              <a:t>WIOA Sec. 129 (B)(iii) …A recipient of a secondary school diploma or recognized equivalent who is a low-income individual and is—</a:t>
            </a:r>
          </a:p>
          <a:p>
            <a:pPr marL="76221">
              <a:lnSpc>
                <a:spcPct val="100000"/>
              </a:lnSpc>
              <a:spcBef>
                <a:spcPts val="0"/>
              </a:spcBef>
              <a:spcAft>
                <a:spcPts val="0"/>
              </a:spcAft>
              <a:buClr>
                <a:srgbClr val="000000"/>
              </a:buClr>
              <a:buSzPct val="100000"/>
            </a:pPr>
            <a:endParaRPr lang="en-US" sz="1200" dirty="0">
              <a:latin typeface="Times New Roman" panose="02020603050405020304" pitchFamily="18" charset="0"/>
              <a:cs typeface="Times New Roman" panose="02020603050405020304" pitchFamily="18" charset="0"/>
            </a:endParaRPr>
          </a:p>
          <a:p>
            <a:pPr marL="76221">
              <a:lnSpc>
                <a:spcPct val="100000"/>
              </a:lnSpc>
              <a:spcBef>
                <a:spcPts val="0"/>
              </a:spcBef>
              <a:spcAft>
                <a:spcPts val="0"/>
              </a:spcAft>
              <a:buClr>
                <a:srgbClr val="000000"/>
              </a:buClr>
              <a:buSzPct val="100000"/>
            </a:pPr>
            <a:r>
              <a:rPr lang="en-US" sz="1200" b="0" dirty="0">
                <a:latin typeface="Times New Roman" panose="02020603050405020304" pitchFamily="18" charset="0"/>
                <a:cs typeface="Times New Roman" panose="02020603050405020304" pitchFamily="18" charset="0"/>
              </a:rPr>
              <a:t>The term “Offender”</a:t>
            </a:r>
            <a:r>
              <a:rPr lang="en-US" sz="1200" b="0" baseline="0" dirty="0">
                <a:latin typeface="Times New Roman" panose="02020603050405020304" pitchFamily="18" charset="0"/>
                <a:cs typeface="Times New Roman" panose="02020603050405020304" pitchFamily="18" charset="0"/>
              </a:rPr>
              <a:t> </a:t>
            </a:r>
            <a:r>
              <a:rPr lang="en-US" sz="1200" baseline="0" dirty="0">
                <a:latin typeface="Times New Roman" panose="02020603050405020304" pitchFamily="18" charset="0"/>
                <a:cs typeface="Times New Roman" panose="02020603050405020304" pitchFamily="18" charset="0"/>
              </a:rPr>
              <a:t>refers to an individual who is subject to the juvenile or adult justice system.</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7289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latin typeface="Times New Roman" panose="02020603050405020304" pitchFamily="18" charset="0"/>
                <a:cs typeface="Times New Roman" panose="02020603050405020304" pitchFamily="18" charset="0"/>
              </a:rPr>
              <a:t>Income is determined by collecting information from the family for the complete six-month period prior to the application for WIOA services. After verification of family size and the total reported six-month income is collected, this figure is then doubled (annualized) and compared to the Lower Living Standard Income Level (LLSIL)/Calculation of collected information. WIOA Section 3(36)</a:t>
            </a:r>
          </a:p>
          <a:p>
            <a:pPr>
              <a:spcAft>
                <a:spcPts val="0"/>
              </a:spcAft>
            </a:pPr>
            <a:r>
              <a:rPr lang="en-US" sz="1200" b="1"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a:spcAft>
                <a:spcPts val="0"/>
              </a:spcAft>
            </a:pPr>
            <a:r>
              <a:rPr lang="en-US" sz="1200" b="1" dirty="0">
                <a:latin typeface="Times New Roman" panose="02020603050405020304" pitchFamily="18" charset="0"/>
                <a:cs typeface="Times New Roman" panose="02020603050405020304" pitchFamily="18" charset="0"/>
              </a:rPr>
              <a:t>All</a:t>
            </a:r>
            <a:r>
              <a:rPr lang="en-US" sz="1200" dirty="0">
                <a:latin typeface="Times New Roman" panose="02020603050405020304" pitchFamily="18" charset="0"/>
                <a:cs typeface="Times New Roman" panose="02020603050405020304" pitchFamily="18" charset="0"/>
              </a:rPr>
              <a:t> ISY must be low-income to meet the ISY eligibility criteria, except those that fall under the low-income exception (</a:t>
            </a:r>
            <a:r>
              <a:rPr lang="en-US" sz="1200" i="1" dirty="0">
                <a:latin typeface="Times New Roman" panose="02020603050405020304" pitchFamily="18" charset="0"/>
                <a:cs typeface="Times New Roman" panose="02020603050405020304" pitchFamily="18" charset="0"/>
              </a:rPr>
              <a:t>Described in future slide</a:t>
            </a:r>
            <a:r>
              <a:rPr lang="en-US" sz="1200" dirty="0">
                <a:latin typeface="Times New Roman" panose="02020603050405020304" pitchFamily="18" charset="0"/>
                <a:cs typeface="Times New Roman" panose="02020603050405020304" pitchFamily="18" charset="0"/>
              </a:rPr>
              <a:t>). </a:t>
            </a:r>
          </a:p>
          <a:p>
            <a:pPr>
              <a:spcAft>
                <a:spcPts val="0"/>
              </a:spcAft>
            </a:pPr>
            <a:endParaRPr lang="en-US" sz="1200" dirty="0">
              <a:latin typeface="Times New Roman" panose="02020603050405020304" pitchFamily="18" charset="0"/>
              <a:cs typeface="Times New Roman" panose="02020603050405020304" pitchFamily="18" charset="0"/>
            </a:endParaRPr>
          </a:p>
          <a:p>
            <a:pPr defTabSz="914895">
              <a:spcAft>
                <a:spcPts val="0"/>
              </a:spcAft>
              <a:defRPr/>
            </a:pPr>
            <a:r>
              <a:rPr lang="en-US" sz="1200" dirty="0">
                <a:solidFill>
                  <a:schemeClr val="bg2">
                    <a:lumMod val="10000"/>
                  </a:schemeClr>
                </a:solidFill>
                <a:latin typeface="Times New Roman" panose="02020603050405020304" pitchFamily="18" charset="0"/>
                <a:cs typeface="Times New Roman" panose="02020603050405020304" pitchFamily="18" charset="0"/>
              </a:rPr>
              <a:t>The following low-income criteria</a:t>
            </a:r>
            <a:r>
              <a:rPr lang="en-US" sz="1200" baseline="0" dirty="0">
                <a:solidFill>
                  <a:schemeClr val="bg2">
                    <a:lumMod val="10000"/>
                  </a:schemeClr>
                </a:solidFill>
                <a:latin typeface="Times New Roman" panose="02020603050405020304" pitchFamily="18" charset="0"/>
                <a:cs typeface="Times New Roman" panose="02020603050405020304" pitchFamily="18" charset="0"/>
              </a:rPr>
              <a:t> must exist f</a:t>
            </a:r>
            <a:r>
              <a:rPr lang="en-US" sz="1200" dirty="0">
                <a:solidFill>
                  <a:schemeClr val="bg2">
                    <a:lumMod val="10000"/>
                  </a:schemeClr>
                </a:solidFill>
                <a:latin typeface="Times New Roman" panose="02020603050405020304" pitchFamily="18" charset="0"/>
                <a:cs typeface="Times New Roman" panose="02020603050405020304" pitchFamily="18" charset="0"/>
              </a:rPr>
              <a:t>or OSY:</a:t>
            </a:r>
          </a:p>
          <a:p>
            <a:pPr marL="171450" indent="-171450" defTabSz="914895">
              <a:spcAft>
                <a:spcPts val="0"/>
              </a:spcAft>
              <a:buFont typeface="Arial" panose="020B0604020202020204" pitchFamily="34" charset="0"/>
              <a:buChar char="•"/>
              <a:defRPr/>
            </a:pPr>
            <a:r>
              <a:rPr lang="en-US" sz="1200" dirty="0">
                <a:solidFill>
                  <a:schemeClr val="bg2">
                    <a:lumMod val="10000"/>
                  </a:schemeClr>
                </a:solidFill>
                <a:latin typeface="Times New Roman" panose="02020603050405020304" pitchFamily="18" charset="0"/>
                <a:cs typeface="Times New Roman" panose="02020603050405020304" pitchFamily="18" charset="0"/>
              </a:rPr>
              <a:t>Youth who are the </a:t>
            </a:r>
            <a:r>
              <a:rPr lang="en-US" sz="1200" u="none" dirty="0">
                <a:solidFill>
                  <a:schemeClr val="bg2">
                    <a:lumMod val="10000"/>
                  </a:schemeClr>
                </a:solidFill>
                <a:latin typeface="Times New Roman" panose="02020603050405020304" pitchFamily="18" charset="0"/>
                <a:cs typeface="Times New Roman" panose="02020603050405020304" pitchFamily="18" charset="0"/>
              </a:rPr>
              <a:t>recipient of a secondary school </a:t>
            </a:r>
            <a:r>
              <a:rPr lang="en-US" sz="1200" dirty="0">
                <a:solidFill>
                  <a:schemeClr val="bg2">
                    <a:lumMod val="10000"/>
                  </a:schemeClr>
                </a:solidFill>
                <a:latin typeface="Times New Roman" panose="02020603050405020304" pitchFamily="18" charset="0"/>
                <a:cs typeface="Times New Roman" panose="02020603050405020304" pitchFamily="18" charset="0"/>
              </a:rPr>
              <a:t>diploma or its recognized equivalent</a:t>
            </a:r>
          </a:p>
          <a:p>
            <a:pPr marL="171450" indent="-171450" defTabSz="914895">
              <a:spcAft>
                <a:spcPts val="0"/>
              </a:spcAft>
              <a:buFont typeface="Arial" panose="020B0604020202020204" pitchFamily="34" charset="0"/>
              <a:buChar char="•"/>
              <a:defRPr/>
            </a:pPr>
            <a:r>
              <a:rPr lang="en-US" sz="1200" dirty="0">
                <a:solidFill>
                  <a:schemeClr val="bg2">
                    <a:lumMod val="10000"/>
                  </a:schemeClr>
                </a:solidFill>
                <a:latin typeface="Times New Roman" panose="02020603050405020304" pitchFamily="18" charset="0"/>
                <a:cs typeface="Times New Roman" panose="02020603050405020304" pitchFamily="18" charset="0"/>
              </a:rPr>
              <a:t>Youth who are either basic skills deficient or an English</a:t>
            </a:r>
            <a:r>
              <a:rPr lang="en-US" sz="1200" baseline="0" dirty="0">
                <a:solidFill>
                  <a:schemeClr val="bg2">
                    <a:lumMod val="10000"/>
                  </a:schemeClr>
                </a:solidFill>
                <a:latin typeface="Times New Roman" panose="02020603050405020304" pitchFamily="18" charset="0"/>
                <a:cs typeface="Times New Roman" panose="02020603050405020304" pitchFamily="18" charset="0"/>
              </a:rPr>
              <a:t> language learner</a:t>
            </a:r>
            <a:r>
              <a:rPr lang="en-US" sz="1200" dirty="0">
                <a:solidFill>
                  <a:schemeClr val="bg2">
                    <a:lumMod val="10000"/>
                  </a:schemeClr>
                </a:solidFill>
                <a:latin typeface="Times New Roman" panose="02020603050405020304" pitchFamily="18" charset="0"/>
                <a:cs typeface="Times New Roman" panose="02020603050405020304" pitchFamily="18" charset="0"/>
              </a:rPr>
              <a:t>, and </a:t>
            </a:r>
          </a:p>
          <a:p>
            <a:pPr marL="171450" indent="-171450" defTabSz="914895">
              <a:spcAft>
                <a:spcPts val="0"/>
              </a:spcAft>
              <a:buFont typeface="Arial" panose="020B0604020202020204" pitchFamily="34" charset="0"/>
              <a:buChar char="•"/>
              <a:defRPr/>
            </a:pPr>
            <a:r>
              <a:rPr lang="en-US" sz="1200" dirty="0">
                <a:solidFill>
                  <a:schemeClr val="bg2">
                    <a:lumMod val="10000"/>
                  </a:schemeClr>
                </a:solidFill>
                <a:latin typeface="Times New Roman" panose="02020603050405020304" pitchFamily="18" charset="0"/>
                <a:cs typeface="Times New Roman" panose="02020603050405020304" pitchFamily="18" charset="0"/>
              </a:rPr>
              <a:t>Youth who require additional assistance to enter or complete an educational program or to secure or hold employment.</a:t>
            </a:r>
          </a:p>
          <a:p>
            <a:pPr marL="0" indent="0" defTabSz="914895">
              <a:spcAft>
                <a:spcPts val="0"/>
              </a:spcAft>
              <a:buFont typeface="Arial" panose="020B0604020202020204" pitchFamily="34" charset="0"/>
              <a:buNone/>
              <a:defRPr/>
            </a:pPr>
            <a:r>
              <a:rPr lang="en-US" sz="1200" dirty="0">
                <a:solidFill>
                  <a:schemeClr val="bg2">
                    <a:lumMod val="10000"/>
                  </a:schemeClr>
                </a:solidFill>
                <a:latin typeface="Times New Roman" panose="02020603050405020304" pitchFamily="18" charset="0"/>
                <a:cs typeface="Times New Roman" panose="02020603050405020304" pitchFamily="18" charset="0"/>
              </a:rPr>
              <a:t>All other OSY who meet OSY eligibility are not required to be low-income. 20 CFR 681.250;</a:t>
            </a:r>
            <a:r>
              <a:rPr lang="en-US" sz="1200" baseline="0" dirty="0">
                <a:solidFill>
                  <a:schemeClr val="bg2">
                    <a:lumMod val="10000"/>
                  </a:schemeClr>
                </a:solidFill>
                <a:latin typeface="Times New Roman" panose="02020603050405020304" pitchFamily="18" charset="0"/>
                <a:cs typeface="Times New Roman" panose="02020603050405020304" pitchFamily="18" charset="0"/>
              </a:rPr>
              <a:t> 20 CFR 681.210(c )(9)- </a:t>
            </a:r>
            <a:r>
              <a:rPr lang="en-US" sz="1200" i="0" dirty="0">
                <a:solidFill>
                  <a:schemeClr val="bg2">
                    <a:lumMod val="10000"/>
                  </a:schemeClr>
                </a:solidFill>
                <a:latin typeface="Times New Roman" panose="02020603050405020304" pitchFamily="18" charset="0"/>
                <a:cs typeface="Times New Roman" panose="02020603050405020304" pitchFamily="18" charset="0"/>
              </a:rPr>
              <a:t>requires additional assistance</a:t>
            </a:r>
          </a:p>
          <a:p>
            <a:pPr>
              <a:spcAft>
                <a:spcPts val="0"/>
              </a:spcAft>
            </a:pP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a:spcAft>
                <a:spcPts val="0"/>
              </a:spcAft>
            </a:pPr>
            <a:endParaRPr lang="en-US" sz="120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92686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Low-income criteria</a:t>
            </a:r>
            <a:r>
              <a:rPr lang="en-US" sz="1200" baseline="0" dirty="0">
                <a:latin typeface="Times New Roman" panose="02020603050405020304" pitchFamily="18" charset="0"/>
                <a:cs typeface="Times New Roman" panose="02020603050405020304" pitchFamily="18" charset="0"/>
              </a:rPr>
              <a:t> for WIOA youth continued… (Refer to slide)</a:t>
            </a:r>
          </a:p>
          <a:p>
            <a:r>
              <a:rPr lang="en-US" sz="1200" i="0" u="none" baseline="0" dirty="0">
                <a:latin typeface="Times New Roman" panose="02020603050405020304" pitchFamily="18" charset="0"/>
                <a:cs typeface="Times New Roman" panose="02020603050405020304" pitchFamily="18" charset="0"/>
              </a:rPr>
              <a:t>Administrative Policy 095</a:t>
            </a:r>
            <a:r>
              <a:rPr lang="en-US" sz="1200" i="1" baseline="0" dirty="0">
                <a:latin typeface="Times New Roman" panose="02020603050405020304" pitchFamily="18" charset="0"/>
                <a:cs typeface="Times New Roman" panose="02020603050405020304" pitchFamily="18" charset="0"/>
              </a:rPr>
              <a:t>; TEGL 8-15</a:t>
            </a:r>
          </a:p>
          <a:p>
            <a:endParaRPr lang="en-US" sz="1200" i="1"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To determine whether a youth must be low income, first consider whether the participant is OSY or ISY. As provided in 20 CFR §s 681.210 and 681.250, if the youth is OSY, the low-income requirement applies only to the following categories of youth – (1) the youth is a recipient of a secondary school diploma or its recognized equivalent who is either basic skills deficient or an English language learner; and (2) the youth is an individual who requires additional assistance to enter or complete an educational program or to secure or hold employment. All ISY must be low income unless they are served under the five percent exception.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There is one additional low-income category not included in WIOA Section 3(36). According to Section 129(a)(2) of WIOA, for both ISY and OSY, a youth qualifies as low income if the youth lives in a high-poverty area.</a:t>
            </a:r>
          </a:p>
          <a:p>
            <a:endParaRPr lang="en-US" sz="1200" dirty="0">
              <a:latin typeface="Times New Roman" panose="02020603050405020304" pitchFamily="18" charset="0"/>
              <a:cs typeface="Times New Roman" panose="02020603050405020304" pitchFamily="18" charset="0"/>
            </a:endParaRPr>
          </a:p>
          <a:p>
            <a:pPr>
              <a:spcAft>
                <a:spcPts val="0"/>
              </a:spcAft>
            </a:pP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a:spcAft>
                <a:spcPts val="0"/>
              </a:spcAft>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77955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Low-income continued….(</a:t>
            </a:r>
            <a:r>
              <a:rPr lang="en-US" sz="1200" b="0" dirty="0">
                <a:latin typeface="Times New Roman" panose="02020603050405020304" pitchFamily="18" charset="0"/>
                <a:cs typeface="Times New Roman" panose="02020603050405020304" pitchFamily="18" charset="0"/>
              </a:rPr>
              <a:t>Refer to slide</a:t>
            </a:r>
            <a:r>
              <a:rPr lang="en-US" sz="12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pPr>
              <a:lnSpc>
                <a:spcPct val="100000"/>
              </a:lnSpc>
              <a:spcAft>
                <a:spcPts val="6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Examples</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Provide if necessary…</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797"/>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A homeless individual is someone who: </a:t>
            </a:r>
          </a:p>
          <a:p>
            <a:pPr marL="171450" indent="-171450">
              <a:lnSpc>
                <a:spcPct val="107000"/>
              </a:lnSpc>
              <a:spcAft>
                <a:spcPts val="797"/>
              </a:spcAft>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Shares the housing of other persons due to loss of housing, economic hardship, or a similar reason; living in a motel, hotel, trailer park, or campground due to the lack of alternative adequate accommodations; living in an emergency or transitional shelter; abandoned in a hospital; or awaiting foster care placement.</a:t>
            </a:r>
          </a:p>
          <a:p>
            <a:pPr marL="173030" indent="-173030">
              <a:lnSpc>
                <a:spcPct val="100000"/>
              </a:lnSpc>
              <a:spcAft>
                <a:spcPts val="0"/>
              </a:spcAft>
              <a:buFont typeface="Arial" panose="020B0604020202020204" pitchFamily="34" charset="0"/>
              <a:buChar char="•"/>
            </a:pPr>
            <a:r>
              <a:rPr lang="en-US" sz="1200" dirty="0">
                <a:latin typeface="Times New Roman" panose="02020603050405020304" pitchFamily="18" charset="0"/>
                <a:ea typeface="Calibri" panose="020F0502020204030204" pitchFamily="34" charset="0"/>
                <a:cs typeface="Times New Roman" panose="02020603050405020304" pitchFamily="18" charset="0"/>
              </a:rPr>
              <a:t>Have a primary nighttime residence that is a public or private place not designed for or ordinarily used as a regular sleeping accommodation for human beings.</a:t>
            </a:r>
          </a:p>
          <a:p>
            <a:pPr>
              <a:lnSpc>
                <a:spcPct val="107000"/>
              </a:lnSpc>
              <a:spcAft>
                <a:spcPts val="797"/>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defTabSz="922833">
              <a:buFont typeface="Arial" panose="020B0604020202020204" pitchFamily="34" charset="0"/>
              <a:buNone/>
            </a:pPr>
            <a:r>
              <a:rPr lang="en-US" sz="1200" i="0" dirty="0">
                <a:latin typeface="Times New Roman" panose="02020603050405020304" pitchFamily="18" charset="0"/>
                <a:cs typeface="Times New Roman" panose="02020603050405020304" pitchFamily="18" charset="0"/>
              </a:rPr>
              <a:t>Administrative Policy-095</a:t>
            </a:r>
          </a:p>
          <a:p>
            <a:pPr defTabSz="922833"/>
            <a:endParaRPr lang="en-US" sz="1200" i="1" dirty="0">
              <a:latin typeface="Times New Roman" panose="02020603050405020304" pitchFamily="18" charset="0"/>
              <a:cs typeface="Times New Roman" panose="02020603050405020304" pitchFamily="18" charset="0"/>
            </a:endParaRPr>
          </a:p>
          <a:p>
            <a:pPr marL="0" marR="0" lvl="0" indent="0" algn="l" defTabSz="922833" rtl="0" eaLnBrk="1" fontAlgn="auto" latinLnBrk="0" hangingPunct="1">
              <a:lnSpc>
                <a:spcPct val="100000"/>
              </a:lnSpc>
              <a:spcBef>
                <a:spcPts val="0"/>
              </a:spcBef>
              <a:spcAft>
                <a:spcPts val="0"/>
              </a:spcAft>
              <a:buClrTx/>
              <a:buSzTx/>
              <a:buFontTx/>
              <a:buNone/>
              <a:tabLst/>
              <a:defRPr/>
            </a:pPr>
            <a:r>
              <a:rPr lang="en-US" sz="1200" u="sng" dirty="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rPr>
              <a:t>Speaker Note(s</a:t>
            </a:r>
            <a:r>
              <a:rPr lang="en-US" sz="1200" dirty="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22833"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rPr>
              <a:t>Homeless individual… An</a:t>
            </a:r>
            <a:r>
              <a:rPr lang="en-US" sz="1200" baseline="0" dirty="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rPr>
              <a:t> individual IS NOT considered Homeless if he/she </a:t>
            </a:r>
            <a:r>
              <a:rPr lang="en-US" sz="1200" dirty="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rPr>
              <a:t>reside in a “fixed” structure.</a:t>
            </a:r>
          </a:p>
          <a:p>
            <a:pPr marL="0" marR="0" lvl="0" indent="0" algn="l" defTabSz="922833"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US" sz="1200" i="0" dirty="0">
                <a:solidFill>
                  <a:schemeClr val="tx1">
                    <a:lumMod val="50000"/>
                    <a:lumOff val="50000"/>
                  </a:schemeClr>
                </a:solidFill>
                <a:latin typeface="Times New Roman" panose="02020603050405020304" pitchFamily="18" charset="0"/>
                <a:cs typeface="Times New Roman" panose="02020603050405020304" pitchFamily="18" charset="0"/>
              </a:rPr>
              <a:t>U.S. Department of Education, Part C — Education of Migratory Children, SEC. 1309. DEFINITIONS</a:t>
            </a:r>
          </a:p>
          <a:p>
            <a:r>
              <a:rPr lang="en-US" sz="1200" i="0" dirty="0">
                <a:solidFill>
                  <a:schemeClr val="tx1">
                    <a:lumMod val="50000"/>
                    <a:lumOff val="50000"/>
                  </a:schemeClr>
                </a:solidFill>
                <a:latin typeface="Times New Roman" panose="02020603050405020304" pitchFamily="18" charset="0"/>
                <a:cs typeface="Times New Roman" panose="02020603050405020304" pitchFamily="18" charset="0"/>
              </a:rPr>
              <a:t>(2) MIGRATORY CHILD- The term migratory child' means a child who is, or whose parent or spouse is, a migratory agricultural worker, including a migratory dairy worker, or a migratory fisher, and who, in the preceding 36 months, in order to obtain, or accompany such parent or spouse, in order to obtain, temporary or seasonal employment in agricultural or fishing work — </a:t>
            </a:r>
          </a:p>
          <a:p>
            <a:r>
              <a:rPr lang="en-US" sz="1200" i="0" dirty="0">
                <a:solidFill>
                  <a:schemeClr val="tx1">
                    <a:lumMod val="50000"/>
                    <a:lumOff val="50000"/>
                  </a:schemeClr>
                </a:solidFill>
                <a:latin typeface="Times New Roman" panose="02020603050405020304" pitchFamily="18" charset="0"/>
                <a:cs typeface="Times New Roman" panose="02020603050405020304" pitchFamily="18" charset="0"/>
              </a:rPr>
              <a:t>(A) has moved from one school district to another;</a:t>
            </a:r>
          </a:p>
          <a:p>
            <a:r>
              <a:rPr lang="en-US" sz="1200" i="0" dirty="0">
                <a:solidFill>
                  <a:schemeClr val="tx1">
                    <a:lumMod val="50000"/>
                    <a:lumOff val="50000"/>
                  </a:schemeClr>
                </a:solidFill>
                <a:latin typeface="Times New Roman" panose="02020603050405020304" pitchFamily="18" charset="0"/>
                <a:cs typeface="Times New Roman" panose="02020603050405020304" pitchFamily="18" charset="0"/>
              </a:rPr>
              <a:t>(B) in a State that is comprised of a single school district, has moved from one administrative area to another within such district; or</a:t>
            </a:r>
          </a:p>
          <a:p>
            <a:r>
              <a:rPr lang="en-US" sz="1200" i="0" dirty="0">
                <a:solidFill>
                  <a:schemeClr val="tx1">
                    <a:lumMod val="50000"/>
                    <a:lumOff val="50000"/>
                  </a:schemeClr>
                </a:solidFill>
                <a:latin typeface="Times New Roman" panose="02020603050405020304" pitchFamily="18" charset="0"/>
                <a:cs typeface="Times New Roman" panose="02020603050405020304" pitchFamily="18" charset="0"/>
              </a:rPr>
              <a:t>(C) resides in a school district of more than 15,000 square miles, and migrates a distance of 20 miles or more to a temporary residence to engage in a fishing activity.</a:t>
            </a:r>
          </a:p>
          <a:p>
            <a:endParaRPr lang="en-US" sz="1200" i="0" dirty="0">
              <a:solidFill>
                <a:schemeClr val="tx1"/>
              </a:solidFill>
              <a:latin typeface="Times New Roman" panose="02020603050405020304" pitchFamily="18" charset="0"/>
              <a:cs typeface="Times New Roman" panose="02020603050405020304" pitchFamily="18" charset="0"/>
            </a:endParaRPr>
          </a:p>
          <a:p>
            <a:r>
              <a:rPr lang="en-US" sz="1200" i="0" dirty="0">
                <a:solidFill>
                  <a:schemeClr val="tx1">
                    <a:lumMod val="50000"/>
                    <a:lumOff val="50000"/>
                  </a:schemeClr>
                </a:solidFill>
                <a:latin typeface="Times New Roman" panose="02020603050405020304" pitchFamily="18" charset="0"/>
                <a:cs typeface="Times New Roman" panose="02020603050405020304" pitchFamily="18" charset="0"/>
              </a:rPr>
              <a:t>https://www2.ed.gov/policy/elsec/leg/esea02/pg8.html </a:t>
            </a:r>
          </a:p>
          <a:p>
            <a:endParaRPr lang="en-US" sz="1200" dirty="0">
              <a:latin typeface="Times New Roman" panose="02020603050405020304" pitchFamily="18" charset="0"/>
              <a:cs typeface="Times New Roman" panose="02020603050405020304" pitchFamily="18" charset="0"/>
            </a:endParaRPr>
          </a:p>
          <a:p>
            <a:pPr>
              <a:spcAft>
                <a:spcPts val="0"/>
              </a:spcAft>
            </a:pP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a:spcAft>
                <a:spcPts val="0"/>
              </a:spcAft>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43818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54">
              <a:defRPr/>
            </a:pPr>
            <a:r>
              <a:rPr lang="en-US" dirty="0">
                <a:latin typeface="Times New Roman" panose="02020603050405020304" pitchFamily="18" charset="0"/>
                <a:cs typeface="Times New Roman" panose="02020603050405020304" pitchFamily="18" charset="0"/>
              </a:rPr>
              <a:t>WIOA recognizes a youth who lives in a High Poverty Area as automatically low-income, for purpose of providing WIOA services. WIOA defines a High Poverty Area as a Census tract, a set of contiguous Census tracts, Indian Reservation, tribal land, or Native Alaskan Village or county that has a poverty rate of at least 25 percent as set every five years using the American Community Survey 5-Year data, pursuant to the final rule, </a:t>
            </a:r>
            <a:r>
              <a:rPr lang="en-US" u="sng" dirty="0">
                <a:latin typeface="Times New Roman" panose="02020603050405020304" pitchFamily="18" charset="0"/>
                <a:cs typeface="Times New Roman" panose="02020603050405020304" pitchFamily="18" charset="0"/>
                <a:hlinkClick r:id="rId3"/>
              </a:rPr>
              <a:t>20 CFR 681.260</a:t>
            </a:r>
            <a:r>
              <a:rPr lang="en-US" u="none"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defTabSz="914654"/>
            <a:r>
              <a:rPr lang="en-US" sz="1200" dirty="0">
                <a:latin typeface="Times New Roman" panose="02020603050405020304" pitchFamily="18" charset="0"/>
                <a:cs typeface="Times New Roman" panose="02020603050405020304" pitchFamily="18" charset="0"/>
              </a:rPr>
              <a:t>The FloridaCommerce, </a:t>
            </a:r>
            <a:r>
              <a:rPr lang="en-US" sz="1200" baseline="0" dirty="0">
                <a:latin typeface="Times New Roman" panose="02020603050405020304" pitchFamily="18" charset="0"/>
                <a:cs typeface="Times New Roman" panose="02020603050405020304" pitchFamily="18" charset="0"/>
              </a:rPr>
              <a:t>Bureau of Workforce Statistics and Economic Research (WSER) </a:t>
            </a:r>
            <a:r>
              <a:rPr lang="en-US" sz="1200" dirty="0">
                <a:latin typeface="Times New Roman" panose="02020603050405020304" pitchFamily="18" charset="0"/>
                <a:cs typeface="Times New Roman" panose="02020603050405020304" pitchFamily="18" charset="0"/>
              </a:rPr>
              <a:t>created a</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hlinkClick r:id="rId4"/>
              </a:rPr>
              <a:t>Poverty Rate Map</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as a tool to assist staff in determining if an area meets the high poverty area criteria. The poverty</a:t>
            </a:r>
            <a:r>
              <a:rPr lang="en-US" sz="1200" baseline="0" dirty="0">
                <a:latin typeface="Times New Roman" panose="02020603050405020304" pitchFamily="18" charset="0"/>
                <a:cs typeface="Times New Roman" panose="02020603050405020304" pitchFamily="18" charset="0"/>
              </a:rPr>
              <a:t> map is located on the FloridaCommerce website under the WSER tab and may be accessed by this weblink: </a:t>
            </a:r>
            <a:r>
              <a:rPr lang="en-US" sz="1200" dirty="0">
                <a:solidFill>
                  <a:srgbClr val="00B0F0"/>
                </a:solidFill>
                <a:latin typeface="Times New Roman" panose="02020603050405020304" pitchFamily="18" charset="0"/>
                <a:cs typeface="Times New Roman" panose="02020603050405020304" pitchFamily="18" charset="0"/>
              </a:rPr>
              <a:t>http://deolmsgis.maps.arcgis.com/apps/webappviewer/index.html?id=4e55cb961a5946b892bc94a0917e4978.</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68963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eolmsgis.maps.arcgis.com/apps/webappviewer/index.html?id=4e55cb961a5946b892bc94a0917e497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dr.doleta.gov/directives/attach/TEGL/TEGL_08-15_Acc.pdf" TargetMode="External"/><Relationship Id="rId13" Type="http://schemas.openxmlformats.org/officeDocument/2006/relationships/hyperlink" Target="http://www.leg.state.fl.us/statutes/index.cfm?mode=View%20Statutes&amp;SubMenu=1&amp;App_mode=Display_Statute&amp;Search_String=445.004&amp;URL=0400-0499/0445/Sections/0445.004.html" TargetMode="External"/><Relationship Id="rId3" Type="http://schemas.openxmlformats.org/officeDocument/2006/relationships/image" Target="../media/image3.png"/><Relationship Id="rId7" Type="http://schemas.openxmlformats.org/officeDocument/2006/relationships/hyperlink" Target="https://wdr.doleta.gov/directives/" TargetMode="External"/><Relationship Id="rId12" Type="http://schemas.openxmlformats.org/officeDocument/2006/relationships/hyperlink" Target="http://www.leg.state.fl.us/statutes/index.cfm?mode=View%20Statutes&amp;SubMenu=1&amp;App_mode=Display_Statute&amp;Search_String=445.003&amp;URL=0400-0499/0445/Sections/0445.003.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aw.cornell.edu/cfr/text/20/part-681/subpart-B" TargetMode="External"/><Relationship Id="rId11" Type="http://schemas.openxmlformats.org/officeDocument/2006/relationships/hyperlink" Target="https://wdr.doleta.gov/directives/attach/TEGL/TEGL_23-14_Acc.pdf" TargetMode="External"/><Relationship Id="rId5" Type="http://schemas.openxmlformats.org/officeDocument/2006/relationships/hyperlink" Target="https://www.gpo.gov/fdsys/pkg/PLAW-113publ128/pdf/PLAW-113publ128.pdf" TargetMode="External"/><Relationship Id="rId15" Type="http://schemas.openxmlformats.org/officeDocument/2006/relationships/hyperlink" Target="http://www.floridajobs.org/docs/default-source/2017-guidance-papers/adminpol-095_youthprgmelig.pdf?sfvrsn=4" TargetMode="External"/><Relationship Id="rId10" Type="http://schemas.openxmlformats.org/officeDocument/2006/relationships/hyperlink" Target="https://wdr.doleta.gov/directives/attach/TEGL/TEGL_21-16_Acc.pdf" TargetMode="External"/><Relationship Id="rId4" Type="http://schemas.openxmlformats.org/officeDocument/2006/relationships/hyperlink" Target="https://www.govinfo.gov/" TargetMode="External"/><Relationship Id="rId9" Type="http://schemas.openxmlformats.org/officeDocument/2006/relationships/hyperlink" Target="https://wdr.doleta.gov/directives/attach/TEGL/TEGL_2-14_Acc.pdf" TargetMode="External"/><Relationship Id="rId14" Type="http://schemas.openxmlformats.org/officeDocument/2006/relationships/hyperlink" Target="http://www.floridajobs.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1FD0A92-5E38-1CC4-079A-3C57DC01E45A}"/>
              </a:ext>
            </a:extLst>
          </p:cNvPr>
          <p:cNvPicPr>
            <a:picLocks noChangeAspect="1"/>
          </p:cNvPicPr>
          <p:nvPr/>
        </p:nvPicPr>
        <p:blipFill>
          <a:blip r:embed="rId2"/>
          <a:stretch>
            <a:fillRect/>
          </a:stretch>
        </p:blipFill>
        <p:spPr>
          <a:xfrm>
            <a:off x="122499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98089"/>
            <a:ext cx="6596996"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Workforce Innovation and Opportunity Act (WIOA)</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781951"/>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Youth Eligibility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Division of Workforce Services</a:t>
            </a:r>
          </a:p>
          <a:p>
            <a:pPr algn="l"/>
            <a:r>
              <a:rPr lang="en-US" sz="1200" dirty="0">
                <a:solidFill>
                  <a:schemeClr val="bg1"/>
                </a:solidFill>
                <a:latin typeface="Arial" panose="020B0604020202020204" pitchFamily="34" charset="0"/>
                <a:cs typeface="Arial" panose="020B0604020202020204" pitchFamily="34" charset="0"/>
              </a:rPr>
              <a:t>Bureau of One-Stop and Program Support</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Youth Living in a High-Poverty Area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Placeholder 2">
            <a:extLst>
              <a:ext uri="{FF2B5EF4-FFF2-40B4-BE49-F238E27FC236}">
                <a16:creationId xmlns:a16="http://schemas.microsoft.com/office/drawing/2014/main" id="{E16AD5BF-694B-FB6B-8B72-1AEA31220827}"/>
              </a:ext>
            </a:extLst>
          </p:cNvPr>
          <p:cNvSpPr txBox="1">
            <a:spLocks/>
          </p:cNvSpPr>
          <p:nvPr/>
        </p:nvSpPr>
        <p:spPr>
          <a:xfrm>
            <a:off x="838200" y="1690688"/>
            <a:ext cx="10515600" cy="100231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a:solidFill>
                  <a:srgbClr val="202452"/>
                </a:solidFill>
              </a:rPr>
              <a:t>A youth who lives in a high-poverty area is automatically considered to be a low-income individual. </a:t>
            </a:r>
            <a:r>
              <a:rPr lang="en-US" sz="2800" dirty="0">
                <a:hlinkClick r:id="rId4"/>
              </a:rPr>
              <a:t>Poverty Rate Map</a:t>
            </a:r>
            <a:endParaRPr lang="en-US" sz="2800" dirty="0"/>
          </a:p>
          <a:p>
            <a:endParaRPr lang="en-US" dirty="0"/>
          </a:p>
        </p:txBody>
      </p:sp>
      <p:pic>
        <p:nvPicPr>
          <p:cNvPr id="7" name="Content Placeholder 5" descr="Map of Florida">
            <a:extLst>
              <a:ext uri="{FF2B5EF4-FFF2-40B4-BE49-F238E27FC236}">
                <a16:creationId xmlns:a16="http://schemas.microsoft.com/office/drawing/2014/main" id="{9D03722D-78D9-B1D9-6D07-964FE453F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366" y="2865869"/>
            <a:ext cx="4653267" cy="3627006"/>
          </a:xfrm>
          <a:prstGeom prst="rect">
            <a:avLst/>
          </a:prstGeom>
        </p:spPr>
      </p:pic>
    </p:spTree>
    <p:extLst>
      <p:ext uri="{BB962C8B-B14F-4D97-AF65-F5344CB8AC3E}">
        <p14:creationId xmlns:p14="http://schemas.microsoft.com/office/powerpoint/2010/main" val="220553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Low-Income: Other Documents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Placeholder 2">
            <a:extLst>
              <a:ext uri="{FF2B5EF4-FFF2-40B4-BE49-F238E27FC236}">
                <a16:creationId xmlns:a16="http://schemas.microsoft.com/office/drawing/2014/main" id="{D067C501-D55D-C5F2-2731-FEB0B57423FA}"/>
              </a:ext>
            </a:extLst>
          </p:cNvPr>
          <p:cNvSpPr txBox="1">
            <a:spLocks/>
          </p:cNvSpPr>
          <p:nvPr/>
        </p:nvSpPr>
        <p:spPr>
          <a:xfrm>
            <a:off x="838200" y="1690688"/>
            <a:ext cx="10515600" cy="177344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spcAft>
                <a:spcPts val="1200"/>
              </a:spcAft>
              <a:buFont typeface="Arial" panose="020B0604020202020204" pitchFamily="34" charset="0"/>
              <a:buChar char="•"/>
            </a:pPr>
            <a:r>
              <a:rPr lang="en-US" sz="2800" dirty="0">
                <a:solidFill>
                  <a:srgbClr val="202452"/>
                </a:solidFill>
                <a:ea typeface="Calibri" panose="020F0502020204030204" pitchFamily="34" charset="0"/>
                <a:cs typeface="Times New Roman" panose="02020603050405020304" pitchFamily="18" charset="0"/>
              </a:rPr>
              <a:t>Receives or is eligible to receive a free or reduced-price lunch</a:t>
            </a:r>
          </a:p>
          <a:p>
            <a:pPr marL="342900" indent="-342900" algn="l">
              <a:spcAft>
                <a:spcPts val="1200"/>
              </a:spcAft>
              <a:buFont typeface="Arial" panose="020B0604020202020204" pitchFamily="34" charset="0"/>
              <a:buChar char="•"/>
            </a:pPr>
            <a:r>
              <a:rPr lang="en-US" sz="2800" dirty="0">
                <a:solidFill>
                  <a:srgbClr val="202452"/>
                </a:solidFill>
                <a:ea typeface="Calibri" panose="020F0502020204030204" pitchFamily="34" charset="0"/>
                <a:cs typeface="Times New Roman" panose="02020603050405020304" pitchFamily="18" charset="0"/>
              </a:rPr>
              <a:t>Foster child</a:t>
            </a:r>
          </a:p>
        </p:txBody>
      </p:sp>
    </p:spTree>
    <p:extLst>
      <p:ext uri="{BB962C8B-B14F-4D97-AF65-F5344CB8AC3E}">
        <p14:creationId xmlns:p14="http://schemas.microsoft.com/office/powerpoint/2010/main" val="276172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Low-Income Exceptions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Content Placeholder 9" descr="Displays example of the low-income exception." title="Low-income Exception Table">
            <a:extLst>
              <a:ext uri="{FF2B5EF4-FFF2-40B4-BE49-F238E27FC236}">
                <a16:creationId xmlns:a16="http://schemas.microsoft.com/office/drawing/2014/main" id="{8D27CE63-510C-41D2-2768-7E998B718075}"/>
              </a:ext>
            </a:extLst>
          </p:cNvPr>
          <p:cNvGraphicFramePr>
            <a:graphicFrameLocks/>
          </p:cNvGraphicFramePr>
          <p:nvPr>
            <p:extLst>
              <p:ext uri="{D42A27DB-BD31-4B8C-83A1-F6EECF244321}">
                <p14:modId xmlns:p14="http://schemas.microsoft.com/office/powerpoint/2010/main" val="1694764858"/>
              </p:ext>
            </p:extLst>
          </p:nvPr>
        </p:nvGraphicFramePr>
        <p:xfrm>
          <a:off x="838200" y="1669166"/>
          <a:ext cx="5210355" cy="3519668"/>
        </p:xfrm>
        <a:graphic>
          <a:graphicData uri="http://schemas.openxmlformats.org/drawingml/2006/table">
            <a:tbl>
              <a:tblPr firstRow="1" bandRow="1">
                <a:effectLst>
                  <a:innerShdw blurRad="63500" dist="50800" dir="2700000">
                    <a:prstClr val="black">
                      <a:alpha val="50000"/>
                    </a:prstClr>
                  </a:innerShdw>
                </a:effectLst>
                <a:tableStyleId>{AF606853-7671-496A-8E4F-DF71F8EC918B}</a:tableStyleId>
              </a:tblPr>
              <a:tblGrid>
                <a:gridCol w="1131017">
                  <a:extLst>
                    <a:ext uri="{9D8B030D-6E8A-4147-A177-3AD203B41FA5}">
                      <a16:colId xmlns:a16="http://schemas.microsoft.com/office/drawing/2014/main" val="2762854699"/>
                    </a:ext>
                  </a:extLst>
                </a:gridCol>
                <a:gridCol w="4079338">
                  <a:extLst>
                    <a:ext uri="{9D8B030D-6E8A-4147-A177-3AD203B41FA5}">
                      <a16:colId xmlns:a16="http://schemas.microsoft.com/office/drawing/2014/main" val="1967336616"/>
                    </a:ext>
                  </a:extLst>
                </a:gridCol>
              </a:tblGrid>
              <a:tr h="457810">
                <a:tc gridSpan="2">
                  <a:txBody>
                    <a:bodyPr/>
                    <a:lstStyle/>
                    <a:p>
                      <a:pPr algn="ctr"/>
                      <a:r>
                        <a:rPr lang="en-US" sz="1800" dirty="0"/>
                        <a:t>200 Youth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02452"/>
                    </a:solidFill>
                  </a:tcPr>
                </a:tc>
                <a:tc hMerge="1">
                  <a:txBody>
                    <a:bodyPr/>
                    <a:lstStyle/>
                    <a:p>
                      <a:endParaRPr lang="en-US" dirty="0"/>
                    </a:p>
                  </a:txBody>
                  <a:tcPr/>
                </a:tc>
                <a:extLst>
                  <a:ext uri="{0D108BD9-81ED-4DB2-BD59-A6C34878D82A}">
                    <a16:rowId xmlns:a16="http://schemas.microsoft.com/office/drawing/2014/main" val="2061286727"/>
                  </a:ext>
                </a:extLst>
              </a:tr>
              <a:tr h="638499">
                <a:tc>
                  <a:txBody>
                    <a:bodyPr/>
                    <a:lstStyle/>
                    <a:p>
                      <a:pPr algn="ctr"/>
                      <a:r>
                        <a:rPr lang="en-US" sz="1600" dirty="0"/>
                        <a:t>100 OSY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tc>
                  <a:txBody>
                    <a:bodyPr/>
                    <a:lstStyle/>
                    <a:p>
                      <a:r>
                        <a:rPr lang="en-US" sz="1600" dirty="0"/>
                        <a:t>Not required to be low-income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extLst>
                  <a:ext uri="{0D108BD9-81ED-4DB2-BD59-A6C34878D82A}">
                    <a16:rowId xmlns:a16="http://schemas.microsoft.com/office/drawing/2014/main" val="657908394"/>
                  </a:ext>
                </a:extLst>
              </a:tr>
              <a:tr h="489167">
                <a:tc>
                  <a:txBody>
                    <a:bodyPr/>
                    <a:lstStyle/>
                    <a:p>
                      <a:pPr algn="ctr"/>
                      <a:r>
                        <a:rPr lang="en-US" sz="1600" dirty="0"/>
                        <a:t>50 ISY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tc>
                  <a:txBody>
                    <a:bodyPr/>
                    <a:lstStyle/>
                    <a:p>
                      <a:r>
                        <a:rPr lang="en-US" sz="1600" dirty="0"/>
                        <a:t>Required to be low-income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extLst>
                  <a:ext uri="{0D108BD9-81ED-4DB2-BD59-A6C34878D82A}">
                    <a16:rowId xmlns:a16="http://schemas.microsoft.com/office/drawing/2014/main" val="685388501"/>
                  </a:ext>
                </a:extLst>
              </a:tr>
              <a:tr h="489167">
                <a:tc>
                  <a:txBody>
                    <a:bodyPr/>
                    <a:lstStyle/>
                    <a:p>
                      <a:pPr algn="ctr"/>
                      <a:r>
                        <a:rPr lang="en-US" sz="1600" dirty="0"/>
                        <a:t>50</a:t>
                      </a:r>
                      <a:r>
                        <a:rPr lang="en-US" sz="1600" baseline="0" dirty="0"/>
                        <a:t> OSY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tc>
                  <a:txBody>
                    <a:bodyPr/>
                    <a:lstStyle/>
                    <a:p>
                      <a:r>
                        <a:rPr lang="en-US" sz="1600" dirty="0"/>
                        <a:t>Required to be low-income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extLst>
                  <a:ext uri="{0D108BD9-81ED-4DB2-BD59-A6C34878D82A}">
                    <a16:rowId xmlns:a16="http://schemas.microsoft.com/office/drawing/2014/main" val="2155441940"/>
                  </a:ext>
                </a:extLst>
              </a:tr>
              <a:tr h="1445025">
                <a:tc gridSpan="2">
                  <a:txBody>
                    <a:bodyPr/>
                    <a:lstStyle/>
                    <a:p>
                      <a:pPr algn="ctr"/>
                      <a:r>
                        <a:rPr lang="en-US" sz="1600" kern="1200" dirty="0">
                          <a:solidFill>
                            <a:schemeClr val="lt1"/>
                          </a:solidFill>
                          <a:latin typeface="+mn-lt"/>
                          <a:ea typeface="+mn-ea"/>
                          <a:cs typeface="+mn-cs"/>
                        </a:rPr>
                        <a:t>50 ISY +</a:t>
                      </a:r>
                      <a:r>
                        <a:rPr lang="en-US" sz="1600" kern="1200" baseline="0" dirty="0">
                          <a:solidFill>
                            <a:schemeClr val="lt1"/>
                          </a:solidFill>
                          <a:latin typeface="+mn-lt"/>
                          <a:ea typeface="+mn-ea"/>
                          <a:cs typeface="+mn-cs"/>
                        </a:rPr>
                        <a:t> 50 OSY = Included in the low-income exception calculation</a:t>
                      </a:r>
                    </a:p>
                    <a:p>
                      <a:pPr algn="ctr"/>
                      <a:endParaRPr lang="en-US" sz="1600" kern="1200" baseline="0" dirty="0">
                        <a:solidFill>
                          <a:schemeClr val="lt1"/>
                        </a:solidFill>
                        <a:latin typeface="+mn-lt"/>
                        <a:ea typeface="+mn-ea"/>
                        <a:cs typeface="+mn-cs"/>
                      </a:endParaRPr>
                    </a:p>
                    <a:p>
                      <a:pPr algn="ctr"/>
                      <a:r>
                        <a:rPr lang="en-US" sz="1600" kern="1200" baseline="0" dirty="0">
                          <a:solidFill>
                            <a:schemeClr val="lt1"/>
                          </a:solidFill>
                          <a:latin typeface="+mn-lt"/>
                          <a:ea typeface="+mn-ea"/>
                          <a:cs typeface="+mn-cs"/>
                        </a:rPr>
                        <a:t>100 ISY/OSY</a:t>
                      </a:r>
                    </a:p>
                    <a:p>
                      <a:pPr algn="ctr"/>
                      <a:r>
                        <a:rPr lang="en-US" sz="1600" kern="1200" baseline="0" dirty="0">
                          <a:solidFill>
                            <a:schemeClr val="lt1"/>
                          </a:solidFill>
                          <a:latin typeface="+mn-lt"/>
                          <a:ea typeface="+mn-ea"/>
                          <a:cs typeface="+mn-cs"/>
                        </a:rPr>
                        <a:t>5% Exception = 5</a:t>
                      </a:r>
                      <a:endParaRPr lang="en-US" sz="160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4A651"/>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929281707"/>
                  </a:ext>
                </a:extLst>
              </a:tr>
            </a:tbl>
          </a:graphicData>
        </a:graphic>
      </p:graphicFrame>
      <p:sp>
        <p:nvSpPr>
          <p:cNvPr id="6" name="Text Placeholder 2">
            <a:extLst>
              <a:ext uri="{FF2B5EF4-FFF2-40B4-BE49-F238E27FC236}">
                <a16:creationId xmlns:a16="http://schemas.microsoft.com/office/drawing/2014/main" id="{D8DBCA41-73C4-79BF-E454-199BD15EBBCD}"/>
              </a:ext>
            </a:extLst>
          </p:cNvPr>
          <p:cNvSpPr txBox="1">
            <a:spLocks/>
          </p:cNvSpPr>
          <p:nvPr/>
        </p:nvSpPr>
        <p:spPr>
          <a:xfrm>
            <a:off x="6420086" y="1306901"/>
            <a:ext cx="4195782" cy="424419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dirty="0">
                <a:solidFill>
                  <a:srgbClr val="202452"/>
                </a:solidFill>
                <a:cs typeface="Times New Roman" panose="02020603050405020304" pitchFamily="18" charset="0"/>
              </a:rPr>
              <a:t>Local areas may apply the low-income exception to no more than five percent of its WIOA youth in a given program year. Youth included in the low- income exception do not have to be low income, but they must meet the other eligibility requirements.</a:t>
            </a:r>
          </a:p>
        </p:txBody>
      </p:sp>
    </p:spTree>
    <p:extLst>
      <p:ext uri="{BB962C8B-B14F-4D97-AF65-F5344CB8AC3E}">
        <p14:creationId xmlns:p14="http://schemas.microsoft.com/office/powerpoint/2010/main" val="21947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Requires Additional Assistance Limitation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Placeholder 4">
            <a:extLst>
              <a:ext uri="{FF2B5EF4-FFF2-40B4-BE49-F238E27FC236}">
                <a16:creationId xmlns:a16="http://schemas.microsoft.com/office/drawing/2014/main" id="{D26F5F54-2CB3-1F69-F388-8C3F6E60A395}"/>
              </a:ext>
            </a:extLst>
          </p:cNvPr>
          <p:cNvSpPr txBox="1">
            <a:spLocks/>
          </p:cNvSpPr>
          <p:nvPr/>
        </p:nvSpPr>
        <p:spPr>
          <a:xfrm>
            <a:off x="838200" y="1690688"/>
            <a:ext cx="10515600" cy="49405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b="1">
                <a:solidFill>
                  <a:srgbClr val="202452"/>
                </a:solidFill>
              </a:rPr>
              <a:t>Factors to consider:</a:t>
            </a:r>
          </a:p>
          <a:p>
            <a:pPr algn="just"/>
            <a:endParaRPr lang="en-US" sz="1800" b="1">
              <a:solidFill>
                <a:srgbClr val="202452"/>
              </a:solidFill>
            </a:endParaRPr>
          </a:p>
          <a:p>
            <a:pPr marL="342900" indent="-342900" algn="just">
              <a:buFont typeface="Arial" panose="020B0604020202020204" pitchFamily="34" charset="0"/>
              <a:buChar char="•"/>
            </a:pPr>
            <a:r>
              <a:rPr lang="en-US" sz="2800">
                <a:solidFill>
                  <a:srgbClr val="202452"/>
                </a:solidFill>
              </a:rPr>
              <a:t>Low-income, unless granted low-income exception</a:t>
            </a:r>
          </a:p>
          <a:p>
            <a:pPr marL="342900" indent="-342900" algn="just">
              <a:buFont typeface="Arial" panose="020B0604020202020204" pitchFamily="34" charset="0"/>
              <a:buChar char="•"/>
            </a:pPr>
            <a:r>
              <a:rPr lang="en-US" sz="2800">
                <a:solidFill>
                  <a:srgbClr val="202452"/>
                </a:solidFill>
              </a:rPr>
              <a:t>Does not meet any of the other barriers</a:t>
            </a:r>
          </a:p>
          <a:p>
            <a:pPr marL="342900" indent="-342900" algn="just">
              <a:buFont typeface="Arial" panose="020B0604020202020204" pitchFamily="34" charset="0"/>
              <a:buChar char="•"/>
            </a:pPr>
            <a:r>
              <a:rPr lang="en-US" sz="2800">
                <a:solidFill>
                  <a:srgbClr val="202452"/>
                </a:solidFill>
              </a:rPr>
              <a:t>Defined in your local plan</a:t>
            </a:r>
          </a:p>
          <a:p>
            <a:pPr marL="342900" indent="-342900" algn="just">
              <a:buFont typeface="Arial" panose="020B0604020202020204" pitchFamily="34" charset="0"/>
              <a:buChar char="•"/>
            </a:pPr>
            <a:r>
              <a:rPr lang="en-US" sz="2800">
                <a:solidFill>
                  <a:srgbClr val="202452"/>
                </a:solidFill>
              </a:rPr>
              <a:t>Reasonable</a:t>
            </a:r>
          </a:p>
          <a:p>
            <a:pPr marL="342900" indent="-342900" algn="just">
              <a:buFont typeface="Arial" panose="020B0604020202020204" pitchFamily="34" charset="0"/>
              <a:buChar char="•"/>
            </a:pPr>
            <a:r>
              <a:rPr lang="en-US" sz="2800">
                <a:solidFill>
                  <a:srgbClr val="202452"/>
                </a:solidFill>
              </a:rPr>
              <a:t>Quantifiable</a:t>
            </a:r>
          </a:p>
          <a:p>
            <a:pPr marL="342900" indent="-342900" algn="just">
              <a:buFont typeface="Arial" panose="020B0604020202020204" pitchFamily="34" charset="0"/>
              <a:buChar char="•"/>
            </a:pPr>
            <a:r>
              <a:rPr lang="en-US" sz="2800">
                <a:solidFill>
                  <a:srgbClr val="202452"/>
                </a:solidFill>
              </a:rPr>
              <a:t>Evidence-based</a:t>
            </a:r>
          </a:p>
          <a:p>
            <a:pPr marL="342900" indent="-342900" algn="just">
              <a:buFont typeface="Arial" panose="020B0604020202020204" pitchFamily="34" charset="0"/>
              <a:buChar char="•"/>
            </a:pPr>
            <a:r>
              <a:rPr lang="en-US" sz="2800">
                <a:solidFill>
                  <a:srgbClr val="202452"/>
                </a:solidFill>
              </a:rPr>
              <a:t>For ISY, requires additional assistance to “complete” a program</a:t>
            </a:r>
          </a:p>
          <a:p>
            <a:pPr marL="342900" indent="-342900" algn="just">
              <a:buFont typeface="Arial" panose="020B0604020202020204" pitchFamily="34" charset="0"/>
              <a:buChar char="•"/>
            </a:pPr>
            <a:r>
              <a:rPr lang="en-US" sz="2800">
                <a:solidFill>
                  <a:srgbClr val="202452"/>
                </a:solidFill>
              </a:rPr>
              <a:t>For OSY, requires additional assistance to “enter or complete” a program</a:t>
            </a:r>
            <a:endParaRPr lang="en-US" sz="2800" dirty="0">
              <a:solidFill>
                <a:srgbClr val="202452"/>
              </a:solidFill>
            </a:endParaRPr>
          </a:p>
        </p:txBody>
      </p:sp>
    </p:spTree>
    <p:extLst>
      <p:ext uri="{BB962C8B-B14F-4D97-AF65-F5344CB8AC3E}">
        <p14:creationId xmlns:p14="http://schemas.microsoft.com/office/powerpoint/2010/main" val="377130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Individuals with Disabilities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Placeholder 2">
            <a:extLst>
              <a:ext uri="{FF2B5EF4-FFF2-40B4-BE49-F238E27FC236}">
                <a16:creationId xmlns:a16="http://schemas.microsoft.com/office/drawing/2014/main" id="{9F59A849-5191-23DC-B7C6-C4E74922E2D4}"/>
              </a:ext>
            </a:extLst>
          </p:cNvPr>
          <p:cNvSpPr txBox="1">
            <a:spLocks/>
          </p:cNvSpPr>
          <p:nvPr/>
        </p:nvSpPr>
        <p:spPr>
          <a:xfrm>
            <a:off x="838200" y="1371790"/>
            <a:ext cx="7990367" cy="63779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200" algn="l">
              <a:spcBef>
                <a:spcPts val="1200"/>
              </a:spcBef>
              <a:spcAft>
                <a:spcPts val="200"/>
              </a:spcAft>
              <a:buClr>
                <a:srgbClr val="000000"/>
              </a:buClr>
              <a:buSzPct val="100000"/>
            </a:pPr>
            <a:r>
              <a:rPr lang="en-US" sz="2600">
                <a:solidFill>
                  <a:srgbClr val="202452"/>
                </a:solidFill>
                <a:cs typeface="Times New Roman" panose="02020603050405020304" pitchFamily="18" charset="0"/>
              </a:rPr>
              <a:t>Other eligibility criteria to consider include:</a:t>
            </a:r>
            <a:endParaRPr lang="en-US" sz="2600" dirty="0">
              <a:solidFill>
                <a:srgbClr val="202452"/>
              </a:solidFill>
              <a:cs typeface="Times New Roman" panose="02020603050405020304" pitchFamily="18" charset="0"/>
            </a:endParaRPr>
          </a:p>
        </p:txBody>
      </p:sp>
      <p:sp>
        <p:nvSpPr>
          <p:cNvPr id="6" name="Text Placeholder 2">
            <a:extLst>
              <a:ext uri="{FF2B5EF4-FFF2-40B4-BE49-F238E27FC236}">
                <a16:creationId xmlns:a16="http://schemas.microsoft.com/office/drawing/2014/main" id="{EB6B3F3A-1B7F-D6FD-2E82-3740D40B1272}"/>
              </a:ext>
            </a:extLst>
          </p:cNvPr>
          <p:cNvSpPr txBox="1">
            <a:spLocks/>
          </p:cNvSpPr>
          <p:nvPr/>
        </p:nvSpPr>
        <p:spPr>
          <a:xfrm>
            <a:off x="1553885" y="2283030"/>
            <a:ext cx="4542115" cy="340331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pPr>
            <a:r>
              <a:rPr lang="en-US" sz="2600" dirty="0">
                <a:solidFill>
                  <a:srgbClr val="202452"/>
                </a:solidFill>
                <a:cs typeface="Times New Roman" panose="02020603050405020304" pitchFamily="18" charset="0"/>
              </a:rPr>
              <a:t>Low-income is not a requirement of OSY </a:t>
            </a:r>
          </a:p>
          <a:p>
            <a:pPr>
              <a:lnSpc>
                <a:spcPct val="100000"/>
              </a:lnSpc>
              <a:spcBef>
                <a:spcPts val="0"/>
              </a:spcBef>
            </a:pPr>
            <a:endParaRPr lang="en-US" sz="2600" dirty="0">
              <a:solidFill>
                <a:srgbClr val="202452"/>
              </a:solidFill>
              <a:cs typeface="Times New Roman" panose="02020603050405020304" pitchFamily="18" charset="0"/>
            </a:endParaRPr>
          </a:p>
          <a:p>
            <a:pPr marL="342900" indent="-342900">
              <a:lnSpc>
                <a:spcPct val="100000"/>
              </a:lnSpc>
              <a:spcBef>
                <a:spcPts val="0"/>
              </a:spcBef>
              <a:buFont typeface="Arial" panose="020B0604020202020204" pitchFamily="34" charset="0"/>
              <a:buChar char="•"/>
            </a:pPr>
            <a:r>
              <a:rPr lang="en-US" sz="2600" dirty="0">
                <a:solidFill>
                  <a:srgbClr val="202452"/>
                </a:solidFill>
                <a:cs typeface="Times New Roman" panose="02020603050405020304" pitchFamily="18" charset="0"/>
              </a:rPr>
              <a:t>ISY must be low-income</a:t>
            </a:r>
          </a:p>
          <a:p>
            <a:pPr>
              <a:lnSpc>
                <a:spcPct val="100000"/>
              </a:lnSpc>
              <a:spcBef>
                <a:spcPts val="0"/>
              </a:spcBef>
            </a:pPr>
            <a:r>
              <a:rPr lang="en-US" sz="2600" dirty="0">
                <a:solidFill>
                  <a:srgbClr val="202452"/>
                </a:solidFill>
                <a:cs typeface="Times New Roman" panose="02020603050405020304" pitchFamily="18" charset="0"/>
              </a:rPr>
              <a:t> </a:t>
            </a:r>
          </a:p>
          <a:p>
            <a:pPr marL="342900" indent="-342900">
              <a:lnSpc>
                <a:spcPct val="100000"/>
              </a:lnSpc>
              <a:spcBef>
                <a:spcPts val="0"/>
              </a:spcBef>
              <a:buFont typeface="Arial" panose="020B0604020202020204" pitchFamily="34" charset="0"/>
              <a:buChar char="•"/>
            </a:pPr>
            <a:r>
              <a:rPr lang="en-US" sz="2600" dirty="0">
                <a:solidFill>
                  <a:srgbClr val="202452"/>
                </a:solidFill>
                <a:cs typeface="Times New Roman" panose="02020603050405020304" pitchFamily="18" charset="0"/>
              </a:rPr>
              <a:t>Family of one disability verification can include the income of the youth</a:t>
            </a:r>
            <a:endParaRPr lang="en-US" sz="2600" dirty="0">
              <a:solidFill>
                <a:srgbClr val="202452"/>
              </a:solidFill>
            </a:endParaRPr>
          </a:p>
        </p:txBody>
      </p:sp>
      <p:pic>
        <p:nvPicPr>
          <p:cNvPr id="7" name="Picture Placeholder 8" descr="Wheelchair ">
            <a:extLst>
              <a:ext uri="{FF2B5EF4-FFF2-40B4-BE49-F238E27FC236}">
                <a16:creationId xmlns:a16="http://schemas.microsoft.com/office/drawing/2014/main" id="{C6EE387D-8F16-F87B-2375-06D165CE9D0F}"/>
              </a:ext>
            </a:extLst>
          </p:cNvPr>
          <p:cNvPicPr>
            <a:picLocks noChangeAspect="1"/>
          </p:cNvPicPr>
          <p:nvPr/>
        </p:nvPicPr>
        <p:blipFill>
          <a:blip r:embed="rId4">
            <a:extLst>
              <a:ext uri="{28A0092B-C50C-407E-A947-70E740481C1C}">
                <a14:useLocalDpi xmlns:a14="http://schemas.microsoft.com/office/drawing/2010/main" val="0"/>
              </a:ext>
            </a:extLst>
          </a:blip>
          <a:srcRect l="13680" r="13680"/>
          <a:stretch>
            <a:fillRect/>
          </a:stretch>
        </p:blipFill>
        <p:spPr>
          <a:xfrm>
            <a:off x="6530937" y="2450173"/>
            <a:ext cx="4107178" cy="3069029"/>
          </a:xfrm>
          <a:prstGeom prst="rect">
            <a:avLst/>
          </a:prstGeom>
        </p:spPr>
      </p:pic>
    </p:spTree>
    <p:extLst>
      <p:ext uri="{BB962C8B-B14F-4D97-AF65-F5344CB8AC3E}">
        <p14:creationId xmlns:p14="http://schemas.microsoft.com/office/powerpoint/2010/main" val="84389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Basic Skills Deficient Definition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Placeholder 2">
            <a:extLst>
              <a:ext uri="{FF2B5EF4-FFF2-40B4-BE49-F238E27FC236}">
                <a16:creationId xmlns:a16="http://schemas.microsoft.com/office/drawing/2014/main" id="{4DF0A2FE-457C-A036-CE0C-FC8FF5133C16}"/>
              </a:ext>
            </a:extLst>
          </p:cNvPr>
          <p:cNvSpPr txBox="1">
            <a:spLocks/>
          </p:cNvSpPr>
          <p:nvPr/>
        </p:nvSpPr>
        <p:spPr>
          <a:xfrm>
            <a:off x="838199" y="1690688"/>
            <a:ext cx="10515599" cy="440824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lnSpc>
                <a:spcPct val="100000"/>
              </a:lnSpc>
              <a:spcBef>
                <a:spcPts val="0"/>
              </a:spcBef>
            </a:pPr>
            <a:r>
              <a:rPr lang="en-US" sz="2800" dirty="0">
                <a:solidFill>
                  <a:srgbClr val="202452"/>
                </a:solidFill>
                <a:cs typeface="Times New Roman" panose="02020603050405020304" pitchFamily="18" charset="0"/>
              </a:rPr>
              <a:t>A youth who has English reading, writing, or computing skills at or below the eighth-grade level on a generally accepted standardized test</a:t>
            </a:r>
          </a:p>
          <a:p>
            <a:pPr marL="0" lvl="1" indent="0">
              <a:lnSpc>
                <a:spcPct val="100000"/>
              </a:lnSpc>
              <a:spcBef>
                <a:spcPts val="0"/>
              </a:spcBef>
              <a:buNone/>
            </a:pPr>
            <a:endParaRPr lang="en-US" sz="2800" dirty="0">
              <a:solidFill>
                <a:srgbClr val="202452"/>
              </a:solidFill>
              <a:cs typeface="Times New Roman" panose="02020603050405020304" pitchFamily="18" charset="0"/>
            </a:endParaRPr>
          </a:p>
          <a:p>
            <a:pPr marL="457200" lvl="1" indent="-457200">
              <a:lnSpc>
                <a:spcPct val="100000"/>
              </a:lnSpc>
              <a:spcBef>
                <a:spcPts val="0"/>
              </a:spcBef>
            </a:pPr>
            <a:r>
              <a:rPr lang="en-US" sz="2800" dirty="0">
                <a:solidFill>
                  <a:srgbClr val="202452"/>
                </a:solidFill>
                <a:cs typeface="Times New Roman" panose="02020603050405020304" pitchFamily="18" charset="0"/>
              </a:rPr>
              <a:t>A youth who is unable to compute or solve problems, or read, write, or speak English, at a level necessary to function on the job, in the individual’s family, or in society</a:t>
            </a:r>
          </a:p>
          <a:p>
            <a:pPr marL="457200" lvl="1" indent="0" algn="just">
              <a:lnSpc>
                <a:spcPct val="100000"/>
              </a:lnSpc>
              <a:spcBef>
                <a:spcPts val="0"/>
              </a:spcBef>
              <a:spcAft>
                <a:spcPts val="1200"/>
              </a:spcAft>
              <a:buFont typeface="Arial" panose="020B0604020202020204" pitchFamily="34" charset="0"/>
              <a:buNone/>
            </a:pPr>
            <a:endParaRPr lang="en-US" sz="2400" dirty="0">
              <a:solidFill>
                <a:srgbClr val="202452"/>
              </a:solidFill>
              <a:cs typeface="Times New Roman" panose="02020603050405020304" pitchFamily="18" charset="0"/>
            </a:endParaRPr>
          </a:p>
          <a:p>
            <a:pPr marL="914400" lvl="1" indent="-457200" algn="just">
              <a:lnSpc>
                <a:spcPct val="100000"/>
              </a:lnSpc>
              <a:spcBef>
                <a:spcPts val="0"/>
              </a:spcBef>
              <a:buFont typeface="+mj-lt"/>
              <a:buAutoNum type="arabicPeriod"/>
            </a:pPr>
            <a:endParaRPr lang="en-US" sz="2400" dirty="0">
              <a:solidFill>
                <a:srgbClr val="202452"/>
              </a:solidFill>
              <a:cs typeface="Times New Roman" panose="02020603050405020304" pitchFamily="18" charset="0"/>
            </a:endParaRPr>
          </a:p>
          <a:p>
            <a:pPr marL="914400" lvl="1" indent="-457200" algn="just">
              <a:lnSpc>
                <a:spcPct val="100000"/>
              </a:lnSpc>
              <a:spcBef>
                <a:spcPts val="0"/>
              </a:spcBef>
              <a:buFont typeface="+mj-lt"/>
              <a:buAutoNum type="arabicPeriod"/>
            </a:pPr>
            <a:endParaRPr lang="en-US" sz="2400" dirty="0">
              <a:solidFill>
                <a:srgbClr val="202452"/>
              </a:solidFill>
              <a:cs typeface="Times New Roman" panose="02020603050405020304" pitchFamily="18" charset="0"/>
            </a:endParaRPr>
          </a:p>
          <a:p>
            <a:pPr marL="342900" lvl="1" indent="0" algn="just">
              <a:spcAft>
                <a:spcPts val="600"/>
              </a:spcAft>
              <a:buFont typeface="Arial" panose="020B0604020202020204" pitchFamily="34" charset="0"/>
              <a:buNone/>
            </a:pPr>
            <a:endParaRPr lang="en-US" sz="1500" dirty="0">
              <a:solidFill>
                <a:srgbClr val="202452"/>
              </a:solidFill>
              <a:cs typeface="Times New Roman" panose="02020603050405020304" pitchFamily="18" charset="0"/>
            </a:endParaRPr>
          </a:p>
          <a:p>
            <a:endParaRPr lang="en-US" sz="2000" dirty="0">
              <a:solidFill>
                <a:srgbClr val="202452"/>
              </a:solidFill>
            </a:endParaRPr>
          </a:p>
          <a:p>
            <a:endParaRPr lang="en-US" sz="2000" dirty="0">
              <a:solidFill>
                <a:srgbClr val="202452"/>
              </a:solidFill>
            </a:endParaRPr>
          </a:p>
          <a:p>
            <a:endParaRPr lang="en-US" dirty="0">
              <a:solidFill>
                <a:srgbClr val="202452"/>
              </a:solidFill>
            </a:endParaRPr>
          </a:p>
        </p:txBody>
      </p:sp>
    </p:spTree>
    <p:extLst>
      <p:ext uri="{BB962C8B-B14F-4D97-AF65-F5344CB8AC3E}">
        <p14:creationId xmlns:p14="http://schemas.microsoft.com/office/powerpoint/2010/main" val="110624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Deferred Action for Childhood Arrivals (DACA)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Placeholder 5">
            <a:extLst>
              <a:ext uri="{FF2B5EF4-FFF2-40B4-BE49-F238E27FC236}">
                <a16:creationId xmlns:a16="http://schemas.microsoft.com/office/drawing/2014/main" id="{7618729E-064F-5B71-6A65-AC353F92274F}"/>
              </a:ext>
            </a:extLst>
          </p:cNvPr>
          <p:cNvSpPr txBox="1">
            <a:spLocks/>
          </p:cNvSpPr>
          <p:nvPr/>
        </p:nvSpPr>
        <p:spPr>
          <a:xfrm>
            <a:off x="838200" y="1690688"/>
            <a:ext cx="10515600" cy="51052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a:solidFill>
                  <a:srgbClr val="202452"/>
                </a:solidFill>
              </a:rPr>
              <a:t>The DACA process is for individuals who came to the United States as children and:</a:t>
            </a:r>
          </a:p>
          <a:p>
            <a:pPr algn="l"/>
            <a:endParaRPr lang="en-US" sz="1600">
              <a:solidFill>
                <a:srgbClr val="202452"/>
              </a:solidFill>
            </a:endParaRPr>
          </a:p>
          <a:p>
            <a:pPr marL="342900" indent="-342900" algn="l">
              <a:spcAft>
                <a:spcPts val="600"/>
              </a:spcAft>
              <a:buFont typeface="Arial" panose="020B0604020202020204" pitchFamily="34" charset="0"/>
              <a:buChar char="•"/>
            </a:pPr>
            <a:r>
              <a:rPr lang="en-US" sz="2400">
                <a:solidFill>
                  <a:srgbClr val="202452"/>
                </a:solidFill>
              </a:rPr>
              <a:t>Were under the age of 31 as of June 15, 2012</a:t>
            </a:r>
          </a:p>
          <a:p>
            <a:pPr marL="342900" indent="-342900" algn="l">
              <a:spcAft>
                <a:spcPts val="600"/>
              </a:spcAft>
              <a:buFont typeface="Arial" panose="020B0604020202020204" pitchFamily="34" charset="0"/>
              <a:buChar char="•"/>
            </a:pPr>
            <a:r>
              <a:rPr lang="en-US" sz="2400">
                <a:solidFill>
                  <a:srgbClr val="202452"/>
                </a:solidFill>
              </a:rPr>
              <a:t>Came to the United States before reaching their 16th birthday</a:t>
            </a:r>
          </a:p>
          <a:p>
            <a:pPr marL="342900" indent="-342900" algn="l">
              <a:spcAft>
                <a:spcPts val="600"/>
              </a:spcAft>
              <a:buFont typeface="Arial" panose="020B0604020202020204" pitchFamily="34" charset="0"/>
              <a:buChar char="•"/>
            </a:pPr>
            <a:r>
              <a:rPr lang="en-US" sz="2400">
                <a:solidFill>
                  <a:srgbClr val="202452"/>
                </a:solidFill>
              </a:rPr>
              <a:t>Have continuously resided in the United States since June 15, 2007, up to the present time</a:t>
            </a:r>
          </a:p>
          <a:p>
            <a:pPr marL="342900" indent="-342900" algn="l">
              <a:spcAft>
                <a:spcPts val="600"/>
              </a:spcAft>
              <a:buFont typeface="Arial" panose="020B0604020202020204" pitchFamily="34" charset="0"/>
              <a:buChar char="•"/>
            </a:pPr>
            <a:r>
              <a:rPr lang="en-US" sz="2400">
                <a:solidFill>
                  <a:srgbClr val="202452"/>
                </a:solidFill>
              </a:rPr>
              <a:t>Were physically present in the United States on June 15, 2012, and at the time of making their request for consideration of deferred action with U.S. Citizenship and Immigration Services (USCIS)</a:t>
            </a:r>
          </a:p>
          <a:p>
            <a:pPr marL="342900" indent="-342900" algn="l">
              <a:spcAft>
                <a:spcPts val="600"/>
              </a:spcAft>
              <a:buFont typeface="Arial" panose="020B0604020202020204" pitchFamily="34" charset="0"/>
              <a:buChar char="•"/>
            </a:pPr>
            <a:r>
              <a:rPr lang="en-US" sz="2400">
                <a:solidFill>
                  <a:srgbClr val="202452"/>
                </a:solidFill>
              </a:rPr>
              <a:t>Entered without inspection before June 15, 2012, or their lawful immigration status expired as of June 15, 2012</a:t>
            </a:r>
            <a:endParaRPr lang="en-US" sz="2400" dirty="0">
              <a:solidFill>
                <a:srgbClr val="202452"/>
              </a:solidFill>
            </a:endParaRPr>
          </a:p>
        </p:txBody>
      </p:sp>
    </p:spTree>
    <p:extLst>
      <p:ext uri="{BB962C8B-B14F-4D97-AF65-F5344CB8AC3E}">
        <p14:creationId xmlns:p14="http://schemas.microsoft.com/office/powerpoint/2010/main" val="10559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DACA Process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Placeholder 5">
            <a:extLst>
              <a:ext uri="{FF2B5EF4-FFF2-40B4-BE49-F238E27FC236}">
                <a16:creationId xmlns:a16="http://schemas.microsoft.com/office/drawing/2014/main" id="{E80A20D6-9BE1-BAC7-570D-1723AB6E5E20}"/>
              </a:ext>
            </a:extLst>
          </p:cNvPr>
          <p:cNvSpPr txBox="1">
            <a:spLocks/>
          </p:cNvSpPr>
          <p:nvPr/>
        </p:nvSpPr>
        <p:spPr>
          <a:xfrm>
            <a:off x="838200" y="1690688"/>
            <a:ext cx="10515600" cy="355111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600">
              <a:solidFill>
                <a:srgbClr val="202452"/>
              </a:solidFill>
            </a:endParaRPr>
          </a:p>
          <a:p>
            <a:pPr marL="342900" indent="-342900" algn="l">
              <a:buFont typeface="Arial" panose="020B0604020202020204" pitchFamily="34" charset="0"/>
              <a:buChar char="•"/>
            </a:pPr>
            <a:r>
              <a:rPr lang="en-US" sz="2400">
                <a:solidFill>
                  <a:srgbClr val="202452"/>
                </a:solidFill>
              </a:rPr>
              <a:t>Are currently in school, have graduated or obtained a certificate of completion from high school, have obtained a general education development (GED) certificate or other equivalent State-authorized exam in the United States, or are an honorably discharged veteran of the Coast Guard or Armed Forces of the United States </a:t>
            </a:r>
          </a:p>
          <a:p>
            <a:pPr algn="l"/>
            <a:endParaRPr lang="en-US" sz="2400">
              <a:solidFill>
                <a:srgbClr val="202452"/>
              </a:solidFill>
            </a:endParaRPr>
          </a:p>
          <a:p>
            <a:pPr marL="342900" indent="-342900" algn="l">
              <a:buFont typeface="Arial" panose="020B0604020202020204" pitchFamily="34" charset="0"/>
              <a:buChar char="•"/>
            </a:pPr>
            <a:r>
              <a:rPr lang="en-US" sz="2400">
                <a:solidFill>
                  <a:srgbClr val="202452"/>
                </a:solidFill>
              </a:rPr>
              <a:t>Have not been convicted of a felony, significant misdemeanor, three or more other misdemeanors and do not otherwise pose a threat to national security or public safety </a:t>
            </a:r>
            <a:endParaRPr lang="en-US" sz="2400" dirty="0">
              <a:solidFill>
                <a:srgbClr val="202452"/>
              </a:solidFill>
            </a:endParaRPr>
          </a:p>
        </p:txBody>
      </p:sp>
    </p:spTree>
    <p:extLst>
      <p:ext uri="{BB962C8B-B14F-4D97-AF65-F5344CB8AC3E}">
        <p14:creationId xmlns:p14="http://schemas.microsoft.com/office/powerpoint/2010/main" val="217971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References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Placeholder 5">
            <a:extLst>
              <a:ext uri="{FF2B5EF4-FFF2-40B4-BE49-F238E27FC236}">
                <a16:creationId xmlns:a16="http://schemas.microsoft.com/office/drawing/2014/main" id="{650FE6D3-05F7-4309-A3B8-BF9668300796}"/>
              </a:ext>
            </a:extLst>
          </p:cNvPr>
          <p:cNvSpPr txBox="1">
            <a:spLocks/>
          </p:cNvSpPr>
          <p:nvPr/>
        </p:nvSpPr>
        <p:spPr>
          <a:xfrm>
            <a:off x="838200" y="1417556"/>
            <a:ext cx="10515599" cy="56352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2000" dirty="0">
                <a:solidFill>
                  <a:srgbClr val="202452"/>
                </a:solidFill>
                <a:cs typeface="Times New Roman" panose="02020603050405020304" pitchFamily="18" charset="0"/>
              </a:rPr>
              <a:t>WIOA Public Law and Code of Federal Regulations: </a:t>
            </a:r>
            <a:r>
              <a:rPr lang="en-US" sz="2000" dirty="0">
                <a:solidFill>
                  <a:srgbClr val="0070C0"/>
                </a:solidFill>
                <a:cs typeface="Times New Roman" panose="02020603050405020304" pitchFamily="18" charset="0"/>
                <a:hlinkClick r:id="rId4">
                  <a:extLst>
                    <a:ext uri="{A12FA001-AC4F-418D-AE19-62706E023703}">
                      <ahyp:hlinkClr xmlns:ahyp="http://schemas.microsoft.com/office/drawing/2018/hyperlinkcolor" val="tx"/>
                    </a:ext>
                  </a:extLst>
                </a:hlinkClick>
              </a:rPr>
              <a:t>https://www.govinfo.gov/</a:t>
            </a:r>
            <a:endParaRPr lang="en-US" sz="2000" dirty="0">
              <a:solidFill>
                <a:srgbClr val="0070C0"/>
              </a:solidFill>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342900" indent="-342900" algn="l">
              <a:spcAft>
                <a:spcPts val="600"/>
              </a:spcAft>
              <a:buFont typeface="Arial" panose="020B0604020202020204" pitchFamily="34" charset="0"/>
              <a:buChar char="•"/>
            </a:pPr>
            <a:r>
              <a:rPr lang="en-US" sz="2000" u="sng" dirty="0">
                <a:solidFill>
                  <a:srgbClr val="0070C0"/>
                </a:solidFill>
                <a:cs typeface="Times New Roman" panose="02020603050405020304" pitchFamily="18" charset="0"/>
                <a:hlinkClick r:id="rId5">
                  <a:extLst>
                    <a:ext uri="{A12FA001-AC4F-418D-AE19-62706E023703}">
                      <ahyp:hlinkClr xmlns:ahyp="http://schemas.microsoft.com/office/drawing/2018/hyperlinkcolor" val="tx"/>
                    </a:ext>
                  </a:extLst>
                </a:hlinkClick>
              </a:rPr>
              <a:t>WIOA Public Law, Section 129(a)</a:t>
            </a:r>
            <a:endParaRPr lang="en-US" sz="2000" dirty="0">
              <a:solidFill>
                <a:srgbClr val="0070C0"/>
              </a:solidFill>
            </a:endParaRPr>
          </a:p>
          <a:p>
            <a:pPr marL="342900" indent="-342900" algn="l">
              <a:buFont typeface="Arial" panose="020B0604020202020204" pitchFamily="34" charset="0"/>
              <a:buChar char="•"/>
            </a:pPr>
            <a:r>
              <a:rPr lang="en-US" sz="2000" u="sng" dirty="0">
                <a:solidFill>
                  <a:srgbClr val="0070C0"/>
                </a:solidFill>
                <a:cs typeface="Times New Roman" panose="02020603050405020304" pitchFamily="18" charset="0"/>
                <a:hlinkClick r:id="rId6">
                  <a:extLst>
                    <a:ext uri="{A12FA001-AC4F-418D-AE19-62706E023703}">
                      <ahyp:hlinkClr xmlns:ahyp="http://schemas.microsoft.com/office/drawing/2018/hyperlinkcolor" val="tx"/>
                    </a:ext>
                  </a:extLst>
                </a:hlinkClick>
              </a:rPr>
              <a:t>20 CFR 681.200-320</a:t>
            </a:r>
            <a:endParaRPr lang="en-US" sz="2000" dirty="0">
              <a:solidFill>
                <a:srgbClr val="0070C0"/>
              </a:solidFill>
              <a:cs typeface="Times New Roman" panose="02020603050405020304" pitchFamily="18" charset="0"/>
            </a:endParaRPr>
          </a:p>
          <a:p>
            <a:pPr algn="l"/>
            <a:endParaRPr lang="en-US" sz="2000" dirty="0">
              <a:solidFill>
                <a:srgbClr val="202452"/>
              </a:solidFill>
              <a:cs typeface="Times New Roman" panose="02020603050405020304" pitchFamily="18" charset="0"/>
            </a:endParaRPr>
          </a:p>
          <a:p>
            <a:pPr algn="l">
              <a:spcAft>
                <a:spcPts val="600"/>
              </a:spcAft>
            </a:pPr>
            <a:r>
              <a:rPr lang="en-US" sz="2000" dirty="0">
                <a:solidFill>
                  <a:srgbClr val="202452"/>
                </a:solidFill>
                <a:cs typeface="Times New Roman" panose="02020603050405020304" pitchFamily="18" charset="0"/>
              </a:rPr>
              <a:t>United Stated Department of Labor: </a:t>
            </a:r>
            <a:r>
              <a:rPr lang="en-US" sz="2000" dirty="0">
                <a:solidFill>
                  <a:srgbClr val="0070C0"/>
                </a:solidFill>
                <a:cs typeface="Times New Roman" panose="02020603050405020304" pitchFamily="18" charset="0"/>
                <a:hlinkClick r:id="rId7">
                  <a:extLst>
                    <a:ext uri="{A12FA001-AC4F-418D-AE19-62706E023703}">
                      <ahyp:hlinkClr xmlns:ahyp="http://schemas.microsoft.com/office/drawing/2018/hyperlinkcolor" val="tx"/>
                    </a:ext>
                  </a:extLst>
                </a:hlinkClick>
              </a:rPr>
              <a:t>https://wdr.doleta.gov/directives/</a:t>
            </a:r>
            <a:r>
              <a:rPr lang="en-US" sz="2000" dirty="0">
                <a:solidFill>
                  <a:srgbClr val="0070C0"/>
                </a:solidFill>
                <a:cs typeface="Times New Roman" panose="02020603050405020304" pitchFamily="18" charset="0"/>
              </a:rPr>
              <a:t> </a:t>
            </a:r>
          </a:p>
          <a:p>
            <a:pPr marL="342900" indent="-342900" algn="l">
              <a:spcAft>
                <a:spcPts val="600"/>
              </a:spcAft>
              <a:buFont typeface="Arial" panose="020B0604020202020204" pitchFamily="34" charset="0"/>
              <a:buChar char="•"/>
            </a:pPr>
            <a:r>
              <a:rPr lang="en-US" sz="2000" u="sng" dirty="0">
                <a:solidFill>
                  <a:srgbClr val="0070C0"/>
                </a:solidFill>
                <a:cs typeface="Times New Roman" panose="02020603050405020304" pitchFamily="18" charset="0"/>
                <a:hlinkClick r:id="rId8">
                  <a:extLst>
                    <a:ext uri="{A12FA001-AC4F-418D-AE19-62706E023703}">
                      <ahyp:hlinkClr xmlns:ahyp="http://schemas.microsoft.com/office/drawing/2018/hyperlinkcolor" val="tx"/>
                    </a:ext>
                  </a:extLst>
                </a:hlinkClick>
              </a:rPr>
              <a:t>TEGL 8-15</a:t>
            </a:r>
            <a:endParaRPr lang="en-US" sz="2000" u="sng" dirty="0">
              <a:solidFill>
                <a:srgbClr val="0070C0"/>
              </a:solidFill>
              <a:cs typeface="Times New Roman" panose="02020603050405020304" pitchFamily="18" charset="0"/>
            </a:endParaRPr>
          </a:p>
          <a:p>
            <a:pPr marL="342900" indent="-342900" algn="l">
              <a:spcAft>
                <a:spcPts val="600"/>
              </a:spcAft>
              <a:buFont typeface="Arial" panose="020B0604020202020204" pitchFamily="34" charset="0"/>
              <a:buChar char="•"/>
            </a:pPr>
            <a:r>
              <a:rPr lang="en-US" sz="2000" u="sng" dirty="0">
                <a:solidFill>
                  <a:srgbClr val="0070C0"/>
                </a:solidFill>
                <a:cs typeface="Times New Roman" panose="02020603050405020304" pitchFamily="18" charset="0"/>
                <a:hlinkClick r:id="rId9">
                  <a:extLst>
                    <a:ext uri="{A12FA001-AC4F-418D-AE19-62706E023703}">
                      <ahyp:hlinkClr xmlns:ahyp="http://schemas.microsoft.com/office/drawing/2018/hyperlinkcolor" val="tx"/>
                    </a:ext>
                  </a:extLst>
                </a:hlinkClick>
              </a:rPr>
              <a:t>TEGL 02-14</a:t>
            </a:r>
            <a:endParaRPr lang="en-US" sz="2000" u="sng" dirty="0">
              <a:solidFill>
                <a:srgbClr val="0070C0"/>
              </a:solidFill>
              <a:cs typeface="Times New Roman" panose="02020603050405020304" pitchFamily="18" charset="0"/>
            </a:endParaRPr>
          </a:p>
          <a:p>
            <a:pPr marL="342900" indent="-342900" algn="l">
              <a:spcAft>
                <a:spcPts val="600"/>
              </a:spcAft>
              <a:buFont typeface="Arial" panose="020B0604020202020204" pitchFamily="34" charset="0"/>
              <a:buChar char="•"/>
            </a:pPr>
            <a:r>
              <a:rPr lang="en-US" sz="2000" u="sng" dirty="0">
                <a:solidFill>
                  <a:srgbClr val="0070C0"/>
                </a:solidFill>
                <a:cs typeface="Times New Roman" panose="02020603050405020304" pitchFamily="18" charset="0"/>
                <a:hlinkClick r:id="rId10">
                  <a:extLst>
                    <a:ext uri="{A12FA001-AC4F-418D-AE19-62706E023703}">
                      <ahyp:hlinkClr xmlns:ahyp="http://schemas.microsoft.com/office/drawing/2018/hyperlinkcolor" val="tx"/>
                    </a:ext>
                  </a:extLst>
                </a:hlinkClick>
              </a:rPr>
              <a:t>TEGL 21-16</a:t>
            </a:r>
            <a:endParaRPr lang="en-US" sz="2000" u="sng" dirty="0">
              <a:solidFill>
                <a:srgbClr val="0070C0"/>
              </a:solidFill>
              <a:cs typeface="Times New Roman" panose="02020603050405020304" pitchFamily="18" charset="0"/>
            </a:endParaRPr>
          </a:p>
          <a:p>
            <a:pPr marL="342900" indent="-342900" algn="l">
              <a:buFont typeface="Arial" panose="020B0604020202020204" pitchFamily="34" charset="0"/>
              <a:buChar char="•"/>
            </a:pPr>
            <a:r>
              <a:rPr lang="en-US" sz="2000" u="sng" dirty="0">
                <a:solidFill>
                  <a:srgbClr val="0070C0"/>
                </a:solidFill>
                <a:cs typeface="Times New Roman" panose="02020603050405020304" pitchFamily="18" charset="0"/>
                <a:hlinkClick r:id="rId11">
                  <a:extLst>
                    <a:ext uri="{A12FA001-AC4F-418D-AE19-62706E023703}">
                      <ahyp:hlinkClr xmlns:ahyp="http://schemas.microsoft.com/office/drawing/2018/hyperlinkcolor" val="tx"/>
                    </a:ext>
                  </a:extLst>
                </a:hlinkClick>
              </a:rPr>
              <a:t>TEGL 23-14</a:t>
            </a:r>
            <a:endParaRPr lang="en-US" sz="2000" dirty="0">
              <a:solidFill>
                <a:srgbClr val="0070C0"/>
              </a:solidFill>
              <a:cs typeface="Times New Roman" panose="02020603050405020304" pitchFamily="18" charset="0"/>
            </a:endParaRPr>
          </a:p>
          <a:p>
            <a:pPr algn="l"/>
            <a:endParaRPr lang="en-US" sz="2000" dirty="0">
              <a:solidFill>
                <a:srgbClr val="202452"/>
              </a:solidFill>
              <a:cs typeface="Times New Roman" panose="02020603050405020304" pitchFamily="18" charset="0"/>
            </a:endParaRPr>
          </a:p>
          <a:p>
            <a:pPr algn="l">
              <a:spcAft>
                <a:spcPts val="600"/>
              </a:spcAft>
            </a:pPr>
            <a:r>
              <a:rPr lang="en-US" sz="2000" dirty="0">
                <a:solidFill>
                  <a:srgbClr val="202452"/>
                </a:solidFill>
                <a:cs typeface="Times New Roman" panose="02020603050405020304" pitchFamily="18" charset="0"/>
              </a:rPr>
              <a:t>Florida Statutes </a:t>
            </a:r>
          </a:p>
          <a:p>
            <a:pPr marL="342900" indent="-342900" algn="l">
              <a:buFont typeface="Arial" panose="020B0604020202020204" pitchFamily="34" charset="0"/>
              <a:buChar char="•"/>
            </a:pPr>
            <a:r>
              <a:rPr lang="en-US" sz="2000" dirty="0">
                <a:solidFill>
                  <a:srgbClr val="202452"/>
                </a:solidFill>
                <a:cs typeface="Times New Roman" panose="02020603050405020304" pitchFamily="18" charset="0"/>
              </a:rPr>
              <a:t>Sections </a:t>
            </a:r>
            <a:r>
              <a:rPr lang="en-US" sz="2000" dirty="0">
                <a:solidFill>
                  <a:srgbClr val="0070C0"/>
                </a:solidFill>
                <a:cs typeface="Times New Roman" panose="02020603050405020304" pitchFamily="18" charset="0"/>
                <a:hlinkClick r:id="rId12">
                  <a:extLst>
                    <a:ext uri="{A12FA001-AC4F-418D-AE19-62706E023703}">
                      <ahyp:hlinkClr xmlns:ahyp="http://schemas.microsoft.com/office/drawing/2018/hyperlinkcolor" val="tx"/>
                    </a:ext>
                  </a:extLst>
                </a:hlinkClick>
              </a:rPr>
              <a:t>445.003</a:t>
            </a:r>
            <a:r>
              <a:rPr lang="en-US" sz="2000" dirty="0">
                <a:solidFill>
                  <a:srgbClr val="202452"/>
                </a:solidFill>
                <a:cs typeface="Times New Roman" panose="02020603050405020304" pitchFamily="18" charset="0"/>
              </a:rPr>
              <a:t>, </a:t>
            </a:r>
            <a:r>
              <a:rPr lang="en-US" sz="2000" dirty="0">
                <a:solidFill>
                  <a:srgbClr val="0070C0"/>
                </a:solidFill>
                <a:cs typeface="Times New Roman" panose="02020603050405020304" pitchFamily="18" charset="0"/>
                <a:hlinkClick r:id="rId13">
                  <a:extLst>
                    <a:ext uri="{A12FA001-AC4F-418D-AE19-62706E023703}">
                      <ahyp:hlinkClr xmlns:ahyp="http://schemas.microsoft.com/office/drawing/2018/hyperlinkcolor" val="tx"/>
                    </a:ext>
                  </a:extLst>
                </a:hlinkClick>
              </a:rPr>
              <a:t>445.004(5)(a) </a:t>
            </a:r>
            <a:r>
              <a:rPr lang="en-US" sz="2000" dirty="0">
                <a:solidFill>
                  <a:srgbClr val="202452"/>
                </a:solidFill>
                <a:cs typeface="Times New Roman" panose="02020603050405020304" pitchFamily="18" charset="0"/>
              </a:rPr>
              <a:t>and </a:t>
            </a:r>
            <a:r>
              <a:rPr lang="en-US" sz="2000" dirty="0">
                <a:solidFill>
                  <a:srgbClr val="0070C0"/>
                </a:solidFill>
                <a:cs typeface="Times New Roman" panose="02020603050405020304" pitchFamily="18" charset="0"/>
                <a:hlinkClick r:id="rId13">
                  <a:extLst>
                    <a:ext uri="{A12FA001-AC4F-418D-AE19-62706E023703}">
                      <ahyp:hlinkClr xmlns:ahyp="http://schemas.microsoft.com/office/drawing/2018/hyperlinkcolor" val="tx"/>
                    </a:ext>
                  </a:extLst>
                </a:hlinkClick>
              </a:rPr>
              <a:t>445.004(5)(b)(1)</a:t>
            </a:r>
            <a:r>
              <a:rPr lang="en-US" sz="2000" dirty="0">
                <a:solidFill>
                  <a:srgbClr val="0070C0"/>
                </a:solidFill>
                <a:cs typeface="Times New Roman" panose="02020603050405020304" pitchFamily="18" charset="0"/>
              </a:rPr>
              <a:t> </a:t>
            </a:r>
          </a:p>
          <a:p>
            <a:pPr algn="l"/>
            <a:endParaRPr lang="en-US" sz="2000" dirty="0">
              <a:solidFill>
                <a:srgbClr val="202452"/>
              </a:solidFill>
              <a:cs typeface="Times New Roman" panose="02020603050405020304" pitchFamily="18" charset="0"/>
            </a:endParaRPr>
          </a:p>
          <a:p>
            <a:pPr algn="l">
              <a:spcAft>
                <a:spcPts val="600"/>
              </a:spcAft>
            </a:pPr>
            <a:r>
              <a:rPr lang="en-US" sz="2000" dirty="0">
                <a:solidFill>
                  <a:srgbClr val="202452"/>
                </a:solidFill>
                <a:cs typeface="Times New Roman" panose="02020603050405020304" pitchFamily="18" charset="0"/>
              </a:rPr>
              <a:t>Florida Department of Commerce: </a:t>
            </a:r>
            <a:r>
              <a:rPr lang="en-US" sz="2000" dirty="0">
                <a:solidFill>
                  <a:srgbClr val="0070C0"/>
                </a:solidFill>
                <a:cs typeface="Times New Roman" panose="02020603050405020304" pitchFamily="18" charset="0"/>
                <a:hlinkClick r:id="rId14">
                  <a:extLst>
                    <a:ext uri="{A12FA001-AC4F-418D-AE19-62706E023703}">
                      <ahyp:hlinkClr xmlns:ahyp="http://schemas.microsoft.com/office/drawing/2018/hyperlinkcolor" val="tx"/>
                    </a:ext>
                  </a:extLst>
                </a:hlinkClick>
              </a:rPr>
              <a:t>http://www.floridajobs.org</a:t>
            </a:r>
            <a:endParaRPr lang="en-US" sz="2000" dirty="0">
              <a:solidFill>
                <a:srgbClr val="0070C0"/>
              </a:solidFill>
              <a:cs typeface="Times New Roman" panose="02020603050405020304" pitchFamily="18" charset="0"/>
            </a:endParaRPr>
          </a:p>
          <a:p>
            <a:pPr marL="342900" indent="-342900" algn="l">
              <a:spcAft>
                <a:spcPts val="600"/>
              </a:spcAft>
              <a:buFont typeface="Arial" panose="020B0604020202020204" pitchFamily="34" charset="0"/>
              <a:buChar char="•"/>
            </a:pPr>
            <a:r>
              <a:rPr lang="en-US" sz="2000" u="sng" dirty="0">
                <a:solidFill>
                  <a:srgbClr val="0070C0"/>
                </a:solidFill>
                <a:cs typeface="Times New Roman" panose="02020603050405020304" pitchFamily="18" charset="0"/>
                <a:hlinkClick r:id="rId15">
                  <a:extLst>
                    <a:ext uri="{A12FA001-AC4F-418D-AE19-62706E023703}">
                      <ahyp:hlinkClr xmlns:ahyp="http://schemas.microsoft.com/office/drawing/2018/hyperlinkcolor" val="tx"/>
                    </a:ext>
                  </a:extLst>
                </a:hlinkClick>
              </a:rPr>
              <a:t>Administrative Policy 95</a:t>
            </a:r>
            <a:endParaRPr lang="en-US" sz="2000" dirty="0">
              <a:solidFill>
                <a:srgbClr val="0070C0"/>
              </a:solidFill>
              <a:cs typeface="Times New Roman" panose="02020603050405020304" pitchFamily="18" charset="0"/>
            </a:endParaRPr>
          </a:p>
          <a:p>
            <a:pPr algn="l">
              <a:spcAft>
                <a:spcPts val="600"/>
              </a:spcAft>
            </a:pPr>
            <a:endParaRPr lang="en-US" sz="2800" dirty="0">
              <a:solidFill>
                <a:srgbClr val="202452"/>
              </a:solidFill>
              <a:latin typeface="+mj-lt"/>
              <a:cs typeface="Times New Roman" panose="02020603050405020304" pitchFamily="18" charset="0"/>
            </a:endParaRPr>
          </a:p>
        </p:txBody>
      </p:sp>
    </p:spTree>
    <p:extLst>
      <p:ext uri="{BB962C8B-B14F-4D97-AF65-F5344CB8AC3E}">
        <p14:creationId xmlns:p14="http://schemas.microsoft.com/office/powerpoint/2010/main" val="204976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pSp>
        <p:nvGrpSpPr>
          <p:cNvPr id="5" name="Group 4">
            <a:extLst>
              <a:ext uri="{FF2B5EF4-FFF2-40B4-BE49-F238E27FC236}">
                <a16:creationId xmlns:a16="http://schemas.microsoft.com/office/drawing/2014/main" id="{6C56D6AC-7D26-EA27-9866-9681C1879D83}"/>
              </a:ext>
            </a:extLst>
          </p:cNvPr>
          <p:cNvGrpSpPr/>
          <p:nvPr/>
        </p:nvGrpSpPr>
        <p:grpSpPr>
          <a:xfrm>
            <a:off x="2156854" y="1825625"/>
            <a:ext cx="7878292" cy="4716516"/>
            <a:chOff x="640081" y="1066869"/>
            <a:chExt cx="7878292" cy="4716516"/>
          </a:xfrm>
        </p:grpSpPr>
        <p:sp>
          <p:nvSpPr>
            <p:cNvPr id="7" name="Rectangle 6">
              <a:extLst>
                <a:ext uri="{FF2B5EF4-FFF2-40B4-BE49-F238E27FC236}">
                  <a16:creationId xmlns:a16="http://schemas.microsoft.com/office/drawing/2014/main" id="{92110A0F-7556-33A6-19DA-4AE2C65B74CD}"/>
                </a:ext>
              </a:extLst>
            </p:cNvPr>
            <p:cNvSpPr/>
            <p:nvPr/>
          </p:nvSpPr>
          <p:spPr>
            <a:xfrm>
              <a:off x="2988735" y="4914705"/>
              <a:ext cx="5527863"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Requires Additional Assistance Limitation</a:t>
              </a:r>
            </a:p>
          </p:txBody>
        </p:sp>
        <p:sp>
          <p:nvSpPr>
            <p:cNvPr id="9" name="Rectangle 8">
              <a:extLst>
                <a:ext uri="{FF2B5EF4-FFF2-40B4-BE49-F238E27FC236}">
                  <a16:creationId xmlns:a16="http://schemas.microsoft.com/office/drawing/2014/main" id="{4B7817CD-7C59-8FF1-5DD2-6A3EC03A0769}"/>
                </a:ext>
              </a:extLst>
            </p:cNvPr>
            <p:cNvSpPr/>
            <p:nvPr/>
          </p:nvSpPr>
          <p:spPr>
            <a:xfrm>
              <a:off x="5301065" y="3894961"/>
              <a:ext cx="3215533"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Low-Income Exception</a:t>
              </a:r>
            </a:p>
          </p:txBody>
        </p:sp>
        <p:sp>
          <p:nvSpPr>
            <p:cNvPr id="10" name="Rectangle 9">
              <a:extLst>
                <a:ext uri="{FF2B5EF4-FFF2-40B4-BE49-F238E27FC236}">
                  <a16:creationId xmlns:a16="http://schemas.microsoft.com/office/drawing/2014/main" id="{A30C78C6-EEAA-1631-68E6-54731DA30B62}"/>
                </a:ext>
              </a:extLst>
            </p:cNvPr>
            <p:cNvSpPr/>
            <p:nvPr/>
          </p:nvSpPr>
          <p:spPr>
            <a:xfrm>
              <a:off x="2988735" y="3907928"/>
              <a:ext cx="2204581"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Low-Income Status</a:t>
              </a:r>
            </a:p>
          </p:txBody>
        </p:sp>
        <p:sp>
          <p:nvSpPr>
            <p:cNvPr id="11" name="Rectangle 10">
              <a:extLst>
                <a:ext uri="{FF2B5EF4-FFF2-40B4-BE49-F238E27FC236}">
                  <a16:creationId xmlns:a16="http://schemas.microsoft.com/office/drawing/2014/main" id="{6787CF00-85BE-4D8F-4027-DE86CD31BD35}"/>
                </a:ext>
              </a:extLst>
            </p:cNvPr>
            <p:cNvSpPr/>
            <p:nvPr/>
          </p:nvSpPr>
          <p:spPr>
            <a:xfrm>
              <a:off x="5301068" y="2916142"/>
              <a:ext cx="3215534"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Individuals with Disabilities</a:t>
              </a:r>
            </a:p>
          </p:txBody>
        </p:sp>
        <p:sp>
          <p:nvSpPr>
            <p:cNvPr id="12" name="Rectangle 11">
              <a:extLst>
                <a:ext uri="{FF2B5EF4-FFF2-40B4-BE49-F238E27FC236}">
                  <a16:creationId xmlns:a16="http://schemas.microsoft.com/office/drawing/2014/main" id="{94B2DE16-1D2D-DADA-A64F-A6993B597D35}"/>
                </a:ext>
              </a:extLst>
            </p:cNvPr>
            <p:cNvSpPr/>
            <p:nvPr/>
          </p:nvSpPr>
          <p:spPr>
            <a:xfrm>
              <a:off x="2988736" y="2905148"/>
              <a:ext cx="2204581"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High-Poverty Area</a:t>
              </a:r>
            </a:p>
          </p:txBody>
        </p:sp>
        <p:sp>
          <p:nvSpPr>
            <p:cNvPr id="13" name="Rectangle 12">
              <a:extLst>
                <a:ext uri="{FF2B5EF4-FFF2-40B4-BE49-F238E27FC236}">
                  <a16:creationId xmlns:a16="http://schemas.microsoft.com/office/drawing/2014/main" id="{72210E39-1D3A-CBCC-1A1F-F4B27907B720}"/>
                </a:ext>
              </a:extLst>
            </p:cNvPr>
            <p:cNvSpPr/>
            <p:nvPr/>
          </p:nvSpPr>
          <p:spPr>
            <a:xfrm>
              <a:off x="5301069" y="1922583"/>
              <a:ext cx="3215533"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Out-of-School Youth (OSY)</a:t>
              </a:r>
            </a:p>
          </p:txBody>
        </p:sp>
        <p:sp>
          <p:nvSpPr>
            <p:cNvPr id="14" name="Rectangle 13">
              <a:extLst>
                <a:ext uri="{FF2B5EF4-FFF2-40B4-BE49-F238E27FC236}">
                  <a16:creationId xmlns:a16="http://schemas.microsoft.com/office/drawing/2014/main" id="{B69C232C-F877-163A-A257-FF2811F7EEDD}"/>
                </a:ext>
              </a:extLst>
            </p:cNvPr>
            <p:cNvSpPr/>
            <p:nvPr/>
          </p:nvSpPr>
          <p:spPr>
            <a:xfrm>
              <a:off x="2988737" y="1909424"/>
              <a:ext cx="2204581" cy="868680"/>
            </a:xfrm>
            <a:prstGeom prst="rect">
              <a:avLst/>
            </a:prstGeom>
            <a:solidFill>
              <a:srgbClr val="04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02452"/>
                  </a:solidFill>
                </a:rPr>
                <a:t>In-School Youth (ISY)</a:t>
              </a:r>
            </a:p>
          </p:txBody>
        </p:sp>
        <p:sp>
          <p:nvSpPr>
            <p:cNvPr id="15" name="Rectangle 14">
              <a:extLst>
                <a:ext uri="{FF2B5EF4-FFF2-40B4-BE49-F238E27FC236}">
                  <a16:creationId xmlns:a16="http://schemas.microsoft.com/office/drawing/2014/main" id="{E47927D9-2C16-31BE-32F4-7A9B0BA43B90}"/>
                </a:ext>
              </a:extLst>
            </p:cNvPr>
            <p:cNvSpPr/>
            <p:nvPr/>
          </p:nvSpPr>
          <p:spPr>
            <a:xfrm>
              <a:off x="640081" y="2356923"/>
              <a:ext cx="1930592" cy="2698156"/>
            </a:xfrm>
            <a:prstGeom prst="rect">
              <a:avLst/>
            </a:prstGeom>
            <a:solidFill>
              <a:srgbClr val="2024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0000"/>
                </a:lnSpc>
                <a:spcAft>
                  <a:spcPts val="600"/>
                </a:spcAft>
              </a:pPr>
              <a:r>
                <a:rPr lang="en-US" sz="2400" dirty="0">
                  <a:solidFill>
                    <a:schemeClr val="bg1"/>
                  </a:solidFill>
                  <a:latin typeface="Times New Roman" panose="02020603050405020304" pitchFamily="18" charset="0"/>
                  <a:cs typeface="Times New Roman" panose="02020603050405020304" pitchFamily="18" charset="0"/>
                </a:rPr>
                <a:t>Discuss eligibility and the following barriers </a:t>
              </a:r>
            </a:p>
          </p:txBody>
        </p:sp>
        <p:sp>
          <p:nvSpPr>
            <p:cNvPr id="16" name="Rectangle 15">
              <a:extLst>
                <a:ext uri="{FF2B5EF4-FFF2-40B4-BE49-F238E27FC236}">
                  <a16:creationId xmlns:a16="http://schemas.microsoft.com/office/drawing/2014/main" id="{929E8397-93A1-64A6-B551-1BBA90724CF2}"/>
                </a:ext>
              </a:extLst>
            </p:cNvPr>
            <p:cNvSpPr/>
            <p:nvPr/>
          </p:nvSpPr>
          <p:spPr>
            <a:xfrm>
              <a:off x="641849" y="1066869"/>
              <a:ext cx="7876524" cy="546778"/>
            </a:xfrm>
            <a:prstGeom prst="rect">
              <a:avLst/>
            </a:prstGeom>
            <a:solidFill>
              <a:srgbClr val="2024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600"/>
                </a:spcAft>
              </a:pPr>
              <a:r>
                <a:rPr lang="en-US" sz="2400" dirty="0">
                  <a:solidFill>
                    <a:schemeClr val="bg1"/>
                  </a:solidFill>
                  <a:latin typeface="Times New Roman" panose="02020603050405020304" pitchFamily="18" charset="0"/>
                  <a:cs typeface="Times New Roman" panose="02020603050405020304" pitchFamily="18" charset="0"/>
                </a:rPr>
                <a:t>Describe youth eligibility criteria and requirement(s)</a:t>
              </a:r>
            </a:p>
          </p:txBody>
        </p:sp>
      </p:gr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384995"/>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Florida Department of Commerce</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WIOA@commerce.fl.gov</a:t>
            </a:r>
          </a:p>
          <a:p>
            <a:r>
              <a:rPr lang="en-US" sz="2000" b="1" dirty="0">
                <a:solidFill>
                  <a:srgbClr val="7B8898"/>
                </a:solidFill>
                <a:ea typeface="Open Sans" panose="020B0606030504020204" pitchFamily="34" charset="0"/>
                <a:cs typeface="Open Sans" panose="020B0606030504020204" pitchFamily="34" charset="0"/>
              </a:rPr>
              <a:t>Office: </a:t>
            </a:r>
            <a:r>
              <a:rPr lang="en-US" sz="2000" dirty="0">
                <a:solidFill>
                  <a:srgbClr val="7B8898"/>
                </a:solidFill>
                <a:ea typeface="Open Sans" panose="020B0606030504020204" pitchFamily="34" charset="0"/>
                <a:cs typeface="Open Sans" panose="020B0606030504020204" pitchFamily="34" charset="0"/>
              </a:rPr>
              <a:t>Division of Workforce Services</a:t>
            </a:r>
          </a:p>
          <a:p>
            <a:r>
              <a:rPr lang="en-US" sz="2000" dirty="0">
                <a:solidFill>
                  <a:srgbClr val="7B8898"/>
                </a:solidFill>
                <a:ea typeface="Open Sans" panose="020B0606030504020204" pitchFamily="34" charset="0"/>
                <a:cs typeface="Open Sans" panose="020B0606030504020204" pitchFamily="34" charset="0"/>
              </a:rPr>
              <a:t>             Bureau of One-Stop and Program Support</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General Youth Eligibility Criteria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10">
            <a:extLst>
              <a:ext uri="{FF2B5EF4-FFF2-40B4-BE49-F238E27FC236}">
                <a16:creationId xmlns:a16="http://schemas.microsoft.com/office/drawing/2014/main" id="{0E48B3C8-483C-2BF3-4EDB-ABC98C5FE354}"/>
              </a:ext>
            </a:extLst>
          </p:cNvPr>
          <p:cNvSpPr txBox="1">
            <a:spLocks/>
          </p:cNvSpPr>
          <p:nvPr/>
        </p:nvSpPr>
        <p:spPr>
          <a:xfrm>
            <a:off x="838199" y="1690688"/>
            <a:ext cx="10515600" cy="435934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202452"/>
              </a:solidFill>
            </a:endParaRPr>
          </a:p>
          <a:p>
            <a:endParaRPr lang="en-US" dirty="0">
              <a:solidFill>
                <a:srgbClr val="202452"/>
              </a:solidFill>
            </a:endParaRPr>
          </a:p>
          <a:p>
            <a:endParaRPr lang="en-US" dirty="0">
              <a:solidFill>
                <a:srgbClr val="202452"/>
              </a:solidFill>
            </a:endParaRPr>
          </a:p>
          <a:p>
            <a:endParaRPr lang="en-US" dirty="0">
              <a:solidFill>
                <a:srgbClr val="202452"/>
              </a:solidFill>
            </a:endParaRPr>
          </a:p>
          <a:p>
            <a:r>
              <a:rPr lang="en-US" dirty="0">
                <a:solidFill>
                  <a:srgbClr val="202452"/>
                </a:solidFill>
              </a:rPr>
              <a:t>To be eligible to participate in the WIOA Youth Program, an individual must:</a:t>
            </a:r>
          </a:p>
          <a:p>
            <a:pPr>
              <a:lnSpc>
                <a:spcPct val="100000"/>
              </a:lnSpc>
              <a:spcBef>
                <a:spcPts val="0"/>
              </a:spcBef>
            </a:pPr>
            <a:endParaRPr lang="en-US" sz="1600" dirty="0">
              <a:solidFill>
                <a:srgbClr val="202452"/>
              </a:solidFill>
            </a:endParaRPr>
          </a:p>
          <a:p>
            <a:pPr>
              <a:lnSpc>
                <a:spcPct val="100000"/>
              </a:lnSpc>
              <a:spcBef>
                <a:spcPts val="0"/>
              </a:spcBef>
              <a:spcAft>
                <a:spcPts val="600"/>
              </a:spcAft>
            </a:pPr>
            <a:r>
              <a:rPr lang="en-US" dirty="0">
                <a:solidFill>
                  <a:srgbClr val="202452"/>
                </a:solidFill>
              </a:rPr>
              <a:t>Be an ISY and OSY</a:t>
            </a:r>
          </a:p>
          <a:p>
            <a:pPr>
              <a:lnSpc>
                <a:spcPct val="100000"/>
              </a:lnSpc>
              <a:spcBef>
                <a:spcPts val="0"/>
              </a:spcBef>
              <a:spcAft>
                <a:spcPts val="600"/>
              </a:spcAft>
            </a:pPr>
            <a:r>
              <a:rPr lang="en-US" dirty="0">
                <a:solidFill>
                  <a:srgbClr val="202452"/>
                </a:solidFill>
              </a:rPr>
              <a:t>Be a citizen or non-citizen authorized to work in the United States</a:t>
            </a:r>
          </a:p>
          <a:p>
            <a:r>
              <a:rPr lang="en-US" dirty="0">
                <a:solidFill>
                  <a:srgbClr val="202452"/>
                </a:solidFill>
              </a:rPr>
              <a:t>Meet Military Selective Service registration requirements (males only)</a:t>
            </a:r>
          </a:p>
          <a:p>
            <a:endParaRPr lang="en-US" dirty="0">
              <a:solidFill>
                <a:srgbClr val="202452"/>
              </a:solidFill>
            </a:endParaRPr>
          </a:p>
          <a:p>
            <a:endParaRPr lang="en-US" dirty="0">
              <a:solidFill>
                <a:srgbClr val="202452"/>
              </a:solidFill>
            </a:endParaRPr>
          </a:p>
          <a:p>
            <a:endParaRPr lang="en-US" dirty="0">
              <a:solidFill>
                <a:srgbClr val="202452"/>
              </a:solidFill>
            </a:endParaRPr>
          </a:p>
          <a:p>
            <a:endParaRPr lang="en-US" dirty="0">
              <a:solidFill>
                <a:srgbClr val="202452"/>
              </a:solidFill>
            </a:endParaRPr>
          </a:p>
          <a:p>
            <a:endParaRPr lang="en-US" dirty="0">
              <a:solidFill>
                <a:srgbClr val="202452"/>
              </a:solidFill>
            </a:endParaRPr>
          </a:p>
          <a:p>
            <a:endParaRPr lang="en-US"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In-School Youth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D6730818-20FE-F5C5-3186-B763078DBB7B}"/>
              </a:ext>
            </a:extLst>
          </p:cNvPr>
          <p:cNvSpPr/>
          <p:nvPr/>
        </p:nvSpPr>
        <p:spPr>
          <a:xfrm>
            <a:off x="838200" y="1444466"/>
            <a:ext cx="6963878" cy="492443"/>
          </a:xfrm>
          <a:prstGeom prst="rect">
            <a:avLst/>
          </a:prstGeom>
        </p:spPr>
        <p:txBody>
          <a:bodyPr wrap="square" anchor="ctr">
            <a:spAutoFit/>
          </a:bodyPr>
          <a:lstStyle/>
          <a:p>
            <a:r>
              <a:rPr lang="en-US" sz="2600" dirty="0">
                <a:solidFill>
                  <a:srgbClr val="202452"/>
                </a:solidFill>
                <a:cs typeface="Times New Roman" panose="02020603050405020304" pitchFamily="18" charset="0"/>
              </a:rPr>
              <a:t>An ISY individual must: </a:t>
            </a:r>
          </a:p>
        </p:txBody>
      </p:sp>
      <p:sp>
        <p:nvSpPr>
          <p:cNvPr id="4" name="Text Placeholder 2">
            <a:extLst>
              <a:ext uri="{FF2B5EF4-FFF2-40B4-BE49-F238E27FC236}">
                <a16:creationId xmlns:a16="http://schemas.microsoft.com/office/drawing/2014/main" id="{8AF227EB-03CF-26A1-7204-CB4706B5F41B}"/>
              </a:ext>
            </a:extLst>
          </p:cNvPr>
          <p:cNvSpPr txBox="1">
            <a:spLocks/>
          </p:cNvSpPr>
          <p:nvPr/>
        </p:nvSpPr>
        <p:spPr>
          <a:xfrm>
            <a:off x="838200" y="2023241"/>
            <a:ext cx="10515600" cy="493799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just">
              <a:buFont typeface="Arial" panose="020B0604020202020204" pitchFamily="34" charset="0"/>
              <a:buChar char="•"/>
            </a:pPr>
            <a:r>
              <a:rPr lang="en-US" sz="2400" dirty="0">
                <a:solidFill>
                  <a:srgbClr val="202452"/>
                </a:solidFill>
                <a:cs typeface="Times New Roman" panose="02020603050405020304" pitchFamily="18" charset="0"/>
              </a:rPr>
              <a:t>Be between the ages of 14 to 21; </a:t>
            </a:r>
          </a:p>
          <a:p>
            <a:pPr marL="342900" lvl="1" indent="-342900" algn="just">
              <a:buFont typeface="Arial" panose="020B0604020202020204" pitchFamily="34" charset="0"/>
              <a:buChar char="•"/>
            </a:pPr>
            <a:r>
              <a:rPr lang="en-US" sz="2400" dirty="0">
                <a:solidFill>
                  <a:srgbClr val="202452"/>
                </a:solidFill>
                <a:cs typeface="Times New Roman" panose="02020603050405020304" pitchFamily="18" charset="0"/>
              </a:rPr>
              <a:t>Attending school;</a:t>
            </a:r>
          </a:p>
          <a:p>
            <a:pPr marL="342900" lvl="1" indent="-342900" algn="just">
              <a:buFont typeface="Arial" panose="020B0604020202020204" pitchFamily="34" charset="0"/>
              <a:buChar char="•"/>
            </a:pPr>
            <a:r>
              <a:rPr lang="en-US" sz="2400" dirty="0">
                <a:solidFill>
                  <a:srgbClr val="202452"/>
                </a:solidFill>
                <a:cs typeface="Times New Roman" panose="02020603050405020304" pitchFamily="18" charset="0"/>
              </a:rPr>
              <a:t>Low-income; and</a:t>
            </a:r>
          </a:p>
          <a:p>
            <a:pPr marL="342900" lvl="1"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Meet one or more of the following:</a:t>
            </a:r>
          </a:p>
          <a:p>
            <a:pPr marL="857250" lvl="1" indent="-342900">
              <a:spcAft>
                <a:spcPts val="600"/>
              </a:spcAft>
              <a:buFont typeface="Wingdings" panose="05000000000000000000" pitchFamily="2" charset="2"/>
              <a:buChar char="Ø"/>
            </a:pPr>
            <a:r>
              <a:rPr lang="en-US" sz="2100" dirty="0">
                <a:solidFill>
                  <a:srgbClr val="202452"/>
                </a:solidFill>
              </a:rPr>
              <a:t>Basic skills deficient</a:t>
            </a:r>
          </a:p>
          <a:p>
            <a:pPr marL="857250" lvl="1" indent="-342900">
              <a:spcAft>
                <a:spcPts val="600"/>
              </a:spcAft>
              <a:buFont typeface="Wingdings" panose="05000000000000000000" pitchFamily="2" charset="2"/>
              <a:buChar char="Ø"/>
            </a:pPr>
            <a:r>
              <a:rPr lang="en-US" sz="2100" dirty="0">
                <a:solidFill>
                  <a:srgbClr val="202452"/>
                </a:solidFill>
              </a:rPr>
              <a:t>English language learner</a:t>
            </a:r>
          </a:p>
          <a:p>
            <a:pPr marL="857250" lvl="1" indent="-342900">
              <a:spcAft>
                <a:spcPts val="600"/>
              </a:spcAft>
              <a:buFont typeface="Wingdings" panose="05000000000000000000" pitchFamily="2" charset="2"/>
              <a:buChar char="Ø"/>
            </a:pPr>
            <a:r>
              <a:rPr lang="en-US" sz="2100" dirty="0">
                <a:solidFill>
                  <a:srgbClr val="202452"/>
                </a:solidFill>
              </a:rPr>
              <a:t>An offender</a:t>
            </a:r>
          </a:p>
          <a:p>
            <a:pPr marL="857250" lvl="1" indent="-342900">
              <a:spcAft>
                <a:spcPts val="600"/>
              </a:spcAft>
              <a:buFont typeface="Wingdings" panose="05000000000000000000" pitchFamily="2" charset="2"/>
              <a:buChar char="Ø"/>
            </a:pPr>
            <a:r>
              <a:rPr lang="en-US" sz="2100" dirty="0">
                <a:solidFill>
                  <a:srgbClr val="202452"/>
                </a:solidFill>
              </a:rPr>
              <a:t>Homeless</a:t>
            </a:r>
          </a:p>
          <a:p>
            <a:pPr marL="857250" lvl="1" indent="-342900">
              <a:spcAft>
                <a:spcPts val="600"/>
              </a:spcAft>
              <a:buFont typeface="Wingdings" panose="05000000000000000000" pitchFamily="2" charset="2"/>
              <a:buChar char="Ø"/>
            </a:pPr>
            <a:r>
              <a:rPr lang="en-US" sz="2100" dirty="0">
                <a:solidFill>
                  <a:srgbClr val="202452"/>
                </a:solidFill>
              </a:rPr>
              <a:t>Pregnant or parenting</a:t>
            </a:r>
          </a:p>
          <a:p>
            <a:pPr marL="857250" lvl="1" indent="-342900">
              <a:spcAft>
                <a:spcPts val="600"/>
              </a:spcAft>
              <a:buFont typeface="Wingdings" panose="05000000000000000000" pitchFamily="2" charset="2"/>
              <a:buChar char="Ø"/>
            </a:pPr>
            <a:r>
              <a:rPr lang="en-US" sz="2100" dirty="0">
                <a:solidFill>
                  <a:srgbClr val="202452"/>
                </a:solidFill>
              </a:rPr>
              <a:t>An individual with a disability</a:t>
            </a:r>
          </a:p>
          <a:p>
            <a:pPr marL="857250" lvl="1" indent="-342900">
              <a:buFont typeface="Wingdings" panose="05000000000000000000" pitchFamily="2" charset="2"/>
              <a:buChar char="Ø"/>
            </a:pPr>
            <a:r>
              <a:rPr lang="en-US" sz="2100" dirty="0">
                <a:solidFill>
                  <a:srgbClr val="202452"/>
                </a:solidFill>
              </a:rPr>
              <a:t>Persons who require additional assistance to complete an educational program or to secure or hold employment</a:t>
            </a:r>
          </a:p>
          <a:p>
            <a:pPr marL="342900" lvl="1" indent="-342900" algn="just">
              <a:spcAft>
                <a:spcPts val="1200"/>
              </a:spcAft>
              <a:buFont typeface="Arial" panose="020B0604020202020204" pitchFamily="34" charset="0"/>
              <a:buChar char="•"/>
            </a:pPr>
            <a:endParaRPr lang="en-US" sz="2400" dirty="0">
              <a:solidFill>
                <a:srgbClr val="202452"/>
              </a:solidFill>
              <a:cs typeface="Times New Roman" panose="02020603050405020304" pitchFamily="18" charset="0"/>
            </a:endParaRPr>
          </a:p>
        </p:txBody>
      </p:sp>
    </p:spTree>
    <p:extLst>
      <p:ext uri="{BB962C8B-B14F-4D97-AF65-F5344CB8AC3E}">
        <p14:creationId xmlns:p14="http://schemas.microsoft.com/office/powerpoint/2010/main" val="256270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Out-of-School Youth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2">
            <a:extLst>
              <a:ext uri="{FF2B5EF4-FFF2-40B4-BE49-F238E27FC236}">
                <a16:creationId xmlns:a16="http://schemas.microsoft.com/office/drawing/2014/main" id="{D7E5CCA9-9379-9808-F81B-4C45AC2C8FDA}"/>
              </a:ext>
            </a:extLst>
          </p:cNvPr>
          <p:cNvSpPr txBox="1">
            <a:spLocks/>
          </p:cNvSpPr>
          <p:nvPr/>
        </p:nvSpPr>
        <p:spPr>
          <a:xfrm>
            <a:off x="838200" y="1458402"/>
            <a:ext cx="3736325" cy="464571"/>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rgbClr val="202452"/>
                </a:solidFill>
                <a:cs typeface="Times New Roman" panose="02020603050405020304" pitchFamily="18" charset="0"/>
              </a:rPr>
              <a:t>An OSY individual must: </a:t>
            </a:r>
          </a:p>
        </p:txBody>
      </p:sp>
      <p:sp>
        <p:nvSpPr>
          <p:cNvPr id="7" name="Text Placeholder 2">
            <a:extLst>
              <a:ext uri="{FF2B5EF4-FFF2-40B4-BE49-F238E27FC236}">
                <a16:creationId xmlns:a16="http://schemas.microsoft.com/office/drawing/2014/main" id="{47D9B22B-930A-8DB1-DE4A-91DE33F8CAF3}"/>
              </a:ext>
            </a:extLst>
          </p:cNvPr>
          <p:cNvSpPr txBox="1">
            <a:spLocks/>
          </p:cNvSpPr>
          <p:nvPr/>
        </p:nvSpPr>
        <p:spPr>
          <a:xfrm>
            <a:off x="838200" y="1810551"/>
            <a:ext cx="10515600" cy="507037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indent="-457200" algn="just">
              <a:buFont typeface="Arial" panose="020B0604020202020204" pitchFamily="34" charset="0"/>
              <a:buChar char="•"/>
            </a:pPr>
            <a:r>
              <a:rPr lang="en-US" sz="2600" dirty="0">
                <a:solidFill>
                  <a:srgbClr val="202452"/>
                </a:solidFill>
                <a:cs typeface="Times New Roman" panose="02020603050405020304" pitchFamily="18" charset="0"/>
              </a:rPr>
              <a:t>Not be attending school;</a:t>
            </a:r>
          </a:p>
          <a:p>
            <a:pPr lvl="1" indent="-457200" algn="just">
              <a:buFont typeface="Arial" panose="020B0604020202020204" pitchFamily="34" charset="0"/>
              <a:buChar char="•"/>
            </a:pPr>
            <a:r>
              <a:rPr lang="en-US" sz="2600" dirty="0">
                <a:solidFill>
                  <a:srgbClr val="202452"/>
                </a:solidFill>
                <a:cs typeface="Times New Roman" panose="02020603050405020304" pitchFamily="18" charset="0"/>
              </a:rPr>
              <a:t>Be between the ages of 16 to 24; and</a:t>
            </a:r>
          </a:p>
          <a:p>
            <a:pPr lvl="1" indent="-457200" algn="just">
              <a:spcAft>
                <a:spcPts val="600"/>
              </a:spcAft>
              <a:buFont typeface="Arial" panose="020B0604020202020204" pitchFamily="34" charset="0"/>
              <a:buChar char="•"/>
            </a:pPr>
            <a:r>
              <a:rPr lang="en-US" sz="2600" dirty="0">
                <a:solidFill>
                  <a:srgbClr val="202452"/>
                </a:solidFill>
                <a:cs typeface="Times New Roman" panose="02020603050405020304" pitchFamily="18" charset="0"/>
              </a:rPr>
              <a:t>Meet one or more of the following:</a:t>
            </a:r>
          </a:p>
          <a:p>
            <a:pPr marL="971550" lvl="1" indent="-457200">
              <a:buFont typeface="Wingdings" panose="05000000000000000000" pitchFamily="2" charset="2"/>
              <a:buChar char="Ø"/>
            </a:pPr>
            <a:r>
              <a:rPr lang="en-US" sz="2300" dirty="0">
                <a:solidFill>
                  <a:srgbClr val="202452"/>
                </a:solidFill>
              </a:rPr>
              <a:t>A school dropout</a:t>
            </a:r>
          </a:p>
          <a:p>
            <a:pPr marL="971550" lvl="1" indent="-457200">
              <a:buFont typeface="Wingdings" panose="05000000000000000000" pitchFamily="2" charset="2"/>
              <a:buChar char="Ø"/>
            </a:pPr>
            <a:r>
              <a:rPr lang="en-US" sz="2300" dirty="0">
                <a:solidFill>
                  <a:srgbClr val="202452"/>
                </a:solidFill>
              </a:rPr>
              <a:t>A youth who is within the age of compulsory school attendance, but has not attended school for the most recent complete school year</a:t>
            </a:r>
          </a:p>
          <a:p>
            <a:pPr marL="971550" lvl="1" indent="-457200">
              <a:spcAft>
                <a:spcPts val="600"/>
              </a:spcAft>
              <a:buFont typeface="Wingdings" panose="05000000000000000000" pitchFamily="2" charset="2"/>
              <a:buChar char="Ø"/>
            </a:pPr>
            <a:r>
              <a:rPr lang="en-US" sz="2300" dirty="0">
                <a:solidFill>
                  <a:srgbClr val="202452"/>
                </a:solidFill>
              </a:rPr>
              <a:t>A recipient of a secondary school diploma or recognized equivalent and is a low-income individual and is</a:t>
            </a:r>
          </a:p>
          <a:p>
            <a:pPr marL="1143000" lvl="2" indent="-342900">
              <a:spcAft>
                <a:spcPts val="600"/>
              </a:spcAft>
              <a:buFont typeface="Courier New" panose="02070309020205020404" pitchFamily="49" charset="0"/>
              <a:buChar char="o"/>
            </a:pPr>
            <a:r>
              <a:rPr lang="en-US" sz="2100" dirty="0">
                <a:solidFill>
                  <a:srgbClr val="202452"/>
                </a:solidFill>
              </a:rPr>
              <a:t>Basic skills deficient or</a:t>
            </a:r>
          </a:p>
          <a:p>
            <a:pPr marL="1143000" lvl="2" indent="-342900">
              <a:spcAft>
                <a:spcPts val="600"/>
              </a:spcAft>
              <a:buFont typeface="Courier New" panose="02070309020205020404" pitchFamily="49" charset="0"/>
              <a:buChar char="o"/>
            </a:pPr>
            <a:r>
              <a:rPr lang="en-US" sz="2100" dirty="0">
                <a:solidFill>
                  <a:srgbClr val="202452"/>
                </a:solidFill>
              </a:rPr>
              <a:t>An English language learner</a:t>
            </a:r>
          </a:p>
          <a:p>
            <a:pPr lvl="1" indent="-457200" algn="just">
              <a:spcAft>
                <a:spcPts val="600"/>
              </a:spcAft>
              <a:buFont typeface="Arial" panose="020B0604020202020204" pitchFamily="34" charset="0"/>
              <a:buChar char="•"/>
            </a:pPr>
            <a:endParaRPr lang="en-US" sz="2600" dirty="0">
              <a:solidFill>
                <a:srgbClr val="202452"/>
              </a:solidFill>
              <a:cs typeface="Times New Roman" panose="02020603050405020304" pitchFamily="18" charset="0"/>
            </a:endParaRPr>
          </a:p>
          <a:p>
            <a:pPr marL="171450" indent="-171450">
              <a:spcAft>
                <a:spcPts val="1200"/>
              </a:spcAft>
              <a:buFont typeface="Arial" panose="020B0604020202020204" pitchFamily="34" charset="0"/>
              <a:buChar char="•"/>
            </a:pPr>
            <a:endParaRPr lang="en-US" dirty="0">
              <a:solidFill>
                <a:srgbClr val="202452"/>
              </a:solidFill>
            </a:endParaRPr>
          </a:p>
        </p:txBody>
      </p:sp>
    </p:spTree>
    <p:extLst>
      <p:ext uri="{BB962C8B-B14F-4D97-AF65-F5344CB8AC3E}">
        <p14:creationId xmlns:p14="http://schemas.microsoft.com/office/powerpoint/2010/main" val="336538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Out-of-School Youth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7DF55CEF-BF0D-2AF7-BCFB-28DDCFC8872C}"/>
              </a:ext>
            </a:extLst>
          </p:cNvPr>
          <p:cNvSpPr txBox="1"/>
          <p:nvPr/>
        </p:nvSpPr>
        <p:spPr>
          <a:xfrm>
            <a:off x="838199" y="1690688"/>
            <a:ext cx="10515599" cy="3809666"/>
          </a:xfrm>
          <a:prstGeom prst="rect">
            <a:avLst/>
          </a:prstGeom>
          <a:noFill/>
          <a:ln>
            <a:noFill/>
          </a:ln>
        </p:spPr>
        <p:txBody>
          <a:bodyPr wrap="square" numCol="2" spcCol="91440" rtlCol="0">
            <a:noAutofit/>
          </a:bodyPr>
          <a:lstStyle/>
          <a:p>
            <a:pPr marL="342900" indent="-342900">
              <a:spcAft>
                <a:spcPts val="1200"/>
              </a:spcAft>
              <a:buFont typeface="Wingdings" panose="05000000000000000000" pitchFamily="2" charset="2"/>
              <a:buChar char="Ø"/>
            </a:pPr>
            <a:r>
              <a:rPr lang="en-US" sz="2400" dirty="0">
                <a:solidFill>
                  <a:srgbClr val="202452"/>
                </a:solidFill>
              </a:rPr>
              <a:t>An offender</a:t>
            </a:r>
          </a:p>
          <a:p>
            <a:pPr marL="342900" indent="-342900">
              <a:spcAft>
                <a:spcPts val="1200"/>
              </a:spcAft>
              <a:buFont typeface="Wingdings" panose="05000000000000000000" pitchFamily="2" charset="2"/>
              <a:buChar char="Ø"/>
            </a:pPr>
            <a:r>
              <a:rPr lang="en-US" sz="2400" dirty="0">
                <a:solidFill>
                  <a:srgbClr val="202452"/>
                </a:solidFill>
              </a:rPr>
              <a:t>A homeless individual, a runaway, in foster care or has aged out of the foster care system, or in an out-of-home placement</a:t>
            </a:r>
          </a:p>
          <a:p>
            <a:pPr marL="342900" indent="-342900">
              <a:spcAft>
                <a:spcPts val="1200"/>
              </a:spcAft>
              <a:buFont typeface="Wingdings" panose="05000000000000000000" pitchFamily="2" charset="2"/>
              <a:buChar char="Ø"/>
            </a:pPr>
            <a:r>
              <a:rPr lang="en-US" sz="2400" dirty="0">
                <a:solidFill>
                  <a:srgbClr val="202452"/>
                </a:solidFill>
              </a:rPr>
              <a:t>Pregnant or parenting</a:t>
            </a:r>
          </a:p>
          <a:p>
            <a:pPr marL="342900" indent="-342900">
              <a:spcAft>
                <a:spcPts val="1200"/>
              </a:spcAft>
              <a:buFont typeface="Wingdings" panose="05000000000000000000" pitchFamily="2" charset="2"/>
              <a:buChar char="Ø"/>
            </a:pPr>
            <a:endParaRPr lang="en-US" sz="2400" dirty="0">
              <a:solidFill>
                <a:srgbClr val="202452"/>
              </a:solidFill>
            </a:endParaRPr>
          </a:p>
          <a:p>
            <a:pPr marL="342900" indent="-342900">
              <a:spcAft>
                <a:spcPts val="1200"/>
              </a:spcAft>
              <a:buFont typeface="Wingdings" panose="05000000000000000000" pitchFamily="2" charset="2"/>
              <a:buChar char="Ø"/>
            </a:pPr>
            <a:r>
              <a:rPr lang="en-US" sz="2400" dirty="0">
                <a:solidFill>
                  <a:srgbClr val="202452"/>
                </a:solidFill>
              </a:rPr>
              <a:t>An individual with a disability </a:t>
            </a:r>
          </a:p>
          <a:p>
            <a:pPr marL="342900" indent="-342900">
              <a:spcAft>
                <a:spcPts val="1200"/>
              </a:spcAft>
              <a:buFont typeface="Wingdings" panose="05000000000000000000" pitchFamily="2" charset="2"/>
              <a:buChar char="Ø"/>
            </a:pPr>
            <a:r>
              <a:rPr lang="en-US" sz="2400" dirty="0">
                <a:solidFill>
                  <a:srgbClr val="202452"/>
                </a:solidFill>
              </a:rPr>
              <a:t>An individual who requires additional assistance to enter or complete an educational program or to secure or hold employment</a:t>
            </a:r>
          </a:p>
          <a:p>
            <a:pPr>
              <a:spcAft>
                <a:spcPts val="1200"/>
              </a:spcAft>
            </a:pPr>
            <a:endParaRPr lang="en-US" sz="2400" dirty="0">
              <a:solidFill>
                <a:srgbClr val="202452"/>
              </a:solidFill>
            </a:endParaRPr>
          </a:p>
        </p:txBody>
      </p:sp>
    </p:spTree>
    <p:extLst>
      <p:ext uri="{BB962C8B-B14F-4D97-AF65-F5344CB8AC3E}">
        <p14:creationId xmlns:p14="http://schemas.microsoft.com/office/powerpoint/2010/main" val="3340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Low-Income: Collecting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Placeholder 2">
            <a:extLst>
              <a:ext uri="{FF2B5EF4-FFF2-40B4-BE49-F238E27FC236}">
                <a16:creationId xmlns:a16="http://schemas.microsoft.com/office/drawing/2014/main" id="{E5B4A160-DFB3-B1CB-6BEF-C135D09AE05E}"/>
              </a:ext>
            </a:extLst>
          </p:cNvPr>
          <p:cNvSpPr txBox="1">
            <a:spLocks/>
          </p:cNvSpPr>
          <p:nvPr/>
        </p:nvSpPr>
        <p:spPr>
          <a:xfrm>
            <a:off x="1360974" y="1447514"/>
            <a:ext cx="5289207" cy="4862076"/>
          </a:xfrm>
          <a:prstGeom prst="rect">
            <a:avLst/>
          </a:prstGeom>
          <a:noFill/>
          <a:ln w="12700">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a:solidFill>
                  <a:srgbClr val="202452"/>
                </a:solidFill>
                <a:ea typeface="Calibri" panose="020F0502020204030204" pitchFamily="34" charset="0"/>
                <a:cs typeface="Times New Roman" panose="02020603050405020304" pitchFamily="18" charset="0"/>
              </a:rPr>
              <a:t>Income Determination:</a:t>
            </a:r>
          </a:p>
          <a:p>
            <a:pPr algn="l"/>
            <a:endParaRPr lang="en-US" sz="2800">
              <a:solidFill>
                <a:srgbClr val="202452"/>
              </a:solidFill>
              <a:ea typeface="Calibri" panose="020F0502020204030204" pitchFamily="34" charset="0"/>
              <a:cs typeface="Times New Roman" panose="02020603050405020304" pitchFamily="18" charset="0"/>
            </a:endParaRPr>
          </a:p>
          <a:p>
            <a:pPr marL="342900" indent="-342900" algn="l">
              <a:spcAft>
                <a:spcPts val="2400"/>
              </a:spcAft>
              <a:buFont typeface="Arial" panose="020B0604020202020204" pitchFamily="34" charset="0"/>
              <a:buChar char="•"/>
            </a:pPr>
            <a:r>
              <a:rPr lang="en-US" sz="2400">
                <a:solidFill>
                  <a:srgbClr val="202452"/>
                </a:solidFill>
                <a:ea typeface="Calibri" panose="020F0502020204030204" pitchFamily="34" charset="0"/>
                <a:cs typeface="Times New Roman" panose="02020603050405020304" pitchFamily="18" charset="0"/>
              </a:rPr>
              <a:t>Collection of participant information </a:t>
            </a:r>
          </a:p>
          <a:p>
            <a:pPr marL="342900" indent="-342900" algn="l">
              <a:spcAft>
                <a:spcPts val="2400"/>
              </a:spcAft>
              <a:buFont typeface="Arial" panose="020B0604020202020204" pitchFamily="34" charset="0"/>
              <a:buChar char="•"/>
            </a:pPr>
            <a:r>
              <a:rPr lang="en-US" sz="2400">
                <a:solidFill>
                  <a:srgbClr val="202452"/>
                </a:solidFill>
                <a:ea typeface="Calibri" panose="020F0502020204030204" pitchFamily="34" charset="0"/>
                <a:cs typeface="Times New Roman" panose="02020603050405020304" pitchFamily="18" charset="0"/>
              </a:rPr>
              <a:t>Calculation of collected information </a:t>
            </a:r>
          </a:p>
          <a:p>
            <a:pPr marL="342900" indent="-342900" algn="l">
              <a:spcAft>
                <a:spcPts val="2400"/>
              </a:spcAft>
              <a:buFont typeface="Arial" panose="020B0604020202020204" pitchFamily="34" charset="0"/>
              <a:buChar char="•"/>
            </a:pPr>
            <a:r>
              <a:rPr lang="en-US" sz="2400">
                <a:solidFill>
                  <a:srgbClr val="202452"/>
                </a:solidFill>
                <a:ea typeface="Calibri" panose="020F0502020204030204" pitchFamily="34" charset="0"/>
                <a:cs typeface="Times New Roman" panose="02020603050405020304" pitchFamily="18" charset="0"/>
              </a:rPr>
              <a:t>Lower Living Standard Income Level (LLSIL)</a:t>
            </a:r>
          </a:p>
          <a:p>
            <a:pPr marL="342900" indent="-342900" algn="l">
              <a:spcAft>
                <a:spcPts val="2400"/>
              </a:spcAft>
              <a:buFont typeface="Arial" panose="020B0604020202020204" pitchFamily="34" charset="0"/>
              <a:buChar char="•"/>
            </a:pPr>
            <a:r>
              <a:rPr lang="en-US" sz="2400">
                <a:solidFill>
                  <a:srgbClr val="202452"/>
                </a:solidFill>
                <a:ea typeface="Calibri" panose="020F0502020204030204" pitchFamily="34" charset="0"/>
                <a:cs typeface="Times New Roman" panose="02020603050405020304" pitchFamily="18" charset="0"/>
              </a:rPr>
              <a:t>To meet the eligibility criteria, all ISY must be “low-income” except those that fall under the low-income exception </a:t>
            </a:r>
            <a:endParaRPr lang="en-US" sz="2400" dirty="0">
              <a:solidFill>
                <a:srgbClr val="202452"/>
              </a:solidFill>
              <a:ea typeface="Calibri" panose="020F0502020204030204" pitchFamily="34" charset="0"/>
              <a:cs typeface="Times New Roman" panose="02020603050405020304" pitchFamily="18" charset="0"/>
            </a:endParaRPr>
          </a:p>
        </p:txBody>
      </p:sp>
      <p:cxnSp>
        <p:nvCxnSpPr>
          <p:cNvPr id="6" name="Straight Connector 5" descr="Green line">
            <a:extLst>
              <a:ext uri="{FF2B5EF4-FFF2-40B4-BE49-F238E27FC236}">
                <a16:creationId xmlns:a16="http://schemas.microsoft.com/office/drawing/2014/main" id="{532712D7-AF9A-BDC8-3A65-10126744CDE6}"/>
              </a:ext>
            </a:extLst>
          </p:cNvPr>
          <p:cNvCxnSpPr/>
          <p:nvPr/>
        </p:nvCxnSpPr>
        <p:spPr>
          <a:xfrm flipV="1">
            <a:off x="6650181" y="1647401"/>
            <a:ext cx="0" cy="4462302"/>
          </a:xfrm>
          <a:prstGeom prst="line">
            <a:avLst/>
          </a:prstGeom>
          <a:ln w="28575">
            <a:solidFill>
              <a:srgbClr val="04A651"/>
            </a:solidFill>
          </a:ln>
        </p:spPr>
        <p:style>
          <a:lnRef idx="1">
            <a:schemeClr val="accent1"/>
          </a:lnRef>
          <a:fillRef idx="0">
            <a:schemeClr val="accent1"/>
          </a:fillRef>
          <a:effectRef idx="0">
            <a:schemeClr val="accent1"/>
          </a:effectRef>
          <a:fontRef idx="minor">
            <a:schemeClr val="tx1"/>
          </a:fontRef>
        </p:style>
      </p:cxnSp>
      <p:pic>
        <p:nvPicPr>
          <p:cNvPr id="7" name="Picture 6" descr="20 dollar bill">
            <a:extLst>
              <a:ext uri="{FF2B5EF4-FFF2-40B4-BE49-F238E27FC236}">
                <a16:creationId xmlns:a16="http://schemas.microsoft.com/office/drawing/2014/main" id="{C4FBA88E-1E22-6397-9216-34F04B88F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478" y="2529464"/>
            <a:ext cx="4086322" cy="2491660"/>
          </a:xfrm>
          <a:prstGeom prst="rect">
            <a:avLst/>
          </a:prstGeom>
        </p:spPr>
      </p:pic>
    </p:spTree>
    <p:extLst>
      <p:ext uri="{BB962C8B-B14F-4D97-AF65-F5344CB8AC3E}">
        <p14:creationId xmlns:p14="http://schemas.microsoft.com/office/powerpoint/2010/main" val="94572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Low-Income: Public Assistance Verification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Placeholder 2">
            <a:extLst>
              <a:ext uri="{FF2B5EF4-FFF2-40B4-BE49-F238E27FC236}">
                <a16:creationId xmlns:a16="http://schemas.microsoft.com/office/drawing/2014/main" id="{7D122B6E-5F6E-13E7-31A3-D04310C57B57}"/>
              </a:ext>
            </a:extLst>
          </p:cNvPr>
          <p:cNvSpPr txBox="1">
            <a:spLocks/>
          </p:cNvSpPr>
          <p:nvPr/>
        </p:nvSpPr>
        <p:spPr>
          <a:xfrm>
            <a:off x="838200" y="1690688"/>
            <a:ext cx="10515600" cy="376036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600" dirty="0">
                <a:solidFill>
                  <a:srgbClr val="202452"/>
                </a:solidFill>
                <a:latin typeface="Times New Roman" panose="02020603050405020304" pitchFamily="18" charset="0"/>
                <a:ea typeface="Calibri" panose="020F0502020204030204" pitchFamily="34" charset="0"/>
                <a:cs typeface="Times New Roman" panose="02020603050405020304" pitchFamily="18" charset="0"/>
              </a:rPr>
              <a:t>Receives, or in the past six months has received, or is a member of a family that is receiving, or in the past six months has received, assistance through:</a:t>
            </a:r>
          </a:p>
          <a:p>
            <a:pPr algn="just"/>
            <a:endParaRPr lang="en-US" sz="2600" dirty="0">
              <a:solidFill>
                <a:srgbClr val="202452"/>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1200"/>
              </a:spcAft>
              <a:buFont typeface="Arial" panose="020B0604020202020204" pitchFamily="34" charset="0"/>
              <a:buChar char="•"/>
            </a:pPr>
            <a:r>
              <a:rPr lang="en-US" sz="2600" dirty="0">
                <a:solidFill>
                  <a:srgbClr val="202452"/>
                </a:solidFill>
                <a:latin typeface="Times New Roman" panose="02020603050405020304" pitchFamily="18" charset="0"/>
                <a:ea typeface="Calibri" panose="020F0502020204030204" pitchFamily="34" charset="0"/>
                <a:cs typeface="Times New Roman" panose="02020603050405020304" pitchFamily="18" charset="0"/>
              </a:rPr>
              <a:t>Supplemental Nutrition Assistance Program (SNAP)</a:t>
            </a:r>
          </a:p>
          <a:p>
            <a:pPr marL="342900" indent="-342900" algn="just">
              <a:spcAft>
                <a:spcPts val="1200"/>
              </a:spcAft>
              <a:buFont typeface="Arial" panose="020B0604020202020204" pitchFamily="34" charset="0"/>
              <a:buChar char="•"/>
            </a:pPr>
            <a:r>
              <a:rPr lang="en-US" sz="2600" dirty="0">
                <a:solidFill>
                  <a:srgbClr val="202452"/>
                </a:solidFill>
                <a:latin typeface="Times New Roman" panose="02020603050405020304" pitchFamily="18" charset="0"/>
                <a:ea typeface="Calibri" panose="020F0502020204030204" pitchFamily="34" charset="0"/>
                <a:cs typeface="Times New Roman" panose="02020603050405020304" pitchFamily="18" charset="0"/>
              </a:rPr>
              <a:t>Temporary Assistance for Needy Families (TANF)</a:t>
            </a:r>
          </a:p>
          <a:p>
            <a:pPr marL="342900" indent="-342900" algn="just">
              <a:spcAft>
                <a:spcPts val="1200"/>
              </a:spcAft>
              <a:buFont typeface="Arial" panose="020B0604020202020204" pitchFamily="34" charset="0"/>
              <a:buChar char="•"/>
            </a:pPr>
            <a:r>
              <a:rPr lang="en-US" sz="2600" dirty="0">
                <a:solidFill>
                  <a:srgbClr val="202452"/>
                </a:solidFill>
                <a:latin typeface="Times New Roman" panose="02020603050405020304" pitchFamily="18" charset="0"/>
                <a:ea typeface="Calibri" panose="020F0502020204030204" pitchFamily="34" charset="0"/>
                <a:cs typeface="Times New Roman" panose="02020603050405020304" pitchFamily="18" charset="0"/>
              </a:rPr>
              <a:t>Supplemental Security Income (SSI)</a:t>
            </a:r>
          </a:p>
          <a:p>
            <a:pPr marL="342900" indent="-342900" algn="just">
              <a:spcAft>
                <a:spcPts val="1200"/>
              </a:spcAft>
              <a:buFont typeface="Arial" panose="020B0604020202020204" pitchFamily="34" charset="0"/>
              <a:buChar char="•"/>
            </a:pPr>
            <a:r>
              <a:rPr lang="en-US" sz="2600" dirty="0">
                <a:solidFill>
                  <a:srgbClr val="202452"/>
                </a:solidFill>
                <a:latin typeface="Times New Roman" panose="02020603050405020304" pitchFamily="18" charset="0"/>
                <a:ea typeface="Calibri" panose="020F0502020204030204" pitchFamily="34" charset="0"/>
                <a:cs typeface="Times New Roman" panose="02020603050405020304" pitchFamily="18" charset="0"/>
              </a:rPr>
              <a:t>Other state or local income-based public assistance</a:t>
            </a:r>
          </a:p>
          <a:p>
            <a:endParaRPr lang="en-US" sz="2400" dirty="0">
              <a:solidFill>
                <a:srgbClr val="202452"/>
              </a:solidFill>
            </a:endParaRPr>
          </a:p>
        </p:txBody>
      </p:sp>
    </p:spTree>
    <p:extLst>
      <p:ext uri="{BB962C8B-B14F-4D97-AF65-F5344CB8AC3E}">
        <p14:creationId xmlns:p14="http://schemas.microsoft.com/office/powerpoint/2010/main" val="272595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Low-Income: Poverty Status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ext Placeholder 2">
            <a:extLst>
              <a:ext uri="{FF2B5EF4-FFF2-40B4-BE49-F238E27FC236}">
                <a16:creationId xmlns:a16="http://schemas.microsoft.com/office/drawing/2014/main" id="{3B5C620A-6216-7FD6-DA5F-4307C712B156}"/>
              </a:ext>
            </a:extLst>
          </p:cNvPr>
          <p:cNvSpPr txBox="1">
            <a:spLocks/>
          </p:cNvSpPr>
          <p:nvPr/>
        </p:nvSpPr>
        <p:spPr>
          <a:xfrm>
            <a:off x="838200" y="1690688"/>
            <a:ext cx="10344150" cy="823607"/>
          </a:xfrm>
          <a:prstGeom prst="rect">
            <a:avLst/>
          </a:prstGeom>
        </p:spPr>
        <p:txBody>
          <a:bodyPr vert="horz" lIns="91440" tIns="45720" rIns="91440" bIns="45720" numCol="1"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2800">
                <a:solidFill>
                  <a:srgbClr val="202452"/>
                </a:solidFill>
                <a:ea typeface="Calibri" panose="020F0502020204030204" pitchFamily="34" charset="0"/>
                <a:cs typeface="Times New Roman" panose="02020603050405020304" pitchFamily="18" charset="0"/>
              </a:rPr>
              <a:t>Is in a family with total family income that does not exceed the higher of:</a:t>
            </a:r>
          </a:p>
          <a:p>
            <a:pPr algn="l">
              <a:spcAft>
                <a:spcPts val="1200"/>
              </a:spcAft>
            </a:pPr>
            <a:endParaRPr lang="en-US" dirty="0">
              <a:solidFill>
                <a:srgbClr val="202452"/>
              </a:solidFill>
            </a:endParaRPr>
          </a:p>
        </p:txBody>
      </p:sp>
      <p:sp>
        <p:nvSpPr>
          <p:cNvPr id="6" name="Text Placeholder 2">
            <a:extLst>
              <a:ext uri="{FF2B5EF4-FFF2-40B4-BE49-F238E27FC236}">
                <a16:creationId xmlns:a16="http://schemas.microsoft.com/office/drawing/2014/main" id="{5D216971-2E62-A3A0-C630-27145656D78A}"/>
              </a:ext>
            </a:extLst>
          </p:cNvPr>
          <p:cNvSpPr txBox="1">
            <a:spLocks/>
          </p:cNvSpPr>
          <p:nvPr/>
        </p:nvSpPr>
        <p:spPr>
          <a:xfrm>
            <a:off x="2138979" y="2514295"/>
            <a:ext cx="7742591" cy="4114643"/>
          </a:xfrm>
          <a:prstGeom prst="rect">
            <a:avLst/>
          </a:prstGeom>
        </p:spPr>
        <p:txBody>
          <a:bodyPr wrap="square" numCol="2" spcCol="91440">
            <a:sp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lnSpc>
                <a:spcPct val="100000"/>
              </a:lnSpc>
              <a:spcBef>
                <a:spcPts val="0"/>
              </a:spcBef>
              <a:spcAft>
                <a:spcPts val="1200"/>
              </a:spcAft>
            </a:pPr>
            <a:r>
              <a:rPr lang="en-US" sz="2800" dirty="0">
                <a:solidFill>
                  <a:srgbClr val="202452"/>
                </a:solidFill>
                <a:ea typeface="Calibri" panose="020F0502020204030204" pitchFamily="34" charset="0"/>
                <a:cs typeface="Times New Roman" panose="02020603050405020304" pitchFamily="18" charset="0"/>
              </a:rPr>
              <a:t>100 percent of the federal poverty level or</a:t>
            </a:r>
          </a:p>
          <a:p>
            <a:pPr marL="457200" lvl="1" indent="-457200">
              <a:lnSpc>
                <a:spcPct val="100000"/>
              </a:lnSpc>
              <a:spcBef>
                <a:spcPts val="0"/>
              </a:spcBef>
              <a:spcAft>
                <a:spcPts val="1200"/>
              </a:spcAft>
            </a:pPr>
            <a:r>
              <a:rPr lang="en-US" sz="2800" dirty="0">
                <a:solidFill>
                  <a:srgbClr val="202452"/>
                </a:solidFill>
                <a:ea typeface="Calibri" panose="020F0502020204030204" pitchFamily="34" charset="0"/>
                <a:cs typeface="Times New Roman" panose="02020603050405020304" pitchFamily="18" charset="0"/>
              </a:rPr>
              <a:t>70 percent of the lower living standard income level</a:t>
            </a:r>
          </a:p>
          <a:p>
            <a:pPr marL="457200" indent="-457200">
              <a:lnSpc>
                <a:spcPct val="100000"/>
              </a:lnSpc>
              <a:spcBef>
                <a:spcPts val="0"/>
              </a:spcBef>
              <a:spcAft>
                <a:spcPts val="1200"/>
              </a:spcAft>
              <a:buFont typeface="Arial" panose="020B0604020202020204" pitchFamily="34" charset="0"/>
              <a:buChar char="•"/>
            </a:pPr>
            <a:r>
              <a:rPr lang="en-US" sz="2800" dirty="0">
                <a:solidFill>
                  <a:srgbClr val="202452"/>
                </a:solidFill>
                <a:ea typeface="Calibri" panose="020F0502020204030204" pitchFamily="34" charset="0"/>
                <a:cs typeface="Times New Roman" panose="02020603050405020304" pitchFamily="18" charset="0"/>
              </a:rPr>
              <a:t>Resides in a high-poverty area</a:t>
            </a:r>
          </a:p>
          <a:p>
            <a:pPr marL="457200" indent="-457200">
              <a:lnSpc>
                <a:spcPct val="100000"/>
              </a:lnSpc>
              <a:spcBef>
                <a:spcPts val="0"/>
              </a:spcBef>
              <a:spcAft>
                <a:spcPts val="1200"/>
              </a:spcAft>
              <a:buFont typeface="Arial" panose="020B0604020202020204" pitchFamily="34" charset="0"/>
              <a:buChar char="•"/>
            </a:pPr>
            <a:r>
              <a:rPr lang="en-US" sz="2800" dirty="0">
                <a:solidFill>
                  <a:srgbClr val="202452"/>
                </a:solidFill>
                <a:ea typeface="Calibri" panose="020F0502020204030204" pitchFamily="34" charset="0"/>
                <a:cs typeface="Times New Roman" panose="02020603050405020304" pitchFamily="18" charset="0"/>
              </a:rPr>
              <a:t>Homeless individual</a:t>
            </a:r>
          </a:p>
          <a:p>
            <a:pPr marL="457200" indent="-457200">
              <a:lnSpc>
                <a:spcPct val="100000"/>
              </a:lnSpc>
              <a:spcBef>
                <a:spcPts val="0"/>
              </a:spcBef>
              <a:spcAft>
                <a:spcPts val="1200"/>
              </a:spcAft>
              <a:buFont typeface="Arial" panose="020B0604020202020204" pitchFamily="34" charset="0"/>
              <a:buChar char="•"/>
            </a:pPr>
            <a:r>
              <a:rPr lang="en-US" sz="2800" dirty="0">
                <a:solidFill>
                  <a:srgbClr val="202452"/>
                </a:solidFill>
              </a:rPr>
              <a:t>Migratory children who qualify as homeless</a:t>
            </a:r>
            <a:endParaRPr lang="en-US" dirty="0">
              <a:solidFill>
                <a:srgbClr val="202452"/>
              </a:solidFill>
            </a:endParaRPr>
          </a:p>
        </p:txBody>
      </p:sp>
    </p:spTree>
    <p:extLst>
      <p:ext uri="{BB962C8B-B14F-4D97-AF65-F5344CB8AC3E}">
        <p14:creationId xmlns:p14="http://schemas.microsoft.com/office/powerpoint/2010/main" val="358155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3564</Words>
  <Application>Microsoft Office PowerPoint</Application>
  <PresentationFormat>Widescreen</PresentationFormat>
  <Paragraphs>290</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Century Gothic</vt:lpstr>
      <vt:lpstr>Courier New</vt:lpstr>
      <vt:lpstr>Franklin Gothic Book</vt:lpstr>
      <vt:lpstr>Times New Roman</vt:lpstr>
      <vt:lpstr>Wingdings</vt:lpstr>
      <vt:lpstr>Office Theme</vt:lpstr>
      <vt:lpstr>Workforce Innovation and Opportunity Act (WIOA)</vt:lpstr>
      <vt:lpstr>Objectives</vt:lpstr>
      <vt:lpstr>General Youth Eligibility Criteria</vt:lpstr>
      <vt:lpstr>In-School Youth Eligibility</vt:lpstr>
      <vt:lpstr>Out-of-School Youth Eligibility</vt:lpstr>
      <vt:lpstr>Out-of-School Youth Eligibility (cont’d)</vt:lpstr>
      <vt:lpstr>Low-Income: Collecting Information</vt:lpstr>
      <vt:lpstr>Low-Income: Public Assistance Verification</vt:lpstr>
      <vt:lpstr>Low-Income: Poverty Status</vt:lpstr>
      <vt:lpstr>Youth Living in a High-Poverty Area</vt:lpstr>
      <vt:lpstr>Low-Income: Other Documents</vt:lpstr>
      <vt:lpstr>Low-Income Exceptions</vt:lpstr>
      <vt:lpstr>Requires Additional Assistance Limitation</vt:lpstr>
      <vt:lpstr>Individuals with Disabilities</vt:lpstr>
      <vt:lpstr>Basic Skills Deficient Definition</vt:lpstr>
      <vt:lpstr>Deferred Action for Childhood Arrivals (DACA)</vt:lpstr>
      <vt:lpstr>DACA Process (cont’d)</vt:lpstr>
      <vt:lpstr>References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2024-04-01T17:54:16Z</dcterms:modified>
</cp:coreProperties>
</file>