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6" r:id="rId2"/>
    <p:sldId id="258" r:id="rId3"/>
    <p:sldId id="259" r:id="rId4"/>
    <p:sldId id="266" r:id="rId5"/>
    <p:sldId id="267" r:id="rId6"/>
    <p:sldId id="268" r:id="rId7"/>
    <p:sldId id="269" r:id="rId8"/>
    <p:sldId id="270" r:id="rId9"/>
    <p:sldId id="271" r:id="rId10"/>
    <p:sldId id="272" r:id="rId11"/>
    <p:sldId id="273" r:id="rId12"/>
    <p:sldId id="274" r:id="rId13"/>
    <p:sldId id="275" r:id="rId14"/>
    <p:sldId id="264" r:id="rId15"/>
    <p:sldId id="277" r:id="rId16"/>
    <p:sldId id="278" r:id="rId17"/>
    <p:sldId id="279" r:id="rId18"/>
    <p:sldId id="280" r:id="rId19"/>
    <p:sldId id="281" r:id="rId20"/>
    <p:sldId id="282" r:id="rId21"/>
    <p:sldId id="283" r:id="rId22"/>
    <p:sldId id="284" r:id="rId23"/>
    <p:sldId id="276" r:id="rId24"/>
    <p:sldId id="26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2452"/>
    <a:srgbClr val="E2C549"/>
    <a:srgbClr val="7B8898"/>
    <a:srgbClr val="04A651"/>
    <a:srgbClr val="9C9E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72716" autoAdjust="0"/>
  </p:normalViewPr>
  <p:slideViewPr>
    <p:cSldViewPr snapToGrid="0">
      <p:cViewPr varScale="1">
        <p:scale>
          <a:sx n="78" d="100"/>
          <a:sy n="78" d="100"/>
        </p:scale>
        <p:origin x="175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D13B6D-728D-490A-AC63-CD65EE5068DF}" type="datetimeFigureOut">
              <a:rPr lang="en-US" smtClean="0"/>
              <a:t>4/8/2024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4C95AC-A3AE-480C-9ADF-C7206673AE40}" type="slidenum">
              <a:rPr lang="en-US" smtClean="0"/>
              <a:t>‹#›</a:t>
            </a:fld>
            <a:endParaRPr lang="en-US"/>
          </a:p>
        </p:txBody>
      </p:sp>
    </p:spTree>
    <p:extLst>
      <p:ext uri="{BB962C8B-B14F-4D97-AF65-F5344CB8AC3E}">
        <p14:creationId xmlns:p14="http://schemas.microsoft.com/office/powerpoint/2010/main" val="1608202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Welcome to the second presentation in a series that will discuss and explain the waiver of training requirements under the Trade Adjustment Assistance (TAA) Program.  TAA is a federal program that provides retraining and employment opportunities to trade-affected workers who have lost their jobs as a result of foreign competition.  The objectives of TAA are to provide trade-affected workers with an array of services and benefits to assist them in returning to the workforce. </a:t>
            </a:r>
          </a:p>
          <a:p>
            <a:pPr eaLnBrk="1" hangingPunct="1">
              <a:spcBef>
                <a:spcPct val="0"/>
              </a:spcBef>
            </a:pPr>
            <a:endParaRPr lang="en-US" altLang="en-US" dirty="0"/>
          </a:p>
          <a:p>
            <a:pPr eaLnBrk="1" hangingPunct="1">
              <a:spcBef>
                <a:spcPct val="0"/>
              </a:spcBef>
            </a:pPr>
            <a:r>
              <a:rPr lang="en-US" altLang="en-US" dirty="0"/>
              <a:t>This presentation will outline the waiver of training requirement component of the program.  We will explain the purpose of the waiver and when it is appropriate to issue a waiver to a trade-affected worker.  </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a:t>
            </a:fld>
            <a:endParaRPr lang="en-US"/>
          </a:p>
        </p:txBody>
      </p:sp>
    </p:spTree>
    <p:extLst>
      <p:ext uri="{BB962C8B-B14F-4D97-AF65-F5344CB8AC3E}">
        <p14:creationId xmlns:p14="http://schemas.microsoft.com/office/powerpoint/2010/main" val="5274621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altLang="en-US" dirty="0">
                <a:latin typeface="Arial" panose="020B0604020202020204" pitchFamily="34" charset="0"/>
                <a:cs typeface="Arial" panose="020B0604020202020204" pitchFamily="34" charset="0"/>
              </a:rPr>
              <a:t>(Narrator will read slide and notes)</a:t>
            </a:r>
          </a:p>
          <a:p>
            <a:pPr>
              <a:lnSpc>
                <a:spcPct val="90000"/>
              </a:lnSpc>
            </a:pPr>
            <a:endParaRPr lang="en-US" altLang="en-US" dirty="0">
              <a:latin typeface="Arial" panose="020B0604020202020204" pitchFamily="34" charset="0"/>
              <a:cs typeface="Arial" panose="020B0604020202020204" pitchFamily="34" charset="0"/>
            </a:endParaRPr>
          </a:p>
          <a:p>
            <a:pPr>
              <a:lnSpc>
                <a:spcPct val="90000"/>
              </a:lnSpc>
            </a:pPr>
            <a:r>
              <a:rPr lang="en-US" altLang="en-US" dirty="0">
                <a:latin typeface="Arial" panose="020B0604020202020204" pitchFamily="34" charset="0"/>
                <a:cs typeface="Arial" panose="020B0604020202020204" pitchFamily="34" charset="0"/>
              </a:rPr>
              <a:t>Under the 2011 Amendment, the local TAA Coordinator will complete a waiver, documenting the reason under the federal good cause provision, and submit it to the Trade Program Unit for final review and determination.  If the reason meets the federal good cause definition, the time limit must be waived.</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10</a:t>
            </a:fld>
            <a:endParaRPr lang="en-US"/>
          </a:p>
        </p:txBody>
      </p:sp>
    </p:spTree>
    <p:extLst>
      <p:ext uri="{BB962C8B-B14F-4D97-AF65-F5344CB8AC3E}">
        <p14:creationId xmlns:p14="http://schemas.microsoft.com/office/powerpoint/2010/main" val="30333142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latin typeface="Arial" panose="020B0604020202020204" pitchFamily="34" charset="0"/>
              </a:rPr>
              <a:t>(Narrator will read slide and notes)</a:t>
            </a:r>
          </a:p>
          <a:p>
            <a:pPr eaLnBrk="1" hangingPunct="1">
              <a:spcBef>
                <a:spcPct val="0"/>
              </a:spcBef>
            </a:pPr>
            <a:endParaRPr lang="en-US" altLang="en-US" dirty="0">
              <a:latin typeface="Arial" panose="020B0604020202020204" pitchFamily="34" charset="0"/>
            </a:endParaRPr>
          </a:p>
          <a:p>
            <a:pPr eaLnBrk="1" hangingPunct="1">
              <a:spcBef>
                <a:spcPct val="0"/>
              </a:spcBef>
            </a:pPr>
            <a:r>
              <a:rPr lang="en-US" altLang="en-US" dirty="0">
                <a:latin typeface="Arial" panose="020B0604020202020204" pitchFamily="34" charset="0"/>
              </a:rPr>
              <a:t>A waiver creates participation and requires that a TAA Application is recorded in the TAA Module prior to issuance. In addition, copies of each waiver granted should be retained in the participant’s official file.</a:t>
            </a:r>
          </a:p>
          <a:p>
            <a:pPr eaLnBrk="1" hangingPunct="1">
              <a:spcBef>
                <a:spcPct val="0"/>
              </a:spcBef>
            </a:pPr>
            <a:endParaRPr lang="en-US" altLang="en-US" dirty="0">
              <a:latin typeface="Arial" panose="020B0604020202020204" pitchFamily="34" charset="0"/>
            </a:endParaRPr>
          </a:p>
          <a:p>
            <a:pPr eaLnBrk="1" hangingPunct="1">
              <a:spcBef>
                <a:spcPct val="0"/>
              </a:spcBef>
            </a:pPr>
            <a:r>
              <a:rPr lang="en-US" altLang="en-US" dirty="0">
                <a:latin typeface="Arial" panose="020B0604020202020204" pitchFamily="34" charset="0"/>
              </a:rPr>
              <a:t>The State is required to report participation data to the US Department of Labor on a quarterly basis.  Reporting captures waiver reasons and revocations.</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11</a:t>
            </a:fld>
            <a:endParaRPr lang="en-US"/>
          </a:p>
        </p:txBody>
      </p:sp>
    </p:spTree>
    <p:extLst>
      <p:ext uri="{BB962C8B-B14F-4D97-AF65-F5344CB8AC3E}">
        <p14:creationId xmlns:p14="http://schemas.microsoft.com/office/powerpoint/2010/main" val="16622009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5361" indent="-225361" eaLnBrk="1" fontAlgn="auto" hangingPunct="1">
              <a:lnSpc>
                <a:spcPct val="90000"/>
              </a:lnSpc>
              <a:spcBef>
                <a:spcPts val="0"/>
              </a:spcBef>
              <a:spcAft>
                <a:spcPts val="0"/>
              </a:spcAft>
              <a:defRPr/>
            </a:pPr>
            <a:r>
              <a:rPr lang="en-US" dirty="0">
                <a:latin typeface="Arial" charset="0"/>
              </a:rPr>
              <a:t>(Narrator will read slide and notes)</a:t>
            </a:r>
          </a:p>
          <a:p>
            <a:pPr marL="225361" indent="-225361" eaLnBrk="1" fontAlgn="auto" hangingPunct="1">
              <a:lnSpc>
                <a:spcPct val="90000"/>
              </a:lnSpc>
              <a:spcBef>
                <a:spcPts val="0"/>
              </a:spcBef>
              <a:spcAft>
                <a:spcPts val="0"/>
              </a:spcAft>
              <a:defRPr/>
            </a:pPr>
            <a:endParaRPr lang="en-US" dirty="0">
              <a:latin typeface="Arial" charset="0"/>
            </a:endParaRPr>
          </a:p>
          <a:p>
            <a:pPr marL="225361" indent="-225361" eaLnBrk="1" fontAlgn="auto" hangingPunct="1">
              <a:lnSpc>
                <a:spcPct val="90000"/>
              </a:lnSpc>
              <a:spcBef>
                <a:spcPts val="0"/>
              </a:spcBef>
              <a:spcAft>
                <a:spcPts val="0"/>
              </a:spcAft>
              <a:defRPr/>
            </a:pPr>
            <a:r>
              <a:rPr lang="en-US" dirty="0">
                <a:latin typeface="Arial" charset="0"/>
              </a:rPr>
              <a:t>The TRA Application is mailed to the individual early during the process.  It is imperative that the worker return the completed application immediately upon receipt. The waiver of training requirement must be issued </a:t>
            </a:r>
            <a:r>
              <a:rPr lang="en-US" i="1" u="sng" dirty="0">
                <a:latin typeface="Arial" charset="0"/>
              </a:rPr>
              <a:t>prior</a:t>
            </a:r>
            <a:r>
              <a:rPr lang="en-US" dirty="0">
                <a:latin typeface="Arial" charset="0"/>
              </a:rPr>
              <a:t> to the </a:t>
            </a:r>
            <a:r>
              <a:rPr lang="en-US" i="1" u="sng" dirty="0">
                <a:latin typeface="Arial" charset="0"/>
              </a:rPr>
              <a:t>enrolled in training </a:t>
            </a:r>
            <a:r>
              <a:rPr lang="en-US" dirty="0">
                <a:latin typeface="Arial" charset="0"/>
              </a:rPr>
              <a:t>deadline in order to protect a trade-affected worker’s TRA benefits.  </a:t>
            </a:r>
          </a:p>
          <a:p>
            <a:pPr marL="225361" indent="-225361" eaLnBrk="1" fontAlgn="auto" hangingPunct="1">
              <a:lnSpc>
                <a:spcPct val="90000"/>
              </a:lnSpc>
              <a:spcBef>
                <a:spcPts val="0"/>
              </a:spcBef>
              <a:spcAft>
                <a:spcPts val="0"/>
              </a:spcAft>
              <a:defRPr/>
            </a:pPr>
            <a:endParaRPr lang="en-US" dirty="0">
              <a:latin typeface="Arial" charset="0"/>
            </a:endParaRPr>
          </a:p>
          <a:p>
            <a:pPr marL="225361" indent="-225361" eaLnBrk="1" fontAlgn="auto" hangingPunct="1">
              <a:lnSpc>
                <a:spcPct val="90000"/>
              </a:lnSpc>
              <a:spcBef>
                <a:spcPts val="0"/>
              </a:spcBef>
              <a:spcAft>
                <a:spcPts val="0"/>
              </a:spcAft>
              <a:defRPr/>
            </a:pPr>
            <a:r>
              <a:rPr lang="en-US" dirty="0">
                <a:latin typeface="Arial" charset="0"/>
              </a:rPr>
              <a:t>The TRA Application and waiver, or training  documents will allow the Trade Program Unit to make an official determination regarding TRA benefits.</a:t>
            </a:r>
          </a:p>
          <a:p>
            <a:pPr marL="225361" indent="-225361" eaLnBrk="1" fontAlgn="auto" hangingPunct="1">
              <a:lnSpc>
                <a:spcPct val="90000"/>
              </a:lnSpc>
              <a:spcBef>
                <a:spcPts val="0"/>
              </a:spcBef>
              <a:spcAft>
                <a:spcPts val="0"/>
              </a:spcAft>
              <a:defRPr/>
            </a:pPr>
            <a:endParaRPr lang="en-US" dirty="0">
              <a:latin typeface="Arial" charset="0"/>
            </a:endParaRPr>
          </a:p>
          <a:p>
            <a:pPr marL="225361" indent="-225361" eaLnBrk="1" fontAlgn="auto" hangingPunct="1">
              <a:lnSpc>
                <a:spcPct val="90000"/>
              </a:lnSpc>
              <a:spcBef>
                <a:spcPts val="0"/>
              </a:spcBef>
              <a:spcAft>
                <a:spcPts val="0"/>
              </a:spcAft>
              <a:defRPr/>
            </a:pPr>
            <a:r>
              <a:rPr lang="en-US" dirty="0">
                <a:latin typeface="Arial" charset="0"/>
              </a:rPr>
              <a:t>The waiver of training requirement coincides with unemployment insurance. Workers who have been granted a waiver must be able and available for work.  Therefore, they must look for work and meet all the work search requirements as instructed.  It is the worker’s responsibility to ensure that a copy of the work search record is provided to the local TAA Coordinator each month.  The Trade Program Unit will not process the waiver without this information.</a:t>
            </a:r>
          </a:p>
          <a:p>
            <a:pPr marL="225361" indent="-225361" eaLnBrk="1" fontAlgn="auto" hangingPunct="1">
              <a:lnSpc>
                <a:spcPct val="90000"/>
              </a:lnSpc>
              <a:spcBef>
                <a:spcPts val="0"/>
              </a:spcBef>
              <a:spcAft>
                <a:spcPts val="0"/>
              </a:spcAft>
              <a:defRPr/>
            </a:pPr>
            <a:endParaRPr lang="en-US" dirty="0">
              <a:latin typeface="Arial" charset="0"/>
            </a:endParaRPr>
          </a:p>
          <a:p>
            <a:pPr marL="225361" indent="-225361" eaLnBrk="1" fontAlgn="auto" hangingPunct="1">
              <a:lnSpc>
                <a:spcPct val="90000"/>
              </a:lnSpc>
              <a:spcBef>
                <a:spcPts val="0"/>
              </a:spcBef>
              <a:spcAft>
                <a:spcPts val="0"/>
              </a:spcAft>
              <a:defRPr/>
            </a:pPr>
            <a:r>
              <a:rPr lang="en-US" dirty="0">
                <a:latin typeface="Arial" charset="0"/>
              </a:rPr>
              <a:t>Also, it should be noted that a worker must file a claim in order for a waiver of training requirement to be documented in the claimant’s history.</a:t>
            </a:r>
          </a:p>
          <a:p>
            <a:pPr marL="225361" indent="-225361" eaLnBrk="1" fontAlgn="auto" hangingPunct="1">
              <a:lnSpc>
                <a:spcPct val="90000"/>
              </a:lnSpc>
              <a:spcBef>
                <a:spcPts val="0"/>
              </a:spcBef>
              <a:spcAft>
                <a:spcPts val="0"/>
              </a:spcAft>
              <a:defRPr/>
            </a:pPr>
            <a:endParaRPr lang="en-US" dirty="0">
              <a:latin typeface="Arial" charset="0"/>
            </a:endParaRPr>
          </a:p>
          <a:p>
            <a:pPr eaLnBrk="1" fontAlgn="auto" hangingPunct="1">
              <a:spcBef>
                <a:spcPct val="0"/>
              </a:spcBef>
              <a:spcAft>
                <a:spcPts val="0"/>
              </a:spcAft>
              <a:defRPr/>
            </a:pPr>
            <a:endParaRPr lang="en-US" dirty="0">
              <a:latin typeface="Arial" charset="0"/>
            </a:endParaRPr>
          </a:p>
          <a:p>
            <a:pPr marL="225361" indent="-225361" eaLnBrk="1" fontAlgn="auto" hangingPunct="1">
              <a:lnSpc>
                <a:spcPct val="90000"/>
              </a:lnSpc>
              <a:spcBef>
                <a:spcPts val="0"/>
              </a:spcBef>
              <a:spcAft>
                <a:spcPts val="0"/>
              </a:spcAft>
              <a:defRPr/>
            </a:pPr>
            <a:endParaRPr lang="en-US" dirty="0">
              <a:latin typeface="Arial" charset="0"/>
            </a:endParaRP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12</a:t>
            </a:fld>
            <a:endParaRPr lang="en-US"/>
          </a:p>
        </p:txBody>
      </p:sp>
    </p:spTree>
    <p:extLst>
      <p:ext uri="{BB962C8B-B14F-4D97-AF65-F5344CB8AC3E}">
        <p14:creationId xmlns:p14="http://schemas.microsoft.com/office/powerpoint/2010/main" val="24214237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0663" indent="-220663" eaLnBrk="1" hangingPunct="1">
              <a:lnSpc>
                <a:spcPct val="90000"/>
              </a:lnSpc>
              <a:spcBef>
                <a:spcPct val="0"/>
              </a:spcBef>
            </a:pPr>
            <a:r>
              <a:rPr lang="en-US" altLang="en-US" dirty="0">
                <a:latin typeface="Arial" panose="020B0604020202020204" pitchFamily="34" charset="0"/>
              </a:rPr>
              <a:t>(Narrator will read slide and notes)</a:t>
            </a:r>
          </a:p>
          <a:p>
            <a:pPr marL="220663" indent="-220663" eaLnBrk="1" hangingPunct="1">
              <a:lnSpc>
                <a:spcPct val="90000"/>
              </a:lnSpc>
              <a:spcBef>
                <a:spcPct val="0"/>
              </a:spcBef>
            </a:pPr>
            <a:endParaRPr lang="en-US" altLang="en-US" dirty="0">
              <a:latin typeface="Arial" panose="020B0604020202020204" pitchFamily="34" charset="0"/>
            </a:endParaRPr>
          </a:p>
          <a:p>
            <a:pPr marL="220663" indent="-220663" eaLnBrk="1" hangingPunct="1">
              <a:lnSpc>
                <a:spcPct val="90000"/>
              </a:lnSpc>
              <a:spcBef>
                <a:spcPct val="0"/>
              </a:spcBef>
            </a:pPr>
            <a:r>
              <a:rPr lang="en-US" altLang="en-US" dirty="0">
                <a:latin typeface="Arial" panose="020B0604020202020204" pitchFamily="34" charset="0"/>
              </a:rPr>
              <a:t>A waiver should not be issued after the individual begins participating in training.  Waivers are never used for either scheduled or unscheduled breaks in training.</a:t>
            </a:r>
          </a:p>
          <a:p>
            <a:pPr marL="225361" indent="-225361" eaLnBrk="1" fontAlgn="auto" hangingPunct="1">
              <a:lnSpc>
                <a:spcPct val="90000"/>
              </a:lnSpc>
              <a:spcBef>
                <a:spcPts val="0"/>
              </a:spcBef>
              <a:spcAft>
                <a:spcPts val="0"/>
              </a:spcAft>
              <a:defRPr/>
            </a:pPr>
            <a:endParaRPr lang="en-US" dirty="0">
              <a:latin typeface="Arial" charset="0"/>
            </a:endParaRP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13</a:t>
            </a:fld>
            <a:endParaRPr lang="en-US"/>
          </a:p>
        </p:txBody>
      </p:sp>
    </p:spTree>
    <p:extLst>
      <p:ext uri="{BB962C8B-B14F-4D97-AF65-F5344CB8AC3E}">
        <p14:creationId xmlns:p14="http://schemas.microsoft.com/office/powerpoint/2010/main" val="6032851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(Narrator will read slide)</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14</a:t>
            </a:fld>
            <a:endParaRPr lang="en-US"/>
          </a:p>
        </p:txBody>
      </p:sp>
    </p:spTree>
    <p:extLst>
      <p:ext uri="{BB962C8B-B14F-4D97-AF65-F5344CB8AC3E}">
        <p14:creationId xmlns:p14="http://schemas.microsoft.com/office/powerpoint/2010/main" val="41208707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latin typeface="Arial" panose="020B0604020202020204" pitchFamily="34" charset="0"/>
              </a:rPr>
              <a:t>(Narrator will read slide)</a:t>
            </a:r>
          </a:p>
          <a:p>
            <a:pPr eaLnBrk="1" hangingPunct="1">
              <a:spcBef>
                <a:spcPct val="0"/>
              </a:spcBef>
            </a:pPr>
            <a:endParaRPr lang="en-US" altLang="en-US" dirty="0"/>
          </a:p>
          <a:p>
            <a:pPr eaLnBrk="1" hangingPunct="1">
              <a:spcBef>
                <a:spcPct val="0"/>
              </a:spcBef>
            </a:pPr>
            <a:r>
              <a:rPr lang="en-US" altLang="en-US" dirty="0"/>
              <a:t>Answer:  c</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15</a:t>
            </a:fld>
            <a:endParaRPr lang="en-US"/>
          </a:p>
        </p:txBody>
      </p:sp>
    </p:spTree>
    <p:extLst>
      <p:ext uri="{BB962C8B-B14F-4D97-AF65-F5344CB8AC3E}">
        <p14:creationId xmlns:p14="http://schemas.microsoft.com/office/powerpoint/2010/main" val="10378361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latin typeface="Arial" panose="020B0604020202020204" pitchFamily="34" charset="0"/>
              </a:rPr>
              <a:t>(Narrator will read slide)</a:t>
            </a:r>
          </a:p>
          <a:p>
            <a:pPr eaLnBrk="1" hangingPunct="1">
              <a:spcBef>
                <a:spcPct val="0"/>
              </a:spcBef>
            </a:pPr>
            <a:endParaRPr lang="en-US" altLang="en-US" dirty="0"/>
          </a:p>
          <a:p>
            <a:pPr eaLnBrk="1" hangingPunct="1">
              <a:spcBef>
                <a:spcPct val="0"/>
              </a:spcBef>
            </a:pPr>
            <a:r>
              <a:rPr lang="en-US" altLang="en-US" dirty="0"/>
              <a:t>Answer: b</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16</a:t>
            </a:fld>
            <a:endParaRPr lang="en-US"/>
          </a:p>
        </p:txBody>
      </p:sp>
    </p:spTree>
    <p:extLst>
      <p:ext uri="{BB962C8B-B14F-4D97-AF65-F5344CB8AC3E}">
        <p14:creationId xmlns:p14="http://schemas.microsoft.com/office/powerpoint/2010/main" val="1909304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latin typeface="Arial" panose="020B0604020202020204" pitchFamily="34" charset="0"/>
              </a:rPr>
              <a:t>(Narrator will read slide)</a:t>
            </a:r>
          </a:p>
          <a:p>
            <a:pPr eaLnBrk="1" hangingPunct="1">
              <a:spcBef>
                <a:spcPct val="0"/>
              </a:spcBef>
            </a:pPr>
            <a:endParaRPr lang="en-US" altLang="en-US" dirty="0"/>
          </a:p>
          <a:p>
            <a:pPr eaLnBrk="1" hangingPunct="1">
              <a:spcBef>
                <a:spcPct val="0"/>
              </a:spcBef>
            </a:pPr>
            <a:r>
              <a:rPr lang="en-US" altLang="en-US" dirty="0"/>
              <a:t>Answer: a</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17</a:t>
            </a:fld>
            <a:endParaRPr lang="en-US"/>
          </a:p>
        </p:txBody>
      </p:sp>
    </p:spTree>
    <p:extLst>
      <p:ext uri="{BB962C8B-B14F-4D97-AF65-F5344CB8AC3E}">
        <p14:creationId xmlns:p14="http://schemas.microsoft.com/office/powerpoint/2010/main" val="39803079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latin typeface="Arial" panose="020B0604020202020204" pitchFamily="34" charset="0"/>
              </a:rPr>
              <a:t>(Narrator will read slide)</a:t>
            </a:r>
          </a:p>
          <a:p>
            <a:pPr eaLnBrk="1" hangingPunct="1">
              <a:spcBef>
                <a:spcPct val="0"/>
              </a:spcBef>
            </a:pPr>
            <a:endParaRPr lang="en-US" altLang="en-US" dirty="0"/>
          </a:p>
          <a:p>
            <a:pPr eaLnBrk="1" hangingPunct="1">
              <a:spcBef>
                <a:spcPct val="0"/>
              </a:spcBef>
            </a:pPr>
            <a:r>
              <a:rPr lang="en-US" altLang="en-US" dirty="0"/>
              <a:t>Answer: c</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18</a:t>
            </a:fld>
            <a:endParaRPr lang="en-US"/>
          </a:p>
        </p:txBody>
      </p:sp>
    </p:spTree>
    <p:extLst>
      <p:ext uri="{BB962C8B-B14F-4D97-AF65-F5344CB8AC3E}">
        <p14:creationId xmlns:p14="http://schemas.microsoft.com/office/powerpoint/2010/main" val="14569424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latin typeface="Arial" panose="020B0604020202020204" pitchFamily="34" charset="0"/>
              </a:rPr>
              <a:t>(Narrator will read slide)</a:t>
            </a:r>
          </a:p>
          <a:p>
            <a:pPr eaLnBrk="1" hangingPunct="1">
              <a:spcBef>
                <a:spcPct val="0"/>
              </a:spcBef>
            </a:pPr>
            <a:endParaRPr lang="en-US" altLang="en-US" dirty="0"/>
          </a:p>
          <a:p>
            <a:pPr eaLnBrk="1" hangingPunct="1">
              <a:spcBef>
                <a:spcPct val="0"/>
              </a:spcBef>
            </a:pPr>
            <a:r>
              <a:rPr lang="en-US" altLang="en-US" dirty="0"/>
              <a:t>Answer: a</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19</a:t>
            </a:fld>
            <a:endParaRPr lang="en-US"/>
          </a:p>
        </p:txBody>
      </p:sp>
    </p:spTree>
    <p:extLst>
      <p:ext uri="{BB962C8B-B14F-4D97-AF65-F5344CB8AC3E}">
        <p14:creationId xmlns:p14="http://schemas.microsoft.com/office/powerpoint/2010/main" val="1689043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(Narrator will read slide)</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a:t>
            </a:fld>
            <a:endParaRPr lang="en-US"/>
          </a:p>
        </p:txBody>
      </p:sp>
    </p:spTree>
    <p:extLst>
      <p:ext uri="{BB962C8B-B14F-4D97-AF65-F5344CB8AC3E}">
        <p14:creationId xmlns:p14="http://schemas.microsoft.com/office/powerpoint/2010/main" val="29874113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latin typeface="Arial" panose="020B0604020202020204" pitchFamily="34" charset="0"/>
              </a:rPr>
              <a:t>(Narrator will read slide)</a:t>
            </a:r>
          </a:p>
          <a:p>
            <a:pPr eaLnBrk="1" hangingPunct="1">
              <a:spcBef>
                <a:spcPct val="0"/>
              </a:spcBef>
            </a:pPr>
            <a:endParaRPr lang="en-US" altLang="en-US" dirty="0"/>
          </a:p>
          <a:p>
            <a:pPr eaLnBrk="1" hangingPunct="1">
              <a:spcBef>
                <a:spcPct val="0"/>
              </a:spcBef>
            </a:pPr>
            <a:r>
              <a:rPr lang="en-US" altLang="en-US" dirty="0"/>
              <a:t>Answer: b</a:t>
            </a:r>
          </a:p>
          <a:p>
            <a:pPr eaLnBrk="1" hangingPunct="1">
              <a:spcBef>
                <a:spcPct val="0"/>
              </a:spcBef>
            </a:pPr>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20</a:t>
            </a:fld>
            <a:endParaRPr lang="en-US"/>
          </a:p>
        </p:txBody>
      </p:sp>
    </p:spTree>
    <p:extLst>
      <p:ext uri="{BB962C8B-B14F-4D97-AF65-F5344CB8AC3E}">
        <p14:creationId xmlns:p14="http://schemas.microsoft.com/office/powerpoint/2010/main" val="33856912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latin typeface="Arial" panose="020B0604020202020204" pitchFamily="34" charset="0"/>
              </a:rPr>
              <a:t>(Narrator will read slide)</a:t>
            </a:r>
          </a:p>
          <a:p>
            <a:pPr eaLnBrk="1" hangingPunct="1">
              <a:spcBef>
                <a:spcPct val="0"/>
              </a:spcBef>
            </a:pPr>
            <a:endParaRPr lang="en-US" altLang="en-US" dirty="0"/>
          </a:p>
          <a:p>
            <a:pPr eaLnBrk="1" hangingPunct="1">
              <a:spcBef>
                <a:spcPct val="0"/>
              </a:spcBef>
            </a:pPr>
            <a:r>
              <a:rPr lang="en-US" altLang="en-US" dirty="0"/>
              <a:t>Answer: a</a:t>
            </a:r>
          </a:p>
          <a:p>
            <a:pPr eaLnBrk="1" hangingPunct="1">
              <a:spcBef>
                <a:spcPct val="0"/>
              </a:spcBef>
            </a:pPr>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21</a:t>
            </a:fld>
            <a:endParaRPr lang="en-US"/>
          </a:p>
        </p:txBody>
      </p:sp>
    </p:spTree>
    <p:extLst>
      <p:ext uri="{BB962C8B-B14F-4D97-AF65-F5344CB8AC3E}">
        <p14:creationId xmlns:p14="http://schemas.microsoft.com/office/powerpoint/2010/main" val="6347565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latin typeface="Arial" panose="020B0604020202020204" pitchFamily="34" charset="0"/>
              </a:rPr>
              <a:t>(Narrator will read slide)</a:t>
            </a:r>
          </a:p>
          <a:p>
            <a:pPr eaLnBrk="1" hangingPunct="1">
              <a:spcBef>
                <a:spcPct val="0"/>
              </a:spcBef>
            </a:pPr>
            <a:endParaRPr lang="en-US" altLang="en-US" dirty="0"/>
          </a:p>
          <a:p>
            <a:pPr eaLnBrk="1" hangingPunct="1">
              <a:spcBef>
                <a:spcPct val="0"/>
              </a:spcBef>
            </a:pPr>
            <a:r>
              <a:rPr lang="en-US" altLang="en-US" dirty="0"/>
              <a:t>Answer: a</a:t>
            </a:r>
          </a:p>
          <a:p>
            <a:pPr eaLnBrk="1" hangingPunct="1">
              <a:spcBef>
                <a:spcPct val="0"/>
              </a:spcBef>
            </a:pPr>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22</a:t>
            </a:fld>
            <a:endParaRPr lang="en-US"/>
          </a:p>
        </p:txBody>
      </p:sp>
    </p:spTree>
    <p:extLst>
      <p:ext uri="{BB962C8B-B14F-4D97-AF65-F5344CB8AC3E}">
        <p14:creationId xmlns:p14="http://schemas.microsoft.com/office/powerpoint/2010/main" val="26218919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latin typeface="Arial" panose="020B0604020202020204" pitchFamily="34" charset="0"/>
              </a:rPr>
              <a:t>(Narrator will read notes only)</a:t>
            </a:r>
          </a:p>
          <a:p>
            <a:pPr eaLnBrk="1" hangingPunct="1">
              <a:spcBef>
                <a:spcPct val="0"/>
              </a:spcBef>
            </a:pPr>
            <a:endParaRPr lang="en-US" altLang="en-US" dirty="0"/>
          </a:p>
          <a:p>
            <a:pPr eaLnBrk="1" hangingPunct="1">
              <a:spcBef>
                <a:spcPct val="0"/>
              </a:spcBef>
            </a:pPr>
            <a:r>
              <a:rPr lang="en-US" altLang="en-US" dirty="0"/>
              <a:t>We hope you enjoyed this training module on the TAA waiver of training requirement process.  Please contact the Trade Program Unit for additional information or assistance.</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24</a:t>
            </a:fld>
            <a:endParaRPr lang="en-US"/>
          </a:p>
        </p:txBody>
      </p:sp>
    </p:spTree>
    <p:extLst>
      <p:ext uri="{BB962C8B-B14F-4D97-AF65-F5344CB8AC3E}">
        <p14:creationId xmlns:p14="http://schemas.microsoft.com/office/powerpoint/2010/main" val="865177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(Narrator will read slide)</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3</a:t>
            </a:fld>
            <a:endParaRPr lang="en-US"/>
          </a:p>
        </p:txBody>
      </p:sp>
    </p:spTree>
    <p:extLst>
      <p:ext uri="{BB962C8B-B14F-4D97-AF65-F5344CB8AC3E}">
        <p14:creationId xmlns:p14="http://schemas.microsoft.com/office/powerpoint/2010/main" val="1663656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(Narrator will read slide)</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4</a:t>
            </a:fld>
            <a:endParaRPr lang="en-US"/>
          </a:p>
        </p:txBody>
      </p:sp>
    </p:spTree>
    <p:extLst>
      <p:ext uri="{BB962C8B-B14F-4D97-AF65-F5344CB8AC3E}">
        <p14:creationId xmlns:p14="http://schemas.microsoft.com/office/powerpoint/2010/main" val="305744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sz="1200" dirty="0">
                <a:latin typeface="Arial" panose="020B0604020202020204" pitchFamily="34" charset="0"/>
              </a:rPr>
              <a:t>(Narrator will read notes only)</a:t>
            </a:r>
          </a:p>
          <a:p>
            <a:pPr eaLnBrk="1" hangingPunct="1">
              <a:spcBef>
                <a:spcPct val="0"/>
              </a:spcBef>
            </a:pPr>
            <a:endParaRPr lang="en-US" altLang="en-US" sz="1200" u="sng" dirty="0">
              <a:latin typeface="Arial" panose="020B0604020202020204" pitchFamily="34" charset="0"/>
            </a:endParaRPr>
          </a:p>
          <a:p>
            <a:pPr eaLnBrk="1" hangingPunct="1">
              <a:spcBef>
                <a:spcPct val="0"/>
              </a:spcBef>
            </a:pPr>
            <a:r>
              <a:rPr lang="en-US" altLang="en-US" sz="1200" u="sng" dirty="0">
                <a:latin typeface="Arial" panose="020B0604020202020204" pitchFamily="34" charset="0"/>
              </a:rPr>
              <a:t>Descriptions of the six conditions when a worker could be issued a waiver of training requirement are as follows:</a:t>
            </a:r>
          </a:p>
          <a:p>
            <a:pPr eaLnBrk="1" hangingPunct="1">
              <a:spcBef>
                <a:spcPct val="0"/>
              </a:spcBef>
            </a:pPr>
            <a:endParaRPr lang="en-US" altLang="en-US" sz="1200" u="sng" dirty="0">
              <a:latin typeface="Arial" panose="020B0604020202020204" pitchFamily="34" charset="0"/>
            </a:endParaRPr>
          </a:p>
          <a:p>
            <a:pPr eaLnBrk="1" hangingPunct="1">
              <a:spcBef>
                <a:spcPct val="0"/>
              </a:spcBef>
            </a:pPr>
            <a:r>
              <a:rPr lang="en-US" altLang="en-US" sz="1200" u="sng" dirty="0">
                <a:latin typeface="Arial" panose="020B0604020202020204" pitchFamily="34" charset="0"/>
              </a:rPr>
              <a:t>ENROLLMENT UNAVAILABLE </a:t>
            </a:r>
            <a:r>
              <a:rPr lang="en-US" altLang="en-US" sz="1200" dirty="0">
                <a:latin typeface="Arial" panose="020B0604020202020204" pitchFamily="34" charset="0"/>
              </a:rPr>
              <a:t>- The first available enrollment date for the approved training of the worker is within 60 days after the date of the determination, or there are extenuating circumstances for the delay in enrollment. This reason may also apply during the assessment period when the worker is in the process of deciding whether to enroll in training, or what training may be suitable for them.</a:t>
            </a:r>
          </a:p>
          <a:p>
            <a:pPr eaLnBrk="1" hangingPunct="1">
              <a:spcBef>
                <a:spcPct val="0"/>
              </a:spcBef>
            </a:pPr>
            <a:endParaRPr lang="en-US" altLang="en-US" sz="1200" dirty="0">
              <a:latin typeface="Arial" panose="020B0604020202020204" pitchFamily="34" charset="0"/>
            </a:endParaRPr>
          </a:p>
          <a:p>
            <a:pPr eaLnBrk="1" hangingPunct="1">
              <a:spcBef>
                <a:spcPct val="0"/>
              </a:spcBef>
            </a:pPr>
            <a:r>
              <a:rPr lang="en-US" altLang="en-US" sz="1200" u="sng" dirty="0">
                <a:latin typeface="Arial" panose="020B0604020202020204" pitchFamily="34" charset="0"/>
              </a:rPr>
              <a:t>TRAINING UNAVAILABLE</a:t>
            </a:r>
            <a:r>
              <a:rPr lang="en-US" altLang="en-US" sz="1200" dirty="0">
                <a:latin typeface="Arial" panose="020B0604020202020204" pitchFamily="34" charset="0"/>
              </a:rPr>
              <a:t> – No suitable training is available at a reasonable cost, or there are no training funds available.</a:t>
            </a:r>
          </a:p>
          <a:p>
            <a:pPr eaLnBrk="1" hangingPunct="1">
              <a:spcBef>
                <a:spcPct val="0"/>
              </a:spcBef>
            </a:pPr>
            <a:endParaRPr lang="en-US" altLang="en-US" sz="1200" dirty="0">
              <a:latin typeface="Arial" panose="020B0604020202020204" pitchFamily="34" charset="0"/>
            </a:endParaRPr>
          </a:p>
          <a:p>
            <a:pPr eaLnBrk="1" hangingPunct="1">
              <a:spcBef>
                <a:spcPct val="0"/>
              </a:spcBef>
            </a:pPr>
            <a:r>
              <a:rPr lang="en-US" altLang="en-US" sz="1200" u="sng" dirty="0">
                <a:latin typeface="Arial" panose="020B0604020202020204" pitchFamily="34" charset="0"/>
              </a:rPr>
              <a:t>RECALL</a:t>
            </a:r>
            <a:r>
              <a:rPr lang="en-US" altLang="en-US" sz="1200" dirty="0">
                <a:latin typeface="Arial" panose="020B0604020202020204" pitchFamily="34" charset="0"/>
              </a:rPr>
              <a:t> - The worker has been notified that they will be recalled by the firm from which the separation occurred.</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5</a:t>
            </a:fld>
            <a:endParaRPr lang="en-US"/>
          </a:p>
        </p:txBody>
      </p:sp>
    </p:spTree>
    <p:extLst>
      <p:ext uri="{BB962C8B-B14F-4D97-AF65-F5344CB8AC3E}">
        <p14:creationId xmlns:p14="http://schemas.microsoft.com/office/powerpoint/2010/main" val="3415032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sz="1200" dirty="0">
                <a:latin typeface="Arial" panose="020B0604020202020204" pitchFamily="34" charset="0"/>
              </a:rPr>
              <a:t>(Narrator will read notes only)</a:t>
            </a:r>
          </a:p>
          <a:p>
            <a:pPr eaLnBrk="1" hangingPunct="1">
              <a:spcBef>
                <a:spcPct val="0"/>
              </a:spcBef>
            </a:pPr>
            <a:endParaRPr lang="en-US" altLang="en-US" sz="1200" u="sng" dirty="0">
              <a:latin typeface="Arial" panose="020B0604020202020204" pitchFamily="34" charset="0"/>
            </a:endParaRPr>
          </a:p>
          <a:p>
            <a:pPr eaLnBrk="1" hangingPunct="1">
              <a:spcBef>
                <a:spcPct val="0"/>
              </a:spcBef>
            </a:pPr>
            <a:r>
              <a:rPr lang="en-US" altLang="en-US" sz="1200" u="sng" dirty="0">
                <a:latin typeface="Arial" panose="020B0604020202020204" pitchFamily="34" charset="0"/>
              </a:rPr>
              <a:t>MARKETABLE SKILLS</a:t>
            </a:r>
            <a:r>
              <a:rPr lang="en-US" altLang="en-US" sz="1200" dirty="0">
                <a:latin typeface="Arial" panose="020B0604020202020204" pitchFamily="34" charset="0"/>
              </a:rPr>
              <a:t> - The worker possesses marketable skills for suitable employment and there is a reasonable expectation of employment at equivalent wages in the foreseeable future. “Marketable skills” may include the possession of a postgraduate degree from an institution of higher education or an equivalent institution, or the possession of an equivalent postgraduate certification in a specialized field.</a:t>
            </a:r>
          </a:p>
          <a:p>
            <a:pPr eaLnBrk="1" hangingPunct="1">
              <a:spcBef>
                <a:spcPct val="0"/>
              </a:spcBef>
            </a:pPr>
            <a:endParaRPr lang="en-US" altLang="en-US" sz="1200" dirty="0">
              <a:latin typeface="Arial" panose="020B0604020202020204" pitchFamily="34" charset="0"/>
            </a:endParaRPr>
          </a:p>
          <a:p>
            <a:pPr eaLnBrk="1" hangingPunct="1">
              <a:spcBef>
                <a:spcPct val="0"/>
              </a:spcBef>
            </a:pPr>
            <a:r>
              <a:rPr lang="en-US" altLang="en-US" sz="1200" u="sng" dirty="0">
                <a:latin typeface="Arial" panose="020B0604020202020204" pitchFamily="34" charset="0"/>
              </a:rPr>
              <a:t>RETIREMENT</a:t>
            </a:r>
            <a:r>
              <a:rPr lang="en-US" altLang="en-US" sz="1200" dirty="0">
                <a:latin typeface="Arial" panose="020B0604020202020204" pitchFamily="34" charset="0"/>
              </a:rPr>
              <a:t> - The worker is within 2 years of meeting all requirements for entitlement to either: (1) old-age insurance benefits under Title II of the Social Security Act; or (2) a private pension sponsored by an employer or labor organization. The worker may be eligible to receive a waiver while receiving social security benefits.</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6</a:t>
            </a:fld>
            <a:endParaRPr lang="en-US"/>
          </a:p>
        </p:txBody>
      </p:sp>
    </p:spTree>
    <p:extLst>
      <p:ext uri="{BB962C8B-B14F-4D97-AF65-F5344CB8AC3E}">
        <p14:creationId xmlns:p14="http://schemas.microsoft.com/office/powerpoint/2010/main" val="21480647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sz="1200" dirty="0">
                <a:latin typeface="Arial" panose="020B0604020202020204" pitchFamily="34" charset="0"/>
              </a:rPr>
              <a:t>(Narrator will read notes only)</a:t>
            </a:r>
          </a:p>
          <a:p>
            <a:pPr eaLnBrk="1" hangingPunct="1">
              <a:spcBef>
                <a:spcPct val="0"/>
              </a:spcBef>
            </a:pPr>
            <a:endParaRPr lang="en-US" altLang="en-US" sz="1200" u="sng" dirty="0">
              <a:latin typeface="Arial" panose="020B0604020202020204" pitchFamily="34" charset="0"/>
            </a:endParaRPr>
          </a:p>
          <a:p>
            <a:pPr eaLnBrk="1" hangingPunct="1">
              <a:spcBef>
                <a:spcPct val="0"/>
              </a:spcBef>
            </a:pPr>
            <a:r>
              <a:rPr lang="en-US" altLang="en-US" sz="1200" u="sng" dirty="0">
                <a:latin typeface="Arial" panose="020B0604020202020204" pitchFamily="34" charset="0"/>
              </a:rPr>
              <a:t>HEALTH</a:t>
            </a:r>
            <a:r>
              <a:rPr lang="en-US" altLang="en-US" sz="1200" dirty="0">
                <a:latin typeface="Arial" panose="020B0604020202020204" pitchFamily="34" charset="0"/>
              </a:rPr>
              <a:t> - The worker is unable to participate in training due to health issues after training has been approved.  Workers who are approved for this condition should not claim weeks of Reemployment Assistance (RA) if they are not able and available for work.</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7</a:t>
            </a:fld>
            <a:endParaRPr lang="en-US"/>
          </a:p>
        </p:txBody>
      </p:sp>
    </p:spTree>
    <p:extLst>
      <p:ext uri="{BB962C8B-B14F-4D97-AF65-F5344CB8AC3E}">
        <p14:creationId xmlns:p14="http://schemas.microsoft.com/office/powerpoint/2010/main" val="29969876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a:latin typeface="Arial" panose="020B0604020202020204" pitchFamily="34" charset="0"/>
                <a:cs typeface="Arial" panose="020B0604020202020204" pitchFamily="34" charset="0"/>
              </a:rPr>
              <a:t>(Narrator will read slide and notes)</a:t>
            </a:r>
          </a:p>
          <a:p>
            <a:endParaRPr lang="en-US" altLang="en-US" sz="1200" dirty="0">
              <a:latin typeface="Arial" panose="020B0604020202020204" pitchFamily="34" charset="0"/>
              <a:cs typeface="Arial" panose="020B0604020202020204" pitchFamily="34" charset="0"/>
            </a:endParaRPr>
          </a:p>
          <a:p>
            <a:r>
              <a:rPr lang="en-US" altLang="en-US" sz="1200" dirty="0">
                <a:latin typeface="Arial" panose="020B0604020202020204" pitchFamily="34" charset="0"/>
                <a:cs typeface="Arial" panose="020B0604020202020204" pitchFamily="34" charset="0"/>
              </a:rPr>
              <a:t>Notice that under the 2011 Trade Amendments, only three of the original conditions for issuing waivers remain.</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8</a:t>
            </a:fld>
            <a:endParaRPr lang="en-US"/>
          </a:p>
        </p:txBody>
      </p:sp>
    </p:spTree>
    <p:extLst>
      <p:ext uri="{BB962C8B-B14F-4D97-AF65-F5344CB8AC3E}">
        <p14:creationId xmlns:p14="http://schemas.microsoft.com/office/powerpoint/2010/main" val="16329917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sz="1200" dirty="0">
                <a:latin typeface="Arial" panose="020B0604020202020204" pitchFamily="34" charset="0"/>
                <a:cs typeface="Arial" panose="020B0604020202020204" pitchFamily="34" charset="0"/>
              </a:rPr>
              <a:t>(Narrator will read slide and notes)</a:t>
            </a:r>
          </a:p>
          <a:p>
            <a:pPr eaLnBrk="1" hangingPunct="1">
              <a:spcBef>
                <a:spcPct val="0"/>
              </a:spcBef>
            </a:pPr>
            <a:endParaRPr lang="en-US" altLang="en-US" sz="1200" dirty="0">
              <a:latin typeface="Arial" panose="020B0604020202020204" pitchFamily="34" charset="0"/>
              <a:cs typeface="Arial" panose="020B0604020202020204" pitchFamily="34" charset="0"/>
            </a:endParaRPr>
          </a:p>
          <a:p>
            <a:pPr eaLnBrk="1" hangingPunct="1">
              <a:spcBef>
                <a:spcPct val="0"/>
              </a:spcBef>
            </a:pPr>
            <a:r>
              <a:rPr lang="en-US" altLang="en-US" sz="1200" dirty="0">
                <a:latin typeface="Arial" panose="020B0604020202020204" pitchFamily="34" charset="0"/>
                <a:cs typeface="Arial" panose="020B0604020202020204" pitchFamily="34" charset="0"/>
              </a:rPr>
              <a:t>The TAA Coordinator will submit a waiver of training requirement to the Special Payments Unit in order for the worker to obtain an official determination of their TRA benefits.</a:t>
            </a:r>
          </a:p>
          <a:p>
            <a:pPr eaLnBrk="1" hangingPunct="1">
              <a:spcBef>
                <a:spcPct val="0"/>
              </a:spcBef>
            </a:pPr>
            <a:endParaRPr lang="en-US" altLang="en-US" sz="1200" dirty="0">
              <a:latin typeface="Arial" panose="020B0604020202020204" pitchFamily="34" charset="0"/>
              <a:cs typeface="Arial" panose="020B0604020202020204" pitchFamily="34" charset="0"/>
            </a:endParaRPr>
          </a:p>
          <a:p>
            <a:pPr eaLnBrk="1" hangingPunct="1">
              <a:spcBef>
                <a:spcPct val="0"/>
              </a:spcBef>
            </a:pPr>
            <a:r>
              <a:rPr lang="en-US" altLang="en-US" sz="1200" dirty="0">
                <a:latin typeface="Arial" panose="020B0604020202020204" pitchFamily="34" charset="0"/>
                <a:cs typeface="Arial" panose="020B0604020202020204" pitchFamily="34" charset="0"/>
              </a:rPr>
              <a:t>Waivers can be issued when the worker is currently receiving regular UI benefits.  Workers who are receiving emergency or extended benefits during the basic TRA period may also be eligible to receive a waiver as long as the worker is within their enrolled in training deadline.  </a:t>
            </a:r>
          </a:p>
          <a:p>
            <a:pPr eaLnBrk="1" hangingPunct="1">
              <a:spcBef>
                <a:spcPct val="0"/>
              </a:spcBef>
            </a:pPr>
            <a:endParaRPr lang="en-US" altLang="en-US" sz="1200" dirty="0">
              <a:latin typeface="Arial" panose="020B0604020202020204" pitchFamily="34" charset="0"/>
              <a:cs typeface="Arial" panose="020B0604020202020204" pitchFamily="34" charset="0"/>
            </a:endParaRPr>
          </a:p>
          <a:p>
            <a:pPr eaLnBrk="1" hangingPunct="1">
              <a:spcBef>
                <a:spcPct val="0"/>
              </a:spcBef>
            </a:pPr>
            <a:r>
              <a:rPr lang="en-US" altLang="en-US" sz="1200" dirty="0">
                <a:latin typeface="Arial" panose="020B0604020202020204" pitchFamily="34" charset="0"/>
                <a:cs typeface="Arial" panose="020B0604020202020204" pitchFamily="34" charset="0"/>
              </a:rPr>
              <a:t>When a worker receives emergency or extended UI benefits, the case manager needs to review the number of weeks of basic TRA benefits remaining as these weeks will be deducted from the basic TRA benefits.  This deduction in weeks must be explained to the participant.</a:t>
            </a:r>
          </a:p>
          <a:p>
            <a:pPr eaLnBrk="1" hangingPunct="1">
              <a:spcBef>
                <a:spcPct val="0"/>
              </a:spcBef>
            </a:pPr>
            <a:endParaRPr lang="en-US" altLang="en-US" sz="1200" dirty="0">
              <a:latin typeface="Arial" panose="020B0604020202020204" pitchFamily="34" charset="0"/>
              <a:cs typeface="Arial" panose="020B0604020202020204" pitchFamily="34" charset="0"/>
            </a:endParaRPr>
          </a:p>
          <a:p>
            <a:pPr eaLnBrk="1" hangingPunct="1">
              <a:spcBef>
                <a:spcPct val="0"/>
              </a:spcBef>
            </a:pPr>
            <a:r>
              <a:rPr lang="en-US" altLang="en-US" sz="1200" dirty="0">
                <a:latin typeface="Arial" panose="020B0604020202020204" pitchFamily="34" charset="0"/>
                <a:cs typeface="Arial" panose="020B0604020202020204" pitchFamily="34" charset="0"/>
              </a:rPr>
              <a:t>There is no need to issue a waiver if the worker does not qualify for regular UI benefits or the basic TRA period has expired due to the receipt of UI extensions or extended benefits. </a:t>
            </a:r>
          </a:p>
          <a:p>
            <a:pPr eaLnBrk="1" hangingPunct="1">
              <a:spcBef>
                <a:spcPct val="0"/>
              </a:spcBef>
            </a:pPr>
            <a:endParaRPr lang="en-US" altLang="en-US" sz="12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9</a:t>
            </a:fld>
            <a:endParaRPr lang="en-US"/>
          </a:p>
        </p:txBody>
      </p:sp>
    </p:spTree>
    <p:extLst>
      <p:ext uri="{BB962C8B-B14F-4D97-AF65-F5344CB8AC3E}">
        <p14:creationId xmlns:p14="http://schemas.microsoft.com/office/powerpoint/2010/main" val="2134429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64E23-4CB6-7816-6FCE-840FB38064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E71AC1E-BE95-3C84-4DEF-AE6AA1712C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C61A67E-67A8-5633-0ED4-ADE890CDF14C}"/>
              </a:ext>
            </a:extLst>
          </p:cNvPr>
          <p:cNvSpPr>
            <a:spLocks noGrp="1"/>
          </p:cNvSpPr>
          <p:nvPr>
            <p:ph type="dt" sz="half" idx="10"/>
          </p:nvPr>
        </p:nvSpPr>
        <p:spPr/>
        <p:txBody>
          <a:bodyPr/>
          <a:lstStyle/>
          <a:p>
            <a:fld id="{312FA6E4-5CDE-414D-BC8B-F807461B2BA2}" type="datetimeFigureOut">
              <a:rPr lang="en-US" smtClean="0"/>
              <a:t>4/8/2024</a:t>
            </a:fld>
            <a:endParaRPr lang="en-US"/>
          </a:p>
        </p:txBody>
      </p:sp>
      <p:sp>
        <p:nvSpPr>
          <p:cNvPr id="5" name="Footer Placeholder 4">
            <a:extLst>
              <a:ext uri="{FF2B5EF4-FFF2-40B4-BE49-F238E27FC236}">
                <a16:creationId xmlns:a16="http://schemas.microsoft.com/office/drawing/2014/main" id="{6D443BB4-6240-4C3F-66F3-4AE76BB8CF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1E7D70-A769-EA5C-9D62-6DFF750A3A0E}"/>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421499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A5ADE-5CBA-1B75-10F2-56349574CB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5AD0CF-9733-32D0-A0C7-4CEA06D5CA9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CB038F-8FCA-810B-997D-1BE77F00FEAB}"/>
              </a:ext>
            </a:extLst>
          </p:cNvPr>
          <p:cNvSpPr>
            <a:spLocks noGrp="1"/>
          </p:cNvSpPr>
          <p:nvPr>
            <p:ph type="dt" sz="half" idx="10"/>
          </p:nvPr>
        </p:nvSpPr>
        <p:spPr/>
        <p:txBody>
          <a:bodyPr/>
          <a:lstStyle/>
          <a:p>
            <a:fld id="{312FA6E4-5CDE-414D-BC8B-F807461B2BA2}" type="datetimeFigureOut">
              <a:rPr lang="en-US" smtClean="0"/>
              <a:t>4/8/2024</a:t>
            </a:fld>
            <a:endParaRPr lang="en-US"/>
          </a:p>
        </p:txBody>
      </p:sp>
      <p:sp>
        <p:nvSpPr>
          <p:cNvPr id="5" name="Footer Placeholder 4">
            <a:extLst>
              <a:ext uri="{FF2B5EF4-FFF2-40B4-BE49-F238E27FC236}">
                <a16:creationId xmlns:a16="http://schemas.microsoft.com/office/drawing/2014/main" id="{ED3948AE-97C2-B22A-E50D-CC8273193C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053857-459B-74F5-A271-986BDD999EA8}"/>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4183020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AD3C82-87D4-E3ED-8D3D-B1A71E8EB79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967294-982D-33C9-D3DB-9E47A7372D0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3CCD54-AF99-1832-279F-CFCC9615840C}"/>
              </a:ext>
            </a:extLst>
          </p:cNvPr>
          <p:cNvSpPr>
            <a:spLocks noGrp="1"/>
          </p:cNvSpPr>
          <p:nvPr>
            <p:ph type="dt" sz="half" idx="10"/>
          </p:nvPr>
        </p:nvSpPr>
        <p:spPr/>
        <p:txBody>
          <a:bodyPr/>
          <a:lstStyle/>
          <a:p>
            <a:fld id="{312FA6E4-5CDE-414D-BC8B-F807461B2BA2}" type="datetimeFigureOut">
              <a:rPr lang="en-US" smtClean="0"/>
              <a:t>4/8/2024</a:t>
            </a:fld>
            <a:endParaRPr lang="en-US"/>
          </a:p>
        </p:txBody>
      </p:sp>
      <p:sp>
        <p:nvSpPr>
          <p:cNvPr id="5" name="Footer Placeholder 4">
            <a:extLst>
              <a:ext uri="{FF2B5EF4-FFF2-40B4-BE49-F238E27FC236}">
                <a16:creationId xmlns:a16="http://schemas.microsoft.com/office/drawing/2014/main" id="{A61F6406-DEB6-DBA9-CD11-03A8117951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081E25-EDD2-358B-78B0-4B98E24F2F97}"/>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859937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EDEFD-E517-5A37-7163-486E378C26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96CE0A-0772-A7F1-F0E1-EAB02AA5FB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4DC1C6-3DEE-E715-C4F1-A9386D5C78F3}"/>
              </a:ext>
            </a:extLst>
          </p:cNvPr>
          <p:cNvSpPr>
            <a:spLocks noGrp="1"/>
          </p:cNvSpPr>
          <p:nvPr>
            <p:ph type="dt" sz="half" idx="10"/>
          </p:nvPr>
        </p:nvSpPr>
        <p:spPr/>
        <p:txBody>
          <a:bodyPr/>
          <a:lstStyle/>
          <a:p>
            <a:fld id="{312FA6E4-5CDE-414D-BC8B-F807461B2BA2}" type="datetimeFigureOut">
              <a:rPr lang="en-US" smtClean="0"/>
              <a:t>4/8/2024</a:t>
            </a:fld>
            <a:endParaRPr lang="en-US"/>
          </a:p>
        </p:txBody>
      </p:sp>
      <p:sp>
        <p:nvSpPr>
          <p:cNvPr id="5" name="Footer Placeholder 4">
            <a:extLst>
              <a:ext uri="{FF2B5EF4-FFF2-40B4-BE49-F238E27FC236}">
                <a16:creationId xmlns:a16="http://schemas.microsoft.com/office/drawing/2014/main" id="{AB6353E6-B0F9-EB8D-14B4-A7BB23D9EB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6F3823-A859-018F-8D57-E42659128B75}"/>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717301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113BA-42E2-5A91-59E3-404447C758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1375562-75A9-64DB-255A-8613A27C7A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BF896E-EFB0-10F0-5528-E4AF844C4F4D}"/>
              </a:ext>
            </a:extLst>
          </p:cNvPr>
          <p:cNvSpPr>
            <a:spLocks noGrp="1"/>
          </p:cNvSpPr>
          <p:nvPr>
            <p:ph type="dt" sz="half" idx="10"/>
          </p:nvPr>
        </p:nvSpPr>
        <p:spPr/>
        <p:txBody>
          <a:bodyPr/>
          <a:lstStyle/>
          <a:p>
            <a:fld id="{312FA6E4-5CDE-414D-BC8B-F807461B2BA2}" type="datetimeFigureOut">
              <a:rPr lang="en-US" smtClean="0"/>
              <a:t>4/8/2024</a:t>
            </a:fld>
            <a:endParaRPr lang="en-US"/>
          </a:p>
        </p:txBody>
      </p:sp>
      <p:sp>
        <p:nvSpPr>
          <p:cNvPr id="5" name="Footer Placeholder 4">
            <a:extLst>
              <a:ext uri="{FF2B5EF4-FFF2-40B4-BE49-F238E27FC236}">
                <a16:creationId xmlns:a16="http://schemas.microsoft.com/office/drawing/2014/main" id="{90DF74AB-42E2-0828-AA1B-D9E8323042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9BD4D7-DD1F-4334-DD93-C7603863A1B4}"/>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3365792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3BAA4-F598-89F4-6FDF-D53EA22486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90E0A5-D63D-BF48-CB71-2F74C4D49B2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38AE4C-B218-D6F6-157A-F03D1E8E96F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8EDDA2-BAE3-45A6-1100-41021149AEE4}"/>
              </a:ext>
            </a:extLst>
          </p:cNvPr>
          <p:cNvSpPr>
            <a:spLocks noGrp="1"/>
          </p:cNvSpPr>
          <p:nvPr>
            <p:ph type="dt" sz="half" idx="10"/>
          </p:nvPr>
        </p:nvSpPr>
        <p:spPr/>
        <p:txBody>
          <a:bodyPr/>
          <a:lstStyle/>
          <a:p>
            <a:fld id="{312FA6E4-5CDE-414D-BC8B-F807461B2BA2}" type="datetimeFigureOut">
              <a:rPr lang="en-US" smtClean="0"/>
              <a:t>4/8/2024</a:t>
            </a:fld>
            <a:endParaRPr lang="en-US"/>
          </a:p>
        </p:txBody>
      </p:sp>
      <p:sp>
        <p:nvSpPr>
          <p:cNvPr id="6" name="Footer Placeholder 5">
            <a:extLst>
              <a:ext uri="{FF2B5EF4-FFF2-40B4-BE49-F238E27FC236}">
                <a16:creationId xmlns:a16="http://schemas.microsoft.com/office/drawing/2014/main" id="{BE7D220D-3D2A-5815-83AE-DC197F48CE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1D11C0-CD3B-5E8B-5FA7-4168BE12E1F4}"/>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3096383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9CE2E-9DC0-8550-0367-13EDC291930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EECBD52-C12D-4BFE-875F-8712EB3508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4C1880-CA19-4910-069A-5F60651747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8A33C3F-F294-FCA8-5496-BC301A36EF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B64D20D-00B3-1D2A-51E8-3650DEBE9A1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CCB2B1A-A62D-2892-C02B-A38C02EF8976}"/>
              </a:ext>
            </a:extLst>
          </p:cNvPr>
          <p:cNvSpPr>
            <a:spLocks noGrp="1"/>
          </p:cNvSpPr>
          <p:nvPr>
            <p:ph type="dt" sz="half" idx="10"/>
          </p:nvPr>
        </p:nvSpPr>
        <p:spPr/>
        <p:txBody>
          <a:bodyPr/>
          <a:lstStyle/>
          <a:p>
            <a:fld id="{312FA6E4-5CDE-414D-BC8B-F807461B2BA2}" type="datetimeFigureOut">
              <a:rPr lang="en-US" smtClean="0"/>
              <a:t>4/8/2024</a:t>
            </a:fld>
            <a:endParaRPr lang="en-US"/>
          </a:p>
        </p:txBody>
      </p:sp>
      <p:sp>
        <p:nvSpPr>
          <p:cNvPr id="8" name="Footer Placeholder 7">
            <a:extLst>
              <a:ext uri="{FF2B5EF4-FFF2-40B4-BE49-F238E27FC236}">
                <a16:creationId xmlns:a16="http://schemas.microsoft.com/office/drawing/2014/main" id="{A0B3613A-6BB4-9EBA-0CC5-69D11FD9412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414FBDF-028E-689B-5052-21430E30BA4E}"/>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1039595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AAA4E-02CD-427A-7DA6-24DA810CBA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5E8AC2D-5F8E-96A0-1193-EBCD8EC03D07}"/>
              </a:ext>
            </a:extLst>
          </p:cNvPr>
          <p:cNvSpPr>
            <a:spLocks noGrp="1"/>
          </p:cNvSpPr>
          <p:nvPr>
            <p:ph type="dt" sz="half" idx="10"/>
          </p:nvPr>
        </p:nvSpPr>
        <p:spPr/>
        <p:txBody>
          <a:bodyPr/>
          <a:lstStyle/>
          <a:p>
            <a:fld id="{312FA6E4-5CDE-414D-BC8B-F807461B2BA2}" type="datetimeFigureOut">
              <a:rPr lang="en-US" smtClean="0"/>
              <a:t>4/8/2024</a:t>
            </a:fld>
            <a:endParaRPr lang="en-US"/>
          </a:p>
        </p:txBody>
      </p:sp>
      <p:sp>
        <p:nvSpPr>
          <p:cNvPr id="4" name="Footer Placeholder 3">
            <a:extLst>
              <a:ext uri="{FF2B5EF4-FFF2-40B4-BE49-F238E27FC236}">
                <a16:creationId xmlns:a16="http://schemas.microsoft.com/office/drawing/2014/main" id="{15F57071-A154-1A0C-CF7D-D1F8C1D5367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FC7762-398B-0006-2BDD-7B351CFB6C50}"/>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648192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CC7581-1C8A-3F14-0422-EB98E189E780}"/>
              </a:ext>
            </a:extLst>
          </p:cNvPr>
          <p:cNvSpPr>
            <a:spLocks noGrp="1"/>
          </p:cNvSpPr>
          <p:nvPr>
            <p:ph type="dt" sz="half" idx="10"/>
          </p:nvPr>
        </p:nvSpPr>
        <p:spPr/>
        <p:txBody>
          <a:bodyPr/>
          <a:lstStyle/>
          <a:p>
            <a:fld id="{312FA6E4-5CDE-414D-BC8B-F807461B2BA2}" type="datetimeFigureOut">
              <a:rPr lang="en-US" smtClean="0"/>
              <a:t>4/8/2024</a:t>
            </a:fld>
            <a:endParaRPr lang="en-US"/>
          </a:p>
        </p:txBody>
      </p:sp>
      <p:sp>
        <p:nvSpPr>
          <p:cNvPr id="3" name="Footer Placeholder 2">
            <a:extLst>
              <a:ext uri="{FF2B5EF4-FFF2-40B4-BE49-F238E27FC236}">
                <a16:creationId xmlns:a16="http://schemas.microsoft.com/office/drawing/2014/main" id="{63CAF1F3-1716-63A2-D84D-6068A9AEBF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F1D3E25-2583-AD9D-C298-D3A188A06A83}"/>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288765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4CCE1-8B5E-A0BF-4567-296E5798A6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EB7E449-FFEB-71CB-DB43-48389A4AD6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099111E-5B2D-C507-DE8B-410045C213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37488A-AA58-CACE-6E39-EA322B0D8AD9}"/>
              </a:ext>
            </a:extLst>
          </p:cNvPr>
          <p:cNvSpPr>
            <a:spLocks noGrp="1"/>
          </p:cNvSpPr>
          <p:nvPr>
            <p:ph type="dt" sz="half" idx="10"/>
          </p:nvPr>
        </p:nvSpPr>
        <p:spPr/>
        <p:txBody>
          <a:bodyPr/>
          <a:lstStyle/>
          <a:p>
            <a:fld id="{312FA6E4-5CDE-414D-BC8B-F807461B2BA2}" type="datetimeFigureOut">
              <a:rPr lang="en-US" smtClean="0"/>
              <a:t>4/8/2024</a:t>
            </a:fld>
            <a:endParaRPr lang="en-US"/>
          </a:p>
        </p:txBody>
      </p:sp>
      <p:sp>
        <p:nvSpPr>
          <p:cNvPr id="6" name="Footer Placeholder 5">
            <a:extLst>
              <a:ext uri="{FF2B5EF4-FFF2-40B4-BE49-F238E27FC236}">
                <a16:creationId xmlns:a16="http://schemas.microsoft.com/office/drawing/2014/main" id="{ED261C95-0773-7D76-3D6D-31004F5EDC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EACCD0-B23C-2520-E16C-1CC3E70D2BCF}"/>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14095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5A1D9-04C8-91DC-253F-49492AD612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9316650-830B-C798-C6F8-2E467FC018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F048306-9358-0053-658E-765D6130E2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858AA9-D262-CB4A-8B47-8690769945DF}"/>
              </a:ext>
            </a:extLst>
          </p:cNvPr>
          <p:cNvSpPr>
            <a:spLocks noGrp="1"/>
          </p:cNvSpPr>
          <p:nvPr>
            <p:ph type="dt" sz="half" idx="10"/>
          </p:nvPr>
        </p:nvSpPr>
        <p:spPr/>
        <p:txBody>
          <a:bodyPr/>
          <a:lstStyle/>
          <a:p>
            <a:fld id="{312FA6E4-5CDE-414D-BC8B-F807461B2BA2}" type="datetimeFigureOut">
              <a:rPr lang="en-US" smtClean="0"/>
              <a:t>4/8/2024</a:t>
            </a:fld>
            <a:endParaRPr lang="en-US"/>
          </a:p>
        </p:txBody>
      </p:sp>
      <p:sp>
        <p:nvSpPr>
          <p:cNvPr id="6" name="Footer Placeholder 5">
            <a:extLst>
              <a:ext uri="{FF2B5EF4-FFF2-40B4-BE49-F238E27FC236}">
                <a16:creationId xmlns:a16="http://schemas.microsoft.com/office/drawing/2014/main" id="{1EBD7FF3-2EEC-07EB-B86A-AD79104022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C80B6C-6BFC-24AF-B040-659B1E4E22FE}"/>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3917809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237BDE-F9E0-C596-0B2E-C3A4DCE585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FEE1D13-FA3C-B3A3-BD00-2D41DCDFB4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21D1B4-6476-F9CE-28F5-E91F5DC7B8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2FA6E4-5CDE-414D-BC8B-F807461B2BA2}" type="datetimeFigureOut">
              <a:rPr lang="en-US" smtClean="0"/>
              <a:t>4/8/2024</a:t>
            </a:fld>
            <a:endParaRPr lang="en-US"/>
          </a:p>
        </p:txBody>
      </p:sp>
      <p:sp>
        <p:nvSpPr>
          <p:cNvPr id="5" name="Footer Placeholder 4">
            <a:extLst>
              <a:ext uri="{FF2B5EF4-FFF2-40B4-BE49-F238E27FC236}">
                <a16:creationId xmlns:a16="http://schemas.microsoft.com/office/drawing/2014/main" id="{BFBEADFB-E14D-8D7A-3AF6-ADD1B5EAA7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0F25EB-9929-E691-BB58-8523545100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A2D185-12EC-1345-84C6-F37B919F986D}" type="slidenum">
              <a:rPr lang="en-US" smtClean="0"/>
              <a:t>‹#›</a:t>
            </a:fld>
            <a:endParaRPr lang="en-US"/>
          </a:p>
        </p:txBody>
      </p:sp>
    </p:spTree>
    <p:extLst>
      <p:ext uri="{BB962C8B-B14F-4D97-AF65-F5344CB8AC3E}">
        <p14:creationId xmlns:p14="http://schemas.microsoft.com/office/powerpoint/2010/main" val="33000158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10;&#10;Description automatically generated">
            <a:extLst>
              <a:ext uri="{FF2B5EF4-FFF2-40B4-BE49-F238E27FC236}">
                <a16:creationId xmlns:a16="http://schemas.microsoft.com/office/drawing/2014/main" id="{46BABF2B-B5CC-B060-8FEB-70A136412F45}"/>
              </a:ext>
            </a:extLst>
          </p:cNvPr>
          <p:cNvPicPr>
            <a:picLocks noChangeAspect="1"/>
          </p:cNvPicPr>
          <p:nvPr/>
        </p:nvPicPr>
        <p:blipFill>
          <a:blip r:embed="rId3"/>
          <a:stretch>
            <a:fillRect/>
          </a:stretch>
        </p:blipFill>
        <p:spPr>
          <a:xfrm>
            <a:off x="1355573" y="0"/>
            <a:ext cx="10973751" cy="6230652"/>
          </a:xfrm>
          <a:prstGeom prst="rect">
            <a:avLst/>
          </a:prstGeom>
        </p:spPr>
      </p:pic>
      <p:pic>
        <p:nvPicPr>
          <p:cNvPr id="16" name="Picture 15" descr="A blue background with white text&#10;&#10;Description automatically generated with low confidence">
            <a:extLst>
              <a:ext uri="{FF2B5EF4-FFF2-40B4-BE49-F238E27FC236}">
                <a16:creationId xmlns:a16="http://schemas.microsoft.com/office/drawing/2014/main" id="{505F8949-43C7-2543-8351-42CA7A9F6097}"/>
              </a:ext>
            </a:extLst>
          </p:cNvPr>
          <p:cNvPicPr>
            <a:picLocks noChangeAspect="1"/>
          </p:cNvPicPr>
          <p:nvPr/>
        </p:nvPicPr>
        <p:blipFill>
          <a:blip r:embed="rId4"/>
          <a:stretch>
            <a:fillRect/>
          </a:stretch>
        </p:blipFill>
        <p:spPr>
          <a:xfrm>
            <a:off x="0" y="0"/>
            <a:ext cx="12198750" cy="6860968"/>
          </a:xfrm>
          <a:prstGeom prst="rect">
            <a:avLst/>
          </a:prstGeom>
        </p:spPr>
      </p:pic>
      <p:sp>
        <p:nvSpPr>
          <p:cNvPr id="2" name="Title 1">
            <a:extLst>
              <a:ext uri="{FF2B5EF4-FFF2-40B4-BE49-F238E27FC236}">
                <a16:creationId xmlns:a16="http://schemas.microsoft.com/office/drawing/2014/main" id="{E50AE79A-EAF8-CF98-D417-A2366B97A5B0}"/>
              </a:ext>
            </a:extLst>
          </p:cNvPr>
          <p:cNvSpPr>
            <a:spLocks noGrp="1"/>
          </p:cNvSpPr>
          <p:nvPr>
            <p:ph type="ctrTitle"/>
          </p:nvPr>
        </p:nvSpPr>
        <p:spPr>
          <a:xfrm>
            <a:off x="951469" y="3775368"/>
            <a:ext cx="6083813" cy="1174535"/>
          </a:xfrm>
        </p:spPr>
        <p:txBody>
          <a:bodyPr>
            <a:normAutofit fontScale="90000"/>
          </a:bodyPr>
          <a:lstStyle/>
          <a:p>
            <a:pPr algn="l"/>
            <a:r>
              <a:rPr lang="en-US" sz="4000" b="1" dirty="0">
                <a:solidFill>
                  <a:srgbClr val="04A651"/>
                </a:solidFill>
                <a:latin typeface="Arial" panose="020B0604020202020204" pitchFamily="34" charset="0"/>
                <a:cs typeface="Arial" panose="020B0604020202020204" pitchFamily="34" charset="0"/>
              </a:rPr>
              <a:t>Trade Adjustment Assistance (TAA) Program</a:t>
            </a:r>
          </a:p>
        </p:txBody>
      </p:sp>
      <p:sp>
        <p:nvSpPr>
          <p:cNvPr id="3" name="Subtitle 2">
            <a:extLst>
              <a:ext uri="{FF2B5EF4-FFF2-40B4-BE49-F238E27FC236}">
                <a16:creationId xmlns:a16="http://schemas.microsoft.com/office/drawing/2014/main" id="{8E5B2544-7953-1A54-7120-C6B5D7FF6359}"/>
              </a:ext>
            </a:extLst>
          </p:cNvPr>
          <p:cNvSpPr>
            <a:spLocks noGrp="1"/>
          </p:cNvSpPr>
          <p:nvPr>
            <p:ph type="subTitle" idx="1"/>
          </p:nvPr>
        </p:nvSpPr>
        <p:spPr>
          <a:xfrm>
            <a:off x="951470" y="4977894"/>
            <a:ext cx="5758249" cy="538933"/>
          </a:xfrm>
        </p:spPr>
        <p:txBody>
          <a:bodyPr/>
          <a:lstStyle/>
          <a:p>
            <a:pPr algn="l"/>
            <a:r>
              <a:rPr lang="en-US" dirty="0">
                <a:solidFill>
                  <a:schemeClr val="bg1"/>
                </a:solidFill>
                <a:latin typeface="Arial" panose="020B0604020202020204" pitchFamily="34" charset="0"/>
                <a:cs typeface="Arial" panose="020B0604020202020204" pitchFamily="34" charset="0"/>
              </a:rPr>
              <a:t>Waiver of Training Requirement</a:t>
            </a:r>
          </a:p>
        </p:txBody>
      </p:sp>
    </p:spTree>
    <p:extLst>
      <p:ext uri="{BB962C8B-B14F-4D97-AF65-F5344CB8AC3E}">
        <p14:creationId xmlns:p14="http://schemas.microsoft.com/office/powerpoint/2010/main" val="2281195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Waiver of Training Requirement (cont’d)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6" name="Content Placeholder 2">
            <a:extLst>
              <a:ext uri="{FF2B5EF4-FFF2-40B4-BE49-F238E27FC236}">
                <a16:creationId xmlns:a16="http://schemas.microsoft.com/office/drawing/2014/main" id="{48AC8113-5971-D5C8-1CD7-48136C671528}"/>
              </a:ext>
            </a:extLst>
          </p:cNvPr>
          <p:cNvSpPr>
            <a:spLocks noGrp="1"/>
          </p:cNvSpPr>
          <p:nvPr>
            <p:ph idx="1"/>
          </p:nvPr>
        </p:nvSpPr>
        <p:spPr>
          <a:xfrm>
            <a:off x="838200" y="1690688"/>
            <a:ext cx="10515600" cy="4800600"/>
          </a:xfrm>
        </p:spPr>
        <p:txBody>
          <a:bodyPr/>
          <a:lstStyle/>
          <a:p>
            <a:pPr algn="ctr" eaLnBrk="1" hangingPunct="1">
              <a:buFont typeface="Wingdings 2" panose="05020102010507070707" pitchFamily="18" charset="2"/>
              <a:buNone/>
            </a:pPr>
            <a:r>
              <a:rPr lang="en-US" altLang="en-US" sz="2800" b="1" dirty="0">
                <a:solidFill>
                  <a:srgbClr val="202452"/>
                </a:solidFill>
                <a:latin typeface="Calibri" panose="020F0502020204030204" pitchFamily="34" charset="0"/>
              </a:rPr>
              <a:t>Federal Good Cause Provisions</a:t>
            </a:r>
          </a:p>
          <a:p>
            <a:pPr eaLnBrk="1" hangingPunct="1">
              <a:buFont typeface="Wingdings 2" panose="05020102010507070707" pitchFamily="18" charset="2"/>
              <a:buNone/>
            </a:pPr>
            <a:endParaRPr lang="en-US" altLang="en-US" sz="2400" dirty="0">
              <a:solidFill>
                <a:srgbClr val="202452"/>
              </a:solidFill>
              <a:latin typeface="Calibri" panose="020F0502020204030204" pitchFamily="34" charset="0"/>
            </a:endParaRPr>
          </a:p>
          <a:p>
            <a:pPr eaLnBrk="1" hangingPunct="1">
              <a:buFont typeface="Wingdings 2" panose="05020102010507070707" pitchFamily="18" charset="2"/>
              <a:buNone/>
            </a:pPr>
            <a:r>
              <a:rPr lang="en-US" altLang="en-US" sz="2400" dirty="0">
                <a:solidFill>
                  <a:srgbClr val="202452"/>
                </a:solidFill>
                <a:latin typeface="Calibri" panose="020F0502020204030204" pitchFamily="34" charset="0"/>
              </a:rPr>
              <a:t>Under the </a:t>
            </a:r>
            <a:r>
              <a:rPr lang="en-US" altLang="en-US" sz="2400" b="1" dirty="0">
                <a:solidFill>
                  <a:srgbClr val="202452"/>
                </a:solidFill>
                <a:latin typeface="Calibri" panose="020F0502020204030204" pitchFamily="34" charset="0"/>
              </a:rPr>
              <a:t>2009 amendment</a:t>
            </a:r>
            <a:r>
              <a:rPr lang="en-US" altLang="en-US" sz="2400" dirty="0">
                <a:solidFill>
                  <a:srgbClr val="202452"/>
                </a:solidFill>
                <a:latin typeface="Calibri" panose="020F0502020204030204" pitchFamily="34" charset="0"/>
              </a:rPr>
              <a:t> the case manager can request a 45-day extension due to extenuating circumstances if the worker’s enrolled in training deadline has passed and there is justifiable cause.  The final determination will be made by the Trade Program Unit.</a:t>
            </a:r>
          </a:p>
          <a:p>
            <a:pPr eaLnBrk="1" hangingPunct="1">
              <a:buFont typeface="Wingdings 2" panose="05020102010507070707" pitchFamily="18" charset="2"/>
              <a:buNone/>
            </a:pPr>
            <a:endParaRPr lang="en-US" altLang="en-US" sz="2400" dirty="0">
              <a:solidFill>
                <a:srgbClr val="202452"/>
              </a:solidFill>
              <a:latin typeface="Calibri" panose="020F0502020204030204" pitchFamily="34" charset="0"/>
            </a:endParaRPr>
          </a:p>
          <a:p>
            <a:pPr eaLnBrk="1" hangingPunct="1">
              <a:buFont typeface="Wingdings 2" panose="05020102010507070707" pitchFamily="18" charset="2"/>
              <a:buNone/>
            </a:pPr>
            <a:r>
              <a:rPr lang="en-US" altLang="en-US" sz="2400" dirty="0">
                <a:solidFill>
                  <a:srgbClr val="202452"/>
                </a:solidFill>
                <a:latin typeface="Calibri" panose="020F0502020204030204" pitchFamily="34" charset="0"/>
              </a:rPr>
              <a:t>The </a:t>
            </a:r>
            <a:r>
              <a:rPr lang="en-US" altLang="en-US" sz="2400" b="1" dirty="0">
                <a:solidFill>
                  <a:srgbClr val="202452"/>
                </a:solidFill>
                <a:latin typeface="Calibri" panose="020F0502020204030204" pitchFamily="34" charset="0"/>
              </a:rPr>
              <a:t>2011 amendment (TAAEA) </a:t>
            </a:r>
            <a:r>
              <a:rPr lang="en-US" altLang="en-US" sz="2400" dirty="0">
                <a:solidFill>
                  <a:srgbClr val="202452"/>
                </a:solidFill>
                <a:latin typeface="Calibri" panose="020F0502020204030204" pitchFamily="34" charset="0"/>
              </a:rPr>
              <a:t>establishes a </a:t>
            </a:r>
            <a:r>
              <a:rPr lang="en-US" altLang="en-US" sz="2400" u="sng" dirty="0">
                <a:solidFill>
                  <a:srgbClr val="202452"/>
                </a:solidFill>
                <a:latin typeface="Calibri" panose="020F0502020204030204" pitchFamily="34" charset="0"/>
              </a:rPr>
              <a:t>new</a:t>
            </a:r>
            <a:r>
              <a:rPr lang="en-US" altLang="en-US" sz="2400" dirty="0">
                <a:solidFill>
                  <a:srgbClr val="202452"/>
                </a:solidFill>
                <a:latin typeface="Calibri" panose="020F0502020204030204" pitchFamily="34" charset="0"/>
              </a:rPr>
              <a:t> Federal </a:t>
            </a:r>
            <a:r>
              <a:rPr lang="en-US" altLang="en-US" sz="2400" b="1" dirty="0">
                <a:solidFill>
                  <a:srgbClr val="202452"/>
                </a:solidFill>
                <a:latin typeface="Calibri" panose="020F0502020204030204" pitchFamily="34" charset="0"/>
              </a:rPr>
              <a:t>“good cause” </a:t>
            </a:r>
            <a:r>
              <a:rPr lang="en-US" altLang="en-US" sz="2400" dirty="0">
                <a:solidFill>
                  <a:srgbClr val="202452"/>
                </a:solidFill>
                <a:latin typeface="Calibri" panose="020F0502020204030204" pitchFamily="34" charset="0"/>
              </a:rPr>
              <a:t>provision that allows for a waiver for good cause of deadlines relating to time limitations on filing an application for TRA or enrolling in training.   </a:t>
            </a:r>
          </a:p>
          <a:p>
            <a:pPr eaLnBrk="1" hangingPunct="1">
              <a:buFont typeface="Wingdings 2" panose="05020102010507070707" pitchFamily="18" charset="2"/>
              <a:buNone/>
            </a:pPr>
            <a:endParaRPr lang="en-US" altLang="en-US" sz="2400" dirty="0">
              <a:solidFill>
                <a:srgbClr val="202452"/>
              </a:solidFill>
              <a:latin typeface="Calibri" panose="020F0502020204030204" pitchFamily="34" charset="0"/>
            </a:endParaRPr>
          </a:p>
        </p:txBody>
      </p:sp>
    </p:spTree>
    <p:extLst>
      <p:ext uri="{BB962C8B-B14F-4D97-AF65-F5344CB8AC3E}">
        <p14:creationId xmlns:p14="http://schemas.microsoft.com/office/powerpoint/2010/main" val="18414528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Waiver of Training Requirement (cont’d)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7" name="Rectangle 3">
            <a:extLst>
              <a:ext uri="{FF2B5EF4-FFF2-40B4-BE49-F238E27FC236}">
                <a16:creationId xmlns:a16="http://schemas.microsoft.com/office/drawing/2014/main" id="{34EE6F2F-9911-19E3-EE9D-645E2D16B81F}"/>
              </a:ext>
            </a:extLst>
          </p:cNvPr>
          <p:cNvSpPr>
            <a:spLocks noGrp="1"/>
          </p:cNvSpPr>
          <p:nvPr>
            <p:ph idx="1"/>
          </p:nvPr>
        </p:nvSpPr>
        <p:spPr>
          <a:xfrm>
            <a:off x="838200" y="1690688"/>
            <a:ext cx="10515600" cy="4419600"/>
          </a:xfrm>
        </p:spPr>
        <p:txBody>
          <a:bodyPr>
            <a:normAutofit/>
          </a:bodyPr>
          <a:lstStyle/>
          <a:p>
            <a:pPr marL="0" indent="0" algn="just" eaLnBrk="1" hangingPunct="1">
              <a:buFont typeface="Wingdings" panose="05000000000000000000" pitchFamily="2" charset="2"/>
              <a:buChar char="Ø"/>
            </a:pPr>
            <a:r>
              <a:rPr lang="en-US" altLang="en-US" sz="2400" dirty="0">
                <a:solidFill>
                  <a:srgbClr val="202452"/>
                </a:solidFill>
                <a:latin typeface="Calibri" panose="020F0502020204030204" pitchFamily="34" charset="0"/>
                <a:cs typeface="Times New Roman" panose="02020603050405020304" pitchFamily="18" charset="0"/>
              </a:rPr>
              <a:t>If the waiver condition changes, the case manager will need to assign a different waiver activity in EFM. </a:t>
            </a:r>
          </a:p>
          <a:p>
            <a:pPr marL="0" indent="0" algn="just" eaLnBrk="1" hangingPunct="1">
              <a:buFont typeface="Wingdings 2" panose="05020102010507070707" pitchFamily="18" charset="2"/>
              <a:buNone/>
            </a:pPr>
            <a:endParaRPr lang="en-US" altLang="en-US" sz="2400" dirty="0">
              <a:solidFill>
                <a:srgbClr val="202452"/>
              </a:solidFill>
              <a:latin typeface="Calibri" panose="020F0502020204030204" pitchFamily="34" charset="0"/>
              <a:cs typeface="Times New Roman" panose="02020603050405020304" pitchFamily="18" charset="0"/>
            </a:endParaRPr>
          </a:p>
          <a:p>
            <a:pPr marL="0" indent="0" algn="just" eaLnBrk="1" hangingPunct="1">
              <a:buFont typeface="Wingdings" panose="05000000000000000000" pitchFamily="2" charset="2"/>
              <a:buChar char="Ø"/>
            </a:pPr>
            <a:r>
              <a:rPr lang="en-US" altLang="en-US" sz="2400" dirty="0">
                <a:solidFill>
                  <a:srgbClr val="202452"/>
                </a:solidFill>
                <a:latin typeface="Calibri" panose="020F0502020204030204" pitchFamily="34" charset="0"/>
                <a:cs typeface="Times New Roman" panose="02020603050405020304" pitchFamily="18" charset="0"/>
              </a:rPr>
              <a:t>For each waiver issued and reviewed, the Waiver of Training Requirement (form DEO-566) must be sent to the liable state’s TRA Unit. </a:t>
            </a:r>
          </a:p>
          <a:p>
            <a:pPr marL="0" indent="0" algn="just" eaLnBrk="1" hangingPunct="1">
              <a:buFont typeface="Wingdings" panose="05000000000000000000" pitchFamily="2" charset="2"/>
              <a:buNone/>
            </a:pPr>
            <a:endParaRPr lang="en-US" altLang="en-US" sz="2000" b="1" dirty="0">
              <a:latin typeface="Calibri" panose="020F0502020204030204" pitchFamily="34" charset="0"/>
              <a:cs typeface="Times New Roman" panose="02020603050405020304" pitchFamily="18" charset="0"/>
            </a:endParaRPr>
          </a:p>
          <a:p>
            <a:pPr marL="0" indent="0" algn="just" eaLnBrk="1" hangingPunct="1">
              <a:buFont typeface="Wingdings" panose="05000000000000000000" pitchFamily="2" charset="2"/>
              <a:buNone/>
            </a:pPr>
            <a:endParaRPr lang="en-US" altLang="en-US" sz="2000" b="1" dirty="0">
              <a:latin typeface="Calibri" panose="020F0502020204030204" pitchFamily="34" charset="0"/>
              <a:cs typeface="Times New Roman" panose="02020603050405020304" pitchFamily="18" charset="0"/>
            </a:endParaRPr>
          </a:p>
          <a:p>
            <a:pPr marL="0" indent="0" algn="just" eaLnBrk="1" hangingPunct="1">
              <a:buFont typeface="Wingdings" panose="05000000000000000000" pitchFamily="2" charset="2"/>
              <a:buNone/>
            </a:pPr>
            <a:endParaRPr lang="en-US" altLang="en-US" sz="2000" b="1" dirty="0">
              <a:latin typeface="Calibri" panose="020F0502020204030204" pitchFamily="34" charset="0"/>
              <a:cs typeface="Times New Roman" panose="02020603050405020304" pitchFamily="18" charset="0"/>
            </a:endParaRPr>
          </a:p>
          <a:p>
            <a:pPr marL="0" indent="0" algn="just" eaLnBrk="1" hangingPunct="1">
              <a:buFont typeface="Wingdings" panose="05000000000000000000" pitchFamily="2" charset="2"/>
              <a:buNone/>
            </a:pPr>
            <a:r>
              <a:rPr lang="en-US" altLang="en-US" sz="2000" b="1" dirty="0">
                <a:solidFill>
                  <a:srgbClr val="FF0000"/>
                </a:solidFill>
                <a:latin typeface="Calibri" panose="020F0502020204030204" pitchFamily="34" charset="0"/>
                <a:cs typeface="Times New Roman" panose="02020603050405020304" pitchFamily="18" charset="0"/>
              </a:rPr>
              <a:t>Note:  </a:t>
            </a:r>
            <a:r>
              <a:rPr lang="en-US" altLang="en-US" sz="2000" dirty="0">
                <a:solidFill>
                  <a:srgbClr val="FF0000"/>
                </a:solidFill>
                <a:latin typeface="Calibri" panose="020F0502020204030204" pitchFamily="34" charset="0"/>
                <a:cs typeface="Times New Roman" panose="02020603050405020304" pitchFamily="18" charset="0"/>
              </a:rPr>
              <a:t>The liable state is that which is paying the Unemployment Insurance (UI) benefits to the trade-affected worker.  Therefore, final determination regarding any benefits and services must be made by the liable state. </a:t>
            </a:r>
            <a:endParaRPr lang="en-US" altLang="en-US" sz="2000" dirty="0">
              <a:solidFill>
                <a:srgbClr val="FFC000"/>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26748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Waiver of Training Requirement (cont’d)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6" name="Rectangle 3">
            <a:extLst>
              <a:ext uri="{FF2B5EF4-FFF2-40B4-BE49-F238E27FC236}">
                <a16:creationId xmlns:a16="http://schemas.microsoft.com/office/drawing/2014/main" id="{1F9A9B83-5EEA-4519-3853-F1B8205D5FD5}"/>
              </a:ext>
            </a:extLst>
          </p:cNvPr>
          <p:cNvSpPr>
            <a:spLocks noGrp="1"/>
          </p:cNvSpPr>
          <p:nvPr>
            <p:ph idx="1"/>
          </p:nvPr>
        </p:nvSpPr>
        <p:spPr>
          <a:xfrm>
            <a:off x="838200" y="1690688"/>
            <a:ext cx="10515600" cy="4378325"/>
          </a:xfrm>
        </p:spPr>
        <p:txBody>
          <a:bodyPr/>
          <a:lstStyle/>
          <a:p>
            <a:pPr marL="0" indent="0" algn="just" eaLnBrk="1" hangingPunct="1">
              <a:lnSpc>
                <a:spcPct val="90000"/>
              </a:lnSpc>
              <a:buFontTx/>
              <a:buNone/>
            </a:pPr>
            <a:r>
              <a:rPr lang="en-US" altLang="en-US" sz="2400" dirty="0">
                <a:solidFill>
                  <a:srgbClr val="202452"/>
                </a:solidFill>
                <a:latin typeface="Calibri" panose="020F0502020204030204" pitchFamily="34" charset="0"/>
                <a:cs typeface="Times New Roman" panose="02020603050405020304" pitchFamily="18" charset="0"/>
              </a:rPr>
              <a:t>Local TAA Coordinators must ensure the following:</a:t>
            </a:r>
          </a:p>
          <a:p>
            <a:pPr marL="0" indent="0" algn="just" eaLnBrk="1" hangingPunct="1">
              <a:lnSpc>
                <a:spcPct val="90000"/>
              </a:lnSpc>
              <a:buFontTx/>
              <a:buNone/>
            </a:pPr>
            <a:endParaRPr lang="en-US" altLang="en-US" sz="2400" dirty="0">
              <a:solidFill>
                <a:srgbClr val="202452"/>
              </a:solidFill>
              <a:latin typeface="Calibri" panose="020F0502020204030204" pitchFamily="34" charset="0"/>
              <a:cs typeface="Times New Roman" panose="02020603050405020304" pitchFamily="18" charset="0"/>
            </a:endParaRPr>
          </a:p>
          <a:p>
            <a:pPr marL="0" indent="0" algn="just" eaLnBrk="1" hangingPunct="1">
              <a:lnSpc>
                <a:spcPct val="90000"/>
              </a:lnSpc>
              <a:buFont typeface="Wingdings" panose="05000000000000000000" pitchFamily="2" charset="2"/>
              <a:buChar char="Ø"/>
            </a:pPr>
            <a:r>
              <a:rPr lang="en-US" altLang="en-US" sz="2400" dirty="0">
                <a:solidFill>
                  <a:srgbClr val="202452"/>
                </a:solidFill>
                <a:latin typeface="Calibri" panose="020F0502020204030204" pitchFamily="34" charset="0"/>
                <a:cs typeface="Times New Roman" panose="02020603050405020304" pitchFamily="18" charset="0"/>
              </a:rPr>
              <a:t>All waiver activity must be recorded in EFM (TAA Module);</a:t>
            </a:r>
          </a:p>
          <a:p>
            <a:pPr marL="0" indent="0" algn="just" eaLnBrk="1" hangingPunct="1">
              <a:lnSpc>
                <a:spcPct val="90000"/>
              </a:lnSpc>
              <a:buFontTx/>
              <a:buNone/>
            </a:pPr>
            <a:endParaRPr lang="en-US" altLang="en-US" sz="2400" dirty="0">
              <a:solidFill>
                <a:srgbClr val="202452"/>
              </a:solidFill>
              <a:latin typeface="Calibri" panose="020F0502020204030204" pitchFamily="34" charset="0"/>
              <a:cs typeface="Times New Roman" panose="02020603050405020304" pitchFamily="18" charset="0"/>
            </a:endParaRPr>
          </a:p>
          <a:p>
            <a:pPr marL="0" indent="0" algn="just" eaLnBrk="1" hangingPunct="1">
              <a:lnSpc>
                <a:spcPct val="90000"/>
              </a:lnSpc>
              <a:buFont typeface="Wingdings" panose="05000000000000000000" pitchFamily="2" charset="2"/>
              <a:buChar char="Ø"/>
            </a:pPr>
            <a:r>
              <a:rPr lang="en-US" altLang="en-US" sz="2400" dirty="0">
                <a:solidFill>
                  <a:srgbClr val="202452"/>
                </a:solidFill>
                <a:latin typeface="Calibri" panose="020F0502020204030204" pitchFamily="34" charset="0"/>
                <a:cs typeface="Times New Roman" panose="02020603050405020304" pitchFamily="18" charset="0"/>
              </a:rPr>
              <a:t>Work search records for the preceding month must be attached to any waiver issued beyond the initial 30-day period; </a:t>
            </a:r>
          </a:p>
          <a:p>
            <a:pPr marL="0" indent="0" algn="just" eaLnBrk="1" hangingPunct="1">
              <a:lnSpc>
                <a:spcPct val="90000"/>
              </a:lnSpc>
              <a:buFont typeface="Wingdings 2" panose="05020102010507070707" pitchFamily="18" charset="2"/>
              <a:buNone/>
            </a:pPr>
            <a:endParaRPr lang="en-US" altLang="en-US" sz="2400" dirty="0">
              <a:solidFill>
                <a:srgbClr val="202452"/>
              </a:solidFill>
              <a:latin typeface="Calibri" panose="020F0502020204030204" pitchFamily="34" charset="0"/>
              <a:cs typeface="Times New Roman" panose="02020603050405020304" pitchFamily="18" charset="0"/>
            </a:endParaRPr>
          </a:p>
          <a:p>
            <a:pPr marL="0" indent="0" algn="just" eaLnBrk="1" hangingPunct="1">
              <a:lnSpc>
                <a:spcPct val="90000"/>
              </a:lnSpc>
              <a:buFont typeface="Wingdings" panose="05000000000000000000" pitchFamily="2" charset="2"/>
              <a:buChar char="Ø"/>
            </a:pPr>
            <a:r>
              <a:rPr lang="en-US" altLang="en-US" sz="2400" dirty="0">
                <a:solidFill>
                  <a:srgbClr val="202452"/>
                </a:solidFill>
                <a:latin typeface="Calibri" panose="020F0502020204030204" pitchFamily="34" charset="0"/>
                <a:cs typeface="Times New Roman" panose="02020603050405020304" pitchFamily="18" charset="0"/>
              </a:rPr>
              <a:t>Documents submitted to the TRA Mailbox to be recorded in the State UI History.</a:t>
            </a:r>
          </a:p>
          <a:p>
            <a:pPr marL="0" indent="0" algn="just" eaLnBrk="1" hangingPunct="1">
              <a:lnSpc>
                <a:spcPct val="90000"/>
              </a:lnSpc>
              <a:buFont typeface="Wingdings" panose="05000000000000000000" pitchFamily="2" charset="2"/>
              <a:buNone/>
            </a:pPr>
            <a:endParaRPr lang="en-US" altLang="en-US" sz="2000" dirty="0">
              <a:solidFill>
                <a:srgbClr val="202452"/>
              </a:solidFill>
              <a:cs typeface="Times New Roman" panose="02020603050405020304" pitchFamily="18" charset="0"/>
            </a:endParaRPr>
          </a:p>
          <a:p>
            <a:pPr marL="0" indent="0" algn="just" eaLnBrk="1" hangingPunct="1">
              <a:lnSpc>
                <a:spcPct val="90000"/>
              </a:lnSpc>
              <a:buFontTx/>
              <a:buNone/>
            </a:pPr>
            <a:endParaRPr lang="en-US" altLang="en-US" sz="2400" dirty="0">
              <a:solidFill>
                <a:srgbClr val="202452"/>
              </a:solidFill>
              <a:latin typeface="Times New Roman" panose="02020603050405020304" pitchFamily="18" charset="0"/>
              <a:cs typeface="Times New Roman" panose="02020603050405020304" pitchFamily="18" charset="0"/>
            </a:endParaRPr>
          </a:p>
          <a:p>
            <a:pPr marL="0" indent="0" algn="just" eaLnBrk="1" hangingPunct="1">
              <a:lnSpc>
                <a:spcPct val="90000"/>
              </a:lnSpc>
              <a:buFontTx/>
              <a:buNone/>
            </a:pPr>
            <a:endParaRPr lang="en-US" altLang="en-US" sz="2400" dirty="0">
              <a:solidFill>
                <a:srgbClr val="20245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99858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Waiver of Training Requirement (cont’d)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7" name="Rectangle 3">
            <a:extLst>
              <a:ext uri="{FF2B5EF4-FFF2-40B4-BE49-F238E27FC236}">
                <a16:creationId xmlns:a16="http://schemas.microsoft.com/office/drawing/2014/main" id="{7D571CB3-7E6B-F210-2125-9E539942A6DC}"/>
              </a:ext>
            </a:extLst>
          </p:cNvPr>
          <p:cNvSpPr>
            <a:spLocks noGrp="1"/>
          </p:cNvSpPr>
          <p:nvPr>
            <p:ph idx="1"/>
          </p:nvPr>
        </p:nvSpPr>
        <p:spPr>
          <a:xfrm>
            <a:off x="838200" y="1690688"/>
            <a:ext cx="10515600" cy="4411662"/>
          </a:xfrm>
        </p:spPr>
        <p:txBody>
          <a:bodyPr anchor="ctr">
            <a:normAutofit lnSpcReduction="10000"/>
          </a:bodyPr>
          <a:lstStyle/>
          <a:p>
            <a:pPr marL="0" indent="0" eaLnBrk="1" hangingPunct="1">
              <a:lnSpc>
                <a:spcPct val="90000"/>
              </a:lnSpc>
              <a:buFontTx/>
              <a:buAutoNum type="arabicPeriod" startAt="5"/>
            </a:pPr>
            <a:endParaRPr lang="en-US" altLang="en-US" sz="2100" b="1" dirty="0">
              <a:latin typeface="Times New Roman" panose="02020603050405020304" pitchFamily="18" charset="0"/>
              <a:cs typeface="Times New Roman" panose="02020603050405020304" pitchFamily="18" charset="0"/>
            </a:endParaRPr>
          </a:p>
          <a:p>
            <a:pPr marL="0" indent="0" algn="just" eaLnBrk="1" hangingPunct="1">
              <a:lnSpc>
                <a:spcPct val="90000"/>
              </a:lnSpc>
              <a:buFontTx/>
              <a:buNone/>
            </a:pPr>
            <a:r>
              <a:rPr lang="en-US" altLang="en-US" sz="2400" dirty="0">
                <a:solidFill>
                  <a:srgbClr val="202452"/>
                </a:solidFill>
                <a:latin typeface="Calibri" panose="020F0502020204030204" pitchFamily="34" charset="0"/>
                <a:cs typeface="Times New Roman" panose="02020603050405020304" pitchFamily="18" charset="0"/>
              </a:rPr>
              <a:t>A waiver can be issued for six months or longer. The waiver must be reviewed every 30 days to determine if the condition for issuing the waiver remains valid.</a:t>
            </a:r>
          </a:p>
          <a:p>
            <a:pPr marL="0" indent="0" algn="just" eaLnBrk="1" hangingPunct="1">
              <a:lnSpc>
                <a:spcPct val="90000"/>
              </a:lnSpc>
              <a:buFontTx/>
              <a:buNone/>
            </a:pPr>
            <a:endParaRPr lang="en-US" altLang="en-US" sz="2400" dirty="0">
              <a:latin typeface="Calibri" panose="020F0502020204030204" pitchFamily="34" charset="0"/>
              <a:cs typeface="Times New Roman" panose="02020603050405020304" pitchFamily="18" charset="0"/>
            </a:endParaRPr>
          </a:p>
          <a:p>
            <a:pPr marL="0" indent="0" algn="just" eaLnBrk="1" hangingPunct="1">
              <a:lnSpc>
                <a:spcPct val="90000"/>
              </a:lnSpc>
              <a:buFontTx/>
              <a:buNone/>
            </a:pPr>
            <a:endParaRPr lang="en-US" altLang="en-US" sz="2400" dirty="0">
              <a:latin typeface="Calibri" panose="020F0502020204030204" pitchFamily="34" charset="0"/>
              <a:cs typeface="Times New Roman" panose="02020603050405020304" pitchFamily="18" charset="0"/>
            </a:endParaRPr>
          </a:p>
          <a:p>
            <a:pPr marL="0" indent="0" algn="just" eaLnBrk="1" hangingPunct="1">
              <a:lnSpc>
                <a:spcPct val="90000"/>
              </a:lnSpc>
              <a:buFontTx/>
              <a:buNone/>
            </a:pPr>
            <a:r>
              <a:rPr lang="en-US" altLang="en-US" sz="2400" dirty="0">
                <a:solidFill>
                  <a:srgbClr val="A50021"/>
                </a:solidFill>
                <a:latin typeface="Calibri" panose="020F0502020204030204" pitchFamily="34" charset="0"/>
                <a:cs typeface="Times New Roman" panose="02020603050405020304" pitchFamily="18" charset="0"/>
              </a:rPr>
              <a:t>The 2009 Amendment allows for the initial waiver to be issued for three months, and renewed every 30 days.</a:t>
            </a:r>
          </a:p>
          <a:p>
            <a:pPr marL="0" indent="0" algn="just" eaLnBrk="1" hangingPunct="1">
              <a:lnSpc>
                <a:spcPct val="90000"/>
              </a:lnSpc>
              <a:buFontTx/>
              <a:buNone/>
            </a:pPr>
            <a:endParaRPr lang="en-US" altLang="en-US" sz="2400" dirty="0">
              <a:solidFill>
                <a:srgbClr val="A50021"/>
              </a:solidFill>
              <a:latin typeface="Calibri" panose="020F0502020204030204" pitchFamily="34" charset="0"/>
              <a:cs typeface="Times New Roman" panose="02020603050405020304" pitchFamily="18" charset="0"/>
            </a:endParaRPr>
          </a:p>
          <a:p>
            <a:pPr marL="0" indent="0" algn="just" eaLnBrk="1" hangingPunct="1">
              <a:lnSpc>
                <a:spcPct val="90000"/>
              </a:lnSpc>
              <a:buFontTx/>
              <a:buNone/>
            </a:pPr>
            <a:endParaRPr lang="en-US" altLang="en-US" sz="2400" dirty="0">
              <a:solidFill>
                <a:srgbClr val="A50021"/>
              </a:solidFill>
              <a:latin typeface="Calibri" panose="020F0502020204030204" pitchFamily="34" charset="0"/>
              <a:cs typeface="Times New Roman" panose="02020603050405020304" pitchFamily="18" charset="0"/>
            </a:endParaRPr>
          </a:p>
          <a:p>
            <a:pPr marL="0" indent="0" algn="just" eaLnBrk="1" hangingPunct="1">
              <a:lnSpc>
                <a:spcPct val="90000"/>
              </a:lnSpc>
              <a:buFont typeface="Wingdings" panose="05000000000000000000" pitchFamily="2" charset="2"/>
              <a:buNone/>
            </a:pPr>
            <a:r>
              <a:rPr lang="en-US" altLang="en-US" sz="2000" b="1" dirty="0">
                <a:solidFill>
                  <a:srgbClr val="A50021"/>
                </a:solidFill>
                <a:latin typeface="Calibri" panose="020F0502020204030204" pitchFamily="34" charset="0"/>
                <a:cs typeface="Times New Roman" panose="02020603050405020304" pitchFamily="18" charset="0"/>
              </a:rPr>
              <a:t>Note</a:t>
            </a:r>
            <a:r>
              <a:rPr lang="en-US" altLang="en-US" sz="2000" dirty="0">
                <a:solidFill>
                  <a:srgbClr val="A50021"/>
                </a:solidFill>
                <a:latin typeface="Calibri" panose="020F0502020204030204" pitchFamily="34" charset="0"/>
                <a:cs typeface="Times New Roman" panose="02020603050405020304" pitchFamily="18" charset="0"/>
              </a:rPr>
              <a:t>: While the amendment allows for waivers to be reviewed after three months, local TAA Coordinators should </a:t>
            </a:r>
            <a:r>
              <a:rPr lang="en-US" altLang="en-US" sz="2000" b="1" u="sng" dirty="0">
                <a:solidFill>
                  <a:srgbClr val="A50021"/>
                </a:solidFill>
                <a:latin typeface="Calibri" panose="020F0502020204030204" pitchFamily="34" charset="0"/>
                <a:cs typeface="Times New Roman" panose="02020603050405020304" pitchFamily="18" charset="0"/>
              </a:rPr>
              <a:t>continue to review waivers monthly</a:t>
            </a:r>
            <a:r>
              <a:rPr lang="en-US" altLang="en-US" sz="2000" dirty="0">
                <a:solidFill>
                  <a:srgbClr val="A50021"/>
                </a:solidFill>
                <a:latin typeface="Calibri" panose="020F0502020204030204" pitchFamily="34" charset="0"/>
                <a:cs typeface="Times New Roman" panose="02020603050405020304" pitchFamily="18" charset="0"/>
              </a:rPr>
              <a:t>.</a:t>
            </a:r>
          </a:p>
          <a:p>
            <a:pPr marL="0" indent="0" algn="just" eaLnBrk="1" hangingPunct="1">
              <a:lnSpc>
                <a:spcPct val="90000"/>
              </a:lnSpc>
              <a:buFontTx/>
              <a:buNone/>
            </a:pPr>
            <a:endParaRPr lang="en-US" altLang="en-US" sz="2400" dirty="0">
              <a:solidFill>
                <a:srgbClr val="A50021"/>
              </a:solidFill>
              <a:latin typeface="Times New Roman" panose="02020603050405020304" pitchFamily="18" charset="0"/>
              <a:cs typeface="Times New Roman" panose="02020603050405020304" pitchFamily="18" charset="0"/>
            </a:endParaRPr>
          </a:p>
          <a:p>
            <a:pPr marL="0" indent="0" algn="just" eaLnBrk="1" hangingPunct="1">
              <a:lnSpc>
                <a:spcPct val="90000"/>
              </a:lnSpc>
              <a:buFontTx/>
              <a:buNone/>
            </a:pPr>
            <a:endParaRPr lang="en-US" altLang="en-US" sz="2400" dirty="0">
              <a:solidFill>
                <a:srgbClr val="A5002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9194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2766218"/>
            <a:ext cx="10515600" cy="1325563"/>
          </a:xfrm>
        </p:spPr>
        <p:txBody>
          <a:bodyPr/>
          <a:lstStyle/>
          <a:p>
            <a:r>
              <a:rPr lang="en-US" b="1" dirty="0">
                <a:solidFill>
                  <a:srgbClr val="04A651"/>
                </a:solidFill>
                <a:latin typeface="Franklin Gothic Book" panose="020B0503020102020204" pitchFamily="34" charset="0"/>
              </a:rPr>
              <a:t>Time to test you TAA knowledge!</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spTree>
    <p:extLst>
      <p:ext uri="{BB962C8B-B14F-4D97-AF65-F5344CB8AC3E}">
        <p14:creationId xmlns:p14="http://schemas.microsoft.com/office/powerpoint/2010/main" val="4870003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TAA Knowledge Bank</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6" name="Content Placeholder 2">
            <a:extLst>
              <a:ext uri="{FF2B5EF4-FFF2-40B4-BE49-F238E27FC236}">
                <a16:creationId xmlns:a16="http://schemas.microsoft.com/office/drawing/2014/main" id="{B0215827-6E6C-3808-29A9-AACE40F36A7A}"/>
              </a:ext>
            </a:extLst>
          </p:cNvPr>
          <p:cNvSpPr>
            <a:spLocks noGrp="1"/>
          </p:cNvSpPr>
          <p:nvPr>
            <p:ph idx="1"/>
          </p:nvPr>
        </p:nvSpPr>
        <p:spPr>
          <a:xfrm>
            <a:off x="838199" y="1690688"/>
            <a:ext cx="10604157" cy="4625975"/>
          </a:xfrm>
        </p:spPr>
        <p:txBody>
          <a:bodyPr/>
          <a:lstStyle/>
          <a:p>
            <a:pPr marL="457200" indent="-457200" eaLnBrk="1" hangingPunct="1">
              <a:buClrTx/>
              <a:buFont typeface="Corbel" panose="020B0503020204020204" pitchFamily="34" charset="0"/>
              <a:buAutoNum type="arabicParenR"/>
            </a:pPr>
            <a:r>
              <a:rPr lang="en-US" altLang="en-US" sz="2400" dirty="0">
                <a:solidFill>
                  <a:srgbClr val="202452"/>
                </a:solidFill>
              </a:rPr>
              <a:t>Why would the local TAA Coordinator issue a waiver on the trade-affected worker’s behalf?</a:t>
            </a:r>
          </a:p>
          <a:p>
            <a:pPr marL="457200" indent="-457200" eaLnBrk="1" hangingPunct="1">
              <a:buClrTx/>
              <a:buFont typeface="Wingdings 2" panose="05020102010507070707" pitchFamily="18" charset="2"/>
              <a:buNone/>
            </a:pPr>
            <a:endParaRPr lang="en-US" altLang="en-US" sz="2400" dirty="0">
              <a:solidFill>
                <a:srgbClr val="202452"/>
              </a:solidFill>
            </a:endParaRPr>
          </a:p>
          <a:p>
            <a:pPr marL="457200" indent="-457200" eaLnBrk="1" hangingPunct="1">
              <a:buFont typeface="Wingdings 2" panose="05020102010507070707" pitchFamily="18" charset="2"/>
              <a:buNone/>
            </a:pPr>
            <a:r>
              <a:rPr lang="en-US" altLang="en-US" sz="2400" dirty="0">
                <a:solidFill>
                  <a:srgbClr val="202452"/>
                </a:solidFill>
              </a:rPr>
              <a:t>	a)	To protect receipt of regular UI benefits</a:t>
            </a:r>
          </a:p>
          <a:p>
            <a:pPr marL="457200" indent="-457200" eaLnBrk="1" hangingPunct="1">
              <a:buFont typeface="Wingdings 2" panose="05020102010507070707" pitchFamily="18" charset="2"/>
              <a:buNone/>
            </a:pPr>
            <a:r>
              <a:rPr lang="en-US" altLang="en-US" sz="2400" dirty="0">
                <a:solidFill>
                  <a:srgbClr val="202452"/>
                </a:solidFill>
              </a:rPr>
              <a:t>	b)	To protect health coverage tax credit benefits</a:t>
            </a:r>
          </a:p>
          <a:p>
            <a:pPr marL="457200" indent="-457200" eaLnBrk="1" hangingPunct="1">
              <a:buFont typeface="Wingdings 2" panose="05020102010507070707" pitchFamily="18" charset="2"/>
              <a:buNone/>
            </a:pPr>
            <a:r>
              <a:rPr lang="en-US" altLang="en-US" sz="2400" dirty="0">
                <a:solidFill>
                  <a:srgbClr val="202452"/>
                </a:solidFill>
              </a:rPr>
              <a:t>	c)	To protect receipt of TRA benefits</a:t>
            </a:r>
          </a:p>
          <a:p>
            <a:pPr marL="457200" indent="-457200" eaLnBrk="1" hangingPunct="1">
              <a:buFont typeface="Wingdings 2" panose="05020102010507070707" pitchFamily="18" charset="2"/>
              <a:buNone/>
            </a:pPr>
            <a:r>
              <a:rPr lang="en-US" altLang="en-US" sz="2400" dirty="0">
                <a:solidFill>
                  <a:srgbClr val="202452"/>
                </a:solidFill>
              </a:rPr>
              <a:t>	d)	None  of the above</a:t>
            </a:r>
          </a:p>
          <a:p>
            <a:pPr marL="457200" indent="-457200" algn="r" eaLnBrk="1" hangingPunct="1">
              <a:buFont typeface="Wingdings 2" panose="05020102010507070707" pitchFamily="18" charset="2"/>
              <a:buNone/>
            </a:pPr>
            <a:endParaRPr lang="en-US" altLang="en-US" sz="2400" dirty="0">
              <a:solidFill>
                <a:srgbClr val="202452"/>
              </a:solidFill>
            </a:endParaRPr>
          </a:p>
        </p:txBody>
      </p:sp>
      <p:pic>
        <p:nvPicPr>
          <p:cNvPr id="8" name="Picture 2" descr="C:\Documents and Settings\boothca\My Documents\My Pictures\MB900324370.JPG">
            <a:extLst>
              <a:ext uri="{FF2B5EF4-FFF2-40B4-BE49-F238E27FC236}">
                <a16:creationId xmlns:a16="http://schemas.microsoft.com/office/drawing/2014/main" id="{835AB7DB-67BE-88C0-5BB6-F20D29B440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08325" y="2589479"/>
            <a:ext cx="2911394" cy="3624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82869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TAA Knowledge Bank</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7" name="Content Placeholder 2">
            <a:extLst>
              <a:ext uri="{FF2B5EF4-FFF2-40B4-BE49-F238E27FC236}">
                <a16:creationId xmlns:a16="http://schemas.microsoft.com/office/drawing/2014/main" id="{3081018E-113D-9062-674F-C0E161BD3A38}"/>
              </a:ext>
            </a:extLst>
          </p:cNvPr>
          <p:cNvSpPr>
            <a:spLocks noGrp="1"/>
          </p:cNvSpPr>
          <p:nvPr>
            <p:ph idx="1"/>
          </p:nvPr>
        </p:nvSpPr>
        <p:spPr>
          <a:xfrm>
            <a:off x="838200" y="1690688"/>
            <a:ext cx="10515600" cy="4625975"/>
          </a:xfrm>
        </p:spPr>
        <p:txBody>
          <a:bodyPr/>
          <a:lstStyle/>
          <a:p>
            <a:pPr marL="457200" indent="-457200" eaLnBrk="1" fontAlgn="auto" hangingPunct="1">
              <a:spcBef>
                <a:spcPts val="0"/>
              </a:spcBef>
              <a:spcAft>
                <a:spcPts val="0"/>
              </a:spcAft>
              <a:buClrTx/>
              <a:buFont typeface="Wingdings 2"/>
              <a:buAutoNum type="arabicParenR" startAt="2"/>
              <a:defRPr/>
            </a:pPr>
            <a:r>
              <a:rPr lang="en-US" sz="2400" dirty="0">
                <a:solidFill>
                  <a:srgbClr val="202452"/>
                </a:solidFill>
              </a:rPr>
              <a:t>A waiver of training requirement can be used between scheduled and/or unscheduled breaks?</a:t>
            </a:r>
          </a:p>
          <a:p>
            <a:pPr marL="457200" indent="-457200" eaLnBrk="1" fontAlgn="auto" hangingPunct="1">
              <a:spcBef>
                <a:spcPts val="0"/>
              </a:spcBef>
              <a:spcAft>
                <a:spcPts val="0"/>
              </a:spcAft>
              <a:buFont typeface="Wingdings 2"/>
              <a:buNone/>
              <a:defRPr/>
            </a:pPr>
            <a:endParaRPr lang="en-US" sz="2400" dirty="0">
              <a:solidFill>
                <a:srgbClr val="202452"/>
              </a:solidFill>
            </a:endParaRPr>
          </a:p>
          <a:p>
            <a:pPr marL="457200" indent="-457200" eaLnBrk="1" fontAlgn="auto" hangingPunct="1">
              <a:spcBef>
                <a:spcPts val="0"/>
              </a:spcBef>
              <a:spcAft>
                <a:spcPts val="0"/>
              </a:spcAft>
              <a:buFont typeface="Wingdings 2"/>
              <a:buNone/>
              <a:defRPr/>
            </a:pPr>
            <a:r>
              <a:rPr lang="en-US" sz="2400" dirty="0">
                <a:solidFill>
                  <a:srgbClr val="202452"/>
                </a:solidFill>
              </a:rPr>
              <a:t>	a)	True</a:t>
            </a:r>
          </a:p>
          <a:p>
            <a:pPr marL="457200" indent="-457200" eaLnBrk="1" fontAlgn="auto" hangingPunct="1">
              <a:spcBef>
                <a:spcPts val="0"/>
              </a:spcBef>
              <a:spcAft>
                <a:spcPts val="0"/>
              </a:spcAft>
              <a:buFont typeface="Wingdings 2"/>
              <a:buNone/>
              <a:defRPr/>
            </a:pPr>
            <a:r>
              <a:rPr lang="en-US" sz="2400" dirty="0">
                <a:solidFill>
                  <a:srgbClr val="202452"/>
                </a:solidFill>
              </a:rPr>
              <a:t>	b)	False</a:t>
            </a:r>
          </a:p>
          <a:p>
            <a:pPr algn="r">
              <a:buFont typeface="Wingdings 2" panose="05020102010507070707" pitchFamily="18" charset="2"/>
              <a:buNone/>
              <a:defRPr/>
            </a:pPr>
            <a:endParaRPr lang="en-US" dirty="0">
              <a:solidFill>
                <a:srgbClr val="202452"/>
              </a:solidFill>
            </a:endParaRPr>
          </a:p>
        </p:txBody>
      </p:sp>
      <p:pic>
        <p:nvPicPr>
          <p:cNvPr id="9" name="Picture 3" descr="C:\Documents and Settings\boothca\My Documents\My Pictures\MH900199371.JPG">
            <a:extLst>
              <a:ext uri="{FF2B5EF4-FFF2-40B4-BE49-F238E27FC236}">
                <a16:creationId xmlns:a16="http://schemas.microsoft.com/office/drawing/2014/main" id="{EAB38A15-A275-76DC-8DCA-F8CB47C87A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3915" y="2401373"/>
            <a:ext cx="3915290" cy="3915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79542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TAA Knowledge Bank</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6" name="Content Placeholder 2">
            <a:extLst>
              <a:ext uri="{FF2B5EF4-FFF2-40B4-BE49-F238E27FC236}">
                <a16:creationId xmlns:a16="http://schemas.microsoft.com/office/drawing/2014/main" id="{2CF51DED-38F8-6ED5-DC86-411BFF93BF84}"/>
              </a:ext>
            </a:extLst>
          </p:cNvPr>
          <p:cNvSpPr>
            <a:spLocks noGrp="1"/>
          </p:cNvSpPr>
          <p:nvPr>
            <p:ph idx="1"/>
          </p:nvPr>
        </p:nvSpPr>
        <p:spPr>
          <a:xfrm>
            <a:off x="838200" y="1690688"/>
            <a:ext cx="10515600" cy="4625975"/>
          </a:xfrm>
        </p:spPr>
        <p:txBody>
          <a:bodyPr/>
          <a:lstStyle/>
          <a:p>
            <a:pPr marL="457200" indent="-457200" eaLnBrk="1" hangingPunct="1">
              <a:buClrTx/>
              <a:buFont typeface="Wingdings 2" panose="05020102010507070707" pitchFamily="18" charset="2"/>
              <a:buAutoNum type="arabicParenR" startAt="3"/>
              <a:defRPr/>
            </a:pPr>
            <a:r>
              <a:rPr lang="en-US" sz="2400" dirty="0">
                <a:solidFill>
                  <a:srgbClr val="202452"/>
                </a:solidFill>
              </a:rPr>
              <a:t>How many conditions are identified on a waiver of training requirement for the 2002 and 2009 amendments?</a:t>
            </a:r>
          </a:p>
          <a:p>
            <a:pPr marL="457200" indent="-457200" eaLnBrk="1" hangingPunct="1">
              <a:buClrTx/>
              <a:buFont typeface="Wingdings 2" panose="05020102010507070707" pitchFamily="18" charset="2"/>
              <a:buNone/>
              <a:defRPr/>
            </a:pPr>
            <a:endParaRPr lang="en-US" sz="2400" dirty="0">
              <a:solidFill>
                <a:srgbClr val="202452"/>
              </a:solidFill>
            </a:endParaRPr>
          </a:p>
          <a:p>
            <a:pPr marL="457200" indent="-457200" eaLnBrk="1" hangingPunct="1">
              <a:buFont typeface="Wingdings 2" panose="05020102010507070707" pitchFamily="18" charset="2"/>
              <a:buNone/>
              <a:defRPr/>
            </a:pPr>
            <a:r>
              <a:rPr lang="en-US" sz="2400" dirty="0">
                <a:solidFill>
                  <a:srgbClr val="202452"/>
                </a:solidFill>
              </a:rPr>
              <a:t>	a)	Six</a:t>
            </a:r>
          </a:p>
          <a:p>
            <a:pPr marL="457200" indent="-457200" eaLnBrk="1" hangingPunct="1">
              <a:buFont typeface="Wingdings 2" panose="05020102010507070707" pitchFamily="18" charset="2"/>
              <a:buNone/>
              <a:defRPr/>
            </a:pPr>
            <a:r>
              <a:rPr lang="en-US" sz="2400" dirty="0">
                <a:solidFill>
                  <a:srgbClr val="202452"/>
                </a:solidFill>
              </a:rPr>
              <a:t>	b)	Four</a:t>
            </a:r>
          </a:p>
          <a:p>
            <a:pPr marL="457200" indent="-457200" eaLnBrk="1" hangingPunct="1">
              <a:buFont typeface="Wingdings 2" panose="05020102010507070707" pitchFamily="18" charset="2"/>
              <a:buNone/>
              <a:defRPr/>
            </a:pPr>
            <a:r>
              <a:rPr lang="en-US" sz="2400" dirty="0">
                <a:solidFill>
                  <a:srgbClr val="202452"/>
                </a:solidFill>
              </a:rPr>
              <a:t>	c)	Three</a:t>
            </a:r>
          </a:p>
          <a:p>
            <a:pPr marL="457200" indent="-457200" eaLnBrk="1" hangingPunct="1">
              <a:buFont typeface="Wingdings 2" panose="05020102010507070707" pitchFamily="18" charset="2"/>
              <a:buNone/>
              <a:defRPr/>
            </a:pPr>
            <a:r>
              <a:rPr lang="en-US" sz="2400" dirty="0">
                <a:solidFill>
                  <a:srgbClr val="202452"/>
                </a:solidFill>
              </a:rPr>
              <a:t>	d)	None of the above</a:t>
            </a:r>
          </a:p>
          <a:p>
            <a:pPr algn="r">
              <a:buFont typeface="Wingdings 2" panose="05020102010507070707" pitchFamily="18" charset="2"/>
              <a:buNone/>
              <a:defRPr/>
            </a:pPr>
            <a:endParaRPr lang="en-US" dirty="0">
              <a:solidFill>
                <a:srgbClr val="202452"/>
              </a:solidFill>
            </a:endParaRPr>
          </a:p>
        </p:txBody>
      </p:sp>
      <p:pic>
        <p:nvPicPr>
          <p:cNvPr id="8" name="Picture 2" descr="C:\Documents and Settings\boothca\My Documents\My Pictures\MH900340886.JPG">
            <a:extLst>
              <a:ext uri="{FF2B5EF4-FFF2-40B4-BE49-F238E27FC236}">
                <a16:creationId xmlns:a16="http://schemas.microsoft.com/office/drawing/2014/main" id="{7ED41F06-3FEF-54BA-79F3-8D0029A4A1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7022" y="2644346"/>
            <a:ext cx="3095625"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99088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TAA Knowledge Bank</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7" name="Content Placeholder 2">
            <a:extLst>
              <a:ext uri="{FF2B5EF4-FFF2-40B4-BE49-F238E27FC236}">
                <a16:creationId xmlns:a16="http://schemas.microsoft.com/office/drawing/2014/main" id="{A7A7D095-7CC4-FD89-5AA3-1C6267D399D9}"/>
              </a:ext>
            </a:extLst>
          </p:cNvPr>
          <p:cNvSpPr>
            <a:spLocks noGrp="1"/>
          </p:cNvSpPr>
          <p:nvPr>
            <p:ph idx="1"/>
          </p:nvPr>
        </p:nvSpPr>
        <p:spPr>
          <a:xfrm>
            <a:off x="838200" y="1690688"/>
            <a:ext cx="8229600" cy="4625975"/>
          </a:xfrm>
        </p:spPr>
        <p:txBody>
          <a:bodyPr/>
          <a:lstStyle/>
          <a:p>
            <a:pPr marL="457200" indent="-457200" eaLnBrk="1" fontAlgn="auto" hangingPunct="1">
              <a:spcBef>
                <a:spcPts val="0"/>
              </a:spcBef>
              <a:spcAft>
                <a:spcPts val="0"/>
              </a:spcAft>
              <a:buClrTx/>
              <a:buFont typeface="Wingdings 2"/>
              <a:buAutoNum type="arabicParenR" startAt="4"/>
              <a:defRPr/>
            </a:pPr>
            <a:r>
              <a:rPr lang="en-US" sz="2400" dirty="0">
                <a:solidFill>
                  <a:srgbClr val="202452"/>
                </a:solidFill>
              </a:rPr>
              <a:t>How often should a waiver be reviewed?</a:t>
            </a:r>
          </a:p>
          <a:p>
            <a:pPr marL="457200" indent="-457200" eaLnBrk="1" fontAlgn="auto" hangingPunct="1">
              <a:spcBef>
                <a:spcPts val="0"/>
              </a:spcBef>
              <a:spcAft>
                <a:spcPts val="0"/>
              </a:spcAft>
              <a:buFont typeface="Wingdings 2"/>
              <a:buAutoNum type="arabicParenR" startAt="4"/>
              <a:defRPr/>
            </a:pPr>
            <a:endParaRPr lang="en-US" sz="2400" dirty="0">
              <a:solidFill>
                <a:srgbClr val="202452"/>
              </a:solidFill>
            </a:endParaRPr>
          </a:p>
          <a:p>
            <a:pPr marL="457200" indent="-457200" eaLnBrk="1" fontAlgn="auto" hangingPunct="1">
              <a:spcBef>
                <a:spcPts val="0"/>
              </a:spcBef>
              <a:spcAft>
                <a:spcPts val="0"/>
              </a:spcAft>
              <a:buFont typeface="Wingdings 2"/>
              <a:buNone/>
              <a:defRPr/>
            </a:pPr>
            <a:r>
              <a:rPr lang="en-US" sz="2400" dirty="0">
                <a:solidFill>
                  <a:srgbClr val="202452"/>
                </a:solidFill>
              </a:rPr>
              <a:t>	a)	Every six months</a:t>
            </a:r>
          </a:p>
          <a:p>
            <a:pPr marL="457200" indent="-457200" eaLnBrk="1" fontAlgn="auto" hangingPunct="1">
              <a:spcBef>
                <a:spcPts val="0"/>
              </a:spcBef>
              <a:spcAft>
                <a:spcPts val="0"/>
              </a:spcAft>
              <a:buFont typeface="Wingdings 2"/>
              <a:buNone/>
              <a:defRPr/>
            </a:pPr>
            <a:r>
              <a:rPr lang="en-US" sz="2400" dirty="0">
                <a:solidFill>
                  <a:srgbClr val="202452"/>
                </a:solidFill>
              </a:rPr>
              <a:t>	b)	Every three months</a:t>
            </a:r>
          </a:p>
          <a:p>
            <a:pPr marL="457200" indent="-457200" eaLnBrk="1" fontAlgn="auto" hangingPunct="1">
              <a:spcBef>
                <a:spcPts val="0"/>
              </a:spcBef>
              <a:spcAft>
                <a:spcPts val="0"/>
              </a:spcAft>
              <a:buFont typeface="Wingdings 2"/>
              <a:buNone/>
              <a:defRPr/>
            </a:pPr>
            <a:r>
              <a:rPr lang="en-US" sz="2400" dirty="0">
                <a:solidFill>
                  <a:srgbClr val="202452"/>
                </a:solidFill>
              </a:rPr>
              <a:t>	c)	Every thirty days</a:t>
            </a:r>
          </a:p>
          <a:p>
            <a:pPr marL="457200" indent="-457200" eaLnBrk="1" fontAlgn="auto" hangingPunct="1">
              <a:spcBef>
                <a:spcPts val="0"/>
              </a:spcBef>
              <a:spcAft>
                <a:spcPts val="0"/>
              </a:spcAft>
              <a:buFont typeface="Wingdings 2"/>
              <a:buNone/>
              <a:defRPr/>
            </a:pPr>
            <a:r>
              <a:rPr lang="en-US" sz="2400" dirty="0">
                <a:solidFill>
                  <a:srgbClr val="202452"/>
                </a:solidFill>
              </a:rPr>
              <a:t>	d)	None of the above</a:t>
            </a:r>
          </a:p>
          <a:p>
            <a:pPr algn="r">
              <a:buFont typeface="Wingdings 2" panose="05020102010507070707" pitchFamily="18" charset="2"/>
              <a:buNone/>
              <a:defRPr/>
            </a:pPr>
            <a:endParaRPr lang="en-US" dirty="0">
              <a:solidFill>
                <a:srgbClr val="202452"/>
              </a:solidFill>
            </a:endParaRPr>
          </a:p>
        </p:txBody>
      </p:sp>
      <p:pic>
        <p:nvPicPr>
          <p:cNvPr id="9" name="Picture 2" descr="C:\Documents and Settings\boothca\My Documents\My Pictures\MH900157109.JPG">
            <a:extLst>
              <a:ext uri="{FF2B5EF4-FFF2-40B4-BE49-F238E27FC236}">
                <a16:creationId xmlns:a16="http://schemas.microsoft.com/office/drawing/2014/main" id="{DAEB995F-39CA-AB97-8ABA-99CC2B687A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82964" y="2134158"/>
            <a:ext cx="4304270" cy="4304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53709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TAA Knowledge Bank</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6" name="Content Placeholder 2">
            <a:extLst>
              <a:ext uri="{FF2B5EF4-FFF2-40B4-BE49-F238E27FC236}">
                <a16:creationId xmlns:a16="http://schemas.microsoft.com/office/drawing/2014/main" id="{B84D05C5-AEAB-C6FC-EC0F-4537D44CCD02}"/>
              </a:ext>
            </a:extLst>
          </p:cNvPr>
          <p:cNvSpPr>
            <a:spLocks noGrp="1"/>
          </p:cNvSpPr>
          <p:nvPr>
            <p:ph idx="1"/>
          </p:nvPr>
        </p:nvSpPr>
        <p:spPr>
          <a:xfrm>
            <a:off x="838200" y="1690688"/>
            <a:ext cx="10515600" cy="4625975"/>
          </a:xfrm>
        </p:spPr>
        <p:txBody>
          <a:bodyPr/>
          <a:lstStyle/>
          <a:p>
            <a:pPr marL="457200" indent="-457200" eaLnBrk="1" hangingPunct="1">
              <a:buClrTx/>
              <a:buFont typeface="Wingdings 2" panose="05020102010507070707" pitchFamily="18" charset="2"/>
              <a:buAutoNum type="arabicParenR" startAt="5"/>
              <a:defRPr/>
            </a:pPr>
            <a:r>
              <a:rPr lang="en-US" sz="2000" dirty="0">
                <a:solidFill>
                  <a:srgbClr val="202452"/>
                </a:solidFill>
              </a:rPr>
              <a:t>Which state management system is used to record the waiver activity and entries?</a:t>
            </a:r>
          </a:p>
          <a:p>
            <a:pPr marL="457200" indent="-457200" eaLnBrk="1" hangingPunct="1">
              <a:buFont typeface="Wingdings 2" panose="05020102010507070707" pitchFamily="18" charset="2"/>
              <a:buAutoNum type="arabicParenR" startAt="5"/>
              <a:defRPr/>
            </a:pPr>
            <a:endParaRPr lang="en-US" sz="2000" dirty="0">
              <a:solidFill>
                <a:srgbClr val="202452"/>
              </a:solidFill>
            </a:endParaRPr>
          </a:p>
          <a:p>
            <a:pPr marL="457200" indent="-457200" eaLnBrk="1" hangingPunct="1">
              <a:buFont typeface="Wingdings 2" panose="05020102010507070707" pitchFamily="18" charset="2"/>
              <a:buNone/>
              <a:defRPr/>
            </a:pPr>
            <a:r>
              <a:rPr lang="en-US" sz="2000" dirty="0">
                <a:solidFill>
                  <a:srgbClr val="202452"/>
                </a:solidFill>
              </a:rPr>
              <a:t>	a)	Employ Florida Marketplace (Trade Adjustment Assistance Module)</a:t>
            </a:r>
          </a:p>
          <a:p>
            <a:pPr marL="457200" indent="-457200" eaLnBrk="1" hangingPunct="1">
              <a:buFont typeface="Wingdings 2" panose="05020102010507070707" pitchFamily="18" charset="2"/>
              <a:buNone/>
              <a:defRPr/>
            </a:pPr>
            <a:r>
              <a:rPr lang="en-US" sz="2000" dirty="0">
                <a:solidFill>
                  <a:srgbClr val="202452"/>
                </a:solidFill>
              </a:rPr>
              <a:t>	b)	Employ Florida Marketplace (Workforce Investment Act Application)</a:t>
            </a:r>
          </a:p>
          <a:p>
            <a:pPr marL="457200" indent="-457200" eaLnBrk="1" hangingPunct="1">
              <a:buFont typeface="Wingdings 2" panose="05020102010507070707" pitchFamily="18" charset="2"/>
              <a:buNone/>
              <a:defRPr/>
            </a:pPr>
            <a:r>
              <a:rPr lang="en-US" sz="2000" dirty="0">
                <a:solidFill>
                  <a:srgbClr val="202452"/>
                </a:solidFill>
              </a:rPr>
              <a:t>	c)	Employ Florida Marketplace (Wagner-</a:t>
            </a:r>
            <a:r>
              <a:rPr lang="en-US" sz="2000" dirty="0" err="1">
                <a:solidFill>
                  <a:srgbClr val="202452"/>
                </a:solidFill>
              </a:rPr>
              <a:t>Peyser</a:t>
            </a:r>
            <a:r>
              <a:rPr lang="en-US" sz="2000" dirty="0">
                <a:solidFill>
                  <a:srgbClr val="202452"/>
                </a:solidFill>
              </a:rPr>
              <a:t> Application)</a:t>
            </a:r>
          </a:p>
          <a:p>
            <a:pPr marL="457200" indent="-457200" eaLnBrk="1" hangingPunct="1">
              <a:buFont typeface="Wingdings 2" panose="05020102010507070707" pitchFamily="18" charset="2"/>
              <a:buNone/>
              <a:defRPr/>
            </a:pPr>
            <a:r>
              <a:rPr lang="en-US" sz="2000" dirty="0">
                <a:solidFill>
                  <a:srgbClr val="202452"/>
                </a:solidFill>
              </a:rPr>
              <a:t>	d)	All of the above</a:t>
            </a:r>
          </a:p>
          <a:p>
            <a:pPr marL="457200" indent="-457200" eaLnBrk="1" hangingPunct="1">
              <a:buFont typeface="Wingdings 2" panose="05020102010507070707" pitchFamily="18" charset="2"/>
              <a:buNone/>
              <a:defRPr/>
            </a:pPr>
            <a:endParaRPr lang="en-US" sz="2000" dirty="0">
              <a:solidFill>
                <a:srgbClr val="202452"/>
              </a:solidFill>
            </a:endParaRPr>
          </a:p>
          <a:p>
            <a:pPr marL="457200" indent="-457200" eaLnBrk="1" hangingPunct="1">
              <a:buFont typeface="Wingdings 2" panose="05020102010507070707" pitchFamily="18" charset="2"/>
              <a:buNone/>
              <a:defRPr/>
            </a:pPr>
            <a:endParaRPr lang="en-US" sz="2000" dirty="0">
              <a:solidFill>
                <a:srgbClr val="202452"/>
              </a:solidFill>
            </a:endParaRPr>
          </a:p>
          <a:p>
            <a:pPr algn="r">
              <a:buFont typeface="Wingdings 2" panose="05020102010507070707" pitchFamily="18" charset="2"/>
              <a:buNone/>
              <a:defRPr/>
            </a:pPr>
            <a:endParaRPr lang="en-US" dirty="0">
              <a:solidFill>
                <a:srgbClr val="202452"/>
              </a:solidFill>
            </a:endParaRPr>
          </a:p>
        </p:txBody>
      </p:sp>
      <p:pic>
        <p:nvPicPr>
          <p:cNvPr id="8" name="Picture 2" descr="C:\Documents and Settings\boothca\My Documents\My Pictures\MH900316524.JPG">
            <a:extLst>
              <a:ext uri="{FF2B5EF4-FFF2-40B4-BE49-F238E27FC236}">
                <a16:creationId xmlns:a16="http://schemas.microsoft.com/office/drawing/2014/main" id="{03CE5BD7-5EAD-7E97-FF00-B3D9E3AAA5C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7838" b="16371"/>
          <a:stretch/>
        </p:blipFill>
        <p:spPr bwMode="auto">
          <a:xfrm>
            <a:off x="3801633" y="4003675"/>
            <a:ext cx="4588734" cy="2600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534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500062"/>
            <a:ext cx="10515600" cy="1325563"/>
          </a:xfrm>
        </p:spPr>
        <p:txBody>
          <a:bodyPr/>
          <a:lstStyle/>
          <a:p>
            <a:r>
              <a:rPr lang="en-US" b="1" dirty="0">
                <a:solidFill>
                  <a:srgbClr val="04A651"/>
                </a:solidFill>
                <a:latin typeface="Franklin Gothic Book" panose="020B0503020102020204" pitchFamily="34" charset="0"/>
              </a:rPr>
              <a:t>Waiver of Training Requirement</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sp>
        <p:nvSpPr>
          <p:cNvPr id="5" name="Rectangle 3">
            <a:extLst>
              <a:ext uri="{FF2B5EF4-FFF2-40B4-BE49-F238E27FC236}">
                <a16:creationId xmlns:a16="http://schemas.microsoft.com/office/drawing/2014/main" id="{24333AF1-A835-C72E-70C6-FCAA51123CDA}"/>
              </a:ext>
            </a:extLst>
          </p:cNvPr>
          <p:cNvSpPr>
            <a:spLocks noGrp="1"/>
          </p:cNvSpPr>
          <p:nvPr>
            <p:ph idx="1"/>
          </p:nvPr>
        </p:nvSpPr>
        <p:spPr>
          <a:xfrm>
            <a:off x="838199" y="1825625"/>
            <a:ext cx="10515599" cy="3812059"/>
          </a:xfrm>
        </p:spPr>
        <p:txBody>
          <a:bodyPr anchor="ctr"/>
          <a:lstStyle/>
          <a:p>
            <a:pPr marL="0" indent="0" algn="just" eaLnBrk="1" hangingPunct="1">
              <a:spcBef>
                <a:spcPct val="50000"/>
              </a:spcBef>
              <a:buFont typeface="Wingdings" panose="05000000000000000000" pitchFamily="2" charset="2"/>
              <a:buNone/>
            </a:pPr>
            <a:r>
              <a:rPr lang="en-US" altLang="en-US" sz="2400" dirty="0">
                <a:solidFill>
                  <a:srgbClr val="202452"/>
                </a:solidFill>
                <a:latin typeface="Calibri" panose="020F0502020204030204" pitchFamily="34" charset="0"/>
                <a:cs typeface="Times New Roman" panose="02020603050405020304" pitchFamily="18" charset="0"/>
              </a:rPr>
              <a:t>A Waiver of Training Requirement is issued to protect the worker’s receipt of TRA Benefits.  It may be necessary to issue a waiver if training has not been approved and the worker’s </a:t>
            </a:r>
            <a:r>
              <a:rPr lang="en-US" altLang="en-US" sz="2400" i="1" u="sng" dirty="0">
                <a:solidFill>
                  <a:srgbClr val="202452"/>
                </a:solidFill>
                <a:latin typeface="Calibri" panose="020F0502020204030204" pitchFamily="34" charset="0"/>
                <a:cs typeface="Times New Roman" panose="02020603050405020304" pitchFamily="18" charset="0"/>
              </a:rPr>
              <a:t>enrolled in training </a:t>
            </a:r>
            <a:r>
              <a:rPr lang="en-US" altLang="en-US" sz="2400" dirty="0">
                <a:solidFill>
                  <a:srgbClr val="202452"/>
                </a:solidFill>
                <a:latin typeface="Calibri" panose="020F0502020204030204" pitchFamily="34" charset="0"/>
                <a:cs typeface="Times New Roman" panose="02020603050405020304" pitchFamily="18" charset="0"/>
              </a:rPr>
              <a:t>deadline is within one to two weeks. A waiver may be necessary if the worker has exhausted regular UI benefits and remains within the basic TRA benefits period.</a:t>
            </a:r>
          </a:p>
          <a:p>
            <a:pPr marL="0" indent="0" algn="just" eaLnBrk="1" hangingPunct="1">
              <a:spcBef>
                <a:spcPct val="50000"/>
              </a:spcBef>
              <a:buFont typeface="Wingdings" panose="05000000000000000000" pitchFamily="2" charset="2"/>
              <a:buNone/>
            </a:pPr>
            <a:endParaRPr lang="en-US" altLang="en-US" sz="2000" dirty="0">
              <a:latin typeface="Calibri" panose="020F0502020204030204" pitchFamily="34" charset="0"/>
              <a:cs typeface="Times New Roman" panose="02020603050405020304" pitchFamily="18" charset="0"/>
            </a:endParaRPr>
          </a:p>
          <a:p>
            <a:pPr marL="0" indent="0" algn="just" eaLnBrk="1" hangingPunct="1">
              <a:spcBef>
                <a:spcPct val="50000"/>
              </a:spcBef>
              <a:buFont typeface="Wingdings" panose="05000000000000000000" pitchFamily="2" charset="2"/>
              <a:buNone/>
            </a:pPr>
            <a:r>
              <a:rPr lang="en-US" altLang="en-US" sz="2000" b="1" dirty="0">
                <a:solidFill>
                  <a:srgbClr val="FF0000"/>
                </a:solidFill>
                <a:latin typeface="Calibri" panose="020F0502020204030204" pitchFamily="34" charset="0"/>
                <a:cs typeface="Times New Roman" panose="02020603050405020304" pitchFamily="18" charset="0"/>
              </a:rPr>
              <a:t>Note:  </a:t>
            </a:r>
            <a:r>
              <a:rPr lang="en-US" altLang="en-US" sz="2000" dirty="0">
                <a:solidFill>
                  <a:srgbClr val="FF0000"/>
                </a:solidFill>
                <a:latin typeface="Calibri" panose="020F0502020204030204" pitchFamily="34" charset="0"/>
                <a:cs typeface="Times New Roman" panose="02020603050405020304" pitchFamily="18" charset="0"/>
              </a:rPr>
              <a:t>Waiver of Training Requirement is a countable service provided under the TAA program and creates participation.  A TAA Program Application must be recorded in Employ Florida Marketplace (EFM) TAA Module before the first activity is assigned. </a:t>
            </a:r>
          </a:p>
        </p:txBody>
      </p:sp>
    </p:spTree>
    <p:extLst>
      <p:ext uri="{BB962C8B-B14F-4D97-AF65-F5344CB8AC3E}">
        <p14:creationId xmlns:p14="http://schemas.microsoft.com/office/powerpoint/2010/main" val="29269005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TAA Knowledge Bank</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7" name="Content Placeholder 2">
            <a:extLst>
              <a:ext uri="{FF2B5EF4-FFF2-40B4-BE49-F238E27FC236}">
                <a16:creationId xmlns:a16="http://schemas.microsoft.com/office/drawing/2014/main" id="{74DF1E3D-298D-317B-D60C-9381D106737C}"/>
              </a:ext>
            </a:extLst>
          </p:cNvPr>
          <p:cNvSpPr>
            <a:spLocks noGrp="1"/>
          </p:cNvSpPr>
          <p:nvPr>
            <p:ph idx="1"/>
          </p:nvPr>
        </p:nvSpPr>
        <p:spPr>
          <a:xfrm>
            <a:off x="838200" y="1690688"/>
            <a:ext cx="10515600" cy="4625975"/>
          </a:xfrm>
        </p:spPr>
        <p:txBody>
          <a:bodyPr/>
          <a:lstStyle/>
          <a:p>
            <a:pPr marL="457200" indent="-457200" eaLnBrk="1" hangingPunct="1">
              <a:buClrTx/>
              <a:buFont typeface="Wingdings 2" panose="05020102010507070707" pitchFamily="18" charset="2"/>
              <a:buAutoNum type="arabicParenR" startAt="6"/>
            </a:pPr>
            <a:r>
              <a:rPr lang="en-US" altLang="en-US" sz="2000" dirty="0">
                <a:solidFill>
                  <a:srgbClr val="202452"/>
                </a:solidFill>
              </a:rPr>
              <a:t>A trade-affected worker who has been granted and approved for a waiver is:</a:t>
            </a:r>
          </a:p>
          <a:p>
            <a:pPr marL="457200" indent="-457200" eaLnBrk="1" hangingPunct="1">
              <a:buClrTx/>
              <a:buFont typeface="Wingdings 2" panose="05020102010507070707" pitchFamily="18" charset="2"/>
              <a:buNone/>
            </a:pPr>
            <a:endParaRPr lang="en-US" altLang="en-US" sz="2000" dirty="0">
              <a:solidFill>
                <a:srgbClr val="202452"/>
              </a:solidFill>
            </a:endParaRPr>
          </a:p>
          <a:p>
            <a:pPr marL="457200" indent="-457200" eaLnBrk="1" hangingPunct="1">
              <a:buFont typeface="Wingdings 2" panose="05020102010507070707" pitchFamily="18" charset="2"/>
              <a:buNone/>
            </a:pPr>
            <a:r>
              <a:rPr lang="en-US" altLang="en-US" sz="2000" dirty="0">
                <a:solidFill>
                  <a:srgbClr val="202452"/>
                </a:solidFill>
              </a:rPr>
              <a:t>	a)	 Exempted from looking for work </a:t>
            </a:r>
          </a:p>
          <a:p>
            <a:pPr marL="457200" indent="-457200" eaLnBrk="1" hangingPunct="1">
              <a:buFont typeface="Wingdings 2" panose="05020102010507070707" pitchFamily="18" charset="2"/>
              <a:buNone/>
            </a:pPr>
            <a:r>
              <a:rPr lang="en-US" altLang="en-US" sz="2000" dirty="0">
                <a:solidFill>
                  <a:srgbClr val="202452"/>
                </a:solidFill>
              </a:rPr>
              <a:t>	b)	 Required to look for work </a:t>
            </a:r>
          </a:p>
          <a:p>
            <a:pPr marL="457200" indent="-457200" eaLnBrk="1" hangingPunct="1">
              <a:buFont typeface="Wingdings 2" panose="05020102010507070707" pitchFamily="18" charset="2"/>
              <a:buNone/>
            </a:pPr>
            <a:r>
              <a:rPr lang="en-US" altLang="en-US" sz="2000" dirty="0">
                <a:solidFill>
                  <a:srgbClr val="202452"/>
                </a:solidFill>
              </a:rPr>
              <a:t>	c)	 Is considered to be participating in approved training </a:t>
            </a:r>
          </a:p>
          <a:p>
            <a:pPr marL="457200" indent="-457200" eaLnBrk="1" hangingPunct="1">
              <a:buFont typeface="Wingdings 2" panose="05020102010507070707" pitchFamily="18" charset="2"/>
              <a:buNone/>
            </a:pPr>
            <a:r>
              <a:rPr lang="en-US" altLang="en-US" sz="2000" dirty="0">
                <a:solidFill>
                  <a:srgbClr val="202452"/>
                </a:solidFill>
              </a:rPr>
              <a:t>	d)	All of the above	</a:t>
            </a:r>
          </a:p>
          <a:p>
            <a:pPr marL="457200" indent="-457200" algn="r" eaLnBrk="1" hangingPunct="1">
              <a:buFont typeface="Wingdings 2" panose="05020102010507070707" pitchFamily="18" charset="2"/>
              <a:buNone/>
            </a:pPr>
            <a:endParaRPr lang="en-US" altLang="en-US" sz="2000" dirty="0">
              <a:solidFill>
                <a:srgbClr val="202452"/>
              </a:solidFill>
            </a:endParaRPr>
          </a:p>
        </p:txBody>
      </p:sp>
      <p:pic>
        <p:nvPicPr>
          <p:cNvPr id="9" name="Picture 2" descr="C:\Documents and Settings\boothca\My Documents\My Pictures\MH900422764.JPG">
            <a:extLst>
              <a:ext uri="{FF2B5EF4-FFF2-40B4-BE49-F238E27FC236}">
                <a16:creationId xmlns:a16="http://schemas.microsoft.com/office/drawing/2014/main" id="{CC1730FF-7DD3-B9BD-F64F-A0214D9A9F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93692" y="3797299"/>
            <a:ext cx="3095625" cy="274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64529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TAA Knowledge Bank</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6" name="Content Placeholder 2">
            <a:extLst>
              <a:ext uri="{FF2B5EF4-FFF2-40B4-BE49-F238E27FC236}">
                <a16:creationId xmlns:a16="http://schemas.microsoft.com/office/drawing/2014/main" id="{143BF93A-8C04-DDC1-E20A-8C4DF79F6A22}"/>
              </a:ext>
            </a:extLst>
          </p:cNvPr>
          <p:cNvSpPr>
            <a:spLocks noGrp="1"/>
          </p:cNvSpPr>
          <p:nvPr>
            <p:ph idx="1"/>
          </p:nvPr>
        </p:nvSpPr>
        <p:spPr>
          <a:xfrm>
            <a:off x="838200" y="1690688"/>
            <a:ext cx="10515600" cy="4625975"/>
          </a:xfrm>
        </p:spPr>
        <p:txBody>
          <a:bodyPr/>
          <a:lstStyle/>
          <a:p>
            <a:pPr marL="457200" indent="-457200" eaLnBrk="1" hangingPunct="1">
              <a:buClrTx/>
              <a:buFont typeface="Wingdings 2" panose="05020102010507070707" pitchFamily="18" charset="2"/>
              <a:buAutoNum type="arabicParenR" startAt="7"/>
              <a:defRPr/>
            </a:pPr>
            <a:r>
              <a:rPr lang="en-US" sz="2400" dirty="0">
                <a:solidFill>
                  <a:srgbClr val="202452"/>
                </a:solidFill>
              </a:rPr>
              <a:t>Which state is responsible for approving the waiver of training requirement form?</a:t>
            </a:r>
          </a:p>
          <a:p>
            <a:pPr marL="457200" indent="-457200" eaLnBrk="1" hangingPunct="1">
              <a:buFont typeface="Wingdings 2" panose="05020102010507070707" pitchFamily="18" charset="2"/>
              <a:buAutoNum type="arabicParenR" startAt="7"/>
              <a:defRPr/>
            </a:pPr>
            <a:endParaRPr lang="en-US" sz="2400" dirty="0">
              <a:solidFill>
                <a:srgbClr val="202452"/>
              </a:solidFill>
            </a:endParaRPr>
          </a:p>
          <a:p>
            <a:pPr marL="457200" indent="-457200" eaLnBrk="1" hangingPunct="1">
              <a:buFont typeface="Wingdings 2" panose="05020102010507070707" pitchFamily="18" charset="2"/>
              <a:buNone/>
              <a:defRPr/>
            </a:pPr>
            <a:r>
              <a:rPr lang="en-US" sz="2400" dirty="0">
                <a:solidFill>
                  <a:srgbClr val="202452"/>
                </a:solidFill>
              </a:rPr>
              <a:t>	a)	Liable state</a:t>
            </a:r>
          </a:p>
          <a:p>
            <a:pPr marL="457200" indent="-457200" eaLnBrk="1" hangingPunct="1">
              <a:buFont typeface="Wingdings 2" panose="05020102010507070707" pitchFamily="18" charset="2"/>
              <a:buNone/>
              <a:defRPr/>
            </a:pPr>
            <a:r>
              <a:rPr lang="en-US" sz="2400" dirty="0">
                <a:solidFill>
                  <a:srgbClr val="202452"/>
                </a:solidFill>
              </a:rPr>
              <a:t>	b)	Liable and Agent state</a:t>
            </a:r>
          </a:p>
          <a:p>
            <a:pPr marL="457200" indent="-457200" eaLnBrk="1" hangingPunct="1">
              <a:buFont typeface="Wingdings 2" panose="05020102010507070707" pitchFamily="18" charset="2"/>
              <a:buNone/>
              <a:defRPr/>
            </a:pPr>
            <a:r>
              <a:rPr lang="en-US" sz="2400" dirty="0">
                <a:solidFill>
                  <a:srgbClr val="202452"/>
                </a:solidFill>
              </a:rPr>
              <a:t>	c)	Agent state</a:t>
            </a:r>
          </a:p>
          <a:p>
            <a:pPr marL="457200" indent="-457200" eaLnBrk="1" hangingPunct="1">
              <a:buFont typeface="Wingdings 2" panose="05020102010507070707" pitchFamily="18" charset="2"/>
              <a:buNone/>
              <a:defRPr/>
            </a:pPr>
            <a:r>
              <a:rPr lang="en-US" sz="2400" dirty="0">
                <a:solidFill>
                  <a:srgbClr val="202452"/>
                </a:solidFill>
              </a:rPr>
              <a:t>	d)	None of the above</a:t>
            </a:r>
          </a:p>
          <a:p>
            <a:pPr algn="r">
              <a:buFont typeface="Wingdings 2" panose="05020102010507070707" pitchFamily="18" charset="2"/>
              <a:buNone/>
              <a:defRPr/>
            </a:pPr>
            <a:endParaRPr lang="en-US" dirty="0">
              <a:solidFill>
                <a:srgbClr val="202452"/>
              </a:solidFill>
            </a:endParaRPr>
          </a:p>
        </p:txBody>
      </p:sp>
      <p:pic>
        <p:nvPicPr>
          <p:cNvPr id="8" name="Picture 2" descr="C:\Documents and Settings\boothca\My Documents\My Pictures\MH900438767.JPG">
            <a:extLst>
              <a:ext uri="{FF2B5EF4-FFF2-40B4-BE49-F238E27FC236}">
                <a16:creationId xmlns:a16="http://schemas.microsoft.com/office/drawing/2014/main" id="{5A6138BD-811B-9A35-E310-75BAF682A8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3537" y="2336931"/>
            <a:ext cx="4155944" cy="4155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20948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TAA Knowledge Bank</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7" name="Content Placeholder 2">
            <a:extLst>
              <a:ext uri="{FF2B5EF4-FFF2-40B4-BE49-F238E27FC236}">
                <a16:creationId xmlns:a16="http://schemas.microsoft.com/office/drawing/2014/main" id="{216D470B-E07C-FB4F-0BE9-4C2FFD7F2DC1}"/>
              </a:ext>
            </a:extLst>
          </p:cNvPr>
          <p:cNvSpPr>
            <a:spLocks noGrp="1"/>
          </p:cNvSpPr>
          <p:nvPr>
            <p:ph idx="1"/>
          </p:nvPr>
        </p:nvSpPr>
        <p:spPr>
          <a:xfrm>
            <a:off x="838200" y="1690688"/>
            <a:ext cx="10515600" cy="4625975"/>
          </a:xfrm>
        </p:spPr>
        <p:txBody>
          <a:bodyPr/>
          <a:lstStyle/>
          <a:p>
            <a:pPr marL="457200" indent="-457200" eaLnBrk="1" hangingPunct="1">
              <a:buClrTx/>
              <a:buFont typeface="Wingdings 2" panose="05020102010507070707" pitchFamily="18" charset="2"/>
              <a:buAutoNum type="arabicParenR" startAt="8"/>
              <a:defRPr/>
            </a:pPr>
            <a:r>
              <a:rPr lang="en-US" sz="2400" dirty="0">
                <a:solidFill>
                  <a:srgbClr val="202452"/>
                </a:solidFill>
              </a:rPr>
              <a:t>If a worker has received emergency or extended benefits, the weeks will be deducted from the basic TRA period.</a:t>
            </a:r>
          </a:p>
          <a:p>
            <a:pPr marL="457200" indent="-457200" eaLnBrk="1" hangingPunct="1">
              <a:buClrTx/>
              <a:buFont typeface="Wingdings 2" panose="05020102010507070707" pitchFamily="18" charset="2"/>
              <a:buNone/>
              <a:defRPr/>
            </a:pPr>
            <a:endParaRPr lang="en-US" sz="2400" dirty="0">
              <a:solidFill>
                <a:srgbClr val="202452"/>
              </a:solidFill>
            </a:endParaRPr>
          </a:p>
          <a:p>
            <a:pPr marL="457200" indent="-457200" eaLnBrk="1" hangingPunct="1">
              <a:buFont typeface="Wingdings 2" panose="05020102010507070707" pitchFamily="18" charset="2"/>
              <a:buNone/>
              <a:defRPr/>
            </a:pPr>
            <a:r>
              <a:rPr lang="en-US" sz="2400" dirty="0">
                <a:solidFill>
                  <a:srgbClr val="202452"/>
                </a:solidFill>
              </a:rPr>
              <a:t>	a)	True</a:t>
            </a:r>
          </a:p>
          <a:p>
            <a:pPr marL="457200" indent="-457200" eaLnBrk="1" hangingPunct="1">
              <a:buFont typeface="Wingdings 2" panose="05020102010507070707" pitchFamily="18" charset="2"/>
              <a:buNone/>
              <a:defRPr/>
            </a:pPr>
            <a:r>
              <a:rPr lang="en-US" sz="2400" dirty="0">
                <a:solidFill>
                  <a:srgbClr val="202452"/>
                </a:solidFill>
              </a:rPr>
              <a:t>	b)	False</a:t>
            </a:r>
          </a:p>
          <a:p>
            <a:pPr>
              <a:buFont typeface="Wingdings 2" panose="05020102010507070707" pitchFamily="18" charset="2"/>
              <a:buNone/>
              <a:defRPr/>
            </a:pPr>
            <a:endParaRPr lang="en-US" dirty="0">
              <a:solidFill>
                <a:srgbClr val="202452"/>
              </a:solidFill>
            </a:endParaRPr>
          </a:p>
          <a:p>
            <a:pPr algn="r">
              <a:buFont typeface="Wingdings 2" panose="05020102010507070707" pitchFamily="18" charset="2"/>
              <a:buNone/>
              <a:defRPr/>
            </a:pPr>
            <a:endParaRPr lang="en-US" dirty="0">
              <a:solidFill>
                <a:srgbClr val="202452"/>
              </a:solidFill>
            </a:endParaRPr>
          </a:p>
        </p:txBody>
      </p:sp>
      <p:pic>
        <p:nvPicPr>
          <p:cNvPr id="9" name="Picture 2" descr="C:\Documents and Settings\boothca\My Documents\My Pictures\MH900153634.JPG">
            <a:extLst>
              <a:ext uri="{FF2B5EF4-FFF2-40B4-BE49-F238E27FC236}">
                <a16:creationId xmlns:a16="http://schemas.microsoft.com/office/drawing/2014/main" id="{878EEE67-8EB5-F77B-7DB2-0981FA2EED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2044786"/>
            <a:ext cx="4813214" cy="4813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08952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2766218"/>
            <a:ext cx="10515600" cy="1325563"/>
          </a:xfrm>
        </p:spPr>
        <p:txBody>
          <a:bodyPr/>
          <a:lstStyle/>
          <a:p>
            <a:r>
              <a:rPr lang="en-US" b="1" dirty="0">
                <a:solidFill>
                  <a:srgbClr val="04A651"/>
                </a:solidFill>
                <a:latin typeface="Franklin Gothic Book" panose="020B0503020102020204" pitchFamily="34" charset="0"/>
              </a:rPr>
              <a:t>Questions &amp; Answers</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2"/>
          <a:srcRect/>
          <a:stretch/>
        </p:blipFill>
        <p:spPr>
          <a:xfrm>
            <a:off x="11182350" y="5859901"/>
            <a:ext cx="882130" cy="899379"/>
          </a:xfrm>
          <a:prstGeom prst="rect">
            <a:avLst/>
          </a:prstGeom>
        </p:spPr>
      </p:pic>
    </p:spTree>
    <p:extLst>
      <p:ext uri="{BB962C8B-B14F-4D97-AF65-F5344CB8AC3E}">
        <p14:creationId xmlns:p14="http://schemas.microsoft.com/office/powerpoint/2010/main" val="194176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500062"/>
            <a:ext cx="10515600" cy="1325563"/>
          </a:xfrm>
        </p:spPr>
        <p:txBody>
          <a:bodyPr/>
          <a:lstStyle/>
          <a:p>
            <a:r>
              <a:rPr lang="en-US" b="1" dirty="0">
                <a:solidFill>
                  <a:srgbClr val="04A651"/>
                </a:solidFill>
                <a:latin typeface="Franklin Gothic Book" panose="020B0503020102020204" pitchFamily="34" charset="0"/>
              </a:rPr>
              <a:t>Contact Us</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2">
            <a:extLst>
              <a:ext uri="{FF2B5EF4-FFF2-40B4-BE49-F238E27FC236}">
                <a16:creationId xmlns:a16="http://schemas.microsoft.com/office/drawing/2014/main" id="{1FAE4F3C-51C3-289E-D484-FA26A8B74053}"/>
              </a:ext>
            </a:extLst>
          </p:cNvPr>
          <p:cNvSpPr/>
          <p:nvPr/>
        </p:nvSpPr>
        <p:spPr>
          <a:xfrm>
            <a:off x="1254673" y="2257936"/>
            <a:ext cx="6259920" cy="523220"/>
          </a:xfrm>
          <a:prstGeom prst="rect">
            <a:avLst/>
          </a:prstGeom>
        </p:spPr>
        <p:txBody>
          <a:bodyPr wrap="square">
            <a:spAutoFit/>
          </a:bodyPr>
          <a:lstStyle/>
          <a:p>
            <a:r>
              <a:rPr lang="en-US" sz="2800" b="1" dirty="0">
                <a:solidFill>
                  <a:srgbClr val="04A651"/>
                </a:solidFill>
                <a:latin typeface="Century Gothic" panose="020B0502020202020204" pitchFamily="34" charset="0"/>
                <a:cs typeface="Arial" panose="020B0604020202020204" pitchFamily="34" charset="0"/>
              </a:rPr>
              <a:t>Thank You.</a:t>
            </a:r>
          </a:p>
        </p:txBody>
      </p:sp>
      <p:sp>
        <p:nvSpPr>
          <p:cNvPr id="4" name="Rectangle 3">
            <a:extLst>
              <a:ext uri="{FF2B5EF4-FFF2-40B4-BE49-F238E27FC236}">
                <a16:creationId xmlns:a16="http://schemas.microsoft.com/office/drawing/2014/main" id="{57FDA2A8-A302-DCD2-6829-5F5E1050D92F}"/>
              </a:ext>
            </a:extLst>
          </p:cNvPr>
          <p:cNvSpPr/>
          <p:nvPr/>
        </p:nvSpPr>
        <p:spPr>
          <a:xfrm>
            <a:off x="1254673" y="2685588"/>
            <a:ext cx="6104157" cy="707886"/>
          </a:xfrm>
          <a:prstGeom prst="rect">
            <a:avLst/>
          </a:prstGeom>
        </p:spPr>
        <p:txBody>
          <a:bodyPr wrap="square">
            <a:spAutoFit/>
          </a:bodyPr>
          <a:lstStyle/>
          <a:p>
            <a:r>
              <a:rPr lang="en-US" sz="2000" dirty="0">
                <a:solidFill>
                  <a:srgbClr val="7B8898"/>
                </a:solidFill>
                <a:ea typeface="Open Sans" panose="020B0606030504020204" pitchFamily="34" charset="0"/>
                <a:cs typeface="Open Sans" panose="020B0606030504020204" pitchFamily="34" charset="0"/>
              </a:rPr>
              <a:t>If you have questions or comments about this presentation, please contact us at 1-800-342-3450.</a:t>
            </a:r>
          </a:p>
        </p:txBody>
      </p:sp>
    </p:spTree>
    <p:extLst>
      <p:ext uri="{BB962C8B-B14F-4D97-AF65-F5344CB8AC3E}">
        <p14:creationId xmlns:p14="http://schemas.microsoft.com/office/powerpoint/2010/main" val="543479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Waiver of Training Requirement (cont’d)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7" name="Content Placeholder 2">
            <a:extLst>
              <a:ext uri="{FF2B5EF4-FFF2-40B4-BE49-F238E27FC236}">
                <a16:creationId xmlns:a16="http://schemas.microsoft.com/office/drawing/2014/main" id="{8CBC40F4-24CB-10A5-64CF-1BC23A310ED9}"/>
              </a:ext>
            </a:extLst>
          </p:cNvPr>
          <p:cNvSpPr>
            <a:spLocks noGrp="1"/>
          </p:cNvSpPr>
          <p:nvPr>
            <p:ph idx="1"/>
          </p:nvPr>
        </p:nvSpPr>
        <p:spPr>
          <a:xfrm>
            <a:off x="838200" y="1690688"/>
            <a:ext cx="10515600" cy="4876800"/>
          </a:xfrm>
        </p:spPr>
        <p:txBody>
          <a:bodyPr/>
          <a:lstStyle/>
          <a:p>
            <a:pPr indent="0" eaLnBrk="1" hangingPunct="1">
              <a:buFont typeface="Wingdings 2" panose="05020102010507070707" pitchFamily="18" charset="2"/>
              <a:buNone/>
            </a:pPr>
            <a:r>
              <a:rPr lang="en-US" altLang="en-US" sz="2800" dirty="0">
                <a:solidFill>
                  <a:srgbClr val="202452"/>
                </a:solidFill>
              </a:rPr>
              <a:t>The Trade Adjustment Assistance Act has been amended several times.  Therefore, it is necessary to pay close attention to the </a:t>
            </a:r>
            <a:r>
              <a:rPr lang="en-US" altLang="en-US" sz="2800" b="1" dirty="0">
                <a:solidFill>
                  <a:srgbClr val="202452"/>
                </a:solidFill>
              </a:rPr>
              <a:t>amendment year </a:t>
            </a:r>
            <a:r>
              <a:rPr lang="en-US" altLang="en-US" sz="2800" dirty="0">
                <a:solidFill>
                  <a:srgbClr val="202452"/>
                </a:solidFill>
              </a:rPr>
              <a:t>and </a:t>
            </a:r>
            <a:r>
              <a:rPr lang="en-US" altLang="en-US" sz="2800" b="1" dirty="0">
                <a:solidFill>
                  <a:srgbClr val="202452"/>
                </a:solidFill>
              </a:rPr>
              <a:t>petition number </a:t>
            </a:r>
            <a:r>
              <a:rPr lang="en-US" altLang="en-US" sz="2800" dirty="0">
                <a:solidFill>
                  <a:srgbClr val="202452"/>
                </a:solidFill>
              </a:rPr>
              <a:t>when applying the proper waiver of training requirement and subsequent rules to a trade customer. </a:t>
            </a:r>
          </a:p>
        </p:txBody>
      </p:sp>
      <p:pic>
        <p:nvPicPr>
          <p:cNvPr id="8" name="Picture 5" descr="MH900339254.JPG">
            <a:extLst>
              <a:ext uri="{FF2B5EF4-FFF2-40B4-BE49-F238E27FC236}">
                <a16:creationId xmlns:a16="http://schemas.microsoft.com/office/drawing/2014/main" id="{58D278A6-8D23-74E8-27C5-8BAF4F2A741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59414" y="3466492"/>
            <a:ext cx="4673171" cy="329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6029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Waiver of Training Requirement (cont’d)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6" name="Rectangle 3">
            <a:extLst>
              <a:ext uri="{FF2B5EF4-FFF2-40B4-BE49-F238E27FC236}">
                <a16:creationId xmlns:a16="http://schemas.microsoft.com/office/drawing/2014/main" id="{FBABD5B9-6002-7563-059E-4D81FED2D17B}"/>
              </a:ext>
            </a:extLst>
          </p:cNvPr>
          <p:cNvSpPr>
            <a:spLocks noGrp="1"/>
          </p:cNvSpPr>
          <p:nvPr>
            <p:ph idx="1"/>
          </p:nvPr>
        </p:nvSpPr>
        <p:spPr>
          <a:xfrm>
            <a:off x="838200" y="1690688"/>
            <a:ext cx="10515600" cy="4454525"/>
          </a:xfrm>
        </p:spPr>
        <p:txBody>
          <a:bodyPr/>
          <a:lstStyle/>
          <a:p>
            <a:pPr marL="0" indent="0" eaLnBrk="1" hangingPunct="1">
              <a:spcAft>
                <a:spcPct val="30000"/>
              </a:spcAft>
              <a:buFont typeface="Wingdings" panose="05000000000000000000" pitchFamily="2" charset="2"/>
              <a:buNone/>
            </a:pPr>
            <a:r>
              <a:rPr lang="en-US" altLang="en-US" sz="2400" dirty="0">
                <a:solidFill>
                  <a:srgbClr val="202452"/>
                </a:solidFill>
                <a:latin typeface="Calibri" panose="020F0502020204030204" pitchFamily="34" charset="0"/>
                <a:cs typeface="Times New Roman" panose="02020603050405020304" pitchFamily="18" charset="0"/>
              </a:rPr>
              <a:t>Under the Trade Amendments of </a:t>
            </a:r>
            <a:r>
              <a:rPr lang="en-US" altLang="en-US" sz="2400" b="1" dirty="0">
                <a:solidFill>
                  <a:srgbClr val="202452"/>
                </a:solidFill>
                <a:latin typeface="Calibri" panose="020F0502020204030204" pitchFamily="34" charset="0"/>
                <a:cs typeface="Times New Roman" panose="02020603050405020304" pitchFamily="18" charset="0"/>
              </a:rPr>
              <a:t>2002 and 2009</a:t>
            </a:r>
            <a:r>
              <a:rPr lang="en-US" altLang="en-US" sz="2400" dirty="0">
                <a:solidFill>
                  <a:srgbClr val="202452"/>
                </a:solidFill>
                <a:latin typeface="Calibri" panose="020F0502020204030204" pitchFamily="34" charset="0"/>
                <a:cs typeface="Times New Roman" panose="02020603050405020304" pitchFamily="18" charset="0"/>
              </a:rPr>
              <a:t>, an adversely-affected worker may be granted a waiver of training requirement for one of the following </a:t>
            </a:r>
            <a:r>
              <a:rPr lang="en-US" altLang="en-US" sz="2400" b="1" dirty="0">
                <a:solidFill>
                  <a:srgbClr val="202452"/>
                </a:solidFill>
                <a:latin typeface="Calibri" panose="020F0502020204030204" pitchFamily="34" charset="0"/>
                <a:cs typeface="Times New Roman" panose="02020603050405020304" pitchFamily="18" charset="0"/>
              </a:rPr>
              <a:t>six</a:t>
            </a:r>
            <a:r>
              <a:rPr lang="en-US" altLang="en-US" sz="2400" dirty="0">
                <a:solidFill>
                  <a:srgbClr val="202452"/>
                </a:solidFill>
                <a:latin typeface="Calibri" panose="020F0502020204030204" pitchFamily="34" charset="0"/>
                <a:cs typeface="Times New Roman" panose="02020603050405020304" pitchFamily="18" charset="0"/>
              </a:rPr>
              <a:t> reason(s):</a:t>
            </a:r>
          </a:p>
          <a:p>
            <a:pPr marL="0" indent="0" eaLnBrk="1" hangingPunct="1">
              <a:spcAft>
                <a:spcPct val="30000"/>
              </a:spcAft>
              <a:buFont typeface="Wingdings" panose="05000000000000000000" pitchFamily="2" charset="2"/>
              <a:buNone/>
            </a:pPr>
            <a:endParaRPr lang="en-US" altLang="en-US" sz="2000" dirty="0">
              <a:solidFill>
                <a:srgbClr val="202452"/>
              </a:solidFill>
              <a:latin typeface="Calibri" panose="020F0502020204030204" pitchFamily="34" charset="0"/>
              <a:cs typeface="Times New Roman" panose="02020603050405020304" pitchFamily="18" charset="0"/>
            </a:endParaRPr>
          </a:p>
          <a:p>
            <a:pPr marL="0" indent="0" eaLnBrk="1" hangingPunct="1">
              <a:buClr>
                <a:schemeClr val="tx1"/>
              </a:buClr>
              <a:buFontTx/>
              <a:buAutoNum type="arabicPeriod"/>
            </a:pPr>
            <a:r>
              <a:rPr lang="en-US" altLang="en-US" sz="2000" dirty="0">
                <a:solidFill>
                  <a:srgbClr val="202452"/>
                </a:solidFill>
                <a:latin typeface="Calibri" panose="020F0502020204030204" pitchFamily="34" charset="0"/>
                <a:cs typeface="Times New Roman" panose="02020603050405020304" pitchFamily="18" charset="0"/>
              </a:rPr>
              <a:t> </a:t>
            </a:r>
            <a:r>
              <a:rPr lang="en-US" altLang="en-US" sz="2400" dirty="0">
                <a:solidFill>
                  <a:srgbClr val="202452"/>
                </a:solidFill>
                <a:latin typeface="Calibri" panose="020F0502020204030204" pitchFamily="34" charset="0"/>
                <a:cs typeface="Times New Roman" panose="02020603050405020304" pitchFamily="18" charset="0"/>
              </a:rPr>
              <a:t>Enrollment Unavailable</a:t>
            </a:r>
          </a:p>
          <a:p>
            <a:pPr marL="0" indent="0" eaLnBrk="1" hangingPunct="1">
              <a:buClr>
                <a:schemeClr val="tx1"/>
              </a:buClr>
              <a:buFontTx/>
              <a:buAutoNum type="arabicPeriod"/>
            </a:pPr>
            <a:r>
              <a:rPr lang="en-US" altLang="en-US" sz="2400" dirty="0">
                <a:solidFill>
                  <a:srgbClr val="202452"/>
                </a:solidFill>
                <a:latin typeface="Calibri" panose="020F0502020204030204" pitchFamily="34" charset="0"/>
                <a:cs typeface="Times New Roman" panose="02020603050405020304" pitchFamily="18" charset="0"/>
              </a:rPr>
              <a:t> Training Unavailable</a:t>
            </a:r>
          </a:p>
          <a:p>
            <a:pPr marL="0" indent="0" eaLnBrk="1" hangingPunct="1">
              <a:buClr>
                <a:schemeClr val="tx1"/>
              </a:buClr>
              <a:buFontTx/>
              <a:buAutoNum type="arabicPeriod"/>
            </a:pPr>
            <a:r>
              <a:rPr lang="en-US" altLang="en-US" sz="2400" dirty="0">
                <a:solidFill>
                  <a:srgbClr val="202452"/>
                </a:solidFill>
                <a:latin typeface="Calibri" panose="020F0502020204030204" pitchFamily="34" charset="0"/>
                <a:cs typeface="Times New Roman" panose="02020603050405020304" pitchFamily="18" charset="0"/>
              </a:rPr>
              <a:t> Recall</a:t>
            </a:r>
          </a:p>
          <a:p>
            <a:pPr marL="0" indent="0" eaLnBrk="1" hangingPunct="1">
              <a:buClr>
                <a:schemeClr val="tx1"/>
              </a:buClr>
              <a:buFontTx/>
              <a:buAutoNum type="arabicPeriod"/>
            </a:pPr>
            <a:r>
              <a:rPr lang="en-US" altLang="en-US" sz="2400" dirty="0">
                <a:solidFill>
                  <a:srgbClr val="202452"/>
                </a:solidFill>
                <a:latin typeface="Calibri" panose="020F0502020204030204" pitchFamily="34" charset="0"/>
                <a:cs typeface="Times New Roman" panose="02020603050405020304" pitchFamily="18" charset="0"/>
              </a:rPr>
              <a:t> Marketable Skills</a:t>
            </a:r>
          </a:p>
          <a:p>
            <a:pPr marL="0" indent="0" eaLnBrk="1" hangingPunct="1">
              <a:buClr>
                <a:schemeClr val="tx1"/>
              </a:buClr>
              <a:buFontTx/>
              <a:buAutoNum type="arabicPeriod"/>
            </a:pPr>
            <a:r>
              <a:rPr lang="en-US" altLang="en-US" sz="2400" dirty="0">
                <a:solidFill>
                  <a:srgbClr val="202452"/>
                </a:solidFill>
                <a:latin typeface="Calibri" panose="020F0502020204030204" pitchFamily="34" charset="0"/>
                <a:cs typeface="Times New Roman" panose="02020603050405020304" pitchFamily="18" charset="0"/>
              </a:rPr>
              <a:t> Retirement</a:t>
            </a:r>
          </a:p>
          <a:p>
            <a:pPr marL="0" indent="0" eaLnBrk="1" hangingPunct="1">
              <a:buClr>
                <a:schemeClr val="tx1"/>
              </a:buClr>
              <a:buFontTx/>
              <a:buAutoNum type="arabicPeriod"/>
            </a:pPr>
            <a:r>
              <a:rPr lang="en-US" altLang="en-US" sz="2400" dirty="0">
                <a:solidFill>
                  <a:srgbClr val="202452"/>
                </a:solidFill>
                <a:latin typeface="Calibri" panose="020F0502020204030204" pitchFamily="34" charset="0"/>
                <a:cs typeface="Times New Roman" panose="02020603050405020304" pitchFamily="18" charset="0"/>
              </a:rPr>
              <a:t> Health</a:t>
            </a:r>
          </a:p>
        </p:txBody>
      </p:sp>
      <p:pic>
        <p:nvPicPr>
          <p:cNvPr id="9" name="Picture 8" descr="MMj02836180000[1]">
            <a:extLst>
              <a:ext uri="{FF2B5EF4-FFF2-40B4-BE49-F238E27FC236}">
                <a16:creationId xmlns:a16="http://schemas.microsoft.com/office/drawing/2014/main" id="{169C3D45-3ADF-563B-7BE2-857E8B402917}"/>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484340" y="2465040"/>
            <a:ext cx="3845011" cy="4027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1018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Waiver of Training Requirement (cont’d)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7" name="Rectangle 3">
            <a:extLst>
              <a:ext uri="{FF2B5EF4-FFF2-40B4-BE49-F238E27FC236}">
                <a16:creationId xmlns:a16="http://schemas.microsoft.com/office/drawing/2014/main" id="{41EC47B0-39F4-5825-9843-DA18CB4B87C4}"/>
              </a:ext>
            </a:extLst>
          </p:cNvPr>
          <p:cNvSpPr>
            <a:spLocks noGrp="1"/>
          </p:cNvSpPr>
          <p:nvPr>
            <p:ph idx="1"/>
          </p:nvPr>
        </p:nvSpPr>
        <p:spPr>
          <a:xfrm>
            <a:off x="838200" y="1690688"/>
            <a:ext cx="10515600" cy="4454525"/>
          </a:xfrm>
        </p:spPr>
        <p:txBody>
          <a:bodyPr anchor="ctr"/>
          <a:lstStyle/>
          <a:p>
            <a:pPr marL="0" indent="0" eaLnBrk="1" hangingPunct="1">
              <a:spcAft>
                <a:spcPct val="30000"/>
              </a:spcAft>
              <a:buFont typeface="Wingdings" panose="05000000000000000000" pitchFamily="2" charset="2"/>
              <a:buNone/>
            </a:pPr>
            <a:r>
              <a:rPr lang="en-US" altLang="en-US" sz="2400" b="1" dirty="0">
                <a:solidFill>
                  <a:srgbClr val="202452"/>
                </a:solidFill>
                <a:latin typeface="Calibri" panose="020F0502020204030204" pitchFamily="34" charset="0"/>
                <a:cs typeface="Times New Roman" panose="02020603050405020304" pitchFamily="18" charset="0"/>
              </a:rPr>
              <a:t>Descriptions of the six conditions are as follows:</a:t>
            </a:r>
          </a:p>
          <a:p>
            <a:pPr marL="0" indent="0" eaLnBrk="1" hangingPunct="1">
              <a:spcAft>
                <a:spcPct val="30000"/>
              </a:spcAft>
              <a:buFont typeface="Wingdings" panose="05000000000000000000" pitchFamily="2" charset="2"/>
              <a:buNone/>
            </a:pPr>
            <a:r>
              <a:rPr lang="en-US" altLang="en-US" sz="2000" b="1" u="sng" dirty="0">
                <a:solidFill>
                  <a:srgbClr val="202452"/>
                </a:solidFill>
                <a:latin typeface="Calibri" panose="020F0502020204030204" pitchFamily="34" charset="0"/>
                <a:cs typeface="Times New Roman" panose="02020603050405020304" pitchFamily="18" charset="0"/>
              </a:rPr>
              <a:t>Enrollment Unavailable</a:t>
            </a:r>
            <a:r>
              <a:rPr lang="en-US" altLang="en-US" sz="2000" dirty="0">
                <a:solidFill>
                  <a:srgbClr val="202452"/>
                </a:solidFill>
                <a:latin typeface="Calibri" panose="020F0502020204030204" pitchFamily="34" charset="0"/>
                <a:cs typeface="Times New Roman" panose="02020603050405020304" pitchFamily="18" charset="0"/>
              </a:rPr>
              <a:t>:  The first available enrollment date for the approved training of the worker is within 60 days after the date of the determination, or there are extenuating circumstances for the delay in enrollment.  This reason may also apply during the assessment period; when the worker is in the process of receiving a comprehensive assessment.</a:t>
            </a:r>
          </a:p>
          <a:p>
            <a:pPr marL="0" indent="0" eaLnBrk="1" hangingPunct="1">
              <a:spcAft>
                <a:spcPct val="30000"/>
              </a:spcAft>
              <a:buFont typeface="Wingdings 2" panose="05020102010507070707" pitchFamily="18" charset="2"/>
              <a:buNone/>
            </a:pPr>
            <a:r>
              <a:rPr lang="en-US" altLang="en-US" sz="2000" b="1" u="sng" dirty="0">
                <a:solidFill>
                  <a:srgbClr val="202452"/>
                </a:solidFill>
                <a:latin typeface="Calibri" panose="020F0502020204030204" pitchFamily="34" charset="0"/>
                <a:cs typeface="Times New Roman" panose="02020603050405020304" pitchFamily="18" charset="0"/>
              </a:rPr>
              <a:t>Training Unavailable</a:t>
            </a:r>
            <a:r>
              <a:rPr lang="en-US" altLang="en-US" sz="2000" dirty="0">
                <a:solidFill>
                  <a:srgbClr val="202452"/>
                </a:solidFill>
                <a:latin typeface="Calibri" panose="020F0502020204030204" pitchFamily="34" charset="0"/>
                <a:cs typeface="Times New Roman" panose="02020603050405020304" pitchFamily="18" charset="0"/>
              </a:rPr>
              <a:t>:  No suitable training is available at a reasonable cost; no training funds are available</a:t>
            </a:r>
          </a:p>
          <a:p>
            <a:pPr marL="0" indent="0" eaLnBrk="1" hangingPunct="1">
              <a:spcAft>
                <a:spcPct val="30000"/>
              </a:spcAft>
              <a:buFont typeface="Wingdings 2" panose="05020102010507070707" pitchFamily="18" charset="2"/>
              <a:buNone/>
            </a:pPr>
            <a:r>
              <a:rPr lang="en-US" altLang="en-US" sz="2000" b="1" u="sng" dirty="0">
                <a:solidFill>
                  <a:srgbClr val="202452"/>
                </a:solidFill>
                <a:latin typeface="Calibri" panose="020F0502020204030204" pitchFamily="34" charset="0"/>
                <a:cs typeface="Times New Roman" panose="02020603050405020304" pitchFamily="18" charset="0"/>
              </a:rPr>
              <a:t>Recall:</a:t>
            </a:r>
            <a:r>
              <a:rPr lang="en-US" altLang="en-US" sz="2000" b="1" dirty="0">
                <a:solidFill>
                  <a:srgbClr val="202452"/>
                </a:solidFill>
                <a:latin typeface="Calibri" panose="020F0502020204030204" pitchFamily="34" charset="0"/>
                <a:cs typeface="Times New Roman" panose="02020603050405020304" pitchFamily="18" charset="0"/>
              </a:rPr>
              <a:t>  </a:t>
            </a:r>
            <a:r>
              <a:rPr lang="en-US" altLang="en-US" sz="2000" dirty="0">
                <a:solidFill>
                  <a:srgbClr val="202452"/>
                </a:solidFill>
                <a:latin typeface="Calibri" panose="020F0502020204030204" pitchFamily="34" charset="0"/>
                <a:cs typeface="Times New Roman" panose="02020603050405020304" pitchFamily="18" charset="0"/>
              </a:rPr>
              <a:t>The worker has been notified that they will be recalled by the firm where the separation occurred.</a:t>
            </a:r>
          </a:p>
          <a:p>
            <a:pPr marL="0" indent="0" eaLnBrk="1" hangingPunct="1">
              <a:spcAft>
                <a:spcPct val="30000"/>
              </a:spcAft>
              <a:buFont typeface="Wingdings" panose="05000000000000000000" pitchFamily="2" charset="2"/>
              <a:buNone/>
            </a:pPr>
            <a:endParaRPr lang="en-US" altLang="en-US" sz="2400" dirty="0">
              <a:solidFill>
                <a:srgbClr val="20245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3329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Waiver of Training Requirement (cont’d)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6" name="Rectangle 3">
            <a:extLst>
              <a:ext uri="{FF2B5EF4-FFF2-40B4-BE49-F238E27FC236}">
                <a16:creationId xmlns:a16="http://schemas.microsoft.com/office/drawing/2014/main" id="{CB0C2587-206F-8133-E696-99E1841CF159}"/>
              </a:ext>
            </a:extLst>
          </p:cNvPr>
          <p:cNvSpPr>
            <a:spLocks noGrp="1"/>
          </p:cNvSpPr>
          <p:nvPr>
            <p:ph idx="1"/>
          </p:nvPr>
        </p:nvSpPr>
        <p:spPr>
          <a:xfrm>
            <a:off x="838200" y="1690688"/>
            <a:ext cx="10515600" cy="4302125"/>
          </a:xfrm>
        </p:spPr>
        <p:txBody>
          <a:bodyPr/>
          <a:lstStyle/>
          <a:p>
            <a:pPr marL="0" indent="0" eaLnBrk="1" hangingPunct="1">
              <a:buFont typeface="Wingdings" panose="05000000000000000000" pitchFamily="2" charset="2"/>
              <a:buNone/>
            </a:pPr>
            <a:r>
              <a:rPr lang="en-US" altLang="en-US" sz="2000" b="1" u="sng" dirty="0">
                <a:solidFill>
                  <a:srgbClr val="202452"/>
                </a:solidFill>
                <a:latin typeface="Calibri" panose="020F0502020204030204" pitchFamily="34" charset="0"/>
                <a:cs typeface="Times New Roman" panose="02020603050405020304" pitchFamily="18" charset="0"/>
              </a:rPr>
              <a:t>Marketable Skills:</a:t>
            </a:r>
            <a:r>
              <a:rPr lang="en-US" altLang="en-US" sz="2000" b="1" dirty="0">
                <a:solidFill>
                  <a:srgbClr val="202452"/>
                </a:solidFill>
                <a:latin typeface="Calibri" panose="020F0502020204030204" pitchFamily="34" charset="0"/>
                <a:cs typeface="Times New Roman" panose="02020603050405020304" pitchFamily="18" charset="0"/>
              </a:rPr>
              <a:t> </a:t>
            </a:r>
            <a:r>
              <a:rPr lang="en-US" altLang="en-US" sz="2000" dirty="0">
                <a:solidFill>
                  <a:srgbClr val="202452"/>
                </a:solidFill>
                <a:latin typeface="Calibri" panose="020F0502020204030204" pitchFamily="34" charset="0"/>
                <a:cs typeface="Times New Roman" panose="02020603050405020304" pitchFamily="18" charset="0"/>
              </a:rPr>
              <a:t>The worker possesses marketable skills for suitable employment and there is a reasonable expectation of employment at equivalent wages in the foreseeable future. “Marketable skills” may include the possession of a postgraduate degree from an institution of higher education or an equivalent institution, or the possession of an equivalent postgraduate certification in a specialized field.</a:t>
            </a:r>
          </a:p>
          <a:p>
            <a:pPr marL="0" indent="0" eaLnBrk="1" hangingPunct="1">
              <a:buFont typeface="Wingdings" panose="05000000000000000000" pitchFamily="2" charset="2"/>
              <a:buNone/>
            </a:pPr>
            <a:endParaRPr lang="en-US" altLang="en-US" sz="2000" dirty="0">
              <a:solidFill>
                <a:srgbClr val="202452"/>
              </a:solidFill>
              <a:latin typeface="Calibri" panose="020F0502020204030204" pitchFamily="34" charset="0"/>
              <a:cs typeface="Times New Roman" panose="02020603050405020304" pitchFamily="18" charset="0"/>
            </a:endParaRPr>
          </a:p>
          <a:p>
            <a:pPr marL="0" indent="0" eaLnBrk="1" hangingPunct="1">
              <a:spcAft>
                <a:spcPct val="30000"/>
              </a:spcAft>
              <a:buFont typeface="Wingdings 2" panose="05020102010507070707" pitchFamily="18" charset="2"/>
              <a:buNone/>
            </a:pPr>
            <a:r>
              <a:rPr lang="en-US" altLang="en-US" sz="2000" b="1" u="sng" dirty="0">
                <a:solidFill>
                  <a:srgbClr val="202452"/>
                </a:solidFill>
                <a:latin typeface="Calibri" panose="020F0502020204030204" pitchFamily="34" charset="0"/>
                <a:cs typeface="Times New Roman" panose="02020603050405020304" pitchFamily="18" charset="0"/>
              </a:rPr>
              <a:t>Retirement:</a:t>
            </a:r>
            <a:r>
              <a:rPr lang="en-US" altLang="en-US" sz="2000" b="1" dirty="0">
                <a:solidFill>
                  <a:srgbClr val="202452"/>
                </a:solidFill>
                <a:latin typeface="Calibri" panose="020F0502020204030204" pitchFamily="34" charset="0"/>
                <a:cs typeface="Times New Roman" panose="02020603050405020304" pitchFamily="18" charset="0"/>
              </a:rPr>
              <a:t> </a:t>
            </a:r>
            <a:r>
              <a:rPr lang="en-US" altLang="en-US" sz="2000" dirty="0">
                <a:solidFill>
                  <a:srgbClr val="202452"/>
                </a:solidFill>
                <a:latin typeface="Calibri" panose="020F0502020204030204" pitchFamily="34" charset="0"/>
                <a:cs typeface="Times New Roman" panose="02020603050405020304" pitchFamily="18" charset="0"/>
              </a:rPr>
              <a:t>The worker is within 2 years of meeting all requirements for entitlement to either: (1) old-age insurance benefits under Title II of the Social Security Act; or (2) a private pension sponsored by an employer or labor organization. The worker may be eligible to receive a waiver while receiving social security benefits.</a:t>
            </a:r>
            <a:endParaRPr lang="en-US" altLang="en-US" sz="2000" b="1" u="sng" dirty="0">
              <a:solidFill>
                <a:srgbClr val="202452"/>
              </a:solidFill>
              <a:latin typeface="Calibri" panose="020F0502020204030204" pitchFamily="34" charset="0"/>
              <a:cs typeface="Times New Roman" panose="02020603050405020304" pitchFamily="18" charset="0"/>
            </a:endParaRPr>
          </a:p>
          <a:p>
            <a:pPr marL="0" indent="0" eaLnBrk="1" hangingPunct="1">
              <a:spcAft>
                <a:spcPct val="30000"/>
              </a:spcAft>
              <a:buFont typeface="Wingdings" panose="05000000000000000000" pitchFamily="2" charset="2"/>
              <a:buNone/>
            </a:pPr>
            <a:endParaRPr lang="en-US" altLang="en-US" sz="2400" b="1" u="sng" dirty="0">
              <a:solidFill>
                <a:srgbClr val="202452"/>
              </a:solidFill>
              <a:cs typeface="Times New Roman" panose="02020603050405020304" pitchFamily="18" charset="0"/>
            </a:endParaRPr>
          </a:p>
          <a:p>
            <a:pPr marL="0" indent="0" eaLnBrk="1" hangingPunct="1">
              <a:spcAft>
                <a:spcPct val="30000"/>
              </a:spcAft>
              <a:buFont typeface="Wingdings" panose="05000000000000000000" pitchFamily="2" charset="2"/>
              <a:buNone/>
            </a:pPr>
            <a:endParaRPr lang="en-US" altLang="en-US" sz="2400" dirty="0">
              <a:solidFill>
                <a:srgbClr val="202452"/>
              </a:solidFill>
              <a:cs typeface="Times New Roman" panose="02020603050405020304" pitchFamily="18" charset="0"/>
            </a:endParaRPr>
          </a:p>
        </p:txBody>
      </p:sp>
    </p:spTree>
    <p:extLst>
      <p:ext uri="{BB962C8B-B14F-4D97-AF65-F5344CB8AC3E}">
        <p14:creationId xmlns:p14="http://schemas.microsoft.com/office/powerpoint/2010/main" val="2270191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Waiver of Training Requirement (cont’d)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7" name="Rectangle 3">
            <a:extLst>
              <a:ext uri="{FF2B5EF4-FFF2-40B4-BE49-F238E27FC236}">
                <a16:creationId xmlns:a16="http://schemas.microsoft.com/office/drawing/2014/main" id="{D7A68020-765A-767E-EC74-0A1455F35C1F}"/>
              </a:ext>
            </a:extLst>
          </p:cNvPr>
          <p:cNvSpPr>
            <a:spLocks noGrp="1"/>
          </p:cNvSpPr>
          <p:nvPr>
            <p:ph idx="1"/>
          </p:nvPr>
        </p:nvSpPr>
        <p:spPr>
          <a:xfrm>
            <a:off x="838200" y="1690688"/>
            <a:ext cx="10515600" cy="4454525"/>
          </a:xfrm>
        </p:spPr>
        <p:txBody>
          <a:bodyPr/>
          <a:lstStyle/>
          <a:p>
            <a:pPr marL="0" indent="0" eaLnBrk="1" hangingPunct="1">
              <a:spcAft>
                <a:spcPct val="30000"/>
              </a:spcAft>
              <a:buFont typeface="Wingdings" panose="05000000000000000000" pitchFamily="2" charset="2"/>
              <a:buNone/>
            </a:pPr>
            <a:r>
              <a:rPr lang="en-US" altLang="en-US" sz="2000" b="1" u="sng" dirty="0">
                <a:solidFill>
                  <a:srgbClr val="202452"/>
                </a:solidFill>
                <a:latin typeface="Calibri" panose="020F0502020204030204" pitchFamily="34" charset="0"/>
                <a:cs typeface="Times New Roman" panose="02020603050405020304" pitchFamily="18" charset="0"/>
              </a:rPr>
              <a:t>Health:</a:t>
            </a:r>
            <a:r>
              <a:rPr lang="en-US" altLang="en-US" sz="2000" b="1" dirty="0">
                <a:solidFill>
                  <a:srgbClr val="202452"/>
                </a:solidFill>
                <a:latin typeface="Calibri" panose="020F0502020204030204" pitchFamily="34" charset="0"/>
                <a:cs typeface="Times New Roman" panose="02020603050405020304" pitchFamily="18" charset="0"/>
              </a:rPr>
              <a:t>  </a:t>
            </a:r>
            <a:r>
              <a:rPr lang="en-US" altLang="en-US" sz="2000" dirty="0">
                <a:solidFill>
                  <a:srgbClr val="202452"/>
                </a:solidFill>
                <a:latin typeface="Calibri" panose="020F0502020204030204" pitchFamily="34" charset="0"/>
                <a:cs typeface="Times New Roman" panose="02020603050405020304" pitchFamily="18" charset="0"/>
              </a:rPr>
              <a:t>The worker is unable to participate in training due to health issues after training has been approved. Workers who are approved for this condition should not claim weeks of Reemployment Assistance (RA) if they are not able and available for work.</a:t>
            </a:r>
          </a:p>
          <a:p>
            <a:pPr marL="0" indent="0" eaLnBrk="1" hangingPunct="1">
              <a:spcAft>
                <a:spcPct val="30000"/>
              </a:spcAft>
              <a:buFont typeface="Wingdings" panose="05000000000000000000" pitchFamily="2" charset="2"/>
              <a:buNone/>
            </a:pPr>
            <a:endParaRPr lang="en-US" altLang="en-US" sz="2000" b="1" u="sng" dirty="0">
              <a:solidFill>
                <a:srgbClr val="202452"/>
              </a:solidFill>
              <a:cs typeface="Times New Roman" panose="02020603050405020304" pitchFamily="18" charset="0"/>
            </a:endParaRPr>
          </a:p>
          <a:p>
            <a:pPr marL="0" indent="0" eaLnBrk="1" hangingPunct="1">
              <a:spcAft>
                <a:spcPct val="30000"/>
              </a:spcAft>
              <a:buFont typeface="Wingdings" panose="05000000000000000000" pitchFamily="2" charset="2"/>
              <a:buNone/>
            </a:pPr>
            <a:endParaRPr lang="en-US" altLang="en-US" sz="2400" b="1" u="sng" dirty="0">
              <a:solidFill>
                <a:srgbClr val="202452"/>
              </a:solidFill>
              <a:latin typeface="Times New Roman" panose="02020603050405020304" pitchFamily="18" charset="0"/>
              <a:cs typeface="Times New Roman" panose="02020603050405020304" pitchFamily="18" charset="0"/>
            </a:endParaRPr>
          </a:p>
          <a:p>
            <a:pPr marL="0" indent="0" eaLnBrk="1" hangingPunct="1">
              <a:spcAft>
                <a:spcPct val="30000"/>
              </a:spcAft>
              <a:buFont typeface="Wingdings" panose="05000000000000000000" pitchFamily="2" charset="2"/>
              <a:buNone/>
            </a:pPr>
            <a:endParaRPr lang="en-US" altLang="en-US" sz="2400" dirty="0">
              <a:solidFill>
                <a:srgbClr val="202452"/>
              </a:solidFill>
              <a:latin typeface="Times New Roman" panose="02020603050405020304" pitchFamily="18" charset="0"/>
              <a:cs typeface="Times New Roman" panose="02020603050405020304" pitchFamily="18" charset="0"/>
            </a:endParaRPr>
          </a:p>
        </p:txBody>
      </p:sp>
      <p:pic>
        <p:nvPicPr>
          <p:cNvPr id="8" name="Picture 2" descr="C:\Documents and Settings\boothca\My Documents\My Pictures\MH900401468.JPG">
            <a:extLst>
              <a:ext uri="{FF2B5EF4-FFF2-40B4-BE49-F238E27FC236}">
                <a16:creationId xmlns:a16="http://schemas.microsoft.com/office/drawing/2014/main" id="{8C66B608-6E1E-CB6F-A3AF-1F881997A3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0451" y="2708154"/>
            <a:ext cx="3871097" cy="3906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5409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Waiver of Training Requirement (cont’d)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6" name="Content Placeholder 2">
            <a:extLst>
              <a:ext uri="{FF2B5EF4-FFF2-40B4-BE49-F238E27FC236}">
                <a16:creationId xmlns:a16="http://schemas.microsoft.com/office/drawing/2014/main" id="{47058DEF-BBEE-0BFC-4A40-F6E3E5DD701C}"/>
              </a:ext>
            </a:extLst>
          </p:cNvPr>
          <p:cNvSpPr>
            <a:spLocks noGrp="1"/>
          </p:cNvSpPr>
          <p:nvPr>
            <p:ph idx="1"/>
          </p:nvPr>
        </p:nvSpPr>
        <p:spPr>
          <a:xfrm>
            <a:off x="838200" y="1690688"/>
            <a:ext cx="10515600" cy="4625975"/>
          </a:xfrm>
        </p:spPr>
        <p:txBody>
          <a:bodyPr/>
          <a:lstStyle/>
          <a:p>
            <a:pPr marL="0" indent="0" eaLnBrk="1" hangingPunct="1">
              <a:spcAft>
                <a:spcPct val="30000"/>
              </a:spcAft>
              <a:buFont typeface="Wingdings" pitchFamily="2" charset="2"/>
              <a:buNone/>
              <a:defRPr/>
            </a:pPr>
            <a:r>
              <a:rPr lang="en-US" sz="2400" dirty="0">
                <a:solidFill>
                  <a:srgbClr val="202452"/>
                </a:solidFill>
                <a:latin typeface="Calibri" pitchFamily="34" charset="0"/>
                <a:cs typeface="Times New Roman" pitchFamily="18" charset="0"/>
              </a:rPr>
              <a:t>Under the Trade Amendments of </a:t>
            </a:r>
            <a:r>
              <a:rPr lang="en-US" sz="2400" b="1" dirty="0">
                <a:solidFill>
                  <a:srgbClr val="202452"/>
                </a:solidFill>
                <a:latin typeface="Calibri" pitchFamily="34" charset="0"/>
                <a:cs typeface="Times New Roman" pitchFamily="18" charset="0"/>
              </a:rPr>
              <a:t>2011</a:t>
            </a:r>
            <a:r>
              <a:rPr lang="en-US" sz="2400" dirty="0">
                <a:solidFill>
                  <a:srgbClr val="202452"/>
                </a:solidFill>
                <a:latin typeface="Calibri" pitchFamily="34" charset="0"/>
                <a:cs typeface="Times New Roman" pitchFamily="18" charset="0"/>
              </a:rPr>
              <a:t>, an adversely-affected worker may be granted a waiver of training requirement for one of the following </a:t>
            </a:r>
            <a:r>
              <a:rPr lang="en-US" sz="2400" b="1" dirty="0">
                <a:solidFill>
                  <a:srgbClr val="202452"/>
                </a:solidFill>
                <a:latin typeface="Calibri" pitchFamily="34" charset="0"/>
                <a:cs typeface="Times New Roman" pitchFamily="18" charset="0"/>
              </a:rPr>
              <a:t>three</a:t>
            </a:r>
            <a:r>
              <a:rPr lang="en-US" sz="2400" dirty="0">
                <a:solidFill>
                  <a:srgbClr val="202452"/>
                </a:solidFill>
                <a:latin typeface="Calibri" pitchFamily="34" charset="0"/>
                <a:cs typeface="Times New Roman" pitchFamily="18" charset="0"/>
              </a:rPr>
              <a:t> reason(s):</a:t>
            </a:r>
          </a:p>
          <a:p>
            <a:pPr marL="0" indent="0" eaLnBrk="1" hangingPunct="1">
              <a:spcAft>
                <a:spcPct val="30000"/>
              </a:spcAft>
              <a:buFont typeface="Wingdings" pitchFamily="2" charset="2"/>
              <a:buNone/>
              <a:defRPr/>
            </a:pPr>
            <a:endParaRPr lang="en-US" sz="2400" dirty="0">
              <a:solidFill>
                <a:srgbClr val="202452"/>
              </a:solidFill>
              <a:latin typeface="Calibri" pitchFamily="34" charset="0"/>
              <a:cs typeface="Times New Roman" pitchFamily="18" charset="0"/>
            </a:endParaRPr>
          </a:p>
          <a:p>
            <a:pPr marL="0" indent="0" eaLnBrk="1" hangingPunct="1">
              <a:buClr>
                <a:schemeClr val="tx1"/>
              </a:buClr>
              <a:buFontTx/>
              <a:buAutoNum type="arabicPeriod"/>
              <a:defRPr/>
            </a:pPr>
            <a:r>
              <a:rPr lang="en-US" sz="2400" dirty="0">
                <a:solidFill>
                  <a:srgbClr val="202452"/>
                </a:solidFill>
                <a:latin typeface="Calibri" pitchFamily="34" charset="0"/>
                <a:cs typeface="Times New Roman" pitchFamily="18" charset="0"/>
              </a:rPr>
              <a:t> Health</a:t>
            </a:r>
          </a:p>
          <a:p>
            <a:pPr marL="0" indent="0" eaLnBrk="1" hangingPunct="1">
              <a:buClr>
                <a:schemeClr val="tx1"/>
              </a:buClr>
              <a:buFontTx/>
              <a:buAutoNum type="arabicPeriod"/>
              <a:defRPr/>
            </a:pPr>
            <a:r>
              <a:rPr lang="en-US" sz="2400" dirty="0">
                <a:solidFill>
                  <a:srgbClr val="202452"/>
                </a:solidFill>
                <a:latin typeface="Calibri" pitchFamily="34" charset="0"/>
                <a:cs typeface="Times New Roman" pitchFamily="18" charset="0"/>
              </a:rPr>
              <a:t> Training Unavailable</a:t>
            </a:r>
          </a:p>
          <a:p>
            <a:pPr marL="0" indent="0" eaLnBrk="1" hangingPunct="1">
              <a:buClr>
                <a:schemeClr val="tx1"/>
              </a:buClr>
              <a:buFontTx/>
              <a:buAutoNum type="arabicPeriod"/>
              <a:defRPr/>
            </a:pPr>
            <a:r>
              <a:rPr lang="en-US" sz="2400" dirty="0">
                <a:solidFill>
                  <a:srgbClr val="202452"/>
                </a:solidFill>
                <a:latin typeface="Calibri" pitchFamily="34" charset="0"/>
                <a:cs typeface="Times New Roman" pitchFamily="18" charset="0"/>
              </a:rPr>
              <a:t> Enrollment Unavailable</a:t>
            </a:r>
          </a:p>
          <a:p>
            <a:pPr marL="0" indent="0" eaLnBrk="1" hangingPunct="1">
              <a:buClr>
                <a:schemeClr val="tx1"/>
              </a:buClr>
              <a:buFont typeface="Wingdings 2" panose="05020102010507070707" pitchFamily="18" charset="2"/>
              <a:buNone/>
              <a:defRPr/>
            </a:pPr>
            <a:endParaRPr lang="en-US" sz="2400" dirty="0">
              <a:solidFill>
                <a:srgbClr val="202452"/>
              </a:solidFill>
              <a:latin typeface="Calibri" pitchFamily="34" charset="0"/>
              <a:cs typeface="Times New Roman" pitchFamily="18" charset="0"/>
            </a:endParaRPr>
          </a:p>
          <a:p>
            <a:pPr marL="0" indent="0" eaLnBrk="1" hangingPunct="1">
              <a:buClr>
                <a:schemeClr val="tx1"/>
              </a:buClr>
              <a:buFont typeface="Wingdings 2" panose="05020102010507070707" pitchFamily="18" charset="2"/>
              <a:buNone/>
              <a:defRPr/>
            </a:pPr>
            <a:endParaRPr lang="en-US" sz="2400" dirty="0">
              <a:solidFill>
                <a:srgbClr val="202452"/>
              </a:solidFill>
              <a:latin typeface="Calibri" pitchFamily="34" charset="0"/>
              <a:cs typeface="Times New Roman" pitchFamily="18" charset="0"/>
            </a:endParaRPr>
          </a:p>
          <a:p>
            <a:pPr eaLnBrk="1" hangingPunct="1">
              <a:defRPr/>
            </a:pPr>
            <a:endParaRPr lang="en-US" dirty="0">
              <a:solidFill>
                <a:srgbClr val="202452"/>
              </a:solidFill>
            </a:endParaRPr>
          </a:p>
        </p:txBody>
      </p:sp>
      <p:pic>
        <p:nvPicPr>
          <p:cNvPr id="9" name="Picture 4" descr="MH900385753.JPG">
            <a:extLst>
              <a:ext uri="{FF2B5EF4-FFF2-40B4-BE49-F238E27FC236}">
                <a16:creationId xmlns:a16="http://schemas.microsoft.com/office/drawing/2014/main" id="{B8B26C0F-AC1C-C422-5358-B8C9AEAE2BB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64892" y="2609594"/>
            <a:ext cx="3976816" cy="3976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8204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Waiver of Training Requirement (cont’d)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7" name="Rectangle 3">
            <a:extLst>
              <a:ext uri="{FF2B5EF4-FFF2-40B4-BE49-F238E27FC236}">
                <a16:creationId xmlns:a16="http://schemas.microsoft.com/office/drawing/2014/main" id="{81B0A2B8-3ABB-DE56-A972-DC76177AE3ED}"/>
              </a:ext>
            </a:extLst>
          </p:cNvPr>
          <p:cNvSpPr>
            <a:spLocks noGrp="1" noChangeArrowheads="1"/>
          </p:cNvSpPr>
          <p:nvPr>
            <p:ph idx="1"/>
          </p:nvPr>
        </p:nvSpPr>
        <p:spPr>
          <a:xfrm>
            <a:off x="838199" y="1690688"/>
            <a:ext cx="10515599" cy="4149725"/>
          </a:xfrm>
        </p:spPr>
        <p:txBody>
          <a:bodyPr rtlCol="0">
            <a:normAutofit lnSpcReduction="10000"/>
          </a:bodyPr>
          <a:lstStyle/>
          <a:p>
            <a:pPr marL="0" indent="0" algn="just" eaLnBrk="1" fontAlgn="auto" hangingPunct="1">
              <a:spcBef>
                <a:spcPts val="0"/>
              </a:spcBef>
              <a:spcAft>
                <a:spcPts val="0"/>
              </a:spcAft>
              <a:buFont typeface="Wingdings" pitchFamily="2" charset="2"/>
              <a:buChar char="Ø"/>
              <a:defRPr/>
            </a:pPr>
            <a:r>
              <a:rPr lang="en-US" sz="2600" dirty="0">
                <a:solidFill>
                  <a:srgbClr val="202452"/>
                </a:solidFill>
                <a:latin typeface="Calibri" pitchFamily="34" charset="0"/>
                <a:cs typeface="Times New Roman" pitchFamily="18" charset="0"/>
              </a:rPr>
              <a:t>Waivers can be issued when the worker is currently receiving regular UI benefits .</a:t>
            </a:r>
          </a:p>
          <a:p>
            <a:pPr marL="0" indent="0" algn="just" eaLnBrk="1" fontAlgn="auto" hangingPunct="1">
              <a:spcBef>
                <a:spcPts val="0"/>
              </a:spcBef>
              <a:spcAft>
                <a:spcPts val="0"/>
              </a:spcAft>
              <a:buFont typeface="Wingdings 2"/>
              <a:buNone/>
              <a:defRPr/>
            </a:pPr>
            <a:endParaRPr lang="en-US" sz="2600" dirty="0">
              <a:solidFill>
                <a:srgbClr val="202452"/>
              </a:solidFill>
              <a:latin typeface="Calibri" pitchFamily="34" charset="0"/>
              <a:cs typeface="Times New Roman" pitchFamily="18" charset="0"/>
            </a:endParaRPr>
          </a:p>
          <a:p>
            <a:pPr marL="0" indent="0" algn="just" eaLnBrk="1" fontAlgn="auto" hangingPunct="1">
              <a:spcBef>
                <a:spcPts val="0"/>
              </a:spcBef>
              <a:spcAft>
                <a:spcPts val="0"/>
              </a:spcAft>
              <a:buFont typeface="Wingdings" pitchFamily="2" charset="2"/>
              <a:buChar char="Ø"/>
              <a:defRPr/>
            </a:pPr>
            <a:r>
              <a:rPr lang="en-US" sz="2600" dirty="0">
                <a:solidFill>
                  <a:srgbClr val="202452"/>
                </a:solidFill>
                <a:latin typeface="Calibri" pitchFamily="34" charset="0"/>
                <a:cs typeface="Times New Roman" pitchFamily="18" charset="0"/>
              </a:rPr>
              <a:t>Workers who are receiving emergency or extended benefits during the basic TRA period may be eligible to receive a waiver.</a:t>
            </a:r>
          </a:p>
          <a:p>
            <a:pPr marL="0" indent="0" algn="just" eaLnBrk="1" fontAlgn="auto" hangingPunct="1">
              <a:spcBef>
                <a:spcPts val="0"/>
              </a:spcBef>
              <a:spcAft>
                <a:spcPts val="0"/>
              </a:spcAft>
              <a:buFont typeface="Wingdings 2"/>
              <a:buNone/>
              <a:defRPr/>
            </a:pPr>
            <a:endParaRPr lang="en-US" sz="2600" dirty="0">
              <a:solidFill>
                <a:srgbClr val="202452"/>
              </a:solidFill>
              <a:latin typeface="Calibri" pitchFamily="34" charset="0"/>
              <a:cs typeface="Times New Roman" pitchFamily="18" charset="0"/>
            </a:endParaRPr>
          </a:p>
          <a:p>
            <a:pPr marL="0" indent="0" algn="just" eaLnBrk="1" fontAlgn="auto" hangingPunct="1">
              <a:spcBef>
                <a:spcPts val="0"/>
              </a:spcBef>
              <a:spcAft>
                <a:spcPts val="0"/>
              </a:spcAft>
              <a:buFont typeface="Wingdings" pitchFamily="2" charset="2"/>
              <a:buChar char="Ø"/>
              <a:defRPr/>
            </a:pPr>
            <a:r>
              <a:rPr lang="en-US" sz="2600" dirty="0">
                <a:solidFill>
                  <a:srgbClr val="202452"/>
                </a:solidFill>
                <a:latin typeface="Calibri" pitchFamily="34" charset="0"/>
                <a:cs typeface="Times New Roman" pitchFamily="18" charset="0"/>
              </a:rPr>
              <a:t>Workers who have exhausted regular UI benefits are eligible to have a waiver issued immediately.</a:t>
            </a:r>
          </a:p>
          <a:p>
            <a:pPr marL="0" indent="0" algn="just" eaLnBrk="1" fontAlgn="auto" hangingPunct="1">
              <a:spcBef>
                <a:spcPts val="0"/>
              </a:spcBef>
              <a:spcAft>
                <a:spcPts val="0"/>
              </a:spcAft>
              <a:buFont typeface="Wingdings 2"/>
              <a:buNone/>
              <a:defRPr/>
            </a:pPr>
            <a:endParaRPr lang="en-US" sz="2000" dirty="0">
              <a:cs typeface="Times New Roman" pitchFamily="18" charset="0"/>
            </a:endParaRPr>
          </a:p>
          <a:p>
            <a:pPr marL="0" indent="0" algn="just" eaLnBrk="1" fontAlgn="auto" hangingPunct="1">
              <a:spcBef>
                <a:spcPts val="0"/>
              </a:spcBef>
              <a:spcAft>
                <a:spcPts val="0"/>
              </a:spcAft>
              <a:buFont typeface="Wingdings 2"/>
              <a:buNone/>
              <a:defRPr/>
            </a:pPr>
            <a:endParaRPr lang="en-US" sz="2000" dirty="0">
              <a:cs typeface="Times New Roman" pitchFamily="18" charset="0"/>
            </a:endParaRPr>
          </a:p>
          <a:p>
            <a:pPr marL="0" indent="0" algn="just" eaLnBrk="1" fontAlgn="auto" hangingPunct="1">
              <a:spcBef>
                <a:spcPct val="50000"/>
              </a:spcBef>
              <a:spcAft>
                <a:spcPts val="0"/>
              </a:spcAft>
              <a:buFont typeface="Wingdings" pitchFamily="2" charset="2"/>
              <a:buNone/>
              <a:defRPr/>
            </a:pPr>
            <a:r>
              <a:rPr lang="en-US" sz="2200" b="1" dirty="0">
                <a:solidFill>
                  <a:srgbClr val="FF0000"/>
                </a:solidFill>
                <a:latin typeface="Calibri" pitchFamily="34" charset="0"/>
                <a:cs typeface="Times New Roman" pitchFamily="18" charset="0"/>
              </a:rPr>
              <a:t>Note</a:t>
            </a:r>
            <a:r>
              <a:rPr lang="en-US" sz="2200" dirty="0">
                <a:solidFill>
                  <a:srgbClr val="FF0000"/>
                </a:solidFill>
                <a:latin typeface="Calibri" pitchFamily="34" charset="0"/>
                <a:cs typeface="Times New Roman" pitchFamily="18" charset="0"/>
              </a:rPr>
              <a:t>:  All  conditions noted apply providing the enrolled in training deadline has not passed.  In some cases, a 45-day extension can be requested for extenuating circumstances.</a:t>
            </a:r>
          </a:p>
          <a:p>
            <a:pPr marL="0" indent="0" algn="just" eaLnBrk="1" fontAlgn="auto" hangingPunct="1">
              <a:spcBef>
                <a:spcPct val="50000"/>
              </a:spcBef>
              <a:spcAft>
                <a:spcPts val="0"/>
              </a:spcAft>
              <a:buFont typeface="Wingdings" pitchFamily="2" charset="2"/>
              <a:buNone/>
              <a:defRPr/>
            </a:pPr>
            <a:endParaRPr lang="en-US" sz="2400" dirty="0">
              <a:cs typeface="Times New Roman" pitchFamily="18" charset="0"/>
            </a:endParaRPr>
          </a:p>
        </p:txBody>
      </p:sp>
    </p:spTree>
    <p:extLst>
      <p:ext uri="{BB962C8B-B14F-4D97-AF65-F5344CB8AC3E}">
        <p14:creationId xmlns:p14="http://schemas.microsoft.com/office/powerpoint/2010/main" val="21914453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1714</TotalTime>
  <Words>2542</Words>
  <Application>Microsoft Office PowerPoint</Application>
  <PresentationFormat>Widescreen</PresentationFormat>
  <Paragraphs>243</Paragraphs>
  <Slides>24</Slides>
  <Notes>23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Arial</vt:lpstr>
      <vt:lpstr>Calibri</vt:lpstr>
      <vt:lpstr>Calibri Light</vt:lpstr>
      <vt:lpstr>Century Gothic</vt:lpstr>
      <vt:lpstr>Corbel</vt:lpstr>
      <vt:lpstr>Franklin Gothic Book</vt:lpstr>
      <vt:lpstr>Times New Roman</vt:lpstr>
      <vt:lpstr>Wingdings</vt:lpstr>
      <vt:lpstr>Wingdings 2</vt:lpstr>
      <vt:lpstr>Office Theme</vt:lpstr>
      <vt:lpstr>Trade Adjustment Assistance (TAA) Program</vt:lpstr>
      <vt:lpstr>Waiver of Training Requirement</vt:lpstr>
      <vt:lpstr>Waiver of Training Requirement (cont’d)</vt:lpstr>
      <vt:lpstr>Waiver of Training Requirement (cont’d)</vt:lpstr>
      <vt:lpstr>Waiver of Training Requirement (cont’d)</vt:lpstr>
      <vt:lpstr>Waiver of Training Requirement (cont’d)</vt:lpstr>
      <vt:lpstr>Waiver of Training Requirement (cont’d)</vt:lpstr>
      <vt:lpstr>Waiver of Training Requirement (cont’d)</vt:lpstr>
      <vt:lpstr>Waiver of Training Requirement (cont’d)</vt:lpstr>
      <vt:lpstr>Waiver of Training Requirement (cont’d)</vt:lpstr>
      <vt:lpstr>Waiver of Training Requirement (cont’d)</vt:lpstr>
      <vt:lpstr>Waiver of Training Requirement (cont’d)</vt:lpstr>
      <vt:lpstr>Waiver of Training Requirement (cont’d)</vt:lpstr>
      <vt:lpstr>Time to test you TAA knowledge!</vt:lpstr>
      <vt:lpstr>TAA Knowledge Bank</vt:lpstr>
      <vt:lpstr>TAA Knowledge Bank</vt:lpstr>
      <vt:lpstr>TAA Knowledge Bank</vt:lpstr>
      <vt:lpstr>TAA Knowledge Bank</vt:lpstr>
      <vt:lpstr>TAA Knowledge Bank</vt:lpstr>
      <vt:lpstr>TAA Knowledge Bank</vt:lpstr>
      <vt:lpstr>TAA Knowledge Bank</vt:lpstr>
      <vt:lpstr>TAA Knowledge Bank</vt:lpstr>
      <vt:lpstr>Questions &amp; Answers</vt:lpstr>
      <vt:lpstr>Contact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Jose Santos</dc:creator>
  <cp:lastModifiedBy>Thomas, Jewelisia</cp:lastModifiedBy>
  <cp:revision>6</cp:revision>
  <dcterms:created xsi:type="dcterms:W3CDTF">2023-06-29T18:41:40Z</dcterms:created>
  <dcterms:modified xsi:type="dcterms:W3CDTF">2024-04-08T17:18:04Z</dcterms:modified>
</cp:coreProperties>
</file>