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3191" autoAdjust="0"/>
  </p:normalViewPr>
  <p:slideViewPr>
    <p:cSldViewPr snapToGrid="0">
      <p:cViewPr varScale="1">
        <p:scale>
          <a:sx n="79" d="100"/>
          <a:sy n="79" d="100"/>
        </p:scale>
        <p:origin x="17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During this presentation we will cover:</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 brief overview of the Trade Adjustment Assistance (TAA) program;</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supporting roles of the TAA program;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Local TAA Coordinator;</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Activities and operational costs that may be funded through the program; and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Lastly, some examples of how TAA funding can be used to enhance the program at the local level.</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74875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4205408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415750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203622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brings us to the conclusion of the presentation.  We hope today’s training gave you a better understanding of the TAA program and how TAA funding can support the LWDB in serving eligible trade-affected workers.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TAA program provides resources to help workers obtain new skills and find suitable employment when foreign trade or competition reduces the demand for the products they make or the services they provide. The program was originally authorized under the Trade Act of 1974 and has been reauthorized multiple times over the last 20 years. It was most recently reauthorized by the Trade Adjustment Assistance Reauthorization Act (TAARA) of 2015.</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32957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563"/>
                </a:solidFill>
                <a:latin typeface="Arial" panose="020B0604020202020204" pitchFamily="34" charset="0"/>
                <a:cs typeface="Arial" panose="020B0604020202020204" pitchFamily="34" charset="0"/>
              </a:rPr>
              <a:t>Many staff coordinate to support TAA-eligible participants in Florida’s TAA service delivery model. Today’s presentation will focus on the Local TAA Coordinator and the LWDB staff who support the TAA program.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152368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The Florida TAA program operates in accordance with merit principles established under the Wagner-</a:t>
            </a:r>
            <a:r>
              <a:rPr lang="en-US" dirty="0" err="1">
                <a:latin typeface="Arial" panose="020B0604020202020204" pitchFamily="34" charset="0"/>
                <a:cs typeface="Arial" panose="020B0604020202020204" pitchFamily="34" charset="0"/>
              </a:rPr>
              <a:t>Peyser</a:t>
            </a:r>
            <a:r>
              <a:rPr lang="en-US" dirty="0">
                <a:latin typeface="Arial" panose="020B0604020202020204" pitchFamily="34" charset="0"/>
                <a:cs typeface="Arial" panose="020B0604020202020204" pitchFamily="34" charset="0"/>
              </a:rPr>
              <a:t> Act. Under this guidance, the Florida Department of Commerce (FloridaCommerce), as the State Workforce Agency, is required to use TAA funds to hire merit-staff employees to provide case management and employment services to trade-affected workers.</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To ensure case management and employment services are provided by state personnel, each LWDB is required to designate at least one merit-staff employee under their functional supervision as the Local TAA Coordinator.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68446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Local TAA Coordinators should charge work time in the People First system using charge object ‘TAA Case Management’ (TAC) for work-time spent serving TAA participants or conducting TAA-focused outreach activities.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Local TAA Coordinators must ensure they are charging their time to the appropriate grants (TAA or Wagner-</a:t>
            </a:r>
            <a:r>
              <a:rPr lang="en-US" dirty="0" err="1">
                <a:latin typeface="Arial" panose="020B0604020202020204" pitchFamily="34" charset="0"/>
                <a:cs typeface="Arial" panose="020B0604020202020204" pitchFamily="34" charset="0"/>
              </a:rPr>
              <a:t>Peyser</a:t>
            </a:r>
            <a:r>
              <a:rPr lang="en-US" dirty="0">
                <a:latin typeface="Arial" panose="020B0604020202020204" pitchFamily="34" charset="0"/>
                <a:cs typeface="Arial" panose="020B0604020202020204" pitchFamily="34" charset="0"/>
              </a:rPr>
              <a:t>) relative to the services provided and the program under which they fall. Merit staff who are designated as local TAA Coordinators are not precluded from providing Wagner-</a:t>
            </a:r>
            <a:r>
              <a:rPr lang="en-US" dirty="0" err="1">
                <a:latin typeface="Arial" panose="020B0604020202020204" pitchFamily="34" charset="0"/>
                <a:cs typeface="Arial" panose="020B0604020202020204" pitchFamily="34" charset="0"/>
              </a:rPr>
              <a:t>Peyser</a:t>
            </a:r>
            <a:r>
              <a:rPr lang="en-US" dirty="0">
                <a:latin typeface="Arial" panose="020B0604020202020204" pitchFamily="34" charset="0"/>
                <a:cs typeface="Arial" panose="020B0604020202020204" pitchFamily="34" charset="0"/>
              </a:rPr>
              <a:t> services to non-TAA participants.  In fact, it is encouraged and expected when the Local TAA Coordinator is managing a caseload of a limited number of TAA participants.  The time spent providing Wagner-</a:t>
            </a:r>
            <a:r>
              <a:rPr lang="en-US" dirty="0" err="1">
                <a:latin typeface="Arial" panose="020B0604020202020204" pitchFamily="34" charset="0"/>
                <a:cs typeface="Arial" panose="020B0604020202020204" pitchFamily="34" charset="0"/>
              </a:rPr>
              <a:t>Peyser</a:t>
            </a:r>
            <a:r>
              <a:rPr lang="en-US" dirty="0">
                <a:latin typeface="Arial" panose="020B0604020202020204" pitchFamily="34" charset="0"/>
                <a:cs typeface="Arial" panose="020B0604020202020204" pitchFamily="34" charset="0"/>
              </a:rPr>
              <a:t> services to non-TAA participants should be tracked and charged to Wagner-</a:t>
            </a:r>
            <a:r>
              <a:rPr lang="en-US" dirty="0" err="1">
                <a:latin typeface="Arial" panose="020B0604020202020204" pitchFamily="34" charset="0"/>
                <a:cs typeface="Arial" panose="020B0604020202020204" pitchFamily="34" charset="0"/>
              </a:rPr>
              <a:t>Peyser</a:t>
            </a:r>
            <a:r>
              <a:rPr lang="en-US"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234205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TAA funds may be used to support infrastructure and career center operating costs. TAA funds may be used to pay its fair share for the physical structure, utilities and other shared career center costs.  Additionally, TAA may share in the cost of TAA program career services and activities conducted by merit staff.</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43632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B3A"/>
                </a:solidFill>
                <a:latin typeface="Arial" panose="020B0604020202020204" pitchFamily="34" charset="0"/>
                <a:cs typeface="Arial" panose="020B0604020202020204" pitchFamily="34" charset="0"/>
              </a:rPr>
              <a:t>TAA funds may support the salary and benefits of merit staff work-time charges for the following activities [Read Slide].  Merit staff work time spent on activities which do not support the TAA program should not charge work time to TAA. Non-merit staff are not eligible to directly charge the TAA grant. </a:t>
            </a:r>
            <a:endParaRPr lang="en-US" sz="1200"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04588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In addition to salary and benefits of merit staff who support the TAA program, TAA can provide funding for certain operating costs for TAA staff.  These costs include [Read Slide]. Fair-share costs for TAA staff should be established in accordance with WIOA guidance detailed in Training and Employment Guidance Letter (TEGL) 17-16 Infrastructure Funding of the One-Stop Delivery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3982528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Our first example of leveraging funds is one that is currently in use at LWDB 22  (CareerSource Broward).  CareerSource Broward has used TAA funds to provide TAA program staff stand-alone monitors and signature pads to enable fully electronic case management for Local TAA Coordinators.  These tools help to reduce paper and printer costs, while ensuring required documents such as Individual Employment Plans (IEP) and training benchmark reviews are signed and stored directly into Employ Florida.  The stand-alone monitor allows participants to review their plans and documents before providing an electronic signature of agreement without the need to view the Local TAA Coordinator's monitor.  This is an excellent example of how TAA funds can be leveraged to enhance case management for TAA participants. </a:t>
            </a:r>
          </a:p>
          <a:p>
            <a:pPr algn="just"/>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30493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floridajobs.org/docs/default-source/lwdb-resources/policy-and-guidance/memos/2019-memoranda/memo_localtaa-prgmstafftimecharging.pdf?sfvrsn=2" TargetMode="External"/><Relationship Id="rId4" Type="http://schemas.openxmlformats.org/officeDocument/2006/relationships/hyperlink" Target="http://floridajobs.org/docs/default-source/lwdb-resources/policy-and-guidance/guidance-papers/2019-guidance-papers/adminpol101_taafunding.pdf?sfvrsn=2"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7633D3A3-2002-85C3-AD89-43EA5996E37E}"/>
              </a:ext>
            </a:extLst>
          </p:cNvPr>
          <p:cNvPicPr>
            <a:picLocks noChangeAspect="1"/>
          </p:cNvPicPr>
          <p:nvPr/>
        </p:nvPicPr>
        <p:blipFill>
          <a:blip r:embed="rId2"/>
          <a:stretch>
            <a:fillRect/>
          </a:stretch>
        </p:blipFill>
        <p:spPr>
          <a:xfrm>
            <a:off x="1392896"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551432"/>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Trade Adjustment Assistance (TAA)</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688645"/>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Leveraging TAA Funds at the Local Level</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a:t>
            </a:r>
            <a:r>
              <a:rPr lang="en-US" sz="1200" i="1" dirty="0">
                <a:solidFill>
                  <a:schemeClr val="bg1"/>
                </a:solidFill>
                <a:latin typeface="Arial" panose="020B0604020202020204" pitchFamily="34" charset="0"/>
                <a:cs typeface="Arial" panose="020B0604020202020204" pitchFamily="34" charset="0"/>
              </a:rPr>
              <a:t>State Trade Program Coordinator</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Example 1: Enhancing Tools &amp; Equipment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B5D74357-864E-7E77-1BDA-8A02A43E52BD}"/>
              </a:ext>
            </a:extLst>
          </p:cNvPr>
          <p:cNvSpPr/>
          <p:nvPr/>
        </p:nvSpPr>
        <p:spPr>
          <a:xfrm>
            <a:off x="838200" y="1690688"/>
            <a:ext cx="1051560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CareerSource Broward utilized TAA funds to provide staff stand-alone monitors and signature pads which enhanced case management through: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Reducing paper forms;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Streamlining of case management files; and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Improving participant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E04A4CB-5DBE-2737-1B29-C13A8537D370}"/>
              </a:ext>
            </a:extLst>
          </p:cNvPr>
          <p:cNvPicPr>
            <a:picLocks noChangeAspect="1"/>
          </p:cNvPicPr>
          <p:nvPr/>
        </p:nvPicPr>
        <p:blipFill>
          <a:blip r:embed="rId4"/>
          <a:stretch>
            <a:fillRect/>
          </a:stretch>
        </p:blipFill>
        <p:spPr>
          <a:xfrm>
            <a:off x="3477737" y="4175574"/>
            <a:ext cx="5236526" cy="2378331"/>
          </a:xfrm>
          <a:prstGeom prst="rect">
            <a:avLst/>
          </a:prstGeom>
          <a:effectLst>
            <a:softEdge rad="50800"/>
          </a:effectLst>
        </p:spPr>
      </p:pic>
    </p:spTree>
    <p:extLst>
      <p:ext uri="{BB962C8B-B14F-4D97-AF65-F5344CB8AC3E}">
        <p14:creationId xmlns:p14="http://schemas.microsoft.com/office/powerpoint/2010/main" val="154649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Example 2: Specialized Assessments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D54B032-2CB0-313D-0224-4AD8DE065CFD}"/>
              </a:ext>
            </a:extLst>
          </p:cNvPr>
          <p:cNvSpPr/>
          <p:nvPr/>
        </p:nvSpPr>
        <p:spPr>
          <a:xfrm>
            <a:off x="838200" y="1690688"/>
            <a:ext cx="105156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Specialized assessments are a required service under TAA.  TAA funds can be used to purchase assessments for TAA participants that help determine career aptitude and interest.</a:t>
            </a:r>
          </a:p>
        </p:txBody>
      </p:sp>
      <p:pic>
        <p:nvPicPr>
          <p:cNvPr id="7" name="Picture 6">
            <a:extLst>
              <a:ext uri="{FF2B5EF4-FFF2-40B4-BE49-F238E27FC236}">
                <a16:creationId xmlns:a16="http://schemas.microsoft.com/office/drawing/2014/main" id="{769BDB62-1A34-95CE-4FDB-E376D9916F91}"/>
              </a:ext>
            </a:extLst>
          </p:cNvPr>
          <p:cNvPicPr>
            <a:picLocks noChangeAspect="1"/>
          </p:cNvPicPr>
          <p:nvPr/>
        </p:nvPicPr>
        <p:blipFill>
          <a:blip r:embed="rId4"/>
          <a:stretch>
            <a:fillRect/>
          </a:stretch>
        </p:blipFill>
        <p:spPr>
          <a:xfrm>
            <a:off x="3322066" y="3269371"/>
            <a:ext cx="2476500" cy="676275"/>
          </a:xfrm>
          <a:prstGeom prst="rect">
            <a:avLst/>
          </a:prstGeom>
        </p:spPr>
      </p:pic>
      <p:pic>
        <p:nvPicPr>
          <p:cNvPr id="8" name="Picture 7">
            <a:extLst>
              <a:ext uri="{FF2B5EF4-FFF2-40B4-BE49-F238E27FC236}">
                <a16:creationId xmlns:a16="http://schemas.microsoft.com/office/drawing/2014/main" id="{F0E1F0F6-CE64-9388-7EF8-D66583A2A453}"/>
              </a:ext>
            </a:extLst>
          </p:cNvPr>
          <p:cNvPicPr>
            <a:picLocks noChangeAspect="1"/>
          </p:cNvPicPr>
          <p:nvPr/>
        </p:nvPicPr>
        <p:blipFill>
          <a:blip r:embed="rId5"/>
          <a:stretch>
            <a:fillRect/>
          </a:stretch>
        </p:blipFill>
        <p:spPr>
          <a:xfrm>
            <a:off x="2159890" y="4000549"/>
            <a:ext cx="2571750" cy="904875"/>
          </a:xfrm>
          <a:prstGeom prst="rect">
            <a:avLst/>
          </a:prstGeom>
        </p:spPr>
      </p:pic>
      <p:pic>
        <p:nvPicPr>
          <p:cNvPr id="9" name="Picture 8">
            <a:extLst>
              <a:ext uri="{FF2B5EF4-FFF2-40B4-BE49-F238E27FC236}">
                <a16:creationId xmlns:a16="http://schemas.microsoft.com/office/drawing/2014/main" id="{DB27A339-4720-1021-4E5F-ECECDF53AECA}"/>
              </a:ext>
            </a:extLst>
          </p:cNvPr>
          <p:cNvPicPr>
            <a:picLocks noChangeAspect="1"/>
          </p:cNvPicPr>
          <p:nvPr/>
        </p:nvPicPr>
        <p:blipFill>
          <a:blip r:embed="rId6"/>
          <a:stretch>
            <a:fillRect/>
          </a:stretch>
        </p:blipFill>
        <p:spPr>
          <a:xfrm>
            <a:off x="1859788" y="5167312"/>
            <a:ext cx="4095750" cy="962025"/>
          </a:xfrm>
          <a:prstGeom prst="rect">
            <a:avLst/>
          </a:prstGeom>
        </p:spPr>
      </p:pic>
      <p:pic>
        <p:nvPicPr>
          <p:cNvPr id="10" name="Picture 9">
            <a:extLst>
              <a:ext uri="{FF2B5EF4-FFF2-40B4-BE49-F238E27FC236}">
                <a16:creationId xmlns:a16="http://schemas.microsoft.com/office/drawing/2014/main" id="{75FB3740-48D6-E634-6514-67CBA5520483}"/>
              </a:ext>
            </a:extLst>
          </p:cNvPr>
          <p:cNvPicPr>
            <a:picLocks noChangeAspect="1"/>
          </p:cNvPicPr>
          <p:nvPr/>
        </p:nvPicPr>
        <p:blipFill>
          <a:blip r:embed="rId7"/>
          <a:stretch>
            <a:fillRect/>
          </a:stretch>
        </p:blipFill>
        <p:spPr>
          <a:xfrm>
            <a:off x="6236464" y="2757406"/>
            <a:ext cx="3067050" cy="3257550"/>
          </a:xfrm>
          <a:prstGeom prst="rect">
            <a:avLst/>
          </a:prstGeom>
        </p:spPr>
      </p:pic>
    </p:spTree>
    <p:extLst>
      <p:ext uri="{BB962C8B-B14F-4D97-AF65-F5344CB8AC3E}">
        <p14:creationId xmlns:p14="http://schemas.microsoft.com/office/powerpoint/2010/main" val="15474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Example 3: Training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B26293B3-9AAE-7448-7B88-29BF8CA2678D}"/>
              </a:ext>
            </a:extLst>
          </p:cNvPr>
          <p:cNvSpPr/>
          <p:nvPr/>
        </p:nvSpPr>
        <p:spPr>
          <a:xfrm>
            <a:off x="838200" y="1690688"/>
            <a:ext cx="1051560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TAA funding will support the cost to send Local TAA Coordinators and any LWDB staff who support or manage the TAA program to TAA Statewide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If no funding has been allocated to the LWDB due to lack of TAA participants, FloridaCommerce will issue funds upon request to support the cost of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1877EE1B-D08B-5D91-6715-8028F3DE02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048" y="4167032"/>
            <a:ext cx="3555904" cy="2371344"/>
          </a:xfrm>
          <a:prstGeom prst="rect">
            <a:avLst/>
          </a:prstGeom>
        </p:spPr>
      </p:pic>
    </p:spTree>
    <p:extLst>
      <p:ext uri="{BB962C8B-B14F-4D97-AF65-F5344CB8AC3E}">
        <p14:creationId xmlns:p14="http://schemas.microsoft.com/office/powerpoint/2010/main" val="1245671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References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58B7353F-D707-590F-385F-CEEF20F0D597}"/>
              </a:ext>
            </a:extLst>
          </p:cNvPr>
          <p:cNvSpPr/>
          <p:nvPr/>
        </p:nvSpPr>
        <p:spPr>
          <a:xfrm>
            <a:off x="838200" y="1690688"/>
            <a:ext cx="1051560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For more information regarding TAA funding, please refer to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Administrative Policy 101:  Trade Adjustment Assistance Funding</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5" action="ppaction://hlinkfile" tooltip="Local Trade Adjustment Assistance Program Staff Time Charging">
                  <a:extLst>
                    <a:ext uri="{A12FA001-AC4F-418D-AE19-62706E023703}">
                      <ahyp:hlinkClr xmlns:ahyp="http://schemas.microsoft.com/office/drawing/2018/hyperlinkcolor" val="tx"/>
                    </a:ext>
                  </a:extLst>
                </a:hlinkClick>
              </a:rPr>
              <a:t>DEO Memorandum: Local Trade Adjustment Assistance Program Staff Time Charging</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847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4" y="3559516"/>
            <a:ext cx="6472223"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State Trade Program Coordinator</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TAA@commerce.fl.gov</a:t>
            </a:r>
          </a:p>
          <a:p>
            <a:r>
              <a:rPr lang="en-US" sz="2000" b="1" dirty="0">
                <a:solidFill>
                  <a:srgbClr val="7B8898"/>
                </a:solidFill>
                <a:ea typeface="Open Sans" panose="020B0606030504020204" pitchFamily="34" charset="0"/>
                <a:cs typeface="Open Sans" panose="020B0606030504020204" pitchFamily="34" charset="0"/>
              </a:rPr>
              <a:t>Main Line</a:t>
            </a:r>
            <a:r>
              <a:rPr lang="en-US" sz="2000" b="1">
                <a:solidFill>
                  <a:srgbClr val="7B8898"/>
                </a:solidFill>
                <a:ea typeface="Open Sans" panose="020B0606030504020204" pitchFamily="34" charset="0"/>
                <a:cs typeface="Open Sans" panose="020B0606030504020204" pitchFamily="34" charset="0"/>
              </a:rPr>
              <a:t>: </a:t>
            </a:r>
            <a:r>
              <a:rPr lang="en-US" sz="2000">
                <a:solidFill>
                  <a:srgbClr val="7B8898"/>
                </a:solidFill>
                <a:ea typeface="Open Sans" panose="020B0606030504020204" pitchFamily="34" charset="0"/>
                <a:cs typeface="Open Sans" panose="020B0606030504020204" pitchFamily="34" charset="0"/>
              </a:rPr>
              <a:t>850-245-7477</a:t>
            </a:r>
            <a:endParaRPr lang="en-US" sz="2000" dirty="0">
              <a:solidFill>
                <a:srgbClr val="7B8898"/>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34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Agenda</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CE1E9D68-81C0-BF4F-F300-D5E2217AA7E4}"/>
              </a:ext>
            </a:extLst>
          </p:cNvPr>
          <p:cNvSpPr/>
          <p:nvPr/>
        </p:nvSpPr>
        <p:spPr>
          <a:xfrm>
            <a:off x="838200" y="1825625"/>
            <a:ext cx="10515600" cy="477053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Trade Adjustment Assistance (TAA) Overview</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TAA Supporting Roles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Local TAA Coordinator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Approved Staff Activities and Operational Costs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Examples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Trade Adjustment Assistance (TAA)</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6">
            <a:extLst>
              <a:ext uri="{FF2B5EF4-FFF2-40B4-BE49-F238E27FC236}">
                <a16:creationId xmlns:a16="http://schemas.microsoft.com/office/drawing/2014/main" id="{686E939E-D06A-9B5D-B70F-0FCD45C42DDC}"/>
              </a:ext>
            </a:extLst>
          </p:cNvPr>
          <p:cNvSpPr/>
          <p:nvPr/>
        </p:nvSpPr>
        <p:spPr>
          <a:xfrm>
            <a:off x="838200" y="1690688"/>
            <a:ext cx="10515600" cy="366254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Assists workers affected by foreign trade or competition.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Provides resources to obtain new skills and find suitable employment.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Trade Act of 1974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Reauthorized by Trade Adjustment Assistance. Reauthorization Act (TAARA) of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Support Structure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pSp>
        <p:nvGrpSpPr>
          <p:cNvPr id="3" name="Group 2">
            <a:extLst>
              <a:ext uri="{FF2B5EF4-FFF2-40B4-BE49-F238E27FC236}">
                <a16:creationId xmlns:a16="http://schemas.microsoft.com/office/drawing/2014/main" id="{70F2C848-554B-DA4E-5253-4137669C0482}"/>
              </a:ext>
            </a:extLst>
          </p:cNvPr>
          <p:cNvGrpSpPr/>
          <p:nvPr/>
        </p:nvGrpSpPr>
        <p:grpSpPr>
          <a:xfrm>
            <a:off x="2974256" y="1461580"/>
            <a:ext cx="6243488" cy="5175780"/>
            <a:chOff x="1359212" y="951852"/>
            <a:chExt cx="6243488" cy="5175780"/>
          </a:xfrm>
        </p:grpSpPr>
        <p:sp>
          <p:nvSpPr>
            <p:cNvPr id="4" name="Hexagon 3">
              <a:extLst>
                <a:ext uri="{FF2B5EF4-FFF2-40B4-BE49-F238E27FC236}">
                  <a16:creationId xmlns:a16="http://schemas.microsoft.com/office/drawing/2014/main" id="{B7863581-C83E-BD53-D744-A5E71B27D58D}"/>
                </a:ext>
              </a:extLst>
            </p:cNvPr>
            <p:cNvSpPr/>
            <p:nvPr/>
          </p:nvSpPr>
          <p:spPr>
            <a:xfrm>
              <a:off x="3350656" y="2606292"/>
              <a:ext cx="2260600" cy="1866900"/>
            </a:xfrm>
            <a:prstGeom prst="hexagon">
              <a:avLst/>
            </a:prstGeom>
            <a:solidFill>
              <a:srgbClr val="2024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TAA Participant</a:t>
              </a:r>
            </a:p>
          </p:txBody>
        </p:sp>
        <p:sp>
          <p:nvSpPr>
            <p:cNvPr id="6" name="Hexagon 5">
              <a:extLst>
                <a:ext uri="{FF2B5EF4-FFF2-40B4-BE49-F238E27FC236}">
                  <a16:creationId xmlns:a16="http://schemas.microsoft.com/office/drawing/2014/main" id="{96334B1A-2529-3D53-8846-B8CBDA243169}"/>
                </a:ext>
              </a:extLst>
            </p:cNvPr>
            <p:cNvSpPr/>
            <p:nvPr/>
          </p:nvSpPr>
          <p:spPr>
            <a:xfrm>
              <a:off x="3680856" y="951852"/>
              <a:ext cx="1600200" cy="1371600"/>
            </a:xfrm>
            <a:prstGeom prst="hexagon">
              <a:avLst/>
            </a:prstGeom>
            <a:solidFill>
              <a:srgbClr val="2024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State TAA Coordinator</a:t>
              </a:r>
            </a:p>
          </p:txBody>
        </p:sp>
        <p:sp>
          <p:nvSpPr>
            <p:cNvPr id="8" name="Hexagon 7">
              <a:extLst>
                <a:ext uri="{FF2B5EF4-FFF2-40B4-BE49-F238E27FC236}">
                  <a16:creationId xmlns:a16="http://schemas.microsoft.com/office/drawing/2014/main" id="{3C07A94B-F5E5-4190-2264-07F969951DE7}"/>
                </a:ext>
              </a:extLst>
            </p:cNvPr>
            <p:cNvSpPr/>
            <p:nvPr/>
          </p:nvSpPr>
          <p:spPr>
            <a:xfrm>
              <a:off x="3680856" y="4756032"/>
              <a:ext cx="1600200" cy="1371600"/>
            </a:xfrm>
            <a:prstGeom prst="hexagon">
              <a:avLst/>
            </a:prstGeom>
            <a:solidFill>
              <a:srgbClr val="2024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State Trade Program Office and  Support Staff </a:t>
              </a:r>
            </a:p>
          </p:txBody>
        </p:sp>
        <p:sp>
          <p:nvSpPr>
            <p:cNvPr id="9" name="Hexagon 8">
              <a:extLst>
                <a:ext uri="{FF2B5EF4-FFF2-40B4-BE49-F238E27FC236}">
                  <a16:creationId xmlns:a16="http://schemas.microsoft.com/office/drawing/2014/main" id="{898F4F4F-C9CB-CD8D-D72C-7F5F0CFB34E0}"/>
                </a:ext>
              </a:extLst>
            </p:cNvPr>
            <p:cNvSpPr/>
            <p:nvPr/>
          </p:nvSpPr>
          <p:spPr>
            <a:xfrm>
              <a:off x="6002500" y="2813454"/>
              <a:ext cx="1600200" cy="1371600"/>
            </a:xfrm>
            <a:prstGeom prst="hexagon">
              <a:avLst/>
            </a:prstGeom>
            <a:solidFill>
              <a:srgbClr val="2024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Local TAA Coordinator</a:t>
              </a:r>
            </a:p>
          </p:txBody>
        </p:sp>
        <p:sp>
          <p:nvSpPr>
            <p:cNvPr id="10" name="Hexagon 9">
              <a:extLst>
                <a:ext uri="{FF2B5EF4-FFF2-40B4-BE49-F238E27FC236}">
                  <a16:creationId xmlns:a16="http://schemas.microsoft.com/office/drawing/2014/main" id="{4CEA2ECA-D2B3-801C-E0A7-268544B5460A}"/>
                </a:ext>
              </a:extLst>
            </p:cNvPr>
            <p:cNvSpPr/>
            <p:nvPr/>
          </p:nvSpPr>
          <p:spPr>
            <a:xfrm>
              <a:off x="1359212" y="2830777"/>
              <a:ext cx="1600200" cy="1371600"/>
            </a:xfrm>
            <a:prstGeom prst="hexagon">
              <a:avLst/>
            </a:prstGeom>
            <a:solidFill>
              <a:srgbClr val="2024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LWDB Supervisors and Support Staff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5787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TAA Coordinators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6">
            <a:extLst>
              <a:ext uri="{FF2B5EF4-FFF2-40B4-BE49-F238E27FC236}">
                <a16:creationId xmlns:a16="http://schemas.microsoft.com/office/drawing/2014/main" id="{F81404F4-DF60-D26B-B72A-C8330A721743}"/>
              </a:ext>
            </a:extLst>
          </p:cNvPr>
          <p:cNvSpPr/>
          <p:nvPr/>
        </p:nvSpPr>
        <p:spPr>
          <a:xfrm>
            <a:off x="838200" y="1690688"/>
            <a:ext cx="10515600"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Primary Purpose: Provide case management and employment services to trade-affected workers.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Required to be merit-staff employees.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Designated merit-staff employee at each LWDB.</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Funded by Wagner-Peyser Act when not engaged in TAA activities.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092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Local TAA Coordinator Salary &amp; Benefits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D040F04C-162A-AAE6-EA3A-FF2BEA1F4431}"/>
              </a:ext>
            </a:extLst>
          </p:cNvPr>
          <p:cNvSpPr/>
          <p:nvPr/>
        </p:nvSpPr>
        <p:spPr>
          <a:xfrm>
            <a:off x="838200" y="1690688"/>
            <a:ext cx="10515600" cy="3678956"/>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Merit staff charge work time in the People First System:</a:t>
            </a:r>
          </a:p>
          <a:p>
            <a:pPr marL="342900" marR="0" lvl="0" indent="-342900" algn="l" defTabSz="914400" rtl="0" eaLnBrk="1" fontAlgn="auto" latinLnBrk="0" hangingPunct="1">
              <a:lnSpc>
                <a:spcPct val="90000"/>
              </a:lnSpc>
              <a:spcBef>
                <a:spcPts val="800"/>
              </a:spcBef>
              <a:spcAft>
                <a:spcPts val="0"/>
              </a:spcAft>
              <a:buClr>
                <a:srgbClr val="004563"/>
              </a:buClr>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endParaRPr>
          </a:p>
          <a:p>
            <a:pPr marL="342900" marR="0" lvl="0" indent="-342900" algn="l" defTabSz="914400" rtl="0" eaLnBrk="1" fontAlgn="auto" latinLnBrk="0" hangingPunct="1">
              <a:lnSpc>
                <a:spcPct val="90000"/>
              </a:lnSpc>
              <a:spcBef>
                <a:spcPts val="800"/>
              </a:spcBef>
              <a:spcAft>
                <a:spcPts val="0"/>
              </a:spcAft>
              <a:buClr>
                <a:srgbClr val="004563"/>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Charge Object TAA Case Management (TAC).</a:t>
            </a:r>
          </a:p>
          <a:p>
            <a:pPr marL="342900" marR="0" lvl="0" indent="-342900" algn="l" defTabSz="914400" rtl="0" eaLnBrk="1" fontAlgn="auto" latinLnBrk="0" hangingPunct="1">
              <a:lnSpc>
                <a:spcPct val="90000"/>
              </a:lnSpc>
              <a:spcBef>
                <a:spcPts val="800"/>
              </a:spcBef>
              <a:spcAft>
                <a:spcPts val="0"/>
              </a:spcAft>
              <a:buClr>
                <a:srgbClr val="004563"/>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Based on services provided to TAA participants or TAA-focused outreach activities.</a:t>
            </a:r>
          </a:p>
          <a:p>
            <a:pPr marL="457200" marR="0" lvl="1" indent="0" algn="l" defTabSz="914400" rtl="0" eaLnBrk="1" fontAlgn="auto" latinLnBrk="0" hangingPunct="1">
              <a:lnSpc>
                <a:spcPct val="90000"/>
              </a:lnSpc>
              <a:spcBef>
                <a:spcPts val="800"/>
              </a:spcBef>
              <a:spcAft>
                <a:spcPts val="0"/>
              </a:spcAft>
              <a:buClr>
                <a:prstClr val="white">
                  <a:lumMod val="65000"/>
                </a:prstClr>
              </a:buClr>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endParaRPr>
          </a:p>
          <a:p>
            <a:pPr marL="274320" marR="0" lvl="0" indent="-274320" algn="l" defTabSz="914400" rtl="0" eaLnBrk="1" fontAlgn="auto" latinLnBrk="0" hangingPunct="1">
              <a:lnSpc>
                <a:spcPct val="90000"/>
              </a:lnSpc>
              <a:spcBef>
                <a:spcPts val="1800"/>
              </a:spcBef>
              <a:spcAft>
                <a:spcPts val="0"/>
              </a:spcAft>
              <a:buClr>
                <a:srgbClr val="9E1C30"/>
              </a:buClr>
              <a:buSzTx/>
              <a:buFont typeface="Wingdings 2" panose="05020102010507070707" pitchFamily="18" charset="2"/>
              <a:buChar char="¡"/>
              <a:tabLst/>
              <a:defRPr/>
            </a:pPr>
            <a:endParaRPr kumimoji="0" lang="en-US" sz="2800" b="0" i="0" u="none" strike="noStrike" kern="1200" cap="none" spc="0" normalizeH="0" baseline="0" noProof="0" dirty="0">
              <a:ln>
                <a:noFill/>
              </a:ln>
              <a:solidFill>
                <a:srgbClr val="202452"/>
              </a:solidFill>
              <a:effectLst/>
              <a:uLnTx/>
              <a:uFillTx/>
              <a:latin typeface="Arial" panose="020B0604020202020204"/>
              <a:ea typeface="+mn-ea"/>
              <a:cs typeface="+mn-cs"/>
            </a:endParaRPr>
          </a:p>
          <a:p>
            <a:pPr marL="274320" marR="0" lvl="0" indent="-274320" algn="l" defTabSz="914400" rtl="0" eaLnBrk="1" fontAlgn="auto" latinLnBrk="0" hangingPunct="1">
              <a:lnSpc>
                <a:spcPct val="90000"/>
              </a:lnSpc>
              <a:spcBef>
                <a:spcPts val="1800"/>
              </a:spcBef>
              <a:spcAft>
                <a:spcPts val="0"/>
              </a:spcAft>
              <a:buClr>
                <a:srgbClr val="9E1C30"/>
              </a:buClr>
              <a:buSzTx/>
              <a:buFont typeface="Wingdings 2" panose="05020102010507070707" pitchFamily="18"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7047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Shared Costs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C323E51D-6DAB-492E-2260-1ABF58537798}"/>
              </a:ext>
            </a:extLst>
          </p:cNvPr>
          <p:cNvSpPr/>
          <p:nvPr/>
        </p:nvSpPr>
        <p:spPr>
          <a:xfrm>
            <a:off x="838200" y="1690688"/>
            <a:ext cx="10515600" cy="4228850"/>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TAA is a required partner under WIOA.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TAA must share in costs of career center:</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Operating costs</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Infrastructure costs</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TAA may share in costs of staff activities and services:</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Subject to merit staffing</a:t>
            </a:r>
          </a:p>
          <a:p>
            <a:pPr marL="274320" marR="0" lvl="0" indent="-274320" algn="l" defTabSz="914400" rtl="0" eaLnBrk="1" fontAlgn="auto" latinLnBrk="0" hangingPunct="1">
              <a:lnSpc>
                <a:spcPct val="90000"/>
              </a:lnSpc>
              <a:spcBef>
                <a:spcPts val="1800"/>
              </a:spcBef>
              <a:spcAft>
                <a:spcPts val="0"/>
              </a:spcAft>
              <a:buClr>
                <a:srgbClr val="9E1C30"/>
              </a:buClr>
              <a:buSzTx/>
              <a:buFont typeface="Wingdings 2" panose="05020102010507070707" pitchFamily="18" charset="2"/>
              <a:buChar char="¡"/>
              <a:tabLst/>
              <a:defRPr/>
            </a:pPr>
            <a:endParaRPr kumimoji="0" lang="en-US" sz="2800" b="0" i="0" u="none" strike="noStrike" kern="1200" cap="none" spc="0" normalizeH="0" baseline="0" noProof="0" dirty="0">
              <a:ln>
                <a:noFill/>
              </a:ln>
              <a:solidFill>
                <a:srgbClr val="202452"/>
              </a:solidFill>
              <a:effectLst/>
              <a:uLnTx/>
              <a:uFillTx/>
              <a:latin typeface="Arial" panose="020B0604020202020204"/>
              <a:ea typeface="+mn-ea"/>
              <a:cs typeface="+mn-cs"/>
            </a:endParaRPr>
          </a:p>
          <a:p>
            <a:pPr marL="274320" marR="0" lvl="0" indent="-274320" algn="l" defTabSz="914400" rtl="0" eaLnBrk="1" fontAlgn="auto" latinLnBrk="0" hangingPunct="1">
              <a:lnSpc>
                <a:spcPct val="90000"/>
              </a:lnSpc>
              <a:spcBef>
                <a:spcPts val="1800"/>
              </a:spcBef>
              <a:spcAft>
                <a:spcPts val="0"/>
              </a:spcAft>
              <a:buClr>
                <a:srgbClr val="9E1C30"/>
              </a:buClr>
              <a:buSzTx/>
              <a:buFont typeface="Wingdings 2" panose="05020102010507070707" pitchFamily="18"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3471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Allowable Merit Staff Activities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3F7D241-EBD6-EC5F-070C-E218DAC40992}"/>
              </a:ext>
            </a:extLst>
          </p:cNvPr>
          <p:cNvSpPr/>
          <p:nvPr/>
        </p:nvSpPr>
        <p:spPr>
          <a:xfrm>
            <a:off x="838200" y="1690688"/>
            <a:ext cx="10515600" cy="477053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Reviewing and approving TAA training applications.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Monitoring training progress of TAA participants.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Promoting the TAA program.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Participating in Rapid Response sessions.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Conducting job development contacts on behalf of trade-affected workers.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Investigating potential trade-affected employers.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Entering data into Employ Florida, including entering service codes and case notes.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Monitoring TAA participant files.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Conducting TAA informational sessions.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351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Allowable Operating Costs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08F86910-FD76-8FF4-EA4A-0DF89B25968F}"/>
              </a:ext>
            </a:extLst>
          </p:cNvPr>
          <p:cNvSpPr/>
          <p:nvPr/>
        </p:nvSpPr>
        <p:spPr>
          <a:xfrm>
            <a:off x="838200" y="1690688"/>
            <a:ext cx="10515600" cy="4770537"/>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Maintaining and enhancing tools and equipment such as updating computer software and the repair of office equipment.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Program-related supplies, equipment, travel, and postage.</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Fair share cost of utilities, rental, and maintenance of office space for the Local TAA Coordinator.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Indirect costs associated with the program.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Costs associated with training LWDB staff on the TAA program (</a:t>
            </a:r>
            <a:r>
              <a:rPr lang="en-US" sz="2400" dirty="0">
                <a:solidFill>
                  <a:srgbClr val="202452"/>
                </a:solidFill>
                <a:latin typeface="Arial" panose="020B0604020202020204" pitchFamily="34" charset="0"/>
                <a:cs typeface="Arial" panose="020B0604020202020204" pitchFamily="34" charset="0"/>
              </a:rPr>
              <a:t>FloridaCommerce</a:t>
            </a: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 Statewide Training).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Any other staff costs related to case management.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0622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1346</Words>
  <Application>Microsoft Office PowerPoint</Application>
  <PresentationFormat>Widescreen</PresentationFormat>
  <Paragraphs>135</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Century Gothic</vt:lpstr>
      <vt:lpstr>Franklin Gothic Book</vt:lpstr>
      <vt:lpstr>Wingdings</vt:lpstr>
      <vt:lpstr>Wingdings 2</vt:lpstr>
      <vt:lpstr>Office Theme</vt:lpstr>
      <vt:lpstr>Trade Adjustment Assistance (TAA)</vt:lpstr>
      <vt:lpstr>Agenda</vt:lpstr>
      <vt:lpstr>Trade Adjustment Assistance (TAA)</vt:lpstr>
      <vt:lpstr>TAA Support Structure</vt:lpstr>
      <vt:lpstr>Local TAA Coordinators</vt:lpstr>
      <vt:lpstr>Local TAA Coordinator Salary &amp; Benefits</vt:lpstr>
      <vt:lpstr>TAA Shared Costs</vt:lpstr>
      <vt:lpstr>Allowable Merit Staff Activities</vt:lpstr>
      <vt:lpstr>Allowable Operating Costs</vt:lpstr>
      <vt:lpstr>Example 1: Enhancing Tools &amp; Equipment</vt:lpstr>
      <vt:lpstr>Example 2: Specialized Assessments</vt:lpstr>
      <vt:lpstr>Example 3: Training</vt:lpstr>
      <vt:lpstr>References</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2024-04-04T15:37:05Z</dcterms:modified>
</cp:coreProperties>
</file>