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8"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264" r:id="rId41"/>
    <p:sldId id="26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6275" autoAdjust="0"/>
  </p:normalViewPr>
  <p:slideViewPr>
    <p:cSldViewPr snapToGrid="0">
      <p:cViewPr varScale="1">
        <p:scale>
          <a:sx n="82" d="100"/>
          <a:sy n="82" d="100"/>
        </p:scale>
        <p:origin x="159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Job search and job readiness assistance is actually an organized activity that uses services to help participant gain employment within a limited period of time.  The goals of activity is to help individuals be prepared to look for work, apply for work, get the job and keep the job.  </a:t>
            </a:r>
          </a:p>
          <a:p>
            <a:endParaRPr lang="en-US" altLang="en-US" dirty="0">
              <a:latin typeface="Arial" panose="020B0604020202020204" pitchFamily="34" charset="0"/>
            </a:endParaRPr>
          </a:p>
          <a:p>
            <a:r>
              <a:rPr lang="en-US" altLang="en-US" dirty="0">
                <a:latin typeface="Arial" panose="020B0604020202020204" pitchFamily="34" charset="0"/>
              </a:rPr>
              <a:t>So what does the work verification plan say about job search and job readiness assistance…..</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96124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1995898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4291064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24581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966103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130949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3984900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492342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297677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3212214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219906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3031582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2594723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4239172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1938028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461140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361161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16963549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16592648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381673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333705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1823571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71353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2460603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3070241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1016811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35</a:t>
            </a:fld>
            <a:endParaRPr lang="en-US"/>
          </a:p>
        </p:txBody>
      </p:sp>
    </p:spTree>
    <p:extLst>
      <p:ext uri="{BB962C8B-B14F-4D97-AF65-F5344CB8AC3E}">
        <p14:creationId xmlns:p14="http://schemas.microsoft.com/office/powerpoint/2010/main" val="207200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2843311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37</a:t>
            </a:fld>
            <a:endParaRPr lang="en-US"/>
          </a:p>
        </p:txBody>
      </p:sp>
    </p:spTree>
    <p:extLst>
      <p:ext uri="{BB962C8B-B14F-4D97-AF65-F5344CB8AC3E}">
        <p14:creationId xmlns:p14="http://schemas.microsoft.com/office/powerpoint/2010/main" val="650897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38</a:t>
            </a:fld>
            <a:endParaRPr lang="en-US"/>
          </a:p>
        </p:txBody>
      </p:sp>
    </p:spTree>
    <p:extLst>
      <p:ext uri="{BB962C8B-B14F-4D97-AF65-F5344CB8AC3E}">
        <p14:creationId xmlns:p14="http://schemas.microsoft.com/office/powerpoint/2010/main" val="592388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39</a:t>
            </a:fld>
            <a:endParaRPr lang="en-US"/>
          </a:p>
        </p:txBody>
      </p:sp>
    </p:spTree>
    <p:extLst>
      <p:ext uri="{BB962C8B-B14F-4D97-AF65-F5344CB8AC3E}">
        <p14:creationId xmlns:p14="http://schemas.microsoft.com/office/powerpoint/2010/main" val="1539138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41</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612994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46002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651696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3539831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541454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3090988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11407039-558D-67A3-B18D-48E46B94C73F}"/>
              </a:ext>
            </a:extLst>
          </p:cNvPr>
          <p:cNvPicPr>
            <a:picLocks noChangeAspect="1"/>
          </p:cNvPicPr>
          <p:nvPr/>
        </p:nvPicPr>
        <p:blipFill>
          <a:blip r:embed="rId2"/>
          <a:stretch>
            <a:fillRect/>
          </a:stretch>
        </p:blipFill>
        <p:spPr>
          <a:xfrm>
            <a:off x="1523524"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3"/>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868676"/>
            <a:ext cx="5758249"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Job Search and Job Readiness Assistance</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5">
            <a:extLst>
              <a:ext uri="{FF2B5EF4-FFF2-40B4-BE49-F238E27FC236}">
                <a16:creationId xmlns:a16="http://schemas.microsoft.com/office/drawing/2014/main" id="{C2A2B1F8-9DA8-B2AC-4622-140E9DBB5DD9}"/>
              </a:ext>
            </a:extLst>
          </p:cNvPr>
          <p:cNvSpPr txBox="1">
            <a:spLocks noChangeArrowheads="1"/>
          </p:cNvSpPr>
          <p:nvPr/>
        </p:nvSpPr>
        <p:spPr>
          <a:xfrm>
            <a:off x="1383322" y="2092569"/>
            <a:ext cx="5040923"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95000"/>
              </a:spcBef>
            </a:pPr>
            <a:r>
              <a:rPr lang="en-US" altLang="en-US">
                <a:solidFill>
                  <a:srgbClr val="202452"/>
                </a:solidFill>
              </a:rPr>
              <a:t>Final Rule</a:t>
            </a:r>
            <a:r>
              <a:rPr lang="en-US" altLang="en-US" sz="2200">
                <a:solidFill>
                  <a:srgbClr val="202452"/>
                </a:solidFill>
              </a:rPr>
              <a:t> </a:t>
            </a:r>
          </a:p>
          <a:p>
            <a:pPr lvl="1">
              <a:spcBef>
                <a:spcPct val="95000"/>
              </a:spcBef>
            </a:pPr>
            <a:r>
              <a:rPr lang="en-US" altLang="en-US">
                <a:solidFill>
                  <a:srgbClr val="202452"/>
                </a:solidFill>
              </a:rPr>
              <a:t>Allows travel time to and from interviews to count as actual time</a:t>
            </a:r>
          </a:p>
          <a:p>
            <a:pPr lvl="1">
              <a:spcBef>
                <a:spcPct val="95000"/>
              </a:spcBef>
            </a:pPr>
            <a:r>
              <a:rPr lang="en-US" altLang="en-US">
                <a:solidFill>
                  <a:srgbClr val="202452"/>
                </a:solidFill>
              </a:rPr>
              <a:t>Cannot count time from home to first interview</a:t>
            </a:r>
          </a:p>
          <a:p>
            <a:pPr lvl="1">
              <a:spcBef>
                <a:spcPct val="95000"/>
              </a:spcBef>
            </a:pPr>
            <a:r>
              <a:rPr lang="en-US" altLang="en-US">
                <a:solidFill>
                  <a:srgbClr val="202452"/>
                </a:solidFill>
              </a:rPr>
              <a:t>Cannot count from last interview to home</a:t>
            </a:r>
            <a:r>
              <a:rPr lang="en-US" altLang="en-US" sz="2000">
                <a:solidFill>
                  <a:srgbClr val="202452"/>
                </a:solidFill>
              </a:rPr>
              <a:t>  </a:t>
            </a:r>
            <a:endParaRPr lang="en-US" altLang="en-US" sz="2000" dirty="0">
              <a:solidFill>
                <a:srgbClr val="202452"/>
              </a:solidFill>
            </a:endParaRPr>
          </a:p>
        </p:txBody>
      </p:sp>
      <p:pic>
        <p:nvPicPr>
          <p:cNvPr id="5" name="Picture 8" descr="MPj04365760000[1]">
            <a:extLst>
              <a:ext uri="{FF2B5EF4-FFF2-40B4-BE49-F238E27FC236}">
                <a16:creationId xmlns:a16="http://schemas.microsoft.com/office/drawing/2014/main" id="{3FFB43C3-DDCB-DDC4-8990-29308221D1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707797" y="1966190"/>
            <a:ext cx="4191000" cy="4343400"/>
          </a:xfrm>
          <a:prstGeom prst="rect">
            <a:avLst/>
          </a:prstGeom>
        </p:spPr>
      </p:pic>
    </p:spTree>
    <p:extLst>
      <p:ext uri="{BB962C8B-B14F-4D97-AF65-F5344CB8AC3E}">
        <p14:creationId xmlns:p14="http://schemas.microsoft.com/office/powerpoint/2010/main" val="399252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6E2AFB93-5EE5-3635-8F56-06D6FF354334}"/>
              </a:ext>
            </a:extLst>
          </p:cNvPr>
          <p:cNvSpPr txBox="1">
            <a:spLocks noChangeArrowheads="1"/>
          </p:cNvSpPr>
          <p:nvPr/>
        </p:nvSpPr>
        <p:spPr>
          <a:xfrm>
            <a:off x="838200" y="2166363"/>
            <a:ext cx="10515600" cy="1676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80000"/>
              </a:spcBef>
            </a:pPr>
            <a:r>
              <a:rPr lang="en-US" altLang="en-US" sz="3200">
                <a:solidFill>
                  <a:srgbClr val="202452"/>
                </a:solidFill>
              </a:rPr>
              <a:t>Entering Job Search and Job Readiness Assistance in OSST</a:t>
            </a:r>
            <a:endParaRPr lang="en-US" altLang="en-US" sz="3200" dirty="0">
              <a:solidFill>
                <a:srgbClr val="202452"/>
              </a:solidFill>
            </a:endParaRPr>
          </a:p>
        </p:txBody>
      </p:sp>
      <p:pic>
        <p:nvPicPr>
          <p:cNvPr id="7" name="Picture 11">
            <a:extLst>
              <a:ext uri="{FF2B5EF4-FFF2-40B4-BE49-F238E27FC236}">
                <a16:creationId xmlns:a16="http://schemas.microsoft.com/office/drawing/2014/main" id="{D444C77C-DD24-04C3-51E0-1D6B94C454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105274" y="2928213"/>
            <a:ext cx="3981451" cy="3981451"/>
          </a:xfrm>
          <a:prstGeom prst="rect">
            <a:avLst/>
          </a:prstGeom>
        </p:spPr>
      </p:pic>
    </p:spTree>
    <p:extLst>
      <p:ext uri="{BB962C8B-B14F-4D97-AF65-F5344CB8AC3E}">
        <p14:creationId xmlns:p14="http://schemas.microsoft.com/office/powerpoint/2010/main" val="2991138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B47E1EC-40C2-0FED-09E8-96D0529ABC5E}"/>
              </a:ext>
            </a:extLst>
          </p:cNvPr>
          <p:cNvSpPr txBox="1">
            <a:spLocks noChangeArrowheads="1"/>
          </p:cNvSpPr>
          <p:nvPr/>
        </p:nvSpPr>
        <p:spPr>
          <a:xfrm>
            <a:off x="838200" y="1987062"/>
            <a:ext cx="10515600" cy="495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0000"/>
              </a:spcBef>
            </a:pPr>
            <a:r>
              <a:rPr lang="en-US" altLang="en-US" sz="3200">
                <a:solidFill>
                  <a:srgbClr val="202452"/>
                </a:solidFill>
              </a:rPr>
              <a:t>Prior to entering a participant into job search, program staff should consider the following:</a:t>
            </a:r>
          </a:p>
          <a:p>
            <a:pPr lvl="1">
              <a:spcBef>
                <a:spcPct val="70000"/>
              </a:spcBef>
            </a:pPr>
            <a:r>
              <a:rPr lang="en-US" altLang="en-US" sz="2800">
                <a:solidFill>
                  <a:srgbClr val="202452"/>
                </a:solidFill>
              </a:rPr>
              <a:t>Has the participant been assessed?</a:t>
            </a:r>
          </a:p>
          <a:p>
            <a:pPr lvl="1">
              <a:spcBef>
                <a:spcPct val="70000"/>
              </a:spcBef>
            </a:pPr>
            <a:r>
              <a:rPr lang="en-US" altLang="en-US" sz="2800">
                <a:solidFill>
                  <a:srgbClr val="202452"/>
                </a:solidFill>
              </a:rPr>
              <a:t>Is the participant job ready?</a:t>
            </a:r>
          </a:p>
          <a:p>
            <a:pPr lvl="1">
              <a:spcBef>
                <a:spcPct val="70000"/>
              </a:spcBef>
            </a:pPr>
            <a:r>
              <a:rPr lang="en-US" altLang="en-US" sz="2800">
                <a:solidFill>
                  <a:srgbClr val="202452"/>
                </a:solidFill>
              </a:rPr>
              <a:t>What does my region’s local operating procedure consider job ready?</a:t>
            </a:r>
          </a:p>
          <a:p>
            <a:pPr lvl="1">
              <a:spcBef>
                <a:spcPct val="70000"/>
              </a:spcBef>
            </a:pPr>
            <a:r>
              <a:rPr lang="en-US" altLang="en-US" sz="2800">
                <a:solidFill>
                  <a:srgbClr val="202452"/>
                </a:solidFill>
              </a:rPr>
              <a:t>Was the participant previously engaged in job search and job readiness assistance?</a:t>
            </a:r>
            <a:endParaRPr lang="en-US" altLang="en-US" sz="2800" dirty="0">
              <a:solidFill>
                <a:srgbClr val="202452"/>
              </a:solidFill>
            </a:endParaRPr>
          </a:p>
        </p:txBody>
      </p:sp>
    </p:spTree>
    <p:extLst>
      <p:ext uri="{BB962C8B-B14F-4D97-AF65-F5344CB8AC3E}">
        <p14:creationId xmlns:p14="http://schemas.microsoft.com/office/powerpoint/2010/main" val="4215960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E9AA84FC-9D8A-A026-EE6A-5656D7A1F5D5}"/>
              </a:ext>
            </a:extLst>
          </p:cNvPr>
          <p:cNvSpPr txBox="1">
            <a:spLocks noChangeArrowheads="1"/>
          </p:cNvSpPr>
          <p:nvPr/>
        </p:nvSpPr>
        <p:spPr>
          <a:xfrm>
            <a:off x="838200" y="1969477"/>
            <a:ext cx="10515600" cy="518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0000"/>
              </a:spcBef>
            </a:pPr>
            <a:r>
              <a:rPr lang="en-US" altLang="en-US" sz="3200">
                <a:solidFill>
                  <a:srgbClr val="202452"/>
                </a:solidFill>
              </a:rPr>
              <a:t>Why is it important to know this information?</a:t>
            </a:r>
          </a:p>
          <a:p>
            <a:pPr lvl="1">
              <a:spcBef>
                <a:spcPct val="70000"/>
              </a:spcBef>
            </a:pPr>
            <a:r>
              <a:rPr lang="en-US" altLang="en-US" sz="2800">
                <a:solidFill>
                  <a:srgbClr val="202452"/>
                </a:solidFill>
              </a:rPr>
              <a:t>Participants should be appropriate for the activity</a:t>
            </a:r>
          </a:p>
          <a:p>
            <a:pPr lvl="2">
              <a:spcBef>
                <a:spcPct val="70000"/>
              </a:spcBef>
            </a:pPr>
            <a:r>
              <a:rPr lang="en-US" altLang="en-US" sz="2400">
                <a:solidFill>
                  <a:srgbClr val="202452"/>
                </a:solidFill>
              </a:rPr>
              <a:t>Would it be appropriate to assign someone who has  exhibited the following work habits to job search?</a:t>
            </a:r>
          </a:p>
          <a:p>
            <a:pPr lvl="3">
              <a:spcBef>
                <a:spcPct val="70000"/>
              </a:spcBef>
            </a:pPr>
            <a:r>
              <a:rPr lang="en-US" altLang="en-US" sz="2000">
                <a:solidFill>
                  <a:srgbClr val="202452"/>
                </a:solidFill>
              </a:rPr>
              <a:t>Excessive absenteeism</a:t>
            </a:r>
          </a:p>
          <a:p>
            <a:pPr lvl="3">
              <a:spcBef>
                <a:spcPct val="70000"/>
              </a:spcBef>
            </a:pPr>
            <a:r>
              <a:rPr lang="en-US" altLang="en-US" sz="2000">
                <a:solidFill>
                  <a:srgbClr val="202452"/>
                </a:solidFill>
              </a:rPr>
              <a:t>Excessive tardiness</a:t>
            </a:r>
          </a:p>
          <a:p>
            <a:pPr lvl="3">
              <a:spcBef>
                <a:spcPct val="70000"/>
              </a:spcBef>
            </a:pPr>
            <a:r>
              <a:rPr lang="en-US" altLang="en-US" sz="2000">
                <a:solidFill>
                  <a:srgbClr val="202452"/>
                </a:solidFill>
              </a:rPr>
              <a:t>Fighting with co-workers and supervisors</a:t>
            </a:r>
          </a:p>
          <a:p>
            <a:pPr lvl="1">
              <a:spcBef>
                <a:spcPct val="70000"/>
              </a:spcBef>
            </a:pPr>
            <a:r>
              <a:rPr lang="en-US" altLang="en-US" sz="2800">
                <a:solidFill>
                  <a:srgbClr val="202452"/>
                </a:solidFill>
              </a:rPr>
              <a:t>Is it likely such a person will retain employment for long?</a:t>
            </a:r>
            <a:endParaRPr lang="en-US" altLang="en-US" sz="2800" dirty="0">
              <a:solidFill>
                <a:srgbClr val="202452"/>
              </a:solidFill>
            </a:endParaRPr>
          </a:p>
        </p:txBody>
      </p:sp>
    </p:spTree>
    <p:extLst>
      <p:ext uri="{BB962C8B-B14F-4D97-AF65-F5344CB8AC3E}">
        <p14:creationId xmlns:p14="http://schemas.microsoft.com/office/powerpoint/2010/main" val="740562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C78AC4D2-D24C-E67F-1262-5BA773ABA154}"/>
              </a:ext>
            </a:extLst>
          </p:cNvPr>
          <p:cNvSpPr txBox="1">
            <a:spLocks noChangeArrowheads="1"/>
          </p:cNvSpPr>
          <p:nvPr/>
        </p:nvSpPr>
        <p:spPr>
          <a:xfrm>
            <a:off x="838199" y="1957754"/>
            <a:ext cx="10515599" cy="5181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55000"/>
              </a:spcBef>
            </a:pPr>
            <a:r>
              <a:rPr lang="en-US" altLang="en-US" sz="3200">
                <a:solidFill>
                  <a:srgbClr val="202452"/>
                </a:solidFill>
              </a:rPr>
              <a:t>Why is it important to know this information?</a:t>
            </a:r>
          </a:p>
          <a:p>
            <a:pPr lvl="1">
              <a:spcBef>
                <a:spcPct val="55000"/>
              </a:spcBef>
            </a:pPr>
            <a:r>
              <a:rPr lang="en-US" altLang="en-US" sz="2800">
                <a:solidFill>
                  <a:srgbClr val="202452"/>
                </a:solidFill>
              </a:rPr>
              <a:t>If the participant was previously engaged in job search and job readiness assistance, program staff should know</a:t>
            </a:r>
          </a:p>
          <a:p>
            <a:pPr lvl="2">
              <a:spcBef>
                <a:spcPct val="55000"/>
              </a:spcBef>
            </a:pPr>
            <a:r>
              <a:rPr lang="en-US" altLang="en-US" sz="2400">
                <a:solidFill>
                  <a:srgbClr val="202452"/>
                </a:solidFill>
              </a:rPr>
              <a:t>If the individual completed four consecutive weeks within a rolling 12 months</a:t>
            </a:r>
          </a:p>
          <a:p>
            <a:pPr lvl="2">
              <a:spcBef>
                <a:spcPct val="55000"/>
              </a:spcBef>
            </a:pPr>
            <a:r>
              <a:rPr lang="en-US" altLang="en-US" sz="2400">
                <a:solidFill>
                  <a:srgbClr val="202452"/>
                </a:solidFill>
              </a:rPr>
              <a:t>If the individual completed 360 hours in a rolling 12 months</a:t>
            </a:r>
          </a:p>
          <a:p>
            <a:pPr lvl="1">
              <a:spcBef>
                <a:spcPct val="55000"/>
              </a:spcBef>
            </a:pPr>
            <a:r>
              <a:rPr lang="en-US" altLang="en-US" sz="2800">
                <a:solidFill>
                  <a:srgbClr val="202452"/>
                </a:solidFill>
              </a:rPr>
              <a:t>Since Florida is a </a:t>
            </a:r>
            <a:r>
              <a:rPr lang="en-US" altLang="en-US" sz="2800" i="1" u="sng">
                <a:solidFill>
                  <a:srgbClr val="202452"/>
                </a:solidFill>
              </a:rPr>
              <a:t>Needy State</a:t>
            </a:r>
            <a:r>
              <a:rPr lang="en-US" altLang="en-US" sz="2800">
                <a:solidFill>
                  <a:srgbClr val="202452"/>
                </a:solidFill>
              </a:rPr>
              <a:t>, we can engage participants in job search for a maximum of 360 hours (the equivalent of 12 weeks) in job search</a:t>
            </a:r>
            <a:endParaRPr lang="en-US" altLang="en-US" sz="2800" dirty="0">
              <a:solidFill>
                <a:srgbClr val="202452"/>
              </a:solidFill>
            </a:endParaRPr>
          </a:p>
        </p:txBody>
      </p:sp>
    </p:spTree>
    <p:extLst>
      <p:ext uri="{BB962C8B-B14F-4D97-AF65-F5344CB8AC3E}">
        <p14:creationId xmlns:p14="http://schemas.microsoft.com/office/powerpoint/2010/main" val="2070359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ECA023A4-5570-FC0C-F2D5-0261B5B952F4}"/>
              </a:ext>
            </a:extLst>
          </p:cNvPr>
          <p:cNvSpPr txBox="1">
            <a:spLocks noChangeArrowheads="1"/>
          </p:cNvSpPr>
          <p:nvPr/>
        </p:nvSpPr>
        <p:spPr>
          <a:xfrm>
            <a:off x="838200" y="2034880"/>
            <a:ext cx="10515600"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0000"/>
              </a:spcBef>
            </a:pPr>
            <a:r>
              <a:rPr lang="en-US" altLang="en-US" sz="3200">
                <a:solidFill>
                  <a:srgbClr val="202452"/>
                </a:solidFill>
              </a:rPr>
              <a:t>Program staff enter Job Search and Job Readiness Assistance in the One-Stop Service Tracking (OSST) system</a:t>
            </a:r>
            <a:r>
              <a:rPr lang="en-US" altLang="en-US">
                <a:solidFill>
                  <a:srgbClr val="202452"/>
                </a:solidFill>
              </a:rPr>
              <a:t> </a:t>
            </a:r>
          </a:p>
          <a:p>
            <a:pPr lvl="1">
              <a:spcBef>
                <a:spcPct val="70000"/>
              </a:spcBef>
            </a:pPr>
            <a:r>
              <a:rPr lang="en-US" altLang="en-US" sz="2800">
                <a:solidFill>
                  <a:srgbClr val="202452"/>
                </a:solidFill>
              </a:rPr>
              <a:t>Skill Development section of the Skill Development screen</a:t>
            </a:r>
          </a:p>
          <a:p>
            <a:pPr lvl="1">
              <a:spcBef>
                <a:spcPct val="70000"/>
              </a:spcBef>
            </a:pPr>
            <a:r>
              <a:rPr lang="en-US" altLang="en-US" sz="2800">
                <a:solidFill>
                  <a:srgbClr val="202452"/>
                </a:solidFill>
              </a:rPr>
              <a:t>Click the “Add Activity” tab</a:t>
            </a:r>
          </a:p>
          <a:p>
            <a:pPr lvl="1">
              <a:spcBef>
                <a:spcPct val="70000"/>
              </a:spcBef>
            </a:pPr>
            <a:r>
              <a:rPr lang="en-US" altLang="en-US" sz="2800">
                <a:solidFill>
                  <a:srgbClr val="202452"/>
                </a:solidFill>
              </a:rPr>
              <a:t>Job Search and Job Readiness - Code 120</a:t>
            </a:r>
            <a:endParaRPr lang="en-US" altLang="en-US" sz="2800" dirty="0">
              <a:solidFill>
                <a:srgbClr val="202452"/>
              </a:solidFill>
            </a:endParaRPr>
          </a:p>
        </p:txBody>
      </p:sp>
    </p:spTree>
    <p:extLst>
      <p:ext uri="{BB962C8B-B14F-4D97-AF65-F5344CB8AC3E}">
        <p14:creationId xmlns:p14="http://schemas.microsoft.com/office/powerpoint/2010/main" val="5980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4">
            <a:extLst>
              <a:ext uri="{FF2B5EF4-FFF2-40B4-BE49-F238E27FC236}">
                <a16:creationId xmlns:a16="http://schemas.microsoft.com/office/drawing/2014/main" id="{FF436020-3AD5-620E-8795-33560C60C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5">
            <a:extLst>
              <a:ext uri="{FF2B5EF4-FFF2-40B4-BE49-F238E27FC236}">
                <a16:creationId xmlns:a16="http://schemas.microsoft.com/office/drawing/2014/main" id="{4D444272-C8EA-7395-E6A8-C4A113730B49}"/>
              </a:ext>
            </a:extLst>
          </p:cNvPr>
          <p:cNvSpPr>
            <a:spLocks noChangeArrowheads="1"/>
          </p:cNvSpPr>
          <p:nvPr/>
        </p:nvSpPr>
        <p:spPr bwMode="auto">
          <a:xfrm>
            <a:off x="1629507" y="1459523"/>
            <a:ext cx="13716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6">
            <a:extLst>
              <a:ext uri="{FF2B5EF4-FFF2-40B4-BE49-F238E27FC236}">
                <a16:creationId xmlns:a16="http://schemas.microsoft.com/office/drawing/2014/main" id="{EBACBD80-4964-029D-4A1F-570D7E5AD22C}"/>
              </a:ext>
            </a:extLst>
          </p:cNvPr>
          <p:cNvSpPr>
            <a:spLocks noChangeShapeType="1"/>
          </p:cNvSpPr>
          <p:nvPr/>
        </p:nvSpPr>
        <p:spPr bwMode="auto">
          <a:xfrm>
            <a:off x="9015046" y="5181600"/>
            <a:ext cx="457200" cy="9144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 Box 7">
            <a:extLst>
              <a:ext uri="{FF2B5EF4-FFF2-40B4-BE49-F238E27FC236}">
                <a16:creationId xmlns:a16="http://schemas.microsoft.com/office/drawing/2014/main" id="{67602F07-13FA-3C3B-3690-142872AD398E}"/>
              </a:ext>
            </a:extLst>
          </p:cNvPr>
          <p:cNvSpPr txBox="1">
            <a:spLocks noChangeArrowheads="1"/>
          </p:cNvSpPr>
          <p:nvPr/>
        </p:nvSpPr>
        <p:spPr bwMode="auto">
          <a:xfrm>
            <a:off x="6529752" y="4719935"/>
            <a:ext cx="3036277" cy="461665"/>
          </a:xfrm>
          <a:prstGeom prst="rect">
            <a:avLst/>
          </a:prstGeom>
          <a:solidFill>
            <a:srgbClr val="FF0000"/>
          </a:solidFill>
          <a:ln w="9525">
            <a:solidFill>
              <a:srgbClr val="000000"/>
            </a:solidFill>
            <a:miter lim="800000"/>
            <a:headEnd/>
            <a:tailEnd/>
          </a:ln>
          <a:effectLst/>
        </p:spPr>
        <p:txBody>
          <a:bodyPr wrap="square">
            <a:spAutoFit/>
          </a:bodyPr>
          <a:lstStyle/>
          <a:p>
            <a:pPr>
              <a:spcBef>
                <a:spcPct val="50000"/>
              </a:spcBef>
            </a:pPr>
            <a:r>
              <a:rPr lang="en-US" altLang="en-US" sz="2400" b="1">
                <a:solidFill>
                  <a:schemeClr val="bg1"/>
                </a:solidFill>
              </a:rPr>
              <a:t>Select “Add Activity”</a:t>
            </a:r>
          </a:p>
        </p:txBody>
      </p:sp>
    </p:spTree>
    <p:extLst>
      <p:ext uri="{BB962C8B-B14F-4D97-AF65-F5344CB8AC3E}">
        <p14:creationId xmlns:p14="http://schemas.microsoft.com/office/powerpoint/2010/main" val="2477585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6">
            <a:extLst>
              <a:ext uri="{FF2B5EF4-FFF2-40B4-BE49-F238E27FC236}">
                <a16:creationId xmlns:a16="http://schemas.microsoft.com/office/drawing/2014/main" id="{2C931885-931B-7A44-A6FE-4CBF3C0700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ine 7">
            <a:extLst>
              <a:ext uri="{FF2B5EF4-FFF2-40B4-BE49-F238E27FC236}">
                <a16:creationId xmlns:a16="http://schemas.microsoft.com/office/drawing/2014/main" id="{8A1C7CCE-384E-E4D8-F8C2-68031DF0BEF0}"/>
              </a:ext>
            </a:extLst>
          </p:cNvPr>
          <p:cNvSpPr>
            <a:spLocks noChangeShapeType="1"/>
          </p:cNvSpPr>
          <p:nvPr/>
        </p:nvSpPr>
        <p:spPr bwMode="auto">
          <a:xfrm flipH="1" flipV="1">
            <a:off x="7192107" y="1160585"/>
            <a:ext cx="1524000" cy="6858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 name="Text Box 8">
            <a:extLst>
              <a:ext uri="{FF2B5EF4-FFF2-40B4-BE49-F238E27FC236}">
                <a16:creationId xmlns:a16="http://schemas.microsoft.com/office/drawing/2014/main" id="{17CC3ED0-5290-8291-DD5A-57F91153F3EC}"/>
              </a:ext>
            </a:extLst>
          </p:cNvPr>
          <p:cNvSpPr txBox="1">
            <a:spLocks noChangeArrowheads="1"/>
          </p:cNvSpPr>
          <p:nvPr/>
        </p:nvSpPr>
        <p:spPr bwMode="auto">
          <a:xfrm>
            <a:off x="8575431" y="1611923"/>
            <a:ext cx="2256692" cy="1015663"/>
          </a:xfrm>
          <a:prstGeom prst="rect">
            <a:avLst/>
          </a:prstGeom>
          <a:solidFill>
            <a:srgbClr val="FF0000"/>
          </a:solidFill>
          <a:ln w="9525">
            <a:solidFill>
              <a:srgbClr val="000000"/>
            </a:solidFill>
            <a:miter lim="800000"/>
            <a:headEnd/>
            <a:tailEnd/>
          </a:ln>
          <a:effectLst/>
        </p:spPr>
        <p:txBody>
          <a:bodyPr wrap="square">
            <a:spAutoFit/>
          </a:bodyPr>
          <a:lstStyle/>
          <a:p>
            <a:pPr>
              <a:spcBef>
                <a:spcPct val="50000"/>
              </a:spcBef>
            </a:pPr>
            <a:r>
              <a:rPr lang="en-US" altLang="en-US" sz="2000" b="1">
                <a:solidFill>
                  <a:schemeClr val="bg1"/>
                </a:solidFill>
              </a:rPr>
              <a:t>Enter Provider Information and Search</a:t>
            </a:r>
          </a:p>
        </p:txBody>
      </p:sp>
      <p:sp>
        <p:nvSpPr>
          <p:cNvPr id="5" name="Oval 9">
            <a:extLst>
              <a:ext uri="{FF2B5EF4-FFF2-40B4-BE49-F238E27FC236}">
                <a16:creationId xmlns:a16="http://schemas.microsoft.com/office/drawing/2014/main" id="{FA1D9D7A-E1BC-D350-A6C5-762A78C7F9BC}"/>
              </a:ext>
            </a:extLst>
          </p:cNvPr>
          <p:cNvSpPr>
            <a:spLocks noChangeArrowheads="1"/>
          </p:cNvSpPr>
          <p:nvPr/>
        </p:nvSpPr>
        <p:spPr bwMode="auto">
          <a:xfrm>
            <a:off x="8399585" y="5555101"/>
            <a:ext cx="990600" cy="6096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Line 10">
            <a:extLst>
              <a:ext uri="{FF2B5EF4-FFF2-40B4-BE49-F238E27FC236}">
                <a16:creationId xmlns:a16="http://schemas.microsoft.com/office/drawing/2014/main" id="{7A47EC92-373C-E588-EFE1-AAB774969622}"/>
              </a:ext>
            </a:extLst>
          </p:cNvPr>
          <p:cNvSpPr>
            <a:spLocks noChangeShapeType="1"/>
          </p:cNvSpPr>
          <p:nvPr/>
        </p:nvSpPr>
        <p:spPr bwMode="auto">
          <a:xfrm flipH="1">
            <a:off x="8985739" y="5364601"/>
            <a:ext cx="228600" cy="381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275977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7" name="Picture 9">
            <a:extLst>
              <a:ext uri="{FF2B5EF4-FFF2-40B4-BE49-F238E27FC236}">
                <a16:creationId xmlns:a16="http://schemas.microsoft.com/office/drawing/2014/main" id="{77690A2F-C431-3BD7-9C19-AB7C4053C2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10">
            <a:extLst>
              <a:ext uri="{FF2B5EF4-FFF2-40B4-BE49-F238E27FC236}">
                <a16:creationId xmlns:a16="http://schemas.microsoft.com/office/drawing/2014/main" id="{1E850837-709C-0352-8D34-DDE5CE3AFFA3}"/>
              </a:ext>
            </a:extLst>
          </p:cNvPr>
          <p:cNvSpPr>
            <a:spLocks noChangeArrowheads="1"/>
          </p:cNvSpPr>
          <p:nvPr/>
        </p:nvSpPr>
        <p:spPr bwMode="auto">
          <a:xfrm>
            <a:off x="3188677" y="1676400"/>
            <a:ext cx="609600" cy="3810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11">
            <a:extLst>
              <a:ext uri="{FF2B5EF4-FFF2-40B4-BE49-F238E27FC236}">
                <a16:creationId xmlns:a16="http://schemas.microsoft.com/office/drawing/2014/main" id="{D58777F4-125E-6CB4-4876-960AEBD5AA1B}"/>
              </a:ext>
            </a:extLst>
          </p:cNvPr>
          <p:cNvSpPr>
            <a:spLocks noChangeShapeType="1"/>
          </p:cNvSpPr>
          <p:nvPr/>
        </p:nvSpPr>
        <p:spPr bwMode="auto">
          <a:xfrm flipH="1" flipV="1">
            <a:off x="3674452" y="2057400"/>
            <a:ext cx="381000" cy="2209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Text Box 12">
            <a:extLst>
              <a:ext uri="{FF2B5EF4-FFF2-40B4-BE49-F238E27FC236}">
                <a16:creationId xmlns:a16="http://schemas.microsoft.com/office/drawing/2014/main" id="{17952E2A-58FE-EDCC-45E5-1369A79F6349}"/>
              </a:ext>
            </a:extLst>
          </p:cNvPr>
          <p:cNvSpPr txBox="1">
            <a:spLocks noChangeArrowheads="1"/>
          </p:cNvSpPr>
          <p:nvPr/>
        </p:nvSpPr>
        <p:spPr bwMode="auto">
          <a:xfrm>
            <a:off x="3674452" y="4267200"/>
            <a:ext cx="3505200" cy="369332"/>
          </a:xfrm>
          <a:prstGeom prst="rect">
            <a:avLst/>
          </a:prstGeom>
          <a:solidFill>
            <a:srgbClr val="FF0000"/>
          </a:solidFill>
          <a:ln w="9525">
            <a:solidFill>
              <a:srgbClr val="000000"/>
            </a:solidFill>
            <a:miter lim="800000"/>
            <a:headEnd/>
            <a:tailEnd/>
          </a:ln>
          <a:effectLst/>
        </p:spPr>
        <p:txBody>
          <a:bodyPr>
            <a:spAutoFit/>
          </a:bodyPr>
          <a:lstStyle/>
          <a:p>
            <a:pPr>
              <a:spcBef>
                <a:spcPct val="50000"/>
              </a:spcBef>
            </a:pPr>
            <a:r>
              <a:rPr lang="en-US" altLang="en-US" b="1">
                <a:solidFill>
                  <a:schemeClr val="bg1"/>
                </a:solidFill>
              </a:rPr>
              <a:t>Select the preferred provider</a:t>
            </a:r>
          </a:p>
        </p:txBody>
      </p:sp>
    </p:spTree>
    <p:extLst>
      <p:ext uri="{BB962C8B-B14F-4D97-AF65-F5344CB8AC3E}">
        <p14:creationId xmlns:p14="http://schemas.microsoft.com/office/powerpoint/2010/main" val="293254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4">
            <a:extLst>
              <a:ext uri="{FF2B5EF4-FFF2-40B4-BE49-F238E27FC236}">
                <a16:creationId xmlns:a16="http://schemas.microsoft.com/office/drawing/2014/main" id="{92B8EA2C-05BD-5F8D-1F47-CD14CDCD4F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0538" y="-1465"/>
            <a:ext cx="8850923" cy="685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5">
            <a:extLst>
              <a:ext uri="{FF2B5EF4-FFF2-40B4-BE49-F238E27FC236}">
                <a16:creationId xmlns:a16="http://schemas.microsoft.com/office/drawing/2014/main" id="{63ED3FD1-CFBE-9E84-128C-AF32F5E391FB}"/>
              </a:ext>
            </a:extLst>
          </p:cNvPr>
          <p:cNvSpPr txBox="1">
            <a:spLocks noChangeArrowheads="1"/>
          </p:cNvSpPr>
          <p:nvPr/>
        </p:nvSpPr>
        <p:spPr bwMode="auto">
          <a:xfrm>
            <a:off x="5328139" y="2777392"/>
            <a:ext cx="5105400" cy="650875"/>
          </a:xfrm>
          <a:prstGeom prst="rect">
            <a:avLst/>
          </a:prstGeom>
          <a:solidFill>
            <a:srgbClr val="FF0000"/>
          </a:solidFill>
          <a:ln w="9525">
            <a:solidFill>
              <a:srgbClr val="000000"/>
            </a:solidFill>
            <a:miter lim="800000"/>
            <a:headEnd/>
            <a:tailEnd/>
          </a:ln>
          <a:effectLst/>
        </p:spPr>
        <p:txBody>
          <a:bodyPr>
            <a:spAutoFit/>
          </a:bodyPr>
          <a:lstStyle/>
          <a:p>
            <a:pPr>
              <a:spcBef>
                <a:spcPct val="50000"/>
              </a:spcBef>
            </a:pPr>
            <a:r>
              <a:rPr lang="en-US" altLang="en-US" b="1">
                <a:solidFill>
                  <a:schemeClr val="bg1"/>
                </a:solidFill>
              </a:rPr>
              <a:t>Under Activity Details, select Job Search and Job Readiness Assistance (120)</a:t>
            </a:r>
          </a:p>
        </p:txBody>
      </p:sp>
    </p:spTree>
    <p:extLst>
      <p:ext uri="{BB962C8B-B14F-4D97-AF65-F5344CB8AC3E}">
        <p14:creationId xmlns:p14="http://schemas.microsoft.com/office/powerpoint/2010/main" val="4169954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
        <p:nvSpPr>
          <p:cNvPr id="5" name="Rectangle 3">
            <a:extLst>
              <a:ext uri="{FF2B5EF4-FFF2-40B4-BE49-F238E27FC236}">
                <a16:creationId xmlns:a16="http://schemas.microsoft.com/office/drawing/2014/main" id="{88A1DDC8-0D42-A68A-B654-0D23F615EFB1}"/>
              </a:ext>
            </a:extLst>
          </p:cNvPr>
          <p:cNvSpPr txBox="1">
            <a:spLocks noChangeArrowheads="1"/>
          </p:cNvSpPr>
          <p:nvPr/>
        </p:nvSpPr>
        <p:spPr>
          <a:xfrm>
            <a:off x="838200" y="1825625"/>
            <a:ext cx="10515600" cy="5486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900"/>
              </a:spcBef>
              <a:spcAft>
                <a:spcPts val="900"/>
              </a:spcAft>
            </a:pPr>
            <a:r>
              <a:rPr lang="en-US" altLang="en-US">
                <a:solidFill>
                  <a:srgbClr val="202452"/>
                </a:solidFill>
              </a:rPr>
              <a:t>What does Florida Work Verification Plan say about job search and job readiness assistance? </a:t>
            </a:r>
          </a:p>
          <a:p>
            <a:pPr>
              <a:spcBef>
                <a:spcPts val="900"/>
              </a:spcBef>
              <a:spcAft>
                <a:spcPts val="900"/>
              </a:spcAft>
            </a:pPr>
            <a:r>
              <a:rPr lang="en-US" altLang="en-US">
                <a:solidFill>
                  <a:srgbClr val="202452"/>
                </a:solidFill>
              </a:rPr>
              <a:t>How  is Job Search and Job Readiness is coded in OSST system?</a:t>
            </a:r>
          </a:p>
          <a:p>
            <a:pPr>
              <a:spcBef>
                <a:spcPts val="900"/>
              </a:spcBef>
              <a:spcAft>
                <a:spcPts val="900"/>
              </a:spcAft>
            </a:pPr>
            <a:r>
              <a:rPr lang="en-US" altLang="en-US">
                <a:solidFill>
                  <a:srgbClr val="202452"/>
                </a:solidFill>
              </a:rPr>
              <a:t>Supervision of hours</a:t>
            </a:r>
          </a:p>
          <a:p>
            <a:pPr>
              <a:spcBef>
                <a:spcPts val="900"/>
              </a:spcBef>
              <a:spcAft>
                <a:spcPts val="900"/>
              </a:spcAft>
            </a:pPr>
            <a:r>
              <a:rPr lang="en-US" altLang="en-US">
                <a:solidFill>
                  <a:srgbClr val="202452"/>
                </a:solidFill>
              </a:rPr>
              <a:t>Extension of job search weeks</a:t>
            </a:r>
          </a:p>
          <a:p>
            <a:pPr>
              <a:spcBef>
                <a:spcPts val="900"/>
              </a:spcBef>
              <a:spcAft>
                <a:spcPts val="900"/>
              </a:spcAft>
            </a:pPr>
            <a:r>
              <a:rPr lang="en-US" altLang="en-US">
                <a:solidFill>
                  <a:srgbClr val="202452"/>
                </a:solidFill>
              </a:rPr>
              <a:t>Example of job search and job readiness program model(s)</a:t>
            </a:r>
          </a:p>
          <a:p>
            <a:pPr>
              <a:spcBef>
                <a:spcPts val="900"/>
              </a:spcBef>
              <a:spcAft>
                <a:spcPts val="900"/>
              </a:spcAft>
              <a:buFont typeface="Wingdings" panose="05000000000000000000" pitchFamily="2" charset="2"/>
              <a:buNone/>
            </a:pPr>
            <a:endParaRPr lang="en-US" altLang="en-US" dirty="0">
              <a:solidFill>
                <a:srgbClr val="202452"/>
              </a:solidFill>
            </a:endParaRP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4" name="Picture 8">
            <a:extLst>
              <a:ext uri="{FF2B5EF4-FFF2-40B4-BE49-F238E27FC236}">
                <a16:creationId xmlns:a16="http://schemas.microsoft.com/office/drawing/2014/main" id="{42AD4657-D841-C7BA-33FD-159D5CB8C1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9">
            <a:extLst>
              <a:ext uri="{FF2B5EF4-FFF2-40B4-BE49-F238E27FC236}">
                <a16:creationId xmlns:a16="http://schemas.microsoft.com/office/drawing/2014/main" id="{099C181B-E69D-CB0E-4BA5-CCEBF03B9890}"/>
              </a:ext>
            </a:extLst>
          </p:cNvPr>
          <p:cNvSpPr txBox="1">
            <a:spLocks noChangeArrowheads="1"/>
          </p:cNvSpPr>
          <p:nvPr/>
        </p:nvSpPr>
        <p:spPr bwMode="auto">
          <a:xfrm>
            <a:off x="3464170" y="1172307"/>
            <a:ext cx="3505200" cy="1474788"/>
          </a:xfrm>
          <a:prstGeom prst="rect">
            <a:avLst/>
          </a:prstGeom>
          <a:solidFill>
            <a:srgbClr val="FF0000"/>
          </a:solidFill>
          <a:ln w="9525">
            <a:solidFill>
              <a:srgbClr val="000000"/>
            </a:solidFill>
            <a:miter lim="800000"/>
            <a:headEnd/>
            <a:tailEnd/>
          </a:ln>
          <a:effectLst/>
        </p:spPr>
        <p:txBody>
          <a:bodyPr>
            <a:spAutoFit/>
          </a:bodyPr>
          <a:lstStyle/>
          <a:p>
            <a:pPr>
              <a:spcBef>
                <a:spcPct val="50000"/>
              </a:spcBef>
            </a:pPr>
            <a:r>
              <a:rPr lang="en-US" altLang="en-US" b="1">
                <a:solidFill>
                  <a:schemeClr val="bg1"/>
                </a:solidFill>
              </a:rPr>
              <a:t>Next, enter the number of hours the participant is required to complete, the start date and anticipated end date for the activity.</a:t>
            </a:r>
          </a:p>
        </p:txBody>
      </p:sp>
      <p:sp>
        <p:nvSpPr>
          <p:cNvPr id="7" name="Line 12">
            <a:extLst>
              <a:ext uri="{FF2B5EF4-FFF2-40B4-BE49-F238E27FC236}">
                <a16:creationId xmlns:a16="http://schemas.microsoft.com/office/drawing/2014/main" id="{F5C74778-7C2A-E4E5-23FB-22327B1E12D7}"/>
              </a:ext>
            </a:extLst>
          </p:cNvPr>
          <p:cNvSpPr>
            <a:spLocks noChangeShapeType="1"/>
          </p:cNvSpPr>
          <p:nvPr/>
        </p:nvSpPr>
        <p:spPr bwMode="auto">
          <a:xfrm flipH="1">
            <a:off x="4226170" y="2647095"/>
            <a:ext cx="990600" cy="1905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Line 11">
            <a:extLst>
              <a:ext uri="{FF2B5EF4-FFF2-40B4-BE49-F238E27FC236}">
                <a16:creationId xmlns:a16="http://schemas.microsoft.com/office/drawing/2014/main" id="{CED86CEA-8D4A-973C-14DB-7726495B3D15}"/>
              </a:ext>
            </a:extLst>
          </p:cNvPr>
          <p:cNvSpPr>
            <a:spLocks noChangeShapeType="1"/>
          </p:cNvSpPr>
          <p:nvPr/>
        </p:nvSpPr>
        <p:spPr bwMode="auto">
          <a:xfrm>
            <a:off x="5128847" y="2428447"/>
            <a:ext cx="1905000" cy="1600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Line 10">
            <a:extLst>
              <a:ext uri="{FF2B5EF4-FFF2-40B4-BE49-F238E27FC236}">
                <a16:creationId xmlns:a16="http://schemas.microsoft.com/office/drawing/2014/main" id="{1ED28835-E499-8946-19D8-E129B7A37B99}"/>
              </a:ext>
            </a:extLst>
          </p:cNvPr>
          <p:cNvSpPr>
            <a:spLocks noChangeShapeType="1"/>
          </p:cNvSpPr>
          <p:nvPr/>
        </p:nvSpPr>
        <p:spPr bwMode="auto">
          <a:xfrm>
            <a:off x="5509847" y="2575871"/>
            <a:ext cx="1143000" cy="762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extLst>
      <p:ext uri="{BB962C8B-B14F-4D97-AF65-F5344CB8AC3E}">
        <p14:creationId xmlns:p14="http://schemas.microsoft.com/office/powerpoint/2010/main" val="947370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4B638316-B0C2-01A7-394A-6259CE4FF983}"/>
              </a:ext>
            </a:extLst>
          </p:cNvPr>
          <p:cNvSpPr txBox="1">
            <a:spLocks noChangeArrowheads="1"/>
          </p:cNvSpPr>
          <p:nvPr/>
        </p:nvSpPr>
        <p:spPr>
          <a:xfrm>
            <a:off x="838200" y="1825625"/>
            <a:ext cx="10515600" cy="4800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dirty="0">
                <a:solidFill>
                  <a:srgbClr val="202452"/>
                </a:solidFill>
              </a:rPr>
              <a:t>Why did we enter </a:t>
            </a:r>
            <a:r>
              <a:rPr lang="en-US" altLang="en-US" sz="3200" i="1" dirty="0">
                <a:solidFill>
                  <a:srgbClr val="202452"/>
                </a:solidFill>
              </a:rPr>
              <a:t>129</a:t>
            </a:r>
            <a:r>
              <a:rPr lang="en-US" altLang="en-US" sz="3200" dirty="0">
                <a:solidFill>
                  <a:srgbClr val="202452"/>
                </a:solidFill>
              </a:rPr>
              <a:t> hours?</a:t>
            </a:r>
          </a:p>
          <a:p>
            <a:pPr lvl="1"/>
            <a:r>
              <a:rPr lang="en-US" altLang="en-US" sz="2800" dirty="0">
                <a:solidFill>
                  <a:srgbClr val="202452"/>
                </a:solidFill>
              </a:rPr>
              <a:t>129 is 30 x 4.3, the maximum hours to meet participation in the all-family rate</a:t>
            </a:r>
          </a:p>
          <a:p>
            <a:pPr lvl="2"/>
            <a:r>
              <a:rPr lang="en-US" altLang="en-US" sz="2400" dirty="0">
                <a:solidFill>
                  <a:srgbClr val="202452"/>
                </a:solidFill>
              </a:rPr>
              <a:t>86 of those hours must be in a core activity</a:t>
            </a:r>
          </a:p>
          <a:p>
            <a:pPr lvl="2"/>
            <a:r>
              <a:rPr lang="en-US" altLang="en-US" sz="2400" dirty="0">
                <a:solidFill>
                  <a:srgbClr val="202452"/>
                </a:solidFill>
              </a:rPr>
              <a:t>Job Search is a core activity, and participants can complete all required hours in this activity</a:t>
            </a:r>
          </a:p>
          <a:p>
            <a:pPr lvl="1"/>
            <a:r>
              <a:rPr lang="en-US" altLang="en-US" sz="2800" dirty="0">
                <a:solidFill>
                  <a:srgbClr val="202452"/>
                </a:solidFill>
              </a:rPr>
              <a:t>Can we use less job search hours?</a:t>
            </a:r>
          </a:p>
          <a:p>
            <a:pPr lvl="2"/>
            <a:r>
              <a:rPr lang="en-US" altLang="en-US" sz="2400" dirty="0">
                <a:solidFill>
                  <a:srgbClr val="202452"/>
                </a:solidFill>
              </a:rPr>
              <a:t>Yes. As long as the participant is assigned to 86 hours in a core activity and 129 total for the month</a:t>
            </a:r>
          </a:p>
        </p:txBody>
      </p:sp>
    </p:spTree>
    <p:extLst>
      <p:ext uri="{BB962C8B-B14F-4D97-AF65-F5344CB8AC3E}">
        <p14:creationId xmlns:p14="http://schemas.microsoft.com/office/powerpoint/2010/main" val="3223748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3DFFD0A9-208C-F7B9-AA9D-85D08FD20BF0}"/>
              </a:ext>
            </a:extLst>
          </p:cNvPr>
          <p:cNvSpPr txBox="1">
            <a:spLocks noChangeArrowheads="1"/>
          </p:cNvSpPr>
          <p:nvPr/>
        </p:nvSpPr>
        <p:spPr>
          <a:xfrm>
            <a:off x="838199" y="1958680"/>
            <a:ext cx="10515599" cy="4800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85000"/>
              </a:spcBef>
            </a:pPr>
            <a:r>
              <a:rPr lang="en-US" altLang="en-US" sz="3200">
                <a:solidFill>
                  <a:srgbClr val="202452"/>
                </a:solidFill>
              </a:rPr>
              <a:t>What if my region requires all participants to complete 35 or 40 hours per week?</a:t>
            </a:r>
          </a:p>
          <a:p>
            <a:pPr lvl="1">
              <a:spcBef>
                <a:spcPct val="85000"/>
              </a:spcBef>
            </a:pPr>
            <a:r>
              <a:rPr lang="en-US" altLang="en-US" sz="2800">
                <a:solidFill>
                  <a:srgbClr val="202452"/>
                </a:solidFill>
              </a:rPr>
              <a:t>For regions that require 35 hours per week</a:t>
            </a:r>
          </a:p>
          <a:p>
            <a:pPr lvl="2">
              <a:spcBef>
                <a:spcPct val="85000"/>
              </a:spcBef>
            </a:pPr>
            <a:r>
              <a:rPr lang="en-US" altLang="en-US" sz="2400">
                <a:solidFill>
                  <a:srgbClr val="202452"/>
                </a:solidFill>
              </a:rPr>
              <a:t>35 x 4.3 = 150.5 or 151 hours for the month</a:t>
            </a:r>
          </a:p>
          <a:p>
            <a:pPr lvl="1">
              <a:spcBef>
                <a:spcPct val="85000"/>
              </a:spcBef>
            </a:pPr>
            <a:r>
              <a:rPr lang="en-US" altLang="en-US" sz="2800">
                <a:solidFill>
                  <a:srgbClr val="202452"/>
                </a:solidFill>
              </a:rPr>
              <a:t>For regions that require 40 hours per week</a:t>
            </a:r>
          </a:p>
          <a:p>
            <a:pPr lvl="2">
              <a:spcBef>
                <a:spcPct val="85000"/>
              </a:spcBef>
            </a:pPr>
            <a:r>
              <a:rPr lang="en-US" altLang="en-US" sz="2400">
                <a:solidFill>
                  <a:srgbClr val="202452"/>
                </a:solidFill>
              </a:rPr>
              <a:t>40 x 4.3 = 172 hours for the month</a:t>
            </a:r>
            <a:endParaRPr lang="en-US" altLang="en-US" sz="2400" dirty="0">
              <a:solidFill>
                <a:srgbClr val="202452"/>
              </a:solidFill>
            </a:endParaRPr>
          </a:p>
        </p:txBody>
      </p:sp>
    </p:spTree>
    <p:extLst>
      <p:ext uri="{BB962C8B-B14F-4D97-AF65-F5344CB8AC3E}">
        <p14:creationId xmlns:p14="http://schemas.microsoft.com/office/powerpoint/2010/main" val="1621390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2" name="Picture 4">
            <a:extLst>
              <a:ext uri="{FF2B5EF4-FFF2-40B4-BE49-F238E27FC236}">
                <a16:creationId xmlns:a16="http://schemas.microsoft.com/office/drawing/2014/main" id="{93F0137C-FB47-7D88-3C35-D8BF29215F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5707" y="17377"/>
            <a:ext cx="8780585" cy="682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6">
            <a:extLst>
              <a:ext uri="{FF2B5EF4-FFF2-40B4-BE49-F238E27FC236}">
                <a16:creationId xmlns:a16="http://schemas.microsoft.com/office/drawing/2014/main" id="{70DCE4C6-AAB3-F0F4-723A-672BF50B4439}"/>
              </a:ext>
            </a:extLst>
          </p:cNvPr>
          <p:cNvSpPr txBox="1">
            <a:spLocks noChangeArrowheads="1"/>
          </p:cNvSpPr>
          <p:nvPr/>
        </p:nvSpPr>
        <p:spPr bwMode="auto">
          <a:xfrm>
            <a:off x="4319954" y="2250831"/>
            <a:ext cx="4267200" cy="660400"/>
          </a:xfrm>
          <a:prstGeom prst="rect">
            <a:avLst/>
          </a:prstGeom>
          <a:solidFill>
            <a:srgbClr val="FF0000"/>
          </a:solidFill>
          <a:ln w="19050">
            <a:solidFill>
              <a:srgbClr val="000000"/>
            </a:solidFill>
            <a:miter lim="800000"/>
            <a:headEnd/>
            <a:tailEnd/>
          </a:ln>
          <a:effectLst/>
        </p:spPr>
        <p:txBody>
          <a:bodyPr>
            <a:spAutoFit/>
          </a:bodyPr>
          <a:lstStyle/>
          <a:p>
            <a:pPr>
              <a:spcBef>
                <a:spcPct val="50000"/>
              </a:spcBef>
            </a:pPr>
            <a:r>
              <a:rPr lang="en-US" altLang="en-US" b="1">
                <a:solidFill>
                  <a:schemeClr val="bg1"/>
                </a:solidFill>
              </a:rPr>
              <a:t>Remember, once you save this information, it cannot be changed</a:t>
            </a:r>
            <a:r>
              <a:rPr lang="en-US" altLang="en-US">
                <a:solidFill>
                  <a:schemeClr val="bg1"/>
                </a:solidFill>
              </a:rPr>
              <a:t>.</a:t>
            </a:r>
          </a:p>
        </p:txBody>
      </p:sp>
      <p:sp>
        <p:nvSpPr>
          <p:cNvPr id="10" name="Oval 5">
            <a:extLst>
              <a:ext uri="{FF2B5EF4-FFF2-40B4-BE49-F238E27FC236}">
                <a16:creationId xmlns:a16="http://schemas.microsoft.com/office/drawing/2014/main" id="{A6F2D361-2CB0-40DB-9D4D-9BED896BC565}"/>
              </a:ext>
            </a:extLst>
          </p:cNvPr>
          <p:cNvSpPr>
            <a:spLocks noChangeArrowheads="1"/>
          </p:cNvSpPr>
          <p:nvPr/>
        </p:nvSpPr>
        <p:spPr bwMode="auto">
          <a:xfrm>
            <a:off x="3856893" y="2911231"/>
            <a:ext cx="4267200" cy="1649046"/>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07408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2">
            <a:extLst>
              <a:ext uri="{FF2B5EF4-FFF2-40B4-BE49-F238E27FC236}">
                <a16:creationId xmlns:a16="http://schemas.microsoft.com/office/drawing/2014/main" id="{E83E27A4-3F2F-C319-0EB6-BD1398DE2CF9}"/>
              </a:ext>
            </a:extLst>
          </p:cNvPr>
          <p:cNvSpPr>
            <a:spLocks noGrp="1"/>
          </p:cNvSpPr>
          <p:nvPr>
            <p:ph idx="1"/>
          </p:nvPr>
        </p:nvSpPr>
        <p:spPr>
          <a:xfrm>
            <a:off x="838200" y="1825625"/>
            <a:ext cx="10515600" cy="4495800"/>
          </a:xfrm>
        </p:spPr>
        <p:txBody>
          <a:bodyPr>
            <a:normAutofit/>
          </a:bodyPr>
          <a:lstStyle/>
          <a:p>
            <a:pPr eaLnBrk="1" hangingPunct="1">
              <a:lnSpc>
                <a:spcPct val="80000"/>
              </a:lnSpc>
              <a:spcAft>
                <a:spcPts val="1200"/>
              </a:spcAft>
            </a:pPr>
            <a:r>
              <a:rPr lang="en-US" altLang="en-US" sz="3200" dirty="0">
                <a:solidFill>
                  <a:srgbClr val="202452"/>
                </a:solidFill>
              </a:rPr>
              <a:t>Final rule states</a:t>
            </a:r>
          </a:p>
          <a:p>
            <a:pPr lvl="1" eaLnBrk="1" hangingPunct="1">
              <a:lnSpc>
                <a:spcPct val="80000"/>
              </a:lnSpc>
              <a:spcAft>
                <a:spcPts val="1200"/>
              </a:spcAft>
            </a:pPr>
            <a:r>
              <a:rPr lang="en-US" altLang="en-US" sz="2800" dirty="0">
                <a:solidFill>
                  <a:srgbClr val="202452"/>
                </a:solidFill>
              </a:rPr>
              <a:t>Participants may be included in the numerator of the participation rate for up to 4 consecutive weeks in a rolling 12-month period</a:t>
            </a:r>
          </a:p>
          <a:p>
            <a:pPr lvl="1" eaLnBrk="1" hangingPunct="1">
              <a:lnSpc>
                <a:spcPct val="80000"/>
              </a:lnSpc>
              <a:spcAft>
                <a:spcPts val="1200"/>
              </a:spcAft>
            </a:pPr>
            <a:r>
              <a:rPr lang="en-US" altLang="en-US" sz="2800" dirty="0">
                <a:solidFill>
                  <a:srgbClr val="202452"/>
                </a:solidFill>
              </a:rPr>
              <a:t>Participants may be included in the numerator of the participation rate for up to 6 total weeks or </a:t>
            </a:r>
          </a:p>
          <a:p>
            <a:pPr lvl="2" eaLnBrk="1" hangingPunct="1">
              <a:lnSpc>
                <a:spcPct val="80000"/>
              </a:lnSpc>
              <a:spcAft>
                <a:spcPts val="1200"/>
              </a:spcAft>
            </a:pPr>
            <a:r>
              <a:rPr lang="en-US" altLang="en-US" sz="2400" dirty="0">
                <a:solidFill>
                  <a:srgbClr val="202452"/>
                </a:solidFill>
              </a:rPr>
              <a:t>180 hours in a rolling 12-month period if the individual is a single parent with the youngest child six or older</a:t>
            </a:r>
          </a:p>
          <a:p>
            <a:pPr lvl="2" eaLnBrk="1" hangingPunct="1">
              <a:lnSpc>
                <a:spcPct val="80000"/>
              </a:lnSpc>
              <a:spcAft>
                <a:spcPts val="1200"/>
              </a:spcAft>
            </a:pPr>
            <a:r>
              <a:rPr lang="en-US" altLang="en-US" sz="2400" dirty="0">
                <a:solidFill>
                  <a:srgbClr val="202452"/>
                </a:solidFill>
              </a:rPr>
              <a:t>180 hours in a rolling 12-month period if the individual is a parent in a two-parent family</a:t>
            </a:r>
          </a:p>
        </p:txBody>
      </p:sp>
    </p:spTree>
    <p:extLst>
      <p:ext uri="{BB962C8B-B14F-4D97-AF65-F5344CB8AC3E}">
        <p14:creationId xmlns:p14="http://schemas.microsoft.com/office/powerpoint/2010/main" val="2655775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EA44C35D-A9C1-9005-6B29-3A2A477E3A37}"/>
              </a:ext>
            </a:extLst>
          </p:cNvPr>
          <p:cNvSpPr>
            <a:spLocks noGrp="1"/>
          </p:cNvSpPr>
          <p:nvPr>
            <p:ph sz="half" idx="1"/>
          </p:nvPr>
        </p:nvSpPr>
        <p:spPr>
          <a:xfrm>
            <a:off x="1617784" y="2092570"/>
            <a:ext cx="4038600" cy="4038600"/>
          </a:xfrm>
        </p:spPr>
        <p:txBody>
          <a:bodyPr>
            <a:normAutofit/>
          </a:bodyPr>
          <a:lstStyle/>
          <a:p>
            <a:pPr eaLnBrk="1" hangingPunct="1">
              <a:lnSpc>
                <a:spcPct val="80000"/>
              </a:lnSpc>
              <a:spcAft>
                <a:spcPts val="1200"/>
              </a:spcAft>
            </a:pPr>
            <a:r>
              <a:rPr lang="en-US" altLang="en-US" sz="3200" dirty="0">
                <a:solidFill>
                  <a:srgbClr val="202452"/>
                </a:solidFill>
                <a:effectLst/>
              </a:rPr>
              <a:t>Final rule states</a:t>
            </a:r>
          </a:p>
          <a:p>
            <a:pPr lvl="1" eaLnBrk="1" hangingPunct="1">
              <a:lnSpc>
                <a:spcPct val="80000"/>
              </a:lnSpc>
              <a:spcAft>
                <a:spcPts val="1200"/>
              </a:spcAft>
            </a:pPr>
            <a:r>
              <a:rPr lang="en-US" altLang="en-US" sz="2800" dirty="0">
                <a:solidFill>
                  <a:srgbClr val="202452"/>
                </a:solidFill>
                <a:effectLst/>
              </a:rPr>
              <a:t>120 hours if the parent is a single parent with the youngest child under the age of six</a:t>
            </a:r>
          </a:p>
          <a:p>
            <a:pPr eaLnBrk="1" hangingPunct="1">
              <a:spcAft>
                <a:spcPts val="1200"/>
              </a:spcAft>
            </a:pPr>
            <a:endParaRPr lang="en-US" altLang="en-US" dirty="0">
              <a:solidFill>
                <a:srgbClr val="202452"/>
              </a:solidFill>
              <a:effectLst/>
            </a:endParaRPr>
          </a:p>
        </p:txBody>
      </p:sp>
      <p:pic>
        <p:nvPicPr>
          <p:cNvPr id="8" name="Picture 4">
            <a:extLst>
              <a:ext uri="{FF2B5EF4-FFF2-40B4-BE49-F238E27FC236}">
                <a16:creationId xmlns:a16="http://schemas.microsoft.com/office/drawing/2014/main" id="{09E61B6B-34FC-5BE8-2487-5C4190AB3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656384" y="1446229"/>
            <a:ext cx="5197051" cy="4793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713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2">
            <a:extLst>
              <a:ext uri="{FF2B5EF4-FFF2-40B4-BE49-F238E27FC236}">
                <a16:creationId xmlns:a16="http://schemas.microsoft.com/office/drawing/2014/main" id="{5F8C5ED8-63E2-7148-050F-ABA37ED2392E}"/>
              </a:ext>
            </a:extLst>
          </p:cNvPr>
          <p:cNvSpPr>
            <a:spLocks noGrp="1"/>
          </p:cNvSpPr>
          <p:nvPr>
            <p:ph sz="half" idx="1"/>
          </p:nvPr>
        </p:nvSpPr>
        <p:spPr>
          <a:xfrm>
            <a:off x="838199" y="1975338"/>
            <a:ext cx="10515599" cy="5257800"/>
          </a:xfrm>
        </p:spPr>
        <p:txBody>
          <a:bodyPr>
            <a:normAutofit/>
          </a:bodyPr>
          <a:lstStyle/>
          <a:p>
            <a:pPr eaLnBrk="1" hangingPunct="1">
              <a:spcBef>
                <a:spcPct val="50000"/>
              </a:spcBef>
            </a:pPr>
            <a:r>
              <a:rPr lang="en-US" altLang="en-US" sz="3200" dirty="0">
                <a:solidFill>
                  <a:srgbClr val="202452"/>
                </a:solidFill>
                <a:effectLst/>
              </a:rPr>
              <a:t>Needy State</a:t>
            </a:r>
          </a:p>
          <a:p>
            <a:pPr lvl="1" eaLnBrk="1" hangingPunct="1">
              <a:spcBef>
                <a:spcPct val="50000"/>
              </a:spcBef>
            </a:pPr>
            <a:r>
              <a:rPr lang="en-US" altLang="en-US" dirty="0">
                <a:solidFill>
                  <a:srgbClr val="202452"/>
                </a:solidFill>
                <a:effectLst/>
              </a:rPr>
              <a:t>Florida is currently a needy State </a:t>
            </a:r>
          </a:p>
          <a:p>
            <a:pPr lvl="1" eaLnBrk="1" hangingPunct="1">
              <a:spcBef>
                <a:spcPct val="50000"/>
              </a:spcBef>
            </a:pPr>
            <a:r>
              <a:rPr lang="en-US" altLang="en-US" dirty="0">
                <a:solidFill>
                  <a:srgbClr val="202452"/>
                </a:solidFill>
                <a:effectLst/>
              </a:rPr>
              <a:t>Now we can include families in the numerator of the participation rates if the </a:t>
            </a:r>
            <a:r>
              <a:rPr lang="en-US" altLang="en-US" u="sng" dirty="0">
                <a:solidFill>
                  <a:srgbClr val="202452"/>
                </a:solidFill>
                <a:effectLst/>
              </a:rPr>
              <a:t>individual </a:t>
            </a:r>
            <a:r>
              <a:rPr lang="en-US" altLang="en-US" dirty="0">
                <a:solidFill>
                  <a:srgbClr val="202452"/>
                </a:solidFill>
                <a:effectLst/>
              </a:rPr>
              <a:t>has not been included in the numerator for participation in code 120 (in a rolling 12-month period)</a:t>
            </a:r>
          </a:p>
          <a:p>
            <a:pPr lvl="2" eaLnBrk="1" hangingPunct="1">
              <a:spcBef>
                <a:spcPct val="50000"/>
              </a:spcBef>
            </a:pPr>
            <a:r>
              <a:rPr lang="en-US" altLang="en-US" sz="2400" dirty="0">
                <a:solidFill>
                  <a:srgbClr val="202452"/>
                </a:solidFill>
                <a:effectLst/>
              </a:rPr>
              <a:t>For more than 360 hours (the equivalent of 12 weeks) if the individual is a single parent with the youngest child over six</a:t>
            </a:r>
          </a:p>
          <a:p>
            <a:pPr lvl="2" eaLnBrk="1" hangingPunct="1">
              <a:spcBef>
                <a:spcPct val="50000"/>
              </a:spcBef>
            </a:pPr>
            <a:r>
              <a:rPr lang="en-US" altLang="en-US" sz="2400" dirty="0">
                <a:solidFill>
                  <a:srgbClr val="202452"/>
                </a:solidFill>
                <a:effectLst/>
              </a:rPr>
              <a:t>For more than 360 hours if the individual is part of a two-parent family</a:t>
            </a:r>
          </a:p>
        </p:txBody>
      </p:sp>
      <p:pic>
        <p:nvPicPr>
          <p:cNvPr id="9" name="Picture 3">
            <a:extLst>
              <a:ext uri="{FF2B5EF4-FFF2-40B4-BE49-F238E27FC236}">
                <a16:creationId xmlns:a16="http://schemas.microsoft.com/office/drawing/2014/main" id="{BB78880F-4AFC-1084-0A72-2A775C235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908664" y="1371208"/>
            <a:ext cx="2533650" cy="1690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640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1728A2FE-71AB-5AF1-46EC-4BD61571979A}"/>
              </a:ext>
            </a:extLst>
          </p:cNvPr>
          <p:cNvSpPr>
            <a:spLocks noGrp="1"/>
          </p:cNvSpPr>
          <p:nvPr>
            <p:ph sz="half" idx="1"/>
          </p:nvPr>
        </p:nvSpPr>
        <p:spPr>
          <a:xfrm>
            <a:off x="838200" y="2045677"/>
            <a:ext cx="10515600" cy="4953000"/>
          </a:xfrm>
        </p:spPr>
        <p:txBody>
          <a:bodyPr/>
          <a:lstStyle/>
          <a:p>
            <a:pPr eaLnBrk="1" hangingPunct="1">
              <a:spcBef>
                <a:spcPct val="80000"/>
              </a:spcBef>
            </a:pPr>
            <a:r>
              <a:rPr lang="en-US" altLang="en-US" sz="3000" dirty="0">
                <a:solidFill>
                  <a:srgbClr val="202452"/>
                </a:solidFill>
                <a:effectLst/>
              </a:rPr>
              <a:t>Needy State</a:t>
            </a:r>
          </a:p>
          <a:p>
            <a:pPr lvl="1" eaLnBrk="1" hangingPunct="1">
              <a:spcBef>
                <a:spcPct val="80000"/>
              </a:spcBef>
            </a:pPr>
            <a:r>
              <a:rPr lang="en-US" altLang="en-US" sz="2600" dirty="0">
                <a:solidFill>
                  <a:srgbClr val="202452"/>
                </a:solidFill>
                <a:effectLst/>
              </a:rPr>
              <a:t>Florida is currently a needy State </a:t>
            </a:r>
          </a:p>
          <a:p>
            <a:pPr lvl="1" eaLnBrk="1" hangingPunct="1">
              <a:spcBef>
                <a:spcPct val="80000"/>
              </a:spcBef>
            </a:pPr>
            <a:r>
              <a:rPr lang="en-US" altLang="en-US" sz="2600" dirty="0">
                <a:solidFill>
                  <a:srgbClr val="202452"/>
                </a:solidFill>
                <a:effectLst/>
              </a:rPr>
              <a:t>We can include families in the numerator of the participation rates if the </a:t>
            </a:r>
            <a:r>
              <a:rPr lang="en-US" altLang="en-US" sz="2600" u="sng" dirty="0">
                <a:solidFill>
                  <a:srgbClr val="202452"/>
                </a:solidFill>
                <a:effectLst/>
              </a:rPr>
              <a:t>individual </a:t>
            </a:r>
            <a:r>
              <a:rPr lang="en-US" altLang="en-US" sz="2600" dirty="0">
                <a:solidFill>
                  <a:srgbClr val="202452"/>
                </a:solidFill>
                <a:effectLst/>
              </a:rPr>
              <a:t>has not been included in the numerator for participation in code 120 (in a rolling 12-month period)</a:t>
            </a:r>
          </a:p>
          <a:p>
            <a:pPr lvl="2" eaLnBrk="1" hangingPunct="1">
              <a:spcBef>
                <a:spcPct val="80000"/>
              </a:spcBef>
            </a:pPr>
            <a:r>
              <a:rPr lang="en-US" altLang="en-US" sz="2400" dirty="0">
                <a:solidFill>
                  <a:srgbClr val="202452"/>
                </a:solidFill>
                <a:effectLst/>
              </a:rPr>
              <a:t>For more than 12 weeks or 240 hours if the individual is a single parent family with the youngest child being under the age of six</a:t>
            </a:r>
          </a:p>
        </p:txBody>
      </p:sp>
    </p:spTree>
    <p:extLst>
      <p:ext uri="{BB962C8B-B14F-4D97-AF65-F5344CB8AC3E}">
        <p14:creationId xmlns:p14="http://schemas.microsoft.com/office/powerpoint/2010/main" val="1892759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2">
            <a:extLst>
              <a:ext uri="{FF2B5EF4-FFF2-40B4-BE49-F238E27FC236}">
                <a16:creationId xmlns:a16="http://schemas.microsoft.com/office/drawing/2014/main" id="{13B42B91-00B9-D70A-CF61-9BF9BD1D38B2}"/>
              </a:ext>
            </a:extLst>
          </p:cNvPr>
          <p:cNvSpPr>
            <a:spLocks noGrp="1"/>
          </p:cNvSpPr>
          <p:nvPr>
            <p:ph idx="1"/>
          </p:nvPr>
        </p:nvSpPr>
        <p:spPr>
          <a:xfrm>
            <a:off x="838200" y="2111080"/>
            <a:ext cx="10515600" cy="4648200"/>
          </a:xfrm>
        </p:spPr>
        <p:txBody>
          <a:bodyPr>
            <a:normAutofit/>
          </a:bodyPr>
          <a:lstStyle/>
          <a:p>
            <a:pPr eaLnBrk="1" hangingPunct="1">
              <a:lnSpc>
                <a:spcPct val="80000"/>
              </a:lnSpc>
              <a:spcAft>
                <a:spcPts val="1200"/>
              </a:spcAft>
            </a:pPr>
            <a:r>
              <a:rPr lang="en-US" altLang="en-US" sz="3200" dirty="0">
                <a:solidFill>
                  <a:srgbClr val="202452"/>
                </a:solidFill>
              </a:rPr>
              <a:t>What is a rolling 12-month period?</a:t>
            </a:r>
          </a:p>
          <a:p>
            <a:pPr lvl="1" eaLnBrk="1" hangingPunct="1">
              <a:lnSpc>
                <a:spcPct val="80000"/>
              </a:lnSpc>
              <a:spcAft>
                <a:spcPts val="1200"/>
              </a:spcAft>
            </a:pPr>
            <a:r>
              <a:rPr lang="en-US" altLang="en-US" sz="2800" dirty="0">
                <a:solidFill>
                  <a:srgbClr val="202452"/>
                </a:solidFill>
              </a:rPr>
              <a:t>In the last 12 months (including the report month in question), has the participant already used up the ability to be counted in the numerator for participating in the job search and job readiness activity?</a:t>
            </a:r>
          </a:p>
          <a:p>
            <a:pPr eaLnBrk="1" hangingPunct="1">
              <a:spcAft>
                <a:spcPts val="1200"/>
              </a:spcAft>
            </a:pPr>
            <a:endParaRPr lang="en-US" altLang="en-US" sz="3200" dirty="0">
              <a:solidFill>
                <a:srgbClr val="202452"/>
              </a:solidFill>
            </a:endParaRPr>
          </a:p>
        </p:txBody>
      </p:sp>
      <p:pic>
        <p:nvPicPr>
          <p:cNvPr id="8" name="Picture 10">
            <a:extLst>
              <a:ext uri="{FF2B5EF4-FFF2-40B4-BE49-F238E27FC236}">
                <a16:creationId xmlns:a16="http://schemas.microsoft.com/office/drawing/2014/main" id="{C8C71EAC-F2B5-6C32-D224-D0B3663F09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43058" y="3429000"/>
            <a:ext cx="3105883" cy="310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271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Rectangle 3">
            <a:extLst>
              <a:ext uri="{FF2B5EF4-FFF2-40B4-BE49-F238E27FC236}">
                <a16:creationId xmlns:a16="http://schemas.microsoft.com/office/drawing/2014/main" id="{7F1DB984-7721-C479-869E-E4EFF7A4D2E7}"/>
              </a:ext>
            </a:extLst>
          </p:cNvPr>
          <p:cNvSpPr>
            <a:spLocks noGrp="1" noChangeArrowheads="1"/>
          </p:cNvSpPr>
          <p:nvPr>
            <p:ph sz="half" idx="1"/>
          </p:nvPr>
        </p:nvSpPr>
        <p:spPr>
          <a:xfrm>
            <a:off x="838200" y="1981200"/>
            <a:ext cx="6582508" cy="4876800"/>
          </a:xfrm>
        </p:spPr>
        <p:txBody>
          <a:bodyPr>
            <a:normAutofit/>
          </a:bodyPr>
          <a:lstStyle/>
          <a:p>
            <a:pPr eaLnBrk="1" hangingPunct="1"/>
            <a:r>
              <a:rPr lang="en-US" altLang="en-US" sz="3600" dirty="0">
                <a:solidFill>
                  <a:srgbClr val="202452"/>
                </a:solidFill>
                <a:effectLst/>
              </a:rPr>
              <a:t>Supervision </a:t>
            </a:r>
            <a:r>
              <a:rPr lang="en-US" altLang="en-US" sz="3200" dirty="0">
                <a:solidFill>
                  <a:srgbClr val="202452"/>
                </a:solidFill>
                <a:effectLst/>
              </a:rPr>
              <a:t>   </a:t>
            </a:r>
          </a:p>
          <a:p>
            <a:pPr lvl="1" eaLnBrk="1" hangingPunct="1">
              <a:spcBef>
                <a:spcPct val="75000"/>
              </a:spcBef>
            </a:pPr>
            <a:r>
              <a:rPr lang="en-US" altLang="en-US" sz="2800" dirty="0">
                <a:solidFill>
                  <a:srgbClr val="202452"/>
                </a:solidFill>
                <a:effectLst/>
              </a:rPr>
              <a:t>Job search must be supervised by a responsible party</a:t>
            </a:r>
          </a:p>
          <a:p>
            <a:pPr lvl="1" eaLnBrk="1" hangingPunct="1"/>
            <a:r>
              <a:rPr lang="en-US" altLang="en-US" sz="2800" dirty="0">
                <a:solidFill>
                  <a:srgbClr val="202452"/>
                </a:solidFill>
                <a:effectLst/>
              </a:rPr>
              <a:t>All hours of participation must be documented </a:t>
            </a:r>
          </a:p>
          <a:p>
            <a:pPr lvl="1" eaLnBrk="1" hangingPunct="1"/>
            <a:r>
              <a:rPr lang="en-US" altLang="en-US" sz="2800" dirty="0">
                <a:solidFill>
                  <a:srgbClr val="202452"/>
                </a:solidFill>
                <a:effectLst/>
              </a:rPr>
              <a:t>Documentation must be secured by staff before entering any hours of participation on the Job Participation Rate (JPR) screen in OSST</a:t>
            </a:r>
          </a:p>
        </p:txBody>
      </p:sp>
      <p:pic>
        <p:nvPicPr>
          <p:cNvPr id="9" name="Picture 11">
            <a:extLst>
              <a:ext uri="{FF2B5EF4-FFF2-40B4-BE49-F238E27FC236}">
                <a16:creationId xmlns:a16="http://schemas.microsoft.com/office/drawing/2014/main" id="{3CE02CC2-C9E5-B0E9-A32C-FBC10A70970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78615" y="2239987"/>
            <a:ext cx="3153508" cy="378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94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14721895-C9E0-DD48-FF17-F9C1336EBD74}"/>
              </a:ext>
            </a:extLst>
          </p:cNvPr>
          <p:cNvSpPr txBox="1">
            <a:spLocks noChangeArrowheads="1"/>
          </p:cNvSpPr>
          <p:nvPr/>
        </p:nvSpPr>
        <p:spPr>
          <a:xfrm>
            <a:off x="838200" y="2069123"/>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30000"/>
              </a:spcBef>
              <a:spcAft>
                <a:spcPts val="600"/>
              </a:spcAft>
            </a:pPr>
            <a:r>
              <a:rPr lang="en-US" altLang="en-US">
                <a:solidFill>
                  <a:srgbClr val="202452"/>
                </a:solidFill>
              </a:rPr>
              <a:t>Florida’s Work Verification Plan defines job search and job readiness as</a:t>
            </a:r>
          </a:p>
          <a:p>
            <a:pPr lvl="1">
              <a:spcBef>
                <a:spcPct val="30000"/>
              </a:spcBef>
              <a:spcAft>
                <a:spcPts val="600"/>
              </a:spcAft>
            </a:pPr>
            <a:r>
              <a:rPr lang="en-US" altLang="en-US">
                <a:solidFill>
                  <a:srgbClr val="202452"/>
                </a:solidFill>
              </a:rPr>
              <a:t>The act of seeking employment or learning how to seek employment</a:t>
            </a:r>
          </a:p>
          <a:p>
            <a:pPr>
              <a:spcBef>
                <a:spcPct val="30000"/>
              </a:spcBef>
              <a:spcAft>
                <a:spcPts val="600"/>
              </a:spcAft>
            </a:pPr>
            <a:r>
              <a:rPr lang="en-US" altLang="en-US">
                <a:solidFill>
                  <a:srgbClr val="202452"/>
                </a:solidFill>
              </a:rPr>
              <a:t>It is organized and includes such activities as</a:t>
            </a:r>
          </a:p>
          <a:p>
            <a:pPr lvl="1">
              <a:spcBef>
                <a:spcPct val="30000"/>
              </a:spcBef>
            </a:pPr>
            <a:r>
              <a:rPr lang="en-US" altLang="en-US">
                <a:solidFill>
                  <a:srgbClr val="202452"/>
                </a:solidFill>
              </a:rPr>
              <a:t>Formal classes</a:t>
            </a:r>
          </a:p>
          <a:p>
            <a:pPr lvl="1">
              <a:spcBef>
                <a:spcPct val="30000"/>
              </a:spcBef>
            </a:pPr>
            <a:r>
              <a:rPr lang="en-US" altLang="en-US">
                <a:solidFill>
                  <a:srgbClr val="202452"/>
                </a:solidFill>
              </a:rPr>
              <a:t>Workshops</a:t>
            </a:r>
          </a:p>
          <a:p>
            <a:pPr lvl="1">
              <a:spcBef>
                <a:spcPct val="30000"/>
              </a:spcBef>
            </a:pPr>
            <a:r>
              <a:rPr lang="en-US" altLang="en-US">
                <a:solidFill>
                  <a:srgbClr val="202452"/>
                </a:solidFill>
              </a:rPr>
              <a:t>Individualized activities</a:t>
            </a:r>
          </a:p>
          <a:p>
            <a:pPr lvl="1">
              <a:spcBef>
                <a:spcPct val="30000"/>
              </a:spcBef>
            </a:pPr>
            <a:r>
              <a:rPr lang="en-US" altLang="en-US">
                <a:solidFill>
                  <a:srgbClr val="202452"/>
                </a:solidFill>
              </a:rPr>
              <a:t>On-site job search</a:t>
            </a:r>
          </a:p>
          <a:p>
            <a:pPr lvl="1">
              <a:spcBef>
                <a:spcPct val="30000"/>
              </a:spcBef>
            </a:pPr>
            <a:r>
              <a:rPr lang="en-US" altLang="en-US">
                <a:solidFill>
                  <a:srgbClr val="202452"/>
                </a:solidFill>
              </a:rPr>
              <a:t>Off-site job search</a:t>
            </a:r>
            <a:endParaRPr lang="en-US" altLang="en-US" dirty="0">
              <a:solidFill>
                <a:srgbClr val="202452"/>
              </a:solidFill>
            </a:endParaRPr>
          </a:p>
        </p:txBody>
      </p:sp>
    </p:spTree>
    <p:extLst>
      <p:ext uri="{BB962C8B-B14F-4D97-AF65-F5344CB8AC3E}">
        <p14:creationId xmlns:p14="http://schemas.microsoft.com/office/powerpoint/2010/main" val="929548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7">
            <a:extLst>
              <a:ext uri="{FF2B5EF4-FFF2-40B4-BE49-F238E27FC236}">
                <a16:creationId xmlns:a16="http://schemas.microsoft.com/office/drawing/2014/main" id="{797F8368-FF65-0DAD-EDC7-56DE5F7EEDBA}"/>
              </a:ext>
            </a:extLst>
          </p:cNvPr>
          <p:cNvSpPr>
            <a:spLocks noGrp="1"/>
          </p:cNvSpPr>
          <p:nvPr>
            <p:ph idx="1"/>
          </p:nvPr>
        </p:nvSpPr>
        <p:spPr>
          <a:xfrm>
            <a:off x="838199" y="2139461"/>
            <a:ext cx="10515599" cy="5257800"/>
          </a:xfrm>
        </p:spPr>
        <p:txBody>
          <a:bodyPr>
            <a:normAutofit/>
          </a:bodyPr>
          <a:lstStyle/>
          <a:p>
            <a:pPr eaLnBrk="1" hangingPunct="1">
              <a:spcBef>
                <a:spcPct val="60000"/>
              </a:spcBef>
            </a:pPr>
            <a:r>
              <a:rPr lang="en-US" altLang="en-US" sz="3200" dirty="0">
                <a:solidFill>
                  <a:srgbClr val="202452"/>
                </a:solidFill>
                <a:effectLst/>
              </a:rPr>
              <a:t>Supervision</a:t>
            </a:r>
          </a:p>
          <a:p>
            <a:pPr lvl="1" eaLnBrk="1" hangingPunct="1">
              <a:spcBef>
                <a:spcPct val="60000"/>
              </a:spcBef>
            </a:pPr>
            <a:r>
              <a:rPr lang="en-US" altLang="en-US" sz="2800" dirty="0">
                <a:solidFill>
                  <a:srgbClr val="202452"/>
                </a:solidFill>
                <a:effectLst/>
              </a:rPr>
              <a:t>Hours of in-house job search can be documented using</a:t>
            </a:r>
          </a:p>
          <a:p>
            <a:pPr lvl="2" eaLnBrk="1" hangingPunct="1">
              <a:spcBef>
                <a:spcPct val="60000"/>
              </a:spcBef>
            </a:pPr>
            <a:r>
              <a:rPr lang="en-US" altLang="en-US" sz="2400" dirty="0">
                <a:solidFill>
                  <a:srgbClr val="202452"/>
                </a:solidFill>
                <a:effectLst/>
              </a:rPr>
              <a:t>Time sheets</a:t>
            </a:r>
          </a:p>
          <a:p>
            <a:pPr lvl="2" eaLnBrk="1" hangingPunct="1">
              <a:spcBef>
                <a:spcPct val="60000"/>
              </a:spcBef>
            </a:pPr>
            <a:r>
              <a:rPr lang="en-US" altLang="en-US" sz="2400" dirty="0">
                <a:solidFill>
                  <a:srgbClr val="202452"/>
                </a:solidFill>
                <a:effectLst/>
              </a:rPr>
              <a:t>Job search report form</a:t>
            </a:r>
          </a:p>
          <a:p>
            <a:pPr lvl="1" eaLnBrk="1" hangingPunct="1">
              <a:spcBef>
                <a:spcPct val="60000"/>
              </a:spcBef>
            </a:pPr>
            <a:r>
              <a:rPr lang="en-US" altLang="en-US" sz="2800" dirty="0">
                <a:solidFill>
                  <a:srgbClr val="202452"/>
                </a:solidFill>
                <a:effectLst/>
              </a:rPr>
              <a:t>Hours of on-site job search can be documented using</a:t>
            </a:r>
          </a:p>
          <a:p>
            <a:pPr lvl="2" eaLnBrk="1" hangingPunct="1">
              <a:spcBef>
                <a:spcPct val="60000"/>
              </a:spcBef>
            </a:pPr>
            <a:r>
              <a:rPr lang="en-US" altLang="en-US" sz="2400" dirty="0">
                <a:solidFill>
                  <a:srgbClr val="202452"/>
                </a:solidFill>
                <a:effectLst/>
              </a:rPr>
              <a:t>Time sheets </a:t>
            </a:r>
          </a:p>
          <a:p>
            <a:pPr lvl="2" eaLnBrk="1" hangingPunct="1">
              <a:spcBef>
                <a:spcPct val="60000"/>
              </a:spcBef>
            </a:pPr>
            <a:r>
              <a:rPr lang="en-US" altLang="en-US" sz="2400" dirty="0">
                <a:solidFill>
                  <a:srgbClr val="202452"/>
                </a:solidFill>
                <a:effectLst/>
              </a:rPr>
              <a:t>Job search report form</a:t>
            </a:r>
          </a:p>
        </p:txBody>
      </p:sp>
    </p:spTree>
    <p:extLst>
      <p:ext uri="{BB962C8B-B14F-4D97-AF65-F5344CB8AC3E}">
        <p14:creationId xmlns:p14="http://schemas.microsoft.com/office/powerpoint/2010/main" val="3885692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3">
            <a:extLst>
              <a:ext uri="{FF2B5EF4-FFF2-40B4-BE49-F238E27FC236}">
                <a16:creationId xmlns:a16="http://schemas.microsoft.com/office/drawing/2014/main" id="{3A576D43-BB23-B4DA-BB70-37D39A6BC785}"/>
              </a:ext>
            </a:extLst>
          </p:cNvPr>
          <p:cNvSpPr txBox="1">
            <a:spLocks/>
          </p:cNvSpPr>
          <p:nvPr/>
        </p:nvSpPr>
        <p:spPr>
          <a:xfrm>
            <a:off x="1365739" y="2194790"/>
            <a:ext cx="4870938" cy="41148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0"/>
              </a:spcBef>
              <a:spcAft>
                <a:spcPts val="600"/>
              </a:spcAft>
            </a:pPr>
            <a:r>
              <a:rPr lang="en-US" altLang="en-US">
                <a:solidFill>
                  <a:srgbClr val="202452"/>
                </a:solidFill>
              </a:rPr>
              <a:t>Supervision</a:t>
            </a:r>
          </a:p>
          <a:p>
            <a:pPr lvl="1">
              <a:spcBef>
                <a:spcPct val="100000"/>
              </a:spcBef>
              <a:spcAft>
                <a:spcPts val="600"/>
              </a:spcAft>
            </a:pPr>
            <a:r>
              <a:rPr lang="en-US" altLang="en-US">
                <a:solidFill>
                  <a:srgbClr val="202452"/>
                </a:solidFill>
              </a:rPr>
              <a:t>Program staff must conduct a random review of at least 10% of participant job search logs and timesheets to validate that the job entries are accurate and valid</a:t>
            </a:r>
            <a:endParaRPr lang="en-US" altLang="en-US" dirty="0">
              <a:solidFill>
                <a:srgbClr val="202452"/>
              </a:solidFill>
            </a:endParaRPr>
          </a:p>
        </p:txBody>
      </p:sp>
      <p:pic>
        <p:nvPicPr>
          <p:cNvPr id="8" name="Picture 6">
            <a:extLst>
              <a:ext uri="{FF2B5EF4-FFF2-40B4-BE49-F238E27FC236}">
                <a16:creationId xmlns:a16="http://schemas.microsoft.com/office/drawing/2014/main" id="{8AD2EA7B-6D89-8D7D-0785-C669A4A3C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2098" y="2197075"/>
            <a:ext cx="3774831" cy="3662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52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pic>
        <p:nvPicPr>
          <p:cNvPr id="3" name="Picture 2">
            <a:extLst>
              <a:ext uri="{FF2B5EF4-FFF2-40B4-BE49-F238E27FC236}">
                <a16:creationId xmlns:a16="http://schemas.microsoft.com/office/drawing/2014/main" id="{FD966E73-5781-B624-6B97-B0FC440F6A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587748" y="1998785"/>
            <a:ext cx="2808287" cy="4191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D471422-D7EB-A68A-C29E-7677A9CF93F8}"/>
              </a:ext>
            </a:extLst>
          </p:cNvPr>
          <p:cNvSpPr txBox="1">
            <a:spLocks/>
          </p:cNvSpPr>
          <p:nvPr/>
        </p:nvSpPr>
        <p:spPr>
          <a:xfrm>
            <a:off x="6096000" y="2202108"/>
            <a:ext cx="40386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0"/>
              </a:spcBef>
              <a:spcAft>
                <a:spcPts val="600"/>
              </a:spcAft>
            </a:pPr>
            <a:r>
              <a:rPr lang="en-US" altLang="en-US" sz="3200">
                <a:solidFill>
                  <a:srgbClr val="202452"/>
                </a:solidFill>
              </a:rPr>
              <a:t>Supervision</a:t>
            </a:r>
          </a:p>
          <a:p>
            <a:pPr lvl="1">
              <a:spcBef>
                <a:spcPct val="100000"/>
              </a:spcBef>
              <a:spcAft>
                <a:spcPts val="600"/>
              </a:spcAft>
            </a:pPr>
            <a:r>
              <a:rPr lang="en-US" altLang="en-US" sz="2800">
                <a:solidFill>
                  <a:srgbClr val="202452"/>
                </a:solidFill>
              </a:rPr>
              <a:t>Hours of participation in a SAMH treatment program can be documented on time sheets</a:t>
            </a:r>
          </a:p>
          <a:p>
            <a:pPr>
              <a:spcBef>
                <a:spcPct val="100000"/>
              </a:spcBef>
            </a:pPr>
            <a:endParaRPr lang="en-US" altLang="en-US" sz="3200" dirty="0">
              <a:solidFill>
                <a:srgbClr val="202452"/>
              </a:solidFill>
            </a:endParaRPr>
          </a:p>
        </p:txBody>
      </p:sp>
    </p:spTree>
    <p:extLst>
      <p:ext uri="{BB962C8B-B14F-4D97-AF65-F5344CB8AC3E}">
        <p14:creationId xmlns:p14="http://schemas.microsoft.com/office/powerpoint/2010/main" val="581656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7">
            <a:extLst>
              <a:ext uri="{FF2B5EF4-FFF2-40B4-BE49-F238E27FC236}">
                <a16:creationId xmlns:a16="http://schemas.microsoft.com/office/drawing/2014/main" id="{53382194-7094-529B-4A0E-D56162E6B5CE}"/>
              </a:ext>
            </a:extLst>
          </p:cNvPr>
          <p:cNvSpPr>
            <a:spLocks noGrp="1"/>
          </p:cNvSpPr>
          <p:nvPr>
            <p:ph idx="1"/>
          </p:nvPr>
        </p:nvSpPr>
        <p:spPr>
          <a:xfrm>
            <a:off x="838200" y="1922585"/>
            <a:ext cx="10515600" cy="5257800"/>
          </a:xfrm>
        </p:spPr>
        <p:txBody>
          <a:bodyPr>
            <a:normAutofit/>
          </a:bodyPr>
          <a:lstStyle/>
          <a:p>
            <a:pPr eaLnBrk="1" hangingPunct="1">
              <a:spcBef>
                <a:spcPct val="55000"/>
              </a:spcBef>
            </a:pPr>
            <a:r>
              <a:rPr lang="en-US" altLang="en-US" sz="3200" dirty="0">
                <a:solidFill>
                  <a:srgbClr val="202452"/>
                </a:solidFill>
                <a:effectLst/>
              </a:rPr>
              <a:t>Supervision</a:t>
            </a:r>
          </a:p>
          <a:p>
            <a:pPr lvl="1" eaLnBrk="1" hangingPunct="1">
              <a:spcBef>
                <a:spcPct val="55000"/>
              </a:spcBef>
            </a:pPr>
            <a:r>
              <a:rPr lang="en-US" altLang="en-US" sz="2800" dirty="0">
                <a:solidFill>
                  <a:srgbClr val="202452"/>
                </a:solidFill>
                <a:effectLst/>
              </a:rPr>
              <a:t>Who is the authorized party that may verify hours or sign the documentation?</a:t>
            </a:r>
          </a:p>
          <a:p>
            <a:pPr lvl="2" eaLnBrk="1" hangingPunct="1">
              <a:spcBef>
                <a:spcPct val="55000"/>
              </a:spcBef>
            </a:pPr>
            <a:r>
              <a:rPr lang="en-US" altLang="en-US" sz="2400" dirty="0">
                <a:solidFill>
                  <a:srgbClr val="202452"/>
                </a:solidFill>
                <a:effectLst/>
              </a:rPr>
              <a:t>In-house job search</a:t>
            </a:r>
          </a:p>
          <a:p>
            <a:pPr lvl="3" eaLnBrk="1" hangingPunct="1">
              <a:spcBef>
                <a:spcPct val="55000"/>
              </a:spcBef>
            </a:pPr>
            <a:r>
              <a:rPr lang="en-US" altLang="en-US" sz="2000" dirty="0">
                <a:solidFill>
                  <a:srgbClr val="202452"/>
                </a:solidFill>
                <a:effectLst/>
              </a:rPr>
              <a:t>The party who is actually supervising the individual</a:t>
            </a:r>
          </a:p>
          <a:p>
            <a:pPr lvl="3" eaLnBrk="1" hangingPunct="1">
              <a:spcBef>
                <a:spcPct val="55000"/>
              </a:spcBef>
            </a:pPr>
            <a:r>
              <a:rPr lang="en-US" altLang="en-US" sz="2000" dirty="0">
                <a:solidFill>
                  <a:srgbClr val="202452"/>
                </a:solidFill>
                <a:effectLst/>
              </a:rPr>
              <a:t>If the individual is in a job search program, like a Job Club, the instructor is the most appropriate person</a:t>
            </a:r>
          </a:p>
          <a:p>
            <a:pPr lvl="3" eaLnBrk="1" hangingPunct="1">
              <a:spcBef>
                <a:spcPct val="55000"/>
              </a:spcBef>
            </a:pPr>
            <a:r>
              <a:rPr lang="en-US" altLang="en-US" sz="2000" dirty="0">
                <a:solidFill>
                  <a:srgbClr val="202452"/>
                </a:solidFill>
                <a:effectLst/>
              </a:rPr>
              <a:t>If the individual is job searching in the resource room, the resource room staff may verify all the hours completed</a:t>
            </a:r>
          </a:p>
          <a:p>
            <a:pPr lvl="3" eaLnBrk="1" hangingPunct="1">
              <a:spcBef>
                <a:spcPct val="55000"/>
              </a:spcBef>
            </a:pPr>
            <a:r>
              <a:rPr lang="en-US" altLang="en-US" sz="2000" dirty="0">
                <a:solidFill>
                  <a:srgbClr val="202452"/>
                </a:solidFill>
                <a:effectLst/>
              </a:rPr>
              <a:t>If the individual is working with employment services staff, the staff may verify all hours completed</a:t>
            </a:r>
          </a:p>
        </p:txBody>
      </p:sp>
    </p:spTree>
    <p:extLst>
      <p:ext uri="{BB962C8B-B14F-4D97-AF65-F5344CB8AC3E}">
        <p14:creationId xmlns:p14="http://schemas.microsoft.com/office/powerpoint/2010/main" val="4024064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7">
            <a:extLst>
              <a:ext uri="{FF2B5EF4-FFF2-40B4-BE49-F238E27FC236}">
                <a16:creationId xmlns:a16="http://schemas.microsoft.com/office/drawing/2014/main" id="{04518AB7-A19D-B34E-4949-A650B061E50E}"/>
              </a:ext>
            </a:extLst>
          </p:cNvPr>
          <p:cNvSpPr>
            <a:spLocks noGrp="1"/>
          </p:cNvSpPr>
          <p:nvPr>
            <p:ph idx="1"/>
          </p:nvPr>
        </p:nvSpPr>
        <p:spPr>
          <a:xfrm>
            <a:off x="838200" y="2069123"/>
            <a:ext cx="10515600" cy="5257800"/>
          </a:xfrm>
        </p:spPr>
        <p:txBody>
          <a:bodyPr>
            <a:normAutofit/>
          </a:bodyPr>
          <a:lstStyle/>
          <a:p>
            <a:pPr eaLnBrk="1" hangingPunct="1">
              <a:spcAft>
                <a:spcPts val="600"/>
              </a:spcAft>
            </a:pPr>
            <a:r>
              <a:rPr lang="en-US" altLang="en-US" sz="3200" dirty="0">
                <a:solidFill>
                  <a:srgbClr val="202452"/>
                </a:solidFill>
              </a:rPr>
              <a:t>Supervision</a:t>
            </a:r>
          </a:p>
          <a:p>
            <a:pPr lvl="1" eaLnBrk="1" hangingPunct="1">
              <a:spcAft>
                <a:spcPts val="600"/>
              </a:spcAft>
            </a:pPr>
            <a:r>
              <a:rPr lang="en-US" altLang="en-US" sz="2800" dirty="0">
                <a:solidFill>
                  <a:srgbClr val="202452"/>
                </a:solidFill>
              </a:rPr>
              <a:t>Who is the authorized party that may verify hours or sign the documentation?</a:t>
            </a:r>
          </a:p>
          <a:p>
            <a:pPr lvl="2" eaLnBrk="1" hangingPunct="1">
              <a:spcAft>
                <a:spcPts val="600"/>
              </a:spcAft>
            </a:pPr>
            <a:r>
              <a:rPr lang="en-US" altLang="en-US" sz="2400" dirty="0">
                <a:solidFill>
                  <a:srgbClr val="202452"/>
                </a:solidFill>
              </a:rPr>
              <a:t>On-site job search</a:t>
            </a:r>
          </a:p>
          <a:p>
            <a:pPr lvl="3" eaLnBrk="1" hangingPunct="1">
              <a:spcAft>
                <a:spcPts val="600"/>
              </a:spcAft>
            </a:pPr>
            <a:r>
              <a:rPr lang="en-US" altLang="en-US" sz="2000" dirty="0">
                <a:solidFill>
                  <a:srgbClr val="202452"/>
                </a:solidFill>
              </a:rPr>
              <a:t>If the individual is receiving referrals to an employer as a part of an “organized” program, the employer may be able to verify the hours or staff may be able to verify the hours as a part of the “organized” program</a:t>
            </a:r>
          </a:p>
          <a:p>
            <a:pPr lvl="3" eaLnBrk="1" hangingPunct="1">
              <a:spcAft>
                <a:spcPts val="600"/>
              </a:spcAft>
            </a:pPr>
            <a:r>
              <a:rPr lang="en-US" altLang="en-US" sz="2000" dirty="0">
                <a:solidFill>
                  <a:srgbClr val="202452"/>
                </a:solidFill>
              </a:rPr>
              <a:t>If the individual is completing job searches outside of an organized program, each hour must be documented, and the employer must verify hours on-site</a:t>
            </a:r>
          </a:p>
        </p:txBody>
      </p:sp>
    </p:spTree>
    <p:extLst>
      <p:ext uri="{BB962C8B-B14F-4D97-AF65-F5344CB8AC3E}">
        <p14:creationId xmlns:p14="http://schemas.microsoft.com/office/powerpoint/2010/main" val="2221484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7">
            <a:extLst>
              <a:ext uri="{FF2B5EF4-FFF2-40B4-BE49-F238E27FC236}">
                <a16:creationId xmlns:a16="http://schemas.microsoft.com/office/drawing/2014/main" id="{8CB1D6E5-2ABD-3DE8-7B92-BB0C6DB630C8}"/>
              </a:ext>
            </a:extLst>
          </p:cNvPr>
          <p:cNvSpPr>
            <a:spLocks noGrp="1"/>
          </p:cNvSpPr>
          <p:nvPr>
            <p:ph idx="1"/>
          </p:nvPr>
        </p:nvSpPr>
        <p:spPr>
          <a:xfrm>
            <a:off x="838200" y="2016369"/>
            <a:ext cx="10515600" cy="5257800"/>
          </a:xfrm>
        </p:spPr>
        <p:txBody>
          <a:bodyPr>
            <a:normAutofit/>
          </a:bodyPr>
          <a:lstStyle/>
          <a:p>
            <a:pPr eaLnBrk="1" hangingPunct="1">
              <a:spcAft>
                <a:spcPts val="600"/>
              </a:spcAft>
            </a:pPr>
            <a:r>
              <a:rPr lang="en-US" altLang="en-US" sz="3200" dirty="0">
                <a:solidFill>
                  <a:srgbClr val="202452"/>
                </a:solidFill>
              </a:rPr>
              <a:t>Supervision</a:t>
            </a:r>
          </a:p>
          <a:p>
            <a:pPr lvl="1" eaLnBrk="1" hangingPunct="1">
              <a:spcAft>
                <a:spcPts val="600"/>
              </a:spcAft>
            </a:pPr>
            <a:r>
              <a:rPr lang="en-US" altLang="en-US" sz="2800" dirty="0">
                <a:solidFill>
                  <a:srgbClr val="202452"/>
                </a:solidFill>
              </a:rPr>
              <a:t>Who is the authorized party that may verify hours or sign the documentation?</a:t>
            </a:r>
          </a:p>
          <a:p>
            <a:pPr lvl="2" eaLnBrk="1" hangingPunct="1">
              <a:spcAft>
                <a:spcPts val="600"/>
              </a:spcAft>
            </a:pPr>
            <a:r>
              <a:rPr lang="en-US" altLang="en-US" sz="2400" dirty="0">
                <a:solidFill>
                  <a:srgbClr val="202452"/>
                </a:solidFill>
              </a:rPr>
              <a:t>Hours in a SAMH treatment program must be documented by the appropriate party</a:t>
            </a:r>
          </a:p>
          <a:p>
            <a:pPr lvl="3" eaLnBrk="1" hangingPunct="1">
              <a:spcAft>
                <a:spcPts val="600"/>
              </a:spcAft>
            </a:pPr>
            <a:r>
              <a:rPr lang="en-US" altLang="en-US" sz="2000" dirty="0">
                <a:solidFill>
                  <a:srgbClr val="202452"/>
                </a:solidFill>
              </a:rPr>
              <a:t>Counselor</a:t>
            </a:r>
          </a:p>
          <a:p>
            <a:pPr lvl="3" eaLnBrk="1" hangingPunct="1">
              <a:spcAft>
                <a:spcPts val="600"/>
              </a:spcAft>
            </a:pPr>
            <a:r>
              <a:rPr lang="en-US" altLang="en-US" sz="2000" dirty="0">
                <a:solidFill>
                  <a:srgbClr val="202452"/>
                </a:solidFill>
              </a:rPr>
              <a:t>Doctor</a:t>
            </a:r>
          </a:p>
          <a:p>
            <a:pPr lvl="3" eaLnBrk="1" hangingPunct="1">
              <a:spcAft>
                <a:spcPts val="600"/>
              </a:spcAft>
            </a:pPr>
            <a:r>
              <a:rPr lang="en-US" altLang="en-US" sz="2000" dirty="0">
                <a:solidFill>
                  <a:srgbClr val="202452"/>
                </a:solidFill>
              </a:rPr>
              <a:t>Therapy leader</a:t>
            </a:r>
          </a:p>
          <a:p>
            <a:pPr lvl="3" eaLnBrk="1" hangingPunct="1">
              <a:spcAft>
                <a:spcPts val="600"/>
              </a:spcAft>
            </a:pPr>
            <a:r>
              <a:rPr lang="en-US" altLang="en-US" sz="2000" dirty="0">
                <a:solidFill>
                  <a:srgbClr val="202452"/>
                </a:solidFill>
              </a:rPr>
              <a:t>In-patient treatment coordinator</a:t>
            </a:r>
          </a:p>
        </p:txBody>
      </p:sp>
    </p:spTree>
    <p:extLst>
      <p:ext uri="{BB962C8B-B14F-4D97-AF65-F5344CB8AC3E}">
        <p14:creationId xmlns:p14="http://schemas.microsoft.com/office/powerpoint/2010/main" val="2586314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7">
            <a:extLst>
              <a:ext uri="{FF2B5EF4-FFF2-40B4-BE49-F238E27FC236}">
                <a16:creationId xmlns:a16="http://schemas.microsoft.com/office/drawing/2014/main" id="{4162D0DC-F249-3006-E636-48B76641F2FD}"/>
              </a:ext>
            </a:extLst>
          </p:cNvPr>
          <p:cNvSpPr>
            <a:spLocks noGrp="1"/>
          </p:cNvSpPr>
          <p:nvPr>
            <p:ph idx="1"/>
          </p:nvPr>
        </p:nvSpPr>
        <p:spPr>
          <a:xfrm>
            <a:off x="838200" y="2039815"/>
            <a:ext cx="10515600" cy="5257800"/>
          </a:xfrm>
        </p:spPr>
        <p:txBody>
          <a:bodyPr>
            <a:normAutofit/>
          </a:bodyPr>
          <a:lstStyle/>
          <a:p>
            <a:pPr eaLnBrk="1" hangingPunct="1">
              <a:spcAft>
                <a:spcPts val="600"/>
              </a:spcAft>
            </a:pPr>
            <a:r>
              <a:rPr lang="en-US" altLang="en-US" sz="3200" dirty="0">
                <a:solidFill>
                  <a:srgbClr val="202452"/>
                </a:solidFill>
              </a:rPr>
              <a:t>Supervision</a:t>
            </a:r>
          </a:p>
          <a:p>
            <a:pPr lvl="1" eaLnBrk="1" hangingPunct="1">
              <a:spcAft>
                <a:spcPts val="600"/>
              </a:spcAft>
            </a:pPr>
            <a:r>
              <a:rPr lang="en-US" altLang="en-US" sz="2800" dirty="0">
                <a:solidFill>
                  <a:srgbClr val="202452"/>
                </a:solidFill>
              </a:rPr>
              <a:t>How does program staff know who can sign off on these hours?</a:t>
            </a:r>
          </a:p>
          <a:p>
            <a:pPr lvl="2" eaLnBrk="1" hangingPunct="1">
              <a:spcAft>
                <a:spcPts val="600"/>
              </a:spcAft>
            </a:pPr>
            <a:r>
              <a:rPr lang="en-US" altLang="en-US" sz="2400" dirty="0">
                <a:solidFill>
                  <a:srgbClr val="202452"/>
                </a:solidFill>
              </a:rPr>
              <a:t>That is the responsibility of the Regional Workforce Board (RWB)</a:t>
            </a:r>
          </a:p>
          <a:p>
            <a:pPr lvl="2" eaLnBrk="1" hangingPunct="1">
              <a:spcAft>
                <a:spcPts val="600"/>
              </a:spcAft>
            </a:pPr>
            <a:r>
              <a:rPr lang="en-US" altLang="en-US" sz="2400" dirty="0">
                <a:solidFill>
                  <a:srgbClr val="202452"/>
                </a:solidFill>
              </a:rPr>
              <a:t>This information should be outlined clearly in the Local Operating Procedure (LOP)</a:t>
            </a:r>
          </a:p>
          <a:p>
            <a:pPr lvl="2" eaLnBrk="1" hangingPunct="1">
              <a:spcAft>
                <a:spcPts val="600"/>
              </a:spcAft>
            </a:pPr>
            <a:r>
              <a:rPr lang="en-US" altLang="en-US" sz="2400" dirty="0">
                <a:solidFill>
                  <a:srgbClr val="202452"/>
                </a:solidFill>
              </a:rPr>
              <a:t>Documentation should be checked against the approved supervising parties</a:t>
            </a:r>
          </a:p>
        </p:txBody>
      </p:sp>
    </p:spTree>
    <p:extLst>
      <p:ext uri="{BB962C8B-B14F-4D97-AF65-F5344CB8AC3E}">
        <p14:creationId xmlns:p14="http://schemas.microsoft.com/office/powerpoint/2010/main" val="2803063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7">
            <a:extLst>
              <a:ext uri="{FF2B5EF4-FFF2-40B4-BE49-F238E27FC236}">
                <a16:creationId xmlns:a16="http://schemas.microsoft.com/office/drawing/2014/main" id="{0C4828CD-69F4-B690-4A0B-B8E7F8782CF4}"/>
              </a:ext>
            </a:extLst>
          </p:cNvPr>
          <p:cNvSpPr>
            <a:spLocks noGrp="1"/>
          </p:cNvSpPr>
          <p:nvPr>
            <p:ph idx="1"/>
          </p:nvPr>
        </p:nvSpPr>
        <p:spPr>
          <a:xfrm>
            <a:off x="838200" y="2051538"/>
            <a:ext cx="10515600" cy="5257800"/>
          </a:xfrm>
        </p:spPr>
        <p:txBody>
          <a:bodyPr>
            <a:normAutofit/>
          </a:bodyPr>
          <a:lstStyle/>
          <a:p>
            <a:pPr eaLnBrk="1" hangingPunct="1">
              <a:spcBef>
                <a:spcPct val="70000"/>
              </a:spcBef>
            </a:pPr>
            <a:r>
              <a:rPr lang="en-US" altLang="en-US" sz="3200" dirty="0">
                <a:solidFill>
                  <a:srgbClr val="202452"/>
                </a:solidFill>
              </a:rPr>
              <a:t>What else may be appropriate for the LOP?</a:t>
            </a:r>
          </a:p>
          <a:p>
            <a:pPr lvl="1" eaLnBrk="1" hangingPunct="1">
              <a:spcBef>
                <a:spcPct val="70000"/>
              </a:spcBef>
            </a:pPr>
            <a:r>
              <a:rPr lang="en-US" altLang="en-US" sz="2800" dirty="0">
                <a:solidFill>
                  <a:srgbClr val="202452"/>
                </a:solidFill>
              </a:rPr>
              <a:t>Who are the SAMH providers in the area?</a:t>
            </a:r>
          </a:p>
          <a:p>
            <a:pPr lvl="1" eaLnBrk="1" hangingPunct="1">
              <a:spcBef>
                <a:spcPct val="70000"/>
              </a:spcBef>
            </a:pPr>
            <a:r>
              <a:rPr lang="en-US" altLang="en-US" sz="2800" dirty="0">
                <a:solidFill>
                  <a:srgbClr val="202452"/>
                </a:solidFill>
              </a:rPr>
              <a:t>Who can verify that SAMH treatment is really necessary?</a:t>
            </a:r>
          </a:p>
          <a:p>
            <a:pPr lvl="1" eaLnBrk="1" hangingPunct="1">
              <a:spcBef>
                <a:spcPct val="70000"/>
              </a:spcBef>
            </a:pPr>
            <a:r>
              <a:rPr lang="en-US" altLang="en-US" sz="2800" dirty="0">
                <a:solidFill>
                  <a:srgbClr val="202452"/>
                </a:solidFill>
              </a:rPr>
              <a:t>What is our job search readiness program? </a:t>
            </a:r>
          </a:p>
          <a:p>
            <a:pPr lvl="2" eaLnBrk="1" hangingPunct="1">
              <a:spcBef>
                <a:spcPct val="70000"/>
              </a:spcBef>
            </a:pPr>
            <a:r>
              <a:rPr lang="en-US" altLang="en-US" sz="2400" dirty="0">
                <a:solidFill>
                  <a:srgbClr val="202452"/>
                </a:solidFill>
              </a:rPr>
              <a:t>Can program staff assign participants job search any time?</a:t>
            </a:r>
          </a:p>
          <a:p>
            <a:pPr lvl="2" eaLnBrk="1" hangingPunct="1">
              <a:spcBef>
                <a:spcPct val="70000"/>
              </a:spcBef>
            </a:pPr>
            <a:r>
              <a:rPr lang="en-US" altLang="en-US" sz="2400" dirty="0">
                <a:solidFill>
                  <a:srgbClr val="202452"/>
                </a:solidFill>
              </a:rPr>
              <a:t>Are there criteria a participant must meet before assigning job search and job readiness as an activity?</a:t>
            </a:r>
          </a:p>
        </p:txBody>
      </p:sp>
    </p:spTree>
    <p:extLst>
      <p:ext uri="{BB962C8B-B14F-4D97-AF65-F5344CB8AC3E}">
        <p14:creationId xmlns:p14="http://schemas.microsoft.com/office/powerpoint/2010/main" val="14576528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7">
            <a:extLst>
              <a:ext uri="{FF2B5EF4-FFF2-40B4-BE49-F238E27FC236}">
                <a16:creationId xmlns:a16="http://schemas.microsoft.com/office/drawing/2014/main" id="{DDF22BF2-BCB3-8645-C10D-A4AE7FB3D90D}"/>
              </a:ext>
            </a:extLst>
          </p:cNvPr>
          <p:cNvSpPr>
            <a:spLocks noGrp="1"/>
          </p:cNvSpPr>
          <p:nvPr>
            <p:ph idx="1"/>
          </p:nvPr>
        </p:nvSpPr>
        <p:spPr>
          <a:xfrm>
            <a:off x="838199" y="2016369"/>
            <a:ext cx="10515599" cy="5105400"/>
          </a:xfrm>
        </p:spPr>
        <p:txBody>
          <a:bodyPr>
            <a:normAutofit/>
          </a:bodyPr>
          <a:lstStyle/>
          <a:p>
            <a:pPr eaLnBrk="1" hangingPunct="1">
              <a:spcBef>
                <a:spcPct val="75000"/>
              </a:spcBef>
            </a:pPr>
            <a:r>
              <a:rPr lang="en-US" altLang="en-US" sz="3200" dirty="0">
                <a:solidFill>
                  <a:srgbClr val="202452"/>
                </a:solidFill>
              </a:rPr>
              <a:t>What else may be appropriate for the LOP?</a:t>
            </a:r>
          </a:p>
          <a:p>
            <a:pPr lvl="1" eaLnBrk="1" hangingPunct="1">
              <a:spcBef>
                <a:spcPct val="75000"/>
              </a:spcBef>
            </a:pPr>
            <a:r>
              <a:rPr lang="en-US" altLang="en-US" sz="2800" dirty="0">
                <a:solidFill>
                  <a:srgbClr val="202452"/>
                </a:solidFill>
              </a:rPr>
              <a:t>What is our job search readiness program? </a:t>
            </a:r>
          </a:p>
          <a:p>
            <a:pPr lvl="2" eaLnBrk="1" hangingPunct="1">
              <a:spcBef>
                <a:spcPct val="75000"/>
              </a:spcBef>
            </a:pPr>
            <a:r>
              <a:rPr lang="en-US" altLang="en-US" sz="2400" dirty="0">
                <a:solidFill>
                  <a:srgbClr val="202452"/>
                </a:solidFill>
              </a:rPr>
              <a:t>Do participants job search on their own?</a:t>
            </a:r>
          </a:p>
          <a:p>
            <a:pPr lvl="2" eaLnBrk="1" hangingPunct="1">
              <a:spcBef>
                <a:spcPct val="75000"/>
              </a:spcBef>
            </a:pPr>
            <a:r>
              <a:rPr lang="en-US" altLang="en-US" sz="2400" dirty="0">
                <a:solidFill>
                  <a:srgbClr val="202452"/>
                </a:solidFill>
              </a:rPr>
              <a:t>Is there an instructor led program?</a:t>
            </a:r>
          </a:p>
          <a:p>
            <a:pPr lvl="2" eaLnBrk="1" hangingPunct="1">
              <a:spcBef>
                <a:spcPct val="75000"/>
              </a:spcBef>
            </a:pPr>
            <a:r>
              <a:rPr lang="en-US" altLang="en-US" sz="2400" dirty="0">
                <a:solidFill>
                  <a:srgbClr val="202452"/>
                </a:solidFill>
              </a:rPr>
              <a:t>Who helps participants find a job?</a:t>
            </a:r>
          </a:p>
          <a:p>
            <a:pPr lvl="1" eaLnBrk="1" hangingPunct="1">
              <a:spcBef>
                <a:spcPct val="75000"/>
              </a:spcBef>
            </a:pPr>
            <a:r>
              <a:rPr lang="en-US" altLang="en-US" sz="2800" dirty="0">
                <a:solidFill>
                  <a:srgbClr val="202452"/>
                </a:solidFill>
              </a:rPr>
              <a:t>What documents are completed to verify the hours?</a:t>
            </a:r>
          </a:p>
          <a:p>
            <a:pPr lvl="1" eaLnBrk="1" hangingPunct="1">
              <a:spcBef>
                <a:spcPct val="75000"/>
              </a:spcBef>
            </a:pPr>
            <a:r>
              <a:rPr lang="en-US" altLang="en-US" sz="2800" dirty="0">
                <a:solidFill>
                  <a:srgbClr val="202452"/>
                </a:solidFill>
              </a:rPr>
              <a:t>Do employers sign off on the form(s)</a:t>
            </a:r>
          </a:p>
        </p:txBody>
      </p:sp>
    </p:spTree>
    <p:extLst>
      <p:ext uri="{BB962C8B-B14F-4D97-AF65-F5344CB8AC3E}">
        <p14:creationId xmlns:p14="http://schemas.microsoft.com/office/powerpoint/2010/main" val="3956499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7">
            <a:extLst>
              <a:ext uri="{FF2B5EF4-FFF2-40B4-BE49-F238E27FC236}">
                <a16:creationId xmlns:a16="http://schemas.microsoft.com/office/drawing/2014/main" id="{E29D3CCB-EA11-D87F-1DBA-0566388A142F}"/>
              </a:ext>
            </a:extLst>
          </p:cNvPr>
          <p:cNvSpPr>
            <a:spLocks noGrp="1"/>
          </p:cNvSpPr>
          <p:nvPr>
            <p:ph idx="1"/>
          </p:nvPr>
        </p:nvSpPr>
        <p:spPr>
          <a:xfrm>
            <a:off x="838199" y="1981200"/>
            <a:ext cx="10515599" cy="4876800"/>
          </a:xfrm>
        </p:spPr>
        <p:txBody>
          <a:bodyPr>
            <a:normAutofit/>
          </a:bodyPr>
          <a:lstStyle/>
          <a:p>
            <a:pPr eaLnBrk="1" hangingPunct="1">
              <a:spcBef>
                <a:spcPct val="100000"/>
              </a:spcBef>
            </a:pPr>
            <a:r>
              <a:rPr lang="en-US" altLang="en-US" sz="3600" dirty="0">
                <a:solidFill>
                  <a:srgbClr val="202452"/>
                </a:solidFill>
              </a:rPr>
              <a:t>What else may be appropriate for the LOP?</a:t>
            </a:r>
          </a:p>
          <a:p>
            <a:pPr lvl="1" eaLnBrk="1" hangingPunct="1">
              <a:spcBef>
                <a:spcPct val="100000"/>
              </a:spcBef>
            </a:pPr>
            <a:r>
              <a:rPr lang="en-US" altLang="en-US" sz="3200" dirty="0">
                <a:solidFill>
                  <a:srgbClr val="202452"/>
                </a:solidFill>
              </a:rPr>
              <a:t>What is our job search readiness program? </a:t>
            </a:r>
          </a:p>
          <a:p>
            <a:pPr lvl="2" eaLnBrk="1" hangingPunct="1">
              <a:spcBef>
                <a:spcPct val="100000"/>
              </a:spcBef>
            </a:pPr>
            <a:r>
              <a:rPr lang="en-US" altLang="en-US" sz="2800" dirty="0">
                <a:solidFill>
                  <a:srgbClr val="202452"/>
                </a:solidFill>
              </a:rPr>
              <a:t>When are the off-site (with employers) hours verified?</a:t>
            </a:r>
          </a:p>
          <a:p>
            <a:pPr lvl="3" eaLnBrk="1" hangingPunct="1">
              <a:spcBef>
                <a:spcPct val="100000"/>
              </a:spcBef>
            </a:pPr>
            <a:r>
              <a:rPr lang="en-US" altLang="en-US" sz="2400" dirty="0">
                <a:solidFill>
                  <a:srgbClr val="202452"/>
                </a:solidFill>
              </a:rPr>
              <a:t>Applications filed, interviews, logs (10 percent review)</a:t>
            </a:r>
          </a:p>
          <a:p>
            <a:pPr lvl="2" eaLnBrk="1" hangingPunct="1">
              <a:spcBef>
                <a:spcPct val="100000"/>
              </a:spcBef>
            </a:pPr>
            <a:r>
              <a:rPr lang="en-US" altLang="en-US" sz="2800" dirty="0">
                <a:solidFill>
                  <a:srgbClr val="202452"/>
                </a:solidFill>
              </a:rPr>
              <a:t>Who verifies the off-site hours? </a:t>
            </a:r>
          </a:p>
          <a:p>
            <a:pPr lvl="2" eaLnBrk="1" hangingPunct="1">
              <a:spcBef>
                <a:spcPct val="100000"/>
              </a:spcBef>
              <a:buFont typeface="Wingdings" panose="05000000000000000000" pitchFamily="2" charset="2"/>
              <a:buNone/>
            </a:pPr>
            <a:endParaRPr lang="en-US" altLang="en-US" sz="2800" dirty="0">
              <a:solidFill>
                <a:srgbClr val="202452"/>
              </a:solidFill>
            </a:endParaRPr>
          </a:p>
          <a:p>
            <a:pPr lvl="2" eaLnBrk="1" hangingPunct="1">
              <a:spcBef>
                <a:spcPct val="100000"/>
              </a:spcBef>
            </a:pPr>
            <a:endParaRPr lang="en-US" altLang="en-US" sz="2800" dirty="0">
              <a:solidFill>
                <a:srgbClr val="202452"/>
              </a:solidFill>
            </a:endParaRPr>
          </a:p>
        </p:txBody>
      </p:sp>
    </p:spTree>
    <p:extLst>
      <p:ext uri="{BB962C8B-B14F-4D97-AF65-F5344CB8AC3E}">
        <p14:creationId xmlns:p14="http://schemas.microsoft.com/office/powerpoint/2010/main" val="3643664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A7C88E0A-CFFF-E941-40E8-0923D149F9C8}"/>
              </a:ext>
            </a:extLst>
          </p:cNvPr>
          <p:cNvSpPr txBox="1">
            <a:spLocks noChangeArrowheads="1"/>
          </p:cNvSpPr>
          <p:nvPr/>
        </p:nvSpPr>
        <p:spPr>
          <a:xfrm>
            <a:off x="838200" y="2033953"/>
            <a:ext cx="1051560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0000"/>
              </a:spcBef>
            </a:pPr>
            <a:r>
              <a:rPr lang="en-US" altLang="en-US">
                <a:solidFill>
                  <a:srgbClr val="202452"/>
                </a:solidFill>
              </a:rPr>
              <a:t>Formal classes can include</a:t>
            </a:r>
          </a:p>
          <a:p>
            <a:pPr lvl="1">
              <a:spcBef>
                <a:spcPct val="70000"/>
              </a:spcBef>
            </a:pPr>
            <a:r>
              <a:rPr lang="en-US" altLang="en-US">
                <a:solidFill>
                  <a:srgbClr val="202452"/>
                </a:solidFill>
              </a:rPr>
              <a:t>Time management</a:t>
            </a:r>
          </a:p>
          <a:p>
            <a:pPr lvl="1">
              <a:spcBef>
                <a:spcPct val="70000"/>
              </a:spcBef>
            </a:pPr>
            <a:r>
              <a:rPr lang="en-US" altLang="en-US">
                <a:solidFill>
                  <a:srgbClr val="202452"/>
                </a:solidFill>
              </a:rPr>
              <a:t>Teaching professional behaviors and etiquette</a:t>
            </a:r>
          </a:p>
          <a:p>
            <a:pPr lvl="1">
              <a:spcBef>
                <a:spcPct val="70000"/>
              </a:spcBef>
            </a:pPr>
            <a:r>
              <a:rPr lang="en-US" altLang="en-US">
                <a:solidFill>
                  <a:srgbClr val="202452"/>
                </a:solidFill>
              </a:rPr>
              <a:t>Teaching basic job seeking skills</a:t>
            </a:r>
          </a:p>
          <a:p>
            <a:pPr lvl="2">
              <a:spcBef>
                <a:spcPct val="70000"/>
              </a:spcBef>
            </a:pPr>
            <a:r>
              <a:rPr lang="en-US" altLang="en-US">
                <a:solidFill>
                  <a:srgbClr val="202452"/>
                </a:solidFill>
              </a:rPr>
              <a:t>Instruction in completing an application</a:t>
            </a:r>
          </a:p>
          <a:p>
            <a:pPr lvl="2">
              <a:spcBef>
                <a:spcPct val="70000"/>
              </a:spcBef>
            </a:pPr>
            <a:r>
              <a:rPr lang="en-US" altLang="en-US">
                <a:solidFill>
                  <a:srgbClr val="202452"/>
                </a:solidFill>
              </a:rPr>
              <a:t>Interviewing skills</a:t>
            </a:r>
          </a:p>
          <a:p>
            <a:pPr lvl="2">
              <a:spcBef>
                <a:spcPct val="70000"/>
              </a:spcBef>
            </a:pPr>
            <a:r>
              <a:rPr lang="en-US" altLang="en-US">
                <a:solidFill>
                  <a:srgbClr val="202452"/>
                </a:solidFill>
              </a:rPr>
              <a:t>Resume development</a:t>
            </a:r>
          </a:p>
          <a:p>
            <a:pPr lvl="2">
              <a:spcBef>
                <a:spcPct val="70000"/>
              </a:spcBef>
            </a:pPr>
            <a:r>
              <a:rPr lang="en-US" altLang="en-US">
                <a:solidFill>
                  <a:srgbClr val="202452"/>
                </a:solidFill>
              </a:rPr>
              <a:t>Appropriate dress</a:t>
            </a:r>
            <a:endParaRPr lang="en-US" altLang="en-US" dirty="0">
              <a:solidFill>
                <a:srgbClr val="202452"/>
              </a:solidFill>
            </a:endParaRPr>
          </a:p>
        </p:txBody>
      </p:sp>
    </p:spTree>
    <p:extLst>
      <p:ext uri="{BB962C8B-B14F-4D97-AF65-F5344CB8AC3E}">
        <p14:creationId xmlns:p14="http://schemas.microsoft.com/office/powerpoint/2010/main" val="2924184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 at 1-866-352-2345.</a:t>
            </a:r>
          </a:p>
        </p:txBody>
      </p:sp>
      <p:sp>
        <p:nvSpPr>
          <p:cNvPr id="5" name="Rectangle 3">
            <a:extLst>
              <a:ext uri="{FF2B5EF4-FFF2-40B4-BE49-F238E27FC236}">
                <a16:creationId xmlns:a16="http://schemas.microsoft.com/office/drawing/2014/main" id="{5B4D3D63-EE4C-7186-90FD-17FD07C8ED8F}"/>
              </a:ext>
            </a:extLst>
          </p:cNvPr>
          <p:cNvSpPr txBox="1">
            <a:spLocks noChangeArrowheads="1"/>
          </p:cNvSpPr>
          <p:nvPr/>
        </p:nvSpPr>
        <p:spPr>
          <a:xfrm>
            <a:off x="1981200" y="4765431"/>
            <a:ext cx="8229600" cy="707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pPr>
            <a:r>
              <a:rPr lang="en-US" altLang="en-US" sz="1400" dirty="0">
                <a:solidFill>
                  <a:srgbClr val="202452"/>
                </a:solidFill>
              </a:rPr>
              <a:t>An equal opportunity employer/program. Auxiliary aids and services are available upon request to individuals with disabilities. All voice telephone numbers on this document may be reached by persons using TTY/TDD equipment via Florida Relay Service at 711.</a:t>
            </a:r>
          </a:p>
        </p:txBody>
      </p:sp>
    </p:spTree>
    <p:extLst>
      <p:ext uri="{BB962C8B-B14F-4D97-AF65-F5344CB8AC3E}">
        <p14:creationId xmlns:p14="http://schemas.microsoft.com/office/powerpoint/2010/main" val="543479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A7983F8F-2606-96A4-1FAB-1CDE289568E6}"/>
              </a:ext>
            </a:extLst>
          </p:cNvPr>
          <p:cNvSpPr txBox="1">
            <a:spLocks noChangeArrowheads="1"/>
          </p:cNvSpPr>
          <p:nvPr/>
        </p:nvSpPr>
        <p:spPr>
          <a:xfrm>
            <a:off x="838200" y="2127739"/>
            <a:ext cx="10515600" cy="4953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0000"/>
              </a:spcBef>
            </a:pPr>
            <a:r>
              <a:rPr lang="en-US" altLang="en-US" sz="3200">
                <a:solidFill>
                  <a:srgbClr val="202452"/>
                </a:solidFill>
              </a:rPr>
              <a:t>Workshops may include</a:t>
            </a:r>
          </a:p>
          <a:p>
            <a:pPr lvl="1">
              <a:spcBef>
                <a:spcPct val="70000"/>
              </a:spcBef>
            </a:pPr>
            <a:r>
              <a:rPr lang="en-US" altLang="en-US" sz="2800">
                <a:solidFill>
                  <a:srgbClr val="202452"/>
                </a:solidFill>
              </a:rPr>
              <a:t>Preparing for employment</a:t>
            </a:r>
          </a:p>
          <a:p>
            <a:pPr lvl="2">
              <a:spcBef>
                <a:spcPct val="70000"/>
              </a:spcBef>
            </a:pPr>
            <a:r>
              <a:rPr lang="en-US" altLang="en-US" sz="2400">
                <a:solidFill>
                  <a:srgbClr val="202452"/>
                </a:solidFill>
              </a:rPr>
              <a:t>Orientation to the world of work</a:t>
            </a:r>
          </a:p>
          <a:p>
            <a:pPr lvl="2">
              <a:spcBef>
                <a:spcPct val="70000"/>
              </a:spcBef>
            </a:pPr>
            <a:r>
              <a:rPr lang="en-US" altLang="en-US" sz="2400">
                <a:solidFill>
                  <a:srgbClr val="202452"/>
                </a:solidFill>
              </a:rPr>
              <a:t>Budgeting</a:t>
            </a:r>
          </a:p>
          <a:p>
            <a:pPr lvl="2">
              <a:spcBef>
                <a:spcPct val="70000"/>
              </a:spcBef>
            </a:pPr>
            <a:r>
              <a:rPr lang="en-US" altLang="en-US" sz="2400">
                <a:solidFill>
                  <a:srgbClr val="202452"/>
                </a:solidFill>
              </a:rPr>
              <a:t>Life Skills</a:t>
            </a:r>
          </a:p>
          <a:p>
            <a:pPr lvl="2">
              <a:spcBef>
                <a:spcPct val="70000"/>
              </a:spcBef>
            </a:pPr>
            <a:r>
              <a:rPr lang="en-US" altLang="en-US" sz="2400">
                <a:solidFill>
                  <a:srgbClr val="202452"/>
                </a:solidFill>
              </a:rPr>
              <a:t>Interpersonal skills</a:t>
            </a:r>
          </a:p>
          <a:p>
            <a:pPr lvl="2">
              <a:spcBef>
                <a:spcPct val="70000"/>
              </a:spcBef>
            </a:pPr>
            <a:r>
              <a:rPr lang="en-US" altLang="en-US" sz="2400">
                <a:solidFill>
                  <a:srgbClr val="202452"/>
                </a:solidFill>
              </a:rPr>
              <a:t>Decision making skills</a:t>
            </a:r>
            <a:endParaRPr lang="en-US" altLang="en-US" sz="2400" dirty="0">
              <a:solidFill>
                <a:srgbClr val="202452"/>
              </a:solidFill>
            </a:endParaRPr>
          </a:p>
        </p:txBody>
      </p:sp>
    </p:spTree>
    <p:extLst>
      <p:ext uri="{BB962C8B-B14F-4D97-AF65-F5344CB8AC3E}">
        <p14:creationId xmlns:p14="http://schemas.microsoft.com/office/powerpoint/2010/main" val="302004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8A8AD760-23C3-5772-5104-CA04CAB3E14B}"/>
              </a:ext>
            </a:extLst>
          </p:cNvPr>
          <p:cNvSpPr txBox="1">
            <a:spLocks noChangeArrowheads="1"/>
          </p:cNvSpPr>
          <p:nvPr/>
        </p:nvSpPr>
        <p:spPr>
          <a:xfrm>
            <a:off x="838200" y="2092569"/>
            <a:ext cx="1051560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70000"/>
              </a:spcBef>
            </a:pPr>
            <a:r>
              <a:rPr lang="en-US" altLang="en-US">
                <a:solidFill>
                  <a:srgbClr val="202452"/>
                </a:solidFill>
              </a:rPr>
              <a:t>Individualized Activities may include</a:t>
            </a:r>
          </a:p>
          <a:p>
            <a:pPr lvl="1">
              <a:spcBef>
                <a:spcPct val="70000"/>
              </a:spcBef>
            </a:pPr>
            <a:r>
              <a:rPr lang="en-US" altLang="en-US">
                <a:solidFill>
                  <a:srgbClr val="202452"/>
                </a:solidFill>
              </a:rPr>
              <a:t>Finding employment</a:t>
            </a:r>
          </a:p>
          <a:p>
            <a:pPr lvl="2">
              <a:spcBef>
                <a:spcPct val="70000"/>
              </a:spcBef>
            </a:pPr>
            <a:r>
              <a:rPr lang="en-US" altLang="en-US">
                <a:solidFill>
                  <a:srgbClr val="202452"/>
                </a:solidFill>
              </a:rPr>
              <a:t>Completing applications</a:t>
            </a:r>
          </a:p>
          <a:p>
            <a:pPr lvl="2">
              <a:spcBef>
                <a:spcPct val="70000"/>
              </a:spcBef>
            </a:pPr>
            <a:r>
              <a:rPr lang="en-US" altLang="en-US">
                <a:solidFill>
                  <a:srgbClr val="202452"/>
                </a:solidFill>
              </a:rPr>
              <a:t>Submitting resumes</a:t>
            </a:r>
          </a:p>
          <a:p>
            <a:pPr lvl="2">
              <a:spcBef>
                <a:spcPct val="70000"/>
              </a:spcBef>
            </a:pPr>
            <a:r>
              <a:rPr lang="en-US" altLang="en-US">
                <a:solidFill>
                  <a:srgbClr val="202452"/>
                </a:solidFill>
              </a:rPr>
              <a:t>Interviews</a:t>
            </a:r>
          </a:p>
          <a:p>
            <a:pPr lvl="2">
              <a:spcBef>
                <a:spcPct val="70000"/>
              </a:spcBef>
            </a:pPr>
            <a:r>
              <a:rPr lang="en-US" altLang="en-US">
                <a:solidFill>
                  <a:srgbClr val="202452"/>
                </a:solidFill>
              </a:rPr>
              <a:t>Orientations</a:t>
            </a:r>
          </a:p>
          <a:p>
            <a:pPr lvl="1">
              <a:spcBef>
                <a:spcPct val="70000"/>
              </a:spcBef>
            </a:pPr>
            <a:r>
              <a:rPr lang="en-US" altLang="en-US">
                <a:solidFill>
                  <a:srgbClr val="202452"/>
                </a:solidFill>
              </a:rPr>
              <a:t>Job retention skills</a:t>
            </a:r>
          </a:p>
          <a:p>
            <a:pPr lvl="2">
              <a:spcBef>
                <a:spcPct val="70000"/>
              </a:spcBef>
            </a:pPr>
            <a:r>
              <a:rPr lang="en-US" altLang="en-US">
                <a:solidFill>
                  <a:srgbClr val="202452"/>
                </a:solidFill>
              </a:rPr>
              <a:t>Teaching participants to keep their jobs</a:t>
            </a:r>
            <a:endParaRPr lang="en-US" altLang="en-US" dirty="0">
              <a:solidFill>
                <a:srgbClr val="202452"/>
              </a:solidFill>
            </a:endParaRPr>
          </a:p>
        </p:txBody>
      </p:sp>
    </p:spTree>
    <p:extLst>
      <p:ext uri="{BB962C8B-B14F-4D97-AF65-F5344CB8AC3E}">
        <p14:creationId xmlns:p14="http://schemas.microsoft.com/office/powerpoint/2010/main" val="181673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53A91C51-CBE2-64FB-4485-011018397B5B}"/>
              </a:ext>
            </a:extLst>
          </p:cNvPr>
          <p:cNvSpPr txBox="1">
            <a:spLocks noChangeArrowheads="1"/>
          </p:cNvSpPr>
          <p:nvPr/>
        </p:nvSpPr>
        <p:spPr>
          <a:xfrm>
            <a:off x="838200" y="2086708"/>
            <a:ext cx="10515600" cy="5105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85000"/>
              </a:spcBef>
            </a:pPr>
            <a:r>
              <a:rPr lang="en-US" altLang="en-US" sz="3200">
                <a:solidFill>
                  <a:srgbClr val="202452"/>
                </a:solidFill>
              </a:rPr>
              <a:t>May include</a:t>
            </a:r>
          </a:p>
          <a:p>
            <a:pPr lvl="1">
              <a:spcBef>
                <a:spcPct val="85000"/>
              </a:spcBef>
            </a:pPr>
            <a:r>
              <a:rPr lang="en-US" altLang="en-US" sz="2800">
                <a:solidFill>
                  <a:srgbClr val="202452"/>
                </a:solidFill>
              </a:rPr>
              <a:t>Substance Abuse and Mental Health (SAMH) services if the individual is</a:t>
            </a:r>
          </a:p>
          <a:p>
            <a:pPr lvl="2">
              <a:spcBef>
                <a:spcPct val="85000"/>
              </a:spcBef>
            </a:pPr>
            <a:r>
              <a:rPr lang="en-US" altLang="en-US" sz="2400">
                <a:solidFill>
                  <a:srgbClr val="202452"/>
                </a:solidFill>
              </a:rPr>
              <a:t>Determined to be in need of services to get a job or keep a job</a:t>
            </a:r>
          </a:p>
          <a:p>
            <a:pPr lvl="2">
              <a:spcBef>
                <a:spcPct val="85000"/>
              </a:spcBef>
            </a:pPr>
            <a:r>
              <a:rPr lang="en-US" altLang="en-US" sz="2400">
                <a:solidFill>
                  <a:srgbClr val="202452"/>
                </a:solidFill>
              </a:rPr>
              <a:t>Determined in need of services by a SAMH professional</a:t>
            </a:r>
            <a:endParaRPr lang="en-US" altLang="en-US" sz="2400" dirty="0">
              <a:solidFill>
                <a:srgbClr val="202452"/>
              </a:solidFill>
            </a:endParaRPr>
          </a:p>
        </p:txBody>
      </p:sp>
    </p:spTree>
    <p:extLst>
      <p:ext uri="{BB962C8B-B14F-4D97-AF65-F5344CB8AC3E}">
        <p14:creationId xmlns:p14="http://schemas.microsoft.com/office/powerpoint/2010/main" val="1631346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4" name="Rectangle 3">
            <a:extLst>
              <a:ext uri="{FF2B5EF4-FFF2-40B4-BE49-F238E27FC236}">
                <a16:creationId xmlns:a16="http://schemas.microsoft.com/office/drawing/2014/main" id="{7A1AB7DC-956F-6677-E0F7-6EA36751D459}"/>
              </a:ext>
            </a:extLst>
          </p:cNvPr>
          <p:cNvSpPr txBox="1">
            <a:spLocks noChangeArrowheads="1"/>
          </p:cNvSpPr>
          <p:nvPr/>
        </p:nvSpPr>
        <p:spPr>
          <a:xfrm>
            <a:off x="838200" y="2069123"/>
            <a:ext cx="10515600" cy="5257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a:solidFill>
                  <a:srgbClr val="202452"/>
                </a:solidFill>
              </a:rPr>
              <a:t>May include</a:t>
            </a:r>
          </a:p>
          <a:p>
            <a:pPr lvl="1"/>
            <a:r>
              <a:rPr lang="en-US" altLang="en-US" sz="2800">
                <a:solidFill>
                  <a:srgbClr val="202452"/>
                </a:solidFill>
              </a:rPr>
              <a:t>SAMH services </a:t>
            </a:r>
          </a:p>
          <a:p>
            <a:pPr lvl="2"/>
            <a:r>
              <a:rPr lang="en-US" altLang="en-US" sz="2400">
                <a:solidFill>
                  <a:srgbClr val="202452"/>
                </a:solidFill>
              </a:rPr>
              <a:t>In-patient services</a:t>
            </a:r>
          </a:p>
          <a:p>
            <a:pPr lvl="2"/>
            <a:r>
              <a:rPr lang="en-US" altLang="en-US" sz="2400">
                <a:solidFill>
                  <a:srgbClr val="202452"/>
                </a:solidFill>
              </a:rPr>
              <a:t>Out-patient services</a:t>
            </a:r>
          </a:p>
          <a:p>
            <a:pPr lvl="2"/>
            <a:r>
              <a:rPr lang="en-US" altLang="en-US" sz="2400">
                <a:solidFill>
                  <a:srgbClr val="202452"/>
                </a:solidFill>
              </a:rPr>
              <a:t>Workshops</a:t>
            </a:r>
          </a:p>
          <a:p>
            <a:pPr lvl="2"/>
            <a:r>
              <a:rPr lang="en-US" altLang="en-US" sz="2400">
                <a:solidFill>
                  <a:srgbClr val="202452"/>
                </a:solidFill>
              </a:rPr>
              <a:t>Group and individual therapy</a:t>
            </a:r>
          </a:p>
          <a:p>
            <a:pPr lvl="2"/>
            <a:r>
              <a:rPr lang="en-US" altLang="en-US" sz="2400">
                <a:solidFill>
                  <a:srgbClr val="202452"/>
                </a:solidFill>
              </a:rPr>
              <a:t>Detoxification</a:t>
            </a:r>
          </a:p>
          <a:p>
            <a:pPr lvl="2"/>
            <a:r>
              <a:rPr lang="en-US" altLang="en-US" sz="2400">
                <a:solidFill>
                  <a:srgbClr val="202452"/>
                </a:solidFill>
              </a:rPr>
              <a:t>Rehabilitation services</a:t>
            </a:r>
          </a:p>
          <a:p>
            <a:pPr lvl="2"/>
            <a:r>
              <a:rPr lang="en-US" altLang="en-US" sz="2400">
                <a:solidFill>
                  <a:srgbClr val="202452"/>
                </a:solidFill>
              </a:rPr>
              <a:t>Other sessions determined “medically necessary”</a:t>
            </a:r>
            <a:endParaRPr lang="en-US" altLang="en-US" sz="2400" dirty="0">
              <a:solidFill>
                <a:srgbClr val="202452"/>
              </a:solidFill>
            </a:endParaRPr>
          </a:p>
        </p:txBody>
      </p:sp>
    </p:spTree>
    <p:extLst>
      <p:ext uri="{BB962C8B-B14F-4D97-AF65-F5344CB8AC3E}">
        <p14:creationId xmlns:p14="http://schemas.microsoft.com/office/powerpoint/2010/main" val="2239482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Job Search and Job Readiness Assistance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3">
            <a:extLst>
              <a:ext uri="{FF2B5EF4-FFF2-40B4-BE49-F238E27FC236}">
                <a16:creationId xmlns:a16="http://schemas.microsoft.com/office/drawing/2014/main" id="{CA323A95-1283-06ED-1CC2-7BF8DF0C694F}"/>
              </a:ext>
            </a:extLst>
          </p:cNvPr>
          <p:cNvSpPr txBox="1">
            <a:spLocks noChangeArrowheads="1"/>
          </p:cNvSpPr>
          <p:nvPr/>
        </p:nvSpPr>
        <p:spPr>
          <a:xfrm>
            <a:off x="838199" y="2057400"/>
            <a:ext cx="10515599" cy="48006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100000"/>
              </a:spcBef>
            </a:pPr>
            <a:r>
              <a:rPr lang="en-US" altLang="en-US" sz="3200" dirty="0">
                <a:solidFill>
                  <a:srgbClr val="202452"/>
                </a:solidFill>
              </a:rPr>
              <a:t>Job Search does not include searching for</a:t>
            </a:r>
          </a:p>
          <a:p>
            <a:pPr lvl="1">
              <a:spcBef>
                <a:spcPct val="100000"/>
              </a:spcBef>
            </a:pPr>
            <a:r>
              <a:rPr lang="en-US" altLang="en-US" sz="2800" dirty="0">
                <a:solidFill>
                  <a:srgbClr val="202452"/>
                </a:solidFill>
              </a:rPr>
              <a:t>Childcare</a:t>
            </a:r>
          </a:p>
          <a:p>
            <a:pPr lvl="1">
              <a:spcBef>
                <a:spcPct val="100000"/>
              </a:spcBef>
            </a:pPr>
            <a:r>
              <a:rPr lang="en-US" altLang="en-US" sz="2800" dirty="0">
                <a:solidFill>
                  <a:srgbClr val="202452"/>
                </a:solidFill>
              </a:rPr>
              <a:t>Housing</a:t>
            </a:r>
          </a:p>
          <a:p>
            <a:pPr lvl="1">
              <a:spcBef>
                <a:spcPct val="100000"/>
              </a:spcBef>
            </a:pPr>
            <a:r>
              <a:rPr lang="en-US" altLang="en-US" sz="2800" dirty="0">
                <a:solidFill>
                  <a:srgbClr val="202452"/>
                </a:solidFill>
              </a:rPr>
              <a:t>Other nonjob search and job readiness assistance related activities</a:t>
            </a:r>
          </a:p>
        </p:txBody>
      </p:sp>
    </p:spTree>
    <p:extLst>
      <p:ext uri="{BB962C8B-B14F-4D97-AF65-F5344CB8AC3E}">
        <p14:creationId xmlns:p14="http://schemas.microsoft.com/office/powerpoint/2010/main" val="3058717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1999</Words>
  <Application>Microsoft Office PowerPoint</Application>
  <PresentationFormat>Widescreen</PresentationFormat>
  <Paragraphs>250</Paragraphs>
  <Slides>41</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Century Gothic</vt:lpstr>
      <vt:lpstr>Franklin Gothic Book</vt:lpstr>
      <vt:lpstr>Wingdings</vt:lpstr>
      <vt:lpstr>Office Theme</vt:lpstr>
      <vt:lpstr>Job Search and Job Readiness Assistance</vt:lpstr>
      <vt:lpstr>Job Search and Job Readiness Assistance</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PowerPoint Presentation</vt:lpstr>
      <vt:lpstr>PowerPoint Presentation</vt:lpstr>
      <vt:lpstr>PowerPoint Presentation</vt:lpstr>
      <vt:lpstr>PowerPoint Presentation</vt:lpstr>
      <vt:lpstr>PowerPoint Presentation</vt:lpstr>
      <vt:lpstr>Job Search and Job Readiness Assistance</vt:lpstr>
      <vt:lpstr>Job Search and Job Readiness Assistance (cont’d)</vt:lpstr>
      <vt:lpstr>PowerPoint Presentation</vt:lpstr>
      <vt:lpstr>Job Search and Job Readiness Assistance</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Job Search and Job Readiness Assistance (cont’d)</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2024-04-02T19:51:46Z</dcterms:modified>
</cp:coreProperties>
</file>