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23"/>
  </p:notesMasterIdLst>
  <p:sldIdLst>
    <p:sldId id="256" r:id="rId5"/>
    <p:sldId id="257" r:id="rId6"/>
    <p:sldId id="420" r:id="rId7"/>
    <p:sldId id="281" r:id="rId8"/>
    <p:sldId id="434" r:id="rId9"/>
    <p:sldId id="431" r:id="rId10"/>
    <p:sldId id="436" r:id="rId11"/>
    <p:sldId id="428" r:id="rId12"/>
    <p:sldId id="424" r:id="rId13"/>
    <p:sldId id="430" r:id="rId14"/>
    <p:sldId id="432" r:id="rId15"/>
    <p:sldId id="403" r:id="rId16"/>
    <p:sldId id="435" r:id="rId17"/>
    <p:sldId id="427" r:id="rId18"/>
    <p:sldId id="433" r:id="rId19"/>
    <p:sldId id="437" r:id="rId20"/>
    <p:sldId id="438" r:id="rId21"/>
    <p:sldId id="36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09E4F8-C226-4DAD-8BBE-72E3A8D93662}">
          <p14:sldIdLst>
            <p14:sldId id="256"/>
            <p14:sldId id="257"/>
            <p14:sldId id="420"/>
            <p14:sldId id="281"/>
            <p14:sldId id="434"/>
            <p14:sldId id="431"/>
            <p14:sldId id="436"/>
            <p14:sldId id="428"/>
            <p14:sldId id="424"/>
            <p14:sldId id="430"/>
            <p14:sldId id="432"/>
            <p14:sldId id="403"/>
            <p14:sldId id="435"/>
            <p14:sldId id="427"/>
            <p14:sldId id="433"/>
            <p14:sldId id="437"/>
            <p14:sldId id="438"/>
            <p14:sldId id="36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Keantha B." initials="MKB" lastIdx="33" clrIdx="0">
    <p:extLst>
      <p:ext uri="{19B8F6BF-5375-455C-9EA6-DF929625EA0E}">
        <p15:presenceInfo xmlns:p15="http://schemas.microsoft.com/office/powerpoint/2012/main" userId="S-1-5-21-205128775-351174000-1849977318-40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DD729"/>
    <a:srgbClr val="960000"/>
    <a:srgbClr val="004563"/>
    <a:srgbClr val="009999"/>
    <a:srgbClr val="0000FF"/>
    <a:srgbClr val="003399"/>
    <a:srgbClr val="003B3A"/>
    <a:srgbClr val="002332"/>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58132-BBA1-4CEF-81EB-85B5DC5AF21B}" v="3" dt="2021-10-22T19:52:38.3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70270" autoAdjust="0"/>
  </p:normalViewPr>
  <p:slideViewPr>
    <p:cSldViewPr snapToGrid="0">
      <p:cViewPr varScale="1">
        <p:scale>
          <a:sx n="60" d="100"/>
          <a:sy n="60" d="100"/>
        </p:scale>
        <p:origin x="2035" y="48"/>
      </p:cViewPr>
      <p:guideLst>
        <p:guide orient="horz" pos="2160"/>
        <p:guide pos="2880"/>
      </p:guideLst>
    </p:cSldViewPr>
  </p:slideViewPr>
  <p:notesTextViewPr>
    <p:cViewPr>
      <p:scale>
        <a:sx n="3" d="2"/>
        <a:sy n="3" d="2"/>
      </p:scale>
      <p:origin x="0" y="0"/>
    </p:cViewPr>
  </p:notesTextViewPr>
  <p:sorterViewPr>
    <p:cViewPr>
      <p:scale>
        <a:sx n="100" d="100"/>
        <a:sy n="100" d="100"/>
      </p:scale>
      <p:origin x="0" y="-165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oth, Carol" userId="a8d6ebac-1a83-492f-b7de-86aa0551968a" providerId="ADAL" clId="{90858132-BBA1-4CEF-81EB-85B5DC5AF21B}"/>
    <pc:docChg chg="modSld">
      <pc:chgData name="Booth, Carol" userId="a8d6ebac-1a83-492f-b7de-86aa0551968a" providerId="ADAL" clId="{90858132-BBA1-4CEF-81EB-85B5DC5AF21B}" dt="2021-10-22T19:52:38.385" v="2" actId="207"/>
      <pc:docMkLst>
        <pc:docMk/>
      </pc:docMkLst>
      <pc:sldChg chg="modSp">
        <pc:chgData name="Booth, Carol" userId="a8d6ebac-1a83-492f-b7de-86aa0551968a" providerId="ADAL" clId="{90858132-BBA1-4CEF-81EB-85B5DC5AF21B}" dt="2021-10-22T19:51:57.627" v="0" actId="207"/>
        <pc:sldMkLst>
          <pc:docMk/>
          <pc:sldMk cId="1867217448" sldId="281"/>
        </pc:sldMkLst>
        <pc:spChg chg="mod">
          <ac:chgData name="Booth, Carol" userId="a8d6ebac-1a83-492f-b7de-86aa0551968a" providerId="ADAL" clId="{90858132-BBA1-4CEF-81EB-85B5DC5AF21B}" dt="2021-10-22T19:51:57.627" v="0" actId="207"/>
          <ac:spMkLst>
            <pc:docMk/>
            <pc:sldMk cId="1867217448" sldId="281"/>
            <ac:spMk id="23" creationId="{D14C4D4C-D71A-4393-A45F-8CA2934F4722}"/>
          </ac:spMkLst>
        </pc:spChg>
      </pc:sldChg>
      <pc:sldChg chg="modSp">
        <pc:chgData name="Booth, Carol" userId="a8d6ebac-1a83-492f-b7de-86aa0551968a" providerId="ADAL" clId="{90858132-BBA1-4CEF-81EB-85B5DC5AF21B}" dt="2021-10-22T19:52:38.385" v="2" actId="207"/>
        <pc:sldMkLst>
          <pc:docMk/>
          <pc:sldMk cId="223845120" sldId="428"/>
        </pc:sldMkLst>
        <pc:spChg chg="mod">
          <ac:chgData name="Booth, Carol" userId="a8d6ebac-1a83-492f-b7de-86aa0551968a" providerId="ADAL" clId="{90858132-BBA1-4CEF-81EB-85B5DC5AF21B}" dt="2021-10-22T19:52:38.385" v="2" actId="207"/>
          <ac:spMkLst>
            <pc:docMk/>
            <pc:sldMk cId="223845120" sldId="428"/>
            <ac:spMk id="23" creationId="{D14C4D4C-D71A-4393-A45F-8CA2934F4722}"/>
          </ac:spMkLst>
        </pc:spChg>
      </pc:sldChg>
      <pc:sldChg chg="modSp">
        <pc:chgData name="Booth, Carol" userId="a8d6ebac-1a83-492f-b7de-86aa0551968a" providerId="ADAL" clId="{90858132-BBA1-4CEF-81EB-85B5DC5AF21B}" dt="2021-10-22T19:52:20.120" v="1" actId="207"/>
        <pc:sldMkLst>
          <pc:docMk/>
          <pc:sldMk cId="2315600214" sldId="431"/>
        </pc:sldMkLst>
        <pc:spChg chg="mod">
          <ac:chgData name="Booth, Carol" userId="a8d6ebac-1a83-492f-b7de-86aa0551968a" providerId="ADAL" clId="{90858132-BBA1-4CEF-81EB-85B5DC5AF21B}" dt="2021-10-22T19:52:20.120" v="1" actId="207"/>
          <ac:spMkLst>
            <pc:docMk/>
            <pc:sldMk cId="2315600214" sldId="431"/>
            <ac:spMk id="23" creationId="{D14C4D4C-D71A-4393-A45F-8CA2934F47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7840" cy="466434"/>
          </a:xfrm>
          <a:prstGeom prst="rect">
            <a:avLst/>
          </a:prstGeom>
        </p:spPr>
        <p:txBody>
          <a:bodyPr vert="horz" lIns="93150" tIns="46574" rIns="93150" bIns="46574" rtlCol="0"/>
          <a:lstStyle>
            <a:lvl1pPr algn="l">
              <a:defRPr sz="1200"/>
            </a:lvl1pPr>
          </a:lstStyle>
          <a:p>
            <a:endParaRPr lang="en-US" dirty="0"/>
          </a:p>
        </p:txBody>
      </p:sp>
      <p:sp>
        <p:nvSpPr>
          <p:cNvPr id="3" name="Date Placeholder 2"/>
          <p:cNvSpPr>
            <a:spLocks noGrp="1"/>
          </p:cNvSpPr>
          <p:nvPr>
            <p:ph type="dt" idx="1"/>
          </p:nvPr>
        </p:nvSpPr>
        <p:spPr>
          <a:xfrm>
            <a:off x="3970940" y="3"/>
            <a:ext cx="3037840" cy="466434"/>
          </a:xfrm>
          <a:prstGeom prst="rect">
            <a:avLst/>
          </a:prstGeom>
        </p:spPr>
        <p:txBody>
          <a:bodyPr vert="horz" lIns="93150" tIns="46574" rIns="93150" bIns="46574" rtlCol="0"/>
          <a:lstStyle>
            <a:lvl1pPr algn="r">
              <a:defRPr sz="1200"/>
            </a:lvl1pPr>
          </a:lstStyle>
          <a:p>
            <a:fld id="{EAD24688-788D-421F-BBB4-9AAAF8F3C484}" type="datetimeFigureOut">
              <a:rPr lang="en-US" smtClean="0"/>
              <a:t>10/22/2021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0" tIns="46574" rIns="93150" bIns="4657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50" tIns="46574" rIns="93150" bIns="465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9"/>
            <a:ext cx="3037840" cy="466433"/>
          </a:xfrm>
          <a:prstGeom prst="rect">
            <a:avLst/>
          </a:prstGeom>
        </p:spPr>
        <p:txBody>
          <a:bodyPr vert="horz" lIns="93150" tIns="46574" rIns="93150" bIns="46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6433"/>
          </a:xfrm>
          <a:prstGeom prst="rect">
            <a:avLst/>
          </a:prstGeom>
        </p:spPr>
        <p:txBody>
          <a:bodyPr vert="horz" lIns="93150" tIns="46574" rIns="93150" bIns="46574" rtlCol="0" anchor="b"/>
          <a:lstStyle>
            <a:lvl1pPr algn="r">
              <a:defRPr sz="1200"/>
            </a:lvl1pPr>
          </a:lstStyle>
          <a:p>
            <a:fld id="{809E4CC9-D786-4101-A0B9-FD14F68E4775}" type="slidenum">
              <a:rPr lang="en-US" smtClean="0"/>
              <a:t>‹#›</a:t>
            </a:fld>
            <a:endParaRPr lang="en-US" dirty="0"/>
          </a:p>
        </p:txBody>
      </p:sp>
    </p:spTree>
    <p:extLst>
      <p:ext uri="{BB962C8B-B14F-4D97-AF65-F5344CB8AC3E}">
        <p14:creationId xmlns:p14="http://schemas.microsoft.com/office/powerpoint/2010/main" val="122988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0</a:t>
            </a:fld>
            <a:endParaRPr lang="en-US" dirty="0"/>
          </a:p>
        </p:txBody>
      </p:sp>
    </p:spTree>
    <p:extLst>
      <p:ext uri="{BB962C8B-B14F-4D97-AF65-F5344CB8AC3E}">
        <p14:creationId xmlns:p14="http://schemas.microsoft.com/office/powerpoint/2010/main" val="433302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There are very few barriers to eligibility for WIOA DW and almost all trade affected workers will be found eligible. TAA participants who only receive Basic Career Services through WIOA may self-attest to these eligibility criteria, making it even easier to enroll into the WIOA Title I program.</a:t>
            </a:r>
          </a:p>
          <a:p>
            <a:pPr algn="just"/>
            <a:endParaRPr lang="en-US" dirty="0"/>
          </a:p>
          <a:p>
            <a:pPr algn="just"/>
            <a:r>
              <a:rPr lang="en-US" dirty="0"/>
              <a:t>The table here shows the eligibility criteria for both WIOA Dislocated Worker (DW) and TAA. One difference shown is that WIOA </a:t>
            </a:r>
            <a:r>
              <a:rPr lang="en-US" i="0" dirty="0"/>
              <a:t>does</a:t>
            </a:r>
            <a:r>
              <a:rPr lang="en-US" dirty="0"/>
              <a:t> require that all males over the age of 18 be registered for Selective Service. This is </a:t>
            </a:r>
            <a:r>
              <a:rPr lang="en-US" b="1" dirty="0"/>
              <a:t>not</a:t>
            </a:r>
            <a:r>
              <a:rPr lang="en-US" dirty="0"/>
              <a:t> required for TAA eligibility. The Trade Act went into effect in 1974, six years prior to the Selective Service Act and was never amended to include the selective service requirement. </a:t>
            </a:r>
          </a:p>
          <a:p>
            <a:pPr algn="just"/>
            <a:endParaRPr lang="en-US" dirty="0"/>
          </a:p>
          <a:p>
            <a:pPr algn="just"/>
            <a:r>
              <a:rPr lang="en-US" b="0" dirty="0">
                <a:solidFill>
                  <a:srgbClr val="FF0000"/>
                </a:solidFill>
              </a:rPr>
              <a:t>Only in rare circumstances, such as this, should a TAA eligible participant not qualify for WIOA Title I services. </a:t>
            </a:r>
            <a:r>
              <a:rPr lang="en-US" b="1" dirty="0">
                <a:solidFill>
                  <a:srgbClr val="FF0000"/>
                </a:solidFill>
              </a:rPr>
              <a:t>If the participant is not eligible for WIOA (e.g., not registered with selective service) a case note should be entered in Employ Florida documenting that the participant was referred but found not eligible for co-enrollment with WIOA. </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9</a:t>
            </a:fld>
            <a:endParaRPr lang="en-US" dirty="0"/>
          </a:p>
        </p:txBody>
      </p:sp>
    </p:spTree>
    <p:extLst>
      <p:ext uri="{BB962C8B-B14F-4D97-AF65-F5344CB8AC3E}">
        <p14:creationId xmlns:p14="http://schemas.microsoft.com/office/powerpoint/2010/main" val="1615322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concern that DW has limited funds, therefore, TAA participants should be limited to TAA funds.</a:t>
            </a:r>
          </a:p>
          <a:p>
            <a:endParaRPr lang="en-US" dirty="0"/>
          </a:p>
          <a:p>
            <a:pPr algn="just"/>
            <a:r>
              <a:rPr lang="en-US" dirty="0"/>
              <a:t>There is </a:t>
            </a:r>
            <a:r>
              <a:rPr lang="en-US" b="1" dirty="0"/>
              <a:t>no requirement that WIOA funds be used </a:t>
            </a:r>
            <a:r>
              <a:rPr lang="en-US" dirty="0"/>
              <a:t>to pay for any portion of approved TAA training costs for TAA participants to be co-enrolled. There are many ways to coordinate co-enrollment that are a minimal cost burden for WIOA programs, including resume writing workshops, financial literacy, etc.</a:t>
            </a:r>
          </a:p>
        </p:txBody>
      </p:sp>
      <p:sp>
        <p:nvSpPr>
          <p:cNvPr id="4" name="Slide Number Placeholder 3"/>
          <p:cNvSpPr>
            <a:spLocks noGrp="1"/>
          </p:cNvSpPr>
          <p:nvPr>
            <p:ph type="sldNum" sz="quarter" idx="10"/>
          </p:nvPr>
        </p:nvSpPr>
        <p:spPr/>
        <p:txBody>
          <a:bodyPr/>
          <a:lstStyle/>
          <a:p>
            <a:fld id="{809E4CC9-D786-4101-A0B9-FD14F68E4775}" type="slidenum">
              <a:rPr lang="en-US" smtClean="0"/>
              <a:t>10</a:t>
            </a:fld>
            <a:endParaRPr lang="en-US" dirty="0"/>
          </a:p>
        </p:txBody>
      </p:sp>
    </p:spTree>
    <p:extLst>
      <p:ext uri="{BB962C8B-B14F-4D97-AF65-F5344CB8AC3E}">
        <p14:creationId xmlns:p14="http://schemas.microsoft.com/office/powerpoint/2010/main" val="1437372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i="0" dirty="0"/>
              <a:t>(Read Slide)</a:t>
            </a:r>
          </a:p>
          <a:p>
            <a:pPr defTabSz="916503">
              <a:defRPr/>
            </a:pPr>
            <a:endParaRPr lang="en-US" i="0" dirty="0"/>
          </a:p>
          <a:p>
            <a:r>
              <a:rPr lang="en-US" sz="1200" b="0" kern="1200" dirty="0">
                <a:solidFill>
                  <a:schemeClr val="tx1"/>
                </a:solidFill>
                <a:effectLst/>
                <a:latin typeface="+mn-lt"/>
                <a:ea typeface="+mn-ea"/>
                <a:cs typeface="+mn-cs"/>
              </a:rPr>
              <a:t>WIOA and TAA program funds must be managed in a coordinated manner. Duplication of training cost payments is not permitted. The TAA program must be the primary source of assistance to TAA program participants.  If a TAA program participant requires assistance or services not authorized under the TAA program or TAA program funds are unavailable or insufficient, assistance </a:t>
            </a:r>
            <a:r>
              <a:rPr lang="en-US" sz="1200" b="1" kern="1200" dirty="0">
                <a:solidFill>
                  <a:schemeClr val="tx1"/>
                </a:solidFill>
                <a:effectLst/>
                <a:latin typeface="+mn-lt"/>
                <a:ea typeface="+mn-ea"/>
                <a:cs typeface="+mn-cs"/>
              </a:rPr>
              <a:t>must</a:t>
            </a:r>
            <a:r>
              <a:rPr lang="en-US" sz="1200" b="0" kern="1200" dirty="0">
                <a:solidFill>
                  <a:schemeClr val="tx1"/>
                </a:solidFill>
                <a:effectLst/>
                <a:latin typeface="+mn-lt"/>
                <a:ea typeface="+mn-ea"/>
                <a:cs typeface="+mn-cs"/>
              </a:rPr>
              <a:t> be made available through WIOA.</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Under limited circumstances, TAA program participants may receive WIOA-funded training that would otherwise be provided under the TAA program. The most common circumstance is when a trade petition has been filed by or on behalf of a group of workers, but a determination of group eligibility is pending. In this case, WIOA funds should be used for training in the short-term, until the TAA program determines the worker’s individual eligibility and approves the training. (In the event a negative decision is rendered, and the petition is denied, the worker may continue as a WIOA participant.)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Coordination between partner programs to develop a common framework or tools for customers may have a positive impact. Products or tools may be developed or procured using TAA case management and employment funds. LWDBs should consult with the DEO Bureau of Financial Management for guidance on additional </a:t>
            </a:r>
            <a:r>
              <a:rPr lang="en-US" sz="1200" b="1" kern="1200" dirty="0">
                <a:solidFill>
                  <a:schemeClr val="tx1"/>
                </a:solidFill>
                <a:effectLst/>
                <a:latin typeface="+mn-lt"/>
                <a:ea typeface="+mn-ea"/>
                <a:cs typeface="+mn-cs"/>
              </a:rPr>
              <a:t>allowable activities </a:t>
            </a:r>
            <a:r>
              <a:rPr lang="en-US" sz="1200" b="0" kern="1200" dirty="0">
                <a:solidFill>
                  <a:schemeClr val="tx1"/>
                </a:solidFill>
                <a:effectLst/>
                <a:latin typeface="+mn-lt"/>
                <a:ea typeface="+mn-ea"/>
                <a:cs typeface="+mn-cs"/>
              </a:rPr>
              <a:t>that can be supported with TAA funding.</a:t>
            </a:r>
            <a:endParaRPr lang="en-US" sz="1200" b="1" kern="1200" dirty="0">
              <a:solidFill>
                <a:schemeClr val="tx1"/>
              </a:solidFill>
              <a:effectLst/>
              <a:latin typeface="+mn-lt"/>
              <a:ea typeface="+mn-ea"/>
              <a:cs typeface="+mn-cs"/>
            </a:endParaRPr>
          </a:p>
          <a:p>
            <a:pPr defTabSz="916503">
              <a:defRPr/>
            </a:pPr>
            <a:endParaRPr lang="en-US" i="0" dirty="0"/>
          </a:p>
        </p:txBody>
      </p:sp>
      <p:sp>
        <p:nvSpPr>
          <p:cNvPr id="4" name="Slide Number Placeholder 3"/>
          <p:cNvSpPr>
            <a:spLocks noGrp="1"/>
          </p:cNvSpPr>
          <p:nvPr>
            <p:ph type="sldNum" sz="quarter" idx="10"/>
          </p:nvPr>
        </p:nvSpPr>
        <p:spPr/>
        <p:txBody>
          <a:bodyPr/>
          <a:lstStyle/>
          <a:p>
            <a:fld id="{809E4CC9-D786-4101-A0B9-FD14F68E4775}" type="slidenum">
              <a:rPr lang="en-US" smtClean="0"/>
              <a:t>11</a:t>
            </a:fld>
            <a:endParaRPr lang="en-US" dirty="0"/>
          </a:p>
        </p:txBody>
      </p:sp>
    </p:spTree>
    <p:extLst>
      <p:ext uri="{BB962C8B-B14F-4D97-AF65-F5344CB8AC3E}">
        <p14:creationId xmlns:p14="http://schemas.microsoft.com/office/powerpoint/2010/main" val="4003606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6503">
              <a:defRPr/>
            </a:pPr>
            <a:r>
              <a:rPr lang="en-US" i="0" dirty="0"/>
              <a:t>Co-enrollment necessitates a high level of communication and coordination among WIOA and TAA personnel to maximize effectiveness and avoid duplication of services. </a:t>
            </a:r>
          </a:p>
          <a:p>
            <a:pPr algn="just" defTabSz="916503">
              <a:defRPr/>
            </a:pPr>
            <a:endParaRPr lang="en-US" i="0" dirty="0"/>
          </a:p>
          <a:p>
            <a:pPr algn="just" defTabSz="916503">
              <a:defRPr/>
            </a:pPr>
            <a:r>
              <a:rPr lang="en-US" i="0" dirty="0"/>
              <a:t>LWDBs are encouraged to establish local policies that support the needs of all dislocated workers, including those impacted by trade, and to promote a seamless service delivery system. The TAA and WIOA program staff are encouraged to:</a:t>
            </a:r>
          </a:p>
          <a:p>
            <a:pPr algn="just" defTabSz="916503">
              <a:defRPr/>
            </a:pPr>
            <a:endParaRPr lang="en-US" i="0" dirty="0"/>
          </a:p>
          <a:p>
            <a:pPr marL="171450" indent="-171450" algn="just" defTabSz="916503">
              <a:buFont typeface="Arial" panose="020B0604020202020204" pitchFamily="34" charset="0"/>
              <a:buChar char="•"/>
              <a:defRPr/>
            </a:pPr>
            <a:r>
              <a:rPr lang="en-US" i="0" dirty="0"/>
              <a:t>Communicate </a:t>
            </a:r>
            <a:r>
              <a:rPr lang="en-US" b="1" i="0" dirty="0"/>
              <a:t>frequently</a:t>
            </a:r>
            <a:r>
              <a:rPr lang="en-US" i="0" dirty="0"/>
              <a:t> – to include sharing required documentation (e.g., measurable skills gains, credential attainment / training result, case management updates);</a:t>
            </a:r>
          </a:p>
          <a:p>
            <a:pPr marL="171450" indent="-171450" algn="just" defTabSz="916503">
              <a:buFont typeface="Arial" panose="020B0604020202020204" pitchFamily="34" charset="0"/>
              <a:buChar char="•"/>
              <a:defRPr/>
            </a:pPr>
            <a:r>
              <a:rPr lang="en-US" i="0" dirty="0"/>
              <a:t>Coordinate services to maximize all resources available for the TAA participant; and,</a:t>
            </a:r>
          </a:p>
          <a:p>
            <a:pPr marL="171450" indent="-171450" algn="just" defTabSz="916503">
              <a:buFont typeface="Arial" panose="020B0604020202020204" pitchFamily="34" charset="0"/>
              <a:buChar char="•"/>
              <a:defRPr/>
            </a:pPr>
            <a:r>
              <a:rPr lang="en-US" i="0" dirty="0"/>
              <a:t>As required by the regulations, eliminate barriers to service delivery.</a:t>
            </a:r>
          </a:p>
          <a:p>
            <a:pPr algn="just" defTabSz="916503">
              <a:defRPr/>
            </a:pPr>
            <a:endParaRPr lang="en-US" i="0" dirty="0"/>
          </a:p>
          <a:p>
            <a:pPr algn="just" defTabSz="916503">
              <a:defRPr/>
            </a:pPr>
            <a:r>
              <a:rPr lang="en-US" i="0" dirty="0"/>
              <a:t>Through training, job aids, job shadowing, and other methods, </a:t>
            </a:r>
            <a:r>
              <a:rPr lang="en-US" b="1" i="0" dirty="0"/>
              <a:t>LWDBs should ensure that WIOA staff possess a basic understanding of the TAA program (and vice versa), including similarities and differences between the two programs. </a:t>
            </a:r>
          </a:p>
          <a:p>
            <a:pPr algn="just" defTabSz="916503">
              <a:defRPr/>
            </a:pPr>
            <a:endParaRPr lang="en-US" i="0" dirty="0"/>
          </a:p>
          <a:p>
            <a:pPr algn="just" defTabSz="916503">
              <a:defRPr/>
            </a:pPr>
            <a:r>
              <a:rPr lang="en-US" i="0" dirty="0"/>
              <a:t>The best practice to reduce barriers to service delivery may involve conducting a WIOA orientation overview of services during the initial one-on-one appointment with the Local TAA Coordinator. This overview could either be presented by a WIOA case manager or, if they were not available, by the Local TAA Coordinator. The WIOA case manager and Local TAA Coordinator should participate in informational sessions </a:t>
            </a:r>
            <a:r>
              <a:rPr lang="en-US" b="1" i="0" dirty="0"/>
              <a:t>together</a:t>
            </a:r>
            <a:r>
              <a:rPr lang="en-US" i="0" dirty="0"/>
              <a:t>, and when trade-impacts are suspected or identified, should participate in Rapid Response sessions </a:t>
            </a:r>
            <a:r>
              <a:rPr lang="en-US" b="1" i="0" dirty="0"/>
              <a:t>together</a:t>
            </a:r>
            <a:r>
              <a:rPr lang="en-US" i="0" dirty="0"/>
              <a:t>. Essentially, the best practice is teamwork, open communication, and coordination. </a:t>
            </a:r>
          </a:p>
          <a:p>
            <a:pPr algn="just" defTabSz="916503">
              <a:defRPr/>
            </a:pPr>
            <a:endParaRPr lang="en-US" i="0" dirty="0"/>
          </a:p>
          <a:p>
            <a:pPr algn="just" defTabSz="916503">
              <a:defRPr/>
            </a:pPr>
            <a:r>
              <a:rPr lang="en-US" i="0" dirty="0"/>
              <a:t>Additionally, the TAA coordinator must have a checklist of documents required for enrollment in WIOA and collect them during the one-on-one meeting </a:t>
            </a:r>
            <a:r>
              <a:rPr lang="en-US" b="1" i="0" dirty="0"/>
              <a:t>and upload them into the Employ Florida documents folder</a:t>
            </a:r>
            <a:r>
              <a:rPr lang="en-US" i="0" dirty="0"/>
              <a:t>. These documents could be shared with WIOA staff to ease the enrollment process and eliminate the need for multiple customer appointments.</a:t>
            </a:r>
          </a:p>
        </p:txBody>
      </p:sp>
      <p:sp>
        <p:nvSpPr>
          <p:cNvPr id="4" name="Slide Number Placeholder 3"/>
          <p:cNvSpPr>
            <a:spLocks noGrp="1"/>
          </p:cNvSpPr>
          <p:nvPr>
            <p:ph type="sldNum" sz="quarter" idx="10"/>
          </p:nvPr>
        </p:nvSpPr>
        <p:spPr/>
        <p:txBody>
          <a:bodyPr/>
          <a:lstStyle/>
          <a:p>
            <a:fld id="{809E4CC9-D786-4101-A0B9-FD14F68E4775}" type="slidenum">
              <a:rPr lang="en-US" smtClean="0"/>
              <a:t>12</a:t>
            </a:fld>
            <a:endParaRPr lang="en-US" dirty="0"/>
          </a:p>
        </p:txBody>
      </p:sp>
    </p:spTree>
    <p:extLst>
      <p:ext uri="{BB962C8B-B14F-4D97-AF65-F5344CB8AC3E}">
        <p14:creationId xmlns:p14="http://schemas.microsoft.com/office/powerpoint/2010/main" val="4003873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Performance improves when TAA participants are </a:t>
            </a:r>
            <a:r>
              <a:rPr lang="en-US" b="1" dirty="0"/>
              <a:t>co-enrolled </a:t>
            </a:r>
            <a:r>
              <a:rPr lang="en-US" dirty="0"/>
              <a:t>with Title I DW (left view). The same is true for DW participants co-enrolled with the TAA program (right view). See these trends on Employment Rate (ER) 2nd Quarter After Exit:</a:t>
            </a:r>
          </a:p>
          <a:p>
            <a:pPr algn="just"/>
            <a:br>
              <a:rPr lang="en-US" dirty="0"/>
            </a:br>
            <a:r>
              <a:rPr lang="en-US" dirty="0"/>
              <a:t>Average participation in TAA is longer than in DW (459 days to 148 days). There is the perception that this longer time will hurt outcomes. Although TAA participants are often engaged in long-term training, this point should not be a disincentive to co-enrollment. In fact, it is an asset. The Measurable Skill Gains performance indicator under WIOA measures the progress of participants engaged in training; thus, positive outcomes can be reflected even during long term training.</a:t>
            </a:r>
          </a:p>
          <a:p>
            <a:pPr algn="just"/>
            <a:endParaRPr lang="en-US" dirty="0"/>
          </a:p>
          <a:p>
            <a:pPr algn="just"/>
            <a:r>
              <a:rPr lang="en-US" dirty="0"/>
              <a:t>Additionally, most WIOA performance indicators are calculated after </a:t>
            </a:r>
            <a:r>
              <a:rPr lang="en-US" b="1" dirty="0"/>
              <a:t>exit</a:t>
            </a:r>
            <a:r>
              <a:rPr lang="en-US" dirty="0"/>
              <a:t>. Therefore, length of participation and participants who have a longer period of participation should have no impact on outcomes. Lastly, </a:t>
            </a:r>
            <a:r>
              <a:rPr lang="en-US" b="1" dirty="0"/>
              <a:t>Florida has a common exit policy, meaning only once no benefits or services are provided for 90 days and no future benefits or services are scheduled, will the participant exit</a:t>
            </a:r>
            <a:r>
              <a:rPr lang="en-US" dirty="0"/>
              <a:t>. </a:t>
            </a:r>
          </a:p>
          <a:p>
            <a:pPr algn="just"/>
            <a:endParaRPr lang="en-US" dirty="0"/>
          </a:p>
          <a:p>
            <a:pPr algn="just"/>
            <a:r>
              <a:rPr lang="en-US" dirty="0"/>
              <a:t>Aside from these facts, the nationwide data collected on co-enrollment shows that performance outcomes are </a:t>
            </a:r>
            <a:r>
              <a:rPr lang="en-US" b="1" dirty="0"/>
              <a:t>improved</a:t>
            </a:r>
            <a:r>
              <a:rPr lang="en-US" dirty="0"/>
              <a:t> when TAA and WIOA DW participants are co-enrolled. The US Department of Labor tracked data from the Participant Integrated Reporting Layout (PIRL) for TAA and the Workforce Integrated Performance System (WIPS) for WIOA to monitor the performance implications of co-enrollment between TAA and WIOA DW. </a:t>
            </a:r>
          </a:p>
          <a:p>
            <a:pPr algn="just"/>
            <a:endParaRPr lang="en-US" dirty="0"/>
          </a:p>
          <a:p>
            <a:pPr algn="just"/>
            <a:r>
              <a:rPr lang="en-US" dirty="0"/>
              <a:t>Both reports reflected increased entered employment rates when comparing those participants who were co-enrolled (blue) compared to those who were not (red).</a:t>
            </a:r>
          </a:p>
        </p:txBody>
      </p:sp>
      <p:sp>
        <p:nvSpPr>
          <p:cNvPr id="4" name="Slide Number Placeholder 3"/>
          <p:cNvSpPr>
            <a:spLocks noGrp="1"/>
          </p:cNvSpPr>
          <p:nvPr>
            <p:ph type="sldNum" sz="quarter" idx="10"/>
          </p:nvPr>
        </p:nvSpPr>
        <p:spPr/>
        <p:txBody>
          <a:bodyPr/>
          <a:lstStyle/>
          <a:p>
            <a:fld id="{809E4CC9-D786-4101-A0B9-FD14F68E4775}" type="slidenum">
              <a:rPr lang="en-US" smtClean="0"/>
              <a:t>13</a:t>
            </a:fld>
            <a:endParaRPr lang="en-US" dirty="0"/>
          </a:p>
        </p:txBody>
      </p:sp>
    </p:spTree>
    <p:extLst>
      <p:ext uri="{BB962C8B-B14F-4D97-AF65-F5344CB8AC3E}">
        <p14:creationId xmlns:p14="http://schemas.microsoft.com/office/powerpoint/2010/main" val="2801329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There are other high-performance results for TAA Participants Co-Enrolled with DW.  The chart shown here highlights the improved outcomes for training competition and credential attainment for those participants who were co-enrolled between TAA and WIOA during 2020. Individuals may be enrolled in WIOA while TAA group eligibility is still being determined. Therefore, co-enrollment provides access to </a:t>
            </a:r>
            <a:r>
              <a:rPr lang="en-US" sz="1200" b="1" i="0" u="none" strike="noStrike" kern="1200" baseline="0" dirty="0">
                <a:solidFill>
                  <a:schemeClr val="tx1"/>
                </a:solidFill>
                <a:latin typeface="+mn-lt"/>
                <a:ea typeface="+mn-ea"/>
                <a:cs typeface="+mn-cs"/>
              </a:rPr>
              <a:t>early </a:t>
            </a:r>
            <a:r>
              <a:rPr lang="en-US" sz="1200" b="0" i="0" u="none" strike="noStrike" kern="1200" baseline="0" dirty="0">
                <a:solidFill>
                  <a:schemeClr val="tx1"/>
                </a:solidFill>
                <a:latin typeface="+mn-lt"/>
                <a:ea typeface="+mn-ea"/>
                <a:cs typeface="+mn-cs"/>
              </a:rPr>
              <a:t>intervention services which lead to better outcomes.</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14</a:t>
            </a:fld>
            <a:endParaRPr lang="en-US" dirty="0"/>
          </a:p>
        </p:txBody>
      </p:sp>
    </p:spTree>
    <p:extLst>
      <p:ext uri="{BB962C8B-B14F-4D97-AF65-F5344CB8AC3E}">
        <p14:creationId xmlns:p14="http://schemas.microsoft.com/office/powerpoint/2010/main" val="83812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6503">
              <a:defRPr/>
            </a:pPr>
            <a:r>
              <a:rPr lang="en-US" i="0" dirty="0"/>
              <a:t>Participants enrolled into the WIOA program </a:t>
            </a:r>
            <a:r>
              <a:rPr lang="en-US" b="1" i="0" dirty="0"/>
              <a:t>prior </a:t>
            </a:r>
            <a:r>
              <a:rPr lang="en-US" i="0" dirty="0"/>
              <a:t>to the certification of a TAA petition are required to use their LWDB’s Eligible Training Provider List (ETPL) for selection of training providers and programs. If the eligibility status for TAA is known at the time of enrollment into both programs, the use of the ETPL is exempt. </a:t>
            </a:r>
          </a:p>
          <a:p>
            <a:pPr algn="just" defTabSz="916503">
              <a:defRPr/>
            </a:pPr>
            <a:endParaRPr lang="en-US" i="0" dirty="0"/>
          </a:p>
          <a:p>
            <a:pPr algn="just" defTabSz="916503">
              <a:defRPr/>
            </a:pPr>
            <a:r>
              <a:rPr lang="en-US" i="0" dirty="0"/>
              <a:t>It is recommended, but not required, that providers be on the Eligible Training Provider List (ETPL) for the approval of TAA funded training. Training providers not on the ETPL may be utilized if it can be confirmed that the training institution is accredited and that there is a reasonable expectation of employment following the successful completion of such training. </a:t>
            </a:r>
          </a:p>
        </p:txBody>
      </p:sp>
      <p:sp>
        <p:nvSpPr>
          <p:cNvPr id="4" name="Slide Number Placeholder 3"/>
          <p:cNvSpPr>
            <a:spLocks noGrp="1"/>
          </p:cNvSpPr>
          <p:nvPr>
            <p:ph type="sldNum" sz="quarter" idx="10"/>
          </p:nvPr>
        </p:nvSpPr>
        <p:spPr/>
        <p:txBody>
          <a:bodyPr/>
          <a:lstStyle/>
          <a:p>
            <a:fld id="{809E4CC9-D786-4101-A0B9-FD14F68E4775}" type="slidenum">
              <a:rPr lang="en-US" smtClean="0"/>
              <a:t>15</a:t>
            </a:fld>
            <a:endParaRPr lang="en-US" dirty="0"/>
          </a:p>
        </p:txBody>
      </p:sp>
    </p:spTree>
    <p:extLst>
      <p:ext uri="{BB962C8B-B14F-4D97-AF65-F5344CB8AC3E}">
        <p14:creationId xmlns:p14="http://schemas.microsoft.com/office/powerpoint/2010/main" val="2132344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6503">
              <a:defRPr/>
            </a:pPr>
            <a:r>
              <a:rPr lang="en-US" i="0" dirty="0"/>
              <a:t>As of Program Year 2019, co-enrollment is required. The takeaway message from this slide is: Work together, make referrals and introductions, and do what is best for the participant. </a:t>
            </a:r>
          </a:p>
          <a:p>
            <a:pPr algn="just" defTabSz="916503">
              <a:defRPr/>
            </a:pPr>
            <a:endParaRPr lang="en-US" i="0" dirty="0"/>
          </a:p>
          <a:p>
            <a:pPr algn="just" defTabSz="916503">
              <a:defRPr/>
            </a:pPr>
            <a:r>
              <a:rPr lang="en-US" i="0" dirty="0"/>
              <a:t>Meaning, trade-certified dislocated workers who want to enroll in TAA funded training to first enroll in WIOA DW.  How this works at the local level is left up to each individual LWDB. It is recommended that </a:t>
            </a:r>
            <a:r>
              <a:rPr lang="en-US" b="1" i="0" dirty="0"/>
              <a:t>shared procedures </a:t>
            </a:r>
            <a:r>
              <a:rPr lang="en-US" i="0" dirty="0"/>
              <a:t>or policies be developed to ensure that undue burden is not placed on the trade-affected dislocated worker. </a:t>
            </a:r>
          </a:p>
          <a:p>
            <a:pPr algn="just" defTabSz="916503">
              <a:defRPr/>
            </a:pPr>
            <a:endParaRPr lang="en-US" i="0" dirty="0"/>
          </a:p>
          <a:p>
            <a:pPr algn="just" defTabSz="916503">
              <a:defRPr/>
            </a:pPr>
            <a:r>
              <a:rPr lang="en-US" i="0" dirty="0"/>
              <a:t>Again, co-enrollment is as easy as having the WIOA staff conduct TABE or CASAS testing or using WIOA for supportive services. </a:t>
            </a:r>
          </a:p>
        </p:txBody>
      </p:sp>
      <p:sp>
        <p:nvSpPr>
          <p:cNvPr id="4" name="Slide Number Placeholder 3"/>
          <p:cNvSpPr>
            <a:spLocks noGrp="1"/>
          </p:cNvSpPr>
          <p:nvPr>
            <p:ph type="sldNum" sz="quarter" idx="10"/>
          </p:nvPr>
        </p:nvSpPr>
        <p:spPr/>
        <p:txBody>
          <a:bodyPr/>
          <a:lstStyle/>
          <a:p>
            <a:fld id="{809E4CC9-D786-4101-A0B9-FD14F68E4775}" type="slidenum">
              <a:rPr lang="en-US" smtClean="0"/>
              <a:t>16</a:t>
            </a:fld>
            <a:endParaRPr lang="en-US" dirty="0"/>
          </a:p>
        </p:txBody>
      </p:sp>
    </p:spTree>
    <p:extLst>
      <p:ext uri="{BB962C8B-B14F-4D97-AF65-F5344CB8AC3E}">
        <p14:creationId xmlns:p14="http://schemas.microsoft.com/office/powerpoint/2010/main" val="4107917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and great questions. Here is my contact information as I’m </a:t>
            </a:r>
            <a:r>
              <a:rPr lang="en-US" b="1" dirty="0"/>
              <a:t>always</a:t>
            </a:r>
            <a:r>
              <a:rPr lang="en-US" dirty="0"/>
              <a:t> happy to help! Thank you.</a:t>
            </a:r>
          </a:p>
        </p:txBody>
      </p:sp>
      <p:sp>
        <p:nvSpPr>
          <p:cNvPr id="4" name="Slide Number Placeholder 3"/>
          <p:cNvSpPr>
            <a:spLocks noGrp="1"/>
          </p:cNvSpPr>
          <p:nvPr>
            <p:ph type="sldNum" sz="quarter" idx="10"/>
          </p:nvPr>
        </p:nvSpPr>
        <p:spPr/>
        <p:txBody>
          <a:bodyPr/>
          <a:lstStyle/>
          <a:p>
            <a:fld id="{809E4CC9-D786-4101-A0B9-FD14F68E4775}" type="slidenum">
              <a:rPr lang="en-US" smtClean="0"/>
              <a:t>17</a:t>
            </a:fld>
            <a:endParaRPr lang="en-US" dirty="0"/>
          </a:p>
        </p:txBody>
      </p:sp>
    </p:spTree>
    <p:extLst>
      <p:ext uri="{BB962C8B-B14F-4D97-AF65-F5344CB8AC3E}">
        <p14:creationId xmlns:p14="http://schemas.microsoft.com/office/powerpoint/2010/main" val="1682317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Today’s webinar will focus on co-enrollment between the Trade Adjustment Assistance (TAA) and Workforce Innovation and Opportunity Act (WIOA) Dislocated Worker (DW) programs.  During this presentation, we will cover:</a:t>
            </a:r>
          </a:p>
          <a:p>
            <a:pPr algn="just"/>
            <a:endParaRPr lang="en-US" dirty="0"/>
          </a:p>
          <a:p>
            <a:pPr marL="171450" indent="-171450" algn="just">
              <a:buFont typeface="Arial" panose="020B0604020202020204" pitchFamily="34" charset="0"/>
              <a:buChar char="•"/>
            </a:pPr>
            <a:r>
              <a:rPr lang="en-US" dirty="0"/>
              <a:t>A brief overview of both TAA and WIOA DW.</a:t>
            </a:r>
          </a:p>
          <a:p>
            <a:pPr marL="171450" indent="-171450" algn="just">
              <a:buFont typeface="Arial" panose="020B0604020202020204" pitchFamily="34" charset="0"/>
              <a:buChar char="•"/>
            </a:pPr>
            <a:r>
              <a:rPr lang="en-US" dirty="0"/>
              <a:t>Define co-enrollment.</a:t>
            </a:r>
          </a:p>
          <a:p>
            <a:pPr marL="171450" indent="-171450" algn="just">
              <a:buFont typeface="Arial" panose="020B0604020202020204" pitchFamily="34" charset="0"/>
              <a:buChar char="•"/>
            </a:pPr>
            <a:r>
              <a:rPr lang="en-US" dirty="0"/>
              <a:t>Co-enrollment: where did it come from, and why now?</a:t>
            </a:r>
          </a:p>
          <a:p>
            <a:pPr marL="171450" indent="-171450" algn="just">
              <a:buFont typeface="Arial" panose="020B0604020202020204" pitchFamily="34" charset="0"/>
              <a:buChar char="•"/>
            </a:pPr>
            <a:r>
              <a:rPr lang="en-US" dirty="0"/>
              <a:t>The benefits of co-enrollment.</a:t>
            </a:r>
          </a:p>
          <a:p>
            <a:pPr marL="171450" indent="-171450" algn="just">
              <a:buFont typeface="Arial" panose="020B0604020202020204" pitchFamily="34" charset="0"/>
              <a:buChar char="•"/>
            </a:pPr>
            <a:r>
              <a:rPr lang="en-US" dirty="0"/>
              <a:t>Challenges and concerns with the co-enrollment process.</a:t>
            </a:r>
          </a:p>
          <a:p>
            <a:pPr marL="0" indent="0" algn="just">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a:t>
            </a:fld>
            <a:endParaRPr lang="en-US" dirty="0"/>
          </a:p>
        </p:txBody>
      </p:sp>
    </p:spTree>
    <p:extLst>
      <p:ext uri="{BB962C8B-B14F-4D97-AF65-F5344CB8AC3E}">
        <p14:creationId xmlns:p14="http://schemas.microsoft.com/office/powerpoint/2010/main" val="400169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mn-lt"/>
              </a:rPr>
              <a:t>The TAA program provides resources to help workers obtain new skills and find suitable employment when foreign trade or competition reduces the demand for the products they make or the services they provide. The Trade Act of 1974 established the Trade Adjustment Assistance Program to mitigate the effect of global trade and foreign competition on American workers. The Trade Adjustment Assistance Reauthorization Act of 2015 (TAARA 2015), reauthorized and reasserted changes to the act. TAARA 2015 revised reporting requirements to align performance accountability for the TAA program with that of other partner programs in the workforce system under the 2014 Workforce Innovation and Opportunity Act, (WIOA).</a:t>
            </a:r>
          </a:p>
          <a:p>
            <a:pPr algn="just"/>
            <a:endParaRPr lang="en-US" sz="1200" dirty="0">
              <a:latin typeface="+mn-lt"/>
            </a:endParaRPr>
          </a:p>
          <a:p>
            <a:pPr algn="just"/>
            <a:endParaRPr lang="en-US" sz="1200" dirty="0">
              <a:latin typeface="+mn-lt"/>
            </a:endParaRPr>
          </a:p>
          <a:p>
            <a:pPr algn="just"/>
            <a:r>
              <a:rPr lang="en-US" sz="1200" dirty="0">
                <a:latin typeface="+mn-lt"/>
              </a:rPr>
              <a:t>TRA – Income support that extends unemployment benefits past the initial Reemployment Assistance (RA) benefits while trade-affected workers are in training.</a:t>
            </a:r>
          </a:p>
          <a:p>
            <a:pPr algn="just"/>
            <a:r>
              <a:rPr lang="en-US" sz="1200" dirty="0">
                <a:latin typeface="+mn-lt"/>
              </a:rPr>
              <a:t>TAA – Provides funding for training, job search and relocation allowance.</a:t>
            </a:r>
          </a:p>
          <a:p>
            <a:pPr algn="just"/>
            <a:r>
              <a:rPr lang="en-US" sz="1200" dirty="0">
                <a:latin typeface="+mn-lt"/>
              </a:rPr>
              <a:t>HCTC – Health Coverage Tax Credit is an IRS tax credit to help with the costs of health insurance.</a:t>
            </a:r>
          </a:p>
          <a:p>
            <a:pPr algn="just"/>
            <a:r>
              <a:rPr lang="en-US" sz="1200" dirty="0">
                <a:solidFill>
                  <a:srgbClr val="004563"/>
                </a:solidFill>
                <a:latin typeface="+mn-lt"/>
              </a:rPr>
              <a:t>RTAA – A wage supplement established and </a:t>
            </a:r>
            <a:r>
              <a:rPr lang="en-US" sz="1200" dirty="0">
                <a:solidFill>
                  <a:srgbClr val="004563"/>
                </a:solidFill>
                <a:latin typeface="+mn-lt"/>
                <a:cs typeface="Arial" panose="020B0604020202020204" pitchFamily="34" charset="0"/>
              </a:rPr>
              <a:t>available for trade-affected workers 50 and older who secure employment at a lesser wage (up to $50,000 per year).</a:t>
            </a:r>
          </a:p>
          <a:p>
            <a:pPr algn="just"/>
            <a:endParaRPr lang="en-US" sz="1200" dirty="0">
              <a:solidFill>
                <a:srgbClr val="004563"/>
              </a:solidFill>
              <a:latin typeface="+mn-lt"/>
              <a:cs typeface="Arial" panose="020B0604020202020204" pitchFamily="34" charset="0"/>
            </a:endParaRPr>
          </a:p>
          <a:p>
            <a:pPr algn="just"/>
            <a:r>
              <a:rPr lang="en-US" sz="1200" dirty="0">
                <a:solidFill>
                  <a:srgbClr val="004563"/>
                </a:solidFill>
                <a:latin typeface="+mn-lt"/>
                <a:cs typeface="Arial" panose="020B0604020202020204" pitchFamily="34" charset="0"/>
              </a:rPr>
              <a:t>For more information, check out our TAA Overview presentations at FloridaJobs.org </a:t>
            </a:r>
            <a:r>
              <a:rPr lang="en-US" sz="1200" dirty="0">
                <a:solidFill>
                  <a:srgbClr val="004563"/>
                </a:solidFill>
                <a:latin typeface="+mn-lt"/>
                <a:cs typeface="Arial" panose="020B0604020202020204" pitchFamily="34" charset="0"/>
                <a:sym typeface="Wingdings" panose="05000000000000000000" pitchFamily="2" charset="2"/>
              </a:rPr>
              <a:t> Training Materials. </a:t>
            </a:r>
            <a:endParaRPr lang="en-US" sz="1200" dirty="0">
              <a:solidFill>
                <a:srgbClr val="004563"/>
              </a:solidFill>
              <a:latin typeface="+mn-lt"/>
            </a:endParaRPr>
          </a:p>
        </p:txBody>
      </p:sp>
      <p:sp>
        <p:nvSpPr>
          <p:cNvPr id="4" name="Slide Number Placeholder 3"/>
          <p:cNvSpPr>
            <a:spLocks noGrp="1"/>
          </p:cNvSpPr>
          <p:nvPr>
            <p:ph type="sldNum" sz="quarter" idx="10"/>
          </p:nvPr>
        </p:nvSpPr>
        <p:spPr/>
        <p:txBody>
          <a:bodyPr/>
          <a:lstStyle/>
          <a:p>
            <a:fld id="{809E4CC9-D786-4101-A0B9-FD14F68E4775}" type="slidenum">
              <a:rPr lang="en-US" smtClean="0"/>
              <a:t>2</a:t>
            </a:fld>
            <a:endParaRPr lang="en-US" dirty="0"/>
          </a:p>
        </p:txBody>
      </p:sp>
    </p:spTree>
    <p:extLst>
      <p:ext uri="{BB962C8B-B14F-4D97-AF65-F5344CB8AC3E}">
        <p14:creationId xmlns:p14="http://schemas.microsoft.com/office/powerpoint/2010/main" val="2761988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The Workforce Innovation and Opportunity Act (WIOA) Dislocated Worker program provides participants with workforce preparation, career services, training services and job placement assistance needed to increase occupational skills attainment, obtain industry recognized credentials, and secure a good job that provides earnings that lead to self-sufficiency. The WIOA Dislocated Worker (DW) program serves eligible workers who are unemployed through no fault of their own or have received an official layoff notice, and this aligns perfectly with TAA.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 </a:t>
            </a:r>
          </a:p>
          <a:p>
            <a:pPr algn="just"/>
            <a:r>
              <a:rPr lang="en-US" dirty="0"/>
              <a:t>A central tenant of WIOA is assisting dislocated workers </a:t>
            </a:r>
            <a:r>
              <a:rPr lang="en-US" i="1" dirty="0"/>
              <a:t>with barriers </a:t>
            </a:r>
            <a:r>
              <a:rPr lang="en-US" dirty="0"/>
              <a:t>to reentering the workforce, like the TAA program where trade-affected workers may need education and/or new skillsets, and this is extremely beneficial to our TAA customers for a couple obvious reasons: (1) because DW funds supportive services, and (2) DW funds post-employment follow up services. Those are not covered by TAA. </a:t>
            </a:r>
          </a:p>
          <a:p>
            <a:pPr algn="just"/>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Previously, co-enrollment may occur with TAA and any WIOA Title I program (such as Adult). However, that has changed. Section 239 of the Trade Act, codified in 20 CFR 618 Section 325 starting at paragraph (A) (1), mandates, when eligible, co-enrollment between TAA and WIOA DW. Based on studies published by USDOL, there are similarities of both programs, providing ease of co-enrollment eligibility and long-term reemployment and career benefits to customers.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For more guidance regarding the integration of services, please see Section 618.310 paragraph (D). It further defines what it means to "make available" the employment and case management services described in this subpart.  TEGL number 16-16, "One-Stop Operations Guidance for the American Job Center Network“. </a:t>
            </a:r>
          </a:p>
          <a:p>
            <a:pPr algn="just"/>
            <a:endParaRPr lang="en-US" dirty="0"/>
          </a:p>
          <a:p>
            <a:pPr algn="just"/>
            <a:r>
              <a:rPr lang="en-US" dirty="0"/>
              <a:t>Now that we understand how the two programs support each other; </a:t>
            </a:r>
            <a:r>
              <a:rPr lang="en-US" sz="1200" b="0" kern="1200" dirty="0">
                <a:solidFill>
                  <a:schemeClr val="tx1"/>
                </a:solidFill>
                <a:effectLst/>
                <a:latin typeface="+mn-lt"/>
                <a:ea typeface="+mn-ea"/>
                <a:cs typeface="+mn-cs"/>
              </a:rPr>
              <a:t>what exactly constitutes co-enrollment? </a:t>
            </a:r>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3</a:t>
            </a:fld>
            <a:endParaRPr lang="en-US" dirty="0"/>
          </a:p>
        </p:txBody>
      </p:sp>
    </p:spTree>
    <p:extLst>
      <p:ext uri="{BB962C8B-B14F-4D97-AF65-F5344CB8AC3E}">
        <p14:creationId xmlns:p14="http://schemas.microsoft.com/office/powerpoint/2010/main" val="3617018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Co-enrollment is defined as having occurred when a participant is enrolled in additional programs, such as WIOA, for which they are eligible, and that program (DW) has added value to the participant’s success through providing at least one recorded service. </a:t>
            </a:r>
          </a:p>
          <a:p>
            <a:pPr algn="just"/>
            <a:endParaRPr lang="en-US" sz="12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Co-enrollment between TAA and WIOA ensures the participant receives the necessary services to address as broad a range as possible of a participant’s identified needs. Co-enrollment benefits the participant by streamlining processes across two or more programs. </a:t>
            </a:r>
            <a:r>
              <a:rPr lang="en-US" sz="1200" b="1" kern="1200" dirty="0">
                <a:solidFill>
                  <a:schemeClr val="tx1"/>
                </a:solidFill>
                <a:effectLst/>
                <a:latin typeface="+mn-lt"/>
                <a:ea typeface="+mn-ea"/>
                <a:cs typeface="+mn-cs"/>
              </a:rPr>
              <a:t>Effective co-enrollment requires communication between case managers and timely, accurate documentation in Employ Florida. </a:t>
            </a:r>
          </a:p>
          <a:p>
            <a:pPr algn="just"/>
            <a:endParaRPr lang="en-US" sz="1200" dirty="0">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1" dirty="0">
                <a:latin typeface="+mn-lt"/>
              </a:rPr>
              <a:t>Co-enrollment requires that WIOA DW funds must contribute to at least one service, </a:t>
            </a:r>
            <a:r>
              <a:rPr lang="en-US" sz="1200" dirty="0">
                <a:latin typeface="+mn-lt"/>
              </a:rPr>
              <a:t>which could include case management, career assessment, or the administering of a specialized assessment such as the Test for Basic Education (TABE) or the Comprehensive Adult Student Assessment Systems (CASAS). </a:t>
            </a:r>
            <a:r>
              <a:rPr lang="en-US" sz="1200" dirty="0">
                <a:effectLst/>
                <a:highlight>
                  <a:srgbClr val="FFFF00"/>
                </a:highlight>
                <a:latin typeface="+mn-lt"/>
                <a:ea typeface="SimSun" panose="02010600030101010101" pitchFamily="2" charset="-122"/>
              </a:rPr>
              <a:t>Co-enrolled trade-affected workers can also receive supportive services that may help them complete TAA-approved training and then </a:t>
            </a:r>
            <a:r>
              <a:rPr lang="en-US" sz="1200" b="1" dirty="0">
                <a:effectLst/>
                <a:highlight>
                  <a:srgbClr val="FFFF00"/>
                </a:highlight>
                <a:latin typeface="+mn-lt"/>
                <a:ea typeface="SimSun" panose="02010600030101010101" pitchFamily="2" charset="-122"/>
              </a:rPr>
              <a:t>return</a:t>
            </a:r>
            <a:r>
              <a:rPr lang="en-US" sz="1200" dirty="0">
                <a:effectLst/>
                <a:highlight>
                  <a:srgbClr val="FFFF00"/>
                </a:highlight>
                <a:latin typeface="+mn-lt"/>
                <a:ea typeface="SimSun" panose="02010600030101010101" pitchFamily="2" charset="-122"/>
              </a:rPr>
              <a:t> to suitable employment.  The TAA program may pay for all training and training related costs, unless the training began under DW and well before the trade-affected worker’s petition was certified. </a:t>
            </a:r>
            <a:r>
              <a:rPr lang="en-US" sz="1200" i="1" dirty="0">
                <a:effectLst/>
                <a:highlight>
                  <a:srgbClr val="FFFF00"/>
                </a:highlight>
                <a:latin typeface="+mn-lt"/>
                <a:ea typeface="SimSun" panose="02010600030101010101" pitchFamily="2" charset="-122"/>
              </a:rPr>
              <a:t>This instance is rare.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effectLst/>
                <a:highlight>
                  <a:srgbClr val="FFFF00"/>
                </a:highlight>
                <a:latin typeface="+mn-lt"/>
                <a:ea typeface="SimSun" panose="02010600030101010101" pitchFamily="2" charset="-122"/>
              </a:rPr>
              <a:t>However, trade-affected workers often benefit from WIOA’s assessments, supportive services, case management services, and post-employment follow-up services. Supportive services and follow-up services </a:t>
            </a:r>
            <a:r>
              <a:rPr lang="en-US" sz="1200" b="1" dirty="0">
                <a:effectLst/>
                <a:highlight>
                  <a:srgbClr val="FFFF00"/>
                </a:highlight>
                <a:latin typeface="+mn-lt"/>
                <a:ea typeface="SimSun" panose="02010600030101010101" pitchFamily="2" charset="-122"/>
              </a:rPr>
              <a:t>cannot</a:t>
            </a:r>
            <a:r>
              <a:rPr lang="en-US" sz="1200" dirty="0">
                <a:effectLst/>
                <a:highlight>
                  <a:srgbClr val="FFFF00"/>
                </a:highlight>
                <a:latin typeface="+mn-lt"/>
                <a:ea typeface="SimSun" panose="02010600030101010101" pitchFamily="2" charset="-122"/>
              </a:rPr>
              <a:t> be funded through the TAA program.</a:t>
            </a:r>
            <a:r>
              <a:rPr lang="en-US" sz="1200" dirty="0">
                <a:effectLst/>
                <a:latin typeface="+mn-lt"/>
                <a:ea typeface="SimSun" panose="02010600030101010101" pitchFamily="2" charset="-122"/>
              </a:rPr>
              <a:t> The TAA program includes eight required case management services. However, WIOA-funded programs provide a variety of job-readiness and career preparation services such as financial literacy, computer literacy, resume writing, cover letter writing, interview prep, and other group workshops that encourage, prepare, and benefit the customer during work search. </a:t>
            </a:r>
          </a:p>
          <a:p>
            <a:pPr algn="just"/>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4</a:t>
            </a:fld>
            <a:endParaRPr lang="en-US" dirty="0"/>
          </a:p>
        </p:txBody>
      </p:sp>
    </p:spTree>
    <p:extLst>
      <p:ext uri="{BB962C8B-B14F-4D97-AF65-F5344CB8AC3E}">
        <p14:creationId xmlns:p14="http://schemas.microsoft.com/office/powerpoint/2010/main" val="301525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Now you know what co-enrollment is, but </a:t>
            </a:r>
            <a:r>
              <a:rPr lang="en-US" b="1" dirty="0"/>
              <a:t>why</a:t>
            </a:r>
            <a:r>
              <a:rPr lang="en-US" dirty="0"/>
              <a:t> is this mandatory? Early intervention, DW may start providing services immediately, whereas TAA requires a certified petition prior to serving participants. If a Trade Act petition is denied, the affected worker experiences no interruption in DW career and training services. As discussed, co-enrollment facilitates better outcomes for the customer because DW provides supportive services and follow-up services, whereas TAA does not. DW may provide assessments, job-readiness workshops, financial literacy, and other services to our participants.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As a result of the TAA reauthorization and enactment of WIOA, USDOL has made the </a:t>
            </a:r>
            <a:r>
              <a:rPr lang="en-US" b="1" dirty="0"/>
              <a:t>seamless</a:t>
            </a:r>
            <a:r>
              <a:rPr lang="en-US" dirty="0"/>
              <a:t> integration between these two programs a major focal point.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Additionally, sec. 221(a)(2)(A) of the Trade Act requires that Rapid Response and appropriate career services are delivered to all workers who are covered by a certified TAA petition. This requirement was previously met through co-enrollment with the partner program Wagner-</a:t>
            </a:r>
            <a:r>
              <a:rPr lang="en-US" dirty="0" err="1"/>
              <a:t>Peyser</a:t>
            </a:r>
            <a:r>
              <a:rPr lang="en-US" dirty="0"/>
              <a:t>. While Wagner-</a:t>
            </a:r>
            <a:r>
              <a:rPr lang="en-US" dirty="0" err="1"/>
              <a:t>Peyser</a:t>
            </a:r>
            <a:r>
              <a:rPr lang="en-US" dirty="0"/>
              <a:t> provides a suite of valuable job seeker and career services, it is not guaranteed to provide the individualized career services to participants that drive early intervention, including assessments. As such, it does not have the same impact on program delivery and performance outcomes.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mn-lt"/>
              </a:rPr>
              <a:t>Statewide co-enrollment outcomes are tracked by the </a:t>
            </a:r>
            <a:r>
              <a:rPr lang="en-US" sz="1200" dirty="0">
                <a:solidFill>
                  <a:srgbClr val="004563"/>
                </a:solidFill>
                <a:latin typeface="+mn-lt"/>
                <a:cs typeface="Arial" panose="020B0604020202020204" pitchFamily="34" charset="0"/>
              </a:rPr>
              <a:t>Trade Adjustment Assistance Data Integrity (TAADI) report. What is the TAADI? The TAADI report brings a lot of program requirements together under one snapshot, performance report. The entire state of FL contributes to our TAADI results, it utilizes the records we enter into Employ Florida. The TAADI pulls together fiscal data, unemployment insurance data, and programmatic data. There’s four (4) main categories containing multiple measures: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563"/>
                </a:solidFill>
                <a:latin typeface="+mn-lt"/>
                <a:cs typeface="Arial" panose="020B0604020202020204" pitchFamily="34" charset="0"/>
              </a:rPr>
              <a:t>Cross validation of fiscal data from the 9130 report against the Participant Individual Record Layout or PIRL,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563"/>
                </a:solidFill>
                <a:latin typeface="+mn-lt"/>
                <a:cs typeface="Arial" panose="020B0604020202020204" pitchFamily="34" charset="0"/>
              </a:rPr>
              <a:t>Data accuracy and reporting issues (such as underreporting) for training completion and Rapid Response,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563"/>
                </a:solidFill>
                <a:latin typeface="+mn-lt"/>
                <a:cs typeface="Arial" panose="020B0604020202020204" pitchFamily="34" charset="0"/>
              </a:rPr>
              <a:t>Validating standardized codes (like ONET and North American Industry Classification System), and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4563"/>
                </a:solidFill>
                <a:latin typeface="+mn-lt"/>
                <a:cs typeface="Arial" panose="020B0604020202020204" pitchFamily="34" charset="0"/>
              </a:rPr>
              <a:t>Flagging wage outliers and inaccurate wage records.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dirty="0">
              <a:solidFill>
                <a:srgbClr val="004563"/>
              </a:solidFill>
              <a:latin typeface="+mn-lt"/>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solidFill>
                  <a:srgbClr val="004563"/>
                </a:solidFill>
                <a:latin typeface="+mn-lt"/>
                <a:cs typeface="Arial" panose="020B0604020202020204" pitchFamily="34" charset="0"/>
              </a:rPr>
              <a:t>For the co-enrollment measure, the minimum passing score requires at least 75% of all new TAA participants be co-enrolled in WIOA DW. This is an increase from last year, when the minimum passing score was 50%. </a:t>
            </a:r>
          </a:p>
        </p:txBody>
      </p:sp>
      <p:sp>
        <p:nvSpPr>
          <p:cNvPr id="4" name="Slide Number Placeholder 3"/>
          <p:cNvSpPr>
            <a:spLocks noGrp="1"/>
          </p:cNvSpPr>
          <p:nvPr>
            <p:ph type="sldNum" sz="quarter" idx="10"/>
          </p:nvPr>
        </p:nvSpPr>
        <p:spPr/>
        <p:txBody>
          <a:bodyPr/>
          <a:lstStyle/>
          <a:p>
            <a:fld id="{809E4CC9-D786-4101-A0B9-FD14F68E4775}" type="slidenum">
              <a:rPr lang="en-US" smtClean="0"/>
              <a:t>5</a:t>
            </a:fld>
            <a:endParaRPr lang="en-US" dirty="0"/>
          </a:p>
        </p:txBody>
      </p:sp>
    </p:spTree>
    <p:extLst>
      <p:ext uri="{BB962C8B-B14F-4D97-AF65-F5344CB8AC3E}">
        <p14:creationId xmlns:p14="http://schemas.microsoft.com/office/powerpoint/2010/main" val="369516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TEGL 19-16 states that enrollment in WIOA DW “improves the overall effectiveness of the TAA Program”, but what benefits are there for WIOA?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The training costs are paid for by TAA funding which does not have a “soft cap” restriction on the cost of program.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The TAA program provides assistance for </a:t>
            </a:r>
            <a:r>
              <a:rPr lang="en-US" b="1" dirty="0"/>
              <a:t>all</a:t>
            </a:r>
            <a:r>
              <a:rPr lang="en-US" dirty="0"/>
              <a:t> training needs (e.g., remedial education, prerequisite education, post-secondary education, and vocational training).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Additionally, the TAA program provides funding for full-time case managers, ensuring minimum burden on WIOA staff.</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Lastly, the shared performance outcomes are improved.  Performance, such as measurable skills gains and credential attainment (now training result), may be claimed across both programs, even if the training is funded in full by TAA.  These credentials and skills are reported upon common program exit. </a:t>
            </a:r>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6</a:t>
            </a:fld>
            <a:endParaRPr lang="en-US" dirty="0"/>
          </a:p>
        </p:txBody>
      </p:sp>
    </p:spTree>
    <p:extLst>
      <p:ext uri="{BB962C8B-B14F-4D97-AF65-F5344CB8AC3E}">
        <p14:creationId xmlns:p14="http://schemas.microsoft.com/office/powerpoint/2010/main" val="1496669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An additional benefit for WIOA is shared costs for OJT funding.  </a:t>
            </a:r>
          </a:p>
          <a:p>
            <a:pPr algn="just"/>
            <a:endParaRPr lang="en-US" dirty="0"/>
          </a:p>
          <a:p>
            <a:pPr algn="just"/>
            <a:r>
              <a:rPr lang="en-US" dirty="0"/>
              <a:t>WIOA Title I allows up to 75 percent reimbursement to employers for OJT in certain circumstances, while the TAA program allows reimbursement up to 50 percent. </a:t>
            </a:r>
          </a:p>
          <a:p>
            <a:pPr algn="just"/>
            <a:endParaRPr lang="en-US" dirty="0"/>
          </a:p>
          <a:p>
            <a:pPr algn="just"/>
            <a:r>
              <a:rPr lang="en-US" dirty="0"/>
              <a:t>For OJT training for a co-enrolled TAA participant, the TAA Program may reimburse employers up to 50 percent, and WIOA may reimburse employers up to an additional 25 percent, bringing the total reimbursement to employers up to 75 percent to align TAA program benefits with WIOA Title I program benefits with a </a:t>
            </a:r>
            <a:r>
              <a:rPr lang="en-US" b="1" dirty="0"/>
              <a:t>reduced cost to WIOA</a:t>
            </a:r>
            <a:r>
              <a:rPr lang="en-US" dirty="0"/>
              <a: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7</a:t>
            </a:fld>
            <a:endParaRPr lang="en-US" dirty="0"/>
          </a:p>
        </p:txBody>
      </p:sp>
    </p:spTree>
    <p:extLst>
      <p:ext uri="{BB962C8B-B14F-4D97-AF65-F5344CB8AC3E}">
        <p14:creationId xmlns:p14="http://schemas.microsoft.com/office/powerpoint/2010/main" val="1393903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Let’s begin by looking at the concerns surrounding eligibility between the two programs.</a:t>
            </a:r>
          </a:p>
          <a:p>
            <a:pPr algn="just"/>
            <a:endParaRPr lang="en-US" dirty="0"/>
          </a:p>
          <a:p>
            <a:pPr algn="just"/>
            <a:r>
              <a:rPr lang="en-US" dirty="0"/>
              <a:t>You may have noticed from the overviews of TAA and WIOA given earlier, these two programs appear to be closely aligned in their mission and scope.</a:t>
            </a:r>
          </a:p>
          <a:p>
            <a:pPr algn="just"/>
            <a:endParaRPr lang="en-US" dirty="0"/>
          </a:p>
          <a:p>
            <a:pPr algn="just"/>
            <a:r>
              <a:rPr lang="en-US" dirty="0"/>
              <a:t>(Read Slide)</a:t>
            </a:r>
          </a:p>
          <a:p>
            <a:pPr algn="just"/>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TAA eligible workers </a:t>
            </a:r>
            <a:r>
              <a:rPr lang="en-US" b="0" i="1" dirty="0"/>
              <a:t>are</a:t>
            </a:r>
            <a:r>
              <a:rPr lang="en-US" dirty="0"/>
              <a:t> unemployed or may be unemployed through no fault of their own.  Therefore, most TAA eligible workers will </a:t>
            </a:r>
            <a:r>
              <a:rPr lang="en-US" b="1" dirty="0"/>
              <a:t>also</a:t>
            </a:r>
            <a:r>
              <a:rPr lang="en-US" dirty="0"/>
              <a:t> be eligible for WIOA DW.</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This congruent eligibility requirement between WIOA DW and TAA further adds to the need for co-enrollment to avoid duplicative processes.  The purpose of co-enrollment is to create a </a:t>
            </a:r>
            <a:r>
              <a:rPr lang="en-US" b="1" dirty="0"/>
              <a:t>seamless</a:t>
            </a:r>
            <a:r>
              <a:rPr lang="en-US" dirty="0"/>
              <a:t> delivery system, without sensitivity to programs, which provides comprehensive services to each customer in order return them to employment.  </a:t>
            </a:r>
          </a:p>
        </p:txBody>
      </p:sp>
      <p:sp>
        <p:nvSpPr>
          <p:cNvPr id="4" name="Slide Number Placeholder 3"/>
          <p:cNvSpPr>
            <a:spLocks noGrp="1"/>
          </p:cNvSpPr>
          <p:nvPr>
            <p:ph type="sldNum" sz="quarter" idx="10"/>
          </p:nvPr>
        </p:nvSpPr>
        <p:spPr/>
        <p:txBody>
          <a:bodyPr/>
          <a:lstStyle/>
          <a:p>
            <a:fld id="{809E4CC9-D786-4101-A0B9-FD14F68E4775}" type="slidenum">
              <a:rPr lang="en-US" smtClean="0"/>
              <a:t>8</a:t>
            </a:fld>
            <a:endParaRPr lang="en-US" dirty="0"/>
          </a:p>
        </p:txBody>
      </p:sp>
    </p:spTree>
    <p:extLst>
      <p:ext uri="{BB962C8B-B14F-4D97-AF65-F5344CB8AC3E}">
        <p14:creationId xmlns:p14="http://schemas.microsoft.com/office/powerpoint/2010/main" val="119720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0E3C-1911-4A9D-896B-672501C1D05F}" type="datetime1">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8635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22416-E410-4614-943D-066562E210AB}" type="datetime1">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2250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6BCF3-451C-44D0-A0EA-30DBD45710CD}" type="datetime1">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46665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B50F3A-24FF-470A-B4AB-C878946C7261}" type="datetime1">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65473" y="6382291"/>
            <a:ext cx="2057400" cy="365125"/>
          </a:xfrm>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220848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F19AB-8A01-432F-A810-A321C87190AA}" type="datetime1">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9811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00F3E5-D790-4E48-81A7-12359650D821}" type="datetime1">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67942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C01F4-1FF9-4549-B182-06A8EBB4A803}" type="datetime1">
              <a:rPr lang="en-US" smtClean="0"/>
              <a:t>10/22/2021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50543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078D0-5188-470F-8384-45AEE253BB07}" type="datetime1">
              <a:rPr lang="en-US" smtClean="0"/>
              <a:t>10/22/2021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65208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21AC0-F554-4089-B6FE-6E1FB86C0868}" type="datetime1">
              <a:rPr lang="en-US" smtClean="0"/>
              <a:t>10/22/2021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93074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0823E-DE5C-465C-96AA-A6B9740B035C}" type="datetime1">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6098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AB59D8-70AD-479D-ABA4-C65C54875792}" type="datetime1">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58975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5908-6984-4AFE-BF54-698DB635E3D7}" type="datetime1">
              <a:rPr lang="en-US" smtClean="0"/>
              <a:t>10/22/2021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HelveticaNeueLT Std" panose="020B0604020202020204"/>
              </a:defRPr>
            </a:lvl1pPr>
          </a:lstStyle>
          <a:p>
            <a:fld id="{2AE0A5F7-18CF-42D7-865E-9BC89C445029}" type="slidenum">
              <a:rPr lang="en-US" smtClean="0"/>
              <a:pPr/>
              <a:t>‹#›</a:t>
            </a:fld>
            <a:endParaRPr lang="en-US" dirty="0"/>
          </a:p>
        </p:txBody>
      </p:sp>
    </p:spTree>
    <p:extLst>
      <p:ext uri="{BB962C8B-B14F-4D97-AF65-F5344CB8AC3E}">
        <p14:creationId xmlns:p14="http://schemas.microsoft.com/office/powerpoint/2010/main" val="1621553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s://floridajobs.org/office-directory/division-of-workforce-services/workforce-programs/eligible-training-provider-list"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415A"/>
              </a:solidFill>
            </a:endParaRPr>
          </a:p>
        </p:txBody>
      </p:sp>
      <p:sp>
        <p:nvSpPr>
          <p:cNvPr id="6" name="Rectangle 5"/>
          <p:cNvSpPr/>
          <p:nvPr/>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Text Box 7"/>
          <p:cNvSpPr txBox="1">
            <a:spLocks noChangeArrowheads="1"/>
          </p:cNvSpPr>
          <p:nvPr/>
        </p:nvSpPr>
        <p:spPr bwMode="auto">
          <a:xfrm>
            <a:off x="644772" y="4582815"/>
            <a:ext cx="5933440" cy="877163"/>
          </a:xfrm>
          <a:prstGeom prst="rect">
            <a:avLst/>
          </a:prstGeom>
          <a:noFill/>
          <a:ln w="9525">
            <a:noFill/>
            <a:miter lim="800000"/>
            <a:headEnd/>
            <a:tailEnd/>
          </a:ln>
        </p:spPr>
        <p:txBody>
          <a:bodyPr wrap="square" lIns="45720" tIns="22860" rIns="45720" bIns="22860">
            <a:spAutoFit/>
          </a:bodyPr>
          <a:lstStyle/>
          <a:p>
            <a:pPr defTabSz="1088205">
              <a:defRPr/>
            </a:pPr>
            <a:r>
              <a:rPr lang="en-US"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rPr>
              <a:t>Co-Enrollment: Trade Adjustment Assistance (TAA) and Workforce Innovation and Opportunity Act (WIOA) Dislocated Worker Program Overview</a:t>
            </a:r>
            <a:endParaRPr lang="en-US" sz="2000" b="1" dirty="0">
              <a:solidFill>
                <a:srgbClr val="004563"/>
              </a:solidFill>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p:nvSpPr>
        <p:spPr>
          <a:xfrm>
            <a:off x="647065" y="5457451"/>
            <a:ext cx="7848600" cy="323165"/>
          </a:xfrm>
          <a:prstGeom prst="rect">
            <a:avLst/>
          </a:prstGeom>
        </p:spPr>
        <p:txBody>
          <a:bodyPr>
            <a:spAutoFit/>
          </a:bodyPr>
          <a:lstStyle/>
          <a:p>
            <a:r>
              <a:rPr lang="en-US" sz="15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Christina Omran, </a:t>
            </a:r>
            <a:r>
              <a:rPr lang="en-US" sz="15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State Trade Program Coordinator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3" name="Straight Connector 12"/>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
        <p:nvSpPr>
          <p:cNvPr id="14" name="Rectangle 13">
            <a:extLst>
              <a:ext uri="{FF2B5EF4-FFF2-40B4-BE49-F238E27FC236}">
                <a16:creationId xmlns:a16="http://schemas.microsoft.com/office/drawing/2014/main" id="{94D9A39C-5622-4F4B-B569-1C7293A7AA3E}"/>
              </a:ext>
            </a:extLst>
          </p:cNvPr>
          <p:cNvSpPr/>
          <p:nvPr/>
        </p:nvSpPr>
        <p:spPr>
          <a:xfrm>
            <a:off x="647065" y="6070271"/>
            <a:ext cx="7848600" cy="323165"/>
          </a:xfrm>
          <a:prstGeom prst="rect">
            <a:avLst/>
          </a:prstGeom>
        </p:spPr>
        <p:txBody>
          <a:bodyPr>
            <a:spAutoFit/>
          </a:bodyPr>
          <a:lstStyle/>
          <a:p>
            <a:r>
              <a:rPr lang="en-US" sz="1500" b="1">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October </a:t>
            </a:r>
            <a:r>
              <a:rPr lang="en-US" sz="15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2021</a:t>
            </a:r>
            <a:endParaRPr lang="en-US" sz="15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374567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552132"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MYTH #1: ELIGIBILITY, CONTINUED</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9</a:t>
            </a:fld>
            <a:endParaRPr lang="en-US" dirty="0"/>
          </a:p>
        </p:txBody>
      </p:sp>
      <p:pic>
        <p:nvPicPr>
          <p:cNvPr id="6" name="Content Placeholder 5">
            <a:extLst>
              <a:ext uri="{FF2B5EF4-FFF2-40B4-BE49-F238E27FC236}">
                <a16:creationId xmlns:a16="http://schemas.microsoft.com/office/drawing/2014/main" id="{D856F45A-9263-4993-98A3-37F81946AADB}"/>
              </a:ext>
            </a:extLst>
          </p:cNvPr>
          <p:cNvPicPr>
            <a:picLocks noGrp="1" noChangeAspect="1"/>
          </p:cNvPicPr>
          <p:nvPr>
            <p:ph idx="1"/>
          </p:nvPr>
        </p:nvPicPr>
        <p:blipFill>
          <a:blip r:embed="rId4"/>
          <a:stretch>
            <a:fillRect/>
          </a:stretch>
        </p:blipFill>
        <p:spPr>
          <a:xfrm>
            <a:off x="1127903" y="988787"/>
            <a:ext cx="6888194" cy="4880425"/>
          </a:xfrm>
          <a:prstGeom prst="rect">
            <a:avLst/>
          </a:prstGeom>
        </p:spPr>
      </p:pic>
      <p:sp>
        <p:nvSpPr>
          <p:cNvPr id="3" name="Rectangle 2">
            <a:extLst>
              <a:ext uri="{FF2B5EF4-FFF2-40B4-BE49-F238E27FC236}">
                <a16:creationId xmlns:a16="http://schemas.microsoft.com/office/drawing/2014/main" id="{E316688C-67A6-43B7-BBBF-04A985B5AC63}"/>
              </a:ext>
            </a:extLst>
          </p:cNvPr>
          <p:cNvSpPr/>
          <p:nvPr/>
        </p:nvSpPr>
        <p:spPr>
          <a:xfrm>
            <a:off x="2955234" y="1021894"/>
            <a:ext cx="834887" cy="3975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panose="020B0604020202020204" pitchFamily="34" charset="0"/>
                <a:cs typeface="Arial" panose="020B0604020202020204" pitchFamily="34" charset="0"/>
              </a:rPr>
              <a:t>WIOA</a:t>
            </a:r>
          </a:p>
          <a:p>
            <a:pPr algn="ctr"/>
            <a:r>
              <a:rPr lang="en-US" sz="1000" b="1" dirty="0">
                <a:solidFill>
                  <a:schemeClr val="tx1"/>
                </a:solidFill>
                <a:latin typeface="Arial" panose="020B0604020202020204" pitchFamily="34" charset="0"/>
                <a:cs typeface="Arial" panose="020B0604020202020204" pitchFamily="34" charset="0"/>
              </a:rPr>
              <a:t>Dislocated Worker</a:t>
            </a:r>
          </a:p>
        </p:txBody>
      </p:sp>
      <p:sp>
        <p:nvSpPr>
          <p:cNvPr id="5" name="Rectangle 4">
            <a:extLst>
              <a:ext uri="{FF2B5EF4-FFF2-40B4-BE49-F238E27FC236}">
                <a16:creationId xmlns:a16="http://schemas.microsoft.com/office/drawing/2014/main" id="{199B0E72-211C-4618-B39F-50B3594B4B0C}"/>
              </a:ext>
            </a:extLst>
          </p:cNvPr>
          <p:cNvSpPr/>
          <p:nvPr/>
        </p:nvSpPr>
        <p:spPr>
          <a:xfrm>
            <a:off x="4500398" y="4626133"/>
            <a:ext cx="3326296" cy="12059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50" dirty="0">
                <a:solidFill>
                  <a:schemeClr val="tx1"/>
                </a:solidFill>
              </a:rPr>
              <a:t>TAA-funded training must allow for non-Eligible Training Provider List (ETPL) training vendors. However, most training vendors are already on the ETPL. In addition, WIOA Dislocated Workers program is not required to pay for any part of training for participants wo are co-enrolled with TAA.</a:t>
            </a:r>
          </a:p>
        </p:txBody>
      </p:sp>
      <p:sp>
        <p:nvSpPr>
          <p:cNvPr id="7" name="Arrow: Right 6">
            <a:extLst>
              <a:ext uri="{FF2B5EF4-FFF2-40B4-BE49-F238E27FC236}">
                <a16:creationId xmlns:a16="http://schemas.microsoft.com/office/drawing/2014/main" id="{6314731B-2B84-4521-806D-AE7A38B771A2}"/>
              </a:ext>
            </a:extLst>
          </p:cNvPr>
          <p:cNvSpPr/>
          <p:nvPr/>
        </p:nvSpPr>
        <p:spPr>
          <a:xfrm>
            <a:off x="318052" y="2045749"/>
            <a:ext cx="702365" cy="352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175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5" y="295784"/>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MYTH #2: FUNDING</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10</a:t>
            </a:fld>
            <a:endParaRPr lang="en-US" dirty="0"/>
          </a:p>
        </p:txBody>
      </p:sp>
      <p:sp>
        <p:nvSpPr>
          <p:cNvPr id="5" name="Content Placeholder 4">
            <a:extLst>
              <a:ext uri="{FF2B5EF4-FFF2-40B4-BE49-F238E27FC236}">
                <a16:creationId xmlns:a16="http://schemas.microsoft.com/office/drawing/2014/main" id="{A661F040-9547-40A1-9D08-C42481E23B92}"/>
              </a:ext>
            </a:extLst>
          </p:cNvPr>
          <p:cNvSpPr>
            <a:spLocks noGrp="1"/>
          </p:cNvSpPr>
          <p:nvPr>
            <p:ph idx="1"/>
          </p:nvPr>
        </p:nvSpPr>
        <p:spPr>
          <a:xfrm>
            <a:off x="457200" y="1109436"/>
            <a:ext cx="7886700" cy="4351338"/>
          </a:xfrm>
        </p:spPr>
        <p:txBody>
          <a:bodyPr>
            <a:normAutofit/>
          </a:bodyPr>
          <a:lstStyle/>
          <a:p>
            <a:pPr>
              <a:spcBef>
                <a:spcPts val="1800"/>
              </a:spcBef>
            </a:pPr>
            <a:r>
              <a:rPr lang="en-US" dirty="0">
                <a:solidFill>
                  <a:srgbClr val="004563"/>
                </a:solidFill>
                <a:latin typeface="Arial" panose="020B0604020202020204" pitchFamily="34" charset="0"/>
                <a:cs typeface="Arial" panose="020B0604020202020204" pitchFamily="34" charset="0"/>
              </a:rPr>
              <a:t>No requirement to spend WIOA dollars.</a:t>
            </a:r>
          </a:p>
          <a:p>
            <a:pPr>
              <a:spcBef>
                <a:spcPts val="1800"/>
              </a:spcBef>
            </a:pPr>
            <a:r>
              <a:rPr lang="en-US" dirty="0">
                <a:solidFill>
                  <a:srgbClr val="004563"/>
                </a:solidFill>
                <a:latin typeface="Arial" panose="020B0604020202020204" pitchFamily="34" charset="0"/>
                <a:cs typeface="Arial" panose="020B0604020202020204" pitchFamily="34" charset="0"/>
              </a:rPr>
              <a:t>Only a single WIOA service is required for co-enrollment.</a:t>
            </a:r>
          </a:p>
          <a:p>
            <a:pPr>
              <a:spcBef>
                <a:spcPts val="1800"/>
              </a:spcBef>
            </a:pPr>
            <a:r>
              <a:rPr lang="en-US" dirty="0">
                <a:solidFill>
                  <a:srgbClr val="004563"/>
                </a:solidFill>
                <a:latin typeface="Arial" panose="020B0604020202020204" pitchFamily="34" charset="0"/>
                <a:cs typeface="Arial" panose="020B0604020202020204" pitchFamily="34" charset="0"/>
              </a:rPr>
              <a:t>Utilize minimal cost WIOA programs, including resume writing workshops, financial literacy, etc</a:t>
            </a:r>
            <a:r>
              <a:rPr lang="en-US" dirty="0">
                <a:latin typeface="Adobe Garamond Pro" panose="02020502060506020403" pitchFamily="18" charset="0"/>
              </a:rPr>
              <a:t>.</a:t>
            </a:r>
          </a:p>
        </p:txBody>
      </p:sp>
    </p:spTree>
    <p:extLst>
      <p:ext uri="{BB962C8B-B14F-4D97-AF65-F5344CB8AC3E}">
        <p14:creationId xmlns:p14="http://schemas.microsoft.com/office/powerpoint/2010/main" val="124656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4" y="310488"/>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MYTH #2: FUNDING, CONTINUED</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6" name="Content Placeholder 5">
            <a:extLst>
              <a:ext uri="{FF2B5EF4-FFF2-40B4-BE49-F238E27FC236}">
                <a16:creationId xmlns:a16="http://schemas.microsoft.com/office/drawing/2014/main" id="{677D26A2-2FA4-4516-8E20-CB8D984CBFF6}"/>
              </a:ext>
            </a:extLst>
          </p:cNvPr>
          <p:cNvSpPr>
            <a:spLocks noGrp="1"/>
          </p:cNvSpPr>
          <p:nvPr>
            <p:ph sz="half" idx="2"/>
          </p:nvPr>
        </p:nvSpPr>
        <p:spPr>
          <a:xfrm>
            <a:off x="647064" y="952805"/>
            <a:ext cx="7868286" cy="5133344"/>
          </a:xfrm>
        </p:spPr>
        <p:txBody>
          <a:bodyPr>
            <a:normAutofit/>
          </a:bodyPr>
          <a:lstStyle/>
          <a:p>
            <a:pPr marL="0" indent="0" algn="just">
              <a:buNone/>
            </a:pPr>
            <a:r>
              <a:rPr lang="en-US" sz="2600" dirty="0">
                <a:solidFill>
                  <a:srgbClr val="004563"/>
                </a:solidFill>
                <a:latin typeface="Arial" panose="020B0604020202020204" pitchFamily="34" charset="0"/>
                <a:cs typeface="Arial" panose="020B0604020202020204" pitchFamily="34" charset="0"/>
              </a:rPr>
              <a:t>WIOA and TAA program funds must be managed in a coordinated manner. </a:t>
            </a:r>
          </a:p>
          <a:p>
            <a:pPr lvl="1">
              <a:spcBef>
                <a:spcPts val="1800"/>
              </a:spcBef>
            </a:pPr>
            <a:r>
              <a:rPr lang="en-US" sz="2300" dirty="0">
                <a:solidFill>
                  <a:srgbClr val="004563"/>
                </a:solidFill>
                <a:latin typeface="Arial" panose="020B0604020202020204" pitchFamily="34" charset="0"/>
                <a:cs typeface="Arial" panose="020B0604020202020204" pitchFamily="34" charset="0"/>
              </a:rPr>
              <a:t>TAA funds are primary.</a:t>
            </a:r>
          </a:p>
          <a:p>
            <a:pPr lvl="1">
              <a:spcBef>
                <a:spcPts val="1800"/>
              </a:spcBef>
            </a:pPr>
            <a:r>
              <a:rPr lang="en-US" sz="2300" dirty="0">
                <a:solidFill>
                  <a:srgbClr val="004563"/>
                </a:solidFill>
                <a:latin typeface="Arial" panose="020B0604020202020204" pitchFamily="34" charset="0"/>
                <a:cs typeface="Arial" panose="020B0604020202020204" pitchFamily="34" charset="0"/>
              </a:rPr>
              <a:t>WIOA funding may be used to “bridge the gap”</a:t>
            </a:r>
          </a:p>
          <a:p>
            <a:pPr lvl="2">
              <a:spcBef>
                <a:spcPts val="1800"/>
              </a:spcBef>
              <a:buFont typeface="Courier New" panose="02070309020205020404" pitchFamily="49" charset="0"/>
              <a:buChar char="o"/>
            </a:pPr>
            <a:r>
              <a:rPr lang="en-US" dirty="0">
                <a:solidFill>
                  <a:srgbClr val="004563"/>
                </a:solidFill>
                <a:latin typeface="Arial" panose="020B0604020202020204" pitchFamily="34" charset="0"/>
                <a:cs typeface="Arial" panose="020B0604020202020204" pitchFamily="34" charset="0"/>
              </a:rPr>
              <a:t>WIOA funds are supplemental and not required to fund training for TAA participants.</a:t>
            </a:r>
          </a:p>
          <a:p>
            <a:pPr lvl="1">
              <a:spcBef>
                <a:spcPts val="1800"/>
              </a:spcBef>
            </a:pPr>
            <a:r>
              <a:rPr lang="en-US" sz="2300" dirty="0">
                <a:solidFill>
                  <a:srgbClr val="004563"/>
                </a:solidFill>
                <a:latin typeface="Arial" panose="020B0604020202020204" pitchFamily="34" charset="0"/>
                <a:cs typeface="Arial" panose="020B0604020202020204" pitchFamily="34" charset="0"/>
              </a:rPr>
              <a:t>TAA funding may be used to develop case management tools which aid co-enrollment.</a:t>
            </a:r>
            <a:endParaRPr lang="en-US" sz="2300" dirty="0">
              <a:solidFill>
                <a:srgbClr val="004563"/>
              </a:solidFill>
            </a:endParaRPr>
          </a:p>
        </p:txBody>
      </p:sp>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p:txBody>
          <a:bodyPr/>
          <a:lstStyle/>
          <a:p>
            <a:fld id="{2AE0A5F7-18CF-42D7-865E-9BC89C445029}" type="slidenum">
              <a:rPr lang="en-US" smtClean="0"/>
              <a:t>11</a:t>
            </a:fld>
            <a:endParaRPr lang="en-US" dirty="0"/>
          </a:p>
        </p:txBody>
      </p:sp>
    </p:spTree>
    <p:extLst>
      <p:ext uri="{BB962C8B-B14F-4D97-AF65-F5344CB8AC3E}">
        <p14:creationId xmlns:p14="http://schemas.microsoft.com/office/powerpoint/2010/main" val="23534699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4" y="310488"/>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MYTH #3: DUPLICATION OF EFFORTS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6" name="Content Placeholder 5">
            <a:extLst>
              <a:ext uri="{FF2B5EF4-FFF2-40B4-BE49-F238E27FC236}">
                <a16:creationId xmlns:a16="http://schemas.microsoft.com/office/drawing/2014/main" id="{677D26A2-2FA4-4516-8E20-CB8D984CBFF6}"/>
              </a:ext>
            </a:extLst>
          </p:cNvPr>
          <p:cNvSpPr>
            <a:spLocks noGrp="1"/>
          </p:cNvSpPr>
          <p:nvPr>
            <p:ph sz="half" idx="2"/>
          </p:nvPr>
        </p:nvSpPr>
        <p:spPr>
          <a:xfrm>
            <a:off x="647064" y="952805"/>
            <a:ext cx="7868286" cy="5133344"/>
          </a:xfrm>
        </p:spPr>
        <p:txBody>
          <a:bodyPr>
            <a:normAutofit/>
          </a:bodyPr>
          <a:lstStyle/>
          <a:p>
            <a:pPr marL="0" indent="0" algn="just">
              <a:buNone/>
            </a:pPr>
            <a:r>
              <a:rPr lang="en-US" dirty="0">
                <a:solidFill>
                  <a:srgbClr val="004563"/>
                </a:solidFill>
                <a:latin typeface="Arial" panose="020B0604020202020204" pitchFamily="34" charset="0"/>
                <a:cs typeface="Arial" panose="020B0604020202020204" pitchFamily="34" charset="0"/>
              </a:rPr>
              <a:t>WIOA and TAA program staff are encouraged to:</a:t>
            </a:r>
          </a:p>
          <a:p>
            <a:pPr lvl="1">
              <a:spcBef>
                <a:spcPts val="1800"/>
              </a:spcBef>
            </a:pPr>
            <a:r>
              <a:rPr lang="en-US" dirty="0">
                <a:solidFill>
                  <a:srgbClr val="004563"/>
                </a:solidFill>
                <a:latin typeface="Arial" panose="020B0604020202020204" pitchFamily="34" charset="0"/>
                <a:cs typeface="Arial" panose="020B0604020202020204" pitchFamily="34" charset="0"/>
              </a:rPr>
              <a:t>Communicate </a:t>
            </a:r>
            <a:r>
              <a:rPr lang="en-US" b="1" dirty="0">
                <a:solidFill>
                  <a:srgbClr val="004563"/>
                </a:solidFill>
                <a:latin typeface="Arial" panose="020B0604020202020204" pitchFamily="34" charset="0"/>
                <a:cs typeface="Arial" panose="020B0604020202020204" pitchFamily="34" charset="0"/>
              </a:rPr>
              <a:t>frequently</a:t>
            </a:r>
            <a:r>
              <a:rPr lang="en-US" dirty="0">
                <a:solidFill>
                  <a:srgbClr val="004563"/>
                </a:solidFill>
                <a:latin typeface="Arial" panose="020B0604020202020204" pitchFamily="34" charset="0"/>
                <a:cs typeface="Arial" panose="020B0604020202020204" pitchFamily="34" charset="0"/>
              </a:rPr>
              <a:t> and share records;</a:t>
            </a:r>
          </a:p>
          <a:p>
            <a:pPr lvl="1">
              <a:spcBef>
                <a:spcPts val="1800"/>
              </a:spcBef>
            </a:pPr>
            <a:r>
              <a:rPr lang="en-US" dirty="0">
                <a:solidFill>
                  <a:srgbClr val="004563"/>
                </a:solidFill>
                <a:latin typeface="Arial" panose="020B0604020202020204" pitchFamily="34" charset="0"/>
                <a:cs typeface="Arial" panose="020B0604020202020204" pitchFamily="34" charset="0"/>
              </a:rPr>
              <a:t>Familiarize themselves with partner programs;</a:t>
            </a:r>
          </a:p>
          <a:p>
            <a:pPr lvl="1">
              <a:spcBef>
                <a:spcPts val="1800"/>
              </a:spcBef>
            </a:pPr>
            <a:r>
              <a:rPr lang="en-US" dirty="0">
                <a:solidFill>
                  <a:srgbClr val="004563"/>
                </a:solidFill>
                <a:latin typeface="Arial" panose="020B0604020202020204" pitchFamily="34" charset="0"/>
                <a:cs typeface="Arial" panose="020B0604020202020204" pitchFamily="34" charset="0"/>
              </a:rPr>
              <a:t>Coordinate services the TAA participant is receiving to maximize all resources available within the career center; and</a:t>
            </a:r>
          </a:p>
          <a:p>
            <a:pPr lvl="1">
              <a:spcBef>
                <a:spcPts val="1800"/>
              </a:spcBef>
            </a:pPr>
            <a:r>
              <a:rPr lang="en-US" dirty="0">
                <a:solidFill>
                  <a:srgbClr val="004563"/>
                </a:solidFill>
                <a:latin typeface="Arial" panose="020B0604020202020204" pitchFamily="34" charset="0"/>
                <a:cs typeface="Arial" panose="020B0604020202020204" pitchFamily="34" charset="0"/>
              </a:rPr>
              <a:t>Eliminate barriers to service delivery.</a:t>
            </a:r>
            <a:endParaRPr lang="en-US" dirty="0">
              <a:solidFill>
                <a:srgbClr val="004563"/>
              </a:solidFill>
            </a:endParaRPr>
          </a:p>
        </p:txBody>
      </p:sp>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p:txBody>
          <a:bodyPr/>
          <a:lstStyle/>
          <a:p>
            <a:fld id="{2AE0A5F7-18CF-42D7-865E-9BC89C445029}" type="slidenum">
              <a:rPr lang="en-US" smtClean="0"/>
              <a:t>12</a:t>
            </a:fld>
            <a:endParaRPr lang="en-US" dirty="0"/>
          </a:p>
        </p:txBody>
      </p:sp>
    </p:spTree>
    <p:extLst>
      <p:ext uri="{BB962C8B-B14F-4D97-AF65-F5344CB8AC3E}">
        <p14:creationId xmlns:p14="http://schemas.microsoft.com/office/powerpoint/2010/main" val="40442680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5" y="314818"/>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MYTH #4: PERFORMANCE</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13</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457200" y="909529"/>
            <a:ext cx="7886700" cy="5086179"/>
          </a:xfrm>
        </p:spPr>
        <p:txBody>
          <a:bodyPr>
            <a:normAutofit/>
          </a:bodyPr>
          <a:lstStyle/>
          <a:p>
            <a:pPr marL="0" lvl="0" indent="0">
              <a:spcBef>
                <a:spcPts val="1800"/>
              </a:spcBef>
              <a:buClr>
                <a:srgbClr val="9E1C30"/>
              </a:buClr>
              <a:buNone/>
            </a:pPr>
            <a:endParaRPr lang="en-US" dirty="0">
              <a:solidFill>
                <a:srgbClr val="004563"/>
              </a:solidFill>
              <a:latin typeface="Arial" panose="020B0604020202020204"/>
            </a:endParaRPr>
          </a:p>
          <a:p>
            <a:pPr marL="0" indent="0">
              <a:buNone/>
            </a:pPr>
            <a:endParaRPr lang="en-US" dirty="0"/>
          </a:p>
        </p:txBody>
      </p:sp>
      <p:pic>
        <p:nvPicPr>
          <p:cNvPr id="3" name="Picture 2">
            <a:extLst>
              <a:ext uri="{FF2B5EF4-FFF2-40B4-BE49-F238E27FC236}">
                <a16:creationId xmlns:a16="http://schemas.microsoft.com/office/drawing/2014/main" id="{712EADE0-6C46-4F3F-985D-3C564C96D7D2}"/>
              </a:ext>
            </a:extLst>
          </p:cNvPr>
          <p:cNvPicPr>
            <a:picLocks noChangeAspect="1"/>
          </p:cNvPicPr>
          <p:nvPr/>
        </p:nvPicPr>
        <p:blipFill>
          <a:blip r:embed="rId4"/>
          <a:stretch>
            <a:fillRect/>
          </a:stretch>
        </p:blipFill>
        <p:spPr>
          <a:xfrm>
            <a:off x="156790" y="1364426"/>
            <a:ext cx="8644890" cy="3810532"/>
          </a:xfrm>
          <a:prstGeom prst="rect">
            <a:avLst/>
          </a:prstGeom>
        </p:spPr>
      </p:pic>
      <p:sp>
        <p:nvSpPr>
          <p:cNvPr id="10" name="Content Placeholder 5">
            <a:extLst>
              <a:ext uri="{FF2B5EF4-FFF2-40B4-BE49-F238E27FC236}">
                <a16:creationId xmlns:a16="http://schemas.microsoft.com/office/drawing/2014/main" id="{B0547F6E-17A5-4461-B604-FE4E8F5B36F8}"/>
              </a:ext>
            </a:extLst>
          </p:cNvPr>
          <p:cNvSpPr txBox="1">
            <a:spLocks/>
          </p:cNvSpPr>
          <p:nvPr/>
        </p:nvSpPr>
        <p:spPr>
          <a:xfrm>
            <a:off x="499110" y="5610848"/>
            <a:ext cx="8187690" cy="680930"/>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a:solidFill>
                  <a:srgbClr val="004563"/>
                </a:solidFill>
                <a:latin typeface="Arial" panose="020B0604020202020204" pitchFamily="34" charset="0"/>
                <a:cs typeface="Arial" panose="020B0604020202020204" pitchFamily="34" charset="0"/>
              </a:rPr>
              <a:t>The blue line (co-enrollment) is higher on both graphs.</a:t>
            </a:r>
            <a:endParaRPr lang="en-US" dirty="0">
              <a:solidFill>
                <a:srgbClr val="004563"/>
              </a:solidFill>
            </a:endParaRPr>
          </a:p>
        </p:txBody>
      </p:sp>
      <p:sp>
        <p:nvSpPr>
          <p:cNvPr id="4" name="Rectangle 3">
            <a:extLst>
              <a:ext uri="{FF2B5EF4-FFF2-40B4-BE49-F238E27FC236}">
                <a16:creationId xmlns:a16="http://schemas.microsoft.com/office/drawing/2014/main" id="{6D7448A9-CA36-49BA-9109-2AF88B37D7C9}"/>
              </a:ext>
            </a:extLst>
          </p:cNvPr>
          <p:cNvSpPr/>
          <p:nvPr/>
        </p:nvSpPr>
        <p:spPr>
          <a:xfrm>
            <a:off x="4479235" y="1683026"/>
            <a:ext cx="1417982" cy="13252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F521787-99E3-48B8-B853-D1F0B109FE54}"/>
              </a:ext>
            </a:extLst>
          </p:cNvPr>
          <p:cNvPicPr>
            <a:picLocks noChangeAspect="1"/>
          </p:cNvPicPr>
          <p:nvPr/>
        </p:nvPicPr>
        <p:blipFill>
          <a:blip r:embed="rId5"/>
          <a:stretch>
            <a:fillRect/>
          </a:stretch>
        </p:blipFill>
        <p:spPr>
          <a:xfrm>
            <a:off x="342320" y="4870481"/>
            <a:ext cx="1764776" cy="304478"/>
          </a:xfrm>
          <a:prstGeom prst="rect">
            <a:avLst/>
          </a:prstGeom>
        </p:spPr>
      </p:pic>
    </p:spTree>
    <p:extLst>
      <p:ext uri="{BB962C8B-B14F-4D97-AF65-F5344CB8AC3E}">
        <p14:creationId xmlns:p14="http://schemas.microsoft.com/office/powerpoint/2010/main" val="412942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5" y="314818"/>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MYTH #4: PERFORMANCE, CONTINUED</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14</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457200" y="909529"/>
            <a:ext cx="7886700" cy="5086179"/>
          </a:xfrm>
        </p:spPr>
        <p:txBody>
          <a:bodyPr>
            <a:normAutofit/>
          </a:bodyPr>
          <a:lstStyle/>
          <a:p>
            <a:pPr marL="0" lvl="0" indent="0">
              <a:spcBef>
                <a:spcPts val="1800"/>
              </a:spcBef>
              <a:buClr>
                <a:srgbClr val="9E1C30"/>
              </a:buClr>
              <a:buNone/>
            </a:pPr>
            <a:endParaRPr lang="en-US" dirty="0">
              <a:solidFill>
                <a:srgbClr val="004563"/>
              </a:solidFill>
              <a:latin typeface="Arial" panose="020B0604020202020204"/>
            </a:endParaRPr>
          </a:p>
          <a:p>
            <a:pPr marL="0" indent="0">
              <a:buNone/>
            </a:pPr>
            <a:endParaRPr lang="en-US" dirty="0"/>
          </a:p>
        </p:txBody>
      </p:sp>
      <p:pic>
        <p:nvPicPr>
          <p:cNvPr id="4" name="Picture 3">
            <a:extLst>
              <a:ext uri="{FF2B5EF4-FFF2-40B4-BE49-F238E27FC236}">
                <a16:creationId xmlns:a16="http://schemas.microsoft.com/office/drawing/2014/main" id="{7D6D0327-FD9F-4F98-8933-C287714A5CCA}"/>
              </a:ext>
            </a:extLst>
          </p:cNvPr>
          <p:cNvPicPr>
            <a:picLocks noChangeAspect="1"/>
          </p:cNvPicPr>
          <p:nvPr/>
        </p:nvPicPr>
        <p:blipFill>
          <a:blip r:embed="rId4"/>
          <a:stretch>
            <a:fillRect/>
          </a:stretch>
        </p:blipFill>
        <p:spPr>
          <a:xfrm>
            <a:off x="224974" y="1039727"/>
            <a:ext cx="8652142" cy="2215596"/>
          </a:xfrm>
          <a:prstGeom prst="rect">
            <a:avLst/>
          </a:prstGeom>
        </p:spPr>
      </p:pic>
      <p:pic>
        <p:nvPicPr>
          <p:cNvPr id="6" name="Picture 5">
            <a:extLst>
              <a:ext uri="{FF2B5EF4-FFF2-40B4-BE49-F238E27FC236}">
                <a16:creationId xmlns:a16="http://schemas.microsoft.com/office/drawing/2014/main" id="{B7E0C8CF-F5A9-4674-AF88-6994A87DFF84}"/>
              </a:ext>
            </a:extLst>
          </p:cNvPr>
          <p:cNvPicPr>
            <a:picLocks noChangeAspect="1"/>
          </p:cNvPicPr>
          <p:nvPr/>
        </p:nvPicPr>
        <p:blipFill>
          <a:blip r:embed="rId5"/>
          <a:stretch>
            <a:fillRect/>
          </a:stretch>
        </p:blipFill>
        <p:spPr>
          <a:xfrm>
            <a:off x="1952625" y="3787787"/>
            <a:ext cx="4895850" cy="609600"/>
          </a:xfrm>
          <a:prstGeom prst="rect">
            <a:avLst/>
          </a:prstGeom>
        </p:spPr>
      </p:pic>
      <p:sp>
        <p:nvSpPr>
          <p:cNvPr id="11" name="Content Placeholder 5">
            <a:extLst>
              <a:ext uri="{FF2B5EF4-FFF2-40B4-BE49-F238E27FC236}">
                <a16:creationId xmlns:a16="http://schemas.microsoft.com/office/drawing/2014/main" id="{09A80F13-7ACA-4D1B-8306-6B7B903560B8}"/>
              </a:ext>
            </a:extLst>
          </p:cNvPr>
          <p:cNvSpPr txBox="1">
            <a:spLocks/>
          </p:cNvSpPr>
          <p:nvPr/>
        </p:nvSpPr>
        <p:spPr>
          <a:xfrm>
            <a:off x="457200" y="4744574"/>
            <a:ext cx="8187690" cy="68093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a:solidFill>
                  <a:srgbClr val="004563"/>
                </a:solidFill>
                <a:latin typeface="Arial" panose="020B0604020202020204" pitchFamily="34" charset="0"/>
                <a:cs typeface="Arial" panose="020B0604020202020204" pitchFamily="34" charset="0"/>
              </a:rPr>
              <a:t>Co-enrolled participants are more likely to successfully complete training and obtain credentials.</a:t>
            </a:r>
            <a:endParaRPr lang="en-US" dirty="0">
              <a:solidFill>
                <a:srgbClr val="004563"/>
              </a:solidFill>
            </a:endParaRPr>
          </a:p>
        </p:txBody>
      </p:sp>
      <p:sp>
        <p:nvSpPr>
          <p:cNvPr id="3" name="TextBox 2">
            <a:extLst>
              <a:ext uri="{FF2B5EF4-FFF2-40B4-BE49-F238E27FC236}">
                <a16:creationId xmlns:a16="http://schemas.microsoft.com/office/drawing/2014/main" id="{D81A3A73-9883-46EE-B505-5E936B70D3BB}"/>
              </a:ext>
            </a:extLst>
          </p:cNvPr>
          <p:cNvSpPr txBox="1"/>
          <p:nvPr/>
        </p:nvSpPr>
        <p:spPr>
          <a:xfrm>
            <a:off x="2312256" y="3400491"/>
            <a:ext cx="4121426" cy="369332"/>
          </a:xfrm>
          <a:prstGeom prst="rect">
            <a:avLst/>
          </a:prstGeom>
          <a:noFill/>
        </p:spPr>
        <p:txBody>
          <a:bodyPr wrap="square" rtlCol="0">
            <a:spAutoFit/>
          </a:bodyPr>
          <a:lstStyle/>
          <a:p>
            <a:r>
              <a:rPr lang="en-US" dirty="0"/>
              <a:t>Participant Individual Record Layout (PIRL)</a:t>
            </a:r>
          </a:p>
        </p:txBody>
      </p:sp>
    </p:spTree>
    <p:extLst>
      <p:ext uri="{BB962C8B-B14F-4D97-AF65-F5344CB8AC3E}">
        <p14:creationId xmlns:p14="http://schemas.microsoft.com/office/powerpoint/2010/main" val="215697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4" y="310488"/>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MYTH #5: PROVIDERS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6" name="Content Placeholder 5">
            <a:extLst>
              <a:ext uri="{FF2B5EF4-FFF2-40B4-BE49-F238E27FC236}">
                <a16:creationId xmlns:a16="http://schemas.microsoft.com/office/drawing/2014/main" id="{677D26A2-2FA4-4516-8E20-CB8D984CBFF6}"/>
              </a:ext>
            </a:extLst>
          </p:cNvPr>
          <p:cNvSpPr>
            <a:spLocks noGrp="1"/>
          </p:cNvSpPr>
          <p:nvPr>
            <p:ph sz="half" idx="2"/>
          </p:nvPr>
        </p:nvSpPr>
        <p:spPr>
          <a:xfrm>
            <a:off x="647064" y="952805"/>
            <a:ext cx="7868286" cy="5133344"/>
          </a:xfrm>
        </p:spPr>
        <p:txBody>
          <a:bodyPr>
            <a:normAutofit fontScale="92500" lnSpcReduction="10000"/>
          </a:bodyPr>
          <a:lstStyle/>
          <a:p>
            <a:pPr marL="0" indent="0" algn="just">
              <a:buNone/>
            </a:pPr>
            <a:r>
              <a:rPr lang="en-US" dirty="0">
                <a:solidFill>
                  <a:srgbClr val="004563"/>
                </a:solidFill>
                <a:latin typeface="Arial" panose="020B0604020202020204" pitchFamily="34" charset="0"/>
                <a:cs typeface="Arial" panose="020B0604020202020204" pitchFamily="34" charset="0"/>
              </a:rPr>
              <a:t>WIOA requires the use of the Eligible Training Provider List (ETPL). TAA does not require the use of the ETPL. </a:t>
            </a:r>
          </a:p>
          <a:p>
            <a:pPr lvl="1">
              <a:spcBef>
                <a:spcPts val="1800"/>
              </a:spcBef>
            </a:pPr>
            <a:r>
              <a:rPr lang="en-US" dirty="0">
                <a:solidFill>
                  <a:srgbClr val="004563"/>
                </a:solidFill>
                <a:latin typeface="Arial" panose="020B0604020202020204" pitchFamily="34" charset="0"/>
                <a:cs typeface="Arial" panose="020B0604020202020204" pitchFamily="34" charset="0"/>
              </a:rPr>
              <a:t>WIOA is not required to pay for any training for TAA certified participants.</a:t>
            </a:r>
          </a:p>
          <a:p>
            <a:pPr lvl="1">
              <a:spcBef>
                <a:spcPts val="1800"/>
              </a:spcBef>
            </a:pPr>
            <a:r>
              <a:rPr lang="en-US" dirty="0">
                <a:solidFill>
                  <a:srgbClr val="004563"/>
                </a:solidFill>
                <a:latin typeface="Arial" panose="020B0604020202020204" pitchFamily="34" charset="0"/>
                <a:cs typeface="Arial" panose="020B0604020202020204" pitchFamily="34" charset="0"/>
              </a:rPr>
              <a:t>The ETPL must be used if the participant is awaiting certification and begins training in WIOA.</a:t>
            </a:r>
          </a:p>
          <a:p>
            <a:pPr lvl="1">
              <a:spcBef>
                <a:spcPts val="1800"/>
              </a:spcBef>
            </a:pPr>
            <a:r>
              <a:rPr lang="en-US" dirty="0">
                <a:solidFill>
                  <a:srgbClr val="004563"/>
                </a:solidFill>
                <a:latin typeface="Arial" panose="020B0604020202020204" pitchFamily="34" charset="0"/>
                <a:cs typeface="Arial" panose="020B0604020202020204" pitchFamily="34" charset="0"/>
              </a:rPr>
              <a:t>ETPL is recommended but not required for TAA.</a:t>
            </a:r>
          </a:p>
          <a:p>
            <a:pPr marL="457200" lvl="1" indent="0">
              <a:spcBef>
                <a:spcPts val="1800"/>
              </a:spcBef>
              <a:buClr>
                <a:prstClr val="white">
                  <a:lumMod val="65000"/>
                </a:prstClr>
              </a:buClr>
              <a:buNone/>
            </a:pPr>
            <a:endParaRPr lang="en-US" sz="1100" dirty="0">
              <a:solidFill>
                <a:srgbClr val="004563"/>
              </a:solidFill>
              <a:latin typeface="Arial" panose="020B0604020202020204" pitchFamily="34" charset="0"/>
              <a:cs typeface="Arial" panose="020B0604020202020204" pitchFamily="34" charset="0"/>
            </a:endParaRPr>
          </a:p>
          <a:p>
            <a:pPr marL="0" lvl="0" indent="0" algn="just">
              <a:buNone/>
            </a:pPr>
            <a:r>
              <a:rPr lang="en-US" sz="2600" dirty="0">
                <a:solidFill>
                  <a:srgbClr val="004563"/>
                </a:solidFill>
                <a:latin typeface="Arial" panose="020B0604020202020204" pitchFamily="34" charset="0"/>
                <a:cs typeface="Arial" panose="020B0604020202020204" pitchFamily="34" charset="0"/>
              </a:rPr>
              <a:t>FloridaJobs.org ETPL Webpage:</a:t>
            </a:r>
          </a:p>
          <a:p>
            <a:pPr marL="0" lvl="0" indent="0" algn="just">
              <a:buNone/>
            </a:pPr>
            <a:r>
              <a:rPr lang="en-US" sz="2600" dirty="0">
                <a:solidFill>
                  <a:srgbClr val="004563"/>
                </a:solidFill>
                <a:latin typeface="Arial" panose="020B0604020202020204" pitchFamily="34" charset="0"/>
                <a:cs typeface="Arial" panose="020B0604020202020204" pitchFamily="34" charset="0"/>
                <a:hlinkClick r:id="rId4"/>
              </a:rPr>
              <a:t>https://floridajobs.org/office-directory/division-of-workforce-services/workforce-programs/eligible-training-provider-list</a:t>
            </a:r>
            <a:r>
              <a:rPr lang="en-US" sz="2600" dirty="0">
                <a:solidFill>
                  <a:srgbClr val="004563"/>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p:txBody>
          <a:bodyPr/>
          <a:lstStyle/>
          <a:p>
            <a:fld id="{2AE0A5F7-18CF-42D7-865E-9BC89C445029}" type="slidenum">
              <a:rPr lang="en-US" smtClean="0"/>
              <a:t>15</a:t>
            </a:fld>
            <a:endParaRPr lang="en-US" dirty="0"/>
          </a:p>
        </p:txBody>
      </p:sp>
    </p:spTree>
    <p:extLst>
      <p:ext uri="{BB962C8B-B14F-4D97-AF65-F5344CB8AC3E}">
        <p14:creationId xmlns:p14="http://schemas.microsoft.com/office/powerpoint/2010/main" val="2301395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4" y="310488"/>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EXPECTATIONS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6" name="Content Placeholder 5">
            <a:extLst>
              <a:ext uri="{FF2B5EF4-FFF2-40B4-BE49-F238E27FC236}">
                <a16:creationId xmlns:a16="http://schemas.microsoft.com/office/drawing/2014/main" id="{677D26A2-2FA4-4516-8E20-CB8D984CBFF6}"/>
              </a:ext>
            </a:extLst>
          </p:cNvPr>
          <p:cNvSpPr>
            <a:spLocks noGrp="1"/>
          </p:cNvSpPr>
          <p:nvPr>
            <p:ph sz="half" idx="2"/>
          </p:nvPr>
        </p:nvSpPr>
        <p:spPr>
          <a:xfrm>
            <a:off x="647064" y="952805"/>
            <a:ext cx="7868286" cy="5133344"/>
          </a:xfrm>
        </p:spPr>
        <p:txBody>
          <a:bodyPr>
            <a:normAutofit fontScale="85000" lnSpcReduction="20000"/>
          </a:bodyPr>
          <a:lstStyle/>
          <a:p>
            <a:pPr marL="0" indent="0" algn="just">
              <a:buNone/>
            </a:pPr>
            <a:r>
              <a:rPr lang="en-US" dirty="0">
                <a:solidFill>
                  <a:srgbClr val="004563"/>
                </a:solidFill>
                <a:latin typeface="Arial" panose="020B0604020202020204" pitchFamily="34" charset="0"/>
                <a:cs typeface="Arial" panose="020B0604020202020204" pitchFamily="34" charset="0"/>
              </a:rPr>
              <a:t>When eligible, identify and co-enroll your trade-affected workers. </a:t>
            </a:r>
          </a:p>
          <a:p>
            <a:pPr lvl="1">
              <a:spcBef>
                <a:spcPts val="1800"/>
              </a:spcBef>
            </a:pPr>
            <a:r>
              <a:rPr lang="en-US" dirty="0">
                <a:solidFill>
                  <a:srgbClr val="004563"/>
                </a:solidFill>
                <a:latin typeface="Arial" panose="020B0604020202020204" pitchFamily="34" charset="0"/>
                <a:cs typeface="Arial" panose="020B0604020202020204" pitchFamily="34" charset="0"/>
              </a:rPr>
              <a:t>TAA must have a local process including regular referrals of all participants who wish to enroll in TAA to be enrolled in and served by WIOA DW first. </a:t>
            </a:r>
          </a:p>
          <a:p>
            <a:pPr lvl="2">
              <a:spcBef>
                <a:spcPts val="1800"/>
              </a:spcBef>
              <a:buFont typeface="Courier New" panose="02070309020205020404" pitchFamily="49" charset="0"/>
              <a:buChar char="o"/>
            </a:pPr>
            <a:r>
              <a:rPr lang="en-US" dirty="0">
                <a:solidFill>
                  <a:srgbClr val="004563"/>
                </a:solidFill>
                <a:latin typeface="Arial" panose="020B0604020202020204" pitchFamily="34" charset="0"/>
                <a:cs typeface="Arial" panose="020B0604020202020204" pitchFamily="34" charset="0"/>
              </a:rPr>
              <a:t>WIOA DW will be able to serve the participant </a:t>
            </a:r>
            <a:r>
              <a:rPr lang="en-US" b="1" dirty="0">
                <a:solidFill>
                  <a:srgbClr val="004563"/>
                </a:solidFill>
                <a:latin typeface="Arial" panose="020B0604020202020204" pitchFamily="34" charset="0"/>
                <a:cs typeface="Arial" panose="020B0604020202020204" pitchFamily="34" charset="0"/>
              </a:rPr>
              <a:t>immediately</a:t>
            </a:r>
            <a:r>
              <a:rPr lang="en-US" dirty="0">
                <a:solidFill>
                  <a:srgbClr val="004563"/>
                </a:solidFill>
                <a:latin typeface="Arial" panose="020B0604020202020204" pitchFamily="34" charset="0"/>
                <a:cs typeface="Arial" panose="020B0604020202020204" pitchFamily="34" charset="0"/>
              </a:rPr>
              <a:t>. </a:t>
            </a:r>
          </a:p>
          <a:p>
            <a:pPr lvl="2">
              <a:spcBef>
                <a:spcPts val="1800"/>
              </a:spcBef>
              <a:buFont typeface="Courier New" panose="02070309020205020404" pitchFamily="49" charset="0"/>
              <a:buChar char="o"/>
            </a:pPr>
            <a:r>
              <a:rPr lang="en-US" dirty="0">
                <a:solidFill>
                  <a:srgbClr val="004563"/>
                </a:solidFill>
                <a:latin typeface="Arial" panose="020B0604020202020204" pitchFamily="34" charset="0"/>
                <a:cs typeface="Arial" panose="020B0604020202020204" pitchFamily="34" charset="0"/>
              </a:rPr>
              <a:t>Do not wait for the certified petition. </a:t>
            </a:r>
          </a:p>
          <a:p>
            <a:pPr lvl="1">
              <a:spcBef>
                <a:spcPts val="1800"/>
              </a:spcBef>
            </a:pPr>
            <a:r>
              <a:rPr lang="en-US" dirty="0">
                <a:solidFill>
                  <a:srgbClr val="004563"/>
                </a:solidFill>
                <a:latin typeface="Arial" panose="020B0604020202020204" pitchFamily="34" charset="0"/>
                <a:cs typeface="Arial" panose="020B0604020202020204" pitchFamily="34" charset="0"/>
              </a:rPr>
              <a:t>WIOA case managers must be educated on the TAA program. Case managers must screen new customers for the influence of foreign trade or competition by the former employer. </a:t>
            </a:r>
          </a:p>
          <a:p>
            <a:pPr lvl="2">
              <a:spcBef>
                <a:spcPts val="1800"/>
              </a:spcBef>
              <a:buFont typeface="Courier New" panose="02070309020205020404" pitchFamily="49" charset="0"/>
              <a:buChar char="o"/>
            </a:pPr>
            <a:r>
              <a:rPr lang="en-US" dirty="0">
                <a:solidFill>
                  <a:srgbClr val="004563"/>
                </a:solidFill>
                <a:latin typeface="Arial" panose="020B0604020202020204" pitchFamily="34" charset="0"/>
                <a:cs typeface="Arial" panose="020B0604020202020204" pitchFamily="34" charset="0"/>
              </a:rPr>
              <a:t>Case managers will communicate with the Local TAA Coordinator. By working together, and making referrals, co-enrollment will become regular practice. </a:t>
            </a:r>
          </a:p>
          <a:p>
            <a:pPr lvl="1">
              <a:spcBef>
                <a:spcPts val="1800"/>
              </a:spcBef>
            </a:pPr>
            <a:r>
              <a:rPr lang="en-US" dirty="0">
                <a:solidFill>
                  <a:srgbClr val="004563"/>
                </a:solidFill>
                <a:latin typeface="Arial" panose="020B0604020202020204" pitchFamily="34" charset="0"/>
                <a:cs typeface="Arial" panose="020B0604020202020204" pitchFamily="34" charset="0"/>
              </a:rPr>
              <a:t>WIOA may provide assessments, résumé workshops, supportive services and payments or any other service which enables, delivers, and records co-enrollment.</a:t>
            </a:r>
          </a:p>
        </p:txBody>
      </p:sp>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p:txBody>
          <a:bodyPr/>
          <a:lstStyle/>
          <a:p>
            <a:fld id="{2AE0A5F7-18CF-42D7-865E-9BC89C445029}" type="slidenum">
              <a:rPr lang="en-US" smtClean="0"/>
              <a:t>16</a:t>
            </a:fld>
            <a:endParaRPr lang="en-US" dirty="0"/>
          </a:p>
        </p:txBody>
      </p:sp>
    </p:spTree>
    <p:extLst>
      <p:ext uri="{BB962C8B-B14F-4D97-AF65-F5344CB8AC3E}">
        <p14:creationId xmlns:p14="http://schemas.microsoft.com/office/powerpoint/2010/main" val="18665239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48" y="1819058"/>
            <a:ext cx="1160185" cy="13512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8" name="Straight Connector 7"/>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009553" y="1763079"/>
            <a:ext cx="6677248" cy="923330"/>
          </a:xfrm>
          <a:prstGeom prst="rect">
            <a:avLst/>
          </a:prstGeom>
        </p:spPr>
        <p:txBody>
          <a:bodyPr wrap="square">
            <a:spAutoFit/>
          </a:bodyPr>
          <a:lstStyle/>
          <a:p>
            <a:r>
              <a:rPr lang="en-US" sz="4800" b="1" dirty="0">
                <a:solidFill>
                  <a:schemeClr val="tx2"/>
                </a:solidFill>
                <a:latin typeface="HelveticaNeueLT Std" panose="020B0604020202020204" pitchFamily="34" charset="0"/>
              </a:rPr>
              <a:t>Thank You</a:t>
            </a:r>
            <a:r>
              <a:rPr lang="en-US" sz="5400" b="1" dirty="0">
                <a:solidFill>
                  <a:schemeClr val="tx2"/>
                </a:solidFill>
                <a:latin typeface="HelveticaNeueLT Std" panose="020B0604020202020204" pitchFamily="34" charset="0"/>
              </a:rPr>
              <a:t>!</a:t>
            </a:r>
            <a:endParaRPr lang="en-US" sz="5400" b="1" dirty="0">
              <a:solidFill>
                <a:schemeClr val="tx2"/>
              </a:solidFill>
            </a:endParaRPr>
          </a:p>
        </p:txBody>
      </p:sp>
      <p:cxnSp>
        <p:nvCxnSpPr>
          <p:cNvPr id="14" name="Straight Connector 13"/>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647064" y="323022"/>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CONTACT INFORMATION</a:t>
            </a: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05" y="4827218"/>
            <a:ext cx="1161514" cy="1352822"/>
          </a:xfrm>
          <a:prstGeom prst="rect">
            <a:avLst/>
          </a:prstGeom>
        </p:spPr>
      </p:pic>
      <p:sp>
        <p:nvSpPr>
          <p:cNvPr id="21" name="Rectangle 20"/>
          <p:cNvSpPr/>
          <p:nvPr/>
        </p:nvSpPr>
        <p:spPr>
          <a:xfrm>
            <a:off x="2130251" y="5106312"/>
            <a:ext cx="6869370" cy="569387"/>
          </a:xfrm>
          <a:prstGeom prst="rect">
            <a:avLst/>
          </a:prstGeom>
        </p:spPr>
        <p:txBody>
          <a:bodyPr wrap="square">
            <a:spAutoFit/>
          </a:bodyPr>
          <a:lstStyle/>
          <a:p>
            <a:r>
              <a:rPr lang="en-US" sz="1550" b="1" dirty="0">
                <a:solidFill>
                  <a:schemeClr val="tx2"/>
                </a:solidFill>
                <a:latin typeface="HelveticaNeueLT Std" panose="020B0604020202020204" pitchFamily="34" charset="0"/>
              </a:rPr>
              <a:t>Christina Omran, State Trade &amp; Rapid Response Program Coordinator</a:t>
            </a:r>
            <a:endParaRPr lang="en-US" sz="1550" dirty="0">
              <a:solidFill>
                <a:schemeClr val="tx2"/>
              </a:solidFill>
              <a:latin typeface="HelveticaNeueLT Std" panose="020B0604020202020204" pitchFamily="34" charset="0"/>
            </a:endParaRPr>
          </a:p>
          <a:p>
            <a:r>
              <a:rPr lang="en-US" sz="1550" dirty="0">
                <a:solidFill>
                  <a:schemeClr val="tx2"/>
                </a:solidFill>
                <a:latin typeface="HelveticaNeueLT Std" panose="020B0604020202020204" pitchFamily="34" charset="0"/>
              </a:rPr>
              <a:t>E-mail:</a:t>
            </a:r>
            <a:r>
              <a:rPr lang="en-US" sz="1550" b="1" i="1" dirty="0">
                <a:solidFill>
                  <a:schemeClr val="tx2"/>
                </a:solidFill>
                <a:latin typeface="HelveticaNeueLT Std" panose="020B0604020202020204" pitchFamily="34" charset="0"/>
              </a:rPr>
              <a:t> TAA@deo.myflorida.com</a:t>
            </a:r>
          </a:p>
        </p:txBody>
      </p:sp>
      <p:sp>
        <p:nvSpPr>
          <p:cNvPr id="22" name="Rectangle 21"/>
          <p:cNvSpPr/>
          <p:nvPr/>
        </p:nvSpPr>
        <p:spPr>
          <a:xfrm>
            <a:off x="2130251" y="2596915"/>
            <a:ext cx="6511101" cy="646331"/>
          </a:xfrm>
          <a:prstGeom prst="rect">
            <a:avLst/>
          </a:prstGeom>
        </p:spPr>
        <p:txBody>
          <a:bodyPr wrap="square">
            <a:spAutoFit/>
          </a:bodyPr>
          <a:lstStyle/>
          <a:p>
            <a:r>
              <a:rPr lang="en-US" dirty="0">
                <a:solidFill>
                  <a:schemeClr val="tx2"/>
                </a:solidFill>
                <a:latin typeface="HelveticaNeueLT Std" panose="020B0604020202020204" pitchFamily="34" charset="0"/>
              </a:rPr>
              <a:t>If you have questions about this presentation, please contact the State Trade Program office.</a:t>
            </a:r>
          </a:p>
        </p:txBody>
      </p:sp>
      <p:sp>
        <p:nvSpPr>
          <p:cNvPr id="24" name="Rectangle 23"/>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Slide Number Placeholder 1"/>
          <p:cNvSpPr>
            <a:spLocks noGrp="1"/>
          </p:cNvSpPr>
          <p:nvPr>
            <p:ph type="sldNum" sz="quarter" idx="10"/>
          </p:nvPr>
        </p:nvSpPr>
        <p:spPr>
          <a:xfrm>
            <a:off x="6400800" y="6432752"/>
            <a:ext cx="2133600" cy="365125"/>
          </a:xfrm>
        </p:spPr>
        <p:txBody>
          <a:bodyPr/>
          <a:lstStyle/>
          <a:p>
            <a:pPr algn="r">
              <a:defRPr/>
            </a:pPr>
            <a:r>
              <a:rPr lang="en-US" dirty="0"/>
              <a:t>8</a:t>
            </a:r>
          </a:p>
        </p:txBody>
      </p:sp>
      <p:sp>
        <p:nvSpPr>
          <p:cNvPr id="26" name="Rectangle 25"/>
          <p:cNvSpPr/>
          <p:nvPr/>
        </p:nvSpPr>
        <p:spPr>
          <a:xfrm flipV="1">
            <a:off x="647064" y="4549475"/>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415A"/>
              </a:solidFill>
            </a:endParaRPr>
          </a:p>
        </p:txBody>
      </p:sp>
    </p:spTree>
    <p:extLst>
      <p:ext uri="{BB962C8B-B14F-4D97-AF65-F5344CB8AC3E}">
        <p14:creationId xmlns:p14="http://schemas.microsoft.com/office/powerpoint/2010/main" val="38456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288529"/>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a:ea typeface="Open Sans Semibold" panose="020B0706030804020204" pitchFamily="34" charset="0"/>
                <a:cs typeface="Calibri" panose="020F0502020204030204" pitchFamily="34" charset="0"/>
              </a:rPr>
              <a:t>OBJECTIVES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1</a:t>
            </a:fld>
            <a:endParaRPr lang="en-US" dirty="0"/>
          </a:p>
        </p:txBody>
      </p:sp>
      <p:sp>
        <p:nvSpPr>
          <p:cNvPr id="4" name="Rectangle 3">
            <a:extLst>
              <a:ext uri="{FF2B5EF4-FFF2-40B4-BE49-F238E27FC236}">
                <a16:creationId xmlns:a16="http://schemas.microsoft.com/office/drawing/2014/main" id="{66AC8D02-60F0-4B62-A9D7-4BAACF4C13D2}"/>
              </a:ext>
            </a:extLst>
          </p:cNvPr>
          <p:cNvSpPr/>
          <p:nvPr/>
        </p:nvSpPr>
        <p:spPr>
          <a:xfrm>
            <a:off x="457200" y="1014059"/>
            <a:ext cx="8894445" cy="2677656"/>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004563"/>
                </a:solidFill>
                <a:latin typeface="Arial" panose="020B0604020202020204" pitchFamily="34" charset="0"/>
                <a:cs typeface="Arial" panose="020B0604020202020204" pitchFamily="34" charset="0"/>
              </a:rPr>
              <a:t>TAA and WIOA overview</a:t>
            </a:r>
          </a:p>
          <a:p>
            <a:pPr marL="457200" indent="-457200">
              <a:buFont typeface="Arial" panose="020B0604020202020204" pitchFamily="34" charset="0"/>
              <a:buChar char="•"/>
            </a:pPr>
            <a:r>
              <a:rPr lang="en-US" sz="2800" dirty="0">
                <a:solidFill>
                  <a:srgbClr val="004563"/>
                </a:solidFill>
                <a:latin typeface="Arial" panose="020B0604020202020204" pitchFamily="34" charset="0"/>
                <a:cs typeface="Arial" panose="020B0604020202020204" pitchFamily="34" charset="0"/>
              </a:rPr>
              <a:t>Co-enrollment simplified </a:t>
            </a:r>
          </a:p>
          <a:p>
            <a:pPr marL="457200" indent="-457200">
              <a:buFont typeface="Arial" panose="020B0604020202020204" pitchFamily="34" charset="0"/>
              <a:buChar char="•"/>
            </a:pPr>
            <a:r>
              <a:rPr lang="en-US" sz="2800" dirty="0">
                <a:solidFill>
                  <a:srgbClr val="004563"/>
                </a:solidFill>
                <a:latin typeface="Arial" panose="020B0604020202020204" pitchFamily="34" charset="0"/>
                <a:cs typeface="Arial" panose="020B0604020202020204" pitchFamily="34" charset="0"/>
              </a:rPr>
              <a:t>Co-enrollment guidance and details</a:t>
            </a:r>
          </a:p>
          <a:p>
            <a:pPr marL="457200" indent="-457200">
              <a:buFont typeface="Arial" panose="020B0604020202020204" pitchFamily="34" charset="0"/>
              <a:buChar char="•"/>
            </a:pPr>
            <a:r>
              <a:rPr lang="en-US" sz="2800" dirty="0">
                <a:solidFill>
                  <a:srgbClr val="004563"/>
                </a:solidFill>
                <a:latin typeface="Arial" panose="020B0604020202020204" pitchFamily="34" charset="0"/>
                <a:cs typeface="Arial" panose="020B0604020202020204" pitchFamily="34" charset="0"/>
              </a:rPr>
              <a:t>Benefits</a:t>
            </a:r>
          </a:p>
          <a:p>
            <a:pPr marL="457200" indent="-457200">
              <a:buFont typeface="Arial" panose="020B0604020202020204" pitchFamily="34" charset="0"/>
              <a:buChar char="•"/>
            </a:pPr>
            <a:r>
              <a:rPr lang="en-US" sz="2800" dirty="0">
                <a:solidFill>
                  <a:srgbClr val="004563"/>
                </a:solidFill>
                <a:latin typeface="Arial" panose="020B0604020202020204" pitchFamily="34" charset="0"/>
                <a:cs typeface="Arial" panose="020B0604020202020204" pitchFamily="34" charset="0"/>
              </a:rPr>
              <a:t>Myths</a:t>
            </a:r>
          </a:p>
          <a:p>
            <a:pPr marL="457200" indent="-457200">
              <a:buFont typeface="Arial" panose="020B0604020202020204" pitchFamily="34" charset="0"/>
              <a:buChar char="•"/>
            </a:pPr>
            <a:r>
              <a:rPr lang="en-US" sz="2800" dirty="0">
                <a:solidFill>
                  <a:srgbClr val="004563"/>
                </a:solidFill>
                <a:latin typeface="Arial" panose="020B0604020202020204" pitchFamily="34" charset="0"/>
                <a:cs typeface="Arial" panose="020B0604020202020204" pitchFamily="34" charset="0"/>
              </a:rPr>
              <a:t>Expectations</a:t>
            </a:r>
          </a:p>
        </p:txBody>
      </p:sp>
    </p:spTree>
    <p:extLst>
      <p:ext uri="{BB962C8B-B14F-4D97-AF65-F5344CB8AC3E}">
        <p14:creationId xmlns:p14="http://schemas.microsoft.com/office/powerpoint/2010/main" val="379608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07182"/>
            <a:ext cx="8432828"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TRADE ADJUSTMENT ASSISTANCE OVERVIEW</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2</a:t>
            </a:fld>
            <a:endParaRPr lang="en-US" dirty="0"/>
          </a:p>
        </p:txBody>
      </p:sp>
      <p:sp>
        <p:nvSpPr>
          <p:cNvPr id="4" name="Rectangle 3">
            <a:extLst>
              <a:ext uri="{FF2B5EF4-FFF2-40B4-BE49-F238E27FC236}">
                <a16:creationId xmlns:a16="http://schemas.microsoft.com/office/drawing/2014/main" id="{66AC8D02-60F0-4B62-A9D7-4BAACF4C13D2}"/>
              </a:ext>
            </a:extLst>
          </p:cNvPr>
          <p:cNvSpPr/>
          <p:nvPr/>
        </p:nvSpPr>
        <p:spPr>
          <a:xfrm>
            <a:off x="605155" y="815279"/>
            <a:ext cx="8265672" cy="5693866"/>
          </a:xfrm>
          <a:prstGeom prst="rect">
            <a:avLst/>
          </a:prstGeom>
        </p:spPr>
        <p:txBody>
          <a:bodyPr wrap="square">
            <a:spAutoFit/>
          </a:bodyPr>
          <a:lstStyle/>
          <a:p>
            <a:pPr lvl="0">
              <a:spcBef>
                <a:spcPts val="600"/>
              </a:spcBef>
              <a:spcAft>
                <a:spcPts val="600"/>
              </a:spcAft>
              <a:buClr>
                <a:srgbClr val="9E1C30"/>
              </a:buClr>
            </a:pPr>
            <a:r>
              <a:rPr lang="en-US" sz="2400" dirty="0">
                <a:solidFill>
                  <a:srgbClr val="004563"/>
                </a:solidFill>
                <a:latin typeface="Arial" panose="020B0604020202020204"/>
              </a:rPr>
              <a:t>TAA program offers a variety of benefits and services to eligible workers, including:</a:t>
            </a:r>
          </a:p>
          <a:p>
            <a:pPr marL="914400" lvl="1" indent="-457200">
              <a:spcBef>
                <a:spcPts val="600"/>
              </a:spcBef>
              <a:spcAft>
                <a:spcPts val="600"/>
              </a:spcAft>
              <a:buFont typeface="Arial" panose="020B0604020202020204" pitchFamily="34" charset="0"/>
              <a:buChar char="•"/>
            </a:pPr>
            <a:r>
              <a:rPr lang="en-US" sz="2000" dirty="0">
                <a:solidFill>
                  <a:srgbClr val="004563"/>
                </a:solidFill>
                <a:latin typeface="Arial" panose="020B0604020202020204"/>
              </a:rPr>
              <a:t>Trade Readjustment Allowance (TRA) for extended income support</a:t>
            </a:r>
          </a:p>
          <a:p>
            <a:pPr marL="914400" lvl="1" indent="-457200">
              <a:spcBef>
                <a:spcPts val="600"/>
              </a:spcBef>
              <a:spcAft>
                <a:spcPts val="600"/>
              </a:spcAft>
              <a:buFont typeface="Arial" panose="020B0604020202020204" pitchFamily="34" charset="0"/>
              <a:buChar char="•"/>
            </a:pPr>
            <a:r>
              <a:rPr lang="en-US" sz="2000" dirty="0">
                <a:solidFill>
                  <a:srgbClr val="004563"/>
                </a:solidFill>
                <a:latin typeface="Arial" panose="020B0604020202020204"/>
              </a:rPr>
              <a:t>Job Search and Relocation Allowance for commuting and travel support</a:t>
            </a:r>
          </a:p>
          <a:p>
            <a:pPr marL="914400" lvl="1" indent="-457200">
              <a:spcBef>
                <a:spcPts val="600"/>
              </a:spcBef>
              <a:spcAft>
                <a:spcPts val="600"/>
              </a:spcAft>
              <a:buFont typeface="Arial" panose="020B0604020202020204" pitchFamily="34" charset="0"/>
              <a:buChar char="•"/>
            </a:pPr>
            <a:r>
              <a:rPr lang="en-US" sz="2000" dirty="0">
                <a:solidFill>
                  <a:srgbClr val="004563"/>
                </a:solidFill>
                <a:latin typeface="Arial" panose="020B0604020202020204"/>
              </a:rPr>
              <a:t>Health Care Tax Credit (HCTC) for reimbursement</a:t>
            </a:r>
          </a:p>
          <a:p>
            <a:pPr marL="914400" lvl="1" indent="-457200">
              <a:spcBef>
                <a:spcPts val="600"/>
              </a:spcBef>
              <a:spcAft>
                <a:spcPts val="600"/>
              </a:spcAft>
              <a:buFont typeface="Arial" panose="020B0604020202020204" pitchFamily="34" charset="0"/>
              <a:buChar char="•"/>
            </a:pPr>
            <a:r>
              <a:rPr lang="en-US" sz="2000" dirty="0">
                <a:solidFill>
                  <a:srgbClr val="004563"/>
                </a:solidFill>
                <a:latin typeface="Arial" panose="020B0604020202020204"/>
              </a:rPr>
              <a:t>Reemployment Trade Adjustment Assistance (RTAA) (wage subsidy for workers 50 and older)</a:t>
            </a:r>
          </a:p>
          <a:p>
            <a:pPr marL="914400" lvl="1" indent="-457200">
              <a:spcBef>
                <a:spcPts val="600"/>
              </a:spcBef>
              <a:spcAft>
                <a:spcPts val="600"/>
              </a:spcAft>
              <a:buFont typeface="Arial" panose="020B0604020202020204" pitchFamily="34" charset="0"/>
              <a:buChar char="•"/>
            </a:pPr>
            <a:r>
              <a:rPr lang="en-US" sz="2000" dirty="0">
                <a:solidFill>
                  <a:srgbClr val="004563"/>
                </a:solidFill>
                <a:latin typeface="Arial" panose="020B0604020202020204"/>
              </a:rPr>
              <a:t>Training (lifetime education benefit including credentials and higher education degrees)</a:t>
            </a:r>
          </a:p>
          <a:p>
            <a:pPr lvl="0">
              <a:spcBef>
                <a:spcPts val="600"/>
              </a:spcBef>
              <a:spcAft>
                <a:spcPts val="600"/>
              </a:spcAft>
              <a:buClr>
                <a:srgbClr val="9E1C30"/>
              </a:buClr>
            </a:pPr>
            <a:r>
              <a:rPr lang="en-US" sz="2400" dirty="0">
                <a:solidFill>
                  <a:srgbClr val="004563"/>
                </a:solidFill>
                <a:latin typeface="Arial" panose="020B0604020202020204"/>
              </a:rPr>
              <a:t>Authorized by the Trade Act of 1974, as amended</a:t>
            </a:r>
            <a:r>
              <a:rPr lang="en-US" sz="2600" dirty="0">
                <a:solidFill>
                  <a:srgbClr val="004563"/>
                </a:solidFill>
                <a:latin typeface="Arial" panose="020B0604020202020204"/>
              </a:rPr>
              <a:t>.</a:t>
            </a:r>
          </a:p>
          <a:p>
            <a:pPr marL="800100" lvl="1" indent="-342900">
              <a:spcBef>
                <a:spcPts val="600"/>
              </a:spcBef>
              <a:spcAft>
                <a:spcPts val="600"/>
              </a:spcAft>
              <a:buFont typeface="Arial" panose="020B0604020202020204" pitchFamily="34" charset="0"/>
              <a:buChar char="•"/>
            </a:pPr>
            <a:r>
              <a:rPr lang="en-US" sz="2000" dirty="0">
                <a:solidFill>
                  <a:srgbClr val="004563"/>
                </a:solidFill>
                <a:latin typeface="Arial" panose="020B0604020202020204"/>
              </a:rPr>
              <a:t>Trade Adjustment Assistance Reauthorization Act of 2015 (TAARA 2015)</a:t>
            </a:r>
          </a:p>
        </p:txBody>
      </p:sp>
    </p:spTree>
    <p:extLst>
      <p:ext uri="{BB962C8B-B14F-4D97-AF65-F5344CB8AC3E}">
        <p14:creationId xmlns:p14="http://schemas.microsoft.com/office/powerpoint/2010/main" val="49772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457201" y="0"/>
            <a:ext cx="8187690" cy="641567"/>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300" b="1" dirty="0">
                <a:solidFill>
                  <a:srgbClr val="004563"/>
                </a:solidFill>
                <a:latin typeface="HelveticaNeueLT Std" panose="020B0604020202020204"/>
                <a:ea typeface="Open Sans Semibold" panose="020B0706030804020204" pitchFamily="34" charset="0"/>
                <a:cs typeface="Calibri" panose="020F0502020204030204" pitchFamily="34" charset="0"/>
              </a:rPr>
              <a:t>WORKFORCE INNOVATION AND OPPORTUNITY ACT OVERVIEW</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3</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647065" y="939851"/>
            <a:ext cx="8075808" cy="5086179"/>
          </a:xfrm>
        </p:spPr>
        <p:txBody>
          <a:bodyPr>
            <a:normAutofit/>
          </a:bodyPr>
          <a:lstStyle/>
          <a:p>
            <a:pPr marL="0" lvl="0" indent="0">
              <a:spcBef>
                <a:spcPts val="1800"/>
              </a:spcBef>
              <a:buClr>
                <a:schemeClr val="bg1">
                  <a:lumMod val="75000"/>
                </a:schemeClr>
              </a:buClr>
              <a:buNone/>
            </a:pPr>
            <a:r>
              <a:rPr lang="en-US" dirty="0">
                <a:solidFill>
                  <a:srgbClr val="004563"/>
                </a:solidFill>
                <a:latin typeface="Arial" panose="020B0604020202020204"/>
              </a:rPr>
              <a:t>Workforce Innovation and Opportunity Act (WIOA) took effect on July 1, 2015. </a:t>
            </a:r>
          </a:p>
          <a:p>
            <a:pPr lvl="1">
              <a:spcBef>
                <a:spcPts val="1800"/>
              </a:spcBef>
            </a:pPr>
            <a:r>
              <a:rPr lang="en-US" dirty="0">
                <a:solidFill>
                  <a:srgbClr val="004563"/>
                </a:solidFill>
                <a:latin typeface="Arial" panose="020B0604020202020204"/>
              </a:rPr>
              <a:t>Youth, Adult, and </a:t>
            </a:r>
            <a:r>
              <a:rPr lang="en-US" dirty="0">
                <a:solidFill>
                  <a:schemeClr val="accent1">
                    <a:lumMod val="50000"/>
                  </a:schemeClr>
                </a:solidFill>
                <a:latin typeface="Arial" panose="020B0604020202020204"/>
              </a:rPr>
              <a:t>Dislocated Worker</a:t>
            </a:r>
          </a:p>
          <a:p>
            <a:pPr lvl="0">
              <a:spcBef>
                <a:spcPts val="1800"/>
              </a:spcBef>
              <a:buClr>
                <a:schemeClr val="bg1">
                  <a:lumMod val="75000"/>
                </a:schemeClr>
              </a:buClr>
              <a:buFont typeface="Wingdings" panose="05000000000000000000" pitchFamily="2" charset="2"/>
              <a:buChar char="§"/>
            </a:pPr>
            <a:endParaRPr lang="en-US" dirty="0">
              <a:solidFill>
                <a:srgbClr val="004563"/>
              </a:solidFill>
              <a:latin typeface="Arial" panose="020B0604020202020204"/>
            </a:endParaRPr>
          </a:p>
          <a:p>
            <a:pPr marL="0" lvl="0" indent="0">
              <a:spcBef>
                <a:spcPts val="1800"/>
              </a:spcBef>
              <a:buClr>
                <a:schemeClr val="bg1">
                  <a:lumMod val="75000"/>
                </a:schemeClr>
              </a:buClr>
              <a:buNone/>
            </a:pPr>
            <a:r>
              <a:rPr lang="en-US" dirty="0">
                <a:solidFill>
                  <a:srgbClr val="004563"/>
                </a:solidFill>
                <a:latin typeface="Arial" panose="020B0604020202020204"/>
              </a:rPr>
              <a:t>WIOA Dislocated Worker programs provide the following specialized reemployment services: </a:t>
            </a:r>
          </a:p>
          <a:p>
            <a:pPr lvl="1">
              <a:spcBef>
                <a:spcPts val="1800"/>
              </a:spcBef>
            </a:pPr>
            <a:r>
              <a:rPr lang="en-US" dirty="0">
                <a:solidFill>
                  <a:srgbClr val="004563"/>
                </a:solidFill>
                <a:latin typeface="Arial" panose="020B0604020202020204"/>
              </a:rPr>
              <a:t>Career development</a:t>
            </a:r>
          </a:p>
          <a:p>
            <a:pPr lvl="1">
              <a:spcBef>
                <a:spcPts val="1800"/>
              </a:spcBef>
            </a:pPr>
            <a:r>
              <a:rPr lang="en-US" dirty="0">
                <a:solidFill>
                  <a:srgbClr val="004563"/>
                </a:solidFill>
                <a:latin typeface="Arial" panose="020B0604020202020204"/>
              </a:rPr>
              <a:t>Job placement services</a:t>
            </a:r>
          </a:p>
          <a:p>
            <a:pPr lvl="1">
              <a:spcBef>
                <a:spcPts val="1800"/>
              </a:spcBef>
            </a:pPr>
            <a:r>
              <a:rPr lang="en-US" dirty="0">
                <a:solidFill>
                  <a:srgbClr val="004563"/>
                </a:solidFill>
                <a:latin typeface="Arial" panose="020B0604020202020204"/>
              </a:rPr>
              <a:t>Funding assistance for training</a:t>
            </a:r>
            <a:endParaRPr lang="en-US" sz="2400" dirty="0">
              <a:solidFill>
                <a:srgbClr val="004563"/>
              </a:solidFill>
              <a:latin typeface="HelveticaNeueLT Std" panose="020B0604020202020204"/>
              <a:cs typeface="Calibri" panose="020F0502020204030204" pitchFamily="34" charset="0"/>
            </a:endParaRPr>
          </a:p>
          <a:p>
            <a:pPr marL="0" indent="0">
              <a:buNone/>
            </a:pPr>
            <a:endParaRPr lang="en-US" dirty="0">
              <a:solidFill>
                <a:srgbClr val="004563"/>
              </a:solidFill>
            </a:endParaRPr>
          </a:p>
        </p:txBody>
      </p:sp>
    </p:spTree>
    <p:extLst>
      <p:ext uri="{BB962C8B-B14F-4D97-AF65-F5344CB8AC3E}">
        <p14:creationId xmlns:p14="http://schemas.microsoft.com/office/powerpoint/2010/main" val="186721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5" y="323022"/>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CO-ENROLLMENT SIMPLIFIED</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4</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647064" y="909529"/>
            <a:ext cx="8205387" cy="5086179"/>
          </a:xfrm>
        </p:spPr>
        <p:txBody>
          <a:bodyPr>
            <a:normAutofit/>
          </a:bodyPr>
          <a:lstStyle/>
          <a:p>
            <a:pPr marL="0" lvl="0" indent="0">
              <a:spcBef>
                <a:spcPts val="1800"/>
              </a:spcBef>
              <a:buClr>
                <a:srgbClr val="9E1C30"/>
              </a:buClr>
              <a:buNone/>
            </a:pPr>
            <a:r>
              <a:rPr lang="en-US" dirty="0">
                <a:solidFill>
                  <a:srgbClr val="004563"/>
                </a:solidFill>
                <a:latin typeface="Arial" panose="020B0604020202020204"/>
              </a:rPr>
              <a:t>As codified in 20 CFR 618.325, co-enrollment between the TAA and WIOA programs is to ensure the integrated, coordinated delivery of services that help participants return to work quickly.  </a:t>
            </a:r>
          </a:p>
          <a:p>
            <a:pPr marL="0" lvl="0" indent="0">
              <a:spcBef>
                <a:spcPts val="1800"/>
              </a:spcBef>
              <a:buClr>
                <a:srgbClr val="9E1C30"/>
              </a:buClr>
              <a:buNone/>
            </a:pPr>
            <a:r>
              <a:rPr lang="en-US" dirty="0">
                <a:solidFill>
                  <a:srgbClr val="004563"/>
                </a:solidFill>
                <a:latin typeface="Arial" panose="020B0604020202020204"/>
              </a:rPr>
              <a:t>Co-enrollment occurs when:</a:t>
            </a:r>
          </a:p>
          <a:p>
            <a:pPr>
              <a:spcBef>
                <a:spcPts val="1800"/>
              </a:spcBef>
            </a:pPr>
            <a:r>
              <a:rPr lang="en-US" sz="2400" dirty="0">
                <a:solidFill>
                  <a:srgbClr val="004563"/>
                </a:solidFill>
                <a:latin typeface="Arial" panose="020B0604020202020204"/>
              </a:rPr>
              <a:t>The participant is eligible for both programs.</a:t>
            </a:r>
          </a:p>
          <a:p>
            <a:pPr lvl="1">
              <a:spcBef>
                <a:spcPts val="1800"/>
              </a:spcBef>
              <a:buFont typeface="Courier New" panose="02070309020205020404" pitchFamily="49" charset="0"/>
              <a:buChar char="o"/>
            </a:pPr>
            <a:r>
              <a:rPr lang="en-US" sz="2000" dirty="0">
                <a:solidFill>
                  <a:srgbClr val="004563"/>
                </a:solidFill>
                <a:latin typeface="Arial" panose="020B0604020202020204"/>
              </a:rPr>
              <a:t>The majority certified trade-affected workers are eligible for Dislocated Worker enrollment. </a:t>
            </a:r>
          </a:p>
          <a:p>
            <a:pPr>
              <a:spcBef>
                <a:spcPts val="1800"/>
              </a:spcBef>
            </a:pPr>
            <a:r>
              <a:rPr lang="en-US" sz="2400" dirty="0">
                <a:solidFill>
                  <a:srgbClr val="004563"/>
                </a:solidFill>
                <a:latin typeface="Arial" panose="020B0604020202020204"/>
              </a:rPr>
              <a:t>The partner program funds at least one service, such as a career assessment or Test for Basic Education. </a:t>
            </a:r>
            <a:r>
              <a:rPr lang="en-US" sz="2400" b="1" dirty="0">
                <a:solidFill>
                  <a:srgbClr val="004563"/>
                </a:solidFill>
                <a:latin typeface="Arial" panose="020B0604020202020204"/>
              </a:rPr>
              <a:t>This service must be recorded in Employ Florida. </a:t>
            </a:r>
          </a:p>
          <a:p>
            <a:pPr marL="0" lvl="0" indent="0">
              <a:spcBef>
                <a:spcPts val="1800"/>
              </a:spcBef>
              <a:buClr>
                <a:srgbClr val="9E1C30"/>
              </a:buClr>
              <a:buNone/>
            </a:pPr>
            <a:endParaRPr lang="en-US" sz="2400" dirty="0">
              <a:solidFill>
                <a:srgbClr val="004563"/>
              </a:solidFill>
              <a:latin typeface="Arial" panose="020B0604020202020204"/>
            </a:endParaRPr>
          </a:p>
          <a:p>
            <a:pPr marL="0" lvl="0" indent="0">
              <a:spcBef>
                <a:spcPts val="1800"/>
              </a:spcBef>
              <a:buClr>
                <a:srgbClr val="9E1C30"/>
              </a:buClr>
              <a:buNone/>
            </a:pPr>
            <a:endParaRPr lang="en-US" dirty="0">
              <a:solidFill>
                <a:srgbClr val="004563"/>
              </a:solidFill>
              <a:latin typeface="Arial" panose="020B0604020202020204"/>
            </a:endParaRPr>
          </a:p>
          <a:p>
            <a:pPr marL="0" lvl="0" indent="0">
              <a:spcBef>
                <a:spcPts val="1800"/>
              </a:spcBef>
              <a:buClr>
                <a:srgbClr val="9E1C30"/>
              </a:buClr>
              <a:buNone/>
            </a:pPr>
            <a:endParaRPr lang="en-US" dirty="0">
              <a:solidFill>
                <a:srgbClr val="004563"/>
              </a:solidFill>
              <a:latin typeface="Arial" panose="020B0604020202020204"/>
            </a:endParaRPr>
          </a:p>
          <a:p>
            <a:endParaRPr lang="en-US" sz="2400" dirty="0">
              <a:latin typeface="HelveticaNeueLT Std" panose="020B0604020202020204"/>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20487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457200" y="275905"/>
            <a:ext cx="88144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CO-ENROLLMENT GUIDANCE AND DETAILS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5</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355917" y="977048"/>
            <a:ext cx="8432165" cy="5086179"/>
          </a:xfrm>
        </p:spPr>
        <p:txBody>
          <a:bodyPr>
            <a:normAutofit fontScale="92500" lnSpcReduction="20000"/>
          </a:bodyPr>
          <a:lstStyle/>
          <a:p>
            <a:pPr marL="0" lvl="0" indent="0">
              <a:spcBef>
                <a:spcPts val="1800"/>
              </a:spcBef>
              <a:buClr>
                <a:srgbClr val="9E1C30"/>
              </a:buClr>
              <a:buNone/>
            </a:pPr>
            <a:r>
              <a:rPr lang="en-US" dirty="0">
                <a:solidFill>
                  <a:srgbClr val="004563"/>
                </a:solidFill>
                <a:latin typeface="Arial" panose="020B0604020202020204"/>
              </a:rPr>
              <a:t>Training and Employment Guidance Letter (TEGL) No. 4-20: </a:t>
            </a:r>
          </a:p>
          <a:p>
            <a:pPr lvl="1">
              <a:spcBef>
                <a:spcPts val="1800"/>
              </a:spcBef>
            </a:pPr>
            <a:r>
              <a:rPr lang="en-US" dirty="0">
                <a:solidFill>
                  <a:srgbClr val="004563"/>
                </a:solidFill>
                <a:latin typeface="Arial" panose="020B0604020202020204"/>
              </a:rPr>
              <a:t>Dislocated Worker services include career services, training, supportive services, and follow-up services. </a:t>
            </a:r>
          </a:p>
          <a:p>
            <a:pPr lvl="1">
              <a:spcBef>
                <a:spcPts val="1800"/>
              </a:spcBef>
            </a:pPr>
            <a:r>
              <a:rPr lang="en-US" dirty="0">
                <a:solidFill>
                  <a:srgbClr val="004563"/>
                </a:solidFill>
                <a:latin typeface="Arial" panose="020B0604020202020204"/>
              </a:rPr>
              <a:t>Dislocated Worker funds allow the affected worker to start services </a:t>
            </a:r>
            <a:r>
              <a:rPr lang="en-US" dirty="0">
                <a:solidFill>
                  <a:schemeClr val="accent1">
                    <a:lumMod val="50000"/>
                  </a:schemeClr>
                </a:solidFill>
                <a:latin typeface="Arial" panose="020B0604020202020204"/>
              </a:rPr>
              <a:t>earlier</a:t>
            </a:r>
            <a:r>
              <a:rPr lang="en-US" dirty="0">
                <a:solidFill>
                  <a:srgbClr val="960000"/>
                </a:solidFill>
                <a:latin typeface="Arial" panose="020B0604020202020204"/>
              </a:rPr>
              <a:t> </a:t>
            </a:r>
            <a:r>
              <a:rPr lang="en-US" dirty="0">
                <a:solidFill>
                  <a:srgbClr val="004563"/>
                </a:solidFill>
                <a:latin typeface="Arial" panose="020B0604020202020204"/>
              </a:rPr>
              <a:t>in the process while the Trade Act petition is being filed, reviewed, certified, etc. by the US Department of Labor (USDOL).</a:t>
            </a:r>
          </a:p>
          <a:p>
            <a:pPr lvl="1">
              <a:spcBef>
                <a:spcPts val="1800"/>
              </a:spcBef>
            </a:pPr>
            <a:r>
              <a:rPr lang="en-US" dirty="0">
                <a:solidFill>
                  <a:srgbClr val="004563"/>
                </a:solidFill>
                <a:latin typeface="Arial" panose="020B0604020202020204"/>
              </a:rPr>
              <a:t>Co-enrollment aligns with the workforce goal of providing </a:t>
            </a:r>
            <a:r>
              <a:rPr lang="en-US" b="1" dirty="0">
                <a:solidFill>
                  <a:srgbClr val="004563"/>
                </a:solidFill>
                <a:latin typeface="Arial" panose="020B0604020202020204"/>
              </a:rPr>
              <a:t>immediate</a:t>
            </a:r>
            <a:r>
              <a:rPr lang="en-US" dirty="0">
                <a:solidFill>
                  <a:srgbClr val="004563"/>
                </a:solidFill>
                <a:latin typeface="Arial" panose="020B0604020202020204"/>
              </a:rPr>
              <a:t> and seamless workforce program integration. </a:t>
            </a:r>
          </a:p>
          <a:p>
            <a:endParaRPr lang="en-US" sz="2400" dirty="0">
              <a:latin typeface="HelveticaNeueLT Std" panose="020B0604020202020204"/>
              <a:cs typeface="Calibri" panose="020F0502020204030204" pitchFamily="34" charset="0"/>
            </a:endParaRPr>
          </a:p>
          <a:p>
            <a:pPr marL="0" indent="0">
              <a:buNone/>
            </a:pPr>
            <a:r>
              <a:rPr lang="en-US" dirty="0">
                <a:solidFill>
                  <a:srgbClr val="004563"/>
                </a:solidFill>
                <a:latin typeface="Arial" panose="020B0604020202020204" pitchFamily="34" charset="0"/>
                <a:cs typeface="Arial" panose="020B0604020202020204" pitchFamily="34" charset="0"/>
              </a:rPr>
              <a:t>TAA Data Integrity Report tracks TAA partipants who are co-enrolled in the WIOA DW program.</a:t>
            </a:r>
          </a:p>
          <a:p>
            <a:pPr lvl="1">
              <a:spcBef>
                <a:spcPts val="1800"/>
              </a:spcBef>
            </a:pPr>
            <a:r>
              <a:rPr lang="en-US" dirty="0">
                <a:solidFill>
                  <a:srgbClr val="004563"/>
                </a:solidFill>
                <a:latin typeface="Arial" panose="020B0604020202020204"/>
              </a:rPr>
              <a:t>75% of new TAA participants must be co-enrolled.</a:t>
            </a:r>
          </a:p>
        </p:txBody>
      </p:sp>
    </p:spTree>
    <p:extLst>
      <p:ext uri="{BB962C8B-B14F-4D97-AF65-F5344CB8AC3E}">
        <p14:creationId xmlns:p14="http://schemas.microsoft.com/office/powerpoint/2010/main" val="231560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5" y="28947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BENEFITS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6</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647065" y="885910"/>
            <a:ext cx="7886700" cy="5086179"/>
          </a:xfrm>
        </p:spPr>
        <p:txBody>
          <a:bodyPr>
            <a:normAutofit/>
          </a:bodyPr>
          <a:lstStyle/>
          <a:p>
            <a:pPr marL="0" lvl="0" indent="0">
              <a:spcBef>
                <a:spcPts val="1800"/>
              </a:spcBef>
              <a:buClr>
                <a:srgbClr val="9E1C30"/>
              </a:buClr>
              <a:buNone/>
            </a:pPr>
            <a:r>
              <a:rPr lang="en-US" dirty="0">
                <a:solidFill>
                  <a:srgbClr val="004563"/>
                </a:solidFill>
                <a:latin typeface="Arial" panose="020B0604020202020204"/>
              </a:rPr>
              <a:t>Benefits of co-enrollment in TAA and WIOA DW programs include: </a:t>
            </a:r>
          </a:p>
          <a:p>
            <a:pPr lvl="1">
              <a:spcBef>
                <a:spcPts val="1800"/>
              </a:spcBef>
            </a:pPr>
            <a:r>
              <a:rPr lang="en-US" dirty="0">
                <a:solidFill>
                  <a:srgbClr val="004563"/>
                </a:solidFill>
                <a:latin typeface="Arial" panose="020B0604020202020204"/>
              </a:rPr>
              <a:t>No “soft cap” restriction on training costs</a:t>
            </a:r>
          </a:p>
          <a:p>
            <a:pPr lvl="1">
              <a:spcBef>
                <a:spcPts val="1800"/>
              </a:spcBef>
            </a:pPr>
            <a:r>
              <a:rPr lang="en-US" dirty="0">
                <a:solidFill>
                  <a:srgbClr val="004563"/>
                </a:solidFill>
                <a:latin typeface="Arial" panose="020B0604020202020204"/>
              </a:rPr>
              <a:t>Broad range of training options</a:t>
            </a:r>
          </a:p>
          <a:p>
            <a:pPr lvl="1">
              <a:spcBef>
                <a:spcPts val="1800"/>
              </a:spcBef>
            </a:pPr>
            <a:r>
              <a:rPr lang="en-US" dirty="0">
                <a:solidFill>
                  <a:srgbClr val="004563"/>
                </a:solidFill>
                <a:latin typeface="Arial" panose="020B0604020202020204"/>
              </a:rPr>
              <a:t>Trade program provides case management services</a:t>
            </a:r>
          </a:p>
          <a:p>
            <a:pPr lvl="1">
              <a:spcBef>
                <a:spcPts val="1800"/>
              </a:spcBef>
            </a:pPr>
            <a:r>
              <a:rPr lang="en-US" dirty="0">
                <a:solidFill>
                  <a:srgbClr val="004563"/>
                </a:solidFill>
                <a:latin typeface="Arial" panose="020B0604020202020204"/>
              </a:rPr>
              <a:t>Reimbursement of Dislocated Worker costs if spent prior to known TAA program eligibility, and</a:t>
            </a:r>
          </a:p>
          <a:p>
            <a:pPr lvl="1">
              <a:spcBef>
                <a:spcPts val="1800"/>
              </a:spcBef>
            </a:pPr>
            <a:r>
              <a:rPr lang="en-US" sz="2400" dirty="0">
                <a:solidFill>
                  <a:srgbClr val="004563"/>
                </a:solidFill>
                <a:latin typeface="Arial" panose="020B0604020202020204"/>
                <a:cs typeface="Calibri" panose="020F0502020204030204" pitchFamily="34" charset="0"/>
              </a:rPr>
              <a:t>Shared performance (credential attainment, training result, measurable skills gains).</a:t>
            </a:r>
            <a:endParaRPr lang="en-US" sz="2400" dirty="0">
              <a:latin typeface="HelveticaNeueLT Std" panose="020B0604020202020204"/>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35878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5" y="287974"/>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BENEFITS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7</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647065" y="939851"/>
            <a:ext cx="7886700" cy="5086179"/>
          </a:xfrm>
        </p:spPr>
        <p:txBody>
          <a:bodyPr>
            <a:normAutofit/>
          </a:bodyPr>
          <a:lstStyle/>
          <a:p>
            <a:pPr marL="0" indent="0">
              <a:buNone/>
            </a:pPr>
            <a:r>
              <a:rPr lang="en-US" dirty="0">
                <a:solidFill>
                  <a:srgbClr val="004563"/>
                </a:solidFill>
                <a:latin typeface="Arial" panose="020B0604020202020204" pitchFamily="34" charset="0"/>
                <a:cs typeface="Arial" panose="020B0604020202020204" pitchFamily="34" charset="0"/>
              </a:rPr>
              <a:t>Co-enrollment also makes additional money available for On-the-Job Training (OJT).</a:t>
            </a:r>
          </a:p>
          <a:p>
            <a:pPr>
              <a:spcBef>
                <a:spcPts val="1800"/>
              </a:spcBef>
            </a:pPr>
            <a:r>
              <a:rPr lang="en-US" sz="2400" dirty="0">
                <a:solidFill>
                  <a:srgbClr val="004563"/>
                </a:solidFill>
                <a:latin typeface="Arial" panose="020B0604020202020204" pitchFamily="34" charset="0"/>
                <a:cs typeface="Arial" panose="020B0604020202020204" pitchFamily="34" charset="0"/>
              </a:rPr>
              <a:t>WIOA allows up to 75% reimbursement to employers for OJT.</a:t>
            </a:r>
          </a:p>
          <a:p>
            <a:pPr>
              <a:buClr>
                <a:schemeClr val="bg1">
                  <a:lumMod val="75000"/>
                </a:schemeClr>
              </a:buClr>
              <a:buFont typeface="Wingdings" panose="05000000000000000000" pitchFamily="2" charset="2"/>
              <a:buChar char="§"/>
            </a:pPr>
            <a:endParaRPr lang="en-US" sz="2400" dirty="0">
              <a:solidFill>
                <a:srgbClr val="004563"/>
              </a:solidFill>
              <a:latin typeface="Arial" panose="020B0604020202020204" pitchFamily="34" charset="0"/>
              <a:cs typeface="Arial" panose="020B0604020202020204" pitchFamily="34" charset="0"/>
            </a:endParaRPr>
          </a:p>
          <a:p>
            <a:pPr marL="0" indent="0">
              <a:buClr>
                <a:schemeClr val="bg1">
                  <a:lumMod val="75000"/>
                </a:schemeClr>
              </a:buClr>
              <a:buNone/>
            </a:pPr>
            <a:r>
              <a:rPr lang="en-US" dirty="0">
                <a:solidFill>
                  <a:srgbClr val="004563"/>
                </a:solidFill>
                <a:latin typeface="Arial" panose="020B0604020202020204" pitchFamily="34" charset="0"/>
                <a:cs typeface="Arial" panose="020B0604020202020204" pitchFamily="34" charset="0"/>
              </a:rPr>
              <a:t>For a TAA participant co-enrolled in WIOA:</a:t>
            </a:r>
          </a:p>
          <a:p>
            <a:pPr>
              <a:spcBef>
                <a:spcPts val="1800"/>
              </a:spcBef>
            </a:pPr>
            <a:r>
              <a:rPr lang="en-US" sz="2400" dirty="0">
                <a:solidFill>
                  <a:srgbClr val="004563"/>
                </a:solidFill>
                <a:latin typeface="Arial" panose="020B0604020202020204" pitchFamily="34" charset="0"/>
                <a:cs typeface="Arial" panose="020B0604020202020204" pitchFamily="34" charset="0"/>
              </a:rPr>
              <a:t>TAA may reimburse employers up to 50%</a:t>
            </a:r>
          </a:p>
          <a:p>
            <a:pPr>
              <a:spcBef>
                <a:spcPts val="1800"/>
              </a:spcBef>
            </a:pPr>
            <a:r>
              <a:rPr lang="en-US" sz="2400" dirty="0">
                <a:solidFill>
                  <a:srgbClr val="004563"/>
                </a:solidFill>
                <a:latin typeface="Arial" panose="020B0604020202020204" pitchFamily="34" charset="0"/>
                <a:cs typeface="Arial" panose="020B0604020202020204" pitchFamily="34" charset="0"/>
              </a:rPr>
              <a:t>WIOA may reimburse </a:t>
            </a:r>
            <a:r>
              <a:rPr lang="en-US" sz="2400" dirty="0">
                <a:solidFill>
                  <a:schemeClr val="accent1">
                    <a:lumMod val="50000"/>
                  </a:schemeClr>
                </a:solidFill>
                <a:latin typeface="Arial" panose="020B0604020202020204" pitchFamily="34" charset="0"/>
                <a:cs typeface="Arial" panose="020B0604020202020204" pitchFamily="34" charset="0"/>
              </a:rPr>
              <a:t>an additional 25% to bring the total reimbursement to employers up to 75%</a:t>
            </a:r>
          </a:p>
        </p:txBody>
      </p:sp>
    </p:spTree>
    <p:extLst>
      <p:ext uri="{BB962C8B-B14F-4D97-AF65-F5344CB8AC3E}">
        <p14:creationId xmlns:p14="http://schemas.microsoft.com/office/powerpoint/2010/main" val="223845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552132" y="293075"/>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rgbClr val="004563"/>
                </a:solidFill>
                <a:latin typeface="HelveticaNeueLT Std" panose="020B0604020202020204"/>
                <a:ea typeface="Open Sans Semibold" panose="020B0706030804020204" pitchFamily="34" charset="0"/>
                <a:cs typeface="Calibri" panose="020F0502020204030204" pitchFamily="34" charset="0"/>
              </a:rPr>
              <a:t>MYTH #1: ELIGIBILITY</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B5E6FD23-5B33-4947-9EFB-5FD68B5B023E}"/>
              </a:ext>
            </a:extLst>
          </p:cNvPr>
          <p:cNvSpPr>
            <a:spLocks noGrp="1"/>
          </p:cNvSpPr>
          <p:nvPr>
            <p:ph type="sldNum" sz="quarter" idx="12"/>
          </p:nvPr>
        </p:nvSpPr>
        <p:spPr>
          <a:xfrm>
            <a:off x="6665473" y="6382291"/>
            <a:ext cx="2057400" cy="365125"/>
          </a:xfrm>
        </p:spPr>
        <p:txBody>
          <a:bodyPr/>
          <a:lstStyle/>
          <a:p>
            <a:fld id="{2AE0A5F7-18CF-42D7-865E-9BC89C445029}" type="slidenum">
              <a:rPr lang="en-US" smtClean="0"/>
              <a:t>8</a:t>
            </a:fld>
            <a:endParaRPr lang="en-US" dirty="0"/>
          </a:p>
        </p:txBody>
      </p:sp>
      <p:sp>
        <p:nvSpPr>
          <p:cNvPr id="23" name="Content Placeholder 2">
            <a:extLst>
              <a:ext uri="{FF2B5EF4-FFF2-40B4-BE49-F238E27FC236}">
                <a16:creationId xmlns:a16="http://schemas.microsoft.com/office/drawing/2014/main" id="{D14C4D4C-D71A-4393-A45F-8CA2934F4722}"/>
              </a:ext>
            </a:extLst>
          </p:cNvPr>
          <p:cNvSpPr>
            <a:spLocks noGrp="1"/>
          </p:cNvSpPr>
          <p:nvPr>
            <p:ph idx="1"/>
          </p:nvPr>
        </p:nvSpPr>
        <p:spPr>
          <a:xfrm>
            <a:off x="653287" y="885910"/>
            <a:ext cx="7886700" cy="5086179"/>
          </a:xfrm>
        </p:spPr>
        <p:txBody>
          <a:bodyPr>
            <a:normAutofit/>
          </a:bodyPr>
          <a:lstStyle/>
          <a:p>
            <a:pPr marL="0" indent="0">
              <a:buNone/>
            </a:pPr>
            <a:r>
              <a:rPr lang="en-US" dirty="0">
                <a:solidFill>
                  <a:srgbClr val="004563"/>
                </a:solidFill>
                <a:latin typeface="Arial" panose="020B0604020202020204" pitchFamily="34" charset="0"/>
                <a:cs typeface="Arial" panose="020B0604020202020204" pitchFamily="34" charset="0"/>
              </a:rPr>
              <a:t>“The WIOA Dislocated Worker program offers employment and training programs for eligible workers </a:t>
            </a:r>
            <a:r>
              <a:rPr lang="en-US" b="1" dirty="0">
                <a:solidFill>
                  <a:srgbClr val="004563"/>
                </a:solidFill>
                <a:latin typeface="Arial" panose="020B0604020202020204" pitchFamily="34" charset="0"/>
                <a:cs typeface="Arial" panose="020B0604020202020204" pitchFamily="34" charset="0"/>
              </a:rPr>
              <a:t>who are unemployed through no fault of their own or have received an official layoff notice.” </a:t>
            </a:r>
          </a:p>
          <a:p>
            <a:pPr marL="0" indent="0">
              <a:buNone/>
            </a:pPr>
            <a:endParaRPr lang="en-US" dirty="0">
              <a:solidFill>
                <a:srgbClr val="004563"/>
              </a:solidFill>
              <a:latin typeface="Arial" panose="020B0604020202020204" pitchFamily="34" charset="0"/>
              <a:cs typeface="Arial" panose="020B0604020202020204" pitchFamily="34" charset="0"/>
            </a:endParaRPr>
          </a:p>
          <a:p>
            <a:pPr marL="0" indent="0">
              <a:buNone/>
            </a:pPr>
            <a:r>
              <a:rPr lang="en-US" dirty="0">
                <a:solidFill>
                  <a:srgbClr val="004563"/>
                </a:solidFill>
                <a:latin typeface="Arial" panose="020B0604020202020204" pitchFamily="34" charset="0"/>
                <a:cs typeface="Arial" panose="020B0604020202020204" pitchFamily="34" charset="0"/>
              </a:rPr>
              <a:t>“The TAA program is a federal program that assists U.S. workers </a:t>
            </a:r>
            <a:r>
              <a:rPr lang="en-US" b="1" dirty="0">
                <a:solidFill>
                  <a:srgbClr val="004563"/>
                </a:solidFill>
                <a:latin typeface="Arial" panose="020B0604020202020204" pitchFamily="34" charset="0"/>
                <a:cs typeface="Arial" panose="020B0604020202020204" pitchFamily="34" charset="0"/>
              </a:rPr>
              <a:t>who have lost or may lose their jobs as a result of foreign trade</a:t>
            </a:r>
            <a:r>
              <a:rPr lang="en-US" dirty="0">
                <a:solidFill>
                  <a:srgbClr val="004563"/>
                </a:solidFill>
                <a:latin typeface="Arial" panose="020B0604020202020204" pitchFamily="34" charset="0"/>
                <a:cs typeface="Arial" panose="020B0604020202020204" pitchFamily="34" charset="0"/>
              </a:rPr>
              <a:t>.”</a:t>
            </a:r>
          </a:p>
          <a:p>
            <a:pPr marL="0" indent="0">
              <a:buNone/>
            </a:pPr>
            <a:endParaRPr lang="en-US" dirty="0"/>
          </a:p>
        </p:txBody>
      </p:sp>
    </p:spTree>
    <p:extLst>
      <p:ext uri="{BB962C8B-B14F-4D97-AF65-F5344CB8AC3E}">
        <p14:creationId xmlns:p14="http://schemas.microsoft.com/office/powerpoint/2010/main" val="2969869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80C74D6DD7C4C86F5D02E664BC1D7" ma:contentTypeVersion="14" ma:contentTypeDescription="Create a new document." ma:contentTypeScope="" ma:versionID="908a94e984bec1a89edeff143039c05c">
  <xsd:schema xmlns:xsd="http://www.w3.org/2001/XMLSchema" xmlns:xs="http://www.w3.org/2001/XMLSchema" xmlns:p="http://schemas.microsoft.com/office/2006/metadata/properties" xmlns:ns1="http://schemas.microsoft.com/sharepoint/v3" xmlns:ns3="253ef7ab-c8d0-4de5-8d3f-a46086fa710c" xmlns:ns4="01d5a234-f7c4-42e6-8740-f15a554ae8bb" targetNamespace="http://schemas.microsoft.com/office/2006/metadata/properties" ma:root="true" ma:fieldsID="4c0f242d86d66f12811a1f08947456fa" ns1:_="" ns3:_="" ns4:_="">
    <xsd:import namespace="http://schemas.microsoft.com/sharepoint/v3"/>
    <xsd:import namespace="253ef7ab-c8d0-4de5-8d3f-a46086fa710c"/>
    <xsd:import namespace="01d5a234-f7c4-42e6-8740-f15a554ae8b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1:_ip_UnifiedCompliancePolicyProperties" minOccurs="0"/>
                <xsd:element ref="ns1:_ip_UnifiedCompliancePolicyUIActio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3ef7ab-c8d0-4de5-8d3f-a46086fa71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d5a234-f7c4-42e6-8740-f15a554ae8b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04B77D-DEC4-4364-BB7F-A51AE13AD4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53ef7ab-c8d0-4de5-8d3f-a46086fa710c"/>
    <ds:schemaRef ds:uri="01d5a234-f7c4-42e6-8740-f15a554ae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65676E-68EC-4376-A9DA-C9C1BFC398AD}">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98C6424-5758-427B-87F2-252AE22D83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DEO2015</Template>
  <TotalTime>18560</TotalTime>
  <Words>4280</Words>
  <Application>Microsoft Office PowerPoint</Application>
  <PresentationFormat>On-screen Show (4:3)</PresentationFormat>
  <Paragraphs>257</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Adobe Garamond Pro</vt:lpstr>
      <vt:lpstr>Arial</vt:lpstr>
      <vt:lpstr>Calibri</vt:lpstr>
      <vt:lpstr>Calibri Light</vt:lpstr>
      <vt:lpstr>Courier New</vt:lpstr>
      <vt:lpstr>HelveticaNeueLT Std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Richard</dc:creator>
  <cp:lastModifiedBy>Booth, Carol</cp:lastModifiedBy>
  <cp:revision>853</cp:revision>
  <cp:lastPrinted>2019-01-24T18:53:05Z</cp:lastPrinted>
  <dcterms:created xsi:type="dcterms:W3CDTF">2016-01-18T02:17:17Z</dcterms:created>
  <dcterms:modified xsi:type="dcterms:W3CDTF">2021-10-22T19:52:47Z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0x01010070580C74D6DD7C4C86F5D02E664BC1D7</vt:lpwstr>
  </property>
</Properties>
</file>