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8" r:id="rId3"/>
    <p:sldId id="429" r:id="rId4"/>
    <p:sldId id="439" r:id="rId5"/>
    <p:sldId id="431" r:id="rId6"/>
    <p:sldId id="432" r:id="rId7"/>
    <p:sldId id="434" r:id="rId8"/>
    <p:sldId id="435" r:id="rId9"/>
    <p:sldId id="394" r:id="rId10"/>
    <p:sldId id="436" r:id="rId11"/>
    <p:sldId id="437" r:id="rId12"/>
    <p:sldId id="438" r:id="rId13"/>
    <p:sldId id="44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556" autoAdjust="0"/>
  </p:normalViewPr>
  <p:slideViewPr>
    <p:cSldViewPr snapToGrid="0">
      <p:cViewPr varScale="1">
        <p:scale>
          <a:sx n="67" d="100"/>
          <a:sy n="67" d="100"/>
        </p:scale>
        <p:origin x="14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345244-8F58-4A54-B11C-F492938B3539}" type="datetimeFigureOut">
              <a:rPr lang="en-US" smtClean="0"/>
              <a:t>2/16/2021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7D93B-C868-411D-99E4-33291ADFD774}" type="slidenum">
              <a:rPr lang="en-US" smtClean="0"/>
              <a:t>‹#›</a:t>
            </a:fld>
            <a:endParaRPr lang="en-US"/>
          </a:p>
        </p:txBody>
      </p:sp>
    </p:spTree>
    <p:extLst>
      <p:ext uri="{BB962C8B-B14F-4D97-AF65-F5344CB8AC3E}">
        <p14:creationId xmlns:p14="http://schemas.microsoft.com/office/powerpoint/2010/main" val="11791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3302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Trade Readjustment Allowance (TRA) is a weekly income support payment for trade-affected workers who have exhausted their Reemployment Assistance (RA) benefits </a:t>
            </a:r>
            <a:r>
              <a:rPr lang="en-US" sz="1200" b="1" i="0" u="none" strike="noStrike" kern="1200" baseline="0" dirty="0">
                <a:solidFill>
                  <a:schemeClr val="tx1"/>
                </a:solidFill>
                <a:latin typeface="+mn-lt"/>
                <a:ea typeface="+mn-ea"/>
                <a:cs typeface="+mn-cs"/>
              </a:rPr>
              <a:t>and</a:t>
            </a:r>
            <a:r>
              <a:rPr lang="en-US" sz="1200" b="0" i="0" u="none" strike="noStrike" kern="1200" baseline="0" dirty="0">
                <a:solidFill>
                  <a:schemeClr val="tx1"/>
                </a:solidFill>
                <a:latin typeface="+mn-lt"/>
                <a:ea typeface="+mn-ea"/>
                <a:cs typeface="+mn-cs"/>
              </a:rPr>
              <a:t> who are enrolled in an eligible TAA-approved training program. Weekly TRA payments are equal to the worker’s weekly RA benefit amount. TAA participants may collect RA and TRA for a combined maximum of 130 weeks; the final 13 weeks are available only if necessary, for the worker to complete their TAA-approved training program. </a:t>
            </a:r>
          </a:p>
          <a:p>
            <a:pPr algn="just"/>
            <a:r>
              <a:rPr lang="en-US" sz="1200" b="0" i="0" u="none" strike="noStrike" kern="1200" baseline="0" dirty="0">
                <a:solidFill>
                  <a:schemeClr val="tx1"/>
                </a:solidFill>
                <a:latin typeface="+mn-lt"/>
                <a:ea typeface="+mn-ea"/>
                <a:cs typeface="+mn-cs"/>
              </a:rPr>
              <a:t>There are deadlines involved with TRA which affect eligibility.  To be eligible for TRA while in permitted TAA-approved training, the trade-affected worker must enroll in TAA training within 26 weeks of the last day worked </a:t>
            </a:r>
            <a:r>
              <a:rPr lang="en-US" sz="1200" b="1" i="0" u="none" strike="noStrike" kern="1200" baseline="0" dirty="0">
                <a:solidFill>
                  <a:schemeClr val="tx1"/>
                </a:solidFill>
                <a:latin typeface="+mn-lt"/>
                <a:ea typeface="+mn-ea"/>
                <a:cs typeface="+mn-cs"/>
              </a:rPr>
              <a:t>or</a:t>
            </a:r>
            <a:r>
              <a:rPr lang="en-US" sz="1200" b="0" i="0" u="none" strike="noStrike" kern="1200" baseline="0" dirty="0">
                <a:solidFill>
                  <a:schemeClr val="tx1"/>
                </a:solidFill>
                <a:latin typeface="+mn-lt"/>
                <a:ea typeface="+mn-ea"/>
                <a:cs typeface="+mn-cs"/>
              </a:rPr>
              <a:t> from the date of their petition’s certification, whichever is later.</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575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Reemployment Trade Adjustment Assistance (RTAA) is a wage subsidy available to trade-affected workers age 50 and over who obtain reemployment at a lower wage than their previously held, trade-impacted employment (up to $50,000). The program provides a cash payment equal to 50% of the difference between the TAA participant’s new wage and previous wage, up to a two-year maximum of $10,000.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2457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The Health Coverage Tax Credit is a credit equal to 72.5% of qualified health insurance premiums (available monthly or annually) through December 31 for TRA and RTAA recipients. Eligibility is aligned with TRA and RTAA. Unlike other TAA benefits, this tax credit is administered through the Internal Revenue Service (IRS).</a:t>
            </a:r>
          </a:p>
          <a:p>
            <a:pPr algn="just"/>
            <a:r>
              <a:rPr lang="en-US" i="0" dirty="0"/>
              <a:t>Visit the IRS website for detailed information and updates at www.irs.gov/HCTC.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194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9E4CC9-D786-4101-A0B9-FD14F68E4775}" type="slidenum">
              <a:rPr lang="en-US" smtClean="0"/>
              <a:t>13</a:t>
            </a:fld>
            <a:endParaRPr lang="en-US" dirty="0"/>
          </a:p>
        </p:txBody>
      </p:sp>
    </p:spTree>
    <p:extLst>
      <p:ext uri="{BB962C8B-B14F-4D97-AF65-F5344CB8AC3E}">
        <p14:creationId xmlns:p14="http://schemas.microsoft.com/office/powerpoint/2010/main" val="1682317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presentation we will cover:</a:t>
            </a:r>
          </a:p>
          <a:p>
            <a:endParaRPr lang="en-US" dirty="0"/>
          </a:p>
          <a:p>
            <a:r>
              <a:rPr lang="en-US" dirty="0"/>
              <a:t>A brief overview of the Trade Adjustment Assistance (TAA) program;</a:t>
            </a:r>
          </a:p>
          <a:p>
            <a:r>
              <a:rPr lang="en-US" dirty="0"/>
              <a:t>How individuals become eligible to participate in the TAA program; </a:t>
            </a:r>
          </a:p>
          <a:p>
            <a:r>
              <a:rPr lang="en-US" dirty="0"/>
              <a:t>The TAA petition process which certifies businesses as trade-affected;</a:t>
            </a:r>
          </a:p>
          <a:p>
            <a:r>
              <a:rPr lang="en-US" dirty="0"/>
              <a:t>Benefits offered through the program; and</a:t>
            </a:r>
          </a:p>
          <a:p>
            <a:r>
              <a:rPr lang="en-US" dirty="0"/>
              <a:t>Lastly, a brief summary of what was covered in today’s training followed by a Q&amp;A session.</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69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TAA program provides resources to help workers obtain new skills and find suitable employment when foreign trade or competition reduces the demand for the products they make or the services they provide. The program was originally authorized under the Trade Act of 1974 and has been reauthorized multiple times over the last 20 years. It was most recently reauthorized by the Trade Adjustment Assistance Reauthorization Act (TAARA) of 2015.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To ensure case management and employment services are provided by state personnel, each LWDB is required to designate at least one merit-staff employee under their functional supervision as the Local TAA Coordinator. Local TAA Coordinators are primarily funded by Wagner-Peyser to provide TAA services to trade-affected workers. </a:t>
            </a:r>
            <a:r>
              <a:rPr lang="en-US" sz="1200" b="0" i="0" u="none" strike="noStrike" kern="1200" baseline="0" dirty="0">
                <a:solidFill>
                  <a:schemeClr val="tx1"/>
                </a:solidFill>
                <a:latin typeface="+mn-lt"/>
                <a:ea typeface="+mn-ea"/>
                <a:cs typeface="+mn-cs"/>
              </a:rPr>
              <a:t>Merit Staff - Old regulation (2009) requires that, after a transition period, a state must (with exceptions described below) engage only state government personnel to perform TAA-funded functions undertaken to carry out the state’s responsibilities under the Trade Act, and must apply to these personnel the standards for a merit system of personnel administration.  See 5 CFR 900.603 for details.</a:t>
            </a:r>
            <a:endParaRPr lang="en-US" dirty="0"/>
          </a:p>
          <a:p>
            <a:pPr algn="just"/>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912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FL TAA program operates in accordance with merit principles established under the Wagner-Peyser Act. Under this guidance, the Department of Economic Opportunity (DEO), as the State Workforce Agency, is required to use TAA funds to hire merit-staff employees to provide case management and employment services to trade-affected workers.</a:t>
            </a:r>
          </a:p>
          <a:p>
            <a:r>
              <a:rPr lang="en-US" dirty="0"/>
              <a:t>To ensure case management and employment services are provided by state personnel, each LWDB is required to designate at least one merit-staff employee under their functional supervision as the Local TAA Coordinator. Local TAA Coordinators are primarily funded by Wagner-Peyser to provide TAA services to trade-affected workers. </a:t>
            </a:r>
            <a:r>
              <a:rPr lang="en-US" sz="1200" b="0" i="0" u="none" strike="noStrike" kern="1200" baseline="0" dirty="0">
                <a:solidFill>
                  <a:schemeClr val="tx1"/>
                </a:solidFill>
                <a:latin typeface="+mn-lt"/>
                <a:ea typeface="+mn-ea"/>
                <a:cs typeface="+mn-cs"/>
              </a:rPr>
              <a:t>Merit Staff - Old regulation (2009) requires that, after a transition period, a state must (with exceptions described below) engage only state government personnel to perform TAA-funded functions undertaken to carry out the state’s responsibilities under the Trade Act, and must apply to these personnel the standards for a merit system of personnel administration.  See 5 CFR 900.603 for details.</a:t>
            </a:r>
            <a:endParaRPr lang="en-US" dirty="0"/>
          </a:p>
          <a:p>
            <a:pPr algn="just"/>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8539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TAA is available only to workers employed by businesses certified by the U.S. Department of Labor (USDOL) as eligible to apply.  To become certified, a petition must be filed with USDOL’s Federal Office of Trade Adjustment Assistance (OTAA). </a:t>
            </a:r>
          </a:p>
          <a:p>
            <a:pPr algn="just"/>
            <a:r>
              <a:rPr lang="en-US" sz="1200" b="0" kern="1200" dirty="0">
                <a:solidFill>
                  <a:schemeClr val="tx1"/>
                </a:solidFill>
                <a:effectLst/>
                <a:latin typeface="+mn-lt"/>
                <a:ea typeface="+mn-ea"/>
                <a:cs typeface="+mn-cs"/>
              </a:rPr>
              <a:t>Eligible entities such as the company, a union, </a:t>
            </a:r>
            <a:r>
              <a:rPr lang="en-US" sz="1200" b="0" kern="1200">
                <a:solidFill>
                  <a:schemeClr val="tx1"/>
                </a:solidFill>
                <a:effectLst/>
                <a:latin typeface="+mn-lt"/>
                <a:ea typeface="+mn-ea"/>
                <a:cs typeface="+mn-cs"/>
              </a:rPr>
              <a:t>or two </a:t>
            </a:r>
            <a:r>
              <a:rPr lang="en-US" sz="1200" b="0" kern="1200" dirty="0">
                <a:solidFill>
                  <a:schemeClr val="tx1"/>
                </a:solidFill>
                <a:effectLst/>
                <a:latin typeface="+mn-lt"/>
                <a:ea typeface="+mn-ea"/>
                <a:cs typeface="+mn-cs"/>
              </a:rPr>
              <a:t>or more workers may file a petition with USDOL if they know or suspect they were impacted by foreign trade or competition. Alternatively, the company, union or workers may contact their Local TAA Coordinator or the State TAA Program Coordinator and request that they file on their behalf. The petition form must be submitted within one year from the date on which the workers were separated </a:t>
            </a:r>
            <a:r>
              <a:rPr lang="en-US" sz="1200" b="1" kern="1200" dirty="0">
                <a:solidFill>
                  <a:schemeClr val="tx1"/>
                </a:solidFill>
                <a:effectLst/>
                <a:latin typeface="+mn-lt"/>
                <a:ea typeface="+mn-ea"/>
                <a:cs typeface="+mn-cs"/>
              </a:rPr>
              <a:t>or</a:t>
            </a:r>
            <a:r>
              <a:rPr lang="en-US" sz="1200" b="0" kern="1200" dirty="0">
                <a:solidFill>
                  <a:schemeClr val="tx1"/>
                </a:solidFill>
                <a:effectLst/>
                <a:latin typeface="+mn-lt"/>
                <a:ea typeface="+mn-ea"/>
                <a:cs typeface="+mn-cs"/>
              </a:rPr>
              <a:t> had their hours and wages reduced.</a:t>
            </a:r>
          </a:p>
          <a:p>
            <a:pPr algn="just"/>
            <a:r>
              <a:rPr lang="en-US" sz="1200" b="0" kern="1200" dirty="0">
                <a:solidFill>
                  <a:schemeClr val="tx1"/>
                </a:solidFill>
                <a:effectLst/>
                <a:latin typeface="+mn-lt"/>
                <a:ea typeface="+mn-ea"/>
                <a:cs typeface="+mn-cs"/>
              </a:rPr>
              <a:t>If a petition has been certified, it does not ensure every individual worker’s eligibility. Identified workers will be mailed a certified letter by the Florida Department of Economic Opportunity’s (DEO) State TAA Program Office notifying them when and where to file an individual initial application for TAA program benefits. It is mandatory for each affected worker to file individual Trade Readjustment Allowance (TRA) and Trade Adjustment Assistance applications with their Local TAA Coordinator to determine eligibility.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767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Now that we have explained that the USDOL TAA petition is the first step to eligibility process, let’s discuss what the process entails.</a:t>
            </a:r>
          </a:p>
          <a:p>
            <a:pPr algn="just"/>
            <a:r>
              <a:rPr lang="en-US" sz="1200" b="0" kern="1200" dirty="0">
                <a:solidFill>
                  <a:schemeClr val="tx1"/>
                </a:solidFill>
                <a:effectLst/>
                <a:latin typeface="+mn-lt"/>
                <a:ea typeface="+mn-ea"/>
                <a:cs typeface="+mn-cs"/>
              </a:rPr>
              <a:t>The petition process begins with notification to the workers of impending layoffs or reduced hours. It is important that each Local Workforce Development Board (LWDB) educate their staff regarding the TAA program so that potential trade-affected workers may be identified. If the LWDB responds to a layoff through a Rapid Response event, information regarding the TAA program should be presented in order to prevent or minimize the impact on dislocated workers, the employer and the community. Local TAA Coordinators may be utilized to perform this function, if necessary.</a:t>
            </a:r>
          </a:p>
          <a:p>
            <a:pPr algn="just"/>
            <a:r>
              <a:rPr lang="en-US" sz="1200" b="0" kern="1200" dirty="0">
                <a:solidFill>
                  <a:schemeClr val="tx1"/>
                </a:solidFill>
                <a:effectLst/>
                <a:latin typeface="+mn-lt"/>
                <a:ea typeface="+mn-ea"/>
                <a:cs typeface="+mn-cs"/>
              </a:rPr>
              <a:t>If a worker who lost their job or had their hours reduced knows or suspects that it was a result of foreign trade or competition, the Local TAA Coordinator should provide information on how to file a petition for certification (available at the USDOL website {Click link – first icon}) or file the petition on their behalf.</a:t>
            </a:r>
          </a:p>
          <a:p>
            <a:pPr algn="just"/>
            <a:r>
              <a:rPr lang="en-US" dirty="0"/>
              <a:t>If OTAA determines that the employer was impacted by foreign trade or competition, they will issue a certification to cover those affected workers.</a:t>
            </a:r>
          </a:p>
          <a:p>
            <a:pPr algn="just"/>
            <a:r>
              <a:rPr lang="en-US" dirty="0"/>
              <a:t>The State Trade Program Office is notified via email on a weekly basis of all new certified petitions.  Once a petition has been certified within the State of Florida, the State Trade Program Office contacts the Local Workforce Development Board(s) located nearest to the impacted employer to assist with securing a list of affected workers from the employer.</a:t>
            </a:r>
          </a:p>
          <a:p>
            <a:pPr algn="just"/>
            <a:r>
              <a:rPr lang="en-US" dirty="0"/>
              <a:t>Once the list is secured, the State Trade Program Office will mail a notification of benefits to all affected workers informing them of their potential eligibility for TAA benefits.  They are instructed within the notification letter to contact their Local TAA Coordinator to apply for individual benefits.  </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Once the eligible entity files the petition, the USDOL Office of Trade Assistance will initiate the investigation to determine if the workers were impacted by foreign trade or competition. Investigations are normally resolved within 40 days.</a:t>
            </a:r>
          </a:p>
          <a:p>
            <a:pPr algn="just"/>
            <a:endParaRPr lang="en-US" sz="1200" b="0" kern="1200" dirty="0">
              <a:solidFill>
                <a:schemeClr val="tx1"/>
              </a:solidFill>
              <a:effectLst/>
              <a:latin typeface="+mn-lt"/>
              <a:ea typeface="+mn-ea"/>
              <a:cs typeface="+mn-cs"/>
            </a:endParaRPr>
          </a:p>
          <a:p>
            <a:pPr algn="just"/>
            <a:endParaRPr lang="en-US" sz="1200" b="0" kern="1200" dirty="0">
              <a:solidFill>
                <a:schemeClr val="tx1"/>
              </a:solidFill>
              <a:effectLst/>
              <a:latin typeface="+mn-lt"/>
              <a:ea typeface="+mn-ea"/>
              <a:cs typeface="+mn-cs"/>
            </a:endParaRPr>
          </a:p>
          <a:p>
            <a:pPr algn="just"/>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669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mn-lt"/>
                <a:ea typeface="+mn-ea"/>
                <a:cs typeface="+mn-cs"/>
              </a:rPr>
              <a:t>Benefits available to individual workers may include the following: {Read slide}</a:t>
            </a:r>
          </a:p>
          <a:p>
            <a:pPr algn="just"/>
            <a:endParaRPr lang="en-US" sz="1200" b="0" kern="1200" dirty="0">
              <a:solidFill>
                <a:schemeClr val="tx1"/>
              </a:solidFill>
              <a:effectLst/>
              <a:latin typeface="+mn-lt"/>
              <a:ea typeface="+mn-ea"/>
              <a:cs typeface="+mn-cs"/>
            </a:endParaRPr>
          </a:p>
          <a:p>
            <a:pPr algn="just"/>
            <a:r>
              <a:rPr lang="en-US" sz="1200" b="0" kern="1200" dirty="0">
                <a:solidFill>
                  <a:schemeClr val="tx1"/>
                </a:solidFill>
                <a:effectLst/>
                <a:latin typeface="+mn-lt"/>
                <a:ea typeface="+mn-ea"/>
                <a:cs typeface="+mn-cs"/>
              </a:rPr>
              <a:t>Individual benefits are funded by USDOL and administered by state agencies through their workforce systems and unemployment insurance systems. In Florida, the Local Workforce Development Boards administer the employment and training services, while the Department of Economic Opportunity administers the income support and wage subsidy benefits. </a:t>
            </a:r>
          </a:p>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3261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i="0" u="none" strike="noStrike" kern="1200" baseline="0" dirty="0">
                <a:solidFill>
                  <a:schemeClr val="tx1"/>
                </a:solidFill>
                <a:latin typeface="+mn-lt"/>
                <a:ea typeface="+mn-ea"/>
                <a:cs typeface="+mn-cs"/>
              </a:rPr>
              <a:t>The following employment and case management services are available to all certified trade-affected workers: {Read slide}</a:t>
            </a:r>
          </a:p>
          <a:p>
            <a:pPr algn="just"/>
            <a:r>
              <a:rPr lang="en-US" dirty="0"/>
              <a:t>The purpose of these services is to provide trade-affected workers the necessary information and support throughout their participation in the TAA program to obtain suitable employment.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Suitable employment </a:t>
            </a:r>
            <a:r>
              <a:rPr lang="en-US" sz="1200" kern="1200" dirty="0">
                <a:solidFill>
                  <a:schemeClr val="tx1"/>
                </a:solidFill>
                <a:effectLst/>
                <a:latin typeface="+mn-lt"/>
                <a:ea typeface="+mn-ea"/>
                <a:cs typeface="+mn-cs"/>
              </a:rPr>
              <a:t>is defined as work of a substantially equal or higher skill level than the participant’s past trade-affected employment, with wages no less than 80 percent of the participant’s average weekly wage from the trade-affected employment. </a:t>
            </a:r>
            <a:endParaRPr lang="en-US" dirty="0"/>
          </a:p>
          <a:p>
            <a:pPr algn="just"/>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518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Trade-affected workers who are unable to find suitable employment may be eligible for TAA training, including the following types of training: classroom, distance learning, prerequisite or remedial training, post-secondary education, on-the-job training and registered apprenticeships. </a:t>
            </a:r>
            <a:r>
              <a:rPr lang="en-US" sz="1200" b="0" i="0" u="none" strike="noStrike" kern="1200" baseline="0" dirty="0">
                <a:solidFill>
                  <a:schemeClr val="tx1"/>
                </a:solidFill>
                <a:latin typeface="+mn-lt"/>
                <a:ea typeface="+mn-ea"/>
                <a:cs typeface="+mn-cs"/>
              </a:rPr>
              <a:t>See Section 618.635(a)(2) for details.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00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0E3C-1911-4A9D-896B-672501C1D05F}" type="datetime1">
              <a:rPr lang="en-US" smtClean="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75195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22416-E410-4614-943D-066562E210AB}" type="datetime1">
              <a:rPr lang="en-US" smtClean="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416999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6BCF3-451C-44D0-A0EA-30DBD45710CD}" type="datetime1">
              <a:rPr lang="en-US" smtClean="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209012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B50F3A-24FF-470A-B4AB-C878946C7261}" type="datetime1">
              <a:rPr lang="en-US" smtClean="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65473" y="6382291"/>
            <a:ext cx="2057400" cy="365125"/>
          </a:xfrm>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24479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F19AB-8A01-432F-A810-A321C87190AA}" type="datetime1">
              <a:rPr lang="en-US" smtClean="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74489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00F3E5-D790-4E48-81A7-12359650D821}" type="datetime1">
              <a:rPr lang="en-US" smtClean="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78945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C01F4-1FF9-4549-B182-06A8EBB4A803}" type="datetime1">
              <a:rPr lang="en-US" smtClean="0"/>
              <a:t>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43420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3078D0-5188-470F-8384-45AEE253BB07}" type="datetime1">
              <a:rPr lang="en-US" smtClean="0"/>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86987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21AC0-F554-4089-B6FE-6E1FB86C0868}" type="datetime1">
              <a:rPr lang="en-US" smtClean="0"/>
              <a:t>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12575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0823E-DE5C-465C-96AA-A6B9740B035C}" type="datetime1">
              <a:rPr lang="en-US" smtClean="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03920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AB59D8-70AD-479D-ABA4-C65C54875792}" type="datetime1">
              <a:rPr lang="en-US" smtClean="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04595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35908-6984-4AFE-BF54-698DB635E3D7}" type="datetime1">
              <a:rPr lang="en-US" smtClean="0"/>
              <a:t>2/16/2021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HelveticaNeueLT Std" panose="020B0604020202020204"/>
              </a:defRPr>
            </a:lvl1pPr>
          </a:lstStyle>
          <a:p>
            <a:fld id="{2AE0A5F7-18CF-42D7-865E-9BC89C445029}" type="slidenum">
              <a:rPr lang="en-US" smtClean="0"/>
              <a:pPr/>
              <a:t>‹#›</a:t>
            </a:fld>
            <a:endParaRPr lang="en-US" dirty="0"/>
          </a:p>
        </p:txBody>
      </p:sp>
    </p:spTree>
    <p:extLst>
      <p:ext uri="{BB962C8B-B14F-4D97-AF65-F5344CB8AC3E}">
        <p14:creationId xmlns:p14="http://schemas.microsoft.com/office/powerpoint/2010/main" val="8328571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415A"/>
              </a:solidFill>
              <a:effectLst/>
              <a:uLnTx/>
              <a:uFillTx/>
              <a:latin typeface="Calibri" panose="020F0502020204030204"/>
              <a:ea typeface="+mn-ea"/>
              <a:cs typeface="+mn-cs"/>
            </a:endParaRPr>
          </a:p>
        </p:txBody>
      </p:sp>
      <p:sp>
        <p:nvSpPr>
          <p:cNvPr id="6" name="Rectangle 5"/>
          <p:cNvSpPr/>
          <p:nvPr/>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Box 7"/>
          <p:cNvSpPr txBox="1">
            <a:spLocks noChangeArrowheads="1"/>
          </p:cNvSpPr>
          <p:nvPr/>
        </p:nvSpPr>
        <p:spPr bwMode="auto">
          <a:xfrm>
            <a:off x="609600" y="4589728"/>
            <a:ext cx="3306867" cy="600164"/>
          </a:xfrm>
          <a:prstGeom prst="rect">
            <a:avLst/>
          </a:prstGeom>
          <a:noFill/>
          <a:ln w="9525">
            <a:noFill/>
            <a:miter lim="800000"/>
            <a:headEnd/>
            <a:tailEnd/>
          </a:ln>
        </p:spPr>
        <p:txBody>
          <a:bodyPr wrap="none" lIns="45720" tIns="22860" rIns="45720" bIns="22860">
            <a:spAutoFit/>
          </a:bodyPr>
          <a:lstStyle/>
          <a:p>
            <a:pPr marL="0" marR="0" lvl="0" indent="0" algn="l" defTabSz="1088205"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Trade Adjustment Assistance</a:t>
            </a:r>
          </a:p>
          <a:p>
            <a:pPr marL="0" marR="0" lvl="0" indent="0" algn="l" defTabSz="1088205"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Program Overview</a:t>
            </a:r>
            <a:endParaRPr kumimoji="0" lang="en-CA" sz="1800" b="1" i="0" u="none" strike="noStrike" kern="1200" cap="none" spc="-15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p:nvSpPr>
        <p:spPr>
          <a:xfrm>
            <a:off x="499110" y="5570741"/>
            <a:ext cx="7848600" cy="323165"/>
          </a:xfrm>
          <a:prstGeom prst="rect">
            <a:avLst/>
          </a:prstGeom>
        </p:spPr>
        <p:txBody>
          <a:bodyPr>
            <a:spAutoFit/>
          </a:bodyPr>
          <a:lstStyle/>
          <a:p>
            <a:r>
              <a:rPr lang="en-US" sz="15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Christina Omran, </a:t>
            </a:r>
            <a:r>
              <a:rPr lang="en-US" sz="15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State Trade Program Coordinator</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3" name="Straight Connector 12"/>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9600" y="6012893"/>
            <a:ext cx="184731"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4546A"/>
              </a:solidFill>
              <a:effectLst/>
              <a:uLnTx/>
              <a:uFillTx/>
              <a:latin typeface="HelveticaNeueLT Std" panose="020B0604020202020204" pitchFamily="34" charset="0"/>
              <a:ea typeface="Open Sans Light" panose="020B0306030504020204" pitchFamily="34" charset="0"/>
              <a:cs typeface="Open Sans Light" panose="020B0306030504020204" pitchFamily="34" charset="0"/>
            </a:endParaRPr>
          </a:p>
        </p:txBody>
      </p:sp>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Tree>
    <p:extLst>
      <p:ext uri="{BB962C8B-B14F-4D97-AF65-F5344CB8AC3E}">
        <p14:creationId xmlns:p14="http://schemas.microsoft.com/office/powerpoint/2010/main" val="2374567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457200" y="323022"/>
            <a:ext cx="8597900"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Program Benefits: TRA WEEKLY INCOME</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3" name="TextBox 2">
            <a:extLst>
              <a:ext uri="{FF2B5EF4-FFF2-40B4-BE49-F238E27FC236}">
                <a16:creationId xmlns:a16="http://schemas.microsoft.com/office/drawing/2014/main" id="{84530889-B973-4DBA-B311-96EDD4C6F72F}"/>
              </a:ext>
            </a:extLst>
          </p:cNvPr>
          <p:cNvSpPr txBox="1"/>
          <p:nvPr/>
        </p:nvSpPr>
        <p:spPr>
          <a:xfrm>
            <a:off x="647064" y="776390"/>
            <a:ext cx="7997824" cy="587853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Readjustment Allowance (TRA) is a weekly income support payment for workers who enrolled in a TAA-approved training program and have applied </a:t>
            </a:r>
            <a:r>
              <a:rPr kumimoji="0" lang="en-US" sz="2200" b="1"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before</a:t>
            </a:r>
            <a:r>
              <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 their individual deadline.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Workers must first exhaust Reemployment Assistance benefits.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 payments are equal in dollar amount to payments received through Reemployment Assistance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Workers may receive Reemployment Assistance and TRA for a combined maximum of 130 weeks.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Workers must enroll in TAA-approved training prior to week 26 following the last day worked or certification.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5136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Program Benefits: WAGE SUBSIDIES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1486561"/>
          </a:xfrm>
          <a:prstGeom prst="rect">
            <a:avLst/>
          </a:prstGeom>
        </p:spPr>
        <p:txBody>
          <a:bodyPr wrap="square">
            <a:spAutoFit/>
          </a:bodyPr>
          <a:lstStyle/>
          <a:p>
            <a:pPr marL="0" marR="0" lvl="0" indent="0" algn="l" defTabSz="914400" rtl="0" eaLnBrk="1" fontAlgn="auto" latinLnBrk="0" hangingPunct="1">
              <a:lnSpc>
                <a:spcPct val="90000"/>
              </a:lnSpc>
              <a:spcBef>
                <a:spcPts val="1800"/>
              </a:spcBef>
              <a:spcAft>
                <a:spcPts val="0"/>
              </a:spcAft>
              <a:buClr>
                <a:srgbClr val="9E1C30"/>
              </a:buClr>
              <a:buSzTx/>
              <a:buFontTx/>
              <a:buNone/>
              <a:tabLst/>
              <a:defRPr/>
            </a:pPr>
            <a:r>
              <a:rPr kumimoji="0" lang="en-US" sz="2800" b="0" i="0" u="none" strike="noStrike" kern="1200" cap="none" spc="0" normalizeH="0" baseline="0" noProof="0" dirty="0">
                <a:ln>
                  <a:noFill/>
                </a:ln>
                <a:solidFill>
                  <a:srgbClr val="004563"/>
                </a:solidFill>
                <a:effectLst/>
                <a:uLnTx/>
                <a:uFillTx/>
                <a:latin typeface="Arial" panose="020B0604020202020204"/>
                <a:ea typeface="+mn-ea"/>
                <a:cs typeface="+mn-cs"/>
              </a:rPr>
              <a:t>Wage Subsidies, Reemployment Trade Adjustment Assistance</a:t>
            </a:r>
          </a:p>
          <a:p>
            <a:pPr marL="274320" marR="0" lvl="0" indent="-274320" algn="l" defTabSz="914400" rtl="0" eaLnBrk="1" fontAlgn="auto" latinLnBrk="0" hangingPunct="1">
              <a:lnSpc>
                <a:spcPct val="90000"/>
              </a:lnSpc>
              <a:spcBef>
                <a:spcPts val="1800"/>
              </a:spcBef>
              <a:spcAft>
                <a:spcPts val="0"/>
              </a:spcAft>
              <a:buClr>
                <a:srgbClr val="9E1C30"/>
              </a:buClr>
              <a:buSzTx/>
              <a:buFont typeface="Wingdings 2" panose="05020102010507070707" pitchFamily="18" charset="2"/>
              <a:buChar char="¡"/>
              <a:tabLst/>
              <a:defRPr/>
            </a:pPr>
            <a:endParaRPr kumimoji="0" lang="en-US" sz="2800" b="0" i="0" u="none" strike="noStrike" kern="1200" cap="none" spc="0" normalizeH="0" baseline="0" noProof="0" dirty="0">
              <a:ln>
                <a:noFill/>
              </a:ln>
              <a:solidFill>
                <a:srgbClr val="004563"/>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84530889-B973-4DBA-B311-96EDD4C6F72F}"/>
              </a:ext>
            </a:extLst>
          </p:cNvPr>
          <p:cNvSpPr txBox="1"/>
          <p:nvPr/>
        </p:nvSpPr>
        <p:spPr>
          <a:xfrm>
            <a:off x="647066" y="2030188"/>
            <a:ext cx="7997824" cy="2677656"/>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 wage subsidy available for workers age 50 or older who secure employment at a lesser wage (up to $50,000).</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Provides cash payment equal to 50% of the difference between old and new wages (up to $10,000).</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52020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Program Benefits: TAX CREDIT</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1098762"/>
          </a:xfrm>
          <a:prstGeom prst="rect">
            <a:avLst/>
          </a:prstGeom>
        </p:spPr>
        <p:txBody>
          <a:bodyPr wrap="square">
            <a:spAutoFit/>
          </a:bodyPr>
          <a:lstStyle/>
          <a:p>
            <a:pPr marL="0" marR="0" lvl="0" indent="0" algn="l" defTabSz="914400" rtl="0" eaLnBrk="1" fontAlgn="auto" latinLnBrk="0" hangingPunct="1">
              <a:lnSpc>
                <a:spcPct val="90000"/>
              </a:lnSpc>
              <a:spcBef>
                <a:spcPts val="1800"/>
              </a:spcBef>
              <a:spcAft>
                <a:spcPts val="0"/>
              </a:spcAft>
              <a:buClr>
                <a:srgbClr val="9E1C30"/>
              </a:buClr>
              <a:buSzTx/>
              <a:buFontTx/>
              <a:buNone/>
              <a:tabLst/>
              <a:defRPr/>
            </a:pPr>
            <a:r>
              <a:rPr kumimoji="0" lang="en-US" sz="2800" b="0" i="0" u="none" strike="noStrike" kern="1200" cap="none" spc="0" normalizeH="0" baseline="0" noProof="0" dirty="0">
                <a:ln>
                  <a:noFill/>
                </a:ln>
                <a:solidFill>
                  <a:srgbClr val="004563"/>
                </a:solidFill>
                <a:effectLst/>
                <a:uLnTx/>
                <a:uFillTx/>
                <a:latin typeface="Arial" panose="020B0604020202020204"/>
                <a:ea typeface="+mn-ea"/>
                <a:cs typeface="+mn-cs"/>
              </a:rPr>
              <a:t>Health Coverage Tax Credit (HCTC) </a:t>
            </a:r>
          </a:p>
          <a:p>
            <a:pPr marL="274320" marR="0" lvl="0" indent="-274320" algn="l" defTabSz="914400" rtl="0" eaLnBrk="1" fontAlgn="auto" latinLnBrk="0" hangingPunct="1">
              <a:lnSpc>
                <a:spcPct val="90000"/>
              </a:lnSpc>
              <a:spcBef>
                <a:spcPts val="1800"/>
              </a:spcBef>
              <a:spcAft>
                <a:spcPts val="0"/>
              </a:spcAft>
              <a:buClr>
                <a:srgbClr val="9E1C30"/>
              </a:buClr>
              <a:buSzTx/>
              <a:buFont typeface="Wingdings 2" panose="05020102010507070707" pitchFamily="18" charset="2"/>
              <a:buChar char="¡"/>
              <a:tabLst/>
              <a:defRPr/>
            </a:pPr>
            <a:endParaRPr kumimoji="0" lang="en-US" sz="2800" b="0" i="0" u="none" strike="noStrike" kern="1200" cap="none" spc="0" normalizeH="0" baseline="0" noProof="0" dirty="0">
              <a:ln>
                <a:noFill/>
              </a:ln>
              <a:solidFill>
                <a:srgbClr val="004563"/>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84530889-B973-4DBA-B311-96EDD4C6F72F}"/>
              </a:ext>
            </a:extLst>
          </p:cNvPr>
          <p:cNvSpPr txBox="1"/>
          <p:nvPr/>
        </p:nvSpPr>
        <p:spPr>
          <a:xfrm>
            <a:off x="647065" y="1669000"/>
            <a:ext cx="7997824" cy="304698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 program that provides a 72.5 percent tax credit for eligible TRA and RTAA recipients.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Administered through the Internal Revenue Service (IRS).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More information is available at www.irs.gov/HCTC.</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80907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48" y="1819058"/>
            <a:ext cx="1160185" cy="13512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cxnSp>
        <p:nvCxnSpPr>
          <p:cNvPr id="8" name="Straight Connector 7"/>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009553" y="1763079"/>
            <a:ext cx="6677248" cy="923330"/>
          </a:xfrm>
          <a:prstGeom prst="rect">
            <a:avLst/>
          </a:prstGeom>
        </p:spPr>
        <p:txBody>
          <a:bodyPr wrap="square">
            <a:spAutoFit/>
          </a:bodyPr>
          <a:lstStyle/>
          <a:p>
            <a:r>
              <a:rPr lang="en-US" sz="4800" b="1" dirty="0">
                <a:solidFill>
                  <a:schemeClr val="tx2"/>
                </a:solidFill>
                <a:latin typeface="HelveticaNeueLT Std" panose="020B0604020202020204" pitchFamily="34" charset="0"/>
              </a:rPr>
              <a:t>Thank You</a:t>
            </a:r>
            <a:r>
              <a:rPr lang="en-US" sz="5400" b="1" dirty="0">
                <a:solidFill>
                  <a:schemeClr val="tx2"/>
                </a:solidFill>
              </a:rPr>
              <a:t>.</a:t>
            </a:r>
          </a:p>
        </p:txBody>
      </p:sp>
      <p:cxnSp>
        <p:nvCxnSpPr>
          <p:cNvPr id="14" name="Straight Connector 13"/>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647064" y="250986"/>
            <a:ext cx="5424127"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800" b="1" dirty="0">
                <a:solidFill>
                  <a:schemeClr val="tx2"/>
                </a:solidFill>
                <a:latin typeface="HelveticaNeueLT Std" panose="020B0604020202020204" pitchFamily="34" charset="0"/>
                <a:ea typeface="Open Sans Semibold" panose="020B0706030804020204" pitchFamily="34" charset="0"/>
                <a:cs typeface="Open Sans Semibold" panose="020B0706030804020204" pitchFamily="34" charset="0"/>
              </a:rPr>
              <a:t>CONTACT</a:t>
            </a: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105" y="4827218"/>
            <a:ext cx="1161514" cy="1352822"/>
          </a:xfrm>
          <a:prstGeom prst="rect">
            <a:avLst/>
          </a:prstGeom>
        </p:spPr>
      </p:pic>
      <p:sp>
        <p:nvSpPr>
          <p:cNvPr id="21" name="Rectangle 20"/>
          <p:cNvSpPr/>
          <p:nvPr/>
        </p:nvSpPr>
        <p:spPr>
          <a:xfrm>
            <a:off x="2009553" y="5039563"/>
            <a:ext cx="6631799" cy="923330"/>
          </a:xfrm>
          <a:prstGeom prst="rect">
            <a:avLst/>
          </a:prstGeom>
        </p:spPr>
        <p:txBody>
          <a:bodyPr wrap="square">
            <a:spAutoFit/>
          </a:bodyPr>
          <a:lstStyle/>
          <a:p>
            <a:r>
              <a:rPr lang="en-US" b="1" dirty="0">
                <a:solidFill>
                  <a:schemeClr val="tx2"/>
                </a:solidFill>
                <a:latin typeface="HelveticaNeueLT Std" panose="020B0604020202020204" pitchFamily="34" charset="0"/>
              </a:rPr>
              <a:t>Christina Omran, State Trade Program Coordinator</a:t>
            </a:r>
            <a:endParaRPr lang="en-US" dirty="0">
              <a:solidFill>
                <a:schemeClr val="tx2"/>
              </a:solidFill>
              <a:latin typeface="HelveticaNeueLT Std" panose="020B0604020202020204" pitchFamily="34" charset="0"/>
            </a:endParaRPr>
          </a:p>
          <a:p>
            <a:r>
              <a:rPr lang="en-US" dirty="0">
                <a:solidFill>
                  <a:schemeClr val="tx2"/>
                </a:solidFill>
                <a:latin typeface="HelveticaNeueLT Std" panose="020B0604020202020204" pitchFamily="34" charset="0"/>
              </a:rPr>
              <a:t>Main Line: </a:t>
            </a:r>
            <a:r>
              <a:rPr lang="en-US" b="1" dirty="0">
                <a:solidFill>
                  <a:schemeClr val="tx2"/>
                </a:solidFill>
                <a:latin typeface="HelveticaNeueLT Std" panose="020B0604020202020204" pitchFamily="34" charset="0"/>
              </a:rPr>
              <a:t>850-245-7477</a:t>
            </a:r>
          </a:p>
          <a:p>
            <a:r>
              <a:rPr lang="en-US" dirty="0">
                <a:solidFill>
                  <a:schemeClr val="tx2"/>
                </a:solidFill>
                <a:latin typeface="HelveticaNeueLT Std" panose="020B0604020202020204" pitchFamily="34" charset="0"/>
              </a:rPr>
              <a:t>Email:</a:t>
            </a:r>
            <a:r>
              <a:rPr lang="en-US" b="1" i="1" dirty="0">
                <a:solidFill>
                  <a:schemeClr val="tx2"/>
                </a:solidFill>
                <a:latin typeface="HelveticaNeueLT Std" panose="020B0604020202020204" pitchFamily="34" charset="0"/>
              </a:rPr>
              <a:t> TAA@deo.myflorida.com</a:t>
            </a:r>
          </a:p>
        </p:txBody>
      </p:sp>
      <p:sp>
        <p:nvSpPr>
          <p:cNvPr id="22" name="Rectangle 21"/>
          <p:cNvSpPr/>
          <p:nvPr/>
        </p:nvSpPr>
        <p:spPr>
          <a:xfrm>
            <a:off x="2130251" y="2596915"/>
            <a:ext cx="6511101" cy="646331"/>
          </a:xfrm>
          <a:prstGeom prst="rect">
            <a:avLst/>
          </a:prstGeom>
        </p:spPr>
        <p:txBody>
          <a:bodyPr wrap="square">
            <a:spAutoFit/>
          </a:bodyPr>
          <a:lstStyle/>
          <a:p>
            <a:r>
              <a:rPr lang="en-US" dirty="0">
                <a:solidFill>
                  <a:schemeClr val="tx2"/>
                </a:solidFill>
                <a:latin typeface="HelveticaNeueLT Std" panose="020B0604020202020204" pitchFamily="34" charset="0"/>
              </a:rPr>
              <a:t>If you have questions or comments about this presentation; please contact our office.</a:t>
            </a:r>
          </a:p>
        </p:txBody>
      </p:sp>
      <p:sp>
        <p:nvSpPr>
          <p:cNvPr id="24" name="Rectangle 23"/>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Slide Number Placeholder 1"/>
          <p:cNvSpPr>
            <a:spLocks noGrp="1"/>
          </p:cNvSpPr>
          <p:nvPr>
            <p:ph type="sldNum" sz="quarter" idx="10"/>
          </p:nvPr>
        </p:nvSpPr>
        <p:spPr>
          <a:xfrm>
            <a:off x="6400800" y="6432752"/>
            <a:ext cx="2133600" cy="365125"/>
          </a:xfrm>
        </p:spPr>
        <p:txBody>
          <a:bodyPr/>
          <a:lstStyle/>
          <a:p>
            <a:pPr algn="r">
              <a:defRPr/>
            </a:pPr>
            <a:r>
              <a:rPr lang="en-US" dirty="0"/>
              <a:t>8</a:t>
            </a:r>
          </a:p>
        </p:txBody>
      </p:sp>
      <p:sp>
        <p:nvSpPr>
          <p:cNvPr id="26" name="Rectangle 25"/>
          <p:cNvSpPr/>
          <p:nvPr/>
        </p:nvSpPr>
        <p:spPr>
          <a:xfrm flipV="1">
            <a:off x="647064" y="4549475"/>
            <a:ext cx="7997825" cy="45719"/>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415A"/>
              </a:solidFill>
            </a:endParaRPr>
          </a:p>
        </p:txBody>
      </p:sp>
    </p:spTree>
    <p:extLst>
      <p:ext uri="{BB962C8B-B14F-4D97-AF65-F5344CB8AC3E}">
        <p14:creationId xmlns:p14="http://schemas.microsoft.com/office/powerpoint/2010/main" val="25360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26109" y="327703"/>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Objectives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3" name="Rectangle 12">
            <a:extLst>
              <a:ext uri="{FF2B5EF4-FFF2-40B4-BE49-F238E27FC236}">
                <a16:creationId xmlns:a16="http://schemas.microsoft.com/office/drawing/2014/main" id="{F3370AA8-7B57-4111-A69A-F3235E5C4250}"/>
              </a:ext>
            </a:extLst>
          </p:cNvPr>
          <p:cNvSpPr/>
          <p:nvPr/>
        </p:nvSpPr>
        <p:spPr>
          <a:xfrm>
            <a:off x="605155" y="962617"/>
            <a:ext cx="7796340" cy="4401205"/>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Adjustment Assistance (TAA) Overview</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Eligibility</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Petition Process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Program Benefits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Questions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9608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Trade Adjustment Assistance (TAA)</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962617"/>
            <a:ext cx="7796340" cy="4401205"/>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Assists workers affected by foreign trade or competition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Provides resources to obtain new skills and find suitable employment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Act of 1974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Reauthorized by Trade Adjustment Assistance Reauthorization Act (TAARA) of 2015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1145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Local TAA Coordinators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962617"/>
            <a:ext cx="7796340" cy="4401205"/>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Required to be merit-staff employees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Designated merit-staff employee at each Local Workforce Development Board (LWDB)</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Provide case management and employment services to trade-affected workers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6709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Eligibility Requirements </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81672" y="974725"/>
            <a:ext cx="7886700" cy="4351338"/>
          </a:xfrm>
        </p:spPr>
        <p:txBody>
          <a:bodyPr/>
          <a:lstStyle/>
          <a:p>
            <a:pPr marL="0" indent="0">
              <a:buNone/>
            </a:pPr>
            <a:endParaRPr lang="en-US" dirty="0">
              <a:solidFill>
                <a:srgbClr val="004563"/>
              </a:solidFill>
              <a:latin typeface="Arial" panose="020B0604020202020204"/>
            </a:endParaRPr>
          </a:p>
          <a:p>
            <a:endParaRPr lang="en-US" dirty="0"/>
          </a:p>
        </p:txBody>
      </p:sp>
      <p:sp>
        <p:nvSpPr>
          <p:cNvPr id="6" name="Rectangle 5">
            <a:extLst>
              <a:ext uri="{FF2B5EF4-FFF2-40B4-BE49-F238E27FC236}">
                <a16:creationId xmlns:a16="http://schemas.microsoft.com/office/drawing/2014/main" id="{41855590-EBCE-4D81-9575-6110CFEC39F7}"/>
              </a:ext>
            </a:extLst>
          </p:cNvPr>
          <p:cNvSpPr/>
          <p:nvPr/>
        </p:nvSpPr>
        <p:spPr>
          <a:xfrm>
            <a:off x="605155" y="984250"/>
            <a:ext cx="7886700" cy="3970318"/>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TAA is available </a:t>
            </a:r>
            <a:r>
              <a:rPr kumimoji="0" lang="en-US" sz="2400" b="1"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only</a:t>
            </a: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 to workers covered by a certified United States Department of Labor (USDOL) TAA petition.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Eligible entities must apply for certification with USDOL or through their Local TAA Coordinator.</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Once certified, workers must apply for individual benefits in person with their Local TAA Coordinator.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691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Petition Process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3" name="TextBox 2">
            <a:extLst>
              <a:ext uri="{FF2B5EF4-FFF2-40B4-BE49-F238E27FC236}">
                <a16:creationId xmlns:a16="http://schemas.microsoft.com/office/drawing/2014/main" id="{C760E97E-DD1C-4E6C-9C22-CFBF147D26A2}"/>
              </a:ext>
            </a:extLst>
          </p:cNvPr>
          <p:cNvSpPr txBox="1"/>
          <p:nvPr/>
        </p:nvSpPr>
        <p:spPr>
          <a:xfrm>
            <a:off x="647065" y="950006"/>
            <a:ext cx="7997825" cy="5078313"/>
          </a:xfrm>
          <a:prstGeom prst="rect">
            <a:avLst/>
          </a:prstGeom>
          <a:noFill/>
        </p:spPr>
        <p:txBody>
          <a:bodyPr wrap="square" rtlCol="0">
            <a:spAutoFit/>
          </a:bodyPr>
          <a:lstStyle/>
          <a:p>
            <a:pPr marL="51435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rPr>
              <a:t>Workers discover they will lose their jobs or have their hours reduced, potentially due to foreign trade or competition. </a:t>
            </a:r>
          </a:p>
          <a:p>
            <a:pPr marL="51435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endParaRP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rPr>
              <a:t>Eligible entity files a TAA petition with USDOL’s Office of Trade Assistance (OTAA).</a:t>
            </a: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endParaRP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rPr>
              <a:t>OTAA investigates the petition.</a:t>
            </a: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endParaRP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rPr>
              <a:t>OTAA determines if the workers are eligible for TAA benefits and, if so, issues a certification.</a:t>
            </a: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endParaRP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rPr>
              <a:t>Florida’s DEO Trade Program Office sends certified notification to workers notifying them of eligibility.</a:t>
            </a: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1"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endParaRPr>
          </a:p>
          <a:p>
            <a:pPr marL="4572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rPr>
              <a:t>Upon receiving the letter, the worker contacts their Local TAA Coordinator to apply for TAA benefits.</a:t>
            </a:r>
            <a:endParaRPr kumimoji="0" lang="en-US" sz="2400" b="1" i="0" u="none" strike="noStrike" kern="1200" cap="none" spc="0" normalizeH="0" baseline="0" noProof="0" dirty="0">
              <a:ln>
                <a:noFill/>
              </a:ln>
              <a:solidFill>
                <a:srgbClr val="004563"/>
              </a:solidFill>
              <a:effectLst/>
              <a:uLnTx/>
              <a:uFillTx/>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3109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Program Benefits overview</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47065" y="949325"/>
            <a:ext cx="7886700" cy="4351338"/>
          </a:xfrm>
        </p:spPr>
        <p:txBody>
          <a:bodyPr/>
          <a:lstStyle/>
          <a:p>
            <a:pPr marL="0" lvl="0" indent="0">
              <a:spcBef>
                <a:spcPts val="1800"/>
              </a:spcBef>
              <a:buClr>
                <a:srgbClr val="9E1C30"/>
              </a:buClr>
              <a:buNone/>
            </a:pPr>
            <a:r>
              <a:rPr lang="en-US" dirty="0">
                <a:solidFill>
                  <a:srgbClr val="004563"/>
                </a:solidFill>
                <a:latin typeface="Arial" panose="020B0604020202020204"/>
              </a:rPr>
              <a:t>The TAA program offers the following benefits:</a:t>
            </a:r>
          </a:p>
        </p:txBody>
      </p:sp>
      <p:sp>
        <p:nvSpPr>
          <p:cNvPr id="6" name="Rectangle 5">
            <a:extLst>
              <a:ext uri="{FF2B5EF4-FFF2-40B4-BE49-F238E27FC236}">
                <a16:creationId xmlns:a16="http://schemas.microsoft.com/office/drawing/2014/main" id="{41855590-EBCE-4D81-9575-6110CFEC39F7}"/>
              </a:ext>
            </a:extLst>
          </p:cNvPr>
          <p:cNvSpPr/>
          <p:nvPr/>
        </p:nvSpPr>
        <p:spPr>
          <a:xfrm>
            <a:off x="685305" y="1575857"/>
            <a:ext cx="7959585" cy="2954655"/>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Employment and case management services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Training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Income support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Wage subsidies (for workers age 50 and older)</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47CF64E5-A55F-4C6C-934C-E513917EB409}"/>
              </a:ext>
            </a:extLst>
          </p:cNvPr>
          <p:cNvSpPr/>
          <p:nvPr/>
        </p:nvSpPr>
        <p:spPr>
          <a:xfrm>
            <a:off x="685305" y="4384517"/>
            <a:ext cx="7773390" cy="1754326"/>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Tax credit for health care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Job search and relocation allowances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027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552132" y="279853"/>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Program Benefits: CASE MANAGEMENT </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26109" y="663390"/>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867930"/>
          </a:xfrm>
          <a:prstGeom prst="rect">
            <a:avLst/>
          </a:prstGeom>
        </p:spPr>
        <p:txBody>
          <a:bodyPr wrap="square">
            <a:spAutoFit/>
          </a:bodyPr>
          <a:lstStyle/>
          <a:p>
            <a:pPr marL="0" marR="0" lvl="0" indent="0" algn="l" defTabSz="914400" rtl="0" eaLnBrk="1" fontAlgn="auto" latinLnBrk="0" hangingPunct="1">
              <a:lnSpc>
                <a:spcPct val="90000"/>
              </a:lnSpc>
              <a:spcBef>
                <a:spcPts val="1800"/>
              </a:spcBef>
              <a:spcAft>
                <a:spcPts val="0"/>
              </a:spcAft>
              <a:buClr>
                <a:srgbClr val="9E1C30"/>
              </a:buClr>
              <a:buSzTx/>
              <a:buFontTx/>
              <a:buNone/>
              <a:tabLst/>
              <a:defRPr/>
            </a:pPr>
            <a:r>
              <a:rPr kumimoji="0" lang="en-US" sz="2800" b="0" i="0" u="none" strike="noStrike" kern="1200" cap="none" spc="0" normalizeH="0" baseline="0" noProof="0" dirty="0">
                <a:ln>
                  <a:noFill/>
                </a:ln>
                <a:solidFill>
                  <a:srgbClr val="004563"/>
                </a:solidFill>
                <a:effectLst/>
                <a:uLnTx/>
                <a:uFillTx/>
                <a:latin typeface="Arial" panose="020B0604020202020204"/>
                <a:ea typeface="+mn-ea"/>
                <a:cs typeface="+mn-cs"/>
              </a:rPr>
              <a:t>Employment and Case Management Services include:</a:t>
            </a:r>
          </a:p>
        </p:txBody>
      </p:sp>
      <p:sp>
        <p:nvSpPr>
          <p:cNvPr id="3" name="TextBox 2">
            <a:extLst>
              <a:ext uri="{FF2B5EF4-FFF2-40B4-BE49-F238E27FC236}">
                <a16:creationId xmlns:a16="http://schemas.microsoft.com/office/drawing/2014/main" id="{84530889-B973-4DBA-B311-96EDD4C6F72F}"/>
              </a:ext>
            </a:extLst>
          </p:cNvPr>
          <p:cNvSpPr txBox="1"/>
          <p:nvPr/>
        </p:nvSpPr>
        <p:spPr>
          <a:xfrm>
            <a:off x="647065" y="1983822"/>
            <a:ext cx="6312536" cy="230832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Initial assessment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Specialized assessments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Individual employment plan (IEP)</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Short-term pre-vocational services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Labor market information (LMI), and</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Information regarding support services</a:t>
            </a:r>
          </a:p>
        </p:txBody>
      </p:sp>
    </p:spTree>
    <p:extLst>
      <p:ext uri="{BB962C8B-B14F-4D97-AF65-F5344CB8AC3E}">
        <p14:creationId xmlns:p14="http://schemas.microsoft.com/office/powerpoint/2010/main" val="264373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Program Benefits: TRAINING</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4" name="Rectangle 3">
            <a:extLst>
              <a:ext uri="{FF2B5EF4-FFF2-40B4-BE49-F238E27FC236}">
                <a16:creationId xmlns:a16="http://schemas.microsoft.com/office/drawing/2014/main" id="{66AC8D02-60F0-4B62-A9D7-4BAACF4C13D2}"/>
              </a:ext>
            </a:extLst>
          </p:cNvPr>
          <p:cNvSpPr/>
          <p:nvPr/>
        </p:nvSpPr>
        <p:spPr>
          <a:xfrm>
            <a:off x="379218" y="1020720"/>
            <a:ext cx="8343655" cy="1098762"/>
          </a:xfrm>
          <a:prstGeom prst="rect">
            <a:avLst/>
          </a:prstGeom>
        </p:spPr>
        <p:txBody>
          <a:bodyPr wrap="square">
            <a:spAutoFit/>
          </a:bodyPr>
          <a:lstStyle/>
          <a:p>
            <a:pPr marL="0" marR="0" lvl="0" indent="0" algn="l" defTabSz="914400" rtl="0" eaLnBrk="1" fontAlgn="auto" latinLnBrk="0" hangingPunct="1">
              <a:lnSpc>
                <a:spcPct val="90000"/>
              </a:lnSpc>
              <a:spcBef>
                <a:spcPts val="1800"/>
              </a:spcBef>
              <a:spcAft>
                <a:spcPts val="0"/>
              </a:spcAft>
              <a:buClr>
                <a:srgbClr val="9E1C30"/>
              </a:buClr>
              <a:buSzTx/>
              <a:buFontTx/>
              <a:buNone/>
              <a:tabLst/>
              <a:defRPr/>
            </a:pPr>
            <a:r>
              <a:rPr kumimoji="0" lang="en-US" sz="2800" b="0" i="0" u="none" strike="noStrike" kern="1200" cap="none" spc="0" normalizeH="0" baseline="0" noProof="0" dirty="0">
                <a:ln>
                  <a:noFill/>
                </a:ln>
                <a:solidFill>
                  <a:srgbClr val="004563"/>
                </a:solidFill>
                <a:effectLst/>
                <a:uLnTx/>
                <a:uFillTx/>
                <a:latin typeface="Arial" panose="020B0604020202020204"/>
                <a:ea typeface="+mn-ea"/>
                <a:cs typeface="+mn-cs"/>
              </a:rPr>
              <a:t>Available training under TAA includes:</a:t>
            </a:r>
          </a:p>
          <a:p>
            <a:pPr marL="274320" marR="0" lvl="0" indent="-274320" algn="l" defTabSz="914400" rtl="0" eaLnBrk="1" fontAlgn="auto" latinLnBrk="0" hangingPunct="1">
              <a:lnSpc>
                <a:spcPct val="90000"/>
              </a:lnSpc>
              <a:spcBef>
                <a:spcPts val="1800"/>
              </a:spcBef>
              <a:spcAft>
                <a:spcPts val="0"/>
              </a:spcAft>
              <a:buClr>
                <a:srgbClr val="9E1C30"/>
              </a:buClr>
              <a:buSzTx/>
              <a:buFont typeface="Wingdings 2" panose="05020102010507070707" pitchFamily="18" charset="2"/>
              <a:buChar char="¡"/>
              <a:tabLst/>
              <a:defRPr/>
            </a:pPr>
            <a:endParaRPr kumimoji="0" lang="en-US" sz="2800" b="0" i="0" u="none" strike="noStrike" kern="1200" cap="none" spc="0" normalizeH="0" baseline="0" noProof="0" dirty="0">
              <a:ln>
                <a:noFill/>
              </a:ln>
              <a:solidFill>
                <a:srgbClr val="004563"/>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84530889-B973-4DBA-B311-96EDD4C6F72F}"/>
              </a:ext>
            </a:extLst>
          </p:cNvPr>
          <p:cNvSpPr txBox="1"/>
          <p:nvPr/>
        </p:nvSpPr>
        <p:spPr>
          <a:xfrm>
            <a:off x="647065" y="1669000"/>
            <a:ext cx="6312536" cy="2677656"/>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Classroom</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Distance / online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Remedial</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Prerequisite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Post-secondary education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On-the-job training, and</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Registered apprenticeships</a:t>
            </a:r>
          </a:p>
        </p:txBody>
      </p:sp>
    </p:spTree>
    <p:extLst>
      <p:ext uri="{BB962C8B-B14F-4D97-AF65-F5344CB8AC3E}">
        <p14:creationId xmlns:p14="http://schemas.microsoft.com/office/powerpoint/2010/main" val="214864286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2111</Words>
  <Application>Microsoft Office PowerPoint</Application>
  <PresentationFormat>On-screen Show (4:3)</PresentationFormat>
  <Paragraphs>172</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HelveticaNeueLT Std</vt:lpstr>
      <vt:lpstr>Wingdings</vt:lpstr>
      <vt:lpstr>Wingdings 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McMillan, Bernice</dc:creator>
  <cp:lastModifiedBy>Omran, Christina</cp:lastModifiedBy>
  <cp:revision>6</cp:revision>
  <dcterms:created xsi:type="dcterms:W3CDTF">2021-02-04T16:13:11Z</dcterms:created>
  <dcterms:modified xsi:type="dcterms:W3CDTF">2021-02-16T13:44:00Z</dcterms:modified>
</cp:coreProperties>
</file>