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4"/>
  </p:notesMasterIdLst>
  <p:sldIdLst>
    <p:sldId id="256" r:id="rId3"/>
    <p:sldId id="266" r:id="rId4"/>
    <p:sldId id="288" r:id="rId5"/>
    <p:sldId id="290" r:id="rId6"/>
    <p:sldId id="281" r:id="rId7"/>
    <p:sldId id="265" r:id="rId8"/>
    <p:sldId id="268" r:id="rId9"/>
    <p:sldId id="269" r:id="rId10"/>
    <p:sldId id="270" r:id="rId11"/>
    <p:sldId id="271" r:id="rId12"/>
    <p:sldId id="272" r:id="rId13"/>
    <p:sldId id="273" r:id="rId14"/>
    <p:sldId id="275" r:id="rId15"/>
    <p:sldId id="274" r:id="rId16"/>
    <p:sldId id="285" r:id="rId17"/>
    <p:sldId id="276" r:id="rId18"/>
    <p:sldId id="289" r:id="rId19"/>
    <p:sldId id="284" r:id="rId20"/>
    <p:sldId id="279" r:id="rId21"/>
    <p:sldId id="286" r:id="rId22"/>
    <p:sldId id="287" r:id="rId23"/>
  </p:sldIdLst>
  <p:sldSz cx="9144000" cy="6858000" type="screen4x3"/>
  <p:notesSz cx="6934200" cy="92329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108" autoAdjust="0"/>
    <p:restoredTop sz="77157" autoAdjust="0"/>
  </p:normalViewPr>
  <p:slideViewPr>
    <p:cSldViewPr>
      <p:cViewPr varScale="1">
        <p:scale>
          <a:sx n="83" d="100"/>
          <a:sy n="83" d="100"/>
        </p:scale>
        <p:origin x="-870"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20" d="100"/>
          <a:sy n="120" d="100"/>
        </p:scale>
        <p:origin x="-1176" y="996"/>
      </p:cViewPr>
      <p:guideLst>
        <p:guide orient="horz" pos="2908"/>
        <p:guide pos="218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6F23F2-5E52-46A7-A28C-DC511041A0DC}" type="doc">
      <dgm:prSet loTypeId="urn:microsoft.com/office/officeart/2005/8/layout/list1" loCatId="list" qsTypeId="urn:microsoft.com/office/officeart/2005/8/quickstyle/3d9" qsCatId="3D" csTypeId="urn:microsoft.com/office/officeart/2005/8/colors/accent1_2" csCatId="accent1" phldr="1"/>
      <dgm:spPr/>
      <dgm:t>
        <a:bodyPr/>
        <a:lstStyle/>
        <a:p>
          <a:endParaRPr lang="en-US"/>
        </a:p>
      </dgm:t>
    </dgm:pt>
    <dgm:pt modelId="{3D7019C9-ADA4-465F-9230-3954777245C2}">
      <dgm:prSet phldrT="[Text]"/>
      <dgm:spPr/>
      <dgm:t>
        <a:bodyPr/>
        <a:lstStyle/>
        <a:p>
          <a:r>
            <a:rPr lang="en-US" dirty="0" smtClean="0">
              <a:latin typeface="Arial Black" pitchFamily="34" charset="0"/>
            </a:rPr>
            <a:t>Online</a:t>
          </a:r>
          <a:endParaRPr lang="en-US" dirty="0">
            <a:latin typeface="Arial Black" pitchFamily="34" charset="0"/>
          </a:endParaRPr>
        </a:p>
      </dgm:t>
    </dgm:pt>
    <dgm:pt modelId="{F050A825-E449-46CC-8781-50DC22B83146}" type="parTrans" cxnId="{AB4612D5-4E9B-429A-8614-BAE9044D9604}">
      <dgm:prSet/>
      <dgm:spPr/>
      <dgm:t>
        <a:bodyPr/>
        <a:lstStyle/>
        <a:p>
          <a:endParaRPr lang="en-US"/>
        </a:p>
      </dgm:t>
    </dgm:pt>
    <dgm:pt modelId="{4CD88D99-584B-46A2-A9DA-353787EA967A}" type="sibTrans" cxnId="{AB4612D5-4E9B-429A-8614-BAE9044D9604}">
      <dgm:prSet/>
      <dgm:spPr/>
      <dgm:t>
        <a:bodyPr/>
        <a:lstStyle/>
        <a:p>
          <a:endParaRPr lang="en-US"/>
        </a:p>
      </dgm:t>
    </dgm:pt>
    <dgm:pt modelId="{123815C3-FA96-40D8-8109-B77A3512061D}">
      <dgm:prSet phldrT="[Text]"/>
      <dgm:spPr/>
      <dgm:t>
        <a:bodyPr/>
        <a:lstStyle/>
        <a:p>
          <a:r>
            <a:rPr lang="en-US" dirty="0" smtClean="0">
              <a:latin typeface="Arial Black" pitchFamily="34" charset="0"/>
            </a:rPr>
            <a:t>Group</a:t>
          </a:r>
          <a:endParaRPr lang="en-US" dirty="0">
            <a:latin typeface="Arial Black" pitchFamily="34" charset="0"/>
          </a:endParaRPr>
        </a:p>
      </dgm:t>
    </dgm:pt>
    <dgm:pt modelId="{30D7356C-B871-44EE-8477-CADB699A4C8E}" type="parTrans" cxnId="{02718203-DFDC-46C0-B95A-FBFE9856F54B}">
      <dgm:prSet/>
      <dgm:spPr/>
      <dgm:t>
        <a:bodyPr/>
        <a:lstStyle/>
        <a:p>
          <a:endParaRPr lang="en-US"/>
        </a:p>
      </dgm:t>
    </dgm:pt>
    <dgm:pt modelId="{AF6E9B2A-8776-4208-B7D0-2B2AE268475D}" type="sibTrans" cxnId="{02718203-DFDC-46C0-B95A-FBFE9856F54B}">
      <dgm:prSet/>
      <dgm:spPr/>
      <dgm:t>
        <a:bodyPr/>
        <a:lstStyle/>
        <a:p>
          <a:endParaRPr lang="en-US"/>
        </a:p>
      </dgm:t>
    </dgm:pt>
    <dgm:pt modelId="{A80EA5DB-A2EA-48F3-B9DE-AA54BFD9029E}">
      <dgm:prSet phldrT="[Text]"/>
      <dgm:spPr/>
      <dgm:t>
        <a:bodyPr/>
        <a:lstStyle/>
        <a:p>
          <a:r>
            <a:rPr lang="en-US" dirty="0" smtClean="0">
              <a:latin typeface="Arial Black" pitchFamily="34" charset="0"/>
            </a:rPr>
            <a:t>Individual</a:t>
          </a:r>
          <a:r>
            <a:rPr lang="en-US" dirty="0" smtClean="0"/>
            <a:t> </a:t>
          </a:r>
          <a:endParaRPr lang="en-US" dirty="0"/>
        </a:p>
      </dgm:t>
    </dgm:pt>
    <dgm:pt modelId="{AE818A61-D91F-4A16-A5AF-CBDF5D5327E1}" type="parTrans" cxnId="{5B8C95B3-5EC2-421D-BDE1-2389AB8E3055}">
      <dgm:prSet/>
      <dgm:spPr/>
      <dgm:t>
        <a:bodyPr/>
        <a:lstStyle/>
        <a:p>
          <a:endParaRPr lang="en-US"/>
        </a:p>
      </dgm:t>
    </dgm:pt>
    <dgm:pt modelId="{2F7D880D-7F1D-41AB-AE73-F2054A56E9A1}" type="sibTrans" cxnId="{5B8C95B3-5EC2-421D-BDE1-2389AB8E3055}">
      <dgm:prSet/>
      <dgm:spPr/>
      <dgm:t>
        <a:bodyPr/>
        <a:lstStyle/>
        <a:p>
          <a:endParaRPr lang="en-US"/>
        </a:p>
      </dgm:t>
    </dgm:pt>
    <dgm:pt modelId="{5D955DD7-06F7-4CEA-81EA-E1DC8660ED82}" type="pres">
      <dgm:prSet presAssocID="{406F23F2-5E52-46A7-A28C-DC511041A0DC}" presName="linear" presStyleCnt="0">
        <dgm:presLayoutVars>
          <dgm:dir/>
          <dgm:animLvl val="lvl"/>
          <dgm:resizeHandles val="exact"/>
        </dgm:presLayoutVars>
      </dgm:prSet>
      <dgm:spPr/>
      <dgm:t>
        <a:bodyPr/>
        <a:lstStyle/>
        <a:p>
          <a:endParaRPr lang="en-US"/>
        </a:p>
      </dgm:t>
    </dgm:pt>
    <dgm:pt modelId="{7A62969C-D220-408F-AE2E-E1E967BBA4CE}" type="pres">
      <dgm:prSet presAssocID="{3D7019C9-ADA4-465F-9230-3954777245C2}" presName="parentLin" presStyleCnt="0"/>
      <dgm:spPr/>
    </dgm:pt>
    <dgm:pt modelId="{29425E59-FEB0-479F-8D80-FEB961B369A9}" type="pres">
      <dgm:prSet presAssocID="{3D7019C9-ADA4-465F-9230-3954777245C2}" presName="parentLeftMargin" presStyleLbl="node1" presStyleIdx="0" presStyleCnt="3"/>
      <dgm:spPr/>
      <dgm:t>
        <a:bodyPr/>
        <a:lstStyle/>
        <a:p>
          <a:endParaRPr lang="en-US"/>
        </a:p>
      </dgm:t>
    </dgm:pt>
    <dgm:pt modelId="{70AFCB2B-77FC-4EF1-8252-A40847DEDF54}" type="pres">
      <dgm:prSet presAssocID="{3D7019C9-ADA4-465F-9230-3954777245C2}" presName="parentText" presStyleLbl="node1" presStyleIdx="0" presStyleCnt="3">
        <dgm:presLayoutVars>
          <dgm:chMax val="0"/>
          <dgm:bulletEnabled val="1"/>
        </dgm:presLayoutVars>
      </dgm:prSet>
      <dgm:spPr/>
      <dgm:t>
        <a:bodyPr/>
        <a:lstStyle/>
        <a:p>
          <a:endParaRPr lang="en-US"/>
        </a:p>
      </dgm:t>
    </dgm:pt>
    <dgm:pt modelId="{17BA8927-23AD-460A-8A77-15A9AB3839F2}" type="pres">
      <dgm:prSet presAssocID="{3D7019C9-ADA4-465F-9230-3954777245C2}" presName="negativeSpace" presStyleCnt="0"/>
      <dgm:spPr/>
    </dgm:pt>
    <dgm:pt modelId="{209F6FE3-3BB5-4734-A771-A47ED79A7B97}" type="pres">
      <dgm:prSet presAssocID="{3D7019C9-ADA4-465F-9230-3954777245C2}" presName="childText" presStyleLbl="conFgAcc1" presStyleIdx="0" presStyleCnt="3">
        <dgm:presLayoutVars>
          <dgm:bulletEnabled val="1"/>
        </dgm:presLayoutVars>
      </dgm:prSet>
      <dgm:spPr/>
    </dgm:pt>
    <dgm:pt modelId="{091E6B41-7D8D-4096-A5A9-694D79A5287E}" type="pres">
      <dgm:prSet presAssocID="{4CD88D99-584B-46A2-A9DA-353787EA967A}" presName="spaceBetweenRectangles" presStyleCnt="0"/>
      <dgm:spPr/>
    </dgm:pt>
    <dgm:pt modelId="{C77B80E6-B102-4F71-AA75-594A984118AF}" type="pres">
      <dgm:prSet presAssocID="{123815C3-FA96-40D8-8109-B77A3512061D}" presName="parentLin" presStyleCnt="0"/>
      <dgm:spPr/>
    </dgm:pt>
    <dgm:pt modelId="{D33A1838-263E-4D6B-833B-5AC21273C444}" type="pres">
      <dgm:prSet presAssocID="{123815C3-FA96-40D8-8109-B77A3512061D}" presName="parentLeftMargin" presStyleLbl="node1" presStyleIdx="0" presStyleCnt="3"/>
      <dgm:spPr/>
      <dgm:t>
        <a:bodyPr/>
        <a:lstStyle/>
        <a:p>
          <a:endParaRPr lang="en-US"/>
        </a:p>
      </dgm:t>
    </dgm:pt>
    <dgm:pt modelId="{E4012B3F-B607-4C66-A5D6-011A2EAD4B6C}" type="pres">
      <dgm:prSet presAssocID="{123815C3-FA96-40D8-8109-B77A3512061D}" presName="parentText" presStyleLbl="node1" presStyleIdx="1" presStyleCnt="3">
        <dgm:presLayoutVars>
          <dgm:chMax val="0"/>
          <dgm:bulletEnabled val="1"/>
        </dgm:presLayoutVars>
      </dgm:prSet>
      <dgm:spPr/>
      <dgm:t>
        <a:bodyPr/>
        <a:lstStyle/>
        <a:p>
          <a:endParaRPr lang="en-US"/>
        </a:p>
      </dgm:t>
    </dgm:pt>
    <dgm:pt modelId="{21A291D1-5ADF-4F0E-BCC2-F5394C5C46F9}" type="pres">
      <dgm:prSet presAssocID="{123815C3-FA96-40D8-8109-B77A3512061D}" presName="negativeSpace" presStyleCnt="0"/>
      <dgm:spPr/>
    </dgm:pt>
    <dgm:pt modelId="{9B927D40-5995-49D2-AA25-8DF241163C9E}" type="pres">
      <dgm:prSet presAssocID="{123815C3-FA96-40D8-8109-B77A3512061D}" presName="childText" presStyleLbl="conFgAcc1" presStyleIdx="1" presStyleCnt="3">
        <dgm:presLayoutVars>
          <dgm:bulletEnabled val="1"/>
        </dgm:presLayoutVars>
      </dgm:prSet>
      <dgm:spPr/>
    </dgm:pt>
    <dgm:pt modelId="{7A574B0A-5837-4A61-A1B1-1EB449D9B913}" type="pres">
      <dgm:prSet presAssocID="{AF6E9B2A-8776-4208-B7D0-2B2AE268475D}" presName="spaceBetweenRectangles" presStyleCnt="0"/>
      <dgm:spPr/>
    </dgm:pt>
    <dgm:pt modelId="{681A6BE9-530F-42ED-9BE6-BC9ED2B9A451}" type="pres">
      <dgm:prSet presAssocID="{A80EA5DB-A2EA-48F3-B9DE-AA54BFD9029E}" presName="parentLin" presStyleCnt="0"/>
      <dgm:spPr/>
    </dgm:pt>
    <dgm:pt modelId="{94794B0C-A029-4B3B-B93C-B74A057D4E3B}" type="pres">
      <dgm:prSet presAssocID="{A80EA5DB-A2EA-48F3-B9DE-AA54BFD9029E}" presName="parentLeftMargin" presStyleLbl="node1" presStyleIdx="1" presStyleCnt="3"/>
      <dgm:spPr/>
      <dgm:t>
        <a:bodyPr/>
        <a:lstStyle/>
        <a:p>
          <a:endParaRPr lang="en-US"/>
        </a:p>
      </dgm:t>
    </dgm:pt>
    <dgm:pt modelId="{CC2F36E8-82F6-4D7E-B983-D4E4CBFC1E77}" type="pres">
      <dgm:prSet presAssocID="{A80EA5DB-A2EA-48F3-B9DE-AA54BFD9029E}" presName="parentText" presStyleLbl="node1" presStyleIdx="2" presStyleCnt="3">
        <dgm:presLayoutVars>
          <dgm:chMax val="0"/>
          <dgm:bulletEnabled val="1"/>
        </dgm:presLayoutVars>
      </dgm:prSet>
      <dgm:spPr/>
      <dgm:t>
        <a:bodyPr/>
        <a:lstStyle/>
        <a:p>
          <a:endParaRPr lang="en-US"/>
        </a:p>
      </dgm:t>
    </dgm:pt>
    <dgm:pt modelId="{572D963F-93B0-415F-BEF2-62E814F466D6}" type="pres">
      <dgm:prSet presAssocID="{A80EA5DB-A2EA-48F3-B9DE-AA54BFD9029E}" presName="negativeSpace" presStyleCnt="0"/>
      <dgm:spPr/>
    </dgm:pt>
    <dgm:pt modelId="{73B14462-BAFC-46E3-ADB4-D3357DD4B6AB}" type="pres">
      <dgm:prSet presAssocID="{A80EA5DB-A2EA-48F3-B9DE-AA54BFD9029E}" presName="childText" presStyleLbl="conFgAcc1" presStyleIdx="2" presStyleCnt="3">
        <dgm:presLayoutVars>
          <dgm:bulletEnabled val="1"/>
        </dgm:presLayoutVars>
      </dgm:prSet>
      <dgm:spPr/>
    </dgm:pt>
  </dgm:ptLst>
  <dgm:cxnLst>
    <dgm:cxn modelId="{AB4612D5-4E9B-429A-8614-BAE9044D9604}" srcId="{406F23F2-5E52-46A7-A28C-DC511041A0DC}" destId="{3D7019C9-ADA4-465F-9230-3954777245C2}" srcOrd="0" destOrd="0" parTransId="{F050A825-E449-46CC-8781-50DC22B83146}" sibTransId="{4CD88D99-584B-46A2-A9DA-353787EA967A}"/>
    <dgm:cxn modelId="{91547CB3-AA0D-478C-87C1-EA0A976D14BD}" type="presOf" srcId="{123815C3-FA96-40D8-8109-B77A3512061D}" destId="{E4012B3F-B607-4C66-A5D6-011A2EAD4B6C}" srcOrd="1" destOrd="0" presId="urn:microsoft.com/office/officeart/2005/8/layout/list1"/>
    <dgm:cxn modelId="{02718203-DFDC-46C0-B95A-FBFE9856F54B}" srcId="{406F23F2-5E52-46A7-A28C-DC511041A0DC}" destId="{123815C3-FA96-40D8-8109-B77A3512061D}" srcOrd="1" destOrd="0" parTransId="{30D7356C-B871-44EE-8477-CADB699A4C8E}" sibTransId="{AF6E9B2A-8776-4208-B7D0-2B2AE268475D}"/>
    <dgm:cxn modelId="{246882C4-8F23-41FE-A606-23E455F206D1}" type="presOf" srcId="{A80EA5DB-A2EA-48F3-B9DE-AA54BFD9029E}" destId="{94794B0C-A029-4B3B-B93C-B74A057D4E3B}" srcOrd="0" destOrd="0" presId="urn:microsoft.com/office/officeart/2005/8/layout/list1"/>
    <dgm:cxn modelId="{BFBEA0DD-A842-4989-ADAE-8CA53C723CE5}" type="presOf" srcId="{123815C3-FA96-40D8-8109-B77A3512061D}" destId="{D33A1838-263E-4D6B-833B-5AC21273C444}" srcOrd="0" destOrd="0" presId="urn:microsoft.com/office/officeart/2005/8/layout/list1"/>
    <dgm:cxn modelId="{74439C1F-D332-4739-A346-3AAEFB033EA6}" type="presOf" srcId="{A80EA5DB-A2EA-48F3-B9DE-AA54BFD9029E}" destId="{CC2F36E8-82F6-4D7E-B983-D4E4CBFC1E77}" srcOrd="1" destOrd="0" presId="urn:microsoft.com/office/officeart/2005/8/layout/list1"/>
    <dgm:cxn modelId="{6AC5DB8B-8A11-4355-B179-2DC1B2C60E9B}" type="presOf" srcId="{406F23F2-5E52-46A7-A28C-DC511041A0DC}" destId="{5D955DD7-06F7-4CEA-81EA-E1DC8660ED82}" srcOrd="0" destOrd="0" presId="urn:microsoft.com/office/officeart/2005/8/layout/list1"/>
    <dgm:cxn modelId="{5B8C95B3-5EC2-421D-BDE1-2389AB8E3055}" srcId="{406F23F2-5E52-46A7-A28C-DC511041A0DC}" destId="{A80EA5DB-A2EA-48F3-B9DE-AA54BFD9029E}" srcOrd="2" destOrd="0" parTransId="{AE818A61-D91F-4A16-A5AF-CBDF5D5327E1}" sibTransId="{2F7D880D-7F1D-41AB-AE73-F2054A56E9A1}"/>
    <dgm:cxn modelId="{CFDEDEB2-539A-4B96-9FE0-C55BC313261A}" type="presOf" srcId="{3D7019C9-ADA4-465F-9230-3954777245C2}" destId="{29425E59-FEB0-479F-8D80-FEB961B369A9}" srcOrd="0" destOrd="0" presId="urn:microsoft.com/office/officeart/2005/8/layout/list1"/>
    <dgm:cxn modelId="{D0B8CF10-9A9C-476B-A907-68CAEEA4AACD}" type="presOf" srcId="{3D7019C9-ADA4-465F-9230-3954777245C2}" destId="{70AFCB2B-77FC-4EF1-8252-A40847DEDF54}" srcOrd="1" destOrd="0" presId="urn:microsoft.com/office/officeart/2005/8/layout/list1"/>
    <dgm:cxn modelId="{09D2CA79-BAD6-4240-94E8-5F124B5FD5C6}" type="presParOf" srcId="{5D955DD7-06F7-4CEA-81EA-E1DC8660ED82}" destId="{7A62969C-D220-408F-AE2E-E1E967BBA4CE}" srcOrd="0" destOrd="0" presId="urn:microsoft.com/office/officeart/2005/8/layout/list1"/>
    <dgm:cxn modelId="{7B3D1D76-D38F-46C2-A9FA-F9F9E742B57F}" type="presParOf" srcId="{7A62969C-D220-408F-AE2E-E1E967BBA4CE}" destId="{29425E59-FEB0-479F-8D80-FEB961B369A9}" srcOrd="0" destOrd="0" presId="urn:microsoft.com/office/officeart/2005/8/layout/list1"/>
    <dgm:cxn modelId="{B9D95D68-23D9-4A2C-9BDA-060B37587990}" type="presParOf" srcId="{7A62969C-D220-408F-AE2E-E1E967BBA4CE}" destId="{70AFCB2B-77FC-4EF1-8252-A40847DEDF54}" srcOrd="1" destOrd="0" presId="urn:microsoft.com/office/officeart/2005/8/layout/list1"/>
    <dgm:cxn modelId="{5DB250D2-3A67-481C-A2C5-516AFA3B206C}" type="presParOf" srcId="{5D955DD7-06F7-4CEA-81EA-E1DC8660ED82}" destId="{17BA8927-23AD-460A-8A77-15A9AB3839F2}" srcOrd="1" destOrd="0" presId="urn:microsoft.com/office/officeart/2005/8/layout/list1"/>
    <dgm:cxn modelId="{5FF39FAF-D593-4580-A42D-03E4D135BD38}" type="presParOf" srcId="{5D955DD7-06F7-4CEA-81EA-E1DC8660ED82}" destId="{209F6FE3-3BB5-4734-A771-A47ED79A7B97}" srcOrd="2" destOrd="0" presId="urn:microsoft.com/office/officeart/2005/8/layout/list1"/>
    <dgm:cxn modelId="{F0F35E8C-E8BE-4479-AEAA-200EB6015E1F}" type="presParOf" srcId="{5D955DD7-06F7-4CEA-81EA-E1DC8660ED82}" destId="{091E6B41-7D8D-4096-A5A9-694D79A5287E}" srcOrd="3" destOrd="0" presId="urn:microsoft.com/office/officeart/2005/8/layout/list1"/>
    <dgm:cxn modelId="{7E80CC16-C281-4799-8E90-6D0D5DE72624}" type="presParOf" srcId="{5D955DD7-06F7-4CEA-81EA-E1DC8660ED82}" destId="{C77B80E6-B102-4F71-AA75-594A984118AF}" srcOrd="4" destOrd="0" presId="urn:microsoft.com/office/officeart/2005/8/layout/list1"/>
    <dgm:cxn modelId="{B2B9561A-BED5-4F52-A564-41935737B5CC}" type="presParOf" srcId="{C77B80E6-B102-4F71-AA75-594A984118AF}" destId="{D33A1838-263E-4D6B-833B-5AC21273C444}" srcOrd="0" destOrd="0" presId="urn:microsoft.com/office/officeart/2005/8/layout/list1"/>
    <dgm:cxn modelId="{610E24D2-78C8-4E27-AE16-8CA93E992A2B}" type="presParOf" srcId="{C77B80E6-B102-4F71-AA75-594A984118AF}" destId="{E4012B3F-B607-4C66-A5D6-011A2EAD4B6C}" srcOrd="1" destOrd="0" presId="urn:microsoft.com/office/officeart/2005/8/layout/list1"/>
    <dgm:cxn modelId="{F62B0D24-DF7C-4290-AB4F-CFF2CBEE005E}" type="presParOf" srcId="{5D955DD7-06F7-4CEA-81EA-E1DC8660ED82}" destId="{21A291D1-5ADF-4F0E-BCC2-F5394C5C46F9}" srcOrd="5" destOrd="0" presId="urn:microsoft.com/office/officeart/2005/8/layout/list1"/>
    <dgm:cxn modelId="{354FFB4F-AE4F-42AF-9945-6C01800C83DE}" type="presParOf" srcId="{5D955DD7-06F7-4CEA-81EA-E1DC8660ED82}" destId="{9B927D40-5995-49D2-AA25-8DF241163C9E}" srcOrd="6" destOrd="0" presId="urn:microsoft.com/office/officeart/2005/8/layout/list1"/>
    <dgm:cxn modelId="{46486AB0-1C24-4D11-8D4A-843F58477852}" type="presParOf" srcId="{5D955DD7-06F7-4CEA-81EA-E1DC8660ED82}" destId="{7A574B0A-5837-4A61-A1B1-1EB449D9B913}" srcOrd="7" destOrd="0" presId="urn:microsoft.com/office/officeart/2005/8/layout/list1"/>
    <dgm:cxn modelId="{18822F03-6BB3-46C1-9003-D9362074F58F}" type="presParOf" srcId="{5D955DD7-06F7-4CEA-81EA-E1DC8660ED82}" destId="{681A6BE9-530F-42ED-9BE6-BC9ED2B9A451}" srcOrd="8" destOrd="0" presId="urn:microsoft.com/office/officeart/2005/8/layout/list1"/>
    <dgm:cxn modelId="{CB1A9F44-EE0E-4520-B26B-4FCA824E30FD}" type="presParOf" srcId="{681A6BE9-530F-42ED-9BE6-BC9ED2B9A451}" destId="{94794B0C-A029-4B3B-B93C-B74A057D4E3B}" srcOrd="0" destOrd="0" presId="urn:microsoft.com/office/officeart/2005/8/layout/list1"/>
    <dgm:cxn modelId="{F382E0B5-E5B0-41C4-A29B-1C11AA273605}" type="presParOf" srcId="{681A6BE9-530F-42ED-9BE6-BC9ED2B9A451}" destId="{CC2F36E8-82F6-4D7E-B983-D4E4CBFC1E77}" srcOrd="1" destOrd="0" presId="urn:microsoft.com/office/officeart/2005/8/layout/list1"/>
    <dgm:cxn modelId="{2A06A669-D7E3-4763-BF8B-511F97E97E44}" type="presParOf" srcId="{5D955DD7-06F7-4CEA-81EA-E1DC8660ED82}" destId="{572D963F-93B0-415F-BEF2-62E814F466D6}" srcOrd="9" destOrd="0" presId="urn:microsoft.com/office/officeart/2005/8/layout/list1"/>
    <dgm:cxn modelId="{854F6353-0C1F-468F-9E71-BCB43E71FDED}" type="presParOf" srcId="{5D955DD7-06F7-4CEA-81EA-E1DC8660ED82}" destId="{73B14462-BAFC-46E3-ADB4-D3357DD4B6AB}"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09F6FE3-3BB5-4734-A771-A47ED79A7B97}">
      <dsp:nvSpPr>
        <dsp:cNvPr id="0" name=""/>
        <dsp:cNvSpPr/>
      </dsp:nvSpPr>
      <dsp:spPr>
        <a:xfrm>
          <a:off x="0" y="566280"/>
          <a:ext cx="7162800" cy="856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227350" prstMaterial="matte"/>
      </dsp:spPr>
      <dsp:style>
        <a:lnRef idx="1">
          <a:scrgbClr r="0" g="0" b="0"/>
        </a:lnRef>
        <a:fillRef idx="1">
          <a:scrgbClr r="0" g="0" b="0"/>
        </a:fillRef>
        <a:effectRef idx="0">
          <a:scrgbClr r="0" g="0" b="0"/>
        </a:effectRef>
        <a:fontRef idx="minor"/>
      </dsp:style>
    </dsp:sp>
    <dsp:sp modelId="{70AFCB2B-77FC-4EF1-8252-A40847DEDF54}">
      <dsp:nvSpPr>
        <dsp:cNvPr id="0" name=""/>
        <dsp:cNvSpPr/>
      </dsp:nvSpPr>
      <dsp:spPr>
        <a:xfrm>
          <a:off x="358140" y="64440"/>
          <a:ext cx="5013960" cy="100368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89516" tIns="0" rIns="189516" bIns="0" numCol="1" spcCol="1270" anchor="ctr" anchorCtr="0">
          <a:noAutofit/>
          <a:sp3d extrusionH="28000" prstMaterial="matte"/>
        </a:bodyPr>
        <a:lstStyle/>
        <a:p>
          <a:pPr lvl="0" algn="l" defTabSz="1511300">
            <a:lnSpc>
              <a:spcPct val="90000"/>
            </a:lnSpc>
            <a:spcBef>
              <a:spcPct val="0"/>
            </a:spcBef>
            <a:spcAft>
              <a:spcPct val="35000"/>
            </a:spcAft>
          </a:pPr>
          <a:r>
            <a:rPr lang="en-US" sz="3400" kern="1200" dirty="0" smtClean="0">
              <a:latin typeface="Arial Black" pitchFamily="34" charset="0"/>
            </a:rPr>
            <a:t>Online</a:t>
          </a:r>
          <a:endParaRPr lang="en-US" sz="3400" kern="1200" dirty="0">
            <a:latin typeface="Arial Black" pitchFamily="34" charset="0"/>
          </a:endParaRPr>
        </a:p>
      </dsp:txBody>
      <dsp:txXfrm>
        <a:off x="358140" y="64440"/>
        <a:ext cx="5013960" cy="1003680"/>
      </dsp:txXfrm>
    </dsp:sp>
    <dsp:sp modelId="{9B927D40-5995-49D2-AA25-8DF241163C9E}">
      <dsp:nvSpPr>
        <dsp:cNvPr id="0" name=""/>
        <dsp:cNvSpPr/>
      </dsp:nvSpPr>
      <dsp:spPr>
        <a:xfrm>
          <a:off x="0" y="2108520"/>
          <a:ext cx="7162800" cy="856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227350" prstMaterial="matte"/>
      </dsp:spPr>
      <dsp:style>
        <a:lnRef idx="1">
          <a:scrgbClr r="0" g="0" b="0"/>
        </a:lnRef>
        <a:fillRef idx="1">
          <a:scrgbClr r="0" g="0" b="0"/>
        </a:fillRef>
        <a:effectRef idx="0">
          <a:scrgbClr r="0" g="0" b="0"/>
        </a:effectRef>
        <a:fontRef idx="minor"/>
      </dsp:style>
    </dsp:sp>
    <dsp:sp modelId="{E4012B3F-B607-4C66-A5D6-011A2EAD4B6C}">
      <dsp:nvSpPr>
        <dsp:cNvPr id="0" name=""/>
        <dsp:cNvSpPr/>
      </dsp:nvSpPr>
      <dsp:spPr>
        <a:xfrm>
          <a:off x="358140" y="1606680"/>
          <a:ext cx="5013960" cy="100368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89516" tIns="0" rIns="189516" bIns="0" numCol="1" spcCol="1270" anchor="ctr" anchorCtr="0">
          <a:noAutofit/>
          <a:sp3d extrusionH="28000" prstMaterial="matte"/>
        </a:bodyPr>
        <a:lstStyle/>
        <a:p>
          <a:pPr lvl="0" algn="l" defTabSz="1511300">
            <a:lnSpc>
              <a:spcPct val="90000"/>
            </a:lnSpc>
            <a:spcBef>
              <a:spcPct val="0"/>
            </a:spcBef>
            <a:spcAft>
              <a:spcPct val="35000"/>
            </a:spcAft>
          </a:pPr>
          <a:r>
            <a:rPr lang="en-US" sz="3400" kern="1200" dirty="0" smtClean="0">
              <a:latin typeface="Arial Black" pitchFamily="34" charset="0"/>
            </a:rPr>
            <a:t>Group</a:t>
          </a:r>
          <a:endParaRPr lang="en-US" sz="3400" kern="1200" dirty="0">
            <a:latin typeface="Arial Black" pitchFamily="34" charset="0"/>
          </a:endParaRPr>
        </a:p>
      </dsp:txBody>
      <dsp:txXfrm>
        <a:off x="358140" y="1606680"/>
        <a:ext cx="5013960" cy="1003680"/>
      </dsp:txXfrm>
    </dsp:sp>
    <dsp:sp modelId="{73B14462-BAFC-46E3-ADB4-D3357DD4B6AB}">
      <dsp:nvSpPr>
        <dsp:cNvPr id="0" name=""/>
        <dsp:cNvSpPr/>
      </dsp:nvSpPr>
      <dsp:spPr>
        <a:xfrm>
          <a:off x="0" y="3650760"/>
          <a:ext cx="7162800" cy="856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227350" prstMaterial="matte"/>
      </dsp:spPr>
      <dsp:style>
        <a:lnRef idx="1">
          <a:scrgbClr r="0" g="0" b="0"/>
        </a:lnRef>
        <a:fillRef idx="1">
          <a:scrgbClr r="0" g="0" b="0"/>
        </a:fillRef>
        <a:effectRef idx="0">
          <a:scrgbClr r="0" g="0" b="0"/>
        </a:effectRef>
        <a:fontRef idx="minor"/>
      </dsp:style>
    </dsp:sp>
    <dsp:sp modelId="{CC2F36E8-82F6-4D7E-B983-D4E4CBFC1E77}">
      <dsp:nvSpPr>
        <dsp:cNvPr id="0" name=""/>
        <dsp:cNvSpPr/>
      </dsp:nvSpPr>
      <dsp:spPr>
        <a:xfrm>
          <a:off x="358140" y="3148920"/>
          <a:ext cx="5013960" cy="100368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89516" tIns="0" rIns="189516" bIns="0" numCol="1" spcCol="1270" anchor="ctr" anchorCtr="0">
          <a:noAutofit/>
          <a:sp3d extrusionH="28000" prstMaterial="matte"/>
        </a:bodyPr>
        <a:lstStyle/>
        <a:p>
          <a:pPr lvl="0" algn="l" defTabSz="1511300">
            <a:lnSpc>
              <a:spcPct val="90000"/>
            </a:lnSpc>
            <a:spcBef>
              <a:spcPct val="0"/>
            </a:spcBef>
            <a:spcAft>
              <a:spcPct val="35000"/>
            </a:spcAft>
          </a:pPr>
          <a:r>
            <a:rPr lang="en-US" sz="3400" kern="1200" dirty="0" smtClean="0">
              <a:latin typeface="Arial Black" pitchFamily="34" charset="0"/>
            </a:rPr>
            <a:t>Individual</a:t>
          </a:r>
          <a:r>
            <a:rPr lang="en-US" sz="3400" kern="1200" dirty="0" smtClean="0"/>
            <a:t> </a:t>
          </a:r>
          <a:endParaRPr lang="en-US" sz="3400" kern="1200" dirty="0"/>
        </a:p>
      </dsp:txBody>
      <dsp:txXfrm>
        <a:off x="358140" y="3148920"/>
        <a:ext cx="5013960" cy="100368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04820" cy="461645"/>
          </a:xfrm>
          <a:prstGeom prst="rect">
            <a:avLst/>
          </a:prstGeom>
        </p:spPr>
        <p:txBody>
          <a:bodyPr vert="horz" lIns="92375" tIns="46187" rIns="92375" bIns="46187" rtlCol="0"/>
          <a:lstStyle>
            <a:lvl1pPr algn="l">
              <a:defRPr sz="1200"/>
            </a:lvl1pPr>
          </a:lstStyle>
          <a:p>
            <a:endParaRPr lang="en-US" dirty="0"/>
          </a:p>
        </p:txBody>
      </p:sp>
      <p:sp>
        <p:nvSpPr>
          <p:cNvPr id="3" name="Date Placeholder 2"/>
          <p:cNvSpPr>
            <a:spLocks noGrp="1"/>
          </p:cNvSpPr>
          <p:nvPr>
            <p:ph type="dt" idx="1"/>
          </p:nvPr>
        </p:nvSpPr>
        <p:spPr>
          <a:xfrm>
            <a:off x="3927775" y="1"/>
            <a:ext cx="3004820" cy="461645"/>
          </a:xfrm>
          <a:prstGeom prst="rect">
            <a:avLst/>
          </a:prstGeom>
        </p:spPr>
        <p:txBody>
          <a:bodyPr vert="horz" lIns="92375" tIns="46187" rIns="92375" bIns="46187" rtlCol="0"/>
          <a:lstStyle>
            <a:lvl1pPr algn="r">
              <a:defRPr sz="1200"/>
            </a:lvl1pPr>
          </a:lstStyle>
          <a:p>
            <a:fld id="{250A07AB-E918-45A3-9401-2673E9CBBEC0}" type="datetimeFigureOut">
              <a:rPr lang="en-US" smtClean="0"/>
              <a:pPr/>
              <a:t>1/5/2012</a:t>
            </a:fld>
            <a:endParaRPr lang="en-US" dirty="0"/>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75" tIns="46187" rIns="92375" bIns="46187" rtlCol="0" anchor="ctr"/>
          <a:lstStyle/>
          <a:p>
            <a:endParaRPr lang="en-US" dirty="0"/>
          </a:p>
        </p:txBody>
      </p:sp>
      <p:sp>
        <p:nvSpPr>
          <p:cNvPr id="5" name="Notes Placeholder 4"/>
          <p:cNvSpPr>
            <a:spLocks noGrp="1"/>
          </p:cNvSpPr>
          <p:nvPr>
            <p:ph type="body" sz="quarter" idx="3"/>
          </p:nvPr>
        </p:nvSpPr>
        <p:spPr>
          <a:xfrm>
            <a:off x="693420" y="4385628"/>
            <a:ext cx="5547360" cy="4154805"/>
          </a:xfrm>
          <a:prstGeom prst="rect">
            <a:avLst/>
          </a:prstGeom>
        </p:spPr>
        <p:txBody>
          <a:bodyPr vert="horz" lIns="92375" tIns="46187" rIns="92375" bIns="461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653"/>
            <a:ext cx="3004820" cy="461645"/>
          </a:xfrm>
          <a:prstGeom prst="rect">
            <a:avLst/>
          </a:prstGeom>
        </p:spPr>
        <p:txBody>
          <a:bodyPr vert="horz" lIns="92375" tIns="46187" rIns="92375" bIns="461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27775" y="8769653"/>
            <a:ext cx="3004820" cy="461645"/>
          </a:xfrm>
          <a:prstGeom prst="rect">
            <a:avLst/>
          </a:prstGeom>
        </p:spPr>
        <p:txBody>
          <a:bodyPr vert="horz" lIns="92375" tIns="46187" rIns="92375" bIns="46187" rtlCol="0" anchor="b"/>
          <a:lstStyle>
            <a:lvl1pPr algn="r">
              <a:defRPr sz="1200"/>
            </a:lvl1pPr>
          </a:lstStyle>
          <a:p>
            <a:fld id="{048175E3-6786-48E5-8444-AD1BD94C941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latin typeface="Century Gothic" pitchFamily="34" charset="0"/>
                <a:cs typeface="Times New Roman" pitchFamily="18" charset="0"/>
              </a:rPr>
              <a:t>Welcome to the Department</a:t>
            </a:r>
            <a:r>
              <a:rPr lang="en-US" baseline="0" dirty="0" smtClean="0">
                <a:latin typeface="Century Gothic" pitchFamily="34" charset="0"/>
                <a:cs typeface="Times New Roman" pitchFamily="18" charset="0"/>
              </a:rPr>
              <a:t> of Economic Opportunity’s </a:t>
            </a:r>
            <a:r>
              <a:rPr lang="en-US" dirty="0" smtClean="0">
                <a:latin typeface="Century Gothic" pitchFamily="34" charset="0"/>
                <a:cs typeface="Times New Roman" pitchFamily="18" charset="0"/>
              </a:rPr>
              <a:t>Training on The Welfare Transition Program’s Work Registration process. This training will outline the purpose of Work Registration and</a:t>
            </a:r>
            <a:r>
              <a:rPr lang="en-US" baseline="0" dirty="0" smtClean="0">
                <a:latin typeface="Century Gothic" pitchFamily="34" charset="0"/>
                <a:cs typeface="Times New Roman" pitchFamily="18" charset="0"/>
              </a:rPr>
              <a:t> its </a:t>
            </a:r>
            <a:r>
              <a:rPr lang="en-US" dirty="0" smtClean="0">
                <a:latin typeface="Century Gothic" pitchFamily="34" charset="0"/>
                <a:cs typeface="Times New Roman" pitchFamily="18" charset="0"/>
              </a:rPr>
              <a:t>components.</a:t>
            </a:r>
            <a:r>
              <a:rPr lang="en-US" baseline="0" dirty="0" smtClean="0">
                <a:latin typeface="Century Gothic" pitchFamily="34" charset="0"/>
                <a:cs typeface="Times New Roman" pitchFamily="18" charset="0"/>
              </a:rPr>
              <a:t> </a:t>
            </a:r>
            <a:r>
              <a:rPr lang="en-US" dirty="0" smtClean="0">
                <a:latin typeface="Century Gothic" pitchFamily="34" charset="0"/>
                <a:cs typeface="Times New Roman" pitchFamily="18" charset="0"/>
              </a:rPr>
              <a:t> </a:t>
            </a:r>
          </a:p>
          <a:p>
            <a:endParaRPr lang="en-US" dirty="0"/>
          </a:p>
        </p:txBody>
      </p:sp>
      <p:sp>
        <p:nvSpPr>
          <p:cNvPr id="4" name="Slide Number Placeholder 3"/>
          <p:cNvSpPr>
            <a:spLocks noGrp="1"/>
          </p:cNvSpPr>
          <p:nvPr>
            <p:ph type="sldNum" sz="quarter" idx="10"/>
          </p:nvPr>
        </p:nvSpPr>
        <p:spPr/>
        <p:txBody>
          <a:bodyPr/>
          <a:lstStyle/>
          <a:p>
            <a:fld id="{048175E3-6786-48E5-8444-AD1BD94C941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latin typeface="Century Gothic" pitchFamily="34" charset="0"/>
              </a:rPr>
              <a:t>In</a:t>
            </a:r>
            <a:r>
              <a:rPr lang="en-US" baseline="0" dirty="0" smtClean="0">
                <a:latin typeface="Century Gothic" pitchFamily="34" charset="0"/>
              </a:rPr>
              <a:t> some instances, regions conduct Individual Orientations. This type of orientation is usually reserved for</a:t>
            </a:r>
            <a:r>
              <a:rPr lang="en-US" dirty="0" smtClean="0">
                <a:latin typeface="Century Gothic" pitchFamily="34" charset="0"/>
              </a:rPr>
              <a:t> customers </a:t>
            </a:r>
            <a:r>
              <a:rPr lang="en-US" b="0" dirty="0" smtClean="0">
                <a:latin typeface="Century Gothic" pitchFamily="34" charset="0"/>
              </a:rPr>
              <a:t>who</a:t>
            </a:r>
            <a:r>
              <a:rPr lang="en-US" b="0" baseline="0" dirty="0" smtClean="0">
                <a:latin typeface="Century Gothic" pitchFamily="34" charset="0"/>
              </a:rPr>
              <a:t> have medical limitations that would impede their ability to </a:t>
            </a:r>
            <a:r>
              <a:rPr lang="en-US" b="0" dirty="0" smtClean="0">
                <a:latin typeface="Century Gothic" pitchFamily="34" charset="0"/>
              </a:rPr>
              <a:t> attend a </a:t>
            </a:r>
            <a:r>
              <a:rPr lang="en-US" b="0" baseline="0" dirty="0" smtClean="0">
                <a:latin typeface="Century Gothic" pitchFamily="34" charset="0"/>
              </a:rPr>
              <a:t>group orientation. Another instance in which</a:t>
            </a:r>
            <a:r>
              <a:rPr lang="en-US" b="0" dirty="0" smtClean="0">
                <a:latin typeface="Century Gothic" pitchFamily="34" charset="0"/>
              </a:rPr>
              <a:t> the use of an individual orientation would be necessary</a:t>
            </a:r>
            <a:r>
              <a:rPr lang="en-US" b="0" baseline="0" dirty="0" smtClean="0">
                <a:latin typeface="Century Gothic" pitchFamily="34" charset="0"/>
              </a:rPr>
              <a:t> is with</a:t>
            </a:r>
            <a:r>
              <a:rPr lang="en-US" b="0" dirty="0" smtClean="0">
                <a:latin typeface="Century Gothic" pitchFamily="34" charset="0"/>
              </a:rPr>
              <a:t> customers  who</a:t>
            </a:r>
            <a:r>
              <a:rPr lang="en-US" b="0" baseline="0" dirty="0" smtClean="0">
                <a:latin typeface="Century Gothic" pitchFamily="34" charset="0"/>
              </a:rPr>
              <a:t> </a:t>
            </a:r>
            <a:r>
              <a:rPr lang="en-US" b="0" dirty="0" smtClean="0">
                <a:latin typeface="Century Gothic" pitchFamily="34" charset="0"/>
              </a:rPr>
              <a:t>have </a:t>
            </a:r>
            <a:r>
              <a:rPr lang="en-US" b="0" baseline="0" dirty="0" smtClean="0">
                <a:latin typeface="Century Gothic" pitchFamily="34" charset="0"/>
              </a:rPr>
              <a:t>limited English speaking ability or</a:t>
            </a:r>
            <a:r>
              <a:rPr lang="en-US" b="0" dirty="0" smtClean="0">
                <a:latin typeface="Century Gothic" pitchFamily="34" charset="0"/>
              </a:rPr>
              <a:t> are the </a:t>
            </a:r>
            <a:r>
              <a:rPr lang="en-US" b="0" baseline="0" dirty="0" smtClean="0">
                <a:latin typeface="Century Gothic" pitchFamily="34" charset="0"/>
              </a:rPr>
              <a:t>victims of Domestic Violence and</a:t>
            </a:r>
            <a:r>
              <a:rPr lang="en-US" b="0" dirty="0" smtClean="0">
                <a:latin typeface="Century Gothic" pitchFamily="34" charset="0"/>
              </a:rPr>
              <a:t> have safety concerns</a:t>
            </a:r>
            <a:r>
              <a:rPr lang="en-US" b="0" baseline="0" dirty="0" smtClean="0">
                <a:latin typeface="Century Gothic" pitchFamily="34" charset="0"/>
              </a:rPr>
              <a:t>. </a:t>
            </a:r>
            <a:endParaRPr lang="en-US" b="0" dirty="0">
              <a:latin typeface="Century Gothic" pitchFamily="34" charset="0"/>
            </a:endParaRPr>
          </a:p>
        </p:txBody>
      </p:sp>
      <p:sp>
        <p:nvSpPr>
          <p:cNvPr id="4" name="Slide Number Placeholder 3"/>
          <p:cNvSpPr>
            <a:spLocks noGrp="1"/>
          </p:cNvSpPr>
          <p:nvPr>
            <p:ph type="sldNum" sz="quarter" idx="10"/>
          </p:nvPr>
        </p:nvSpPr>
        <p:spPr/>
        <p:txBody>
          <a:bodyPr/>
          <a:lstStyle/>
          <a:p>
            <a:fld id="{048175E3-6786-48E5-8444-AD1BD94C941C}"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latin typeface="Century Gothic" pitchFamily="34" charset="0"/>
              </a:rPr>
              <a:t>Although</a:t>
            </a:r>
            <a:r>
              <a:rPr lang="en-US" baseline="0" dirty="0" smtClean="0">
                <a:latin typeface="Century Gothic" pitchFamily="34" charset="0"/>
              </a:rPr>
              <a:t> </a:t>
            </a:r>
            <a:r>
              <a:rPr lang="en-US" dirty="0" smtClean="0">
                <a:latin typeface="Century Gothic" pitchFamily="34" charset="0"/>
              </a:rPr>
              <a:t>the components</a:t>
            </a:r>
            <a:r>
              <a:rPr lang="en-US" baseline="0" dirty="0" smtClean="0">
                <a:latin typeface="Century Gothic" pitchFamily="34" charset="0"/>
              </a:rPr>
              <a:t> of the orientation are </a:t>
            </a:r>
            <a:r>
              <a:rPr lang="en-US" b="0" baseline="0" dirty="0" smtClean="0">
                <a:latin typeface="Century Gothic" pitchFamily="34" charset="0"/>
              </a:rPr>
              <a:t>determined by </a:t>
            </a:r>
            <a:r>
              <a:rPr lang="en-US" baseline="0" dirty="0" smtClean="0">
                <a:latin typeface="Century Gothic" pitchFamily="34" charset="0"/>
              </a:rPr>
              <a:t>the regions LOP, orientations  are </a:t>
            </a:r>
            <a:r>
              <a:rPr lang="en-US" b="0" baseline="0" dirty="0" smtClean="0">
                <a:latin typeface="Century Gothic" pitchFamily="34" charset="0"/>
              </a:rPr>
              <a:t>typically</a:t>
            </a:r>
            <a:r>
              <a:rPr lang="en-US" baseline="0" dirty="0" smtClean="0">
                <a:latin typeface="Century Gothic" pitchFamily="34" charset="0"/>
              </a:rPr>
              <a:t> composed of topics that will familiarize the</a:t>
            </a:r>
            <a:r>
              <a:rPr lang="en-US" dirty="0" smtClean="0">
                <a:latin typeface="Century Gothic" pitchFamily="34" charset="0"/>
              </a:rPr>
              <a:t> customer </a:t>
            </a:r>
            <a:r>
              <a:rPr lang="en-US" baseline="0" dirty="0" smtClean="0">
                <a:latin typeface="Century Gothic" pitchFamily="34" charset="0"/>
              </a:rPr>
              <a:t>with not only the WT program, </a:t>
            </a:r>
            <a:r>
              <a:rPr lang="en-US" b="0" baseline="0" dirty="0" smtClean="0">
                <a:latin typeface="Century Gothic" pitchFamily="34" charset="0"/>
              </a:rPr>
              <a:t>but also </a:t>
            </a:r>
            <a:r>
              <a:rPr lang="en-US" baseline="0" dirty="0" smtClean="0">
                <a:latin typeface="Century Gothic" pitchFamily="34" charset="0"/>
              </a:rPr>
              <a:t>with the One-Stop</a:t>
            </a:r>
            <a:r>
              <a:rPr lang="en-US" dirty="0" smtClean="0">
                <a:latin typeface="Century Gothic" pitchFamily="34" charset="0"/>
              </a:rPr>
              <a:t> </a:t>
            </a:r>
            <a:r>
              <a:rPr lang="en-US" b="0" dirty="0" smtClean="0">
                <a:latin typeface="Century Gothic" pitchFamily="34" charset="0"/>
              </a:rPr>
              <a:t>Career</a:t>
            </a:r>
            <a:r>
              <a:rPr lang="en-US" dirty="0" smtClean="0">
                <a:latin typeface="Century Gothic" pitchFamily="34" charset="0"/>
              </a:rPr>
              <a:t> Center</a:t>
            </a:r>
            <a:r>
              <a:rPr lang="en-US" baseline="0" dirty="0" smtClean="0">
                <a:latin typeface="Century Gothic" pitchFamily="34" charset="0"/>
              </a:rPr>
              <a:t> and workforce system. </a:t>
            </a:r>
            <a:r>
              <a:rPr lang="en-US" dirty="0" smtClean="0">
                <a:latin typeface="Century Gothic" pitchFamily="34" charset="0"/>
              </a:rPr>
              <a:t>Customers</a:t>
            </a:r>
            <a:r>
              <a:rPr lang="en-US" baseline="0" dirty="0" smtClean="0">
                <a:latin typeface="Century Gothic" pitchFamily="34" charset="0"/>
              </a:rPr>
              <a:t> are also informed of</a:t>
            </a:r>
            <a:r>
              <a:rPr lang="en-US" dirty="0" smtClean="0">
                <a:latin typeface="Century Gothic" pitchFamily="34" charset="0"/>
              </a:rPr>
              <a:t> </a:t>
            </a:r>
            <a:r>
              <a:rPr lang="en-US" baseline="0" dirty="0" smtClean="0">
                <a:latin typeface="Century Gothic" pitchFamily="34" charset="0"/>
              </a:rPr>
              <a:t>services</a:t>
            </a:r>
            <a:r>
              <a:rPr lang="en-US" dirty="0" smtClean="0">
                <a:latin typeface="Century Gothic" pitchFamily="34" charset="0"/>
              </a:rPr>
              <a:t> </a:t>
            </a:r>
            <a:r>
              <a:rPr lang="en-US" baseline="0" dirty="0" smtClean="0">
                <a:latin typeface="Century Gothic" pitchFamily="34" charset="0"/>
              </a:rPr>
              <a:t>available to them through the WT program, other workforce programs, social service programs and community partners.   </a:t>
            </a:r>
            <a:endParaRPr lang="en-US" dirty="0">
              <a:latin typeface="Century Gothic" pitchFamily="34" charset="0"/>
            </a:endParaRPr>
          </a:p>
        </p:txBody>
      </p:sp>
      <p:sp>
        <p:nvSpPr>
          <p:cNvPr id="4" name="Slide Number Placeholder 3"/>
          <p:cNvSpPr>
            <a:spLocks noGrp="1"/>
          </p:cNvSpPr>
          <p:nvPr>
            <p:ph type="sldNum" sz="quarter" idx="10"/>
          </p:nvPr>
        </p:nvSpPr>
        <p:spPr/>
        <p:txBody>
          <a:bodyPr/>
          <a:lstStyle/>
          <a:p>
            <a:fld id="{048175E3-6786-48E5-8444-AD1BD94C941C}"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latin typeface="Century Gothic" pitchFamily="34" charset="0"/>
              </a:rPr>
              <a:t>The One-Stop</a:t>
            </a:r>
            <a:r>
              <a:rPr lang="en-US" baseline="0" dirty="0" smtClean="0">
                <a:latin typeface="Century Gothic" pitchFamily="34" charset="0"/>
              </a:rPr>
              <a:t> </a:t>
            </a:r>
            <a:r>
              <a:rPr lang="en-US" b="0" i="0" baseline="0" dirty="0" smtClean="0">
                <a:latin typeface="Century Gothic" pitchFamily="34" charset="0"/>
              </a:rPr>
              <a:t>Career Center </a:t>
            </a:r>
            <a:r>
              <a:rPr lang="en-US" baseline="0" dirty="0" smtClean="0">
                <a:latin typeface="Century Gothic" pitchFamily="34" charset="0"/>
              </a:rPr>
              <a:t>plays a vital role within the Welfare Transition program and it is important that</a:t>
            </a:r>
            <a:r>
              <a:rPr lang="en-US" dirty="0" smtClean="0">
                <a:latin typeface="Century Gothic" pitchFamily="34" charset="0"/>
              </a:rPr>
              <a:t> customers </a:t>
            </a:r>
            <a:r>
              <a:rPr lang="en-US" baseline="0" dirty="0" smtClean="0">
                <a:latin typeface="Century Gothic" pitchFamily="34" charset="0"/>
              </a:rPr>
              <a:t>are aware of the local operating procedures</a:t>
            </a:r>
            <a:r>
              <a:rPr lang="en-US" dirty="0" smtClean="0">
                <a:latin typeface="Century Gothic" pitchFamily="34" charset="0"/>
              </a:rPr>
              <a:t> for</a:t>
            </a:r>
            <a:r>
              <a:rPr lang="en-US" baseline="0" dirty="0" smtClean="0">
                <a:latin typeface="Century Gothic" pitchFamily="34" charset="0"/>
              </a:rPr>
              <a:t> their referral One-Stop. If unsure, customers</a:t>
            </a:r>
            <a:r>
              <a:rPr lang="en-US" dirty="0" smtClean="0">
                <a:latin typeface="Century Gothic" pitchFamily="34" charset="0"/>
              </a:rPr>
              <a:t> </a:t>
            </a:r>
            <a:r>
              <a:rPr lang="en-US" baseline="0" dirty="0" smtClean="0">
                <a:latin typeface="Century Gothic" pitchFamily="34" charset="0"/>
              </a:rPr>
              <a:t>should be encouraged to inquire about the One-Stop’s hours of operation, dress code, and</a:t>
            </a:r>
            <a:r>
              <a:rPr lang="en-US" dirty="0" smtClean="0">
                <a:latin typeface="Century Gothic" pitchFamily="34" charset="0"/>
              </a:rPr>
              <a:t> </a:t>
            </a:r>
            <a:r>
              <a:rPr lang="en-US" baseline="0" dirty="0" smtClean="0">
                <a:latin typeface="Century Gothic" pitchFamily="34" charset="0"/>
              </a:rPr>
              <a:t>other center policies prior to program engagement. </a:t>
            </a:r>
            <a:endParaRPr lang="en-US" dirty="0">
              <a:latin typeface="Century Gothic" pitchFamily="34" charset="0"/>
            </a:endParaRPr>
          </a:p>
        </p:txBody>
      </p:sp>
      <p:sp>
        <p:nvSpPr>
          <p:cNvPr id="4" name="Slide Number Placeholder 3"/>
          <p:cNvSpPr>
            <a:spLocks noGrp="1"/>
          </p:cNvSpPr>
          <p:nvPr>
            <p:ph type="sldNum" sz="quarter" idx="10"/>
          </p:nvPr>
        </p:nvSpPr>
        <p:spPr/>
        <p:txBody>
          <a:bodyPr/>
          <a:lstStyle/>
          <a:p>
            <a:fld id="{048175E3-6786-48E5-8444-AD1BD94C941C}"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latin typeface="Century Gothic" pitchFamily="34" charset="0"/>
              </a:rPr>
              <a:t>During</a:t>
            </a:r>
            <a:r>
              <a:rPr lang="en-US" baseline="0" dirty="0" smtClean="0">
                <a:latin typeface="Century Gothic" pitchFamily="34" charset="0"/>
              </a:rPr>
              <a:t> </a:t>
            </a:r>
            <a:r>
              <a:rPr lang="en-US" dirty="0" smtClean="0">
                <a:latin typeface="Century Gothic" pitchFamily="34" charset="0"/>
              </a:rPr>
              <a:t>Work</a:t>
            </a:r>
            <a:r>
              <a:rPr lang="en-US" baseline="0" dirty="0" smtClean="0">
                <a:latin typeface="Century Gothic" pitchFamily="34" charset="0"/>
              </a:rPr>
              <a:t> Registration, customers</a:t>
            </a:r>
            <a:r>
              <a:rPr lang="en-US" dirty="0" smtClean="0">
                <a:latin typeface="Century Gothic" pitchFamily="34" charset="0"/>
              </a:rPr>
              <a:t> </a:t>
            </a:r>
            <a:r>
              <a:rPr lang="en-US" baseline="0" dirty="0" smtClean="0">
                <a:latin typeface="Century Gothic" pitchFamily="34" charset="0"/>
              </a:rPr>
              <a:t>are being prepared for program engagement. Workshops play a vital role in enhancing the customer’s employability. Depending on the RWB</a:t>
            </a:r>
            <a:r>
              <a:rPr lang="en-US" b="0" baseline="0" dirty="0" smtClean="0">
                <a:latin typeface="Century Gothic" pitchFamily="34" charset="0"/>
              </a:rPr>
              <a:t>, </a:t>
            </a:r>
            <a:r>
              <a:rPr lang="en-US" baseline="0" dirty="0" smtClean="0">
                <a:latin typeface="Century Gothic" pitchFamily="34" charset="0"/>
              </a:rPr>
              <a:t>customers</a:t>
            </a:r>
            <a:r>
              <a:rPr lang="en-US" dirty="0" smtClean="0">
                <a:latin typeface="Century Gothic" pitchFamily="34" charset="0"/>
              </a:rPr>
              <a:t> </a:t>
            </a:r>
            <a:r>
              <a:rPr lang="en-US" baseline="0" dirty="0" smtClean="0">
                <a:latin typeface="Century Gothic" pitchFamily="34" charset="0"/>
              </a:rPr>
              <a:t>can receive assistance with their resumes, gain basic computer skills, </a:t>
            </a:r>
            <a:r>
              <a:rPr lang="en-US" dirty="0" smtClean="0">
                <a:latin typeface="Century Gothic" pitchFamily="34" charset="0"/>
              </a:rPr>
              <a:t>soft skill</a:t>
            </a:r>
            <a:r>
              <a:rPr lang="en-US" baseline="0" dirty="0" smtClean="0">
                <a:latin typeface="Century Gothic" pitchFamily="34" charset="0"/>
              </a:rPr>
              <a:t> enhancements, and other services. </a:t>
            </a:r>
            <a:endParaRPr lang="en-US" dirty="0">
              <a:latin typeface="Century Gothic" pitchFamily="34" charset="0"/>
            </a:endParaRPr>
          </a:p>
        </p:txBody>
      </p:sp>
      <p:sp>
        <p:nvSpPr>
          <p:cNvPr id="4" name="Slide Number Placeholder 3"/>
          <p:cNvSpPr>
            <a:spLocks noGrp="1"/>
          </p:cNvSpPr>
          <p:nvPr>
            <p:ph type="sldNum" sz="quarter" idx="10"/>
          </p:nvPr>
        </p:nvSpPr>
        <p:spPr/>
        <p:txBody>
          <a:bodyPr/>
          <a:lstStyle/>
          <a:p>
            <a:fld id="{048175E3-6786-48E5-8444-AD1BD94C941C}"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latin typeface="Century Gothic" pitchFamily="34" charset="0"/>
              </a:rPr>
              <a:t>S</a:t>
            </a:r>
            <a:r>
              <a:rPr lang="en-US" baseline="0" dirty="0" smtClean="0">
                <a:latin typeface="Century Gothic" pitchFamily="34" charset="0"/>
              </a:rPr>
              <a:t>ome</a:t>
            </a:r>
            <a:r>
              <a:rPr lang="en-US" dirty="0" smtClean="0">
                <a:latin typeface="Century Gothic" pitchFamily="34" charset="0"/>
              </a:rPr>
              <a:t> customers</a:t>
            </a:r>
            <a:r>
              <a:rPr lang="en-US" baseline="0" dirty="0" smtClean="0">
                <a:latin typeface="Century Gothic" pitchFamily="34" charset="0"/>
              </a:rPr>
              <a:t> may have barriers that exceed the realm of the services provided within the WT program and/or the One-Stop </a:t>
            </a:r>
            <a:r>
              <a:rPr lang="en-US" b="0" baseline="0" dirty="0" smtClean="0">
                <a:latin typeface="Century Gothic" pitchFamily="34" charset="0"/>
              </a:rPr>
              <a:t>Career Center. </a:t>
            </a:r>
            <a:r>
              <a:rPr lang="en-US" baseline="0" dirty="0" smtClean="0">
                <a:latin typeface="Century Gothic" pitchFamily="34" charset="0"/>
              </a:rPr>
              <a:t>In these instances,</a:t>
            </a:r>
            <a:r>
              <a:rPr lang="en-US" dirty="0" smtClean="0">
                <a:latin typeface="Century Gothic" pitchFamily="34" charset="0"/>
              </a:rPr>
              <a:t> </a:t>
            </a:r>
            <a:r>
              <a:rPr lang="en-US" baseline="0" dirty="0" smtClean="0">
                <a:latin typeface="Century Gothic" pitchFamily="34" charset="0"/>
              </a:rPr>
              <a:t>it is important that case managers are familiar with the community resources available to </a:t>
            </a:r>
            <a:r>
              <a:rPr lang="en-US" dirty="0" smtClean="0">
                <a:latin typeface="Century Gothic" pitchFamily="34" charset="0"/>
              </a:rPr>
              <a:t>customers</a:t>
            </a:r>
            <a:r>
              <a:rPr lang="en-US" baseline="0" dirty="0" smtClean="0">
                <a:latin typeface="Century Gothic" pitchFamily="34" charset="0"/>
              </a:rPr>
              <a:t> so that they can be appropriately referred. </a:t>
            </a:r>
            <a:endParaRPr lang="en-US" dirty="0">
              <a:latin typeface="Century Gothic" pitchFamily="34" charset="0"/>
            </a:endParaRPr>
          </a:p>
        </p:txBody>
      </p:sp>
      <p:sp>
        <p:nvSpPr>
          <p:cNvPr id="4" name="Slide Number Placeholder 3"/>
          <p:cNvSpPr>
            <a:spLocks noGrp="1"/>
          </p:cNvSpPr>
          <p:nvPr>
            <p:ph type="sldNum" sz="quarter" idx="10"/>
          </p:nvPr>
        </p:nvSpPr>
        <p:spPr/>
        <p:txBody>
          <a:bodyPr/>
          <a:lstStyle/>
          <a:p>
            <a:fld id="{048175E3-6786-48E5-8444-AD1BD94C941C}"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baseline="0" dirty="0" smtClean="0">
                <a:latin typeface="Century Gothic" pitchFamily="34" charset="0"/>
              </a:rPr>
              <a:t>Depending on the </a:t>
            </a:r>
            <a:r>
              <a:rPr lang="en-US" b="0" baseline="0" dirty="0" smtClean="0">
                <a:latin typeface="Century Gothic" pitchFamily="34" charset="0"/>
              </a:rPr>
              <a:t>RWB, </a:t>
            </a:r>
            <a:r>
              <a:rPr lang="en-US" baseline="0" dirty="0" smtClean="0">
                <a:latin typeface="Century Gothic" pitchFamily="34" charset="0"/>
              </a:rPr>
              <a:t>once an OSST alert is received from DCF,</a:t>
            </a:r>
            <a:r>
              <a:rPr lang="en-US" dirty="0" smtClean="0">
                <a:latin typeface="Century Gothic" pitchFamily="34" charset="0"/>
              </a:rPr>
              <a:t> customers </a:t>
            </a:r>
            <a:r>
              <a:rPr lang="en-US" baseline="0" dirty="0" smtClean="0">
                <a:latin typeface="Century Gothic" pitchFamily="34" charset="0"/>
              </a:rPr>
              <a:t>are assigned to a case manager and their journey to self-sufficiency begins. Some regions make the Initial Assessment a part of their Work Registration process while others postpone the assessment until the</a:t>
            </a:r>
            <a:r>
              <a:rPr lang="en-US" dirty="0" smtClean="0">
                <a:latin typeface="Century Gothic" pitchFamily="34" charset="0"/>
              </a:rPr>
              <a:t> after the customer becomes a mandatory program participant. </a:t>
            </a:r>
            <a:endParaRPr lang="en-US" dirty="0">
              <a:latin typeface="Century Gothic" pitchFamily="34" charset="0"/>
            </a:endParaRPr>
          </a:p>
        </p:txBody>
      </p:sp>
      <p:sp>
        <p:nvSpPr>
          <p:cNvPr id="4" name="Slide Number Placeholder 3"/>
          <p:cNvSpPr>
            <a:spLocks noGrp="1"/>
          </p:cNvSpPr>
          <p:nvPr>
            <p:ph type="sldNum" sz="quarter" idx="10"/>
          </p:nvPr>
        </p:nvSpPr>
        <p:spPr/>
        <p:txBody>
          <a:bodyPr/>
          <a:lstStyle/>
          <a:p>
            <a:fld id="{048175E3-6786-48E5-8444-AD1BD94C941C}"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baseline="0" dirty="0" smtClean="0">
                <a:latin typeface="Century Gothic" pitchFamily="34" charset="0"/>
              </a:rPr>
              <a:t>The Initial Assessment provides insight into the</a:t>
            </a:r>
            <a:r>
              <a:rPr lang="en-US" dirty="0" smtClean="0">
                <a:latin typeface="Century Gothic" pitchFamily="34" charset="0"/>
              </a:rPr>
              <a:t> customer’s skills, work history</a:t>
            </a:r>
            <a:r>
              <a:rPr lang="en-US" baseline="0" dirty="0" smtClean="0">
                <a:latin typeface="Century Gothic" pitchFamily="34" charset="0"/>
              </a:rPr>
              <a:t> and</a:t>
            </a:r>
            <a:r>
              <a:rPr lang="en-US" dirty="0" smtClean="0">
                <a:latin typeface="Century Gothic" pitchFamily="34" charset="0"/>
              </a:rPr>
              <a:t> employability</a:t>
            </a:r>
            <a:r>
              <a:rPr lang="en-US" baseline="0" dirty="0" smtClean="0">
                <a:latin typeface="Century Gothic" pitchFamily="34" charset="0"/>
              </a:rPr>
              <a:t>. It provides the (program and) case mangers an opportunity to truly assess the needs of the individual.</a:t>
            </a:r>
            <a:r>
              <a:rPr lang="en-US" dirty="0" smtClean="0">
                <a:latin typeface="Century Gothic" pitchFamily="34" charset="0"/>
              </a:rPr>
              <a:t> </a:t>
            </a:r>
            <a:endParaRPr lang="en-US" dirty="0">
              <a:latin typeface="Century Gothic" pitchFamily="34" charset="0"/>
            </a:endParaRPr>
          </a:p>
        </p:txBody>
      </p:sp>
      <p:sp>
        <p:nvSpPr>
          <p:cNvPr id="4" name="Slide Number Placeholder 3"/>
          <p:cNvSpPr>
            <a:spLocks noGrp="1"/>
          </p:cNvSpPr>
          <p:nvPr>
            <p:ph type="sldNum" sz="quarter" idx="10"/>
          </p:nvPr>
        </p:nvSpPr>
        <p:spPr/>
        <p:txBody>
          <a:bodyPr/>
          <a:lstStyle/>
          <a:p>
            <a:fld id="{048175E3-6786-48E5-8444-AD1BD94C941C}"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baseline="0" dirty="0" smtClean="0">
                <a:latin typeface="Century Gothic" pitchFamily="34" charset="0"/>
              </a:rPr>
              <a:t>Understanding what the customer really needs will help establish rapport with the customer and is a major factor in how successful they will be while engaged in the WT program.</a:t>
            </a:r>
            <a:endParaRPr lang="en-US" dirty="0">
              <a:latin typeface="Century Gothic" pitchFamily="34" charset="0"/>
            </a:endParaRPr>
          </a:p>
        </p:txBody>
      </p:sp>
      <p:sp>
        <p:nvSpPr>
          <p:cNvPr id="4" name="Slide Number Placeholder 3"/>
          <p:cNvSpPr>
            <a:spLocks noGrp="1"/>
          </p:cNvSpPr>
          <p:nvPr>
            <p:ph type="sldNum" sz="quarter" idx="10"/>
          </p:nvPr>
        </p:nvSpPr>
        <p:spPr/>
        <p:txBody>
          <a:bodyPr/>
          <a:lstStyle/>
          <a:p>
            <a:fld id="{048175E3-6786-48E5-8444-AD1BD94C941C}"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latin typeface="Century Gothic" pitchFamily="34" charset="0"/>
              </a:rPr>
              <a:t>There</a:t>
            </a:r>
            <a:r>
              <a:rPr lang="en-US" baseline="0" dirty="0" smtClean="0">
                <a:latin typeface="Century Gothic" pitchFamily="34" charset="0"/>
              </a:rPr>
              <a:t> are several assessments, screenings, and inventories that can be used to determine the</a:t>
            </a:r>
            <a:r>
              <a:rPr lang="en-US" dirty="0" smtClean="0">
                <a:latin typeface="Century Gothic" pitchFamily="34" charset="0"/>
              </a:rPr>
              <a:t> customer’s </a:t>
            </a:r>
            <a:r>
              <a:rPr lang="en-US" baseline="0" dirty="0" smtClean="0">
                <a:latin typeface="Century Gothic" pitchFamily="34" charset="0"/>
              </a:rPr>
              <a:t>abilities.</a:t>
            </a:r>
            <a:r>
              <a:rPr lang="en-US" dirty="0" smtClean="0">
                <a:latin typeface="Century Gothic" pitchFamily="34" charset="0"/>
              </a:rPr>
              <a:t> </a:t>
            </a:r>
            <a:r>
              <a:rPr lang="en-US" baseline="0" dirty="0" smtClean="0">
                <a:latin typeface="Century Gothic" pitchFamily="34" charset="0"/>
              </a:rPr>
              <a:t>They</a:t>
            </a:r>
            <a:r>
              <a:rPr lang="en-US" dirty="0" smtClean="0">
                <a:latin typeface="Century Gothic" pitchFamily="34" charset="0"/>
              </a:rPr>
              <a:t> may </a:t>
            </a:r>
            <a:r>
              <a:rPr lang="en-US" baseline="0" dirty="0" smtClean="0">
                <a:latin typeface="Century Gothic" pitchFamily="34" charset="0"/>
              </a:rPr>
              <a:t>test the customer’s educational level as well as provide case managers and potential employers with information regarding</a:t>
            </a:r>
            <a:r>
              <a:rPr lang="en-US" dirty="0" smtClean="0">
                <a:latin typeface="Century Gothic" pitchFamily="34" charset="0"/>
              </a:rPr>
              <a:t> their </a:t>
            </a:r>
            <a:r>
              <a:rPr lang="en-US" baseline="0" dirty="0" smtClean="0">
                <a:latin typeface="Century Gothic" pitchFamily="34" charset="0"/>
              </a:rPr>
              <a:t>career interests and skill sets. The success of a customer not only depends on how well the case managers address the</a:t>
            </a:r>
            <a:r>
              <a:rPr lang="en-US" dirty="0" smtClean="0">
                <a:latin typeface="Century Gothic" pitchFamily="34" charset="0"/>
              </a:rPr>
              <a:t> customer’s</a:t>
            </a:r>
            <a:r>
              <a:rPr lang="en-US" baseline="0" dirty="0" smtClean="0">
                <a:latin typeface="Century Gothic" pitchFamily="34" charset="0"/>
              </a:rPr>
              <a:t> barriers, but also how well they align the </a:t>
            </a:r>
            <a:r>
              <a:rPr lang="en-US" dirty="0" smtClean="0">
                <a:latin typeface="Century Gothic" pitchFamily="34" charset="0"/>
              </a:rPr>
              <a:t>customer</a:t>
            </a:r>
            <a:r>
              <a:rPr lang="en-US" baseline="0" dirty="0" smtClean="0">
                <a:latin typeface="Century Gothic" pitchFamily="34" charset="0"/>
              </a:rPr>
              <a:t>’s interests, career goals and academic ability. </a:t>
            </a:r>
          </a:p>
          <a:p>
            <a:pPr algn="just"/>
            <a:endParaRPr lang="en-US" dirty="0" smtClean="0">
              <a:latin typeface="Century Gothic" pitchFamily="34" charset="0"/>
            </a:endParaRPr>
          </a:p>
          <a:p>
            <a:pPr algn="just"/>
            <a:r>
              <a:rPr lang="en-US" dirty="0" smtClean="0">
                <a:latin typeface="Century Gothic" pitchFamily="34" charset="0"/>
              </a:rPr>
              <a:t>An example of an educational assessment would be the TABE test. TABE is an acronym for Test of Adult Basic Education and it is often used to assess the customer’s education</a:t>
            </a:r>
            <a:r>
              <a:rPr lang="en-US" baseline="0" dirty="0" smtClean="0">
                <a:latin typeface="Century Gothic" pitchFamily="34" charset="0"/>
              </a:rPr>
              <a:t> level or </a:t>
            </a:r>
            <a:r>
              <a:rPr lang="en-US" dirty="0" smtClean="0">
                <a:latin typeface="Century Gothic" pitchFamily="34" charset="0"/>
              </a:rPr>
              <a:t>preparedness to</a:t>
            </a:r>
            <a:r>
              <a:rPr lang="en-US" baseline="0" dirty="0" smtClean="0">
                <a:latin typeface="Century Gothic" pitchFamily="34" charset="0"/>
              </a:rPr>
              <a:t> take the </a:t>
            </a:r>
            <a:r>
              <a:rPr lang="en-US" dirty="0" smtClean="0">
                <a:latin typeface="Century Gothic" pitchFamily="34" charset="0"/>
              </a:rPr>
              <a:t>GED (General </a:t>
            </a:r>
            <a:r>
              <a:rPr lang="en-US" b="0" dirty="0" smtClean="0">
                <a:latin typeface="Century Gothic" pitchFamily="34" charset="0"/>
              </a:rPr>
              <a:t>Equivalency</a:t>
            </a:r>
            <a:r>
              <a:rPr lang="en-US" b="0" baseline="0" dirty="0" smtClean="0">
                <a:latin typeface="Century Gothic" pitchFamily="34" charset="0"/>
              </a:rPr>
              <a:t> </a:t>
            </a:r>
            <a:r>
              <a:rPr lang="en-US" dirty="0" smtClean="0">
                <a:latin typeface="Century Gothic" pitchFamily="34" charset="0"/>
              </a:rPr>
              <a:t>Diploma) examination. </a:t>
            </a:r>
          </a:p>
          <a:p>
            <a:pPr algn="just"/>
            <a:endParaRPr lang="en-US" dirty="0" smtClean="0">
              <a:latin typeface="Century Gothic" pitchFamily="34" charset="0"/>
            </a:endParaRPr>
          </a:p>
          <a:p>
            <a:pPr algn="just"/>
            <a:r>
              <a:rPr lang="en-US" dirty="0" smtClean="0">
                <a:latin typeface="Century Gothic" pitchFamily="34" charset="0"/>
              </a:rPr>
              <a:t>An example of an interest inventory is the Choices assessment. This assessment provides information about the type of work a customer may be suited for based on how they answered the inventory questions. </a:t>
            </a:r>
          </a:p>
          <a:p>
            <a:pPr algn="just"/>
            <a:endParaRPr lang="en-US" dirty="0" smtClean="0">
              <a:latin typeface="Century Gothic" pitchFamily="34" charset="0"/>
            </a:endParaRPr>
          </a:p>
          <a:p>
            <a:pPr algn="just"/>
            <a:r>
              <a:rPr lang="en-US" dirty="0" smtClean="0">
                <a:latin typeface="Century Gothic" pitchFamily="34" charset="0"/>
              </a:rPr>
              <a:t>An example of an employer screening</a:t>
            </a:r>
            <a:r>
              <a:rPr lang="en-US" baseline="0" dirty="0" smtClean="0">
                <a:latin typeface="Century Gothic" pitchFamily="34" charset="0"/>
              </a:rPr>
              <a:t> would be </a:t>
            </a:r>
            <a:r>
              <a:rPr lang="en-US" dirty="0" smtClean="0">
                <a:latin typeface="Century Gothic" pitchFamily="34" charset="0"/>
              </a:rPr>
              <a:t>the ERI which stands for Employee Reliability Inventory and it is used to measure an employee’s reliability based on factors such as Emotional Maturity, Trustworthiness,</a:t>
            </a:r>
            <a:r>
              <a:rPr lang="en-US" baseline="0" dirty="0" smtClean="0">
                <a:latin typeface="Century Gothic" pitchFamily="34" charset="0"/>
              </a:rPr>
              <a:t> and long term Job Commitment. </a:t>
            </a:r>
            <a:endParaRPr lang="en-US" dirty="0">
              <a:latin typeface="Century Gothic" pitchFamily="34" charset="0"/>
            </a:endParaRPr>
          </a:p>
        </p:txBody>
      </p:sp>
      <p:sp>
        <p:nvSpPr>
          <p:cNvPr id="4" name="Slide Number Placeholder 3"/>
          <p:cNvSpPr>
            <a:spLocks noGrp="1"/>
          </p:cNvSpPr>
          <p:nvPr>
            <p:ph type="sldNum" sz="quarter" idx="10"/>
          </p:nvPr>
        </p:nvSpPr>
        <p:spPr/>
        <p:txBody>
          <a:bodyPr/>
          <a:lstStyle/>
          <a:p>
            <a:fld id="{048175E3-6786-48E5-8444-AD1BD94C941C}"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latin typeface="Century Gothic" pitchFamily="34" charset="0"/>
              </a:rPr>
              <a:t>Once a customer has completed the </a:t>
            </a:r>
            <a:r>
              <a:rPr lang="en-US" b="0" dirty="0" smtClean="0">
                <a:latin typeface="Century Gothic" pitchFamily="34" charset="0"/>
              </a:rPr>
              <a:t>RWB’s</a:t>
            </a:r>
            <a:r>
              <a:rPr lang="en-US" b="0" baseline="0" dirty="0" smtClean="0">
                <a:latin typeface="Century Gothic" pitchFamily="34" charset="0"/>
              </a:rPr>
              <a:t> </a:t>
            </a:r>
            <a:r>
              <a:rPr lang="en-US" dirty="0" smtClean="0">
                <a:latin typeface="Century Gothic" pitchFamily="34" charset="0"/>
              </a:rPr>
              <a:t>work registration process, the RWB is responsible for informing DCF that the customer </a:t>
            </a:r>
            <a:r>
              <a:rPr lang="en-US" b="0" dirty="0" smtClean="0">
                <a:latin typeface="Century Gothic" pitchFamily="34" charset="0"/>
              </a:rPr>
              <a:t>has completed </a:t>
            </a:r>
            <a:r>
              <a:rPr lang="en-US" dirty="0" smtClean="0">
                <a:latin typeface="Century Gothic" pitchFamily="34" charset="0"/>
              </a:rPr>
              <a:t>work </a:t>
            </a:r>
            <a:r>
              <a:rPr lang="en-US" b="0" dirty="0" smtClean="0">
                <a:latin typeface="Century Gothic" pitchFamily="34" charset="0"/>
              </a:rPr>
              <a:t>registration</a:t>
            </a:r>
            <a:r>
              <a:rPr lang="en-US" dirty="0" smtClean="0">
                <a:latin typeface="Century Gothic" pitchFamily="34" charset="0"/>
              </a:rPr>
              <a:t>.</a:t>
            </a:r>
            <a:r>
              <a:rPr lang="en-US" baseline="0" dirty="0" smtClean="0">
                <a:latin typeface="Century Gothic" pitchFamily="34" charset="0"/>
              </a:rPr>
              <a:t> </a:t>
            </a:r>
            <a:r>
              <a:rPr lang="en-US" dirty="0" smtClean="0">
                <a:latin typeface="Century Gothic" pitchFamily="34" charset="0"/>
              </a:rPr>
              <a:t>RWBs may fax a copy of the work registration form to DCF, email the information to the DCF worker assigned to the customer’s FLORIDA case, or enter a note on the FLORIDA case note</a:t>
            </a:r>
            <a:r>
              <a:rPr lang="en-US" baseline="0" dirty="0" smtClean="0">
                <a:latin typeface="Century Gothic" pitchFamily="34" charset="0"/>
              </a:rPr>
              <a:t> </a:t>
            </a:r>
            <a:r>
              <a:rPr lang="en-US" dirty="0" smtClean="0">
                <a:latin typeface="Century Gothic" pitchFamily="34" charset="0"/>
              </a:rPr>
              <a:t>screen. Other locally developed notification methods may also be used. </a:t>
            </a:r>
            <a:endParaRPr lang="en-US" dirty="0">
              <a:latin typeface="Century Gothic" pitchFamily="34" charset="0"/>
            </a:endParaRPr>
          </a:p>
        </p:txBody>
      </p:sp>
      <p:sp>
        <p:nvSpPr>
          <p:cNvPr id="4" name="Slide Number Placeholder 3"/>
          <p:cNvSpPr>
            <a:spLocks noGrp="1"/>
          </p:cNvSpPr>
          <p:nvPr>
            <p:ph type="sldNum" sz="quarter" idx="10"/>
          </p:nvPr>
        </p:nvSpPr>
        <p:spPr/>
        <p:txBody>
          <a:bodyPr/>
          <a:lstStyle/>
          <a:p>
            <a:fld id="{048175E3-6786-48E5-8444-AD1BD94C941C}"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defTabSz="923750">
              <a:defRPr/>
            </a:pPr>
            <a:r>
              <a:rPr lang="en-US" b="0" dirty="0" smtClean="0">
                <a:latin typeface="Century Gothic" pitchFamily="34" charset="0"/>
                <a:cs typeface="Times New Roman" pitchFamily="18" charset="0"/>
              </a:rPr>
              <a:t>There are many </a:t>
            </a:r>
            <a:r>
              <a:rPr lang="en-US" dirty="0" smtClean="0">
                <a:latin typeface="Century Gothic" pitchFamily="34" charset="0"/>
                <a:cs typeface="Times New Roman" pitchFamily="18" charset="0"/>
              </a:rPr>
              <a:t>terms</a:t>
            </a:r>
            <a:r>
              <a:rPr lang="en-US" b="0" baseline="0" dirty="0" smtClean="0">
                <a:latin typeface="Century Gothic" pitchFamily="34" charset="0"/>
                <a:cs typeface="Times New Roman" pitchFamily="18" charset="0"/>
              </a:rPr>
              <a:t> associated with the Welfare Transition Program. We</a:t>
            </a:r>
            <a:r>
              <a:rPr lang="en-US" b="0" dirty="0" smtClean="0">
                <a:latin typeface="Century Gothic" pitchFamily="34" charset="0"/>
                <a:cs typeface="Times New Roman" pitchFamily="18" charset="0"/>
              </a:rPr>
              <a:t> have provided </a:t>
            </a:r>
            <a:r>
              <a:rPr lang="en-US" b="0" baseline="0" dirty="0" smtClean="0">
                <a:latin typeface="Century Gothic" pitchFamily="34" charset="0"/>
                <a:cs typeface="Times New Roman" pitchFamily="18" charset="0"/>
              </a:rPr>
              <a:t>a list of terms that you will hear</a:t>
            </a:r>
            <a:r>
              <a:rPr lang="en-US" b="0" dirty="0" smtClean="0">
                <a:latin typeface="Century Gothic" pitchFamily="34" charset="0"/>
                <a:cs typeface="Times New Roman" pitchFamily="18" charset="0"/>
              </a:rPr>
              <a:t> throughout this presentation</a:t>
            </a:r>
            <a:r>
              <a:rPr lang="en-US" b="0" baseline="0" dirty="0" smtClean="0">
                <a:latin typeface="Century Gothic" pitchFamily="34" charset="0"/>
                <a:cs typeface="Times New Roman" pitchFamily="18" charset="0"/>
              </a:rPr>
              <a:t>. Over time these terms will become a part of your </a:t>
            </a:r>
            <a:r>
              <a:rPr lang="en-US" b="0" dirty="0" smtClean="0">
                <a:latin typeface="Century Gothic" pitchFamily="34" charset="0"/>
                <a:cs typeface="Times New Roman" pitchFamily="18" charset="0"/>
              </a:rPr>
              <a:t> professional </a:t>
            </a:r>
            <a:r>
              <a:rPr lang="en-US" b="0" baseline="0" dirty="0" smtClean="0">
                <a:latin typeface="Century Gothic" pitchFamily="34" charset="0"/>
                <a:cs typeface="Times New Roman" pitchFamily="18" charset="0"/>
              </a:rPr>
              <a:t>vocabulary.</a:t>
            </a:r>
            <a:r>
              <a:rPr lang="en-US" b="0" dirty="0" smtClean="0">
                <a:latin typeface="Century Gothic" pitchFamily="34" charset="0"/>
                <a:cs typeface="Times New Roman" pitchFamily="18" charset="0"/>
              </a:rPr>
              <a:t> </a:t>
            </a:r>
            <a:endParaRPr lang="en-US" dirty="0">
              <a:latin typeface="Century Gothic" pitchFamily="34" charset="0"/>
            </a:endParaRPr>
          </a:p>
        </p:txBody>
      </p:sp>
      <p:sp>
        <p:nvSpPr>
          <p:cNvPr id="4" name="Slide Number Placeholder 3"/>
          <p:cNvSpPr>
            <a:spLocks noGrp="1"/>
          </p:cNvSpPr>
          <p:nvPr>
            <p:ph type="sldNum" sz="quarter" idx="10"/>
          </p:nvPr>
        </p:nvSpPr>
        <p:spPr/>
        <p:txBody>
          <a:bodyPr/>
          <a:lstStyle/>
          <a:p>
            <a:fld id="{048175E3-6786-48E5-8444-AD1BD94C941C}"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b="0" dirty="0" smtClean="0">
                <a:latin typeface="Century Gothic" pitchFamily="34" charset="0"/>
              </a:rPr>
              <a:t>In</a:t>
            </a:r>
            <a:r>
              <a:rPr lang="en-US" b="0" baseline="0" dirty="0" smtClean="0">
                <a:latin typeface="Century Gothic" pitchFamily="34" charset="0"/>
              </a:rPr>
              <a:t> this training we examined the various components of the Work Registration process. Through Work Registration, customers are prepared for program engagement and informed of the Welfare Transition program’s requirements. Work Registration also provides customers an opportunity to become familiar with One-Stop Career Center system. </a:t>
            </a:r>
            <a:endParaRPr lang="en-US" b="0" dirty="0">
              <a:latin typeface="Century Gothic" pitchFamily="34" charset="0"/>
            </a:endParaRPr>
          </a:p>
        </p:txBody>
      </p:sp>
      <p:sp>
        <p:nvSpPr>
          <p:cNvPr id="4" name="Slide Number Placeholder 3"/>
          <p:cNvSpPr>
            <a:spLocks noGrp="1"/>
          </p:cNvSpPr>
          <p:nvPr>
            <p:ph type="sldNum" sz="quarter" idx="10"/>
          </p:nvPr>
        </p:nvSpPr>
        <p:spPr/>
        <p:txBody>
          <a:bodyPr/>
          <a:lstStyle/>
          <a:p>
            <a:fld id="{048175E3-6786-48E5-8444-AD1BD94C941C}"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Century Gothic" pitchFamily="34" charset="0"/>
              </a:rPr>
              <a:t>If you have</a:t>
            </a:r>
            <a:r>
              <a:rPr lang="en-US" baseline="0" dirty="0" smtClean="0">
                <a:latin typeface="Century Gothic" pitchFamily="34" charset="0"/>
              </a:rPr>
              <a:t> any questions, please contact the Welfare Transition Team @ 1-866-352-2345. </a:t>
            </a:r>
            <a:endParaRPr lang="en-US" dirty="0">
              <a:latin typeface="Century Gothic" pitchFamily="34" charset="0"/>
            </a:endParaRPr>
          </a:p>
        </p:txBody>
      </p:sp>
      <p:sp>
        <p:nvSpPr>
          <p:cNvPr id="4" name="Slide Number Placeholder 3"/>
          <p:cNvSpPr>
            <a:spLocks noGrp="1"/>
          </p:cNvSpPr>
          <p:nvPr>
            <p:ph type="sldNum" sz="quarter" idx="10"/>
          </p:nvPr>
        </p:nvSpPr>
        <p:spPr/>
        <p:txBody>
          <a:bodyPr/>
          <a:lstStyle/>
          <a:p>
            <a:fld id="{048175E3-6786-48E5-8444-AD1BD94C941C}" type="slidenum">
              <a:rPr lang="en-US" smtClean="0"/>
              <a:pPr/>
              <a:t>21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latin typeface="Century Gothic" pitchFamily="34" charset="0"/>
              </a:rPr>
              <a:t>There are two customer phases of the Welfare Transition Program, the applicant phase and the participant phase</a:t>
            </a:r>
            <a:r>
              <a:rPr lang="en-US" baseline="0" dirty="0" smtClean="0">
                <a:latin typeface="Century Gothic" pitchFamily="34" charset="0"/>
              </a:rPr>
              <a:t>. An applicant is someone who has applied for Temporary Cash Assistance. This means the customer has an active application for assistance with the Department of Children and Families. </a:t>
            </a:r>
            <a:endParaRPr lang="en-US" dirty="0">
              <a:latin typeface="Century Gothic" pitchFamily="34" charset="0"/>
            </a:endParaRPr>
          </a:p>
        </p:txBody>
      </p:sp>
      <p:sp>
        <p:nvSpPr>
          <p:cNvPr id="4" name="Slide Number Placeholder 3"/>
          <p:cNvSpPr>
            <a:spLocks noGrp="1"/>
          </p:cNvSpPr>
          <p:nvPr>
            <p:ph type="sldNum" sz="quarter" idx="10"/>
          </p:nvPr>
        </p:nvSpPr>
        <p:spPr/>
        <p:txBody>
          <a:bodyPr/>
          <a:lstStyle/>
          <a:p>
            <a:fld id="{048175E3-6786-48E5-8444-AD1BD94C941C}"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latin typeface="Century Gothic" pitchFamily="34" charset="0"/>
              </a:rPr>
              <a:t>Once a customer is approved for cash assistance by DCF, and they are found to be work the customer is referred to the WT program as a Mandatory Participant. Some customers become employed while receiving cash assistance and although their job may make them ineligible for cash assistance, they </a:t>
            </a:r>
            <a:r>
              <a:rPr lang="en-US" b="0" dirty="0" smtClean="0">
                <a:latin typeface="Century Gothic" pitchFamily="34" charset="0"/>
              </a:rPr>
              <a:t>remain</a:t>
            </a:r>
            <a:r>
              <a:rPr lang="en-US" b="0" baseline="0" dirty="0" smtClean="0">
                <a:latin typeface="Century Gothic" pitchFamily="34" charset="0"/>
              </a:rPr>
              <a:t> </a:t>
            </a:r>
            <a:r>
              <a:rPr lang="en-US" dirty="0" smtClean="0">
                <a:latin typeface="Century Gothic" pitchFamily="34" charset="0"/>
              </a:rPr>
              <a:t>eligible for supportive services. When this happens, the customer moves into the Transitional Participant phase of the program. This means the customer </a:t>
            </a:r>
            <a:r>
              <a:rPr lang="en-US" b="0" dirty="0" smtClean="0">
                <a:latin typeface="Century Gothic" pitchFamily="34" charset="0"/>
              </a:rPr>
              <a:t>is no longer</a:t>
            </a:r>
            <a:r>
              <a:rPr lang="en-US" b="0" baseline="0" dirty="0" smtClean="0">
                <a:latin typeface="Century Gothic" pitchFamily="34" charset="0"/>
              </a:rPr>
              <a:t> </a:t>
            </a:r>
            <a:r>
              <a:rPr lang="en-US" dirty="0" smtClean="0">
                <a:latin typeface="Century Gothic" pitchFamily="34" charset="0"/>
              </a:rPr>
              <a:t>receiving cash assistance and is now employed and working to become self-sufficient. As a Transitional Participant, the customer can receive supportive services to help them remain employed. These services include childcare, transportation assistance, and education &amp; assistance. </a:t>
            </a:r>
            <a:endParaRPr lang="en-US" dirty="0"/>
          </a:p>
        </p:txBody>
      </p:sp>
      <p:sp>
        <p:nvSpPr>
          <p:cNvPr id="4" name="Slide Number Placeholder 3"/>
          <p:cNvSpPr>
            <a:spLocks noGrp="1"/>
          </p:cNvSpPr>
          <p:nvPr>
            <p:ph type="sldNum" sz="quarter" idx="10"/>
          </p:nvPr>
        </p:nvSpPr>
        <p:spPr/>
        <p:txBody>
          <a:bodyPr/>
          <a:lstStyle/>
          <a:p>
            <a:fld id="{048175E3-6786-48E5-8444-AD1BD94C941C}"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latin typeface="Century Gothic" pitchFamily="34" charset="0"/>
              </a:rPr>
              <a:t>Work</a:t>
            </a:r>
            <a:r>
              <a:rPr lang="en-US" baseline="0" dirty="0" smtClean="0">
                <a:latin typeface="Century Gothic" pitchFamily="34" charset="0"/>
              </a:rPr>
              <a:t> Registration serves as an introduction to the WT </a:t>
            </a:r>
            <a:r>
              <a:rPr lang="en-US" dirty="0" smtClean="0">
                <a:latin typeface="Century Gothic" pitchFamily="34" charset="0"/>
              </a:rPr>
              <a:t>p</a:t>
            </a:r>
            <a:r>
              <a:rPr lang="en-US" baseline="0" dirty="0" smtClean="0">
                <a:latin typeface="Century Gothic" pitchFamily="34" charset="0"/>
              </a:rPr>
              <a:t>rogram. During work</a:t>
            </a:r>
            <a:r>
              <a:rPr lang="en-US" dirty="0" smtClean="0">
                <a:latin typeface="Century Gothic" pitchFamily="34" charset="0"/>
              </a:rPr>
              <a:t> registration, customers </a:t>
            </a:r>
            <a:r>
              <a:rPr lang="en-US" baseline="0" dirty="0" smtClean="0">
                <a:latin typeface="Century Gothic" pitchFamily="34" charset="0"/>
              </a:rPr>
              <a:t>are introduced to the One-Stop system, informed of the services that can assist them in becoming self-sufficient, and </a:t>
            </a:r>
            <a:r>
              <a:rPr lang="en-US" b="0" baseline="0" dirty="0" smtClean="0">
                <a:latin typeface="Century Gothic" pitchFamily="34" charset="0"/>
              </a:rPr>
              <a:t>are oriented to the overall </a:t>
            </a:r>
            <a:r>
              <a:rPr lang="en-US" baseline="0" dirty="0" smtClean="0">
                <a:latin typeface="Century Gothic" pitchFamily="34" charset="0"/>
              </a:rPr>
              <a:t>program participation requirements.  </a:t>
            </a:r>
            <a:endParaRPr lang="en-US" dirty="0">
              <a:latin typeface="Century Gothic" pitchFamily="34" charset="0"/>
            </a:endParaRPr>
          </a:p>
        </p:txBody>
      </p:sp>
      <p:sp>
        <p:nvSpPr>
          <p:cNvPr id="4" name="Slide Number Placeholder 3"/>
          <p:cNvSpPr>
            <a:spLocks noGrp="1"/>
          </p:cNvSpPr>
          <p:nvPr>
            <p:ph type="sldNum" sz="quarter" idx="10"/>
          </p:nvPr>
        </p:nvSpPr>
        <p:spPr/>
        <p:txBody>
          <a:bodyPr/>
          <a:lstStyle/>
          <a:p>
            <a:fld id="{048175E3-6786-48E5-8444-AD1BD94C941C}"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latin typeface="Century Gothic" pitchFamily="34" charset="0"/>
                <a:cs typeface="Times New Roman" pitchFamily="18" charset="0"/>
              </a:rPr>
              <a:t>Once a customer </a:t>
            </a:r>
            <a:r>
              <a:rPr lang="en-US" baseline="0" dirty="0" smtClean="0">
                <a:latin typeface="Century Gothic" pitchFamily="34" charset="0"/>
                <a:cs typeface="Times New Roman" pitchFamily="18" charset="0"/>
              </a:rPr>
              <a:t>has been screened by DCF and it is </a:t>
            </a:r>
            <a:r>
              <a:rPr lang="en-US" dirty="0" smtClean="0">
                <a:latin typeface="Century Gothic" pitchFamily="34" charset="0"/>
                <a:cs typeface="Times New Roman" pitchFamily="18" charset="0"/>
              </a:rPr>
              <a:t>determined that they</a:t>
            </a:r>
            <a:r>
              <a:rPr lang="en-US" baseline="0" dirty="0" smtClean="0">
                <a:latin typeface="Century Gothic" pitchFamily="34" charset="0"/>
                <a:cs typeface="Times New Roman" pitchFamily="18" charset="0"/>
              </a:rPr>
              <a:t> are eligible for cash assistance, they are </a:t>
            </a:r>
            <a:r>
              <a:rPr lang="en-US" dirty="0" smtClean="0">
                <a:latin typeface="Century Gothic" pitchFamily="34" charset="0"/>
                <a:cs typeface="Times New Roman" pitchFamily="18" charset="0"/>
              </a:rPr>
              <a:t>electronically referred via OSST to their local One-Stop </a:t>
            </a:r>
            <a:r>
              <a:rPr lang="en-US" b="0" dirty="0" smtClean="0">
                <a:latin typeface="Century Gothic" pitchFamily="34" charset="0"/>
                <a:cs typeface="Times New Roman" pitchFamily="18" charset="0"/>
              </a:rPr>
              <a:t>Career </a:t>
            </a:r>
            <a:r>
              <a:rPr lang="en-US" dirty="0" smtClean="0">
                <a:latin typeface="Century Gothic" pitchFamily="34" charset="0"/>
                <a:cs typeface="Times New Roman" pitchFamily="18" charset="0"/>
              </a:rPr>
              <a:t>Center to </a:t>
            </a:r>
            <a:r>
              <a:rPr lang="en-US" baseline="0" dirty="0" smtClean="0">
                <a:latin typeface="Century Gothic" pitchFamily="34" charset="0"/>
                <a:cs typeface="Times New Roman" pitchFamily="18" charset="0"/>
              </a:rPr>
              <a:t>work register</a:t>
            </a:r>
            <a:r>
              <a:rPr lang="en-US" dirty="0" smtClean="0">
                <a:latin typeface="Century Gothic" pitchFamily="34" charset="0"/>
                <a:cs typeface="Times New Roman" pitchFamily="18" charset="0"/>
              </a:rPr>
              <a:t>. DCF usually mails a Community Work and Referral Activity form to the</a:t>
            </a:r>
            <a:r>
              <a:rPr lang="en-US" baseline="0" dirty="0" smtClean="0">
                <a:latin typeface="Century Gothic" pitchFamily="34" charset="0"/>
                <a:cs typeface="Times New Roman" pitchFamily="18" charset="0"/>
              </a:rPr>
              <a:t> customer</a:t>
            </a:r>
            <a:r>
              <a:rPr lang="en-US" dirty="0" smtClean="0">
                <a:latin typeface="Century Gothic" pitchFamily="34" charset="0"/>
                <a:cs typeface="Times New Roman" pitchFamily="18" charset="0"/>
              </a:rPr>
              <a:t> and they are instructed</a:t>
            </a:r>
            <a:r>
              <a:rPr lang="en-US" baseline="0" dirty="0" smtClean="0">
                <a:latin typeface="Century Gothic" pitchFamily="34" charset="0"/>
                <a:cs typeface="Times New Roman" pitchFamily="18" charset="0"/>
              </a:rPr>
              <a:t> </a:t>
            </a:r>
            <a:r>
              <a:rPr lang="en-US" dirty="0" smtClean="0">
                <a:latin typeface="Century Gothic" pitchFamily="34" charset="0"/>
                <a:cs typeface="Times New Roman" pitchFamily="18" charset="0"/>
              </a:rPr>
              <a:t>to take this</a:t>
            </a:r>
            <a:r>
              <a:rPr lang="en-US" baseline="0" dirty="0" smtClean="0">
                <a:latin typeface="Century Gothic" pitchFamily="34" charset="0"/>
                <a:cs typeface="Times New Roman" pitchFamily="18" charset="0"/>
              </a:rPr>
              <a:t> form to their local </a:t>
            </a:r>
            <a:r>
              <a:rPr lang="en-US" dirty="0" smtClean="0">
                <a:latin typeface="Century Gothic" pitchFamily="34" charset="0"/>
                <a:cs typeface="Times New Roman" pitchFamily="18" charset="0"/>
              </a:rPr>
              <a:t>One-Stop</a:t>
            </a:r>
            <a:r>
              <a:rPr lang="en-US" baseline="0" dirty="0" smtClean="0">
                <a:latin typeface="Century Gothic" pitchFamily="34" charset="0"/>
                <a:cs typeface="Times New Roman" pitchFamily="18" charset="0"/>
              </a:rPr>
              <a:t> </a:t>
            </a:r>
            <a:r>
              <a:rPr lang="en-US" b="0" baseline="0" dirty="0" smtClean="0">
                <a:latin typeface="Century Gothic" pitchFamily="34" charset="0"/>
                <a:cs typeface="Times New Roman" pitchFamily="18" charset="0"/>
              </a:rPr>
              <a:t>Career Center</a:t>
            </a:r>
            <a:r>
              <a:rPr lang="en-US" dirty="0" smtClean="0">
                <a:latin typeface="Century Gothic" pitchFamily="34" charset="0"/>
                <a:cs typeface="Times New Roman" pitchFamily="18" charset="0"/>
              </a:rPr>
              <a:t>. The customer may also be verbally informed that they need to work register. </a:t>
            </a:r>
            <a:endParaRPr lang="en-US" dirty="0">
              <a:latin typeface="Century Gothic" pitchFamily="34" charset="0"/>
            </a:endParaRPr>
          </a:p>
        </p:txBody>
      </p:sp>
      <p:sp>
        <p:nvSpPr>
          <p:cNvPr id="4" name="Slide Number Placeholder 3"/>
          <p:cNvSpPr>
            <a:spLocks noGrp="1"/>
          </p:cNvSpPr>
          <p:nvPr>
            <p:ph type="sldNum" sz="quarter" idx="10"/>
          </p:nvPr>
        </p:nvSpPr>
        <p:spPr/>
        <p:txBody>
          <a:bodyPr/>
          <a:lstStyle/>
          <a:p>
            <a:fld id="{048175E3-6786-48E5-8444-AD1BD94C941C}"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latin typeface="Century Gothic" pitchFamily="34" charset="0"/>
              </a:rPr>
              <a:t>Each RWB has the flexibility to develop its own work registration process. This includes how it will conduct orientation. Some regions provide customers the opportunity to complete an online orientation, while other regions allow several customers to gather </a:t>
            </a:r>
            <a:r>
              <a:rPr lang="en-US" b="0" dirty="0" smtClean="0">
                <a:latin typeface="Century Gothic" pitchFamily="34" charset="0"/>
              </a:rPr>
              <a:t>in a group setting</a:t>
            </a:r>
            <a:r>
              <a:rPr lang="en-US" dirty="0" smtClean="0">
                <a:latin typeface="Century Gothic" pitchFamily="34" charset="0"/>
              </a:rPr>
              <a:t>. Instances in which a customer may be offered a one-on-one orientation are </a:t>
            </a:r>
            <a:r>
              <a:rPr lang="en-US" b="0" dirty="0" smtClean="0">
                <a:latin typeface="Century Gothic" pitchFamily="34" charset="0"/>
              </a:rPr>
              <a:t>determined on a </a:t>
            </a:r>
            <a:r>
              <a:rPr lang="en-US" dirty="0" smtClean="0">
                <a:latin typeface="Century Gothic" pitchFamily="34" charset="0"/>
              </a:rPr>
              <a:t>case-by-case </a:t>
            </a:r>
            <a:r>
              <a:rPr lang="en-US" b="0" dirty="0" smtClean="0">
                <a:latin typeface="Century Gothic" pitchFamily="34" charset="0"/>
              </a:rPr>
              <a:t>basis</a:t>
            </a:r>
            <a:r>
              <a:rPr lang="en-US" dirty="0" smtClean="0">
                <a:latin typeface="Century Gothic" pitchFamily="34" charset="0"/>
              </a:rPr>
              <a:t> and are dependent on the</a:t>
            </a:r>
            <a:r>
              <a:rPr lang="en-US" baseline="0" dirty="0" smtClean="0">
                <a:latin typeface="Century Gothic" pitchFamily="34" charset="0"/>
              </a:rPr>
              <a:t> </a:t>
            </a:r>
            <a:r>
              <a:rPr lang="en-US" dirty="0" smtClean="0">
                <a:latin typeface="Century Gothic" pitchFamily="34" charset="0"/>
              </a:rPr>
              <a:t>region’s local operating procedures. If you are not sure of your region’s orientation process, please ask your supervisor or program manager. </a:t>
            </a:r>
            <a:endParaRPr lang="en-US" dirty="0">
              <a:latin typeface="Century Gothic" pitchFamily="34" charset="0"/>
            </a:endParaRPr>
          </a:p>
        </p:txBody>
      </p:sp>
      <p:sp>
        <p:nvSpPr>
          <p:cNvPr id="4" name="Slide Number Placeholder 3"/>
          <p:cNvSpPr>
            <a:spLocks noGrp="1"/>
          </p:cNvSpPr>
          <p:nvPr>
            <p:ph type="sldNum" sz="quarter" idx="10"/>
          </p:nvPr>
        </p:nvSpPr>
        <p:spPr/>
        <p:txBody>
          <a:bodyPr/>
          <a:lstStyle/>
          <a:p>
            <a:fld id="{048175E3-6786-48E5-8444-AD1BD94C941C}"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defTabSz="923750">
              <a:defRPr/>
            </a:pPr>
            <a:r>
              <a:rPr lang="en-US" baseline="0" dirty="0" smtClean="0">
                <a:latin typeface="Century Gothic" pitchFamily="34" charset="0"/>
              </a:rPr>
              <a:t>Many </a:t>
            </a:r>
            <a:r>
              <a:rPr lang="en-US" b="1" baseline="0" dirty="0" smtClean="0">
                <a:latin typeface="Century Gothic" pitchFamily="34" charset="0"/>
              </a:rPr>
              <a:t>RWB’s</a:t>
            </a:r>
            <a:r>
              <a:rPr lang="en-US" baseline="0" dirty="0" smtClean="0">
                <a:latin typeface="Century Gothic" pitchFamily="34" charset="0"/>
              </a:rPr>
              <a:t> (regions) have an online or automated orientation that allows the customer</a:t>
            </a:r>
            <a:r>
              <a:rPr lang="en-US" dirty="0" smtClean="0">
                <a:latin typeface="Century Gothic" pitchFamily="34" charset="0"/>
              </a:rPr>
              <a:t> </a:t>
            </a:r>
            <a:r>
              <a:rPr lang="en-US" baseline="0" dirty="0" smtClean="0">
                <a:latin typeface="Century Gothic" pitchFamily="34" charset="0"/>
              </a:rPr>
              <a:t>to complete the process at their own pace, and in some instances, in the privacy of their own home. For customers who do not have access to a computer or the internet, internet access may be obtained by visiting their local One-Stop</a:t>
            </a:r>
            <a:r>
              <a:rPr lang="en-US" dirty="0" smtClean="0">
                <a:latin typeface="Century Gothic" pitchFamily="34" charset="0"/>
              </a:rPr>
              <a:t> </a:t>
            </a:r>
            <a:r>
              <a:rPr lang="en-US" b="1" dirty="0" smtClean="0">
                <a:latin typeface="Century Gothic" pitchFamily="34" charset="0"/>
              </a:rPr>
              <a:t>Career Center </a:t>
            </a:r>
            <a:r>
              <a:rPr lang="en-US" dirty="0" smtClean="0">
                <a:latin typeface="Century Gothic" pitchFamily="34" charset="0"/>
              </a:rPr>
              <a:t>and/or their local library. </a:t>
            </a:r>
            <a:endParaRPr lang="en-US" dirty="0">
              <a:latin typeface="Century Gothic" pitchFamily="34" charset="0"/>
            </a:endParaRPr>
          </a:p>
        </p:txBody>
      </p:sp>
      <p:sp>
        <p:nvSpPr>
          <p:cNvPr id="4" name="Slide Number Placeholder 3"/>
          <p:cNvSpPr>
            <a:spLocks noGrp="1"/>
          </p:cNvSpPr>
          <p:nvPr>
            <p:ph type="sldNum" sz="quarter" idx="10"/>
          </p:nvPr>
        </p:nvSpPr>
        <p:spPr/>
        <p:txBody>
          <a:bodyPr/>
          <a:lstStyle/>
          <a:p>
            <a:fld id="{048175E3-6786-48E5-8444-AD1BD94C941C}"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defTabSz="923750">
              <a:defRPr/>
            </a:pPr>
            <a:r>
              <a:rPr lang="en-US" baseline="0" dirty="0" smtClean="0">
                <a:latin typeface="Century Gothic" pitchFamily="34" charset="0"/>
              </a:rPr>
              <a:t>Some regions prefer to be more interactive and ‘hands on” by offering a group orientation. </a:t>
            </a:r>
            <a:r>
              <a:rPr lang="en-US" dirty="0" smtClean="0">
                <a:latin typeface="Century Gothic" pitchFamily="34" charset="0"/>
              </a:rPr>
              <a:t>Depending</a:t>
            </a:r>
            <a:r>
              <a:rPr lang="en-US" baseline="0" dirty="0" smtClean="0">
                <a:latin typeface="Century Gothic" pitchFamily="34" charset="0"/>
              </a:rPr>
              <a:t> on the region and the average size of its orientation class, orientation may be offered on a </a:t>
            </a:r>
            <a:r>
              <a:rPr lang="en-US" b="0" baseline="0" dirty="0" smtClean="0">
                <a:latin typeface="Century Gothic" pitchFamily="34" charset="0"/>
              </a:rPr>
              <a:t>designated </a:t>
            </a:r>
            <a:r>
              <a:rPr lang="en-US" baseline="0" dirty="0" smtClean="0">
                <a:latin typeface="Century Gothic" pitchFamily="34" charset="0"/>
              </a:rPr>
              <a:t>day of the week or multiple times on a particular day.</a:t>
            </a:r>
            <a:r>
              <a:rPr lang="en-US" dirty="0" smtClean="0">
                <a:latin typeface="Century Gothic" pitchFamily="34" charset="0"/>
              </a:rPr>
              <a:t> Customers </a:t>
            </a:r>
            <a:r>
              <a:rPr lang="en-US" baseline="0" dirty="0" smtClean="0">
                <a:latin typeface="Century Gothic" pitchFamily="34" charset="0"/>
              </a:rPr>
              <a:t>should</a:t>
            </a:r>
            <a:r>
              <a:rPr lang="en-US" dirty="0" smtClean="0">
                <a:latin typeface="Century Gothic" pitchFamily="34" charset="0"/>
              </a:rPr>
              <a:t> </a:t>
            </a:r>
            <a:r>
              <a:rPr lang="en-US" baseline="0" dirty="0" smtClean="0">
                <a:latin typeface="Century Gothic" pitchFamily="34" charset="0"/>
              </a:rPr>
              <a:t>be encouraged to bring their work activity referral </a:t>
            </a:r>
            <a:r>
              <a:rPr lang="en-US" b="0" baseline="0" dirty="0" smtClean="0">
                <a:latin typeface="Century Gothic" pitchFamily="34" charset="0"/>
              </a:rPr>
              <a:t>document</a:t>
            </a:r>
            <a:r>
              <a:rPr lang="en-US" baseline="0" dirty="0" smtClean="0">
                <a:latin typeface="Century Gothic" pitchFamily="34" charset="0"/>
              </a:rPr>
              <a:t> provided by DCF. Many </a:t>
            </a:r>
            <a:r>
              <a:rPr lang="en-US" b="0" baseline="0" dirty="0" smtClean="0">
                <a:latin typeface="Century Gothic" pitchFamily="34" charset="0"/>
              </a:rPr>
              <a:t>RWB’s </a:t>
            </a:r>
            <a:r>
              <a:rPr lang="en-US" baseline="0" dirty="0" smtClean="0">
                <a:latin typeface="Century Gothic" pitchFamily="34" charset="0"/>
              </a:rPr>
              <a:t>have blank forms on hand. This prevents the</a:t>
            </a:r>
            <a:r>
              <a:rPr lang="en-US" dirty="0" smtClean="0">
                <a:latin typeface="Century Gothic" pitchFamily="34" charset="0"/>
              </a:rPr>
              <a:t> customer</a:t>
            </a:r>
            <a:r>
              <a:rPr lang="en-US" baseline="0" dirty="0" smtClean="0">
                <a:latin typeface="Century Gothic" pitchFamily="34" charset="0"/>
              </a:rPr>
              <a:t> from having to return to the DCF office or having to contact their DCF case manager to obtain </a:t>
            </a:r>
            <a:r>
              <a:rPr lang="en-US" b="0" baseline="0" dirty="0" smtClean="0">
                <a:latin typeface="Century Gothic" pitchFamily="34" charset="0"/>
              </a:rPr>
              <a:t>a replacement document. </a:t>
            </a:r>
            <a:endParaRPr lang="en-US" b="0" dirty="0" smtClean="0">
              <a:latin typeface="Century Gothic" pitchFamily="34" charset="0"/>
            </a:endParaRPr>
          </a:p>
          <a:p>
            <a:endParaRPr lang="en-US" dirty="0"/>
          </a:p>
        </p:txBody>
      </p:sp>
      <p:sp>
        <p:nvSpPr>
          <p:cNvPr id="4" name="Slide Number Placeholder 3"/>
          <p:cNvSpPr>
            <a:spLocks noGrp="1"/>
          </p:cNvSpPr>
          <p:nvPr>
            <p:ph type="sldNum" sz="quarter" idx="10"/>
          </p:nvPr>
        </p:nvSpPr>
        <p:spPr/>
        <p:txBody>
          <a:bodyPr/>
          <a:lstStyle/>
          <a:p>
            <a:fld id="{048175E3-6786-48E5-8444-AD1BD94C941C}"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2" cstate="print"/>
          <a:srcRect/>
          <a:stretch>
            <a:fillRect/>
          </a:stretch>
        </p:blipFill>
        <p:spPr bwMode="auto">
          <a:xfrm>
            <a:off x="0" y="1501775"/>
            <a:ext cx="9156700" cy="5432425"/>
          </a:xfrm>
          <a:prstGeom prst="rect">
            <a:avLst/>
          </a:prstGeom>
          <a:noFill/>
          <a:ln w="9525">
            <a:noFill/>
            <a:miter lim="800000"/>
            <a:headEnd/>
            <a:tailEnd/>
          </a:ln>
          <a:effectLst/>
        </p:spPr>
      </p:pic>
      <p:grpSp>
        <p:nvGrpSpPr>
          <p:cNvPr id="12" name="Group 11"/>
          <p:cNvGrpSpPr/>
          <p:nvPr userDrawn="1"/>
        </p:nvGrpSpPr>
        <p:grpSpPr>
          <a:xfrm>
            <a:off x="-12700" y="0"/>
            <a:ext cx="9184132" cy="3309056"/>
            <a:chOff x="-12700" y="0"/>
            <a:chExt cx="9184132" cy="3309056"/>
          </a:xfrm>
        </p:grpSpPr>
        <p:sp>
          <p:nvSpPr>
            <p:cNvPr id="13" name="Freeform 12"/>
            <p:cNvSpPr/>
            <p:nvPr userDrawn="1"/>
          </p:nvSpPr>
          <p:spPr>
            <a:xfrm>
              <a:off x="-12700" y="0"/>
              <a:ext cx="9169400" cy="2438400"/>
            </a:xfrm>
            <a:custGeom>
              <a:avLst/>
              <a:gdLst>
                <a:gd name="connsiteX0" fmla="*/ 12700 w 9169400"/>
                <a:gd name="connsiteY0" fmla="*/ 0 h 952500"/>
                <a:gd name="connsiteX1" fmla="*/ 9156700 w 9169400"/>
                <a:gd name="connsiteY1" fmla="*/ 0 h 952500"/>
                <a:gd name="connsiteX2" fmla="*/ 9169400 w 9169400"/>
                <a:gd name="connsiteY2" fmla="*/ 952500 h 952500"/>
                <a:gd name="connsiteX3" fmla="*/ 0 w 9169400"/>
                <a:gd name="connsiteY3" fmla="*/ 952500 h 952500"/>
                <a:gd name="connsiteX4" fmla="*/ 12700 w 9169400"/>
                <a:gd name="connsiteY4" fmla="*/ 0 h 952500"/>
                <a:gd name="connsiteX0" fmla="*/ 12700 w 9169400"/>
                <a:gd name="connsiteY0" fmla="*/ 0 h 952500"/>
                <a:gd name="connsiteX1" fmla="*/ 9156700 w 9169400"/>
                <a:gd name="connsiteY1" fmla="*/ 0 h 952500"/>
                <a:gd name="connsiteX2" fmla="*/ 9169400 w 9169400"/>
                <a:gd name="connsiteY2" fmla="*/ 952500 h 952500"/>
                <a:gd name="connsiteX3" fmla="*/ 0 w 9169400"/>
                <a:gd name="connsiteY3" fmla="*/ 952500 h 952500"/>
                <a:gd name="connsiteX4" fmla="*/ 12700 w 9169400"/>
                <a:gd name="connsiteY4" fmla="*/ 0 h 952500"/>
                <a:gd name="connsiteX0" fmla="*/ 12700 w 9169400"/>
                <a:gd name="connsiteY0" fmla="*/ 0 h 952500"/>
                <a:gd name="connsiteX1" fmla="*/ 9156700 w 9169400"/>
                <a:gd name="connsiteY1" fmla="*/ 0 h 952500"/>
                <a:gd name="connsiteX2" fmla="*/ 9169400 w 9169400"/>
                <a:gd name="connsiteY2" fmla="*/ 892969 h 952500"/>
                <a:gd name="connsiteX3" fmla="*/ 0 w 9169400"/>
                <a:gd name="connsiteY3" fmla="*/ 952500 h 952500"/>
                <a:gd name="connsiteX4" fmla="*/ 12700 w 9169400"/>
                <a:gd name="connsiteY4" fmla="*/ 0 h 952500"/>
                <a:gd name="connsiteX0" fmla="*/ 12700 w 9169400"/>
                <a:gd name="connsiteY0" fmla="*/ 0 h 952500"/>
                <a:gd name="connsiteX1" fmla="*/ 9156700 w 9169400"/>
                <a:gd name="connsiteY1" fmla="*/ 0 h 952500"/>
                <a:gd name="connsiteX2" fmla="*/ 9169400 w 9169400"/>
                <a:gd name="connsiteY2" fmla="*/ 892969 h 952500"/>
                <a:gd name="connsiteX3" fmla="*/ 0 w 9169400"/>
                <a:gd name="connsiteY3" fmla="*/ 952500 h 952500"/>
                <a:gd name="connsiteX4" fmla="*/ 12700 w 9169400"/>
                <a:gd name="connsiteY4" fmla="*/ 0 h 952500"/>
                <a:gd name="connsiteX0" fmla="*/ 12700 w 9169400"/>
                <a:gd name="connsiteY0" fmla="*/ 0 h 952500"/>
                <a:gd name="connsiteX1" fmla="*/ 9156700 w 9169400"/>
                <a:gd name="connsiteY1" fmla="*/ 0 h 952500"/>
                <a:gd name="connsiteX2" fmla="*/ 9169400 w 9169400"/>
                <a:gd name="connsiteY2" fmla="*/ 892969 h 952500"/>
                <a:gd name="connsiteX3" fmla="*/ 0 w 9169400"/>
                <a:gd name="connsiteY3" fmla="*/ 952500 h 952500"/>
                <a:gd name="connsiteX4" fmla="*/ 12700 w 9169400"/>
                <a:gd name="connsiteY4" fmla="*/ 0 h 952500"/>
                <a:gd name="connsiteX0" fmla="*/ 12700 w 9169400"/>
                <a:gd name="connsiteY0" fmla="*/ 0 h 952500"/>
                <a:gd name="connsiteX1" fmla="*/ 9156700 w 9169400"/>
                <a:gd name="connsiteY1" fmla="*/ 0 h 952500"/>
                <a:gd name="connsiteX2" fmla="*/ 9169400 w 9169400"/>
                <a:gd name="connsiteY2" fmla="*/ 892969 h 952500"/>
                <a:gd name="connsiteX3" fmla="*/ 0 w 9169400"/>
                <a:gd name="connsiteY3" fmla="*/ 952500 h 952500"/>
                <a:gd name="connsiteX4" fmla="*/ 12700 w 9169400"/>
                <a:gd name="connsiteY4" fmla="*/ 0 h 952500"/>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9169400" h="952500">
                  <a:moveTo>
                    <a:pt x="12700" y="0"/>
                  </a:moveTo>
                  <a:lnTo>
                    <a:pt x="9156700" y="0"/>
                  </a:lnTo>
                  <a:lnTo>
                    <a:pt x="9169400" y="892969"/>
                  </a:lnTo>
                  <a:cubicBezTo>
                    <a:pt x="7078133" y="620118"/>
                    <a:pt x="2713567" y="997148"/>
                    <a:pt x="0" y="952500"/>
                  </a:cubicBezTo>
                  <a:lnTo>
                    <a:pt x="12700" y="0"/>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0" name="Freeform 9"/>
            <p:cNvSpPr/>
            <p:nvPr userDrawn="1"/>
          </p:nvSpPr>
          <p:spPr>
            <a:xfrm>
              <a:off x="0" y="2209800"/>
              <a:ext cx="9144000" cy="1099256"/>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426915 h 479669"/>
                <a:gd name="connsiteX4" fmla="*/ 546100 w 546100"/>
                <a:gd name="connsiteY4" fmla="*/ 0 h 479669"/>
                <a:gd name="connsiteX5" fmla="*/ 0 w 546100"/>
                <a:gd name="connsiteY5" fmla="*/ 145561 h 479669"/>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479669 h 637930"/>
                <a:gd name="connsiteX4" fmla="*/ 546100 w 546100"/>
                <a:gd name="connsiteY4" fmla="*/ 0 h 637930"/>
                <a:gd name="connsiteX5" fmla="*/ 0 w 546100"/>
                <a:gd name="connsiteY5" fmla="*/ 303822 h 637930"/>
                <a:gd name="connsiteX0" fmla="*/ 0 w 546100"/>
                <a:gd name="connsiteY0" fmla="*/ 198314 h 532422"/>
                <a:gd name="connsiteX1" fmla="*/ 0 w 546100"/>
                <a:gd name="connsiteY1" fmla="*/ 532422 h 532422"/>
                <a:gd name="connsiteX2" fmla="*/ 304906 w 546100"/>
                <a:gd name="connsiteY2" fmla="*/ 70338 h 532422"/>
                <a:gd name="connsiteX3" fmla="*/ 546100 w 546100"/>
                <a:gd name="connsiteY3" fmla="*/ 374161 h 532422"/>
                <a:gd name="connsiteX4" fmla="*/ 546100 w 546100"/>
                <a:gd name="connsiteY4" fmla="*/ 0 h 532422"/>
                <a:gd name="connsiteX5" fmla="*/ 0 w 546100"/>
                <a:gd name="connsiteY5" fmla="*/ 198314 h 532422"/>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479669 h 637930"/>
                <a:gd name="connsiteX4" fmla="*/ 546100 w 546100"/>
                <a:gd name="connsiteY4" fmla="*/ 0 h 637930"/>
                <a:gd name="connsiteX5" fmla="*/ 0 w 546100"/>
                <a:gd name="connsiteY5" fmla="*/ 303822 h 637930"/>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100" h="637930">
                  <a:moveTo>
                    <a:pt x="0" y="303822"/>
                  </a:moveTo>
                  <a:lnTo>
                    <a:pt x="0" y="637930"/>
                  </a:lnTo>
                  <a:cubicBezTo>
                    <a:pt x="123631" y="651771"/>
                    <a:pt x="167623" y="334108"/>
                    <a:pt x="304906" y="175846"/>
                  </a:cubicBezTo>
                  <a:cubicBezTo>
                    <a:pt x="463427" y="-52754"/>
                    <a:pt x="520312" y="482600"/>
                    <a:pt x="546100" y="479669"/>
                  </a:cubicBezTo>
                  <a:lnTo>
                    <a:pt x="546100" y="0"/>
                  </a:lnTo>
                  <a:cubicBezTo>
                    <a:pt x="336762" y="-439615"/>
                    <a:pt x="139559" y="664307"/>
                    <a:pt x="0" y="303822"/>
                  </a:cubicBezTo>
                  <a:close/>
                </a:path>
              </a:pathLst>
            </a:custGeom>
            <a:gradFill flip="none" rotWithShape="1">
              <a:gsLst>
                <a:gs pos="0">
                  <a:schemeClr val="accent1"/>
                </a:gs>
                <a:gs pos="50000">
                  <a:schemeClr val="accent1">
                    <a:lumMod val="20000"/>
                    <a:lumOff val="80000"/>
                    <a:alpha val="60000"/>
                  </a:schemeClr>
                </a:gs>
                <a:gs pos="100000">
                  <a:schemeClr val="accent1">
                    <a:lumMod val="20000"/>
                    <a:lumOff val="80000"/>
                    <a:shade val="100000"/>
                    <a:satMod val="115000"/>
                    <a:alpha val="2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9" name="Freeform 8"/>
            <p:cNvSpPr/>
            <p:nvPr userDrawn="1"/>
          </p:nvSpPr>
          <p:spPr>
            <a:xfrm>
              <a:off x="0" y="2108201"/>
              <a:ext cx="9144000" cy="921455"/>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426915 h 479669"/>
                <a:gd name="connsiteX4" fmla="*/ 546100 w 546100"/>
                <a:gd name="connsiteY4" fmla="*/ 0 h 479669"/>
                <a:gd name="connsiteX5" fmla="*/ 0 w 546100"/>
                <a:gd name="connsiteY5" fmla="*/ 145561 h 479669"/>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100" h="637930">
                  <a:moveTo>
                    <a:pt x="0" y="303822"/>
                  </a:moveTo>
                  <a:lnTo>
                    <a:pt x="0" y="637930"/>
                  </a:lnTo>
                  <a:cubicBezTo>
                    <a:pt x="123631" y="651771"/>
                    <a:pt x="167623" y="334108"/>
                    <a:pt x="304906" y="175846"/>
                  </a:cubicBezTo>
                  <a:cubicBezTo>
                    <a:pt x="463427" y="-52754"/>
                    <a:pt x="520312" y="166077"/>
                    <a:pt x="546100" y="163146"/>
                  </a:cubicBezTo>
                  <a:lnTo>
                    <a:pt x="546100" y="0"/>
                  </a:lnTo>
                  <a:cubicBezTo>
                    <a:pt x="336762" y="-439615"/>
                    <a:pt x="139559" y="664307"/>
                    <a:pt x="0" y="303822"/>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8" name="Freeform 7"/>
            <p:cNvSpPr/>
            <p:nvPr userDrawn="1"/>
          </p:nvSpPr>
          <p:spPr>
            <a:xfrm>
              <a:off x="0" y="2044700"/>
              <a:ext cx="9171432" cy="540455"/>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100" h="374161">
                  <a:moveTo>
                    <a:pt x="0" y="145561"/>
                  </a:moveTo>
                  <a:lnTo>
                    <a:pt x="0" y="374161"/>
                  </a:lnTo>
                  <a:cubicBezTo>
                    <a:pt x="122114" y="599017"/>
                    <a:pt x="204030" y="175847"/>
                    <a:pt x="341313" y="17585"/>
                  </a:cubicBezTo>
                  <a:cubicBezTo>
                    <a:pt x="480114" y="-87923"/>
                    <a:pt x="520312" y="60569"/>
                    <a:pt x="546100" y="57638"/>
                  </a:cubicBezTo>
                  <a:lnTo>
                    <a:pt x="546100" y="0"/>
                  </a:lnTo>
                  <a:cubicBezTo>
                    <a:pt x="372410" y="-378069"/>
                    <a:pt x="139559" y="506046"/>
                    <a:pt x="0" y="145561"/>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grpSp>
      <p:sp>
        <p:nvSpPr>
          <p:cNvPr id="2" name="Title 1"/>
          <p:cNvSpPr>
            <a:spLocks noGrp="1"/>
          </p:cNvSpPr>
          <p:nvPr>
            <p:ph type="ctrTitle"/>
          </p:nvPr>
        </p:nvSpPr>
        <p:spPr>
          <a:xfrm>
            <a:off x="609600" y="1"/>
            <a:ext cx="8077200" cy="1371600"/>
          </a:xfrm>
        </p:spPr>
        <p:txBody>
          <a:bodyPr/>
          <a:lstStyle>
            <a:lvl1pPr>
              <a:defRPr b="1">
                <a:effectLst>
                  <a:reflection blurRad="6350" stA="55000" endA="300" endPos="45500" dir="5400000" sy="-100000" algn="bl" rotWithShape="0"/>
                </a:effectLst>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1219200"/>
            <a:ext cx="6400800" cy="838200"/>
          </a:xfrm>
        </p:spPr>
        <p:txBody>
          <a:bodyPr anchor="ctr" anchorCtr="0"/>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29B697CF-B305-4D9D-BFCD-21F69DF7C14E}" type="datetimeFigureOut">
              <a:rPr lang="en-US" smtClean="0"/>
              <a:pPr/>
              <a:t>1/5/2012</a:t>
            </a:fld>
            <a:endParaRPr lang="en-US" dirty="0">
              <a:latin typeface="Arial" pitchFamily="34" charset="0"/>
              <a:cs typeface="Arial" pitchFamily="34" charset="0"/>
            </a:endParaRPr>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ED2E59F6-6CE9-4A28-ADD3-A9072007EACF}" type="slidenum">
              <a:rPr lang="en-US" smtClean="0"/>
              <a:pPr/>
              <a:t>‹#›</a:t>
            </a:fld>
            <a:endParaRPr lang="en-US" dirty="0">
              <a:latin typeface="Arial" pitchFamily="34" charset="0"/>
              <a:cs typeface="Arial"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B697CF-B305-4D9D-BFCD-21F69DF7C14E}" type="datetimeFigureOut">
              <a:rPr lang="en-US" smtClean="0"/>
              <a:pPr/>
              <a:t>1/5/2012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D2E59F6-6CE9-4A28-ADD3-A9072007EAC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B697CF-B305-4D9D-BFCD-21F69DF7C14E}" type="datetimeFigureOut">
              <a:rPr lang="en-US" smtClean="0"/>
              <a:pPr/>
              <a:t>1/5/2012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2E59F6-6CE9-4A28-ADD3-A9072007EACF}"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B697CF-B305-4D9D-BFCD-21F69DF7C14E}" type="datetimeFigureOut">
              <a:rPr lang="en-US" smtClean="0"/>
              <a:pPr/>
              <a:t>1/5/2012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2E59F6-6CE9-4A28-ADD3-A9072007EACF}"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B697CF-B305-4D9D-BFCD-21F69DF7C14E}" type="datetimeFigureOut">
              <a:rPr lang="en-US" smtClean="0"/>
              <a:pPr/>
              <a:t>1/5/2012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2E59F6-6CE9-4A28-ADD3-A9072007EACF}"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B697CF-B305-4D9D-BFCD-21F69DF7C14E}" type="datetimeFigureOut">
              <a:rPr lang="en-US" smtClean="0"/>
              <a:pPr/>
              <a:t>1/5/2012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2E59F6-6CE9-4A28-ADD3-A9072007EAC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8" name="Picture 17" descr="Business lady.png"/>
          <p:cNvPicPr>
            <a:picLocks noChangeAspect="1"/>
          </p:cNvPicPr>
          <p:nvPr userDrawn="1"/>
        </p:nvPicPr>
        <p:blipFill>
          <a:blip r:embed="rId2" cstate="print"/>
          <a:srcRect l="1667" b="3657"/>
          <a:stretch>
            <a:fillRect/>
          </a:stretch>
        </p:blipFill>
        <p:spPr>
          <a:xfrm>
            <a:off x="0" y="685800"/>
            <a:ext cx="8991600" cy="6172200"/>
          </a:xfrm>
          <a:prstGeom prst="rect">
            <a:avLst/>
          </a:prstGeom>
        </p:spPr>
      </p:pic>
      <p:sp>
        <p:nvSpPr>
          <p:cNvPr id="13" name="Freeform 12"/>
          <p:cNvSpPr/>
          <p:nvPr userDrawn="1"/>
        </p:nvSpPr>
        <p:spPr>
          <a:xfrm>
            <a:off x="-12700" y="-12700"/>
            <a:ext cx="9156700" cy="1689100"/>
          </a:xfrm>
          <a:custGeom>
            <a:avLst/>
            <a:gdLst>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83362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83362 h 114300"/>
              <a:gd name="connsiteX4" fmla="*/ 0 w 889000"/>
              <a:gd name="connsiteY4" fmla="*/ 0 h 114300"/>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889000" h="114300">
                <a:moveTo>
                  <a:pt x="0" y="0"/>
                </a:moveTo>
                <a:lnTo>
                  <a:pt x="889000" y="0"/>
                </a:lnTo>
                <a:lnTo>
                  <a:pt x="889000" y="114300"/>
                </a:lnTo>
                <a:cubicBezTo>
                  <a:pt x="592667" y="114300"/>
                  <a:pt x="256876" y="57580"/>
                  <a:pt x="0" y="83362"/>
                </a:cubicBezTo>
                <a:lnTo>
                  <a:pt x="0" y="0"/>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Arial" pitchFamily="34" charset="0"/>
              <a:ea typeface="+mn-ea"/>
              <a:cs typeface="Arial" pitchFamily="34" charset="0"/>
            </a:endParaRPr>
          </a:p>
        </p:txBody>
      </p:sp>
      <p:sp>
        <p:nvSpPr>
          <p:cNvPr id="8" name="Freeform 7"/>
          <p:cNvSpPr/>
          <p:nvPr userDrawn="1"/>
        </p:nvSpPr>
        <p:spPr>
          <a:xfrm flipH="1">
            <a:off x="0" y="1219200"/>
            <a:ext cx="9171432" cy="457200"/>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100" h="374161">
                <a:moveTo>
                  <a:pt x="0" y="145561"/>
                </a:moveTo>
                <a:lnTo>
                  <a:pt x="0" y="374161"/>
                </a:lnTo>
                <a:cubicBezTo>
                  <a:pt x="122114" y="599017"/>
                  <a:pt x="204030" y="175847"/>
                  <a:pt x="341313" y="17585"/>
                </a:cubicBezTo>
                <a:cubicBezTo>
                  <a:pt x="480114" y="-87923"/>
                  <a:pt x="520312" y="60569"/>
                  <a:pt x="546100" y="57638"/>
                </a:cubicBezTo>
                <a:lnTo>
                  <a:pt x="546100" y="0"/>
                </a:lnTo>
                <a:cubicBezTo>
                  <a:pt x="372410" y="-378069"/>
                  <a:pt x="139559" y="506046"/>
                  <a:pt x="0" y="145561"/>
                </a:cubicBezTo>
                <a:close/>
              </a:path>
            </a:pathLst>
          </a:custGeom>
          <a:gradFill>
            <a:gsLst>
              <a:gs pos="0">
                <a:schemeClr val="accent1">
                  <a:lumMod val="50000"/>
                  <a:alpha val="50000"/>
                </a:schemeClr>
              </a:gs>
              <a:gs pos="50000">
                <a:schemeClr val="accent1">
                  <a:lumMod val="50000"/>
                </a:schemeClr>
              </a:gs>
              <a:gs pos="100000">
                <a:schemeClr val="accent1">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0" name="Freeform 9"/>
          <p:cNvSpPr/>
          <p:nvPr userDrawn="1"/>
        </p:nvSpPr>
        <p:spPr>
          <a:xfrm flipH="1">
            <a:off x="0" y="1237344"/>
            <a:ext cx="9144000" cy="692856"/>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426915 h 479669"/>
              <a:gd name="connsiteX4" fmla="*/ 546100 w 546100"/>
              <a:gd name="connsiteY4" fmla="*/ 0 h 479669"/>
              <a:gd name="connsiteX5" fmla="*/ 0 w 546100"/>
              <a:gd name="connsiteY5" fmla="*/ 145561 h 479669"/>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177406 h 511514"/>
              <a:gd name="connsiteX1" fmla="*/ 0 w 546100"/>
              <a:gd name="connsiteY1" fmla="*/ 511514 h 511514"/>
              <a:gd name="connsiteX2" fmla="*/ 304906 w 546100"/>
              <a:gd name="connsiteY2" fmla="*/ 49430 h 511514"/>
              <a:gd name="connsiteX3" fmla="*/ 546100 w 546100"/>
              <a:gd name="connsiteY3" fmla="*/ 36730 h 511514"/>
              <a:gd name="connsiteX4" fmla="*/ 546100 w 546100"/>
              <a:gd name="connsiteY4" fmla="*/ 0 h 511514"/>
              <a:gd name="connsiteX5" fmla="*/ 0 w 546100"/>
              <a:gd name="connsiteY5" fmla="*/ 177406 h 511514"/>
              <a:gd name="connsiteX0" fmla="*/ 0 w 546100"/>
              <a:gd name="connsiteY0" fmla="*/ 177406 h 1875164"/>
              <a:gd name="connsiteX1" fmla="*/ 0 w 546100"/>
              <a:gd name="connsiteY1" fmla="*/ 511514 h 1875164"/>
              <a:gd name="connsiteX2" fmla="*/ 304906 w 546100"/>
              <a:gd name="connsiteY2" fmla="*/ 49430 h 1875164"/>
              <a:gd name="connsiteX3" fmla="*/ 546100 w 546100"/>
              <a:gd name="connsiteY3" fmla="*/ 36730 h 1875164"/>
              <a:gd name="connsiteX4" fmla="*/ 546100 w 546100"/>
              <a:gd name="connsiteY4" fmla="*/ 0 h 1875164"/>
              <a:gd name="connsiteX5" fmla="*/ 295804 w 546100"/>
              <a:gd name="connsiteY5" fmla="*/ 1875164 h 1875164"/>
              <a:gd name="connsiteX6" fmla="*/ 0 w 546100"/>
              <a:gd name="connsiteY6" fmla="*/ 177406 h 1875164"/>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278165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100" h="595793">
                <a:moveTo>
                  <a:pt x="0" y="261685"/>
                </a:moveTo>
                <a:lnTo>
                  <a:pt x="0" y="595793"/>
                </a:lnTo>
                <a:cubicBezTo>
                  <a:pt x="123631" y="609634"/>
                  <a:pt x="167623" y="291971"/>
                  <a:pt x="304906" y="133709"/>
                </a:cubicBezTo>
                <a:cubicBezTo>
                  <a:pt x="463427" y="-94891"/>
                  <a:pt x="520312" y="238959"/>
                  <a:pt x="546100" y="236028"/>
                </a:cubicBezTo>
                <a:cubicBezTo>
                  <a:pt x="546100" y="223785"/>
                  <a:pt x="546858" y="179937"/>
                  <a:pt x="546100" y="72882"/>
                </a:cubicBezTo>
                <a:cubicBezTo>
                  <a:pt x="521070" y="6688"/>
                  <a:pt x="420194" y="-155983"/>
                  <a:pt x="332211" y="0"/>
                </a:cubicBezTo>
                <a:cubicBezTo>
                  <a:pt x="241194" y="50637"/>
                  <a:pt x="84949" y="531100"/>
                  <a:pt x="0" y="261685"/>
                </a:cubicBezTo>
                <a:close/>
              </a:path>
            </a:pathLst>
          </a:custGeom>
          <a:gradFill>
            <a:gsLst>
              <a:gs pos="100000">
                <a:schemeClr val="accent1">
                  <a:lumMod val="60000"/>
                  <a:lumOff val="40000"/>
                  <a:alpha val="21000"/>
                </a:schemeClr>
              </a:gs>
              <a:gs pos="50000">
                <a:schemeClr val="accent1">
                  <a:lumMod val="60000"/>
                  <a:lumOff val="40000"/>
                </a:schemeClr>
              </a:gs>
              <a:gs pos="0">
                <a:schemeClr val="accent1">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1" name="Freeform 10"/>
          <p:cNvSpPr/>
          <p:nvPr userDrawn="1"/>
        </p:nvSpPr>
        <p:spPr>
          <a:xfrm flipH="1">
            <a:off x="0" y="1331475"/>
            <a:ext cx="9144000" cy="789425"/>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426915 h 479669"/>
              <a:gd name="connsiteX4" fmla="*/ 546100 w 546100"/>
              <a:gd name="connsiteY4" fmla="*/ 0 h 479669"/>
              <a:gd name="connsiteX5" fmla="*/ 0 w 546100"/>
              <a:gd name="connsiteY5" fmla="*/ 145561 h 479669"/>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177406 h 511514"/>
              <a:gd name="connsiteX1" fmla="*/ 0 w 546100"/>
              <a:gd name="connsiteY1" fmla="*/ 511514 h 511514"/>
              <a:gd name="connsiteX2" fmla="*/ 304906 w 546100"/>
              <a:gd name="connsiteY2" fmla="*/ 49430 h 511514"/>
              <a:gd name="connsiteX3" fmla="*/ 546100 w 546100"/>
              <a:gd name="connsiteY3" fmla="*/ 36730 h 511514"/>
              <a:gd name="connsiteX4" fmla="*/ 546100 w 546100"/>
              <a:gd name="connsiteY4" fmla="*/ 0 h 511514"/>
              <a:gd name="connsiteX5" fmla="*/ 0 w 546100"/>
              <a:gd name="connsiteY5" fmla="*/ 177406 h 511514"/>
              <a:gd name="connsiteX0" fmla="*/ 0 w 546100"/>
              <a:gd name="connsiteY0" fmla="*/ 177406 h 1875164"/>
              <a:gd name="connsiteX1" fmla="*/ 0 w 546100"/>
              <a:gd name="connsiteY1" fmla="*/ 511514 h 1875164"/>
              <a:gd name="connsiteX2" fmla="*/ 304906 w 546100"/>
              <a:gd name="connsiteY2" fmla="*/ 49430 h 1875164"/>
              <a:gd name="connsiteX3" fmla="*/ 546100 w 546100"/>
              <a:gd name="connsiteY3" fmla="*/ 36730 h 1875164"/>
              <a:gd name="connsiteX4" fmla="*/ 546100 w 546100"/>
              <a:gd name="connsiteY4" fmla="*/ 0 h 1875164"/>
              <a:gd name="connsiteX5" fmla="*/ 295804 w 546100"/>
              <a:gd name="connsiteY5" fmla="*/ 1875164 h 1875164"/>
              <a:gd name="connsiteX6" fmla="*/ 0 w 546100"/>
              <a:gd name="connsiteY6" fmla="*/ 177406 h 1875164"/>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278165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100" h="595793">
                <a:moveTo>
                  <a:pt x="0" y="261685"/>
                </a:moveTo>
                <a:lnTo>
                  <a:pt x="0" y="595793"/>
                </a:lnTo>
                <a:cubicBezTo>
                  <a:pt x="123631" y="609634"/>
                  <a:pt x="167623" y="291971"/>
                  <a:pt x="304906" y="133709"/>
                </a:cubicBezTo>
                <a:cubicBezTo>
                  <a:pt x="463427" y="-94891"/>
                  <a:pt x="520312" y="238959"/>
                  <a:pt x="546100" y="236028"/>
                </a:cubicBezTo>
                <a:cubicBezTo>
                  <a:pt x="546100" y="223785"/>
                  <a:pt x="546858" y="179937"/>
                  <a:pt x="546100" y="72882"/>
                </a:cubicBezTo>
                <a:cubicBezTo>
                  <a:pt x="521070" y="6688"/>
                  <a:pt x="420194" y="-155983"/>
                  <a:pt x="332211" y="0"/>
                </a:cubicBezTo>
                <a:cubicBezTo>
                  <a:pt x="241194" y="50637"/>
                  <a:pt x="84949" y="531100"/>
                  <a:pt x="0" y="261685"/>
                </a:cubicBezTo>
                <a:close/>
              </a:path>
            </a:pathLst>
          </a:custGeom>
          <a:gradFill>
            <a:gsLst>
              <a:gs pos="77000">
                <a:schemeClr val="accent1">
                  <a:lumMod val="60000"/>
                  <a:lumOff val="40000"/>
                  <a:alpha val="12000"/>
                </a:schemeClr>
              </a:gs>
              <a:gs pos="50000">
                <a:schemeClr val="accent1"/>
              </a:gs>
              <a:gs pos="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 name="Title 1"/>
          <p:cNvSpPr>
            <a:spLocks noGrp="1"/>
          </p:cNvSpPr>
          <p:nvPr userDrawn="1">
            <p:ph type="title"/>
          </p:nvPr>
        </p:nvSpPr>
        <p:spPr>
          <a:xfrm>
            <a:off x="457200" y="76200"/>
            <a:ext cx="8229600" cy="1143000"/>
          </a:xfrm>
        </p:spPr>
        <p:txBody>
          <a:bodyPr/>
          <a:lstStyle>
            <a:lvl1pPr>
              <a:defRPr b="1">
                <a:solidFill>
                  <a:schemeClr val="bg1"/>
                </a:solidFill>
                <a:effectLst>
                  <a:reflection blurRad="6350" stA="55000" endA="300" endPos="45500" dir="5400000" sy="-100000" algn="bl" rotWithShape="0"/>
                </a:effectLst>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userDrawn="1">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userDrawn="1">
            <p:ph type="dt" sz="half" idx="10"/>
          </p:nvPr>
        </p:nvSpPr>
        <p:spPr/>
        <p:txBody>
          <a:bodyPr/>
          <a:lstStyle>
            <a:lvl1pPr>
              <a:defRPr>
                <a:latin typeface="Arial" pitchFamily="34" charset="0"/>
                <a:cs typeface="Arial" pitchFamily="34" charset="0"/>
              </a:defRPr>
            </a:lvl1pPr>
          </a:lstStyle>
          <a:p>
            <a:fld id="{29B697CF-B305-4D9D-BFCD-21F69DF7C14E}" type="datetimeFigureOut">
              <a:rPr lang="en-US" smtClean="0"/>
              <a:pPr/>
              <a:t>1/5/2012</a:t>
            </a:fld>
            <a:endParaRPr lang="en-US" dirty="0">
              <a:latin typeface="Arial" pitchFamily="34" charset="0"/>
              <a:cs typeface="Arial" pitchFamily="34" charset="0"/>
            </a:endParaRPr>
          </a:p>
        </p:txBody>
      </p:sp>
      <p:sp>
        <p:nvSpPr>
          <p:cNvPr id="5" name="Footer Placeholder 4"/>
          <p:cNvSpPr>
            <a:spLocks noGrp="1"/>
          </p:cNvSpPr>
          <p:nvPr userDrawn="1">
            <p:ph type="ftr" sz="quarter" idx="11"/>
          </p:nvPr>
        </p:nvSpPr>
        <p:spPr/>
        <p:txBody>
          <a:bodyPr/>
          <a:lstStyle>
            <a:lvl1pPr>
              <a:defRPr>
                <a:latin typeface="Arial" pitchFamily="34" charset="0"/>
                <a:cs typeface="Arial" pitchFamily="34" charset="0"/>
              </a:defRPr>
            </a:lvl1pPr>
          </a:lstStyle>
          <a:p>
            <a:endParaRPr lang="en-US" dirty="0">
              <a:latin typeface="Arial" pitchFamily="34" charset="0"/>
              <a:cs typeface="Arial" pitchFamily="34" charset="0"/>
            </a:endParaRPr>
          </a:p>
        </p:txBody>
      </p:sp>
      <p:sp>
        <p:nvSpPr>
          <p:cNvPr id="6" name="Slide Number Placeholder 5"/>
          <p:cNvSpPr>
            <a:spLocks noGrp="1"/>
          </p:cNvSpPr>
          <p:nvPr userDrawn="1">
            <p:ph type="sldNum" sz="quarter" idx="12"/>
          </p:nvPr>
        </p:nvSpPr>
        <p:spPr/>
        <p:txBody>
          <a:bodyPr/>
          <a:lstStyle>
            <a:lvl1pPr>
              <a:defRPr>
                <a:latin typeface="Arial" pitchFamily="34" charset="0"/>
                <a:cs typeface="Arial" pitchFamily="34" charset="0"/>
              </a:defRPr>
            </a:lvl1pPr>
          </a:lstStyle>
          <a:p>
            <a:fld id="{ED2E59F6-6CE9-4A28-ADD3-A9072007EACF}" type="slidenum">
              <a:rPr lang="en-US" smtClean="0"/>
              <a:pPr/>
              <a:t>‹#›</a:t>
            </a:fld>
            <a:endParaRPr lang="en-US" dirty="0">
              <a:latin typeface="Arial" pitchFamily="34" charset="0"/>
              <a:cs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13" name="Freeform 12"/>
          <p:cNvSpPr/>
          <p:nvPr userDrawn="1"/>
        </p:nvSpPr>
        <p:spPr>
          <a:xfrm>
            <a:off x="-12700" y="-12700"/>
            <a:ext cx="9156700" cy="1689100"/>
          </a:xfrm>
          <a:custGeom>
            <a:avLst/>
            <a:gdLst>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83362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83362 h 114300"/>
              <a:gd name="connsiteX4" fmla="*/ 0 w 889000"/>
              <a:gd name="connsiteY4" fmla="*/ 0 h 114300"/>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889000" h="114300">
                <a:moveTo>
                  <a:pt x="0" y="0"/>
                </a:moveTo>
                <a:lnTo>
                  <a:pt x="889000" y="0"/>
                </a:lnTo>
                <a:lnTo>
                  <a:pt x="889000" y="114300"/>
                </a:lnTo>
                <a:cubicBezTo>
                  <a:pt x="592667" y="114300"/>
                  <a:pt x="256876" y="57580"/>
                  <a:pt x="0" y="83362"/>
                </a:cubicBezTo>
                <a:lnTo>
                  <a:pt x="0" y="0"/>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Arial" pitchFamily="34" charset="0"/>
              <a:ea typeface="+mn-ea"/>
              <a:cs typeface="Arial" pitchFamily="34" charset="0"/>
            </a:endParaRPr>
          </a:p>
        </p:txBody>
      </p:sp>
      <p:sp>
        <p:nvSpPr>
          <p:cNvPr id="8" name="Freeform 7"/>
          <p:cNvSpPr/>
          <p:nvPr userDrawn="1"/>
        </p:nvSpPr>
        <p:spPr>
          <a:xfrm flipH="1">
            <a:off x="0" y="1219200"/>
            <a:ext cx="9171432" cy="457200"/>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100" h="374161">
                <a:moveTo>
                  <a:pt x="0" y="145561"/>
                </a:moveTo>
                <a:lnTo>
                  <a:pt x="0" y="374161"/>
                </a:lnTo>
                <a:cubicBezTo>
                  <a:pt x="122114" y="599017"/>
                  <a:pt x="204030" y="175847"/>
                  <a:pt x="341313" y="17585"/>
                </a:cubicBezTo>
                <a:cubicBezTo>
                  <a:pt x="480114" y="-87923"/>
                  <a:pt x="520312" y="60569"/>
                  <a:pt x="546100" y="57638"/>
                </a:cubicBezTo>
                <a:lnTo>
                  <a:pt x="546100" y="0"/>
                </a:lnTo>
                <a:cubicBezTo>
                  <a:pt x="372410" y="-378069"/>
                  <a:pt x="139559" y="506046"/>
                  <a:pt x="0" y="145561"/>
                </a:cubicBezTo>
                <a:close/>
              </a:path>
            </a:pathLst>
          </a:custGeom>
          <a:gradFill>
            <a:gsLst>
              <a:gs pos="0">
                <a:schemeClr val="accent1">
                  <a:lumMod val="50000"/>
                  <a:alpha val="50000"/>
                </a:schemeClr>
              </a:gs>
              <a:gs pos="50000">
                <a:schemeClr val="accent1">
                  <a:lumMod val="50000"/>
                </a:schemeClr>
              </a:gs>
              <a:gs pos="100000">
                <a:schemeClr val="accent1">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0" name="Freeform 9"/>
          <p:cNvSpPr/>
          <p:nvPr userDrawn="1"/>
        </p:nvSpPr>
        <p:spPr>
          <a:xfrm flipH="1">
            <a:off x="0" y="1237344"/>
            <a:ext cx="9144000" cy="692856"/>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426915 h 479669"/>
              <a:gd name="connsiteX4" fmla="*/ 546100 w 546100"/>
              <a:gd name="connsiteY4" fmla="*/ 0 h 479669"/>
              <a:gd name="connsiteX5" fmla="*/ 0 w 546100"/>
              <a:gd name="connsiteY5" fmla="*/ 145561 h 479669"/>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177406 h 511514"/>
              <a:gd name="connsiteX1" fmla="*/ 0 w 546100"/>
              <a:gd name="connsiteY1" fmla="*/ 511514 h 511514"/>
              <a:gd name="connsiteX2" fmla="*/ 304906 w 546100"/>
              <a:gd name="connsiteY2" fmla="*/ 49430 h 511514"/>
              <a:gd name="connsiteX3" fmla="*/ 546100 w 546100"/>
              <a:gd name="connsiteY3" fmla="*/ 36730 h 511514"/>
              <a:gd name="connsiteX4" fmla="*/ 546100 w 546100"/>
              <a:gd name="connsiteY4" fmla="*/ 0 h 511514"/>
              <a:gd name="connsiteX5" fmla="*/ 0 w 546100"/>
              <a:gd name="connsiteY5" fmla="*/ 177406 h 511514"/>
              <a:gd name="connsiteX0" fmla="*/ 0 w 546100"/>
              <a:gd name="connsiteY0" fmla="*/ 177406 h 1875164"/>
              <a:gd name="connsiteX1" fmla="*/ 0 w 546100"/>
              <a:gd name="connsiteY1" fmla="*/ 511514 h 1875164"/>
              <a:gd name="connsiteX2" fmla="*/ 304906 w 546100"/>
              <a:gd name="connsiteY2" fmla="*/ 49430 h 1875164"/>
              <a:gd name="connsiteX3" fmla="*/ 546100 w 546100"/>
              <a:gd name="connsiteY3" fmla="*/ 36730 h 1875164"/>
              <a:gd name="connsiteX4" fmla="*/ 546100 w 546100"/>
              <a:gd name="connsiteY4" fmla="*/ 0 h 1875164"/>
              <a:gd name="connsiteX5" fmla="*/ 295804 w 546100"/>
              <a:gd name="connsiteY5" fmla="*/ 1875164 h 1875164"/>
              <a:gd name="connsiteX6" fmla="*/ 0 w 546100"/>
              <a:gd name="connsiteY6" fmla="*/ 177406 h 1875164"/>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278165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100" h="595793">
                <a:moveTo>
                  <a:pt x="0" y="261685"/>
                </a:moveTo>
                <a:lnTo>
                  <a:pt x="0" y="595793"/>
                </a:lnTo>
                <a:cubicBezTo>
                  <a:pt x="123631" y="609634"/>
                  <a:pt x="167623" y="291971"/>
                  <a:pt x="304906" y="133709"/>
                </a:cubicBezTo>
                <a:cubicBezTo>
                  <a:pt x="463427" y="-94891"/>
                  <a:pt x="520312" y="238959"/>
                  <a:pt x="546100" y="236028"/>
                </a:cubicBezTo>
                <a:cubicBezTo>
                  <a:pt x="546100" y="223785"/>
                  <a:pt x="546858" y="179937"/>
                  <a:pt x="546100" y="72882"/>
                </a:cubicBezTo>
                <a:cubicBezTo>
                  <a:pt x="521070" y="6688"/>
                  <a:pt x="420194" y="-155983"/>
                  <a:pt x="332211" y="0"/>
                </a:cubicBezTo>
                <a:cubicBezTo>
                  <a:pt x="241194" y="50637"/>
                  <a:pt x="84949" y="531100"/>
                  <a:pt x="0" y="261685"/>
                </a:cubicBezTo>
                <a:close/>
              </a:path>
            </a:pathLst>
          </a:custGeom>
          <a:gradFill>
            <a:gsLst>
              <a:gs pos="100000">
                <a:schemeClr val="accent1">
                  <a:lumMod val="60000"/>
                  <a:lumOff val="40000"/>
                  <a:alpha val="21000"/>
                </a:schemeClr>
              </a:gs>
              <a:gs pos="50000">
                <a:schemeClr val="accent1">
                  <a:lumMod val="60000"/>
                  <a:lumOff val="40000"/>
                </a:schemeClr>
              </a:gs>
              <a:gs pos="0">
                <a:schemeClr val="accent1">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1" name="Freeform 10"/>
          <p:cNvSpPr/>
          <p:nvPr userDrawn="1"/>
        </p:nvSpPr>
        <p:spPr>
          <a:xfrm flipH="1">
            <a:off x="0" y="1331475"/>
            <a:ext cx="9144000" cy="789425"/>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426915 h 479669"/>
              <a:gd name="connsiteX4" fmla="*/ 546100 w 546100"/>
              <a:gd name="connsiteY4" fmla="*/ 0 h 479669"/>
              <a:gd name="connsiteX5" fmla="*/ 0 w 546100"/>
              <a:gd name="connsiteY5" fmla="*/ 145561 h 479669"/>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177406 h 511514"/>
              <a:gd name="connsiteX1" fmla="*/ 0 w 546100"/>
              <a:gd name="connsiteY1" fmla="*/ 511514 h 511514"/>
              <a:gd name="connsiteX2" fmla="*/ 304906 w 546100"/>
              <a:gd name="connsiteY2" fmla="*/ 49430 h 511514"/>
              <a:gd name="connsiteX3" fmla="*/ 546100 w 546100"/>
              <a:gd name="connsiteY3" fmla="*/ 36730 h 511514"/>
              <a:gd name="connsiteX4" fmla="*/ 546100 w 546100"/>
              <a:gd name="connsiteY4" fmla="*/ 0 h 511514"/>
              <a:gd name="connsiteX5" fmla="*/ 0 w 546100"/>
              <a:gd name="connsiteY5" fmla="*/ 177406 h 511514"/>
              <a:gd name="connsiteX0" fmla="*/ 0 w 546100"/>
              <a:gd name="connsiteY0" fmla="*/ 177406 h 1875164"/>
              <a:gd name="connsiteX1" fmla="*/ 0 w 546100"/>
              <a:gd name="connsiteY1" fmla="*/ 511514 h 1875164"/>
              <a:gd name="connsiteX2" fmla="*/ 304906 w 546100"/>
              <a:gd name="connsiteY2" fmla="*/ 49430 h 1875164"/>
              <a:gd name="connsiteX3" fmla="*/ 546100 w 546100"/>
              <a:gd name="connsiteY3" fmla="*/ 36730 h 1875164"/>
              <a:gd name="connsiteX4" fmla="*/ 546100 w 546100"/>
              <a:gd name="connsiteY4" fmla="*/ 0 h 1875164"/>
              <a:gd name="connsiteX5" fmla="*/ 295804 w 546100"/>
              <a:gd name="connsiteY5" fmla="*/ 1875164 h 1875164"/>
              <a:gd name="connsiteX6" fmla="*/ 0 w 546100"/>
              <a:gd name="connsiteY6" fmla="*/ 177406 h 1875164"/>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278165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100" h="595793">
                <a:moveTo>
                  <a:pt x="0" y="261685"/>
                </a:moveTo>
                <a:lnTo>
                  <a:pt x="0" y="595793"/>
                </a:lnTo>
                <a:cubicBezTo>
                  <a:pt x="123631" y="609634"/>
                  <a:pt x="167623" y="291971"/>
                  <a:pt x="304906" y="133709"/>
                </a:cubicBezTo>
                <a:cubicBezTo>
                  <a:pt x="463427" y="-94891"/>
                  <a:pt x="520312" y="238959"/>
                  <a:pt x="546100" y="236028"/>
                </a:cubicBezTo>
                <a:cubicBezTo>
                  <a:pt x="546100" y="223785"/>
                  <a:pt x="546858" y="179937"/>
                  <a:pt x="546100" y="72882"/>
                </a:cubicBezTo>
                <a:cubicBezTo>
                  <a:pt x="521070" y="6688"/>
                  <a:pt x="420194" y="-155983"/>
                  <a:pt x="332211" y="0"/>
                </a:cubicBezTo>
                <a:cubicBezTo>
                  <a:pt x="241194" y="50637"/>
                  <a:pt x="84949" y="531100"/>
                  <a:pt x="0" y="261685"/>
                </a:cubicBezTo>
                <a:close/>
              </a:path>
            </a:pathLst>
          </a:custGeom>
          <a:gradFill>
            <a:gsLst>
              <a:gs pos="77000">
                <a:schemeClr val="accent1">
                  <a:lumMod val="60000"/>
                  <a:lumOff val="40000"/>
                  <a:alpha val="12000"/>
                </a:schemeClr>
              </a:gs>
              <a:gs pos="50000">
                <a:schemeClr val="accent1"/>
              </a:gs>
              <a:gs pos="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 name="Title 1"/>
          <p:cNvSpPr>
            <a:spLocks noGrp="1"/>
          </p:cNvSpPr>
          <p:nvPr userDrawn="1">
            <p:ph type="title"/>
          </p:nvPr>
        </p:nvSpPr>
        <p:spPr>
          <a:xfrm>
            <a:off x="457200" y="76200"/>
            <a:ext cx="8229600" cy="1143000"/>
          </a:xfrm>
        </p:spPr>
        <p:txBody>
          <a:bodyPr/>
          <a:lstStyle>
            <a:lvl1pPr>
              <a:defRPr b="1">
                <a:solidFill>
                  <a:schemeClr val="bg1"/>
                </a:solidFill>
                <a:effectLst>
                  <a:reflection blurRad="6350" stA="55000" endA="300" endPos="45500" dir="5400000" sy="-100000" algn="bl" rotWithShape="0"/>
                </a:effectLst>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userDrawn="1">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userDrawn="1">
            <p:ph type="dt" sz="half" idx="10"/>
          </p:nvPr>
        </p:nvSpPr>
        <p:spPr/>
        <p:txBody>
          <a:bodyPr/>
          <a:lstStyle>
            <a:lvl1pPr>
              <a:defRPr>
                <a:latin typeface="Arial" pitchFamily="34" charset="0"/>
                <a:cs typeface="Arial" pitchFamily="34" charset="0"/>
              </a:defRPr>
            </a:lvl1pPr>
          </a:lstStyle>
          <a:p>
            <a:fld id="{29B697CF-B305-4D9D-BFCD-21F69DF7C14E}" type="datetimeFigureOut">
              <a:rPr lang="en-US" smtClean="0"/>
              <a:pPr/>
              <a:t>1/5/2012</a:t>
            </a:fld>
            <a:endParaRPr lang="en-US" dirty="0">
              <a:latin typeface="Arial" pitchFamily="34" charset="0"/>
              <a:cs typeface="Arial" pitchFamily="34" charset="0"/>
            </a:endParaRPr>
          </a:p>
        </p:txBody>
      </p:sp>
      <p:sp>
        <p:nvSpPr>
          <p:cNvPr id="5" name="Footer Placeholder 4"/>
          <p:cNvSpPr>
            <a:spLocks noGrp="1"/>
          </p:cNvSpPr>
          <p:nvPr userDrawn="1">
            <p:ph type="ftr" sz="quarter" idx="11"/>
          </p:nvPr>
        </p:nvSpPr>
        <p:spPr/>
        <p:txBody>
          <a:bodyPr/>
          <a:lstStyle>
            <a:lvl1pPr>
              <a:defRPr>
                <a:latin typeface="Arial" pitchFamily="34" charset="0"/>
                <a:cs typeface="Arial" pitchFamily="34" charset="0"/>
              </a:defRPr>
            </a:lvl1pPr>
          </a:lstStyle>
          <a:p>
            <a:endParaRPr lang="en-US" dirty="0">
              <a:latin typeface="Arial" pitchFamily="34" charset="0"/>
              <a:cs typeface="Arial" pitchFamily="34" charset="0"/>
            </a:endParaRPr>
          </a:p>
        </p:txBody>
      </p:sp>
      <p:sp>
        <p:nvSpPr>
          <p:cNvPr id="6" name="Slide Number Placeholder 5"/>
          <p:cNvSpPr>
            <a:spLocks noGrp="1"/>
          </p:cNvSpPr>
          <p:nvPr userDrawn="1">
            <p:ph type="sldNum" sz="quarter" idx="12"/>
          </p:nvPr>
        </p:nvSpPr>
        <p:spPr/>
        <p:txBody>
          <a:bodyPr/>
          <a:lstStyle>
            <a:lvl1pPr>
              <a:defRPr>
                <a:latin typeface="Arial" pitchFamily="34" charset="0"/>
                <a:cs typeface="Arial" pitchFamily="34" charset="0"/>
              </a:defRPr>
            </a:lvl1pPr>
          </a:lstStyle>
          <a:p>
            <a:fld id="{ED2E59F6-6CE9-4A28-ADD3-A9072007EACF}" type="slidenum">
              <a:rPr lang="en-US" smtClean="0"/>
              <a:pPr/>
              <a:t>‹#›</a:t>
            </a:fld>
            <a:endParaRPr lang="en-US" dirty="0">
              <a:latin typeface="Arial" pitchFamily="34" charset="0"/>
              <a:cs typeface="Arial" pitchFamily="34" charset="0"/>
            </a:endParaRPr>
          </a:p>
        </p:txBody>
      </p:sp>
      <p:pic>
        <p:nvPicPr>
          <p:cNvPr id="17" name="Picture 16" descr="Business lady2.png"/>
          <p:cNvPicPr>
            <a:picLocks noChangeAspect="1"/>
          </p:cNvPicPr>
          <p:nvPr userDrawn="1"/>
        </p:nvPicPr>
        <p:blipFill>
          <a:blip r:embed="rId2" cstate="print"/>
          <a:stretch>
            <a:fillRect/>
          </a:stretch>
        </p:blipFill>
        <p:spPr>
          <a:xfrm>
            <a:off x="0" y="4793974"/>
            <a:ext cx="1600200" cy="206402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pic>
        <p:nvPicPr>
          <p:cNvPr id="16" name="Picture 3"/>
          <p:cNvPicPr>
            <a:picLocks noChangeAspect="1" noChangeArrowheads="1"/>
          </p:cNvPicPr>
          <p:nvPr userDrawn="1"/>
        </p:nvPicPr>
        <p:blipFill>
          <a:blip r:embed="rId2" cstate="print"/>
          <a:srcRect l="70010" t="5494" r="13693" b="2054"/>
          <a:stretch>
            <a:fillRect/>
          </a:stretch>
        </p:blipFill>
        <p:spPr bwMode="auto">
          <a:xfrm flipH="1">
            <a:off x="-1" y="0"/>
            <a:ext cx="1993352" cy="6858000"/>
          </a:xfrm>
          <a:prstGeom prst="rect">
            <a:avLst/>
          </a:prstGeom>
          <a:noFill/>
          <a:ln w="9525">
            <a:noFill/>
            <a:miter lim="800000"/>
            <a:headEnd/>
            <a:tailEnd/>
          </a:ln>
          <a:effectLst/>
        </p:spPr>
      </p:pic>
      <p:sp>
        <p:nvSpPr>
          <p:cNvPr id="18" name="Freeform 17"/>
          <p:cNvSpPr/>
          <p:nvPr userDrawn="1"/>
        </p:nvSpPr>
        <p:spPr>
          <a:xfrm rot="5400000">
            <a:off x="-1180192" y="2584450"/>
            <a:ext cx="6858000" cy="1689100"/>
          </a:xfrm>
          <a:custGeom>
            <a:avLst/>
            <a:gdLst>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83362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83362 h 114300"/>
              <a:gd name="connsiteX4" fmla="*/ 0 w 889000"/>
              <a:gd name="connsiteY4" fmla="*/ 0 h 114300"/>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889000" h="114300">
                <a:moveTo>
                  <a:pt x="0" y="0"/>
                </a:moveTo>
                <a:lnTo>
                  <a:pt x="889000" y="0"/>
                </a:lnTo>
                <a:lnTo>
                  <a:pt x="889000" y="114300"/>
                </a:lnTo>
                <a:cubicBezTo>
                  <a:pt x="592667" y="114300"/>
                  <a:pt x="256876" y="57580"/>
                  <a:pt x="0" y="83362"/>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Arial" pitchFamily="34" charset="0"/>
              <a:ea typeface="+mn-ea"/>
              <a:cs typeface="Arial" pitchFamily="34" charset="0"/>
            </a:endParaRPr>
          </a:p>
        </p:txBody>
      </p:sp>
      <p:grpSp>
        <p:nvGrpSpPr>
          <p:cNvPr id="15" name="Group 14"/>
          <p:cNvGrpSpPr/>
          <p:nvPr userDrawn="1"/>
        </p:nvGrpSpPr>
        <p:grpSpPr>
          <a:xfrm rot="16200000" flipH="1" flipV="1">
            <a:off x="-1987552" y="2978149"/>
            <a:ext cx="6858003" cy="901701"/>
            <a:chOff x="-2" y="1219200"/>
            <a:chExt cx="9171436" cy="901701"/>
          </a:xfrm>
        </p:grpSpPr>
        <p:sp>
          <p:nvSpPr>
            <p:cNvPr id="8" name="Freeform 7"/>
            <p:cNvSpPr/>
            <p:nvPr userDrawn="1"/>
          </p:nvSpPr>
          <p:spPr>
            <a:xfrm flipH="1">
              <a:off x="-1" y="1219200"/>
              <a:ext cx="9171434" cy="457200"/>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100" h="374161">
                  <a:moveTo>
                    <a:pt x="0" y="145561"/>
                  </a:moveTo>
                  <a:lnTo>
                    <a:pt x="0" y="374161"/>
                  </a:lnTo>
                  <a:cubicBezTo>
                    <a:pt x="122114" y="599017"/>
                    <a:pt x="204030" y="175847"/>
                    <a:pt x="341313" y="17585"/>
                  </a:cubicBezTo>
                  <a:cubicBezTo>
                    <a:pt x="480114" y="-87923"/>
                    <a:pt x="520312" y="60569"/>
                    <a:pt x="546100" y="57638"/>
                  </a:cubicBezTo>
                  <a:lnTo>
                    <a:pt x="546100" y="0"/>
                  </a:lnTo>
                  <a:cubicBezTo>
                    <a:pt x="372410" y="-378069"/>
                    <a:pt x="139559" y="506046"/>
                    <a:pt x="0" y="145561"/>
                  </a:cubicBezTo>
                  <a:close/>
                </a:path>
              </a:pathLst>
            </a:custGeom>
            <a:gradFill>
              <a:gsLst>
                <a:gs pos="0">
                  <a:schemeClr val="accent1">
                    <a:lumMod val="50000"/>
                    <a:alpha val="50000"/>
                  </a:schemeClr>
                </a:gs>
                <a:gs pos="50000">
                  <a:schemeClr val="accent1">
                    <a:lumMod val="50000"/>
                  </a:schemeClr>
                </a:gs>
                <a:gs pos="100000">
                  <a:schemeClr val="accent1">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0" name="Freeform 9"/>
            <p:cNvSpPr/>
            <p:nvPr userDrawn="1"/>
          </p:nvSpPr>
          <p:spPr>
            <a:xfrm flipH="1">
              <a:off x="-1" y="1237343"/>
              <a:ext cx="9171435" cy="692856"/>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426915 h 479669"/>
                <a:gd name="connsiteX4" fmla="*/ 546100 w 546100"/>
                <a:gd name="connsiteY4" fmla="*/ 0 h 479669"/>
                <a:gd name="connsiteX5" fmla="*/ 0 w 546100"/>
                <a:gd name="connsiteY5" fmla="*/ 145561 h 479669"/>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177406 h 511514"/>
                <a:gd name="connsiteX1" fmla="*/ 0 w 546100"/>
                <a:gd name="connsiteY1" fmla="*/ 511514 h 511514"/>
                <a:gd name="connsiteX2" fmla="*/ 304906 w 546100"/>
                <a:gd name="connsiteY2" fmla="*/ 49430 h 511514"/>
                <a:gd name="connsiteX3" fmla="*/ 546100 w 546100"/>
                <a:gd name="connsiteY3" fmla="*/ 36730 h 511514"/>
                <a:gd name="connsiteX4" fmla="*/ 546100 w 546100"/>
                <a:gd name="connsiteY4" fmla="*/ 0 h 511514"/>
                <a:gd name="connsiteX5" fmla="*/ 0 w 546100"/>
                <a:gd name="connsiteY5" fmla="*/ 177406 h 511514"/>
                <a:gd name="connsiteX0" fmla="*/ 0 w 546100"/>
                <a:gd name="connsiteY0" fmla="*/ 177406 h 1875164"/>
                <a:gd name="connsiteX1" fmla="*/ 0 w 546100"/>
                <a:gd name="connsiteY1" fmla="*/ 511514 h 1875164"/>
                <a:gd name="connsiteX2" fmla="*/ 304906 w 546100"/>
                <a:gd name="connsiteY2" fmla="*/ 49430 h 1875164"/>
                <a:gd name="connsiteX3" fmla="*/ 546100 w 546100"/>
                <a:gd name="connsiteY3" fmla="*/ 36730 h 1875164"/>
                <a:gd name="connsiteX4" fmla="*/ 546100 w 546100"/>
                <a:gd name="connsiteY4" fmla="*/ 0 h 1875164"/>
                <a:gd name="connsiteX5" fmla="*/ 295804 w 546100"/>
                <a:gd name="connsiteY5" fmla="*/ 1875164 h 1875164"/>
                <a:gd name="connsiteX6" fmla="*/ 0 w 546100"/>
                <a:gd name="connsiteY6" fmla="*/ 177406 h 1875164"/>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278165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100" h="595793">
                  <a:moveTo>
                    <a:pt x="0" y="261685"/>
                  </a:moveTo>
                  <a:lnTo>
                    <a:pt x="0" y="595793"/>
                  </a:lnTo>
                  <a:cubicBezTo>
                    <a:pt x="123631" y="609634"/>
                    <a:pt x="167623" y="291971"/>
                    <a:pt x="304906" y="133709"/>
                  </a:cubicBezTo>
                  <a:cubicBezTo>
                    <a:pt x="463427" y="-94891"/>
                    <a:pt x="520312" y="238959"/>
                    <a:pt x="546100" y="236028"/>
                  </a:cubicBezTo>
                  <a:cubicBezTo>
                    <a:pt x="546100" y="223785"/>
                    <a:pt x="546858" y="179937"/>
                    <a:pt x="546100" y="72882"/>
                  </a:cubicBezTo>
                  <a:cubicBezTo>
                    <a:pt x="521070" y="6688"/>
                    <a:pt x="420194" y="-155983"/>
                    <a:pt x="332211" y="0"/>
                  </a:cubicBezTo>
                  <a:cubicBezTo>
                    <a:pt x="241194" y="50637"/>
                    <a:pt x="84949" y="531100"/>
                    <a:pt x="0" y="261685"/>
                  </a:cubicBezTo>
                  <a:close/>
                </a:path>
              </a:pathLst>
            </a:custGeom>
            <a:gradFill>
              <a:gsLst>
                <a:gs pos="100000">
                  <a:schemeClr val="accent1">
                    <a:lumMod val="60000"/>
                    <a:lumOff val="40000"/>
                    <a:alpha val="21000"/>
                  </a:schemeClr>
                </a:gs>
                <a:gs pos="50000">
                  <a:schemeClr val="accent1">
                    <a:lumMod val="60000"/>
                    <a:lumOff val="40000"/>
                  </a:schemeClr>
                </a:gs>
                <a:gs pos="0">
                  <a:schemeClr val="accent1">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1" name="Freeform 10"/>
            <p:cNvSpPr/>
            <p:nvPr userDrawn="1"/>
          </p:nvSpPr>
          <p:spPr>
            <a:xfrm flipH="1">
              <a:off x="-2" y="1331476"/>
              <a:ext cx="9171436" cy="789425"/>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426915 h 479669"/>
                <a:gd name="connsiteX4" fmla="*/ 546100 w 546100"/>
                <a:gd name="connsiteY4" fmla="*/ 0 h 479669"/>
                <a:gd name="connsiteX5" fmla="*/ 0 w 546100"/>
                <a:gd name="connsiteY5" fmla="*/ 145561 h 479669"/>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177406 h 511514"/>
                <a:gd name="connsiteX1" fmla="*/ 0 w 546100"/>
                <a:gd name="connsiteY1" fmla="*/ 511514 h 511514"/>
                <a:gd name="connsiteX2" fmla="*/ 304906 w 546100"/>
                <a:gd name="connsiteY2" fmla="*/ 49430 h 511514"/>
                <a:gd name="connsiteX3" fmla="*/ 546100 w 546100"/>
                <a:gd name="connsiteY3" fmla="*/ 36730 h 511514"/>
                <a:gd name="connsiteX4" fmla="*/ 546100 w 546100"/>
                <a:gd name="connsiteY4" fmla="*/ 0 h 511514"/>
                <a:gd name="connsiteX5" fmla="*/ 0 w 546100"/>
                <a:gd name="connsiteY5" fmla="*/ 177406 h 511514"/>
                <a:gd name="connsiteX0" fmla="*/ 0 w 546100"/>
                <a:gd name="connsiteY0" fmla="*/ 177406 h 1875164"/>
                <a:gd name="connsiteX1" fmla="*/ 0 w 546100"/>
                <a:gd name="connsiteY1" fmla="*/ 511514 h 1875164"/>
                <a:gd name="connsiteX2" fmla="*/ 304906 w 546100"/>
                <a:gd name="connsiteY2" fmla="*/ 49430 h 1875164"/>
                <a:gd name="connsiteX3" fmla="*/ 546100 w 546100"/>
                <a:gd name="connsiteY3" fmla="*/ 36730 h 1875164"/>
                <a:gd name="connsiteX4" fmla="*/ 546100 w 546100"/>
                <a:gd name="connsiteY4" fmla="*/ 0 h 1875164"/>
                <a:gd name="connsiteX5" fmla="*/ 295804 w 546100"/>
                <a:gd name="connsiteY5" fmla="*/ 1875164 h 1875164"/>
                <a:gd name="connsiteX6" fmla="*/ 0 w 546100"/>
                <a:gd name="connsiteY6" fmla="*/ 177406 h 1875164"/>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278165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100" h="595793">
                  <a:moveTo>
                    <a:pt x="0" y="261685"/>
                  </a:moveTo>
                  <a:lnTo>
                    <a:pt x="0" y="595793"/>
                  </a:lnTo>
                  <a:cubicBezTo>
                    <a:pt x="123631" y="609634"/>
                    <a:pt x="167623" y="291971"/>
                    <a:pt x="304906" y="133709"/>
                  </a:cubicBezTo>
                  <a:cubicBezTo>
                    <a:pt x="463427" y="-94891"/>
                    <a:pt x="520312" y="238959"/>
                    <a:pt x="546100" y="236028"/>
                  </a:cubicBezTo>
                  <a:cubicBezTo>
                    <a:pt x="546100" y="223785"/>
                    <a:pt x="546858" y="179937"/>
                    <a:pt x="546100" y="72882"/>
                  </a:cubicBezTo>
                  <a:cubicBezTo>
                    <a:pt x="521070" y="6688"/>
                    <a:pt x="420194" y="-155983"/>
                    <a:pt x="332211" y="0"/>
                  </a:cubicBezTo>
                  <a:cubicBezTo>
                    <a:pt x="241194" y="50637"/>
                    <a:pt x="84949" y="531100"/>
                    <a:pt x="0" y="261685"/>
                  </a:cubicBezTo>
                  <a:close/>
                </a:path>
              </a:pathLst>
            </a:custGeom>
            <a:gradFill>
              <a:gsLst>
                <a:gs pos="77000">
                  <a:schemeClr val="accent1">
                    <a:lumMod val="60000"/>
                    <a:lumOff val="40000"/>
                    <a:alpha val="12000"/>
                  </a:schemeClr>
                </a:gs>
                <a:gs pos="50000">
                  <a:schemeClr val="accent1"/>
                </a:gs>
                <a:gs pos="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grpSp>
      <p:sp>
        <p:nvSpPr>
          <p:cNvPr id="2" name="Title 1"/>
          <p:cNvSpPr>
            <a:spLocks noGrp="1"/>
          </p:cNvSpPr>
          <p:nvPr userDrawn="1">
            <p:ph type="title"/>
          </p:nvPr>
        </p:nvSpPr>
        <p:spPr>
          <a:xfrm>
            <a:off x="1981200" y="76200"/>
            <a:ext cx="6858000" cy="1143000"/>
          </a:xfrm>
        </p:spPr>
        <p:txBody>
          <a:bodyPr/>
          <a:lstStyle>
            <a:lvl1pPr>
              <a:defRPr b="1">
                <a:solidFill>
                  <a:sysClr val="windowText" lastClr="000000"/>
                </a:solidFill>
                <a:effectLst>
                  <a:reflection blurRad="6350" stA="55000" endA="300" endPos="45500" dir="5400000" sy="-100000" algn="bl" rotWithShape="0"/>
                </a:effectLst>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userDrawn="1">
            <p:ph idx="1"/>
          </p:nvPr>
        </p:nvSpPr>
        <p:spPr>
          <a:xfrm>
            <a:off x="1981200" y="1600200"/>
            <a:ext cx="69342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userDrawn="1">
            <p:ph type="dt" sz="half" idx="10"/>
          </p:nvPr>
        </p:nvSpPr>
        <p:spPr/>
        <p:txBody>
          <a:bodyPr/>
          <a:lstStyle>
            <a:lvl1pPr>
              <a:defRPr>
                <a:latin typeface="Arial" pitchFamily="34" charset="0"/>
                <a:cs typeface="Arial" pitchFamily="34" charset="0"/>
              </a:defRPr>
            </a:lvl1pPr>
          </a:lstStyle>
          <a:p>
            <a:fld id="{29B697CF-B305-4D9D-BFCD-21F69DF7C14E}" type="datetimeFigureOut">
              <a:rPr lang="en-US" smtClean="0"/>
              <a:pPr/>
              <a:t>1/5/2012</a:t>
            </a:fld>
            <a:endParaRPr lang="en-US" dirty="0">
              <a:latin typeface="Arial" pitchFamily="34" charset="0"/>
              <a:cs typeface="Arial" pitchFamily="34" charset="0"/>
            </a:endParaRPr>
          </a:p>
        </p:txBody>
      </p:sp>
      <p:sp>
        <p:nvSpPr>
          <p:cNvPr id="5" name="Footer Placeholder 4"/>
          <p:cNvSpPr>
            <a:spLocks noGrp="1"/>
          </p:cNvSpPr>
          <p:nvPr userDrawn="1">
            <p:ph type="ftr" sz="quarter" idx="11"/>
          </p:nvPr>
        </p:nvSpPr>
        <p:spPr/>
        <p:txBody>
          <a:bodyPr/>
          <a:lstStyle>
            <a:lvl1pPr>
              <a:defRPr>
                <a:latin typeface="Arial" pitchFamily="34" charset="0"/>
                <a:cs typeface="Arial" pitchFamily="34" charset="0"/>
              </a:defRPr>
            </a:lvl1pPr>
          </a:lstStyle>
          <a:p>
            <a:endParaRPr lang="en-US" dirty="0">
              <a:latin typeface="Arial" pitchFamily="34" charset="0"/>
              <a:cs typeface="Arial" pitchFamily="34" charset="0"/>
            </a:endParaRPr>
          </a:p>
        </p:txBody>
      </p:sp>
      <p:sp>
        <p:nvSpPr>
          <p:cNvPr id="6" name="Slide Number Placeholder 5"/>
          <p:cNvSpPr>
            <a:spLocks noGrp="1"/>
          </p:cNvSpPr>
          <p:nvPr userDrawn="1">
            <p:ph type="sldNum" sz="quarter" idx="12"/>
          </p:nvPr>
        </p:nvSpPr>
        <p:spPr/>
        <p:txBody>
          <a:bodyPr/>
          <a:lstStyle>
            <a:lvl1pPr>
              <a:defRPr>
                <a:latin typeface="Arial" pitchFamily="34" charset="0"/>
                <a:cs typeface="Arial" pitchFamily="34" charset="0"/>
              </a:defRPr>
            </a:lvl1pPr>
          </a:lstStyle>
          <a:p>
            <a:fld id="{ED2E59F6-6CE9-4A28-ADD3-A9072007EACF}" type="slidenum">
              <a:rPr lang="en-US" smtClean="0"/>
              <a:pPr/>
              <a:t>‹#›</a:t>
            </a:fld>
            <a:endParaRPr lang="en-US" dirty="0">
              <a:latin typeface="Arial" pitchFamily="34" charset="0"/>
              <a:cs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13" name="Freeform 12"/>
          <p:cNvSpPr/>
          <p:nvPr userDrawn="1"/>
        </p:nvSpPr>
        <p:spPr>
          <a:xfrm>
            <a:off x="-12700" y="-12700"/>
            <a:ext cx="9156700" cy="1689100"/>
          </a:xfrm>
          <a:custGeom>
            <a:avLst/>
            <a:gdLst>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83362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83362 h 114300"/>
              <a:gd name="connsiteX4" fmla="*/ 0 w 889000"/>
              <a:gd name="connsiteY4" fmla="*/ 0 h 114300"/>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889000" h="114300">
                <a:moveTo>
                  <a:pt x="0" y="0"/>
                </a:moveTo>
                <a:lnTo>
                  <a:pt x="889000" y="0"/>
                </a:lnTo>
                <a:lnTo>
                  <a:pt x="889000" y="114300"/>
                </a:lnTo>
                <a:cubicBezTo>
                  <a:pt x="592667" y="114300"/>
                  <a:pt x="256876" y="57580"/>
                  <a:pt x="0" y="83362"/>
                </a:cubicBezTo>
                <a:lnTo>
                  <a:pt x="0" y="0"/>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Arial" pitchFamily="34" charset="0"/>
              <a:ea typeface="+mn-ea"/>
              <a:cs typeface="Arial" pitchFamily="34" charset="0"/>
            </a:endParaRPr>
          </a:p>
        </p:txBody>
      </p:sp>
      <p:sp>
        <p:nvSpPr>
          <p:cNvPr id="8" name="Freeform 7"/>
          <p:cNvSpPr/>
          <p:nvPr userDrawn="1"/>
        </p:nvSpPr>
        <p:spPr>
          <a:xfrm flipH="1">
            <a:off x="0" y="1219200"/>
            <a:ext cx="9171432" cy="457200"/>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100" h="374161">
                <a:moveTo>
                  <a:pt x="0" y="145561"/>
                </a:moveTo>
                <a:lnTo>
                  <a:pt x="0" y="374161"/>
                </a:lnTo>
                <a:cubicBezTo>
                  <a:pt x="122114" y="599017"/>
                  <a:pt x="204030" y="175847"/>
                  <a:pt x="341313" y="17585"/>
                </a:cubicBezTo>
                <a:cubicBezTo>
                  <a:pt x="480114" y="-87923"/>
                  <a:pt x="520312" y="60569"/>
                  <a:pt x="546100" y="57638"/>
                </a:cubicBezTo>
                <a:lnTo>
                  <a:pt x="546100" y="0"/>
                </a:lnTo>
                <a:cubicBezTo>
                  <a:pt x="372410" y="-378069"/>
                  <a:pt x="139559" y="506046"/>
                  <a:pt x="0" y="145561"/>
                </a:cubicBezTo>
                <a:close/>
              </a:path>
            </a:pathLst>
          </a:custGeom>
          <a:gradFill>
            <a:gsLst>
              <a:gs pos="0">
                <a:schemeClr val="accent1">
                  <a:lumMod val="50000"/>
                  <a:alpha val="50000"/>
                </a:schemeClr>
              </a:gs>
              <a:gs pos="50000">
                <a:schemeClr val="accent1">
                  <a:lumMod val="50000"/>
                </a:schemeClr>
              </a:gs>
              <a:gs pos="100000">
                <a:schemeClr val="accent1">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0" name="Freeform 9"/>
          <p:cNvSpPr/>
          <p:nvPr userDrawn="1"/>
        </p:nvSpPr>
        <p:spPr>
          <a:xfrm flipH="1">
            <a:off x="0" y="1237344"/>
            <a:ext cx="9144000" cy="692856"/>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426915 h 479669"/>
              <a:gd name="connsiteX4" fmla="*/ 546100 w 546100"/>
              <a:gd name="connsiteY4" fmla="*/ 0 h 479669"/>
              <a:gd name="connsiteX5" fmla="*/ 0 w 546100"/>
              <a:gd name="connsiteY5" fmla="*/ 145561 h 479669"/>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177406 h 511514"/>
              <a:gd name="connsiteX1" fmla="*/ 0 w 546100"/>
              <a:gd name="connsiteY1" fmla="*/ 511514 h 511514"/>
              <a:gd name="connsiteX2" fmla="*/ 304906 w 546100"/>
              <a:gd name="connsiteY2" fmla="*/ 49430 h 511514"/>
              <a:gd name="connsiteX3" fmla="*/ 546100 w 546100"/>
              <a:gd name="connsiteY3" fmla="*/ 36730 h 511514"/>
              <a:gd name="connsiteX4" fmla="*/ 546100 w 546100"/>
              <a:gd name="connsiteY4" fmla="*/ 0 h 511514"/>
              <a:gd name="connsiteX5" fmla="*/ 0 w 546100"/>
              <a:gd name="connsiteY5" fmla="*/ 177406 h 511514"/>
              <a:gd name="connsiteX0" fmla="*/ 0 w 546100"/>
              <a:gd name="connsiteY0" fmla="*/ 177406 h 1875164"/>
              <a:gd name="connsiteX1" fmla="*/ 0 w 546100"/>
              <a:gd name="connsiteY1" fmla="*/ 511514 h 1875164"/>
              <a:gd name="connsiteX2" fmla="*/ 304906 w 546100"/>
              <a:gd name="connsiteY2" fmla="*/ 49430 h 1875164"/>
              <a:gd name="connsiteX3" fmla="*/ 546100 w 546100"/>
              <a:gd name="connsiteY3" fmla="*/ 36730 h 1875164"/>
              <a:gd name="connsiteX4" fmla="*/ 546100 w 546100"/>
              <a:gd name="connsiteY4" fmla="*/ 0 h 1875164"/>
              <a:gd name="connsiteX5" fmla="*/ 295804 w 546100"/>
              <a:gd name="connsiteY5" fmla="*/ 1875164 h 1875164"/>
              <a:gd name="connsiteX6" fmla="*/ 0 w 546100"/>
              <a:gd name="connsiteY6" fmla="*/ 177406 h 1875164"/>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278165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100" h="595793">
                <a:moveTo>
                  <a:pt x="0" y="261685"/>
                </a:moveTo>
                <a:lnTo>
                  <a:pt x="0" y="595793"/>
                </a:lnTo>
                <a:cubicBezTo>
                  <a:pt x="123631" y="609634"/>
                  <a:pt x="167623" y="291971"/>
                  <a:pt x="304906" y="133709"/>
                </a:cubicBezTo>
                <a:cubicBezTo>
                  <a:pt x="463427" y="-94891"/>
                  <a:pt x="520312" y="238959"/>
                  <a:pt x="546100" y="236028"/>
                </a:cubicBezTo>
                <a:cubicBezTo>
                  <a:pt x="546100" y="223785"/>
                  <a:pt x="546858" y="179937"/>
                  <a:pt x="546100" y="72882"/>
                </a:cubicBezTo>
                <a:cubicBezTo>
                  <a:pt x="521070" y="6688"/>
                  <a:pt x="420194" y="-155983"/>
                  <a:pt x="332211" y="0"/>
                </a:cubicBezTo>
                <a:cubicBezTo>
                  <a:pt x="241194" y="50637"/>
                  <a:pt x="84949" y="531100"/>
                  <a:pt x="0" y="261685"/>
                </a:cubicBezTo>
                <a:close/>
              </a:path>
            </a:pathLst>
          </a:custGeom>
          <a:gradFill>
            <a:gsLst>
              <a:gs pos="100000">
                <a:schemeClr val="accent1">
                  <a:lumMod val="60000"/>
                  <a:lumOff val="40000"/>
                  <a:alpha val="21000"/>
                </a:schemeClr>
              </a:gs>
              <a:gs pos="50000">
                <a:schemeClr val="accent1">
                  <a:lumMod val="60000"/>
                  <a:lumOff val="40000"/>
                </a:schemeClr>
              </a:gs>
              <a:gs pos="0">
                <a:schemeClr val="accent1">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1" name="Freeform 10"/>
          <p:cNvSpPr/>
          <p:nvPr userDrawn="1"/>
        </p:nvSpPr>
        <p:spPr>
          <a:xfrm flipH="1">
            <a:off x="0" y="1331475"/>
            <a:ext cx="9144000" cy="789425"/>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426915 h 479669"/>
              <a:gd name="connsiteX4" fmla="*/ 546100 w 546100"/>
              <a:gd name="connsiteY4" fmla="*/ 0 h 479669"/>
              <a:gd name="connsiteX5" fmla="*/ 0 w 546100"/>
              <a:gd name="connsiteY5" fmla="*/ 145561 h 479669"/>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177406 h 511514"/>
              <a:gd name="connsiteX1" fmla="*/ 0 w 546100"/>
              <a:gd name="connsiteY1" fmla="*/ 511514 h 511514"/>
              <a:gd name="connsiteX2" fmla="*/ 304906 w 546100"/>
              <a:gd name="connsiteY2" fmla="*/ 49430 h 511514"/>
              <a:gd name="connsiteX3" fmla="*/ 546100 w 546100"/>
              <a:gd name="connsiteY3" fmla="*/ 36730 h 511514"/>
              <a:gd name="connsiteX4" fmla="*/ 546100 w 546100"/>
              <a:gd name="connsiteY4" fmla="*/ 0 h 511514"/>
              <a:gd name="connsiteX5" fmla="*/ 0 w 546100"/>
              <a:gd name="connsiteY5" fmla="*/ 177406 h 511514"/>
              <a:gd name="connsiteX0" fmla="*/ 0 w 546100"/>
              <a:gd name="connsiteY0" fmla="*/ 177406 h 1875164"/>
              <a:gd name="connsiteX1" fmla="*/ 0 w 546100"/>
              <a:gd name="connsiteY1" fmla="*/ 511514 h 1875164"/>
              <a:gd name="connsiteX2" fmla="*/ 304906 w 546100"/>
              <a:gd name="connsiteY2" fmla="*/ 49430 h 1875164"/>
              <a:gd name="connsiteX3" fmla="*/ 546100 w 546100"/>
              <a:gd name="connsiteY3" fmla="*/ 36730 h 1875164"/>
              <a:gd name="connsiteX4" fmla="*/ 546100 w 546100"/>
              <a:gd name="connsiteY4" fmla="*/ 0 h 1875164"/>
              <a:gd name="connsiteX5" fmla="*/ 295804 w 546100"/>
              <a:gd name="connsiteY5" fmla="*/ 1875164 h 1875164"/>
              <a:gd name="connsiteX6" fmla="*/ 0 w 546100"/>
              <a:gd name="connsiteY6" fmla="*/ 177406 h 1875164"/>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278165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100" h="595793">
                <a:moveTo>
                  <a:pt x="0" y="261685"/>
                </a:moveTo>
                <a:lnTo>
                  <a:pt x="0" y="595793"/>
                </a:lnTo>
                <a:cubicBezTo>
                  <a:pt x="123631" y="609634"/>
                  <a:pt x="167623" y="291971"/>
                  <a:pt x="304906" y="133709"/>
                </a:cubicBezTo>
                <a:cubicBezTo>
                  <a:pt x="463427" y="-94891"/>
                  <a:pt x="520312" y="238959"/>
                  <a:pt x="546100" y="236028"/>
                </a:cubicBezTo>
                <a:cubicBezTo>
                  <a:pt x="546100" y="223785"/>
                  <a:pt x="546858" y="179937"/>
                  <a:pt x="546100" y="72882"/>
                </a:cubicBezTo>
                <a:cubicBezTo>
                  <a:pt x="521070" y="6688"/>
                  <a:pt x="420194" y="-155983"/>
                  <a:pt x="332211" y="0"/>
                </a:cubicBezTo>
                <a:cubicBezTo>
                  <a:pt x="241194" y="50637"/>
                  <a:pt x="84949" y="531100"/>
                  <a:pt x="0" y="261685"/>
                </a:cubicBezTo>
                <a:close/>
              </a:path>
            </a:pathLst>
          </a:custGeom>
          <a:gradFill>
            <a:gsLst>
              <a:gs pos="77000">
                <a:schemeClr val="accent1">
                  <a:lumMod val="60000"/>
                  <a:lumOff val="40000"/>
                  <a:alpha val="12000"/>
                </a:schemeClr>
              </a:gs>
              <a:gs pos="50000">
                <a:schemeClr val="accent1"/>
              </a:gs>
              <a:gs pos="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pic>
        <p:nvPicPr>
          <p:cNvPr id="14" name="Picture 5" descr="\\Zion\customservices\Clients3\CREATIVE_SERVICES\STOCK_PHOTOS\Big Stock Photos\USED\USED_I_bigstockphoto_Beautiful_Woman_106002.jpg"/>
          <p:cNvPicPr>
            <a:picLocks noChangeAspect="1" noChangeArrowheads="1"/>
          </p:cNvPicPr>
          <p:nvPr userDrawn="1"/>
        </p:nvPicPr>
        <p:blipFill>
          <a:blip r:embed="rId2" cstate="print">
            <a:lum contrast="40000"/>
          </a:blip>
          <a:srcRect t="-1250" r="55833" b="96250"/>
          <a:stretch>
            <a:fillRect/>
          </a:stretch>
        </p:blipFill>
        <p:spPr bwMode="auto">
          <a:xfrm>
            <a:off x="-1" y="1209675"/>
            <a:ext cx="4038601" cy="304800"/>
          </a:xfrm>
          <a:prstGeom prst="rect">
            <a:avLst/>
          </a:prstGeom>
          <a:noFill/>
          <a:scene3d>
            <a:camera prst="orthographicFront"/>
            <a:lightRig rig="threePt" dir="t"/>
          </a:scene3d>
          <a:sp3d prstMaterial="clear"/>
        </p:spPr>
      </p:pic>
      <p:sp>
        <p:nvSpPr>
          <p:cNvPr id="2" name="Title 1"/>
          <p:cNvSpPr>
            <a:spLocks noGrp="1"/>
          </p:cNvSpPr>
          <p:nvPr userDrawn="1">
            <p:ph type="title"/>
          </p:nvPr>
        </p:nvSpPr>
        <p:spPr>
          <a:xfrm>
            <a:off x="457200" y="76200"/>
            <a:ext cx="8229600" cy="1143000"/>
          </a:xfrm>
        </p:spPr>
        <p:txBody>
          <a:bodyPr/>
          <a:lstStyle>
            <a:lvl1pPr>
              <a:defRPr b="1">
                <a:solidFill>
                  <a:schemeClr val="bg1"/>
                </a:solidFill>
                <a:effectLst>
                  <a:reflection blurRad="6350" stA="55000" endA="300" endPos="45500" dir="5400000" sy="-100000" algn="bl" rotWithShape="0"/>
                </a:effectLst>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userDrawn="1">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userDrawn="1">
            <p:ph type="dt" sz="half" idx="10"/>
          </p:nvPr>
        </p:nvSpPr>
        <p:spPr/>
        <p:txBody>
          <a:bodyPr/>
          <a:lstStyle>
            <a:lvl1pPr>
              <a:defRPr>
                <a:latin typeface="Arial" pitchFamily="34" charset="0"/>
                <a:cs typeface="Arial" pitchFamily="34" charset="0"/>
              </a:defRPr>
            </a:lvl1pPr>
          </a:lstStyle>
          <a:p>
            <a:fld id="{29B697CF-B305-4D9D-BFCD-21F69DF7C14E}" type="datetimeFigureOut">
              <a:rPr lang="en-US" smtClean="0"/>
              <a:pPr/>
              <a:t>1/5/2012</a:t>
            </a:fld>
            <a:endParaRPr lang="en-US" dirty="0">
              <a:latin typeface="Arial" pitchFamily="34" charset="0"/>
              <a:cs typeface="Arial" pitchFamily="34" charset="0"/>
            </a:endParaRPr>
          </a:p>
        </p:txBody>
      </p:sp>
      <p:sp>
        <p:nvSpPr>
          <p:cNvPr id="5" name="Footer Placeholder 4"/>
          <p:cNvSpPr>
            <a:spLocks noGrp="1"/>
          </p:cNvSpPr>
          <p:nvPr userDrawn="1">
            <p:ph type="ftr" sz="quarter" idx="11"/>
          </p:nvPr>
        </p:nvSpPr>
        <p:spPr/>
        <p:txBody>
          <a:bodyPr/>
          <a:lstStyle>
            <a:lvl1pPr>
              <a:defRPr>
                <a:latin typeface="Arial" pitchFamily="34" charset="0"/>
                <a:cs typeface="Arial" pitchFamily="34" charset="0"/>
              </a:defRPr>
            </a:lvl1pPr>
          </a:lstStyle>
          <a:p>
            <a:endParaRPr lang="en-US" dirty="0">
              <a:latin typeface="Arial" pitchFamily="34" charset="0"/>
              <a:cs typeface="Arial" pitchFamily="34" charset="0"/>
            </a:endParaRPr>
          </a:p>
        </p:txBody>
      </p:sp>
      <p:sp>
        <p:nvSpPr>
          <p:cNvPr id="6" name="Slide Number Placeholder 5"/>
          <p:cNvSpPr>
            <a:spLocks noGrp="1"/>
          </p:cNvSpPr>
          <p:nvPr userDrawn="1">
            <p:ph type="sldNum" sz="quarter" idx="12"/>
          </p:nvPr>
        </p:nvSpPr>
        <p:spPr/>
        <p:txBody>
          <a:bodyPr/>
          <a:lstStyle>
            <a:lvl1pPr>
              <a:defRPr>
                <a:latin typeface="Arial" pitchFamily="34" charset="0"/>
                <a:cs typeface="Arial" pitchFamily="34" charset="0"/>
              </a:defRPr>
            </a:lvl1pPr>
          </a:lstStyle>
          <a:p>
            <a:fld id="{ED2E59F6-6CE9-4A28-ADD3-A9072007EACF}" type="slidenum">
              <a:rPr lang="en-US" smtClean="0"/>
              <a:pPr/>
              <a:t>‹#›</a:t>
            </a:fld>
            <a:endParaRPr lang="en-US" dirty="0">
              <a:latin typeface="Arial" pitchFamily="34" charset="0"/>
              <a:cs typeface="Arial"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B697CF-B305-4D9D-BFCD-21F69DF7C14E}" type="datetimeFigureOut">
              <a:rPr lang="en-US" smtClean="0"/>
              <a:pPr/>
              <a:t>1/5/2012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2E59F6-6CE9-4A28-ADD3-A9072007EAC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B697CF-B305-4D9D-BFCD-21F69DF7C14E}" type="datetimeFigureOut">
              <a:rPr lang="en-US" smtClean="0"/>
              <a:pPr/>
              <a:t>1/5/2012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2E59F6-6CE9-4A28-ADD3-A9072007EAC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B697CF-B305-4D9D-BFCD-21F69DF7C14E}" type="datetimeFigureOut">
              <a:rPr lang="en-US" smtClean="0"/>
              <a:pPr/>
              <a:t>1/5/2012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D2E59F6-6CE9-4A28-ADD3-A9072007EAC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B697CF-B305-4D9D-BFCD-21F69DF7C14E}" type="datetimeFigureOut">
              <a:rPr lang="en-US" smtClean="0"/>
              <a:pPr/>
              <a:t>1/5/2012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D2E59F6-6CE9-4A28-ADD3-A9072007EAC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usiness lady.png"/>
          <p:cNvPicPr>
            <a:picLocks noChangeAspect="1"/>
          </p:cNvPicPr>
          <p:nvPr/>
        </p:nvPicPr>
        <p:blipFill>
          <a:blip r:embed="rId16" cstate="print"/>
          <a:srcRect l="1667" b="3657"/>
          <a:stretch>
            <a:fillRect/>
          </a:stretch>
        </p:blipFill>
        <p:spPr>
          <a:xfrm>
            <a:off x="0" y="685800"/>
            <a:ext cx="8991600" cy="6172200"/>
          </a:xfrm>
          <a:prstGeom prst="rect">
            <a:avLst/>
          </a:prstGeom>
        </p:spPr>
      </p:pic>
      <p:sp>
        <p:nvSpPr>
          <p:cNvPr id="8" name="Freeform 7"/>
          <p:cNvSpPr/>
          <p:nvPr/>
        </p:nvSpPr>
        <p:spPr>
          <a:xfrm>
            <a:off x="-12700" y="-12700"/>
            <a:ext cx="9156700" cy="1689100"/>
          </a:xfrm>
          <a:custGeom>
            <a:avLst/>
            <a:gdLst>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83362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83362 h 114300"/>
              <a:gd name="connsiteX4" fmla="*/ 0 w 889000"/>
              <a:gd name="connsiteY4" fmla="*/ 0 h 114300"/>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889000" h="114300">
                <a:moveTo>
                  <a:pt x="0" y="0"/>
                </a:moveTo>
                <a:lnTo>
                  <a:pt x="889000" y="0"/>
                </a:lnTo>
                <a:lnTo>
                  <a:pt x="889000" y="114300"/>
                </a:lnTo>
                <a:cubicBezTo>
                  <a:pt x="592667" y="114300"/>
                  <a:pt x="256876" y="57580"/>
                  <a:pt x="0" y="83362"/>
                </a:cubicBezTo>
                <a:lnTo>
                  <a:pt x="0" y="0"/>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Arial" pitchFamily="34" charset="0"/>
              <a:ea typeface="+mn-ea"/>
              <a:cs typeface="Arial" pitchFamily="34" charset="0"/>
            </a:endParaRPr>
          </a:p>
        </p:txBody>
      </p:sp>
      <p:sp>
        <p:nvSpPr>
          <p:cNvPr id="9" name="Freeform 8"/>
          <p:cNvSpPr/>
          <p:nvPr/>
        </p:nvSpPr>
        <p:spPr>
          <a:xfrm flipH="1">
            <a:off x="0" y="1219200"/>
            <a:ext cx="9171432" cy="457200"/>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100" h="374161">
                <a:moveTo>
                  <a:pt x="0" y="145561"/>
                </a:moveTo>
                <a:lnTo>
                  <a:pt x="0" y="374161"/>
                </a:lnTo>
                <a:cubicBezTo>
                  <a:pt x="122114" y="599017"/>
                  <a:pt x="204030" y="175847"/>
                  <a:pt x="341313" y="17585"/>
                </a:cubicBezTo>
                <a:cubicBezTo>
                  <a:pt x="480114" y="-87923"/>
                  <a:pt x="520312" y="60569"/>
                  <a:pt x="546100" y="57638"/>
                </a:cubicBezTo>
                <a:lnTo>
                  <a:pt x="546100" y="0"/>
                </a:lnTo>
                <a:cubicBezTo>
                  <a:pt x="372410" y="-378069"/>
                  <a:pt x="139559" y="506046"/>
                  <a:pt x="0" y="145561"/>
                </a:cubicBezTo>
                <a:close/>
              </a:path>
            </a:pathLst>
          </a:custGeom>
          <a:gradFill>
            <a:gsLst>
              <a:gs pos="0">
                <a:schemeClr val="accent1">
                  <a:lumMod val="50000"/>
                  <a:alpha val="50000"/>
                </a:schemeClr>
              </a:gs>
              <a:gs pos="50000">
                <a:schemeClr val="accent1">
                  <a:lumMod val="50000"/>
                </a:schemeClr>
              </a:gs>
              <a:gs pos="100000">
                <a:schemeClr val="accent1">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0" name="Freeform 9"/>
          <p:cNvSpPr/>
          <p:nvPr/>
        </p:nvSpPr>
        <p:spPr>
          <a:xfrm flipH="1">
            <a:off x="0" y="1237344"/>
            <a:ext cx="9144000" cy="692856"/>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426915 h 479669"/>
              <a:gd name="connsiteX4" fmla="*/ 546100 w 546100"/>
              <a:gd name="connsiteY4" fmla="*/ 0 h 479669"/>
              <a:gd name="connsiteX5" fmla="*/ 0 w 546100"/>
              <a:gd name="connsiteY5" fmla="*/ 145561 h 479669"/>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177406 h 511514"/>
              <a:gd name="connsiteX1" fmla="*/ 0 w 546100"/>
              <a:gd name="connsiteY1" fmla="*/ 511514 h 511514"/>
              <a:gd name="connsiteX2" fmla="*/ 304906 w 546100"/>
              <a:gd name="connsiteY2" fmla="*/ 49430 h 511514"/>
              <a:gd name="connsiteX3" fmla="*/ 546100 w 546100"/>
              <a:gd name="connsiteY3" fmla="*/ 36730 h 511514"/>
              <a:gd name="connsiteX4" fmla="*/ 546100 w 546100"/>
              <a:gd name="connsiteY4" fmla="*/ 0 h 511514"/>
              <a:gd name="connsiteX5" fmla="*/ 0 w 546100"/>
              <a:gd name="connsiteY5" fmla="*/ 177406 h 511514"/>
              <a:gd name="connsiteX0" fmla="*/ 0 w 546100"/>
              <a:gd name="connsiteY0" fmla="*/ 177406 h 1875164"/>
              <a:gd name="connsiteX1" fmla="*/ 0 w 546100"/>
              <a:gd name="connsiteY1" fmla="*/ 511514 h 1875164"/>
              <a:gd name="connsiteX2" fmla="*/ 304906 w 546100"/>
              <a:gd name="connsiteY2" fmla="*/ 49430 h 1875164"/>
              <a:gd name="connsiteX3" fmla="*/ 546100 w 546100"/>
              <a:gd name="connsiteY3" fmla="*/ 36730 h 1875164"/>
              <a:gd name="connsiteX4" fmla="*/ 546100 w 546100"/>
              <a:gd name="connsiteY4" fmla="*/ 0 h 1875164"/>
              <a:gd name="connsiteX5" fmla="*/ 295804 w 546100"/>
              <a:gd name="connsiteY5" fmla="*/ 1875164 h 1875164"/>
              <a:gd name="connsiteX6" fmla="*/ 0 w 546100"/>
              <a:gd name="connsiteY6" fmla="*/ 177406 h 1875164"/>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278165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100" h="595793">
                <a:moveTo>
                  <a:pt x="0" y="261685"/>
                </a:moveTo>
                <a:lnTo>
                  <a:pt x="0" y="595793"/>
                </a:lnTo>
                <a:cubicBezTo>
                  <a:pt x="123631" y="609634"/>
                  <a:pt x="167623" y="291971"/>
                  <a:pt x="304906" y="133709"/>
                </a:cubicBezTo>
                <a:cubicBezTo>
                  <a:pt x="463427" y="-94891"/>
                  <a:pt x="520312" y="238959"/>
                  <a:pt x="546100" y="236028"/>
                </a:cubicBezTo>
                <a:cubicBezTo>
                  <a:pt x="546100" y="223785"/>
                  <a:pt x="546858" y="179937"/>
                  <a:pt x="546100" y="72882"/>
                </a:cubicBezTo>
                <a:cubicBezTo>
                  <a:pt x="521070" y="6688"/>
                  <a:pt x="420194" y="-155983"/>
                  <a:pt x="332211" y="0"/>
                </a:cubicBezTo>
                <a:cubicBezTo>
                  <a:pt x="241194" y="50637"/>
                  <a:pt x="84949" y="531100"/>
                  <a:pt x="0" y="261685"/>
                </a:cubicBezTo>
                <a:close/>
              </a:path>
            </a:pathLst>
          </a:custGeom>
          <a:gradFill>
            <a:gsLst>
              <a:gs pos="100000">
                <a:schemeClr val="accent1">
                  <a:lumMod val="60000"/>
                  <a:lumOff val="40000"/>
                  <a:alpha val="21000"/>
                </a:schemeClr>
              </a:gs>
              <a:gs pos="50000">
                <a:schemeClr val="accent1">
                  <a:lumMod val="60000"/>
                  <a:lumOff val="40000"/>
                </a:schemeClr>
              </a:gs>
              <a:gs pos="0">
                <a:schemeClr val="accent1">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1" name="Freeform 10"/>
          <p:cNvSpPr/>
          <p:nvPr/>
        </p:nvSpPr>
        <p:spPr>
          <a:xfrm flipH="1">
            <a:off x="0" y="1331475"/>
            <a:ext cx="9144000" cy="789425"/>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426915 h 479669"/>
              <a:gd name="connsiteX4" fmla="*/ 546100 w 546100"/>
              <a:gd name="connsiteY4" fmla="*/ 0 h 479669"/>
              <a:gd name="connsiteX5" fmla="*/ 0 w 546100"/>
              <a:gd name="connsiteY5" fmla="*/ 145561 h 479669"/>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177406 h 511514"/>
              <a:gd name="connsiteX1" fmla="*/ 0 w 546100"/>
              <a:gd name="connsiteY1" fmla="*/ 511514 h 511514"/>
              <a:gd name="connsiteX2" fmla="*/ 304906 w 546100"/>
              <a:gd name="connsiteY2" fmla="*/ 49430 h 511514"/>
              <a:gd name="connsiteX3" fmla="*/ 546100 w 546100"/>
              <a:gd name="connsiteY3" fmla="*/ 36730 h 511514"/>
              <a:gd name="connsiteX4" fmla="*/ 546100 w 546100"/>
              <a:gd name="connsiteY4" fmla="*/ 0 h 511514"/>
              <a:gd name="connsiteX5" fmla="*/ 0 w 546100"/>
              <a:gd name="connsiteY5" fmla="*/ 177406 h 511514"/>
              <a:gd name="connsiteX0" fmla="*/ 0 w 546100"/>
              <a:gd name="connsiteY0" fmla="*/ 177406 h 1875164"/>
              <a:gd name="connsiteX1" fmla="*/ 0 w 546100"/>
              <a:gd name="connsiteY1" fmla="*/ 511514 h 1875164"/>
              <a:gd name="connsiteX2" fmla="*/ 304906 w 546100"/>
              <a:gd name="connsiteY2" fmla="*/ 49430 h 1875164"/>
              <a:gd name="connsiteX3" fmla="*/ 546100 w 546100"/>
              <a:gd name="connsiteY3" fmla="*/ 36730 h 1875164"/>
              <a:gd name="connsiteX4" fmla="*/ 546100 w 546100"/>
              <a:gd name="connsiteY4" fmla="*/ 0 h 1875164"/>
              <a:gd name="connsiteX5" fmla="*/ 295804 w 546100"/>
              <a:gd name="connsiteY5" fmla="*/ 1875164 h 1875164"/>
              <a:gd name="connsiteX6" fmla="*/ 0 w 546100"/>
              <a:gd name="connsiteY6" fmla="*/ 177406 h 1875164"/>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278165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100" h="595793">
                <a:moveTo>
                  <a:pt x="0" y="261685"/>
                </a:moveTo>
                <a:lnTo>
                  <a:pt x="0" y="595793"/>
                </a:lnTo>
                <a:cubicBezTo>
                  <a:pt x="123631" y="609634"/>
                  <a:pt x="167623" y="291971"/>
                  <a:pt x="304906" y="133709"/>
                </a:cubicBezTo>
                <a:cubicBezTo>
                  <a:pt x="463427" y="-94891"/>
                  <a:pt x="520312" y="238959"/>
                  <a:pt x="546100" y="236028"/>
                </a:cubicBezTo>
                <a:cubicBezTo>
                  <a:pt x="546100" y="223785"/>
                  <a:pt x="546858" y="179937"/>
                  <a:pt x="546100" y="72882"/>
                </a:cubicBezTo>
                <a:cubicBezTo>
                  <a:pt x="521070" y="6688"/>
                  <a:pt x="420194" y="-155983"/>
                  <a:pt x="332211" y="0"/>
                </a:cubicBezTo>
                <a:cubicBezTo>
                  <a:pt x="241194" y="50637"/>
                  <a:pt x="84949" y="531100"/>
                  <a:pt x="0" y="261685"/>
                </a:cubicBezTo>
                <a:close/>
              </a:path>
            </a:pathLst>
          </a:custGeom>
          <a:gradFill>
            <a:gsLst>
              <a:gs pos="77000">
                <a:schemeClr val="accent1">
                  <a:lumMod val="60000"/>
                  <a:lumOff val="40000"/>
                  <a:alpha val="12000"/>
                </a:schemeClr>
              </a:gs>
              <a:gs pos="50000">
                <a:schemeClr val="accent1"/>
              </a:gs>
              <a:gs pos="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 name="Title Placeholder 1"/>
          <p:cNvSpPr>
            <a:spLocks noGrp="1"/>
          </p:cNvSpPr>
          <p:nvPr>
            <p:ph type="title"/>
          </p:nvPr>
        </p:nvSpPr>
        <p:spPr>
          <a:xfrm>
            <a:off x="533400" y="123525"/>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29B697CF-B305-4D9D-BFCD-21F69DF7C14E}" type="datetimeFigureOut">
              <a:rPr lang="en-US" smtClean="0"/>
              <a:pPr/>
              <a:t>1/5/2012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ED2E59F6-6CE9-4A28-ADD3-A9072007EAC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ctr" defTabSz="914400" rtl="0" eaLnBrk="1" latinLnBrk="0" hangingPunct="1">
        <a:spcBef>
          <a:spcPct val="0"/>
        </a:spcBef>
        <a:buNone/>
        <a:defRPr lang="en-US" sz="4400" b="1" kern="1200" dirty="0">
          <a:solidFill>
            <a:schemeClr val="bg1"/>
          </a:solidFill>
          <a:effectLst>
            <a:reflection blurRad="6350" stA="55000" endA="300" endPos="45500" dir="5400000" sy="-100000" algn="bl" rotWithShape="0"/>
          </a:effectLst>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latin typeface="Times New Roman" pitchFamily="18" charset="0"/>
                <a:cs typeface="Times New Roman" pitchFamily="18" charset="0"/>
              </a:rPr>
              <a:t>Welfare Transition Program</a:t>
            </a: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a:xfrm>
            <a:off x="1371600" y="685800"/>
            <a:ext cx="6400800" cy="1371600"/>
          </a:xfrm>
        </p:spPr>
        <p:txBody>
          <a:bodyPr/>
          <a:lstStyle/>
          <a:p>
            <a:r>
              <a:rPr lang="en-US" dirty="0" smtClean="0">
                <a:latin typeface="Times New Roman" pitchFamily="18" charset="0"/>
                <a:cs typeface="Times New Roman" pitchFamily="18" charset="0"/>
              </a:rPr>
              <a:t>Work Registration Process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76200"/>
            <a:ext cx="8077200" cy="762000"/>
          </a:xfrm>
        </p:spPr>
        <p:txBody>
          <a:bodyPr>
            <a:normAutofit/>
          </a:bodyPr>
          <a:lstStyle/>
          <a:p>
            <a:r>
              <a:rPr lang="en-US" dirty="0" smtClean="0">
                <a:latin typeface="Times New Roman" pitchFamily="18" charset="0"/>
                <a:cs typeface="Times New Roman" pitchFamily="18" charset="0"/>
              </a:rPr>
              <a:t>Individual Orientation  </a:t>
            </a:r>
            <a:endParaRPr lang="en-US" dirty="0">
              <a:latin typeface="Times New Roman" pitchFamily="18" charset="0"/>
              <a:cs typeface="Times New Roman" pitchFamily="18" charset="0"/>
            </a:endParaRPr>
          </a:p>
        </p:txBody>
      </p:sp>
      <p:sp>
        <p:nvSpPr>
          <p:cNvPr id="5" name="Content Placeholder 4"/>
          <p:cNvSpPr>
            <a:spLocks noGrp="1"/>
          </p:cNvSpPr>
          <p:nvPr>
            <p:ph idx="1"/>
          </p:nvPr>
        </p:nvSpPr>
        <p:spPr>
          <a:xfrm>
            <a:off x="1219200" y="2057400"/>
            <a:ext cx="7467600" cy="4267200"/>
          </a:xfrm>
        </p:spPr>
        <p:txBody>
          <a:bodyPr>
            <a:normAutofit fontScale="92500" lnSpcReduction="20000"/>
          </a:bodyPr>
          <a:lstStyle/>
          <a:p>
            <a:pPr>
              <a:lnSpc>
                <a:spcPct val="120000"/>
              </a:lnSpc>
              <a:buNone/>
            </a:pPr>
            <a:r>
              <a:rPr lang="en-US" sz="3500" b="1" dirty="0" smtClean="0">
                <a:solidFill>
                  <a:schemeClr val="accent1"/>
                </a:solidFill>
                <a:latin typeface="Agency FB" pitchFamily="34" charset="0"/>
              </a:rPr>
              <a:t>Individual Orientations are performed when:</a:t>
            </a:r>
          </a:p>
          <a:p>
            <a:pPr>
              <a:lnSpc>
                <a:spcPct val="120000"/>
              </a:lnSpc>
              <a:buFont typeface="Wingdings" pitchFamily="2" charset="2"/>
              <a:buChar char="§"/>
            </a:pPr>
            <a:r>
              <a:rPr lang="en-US" sz="2600" dirty="0" smtClean="0">
                <a:solidFill>
                  <a:schemeClr val="accent1"/>
                </a:solidFill>
                <a:latin typeface="Agency FB" pitchFamily="34" charset="0"/>
              </a:rPr>
              <a:t>Customer is unable to come in to the One-Stop Career Center </a:t>
            </a:r>
          </a:p>
          <a:p>
            <a:pPr>
              <a:lnSpc>
                <a:spcPct val="120000"/>
              </a:lnSpc>
              <a:buFont typeface="Wingdings" pitchFamily="2" charset="2"/>
              <a:buChar char="§"/>
            </a:pPr>
            <a:r>
              <a:rPr lang="en-US" sz="2600" dirty="0" smtClean="0">
                <a:solidFill>
                  <a:schemeClr val="accent1"/>
                </a:solidFill>
                <a:latin typeface="Agency FB" pitchFamily="34" charset="0"/>
              </a:rPr>
              <a:t>Customer would be hindered in a group setting </a:t>
            </a:r>
          </a:p>
          <a:p>
            <a:pPr>
              <a:lnSpc>
                <a:spcPct val="120000"/>
              </a:lnSpc>
              <a:buNone/>
            </a:pPr>
            <a:r>
              <a:rPr lang="en-US" sz="3500" b="1" dirty="0" smtClean="0">
                <a:solidFill>
                  <a:schemeClr val="accent1"/>
                </a:solidFill>
                <a:latin typeface="Agency FB" pitchFamily="34" charset="0"/>
              </a:rPr>
              <a:t>Possible reasons for Individual Orientations:</a:t>
            </a:r>
          </a:p>
          <a:p>
            <a:pPr>
              <a:lnSpc>
                <a:spcPct val="120000"/>
              </a:lnSpc>
              <a:buFont typeface="Wingdings" pitchFamily="2" charset="2"/>
              <a:buChar char="§"/>
            </a:pPr>
            <a:r>
              <a:rPr lang="en-US" sz="2600" dirty="0" smtClean="0">
                <a:solidFill>
                  <a:schemeClr val="accent1"/>
                </a:solidFill>
                <a:latin typeface="Agency FB" pitchFamily="34" charset="0"/>
              </a:rPr>
              <a:t>Medical Limitations</a:t>
            </a:r>
          </a:p>
          <a:p>
            <a:pPr>
              <a:lnSpc>
                <a:spcPct val="120000"/>
              </a:lnSpc>
              <a:buFont typeface="Wingdings" pitchFamily="2" charset="2"/>
              <a:buChar char="§"/>
            </a:pPr>
            <a:r>
              <a:rPr lang="en-US" sz="2600" dirty="0" smtClean="0">
                <a:solidFill>
                  <a:schemeClr val="accent1"/>
                </a:solidFill>
                <a:latin typeface="Agency FB" pitchFamily="34" charset="0"/>
              </a:rPr>
              <a:t> Language Barriers</a:t>
            </a:r>
          </a:p>
          <a:p>
            <a:pPr>
              <a:lnSpc>
                <a:spcPct val="120000"/>
              </a:lnSpc>
              <a:buFont typeface="Wingdings" pitchFamily="2" charset="2"/>
              <a:buChar char="§"/>
            </a:pPr>
            <a:r>
              <a:rPr lang="en-US" sz="2600" dirty="0" smtClean="0">
                <a:solidFill>
                  <a:schemeClr val="accent1"/>
                </a:solidFill>
                <a:latin typeface="Agency FB" pitchFamily="34" charset="0"/>
              </a:rPr>
              <a:t>Victims of Domestic Violence </a:t>
            </a:r>
          </a:p>
          <a:p>
            <a:pPr lvl="2">
              <a:lnSpc>
                <a:spcPct val="120000"/>
              </a:lnSpc>
              <a:buNone/>
            </a:pPr>
            <a:endParaRPr lang="en-US" sz="2000" dirty="0" smtClean="0">
              <a:solidFill>
                <a:schemeClr val="accent1"/>
              </a:solidFill>
              <a:latin typeface="Agency FB" pitchFamily="34" charset="0"/>
            </a:endParaRPr>
          </a:p>
          <a:p>
            <a:pPr lvl="2">
              <a:lnSpc>
                <a:spcPct val="120000"/>
              </a:lnSpc>
              <a:buNone/>
            </a:pPr>
            <a:r>
              <a:rPr lang="en-US" sz="1400" dirty="0" smtClean="0">
                <a:solidFill>
                  <a:schemeClr val="accent1"/>
                </a:solidFill>
                <a:latin typeface="Agency FB" pitchFamily="34" charset="0"/>
              </a:rPr>
              <a:t>(One-Stop Career Centers should refer to LOP to verify which customers meet the criteria for an Individual Orientation.)</a:t>
            </a:r>
          </a:p>
          <a:p>
            <a:pPr lvl="1">
              <a:buFont typeface="Arial" pitchFamily="34" charset="0"/>
              <a:buChar char="•"/>
            </a:pPr>
            <a:endParaRPr lang="en-US" sz="2400" dirty="0" smtClean="0">
              <a:solidFill>
                <a:schemeClr val="accent1"/>
              </a:solidFill>
              <a:latin typeface="Agency FB" pitchFamily="34" charset="0"/>
            </a:endParaRPr>
          </a:p>
          <a:p>
            <a:pPr lvl="1">
              <a:buFont typeface="Arial" pitchFamily="34" charset="0"/>
              <a:buChar char="•"/>
            </a:pPr>
            <a:endParaRPr lang="en-US" sz="2400" dirty="0" smtClean="0">
              <a:solidFill>
                <a:schemeClr val="accent1"/>
              </a:solidFill>
              <a:latin typeface="Agency FB" pitchFamily="34" charset="0"/>
            </a:endParaRPr>
          </a:p>
          <a:p>
            <a:pPr lvl="1">
              <a:buFont typeface="Arial" pitchFamily="34" charset="0"/>
              <a:buChar char="•"/>
            </a:pPr>
            <a:endParaRPr lang="en-US" sz="2400" dirty="0">
              <a:solidFill>
                <a:schemeClr val="accent1"/>
              </a:solidFill>
              <a:latin typeface="Agency FB"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Orientation Components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219200" y="1752600"/>
            <a:ext cx="7239000" cy="4373563"/>
          </a:xfrm>
        </p:spPr>
        <p:txBody>
          <a:bodyPr>
            <a:noAutofit/>
          </a:bodyPr>
          <a:lstStyle/>
          <a:p>
            <a:pPr>
              <a:buFont typeface="Wingdings" pitchFamily="2" charset="2"/>
              <a:buChar char="§"/>
            </a:pPr>
            <a:r>
              <a:rPr lang="en-US" dirty="0" smtClean="0">
                <a:solidFill>
                  <a:schemeClr val="accent1"/>
                </a:solidFill>
                <a:latin typeface="Agency FB" pitchFamily="34" charset="0"/>
              </a:rPr>
              <a:t>One-Stop Career Center Overview </a:t>
            </a:r>
          </a:p>
          <a:p>
            <a:pPr>
              <a:buFont typeface="Wingdings" pitchFamily="2" charset="2"/>
              <a:buChar char="§"/>
            </a:pPr>
            <a:r>
              <a:rPr lang="en-US" dirty="0" smtClean="0">
                <a:solidFill>
                  <a:schemeClr val="accent1"/>
                </a:solidFill>
                <a:latin typeface="Agency FB" pitchFamily="34" charset="0"/>
              </a:rPr>
              <a:t>Program Engagement</a:t>
            </a:r>
          </a:p>
          <a:p>
            <a:pPr>
              <a:buFont typeface="Wingdings" pitchFamily="2" charset="2"/>
              <a:buChar char="§"/>
            </a:pPr>
            <a:r>
              <a:rPr lang="en-US" dirty="0" smtClean="0">
                <a:solidFill>
                  <a:schemeClr val="accent1"/>
                </a:solidFill>
                <a:latin typeface="Agency FB" pitchFamily="34" charset="0"/>
              </a:rPr>
              <a:t>Work Activities </a:t>
            </a:r>
          </a:p>
          <a:p>
            <a:pPr>
              <a:buFont typeface="Wingdings" pitchFamily="2" charset="2"/>
              <a:buChar char="§"/>
            </a:pPr>
            <a:r>
              <a:rPr lang="en-US" dirty="0" smtClean="0">
                <a:solidFill>
                  <a:schemeClr val="accent1"/>
                </a:solidFill>
                <a:latin typeface="Agency FB" pitchFamily="34" charset="0"/>
              </a:rPr>
              <a:t>Supportive Services</a:t>
            </a:r>
          </a:p>
          <a:p>
            <a:pPr>
              <a:buFont typeface="Wingdings" pitchFamily="2" charset="2"/>
              <a:buChar char="§"/>
            </a:pPr>
            <a:r>
              <a:rPr lang="en-US" dirty="0" smtClean="0">
                <a:solidFill>
                  <a:schemeClr val="accent1"/>
                </a:solidFill>
                <a:latin typeface="Agency FB" pitchFamily="34" charset="0"/>
              </a:rPr>
              <a:t>Other Available Resources</a:t>
            </a:r>
          </a:p>
          <a:p>
            <a:pPr>
              <a:buFont typeface="Wingdings" pitchFamily="2" charset="2"/>
              <a:buChar char="§"/>
            </a:pPr>
            <a:r>
              <a:rPr lang="en-US" dirty="0" smtClean="0">
                <a:solidFill>
                  <a:schemeClr val="accent1"/>
                </a:solidFill>
                <a:latin typeface="Agency FB" pitchFamily="34" charset="0"/>
              </a:rPr>
              <a:t>Case Manager Contact Information</a:t>
            </a:r>
          </a:p>
          <a:p>
            <a:endParaRPr lang="en-US" dirty="0" smtClean="0">
              <a:solidFill>
                <a:schemeClr val="accent1"/>
              </a:solidFill>
              <a:latin typeface="Agency FB"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itchFamily="18" charset="0"/>
                <a:cs typeface="Times New Roman" pitchFamily="18" charset="0"/>
              </a:rPr>
              <a:t>One-Stop Career Center Overview</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a:xfrm>
            <a:off x="1447800" y="1219200"/>
            <a:ext cx="7315200" cy="3992563"/>
          </a:xfrm>
        </p:spPr>
        <p:txBody>
          <a:bodyPr>
            <a:noAutofit/>
          </a:bodyPr>
          <a:lstStyle/>
          <a:p>
            <a:pPr>
              <a:lnSpc>
                <a:spcPct val="200000"/>
              </a:lnSpc>
              <a:buFont typeface="Wingdings" pitchFamily="2" charset="2"/>
              <a:buChar char="§"/>
            </a:pPr>
            <a:r>
              <a:rPr lang="en-US" b="1" dirty="0" smtClean="0">
                <a:solidFill>
                  <a:schemeClr val="accent1"/>
                </a:solidFill>
                <a:latin typeface="Agency FB" pitchFamily="34" charset="0"/>
              </a:rPr>
              <a:t>Hours of Operation</a:t>
            </a:r>
          </a:p>
          <a:p>
            <a:pPr>
              <a:lnSpc>
                <a:spcPct val="200000"/>
              </a:lnSpc>
              <a:buFont typeface="Wingdings" pitchFamily="2" charset="2"/>
              <a:buChar char="§"/>
            </a:pPr>
            <a:r>
              <a:rPr lang="en-US" b="1" dirty="0" smtClean="0">
                <a:solidFill>
                  <a:schemeClr val="accent1"/>
                </a:solidFill>
                <a:latin typeface="Agency FB" pitchFamily="34" charset="0"/>
              </a:rPr>
              <a:t>Computer and Fax Machine Location </a:t>
            </a:r>
          </a:p>
          <a:p>
            <a:pPr>
              <a:lnSpc>
                <a:spcPct val="200000"/>
              </a:lnSpc>
              <a:buFont typeface="Wingdings" pitchFamily="2" charset="2"/>
              <a:buChar char="§"/>
            </a:pPr>
            <a:r>
              <a:rPr lang="en-US" b="1" dirty="0" smtClean="0">
                <a:solidFill>
                  <a:schemeClr val="accent1"/>
                </a:solidFill>
                <a:latin typeface="Agency FB" pitchFamily="34" charset="0"/>
              </a:rPr>
              <a:t>One-Stop Career Center Policies </a:t>
            </a:r>
          </a:p>
          <a:p>
            <a:pPr>
              <a:buNone/>
            </a:pPr>
            <a:endParaRPr lang="en-US" dirty="0" smtClean="0">
              <a:solidFill>
                <a:schemeClr val="accent1"/>
              </a:solidFill>
              <a:latin typeface="Agency FB"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1600200"/>
            <a:ext cx="7239000" cy="4525963"/>
          </a:xfrm>
        </p:spPr>
        <p:txBody>
          <a:bodyPr/>
          <a:lstStyle/>
          <a:p>
            <a:pPr>
              <a:buFont typeface="Wingdings" pitchFamily="2" charset="2"/>
              <a:buChar char="§"/>
            </a:pPr>
            <a:r>
              <a:rPr lang="en-US" dirty="0" smtClean="0">
                <a:solidFill>
                  <a:schemeClr val="accent1"/>
                </a:solidFill>
                <a:latin typeface="Agency FB" pitchFamily="34" charset="0"/>
              </a:rPr>
              <a:t>Resume’ Writing</a:t>
            </a:r>
          </a:p>
          <a:p>
            <a:pPr>
              <a:buFont typeface="Wingdings" pitchFamily="2" charset="2"/>
              <a:buChar char="§"/>
            </a:pPr>
            <a:r>
              <a:rPr lang="en-US" dirty="0" smtClean="0">
                <a:solidFill>
                  <a:schemeClr val="accent1"/>
                </a:solidFill>
                <a:latin typeface="Agency FB" pitchFamily="34" charset="0"/>
              </a:rPr>
              <a:t>Application Assistance</a:t>
            </a:r>
          </a:p>
          <a:p>
            <a:pPr>
              <a:buFont typeface="Wingdings" pitchFamily="2" charset="2"/>
              <a:buChar char="§"/>
            </a:pPr>
            <a:r>
              <a:rPr lang="en-US" dirty="0" smtClean="0">
                <a:solidFill>
                  <a:schemeClr val="accent1"/>
                </a:solidFill>
                <a:latin typeface="Agency FB" pitchFamily="34" charset="0"/>
              </a:rPr>
              <a:t>Interviewing Techniques</a:t>
            </a:r>
          </a:p>
          <a:p>
            <a:pPr>
              <a:buFont typeface="Wingdings" pitchFamily="2" charset="2"/>
              <a:buChar char="§"/>
            </a:pPr>
            <a:r>
              <a:rPr lang="en-US" dirty="0" smtClean="0">
                <a:solidFill>
                  <a:schemeClr val="accent1"/>
                </a:solidFill>
                <a:latin typeface="Agency FB" pitchFamily="34" charset="0"/>
              </a:rPr>
              <a:t>Dressing for Success</a:t>
            </a:r>
          </a:p>
          <a:p>
            <a:pPr>
              <a:buFont typeface="Wingdings" pitchFamily="2" charset="2"/>
              <a:buChar char="§"/>
            </a:pPr>
            <a:r>
              <a:rPr lang="en-US" dirty="0" smtClean="0">
                <a:solidFill>
                  <a:schemeClr val="accent1"/>
                </a:solidFill>
                <a:latin typeface="Agency FB" pitchFamily="34" charset="0"/>
              </a:rPr>
              <a:t>Public Speaking Skills </a:t>
            </a:r>
          </a:p>
          <a:p>
            <a:pPr>
              <a:buFont typeface="Wingdings" pitchFamily="2" charset="2"/>
              <a:buChar char="§"/>
            </a:pPr>
            <a:r>
              <a:rPr lang="en-US" dirty="0" smtClean="0">
                <a:solidFill>
                  <a:schemeClr val="accent1"/>
                </a:solidFill>
                <a:latin typeface="Agency FB" pitchFamily="34" charset="0"/>
              </a:rPr>
              <a:t>Basic Computer Skills </a:t>
            </a:r>
          </a:p>
          <a:p>
            <a:pPr>
              <a:buFont typeface="Wingdings" pitchFamily="2" charset="2"/>
              <a:buChar char="§"/>
            </a:pPr>
            <a:r>
              <a:rPr lang="en-US" dirty="0" smtClean="0">
                <a:solidFill>
                  <a:schemeClr val="accent1"/>
                </a:solidFill>
                <a:latin typeface="Agency FB" pitchFamily="34" charset="0"/>
              </a:rPr>
              <a:t>Office Skills </a:t>
            </a:r>
            <a:endParaRPr lang="en-US" dirty="0">
              <a:solidFill>
                <a:schemeClr val="accent1"/>
              </a:solidFill>
              <a:latin typeface="Agency FB" pitchFamily="34" charset="0"/>
            </a:endParaRPr>
          </a:p>
        </p:txBody>
      </p:sp>
      <p:sp>
        <p:nvSpPr>
          <p:cNvPr id="4" name="Title 1"/>
          <p:cNvSpPr>
            <a:spLocks noGrp="1"/>
          </p:cNvSpPr>
          <p:nvPr>
            <p:ph type="title"/>
          </p:nvPr>
        </p:nvSpPr>
        <p:spPr>
          <a:xfrm>
            <a:off x="609600" y="76200"/>
            <a:ext cx="8077200" cy="762000"/>
          </a:xfrm>
        </p:spPr>
        <p:txBody>
          <a:bodyPr>
            <a:normAutofit/>
          </a:bodyPr>
          <a:lstStyle/>
          <a:p>
            <a:r>
              <a:rPr lang="en-US" dirty="0" smtClean="0">
                <a:latin typeface="Times New Roman" pitchFamily="18" charset="0"/>
                <a:cs typeface="Times New Roman" pitchFamily="18" charset="0"/>
              </a:rPr>
              <a:t>Workshops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Other Available Resources</a:t>
            </a:r>
            <a:endParaRPr lang="en-US" dirty="0">
              <a:latin typeface="Times New Roman" pitchFamily="18" charset="0"/>
              <a:cs typeface="Times New Roman" pitchFamily="18" charset="0"/>
            </a:endParaRPr>
          </a:p>
        </p:txBody>
      </p:sp>
      <p:sp>
        <p:nvSpPr>
          <p:cNvPr id="4" name="Content Placeholder 3"/>
          <p:cNvSpPr>
            <a:spLocks noGrp="1"/>
          </p:cNvSpPr>
          <p:nvPr>
            <p:ph idx="1"/>
          </p:nvPr>
        </p:nvSpPr>
        <p:spPr>
          <a:xfrm>
            <a:off x="1219200" y="1676400"/>
            <a:ext cx="7696200" cy="4068763"/>
          </a:xfrm>
        </p:spPr>
        <p:txBody>
          <a:bodyPr>
            <a:normAutofit lnSpcReduction="10000"/>
          </a:bodyPr>
          <a:lstStyle/>
          <a:p>
            <a:pPr>
              <a:lnSpc>
                <a:spcPct val="210000"/>
              </a:lnSpc>
              <a:buNone/>
            </a:pPr>
            <a:r>
              <a:rPr lang="en-US" b="1" dirty="0" smtClean="0">
                <a:solidFill>
                  <a:schemeClr val="accent1"/>
                </a:solidFill>
                <a:latin typeface="Agency FB" pitchFamily="34" charset="0"/>
              </a:rPr>
              <a:t>One-Stop Career Center may refer customers to:</a:t>
            </a:r>
          </a:p>
          <a:p>
            <a:pPr>
              <a:lnSpc>
                <a:spcPct val="210000"/>
              </a:lnSpc>
              <a:buFont typeface="Wingdings" pitchFamily="2" charset="2"/>
              <a:buChar char="§"/>
            </a:pPr>
            <a:r>
              <a:rPr lang="en-US" sz="2400" dirty="0" smtClean="0">
                <a:solidFill>
                  <a:schemeClr val="accent1"/>
                </a:solidFill>
                <a:latin typeface="Agency FB" pitchFamily="34" charset="0"/>
              </a:rPr>
              <a:t>Vocational Rehabilitation</a:t>
            </a:r>
          </a:p>
          <a:p>
            <a:pPr>
              <a:lnSpc>
                <a:spcPct val="210000"/>
              </a:lnSpc>
              <a:buFont typeface="Wingdings" pitchFamily="2" charset="2"/>
              <a:buChar char="§"/>
            </a:pPr>
            <a:r>
              <a:rPr lang="en-US" sz="2400" dirty="0" smtClean="0">
                <a:solidFill>
                  <a:schemeClr val="accent1"/>
                </a:solidFill>
                <a:latin typeface="Agency FB" pitchFamily="34" charset="0"/>
              </a:rPr>
              <a:t>Domestic Violence Counseling/Advocacy</a:t>
            </a:r>
          </a:p>
          <a:p>
            <a:pPr>
              <a:lnSpc>
                <a:spcPct val="210000"/>
              </a:lnSpc>
              <a:buFont typeface="Wingdings" pitchFamily="2" charset="2"/>
              <a:buChar char="§"/>
            </a:pPr>
            <a:r>
              <a:rPr lang="en-US" sz="2400" dirty="0" smtClean="0">
                <a:solidFill>
                  <a:schemeClr val="accent1"/>
                </a:solidFill>
                <a:latin typeface="Agency FB" pitchFamily="34" charset="0"/>
              </a:rPr>
              <a:t>Mental Health and Substance Abuse Counseling </a:t>
            </a:r>
          </a:p>
          <a:p>
            <a:pPr algn="ctr">
              <a:lnSpc>
                <a:spcPct val="210000"/>
              </a:lnSpc>
              <a:buNone/>
            </a:pPr>
            <a:r>
              <a:rPr lang="en-US" sz="1500" dirty="0" smtClean="0">
                <a:solidFill>
                  <a:schemeClr val="accent1"/>
                </a:solidFill>
                <a:latin typeface="Agency FB" pitchFamily="34" charset="0"/>
              </a:rPr>
              <a:t>(Contact local One-Stop Career Center to obtain a list of community partners)</a:t>
            </a:r>
            <a:endParaRPr lang="en-US" sz="1500" b="1" dirty="0" smtClean="0">
              <a:solidFill>
                <a:schemeClr val="accent1"/>
              </a:solidFill>
              <a:latin typeface="Agency FB"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Initial Assessment</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76400"/>
            <a:ext cx="8001000" cy="4267199"/>
          </a:xfrm>
        </p:spPr>
        <p:txBody>
          <a:bodyPr>
            <a:noAutofit/>
          </a:bodyPr>
          <a:lstStyle/>
          <a:p>
            <a:pPr lvl="1">
              <a:buNone/>
            </a:pPr>
            <a:endParaRPr lang="en-US" sz="2400" dirty="0" smtClean="0">
              <a:solidFill>
                <a:schemeClr val="accent1"/>
              </a:solidFill>
              <a:latin typeface="Agency FB" pitchFamily="34" charset="0"/>
            </a:endParaRPr>
          </a:p>
          <a:p>
            <a:pPr lvl="1">
              <a:buNone/>
            </a:pPr>
            <a:r>
              <a:rPr lang="en-US" sz="3200" b="1" dirty="0" smtClean="0">
                <a:solidFill>
                  <a:schemeClr val="accent1"/>
                </a:solidFill>
                <a:latin typeface="Agency FB" pitchFamily="34" charset="0"/>
              </a:rPr>
              <a:t>RWBs have the flexibility to conduct the IA during </a:t>
            </a:r>
          </a:p>
          <a:p>
            <a:pPr lvl="1">
              <a:buNone/>
            </a:pPr>
            <a:r>
              <a:rPr lang="en-US" sz="3200" b="1" dirty="0" smtClean="0">
                <a:solidFill>
                  <a:schemeClr val="accent1"/>
                </a:solidFill>
                <a:latin typeface="Agency FB" pitchFamily="34" charset="0"/>
              </a:rPr>
              <a:t>the work registration process or after the customer </a:t>
            </a:r>
          </a:p>
          <a:p>
            <a:pPr lvl="1">
              <a:buNone/>
            </a:pPr>
            <a:r>
              <a:rPr lang="en-US" sz="3200" b="1" dirty="0" smtClean="0">
                <a:solidFill>
                  <a:schemeClr val="accent1"/>
                </a:solidFill>
                <a:latin typeface="Agency FB" pitchFamily="34" charset="0"/>
              </a:rPr>
              <a:t>has been referred as a mandatory participant</a:t>
            </a:r>
          </a:p>
          <a:p>
            <a:pPr lvl="1">
              <a:buNone/>
            </a:pPr>
            <a:r>
              <a:rPr lang="en-US" sz="1600" dirty="0" smtClean="0">
                <a:solidFill>
                  <a:schemeClr val="accent1"/>
                </a:solidFill>
                <a:latin typeface="Agency FB" pitchFamily="34" charset="0"/>
              </a:rPr>
              <a:t>                  </a:t>
            </a:r>
          </a:p>
          <a:p>
            <a:pPr lvl="1">
              <a:buNone/>
            </a:pPr>
            <a:endParaRPr lang="en-US" sz="1600" dirty="0" smtClean="0">
              <a:solidFill>
                <a:schemeClr val="accent1"/>
              </a:solidFill>
              <a:latin typeface="Agency FB" pitchFamily="34" charset="0"/>
            </a:endParaRPr>
          </a:p>
          <a:p>
            <a:pPr lvl="1">
              <a:buFont typeface="Arial" pitchFamily="34" charset="0"/>
              <a:buChar char="•"/>
            </a:pPr>
            <a:endParaRPr lang="en-US" dirty="0" smtClean="0">
              <a:solidFill>
                <a:schemeClr val="accent1"/>
              </a:solidFill>
              <a:latin typeface="Agency FB" pitchFamily="34" charset="0"/>
            </a:endParaRPr>
          </a:p>
          <a:p>
            <a:pPr lvl="1">
              <a:buFont typeface="Arial" pitchFamily="34" charset="0"/>
              <a:buChar char="•"/>
            </a:pPr>
            <a:endParaRPr lang="en-US" dirty="0" smtClean="0">
              <a:solidFill>
                <a:schemeClr val="accent1"/>
              </a:solidFill>
              <a:latin typeface="Agency FB" pitchFamily="34" charset="0"/>
            </a:endParaRPr>
          </a:p>
          <a:p>
            <a:pPr lvl="1">
              <a:buNone/>
            </a:pPr>
            <a:endParaRPr lang="en-US" dirty="0" smtClean="0">
              <a:solidFill>
                <a:schemeClr val="accent1"/>
              </a:solidFill>
              <a:latin typeface="Agency FB" pitchFamily="34" charset="0"/>
            </a:endParaRPr>
          </a:p>
          <a:p>
            <a:pPr lvl="1">
              <a:buFont typeface="Wingdings" pitchFamily="2" charset="2"/>
              <a:buChar char="§"/>
            </a:pPr>
            <a:endParaRPr lang="en-US" dirty="0" smtClean="0">
              <a:solidFill>
                <a:schemeClr val="accent1"/>
              </a:solidFill>
              <a:latin typeface="Agency FB" pitchFamily="34" charset="0"/>
            </a:endParaRPr>
          </a:p>
          <a:p>
            <a:pPr lvl="1">
              <a:buNone/>
            </a:pPr>
            <a:endParaRPr lang="en-US" dirty="0" smtClean="0">
              <a:solidFill>
                <a:schemeClr val="accent1"/>
              </a:solidFill>
              <a:latin typeface="Agency FB" pitchFamily="34" charset="0"/>
            </a:endParaRPr>
          </a:p>
          <a:p>
            <a:pPr lvl="1">
              <a:buNone/>
            </a:pPr>
            <a:r>
              <a:rPr lang="en-US" dirty="0" smtClean="0">
                <a:solidFill>
                  <a:schemeClr val="accent1"/>
                </a:solidFill>
                <a:latin typeface="Agency FB" pitchFamily="34" charset="0"/>
              </a:rPr>
              <a:t> </a:t>
            </a:r>
          </a:p>
          <a:p>
            <a:pPr lvl="1">
              <a:buFont typeface="Wingdings" pitchFamily="2" charset="2"/>
              <a:buChar char="§"/>
            </a:pPr>
            <a:endParaRPr lang="en-US" dirty="0" smtClean="0">
              <a:solidFill>
                <a:schemeClr val="accent1"/>
              </a:solidFill>
              <a:latin typeface="Agency FB" pitchFamily="34" charset="0"/>
            </a:endParaRPr>
          </a:p>
          <a:p>
            <a:pPr lvl="1">
              <a:buFont typeface="Wingdings" pitchFamily="2" charset="2"/>
              <a:buChar char="§"/>
            </a:pPr>
            <a:endParaRPr lang="en-US" dirty="0" smtClean="0">
              <a:solidFill>
                <a:schemeClr val="accent1"/>
              </a:solidFill>
              <a:latin typeface="Agency FB" pitchFamily="34" charset="0"/>
            </a:endParaRPr>
          </a:p>
          <a:p>
            <a:pPr>
              <a:buFont typeface="Wingdings" pitchFamily="2" charset="2"/>
              <a:buChar char="§"/>
            </a:pPr>
            <a:endParaRPr lang="en-US" dirty="0" smtClean="0">
              <a:solidFill>
                <a:schemeClr val="accent1"/>
              </a:solidFill>
              <a:latin typeface="Agency FB" pitchFamily="34" charset="0"/>
            </a:endParaRPr>
          </a:p>
          <a:p>
            <a:pPr>
              <a:buNone/>
            </a:pPr>
            <a:endParaRPr lang="en-US" dirty="0" smtClean="0">
              <a:solidFill>
                <a:schemeClr val="accent1"/>
              </a:solidFill>
              <a:latin typeface="Agency FB" pitchFamily="34" charset="0"/>
            </a:endParaRPr>
          </a:p>
          <a:p>
            <a:pPr>
              <a:buNone/>
            </a:pPr>
            <a:endParaRPr lang="en-US" dirty="0" smtClean="0">
              <a:solidFill>
                <a:schemeClr val="accent1"/>
              </a:solidFill>
              <a:latin typeface="Agency FB"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76200"/>
            <a:ext cx="8077200" cy="762000"/>
          </a:xfrm>
        </p:spPr>
        <p:txBody>
          <a:bodyPr>
            <a:normAutofit/>
          </a:bodyPr>
          <a:lstStyle/>
          <a:p>
            <a:r>
              <a:rPr lang="en-US" dirty="0" smtClean="0">
                <a:latin typeface="Times New Roman" pitchFamily="18" charset="0"/>
                <a:cs typeface="Times New Roman" pitchFamily="18" charset="0"/>
              </a:rPr>
              <a:t>Initial Assessment</a:t>
            </a:r>
            <a:endParaRPr lang="en-US" dirty="0">
              <a:latin typeface="Times New Roman" pitchFamily="18" charset="0"/>
              <a:cs typeface="Times New Roman" pitchFamily="18" charset="0"/>
            </a:endParaRPr>
          </a:p>
        </p:txBody>
      </p:sp>
      <p:sp>
        <p:nvSpPr>
          <p:cNvPr id="6" name="Content Placeholder 5"/>
          <p:cNvSpPr>
            <a:spLocks noGrp="1"/>
          </p:cNvSpPr>
          <p:nvPr>
            <p:ph idx="1"/>
          </p:nvPr>
        </p:nvSpPr>
        <p:spPr>
          <a:xfrm>
            <a:off x="1219200" y="1828801"/>
            <a:ext cx="7467600" cy="2819400"/>
          </a:xfrm>
        </p:spPr>
        <p:txBody>
          <a:bodyPr>
            <a:normAutofit fontScale="25000" lnSpcReduction="20000"/>
          </a:bodyPr>
          <a:lstStyle/>
          <a:p>
            <a:pPr>
              <a:lnSpc>
                <a:spcPct val="220000"/>
              </a:lnSpc>
              <a:spcBef>
                <a:spcPts val="0"/>
              </a:spcBef>
              <a:buNone/>
            </a:pPr>
            <a:r>
              <a:rPr lang="en-US" sz="12800" b="1" dirty="0" smtClean="0">
                <a:solidFill>
                  <a:schemeClr val="accent1"/>
                </a:solidFill>
                <a:latin typeface="Agency FB" pitchFamily="34" charset="0"/>
              </a:rPr>
              <a:t>The purpose of the Initial Assessment is to:</a:t>
            </a:r>
          </a:p>
          <a:p>
            <a:pPr>
              <a:lnSpc>
                <a:spcPct val="220000"/>
              </a:lnSpc>
              <a:spcBef>
                <a:spcPts val="0"/>
              </a:spcBef>
              <a:buFont typeface="Wingdings" pitchFamily="2" charset="2"/>
              <a:buChar char="§"/>
            </a:pPr>
            <a:r>
              <a:rPr lang="en-US" sz="9600" dirty="0" smtClean="0">
                <a:solidFill>
                  <a:schemeClr val="accent1"/>
                </a:solidFill>
                <a:latin typeface="Agency FB" pitchFamily="34" charset="0"/>
              </a:rPr>
              <a:t>Assess the customer’s needs</a:t>
            </a:r>
          </a:p>
          <a:p>
            <a:pPr>
              <a:lnSpc>
                <a:spcPct val="220000"/>
              </a:lnSpc>
              <a:spcBef>
                <a:spcPts val="0"/>
              </a:spcBef>
              <a:buFont typeface="Wingdings" pitchFamily="2" charset="2"/>
              <a:buChar char="§"/>
            </a:pPr>
            <a:r>
              <a:rPr lang="en-US" sz="9600" dirty="0" smtClean="0">
                <a:solidFill>
                  <a:schemeClr val="accent1"/>
                </a:solidFill>
                <a:latin typeface="Agency FB" pitchFamily="34" charset="0"/>
              </a:rPr>
              <a:t>Assess the customer’s work history</a:t>
            </a:r>
          </a:p>
          <a:p>
            <a:pPr>
              <a:lnSpc>
                <a:spcPct val="220000"/>
              </a:lnSpc>
              <a:spcBef>
                <a:spcPts val="0"/>
              </a:spcBef>
              <a:buFont typeface="Wingdings" pitchFamily="2" charset="2"/>
              <a:buChar char="§"/>
            </a:pPr>
            <a:r>
              <a:rPr lang="en-US" sz="9600" dirty="0" smtClean="0">
                <a:solidFill>
                  <a:schemeClr val="accent1"/>
                </a:solidFill>
                <a:latin typeface="Agency FB" pitchFamily="34" charset="0"/>
              </a:rPr>
              <a:t>Assess the customer’s employability</a:t>
            </a:r>
          </a:p>
          <a:p>
            <a:pPr>
              <a:spcBef>
                <a:spcPts val="0"/>
              </a:spcBef>
            </a:pPr>
            <a:endParaRPr lang="en-US" sz="4400" dirty="0" smtClean="0">
              <a:solidFill>
                <a:schemeClr val="accent1"/>
              </a:solidFill>
              <a:latin typeface="Agency FB" pitchFamily="34" charset="0"/>
            </a:endParaRPr>
          </a:p>
          <a:p>
            <a:pPr>
              <a:spcBef>
                <a:spcPts val="0"/>
              </a:spcBef>
              <a:buNone/>
            </a:pPr>
            <a:r>
              <a:rPr lang="en-US" sz="3800" dirty="0" smtClean="0">
                <a:solidFill>
                  <a:schemeClr val="accent1"/>
                </a:solidFill>
                <a:latin typeface="Agency FB" pitchFamily="34" charset="0"/>
              </a:rPr>
              <a:t> </a:t>
            </a:r>
          </a:p>
          <a:p>
            <a:pPr>
              <a:spcBef>
                <a:spcPts val="0"/>
              </a:spcBef>
            </a:pPr>
            <a:endParaRPr lang="en-US" sz="2800" dirty="0" smtClean="0">
              <a:solidFill>
                <a:schemeClr val="accent1"/>
              </a:solidFill>
              <a:latin typeface="Agency FB" pitchFamily="34" charset="0"/>
            </a:endParaRPr>
          </a:p>
          <a:p>
            <a:pPr>
              <a:spcBef>
                <a:spcPts val="0"/>
              </a:spcBef>
              <a:buNone/>
            </a:pPr>
            <a:r>
              <a:rPr lang="en-US" sz="2600" dirty="0" smtClean="0">
                <a:solidFill>
                  <a:schemeClr val="accent1"/>
                </a:solidFill>
                <a:latin typeface="Agency FB" pitchFamily="34" charset="0"/>
              </a:rPr>
              <a:t>                         </a:t>
            </a:r>
            <a:endParaRPr lang="en-US" sz="2900" dirty="0" smtClean="0">
              <a:solidFill>
                <a:schemeClr val="accent1"/>
              </a:solidFill>
              <a:latin typeface="Agency FB" pitchFamily="34" charset="0"/>
            </a:endParaRPr>
          </a:p>
          <a:p>
            <a:pPr>
              <a:spcBef>
                <a:spcPts val="0"/>
              </a:spcBef>
              <a:buNone/>
            </a:pPr>
            <a:endParaRPr lang="en-US" sz="2400" dirty="0" smtClean="0">
              <a:solidFill>
                <a:schemeClr val="accent1"/>
              </a:solidFill>
              <a:latin typeface="Agency FB" pitchFamily="34" charset="0"/>
            </a:endParaRPr>
          </a:p>
          <a:p>
            <a:pPr>
              <a:buNone/>
            </a:pPr>
            <a:r>
              <a:rPr lang="en-US" b="1" dirty="0" smtClean="0">
                <a:solidFill>
                  <a:schemeClr val="accent1"/>
                </a:solidFill>
                <a:latin typeface="Agency FB" pitchFamily="34" charset="0"/>
              </a:rPr>
              <a:t>	</a:t>
            </a:r>
          </a:p>
          <a:p>
            <a:pPr>
              <a:buNone/>
            </a:pPr>
            <a:r>
              <a:rPr lang="en-US" dirty="0" smtClean="0"/>
              <a:t>             </a:t>
            </a:r>
            <a:endParaRPr lang="en-US" sz="23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76200"/>
            <a:ext cx="8077200" cy="762000"/>
          </a:xfrm>
        </p:spPr>
        <p:txBody>
          <a:bodyPr>
            <a:normAutofit/>
          </a:bodyPr>
          <a:lstStyle/>
          <a:p>
            <a:r>
              <a:rPr lang="en-US" dirty="0" smtClean="0">
                <a:latin typeface="Times New Roman" pitchFamily="18" charset="0"/>
                <a:cs typeface="Times New Roman" pitchFamily="18" charset="0"/>
              </a:rPr>
              <a:t>Initial Assessment</a:t>
            </a:r>
            <a:endParaRPr lang="en-US" dirty="0">
              <a:latin typeface="Times New Roman" pitchFamily="18" charset="0"/>
              <a:cs typeface="Times New Roman" pitchFamily="18" charset="0"/>
            </a:endParaRPr>
          </a:p>
        </p:txBody>
      </p:sp>
      <p:sp>
        <p:nvSpPr>
          <p:cNvPr id="6" name="Content Placeholder 5"/>
          <p:cNvSpPr>
            <a:spLocks noGrp="1"/>
          </p:cNvSpPr>
          <p:nvPr>
            <p:ph idx="1"/>
          </p:nvPr>
        </p:nvSpPr>
        <p:spPr>
          <a:xfrm>
            <a:off x="1143000" y="1828800"/>
            <a:ext cx="7924800" cy="4297363"/>
          </a:xfrm>
        </p:spPr>
        <p:txBody>
          <a:bodyPr>
            <a:normAutofit fontScale="32500" lnSpcReduction="20000"/>
          </a:bodyPr>
          <a:lstStyle/>
          <a:p>
            <a:pPr>
              <a:lnSpc>
                <a:spcPct val="200000"/>
              </a:lnSpc>
              <a:spcBef>
                <a:spcPts val="0"/>
              </a:spcBef>
              <a:buNone/>
            </a:pPr>
            <a:r>
              <a:rPr lang="en-US" sz="9800" b="1" dirty="0" smtClean="0">
                <a:solidFill>
                  <a:schemeClr val="accent1"/>
                </a:solidFill>
                <a:latin typeface="Agency FB" pitchFamily="34" charset="0"/>
              </a:rPr>
              <a:t>These assessments also help RWBs:</a:t>
            </a:r>
          </a:p>
          <a:p>
            <a:pPr>
              <a:lnSpc>
                <a:spcPct val="200000"/>
              </a:lnSpc>
              <a:spcBef>
                <a:spcPts val="0"/>
              </a:spcBef>
              <a:buFont typeface="Wingdings" pitchFamily="2" charset="2"/>
              <a:buChar char="§"/>
            </a:pPr>
            <a:r>
              <a:rPr lang="en-US" sz="7400" dirty="0" smtClean="0">
                <a:solidFill>
                  <a:schemeClr val="accent1"/>
                </a:solidFill>
                <a:latin typeface="Agency FB" pitchFamily="34" charset="0"/>
              </a:rPr>
              <a:t>Provide appropriate services</a:t>
            </a:r>
          </a:p>
          <a:p>
            <a:pPr>
              <a:lnSpc>
                <a:spcPct val="200000"/>
              </a:lnSpc>
              <a:spcBef>
                <a:spcPts val="0"/>
              </a:spcBef>
              <a:buFont typeface="Wingdings" pitchFamily="2" charset="2"/>
              <a:buChar char="§"/>
            </a:pPr>
            <a:r>
              <a:rPr lang="en-US" sz="7400" dirty="0" smtClean="0">
                <a:solidFill>
                  <a:schemeClr val="accent1"/>
                </a:solidFill>
                <a:latin typeface="Agency FB" pitchFamily="34" charset="0"/>
              </a:rPr>
              <a:t>Assign appropriate work activities</a:t>
            </a:r>
          </a:p>
          <a:p>
            <a:pPr>
              <a:lnSpc>
                <a:spcPct val="200000"/>
              </a:lnSpc>
              <a:spcBef>
                <a:spcPts val="0"/>
              </a:spcBef>
              <a:buFont typeface="Wingdings" pitchFamily="2" charset="2"/>
              <a:buChar char="§"/>
            </a:pPr>
            <a:r>
              <a:rPr lang="en-US" sz="7400" dirty="0" smtClean="0">
                <a:solidFill>
                  <a:schemeClr val="accent1"/>
                </a:solidFill>
                <a:latin typeface="Agency FB" pitchFamily="34" charset="0"/>
              </a:rPr>
              <a:t>Determine what will help the customer become self-sufficient</a:t>
            </a:r>
          </a:p>
          <a:p>
            <a:pPr>
              <a:spcBef>
                <a:spcPts val="0"/>
              </a:spcBef>
            </a:pPr>
            <a:endParaRPr lang="en-US" sz="2800" dirty="0" smtClean="0">
              <a:solidFill>
                <a:schemeClr val="accent1"/>
              </a:solidFill>
              <a:latin typeface="Agency FB" pitchFamily="34" charset="0"/>
            </a:endParaRPr>
          </a:p>
          <a:p>
            <a:pPr>
              <a:spcBef>
                <a:spcPts val="0"/>
              </a:spcBef>
              <a:buNone/>
            </a:pPr>
            <a:r>
              <a:rPr lang="en-US" sz="2600" dirty="0" smtClean="0">
                <a:solidFill>
                  <a:schemeClr val="accent1"/>
                </a:solidFill>
                <a:latin typeface="Agency FB" pitchFamily="34" charset="0"/>
              </a:rPr>
              <a:t>                         </a:t>
            </a:r>
            <a:endParaRPr lang="en-US" sz="2900" dirty="0" smtClean="0">
              <a:solidFill>
                <a:schemeClr val="accent1"/>
              </a:solidFill>
              <a:latin typeface="Agency FB" pitchFamily="34" charset="0"/>
            </a:endParaRPr>
          </a:p>
          <a:p>
            <a:pPr>
              <a:spcBef>
                <a:spcPts val="0"/>
              </a:spcBef>
              <a:buNone/>
            </a:pPr>
            <a:endParaRPr lang="en-US" sz="2400" dirty="0" smtClean="0">
              <a:solidFill>
                <a:schemeClr val="accent1"/>
              </a:solidFill>
              <a:latin typeface="Agency FB" pitchFamily="34" charset="0"/>
            </a:endParaRPr>
          </a:p>
          <a:p>
            <a:pPr>
              <a:buNone/>
            </a:pPr>
            <a:r>
              <a:rPr lang="en-US" b="1" dirty="0" smtClean="0">
                <a:solidFill>
                  <a:schemeClr val="accent1"/>
                </a:solidFill>
                <a:latin typeface="Agency FB" pitchFamily="34" charset="0"/>
              </a:rPr>
              <a:t>	</a:t>
            </a:r>
          </a:p>
          <a:p>
            <a:pPr>
              <a:buNone/>
            </a:pPr>
            <a:r>
              <a:rPr lang="en-US" dirty="0" smtClean="0"/>
              <a:t>             </a:t>
            </a:r>
            <a:endParaRPr lang="en-US" sz="23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76200"/>
            <a:ext cx="8077200" cy="762000"/>
          </a:xfrm>
        </p:spPr>
        <p:txBody>
          <a:bodyPr>
            <a:normAutofit/>
          </a:bodyPr>
          <a:lstStyle/>
          <a:p>
            <a:r>
              <a:rPr lang="en-US" dirty="0" smtClean="0">
                <a:latin typeface="Times New Roman" pitchFamily="18" charset="0"/>
                <a:cs typeface="Times New Roman" pitchFamily="18" charset="0"/>
              </a:rPr>
              <a:t>Assessments</a:t>
            </a:r>
            <a:endParaRPr lang="en-US" dirty="0">
              <a:latin typeface="Times New Roman" pitchFamily="18" charset="0"/>
              <a:cs typeface="Times New Roman" pitchFamily="18" charset="0"/>
            </a:endParaRPr>
          </a:p>
        </p:txBody>
      </p:sp>
      <p:sp>
        <p:nvSpPr>
          <p:cNvPr id="6" name="Content Placeholder 5"/>
          <p:cNvSpPr>
            <a:spLocks noGrp="1"/>
          </p:cNvSpPr>
          <p:nvPr>
            <p:ph idx="1"/>
          </p:nvPr>
        </p:nvSpPr>
        <p:spPr>
          <a:xfrm>
            <a:off x="1219200" y="1600200"/>
            <a:ext cx="7467600" cy="4953000"/>
          </a:xfrm>
        </p:spPr>
        <p:txBody>
          <a:bodyPr>
            <a:normAutofit fontScale="25000" lnSpcReduction="20000"/>
          </a:bodyPr>
          <a:lstStyle/>
          <a:p>
            <a:pPr>
              <a:lnSpc>
                <a:spcPct val="120000"/>
              </a:lnSpc>
              <a:buFont typeface="Wingdings" pitchFamily="2" charset="2"/>
              <a:buChar char="§"/>
            </a:pPr>
            <a:r>
              <a:rPr lang="en-US" sz="12800" b="1" dirty="0" smtClean="0">
                <a:solidFill>
                  <a:schemeClr val="accent1"/>
                </a:solidFill>
                <a:latin typeface="Agency FB" pitchFamily="34" charset="0"/>
              </a:rPr>
              <a:t>Academic Assessments</a:t>
            </a:r>
          </a:p>
          <a:p>
            <a:pPr lvl="1">
              <a:lnSpc>
                <a:spcPct val="120000"/>
              </a:lnSpc>
              <a:buFont typeface="Wingdings" pitchFamily="2" charset="2"/>
              <a:buChar char="§"/>
            </a:pPr>
            <a:r>
              <a:rPr lang="en-US" sz="9600" dirty="0" smtClean="0">
                <a:solidFill>
                  <a:schemeClr val="accent1"/>
                </a:solidFill>
                <a:latin typeface="Agency FB" pitchFamily="34" charset="0"/>
              </a:rPr>
              <a:t>TABE-Test of Adult Basic Education </a:t>
            </a:r>
          </a:p>
          <a:p>
            <a:pPr lvl="1">
              <a:lnSpc>
                <a:spcPct val="120000"/>
              </a:lnSpc>
              <a:buFont typeface="Wingdings" pitchFamily="2" charset="2"/>
              <a:buChar char="§"/>
            </a:pPr>
            <a:r>
              <a:rPr lang="en-US" sz="9600" dirty="0" smtClean="0">
                <a:solidFill>
                  <a:schemeClr val="accent1"/>
                </a:solidFill>
                <a:latin typeface="Agency FB" pitchFamily="34" charset="0"/>
              </a:rPr>
              <a:t>Ready To Work</a:t>
            </a:r>
          </a:p>
          <a:p>
            <a:pPr>
              <a:lnSpc>
                <a:spcPct val="120000"/>
              </a:lnSpc>
              <a:buFont typeface="Wingdings" pitchFamily="2" charset="2"/>
              <a:buChar char="§"/>
            </a:pPr>
            <a:r>
              <a:rPr lang="en-US" sz="12800" b="1" dirty="0" smtClean="0">
                <a:solidFill>
                  <a:schemeClr val="accent1"/>
                </a:solidFill>
                <a:latin typeface="Agency FB" pitchFamily="34" charset="0"/>
              </a:rPr>
              <a:t>Interest Inventories</a:t>
            </a:r>
          </a:p>
          <a:p>
            <a:pPr lvl="1">
              <a:lnSpc>
                <a:spcPct val="120000"/>
              </a:lnSpc>
              <a:buFont typeface="Wingdings" pitchFamily="2" charset="2"/>
              <a:buChar char="§"/>
            </a:pPr>
            <a:r>
              <a:rPr lang="en-US" sz="9200" dirty="0" smtClean="0">
                <a:solidFill>
                  <a:schemeClr val="accent1"/>
                </a:solidFill>
                <a:latin typeface="Agency FB" pitchFamily="34" charset="0"/>
              </a:rPr>
              <a:t>Choices</a:t>
            </a:r>
          </a:p>
          <a:p>
            <a:pPr>
              <a:lnSpc>
                <a:spcPct val="120000"/>
              </a:lnSpc>
              <a:buFont typeface="Wingdings" pitchFamily="2" charset="2"/>
              <a:buChar char="§"/>
            </a:pPr>
            <a:r>
              <a:rPr lang="en-US" sz="12800" b="1" dirty="0" smtClean="0">
                <a:solidFill>
                  <a:schemeClr val="accent1"/>
                </a:solidFill>
                <a:latin typeface="Agency FB" pitchFamily="34" charset="0"/>
              </a:rPr>
              <a:t>Employer Screenings</a:t>
            </a:r>
          </a:p>
          <a:p>
            <a:pPr lvl="1">
              <a:lnSpc>
                <a:spcPct val="120000"/>
              </a:lnSpc>
              <a:buFont typeface="Wingdings" pitchFamily="2" charset="2"/>
              <a:buChar char="§"/>
            </a:pPr>
            <a:r>
              <a:rPr lang="en-US" sz="9600" dirty="0" smtClean="0">
                <a:solidFill>
                  <a:schemeClr val="accent1"/>
                </a:solidFill>
                <a:latin typeface="Agency FB" pitchFamily="34" charset="0"/>
              </a:rPr>
              <a:t>ERI-Employee Reliability Inventory</a:t>
            </a:r>
            <a:r>
              <a:rPr lang="en-US" sz="12800" dirty="0" smtClean="0">
                <a:solidFill>
                  <a:schemeClr val="accent1"/>
                </a:solidFill>
                <a:latin typeface="Agency FB" pitchFamily="34" charset="0"/>
              </a:rPr>
              <a:t>			</a:t>
            </a:r>
          </a:p>
          <a:p>
            <a:pPr lvl="1">
              <a:lnSpc>
                <a:spcPct val="120000"/>
              </a:lnSpc>
              <a:buFont typeface="Wingdings" pitchFamily="2" charset="2"/>
              <a:buChar char="§"/>
            </a:pPr>
            <a:r>
              <a:rPr lang="en-US" sz="9600" dirty="0" smtClean="0">
                <a:solidFill>
                  <a:schemeClr val="accent1"/>
                </a:solidFill>
                <a:latin typeface="Agency FB" pitchFamily="34" charset="0"/>
              </a:rPr>
              <a:t>Career Barrier Checklist </a:t>
            </a:r>
          </a:p>
          <a:p>
            <a:pPr lvl="1">
              <a:lnSpc>
                <a:spcPct val="120000"/>
              </a:lnSpc>
              <a:buFont typeface="Wingdings" pitchFamily="2" charset="2"/>
              <a:buChar char="§"/>
            </a:pPr>
            <a:r>
              <a:rPr lang="en-US" sz="9600" dirty="0" smtClean="0">
                <a:solidFill>
                  <a:schemeClr val="accent1"/>
                </a:solidFill>
                <a:latin typeface="Agency FB" pitchFamily="34" charset="0"/>
              </a:rPr>
              <a:t>Prove It </a:t>
            </a:r>
          </a:p>
          <a:p>
            <a:pPr lvl="1">
              <a:buNone/>
            </a:pPr>
            <a:endParaRPr lang="en-US" dirty="0" smtClean="0">
              <a:solidFill>
                <a:schemeClr val="accent1"/>
              </a:solidFill>
              <a:latin typeface="Agency FB" pitchFamily="34" charset="0"/>
            </a:endParaRPr>
          </a:p>
          <a:p>
            <a:pPr lvl="1">
              <a:buNone/>
            </a:pPr>
            <a:endParaRPr lang="en-US" dirty="0" smtClean="0">
              <a:solidFill>
                <a:schemeClr val="accent1"/>
              </a:solidFill>
              <a:latin typeface="Agency FB" pitchFamily="34" charset="0"/>
            </a:endParaRPr>
          </a:p>
          <a:p>
            <a:pPr lvl="1">
              <a:buFont typeface="Courier New" pitchFamily="49" charset="0"/>
              <a:buChar char="o"/>
            </a:pPr>
            <a:endParaRPr lang="en-US" dirty="0" smtClean="0">
              <a:solidFill>
                <a:schemeClr val="accent1"/>
              </a:solidFill>
              <a:latin typeface="Agency FB" pitchFamily="34" charset="0"/>
            </a:endParaRPr>
          </a:p>
          <a:p>
            <a:pPr>
              <a:spcBef>
                <a:spcPts val="0"/>
              </a:spcBef>
            </a:pPr>
            <a:endParaRPr lang="en-US" sz="2800" dirty="0" smtClean="0">
              <a:solidFill>
                <a:schemeClr val="accent1"/>
              </a:solidFill>
              <a:latin typeface="Agency FB" pitchFamily="34" charset="0"/>
            </a:endParaRPr>
          </a:p>
          <a:p>
            <a:pPr>
              <a:spcBef>
                <a:spcPts val="0"/>
              </a:spcBef>
              <a:buNone/>
            </a:pPr>
            <a:r>
              <a:rPr lang="en-US" sz="2600" dirty="0" smtClean="0">
                <a:solidFill>
                  <a:schemeClr val="accent1"/>
                </a:solidFill>
                <a:latin typeface="Agency FB" pitchFamily="34" charset="0"/>
              </a:rPr>
              <a:t>                         </a:t>
            </a:r>
            <a:endParaRPr lang="en-US" sz="2900" dirty="0" smtClean="0">
              <a:solidFill>
                <a:schemeClr val="accent1"/>
              </a:solidFill>
              <a:latin typeface="Agency FB" pitchFamily="34" charset="0"/>
            </a:endParaRPr>
          </a:p>
          <a:p>
            <a:pPr>
              <a:spcBef>
                <a:spcPts val="0"/>
              </a:spcBef>
              <a:buNone/>
            </a:pPr>
            <a:endParaRPr lang="en-US" sz="2400" dirty="0" smtClean="0">
              <a:solidFill>
                <a:schemeClr val="accent1"/>
              </a:solidFill>
              <a:latin typeface="Agency FB" pitchFamily="34" charset="0"/>
            </a:endParaRPr>
          </a:p>
          <a:p>
            <a:pPr>
              <a:buNone/>
            </a:pPr>
            <a:r>
              <a:rPr lang="en-US" b="1" dirty="0" smtClean="0">
                <a:solidFill>
                  <a:schemeClr val="accent1"/>
                </a:solidFill>
                <a:latin typeface="Agency FB" pitchFamily="34" charset="0"/>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676400"/>
            <a:ext cx="7696200" cy="4144963"/>
          </a:xfrm>
        </p:spPr>
        <p:txBody>
          <a:bodyPr>
            <a:normAutofit/>
          </a:bodyPr>
          <a:lstStyle/>
          <a:p>
            <a:pPr>
              <a:lnSpc>
                <a:spcPct val="160000"/>
              </a:lnSpc>
              <a:buNone/>
            </a:pPr>
            <a:r>
              <a:rPr lang="en-US" b="1" dirty="0" smtClean="0">
                <a:solidFill>
                  <a:schemeClr val="accent1"/>
                </a:solidFill>
                <a:latin typeface="Agency FB" pitchFamily="34" charset="0"/>
              </a:rPr>
              <a:t>Inform DCF of Work Registration completion via:</a:t>
            </a:r>
          </a:p>
          <a:p>
            <a:pPr>
              <a:lnSpc>
                <a:spcPct val="160000"/>
              </a:lnSpc>
              <a:buFont typeface="Wingdings" pitchFamily="2" charset="2"/>
              <a:buChar char="§"/>
            </a:pPr>
            <a:r>
              <a:rPr lang="en-US" sz="2400" dirty="0" smtClean="0">
                <a:solidFill>
                  <a:schemeClr val="accent1"/>
                </a:solidFill>
                <a:latin typeface="Agency FB" pitchFamily="34" charset="0"/>
              </a:rPr>
              <a:t>Fax</a:t>
            </a:r>
          </a:p>
          <a:p>
            <a:pPr>
              <a:lnSpc>
                <a:spcPct val="160000"/>
              </a:lnSpc>
              <a:buFont typeface="Wingdings" pitchFamily="2" charset="2"/>
              <a:buChar char="§"/>
            </a:pPr>
            <a:r>
              <a:rPr lang="en-US" sz="2400" dirty="0" smtClean="0">
                <a:solidFill>
                  <a:schemeClr val="accent1"/>
                </a:solidFill>
                <a:latin typeface="Agency FB" pitchFamily="34" charset="0"/>
              </a:rPr>
              <a:t>Email</a:t>
            </a:r>
          </a:p>
          <a:p>
            <a:pPr>
              <a:lnSpc>
                <a:spcPct val="160000"/>
              </a:lnSpc>
              <a:buFont typeface="Wingdings" pitchFamily="2" charset="2"/>
              <a:buChar char="§"/>
            </a:pPr>
            <a:r>
              <a:rPr lang="en-US" sz="2400" dirty="0" smtClean="0">
                <a:solidFill>
                  <a:schemeClr val="accent1"/>
                </a:solidFill>
                <a:latin typeface="Agency FB" pitchFamily="34" charset="0"/>
              </a:rPr>
              <a:t>Case note entered on the FLORIDA CLRC screen</a:t>
            </a:r>
          </a:p>
          <a:p>
            <a:pPr>
              <a:lnSpc>
                <a:spcPct val="160000"/>
              </a:lnSpc>
              <a:buFont typeface="Wingdings" pitchFamily="2" charset="2"/>
              <a:buChar char="§"/>
            </a:pPr>
            <a:r>
              <a:rPr lang="en-US" sz="2400" dirty="0" smtClean="0">
                <a:solidFill>
                  <a:schemeClr val="accent1"/>
                </a:solidFill>
                <a:latin typeface="Agency FB" pitchFamily="34" charset="0"/>
              </a:rPr>
              <a:t>Other locally approved method</a:t>
            </a:r>
          </a:p>
        </p:txBody>
      </p:sp>
      <p:sp>
        <p:nvSpPr>
          <p:cNvPr id="4" name="Title 1"/>
          <p:cNvSpPr>
            <a:spLocks noGrp="1"/>
          </p:cNvSpPr>
          <p:nvPr>
            <p:ph type="title"/>
          </p:nvPr>
        </p:nvSpPr>
        <p:spPr>
          <a:xfrm>
            <a:off x="609600" y="76200"/>
            <a:ext cx="8077200" cy="762000"/>
          </a:xfrm>
        </p:spPr>
        <p:txBody>
          <a:bodyPr>
            <a:normAutofit fontScale="90000"/>
          </a:bodyPr>
          <a:lstStyle/>
          <a:p>
            <a:r>
              <a:rPr lang="en-US" dirty="0" smtClean="0">
                <a:latin typeface="Times New Roman" pitchFamily="18" charset="0"/>
                <a:cs typeface="Times New Roman" pitchFamily="18" charset="0"/>
              </a:rPr>
              <a:t>Work Registration Completion</a:t>
            </a:r>
            <a:br>
              <a:rPr lang="en-US"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Case Manager Responsibilities</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latin typeface="Times New Roman" pitchFamily="18" charset="0"/>
                <a:cs typeface="Times New Roman" pitchFamily="18" charset="0"/>
              </a:rPr>
              <a:t>Commonly Used Terms</a:t>
            </a:r>
            <a:endParaRPr lang="en-US" dirty="0">
              <a:latin typeface="Times New Roman" pitchFamily="18" charset="0"/>
              <a:cs typeface="Times New Roman" pitchFamily="18" charset="0"/>
            </a:endParaRPr>
          </a:p>
        </p:txBody>
      </p:sp>
      <p:sp>
        <p:nvSpPr>
          <p:cNvPr id="7" name="Content Placeholder 6"/>
          <p:cNvSpPr>
            <a:spLocks noGrp="1"/>
          </p:cNvSpPr>
          <p:nvPr>
            <p:ph idx="1"/>
          </p:nvPr>
        </p:nvSpPr>
        <p:spPr>
          <a:xfrm>
            <a:off x="1219200" y="1600200"/>
            <a:ext cx="7696200" cy="4572000"/>
          </a:xfrm>
        </p:spPr>
        <p:txBody>
          <a:bodyPr>
            <a:normAutofit lnSpcReduction="10000"/>
          </a:bodyPr>
          <a:lstStyle/>
          <a:p>
            <a:pPr>
              <a:buFont typeface="Wingdings" pitchFamily="2" charset="2"/>
              <a:buChar char="§"/>
            </a:pPr>
            <a:r>
              <a:rPr lang="en-US" b="1" dirty="0" smtClean="0">
                <a:solidFill>
                  <a:schemeClr val="accent1"/>
                </a:solidFill>
                <a:latin typeface="Agency FB" pitchFamily="34" charset="0"/>
                <a:cs typeface="Times New Roman" pitchFamily="18" charset="0"/>
              </a:rPr>
              <a:t>RWB</a:t>
            </a:r>
            <a:r>
              <a:rPr lang="en-US" dirty="0" smtClean="0">
                <a:solidFill>
                  <a:schemeClr val="accent1"/>
                </a:solidFill>
                <a:latin typeface="Agency FB" pitchFamily="34" charset="0"/>
                <a:cs typeface="Times New Roman" pitchFamily="18" charset="0"/>
              </a:rPr>
              <a:t>-</a:t>
            </a:r>
            <a:r>
              <a:rPr lang="en-US" sz="2400" dirty="0" smtClean="0">
                <a:solidFill>
                  <a:schemeClr val="accent1"/>
                </a:solidFill>
                <a:latin typeface="Agency FB" pitchFamily="34" charset="0"/>
                <a:cs typeface="Times New Roman" pitchFamily="18" charset="0"/>
              </a:rPr>
              <a:t>Regional Workforce Board</a:t>
            </a:r>
          </a:p>
          <a:p>
            <a:pPr>
              <a:buFont typeface="Wingdings" pitchFamily="2" charset="2"/>
              <a:buChar char="§"/>
            </a:pPr>
            <a:r>
              <a:rPr lang="en-US" b="1" dirty="0" smtClean="0">
                <a:solidFill>
                  <a:schemeClr val="accent1"/>
                </a:solidFill>
                <a:latin typeface="Agency FB" pitchFamily="34" charset="0"/>
                <a:cs typeface="Times New Roman" pitchFamily="18" charset="0"/>
              </a:rPr>
              <a:t>ACCESS</a:t>
            </a:r>
            <a:r>
              <a:rPr lang="en-US" sz="2400" dirty="0" smtClean="0">
                <a:solidFill>
                  <a:schemeClr val="accent1"/>
                </a:solidFill>
                <a:latin typeface="Agency FB" pitchFamily="34" charset="0"/>
                <a:cs typeface="Times New Roman" pitchFamily="18" charset="0"/>
              </a:rPr>
              <a:t>-Automated Community Connection Economic Self-Sufficiency</a:t>
            </a:r>
          </a:p>
          <a:p>
            <a:pPr>
              <a:buFont typeface="Wingdings" pitchFamily="2" charset="2"/>
              <a:buChar char="§"/>
            </a:pPr>
            <a:r>
              <a:rPr lang="en-US" b="1" dirty="0" smtClean="0">
                <a:solidFill>
                  <a:schemeClr val="accent1"/>
                </a:solidFill>
                <a:latin typeface="Agency FB" pitchFamily="34" charset="0"/>
                <a:cs typeface="Times New Roman" pitchFamily="18" charset="0"/>
              </a:rPr>
              <a:t>DCF</a:t>
            </a:r>
            <a:r>
              <a:rPr lang="en-US" dirty="0" smtClean="0">
                <a:solidFill>
                  <a:schemeClr val="accent1"/>
                </a:solidFill>
                <a:latin typeface="Agency FB" pitchFamily="34" charset="0"/>
                <a:cs typeface="Times New Roman" pitchFamily="18" charset="0"/>
              </a:rPr>
              <a:t>-</a:t>
            </a:r>
            <a:r>
              <a:rPr lang="en-US" sz="2400" dirty="0" smtClean="0">
                <a:solidFill>
                  <a:schemeClr val="accent1"/>
                </a:solidFill>
                <a:latin typeface="Agency FB" pitchFamily="34" charset="0"/>
                <a:cs typeface="Times New Roman" pitchFamily="18" charset="0"/>
              </a:rPr>
              <a:t>Department of Children and Families</a:t>
            </a:r>
          </a:p>
          <a:p>
            <a:pPr>
              <a:buFont typeface="Wingdings" pitchFamily="2" charset="2"/>
              <a:buChar char="§"/>
            </a:pPr>
            <a:r>
              <a:rPr lang="en-US" b="1" dirty="0" smtClean="0">
                <a:solidFill>
                  <a:schemeClr val="accent1"/>
                </a:solidFill>
                <a:latin typeface="Agency FB" pitchFamily="34" charset="0"/>
                <a:cs typeface="Times New Roman" pitchFamily="18" charset="0"/>
              </a:rPr>
              <a:t>WT</a:t>
            </a:r>
            <a:r>
              <a:rPr lang="en-US" dirty="0" smtClean="0">
                <a:solidFill>
                  <a:schemeClr val="accent1"/>
                </a:solidFill>
                <a:latin typeface="Agency FB" pitchFamily="34" charset="0"/>
                <a:cs typeface="Times New Roman" pitchFamily="18" charset="0"/>
              </a:rPr>
              <a:t>-</a:t>
            </a:r>
            <a:r>
              <a:rPr lang="en-US" sz="2400" dirty="0" smtClean="0">
                <a:solidFill>
                  <a:schemeClr val="accent1"/>
                </a:solidFill>
                <a:latin typeface="Agency FB" pitchFamily="34" charset="0"/>
                <a:cs typeface="Times New Roman" pitchFamily="18" charset="0"/>
              </a:rPr>
              <a:t>Welfare Transition</a:t>
            </a:r>
          </a:p>
          <a:p>
            <a:pPr>
              <a:buFont typeface="Wingdings" pitchFamily="2" charset="2"/>
              <a:buChar char="§"/>
            </a:pPr>
            <a:r>
              <a:rPr lang="en-US" b="1" dirty="0" smtClean="0">
                <a:solidFill>
                  <a:schemeClr val="accent1"/>
                </a:solidFill>
                <a:latin typeface="Agency FB" pitchFamily="34" charset="0"/>
                <a:cs typeface="Times New Roman" pitchFamily="18" charset="0"/>
              </a:rPr>
              <a:t>TCA</a:t>
            </a:r>
            <a:r>
              <a:rPr lang="en-US" sz="2400" dirty="0" smtClean="0">
                <a:solidFill>
                  <a:schemeClr val="accent1"/>
                </a:solidFill>
                <a:latin typeface="Agency FB" pitchFamily="34" charset="0"/>
                <a:cs typeface="Times New Roman" pitchFamily="18" charset="0"/>
              </a:rPr>
              <a:t>-Temporary Cash Assistance</a:t>
            </a:r>
          </a:p>
          <a:p>
            <a:pPr>
              <a:buFont typeface="Wingdings" pitchFamily="2" charset="2"/>
              <a:buChar char="§"/>
            </a:pPr>
            <a:r>
              <a:rPr lang="en-US" b="1" dirty="0" smtClean="0">
                <a:solidFill>
                  <a:schemeClr val="accent1"/>
                </a:solidFill>
                <a:latin typeface="Agency FB" pitchFamily="34" charset="0"/>
                <a:cs typeface="Times New Roman" pitchFamily="18" charset="0"/>
              </a:rPr>
              <a:t>LOP</a:t>
            </a:r>
            <a:r>
              <a:rPr lang="en-US" sz="2400" dirty="0" smtClean="0">
                <a:solidFill>
                  <a:schemeClr val="accent1"/>
                </a:solidFill>
                <a:latin typeface="Agency FB" pitchFamily="34" charset="0"/>
                <a:cs typeface="Times New Roman" pitchFamily="18" charset="0"/>
              </a:rPr>
              <a:t>-Local Operating Procedure</a:t>
            </a:r>
          </a:p>
          <a:p>
            <a:pPr>
              <a:buFont typeface="Wingdings" pitchFamily="2" charset="2"/>
              <a:buChar char="§"/>
            </a:pPr>
            <a:r>
              <a:rPr lang="en-US" b="1" dirty="0" smtClean="0">
                <a:solidFill>
                  <a:schemeClr val="accent1"/>
                </a:solidFill>
                <a:latin typeface="Agency FB" pitchFamily="34" charset="0"/>
                <a:cs typeface="Times New Roman" pitchFamily="18" charset="0"/>
              </a:rPr>
              <a:t>IA</a:t>
            </a:r>
            <a:r>
              <a:rPr lang="en-US" sz="2400" dirty="0" smtClean="0">
                <a:solidFill>
                  <a:schemeClr val="accent1"/>
                </a:solidFill>
                <a:latin typeface="Agency FB" pitchFamily="34" charset="0"/>
                <a:cs typeface="Times New Roman" pitchFamily="18" charset="0"/>
              </a:rPr>
              <a:t>-Initial Assessment</a:t>
            </a:r>
            <a:endParaRPr lang="en-US" dirty="0"/>
          </a:p>
          <a:p>
            <a:pPr>
              <a:buFont typeface="Wingdings" pitchFamily="2" charset="2"/>
              <a:buChar char="§"/>
            </a:pPr>
            <a:r>
              <a:rPr lang="en-US" b="1" dirty="0" smtClean="0">
                <a:solidFill>
                  <a:schemeClr val="accent1"/>
                </a:solidFill>
                <a:latin typeface="Agency FB" pitchFamily="34" charset="0"/>
                <a:cs typeface="Times New Roman" pitchFamily="18" charset="0"/>
              </a:rPr>
              <a:t>OSST</a:t>
            </a:r>
            <a:r>
              <a:rPr lang="en-US" sz="2400" dirty="0" smtClean="0">
                <a:solidFill>
                  <a:schemeClr val="accent1"/>
                </a:solidFill>
                <a:latin typeface="Agency FB" pitchFamily="34" charset="0"/>
                <a:cs typeface="Times New Roman" pitchFamily="18" charset="0"/>
              </a:rPr>
              <a:t>-One Stop Service Tracking System</a:t>
            </a:r>
          </a:p>
          <a:p>
            <a:pPr>
              <a:buNone/>
            </a:pPr>
            <a:endParaRPr lang="en-US" sz="2400" dirty="0" smtClean="0">
              <a:solidFill>
                <a:schemeClr val="accent1"/>
              </a:solidFill>
              <a:latin typeface="Agency FB"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133600" y="76200"/>
            <a:ext cx="6705600" cy="1143000"/>
          </a:xfrm>
          <a:solidFill>
            <a:schemeClr val="accent1"/>
          </a:solidFill>
          <a:ln>
            <a:solidFill>
              <a:schemeClr val="tx2"/>
            </a:solidFill>
          </a:ln>
        </p:spPr>
        <p:txBody>
          <a:bodyPr>
            <a:normAutofit fontScale="90000"/>
          </a:bodyPr>
          <a:lstStyle/>
          <a:p>
            <a:r>
              <a:rPr lang="en-US" dirty="0" smtClean="0">
                <a:solidFill>
                  <a:schemeClr val="bg1"/>
                </a:solidFill>
                <a:latin typeface="Times New Roman" pitchFamily="18" charset="0"/>
                <a:cs typeface="Times New Roman" pitchFamily="18" charset="0"/>
              </a:rPr>
              <a:t/>
            </a:r>
            <a:br>
              <a:rPr lang="en-US" dirty="0" smtClean="0">
                <a:solidFill>
                  <a:schemeClr val="bg1"/>
                </a:solidFill>
                <a:latin typeface="Times New Roman" pitchFamily="18" charset="0"/>
                <a:cs typeface="Times New Roman" pitchFamily="18" charset="0"/>
              </a:rPr>
            </a:br>
            <a:r>
              <a:rPr lang="en-US" dirty="0" smtClean="0">
                <a:solidFill>
                  <a:schemeClr val="bg1"/>
                </a:solidFill>
                <a:latin typeface="Times New Roman" pitchFamily="18" charset="0"/>
                <a:cs typeface="Times New Roman" pitchFamily="18" charset="0"/>
              </a:rPr>
              <a:t>Let’s Review </a:t>
            </a:r>
            <a:br>
              <a:rPr lang="en-US" dirty="0" smtClean="0">
                <a:solidFill>
                  <a:schemeClr val="bg1"/>
                </a:solidFill>
                <a:latin typeface="Times New Roman" pitchFamily="18" charset="0"/>
                <a:cs typeface="Times New Roman" pitchFamily="18" charset="0"/>
              </a:rPr>
            </a:br>
            <a:endParaRPr lang="en-US" sz="3600"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1981200" y="1371600"/>
            <a:ext cx="6934200" cy="4525963"/>
          </a:xfrm>
        </p:spPr>
        <p:txBody>
          <a:bodyPr>
            <a:normAutofit/>
          </a:bodyPr>
          <a:lstStyle/>
          <a:p>
            <a:pPr algn="ctr">
              <a:lnSpc>
                <a:spcPct val="200000"/>
              </a:lnSpc>
              <a:buNone/>
            </a:pPr>
            <a:r>
              <a:rPr lang="en-US" b="1" dirty="0" smtClean="0">
                <a:solidFill>
                  <a:schemeClr val="accent1"/>
                </a:solidFill>
                <a:latin typeface="Agency FB" pitchFamily="34" charset="0"/>
              </a:rPr>
              <a:t>Purpose of Work Registration</a:t>
            </a:r>
          </a:p>
          <a:p>
            <a:pPr>
              <a:lnSpc>
                <a:spcPct val="200000"/>
              </a:lnSpc>
              <a:buFont typeface="Wingdings" pitchFamily="2" charset="2"/>
              <a:buChar char="§"/>
            </a:pPr>
            <a:r>
              <a:rPr lang="en-US" sz="2400" dirty="0" smtClean="0">
                <a:solidFill>
                  <a:schemeClr val="accent1"/>
                </a:solidFill>
                <a:latin typeface="Agency FB" pitchFamily="34" charset="0"/>
                <a:cs typeface="Times New Roman" pitchFamily="18" charset="0"/>
              </a:rPr>
              <a:t>Provide information on the Welfare Transition program</a:t>
            </a:r>
          </a:p>
          <a:p>
            <a:pPr>
              <a:lnSpc>
                <a:spcPct val="200000"/>
              </a:lnSpc>
              <a:buFont typeface="Wingdings" pitchFamily="2" charset="2"/>
              <a:buChar char="§"/>
            </a:pPr>
            <a:r>
              <a:rPr lang="en-US" sz="2400" dirty="0" smtClean="0">
                <a:solidFill>
                  <a:schemeClr val="accent1"/>
                </a:solidFill>
                <a:latin typeface="Agency FB" pitchFamily="34" charset="0"/>
                <a:cs typeface="Times New Roman" pitchFamily="18" charset="0"/>
              </a:rPr>
              <a:t>Provide information on the One-Stop and Workforce Services</a:t>
            </a:r>
          </a:p>
          <a:p>
            <a:pPr>
              <a:lnSpc>
                <a:spcPct val="200000"/>
              </a:lnSpc>
              <a:buFont typeface="Wingdings" pitchFamily="2" charset="2"/>
              <a:buChar char="§"/>
            </a:pPr>
            <a:r>
              <a:rPr lang="en-US" sz="2400" dirty="0" smtClean="0">
                <a:solidFill>
                  <a:schemeClr val="accent1"/>
                </a:solidFill>
                <a:latin typeface="Agency FB" pitchFamily="34" charset="0"/>
                <a:cs typeface="Times New Roman" pitchFamily="18" charset="0"/>
              </a:rPr>
              <a:t>Prepare customers for program engagement </a:t>
            </a:r>
          </a:p>
          <a:p>
            <a:pPr>
              <a:buNone/>
            </a:pPr>
            <a:endParaRPr lang="en-US" sz="2400" dirty="0" smtClean="0">
              <a:solidFill>
                <a:schemeClr val="accent1"/>
              </a:solidFill>
              <a:latin typeface="Agency FB"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133600" y="76200"/>
            <a:ext cx="6705600" cy="1143000"/>
          </a:xfrm>
          <a:solidFill>
            <a:schemeClr val="accent1"/>
          </a:solidFill>
          <a:ln>
            <a:solidFill>
              <a:schemeClr val="tx2"/>
            </a:solidFill>
          </a:ln>
        </p:spPr>
        <p:txBody>
          <a:bodyPr>
            <a:normAutofit fontScale="90000"/>
          </a:bodyPr>
          <a:lstStyle/>
          <a:p>
            <a:r>
              <a:rPr lang="en-US" dirty="0" smtClean="0">
                <a:solidFill>
                  <a:schemeClr val="bg1"/>
                </a:solidFill>
                <a:latin typeface="Times New Roman" pitchFamily="18" charset="0"/>
                <a:cs typeface="Times New Roman" pitchFamily="18" charset="0"/>
              </a:rPr>
              <a:t/>
            </a:r>
            <a:br>
              <a:rPr lang="en-US" dirty="0" smtClean="0">
                <a:solidFill>
                  <a:schemeClr val="bg1"/>
                </a:solidFill>
                <a:latin typeface="Times New Roman" pitchFamily="18" charset="0"/>
                <a:cs typeface="Times New Roman" pitchFamily="18" charset="0"/>
              </a:rPr>
            </a:br>
            <a:r>
              <a:rPr lang="en-US" dirty="0" smtClean="0">
                <a:solidFill>
                  <a:schemeClr val="bg1"/>
                </a:solidFill>
                <a:latin typeface="Times New Roman" pitchFamily="18" charset="0"/>
                <a:cs typeface="Times New Roman" pitchFamily="18" charset="0"/>
              </a:rPr>
              <a:t>Questions </a:t>
            </a:r>
            <a:br>
              <a:rPr lang="en-US" dirty="0" smtClean="0">
                <a:solidFill>
                  <a:schemeClr val="bg1"/>
                </a:solidFill>
                <a:latin typeface="Times New Roman" pitchFamily="18" charset="0"/>
                <a:cs typeface="Times New Roman" pitchFamily="18" charset="0"/>
              </a:rPr>
            </a:br>
            <a:endParaRPr lang="en-US" sz="3600"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1981200" y="1447800"/>
            <a:ext cx="6934200" cy="4953000"/>
          </a:xfrm>
        </p:spPr>
        <p:txBody>
          <a:bodyPr>
            <a:normAutofit/>
          </a:bodyPr>
          <a:lstStyle/>
          <a:p>
            <a:pPr algn="ctr">
              <a:buNone/>
            </a:pPr>
            <a:endParaRPr lang="en-US" dirty="0" smtClean="0">
              <a:solidFill>
                <a:schemeClr val="accent1"/>
              </a:solidFill>
              <a:latin typeface="Agency FB" pitchFamily="34" charset="0"/>
            </a:endParaRPr>
          </a:p>
          <a:p>
            <a:pPr algn="ctr">
              <a:buNone/>
            </a:pPr>
            <a:endParaRPr lang="en-US" dirty="0" smtClean="0">
              <a:solidFill>
                <a:schemeClr val="accent1"/>
              </a:solidFill>
              <a:latin typeface="Agency FB" pitchFamily="34" charset="0"/>
            </a:endParaRPr>
          </a:p>
          <a:p>
            <a:pPr algn="ctr">
              <a:buNone/>
            </a:pPr>
            <a:r>
              <a:rPr lang="en-US" dirty="0" smtClean="0">
                <a:solidFill>
                  <a:schemeClr val="accent1"/>
                </a:solidFill>
                <a:latin typeface="Agency FB" pitchFamily="34" charset="0"/>
              </a:rPr>
              <a:t>Please Contact the Welfare Transition Team at</a:t>
            </a:r>
          </a:p>
          <a:p>
            <a:pPr algn="ctr">
              <a:buNone/>
            </a:pPr>
            <a:r>
              <a:rPr lang="en-US" dirty="0" smtClean="0">
                <a:solidFill>
                  <a:schemeClr val="accent1"/>
                </a:solidFill>
                <a:latin typeface="Agency FB" pitchFamily="34" charset="0"/>
              </a:rPr>
              <a:t>1-866-352-2345 </a:t>
            </a:r>
          </a:p>
          <a:p>
            <a:pPr algn="ctr">
              <a:buNone/>
            </a:pPr>
            <a:endParaRPr lang="en-US" dirty="0" smtClean="0">
              <a:solidFill>
                <a:schemeClr val="accent1"/>
              </a:solidFill>
              <a:latin typeface="Agency FB" pitchFamily="34" charset="0"/>
            </a:endParaRPr>
          </a:p>
          <a:p>
            <a:pPr algn="ctr">
              <a:buNone/>
            </a:pPr>
            <a:endParaRPr lang="en-US" dirty="0" smtClean="0">
              <a:solidFill>
                <a:schemeClr val="accent1"/>
              </a:solidFill>
              <a:latin typeface="Agency FB" pitchFamily="34" charset="0"/>
            </a:endParaRPr>
          </a:p>
          <a:p>
            <a:pPr algn="ctr">
              <a:buNone/>
            </a:pPr>
            <a:endParaRPr lang="en-US" dirty="0" smtClean="0">
              <a:solidFill>
                <a:schemeClr val="accent1"/>
              </a:solidFill>
              <a:latin typeface="Agency FB" pitchFamily="34" charset="0"/>
            </a:endParaRPr>
          </a:p>
          <a:p>
            <a:pPr lvl="0" fontAlgn="base">
              <a:spcAft>
                <a:spcPct val="0"/>
              </a:spcAft>
              <a:buNone/>
              <a:defRPr/>
            </a:pPr>
            <a:r>
              <a:rPr lang="en-US" sz="1300" dirty="0" smtClean="0">
                <a:solidFill>
                  <a:schemeClr val="accent1"/>
                </a:solidFill>
                <a:latin typeface="Agency FB" pitchFamily="34" charset="0"/>
              </a:rPr>
              <a:t>An equal opportunity employer/program. Auxiliary aids and services are available upon request to individuals </a:t>
            </a:r>
          </a:p>
          <a:p>
            <a:pPr lvl="0" fontAlgn="base">
              <a:spcAft>
                <a:spcPct val="0"/>
              </a:spcAft>
              <a:buNone/>
              <a:defRPr/>
            </a:pPr>
            <a:r>
              <a:rPr lang="en-US" sz="1300" dirty="0" smtClean="0">
                <a:solidFill>
                  <a:schemeClr val="accent1"/>
                </a:solidFill>
                <a:latin typeface="Agency FB" pitchFamily="34" charset="0"/>
              </a:rPr>
              <a:t>with disabilities. All voice telephone numbers on this document may be reached by persons using TTY/TDD </a:t>
            </a:r>
          </a:p>
          <a:p>
            <a:pPr lvl="0" fontAlgn="base">
              <a:spcAft>
                <a:spcPct val="0"/>
              </a:spcAft>
              <a:buNone/>
              <a:defRPr/>
            </a:pPr>
            <a:r>
              <a:rPr lang="en-US" sz="1300" dirty="0" smtClean="0">
                <a:solidFill>
                  <a:schemeClr val="accent1"/>
                </a:solidFill>
                <a:latin typeface="Agency FB" pitchFamily="34" charset="0"/>
              </a:rPr>
              <a:t>equipment via Florida Relay Service at 711.</a:t>
            </a:r>
          </a:p>
          <a:p>
            <a:pPr algn="ctr">
              <a:buNone/>
            </a:pPr>
            <a:endParaRPr lang="en-US" dirty="0" smtClean="0">
              <a:solidFill>
                <a:schemeClr val="accent1"/>
              </a:solidFill>
              <a:latin typeface="Agency FB" pitchFamily="34" charset="0"/>
            </a:endParaRPr>
          </a:p>
          <a:p>
            <a:pPr algn="ctr">
              <a:buNone/>
            </a:pPr>
            <a:endParaRPr lang="en-US" dirty="0" smtClean="0">
              <a:solidFill>
                <a:schemeClr val="accent1"/>
              </a:solidFill>
              <a:latin typeface="Agency FB"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Customer Phases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685800" y="1981200"/>
            <a:ext cx="8001000" cy="4144963"/>
          </a:xfrm>
        </p:spPr>
        <p:txBody>
          <a:bodyPr>
            <a:normAutofit/>
          </a:bodyPr>
          <a:lstStyle/>
          <a:p>
            <a:pPr algn="ctr">
              <a:lnSpc>
                <a:spcPct val="150000"/>
              </a:lnSpc>
              <a:buNone/>
            </a:pPr>
            <a:r>
              <a:rPr lang="en-US" b="1" dirty="0" smtClean="0">
                <a:solidFill>
                  <a:schemeClr val="accent1"/>
                </a:solidFill>
                <a:latin typeface="Agency FB" pitchFamily="34" charset="0"/>
              </a:rPr>
              <a:t>Applicant Phase </a:t>
            </a:r>
            <a:endParaRPr lang="en-US" sz="2400" b="1" dirty="0" smtClean="0">
              <a:solidFill>
                <a:schemeClr val="accent1"/>
              </a:solidFill>
              <a:latin typeface="Agency FB" pitchFamily="34" charset="0"/>
            </a:endParaRPr>
          </a:p>
          <a:p>
            <a:pPr>
              <a:lnSpc>
                <a:spcPct val="150000"/>
              </a:lnSpc>
              <a:buNone/>
            </a:pPr>
            <a:r>
              <a:rPr lang="en-US" sz="2400" dirty="0" smtClean="0">
                <a:solidFill>
                  <a:schemeClr val="accent1"/>
                </a:solidFill>
                <a:latin typeface="Agency FB" pitchFamily="34" charset="0"/>
              </a:rPr>
              <a:t>“</a:t>
            </a:r>
            <a:r>
              <a:rPr lang="en-US" sz="2400" b="1" dirty="0" smtClean="0">
                <a:solidFill>
                  <a:schemeClr val="accent1"/>
                </a:solidFill>
                <a:latin typeface="Agency FB" pitchFamily="34" charset="0"/>
              </a:rPr>
              <a:t>Applicant</a:t>
            </a:r>
            <a:r>
              <a:rPr lang="en-US" sz="2400" dirty="0" smtClean="0">
                <a:solidFill>
                  <a:schemeClr val="accent1"/>
                </a:solidFill>
                <a:latin typeface="Agency FB" pitchFamily="34" charset="0"/>
              </a:rPr>
              <a:t>” means the customer has applied for Temporary Cash Assistance </a:t>
            </a:r>
          </a:p>
          <a:p>
            <a:pPr>
              <a:lnSpc>
                <a:spcPct val="150000"/>
              </a:lnSpc>
              <a:buNone/>
            </a:pPr>
            <a:r>
              <a:rPr lang="en-US" sz="2400" dirty="0" smtClean="0">
                <a:solidFill>
                  <a:schemeClr val="accent1"/>
                </a:solidFill>
                <a:latin typeface="Agency FB" pitchFamily="34" charset="0"/>
              </a:rPr>
              <a:t>(TCA) and may be required to participate in the Welfare Transition program if </a:t>
            </a:r>
          </a:p>
          <a:p>
            <a:pPr>
              <a:lnSpc>
                <a:spcPct val="150000"/>
              </a:lnSpc>
              <a:buNone/>
            </a:pPr>
            <a:r>
              <a:rPr lang="en-US" sz="2400" dirty="0" smtClean="0">
                <a:solidFill>
                  <a:schemeClr val="accent1"/>
                </a:solidFill>
                <a:latin typeface="Agency FB" pitchFamily="34" charset="0"/>
              </a:rPr>
              <a:t>they become “mandatory.”</a:t>
            </a:r>
            <a:endParaRPr lang="en-US" sz="2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Customer Phases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685800" y="1828800"/>
            <a:ext cx="8001000" cy="4297363"/>
          </a:xfrm>
        </p:spPr>
        <p:txBody>
          <a:bodyPr>
            <a:normAutofit/>
          </a:bodyPr>
          <a:lstStyle/>
          <a:p>
            <a:pPr algn="ctr">
              <a:lnSpc>
                <a:spcPct val="160000"/>
              </a:lnSpc>
              <a:buNone/>
            </a:pPr>
            <a:r>
              <a:rPr lang="en-US" b="1" dirty="0" smtClean="0">
                <a:solidFill>
                  <a:schemeClr val="accent1"/>
                </a:solidFill>
                <a:latin typeface="Agency FB" pitchFamily="34" charset="0"/>
              </a:rPr>
              <a:t>Participant Phase</a:t>
            </a:r>
          </a:p>
          <a:p>
            <a:pPr>
              <a:lnSpc>
                <a:spcPct val="160000"/>
              </a:lnSpc>
              <a:buNone/>
            </a:pPr>
            <a:r>
              <a:rPr lang="en-US" sz="2400" dirty="0" smtClean="0">
                <a:solidFill>
                  <a:schemeClr val="accent1"/>
                </a:solidFill>
                <a:latin typeface="Agency FB" pitchFamily="34" charset="0"/>
              </a:rPr>
              <a:t>“</a:t>
            </a:r>
            <a:r>
              <a:rPr lang="en-US" sz="2400" b="1" dirty="0" smtClean="0">
                <a:solidFill>
                  <a:schemeClr val="accent1"/>
                </a:solidFill>
                <a:latin typeface="Agency FB" pitchFamily="34" charset="0"/>
              </a:rPr>
              <a:t>Participant</a:t>
            </a:r>
            <a:r>
              <a:rPr lang="en-US" sz="2400" dirty="0" smtClean="0">
                <a:solidFill>
                  <a:schemeClr val="accent1"/>
                </a:solidFill>
                <a:latin typeface="Agency FB" pitchFamily="34" charset="0"/>
              </a:rPr>
              <a:t>” means the customer is participating in the program </a:t>
            </a:r>
          </a:p>
          <a:p>
            <a:pPr lvl="1">
              <a:lnSpc>
                <a:spcPct val="160000"/>
              </a:lnSpc>
              <a:buFont typeface="Wingdings" pitchFamily="2" charset="2"/>
              <a:buChar char="q"/>
            </a:pPr>
            <a:r>
              <a:rPr lang="en-US" sz="2000" b="1" dirty="0" smtClean="0">
                <a:solidFill>
                  <a:schemeClr val="accent1"/>
                </a:solidFill>
                <a:latin typeface="Agency FB" pitchFamily="34" charset="0"/>
              </a:rPr>
              <a:t>Mandatory Participant- </a:t>
            </a:r>
            <a:r>
              <a:rPr lang="en-US" sz="2000" dirty="0" smtClean="0">
                <a:solidFill>
                  <a:schemeClr val="accent1"/>
                </a:solidFill>
                <a:latin typeface="Agency FB" pitchFamily="34" charset="0"/>
              </a:rPr>
              <a:t>Customer is required to participate in the WT program</a:t>
            </a:r>
          </a:p>
          <a:p>
            <a:pPr lvl="1">
              <a:lnSpc>
                <a:spcPct val="160000"/>
              </a:lnSpc>
              <a:buFont typeface="Wingdings" pitchFamily="2" charset="2"/>
              <a:buChar char="q"/>
            </a:pPr>
            <a:r>
              <a:rPr lang="en-US" sz="2000" b="1" dirty="0" smtClean="0">
                <a:solidFill>
                  <a:schemeClr val="accent1"/>
                </a:solidFill>
                <a:latin typeface="Agency FB" pitchFamily="34" charset="0"/>
              </a:rPr>
              <a:t>Transitional Participant- </a:t>
            </a:r>
            <a:r>
              <a:rPr lang="en-US" sz="2000" dirty="0" smtClean="0">
                <a:solidFill>
                  <a:schemeClr val="accent1"/>
                </a:solidFill>
                <a:latin typeface="Agency FB" pitchFamily="34" charset="0"/>
              </a:rPr>
              <a:t>Customer has left the mandatory program with employment and is receiving supportive services.</a:t>
            </a:r>
            <a:endParaRPr lang="en-US" sz="2000" dirty="0">
              <a:solidFill>
                <a:schemeClr val="accent1"/>
              </a:solidFill>
              <a:latin typeface="Agency FB"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latin typeface="Times New Roman" pitchFamily="18" charset="0"/>
                <a:cs typeface="Times New Roman" pitchFamily="18" charset="0"/>
              </a:rPr>
              <a:t>Purpose of Work Registration</a:t>
            </a:r>
            <a:endParaRPr lang="en-US" dirty="0">
              <a:latin typeface="Times New Roman" pitchFamily="18" charset="0"/>
              <a:cs typeface="Times New Roman" pitchFamily="18" charset="0"/>
            </a:endParaRPr>
          </a:p>
        </p:txBody>
      </p:sp>
      <p:sp>
        <p:nvSpPr>
          <p:cNvPr id="7" name="Content Placeholder 6"/>
          <p:cNvSpPr>
            <a:spLocks noGrp="1"/>
          </p:cNvSpPr>
          <p:nvPr>
            <p:ph idx="1"/>
          </p:nvPr>
        </p:nvSpPr>
        <p:spPr>
          <a:xfrm>
            <a:off x="1143000" y="1981200"/>
            <a:ext cx="7772400" cy="4572000"/>
          </a:xfrm>
        </p:spPr>
        <p:txBody>
          <a:bodyPr>
            <a:normAutofit/>
          </a:bodyPr>
          <a:lstStyle/>
          <a:p>
            <a:pPr>
              <a:lnSpc>
                <a:spcPct val="200000"/>
              </a:lnSpc>
              <a:buNone/>
            </a:pPr>
            <a:r>
              <a:rPr lang="en-US" b="1" dirty="0" smtClean="0">
                <a:solidFill>
                  <a:schemeClr val="accent1"/>
                </a:solidFill>
                <a:latin typeface="Agency FB" pitchFamily="34" charset="0"/>
                <a:cs typeface="Times New Roman" pitchFamily="18" charset="0"/>
              </a:rPr>
              <a:t>The purpose of the Work Registration process is to:</a:t>
            </a:r>
          </a:p>
          <a:p>
            <a:pPr>
              <a:lnSpc>
                <a:spcPct val="200000"/>
              </a:lnSpc>
              <a:buFont typeface="Wingdings" pitchFamily="2" charset="2"/>
              <a:buChar char="§"/>
            </a:pPr>
            <a:r>
              <a:rPr lang="en-US" sz="2400" dirty="0" smtClean="0">
                <a:solidFill>
                  <a:schemeClr val="accent1"/>
                </a:solidFill>
                <a:latin typeface="Agency FB" pitchFamily="34" charset="0"/>
                <a:cs typeface="Times New Roman" pitchFamily="18" charset="0"/>
              </a:rPr>
              <a:t>Provide information on Welfare Transition program</a:t>
            </a:r>
          </a:p>
          <a:p>
            <a:pPr>
              <a:lnSpc>
                <a:spcPct val="200000"/>
              </a:lnSpc>
              <a:buFont typeface="Wingdings" pitchFamily="2" charset="2"/>
              <a:buChar char="§"/>
            </a:pPr>
            <a:r>
              <a:rPr lang="en-US" sz="2400" dirty="0" smtClean="0">
                <a:solidFill>
                  <a:schemeClr val="accent1"/>
                </a:solidFill>
                <a:latin typeface="Agency FB" pitchFamily="34" charset="0"/>
                <a:cs typeface="Times New Roman" pitchFamily="18" charset="0"/>
              </a:rPr>
              <a:t>Provide information on One-Stop and Workforce Services</a:t>
            </a:r>
          </a:p>
          <a:p>
            <a:pPr>
              <a:lnSpc>
                <a:spcPct val="200000"/>
              </a:lnSpc>
              <a:buFont typeface="Wingdings" pitchFamily="2" charset="2"/>
              <a:buChar char="§"/>
            </a:pPr>
            <a:r>
              <a:rPr lang="en-US" sz="2400" dirty="0" smtClean="0">
                <a:solidFill>
                  <a:schemeClr val="accent1"/>
                </a:solidFill>
                <a:latin typeface="Agency FB" pitchFamily="34" charset="0"/>
                <a:cs typeface="Times New Roman" pitchFamily="18" charset="0"/>
              </a:rPr>
              <a:t>Prepare customers for program engagement </a:t>
            </a:r>
          </a:p>
          <a:p>
            <a:endParaRPr lang="en-US" sz="2400" dirty="0" smtClean="0">
              <a:solidFill>
                <a:schemeClr val="accent1"/>
              </a:solidFill>
              <a:latin typeface="Agency FB" pitchFamily="34" charset="0"/>
              <a:cs typeface="Times New Roman" pitchFamily="18" charset="0"/>
            </a:endParaRPr>
          </a:p>
          <a:p>
            <a:endParaRPr lang="en-US" sz="2400" dirty="0" smtClean="0">
              <a:solidFill>
                <a:schemeClr val="accent1"/>
              </a:solidFill>
              <a:latin typeface="Agency FB" pitchFamily="34" charset="0"/>
              <a:cs typeface="Times New Roman" pitchFamily="18" charset="0"/>
            </a:endParaRPr>
          </a:p>
          <a:p>
            <a:endParaRPr lang="en-US" sz="2400" dirty="0" smtClean="0">
              <a:solidFill>
                <a:schemeClr val="accent1"/>
              </a:solidFill>
              <a:latin typeface="Agency FB"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Referral to One-Stop Career Center</a:t>
            </a:r>
            <a:endParaRPr lang="en-US" dirty="0">
              <a:latin typeface="Times New Roman" pitchFamily="18" charset="0"/>
              <a:cs typeface="Times New Roman" pitchFamily="18" charset="0"/>
            </a:endParaRPr>
          </a:p>
        </p:txBody>
      </p:sp>
      <p:sp>
        <p:nvSpPr>
          <p:cNvPr id="7" name="Content Placeholder 6"/>
          <p:cNvSpPr>
            <a:spLocks noGrp="1"/>
          </p:cNvSpPr>
          <p:nvPr>
            <p:ph idx="1"/>
          </p:nvPr>
        </p:nvSpPr>
        <p:spPr>
          <a:xfrm>
            <a:off x="304800" y="1828800"/>
            <a:ext cx="8991600" cy="4572000"/>
          </a:xfrm>
        </p:spPr>
        <p:txBody>
          <a:bodyPr>
            <a:normAutofit fontScale="92500"/>
          </a:bodyPr>
          <a:lstStyle/>
          <a:p>
            <a:pPr lvl="1">
              <a:lnSpc>
                <a:spcPct val="200000"/>
              </a:lnSpc>
              <a:spcBef>
                <a:spcPts val="0"/>
              </a:spcBef>
              <a:buNone/>
            </a:pPr>
            <a:r>
              <a:rPr lang="en-US" sz="3500" b="1" dirty="0" smtClean="0">
                <a:solidFill>
                  <a:schemeClr val="accent1"/>
                </a:solidFill>
                <a:latin typeface="Agency FB" pitchFamily="34" charset="0"/>
                <a:cs typeface="Times New Roman" pitchFamily="18" charset="0"/>
              </a:rPr>
              <a:t>Once the Work Activity referral is provided from DCF:</a:t>
            </a:r>
          </a:p>
          <a:p>
            <a:pPr lvl="2">
              <a:lnSpc>
                <a:spcPct val="200000"/>
              </a:lnSpc>
              <a:buFont typeface="Wingdings" pitchFamily="2" charset="2"/>
              <a:buChar char="§"/>
            </a:pPr>
            <a:r>
              <a:rPr lang="en-US" dirty="0" smtClean="0">
                <a:solidFill>
                  <a:schemeClr val="accent1"/>
                </a:solidFill>
                <a:latin typeface="Agency FB" pitchFamily="34" charset="0"/>
                <a:cs typeface="Times New Roman" pitchFamily="18" charset="0"/>
              </a:rPr>
              <a:t>Customer will contact the local One-Stop Career Center for orientation instructions</a:t>
            </a:r>
          </a:p>
          <a:p>
            <a:pPr lvl="2">
              <a:lnSpc>
                <a:spcPct val="200000"/>
              </a:lnSpc>
              <a:buFont typeface="Wingdings" pitchFamily="2" charset="2"/>
              <a:buChar char="§"/>
            </a:pPr>
            <a:r>
              <a:rPr lang="en-US" dirty="0" smtClean="0">
                <a:solidFill>
                  <a:schemeClr val="accent1"/>
                </a:solidFill>
                <a:latin typeface="Agency FB" pitchFamily="34" charset="0"/>
                <a:cs typeface="Times New Roman" pitchFamily="18" charset="0"/>
              </a:rPr>
              <a:t>Customer will attend the locally approved orientation</a:t>
            </a:r>
          </a:p>
          <a:p>
            <a:pPr lvl="2">
              <a:lnSpc>
                <a:spcPct val="200000"/>
              </a:lnSpc>
              <a:buFont typeface="Wingdings" pitchFamily="2" charset="2"/>
              <a:buChar char="§"/>
            </a:pPr>
            <a:r>
              <a:rPr lang="en-US" dirty="0" smtClean="0">
                <a:solidFill>
                  <a:schemeClr val="accent1"/>
                </a:solidFill>
                <a:latin typeface="Agency FB" pitchFamily="34" charset="0"/>
                <a:cs typeface="Times New Roman" pitchFamily="18" charset="0"/>
              </a:rPr>
              <a:t>Customer will provide the Work Activity Referral form provided by DCF</a:t>
            </a:r>
          </a:p>
          <a:p>
            <a:pPr lvl="2">
              <a:lnSpc>
                <a:spcPct val="200000"/>
              </a:lnSpc>
              <a:buFont typeface="Wingdings" pitchFamily="2" charset="2"/>
              <a:buChar char="§"/>
            </a:pPr>
            <a:r>
              <a:rPr lang="en-US" dirty="0" smtClean="0">
                <a:solidFill>
                  <a:schemeClr val="accent1"/>
                </a:solidFill>
                <a:latin typeface="Agency FB" pitchFamily="34" charset="0"/>
                <a:cs typeface="Times New Roman" pitchFamily="18" charset="0"/>
              </a:rPr>
              <a:t>Customer will comply with the local RWB procedures</a:t>
            </a:r>
          </a:p>
          <a:p>
            <a:pPr lvl="1"/>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nvPr>
        </p:nvGraphicFramePr>
        <p:xfrm>
          <a:off x="1447800" y="1447800"/>
          <a:ext cx="7162800" cy="4572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a:spLocks noGrp="1"/>
          </p:cNvSpPr>
          <p:nvPr>
            <p:ph type="title"/>
          </p:nvPr>
        </p:nvSpPr>
        <p:spPr>
          <a:xfrm>
            <a:off x="609600" y="76200"/>
            <a:ext cx="8077200" cy="762000"/>
          </a:xfrm>
        </p:spPr>
        <p:txBody>
          <a:bodyPr>
            <a:normAutofit/>
          </a:bodyPr>
          <a:lstStyle/>
          <a:p>
            <a:r>
              <a:rPr lang="en-US" dirty="0" smtClean="0">
                <a:latin typeface="Times New Roman" pitchFamily="18" charset="0"/>
                <a:cs typeface="Times New Roman" pitchFamily="18" charset="0"/>
              </a:rPr>
              <a:t>Orientation Format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76200"/>
            <a:ext cx="8077200" cy="762000"/>
          </a:xfrm>
        </p:spPr>
        <p:txBody>
          <a:bodyPr>
            <a:normAutofit/>
          </a:bodyPr>
          <a:lstStyle/>
          <a:p>
            <a:r>
              <a:rPr lang="en-US" dirty="0" smtClean="0">
                <a:latin typeface="Times New Roman" pitchFamily="18" charset="0"/>
                <a:cs typeface="Times New Roman" pitchFamily="18" charset="0"/>
              </a:rPr>
              <a:t>Online Orientation  </a:t>
            </a:r>
            <a:endParaRPr lang="en-US" dirty="0">
              <a:latin typeface="Times New Roman" pitchFamily="18" charset="0"/>
              <a:cs typeface="Times New Roman" pitchFamily="18" charset="0"/>
            </a:endParaRPr>
          </a:p>
        </p:txBody>
      </p:sp>
      <p:sp>
        <p:nvSpPr>
          <p:cNvPr id="5" name="Content Placeholder 4"/>
          <p:cNvSpPr>
            <a:spLocks noGrp="1"/>
          </p:cNvSpPr>
          <p:nvPr>
            <p:ph idx="1"/>
          </p:nvPr>
        </p:nvSpPr>
        <p:spPr>
          <a:xfrm>
            <a:off x="990600" y="1981200"/>
            <a:ext cx="8001000" cy="4144963"/>
          </a:xfrm>
        </p:spPr>
        <p:txBody>
          <a:bodyPr>
            <a:normAutofit/>
          </a:bodyPr>
          <a:lstStyle/>
          <a:p>
            <a:pPr>
              <a:lnSpc>
                <a:spcPct val="110000"/>
              </a:lnSpc>
              <a:buNone/>
            </a:pPr>
            <a:r>
              <a:rPr lang="en-US" b="1" dirty="0" smtClean="0">
                <a:solidFill>
                  <a:schemeClr val="accent1"/>
                </a:solidFill>
                <a:latin typeface="Agency FB" pitchFamily="34" charset="0"/>
              </a:rPr>
              <a:t>Some RWBs have created an online orientation</a:t>
            </a:r>
            <a:endParaRPr lang="en-US" sz="2400" dirty="0" smtClean="0">
              <a:solidFill>
                <a:schemeClr val="accent1"/>
              </a:solidFill>
              <a:latin typeface="Agency FB" pitchFamily="34" charset="0"/>
            </a:endParaRPr>
          </a:p>
          <a:p>
            <a:pPr>
              <a:lnSpc>
                <a:spcPct val="150000"/>
              </a:lnSpc>
              <a:buFont typeface="Wingdings" pitchFamily="2" charset="2"/>
              <a:buChar char="§"/>
            </a:pPr>
            <a:r>
              <a:rPr lang="en-US" sz="2400" dirty="0" smtClean="0">
                <a:solidFill>
                  <a:schemeClr val="accent1"/>
                </a:solidFill>
                <a:latin typeface="Agency FB" pitchFamily="34" charset="0"/>
              </a:rPr>
              <a:t>Contact the local One-Stop Career Center for login instructions</a:t>
            </a:r>
          </a:p>
          <a:p>
            <a:pPr lvl="1">
              <a:lnSpc>
                <a:spcPct val="150000"/>
              </a:lnSpc>
              <a:buFont typeface="Wingdings" pitchFamily="2" charset="2"/>
              <a:buChar char="q"/>
            </a:pPr>
            <a:r>
              <a:rPr lang="en-US" sz="1800" dirty="0" smtClean="0">
                <a:solidFill>
                  <a:schemeClr val="accent1"/>
                </a:solidFill>
                <a:latin typeface="Agency FB" pitchFamily="34" charset="0"/>
              </a:rPr>
              <a:t>Customer will provided with the online link or information to access  the Orientation</a:t>
            </a:r>
            <a:endParaRPr lang="en-US" sz="2400" dirty="0" smtClean="0">
              <a:solidFill>
                <a:schemeClr val="accent1"/>
              </a:solidFill>
              <a:latin typeface="Agency FB" pitchFamily="34" charset="0"/>
            </a:endParaRPr>
          </a:p>
          <a:p>
            <a:pPr>
              <a:lnSpc>
                <a:spcPct val="150000"/>
              </a:lnSpc>
              <a:buFont typeface="Wingdings" pitchFamily="2" charset="2"/>
              <a:buChar char="§"/>
            </a:pPr>
            <a:r>
              <a:rPr lang="en-US" sz="2400" dirty="0" smtClean="0">
                <a:solidFill>
                  <a:schemeClr val="accent1"/>
                </a:solidFill>
                <a:latin typeface="Agency FB" pitchFamily="34" charset="0"/>
              </a:rPr>
              <a:t>Follow up with the local One-Stop Career Center after completing orientation</a:t>
            </a:r>
          </a:p>
          <a:p>
            <a:pPr lvl="1">
              <a:lnSpc>
                <a:spcPct val="150000"/>
              </a:lnSpc>
              <a:buFont typeface="Wingdings" pitchFamily="2" charset="2"/>
              <a:buChar char="q"/>
            </a:pPr>
            <a:r>
              <a:rPr lang="en-US" sz="1800" dirty="0" smtClean="0">
                <a:solidFill>
                  <a:schemeClr val="accent1"/>
                </a:solidFill>
                <a:latin typeface="Agency FB" pitchFamily="34" charset="0"/>
              </a:rPr>
              <a:t>Customer will be informed of any additional steps needing to be completed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76200"/>
            <a:ext cx="8077200" cy="762000"/>
          </a:xfrm>
        </p:spPr>
        <p:txBody>
          <a:bodyPr>
            <a:normAutofit/>
          </a:bodyPr>
          <a:lstStyle/>
          <a:p>
            <a:r>
              <a:rPr lang="en-US" dirty="0" smtClean="0">
                <a:latin typeface="Times New Roman" pitchFamily="18" charset="0"/>
                <a:cs typeface="Times New Roman" pitchFamily="18" charset="0"/>
              </a:rPr>
              <a:t>Group Orientation  </a:t>
            </a:r>
            <a:endParaRPr lang="en-US" dirty="0">
              <a:latin typeface="Times New Roman" pitchFamily="18" charset="0"/>
              <a:cs typeface="Times New Roman" pitchFamily="18" charset="0"/>
            </a:endParaRPr>
          </a:p>
        </p:txBody>
      </p:sp>
      <p:sp>
        <p:nvSpPr>
          <p:cNvPr id="5" name="Content Placeholder 4"/>
          <p:cNvSpPr>
            <a:spLocks noGrp="1"/>
          </p:cNvSpPr>
          <p:nvPr>
            <p:ph idx="1"/>
          </p:nvPr>
        </p:nvSpPr>
        <p:spPr>
          <a:xfrm>
            <a:off x="990600" y="1905000"/>
            <a:ext cx="7696200" cy="4221163"/>
          </a:xfrm>
        </p:spPr>
        <p:txBody>
          <a:bodyPr/>
          <a:lstStyle/>
          <a:p>
            <a:pPr>
              <a:buNone/>
            </a:pPr>
            <a:r>
              <a:rPr lang="en-US" b="1" dirty="0" smtClean="0">
                <a:solidFill>
                  <a:schemeClr val="accent1"/>
                </a:solidFill>
                <a:latin typeface="Agency FB" pitchFamily="34" charset="0"/>
              </a:rPr>
              <a:t>After the referral from DCF customers should:</a:t>
            </a:r>
            <a:endParaRPr lang="en-US" sz="2400" dirty="0" smtClean="0">
              <a:solidFill>
                <a:schemeClr val="accent1"/>
              </a:solidFill>
              <a:latin typeface="Agency FB" pitchFamily="34" charset="0"/>
            </a:endParaRPr>
          </a:p>
          <a:p>
            <a:pPr>
              <a:lnSpc>
                <a:spcPct val="150000"/>
              </a:lnSpc>
              <a:buFont typeface="Wingdings" pitchFamily="2" charset="2"/>
              <a:buChar char="§"/>
            </a:pPr>
            <a:r>
              <a:rPr lang="en-US" sz="2400" dirty="0" smtClean="0">
                <a:solidFill>
                  <a:schemeClr val="accent1"/>
                </a:solidFill>
                <a:latin typeface="Agency FB" pitchFamily="34" charset="0"/>
              </a:rPr>
              <a:t>Contact the One-Stop Career Center for Orientation schedule</a:t>
            </a:r>
          </a:p>
          <a:p>
            <a:pPr lvl="1">
              <a:lnSpc>
                <a:spcPct val="150000"/>
              </a:lnSpc>
              <a:buFont typeface="Wingdings" pitchFamily="2" charset="2"/>
              <a:buChar char="q"/>
            </a:pPr>
            <a:r>
              <a:rPr lang="en-US" sz="1800" dirty="0" smtClean="0">
                <a:solidFill>
                  <a:schemeClr val="accent1"/>
                </a:solidFill>
                <a:latin typeface="Agency FB" pitchFamily="34" charset="0"/>
              </a:rPr>
              <a:t>Orientation may be offered multiple times during the week</a:t>
            </a:r>
          </a:p>
          <a:p>
            <a:pPr lvl="1">
              <a:lnSpc>
                <a:spcPct val="150000"/>
              </a:lnSpc>
              <a:buFont typeface="Wingdings" pitchFamily="2" charset="2"/>
              <a:buChar char="q"/>
            </a:pPr>
            <a:r>
              <a:rPr lang="en-US" sz="1800" dirty="0" smtClean="0">
                <a:solidFill>
                  <a:schemeClr val="accent1"/>
                </a:solidFill>
                <a:latin typeface="Agency FB" pitchFamily="34" charset="0"/>
              </a:rPr>
              <a:t>Customer will be informed of any additional materials needed for Orientation </a:t>
            </a:r>
            <a:endParaRPr lang="en-US" sz="2400" dirty="0" smtClean="0">
              <a:solidFill>
                <a:schemeClr val="accent1"/>
              </a:solidFill>
              <a:latin typeface="Agency FB" pitchFamily="34" charset="0"/>
            </a:endParaRPr>
          </a:p>
          <a:p>
            <a:pPr>
              <a:lnSpc>
                <a:spcPct val="150000"/>
              </a:lnSpc>
              <a:buFont typeface="Wingdings" pitchFamily="2" charset="2"/>
              <a:buChar char="§"/>
            </a:pPr>
            <a:r>
              <a:rPr lang="en-US" sz="2400" dirty="0" smtClean="0">
                <a:solidFill>
                  <a:schemeClr val="accent1"/>
                </a:solidFill>
                <a:latin typeface="Agency FB" pitchFamily="34" charset="0"/>
              </a:rPr>
              <a:t>Bring Work Activity Referral form provided by DCF</a:t>
            </a:r>
          </a:p>
          <a:p>
            <a:pPr lvl="1">
              <a:lnSpc>
                <a:spcPct val="150000"/>
              </a:lnSpc>
              <a:buFont typeface="Wingdings" pitchFamily="2" charset="2"/>
              <a:buChar char="q"/>
            </a:pPr>
            <a:r>
              <a:rPr lang="en-US" sz="1800" dirty="0" smtClean="0">
                <a:solidFill>
                  <a:schemeClr val="accent1"/>
                </a:solidFill>
                <a:latin typeface="Agency FB" pitchFamily="34" charset="0"/>
              </a:rPr>
              <a:t>Customers may be provided replacement Work Activity Referral forms if needed</a:t>
            </a:r>
          </a:p>
          <a:p>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Welfare Transition Program&amp;quot;&quot;/&gt;&lt;property id=&quot;20307&quot; value=&quot;256&quot;/&gt;&lt;/object&gt;&lt;object type=&quot;3&quot; unique_id=&quot;10005&quot;&gt;&lt;property id=&quot;20148&quot; value=&quot;5&quot;/&gt;&lt;property id=&quot;20300&quot; value=&quot;Slide 2 - &amp;quot;Commonly Used Terms&amp;quot;&quot;/&gt;&lt;property id=&quot;20307&quot; value=&quot;266&quot;/&gt;&lt;/object&gt;&lt;object type=&quot;3&quot; unique_id=&quot;10006&quot;&gt;&lt;property id=&quot;20148&quot; value=&quot;5&quot;/&gt;&lt;property id=&quot;20300&quot; value=&quot;Slide 3 - &amp;quot;Customer Phases &amp;quot;&quot;/&gt;&lt;property id=&quot;20307&quot; value=&quot;288&quot;/&gt;&lt;/object&gt;&lt;object type=&quot;3&quot; unique_id=&quot;10007&quot;&gt;&lt;property id=&quot;20148&quot; value=&quot;5&quot;/&gt;&lt;property id=&quot;20300&quot; value=&quot;Slide 4 - &amp;quot;Customer Phases &amp;quot;&quot;/&gt;&lt;property id=&quot;20307&quot; value=&quot;290&quot;/&gt;&lt;/object&gt;&lt;object type=&quot;3&quot; unique_id=&quot;10008&quot;&gt;&lt;property id=&quot;20148&quot; value=&quot;5&quot;/&gt;&lt;property id=&quot;20300&quot; value=&quot;Slide 5 - &amp;quot;Purpose of Work Registration&amp;quot;&quot;/&gt;&lt;property id=&quot;20307&quot; value=&quot;281&quot;/&gt;&lt;/object&gt;&lt;object type=&quot;3&quot; unique_id=&quot;10009&quot;&gt;&lt;property id=&quot;20148&quot; value=&quot;5&quot;/&gt;&lt;property id=&quot;20300&quot; value=&quot;Slide 6 - &amp;quot;Referral to One-Stop Career Center&amp;quot;&quot;/&gt;&lt;property id=&quot;20307&quot; value=&quot;265&quot;/&gt;&lt;/object&gt;&lt;object type=&quot;3&quot; unique_id=&quot;10010&quot;&gt;&lt;property id=&quot;20148&quot; value=&quot;5&quot;/&gt;&lt;property id=&quot;20300&quot; value=&quot;Slide 7 - &amp;quot;Orientation Format &amp;quot;&quot;/&gt;&lt;property id=&quot;20307&quot; value=&quot;268&quot;/&gt;&lt;/object&gt;&lt;object type=&quot;3&quot; unique_id=&quot;10011&quot;&gt;&lt;property id=&quot;20148&quot; value=&quot;5&quot;/&gt;&lt;property id=&quot;20300&quot; value=&quot;Slide 8 - &amp;quot;Online Orientation  &amp;quot;&quot;/&gt;&lt;property id=&quot;20307&quot; value=&quot;269&quot;/&gt;&lt;/object&gt;&lt;object type=&quot;3&quot; unique_id=&quot;10012&quot;&gt;&lt;property id=&quot;20148&quot; value=&quot;5&quot;/&gt;&lt;property id=&quot;20300&quot; value=&quot;Slide 9 - &amp;quot;Group Orientation  &amp;quot;&quot;/&gt;&lt;property id=&quot;20307&quot; value=&quot;270&quot;/&gt;&lt;/object&gt;&lt;object type=&quot;3&quot; unique_id=&quot;10013&quot;&gt;&lt;property id=&quot;20148&quot; value=&quot;5&quot;/&gt;&lt;property id=&quot;20300&quot; value=&quot;Slide 10 - &amp;quot;Individual Orientation  &amp;quot;&quot;/&gt;&lt;property id=&quot;20307&quot; value=&quot;271&quot;/&gt;&lt;/object&gt;&lt;object type=&quot;3&quot; unique_id=&quot;10014&quot;&gt;&lt;property id=&quot;20148&quot; value=&quot;5&quot;/&gt;&lt;property id=&quot;20300&quot; value=&quot;Slide 11 - &amp;quot;Orientation Components&amp;quot;&quot;/&gt;&lt;property id=&quot;20307&quot; value=&quot;272&quot;/&gt;&lt;/object&gt;&lt;object type=&quot;3&quot; unique_id=&quot;10015&quot;&gt;&lt;property id=&quot;20148&quot; value=&quot;5&quot;/&gt;&lt;property id=&quot;20300&quot; value=&quot;Slide 12 - &amp;quot;One-Stop Career Center Overview&amp;quot;&quot;/&gt;&lt;property id=&quot;20307&quot; value=&quot;273&quot;/&gt;&lt;/object&gt;&lt;object type=&quot;3&quot; unique_id=&quot;10016&quot;&gt;&lt;property id=&quot;20148&quot; value=&quot;5&quot;/&gt;&lt;property id=&quot;20300&quot; value=&quot;Slide 13 - &amp;quot;Workshops&amp;quot;&quot;/&gt;&lt;property id=&quot;20307&quot; value=&quot;275&quot;/&gt;&lt;/object&gt;&lt;object type=&quot;3&quot; unique_id=&quot;10017&quot;&gt;&lt;property id=&quot;20148&quot; value=&quot;5&quot;/&gt;&lt;property id=&quot;20300&quot; value=&quot;Slide 14 - &amp;quot;Other Available Resources&amp;quot;&quot;/&gt;&lt;property id=&quot;20307&quot; value=&quot;274&quot;/&gt;&lt;/object&gt;&lt;object type=&quot;3&quot; unique_id=&quot;10018&quot;&gt;&lt;property id=&quot;20148&quot; value=&quot;5&quot;/&gt;&lt;property id=&quot;20300&quot; value=&quot;Slide 15 - &amp;quot;Initial Assessment&amp;quot;&quot;/&gt;&lt;property id=&quot;20307&quot; value=&quot;285&quot;/&gt;&lt;/object&gt;&lt;object type=&quot;3&quot; unique_id=&quot;10019&quot;&gt;&lt;property id=&quot;20148&quot; value=&quot;5&quot;/&gt;&lt;property id=&quot;20300&quot; value=&quot;Slide 16 - &amp;quot;Initial Assessment&amp;quot;&quot;/&gt;&lt;property id=&quot;20307&quot; value=&quot;276&quot;/&gt;&lt;/object&gt;&lt;object type=&quot;3&quot; unique_id=&quot;10020&quot;&gt;&lt;property id=&quot;20148&quot; value=&quot;5&quot;/&gt;&lt;property id=&quot;20300&quot; value=&quot;Slide 17 - &amp;quot;Initial Assessment&amp;quot;&quot;/&gt;&lt;property id=&quot;20307&quot; value=&quot;289&quot;/&gt;&lt;/object&gt;&lt;object type=&quot;3&quot; unique_id=&quot;10021&quot;&gt;&lt;property id=&quot;20148&quot; value=&quot;5&quot;/&gt;&lt;property id=&quot;20300&quot; value=&quot;Slide 18 - &amp;quot;Assessments&amp;quot;&quot;/&gt;&lt;property id=&quot;20307&quot; value=&quot;284&quot;/&gt;&lt;/object&gt;&lt;object type=&quot;3&quot; unique_id=&quot;10022&quot;&gt;&lt;property id=&quot;20148&quot; value=&quot;5&quot;/&gt;&lt;property id=&quot;20300&quot; value=&quot;Slide 19 - &amp;quot;Work Registration Completion&amp;#x0D;&amp;#x0A;Case Manager Responsibilities&amp;quot;&quot;/&gt;&lt;property id=&quot;20307&quot; value=&quot;279&quot;/&gt;&lt;/object&gt;&lt;object type=&quot;3&quot; unique_id=&quot;10023&quot;&gt;&lt;property id=&quot;20148&quot; value=&quot;5&quot;/&gt;&lt;property id=&quot;20300&quot; value=&quot;Slide 20 - &amp;quot;&amp;#x0D;&amp;#x0A;Let’s Review &amp;#x0D;&amp;#x0A;&amp;quot;&quot;/&gt;&lt;property id=&quot;20307&quot; value=&quot;286&quot;/&gt;&lt;/object&gt;&lt;object type=&quot;3&quot; unique_id=&quot;10024&quot;&gt;&lt;property id=&quot;20148&quot; value=&quot;5&quot;/&gt;&lt;property id=&quot;20300&quot; value=&quot;Slide 21 - &amp;quot;&amp;#x0D;&amp;#x0A;Questions &amp;#x0D;&amp;#x0A;&amp;quot;&quot;/&gt;&lt;property id=&quot;20307&quot; value=&quot;287&quot;/&gt;&lt;/object&gt;&lt;/object&gt;&lt;/object&gt;&lt;/database&gt;"/>
  <p:tag name="SECTOMILLISECCONVERTED" val="1"/>
</p:tagLst>
</file>

<file path=ppt/theme/theme1.xml><?xml version="1.0" encoding="utf-8"?>
<a:theme xmlns:a="http://schemas.openxmlformats.org/drawingml/2006/main" name="PresentationPro_BusinessWoman">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3447412-955B-4BD9-95BC-C0DB895935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PresentationPro_BusinessWoman</Template>
  <TotalTime>0</TotalTime>
  <Words>2061</Words>
  <Application>Microsoft Office PowerPoint</Application>
  <PresentationFormat>On-screen Show (4:3)</PresentationFormat>
  <Paragraphs>211</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PresentationPro_BusinessWoman</vt:lpstr>
      <vt:lpstr>Welfare Transition Program</vt:lpstr>
      <vt:lpstr>Commonly Used Terms</vt:lpstr>
      <vt:lpstr>Customer Phases </vt:lpstr>
      <vt:lpstr>Customer Phases </vt:lpstr>
      <vt:lpstr>Purpose of Work Registration</vt:lpstr>
      <vt:lpstr>Referral to One-Stop Career Center</vt:lpstr>
      <vt:lpstr>Orientation Format </vt:lpstr>
      <vt:lpstr>Online Orientation  </vt:lpstr>
      <vt:lpstr>Group Orientation  </vt:lpstr>
      <vt:lpstr>Individual Orientation  </vt:lpstr>
      <vt:lpstr>Orientation Components</vt:lpstr>
      <vt:lpstr>One-Stop Career Center Overview</vt:lpstr>
      <vt:lpstr>Workshops</vt:lpstr>
      <vt:lpstr>Other Available Resources</vt:lpstr>
      <vt:lpstr>Initial Assessment</vt:lpstr>
      <vt:lpstr>Initial Assessment</vt:lpstr>
      <vt:lpstr>Initial Assessment</vt:lpstr>
      <vt:lpstr>Assessments</vt:lpstr>
      <vt:lpstr>Work Registration Completion Case Manager Responsibilities</vt:lpstr>
      <vt:lpstr> Let’s Review  </vt:lpstr>
      <vt:lpstr> Questions  </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2010-08-30T19:17:08Z</dcterms:created>
  <dcterms:modified xsi:type="dcterms:W3CDTF">2012-01-05T17:38:21Z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TC010241383</vt:lpwstr>
  </property>
</Properties>
</file>