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2" r:id="rId3"/>
    <p:sldId id="283" r:id="rId4"/>
    <p:sldId id="291" r:id="rId5"/>
    <p:sldId id="292" r:id="rId6"/>
    <p:sldId id="284" r:id="rId7"/>
    <p:sldId id="285" r:id="rId8"/>
    <p:sldId id="293" r:id="rId9"/>
    <p:sldId id="289" r:id="rId10"/>
    <p:sldId id="287" r:id="rId11"/>
    <p:sldId id="288" r:id="rId12"/>
    <p:sldId id="290" r:id="rId13"/>
    <p:sldId id="297" r:id="rId14"/>
    <p:sldId id="301" r:id="rId15"/>
    <p:sldId id="302" r:id="rId16"/>
    <p:sldId id="294" r:id="rId17"/>
    <p:sldId id="303" r:id="rId18"/>
    <p:sldId id="295" r:id="rId19"/>
    <p:sldId id="296" r:id="rId20"/>
    <p:sldId id="300" r:id="rId21"/>
    <p:sldId id="298" r:id="rId22"/>
    <p:sldId id="299" r:id="rId23"/>
    <p:sldId id="280"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17375E"/>
    <a:srgbClr val="373B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varScale="1">
        <p:scale>
          <a:sx n="99" d="100"/>
          <a:sy n="99" d="100"/>
        </p:scale>
        <p:origin x="-1338" y="-102"/>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91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77988-8359-4289-8FCE-1B329FB26DF3}" type="doc">
      <dgm:prSet loTypeId="urn:microsoft.com/office/officeart/2005/8/layout/vList3" loCatId="list" qsTypeId="urn:microsoft.com/office/officeart/2005/8/quickstyle/3d1" qsCatId="3D" csTypeId="urn:microsoft.com/office/officeart/2005/8/colors/colorful1" csCatId="colorful" phldr="1"/>
      <dgm:spPr/>
    </dgm:pt>
    <dgm:pt modelId="{7975565A-4179-4F35-9CA6-5A6B30F4114E}">
      <dgm:prSet phldrT="[Text]"/>
      <dgm:spPr/>
      <dgm:t>
        <a:bodyPr/>
        <a:lstStyle/>
        <a:p>
          <a:r>
            <a:rPr lang="en-US" dirty="0" smtClean="0"/>
            <a:t>Understand the “My Status” Screens</a:t>
          </a:r>
          <a:endParaRPr lang="en-US" dirty="0"/>
        </a:p>
      </dgm:t>
    </dgm:pt>
    <dgm:pt modelId="{B7D92853-4465-4B49-B8D6-285E7E6C8450}" type="parTrans" cxnId="{D654B515-2798-4F4F-AE64-61F22965EB74}">
      <dgm:prSet/>
      <dgm:spPr/>
      <dgm:t>
        <a:bodyPr/>
        <a:lstStyle/>
        <a:p>
          <a:endParaRPr lang="en-US"/>
        </a:p>
      </dgm:t>
    </dgm:pt>
    <dgm:pt modelId="{73E01601-694A-4C35-B85E-ACA11F8DD137}" type="sibTrans" cxnId="{D654B515-2798-4F4F-AE64-61F22965EB74}">
      <dgm:prSet/>
      <dgm:spPr/>
      <dgm:t>
        <a:bodyPr/>
        <a:lstStyle/>
        <a:p>
          <a:endParaRPr lang="en-US"/>
        </a:p>
      </dgm:t>
    </dgm:pt>
    <dgm:pt modelId="{F0055159-14D9-4FF9-A769-55BBB79D2D7D}">
      <dgm:prSet phldrT="[Text]"/>
      <dgm:spPr/>
      <dgm:t>
        <a:bodyPr/>
        <a:lstStyle/>
        <a:p>
          <a:r>
            <a:rPr lang="en-US" dirty="0" smtClean="0"/>
            <a:t>Familiarize you with the Client’s Online Instructions</a:t>
          </a:r>
          <a:endParaRPr lang="en-US" dirty="0"/>
        </a:p>
      </dgm:t>
    </dgm:pt>
    <dgm:pt modelId="{372A8085-78B1-49A2-9470-0E29EE388224}" type="parTrans" cxnId="{86432C6D-5BC4-424B-9165-FAADEF7DFE03}">
      <dgm:prSet/>
      <dgm:spPr/>
      <dgm:t>
        <a:bodyPr/>
        <a:lstStyle/>
        <a:p>
          <a:endParaRPr lang="en-US"/>
        </a:p>
      </dgm:t>
    </dgm:pt>
    <dgm:pt modelId="{22EDADC6-C331-4143-84BF-A50B5BED3CFA}" type="sibTrans" cxnId="{86432C6D-5BC4-424B-9165-FAADEF7DFE03}">
      <dgm:prSet/>
      <dgm:spPr/>
      <dgm:t>
        <a:bodyPr/>
        <a:lstStyle/>
        <a:p>
          <a:endParaRPr lang="en-US"/>
        </a:p>
      </dgm:t>
    </dgm:pt>
    <dgm:pt modelId="{D19DE1BC-E7B9-494F-84F3-383498AF3CF3}">
      <dgm:prSet phldrT="[Text]"/>
      <dgm:spPr/>
      <dgm:t>
        <a:bodyPr/>
        <a:lstStyle/>
        <a:p>
          <a:r>
            <a:rPr lang="en-US" dirty="0" smtClean="0"/>
            <a:t>Familiarize you with Client Result pages</a:t>
          </a:r>
          <a:endParaRPr lang="en-US" dirty="0"/>
        </a:p>
      </dgm:t>
    </dgm:pt>
    <dgm:pt modelId="{07E319C0-1A60-4D84-BAAA-D397E1BD6CA5}" type="parTrans" cxnId="{1D621D74-387D-4745-BBE3-17D640C99355}">
      <dgm:prSet/>
      <dgm:spPr/>
      <dgm:t>
        <a:bodyPr/>
        <a:lstStyle/>
        <a:p>
          <a:endParaRPr lang="en-US"/>
        </a:p>
      </dgm:t>
    </dgm:pt>
    <dgm:pt modelId="{474155E9-93F7-4187-954D-1904A6A12A1D}" type="sibTrans" cxnId="{1D621D74-387D-4745-BBE3-17D640C99355}">
      <dgm:prSet/>
      <dgm:spPr/>
      <dgm:t>
        <a:bodyPr/>
        <a:lstStyle/>
        <a:p>
          <a:endParaRPr lang="en-US"/>
        </a:p>
      </dgm:t>
    </dgm:pt>
    <dgm:pt modelId="{AD443C6F-9F41-4F3D-90D0-91D4F3B3CAC9}" type="pres">
      <dgm:prSet presAssocID="{36777988-8359-4289-8FCE-1B329FB26DF3}" presName="linearFlow" presStyleCnt="0">
        <dgm:presLayoutVars>
          <dgm:dir/>
          <dgm:resizeHandles val="exact"/>
        </dgm:presLayoutVars>
      </dgm:prSet>
      <dgm:spPr/>
    </dgm:pt>
    <dgm:pt modelId="{560BB65E-3C95-4A22-B7D2-15F20C29F155}" type="pres">
      <dgm:prSet presAssocID="{7975565A-4179-4F35-9CA6-5A6B30F4114E}" presName="composite" presStyleCnt="0"/>
      <dgm:spPr/>
    </dgm:pt>
    <dgm:pt modelId="{48FC29DA-0D74-46D5-BB63-A7D410BBCC88}" type="pres">
      <dgm:prSet presAssocID="{7975565A-4179-4F35-9CA6-5A6B30F4114E}" presName="imgShp" presStyleLbl="fgImgPlace1" presStyleIdx="0" presStyleCnt="3"/>
      <dgm:spPr>
        <a:blipFill rotWithShape="0">
          <a:blip xmlns:r="http://schemas.openxmlformats.org/officeDocument/2006/relationships" r:embed="rId1"/>
          <a:stretch>
            <a:fillRect/>
          </a:stretch>
        </a:blipFill>
      </dgm:spPr>
    </dgm:pt>
    <dgm:pt modelId="{99DBC939-5930-4F84-BA6B-ADB7BF32AC08}" type="pres">
      <dgm:prSet presAssocID="{7975565A-4179-4F35-9CA6-5A6B30F4114E}" presName="txShp" presStyleLbl="node1" presStyleIdx="0" presStyleCnt="3">
        <dgm:presLayoutVars>
          <dgm:bulletEnabled val="1"/>
        </dgm:presLayoutVars>
      </dgm:prSet>
      <dgm:spPr/>
      <dgm:t>
        <a:bodyPr/>
        <a:lstStyle/>
        <a:p>
          <a:endParaRPr lang="en-US"/>
        </a:p>
      </dgm:t>
    </dgm:pt>
    <dgm:pt modelId="{F2E598F8-A68E-416D-9943-550FA8910B10}" type="pres">
      <dgm:prSet presAssocID="{73E01601-694A-4C35-B85E-ACA11F8DD137}" presName="spacing" presStyleCnt="0"/>
      <dgm:spPr/>
    </dgm:pt>
    <dgm:pt modelId="{1CC2AB79-1DFA-4AF9-935B-972C9093D81D}" type="pres">
      <dgm:prSet presAssocID="{F0055159-14D9-4FF9-A769-55BBB79D2D7D}" presName="composite" presStyleCnt="0"/>
      <dgm:spPr/>
    </dgm:pt>
    <dgm:pt modelId="{DF3998A5-D456-4F8A-8CE6-A526B020A4AF}" type="pres">
      <dgm:prSet presAssocID="{F0055159-14D9-4FF9-A769-55BBB79D2D7D}" presName="imgShp" presStyleLbl="fgImgPlace1" presStyleIdx="1" presStyleCnt="3"/>
      <dgm:spPr>
        <a:blipFill rotWithShape="0">
          <a:blip xmlns:r="http://schemas.openxmlformats.org/officeDocument/2006/relationships" r:embed="rId2"/>
          <a:stretch>
            <a:fillRect/>
          </a:stretch>
        </a:blipFill>
      </dgm:spPr>
    </dgm:pt>
    <dgm:pt modelId="{580472B7-A49E-4297-B2EC-7BBC8FB41A47}" type="pres">
      <dgm:prSet presAssocID="{F0055159-14D9-4FF9-A769-55BBB79D2D7D}" presName="txShp" presStyleLbl="node1" presStyleIdx="1" presStyleCnt="3">
        <dgm:presLayoutVars>
          <dgm:bulletEnabled val="1"/>
        </dgm:presLayoutVars>
      </dgm:prSet>
      <dgm:spPr/>
      <dgm:t>
        <a:bodyPr/>
        <a:lstStyle/>
        <a:p>
          <a:endParaRPr lang="en-US"/>
        </a:p>
      </dgm:t>
    </dgm:pt>
    <dgm:pt modelId="{A54CA504-13E4-469B-A043-6BFCCB567E99}" type="pres">
      <dgm:prSet presAssocID="{22EDADC6-C331-4143-84BF-A50B5BED3CFA}" presName="spacing" presStyleCnt="0"/>
      <dgm:spPr/>
    </dgm:pt>
    <dgm:pt modelId="{809C6DED-0871-4DDD-A0FD-BEF837AED6CE}" type="pres">
      <dgm:prSet presAssocID="{D19DE1BC-E7B9-494F-84F3-383498AF3CF3}" presName="composite" presStyleCnt="0"/>
      <dgm:spPr/>
    </dgm:pt>
    <dgm:pt modelId="{BC460E97-48C0-4B10-97DA-79ED5AA1F160}" type="pres">
      <dgm:prSet presAssocID="{D19DE1BC-E7B9-494F-84F3-383498AF3CF3}" presName="imgShp" presStyleLbl="fgImgPlace1" presStyleIdx="2" presStyleCnt="3"/>
      <dgm:spPr>
        <a:blipFill rotWithShape="0">
          <a:blip xmlns:r="http://schemas.openxmlformats.org/officeDocument/2006/relationships" r:embed="rId3"/>
          <a:stretch>
            <a:fillRect/>
          </a:stretch>
        </a:blipFill>
      </dgm:spPr>
    </dgm:pt>
    <dgm:pt modelId="{67670826-FCC8-4E8C-9C34-BAF5499010A2}" type="pres">
      <dgm:prSet presAssocID="{D19DE1BC-E7B9-494F-84F3-383498AF3CF3}" presName="txShp" presStyleLbl="node1" presStyleIdx="2" presStyleCnt="3">
        <dgm:presLayoutVars>
          <dgm:bulletEnabled val="1"/>
        </dgm:presLayoutVars>
      </dgm:prSet>
      <dgm:spPr/>
      <dgm:t>
        <a:bodyPr/>
        <a:lstStyle/>
        <a:p>
          <a:endParaRPr lang="en-US"/>
        </a:p>
      </dgm:t>
    </dgm:pt>
  </dgm:ptLst>
  <dgm:cxnLst>
    <dgm:cxn modelId="{86432C6D-5BC4-424B-9165-FAADEF7DFE03}" srcId="{36777988-8359-4289-8FCE-1B329FB26DF3}" destId="{F0055159-14D9-4FF9-A769-55BBB79D2D7D}" srcOrd="1" destOrd="0" parTransId="{372A8085-78B1-49A2-9470-0E29EE388224}" sibTransId="{22EDADC6-C331-4143-84BF-A50B5BED3CFA}"/>
    <dgm:cxn modelId="{1D621D74-387D-4745-BBE3-17D640C99355}" srcId="{36777988-8359-4289-8FCE-1B329FB26DF3}" destId="{D19DE1BC-E7B9-494F-84F3-383498AF3CF3}" srcOrd="2" destOrd="0" parTransId="{07E319C0-1A60-4D84-BAAA-D397E1BD6CA5}" sibTransId="{474155E9-93F7-4187-954D-1904A6A12A1D}"/>
    <dgm:cxn modelId="{D654B515-2798-4F4F-AE64-61F22965EB74}" srcId="{36777988-8359-4289-8FCE-1B329FB26DF3}" destId="{7975565A-4179-4F35-9CA6-5A6B30F4114E}" srcOrd="0" destOrd="0" parTransId="{B7D92853-4465-4B49-B8D6-285E7E6C8450}" sibTransId="{73E01601-694A-4C35-B85E-ACA11F8DD137}"/>
    <dgm:cxn modelId="{FB4FDCAB-892F-4339-8E29-6F2857018D9B}" type="presOf" srcId="{D19DE1BC-E7B9-494F-84F3-383498AF3CF3}" destId="{67670826-FCC8-4E8C-9C34-BAF5499010A2}" srcOrd="0" destOrd="0" presId="urn:microsoft.com/office/officeart/2005/8/layout/vList3"/>
    <dgm:cxn modelId="{A8B1ACB4-98BB-4E95-BC7C-90F3FDAD4161}" type="presOf" srcId="{7975565A-4179-4F35-9CA6-5A6B30F4114E}" destId="{99DBC939-5930-4F84-BA6B-ADB7BF32AC08}" srcOrd="0" destOrd="0" presId="urn:microsoft.com/office/officeart/2005/8/layout/vList3"/>
    <dgm:cxn modelId="{24C1BE62-96D6-434F-A3C3-5BF26924C3C5}" type="presOf" srcId="{F0055159-14D9-4FF9-A769-55BBB79D2D7D}" destId="{580472B7-A49E-4297-B2EC-7BBC8FB41A47}" srcOrd="0" destOrd="0" presId="urn:microsoft.com/office/officeart/2005/8/layout/vList3"/>
    <dgm:cxn modelId="{F8C00D5C-F1AD-4AD0-94D1-6E60A41FB94C}" type="presOf" srcId="{36777988-8359-4289-8FCE-1B329FB26DF3}" destId="{AD443C6F-9F41-4F3D-90D0-91D4F3B3CAC9}" srcOrd="0" destOrd="0" presId="urn:microsoft.com/office/officeart/2005/8/layout/vList3"/>
    <dgm:cxn modelId="{458813ED-21B5-423E-ABDB-96EC60FCC644}" type="presParOf" srcId="{AD443C6F-9F41-4F3D-90D0-91D4F3B3CAC9}" destId="{560BB65E-3C95-4A22-B7D2-15F20C29F155}" srcOrd="0" destOrd="0" presId="urn:microsoft.com/office/officeart/2005/8/layout/vList3"/>
    <dgm:cxn modelId="{903F4400-A8F2-48EA-BBF6-5A761738930F}" type="presParOf" srcId="{560BB65E-3C95-4A22-B7D2-15F20C29F155}" destId="{48FC29DA-0D74-46D5-BB63-A7D410BBCC88}" srcOrd="0" destOrd="0" presId="urn:microsoft.com/office/officeart/2005/8/layout/vList3"/>
    <dgm:cxn modelId="{BA4885DD-0E57-455D-9137-0B12A83B9DDD}" type="presParOf" srcId="{560BB65E-3C95-4A22-B7D2-15F20C29F155}" destId="{99DBC939-5930-4F84-BA6B-ADB7BF32AC08}" srcOrd="1" destOrd="0" presId="urn:microsoft.com/office/officeart/2005/8/layout/vList3"/>
    <dgm:cxn modelId="{45DB9A4B-A04B-41AD-B03A-C4EA05070735}" type="presParOf" srcId="{AD443C6F-9F41-4F3D-90D0-91D4F3B3CAC9}" destId="{F2E598F8-A68E-416D-9943-550FA8910B10}" srcOrd="1" destOrd="0" presId="urn:microsoft.com/office/officeart/2005/8/layout/vList3"/>
    <dgm:cxn modelId="{3F2E6A7E-93AB-4F44-81BC-CD898D76DF82}" type="presParOf" srcId="{AD443C6F-9F41-4F3D-90D0-91D4F3B3CAC9}" destId="{1CC2AB79-1DFA-4AF9-935B-972C9093D81D}" srcOrd="2" destOrd="0" presId="urn:microsoft.com/office/officeart/2005/8/layout/vList3"/>
    <dgm:cxn modelId="{F30D6B31-BD10-4602-B951-D7C01C4CC61C}" type="presParOf" srcId="{1CC2AB79-1DFA-4AF9-935B-972C9093D81D}" destId="{DF3998A5-D456-4F8A-8CE6-A526B020A4AF}" srcOrd="0" destOrd="0" presId="urn:microsoft.com/office/officeart/2005/8/layout/vList3"/>
    <dgm:cxn modelId="{650D159E-9695-4B01-824C-EEE96BDB3814}" type="presParOf" srcId="{1CC2AB79-1DFA-4AF9-935B-972C9093D81D}" destId="{580472B7-A49E-4297-B2EC-7BBC8FB41A47}" srcOrd="1" destOrd="0" presId="urn:microsoft.com/office/officeart/2005/8/layout/vList3"/>
    <dgm:cxn modelId="{27F2FFEC-FED6-483C-97D1-100977C2F39E}" type="presParOf" srcId="{AD443C6F-9F41-4F3D-90D0-91D4F3B3CAC9}" destId="{A54CA504-13E4-469B-A043-6BFCCB567E99}" srcOrd="3" destOrd="0" presId="urn:microsoft.com/office/officeart/2005/8/layout/vList3"/>
    <dgm:cxn modelId="{C841029A-7B39-44EF-BC35-E6094BC94C0D}" type="presParOf" srcId="{AD443C6F-9F41-4F3D-90D0-91D4F3B3CAC9}" destId="{809C6DED-0871-4DDD-A0FD-BEF837AED6CE}" srcOrd="4" destOrd="0" presId="urn:microsoft.com/office/officeart/2005/8/layout/vList3"/>
    <dgm:cxn modelId="{D3D5C917-D189-4B9D-A6A6-93E338B0EFE1}" type="presParOf" srcId="{809C6DED-0871-4DDD-A0FD-BEF837AED6CE}" destId="{BC460E97-48C0-4B10-97DA-79ED5AA1F160}" srcOrd="0" destOrd="0" presId="urn:microsoft.com/office/officeart/2005/8/layout/vList3"/>
    <dgm:cxn modelId="{B57B21E3-6CB4-474D-B8DA-F0ECF594F47D}" type="presParOf" srcId="{809C6DED-0871-4DDD-A0FD-BEF837AED6CE}" destId="{67670826-FCC8-4E8C-9C34-BAF5499010A2}"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9983B-AFB2-4ED0-AA27-09D2BB888765}" type="doc">
      <dgm:prSet loTypeId="urn:microsoft.com/office/officeart/2005/8/layout/equation1" loCatId="process" qsTypeId="urn:microsoft.com/office/officeart/2005/8/quickstyle/3d2" qsCatId="3D" csTypeId="urn:microsoft.com/office/officeart/2005/8/colors/colorful4" csCatId="colorful" phldr="1"/>
      <dgm:spPr/>
      <dgm:t>
        <a:bodyPr/>
        <a:lstStyle/>
        <a:p>
          <a:endParaRPr lang="en-US"/>
        </a:p>
      </dgm:t>
    </dgm:pt>
    <dgm:pt modelId="{346E0613-7109-41C7-8442-CF5144F3B9FD}">
      <dgm:prSet phldrT="[Text]"/>
      <dgm:spPr/>
      <dgm:t>
        <a:bodyPr/>
        <a:lstStyle/>
        <a:p>
          <a:r>
            <a:rPr lang="en-US" dirty="0" smtClean="0"/>
            <a:t>Region’s WR Settings</a:t>
          </a:r>
          <a:endParaRPr lang="en-US" dirty="0"/>
        </a:p>
      </dgm:t>
    </dgm:pt>
    <dgm:pt modelId="{C4E267A4-E137-4A70-80DB-CF6D3386D664}" type="parTrans" cxnId="{0C4B48B5-2438-42A2-9DDF-FB7916BCF5C2}">
      <dgm:prSet/>
      <dgm:spPr/>
      <dgm:t>
        <a:bodyPr/>
        <a:lstStyle/>
        <a:p>
          <a:endParaRPr lang="en-US"/>
        </a:p>
      </dgm:t>
    </dgm:pt>
    <dgm:pt modelId="{2805B4C0-19E0-47FE-BB73-E5917A898FEA}" type="sibTrans" cxnId="{0C4B48B5-2438-42A2-9DDF-FB7916BCF5C2}">
      <dgm:prSet/>
      <dgm:spPr/>
      <dgm:t>
        <a:bodyPr/>
        <a:lstStyle/>
        <a:p>
          <a:endParaRPr lang="en-US" dirty="0"/>
        </a:p>
      </dgm:t>
    </dgm:pt>
    <dgm:pt modelId="{2FF1151E-2152-44DF-B3D7-83FC4AF2B4C5}">
      <dgm:prSet phldrT="[Text]"/>
      <dgm:spPr/>
      <dgm:t>
        <a:bodyPr/>
        <a:lstStyle/>
        <a:p>
          <a:r>
            <a:rPr lang="en-US" dirty="0" smtClean="0"/>
            <a:t>Needs Screening Answers</a:t>
          </a:r>
          <a:endParaRPr lang="en-US" dirty="0"/>
        </a:p>
      </dgm:t>
    </dgm:pt>
    <dgm:pt modelId="{CCA943CA-6258-4A2B-AB58-7D59BCD6D9ED}" type="parTrans" cxnId="{800B2BEC-5926-4761-B601-7C584834F931}">
      <dgm:prSet/>
      <dgm:spPr/>
      <dgm:t>
        <a:bodyPr/>
        <a:lstStyle/>
        <a:p>
          <a:endParaRPr lang="en-US"/>
        </a:p>
      </dgm:t>
    </dgm:pt>
    <dgm:pt modelId="{5AEEB0FC-1152-433A-BDE1-E520042DE4B8}" type="sibTrans" cxnId="{800B2BEC-5926-4761-B601-7C584834F931}">
      <dgm:prSet/>
      <dgm:spPr/>
      <dgm:t>
        <a:bodyPr/>
        <a:lstStyle/>
        <a:p>
          <a:endParaRPr lang="en-US" dirty="0"/>
        </a:p>
      </dgm:t>
    </dgm:pt>
    <dgm:pt modelId="{05877E7C-897F-412A-9325-C8B184B0693E}">
      <dgm:prSet phldrT="[Text]"/>
      <dgm:spPr/>
      <dgm:t>
        <a:bodyPr/>
        <a:lstStyle/>
        <a:p>
          <a:r>
            <a:rPr lang="en-US" dirty="0" smtClean="0"/>
            <a:t>Client Result Pages</a:t>
          </a:r>
          <a:endParaRPr lang="en-US" dirty="0"/>
        </a:p>
      </dgm:t>
    </dgm:pt>
    <dgm:pt modelId="{1317013E-9FEA-4ACA-9F79-EC171AEF531D}" type="parTrans" cxnId="{5AD7B476-DDF8-44DE-B99E-A1BA791119D1}">
      <dgm:prSet/>
      <dgm:spPr/>
      <dgm:t>
        <a:bodyPr/>
        <a:lstStyle/>
        <a:p>
          <a:endParaRPr lang="en-US"/>
        </a:p>
      </dgm:t>
    </dgm:pt>
    <dgm:pt modelId="{B267C896-8E03-49F3-B804-196B2BE53EC7}" type="sibTrans" cxnId="{5AD7B476-DDF8-44DE-B99E-A1BA791119D1}">
      <dgm:prSet/>
      <dgm:spPr/>
      <dgm:t>
        <a:bodyPr/>
        <a:lstStyle/>
        <a:p>
          <a:endParaRPr lang="en-US"/>
        </a:p>
      </dgm:t>
    </dgm:pt>
    <dgm:pt modelId="{25ECF800-3461-46BA-8F94-FFA288942295}">
      <dgm:prSet phldrT="[Text]"/>
      <dgm:spPr/>
      <dgm:t>
        <a:bodyPr/>
        <a:lstStyle/>
        <a:p>
          <a:r>
            <a:rPr lang="en-US" dirty="0" smtClean="0"/>
            <a:t>Requesting immediate assistance</a:t>
          </a:r>
          <a:endParaRPr lang="en-US" dirty="0"/>
        </a:p>
      </dgm:t>
    </dgm:pt>
    <dgm:pt modelId="{939F8086-7839-4FEA-A30F-57C436539D9F}" type="parTrans" cxnId="{B070D883-6EC1-4282-8B94-8454946D8EB1}">
      <dgm:prSet/>
      <dgm:spPr/>
      <dgm:t>
        <a:bodyPr/>
        <a:lstStyle/>
        <a:p>
          <a:endParaRPr lang="en-US"/>
        </a:p>
      </dgm:t>
    </dgm:pt>
    <dgm:pt modelId="{A760BC7C-B4F7-4A35-96B0-FFA1BC36A705}" type="sibTrans" cxnId="{B070D883-6EC1-4282-8B94-8454946D8EB1}">
      <dgm:prSet/>
      <dgm:spPr/>
      <dgm:t>
        <a:bodyPr/>
        <a:lstStyle/>
        <a:p>
          <a:endParaRPr lang="en-US" dirty="0"/>
        </a:p>
      </dgm:t>
    </dgm:pt>
    <dgm:pt modelId="{EEBA138E-DF30-4A8B-ABC4-67051DCBCC25}" type="pres">
      <dgm:prSet presAssocID="{3649983B-AFB2-4ED0-AA27-09D2BB888765}" presName="linearFlow" presStyleCnt="0">
        <dgm:presLayoutVars>
          <dgm:dir/>
          <dgm:resizeHandles val="exact"/>
        </dgm:presLayoutVars>
      </dgm:prSet>
      <dgm:spPr/>
      <dgm:t>
        <a:bodyPr/>
        <a:lstStyle/>
        <a:p>
          <a:endParaRPr lang="en-US"/>
        </a:p>
      </dgm:t>
    </dgm:pt>
    <dgm:pt modelId="{53572A9A-BD05-4751-9043-75B1C6A15487}" type="pres">
      <dgm:prSet presAssocID="{346E0613-7109-41C7-8442-CF5144F3B9FD}" presName="node" presStyleLbl="node1" presStyleIdx="0" presStyleCnt="4">
        <dgm:presLayoutVars>
          <dgm:bulletEnabled val="1"/>
        </dgm:presLayoutVars>
      </dgm:prSet>
      <dgm:spPr/>
      <dgm:t>
        <a:bodyPr/>
        <a:lstStyle/>
        <a:p>
          <a:endParaRPr lang="en-US"/>
        </a:p>
      </dgm:t>
    </dgm:pt>
    <dgm:pt modelId="{23E87AC1-8AD0-4AF2-95D3-9D33A1BB016C}" type="pres">
      <dgm:prSet presAssocID="{2805B4C0-19E0-47FE-BB73-E5917A898FEA}" presName="spacerL" presStyleCnt="0"/>
      <dgm:spPr/>
    </dgm:pt>
    <dgm:pt modelId="{F9F1EDF9-F50B-4B0F-B5E0-D859BEF529EB}" type="pres">
      <dgm:prSet presAssocID="{2805B4C0-19E0-47FE-BB73-E5917A898FEA}" presName="sibTrans" presStyleLbl="sibTrans2D1" presStyleIdx="0" presStyleCnt="3"/>
      <dgm:spPr/>
      <dgm:t>
        <a:bodyPr/>
        <a:lstStyle/>
        <a:p>
          <a:endParaRPr lang="en-US"/>
        </a:p>
      </dgm:t>
    </dgm:pt>
    <dgm:pt modelId="{BC4730D6-112B-4924-817C-E52AD7F5A4B1}" type="pres">
      <dgm:prSet presAssocID="{2805B4C0-19E0-47FE-BB73-E5917A898FEA}" presName="spacerR" presStyleCnt="0"/>
      <dgm:spPr/>
    </dgm:pt>
    <dgm:pt modelId="{480E21A9-24A1-4796-94DA-DA95280FD33A}" type="pres">
      <dgm:prSet presAssocID="{2FF1151E-2152-44DF-B3D7-83FC4AF2B4C5}" presName="node" presStyleLbl="node1" presStyleIdx="1" presStyleCnt="4">
        <dgm:presLayoutVars>
          <dgm:bulletEnabled val="1"/>
        </dgm:presLayoutVars>
      </dgm:prSet>
      <dgm:spPr/>
      <dgm:t>
        <a:bodyPr/>
        <a:lstStyle/>
        <a:p>
          <a:endParaRPr lang="en-US"/>
        </a:p>
      </dgm:t>
    </dgm:pt>
    <dgm:pt modelId="{B869DA55-A2BE-41E9-A80B-9361C325C9A9}" type="pres">
      <dgm:prSet presAssocID="{5AEEB0FC-1152-433A-BDE1-E520042DE4B8}" presName="spacerL" presStyleCnt="0"/>
      <dgm:spPr/>
    </dgm:pt>
    <dgm:pt modelId="{F7A66522-6FE2-409B-9314-7B244381CFB2}" type="pres">
      <dgm:prSet presAssocID="{5AEEB0FC-1152-433A-BDE1-E520042DE4B8}" presName="sibTrans" presStyleLbl="sibTrans2D1" presStyleIdx="1" presStyleCnt="3"/>
      <dgm:spPr/>
      <dgm:t>
        <a:bodyPr/>
        <a:lstStyle/>
        <a:p>
          <a:endParaRPr lang="en-US"/>
        </a:p>
      </dgm:t>
    </dgm:pt>
    <dgm:pt modelId="{3902BEB9-546E-46EC-BDBD-0B19B3F1DCA0}" type="pres">
      <dgm:prSet presAssocID="{5AEEB0FC-1152-433A-BDE1-E520042DE4B8}" presName="spacerR" presStyleCnt="0"/>
      <dgm:spPr/>
    </dgm:pt>
    <dgm:pt modelId="{E4714B12-71D4-4F65-A3AA-2E88C6E28579}" type="pres">
      <dgm:prSet presAssocID="{25ECF800-3461-46BA-8F94-FFA288942295}" presName="node" presStyleLbl="node1" presStyleIdx="2" presStyleCnt="4">
        <dgm:presLayoutVars>
          <dgm:bulletEnabled val="1"/>
        </dgm:presLayoutVars>
      </dgm:prSet>
      <dgm:spPr/>
      <dgm:t>
        <a:bodyPr/>
        <a:lstStyle/>
        <a:p>
          <a:endParaRPr lang="en-US"/>
        </a:p>
      </dgm:t>
    </dgm:pt>
    <dgm:pt modelId="{1503086A-F925-4960-8C30-DAD58ED7CA12}" type="pres">
      <dgm:prSet presAssocID="{A760BC7C-B4F7-4A35-96B0-FFA1BC36A705}" presName="spacerL" presStyleCnt="0"/>
      <dgm:spPr/>
    </dgm:pt>
    <dgm:pt modelId="{A2278BC0-4657-43C0-8903-C361698BAFB9}" type="pres">
      <dgm:prSet presAssocID="{A760BC7C-B4F7-4A35-96B0-FFA1BC36A705}" presName="sibTrans" presStyleLbl="sibTrans2D1" presStyleIdx="2" presStyleCnt="3"/>
      <dgm:spPr/>
      <dgm:t>
        <a:bodyPr/>
        <a:lstStyle/>
        <a:p>
          <a:endParaRPr lang="en-US"/>
        </a:p>
      </dgm:t>
    </dgm:pt>
    <dgm:pt modelId="{8C50DCC5-8465-405E-B370-3C37C689C420}" type="pres">
      <dgm:prSet presAssocID="{A760BC7C-B4F7-4A35-96B0-FFA1BC36A705}" presName="spacerR" presStyleCnt="0"/>
      <dgm:spPr/>
    </dgm:pt>
    <dgm:pt modelId="{872275FA-B69B-4925-B305-D44EBEA4D52B}" type="pres">
      <dgm:prSet presAssocID="{05877E7C-897F-412A-9325-C8B184B0693E}" presName="node" presStyleLbl="node1" presStyleIdx="3" presStyleCnt="4">
        <dgm:presLayoutVars>
          <dgm:bulletEnabled val="1"/>
        </dgm:presLayoutVars>
      </dgm:prSet>
      <dgm:spPr/>
      <dgm:t>
        <a:bodyPr/>
        <a:lstStyle/>
        <a:p>
          <a:endParaRPr lang="en-US"/>
        </a:p>
      </dgm:t>
    </dgm:pt>
  </dgm:ptLst>
  <dgm:cxnLst>
    <dgm:cxn modelId="{4DE23815-1551-426C-A690-E4A32C1C75BF}" type="presOf" srcId="{25ECF800-3461-46BA-8F94-FFA288942295}" destId="{E4714B12-71D4-4F65-A3AA-2E88C6E28579}" srcOrd="0" destOrd="0" presId="urn:microsoft.com/office/officeart/2005/8/layout/equation1"/>
    <dgm:cxn modelId="{7CC4D924-B89D-48BB-95E7-93D5EDAA91F3}" type="presOf" srcId="{2FF1151E-2152-44DF-B3D7-83FC4AF2B4C5}" destId="{480E21A9-24A1-4796-94DA-DA95280FD33A}" srcOrd="0" destOrd="0" presId="urn:microsoft.com/office/officeart/2005/8/layout/equation1"/>
    <dgm:cxn modelId="{B070D883-6EC1-4282-8B94-8454946D8EB1}" srcId="{3649983B-AFB2-4ED0-AA27-09D2BB888765}" destId="{25ECF800-3461-46BA-8F94-FFA288942295}" srcOrd="2" destOrd="0" parTransId="{939F8086-7839-4FEA-A30F-57C436539D9F}" sibTransId="{A760BC7C-B4F7-4A35-96B0-FFA1BC36A705}"/>
    <dgm:cxn modelId="{5AD7B476-DDF8-44DE-B99E-A1BA791119D1}" srcId="{3649983B-AFB2-4ED0-AA27-09D2BB888765}" destId="{05877E7C-897F-412A-9325-C8B184B0693E}" srcOrd="3" destOrd="0" parTransId="{1317013E-9FEA-4ACA-9F79-EC171AEF531D}" sibTransId="{B267C896-8E03-49F3-B804-196B2BE53EC7}"/>
    <dgm:cxn modelId="{800B2BEC-5926-4761-B601-7C584834F931}" srcId="{3649983B-AFB2-4ED0-AA27-09D2BB888765}" destId="{2FF1151E-2152-44DF-B3D7-83FC4AF2B4C5}" srcOrd="1" destOrd="0" parTransId="{CCA943CA-6258-4A2B-AB58-7D59BCD6D9ED}" sibTransId="{5AEEB0FC-1152-433A-BDE1-E520042DE4B8}"/>
    <dgm:cxn modelId="{6151C408-3A8C-4402-9473-71B768938BE5}" type="presOf" srcId="{A760BC7C-B4F7-4A35-96B0-FFA1BC36A705}" destId="{A2278BC0-4657-43C0-8903-C361698BAFB9}" srcOrd="0" destOrd="0" presId="urn:microsoft.com/office/officeart/2005/8/layout/equation1"/>
    <dgm:cxn modelId="{10FC3F87-5D0D-496F-8C5D-AF1C20368C5B}" type="presOf" srcId="{2805B4C0-19E0-47FE-BB73-E5917A898FEA}" destId="{F9F1EDF9-F50B-4B0F-B5E0-D859BEF529EB}" srcOrd="0" destOrd="0" presId="urn:microsoft.com/office/officeart/2005/8/layout/equation1"/>
    <dgm:cxn modelId="{18839092-3F54-4C9E-9E01-9F034DD4095E}" type="presOf" srcId="{346E0613-7109-41C7-8442-CF5144F3B9FD}" destId="{53572A9A-BD05-4751-9043-75B1C6A15487}" srcOrd="0" destOrd="0" presId="urn:microsoft.com/office/officeart/2005/8/layout/equation1"/>
    <dgm:cxn modelId="{9674E351-5FEF-4B1F-8526-D6C79C180D07}" type="presOf" srcId="{5AEEB0FC-1152-433A-BDE1-E520042DE4B8}" destId="{F7A66522-6FE2-409B-9314-7B244381CFB2}" srcOrd="0" destOrd="0" presId="urn:microsoft.com/office/officeart/2005/8/layout/equation1"/>
    <dgm:cxn modelId="{0C4B48B5-2438-42A2-9DDF-FB7916BCF5C2}" srcId="{3649983B-AFB2-4ED0-AA27-09D2BB888765}" destId="{346E0613-7109-41C7-8442-CF5144F3B9FD}" srcOrd="0" destOrd="0" parTransId="{C4E267A4-E137-4A70-80DB-CF6D3386D664}" sibTransId="{2805B4C0-19E0-47FE-BB73-E5917A898FEA}"/>
    <dgm:cxn modelId="{9AA152D7-3FED-4E4C-BB44-60BA6E298FE9}" type="presOf" srcId="{05877E7C-897F-412A-9325-C8B184B0693E}" destId="{872275FA-B69B-4925-B305-D44EBEA4D52B}" srcOrd="0" destOrd="0" presId="urn:microsoft.com/office/officeart/2005/8/layout/equation1"/>
    <dgm:cxn modelId="{66B8375D-AE87-4869-8732-9266267FA253}" type="presOf" srcId="{3649983B-AFB2-4ED0-AA27-09D2BB888765}" destId="{EEBA138E-DF30-4A8B-ABC4-67051DCBCC25}" srcOrd="0" destOrd="0" presId="urn:microsoft.com/office/officeart/2005/8/layout/equation1"/>
    <dgm:cxn modelId="{F7C3AF97-CE41-44C8-B114-A0002BB803AC}" type="presParOf" srcId="{EEBA138E-DF30-4A8B-ABC4-67051DCBCC25}" destId="{53572A9A-BD05-4751-9043-75B1C6A15487}" srcOrd="0" destOrd="0" presId="urn:microsoft.com/office/officeart/2005/8/layout/equation1"/>
    <dgm:cxn modelId="{FB1434DB-BE64-4C23-A14D-879C813EBA54}" type="presParOf" srcId="{EEBA138E-DF30-4A8B-ABC4-67051DCBCC25}" destId="{23E87AC1-8AD0-4AF2-95D3-9D33A1BB016C}" srcOrd="1" destOrd="0" presId="urn:microsoft.com/office/officeart/2005/8/layout/equation1"/>
    <dgm:cxn modelId="{48547127-A046-4EBC-B6FF-8068488D7B97}" type="presParOf" srcId="{EEBA138E-DF30-4A8B-ABC4-67051DCBCC25}" destId="{F9F1EDF9-F50B-4B0F-B5E0-D859BEF529EB}" srcOrd="2" destOrd="0" presId="urn:microsoft.com/office/officeart/2005/8/layout/equation1"/>
    <dgm:cxn modelId="{42932B77-3B20-4B61-AE59-107A28C31059}" type="presParOf" srcId="{EEBA138E-DF30-4A8B-ABC4-67051DCBCC25}" destId="{BC4730D6-112B-4924-817C-E52AD7F5A4B1}" srcOrd="3" destOrd="0" presId="urn:microsoft.com/office/officeart/2005/8/layout/equation1"/>
    <dgm:cxn modelId="{724B77F8-004D-4B28-BA87-6F39526EDD8B}" type="presParOf" srcId="{EEBA138E-DF30-4A8B-ABC4-67051DCBCC25}" destId="{480E21A9-24A1-4796-94DA-DA95280FD33A}" srcOrd="4" destOrd="0" presId="urn:microsoft.com/office/officeart/2005/8/layout/equation1"/>
    <dgm:cxn modelId="{5EA7CE4C-0FDE-4DFF-B037-099D267BA22B}" type="presParOf" srcId="{EEBA138E-DF30-4A8B-ABC4-67051DCBCC25}" destId="{B869DA55-A2BE-41E9-A80B-9361C325C9A9}" srcOrd="5" destOrd="0" presId="urn:microsoft.com/office/officeart/2005/8/layout/equation1"/>
    <dgm:cxn modelId="{66A4F027-49E7-4319-8F38-3DC5168BC8E5}" type="presParOf" srcId="{EEBA138E-DF30-4A8B-ABC4-67051DCBCC25}" destId="{F7A66522-6FE2-409B-9314-7B244381CFB2}" srcOrd="6" destOrd="0" presId="urn:microsoft.com/office/officeart/2005/8/layout/equation1"/>
    <dgm:cxn modelId="{4B9BEDD0-0F20-494C-B868-F5059277B678}" type="presParOf" srcId="{EEBA138E-DF30-4A8B-ABC4-67051DCBCC25}" destId="{3902BEB9-546E-46EC-BDBD-0B19B3F1DCA0}" srcOrd="7" destOrd="0" presId="urn:microsoft.com/office/officeart/2005/8/layout/equation1"/>
    <dgm:cxn modelId="{F631381A-DFFE-4A21-BE1D-948DD8CD40E9}" type="presParOf" srcId="{EEBA138E-DF30-4A8B-ABC4-67051DCBCC25}" destId="{E4714B12-71D4-4F65-A3AA-2E88C6E28579}" srcOrd="8" destOrd="0" presId="urn:microsoft.com/office/officeart/2005/8/layout/equation1"/>
    <dgm:cxn modelId="{2486B2BD-3327-46F3-8EC5-668FB2CBE32C}" type="presParOf" srcId="{EEBA138E-DF30-4A8B-ABC4-67051DCBCC25}" destId="{1503086A-F925-4960-8C30-DAD58ED7CA12}" srcOrd="9" destOrd="0" presId="urn:microsoft.com/office/officeart/2005/8/layout/equation1"/>
    <dgm:cxn modelId="{0AEA0749-F870-4FF6-AB20-5EC99CC774CE}" type="presParOf" srcId="{EEBA138E-DF30-4A8B-ABC4-67051DCBCC25}" destId="{A2278BC0-4657-43C0-8903-C361698BAFB9}" srcOrd="10" destOrd="0" presId="urn:microsoft.com/office/officeart/2005/8/layout/equation1"/>
    <dgm:cxn modelId="{E6054146-A63B-4017-AD6C-6C7279CE723C}" type="presParOf" srcId="{EEBA138E-DF30-4A8B-ABC4-67051DCBCC25}" destId="{8C50DCC5-8465-405E-B370-3C37C689C420}" srcOrd="11" destOrd="0" presId="urn:microsoft.com/office/officeart/2005/8/layout/equation1"/>
    <dgm:cxn modelId="{6C4AE85E-DAFC-4C2C-82D3-BD2B620D8EE2}" type="presParOf" srcId="{EEBA138E-DF30-4A8B-ABC4-67051DCBCC25}" destId="{872275FA-B69B-4925-B305-D44EBEA4D52B}" srcOrd="12"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AD6AC-43D6-4AFB-886D-175A092EAD00}" type="doc">
      <dgm:prSet loTypeId="urn:microsoft.com/office/officeart/2005/8/layout/vList3" loCatId="list" qsTypeId="urn:microsoft.com/office/officeart/2005/8/quickstyle/3d1" qsCatId="3D" csTypeId="urn:microsoft.com/office/officeart/2005/8/colors/colorful1" csCatId="colorful" phldr="1"/>
      <dgm:spPr/>
    </dgm:pt>
    <dgm:pt modelId="{40C915EE-E7F6-4ED2-9399-DF4DE6BCD1C5}">
      <dgm:prSet phldrT="[Text]"/>
      <dgm:spPr/>
      <dgm:t>
        <a:bodyPr/>
        <a:lstStyle/>
        <a:p>
          <a:r>
            <a:rPr lang="en-US" dirty="0" smtClean="0"/>
            <a:t>I often feel very sad and I don’t know why</a:t>
          </a:r>
          <a:endParaRPr lang="en-US" dirty="0"/>
        </a:p>
      </dgm:t>
    </dgm:pt>
    <dgm:pt modelId="{A7450B6C-AD8C-41EE-83D5-1A33636C257B}" type="parTrans" cxnId="{FCD27133-6859-40E0-9BEF-443C196501F8}">
      <dgm:prSet/>
      <dgm:spPr/>
      <dgm:t>
        <a:bodyPr/>
        <a:lstStyle/>
        <a:p>
          <a:endParaRPr lang="en-US"/>
        </a:p>
      </dgm:t>
    </dgm:pt>
    <dgm:pt modelId="{AC2E5028-4EA9-4344-9B0F-6A2054EF8F7F}" type="sibTrans" cxnId="{FCD27133-6859-40E0-9BEF-443C196501F8}">
      <dgm:prSet/>
      <dgm:spPr/>
      <dgm:t>
        <a:bodyPr/>
        <a:lstStyle/>
        <a:p>
          <a:endParaRPr lang="en-US"/>
        </a:p>
      </dgm:t>
    </dgm:pt>
    <dgm:pt modelId="{36705F38-3644-47AF-ADE6-271BA0B1BE10}">
      <dgm:prSet phldrT="[Text]"/>
      <dgm:spPr/>
      <dgm:t>
        <a:bodyPr/>
        <a:lstStyle/>
        <a:p>
          <a:r>
            <a:rPr lang="en-US" dirty="0" smtClean="0"/>
            <a:t>My anger gets so bad at times I can’t control myself</a:t>
          </a:r>
          <a:endParaRPr lang="en-US" dirty="0"/>
        </a:p>
      </dgm:t>
    </dgm:pt>
    <dgm:pt modelId="{533E88EB-8348-4231-8697-BE40BC2DBF1C}" type="parTrans" cxnId="{68B156A7-41B8-486D-AC12-7DCE3A001F06}">
      <dgm:prSet/>
      <dgm:spPr/>
      <dgm:t>
        <a:bodyPr/>
        <a:lstStyle/>
        <a:p>
          <a:endParaRPr lang="en-US"/>
        </a:p>
      </dgm:t>
    </dgm:pt>
    <dgm:pt modelId="{4B92D580-8049-4F0F-85E3-EFDBC8A19FD9}" type="sibTrans" cxnId="{68B156A7-41B8-486D-AC12-7DCE3A001F06}">
      <dgm:prSet/>
      <dgm:spPr/>
      <dgm:t>
        <a:bodyPr/>
        <a:lstStyle/>
        <a:p>
          <a:endParaRPr lang="en-US"/>
        </a:p>
      </dgm:t>
    </dgm:pt>
    <dgm:pt modelId="{1BC8E5C9-5369-4E02-B7C9-64D62E3E08C6}">
      <dgm:prSet phldrT="[Text]"/>
      <dgm:spPr/>
      <dgm:t>
        <a:bodyPr/>
        <a:lstStyle/>
        <a:p>
          <a:r>
            <a:rPr lang="en-US" dirty="0" smtClean="0"/>
            <a:t>I am easily agitated and I don’t know why</a:t>
          </a:r>
          <a:endParaRPr lang="en-US" dirty="0"/>
        </a:p>
      </dgm:t>
    </dgm:pt>
    <dgm:pt modelId="{DD91C050-888D-4600-A323-3C04660F32BE}" type="parTrans" cxnId="{C5E49785-D242-4668-9E63-2B1517DD79B0}">
      <dgm:prSet/>
      <dgm:spPr/>
      <dgm:t>
        <a:bodyPr/>
        <a:lstStyle/>
        <a:p>
          <a:endParaRPr lang="en-US"/>
        </a:p>
      </dgm:t>
    </dgm:pt>
    <dgm:pt modelId="{FA313B1E-589D-433A-8D61-AF1D3857FD50}" type="sibTrans" cxnId="{C5E49785-D242-4668-9E63-2B1517DD79B0}">
      <dgm:prSet/>
      <dgm:spPr/>
      <dgm:t>
        <a:bodyPr/>
        <a:lstStyle/>
        <a:p>
          <a:endParaRPr lang="en-US"/>
        </a:p>
      </dgm:t>
    </dgm:pt>
    <dgm:pt modelId="{E55C011B-CE9F-43F6-B45B-5C2CB50E0566}" type="pres">
      <dgm:prSet presAssocID="{010AD6AC-43D6-4AFB-886D-175A092EAD00}" presName="linearFlow" presStyleCnt="0">
        <dgm:presLayoutVars>
          <dgm:dir/>
          <dgm:resizeHandles val="exact"/>
        </dgm:presLayoutVars>
      </dgm:prSet>
      <dgm:spPr/>
    </dgm:pt>
    <dgm:pt modelId="{DDC68069-8314-4CAD-B9F9-0ECCFF42CA7D}" type="pres">
      <dgm:prSet presAssocID="{40C915EE-E7F6-4ED2-9399-DF4DE6BCD1C5}" presName="composite" presStyleCnt="0"/>
      <dgm:spPr/>
    </dgm:pt>
    <dgm:pt modelId="{981C9D3E-C038-473B-9471-494DB11715B1}" type="pres">
      <dgm:prSet presAssocID="{40C915EE-E7F6-4ED2-9399-DF4DE6BCD1C5}" presName="imgShp" presStyleLbl="fgImgPlace1" presStyleIdx="0" presStyleCnt="3"/>
      <dgm:spPr>
        <a:blipFill rotWithShape="0">
          <a:blip xmlns:r="http://schemas.openxmlformats.org/officeDocument/2006/relationships" r:embed="rId1"/>
          <a:stretch>
            <a:fillRect/>
          </a:stretch>
        </a:blipFill>
      </dgm:spPr>
    </dgm:pt>
    <dgm:pt modelId="{71C1AF7A-BCD0-46BC-865E-2466B1B89576}" type="pres">
      <dgm:prSet presAssocID="{40C915EE-E7F6-4ED2-9399-DF4DE6BCD1C5}" presName="txShp" presStyleLbl="node1" presStyleIdx="0" presStyleCnt="3">
        <dgm:presLayoutVars>
          <dgm:bulletEnabled val="1"/>
        </dgm:presLayoutVars>
      </dgm:prSet>
      <dgm:spPr/>
      <dgm:t>
        <a:bodyPr/>
        <a:lstStyle/>
        <a:p>
          <a:endParaRPr lang="en-US"/>
        </a:p>
      </dgm:t>
    </dgm:pt>
    <dgm:pt modelId="{4C8F968F-62CF-4D91-BD1B-DF5AA935E9E3}" type="pres">
      <dgm:prSet presAssocID="{AC2E5028-4EA9-4344-9B0F-6A2054EF8F7F}" presName="spacing" presStyleCnt="0"/>
      <dgm:spPr/>
    </dgm:pt>
    <dgm:pt modelId="{F262C62C-8F35-4CF3-BB6B-2F3B5C0DC18F}" type="pres">
      <dgm:prSet presAssocID="{36705F38-3644-47AF-ADE6-271BA0B1BE10}" presName="composite" presStyleCnt="0"/>
      <dgm:spPr/>
    </dgm:pt>
    <dgm:pt modelId="{CE9BD69A-7A6A-4233-B899-C72198CA6210}" type="pres">
      <dgm:prSet presAssocID="{36705F38-3644-47AF-ADE6-271BA0B1BE10}" presName="imgShp" presStyleLbl="fgImgPlace1" presStyleIdx="1" presStyleCnt="3"/>
      <dgm:spPr>
        <a:blipFill rotWithShape="0">
          <a:blip xmlns:r="http://schemas.openxmlformats.org/officeDocument/2006/relationships" r:embed="rId2"/>
          <a:stretch>
            <a:fillRect/>
          </a:stretch>
        </a:blipFill>
      </dgm:spPr>
    </dgm:pt>
    <dgm:pt modelId="{58C48F6A-C9A7-4CB0-B662-2C5DD170DDB1}" type="pres">
      <dgm:prSet presAssocID="{36705F38-3644-47AF-ADE6-271BA0B1BE10}" presName="txShp" presStyleLbl="node1" presStyleIdx="1" presStyleCnt="3">
        <dgm:presLayoutVars>
          <dgm:bulletEnabled val="1"/>
        </dgm:presLayoutVars>
      </dgm:prSet>
      <dgm:spPr/>
      <dgm:t>
        <a:bodyPr/>
        <a:lstStyle/>
        <a:p>
          <a:endParaRPr lang="en-US"/>
        </a:p>
      </dgm:t>
    </dgm:pt>
    <dgm:pt modelId="{82974958-7945-4CA9-A360-BF8A4E0DCC0A}" type="pres">
      <dgm:prSet presAssocID="{4B92D580-8049-4F0F-85E3-EFDBC8A19FD9}" presName="spacing" presStyleCnt="0"/>
      <dgm:spPr/>
    </dgm:pt>
    <dgm:pt modelId="{6D7598C8-1861-4483-BDE9-0A68420D31C9}" type="pres">
      <dgm:prSet presAssocID="{1BC8E5C9-5369-4E02-B7C9-64D62E3E08C6}" presName="composite" presStyleCnt="0"/>
      <dgm:spPr/>
    </dgm:pt>
    <dgm:pt modelId="{9EFFF869-6294-4D2F-B320-43BE01D74711}" type="pres">
      <dgm:prSet presAssocID="{1BC8E5C9-5369-4E02-B7C9-64D62E3E08C6}" presName="imgShp" presStyleLbl="fgImgPlace1" presStyleIdx="2" presStyleCnt="3"/>
      <dgm:spPr>
        <a:blipFill rotWithShape="0">
          <a:blip xmlns:r="http://schemas.openxmlformats.org/officeDocument/2006/relationships" r:embed="rId3"/>
          <a:stretch>
            <a:fillRect/>
          </a:stretch>
        </a:blipFill>
      </dgm:spPr>
    </dgm:pt>
    <dgm:pt modelId="{B7D3092B-0573-4FCB-ABDA-1ED3E5CA8432}" type="pres">
      <dgm:prSet presAssocID="{1BC8E5C9-5369-4E02-B7C9-64D62E3E08C6}" presName="txShp" presStyleLbl="node1" presStyleIdx="2" presStyleCnt="3">
        <dgm:presLayoutVars>
          <dgm:bulletEnabled val="1"/>
        </dgm:presLayoutVars>
      </dgm:prSet>
      <dgm:spPr/>
      <dgm:t>
        <a:bodyPr/>
        <a:lstStyle/>
        <a:p>
          <a:endParaRPr lang="en-US"/>
        </a:p>
      </dgm:t>
    </dgm:pt>
  </dgm:ptLst>
  <dgm:cxnLst>
    <dgm:cxn modelId="{3B7FFA7D-2B5A-4AAA-A0D5-5727985E304A}" type="presOf" srcId="{1BC8E5C9-5369-4E02-B7C9-64D62E3E08C6}" destId="{B7D3092B-0573-4FCB-ABDA-1ED3E5CA8432}" srcOrd="0" destOrd="0" presId="urn:microsoft.com/office/officeart/2005/8/layout/vList3"/>
    <dgm:cxn modelId="{48E42545-49EC-462D-BD9B-AD1B7F4B0725}" type="presOf" srcId="{010AD6AC-43D6-4AFB-886D-175A092EAD00}" destId="{E55C011B-CE9F-43F6-B45B-5C2CB50E0566}" srcOrd="0" destOrd="0" presId="urn:microsoft.com/office/officeart/2005/8/layout/vList3"/>
    <dgm:cxn modelId="{FB6498FD-CF94-436B-9735-D7F72645DFF8}" type="presOf" srcId="{36705F38-3644-47AF-ADE6-271BA0B1BE10}" destId="{58C48F6A-C9A7-4CB0-B662-2C5DD170DDB1}" srcOrd="0" destOrd="0" presId="urn:microsoft.com/office/officeart/2005/8/layout/vList3"/>
    <dgm:cxn modelId="{7FE7E0E7-510A-4038-9BAF-C60EBE408E27}" type="presOf" srcId="{40C915EE-E7F6-4ED2-9399-DF4DE6BCD1C5}" destId="{71C1AF7A-BCD0-46BC-865E-2466B1B89576}" srcOrd="0" destOrd="0" presId="urn:microsoft.com/office/officeart/2005/8/layout/vList3"/>
    <dgm:cxn modelId="{68B156A7-41B8-486D-AC12-7DCE3A001F06}" srcId="{010AD6AC-43D6-4AFB-886D-175A092EAD00}" destId="{36705F38-3644-47AF-ADE6-271BA0B1BE10}" srcOrd="1" destOrd="0" parTransId="{533E88EB-8348-4231-8697-BE40BC2DBF1C}" sibTransId="{4B92D580-8049-4F0F-85E3-EFDBC8A19FD9}"/>
    <dgm:cxn modelId="{C5E49785-D242-4668-9E63-2B1517DD79B0}" srcId="{010AD6AC-43D6-4AFB-886D-175A092EAD00}" destId="{1BC8E5C9-5369-4E02-B7C9-64D62E3E08C6}" srcOrd="2" destOrd="0" parTransId="{DD91C050-888D-4600-A323-3C04660F32BE}" sibTransId="{FA313B1E-589D-433A-8D61-AF1D3857FD50}"/>
    <dgm:cxn modelId="{FCD27133-6859-40E0-9BEF-443C196501F8}" srcId="{010AD6AC-43D6-4AFB-886D-175A092EAD00}" destId="{40C915EE-E7F6-4ED2-9399-DF4DE6BCD1C5}" srcOrd="0" destOrd="0" parTransId="{A7450B6C-AD8C-41EE-83D5-1A33636C257B}" sibTransId="{AC2E5028-4EA9-4344-9B0F-6A2054EF8F7F}"/>
    <dgm:cxn modelId="{B5AAFB56-154B-4D86-8571-7129D5E99A33}" type="presParOf" srcId="{E55C011B-CE9F-43F6-B45B-5C2CB50E0566}" destId="{DDC68069-8314-4CAD-B9F9-0ECCFF42CA7D}" srcOrd="0" destOrd="0" presId="urn:microsoft.com/office/officeart/2005/8/layout/vList3"/>
    <dgm:cxn modelId="{3A0B5008-64C4-46DC-967F-D01EC5905F79}" type="presParOf" srcId="{DDC68069-8314-4CAD-B9F9-0ECCFF42CA7D}" destId="{981C9D3E-C038-473B-9471-494DB11715B1}" srcOrd="0" destOrd="0" presId="urn:microsoft.com/office/officeart/2005/8/layout/vList3"/>
    <dgm:cxn modelId="{75757157-DC1B-4CD8-B484-11B2B3BD2E5A}" type="presParOf" srcId="{DDC68069-8314-4CAD-B9F9-0ECCFF42CA7D}" destId="{71C1AF7A-BCD0-46BC-865E-2466B1B89576}" srcOrd="1" destOrd="0" presId="urn:microsoft.com/office/officeart/2005/8/layout/vList3"/>
    <dgm:cxn modelId="{51BEDD66-A3B3-4212-97BF-6300866FCEF6}" type="presParOf" srcId="{E55C011B-CE9F-43F6-B45B-5C2CB50E0566}" destId="{4C8F968F-62CF-4D91-BD1B-DF5AA935E9E3}" srcOrd="1" destOrd="0" presId="urn:microsoft.com/office/officeart/2005/8/layout/vList3"/>
    <dgm:cxn modelId="{0F5FDD0D-7C80-48E1-9996-C65C5ACA473E}" type="presParOf" srcId="{E55C011B-CE9F-43F6-B45B-5C2CB50E0566}" destId="{F262C62C-8F35-4CF3-BB6B-2F3B5C0DC18F}" srcOrd="2" destOrd="0" presId="urn:microsoft.com/office/officeart/2005/8/layout/vList3"/>
    <dgm:cxn modelId="{48DBF32B-678D-4837-9BEC-269E9F47B9E9}" type="presParOf" srcId="{F262C62C-8F35-4CF3-BB6B-2F3B5C0DC18F}" destId="{CE9BD69A-7A6A-4233-B899-C72198CA6210}" srcOrd="0" destOrd="0" presId="urn:microsoft.com/office/officeart/2005/8/layout/vList3"/>
    <dgm:cxn modelId="{D7ED097E-56AF-4784-A766-0FCA40F82D9C}" type="presParOf" srcId="{F262C62C-8F35-4CF3-BB6B-2F3B5C0DC18F}" destId="{58C48F6A-C9A7-4CB0-B662-2C5DD170DDB1}" srcOrd="1" destOrd="0" presId="urn:microsoft.com/office/officeart/2005/8/layout/vList3"/>
    <dgm:cxn modelId="{FCFC4311-470E-45A4-868C-372407A88774}" type="presParOf" srcId="{E55C011B-CE9F-43F6-B45B-5C2CB50E0566}" destId="{82974958-7945-4CA9-A360-BF8A4E0DCC0A}" srcOrd="3" destOrd="0" presId="urn:microsoft.com/office/officeart/2005/8/layout/vList3"/>
    <dgm:cxn modelId="{1BC4B453-C42A-40DD-8D40-4F2F0F06586E}" type="presParOf" srcId="{E55C011B-CE9F-43F6-B45B-5C2CB50E0566}" destId="{6D7598C8-1861-4483-BDE9-0A68420D31C9}" srcOrd="4" destOrd="0" presId="urn:microsoft.com/office/officeart/2005/8/layout/vList3"/>
    <dgm:cxn modelId="{7463B584-0323-4671-89CC-2B47E3225B9B}" type="presParOf" srcId="{6D7598C8-1861-4483-BDE9-0A68420D31C9}" destId="{9EFFF869-6294-4D2F-B320-43BE01D74711}" srcOrd="0" destOrd="0" presId="urn:microsoft.com/office/officeart/2005/8/layout/vList3"/>
    <dgm:cxn modelId="{E6EFCDA2-9479-4FA7-9658-FF077CCBFE1C}" type="presParOf" srcId="{6D7598C8-1861-4483-BDE9-0A68420D31C9}" destId="{B7D3092B-0573-4FCB-ABDA-1ED3E5CA8432}"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DBC939-5930-4F84-BA6B-ADB7BF32AC08}">
      <dsp:nvSpPr>
        <dsp:cNvPr id="0" name=""/>
        <dsp:cNvSpPr/>
      </dsp:nvSpPr>
      <dsp:spPr>
        <a:xfrm rot="10800000">
          <a:off x="1680332" y="7"/>
          <a:ext cx="5472684" cy="1207496"/>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2473"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Understand the “My Status” Screens</a:t>
          </a:r>
          <a:endParaRPr lang="en-US" sz="3100" kern="1200" dirty="0"/>
        </a:p>
      </dsp:txBody>
      <dsp:txXfrm rot="10800000">
        <a:off x="1680332" y="7"/>
        <a:ext cx="5472684" cy="1207496"/>
      </dsp:txXfrm>
    </dsp:sp>
    <dsp:sp modelId="{48FC29DA-0D74-46D5-BB63-A7D410BBCC88}">
      <dsp:nvSpPr>
        <dsp:cNvPr id="0" name=""/>
        <dsp:cNvSpPr/>
      </dsp:nvSpPr>
      <dsp:spPr>
        <a:xfrm>
          <a:off x="1076583" y="7"/>
          <a:ext cx="1207496" cy="120749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80472B7-A49E-4297-B2EC-7BBC8FB41A47}">
      <dsp:nvSpPr>
        <dsp:cNvPr id="0" name=""/>
        <dsp:cNvSpPr/>
      </dsp:nvSpPr>
      <dsp:spPr>
        <a:xfrm rot="10800000">
          <a:off x="1680332" y="1567951"/>
          <a:ext cx="5472684" cy="1207496"/>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2473"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Familiarize you with the Client’s Online Instructions</a:t>
          </a:r>
          <a:endParaRPr lang="en-US" sz="3100" kern="1200" dirty="0"/>
        </a:p>
      </dsp:txBody>
      <dsp:txXfrm rot="10800000">
        <a:off x="1680332" y="1567951"/>
        <a:ext cx="5472684" cy="1207496"/>
      </dsp:txXfrm>
    </dsp:sp>
    <dsp:sp modelId="{DF3998A5-D456-4F8A-8CE6-A526B020A4AF}">
      <dsp:nvSpPr>
        <dsp:cNvPr id="0" name=""/>
        <dsp:cNvSpPr/>
      </dsp:nvSpPr>
      <dsp:spPr>
        <a:xfrm>
          <a:off x="1076583" y="1567951"/>
          <a:ext cx="1207496" cy="1207496"/>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670826-FCC8-4E8C-9C34-BAF5499010A2}">
      <dsp:nvSpPr>
        <dsp:cNvPr id="0" name=""/>
        <dsp:cNvSpPr/>
      </dsp:nvSpPr>
      <dsp:spPr>
        <a:xfrm rot="10800000">
          <a:off x="1680332" y="3135895"/>
          <a:ext cx="5472684" cy="1207496"/>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2473" tIns="118110" rIns="220472" bIns="118110" numCol="1" spcCol="1270" anchor="ctr" anchorCtr="0">
          <a:noAutofit/>
        </a:bodyPr>
        <a:lstStyle/>
        <a:p>
          <a:pPr lvl="0" algn="ctr" defTabSz="1377950">
            <a:lnSpc>
              <a:spcPct val="90000"/>
            </a:lnSpc>
            <a:spcBef>
              <a:spcPct val="0"/>
            </a:spcBef>
            <a:spcAft>
              <a:spcPct val="35000"/>
            </a:spcAft>
          </a:pPr>
          <a:r>
            <a:rPr lang="en-US" sz="3100" kern="1200" dirty="0" smtClean="0"/>
            <a:t>Familiarize you with Client Result pages</a:t>
          </a:r>
          <a:endParaRPr lang="en-US" sz="3100" kern="1200" dirty="0"/>
        </a:p>
      </dsp:txBody>
      <dsp:txXfrm rot="10800000">
        <a:off x="1680332" y="3135895"/>
        <a:ext cx="5472684" cy="1207496"/>
      </dsp:txXfrm>
    </dsp:sp>
    <dsp:sp modelId="{BC460E97-48C0-4B10-97DA-79ED5AA1F160}">
      <dsp:nvSpPr>
        <dsp:cNvPr id="0" name=""/>
        <dsp:cNvSpPr/>
      </dsp:nvSpPr>
      <dsp:spPr>
        <a:xfrm>
          <a:off x="1076583" y="3135895"/>
          <a:ext cx="1207496" cy="1207496"/>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572A9A-BD05-4751-9043-75B1C6A15487}">
      <dsp:nvSpPr>
        <dsp:cNvPr id="0" name=""/>
        <dsp:cNvSpPr/>
      </dsp:nvSpPr>
      <dsp:spPr>
        <a:xfrm>
          <a:off x="4751" y="1511684"/>
          <a:ext cx="1320031" cy="132003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Region’s WR Settings</a:t>
          </a:r>
          <a:endParaRPr lang="en-US" sz="1500" kern="1200" dirty="0"/>
        </a:p>
      </dsp:txBody>
      <dsp:txXfrm>
        <a:off x="4751" y="1511684"/>
        <a:ext cx="1320031" cy="1320031"/>
      </dsp:txXfrm>
    </dsp:sp>
    <dsp:sp modelId="{F9F1EDF9-F50B-4B0F-B5E0-D859BEF529EB}">
      <dsp:nvSpPr>
        <dsp:cNvPr id="0" name=""/>
        <dsp:cNvSpPr/>
      </dsp:nvSpPr>
      <dsp:spPr>
        <a:xfrm>
          <a:off x="1431968" y="1788890"/>
          <a:ext cx="765618" cy="765618"/>
        </a:xfrm>
        <a:prstGeom prst="mathPlus">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431968" y="1788890"/>
        <a:ext cx="765618" cy="765618"/>
      </dsp:txXfrm>
    </dsp:sp>
    <dsp:sp modelId="{480E21A9-24A1-4796-94DA-DA95280FD33A}">
      <dsp:nvSpPr>
        <dsp:cNvPr id="0" name=""/>
        <dsp:cNvSpPr/>
      </dsp:nvSpPr>
      <dsp:spPr>
        <a:xfrm>
          <a:off x="2304773" y="1511684"/>
          <a:ext cx="1320031" cy="1320031"/>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Needs Screening Answers</a:t>
          </a:r>
          <a:endParaRPr lang="en-US" sz="1500" kern="1200" dirty="0"/>
        </a:p>
      </dsp:txBody>
      <dsp:txXfrm>
        <a:off x="2304773" y="1511684"/>
        <a:ext cx="1320031" cy="1320031"/>
      </dsp:txXfrm>
    </dsp:sp>
    <dsp:sp modelId="{F7A66522-6FE2-409B-9314-7B244381CFB2}">
      <dsp:nvSpPr>
        <dsp:cNvPr id="0" name=""/>
        <dsp:cNvSpPr/>
      </dsp:nvSpPr>
      <dsp:spPr>
        <a:xfrm>
          <a:off x="3731990" y="1788890"/>
          <a:ext cx="765618" cy="765618"/>
        </a:xfrm>
        <a:prstGeom prst="mathPlus">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731990" y="1788890"/>
        <a:ext cx="765618" cy="765618"/>
      </dsp:txXfrm>
    </dsp:sp>
    <dsp:sp modelId="{E4714B12-71D4-4F65-A3AA-2E88C6E28579}">
      <dsp:nvSpPr>
        <dsp:cNvPr id="0" name=""/>
        <dsp:cNvSpPr/>
      </dsp:nvSpPr>
      <dsp:spPr>
        <a:xfrm>
          <a:off x="4604795" y="1511684"/>
          <a:ext cx="1320031" cy="1320031"/>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Requesting immediate assistance</a:t>
          </a:r>
          <a:endParaRPr lang="en-US" sz="1500" kern="1200" dirty="0"/>
        </a:p>
      </dsp:txBody>
      <dsp:txXfrm>
        <a:off x="4604795" y="1511684"/>
        <a:ext cx="1320031" cy="1320031"/>
      </dsp:txXfrm>
    </dsp:sp>
    <dsp:sp modelId="{A2278BC0-4657-43C0-8903-C361698BAFB9}">
      <dsp:nvSpPr>
        <dsp:cNvPr id="0" name=""/>
        <dsp:cNvSpPr/>
      </dsp:nvSpPr>
      <dsp:spPr>
        <a:xfrm>
          <a:off x="6032013" y="1788890"/>
          <a:ext cx="765618" cy="765618"/>
        </a:xfrm>
        <a:prstGeom prst="mathEqual">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6032013" y="1788890"/>
        <a:ext cx="765618" cy="765618"/>
      </dsp:txXfrm>
    </dsp:sp>
    <dsp:sp modelId="{872275FA-B69B-4925-B305-D44EBEA4D52B}">
      <dsp:nvSpPr>
        <dsp:cNvPr id="0" name=""/>
        <dsp:cNvSpPr/>
      </dsp:nvSpPr>
      <dsp:spPr>
        <a:xfrm>
          <a:off x="6904817" y="1511684"/>
          <a:ext cx="1320031" cy="132003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Client Result Pages</a:t>
          </a:r>
          <a:endParaRPr lang="en-US" sz="1500" kern="1200" dirty="0"/>
        </a:p>
      </dsp:txBody>
      <dsp:txXfrm>
        <a:off x="6904817" y="1511684"/>
        <a:ext cx="1320031" cy="13200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163DF-0D3A-4599-80FF-AC10E34F93A0}" type="datetimeFigureOut">
              <a:rPr lang="en-US" smtClean="0"/>
              <a:pPr/>
              <a:t>10/17/2013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40E19-5E03-4C2F-8194-34950990A11E}" type="slidenum">
              <a:rPr lang="en-US" smtClean="0"/>
              <a:pPr/>
              <a:t>‹#›</a:t>
            </a:fld>
            <a:endParaRPr lang="en-US" dirty="0"/>
          </a:p>
        </p:txBody>
      </p:sp>
    </p:spTree>
    <p:extLst>
      <p:ext uri="{BB962C8B-B14F-4D97-AF65-F5344CB8AC3E}">
        <p14:creationId xmlns:p14="http://schemas.microsoft.com/office/powerpoint/2010/main" xmlns="" val="241940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Department</a:t>
            </a:r>
            <a:r>
              <a:rPr lang="en-US" baseline="0" dirty="0" smtClean="0"/>
              <a:t> of Economic Opportunity’s (DEO’s) Welfare Transition (WT) program presentation.  This presentation focuses on Client Login and Client Screens for WT applicants in the One Stop Service Tracking (OSST) system who must complete the Work Registration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customer indicates that they have a permanent medical condition , has not applied for SSI/SSDI, but would like assistance applying for SSI/SSDI the result page will display the language illustrated in the presentation slide.  It gives them the option to click the hyperlink to download the medical form, print it and have it completed by their physician.  They are instructed to hold on to the form until a determination on their cash assistance case is made and if approved, they should present the career manager with the medical documentation at the time of the first appointment.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customer indicates that they have a medical condition that will temporarily limit their ability to participate in the program, they will see the result language displayed in the presentation slide.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customer indicates that they have a medical condition that will temporarily limit their ability to participate in the program but they are required to attend frequent medical appointments, they will see the result language illustrated in the presentation slide.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during the Needs Screening the applicant</a:t>
            </a:r>
            <a:r>
              <a:rPr lang="en-US" baseline="0" dirty="0" smtClean="0"/>
              <a:t> indicates that they have an emergency situation that lead them to apply for cash and they can provide proof of the emergency and can show proof of ongoing income, they will see the result message illustrated in the presentation slide.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 doesn’t come</a:t>
            </a:r>
            <a:r>
              <a:rPr lang="en-US" baseline="0" dirty="0" smtClean="0"/>
              <a:t> in to be considered for Up Front Diversion during the time frame, on day 11 OSST will automatically report up work registration completed if all other requirements have been satisfied.  It will not notify DCF to look for an Up Front Diversion decision.</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 shows but is denied</a:t>
            </a:r>
            <a:r>
              <a:rPr lang="en-US" baseline="0" dirty="0" smtClean="0"/>
              <a:t> for Up Front Diversion, OSST will report that the customer has satisfied the work registration requirement and will not report the code to notify DCF to look for an UFD decision.</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a Work Registrant answers “Yes” to one of the confidential questions, their result screen will display as shown in the presentation slide.  However, there may be variations in language depending on how they answer the follow up questions to the confidential questions.  For example, if a customer indicates that they are afraid of someone in their home and indicates that they would like to receive counseling for their domestic situation, the language will display as illustrated.   If the customer clicks the link, they will be directed to a map of the state of Florida with a list of available Domestic Violence and Substance Abuse/Mental Health Counseling Resources.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customer clicks</a:t>
            </a:r>
            <a:r>
              <a:rPr lang="en-US" baseline="0" dirty="0" smtClean="0"/>
              <a:t> on their county, they will see a list of counseling resources in their area.  We are finalizing the resource list and will also provide it on the DEO website as a tool for you to use as well.</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a:t>
            </a:r>
            <a:r>
              <a:rPr lang="en-US" baseline="0" dirty="0" smtClean="0"/>
              <a:t> answers one of the confidential questions but indicates they do not want assistance with the issue, they are still given the option to click on the map if they change their mind.</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asked questions related to mental health, substance</a:t>
            </a:r>
            <a:r>
              <a:rPr lang="en-US" baseline="0" dirty="0" smtClean="0"/>
              <a:t> abuse and domestic violence.  Examples of such questions may include:</a:t>
            </a:r>
          </a:p>
          <a:p>
            <a:endParaRPr lang="en-US" dirty="0" smtClean="0"/>
          </a:p>
          <a:p>
            <a:pPr>
              <a:buFont typeface="Arial" pitchFamily="34" charset="0"/>
              <a:buChar char="•"/>
            </a:pPr>
            <a:r>
              <a:rPr lang="en-US" dirty="0" smtClean="0"/>
              <a:t>I often feel very</a:t>
            </a:r>
            <a:r>
              <a:rPr lang="en-US" baseline="0" dirty="0" smtClean="0"/>
              <a:t> sad and I don’t know why</a:t>
            </a:r>
          </a:p>
          <a:p>
            <a:pPr>
              <a:buFont typeface="Arial" pitchFamily="34" charset="0"/>
              <a:buChar char="•"/>
            </a:pPr>
            <a:r>
              <a:rPr lang="en-US" baseline="0" dirty="0" smtClean="0"/>
              <a:t>My anger gets so bad at times, I can’t control myself</a:t>
            </a:r>
          </a:p>
          <a:p>
            <a:pPr>
              <a:buFont typeface="Arial" pitchFamily="34" charset="0"/>
              <a:buChar char="•"/>
            </a:pPr>
            <a:r>
              <a:rPr lang="en-US" baseline="0" dirty="0" smtClean="0"/>
              <a:t>I am easily agitated and I don’t know why</a:t>
            </a:r>
          </a:p>
          <a:p>
            <a:endParaRPr lang="en-US" baseline="0" dirty="0" smtClean="0"/>
          </a:p>
          <a:p>
            <a:r>
              <a:rPr lang="en-US" baseline="0" dirty="0" smtClean="0"/>
              <a:t>It also includes questions such as:</a:t>
            </a:r>
          </a:p>
          <a:p>
            <a:pPr>
              <a:buFont typeface="Arial" pitchFamily="34" charset="0"/>
              <a:buChar char="•"/>
            </a:pPr>
            <a:r>
              <a:rPr lang="en-US" baseline="0" dirty="0" smtClean="0"/>
              <a:t>I feel unsafe in my home</a:t>
            </a:r>
          </a:p>
          <a:p>
            <a:pPr>
              <a:buFont typeface="Arial" pitchFamily="34" charset="0"/>
              <a:buChar char="•"/>
            </a:pPr>
            <a:r>
              <a:rPr lang="en-US" baseline="0" dirty="0" smtClean="0"/>
              <a:t>I often feel that people are out to get me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Part 1 of the Client Login and Client Screens, we discussed the Login steps and completing Client Information.  In Part 2, we will discuss the Client’s Status screens, instructions provided on the status screens Client Result pages.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 indicates that they are homeless,</a:t>
            </a:r>
            <a:r>
              <a:rPr lang="en-US" baseline="0" dirty="0" smtClean="0"/>
              <a:t> they are instructed to engage their Career Center for a list of potential resources and referrals.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a:t>
            </a:r>
            <a:r>
              <a:rPr lang="en-US" baseline="0" dirty="0" smtClean="0"/>
              <a:t> indicates they need transportation assistance, the result page will inform them that if they are approved for cash assistance, they may request this service at the first appointment with a career manager.</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applicant</a:t>
            </a:r>
            <a:r>
              <a:rPr lang="en-US" baseline="0" dirty="0" smtClean="0"/>
              <a:t> indicates they need childcare assistance, they will be informed that if they are approved for cash assistance, they can request the service at their first appointment with a case manager.</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a:t>
            </a:r>
            <a:r>
              <a:rPr lang="en-US" smtClean="0"/>
              <a:t>part 2 </a:t>
            </a:r>
            <a:r>
              <a:rPr lang="en-US" dirty="0" smtClean="0"/>
              <a:t>of Client Login</a:t>
            </a:r>
            <a:r>
              <a:rPr lang="en-US" baseline="0" dirty="0" smtClean="0"/>
              <a:t> and Client Screens.  If you have questions about this presentation or other WT program questions, please email us at WT_SNAPProgramInfo@deo.myflorida.com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“My Status</a:t>
            </a:r>
            <a:r>
              <a:rPr lang="en-US" baseline="0" dirty="0" smtClean="0"/>
              <a:t>” Screen is designed to help the work registrant navigate their work registration requirements and serves as a guide to show them where they are, what they have completed and what they have left to do.  Once the customer has successfully logged in as described in Part 1 of the Client Login and Client Screens modules, they will see a Welcome message as well as their first step, which is the Orientation or Program Overview. Clicking the hyperlink to access the Orientation will display either the State’s default or the region’s customized presentation.  </a:t>
            </a:r>
          </a:p>
          <a:p>
            <a:endParaRPr lang="en-US" baseline="0" dirty="0" smtClean="0"/>
          </a:p>
          <a:p>
            <a:r>
              <a:rPr lang="en-US" baseline="0" dirty="0" smtClean="0"/>
              <a:t>The customer will also be required to complete some acknowledgements before being allowed to move on to their next step.  The system will not allow them to move forward if the boxes are not selected. The customer will acknowledge and attest that:</a:t>
            </a:r>
          </a:p>
          <a:p>
            <a:endParaRPr lang="en-US" baseline="0" dirty="0" smtClean="0"/>
          </a:p>
          <a:p>
            <a:pPr marL="228600" indent="-228600">
              <a:buFont typeface="+mj-lt"/>
              <a:buAutoNum type="arabicPeriod"/>
            </a:pPr>
            <a:r>
              <a:rPr lang="en-US" baseline="0" dirty="0" smtClean="0"/>
              <a:t>They understand that their social security number may be used to administer the program and in the provision of program services, including their eligibility to receive services, communicate program participation, and reporting purposes;</a:t>
            </a:r>
          </a:p>
          <a:p>
            <a:pPr marL="228600" indent="-228600">
              <a:buFont typeface="+mj-lt"/>
              <a:buAutoNum type="arabicPeriod"/>
            </a:pPr>
            <a:r>
              <a:rPr lang="en-US" baseline="0" dirty="0" smtClean="0"/>
              <a:t>They understand that the RWB may share participation related information with appropriate agencies in the administration of the program for determining continued eligibility for services as well as reporting suspected instances of fraud;</a:t>
            </a:r>
          </a:p>
          <a:p>
            <a:pPr marL="228600" indent="-228600">
              <a:buFont typeface="+mj-lt"/>
              <a:buAutoNum type="arabicPeriod"/>
            </a:pPr>
            <a:r>
              <a:rPr lang="en-US" baseline="0" dirty="0" smtClean="0"/>
              <a:t>They understand that failure to meet program requirements could result in a loss of program benefits and services</a:t>
            </a:r>
          </a:p>
          <a:p>
            <a:pPr marL="228600" indent="-228600">
              <a:buFont typeface="+mj-lt"/>
              <a:buAutoNum type="arabicPeriod"/>
            </a:pPr>
            <a:r>
              <a:rPr lang="en-US" baseline="0" dirty="0" smtClean="0"/>
              <a:t>They understand their right to a supervisory review, how to file a grievance with the RWB, file a grievance with the RWB if they disagree with a RWB decision and follow the local grievance process if they feel their issue has not been resolved satisfactorily</a:t>
            </a:r>
          </a:p>
          <a:p>
            <a:pPr marL="228600" indent="-228600">
              <a:buFont typeface="+mj-lt"/>
              <a:buAutoNum type="arabicPeriod"/>
            </a:pPr>
            <a:r>
              <a:rPr lang="en-US" baseline="0" dirty="0" smtClean="0"/>
              <a:t>They have a right to request a fair hearing with DCF if their benefits are terminated or reduced</a:t>
            </a:r>
          </a:p>
          <a:p>
            <a:pPr marL="228600" indent="-228600">
              <a:buFont typeface="+mj-lt"/>
              <a:buAutoNum type="arabicPeriod"/>
            </a:pPr>
            <a:r>
              <a:rPr lang="en-US" baseline="0" dirty="0" smtClean="0"/>
              <a:t>They have a right to file a complaint with the Office of Civil rights if they feel their civil rights have been violated based on age, gender, ethnicity, disability or race.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selecting</a:t>
            </a:r>
            <a:r>
              <a:rPr lang="en-US" baseline="0" dirty="0" smtClean="0"/>
              <a:t> the acknowledgements and clicking Submit, the customer will be automatically directed back to their Status screens.</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clicking</a:t>
            </a:r>
            <a:r>
              <a:rPr lang="en-US" baseline="0" dirty="0" smtClean="0"/>
              <a:t> on the acknowledgements, the work registrant will see the next steps to complete the Work Registration process.  Next, the customer will be asked to complete the Intake/Screening which will ask them questions about their needs.  These questions will be designed to find out information that will assist the case manager with providing services if the customer becomes mandatory, assist with getting the customer exempted from program participation, and identifying areas of need that may require immediate assistance.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system also tells them what they have completed, what they have left to complete, and the date it must be completed by.  In this example, the customer completed his orientation on 8/22/13.  As you can see now the system allows access to the customer to start his intake/screening.</a:t>
            </a:r>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Result Pages shares information with the customer based on two main factors.  </a:t>
            </a:r>
          </a:p>
          <a:p>
            <a:endParaRPr lang="en-US" baseline="0" dirty="0" smtClean="0"/>
          </a:p>
          <a:p>
            <a:pPr marL="228600" indent="-228600">
              <a:buFont typeface="+mj-lt"/>
              <a:buAutoNum type="arabicPeriod"/>
            </a:pPr>
            <a:r>
              <a:rPr lang="en-US" baseline="0" dirty="0" smtClean="0"/>
              <a:t>How they answer certain questions during the Intake/Screening</a:t>
            </a:r>
          </a:p>
          <a:p>
            <a:pPr marL="228600" indent="-228600">
              <a:buFont typeface="+mj-lt"/>
              <a:buAutoNum type="arabicPeriod"/>
            </a:pPr>
            <a:r>
              <a:rPr lang="en-US" baseline="0" dirty="0" smtClean="0"/>
              <a:t>If the region requires additional work registration requirements</a:t>
            </a:r>
          </a:p>
        </p:txBody>
      </p:sp>
      <p:sp>
        <p:nvSpPr>
          <p:cNvPr id="4" name="Slide Number Placeholder 3"/>
          <p:cNvSpPr>
            <a:spLocks noGrp="1"/>
          </p:cNvSpPr>
          <p:nvPr>
            <p:ph type="sldNum" sz="quarter" idx="10"/>
          </p:nvPr>
        </p:nvSpPr>
        <p:spPr/>
        <p:txBody>
          <a:bodyPr/>
          <a:lstStyle/>
          <a:p>
            <a:fld id="{42A40E19-5E03-4C2F-8194-34950990A11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during the Needs Screening the client indicates they are “Caring for a Disabled Family Member” in the home, their result page will give them the opportunity to access the “Need for Care” form and have it completed by the family member’s physician.  They are instructed to take the form to the Career Center as soon as possible.  If the customer turns in the document within the designated work registration time frame (10 days), the case manager will end code 489 (document submission – Caring for a Disabled Family Member).  Once this is ended, OSST will report an “EX” code to DCF.  This will alert DCF that they need to secure documentation to exempt the customer from participating in the program.  We suggest that once you receive a copy, that you also send a copy to DCF to help facilitate the exemption which will prevent the customer from being referred as a mandatory participant.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a:t>
            </a:r>
            <a:r>
              <a:rPr lang="en-US" baseline="0" dirty="0" smtClean="0"/>
              <a:t> does not turn in the Need for Care form in order be considered for exemption from the program, it will not interfere with their Work Registration requirements.  The result pages display after the customer has completed the online process.  OSST will report to DCF that the customer has completed the work registration requirements and DCF will process the TCA application.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during</a:t>
            </a:r>
            <a:r>
              <a:rPr lang="en-US" baseline="0" dirty="0" smtClean="0"/>
              <a:t> the Needs Screening the client indicates that they have a permanent medical condition and have applied for SSI/SSDI, they will see the result language illustrated in the presentation slide.  It gives them the opportunity to access the medical form to have completed by their doctor and instructs them to hold on to the information until their appointment.  It also informs them that they should provide proof of their SSI/SSDI application.</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048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914400"/>
          </a:xfrm>
          <a:prstGeom prst="rect">
            <a:avLst/>
          </a:prstGeom>
        </p:spPr>
        <p:txBody>
          <a:bodyPr>
            <a:normAutofit/>
          </a:bodyPr>
          <a:lstStyle>
            <a:lvl1pPr marL="0" indent="0" algn="ctr">
              <a:buNone/>
              <a:defRPr sz="3000">
                <a:solidFill>
                  <a:srgbClr val="37609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400800" y="632460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3962400"/>
            <a:ext cx="7772400" cy="1362075"/>
          </a:xfrm>
          <a:prstGeom prst="rect">
            <a:avLst/>
          </a:prstGeom>
        </p:spPr>
        <p:txBody>
          <a:bodyPr anchor="t">
            <a:normAutofit/>
          </a:bodyPr>
          <a:lstStyle>
            <a:lvl1pPr algn="l">
              <a:defRPr sz="3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124200"/>
            <a:ext cx="7772400" cy="814387"/>
          </a:xfrm>
          <a:prstGeom prst="rect">
            <a:avLst/>
          </a:prstGeom>
        </p:spPr>
        <p:txBody>
          <a:bodyPr anchor="b"/>
          <a:lstStyle>
            <a:lvl1pPr marL="0" indent="0">
              <a:buNone/>
              <a:defRPr sz="2000" b="1">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1"/>
            <a:ext cx="4040188"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371600"/>
            <a:ext cx="4041775"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1"/>
            <a:ext cx="4041775"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7"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title"/>
          </p:nvPr>
        </p:nvSpPr>
        <p:spPr>
          <a:xfrm>
            <a:off x="762000" y="3276600"/>
            <a:ext cx="7772400" cy="1362075"/>
          </a:xfrm>
          <a:prstGeom prst="rect">
            <a:avLst/>
          </a:prstGeom>
        </p:spPr>
        <p:txBody>
          <a:bodyPr anchor="t">
            <a:normAutofit/>
          </a:bodyPr>
          <a:lstStyle>
            <a:lvl1pPr algn="ctr">
              <a:defRPr sz="3400" b="1" cap="all"/>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3" name="Content Placeholder 2"/>
          <p:cNvSpPr>
            <a:spLocks noGrp="1"/>
          </p:cNvSpPr>
          <p:nvPr>
            <p:ph idx="1"/>
          </p:nvPr>
        </p:nvSpPr>
        <p:spPr>
          <a:xfrm>
            <a:off x="457200" y="1295401"/>
            <a:ext cx="8229600" cy="4343400"/>
          </a:xfrm>
          <a:prstGeom prst="rect">
            <a:avLst/>
          </a:prstGeom>
        </p:spPr>
        <p:txBody>
          <a:bodyPr/>
          <a:lstStyle>
            <a:lvl1pPr>
              <a:defRPr sz="3200">
                <a:solidFill>
                  <a:srgbClr val="376092"/>
                </a:solidFill>
              </a:defRPr>
            </a:lvl1pPr>
            <a:lvl2pPr>
              <a:defRPr sz="28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7999"/>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
        <p:nvSpPr>
          <p:cNvPr id="3" name="Content Placeholder 2"/>
          <p:cNvSpPr>
            <a:spLocks noGrp="1"/>
          </p:cNvSpPr>
          <p:nvPr>
            <p:ph idx="1"/>
          </p:nvPr>
        </p:nvSpPr>
        <p:spPr>
          <a:xfrm>
            <a:off x="457200" y="1295401"/>
            <a:ext cx="38862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3"/>
          </p:nvPr>
        </p:nvSpPr>
        <p:spPr>
          <a:xfrm>
            <a:off x="4572000" y="1295401"/>
            <a:ext cx="41148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2"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95400"/>
            <a:ext cx="8229600" cy="4343400"/>
          </a:xfrm>
          <a:prstGeom prst="rect">
            <a:avLst/>
          </a:prstGeom>
        </p:spPr>
        <p:txBody>
          <a:bodyPr vert="eaVert"/>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E873-49BC-4DCA-84C1-C855ED2A6995}" type="slidenum">
              <a:rPr lang="en-US" smtClean="0"/>
              <a:pPr/>
              <a:t>‹#›</a:t>
            </a:fld>
            <a:endParaRPr lang="en-US" dirty="0"/>
          </a:p>
        </p:txBody>
      </p:sp>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60" r:id="rId8"/>
    <p:sldLayoutId id="2147483658" r:id="rId9"/>
  </p:sldLayoutIdLst>
  <p:txStyles>
    <p:titleStyle>
      <a:lvl1pPr algn="ctr" defTabSz="914400" rtl="0" eaLnBrk="1" latinLnBrk="0" hangingPunct="1">
        <a:spcBef>
          <a:spcPct val="0"/>
        </a:spcBef>
        <a:buNone/>
        <a:defRPr sz="4000" kern="1200">
          <a:solidFill>
            <a:srgbClr val="17375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WT_SNAPProgramInfo@deo.myflorida.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Welfare Transition Automation</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One-Stop Service Tracking (OSST) Client Login and Client Screens – Part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838200"/>
          </a:xfrm>
        </p:spPr>
        <p:txBody>
          <a:bodyPr>
            <a:normAutofit/>
          </a:bodyPr>
          <a:lstStyle/>
          <a:p>
            <a:r>
              <a:rPr lang="en-US" sz="3200" dirty="0" smtClean="0"/>
              <a:t>Permanent Medical – No SSI/SSDI Application</a:t>
            </a:r>
            <a:endParaRPr lang="en-US" sz="3200" b="1" i="1" u="sng" dirty="0"/>
          </a:p>
        </p:txBody>
      </p:sp>
      <p:pic>
        <p:nvPicPr>
          <p:cNvPr id="4099" name="Picture 3"/>
          <p:cNvPicPr>
            <a:picLocks noChangeAspect="1" noChangeArrowheads="1"/>
          </p:cNvPicPr>
          <p:nvPr/>
        </p:nvPicPr>
        <p:blipFill>
          <a:blip r:embed="rId3" cstate="print"/>
          <a:srcRect/>
          <a:stretch>
            <a:fillRect/>
          </a:stretch>
        </p:blipFill>
        <p:spPr bwMode="auto">
          <a:xfrm>
            <a:off x="304800" y="1600200"/>
            <a:ext cx="8610600" cy="26384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838200"/>
          </a:xfrm>
        </p:spPr>
        <p:txBody>
          <a:bodyPr>
            <a:normAutofit/>
          </a:bodyPr>
          <a:lstStyle/>
          <a:p>
            <a:r>
              <a:rPr lang="en-US" sz="3200" dirty="0" smtClean="0"/>
              <a:t>Temporary Medical Limitation</a:t>
            </a:r>
            <a:endParaRPr lang="en-US" sz="3200" b="1" i="1" u="sng" dirty="0"/>
          </a:p>
        </p:txBody>
      </p:sp>
      <p:pic>
        <p:nvPicPr>
          <p:cNvPr id="5122" name="Picture 2"/>
          <p:cNvPicPr>
            <a:picLocks noChangeAspect="1" noChangeArrowheads="1"/>
          </p:cNvPicPr>
          <p:nvPr/>
        </p:nvPicPr>
        <p:blipFill>
          <a:blip r:embed="rId3" cstate="print"/>
          <a:srcRect/>
          <a:stretch>
            <a:fillRect/>
          </a:stretch>
        </p:blipFill>
        <p:spPr bwMode="auto">
          <a:xfrm>
            <a:off x="304800" y="1828800"/>
            <a:ext cx="8610600" cy="2362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838200"/>
          </a:xfrm>
        </p:spPr>
        <p:txBody>
          <a:bodyPr>
            <a:normAutofit/>
          </a:bodyPr>
          <a:lstStyle/>
          <a:p>
            <a:r>
              <a:rPr lang="en-US" sz="3200" dirty="0" smtClean="0"/>
              <a:t>Temporary Medical – Frequent Appointments</a:t>
            </a:r>
            <a:endParaRPr lang="en-US" sz="3200" b="1" i="1" u="sng" dirty="0"/>
          </a:p>
        </p:txBody>
      </p:sp>
      <p:pic>
        <p:nvPicPr>
          <p:cNvPr id="7170" name="Picture 2"/>
          <p:cNvPicPr>
            <a:picLocks noChangeAspect="1" noChangeArrowheads="1"/>
          </p:cNvPicPr>
          <p:nvPr/>
        </p:nvPicPr>
        <p:blipFill>
          <a:blip r:embed="rId3" cstate="print"/>
          <a:srcRect/>
          <a:stretch>
            <a:fillRect/>
          </a:stretch>
        </p:blipFill>
        <p:spPr bwMode="auto">
          <a:xfrm>
            <a:off x="304800" y="1828800"/>
            <a:ext cx="8709025" cy="2133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838200"/>
          </a:xfrm>
        </p:spPr>
        <p:txBody>
          <a:bodyPr>
            <a:normAutofit fontScale="90000"/>
          </a:bodyPr>
          <a:lstStyle/>
          <a:p>
            <a:r>
              <a:rPr lang="en-US" sz="3200" dirty="0" smtClean="0"/>
              <a:t>Emergency Question – Potential Up Front Diversion</a:t>
            </a:r>
            <a:endParaRPr lang="en-US" sz="3200" b="1" i="1" u="sng" dirty="0"/>
          </a:p>
        </p:txBody>
      </p:sp>
      <p:pic>
        <p:nvPicPr>
          <p:cNvPr id="1027" name="Picture 3"/>
          <p:cNvPicPr>
            <a:picLocks noChangeAspect="1" noChangeArrowheads="1"/>
          </p:cNvPicPr>
          <p:nvPr/>
        </p:nvPicPr>
        <p:blipFill>
          <a:blip r:embed="rId3" cstate="print"/>
          <a:srcRect/>
          <a:stretch>
            <a:fillRect/>
          </a:stretch>
        </p:blipFill>
        <p:spPr bwMode="auto">
          <a:xfrm>
            <a:off x="304801" y="2209800"/>
            <a:ext cx="8610600" cy="21145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343400"/>
          </a:xfrm>
        </p:spPr>
        <p:txBody>
          <a:bodyPr/>
          <a:lstStyle/>
          <a:p>
            <a:r>
              <a:rPr lang="en-US" dirty="0" smtClean="0"/>
              <a:t>If the customer does not come in to be considered for the UFD</a:t>
            </a:r>
          </a:p>
          <a:p>
            <a:pPr lvl="1"/>
            <a:r>
              <a:rPr lang="en-US" dirty="0" smtClean="0"/>
              <a:t>OSST will automatically close code UFD code 842 (</a:t>
            </a:r>
            <a:r>
              <a:rPr lang="en-US" i="1" u="sng" dirty="0" smtClean="0"/>
              <a:t>day 11</a:t>
            </a:r>
            <a:r>
              <a:rPr lang="en-US" dirty="0" smtClean="0"/>
              <a:t>)</a:t>
            </a:r>
          </a:p>
          <a:p>
            <a:pPr lvl="1"/>
            <a:r>
              <a:rPr lang="en-US" dirty="0" smtClean="0"/>
              <a:t>Report to DCF that the customer satisfied the Work Registration requirement</a:t>
            </a:r>
          </a:p>
          <a:p>
            <a:pPr lvl="1">
              <a:buNone/>
            </a:pPr>
            <a:r>
              <a:rPr lang="en-US" dirty="0" smtClean="0"/>
              <a:t>**the system will not report the code to notify DCF that they should be looking for documentation for an UFD decision</a:t>
            </a:r>
          </a:p>
        </p:txBody>
      </p:sp>
      <p:sp>
        <p:nvSpPr>
          <p:cNvPr id="3" name="Title 2"/>
          <p:cNvSpPr>
            <a:spLocks noGrp="1"/>
          </p:cNvSpPr>
          <p:nvPr>
            <p:ph type="title"/>
          </p:nvPr>
        </p:nvSpPr>
        <p:spPr/>
        <p:txBody>
          <a:bodyPr>
            <a:noAutofit/>
          </a:bodyPr>
          <a:lstStyle/>
          <a:p>
            <a:r>
              <a:rPr lang="en-US" sz="3200" dirty="0" smtClean="0"/>
              <a:t>What if the work registrant doesn’t come in to be considered?</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343400"/>
          </a:xfrm>
        </p:spPr>
        <p:txBody>
          <a:bodyPr/>
          <a:lstStyle/>
          <a:p>
            <a:r>
              <a:rPr lang="en-US" dirty="0" smtClean="0"/>
              <a:t>If the customer is denied for UFD</a:t>
            </a:r>
          </a:p>
          <a:p>
            <a:pPr lvl="1"/>
            <a:r>
              <a:rPr lang="en-US" dirty="0" smtClean="0"/>
              <a:t>OSST will</a:t>
            </a:r>
          </a:p>
          <a:p>
            <a:pPr lvl="2"/>
            <a:r>
              <a:rPr lang="en-US" dirty="0" smtClean="0"/>
              <a:t>Report to DCF that the customer satisfied the Work Registration requirement</a:t>
            </a:r>
          </a:p>
          <a:p>
            <a:pPr lvl="1">
              <a:buNone/>
            </a:pPr>
            <a:r>
              <a:rPr lang="en-US" dirty="0" smtClean="0"/>
              <a:t>**the system will not report the code to notify DCF that they should be looking for documentation for an UFD decision</a:t>
            </a:r>
          </a:p>
        </p:txBody>
      </p:sp>
      <p:sp>
        <p:nvSpPr>
          <p:cNvPr id="3" name="Title 2"/>
          <p:cNvSpPr>
            <a:spLocks noGrp="1"/>
          </p:cNvSpPr>
          <p:nvPr>
            <p:ph type="title"/>
          </p:nvPr>
        </p:nvSpPr>
        <p:spPr/>
        <p:txBody>
          <a:bodyPr>
            <a:noAutofit/>
          </a:bodyPr>
          <a:lstStyle/>
          <a:p>
            <a:r>
              <a:rPr lang="en-US" sz="3200" dirty="0" smtClean="0"/>
              <a:t>What if the work registrant shows but we deny the request for UFD?</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610600" cy="685800"/>
          </a:xfrm>
        </p:spPr>
        <p:txBody>
          <a:bodyPr>
            <a:noAutofit/>
          </a:bodyPr>
          <a:lstStyle/>
          <a:p>
            <a:r>
              <a:rPr lang="en-US" sz="3000" dirty="0" smtClean="0"/>
              <a:t>Confidential Questions – Would like assistance</a:t>
            </a:r>
            <a:endParaRPr lang="en-US" sz="3000" dirty="0"/>
          </a:p>
        </p:txBody>
      </p:sp>
      <p:pic>
        <p:nvPicPr>
          <p:cNvPr id="3074" name="Picture 2"/>
          <p:cNvPicPr>
            <a:picLocks noChangeAspect="1" noChangeArrowheads="1"/>
          </p:cNvPicPr>
          <p:nvPr/>
        </p:nvPicPr>
        <p:blipFill>
          <a:blip r:embed="rId3" cstate="print"/>
          <a:srcRect/>
          <a:stretch>
            <a:fillRect/>
          </a:stretch>
        </p:blipFill>
        <p:spPr bwMode="auto">
          <a:xfrm>
            <a:off x="228600" y="2133600"/>
            <a:ext cx="8686800" cy="1600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6" name="Straight Arrow Connector 5"/>
          <p:cNvCxnSpPr/>
          <p:nvPr/>
        </p:nvCxnSpPr>
        <p:spPr>
          <a:xfrm flipH="1" flipV="1">
            <a:off x="7848600" y="2971800"/>
            <a:ext cx="60960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 Map</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295400" y="1143000"/>
            <a:ext cx="6324600" cy="46237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610600" cy="762000"/>
          </a:xfrm>
        </p:spPr>
        <p:txBody>
          <a:bodyPr>
            <a:normAutofit/>
          </a:bodyPr>
          <a:lstStyle/>
          <a:p>
            <a:r>
              <a:rPr lang="en-US" sz="3000" dirty="0" smtClean="0"/>
              <a:t>Confidential Question – Does not want assistance</a:t>
            </a:r>
            <a:endParaRPr lang="en-US" sz="3000" dirty="0"/>
          </a:p>
        </p:txBody>
      </p:sp>
      <p:pic>
        <p:nvPicPr>
          <p:cNvPr id="5122" name="Picture 2"/>
          <p:cNvPicPr>
            <a:picLocks noChangeAspect="1" noChangeArrowheads="1"/>
          </p:cNvPicPr>
          <p:nvPr/>
        </p:nvPicPr>
        <p:blipFill>
          <a:blip r:embed="rId3" cstate="print"/>
          <a:srcRect/>
          <a:stretch>
            <a:fillRect/>
          </a:stretch>
        </p:blipFill>
        <p:spPr bwMode="auto">
          <a:xfrm>
            <a:off x="228601" y="2286000"/>
            <a:ext cx="8763000" cy="1524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04800" y="228600"/>
            <a:ext cx="8610600" cy="838200"/>
          </a:xfrm>
        </p:spPr>
        <p:txBody>
          <a:bodyPr>
            <a:normAutofit/>
          </a:bodyPr>
          <a:lstStyle/>
          <a:p>
            <a:r>
              <a:rPr lang="en-US" sz="3000" dirty="0" smtClean="0"/>
              <a:t>What types of confidential questions are asked?</a:t>
            </a:r>
            <a:endParaRPr lang="en-US"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graphicFrame>
        <p:nvGraphicFramePr>
          <p:cNvPr id="4" name="Content Placeholder 3"/>
          <p:cNvGraphicFramePr>
            <a:graphicFrameLocks noGrp="1"/>
          </p:cNvGraphicFramePr>
          <p:nvPr>
            <p:ph idx="1"/>
          </p:nvPr>
        </p:nvGraphicFramePr>
        <p:xfrm>
          <a:off x="381000" y="1219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Homeless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04800" y="2209800"/>
            <a:ext cx="8686800" cy="17240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Need Transportation Assistance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28600" y="2362200"/>
            <a:ext cx="8763000" cy="14763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Need Childcare Assistance</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304800" y="2362200"/>
            <a:ext cx="8610600" cy="1362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Email us your questions at </a:t>
            </a:r>
            <a:r>
              <a:rPr lang="en-US" dirty="0" smtClean="0">
                <a:hlinkClick r:id="rId3"/>
              </a:rPr>
              <a:t>WT_SNAPProgramInfo@deo.myflorida.com</a:t>
            </a:r>
            <a:r>
              <a:rPr lang="en-US" dirty="0" smtClean="0"/>
              <a:t> </a:t>
            </a:r>
            <a:endParaRPr lang="en-US" dirty="0"/>
          </a:p>
        </p:txBody>
      </p:sp>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838200" y="-4317"/>
            <a:ext cx="7315200" cy="6862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3813" y="1"/>
            <a:ext cx="9120187" cy="6857999"/>
          </a:xfrm>
          <a:prstGeom prst="rect">
            <a:avLst/>
          </a:prstGeom>
          <a:noFill/>
          <a:ln w="9525">
            <a:noFill/>
            <a:miter lim="800000"/>
            <a:headEnd/>
            <a:tailEnd/>
          </a:ln>
        </p:spPr>
      </p:pic>
      <p:sp>
        <p:nvSpPr>
          <p:cNvPr id="5" name="Rectangle 4"/>
          <p:cNvSpPr/>
          <p:nvPr/>
        </p:nvSpPr>
        <p:spPr>
          <a:xfrm>
            <a:off x="152400" y="1600200"/>
            <a:ext cx="381000" cy="3429000"/>
          </a:xfrm>
          <a:prstGeom prst="rect">
            <a:avLst/>
          </a:prstGeom>
          <a:solidFill>
            <a:srgbClr val="FFFF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a:off x="1066800" y="6553200"/>
            <a:ext cx="1295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cxnSp>
        <p:nvCxnSpPr>
          <p:cNvPr id="6" name="Straight Arrow Connector 5"/>
          <p:cNvCxnSpPr/>
          <p:nvPr/>
        </p:nvCxnSpPr>
        <p:spPr>
          <a:xfrm flipH="1" flipV="1">
            <a:off x="3276600" y="2362200"/>
            <a:ext cx="7620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038600" y="4572000"/>
            <a:ext cx="7620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Result Pages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763000" cy="685800"/>
          </a:xfrm>
        </p:spPr>
        <p:txBody>
          <a:bodyPr>
            <a:normAutofit/>
          </a:bodyPr>
          <a:lstStyle/>
          <a:p>
            <a:r>
              <a:rPr lang="en-US" dirty="0" smtClean="0"/>
              <a:t>Caring for a Disabled Family Member</a:t>
            </a:r>
            <a:endParaRPr lang="en-US" b="1" i="1" u="sng" dirty="0"/>
          </a:p>
        </p:txBody>
      </p:sp>
      <p:pic>
        <p:nvPicPr>
          <p:cNvPr id="1028" name="Picture 4"/>
          <p:cNvPicPr>
            <a:picLocks noGrp="1" noChangeAspect="1" noChangeArrowheads="1"/>
          </p:cNvPicPr>
          <p:nvPr>
            <p:ph idx="1"/>
          </p:nvPr>
        </p:nvPicPr>
        <p:blipFill>
          <a:blip r:embed="rId3" cstate="print"/>
          <a:srcRect/>
          <a:stretch>
            <a:fillRect/>
          </a:stretch>
        </p:blipFill>
        <p:spPr bwMode="auto">
          <a:xfrm>
            <a:off x="152399" y="1905000"/>
            <a:ext cx="8839201" cy="2133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343400"/>
          </a:xfrm>
        </p:spPr>
        <p:txBody>
          <a:bodyPr/>
          <a:lstStyle/>
          <a:p>
            <a:r>
              <a:rPr lang="en-US" dirty="0" smtClean="0"/>
              <a:t>If the customer does not turn in the need for care form within the designated time frame</a:t>
            </a:r>
          </a:p>
          <a:p>
            <a:pPr lvl="1"/>
            <a:r>
              <a:rPr lang="en-US" dirty="0" smtClean="0"/>
              <a:t>OSST will automatically close code 489 (</a:t>
            </a:r>
            <a:r>
              <a:rPr lang="en-US" i="1" u="sng" dirty="0" smtClean="0"/>
              <a:t>day 11</a:t>
            </a:r>
            <a:r>
              <a:rPr lang="en-US" dirty="0" smtClean="0"/>
              <a:t>)</a:t>
            </a:r>
          </a:p>
          <a:p>
            <a:pPr lvl="1"/>
            <a:r>
              <a:rPr lang="en-US" dirty="0" smtClean="0"/>
              <a:t>Report to DCF that the customer satisfied the Work Registration requirement</a:t>
            </a:r>
          </a:p>
          <a:p>
            <a:pPr lvl="1">
              <a:buNone/>
            </a:pPr>
            <a:r>
              <a:rPr lang="en-US" dirty="0" smtClean="0"/>
              <a:t>**the system will not report the code to notify DCF that they should be looking for documentation to exempt the customer</a:t>
            </a:r>
          </a:p>
        </p:txBody>
      </p:sp>
      <p:sp>
        <p:nvSpPr>
          <p:cNvPr id="3" name="Title 2"/>
          <p:cNvSpPr>
            <a:spLocks noGrp="1"/>
          </p:cNvSpPr>
          <p:nvPr>
            <p:ph type="title"/>
          </p:nvPr>
        </p:nvSpPr>
        <p:spPr/>
        <p:txBody>
          <a:bodyPr>
            <a:noAutofit/>
          </a:bodyPr>
          <a:lstStyle/>
          <a:p>
            <a:r>
              <a:rPr lang="en-US" sz="3200" dirty="0" smtClean="0"/>
              <a:t>What if the work registrant doesn’t turn in the Need for Care Form?</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686800" cy="685800"/>
          </a:xfrm>
        </p:spPr>
        <p:txBody>
          <a:bodyPr>
            <a:normAutofit fontScale="90000"/>
          </a:bodyPr>
          <a:lstStyle/>
          <a:p>
            <a:r>
              <a:rPr lang="en-US" dirty="0" smtClean="0"/>
              <a:t>Permanent  Medical – SSI/SSDI Application</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381000" y="2133600"/>
            <a:ext cx="8534400" cy="2209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67&quot;&gt;&lt;property id=&quot;20148&quot; value=&quot;5&quot;/&gt;&lt;property id=&quot;20300&quot; value=&quot;Slide 1&quot;/&gt;&lt;property id=&quot;20307&quot; value=&quot;256&quot;/&gt;&lt;/object&gt;&lt;object type=&quot;3&quot; unique_id=&quot;10068&quot;&gt;&lt;property id=&quot;20148&quot; value=&quot;5&quot;/&gt;&lt;property id=&quot;20300&quot; value=&quot;Slide 2&quot;/&gt;&lt;property id=&quot;20307&quot; value=&quot;258&quot;/&gt;&lt;/object&gt;&lt;object type=&quot;3&quot; unique_id=&quot;10069&quot;&gt;&lt;property id=&quot;20148&quot; value=&quot;5&quot;/&gt;&lt;property id=&quot;20300&quot; value=&quot;Slide 3&quot;/&gt;&lt;property id=&quot;20307&quot; value=&quot;259&quot;/&gt;&lt;/object&gt;&lt;object type=&quot;3&quot; unique_id=&quot;10070&quot;&gt;&lt;property id=&quot;20148&quot; value=&quot;5&quot;/&gt;&lt;property id=&quot;20300&quot; value=&quot;Slide 4&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29909</TotalTime>
  <Words>2035</Words>
  <Application>Microsoft Office PowerPoint</Application>
  <PresentationFormat>On-screen Show (4:3)</PresentationFormat>
  <Paragraphs>112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Welfare Transition Automation</vt:lpstr>
      <vt:lpstr>Objective</vt:lpstr>
      <vt:lpstr>Slide 3</vt:lpstr>
      <vt:lpstr>Slide 4</vt:lpstr>
      <vt:lpstr>Slide 5</vt:lpstr>
      <vt:lpstr>Result Pages</vt:lpstr>
      <vt:lpstr>Caring for a Disabled Family Member</vt:lpstr>
      <vt:lpstr>What if the work registrant doesn’t turn in the Need for Care Form?</vt:lpstr>
      <vt:lpstr>Permanent  Medical – SSI/SSDI Application</vt:lpstr>
      <vt:lpstr>Permanent Medical – No SSI/SSDI Application</vt:lpstr>
      <vt:lpstr>Temporary Medical Limitation</vt:lpstr>
      <vt:lpstr>Temporary Medical – Frequent Appointments</vt:lpstr>
      <vt:lpstr>Emergency Question – Potential Up Front Diversion</vt:lpstr>
      <vt:lpstr>What if the work registrant doesn’t come in to be considered?</vt:lpstr>
      <vt:lpstr>What if the work registrant shows but we deny the request for UFD?</vt:lpstr>
      <vt:lpstr>Confidential Questions – Would like assistance</vt:lpstr>
      <vt:lpstr>Resource Map</vt:lpstr>
      <vt:lpstr>Confidential Question – Does not want assistance</vt:lpstr>
      <vt:lpstr>What types of confidential questions are asked?</vt:lpstr>
      <vt:lpstr>Homeless</vt:lpstr>
      <vt:lpstr>Need Transportation Assistance</vt:lpstr>
      <vt:lpstr>Need Childcare Assistance</vt:lpstr>
      <vt:lpstr>Questions?</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Jackie McGill</dc:creator>
  <cp:lastModifiedBy>yousefa</cp:lastModifiedBy>
  <cp:revision>46</cp:revision>
  <dcterms:created xsi:type="dcterms:W3CDTF">2012-05-11T15:49:32Z</dcterms:created>
  <dcterms:modified xsi:type="dcterms:W3CDTF">2013-10-17T14:31:14Z</dcterms:modified>
</cp:coreProperties>
</file>