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15"/>
  </p:notesMasterIdLst>
  <p:sldIdLst>
    <p:sldId id="275" r:id="rId2"/>
    <p:sldId id="277" r:id="rId3"/>
    <p:sldId id="278" r:id="rId4"/>
    <p:sldId id="260" r:id="rId5"/>
    <p:sldId id="262" r:id="rId6"/>
    <p:sldId id="263" r:id="rId7"/>
    <p:sldId id="264" r:id="rId8"/>
    <p:sldId id="265" r:id="rId9"/>
    <p:sldId id="267" r:id="rId10"/>
    <p:sldId id="269" r:id="rId11"/>
    <p:sldId id="270" r:id="rId12"/>
    <p:sldId id="271" r:id="rId13"/>
    <p:sldId id="273" r:id="rId14"/>
  </p:sldIdLst>
  <p:sldSz cx="9144000" cy="6858000" type="screen4x3"/>
  <p:notesSz cx="6934200" cy="9232900"/>
  <p:custDataLst>
    <p:tags r:id="rId16"/>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8" autoAdjust="0"/>
    <p:restoredTop sz="69570" autoAdjust="0"/>
  </p:normalViewPr>
  <p:slideViewPr>
    <p:cSldViewPr>
      <p:cViewPr varScale="1">
        <p:scale>
          <a:sx n="76" d="100"/>
          <a:sy n="76" d="100"/>
        </p:scale>
        <p:origin x="-196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2382" tIns="46191" rIns="92382" bIns="46191" rtlCol="0"/>
          <a:lstStyle>
            <a:lvl1pPr algn="l" eaLnBrk="0" hangingPunct="0">
              <a:defRPr sz="1200">
                <a:latin typeface="Arial" charset="0"/>
              </a:defRPr>
            </a:lvl1pPr>
          </a:lstStyle>
          <a:p>
            <a:pPr>
              <a:defRPr/>
            </a:pPr>
            <a:endParaRPr lang="en-US"/>
          </a:p>
        </p:txBody>
      </p:sp>
      <p:sp>
        <p:nvSpPr>
          <p:cNvPr id="3" name="Date Placeholder 2"/>
          <p:cNvSpPr>
            <a:spLocks noGrp="1"/>
          </p:cNvSpPr>
          <p:nvPr>
            <p:ph type="dt" idx="1"/>
          </p:nvPr>
        </p:nvSpPr>
        <p:spPr>
          <a:xfrm>
            <a:off x="3927475" y="0"/>
            <a:ext cx="3005138" cy="461963"/>
          </a:xfrm>
          <a:prstGeom prst="rect">
            <a:avLst/>
          </a:prstGeom>
        </p:spPr>
        <p:txBody>
          <a:bodyPr vert="horz" lIns="92382" tIns="46191" rIns="92382" bIns="46191" rtlCol="0"/>
          <a:lstStyle>
            <a:lvl1pPr algn="r" eaLnBrk="0" hangingPunct="0">
              <a:defRPr sz="1200">
                <a:latin typeface="Arial" charset="0"/>
              </a:defRPr>
            </a:lvl1pPr>
          </a:lstStyle>
          <a:p>
            <a:pPr>
              <a:defRPr/>
            </a:pPr>
            <a:fld id="{40FC4E74-C47A-4FDC-878D-C56D2BC917C1}" type="datetimeFigureOut">
              <a:rPr lang="en-US"/>
              <a:pPr>
                <a:defRPr/>
              </a:pPr>
              <a:t>4/29/2014</a:t>
            </a:fld>
            <a:endParaRPr lang="en-US"/>
          </a:p>
        </p:txBody>
      </p:sp>
      <p:sp>
        <p:nvSpPr>
          <p:cNvPr id="4" name="Slide Image Placeholder 3"/>
          <p:cNvSpPr>
            <a:spLocks noGrp="1" noRot="1" noChangeAspect="1"/>
          </p:cNvSpPr>
          <p:nvPr>
            <p:ph type="sldImg" idx="2"/>
          </p:nvPr>
        </p:nvSpPr>
        <p:spPr>
          <a:xfrm>
            <a:off x="1158875" y="692150"/>
            <a:ext cx="4616450" cy="3462338"/>
          </a:xfrm>
          <a:prstGeom prst="rect">
            <a:avLst/>
          </a:prstGeom>
          <a:noFill/>
          <a:ln w="12700">
            <a:solidFill>
              <a:prstClr val="black"/>
            </a:solidFill>
          </a:ln>
        </p:spPr>
        <p:txBody>
          <a:bodyPr vert="horz" lIns="92382" tIns="46191" rIns="92382" bIns="46191" rtlCol="0" anchor="ctr"/>
          <a:lstStyle/>
          <a:p>
            <a:pPr lvl="0"/>
            <a:endParaRPr lang="en-US" noProof="0" smtClean="0"/>
          </a:p>
        </p:txBody>
      </p:sp>
      <p:sp>
        <p:nvSpPr>
          <p:cNvPr id="5" name="Notes Placeholder 4"/>
          <p:cNvSpPr>
            <a:spLocks noGrp="1"/>
          </p:cNvSpPr>
          <p:nvPr>
            <p:ph type="body" sz="quarter" idx="3"/>
          </p:nvPr>
        </p:nvSpPr>
        <p:spPr>
          <a:xfrm>
            <a:off x="693738" y="4386263"/>
            <a:ext cx="5546725" cy="4154487"/>
          </a:xfrm>
          <a:prstGeom prst="rect">
            <a:avLst/>
          </a:prstGeom>
        </p:spPr>
        <p:txBody>
          <a:bodyPr vert="horz" lIns="92382" tIns="46191" rIns="92382" bIns="4619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69350"/>
            <a:ext cx="3005138" cy="461963"/>
          </a:xfrm>
          <a:prstGeom prst="rect">
            <a:avLst/>
          </a:prstGeom>
        </p:spPr>
        <p:txBody>
          <a:bodyPr vert="horz" lIns="92382" tIns="46191" rIns="92382" bIns="46191" rtlCol="0" anchor="b"/>
          <a:lstStyle>
            <a:lvl1pPr algn="l" eaLnBrk="0" hangingPunct="0">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927475" y="8769350"/>
            <a:ext cx="3005138" cy="461963"/>
          </a:xfrm>
          <a:prstGeom prst="rect">
            <a:avLst/>
          </a:prstGeom>
        </p:spPr>
        <p:txBody>
          <a:bodyPr vert="horz" lIns="92382" tIns="46191" rIns="92382" bIns="46191" rtlCol="0" anchor="b"/>
          <a:lstStyle>
            <a:lvl1pPr algn="r" eaLnBrk="0" hangingPunct="0">
              <a:defRPr sz="1200">
                <a:latin typeface="Arial" charset="0"/>
              </a:defRPr>
            </a:lvl1pPr>
          </a:lstStyle>
          <a:p>
            <a:pPr>
              <a:defRPr/>
            </a:pPr>
            <a:fld id="{58655C60-D1E8-450B-BAEF-D774FEF5695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Welcome to the Department of Economic Opportunity’s WIA Training Series, a series developed to help make Workforce Investment guidance, policies, and rulings easier to understand and implement.</a:t>
            </a:r>
          </a:p>
          <a:p>
            <a:pPr eaLnBrk="1" hangingPunct="1">
              <a:spcBef>
                <a:spcPct val="0"/>
              </a:spcBef>
            </a:pPr>
            <a:r>
              <a:rPr lang="en-US" dirty="0" smtClean="0"/>
              <a:t>This training module addresses supportive services and needs-related payments.</a:t>
            </a:r>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F7597E-A58F-4E47-A97B-7049463DAE9B}" type="slidenum">
              <a:rPr lang="en-US" smtClean="0">
                <a:latin typeface="Arial" pitchFamily="34" charset="0"/>
              </a:rPr>
              <a:pPr/>
              <a:t>1</a:t>
            </a:fld>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All supportive services funded by WIA must be recorded in EFM.</a:t>
            </a:r>
          </a:p>
          <a:p>
            <a:pPr eaLnBrk="1" hangingPunct="1"/>
            <a:r>
              <a:rPr lang="en-US" smtClean="0"/>
              <a:t>For each type of supportive service, a separate activity must be entered into EFM. Thus, if a One-Stop provides transportation assistance and medical assistance to a participant, both activities—181 for the transportation assistance and 182 for the medical assistance must be recorded in EFM.</a:t>
            </a:r>
          </a:p>
          <a:p>
            <a:pPr eaLnBrk="1" hangingPunct="1"/>
            <a:r>
              <a:rPr lang="en-US" smtClean="0"/>
              <a:t>If a One-Stop provides transportation assistance over a period of time, only one activity is required to be recorded in EFM. The State does not require that a separate transportation activity be recorded in EFM each time a client receives a bus pass. Although this should be documented in the file or case notes.</a:t>
            </a:r>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C4B6D60-8F52-4214-A78F-C48E1248296D}" type="slidenum">
              <a:rPr lang="en-US" smtClean="0">
                <a:latin typeface="Arial" pitchFamily="34" charset="0"/>
              </a:rPr>
              <a:pPr/>
              <a:t>10</a:t>
            </a:fld>
            <a:endParaRPr 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Supportive services may be provided to participants after they exit during the four-quarter follow-up period.</a:t>
            </a:r>
          </a:p>
          <a:p>
            <a:pPr eaLnBrk="1" hangingPunct="1"/>
            <a:r>
              <a:rPr lang="en-US" smtClean="0"/>
              <a:t>Providing follow-up supportive services does not reactivate a client case.</a:t>
            </a:r>
          </a:p>
          <a:p>
            <a:pPr eaLnBrk="1" hangingPunct="1"/>
            <a:r>
              <a:rPr lang="en-US" smtClean="0"/>
              <a:t>Follow-up supportive services must be recorded as an activity in EFM.</a:t>
            </a:r>
          </a:p>
          <a:p>
            <a:pPr eaLnBrk="1" hangingPunct="1"/>
            <a:r>
              <a:rPr lang="en-US" smtClean="0"/>
              <a:t>Follow-up supportive services are numbered F12 through F19 in EFM.</a:t>
            </a:r>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0681B0-8645-4DC3-BB9F-787BD39BB54A}" type="slidenum">
              <a:rPr lang="en-US" smtClean="0">
                <a:latin typeface="Arial" pitchFamily="34" charset="0"/>
              </a:rPr>
              <a:pPr/>
              <a:t>11</a:t>
            </a:fld>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Supportive services include many of the ones that are available for adults:</a:t>
            </a:r>
          </a:p>
          <a:p>
            <a:pPr eaLnBrk="1" hangingPunct="1"/>
            <a:r>
              <a:rPr lang="en-US" smtClean="0"/>
              <a:t>Transportation assistance, child care, dependent care, and housing assistance.</a:t>
            </a:r>
          </a:p>
          <a:p>
            <a:pPr eaLnBrk="1" hangingPunct="1"/>
            <a:r>
              <a:rPr lang="en-US" smtClean="0"/>
              <a:t>In addition, linkage to community services, referrals to medical services, and assistance with uniforms and tools are included as allowable supportive services, as well as other supportive services as provided by the local board.</a:t>
            </a:r>
          </a:p>
          <a:p>
            <a:pPr eaLnBrk="1" hangingPunct="1"/>
            <a:r>
              <a:rPr lang="en-US" smtClean="0"/>
              <a:t>Note that needs-related payments are not allowable supportive services for youth.</a:t>
            </a:r>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39D2664-5DCF-4560-BDD9-840632529230}" type="slidenum">
              <a:rPr lang="en-US" smtClean="0">
                <a:latin typeface="Arial" pitchFamily="34" charset="0"/>
              </a:rPr>
              <a:pPr/>
              <a:t>12</a:t>
            </a:fld>
            <a:endParaRPr 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If you have any questions or for additional information, please don’t hesitate to contact one of our WIA policy and technical assistance staff.</a:t>
            </a:r>
          </a:p>
          <a:p>
            <a:pPr eaLnBrk="1" hangingPunct="1"/>
            <a:r>
              <a:rPr lang="en-US" dirty="0" smtClean="0"/>
              <a:t>Thank you.</a:t>
            </a:r>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F02EC1-2B8F-474E-9061-4BBA1F71013D}" type="slidenum">
              <a:rPr lang="en-US" smtClean="0">
                <a:latin typeface="Arial" pitchFamily="34" charset="0"/>
              </a:rPr>
              <a:pPr/>
              <a:t>13</a:t>
            </a:fld>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Supportive services are services that are necessary to enable an individual to participate in WIA-authorized activities.</a:t>
            </a:r>
          </a:p>
          <a:p>
            <a:pPr eaLnBrk="1" hangingPunct="1">
              <a:spcBef>
                <a:spcPct val="0"/>
              </a:spcBef>
            </a:pPr>
            <a:r>
              <a:rPr lang="en-US" smtClean="0"/>
              <a:t>Local boards must establish policies regarding the availability of supportive services and the coordination of resources within the area. Boards may establish limits, as well as procedures to grant exceptions to the limits.</a:t>
            </a:r>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5489972-3397-421D-B621-6BD372AAA882}" type="slidenum">
              <a:rPr lang="en-US" smtClean="0">
                <a:latin typeface="Arial" pitchFamily="34" charset="0"/>
              </a:rPr>
              <a:pPr/>
              <a:t>2</a:t>
            </a:fld>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spcBef>
                <a:spcPct val="0"/>
              </a:spcBef>
            </a:pPr>
            <a:r>
              <a:rPr lang="en-US" smtClean="0"/>
              <a:t>Each local board should evaluate its locally developed support services and needs-related policies.</a:t>
            </a:r>
          </a:p>
          <a:p>
            <a:pPr eaLnBrk="1" hangingPunct="1">
              <a:lnSpc>
                <a:spcPct val="90000"/>
              </a:lnSpc>
              <a:spcBef>
                <a:spcPct val="0"/>
              </a:spcBef>
            </a:pPr>
            <a:r>
              <a:rPr lang="en-US" smtClean="0"/>
              <a:t>The provision of support services must be in conjunction with local workforce partners and community service providers.</a:t>
            </a:r>
          </a:p>
          <a:p>
            <a:pPr eaLnBrk="1" hangingPunct="1">
              <a:lnSpc>
                <a:spcPct val="90000"/>
              </a:lnSpc>
              <a:spcBef>
                <a:spcPct val="0"/>
              </a:spcBef>
            </a:pPr>
            <a:r>
              <a:rPr lang="en-US" smtClean="0"/>
              <a:t>Local policies should address procedures for referral to services, including how services will be funded when they are not available from other sources.</a:t>
            </a:r>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D969B6-C6E5-4D57-8ED1-B3B94107972D}" type="slidenum">
              <a:rPr lang="en-US" smtClean="0">
                <a:latin typeface="Arial" pitchFamily="34" charset="0"/>
              </a:rPr>
              <a:pPr/>
              <a:t>3</a:t>
            </a:fld>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Supportive services for adults and dislocated workers may include:</a:t>
            </a:r>
          </a:p>
          <a:p>
            <a:pPr eaLnBrk="1" hangingPunct="1">
              <a:spcBef>
                <a:spcPct val="0"/>
              </a:spcBef>
            </a:pPr>
            <a:r>
              <a:rPr lang="en-US" smtClean="0"/>
              <a:t>Transportation assistance. This may take the form of bus passes, gas cards, referral to other partner agencies for assistance.</a:t>
            </a:r>
          </a:p>
          <a:p>
            <a:pPr eaLnBrk="1" hangingPunct="1">
              <a:spcBef>
                <a:spcPct val="0"/>
              </a:spcBef>
            </a:pPr>
            <a:r>
              <a:rPr lang="en-US" smtClean="0"/>
              <a:t>For child care, local areas are to coordinate the delivery of services with the child care agency and other licensed agencies providing such assistance, etc.</a:t>
            </a:r>
          </a:p>
          <a:p>
            <a:pPr eaLnBrk="1" hangingPunct="1">
              <a:spcBef>
                <a:spcPct val="0"/>
              </a:spcBef>
            </a:pPr>
            <a:r>
              <a:rPr lang="en-US" smtClean="0"/>
              <a:t>Housing assistance can include assistance with rent, utilities, referral to partner agencies, community/faith based organizations providing this assistance.</a:t>
            </a:r>
          </a:p>
          <a:p>
            <a:pPr eaLnBrk="1" hangingPunct="1">
              <a:spcBef>
                <a:spcPct val="0"/>
              </a:spcBef>
            </a:pPr>
            <a:r>
              <a:rPr lang="en-US" smtClean="0"/>
              <a:t>Needs-related payments provide financial assistance to adults and dislocated workers to enable them to participate in training.</a:t>
            </a:r>
          </a:p>
          <a:p>
            <a:pPr eaLnBrk="1" hangingPunct="1">
              <a:spcBef>
                <a:spcPct val="0"/>
              </a:spcBef>
            </a:pPr>
            <a:r>
              <a:rPr lang="en-US" smtClean="0"/>
              <a:t>Other supportive services as provided by the local board. Some regions may provide uniforms, incentive bonuses, etc.</a:t>
            </a:r>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BAA4EB3-20A8-42D0-99CA-61BE001D93E2}" type="slidenum">
              <a:rPr lang="en-US" smtClean="0">
                <a:latin typeface="Arial" pitchFamily="34" charset="0"/>
              </a:rPr>
              <a:pPr/>
              <a:t>4</a:t>
            </a:fld>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For an adult to receive supportive services, he or she must be enrolled in an activity.</a:t>
            </a:r>
          </a:p>
          <a:p>
            <a:pPr eaLnBrk="1" hangingPunct="1"/>
            <a:r>
              <a:rPr lang="en-US" smtClean="0"/>
              <a:t>For youth, it is enough to determine that the eligible youth is in need of the supportive services.</a:t>
            </a: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2D42AE5-AAE2-4D88-8040-61D0EAFA715C}" type="slidenum">
              <a:rPr lang="en-US" smtClean="0">
                <a:latin typeface="Arial" pitchFamily="34" charset="0"/>
              </a:rPr>
              <a:pPr/>
              <a:t>5</a:t>
            </a:fld>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defTabSz="922338" eaLnBrk="1" hangingPunct="1"/>
            <a:r>
              <a:rPr lang="en-US" smtClean="0"/>
              <a:t>Needs related payments provide financial assistance to adults and dislocated workers.</a:t>
            </a:r>
          </a:p>
          <a:p>
            <a:pPr defTabSz="922338" eaLnBrk="1" hangingPunct="1"/>
            <a:r>
              <a:rPr lang="en-US" smtClean="0"/>
              <a:t>The payments are made to enable individuals to participate in training.</a:t>
            </a:r>
          </a:p>
          <a:p>
            <a:pPr defTabSz="922338" eaLnBrk="1" hangingPunct="1"/>
            <a:r>
              <a:rPr lang="en-US" smtClean="0"/>
              <a:t>Needs-related payments are one of the supportive services authorized by WIA.</a:t>
            </a:r>
          </a:p>
          <a:p>
            <a:pPr defTabSz="922338" eaLnBrk="1" hangingPunct="1"/>
            <a:endParaRPr lang="en-US"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971F11D-3C89-4299-967E-DDB3EA9C3C4B}" type="slidenum">
              <a:rPr lang="en-US" smtClean="0">
                <a:latin typeface="Arial" pitchFamily="34" charset="0"/>
              </a:rPr>
              <a:pPr/>
              <a:t>6</a:t>
            </a:fld>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For an adult to qualify for needs-related payments, he or she must</a:t>
            </a:r>
          </a:p>
          <a:p>
            <a:pPr eaLnBrk="1" hangingPunct="1">
              <a:buFontTx/>
              <a:buChar char="•"/>
            </a:pPr>
            <a:r>
              <a:rPr lang="en-US" smtClean="0"/>
              <a:t>Be unemployed.</a:t>
            </a:r>
          </a:p>
          <a:p>
            <a:pPr eaLnBrk="1" hangingPunct="1">
              <a:buFontTx/>
              <a:buChar char="•"/>
            </a:pPr>
            <a:r>
              <a:rPr lang="en-US" smtClean="0"/>
              <a:t>Not qualify or have ceased to qualify for unemployment compensation.</a:t>
            </a:r>
          </a:p>
          <a:p>
            <a:pPr eaLnBrk="1" hangingPunct="1">
              <a:buFontTx/>
              <a:buChar char="•"/>
            </a:pPr>
            <a:r>
              <a:rPr lang="en-US" smtClean="0"/>
              <a:t>Be enrolled in a WIA training activity.</a:t>
            </a:r>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1C24CB2-361E-4D60-8BC7-3A9334200365}" type="slidenum">
              <a:rPr lang="en-US" smtClean="0">
                <a:latin typeface="Arial" pitchFamily="34" charset="0"/>
              </a:rPr>
              <a:pPr/>
              <a:t>7</a:t>
            </a:fld>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The requirements for a dislocated worker are similar to those of an adult.</a:t>
            </a:r>
          </a:p>
          <a:p>
            <a:pPr eaLnBrk="1" hangingPunct="1"/>
            <a:r>
              <a:rPr lang="en-US" smtClean="0"/>
              <a:t>Additionally, the dislocated worker must be enrolled in a WIA training by the end of the 13</a:t>
            </a:r>
            <a:r>
              <a:rPr lang="en-US" baseline="30000" smtClean="0"/>
              <a:t>th</a:t>
            </a:r>
            <a:r>
              <a:rPr lang="en-US" smtClean="0"/>
              <a:t> week after the most recent layoff. If the dislocated worker is informed that what was originally a short-term layoff will now exceed six months, the dislocated worker has until the end of the 8</a:t>
            </a:r>
            <a:r>
              <a:rPr lang="en-US" baseline="30000" smtClean="0"/>
              <a:t>th</a:t>
            </a:r>
            <a:r>
              <a:rPr lang="en-US" smtClean="0"/>
              <a:t> week after this notification.</a:t>
            </a:r>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B058FD7-12BE-4812-BE38-CF0D1EC4132A}" type="slidenum">
              <a:rPr lang="en-US" smtClean="0">
                <a:latin typeface="Arial" pitchFamily="34" charset="0"/>
              </a:rPr>
              <a:pPr/>
              <a:t>8</a:t>
            </a:fld>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Each local board must establish a needs-related payment level for adults in its area.</a:t>
            </a:r>
          </a:p>
          <a:p>
            <a:pPr eaLnBrk="1" hangingPunct="1"/>
            <a:r>
              <a:rPr lang="en-US" smtClean="0"/>
              <a:t>For dislocated workers, the needs-related payment level is limited.</a:t>
            </a:r>
          </a:p>
          <a:p>
            <a:pPr eaLnBrk="1" hangingPunct="1"/>
            <a:r>
              <a:rPr lang="en-US" smtClean="0"/>
              <a:t>For participants who were eligible for unemployment compensation, the payment may not exceed the applicable weekly level of the unemployment compensation benefits.</a:t>
            </a:r>
          </a:p>
          <a:p>
            <a:pPr eaLnBrk="1" hangingPunct="1"/>
            <a:r>
              <a:rPr lang="en-US" smtClean="0"/>
              <a:t>For participants who did not qualify for unemployment compensation as a result of the qualifying layoff, the weekly payment may not exceed the poverty level for an equivalent period.</a:t>
            </a:r>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B8BF15-1F0B-4337-AF0E-494202D96344}" type="slidenum">
              <a:rPr lang="en-US" smtClean="0">
                <a:latin typeface="Arial" pitchFamily="34" charset="0"/>
              </a:rPr>
              <a:pPr/>
              <a:t>9</a:t>
            </a:fld>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DFF9A4EE-C4A5-4F61-95B7-7905DCED97B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EBF087A-3E59-4CD4-B824-CA889300230A}" type="slidenum">
              <a:rPr lang="en-US"/>
              <a:pPr>
                <a:defRPr/>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9F9EAAC-4348-4E09-A6CB-BDEE083F3754}" type="slidenum">
              <a:rPr lang="en-US"/>
              <a:pPr>
                <a:defRPr/>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9A1F53A-82CD-41E3-BF38-9CD45B3D15C7}" type="slidenum">
              <a:rPr lang="en-US"/>
              <a:pPr>
                <a:defRPr/>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38B38D-689A-4EF4-89AB-C2A65428EBF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A34B1DC-57A9-464A-89F1-3E05830D8E44}" type="slidenum">
              <a:rPr lang="en-US"/>
              <a:pPr>
                <a:defRPr/>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A946DBC8-E749-406A-9FCE-4610765CA4BD}" type="slidenum">
              <a:rPr lang="en-US"/>
              <a:pPr>
                <a:defRPr/>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563E0812-D322-4CF6-A4DD-B43994347484}" type="slidenum">
              <a:rPr lang="en-US"/>
              <a:pPr>
                <a:defRPr/>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21DE6175-6D82-43E8-965E-C108C2789FFD}" type="slidenum">
              <a:rPr lang="en-US"/>
              <a:pPr>
                <a:defRPr/>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D16C559-2A32-49E1-BB31-0788A5B00441}" type="slidenum">
              <a:rPr lang="en-US"/>
              <a:pPr>
                <a:defRPr/>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9436969A-C336-4798-83BF-8D7FACE262BE}" type="slidenum">
              <a:rPr lang="en-US"/>
              <a:pPr>
                <a:defRPr/>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charset="0"/>
              </a:defRPr>
            </a:lvl1pPr>
          </a:lstStyle>
          <a:p>
            <a:pPr>
              <a:defRPr/>
            </a:pPr>
            <a:fld id="{935F937B-CF8C-484A-9EC9-7EBA74BF3EA6}"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0" hangingPunct="0">
                <a:defRPr/>
              </a:pPr>
              <a:endParaRPr lang="en-US">
                <a:latin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0" hangingPunct="0">
                <a:defRPr/>
              </a:pPr>
              <a:endParaRPr lang="en-US">
                <a:latin typeface="Arial" charset="0"/>
              </a:endParaRPr>
            </a:p>
          </p:txBody>
        </p:sp>
      </p:grpSp>
    </p:spTree>
  </p:cSld>
  <p:clrMap bg1="lt1" tx1="dk1" bg2="lt2" tx2="dk2" accent1="accent1" accent2="accent2" accent3="accent3" accent4="accent4" accent5="accent5" accent6="accent6" hlink="hlink" folHlink="folHlink"/>
  <p:sldLayoutIdLst>
    <p:sldLayoutId id="2147483833" r:id="rId1"/>
    <p:sldLayoutId id="2147483825" r:id="rId2"/>
    <p:sldLayoutId id="2147483834" r:id="rId3"/>
    <p:sldLayoutId id="2147483826" r:id="rId4"/>
    <p:sldLayoutId id="2147483827" r:id="rId5"/>
    <p:sldLayoutId id="2147483828" r:id="rId6"/>
    <p:sldLayoutId id="2147483829" r:id="rId7"/>
    <p:sldLayoutId id="2147483830" r:id="rId8"/>
    <p:sldLayoutId id="2147483835" r:id="rId9"/>
    <p:sldLayoutId id="2147483831" r:id="rId10"/>
    <p:sldLayoutId id="2147483832" r:id="rId11"/>
  </p:sldLayoutIdLst>
  <p:transition>
    <p:fade thruBlk="1"/>
  </p:transition>
  <p:timing>
    <p:tnLst>
      <p:par>
        <p:cTn id="1" dur="indefinite" restart="never" nodeType="tmRoot"/>
      </p:par>
    </p:tnLst>
  </p:timing>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WP_WIAProgramInfo@deo.myflorida.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a:xfrm>
            <a:off x="533400" y="1447800"/>
            <a:ext cx="8305800" cy="838200"/>
          </a:xfrm>
        </p:spPr>
        <p:txBody>
          <a:bodyPr>
            <a:noAutofit/>
          </a:bodyPr>
          <a:lstStyle/>
          <a:p>
            <a:pPr algn="ctr" eaLnBrk="1" fontAlgn="auto" hangingPunct="1">
              <a:spcAft>
                <a:spcPts val="0"/>
              </a:spcAft>
              <a:defRPr/>
            </a:pPr>
            <a:r>
              <a:rPr lang="en-US" sz="4400" dirty="0" smtClean="0">
                <a:solidFill>
                  <a:schemeClr val="tx1"/>
                </a:solidFill>
                <a:effectLst>
                  <a:outerShdw blurRad="38100" dist="38100" dir="2700000" algn="tl">
                    <a:srgbClr val="000000">
                      <a:alpha val="43137"/>
                    </a:srgbClr>
                  </a:outerShdw>
                </a:effectLst>
              </a:rPr>
              <a:t>Workforce Investment Act </a:t>
            </a:r>
            <a:endParaRPr lang="en-US" sz="4400" dirty="0">
              <a:solidFill>
                <a:schemeClr val="tx1"/>
              </a:solidFill>
              <a:effectLst>
                <a:outerShdw blurRad="38100" dist="38100" dir="2700000" algn="tl">
                  <a:srgbClr val="000000">
                    <a:alpha val="43137"/>
                  </a:srgbClr>
                </a:outerShdw>
              </a:effectLst>
            </a:endParaRPr>
          </a:p>
        </p:txBody>
      </p:sp>
      <p:sp>
        <p:nvSpPr>
          <p:cNvPr id="7" name="Rectangle 3"/>
          <p:cNvSpPr>
            <a:spLocks noGrp="1" noChangeArrowheads="1"/>
          </p:cNvSpPr>
          <p:nvPr>
            <p:ph type="subTitle" idx="1"/>
          </p:nvPr>
        </p:nvSpPr>
        <p:spPr>
          <a:xfrm>
            <a:off x="533400" y="4648200"/>
            <a:ext cx="8302752" cy="1676400"/>
          </a:xfrm>
        </p:spPr>
        <p:txBody>
          <a:bodyPr/>
          <a:lstStyle/>
          <a:p>
            <a:pPr marR="0" eaLnBrk="1" hangingPunct="1"/>
            <a:r>
              <a:rPr lang="en-US" dirty="0" smtClean="0"/>
              <a:t> </a:t>
            </a:r>
          </a:p>
          <a:p>
            <a:pPr marR="0" algn="ctr" eaLnBrk="1" hangingPunct="1"/>
            <a:r>
              <a:rPr lang="en-US" dirty="0" smtClean="0"/>
              <a:t>Adults, Dislocated Workers, and Youth</a:t>
            </a:r>
          </a:p>
        </p:txBody>
      </p:sp>
      <p:sp>
        <p:nvSpPr>
          <p:cNvPr id="5" name="Rectangle 4"/>
          <p:cNvSpPr/>
          <p:nvPr/>
        </p:nvSpPr>
        <p:spPr>
          <a:xfrm>
            <a:off x="533400" y="2816352"/>
            <a:ext cx="8302752" cy="1415772"/>
          </a:xfrm>
          <a:prstGeom prst="rect">
            <a:avLst/>
          </a:prstGeom>
        </p:spPr>
        <p:txBody>
          <a:bodyPr wrap="square">
            <a:spAutoFit/>
          </a:bodyPr>
          <a:lstStyle/>
          <a:p>
            <a:pPr algn="ctr"/>
            <a:r>
              <a:rPr lang="en-US" sz="4300" b="1" dirty="0" smtClean="0">
                <a:effectLst>
                  <a:outerShdw blurRad="38100" dist="38100" dir="2700000" algn="tl">
                    <a:srgbClr val="000000">
                      <a:alpha val="43137"/>
                    </a:srgbClr>
                  </a:outerShdw>
                </a:effectLst>
                <a:latin typeface="+mj-lt"/>
              </a:rPr>
              <a:t>Supportive Services &amp;</a:t>
            </a:r>
            <a:br>
              <a:rPr lang="en-US" sz="4300" b="1" dirty="0" smtClean="0">
                <a:effectLst>
                  <a:outerShdw blurRad="38100" dist="38100" dir="2700000" algn="tl">
                    <a:srgbClr val="000000">
                      <a:alpha val="43137"/>
                    </a:srgbClr>
                  </a:outerShdw>
                </a:effectLst>
                <a:latin typeface="+mj-lt"/>
              </a:rPr>
            </a:br>
            <a:r>
              <a:rPr lang="en-US" sz="4300" b="1" dirty="0" smtClean="0">
                <a:effectLst>
                  <a:outerShdw blurRad="38100" dist="38100" dir="2700000" algn="tl">
                    <a:srgbClr val="000000">
                      <a:alpha val="43137"/>
                    </a:srgbClr>
                  </a:outerShdw>
                </a:effectLst>
                <a:latin typeface="+mj-lt"/>
              </a:rPr>
              <a:t>Needs-Related Payments </a:t>
            </a:r>
            <a:endParaRPr lang="en-US" sz="4300" b="1" dirty="0">
              <a:effectLst>
                <a:outerShdw blurRad="38100" dist="38100" dir="2700000" algn="tl">
                  <a:srgbClr val="000000">
                    <a:alpha val="43137"/>
                  </a:srgbClr>
                </a:outerShdw>
              </a:effectLst>
              <a:latin typeface="+mj-lt"/>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a:xfrm>
            <a:off x="457200" y="914400"/>
            <a:ext cx="8229600" cy="781050"/>
          </a:xfrm>
        </p:spPr>
        <p:txBody>
          <a:bodyPr/>
          <a:lstStyle/>
          <a:p>
            <a:pPr algn="ctr" eaLnBrk="1" hangingPunct="1"/>
            <a:r>
              <a:rPr lang="en-US" sz="3600" b="1" dirty="0" smtClean="0"/>
              <a:t>Recording Supportive Services in EFM</a:t>
            </a:r>
          </a:p>
        </p:txBody>
      </p:sp>
      <p:sp>
        <p:nvSpPr>
          <p:cNvPr id="16387" name="Rectangle 3"/>
          <p:cNvSpPr>
            <a:spLocks noGrp="1" noChangeArrowheads="1"/>
          </p:cNvSpPr>
          <p:nvPr>
            <p:ph idx="1"/>
          </p:nvPr>
        </p:nvSpPr>
        <p:spPr>
          <a:xfrm>
            <a:off x="457200" y="2133600"/>
            <a:ext cx="8229600" cy="4191000"/>
          </a:xfrm>
        </p:spPr>
        <p:txBody>
          <a:bodyPr/>
          <a:lstStyle/>
          <a:p>
            <a:pPr marL="0" indent="0" eaLnBrk="1" hangingPunct="1">
              <a:lnSpc>
                <a:spcPct val="90000"/>
              </a:lnSpc>
              <a:buFont typeface="Wingdings" pitchFamily="2" charset="2"/>
              <a:buNone/>
              <a:defRPr/>
            </a:pPr>
            <a:r>
              <a:rPr lang="en-US" dirty="0" smtClean="0">
                <a:latin typeface="Garamond" pitchFamily="18" charset="0"/>
              </a:rPr>
              <a:t>All supportive services funded by WIA must be recorded in the State Management Information System (EFM).</a:t>
            </a:r>
          </a:p>
          <a:p>
            <a:pPr eaLnBrk="1" hangingPunct="1">
              <a:lnSpc>
                <a:spcPct val="90000"/>
              </a:lnSpc>
              <a:buClr>
                <a:schemeClr val="accent2"/>
              </a:buClr>
              <a:defRPr/>
            </a:pPr>
            <a:r>
              <a:rPr lang="en-US" dirty="0" smtClean="0">
                <a:latin typeface="Garamond" pitchFamily="18" charset="0"/>
              </a:rPr>
              <a:t>Each different type of supportive service must be recorded as a separate activity (181 – Transportation Assistance, or 182 – Medical).</a:t>
            </a:r>
          </a:p>
          <a:p>
            <a:pPr eaLnBrk="1" hangingPunct="1">
              <a:lnSpc>
                <a:spcPct val="90000"/>
              </a:lnSpc>
              <a:buClr>
                <a:schemeClr val="accent2"/>
              </a:buClr>
              <a:defRPr/>
            </a:pPr>
            <a:r>
              <a:rPr lang="en-US" dirty="0" smtClean="0">
                <a:latin typeface="Garamond" pitchFamily="18" charset="0"/>
              </a:rPr>
              <a:t>Each supportive service activity may remain open for a period of time sufficient to provide the supportive service over the required time period (e.g., a semester).</a:t>
            </a: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a:xfrm>
            <a:off x="457200" y="914400"/>
            <a:ext cx="8229600" cy="781050"/>
          </a:xfrm>
        </p:spPr>
        <p:txBody>
          <a:bodyPr/>
          <a:lstStyle/>
          <a:p>
            <a:pPr algn="ctr" eaLnBrk="1" hangingPunct="1"/>
            <a:r>
              <a:rPr lang="en-US" sz="3600" b="1" dirty="0" smtClean="0"/>
              <a:t>Supportive Services after Exit</a:t>
            </a:r>
          </a:p>
        </p:txBody>
      </p:sp>
      <p:sp>
        <p:nvSpPr>
          <p:cNvPr id="16387" name="Rectangle 3"/>
          <p:cNvSpPr>
            <a:spLocks noGrp="1" noChangeArrowheads="1"/>
          </p:cNvSpPr>
          <p:nvPr>
            <p:ph idx="1"/>
          </p:nvPr>
        </p:nvSpPr>
        <p:spPr>
          <a:xfrm>
            <a:off x="457200" y="2362200"/>
            <a:ext cx="8229600" cy="3810000"/>
          </a:xfrm>
        </p:spPr>
        <p:txBody>
          <a:bodyPr/>
          <a:lstStyle/>
          <a:p>
            <a:pPr marL="0" indent="0" eaLnBrk="1" hangingPunct="1">
              <a:lnSpc>
                <a:spcPct val="90000"/>
              </a:lnSpc>
              <a:buFont typeface="Wingdings" pitchFamily="2" charset="2"/>
              <a:buNone/>
              <a:defRPr/>
            </a:pPr>
            <a:r>
              <a:rPr lang="en-US" dirty="0" smtClean="0">
                <a:latin typeface="Garamond" pitchFamily="18" charset="0"/>
              </a:rPr>
              <a:t>Supportive services may be provided to participants after they exit during the four quarter follow-up period.</a:t>
            </a:r>
          </a:p>
          <a:p>
            <a:pPr eaLnBrk="1" hangingPunct="1">
              <a:lnSpc>
                <a:spcPct val="90000"/>
              </a:lnSpc>
              <a:buClr>
                <a:schemeClr val="accent2"/>
              </a:buClr>
              <a:defRPr/>
            </a:pPr>
            <a:r>
              <a:rPr lang="en-US" dirty="0" smtClean="0">
                <a:latin typeface="Garamond" pitchFamily="18" charset="0"/>
              </a:rPr>
              <a:t>Providing follow-up supportive services does not reactivate  a client case.</a:t>
            </a:r>
          </a:p>
          <a:p>
            <a:pPr eaLnBrk="1" hangingPunct="1">
              <a:lnSpc>
                <a:spcPct val="90000"/>
              </a:lnSpc>
              <a:buClr>
                <a:schemeClr val="accent2"/>
              </a:buClr>
              <a:defRPr/>
            </a:pPr>
            <a:r>
              <a:rPr lang="en-US" dirty="0" smtClean="0">
                <a:latin typeface="Garamond" pitchFamily="18" charset="0"/>
              </a:rPr>
              <a:t>Follow-up supportive services must be recorded as an activity in EFM.</a:t>
            </a:r>
          </a:p>
          <a:p>
            <a:pPr eaLnBrk="1" hangingPunct="1">
              <a:lnSpc>
                <a:spcPct val="90000"/>
              </a:lnSpc>
              <a:buClr>
                <a:schemeClr val="accent2"/>
              </a:buClr>
              <a:defRPr/>
            </a:pPr>
            <a:r>
              <a:rPr lang="en-US" dirty="0" smtClean="0">
                <a:latin typeface="Garamond" pitchFamily="18" charset="0"/>
              </a:rPr>
              <a:t>Follow-up supportive services are numbered </a:t>
            </a:r>
            <a:r>
              <a:rPr lang="en-US" dirty="0" err="1" smtClean="0">
                <a:latin typeface="Garamond" pitchFamily="18" charset="0"/>
              </a:rPr>
              <a:t>F12</a:t>
            </a:r>
            <a:r>
              <a:rPr lang="en-US" dirty="0" smtClean="0">
                <a:latin typeface="Garamond" pitchFamily="18" charset="0"/>
              </a:rPr>
              <a:t> through </a:t>
            </a:r>
            <a:r>
              <a:rPr lang="en-US" dirty="0" err="1" smtClean="0">
                <a:latin typeface="Garamond" pitchFamily="18" charset="0"/>
              </a:rPr>
              <a:t>F19</a:t>
            </a:r>
            <a:r>
              <a:rPr lang="en-US" dirty="0" smtClean="0">
                <a:latin typeface="Garamond" pitchFamily="18" charset="0"/>
              </a:rPr>
              <a:t> in EFM.</a:t>
            </a: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a:xfrm>
            <a:off x="457200" y="914400"/>
            <a:ext cx="8229600" cy="781050"/>
          </a:xfrm>
        </p:spPr>
        <p:txBody>
          <a:bodyPr/>
          <a:lstStyle/>
          <a:p>
            <a:pPr algn="ctr" eaLnBrk="1" hangingPunct="1"/>
            <a:r>
              <a:rPr lang="en-US" sz="3600" b="1" dirty="0" smtClean="0"/>
              <a:t>Supportive Services for Youth</a:t>
            </a:r>
          </a:p>
        </p:txBody>
      </p:sp>
      <p:sp>
        <p:nvSpPr>
          <p:cNvPr id="16387" name="Rectangle 3"/>
          <p:cNvSpPr>
            <a:spLocks noGrp="1" noChangeArrowheads="1"/>
          </p:cNvSpPr>
          <p:nvPr>
            <p:ph idx="1"/>
          </p:nvPr>
        </p:nvSpPr>
        <p:spPr>
          <a:xfrm>
            <a:off x="457200" y="2362200"/>
            <a:ext cx="8229600" cy="3810000"/>
          </a:xfrm>
        </p:spPr>
        <p:txBody>
          <a:bodyPr/>
          <a:lstStyle/>
          <a:p>
            <a:pPr marL="0" indent="0" eaLnBrk="1" hangingPunct="1">
              <a:lnSpc>
                <a:spcPct val="90000"/>
              </a:lnSpc>
              <a:buFont typeface="Wingdings" pitchFamily="2" charset="2"/>
              <a:buNone/>
              <a:defRPr/>
            </a:pPr>
            <a:r>
              <a:rPr lang="en-US" dirty="0" smtClean="0">
                <a:latin typeface="Garamond" pitchFamily="18" charset="0"/>
              </a:rPr>
              <a:t>Supportive Services for Youth are similar to those available for Adults and Dislocated Workers.</a:t>
            </a:r>
          </a:p>
          <a:p>
            <a:pPr marL="0" indent="0" eaLnBrk="1" hangingPunct="1">
              <a:lnSpc>
                <a:spcPct val="90000"/>
              </a:lnSpc>
              <a:buFont typeface="Wingdings" pitchFamily="2" charset="2"/>
              <a:buNone/>
              <a:defRPr/>
            </a:pPr>
            <a:r>
              <a:rPr lang="en-US" dirty="0" smtClean="0">
                <a:latin typeface="Garamond" pitchFamily="18" charset="0"/>
              </a:rPr>
              <a:t>WIA lists the following additional supportive services:</a:t>
            </a:r>
          </a:p>
          <a:p>
            <a:pPr eaLnBrk="1" hangingPunct="1">
              <a:lnSpc>
                <a:spcPct val="90000"/>
              </a:lnSpc>
              <a:buClr>
                <a:schemeClr val="accent2"/>
              </a:buClr>
              <a:defRPr/>
            </a:pPr>
            <a:r>
              <a:rPr lang="en-US" dirty="0" smtClean="0">
                <a:latin typeface="Garamond" pitchFamily="18" charset="0"/>
              </a:rPr>
              <a:t>Linkage to community resources</a:t>
            </a:r>
          </a:p>
          <a:p>
            <a:pPr eaLnBrk="1" hangingPunct="1">
              <a:lnSpc>
                <a:spcPct val="90000"/>
              </a:lnSpc>
              <a:buClr>
                <a:schemeClr val="accent2"/>
              </a:buClr>
              <a:defRPr/>
            </a:pPr>
            <a:r>
              <a:rPr lang="en-US" dirty="0" smtClean="0">
                <a:latin typeface="Garamond" pitchFamily="18" charset="0"/>
              </a:rPr>
              <a:t>Medical assistance</a:t>
            </a:r>
          </a:p>
          <a:p>
            <a:pPr eaLnBrk="1" hangingPunct="1">
              <a:lnSpc>
                <a:spcPct val="90000"/>
              </a:lnSpc>
              <a:buClr>
                <a:schemeClr val="accent2"/>
              </a:buClr>
              <a:defRPr/>
            </a:pPr>
            <a:r>
              <a:rPr lang="en-US" dirty="0" smtClean="0">
                <a:latin typeface="Garamond" pitchFamily="18" charset="0"/>
              </a:rPr>
              <a:t>Assistance with uniforms and tools</a:t>
            </a:r>
          </a:p>
          <a:p>
            <a:pPr eaLnBrk="1" hangingPunct="1">
              <a:lnSpc>
                <a:spcPct val="90000"/>
              </a:lnSpc>
              <a:buClr>
                <a:schemeClr val="accent2"/>
              </a:buClr>
              <a:defRPr/>
            </a:pPr>
            <a:endParaRPr lang="en-US" dirty="0" smtClean="0">
              <a:latin typeface="Garamond" pitchFamily="18" charset="0"/>
            </a:endParaRPr>
          </a:p>
          <a:p>
            <a:pPr marL="914400" indent="-914400" eaLnBrk="1" hangingPunct="1">
              <a:lnSpc>
                <a:spcPct val="90000"/>
              </a:lnSpc>
              <a:buClr>
                <a:schemeClr val="accent2"/>
              </a:buClr>
              <a:buFont typeface="Wingdings 2" pitchFamily="18" charset="2"/>
              <a:buNone/>
              <a:defRPr/>
            </a:pPr>
            <a:r>
              <a:rPr lang="en-US" b="1" dirty="0" smtClean="0">
                <a:solidFill>
                  <a:schemeClr val="accent2"/>
                </a:solidFill>
                <a:latin typeface="Garamond" pitchFamily="18" charset="0"/>
              </a:rPr>
              <a:t>Note:	</a:t>
            </a:r>
            <a:r>
              <a:rPr lang="en-US" dirty="0" smtClean="0">
                <a:latin typeface="Garamond" pitchFamily="18" charset="0"/>
              </a:rPr>
              <a:t>Needs-related payments are not an allowable supportive service for youth.</a:t>
            </a: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a:xfrm>
            <a:off x="457200" y="914400"/>
            <a:ext cx="8229600" cy="781050"/>
          </a:xfrm>
        </p:spPr>
        <p:txBody>
          <a:bodyPr/>
          <a:lstStyle/>
          <a:p>
            <a:pPr algn="ctr" eaLnBrk="1" hangingPunct="1"/>
            <a:r>
              <a:rPr lang="en-US" sz="3600" b="1" dirty="0" smtClean="0"/>
              <a:t>Questions or Additional Information</a:t>
            </a:r>
          </a:p>
        </p:txBody>
      </p:sp>
      <p:sp>
        <p:nvSpPr>
          <p:cNvPr id="16387" name="Rectangle 3"/>
          <p:cNvSpPr>
            <a:spLocks noGrp="1" noChangeArrowheads="1"/>
          </p:cNvSpPr>
          <p:nvPr>
            <p:ph idx="1"/>
          </p:nvPr>
        </p:nvSpPr>
        <p:spPr>
          <a:xfrm>
            <a:off x="457200" y="2133600"/>
            <a:ext cx="8229600" cy="3352800"/>
          </a:xfrm>
        </p:spPr>
        <p:txBody>
          <a:bodyPr/>
          <a:lstStyle/>
          <a:p>
            <a:pPr marL="346075" indent="-346075" eaLnBrk="1" hangingPunct="1">
              <a:spcAft>
                <a:spcPts val="1200"/>
              </a:spcAft>
              <a:buClr>
                <a:schemeClr val="accent6"/>
              </a:buClr>
              <a:buFont typeface="Wingdings" pitchFamily="2" charset="2"/>
              <a:buChar char="Ø"/>
              <a:defRPr/>
            </a:pPr>
            <a:r>
              <a:rPr lang="en-US" dirty="0" smtClean="0">
                <a:latin typeface="Garamond" pitchFamily="18" charset="0"/>
              </a:rPr>
              <a:t>If you have any questions or for additional information, please contact DEO’s WIA policy and technical assistance staff at: </a:t>
            </a:r>
            <a:r>
              <a:rPr lang="en-US" dirty="0" smtClean="0">
                <a:latin typeface="Garamond" pitchFamily="18" charset="0"/>
                <a:hlinkClick r:id="rId3"/>
              </a:rPr>
              <a:t>WP_WIAProgramInfo@deo.myflorida.com</a:t>
            </a:r>
            <a:r>
              <a:rPr lang="en-US" dirty="0" smtClean="0">
                <a:latin typeface="Garamond" pitchFamily="18" charset="0"/>
              </a:rPr>
              <a:t>. </a:t>
            </a:r>
            <a:endParaRPr lang="en-US" dirty="0" smtClean="0">
              <a:latin typeface="Garamond" pitchFamily="18" charset="0"/>
            </a:endParaRPr>
          </a:p>
        </p:txBody>
      </p:sp>
      <p:pic>
        <p:nvPicPr>
          <p:cNvPr id="5" name="Picture 4" descr="DEO_Logo_CJ_Stacked_CMYK.png"/>
          <p:cNvPicPr>
            <a:picLocks noChangeAspect="1"/>
          </p:cNvPicPr>
          <p:nvPr/>
        </p:nvPicPr>
        <p:blipFill>
          <a:blip r:embed="rId4" cstate="print"/>
          <a:srcRect/>
          <a:stretch>
            <a:fillRect/>
          </a:stretch>
        </p:blipFill>
        <p:spPr bwMode="auto">
          <a:xfrm>
            <a:off x="7086600" y="5562600"/>
            <a:ext cx="1752600" cy="104457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a:xfrm>
            <a:off x="457200" y="990600"/>
            <a:ext cx="8229600" cy="704850"/>
          </a:xfrm>
        </p:spPr>
        <p:txBody>
          <a:bodyPr/>
          <a:lstStyle/>
          <a:p>
            <a:pPr algn="ctr" eaLnBrk="1" hangingPunct="1"/>
            <a:r>
              <a:rPr lang="en-US" sz="3600" b="1" dirty="0" smtClean="0"/>
              <a:t>SUPPORTIVE SERVICES</a:t>
            </a:r>
          </a:p>
        </p:txBody>
      </p:sp>
      <p:sp>
        <p:nvSpPr>
          <p:cNvPr id="6147" name="Rectangle 3"/>
          <p:cNvSpPr>
            <a:spLocks noGrp="1" noChangeArrowheads="1"/>
          </p:cNvSpPr>
          <p:nvPr>
            <p:ph idx="1"/>
          </p:nvPr>
        </p:nvSpPr>
        <p:spPr/>
        <p:txBody>
          <a:bodyPr/>
          <a:lstStyle/>
          <a:p>
            <a:pPr marL="0" indent="0" eaLnBrk="1" hangingPunct="1">
              <a:buFont typeface="Wingdings 2" pitchFamily="18" charset="2"/>
              <a:buNone/>
            </a:pPr>
            <a:r>
              <a:rPr lang="en-US" dirty="0" smtClean="0">
                <a:latin typeface="Garamond" pitchFamily="18" charset="0"/>
              </a:rPr>
              <a:t>Supportive services are services that are necessary to enable an individual to participate in WIA-authorized activities.</a:t>
            </a:r>
          </a:p>
          <a:p>
            <a:pPr marL="0" indent="0" eaLnBrk="1" hangingPunct="1">
              <a:buFont typeface="Wingdings 2" pitchFamily="18" charset="2"/>
              <a:buNone/>
            </a:pPr>
            <a:endParaRPr lang="en-US" dirty="0" smtClean="0">
              <a:latin typeface="Garamond" pitchFamily="18" charset="0"/>
            </a:endParaRPr>
          </a:p>
          <a:p>
            <a:pPr marL="0" indent="0" eaLnBrk="1" hangingPunct="1">
              <a:buFont typeface="Wingdings 2" pitchFamily="18" charset="2"/>
              <a:buNone/>
            </a:pPr>
            <a:r>
              <a:rPr lang="en-US" dirty="0" smtClean="0">
                <a:latin typeface="Garamond" pitchFamily="18" charset="0"/>
              </a:rPr>
              <a:t>Local boards must establish policies regarding the availability of supportive services and the coordination of resources within the area. Boards may establish limits, as well as procedures to grant exceptions to the limits, if they choose to do so.</a:t>
            </a: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algn="ctr" eaLnBrk="1" hangingPunct="1"/>
            <a:r>
              <a:rPr lang="en-US" sz="3600" b="1" dirty="0" smtClean="0"/>
              <a:t>Guidance regarding Local Policies</a:t>
            </a:r>
          </a:p>
        </p:txBody>
      </p:sp>
      <p:sp>
        <p:nvSpPr>
          <p:cNvPr id="7171" name="Rectangle 3"/>
          <p:cNvSpPr>
            <a:spLocks noGrp="1" noChangeArrowheads="1"/>
          </p:cNvSpPr>
          <p:nvPr>
            <p:ph idx="1"/>
          </p:nvPr>
        </p:nvSpPr>
        <p:spPr>
          <a:xfrm>
            <a:off x="457200" y="2209800"/>
            <a:ext cx="8229600" cy="4114800"/>
          </a:xfrm>
        </p:spPr>
        <p:txBody>
          <a:bodyPr/>
          <a:lstStyle/>
          <a:p>
            <a:pPr eaLnBrk="1" hangingPunct="1">
              <a:lnSpc>
                <a:spcPct val="90000"/>
              </a:lnSpc>
              <a:buClr>
                <a:schemeClr val="accent2"/>
              </a:buClr>
            </a:pPr>
            <a:r>
              <a:rPr lang="en-US" sz="2400" dirty="0" smtClean="0">
                <a:latin typeface="Garamond" pitchFamily="18" charset="0"/>
              </a:rPr>
              <a:t>Each local board should evaluate its locally developed supportive services and needs-related policies periodically.</a:t>
            </a:r>
          </a:p>
          <a:p>
            <a:pPr eaLnBrk="1" hangingPunct="1">
              <a:lnSpc>
                <a:spcPct val="90000"/>
              </a:lnSpc>
              <a:buClr>
                <a:schemeClr val="accent2"/>
              </a:buClr>
            </a:pPr>
            <a:r>
              <a:rPr lang="en-US" sz="2400" dirty="0" smtClean="0">
                <a:latin typeface="Garamond" pitchFamily="18" charset="0"/>
              </a:rPr>
              <a:t>Supportive services should be offered in conjunction with local workforce partners and community service providers.</a:t>
            </a:r>
          </a:p>
          <a:p>
            <a:pPr eaLnBrk="1" hangingPunct="1">
              <a:lnSpc>
                <a:spcPct val="90000"/>
              </a:lnSpc>
              <a:buClr>
                <a:schemeClr val="accent2"/>
              </a:buClr>
            </a:pPr>
            <a:r>
              <a:rPr lang="en-US" sz="2400" dirty="0" smtClean="0">
                <a:latin typeface="Garamond" pitchFamily="18" charset="0"/>
              </a:rPr>
              <a:t>Local policies should address procedures for referral to services, including how services will be funded when they are not available from other sources.</a:t>
            </a:r>
          </a:p>
          <a:p>
            <a:pPr eaLnBrk="1" hangingPunct="1">
              <a:lnSpc>
                <a:spcPct val="90000"/>
              </a:lnSpc>
              <a:buClr>
                <a:schemeClr val="accent2"/>
              </a:buClr>
            </a:pPr>
            <a:r>
              <a:rPr lang="en-US" sz="2400" dirty="0" smtClean="0">
                <a:latin typeface="Garamond" pitchFamily="18" charset="0"/>
              </a:rPr>
              <a:t>The local supportive services and needs-related payment policies must be described in the RWB’s local job training plan.</a:t>
            </a: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algn="ctr" eaLnBrk="1" hangingPunct="1"/>
            <a:r>
              <a:rPr lang="en-US" sz="3600" b="1" dirty="0" smtClean="0"/>
              <a:t>Supportive Services</a:t>
            </a:r>
            <a:br>
              <a:rPr lang="en-US" sz="3600" b="1" dirty="0" smtClean="0"/>
            </a:br>
            <a:r>
              <a:rPr lang="en-US" sz="3600" b="1" dirty="0" smtClean="0"/>
              <a:t>for Adults &amp; Dislocated Workers</a:t>
            </a:r>
          </a:p>
        </p:txBody>
      </p:sp>
      <p:sp>
        <p:nvSpPr>
          <p:cNvPr id="9219" name="Rectangle 3"/>
          <p:cNvSpPr>
            <a:spLocks noGrp="1" noChangeArrowheads="1"/>
          </p:cNvSpPr>
          <p:nvPr>
            <p:ph idx="1"/>
          </p:nvPr>
        </p:nvSpPr>
        <p:spPr/>
        <p:txBody>
          <a:bodyPr/>
          <a:lstStyle/>
          <a:p>
            <a:pPr marL="0" indent="0" eaLnBrk="1" hangingPunct="1">
              <a:buFont typeface="Wingdings 2" pitchFamily="18" charset="2"/>
              <a:buNone/>
              <a:defRPr/>
            </a:pPr>
            <a:r>
              <a:rPr lang="en-US" dirty="0" smtClean="0">
                <a:latin typeface="Garamond" pitchFamily="18" charset="0"/>
              </a:rPr>
              <a:t>Supportive Services for Adults and Dislocated Workers may include:</a:t>
            </a:r>
          </a:p>
          <a:p>
            <a:pPr eaLnBrk="1" hangingPunct="1">
              <a:buClr>
                <a:schemeClr val="accent2"/>
              </a:buClr>
              <a:defRPr/>
            </a:pPr>
            <a:r>
              <a:rPr lang="en-US" dirty="0" smtClean="0">
                <a:latin typeface="Garamond" pitchFamily="18" charset="0"/>
              </a:rPr>
              <a:t>Transportation assistance</a:t>
            </a:r>
          </a:p>
          <a:p>
            <a:pPr eaLnBrk="1" hangingPunct="1">
              <a:buClr>
                <a:schemeClr val="accent2"/>
              </a:buClr>
              <a:defRPr/>
            </a:pPr>
            <a:r>
              <a:rPr lang="en-US" dirty="0" smtClean="0">
                <a:latin typeface="Garamond" pitchFamily="18" charset="0"/>
              </a:rPr>
              <a:t>Child care &amp; dependent care</a:t>
            </a:r>
          </a:p>
          <a:p>
            <a:pPr eaLnBrk="1" hangingPunct="1">
              <a:buClr>
                <a:schemeClr val="accent2"/>
              </a:buClr>
              <a:defRPr/>
            </a:pPr>
            <a:r>
              <a:rPr lang="en-US" dirty="0" smtClean="0">
                <a:latin typeface="Garamond" pitchFamily="18" charset="0"/>
              </a:rPr>
              <a:t>Housing assistance</a:t>
            </a:r>
          </a:p>
          <a:p>
            <a:pPr eaLnBrk="1" hangingPunct="1">
              <a:buClr>
                <a:schemeClr val="accent2"/>
              </a:buClr>
              <a:defRPr/>
            </a:pPr>
            <a:r>
              <a:rPr lang="en-US" dirty="0" smtClean="0">
                <a:latin typeface="Garamond" pitchFamily="18" charset="0"/>
              </a:rPr>
              <a:t>Needs-related payments that are necessary to enable an individual to participate in activities authorized under WIA Title I</a:t>
            </a:r>
          </a:p>
          <a:p>
            <a:pPr eaLnBrk="1" hangingPunct="1">
              <a:buClr>
                <a:schemeClr val="accent2"/>
              </a:buClr>
              <a:defRPr/>
            </a:pPr>
            <a:r>
              <a:rPr lang="en-US" dirty="0" smtClean="0">
                <a:latin typeface="Garamond" pitchFamily="18" charset="0"/>
              </a:rPr>
              <a:t>Other supportive services as provided by the local board</a:t>
            </a: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algn="ctr" eaLnBrk="1" hangingPunct="1"/>
            <a:r>
              <a:rPr lang="en-US" sz="3600" b="1" dirty="0" smtClean="0"/>
              <a:t>Eligibility</a:t>
            </a:r>
          </a:p>
        </p:txBody>
      </p:sp>
      <p:sp>
        <p:nvSpPr>
          <p:cNvPr id="10243" name="Rectangle 3"/>
          <p:cNvSpPr>
            <a:spLocks noGrp="1" noChangeArrowheads="1"/>
          </p:cNvSpPr>
          <p:nvPr>
            <p:ph idx="1"/>
          </p:nvPr>
        </p:nvSpPr>
        <p:spPr>
          <a:xfrm>
            <a:off x="457200" y="2362200"/>
            <a:ext cx="8229600" cy="3962400"/>
          </a:xfrm>
        </p:spPr>
        <p:txBody>
          <a:bodyPr/>
          <a:lstStyle/>
          <a:p>
            <a:pPr marL="0" indent="0" eaLnBrk="1" hangingPunct="1">
              <a:buFont typeface="Wingdings 2" pitchFamily="18" charset="2"/>
              <a:buNone/>
              <a:defRPr/>
            </a:pPr>
            <a:r>
              <a:rPr lang="en-US" dirty="0" smtClean="0">
                <a:latin typeface="Garamond" pitchFamily="18" charset="0"/>
              </a:rPr>
              <a:t>Supportive services may only be provided to:</a:t>
            </a:r>
          </a:p>
          <a:p>
            <a:pPr eaLnBrk="1" hangingPunct="1">
              <a:buClr>
                <a:schemeClr val="accent2"/>
              </a:buClr>
              <a:defRPr/>
            </a:pPr>
            <a:r>
              <a:rPr lang="en-US" dirty="0" smtClean="0">
                <a:latin typeface="Garamond" pitchFamily="18" charset="0"/>
              </a:rPr>
              <a:t>adults and dislocated workers who are participating in core, intensive, or training services, and </a:t>
            </a:r>
          </a:p>
          <a:p>
            <a:pPr eaLnBrk="1" hangingPunct="1">
              <a:buClr>
                <a:schemeClr val="accent2"/>
              </a:buClr>
              <a:defRPr/>
            </a:pPr>
            <a:r>
              <a:rPr lang="en-US" dirty="0" smtClean="0">
                <a:latin typeface="Garamond" pitchFamily="18" charset="0"/>
              </a:rPr>
              <a:t>eligible youth who have been determined in need of such services.</a:t>
            </a: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algn="ctr" eaLnBrk="1" hangingPunct="1"/>
            <a:r>
              <a:rPr lang="en-US" sz="3600" b="1" dirty="0" smtClean="0"/>
              <a:t>Needs-Related Payments</a:t>
            </a:r>
          </a:p>
        </p:txBody>
      </p:sp>
      <p:sp>
        <p:nvSpPr>
          <p:cNvPr id="10243" name="Rectangle 3"/>
          <p:cNvSpPr>
            <a:spLocks noGrp="1" noChangeArrowheads="1"/>
          </p:cNvSpPr>
          <p:nvPr>
            <p:ph idx="1"/>
          </p:nvPr>
        </p:nvSpPr>
        <p:spPr>
          <a:xfrm>
            <a:off x="457200" y="2438400"/>
            <a:ext cx="8229600" cy="3886200"/>
          </a:xfrm>
        </p:spPr>
        <p:txBody>
          <a:bodyPr/>
          <a:lstStyle/>
          <a:p>
            <a:pPr marL="0" indent="0" eaLnBrk="1" hangingPunct="1">
              <a:buFont typeface="Wingdings 2" pitchFamily="18" charset="2"/>
              <a:buNone/>
            </a:pPr>
            <a:r>
              <a:rPr lang="en-US" dirty="0" smtClean="0">
                <a:latin typeface="Garamond" pitchFamily="18" charset="0"/>
              </a:rPr>
              <a:t>Needs-related payments provide financial assistance to adults and dislocated workers to enable them to participate in training.</a:t>
            </a: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xfrm>
            <a:off x="457200" y="685800"/>
            <a:ext cx="8229600" cy="1143000"/>
          </a:xfrm>
        </p:spPr>
        <p:txBody>
          <a:bodyPr/>
          <a:lstStyle/>
          <a:p>
            <a:pPr algn="ctr" eaLnBrk="1" hangingPunct="1"/>
            <a:r>
              <a:rPr lang="en-US" sz="3600" b="1" dirty="0" smtClean="0"/>
              <a:t>Needs-Related Payments</a:t>
            </a:r>
            <a:br>
              <a:rPr lang="en-US" sz="3600" b="1" dirty="0" smtClean="0"/>
            </a:br>
            <a:r>
              <a:rPr lang="en-US" sz="3600" b="1" dirty="0" smtClean="0"/>
              <a:t>Eligibility Requirements for Adults</a:t>
            </a:r>
          </a:p>
        </p:txBody>
      </p:sp>
      <p:sp>
        <p:nvSpPr>
          <p:cNvPr id="11267" name="Rectangle 3"/>
          <p:cNvSpPr>
            <a:spLocks noGrp="1" noChangeArrowheads="1"/>
          </p:cNvSpPr>
          <p:nvPr>
            <p:ph idx="1"/>
          </p:nvPr>
        </p:nvSpPr>
        <p:spPr>
          <a:xfrm>
            <a:off x="457200" y="2286000"/>
            <a:ext cx="8229600" cy="4038600"/>
          </a:xfrm>
        </p:spPr>
        <p:txBody>
          <a:bodyPr/>
          <a:lstStyle/>
          <a:p>
            <a:pPr eaLnBrk="1" hangingPunct="1">
              <a:buFont typeface="Wingdings" pitchFamily="2" charset="2"/>
              <a:buNone/>
            </a:pPr>
            <a:r>
              <a:rPr lang="en-US" dirty="0" smtClean="0">
                <a:latin typeface="Garamond" pitchFamily="18" charset="0"/>
              </a:rPr>
              <a:t>Adults must:</a:t>
            </a:r>
          </a:p>
          <a:p>
            <a:pPr eaLnBrk="1" hangingPunct="1">
              <a:buClr>
                <a:schemeClr val="accent2"/>
              </a:buClr>
            </a:pPr>
            <a:r>
              <a:rPr lang="en-US" dirty="0" smtClean="0">
                <a:latin typeface="Garamond" pitchFamily="18" charset="0"/>
              </a:rPr>
              <a:t>Be unemployed</a:t>
            </a:r>
          </a:p>
          <a:p>
            <a:pPr eaLnBrk="1" hangingPunct="1">
              <a:buClr>
                <a:schemeClr val="accent2"/>
              </a:buClr>
            </a:pPr>
            <a:r>
              <a:rPr lang="en-US" dirty="0" smtClean="0">
                <a:latin typeface="Garamond" pitchFamily="18" charset="0"/>
              </a:rPr>
              <a:t>Not qualify for or have ceased to qualify for unemployment compensation</a:t>
            </a:r>
          </a:p>
          <a:p>
            <a:pPr eaLnBrk="1" hangingPunct="1">
              <a:buClr>
                <a:schemeClr val="accent2"/>
              </a:buClr>
            </a:pPr>
            <a:r>
              <a:rPr lang="en-US" dirty="0" smtClean="0">
                <a:latin typeface="Garamond" pitchFamily="18" charset="0"/>
              </a:rPr>
              <a:t>Be enrolled in a program of training services as provided by WIA section 134(d) (4)</a:t>
            </a:r>
          </a:p>
          <a:p>
            <a:pPr eaLnBrk="1" hangingPunct="1"/>
            <a:endParaRPr lang="en-US" dirty="0" smtClean="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algn="ctr" eaLnBrk="1" hangingPunct="1"/>
            <a:r>
              <a:rPr lang="en-US" sz="3200" b="1" dirty="0" smtClean="0"/>
              <a:t>Needs-Related Payments</a:t>
            </a:r>
            <a:br>
              <a:rPr lang="en-US" sz="3200" b="1" dirty="0" smtClean="0"/>
            </a:br>
            <a:r>
              <a:rPr lang="en-US" sz="3200" b="1" dirty="0" smtClean="0"/>
              <a:t>Eligibility Requirements for Dislocated Workers</a:t>
            </a:r>
            <a:endParaRPr lang="en-US" sz="3200" dirty="0" smtClean="0"/>
          </a:p>
        </p:txBody>
      </p:sp>
      <p:sp>
        <p:nvSpPr>
          <p:cNvPr id="12291" name="Rectangle 3"/>
          <p:cNvSpPr>
            <a:spLocks noGrp="1" noChangeArrowheads="1"/>
          </p:cNvSpPr>
          <p:nvPr>
            <p:ph idx="1"/>
          </p:nvPr>
        </p:nvSpPr>
        <p:spPr>
          <a:xfrm>
            <a:off x="457200" y="2057400"/>
            <a:ext cx="8229600" cy="4343400"/>
          </a:xfrm>
        </p:spPr>
        <p:txBody>
          <a:bodyPr/>
          <a:lstStyle/>
          <a:p>
            <a:pPr eaLnBrk="1" hangingPunct="1">
              <a:lnSpc>
                <a:spcPct val="80000"/>
              </a:lnSpc>
              <a:buFont typeface="Wingdings" pitchFamily="2" charset="2"/>
              <a:buNone/>
            </a:pPr>
            <a:r>
              <a:rPr lang="en-US" dirty="0" smtClean="0">
                <a:latin typeface="Garamond" pitchFamily="18" charset="0"/>
              </a:rPr>
              <a:t>Dislocated workers must:</a:t>
            </a:r>
          </a:p>
          <a:p>
            <a:pPr eaLnBrk="1" hangingPunct="1">
              <a:lnSpc>
                <a:spcPct val="80000"/>
              </a:lnSpc>
              <a:buClr>
                <a:schemeClr val="accent2"/>
              </a:buClr>
            </a:pPr>
            <a:r>
              <a:rPr lang="en-US" dirty="0" smtClean="0">
                <a:latin typeface="Garamond" pitchFamily="18" charset="0"/>
              </a:rPr>
              <a:t>Be unemployed</a:t>
            </a:r>
          </a:p>
          <a:p>
            <a:pPr eaLnBrk="1" hangingPunct="1">
              <a:lnSpc>
                <a:spcPct val="80000"/>
              </a:lnSpc>
              <a:buClr>
                <a:schemeClr val="accent2"/>
              </a:buClr>
            </a:pPr>
            <a:r>
              <a:rPr lang="en-US" dirty="0" smtClean="0">
                <a:latin typeface="Garamond" pitchFamily="18" charset="0"/>
              </a:rPr>
              <a:t>Not qualify or have ceased to qualify for unemployment compensation or trade readjustment assistance under TAA or NAFTA-TAA</a:t>
            </a:r>
          </a:p>
          <a:p>
            <a:pPr eaLnBrk="1" hangingPunct="1">
              <a:lnSpc>
                <a:spcPct val="80000"/>
              </a:lnSpc>
              <a:buClr>
                <a:schemeClr val="accent2"/>
              </a:buClr>
            </a:pPr>
            <a:r>
              <a:rPr lang="en-US" dirty="0" smtClean="0">
                <a:latin typeface="Garamond" pitchFamily="18" charset="0"/>
              </a:rPr>
              <a:t>Be enrolled in a program of training services under WIA section 134(d) (4) by the end of the 13th week after the most recent layoff that resulted in a determination of the worker’s eligibility as a dislocated worker, or if later, by the end of the 8th week after the worker is informed that a short-term layoff will exceed 6 months</a:t>
            </a: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a:xfrm>
            <a:off x="457200" y="914400"/>
            <a:ext cx="8229600" cy="781050"/>
          </a:xfrm>
        </p:spPr>
        <p:txBody>
          <a:bodyPr/>
          <a:lstStyle/>
          <a:p>
            <a:pPr algn="ctr" eaLnBrk="1" hangingPunct="1"/>
            <a:r>
              <a:rPr lang="en-US" sz="3600" b="1" dirty="0" smtClean="0"/>
              <a:t>Needs- Related Payment Levels</a:t>
            </a:r>
          </a:p>
        </p:txBody>
      </p:sp>
      <p:sp>
        <p:nvSpPr>
          <p:cNvPr id="16387" name="Rectangle 3"/>
          <p:cNvSpPr>
            <a:spLocks noGrp="1" noChangeArrowheads="1"/>
          </p:cNvSpPr>
          <p:nvPr>
            <p:ph idx="1"/>
          </p:nvPr>
        </p:nvSpPr>
        <p:spPr>
          <a:xfrm>
            <a:off x="457200" y="1828800"/>
            <a:ext cx="8229600" cy="4648200"/>
          </a:xfrm>
        </p:spPr>
        <p:txBody>
          <a:bodyPr/>
          <a:lstStyle/>
          <a:p>
            <a:pPr marL="0" indent="0" eaLnBrk="1" hangingPunct="1">
              <a:lnSpc>
                <a:spcPct val="90000"/>
              </a:lnSpc>
              <a:buFont typeface="Wingdings" pitchFamily="2" charset="2"/>
              <a:buNone/>
              <a:defRPr/>
            </a:pPr>
            <a:r>
              <a:rPr lang="en-US" dirty="0" smtClean="0">
                <a:latin typeface="Garamond" pitchFamily="18" charset="0"/>
              </a:rPr>
              <a:t>The local boards must establish a needs-related payment level for adults.</a:t>
            </a:r>
          </a:p>
          <a:p>
            <a:pPr marL="0" indent="0" eaLnBrk="1" hangingPunct="1">
              <a:lnSpc>
                <a:spcPct val="90000"/>
              </a:lnSpc>
              <a:buFont typeface="Wingdings" pitchFamily="2" charset="2"/>
              <a:buNone/>
              <a:defRPr/>
            </a:pPr>
            <a:r>
              <a:rPr lang="en-US" dirty="0" smtClean="0">
                <a:latin typeface="Garamond" pitchFamily="18" charset="0"/>
              </a:rPr>
              <a:t>For dislocated workers, payment levels are limited as follows:</a:t>
            </a:r>
          </a:p>
          <a:p>
            <a:pPr eaLnBrk="1" hangingPunct="1">
              <a:lnSpc>
                <a:spcPct val="90000"/>
              </a:lnSpc>
              <a:buClr>
                <a:schemeClr val="accent2"/>
              </a:buClr>
              <a:defRPr/>
            </a:pPr>
            <a:r>
              <a:rPr lang="en-US" dirty="0" smtClean="0">
                <a:latin typeface="Garamond" pitchFamily="18" charset="0"/>
              </a:rPr>
              <a:t>For participants who were eligible for unemployment compensation as a result of the qualifying dislocation, the payment may not exceed the applicable weekly level of the unemployment compensation benefits</a:t>
            </a:r>
          </a:p>
          <a:p>
            <a:pPr eaLnBrk="1" hangingPunct="1">
              <a:lnSpc>
                <a:spcPct val="90000"/>
              </a:lnSpc>
              <a:buClr>
                <a:schemeClr val="accent2"/>
              </a:buClr>
              <a:defRPr/>
            </a:pPr>
            <a:r>
              <a:rPr lang="en-US" dirty="0" smtClean="0">
                <a:latin typeface="Garamond" pitchFamily="18" charset="0"/>
              </a:rPr>
              <a:t>For participants who did not qualify for unemployment compensation as a result of the qualifying layoff, the weekly payment may not exceed the poverty level for an equivalent period</a:t>
            </a:r>
          </a:p>
        </p:txBody>
      </p:sp>
    </p:spTree>
  </p:cSld>
  <p:clrMapOvr>
    <a:masterClrMapping/>
  </p:clrMapOvr>
  <p:transition>
    <p:fade thruBlk="1"/>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Workforce Investment Act &amp;quot;&quot;/&gt;&lt;property id=&quot;20307&quot; value=&quot;275&quot;/&gt;&lt;/object&gt;&lt;object type=&quot;3&quot; unique_id=&quot;10006&quot;&gt;&lt;property id=&quot;20148&quot; value=&quot;5&quot;/&gt;&lt;property id=&quot;20300&quot; value=&quot;Slide 3 - &amp;quot;Guidance regarding Local Policies&amp;quot;&quot;/&gt;&lt;property id=&quot;20307&quot; value=&quot;259&quot;/&gt;&lt;/object&gt;&lt;object type=&quot;3&quot; unique_id=&quot;10007&quot;&gt;&lt;property id=&quot;20148&quot; value=&quot;5&quot;/&gt;&lt;property id=&quot;20300&quot; value=&quot;Slide 4 - &amp;quot;Supportive Services&amp;#x0D;&amp;#x0A;for Adults &amp;amp; Dislocated Workers&amp;quot;&quot;/&gt;&lt;property id=&quot;20307&quot; value=&quot;260&quot;/&gt;&lt;/object&gt;&lt;object type=&quot;3&quot; unique_id=&quot;10008&quot;&gt;&lt;property id=&quot;20148&quot; value=&quot;5&quot;/&gt;&lt;property id=&quot;20300&quot; value=&quot;Slide 5 - &amp;quot;Eligibility&amp;quot;&quot;/&gt;&lt;property id=&quot;20307&quot; value=&quot;262&quot;/&gt;&lt;/object&gt;&lt;object type=&quot;3&quot; unique_id=&quot;10009&quot;&gt;&lt;property id=&quot;20148&quot; value=&quot;5&quot;/&gt;&lt;property id=&quot;20300&quot; value=&quot;Slide 6 - &amp;quot;Needs-Related Payments&amp;quot;&quot;/&gt;&lt;property id=&quot;20307&quot; value=&quot;263&quot;/&gt;&lt;/object&gt;&lt;object type=&quot;3&quot; unique_id=&quot;10010&quot;&gt;&lt;property id=&quot;20148&quot; value=&quot;5&quot;/&gt;&lt;property id=&quot;20300&quot; value=&quot;Slide 7 - &amp;quot;Needs-Related Payments&amp;#x0D;&amp;#x0A;Eligibility Requirements for Adults&amp;quot;&quot;/&gt;&lt;property id=&quot;20307&quot; value=&quot;264&quot;/&gt;&lt;/object&gt;&lt;object type=&quot;3&quot; unique_id=&quot;10011&quot;&gt;&lt;property id=&quot;20148&quot; value=&quot;5&quot;/&gt;&lt;property id=&quot;20300&quot; value=&quot;Slide 8 - &amp;quot;Needs-Related Payments&amp;#x0D;&amp;#x0A;Eligibility Requirements for Dislocated Workers&amp;quot;&quot;/&gt;&lt;property id=&quot;20307&quot; value=&quot;265&quot;/&gt;&lt;/object&gt;&lt;object type=&quot;3&quot; unique_id=&quot;10012&quot;&gt;&lt;property id=&quot;20148&quot; value=&quot;5&quot;/&gt;&lt;property id=&quot;20300&quot; value=&quot;Slide 9 - &amp;quot;Needs- Related Payment Levels&amp;quot;&quot;/&gt;&lt;property id=&quot;20307&quot; value=&quot;267&quot;/&gt;&lt;/object&gt;&lt;object type=&quot;3&quot; unique_id=&quot;10013&quot;&gt;&lt;property id=&quot;20148&quot; value=&quot;5&quot;/&gt;&lt;property id=&quot;20300&quot; value=&quot;Slide 10 - &amp;quot;Recording Supportive Services in EFM&amp;quot;&quot;/&gt;&lt;property id=&quot;20307&quot; value=&quot;269&quot;/&gt;&lt;/object&gt;&lt;object type=&quot;3&quot; unique_id=&quot;10014&quot;&gt;&lt;property id=&quot;20148&quot; value=&quot;5&quot;/&gt;&lt;property id=&quot;20300&quot; value=&quot;Slide 11 - &amp;quot;Supportive Services after Exit&amp;quot;&quot;/&gt;&lt;property id=&quot;20307&quot; value=&quot;270&quot;/&gt;&lt;/object&gt;&lt;object type=&quot;3&quot; unique_id=&quot;10015&quot;&gt;&lt;property id=&quot;20148&quot; value=&quot;5&quot;/&gt;&lt;property id=&quot;20300&quot; value=&quot;Slide 12 - &amp;quot;Supportive Services for Youth&amp;quot;&quot;/&gt;&lt;property id=&quot;20307&quot; value=&quot;271&quot;/&gt;&lt;/object&gt;&lt;object type=&quot;3&quot; unique_id=&quot;10016&quot;&gt;&lt;property id=&quot;20148&quot; value=&quot;5&quot;/&gt;&lt;property id=&quot;20300&quot; value=&quot;Slide 13 - &amp;quot;Questions or Additional Information&amp;quot;&quot;/&gt;&lt;property id=&quot;20307&quot; value=&quot;273&quot;/&gt;&lt;/object&gt;&lt;object type=&quot;3&quot; unique_id=&quot;10065&quot;&gt;&lt;property id=&quot;20148&quot; value=&quot;5&quot;/&gt;&lt;property id=&quot;20300&quot; value=&quot;Slide 2 - &amp;quot;SUPPORTIVE SERVICES&amp;quot;&quot;/&gt;&lt;property id=&quot;20307&quot; value=&quot;277&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1049</TotalTime>
  <Words>1497</Words>
  <Application>Microsoft Office PowerPoint</Application>
  <PresentationFormat>On-screen Show (4:3)</PresentationFormat>
  <Paragraphs>114</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Workforce Investment Act </vt:lpstr>
      <vt:lpstr>SUPPORTIVE SERVICES</vt:lpstr>
      <vt:lpstr>Guidance regarding Local Policies</vt:lpstr>
      <vt:lpstr>Supportive Services for Adults &amp; Dislocated Workers</vt:lpstr>
      <vt:lpstr>Eligibility</vt:lpstr>
      <vt:lpstr>Needs-Related Payments</vt:lpstr>
      <vt:lpstr>Needs-Related Payments Eligibility Requirements for Adults</vt:lpstr>
      <vt:lpstr>Needs-Related Payments Eligibility Requirements for Dislocated Workers</vt:lpstr>
      <vt:lpstr>Needs- Related Payment Levels</vt:lpstr>
      <vt:lpstr>Recording Supportive Services in EFM</vt:lpstr>
      <vt:lpstr>Supportive Services after Exit</vt:lpstr>
      <vt:lpstr>Supportive Services for Youth</vt:lpstr>
      <vt:lpstr>Questions or Additional Information</vt:lpstr>
    </vt:vector>
  </TitlesOfParts>
  <Company>AWI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 Services/Needs Related Payments for WIA</dc:title>
  <dc:creator>mercera</dc:creator>
  <cp:lastModifiedBy>Joseph Gaines</cp:lastModifiedBy>
  <cp:revision>46</cp:revision>
  <dcterms:created xsi:type="dcterms:W3CDTF">2009-07-28T12:49:17Z</dcterms:created>
  <dcterms:modified xsi:type="dcterms:W3CDTF">2014-04-29T11:52:05Z</dcterms:modified>
</cp:coreProperties>
</file>