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7"/>
  </p:notesMasterIdLst>
  <p:handoutMasterIdLst>
    <p:handoutMasterId r:id="rId28"/>
  </p:handoutMasterIdLst>
  <p:sldIdLst>
    <p:sldId id="452" r:id="rId5"/>
    <p:sldId id="431" r:id="rId6"/>
    <p:sldId id="453" r:id="rId7"/>
    <p:sldId id="433" r:id="rId8"/>
    <p:sldId id="434" r:id="rId9"/>
    <p:sldId id="451" r:id="rId10"/>
    <p:sldId id="435" r:id="rId11"/>
    <p:sldId id="436" r:id="rId12"/>
    <p:sldId id="437" r:id="rId13"/>
    <p:sldId id="438" r:id="rId14"/>
    <p:sldId id="439" r:id="rId15"/>
    <p:sldId id="440" r:id="rId16"/>
    <p:sldId id="441" r:id="rId17"/>
    <p:sldId id="442" r:id="rId18"/>
    <p:sldId id="443" r:id="rId19"/>
    <p:sldId id="444" r:id="rId20"/>
    <p:sldId id="445" r:id="rId21"/>
    <p:sldId id="446" r:id="rId22"/>
    <p:sldId id="447" r:id="rId23"/>
    <p:sldId id="448" r:id="rId24"/>
    <p:sldId id="449" r:id="rId25"/>
    <p:sldId id="454" r:id="rId26"/>
  </p:sldIdLst>
  <p:sldSz cx="9144000" cy="6858000" type="screen4x3"/>
  <p:notesSz cx="6946900" cy="9220200"/>
  <p:defaultTextStyle>
    <a:defPPr>
      <a:defRPr lang="en-US"/>
    </a:defPPr>
    <a:lvl1pPr algn="l" rtl="0" fontAlgn="base">
      <a:spcBef>
        <a:spcPct val="0"/>
      </a:spcBef>
      <a:spcAft>
        <a:spcPct val="0"/>
      </a:spcAft>
      <a:defRPr sz="3600" b="1" kern="1200">
        <a:solidFill>
          <a:schemeClr val="tx1"/>
        </a:solidFill>
        <a:latin typeface="Arial" pitchFamily="34" charset="0"/>
        <a:ea typeface="+mn-ea"/>
        <a:cs typeface="+mn-cs"/>
      </a:defRPr>
    </a:lvl1pPr>
    <a:lvl2pPr marL="457200" algn="l" rtl="0" fontAlgn="base">
      <a:spcBef>
        <a:spcPct val="0"/>
      </a:spcBef>
      <a:spcAft>
        <a:spcPct val="0"/>
      </a:spcAft>
      <a:defRPr sz="3600" b="1" kern="1200">
        <a:solidFill>
          <a:schemeClr val="tx1"/>
        </a:solidFill>
        <a:latin typeface="Arial" pitchFamily="34" charset="0"/>
        <a:ea typeface="+mn-ea"/>
        <a:cs typeface="+mn-cs"/>
      </a:defRPr>
    </a:lvl2pPr>
    <a:lvl3pPr marL="914400" algn="l" rtl="0" fontAlgn="base">
      <a:spcBef>
        <a:spcPct val="0"/>
      </a:spcBef>
      <a:spcAft>
        <a:spcPct val="0"/>
      </a:spcAft>
      <a:defRPr sz="3600" b="1" kern="1200">
        <a:solidFill>
          <a:schemeClr val="tx1"/>
        </a:solidFill>
        <a:latin typeface="Arial" pitchFamily="34" charset="0"/>
        <a:ea typeface="+mn-ea"/>
        <a:cs typeface="+mn-cs"/>
      </a:defRPr>
    </a:lvl3pPr>
    <a:lvl4pPr marL="1371600" algn="l" rtl="0" fontAlgn="base">
      <a:spcBef>
        <a:spcPct val="0"/>
      </a:spcBef>
      <a:spcAft>
        <a:spcPct val="0"/>
      </a:spcAft>
      <a:defRPr sz="3600" b="1" kern="1200">
        <a:solidFill>
          <a:schemeClr val="tx1"/>
        </a:solidFill>
        <a:latin typeface="Arial" pitchFamily="34" charset="0"/>
        <a:ea typeface="+mn-ea"/>
        <a:cs typeface="+mn-cs"/>
      </a:defRPr>
    </a:lvl4pPr>
    <a:lvl5pPr marL="1828800" algn="l" rtl="0" fontAlgn="base">
      <a:spcBef>
        <a:spcPct val="0"/>
      </a:spcBef>
      <a:spcAft>
        <a:spcPct val="0"/>
      </a:spcAft>
      <a:defRPr sz="3600" b="1" kern="1200">
        <a:solidFill>
          <a:schemeClr val="tx1"/>
        </a:solidFill>
        <a:latin typeface="Arial" pitchFamily="34" charset="0"/>
        <a:ea typeface="+mn-ea"/>
        <a:cs typeface="+mn-cs"/>
      </a:defRPr>
    </a:lvl5pPr>
    <a:lvl6pPr marL="2286000" algn="l" defTabSz="914400" rtl="0" eaLnBrk="1" latinLnBrk="0" hangingPunct="1">
      <a:defRPr sz="3600" b="1" kern="1200">
        <a:solidFill>
          <a:schemeClr val="tx1"/>
        </a:solidFill>
        <a:latin typeface="Arial" pitchFamily="34" charset="0"/>
        <a:ea typeface="+mn-ea"/>
        <a:cs typeface="+mn-cs"/>
      </a:defRPr>
    </a:lvl6pPr>
    <a:lvl7pPr marL="2743200" algn="l" defTabSz="914400" rtl="0" eaLnBrk="1" latinLnBrk="0" hangingPunct="1">
      <a:defRPr sz="3600" b="1" kern="1200">
        <a:solidFill>
          <a:schemeClr val="tx1"/>
        </a:solidFill>
        <a:latin typeface="Arial" pitchFamily="34" charset="0"/>
        <a:ea typeface="+mn-ea"/>
        <a:cs typeface="+mn-cs"/>
      </a:defRPr>
    </a:lvl7pPr>
    <a:lvl8pPr marL="3200400" algn="l" defTabSz="914400" rtl="0" eaLnBrk="1" latinLnBrk="0" hangingPunct="1">
      <a:defRPr sz="3600" b="1" kern="1200">
        <a:solidFill>
          <a:schemeClr val="tx1"/>
        </a:solidFill>
        <a:latin typeface="Arial" pitchFamily="34" charset="0"/>
        <a:ea typeface="+mn-ea"/>
        <a:cs typeface="+mn-cs"/>
      </a:defRPr>
    </a:lvl8pPr>
    <a:lvl9pPr marL="3657600" algn="l" defTabSz="914400" rtl="0" eaLnBrk="1" latinLnBrk="0" hangingPunct="1">
      <a:defRPr sz="3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99"/>
    <a:srgbClr val="0000FF"/>
    <a:srgbClr val="FFFFCC"/>
    <a:srgbClr val="FFFF66"/>
    <a:srgbClr val="B2B2B2"/>
    <a:srgbClr val="DDDDDD"/>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42" autoAdjust="0"/>
    <p:restoredTop sz="48854" autoAdjust="0"/>
  </p:normalViewPr>
  <p:slideViewPr>
    <p:cSldViewPr>
      <p:cViewPr varScale="1">
        <p:scale>
          <a:sx n="51" d="100"/>
          <a:sy n="51" d="100"/>
        </p:scale>
        <p:origin x="-1710" y="-102"/>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notesViewPr>
    <p:cSldViewPr>
      <p:cViewPr varScale="1">
        <p:scale>
          <a:sx n="82" d="100"/>
          <a:sy n="82" d="100"/>
        </p:scale>
        <p:origin x="-1992" y="-96"/>
      </p:cViewPr>
      <p:guideLst>
        <p:guide orient="horz" pos="2904"/>
        <p:guide pos="218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3009900" cy="460375"/>
          </a:xfrm>
          <a:prstGeom prst="rect">
            <a:avLst/>
          </a:prstGeom>
          <a:noFill/>
          <a:ln w="9525">
            <a:noFill/>
            <a:miter lim="800000"/>
            <a:headEnd/>
            <a:tailEnd/>
          </a:ln>
          <a:effectLst/>
        </p:spPr>
        <p:txBody>
          <a:bodyPr vert="horz" wrap="square" lIns="92376" tIns="46187" rIns="92376" bIns="46187" numCol="1" anchor="t" anchorCtr="0" compatLnSpc="1">
            <a:prstTxWarp prst="textNoShape">
              <a:avLst/>
            </a:prstTxWarp>
          </a:bodyPr>
          <a:lstStyle>
            <a:lvl1pPr defTabSz="923001" eaLnBrk="0" hangingPunct="0">
              <a:defRPr sz="1200">
                <a:effectLst/>
                <a:latin typeface="Arial" charset="0"/>
              </a:defRPr>
            </a:lvl1pPr>
          </a:lstStyle>
          <a:p>
            <a:pPr>
              <a:defRPr/>
            </a:pPr>
            <a:endParaRPr lang="en-US"/>
          </a:p>
        </p:txBody>
      </p:sp>
      <p:sp>
        <p:nvSpPr>
          <p:cNvPr id="99331" name="Rectangle 3"/>
          <p:cNvSpPr>
            <a:spLocks noGrp="1" noChangeArrowheads="1"/>
          </p:cNvSpPr>
          <p:nvPr>
            <p:ph type="dt" sz="quarter" idx="1"/>
          </p:nvPr>
        </p:nvSpPr>
        <p:spPr bwMode="auto">
          <a:xfrm>
            <a:off x="3935413" y="0"/>
            <a:ext cx="3009900" cy="460375"/>
          </a:xfrm>
          <a:prstGeom prst="rect">
            <a:avLst/>
          </a:prstGeom>
          <a:noFill/>
          <a:ln w="9525">
            <a:noFill/>
            <a:miter lim="800000"/>
            <a:headEnd/>
            <a:tailEnd/>
          </a:ln>
          <a:effectLst/>
        </p:spPr>
        <p:txBody>
          <a:bodyPr vert="horz" wrap="square" lIns="92376" tIns="46187" rIns="92376" bIns="46187" numCol="1" anchor="t" anchorCtr="0" compatLnSpc="1">
            <a:prstTxWarp prst="textNoShape">
              <a:avLst/>
            </a:prstTxWarp>
          </a:bodyPr>
          <a:lstStyle>
            <a:lvl1pPr algn="r" defTabSz="923001" eaLnBrk="0" hangingPunct="0">
              <a:defRPr sz="1200">
                <a:effectLst/>
                <a:latin typeface="Arial" charset="0"/>
              </a:defRPr>
            </a:lvl1pPr>
          </a:lstStyle>
          <a:p>
            <a:pPr>
              <a:defRPr/>
            </a:pPr>
            <a:fld id="{AA5C0122-1B1E-4011-BD6A-AB51B200E407}" type="datetimeFigureOut">
              <a:rPr lang="en-US"/>
              <a:pPr>
                <a:defRPr/>
              </a:pPr>
              <a:t>12/21/2011</a:t>
            </a:fld>
            <a:endParaRPr lang="en-US"/>
          </a:p>
        </p:txBody>
      </p:sp>
      <p:sp>
        <p:nvSpPr>
          <p:cNvPr id="99332" name="Rectangle 4"/>
          <p:cNvSpPr>
            <a:spLocks noGrp="1" noChangeArrowheads="1"/>
          </p:cNvSpPr>
          <p:nvPr>
            <p:ph type="ftr" sz="quarter" idx="2"/>
          </p:nvPr>
        </p:nvSpPr>
        <p:spPr bwMode="auto">
          <a:xfrm>
            <a:off x="0" y="8758238"/>
            <a:ext cx="3009900" cy="460375"/>
          </a:xfrm>
          <a:prstGeom prst="rect">
            <a:avLst/>
          </a:prstGeom>
          <a:noFill/>
          <a:ln w="9525">
            <a:noFill/>
            <a:miter lim="800000"/>
            <a:headEnd/>
            <a:tailEnd/>
          </a:ln>
          <a:effectLst/>
        </p:spPr>
        <p:txBody>
          <a:bodyPr vert="horz" wrap="square" lIns="92376" tIns="46187" rIns="92376" bIns="46187" numCol="1" anchor="b" anchorCtr="0" compatLnSpc="1">
            <a:prstTxWarp prst="textNoShape">
              <a:avLst/>
            </a:prstTxWarp>
          </a:bodyPr>
          <a:lstStyle>
            <a:lvl1pPr defTabSz="923001" eaLnBrk="0" hangingPunct="0">
              <a:defRPr sz="1200">
                <a:effectLst/>
                <a:latin typeface="Arial" charset="0"/>
              </a:defRPr>
            </a:lvl1pPr>
          </a:lstStyle>
          <a:p>
            <a:pPr>
              <a:defRPr/>
            </a:pPr>
            <a:endParaRPr lang="en-US"/>
          </a:p>
        </p:txBody>
      </p:sp>
      <p:sp>
        <p:nvSpPr>
          <p:cNvPr id="99333" name="Rectangle 5"/>
          <p:cNvSpPr>
            <a:spLocks noGrp="1" noChangeArrowheads="1"/>
          </p:cNvSpPr>
          <p:nvPr>
            <p:ph type="sldNum" sz="quarter" idx="3"/>
          </p:nvPr>
        </p:nvSpPr>
        <p:spPr bwMode="auto">
          <a:xfrm>
            <a:off x="3935413" y="8758238"/>
            <a:ext cx="3009900" cy="460375"/>
          </a:xfrm>
          <a:prstGeom prst="rect">
            <a:avLst/>
          </a:prstGeom>
          <a:noFill/>
          <a:ln w="9525">
            <a:noFill/>
            <a:miter lim="800000"/>
            <a:headEnd/>
            <a:tailEnd/>
          </a:ln>
          <a:effectLst/>
        </p:spPr>
        <p:txBody>
          <a:bodyPr vert="horz" wrap="square" lIns="92376" tIns="46187" rIns="92376" bIns="46187" numCol="1" anchor="b" anchorCtr="0" compatLnSpc="1">
            <a:prstTxWarp prst="textNoShape">
              <a:avLst/>
            </a:prstTxWarp>
          </a:bodyPr>
          <a:lstStyle>
            <a:lvl1pPr algn="r" defTabSz="923001" eaLnBrk="0" hangingPunct="0">
              <a:defRPr sz="1200">
                <a:effectLst/>
                <a:latin typeface="Arial" charset="0"/>
              </a:defRPr>
            </a:lvl1pPr>
          </a:lstStyle>
          <a:p>
            <a:pPr>
              <a:defRPr/>
            </a:pPr>
            <a:fld id="{E8550EF3-1B5C-43FA-A643-426A83DA43B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09900" cy="460375"/>
          </a:xfrm>
          <a:prstGeom prst="rect">
            <a:avLst/>
          </a:prstGeom>
          <a:noFill/>
          <a:ln w="9525">
            <a:noFill/>
            <a:miter lim="800000"/>
            <a:headEnd/>
            <a:tailEnd/>
          </a:ln>
        </p:spPr>
        <p:txBody>
          <a:bodyPr vert="horz" wrap="square" lIns="92376" tIns="46187" rIns="92376" bIns="46187" numCol="1" anchor="t" anchorCtr="0" compatLnSpc="1">
            <a:prstTxWarp prst="textNoShape">
              <a:avLst/>
            </a:prstTxWarp>
          </a:bodyPr>
          <a:lstStyle>
            <a:lvl1pPr defTabSz="923001">
              <a:defRPr sz="1200">
                <a:effectLst/>
                <a:latin typeface="Arial" charset="0"/>
              </a:defRPr>
            </a:lvl1pPr>
          </a:lstStyle>
          <a:p>
            <a:pPr>
              <a:defRPr/>
            </a:pPr>
            <a:endParaRPr lang="en-US"/>
          </a:p>
        </p:txBody>
      </p:sp>
      <p:sp>
        <p:nvSpPr>
          <p:cNvPr id="3" name="Date Placeholder 2"/>
          <p:cNvSpPr>
            <a:spLocks noGrp="1"/>
          </p:cNvSpPr>
          <p:nvPr>
            <p:ph type="dt" idx="1"/>
          </p:nvPr>
        </p:nvSpPr>
        <p:spPr bwMode="auto">
          <a:xfrm>
            <a:off x="3935413" y="0"/>
            <a:ext cx="3009900" cy="460375"/>
          </a:xfrm>
          <a:prstGeom prst="rect">
            <a:avLst/>
          </a:prstGeom>
          <a:noFill/>
          <a:ln w="9525">
            <a:noFill/>
            <a:miter lim="800000"/>
            <a:headEnd/>
            <a:tailEnd/>
          </a:ln>
        </p:spPr>
        <p:txBody>
          <a:bodyPr vert="horz" wrap="square" lIns="92376" tIns="46187" rIns="92376" bIns="46187" numCol="1" anchor="t" anchorCtr="0" compatLnSpc="1">
            <a:prstTxWarp prst="textNoShape">
              <a:avLst/>
            </a:prstTxWarp>
          </a:bodyPr>
          <a:lstStyle>
            <a:lvl1pPr algn="r" defTabSz="923001">
              <a:defRPr sz="1200">
                <a:effectLst/>
                <a:latin typeface="Arial" charset="0"/>
              </a:defRPr>
            </a:lvl1pPr>
          </a:lstStyle>
          <a:p>
            <a:pPr>
              <a:defRPr/>
            </a:pPr>
            <a:fld id="{72205C0F-729E-4854-A3F0-D8ACB171D6D7}" type="datetimeFigureOut">
              <a:rPr lang="en-US"/>
              <a:pPr>
                <a:defRPr/>
              </a:pPr>
              <a:t>12/21/2011</a:t>
            </a:fld>
            <a:endParaRPr lang="en-US"/>
          </a:p>
        </p:txBody>
      </p:sp>
      <p:sp>
        <p:nvSpPr>
          <p:cNvPr id="4" name="Slide Image Placeholder 3"/>
          <p:cNvSpPr>
            <a:spLocks noGrp="1" noRot="1" noChangeAspect="1"/>
          </p:cNvSpPr>
          <p:nvPr>
            <p:ph type="sldImg" idx="2"/>
          </p:nvPr>
        </p:nvSpPr>
        <p:spPr>
          <a:xfrm>
            <a:off x="1168400" y="692150"/>
            <a:ext cx="4610100" cy="3457575"/>
          </a:xfrm>
          <a:prstGeom prst="rect">
            <a:avLst/>
          </a:prstGeom>
          <a:noFill/>
          <a:ln w="12700">
            <a:solidFill>
              <a:prstClr val="black"/>
            </a:solidFill>
          </a:ln>
        </p:spPr>
        <p:txBody>
          <a:bodyPr vert="horz" lIns="91506" tIns="45753" rIns="91506" bIns="45753" rtlCol="0" anchor="ctr"/>
          <a:lstStyle/>
          <a:p>
            <a:pPr lvl="0"/>
            <a:endParaRPr lang="en-US" noProof="0" dirty="0" smtClean="0"/>
          </a:p>
        </p:txBody>
      </p:sp>
      <p:sp>
        <p:nvSpPr>
          <p:cNvPr id="5" name="Notes Placeholder 4"/>
          <p:cNvSpPr>
            <a:spLocks noGrp="1"/>
          </p:cNvSpPr>
          <p:nvPr>
            <p:ph type="body" sz="quarter" idx="3"/>
          </p:nvPr>
        </p:nvSpPr>
        <p:spPr bwMode="auto">
          <a:xfrm>
            <a:off x="695325" y="4379913"/>
            <a:ext cx="5556250" cy="4148137"/>
          </a:xfrm>
          <a:prstGeom prst="rect">
            <a:avLst/>
          </a:prstGeom>
          <a:noFill/>
          <a:ln w="9525">
            <a:noFill/>
            <a:miter lim="800000"/>
            <a:headEnd/>
            <a:tailEnd/>
          </a:ln>
        </p:spPr>
        <p:txBody>
          <a:bodyPr vert="horz" wrap="square" lIns="92376" tIns="46187" rIns="92376" bIns="4618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8758238"/>
            <a:ext cx="3009900" cy="460375"/>
          </a:xfrm>
          <a:prstGeom prst="rect">
            <a:avLst/>
          </a:prstGeom>
          <a:noFill/>
          <a:ln w="9525">
            <a:noFill/>
            <a:miter lim="800000"/>
            <a:headEnd/>
            <a:tailEnd/>
          </a:ln>
        </p:spPr>
        <p:txBody>
          <a:bodyPr vert="horz" wrap="square" lIns="92376" tIns="46187" rIns="92376" bIns="46187" numCol="1" anchor="b" anchorCtr="0" compatLnSpc="1">
            <a:prstTxWarp prst="textNoShape">
              <a:avLst/>
            </a:prstTxWarp>
          </a:bodyPr>
          <a:lstStyle>
            <a:lvl1pPr defTabSz="923001">
              <a:defRPr sz="1200">
                <a:effectLst/>
                <a:latin typeface="Arial" charset="0"/>
              </a:defRPr>
            </a:lvl1pPr>
          </a:lstStyle>
          <a:p>
            <a:pPr>
              <a:defRPr/>
            </a:pPr>
            <a:endParaRPr lang="en-US"/>
          </a:p>
        </p:txBody>
      </p:sp>
      <p:sp>
        <p:nvSpPr>
          <p:cNvPr id="7" name="Slide Number Placeholder 6"/>
          <p:cNvSpPr>
            <a:spLocks noGrp="1"/>
          </p:cNvSpPr>
          <p:nvPr>
            <p:ph type="sldNum" sz="quarter" idx="5"/>
          </p:nvPr>
        </p:nvSpPr>
        <p:spPr bwMode="auto">
          <a:xfrm>
            <a:off x="3935413" y="8758238"/>
            <a:ext cx="3009900" cy="460375"/>
          </a:xfrm>
          <a:prstGeom prst="rect">
            <a:avLst/>
          </a:prstGeom>
          <a:noFill/>
          <a:ln w="9525">
            <a:noFill/>
            <a:miter lim="800000"/>
            <a:headEnd/>
            <a:tailEnd/>
          </a:ln>
        </p:spPr>
        <p:txBody>
          <a:bodyPr vert="horz" wrap="square" lIns="92376" tIns="46187" rIns="92376" bIns="46187" numCol="1" anchor="b" anchorCtr="0" compatLnSpc="1">
            <a:prstTxWarp prst="textNoShape">
              <a:avLst/>
            </a:prstTxWarp>
          </a:bodyPr>
          <a:lstStyle>
            <a:lvl1pPr algn="r" defTabSz="923001">
              <a:defRPr sz="1200">
                <a:effectLst/>
                <a:latin typeface="Arial" charset="0"/>
              </a:defRPr>
            </a:lvl1pPr>
          </a:lstStyle>
          <a:p>
            <a:pPr>
              <a:defRPr/>
            </a:pPr>
            <a:fld id="{30E1D7AF-6CB4-4D1A-ABED-2C8F454D770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a:noFill/>
          <a:ln/>
        </p:spPr>
        <p:txBody>
          <a:bodyPr/>
          <a:lstStyle/>
          <a:p>
            <a:pPr eaLnBrk="1" hangingPunct="1">
              <a:spcBef>
                <a:spcPct val="0"/>
              </a:spcBef>
            </a:pPr>
            <a:r>
              <a:rPr lang="en-US" smtClean="0"/>
              <a:t>Welcome to this training presentation on Florida’s Veterans’ Employment Program.  This presentation will inform you of  the goals, objectives, roles and responsibilities and desired results of the veterans’ employment program.</a:t>
            </a:r>
          </a:p>
        </p:txBody>
      </p:sp>
      <p:sp>
        <p:nvSpPr>
          <p:cNvPr id="25604" name="Slide Number Placeholder 3"/>
          <p:cNvSpPr>
            <a:spLocks noGrp="1"/>
          </p:cNvSpPr>
          <p:nvPr>
            <p:ph type="sldNum" sz="quarter" idx="5"/>
          </p:nvPr>
        </p:nvSpPr>
        <p:spPr>
          <a:noFill/>
        </p:spPr>
        <p:txBody>
          <a:bodyPr/>
          <a:lstStyle/>
          <a:p>
            <a:pPr defTabSz="922338"/>
            <a:fld id="{8F4BB31E-F15B-43A4-A93F-BECCD8054875}" type="slidenum">
              <a:rPr lang="en-US" smtClean="0">
                <a:latin typeface="Arial" pitchFamily="34" charset="0"/>
              </a:rPr>
              <a:pPr defTabSz="922338"/>
              <a:t>1</a:t>
            </a:fld>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a:noFill/>
          <a:ln/>
        </p:spPr>
        <p:txBody>
          <a:bodyPr/>
          <a:lstStyle/>
          <a:p>
            <a:pPr eaLnBrk="1" hangingPunct="1">
              <a:spcBef>
                <a:spcPct val="0"/>
              </a:spcBef>
            </a:pPr>
            <a:r>
              <a:rPr lang="en-US" smtClean="0"/>
              <a:t>Additional locations for outreach to disabled veterans include workforce partners, veterans’ affairs educational coordinators, faith-based organizations, reserve and national guard units, colleges, universities and training centers, and any other legitimate venue where veterans gather.</a:t>
            </a:r>
          </a:p>
        </p:txBody>
      </p:sp>
      <p:sp>
        <p:nvSpPr>
          <p:cNvPr id="34820" name="Slide Number Placeholder 3"/>
          <p:cNvSpPr>
            <a:spLocks noGrp="1"/>
          </p:cNvSpPr>
          <p:nvPr>
            <p:ph type="sldNum" sz="quarter" idx="5"/>
          </p:nvPr>
        </p:nvSpPr>
        <p:spPr>
          <a:noFill/>
        </p:spPr>
        <p:txBody>
          <a:bodyPr/>
          <a:lstStyle/>
          <a:p>
            <a:pPr defTabSz="922338"/>
            <a:fld id="{D1D6E514-5B01-4D75-A657-0C840B827604}" type="slidenum">
              <a:rPr lang="en-US" smtClean="0">
                <a:latin typeface="Arial" pitchFamily="34" charset="0"/>
              </a:rPr>
              <a:pPr defTabSz="922338"/>
              <a:t>10</a:t>
            </a:fld>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a:noFill/>
          <a:ln/>
        </p:spPr>
        <p:txBody>
          <a:bodyPr/>
          <a:lstStyle/>
          <a:p>
            <a:pPr eaLnBrk="1" hangingPunct="1">
              <a:spcBef>
                <a:spcPct val="0"/>
              </a:spcBef>
            </a:pPr>
            <a:r>
              <a:rPr lang="en-US" smtClean="0"/>
              <a:t>To secure more employment opportunities for veterans, LVERs should focus on the functional oversight of local veterans programs. This would include educating one-stop staff and employers about the veterans’ employment benefits and issues, and performing outreach to employers and community groups.</a:t>
            </a:r>
          </a:p>
          <a:p>
            <a:pPr eaLnBrk="1" hangingPunct="1">
              <a:spcBef>
                <a:spcPct val="0"/>
              </a:spcBef>
            </a:pPr>
            <a:endParaRPr lang="en-US" smtClean="0"/>
          </a:p>
          <a:p>
            <a:pPr eaLnBrk="1" hangingPunct="1">
              <a:spcBef>
                <a:spcPct val="0"/>
              </a:spcBef>
            </a:pPr>
            <a:r>
              <a:rPr lang="en-US" smtClean="0"/>
              <a:t>LVERs are responsible for ensuring veterans are provided the full range of priority workforce services in the one-stop career center and over-seeing the veterans’ program.  LVERs also serve as advocates for employment and training opportunities with businesses, industries and community organizations.</a:t>
            </a:r>
          </a:p>
        </p:txBody>
      </p:sp>
      <p:sp>
        <p:nvSpPr>
          <p:cNvPr id="35844" name="Slide Number Placeholder 3"/>
          <p:cNvSpPr>
            <a:spLocks noGrp="1"/>
          </p:cNvSpPr>
          <p:nvPr>
            <p:ph type="sldNum" sz="quarter" idx="5"/>
          </p:nvPr>
        </p:nvSpPr>
        <p:spPr>
          <a:noFill/>
        </p:spPr>
        <p:txBody>
          <a:bodyPr/>
          <a:lstStyle/>
          <a:p>
            <a:pPr defTabSz="922338"/>
            <a:fld id="{B6A7039C-DDEF-46EF-9098-85A175CC2947}" type="slidenum">
              <a:rPr lang="en-US" smtClean="0">
                <a:latin typeface="Arial" pitchFamily="34" charset="0"/>
              </a:rPr>
              <a:pPr defTabSz="922338"/>
              <a:t>11</a:t>
            </a:fld>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a:noFill/>
          <a:ln/>
        </p:spPr>
        <p:txBody>
          <a:bodyPr/>
          <a:lstStyle/>
          <a:p>
            <a:pPr eaLnBrk="1" hangingPunct="1">
              <a:spcBef>
                <a:spcPct val="0"/>
              </a:spcBef>
            </a:pPr>
            <a:r>
              <a:rPr lang="en-US" smtClean="0"/>
              <a:t>LVERs will accomplish their mission of supporting veterans’ and employer’s employment goals in the following ways:</a:t>
            </a:r>
          </a:p>
          <a:p>
            <a:pPr eaLnBrk="1" hangingPunct="1">
              <a:spcBef>
                <a:spcPct val="0"/>
              </a:spcBef>
            </a:pPr>
            <a:endParaRPr lang="en-US" smtClean="0"/>
          </a:p>
          <a:p>
            <a:pPr eaLnBrk="1" hangingPunct="1">
              <a:spcBef>
                <a:spcPct val="0"/>
              </a:spcBef>
            </a:pPr>
            <a:r>
              <a:rPr lang="en-US" smtClean="0"/>
              <a:t>By conducting job search workshops, by providing job development job orders and job referrals, by providing career and vocational guidance &amp;  labor market information, by referring veterans to supportive services and in the provision of intensive services to those newly or recently separated.</a:t>
            </a:r>
          </a:p>
        </p:txBody>
      </p:sp>
      <p:sp>
        <p:nvSpPr>
          <p:cNvPr id="36868" name="Slide Number Placeholder 3"/>
          <p:cNvSpPr>
            <a:spLocks noGrp="1"/>
          </p:cNvSpPr>
          <p:nvPr>
            <p:ph type="sldNum" sz="quarter" idx="5"/>
          </p:nvPr>
        </p:nvSpPr>
        <p:spPr>
          <a:noFill/>
        </p:spPr>
        <p:txBody>
          <a:bodyPr/>
          <a:lstStyle/>
          <a:p>
            <a:pPr defTabSz="922338"/>
            <a:fld id="{8ECCE26F-908B-41F0-8FBA-FC713EA86A4A}" type="slidenum">
              <a:rPr lang="en-US" smtClean="0">
                <a:latin typeface="Arial" pitchFamily="34" charset="0"/>
              </a:rPr>
              <a:pPr defTabSz="922338"/>
              <a:t>12</a:t>
            </a:fld>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a:noFill/>
          <a:ln/>
        </p:spPr>
        <p:txBody>
          <a:bodyPr/>
          <a:lstStyle/>
          <a:p>
            <a:pPr eaLnBrk="1" hangingPunct="1">
              <a:spcBef>
                <a:spcPct val="0"/>
              </a:spcBef>
            </a:pPr>
            <a:r>
              <a:rPr lang="en-US" smtClean="0"/>
              <a:t>Additional LVER activities include Transition Assistance Program or TAP workshops, training of one-stop staff, developing and maintaining a federal contractor list and referring veterans to job-focused and outcome-driven trainings.</a:t>
            </a:r>
          </a:p>
        </p:txBody>
      </p:sp>
      <p:sp>
        <p:nvSpPr>
          <p:cNvPr id="37892" name="Slide Number Placeholder 3"/>
          <p:cNvSpPr>
            <a:spLocks noGrp="1"/>
          </p:cNvSpPr>
          <p:nvPr>
            <p:ph type="sldNum" sz="quarter" idx="5"/>
          </p:nvPr>
        </p:nvSpPr>
        <p:spPr>
          <a:noFill/>
        </p:spPr>
        <p:txBody>
          <a:bodyPr/>
          <a:lstStyle/>
          <a:p>
            <a:pPr defTabSz="922338"/>
            <a:fld id="{3163AF51-AC8D-487A-9A00-928AB9EE286B}" type="slidenum">
              <a:rPr lang="en-US" smtClean="0">
                <a:latin typeface="Arial" pitchFamily="34" charset="0"/>
              </a:rPr>
              <a:pPr defTabSz="922338"/>
              <a:t>13</a:t>
            </a:fld>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a:noFill/>
          <a:ln/>
        </p:spPr>
        <p:txBody>
          <a:bodyPr/>
          <a:lstStyle/>
          <a:p>
            <a:pPr eaLnBrk="1" hangingPunct="1">
              <a:spcBef>
                <a:spcPct val="0"/>
              </a:spcBef>
            </a:pPr>
            <a:r>
              <a:rPr lang="en-US" smtClean="0"/>
              <a:t>As an employment and  career advocate for veterans, the LVER is expected to plan, conduct and participate in job fairs for veterans.  The LVER is also expected to contact unions, apprenticeship programs, chambers of commerce and economic development entities.  An LVER will also coordinate and form partnerships with the local one-stop business services unit to maximize veterans’ employment opportunities.</a:t>
            </a:r>
          </a:p>
        </p:txBody>
      </p:sp>
      <p:sp>
        <p:nvSpPr>
          <p:cNvPr id="38916" name="Slide Number Placeholder 3"/>
          <p:cNvSpPr>
            <a:spLocks noGrp="1"/>
          </p:cNvSpPr>
          <p:nvPr>
            <p:ph type="sldNum" sz="quarter" idx="5"/>
          </p:nvPr>
        </p:nvSpPr>
        <p:spPr>
          <a:noFill/>
        </p:spPr>
        <p:txBody>
          <a:bodyPr/>
          <a:lstStyle/>
          <a:p>
            <a:pPr defTabSz="922338"/>
            <a:fld id="{4B49E492-1F02-48DB-848D-88C7A656E87C}" type="slidenum">
              <a:rPr lang="en-US" smtClean="0">
                <a:latin typeface="Arial" pitchFamily="34" charset="0"/>
              </a:rPr>
              <a:pPr defTabSz="922338"/>
              <a:t>14</a:t>
            </a:fld>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noFill/>
          <a:ln/>
        </p:spPr>
        <p:txBody>
          <a:bodyPr/>
          <a:lstStyle/>
          <a:p>
            <a:pPr eaLnBrk="1" hangingPunct="1">
              <a:spcBef>
                <a:spcPct val="0"/>
              </a:spcBef>
            </a:pPr>
            <a:r>
              <a:rPr lang="en-US" smtClean="0"/>
              <a:t>A LVER’s advocacy will likely include facilitating and participating in employer mass recruitment activities, developing  employer recruiting agreements, making presentations on Florida’s Veterans’ Programs and interacting with reserve and national guard units.</a:t>
            </a:r>
          </a:p>
        </p:txBody>
      </p:sp>
      <p:sp>
        <p:nvSpPr>
          <p:cNvPr id="39940" name="Slide Number Placeholder 3"/>
          <p:cNvSpPr>
            <a:spLocks noGrp="1"/>
          </p:cNvSpPr>
          <p:nvPr>
            <p:ph type="sldNum" sz="quarter" idx="5"/>
          </p:nvPr>
        </p:nvSpPr>
        <p:spPr>
          <a:noFill/>
        </p:spPr>
        <p:txBody>
          <a:bodyPr/>
          <a:lstStyle/>
          <a:p>
            <a:pPr defTabSz="922338"/>
            <a:fld id="{F8E26A8F-E581-4B4D-8FD4-C3E79293B8DA}" type="slidenum">
              <a:rPr lang="en-US" smtClean="0">
                <a:latin typeface="Arial" pitchFamily="34" charset="0"/>
              </a:rPr>
              <a:pPr defTabSz="922338"/>
              <a:t>15</a:t>
            </a:fld>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a:noFill/>
          <a:ln/>
        </p:spPr>
        <p:txBody>
          <a:bodyPr/>
          <a:lstStyle/>
          <a:p>
            <a:pPr eaLnBrk="1" hangingPunct="1">
              <a:spcBef>
                <a:spcPct val="0"/>
              </a:spcBef>
            </a:pPr>
            <a:r>
              <a:rPr lang="en-US" smtClean="0"/>
              <a:t>In order to function most effectively as a veterans’ employment representative; the U.S. Department of Labor, Veterans Employment and Training Service, or VETS, has established minimum training and certification requirements for the LVER and DVOP staff.  Each designation has specific requirements.  </a:t>
            </a:r>
          </a:p>
          <a:p>
            <a:pPr eaLnBrk="1" hangingPunct="1">
              <a:spcBef>
                <a:spcPct val="0"/>
              </a:spcBef>
            </a:pPr>
            <a:endParaRPr lang="en-US" smtClean="0"/>
          </a:p>
          <a:p>
            <a:pPr eaLnBrk="1" hangingPunct="1">
              <a:spcBef>
                <a:spcPct val="0"/>
              </a:spcBef>
            </a:pPr>
            <a:r>
              <a:rPr lang="en-US" smtClean="0"/>
              <a:t>Both LVERs and DVOPs will complete Orientation to Veterans Services and Labor &amp; Employment Specialist training. LVERs must also complete Promoting Partnerships for Employment. DVOPs must complete Case Management training.  These training requirements must be completed within 18 months of appointment to their position as a veterans’ employment representative. The final required training is on the Transition Assistance Program or TAP. Prior to actually facilitating a TAP session, LVERs and DVOPs must have completed the TAP facilitator training.</a:t>
            </a:r>
          </a:p>
        </p:txBody>
      </p:sp>
      <p:sp>
        <p:nvSpPr>
          <p:cNvPr id="40964" name="Slide Number Placeholder 3"/>
          <p:cNvSpPr>
            <a:spLocks noGrp="1"/>
          </p:cNvSpPr>
          <p:nvPr>
            <p:ph type="sldNum" sz="quarter" idx="5"/>
          </p:nvPr>
        </p:nvSpPr>
        <p:spPr>
          <a:noFill/>
        </p:spPr>
        <p:txBody>
          <a:bodyPr/>
          <a:lstStyle/>
          <a:p>
            <a:pPr defTabSz="922338"/>
            <a:fld id="{C15770B2-6B6A-4359-B978-0D6625EEABF5}" type="slidenum">
              <a:rPr lang="en-US" smtClean="0">
                <a:latin typeface="Arial" pitchFamily="34" charset="0"/>
              </a:rPr>
              <a:pPr defTabSz="922338"/>
              <a:t>16</a:t>
            </a:fld>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a:noFill/>
          <a:ln/>
        </p:spPr>
        <p:txBody>
          <a:bodyPr/>
          <a:lstStyle/>
          <a:p>
            <a:pPr eaLnBrk="1" hangingPunct="1">
              <a:spcBef>
                <a:spcPct val="0"/>
              </a:spcBef>
            </a:pPr>
            <a:r>
              <a:rPr lang="en-US" smtClean="0"/>
              <a:t>There are several other veteran support programs available to veterans state-wide.  Those programs may include the Homeless Veterans’ Reintegration Program or HVRP;  Homeless Female &amp; Family Veteran Reintegration Program known as HFVRP; the Veterans’ Workforce Investment Program or VWIP; the Military Family Employment Advocacy Program; the VA Vocational Rehabilitation &amp; Employment (VR&amp;E) program; Transitioning Incarcerated Veterans’ Program; VA Work Study; and the Transition Assistance Program or TAP.  </a:t>
            </a:r>
          </a:p>
          <a:p>
            <a:pPr eaLnBrk="1" hangingPunct="1">
              <a:spcBef>
                <a:spcPct val="0"/>
              </a:spcBef>
            </a:pPr>
            <a:endParaRPr lang="en-US" smtClean="0"/>
          </a:p>
          <a:p>
            <a:pPr eaLnBrk="1" hangingPunct="1">
              <a:spcBef>
                <a:spcPct val="0"/>
              </a:spcBef>
            </a:pPr>
            <a:r>
              <a:rPr lang="en-US" smtClean="0"/>
              <a:t>Vet staff should be familiar with those programs that are available in their community and develop relationships with program representatives. The regional workforce board may wish to consider developing these programs in communities where they do not exist. </a:t>
            </a:r>
          </a:p>
        </p:txBody>
      </p:sp>
      <p:sp>
        <p:nvSpPr>
          <p:cNvPr id="41988" name="Slide Number Placeholder 3"/>
          <p:cNvSpPr>
            <a:spLocks noGrp="1"/>
          </p:cNvSpPr>
          <p:nvPr>
            <p:ph type="sldNum" sz="quarter" idx="5"/>
          </p:nvPr>
        </p:nvSpPr>
        <p:spPr>
          <a:noFill/>
        </p:spPr>
        <p:txBody>
          <a:bodyPr/>
          <a:lstStyle/>
          <a:p>
            <a:pPr defTabSz="922338"/>
            <a:fld id="{A902369B-6AED-4459-85B3-F5D6BB40A156}" type="slidenum">
              <a:rPr lang="en-US" smtClean="0">
                <a:latin typeface="Arial" pitchFamily="34" charset="0"/>
              </a:rPr>
              <a:pPr defTabSz="922338"/>
              <a:t>17</a:t>
            </a:fld>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a:noFill/>
          <a:ln/>
        </p:spPr>
        <p:txBody>
          <a:bodyPr/>
          <a:lstStyle/>
          <a:p>
            <a:pPr eaLnBrk="1" hangingPunct="1">
              <a:spcBef>
                <a:spcPct val="0"/>
              </a:spcBef>
            </a:pPr>
            <a:r>
              <a:rPr lang="en-US" smtClean="0"/>
              <a:t>The Veterans Administration’s Vocational Rehabilitation and Education (VR&amp;E) program is one of the most valuable educational resources available to disabled veterans.  Florida has a memorandum of understanding (MOU) with VR&amp;E to co-locate veterans’ program staff at local VR&amp;E offices in key locations around Florida.  Those five co-located offices are in Pensacola, Jacksonville, Orlando, St. Petersburg and Ft. Lauderdale.</a:t>
            </a:r>
          </a:p>
        </p:txBody>
      </p:sp>
      <p:sp>
        <p:nvSpPr>
          <p:cNvPr id="43012" name="Slide Number Placeholder 3"/>
          <p:cNvSpPr>
            <a:spLocks noGrp="1"/>
          </p:cNvSpPr>
          <p:nvPr>
            <p:ph type="sldNum" sz="quarter" idx="5"/>
          </p:nvPr>
        </p:nvSpPr>
        <p:spPr>
          <a:noFill/>
        </p:spPr>
        <p:txBody>
          <a:bodyPr/>
          <a:lstStyle/>
          <a:p>
            <a:pPr defTabSz="922338"/>
            <a:fld id="{7D978970-3488-4B6D-A533-9F30E1D2F14B}" type="slidenum">
              <a:rPr lang="en-US" smtClean="0">
                <a:latin typeface="Arial" pitchFamily="34" charset="0"/>
              </a:rPr>
              <a:pPr defTabSz="922338"/>
              <a:t>18</a:t>
            </a:fld>
            <a:endParaRPr 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a:noFill/>
          <a:ln/>
        </p:spPr>
        <p:txBody>
          <a:bodyPr/>
          <a:lstStyle/>
          <a:p>
            <a:pPr eaLnBrk="1" hangingPunct="1">
              <a:spcBef>
                <a:spcPct val="0"/>
              </a:spcBef>
            </a:pPr>
            <a:r>
              <a:rPr lang="en-US" smtClean="0"/>
              <a:t>The Transition Assistance Program (TAP) is a USDOL/VETS program that has been designed to support the transition of active duty service members and their spouses to civilian veteran status.  Select veterans’ program staff members, primarily LVERs, receive facilitator training and then coordinate TAP sessions at several military installations across Florida.</a:t>
            </a:r>
          </a:p>
          <a:p>
            <a:pPr eaLnBrk="1" hangingPunct="1">
              <a:spcBef>
                <a:spcPct val="0"/>
              </a:spcBef>
            </a:pPr>
            <a:endParaRPr lang="en-US" smtClean="0"/>
          </a:p>
          <a:p>
            <a:pPr eaLnBrk="1" hangingPunct="1">
              <a:spcBef>
                <a:spcPct val="0"/>
              </a:spcBef>
            </a:pPr>
            <a:r>
              <a:rPr lang="en-US" smtClean="0"/>
              <a:t>The TAP program is provided at Pensacola NAS, Hurlburt AFB, Eglin AFB, Tyndall AFB, Mayport NAS, Jacksonville NAS, Patrick AFB, MacDill AFB, U.S. Southern Command (Miami), U.S. Coast Guard (Miami), Key West NS and Whiting Field.</a:t>
            </a:r>
          </a:p>
        </p:txBody>
      </p:sp>
      <p:sp>
        <p:nvSpPr>
          <p:cNvPr id="44036" name="Slide Number Placeholder 3"/>
          <p:cNvSpPr>
            <a:spLocks noGrp="1"/>
          </p:cNvSpPr>
          <p:nvPr>
            <p:ph type="sldNum" sz="quarter" idx="5"/>
          </p:nvPr>
        </p:nvSpPr>
        <p:spPr>
          <a:noFill/>
        </p:spPr>
        <p:txBody>
          <a:bodyPr/>
          <a:lstStyle/>
          <a:p>
            <a:pPr defTabSz="922338"/>
            <a:fld id="{4C87DB27-377A-4F49-BAD7-835F2764FF81}" type="slidenum">
              <a:rPr lang="en-US" smtClean="0">
                <a:latin typeface="Arial" pitchFamily="34" charset="0"/>
              </a:rPr>
              <a:pPr defTabSz="922338"/>
              <a:t>19</a:t>
            </a:fld>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a:noFill/>
          <a:ln/>
        </p:spPr>
        <p:txBody>
          <a:bodyPr/>
          <a:lstStyle/>
          <a:p>
            <a:pPr eaLnBrk="1" hangingPunct="1">
              <a:spcBef>
                <a:spcPct val="0"/>
              </a:spcBef>
            </a:pPr>
            <a:r>
              <a:rPr lang="en-US" smtClean="0"/>
              <a:t>This information is to provide awareness of: </a:t>
            </a:r>
          </a:p>
          <a:p>
            <a:pPr eaLnBrk="1" hangingPunct="1">
              <a:spcBef>
                <a:spcPct val="0"/>
              </a:spcBef>
              <a:buFont typeface="Wingdings" pitchFamily="2" charset="2"/>
              <a:buChar char="Ø"/>
            </a:pPr>
            <a:r>
              <a:rPr lang="en-US" smtClean="0"/>
              <a:t>the veterans’ program mission </a:t>
            </a:r>
          </a:p>
          <a:p>
            <a:pPr eaLnBrk="1" hangingPunct="1">
              <a:spcBef>
                <a:spcPct val="0"/>
              </a:spcBef>
              <a:buFont typeface="Wingdings" pitchFamily="2" charset="2"/>
              <a:buChar char="Ø"/>
            </a:pPr>
            <a:r>
              <a:rPr lang="en-US" smtClean="0"/>
              <a:t>the United States Department of Labor’s expectations; </a:t>
            </a:r>
          </a:p>
          <a:p>
            <a:pPr eaLnBrk="1" hangingPunct="1">
              <a:spcBef>
                <a:spcPct val="0"/>
              </a:spcBef>
              <a:buFont typeface="Wingdings" pitchFamily="2" charset="2"/>
              <a:buChar char="Ø"/>
            </a:pPr>
            <a:r>
              <a:rPr lang="en-US" smtClean="0"/>
              <a:t>additional veterans programs; </a:t>
            </a:r>
          </a:p>
          <a:p>
            <a:pPr eaLnBrk="1" hangingPunct="1">
              <a:spcBef>
                <a:spcPct val="0"/>
              </a:spcBef>
              <a:buFont typeface="Wingdings" pitchFamily="2" charset="2"/>
              <a:buChar char="Ø"/>
            </a:pPr>
            <a:endParaRPr lang="en-US" smtClean="0"/>
          </a:p>
          <a:p>
            <a:pPr eaLnBrk="1" hangingPunct="1">
              <a:spcBef>
                <a:spcPct val="0"/>
              </a:spcBef>
            </a:pPr>
            <a:r>
              <a:rPr lang="en-US" smtClean="0"/>
              <a:t>A comprehension of veterans representative’s roles and responsibilities, </a:t>
            </a:r>
          </a:p>
          <a:p>
            <a:pPr eaLnBrk="1" hangingPunct="1">
              <a:spcBef>
                <a:spcPct val="0"/>
              </a:spcBef>
            </a:pPr>
            <a:r>
              <a:rPr lang="en-US" smtClean="0"/>
              <a:t>And an understanding of state strategies for success </a:t>
            </a:r>
          </a:p>
          <a:p>
            <a:pPr eaLnBrk="1" hangingPunct="1">
              <a:spcBef>
                <a:spcPct val="0"/>
              </a:spcBef>
            </a:pPr>
            <a:endParaRPr lang="en-US" smtClean="0"/>
          </a:p>
        </p:txBody>
      </p:sp>
      <p:sp>
        <p:nvSpPr>
          <p:cNvPr id="26628" name="Slide Number Placeholder 3"/>
          <p:cNvSpPr>
            <a:spLocks noGrp="1"/>
          </p:cNvSpPr>
          <p:nvPr>
            <p:ph type="sldNum" sz="quarter" idx="5"/>
          </p:nvPr>
        </p:nvSpPr>
        <p:spPr>
          <a:noFill/>
        </p:spPr>
        <p:txBody>
          <a:bodyPr/>
          <a:lstStyle/>
          <a:p>
            <a:pPr defTabSz="922338"/>
            <a:fld id="{A202E572-4B12-458E-9A5B-A993B3F0A0F7}" type="slidenum">
              <a:rPr lang="en-US" smtClean="0">
                <a:latin typeface="Arial" pitchFamily="34" charset="0"/>
              </a:rPr>
              <a:pPr defTabSz="922338"/>
              <a:t>2</a:t>
            </a:fld>
            <a:endParaRPr 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a:noFill/>
          <a:ln/>
        </p:spPr>
        <p:txBody>
          <a:bodyPr/>
          <a:lstStyle/>
          <a:p>
            <a:pPr eaLnBrk="1" hangingPunct="1">
              <a:spcBef>
                <a:spcPct val="0"/>
              </a:spcBef>
            </a:pPr>
            <a:r>
              <a:rPr lang="en-US" smtClean="0"/>
              <a:t>Keep in mind that the Employ Florida Marketplace, or EFM, has many helpful features to increase the effectiveness of service delivery.  It is important to maintain clear and effective case notes in the veterans’ EFM profile.  Actively working the EFM veteran files will assist veterans in achieving their employment goals and reflect the level of services provided to Florida’s veterans.</a:t>
            </a:r>
          </a:p>
          <a:p>
            <a:pPr eaLnBrk="1" hangingPunct="1">
              <a:spcBef>
                <a:spcPct val="0"/>
              </a:spcBef>
            </a:pPr>
            <a:endParaRPr lang="en-US" smtClean="0"/>
          </a:p>
          <a:p>
            <a:pPr eaLnBrk="1" hangingPunct="1">
              <a:spcBef>
                <a:spcPct val="0"/>
              </a:spcBef>
            </a:pPr>
            <a:r>
              <a:rPr lang="en-US" smtClean="0"/>
              <a:t>Remember to record services provided for assisting veterans with their registration, providing case management, developing an individual employment plan, assisting with their resume, performing a file search for vacancies that match the veterans’ skill set and sending client messages.  Other activities that should be performed in EFM include maintaining accurate and concise case notes, identifying self-registered veterans and sending alerts and reminders of critical appointments and opportunities.</a:t>
            </a:r>
          </a:p>
        </p:txBody>
      </p:sp>
      <p:sp>
        <p:nvSpPr>
          <p:cNvPr id="45060" name="Slide Number Placeholder 3"/>
          <p:cNvSpPr>
            <a:spLocks noGrp="1"/>
          </p:cNvSpPr>
          <p:nvPr>
            <p:ph type="sldNum" sz="quarter" idx="5"/>
          </p:nvPr>
        </p:nvSpPr>
        <p:spPr>
          <a:noFill/>
        </p:spPr>
        <p:txBody>
          <a:bodyPr/>
          <a:lstStyle/>
          <a:p>
            <a:pPr defTabSz="922338"/>
            <a:fld id="{6C654C21-D6B5-4348-88F7-026502E169EE}" type="slidenum">
              <a:rPr lang="en-US" smtClean="0">
                <a:latin typeface="Arial" pitchFamily="34" charset="0"/>
              </a:rPr>
              <a:pPr defTabSz="922338"/>
              <a:t>20</a:t>
            </a:fld>
            <a:endParaRPr lang="en-US"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a:noFill/>
          <a:ln/>
        </p:spPr>
        <p:txBody>
          <a:bodyPr/>
          <a:lstStyle/>
          <a:p>
            <a:pPr eaLnBrk="1" hangingPunct="1">
              <a:spcBef>
                <a:spcPct val="0"/>
              </a:spcBef>
            </a:pPr>
            <a:r>
              <a:rPr lang="en-US" smtClean="0"/>
              <a:t>In summary; this training was intended to establish awareness of the VETS grant requirements, improve comprehension of LVER and DVOP roles and responsibilities, increase understanding of the State Veterans Plan, increase awareness of other available programs and to address state-level concerns for the delivery of veterans’ services.  </a:t>
            </a:r>
          </a:p>
        </p:txBody>
      </p:sp>
      <p:sp>
        <p:nvSpPr>
          <p:cNvPr id="46084" name="Slide Number Placeholder 3"/>
          <p:cNvSpPr>
            <a:spLocks noGrp="1"/>
          </p:cNvSpPr>
          <p:nvPr>
            <p:ph type="sldNum" sz="quarter" idx="5"/>
          </p:nvPr>
        </p:nvSpPr>
        <p:spPr>
          <a:noFill/>
        </p:spPr>
        <p:txBody>
          <a:bodyPr/>
          <a:lstStyle/>
          <a:p>
            <a:pPr defTabSz="922338"/>
            <a:fld id="{F32CEC62-6BAC-4F02-A77D-DD00459F32CB}" type="slidenum">
              <a:rPr lang="en-US" smtClean="0">
                <a:latin typeface="Arial" pitchFamily="34" charset="0"/>
              </a:rPr>
              <a:pPr defTabSz="922338"/>
              <a:t>21</a:t>
            </a:fld>
            <a:endParaRPr lang="en-U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a:noFill/>
          <a:ln/>
        </p:spPr>
        <p:txBody>
          <a:bodyPr/>
          <a:lstStyle/>
          <a:p>
            <a:pPr eaLnBrk="1" hangingPunct="1">
              <a:spcBef>
                <a:spcPct val="0"/>
              </a:spcBef>
            </a:pPr>
            <a:r>
              <a:rPr lang="en-US" smtClean="0"/>
              <a:t>Questions, comments and/or concerns about Florida’s veterans’ program should be directed to the contact names, emails and numbers above at any time.  Thank you for participating in this training.</a:t>
            </a:r>
          </a:p>
        </p:txBody>
      </p:sp>
      <p:sp>
        <p:nvSpPr>
          <p:cNvPr id="47108" name="Slide Number Placeholder 3"/>
          <p:cNvSpPr txBox="1">
            <a:spLocks noGrp="1"/>
          </p:cNvSpPr>
          <p:nvPr/>
        </p:nvSpPr>
        <p:spPr bwMode="auto">
          <a:xfrm>
            <a:off x="3935413" y="8758238"/>
            <a:ext cx="3009900" cy="460375"/>
          </a:xfrm>
          <a:prstGeom prst="rect">
            <a:avLst/>
          </a:prstGeom>
          <a:noFill/>
          <a:ln w="9525">
            <a:noFill/>
            <a:miter lim="800000"/>
            <a:headEnd/>
            <a:tailEnd/>
          </a:ln>
        </p:spPr>
        <p:txBody>
          <a:bodyPr lIns="92376" tIns="46187" rIns="92376" bIns="46187" anchor="b"/>
          <a:lstStyle/>
          <a:p>
            <a:pPr algn="r" defTabSz="922338"/>
            <a:fld id="{6DF66EFC-1152-41E0-9724-3529C60ECB30}" type="slidenum">
              <a:rPr lang="en-US" sz="1200"/>
              <a:pPr algn="r" defTabSz="922338"/>
              <a:t>22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a:noFill/>
          <a:ln/>
        </p:spPr>
        <p:txBody>
          <a:bodyPr/>
          <a:lstStyle/>
          <a:p>
            <a:pPr eaLnBrk="1" hangingPunct="1">
              <a:spcBef>
                <a:spcPct val="0"/>
              </a:spcBef>
            </a:pPr>
            <a:r>
              <a:rPr lang="en-US" smtClean="0"/>
              <a:t>The mission of the veterans’ employment program has a specific focus on assisting veterans with barriers in achieving their employment goals.  This focus is expressed through the delivery of intensive services and case management.  The mission of the veterans’ program is “To promote and maximize the employment of Florida’s veterans, especially veterans with barriers to employment, using the complete menu of one-stop career center resources.”</a:t>
            </a:r>
          </a:p>
        </p:txBody>
      </p:sp>
      <p:sp>
        <p:nvSpPr>
          <p:cNvPr id="27652" name="Slide Number Placeholder 3"/>
          <p:cNvSpPr>
            <a:spLocks noGrp="1"/>
          </p:cNvSpPr>
          <p:nvPr>
            <p:ph type="sldNum" sz="quarter" idx="5"/>
          </p:nvPr>
        </p:nvSpPr>
        <p:spPr>
          <a:noFill/>
        </p:spPr>
        <p:txBody>
          <a:bodyPr/>
          <a:lstStyle/>
          <a:p>
            <a:pPr defTabSz="922338"/>
            <a:fld id="{92D06B32-F70C-4BB4-8052-096EBB7B0D69}" type="slidenum">
              <a:rPr lang="en-US" smtClean="0">
                <a:latin typeface="Arial" pitchFamily="34" charset="0"/>
              </a:rPr>
              <a:pPr defTabSz="922338"/>
              <a:t>3</a:t>
            </a:fld>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a:noFill/>
          <a:ln/>
        </p:spPr>
        <p:txBody>
          <a:bodyPr/>
          <a:lstStyle/>
          <a:p>
            <a:pPr defTabSz="906463" eaLnBrk="1" hangingPunct="1">
              <a:spcBef>
                <a:spcPct val="0"/>
              </a:spcBef>
            </a:pPr>
            <a:r>
              <a:rPr lang="en-US" smtClean="0"/>
              <a:t>The vehicle by which USDOL-Veterans Employment and Training Services (VETS) delivers employment and training services is the </a:t>
            </a:r>
            <a:r>
              <a:rPr lang="en-US" i="1" smtClean="0"/>
              <a:t>Jobs for Veterans State Grant</a:t>
            </a:r>
            <a:r>
              <a:rPr lang="en-US" smtClean="0"/>
              <a:t>, which funds veterans program staff state-wide.  In addition to this noncompetitive grant, USDOL/VETS funds competitive grants that target specific groups of veterans who have  barriers to employment.  </a:t>
            </a:r>
          </a:p>
          <a:p>
            <a:pPr defTabSz="906463" eaLnBrk="1" hangingPunct="1">
              <a:spcBef>
                <a:spcPct val="0"/>
              </a:spcBef>
            </a:pPr>
            <a:endParaRPr lang="en-US" smtClean="0"/>
          </a:p>
          <a:p>
            <a:pPr defTabSz="906463" eaLnBrk="1" hangingPunct="1">
              <a:spcBef>
                <a:spcPct val="0"/>
              </a:spcBef>
            </a:pPr>
            <a:r>
              <a:rPr lang="en-US" smtClean="0"/>
              <a:t>Examples of these competitive grants include (1) the Homeless Veterans’ Reintegration Program that targets service delivery to homeless veterans and (2) the Homeless Female &amp; Families Veterans Reintegration Program (HFVRP) as a way of improving their employability, and (3) the Veterans’ Workforce Investment Program (VWIP) that addresses the unique needs of veterans seeking employment, training, job counseling and related services to develop and promote maximum employment opportunities for eligible veterans. </a:t>
            </a:r>
          </a:p>
          <a:p>
            <a:pPr defTabSz="906463" eaLnBrk="1" hangingPunct="1">
              <a:spcBef>
                <a:spcPct val="0"/>
              </a:spcBef>
            </a:pPr>
            <a:endParaRPr lang="en-US" smtClean="0"/>
          </a:p>
          <a:p>
            <a:pPr defTabSz="906463" eaLnBrk="1" hangingPunct="1">
              <a:spcBef>
                <a:spcPct val="0"/>
              </a:spcBef>
            </a:pPr>
            <a:r>
              <a:rPr lang="en-US" smtClean="0"/>
              <a:t>USDOL/VETS uses tools like reports, desk audits and technical assistance to assist state and regional efforts to maximize the impact and benefit of the programs to Florida’s veterans.</a:t>
            </a:r>
          </a:p>
          <a:p>
            <a:pPr defTabSz="906463" eaLnBrk="1" hangingPunct="1">
              <a:spcBef>
                <a:spcPct val="0"/>
              </a:spcBef>
            </a:pPr>
            <a:endParaRPr lang="en-US" smtClean="0"/>
          </a:p>
        </p:txBody>
      </p:sp>
      <p:sp>
        <p:nvSpPr>
          <p:cNvPr id="28676" name="Slide Number Placeholder 3"/>
          <p:cNvSpPr>
            <a:spLocks noGrp="1"/>
          </p:cNvSpPr>
          <p:nvPr>
            <p:ph type="sldNum" sz="quarter" idx="5"/>
          </p:nvPr>
        </p:nvSpPr>
        <p:spPr>
          <a:noFill/>
        </p:spPr>
        <p:txBody>
          <a:bodyPr/>
          <a:lstStyle/>
          <a:p>
            <a:pPr defTabSz="922338"/>
            <a:fld id="{E89E1CC0-05B1-4903-993C-61DD0728E368}" type="slidenum">
              <a:rPr lang="en-US" smtClean="0">
                <a:latin typeface="Arial" pitchFamily="34" charset="0"/>
              </a:rPr>
              <a:pPr defTabSz="922338"/>
              <a:t>4</a:t>
            </a:fld>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a:noFill/>
          <a:ln/>
        </p:spPr>
        <p:txBody>
          <a:bodyPr/>
          <a:lstStyle/>
          <a:p>
            <a:pPr eaLnBrk="1" hangingPunct="1">
              <a:spcBef>
                <a:spcPct val="0"/>
              </a:spcBef>
            </a:pPr>
            <a:r>
              <a:rPr lang="en-US" smtClean="0"/>
              <a:t>In turn, the State Veterans Program Coordinator, with delegated responsibility for leading Florida’s Veterans Program, has a State Plan designed to accomplish the objectives and outcomes for the Jobs for Veterans State Grant.  In order to ensure resources are invested appropriately and benefits are maximized, the State Veterans’ Program focuses on specific activities. These include reducing services to non-veterans by grant funded staff, following up on employment referrals, case management for veterans with barriers to employment, contacting self-registered veterans, verifying veterans Employ Florida Marketplace registrations, direct placements by regional workforce boards and veterans’ program staff feedback. </a:t>
            </a:r>
          </a:p>
        </p:txBody>
      </p:sp>
      <p:sp>
        <p:nvSpPr>
          <p:cNvPr id="29700" name="Slide Number Placeholder 3"/>
          <p:cNvSpPr>
            <a:spLocks noGrp="1"/>
          </p:cNvSpPr>
          <p:nvPr>
            <p:ph type="sldNum" sz="quarter" idx="5"/>
          </p:nvPr>
        </p:nvSpPr>
        <p:spPr>
          <a:noFill/>
        </p:spPr>
        <p:txBody>
          <a:bodyPr/>
          <a:lstStyle/>
          <a:p>
            <a:pPr defTabSz="922338"/>
            <a:fld id="{6466299B-9803-447E-82CC-E20BE0DB0E63}" type="slidenum">
              <a:rPr lang="en-US" smtClean="0">
                <a:latin typeface="Arial" pitchFamily="34" charset="0"/>
              </a:rPr>
              <a:pPr defTabSz="922338"/>
              <a:t>5</a:t>
            </a:fld>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a:noFill/>
          <a:ln/>
        </p:spPr>
        <p:txBody>
          <a:bodyPr/>
          <a:lstStyle/>
          <a:p>
            <a:pPr eaLnBrk="1" hangingPunct="1">
              <a:spcBef>
                <a:spcPct val="0"/>
              </a:spcBef>
            </a:pPr>
            <a:r>
              <a:rPr lang="en-US" smtClean="0"/>
              <a:t>There are two types of veterans employment representatives, deployed in Florida’s One-Stop Career Centers, to work with veterans and employers who may hire veterans.  They are Local Veterans Employment Representatives or LVERs and the Disabled Veterans Outreach Program specialist or DVOP.  This training is going to provide information on the roles and responsibilities for both classifications.  We begin with the DVOP.</a:t>
            </a:r>
          </a:p>
        </p:txBody>
      </p:sp>
      <p:sp>
        <p:nvSpPr>
          <p:cNvPr id="30724" name="Slide Number Placeholder 3"/>
          <p:cNvSpPr>
            <a:spLocks noGrp="1"/>
          </p:cNvSpPr>
          <p:nvPr>
            <p:ph type="sldNum" sz="quarter" idx="5"/>
          </p:nvPr>
        </p:nvSpPr>
        <p:spPr>
          <a:noFill/>
        </p:spPr>
        <p:txBody>
          <a:bodyPr/>
          <a:lstStyle/>
          <a:p>
            <a:pPr defTabSz="922338"/>
            <a:fld id="{927DCBE1-D6FE-4346-BBF0-F839B9D00F27}" type="slidenum">
              <a:rPr lang="en-US" smtClean="0">
                <a:latin typeface="Arial" pitchFamily="34" charset="0"/>
              </a:rPr>
              <a:pPr defTabSz="922338"/>
              <a:t>6</a:t>
            </a:fld>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a:noFill/>
          <a:ln/>
        </p:spPr>
        <p:txBody>
          <a:bodyPr/>
          <a:lstStyle/>
          <a:p>
            <a:pPr eaLnBrk="1" hangingPunct="1">
              <a:spcBef>
                <a:spcPct val="0"/>
              </a:spcBef>
            </a:pPr>
            <a:endParaRPr lang="en-US" smtClean="0"/>
          </a:p>
          <a:p>
            <a:pPr eaLnBrk="1" hangingPunct="1">
              <a:spcBef>
                <a:spcPct val="0"/>
              </a:spcBef>
            </a:pPr>
            <a:r>
              <a:rPr lang="en-US" smtClean="0"/>
              <a:t>The DVOP has a focus on providing intensive services to veterans, prioritizing those identified as Special Disabled, Disabled and other eligible veterans.  Further, DVOPs will facilitate other services to veterans with barriers to employment and to those with special workforce needs.</a:t>
            </a:r>
          </a:p>
        </p:txBody>
      </p:sp>
      <p:sp>
        <p:nvSpPr>
          <p:cNvPr id="31748" name="Slide Number Placeholder 3"/>
          <p:cNvSpPr>
            <a:spLocks noGrp="1"/>
          </p:cNvSpPr>
          <p:nvPr>
            <p:ph type="sldNum" sz="quarter" idx="5"/>
          </p:nvPr>
        </p:nvSpPr>
        <p:spPr>
          <a:noFill/>
        </p:spPr>
        <p:txBody>
          <a:bodyPr/>
          <a:lstStyle/>
          <a:p>
            <a:pPr defTabSz="922338"/>
            <a:fld id="{87EF2B3B-F3D9-4C7F-BD7B-8EFF44C4C1F8}" type="slidenum">
              <a:rPr lang="en-US" smtClean="0">
                <a:latin typeface="Arial" pitchFamily="34" charset="0"/>
              </a:rPr>
              <a:pPr defTabSz="922338"/>
              <a:t>7</a:t>
            </a:fld>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a:noFill/>
          <a:ln/>
        </p:spPr>
        <p:txBody>
          <a:bodyPr/>
          <a:lstStyle/>
          <a:p>
            <a:pPr eaLnBrk="1" hangingPunct="1">
              <a:spcBef>
                <a:spcPct val="0"/>
              </a:spcBef>
            </a:pPr>
            <a:r>
              <a:rPr lang="en-US" smtClean="0"/>
              <a:t>The DVOP roles and responsibilities are heavily focused on intensive services to (1) prepare the disabled veteran for employment (2) match them with support services and (3) reduce or eliminating their barriers to employment. These intensive services may include assessment, counseling, services referrals, referral to job-focused and outcome-driven training  and/or certification and job development services.  </a:t>
            </a:r>
            <a:endParaRPr lang="en-US" u="sng" smtClean="0"/>
          </a:p>
        </p:txBody>
      </p:sp>
      <p:sp>
        <p:nvSpPr>
          <p:cNvPr id="32772" name="Slide Number Placeholder 3"/>
          <p:cNvSpPr>
            <a:spLocks noGrp="1"/>
          </p:cNvSpPr>
          <p:nvPr>
            <p:ph type="sldNum" sz="quarter" idx="5"/>
          </p:nvPr>
        </p:nvSpPr>
        <p:spPr>
          <a:noFill/>
        </p:spPr>
        <p:txBody>
          <a:bodyPr/>
          <a:lstStyle/>
          <a:p>
            <a:pPr defTabSz="922338"/>
            <a:fld id="{BDEF3E27-795F-432E-86E8-124303644505}" type="slidenum">
              <a:rPr lang="en-US" smtClean="0">
                <a:latin typeface="Arial" pitchFamily="34" charset="0"/>
              </a:rPr>
              <a:pPr defTabSz="922338"/>
              <a:t>8</a:t>
            </a:fld>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a:noFill/>
          <a:ln/>
        </p:spPr>
        <p:txBody>
          <a:bodyPr/>
          <a:lstStyle/>
          <a:p>
            <a:pPr eaLnBrk="1" hangingPunct="1">
              <a:spcBef>
                <a:spcPct val="0"/>
              </a:spcBef>
            </a:pPr>
            <a:r>
              <a:rPr lang="en-US" smtClean="0"/>
              <a:t>An essential responsibility of the DVOP is to reach out to disabled veterans and match them with resources to facilitate their employment goals. Relevant venues for such activities include veteran centers, satellite offices, Homeless Veterans’ Reintegration Program project locations, homeless shelters, community centers and VA clinics.</a:t>
            </a:r>
          </a:p>
        </p:txBody>
      </p:sp>
      <p:sp>
        <p:nvSpPr>
          <p:cNvPr id="33796" name="Slide Number Placeholder 3"/>
          <p:cNvSpPr>
            <a:spLocks noGrp="1"/>
          </p:cNvSpPr>
          <p:nvPr>
            <p:ph type="sldNum" sz="quarter" idx="5"/>
          </p:nvPr>
        </p:nvSpPr>
        <p:spPr>
          <a:noFill/>
        </p:spPr>
        <p:txBody>
          <a:bodyPr/>
          <a:lstStyle/>
          <a:p>
            <a:pPr defTabSz="922338"/>
            <a:fld id="{49881BD8-2CAF-405E-97EC-BAD986914A86}" type="slidenum">
              <a:rPr lang="en-US" smtClean="0">
                <a:latin typeface="Arial" pitchFamily="34" charset="0"/>
              </a:rPr>
              <a:pPr defTabSz="922338"/>
              <a:t>9</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3E80489-F685-402B-A51E-96910A6454FD}" type="datetimeFigureOut">
              <a:rPr lang="en-US"/>
              <a:pPr>
                <a:defRPr/>
              </a:pPr>
              <a:t>12/21/2011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67FA670-3F8E-4FDA-90FD-80A67427A8BE}" type="slidenum">
              <a:rPr lang="en-US"/>
              <a:pPr>
                <a:defRPr/>
              </a:pPr>
              <a:t>‹#›</a:t>
            </a:fld>
            <a:endParaRPr lang="en-US" dirty="0"/>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B5DD988-0E1D-465C-8910-AE823022B1DD}" type="datetimeFigureOut">
              <a:rPr lang="en-US"/>
              <a:pPr>
                <a:defRPr/>
              </a:pPr>
              <a:t>12/21/2011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CF1768-1FE2-4373-8931-5B3E3FFDA84E}" type="slidenum">
              <a:rPr lang="en-US"/>
              <a:pPr>
                <a:defRPr/>
              </a:pPr>
              <a:t>‹#›</a:t>
            </a:fld>
            <a:endParaRPr lang="en-US" dirty="0"/>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26B35D0-B19E-4B4B-B285-B09390A8A1F7}" type="datetimeFigureOut">
              <a:rPr lang="en-US"/>
              <a:pPr>
                <a:defRPr/>
              </a:pPr>
              <a:t>12/21/2011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5ECF88-0463-4CAE-A7BF-A178B12FBFAE}" type="slidenum">
              <a:rPr lang="en-US"/>
              <a:pPr>
                <a:defRPr/>
              </a:pPr>
              <a:t>‹#›</a:t>
            </a:fld>
            <a:endParaRPr lang="en-US" dirty="0"/>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9D97BCE4-82E6-4D15-B7FD-B52FB512179C}" type="datetimeFigureOut">
              <a:rPr lang="en-US"/>
              <a:pPr>
                <a:defRPr/>
              </a:pPr>
              <a:t>12/21/2011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ECF7A63-912A-41F5-8FE3-B868DE761751}" type="slidenum">
              <a:rPr lang="en-US"/>
              <a:pPr>
                <a:defRPr/>
              </a:pPr>
              <a:t>‹#›</a:t>
            </a:fld>
            <a:endParaRPr lang="en-US" dirty="0"/>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501100B-8592-4BEA-8433-FBAD51F319A4}" type="datetimeFigureOut">
              <a:rPr lang="en-US"/>
              <a:pPr>
                <a:defRPr/>
              </a:pPr>
              <a:t>12/21/2011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DB9616-0C18-477F-8EAA-3AC4C3554659}" type="slidenum">
              <a:rPr lang="en-US"/>
              <a:pPr>
                <a:defRPr/>
              </a:pPr>
              <a:t>‹#›</a:t>
            </a:fld>
            <a:endParaRPr lang="en-US" dirty="0"/>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ED2C9ED-CBAB-463B-B7CF-524ABAC68317}" type="datetimeFigureOut">
              <a:rPr lang="en-US"/>
              <a:pPr>
                <a:defRPr/>
              </a:pPr>
              <a:t>12/21/2011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3D240C-4000-4833-AAED-9753105BBD3C}" type="slidenum">
              <a:rPr lang="en-US"/>
              <a:pPr>
                <a:defRPr/>
              </a:pPr>
              <a:t>‹#›</a:t>
            </a:fld>
            <a:endParaRPr lang="en-US"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770768B-6201-42BB-B38C-B1F2588C9671}" type="datetimeFigureOut">
              <a:rPr lang="en-US"/>
              <a:pPr>
                <a:defRPr/>
              </a:pPr>
              <a:t>12/21/2011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8FF812-E58F-46B4-A324-46F298EE6396}" type="slidenum">
              <a:rPr lang="en-US"/>
              <a:pPr>
                <a:defRPr/>
              </a:pPr>
              <a:t>‹#›</a:t>
            </a:fld>
            <a:endParaRPr lang="en-US" dirty="0"/>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A3CB37DB-03C6-482D-BEA2-C43305212F5E}" type="datetimeFigureOut">
              <a:rPr lang="en-US"/>
              <a:pPr>
                <a:defRPr/>
              </a:pPr>
              <a:t>12/21/2011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C906B4C-05AE-4EB0-80F7-48ABCFB00304}" type="slidenum">
              <a:rPr lang="en-US"/>
              <a:pPr>
                <a:defRPr/>
              </a:pPr>
              <a:t>‹#›</a:t>
            </a:fld>
            <a:endParaRPr lang="en-US"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973D644-0F06-46B2-90DD-639C069D7F0B}" type="datetimeFigureOut">
              <a:rPr lang="en-US"/>
              <a:pPr>
                <a:defRPr/>
              </a:pPr>
              <a:t>12/21/2011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41D78-0AB1-46A3-AB79-00FAB95FCD79}" type="slidenum">
              <a:rPr lang="en-US"/>
              <a:pPr>
                <a:defRPr/>
              </a:pPr>
              <a:t>‹#›</a:t>
            </a:fld>
            <a:endParaRPr lang="en-US" dirty="0"/>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97D5E3B-EA9B-445C-8E7D-8B4DF1EFB252}" type="datetimeFigureOut">
              <a:rPr lang="en-US"/>
              <a:pPr>
                <a:defRPr/>
              </a:pPr>
              <a:t>12/21/2011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FCBA644-F334-4DF3-A4DE-7A431ED510A7}" type="slidenum">
              <a:rPr lang="en-US"/>
              <a:pPr>
                <a:defRPr/>
              </a:pPr>
              <a:t>‹#›</a:t>
            </a:fld>
            <a:endParaRPr lang="en-US" dirty="0"/>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C4D584E-55B5-44E5-9EFF-92EDF0E0A11E}" type="datetimeFigureOut">
              <a:rPr lang="en-US"/>
              <a:pPr>
                <a:defRPr/>
              </a:pPr>
              <a:t>12/21/2011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DF7976-DBFE-41EE-AD6B-60F486C29EFA}" type="slidenum">
              <a:rPr lang="en-US"/>
              <a:pPr>
                <a:defRPr/>
              </a:pPr>
              <a:t>‹#›</a:t>
            </a:fld>
            <a:endParaRPr lang="en-US" dirty="0"/>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48DA501-1FA6-401B-A5AB-BFBCA0850E5A}" type="datetimeFigureOut">
              <a:rPr lang="en-US"/>
              <a:pPr>
                <a:defRPr/>
              </a:pPr>
              <a:t>12/21/2011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592105-AF4F-4579-83AD-2F2BA13C7477}" type="slidenum">
              <a:rPr lang="en-US"/>
              <a:pPr>
                <a:defRPr/>
              </a:pPr>
              <a:t>‹#›</a:t>
            </a:fld>
            <a:endParaRPr lang="en-US" dirty="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effectLst/>
                <a:latin typeface="Arial" charset="0"/>
              </a:defRPr>
            </a:lvl1pPr>
          </a:lstStyle>
          <a:p>
            <a:pPr>
              <a:defRPr/>
            </a:pPr>
            <a:fld id="{1ADF1F8D-8F21-4A08-A91E-B7368E185FE6}" type="datetimeFigureOut">
              <a:rPr lang="en-US"/>
              <a:pPr>
                <a:defRPr/>
              </a:pPr>
              <a:t>12/21/2011</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effectLst/>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effectLst/>
                <a:latin typeface="Arial" charset="0"/>
              </a:defRPr>
            </a:lvl1pPr>
          </a:lstStyle>
          <a:p>
            <a:pPr>
              <a:defRPr/>
            </a:pPr>
            <a:fld id="{85DFB8A6-45E1-4C3E-ACB1-E053C237398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fade thruBlk="1"/>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floridajobs.org/workforce/Vet_EmpTrngInfo.html" TargetMode="External"/><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_rels/slide22.xml.rels><?xml version="1.0" encoding="UTF-8" standalone="yes"?>
<Relationships xmlns="http://schemas.openxmlformats.org/package/2006/relationships"><Relationship Id="rId8" Type="http://schemas.openxmlformats.org/officeDocument/2006/relationships/hyperlink" Target="http://www.dol.gov/vets/VPLS/VPLDirectory.htm" TargetMode="External"/><Relationship Id="rId3" Type="http://schemas.openxmlformats.org/officeDocument/2006/relationships/image" Target="../media/image1.jpeg"/><Relationship Id="rId7" Type="http://schemas.openxmlformats.org/officeDocument/2006/relationships/hyperlink" Target="http://www.floridajobs.org/workforce/Vet_Resources.html"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hyperlink" Target="mailto:paul.furbush@deo.myflorida.com" TargetMode="External"/><Relationship Id="rId5" Type="http://schemas.openxmlformats.org/officeDocument/2006/relationships/hyperlink" Target="mailto:shawn.forehand@deo.myflorida.com" TargetMode="External"/><Relationship Id="rId10" Type="http://schemas.openxmlformats.org/officeDocument/2006/relationships/image" Target="../media/image3.jpeg"/><Relationship Id="rId4" Type="http://schemas.openxmlformats.org/officeDocument/2006/relationships/image" Target="../media/image2.emf"/><Relationship Id="rId9" Type="http://schemas.openxmlformats.org/officeDocument/2006/relationships/hyperlink" Target="http://www.studentveterans.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umbnail"/>
          <p:cNvPicPr>
            <a:picLocks noGrp="1" noChangeArrowheads="1"/>
          </p:cNvPicPr>
          <p:nvPr>
            <p:ph idx="1"/>
          </p:nvPr>
        </p:nvPicPr>
        <p:blipFill>
          <a:blip r:embed="rId3" cstate="print"/>
          <a:srcRect/>
          <a:stretch>
            <a:fillRect/>
          </a:stretch>
        </p:blipFill>
        <p:spPr>
          <a:xfrm>
            <a:off x="155575" y="1371600"/>
            <a:ext cx="8839200" cy="5257800"/>
          </a:xfrm>
          <a:ln w="38100">
            <a:solidFill>
              <a:srgbClr val="000080"/>
            </a:solidFill>
          </a:ln>
        </p:spPr>
      </p:pic>
      <p:sp>
        <p:nvSpPr>
          <p:cNvPr id="2051" name="Rectangle 6"/>
          <p:cNvSpPr>
            <a:spLocks noGrp="1" noChangeArrowheads="1"/>
          </p:cNvSpPr>
          <p:nvPr>
            <p:ph type="sldNum" sz="quarter" idx="12"/>
          </p:nvPr>
        </p:nvSpPr>
        <p:spPr>
          <a:noFill/>
        </p:spPr>
        <p:txBody>
          <a:bodyPr/>
          <a:lstStyle/>
          <a:p>
            <a:fld id="{97980FE4-E468-4248-8C96-FCB77E97F343}" type="slidenum">
              <a:rPr lang="en-US" smtClean="0">
                <a:latin typeface="Arial" pitchFamily="34" charset="0"/>
              </a:rPr>
              <a:pPr/>
              <a:t>1</a:t>
            </a:fld>
            <a:endParaRPr lang="en-US" smtClean="0">
              <a:latin typeface="Arial" pitchFamily="34" charset="0"/>
            </a:endParaRPr>
          </a:p>
        </p:txBody>
      </p:sp>
      <p:sp>
        <p:nvSpPr>
          <p:cNvPr id="2052" name="Rectangle 3"/>
          <p:cNvSpPr>
            <a:spLocks noChangeArrowheads="1"/>
          </p:cNvSpPr>
          <p:nvPr/>
        </p:nvSpPr>
        <p:spPr bwMode="auto">
          <a:xfrm>
            <a:off x="1981200" y="762000"/>
            <a:ext cx="5334000" cy="533400"/>
          </a:xfrm>
          <a:prstGeom prst="rect">
            <a:avLst/>
          </a:prstGeom>
          <a:noFill/>
          <a:ln w="9525">
            <a:noFill/>
            <a:miter lim="800000"/>
            <a:headEnd/>
            <a:tailEnd/>
          </a:ln>
        </p:spPr>
        <p:txBody>
          <a:bodyPr anchor="ctr"/>
          <a:lstStyle/>
          <a:p>
            <a:pPr algn="ctr"/>
            <a:endParaRPr lang="en-US" sz="4400" b="0">
              <a:solidFill>
                <a:schemeClr val="tx2"/>
              </a:solidFill>
            </a:endParaRPr>
          </a:p>
        </p:txBody>
      </p:sp>
      <p:pic>
        <p:nvPicPr>
          <p:cNvPr id="2053" name="Picture 4"/>
          <p:cNvPicPr>
            <a:picLocks noChangeAspect="1" noChangeArrowheads="1"/>
          </p:cNvPicPr>
          <p:nvPr/>
        </p:nvPicPr>
        <p:blipFill>
          <a:blip r:embed="rId4" cstate="print">
            <a:lum bright="8000"/>
          </a:blip>
          <a:srcRect/>
          <a:stretch>
            <a:fillRect/>
          </a:stretch>
        </p:blipFill>
        <p:spPr bwMode="auto">
          <a:xfrm>
            <a:off x="1828800" y="0"/>
            <a:ext cx="5867400" cy="914400"/>
          </a:xfrm>
          <a:prstGeom prst="rect">
            <a:avLst/>
          </a:prstGeom>
          <a:solidFill>
            <a:srgbClr val="FFFFFF"/>
          </a:solidFill>
          <a:ln w="9525">
            <a:noFill/>
            <a:miter lim="800000"/>
            <a:headEnd/>
            <a:tailEnd/>
          </a:ln>
        </p:spPr>
      </p:pic>
      <p:sp>
        <p:nvSpPr>
          <p:cNvPr id="44037" name="Rectangle 5"/>
          <p:cNvSpPr>
            <a:spLocks noChangeArrowheads="1"/>
          </p:cNvSpPr>
          <p:nvPr/>
        </p:nvSpPr>
        <p:spPr bwMode="auto">
          <a:xfrm>
            <a:off x="306388" y="2209800"/>
            <a:ext cx="8531225" cy="3140075"/>
          </a:xfrm>
          <a:prstGeom prst="rect">
            <a:avLst/>
          </a:prstGeom>
          <a:noFill/>
          <a:ln w="9525">
            <a:noFill/>
            <a:miter lim="800000"/>
            <a:headEnd/>
            <a:tailEnd/>
          </a:ln>
          <a:effectLst/>
        </p:spPr>
        <p:txBody>
          <a:bodyPr>
            <a:spAutoFit/>
          </a:bodyPr>
          <a:lstStyle/>
          <a:p>
            <a:pPr algn="ctr" eaLnBrk="0" hangingPunct="0">
              <a:spcBef>
                <a:spcPct val="50000"/>
              </a:spcBef>
              <a:defRPr/>
            </a:pPr>
            <a:r>
              <a:rPr lang="en-US" dirty="0">
                <a:solidFill>
                  <a:srgbClr val="000099"/>
                </a:solidFill>
                <a:effectLst>
                  <a:outerShdw blurRad="38100" dist="38100" dir="2700000" algn="tl">
                    <a:srgbClr val="C0C0C0"/>
                  </a:outerShdw>
                </a:effectLst>
                <a:latin typeface="Arial" charset="0"/>
              </a:rPr>
              <a:t>Veterans’ Program Services in the One-Stop Environment</a:t>
            </a:r>
          </a:p>
          <a:p>
            <a:pPr algn="ctr" eaLnBrk="0" hangingPunct="0">
              <a:spcBef>
                <a:spcPct val="50000"/>
              </a:spcBef>
              <a:defRPr/>
            </a:pPr>
            <a:r>
              <a:rPr lang="en-US" sz="2800" dirty="0">
                <a:solidFill>
                  <a:srgbClr val="000099"/>
                </a:solidFill>
                <a:effectLst>
                  <a:outerShdw blurRad="38100" dist="38100" dir="2700000" algn="tl">
                    <a:srgbClr val="C0C0C0"/>
                  </a:outerShdw>
                </a:effectLst>
                <a:latin typeface="Arial" charset="0"/>
              </a:rPr>
              <a:t>Veterans’ Program Staff Training</a:t>
            </a:r>
          </a:p>
          <a:p>
            <a:pPr algn="ctr" eaLnBrk="0" hangingPunct="0">
              <a:spcBef>
                <a:spcPct val="50000"/>
              </a:spcBef>
              <a:defRPr/>
            </a:pPr>
            <a:r>
              <a:rPr lang="en-US" sz="2800" dirty="0">
                <a:solidFill>
                  <a:srgbClr val="000099"/>
                </a:solidFill>
                <a:effectLst>
                  <a:outerShdw blurRad="38100" dist="38100" dir="2700000" algn="tl">
                    <a:srgbClr val="C0C0C0"/>
                  </a:outerShdw>
                </a:effectLst>
                <a:latin typeface="Arial" charset="0"/>
              </a:rPr>
              <a:t>Roles, Responsibilities, Expectations </a:t>
            </a:r>
          </a:p>
          <a:p>
            <a:pPr algn="ctr" eaLnBrk="0" hangingPunct="0">
              <a:spcBef>
                <a:spcPct val="50000"/>
              </a:spcBef>
              <a:defRPr/>
            </a:pPr>
            <a:r>
              <a:rPr lang="en-US" sz="2800" dirty="0">
                <a:solidFill>
                  <a:srgbClr val="000099"/>
                </a:solidFill>
                <a:effectLst>
                  <a:outerShdw blurRad="38100" dist="38100" dir="2700000" algn="tl">
                    <a:srgbClr val="C0C0C0"/>
                  </a:outerShdw>
                </a:effectLst>
                <a:latin typeface="Arial" charset="0"/>
              </a:rPr>
              <a:t>&amp; Programs</a:t>
            </a:r>
          </a:p>
        </p:txBody>
      </p:sp>
      <p:pic>
        <p:nvPicPr>
          <p:cNvPr id="2055"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Grp="1" noChangeArrowheads="1"/>
          </p:cNvSpPr>
          <p:nvPr>
            <p:ph type="sldNum" sz="quarter" idx="12"/>
          </p:nvPr>
        </p:nvSpPr>
        <p:spPr>
          <a:noFill/>
        </p:spPr>
        <p:txBody>
          <a:bodyPr/>
          <a:lstStyle/>
          <a:p>
            <a:fld id="{07518F2C-9DBC-4EF3-A545-C06A5A780ADC}" type="slidenum">
              <a:rPr lang="en-US" smtClean="0">
                <a:latin typeface="Arial" pitchFamily="34" charset="0"/>
              </a:rPr>
              <a:pPr/>
              <a:t>10</a:t>
            </a:fld>
            <a:endParaRPr lang="en-US" smtClean="0">
              <a:latin typeface="Arial" pitchFamily="34" charset="0"/>
            </a:endParaRPr>
          </a:p>
        </p:txBody>
      </p:sp>
      <p:pic>
        <p:nvPicPr>
          <p:cNvPr id="11267" name="Picture 2" descr="Thumbnail"/>
          <p:cNvPicPr>
            <a:picLocks noGrp="1" noChangeAspect="1" noChangeArrowheads="1"/>
          </p:cNvPicPr>
          <p:nvPr>
            <p:ph type="body" idx="1"/>
          </p:nvPr>
        </p:nvPicPr>
        <p:blipFill>
          <a:blip r:embed="rId3" cstate="print"/>
          <a:srcRect/>
          <a:stretch>
            <a:fillRect/>
          </a:stretch>
        </p:blipFill>
        <p:spPr>
          <a:xfrm>
            <a:off x="152400" y="1295400"/>
            <a:ext cx="8839200" cy="5410200"/>
          </a:xfrm>
          <a:ln w="38100">
            <a:solidFill>
              <a:srgbClr val="000080"/>
            </a:solidFill>
          </a:ln>
        </p:spPr>
      </p:pic>
      <p:sp>
        <p:nvSpPr>
          <p:cNvPr id="11268" name="Rectangle 3"/>
          <p:cNvSpPr>
            <a:spLocks noChangeArrowheads="1"/>
          </p:cNvSpPr>
          <p:nvPr/>
        </p:nvSpPr>
        <p:spPr bwMode="auto">
          <a:xfrm>
            <a:off x="762000" y="762000"/>
            <a:ext cx="7543800" cy="533400"/>
          </a:xfrm>
          <a:prstGeom prst="rect">
            <a:avLst/>
          </a:prstGeom>
          <a:noFill/>
          <a:ln w="9525">
            <a:noFill/>
            <a:miter lim="800000"/>
            <a:headEnd/>
            <a:tailEnd/>
          </a:ln>
        </p:spPr>
        <p:txBody>
          <a:bodyPr anchor="ctr"/>
          <a:lstStyle/>
          <a:p>
            <a:pPr algn="ctr"/>
            <a:r>
              <a:rPr lang="en-US">
                <a:solidFill>
                  <a:srgbClr val="000099"/>
                </a:solidFill>
              </a:rPr>
              <a:t>DVOP</a:t>
            </a:r>
            <a:r>
              <a:rPr lang="en-US" b="0">
                <a:solidFill>
                  <a:srgbClr val="000099"/>
                </a:solidFill>
              </a:rPr>
              <a:t> </a:t>
            </a:r>
            <a:r>
              <a:rPr lang="en-US">
                <a:solidFill>
                  <a:srgbClr val="000099"/>
                </a:solidFill>
              </a:rPr>
              <a:t>Roles and Responsibilities</a:t>
            </a:r>
          </a:p>
        </p:txBody>
      </p:sp>
      <p:pic>
        <p:nvPicPr>
          <p:cNvPr id="11269"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120837" name="Rectangle 5"/>
          <p:cNvSpPr>
            <a:spLocks noChangeArrowheads="1"/>
          </p:cNvSpPr>
          <p:nvPr/>
        </p:nvSpPr>
        <p:spPr bwMode="auto">
          <a:xfrm>
            <a:off x="304800" y="1295400"/>
            <a:ext cx="8534400" cy="4154488"/>
          </a:xfrm>
          <a:prstGeom prst="rect">
            <a:avLst/>
          </a:prstGeom>
          <a:noFill/>
          <a:ln w="9525">
            <a:noFill/>
            <a:miter lim="800000"/>
            <a:headEnd/>
            <a:tailEnd/>
          </a:ln>
          <a:effectLst/>
        </p:spPr>
        <p:txBody>
          <a:bodyPr>
            <a:spAutoFit/>
          </a:bodyPr>
          <a:lstStyle/>
          <a:p>
            <a:pPr>
              <a:defRPr/>
            </a:pPr>
            <a:endParaRPr lang="en-US" sz="2400" dirty="0">
              <a:effectLst>
                <a:outerShdw blurRad="38100" dist="38100" dir="2700000" algn="tl">
                  <a:srgbClr val="C0C0C0"/>
                </a:outerShdw>
              </a:effectLst>
              <a:latin typeface="Arial" charset="0"/>
            </a:endParaRPr>
          </a:p>
          <a:p>
            <a:pPr>
              <a:defRPr/>
            </a:pPr>
            <a:r>
              <a:rPr lang="en-US" sz="2400" dirty="0">
                <a:effectLst>
                  <a:outerShdw blurRad="38100" dist="38100" dir="2700000" algn="tl">
                    <a:srgbClr val="C0C0C0"/>
                  </a:outerShdw>
                </a:effectLst>
                <a:latin typeface="Arial" charset="0"/>
              </a:rPr>
              <a:t>DVOP Outreach continued:</a:t>
            </a:r>
          </a:p>
          <a:p>
            <a:pPr>
              <a:defRPr/>
            </a:pPr>
            <a:endParaRPr lang="en-US" sz="2400" dirty="0">
              <a:effectLst>
                <a:outerShdw blurRad="38100" dist="38100" dir="2700000" algn="tl">
                  <a:srgbClr val="C0C0C0"/>
                </a:outerShdw>
              </a:effectLst>
              <a:latin typeface="Arial" charset="0"/>
            </a:endParaRP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Workforce Partners and Service Providers</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Veterans’ Affairs Educational Coordinators </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Faith-Based Organizations </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Reserve and National Guard units </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Venues and locations where veterans congregate</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Universities, Colleges and Community Colleges to solicit Veterans Administration (VA) Work-Study Assistants</a:t>
            </a:r>
          </a:p>
          <a:p>
            <a:pPr>
              <a:buClr>
                <a:srgbClr val="000099"/>
              </a:buClr>
              <a:buFont typeface="Wingdings" pitchFamily="2" charset="2"/>
              <a:buChar char="Ø"/>
              <a:defRPr/>
            </a:pPr>
            <a:endParaRPr lang="en-US" sz="2400" dirty="0">
              <a:latin typeface="Arial" charset="0"/>
            </a:endParaRPr>
          </a:p>
        </p:txBody>
      </p:sp>
      <p:pic>
        <p:nvPicPr>
          <p:cNvPr id="11271"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sldNum" sz="quarter" idx="12"/>
          </p:nvPr>
        </p:nvSpPr>
        <p:spPr>
          <a:noFill/>
        </p:spPr>
        <p:txBody>
          <a:bodyPr/>
          <a:lstStyle/>
          <a:p>
            <a:fld id="{370DF35C-999A-47D0-9C37-4FE546366738}" type="slidenum">
              <a:rPr lang="en-US" smtClean="0">
                <a:latin typeface="Arial" pitchFamily="34" charset="0"/>
              </a:rPr>
              <a:pPr/>
              <a:t>11</a:t>
            </a:fld>
            <a:endParaRPr lang="en-US" smtClean="0">
              <a:latin typeface="Arial" pitchFamily="34" charset="0"/>
            </a:endParaRPr>
          </a:p>
        </p:txBody>
      </p:sp>
      <p:pic>
        <p:nvPicPr>
          <p:cNvPr id="12291" name="Picture 2" descr="Thumbnail"/>
          <p:cNvPicPr>
            <a:picLocks noGrp="1" noChangeAspect="1" noChangeArrowheads="1"/>
          </p:cNvPicPr>
          <p:nvPr>
            <p:ph type="body" idx="1"/>
          </p:nvPr>
        </p:nvPicPr>
        <p:blipFill>
          <a:blip r:embed="rId3" cstate="print"/>
          <a:srcRect/>
          <a:stretch>
            <a:fillRect/>
          </a:stretch>
        </p:blipFill>
        <p:spPr>
          <a:xfrm>
            <a:off x="152400" y="1295400"/>
            <a:ext cx="8839200" cy="5410200"/>
          </a:xfrm>
          <a:ln w="38100">
            <a:solidFill>
              <a:srgbClr val="000080"/>
            </a:solidFill>
          </a:ln>
        </p:spPr>
      </p:pic>
      <p:sp>
        <p:nvSpPr>
          <p:cNvPr id="12292" name="Rectangle 3"/>
          <p:cNvSpPr>
            <a:spLocks noChangeArrowheads="1"/>
          </p:cNvSpPr>
          <p:nvPr/>
        </p:nvSpPr>
        <p:spPr bwMode="auto">
          <a:xfrm>
            <a:off x="304800" y="762000"/>
            <a:ext cx="8382000" cy="533400"/>
          </a:xfrm>
          <a:prstGeom prst="rect">
            <a:avLst/>
          </a:prstGeom>
          <a:noFill/>
          <a:ln w="9525">
            <a:noFill/>
            <a:miter lim="800000"/>
            <a:headEnd/>
            <a:tailEnd/>
          </a:ln>
        </p:spPr>
        <p:txBody>
          <a:bodyPr anchor="ctr"/>
          <a:lstStyle/>
          <a:p>
            <a:pPr algn="ctr"/>
            <a:r>
              <a:rPr lang="en-US">
                <a:solidFill>
                  <a:srgbClr val="000099"/>
                </a:solidFill>
              </a:rPr>
              <a:t>LVER</a:t>
            </a:r>
            <a:r>
              <a:rPr lang="en-US" b="0">
                <a:solidFill>
                  <a:srgbClr val="000099"/>
                </a:solidFill>
              </a:rPr>
              <a:t> </a:t>
            </a:r>
            <a:r>
              <a:rPr lang="en-US">
                <a:solidFill>
                  <a:srgbClr val="000099"/>
                </a:solidFill>
              </a:rPr>
              <a:t>Roles and Responsibilities</a:t>
            </a:r>
          </a:p>
        </p:txBody>
      </p:sp>
      <p:pic>
        <p:nvPicPr>
          <p:cNvPr id="12293"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2" name="Rectangle 5"/>
          <p:cNvSpPr>
            <a:spLocks noChangeArrowheads="1"/>
          </p:cNvSpPr>
          <p:nvPr/>
        </p:nvSpPr>
        <p:spPr bwMode="auto">
          <a:xfrm>
            <a:off x="304800" y="1371600"/>
            <a:ext cx="8458200" cy="3786188"/>
          </a:xfrm>
          <a:prstGeom prst="rect">
            <a:avLst/>
          </a:prstGeom>
          <a:noFill/>
          <a:ln w="9525">
            <a:noFill/>
            <a:miter lim="800000"/>
            <a:headEnd/>
            <a:tailEnd/>
          </a:ln>
        </p:spPr>
        <p:txBody>
          <a:bodyPr>
            <a:spAutoFit/>
          </a:bodyPr>
          <a:lstStyle/>
          <a:p>
            <a:pPr>
              <a:defRPr/>
            </a:pPr>
            <a:endParaRPr lang="en-US" sz="2400" b="0" dirty="0">
              <a:effectLst>
                <a:outerShdw blurRad="38100" dist="38100" dir="2700000" algn="tl">
                  <a:srgbClr val="C0C0C0"/>
                </a:outerShdw>
              </a:effectLst>
              <a:latin typeface="Arial" charset="0"/>
            </a:endParaRPr>
          </a:p>
          <a:p>
            <a:pPr>
              <a:defRPr/>
            </a:pPr>
            <a:endParaRPr lang="en-US" sz="2400" b="0" dirty="0">
              <a:effectLst>
                <a:outerShdw blurRad="38100" dist="38100" dir="2700000" algn="tl">
                  <a:srgbClr val="C0C0C0"/>
                </a:outerShdw>
              </a:effectLst>
              <a:latin typeface="Arial" charset="0"/>
            </a:endParaRPr>
          </a:p>
          <a:p>
            <a:pPr>
              <a:defRPr/>
            </a:pPr>
            <a:r>
              <a:rPr lang="en-US" sz="2400" b="0" dirty="0">
                <a:effectLst>
                  <a:outerShdw blurRad="38100" dist="38100" dir="2700000" algn="tl">
                    <a:srgbClr val="C0C0C0"/>
                  </a:outerShdw>
                </a:effectLst>
                <a:latin typeface="Arial" charset="0"/>
              </a:rPr>
              <a:t>Local Veterans Employment Representatives (LVERs) will ensure that veterans are provided the full range of priority workforce services in the One-Stop Career Center, providing </a:t>
            </a:r>
            <a:r>
              <a:rPr lang="en-US" sz="2400" b="0" u="sng" dirty="0">
                <a:effectLst>
                  <a:outerShdw blurRad="38100" dist="38100" dir="2700000" algn="tl">
                    <a:srgbClr val="C0C0C0"/>
                  </a:outerShdw>
                </a:effectLst>
                <a:latin typeface="Arial" charset="0"/>
              </a:rPr>
              <a:t>functional</a:t>
            </a:r>
            <a:r>
              <a:rPr lang="en-US" sz="2400" b="0" dirty="0">
                <a:effectLst>
                  <a:outerShdw blurRad="38100" dist="38100" dir="2700000" algn="tl">
                    <a:srgbClr val="C0C0C0"/>
                  </a:outerShdw>
                </a:effectLst>
                <a:latin typeface="Arial" charset="0"/>
              </a:rPr>
              <a:t> oversight over the Veteran's Program. </a:t>
            </a:r>
          </a:p>
          <a:p>
            <a:pPr>
              <a:defRPr/>
            </a:pPr>
            <a:endParaRPr lang="en-US" sz="2400" b="0" dirty="0">
              <a:effectLst>
                <a:outerShdw blurRad="38100" dist="38100" dir="2700000" algn="tl">
                  <a:srgbClr val="C0C0C0"/>
                </a:outerShdw>
              </a:effectLst>
              <a:latin typeface="Arial" charset="0"/>
            </a:endParaRPr>
          </a:p>
          <a:p>
            <a:pPr>
              <a:defRPr/>
            </a:pPr>
            <a:r>
              <a:rPr lang="en-US" sz="2400" b="0" dirty="0">
                <a:effectLst>
                  <a:outerShdw blurRad="38100" dist="38100" dir="2700000" algn="tl">
                    <a:srgbClr val="C0C0C0"/>
                  </a:outerShdw>
                </a:effectLst>
                <a:latin typeface="Arial" charset="0"/>
              </a:rPr>
              <a:t>LVERs also serve as </a:t>
            </a:r>
            <a:r>
              <a:rPr lang="en-US" sz="2400" b="0" u="sng" dirty="0">
                <a:effectLst>
                  <a:outerShdw blurRad="38100" dist="38100" dir="2700000" algn="tl">
                    <a:srgbClr val="C0C0C0"/>
                  </a:outerShdw>
                </a:effectLst>
                <a:latin typeface="Arial" charset="0"/>
              </a:rPr>
              <a:t>advocates</a:t>
            </a:r>
            <a:r>
              <a:rPr lang="en-US" sz="2400" b="0" dirty="0">
                <a:effectLst>
                  <a:outerShdw blurRad="38100" dist="38100" dir="2700000" algn="tl">
                    <a:srgbClr val="C0C0C0"/>
                  </a:outerShdw>
                </a:effectLst>
                <a:latin typeface="Arial" charset="0"/>
              </a:rPr>
              <a:t> for employment and training opportunities </a:t>
            </a:r>
            <a:r>
              <a:rPr lang="en-US" sz="2400" b="0" u="sng" dirty="0">
                <a:effectLst>
                  <a:outerShdw blurRad="38100" dist="38100" dir="2700000" algn="tl">
                    <a:srgbClr val="C0C0C0"/>
                  </a:outerShdw>
                </a:effectLst>
                <a:latin typeface="Arial" charset="0"/>
              </a:rPr>
              <a:t>with businesses, industries and community organizations</a:t>
            </a:r>
            <a:r>
              <a:rPr lang="en-US" sz="2400" b="0" dirty="0">
                <a:effectLst>
                  <a:outerShdw blurRad="38100" dist="38100" dir="2700000" algn="tl">
                    <a:srgbClr val="C0C0C0"/>
                  </a:outerShdw>
                </a:effectLst>
                <a:latin typeface="Arial" charset="0"/>
              </a:rPr>
              <a:t>. </a:t>
            </a:r>
            <a:endParaRPr lang="en-US" sz="2400" dirty="0">
              <a:effectLst>
                <a:outerShdw blurRad="38100" dist="38100" dir="2700000" algn="tl">
                  <a:srgbClr val="C0C0C0"/>
                </a:outerShdw>
              </a:effectLst>
              <a:latin typeface="Arial" charset="0"/>
            </a:endParaRPr>
          </a:p>
        </p:txBody>
      </p:sp>
      <p:pic>
        <p:nvPicPr>
          <p:cNvPr id="12295"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noFill/>
        </p:spPr>
        <p:txBody>
          <a:bodyPr/>
          <a:lstStyle/>
          <a:p>
            <a:fld id="{7D4C82EF-6438-4435-90D8-E37EC54A4A7D}" type="slidenum">
              <a:rPr lang="en-US" smtClean="0">
                <a:latin typeface="Arial" pitchFamily="34" charset="0"/>
              </a:rPr>
              <a:pPr/>
              <a:t>12</a:t>
            </a:fld>
            <a:endParaRPr lang="en-US" smtClean="0">
              <a:latin typeface="Arial" pitchFamily="34" charset="0"/>
            </a:endParaRPr>
          </a:p>
        </p:txBody>
      </p:sp>
      <p:pic>
        <p:nvPicPr>
          <p:cNvPr id="13315" name="Picture 2" descr="Thumbnail"/>
          <p:cNvPicPr>
            <a:picLocks noGrp="1" noChangeAspect="1" noChangeArrowheads="1"/>
          </p:cNvPicPr>
          <p:nvPr>
            <p:ph type="body" idx="1"/>
          </p:nvPr>
        </p:nvPicPr>
        <p:blipFill>
          <a:blip r:embed="rId3" cstate="print"/>
          <a:srcRect/>
          <a:stretch>
            <a:fillRect/>
          </a:stretch>
        </p:blipFill>
        <p:spPr>
          <a:xfrm>
            <a:off x="152400" y="1371600"/>
            <a:ext cx="8839200" cy="5334000"/>
          </a:xfrm>
          <a:ln w="38100">
            <a:solidFill>
              <a:srgbClr val="000080"/>
            </a:solidFill>
          </a:ln>
        </p:spPr>
      </p:pic>
      <p:sp>
        <p:nvSpPr>
          <p:cNvPr id="13316" name="Rectangle 3"/>
          <p:cNvSpPr>
            <a:spLocks noChangeArrowheads="1"/>
          </p:cNvSpPr>
          <p:nvPr/>
        </p:nvSpPr>
        <p:spPr bwMode="auto">
          <a:xfrm>
            <a:off x="381000" y="762000"/>
            <a:ext cx="8229600" cy="533400"/>
          </a:xfrm>
          <a:prstGeom prst="rect">
            <a:avLst/>
          </a:prstGeom>
          <a:noFill/>
          <a:ln w="9525">
            <a:noFill/>
            <a:miter lim="800000"/>
            <a:headEnd/>
            <a:tailEnd/>
          </a:ln>
        </p:spPr>
        <p:txBody>
          <a:bodyPr anchor="ctr"/>
          <a:lstStyle/>
          <a:p>
            <a:pPr algn="ctr"/>
            <a:r>
              <a:rPr lang="en-US">
                <a:solidFill>
                  <a:srgbClr val="000099"/>
                </a:solidFill>
              </a:rPr>
              <a:t>LVER</a:t>
            </a:r>
            <a:r>
              <a:rPr lang="en-US" b="0">
                <a:solidFill>
                  <a:srgbClr val="000099"/>
                </a:solidFill>
              </a:rPr>
              <a:t> </a:t>
            </a:r>
            <a:r>
              <a:rPr lang="en-US">
                <a:solidFill>
                  <a:srgbClr val="000099"/>
                </a:solidFill>
              </a:rPr>
              <a:t>Roles and Responsibilities</a:t>
            </a:r>
          </a:p>
        </p:txBody>
      </p:sp>
      <p:pic>
        <p:nvPicPr>
          <p:cNvPr id="13317"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51205" name="Rectangle 5"/>
          <p:cNvSpPr>
            <a:spLocks noChangeArrowheads="1"/>
          </p:cNvSpPr>
          <p:nvPr/>
        </p:nvSpPr>
        <p:spPr bwMode="auto">
          <a:xfrm>
            <a:off x="304800" y="1371600"/>
            <a:ext cx="8534400" cy="5048250"/>
          </a:xfrm>
          <a:prstGeom prst="rect">
            <a:avLst/>
          </a:prstGeom>
          <a:noFill/>
          <a:ln w="9525">
            <a:noFill/>
            <a:miter lim="800000"/>
            <a:headEnd/>
            <a:tailEnd/>
          </a:ln>
          <a:effectLst/>
        </p:spPr>
        <p:txBody>
          <a:bodyPr>
            <a:spAutoFit/>
          </a:bodyPr>
          <a:lstStyle/>
          <a:p>
            <a:pPr>
              <a:buClr>
                <a:srgbClr val="000099"/>
              </a:buClr>
              <a:buFont typeface="Wingdings" pitchFamily="2" charset="2"/>
              <a:buNone/>
              <a:defRPr/>
            </a:pPr>
            <a:endParaRPr lang="en-US" sz="2400" dirty="0">
              <a:effectLst>
                <a:outerShdw blurRad="38100" dist="38100" dir="2700000" algn="tl">
                  <a:srgbClr val="C0C0C0"/>
                </a:outerShdw>
              </a:effectLst>
              <a:latin typeface="Arial" charset="0"/>
              <a:sym typeface="Monotype Sorts" pitchFamily="2" charset="2"/>
            </a:endParaRPr>
          </a:p>
          <a:p>
            <a:pPr>
              <a:buClr>
                <a:srgbClr val="000099"/>
              </a:buClr>
              <a:buFont typeface="Wingdings" pitchFamily="2" charset="2"/>
              <a:buNone/>
              <a:defRPr/>
            </a:pPr>
            <a:r>
              <a:rPr lang="en-US" sz="2400" dirty="0">
                <a:effectLst>
                  <a:outerShdw blurRad="38100" dist="38100" dir="2700000" algn="tl">
                    <a:srgbClr val="C0C0C0"/>
                  </a:outerShdw>
                </a:effectLst>
                <a:latin typeface="Arial" charset="0"/>
                <a:sym typeface="Monotype Sorts" pitchFamily="2" charset="2"/>
              </a:rPr>
              <a:t>LVER activities and services include:</a:t>
            </a:r>
            <a:endParaRPr lang="en-US" sz="2400" b="0" dirty="0">
              <a:effectLst>
                <a:outerShdw blurRad="38100" dist="38100" dir="2700000" algn="tl">
                  <a:srgbClr val="C0C0C0"/>
                </a:outerShdw>
              </a:effectLst>
              <a:latin typeface="Arial" charset="0"/>
              <a:sym typeface="Monotype Sorts" pitchFamily="2" charset="2"/>
            </a:endParaRPr>
          </a:p>
          <a:p>
            <a:pPr>
              <a:buClr>
                <a:srgbClr val="000099"/>
              </a:buClr>
              <a:buFont typeface="Wingdings" pitchFamily="2" charset="2"/>
              <a:buChar char="Ø"/>
              <a:defRPr/>
            </a:pPr>
            <a:endParaRPr lang="en-US" sz="2400" b="0" dirty="0">
              <a:effectLst>
                <a:outerShdw blurRad="38100" dist="38100" dir="2700000" algn="tl">
                  <a:srgbClr val="C0C0C0"/>
                </a:outerShdw>
              </a:effectLst>
              <a:latin typeface="Arial" charset="0"/>
              <a:sym typeface="Monotype Sorts" pitchFamily="2" charset="2"/>
            </a:endParaRP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Conduct Job Search Workshops</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Provide job development and job referrals</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Provide career and vocational guidance</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Provide Labor Market Information (LMI)</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Refer veterans to supportive or remedial services</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Provide intensive services to newly/recently separated   </a:t>
            </a:r>
          </a:p>
          <a:p>
            <a:pPr>
              <a:buClr>
                <a:srgbClr val="000099"/>
              </a:buClr>
              <a:buFont typeface="Wingdings" pitchFamily="2" charset="2"/>
              <a:buNone/>
              <a:defRPr/>
            </a:pPr>
            <a:r>
              <a:rPr lang="en-US" sz="2400" b="0" dirty="0">
                <a:effectLst>
                  <a:outerShdw blurRad="38100" dist="38100" dir="2700000" algn="tl">
                    <a:srgbClr val="C0C0C0"/>
                  </a:outerShdw>
                </a:effectLst>
                <a:latin typeface="Arial" charset="0"/>
                <a:sym typeface="Monotype Sorts" pitchFamily="2" charset="2"/>
              </a:rPr>
              <a:t>   veterans</a:t>
            </a:r>
          </a:p>
          <a:p>
            <a:pPr>
              <a:buFont typeface="Wingdings" pitchFamily="2" charset="2"/>
              <a:buNone/>
              <a:defRPr/>
            </a:pPr>
            <a:endParaRPr lang="en-US" sz="1800" b="0" dirty="0">
              <a:latin typeface="Arial" charset="0"/>
              <a:sym typeface="Monotype Sorts" pitchFamily="2" charset="2"/>
            </a:endParaRPr>
          </a:p>
          <a:p>
            <a:pPr>
              <a:buFont typeface="Wingdings" pitchFamily="2" charset="2"/>
              <a:buNone/>
              <a:defRPr/>
            </a:pPr>
            <a:endParaRPr lang="en-US" sz="2400" b="0" dirty="0">
              <a:latin typeface="Arial" charset="0"/>
              <a:sym typeface="Monotype Sorts" pitchFamily="2" charset="2"/>
            </a:endParaRPr>
          </a:p>
          <a:p>
            <a:pPr algn="ctr">
              <a:defRPr/>
            </a:pPr>
            <a:endParaRPr lang="en-US" sz="2000" b="0" dirty="0">
              <a:effectLst>
                <a:outerShdw blurRad="38100" dist="38100" dir="2700000" algn="tl">
                  <a:srgbClr val="C0C0C0"/>
                </a:outerShdw>
              </a:effectLst>
              <a:latin typeface="Arial" charset="0"/>
              <a:sym typeface="Monotype Sorts" pitchFamily="2" charset="2"/>
            </a:endParaRPr>
          </a:p>
          <a:p>
            <a:pPr algn="ctr">
              <a:defRPr/>
            </a:pPr>
            <a:endParaRPr lang="en-US" sz="2000" b="0" dirty="0">
              <a:effectLst>
                <a:outerShdw blurRad="38100" dist="38100" dir="2700000" algn="tl">
                  <a:srgbClr val="C0C0C0"/>
                </a:outerShdw>
              </a:effectLst>
              <a:latin typeface="Arial" charset="0"/>
              <a:sym typeface="Monotype Sorts" pitchFamily="2" charset="2"/>
            </a:endParaRPr>
          </a:p>
        </p:txBody>
      </p:sp>
      <p:pic>
        <p:nvPicPr>
          <p:cNvPr id="13319"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sldNum" sz="quarter" idx="12"/>
          </p:nvPr>
        </p:nvSpPr>
        <p:spPr>
          <a:noFill/>
        </p:spPr>
        <p:txBody>
          <a:bodyPr/>
          <a:lstStyle/>
          <a:p>
            <a:fld id="{2F04EF81-152C-431F-8A46-B857C7E9D410}" type="slidenum">
              <a:rPr lang="en-US" smtClean="0">
                <a:latin typeface="Arial" pitchFamily="34" charset="0"/>
              </a:rPr>
              <a:pPr/>
              <a:t>13</a:t>
            </a:fld>
            <a:endParaRPr lang="en-US" smtClean="0">
              <a:latin typeface="Arial" pitchFamily="34" charset="0"/>
            </a:endParaRPr>
          </a:p>
        </p:txBody>
      </p:sp>
      <p:pic>
        <p:nvPicPr>
          <p:cNvPr id="14339" name="Picture 2" descr="Thumbnail"/>
          <p:cNvPicPr>
            <a:picLocks noGrp="1" noChangeAspect="1" noChangeArrowheads="1"/>
          </p:cNvPicPr>
          <p:nvPr>
            <p:ph type="body" idx="1"/>
          </p:nvPr>
        </p:nvPicPr>
        <p:blipFill>
          <a:blip r:embed="rId3" cstate="print"/>
          <a:srcRect/>
          <a:stretch>
            <a:fillRect/>
          </a:stretch>
        </p:blipFill>
        <p:spPr>
          <a:xfrm>
            <a:off x="152400" y="1371600"/>
            <a:ext cx="8839200" cy="5334000"/>
          </a:xfrm>
          <a:ln w="38100">
            <a:solidFill>
              <a:srgbClr val="000080"/>
            </a:solidFill>
          </a:ln>
        </p:spPr>
      </p:pic>
      <p:sp>
        <p:nvSpPr>
          <p:cNvPr id="14340" name="Rectangle 3"/>
          <p:cNvSpPr>
            <a:spLocks noChangeArrowheads="1"/>
          </p:cNvSpPr>
          <p:nvPr/>
        </p:nvSpPr>
        <p:spPr bwMode="auto">
          <a:xfrm>
            <a:off x="381000" y="914400"/>
            <a:ext cx="8229600" cy="381000"/>
          </a:xfrm>
          <a:prstGeom prst="rect">
            <a:avLst/>
          </a:prstGeom>
          <a:noFill/>
          <a:ln w="9525">
            <a:noFill/>
            <a:miter lim="800000"/>
            <a:headEnd/>
            <a:tailEnd/>
          </a:ln>
        </p:spPr>
        <p:txBody>
          <a:bodyPr anchor="ctr"/>
          <a:lstStyle/>
          <a:p>
            <a:pPr algn="ctr"/>
            <a:r>
              <a:rPr lang="en-US">
                <a:solidFill>
                  <a:srgbClr val="000099"/>
                </a:solidFill>
              </a:rPr>
              <a:t>LVER</a:t>
            </a:r>
            <a:r>
              <a:rPr lang="en-US" b="0">
                <a:solidFill>
                  <a:srgbClr val="000099"/>
                </a:solidFill>
              </a:rPr>
              <a:t> </a:t>
            </a:r>
            <a:r>
              <a:rPr lang="en-US">
                <a:solidFill>
                  <a:srgbClr val="000099"/>
                </a:solidFill>
              </a:rPr>
              <a:t>Roles and Responsibilities</a:t>
            </a:r>
          </a:p>
        </p:txBody>
      </p:sp>
      <p:pic>
        <p:nvPicPr>
          <p:cNvPr id="14341"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122885" name="Rectangle 5"/>
          <p:cNvSpPr>
            <a:spLocks noChangeArrowheads="1"/>
          </p:cNvSpPr>
          <p:nvPr/>
        </p:nvSpPr>
        <p:spPr bwMode="auto">
          <a:xfrm>
            <a:off x="304800" y="1524000"/>
            <a:ext cx="8534400" cy="5048250"/>
          </a:xfrm>
          <a:prstGeom prst="rect">
            <a:avLst/>
          </a:prstGeom>
          <a:noFill/>
          <a:ln w="9525">
            <a:noFill/>
            <a:miter lim="800000"/>
            <a:headEnd/>
            <a:tailEnd/>
          </a:ln>
          <a:effectLst/>
        </p:spPr>
        <p:txBody>
          <a:bodyPr>
            <a:spAutoFit/>
          </a:bodyPr>
          <a:lstStyle/>
          <a:p>
            <a:pPr>
              <a:buClr>
                <a:srgbClr val="000099"/>
              </a:buClr>
              <a:buFont typeface="Wingdings" pitchFamily="2" charset="2"/>
              <a:buNone/>
              <a:defRPr/>
            </a:pPr>
            <a:endParaRPr lang="en-US" sz="2400" dirty="0">
              <a:effectLst>
                <a:outerShdw blurRad="38100" dist="38100" dir="2700000" algn="tl">
                  <a:srgbClr val="C0C0C0"/>
                </a:outerShdw>
              </a:effectLst>
              <a:latin typeface="Arial" charset="0"/>
              <a:sym typeface="Monotype Sorts" pitchFamily="2" charset="2"/>
            </a:endParaRPr>
          </a:p>
          <a:p>
            <a:pPr>
              <a:buClr>
                <a:srgbClr val="000099"/>
              </a:buClr>
              <a:buFont typeface="Wingdings" pitchFamily="2" charset="2"/>
              <a:buNone/>
              <a:defRPr/>
            </a:pPr>
            <a:r>
              <a:rPr lang="en-US" sz="2400" dirty="0">
                <a:effectLst>
                  <a:outerShdw blurRad="38100" dist="38100" dir="2700000" algn="tl">
                    <a:srgbClr val="C0C0C0"/>
                  </a:outerShdw>
                </a:effectLst>
                <a:latin typeface="Arial" charset="0"/>
                <a:sym typeface="Monotype Sorts" pitchFamily="2" charset="2"/>
              </a:rPr>
              <a:t>LVER activities and services include (continued):</a:t>
            </a:r>
            <a:endParaRPr lang="en-US" sz="2400" b="0" dirty="0">
              <a:effectLst>
                <a:outerShdw blurRad="38100" dist="38100" dir="2700000" algn="tl">
                  <a:srgbClr val="C0C0C0"/>
                </a:outerShdw>
              </a:effectLst>
              <a:latin typeface="Arial" charset="0"/>
              <a:sym typeface="Monotype Sorts" pitchFamily="2" charset="2"/>
            </a:endParaRPr>
          </a:p>
          <a:p>
            <a:pPr>
              <a:buClr>
                <a:srgbClr val="000099"/>
              </a:buClr>
              <a:buFont typeface="Wingdings" pitchFamily="2" charset="2"/>
              <a:buChar char="Ø"/>
              <a:defRPr/>
            </a:pPr>
            <a:endParaRPr lang="en-US" sz="2400" b="0" dirty="0">
              <a:effectLst>
                <a:outerShdw blurRad="38100" dist="38100" dir="2700000" algn="tl">
                  <a:srgbClr val="C0C0C0"/>
                </a:outerShdw>
              </a:effectLst>
              <a:latin typeface="Arial" charset="0"/>
              <a:sym typeface="Monotype Sorts" pitchFamily="2" charset="2"/>
            </a:endParaRP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Conduct Transition Assistance Program (TAP) workshops</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Conduct Veterans' Program training for all One-Stop </a:t>
            </a:r>
          </a:p>
          <a:p>
            <a:pPr>
              <a:buClr>
                <a:srgbClr val="000099"/>
              </a:buClr>
              <a:buFont typeface="Wingdings" pitchFamily="2" charset="2"/>
              <a:buNone/>
              <a:defRPr/>
            </a:pPr>
            <a:r>
              <a:rPr lang="en-US" sz="2400" b="0" dirty="0">
                <a:effectLst>
                  <a:outerShdw blurRad="38100" dist="38100" dir="2700000" algn="tl">
                    <a:srgbClr val="C0C0C0"/>
                  </a:outerShdw>
                </a:effectLst>
                <a:latin typeface="Arial" charset="0"/>
                <a:sym typeface="Monotype Sorts" pitchFamily="2" charset="2"/>
              </a:rPr>
              <a:t>   Career Center associates </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Develop and maintain updated (quarterly) Federal </a:t>
            </a:r>
          </a:p>
          <a:p>
            <a:pPr>
              <a:buClr>
                <a:srgbClr val="000099"/>
              </a:buClr>
              <a:buFont typeface="Wingdings" pitchFamily="2" charset="2"/>
              <a:buNone/>
              <a:defRPr/>
            </a:pPr>
            <a:r>
              <a:rPr lang="en-US" sz="2400" b="0" dirty="0">
                <a:effectLst>
                  <a:outerShdw blurRad="38100" dist="38100" dir="2700000" algn="tl">
                    <a:srgbClr val="C0C0C0"/>
                  </a:outerShdw>
                </a:effectLst>
                <a:latin typeface="Arial" charset="0"/>
                <a:sym typeface="Monotype Sorts" pitchFamily="2" charset="2"/>
              </a:rPr>
              <a:t>   Contractor List</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Refer veterans to job-focused and outcome-driven training, </a:t>
            </a:r>
          </a:p>
          <a:p>
            <a:pPr>
              <a:buClr>
                <a:srgbClr val="000099"/>
              </a:buClr>
              <a:buFont typeface="Wingdings" pitchFamily="2" charset="2"/>
              <a:buNone/>
              <a:defRPr/>
            </a:pPr>
            <a:r>
              <a:rPr lang="en-US" sz="2400" b="0" dirty="0">
                <a:effectLst>
                  <a:outerShdw blurRad="38100" dist="38100" dir="2700000" algn="tl">
                    <a:srgbClr val="C0C0C0"/>
                  </a:outerShdw>
                </a:effectLst>
                <a:latin typeface="Arial" charset="0"/>
                <a:sym typeface="Monotype Sorts" pitchFamily="2" charset="2"/>
              </a:rPr>
              <a:t>   certification, etc.</a:t>
            </a:r>
          </a:p>
          <a:p>
            <a:pPr>
              <a:buFont typeface="Wingdings" pitchFamily="2" charset="2"/>
              <a:buNone/>
              <a:defRPr/>
            </a:pPr>
            <a:endParaRPr lang="en-US" sz="1800" b="0" dirty="0">
              <a:latin typeface="Arial" charset="0"/>
              <a:sym typeface="Monotype Sorts" pitchFamily="2" charset="2"/>
            </a:endParaRPr>
          </a:p>
          <a:p>
            <a:pPr>
              <a:buFont typeface="Wingdings" pitchFamily="2" charset="2"/>
              <a:buNone/>
              <a:defRPr/>
            </a:pPr>
            <a:endParaRPr lang="en-US" sz="2400" b="0" dirty="0">
              <a:latin typeface="Arial" charset="0"/>
              <a:sym typeface="Monotype Sorts" pitchFamily="2" charset="2"/>
            </a:endParaRPr>
          </a:p>
          <a:p>
            <a:pPr algn="ctr">
              <a:defRPr/>
            </a:pPr>
            <a:endParaRPr lang="en-US" sz="2000" b="0" dirty="0">
              <a:effectLst>
                <a:outerShdw blurRad="38100" dist="38100" dir="2700000" algn="tl">
                  <a:srgbClr val="C0C0C0"/>
                </a:outerShdw>
              </a:effectLst>
              <a:latin typeface="Arial" charset="0"/>
              <a:sym typeface="Monotype Sorts" pitchFamily="2" charset="2"/>
            </a:endParaRPr>
          </a:p>
          <a:p>
            <a:pPr algn="ctr">
              <a:defRPr/>
            </a:pPr>
            <a:endParaRPr lang="en-US" sz="2000" b="0" dirty="0">
              <a:effectLst>
                <a:outerShdw blurRad="38100" dist="38100" dir="2700000" algn="tl">
                  <a:srgbClr val="C0C0C0"/>
                </a:outerShdw>
              </a:effectLst>
              <a:latin typeface="Arial" charset="0"/>
              <a:sym typeface="Monotype Sorts" pitchFamily="2" charset="2"/>
            </a:endParaRPr>
          </a:p>
        </p:txBody>
      </p:sp>
      <p:pic>
        <p:nvPicPr>
          <p:cNvPr id="14343"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sldNum" sz="quarter" idx="12"/>
          </p:nvPr>
        </p:nvSpPr>
        <p:spPr>
          <a:noFill/>
        </p:spPr>
        <p:txBody>
          <a:bodyPr/>
          <a:lstStyle/>
          <a:p>
            <a:fld id="{95A1E73B-FDFE-4B97-9E17-944E182E2F96}" type="slidenum">
              <a:rPr lang="en-US" smtClean="0">
                <a:latin typeface="Arial" pitchFamily="34" charset="0"/>
              </a:rPr>
              <a:pPr/>
              <a:t>14</a:t>
            </a:fld>
            <a:endParaRPr lang="en-US" smtClean="0">
              <a:latin typeface="Arial" pitchFamily="34" charset="0"/>
            </a:endParaRPr>
          </a:p>
        </p:txBody>
      </p:sp>
      <p:pic>
        <p:nvPicPr>
          <p:cNvPr id="15363" name="Picture 2" descr="Thumbnail"/>
          <p:cNvPicPr>
            <a:picLocks noGrp="1" noChangeAspect="1" noChangeArrowheads="1"/>
          </p:cNvPicPr>
          <p:nvPr>
            <p:ph type="body" idx="1"/>
          </p:nvPr>
        </p:nvPicPr>
        <p:blipFill>
          <a:blip r:embed="rId3" cstate="print"/>
          <a:srcRect/>
          <a:stretch>
            <a:fillRect/>
          </a:stretch>
        </p:blipFill>
        <p:spPr>
          <a:xfrm>
            <a:off x="152400" y="1371600"/>
            <a:ext cx="8839200" cy="5334000"/>
          </a:xfrm>
          <a:ln w="38100">
            <a:solidFill>
              <a:srgbClr val="000080"/>
            </a:solidFill>
          </a:ln>
        </p:spPr>
      </p:pic>
      <p:sp>
        <p:nvSpPr>
          <p:cNvPr id="15364" name="Rectangle 3"/>
          <p:cNvSpPr>
            <a:spLocks noChangeArrowheads="1"/>
          </p:cNvSpPr>
          <p:nvPr/>
        </p:nvSpPr>
        <p:spPr bwMode="auto">
          <a:xfrm>
            <a:off x="228600" y="762000"/>
            <a:ext cx="8534400" cy="533400"/>
          </a:xfrm>
          <a:prstGeom prst="rect">
            <a:avLst/>
          </a:prstGeom>
          <a:noFill/>
          <a:ln w="9525">
            <a:noFill/>
            <a:miter lim="800000"/>
            <a:headEnd/>
            <a:tailEnd/>
          </a:ln>
        </p:spPr>
        <p:txBody>
          <a:bodyPr anchor="ctr"/>
          <a:lstStyle/>
          <a:p>
            <a:pPr algn="ctr"/>
            <a:r>
              <a:rPr lang="en-US">
                <a:solidFill>
                  <a:srgbClr val="000099"/>
                </a:solidFill>
              </a:rPr>
              <a:t>LVER</a:t>
            </a:r>
            <a:r>
              <a:rPr lang="en-US" b="0">
                <a:solidFill>
                  <a:srgbClr val="000099"/>
                </a:solidFill>
              </a:rPr>
              <a:t> </a:t>
            </a:r>
            <a:r>
              <a:rPr lang="en-US">
                <a:solidFill>
                  <a:srgbClr val="000099"/>
                </a:solidFill>
              </a:rPr>
              <a:t>Roles and Responsibilities</a:t>
            </a:r>
          </a:p>
        </p:txBody>
      </p:sp>
      <p:pic>
        <p:nvPicPr>
          <p:cNvPr id="15365"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81925" name="Rectangle 5"/>
          <p:cNvSpPr>
            <a:spLocks noChangeArrowheads="1"/>
          </p:cNvSpPr>
          <p:nvPr/>
        </p:nvSpPr>
        <p:spPr bwMode="auto">
          <a:xfrm>
            <a:off x="304800" y="1447800"/>
            <a:ext cx="8534400" cy="4770438"/>
          </a:xfrm>
          <a:prstGeom prst="rect">
            <a:avLst/>
          </a:prstGeom>
          <a:noFill/>
          <a:ln w="9525">
            <a:noFill/>
            <a:miter lim="800000"/>
            <a:headEnd/>
            <a:tailEnd/>
          </a:ln>
          <a:effectLst/>
        </p:spPr>
        <p:txBody>
          <a:bodyPr>
            <a:spAutoFit/>
          </a:bodyPr>
          <a:lstStyle/>
          <a:p>
            <a:pPr>
              <a:defRPr/>
            </a:pPr>
            <a:endParaRPr lang="en-US" sz="2400" dirty="0">
              <a:latin typeface="Arial" charset="0"/>
              <a:sym typeface="Monotype Sorts" pitchFamily="2" charset="2"/>
            </a:endParaRPr>
          </a:p>
          <a:p>
            <a:pPr>
              <a:defRPr/>
            </a:pPr>
            <a:r>
              <a:rPr lang="en-US" sz="2400" dirty="0">
                <a:latin typeface="Arial" charset="0"/>
                <a:sym typeface="Monotype Sorts" pitchFamily="2" charset="2"/>
              </a:rPr>
              <a:t>LVER Advocacy Role for Veterans:</a:t>
            </a:r>
            <a:endParaRPr lang="en-US" sz="2400" b="0" dirty="0">
              <a:latin typeface="Arial" charset="0"/>
              <a:sym typeface="Monotype Sorts" pitchFamily="2" charset="2"/>
            </a:endParaRPr>
          </a:p>
          <a:p>
            <a:pPr>
              <a:buClr>
                <a:srgbClr val="000099"/>
              </a:buClr>
              <a:buFont typeface="Wingdings" pitchFamily="2" charset="2"/>
              <a:buChar char="Ø"/>
              <a:defRPr/>
            </a:pPr>
            <a:endParaRPr lang="en-US" sz="2400" b="0" dirty="0">
              <a:latin typeface="Arial" charset="0"/>
              <a:sym typeface="Monotype Sorts" pitchFamily="2" charset="2"/>
            </a:endParaRPr>
          </a:p>
          <a:p>
            <a:pPr>
              <a:buClr>
                <a:srgbClr val="000099"/>
              </a:buClr>
              <a:buFont typeface="Wingdings" pitchFamily="2" charset="2"/>
              <a:buChar char="Ø"/>
              <a:defRPr/>
            </a:pPr>
            <a:r>
              <a:rPr lang="en-US" sz="2400" b="0" dirty="0">
                <a:latin typeface="Arial" charset="0"/>
                <a:sym typeface="Monotype Sorts" pitchFamily="2" charset="2"/>
              </a:rPr>
              <a:t>Plan, conduct and participate in Job Fairs for veterans</a:t>
            </a:r>
          </a:p>
          <a:p>
            <a:pPr>
              <a:buClr>
                <a:srgbClr val="000099"/>
              </a:buClr>
              <a:buFont typeface="Wingdings" pitchFamily="2" charset="2"/>
              <a:buChar char="Ø"/>
              <a:defRPr/>
            </a:pPr>
            <a:r>
              <a:rPr lang="en-US" sz="2400" b="0" dirty="0">
                <a:latin typeface="Arial" charset="0"/>
                <a:sym typeface="Monotype Sorts" pitchFamily="2" charset="2"/>
              </a:rPr>
              <a:t>Contact Unions, Apprenticeship Programs, Chambers of </a:t>
            </a:r>
          </a:p>
          <a:p>
            <a:pPr>
              <a:buClr>
                <a:srgbClr val="000099"/>
              </a:buClr>
              <a:buFont typeface="Wingdings" pitchFamily="2" charset="2"/>
              <a:buNone/>
              <a:defRPr/>
            </a:pPr>
            <a:r>
              <a:rPr lang="en-US" sz="2400" b="0" dirty="0">
                <a:latin typeface="Arial" charset="0"/>
                <a:sym typeface="Monotype Sorts" pitchFamily="2" charset="2"/>
              </a:rPr>
              <a:t>   Commerce, Economic Development Units, etc. </a:t>
            </a:r>
          </a:p>
          <a:p>
            <a:pPr>
              <a:buClr>
                <a:srgbClr val="000099"/>
              </a:buClr>
              <a:buFont typeface="Wingdings" pitchFamily="2" charset="2"/>
              <a:buChar char="Ø"/>
              <a:defRPr/>
            </a:pPr>
            <a:r>
              <a:rPr lang="en-US" sz="2400" b="0" dirty="0">
                <a:latin typeface="Arial" charset="0"/>
                <a:sym typeface="Monotype Sorts" pitchFamily="2" charset="2"/>
              </a:rPr>
              <a:t>Contact employers to develop employment opportunities for </a:t>
            </a:r>
          </a:p>
          <a:p>
            <a:pPr>
              <a:buClr>
                <a:srgbClr val="000099"/>
              </a:buClr>
              <a:buFont typeface="Wingdings" pitchFamily="2" charset="2"/>
              <a:buNone/>
              <a:defRPr/>
            </a:pPr>
            <a:r>
              <a:rPr lang="en-US" sz="2400" b="0" dirty="0">
                <a:latin typeface="Arial" charset="0"/>
                <a:sym typeface="Monotype Sorts" pitchFamily="2" charset="2"/>
              </a:rPr>
              <a:t>   veterans</a:t>
            </a:r>
          </a:p>
          <a:p>
            <a:pPr>
              <a:buClr>
                <a:srgbClr val="000099"/>
              </a:buClr>
              <a:buFont typeface="Wingdings" pitchFamily="2" charset="2"/>
              <a:buChar char="Ø"/>
              <a:defRPr/>
            </a:pPr>
            <a:r>
              <a:rPr lang="en-US" sz="2400" b="0" dirty="0">
                <a:latin typeface="Arial" charset="0"/>
                <a:sym typeface="Monotype Sorts" pitchFamily="2" charset="2"/>
              </a:rPr>
              <a:t>Coordinate with and participate in Business Services </a:t>
            </a:r>
          </a:p>
          <a:p>
            <a:pPr>
              <a:buClr>
                <a:srgbClr val="000099"/>
              </a:buClr>
              <a:buFont typeface="Wingdings" pitchFamily="2" charset="2"/>
              <a:buNone/>
              <a:defRPr/>
            </a:pPr>
            <a:r>
              <a:rPr lang="en-US" sz="2400" b="0" dirty="0">
                <a:latin typeface="Arial" charset="0"/>
                <a:sym typeface="Monotype Sorts" pitchFamily="2" charset="2"/>
              </a:rPr>
              <a:t>   Sections outreach within the One-Stop Career Center</a:t>
            </a:r>
          </a:p>
          <a:p>
            <a:pPr>
              <a:buClr>
                <a:srgbClr val="000099"/>
              </a:buClr>
              <a:buFont typeface="Wingdings" pitchFamily="2" charset="2"/>
              <a:buNone/>
              <a:defRPr/>
            </a:pPr>
            <a:endParaRPr lang="en-US" sz="2400" b="0" dirty="0">
              <a:latin typeface="Arial" charset="0"/>
              <a:sym typeface="Monotype Sorts" pitchFamily="2" charset="2"/>
            </a:endParaRPr>
          </a:p>
          <a:p>
            <a:pPr algn="ctr">
              <a:defRPr/>
            </a:pPr>
            <a:endParaRPr lang="en-US" sz="2000" b="0" dirty="0">
              <a:effectLst>
                <a:outerShdw blurRad="38100" dist="38100" dir="2700000" algn="tl">
                  <a:srgbClr val="C0C0C0"/>
                </a:outerShdw>
              </a:effectLst>
              <a:latin typeface="Arial" charset="0"/>
              <a:sym typeface="Monotype Sorts" pitchFamily="2" charset="2"/>
            </a:endParaRPr>
          </a:p>
          <a:p>
            <a:pPr algn="ctr">
              <a:defRPr/>
            </a:pPr>
            <a:endParaRPr lang="en-US" sz="2000" b="0" dirty="0">
              <a:effectLst>
                <a:outerShdw blurRad="38100" dist="38100" dir="2700000" algn="tl">
                  <a:srgbClr val="C0C0C0"/>
                </a:outerShdw>
              </a:effectLst>
              <a:latin typeface="Arial" charset="0"/>
              <a:sym typeface="Monotype Sorts" pitchFamily="2" charset="2"/>
            </a:endParaRPr>
          </a:p>
        </p:txBody>
      </p:sp>
      <p:pic>
        <p:nvPicPr>
          <p:cNvPr id="15367"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sldNum" sz="quarter" idx="12"/>
          </p:nvPr>
        </p:nvSpPr>
        <p:spPr>
          <a:noFill/>
        </p:spPr>
        <p:txBody>
          <a:bodyPr/>
          <a:lstStyle/>
          <a:p>
            <a:fld id="{76D34FCF-826B-4484-9F02-ADB18654265E}" type="slidenum">
              <a:rPr lang="en-US" smtClean="0">
                <a:latin typeface="Arial" pitchFamily="34" charset="0"/>
              </a:rPr>
              <a:pPr/>
              <a:t>15</a:t>
            </a:fld>
            <a:endParaRPr lang="en-US" smtClean="0">
              <a:latin typeface="Arial" pitchFamily="34" charset="0"/>
            </a:endParaRPr>
          </a:p>
        </p:txBody>
      </p:sp>
      <p:pic>
        <p:nvPicPr>
          <p:cNvPr id="16387" name="Picture 2" descr="Thumbnail"/>
          <p:cNvPicPr>
            <a:picLocks noGrp="1" noChangeAspect="1" noChangeArrowheads="1"/>
          </p:cNvPicPr>
          <p:nvPr>
            <p:ph type="body" idx="1"/>
          </p:nvPr>
        </p:nvPicPr>
        <p:blipFill>
          <a:blip r:embed="rId3" cstate="print"/>
          <a:srcRect/>
          <a:stretch>
            <a:fillRect/>
          </a:stretch>
        </p:blipFill>
        <p:spPr>
          <a:xfrm>
            <a:off x="152400" y="1371600"/>
            <a:ext cx="8839200" cy="5334000"/>
          </a:xfrm>
          <a:ln w="38100">
            <a:solidFill>
              <a:srgbClr val="000080"/>
            </a:solidFill>
          </a:ln>
        </p:spPr>
      </p:pic>
      <p:sp>
        <p:nvSpPr>
          <p:cNvPr id="16388" name="Rectangle 3"/>
          <p:cNvSpPr>
            <a:spLocks noChangeArrowheads="1"/>
          </p:cNvSpPr>
          <p:nvPr/>
        </p:nvSpPr>
        <p:spPr bwMode="auto">
          <a:xfrm>
            <a:off x="228600" y="914400"/>
            <a:ext cx="8610600" cy="381000"/>
          </a:xfrm>
          <a:prstGeom prst="rect">
            <a:avLst/>
          </a:prstGeom>
          <a:noFill/>
          <a:ln w="9525">
            <a:noFill/>
            <a:miter lim="800000"/>
            <a:headEnd/>
            <a:tailEnd/>
          </a:ln>
        </p:spPr>
        <p:txBody>
          <a:bodyPr anchor="ctr"/>
          <a:lstStyle/>
          <a:p>
            <a:pPr algn="ctr"/>
            <a:r>
              <a:rPr lang="en-US">
                <a:solidFill>
                  <a:srgbClr val="000099"/>
                </a:solidFill>
              </a:rPr>
              <a:t>LVER</a:t>
            </a:r>
            <a:r>
              <a:rPr lang="en-US" b="0">
                <a:solidFill>
                  <a:srgbClr val="000099"/>
                </a:solidFill>
              </a:rPr>
              <a:t> </a:t>
            </a:r>
            <a:r>
              <a:rPr lang="en-US">
                <a:solidFill>
                  <a:srgbClr val="000099"/>
                </a:solidFill>
              </a:rPr>
              <a:t>Roles and Responsibilities</a:t>
            </a:r>
          </a:p>
        </p:txBody>
      </p:sp>
      <p:pic>
        <p:nvPicPr>
          <p:cNvPr id="16389"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15365" name="Rectangle 5"/>
          <p:cNvSpPr>
            <a:spLocks noChangeArrowheads="1"/>
          </p:cNvSpPr>
          <p:nvPr/>
        </p:nvSpPr>
        <p:spPr bwMode="auto">
          <a:xfrm>
            <a:off x="304800" y="1371600"/>
            <a:ext cx="8458200" cy="4524375"/>
          </a:xfrm>
          <a:prstGeom prst="rect">
            <a:avLst/>
          </a:prstGeom>
          <a:noFill/>
          <a:ln w="9525">
            <a:noFill/>
            <a:miter lim="800000"/>
            <a:headEnd/>
            <a:tailEnd/>
          </a:ln>
          <a:effectLst/>
        </p:spPr>
        <p:txBody>
          <a:bodyPr>
            <a:spAutoFit/>
          </a:bodyPr>
          <a:lstStyle/>
          <a:p>
            <a:pPr>
              <a:defRPr/>
            </a:pPr>
            <a:endParaRPr lang="en-US" sz="2400" dirty="0">
              <a:latin typeface="Arial" charset="0"/>
              <a:sym typeface="Monotype Sorts" pitchFamily="2" charset="2"/>
            </a:endParaRPr>
          </a:p>
          <a:p>
            <a:pPr>
              <a:defRPr/>
            </a:pPr>
            <a:r>
              <a:rPr lang="en-US" sz="2400" dirty="0">
                <a:latin typeface="Arial" charset="0"/>
                <a:sym typeface="Monotype Sorts" pitchFamily="2" charset="2"/>
              </a:rPr>
              <a:t>LVER Advocacy Role for Veterans:</a:t>
            </a:r>
            <a:endParaRPr lang="en-US" sz="2400" b="0" dirty="0">
              <a:latin typeface="Arial" charset="0"/>
              <a:sym typeface="Monotype Sorts" pitchFamily="2" charset="2"/>
            </a:endParaRPr>
          </a:p>
          <a:p>
            <a:pPr>
              <a:buClr>
                <a:srgbClr val="000099"/>
              </a:buClr>
              <a:buFont typeface="Wingdings" pitchFamily="2" charset="2"/>
              <a:buChar char="Ø"/>
              <a:defRPr/>
            </a:pPr>
            <a:endParaRPr lang="en-US" sz="2400" b="0" dirty="0">
              <a:latin typeface="Arial" charset="0"/>
              <a:sym typeface="Monotype Sorts" pitchFamily="2" charset="2"/>
            </a:endParaRPr>
          </a:p>
          <a:p>
            <a:pPr>
              <a:buClr>
                <a:srgbClr val="000099"/>
              </a:buClr>
              <a:buFont typeface="Wingdings" pitchFamily="2" charset="2"/>
              <a:buChar char="Ø"/>
              <a:defRPr/>
            </a:pPr>
            <a:r>
              <a:rPr lang="en-US" sz="2400" b="0" dirty="0">
                <a:latin typeface="Arial" charset="0"/>
                <a:sym typeface="Monotype Sorts" pitchFamily="2" charset="2"/>
              </a:rPr>
              <a:t>Facilitate and participate in Employer Mass Recruitments </a:t>
            </a:r>
          </a:p>
          <a:p>
            <a:pPr>
              <a:buClr>
                <a:srgbClr val="000099"/>
              </a:buClr>
              <a:buFont typeface="Wingdings" pitchFamily="2" charset="2"/>
              <a:buNone/>
              <a:defRPr/>
            </a:pPr>
            <a:r>
              <a:rPr lang="en-US" sz="2400" b="0" dirty="0">
                <a:latin typeface="Arial" charset="0"/>
                <a:sym typeface="Monotype Sorts" pitchFamily="2" charset="2"/>
              </a:rPr>
              <a:t>   for new and expanding firms</a:t>
            </a:r>
          </a:p>
          <a:p>
            <a:pPr>
              <a:buClr>
                <a:srgbClr val="000099"/>
              </a:buClr>
              <a:buFont typeface="Wingdings" pitchFamily="2" charset="2"/>
              <a:buChar char="Ø"/>
              <a:defRPr/>
            </a:pPr>
            <a:r>
              <a:rPr lang="en-US" sz="2400" b="0" dirty="0">
                <a:latin typeface="Arial" charset="0"/>
                <a:sym typeface="Monotype Sorts" pitchFamily="2" charset="2"/>
              </a:rPr>
              <a:t>Facilitate and maintain Employer Recruiting Agreements</a:t>
            </a:r>
          </a:p>
          <a:p>
            <a:pPr>
              <a:buClr>
                <a:srgbClr val="000099"/>
              </a:buClr>
              <a:buFont typeface="Wingdings" pitchFamily="2" charset="2"/>
              <a:buChar char="Ø"/>
              <a:defRPr/>
            </a:pPr>
            <a:r>
              <a:rPr lang="en-US" sz="2400" b="0" dirty="0">
                <a:latin typeface="Arial" charset="0"/>
                <a:sym typeface="Monotype Sorts" pitchFamily="2" charset="2"/>
              </a:rPr>
              <a:t>Conduct presentations on Florida’s Veterans' Program and </a:t>
            </a:r>
          </a:p>
          <a:p>
            <a:pPr>
              <a:buClr>
                <a:srgbClr val="000099"/>
              </a:buClr>
              <a:buFont typeface="Wingdings" pitchFamily="2" charset="2"/>
              <a:buNone/>
              <a:defRPr/>
            </a:pPr>
            <a:r>
              <a:rPr lang="en-US" sz="2400" b="0" dirty="0">
                <a:latin typeface="Arial" charset="0"/>
                <a:sym typeface="Monotype Sorts" pitchFamily="2" charset="2"/>
              </a:rPr>
              <a:t>   services to veterans at the RWB meetings</a:t>
            </a:r>
          </a:p>
          <a:p>
            <a:pPr>
              <a:buClr>
                <a:srgbClr val="000099"/>
              </a:buClr>
              <a:buFont typeface="Wingdings" pitchFamily="2" charset="2"/>
              <a:buChar char="Ø"/>
              <a:defRPr/>
            </a:pPr>
            <a:r>
              <a:rPr lang="en-US" sz="2400" b="0" dirty="0">
                <a:latin typeface="Arial" charset="0"/>
                <a:sym typeface="Monotype Sorts" pitchFamily="2" charset="2"/>
              </a:rPr>
              <a:t>Contact Reserve and National Guard Units</a:t>
            </a:r>
          </a:p>
          <a:p>
            <a:pPr>
              <a:buClr>
                <a:srgbClr val="000099"/>
              </a:buClr>
              <a:buFont typeface="Wingdings" pitchFamily="2" charset="2"/>
              <a:buChar char="Ø"/>
              <a:defRPr/>
            </a:pPr>
            <a:r>
              <a:rPr lang="en-US" sz="2400" b="0" dirty="0">
                <a:latin typeface="Arial" charset="0"/>
                <a:sym typeface="Monotype Sorts" pitchFamily="2" charset="2"/>
              </a:rPr>
              <a:t>Contact other venues and organizations providing services to veterans.</a:t>
            </a:r>
            <a:endParaRPr lang="en-US" sz="2400" dirty="0">
              <a:effectLst>
                <a:outerShdw blurRad="38100" dist="38100" dir="2700000" algn="tl">
                  <a:srgbClr val="C0C0C0"/>
                </a:outerShdw>
              </a:effectLst>
              <a:latin typeface="Arial" charset="0"/>
            </a:endParaRPr>
          </a:p>
          <a:p>
            <a:pPr>
              <a:defRPr/>
            </a:pPr>
            <a:endParaRPr lang="en-US" sz="2400" b="0" dirty="0">
              <a:effectLst>
                <a:outerShdw blurRad="38100" dist="38100" dir="2700000" algn="tl">
                  <a:srgbClr val="C0C0C0"/>
                </a:outerShdw>
              </a:effectLst>
              <a:latin typeface="Arial" charset="0"/>
            </a:endParaRPr>
          </a:p>
        </p:txBody>
      </p:sp>
      <p:pic>
        <p:nvPicPr>
          <p:cNvPr id="16391"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sldNum" sz="quarter" idx="12"/>
          </p:nvPr>
        </p:nvSpPr>
        <p:spPr>
          <a:noFill/>
        </p:spPr>
        <p:txBody>
          <a:bodyPr/>
          <a:lstStyle/>
          <a:p>
            <a:fld id="{BA62189D-80A2-489F-91E3-E147E4C436D7}" type="slidenum">
              <a:rPr lang="en-US" smtClean="0">
                <a:latin typeface="Arial" pitchFamily="34" charset="0"/>
              </a:rPr>
              <a:pPr/>
              <a:t>16</a:t>
            </a:fld>
            <a:endParaRPr lang="en-US" smtClean="0">
              <a:latin typeface="Arial" pitchFamily="34" charset="0"/>
            </a:endParaRPr>
          </a:p>
        </p:txBody>
      </p:sp>
      <p:pic>
        <p:nvPicPr>
          <p:cNvPr id="17411" name="Picture 2" descr="Thumbnail"/>
          <p:cNvPicPr>
            <a:picLocks noGrp="1" noChangeAspect="1" noChangeArrowheads="1"/>
          </p:cNvPicPr>
          <p:nvPr>
            <p:ph type="body" idx="1"/>
          </p:nvPr>
        </p:nvPicPr>
        <p:blipFill>
          <a:blip r:embed="rId3" cstate="print"/>
          <a:srcRect/>
          <a:stretch>
            <a:fillRect/>
          </a:stretch>
        </p:blipFill>
        <p:spPr>
          <a:xfrm>
            <a:off x="152400" y="1371600"/>
            <a:ext cx="8839200" cy="5334000"/>
          </a:xfrm>
          <a:ln w="38100">
            <a:solidFill>
              <a:srgbClr val="000080"/>
            </a:solidFill>
          </a:ln>
        </p:spPr>
      </p:pic>
      <p:sp>
        <p:nvSpPr>
          <p:cNvPr id="17412" name="Rectangle 3"/>
          <p:cNvSpPr>
            <a:spLocks noChangeArrowheads="1"/>
          </p:cNvSpPr>
          <p:nvPr/>
        </p:nvSpPr>
        <p:spPr bwMode="auto">
          <a:xfrm>
            <a:off x="304800" y="762000"/>
            <a:ext cx="8534400" cy="685800"/>
          </a:xfrm>
          <a:prstGeom prst="rect">
            <a:avLst/>
          </a:prstGeom>
          <a:noFill/>
          <a:ln w="9525">
            <a:noFill/>
            <a:miter lim="800000"/>
            <a:headEnd/>
            <a:tailEnd/>
          </a:ln>
        </p:spPr>
        <p:txBody>
          <a:bodyPr anchor="ctr"/>
          <a:lstStyle/>
          <a:p>
            <a:pPr algn="ctr"/>
            <a:r>
              <a:rPr lang="en-US">
                <a:solidFill>
                  <a:srgbClr val="000099"/>
                </a:solidFill>
                <a:sym typeface="Monotype Sorts"/>
              </a:rPr>
              <a:t>DVOP/LVER staff Training </a:t>
            </a:r>
          </a:p>
        </p:txBody>
      </p:sp>
      <p:pic>
        <p:nvPicPr>
          <p:cNvPr id="17413"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49157" name="Rectangle 5"/>
          <p:cNvSpPr>
            <a:spLocks noChangeArrowheads="1"/>
          </p:cNvSpPr>
          <p:nvPr/>
        </p:nvSpPr>
        <p:spPr bwMode="auto">
          <a:xfrm>
            <a:off x="228600" y="1371600"/>
            <a:ext cx="8610600" cy="5570538"/>
          </a:xfrm>
          <a:prstGeom prst="rect">
            <a:avLst/>
          </a:prstGeom>
          <a:noFill/>
          <a:ln w="9525">
            <a:noFill/>
            <a:miter lim="800000"/>
            <a:headEnd/>
            <a:tailEnd/>
          </a:ln>
          <a:effectLst/>
        </p:spPr>
        <p:txBody>
          <a:bodyPr>
            <a:spAutoFit/>
          </a:bodyPr>
          <a:lstStyle/>
          <a:p>
            <a:pPr>
              <a:defRPr/>
            </a:pPr>
            <a:r>
              <a:rPr lang="en-US" sz="2400" dirty="0">
                <a:effectLst>
                  <a:outerShdw blurRad="38100" dist="38100" dir="2700000" algn="tl">
                    <a:srgbClr val="C0C0C0"/>
                  </a:outerShdw>
                </a:effectLst>
                <a:latin typeface="Arial" charset="0"/>
                <a:sym typeface="Monotype Sorts" pitchFamily="2" charset="2"/>
              </a:rPr>
              <a:t>Required Training:</a:t>
            </a:r>
            <a:r>
              <a:rPr lang="en-US" sz="2000" dirty="0">
                <a:effectLst>
                  <a:outerShdw blurRad="38100" dist="38100" dir="2700000" algn="tl">
                    <a:srgbClr val="C0C0C0"/>
                  </a:outerShdw>
                </a:effectLst>
                <a:latin typeface="Arial" charset="0"/>
                <a:sym typeface="Monotype Sorts" pitchFamily="2" charset="2"/>
              </a:rPr>
              <a:t> </a:t>
            </a:r>
            <a:r>
              <a:rPr lang="en-US" sz="2400" b="0" dirty="0">
                <a:latin typeface="Arial" charset="0"/>
                <a:sym typeface="Monotype Sorts" pitchFamily="2" charset="2"/>
              </a:rPr>
              <a:t>All DVOP and LVER staff will take the required courses at </a:t>
            </a:r>
            <a:r>
              <a:rPr lang="en-US" sz="2400" b="0" dirty="0">
                <a:latin typeface="Arial" charset="0"/>
              </a:rPr>
              <a:t>National Veterans’ Training Institute</a:t>
            </a:r>
            <a:r>
              <a:rPr lang="en-US" sz="2400" dirty="0">
                <a:latin typeface="Arial" charset="0"/>
              </a:rPr>
              <a:t> (</a:t>
            </a:r>
            <a:r>
              <a:rPr lang="en-US" sz="2400" b="0" dirty="0">
                <a:latin typeface="Arial" charset="0"/>
                <a:sym typeface="Monotype Sorts" pitchFamily="2" charset="2"/>
              </a:rPr>
              <a:t>NVTI) within 18 months of their initial appointment. In most cases, selection is based on date of hire.</a:t>
            </a:r>
          </a:p>
          <a:p>
            <a:pPr>
              <a:defRPr/>
            </a:pPr>
            <a:endParaRPr lang="en-US" sz="2400" dirty="0">
              <a:latin typeface="Arial" charset="0"/>
              <a:sym typeface="Monotype Sorts" pitchFamily="2" charset="2"/>
            </a:endParaRPr>
          </a:p>
          <a:p>
            <a:pPr>
              <a:defRPr/>
            </a:pPr>
            <a:r>
              <a:rPr lang="en-US" sz="2400" dirty="0">
                <a:latin typeface="Arial" charset="0"/>
                <a:sym typeface="Monotype Sorts" pitchFamily="2" charset="2"/>
              </a:rPr>
              <a:t>Courses offered:</a:t>
            </a:r>
            <a:r>
              <a:rPr lang="en-US" sz="2400" b="0" dirty="0">
                <a:latin typeface="Arial" charset="0"/>
                <a:sym typeface="Monotype Sorts" pitchFamily="2" charset="2"/>
              </a:rPr>
              <a:t> </a:t>
            </a:r>
          </a:p>
          <a:p>
            <a:pPr lvl="1">
              <a:buClr>
                <a:srgbClr val="000099"/>
              </a:buClr>
              <a:buFont typeface="Wingdings" pitchFamily="2" charset="2"/>
              <a:buChar char="Ø"/>
              <a:defRPr/>
            </a:pPr>
            <a:r>
              <a:rPr lang="en-US" sz="2000" b="0" dirty="0">
                <a:latin typeface="Arial" charset="0"/>
                <a:sym typeface="Monotype Sorts" pitchFamily="2" charset="2"/>
              </a:rPr>
              <a:t> Orientation to Veteran Services (on-line) </a:t>
            </a:r>
            <a:r>
              <a:rPr lang="en-US" sz="2400" dirty="0">
                <a:solidFill>
                  <a:srgbClr val="000099"/>
                </a:solidFill>
                <a:latin typeface="Arial" charset="0"/>
                <a:sym typeface="Monotype Sorts" pitchFamily="2" charset="2"/>
              </a:rPr>
              <a:t>***</a:t>
            </a:r>
          </a:p>
          <a:p>
            <a:pPr lvl="1">
              <a:buClr>
                <a:srgbClr val="000099"/>
              </a:buClr>
              <a:buFont typeface="Wingdings" pitchFamily="2" charset="2"/>
              <a:buChar char="Ø"/>
              <a:defRPr/>
            </a:pPr>
            <a:r>
              <a:rPr lang="en-US" sz="2400" dirty="0">
                <a:latin typeface="Arial" charset="0"/>
                <a:sym typeface="Monotype Sorts" pitchFamily="2" charset="2"/>
              </a:rPr>
              <a:t> </a:t>
            </a:r>
            <a:r>
              <a:rPr lang="en-US" sz="2000" b="0" dirty="0">
                <a:latin typeface="Arial" charset="0"/>
                <a:sym typeface="Monotype Sorts" pitchFamily="2" charset="2"/>
              </a:rPr>
              <a:t>Veterans’ Benefits Online (voluntary enrollment)</a:t>
            </a:r>
            <a:r>
              <a:rPr lang="en-US" sz="2400" b="0" dirty="0">
                <a:latin typeface="Arial" charset="0"/>
                <a:sym typeface="Monotype Sorts" pitchFamily="2" charset="2"/>
              </a:rPr>
              <a:t> </a:t>
            </a:r>
            <a:endParaRPr lang="en-US" sz="2400" dirty="0">
              <a:solidFill>
                <a:srgbClr val="000099"/>
              </a:solidFill>
              <a:latin typeface="Arial" charset="0"/>
              <a:sym typeface="Monotype Sorts" pitchFamily="2" charset="2"/>
            </a:endParaRPr>
          </a:p>
          <a:p>
            <a:pPr lvl="1">
              <a:buClr>
                <a:srgbClr val="000099"/>
              </a:buClr>
              <a:buFont typeface="Wingdings" pitchFamily="2" charset="2"/>
              <a:buChar char="Ø"/>
              <a:defRPr/>
            </a:pPr>
            <a:r>
              <a:rPr lang="en-US" sz="2000" b="0" dirty="0">
                <a:latin typeface="Arial" charset="0"/>
                <a:sym typeface="Monotype Sorts" pitchFamily="2" charset="2"/>
              </a:rPr>
              <a:t> Labor &amp; Employment Specialist (LES) </a:t>
            </a:r>
            <a:r>
              <a:rPr lang="en-US" sz="2000" b="0" u="sng" dirty="0">
                <a:latin typeface="Arial" charset="0"/>
                <a:sym typeface="Monotype Sorts" pitchFamily="2" charset="2"/>
              </a:rPr>
              <a:t>required</a:t>
            </a:r>
            <a:r>
              <a:rPr lang="en-US" sz="2000" b="0" dirty="0">
                <a:latin typeface="Arial" charset="0"/>
                <a:sym typeface="Monotype Sorts" pitchFamily="2" charset="2"/>
              </a:rPr>
              <a:t> for all staff</a:t>
            </a:r>
          </a:p>
          <a:p>
            <a:pPr lvl="1">
              <a:buClr>
                <a:srgbClr val="000099"/>
              </a:buClr>
              <a:buFont typeface="Wingdings" pitchFamily="2" charset="2"/>
              <a:buChar char="Ø"/>
              <a:defRPr/>
            </a:pPr>
            <a:r>
              <a:rPr lang="en-US" sz="2000" b="0" dirty="0">
                <a:latin typeface="Arial" charset="0"/>
                <a:sym typeface="Monotype Sorts" pitchFamily="2" charset="2"/>
              </a:rPr>
              <a:t> Case Management (CM) </a:t>
            </a:r>
            <a:r>
              <a:rPr lang="en-US" sz="2000" b="0" u="sng" dirty="0">
                <a:latin typeface="Arial" charset="0"/>
                <a:sym typeface="Monotype Sorts" pitchFamily="2" charset="2"/>
              </a:rPr>
              <a:t>required</a:t>
            </a:r>
            <a:r>
              <a:rPr lang="en-US" sz="2000" b="0" dirty="0">
                <a:latin typeface="Arial" charset="0"/>
                <a:sym typeface="Monotype Sorts" pitchFamily="2" charset="2"/>
              </a:rPr>
              <a:t> for DVOPs</a:t>
            </a:r>
          </a:p>
          <a:p>
            <a:pPr lvl="1">
              <a:buClr>
                <a:srgbClr val="000099"/>
              </a:buClr>
              <a:buFont typeface="Wingdings" pitchFamily="2" charset="2"/>
              <a:buChar char="Ø"/>
              <a:defRPr/>
            </a:pPr>
            <a:r>
              <a:rPr lang="en-US" sz="2000" b="0" dirty="0">
                <a:latin typeface="Arial" charset="0"/>
                <a:sym typeface="Monotype Sorts" pitchFamily="2" charset="2"/>
              </a:rPr>
              <a:t> Transition Assistance Program (TAP) (for staff designated to </a:t>
            </a:r>
          </a:p>
          <a:p>
            <a:pPr lvl="1">
              <a:buClr>
                <a:srgbClr val="000099"/>
              </a:buClr>
              <a:buFont typeface="Wingdings" pitchFamily="2" charset="2"/>
              <a:buNone/>
              <a:defRPr/>
            </a:pPr>
            <a:r>
              <a:rPr lang="en-US" sz="2000" b="0" dirty="0">
                <a:latin typeface="Arial" charset="0"/>
                <a:sym typeface="Monotype Sorts" pitchFamily="2" charset="2"/>
              </a:rPr>
              <a:t>    facilitate TAP classes) Facilitator is required for TAP facilitators</a:t>
            </a:r>
          </a:p>
          <a:p>
            <a:pPr lvl="1">
              <a:buClr>
                <a:srgbClr val="000099"/>
              </a:buClr>
              <a:buFont typeface="Wingdings" pitchFamily="2" charset="2"/>
              <a:buChar char="Ø"/>
              <a:defRPr/>
            </a:pPr>
            <a:r>
              <a:rPr lang="en-US" sz="2000" b="0" dirty="0">
                <a:latin typeface="Arial" charset="0"/>
                <a:sym typeface="Monotype Sorts" pitchFamily="2" charset="2"/>
              </a:rPr>
              <a:t> Promoting Partnerships for Employment (PPE) </a:t>
            </a:r>
            <a:r>
              <a:rPr lang="en-US" sz="2000" b="0" u="sng" dirty="0">
                <a:latin typeface="Arial" charset="0"/>
                <a:sym typeface="Monotype Sorts" pitchFamily="2" charset="2"/>
              </a:rPr>
              <a:t>required</a:t>
            </a:r>
            <a:r>
              <a:rPr lang="en-US" sz="2000" b="0" dirty="0">
                <a:latin typeface="Arial" charset="0"/>
                <a:sym typeface="Monotype Sorts" pitchFamily="2" charset="2"/>
              </a:rPr>
              <a:t> for LVERs </a:t>
            </a:r>
          </a:p>
          <a:p>
            <a:pPr lvl="1">
              <a:buFont typeface="Wingdings" pitchFamily="2" charset="2"/>
              <a:buNone/>
              <a:defRPr/>
            </a:pPr>
            <a:endParaRPr lang="en-US" sz="2400" b="0" dirty="0">
              <a:latin typeface="Arial" charset="0"/>
              <a:sym typeface="Monotype Sorts" pitchFamily="2" charset="2"/>
            </a:endParaRPr>
          </a:p>
          <a:p>
            <a:pPr>
              <a:defRPr/>
            </a:pPr>
            <a:r>
              <a:rPr lang="en-US" sz="2000" dirty="0">
                <a:solidFill>
                  <a:srgbClr val="000099"/>
                </a:solidFill>
                <a:effectLst>
                  <a:outerShdw blurRad="38100" dist="38100" dir="2700000" algn="tl">
                    <a:srgbClr val="C0C0C0"/>
                  </a:outerShdw>
                </a:effectLst>
                <a:latin typeface="Arial" charset="0"/>
                <a:sym typeface="Monotype Sorts" pitchFamily="2" charset="2"/>
              </a:rPr>
              <a:t>*** </a:t>
            </a:r>
            <a:r>
              <a:rPr lang="en-US" sz="2000" b="0" dirty="0">
                <a:effectLst>
                  <a:outerShdw blurRad="38100" dist="38100" dir="2700000" algn="tl">
                    <a:srgbClr val="C0C0C0"/>
                  </a:outerShdw>
                </a:effectLst>
                <a:latin typeface="Arial" charset="0"/>
                <a:sym typeface="Monotype Sorts" pitchFamily="2" charset="2"/>
              </a:rPr>
              <a:t>Prerequisite to LES</a:t>
            </a:r>
            <a:endParaRPr lang="en-US" sz="2000" dirty="0">
              <a:effectLst>
                <a:outerShdw blurRad="38100" dist="38100" dir="2700000" algn="tl">
                  <a:srgbClr val="C0C0C0"/>
                </a:outerShdw>
              </a:effectLst>
              <a:latin typeface="Arial" charset="0"/>
              <a:sym typeface="Monotype Sorts" pitchFamily="2" charset="2"/>
            </a:endParaRPr>
          </a:p>
          <a:p>
            <a:pPr algn="ctr">
              <a:defRPr/>
            </a:pPr>
            <a:endParaRPr lang="en-US" sz="2000" dirty="0">
              <a:effectLst>
                <a:outerShdw blurRad="38100" dist="38100" dir="2700000" algn="tl">
                  <a:srgbClr val="C0C0C0"/>
                </a:outerShdw>
              </a:effectLst>
              <a:latin typeface="Arial" charset="0"/>
              <a:sym typeface="Monotype Sorts" pitchFamily="2" charset="2"/>
            </a:endParaRPr>
          </a:p>
        </p:txBody>
      </p:sp>
      <p:pic>
        <p:nvPicPr>
          <p:cNvPr id="17415"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2"/>
          </p:nvPr>
        </p:nvSpPr>
        <p:spPr>
          <a:noFill/>
        </p:spPr>
        <p:txBody>
          <a:bodyPr/>
          <a:lstStyle/>
          <a:p>
            <a:fld id="{0A13556D-C074-4800-99E3-B24BD38D6C1F}" type="slidenum">
              <a:rPr lang="en-US" smtClean="0">
                <a:latin typeface="Arial" pitchFamily="34" charset="0"/>
              </a:rPr>
              <a:pPr/>
              <a:t>17</a:t>
            </a:fld>
            <a:endParaRPr lang="en-US" smtClean="0">
              <a:latin typeface="Arial" pitchFamily="34" charset="0"/>
            </a:endParaRPr>
          </a:p>
        </p:txBody>
      </p:sp>
      <p:pic>
        <p:nvPicPr>
          <p:cNvPr id="18435" name="Picture 2" descr="Thumbnail"/>
          <p:cNvPicPr>
            <a:picLocks noGrp="1" noChangeAspect="1" noChangeArrowheads="1"/>
          </p:cNvPicPr>
          <p:nvPr>
            <p:ph type="body" idx="1"/>
          </p:nvPr>
        </p:nvPicPr>
        <p:blipFill>
          <a:blip r:embed="rId3" cstate="print"/>
          <a:srcRect/>
          <a:stretch>
            <a:fillRect/>
          </a:stretch>
        </p:blipFill>
        <p:spPr>
          <a:xfrm>
            <a:off x="152400" y="1371600"/>
            <a:ext cx="8839200" cy="5334000"/>
          </a:xfrm>
          <a:ln w="38100">
            <a:solidFill>
              <a:srgbClr val="000080"/>
            </a:solidFill>
          </a:ln>
        </p:spPr>
      </p:pic>
      <p:sp>
        <p:nvSpPr>
          <p:cNvPr id="18436" name="Rectangle 3"/>
          <p:cNvSpPr>
            <a:spLocks noChangeArrowheads="1"/>
          </p:cNvSpPr>
          <p:nvPr/>
        </p:nvSpPr>
        <p:spPr bwMode="auto">
          <a:xfrm>
            <a:off x="457200" y="914400"/>
            <a:ext cx="8001000" cy="381000"/>
          </a:xfrm>
          <a:prstGeom prst="rect">
            <a:avLst/>
          </a:prstGeom>
          <a:noFill/>
          <a:ln w="9525">
            <a:noFill/>
            <a:miter lim="800000"/>
            <a:headEnd/>
            <a:tailEnd/>
          </a:ln>
        </p:spPr>
        <p:txBody>
          <a:bodyPr anchor="ctr"/>
          <a:lstStyle/>
          <a:p>
            <a:pPr algn="ctr"/>
            <a:r>
              <a:rPr lang="en-US">
                <a:solidFill>
                  <a:srgbClr val="000099"/>
                </a:solidFill>
              </a:rPr>
              <a:t>Additional Veteran Programs</a:t>
            </a:r>
          </a:p>
        </p:txBody>
      </p:sp>
      <p:pic>
        <p:nvPicPr>
          <p:cNvPr id="18437"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88069" name="Rectangle 5"/>
          <p:cNvSpPr>
            <a:spLocks noChangeArrowheads="1"/>
          </p:cNvSpPr>
          <p:nvPr/>
        </p:nvSpPr>
        <p:spPr bwMode="auto">
          <a:xfrm>
            <a:off x="304800" y="1371600"/>
            <a:ext cx="8534400" cy="5140325"/>
          </a:xfrm>
          <a:prstGeom prst="rect">
            <a:avLst/>
          </a:prstGeom>
          <a:noFill/>
          <a:ln w="9525">
            <a:noFill/>
            <a:miter lim="800000"/>
            <a:headEnd/>
            <a:tailEnd/>
          </a:ln>
          <a:effectLst/>
        </p:spPr>
        <p:txBody>
          <a:bodyPr>
            <a:spAutoFit/>
          </a:bodyPr>
          <a:lstStyle/>
          <a:p>
            <a:pPr>
              <a:defRPr/>
            </a:pPr>
            <a:endParaRPr lang="en-US" sz="2000" dirty="0">
              <a:effectLst>
                <a:outerShdw blurRad="38100" dist="38100" dir="2700000" algn="tl">
                  <a:srgbClr val="C0C0C0"/>
                </a:outerShdw>
              </a:effectLst>
              <a:latin typeface="Arial" charset="0"/>
            </a:endParaRPr>
          </a:p>
          <a:p>
            <a:pPr>
              <a:buClr>
                <a:srgbClr val="000099"/>
              </a:buClr>
              <a:buFont typeface="Wingdings" pitchFamily="2" charset="2"/>
              <a:buChar char="Ø"/>
              <a:defRPr/>
            </a:pPr>
            <a:r>
              <a:rPr lang="en-US" sz="2400" b="0" dirty="0">
                <a:latin typeface="Arial" charset="0"/>
              </a:rPr>
              <a:t>Homeless Veterans’ Reintegration Program (HVRP)</a:t>
            </a:r>
          </a:p>
          <a:p>
            <a:pPr>
              <a:buClr>
                <a:srgbClr val="000099"/>
              </a:buClr>
              <a:buFont typeface="Wingdings" pitchFamily="2" charset="2"/>
              <a:buChar char="Ø"/>
              <a:defRPr/>
            </a:pPr>
            <a:r>
              <a:rPr lang="en-US" sz="2400" b="0" dirty="0">
                <a:latin typeface="Arial" charset="0"/>
              </a:rPr>
              <a:t>Homeless Female &amp; Family Veteran Reintegration Program (HFVRP) </a:t>
            </a:r>
          </a:p>
          <a:p>
            <a:pPr>
              <a:buClr>
                <a:srgbClr val="000099"/>
              </a:buClr>
              <a:buFont typeface="Wingdings" pitchFamily="2" charset="2"/>
              <a:buChar char="Ø"/>
              <a:defRPr/>
            </a:pPr>
            <a:r>
              <a:rPr lang="en-US" sz="2400" b="0" dirty="0">
                <a:latin typeface="Arial" charset="0"/>
              </a:rPr>
              <a:t>Veterans’ Workforce Investment Program (VWIP)</a:t>
            </a:r>
          </a:p>
          <a:p>
            <a:pPr>
              <a:buClr>
                <a:srgbClr val="000099"/>
              </a:buClr>
              <a:buFont typeface="Wingdings" pitchFamily="2" charset="2"/>
              <a:buChar char="Ø"/>
              <a:defRPr/>
            </a:pPr>
            <a:r>
              <a:rPr lang="en-US" sz="2400" b="0" dirty="0">
                <a:latin typeface="Arial" charset="0"/>
              </a:rPr>
              <a:t>Military Family Employment Advocacy (MFEA) program </a:t>
            </a:r>
          </a:p>
          <a:p>
            <a:pPr>
              <a:buClr>
                <a:srgbClr val="003399"/>
              </a:buClr>
              <a:buFont typeface="Wingdings" pitchFamily="2" charset="2"/>
              <a:buChar char="Ø"/>
              <a:defRPr/>
            </a:pPr>
            <a:r>
              <a:rPr lang="en-US" sz="2400" b="0" dirty="0">
                <a:latin typeface="Arial" charset="0"/>
              </a:rPr>
              <a:t>VA Vocational Rehabilitation and Employment (VR&amp;E) program</a:t>
            </a:r>
            <a:r>
              <a:rPr lang="en-US" sz="2400" dirty="0">
                <a:latin typeface="Arial" charset="0"/>
              </a:rPr>
              <a:t> </a:t>
            </a:r>
          </a:p>
          <a:p>
            <a:pPr>
              <a:buClr>
                <a:srgbClr val="003399"/>
              </a:buClr>
              <a:buFont typeface="Wingdings" pitchFamily="2" charset="2"/>
              <a:buChar char="Ø"/>
              <a:defRPr/>
            </a:pPr>
            <a:r>
              <a:rPr lang="en-US" sz="2400" b="0" dirty="0">
                <a:latin typeface="Arial" charset="0"/>
              </a:rPr>
              <a:t>Transitioning Incarcerated Veterans’ Program (TIVP)</a:t>
            </a:r>
            <a:r>
              <a:rPr lang="en-US" sz="2400" dirty="0">
                <a:latin typeface="Arial" charset="0"/>
              </a:rPr>
              <a:t> </a:t>
            </a:r>
          </a:p>
          <a:p>
            <a:pPr>
              <a:buClr>
                <a:srgbClr val="000099"/>
              </a:buClr>
              <a:buFont typeface="Wingdings" pitchFamily="2" charset="2"/>
              <a:buChar char="Ø"/>
              <a:defRPr/>
            </a:pPr>
            <a:r>
              <a:rPr lang="en-US" sz="2400" b="0" dirty="0" err="1">
                <a:latin typeface="Arial" charset="0"/>
              </a:rPr>
              <a:t>REALifelines</a:t>
            </a:r>
            <a:endParaRPr lang="en-US" sz="2400" dirty="0">
              <a:latin typeface="Arial" charset="0"/>
            </a:endParaRPr>
          </a:p>
          <a:p>
            <a:pPr>
              <a:buClr>
                <a:srgbClr val="000099"/>
              </a:buClr>
              <a:buFont typeface="Wingdings" pitchFamily="2" charset="2"/>
              <a:buChar char="Ø"/>
              <a:defRPr/>
            </a:pPr>
            <a:r>
              <a:rPr lang="en-US" sz="2400" b="0" dirty="0">
                <a:latin typeface="Arial" charset="0"/>
              </a:rPr>
              <a:t>VA work study program </a:t>
            </a:r>
          </a:p>
          <a:p>
            <a:pPr>
              <a:buClr>
                <a:srgbClr val="003399"/>
              </a:buClr>
              <a:buFont typeface="Wingdings" pitchFamily="2" charset="2"/>
              <a:buChar char="Ø"/>
              <a:defRPr/>
            </a:pPr>
            <a:r>
              <a:rPr lang="en-US" sz="2400" b="0" dirty="0">
                <a:latin typeface="Arial" charset="0"/>
              </a:rPr>
              <a:t>Transition Assistance Program</a:t>
            </a:r>
            <a:r>
              <a:rPr lang="en-US" sz="2400" dirty="0">
                <a:latin typeface="Arial" charset="0"/>
              </a:rPr>
              <a:t> </a:t>
            </a:r>
            <a:r>
              <a:rPr lang="en-US" sz="2400" b="0" dirty="0">
                <a:latin typeface="Arial" charset="0"/>
              </a:rPr>
              <a:t>(TAP)</a:t>
            </a:r>
            <a:endParaRPr lang="en-US" sz="3200" b="0" dirty="0">
              <a:solidFill>
                <a:srgbClr val="FF0000"/>
              </a:solidFill>
              <a:latin typeface="Arial" charset="0"/>
            </a:endParaRPr>
          </a:p>
          <a:p>
            <a:pPr>
              <a:defRPr/>
            </a:pPr>
            <a:endParaRPr lang="en-US" sz="2400" b="0" dirty="0">
              <a:solidFill>
                <a:srgbClr val="000099"/>
              </a:solidFill>
              <a:latin typeface="Arial" charset="0"/>
            </a:endParaRPr>
          </a:p>
          <a:p>
            <a:pPr>
              <a:defRPr/>
            </a:pPr>
            <a:r>
              <a:rPr lang="en-US" sz="2000" dirty="0">
                <a:latin typeface="Arial" charset="0"/>
                <a:hlinkClick r:id="rId5"/>
              </a:rPr>
              <a:t>http://www.floridajobs.org/workforce/Vet_EmpTrngInfo.html</a:t>
            </a:r>
            <a:endParaRPr lang="en-US" sz="2400" dirty="0">
              <a:latin typeface="Arial" charset="0"/>
            </a:endParaRPr>
          </a:p>
        </p:txBody>
      </p:sp>
      <p:pic>
        <p:nvPicPr>
          <p:cNvPr id="18439" name="Picture 7" descr="Agency for Workforce Innovation Logo"/>
          <p:cNvPicPr>
            <a:picLocks noChangeAspect="1" noChangeArrowheads="1"/>
          </p:cNvPicPr>
          <p:nvPr/>
        </p:nvPicPr>
        <p:blipFill>
          <a:blip r:embed="rId6"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sldNum" sz="quarter" idx="12"/>
          </p:nvPr>
        </p:nvSpPr>
        <p:spPr>
          <a:noFill/>
        </p:spPr>
        <p:txBody>
          <a:bodyPr/>
          <a:lstStyle/>
          <a:p>
            <a:fld id="{71654A03-97D9-4908-96D4-0D6F4A2F76AF}" type="slidenum">
              <a:rPr lang="en-US" smtClean="0">
                <a:latin typeface="Arial" pitchFamily="34" charset="0"/>
              </a:rPr>
              <a:pPr/>
              <a:t>18</a:t>
            </a:fld>
            <a:endParaRPr lang="en-US" smtClean="0">
              <a:latin typeface="Arial" pitchFamily="34" charset="0"/>
            </a:endParaRPr>
          </a:p>
        </p:txBody>
      </p:sp>
      <p:pic>
        <p:nvPicPr>
          <p:cNvPr id="19459" name="Picture 2" descr="Thumbnail"/>
          <p:cNvPicPr>
            <a:picLocks noGrp="1" noChangeAspect="1" noChangeArrowheads="1"/>
          </p:cNvPicPr>
          <p:nvPr>
            <p:ph type="body" idx="1"/>
          </p:nvPr>
        </p:nvPicPr>
        <p:blipFill>
          <a:blip r:embed="rId3" cstate="print"/>
          <a:srcRect/>
          <a:stretch>
            <a:fillRect/>
          </a:stretch>
        </p:blipFill>
        <p:spPr>
          <a:xfrm>
            <a:off x="152400" y="1371600"/>
            <a:ext cx="8839200" cy="5334000"/>
          </a:xfrm>
          <a:ln w="38100">
            <a:solidFill>
              <a:srgbClr val="000080"/>
            </a:solidFill>
          </a:ln>
        </p:spPr>
      </p:pic>
      <p:sp>
        <p:nvSpPr>
          <p:cNvPr id="19460" name="Rectangle 3"/>
          <p:cNvSpPr>
            <a:spLocks noChangeArrowheads="1"/>
          </p:cNvSpPr>
          <p:nvPr/>
        </p:nvSpPr>
        <p:spPr bwMode="auto">
          <a:xfrm>
            <a:off x="838200" y="914400"/>
            <a:ext cx="7467600" cy="381000"/>
          </a:xfrm>
          <a:prstGeom prst="rect">
            <a:avLst/>
          </a:prstGeom>
          <a:noFill/>
          <a:ln w="9525">
            <a:noFill/>
            <a:miter lim="800000"/>
            <a:headEnd/>
            <a:tailEnd/>
          </a:ln>
        </p:spPr>
        <p:txBody>
          <a:bodyPr anchor="ctr"/>
          <a:lstStyle/>
          <a:p>
            <a:pPr algn="ctr"/>
            <a:r>
              <a:rPr lang="en-US">
                <a:solidFill>
                  <a:srgbClr val="000099"/>
                </a:solidFill>
              </a:rPr>
              <a:t>Additional Veteran Programs</a:t>
            </a:r>
          </a:p>
        </p:txBody>
      </p:sp>
      <p:pic>
        <p:nvPicPr>
          <p:cNvPr id="19461"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123909" name="Rectangle 5"/>
          <p:cNvSpPr>
            <a:spLocks noChangeArrowheads="1"/>
          </p:cNvSpPr>
          <p:nvPr/>
        </p:nvSpPr>
        <p:spPr bwMode="auto">
          <a:xfrm>
            <a:off x="304800" y="1447800"/>
            <a:ext cx="8534400" cy="4894263"/>
          </a:xfrm>
          <a:prstGeom prst="rect">
            <a:avLst/>
          </a:prstGeom>
          <a:noFill/>
          <a:ln w="9525">
            <a:noFill/>
            <a:miter lim="800000"/>
            <a:headEnd/>
            <a:tailEnd/>
          </a:ln>
          <a:effectLst/>
        </p:spPr>
        <p:txBody>
          <a:bodyPr>
            <a:spAutoFit/>
          </a:bodyPr>
          <a:lstStyle/>
          <a:p>
            <a:pPr>
              <a:defRPr/>
            </a:pPr>
            <a:endParaRPr lang="en-US" sz="2400" b="0" dirty="0">
              <a:effectLst>
                <a:outerShdw blurRad="38100" dist="38100" dir="2700000" algn="tl">
                  <a:srgbClr val="C0C0C0"/>
                </a:outerShdw>
              </a:effectLst>
              <a:latin typeface="Arial" charset="0"/>
            </a:endParaRPr>
          </a:p>
          <a:p>
            <a:pPr>
              <a:defRPr/>
            </a:pPr>
            <a:r>
              <a:rPr lang="en-US" sz="2400" b="0" dirty="0">
                <a:latin typeface="Arial" charset="0"/>
              </a:rPr>
              <a:t>Five VR&amp;E office locations in Florida:</a:t>
            </a:r>
          </a:p>
          <a:p>
            <a:pPr>
              <a:defRPr/>
            </a:pPr>
            <a:endParaRPr lang="en-US" sz="2400" b="0" dirty="0">
              <a:latin typeface="Arial" charset="0"/>
            </a:endParaRPr>
          </a:p>
          <a:p>
            <a:pPr>
              <a:buFont typeface="Wingdings" pitchFamily="2" charset="2"/>
              <a:buChar char="Ø"/>
              <a:defRPr/>
            </a:pPr>
            <a:r>
              <a:rPr lang="en-US" sz="2400" b="0" dirty="0">
                <a:latin typeface="Arial" charset="0"/>
              </a:rPr>
              <a:t>Toni Washington, VR&amp;E Lead DVOP, provides state-wide coordination of  program reporting and awareness training on the VA’s VR&amp;E program</a:t>
            </a:r>
          </a:p>
          <a:p>
            <a:pPr>
              <a:buFont typeface="Wingdings" pitchFamily="2" charset="2"/>
              <a:buChar char="Ø"/>
              <a:defRPr/>
            </a:pPr>
            <a:r>
              <a:rPr lang="en-US" sz="2400" b="0" dirty="0">
                <a:latin typeface="Arial" charset="0"/>
              </a:rPr>
              <a:t>Regional VR&amp;E locations with VR&amp;E DVOPs:</a:t>
            </a:r>
          </a:p>
          <a:p>
            <a:pPr lvl="1">
              <a:buFont typeface="Wingdings" pitchFamily="2" charset="2"/>
              <a:buChar char="Ø"/>
              <a:defRPr/>
            </a:pPr>
            <a:r>
              <a:rPr lang="en-US" sz="2400" b="0" dirty="0">
                <a:latin typeface="Arial" charset="0"/>
              </a:rPr>
              <a:t>Pensacola                </a:t>
            </a:r>
          </a:p>
          <a:p>
            <a:pPr lvl="1">
              <a:buFont typeface="Wingdings" pitchFamily="2" charset="2"/>
              <a:buChar char="Ø"/>
              <a:defRPr/>
            </a:pPr>
            <a:r>
              <a:rPr lang="en-US" sz="2400" b="0" dirty="0">
                <a:latin typeface="Arial" charset="0"/>
              </a:rPr>
              <a:t>Jacksonville</a:t>
            </a:r>
          </a:p>
          <a:p>
            <a:pPr lvl="1">
              <a:buFont typeface="Wingdings" pitchFamily="2" charset="2"/>
              <a:buChar char="Ø"/>
              <a:defRPr/>
            </a:pPr>
            <a:r>
              <a:rPr lang="en-US" sz="2400" b="0" dirty="0">
                <a:latin typeface="Arial" charset="0"/>
              </a:rPr>
              <a:t>Orlando</a:t>
            </a:r>
          </a:p>
          <a:p>
            <a:pPr lvl="1">
              <a:buFont typeface="Wingdings" pitchFamily="2" charset="2"/>
              <a:buChar char="Ø"/>
              <a:defRPr/>
            </a:pPr>
            <a:r>
              <a:rPr lang="en-US" sz="2400" b="0" dirty="0">
                <a:latin typeface="Arial" charset="0"/>
              </a:rPr>
              <a:t>St. Petersburg</a:t>
            </a:r>
            <a:r>
              <a:rPr lang="en-US" sz="2400" dirty="0">
                <a:latin typeface="Arial" charset="0"/>
              </a:rPr>
              <a:t> </a:t>
            </a:r>
            <a:endParaRPr lang="en-US" sz="2400" b="0" dirty="0">
              <a:latin typeface="Arial" charset="0"/>
            </a:endParaRPr>
          </a:p>
          <a:p>
            <a:pPr lvl="1">
              <a:buFont typeface="Wingdings" pitchFamily="2" charset="2"/>
              <a:buChar char="Ø"/>
              <a:defRPr/>
            </a:pPr>
            <a:r>
              <a:rPr lang="en-US" sz="2400" b="0" dirty="0">
                <a:latin typeface="Arial" charset="0"/>
              </a:rPr>
              <a:t>Ft. Lauderdale</a:t>
            </a:r>
          </a:p>
          <a:p>
            <a:pPr>
              <a:defRPr/>
            </a:pPr>
            <a:endParaRPr lang="en-US" sz="2400" b="0" dirty="0">
              <a:latin typeface="Arial" charset="0"/>
              <a:sym typeface="Monotype Sorts" pitchFamily="2" charset="2"/>
            </a:endParaRPr>
          </a:p>
        </p:txBody>
      </p:sp>
      <p:pic>
        <p:nvPicPr>
          <p:cNvPr id="19463"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sldNum" sz="quarter" idx="12"/>
          </p:nvPr>
        </p:nvSpPr>
        <p:spPr>
          <a:noFill/>
        </p:spPr>
        <p:txBody>
          <a:bodyPr/>
          <a:lstStyle/>
          <a:p>
            <a:fld id="{B0E6A6ED-5AB8-4928-BC6C-77D889D7457A}" type="slidenum">
              <a:rPr lang="en-US" smtClean="0">
                <a:latin typeface="Arial" pitchFamily="34" charset="0"/>
              </a:rPr>
              <a:pPr/>
              <a:t>19</a:t>
            </a:fld>
            <a:endParaRPr lang="en-US" smtClean="0">
              <a:latin typeface="Arial" pitchFamily="34" charset="0"/>
            </a:endParaRPr>
          </a:p>
        </p:txBody>
      </p:sp>
      <p:pic>
        <p:nvPicPr>
          <p:cNvPr id="20483" name="Picture 2" descr="Thumbnail"/>
          <p:cNvPicPr>
            <a:picLocks noGrp="1" noChangeAspect="1" noChangeArrowheads="1"/>
          </p:cNvPicPr>
          <p:nvPr>
            <p:ph type="body" idx="1"/>
          </p:nvPr>
        </p:nvPicPr>
        <p:blipFill>
          <a:blip r:embed="rId3" cstate="print"/>
          <a:srcRect/>
          <a:stretch>
            <a:fillRect/>
          </a:stretch>
        </p:blipFill>
        <p:spPr>
          <a:xfrm>
            <a:off x="152400" y="1371600"/>
            <a:ext cx="8839200" cy="5334000"/>
          </a:xfrm>
          <a:ln w="38100">
            <a:solidFill>
              <a:srgbClr val="000080"/>
            </a:solidFill>
          </a:ln>
        </p:spPr>
      </p:pic>
      <p:sp>
        <p:nvSpPr>
          <p:cNvPr id="20484" name="Rectangle 3"/>
          <p:cNvSpPr>
            <a:spLocks noChangeArrowheads="1"/>
          </p:cNvSpPr>
          <p:nvPr/>
        </p:nvSpPr>
        <p:spPr bwMode="auto">
          <a:xfrm>
            <a:off x="838200" y="914400"/>
            <a:ext cx="7315200" cy="381000"/>
          </a:xfrm>
          <a:prstGeom prst="rect">
            <a:avLst/>
          </a:prstGeom>
          <a:noFill/>
          <a:ln w="9525">
            <a:noFill/>
            <a:miter lim="800000"/>
            <a:headEnd/>
            <a:tailEnd/>
          </a:ln>
        </p:spPr>
        <p:txBody>
          <a:bodyPr anchor="ctr"/>
          <a:lstStyle/>
          <a:p>
            <a:pPr algn="ctr"/>
            <a:r>
              <a:rPr lang="en-US">
                <a:solidFill>
                  <a:srgbClr val="000099"/>
                </a:solidFill>
              </a:rPr>
              <a:t>Additional Veteran Programs</a:t>
            </a:r>
          </a:p>
        </p:txBody>
      </p:sp>
      <p:pic>
        <p:nvPicPr>
          <p:cNvPr id="20485"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24581" name="Rectangle 5"/>
          <p:cNvSpPr>
            <a:spLocks noChangeArrowheads="1"/>
          </p:cNvSpPr>
          <p:nvPr/>
        </p:nvSpPr>
        <p:spPr bwMode="auto">
          <a:xfrm>
            <a:off x="228600" y="1447800"/>
            <a:ext cx="8686800" cy="4062413"/>
          </a:xfrm>
          <a:prstGeom prst="rect">
            <a:avLst/>
          </a:prstGeom>
          <a:noFill/>
          <a:ln w="9525">
            <a:noFill/>
            <a:miter lim="800000"/>
            <a:headEnd/>
            <a:tailEnd/>
          </a:ln>
          <a:effectLst/>
        </p:spPr>
        <p:txBody>
          <a:bodyPr>
            <a:spAutoFit/>
          </a:bodyPr>
          <a:lstStyle/>
          <a:p>
            <a:pPr>
              <a:defRPr/>
            </a:pPr>
            <a:endParaRPr lang="en-US" sz="2400" b="0" u="sng" dirty="0">
              <a:effectLst>
                <a:outerShdw blurRad="38100" dist="38100" dir="2700000" algn="tl">
                  <a:srgbClr val="C0C0C0"/>
                </a:outerShdw>
              </a:effectLst>
              <a:latin typeface="Arial" charset="0"/>
            </a:endParaRPr>
          </a:p>
          <a:p>
            <a:pPr>
              <a:defRPr/>
            </a:pPr>
            <a:r>
              <a:rPr lang="en-US" sz="2400" b="0" u="sng" dirty="0">
                <a:latin typeface="Arial" charset="0"/>
              </a:rPr>
              <a:t>TAP:</a:t>
            </a:r>
            <a:r>
              <a:rPr lang="en-US" sz="2400" b="0" dirty="0">
                <a:latin typeface="Arial" charset="0"/>
              </a:rPr>
              <a:t> Assists separating military members and their spouses in their transition to civilian society, at 12 TAP sites in Florida.</a:t>
            </a:r>
            <a:r>
              <a:rPr lang="en-US" sz="2400" dirty="0">
                <a:latin typeface="Arial" charset="0"/>
              </a:rPr>
              <a:t> </a:t>
            </a:r>
            <a:endParaRPr lang="en-US" sz="2400" dirty="0">
              <a:solidFill>
                <a:srgbClr val="CC0000"/>
              </a:solidFill>
              <a:latin typeface="Arial" charset="0"/>
            </a:endParaRPr>
          </a:p>
          <a:p>
            <a:pPr algn="ctr">
              <a:defRPr/>
            </a:pPr>
            <a:endParaRPr lang="en-US" sz="2400" dirty="0">
              <a:solidFill>
                <a:srgbClr val="CC0000"/>
              </a:solidFill>
              <a:latin typeface="Arial" charset="0"/>
            </a:endParaRPr>
          </a:p>
          <a:p>
            <a:pPr>
              <a:defRPr/>
            </a:pPr>
            <a:r>
              <a:rPr lang="en-US" sz="2400" b="0" dirty="0">
                <a:latin typeface="Arial" charset="0"/>
              </a:rPr>
              <a:t>Pensacola NAS                                	Eglin AFB</a:t>
            </a:r>
          </a:p>
          <a:p>
            <a:pPr>
              <a:defRPr/>
            </a:pPr>
            <a:r>
              <a:rPr lang="en-US" sz="2400" b="0" dirty="0">
                <a:latin typeface="Arial" charset="0"/>
              </a:rPr>
              <a:t>Hurlburt AFB                                    	Tyndall AFB</a:t>
            </a:r>
          </a:p>
          <a:p>
            <a:pPr>
              <a:defRPr/>
            </a:pPr>
            <a:r>
              <a:rPr lang="en-US" sz="2400" b="0" dirty="0">
                <a:latin typeface="Arial" charset="0"/>
              </a:rPr>
              <a:t>Mayport NAS                                   	Jacksonville NAS</a:t>
            </a:r>
          </a:p>
          <a:p>
            <a:pPr>
              <a:defRPr/>
            </a:pPr>
            <a:r>
              <a:rPr lang="en-US" sz="2400" b="0" dirty="0">
                <a:latin typeface="Arial" charset="0"/>
              </a:rPr>
              <a:t>Patrick AFB	                                   	MacDill AFB</a:t>
            </a:r>
          </a:p>
          <a:p>
            <a:pPr>
              <a:defRPr/>
            </a:pPr>
            <a:r>
              <a:rPr lang="en-US" sz="2400" b="0" dirty="0">
                <a:latin typeface="Arial" charset="0"/>
              </a:rPr>
              <a:t>U.S. Southern Command (Miami)   	Key West NS</a:t>
            </a:r>
          </a:p>
          <a:p>
            <a:pPr>
              <a:defRPr/>
            </a:pPr>
            <a:r>
              <a:rPr lang="en-US" sz="2400" b="0" dirty="0">
                <a:latin typeface="Arial" charset="0"/>
              </a:rPr>
              <a:t>U.S. Coast Guard (Miami)			Whiting Field</a:t>
            </a:r>
          </a:p>
          <a:p>
            <a:pPr algn="ctr">
              <a:buClr>
                <a:schemeClr val="accent2"/>
              </a:buClr>
              <a:buFont typeface="Wingdings" pitchFamily="2" charset="2"/>
              <a:buNone/>
              <a:defRPr/>
            </a:pPr>
            <a:endParaRPr lang="en-US" sz="1800" b="0" dirty="0">
              <a:latin typeface="Arial" charset="0"/>
            </a:endParaRPr>
          </a:p>
        </p:txBody>
      </p:sp>
      <p:pic>
        <p:nvPicPr>
          <p:cNvPr id="20487"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a:noFill/>
        </p:spPr>
        <p:txBody>
          <a:bodyPr/>
          <a:lstStyle/>
          <a:p>
            <a:fld id="{16616B1D-8CAA-4347-AC06-A0C02AAC012C}" type="slidenum">
              <a:rPr lang="en-US" smtClean="0">
                <a:latin typeface="Arial" pitchFamily="34" charset="0"/>
              </a:rPr>
              <a:pPr/>
              <a:t>2</a:t>
            </a:fld>
            <a:endParaRPr lang="en-US" smtClean="0">
              <a:latin typeface="Arial" pitchFamily="34" charset="0"/>
            </a:endParaRPr>
          </a:p>
        </p:txBody>
      </p:sp>
      <p:pic>
        <p:nvPicPr>
          <p:cNvPr id="3075" name="Picture 2" descr="Thumbnail"/>
          <p:cNvPicPr>
            <a:picLocks noGrp="1" noChangeAspect="1" noChangeArrowheads="1"/>
          </p:cNvPicPr>
          <p:nvPr>
            <p:ph type="body" idx="1"/>
          </p:nvPr>
        </p:nvPicPr>
        <p:blipFill>
          <a:blip r:embed="rId3" cstate="print"/>
          <a:srcRect/>
          <a:stretch>
            <a:fillRect/>
          </a:stretch>
        </p:blipFill>
        <p:spPr>
          <a:xfrm>
            <a:off x="152400" y="1371600"/>
            <a:ext cx="8839200" cy="5257800"/>
          </a:xfrm>
          <a:ln w="38100">
            <a:solidFill>
              <a:srgbClr val="000080"/>
            </a:solidFill>
          </a:ln>
        </p:spPr>
      </p:pic>
      <p:sp>
        <p:nvSpPr>
          <p:cNvPr id="3076" name="Rectangle 3"/>
          <p:cNvSpPr>
            <a:spLocks noChangeArrowheads="1"/>
          </p:cNvSpPr>
          <p:nvPr/>
        </p:nvSpPr>
        <p:spPr bwMode="auto">
          <a:xfrm>
            <a:off x="1981200" y="838200"/>
            <a:ext cx="5334000" cy="457200"/>
          </a:xfrm>
          <a:prstGeom prst="rect">
            <a:avLst/>
          </a:prstGeom>
          <a:noFill/>
          <a:ln w="9525">
            <a:noFill/>
            <a:miter lim="800000"/>
            <a:headEnd/>
            <a:tailEnd/>
          </a:ln>
        </p:spPr>
        <p:txBody>
          <a:bodyPr anchor="ctr"/>
          <a:lstStyle/>
          <a:p>
            <a:pPr algn="ctr"/>
            <a:r>
              <a:rPr lang="en-US">
                <a:solidFill>
                  <a:srgbClr val="000099"/>
                </a:solidFill>
              </a:rPr>
              <a:t>Training Objectives</a:t>
            </a:r>
            <a:r>
              <a:rPr lang="en-US" sz="4000">
                <a:solidFill>
                  <a:srgbClr val="000099"/>
                </a:solidFill>
              </a:rPr>
              <a:t> </a:t>
            </a:r>
            <a:r>
              <a:rPr lang="en-US" sz="4000" b="0">
                <a:solidFill>
                  <a:srgbClr val="000099"/>
                </a:solidFill>
              </a:rPr>
              <a:t> </a:t>
            </a:r>
            <a:endParaRPr lang="en-US" sz="4400" b="0">
              <a:solidFill>
                <a:schemeClr val="tx2"/>
              </a:solidFill>
            </a:endParaRPr>
          </a:p>
        </p:txBody>
      </p:sp>
      <p:pic>
        <p:nvPicPr>
          <p:cNvPr id="3077"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53253" name="Rectangle 5"/>
          <p:cNvSpPr>
            <a:spLocks noChangeArrowheads="1"/>
          </p:cNvSpPr>
          <p:nvPr/>
        </p:nvSpPr>
        <p:spPr bwMode="auto">
          <a:xfrm>
            <a:off x="304800" y="1371600"/>
            <a:ext cx="8534400" cy="4770438"/>
          </a:xfrm>
          <a:prstGeom prst="rect">
            <a:avLst/>
          </a:prstGeom>
          <a:noFill/>
          <a:ln w="9525">
            <a:noFill/>
            <a:miter lim="800000"/>
            <a:headEnd/>
            <a:tailEnd/>
          </a:ln>
          <a:effectLst/>
        </p:spPr>
        <p:txBody>
          <a:bodyPr>
            <a:spAutoFit/>
          </a:bodyPr>
          <a:lstStyle/>
          <a:p>
            <a:pPr>
              <a:defRPr/>
            </a:pPr>
            <a:endParaRPr lang="en-US" sz="2400" dirty="0">
              <a:latin typeface="Arial" charset="0"/>
            </a:endParaRPr>
          </a:p>
          <a:p>
            <a:pPr>
              <a:defRPr/>
            </a:pPr>
            <a:r>
              <a:rPr lang="en-US" sz="2400" dirty="0">
                <a:effectLst>
                  <a:outerShdw blurRad="38100" dist="38100" dir="2700000" algn="tl">
                    <a:srgbClr val="C0C0C0"/>
                  </a:outerShdw>
                </a:effectLst>
                <a:latin typeface="Arial" charset="0"/>
              </a:rPr>
              <a:t>These are the objectives of this presentation:</a:t>
            </a:r>
          </a:p>
          <a:p>
            <a:pPr>
              <a:defRPr/>
            </a:pPr>
            <a:endParaRPr lang="en-US" sz="2400" b="0" dirty="0">
              <a:effectLst>
                <a:outerShdw blurRad="38100" dist="38100" dir="2700000" algn="tl">
                  <a:srgbClr val="C0C0C0"/>
                </a:outerShdw>
              </a:effectLst>
              <a:latin typeface="Arial" charset="0"/>
              <a:sym typeface="Monotype Sorts" pitchFamily="2" charset="2"/>
            </a:endParaRP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Awareness of the Veterans’ Program Mission</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Comprehension of Veterans’ Staff Roles &amp; Responsibilities </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Awareness of U.S. Department of Labor, Veterans’ Employment and Training Service(USDOL/VETS) Expectations</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Understanding of State Strategies for Success</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Awareness of Additional Veteran Programs</a:t>
            </a:r>
            <a:r>
              <a:rPr lang="en-US" sz="2400" dirty="0">
                <a:effectLst>
                  <a:outerShdw blurRad="38100" dist="38100" dir="2700000" algn="tl">
                    <a:srgbClr val="C0C0C0"/>
                  </a:outerShdw>
                </a:effectLst>
                <a:latin typeface="Arial" charset="0"/>
                <a:sym typeface="Monotype Sorts" pitchFamily="2" charset="2"/>
              </a:rPr>
              <a:t> </a:t>
            </a:r>
            <a:endParaRPr lang="en-US" sz="2400" b="0" dirty="0">
              <a:effectLst>
                <a:outerShdw blurRad="38100" dist="38100" dir="2700000" algn="tl">
                  <a:srgbClr val="C0C0C0"/>
                </a:outerShdw>
              </a:effectLst>
              <a:latin typeface="Arial" charset="0"/>
              <a:sym typeface="Monotype Sorts" pitchFamily="2" charset="2"/>
            </a:endParaRP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Awareness of the State’s Areas of concern</a:t>
            </a:r>
          </a:p>
          <a:p>
            <a:pPr>
              <a:defRPr/>
            </a:pPr>
            <a:endParaRPr lang="en-US" sz="2000" dirty="0">
              <a:effectLst>
                <a:outerShdw blurRad="38100" dist="38100" dir="2700000" algn="tl">
                  <a:srgbClr val="C0C0C0"/>
                </a:outerShdw>
              </a:effectLst>
              <a:latin typeface="Arial" charset="0"/>
              <a:sym typeface="Monotype Sorts" pitchFamily="2" charset="2"/>
            </a:endParaRPr>
          </a:p>
          <a:p>
            <a:pPr algn="ctr">
              <a:defRPr/>
            </a:pPr>
            <a:endParaRPr lang="en-US" sz="2000" dirty="0">
              <a:effectLst>
                <a:outerShdw blurRad="38100" dist="38100" dir="2700000" algn="tl">
                  <a:srgbClr val="C0C0C0"/>
                </a:outerShdw>
              </a:effectLst>
              <a:latin typeface="Arial" charset="0"/>
              <a:sym typeface="Monotype Sorts" pitchFamily="2" charset="2"/>
            </a:endParaRPr>
          </a:p>
        </p:txBody>
      </p:sp>
      <p:pic>
        <p:nvPicPr>
          <p:cNvPr id="3079"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sldNum" sz="quarter" idx="12"/>
          </p:nvPr>
        </p:nvSpPr>
        <p:spPr>
          <a:noFill/>
        </p:spPr>
        <p:txBody>
          <a:bodyPr/>
          <a:lstStyle/>
          <a:p>
            <a:fld id="{D4762EA8-E204-4336-9FEA-48FED473A0E8}" type="slidenum">
              <a:rPr lang="en-US" smtClean="0">
                <a:latin typeface="Arial" pitchFamily="34" charset="0"/>
              </a:rPr>
              <a:pPr/>
              <a:t>20</a:t>
            </a:fld>
            <a:endParaRPr lang="en-US" smtClean="0">
              <a:latin typeface="Arial" pitchFamily="34" charset="0"/>
            </a:endParaRPr>
          </a:p>
        </p:txBody>
      </p:sp>
      <p:pic>
        <p:nvPicPr>
          <p:cNvPr id="21507" name="Picture 2" descr="Thumbnail"/>
          <p:cNvPicPr>
            <a:picLocks noGrp="1" noChangeAspect="1" noChangeArrowheads="1"/>
          </p:cNvPicPr>
          <p:nvPr>
            <p:ph type="body" idx="1"/>
          </p:nvPr>
        </p:nvPicPr>
        <p:blipFill>
          <a:blip r:embed="rId3" cstate="print"/>
          <a:srcRect/>
          <a:stretch>
            <a:fillRect/>
          </a:stretch>
        </p:blipFill>
        <p:spPr>
          <a:xfrm>
            <a:off x="152400" y="1371600"/>
            <a:ext cx="8839200" cy="5334000"/>
          </a:xfrm>
          <a:ln w="38100">
            <a:solidFill>
              <a:srgbClr val="000080"/>
            </a:solidFill>
          </a:ln>
        </p:spPr>
      </p:pic>
      <p:sp>
        <p:nvSpPr>
          <p:cNvPr id="91139" name="Rectangle 3"/>
          <p:cNvSpPr>
            <a:spLocks noChangeArrowheads="1"/>
          </p:cNvSpPr>
          <p:nvPr/>
        </p:nvSpPr>
        <p:spPr bwMode="auto">
          <a:xfrm>
            <a:off x="304800" y="914400"/>
            <a:ext cx="8382000" cy="533400"/>
          </a:xfrm>
          <a:prstGeom prst="rect">
            <a:avLst/>
          </a:prstGeom>
          <a:noFill/>
          <a:ln w="9525">
            <a:noFill/>
            <a:miter lim="800000"/>
            <a:headEnd/>
            <a:tailEnd/>
          </a:ln>
          <a:effectLst/>
        </p:spPr>
        <p:txBody>
          <a:bodyPr anchor="ctr"/>
          <a:lstStyle/>
          <a:p>
            <a:pPr algn="ctr">
              <a:defRPr/>
            </a:pPr>
            <a:r>
              <a:rPr lang="en-US" dirty="0">
                <a:solidFill>
                  <a:srgbClr val="000099"/>
                </a:solidFill>
                <a:effectLst>
                  <a:outerShdw blurRad="38100" dist="38100" dir="2700000" algn="tl">
                    <a:srgbClr val="C0C0C0"/>
                  </a:outerShdw>
                </a:effectLst>
                <a:latin typeface="Arial" charset="0"/>
              </a:rPr>
              <a:t/>
            </a:r>
            <a:br>
              <a:rPr lang="en-US" dirty="0">
                <a:solidFill>
                  <a:srgbClr val="000099"/>
                </a:solidFill>
                <a:effectLst>
                  <a:outerShdw blurRad="38100" dist="38100" dir="2700000" algn="tl">
                    <a:srgbClr val="C0C0C0"/>
                  </a:outerShdw>
                </a:effectLst>
                <a:latin typeface="Arial" charset="0"/>
              </a:rPr>
            </a:br>
            <a:r>
              <a:rPr lang="en-US" dirty="0">
                <a:solidFill>
                  <a:srgbClr val="000099"/>
                </a:solidFill>
                <a:effectLst>
                  <a:outerShdw blurRad="38100" dist="38100" dir="2700000" algn="tl">
                    <a:srgbClr val="C0C0C0"/>
                  </a:outerShdw>
                </a:effectLst>
                <a:latin typeface="Arial" charset="0"/>
              </a:rPr>
              <a:t>Employ Florida Marketplace (EFM)</a:t>
            </a:r>
            <a:r>
              <a:rPr lang="en-US" sz="4400" dirty="0">
                <a:solidFill>
                  <a:srgbClr val="FF0000"/>
                </a:solidFill>
                <a:effectLst>
                  <a:outerShdw blurRad="38100" dist="38100" dir="2700000" algn="tl">
                    <a:srgbClr val="C0C0C0"/>
                  </a:outerShdw>
                </a:effectLst>
                <a:latin typeface="Arial" charset="0"/>
              </a:rPr>
              <a:t/>
            </a:r>
            <a:br>
              <a:rPr lang="en-US" sz="4400" dirty="0">
                <a:solidFill>
                  <a:srgbClr val="FF0000"/>
                </a:solidFill>
                <a:effectLst>
                  <a:outerShdw blurRad="38100" dist="38100" dir="2700000" algn="tl">
                    <a:srgbClr val="C0C0C0"/>
                  </a:outerShdw>
                </a:effectLst>
                <a:latin typeface="Arial" charset="0"/>
              </a:rPr>
            </a:br>
            <a:endParaRPr lang="en-US" sz="4400" dirty="0">
              <a:solidFill>
                <a:srgbClr val="FF0000"/>
              </a:solidFill>
              <a:effectLst>
                <a:outerShdw blurRad="38100" dist="38100" dir="2700000" algn="tl">
                  <a:srgbClr val="C0C0C0"/>
                </a:outerShdw>
              </a:effectLst>
              <a:latin typeface="Arial" charset="0"/>
            </a:endParaRPr>
          </a:p>
        </p:txBody>
      </p:sp>
      <p:pic>
        <p:nvPicPr>
          <p:cNvPr id="21509"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91141" name="Rectangle 5"/>
          <p:cNvSpPr>
            <a:spLocks noChangeArrowheads="1"/>
          </p:cNvSpPr>
          <p:nvPr/>
        </p:nvSpPr>
        <p:spPr bwMode="auto">
          <a:xfrm>
            <a:off x="228600" y="1371600"/>
            <a:ext cx="8610600" cy="5170488"/>
          </a:xfrm>
          <a:prstGeom prst="rect">
            <a:avLst/>
          </a:prstGeom>
          <a:noFill/>
          <a:ln w="9525">
            <a:noFill/>
            <a:miter lim="800000"/>
            <a:headEnd/>
            <a:tailEnd/>
          </a:ln>
          <a:effectLst/>
        </p:spPr>
        <p:txBody>
          <a:bodyPr>
            <a:spAutoFit/>
          </a:bodyPr>
          <a:lstStyle/>
          <a:p>
            <a:pPr>
              <a:defRPr/>
            </a:pPr>
            <a:endParaRPr lang="en-US" sz="2400" dirty="0">
              <a:effectLst>
                <a:outerShdw blurRad="38100" dist="38100" dir="2700000" algn="tl">
                  <a:srgbClr val="C0C0C0"/>
                </a:outerShdw>
              </a:effectLst>
              <a:latin typeface="Arial" charset="0"/>
            </a:endParaRPr>
          </a:p>
          <a:p>
            <a:pPr>
              <a:defRPr/>
            </a:pPr>
            <a:r>
              <a:rPr lang="en-US" sz="2400" dirty="0">
                <a:effectLst>
                  <a:outerShdw blurRad="38100" dist="38100" dir="2700000" algn="tl">
                    <a:srgbClr val="C0C0C0"/>
                  </a:outerShdw>
                </a:effectLst>
                <a:latin typeface="Arial" charset="0"/>
              </a:rPr>
              <a:t>Services Reminders:</a:t>
            </a:r>
            <a:endParaRPr lang="en-US" sz="2400" b="0" dirty="0">
              <a:effectLst>
                <a:outerShdw blurRad="38100" dist="38100" dir="2700000" algn="tl">
                  <a:srgbClr val="C0C0C0"/>
                </a:outerShdw>
              </a:effectLst>
              <a:latin typeface="Arial" charset="0"/>
            </a:endParaRP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Veteran registration, including skill profile</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Case Management, create Individualized Employment Plan </a:t>
            </a:r>
          </a:p>
          <a:p>
            <a:pPr>
              <a:buClr>
                <a:srgbClr val="000099"/>
              </a:buClr>
              <a:buFont typeface="Wingdings" pitchFamily="2" charset="2"/>
              <a:buNone/>
              <a:defRPr/>
            </a:pPr>
            <a:r>
              <a:rPr lang="en-US" sz="2400" b="0" dirty="0">
                <a:effectLst>
                  <a:outerShdw blurRad="38100" dist="38100" dir="2700000" algn="tl">
                    <a:srgbClr val="C0C0C0"/>
                  </a:outerShdw>
                </a:effectLst>
                <a:latin typeface="Arial" charset="0"/>
              </a:rPr>
              <a:t>   (IEP) </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Provide meaningful service (services with asterisks </a:t>
            </a:r>
          </a:p>
          <a:p>
            <a:pPr>
              <a:buClr>
                <a:srgbClr val="000099"/>
              </a:buClr>
              <a:buFont typeface="Wingdings" pitchFamily="2" charset="2"/>
              <a:buNone/>
              <a:defRPr/>
            </a:pPr>
            <a:r>
              <a:rPr lang="en-US" sz="2400" b="0" dirty="0">
                <a:effectLst>
                  <a:outerShdw blurRad="38100" dist="38100" dir="2700000" algn="tl">
                    <a:srgbClr val="C0C0C0"/>
                  </a:outerShdw>
                </a:effectLst>
                <a:latin typeface="Arial" charset="0"/>
              </a:rPr>
              <a:t>   in EFM commence or extend participation of the veteran)</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Accurate and concise case notes in EFM</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Resume builder</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Veteran File Search and Skills/Job matching</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Identify self-registered veterans</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Client messaging for effective communication</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Alerts as reminders or triggers to veterans</a:t>
            </a:r>
            <a:endParaRPr lang="en-US" sz="1800" dirty="0">
              <a:latin typeface="Arial" charset="0"/>
            </a:endParaRPr>
          </a:p>
          <a:p>
            <a:pPr>
              <a:defRPr/>
            </a:pPr>
            <a:endParaRPr lang="en-US" sz="1800" dirty="0">
              <a:latin typeface="Arial" charset="0"/>
            </a:endParaRPr>
          </a:p>
        </p:txBody>
      </p:sp>
      <p:pic>
        <p:nvPicPr>
          <p:cNvPr id="21511"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sldNum" sz="quarter" idx="12"/>
          </p:nvPr>
        </p:nvSpPr>
        <p:spPr>
          <a:noFill/>
        </p:spPr>
        <p:txBody>
          <a:bodyPr/>
          <a:lstStyle/>
          <a:p>
            <a:fld id="{560D25DF-B84C-44C0-A865-3EC29AE3F721}" type="slidenum">
              <a:rPr lang="en-US" smtClean="0">
                <a:latin typeface="Arial" pitchFamily="34" charset="0"/>
              </a:rPr>
              <a:pPr/>
              <a:t>21</a:t>
            </a:fld>
            <a:endParaRPr lang="en-US" smtClean="0">
              <a:latin typeface="Arial" pitchFamily="34" charset="0"/>
            </a:endParaRPr>
          </a:p>
        </p:txBody>
      </p:sp>
      <p:pic>
        <p:nvPicPr>
          <p:cNvPr id="22531" name="Picture 2" descr="Thumbnail"/>
          <p:cNvPicPr>
            <a:picLocks noGrp="1" noChangeAspect="1" noChangeArrowheads="1"/>
          </p:cNvPicPr>
          <p:nvPr>
            <p:ph type="body" idx="1"/>
          </p:nvPr>
        </p:nvPicPr>
        <p:blipFill>
          <a:blip r:embed="rId3" cstate="print"/>
          <a:srcRect/>
          <a:stretch>
            <a:fillRect/>
          </a:stretch>
        </p:blipFill>
        <p:spPr>
          <a:xfrm>
            <a:off x="152400" y="1371600"/>
            <a:ext cx="8839200" cy="5334000"/>
          </a:xfrm>
          <a:ln w="38100">
            <a:solidFill>
              <a:srgbClr val="000080"/>
            </a:solidFill>
          </a:ln>
        </p:spPr>
      </p:pic>
      <p:sp>
        <p:nvSpPr>
          <p:cNvPr id="22532" name="Rectangle 3"/>
          <p:cNvSpPr>
            <a:spLocks noChangeArrowheads="1"/>
          </p:cNvSpPr>
          <p:nvPr/>
        </p:nvSpPr>
        <p:spPr bwMode="auto">
          <a:xfrm>
            <a:off x="1981200" y="762000"/>
            <a:ext cx="5334000" cy="533400"/>
          </a:xfrm>
          <a:prstGeom prst="rect">
            <a:avLst/>
          </a:prstGeom>
          <a:noFill/>
          <a:ln w="9525">
            <a:noFill/>
            <a:miter lim="800000"/>
            <a:headEnd/>
            <a:tailEnd/>
          </a:ln>
        </p:spPr>
        <p:txBody>
          <a:bodyPr anchor="ctr"/>
          <a:lstStyle/>
          <a:p>
            <a:pPr algn="ctr"/>
            <a:r>
              <a:rPr lang="en-US">
                <a:solidFill>
                  <a:srgbClr val="000099"/>
                </a:solidFill>
              </a:rPr>
              <a:t>Summary</a:t>
            </a:r>
            <a:r>
              <a:rPr lang="en-US" sz="4000">
                <a:solidFill>
                  <a:srgbClr val="000099"/>
                </a:solidFill>
              </a:rPr>
              <a:t> </a:t>
            </a:r>
            <a:r>
              <a:rPr lang="en-US" sz="4000" b="0">
                <a:solidFill>
                  <a:srgbClr val="000099"/>
                </a:solidFill>
              </a:rPr>
              <a:t> </a:t>
            </a:r>
            <a:endParaRPr lang="en-US" sz="4400" b="0">
              <a:solidFill>
                <a:schemeClr val="tx2"/>
              </a:solidFill>
            </a:endParaRPr>
          </a:p>
        </p:txBody>
      </p:sp>
      <p:pic>
        <p:nvPicPr>
          <p:cNvPr id="22533"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112645" name="Rectangle 5"/>
          <p:cNvSpPr>
            <a:spLocks noChangeArrowheads="1"/>
          </p:cNvSpPr>
          <p:nvPr/>
        </p:nvSpPr>
        <p:spPr bwMode="auto">
          <a:xfrm>
            <a:off x="304800" y="1371600"/>
            <a:ext cx="8610600" cy="4032250"/>
          </a:xfrm>
          <a:prstGeom prst="rect">
            <a:avLst/>
          </a:prstGeom>
          <a:noFill/>
          <a:ln w="9525">
            <a:noFill/>
            <a:miter lim="800000"/>
            <a:headEnd/>
            <a:tailEnd/>
          </a:ln>
          <a:effectLst/>
        </p:spPr>
        <p:txBody>
          <a:bodyPr>
            <a:spAutoFit/>
          </a:bodyPr>
          <a:lstStyle/>
          <a:p>
            <a:pPr>
              <a:defRPr/>
            </a:pPr>
            <a:endParaRPr lang="en-US" sz="2400" dirty="0">
              <a:latin typeface="Arial" charset="0"/>
            </a:endParaRPr>
          </a:p>
          <a:p>
            <a:pPr>
              <a:defRPr/>
            </a:pPr>
            <a:r>
              <a:rPr lang="en-US" sz="2400" dirty="0">
                <a:latin typeface="Arial" charset="0"/>
              </a:rPr>
              <a:t>We discussed the following objectives: </a:t>
            </a:r>
            <a:endParaRPr lang="en-US" sz="2400" b="0" dirty="0">
              <a:latin typeface="Arial" charset="0"/>
              <a:sym typeface="Monotype Sorts" pitchFamily="2" charset="2"/>
            </a:endParaRPr>
          </a:p>
          <a:p>
            <a:pPr>
              <a:buClr>
                <a:srgbClr val="000099"/>
              </a:buClr>
              <a:buFont typeface="Wingdings" pitchFamily="2" charset="2"/>
              <a:buChar char="Ø"/>
              <a:defRPr/>
            </a:pPr>
            <a:endParaRPr lang="en-US" sz="2400" b="0" dirty="0">
              <a:latin typeface="Arial" charset="0"/>
              <a:sym typeface="Monotype Sorts" pitchFamily="2" charset="2"/>
            </a:endParaRPr>
          </a:p>
          <a:p>
            <a:pPr>
              <a:buClr>
                <a:srgbClr val="000099"/>
              </a:buClr>
              <a:buFont typeface="Wingdings" pitchFamily="2" charset="2"/>
              <a:buChar char="Ø"/>
              <a:defRPr/>
            </a:pPr>
            <a:r>
              <a:rPr lang="en-US" sz="2400" b="0" dirty="0">
                <a:latin typeface="Arial" charset="0"/>
                <a:sym typeface="Monotype Sorts" pitchFamily="2" charset="2"/>
              </a:rPr>
              <a:t>Awareness of the USDOL/VETS Jobs for Veterans Grant </a:t>
            </a:r>
          </a:p>
          <a:p>
            <a:pPr>
              <a:buClr>
                <a:srgbClr val="000099"/>
              </a:buClr>
              <a:buFont typeface="Wingdings" pitchFamily="2" charset="2"/>
              <a:buChar char="Ø"/>
              <a:defRPr/>
            </a:pPr>
            <a:r>
              <a:rPr lang="en-US" sz="2400" b="0" dirty="0">
                <a:latin typeface="Arial" charset="0"/>
                <a:sym typeface="Monotype Sorts" pitchFamily="2" charset="2"/>
              </a:rPr>
              <a:t>Comprehension of the roles and responsibilities of the </a:t>
            </a:r>
          </a:p>
          <a:p>
            <a:pPr>
              <a:buClr>
                <a:srgbClr val="000099"/>
              </a:buClr>
              <a:buFont typeface="Wingdings" pitchFamily="2" charset="2"/>
              <a:buNone/>
              <a:defRPr/>
            </a:pPr>
            <a:r>
              <a:rPr lang="en-US" sz="2400" b="0" dirty="0">
                <a:latin typeface="Arial" charset="0"/>
                <a:sym typeface="Monotype Sorts" pitchFamily="2" charset="2"/>
              </a:rPr>
              <a:t>   LVER/DVOP</a:t>
            </a:r>
          </a:p>
          <a:p>
            <a:pPr>
              <a:buClr>
                <a:srgbClr val="000099"/>
              </a:buClr>
              <a:buFont typeface="Wingdings" pitchFamily="2" charset="2"/>
              <a:buChar char="Ø"/>
              <a:defRPr/>
            </a:pPr>
            <a:r>
              <a:rPr lang="en-US" sz="2400" b="0" dirty="0">
                <a:latin typeface="Arial" charset="0"/>
                <a:sym typeface="Monotype Sorts" pitchFamily="2" charset="2"/>
              </a:rPr>
              <a:t>Understanding of State strategies for success</a:t>
            </a:r>
          </a:p>
          <a:p>
            <a:pPr>
              <a:buClr>
                <a:srgbClr val="000099"/>
              </a:buClr>
              <a:buFont typeface="Wingdings" pitchFamily="2" charset="2"/>
              <a:buChar char="Ø"/>
              <a:defRPr/>
            </a:pPr>
            <a:r>
              <a:rPr lang="en-US" sz="2400" b="0" dirty="0">
                <a:latin typeface="Arial" charset="0"/>
                <a:sym typeface="Monotype Sorts" pitchFamily="2" charset="2"/>
              </a:rPr>
              <a:t>Awareness of additional veteran programs</a:t>
            </a:r>
          </a:p>
          <a:p>
            <a:pPr>
              <a:buClr>
                <a:srgbClr val="000099"/>
              </a:buClr>
              <a:buFont typeface="Wingdings" pitchFamily="2" charset="2"/>
              <a:buChar char="Ø"/>
              <a:defRPr/>
            </a:pPr>
            <a:r>
              <a:rPr lang="en-US" sz="2400" b="0" dirty="0">
                <a:latin typeface="Arial" charset="0"/>
                <a:sym typeface="Monotype Sorts" pitchFamily="2" charset="2"/>
              </a:rPr>
              <a:t>State areas of concern</a:t>
            </a:r>
          </a:p>
          <a:p>
            <a:pPr>
              <a:defRPr/>
            </a:pPr>
            <a:endParaRPr lang="en-US" sz="2000" dirty="0">
              <a:effectLst>
                <a:outerShdw blurRad="38100" dist="38100" dir="2700000" algn="tl">
                  <a:srgbClr val="C0C0C0"/>
                </a:outerShdw>
              </a:effectLst>
              <a:latin typeface="Arial" charset="0"/>
              <a:sym typeface="Monotype Sorts" pitchFamily="2" charset="2"/>
            </a:endParaRPr>
          </a:p>
          <a:p>
            <a:pPr algn="ctr">
              <a:defRPr/>
            </a:pPr>
            <a:endParaRPr lang="en-US" sz="2000" dirty="0">
              <a:effectLst>
                <a:outerShdw blurRad="38100" dist="38100" dir="2700000" algn="tl">
                  <a:srgbClr val="C0C0C0"/>
                </a:outerShdw>
              </a:effectLst>
              <a:latin typeface="Arial" charset="0"/>
              <a:sym typeface="Monotype Sorts" pitchFamily="2" charset="2"/>
            </a:endParaRPr>
          </a:p>
        </p:txBody>
      </p:sp>
      <p:pic>
        <p:nvPicPr>
          <p:cNvPr id="22535"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sldNum" sz="quarter" idx="12"/>
          </p:nvPr>
        </p:nvSpPr>
        <p:spPr>
          <a:noFill/>
        </p:spPr>
        <p:txBody>
          <a:bodyPr/>
          <a:lstStyle/>
          <a:p>
            <a:fld id="{34E9FE7F-FAB4-417C-B777-DA823A3AB5C7}" type="slidenum">
              <a:rPr lang="en-US" smtClean="0">
                <a:latin typeface="Arial" pitchFamily="34" charset="0"/>
              </a:rPr>
              <a:pPr/>
              <a:t>22</a:t>
            </a:fld>
            <a:endParaRPr lang="en-US" smtClean="0">
              <a:latin typeface="Arial" pitchFamily="34" charset="0"/>
            </a:endParaRPr>
          </a:p>
        </p:txBody>
      </p:sp>
      <p:pic>
        <p:nvPicPr>
          <p:cNvPr id="23555" name="Picture 2" descr="Thumbnail"/>
          <p:cNvPicPr>
            <a:picLocks noGrp="1" noChangeAspect="1" noChangeArrowheads="1"/>
          </p:cNvPicPr>
          <p:nvPr>
            <p:ph type="body" idx="4294967295"/>
          </p:nvPr>
        </p:nvPicPr>
        <p:blipFill>
          <a:blip r:embed="rId3" cstate="print"/>
          <a:srcRect/>
          <a:stretch>
            <a:fillRect/>
          </a:stretch>
        </p:blipFill>
        <p:spPr>
          <a:xfrm>
            <a:off x="0" y="1371600"/>
            <a:ext cx="8839200" cy="5334000"/>
          </a:xfrm>
          <a:ln w="38100">
            <a:solidFill>
              <a:srgbClr val="000080"/>
            </a:solidFill>
          </a:ln>
        </p:spPr>
      </p:pic>
      <p:sp>
        <p:nvSpPr>
          <p:cNvPr id="23556" name="Rectangle 3"/>
          <p:cNvSpPr>
            <a:spLocks noChangeArrowheads="1"/>
          </p:cNvSpPr>
          <p:nvPr/>
        </p:nvSpPr>
        <p:spPr bwMode="auto">
          <a:xfrm>
            <a:off x="1981200" y="762000"/>
            <a:ext cx="5334000" cy="533400"/>
          </a:xfrm>
          <a:prstGeom prst="rect">
            <a:avLst/>
          </a:prstGeom>
          <a:noFill/>
          <a:ln w="9525">
            <a:noFill/>
            <a:miter lim="800000"/>
            <a:headEnd/>
            <a:tailEnd/>
          </a:ln>
        </p:spPr>
        <p:txBody>
          <a:bodyPr anchor="ctr"/>
          <a:lstStyle/>
          <a:p>
            <a:pPr algn="ctr"/>
            <a:r>
              <a:rPr lang="en-US" sz="4000" b="0">
                <a:solidFill>
                  <a:srgbClr val="000099"/>
                </a:solidFill>
              </a:rPr>
              <a:t> </a:t>
            </a:r>
            <a:endParaRPr lang="en-US" sz="4400" b="0">
              <a:solidFill>
                <a:schemeClr val="tx2"/>
              </a:solidFill>
            </a:endParaRPr>
          </a:p>
        </p:txBody>
      </p:sp>
      <p:pic>
        <p:nvPicPr>
          <p:cNvPr id="23557"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113669" name="Rectangle 5"/>
          <p:cNvSpPr>
            <a:spLocks noChangeArrowheads="1"/>
          </p:cNvSpPr>
          <p:nvPr/>
        </p:nvSpPr>
        <p:spPr bwMode="auto">
          <a:xfrm>
            <a:off x="228600" y="1524000"/>
            <a:ext cx="8686800" cy="5754688"/>
          </a:xfrm>
          <a:prstGeom prst="rect">
            <a:avLst/>
          </a:prstGeom>
          <a:noFill/>
          <a:ln w="9525">
            <a:noFill/>
            <a:miter lim="800000"/>
            <a:headEnd/>
            <a:tailEnd/>
          </a:ln>
          <a:effectLst/>
        </p:spPr>
        <p:txBody>
          <a:bodyPr>
            <a:spAutoFit/>
          </a:bodyPr>
          <a:lstStyle/>
          <a:p>
            <a:pPr>
              <a:defRPr/>
            </a:pPr>
            <a:r>
              <a:rPr lang="en-US" sz="2000" b="0" dirty="0">
                <a:effectLst>
                  <a:outerShdw blurRad="38100" dist="38100" dir="2700000" algn="tl">
                    <a:srgbClr val="C0C0C0"/>
                  </a:outerShdw>
                </a:effectLst>
                <a:latin typeface="Arial" charset="0"/>
              </a:rPr>
              <a:t>Shawn Forehand                                               Paul </a:t>
            </a:r>
            <a:r>
              <a:rPr lang="en-US" sz="2000" b="0" dirty="0" err="1">
                <a:effectLst>
                  <a:outerShdw blurRad="38100" dist="38100" dir="2700000" algn="tl">
                    <a:srgbClr val="C0C0C0"/>
                  </a:outerShdw>
                </a:effectLst>
                <a:latin typeface="Arial" charset="0"/>
              </a:rPr>
              <a:t>Furbush</a:t>
            </a:r>
            <a:endParaRPr lang="en-US" sz="2000" b="0" dirty="0">
              <a:effectLst>
                <a:outerShdw blurRad="38100" dist="38100" dir="2700000" algn="tl">
                  <a:srgbClr val="C0C0C0"/>
                </a:outerShdw>
              </a:effectLst>
              <a:latin typeface="Arial" charset="0"/>
            </a:endParaRPr>
          </a:p>
          <a:p>
            <a:pPr>
              <a:defRPr/>
            </a:pPr>
            <a:r>
              <a:rPr lang="en-US" sz="2000" b="0" dirty="0">
                <a:effectLst>
                  <a:outerShdw blurRad="38100" dist="38100" dir="2700000" algn="tl">
                    <a:srgbClr val="C0C0C0"/>
                  </a:outerShdw>
                </a:effectLst>
                <a:latin typeface="Arial" charset="0"/>
              </a:rPr>
              <a:t>State Veterans Programs Coordinator              (850) 921-3867</a:t>
            </a:r>
          </a:p>
          <a:p>
            <a:pPr>
              <a:defRPr/>
            </a:pPr>
            <a:r>
              <a:rPr lang="en-US" sz="2000" b="0" dirty="0">
                <a:effectLst>
                  <a:outerShdw blurRad="38100" dist="38100" dir="2700000" algn="tl">
                    <a:srgbClr val="C0C0C0"/>
                  </a:outerShdw>
                </a:effectLst>
                <a:latin typeface="Arial" charset="0"/>
              </a:rPr>
              <a:t>(850) 245-7424                                                  Fax: (850) 921-3495</a:t>
            </a:r>
          </a:p>
          <a:p>
            <a:pPr>
              <a:defRPr/>
            </a:pPr>
            <a:r>
              <a:rPr lang="en-US" sz="2000" b="0" dirty="0">
                <a:effectLst>
                  <a:outerShdw blurRad="38100" dist="38100" dir="2700000" algn="tl">
                    <a:srgbClr val="C0C0C0"/>
                  </a:outerShdw>
                </a:effectLst>
                <a:latin typeface="Arial" charset="0"/>
                <a:hlinkClick r:id="rId5"/>
              </a:rPr>
              <a:t>shawn.forehand@deo.myflorida.com</a:t>
            </a:r>
            <a:r>
              <a:rPr lang="en-US" sz="2000" b="0" dirty="0">
                <a:effectLst>
                  <a:outerShdw blurRad="38100" dist="38100" dir="2700000" algn="tl">
                    <a:srgbClr val="C0C0C0"/>
                  </a:outerShdw>
                </a:effectLst>
                <a:latin typeface="Arial" charset="0"/>
              </a:rPr>
              <a:t> </a:t>
            </a:r>
            <a:r>
              <a:rPr lang="en-US" sz="2000" dirty="0">
                <a:latin typeface="Arial" charset="0"/>
              </a:rPr>
              <a:t>        </a:t>
            </a:r>
            <a:r>
              <a:rPr lang="en-US" sz="2000" b="0" dirty="0">
                <a:effectLst>
                  <a:outerShdw blurRad="38100" dist="38100" dir="2700000" algn="tl">
                    <a:srgbClr val="C0C0C0"/>
                  </a:outerShdw>
                </a:effectLst>
                <a:latin typeface="Arial" charset="0"/>
                <a:hlinkClick r:id="rId6"/>
              </a:rPr>
              <a:t>paul.furbush@deo.myflorida.com</a:t>
            </a:r>
            <a:r>
              <a:rPr lang="en-US" sz="2000" b="0" dirty="0">
                <a:effectLst>
                  <a:outerShdw blurRad="38100" dist="38100" dir="2700000" algn="tl">
                    <a:srgbClr val="C0C0C0"/>
                  </a:outerShdw>
                </a:effectLst>
                <a:latin typeface="Arial" charset="0"/>
              </a:rPr>
              <a:t> </a:t>
            </a:r>
          </a:p>
          <a:p>
            <a:pPr>
              <a:defRPr/>
            </a:pPr>
            <a:endParaRPr lang="en-US" sz="2000" b="0" dirty="0">
              <a:effectLst>
                <a:outerShdw blurRad="38100" dist="38100" dir="2700000" algn="tl">
                  <a:srgbClr val="C0C0C0"/>
                </a:outerShdw>
              </a:effectLst>
              <a:latin typeface="Arial" charset="0"/>
            </a:endParaRPr>
          </a:p>
          <a:p>
            <a:pPr>
              <a:defRPr/>
            </a:pPr>
            <a:endParaRPr lang="en-US" sz="2000" b="0" dirty="0">
              <a:effectLst>
                <a:outerShdw blurRad="38100" dist="38100" dir="2700000" algn="tl">
                  <a:srgbClr val="C0C0C0"/>
                </a:outerShdw>
              </a:effectLst>
              <a:latin typeface="Arial" charset="0"/>
            </a:endParaRPr>
          </a:p>
          <a:p>
            <a:pPr>
              <a:defRPr/>
            </a:pPr>
            <a:r>
              <a:rPr lang="en-US" sz="2000" dirty="0">
                <a:effectLst>
                  <a:outerShdw blurRad="38100" dist="38100" dir="2700000" algn="tl">
                    <a:srgbClr val="C0C0C0"/>
                  </a:outerShdw>
                </a:effectLst>
                <a:latin typeface="Arial" charset="0"/>
              </a:rPr>
              <a:t>Resources:</a:t>
            </a:r>
            <a:r>
              <a:rPr lang="en-US" sz="2000" b="0" dirty="0">
                <a:effectLst>
                  <a:outerShdw blurRad="38100" dist="38100" dir="2700000" algn="tl">
                    <a:srgbClr val="C0C0C0"/>
                  </a:outerShdw>
                </a:effectLst>
                <a:latin typeface="Arial" charset="0"/>
              </a:rPr>
              <a:t> </a:t>
            </a:r>
          </a:p>
          <a:p>
            <a:pPr>
              <a:defRPr/>
            </a:pPr>
            <a:r>
              <a:rPr lang="en-US" sz="2000" b="0" dirty="0">
                <a:latin typeface="Arial" charset="0"/>
                <a:sym typeface="Monotype Sorts" pitchFamily="2" charset="2"/>
              </a:rPr>
              <a:t>DEO Veterans’ Workforce program Resources</a:t>
            </a:r>
            <a:r>
              <a:rPr lang="en-US" sz="2000" dirty="0">
                <a:latin typeface="Arial" charset="0"/>
                <a:sym typeface="Monotype Sorts" pitchFamily="2" charset="2"/>
              </a:rPr>
              <a:t> </a:t>
            </a:r>
          </a:p>
          <a:p>
            <a:pPr>
              <a:defRPr/>
            </a:pPr>
            <a:r>
              <a:rPr lang="en-US" sz="2000" dirty="0">
                <a:latin typeface="Arial" charset="0"/>
                <a:sym typeface="Monotype Sorts" pitchFamily="2" charset="2"/>
                <a:hlinkClick r:id="rId7"/>
              </a:rPr>
              <a:t>http://www.floridajobs.org/workforce/Vet_Resources.html</a:t>
            </a:r>
            <a:endParaRPr lang="en-US" sz="2000" dirty="0">
              <a:latin typeface="Arial" charset="0"/>
              <a:sym typeface="Monotype Sorts" pitchFamily="2" charset="2"/>
            </a:endParaRPr>
          </a:p>
          <a:p>
            <a:pPr>
              <a:defRPr/>
            </a:pPr>
            <a:endParaRPr lang="en-US" sz="2000" b="0" dirty="0">
              <a:effectLst>
                <a:outerShdw blurRad="38100" dist="38100" dir="2700000" algn="tl">
                  <a:srgbClr val="C0C0C0"/>
                </a:outerShdw>
              </a:effectLst>
              <a:latin typeface="Arial" charset="0"/>
              <a:sym typeface="Monotype Sorts" pitchFamily="2" charset="2"/>
            </a:endParaRPr>
          </a:p>
          <a:p>
            <a:pPr>
              <a:defRPr/>
            </a:pPr>
            <a:r>
              <a:rPr lang="en-US" sz="2000" b="0" dirty="0">
                <a:effectLst>
                  <a:outerShdw blurRad="38100" dist="38100" dir="2700000" algn="tl">
                    <a:srgbClr val="C0C0C0"/>
                  </a:outerShdw>
                </a:effectLst>
                <a:latin typeface="Arial" charset="0"/>
                <a:sym typeface="Monotype Sorts" pitchFamily="2" charset="2"/>
              </a:rPr>
              <a:t>DOL Vets Veterans Program Letters</a:t>
            </a:r>
            <a:r>
              <a:rPr lang="en-US" sz="2000" b="0" dirty="0">
                <a:latin typeface="Arial" charset="0"/>
                <a:sym typeface="Monotype Sorts" pitchFamily="2" charset="2"/>
              </a:rPr>
              <a:t> </a:t>
            </a:r>
            <a:endParaRPr lang="en-US" sz="2000" b="0" dirty="0">
              <a:effectLst>
                <a:outerShdw blurRad="38100" dist="38100" dir="2700000" algn="tl">
                  <a:srgbClr val="C0C0C0"/>
                </a:outerShdw>
              </a:effectLst>
              <a:latin typeface="Arial" charset="0"/>
              <a:sym typeface="Monotype Sorts" pitchFamily="2" charset="2"/>
            </a:endParaRPr>
          </a:p>
          <a:p>
            <a:pPr>
              <a:defRPr/>
            </a:pPr>
            <a:r>
              <a:rPr lang="en-US" sz="2000" dirty="0">
                <a:effectLst>
                  <a:outerShdw blurRad="38100" dist="38100" dir="2700000" algn="tl">
                    <a:srgbClr val="C0C0C0"/>
                  </a:outerShdw>
                </a:effectLst>
                <a:latin typeface="Arial" charset="0"/>
                <a:sym typeface="Monotype Sorts" pitchFamily="2" charset="2"/>
                <a:hlinkClick r:id="rId8"/>
              </a:rPr>
              <a:t>http://www.dol.gov/vets/VPLS/VPLDirectory.htm</a:t>
            </a:r>
            <a:endParaRPr lang="en-US" sz="2000" dirty="0">
              <a:effectLst>
                <a:outerShdw blurRad="38100" dist="38100" dir="2700000" algn="tl">
                  <a:srgbClr val="C0C0C0"/>
                </a:outerShdw>
              </a:effectLst>
              <a:latin typeface="Arial" charset="0"/>
              <a:sym typeface="Monotype Sorts" pitchFamily="2" charset="2"/>
            </a:endParaRPr>
          </a:p>
          <a:p>
            <a:pPr>
              <a:defRPr/>
            </a:pPr>
            <a:endParaRPr lang="en-US" sz="2000" dirty="0">
              <a:effectLst>
                <a:outerShdw blurRad="38100" dist="38100" dir="2700000" algn="tl">
                  <a:srgbClr val="C0C0C0"/>
                </a:outerShdw>
              </a:effectLst>
              <a:latin typeface="Arial" charset="0"/>
              <a:sym typeface="Monotype Sorts" pitchFamily="2" charset="2"/>
            </a:endParaRPr>
          </a:p>
          <a:p>
            <a:pPr>
              <a:defRPr/>
            </a:pPr>
            <a:r>
              <a:rPr lang="en-US" sz="2000" b="0" dirty="0">
                <a:effectLst>
                  <a:outerShdw blurRad="38100" dist="38100" dir="2700000" algn="tl">
                    <a:srgbClr val="C0C0C0"/>
                  </a:outerShdw>
                </a:effectLst>
                <a:latin typeface="Arial" charset="0"/>
                <a:sym typeface="Monotype Sorts" pitchFamily="2" charset="2"/>
              </a:rPr>
              <a:t>Student Veterans of America</a:t>
            </a:r>
          </a:p>
          <a:p>
            <a:pPr>
              <a:defRPr/>
            </a:pPr>
            <a:r>
              <a:rPr lang="en-US" sz="2000" b="0" dirty="0">
                <a:effectLst>
                  <a:outerShdw blurRad="38100" dist="38100" dir="2700000" algn="tl">
                    <a:srgbClr val="C0C0C0"/>
                  </a:outerShdw>
                </a:effectLst>
                <a:latin typeface="Arial" charset="0"/>
                <a:sym typeface="Monotype Sorts" pitchFamily="2" charset="2"/>
                <a:hlinkClick r:id="rId9"/>
              </a:rPr>
              <a:t>http://www.studentveterans.org</a:t>
            </a:r>
            <a:endParaRPr lang="en-US" sz="2000" b="0" dirty="0">
              <a:effectLst>
                <a:outerShdw blurRad="38100" dist="38100" dir="2700000" algn="tl">
                  <a:srgbClr val="C0C0C0"/>
                </a:outerShdw>
              </a:effectLst>
              <a:latin typeface="Arial" charset="0"/>
              <a:sym typeface="Monotype Sorts" pitchFamily="2" charset="2"/>
            </a:endParaRPr>
          </a:p>
          <a:p>
            <a:pPr>
              <a:defRPr/>
            </a:pPr>
            <a:endParaRPr lang="en-US" sz="2000" b="0" dirty="0">
              <a:effectLst>
                <a:outerShdw blurRad="38100" dist="38100" dir="2700000" algn="tl">
                  <a:srgbClr val="C0C0C0"/>
                </a:outerShdw>
              </a:effectLst>
              <a:latin typeface="Arial" charset="0"/>
              <a:sym typeface="Monotype Sorts" pitchFamily="2" charset="2"/>
            </a:endParaRPr>
          </a:p>
          <a:p>
            <a:pPr>
              <a:defRPr/>
            </a:pPr>
            <a:endParaRPr lang="en-US" sz="2400" b="0" dirty="0">
              <a:effectLst>
                <a:outerShdw blurRad="38100" dist="38100" dir="2700000" algn="tl">
                  <a:srgbClr val="C0C0C0"/>
                </a:outerShdw>
              </a:effectLst>
              <a:latin typeface="Arial" charset="0"/>
            </a:endParaRPr>
          </a:p>
          <a:p>
            <a:pPr>
              <a:defRPr/>
            </a:pPr>
            <a:endParaRPr lang="en-US" sz="2400" b="0" dirty="0">
              <a:effectLst>
                <a:outerShdw blurRad="38100" dist="38100" dir="2700000" algn="tl">
                  <a:srgbClr val="C0C0C0"/>
                </a:outerShdw>
              </a:effectLst>
              <a:latin typeface="Arial" charset="0"/>
            </a:endParaRPr>
          </a:p>
        </p:txBody>
      </p:sp>
      <p:sp>
        <p:nvSpPr>
          <p:cNvPr id="113670" name="Rectangle 6"/>
          <p:cNvSpPr>
            <a:spLocks noChangeArrowheads="1"/>
          </p:cNvSpPr>
          <p:nvPr/>
        </p:nvSpPr>
        <p:spPr bwMode="auto">
          <a:xfrm>
            <a:off x="2743200" y="762000"/>
            <a:ext cx="4800600" cy="641350"/>
          </a:xfrm>
          <a:prstGeom prst="rect">
            <a:avLst/>
          </a:prstGeom>
          <a:noFill/>
          <a:ln w="9525">
            <a:noFill/>
            <a:miter lim="800000"/>
            <a:headEnd/>
            <a:tailEnd/>
          </a:ln>
          <a:effectLst/>
        </p:spPr>
        <p:txBody>
          <a:bodyPr>
            <a:spAutoFit/>
          </a:bodyPr>
          <a:lstStyle/>
          <a:p>
            <a:pPr>
              <a:defRPr/>
            </a:pPr>
            <a:r>
              <a:rPr lang="en-US" dirty="0">
                <a:solidFill>
                  <a:srgbClr val="000099"/>
                </a:solidFill>
                <a:effectLst>
                  <a:outerShdw blurRad="38100" dist="38100" dir="2700000" algn="tl">
                    <a:srgbClr val="C0C0C0"/>
                  </a:outerShdw>
                </a:effectLst>
                <a:latin typeface="Arial" charset="0"/>
              </a:rPr>
              <a:t>Contact Information</a:t>
            </a:r>
          </a:p>
        </p:txBody>
      </p:sp>
      <p:pic>
        <p:nvPicPr>
          <p:cNvPr id="23560" name="Picture 7" descr="Agency for Workforce Innovation Logo"/>
          <p:cNvPicPr>
            <a:picLocks noChangeAspect="1" noChangeArrowheads="1"/>
          </p:cNvPicPr>
          <p:nvPr/>
        </p:nvPicPr>
        <p:blipFill>
          <a:blip r:embed="rId10"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humbnail"/>
          <p:cNvPicPr>
            <a:picLocks noGrp="1" noChangeArrowheads="1"/>
          </p:cNvPicPr>
          <p:nvPr>
            <p:ph idx="1"/>
          </p:nvPr>
        </p:nvPicPr>
        <p:blipFill>
          <a:blip r:embed="rId3" cstate="print"/>
          <a:srcRect/>
          <a:stretch>
            <a:fillRect/>
          </a:stretch>
        </p:blipFill>
        <p:spPr>
          <a:xfrm>
            <a:off x="155448" y="1371600"/>
            <a:ext cx="8842248" cy="5330952"/>
          </a:xfrm>
          <a:ln w="38100">
            <a:solidFill>
              <a:srgbClr val="000080"/>
            </a:solidFill>
          </a:ln>
        </p:spPr>
      </p:pic>
      <p:sp>
        <p:nvSpPr>
          <p:cNvPr id="4099" name="Rectangle 6"/>
          <p:cNvSpPr>
            <a:spLocks noGrp="1" noChangeArrowheads="1"/>
          </p:cNvSpPr>
          <p:nvPr>
            <p:ph type="sldNum" sz="quarter" idx="12"/>
          </p:nvPr>
        </p:nvSpPr>
        <p:spPr>
          <a:noFill/>
        </p:spPr>
        <p:txBody>
          <a:bodyPr/>
          <a:lstStyle/>
          <a:p>
            <a:fld id="{1828F2FA-24AD-4E8F-953C-5AC37D59446B}" type="slidenum">
              <a:rPr lang="en-US" smtClean="0">
                <a:latin typeface="Arial" pitchFamily="34" charset="0"/>
              </a:rPr>
              <a:pPr/>
              <a:t>3</a:t>
            </a:fld>
            <a:endParaRPr lang="en-US" smtClean="0">
              <a:latin typeface="Arial" pitchFamily="34" charset="0"/>
            </a:endParaRPr>
          </a:p>
        </p:txBody>
      </p:sp>
      <p:sp>
        <p:nvSpPr>
          <p:cNvPr id="4100" name="Rectangle 3"/>
          <p:cNvSpPr>
            <a:spLocks noChangeArrowheads="1"/>
          </p:cNvSpPr>
          <p:nvPr/>
        </p:nvSpPr>
        <p:spPr bwMode="auto">
          <a:xfrm>
            <a:off x="228600" y="914400"/>
            <a:ext cx="8458200" cy="381000"/>
          </a:xfrm>
          <a:prstGeom prst="rect">
            <a:avLst/>
          </a:prstGeom>
          <a:noFill/>
          <a:ln w="9525">
            <a:noFill/>
            <a:miter lim="800000"/>
            <a:headEnd/>
            <a:tailEnd/>
          </a:ln>
        </p:spPr>
        <p:txBody>
          <a:bodyPr anchor="ctr"/>
          <a:lstStyle/>
          <a:p>
            <a:pPr algn="ctr"/>
            <a:r>
              <a:rPr lang="en-US">
                <a:solidFill>
                  <a:srgbClr val="000099"/>
                </a:solidFill>
              </a:rPr>
              <a:t>Florida’s Veterans Program Mission</a:t>
            </a:r>
            <a:endParaRPr lang="en-US">
              <a:solidFill>
                <a:schemeClr val="tx2"/>
              </a:solidFill>
            </a:endParaRPr>
          </a:p>
        </p:txBody>
      </p:sp>
      <p:pic>
        <p:nvPicPr>
          <p:cNvPr id="4101"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45061" name="Rectangle 5"/>
          <p:cNvSpPr>
            <a:spLocks noChangeArrowheads="1"/>
          </p:cNvSpPr>
          <p:nvPr/>
        </p:nvSpPr>
        <p:spPr bwMode="auto">
          <a:xfrm>
            <a:off x="304800" y="1447800"/>
            <a:ext cx="8458200" cy="3786188"/>
          </a:xfrm>
          <a:prstGeom prst="rect">
            <a:avLst/>
          </a:prstGeom>
          <a:noFill/>
          <a:ln w="9525">
            <a:noFill/>
            <a:miter lim="800000"/>
            <a:headEnd/>
            <a:tailEnd/>
          </a:ln>
          <a:effectLst/>
        </p:spPr>
        <p:txBody>
          <a:bodyPr>
            <a:spAutoFit/>
          </a:bodyPr>
          <a:lstStyle/>
          <a:p>
            <a:pPr>
              <a:defRPr/>
            </a:pPr>
            <a:endParaRPr lang="en-US" sz="2400" dirty="0">
              <a:effectLst>
                <a:outerShdw blurRad="38100" dist="38100" dir="2700000" algn="tl">
                  <a:srgbClr val="C0C0C0"/>
                </a:outerShdw>
              </a:effectLst>
              <a:latin typeface="Arial" charset="0"/>
            </a:endParaRPr>
          </a:p>
          <a:p>
            <a:pPr>
              <a:defRPr/>
            </a:pPr>
            <a:r>
              <a:rPr lang="en-US" sz="2400" dirty="0">
                <a:effectLst>
                  <a:outerShdw blurRad="38100" dist="38100" dir="2700000" algn="tl">
                    <a:srgbClr val="C0C0C0"/>
                  </a:outerShdw>
                </a:effectLst>
                <a:latin typeface="Arial" charset="0"/>
              </a:rPr>
              <a:t>The mission of the Department of </a:t>
            </a:r>
            <a:r>
              <a:rPr lang="en-US" sz="2400">
                <a:effectLst>
                  <a:outerShdw blurRad="38100" dist="38100" dir="2700000" algn="tl">
                    <a:srgbClr val="C0C0C0"/>
                  </a:outerShdw>
                </a:effectLst>
                <a:latin typeface="Arial" charset="0"/>
              </a:rPr>
              <a:t>Economic Opportunity’s (DEO) </a:t>
            </a:r>
            <a:r>
              <a:rPr lang="en-US" sz="2400" dirty="0">
                <a:effectLst>
                  <a:outerShdw blurRad="38100" dist="38100" dir="2700000" algn="tl">
                    <a:srgbClr val="C0C0C0"/>
                  </a:outerShdw>
                </a:effectLst>
                <a:latin typeface="Arial" charset="0"/>
              </a:rPr>
              <a:t>Veterans’ Program:</a:t>
            </a:r>
            <a:endParaRPr lang="en-US" sz="2400" b="0" u="sng" dirty="0">
              <a:solidFill>
                <a:srgbClr val="FF0000"/>
              </a:solidFill>
              <a:effectLst>
                <a:outerShdw blurRad="38100" dist="38100" dir="2700000" algn="tl">
                  <a:srgbClr val="C0C0C0"/>
                </a:outerShdw>
              </a:effectLst>
              <a:latin typeface="Arial" charset="0"/>
            </a:endParaRPr>
          </a:p>
          <a:p>
            <a:pPr>
              <a:defRPr/>
            </a:pPr>
            <a:endParaRPr lang="en-US" sz="2400" b="0" dirty="0">
              <a:effectLst>
                <a:outerShdw blurRad="38100" dist="38100" dir="2700000" algn="tl">
                  <a:srgbClr val="C0C0C0"/>
                </a:outerShdw>
              </a:effectLst>
              <a:latin typeface="Arial" charset="0"/>
            </a:endParaRPr>
          </a:p>
          <a:p>
            <a:pPr>
              <a:defRPr/>
            </a:pPr>
            <a:r>
              <a:rPr lang="en-US" sz="2400" b="0" dirty="0">
                <a:effectLst>
                  <a:outerShdw blurRad="38100" dist="38100" dir="2700000" algn="tl">
                    <a:srgbClr val="C0C0C0"/>
                  </a:outerShdw>
                </a:effectLst>
                <a:latin typeface="Arial" charset="0"/>
              </a:rPr>
              <a:t>To promote and maximize the employment of  Florida's veterans, </a:t>
            </a:r>
            <a:r>
              <a:rPr lang="en-US" sz="2400" b="0" u="sng" dirty="0">
                <a:effectLst>
                  <a:outerShdw blurRad="38100" dist="38100" dir="2700000" algn="tl">
                    <a:srgbClr val="C0C0C0"/>
                  </a:outerShdw>
                </a:effectLst>
                <a:latin typeface="Arial" charset="0"/>
              </a:rPr>
              <a:t>especially veterans with barriers to employment</a:t>
            </a:r>
            <a:r>
              <a:rPr lang="en-US" sz="2400" b="0" dirty="0">
                <a:effectLst>
                  <a:outerShdw blurRad="38100" dist="38100" dir="2700000" algn="tl">
                    <a:srgbClr val="C0C0C0"/>
                  </a:outerShdw>
                </a:effectLst>
                <a:latin typeface="Arial" charset="0"/>
              </a:rPr>
              <a:t>, utilizing the complete menu of One-Stop Career Center resources.</a:t>
            </a:r>
          </a:p>
          <a:p>
            <a:pPr>
              <a:defRPr/>
            </a:pPr>
            <a:endParaRPr lang="en-US" sz="2400" b="0" dirty="0">
              <a:effectLst>
                <a:outerShdw blurRad="38100" dist="38100" dir="2700000" algn="tl">
                  <a:srgbClr val="C0C0C0"/>
                </a:outerShdw>
              </a:effectLst>
              <a:latin typeface="Arial" charset="0"/>
            </a:endParaRPr>
          </a:p>
          <a:p>
            <a:pPr algn="ctr">
              <a:defRPr/>
            </a:pPr>
            <a:endParaRPr lang="en-US" sz="2400" b="0" dirty="0">
              <a:effectLst>
                <a:outerShdw blurRad="38100" dist="38100" dir="2700000" algn="tl">
                  <a:srgbClr val="C0C0C0"/>
                </a:outerShdw>
              </a:effectLst>
              <a:latin typeface="Arial" charset="0"/>
              <a:sym typeface="Monotype Sorts" pitchFamily="2" charset="2"/>
            </a:endParaRPr>
          </a:p>
        </p:txBody>
      </p:sp>
      <p:pic>
        <p:nvPicPr>
          <p:cNvPr id="4103"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a:noFill/>
        </p:spPr>
        <p:txBody>
          <a:bodyPr/>
          <a:lstStyle/>
          <a:p>
            <a:fld id="{8F1608CD-5EEB-4504-A219-E37E3FCAA65F}" type="slidenum">
              <a:rPr lang="en-US" smtClean="0">
                <a:latin typeface="Arial" pitchFamily="34" charset="0"/>
              </a:rPr>
              <a:pPr/>
              <a:t>4</a:t>
            </a:fld>
            <a:endParaRPr lang="en-US" smtClean="0">
              <a:latin typeface="Arial" pitchFamily="34" charset="0"/>
            </a:endParaRPr>
          </a:p>
        </p:txBody>
      </p:sp>
      <p:pic>
        <p:nvPicPr>
          <p:cNvPr id="5123" name="Picture 2" descr="Thumbnail"/>
          <p:cNvPicPr>
            <a:picLocks noGrp="1" noChangeAspect="1" noChangeArrowheads="1"/>
          </p:cNvPicPr>
          <p:nvPr>
            <p:ph type="body" idx="1"/>
          </p:nvPr>
        </p:nvPicPr>
        <p:blipFill>
          <a:blip r:embed="rId3" cstate="print"/>
          <a:srcRect/>
          <a:stretch>
            <a:fillRect/>
          </a:stretch>
        </p:blipFill>
        <p:spPr>
          <a:xfrm>
            <a:off x="152400" y="1371600"/>
            <a:ext cx="8839200" cy="5334000"/>
          </a:xfrm>
          <a:ln w="38100">
            <a:solidFill>
              <a:srgbClr val="000080"/>
            </a:solidFill>
          </a:ln>
        </p:spPr>
      </p:pic>
      <p:sp>
        <p:nvSpPr>
          <p:cNvPr id="5124" name="Rectangle 3"/>
          <p:cNvSpPr>
            <a:spLocks noChangeArrowheads="1"/>
          </p:cNvSpPr>
          <p:nvPr/>
        </p:nvSpPr>
        <p:spPr bwMode="auto">
          <a:xfrm>
            <a:off x="1295400" y="838200"/>
            <a:ext cx="6324600" cy="457200"/>
          </a:xfrm>
          <a:prstGeom prst="rect">
            <a:avLst/>
          </a:prstGeom>
          <a:noFill/>
          <a:ln w="9525">
            <a:noFill/>
            <a:miter lim="800000"/>
            <a:headEnd/>
            <a:tailEnd/>
          </a:ln>
        </p:spPr>
        <p:txBody>
          <a:bodyPr anchor="ctr"/>
          <a:lstStyle/>
          <a:p>
            <a:pPr algn="ctr"/>
            <a:r>
              <a:rPr lang="en-US" sz="2800">
                <a:solidFill>
                  <a:srgbClr val="000099"/>
                </a:solidFill>
              </a:rPr>
              <a:t>USDOL/VETS Overview</a:t>
            </a:r>
          </a:p>
        </p:txBody>
      </p:sp>
      <p:pic>
        <p:nvPicPr>
          <p:cNvPr id="5125"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118789" name="Rectangle 5"/>
          <p:cNvSpPr>
            <a:spLocks noChangeArrowheads="1"/>
          </p:cNvSpPr>
          <p:nvPr/>
        </p:nvSpPr>
        <p:spPr bwMode="auto">
          <a:xfrm>
            <a:off x="304800" y="1447800"/>
            <a:ext cx="8458200" cy="4400550"/>
          </a:xfrm>
          <a:prstGeom prst="rect">
            <a:avLst/>
          </a:prstGeom>
          <a:noFill/>
          <a:ln w="9525">
            <a:noFill/>
            <a:miter lim="800000"/>
            <a:headEnd/>
            <a:tailEnd/>
          </a:ln>
          <a:effectLst/>
        </p:spPr>
        <p:txBody>
          <a:bodyPr>
            <a:spAutoFit/>
          </a:bodyPr>
          <a:lstStyle/>
          <a:p>
            <a:pPr>
              <a:defRPr/>
            </a:pPr>
            <a:endParaRPr lang="en-US" sz="2400" b="0" dirty="0">
              <a:latin typeface="Arial" charset="0"/>
              <a:sym typeface="Monotype Sorts" pitchFamily="2" charset="2"/>
            </a:endParaRPr>
          </a:p>
          <a:p>
            <a:pP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The USDOL/VETS offers a noncompetitive Jobs for Veterans State Grants (JVSG) program to eligible veterans</a:t>
            </a:r>
          </a:p>
          <a:p>
            <a:pPr>
              <a:defRPr/>
            </a:pPr>
            <a:endParaRPr lang="en-US" sz="2400" b="0" dirty="0">
              <a:effectLst>
                <a:outerShdw blurRad="38100" dist="38100" dir="2700000" algn="tl">
                  <a:srgbClr val="C0C0C0"/>
                </a:outerShdw>
              </a:effectLst>
              <a:latin typeface="Arial" charset="0"/>
              <a:sym typeface="Monotype Sorts" pitchFamily="2" charset="2"/>
            </a:endParaRPr>
          </a:p>
          <a:p>
            <a:pP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USDOL/VETS offers competitive grants for veterans with special needs</a:t>
            </a:r>
            <a:endParaRPr lang="en-US" sz="2400" b="0" dirty="0">
              <a:latin typeface="Arial" charset="0"/>
              <a:sym typeface="Monotype Sorts" pitchFamily="2" charset="2"/>
            </a:endParaRPr>
          </a:p>
          <a:p>
            <a:pPr>
              <a:defRPr/>
            </a:pPr>
            <a:endParaRPr lang="en-US" sz="2400" b="0" dirty="0">
              <a:latin typeface="Arial" charset="0"/>
              <a:sym typeface="Monotype Sorts" pitchFamily="2" charset="2"/>
            </a:endParaRPr>
          </a:p>
          <a:p>
            <a:pPr>
              <a:buFont typeface="Wingdings" pitchFamily="2" charset="2"/>
              <a:buChar char="Ø"/>
              <a:defRPr/>
            </a:pPr>
            <a:r>
              <a:rPr lang="en-US" sz="2400" b="0" dirty="0">
                <a:latin typeface="Arial" charset="0"/>
                <a:sym typeface="Monotype Sorts" pitchFamily="2" charset="2"/>
              </a:rPr>
              <a:t>Veterans’ program monitoring and training through service reporting, desk audit tool, and Technical Assistance Visit to provide guidance</a:t>
            </a:r>
          </a:p>
          <a:p>
            <a:pPr>
              <a:defRPr/>
            </a:pPr>
            <a:endParaRPr lang="en-US" sz="2000" dirty="0">
              <a:effectLst>
                <a:outerShdw blurRad="38100" dist="38100" dir="2700000" algn="tl">
                  <a:srgbClr val="C0C0C0"/>
                </a:outerShdw>
              </a:effectLst>
              <a:latin typeface="Arial" charset="0"/>
              <a:sym typeface="Monotype Sorts" pitchFamily="2" charset="2"/>
            </a:endParaRPr>
          </a:p>
          <a:p>
            <a:pPr algn="ctr">
              <a:defRPr/>
            </a:pPr>
            <a:endParaRPr lang="en-US" sz="2000" dirty="0">
              <a:effectLst>
                <a:outerShdw blurRad="38100" dist="38100" dir="2700000" algn="tl">
                  <a:srgbClr val="C0C0C0"/>
                </a:outerShdw>
              </a:effectLst>
              <a:latin typeface="Arial" charset="0"/>
              <a:sym typeface="Monotype Sorts" pitchFamily="2" charset="2"/>
            </a:endParaRPr>
          </a:p>
        </p:txBody>
      </p:sp>
      <p:pic>
        <p:nvPicPr>
          <p:cNvPr id="5127"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noFill/>
        </p:spPr>
        <p:txBody>
          <a:bodyPr/>
          <a:lstStyle/>
          <a:p>
            <a:fld id="{61D162B7-8D28-4EDE-80B2-7AB4A8F581F1}" type="slidenum">
              <a:rPr lang="en-US" smtClean="0">
                <a:latin typeface="Arial" pitchFamily="34" charset="0"/>
              </a:rPr>
              <a:pPr/>
              <a:t>5</a:t>
            </a:fld>
            <a:endParaRPr lang="en-US" smtClean="0">
              <a:latin typeface="Arial" pitchFamily="34" charset="0"/>
            </a:endParaRPr>
          </a:p>
        </p:txBody>
      </p:sp>
      <p:pic>
        <p:nvPicPr>
          <p:cNvPr id="6147" name="Picture 2" descr="Thumbnail"/>
          <p:cNvPicPr>
            <a:picLocks noGrp="1" noChangeAspect="1" noChangeArrowheads="1"/>
          </p:cNvPicPr>
          <p:nvPr>
            <p:ph type="body" idx="1"/>
          </p:nvPr>
        </p:nvPicPr>
        <p:blipFill>
          <a:blip r:embed="rId3" cstate="print"/>
          <a:srcRect/>
          <a:stretch>
            <a:fillRect/>
          </a:stretch>
        </p:blipFill>
        <p:spPr>
          <a:xfrm>
            <a:off x="152400" y="1295400"/>
            <a:ext cx="8610600" cy="5410200"/>
          </a:xfrm>
          <a:ln w="38100">
            <a:solidFill>
              <a:srgbClr val="000080"/>
            </a:solidFill>
          </a:ln>
        </p:spPr>
      </p:pic>
      <p:sp>
        <p:nvSpPr>
          <p:cNvPr id="117763" name="Rectangle 3"/>
          <p:cNvSpPr>
            <a:spLocks noChangeArrowheads="1"/>
          </p:cNvSpPr>
          <p:nvPr/>
        </p:nvSpPr>
        <p:spPr bwMode="auto">
          <a:xfrm>
            <a:off x="1143000" y="990600"/>
            <a:ext cx="6477000" cy="533400"/>
          </a:xfrm>
          <a:prstGeom prst="rect">
            <a:avLst/>
          </a:prstGeom>
          <a:noFill/>
          <a:ln w="9525">
            <a:noFill/>
            <a:miter lim="800000"/>
            <a:headEnd/>
            <a:tailEnd/>
          </a:ln>
          <a:effectLst/>
        </p:spPr>
        <p:txBody>
          <a:bodyPr anchor="ctr"/>
          <a:lstStyle/>
          <a:p>
            <a:pPr algn="ctr">
              <a:defRPr/>
            </a:pPr>
            <a:r>
              <a:rPr lang="en-US" dirty="0">
                <a:solidFill>
                  <a:srgbClr val="000099"/>
                </a:solidFill>
                <a:effectLst>
                  <a:outerShdw blurRad="38100" dist="38100" dir="2700000" algn="tl">
                    <a:srgbClr val="C0C0C0"/>
                  </a:outerShdw>
                </a:effectLst>
                <a:latin typeface="Arial" charset="0"/>
              </a:rPr>
              <a:t>State’s Areas of Focus</a:t>
            </a:r>
            <a:r>
              <a:rPr lang="en-US" dirty="0">
                <a:solidFill>
                  <a:srgbClr val="CC0000"/>
                </a:solidFill>
                <a:effectLst>
                  <a:outerShdw blurRad="38100" dist="38100" dir="2700000" algn="tl">
                    <a:srgbClr val="C0C0C0"/>
                  </a:outerShdw>
                </a:effectLst>
                <a:latin typeface="Arial" charset="0"/>
              </a:rPr>
              <a:t/>
            </a:r>
            <a:br>
              <a:rPr lang="en-US" dirty="0">
                <a:solidFill>
                  <a:srgbClr val="CC0000"/>
                </a:solidFill>
                <a:effectLst>
                  <a:outerShdw blurRad="38100" dist="38100" dir="2700000" algn="tl">
                    <a:srgbClr val="C0C0C0"/>
                  </a:outerShdw>
                </a:effectLst>
                <a:latin typeface="Arial" charset="0"/>
              </a:rPr>
            </a:br>
            <a:endParaRPr lang="en-US" dirty="0">
              <a:solidFill>
                <a:srgbClr val="CC0000"/>
              </a:solidFill>
              <a:effectLst>
                <a:outerShdw blurRad="38100" dist="38100" dir="2700000" algn="tl">
                  <a:srgbClr val="C0C0C0"/>
                </a:outerShdw>
              </a:effectLst>
              <a:latin typeface="Arial" charset="0"/>
            </a:endParaRPr>
          </a:p>
        </p:txBody>
      </p:sp>
      <p:pic>
        <p:nvPicPr>
          <p:cNvPr id="6149"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117765" name="Rectangle 5"/>
          <p:cNvSpPr>
            <a:spLocks noChangeArrowheads="1"/>
          </p:cNvSpPr>
          <p:nvPr/>
        </p:nvSpPr>
        <p:spPr bwMode="auto">
          <a:xfrm>
            <a:off x="457200" y="1295400"/>
            <a:ext cx="8153400" cy="6002338"/>
          </a:xfrm>
          <a:prstGeom prst="rect">
            <a:avLst/>
          </a:prstGeom>
          <a:noFill/>
          <a:ln w="9525">
            <a:noFill/>
            <a:miter lim="800000"/>
            <a:headEnd/>
            <a:tailEnd/>
          </a:ln>
          <a:effectLst/>
        </p:spPr>
        <p:txBody>
          <a:bodyPr>
            <a:spAutoFit/>
          </a:bodyPr>
          <a:lstStyle/>
          <a:p>
            <a:pPr>
              <a:buClr>
                <a:srgbClr val="000099"/>
              </a:buClr>
              <a:buFont typeface="Wingdings" pitchFamily="2" charset="2"/>
              <a:buNone/>
              <a:defRPr/>
            </a:pPr>
            <a:endParaRPr lang="en-US" sz="2400" dirty="0">
              <a:solidFill>
                <a:srgbClr val="CC0000"/>
              </a:solidFill>
              <a:effectLst>
                <a:outerShdw blurRad="38100" dist="38100" dir="2700000" algn="tl">
                  <a:srgbClr val="C0C0C0"/>
                </a:outerShdw>
              </a:effectLst>
              <a:latin typeface="Arial" charset="0"/>
            </a:endParaRPr>
          </a:p>
          <a:p>
            <a:pPr>
              <a:buClr>
                <a:srgbClr val="000099"/>
              </a:buClr>
              <a:defRPr/>
            </a:pPr>
            <a:r>
              <a:rPr lang="en-US" sz="2400" dirty="0">
                <a:effectLst>
                  <a:outerShdw blurRad="38100" dist="38100" dir="2700000" algn="tl">
                    <a:srgbClr val="C0C0C0"/>
                  </a:outerShdw>
                </a:effectLst>
                <a:latin typeface="Arial" charset="0"/>
                <a:sym typeface="Monotype Sorts" pitchFamily="2" charset="2"/>
              </a:rPr>
              <a:t>Focus for the State Veterans’ Program</a:t>
            </a:r>
            <a:r>
              <a:rPr lang="en-US" sz="2400" b="0" dirty="0">
                <a:effectLst>
                  <a:outerShdw blurRad="38100" dist="38100" dir="2700000" algn="tl">
                    <a:srgbClr val="C0C0C0"/>
                  </a:outerShdw>
                </a:effectLst>
                <a:latin typeface="Arial" charset="0"/>
                <a:sym typeface="Monotype Sorts" pitchFamily="2" charset="2"/>
              </a:rPr>
              <a:t>:</a:t>
            </a:r>
          </a:p>
          <a:p>
            <a:pPr>
              <a:buClr>
                <a:srgbClr val="000099"/>
              </a:buClr>
              <a:defRPr/>
            </a:pPr>
            <a:endParaRPr lang="en-US" sz="2400" b="0" dirty="0">
              <a:effectLst>
                <a:outerShdw blurRad="38100" dist="38100" dir="2700000" algn="tl">
                  <a:srgbClr val="C0C0C0"/>
                </a:outerShdw>
              </a:effectLst>
              <a:latin typeface="Arial" charset="0"/>
              <a:sym typeface="Monotype Sorts" pitchFamily="2" charset="2"/>
            </a:endParaRP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Follow-up on referrals and Job Developments contacts</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Case management to veterans with barriers to </a:t>
            </a:r>
          </a:p>
          <a:p>
            <a:pPr>
              <a:buClr>
                <a:srgbClr val="000099"/>
              </a:buClr>
              <a:buFont typeface="Wingdings" pitchFamily="2" charset="2"/>
              <a:buNone/>
              <a:defRPr/>
            </a:pPr>
            <a:r>
              <a:rPr lang="en-US" sz="2400" b="0" dirty="0">
                <a:effectLst>
                  <a:outerShdw blurRad="38100" dist="38100" dir="2700000" algn="tl">
                    <a:srgbClr val="C0C0C0"/>
                  </a:outerShdw>
                </a:effectLst>
                <a:latin typeface="Arial" charset="0"/>
                <a:sym typeface="Monotype Sorts" pitchFamily="2" charset="2"/>
              </a:rPr>
              <a:t>   employment</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Contacting EFM self-registered veterans </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Verifying veterans’ EFM registrations</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Direct placement requirements by Regional Workforce Boards (RWB)</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Reducing services to non-veterans by veteran employment representatives</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Your feedback on challenges and issues related to service delivery</a:t>
            </a:r>
          </a:p>
          <a:p>
            <a:pPr>
              <a:buClr>
                <a:srgbClr val="000099"/>
              </a:buClr>
              <a:defRPr/>
            </a:pPr>
            <a:r>
              <a:rPr lang="en-US" sz="2400" b="0" dirty="0">
                <a:effectLst>
                  <a:outerShdw blurRad="38100" dist="38100" dir="2700000" algn="tl">
                    <a:srgbClr val="C0C0C0"/>
                  </a:outerShdw>
                </a:effectLst>
                <a:latin typeface="Arial" charset="0"/>
                <a:sym typeface="Monotype Sorts" pitchFamily="2" charset="2"/>
              </a:rPr>
              <a:t> </a:t>
            </a:r>
          </a:p>
          <a:p>
            <a:pPr algn="ctr">
              <a:defRPr/>
            </a:pPr>
            <a:endParaRPr lang="en-US" sz="2400" b="0" dirty="0">
              <a:effectLst>
                <a:outerShdw blurRad="38100" dist="38100" dir="2700000" algn="tl">
                  <a:srgbClr val="C0C0C0"/>
                </a:outerShdw>
              </a:effectLst>
              <a:latin typeface="Arial" charset="0"/>
              <a:sym typeface="Monotype Sorts" pitchFamily="2" charset="2"/>
            </a:endParaRPr>
          </a:p>
        </p:txBody>
      </p:sp>
      <p:pic>
        <p:nvPicPr>
          <p:cNvPr id="6151"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6"/>
          <p:cNvSpPr>
            <a:spLocks noGrp="1" noChangeArrowheads="1"/>
          </p:cNvSpPr>
          <p:nvPr>
            <p:ph type="sldNum" sz="quarter" idx="12"/>
          </p:nvPr>
        </p:nvSpPr>
        <p:spPr>
          <a:noFill/>
        </p:spPr>
        <p:txBody>
          <a:bodyPr/>
          <a:lstStyle/>
          <a:p>
            <a:fld id="{5C9BF6B7-EB91-42C4-A175-21BD07D7A05C}" type="slidenum">
              <a:rPr lang="en-US" smtClean="0">
                <a:latin typeface="Arial" pitchFamily="34" charset="0"/>
              </a:rPr>
              <a:pPr/>
              <a:t>6</a:t>
            </a:fld>
            <a:endParaRPr lang="en-US" smtClean="0">
              <a:latin typeface="Arial" pitchFamily="34" charset="0"/>
            </a:endParaRPr>
          </a:p>
        </p:txBody>
      </p:sp>
      <p:pic>
        <p:nvPicPr>
          <p:cNvPr id="7171" name="Picture 2" descr="Thumbnail"/>
          <p:cNvPicPr>
            <a:picLocks noGrp="1" noChangeAspect="1" noChangeArrowheads="1"/>
          </p:cNvPicPr>
          <p:nvPr>
            <p:ph type="body" idx="1"/>
          </p:nvPr>
        </p:nvPicPr>
        <p:blipFill>
          <a:blip r:embed="rId3" cstate="print"/>
          <a:srcRect/>
          <a:stretch>
            <a:fillRect/>
          </a:stretch>
        </p:blipFill>
        <p:spPr>
          <a:xfrm>
            <a:off x="152400" y="1295400"/>
            <a:ext cx="8610600" cy="5410200"/>
          </a:xfrm>
          <a:ln w="38100">
            <a:solidFill>
              <a:srgbClr val="000080"/>
            </a:solidFill>
          </a:ln>
        </p:spPr>
      </p:pic>
      <p:sp>
        <p:nvSpPr>
          <p:cNvPr id="117763" name="Rectangle 3"/>
          <p:cNvSpPr>
            <a:spLocks noChangeArrowheads="1"/>
          </p:cNvSpPr>
          <p:nvPr/>
        </p:nvSpPr>
        <p:spPr bwMode="auto">
          <a:xfrm>
            <a:off x="1371600" y="990600"/>
            <a:ext cx="6477000" cy="533400"/>
          </a:xfrm>
          <a:prstGeom prst="rect">
            <a:avLst/>
          </a:prstGeom>
          <a:noFill/>
          <a:ln w="9525">
            <a:noFill/>
            <a:miter lim="800000"/>
            <a:headEnd/>
            <a:tailEnd/>
          </a:ln>
          <a:effectLst/>
        </p:spPr>
        <p:txBody>
          <a:bodyPr anchor="ctr"/>
          <a:lstStyle/>
          <a:p>
            <a:pPr algn="ctr">
              <a:defRPr/>
            </a:pPr>
            <a:r>
              <a:rPr lang="en-US" sz="2800" dirty="0">
                <a:solidFill>
                  <a:srgbClr val="000099"/>
                </a:solidFill>
                <a:effectLst>
                  <a:outerShdw blurRad="38100" dist="38100" dir="2700000" algn="tl">
                    <a:srgbClr val="C0C0C0"/>
                  </a:outerShdw>
                </a:effectLst>
                <a:latin typeface="Arial" charset="0"/>
              </a:rPr>
              <a:t>Roles and Responsibilities</a:t>
            </a:r>
            <a:r>
              <a:rPr lang="en-US" dirty="0">
                <a:solidFill>
                  <a:srgbClr val="CC0000"/>
                </a:solidFill>
                <a:effectLst>
                  <a:outerShdw blurRad="38100" dist="38100" dir="2700000" algn="tl">
                    <a:srgbClr val="C0C0C0"/>
                  </a:outerShdw>
                </a:effectLst>
                <a:latin typeface="Arial" charset="0"/>
              </a:rPr>
              <a:t/>
            </a:r>
            <a:br>
              <a:rPr lang="en-US" dirty="0">
                <a:solidFill>
                  <a:srgbClr val="CC0000"/>
                </a:solidFill>
                <a:effectLst>
                  <a:outerShdw blurRad="38100" dist="38100" dir="2700000" algn="tl">
                    <a:srgbClr val="C0C0C0"/>
                  </a:outerShdw>
                </a:effectLst>
                <a:latin typeface="Arial" charset="0"/>
              </a:rPr>
            </a:br>
            <a:endParaRPr lang="en-US" dirty="0">
              <a:solidFill>
                <a:srgbClr val="CC0000"/>
              </a:solidFill>
              <a:effectLst>
                <a:outerShdw blurRad="38100" dist="38100" dir="2700000" algn="tl">
                  <a:srgbClr val="C0C0C0"/>
                </a:outerShdw>
              </a:effectLst>
              <a:latin typeface="Arial" charset="0"/>
            </a:endParaRPr>
          </a:p>
        </p:txBody>
      </p:sp>
      <p:pic>
        <p:nvPicPr>
          <p:cNvPr id="7173"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117765" name="Rectangle 5"/>
          <p:cNvSpPr>
            <a:spLocks noChangeArrowheads="1"/>
          </p:cNvSpPr>
          <p:nvPr/>
        </p:nvSpPr>
        <p:spPr bwMode="auto">
          <a:xfrm>
            <a:off x="457200" y="1295400"/>
            <a:ext cx="8153400" cy="3046413"/>
          </a:xfrm>
          <a:prstGeom prst="rect">
            <a:avLst/>
          </a:prstGeom>
          <a:noFill/>
          <a:ln w="9525">
            <a:noFill/>
            <a:miter lim="800000"/>
            <a:headEnd/>
            <a:tailEnd/>
          </a:ln>
          <a:effectLst/>
        </p:spPr>
        <p:txBody>
          <a:bodyPr>
            <a:spAutoFit/>
          </a:bodyPr>
          <a:lstStyle/>
          <a:p>
            <a:pPr>
              <a:buClr>
                <a:srgbClr val="000099"/>
              </a:buClr>
              <a:buFont typeface="Wingdings" pitchFamily="2" charset="2"/>
              <a:buNone/>
              <a:defRPr/>
            </a:pPr>
            <a:endParaRPr lang="en-US" sz="2400" dirty="0">
              <a:solidFill>
                <a:srgbClr val="CC0000"/>
              </a:solidFill>
              <a:effectLst>
                <a:outerShdw blurRad="38100" dist="38100" dir="2700000" algn="tl">
                  <a:srgbClr val="C0C0C0"/>
                </a:outerShdw>
              </a:effectLst>
              <a:latin typeface="Arial" charset="0"/>
            </a:endParaRPr>
          </a:p>
          <a:p>
            <a:pPr>
              <a:buClr>
                <a:srgbClr val="000099"/>
              </a:buClr>
              <a:defRPr/>
            </a:pPr>
            <a:endParaRPr lang="en-US" sz="2400" b="0" dirty="0">
              <a:effectLst>
                <a:outerShdw blurRad="38100" dist="38100" dir="2700000" algn="tl">
                  <a:srgbClr val="C0C0C0"/>
                </a:outerShdw>
              </a:effectLst>
              <a:latin typeface="Arial" charset="0"/>
              <a:sym typeface="Monotype Sorts" pitchFamily="2" charset="2"/>
            </a:endParaRPr>
          </a:p>
          <a:p>
            <a:pPr>
              <a:buClr>
                <a:srgbClr val="000099"/>
              </a:buClr>
              <a:defRPr/>
            </a:pPr>
            <a:r>
              <a:rPr lang="en-US" sz="2400" b="0" dirty="0">
                <a:effectLst>
                  <a:outerShdw blurRad="38100" dist="38100" dir="2700000" algn="tl">
                    <a:srgbClr val="C0C0C0"/>
                  </a:outerShdw>
                </a:effectLst>
                <a:latin typeface="Arial" charset="0"/>
                <a:sym typeface="Monotype Sorts" pitchFamily="2" charset="2"/>
              </a:rPr>
              <a:t>There are two types of veterans employment representatives.  They are:</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Local Veterans Employment Representatives (LVER)</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sym typeface="Monotype Sorts" pitchFamily="2" charset="2"/>
              </a:rPr>
              <a:t>Disabled Veterans Outreach Program (DVOP) specialist</a:t>
            </a:r>
          </a:p>
          <a:p>
            <a:pPr>
              <a:buClr>
                <a:srgbClr val="000099"/>
              </a:buClr>
              <a:defRPr/>
            </a:pPr>
            <a:r>
              <a:rPr lang="en-US" sz="2400" b="0" dirty="0">
                <a:effectLst>
                  <a:outerShdw blurRad="38100" dist="38100" dir="2700000" algn="tl">
                    <a:srgbClr val="C0C0C0"/>
                  </a:outerShdw>
                </a:effectLst>
                <a:latin typeface="Arial" charset="0"/>
                <a:sym typeface="Monotype Sorts" pitchFamily="2" charset="2"/>
              </a:rPr>
              <a:t> </a:t>
            </a:r>
          </a:p>
          <a:p>
            <a:pPr algn="ctr">
              <a:defRPr/>
            </a:pPr>
            <a:endParaRPr lang="en-US" sz="2400" b="0" dirty="0">
              <a:effectLst>
                <a:outerShdw blurRad="38100" dist="38100" dir="2700000" algn="tl">
                  <a:srgbClr val="C0C0C0"/>
                </a:outerShdw>
              </a:effectLst>
              <a:latin typeface="Arial" charset="0"/>
              <a:sym typeface="Monotype Sorts" pitchFamily="2" charset="2"/>
            </a:endParaRPr>
          </a:p>
        </p:txBody>
      </p:sp>
      <p:pic>
        <p:nvPicPr>
          <p:cNvPr id="7175"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sldNum" sz="quarter" idx="12"/>
          </p:nvPr>
        </p:nvSpPr>
        <p:spPr>
          <a:noFill/>
        </p:spPr>
        <p:txBody>
          <a:bodyPr/>
          <a:lstStyle/>
          <a:p>
            <a:fld id="{2A39A760-9E4F-470D-992B-C106A0F66DF2}" type="slidenum">
              <a:rPr lang="en-US" smtClean="0">
                <a:latin typeface="Arial" pitchFamily="34" charset="0"/>
              </a:rPr>
              <a:pPr/>
              <a:t>7</a:t>
            </a:fld>
            <a:endParaRPr lang="en-US" smtClean="0">
              <a:latin typeface="Arial" pitchFamily="34" charset="0"/>
            </a:endParaRPr>
          </a:p>
        </p:txBody>
      </p:sp>
      <p:pic>
        <p:nvPicPr>
          <p:cNvPr id="8195" name="Picture 2" descr="Thumbnail"/>
          <p:cNvPicPr>
            <a:picLocks noGrp="1" noChangeAspect="1" noChangeArrowheads="1"/>
          </p:cNvPicPr>
          <p:nvPr>
            <p:ph type="body" idx="1"/>
          </p:nvPr>
        </p:nvPicPr>
        <p:blipFill>
          <a:blip r:embed="rId3" cstate="print"/>
          <a:srcRect/>
          <a:stretch>
            <a:fillRect/>
          </a:stretch>
        </p:blipFill>
        <p:spPr>
          <a:xfrm>
            <a:off x="152400" y="1371600"/>
            <a:ext cx="8839200" cy="5334000"/>
          </a:xfrm>
          <a:ln w="38100">
            <a:solidFill>
              <a:srgbClr val="000080"/>
            </a:solidFill>
          </a:ln>
        </p:spPr>
      </p:pic>
      <p:sp>
        <p:nvSpPr>
          <p:cNvPr id="8196" name="Rectangle 3"/>
          <p:cNvSpPr>
            <a:spLocks noChangeArrowheads="1"/>
          </p:cNvSpPr>
          <p:nvPr/>
        </p:nvSpPr>
        <p:spPr bwMode="auto">
          <a:xfrm>
            <a:off x="533400" y="838200"/>
            <a:ext cx="7772400" cy="457200"/>
          </a:xfrm>
          <a:prstGeom prst="rect">
            <a:avLst/>
          </a:prstGeom>
          <a:noFill/>
          <a:ln w="9525">
            <a:noFill/>
            <a:miter lim="800000"/>
            <a:headEnd/>
            <a:tailEnd/>
          </a:ln>
        </p:spPr>
        <p:txBody>
          <a:bodyPr anchor="ctr"/>
          <a:lstStyle/>
          <a:p>
            <a:pPr algn="ctr"/>
            <a:r>
              <a:rPr lang="en-US">
                <a:solidFill>
                  <a:srgbClr val="000099"/>
                </a:solidFill>
              </a:rPr>
              <a:t>DVOP</a:t>
            </a:r>
            <a:r>
              <a:rPr lang="en-US" b="0">
                <a:solidFill>
                  <a:srgbClr val="000099"/>
                </a:solidFill>
              </a:rPr>
              <a:t> </a:t>
            </a:r>
            <a:r>
              <a:rPr lang="en-US">
                <a:solidFill>
                  <a:srgbClr val="000099"/>
                </a:solidFill>
              </a:rPr>
              <a:t>Roles and Responsibilities</a:t>
            </a:r>
            <a:r>
              <a:rPr lang="en-US" b="0">
                <a:solidFill>
                  <a:schemeClr val="tx2"/>
                </a:solidFill>
              </a:rPr>
              <a:t> </a:t>
            </a:r>
          </a:p>
        </p:txBody>
      </p:sp>
      <p:pic>
        <p:nvPicPr>
          <p:cNvPr id="8197"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12293" name="Rectangle 5"/>
          <p:cNvSpPr>
            <a:spLocks noChangeArrowheads="1"/>
          </p:cNvSpPr>
          <p:nvPr/>
        </p:nvSpPr>
        <p:spPr bwMode="auto">
          <a:xfrm>
            <a:off x="304800" y="1371600"/>
            <a:ext cx="8610600" cy="4524375"/>
          </a:xfrm>
          <a:prstGeom prst="rect">
            <a:avLst/>
          </a:prstGeom>
          <a:noFill/>
          <a:ln w="9525">
            <a:noFill/>
            <a:miter lim="800000"/>
            <a:headEnd/>
            <a:tailEnd/>
          </a:ln>
          <a:effectLst/>
        </p:spPr>
        <p:txBody>
          <a:bodyPr>
            <a:spAutoFit/>
          </a:bodyPr>
          <a:lstStyle/>
          <a:p>
            <a:pPr>
              <a:defRPr/>
            </a:pPr>
            <a:endParaRPr lang="en-US" sz="2400" b="0" dirty="0">
              <a:latin typeface="Arial" charset="0"/>
            </a:endParaRPr>
          </a:p>
          <a:p>
            <a:pPr>
              <a:defRPr/>
            </a:pPr>
            <a:endParaRPr lang="en-US" sz="2400" b="0" dirty="0">
              <a:effectLst>
                <a:outerShdw blurRad="38100" dist="38100" dir="2700000" algn="tl">
                  <a:srgbClr val="C0C0C0"/>
                </a:outerShdw>
              </a:effectLst>
              <a:latin typeface="Arial" charset="0"/>
            </a:endParaRPr>
          </a:p>
          <a:p>
            <a:pPr>
              <a:defRPr/>
            </a:pPr>
            <a:r>
              <a:rPr lang="en-US" sz="2400" b="0" dirty="0">
                <a:effectLst>
                  <a:outerShdw blurRad="38100" dist="38100" dir="2700000" algn="tl">
                    <a:srgbClr val="C0C0C0"/>
                  </a:outerShdw>
                </a:effectLst>
                <a:latin typeface="Arial" charset="0"/>
              </a:rPr>
              <a:t>Disabled Veterans Outreach Program (DVOP) staff focus on providing </a:t>
            </a:r>
            <a:r>
              <a:rPr lang="en-US" sz="2400" u="sng" dirty="0">
                <a:effectLst>
                  <a:outerShdw blurRad="38100" dist="38100" dir="2700000" algn="tl">
                    <a:srgbClr val="C0C0C0"/>
                  </a:outerShdw>
                </a:effectLst>
                <a:latin typeface="Arial" charset="0"/>
              </a:rPr>
              <a:t>intensive services</a:t>
            </a:r>
            <a:r>
              <a:rPr lang="en-US" sz="2400" b="0" dirty="0">
                <a:effectLst>
                  <a:outerShdw blurRad="38100" dist="38100" dir="2700000" algn="tl">
                    <a:srgbClr val="C0C0C0"/>
                  </a:outerShdw>
                </a:effectLst>
                <a:latin typeface="Arial" charset="0"/>
              </a:rPr>
              <a:t> to veterans with priority to Special Disabled, Disabled veterans and other eligible veterans. </a:t>
            </a:r>
            <a:endParaRPr lang="en-US" sz="2400" b="0" dirty="0">
              <a:solidFill>
                <a:srgbClr val="FF0000"/>
              </a:solidFill>
              <a:effectLst>
                <a:outerShdw blurRad="38100" dist="38100" dir="2700000" algn="tl">
                  <a:srgbClr val="C0C0C0"/>
                </a:outerShdw>
              </a:effectLst>
              <a:latin typeface="Arial" charset="0"/>
            </a:endParaRPr>
          </a:p>
          <a:p>
            <a:pPr eaLnBrk="0" hangingPunct="0">
              <a:spcBef>
                <a:spcPct val="50000"/>
              </a:spcBef>
              <a:defRPr/>
            </a:pPr>
            <a:endParaRPr lang="en-US" sz="2400" b="0" dirty="0">
              <a:effectLst>
                <a:outerShdw blurRad="38100" dist="38100" dir="2700000" algn="tl">
                  <a:srgbClr val="C0C0C0"/>
                </a:outerShdw>
              </a:effectLst>
              <a:latin typeface="Arial" charset="0"/>
            </a:endParaRPr>
          </a:p>
          <a:p>
            <a:pPr eaLnBrk="0" hangingPunct="0">
              <a:spcBef>
                <a:spcPct val="50000"/>
              </a:spcBef>
              <a:defRPr/>
            </a:pPr>
            <a:r>
              <a:rPr lang="en-US" sz="2400" b="0" dirty="0">
                <a:effectLst>
                  <a:outerShdw blurRad="38100" dist="38100" dir="2700000" algn="tl">
                    <a:srgbClr val="C0C0C0"/>
                  </a:outerShdw>
                </a:effectLst>
                <a:latin typeface="Arial" charset="0"/>
              </a:rPr>
              <a:t>DVOP staff will facilitate services to veterans with barriers to employment and with special workforce needs through case management.</a:t>
            </a:r>
            <a:r>
              <a:rPr lang="en-US" sz="2400" b="0" dirty="0">
                <a:latin typeface="Arial" charset="0"/>
              </a:rPr>
              <a:t>  </a:t>
            </a:r>
            <a:endParaRPr lang="en-US" sz="2400" b="0" dirty="0">
              <a:solidFill>
                <a:srgbClr val="FF0000"/>
              </a:solidFill>
              <a:latin typeface="Arial" charset="0"/>
            </a:endParaRPr>
          </a:p>
          <a:p>
            <a:pPr>
              <a:defRPr/>
            </a:pPr>
            <a:endParaRPr lang="en-US" sz="2400" b="0" dirty="0">
              <a:effectLst>
                <a:outerShdw blurRad="38100" dist="38100" dir="2700000" algn="tl">
                  <a:srgbClr val="C0C0C0"/>
                </a:outerShdw>
              </a:effectLst>
              <a:latin typeface="Arial" charset="0"/>
            </a:endParaRPr>
          </a:p>
        </p:txBody>
      </p:sp>
      <p:pic>
        <p:nvPicPr>
          <p:cNvPr id="8199"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sldNum" sz="quarter" idx="12"/>
          </p:nvPr>
        </p:nvSpPr>
        <p:spPr>
          <a:noFill/>
        </p:spPr>
        <p:txBody>
          <a:bodyPr/>
          <a:lstStyle/>
          <a:p>
            <a:fld id="{882E3770-0D89-4EBF-9D9D-DF02AEFFBE80}" type="slidenum">
              <a:rPr lang="en-US" smtClean="0">
                <a:latin typeface="Arial" pitchFamily="34" charset="0"/>
              </a:rPr>
              <a:pPr/>
              <a:t>8</a:t>
            </a:fld>
            <a:endParaRPr lang="en-US" smtClean="0">
              <a:latin typeface="Arial" pitchFamily="34" charset="0"/>
            </a:endParaRPr>
          </a:p>
        </p:txBody>
      </p:sp>
      <p:pic>
        <p:nvPicPr>
          <p:cNvPr id="9219" name="Picture 2" descr="Thumbnail"/>
          <p:cNvPicPr>
            <a:picLocks noGrp="1" noChangeAspect="1" noChangeArrowheads="1"/>
          </p:cNvPicPr>
          <p:nvPr>
            <p:ph type="body" idx="1"/>
          </p:nvPr>
        </p:nvPicPr>
        <p:blipFill>
          <a:blip r:embed="rId3" cstate="print"/>
          <a:srcRect/>
          <a:stretch>
            <a:fillRect/>
          </a:stretch>
        </p:blipFill>
        <p:spPr>
          <a:xfrm>
            <a:off x="152400" y="1295400"/>
            <a:ext cx="8763000" cy="5410200"/>
          </a:xfrm>
          <a:ln w="38100">
            <a:solidFill>
              <a:srgbClr val="000080"/>
            </a:solidFill>
          </a:ln>
        </p:spPr>
      </p:pic>
      <p:sp>
        <p:nvSpPr>
          <p:cNvPr id="9220" name="Rectangle 3"/>
          <p:cNvSpPr>
            <a:spLocks noChangeArrowheads="1"/>
          </p:cNvSpPr>
          <p:nvPr/>
        </p:nvSpPr>
        <p:spPr bwMode="auto">
          <a:xfrm>
            <a:off x="533400" y="685800"/>
            <a:ext cx="7772400" cy="609600"/>
          </a:xfrm>
          <a:prstGeom prst="rect">
            <a:avLst/>
          </a:prstGeom>
          <a:noFill/>
          <a:ln w="9525">
            <a:noFill/>
            <a:miter lim="800000"/>
            <a:headEnd/>
            <a:tailEnd/>
          </a:ln>
        </p:spPr>
        <p:txBody>
          <a:bodyPr anchor="ctr"/>
          <a:lstStyle/>
          <a:p>
            <a:pPr algn="ctr"/>
            <a:r>
              <a:rPr lang="en-US">
                <a:solidFill>
                  <a:srgbClr val="000099"/>
                </a:solidFill>
              </a:rPr>
              <a:t>DVOP</a:t>
            </a:r>
            <a:r>
              <a:rPr lang="en-US" b="0">
                <a:solidFill>
                  <a:srgbClr val="000099"/>
                </a:solidFill>
              </a:rPr>
              <a:t> </a:t>
            </a:r>
            <a:r>
              <a:rPr lang="en-US">
                <a:solidFill>
                  <a:srgbClr val="000099"/>
                </a:solidFill>
              </a:rPr>
              <a:t>Roles and Responsibilities</a:t>
            </a:r>
            <a:r>
              <a:rPr lang="en-US" b="0">
                <a:solidFill>
                  <a:schemeClr val="tx2"/>
                </a:solidFill>
              </a:rPr>
              <a:t> </a:t>
            </a:r>
          </a:p>
        </p:txBody>
      </p:sp>
      <p:pic>
        <p:nvPicPr>
          <p:cNvPr id="9221"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119813" name="Rectangle 5"/>
          <p:cNvSpPr>
            <a:spLocks noChangeArrowheads="1"/>
          </p:cNvSpPr>
          <p:nvPr/>
        </p:nvSpPr>
        <p:spPr bwMode="auto">
          <a:xfrm>
            <a:off x="304800" y="1371600"/>
            <a:ext cx="8458200" cy="5632450"/>
          </a:xfrm>
          <a:prstGeom prst="rect">
            <a:avLst/>
          </a:prstGeom>
          <a:noFill/>
          <a:ln w="9525">
            <a:noFill/>
            <a:miter lim="800000"/>
            <a:headEnd/>
            <a:tailEnd/>
          </a:ln>
          <a:effectLst/>
        </p:spPr>
        <p:txBody>
          <a:bodyPr>
            <a:spAutoFit/>
          </a:bodyPr>
          <a:lstStyle/>
          <a:p>
            <a:pPr>
              <a:buClr>
                <a:srgbClr val="000099"/>
              </a:buClr>
              <a:buFont typeface="Wingdings" pitchFamily="2" charset="2"/>
              <a:buNone/>
              <a:defRPr/>
            </a:pPr>
            <a:endParaRPr lang="en-US" sz="2400" dirty="0">
              <a:latin typeface="Arial" charset="0"/>
            </a:endParaRPr>
          </a:p>
          <a:p>
            <a:pPr>
              <a:buClr>
                <a:srgbClr val="000099"/>
              </a:buClr>
              <a:buFont typeface="Wingdings" pitchFamily="2" charset="2"/>
              <a:buNone/>
              <a:defRPr/>
            </a:pPr>
            <a:r>
              <a:rPr lang="en-US" sz="2400" dirty="0">
                <a:latin typeface="Arial" charset="0"/>
              </a:rPr>
              <a:t>DVOP activities and services to prepare disabled veterans for employment, match them with support services and reduce or eliminate barriers to employment include: </a:t>
            </a:r>
            <a:endParaRPr lang="en-US" sz="2400" b="0" dirty="0">
              <a:latin typeface="Arial" charset="0"/>
            </a:endParaRPr>
          </a:p>
          <a:p>
            <a:pPr>
              <a:buClr>
                <a:srgbClr val="000099"/>
              </a:buClr>
              <a:buFont typeface="Wingdings" pitchFamily="2" charset="2"/>
              <a:buChar char="Ø"/>
              <a:defRPr/>
            </a:pPr>
            <a:r>
              <a:rPr lang="en-US" sz="2400" b="0" dirty="0">
                <a:latin typeface="Arial" charset="0"/>
              </a:rPr>
              <a:t>Assessment</a:t>
            </a:r>
          </a:p>
          <a:p>
            <a:pPr>
              <a:buClr>
                <a:srgbClr val="000099"/>
              </a:buClr>
              <a:buFont typeface="Wingdings" pitchFamily="2" charset="2"/>
              <a:buChar char="Ø"/>
              <a:defRPr/>
            </a:pPr>
            <a:r>
              <a:rPr lang="en-US" sz="2400" b="0" dirty="0">
                <a:latin typeface="Arial" charset="0"/>
              </a:rPr>
              <a:t>Counseling </a:t>
            </a:r>
          </a:p>
          <a:p>
            <a:pPr>
              <a:buClr>
                <a:srgbClr val="000099"/>
              </a:buClr>
              <a:buFont typeface="Wingdings" pitchFamily="2" charset="2"/>
              <a:buChar char="Ø"/>
              <a:defRPr/>
            </a:pPr>
            <a:r>
              <a:rPr lang="en-US" sz="2400" b="0" dirty="0">
                <a:latin typeface="Arial" charset="0"/>
              </a:rPr>
              <a:t>Referral of veterans to supportive services</a:t>
            </a:r>
          </a:p>
          <a:p>
            <a:pPr>
              <a:buClr>
                <a:srgbClr val="000099"/>
              </a:buClr>
              <a:buFont typeface="Wingdings" pitchFamily="2" charset="2"/>
              <a:buChar char="Ø"/>
              <a:defRPr/>
            </a:pPr>
            <a:r>
              <a:rPr lang="en-US" sz="2400" b="0" dirty="0">
                <a:latin typeface="Arial" charset="0"/>
              </a:rPr>
              <a:t>Referral of veterans to job-focused and outcome-driven </a:t>
            </a:r>
          </a:p>
          <a:p>
            <a:pPr>
              <a:buClr>
                <a:srgbClr val="000099"/>
              </a:buClr>
              <a:buFont typeface="Wingdings" pitchFamily="2" charset="2"/>
              <a:buNone/>
              <a:defRPr/>
            </a:pPr>
            <a:r>
              <a:rPr lang="en-US" sz="2400" b="0" dirty="0">
                <a:latin typeface="Arial" charset="0"/>
              </a:rPr>
              <a:t>   training, certification, etc.</a:t>
            </a:r>
          </a:p>
          <a:p>
            <a:pPr>
              <a:buClr>
                <a:srgbClr val="000099"/>
              </a:buClr>
              <a:buFont typeface="Wingdings" pitchFamily="2" charset="2"/>
              <a:buChar char="Ø"/>
              <a:defRPr/>
            </a:pPr>
            <a:r>
              <a:rPr lang="en-US" sz="2400" b="0" dirty="0">
                <a:latin typeface="Arial" charset="0"/>
              </a:rPr>
              <a:t>Job development services and employer visits</a:t>
            </a:r>
          </a:p>
          <a:p>
            <a:pPr>
              <a:buClr>
                <a:srgbClr val="000099"/>
              </a:buClr>
              <a:buFont typeface="Wingdings" pitchFamily="2" charset="2"/>
              <a:buChar char="Ø"/>
              <a:defRPr/>
            </a:pPr>
            <a:r>
              <a:rPr lang="en-US" sz="2400" b="0" dirty="0">
                <a:latin typeface="Arial" charset="0"/>
              </a:rPr>
              <a:t>Job Referrals</a:t>
            </a:r>
          </a:p>
          <a:p>
            <a:pPr>
              <a:buClr>
                <a:srgbClr val="000099"/>
              </a:buClr>
              <a:buFont typeface="Wingdings" pitchFamily="2" charset="2"/>
              <a:buChar char="Ø"/>
              <a:defRPr/>
            </a:pPr>
            <a:r>
              <a:rPr lang="en-US" sz="2400" b="0" dirty="0">
                <a:latin typeface="Arial" charset="0"/>
              </a:rPr>
              <a:t>Maintain up-to-date Network Guide</a:t>
            </a:r>
          </a:p>
          <a:p>
            <a:pPr>
              <a:buClr>
                <a:srgbClr val="000099"/>
              </a:buClr>
              <a:buFont typeface="Wingdings" pitchFamily="2" charset="2"/>
              <a:buChar char="Ø"/>
              <a:defRPr/>
            </a:pPr>
            <a:r>
              <a:rPr lang="en-US" sz="2400" b="0" dirty="0">
                <a:latin typeface="Arial" charset="0"/>
              </a:rPr>
              <a:t>Outreach</a:t>
            </a:r>
          </a:p>
          <a:p>
            <a:pPr>
              <a:defRPr/>
            </a:pPr>
            <a:endParaRPr lang="en-US" sz="2400" b="0" dirty="0">
              <a:effectLst>
                <a:outerShdw blurRad="38100" dist="38100" dir="2700000" algn="tl">
                  <a:srgbClr val="C0C0C0"/>
                </a:outerShdw>
              </a:effectLst>
              <a:latin typeface="Arial" charset="0"/>
            </a:endParaRPr>
          </a:p>
        </p:txBody>
      </p:sp>
      <p:pic>
        <p:nvPicPr>
          <p:cNvPr id="9223"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sldNum" sz="quarter" idx="12"/>
          </p:nvPr>
        </p:nvSpPr>
        <p:spPr>
          <a:noFill/>
        </p:spPr>
        <p:txBody>
          <a:bodyPr/>
          <a:lstStyle/>
          <a:p>
            <a:fld id="{01251AB9-61FB-405F-A6D4-FB2C4D282C99}" type="slidenum">
              <a:rPr lang="en-US" smtClean="0">
                <a:latin typeface="Arial" pitchFamily="34" charset="0"/>
              </a:rPr>
              <a:pPr/>
              <a:t>9</a:t>
            </a:fld>
            <a:endParaRPr lang="en-US" smtClean="0">
              <a:latin typeface="Arial" pitchFamily="34" charset="0"/>
            </a:endParaRPr>
          </a:p>
        </p:txBody>
      </p:sp>
      <p:pic>
        <p:nvPicPr>
          <p:cNvPr id="10243" name="Picture 2" descr="Thumbnail"/>
          <p:cNvPicPr>
            <a:picLocks noGrp="1" noChangeAspect="1" noChangeArrowheads="1"/>
          </p:cNvPicPr>
          <p:nvPr>
            <p:ph type="body" idx="1"/>
          </p:nvPr>
        </p:nvPicPr>
        <p:blipFill>
          <a:blip r:embed="rId3" cstate="print"/>
          <a:srcRect/>
          <a:stretch>
            <a:fillRect/>
          </a:stretch>
        </p:blipFill>
        <p:spPr>
          <a:xfrm>
            <a:off x="152400" y="1295400"/>
            <a:ext cx="8839200" cy="5334000"/>
          </a:xfrm>
          <a:ln w="38100">
            <a:solidFill>
              <a:srgbClr val="000080"/>
            </a:solidFill>
          </a:ln>
        </p:spPr>
      </p:pic>
      <p:sp>
        <p:nvSpPr>
          <p:cNvPr id="10244" name="Rectangle 3"/>
          <p:cNvSpPr>
            <a:spLocks noChangeArrowheads="1"/>
          </p:cNvSpPr>
          <p:nvPr/>
        </p:nvSpPr>
        <p:spPr bwMode="auto">
          <a:xfrm>
            <a:off x="762000" y="762000"/>
            <a:ext cx="7543800" cy="533400"/>
          </a:xfrm>
          <a:prstGeom prst="rect">
            <a:avLst/>
          </a:prstGeom>
          <a:noFill/>
          <a:ln w="9525">
            <a:noFill/>
            <a:miter lim="800000"/>
            <a:headEnd/>
            <a:tailEnd/>
          </a:ln>
        </p:spPr>
        <p:txBody>
          <a:bodyPr anchor="ctr"/>
          <a:lstStyle/>
          <a:p>
            <a:pPr algn="ctr"/>
            <a:r>
              <a:rPr lang="en-US">
                <a:solidFill>
                  <a:srgbClr val="000099"/>
                </a:solidFill>
              </a:rPr>
              <a:t>DVOP</a:t>
            </a:r>
            <a:r>
              <a:rPr lang="en-US" b="0">
                <a:solidFill>
                  <a:srgbClr val="000099"/>
                </a:solidFill>
              </a:rPr>
              <a:t> </a:t>
            </a:r>
            <a:r>
              <a:rPr lang="en-US">
                <a:solidFill>
                  <a:srgbClr val="000099"/>
                </a:solidFill>
              </a:rPr>
              <a:t>Roles and Responsibilities</a:t>
            </a:r>
          </a:p>
        </p:txBody>
      </p:sp>
      <p:pic>
        <p:nvPicPr>
          <p:cNvPr id="10245" name="Picture 4"/>
          <p:cNvPicPr>
            <a:picLocks noChangeAspect="1" noChangeArrowheads="1"/>
          </p:cNvPicPr>
          <p:nvPr/>
        </p:nvPicPr>
        <p:blipFill>
          <a:blip r:embed="rId4" cstate="print">
            <a:lum bright="8000"/>
          </a:blip>
          <a:srcRect/>
          <a:stretch>
            <a:fillRect/>
          </a:stretch>
        </p:blipFill>
        <p:spPr bwMode="auto">
          <a:xfrm>
            <a:off x="1828800" y="0"/>
            <a:ext cx="5867400" cy="742950"/>
          </a:xfrm>
          <a:prstGeom prst="rect">
            <a:avLst/>
          </a:prstGeom>
          <a:solidFill>
            <a:srgbClr val="FFFFFF"/>
          </a:solidFill>
          <a:ln w="9525">
            <a:noFill/>
            <a:miter lim="800000"/>
            <a:headEnd/>
            <a:tailEnd/>
          </a:ln>
        </p:spPr>
      </p:pic>
      <p:sp>
        <p:nvSpPr>
          <p:cNvPr id="2" name="Rectangle 5"/>
          <p:cNvSpPr>
            <a:spLocks noChangeArrowheads="1"/>
          </p:cNvSpPr>
          <p:nvPr/>
        </p:nvSpPr>
        <p:spPr bwMode="auto">
          <a:xfrm>
            <a:off x="228600" y="1295400"/>
            <a:ext cx="8610600" cy="5262563"/>
          </a:xfrm>
          <a:prstGeom prst="rect">
            <a:avLst/>
          </a:prstGeom>
          <a:noFill/>
          <a:ln w="9525">
            <a:noFill/>
            <a:miter lim="800000"/>
            <a:headEnd/>
            <a:tailEnd/>
          </a:ln>
          <a:effectLst/>
        </p:spPr>
        <p:txBody>
          <a:bodyPr>
            <a:spAutoFit/>
          </a:bodyPr>
          <a:lstStyle/>
          <a:p>
            <a:pPr>
              <a:defRPr/>
            </a:pPr>
            <a:endParaRPr lang="en-US" sz="2400" dirty="0">
              <a:effectLst>
                <a:outerShdw blurRad="38100" dist="38100" dir="2700000" algn="tl">
                  <a:srgbClr val="C0C0C0"/>
                </a:outerShdw>
              </a:effectLst>
              <a:latin typeface="Arial" charset="0"/>
            </a:endParaRPr>
          </a:p>
          <a:p>
            <a:pPr>
              <a:defRPr/>
            </a:pPr>
            <a:r>
              <a:rPr lang="en-US" sz="2400" dirty="0">
                <a:effectLst>
                  <a:outerShdw blurRad="38100" dist="38100" dir="2700000" algn="tl">
                    <a:srgbClr val="C0C0C0"/>
                  </a:outerShdw>
                </a:effectLst>
                <a:latin typeface="Arial" charset="0"/>
              </a:rPr>
              <a:t>DVOP staff will conduct outreach to locate veterans with special needs at the following organizations and/or activities:</a:t>
            </a:r>
            <a:endParaRPr lang="en-US" sz="2400" b="0" dirty="0">
              <a:effectLst>
                <a:outerShdw blurRad="38100" dist="38100" dir="2700000" algn="tl">
                  <a:srgbClr val="C0C0C0"/>
                </a:outerShdw>
              </a:effectLst>
              <a:latin typeface="Arial" charset="0"/>
            </a:endParaRPr>
          </a:p>
          <a:p>
            <a:pPr>
              <a:buClr>
                <a:srgbClr val="000099"/>
              </a:buClr>
              <a:buFont typeface="Wingdings" pitchFamily="2" charset="2"/>
              <a:buChar char="Ø"/>
              <a:defRPr/>
            </a:pPr>
            <a:endParaRPr lang="en-US" sz="2400" b="0" dirty="0">
              <a:effectLst>
                <a:outerShdw blurRad="38100" dist="38100" dir="2700000" algn="tl">
                  <a:srgbClr val="C0C0C0"/>
                </a:outerShdw>
              </a:effectLst>
              <a:latin typeface="Arial" charset="0"/>
            </a:endParaRP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Vet Centers, VA Medical Centers and Outpatient Clinics</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Satellite offices</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HVRP Projects: Tampa, Cocoa Beach and Tallahassee </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Homeless Shelters</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Community based and civic organizations</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Veterans' Service Organizations</a:t>
            </a:r>
          </a:p>
          <a:p>
            <a:pPr>
              <a:buClr>
                <a:srgbClr val="000099"/>
              </a:buClr>
              <a:buFont typeface="Wingdings" pitchFamily="2" charset="2"/>
              <a:buChar char="Ø"/>
              <a:defRPr/>
            </a:pPr>
            <a:r>
              <a:rPr lang="en-US" sz="2400" b="0" dirty="0">
                <a:effectLst>
                  <a:outerShdw blurRad="38100" dist="38100" dir="2700000" algn="tl">
                    <a:srgbClr val="C0C0C0"/>
                  </a:outerShdw>
                </a:effectLst>
                <a:latin typeface="Arial" charset="0"/>
              </a:rPr>
              <a:t>Veteran Service Officers (VSO) offices</a:t>
            </a:r>
          </a:p>
          <a:p>
            <a:pPr>
              <a:buClr>
                <a:srgbClr val="000099"/>
              </a:buClr>
              <a:buFont typeface="Wingdings" pitchFamily="2" charset="2"/>
              <a:buNone/>
              <a:defRPr/>
            </a:pPr>
            <a:endParaRPr lang="en-US" sz="2400" b="0" dirty="0">
              <a:effectLst>
                <a:outerShdw blurRad="38100" dist="38100" dir="2700000" algn="tl">
                  <a:srgbClr val="C0C0C0"/>
                </a:outerShdw>
              </a:effectLst>
              <a:latin typeface="Arial" charset="0"/>
            </a:endParaRPr>
          </a:p>
          <a:p>
            <a:pPr>
              <a:buClr>
                <a:srgbClr val="000099"/>
              </a:buClr>
              <a:buFont typeface="Wingdings" pitchFamily="2" charset="2"/>
              <a:buNone/>
              <a:defRPr/>
            </a:pPr>
            <a:endParaRPr lang="en-US" sz="2400" b="0" dirty="0">
              <a:effectLst>
                <a:outerShdw blurRad="38100" dist="38100" dir="2700000" algn="tl">
                  <a:srgbClr val="C0C0C0"/>
                </a:outerShdw>
              </a:effectLst>
              <a:latin typeface="Arial" charset="0"/>
            </a:endParaRPr>
          </a:p>
        </p:txBody>
      </p:sp>
      <p:pic>
        <p:nvPicPr>
          <p:cNvPr id="10247" name="Picture 7" descr="Agency for Workforce Innovation Logo"/>
          <p:cNvPicPr>
            <a:picLocks noChangeAspect="1" noChangeArrowheads="1"/>
          </p:cNvPicPr>
          <p:nvPr/>
        </p:nvPicPr>
        <p:blipFill>
          <a:blip r:embed="rId5" cstate="print"/>
          <a:srcRect/>
          <a:stretch>
            <a:fillRect/>
          </a:stretch>
        </p:blipFill>
        <p:spPr bwMode="auto">
          <a:xfrm>
            <a:off x="92075" y="92075"/>
            <a:ext cx="1181100" cy="70326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5F439A08D3819458E106DF831B05F73" ma:contentTypeVersion="4" ma:contentTypeDescription="Create a new document." ma:contentTypeScope="" ma:versionID="8258bb85fe7dc4c2a0cfcbad1ad4bc9c">
  <xsd:schema xmlns:xsd="http://www.w3.org/2001/XMLSchema" xmlns:xs="http://www.w3.org/2001/XMLSchema" xmlns:p="http://schemas.microsoft.com/office/2006/metadata/properties" targetNamespace="http://schemas.microsoft.com/office/2006/metadata/properties" ma:root="true" ma:fieldsID="7fae533ef3dbb81094feaea70219009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786D1F6F-927C-4017-960E-9CEEF1024C86}">
  <ds:schemaRefs>
    <ds:schemaRef ds:uri="http://schemas.microsoft.com/sharepoint/v3/contenttype/forms"/>
  </ds:schemaRefs>
</ds:datastoreItem>
</file>

<file path=customXml/itemProps2.xml><?xml version="1.0" encoding="utf-8"?>
<ds:datastoreItem xmlns:ds="http://schemas.openxmlformats.org/officeDocument/2006/customXml" ds:itemID="{B91F25BD-FB91-4DA0-9890-FCE0D1EF97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3D2E78D-CCF5-4B26-9F41-43C23212ECE4}">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11980</TotalTime>
  <Words>2886</Words>
  <Application>Microsoft Office PowerPoint</Application>
  <PresentationFormat>On-screen Show (4:3)</PresentationFormat>
  <Paragraphs>318</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State of Florida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kurtzst</dc:creator>
  <cp:lastModifiedBy>Joseph Gaines</cp:lastModifiedBy>
  <cp:revision>264</cp:revision>
  <dcterms:created xsi:type="dcterms:W3CDTF">2009-01-06T15:16:26Z</dcterms:created>
  <dcterms:modified xsi:type="dcterms:W3CDTF">2011-12-21T18:13:23Z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0x010100D5F439A08D3819458E106DF831B05F73</vt:lpwstr>
  </property>
</Properties>
</file>