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12.xml" ContentType="application/vnd.openxmlformats-officedocument.presentationml.notesSlide+xml"/>
  <Override PartName="/ppt/diagrams/data4.xml" ContentType="application/vnd.openxmlformats-officedocument.drawingml.diagramData+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Default Extension="png" ContentType="image/png"/>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diagrams/layout4.xml" ContentType="application/vnd.openxmlformats-officedocument.drawingml.diagram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82" r:id="rId3"/>
    <p:sldId id="283" r:id="rId4"/>
    <p:sldId id="291" r:id="rId5"/>
    <p:sldId id="305" r:id="rId6"/>
    <p:sldId id="293" r:id="rId7"/>
    <p:sldId id="292" r:id="rId8"/>
    <p:sldId id="306" r:id="rId9"/>
    <p:sldId id="281" r:id="rId10"/>
    <p:sldId id="284" r:id="rId11"/>
    <p:sldId id="299" r:id="rId12"/>
    <p:sldId id="285" r:id="rId13"/>
    <p:sldId id="295" r:id="rId14"/>
    <p:sldId id="296" r:id="rId15"/>
    <p:sldId id="297" r:id="rId16"/>
    <p:sldId id="300" r:id="rId17"/>
    <p:sldId id="301" r:id="rId18"/>
    <p:sldId id="302" r:id="rId19"/>
    <p:sldId id="303" r:id="rId20"/>
    <p:sldId id="304" r:id="rId21"/>
    <p:sldId id="280" r:id="rId22"/>
  </p:sldIdLst>
  <p:sldSz cx="9144000" cy="6858000" type="screen4x3"/>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17375E"/>
    <a:srgbClr val="373B9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343" autoAdjust="0"/>
  </p:normalViewPr>
  <p:slideViewPr>
    <p:cSldViewPr>
      <p:cViewPr varScale="1">
        <p:scale>
          <a:sx n="102" d="100"/>
          <a:sy n="102" d="100"/>
        </p:scale>
        <p:origin x="-1044" y="-90"/>
      </p:cViewPr>
      <p:guideLst>
        <p:guide orient="horz" pos="2160"/>
        <p:guide pos="2880"/>
      </p:guideLst>
    </p:cSldViewPr>
  </p:slideViewPr>
  <p:notesTextViewPr>
    <p:cViewPr>
      <p:scale>
        <a:sx n="100" d="100"/>
        <a:sy n="100" d="100"/>
      </p:scale>
      <p:origin x="0" y="0"/>
    </p:cViewPr>
  </p:notesTextViewPr>
  <p:notesViewPr>
    <p:cSldViewPr>
      <p:cViewPr varScale="1">
        <p:scale>
          <a:sx n="85" d="100"/>
          <a:sy n="85" d="100"/>
        </p:scale>
        <p:origin x="-39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3.xml.rels><?xml version="1.0" encoding="UTF-8" standalone="yes"?>
<Relationships xmlns="http://schemas.openxmlformats.org/package/2006/relationships"><Relationship Id="rId1" Type="http://schemas.openxmlformats.org/officeDocument/2006/relationships/image" Target="../media/image7.jpeg"/></Relationships>
</file>

<file path=ppt/diagrams/_rels/data4.xml.rels><?xml version="1.0" encoding="UTF-8" standalone="yes"?>
<Relationships xmlns="http://schemas.openxmlformats.org/package/2006/relationships"><Relationship Id="rId3" Type="http://schemas.openxmlformats.org/officeDocument/2006/relationships/hyperlink" Target="http://www.floridajobs.org/PDG/guidancepapers/067ReemploymentServices_AtchH.pdf" TargetMode="External"/><Relationship Id="rId2" Type="http://schemas.openxmlformats.org/officeDocument/2006/relationships/hyperlink" Target="http://www.floridajobs.org/PDG/communique/WT_Attach_Learning_needs_tool_041210.pdf" TargetMode="External"/><Relationship Id="rId1" Type="http://schemas.openxmlformats.org/officeDocument/2006/relationships/hyperlink" Target="http://www.floridajobs.org/PDG/communique/WT_Comm_Learning_needs_tool_041210.pdf" TargetMode="External"/></Relationships>
</file>

<file path=ppt/diagrams/_rels/drawing3.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4.xml.rels><?xml version="1.0" encoding="UTF-8" standalone="yes"?>
<Relationships xmlns="http://schemas.openxmlformats.org/package/2006/relationships"><Relationship Id="rId3" Type="http://schemas.openxmlformats.org/officeDocument/2006/relationships/hyperlink" Target="http://www.floridajobs.org/PDG/communique/WT_Attach_Learning_needs_tool_041210.pdf" TargetMode="External"/><Relationship Id="rId2" Type="http://schemas.openxmlformats.org/officeDocument/2006/relationships/hyperlink" Target="http://www.floridajobs.org/PDG/guidancepapers/067ReemploymentServices_AtchH.pdf" TargetMode="External"/><Relationship Id="rId1" Type="http://schemas.openxmlformats.org/officeDocument/2006/relationships/hyperlink" Target="http://www.floridajobs.org/PDG/communique/WT_Comm_Learning_needs_tool_041210.pdf" TargetMode="Externa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777988-8359-4289-8FCE-1B329FB26DF3}" type="doc">
      <dgm:prSet loTypeId="urn:microsoft.com/office/officeart/2005/8/layout/process4" loCatId="list" qsTypeId="urn:microsoft.com/office/officeart/2005/8/quickstyle/3d1" qsCatId="3D" csTypeId="urn:microsoft.com/office/officeart/2005/8/colors/colorful1" csCatId="colorful" phldr="1"/>
      <dgm:spPr/>
    </dgm:pt>
    <dgm:pt modelId="{7975565A-4179-4F35-9CA6-5A6B30F4114E}">
      <dgm:prSet phldrT="[Text]"/>
      <dgm:spPr/>
      <dgm:t>
        <a:bodyPr/>
        <a:lstStyle/>
        <a:p>
          <a:r>
            <a:rPr lang="en-US" dirty="0" smtClean="0"/>
            <a:t>What’s included in the Automated Engagement Process</a:t>
          </a:r>
          <a:endParaRPr lang="en-US" dirty="0"/>
        </a:p>
      </dgm:t>
    </dgm:pt>
    <dgm:pt modelId="{B7D92853-4465-4B49-B8D6-285E7E6C8450}" type="parTrans" cxnId="{D654B515-2798-4F4F-AE64-61F22965EB74}">
      <dgm:prSet/>
      <dgm:spPr/>
      <dgm:t>
        <a:bodyPr/>
        <a:lstStyle/>
        <a:p>
          <a:endParaRPr lang="en-US"/>
        </a:p>
      </dgm:t>
    </dgm:pt>
    <dgm:pt modelId="{73E01601-694A-4C35-B85E-ACA11F8DD137}" type="sibTrans" cxnId="{D654B515-2798-4F4F-AE64-61F22965EB74}">
      <dgm:prSet/>
      <dgm:spPr/>
      <dgm:t>
        <a:bodyPr/>
        <a:lstStyle/>
        <a:p>
          <a:endParaRPr lang="en-US"/>
        </a:p>
      </dgm:t>
    </dgm:pt>
    <dgm:pt modelId="{F0055159-14D9-4FF9-A769-55BBB79D2D7D}">
      <dgm:prSet phldrT="[Text]"/>
      <dgm:spPr/>
      <dgm:t>
        <a:bodyPr/>
        <a:lstStyle/>
        <a:p>
          <a:r>
            <a:rPr lang="en-US" dirty="0" smtClean="0"/>
            <a:t>How to remove customers from the automated process</a:t>
          </a:r>
          <a:endParaRPr lang="en-US" dirty="0"/>
        </a:p>
      </dgm:t>
    </dgm:pt>
    <dgm:pt modelId="{372A8085-78B1-49A2-9470-0E29EE388224}" type="parTrans" cxnId="{86432C6D-5BC4-424B-9165-FAADEF7DFE03}">
      <dgm:prSet/>
      <dgm:spPr/>
      <dgm:t>
        <a:bodyPr/>
        <a:lstStyle/>
        <a:p>
          <a:endParaRPr lang="en-US"/>
        </a:p>
      </dgm:t>
    </dgm:pt>
    <dgm:pt modelId="{22EDADC6-C331-4143-84BF-A50B5BED3CFA}" type="sibTrans" cxnId="{86432C6D-5BC4-424B-9165-FAADEF7DFE03}">
      <dgm:prSet/>
      <dgm:spPr/>
      <dgm:t>
        <a:bodyPr/>
        <a:lstStyle/>
        <a:p>
          <a:endParaRPr lang="en-US"/>
        </a:p>
      </dgm:t>
    </dgm:pt>
    <dgm:pt modelId="{D19DE1BC-E7B9-494F-84F3-383498AF3CF3}">
      <dgm:prSet phldrT="[Text]"/>
      <dgm:spPr/>
      <dgm:t>
        <a:bodyPr/>
        <a:lstStyle/>
        <a:p>
          <a:r>
            <a:rPr lang="en-US" dirty="0" smtClean="0"/>
            <a:t>Steps to take during the initial appointment</a:t>
          </a:r>
          <a:endParaRPr lang="en-US" dirty="0"/>
        </a:p>
      </dgm:t>
    </dgm:pt>
    <dgm:pt modelId="{07E319C0-1A60-4D84-BAAA-D397E1BD6CA5}" type="parTrans" cxnId="{1D621D74-387D-4745-BBE3-17D640C99355}">
      <dgm:prSet/>
      <dgm:spPr/>
      <dgm:t>
        <a:bodyPr/>
        <a:lstStyle/>
        <a:p>
          <a:endParaRPr lang="en-US"/>
        </a:p>
      </dgm:t>
    </dgm:pt>
    <dgm:pt modelId="{474155E9-93F7-4187-954D-1904A6A12A1D}" type="sibTrans" cxnId="{1D621D74-387D-4745-BBE3-17D640C99355}">
      <dgm:prSet/>
      <dgm:spPr/>
      <dgm:t>
        <a:bodyPr/>
        <a:lstStyle/>
        <a:p>
          <a:endParaRPr lang="en-US"/>
        </a:p>
      </dgm:t>
    </dgm:pt>
    <dgm:pt modelId="{A7B31BB3-5BBD-4D99-9923-89E0D9CFE10E}" type="pres">
      <dgm:prSet presAssocID="{36777988-8359-4289-8FCE-1B329FB26DF3}" presName="Name0" presStyleCnt="0">
        <dgm:presLayoutVars>
          <dgm:dir/>
          <dgm:animLvl val="lvl"/>
          <dgm:resizeHandles val="exact"/>
        </dgm:presLayoutVars>
      </dgm:prSet>
      <dgm:spPr/>
    </dgm:pt>
    <dgm:pt modelId="{20CC0BA6-62F3-4350-925F-43B2A4785BB9}" type="pres">
      <dgm:prSet presAssocID="{D19DE1BC-E7B9-494F-84F3-383498AF3CF3}" presName="boxAndChildren" presStyleCnt="0"/>
      <dgm:spPr/>
    </dgm:pt>
    <dgm:pt modelId="{AD286176-11CB-4837-961E-6CE1C3D991F8}" type="pres">
      <dgm:prSet presAssocID="{D19DE1BC-E7B9-494F-84F3-383498AF3CF3}" presName="parentTextBox" presStyleLbl="node1" presStyleIdx="0" presStyleCnt="3"/>
      <dgm:spPr/>
      <dgm:t>
        <a:bodyPr/>
        <a:lstStyle/>
        <a:p>
          <a:endParaRPr lang="en-US"/>
        </a:p>
      </dgm:t>
    </dgm:pt>
    <dgm:pt modelId="{C975A299-584C-4C6B-82EA-9514F24EC1BD}" type="pres">
      <dgm:prSet presAssocID="{22EDADC6-C331-4143-84BF-A50B5BED3CFA}" presName="sp" presStyleCnt="0"/>
      <dgm:spPr/>
    </dgm:pt>
    <dgm:pt modelId="{5EA5D4C1-DF2C-4D15-B71B-092EF49B624D}" type="pres">
      <dgm:prSet presAssocID="{F0055159-14D9-4FF9-A769-55BBB79D2D7D}" presName="arrowAndChildren" presStyleCnt="0"/>
      <dgm:spPr/>
    </dgm:pt>
    <dgm:pt modelId="{135B674E-31B7-4525-AFED-BE8EC59C67F7}" type="pres">
      <dgm:prSet presAssocID="{F0055159-14D9-4FF9-A769-55BBB79D2D7D}" presName="parentTextArrow" presStyleLbl="node1" presStyleIdx="1" presStyleCnt="3"/>
      <dgm:spPr/>
      <dgm:t>
        <a:bodyPr/>
        <a:lstStyle/>
        <a:p>
          <a:endParaRPr lang="en-US"/>
        </a:p>
      </dgm:t>
    </dgm:pt>
    <dgm:pt modelId="{D954E67D-5FDB-4EB4-A46E-5BF9055E386F}" type="pres">
      <dgm:prSet presAssocID="{73E01601-694A-4C35-B85E-ACA11F8DD137}" presName="sp" presStyleCnt="0"/>
      <dgm:spPr/>
    </dgm:pt>
    <dgm:pt modelId="{9C63AF75-25A0-4A3F-876D-7B0545A301C4}" type="pres">
      <dgm:prSet presAssocID="{7975565A-4179-4F35-9CA6-5A6B30F4114E}" presName="arrowAndChildren" presStyleCnt="0"/>
      <dgm:spPr/>
    </dgm:pt>
    <dgm:pt modelId="{6CC5659B-BD63-4C65-9CB2-B45DBCB63D1B}" type="pres">
      <dgm:prSet presAssocID="{7975565A-4179-4F35-9CA6-5A6B30F4114E}" presName="parentTextArrow" presStyleLbl="node1" presStyleIdx="2" presStyleCnt="3"/>
      <dgm:spPr/>
      <dgm:t>
        <a:bodyPr/>
        <a:lstStyle/>
        <a:p>
          <a:endParaRPr lang="en-US"/>
        </a:p>
      </dgm:t>
    </dgm:pt>
  </dgm:ptLst>
  <dgm:cxnLst>
    <dgm:cxn modelId="{86432C6D-5BC4-424B-9165-FAADEF7DFE03}" srcId="{36777988-8359-4289-8FCE-1B329FB26DF3}" destId="{F0055159-14D9-4FF9-A769-55BBB79D2D7D}" srcOrd="1" destOrd="0" parTransId="{372A8085-78B1-49A2-9470-0E29EE388224}" sibTransId="{22EDADC6-C331-4143-84BF-A50B5BED3CFA}"/>
    <dgm:cxn modelId="{F43542BF-7C68-4827-BFA6-19E21BD13986}" type="presOf" srcId="{F0055159-14D9-4FF9-A769-55BBB79D2D7D}" destId="{135B674E-31B7-4525-AFED-BE8EC59C67F7}" srcOrd="0" destOrd="0" presId="urn:microsoft.com/office/officeart/2005/8/layout/process4"/>
    <dgm:cxn modelId="{1D621D74-387D-4745-BBE3-17D640C99355}" srcId="{36777988-8359-4289-8FCE-1B329FB26DF3}" destId="{D19DE1BC-E7B9-494F-84F3-383498AF3CF3}" srcOrd="2" destOrd="0" parTransId="{07E319C0-1A60-4D84-BAAA-D397E1BD6CA5}" sibTransId="{474155E9-93F7-4187-954D-1904A6A12A1D}"/>
    <dgm:cxn modelId="{0DDB4844-C6F3-4973-BC86-96434EDABCDB}" type="presOf" srcId="{7975565A-4179-4F35-9CA6-5A6B30F4114E}" destId="{6CC5659B-BD63-4C65-9CB2-B45DBCB63D1B}" srcOrd="0" destOrd="0" presId="urn:microsoft.com/office/officeart/2005/8/layout/process4"/>
    <dgm:cxn modelId="{D654B515-2798-4F4F-AE64-61F22965EB74}" srcId="{36777988-8359-4289-8FCE-1B329FB26DF3}" destId="{7975565A-4179-4F35-9CA6-5A6B30F4114E}" srcOrd="0" destOrd="0" parTransId="{B7D92853-4465-4B49-B8D6-285E7E6C8450}" sibTransId="{73E01601-694A-4C35-B85E-ACA11F8DD137}"/>
    <dgm:cxn modelId="{2D63A0EA-11AD-498B-8AFC-769E7A5BCAC1}" type="presOf" srcId="{D19DE1BC-E7B9-494F-84F3-383498AF3CF3}" destId="{AD286176-11CB-4837-961E-6CE1C3D991F8}" srcOrd="0" destOrd="0" presId="urn:microsoft.com/office/officeart/2005/8/layout/process4"/>
    <dgm:cxn modelId="{F0E9F7F8-D869-4B72-8408-6214FA97FD60}" type="presOf" srcId="{36777988-8359-4289-8FCE-1B329FB26DF3}" destId="{A7B31BB3-5BBD-4D99-9923-89E0D9CFE10E}" srcOrd="0" destOrd="0" presId="urn:microsoft.com/office/officeart/2005/8/layout/process4"/>
    <dgm:cxn modelId="{0315C8D8-CD98-4F8A-BE05-BC1BB3B0E39A}" type="presParOf" srcId="{A7B31BB3-5BBD-4D99-9923-89E0D9CFE10E}" destId="{20CC0BA6-62F3-4350-925F-43B2A4785BB9}" srcOrd="0" destOrd="0" presId="urn:microsoft.com/office/officeart/2005/8/layout/process4"/>
    <dgm:cxn modelId="{853741A0-B500-4287-B866-B5CD4C08E2D8}" type="presParOf" srcId="{20CC0BA6-62F3-4350-925F-43B2A4785BB9}" destId="{AD286176-11CB-4837-961E-6CE1C3D991F8}" srcOrd="0" destOrd="0" presId="urn:microsoft.com/office/officeart/2005/8/layout/process4"/>
    <dgm:cxn modelId="{ED17AE49-645A-4D0E-84FF-B382304BD986}" type="presParOf" srcId="{A7B31BB3-5BBD-4D99-9923-89E0D9CFE10E}" destId="{C975A299-584C-4C6B-82EA-9514F24EC1BD}" srcOrd="1" destOrd="0" presId="urn:microsoft.com/office/officeart/2005/8/layout/process4"/>
    <dgm:cxn modelId="{EF7DABB2-7356-456D-AE1F-92F06E1F00B6}" type="presParOf" srcId="{A7B31BB3-5BBD-4D99-9923-89E0D9CFE10E}" destId="{5EA5D4C1-DF2C-4D15-B71B-092EF49B624D}" srcOrd="2" destOrd="0" presId="urn:microsoft.com/office/officeart/2005/8/layout/process4"/>
    <dgm:cxn modelId="{3D4C670B-103A-49C5-A6A2-80B4C7445981}" type="presParOf" srcId="{5EA5D4C1-DF2C-4D15-B71B-092EF49B624D}" destId="{135B674E-31B7-4525-AFED-BE8EC59C67F7}" srcOrd="0" destOrd="0" presId="urn:microsoft.com/office/officeart/2005/8/layout/process4"/>
    <dgm:cxn modelId="{7B438EFC-7B18-4B17-87A0-DF54337F77B4}" type="presParOf" srcId="{A7B31BB3-5BBD-4D99-9923-89E0D9CFE10E}" destId="{D954E67D-5FDB-4EB4-A46E-5BF9055E386F}" srcOrd="3" destOrd="0" presId="urn:microsoft.com/office/officeart/2005/8/layout/process4"/>
    <dgm:cxn modelId="{81D04794-D76B-444D-979B-291227B7DB30}" type="presParOf" srcId="{A7B31BB3-5BBD-4D99-9923-89E0D9CFE10E}" destId="{9C63AF75-25A0-4A3F-876D-7B0545A301C4}" srcOrd="4" destOrd="0" presId="urn:microsoft.com/office/officeart/2005/8/layout/process4"/>
    <dgm:cxn modelId="{A7F5A54F-0704-4FAB-84B9-E7B653B4449B}" type="presParOf" srcId="{9C63AF75-25A0-4A3F-876D-7B0545A301C4}" destId="{6CC5659B-BD63-4C65-9CB2-B45DBCB63D1B}"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6878D3-C629-4EAB-B92D-17B9CCFE3ADA}" type="doc">
      <dgm:prSet loTypeId="urn:microsoft.com/office/officeart/2005/8/layout/process3" loCatId="process" qsTypeId="urn:microsoft.com/office/officeart/2005/8/quickstyle/3d1" qsCatId="3D" csTypeId="urn:microsoft.com/office/officeart/2005/8/colors/colorful3" csCatId="colorful" phldr="1"/>
      <dgm:spPr/>
      <dgm:t>
        <a:bodyPr/>
        <a:lstStyle/>
        <a:p>
          <a:endParaRPr lang="en-US"/>
        </a:p>
      </dgm:t>
    </dgm:pt>
    <dgm:pt modelId="{8506A948-0653-4000-B48D-6F350CF0910D}">
      <dgm:prSet phldrT="[Text]"/>
      <dgm:spPr/>
      <dgm:t>
        <a:bodyPr/>
        <a:lstStyle/>
        <a:p>
          <a:r>
            <a:rPr lang="en-US" dirty="0" smtClean="0"/>
            <a:t>DCF</a:t>
          </a:r>
          <a:endParaRPr lang="en-US" dirty="0"/>
        </a:p>
      </dgm:t>
    </dgm:pt>
    <dgm:pt modelId="{0ABE3E44-C427-4409-9C5C-421023633810}" type="parTrans" cxnId="{E1879845-228E-4B1E-9925-14BA4811EC8F}">
      <dgm:prSet/>
      <dgm:spPr/>
      <dgm:t>
        <a:bodyPr/>
        <a:lstStyle/>
        <a:p>
          <a:endParaRPr lang="en-US"/>
        </a:p>
      </dgm:t>
    </dgm:pt>
    <dgm:pt modelId="{A635CC3C-CD17-4853-969A-91AC6F9061CC}" type="sibTrans" cxnId="{E1879845-228E-4B1E-9925-14BA4811EC8F}">
      <dgm:prSet/>
      <dgm:spPr/>
      <dgm:t>
        <a:bodyPr/>
        <a:lstStyle/>
        <a:p>
          <a:endParaRPr lang="en-US"/>
        </a:p>
      </dgm:t>
    </dgm:pt>
    <dgm:pt modelId="{B2AC2F52-1793-4430-8B72-F167B7B25245}">
      <dgm:prSet phldrT="[Text]"/>
      <dgm:spPr/>
      <dgm:t>
        <a:bodyPr/>
        <a:lstStyle/>
        <a:p>
          <a:r>
            <a:rPr lang="en-US" dirty="0" smtClean="0"/>
            <a:t>Mandatory Referral to OSST</a:t>
          </a:r>
          <a:endParaRPr lang="en-US" dirty="0"/>
        </a:p>
      </dgm:t>
    </dgm:pt>
    <dgm:pt modelId="{1BC558D9-268E-48BE-A74C-4FD4B09DA49E}" type="parTrans" cxnId="{DAD096C7-CB0C-4A93-B6F3-A90A5E7A95C4}">
      <dgm:prSet/>
      <dgm:spPr/>
      <dgm:t>
        <a:bodyPr/>
        <a:lstStyle/>
        <a:p>
          <a:endParaRPr lang="en-US"/>
        </a:p>
      </dgm:t>
    </dgm:pt>
    <dgm:pt modelId="{C5BE8E37-2B21-4B29-B0EC-26DEBBB7BA6A}" type="sibTrans" cxnId="{DAD096C7-CB0C-4A93-B6F3-A90A5E7A95C4}">
      <dgm:prSet/>
      <dgm:spPr/>
      <dgm:t>
        <a:bodyPr/>
        <a:lstStyle/>
        <a:p>
          <a:endParaRPr lang="en-US"/>
        </a:p>
      </dgm:t>
    </dgm:pt>
    <dgm:pt modelId="{0759D08D-D94F-4797-A10E-41628A688705}">
      <dgm:prSet phldrT="[Text]"/>
      <dgm:spPr/>
      <dgm:t>
        <a:bodyPr/>
        <a:lstStyle/>
        <a:p>
          <a:r>
            <a:rPr lang="en-US" dirty="0" smtClean="0"/>
            <a:t>OSST</a:t>
          </a:r>
          <a:endParaRPr lang="en-US" dirty="0"/>
        </a:p>
      </dgm:t>
    </dgm:pt>
    <dgm:pt modelId="{7295534E-5E3C-4633-A428-B1EB2532C418}" type="parTrans" cxnId="{FDCFAC4E-7EFE-454B-9EFD-EF89883C2DBB}">
      <dgm:prSet/>
      <dgm:spPr/>
      <dgm:t>
        <a:bodyPr/>
        <a:lstStyle/>
        <a:p>
          <a:endParaRPr lang="en-US"/>
        </a:p>
      </dgm:t>
    </dgm:pt>
    <dgm:pt modelId="{58D54631-2D51-482F-9589-C25124E05EA5}" type="sibTrans" cxnId="{FDCFAC4E-7EFE-454B-9EFD-EF89883C2DBB}">
      <dgm:prSet/>
      <dgm:spPr/>
      <dgm:t>
        <a:bodyPr/>
        <a:lstStyle/>
        <a:p>
          <a:endParaRPr lang="en-US"/>
        </a:p>
      </dgm:t>
    </dgm:pt>
    <dgm:pt modelId="{F97C18A8-D12C-4122-90BB-06F9613B24E7}">
      <dgm:prSet phldrT="[Text]"/>
      <dgm:spPr/>
      <dgm:t>
        <a:bodyPr/>
        <a:lstStyle/>
        <a:p>
          <a:r>
            <a:rPr lang="en-US" dirty="0" smtClean="0"/>
            <a:t>Creates mail file for Pitney Bowes</a:t>
          </a:r>
          <a:endParaRPr lang="en-US" dirty="0"/>
        </a:p>
      </dgm:t>
    </dgm:pt>
    <dgm:pt modelId="{D0BAC74A-E481-4F92-BF7D-80A617A72A54}" type="parTrans" cxnId="{60194BE1-8DBC-4A72-AC6D-DAA57D3E7D84}">
      <dgm:prSet/>
      <dgm:spPr/>
      <dgm:t>
        <a:bodyPr/>
        <a:lstStyle/>
        <a:p>
          <a:endParaRPr lang="en-US"/>
        </a:p>
      </dgm:t>
    </dgm:pt>
    <dgm:pt modelId="{0DCFB3CF-CEF1-4724-8779-D1DB5604537F}" type="sibTrans" cxnId="{60194BE1-8DBC-4A72-AC6D-DAA57D3E7D84}">
      <dgm:prSet/>
      <dgm:spPr/>
      <dgm:t>
        <a:bodyPr/>
        <a:lstStyle/>
        <a:p>
          <a:endParaRPr lang="en-US"/>
        </a:p>
      </dgm:t>
    </dgm:pt>
    <dgm:pt modelId="{D4332C54-7EB3-48FC-949B-471344242B36}">
      <dgm:prSet phldrT="[Text]"/>
      <dgm:spPr/>
      <dgm:t>
        <a:bodyPr/>
        <a:lstStyle/>
        <a:p>
          <a:r>
            <a:rPr lang="en-US" dirty="0" smtClean="0"/>
            <a:t>Pitney-Bowes</a:t>
          </a:r>
          <a:endParaRPr lang="en-US" dirty="0"/>
        </a:p>
      </dgm:t>
    </dgm:pt>
    <dgm:pt modelId="{EADF8519-923E-45B4-858A-0049CC1112A8}" type="parTrans" cxnId="{439A04D4-562B-4D33-A817-740A81768308}">
      <dgm:prSet/>
      <dgm:spPr/>
      <dgm:t>
        <a:bodyPr/>
        <a:lstStyle/>
        <a:p>
          <a:endParaRPr lang="en-US"/>
        </a:p>
      </dgm:t>
    </dgm:pt>
    <dgm:pt modelId="{9FB47977-ED5C-4D64-BD7E-61CC3A4F900A}" type="sibTrans" cxnId="{439A04D4-562B-4D33-A817-740A81768308}">
      <dgm:prSet/>
      <dgm:spPr/>
      <dgm:t>
        <a:bodyPr/>
        <a:lstStyle/>
        <a:p>
          <a:endParaRPr lang="en-US"/>
        </a:p>
      </dgm:t>
    </dgm:pt>
    <dgm:pt modelId="{E99D4C10-9410-4174-8EB3-95C922795655}">
      <dgm:prSet phldrT="[Text]"/>
      <dgm:spPr/>
      <dgm:t>
        <a:bodyPr/>
        <a:lstStyle/>
        <a:p>
          <a:r>
            <a:rPr lang="en-US" dirty="0" smtClean="0"/>
            <a:t>Prints and mails engagement letter to the mandatory participant</a:t>
          </a:r>
          <a:endParaRPr lang="en-US" dirty="0"/>
        </a:p>
      </dgm:t>
    </dgm:pt>
    <dgm:pt modelId="{91B7004B-A1A7-457A-9587-E419BFFF516A}" type="parTrans" cxnId="{5653C1C5-035E-40F5-9097-4BA854308467}">
      <dgm:prSet/>
      <dgm:spPr/>
      <dgm:t>
        <a:bodyPr/>
        <a:lstStyle/>
        <a:p>
          <a:endParaRPr lang="en-US"/>
        </a:p>
      </dgm:t>
    </dgm:pt>
    <dgm:pt modelId="{BE912268-441E-4AF8-8EB4-DF78BECBF1CF}" type="sibTrans" cxnId="{5653C1C5-035E-40F5-9097-4BA854308467}">
      <dgm:prSet/>
      <dgm:spPr/>
      <dgm:t>
        <a:bodyPr/>
        <a:lstStyle/>
        <a:p>
          <a:endParaRPr lang="en-US"/>
        </a:p>
      </dgm:t>
    </dgm:pt>
    <dgm:pt modelId="{1A2DAEB3-CB5C-4929-8355-A4BE6798B12C}" type="pres">
      <dgm:prSet presAssocID="{BA6878D3-C629-4EAB-B92D-17B9CCFE3ADA}" presName="linearFlow" presStyleCnt="0">
        <dgm:presLayoutVars>
          <dgm:dir/>
          <dgm:animLvl val="lvl"/>
          <dgm:resizeHandles val="exact"/>
        </dgm:presLayoutVars>
      </dgm:prSet>
      <dgm:spPr/>
      <dgm:t>
        <a:bodyPr/>
        <a:lstStyle/>
        <a:p>
          <a:endParaRPr lang="en-US"/>
        </a:p>
      </dgm:t>
    </dgm:pt>
    <dgm:pt modelId="{FA3045A0-1450-4A3F-B5FB-A0D10257A3FA}" type="pres">
      <dgm:prSet presAssocID="{8506A948-0653-4000-B48D-6F350CF0910D}" presName="composite" presStyleCnt="0"/>
      <dgm:spPr/>
    </dgm:pt>
    <dgm:pt modelId="{39BAC383-5F3D-4BEF-9EF5-29A15EFF71E7}" type="pres">
      <dgm:prSet presAssocID="{8506A948-0653-4000-B48D-6F350CF0910D}" presName="parTx" presStyleLbl="node1" presStyleIdx="0" presStyleCnt="3">
        <dgm:presLayoutVars>
          <dgm:chMax val="0"/>
          <dgm:chPref val="0"/>
          <dgm:bulletEnabled val="1"/>
        </dgm:presLayoutVars>
      </dgm:prSet>
      <dgm:spPr/>
      <dgm:t>
        <a:bodyPr/>
        <a:lstStyle/>
        <a:p>
          <a:endParaRPr lang="en-US"/>
        </a:p>
      </dgm:t>
    </dgm:pt>
    <dgm:pt modelId="{1475EDDE-AE54-4591-BEB8-84D1A6C166CA}" type="pres">
      <dgm:prSet presAssocID="{8506A948-0653-4000-B48D-6F350CF0910D}" presName="parSh" presStyleLbl="node1" presStyleIdx="0" presStyleCnt="3"/>
      <dgm:spPr/>
      <dgm:t>
        <a:bodyPr/>
        <a:lstStyle/>
        <a:p>
          <a:endParaRPr lang="en-US"/>
        </a:p>
      </dgm:t>
    </dgm:pt>
    <dgm:pt modelId="{AD1A27D8-E353-4BDC-97BC-E28CB24C82C9}" type="pres">
      <dgm:prSet presAssocID="{8506A948-0653-4000-B48D-6F350CF0910D}" presName="desTx" presStyleLbl="fgAcc1" presStyleIdx="0" presStyleCnt="3">
        <dgm:presLayoutVars>
          <dgm:bulletEnabled val="1"/>
        </dgm:presLayoutVars>
      </dgm:prSet>
      <dgm:spPr/>
      <dgm:t>
        <a:bodyPr/>
        <a:lstStyle/>
        <a:p>
          <a:endParaRPr lang="en-US"/>
        </a:p>
      </dgm:t>
    </dgm:pt>
    <dgm:pt modelId="{981C714B-C1A1-4E06-9245-8E6788109BE4}" type="pres">
      <dgm:prSet presAssocID="{A635CC3C-CD17-4853-969A-91AC6F9061CC}" presName="sibTrans" presStyleLbl="sibTrans2D1" presStyleIdx="0" presStyleCnt="2"/>
      <dgm:spPr/>
      <dgm:t>
        <a:bodyPr/>
        <a:lstStyle/>
        <a:p>
          <a:endParaRPr lang="en-US"/>
        </a:p>
      </dgm:t>
    </dgm:pt>
    <dgm:pt modelId="{B64E0B9E-3482-4149-86D0-0A9CCC03CEE4}" type="pres">
      <dgm:prSet presAssocID="{A635CC3C-CD17-4853-969A-91AC6F9061CC}" presName="connTx" presStyleLbl="sibTrans2D1" presStyleIdx="0" presStyleCnt="2"/>
      <dgm:spPr/>
      <dgm:t>
        <a:bodyPr/>
        <a:lstStyle/>
        <a:p>
          <a:endParaRPr lang="en-US"/>
        </a:p>
      </dgm:t>
    </dgm:pt>
    <dgm:pt modelId="{0084CA6E-A9FD-4D52-BA10-BAA97CD6823B}" type="pres">
      <dgm:prSet presAssocID="{0759D08D-D94F-4797-A10E-41628A688705}" presName="composite" presStyleCnt="0"/>
      <dgm:spPr/>
    </dgm:pt>
    <dgm:pt modelId="{4138E191-D7F4-47BC-95C5-B1680FDD2B5E}" type="pres">
      <dgm:prSet presAssocID="{0759D08D-D94F-4797-A10E-41628A688705}" presName="parTx" presStyleLbl="node1" presStyleIdx="0" presStyleCnt="3">
        <dgm:presLayoutVars>
          <dgm:chMax val="0"/>
          <dgm:chPref val="0"/>
          <dgm:bulletEnabled val="1"/>
        </dgm:presLayoutVars>
      </dgm:prSet>
      <dgm:spPr/>
      <dgm:t>
        <a:bodyPr/>
        <a:lstStyle/>
        <a:p>
          <a:endParaRPr lang="en-US"/>
        </a:p>
      </dgm:t>
    </dgm:pt>
    <dgm:pt modelId="{F34A5ABD-0BEF-4C7D-83E4-438074764AFE}" type="pres">
      <dgm:prSet presAssocID="{0759D08D-D94F-4797-A10E-41628A688705}" presName="parSh" presStyleLbl="node1" presStyleIdx="1" presStyleCnt="3"/>
      <dgm:spPr/>
      <dgm:t>
        <a:bodyPr/>
        <a:lstStyle/>
        <a:p>
          <a:endParaRPr lang="en-US"/>
        </a:p>
      </dgm:t>
    </dgm:pt>
    <dgm:pt modelId="{FC3613BD-78E0-497C-A36C-EAC4ED5CB2C7}" type="pres">
      <dgm:prSet presAssocID="{0759D08D-D94F-4797-A10E-41628A688705}" presName="desTx" presStyleLbl="fgAcc1" presStyleIdx="1" presStyleCnt="3">
        <dgm:presLayoutVars>
          <dgm:bulletEnabled val="1"/>
        </dgm:presLayoutVars>
      </dgm:prSet>
      <dgm:spPr/>
      <dgm:t>
        <a:bodyPr/>
        <a:lstStyle/>
        <a:p>
          <a:endParaRPr lang="en-US"/>
        </a:p>
      </dgm:t>
    </dgm:pt>
    <dgm:pt modelId="{40098432-1ADC-490C-A9D7-3FE3333A3CDF}" type="pres">
      <dgm:prSet presAssocID="{58D54631-2D51-482F-9589-C25124E05EA5}" presName="sibTrans" presStyleLbl="sibTrans2D1" presStyleIdx="1" presStyleCnt="2"/>
      <dgm:spPr/>
      <dgm:t>
        <a:bodyPr/>
        <a:lstStyle/>
        <a:p>
          <a:endParaRPr lang="en-US"/>
        </a:p>
      </dgm:t>
    </dgm:pt>
    <dgm:pt modelId="{646F182A-3EA7-45C3-8285-48C8071A4E77}" type="pres">
      <dgm:prSet presAssocID="{58D54631-2D51-482F-9589-C25124E05EA5}" presName="connTx" presStyleLbl="sibTrans2D1" presStyleIdx="1" presStyleCnt="2"/>
      <dgm:spPr/>
      <dgm:t>
        <a:bodyPr/>
        <a:lstStyle/>
        <a:p>
          <a:endParaRPr lang="en-US"/>
        </a:p>
      </dgm:t>
    </dgm:pt>
    <dgm:pt modelId="{188B6100-344D-439C-9E74-AAF545F21B8C}" type="pres">
      <dgm:prSet presAssocID="{D4332C54-7EB3-48FC-949B-471344242B36}" presName="composite" presStyleCnt="0"/>
      <dgm:spPr/>
    </dgm:pt>
    <dgm:pt modelId="{C2B1C220-A9BF-40DF-910F-7ADDAB3A077C}" type="pres">
      <dgm:prSet presAssocID="{D4332C54-7EB3-48FC-949B-471344242B36}" presName="parTx" presStyleLbl="node1" presStyleIdx="1" presStyleCnt="3">
        <dgm:presLayoutVars>
          <dgm:chMax val="0"/>
          <dgm:chPref val="0"/>
          <dgm:bulletEnabled val="1"/>
        </dgm:presLayoutVars>
      </dgm:prSet>
      <dgm:spPr/>
      <dgm:t>
        <a:bodyPr/>
        <a:lstStyle/>
        <a:p>
          <a:endParaRPr lang="en-US"/>
        </a:p>
      </dgm:t>
    </dgm:pt>
    <dgm:pt modelId="{8C4A615B-5F61-44D6-AA87-A7A3F2A21751}" type="pres">
      <dgm:prSet presAssocID="{D4332C54-7EB3-48FC-949B-471344242B36}" presName="parSh" presStyleLbl="node1" presStyleIdx="2" presStyleCnt="3"/>
      <dgm:spPr/>
      <dgm:t>
        <a:bodyPr/>
        <a:lstStyle/>
        <a:p>
          <a:endParaRPr lang="en-US"/>
        </a:p>
      </dgm:t>
    </dgm:pt>
    <dgm:pt modelId="{213AF1E8-2A8F-4A25-9A1B-73214D7BDAE5}" type="pres">
      <dgm:prSet presAssocID="{D4332C54-7EB3-48FC-949B-471344242B36}" presName="desTx" presStyleLbl="fgAcc1" presStyleIdx="2" presStyleCnt="3">
        <dgm:presLayoutVars>
          <dgm:bulletEnabled val="1"/>
        </dgm:presLayoutVars>
      </dgm:prSet>
      <dgm:spPr/>
      <dgm:t>
        <a:bodyPr/>
        <a:lstStyle/>
        <a:p>
          <a:endParaRPr lang="en-US"/>
        </a:p>
      </dgm:t>
    </dgm:pt>
  </dgm:ptLst>
  <dgm:cxnLst>
    <dgm:cxn modelId="{30A7CCFF-831A-4310-8DF1-843B4C3C5A5C}" type="presOf" srcId="{58D54631-2D51-482F-9589-C25124E05EA5}" destId="{40098432-1ADC-490C-A9D7-3FE3333A3CDF}" srcOrd="0" destOrd="0" presId="urn:microsoft.com/office/officeart/2005/8/layout/process3"/>
    <dgm:cxn modelId="{96F564E6-681D-4480-B778-83191D29023D}" type="presOf" srcId="{58D54631-2D51-482F-9589-C25124E05EA5}" destId="{646F182A-3EA7-45C3-8285-48C8071A4E77}" srcOrd="1" destOrd="0" presId="urn:microsoft.com/office/officeart/2005/8/layout/process3"/>
    <dgm:cxn modelId="{FEA22B3A-52AF-460A-88BC-02A2F42F281F}" type="presOf" srcId="{8506A948-0653-4000-B48D-6F350CF0910D}" destId="{39BAC383-5F3D-4BEF-9EF5-29A15EFF71E7}" srcOrd="0" destOrd="0" presId="urn:microsoft.com/office/officeart/2005/8/layout/process3"/>
    <dgm:cxn modelId="{60194BE1-8DBC-4A72-AC6D-DAA57D3E7D84}" srcId="{0759D08D-D94F-4797-A10E-41628A688705}" destId="{F97C18A8-D12C-4122-90BB-06F9613B24E7}" srcOrd="0" destOrd="0" parTransId="{D0BAC74A-E481-4F92-BF7D-80A617A72A54}" sibTransId="{0DCFB3CF-CEF1-4724-8779-D1DB5604537F}"/>
    <dgm:cxn modelId="{93A713F7-A2F6-4A5C-962A-9F944001E672}" type="presOf" srcId="{D4332C54-7EB3-48FC-949B-471344242B36}" destId="{8C4A615B-5F61-44D6-AA87-A7A3F2A21751}" srcOrd="1" destOrd="0" presId="urn:microsoft.com/office/officeart/2005/8/layout/process3"/>
    <dgm:cxn modelId="{2E61473D-347E-4A0D-9771-F78169963C53}" type="presOf" srcId="{0759D08D-D94F-4797-A10E-41628A688705}" destId="{F34A5ABD-0BEF-4C7D-83E4-438074764AFE}" srcOrd="1" destOrd="0" presId="urn:microsoft.com/office/officeart/2005/8/layout/process3"/>
    <dgm:cxn modelId="{612772E9-83C7-4779-99A4-AA362D76B0CC}" type="presOf" srcId="{A635CC3C-CD17-4853-969A-91AC6F9061CC}" destId="{981C714B-C1A1-4E06-9245-8E6788109BE4}" srcOrd="0" destOrd="0" presId="urn:microsoft.com/office/officeart/2005/8/layout/process3"/>
    <dgm:cxn modelId="{FDCFAC4E-7EFE-454B-9EFD-EF89883C2DBB}" srcId="{BA6878D3-C629-4EAB-B92D-17B9CCFE3ADA}" destId="{0759D08D-D94F-4797-A10E-41628A688705}" srcOrd="1" destOrd="0" parTransId="{7295534E-5E3C-4633-A428-B1EB2532C418}" sibTransId="{58D54631-2D51-482F-9589-C25124E05EA5}"/>
    <dgm:cxn modelId="{9F9F0498-85D7-43CE-A6B3-2858E429DC35}" type="presOf" srcId="{E99D4C10-9410-4174-8EB3-95C922795655}" destId="{213AF1E8-2A8F-4A25-9A1B-73214D7BDAE5}" srcOrd="0" destOrd="0" presId="urn:microsoft.com/office/officeart/2005/8/layout/process3"/>
    <dgm:cxn modelId="{A2317186-D380-424F-AF2C-47CF279D3A6D}" type="presOf" srcId="{BA6878D3-C629-4EAB-B92D-17B9CCFE3ADA}" destId="{1A2DAEB3-CB5C-4929-8355-A4BE6798B12C}" srcOrd="0" destOrd="0" presId="urn:microsoft.com/office/officeart/2005/8/layout/process3"/>
    <dgm:cxn modelId="{65661CBB-B92B-4225-89A6-9402954192EB}" type="presOf" srcId="{A635CC3C-CD17-4853-969A-91AC6F9061CC}" destId="{B64E0B9E-3482-4149-86D0-0A9CCC03CEE4}" srcOrd="1" destOrd="0" presId="urn:microsoft.com/office/officeart/2005/8/layout/process3"/>
    <dgm:cxn modelId="{747619B5-F776-4FDE-B499-C3FA5BF8BEC8}" type="presOf" srcId="{0759D08D-D94F-4797-A10E-41628A688705}" destId="{4138E191-D7F4-47BC-95C5-B1680FDD2B5E}" srcOrd="0" destOrd="0" presId="urn:microsoft.com/office/officeart/2005/8/layout/process3"/>
    <dgm:cxn modelId="{7AE6E188-8E05-465A-B301-22B4E47EAB3F}" type="presOf" srcId="{B2AC2F52-1793-4430-8B72-F167B7B25245}" destId="{AD1A27D8-E353-4BDC-97BC-E28CB24C82C9}" srcOrd="0" destOrd="0" presId="urn:microsoft.com/office/officeart/2005/8/layout/process3"/>
    <dgm:cxn modelId="{DAD096C7-CB0C-4A93-B6F3-A90A5E7A95C4}" srcId="{8506A948-0653-4000-B48D-6F350CF0910D}" destId="{B2AC2F52-1793-4430-8B72-F167B7B25245}" srcOrd="0" destOrd="0" parTransId="{1BC558D9-268E-48BE-A74C-4FD4B09DA49E}" sibTransId="{C5BE8E37-2B21-4B29-B0EC-26DEBBB7BA6A}"/>
    <dgm:cxn modelId="{E1879845-228E-4B1E-9925-14BA4811EC8F}" srcId="{BA6878D3-C629-4EAB-B92D-17B9CCFE3ADA}" destId="{8506A948-0653-4000-B48D-6F350CF0910D}" srcOrd="0" destOrd="0" parTransId="{0ABE3E44-C427-4409-9C5C-421023633810}" sibTransId="{A635CC3C-CD17-4853-969A-91AC6F9061CC}"/>
    <dgm:cxn modelId="{5653C1C5-035E-40F5-9097-4BA854308467}" srcId="{D4332C54-7EB3-48FC-949B-471344242B36}" destId="{E99D4C10-9410-4174-8EB3-95C922795655}" srcOrd="0" destOrd="0" parTransId="{91B7004B-A1A7-457A-9587-E419BFFF516A}" sibTransId="{BE912268-441E-4AF8-8EB4-DF78BECBF1CF}"/>
    <dgm:cxn modelId="{439A04D4-562B-4D33-A817-740A81768308}" srcId="{BA6878D3-C629-4EAB-B92D-17B9CCFE3ADA}" destId="{D4332C54-7EB3-48FC-949B-471344242B36}" srcOrd="2" destOrd="0" parTransId="{EADF8519-923E-45B4-858A-0049CC1112A8}" sibTransId="{9FB47977-ED5C-4D64-BD7E-61CC3A4F900A}"/>
    <dgm:cxn modelId="{6AB14C0D-34C7-47CF-A762-A365751F0157}" type="presOf" srcId="{8506A948-0653-4000-B48D-6F350CF0910D}" destId="{1475EDDE-AE54-4591-BEB8-84D1A6C166CA}" srcOrd="1" destOrd="0" presId="urn:microsoft.com/office/officeart/2005/8/layout/process3"/>
    <dgm:cxn modelId="{F8DF310C-3D4A-439D-A4EA-70C49AC92CB5}" type="presOf" srcId="{D4332C54-7EB3-48FC-949B-471344242B36}" destId="{C2B1C220-A9BF-40DF-910F-7ADDAB3A077C}" srcOrd="0" destOrd="0" presId="urn:microsoft.com/office/officeart/2005/8/layout/process3"/>
    <dgm:cxn modelId="{DD177E76-8F0C-4F85-A785-83DDC54F663F}" type="presOf" srcId="{F97C18A8-D12C-4122-90BB-06F9613B24E7}" destId="{FC3613BD-78E0-497C-A36C-EAC4ED5CB2C7}" srcOrd="0" destOrd="0" presId="urn:microsoft.com/office/officeart/2005/8/layout/process3"/>
    <dgm:cxn modelId="{6A33FF7E-00E0-4121-8D95-383CA3549878}" type="presParOf" srcId="{1A2DAEB3-CB5C-4929-8355-A4BE6798B12C}" destId="{FA3045A0-1450-4A3F-B5FB-A0D10257A3FA}" srcOrd="0" destOrd="0" presId="urn:microsoft.com/office/officeart/2005/8/layout/process3"/>
    <dgm:cxn modelId="{EC5EDABB-8F9F-4491-8D47-70840DD105BD}" type="presParOf" srcId="{FA3045A0-1450-4A3F-B5FB-A0D10257A3FA}" destId="{39BAC383-5F3D-4BEF-9EF5-29A15EFF71E7}" srcOrd="0" destOrd="0" presId="urn:microsoft.com/office/officeart/2005/8/layout/process3"/>
    <dgm:cxn modelId="{CC23C371-A10A-4456-B3ED-2AE9550B4FEE}" type="presParOf" srcId="{FA3045A0-1450-4A3F-B5FB-A0D10257A3FA}" destId="{1475EDDE-AE54-4591-BEB8-84D1A6C166CA}" srcOrd="1" destOrd="0" presId="urn:microsoft.com/office/officeart/2005/8/layout/process3"/>
    <dgm:cxn modelId="{88203B8D-FF75-444B-B4F0-7B4B066E8C04}" type="presParOf" srcId="{FA3045A0-1450-4A3F-B5FB-A0D10257A3FA}" destId="{AD1A27D8-E353-4BDC-97BC-E28CB24C82C9}" srcOrd="2" destOrd="0" presId="urn:microsoft.com/office/officeart/2005/8/layout/process3"/>
    <dgm:cxn modelId="{52479573-0CF3-4FFB-8A59-4700FBD86933}" type="presParOf" srcId="{1A2DAEB3-CB5C-4929-8355-A4BE6798B12C}" destId="{981C714B-C1A1-4E06-9245-8E6788109BE4}" srcOrd="1" destOrd="0" presId="urn:microsoft.com/office/officeart/2005/8/layout/process3"/>
    <dgm:cxn modelId="{972010AC-4BDB-484A-BD4D-18461AA1BB82}" type="presParOf" srcId="{981C714B-C1A1-4E06-9245-8E6788109BE4}" destId="{B64E0B9E-3482-4149-86D0-0A9CCC03CEE4}" srcOrd="0" destOrd="0" presId="urn:microsoft.com/office/officeart/2005/8/layout/process3"/>
    <dgm:cxn modelId="{666034C3-1DFC-48EC-8506-8957C4B0A649}" type="presParOf" srcId="{1A2DAEB3-CB5C-4929-8355-A4BE6798B12C}" destId="{0084CA6E-A9FD-4D52-BA10-BAA97CD6823B}" srcOrd="2" destOrd="0" presId="urn:microsoft.com/office/officeart/2005/8/layout/process3"/>
    <dgm:cxn modelId="{FC8634C5-A347-46C0-928A-260551766C42}" type="presParOf" srcId="{0084CA6E-A9FD-4D52-BA10-BAA97CD6823B}" destId="{4138E191-D7F4-47BC-95C5-B1680FDD2B5E}" srcOrd="0" destOrd="0" presId="urn:microsoft.com/office/officeart/2005/8/layout/process3"/>
    <dgm:cxn modelId="{B74B9005-8F7B-43D2-8488-C3B50F5D7F7D}" type="presParOf" srcId="{0084CA6E-A9FD-4D52-BA10-BAA97CD6823B}" destId="{F34A5ABD-0BEF-4C7D-83E4-438074764AFE}" srcOrd="1" destOrd="0" presId="urn:microsoft.com/office/officeart/2005/8/layout/process3"/>
    <dgm:cxn modelId="{1438574D-E73C-4CF9-9393-786F8E4F088F}" type="presParOf" srcId="{0084CA6E-A9FD-4D52-BA10-BAA97CD6823B}" destId="{FC3613BD-78E0-497C-A36C-EAC4ED5CB2C7}" srcOrd="2" destOrd="0" presId="urn:microsoft.com/office/officeart/2005/8/layout/process3"/>
    <dgm:cxn modelId="{4B993A21-395E-490E-912E-AB28D73EA7F7}" type="presParOf" srcId="{1A2DAEB3-CB5C-4929-8355-A4BE6798B12C}" destId="{40098432-1ADC-490C-A9D7-3FE3333A3CDF}" srcOrd="3" destOrd="0" presId="urn:microsoft.com/office/officeart/2005/8/layout/process3"/>
    <dgm:cxn modelId="{C545FF10-58E5-44F8-924B-DD65752838E9}" type="presParOf" srcId="{40098432-1ADC-490C-A9D7-3FE3333A3CDF}" destId="{646F182A-3EA7-45C3-8285-48C8071A4E77}" srcOrd="0" destOrd="0" presId="urn:microsoft.com/office/officeart/2005/8/layout/process3"/>
    <dgm:cxn modelId="{E7B64A1A-E544-43B1-9FEF-2724F50C5D27}" type="presParOf" srcId="{1A2DAEB3-CB5C-4929-8355-A4BE6798B12C}" destId="{188B6100-344D-439C-9E74-AAF545F21B8C}" srcOrd="4" destOrd="0" presId="urn:microsoft.com/office/officeart/2005/8/layout/process3"/>
    <dgm:cxn modelId="{E5BA6057-F422-4D9A-AB1A-D25C92539ECE}" type="presParOf" srcId="{188B6100-344D-439C-9E74-AAF545F21B8C}" destId="{C2B1C220-A9BF-40DF-910F-7ADDAB3A077C}" srcOrd="0" destOrd="0" presId="urn:microsoft.com/office/officeart/2005/8/layout/process3"/>
    <dgm:cxn modelId="{E32BCDAF-847B-4500-B281-AA335E72B224}" type="presParOf" srcId="{188B6100-344D-439C-9E74-AAF545F21B8C}" destId="{8C4A615B-5F61-44D6-AA87-A7A3F2A21751}" srcOrd="1" destOrd="0" presId="urn:microsoft.com/office/officeart/2005/8/layout/process3"/>
    <dgm:cxn modelId="{98D71C79-F7FC-4C5F-B24E-C516EFACF56F}" type="presParOf" srcId="{188B6100-344D-439C-9E74-AAF545F21B8C}" destId="{213AF1E8-2A8F-4A25-9A1B-73214D7BDAE5}" srcOrd="2" destOrd="0" presId="urn:microsoft.com/office/officeart/2005/8/layout/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00DB8D-2020-4AF1-9603-B85C1EA84507}" type="doc">
      <dgm:prSet loTypeId="urn:microsoft.com/office/officeart/2005/8/layout/vList3" loCatId="list" qsTypeId="urn:microsoft.com/office/officeart/2005/8/quickstyle/3d1" qsCatId="3D" csTypeId="urn:microsoft.com/office/officeart/2005/8/colors/colorful2" csCatId="colorful" phldr="1"/>
      <dgm:spPr/>
      <dgm:t>
        <a:bodyPr/>
        <a:lstStyle/>
        <a:p>
          <a:endParaRPr lang="en-US"/>
        </a:p>
      </dgm:t>
    </dgm:pt>
    <dgm:pt modelId="{CAE3A6DA-F108-4613-B88A-9F683B02A15D}">
      <dgm:prSet/>
      <dgm:spPr/>
      <dgm:t>
        <a:bodyPr/>
        <a:lstStyle/>
        <a:p>
          <a:pPr rtl="0"/>
          <a:r>
            <a:rPr lang="en-US" dirty="0" smtClean="0"/>
            <a:t>The customer completed the Initial Assessment, what do I do next?</a:t>
          </a:r>
          <a:endParaRPr lang="en-US" dirty="0"/>
        </a:p>
      </dgm:t>
    </dgm:pt>
    <dgm:pt modelId="{8057FE13-CF20-41B5-8D21-D28491C13921}" type="parTrans" cxnId="{4C9F1F50-2447-4142-9768-F62003F3AAEF}">
      <dgm:prSet/>
      <dgm:spPr/>
      <dgm:t>
        <a:bodyPr/>
        <a:lstStyle/>
        <a:p>
          <a:endParaRPr lang="en-US"/>
        </a:p>
      </dgm:t>
    </dgm:pt>
    <dgm:pt modelId="{78DE6656-2903-459F-91FE-AD32327D41DD}" type="sibTrans" cxnId="{4C9F1F50-2447-4142-9768-F62003F3AAEF}">
      <dgm:prSet/>
      <dgm:spPr/>
      <dgm:t>
        <a:bodyPr/>
        <a:lstStyle/>
        <a:p>
          <a:endParaRPr lang="en-US"/>
        </a:p>
      </dgm:t>
    </dgm:pt>
    <dgm:pt modelId="{3DEA6DEE-D024-4C28-9F41-09CED27B2931}" type="pres">
      <dgm:prSet presAssocID="{A500DB8D-2020-4AF1-9603-B85C1EA84507}" presName="linearFlow" presStyleCnt="0">
        <dgm:presLayoutVars>
          <dgm:dir/>
          <dgm:resizeHandles val="exact"/>
        </dgm:presLayoutVars>
      </dgm:prSet>
      <dgm:spPr/>
      <dgm:t>
        <a:bodyPr/>
        <a:lstStyle/>
        <a:p>
          <a:endParaRPr lang="en-US"/>
        </a:p>
      </dgm:t>
    </dgm:pt>
    <dgm:pt modelId="{1C2B6BE7-39A9-40B6-BAB5-6FCC514A5969}" type="pres">
      <dgm:prSet presAssocID="{CAE3A6DA-F108-4613-B88A-9F683B02A15D}" presName="composite" presStyleCnt="0"/>
      <dgm:spPr/>
    </dgm:pt>
    <dgm:pt modelId="{ED65A811-B216-4754-A225-255AFA70E5C2}" type="pres">
      <dgm:prSet presAssocID="{CAE3A6DA-F108-4613-B88A-9F683B02A15D}" presName="imgShp" presStyleLbl="fgImgPlace1" presStyleIdx="0" presStyleCnt="1"/>
      <dgm:spPr>
        <a:blipFill rotWithShape="0">
          <a:blip xmlns:r="http://schemas.openxmlformats.org/officeDocument/2006/relationships" r:embed="rId1"/>
          <a:stretch>
            <a:fillRect/>
          </a:stretch>
        </a:blipFill>
      </dgm:spPr>
    </dgm:pt>
    <dgm:pt modelId="{0DA53D29-B237-4625-A424-60C28E997991}" type="pres">
      <dgm:prSet presAssocID="{CAE3A6DA-F108-4613-B88A-9F683B02A15D}" presName="txShp" presStyleLbl="node1" presStyleIdx="0" presStyleCnt="1" custScaleX="117299" custScaleY="124378">
        <dgm:presLayoutVars>
          <dgm:bulletEnabled val="1"/>
        </dgm:presLayoutVars>
      </dgm:prSet>
      <dgm:spPr/>
      <dgm:t>
        <a:bodyPr/>
        <a:lstStyle/>
        <a:p>
          <a:endParaRPr lang="en-US"/>
        </a:p>
      </dgm:t>
    </dgm:pt>
  </dgm:ptLst>
  <dgm:cxnLst>
    <dgm:cxn modelId="{4C9F1F50-2447-4142-9768-F62003F3AAEF}" srcId="{A500DB8D-2020-4AF1-9603-B85C1EA84507}" destId="{CAE3A6DA-F108-4613-B88A-9F683B02A15D}" srcOrd="0" destOrd="0" parTransId="{8057FE13-CF20-41B5-8D21-D28491C13921}" sibTransId="{78DE6656-2903-459F-91FE-AD32327D41DD}"/>
    <dgm:cxn modelId="{E58603D0-88B8-47F5-8442-EF9D5C0D8529}" type="presOf" srcId="{CAE3A6DA-F108-4613-B88A-9F683B02A15D}" destId="{0DA53D29-B237-4625-A424-60C28E997991}" srcOrd="0" destOrd="0" presId="urn:microsoft.com/office/officeart/2005/8/layout/vList3"/>
    <dgm:cxn modelId="{1A1FD0F8-12D7-47B8-8655-2429BDE206D2}" type="presOf" srcId="{A500DB8D-2020-4AF1-9603-B85C1EA84507}" destId="{3DEA6DEE-D024-4C28-9F41-09CED27B2931}" srcOrd="0" destOrd="0" presId="urn:microsoft.com/office/officeart/2005/8/layout/vList3"/>
    <dgm:cxn modelId="{0CA23E44-FDCA-4679-AC1B-F1A0F37DCC53}" type="presParOf" srcId="{3DEA6DEE-D024-4C28-9F41-09CED27B2931}" destId="{1C2B6BE7-39A9-40B6-BAB5-6FCC514A5969}" srcOrd="0" destOrd="0" presId="urn:microsoft.com/office/officeart/2005/8/layout/vList3"/>
    <dgm:cxn modelId="{A3A06A09-800E-4478-A7C6-87CD777DCC6F}" type="presParOf" srcId="{1C2B6BE7-39A9-40B6-BAB5-6FCC514A5969}" destId="{ED65A811-B216-4754-A225-255AFA70E5C2}" srcOrd="0" destOrd="0" presId="urn:microsoft.com/office/officeart/2005/8/layout/vList3"/>
    <dgm:cxn modelId="{4DE1C36E-FE9B-47AF-9436-3338FABEAC92}" type="presParOf" srcId="{1C2B6BE7-39A9-40B6-BAB5-6FCC514A5969}" destId="{0DA53D29-B237-4625-A424-60C28E997991}" srcOrd="1" destOrd="0" presId="urn:microsoft.com/office/officeart/2005/8/layout/v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7305EA-703B-41AB-9B0A-9EE91EED1086}" type="doc">
      <dgm:prSet loTypeId="urn:microsoft.com/office/officeart/2005/8/layout/vList2" loCatId="list" qsTypeId="urn:microsoft.com/office/officeart/2005/8/quickstyle/3d2" qsCatId="3D" csTypeId="urn:microsoft.com/office/officeart/2005/8/colors/accent3_4" csCatId="accent3" phldr="1"/>
      <dgm:spPr/>
      <dgm:t>
        <a:bodyPr/>
        <a:lstStyle/>
        <a:p>
          <a:endParaRPr lang="en-US"/>
        </a:p>
      </dgm:t>
    </dgm:pt>
    <dgm:pt modelId="{05ED67C9-F091-4C6C-B17C-09AFE61EAA30}">
      <dgm:prSet phldrT="[Text]"/>
      <dgm:spPr/>
      <dgm:t>
        <a:bodyPr/>
        <a:lstStyle/>
        <a:p>
          <a:r>
            <a:rPr lang="en-US" dirty="0" smtClean="0"/>
            <a:t>LNST Communiqué</a:t>
          </a:r>
          <a:endParaRPr lang="en-US" dirty="0"/>
        </a:p>
      </dgm:t>
    </dgm:pt>
    <dgm:pt modelId="{B9897DC4-BB24-4B51-AA12-A0EF5295C7FB}" type="parTrans" cxnId="{FE052B48-D7B2-4A23-9BC5-02FFC775CF1F}">
      <dgm:prSet/>
      <dgm:spPr/>
      <dgm:t>
        <a:bodyPr/>
        <a:lstStyle/>
        <a:p>
          <a:endParaRPr lang="en-US"/>
        </a:p>
      </dgm:t>
    </dgm:pt>
    <dgm:pt modelId="{9F40E0DA-95F3-4603-96FE-2618BE5EFB9A}" type="sibTrans" cxnId="{FE052B48-D7B2-4A23-9BC5-02FFC775CF1F}">
      <dgm:prSet/>
      <dgm:spPr/>
      <dgm:t>
        <a:bodyPr/>
        <a:lstStyle/>
        <a:p>
          <a:endParaRPr lang="en-US"/>
        </a:p>
      </dgm:t>
    </dgm:pt>
    <dgm:pt modelId="{F8FDA65B-2525-4D05-B682-D3C494441DC5}">
      <dgm:prSet phldrT="[Text]"/>
      <dgm:spPr/>
      <dgm:t>
        <a:bodyPr/>
        <a:lstStyle/>
        <a:p>
          <a:r>
            <a:rPr lang="en-US" dirty="0" smtClean="0">
              <a:hlinkClick xmlns:r="http://schemas.openxmlformats.org/officeDocument/2006/relationships" r:id="rId1"/>
            </a:rPr>
            <a:t>Learning Needs Screening Tool Communique-2010</a:t>
          </a:r>
          <a:r>
            <a:rPr lang="en-US" dirty="0" smtClean="0"/>
            <a:t> </a:t>
          </a:r>
          <a:endParaRPr lang="en-US" dirty="0"/>
        </a:p>
      </dgm:t>
    </dgm:pt>
    <dgm:pt modelId="{397E5ACB-7849-4154-8431-B9BE40304E23}" type="parTrans" cxnId="{0F09C04C-7705-4C91-862A-D9DE2BEA29A0}">
      <dgm:prSet/>
      <dgm:spPr/>
      <dgm:t>
        <a:bodyPr/>
        <a:lstStyle/>
        <a:p>
          <a:endParaRPr lang="en-US"/>
        </a:p>
      </dgm:t>
    </dgm:pt>
    <dgm:pt modelId="{BE4A24E4-8DDD-41EA-BA7C-253D686C8FA1}" type="sibTrans" cxnId="{0F09C04C-7705-4C91-862A-D9DE2BEA29A0}">
      <dgm:prSet/>
      <dgm:spPr/>
      <dgm:t>
        <a:bodyPr/>
        <a:lstStyle/>
        <a:p>
          <a:endParaRPr lang="en-US"/>
        </a:p>
      </dgm:t>
    </dgm:pt>
    <dgm:pt modelId="{9AE67C05-9BCF-49D6-AF5F-87636A81C702}">
      <dgm:prSet phldrT="[Text]"/>
      <dgm:spPr/>
      <dgm:t>
        <a:bodyPr/>
        <a:lstStyle/>
        <a:p>
          <a:r>
            <a:rPr lang="en-US" dirty="0" smtClean="0"/>
            <a:t>LNST Guidance</a:t>
          </a:r>
          <a:endParaRPr lang="en-US" dirty="0"/>
        </a:p>
      </dgm:t>
    </dgm:pt>
    <dgm:pt modelId="{4546352E-48D9-46BE-98F0-EF8955F25177}" type="parTrans" cxnId="{BEDECD25-1CC7-42EC-B864-4F4F66B5B376}">
      <dgm:prSet/>
      <dgm:spPr/>
      <dgm:t>
        <a:bodyPr/>
        <a:lstStyle/>
        <a:p>
          <a:endParaRPr lang="en-US"/>
        </a:p>
      </dgm:t>
    </dgm:pt>
    <dgm:pt modelId="{E1EE509C-392C-4C70-AEC6-68662744ACD2}" type="sibTrans" cxnId="{BEDECD25-1CC7-42EC-B864-4F4F66B5B376}">
      <dgm:prSet/>
      <dgm:spPr/>
      <dgm:t>
        <a:bodyPr/>
        <a:lstStyle/>
        <a:p>
          <a:endParaRPr lang="en-US"/>
        </a:p>
      </dgm:t>
    </dgm:pt>
    <dgm:pt modelId="{1E619AC1-A58D-4130-82DD-ADE364439375}">
      <dgm:prSet phldrT="[Text]"/>
      <dgm:spPr/>
      <dgm:t>
        <a:bodyPr/>
        <a:lstStyle/>
        <a:p>
          <a:r>
            <a:rPr lang="en-US" dirty="0" smtClean="0">
              <a:hlinkClick xmlns:r="http://schemas.openxmlformats.org/officeDocument/2006/relationships" r:id="rId2"/>
            </a:rPr>
            <a:t>Learning Needs Screening Tool Guidance</a:t>
          </a:r>
          <a:endParaRPr lang="en-US" dirty="0"/>
        </a:p>
      </dgm:t>
    </dgm:pt>
    <dgm:pt modelId="{A4041827-F625-4F10-B5A7-737CCC10A8F6}" type="parTrans" cxnId="{BDF98526-593C-4C47-80FC-3537DD582A2F}">
      <dgm:prSet/>
      <dgm:spPr/>
      <dgm:t>
        <a:bodyPr/>
        <a:lstStyle/>
        <a:p>
          <a:endParaRPr lang="en-US"/>
        </a:p>
      </dgm:t>
    </dgm:pt>
    <dgm:pt modelId="{23F54578-127E-45F5-8C71-2E9B86BEF2CE}" type="sibTrans" cxnId="{BDF98526-593C-4C47-80FC-3537DD582A2F}">
      <dgm:prSet/>
      <dgm:spPr/>
      <dgm:t>
        <a:bodyPr/>
        <a:lstStyle/>
        <a:p>
          <a:endParaRPr lang="en-US"/>
        </a:p>
      </dgm:t>
    </dgm:pt>
    <dgm:pt modelId="{867072C2-9E36-47C5-81D7-F4232297D668}">
      <dgm:prSet phldrT="[Text]"/>
      <dgm:spPr/>
      <dgm:t>
        <a:bodyPr/>
        <a:lstStyle/>
        <a:p>
          <a:r>
            <a:rPr lang="en-US" dirty="0" smtClean="0"/>
            <a:t>LNST Attachment</a:t>
          </a:r>
          <a:endParaRPr lang="en-US" dirty="0"/>
        </a:p>
      </dgm:t>
    </dgm:pt>
    <dgm:pt modelId="{D8E72840-FB0C-4251-AEE5-D70F3599A876}" type="parTrans" cxnId="{A8ABF21E-D1F5-42C1-B4AC-71D61C60DA2B}">
      <dgm:prSet/>
      <dgm:spPr/>
      <dgm:t>
        <a:bodyPr/>
        <a:lstStyle/>
        <a:p>
          <a:endParaRPr lang="en-US"/>
        </a:p>
      </dgm:t>
    </dgm:pt>
    <dgm:pt modelId="{9DFBEC37-C9DC-4D04-AE44-595BF529DEA0}" type="sibTrans" cxnId="{A8ABF21E-D1F5-42C1-B4AC-71D61C60DA2B}">
      <dgm:prSet/>
      <dgm:spPr/>
      <dgm:t>
        <a:bodyPr/>
        <a:lstStyle/>
        <a:p>
          <a:endParaRPr lang="en-US"/>
        </a:p>
      </dgm:t>
    </dgm:pt>
    <dgm:pt modelId="{C3C36255-4971-4ABD-A3EB-E43D38AB5420}">
      <dgm:prSet phldrT="[Text]"/>
      <dgm:spPr/>
      <dgm:t>
        <a:bodyPr/>
        <a:lstStyle/>
        <a:p>
          <a:r>
            <a:rPr lang="en-US" dirty="0" smtClean="0">
              <a:hlinkClick xmlns:r="http://schemas.openxmlformats.org/officeDocument/2006/relationships" r:id="rId3"/>
            </a:rPr>
            <a:t>Learning Needs Screening Tool Attachment</a:t>
          </a:r>
          <a:r>
            <a:rPr lang="en-US" dirty="0" smtClean="0"/>
            <a:t> </a:t>
          </a:r>
          <a:endParaRPr lang="en-US" dirty="0"/>
        </a:p>
      </dgm:t>
    </dgm:pt>
    <dgm:pt modelId="{AFD75C66-421A-4ABB-80C3-41BC0E296BAA}" type="parTrans" cxnId="{63FD6235-C423-4148-AFFD-0EFFF214CD84}">
      <dgm:prSet/>
      <dgm:spPr/>
      <dgm:t>
        <a:bodyPr/>
        <a:lstStyle/>
        <a:p>
          <a:endParaRPr lang="en-US"/>
        </a:p>
      </dgm:t>
    </dgm:pt>
    <dgm:pt modelId="{9E65A16F-E83F-4A27-87A7-3C3EA79EE15D}" type="sibTrans" cxnId="{63FD6235-C423-4148-AFFD-0EFFF214CD84}">
      <dgm:prSet/>
      <dgm:spPr/>
      <dgm:t>
        <a:bodyPr/>
        <a:lstStyle/>
        <a:p>
          <a:endParaRPr lang="en-US"/>
        </a:p>
      </dgm:t>
    </dgm:pt>
    <dgm:pt modelId="{FD5DB6AC-F4D2-4794-A986-D2AB8E2F8654}" type="pres">
      <dgm:prSet presAssocID="{CD7305EA-703B-41AB-9B0A-9EE91EED1086}" presName="linear" presStyleCnt="0">
        <dgm:presLayoutVars>
          <dgm:animLvl val="lvl"/>
          <dgm:resizeHandles val="exact"/>
        </dgm:presLayoutVars>
      </dgm:prSet>
      <dgm:spPr/>
      <dgm:t>
        <a:bodyPr/>
        <a:lstStyle/>
        <a:p>
          <a:endParaRPr lang="en-US"/>
        </a:p>
      </dgm:t>
    </dgm:pt>
    <dgm:pt modelId="{B48393C5-4438-41B5-9F2F-D5E9917C2B24}" type="pres">
      <dgm:prSet presAssocID="{05ED67C9-F091-4C6C-B17C-09AFE61EAA30}" presName="parentText" presStyleLbl="node1" presStyleIdx="0" presStyleCnt="3" custLinFactNeighborY="-7434">
        <dgm:presLayoutVars>
          <dgm:chMax val="0"/>
          <dgm:bulletEnabled val="1"/>
        </dgm:presLayoutVars>
      </dgm:prSet>
      <dgm:spPr/>
      <dgm:t>
        <a:bodyPr/>
        <a:lstStyle/>
        <a:p>
          <a:endParaRPr lang="en-US"/>
        </a:p>
      </dgm:t>
    </dgm:pt>
    <dgm:pt modelId="{429F56C1-AF1A-45B8-B78C-0AA35D94F238}" type="pres">
      <dgm:prSet presAssocID="{05ED67C9-F091-4C6C-B17C-09AFE61EAA30}" presName="childText" presStyleLbl="revTx" presStyleIdx="0" presStyleCnt="3">
        <dgm:presLayoutVars>
          <dgm:bulletEnabled val="1"/>
        </dgm:presLayoutVars>
      </dgm:prSet>
      <dgm:spPr/>
      <dgm:t>
        <a:bodyPr/>
        <a:lstStyle/>
        <a:p>
          <a:endParaRPr lang="en-US"/>
        </a:p>
      </dgm:t>
    </dgm:pt>
    <dgm:pt modelId="{C787172A-3FA5-46FD-9B00-E9FE7EB5DBAB}" type="pres">
      <dgm:prSet presAssocID="{867072C2-9E36-47C5-81D7-F4232297D668}" presName="parentText" presStyleLbl="node1" presStyleIdx="1" presStyleCnt="3">
        <dgm:presLayoutVars>
          <dgm:chMax val="0"/>
          <dgm:bulletEnabled val="1"/>
        </dgm:presLayoutVars>
      </dgm:prSet>
      <dgm:spPr/>
      <dgm:t>
        <a:bodyPr/>
        <a:lstStyle/>
        <a:p>
          <a:endParaRPr lang="en-US"/>
        </a:p>
      </dgm:t>
    </dgm:pt>
    <dgm:pt modelId="{7654BF5B-6F1E-4156-8314-B1EA065FA283}" type="pres">
      <dgm:prSet presAssocID="{867072C2-9E36-47C5-81D7-F4232297D668}" presName="childText" presStyleLbl="revTx" presStyleIdx="1" presStyleCnt="3">
        <dgm:presLayoutVars>
          <dgm:bulletEnabled val="1"/>
        </dgm:presLayoutVars>
      </dgm:prSet>
      <dgm:spPr/>
      <dgm:t>
        <a:bodyPr/>
        <a:lstStyle/>
        <a:p>
          <a:endParaRPr lang="en-US"/>
        </a:p>
      </dgm:t>
    </dgm:pt>
    <dgm:pt modelId="{8DEA3631-20EE-4B3C-98A0-0D35B91CDE87}" type="pres">
      <dgm:prSet presAssocID="{9AE67C05-9BCF-49D6-AF5F-87636A81C702}" presName="parentText" presStyleLbl="node1" presStyleIdx="2" presStyleCnt="3" custLinFactNeighborY="2478">
        <dgm:presLayoutVars>
          <dgm:chMax val="0"/>
          <dgm:bulletEnabled val="1"/>
        </dgm:presLayoutVars>
      </dgm:prSet>
      <dgm:spPr/>
      <dgm:t>
        <a:bodyPr/>
        <a:lstStyle/>
        <a:p>
          <a:endParaRPr lang="en-US"/>
        </a:p>
      </dgm:t>
    </dgm:pt>
    <dgm:pt modelId="{CB334A73-6F1C-4942-AC95-2D863B77DF87}" type="pres">
      <dgm:prSet presAssocID="{9AE67C05-9BCF-49D6-AF5F-87636A81C702}" presName="childText" presStyleLbl="revTx" presStyleIdx="2" presStyleCnt="3">
        <dgm:presLayoutVars>
          <dgm:bulletEnabled val="1"/>
        </dgm:presLayoutVars>
      </dgm:prSet>
      <dgm:spPr/>
      <dgm:t>
        <a:bodyPr/>
        <a:lstStyle/>
        <a:p>
          <a:endParaRPr lang="en-US"/>
        </a:p>
      </dgm:t>
    </dgm:pt>
  </dgm:ptLst>
  <dgm:cxnLst>
    <dgm:cxn modelId="{A8ABF21E-D1F5-42C1-B4AC-71D61C60DA2B}" srcId="{CD7305EA-703B-41AB-9B0A-9EE91EED1086}" destId="{867072C2-9E36-47C5-81D7-F4232297D668}" srcOrd="1" destOrd="0" parTransId="{D8E72840-FB0C-4251-AEE5-D70F3599A876}" sibTransId="{9DFBEC37-C9DC-4D04-AE44-595BF529DEA0}"/>
    <dgm:cxn modelId="{18683772-EDD0-4D30-9C26-3B626C5EC432}" type="presOf" srcId="{F8FDA65B-2525-4D05-B682-D3C494441DC5}" destId="{429F56C1-AF1A-45B8-B78C-0AA35D94F238}" srcOrd="0" destOrd="0" presId="urn:microsoft.com/office/officeart/2005/8/layout/vList2"/>
    <dgm:cxn modelId="{8A4EAD89-EA6E-4CC2-963F-4C48F347B42C}" type="presOf" srcId="{C3C36255-4971-4ABD-A3EB-E43D38AB5420}" destId="{7654BF5B-6F1E-4156-8314-B1EA065FA283}" srcOrd="0" destOrd="0" presId="urn:microsoft.com/office/officeart/2005/8/layout/vList2"/>
    <dgm:cxn modelId="{BEDECD25-1CC7-42EC-B864-4F4F66B5B376}" srcId="{CD7305EA-703B-41AB-9B0A-9EE91EED1086}" destId="{9AE67C05-9BCF-49D6-AF5F-87636A81C702}" srcOrd="2" destOrd="0" parTransId="{4546352E-48D9-46BE-98F0-EF8955F25177}" sibTransId="{E1EE509C-392C-4C70-AEC6-68662744ACD2}"/>
    <dgm:cxn modelId="{71E93426-0085-48F6-A9B6-5F00969440EE}" type="presOf" srcId="{1E619AC1-A58D-4130-82DD-ADE364439375}" destId="{CB334A73-6F1C-4942-AC95-2D863B77DF87}" srcOrd="0" destOrd="0" presId="urn:microsoft.com/office/officeart/2005/8/layout/vList2"/>
    <dgm:cxn modelId="{63FD6235-C423-4148-AFFD-0EFFF214CD84}" srcId="{867072C2-9E36-47C5-81D7-F4232297D668}" destId="{C3C36255-4971-4ABD-A3EB-E43D38AB5420}" srcOrd="0" destOrd="0" parTransId="{AFD75C66-421A-4ABB-80C3-41BC0E296BAA}" sibTransId="{9E65A16F-E83F-4A27-87A7-3C3EA79EE15D}"/>
    <dgm:cxn modelId="{BDF98526-593C-4C47-80FC-3537DD582A2F}" srcId="{9AE67C05-9BCF-49D6-AF5F-87636A81C702}" destId="{1E619AC1-A58D-4130-82DD-ADE364439375}" srcOrd="0" destOrd="0" parTransId="{A4041827-F625-4F10-B5A7-737CCC10A8F6}" sibTransId="{23F54578-127E-45F5-8C71-2E9B86BEF2CE}"/>
    <dgm:cxn modelId="{0F09C04C-7705-4C91-862A-D9DE2BEA29A0}" srcId="{05ED67C9-F091-4C6C-B17C-09AFE61EAA30}" destId="{F8FDA65B-2525-4D05-B682-D3C494441DC5}" srcOrd="0" destOrd="0" parTransId="{397E5ACB-7849-4154-8431-B9BE40304E23}" sibTransId="{BE4A24E4-8DDD-41EA-BA7C-253D686C8FA1}"/>
    <dgm:cxn modelId="{49682F45-6CF6-4699-9568-22E83AE3A0D1}" type="presOf" srcId="{05ED67C9-F091-4C6C-B17C-09AFE61EAA30}" destId="{B48393C5-4438-41B5-9F2F-D5E9917C2B24}" srcOrd="0" destOrd="0" presId="urn:microsoft.com/office/officeart/2005/8/layout/vList2"/>
    <dgm:cxn modelId="{DBF02A47-A026-4223-8EBF-4A1A6AFCE87F}" type="presOf" srcId="{867072C2-9E36-47C5-81D7-F4232297D668}" destId="{C787172A-3FA5-46FD-9B00-E9FE7EB5DBAB}" srcOrd="0" destOrd="0" presId="urn:microsoft.com/office/officeart/2005/8/layout/vList2"/>
    <dgm:cxn modelId="{2D27886E-4292-4B41-99D2-56A40D534205}" type="presOf" srcId="{CD7305EA-703B-41AB-9B0A-9EE91EED1086}" destId="{FD5DB6AC-F4D2-4794-A986-D2AB8E2F8654}" srcOrd="0" destOrd="0" presId="urn:microsoft.com/office/officeart/2005/8/layout/vList2"/>
    <dgm:cxn modelId="{D515DE0E-6C16-4932-AB19-1623226EC425}" type="presOf" srcId="{9AE67C05-9BCF-49D6-AF5F-87636A81C702}" destId="{8DEA3631-20EE-4B3C-98A0-0D35B91CDE87}" srcOrd="0" destOrd="0" presId="urn:microsoft.com/office/officeart/2005/8/layout/vList2"/>
    <dgm:cxn modelId="{FE052B48-D7B2-4A23-9BC5-02FFC775CF1F}" srcId="{CD7305EA-703B-41AB-9B0A-9EE91EED1086}" destId="{05ED67C9-F091-4C6C-B17C-09AFE61EAA30}" srcOrd="0" destOrd="0" parTransId="{B9897DC4-BB24-4B51-AA12-A0EF5295C7FB}" sibTransId="{9F40E0DA-95F3-4603-96FE-2618BE5EFB9A}"/>
    <dgm:cxn modelId="{EB15CC7A-8225-499B-A860-2E2686890ED2}" type="presParOf" srcId="{FD5DB6AC-F4D2-4794-A986-D2AB8E2F8654}" destId="{B48393C5-4438-41B5-9F2F-D5E9917C2B24}" srcOrd="0" destOrd="0" presId="urn:microsoft.com/office/officeart/2005/8/layout/vList2"/>
    <dgm:cxn modelId="{7E8C2E18-8998-4E44-B08F-F28CEF9AAD6E}" type="presParOf" srcId="{FD5DB6AC-F4D2-4794-A986-D2AB8E2F8654}" destId="{429F56C1-AF1A-45B8-B78C-0AA35D94F238}" srcOrd="1" destOrd="0" presId="urn:microsoft.com/office/officeart/2005/8/layout/vList2"/>
    <dgm:cxn modelId="{2A32BE9D-2964-4C86-B3A4-C2970960E461}" type="presParOf" srcId="{FD5DB6AC-F4D2-4794-A986-D2AB8E2F8654}" destId="{C787172A-3FA5-46FD-9B00-E9FE7EB5DBAB}" srcOrd="2" destOrd="0" presId="urn:microsoft.com/office/officeart/2005/8/layout/vList2"/>
    <dgm:cxn modelId="{808D87C5-CD14-4F47-99A7-E75C878978B4}" type="presParOf" srcId="{FD5DB6AC-F4D2-4794-A986-D2AB8E2F8654}" destId="{7654BF5B-6F1E-4156-8314-B1EA065FA283}" srcOrd="3" destOrd="0" presId="urn:microsoft.com/office/officeart/2005/8/layout/vList2"/>
    <dgm:cxn modelId="{D9AE8EB2-F2D3-431B-AEF1-60C4308BA903}" type="presParOf" srcId="{FD5DB6AC-F4D2-4794-A986-D2AB8E2F8654}" destId="{8DEA3631-20EE-4B3C-98A0-0D35B91CDE87}" srcOrd="4" destOrd="0" presId="urn:microsoft.com/office/officeart/2005/8/layout/vList2"/>
    <dgm:cxn modelId="{9E5112CA-A507-415F-9FD1-14C37D2AD6E3}" type="presParOf" srcId="{FD5DB6AC-F4D2-4794-A986-D2AB8E2F8654}" destId="{CB334A73-6F1C-4942-AC95-2D863B77DF87}" srcOrd="5"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D286176-11CB-4837-961E-6CE1C3D991F8}">
      <dsp:nvSpPr>
        <dsp:cNvPr id="0" name=""/>
        <dsp:cNvSpPr/>
      </dsp:nvSpPr>
      <dsp:spPr>
        <a:xfrm>
          <a:off x="0" y="3269507"/>
          <a:ext cx="8229600" cy="1073125"/>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en-US" sz="2700" kern="1200" dirty="0" smtClean="0"/>
            <a:t>Steps to take during the initial appointment</a:t>
          </a:r>
          <a:endParaRPr lang="en-US" sz="2700" kern="1200" dirty="0"/>
        </a:p>
      </dsp:txBody>
      <dsp:txXfrm>
        <a:off x="0" y="3269507"/>
        <a:ext cx="8229600" cy="1073125"/>
      </dsp:txXfrm>
    </dsp:sp>
    <dsp:sp modelId="{135B674E-31B7-4525-AFED-BE8EC59C67F7}">
      <dsp:nvSpPr>
        <dsp:cNvPr id="0" name=""/>
        <dsp:cNvSpPr/>
      </dsp:nvSpPr>
      <dsp:spPr>
        <a:xfrm rot="10800000">
          <a:off x="0" y="1635137"/>
          <a:ext cx="8229600" cy="1650466"/>
        </a:xfrm>
        <a:prstGeom prst="upArrowCallou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en-US" sz="2700" kern="1200" dirty="0" smtClean="0"/>
            <a:t>How to remove customers from the automated process</a:t>
          </a:r>
          <a:endParaRPr lang="en-US" sz="2700" kern="1200" dirty="0"/>
        </a:p>
      </dsp:txBody>
      <dsp:txXfrm rot="10800000">
        <a:off x="0" y="1635137"/>
        <a:ext cx="8229600" cy="1650466"/>
      </dsp:txXfrm>
    </dsp:sp>
    <dsp:sp modelId="{6CC5659B-BD63-4C65-9CB2-B45DBCB63D1B}">
      <dsp:nvSpPr>
        <dsp:cNvPr id="0" name=""/>
        <dsp:cNvSpPr/>
      </dsp:nvSpPr>
      <dsp:spPr>
        <a:xfrm rot="10800000">
          <a:off x="0" y="767"/>
          <a:ext cx="8229600" cy="1650466"/>
        </a:xfrm>
        <a:prstGeom prst="upArrowCallou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en-US" sz="2700" kern="1200" dirty="0" smtClean="0"/>
            <a:t>What’s included in the Automated Engagement Process</a:t>
          </a:r>
          <a:endParaRPr lang="en-US" sz="2700" kern="1200" dirty="0"/>
        </a:p>
      </dsp:txBody>
      <dsp:txXfrm rot="10800000">
        <a:off x="0" y="767"/>
        <a:ext cx="8229600" cy="165046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475EDDE-AE54-4591-BEB8-84D1A6C166CA}">
      <dsp:nvSpPr>
        <dsp:cNvPr id="0" name=""/>
        <dsp:cNvSpPr/>
      </dsp:nvSpPr>
      <dsp:spPr>
        <a:xfrm>
          <a:off x="4547" y="1374431"/>
          <a:ext cx="2067847" cy="907200"/>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80010" numCol="1" spcCol="1270" anchor="t" anchorCtr="0">
          <a:noAutofit/>
        </a:bodyPr>
        <a:lstStyle/>
        <a:p>
          <a:pPr lvl="0" algn="l" defTabSz="933450">
            <a:lnSpc>
              <a:spcPct val="90000"/>
            </a:lnSpc>
            <a:spcBef>
              <a:spcPct val="0"/>
            </a:spcBef>
            <a:spcAft>
              <a:spcPct val="35000"/>
            </a:spcAft>
          </a:pPr>
          <a:r>
            <a:rPr lang="en-US" sz="2100" kern="1200" dirty="0" smtClean="0"/>
            <a:t>DCF</a:t>
          </a:r>
          <a:endParaRPr lang="en-US" sz="2100" kern="1200" dirty="0"/>
        </a:p>
      </dsp:txBody>
      <dsp:txXfrm>
        <a:off x="4547" y="1374431"/>
        <a:ext cx="2067847" cy="604800"/>
      </dsp:txXfrm>
    </dsp:sp>
    <dsp:sp modelId="{AD1A27D8-E353-4BDC-97BC-E28CB24C82C9}">
      <dsp:nvSpPr>
        <dsp:cNvPr id="0" name=""/>
        <dsp:cNvSpPr/>
      </dsp:nvSpPr>
      <dsp:spPr>
        <a:xfrm>
          <a:off x="428082" y="1979231"/>
          <a:ext cx="2067847" cy="2208937"/>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9352" tIns="149352" rIns="149352" bIns="149352"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t>Mandatory Referral to OSST</a:t>
          </a:r>
          <a:endParaRPr lang="en-US" sz="2100" kern="1200" dirty="0"/>
        </a:p>
      </dsp:txBody>
      <dsp:txXfrm>
        <a:off x="428082" y="1979231"/>
        <a:ext cx="2067847" cy="2208937"/>
      </dsp:txXfrm>
    </dsp:sp>
    <dsp:sp modelId="{981C714B-C1A1-4E06-9245-8E6788109BE4}">
      <dsp:nvSpPr>
        <dsp:cNvPr id="0" name=""/>
        <dsp:cNvSpPr/>
      </dsp:nvSpPr>
      <dsp:spPr>
        <a:xfrm>
          <a:off x="2385873" y="1419414"/>
          <a:ext cx="664573" cy="514834"/>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2385873" y="1419414"/>
        <a:ext cx="664573" cy="514834"/>
      </dsp:txXfrm>
    </dsp:sp>
    <dsp:sp modelId="{F34A5ABD-0BEF-4C7D-83E4-438074764AFE}">
      <dsp:nvSpPr>
        <dsp:cNvPr id="0" name=""/>
        <dsp:cNvSpPr/>
      </dsp:nvSpPr>
      <dsp:spPr>
        <a:xfrm>
          <a:off x="3326308" y="1374431"/>
          <a:ext cx="2067847" cy="907200"/>
        </a:xfrm>
        <a:prstGeom prst="roundRect">
          <a:avLst>
            <a:gd name="adj" fmla="val 10000"/>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80010" numCol="1" spcCol="1270" anchor="t" anchorCtr="0">
          <a:noAutofit/>
        </a:bodyPr>
        <a:lstStyle/>
        <a:p>
          <a:pPr lvl="0" algn="l" defTabSz="933450">
            <a:lnSpc>
              <a:spcPct val="90000"/>
            </a:lnSpc>
            <a:spcBef>
              <a:spcPct val="0"/>
            </a:spcBef>
            <a:spcAft>
              <a:spcPct val="35000"/>
            </a:spcAft>
          </a:pPr>
          <a:r>
            <a:rPr lang="en-US" sz="2100" kern="1200" dirty="0" smtClean="0"/>
            <a:t>OSST</a:t>
          </a:r>
          <a:endParaRPr lang="en-US" sz="2100" kern="1200" dirty="0"/>
        </a:p>
      </dsp:txBody>
      <dsp:txXfrm>
        <a:off x="3326308" y="1374431"/>
        <a:ext cx="2067847" cy="604800"/>
      </dsp:txXfrm>
    </dsp:sp>
    <dsp:sp modelId="{FC3613BD-78E0-497C-A36C-EAC4ED5CB2C7}">
      <dsp:nvSpPr>
        <dsp:cNvPr id="0" name=""/>
        <dsp:cNvSpPr/>
      </dsp:nvSpPr>
      <dsp:spPr>
        <a:xfrm>
          <a:off x="3749843" y="1979231"/>
          <a:ext cx="2067847" cy="2208937"/>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5625132"/>
              <a:satOff val="-8440"/>
              <a:lumOff val="-1373"/>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9352" tIns="149352" rIns="149352" bIns="149352"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t>Creates mail file for Pitney Bowes</a:t>
          </a:r>
          <a:endParaRPr lang="en-US" sz="2100" kern="1200" dirty="0"/>
        </a:p>
      </dsp:txBody>
      <dsp:txXfrm>
        <a:off x="3749843" y="1979231"/>
        <a:ext cx="2067847" cy="2208937"/>
      </dsp:txXfrm>
    </dsp:sp>
    <dsp:sp modelId="{40098432-1ADC-490C-A9D7-3FE3333A3CDF}">
      <dsp:nvSpPr>
        <dsp:cNvPr id="0" name=""/>
        <dsp:cNvSpPr/>
      </dsp:nvSpPr>
      <dsp:spPr>
        <a:xfrm>
          <a:off x="5707634" y="1419414"/>
          <a:ext cx="664573" cy="514834"/>
        </a:xfrm>
        <a:prstGeom prst="rightArrow">
          <a:avLst>
            <a:gd name="adj1" fmla="val 60000"/>
            <a:gd name="adj2" fmla="val 5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5707634" y="1419414"/>
        <a:ext cx="664573" cy="514834"/>
      </dsp:txXfrm>
    </dsp:sp>
    <dsp:sp modelId="{8C4A615B-5F61-44D6-AA87-A7A3F2A21751}">
      <dsp:nvSpPr>
        <dsp:cNvPr id="0" name=""/>
        <dsp:cNvSpPr/>
      </dsp:nvSpPr>
      <dsp:spPr>
        <a:xfrm>
          <a:off x="6648069" y="1374431"/>
          <a:ext cx="2067847" cy="907200"/>
        </a:xfrm>
        <a:prstGeom prst="roundRect">
          <a:avLst>
            <a:gd name="adj" fmla="val 1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80010" numCol="1" spcCol="1270" anchor="t" anchorCtr="0">
          <a:noAutofit/>
        </a:bodyPr>
        <a:lstStyle/>
        <a:p>
          <a:pPr lvl="0" algn="l" defTabSz="933450">
            <a:lnSpc>
              <a:spcPct val="90000"/>
            </a:lnSpc>
            <a:spcBef>
              <a:spcPct val="0"/>
            </a:spcBef>
            <a:spcAft>
              <a:spcPct val="35000"/>
            </a:spcAft>
          </a:pPr>
          <a:r>
            <a:rPr lang="en-US" sz="2100" kern="1200" dirty="0" smtClean="0"/>
            <a:t>Pitney-Bowes</a:t>
          </a:r>
          <a:endParaRPr lang="en-US" sz="2100" kern="1200" dirty="0"/>
        </a:p>
      </dsp:txBody>
      <dsp:txXfrm>
        <a:off x="6648069" y="1374431"/>
        <a:ext cx="2067847" cy="604800"/>
      </dsp:txXfrm>
    </dsp:sp>
    <dsp:sp modelId="{213AF1E8-2A8F-4A25-9A1B-73214D7BDAE5}">
      <dsp:nvSpPr>
        <dsp:cNvPr id="0" name=""/>
        <dsp:cNvSpPr/>
      </dsp:nvSpPr>
      <dsp:spPr>
        <a:xfrm>
          <a:off x="7071604" y="1979231"/>
          <a:ext cx="2067847" cy="2208937"/>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9352" tIns="149352" rIns="149352" bIns="149352"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t>Prints and mails engagement letter to the mandatory participant</a:t>
          </a:r>
          <a:endParaRPr lang="en-US" sz="2100" kern="1200" dirty="0"/>
        </a:p>
      </dsp:txBody>
      <dsp:txXfrm>
        <a:off x="7071604" y="1979231"/>
        <a:ext cx="2067847" cy="220893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DA53D29-B237-4625-A424-60C28E997991}">
      <dsp:nvSpPr>
        <dsp:cNvPr id="0" name=""/>
        <dsp:cNvSpPr/>
      </dsp:nvSpPr>
      <dsp:spPr>
        <a:xfrm rot="10800000">
          <a:off x="1357647" y="457201"/>
          <a:ext cx="6419403" cy="3428996"/>
        </a:xfrm>
        <a:prstGeom prst="homePlat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5723" tIns="163830" rIns="305816" bIns="163830" numCol="1" spcCol="1270" anchor="ctr" anchorCtr="0">
          <a:noAutofit/>
        </a:bodyPr>
        <a:lstStyle/>
        <a:p>
          <a:pPr lvl="0" algn="ctr" defTabSz="1911350" rtl="0">
            <a:lnSpc>
              <a:spcPct val="90000"/>
            </a:lnSpc>
            <a:spcBef>
              <a:spcPct val="0"/>
            </a:spcBef>
            <a:spcAft>
              <a:spcPct val="35000"/>
            </a:spcAft>
          </a:pPr>
          <a:r>
            <a:rPr lang="en-US" sz="4300" kern="1200" dirty="0" smtClean="0"/>
            <a:t>The customer completed the Initial Assessment, what do I do next?</a:t>
          </a:r>
          <a:endParaRPr lang="en-US" sz="4300" kern="1200" dirty="0"/>
        </a:p>
      </dsp:txBody>
      <dsp:txXfrm rot="10800000">
        <a:off x="1357647" y="457201"/>
        <a:ext cx="6419403" cy="3428996"/>
      </dsp:txXfrm>
    </dsp:sp>
    <dsp:sp modelId="{ED65A811-B216-4754-A225-255AFA70E5C2}">
      <dsp:nvSpPr>
        <dsp:cNvPr id="0" name=""/>
        <dsp:cNvSpPr/>
      </dsp:nvSpPr>
      <dsp:spPr>
        <a:xfrm>
          <a:off x="452549" y="793241"/>
          <a:ext cx="2756916" cy="2756916"/>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48393C5-4438-41B5-9F2F-D5E9917C2B24}">
      <dsp:nvSpPr>
        <dsp:cNvPr id="0" name=""/>
        <dsp:cNvSpPr/>
      </dsp:nvSpPr>
      <dsp:spPr>
        <a:xfrm>
          <a:off x="0" y="0"/>
          <a:ext cx="8229600" cy="839474"/>
        </a:xfrm>
        <a:prstGeom prst="roundRect">
          <a:avLst/>
        </a:prstGeom>
        <a:gradFill rotWithShape="0">
          <a:gsLst>
            <a:gs pos="0">
              <a:schemeClr val="accent3">
                <a:shade val="50000"/>
                <a:hueOff val="0"/>
                <a:satOff val="0"/>
                <a:lumOff val="0"/>
                <a:alphaOff val="0"/>
                <a:shade val="51000"/>
                <a:satMod val="130000"/>
              </a:schemeClr>
            </a:gs>
            <a:gs pos="80000">
              <a:schemeClr val="accent3">
                <a:shade val="50000"/>
                <a:hueOff val="0"/>
                <a:satOff val="0"/>
                <a:lumOff val="0"/>
                <a:alphaOff val="0"/>
                <a:shade val="93000"/>
                <a:satMod val="130000"/>
              </a:schemeClr>
            </a:gs>
            <a:gs pos="100000">
              <a:schemeClr val="accent3">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LNST Communiqué</a:t>
          </a:r>
          <a:endParaRPr lang="en-US" sz="3500" kern="1200" dirty="0"/>
        </a:p>
      </dsp:txBody>
      <dsp:txXfrm>
        <a:off x="0" y="0"/>
        <a:ext cx="8229600" cy="839474"/>
      </dsp:txXfrm>
    </dsp:sp>
    <dsp:sp modelId="{429F56C1-AF1A-45B8-B78C-0AA35D94F238}">
      <dsp:nvSpPr>
        <dsp:cNvPr id="0" name=""/>
        <dsp:cNvSpPr/>
      </dsp:nvSpPr>
      <dsp:spPr>
        <a:xfrm>
          <a:off x="0" y="882562"/>
          <a:ext cx="8229600"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en-US" sz="2700" kern="1200" dirty="0" smtClean="0">
              <a:hlinkClick xmlns:r="http://schemas.openxmlformats.org/officeDocument/2006/relationships" r:id="rId1"/>
            </a:rPr>
            <a:t>Learning Needs Screening Tool Communique-2010</a:t>
          </a:r>
          <a:r>
            <a:rPr lang="en-US" sz="2700" kern="1200" dirty="0" smtClean="0"/>
            <a:t> </a:t>
          </a:r>
          <a:endParaRPr lang="en-US" sz="2700" kern="1200" dirty="0"/>
        </a:p>
      </dsp:txBody>
      <dsp:txXfrm>
        <a:off x="0" y="882562"/>
        <a:ext cx="8229600" cy="579600"/>
      </dsp:txXfrm>
    </dsp:sp>
    <dsp:sp modelId="{C787172A-3FA5-46FD-9B00-E9FE7EB5DBAB}">
      <dsp:nvSpPr>
        <dsp:cNvPr id="0" name=""/>
        <dsp:cNvSpPr/>
      </dsp:nvSpPr>
      <dsp:spPr>
        <a:xfrm>
          <a:off x="0" y="1462162"/>
          <a:ext cx="8229600" cy="839474"/>
        </a:xfrm>
        <a:prstGeom prst="roundRect">
          <a:avLst/>
        </a:prstGeom>
        <a:gradFill rotWithShape="0">
          <a:gsLst>
            <a:gs pos="0">
              <a:schemeClr val="accent3">
                <a:shade val="50000"/>
                <a:hueOff val="178370"/>
                <a:satOff val="-2846"/>
                <a:lumOff val="27405"/>
                <a:alphaOff val="0"/>
                <a:shade val="51000"/>
                <a:satMod val="130000"/>
              </a:schemeClr>
            </a:gs>
            <a:gs pos="80000">
              <a:schemeClr val="accent3">
                <a:shade val="50000"/>
                <a:hueOff val="178370"/>
                <a:satOff val="-2846"/>
                <a:lumOff val="27405"/>
                <a:alphaOff val="0"/>
                <a:shade val="93000"/>
                <a:satMod val="130000"/>
              </a:schemeClr>
            </a:gs>
            <a:gs pos="100000">
              <a:schemeClr val="accent3">
                <a:shade val="50000"/>
                <a:hueOff val="178370"/>
                <a:satOff val="-2846"/>
                <a:lumOff val="2740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LNST Attachment</a:t>
          </a:r>
          <a:endParaRPr lang="en-US" sz="3500" kern="1200" dirty="0"/>
        </a:p>
      </dsp:txBody>
      <dsp:txXfrm>
        <a:off x="0" y="1462162"/>
        <a:ext cx="8229600" cy="839474"/>
      </dsp:txXfrm>
    </dsp:sp>
    <dsp:sp modelId="{7654BF5B-6F1E-4156-8314-B1EA065FA283}">
      <dsp:nvSpPr>
        <dsp:cNvPr id="0" name=""/>
        <dsp:cNvSpPr/>
      </dsp:nvSpPr>
      <dsp:spPr>
        <a:xfrm>
          <a:off x="0" y="2301637"/>
          <a:ext cx="8229600"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en-US" sz="2700" kern="1200" dirty="0" smtClean="0">
              <a:hlinkClick xmlns:r="http://schemas.openxmlformats.org/officeDocument/2006/relationships" r:id="rId2"/>
            </a:rPr>
            <a:t>Learning Needs Screening Tool Attachment</a:t>
          </a:r>
          <a:r>
            <a:rPr lang="en-US" sz="2700" kern="1200" dirty="0" smtClean="0"/>
            <a:t> </a:t>
          </a:r>
          <a:endParaRPr lang="en-US" sz="2700" kern="1200" dirty="0"/>
        </a:p>
      </dsp:txBody>
      <dsp:txXfrm>
        <a:off x="0" y="2301637"/>
        <a:ext cx="8229600" cy="579600"/>
      </dsp:txXfrm>
    </dsp:sp>
    <dsp:sp modelId="{8DEA3631-20EE-4B3C-98A0-0D35B91CDE87}">
      <dsp:nvSpPr>
        <dsp:cNvPr id="0" name=""/>
        <dsp:cNvSpPr/>
      </dsp:nvSpPr>
      <dsp:spPr>
        <a:xfrm>
          <a:off x="0" y="2895599"/>
          <a:ext cx="8229600" cy="839474"/>
        </a:xfrm>
        <a:prstGeom prst="roundRect">
          <a:avLst/>
        </a:prstGeom>
        <a:gradFill rotWithShape="0">
          <a:gsLst>
            <a:gs pos="0">
              <a:schemeClr val="accent3">
                <a:shade val="50000"/>
                <a:hueOff val="178370"/>
                <a:satOff val="-2846"/>
                <a:lumOff val="27405"/>
                <a:alphaOff val="0"/>
                <a:shade val="51000"/>
                <a:satMod val="130000"/>
              </a:schemeClr>
            </a:gs>
            <a:gs pos="80000">
              <a:schemeClr val="accent3">
                <a:shade val="50000"/>
                <a:hueOff val="178370"/>
                <a:satOff val="-2846"/>
                <a:lumOff val="27405"/>
                <a:alphaOff val="0"/>
                <a:shade val="93000"/>
                <a:satMod val="130000"/>
              </a:schemeClr>
            </a:gs>
            <a:gs pos="100000">
              <a:schemeClr val="accent3">
                <a:shade val="50000"/>
                <a:hueOff val="178370"/>
                <a:satOff val="-2846"/>
                <a:lumOff val="2740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LNST Guidance</a:t>
          </a:r>
          <a:endParaRPr lang="en-US" sz="3500" kern="1200" dirty="0"/>
        </a:p>
      </dsp:txBody>
      <dsp:txXfrm>
        <a:off x="0" y="2895599"/>
        <a:ext cx="8229600" cy="839474"/>
      </dsp:txXfrm>
    </dsp:sp>
    <dsp:sp modelId="{CB334A73-6F1C-4942-AC95-2D863B77DF87}">
      <dsp:nvSpPr>
        <dsp:cNvPr id="0" name=""/>
        <dsp:cNvSpPr/>
      </dsp:nvSpPr>
      <dsp:spPr>
        <a:xfrm>
          <a:off x="0" y="3720712"/>
          <a:ext cx="8229600"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en-US" sz="2700" kern="1200" dirty="0" smtClean="0">
              <a:hlinkClick xmlns:r="http://schemas.openxmlformats.org/officeDocument/2006/relationships" r:id="rId3"/>
            </a:rPr>
            <a:t>Learning Needs Screening Tool Guidance</a:t>
          </a:r>
          <a:endParaRPr lang="en-US" sz="2700" kern="1200" dirty="0"/>
        </a:p>
      </dsp:txBody>
      <dsp:txXfrm>
        <a:off x="0" y="3720712"/>
        <a:ext cx="8229600" cy="579600"/>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A163DF-0D3A-4599-80FF-AC10E34F93A0}" type="datetimeFigureOut">
              <a:rPr lang="en-US" smtClean="0"/>
              <a:pPr/>
              <a:t>9/10/2013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A40E19-5E03-4C2F-8194-34950990A11E}" type="slidenum">
              <a:rPr lang="en-US" smtClean="0"/>
              <a:pPr/>
              <a:t>‹#›</a:t>
            </a:fld>
            <a:endParaRPr lang="en-US"/>
          </a:p>
        </p:txBody>
      </p:sp>
    </p:spTree>
    <p:extLst>
      <p:ext uri="{BB962C8B-B14F-4D97-AF65-F5344CB8AC3E}">
        <p14:creationId xmlns="" xmlns:p14="http://schemas.microsoft.com/office/powerpoint/2010/main" val="2419401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Welcome to the Department</a:t>
            </a:r>
            <a:r>
              <a:rPr lang="en-US" baseline="0" dirty="0" smtClean="0"/>
              <a:t> of Economic Opportunity’s (DEO’s) Welfare Transition (WT) program presentation.  This presentation focuses on engaging a Welfare Transition (WT) program participant once they have become mandatory and have completed the automated engagement requirement.</a:t>
            </a:r>
            <a:endParaRPr lang="en-US"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Whatever you required</a:t>
            </a:r>
            <a:r>
              <a:rPr lang="en-US" baseline="0" dirty="0" smtClean="0"/>
              <a:t> the customer to do in the supplemental instructions, it is important that you verify that the customer completed those instructions and then end code 492. To do this, you must be logged into OSST and must navigate to the customer’s case. Ending this code will tell the system that the customer has satisfied the steps in the Engagement Letter, which are to complete the Initial Assessment and meet with a career manager.  To end this code, click on the hyperlinked WT NOMA (492).</a:t>
            </a:r>
          </a:p>
        </p:txBody>
      </p:sp>
      <p:sp>
        <p:nvSpPr>
          <p:cNvPr id="4" name="Slide Number Placeholder 3"/>
          <p:cNvSpPr>
            <a:spLocks noGrp="1"/>
          </p:cNvSpPr>
          <p:nvPr>
            <p:ph type="sldNum" sz="quarter" idx="10"/>
          </p:nvPr>
        </p:nvSpPr>
        <p:spPr/>
        <p:txBody>
          <a:bodyPr/>
          <a:lstStyle/>
          <a:p>
            <a:fld id="{42A40E19-5E03-4C2F-8194-34950990A11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Activity</a:t>
            </a:r>
            <a:r>
              <a:rPr lang="en-US" baseline="0" dirty="0" smtClean="0"/>
              <a:t> Details section, select the outcome of “</a:t>
            </a:r>
            <a:r>
              <a:rPr lang="en-US" b="1" i="1" u="sng" baseline="0" dirty="0" smtClean="0"/>
              <a:t>Completed</a:t>
            </a:r>
            <a:r>
              <a:rPr lang="en-US" baseline="0" dirty="0" smtClean="0"/>
              <a:t>” from the dropdown, enter the Actual End Date and click “save”.  The actual end date is the date the customer is meeting with you as a part of the Initial Engagement process or the date they satisfied what you told them to complete in their NOMA instructions. Once you have saved the record, you have successfully removed the customer from the automated process.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Next, because</a:t>
            </a:r>
            <a:r>
              <a:rPr lang="en-US" baseline="0" smtClean="0"/>
              <a:t> </a:t>
            </a:r>
            <a:r>
              <a:rPr lang="en-US" baseline="0" dirty="0" smtClean="0"/>
              <a:t>the customer will have already completed an Intake/Screening as well as an Initial Assessment, you will need to review their responses.  To do this, you must be in their OSST case.  Click on the “Assessments” hyperlink on the left-hand side navigation menu.  The system will refresh and take you to the Assessment Detail for the participant.  Under the section titled “WT Auto Assessment and Participation” is a hyperlinked date.  By clicking on this date, you will be able to view the participant’s responses.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We’ve provided an</a:t>
            </a:r>
            <a:r>
              <a:rPr lang="en-US" baseline="0" dirty="0" smtClean="0"/>
              <a:t> example of the questions and responses for reference.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Also on</a:t>
            </a:r>
            <a:r>
              <a:rPr lang="en-US" baseline="0" dirty="0" smtClean="0"/>
              <a:t> the Assessment Detail Screen you will be able to see barriers created as a result of the participant’s responses to their Intake/Screening questions.  This is a way to quickly identify areas of need that could be resolved easily or help you identify whether or not you should ask if they have documentation they need to share with you.  In the example, a barrier of “Medical Limitation Not Permanent” appears on the Needs and Barriers section.  This could prompt you to ask the participant  if they had medical documentation completed by their physician and gives them the opportunity to provide it to you.</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reviewing the responses, it is important to engage the customer in conversation that will help build an Individual Responsibility Plan (IRP).  However, before doing that, the customer should be screened for potential </a:t>
            </a:r>
            <a:r>
              <a:rPr lang="en-US" b="1" i="1" u="sng" baseline="0" dirty="0" smtClean="0"/>
              <a:t>Hidden Disabilities</a:t>
            </a:r>
            <a:r>
              <a:rPr lang="en-US" baseline="0" dirty="0" smtClean="0"/>
              <a:t>, such as learning limitations, hearing and/or vision impairments that may impact their ability obtain or retain employment.  To do this, you should use the local screening for hidden disabilities.  Many regions use the </a:t>
            </a:r>
            <a:r>
              <a:rPr lang="en-US" b="1" i="1" u="sng" baseline="0" dirty="0" smtClean="0"/>
              <a:t>Learning Needs Screening Tool</a:t>
            </a:r>
            <a:r>
              <a:rPr lang="en-US" baseline="0" dirty="0" smtClean="0"/>
              <a:t>, which is a 13 question screening that must be read to the participant.  To learn more about the Learning Needs Screening Tool, use the links in the presentation slide to access resources and guidance provided to regions in 2010.  To learn more about the local tool used to screen for potential hidden disabilities, speak with your program manager or supervisor.</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After</a:t>
            </a:r>
            <a:r>
              <a:rPr lang="en-US" baseline="0" dirty="0" smtClean="0"/>
              <a:t> you have reviewed the assessment results and completed a Hidden Disabilities screening, it’s time to develop the </a:t>
            </a:r>
            <a:r>
              <a:rPr lang="en-US" b="1" i="1" u="sng" baseline="0" dirty="0" smtClean="0"/>
              <a:t>IRP</a:t>
            </a:r>
            <a:r>
              <a:rPr lang="en-US" baseline="0" dirty="0" smtClean="0"/>
              <a:t> WITH the participant.  Keep in mind the responses from the assessment.  You will determine what type of plan to create with the participant based on the assessment results, the customer’s goals, and where the customer currently is in their skills and abilities.  At this meeting you will determine if the participant needs a:</a:t>
            </a:r>
          </a:p>
          <a:p>
            <a:endParaRPr lang="en-US" baseline="0" dirty="0" smtClean="0"/>
          </a:p>
          <a:p>
            <a:pPr marL="228600" indent="-228600">
              <a:buFont typeface="+mj-lt"/>
              <a:buAutoNum type="arabicPeriod"/>
            </a:pPr>
            <a:r>
              <a:rPr lang="en-US" baseline="0" dirty="0" smtClean="0"/>
              <a:t>Skill Focused plan – in a skill focused plan, the participant may have the educational knowledge of a particular job or field, but may lack the skills in the field.  The Skill Focused plan is designed to provide the participant an opportunity to gain the skills needed to move into a job or career. </a:t>
            </a:r>
          </a:p>
          <a:p>
            <a:pPr marL="228600" indent="-228600">
              <a:buFont typeface="+mj-lt"/>
              <a:buAutoNum type="arabicPeriod"/>
            </a:pPr>
            <a:r>
              <a:rPr lang="en-US" baseline="0" dirty="0" smtClean="0"/>
              <a:t>An Education/Skill Focused Plan – in an Education/Skill focused plan, the participant may have expressed a desire to enter into a certain career field but lacks the education and skills to secure employment.  The Education/Skill Focused plan is designed to give them the opportunity to gain the education and skills needed to secure a job in their field of choice</a:t>
            </a:r>
          </a:p>
          <a:p>
            <a:pPr marL="228600" indent="-228600">
              <a:buFont typeface="+mj-lt"/>
              <a:buAutoNum type="arabicPeriod"/>
            </a:pPr>
            <a:r>
              <a:rPr lang="en-US" baseline="0" dirty="0" smtClean="0"/>
              <a:t>An Ability Focused or Alternative Plan – in an Ability Focused plan, the participant may have a temporary or permanent limitation that’s hindering them from getting a job or going to work at the moment.  Ability focused plan is designed to help the customer work through current limitation that is hindering them from moving forward. An Ability focused plan is developed when the customer has domestic issues, medical concerns or some other barrier that prohibits participation in the program at the moment.  </a:t>
            </a:r>
          </a:p>
        </p:txBody>
      </p:sp>
      <p:sp>
        <p:nvSpPr>
          <p:cNvPr id="4" name="Slide Number Placeholder 3"/>
          <p:cNvSpPr>
            <a:spLocks noGrp="1"/>
          </p:cNvSpPr>
          <p:nvPr>
            <p:ph type="sldNum" sz="quarter" idx="10"/>
          </p:nvPr>
        </p:nvSpPr>
        <p:spPr/>
        <p:txBody>
          <a:bodyPr/>
          <a:lstStyle/>
          <a:p>
            <a:fld id="{42A40E19-5E03-4C2F-8194-34950990A11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to recap, a Skills Focused Plan is developed</a:t>
            </a:r>
            <a:r>
              <a:rPr lang="en-US" baseline="0" dirty="0" smtClean="0"/>
              <a:t> when the customer has identified a Career Goal/Field, has some education in the field but lacks skills or has education and limited skills in the field.</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Education/Skill</a:t>
            </a:r>
            <a:r>
              <a:rPr lang="en-US" baseline="0" dirty="0" smtClean="0"/>
              <a:t> focused plans are developed when the customer has identified a career field, but lacks education and skills to enter the career field.</a:t>
            </a:r>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Established if the participant has a temporary</a:t>
            </a:r>
            <a:r>
              <a:rPr lang="en-US" baseline="0" dirty="0" smtClean="0"/>
              <a:t> of permanent limitation that may hinder work participation or finding a job.  This could include medical issues, substance abuse or mental health issues, and domestic violence.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this presentation,</a:t>
            </a:r>
            <a:r>
              <a:rPr lang="en-US" baseline="0" dirty="0" smtClean="0"/>
              <a:t> you will learn what’s included in the Initial Engagement process, how to remove customers from the automated process once they have been referred over as a mandatory participant by the Department of Children and Families (DCF), and steps you will need to take during the initial appointment.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you have determine</a:t>
            </a:r>
            <a:r>
              <a:rPr lang="en-US" baseline="0" dirty="0" smtClean="0"/>
              <a:t>d what type of plan that will be created, you will need to assign the participant to an activity.  Use the assessment results and customer’s goal to assign an appropriate activity.  Keep in mind your local process for assigning particular activities.  Document what the customer has been asked to do.  Give the participant clear instruction and expectations (who, what, when, where)</a:t>
            </a:r>
          </a:p>
          <a:p>
            <a:endParaRPr lang="en-US" baseline="0" dirty="0" smtClean="0"/>
          </a:p>
          <a:p>
            <a:r>
              <a:rPr lang="en-US" baseline="0" dirty="0" smtClean="0"/>
              <a:t>If the customer will be deferred, does the customer have medical documentation at the time of the appointment?  If not, you may need to provide another form.  Set a </a:t>
            </a:r>
            <a:r>
              <a:rPr lang="en-US" b="1" i="1" u="sng" baseline="0" dirty="0" smtClean="0"/>
              <a:t>clear and reasonable due date</a:t>
            </a:r>
            <a:r>
              <a:rPr lang="en-US" baseline="0" dirty="0" smtClean="0"/>
              <a:t>. If the customer has a medical form, did the physician recommend a treatment plan or treatment recommendations?  Does the customer have a SAMH issue? Is there a treatment plan or recommendation? Does the customer have a DV issue? Is there a treatment plan or recommendation?  Give clear instructions (who, what, when, where)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concludes the</a:t>
            </a:r>
            <a:r>
              <a:rPr lang="en-US" baseline="0" dirty="0" smtClean="0"/>
              <a:t> Initial Engagement session.  If you have questions about this presentation or other WT program questions, please email us at WT_SNAPProgramInfo@deo.myflorida.com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an applicant for Temporary</a:t>
            </a:r>
            <a:r>
              <a:rPr lang="en-US" baseline="0" dirty="0" smtClean="0"/>
              <a:t> Cash Assistance (TCA) is determined eligible for cash by DCF, they will be referred as a mandatory participant to the WT program.  When the One Stop Service Tracking (OSST) system receives the referral via the OSST/FLORIDA interface, the system will start the process of Initial Engagement for the customer.  </a:t>
            </a:r>
          </a:p>
          <a:p>
            <a:endParaRPr lang="en-US" baseline="0" dirty="0" smtClean="0"/>
          </a:p>
          <a:p>
            <a:r>
              <a:rPr lang="en-US" baseline="0" dirty="0" smtClean="0"/>
              <a:t>OSST will generate a mail file for Pitney Bowes to mail out Engagement Letters to the customers referred by DCF in the batch interface.  The letters are printed and mailed by Pitney Bowes.</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Engagement</a:t>
            </a:r>
            <a:r>
              <a:rPr lang="en-US" baseline="0" dirty="0" smtClean="0"/>
              <a:t> Letter contains information that instructs the customer to log into OSST, complete their Initial Assessment, and meet with a career manager or career advisor.  The shell letter only provides information about completing the initial assessment but does not provide when and where to go to meet with a career advisor.  This information will have to be completed by the region to inform the customer where to go and what days to meet the career advisor for their first appointment.  In upcoming slides, we provide examples of ways the first appointment can be communicated.</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Once</a:t>
            </a:r>
            <a:r>
              <a:rPr lang="en-US" baseline="0" dirty="0" smtClean="0"/>
              <a:t> the region decides on the instructions, the Regional Security Officer (RSO) or someone with RSO privileges will go into the OSST Security Folder and enter the instructions in the Unit Details.  Under “Unit Auto Letter Information” there are primary and Supplemental Instructions. Because the Engagement Letter already contains specific instructions about logging in and completing the initial assessment, the Primary instructions will not be available for you to enter information. The language in the Engagement Letter already serves as the primary instructions.  What you will communicate with the user must be entered in the </a:t>
            </a:r>
            <a:r>
              <a:rPr lang="en-US" b="1" i="1" baseline="0" dirty="0" smtClean="0"/>
              <a:t>Supplemental Instructions</a:t>
            </a:r>
            <a:r>
              <a:rPr lang="en-US" baseline="0" dirty="0" smtClean="0"/>
              <a:t>. There is limited space in this section.  You may enter up to 400 characters or 8 lines.</a:t>
            </a:r>
            <a:endParaRPr lang="en-US"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information in the parenthesis will not be included in the shell letter.  This section has been designated as the area for the region to communicate when the customer should to come to the career center. </a:t>
            </a:r>
            <a:r>
              <a:rPr lang="en-US" dirty="0" smtClean="0"/>
              <a:t>In this example, it instructs</a:t>
            </a:r>
            <a:r>
              <a:rPr lang="en-US" baseline="0" dirty="0" smtClean="0"/>
              <a:t> the participant to call a specific number after they complete their initial assessment to schedule the appointment an appointment.</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42A40E19-5E03-4C2F-8194-34950990A11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this example, the region has provided the ability to come during the week between established times based on the day.</a:t>
            </a:r>
            <a:endParaRPr lang="en-US" dirty="0" smtClean="0"/>
          </a:p>
        </p:txBody>
      </p:sp>
      <p:sp>
        <p:nvSpPr>
          <p:cNvPr id="4" name="Slide Number Placeholder 3"/>
          <p:cNvSpPr>
            <a:spLocks noGrp="1"/>
          </p:cNvSpPr>
          <p:nvPr>
            <p:ph type="sldNum" sz="quarter" idx="10"/>
          </p:nvPr>
        </p:nvSpPr>
        <p:spPr/>
        <p:txBody>
          <a:bodyPr/>
          <a:lstStyle/>
          <a:p>
            <a:fld id="{42A40E19-5E03-4C2F-8194-34950990A11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example,</a:t>
            </a:r>
            <a:r>
              <a:rPr lang="en-US" baseline="0" dirty="0" smtClean="0"/>
              <a:t> the customer is informed they will receive a letter from their case manager once they have completed the initial assessment.</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customer completed</a:t>
            </a:r>
            <a:r>
              <a:rPr lang="en-US" baseline="0" dirty="0" smtClean="0"/>
              <a:t> the online assessment and they are in the office with me, what do I do next?  What you do next will depend on what you instructed the customer to do.  For example, if you instructed the customer to call and schedule an appointment once they have completed their Initial Assessment and they call, you would schedule the appointment and end code 492. </a:t>
            </a:r>
          </a:p>
          <a:p>
            <a:endParaRPr lang="en-US" baseline="0" dirty="0" smtClean="0"/>
          </a:p>
          <a:p>
            <a:r>
              <a:rPr lang="en-US" baseline="0" dirty="0" smtClean="0"/>
              <a:t>If you informed the customer that they would receive an appointment letter once they complete their initial assessment and they complete it, you would end the code 492 and mail them an appointment letter.</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p:nvPr>
        </p:nvSpPr>
        <p:spPr>
          <a:xfrm>
            <a:off x="685800" y="3048000"/>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4648200"/>
            <a:ext cx="6400800" cy="914400"/>
          </a:xfrm>
          <a:prstGeom prst="rect">
            <a:avLst/>
          </a:prstGeom>
        </p:spPr>
        <p:txBody>
          <a:bodyPr>
            <a:normAutofit/>
          </a:bodyPr>
          <a:lstStyle>
            <a:lvl1pPr marL="0" indent="0" algn="ctr">
              <a:buNone/>
              <a:defRPr sz="3000">
                <a:solidFill>
                  <a:srgbClr val="376092"/>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Slide Number Placeholder 5"/>
          <p:cNvSpPr>
            <a:spLocks noGrp="1"/>
          </p:cNvSpPr>
          <p:nvPr>
            <p:ph type="sldNum" sz="quarter" idx="12"/>
          </p:nvPr>
        </p:nvSpPr>
        <p:spPr>
          <a:xfrm>
            <a:off x="6400800" y="6324600"/>
            <a:ext cx="2133600" cy="365125"/>
          </a:xfrm>
        </p:spPr>
        <p:txBody>
          <a:bodyPr/>
          <a:lstStyle/>
          <a:p>
            <a:fld id="{7378E873-49BC-4DCA-84C1-C855ED2A699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762000" y="3962400"/>
            <a:ext cx="7772400" cy="1362075"/>
          </a:xfrm>
          <a:prstGeom prst="rect">
            <a:avLst/>
          </a:prstGeom>
        </p:spPr>
        <p:txBody>
          <a:bodyPr anchor="t">
            <a:normAutofit/>
          </a:bodyPr>
          <a:lstStyle>
            <a:lvl1pPr algn="l">
              <a:defRPr sz="3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62000" y="3124200"/>
            <a:ext cx="7772400" cy="814387"/>
          </a:xfrm>
          <a:prstGeom prst="rect">
            <a:avLst/>
          </a:prstGeom>
        </p:spPr>
        <p:txBody>
          <a:bodyPr anchor="b"/>
          <a:lstStyle>
            <a:lvl1pPr marL="0" indent="0">
              <a:buNone/>
              <a:defRPr sz="2000" b="1">
                <a:solidFill>
                  <a:srgbClr val="37609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4040188"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752601"/>
            <a:ext cx="4040188"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8200" y="1371600"/>
            <a:ext cx="4041775"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752601"/>
            <a:ext cx="4041775"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5" name="Slide Number Placeholder 4"/>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7"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5" name="Picture 4"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Title 1"/>
          <p:cNvSpPr>
            <a:spLocks noGrp="1"/>
          </p:cNvSpPr>
          <p:nvPr>
            <p:ph type="title"/>
          </p:nvPr>
        </p:nvSpPr>
        <p:spPr>
          <a:xfrm>
            <a:off x="762000" y="3276600"/>
            <a:ext cx="7772400" cy="1362075"/>
          </a:xfrm>
          <a:prstGeom prst="rect">
            <a:avLst/>
          </a:prstGeom>
        </p:spPr>
        <p:txBody>
          <a:bodyPr anchor="t">
            <a:normAutofit/>
          </a:bodyPr>
          <a:lstStyle>
            <a:lvl1pPr algn="ctr">
              <a:defRPr sz="3400" b="1" cap="all"/>
            </a:lvl1pPr>
          </a:lstStyle>
          <a:p>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3" name="Content Placeholder 2"/>
          <p:cNvSpPr>
            <a:spLocks noGrp="1"/>
          </p:cNvSpPr>
          <p:nvPr>
            <p:ph idx="1"/>
          </p:nvPr>
        </p:nvSpPr>
        <p:spPr>
          <a:xfrm>
            <a:off x="457200" y="1295401"/>
            <a:ext cx="8229600" cy="4343400"/>
          </a:xfrm>
          <a:prstGeom prst="rect">
            <a:avLst/>
          </a:prstGeom>
        </p:spPr>
        <p:txBody>
          <a:bodyPr/>
          <a:lstStyle>
            <a:lvl1pPr>
              <a:defRPr sz="3200">
                <a:solidFill>
                  <a:srgbClr val="376092"/>
                </a:solidFill>
              </a:defRPr>
            </a:lvl1pPr>
            <a:lvl2pPr>
              <a:defRPr sz="28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7999"/>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3" name="Content Placeholder 2"/>
          <p:cNvSpPr>
            <a:spLocks noGrp="1"/>
          </p:cNvSpPr>
          <p:nvPr>
            <p:ph idx="1"/>
          </p:nvPr>
        </p:nvSpPr>
        <p:spPr>
          <a:xfrm>
            <a:off x="457200" y="1295401"/>
            <a:ext cx="38862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6" name="Content Placeholder 2"/>
          <p:cNvSpPr>
            <a:spLocks noGrp="1"/>
          </p:cNvSpPr>
          <p:nvPr>
            <p:ph idx="13"/>
          </p:nvPr>
        </p:nvSpPr>
        <p:spPr>
          <a:xfrm>
            <a:off x="4572000" y="1295401"/>
            <a:ext cx="41148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2"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295400"/>
            <a:ext cx="8229600" cy="4343400"/>
          </a:xfrm>
          <a:prstGeom prst="rect">
            <a:avLst/>
          </a:prstGeom>
        </p:spPr>
        <p:txBody>
          <a:bodyPr vert="eaVert"/>
          <a:lstStyle>
            <a:lvl1pPr>
              <a:defRPr>
                <a:solidFill>
                  <a:srgbClr val="376092"/>
                </a:solidFill>
              </a:defRPr>
            </a:lvl1pPr>
            <a:lvl2pPr>
              <a:defRPr>
                <a:solidFill>
                  <a:srgbClr val="376092"/>
                </a:solidFill>
              </a:defRPr>
            </a:lvl2pPr>
            <a:lvl3pPr>
              <a:defRPr>
                <a:solidFill>
                  <a:srgbClr val="376092"/>
                </a:solidFill>
              </a:defRPr>
            </a:lvl3pPr>
            <a:lvl4pPr>
              <a:defRPr>
                <a:solidFill>
                  <a:srgbClr val="376092"/>
                </a:solidFill>
              </a:defRPr>
            </a:lvl4pPr>
            <a:lvl5pPr>
              <a:defRPr>
                <a:solidFill>
                  <a:srgbClr val="37609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8E873-49BC-4DCA-84C1-C855ED2A6995}" type="slidenum">
              <a:rPr lang="en-US" smtClean="0"/>
              <a:pPr/>
              <a:t>‹#›</a:t>
            </a:fld>
            <a:endParaRPr lang="en-US"/>
          </a:p>
        </p:txBody>
      </p:sp>
      <p:sp>
        <p:nvSpPr>
          <p:cNvPr id="14" name="Title Placeholder 13"/>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60" r:id="rId8"/>
    <p:sldLayoutId id="2147483658" r:id="rId9"/>
  </p:sldLayoutIdLst>
  <p:txStyles>
    <p:titleStyle>
      <a:lvl1pPr algn="ctr" defTabSz="914400" rtl="0" eaLnBrk="1" latinLnBrk="0" hangingPunct="1">
        <a:spcBef>
          <a:spcPct val="0"/>
        </a:spcBef>
        <a:buNone/>
        <a:defRPr sz="4000" kern="1200">
          <a:solidFill>
            <a:srgbClr val="17375E"/>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rgbClr val="37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37609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37609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hyperlink" Target="mailto:WT_SNAPProgramInfo@deo.myflorida.com"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Welfare Transition Automation</a:t>
            </a:r>
            <a:endParaRPr lang="en-US" dirty="0"/>
          </a:p>
        </p:txBody>
      </p:sp>
      <p:sp>
        <p:nvSpPr>
          <p:cNvPr id="3" name="Subtitle 2"/>
          <p:cNvSpPr>
            <a:spLocks noGrp="1"/>
          </p:cNvSpPr>
          <p:nvPr>
            <p:ph type="subTitle" idx="1"/>
          </p:nvPr>
        </p:nvSpPr>
        <p:spPr/>
        <p:txBody>
          <a:bodyPr>
            <a:normAutofit/>
          </a:bodyPr>
          <a:lstStyle/>
          <a:p>
            <a:r>
              <a:rPr lang="en-US" dirty="0" smtClean="0"/>
              <a:t>Initial Engagement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the Automated Code 492</a:t>
            </a:r>
            <a:endParaRPr lang="en-US" dirty="0"/>
          </a:p>
        </p:txBody>
      </p:sp>
      <p:pic>
        <p:nvPicPr>
          <p:cNvPr id="15363" name="Picture 3"/>
          <p:cNvPicPr>
            <a:picLocks noGrp="1" noChangeAspect="1" noChangeArrowheads="1"/>
          </p:cNvPicPr>
          <p:nvPr>
            <p:ph idx="1"/>
          </p:nvPr>
        </p:nvPicPr>
        <p:blipFill>
          <a:blip r:embed="rId3" cstate="print"/>
          <a:srcRect/>
          <a:stretch>
            <a:fillRect/>
          </a:stretch>
        </p:blipFill>
        <p:spPr bwMode="auto">
          <a:xfrm>
            <a:off x="304799" y="1219200"/>
            <a:ext cx="8684127" cy="4572000"/>
          </a:xfrm>
          <a:prstGeom prst="rect">
            <a:avLst/>
          </a:prstGeom>
          <a:noFill/>
          <a:ln w="9525">
            <a:noFill/>
            <a:miter lim="800000"/>
            <a:headEnd/>
            <a:tailEnd/>
          </a:ln>
        </p:spPr>
      </p:pic>
      <p:cxnSp>
        <p:nvCxnSpPr>
          <p:cNvPr id="10" name="Straight Arrow Connector 9"/>
          <p:cNvCxnSpPr/>
          <p:nvPr/>
        </p:nvCxnSpPr>
        <p:spPr>
          <a:xfrm flipH="1">
            <a:off x="990600" y="4267200"/>
            <a:ext cx="533400" cy="228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srcRect/>
          <a:stretch>
            <a:fillRect/>
          </a:stretch>
        </p:blipFill>
        <p:spPr bwMode="auto">
          <a:xfrm>
            <a:off x="1" y="0"/>
            <a:ext cx="9144000" cy="6858000"/>
          </a:xfrm>
          <a:prstGeom prst="rect">
            <a:avLst/>
          </a:prstGeom>
          <a:noFill/>
          <a:ln w="9525">
            <a:noFill/>
            <a:miter lim="800000"/>
            <a:headEnd/>
            <a:tailEnd/>
          </a:ln>
        </p:spPr>
      </p:pic>
      <p:cxnSp>
        <p:nvCxnSpPr>
          <p:cNvPr id="6" name="Straight Arrow Connector 5"/>
          <p:cNvCxnSpPr/>
          <p:nvPr/>
        </p:nvCxnSpPr>
        <p:spPr>
          <a:xfrm>
            <a:off x="990600" y="4648200"/>
            <a:ext cx="33528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191000" y="5943600"/>
            <a:ext cx="762000" cy="76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400800" y="6400800"/>
            <a:ext cx="762000" cy="76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Review the Assessment Responses</a:t>
            </a:r>
            <a:endParaRPr lang="en-US" b="1" i="1" u="sng" dirty="0"/>
          </a:p>
        </p:txBody>
      </p:sp>
      <p:pic>
        <p:nvPicPr>
          <p:cNvPr id="1029" name="Picture 5"/>
          <p:cNvPicPr>
            <a:picLocks noGrp="1" noChangeAspect="1" noChangeArrowheads="1"/>
          </p:cNvPicPr>
          <p:nvPr>
            <p:ph idx="1"/>
          </p:nvPr>
        </p:nvPicPr>
        <p:blipFill>
          <a:blip r:embed="rId3" cstate="print"/>
          <a:srcRect/>
          <a:stretch>
            <a:fillRect/>
          </a:stretch>
        </p:blipFill>
        <p:spPr bwMode="auto">
          <a:xfrm>
            <a:off x="457200" y="1066800"/>
            <a:ext cx="1981200" cy="5306499"/>
          </a:xfrm>
          <a:prstGeom prst="rect">
            <a:avLst/>
          </a:prstGeom>
          <a:noFill/>
          <a:ln w="9525">
            <a:noFill/>
            <a:miter lim="800000"/>
            <a:headEnd/>
            <a:tailEnd/>
          </a:ln>
        </p:spPr>
      </p:pic>
      <p:cxnSp>
        <p:nvCxnSpPr>
          <p:cNvPr id="14" name="Straight Arrow Connector 13"/>
          <p:cNvCxnSpPr/>
          <p:nvPr/>
        </p:nvCxnSpPr>
        <p:spPr>
          <a:xfrm flipH="1">
            <a:off x="1828800" y="3810000"/>
            <a:ext cx="762000" cy="381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31" name="Picture 7"/>
          <p:cNvPicPr>
            <a:picLocks noGrp="1" noChangeAspect="1" noChangeArrowheads="1"/>
          </p:cNvPicPr>
          <p:nvPr>
            <p:ph idx="13"/>
          </p:nvPr>
        </p:nvPicPr>
        <p:blipFill>
          <a:blip r:embed="rId4" cstate="print"/>
          <a:srcRect/>
          <a:stretch>
            <a:fillRect/>
          </a:stretch>
        </p:blipFill>
        <p:spPr bwMode="auto">
          <a:xfrm>
            <a:off x="2986874" y="2743200"/>
            <a:ext cx="6157126" cy="3124200"/>
          </a:xfrm>
          <a:prstGeom prst="rect">
            <a:avLst/>
          </a:prstGeom>
          <a:noFill/>
          <a:ln w="9525">
            <a:noFill/>
            <a:miter lim="800000"/>
            <a:headEnd/>
            <a:tailEnd/>
          </a:ln>
        </p:spPr>
      </p:pic>
      <p:cxnSp>
        <p:nvCxnSpPr>
          <p:cNvPr id="18" name="Straight Arrow Connector 17"/>
          <p:cNvCxnSpPr/>
          <p:nvPr/>
        </p:nvCxnSpPr>
        <p:spPr>
          <a:xfrm flipV="1">
            <a:off x="2590800" y="3048000"/>
            <a:ext cx="2514600" cy="762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3" cstate="print"/>
          <a:srcRect/>
          <a:stretch>
            <a:fillRect/>
          </a:stretch>
        </p:blipFill>
        <p:spPr bwMode="auto">
          <a:xfrm>
            <a:off x="0" y="-1"/>
            <a:ext cx="9144000" cy="6858001"/>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3" cstate="print"/>
          <a:srcRect/>
          <a:stretch>
            <a:fillRect/>
          </a:stretch>
        </p:blipFill>
        <p:spPr bwMode="auto">
          <a:xfrm>
            <a:off x="304800" y="228600"/>
            <a:ext cx="8699340" cy="5562600"/>
          </a:xfrm>
          <a:prstGeom prst="rect">
            <a:avLst/>
          </a:prstGeom>
          <a:noFill/>
          <a:ln w="9525">
            <a:noFill/>
            <a:miter lim="800000"/>
            <a:headEnd/>
            <a:tailEnd/>
          </a:ln>
        </p:spPr>
      </p:pic>
      <p:sp>
        <p:nvSpPr>
          <p:cNvPr id="5" name="Up Arrow 4"/>
          <p:cNvSpPr/>
          <p:nvPr/>
        </p:nvSpPr>
        <p:spPr>
          <a:xfrm rot="16200000">
            <a:off x="2500884" y="3671316"/>
            <a:ext cx="484632" cy="76200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Hidden Disabilities Screening</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38200"/>
          </a:xfrm>
        </p:spPr>
        <p:txBody>
          <a:bodyPr>
            <a:normAutofit/>
          </a:bodyPr>
          <a:lstStyle/>
          <a:p>
            <a:r>
              <a:rPr lang="en-US" dirty="0" smtClean="0"/>
              <a:t>Creating an Individual Responsibility Plan</a:t>
            </a:r>
            <a:endParaRPr lang="en-US" dirty="0"/>
          </a:p>
        </p:txBody>
      </p:sp>
      <p:pic>
        <p:nvPicPr>
          <p:cNvPr id="1029" name="Picture 5"/>
          <p:cNvPicPr>
            <a:picLocks noGrp="1" noChangeAspect="1" noChangeArrowheads="1"/>
          </p:cNvPicPr>
          <p:nvPr>
            <p:ph idx="1"/>
          </p:nvPr>
        </p:nvPicPr>
        <p:blipFill>
          <a:blip r:embed="rId3" cstate="print"/>
          <a:srcRect/>
          <a:stretch>
            <a:fillRect/>
          </a:stretch>
        </p:blipFill>
        <p:spPr bwMode="auto">
          <a:xfrm>
            <a:off x="0" y="762000"/>
            <a:ext cx="914400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0" y="-1"/>
            <a:ext cx="9144000" cy="6858001"/>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 y="0"/>
            <a:ext cx="9143999" cy="6857999"/>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will I Learn?</a:t>
            </a:r>
            <a:endParaRPr lang="en-US" dirty="0"/>
          </a:p>
        </p:txBody>
      </p:sp>
      <p:graphicFrame>
        <p:nvGraphicFramePr>
          <p:cNvPr id="4" name="Content Placeholder 3"/>
          <p:cNvGraphicFramePr>
            <a:graphicFrameLocks noGrp="1"/>
          </p:cNvGraphicFramePr>
          <p:nvPr>
            <p:ph idx="1"/>
          </p:nvPr>
        </p:nvGraphicFramePr>
        <p:xfrm>
          <a:off x="381000" y="12192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u="sng" dirty="0" smtClean="0"/>
              <a:t>Assign an activity</a:t>
            </a:r>
          </a:p>
          <a:p>
            <a:pPr lvl="1"/>
            <a:r>
              <a:rPr lang="en-US" dirty="0" smtClean="0"/>
              <a:t>Use assessment results</a:t>
            </a:r>
          </a:p>
          <a:p>
            <a:pPr lvl="1"/>
            <a:r>
              <a:rPr lang="en-US" dirty="0" smtClean="0"/>
              <a:t>Customer’s goal</a:t>
            </a:r>
          </a:p>
          <a:p>
            <a:r>
              <a:rPr lang="en-US" dirty="0" smtClean="0"/>
              <a:t>Local process</a:t>
            </a:r>
          </a:p>
          <a:p>
            <a:r>
              <a:rPr lang="en-US" dirty="0" smtClean="0"/>
              <a:t>Document assignment</a:t>
            </a:r>
          </a:p>
          <a:p>
            <a:r>
              <a:rPr lang="en-US" dirty="0" smtClean="0"/>
              <a:t>Give clear instructions</a:t>
            </a:r>
          </a:p>
          <a:p>
            <a:pPr lvl="1"/>
            <a:r>
              <a:rPr lang="en-US" dirty="0" smtClean="0"/>
              <a:t>Who, what, when , where</a:t>
            </a:r>
          </a:p>
          <a:p>
            <a:endParaRPr lang="en-US" dirty="0"/>
          </a:p>
        </p:txBody>
      </p:sp>
      <p:sp>
        <p:nvSpPr>
          <p:cNvPr id="2" name="Title 1"/>
          <p:cNvSpPr>
            <a:spLocks noGrp="1"/>
          </p:cNvSpPr>
          <p:nvPr>
            <p:ph type="title"/>
          </p:nvPr>
        </p:nvSpPr>
        <p:spPr/>
        <p:txBody>
          <a:bodyPr/>
          <a:lstStyle/>
          <a:p>
            <a:r>
              <a:rPr lang="en-US" dirty="0" smtClean="0"/>
              <a:t>Activity</a:t>
            </a:r>
            <a:endParaRPr lang="en-US" dirty="0"/>
          </a:p>
        </p:txBody>
      </p:sp>
      <p:sp>
        <p:nvSpPr>
          <p:cNvPr id="5" name="Content Placeholder 4"/>
          <p:cNvSpPr>
            <a:spLocks noGrp="1"/>
          </p:cNvSpPr>
          <p:nvPr>
            <p:ph idx="13"/>
          </p:nvPr>
        </p:nvSpPr>
        <p:spPr/>
        <p:txBody>
          <a:bodyPr/>
          <a:lstStyle/>
          <a:p>
            <a:r>
              <a:rPr lang="en-US" u="sng" smtClean="0"/>
              <a:t>Deferral</a:t>
            </a:r>
            <a:endParaRPr lang="en-US" u="sng" dirty="0" smtClean="0"/>
          </a:p>
          <a:p>
            <a:pPr lvl="1"/>
            <a:r>
              <a:rPr lang="en-US" dirty="0" smtClean="0"/>
              <a:t>Does the participant have their medical form?</a:t>
            </a:r>
          </a:p>
          <a:p>
            <a:pPr lvl="1"/>
            <a:r>
              <a:rPr lang="en-US" dirty="0" smtClean="0"/>
              <a:t>Are there treatment recommendations for medical, SAMH, DV?</a:t>
            </a:r>
          </a:p>
          <a:p>
            <a:r>
              <a:rPr lang="en-US" dirty="0" smtClean="0"/>
              <a:t>Give clear instructions</a:t>
            </a:r>
          </a:p>
          <a:p>
            <a:pPr lvl="1"/>
            <a:r>
              <a:rPr lang="en-US" dirty="0" smtClean="0"/>
              <a:t>Who, what, when, where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r>
              <a:rPr lang="en-US" dirty="0" smtClean="0"/>
              <a:t>Email us your questions </a:t>
            </a:r>
            <a:r>
              <a:rPr lang="en-US" smtClean="0"/>
              <a:t>at </a:t>
            </a:r>
            <a:r>
              <a:rPr lang="en-US" smtClean="0">
                <a:hlinkClick r:id="rId3"/>
              </a:rPr>
              <a:t>WT_SNAPProgramInfo@deo.myflorida.com</a:t>
            </a:r>
            <a:r>
              <a:rPr lang="en-US" smtClean="0"/>
              <a:t> </a:t>
            </a:r>
            <a:endParaRPr lang="en-US" dirty="0"/>
          </a:p>
        </p:txBody>
      </p:sp>
      <p:sp>
        <p:nvSpPr>
          <p:cNvPr id="2" name="Title 1"/>
          <p:cNvSpPr>
            <a:spLocks noGrp="1"/>
          </p:cNvSpPr>
          <p:nvPr>
            <p:ph type="title"/>
          </p:nvPr>
        </p:nvSpPr>
        <p:spPr/>
        <p:txBody>
          <a:bodyPr/>
          <a:lstStyle/>
          <a:p>
            <a:r>
              <a:rPr lang="en-US" dirty="0" smtClean="0"/>
              <a:t>Questions?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0" y="1066800"/>
          <a:ext cx="91440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a:xfrm>
            <a:off x="0" y="152400"/>
            <a:ext cx="9144000" cy="838200"/>
          </a:xfrm>
        </p:spPr>
        <p:txBody>
          <a:bodyPr>
            <a:noAutofit/>
          </a:bodyPr>
          <a:lstStyle/>
          <a:p>
            <a:r>
              <a:rPr lang="en-US" sz="2800" dirty="0" smtClean="0"/>
              <a:t>How is the customer notified of mandatory participation? </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0"/>
            <a:ext cx="8229600" cy="685800"/>
          </a:xfrm>
        </p:spPr>
        <p:txBody>
          <a:bodyPr/>
          <a:lstStyle/>
          <a:p>
            <a:r>
              <a:rPr lang="en-US" dirty="0" smtClean="0"/>
              <a:t>What’s in the Letter?</a:t>
            </a:r>
            <a:endParaRPr lang="en-US" dirty="0"/>
          </a:p>
        </p:txBody>
      </p:sp>
      <p:pic>
        <p:nvPicPr>
          <p:cNvPr id="5" name="Content Placeholder 4"/>
          <p:cNvPicPr>
            <a:picLocks noGrp="1" noChangeAspect="1" noChangeArrowheads="1"/>
          </p:cNvPicPr>
          <p:nvPr>
            <p:ph idx="1"/>
          </p:nvPr>
        </p:nvPicPr>
        <p:blipFill>
          <a:blip r:embed="rId3" cstate="print"/>
          <a:srcRect l="8594" t="23083" r="44167" b="25667"/>
          <a:stretch>
            <a:fillRect/>
          </a:stretch>
        </p:blipFill>
        <p:spPr bwMode="auto">
          <a:xfrm>
            <a:off x="152400" y="762000"/>
            <a:ext cx="8610600" cy="6010289"/>
          </a:xfrm>
          <a:prstGeom prst="rect">
            <a:avLst/>
          </a:prstGeom>
          <a:noFill/>
          <a:ln w="1">
            <a:noFill/>
            <a:miter lim="800000"/>
            <a:headEnd/>
            <a:tailEnd type="none" w="med" len="med"/>
          </a:ln>
          <a:effectLst/>
        </p:spPr>
      </p:pic>
      <p:sp>
        <p:nvSpPr>
          <p:cNvPr id="6" name="Rectangle 5"/>
          <p:cNvSpPr/>
          <p:nvPr/>
        </p:nvSpPr>
        <p:spPr>
          <a:xfrm>
            <a:off x="838200" y="4724400"/>
            <a:ext cx="77724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838200"/>
          </a:xfrm>
        </p:spPr>
        <p:txBody>
          <a:bodyPr>
            <a:normAutofit fontScale="90000"/>
          </a:bodyPr>
          <a:lstStyle/>
          <a:p>
            <a:r>
              <a:rPr lang="en-US" dirty="0" smtClean="0"/>
              <a:t>How do the Instructions get in the letter</a:t>
            </a:r>
            <a:endParaRPr lang="en-US" dirty="0"/>
          </a:p>
        </p:txBody>
      </p:sp>
      <p:pic>
        <p:nvPicPr>
          <p:cNvPr id="8" name="Content Placeholder 7"/>
          <p:cNvPicPr>
            <a:picLocks noGrp="1" noChangeAspect="1" noChangeArrowheads="1"/>
          </p:cNvPicPr>
          <p:nvPr>
            <p:ph idx="1"/>
          </p:nvPr>
        </p:nvPicPr>
        <p:blipFill>
          <a:blip r:embed="rId3" cstate="print"/>
          <a:srcRect t="26417" r="10417" b="56750"/>
          <a:stretch>
            <a:fillRect/>
          </a:stretch>
        </p:blipFill>
        <p:spPr bwMode="auto">
          <a:xfrm>
            <a:off x="457200" y="1524000"/>
            <a:ext cx="8229600" cy="32766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cxnSp>
        <p:nvCxnSpPr>
          <p:cNvPr id="10" name="Straight Arrow Connector 9"/>
          <p:cNvCxnSpPr/>
          <p:nvPr/>
        </p:nvCxnSpPr>
        <p:spPr>
          <a:xfrm flipH="1" flipV="1">
            <a:off x="990600" y="1676400"/>
            <a:ext cx="685800" cy="228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990600" y="1905000"/>
            <a:ext cx="685800" cy="685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Content Placeholder 7"/>
          <p:cNvPicPr>
            <a:picLocks noGrp="1" noChangeAspect="1" noChangeArrowheads="1"/>
          </p:cNvPicPr>
          <p:nvPr>
            <p:ph idx="1"/>
          </p:nvPr>
        </p:nvPicPr>
        <p:blipFill>
          <a:blip r:embed="rId3" cstate="print"/>
          <a:srcRect l="8594" t="23083" r="44167" b="25667"/>
          <a:stretch>
            <a:fillRect/>
          </a:stretch>
        </p:blipFill>
        <p:spPr bwMode="auto">
          <a:xfrm>
            <a:off x="0" y="0"/>
            <a:ext cx="9144000" cy="6858000"/>
          </a:xfrm>
          <a:prstGeom prst="rect">
            <a:avLst/>
          </a:prstGeom>
          <a:noFill/>
          <a:ln w="1">
            <a:noFill/>
            <a:miter lim="800000"/>
            <a:headEnd/>
            <a:tailEnd type="none" w="med" len="med"/>
          </a:ln>
          <a:effectLst/>
        </p:spPr>
      </p:pic>
      <p:sp>
        <p:nvSpPr>
          <p:cNvPr id="9" name="Double Brace 8"/>
          <p:cNvSpPr/>
          <p:nvPr/>
        </p:nvSpPr>
        <p:spPr>
          <a:xfrm>
            <a:off x="609600" y="4419600"/>
            <a:ext cx="8305800" cy="762000"/>
          </a:xfrm>
          <a:prstGeom prst="bracePair">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Content Placeholder 6"/>
          <p:cNvPicPr>
            <a:picLocks noGrp="1" noChangeAspect="1" noChangeArrowheads="1"/>
          </p:cNvPicPr>
          <p:nvPr>
            <p:ph idx="1"/>
          </p:nvPr>
        </p:nvPicPr>
        <p:blipFill>
          <a:blip r:embed="rId3" cstate="print"/>
          <a:srcRect l="8542" t="23000" r="44271" b="25667"/>
          <a:stretch>
            <a:fillRect/>
          </a:stretch>
        </p:blipFill>
        <p:spPr bwMode="auto">
          <a:xfrm>
            <a:off x="0" y="-1"/>
            <a:ext cx="9144000" cy="6858001"/>
          </a:xfrm>
          <a:prstGeom prst="rect">
            <a:avLst/>
          </a:prstGeom>
          <a:noFill/>
          <a:ln w="1">
            <a:noFill/>
            <a:miter lim="800000"/>
            <a:headEnd/>
            <a:tailEnd type="none" w="med" len="me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noChangeArrowheads="1"/>
          </p:cNvPicPr>
          <p:nvPr>
            <p:ph idx="1"/>
          </p:nvPr>
        </p:nvPicPr>
        <p:blipFill>
          <a:blip r:embed="rId3" cstate="print"/>
          <a:srcRect l="8594" t="23083" r="44271" b="25667"/>
          <a:stretch>
            <a:fillRect/>
          </a:stretch>
        </p:blipFill>
        <p:spPr bwMode="auto">
          <a:xfrm>
            <a:off x="0" y="-1"/>
            <a:ext cx="9144000" cy="6858001"/>
          </a:xfrm>
          <a:prstGeom prst="rect">
            <a:avLst/>
          </a:prstGeom>
          <a:noFill/>
          <a:ln w="1">
            <a:noFill/>
            <a:miter lim="800000"/>
            <a:headEnd/>
            <a:tailEnd type="none" w="med" len="me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458200" cy="838200"/>
          </a:xfrm>
        </p:spPr>
        <p:txBody>
          <a:bodyPr>
            <a:normAutofit fontScale="90000"/>
          </a:bodyPr>
          <a:lstStyle/>
          <a:p>
            <a:r>
              <a:rPr lang="en-US" dirty="0" smtClean="0"/>
              <a:t>Meeting with the customer for the first time</a:t>
            </a:r>
            <a:endParaRPr lang="en-US" dirty="0"/>
          </a:p>
        </p:txBody>
      </p:sp>
      <p:graphicFrame>
        <p:nvGraphicFramePr>
          <p:cNvPr id="9" name="Content Placeholder 8"/>
          <p:cNvGraphicFramePr>
            <a:graphicFrameLocks noGrp="1"/>
          </p:cNvGraphicFramePr>
          <p:nvPr>
            <p:ph idx="1"/>
          </p:nvPr>
        </p:nvGraphicFramePr>
        <p:xfrm>
          <a:off x="457200" y="1295401"/>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2&quot; unique_id=&quot;10002&quot;&gt;&lt;object type=&quot;3&quot; unique_id=&quot;10067&quot;&gt;&lt;property id=&quot;20148&quot; value=&quot;5&quot;/&gt;&lt;property id=&quot;20300&quot; value=&quot;Slide 1&quot;/&gt;&lt;property id=&quot;20307&quot; value=&quot;256&quot;/&gt;&lt;/object&gt;&lt;object type=&quot;3&quot; unique_id=&quot;10068&quot;&gt;&lt;property id=&quot;20148&quot; value=&quot;5&quot;/&gt;&lt;property id=&quot;20300&quot; value=&quot;Slide 2&quot;/&gt;&lt;property id=&quot;20307&quot; value=&quot;258&quot;/&gt;&lt;/object&gt;&lt;object type=&quot;3&quot; unique_id=&quot;10069&quot;&gt;&lt;property id=&quot;20148&quot; value=&quot;5&quot;/&gt;&lt;property id=&quot;20300&quot; value=&quot;Slide 3&quot;/&gt;&lt;property id=&quot;20307&quot; value=&quot;259&quot;/&gt;&lt;/object&gt;&lt;object type=&quot;3&quot; unique_id=&quot;10070&quot;&gt;&lt;property id=&quot;20148&quot; value=&quot;5&quot;/&gt;&lt;property id=&quot;20300&quot; value=&quot;Slide 4&quot;/&gt;&lt;property id=&quot;20307&quot; value=&quot;257&quot;/&gt;&lt;/object&gt;&lt;/object&gt;&lt;object type=&quot;8&quot; unique_id=&quot;10008&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32455</TotalTime>
  <Words>1995</Words>
  <Application>Microsoft Office PowerPoint</Application>
  <PresentationFormat>On-screen Show (4:3)</PresentationFormat>
  <Paragraphs>94</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Welfare Transition Automation</vt:lpstr>
      <vt:lpstr>What will I Learn?</vt:lpstr>
      <vt:lpstr>How is the customer notified of mandatory participation? </vt:lpstr>
      <vt:lpstr>What’s in the Letter?</vt:lpstr>
      <vt:lpstr>How do the Instructions get in the letter</vt:lpstr>
      <vt:lpstr>Slide 6</vt:lpstr>
      <vt:lpstr>Slide 7</vt:lpstr>
      <vt:lpstr>Slide 8</vt:lpstr>
      <vt:lpstr>Meeting with the customer for the first time</vt:lpstr>
      <vt:lpstr>End the Automated Code 492</vt:lpstr>
      <vt:lpstr>Slide 11</vt:lpstr>
      <vt:lpstr>Review the Assessment Responses</vt:lpstr>
      <vt:lpstr>Slide 13</vt:lpstr>
      <vt:lpstr>Slide 14</vt:lpstr>
      <vt:lpstr>Hidden Disabilities Screening</vt:lpstr>
      <vt:lpstr>Creating an Individual Responsibility Plan</vt:lpstr>
      <vt:lpstr>Slide 17</vt:lpstr>
      <vt:lpstr>Slide 18</vt:lpstr>
      <vt:lpstr>Slide 19</vt:lpstr>
      <vt:lpstr>Activity</vt:lpstr>
      <vt:lpstr>Questions?</vt:lpstr>
    </vt:vector>
  </TitlesOfParts>
  <Company>Agency for Workforce Innovation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Jackie McGill</dc:creator>
  <cp:lastModifiedBy>yousefa</cp:lastModifiedBy>
  <cp:revision>57</cp:revision>
  <dcterms:created xsi:type="dcterms:W3CDTF">2012-05-11T15:49:32Z</dcterms:created>
  <dcterms:modified xsi:type="dcterms:W3CDTF">2013-09-10T18:55:18Z</dcterms:modified>
</cp:coreProperties>
</file>