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0" r:id="rId2"/>
    <p:sldId id="267" r:id="rId3"/>
    <p:sldId id="289" r:id="rId4"/>
    <p:sldId id="274" r:id="rId5"/>
    <p:sldId id="277" r:id="rId6"/>
    <p:sldId id="280" r:id="rId7"/>
    <p:sldId id="286" r:id="rId8"/>
    <p:sldId id="282" r:id="rId9"/>
    <p:sldId id="291"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02" autoAdjust="0"/>
  </p:normalViewPr>
  <p:slideViewPr>
    <p:cSldViewPr snapToGrid="0">
      <p:cViewPr varScale="1">
        <p:scale>
          <a:sx n="94" d="100"/>
          <a:sy n="94" d="100"/>
        </p:scale>
        <p:origin x="-14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908ADCB-C516-4422-BA6F-6FDB6009F944}" type="datetimeFigureOut">
              <a:rPr lang="en-US"/>
              <a:pPr>
                <a:defRPr/>
              </a:pPr>
              <a:t>4/25/2014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66604A-298D-4BA0-A2BE-79CBEA6B606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Arial" charset="0"/>
              </a:rPr>
              <a:t>Welcome to the Department</a:t>
            </a:r>
            <a:r>
              <a:rPr lang="en-US" baseline="0" dirty="0" smtClean="0">
                <a:latin typeface="Arial" charset="0"/>
              </a:rPr>
              <a:t> of Economic Opportunity</a:t>
            </a:r>
            <a:r>
              <a:rPr lang="en-US" dirty="0" smtClean="0">
                <a:latin typeface="Arial" charset="0"/>
              </a:rPr>
              <a:t>’s WIA Training Series, a series developed to make Workforce Investment guidance, policies, and rulings easier to understand and implement.</a:t>
            </a:r>
          </a:p>
          <a:p>
            <a:pPr eaLnBrk="1" hangingPunct="1">
              <a:spcBef>
                <a:spcPct val="0"/>
              </a:spcBef>
            </a:pPr>
            <a:endParaRPr lang="en-US" dirty="0" smtClean="0">
              <a:latin typeface="Arial" charset="0"/>
            </a:endParaRPr>
          </a:p>
          <a:p>
            <a:pPr eaLnBrk="1" hangingPunct="1">
              <a:spcBef>
                <a:spcPct val="0"/>
              </a:spcBef>
            </a:pPr>
            <a:r>
              <a:rPr lang="en-US" dirty="0" smtClean="0">
                <a:latin typeface="Arial" charset="0"/>
              </a:rPr>
              <a:t>This module reviews  the key elements necessary to develop comprehensive WIA Youth Individual Service Strategies. </a:t>
            </a:r>
          </a:p>
          <a:p>
            <a:pPr eaLnBrk="1" hangingPunct="1">
              <a:spcBef>
                <a:spcPct val="0"/>
              </a:spcBef>
            </a:pPr>
            <a:endParaRPr lang="en-US" dirty="0" smtClean="0">
              <a:latin typeface="Palatino Linotype" pitchFamily="18" charset="0"/>
            </a:endParaRPr>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B8009E-0078-40C0-AE80-424357DE18A7}"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125000"/>
              </a:lnSpc>
              <a:spcBef>
                <a:spcPct val="0"/>
              </a:spcBef>
              <a:tabLst>
                <a:tab pos="288925" algn="l"/>
              </a:tabLst>
            </a:pPr>
            <a:r>
              <a:rPr lang="en-US" smtClean="0">
                <a:solidFill>
                  <a:srgbClr val="173C87"/>
                </a:solidFill>
                <a:latin typeface="Palatino Linotype" pitchFamily="18" charset="0"/>
              </a:rPr>
              <a:t>An Individual Service Strategy is a plan that provides a framework for driving youth participants towards proficiencies in basic education, life skills and occupational competencies. Ultimately an ISS should help prepare youth for employment, post-secondary training or military service. </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4C4057-111B-4692-8517-41398AB102CD}"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517525" indent="-517525" eaLnBrk="1" fontAlgn="auto" hangingPunct="1">
              <a:spcBef>
                <a:spcPts val="0"/>
              </a:spcBef>
              <a:spcAft>
                <a:spcPts val="0"/>
              </a:spcAft>
              <a:defRPr/>
            </a:pPr>
            <a:r>
              <a:rPr lang="en-US" sz="2500" dirty="0" smtClean="0">
                <a:solidFill>
                  <a:srgbClr val="173C87"/>
                </a:solidFill>
                <a:latin typeface="Palatino Linotype" pitchFamily="18" charset="0"/>
              </a:rPr>
              <a:t>The purpose of an ISS is to: </a:t>
            </a:r>
          </a:p>
          <a:p>
            <a:pPr marL="517525" indent="-517525" eaLnBrk="1" fontAlgn="auto" hangingPunct="1">
              <a:spcBef>
                <a:spcPts val="0"/>
              </a:spcBef>
              <a:spcAft>
                <a:spcPts val="0"/>
              </a:spcAft>
              <a:defRPr/>
            </a:pPr>
            <a:endParaRPr lang="en-US" sz="1100" dirty="0" smtClean="0">
              <a:solidFill>
                <a:srgbClr val="173C87"/>
              </a:solidFill>
              <a:latin typeface="Palatino Linotype" pitchFamily="18" charset="0"/>
            </a:endParaRPr>
          </a:p>
          <a:p>
            <a:pPr marL="1431925" lvl="2" indent="-517525" eaLnBrk="1" fontAlgn="auto" hangingPunct="1">
              <a:lnSpc>
                <a:spcPct val="112000"/>
              </a:lnSpc>
              <a:spcBef>
                <a:spcPts val="0"/>
              </a:spcBef>
              <a:spcAft>
                <a:spcPts val="0"/>
              </a:spcAft>
              <a:buFont typeface="Wingdings" pitchFamily="2" charset="2"/>
              <a:buChar char="v"/>
              <a:defRPr/>
            </a:pPr>
            <a:r>
              <a:rPr lang="en-US" sz="2500" dirty="0" smtClean="0">
                <a:solidFill>
                  <a:srgbClr val="173C87"/>
                </a:solidFill>
                <a:latin typeface="Palatino Linotype" pitchFamily="18" charset="0"/>
              </a:rPr>
              <a:t>Serve as a planning tool</a:t>
            </a:r>
          </a:p>
          <a:p>
            <a:pPr marL="1431925" lvl="2" indent="-517525" eaLnBrk="1" fontAlgn="auto" hangingPunct="1">
              <a:lnSpc>
                <a:spcPct val="112000"/>
              </a:lnSpc>
              <a:spcBef>
                <a:spcPts val="0"/>
              </a:spcBef>
              <a:spcAft>
                <a:spcPts val="0"/>
              </a:spcAft>
              <a:buFont typeface="Wingdings" pitchFamily="2" charset="2"/>
              <a:buChar char="v"/>
              <a:defRPr/>
            </a:pPr>
            <a:r>
              <a:rPr lang="en-US" sz="2500" dirty="0" smtClean="0">
                <a:solidFill>
                  <a:srgbClr val="173C87"/>
                </a:solidFill>
                <a:latin typeface="Palatino Linotype" pitchFamily="18" charset="0"/>
              </a:rPr>
              <a:t>Address youth goals and service strategies</a:t>
            </a:r>
          </a:p>
          <a:p>
            <a:pPr marL="1431925" lvl="2" indent="-517525" eaLnBrk="1" fontAlgn="auto" hangingPunct="1">
              <a:lnSpc>
                <a:spcPct val="112000"/>
              </a:lnSpc>
              <a:spcBef>
                <a:spcPts val="0"/>
              </a:spcBef>
              <a:spcAft>
                <a:spcPts val="0"/>
              </a:spcAft>
              <a:buFont typeface="Wingdings" pitchFamily="2" charset="2"/>
              <a:buChar char="v"/>
              <a:defRPr/>
            </a:pPr>
            <a:r>
              <a:rPr lang="en-US" sz="2500" dirty="0" smtClean="0">
                <a:solidFill>
                  <a:srgbClr val="173C87"/>
                </a:solidFill>
                <a:latin typeface="Palatino Linotype" pitchFamily="18" charset="0"/>
              </a:rPr>
              <a:t>Reflect achievement objectives</a:t>
            </a:r>
          </a:p>
          <a:p>
            <a:pPr marL="1431925" lvl="2" indent="-517525" eaLnBrk="1" fontAlgn="auto" hangingPunct="1">
              <a:lnSpc>
                <a:spcPct val="112000"/>
              </a:lnSpc>
              <a:spcBef>
                <a:spcPts val="0"/>
              </a:spcBef>
              <a:spcAft>
                <a:spcPts val="0"/>
              </a:spcAft>
              <a:buFont typeface="Wingdings" pitchFamily="2" charset="2"/>
              <a:buChar char="v"/>
              <a:defRPr/>
            </a:pPr>
            <a:r>
              <a:rPr lang="en-US" sz="2500" dirty="0" smtClean="0">
                <a:solidFill>
                  <a:srgbClr val="173C87"/>
                </a:solidFill>
                <a:latin typeface="Palatino Linotype" pitchFamily="18" charset="0"/>
              </a:rPr>
              <a:t>Lead to academic and occupational </a:t>
            </a:r>
          </a:p>
          <a:p>
            <a:pPr eaLnBrk="1" fontAlgn="auto" hangingPunct="1">
              <a:spcBef>
                <a:spcPts val="0"/>
              </a:spcBef>
              <a:spcAft>
                <a:spcPts val="0"/>
              </a:spcAft>
              <a:defRPr/>
            </a:pPr>
            <a:endParaRPr lang="en-US" dirty="0">
              <a:latin typeface="Palatino Linotype" pitchFamily="18" charset="0"/>
            </a:endParaRPr>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A07195-D12C-419B-BAAD-FEB44CBBDC2C}"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465138" indent="-465138" eaLnBrk="1" fontAlgn="auto" hangingPunct="1">
              <a:spcBef>
                <a:spcPts val="0"/>
              </a:spcBef>
              <a:spcAft>
                <a:spcPts val="0"/>
              </a:spcAft>
              <a:buFont typeface="Wingdings" pitchFamily="2" charset="2"/>
              <a:buChar char="v"/>
              <a:defRPr/>
            </a:pPr>
            <a:r>
              <a:rPr lang="en-US" dirty="0" smtClean="0">
                <a:solidFill>
                  <a:srgbClr val="173C87"/>
                </a:solidFill>
                <a:latin typeface="Palatino Linotype" pitchFamily="18" charset="0"/>
              </a:rPr>
              <a:t>The ISS is required by law and must be completed within 30 days of the date of participation. [Act 129(c)(1)(B); 20 CFR 664.405]</a:t>
            </a:r>
          </a:p>
          <a:p>
            <a:pPr eaLnBrk="1" fontAlgn="auto" hangingPunct="1">
              <a:lnSpc>
                <a:spcPct val="80000"/>
              </a:lnSpc>
              <a:spcBef>
                <a:spcPts val="0"/>
              </a:spcBef>
              <a:spcAft>
                <a:spcPts val="0"/>
              </a:spcAft>
              <a:defRPr/>
            </a:pPr>
            <a:endParaRPr lang="en-US" dirty="0" smtClean="0">
              <a:solidFill>
                <a:srgbClr val="173C87"/>
              </a:solidFill>
              <a:latin typeface="Palatino Linotype" pitchFamily="18" charset="0"/>
            </a:endParaRPr>
          </a:p>
          <a:p>
            <a:pPr eaLnBrk="1" fontAlgn="auto" hangingPunct="1">
              <a:lnSpc>
                <a:spcPct val="80000"/>
              </a:lnSpc>
              <a:spcBef>
                <a:spcPts val="0"/>
              </a:spcBef>
              <a:spcAft>
                <a:spcPts val="0"/>
              </a:spcAft>
              <a:defRPr/>
            </a:pPr>
            <a:endParaRPr lang="en-US" dirty="0" smtClean="0">
              <a:solidFill>
                <a:srgbClr val="173C87"/>
              </a:solidFill>
              <a:latin typeface="Palatino Linotype" pitchFamily="18" charset="0"/>
            </a:endParaRPr>
          </a:p>
          <a:p>
            <a:pPr marL="515938" indent="-515938" eaLnBrk="1" fontAlgn="auto" hangingPunct="1">
              <a:spcBef>
                <a:spcPts val="0"/>
              </a:spcBef>
              <a:spcAft>
                <a:spcPts val="0"/>
              </a:spcAft>
              <a:buFont typeface="Wingdings" pitchFamily="2" charset="2"/>
              <a:buChar char="v"/>
              <a:defRPr/>
            </a:pPr>
            <a:r>
              <a:rPr lang="en-US" dirty="0" smtClean="0">
                <a:solidFill>
                  <a:srgbClr val="173C87"/>
                </a:solidFill>
                <a:latin typeface="Palatino Linotype" pitchFamily="18" charset="0"/>
              </a:rPr>
              <a:t>A new service strategy is not required if the provider carrying out such a program determines it is appropriate to use a recent service strategy developed for the participant under another educational or training program. </a:t>
            </a:r>
          </a:p>
          <a:p>
            <a:pPr eaLnBrk="1" fontAlgn="auto" hangingPunct="1">
              <a:spcBef>
                <a:spcPts val="0"/>
              </a:spcBef>
              <a:spcAft>
                <a:spcPts val="0"/>
              </a:spcAft>
              <a:defRPr/>
            </a:pPr>
            <a:endParaRPr lang="en-US" dirty="0">
              <a:latin typeface="Palatino Linotype" pitchFamily="18" charset="0"/>
            </a:endParaRPr>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79681A-DE24-47A4-9B0E-0C7662B3FAB8}"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marL="515938" indent="-515938" eaLnBrk="1" hangingPunct="1">
              <a:lnSpc>
                <a:spcPct val="80000"/>
              </a:lnSpc>
              <a:spcBef>
                <a:spcPct val="0"/>
              </a:spcBef>
            </a:pPr>
            <a:r>
              <a:rPr lang="en-US" smtClean="0">
                <a:solidFill>
                  <a:srgbClr val="173C87"/>
                </a:solidFill>
                <a:latin typeface="Palatino Linotype" pitchFamily="18" charset="0"/>
              </a:rPr>
              <a:t>ISS should include: </a:t>
            </a:r>
          </a:p>
          <a:p>
            <a:pPr marL="515938" indent="-515938" eaLnBrk="1" hangingPunct="1">
              <a:lnSpc>
                <a:spcPct val="80000"/>
              </a:lnSpc>
              <a:spcBef>
                <a:spcPct val="0"/>
              </a:spcBef>
            </a:pPr>
            <a:endParaRPr lang="en-US" smtClean="0">
              <a:solidFill>
                <a:srgbClr val="173C87"/>
              </a:solidFill>
              <a:latin typeface="Palatino Linotype" pitchFamily="18" charset="0"/>
            </a:endParaRPr>
          </a:p>
          <a:p>
            <a:pPr marL="515938" indent="-515938" eaLnBrk="1" hangingPunct="1">
              <a:lnSpc>
                <a:spcPct val="80000"/>
              </a:lnSpc>
              <a:spcBef>
                <a:spcPct val="0"/>
              </a:spcBef>
              <a:buFont typeface="Wingdings" pitchFamily="2" charset="2"/>
              <a:buChar char="v"/>
            </a:pPr>
            <a:r>
              <a:rPr lang="en-US" smtClean="0">
                <a:solidFill>
                  <a:srgbClr val="173C87"/>
                </a:solidFill>
                <a:latin typeface="Palatino Linotype" pitchFamily="18" charset="0"/>
              </a:rPr>
              <a:t>Identifying information</a:t>
            </a:r>
          </a:p>
          <a:p>
            <a:pPr marL="515938" indent="-515938" eaLnBrk="1" hangingPunct="1">
              <a:lnSpc>
                <a:spcPct val="80000"/>
              </a:lnSpc>
              <a:spcBef>
                <a:spcPct val="0"/>
              </a:spcBef>
              <a:buFont typeface="Wingdings" pitchFamily="2" charset="2"/>
              <a:buChar char="v"/>
            </a:pPr>
            <a:endParaRPr lang="en-US" smtClean="0">
              <a:solidFill>
                <a:srgbClr val="173C87"/>
              </a:solidFill>
              <a:latin typeface="Palatino Linotype" pitchFamily="18" charset="0"/>
            </a:endParaRPr>
          </a:p>
          <a:p>
            <a:pPr marL="515938" indent="-515938" eaLnBrk="1" hangingPunct="1">
              <a:lnSpc>
                <a:spcPct val="80000"/>
              </a:lnSpc>
              <a:spcBef>
                <a:spcPct val="0"/>
              </a:spcBef>
              <a:buFont typeface="Wingdings" pitchFamily="2" charset="2"/>
              <a:buChar char="v"/>
            </a:pPr>
            <a:r>
              <a:rPr lang="en-US" smtClean="0">
                <a:solidFill>
                  <a:srgbClr val="173C87"/>
                </a:solidFill>
                <a:latin typeface="Palatino Linotype" pitchFamily="18" charset="0"/>
              </a:rPr>
              <a:t>Summary of assessment information</a:t>
            </a:r>
          </a:p>
          <a:p>
            <a:pPr marL="515938" indent="-515938" eaLnBrk="1" hangingPunct="1">
              <a:lnSpc>
                <a:spcPct val="80000"/>
              </a:lnSpc>
              <a:spcBef>
                <a:spcPct val="0"/>
              </a:spcBef>
              <a:buFont typeface="Wingdings" pitchFamily="2" charset="2"/>
              <a:buChar char="v"/>
            </a:pPr>
            <a:endParaRPr lang="en-US" smtClean="0">
              <a:solidFill>
                <a:srgbClr val="173C87"/>
              </a:solidFill>
              <a:latin typeface="Palatino Linotype" pitchFamily="18" charset="0"/>
            </a:endParaRPr>
          </a:p>
          <a:p>
            <a:pPr marL="515938" indent="-515938" eaLnBrk="1" hangingPunct="1">
              <a:lnSpc>
                <a:spcPct val="80000"/>
              </a:lnSpc>
              <a:spcBef>
                <a:spcPct val="0"/>
              </a:spcBef>
              <a:buFont typeface="Wingdings" pitchFamily="2" charset="2"/>
              <a:buChar char="v"/>
            </a:pPr>
            <a:r>
              <a:rPr lang="en-US" smtClean="0">
                <a:solidFill>
                  <a:srgbClr val="173C87"/>
                </a:solidFill>
                <a:latin typeface="Palatino Linotype" pitchFamily="18" charset="0"/>
              </a:rPr>
              <a:t>Measurable short-term and long-term goals</a:t>
            </a:r>
          </a:p>
          <a:p>
            <a:pPr marL="515938" indent="-515938" eaLnBrk="1" hangingPunct="1">
              <a:lnSpc>
                <a:spcPct val="80000"/>
              </a:lnSpc>
              <a:spcBef>
                <a:spcPct val="0"/>
              </a:spcBef>
              <a:buFont typeface="Wingdings" pitchFamily="2" charset="2"/>
              <a:buChar char="v"/>
            </a:pPr>
            <a:endParaRPr lang="en-US" smtClean="0">
              <a:solidFill>
                <a:srgbClr val="173C87"/>
              </a:solidFill>
              <a:latin typeface="Palatino Linotype" pitchFamily="18" charset="0"/>
            </a:endParaRPr>
          </a:p>
          <a:p>
            <a:pPr marL="515938" indent="-515938" eaLnBrk="1" hangingPunct="1">
              <a:lnSpc>
                <a:spcPct val="80000"/>
              </a:lnSpc>
              <a:spcBef>
                <a:spcPct val="0"/>
              </a:spcBef>
              <a:buFont typeface="Wingdings" pitchFamily="2" charset="2"/>
              <a:buChar char="v"/>
            </a:pPr>
            <a:r>
              <a:rPr lang="en-US" smtClean="0">
                <a:solidFill>
                  <a:srgbClr val="173C87"/>
                </a:solidFill>
                <a:latin typeface="Palatino Linotype" pitchFamily="18" charset="0"/>
              </a:rPr>
              <a:t>Services and other resource needs</a:t>
            </a:r>
          </a:p>
          <a:p>
            <a:pPr marL="515938" indent="-515938" eaLnBrk="1" hangingPunct="1">
              <a:lnSpc>
                <a:spcPct val="80000"/>
              </a:lnSpc>
              <a:spcBef>
                <a:spcPct val="0"/>
              </a:spcBef>
              <a:buFont typeface="Wingdings" pitchFamily="2" charset="2"/>
              <a:buChar char="v"/>
            </a:pPr>
            <a:endParaRPr lang="en-US" smtClean="0">
              <a:solidFill>
                <a:srgbClr val="173C87"/>
              </a:solidFill>
              <a:latin typeface="Palatino Linotype" pitchFamily="18" charset="0"/>
            </a:endParaRPr>
          </a:p>
          <a:p>
            <a:pPr marL="515938" indent="-515938" eaLnBrk="1" hangingPunct="1">
              <a:lnSpc>
                <a:spcPct val="80000"/>
              </a:lnSpc>
              <a:spcBef>
                <a:spcPct val="0"/>
              </a:spcBef>
              <a:buFont typeface="Wingdings" pitchFamily="2" charset="2"/>
              <a:buChar char="v"/>
            </a:pPr>
            <a:r>
              <a:rPr lang="en-US" smtClean="0">
                <a:solidFill>
                  <a:srgbClr val="173C87"/>
                </a:solidFill>
                <a:latin typeface="Palatino Linotype" pitchFamily="18" charset="0"/>
              </a:rPr>
              <a:t>Organizations and/or individuals that will provide services &amp; resources</a:t>
            </a:r>
          </a:p>
          <a:p>
            <a:pPr marL="515938" indent="-515938" eaLnBrk="1" hangingPunct="1">
              <a:lnSpc>
                <a:spcPct val="80000"/>
              </a:lnSpc>
              <a:spcBef>
                <a:spcPct val="0"/>
              </a:spcBef>
              <a:buFont typeface="Wingdings" pitchFamily="2" charset="2"/>
              <a:buChar char="v"/>
            </a:pPr>
            <a:endParaRPr lang="en-US" smtClean="0">
              <a:solidFill>
                <a:srgbClr val="173C87"/>
              </a:solidFill>
              <a:latin typeface="Palatino Linotype" pitchFamily="18" charset="0"/>
            </a:endParaRPr>
          </a:p>
          <a:p>
            <a:pPr marL="515938" indent="-515938" eaLnBrk="1" hangingPunct="1">
              <a:lnSpc>
                <a:spcPct val="80000"/>
              </a:lnSpc>
              <a:spcBef>
                <a:spcPct val="0"/>
              </a:spcBef>
              <a:buFont typeface="Wingdings" pitchFamily="2" charset="2"/>
              <a:buChar char="v"/>
            </a:pPr>
            <a:r>
              <a:rPr lang="en-US" smtClean="0">
                <a:solidFill>
                  <a:srgbClr val="173C87"/>
                </a:solidFill>
                <a:latin typeface="Palatino Linotype" pitchFamily="18" charset="0"/>
              </a:rPr>
              <a:t>Tasks and responsibilities of the youth, case manager, family members and others. </a:t>
            </a:r>
            <a:endParaRPr lang="en-US" smtClean="0">
              <a:latin typeface="Palatino Linotype" pitchFamily="18" charset="0"/>
            </a:endParaRP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1D449C-9C96-4589-B054-A26F645D5957}"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515938" indent="-515938" eaLnBrk="1" fontAlgn="auto" hangingPunct="1">
              <a:spcBef>
                <a:spcPts val="0"/>
              </a:spcBef>
              <a:spcAft>
                <a:spcPts val="0"/>
              </a:spcAft>
              <a:buFont typeface="Wingdings" pitchFamily="2" charset="2"/>
              <a:buChar char="v"/>
              <a:defRPr/>
            </a:pPr>
            <a:r>
              <a:rPr lang="en-US" dirty="0" smtClean="0">
                <a:solidFill>
                  <a:srgbClr val="173C87"/>
                </a:solidFill>
                <a:latin typeface="Palatino Linotype" pitchFamily="18" charset="0"/>
              </a:rPr>
              <a:t>Clear action statements that are tied to goals set by the youth and the case manger</a:t>
            </a:r>
          </a:p>
          <a:p>
            <a:pPr marL="515938" indent="-515938" eaLnBrk="1" fontAlgn="auto" hangingPunct="1">
              <a:spcBef>
                <a:spcPts val="0"/>
              </a:spcBef>
              <a:spcAft>
                <a:spcPts val="0"/>
              </a:spcAft>
              <a:buFont typeface="Wingdings" pitchFamily="2" charset="2"/>
              <a:buChar char="v"/>
              <a:defRPr/>
            </a:pPr>
            <a:endParaRPr lang="en-US" sz="900" dirty="0" smtClean="0">
              <a:solidFill>
                <a:srgbClr val="173C87"/>
              </a:solidFill>
              <a:latin typeface="Palatino Linotype" pitchFamily="18" charset="0"/>
            </a:endParaRPr>
          </a:p>
          <a:p>
            <a:pPr marL="515938" indent="-515938" eaLnBrk="1" fontAlgn="auto" hangingPunct="1">
              <a:spcBef>
                <a:spcPts val="0"/>
              </a:spcBef>
              <a:spcAft>
                <a:spcPts val="0"/>
              </a:spcAft>
              <a:buFont typeface="Wingdings" pitchFamily="2" charset="2"/>
              <a:buChar char="v"/>
              <a:defRPr/>
            </a:pPr>
            <a:r>
              <a:rPr lang="en-US" dirty="0" smtClean="0">
                <a:solidFill>
                  <a:srgbClr val="173C87"/>
                </a:solidFill>
                <a:latin typeface="Palatino Linotype" pitchFamily="18" charset="0"/>
              </a:rPr>
              <a:t>Time-table for completion of the goals</a:t>
            </a:r>
          </a:p>
          <a:p>
            <a:pPr marL="515938" indent="-515938" eaLnBrk="1" fontAlgn="auto" hangingPunct="1">
              <a:spcBef>
                <a:spcPts val="0"/>
              </a:spcBef>
              <a:spcAft>
                <a:spcPts val="0"/>
              </a:spcAft>
              <a:buFont typeface="Wingdings" pitchFamily="2" charset="2"/>
              <a:buChar char="v"/>
              <a:defRPr/>
            </a:pPr>
            <a:endParaRPr lang="en-US" sz="900" dirty="0" smtClean="0">
              <a:solidFill>
                <a:srgbClr val="173C87"/>
              </a:solidFill>
              <a:latin typeface="Palatino Linotype" pitchFamily="18" charset="0"/>
            </a:endParaRPr>
          </a:p>
          <a:p>
            <a:pPr marL="515938" indent="-515938" eaLnBrk="1" fontAlgn="auto" hangingPunct="1">
              <a:spcBef>
                <a:spcPts val="0"/>
              </a:spcBef>
              <a:spcAft>
                <a:spcPts val="0"/>
              </a:spcAft>
              <a:buFont typeface="Wingdings" pitchFamily="2" charset="2"/>
              <a:buChar char="v"/>
              <a:defRPr/>
            </a:pPr>
            <a:r>
              <a:rPr lang="en-US" dirty="0" smtClean="0">
                <a:solidFill>
                  <a:srgbClr val="173C87"/>
                </a:solidFill>
                <a:latin typeface="Palatino Linotype" pitchFamily="18" charset="0"/>
              </a:rPr>
              <a:t>Regular review with youth of both planned and accomplished goals</a:t>
            </a:r>
          </a:p>
          <a:p>
            <a:pPr marL="515938" indent="-515938" eaLnBrk="1" fontAlgn="auto" hangingPunct="1">
              <a:spcBef>
                <a:spcPts val="0"/>
              </a:spcBef>
              <a:spcAft>
                <a:spcPts val="0"/>
              </a:spcAft>
              <a:buFont typeface="Wingdings" pitchFamily="2" charset="2"/>
              <a:buChar char="v"/>
              <a:defRPr/>
            </a:pPr>
            <a:endParaRPr lang="en-US" sz="900" dirty="0" smtClean="0">
              <a:solidFill>
                <a:srgbClr val="173C87"/>
              </a:solidFill>
              <a:latin typeface="Palatino Linotype" pitchFamily="18" charset="0"/>
            </a:endParaRPr>
          </a:p>
          <a:p>
            <a:pPr marL="515938" indent="-515938" eaLnBrk="1" fontAlgn="auto" hangingPunct="1">
              <a:spcBef>
                <a:spcPts val="0"/>
              </a:spcBef>
              <a:spcAft>
                <a:spcPts val="0"/>
              </a:spcAft>
              <a:buFont typeface="Wingdings" pitchFamily="2" charset="2"/>
              <a:buChar char="v"/>
              <a:defRPr/>
            </a:pPr>
            <a:r>
              <a:rPr lang="en-US" dirty="0" smtClean="0">
                <a:solidFill>
                  <a:srgbClr val="173C87"/>
                </a:solidFill>
                <a:latin typeface="Palatino Linotype" pitchFamily="18" charset="0"/>
              </a:rPr>
              <a:t>Refinement of existing goals, objectives and action plan</a:t>
            </a:r>
          </a:p>
          <a:p>
            <a:pPr marL="515938" indent="-515938" eaLnBrk="1" fontAlgn="auto" hangingPunct="1">
              <a:spcBef>
                <a:spcPts val="0"/>
              </a:spcBef>
              <a:spcAft>
                <a:spcPts val="0"/>
              </a:spcAft>
              <a:buFont typeface="Wingdings" pitchFamily="2" charset="2"/>
              <a:buChar char="v"/>
              <a:defRPr/>
            </a:pPr>
            <a:endParaRPr lang="en-US" sz="900" dirty="0" smtClean="0">
              <a:solidFill>
                <a:srgbClr val="173C87"/>
              </a:solidFill>
              <a:latin typeface="Palatino Linotype" pitchFamily="18" charset="0"/>
            </a:endParaRPr>
          </a:p>
          <a:p>
            <a:pPr marL="515938" indent="-515938" eaLnBrk="1" fontAlgn="auto" hangingPunct="1">
              <a:spcBef>
                <a:spcPts val="0"/>
              </a:spcBef>
              <a:spcAft>
                <a:spcPts val="0"/>
              </a:spcAft>
              <a:buFont typeface="Wingdings" pitchFamily="2" charset="2"/>
              <a:buChar char="v"/>
              <a:defRPr/>
            </a:pPr>
            <a:r>
              <a:rPr lang="en-US" dirty="0" smtClean="0">
                <a:solidFill>
                  <a:srgbClr val="173C87"/>
                </a:solidFill>
                <a:latin typeface="Palatino Linotype" pitchFamily="18" charset="0"/>
              </a:rPr>
              <a:t>Identify who is responsible for providing, obtaining, and/or contracting the participant services.  </a:t>
            </a:r>
          </a:p>
          <a:p>
            <a:pPr eaLnBrk="1" fontAlgn="auto" hangingPunct="1">
              <a:spcBef>
                <a:spcPts val="0"/>
              </a:spcBef>
              <a:spcAft>
                <a:spcPts val="0"/>
              </a:spcAft>
              <a:defRPr/>
            </a:pPr>
            <a:endParaRPr lang="en-US" dirty="0">
              <a:latin typeface="Palatino Linotype" pitchFamily="18" charset="0"/>
            </a:endParaRPr>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4B7A91-A95A-49C5-A538-EA837151AE9A}"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Palatino Linotype" pitchFamily="18" charset="0"/>
            </a:endParaRPr>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0D1EAC-6B67-4A0E-9CFE-4F9DBDC03676}"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defTabSz="904875" eaLnBrk="1" hangingPunct="1">
              <a:spcBef>
                <a:spcPct val="0"/>
              </a:spcBef>
            </a:pPr>
            <a:r>
              <a:rPr lang="en-US" smtClean="0"/>
              <a:t>On February 17, 2006, the United States Department of Labor (USDOL) published Training Employment and Guidance Letter (TEGL) 17-05.  This guidance letter, among other things, clarifies the federal Literacy and Numeracy requirements for youth. It also establishes a federal literacy and numeracy indicator which gauges educational gains for basic skills deficient Out-school Youth, in the areas of reading, math and language.</a:t>
            </a:r>
          </a:p>
          <a:p>
            <a:pPr defTabSz="904875" eaLnBrk="1" hangingPunct="1">
              <a:spcBef>
                <a:spcPct val="0"/>
              </a:spcBef>
            </a:pPr>
            <a:endParaRPr lang="en-US" smtClean="0"/>
          </a:p>
          <a:p>
            <a:pPr defTabSz="904875" eaLnBrk="1" hangingPunct="1">
              <a:spcBef>
                <a:spcPct val="0"/>
              </a:spcBef>
            </a:pPr>
            <a:r>
              <a:rPr lang="en-US" smtClean="0"/>
              <a:t>It’s worth noting here that In-school Youth educational gains are not addressed under the federal literacy and numeracy requirement. However, Florida has made provisions for testing all of its Workforce Investment Act youth participants and subsequently tracking the educational gains for those youth participants found to be basic skill deficient, regardless of school status - see AWI Final Guidance 62.</a:t>
            </a:r>
          </a:p>
          <a:p>
            <a:pPr defTabSz="904875" eaLnBrk="1" hangingPunct="1">
              <a:spcBef>
                <a:spcPct val="0"/>
              </a:spcBef>
            </a:pPr>
            <a:endParaRPr lang="en-US" smtClean="0">
              <a:latin typeface="Palatino Linotype" pitchFamily="18" charset="0"/>
            </a:endParaRPr>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F0FCD6-5FB7-49A4-BDB2-0191C2E57C87}"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defTabSz="904875" eaLnBrk="1" hangingPunct="1">
              <a:spcBef>
                <a:spcPct val="0"/>
              </a:spcBef>
            </a:pPr>
            <a:r>
              <a:rPr lang="en-US" smtClean="0"/>
              <a:t>On February 17, 2006, the United States Department of Labor (USDOL) published Training Employment and Guidance Letter (TEGL) 17-05.  This guidance letter, among other things, clarifies the federal Literacy and Numeracy requirements for youth. It also establishes a federal literacy and numeracy indicator which gauges educational gains for basic skills deficient Out-school Youth, in the areas of reading, math and language.</a:t>
            </a:r>
          </a:p>
          <a:p>
            <a:pPr defTabSz="904875" eaLnBrk="1" hangingPunct="1">
              <a:spcBef>
                <a:spcPct val="0"/>
              </a:spcBef>
            </a:pPr>
            <a:endParaRPr lang="en-US" smtClean="0"/>
          </a:p>
          <a:p>
            <a:pPr defTabSz="904875" eaLnBrk="1" hangingPunct="1">
              <a:spcBef>
                <a:spcPct val="0"/>
              </a:spcBef>
            </a:pPr>
            <a:r>
              <a:rPr lang="en-US" smtClean="0"/>
              <a:t>It’s worth noting here that In-school Youth educational gains are not addressed under the federal literacy and numeracy requirement. However, Florida has made provisions for testing all of its Workforce Investment Act youth participants and subsequently tracking the educational gains for those youth participants found to be basic skill deficient, regardless of school status - see AWI Final Guidance 62.</a:t>
            </a:r>
          </a:p>
          <a:p>
            <a:pPr defTabSz="904875" eaLnBrk="1" hangingPunct="1">
              <a:spcBef>
                <a:spcPct val="0"/>
              </a:spcBef>
            </a:pPr>
            <a:endParaRPr lang="en-US" smtClean="0">
              <a:latin typeface="Palatino Linotype" pitchFamily="18" charset="0"/>
            </a:endParaRPr>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982D31-C5DD-4E91-9F48-9CBF540B3193}"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99411D2-8B77-414B-BEAD-0195996586A6}" type="datetimeFigureOut">
              <a:rPr lang="en-US"/>
              <a:pPr>
                <a:defRPr/>
              </a:pPr>
              <a:t>4/25/2014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BCBE41-E156-49C4-99DC-341E16B10A02}" type="slidenum">
              <a:rPr lang="en-US"/>
              <a:pPr>
                <a:defRPr/>
              </a:pPr>
              <a:t>‹#›</a:t>
            </a:fld>
            <a:endParaRPr lang="en-US" dirty="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3D45A8D-7EF1-4CF9-8733-E737903137B6}" type="datetimeFigureOut">
              <a:rPr lang="en-US"/>
              <a:pPr>
                <a:defRPr/>
              </a:pPr>
              <a:t>4/25/2014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316BD1-98D4-46F9-AF49-BD79BF68DA08}" type="slidenum">
              <a:rPr lang="en-US"/>
              <a:pPr>
                <a:defRPr/>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1FE500-4937-442F-AA6B-F50B7D042986}" type="datetimeFigureOut">
              <a:rPr lang="en-US"/>
              <a:pPr>
                <a:defRPr/>
              </a:pPr>
              <a:t>4/25/2014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03FDC2-992E-43AA-A134-7362C3A4A3F2}" type="slidenum">
              <a:rPr lang="en-US"/>
              <a:pPr>
                <a:defRPr/>
              </a:pPr>
              <a:t>‹#›</a:t>
            </a:fld>
            <a:endParaRPr lang="en-US" dirty="0"/>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Rectangle 15"/>
          <p:cNvSpPr>
            <a:spLocks noGrp="1" noChangeArrowheads="1"/>
          </p:cNvSpPr>
          <p:nvPr>
            <p:ph type="ftr" sz="quarter" idx="10"/>
          </p:nvPr>
        </p:nvSpPr>
        <p:spPr>
          <a:xfrm>
            <a:off x="3429000" y="6248400"/>
            <a:ext cx="2895600" cy="457200"/>
          </a:xfrm>
        </p:spPr>
        <p:txBody>
          <a:bodyPr/>
          <a:lstStyle>
            <a:lvl1pPr>
              <a:defRPr>
                <a:solidFill>
                  <a:schemeClr val="bg2"/>
                </a:solidFill>
              </a:defRPr>
            </a:lvl1pPr>
          </a:lstStyle>
          <a:p>
            <a:pPr>
              <a:defRPr/>
            </a:pPr>
            <a:endParaRPr lang="en-US"/>
          </a:p>
        </p:txBody>
      </p:sp>
      <p:sp>
        <p:nvSpPr>
          <p:cNvPr id="3"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298D3C85-5F53-454D-8FB9-2DE09C69E9D9}" type="slidenum">
              <a:rPr lang="en-US"/>
              <a:pPr>
                <a:defRPr/>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8F19B3-EF0D-4937-9A33-A47123AAD918}" type="datetimeFigureOut">
              <a:rPr lang="en-US"/>
              <a:pPr>
                <a:defRPr/>
              </a:pPr>
              <a:t>4/25/2014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A3A700-7F81-45DF-A2BB-FB6B8F4ABED7}" type="slidenum">
              <a:rPr lang="en-US"/>
              <a:pPr>
                <a:defRPr/>
              </a:pPr>
              <a:t>‹#›</a:t>
            </a:fld>
            <a:endParaRPr lang="en-US" dirty="0"/>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7EF541C-060B-46FF-ADDE-8F1F5E78A9E8}" type="datetimeFigureOut">
              <a:rPr lang="en-US"/>
              <a:pPr>
                <a:defRPr/>
              </a:pPr>
              <a:t>4/25/2014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E47C39-723C-4C41-9A9F-F1FC80EE6A33}" type="slidenum">
              <a:rPr lang="en-US"/>
              <a:pPr>
                <a:defRPr/>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86EE20C-7D43-4720-BF81-2C6AA6C94D66}" type="datetimeFigureOut">
              <a:rPr lang="en-US"/>
              <a:pPr>
                <a:defRPr/>
              </a:pPr>
              <a:t>4/25/2014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D35D5C-E5EB-4A8B-942B-F71F402770A0}" type="slidenum">
              <a:rPr lang="en-US"/>
              <a:pPr>
                <a:defRPr/>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8849760-14D5-4478-ACFA-0A2768784F46}" type="datetimeFigureOut">
              <a:rPr lang="en-US"/>
              <a:pPr>
                <a:defRPr/>
              </a:pPr>
              <a:t>4/25/2014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F36AB55-5E86-46E2-A795-B8AA4C198DC4}" type="slidenum">
              <a:rPr lang="en-US"/>
              <a:pPr>
                <a:defRPr/>
              </a:pPr>
              <a:t>‹#›</a:t>
            </a:fld>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300558A-5141-423A-8D53-35F6FED5EA3F}" type="datetimeFigureOut">
              <a:rPr lang="en-US"/>
              <a:pPr>
                <a:defRPr/>
              </a:pPr>
              <a:t>4/25/2014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CF0FA6A-846C-46B6-BC67-5AB0CDACDAF0}" type="slidenum">
              <a:rPr lang="en-US"/>
              <a:pPr>
                <a:defRPr/>
              </a:pPr>
              <a:t>‹#›</a:t>
            </a:fld>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012734-1137-4795-8CDC-7682D42DBF35}" type="datetimeFigureOut">
              <a:rPr lang="en-US"/>
              <a:pPr>
                <a:defRPr/>
              </a:pPr>
              <a:t>4/25/2014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5BB419F-BBC0-4EAE-96B9-9EAC402D1018}" type="slidenum">
              <a:rPr lang="en-US"/>
              <a:pPr>
                <a:defRPr/>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33EE91-FAB5-4D44-84C9-72DFD9D47074}" type="datetimeFigureOut">
              <a:rPr lang="en-US"/>
              <a:pPr>
                <a:defRPr/>
              </a:pPr>
              <a:t>4/25/2014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A8DA63-C478-47DB-8E55-20715C69548B}" type="slidenum">
              <a:rPr lang="en-US"/>
              <a:pPr>
                <a:defRPr/>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11D64BF-0DAE-4CF7-9EF7-1BD2DE707902}" type="datetimeFigureOut">
              <a:rPr lang="en-US"/>
              <a:pPr>
                <a:defRPr/>
              </a:pPr>
              <a:t>4/25/2014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593412C-3BCE-4105-AD79-070AF423F99A}" type="slidenum">
              <a:rPr lang="en-US"/>
              <a:pPr>
                <a:defRPr/>
              </a:pPr>
              <a:t>‹#›</a:t>
            </a:fld>
            <a:endParaRPr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06273C2-3979-48FA-8888-C02F4E4AEE2F}" type="datetimeFigureOut">
              <a:rPr lang="en-US"/>
              <a:pPr>
                <a:defRPr/>
              </a:pPr>
              <a:t>4/25/2014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07E7CEE-7A89-45CD-A732-832F3310154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896" r:id="rId1"/>
    <p:sldLayoutId id="2147484897" r:id="rId2"/>
    <p:sldLayoutId id="2147484898" r:id="rId3"/>
    <p:sldLayoutId id="2147484899" r:id="rId4"/>
    <p:sldLayoutId id="2147484900" r:id="rId5"/>
    <p:sldLayoutId id="2147484901" r:id="rId6"/>
    <p:sldLayoutId id="2147484902" r:id="rId7"/>
    <p:sldLayoutId id="2147484903" r:id="rId8"/>
    <p:sldLayoutId id="2147484904" r:id="rId9"/>
    <p:sldLayoutId id="2147484905" r:id="rId10"/>
    <p:sldLayoutId id="2147484906" r:id="rId11"/>
    <p:sldLayoutId id="2147484907" r:id="rId12"/>
  </p:sldLayoutIdLst>
  <p:transition>
    <p:fade thruBlk="1"/>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mailto:WP_WIAProgramInfo@deo.myflorida.com"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0" y="0"/>
            <a:ext cx="91440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73088" lvl="1" indent="-115888" fontAlgn="auto">
              <a:spcBef>
                <a:spcPts val="0"/>
              </a:spcBef>
              <a:spcAft>
                <a:spcPts val="0"/>
              </a:spcAft>
              <a:defRPr/>
            </a:pPr>
            <a:r>
              <a:rPr lang="en-US" sz="4400" cap="all" spc="300" dirty="0">
                <a:solidFill>
                  <a:schemeClr val="bg1">
                    <a:lumMod val="75000"/>
                  </a:schemeClr>
                </a:solidFill>
                <a:effectLst>
                  <a:outerShdw dist="50800" algn="ctr" rotWithShape="0">
                    <a:srgbClr val="000000">
                      <a:alpha val="0"/>
                    </a:srgbClr>
                  </a:outerShdw>
                </a:effectLst>
                <a:latin typeface="Bell MT" pitchFamily="18" charset="0"/>
              </a:rPr>
              <a:t> </a:t>
            </a:r>
            <a:endPar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32" name="Straight Connector 31"/>
          <p:cNvCxnSpPr/>
          <p:nvPr/>
        </p:nvCxnSpPr>
        <p:spPr>
          <a:xfrm rot="10800000">
            <a:off x="228600" y="6553200"/>
            <a:ext cx="8686800" cy="0"/>
          </a:xfrm>
          <a:prstGeom prst="line">
            <a:avLst/>
          </a:prstGeom>
          <a:ln>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sp>
        <p:nvSpPr>
          <p:cNvPr id="46" name="Rectangle 45"/>
          <p:cNvSpPr/>
          <p:nvPr/>
        </p:nvSpPr>
        <p:spPr>
          <a:xfrm>
            <a:off x="6629400" y="6553200"/>
            <a:ext cx="2514600" cy="304800"/>
          </a:xfrm>
          <a:prstGeom prst="rect">
            <a:avLst/>
          </a:prstGeom>
        </p:spPr>
        <p:txBody>
          <a:bodyPr>
            <a:spAutoFit/>
          </a:bodyPr>
          <a:lstStyle/>
          <a:p>
            <a:pPr algn="ctr" fontAlgn="auto">
              <a:spcBef>
                <a:spcPts val="0"/>
              </a:spcBef>
              <a:spcAft>
                <a:spcPts val="0"/>
              </a:spcAft>
              <a:defRPr/>
            </a:pPr>
            <a:r>
              <a:rPr lang="en-US" sz="1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mn-lt"/>
              </a:rPr>
              <a:t>Workforce Investment Act</a:t>
            </a:r>
          </a:p>
        </p:txBody>
      </p:sp>
      <p:pic>
        <p:nvPicPr>
          <p:cNvPr id="11" name="Picture 4" descr="DEO_Logo_CJ_Stacked_CMYK.png"/>
          <p:cNvPicPr>
            <a:picLocks noChangeAspect="1"/>
          </p:cNvPicPr>
          <p:nvPr/>
        </p:nvPicPr>
        <p:blipFill>
          <a:blip r:embed="rId3" cstate="print"/>
          <a:srcRect/>
          <a:stretch>
            <a:fillRect/>
          </a:stretch>
        </p:blipFill>
        <p:spPr bwMode="auto">
          <a:xfrm>
            <a:off x="274320" y="274320"/>
            <a:ext cx="1752600" cy="1044575"/>
          </a:xfrm>
          <a:prstGeom prst="rect">
            <a:avLst/>
          </a:prstGeom>
          <a:noFill/>
          <a:ln w="9525">
            <a:noFill/>
            <a:miter lim="800000"/>
            <a:headEnd/>
            <a:tailEnd/>
          </a:ln>
        </p:spPr>
      </p:pic>
      <p:sp>
        <p:nvSpPr>
          <p:cNvPr id="22" name="TextBox 21"/>
          <p:cNvSpPr txBox="1"/>
          <p:nvPr/>
        </p:nvSpPr>
        <p:spPr>
          <a:xfrm>
            <a:off x="7239000" y="5867401"/>
            <a:ext cx="1447800" cy="769441"/>
          </a:xfrm>
          <a:prstGeom prst="rect">
            <a:avLst/>
          </a:prstGeom>
          <a:noFill/>
        </p:spPr>
        <p:txBody>
          <a:bodyPr>
            <a:spAutoFit/>
          </a:bodyPr>
          <a:lstStyle/>
          <a:p>
            <a:pPr fontAlgn="auto">
              <a:spcBef>
                <a:spcPts val="0"/>
              </a:spcBef>
              <a:spcAft>
                <a:spcPts val="0"/>
              </a:spcAft>
              <a:defRPr/>
            </a:pPr>
            <a:r>
              <a:rPr lang="en-US" sz="4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ell MT" pitchFamily="18" charset="0"/>
              </a:rPr>
              <a:t>WIA</a:t>
            </a:r>
            <a:endParaRPr lang="en-US" sz="4400" dirty="0">
              <a:latin typeface="+mn-lt"/>
            </a:endParaRPr>
          </a:p>
        </p:txBody>
      </p:sp>
      <p:sp>
        <p:nvSpPr>
          <p:cNvPr id="12" name="TextBox 11"/>
          <p:cNvSpPr txBox="1"/>
          <p:nvPr/>
        </p:nvSpPr>
        <p:spPr>
          <a:xfrm>
            <a:off x="2362200" y="304800"/>
            <a:ext cx="6553200" cy="830263"/>
          </a:xfrm>
          <a:prstGeom prst="rect">
            <a:avLst/>
          </a:prstGeom>
          <a:solidFill>
            <a:schemeClr val="bg1"/>
          </a:solidFill>
          <a:ln>
            <a:solidFill>
              <a:schemeClr val="bg1"/>
            </a:solidFill>
          </a:ln>
          <a:effectLst>
            <a:outerShdw blurRad="152400" dist="317500" dir="5400000" sx="90000" sy="-19000" rotWithShape="0">
              <a:prstClr val="black">
                <a:alpha val="15000"/>
              </a:prstClr>
            </a:outerShdw>
          </a:effectLst>
        </p:spPr>
        <p:txBody>
          <a:bodyPr>
            <a:spAutoFit/>
          </a:bodyPr>
          <a:lstStyle/>
          <a:p>
            <a:pPr algn="r" fontAlgn="auto">
              <a:spcBef>
                <a:spcPts val="0"/>
              </a:spcBef>
              <a:spcAft>
                <a:spcPts val="0"/>
              </a:spcAft>
              <a:defRPr/>
            </a:pPr>
            <a:r>
              <a:rPr lang="en-US" sz="4800" b="1" cap="all" spc="100" dirty="0">
                <a:solidFill>
                  <a:srgbClr val="173C87"/>
                </a:solidFill>
                <a:effectLst>
                  <a:outerShdw blurRad="38100" dist="38100" dir="2700000" algn="tl">
                    <a:srgbClr val="000000">
                      <a:alpha val="43137"/>
                    </a:srgbClr>
                  </a:outerShdw>
                </a:effectLst>
                <a:latin typeface="Perpetua Titling MT" pitchFamily="18" charset="0"/>
              </a:rPr>
              <a:t>Training Series</a:t>
            </a:r>
            <a:endParaRPr lang="en-US" sz="4800" b="1" spc="100" dirty="0">
              <a:solidFill>
                <a:srgbClr val="173C87"/>
              </a:solidFill>
              <a:effectLst>
                <a:outerShdw blurRad="38100" dist="38100" dir="2700000" algn="tl">
                  <a:srgbClr val="000000">
                    <a:alpha val="43137"/>
                  </a:srgbClr>
                </a:outerShdw>
              </a:effectLst>
              <a:latin typeface="+mn-lt"/>
            </a:endParaRPr>
          </a:p>
        </p:txBody>
      </p:sp>
      <p:sp>
        <p:nvSpPr>
          <p:cNvPr id="72" name="TextBox 71"/>
          <p:cNvSpPr txBox="1"/>
          <p:nvPr/>
        </p:nvSpPr>
        <p:spPr>
          <a:xfrm>
            <a:off x="228600" y="6248400"/>
            <a:ext cx="3886200" cy="246063"/>
          </a:xfrm>
          <a:prstGeom prst="rect">
            <a:avLst/>
          </a:prstGeom>
          <a:noFill/>
        </p:spPr>
        <p:txBody>
          <a:bodyPr>
            <a:spAutoFit/>
          </a:bodyPr>
          <a:lstStyle/>
          <a:p>
            <a:pPr fontAlgn="auto">
              <a:spcBef>
                <a:spcPts val="0"/>
              </a:spcBef>
              <a:spcAft>
                <a:spcPts val="0"/>
              </a:spcAft>
              <a:defRPr/>
            </a:pPr>
            <a:r>
              <a:rPr lang="en-US" sz="1000" dirty="0">
                <a:solidFill>
                  <a:schemeClr val="bg1">
                    <a:lumMod val="75000"/>
                  </a:schemeClr>
                </a:solidFill>
                <a:latin typeface="+mn-lt"/>
              </a:rPr>
              <a:t>Source Documents: Employ Florida Market Place VOS Manual  </a:t>
            </a:r>
          </a:p>
        </p:txBody>
      </p:sp>
      <p:sp>
        <p:nvSpPr>
          <p:cNvPr id="73" name="Rectangle 72"/>
          <p:cNvSpPr/>
          <p:nvPr/>
        </p:nvSpPr>
        <p:spPr>
          <a:xfrm>
            <a:off x="3505200" y="2286000"/>
            <a:ext cx="5228419" cy="584775"/>
          </a:xfrm>
          <a:prstGeom prst="rect">
            <a:avLst/>
          </a:prstGeom>
        </p:spPr>
        <p:txBody>
          <a:bodyPr wrap="none">
            <a:spAutoFit/>
          </a:bodyPr>
          <a:lstStyle/>
          <a:p>
            <a:pPr fontAlgn="auto">
              <a:spcBef>
                <a:spcPts val="0"/>
              </a:spcBef>
              <a:spcAft>
                <a:spcPts val="0"/>
              </a:spcAft>
              <a:defRPr/>
            </a:pPr>
            <a:r>
              <a:rPr lang="en-US" sz="3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reflection blurRad="6350" stA="50000" endA="300" endPos="50000" dist="29997" dir="5400000" sy="-100000" algn="bl" rotWithShape="0"/>
                </a:effectLst>
                <a:latin typeface="Bell MT" pitchFamily="18" charset="0"/>
              </a:rPr>
              <a:t>Individual Service Strategy</a:t>
            </a: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0" name="Picture 6" descr="http://t2.gstatic.com/images?q=tbn:ANd9GcSR_iUxJCJ6U85DQrr9lbPHOEEr6WsAlV8GX10t8aYWYKwSNA7sKA"/>
          <p:cNvPicPr>
            <a:picLocks noChangeAspect="1" noChangeArrowheads="1"/>
          </p:cNvPicPr>
          <p:nvPr/>
        </p:nvPicPr>
        <p:blipFill>
          <a:blip r:embed="rId3" cstate="print"/>
          <a:stretch>
            <a:fillRect/>
          </a:stretch>
        </p:blipFill>
        <p:spPr bwMode="auto">
          <a:xfrm>
            <a:off x="7010400" y="3352800"/>
            <a:ext cx="1531938" cy="1905000"/>
          </a:xfrm>
          <a:prstGeom prst="rect">
            <a:avLst/>
          </a:prstGeom>
          <a:noFill/>
          <a:ln>
            <a:noFill/>
          </a:ln>
          <a:effectLst>
            <a:outerShdw blurRad="50800" dist="50800" dir="5400000" algn="ctr" rotWithShape="0">
              <a:srgbClr val="000000"/>
            </a:outerShdw>
          </a:effectLst>
        </p:spPr>
      </p:pic>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22" name="TextBox 21"/>
          <p:cNvSpPr txBox="1"/>
          <p:nvPr/>
        </p:nvSpPr>
        <p:spPr>
          <a:xfrm>
            <a:off x="7010400" y="5638800"/>
            <a:ext cx="1447800" cy="769441"/>
          </a:xfrm>
          <a:prstGeom prst="rect">
            <a:avLst/>
          </a:prstGeom>
          <a:noFill/>
        </p:spPr>
        <p:txBody>
          <a:bodyPr>
            <a:spAutoFit/>
          </a:bodyPr>
          <a:lstStyle/>
          <a:p>
            <a:pPr fontAlgn="auto">
              <a:spcBef>
                <a:spcPts val="0"/>
              </a:spcBef>
              <a:spcAft>
                <a:spcPts val="0"/>
              </a:spcAft>
              <a:defRPr/>
            </a:pPr>
            <a:r>
              <a:rPr lang="en-US" sz="4400" b="1" spc="50" dirty="0">
                <a:ln w="13500">
                  <a:solidFill>
                    <a:schemeClr val="accent1">
                      <a:shade val="2500"/>
                      <a:alpha val="6500"/>
                    </a:schemeClr>
                  </a:solidFill>
                  <a:prstDash val="solid"/>
                </a:ln>
                <a:solidFill>
                  <a:srgbClr val="15387D"/>
                </a:solidFill>
                <a:effectLst>
                  <a:innerShdw blurRad="50900" dist="38500" dir="13500000">
                    <a:srgbClr val="000000">
                      <a:alpha val="60000"/>
                    </a:srgbClr>
                  </a:innerShdw>
                </a:effectLst>
                <a:latin typeface="Bell MT" pitchFamily="18" charset="0"/>
              </a:rPr>
              <a:t>WIA</a:t>
            </a:r>
            <a:endParaRPr lang="en-US" sz="4400" dirty="0">
              <a:solidFill>
                <a:srgbClr val="15387D"/>
              </a:solidFill>
              <a:latin typeface="+mn-lt"/>
            </a:endParaRPr>
          </a:p>
        </p:txBody>
      </p:sp>
      <p:sp>
        <p:nvSpPr>
          <p:cNvPr id="73" name="Rectangle 72"/>
          <p:cNvSpPr/>
          <p:nvPr/>
        </p:nvSpPr>
        <p:spPr>
          <a:xfrm>
            <a:off x="6172200"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1" name="TextBox 10"/>
          <p:cNvSpPr txBox="1"/>
          <p:nvPr/>
        </p:nvSpPr>
        <p:spPr>
          <a:xfrm>
            <a:off x="3429000" y="152400"/>
            <a:ext cx="5715000" cy="461963"/>
          </a:xfrm>
          <a:prstGeom prst="rect">
            <a:avLst/>
          </a:prstGeom>
          <a:solidFill>
            <a:schemeClr val="bg1"/>
          </a:solidFill>
          <a:ln>
            <a:solidFill>
              <a:schemeClr val="bg1"/>
            </a:solidFill>
          </a:ln>
          <a:effectLst/>
        </p:spPr>
        <p:txBody>
          <a:bodyPr>
            <a:spAutoFit/>
          </a:bodyPr>
          <a:lstStyle/>
          <a:p>
            <a:pPr fontAlgn="auto">
              <a:spcBef>
                <a:spcPts val="0"/>
              </a:spcBef>
              <a:spcAft>
                <a:spcPts val="0"/>
              </a:spcAft>
              <a:defRPr/>
            </a:pPr>
            <a:r>
              <a:rPr lang="en-US" sz="2400" b="1" cap="all" spc="100" dirty="0">
                <a:solidFill>
                  <a:srgbClr val="173C87"/>
                </a:solidFill>
                <a:latin typeface="Palatino Linotype" pitchFamily="18" charset="0"/>
              </a:rPr>
              <a:t>Individual Service Strategy</a:t>
            </a:r>
            <a:endParaRPr lang="en-US" sz="2400" b="1" spc="100" dirty="0">
              <a:solidFill>
                <a:srgbClr val="173C87"/>
              </a:solidFill>
              <a:latin typeface="+mn-lt"/>
            </a:endParaRPr>
          </a:p>
        </p:txBody>
      </p:sp>
      <p:sp>
        <p:nvSpPr>
          <p:cNvPr id="4104" name="Rectangle 11"/>
          <p:cNvSpPr>
            <a:spLocks noChangeArrowheads="1"/>
          </p:cNvSpPr>
          <p:nvPr/>
        </p:nvSpPr>
        <p:spPr bwMode="auto">
          <a:xfrm>
            <a:off x="457200" y="1905000"/>
            <a:ext cx="8458200" cy="547688"/>
          </a:xfrm>
          <a:prstGeom prst="rect">
            <a:avLst/>
          </a:prstGeom>
          <a:noFill/>
          <a:ln w="9525">
            <a:noFill/>
            <a:miter lim="800000"/>
            <a:headEnd/>
            <a:tailEnd/>
          </a:ln>
        </p:spPr>
        <p:txBody>
          <a:bodyPr>
            <a:spAutoFit/>
          </a:bodyPr>
          <a:lstStyle/>
          <a:p>
            <a:pPr>
              <a:lnSpc>
                <a:spcPct val="150000"/>
              </a:lnSpc>
            </a:pPr>
            <a:endParaRPr lang="en-US" sz="2200">
              <a:solidFill>
                <a:srgbClr val="173C87"/>
              </a:solidFill>
              <a:latin typeface="Palatino Linotype" pitchFamily="18" charset="0"/>
            </a:endParaRPr>
          </a:p>
        </p:txBody>
      </p:sp>
      <p:sp>
        <p:nvSpPr>
          <p:cNvPr id="14" name="Rectangle 13"/>
          <p:cNvSpPr/>
          <p:nvPr/>
        </p:nvSpPr>
        <p:spPr>
          <a:xfrm>
            <a:off x="7391400" y="609600"/>
            <a:ext cx="1396536" cy="261610"/>
          </a:xfrm>
          <a:prstGeom prst="rect">
            <a:avLst/>
          </a:prstGeom>
        </p:spPr>
        <p:txBody>
          <a:bodyPr wrap="none">
            <a:spAutoFit/>
          </a:bodyPr>
          <a:lstStyle/>
          <a:p>
            <a:pPr fontAlgn="auto">
              <a:spcBef>
                <a:spcPts val="0"/>
              </a:spcBef>
              <a:spcAft>
                <a:spcPts val="0"/>
              </a:spcAft>
              <a:defRPr/>
            </a:pPr>
            <a:r>
              <a:rPr lang="en-US" sz="1100" spc="50" dirty="0">
                <a:ln w="13500">
                  <a:solidFill>
                    <a:schemeClr val="accent1">
                      <a:shade val="2500"/>
                      <a:alpha val="6500"/>
                    </a:schemeClr>
                  </a:solidFill>
                  <a:prstDash val="solid"/>
                </a:ln>
                <a:solidFill>
                  <a:srgbClr val="13326F"/>
                </a:solidFill>
                <a:latin typeface="Bell MT" pitchFamily="18" charset="0"/>
              </a:rPr>
              <a:t>Youth Participants</a:t>
            </a:r>
          </a:p>
        </p:txBody>
      </p:sp>
      <p:sp>
        <p:nvSpPr>
          <p:cNvPr id="3082" name="Rectangle 9"/>
          <p:cNvSpPr>
            <a:spLocks noChangeArrowheads="1"/>
          </p:cNvSpPr>
          <p:nvPr/>
        </p:nvSpPr>
        <p:spPr bwMode="auto">
          <a:xfrm>
            <a:off x="228600" y="1524000"/>
            <a:ext cx="8763000" cy="1631950"/>
          </a:xfrm>
          <a:prstGeom prst="rect">
            <a:avLst/>
          </a:prstGeom>
          <a:noFill/>
          <a:ln w="9525">
            <a:noFill/>
            <a:miter lim="800000"/>
            <a:headEnd/>
            <a:tailEnd/>
          </a:ln>
        </p:spPr>
        <p:txBody>
          <a:bodyPr>
            <a:spAutoFit/>
          </a:bodyPr>
          <a:lstStyle/>
          <a:p>
            <a:pPr>
              <a:lnSpc>
                <a:spcPct val="125000"/>
              </a:lnSpc>
              <a:tabLst>
                <a:tab pos="288925" algn="l"/>
              </a:tabLst>
            </a:pPr>
            <a:r>
              <a:rPr lang="en-US" sz="2000" dirty="0">
                <a:solidFill>
                  <a:srgbClr val="173C87"/>
                </a:solidFill>
                <a:latin typeface="Palatino Linotype" pitchFamily="18" charset="0"/>
              </a:rPr>
              <a:t>An Individual Service Strategy is a plan that provides a framework for driving youth participants towards proficiencies in basic education, life skills and occupational competencies. Ultimately an ISS should help prepare youth for employment, post-secondary training or military service. </a:t>
            </a:r>
          </a:p>
        </p:txBody>
      </p:sp>
      <p:pic>
        <p:nvPicPr>
          <p:cNvPr id="3083" name="Picture 4" descr="http://www.automobilsport.com/upload/Total%20communications/total%20communications-2/Graduates.jpg"/>
          <p:cNvPicPr>
            <a:picLocks noChangeAspect="1" noChangeArrowheads="1"/>
          </p:cNvPicPr>
          <p:nvPr/>
        </p:nvPicPr>
        <p:blipFill>
          <a:blip r:embed="rId4" cstate="print"/>
          <a:srcRect/>
          <a:stretch>
            <a:fillRect/>
          </a:stretch>
        </p:blipFill>
        <p:spPr bwMode="auto">
          <a:xfrm>
            <a:off x="152400" y="3886200"/>
            <a:ext cx="3619500" cy="2409825"/>
          </a:xfrm>
          <a:prstGeom prst="rect">
            <a:avLst/>
          </a:prstGeom>
          <a:noFill/>
          <a:ln w="9525">
            <a:noFill/>
            <a:miter lim="800000"/>
            <a:headEnd/>
            <a:tailEnd/>
          </a:ln>
        </p:spPr>
      </p:pic>
      <p:pic>
        <p:nvPicPr>
          <p:cNvPr id="12" name="Picture 4" descr="DEO_Logo_CJ_Stacked_CMYK.png"/>
          <p:cNvPicPr>
            <a:picLocks noChangeAspect="1"/>
          </p:cNvPicPr>
          <p:nvPr/>
        </p:nvPicPr>
        <p:blipFill>
          <a:blip r:embed="rId5" cstate="print"/>
          <a:srcRect/>
          <a:stretch>
            <a:fillRect/>
          </a:stretch>
        </p:blipFill>
        <p:spPr bwMode="auto">
          <a:xfrm>
            <a:off x="274320" y="274320"/>
            <a:ext cx="1752600" cy="104457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22" name="TextBox 21"/>
          <p:cNvSpPr txBox="1"/>
          <p:nvPr/>
        </p:nvSpPr>
        <p:spPr>
          <a:xfrm>
            <a:off x="7010400" y="5638800"/>
            <a:ext cx="1447800" cy="769441"/>
          </a:xfrm>
          <a:prstGeom prst="rect">
            <a:avLst/>
          </a:prstGeom>
          <a:noFill/>
        </p:spPr>
        <p:txBody>
          <a:bodyPr>
            <a:spAutoFit/>
          </a:bodyPr>
          <a:lstStyle/>
          <a:p>
            <a:pPr fontAlgn="auto">
              <a:spcBef>
                <a:spcPts val="0"/>
              </a:spcBef>
              <a:spcAft>
                <a:spcPts val="0"/>
              </a:spcAft>
              <a:defRPr/>
            </a:pPr>
            <a:r>
              <a:rPr lang="en-US" sz="4400" b="1" spc="50" dirty="0">
                <a:ln w="13500">
                  <a:solidFill>
                    <a:schemeClr val="accent1">
                      <a:shade val="2500"/>
                      <a:alpha val="6500"/>
                    </a:schemeClr>
                  </a:solidFill>
                  <a:prstDash val="solid"/>
                </a:ln>
                <a:solidFill>
                  <a:srgbClr val="15387D"/>
                </a:solidFill>
                <a:effectLst>
                  <a:innerShdw blurRad="50900" dist="38500" dir="13500000">
                    <a:srgbClr val="000000">
                      <a:alpha val="60000"/>
                    </a:srgbClr>
                  </a:innerShdw>
                </a:effectLst>
                <a:latin typeface="Bell MT" pitchFamily="18" charset="0"/>
              </a:rPr>
              <a:t>WIA</a:t>
            </a:r>
            <a:endParaRPr lang="en-US" sz="4400" dirty="0">
              <a:solidFill>
                <a:srgbClr val="15387D"/>
              </a:solidFill>
              <a:latin typeface="+mn-lt"/>
            </a:endParaRPr>
          </a:p>
        </p:txBody>
      </p:sp>
      <p:sp>
        <p:nvSpPr>
          <p:cNvPr id="73" name="Rectangle 72"/>
          <p:cNvSpPr/>
          <p:nvPr/>
        </p:nvSpPr>
        <p:spPr>
          <a:xfrm>
            <a:off x="6172200"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1" name="TextBox 10"/>
          <p:cNvSpPr txBox="1"/>
          <p:nvPr/>
        </p:nvSpPr>
        <p:spPr>
          <a:xfrm>
            <a:off x="3429000" y="152400"/>
            <a:ext cx="5715000" cy="461963"/>
          </a:xfrm>
          <a:prstGeom prst="rect">
            <a:avLst/>
          </a:prstGeom>
          <a:solidFill>
            <a:schemeClr val="bg1"/>
          </a:solidFill>
          <a:ln>
            <a:solidFill>
              <a:schemeClr val="bg1"/>
            </a:solidFill>
          </a:ln>
          <a:effectLst/>
        </p:spPr>
        <p:txBody>
          <a:bodyPr>
            <a:spAutoFit/>
          </a:bodyPr>
          <a:lstStyle/>
          <a:p>
            <a:pPr fontAlgn="auto">
              <a:spcBef>
                <a:spcPts val="0"/>
              </a:spcBef>
              <a:spcAft>
                <a:spcPts val="0"/>
              </a:spcAft>
              <a:defRPr/>
            </a:pPr>
            <a:r>
              <a:rPr lang="en-US" sz="2400" b="1" cap="all" spc="100" dirty="0">
                <a:solidFill>
                  <a:srgbClr val="173C87"/>
                </a:solidFill>
                <a:latin typeface="Palatino Linotype" pitchFamily="18" charset="0"/>
              </a:rPr>
              <a:t>Individual Service Strategy</a:t>
            </a:r>
            <a:endParaRPr lang="en-US" sz="2400" b="1" spc="100" dirty="0">
              <a:solidFill>
                <a:srgbClr val="173C87"/>
              </a:solidFill>
              <a:latin typeface="+mn-lt"/>
            </a:endParaRPr>
          </a:p>
        </p:txBody>
      </p:sp>
      <p:sp>
        <p:nvSpPr>
          <p:cNvPr id="5127" name="Rectangle 11"/>
          <p:cNvSpPr>
            <a:spLocks noChangeArrowheads="1"/>
          </p:cNvSpPr>
          <p:nvPr/>
        </p:nvSpPr>
        <p:spPr bwMode="auto">
          <a:xfrm>
            <a:off x="457200" y="1905000"/>
            <a:ext cx="8458200" cy="547688"/>
          </a:xfrm>
          <a:prstGeom prst="rect">
            <a:avLst/>
          </a:prstGeom>
          <a:noFill/>
          <a:ln w="9525">
            <a:noFill/>
            <a:miter lim="800000"/>
            <a:headEnd/>
            <a:tailEnd/>
          </a:ln>
        </p:spPr>
        <p:txBody>
          <a:bodyPr>
            <a:spAutoFit/>
          </a:bodyPr>
          <a:lstStyle/>
          <a:p>
            <a:pPr>
              <a:lnSpc>
                <a:spcPct val="150000"/>
              </a:lnSpc>
            </a:pPr>
            <a:endParaRPr lang="en-US" sz="2200">
              <a:solidFill>
                <a:srgbClr val="173C87"/>
              </a:solidFill>
              <a:latin typeface="Palatino Linotype" pitchFamily="18" charset="0"/>
            </a:endParaRPr>
          </a:p>
        </p:txBody>
      </p:sp>
      <p:sp>
        <p:nvSpPr>
          <p:cNvPr id="14" name="Rectangle 13"/>
          <p:cNvSpPr/>
          <p:nvPr/>
        </p:nvSpPr>
        <p:spPr>
          <a:xfrm>
            <a:off x="7391400" y="609600"/>
            <a:ext cx="1396536" cy="261610"/>
          </a:xfrm>
          <a:prstGeom prst="rect">
            <a:avLst/>
          </a:prstGeom>
        </p:spPr>
        <p:txBody>
          <a:bodyPr wrap="none">
            <a:spAutoFit/>
          </a:bodyPr>
          <a:lstStyle/>
          <a:p>
            <a:pPr fontAlgn="auto">
              <a:spcBef>
                <a:spcPts val="0"/>
              </a:spcBef>
              <a:spcAft>
                <a:spcPts val="0"/>
              </a:spcAft>
              <a:defRPr/>
            </a:pPr>
            <a:r>
              <a:rPr lang="en-US" sz="1100" spc="50" dirty="0">
                <a:ln w="13500">
                  <a:solidFill>
                    <a:schemeClr val="accent1">
                      <a:shade val="2500"/>
                      <a:alpha val="6500"/>
                    </a:schemeClr>
                  </a:solidFill>
                  <a:prstDash val="solid"/>
                </a:ln>
                <a:solidFill>
                  <a:srgbClr val="13326F"/>
                </a:solidFill>
                <a:latin typeface="Bell MT" pitchFamily="18" charset="0"/>
              </a:rPr>
              <a:t>Youth Participants</a:t>
            </a:r>
          </a:p>
        </p:txBody>
      </p:sp>
      <p:sp>
        <p:nvSpPr>
          <p:cNvPr id="5129" name="Rectangle 9"/>
          <p:cNvSpPr>
            <a:spLocks noChangeArrowheads="1"/>
          </p:cNvSpPr>
          <p:nvPr/>
        </p:nvSpPr>
        <p:spPr bwMode="auto">
          <a:xfrm>
            <a:off x="533400" y="1447800"/>
            <a:ext cx="8382000" cy="500063"/>
          </a:xfrm>
          <a:prstGeom prst="rect">
            <a:avLst/>
          </a:prstGeom>
          <a:noFill/>
          <a:ln w="9525">
            <a:noFill/>
            <a:miter lim="800000"/>
            <a:headEnd/>
            <a:tailEnd/>
          </a:ln>
        </p:spPr>
        <p:txBody>
          <a:bodyPr>
            <a:spAutoFit/>
          </a:bodyPr>
          <a:lstStyle/>
          <a:p>
            <a:pPr>
              <a:lnSpc>
                <a:spcPct val="112000"/>
              </a:lnSpc>
              <a:tabLst>
                <a:tab pos="288925" algn="l"/>
              </a:tabLst>
            </a:pPr>
            <a:endParaRPr lang="en-US" sz="2500">
              <a:solidFill>
                <a:srgbClr val="173C87"/>
              </a:solidFill>
              <a:latin typeface="Palatino Linotype" pitchFamily="18" charset="0"/>
            </a:endParaRPr>
          </a:p>
        </p:txBody>
      </p:sp>
      <p:sp>
        <p:nvSpPr>
          <p:cNvPr id="3082" name="Rectangle 14"/>
          <p:cNvSpPr>
            <a:spLocks noChangeArrowheads="1"/>
          </p:cNvSpPr>
          <p:nvPr/>
        </p:nvSpPr>
        <p:spPr bwMode="auto">
          <a:xfrm>
            <a:off x="609600" y="1752600"/>
            <a:ext cx="8077200" cy="2724150"/>
          </a:xfrm>
          <a:prstGeom prst="rect">
            <a:avLst/>
          </a:prstGeom>
          <a:noFill/>
          <a:ln w="9525">
            <a:noFill/>
            <a:miter lim="800000"/>
            <a:headEnd/>
            <a:tailEnd/>
          </a:ln>
        </p:spPr>
        <p:txBody>
          <a:bodyPr>
            <a:spAutoFit/>
          </a:bodyPr>
          <a:lstStyle/>
          <a:p>
            <a:pPr marL="517525" indent="-517525"/>
            <a:r>
              <a:rPr lang="en-US" sz="2500">
                <a:solidFill>
                  <a:srgbClr val="173C87"/>
                </a:solidFill>
                <a:latin typeface="Palatino Linotype" pitchFamily="18" charset="0"/>
              </a:rPr>
              <a:t>The purpose of an ISS is to: </a:t>
            </a:r>
          </a:p>
          <a:p>
            <a:pPr marL="517525" indent="-517525"/>
            <a:endParaRPr lang="en-US" sz="1000">
              <a:solidFill>
                <a:srgbClr val="173C87"/>
              </a:solidFill>
              <a:latin typeface="Palatino Linotype" pitchFamily="18" charset="0"/>
            </a:endParaRPr>
          </a:p>
          <a:p>
            <a:pPr marL="517525" indent="-517525"/>
            <a:endParaRPr lang="en-US" sz="1100">
              <a:solidFill>
                <a:srgbClr val="173C87"/>
              </a:solidFill>
              <a:latin typeface="Palatino Linotype" pitchFamily="18" charset="0"/>
            </a:endParaRPr>
          </a:p>
          <a:p>
            <a:pPr marL="1431925" lvl="2" indent="-517525">
              <a:lnSpc>
                <a:spcPct val="125000"/>
              </a:lnSpc>
              <a:buFont typeface="Wingdings" pitchFamily="2" charset="2"/>
              <a:buChar char="v"/>
            </a:pPr>
            <a:r>
              <a:rPr lang="en-US" sz="2500">
                <a:solidFill>
                  <a:srgbClr val="173C87"/>
                </a:solidFill>
                <a:latin typeface="Palatino Linotype" pitchFamily="18" charset="0"/>
              </a:rPr>
              <a:t>Serve as a planning tool</a:t>
            </a:r>
          </a:p>
          <a:p>
            <a:pPr marL="1431925" lvl="2" indent="-517525">
              <a:lnSpc>
                <a:spcPct val="125000"/>
              </a:lnSpc>
              <a:buFont typeface="Wingdings" pitchFamily="2" charset="2"/>
              <a:buChar char="v"/>
            </a:pPr>
            <a:r>
              <a:rPr lang="en-US" sz="2500">
                <a:solidFill>
                  <a:srgbClr val="173C87"/>
                </a:solidFill>
                <a:latin typeface="Palatino Linotype" pitchFamily="18" charset="0"/>
              </a:rPr>
              <a:t>Address youth goals and service strategies</a:t>
            </a:r>
          </a:p>
          <a:p>
            <a:pPr marL="1431925" lvl="2" indent="-517525">
              <a:lnSpc>
                <a:spcPct val="125000"/>
              </a:lnSpc>
              <a:buFont typeface="Wingdings" pitchFamily="2" charset="2"/>
              <a:buChar char="v"/>
            </a:pPr>
            <a:r>
              <a:rPr lang="en-US" sz="2500">
                <a:solidFill>
                  <a:srgbClr val="173C87"/>
                </a:solidFill>
                <a:latin typeface="Palatino Linotype" pitchFamily="18" charset="0"/>
              </a:rPr>
              <a:t>Reflect achievement objectives</a:t>
            </a:r>
          </a:p>
          <a:p>
            <a:pPr marL="1431925" lvl="2" indent="-517525">
              <a:lnSpc>
                <a:spcPct val="125000"/>
              </a:lnSpc>
              <a:buFont typeface="Wingdings" pitchFamily="2" charset="2"/>
              <a:buChar char="v"/>
            </a:pPr>
            <a:r>
              <a:rPr lang="en-US" sz="2500">
                <a:solidFill>
                  <a:srgbClr val="173C87"/>
                </a:solidFill>
                <a:latin typeface="Palatino Linotype" pitchFamily="18" charset="0"/>
              </a:rPr>
              <a:t>Lead to academic and occupational success</a:t>
            </a:r>
          </a:p>
        </p:txBody>
      </p:sp>
      <p:sp>
        <p:nvSpPr>
          <p:cNvPr id="3083" name="TextBox 15"/>
          <p:cNvSpPr txBox="1">
            <a:spLocks noChangeArrowheads="1"/>
          </p:cNvSpPr>
          <p:nvPr/>
        </p:nvSpPr>
        <p:spPr bwMode="auto">
          <a:xfrm>
            <a:off x="228600" y="6400800"/>
            <a:ext cx="1981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WIA </a:t>
            </a:r>
          </a:p>
        </p:txBody>
      </p:sp>
      <p:pic>
        <p:nvPicPr>
          <p:cNvPr id="12" name="Picture 4" descr="DEO_Logo_CJ_Stacked_CMYK.png"/>
          <p:cNvPicPr>
            <a:picLocks noChangeAspect="1"/>
          </p:cNvPicPr>
          <p:nvPr/>
        </p:nvPicPr>
        <p:blipFill>
          <a:blip r:embed="rId3" cstate="print"/>
          <a:srcRect/>
          <a:stretch>
            <a:fillRect/>
          </a:stretch>
        </p:blipFill>
        <p:spPr bwMode="auto">
          <a:xfrm>
            <a:off x="274320" y="274320"/>
            <a:ext cx="1752600" cy="104457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22" name="TextBox 21"/>
          <p:cNvSpPr txBox="1"/>
          <p:nvPr/>
        </p:nvSpPr>
        <p:spPr>
          <a:xfrm>
            <a:off x="7010400" y="5638800"/>
            <a:ext cx="1447800" cy="769441"/>
          </a:xfrm>
          <a:prstGeom prst="rect">
            <a:avLst/>
          </a:prstGeom>
          <a:noFill/>
        </p:spPr>
        <p:txBody>
          <a:bodyPr>
            <a:spAutoFit/>
          </a:bodyPr>
          <a:lstStyle/>
          <a:p>
            <a:pPr fontAlgn="auto">
              <a:spcBef>
                <a:spcPts val="0"/>
              </a:spcBef>
              <a:spcAft>
                <a:spcPts val="0"/>
              </a:spcAft>
              <a:defRPr/>
            </a:pPr>
            <a:r>
              <a:rPr lang="en-US" sz="4400" b="1" spc="50" dirty="0">
                <a:ln w="13500">
                  <a:solidFill>
                    <a:schemeClr val="accent1">
                      <a:shade val="2500"/>
                      <a:alpha val="6500"/>
                    </a:schemeClr>
                  </a:solidFill>
                  <a:prstDash val="solid"/>
                </a:ln>
                <a:solidFill>
                  <a:srgbClr val="15387D"/>
                </a:solidFill>
                <a:effectLst>
                  <a:innerShdw blurRad="50900" dist="38500" dir="13500000">
                    <a:srgbClr val="000000">
                      <a:alpha val="60000"/>
                    </a:srgbClr>
                  </a:innerShdw>
                </a:effectLst>
                <a:latin typeface="Bell MT" pitchFamily="18" charset="0"/>
              </a:rPr>
              <a:t>WIA</a:t>
            </a:r>
            <a:endParaRPr lang="en-US" sz="4400" dirty="0">
              <a:solidFill>
                <a:srgbClr val="15387D"/>
              </a:solidFill>
              <a:latin typeface="+mn-lt"/>
            </a:endParaRPr>
          </a:p>
        </p:txBody>
      </p:sp>
      <p:sp>
        <p:nvSpPr>
          <p:cNvPr id="73" name="Rectangle 72"/>
          <p:cNvSpPr/>
          <p:nvPr/>
        </p:nvSpPr>
        <p:spPr>
          <a:xfrm>
            <a:off x="6172200"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1" name="TextBox 10"/>
          <p:cNvSpPr txBox="1"/>
          <p:nvPr/>
        </p:nvSpPr>
        <p:spPr>
          <a:xfrm>
            <a:off x="3429000" y="152400"/>
            <a:ext cx="5715000" cy="461963"/>
          </a:xfrm>
          <a:prstGeom prst="rect">
            <a:avLst/>
          </a:prstGeom>
          <a:solidFill>
            <a:schemeClr val="bg1"/>
          </a:solidFill>
          <a:ln>
            <a:solidFill>
              <a:schemeClr val="bg1"/>
            </a:solidFill>
          </a:ln>
          <a:effectLst/>
        </p:spPr>
        <p:txBody>
          <a:bodyPr>
            <a:spAutoFit/>
          </a:bodyPr>
          <a:lstStyle/>
          <a:p>
            <a:pPr fontAlgn="auto">
              <a:spcBef>
                <a:spcPts val="0"/>
              </a:spcBef>
              <a:spcAft>
                <a:spcPts val="0"/>
              </a:spcAft>
              <a:defRPr/>
            </a:pPr>
            <a:r>
              <a:rPr lang="en-US" sz="2400" b="1" cap="all" spc="100" dirty="0">
                <a:solidFill>
                  <a:srgbClr val="173C87"/>
                </a:solidFill>
                <a:latin typeface="Palatino Linotype" pitchFamily="18" charset="0"/>
              </a:rPr>
              <a:t>Individual Service Strategy</a:t>
            </a:r>
            <a:endParaRPr lang="en-US" sz="2400" b="1" spc="100" dirty="0">
              <a:solidFill>
                <a:srgbClr val="173C87"/>
              </a:solidFill>
              <a:latin typeface="+mn-lt"/>
            </a:endParaRPr>
          </a:p>
        </p:txBody>
      </p:sp>
      <p:sp>
        <p:nvSpPr>
          <p:cNvPr id="6151" name="Rectangle 11"/>
          <p:cNvSpPr>
            <a:spLocks noChangeArrowheads="1"/>
          </p:cNvSpPr>
          <p:nvPr/>
        </p:nvSpPr>
        <p:spPr bwMode="auto">
          <a:xfrm>
            <a:off x="457200" y="1905000"/>
            <a:ext cx="8458200" cy="547688"/>
          </a:xfrm>
          <a:prstGeom prst="rect">
            <a:avLst/>
          </a:prstGeom>
          <a:noFill/>
          <a:ln w="9525">
            <a:noFill/>
            <a:miter lim="800000"/>
            <a:headEnd/>
            <a:tailEnd/>
          </a:ln>
        </p:spPr>
        <p:txBody>
          <a:bodyPr>
            <a:spAutoFit/>
          </a:bodyPr>
          <a:lstStyle/>
          <a:p>
            <a:pPr>
              <a:lnSpc>
                <a:spcPct val="150000"/>
              </a:lnSpc>
            </a:pPr>
            <a:endParaRPr lang="en-US" sz="2200">
              <a:solidFill>
                <a:srgbClr val="173C87"/>
              </a:solidFill>
              <a:latin typeface="Palatino Linotype" pitchFamily="18" charset="0"/>
            </a:endParaRPr>
          </a:p>
        </p:txBody>
      </p:sp>
      <p:sp>
        <p:nvSpPr>
          <p:cNvPr id="14" name="Rectangle 13"/>
          <p:cNvSpPr/>
          <p:nvPr/>
        </p:nvSpPr>
        <p:spPr>
          <a:xfrm>
            <a:off x="7391400" y="609600"/>
            <a:ext cx="1396536" cy="261610"/>
          </a:xfrm>
          <a:prstGeom prst="rect">
            <a:avLst/>
          </a:prstGeom>
        </p:spPr>
        <p:txBody>
          <a:bodyPr wrap="none">
            <a:spAutoFit/>
          </a:bodyPr>
          <a:lstStyle/>
          <a:p>
            <a:pPr fontAlgn="auto">
              <a:spcBef>
                <a:spcPts val="0"/>
              </a:spcBef>
              <a:spcAft>
                <a:spcPts val="0"/>
              </a:spcAft>
              <a:defRPr/>
            </a:pPr>
            <a:r>
              <a:rPr lang="en-US" sz="1100" spc="50" dirty="0">
                <a:ln w="13500">
                  <a:solidFill>
                    <a:schemeClr val="accent1">
                      <a:shade val="2500"/>
                      <a:alpha val="6500"/>
                    </a:schemeClr>
                  </a:solidFill>
                  <a:prstDash val="solid"/>
                </a:ln>
                <a:solidFill>
                  <a:srgbClr val="13326F"/>
                </a:solidFill>
                <a:latin typeface="Bell MT" pitchFamily="18" charset="0"/>
              </a:rPr>
              <a:t>Youth Participants</a:t>
            </a:r>
          </a:p>
        </p:txBody>
      </p:sp>
      <p:sp>
        <p:nvSpPr>
          <p:cNvPr id="10" name="Rectangle 9"/>
          <p:cNvSpPr/>
          <p:nvPr/>
        </p:nvSpPr>
        <p:spPr>
          <a:xfrm>
            <a:off x="457200" y="1905000"/>
            <a:ext cx="8382000" cy="3003550"/>
          </a:xfrm>
          <a:prstGeom prst="rect">
            <a:avLst/>
          </a:prstGeom>
        </p:spPr>
        <p:txBody>
          <a:bodyPr>
            <a:spAutoFit/>
          </a:bodyPr>
          <a:lstStyle/>
          <a:p>
            <a:pPr marL="465138" indent="-465138" fontAlgn="auto">
              <a:spcBef>
                <a:spcPts val="0"/>
              </a:spcBef>
              <a:spcAft>
                <a:spcPts val="0"/>
              </a:spcAft>
              <a:buFont typeface="Wingdings" pitchFamily="2" charset="2"/>
              <a:buChar char="v"/>
              <a:defRPr/>
            </a:pPr>
            <a:r>
              <a:rPr lang="en-US" sz="2200" dirty="0">
                <a:solidFill>
                  <a:srgbClr val="173C87"/>
                </a:solidFill>
                <a:latin typeface="Palatino Linotype" pitchFamily="18" charset="0"/>
              </a:rPr>
              <a:t>The ISS is required by law and must be completed within 30 days of the date of participation. [Act 129(c)(1)(B); 20 CFR 664.405]</a:t>
            </a:r>
          </a:p>
          <a:p>
            <a:pPr fontAlgn="auto">
              <a:lnSpc>
                <a:spcPct val="80000"/>
              </a:lnSpc>
              <a:spcBef>
                <a:spcPts val="0"/>
              </a:spcBef>
              <a:spcAft>
                <a:spcPts val="0"/>
              </a:spcAft>
              <a:defRPr/>
            </a:pPr>
            <a:endParaRPr lang="en-US" sz="2200" dirty="0">
              <a:solidFill>
                <a:srgbClr val="173C87"/>
              </a:solidFill>
              <a:latin typeface="Palatino Linotype" pitchFamily="18" charset="0"/>
            </a:endParaRPr>
          </a:p>
          <a:p>
            <a:pPr fontAlgn="auto">
              <a:lnSpc>
                <a:spcPct val="80000"/>
              </a:lnSpc>
              <a:spcBef>
                <a:spcPts val="0"/>
              </a:spcBef>
              <a:spcAft>
                <a:spcPts val="0"/>
              </a:spcAft>
              <a:defRPr/>
            </a:pPr>
            <a:endParaRPr lang="en-US" sz="1600" dirty="0">
              <a:solidFill>
                <a:srgbClr val="173C87"/>
              </a:solidFill>
              <a:latin typeface="Palatino Linotype" pitchFamily="18" charset="0"/>
            </a:endParaRPr>
          </a:p>
          <a:p>
            <a:pPr marL="515938" indent="-515938" fontAlgn="auto">
              <a:spcBef>
                <a:spcPts val="0"/>
              </a:spcBef>
              <a:spcAft>
                <a:spcPts val="0"/>
              </a:spcAft>
              <a:buFont typeface="Wingdings" pitchFamily="2" charset="2"/>
              <a:buChar char="v"/>
              <a:defRPr/>
            </a:pPr>
            <a:r>
              <a:rPr lang="en-US" sz="2200" dirty="0">
                <a:solidFill>
                  <a:srgbClr val="173C87"/>
                </a:solidFill>
                <a:latin typeface="Palatino Linotype" pitchFamily="18" charset="0"/>
              </a:rPr>
              <a:t>A new service strategy is not required if the provider carrying out such a program determines it is appropriate to use a recent service strategy developed for the participant under another educational or training program </a:t>
            </a:r>
          </a:p>
        </p:txBody>
      </p:sp>
      <p:sp>
        <p:nvSpPr>
          <p:cNvPr id="3082" name="TextBox 14"/>
          <p:cNvSpPr txBox="1">
            <a:spLocks noChangeArrowheads="1"/>
          </p:cNvSpPr>
          <p:nvPr/>
        </p:nvSpPr>
        <p:spPr bwMode="auto">
          <a:xfrm>
            <a:off x="228600" y="6400800"/>
            <a:ext cx="1981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WIA </a:t>
            </a:r>
          </a:p>
        </p:txBody>
      </p:sp>
      <p:pic>
        <p:nvPicPr>
          <p:cNvPr id="12" name="Picture 4" descr="DEO_Logo_CJ_Stacked_CMYK.png"/>
          <p:cNvPicPr>
            <a:picLocks noChangeAspect="1"/>
          </p:cNvPicPr>
          <p:nvPr/>
        </p:nvPicPr>
        <p:blipFill>
          <a:blip r:embed="rId3" cstate="print"/>
          <a:srcRect/>
          <a:stretch>
            <a:fillRect/>
          </a:stretch>
        </p:blipFill>
        <p:spPr bwMode="auto">
          <a:xfrm>
            <a:off x="274320" y="274320"/>
            <a:ext cx="1752600" cy="104457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22" name="TextBox 21"/>
          <p:cNvSpPr txBox="1"/>
          <p:nvPr/>
        </p:nvSpPr>
        <p:spPr>
          <a:xfrm>
            <a:off x="7010400" y="5638800"/>
            <a:ext cx="1447800" cy="769441"/>
          </a:xfrm>
          <a:prstGeom prst="rect">
            <a:avLst/>
          </a:prstGeom>
          <a:noFill/>
        </p:spPr>
        <p:txBody>
          <a:bodyPr>
            <a:spAutoFit/>
          </a:bodyPr>
          <a:lstStyle/>
          <a:p>
            <a:pPr fontAlgn="auto">
              <a:spcBef>
                <a:spcPts val="0"/>
              </a:spcBef>
              <a:spcAft>
                <a:spcPts val="0"/>
              </a:spcAft>
              <a:defRPr/>
            </a:pPr>
            <a:r>
              <a:rPr lang="en-US" sz="4400" b="1" spc="50" dirty="0">
                <a:ln w="13500">
                  <a:solidFill>
                    <a:schemeClr val="accent1">
                      <a:shade val="2500"/>
                      <a:alpha val="6500"/>
                    </a:schemeClr>
                  </a:solidFill>
                  <a:prstDash val="solid"/>
                </a:ln>
                <a:solidFill>
                  <a:srgbClr val="15387D"/>
                </a:solidFill>
                <a:effectLst>
                  <a:innerShdw blurRad="50900" dist="38500" dir="13500000">
                    <a:srgbClr val="000000">
                      <a:alpha val="60000"/>
                    </a:srgbClr>
                  </a:innerShdw>
                </a:effectLst>
                <a:latin typeface="Bell MT" pitchFamily="18" charset="0"/>
              </a:rPr>
              <a:t>WIA</a:t>
            </a:r>
            <a:endParaRPr lang="en-US" sz="4400" dirty="0">
              <a:solidFill>
                <a:srgbClr val="15387D"/>
              </a:solidFill>
              <a:latin typeface="+mn-lt"/>
            </a:endParaRPr>
          </a:p>
        </p:txBody>
      </p:sp>
      <p:sp>
        <p:nvSpPr>
          <p:cNvPr id="73" name="Rectangle 72"/>
          <p:cNvSpPr/>
          <p:nvPr/>
        </p:nvSpPr>
        <p:spPr>
          <a:xfrm>
            <a:off x="6172200"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1" name="TextBox 10"/>
          <p:cNvSpPr txBox="1"/>
          <p:nvPr/>
        </p:nvSpPr>
        <p:spPr>
          <a:xfrm>
            <a:off x="3429000" y="152400"/>
            <a:ext cx="5715000" cy="461963"/>
          </a:xfrm>
          <a:prstGeom prst="rect">
            <a:avLst/>
          </a:prstGeom>
          <a:solidFill>
            <a:schemeClr val="bg1"/>
          </a:solidFill>
          <a:ln>
            <a:solidFill>
              <a:schemeClr val="bg1"/>
            </a:solidFill>
          </a:ln>
          <a:effectLst/>
        </p:spPr>
        <p:txBody>
          <a:bodyPr>
            <a:spAutoFit/>
          </a:bodyPr>
          <a:lstStyle/>
          <a:p>
            <a:pPr fontAlgn="auto">
              <a:spcBef>
                <a:spcPts val="0"/>
              </a:spcBef>
              <a:spcAft>
                <a:spcPts val="0"/>
              </a:spcAft>
              <a:defRPr/>
            </a:pPr>
            <a:r>
              <a:rPr lang="en-US" sz="2400" b="1" cap="all" spc="100" dirty="0">
                <a:solidFill>
                  <a:srgbClr val="173C87"/>
                </a:solidFill>
                <a:latin typeface="Palatino Linotype" pitchFamily="18" charset="0"/>
              </a:rPr>
              <a:t>Individual Service Strategy</a:t>
            </a:r>
            <a:endParaRPr lang="en-US" sz="2400" b="1" spc="100" dirty="0">
              <a:solidFill>
                <a:srgbClr val="173C87"/>
              </a:solidFill>
              <a:latin typeface="+mn-lt"/>
            </a:endParaRPr>
          </a:p>
        </p:txBody>
      </p:sp>
      <p:sp>
        <p:nvSpPr>
          <p:cNvPr id="7175" name="Rectangle 11"/>
          <p:cNvSpPr>
            <a:spLocks noChangeArrowheads="1"/>
          </p:cNvSpPr>
          <p:nvPr/>
        </p:nvSpPr>
        <p:spPr bwMode="auto">
          <a:xfrm>
            <a:off x="457200" y="1905000"/>
            <a:ext cx="8458200" cy="547688"/>
          </a:xfrm>
          <a:prstGeom prst="rect">
            <a:avLst/>
          </a:prstGeom>
          <a:noFill/>
          <a:ln w="9525">
            <a:noFill/>
            <a:miter lim="800000"/>
            <a:headEnd/>
            <a:tailEnd/>
          </a:ln>
        </p:spPr>
        <p:txBody>
          <a:bodyPr>
            <a:spAutoFit/>
          </a:bodyPr>
          <a:lstStyle/>
          <a:p>
            <a:pPr>
              <a:lnSpc>
                <a:spcPct val="150000"/>
              </a:lnSpc>
            </a:pPr>
            <a:endParaRPr lang="en-US" sz="2200">
              <a:solidFill>
                <a:srgbClr val="173C87"/>
              </a:solidFill>
              <a:latin typeface="Palatino Linotype" pitchFamily="18" charset="0"/>
            </a:endParaRPr>
          </a:p>
        </p:txBody>
      </p:sp>
      <p:sp>
        <p:nvSpPr>
          <p:cNvPr id="14" name="Rectangle 13"/>
          <p:cNvSpPr/>
          <p:nvPr/>
        </p:nvSpPr>
        <p:spPr>
          <a:xfrm>
            <a:off x="7391400" y="609600"/>
            <a:ext cx="1396536" cy="261610"/>
          </a:xfrm>
          <a:prstGeom prst="rect">
            <a:avLst/>
          </a:prstGeom>
        </p:spPr>
        <p:txBody>
          <a:bodyPr wrap="none">
            <a:spAutoFit/>
          </a:bodyPr>
          <a:lstStyle/>
          <a:p>
            <a:pPr fontAlgn="auto">
              <a:spcBef>
                <a:spcPts val="0"/>
              </a:spcBef>
              <a:spcAft>
                <a:spcPts val="0"/>
              </a:spcAft>
              <a:defRPr/>
            </a:pPr>
            <a:r>
              <a:rPr lang="en-US" sz="1100" spc="50" dirty="0">
                <a:ln w="13500">
                  <a:solidFill>
                    <a:schemeClr val="accent1">
                      <a:shade val="2500"/>
                      <a:alpha val="6500"/>
                    </a:schemeClr>
                  </a:solidFill>
                  <a:prstDash val="solid"/>
                </a:ln>
                <a:solidFill>
                  <a:srgbClr val="13326F"/>
                </a:solidFill>
                <a:latin typeface="Bell MT" pitchFamily="18" charset="0"/>
              </a:rPr>
              <a:t>Youth Participants</a:t>
            </a:r>
          </a:p>
        </p:txBody>
      </p:sp>
      <p:sp>
        <p:nvSpPr>
          <p:cNvPr id="3081" name="Rectangle 9"/>
          <p:cNvSpPr>
            <a:spLocks noChangeArrowheads="1"/>
          </p:cNvSpPr>
          <p:nvPr/>
        </p:nvSpPr>
        <p:spPr bwMode="auto">
          <a:xfrm>
            <a:off x="457200" y="1676400"/>
            <a:ext cx="6705600" cy="3625850"/>
          </a:xfrm>
          <a:prstGeom prst="rect">
            <a:avLst/>
          </a:prstGeom>
          <a:noFill/>
          <a:ln w="9525">
            <a:noFill/>
            <a:miter lim="800000"/>
            <a:headEnd/>
            <a:tailEnd/>
          </a:ln>
        </p:spPr>
        <p:txBody>
          <a:bodyPr>
            <a:spAutoFit/>
          </a:bodyPr>
          <a:lstStyle/>
          <a:p>
            <a:pPr marL="515938" indent="-515938">
              <a:lnSpc>
                <a:spcPct val="80000"/>
              </a:lnSpc>
            </a:pPr>
            <a:r>
              <a:rPr lang="en-US" sz="2200">
                <a:solidFill>
                  <a:srgbClr val="173C87"/>
                </a:solidFill>
                <a:latin typeface="Palatino Linotype" pitchFamily="18" charset="0"/>
              </a:rPr>
              <a:t>ISS should include: </a:t>
            </a:r>
          </a:p>
          <a:p>
            <a:pPr marL="515938" indent="-515938">
              <a:lnSpc>
                <a:spcPct val="80000"/>
              </a:lnSpc>
            </a:pPr>
            <a:endParaRPr lang="en-US" sz="2200">
              <a:solidFill>
                <a:srgbClr val="173C87"/>
              </a:solidFill>
              <a:latin typeface="Palatino Linotype" pitchFamily="18" charset="0"/>
            </a:endParaRPr>
          </a:p>
          <a:p>
            <a:pPr marL="515938" indent="-515938">
              <a:lnSpc>
                <a:spcPct val="80000"/>
              </a:lnSpc>
            </a:pPr>
            <a:endParaRPr lang="en-US" sz="900">
              <a:solidFill>
                <a:srgbClr val="173C87"/>
              </a:solidFill>
              <a:latin typeface="Palatino Linotype" pitchFamily="18" charset="0"/>
            </a:endParaRPr>
          </a:p>
          <a:p>
            <a:pPr marL="973138" lvl="1" indent="-515938">
              <a:lnSpc>
                <a:spcPct val="80000"/>
              </a:lnSpc>
              <a:buFont typeface="Wingdings" pitchFamily="2" charset="2"/>
              <a:buChar char="v"/>
            </a:pPr>
            <a:r>
              <a:rPr lang="en-US">
                <a:solidFill>
                  <a:srgbClr val="173C87"/>
                </a:solidFill>
                <a:latin typeface="Palatino Linotype" pitchFamily="18" charset="0"/>
              </a:rPr>
              <a:t>Identifying information</a:t>
            </a:r>
          </a:p>
          <a:p>
            <a:pPr marL="973138" lvl="1" indent="-515938">
              <a:lnSpc>
                <a:spcPct val="80000"/>
              </a:lnSpc>
              <a:buFont typeface="Wingdings" pitchFamily="2" charset="2"/>
              <a:buChar char="v"/>
            </a:pPr>
            <a:endParaRPr lang="en-US">
              <a:solidFill>
                <a:srgbClr val="173C87"/>
              </a:solidFill>
              <a:latin typeface="Palatino Linotype" pitchFamily="18" charset="0"/>
            </a:endParaRPr>
          </a:p>
          <a:p>
            <a:pPr marL="973138" lvl="1" indent="-515938">
              <a:lnSpc>
                <a:spcPct val="80000"/>
              </a:lnSpc>
              <a:buFont typeface="Wingdings" pitchFamily="2" charset="2"/>
              <a:buChar char="v"/>
            </a:pPr>
            <a:r>
              <a:rPr lang="en-US">
                <a:solidFill>
                  <a:srgbClr val="173C87"/>
                </a:solidFill>
                <a:latin typeface="Palatino Linotype" pitchFamily="18" charset="0"/>
              </a:rPr>
              <a:t>Summary of assessment information</a:t>
            </a:r>
          </a:p>
          <a:p>
            <a:pPr marL="973138" lvl="1" indent="-515938">
              <a:lnSpc>
                <a:spcPct val="80000"/>
              </a:lnSpc>
              <a:buFont typeface="Wingdings" pitchFamily="2" charset="2"/>
              <a:buChar char="v"/>
            </a:pPr>
            <a:endParaRPr lang="en-US">
              <a:solidFill>
                <a:srgbClr val="173C87"/>
              </a:solidFill>
              <a:latin typeface="Palatino Linotype" pitchFamily="18" charset="0"/>
            </a:endParaRPr>
          </a:p>
          <a:p>
            <a:pPr marL="973138" lvl="1" indent="-515938">
              <a:lnSpc>
                <a:spcPct val="80000"/>
              </a:lnSpc>
              <a:buFont typeface="Wingdings" pitchFamily="2" charset="2"/>
              <a:buChar char="v"/>
            </a:pPr>
            <a:r>
              <a:rPr lang="en-US">
                <a:solidFill>
                  <a:srgbClr val="173C87"/>
                </a:solidFill>
                <a:latin typeface="Palatino Linotype" pitchFamily="18" charset="0"/>
              </a:rPr>
              <a:t>Measurable short-term and long-term goals</a:t>
            </a:r>
          </a:p>
          <a:p>
            <a:pPr marL="973138" lvl="1" indent="-515938">
              <a:lnSpc>
                <a:spcPct val="80000"/>
              </a:lnSpc>
              <a:buFont typeface="Wingdings" pitchFamily="2" charset="2"/>
              <a:buChar char="v"/>
            </a:pPr>
            <a:endParaRPr lang="en-US">
              <a:solidFill>
                <a:srgbClr val="173C87"/>
              </a:solidFill>
              <a:latin typeface="Palatino Linotype" pitchFamily="18" charset="0"/>
            </a:endParaRPr>
          </a:p>
          <a:p>
            <a:pPr marL="973138" lvl="1" indent="-515938">
              <a:lnSpc>
                <a:spcPct val="80000"/>
              </a:lnSpc>
              <a:buFont typeface="Wingdings" pitchFamily="2" charset="2"/>
              <a:buChar char="v"/>
            </a:pPr>
            <a:r>
              <a:rPr lang="en-US">
                <a:solidFill>
                  <a:srgbClr val="173C87"/>
                </a:solidFill>
                <a:latin typeface="Palatino Linotype" pitchFamily="18" charset="0"/>
              </a:rPr>
              <a:t>Services and other resource needs</a:t>
            </a:r>
          </a:p>
          <a:p>
            <a:pPr marL="973138" lvl="1" indent="-515938">
              <a:lnSpc>
                <a:spcPct val="80000"/>
              </a:lnSpc>
              <a:buFont typeface="Wingdings" pitchFamily="2" charset="2"/>
              <a:buChar char="v"/>
            </a:pPr>
            <a:endParaRPr lang="en-US">
              <a:solidFill>
                <a:srgbClr val="173C87"/>
              </a:solidFill>
              <a:latin typeface="Palatino Linotype" pitchFamily="18" charset="0"/>
            </a:endParaRPr>
          </a:p>
          <a:p>
            <a:pPr marL="973138" lvl="1" indent="-515938">
              <a:lnSpc>
                <a:spcPct val="80000"/>
              </a:lnSpc>
              <a:buFont typeface="Wingdings" pitchFamily="2" charset="2"/>
              <a:buChar char="v"/>
            </a:pPr>
            <a:r>
              <a:rPr lang="en-US">
                <a:solidFill>
                  <a:srgbClr val="173C87"/>
                </a:solidFill>
                <a:latin typeface="Palatino Linotype" pitchFamily="18" charset="0"/>
              </a:rPr>
              <a:t>Organizations and/or individuals that will provide services &amp; resources</a:t>
            </a:r>
          </a:p>
          <a:p>
            <a:pPr marL="973138" lvl="1" indent="-515938">
              <a:lnSpc>
                <a:spcPct val="80000"/>
              </a:lnSpc>
              <a:buFont typeface="Wingdings" pitchFamily="2" charset="2"/>
              <a:buChar char="v"/>
            </a:pPr>
            <a:endParaRPr lang="en-US">
              <a:solidFill>
                <a:srgbClr val="173C87"/>
              </a:solidFill>
              <a:latin typeface="Palatino Linotype" pitchFamily="18" charset="0"/>
            </a:endParaRPr>
          </a:p>
          <a:p>
            <a:pPr marL="973138" lvl="1" indent="-515938">
              <a:lnSpc>
                <a:spcPct val="80000"/>
              </a:lnSpc>
              <a:buFont typeface="Wingdings" pitchFamily="2" charset="2"/>
              <a:buChar char="v"/>
            </a:pPr>
            <a:r>
              <a:rPr lang="en-US">
                <a:solidFill>
                  <a:srgbClr val="173C87"/>
                </a:solidFill>
                <a:latin typeface="Palatino Linotype" pitchFamily="18" charset="0"/>
              </a:rPr>
              <a:t>Tasks and responsibilities of the youth, case manager, family members and others</a:t>
            </a:r>
          </a:p>
        </p:txBody>
      </p:sp>
      <p:pic>
        <p:nvPicPr>
          <p:cNvPr id="15" name="Picture 4"/>
          <p:cNvPicPr>
            <a:picLocks noChangeAspect="1" noChangeArrowheads="1"/>
          </p:cNvPicPr>
          <p:nvPr/>
        </p:nvPicPr>
        <p:blipFill>
          <a:blip r:embed="rId3" cstate="print"/>
          <a:srcRect/>
          <a:stretch>
            <a:fillRect/>
          </a:stretch>
        </p:blipFill>
        <p:spPr bwMode="auto">
          <a:xfrm>
            <a:off x="7162800" y="1600200"/>
            <a:ext cx="1752983" cy="2971800"/>
          </a:xfrm>
          <a:prstGeom prst="rect">
            <a:avLst/>
          </a:prstGeom>
          <a:ln>
            <a:noFill/>
          </a:ln>
          <a:effectLst>
            <a:softEdge rad="112500"/>
          </a:effectLst>
        </p:spPr>
      </p:pic>
      <p:sp>
        <p:nvSpPr>
          <p:cNvPr id="3083" name="TextBox 15"/>
          <p:cNvSpPr txBox="1">
            <a:spLocks noChangeArrowheads="1"/>
          </p:cNvSpPr>
          <p:nvPr/>
        </p:nvSpPr>
        <p:spPr bwMode="auto">
          <a:xfrm>
            <a:off x="228600" y="6400800"/>
            <a:ext cx="1981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WIA </a:t>
            </a:r>
          </a:p>
        </p:txBody>
      </p:sp>
      <p:pic>
        <p:nvPicPr>
          <p:cNvPr id="12" name="Picture 4" descr="DEO_Logo_CJ_Stacked_CMYK.png"/>
          <p:cNvPicPr>
            <a:picLocks noChangeAspect="1"/>
          </p:cNvPicPr>
          <p:nvPr/>
        </p:nvPicPr>
        <p:blipFill>
          <a:blip r:embed="rId4" cstate="print"/>
          <a:srcRect/>
          <a:stretch>
            <a:fillRect/>
          </a:stretch>
        </p:blipFill>
        <p:spPr bwMode="auto">
          <a:xfrm>
            <a:off x="274320" y="274320"/>
            <a:ext cx="1752600" cy="104457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22" name="TextBox 21"/>
          <p:cNvSpPr txBox="1"/>
          <p:nvPr/>
        </p:nvSpPr>
        <p:spPr>
          <a:xfrm>
            <a:off x="7010400" y="5638800"/>
            <a:ext cx="1447800" cy="769441"/>
          </a:xfrm>
          <a:prstGeom prst="rect">
            <a:avLst/>
          </a:prstGeom>
          <a:noFill/>
        </p:spPr>
        <p:txBody>
          <a:bodyPr>
            <a:spAutoFit/>
          </a:bodyPr>
          <a:lstStyle/>
          <a:p>
            <a:pPr fontAlgn="auto">
              <a:spcBef>
                <a:spcPts val="0"/>
              </a:spcBef>
              <a:spcAft>
                <a:spcPts val="0"/>
              </a:spcAft>
              <a:defRPr/>
            </a:pPr>
            <a:r>
              <a:rPr lang="en-US" sz="4400" b="1" spc="50" dirty="0">
                <a:ln w="13500">
                  <a:solidFill>
                    <a:schemeClr val="accent1">
                      <a:shade val="2500"/>
                      <a:alpha val="6500"/>
                    </a:schemeClr>
                  </a:solidFill>
                  <a:prstDash val="solid"/>
                </a:ln>
                <a:solidFill>
                  <a:srgbClr val="15387D"/>
                </a:solidFill>
                <a:effectLst>
                  <a:innerShdw blurRad="50900" dist="38500" dir="13500000">
                    <a:srgbClr val="000000">
                      <a:alpha val="60000"/>
                    </a:srgbClr>
                  </a:innerShdw>
                </a:effectLst>
                <a:latin typeface="Bell MT" pitchFamily="18" charset="0"/>
              </a:rPr>
              <a:t>WIA</a:t>
            </a:r>
            <a:endParaRPr lang="en-US" sz="4400" dirty="0">
              <a:solidFill>
                <a:srgbClr val="15387D"/>
              </a:solidFill>
              <a:latin typeface="+mn-lt"/>
            </a:endParaRPr>
          </a:p>
        </p:txBody>
      </p:sp>
      <p:sp>
        <p:nvSpPr>
          <p:cNvPr id="3077" name="TextBox 71"/>
          <p:cNvSpPr txBox="1">
            <a:spLocks noChangeArrowheads="1"/>
          </p:cNvSpPr>
          <p:nvPr/>
        </p:nvSpPr>
        <p:spPr bwMode="auto">
          <a:xfrm>
            <a:off x="228600" y="6400800"/>
            <a:ext cx="1981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WIA </a:t>
            </a:r>
          </a:p>
        </p:txBody>
      </p:sp>
      <p:sp>
        <p:nvSpPr>
          <p:cNvPr id="73" name="Rectangle 72"/>
          <p:cNvSpPr/>
          <p:nvPr/>
        </p:nvSpPr>
        <p:spPr>
          <a:xfrm>
            <a:off x="6172200"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11" name="TextBox 10"/>
          <p:cNvSpPr txBox="1"/>
          <p:nvPr/>
        </p:nvSpPr>
        <p:spPr>
          <a:xfrm>
            <a:off x="3429000" y="152400"/>
            <a:ext cx="5715000" cy="461963"/>
          </a:xfrm>
          <a:prstGeom prst="rect">
            <a:avLst/>
          </a:prstGeom>
          <a:solidFill>
            <a:schemeClr val="bg1"/>
          </a:solidFill>
          <a:ln>
            <a:solidFill>
              <a:schemeClr val="bg1"/>
            </a:solidFill>
          </a:ln>
          <a:effectLst/>
        </p:spPr>
        <p:txBody>
          <a:bodyPr>
            <a:spAutoFit/>
          </a:bodyPr>
          <a:lstStyle/>
          <a:p>
            <a:pPr fontAlgn="auto">
              <a:spcBef>
                <a:spcPts val="0"/>
              </a:spcBef>
              <a:spcAft>
                <a:spcPts val="0"/>
              </a:spcAft>
              <a:defRPr/>
            </a:pPr>
            <a:r>
              <a:rPr lang="en-US" sz="2400" b="1" cap="all" spc="100" dirty="0">
                <a:solidFill>
                  <a:srgbClr val="173C87"/>
                </a:solidFill>
                <a:latin typeface="Palatino Linotype" pitchFamily="18" charset="0"/>
              </a:rPr>
              <a:t>Individual Service Strategy</a:t>
            </a:r>
            <a:endParaRPr lang="en-US" sz="2400" b="1" spc="100" dirty="0">
              <a:solidFill>
                <a:srgbClr val="173C87"/>
              </a:solidFill>
              <a:latin typeface="+mn-lt"/>
            </a:endParaRPr>
          </a:p>
        </p:txBody>
      </p:sp>
      <p:sp>
        <p:nvSpPr>
          <p:cNvPr id="8200" name="Rectangle 11"/>
          <p:cNvSpPr>
            <a:spLocks noChangeArrowheads="1"/>
          </p:cNvSpPr>
          <p:nvPr/>
        </p:nvSpPr>
        <p:spPr bwMode="auto">
          <a:xfrm>
            <a:off x="457200" y="1905000"/>
            <a:ext cx="8458200" cy="547688"/>
          </a:xfrm>
          <a:prstGeom prst="rect">
            <a:avLst/>
          </a:prstGeom>
          <a:noFill/>
          <a:ln w="9525">
            <a:noFill/>
            <a:miter lim="800000"/>
            <a:headEnd/>
            <a:tailEnd/>
          </a:ln>
        </p:spPr>
        <p:txBody>
          <a:bodyPr>
            <a:spAutoFit/>
          </a:bodyPr>
          <a:lstStyle/>
          <a:p>
            <a:pPr>
              <a:lnSpc>
                <a:spcPct val="150000"/>
              </a:lnSpc>
            </a:pPr>
            <a:endParaRPr lang="en-US" sz="2200">
              <a:solidFill>
                <a:srgbClr val="173C87"/>
              </a:solidFill>
              <a:latin typeface="Palatino Linotype" pitchFamily="18" charset="0"/>
            </a:endParaRPr>
          </a:p>
        </p:txBody>
      </p:sp>
      <p:sp>
        <p:nvSpPr>
          <p:cNvPr id="14" name="Rectangle 13"/>
          <p:cNvSpPr/>
          <p:nvPr/>
        </p:nvSpPr>
        <p:spPr>
          <a:xfrm>
            <a:off x="7391400" y="609600"/>
            <a:ext cx="1396536" cy="261610"/>
          </a:xfrm>
          <a:prstGeom prst="rect">
            <a:avLst/>
          </a:prstGeom>
        </p:spPr>
        <p:txBody>
          <a:bodyPr wrap="none">
            <a:spAutoFit/>
          </a:bodyPr>
          <a:lstStyle/>
          <a:p>
            <a:pPr fontAlgn="auto">
              <a:spcBef>
                <a:spcPts val="0"/>
              </a:spcBef>
              <a:spcAft>
                <a:spcPts val="0"/>
              </a:spcAft>
              <a:defRPr/>
            </a:pPr>
            <a:r>
              <a:rPr lang="en-US" sz="1100" spc="50" dirty="0">
                <a:ln w="13500">
                  <a:solidFill>
                    <a:schemeClr val="accent1">
                      <a:shade val="2500"/>
                      <a:alpha val="6500"/>
                    </a:schemeClr>
                  </a:solidFill>
                  <a:prstDash val="solid"/>
                </a:ln>
                <a:solidFill>
                  <a:srgbClr val="13326F"/>
                </a:solidFill>
                <a:latin typeface="Bell MT" pitchFamily="18" charset="0"/>
              </a:rPr>
              <a:t>Youth Participants</a:t>
            </a:r>
          </a:p>
        </p:txBody>
      </p:sp>
      <p:sp>
        <p:nvSpPr>
          <p:cNvPr id="3082" name="Rectangle 9"/>
          <p:cNvSpPr>
            <a:spLocks noChangeArrowheads="1"/>
          </p:cNvSpPr>
          <p:nvPr/>
        </p:nvSpPr>
        <p:spPr bwMode="auto">
          <a:xfrm>
            <a:off x="304800" y="1752600"/>
            <a:ext cx="6172200" cy="4186238"/>
          </a:xfrm>
          <a:prstGeom prst="rect">
            <a:avLst/>
          </a:prstGeom>
          <a:noFill/>
          <a:ln w="9525">
            <a:noFill/>
            <a:miter lim="800000"/>
            <a:headEnd/>
            <a:tailEnd/>
          </a:ln>
        </p:spPr>
        <p:txBody>
          <a:bodyPr>
            <a:spAutoFit/>
          </a:bodyPr>
          <a:lstStyle/>
          <a:p>
            <a:pPr marL="515938" indent="-515938">
              <a:buFont typeface="Wingdings" pitchFamily="2" charset="2"/>
              <a:buChar char="v"/>
            </a:pPr>
            <a:r>
              <a:rPr lang="en-US" sz="1900">
                <a:solidFill>
                  <a:srgbClr val="173C87"/>
                </a:solidFill>
                <a:latin typeface="Palatino Linotype" pitchFamily="18" charset="0"/>
              </a:rPr>
              <a:t>Clear action statements that are tied to goals set by the youth and the case manger</a:t>
            </a:r>
          </a:p>
          <a:p>
            <a:pPr marL="515938" indent="-515938">
              <a:buFont typeface="Wingdings" pitchFamily="2" charset="2"/>
              <a:buChar char="v"/>
            </a:pPr>
            <a:endParaRPr lang="en-US" sz="1900">
              <a:solidFill>
                <a:srgbClr val="173C87"/>
              </a:solidFill>
              <a:latin typeface="Palatino Linotype" pitchFamily="18" charset="0"/>
            </a:endParaRPr>
          </a:p>
          <a:p>
            <a:pPr marL="515938" indent="-515938">
              <a:buFont typeface="Wingdings" pitchFamily="2" charset="2"/>
              <a:buChar char="v"/>
            </a:pPr>
            <a:r>
              <a:rPr lang="en-US" sz="1900">
                <a:solidFill>
                  <a:srgbClr val="173C87"/>
                </a:solidFill>
                <a:latin typeface="Palatino Linotype" pitchFamily="18" charset="0"/>
              </a:rPr>
              <a:t>Time-table for completion of the goals</a:t>
            </a:r>
          </a:p>
          <a:p>
            <a:pPr marL="515938" indent="-515938">
              <a:buFont typeface="Wingdings" pitchFamily="2" charset="2"/>
              <a:buChar char="v"/>
            </a:pPr>
            <a:endParaRPr lang="en-US" sz="1900">
              <a:solidFill>
                <a:srgbClr val="173C87"/>
              </a:solidFill>
              <a:latin typeface="Palatino Linotype" pitchFamily="18" charset="0"/>
            </a:endParaRPr>
          </a:p>
          <a:p>
            <a:pPr marL="515938" indent="-515938">
              <a:buFont typeface="Wingdings" pitchFamily="2" charset="2"/>
              <a:buChar char="v"/>
            </a:pPr>
            <a:r>
              <a:rPr lang="en-US" sz="1900">
                <a:solidFill>
                  <a:srgbClr val="173C87"/>
                </a:solidFill>
                <a:latin typeface="Palatino Linotype" pitchFamily="18" charset="0"/>
              </a:rPr>
              <a:t>Regular review with youth of both planned and accomplished goals</a:t>
            </a:r>
          </a:p>
          <a:p>
            <a:pPr marL="515938" indent="-515938">
              <a:buFont typeface="Wingdings" pitchFamily="2" charset="2"/>
              <a:buChar char="v"/>
            </a:pPr>
            <a:endParaRPr lang="en-US" sz="1900">
              <a:solidFill>
                <a:srgbClr val="173C87"/>
              </a:solidFill>
              <a:latin typeface="Palatino Linotype" pitchFamily="18" charset="0"/>
            </a:endParaRPr>
          </a:p>
          <a:p>
            <a:pPr marL="515938" indent="-515938">
              <a:buFont typeface="Wingdings" pitchFamily="2" charset="2"/>
              <a:buChar char="v"/>
            </a:pPr>
            <a:r>
              <a:rPr lang="en-US" sz="1900">
                <a:solidFill>
                  <a:srgbClr val="173C87"/>
                </a:solidFill>
                <a:latin typeface="Palatino Linotype" pitchFamily="18" charset="0"/>
              </a:rPr>
              <a:t>Refinement of existing goals, objectives and action plan</a:t>
            </a:r>
          </a:p>
          <a:p>
            <a:pPr marL="515938" indent="-515938">
              <a:buFont typeface="Wingdings" pitchFamily="2" charset="2"/>
              <a:buChar char="v"/>
            </a:pPr>
            <a:endParaRPr lang="en-US" sz="1900">
              <a:solidFill>
                <a:srgbClr val="173C87"/>
              </a:solidFill>
              <a:latin typeface="Palatino Linotype" pitchFamily="18" charset="0"/>
            </a:endParaRPr>
          </a:p>
          <a:p>
            <a:pPr marL="515938" indent="-515938">
              <a:buFont typeface="Wingdings" pitchFamily="2" charset="2"/>
              <a:buChar char="v"/>
            </a:pPr>
            <a:r>
              <a:rPr lang="en-US" sz="1900">
                <a:solidFill>
                  <a:srgbClr val="173C87"/>
                </a:solidFill>
                <a:latin typeface="Palatino Linotype" pitchFamily="18" charset="0"/>
              </a:rPr>
              <a:t>Identify who is responsible for providing, obtaining, and/or contracting the participant services  </a:t>
            </a:r>
          </a:p>
        </p:txBody>
      </p:sp>
      <p:pic>
        <p:nvPicPr>
          <p:cNvPr id="2" name="Picture 2" descr="http://3.bp.blogspot.com/_jz8lZV2x_Dc/S66XwyX718I/AAAAAAAAAEg/pWEU_qqEVGQ/s1600/climate-action-plan_large.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6629400" y="2133600"/>
            <a:ext cx="2400170" cy="1724025"/>
          </a:xfrm>
          <a:prstGeom prst="rect">
            <a:avLst/>
          </a:prstGeom>
          <a:noFill/>
        </p:spPr>
      </p:pic>
      <p:pic>
        <p:nvPicPr>
          <p:cNvPr id="12" name="Picture 4" descr="DEO_Logo_CJ_Stacked_CMYK.png"/>
          <p:cNvPicPr>
            <a:picLocks noChangeAspect="1"/>
          </p:cNvPicPr>
          <p:nvPr/>
        </p:nvPicPr>
        <p:blipFill>
          <a:blip r:embed="rId4" cstate="print"/>
          <a:srcRect/>
          <a:stretch>
            <a:fillRect/>
          </a:stretch>
        </p:blipFill>
        <p:spPr bwMode="auto">
          <a:xfrm>
            <a:off x="274320" y="274320"/>
            <a:ext cx="1752600" cy="104457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10800000">
            <a:off x="228600" y="6324600"/>
            <a:ext cx="8686800" cy="0"/>
          </a:xfrm>
          <a:prstGeom prst="line">
            <a:avLst/>
          </a:prstGeom>
          <a:ln>
            <a:solidFill>
              <a:srgbClr val="15387D"/>
            </a:solidFill>
          </a:ln>
        </p:spPr>
        <p:style>
          <a:lnRef idx="1">
            <a:schemeClr val="accent3"/>
          </a:lnRef>
          <a:fillRef idx="0">
            <a:schemeClr val="accent3"/>
          </a:fillRef>
          <a:effectRef idx="0">
            <a:schemeClr val="accent3"/>
          </a:effectRef>
          <a:fontRef idx="minor">
            <a:schemeClr val="tx1"/>
          </a:fontRef>
        </p:style>
      </p:cxnSp>
      <p:sp>
        <p:nvSpPr>
          <p:cNvPr id="22" name="TextBox 21"/>
          <p:cNvSpPr txBox="1"/>
          <p:nvPr/>
        </p:nvSpPr>
        <p:spPr>
          <a:xfrm>
            <a:off x="7010400" y="5638800"/>
            <a:ext cx="1447800" cy="769441"/>
          </a:xfrm>
          <a:prstGeom prst="rect">
            <a:avLst/>
          </a:prstGeom>
          <a:noFill/>
        </p:spPr>
        <p:txBody>
          <a:bodyPr>
            <a:spAutoFit/>
          </a:bodyPr>
          <a:lstStyle/>
          <a:p>
            <a:pPr fontAlgn="auto">
              <a:spcBef>
                <a:spcPts val="0"/>
              </a:spcBef>
              <a:spcAft>
                <a:spcPts val="0"/>
              </a:spcAft>
              <a:defRPr/>
            </a:pPr>
            <a:r>
              <a:rPr lang="en-US" sz="4400" b="1" spc="50" dirty="0">
                <a:ln w="13500">
                  <a:solidFill>
                    <a:schemeClr val="accent1">
                      <a:shade val="2500"/>
                      <a:alpha val="6500"/>
                    </a:schemeClr>
                  </a:solidFill>
                  <a:prstDash val="solid"/>
                </a:ln>
                <a:solidFill>
                  <a:srgbClr val="15387D"/>
                </a:solidFill>
                <a:effectLst>
                  <a:innerShdw blurRad="50900" dist="38500" dir="13500000">
                    <a:srgbClr val="000000">
                      <a:alpha val="60000"/>
                    </a:srgbClr>
                  </a:innerShdw>
                </a:effectLst>
                <a:latin typeface="Bell MT" pitchFamily="18" charset="0"/>
              </a:rPr>
              <a:t>WIA</a:t>
            </a:r>
            <a:endParaRPr lang="en-US" sz="4400" dirty="0">
              <a:solidFill>
                <a:srgbClr val="15387D"/>
              </a:solidFill>
              <a:latin typeface="+mn-lt"/>
            </a:endParaRPr>
          </a:p>
        </p:txBody>
      </p:sp>
      <p:sp>
        <p:nvSpPr>
          <p:cNvPr id="73" name="Rectangle 72"/>
          <p:cNvSpPr/>
          <p:nvPr/>
        </p:nvSpPr>
        <p:spPr>
          <a:xfrm>
            <a:off x="6172200" y="6324600"/>
            <a:ext cx="2780633" cy="338554"/>
          </a:xfrm>
          <a:prstGeom prst="rect">
            <a:avLst/>
          </a:prstGeom>
        </p:spPr>
        <p:txBody>
          <a:bodyPr wrap="none">
            <a:spAutoFit/>
          </a:bodyPr>
          <a:lstStyle/>
          <a:p>
            <a:pPr fontAlgn="auto">
              <a:spcBef>
                <a:spcPts val="0"/>
              </a:spcBef>
              <a:spcAft>
                <a:spcPts val="0"/>
              </a:spcAft>
              <a:defRPr/>
            </a:pPr>
            <a:r>
              <a:rPr lang="en-US" sz="1600" b="1" spc="70" dirty="0">
                <a:ln w="13500">
                  <a:solidFill>
                    <a:schemeClr val="accent1">
                      <a:shade val="2500"/>
                      <a:alpha val="6500"/>
                    </a:schemeClr>
                  </a:solidFill>
                  <a:prstDash val="solid"/>
                </a:ln>
                <a:solidFill>
                  <a:srgbClr val="173C87"/>
                </a:solidFill>
                <a:effectLst>
                  <a:innerShdw blurRad="50900" dist="38500" dir="13500000">
                    <a:srgbClr val="000000">
                      <a:alpha val="60000"/>
                    </a:srgbClr>
                  </a:innerShdw>
                </a:effectLst>
                <a:latin typeface="Bell MT" pitchFamily="18" charset="0"/>
              </a:rPr>
              <a:t>Workforce Investment Act</a:t>
            </a:r>
            <a:endParaRPr lang="en-US" sz="1600" spc="70" dirty="0">
              <a:solidFill>
                <a:srgbClr val="173C87"/>
              </a:solidFill>
              <a:latin typeface="+mn-lt"/>
            </a:endParaRPr>
          </a:p>
        </p:txBody>
      </p:sp>
      <p:sp>
        <p:nvSpPr>
          <p:cNvPr id="9222" name="Rectangle 11"/>
          <p:cNvSpPr>
            <a:spLocks noChangeArrowheads="1"/>
          </p:cNvSpPr>
          <p:nvPr/>
        </p:nvSpPr>
        <p:spPr bwMode="auto">
          <a:xfrm>
            <a:off x="457200" y="1905000"/>
            <a:ext cx="8458200" cy="547688"/>
          </a:xfrm>
          <a:prstGeom prst="rect">
            <a:avLst/>
          </a:prstGeom>
          <a:noFill/>
          <a:ln w="9525">
            <a:noFill/>
            <a:miter lim="800000"/>
            <a:headEnd/>
            <a:tailEnd/>
          </a:ln>
        </p:spPr>
        <p:txBody>
          <a:bodyPr>
            <a:spAutoFit/>
          </a:bodyPr>
          <a:lstStyle/>
          <a:p>
            <a:pPr>
              <a:lnSpc>
                <a:spcPct val="150000"/>
              </a:lnSpc>
            </a:pPr>
            <a:endParaRPr lang="en-US" sz="2200">
              <a:solidFill>
                <a:srgbClr val="173C87"/>
              </a:solidFill>
              <a:latin typeface="Palatino Linotype" pitchFamily="18" charset="0"/>
            </a:endParaRPr>
          </a:p>
        </p:txBody>
      </p:sp>
      <p:sp>
        <p:nvSpPr>
          <p:cNvPr id="10" name="Rectangle 9"/>
          <p:cNvSpPr/>
          <p:nvPr/>
        </p:nvSpPr>
        <p:spPr>
          <a:xfrm>
            <a:off x="742950" y="1628777"/>
            <a:ext cx="7972425" cy="3970318"/>
          </a:xfrm>
          <a:prstGeom prst="rect">
            <a:avLst/>
          </a:prstGeom>
        </p:spPr>
        <p:txBody>
          <a:bodyPr>
            <a:spAutoFit/>
          </a:bodyPr>
          <a:lstStyle/>
          <a:p>
            <a:pPr marL="398463" indent="-398463" fontAlgn="auto">
              <a:spcBef>
                <a:spcPts val="0"/>
              </a:spcBef>
              <a:spcAft>
                <a:spcPts val="0"/>
              </a:spcAft>
              <a:buFont typeface="+mj-lt"/>
              <a:buAutoNum type="arabicPeriod"/>
              <a:defRPr/>
            </a:pPr>
            <a:r>
              <a:rPr lang="en-US" dirty="0">
                <a:solidFill>
                  <a:srgbClr val="173C87"/>
                </a:solidFill>
                <a:latin typeface="Palatino Linotype" pitchFamily="18" charset="0"/>
              </a:rPr>
              <a:t>Clear action statements tied to  youth goals must be avoided when developing an ISS?</a:t>
            </a:r>
          </a:p>
          <a:p>
            <a:pPr lvl="5">
              <a:defRPr/>
            </a:pPr>
            <a:r>
              <a:rPr lang="en-US" dirty="0">
                <a:solidFill>
                  <a:srgbClr val="FF0000"/>
                </a:solidFill>
                <a:latin typeface="Palatino Linotype" pitchFamily="18" charset="0"/>
              </a:rPr>
              <a:t>A. True </a:t>
            </a:r>
          </a:p>
          <a:p>
            <a:pPr lvl="5">
              <a:defRPr/>
            </a:pPr>
            <a:r>
              <a:rPr lang="en-US" dirty="0">
                <a:solidFill>
                  <a:srgbClr val="FF0000"/>
                </a:solidFill>
                <a:latin typeface="Palatino Linotype" pitchFamily="18" charset="0"/>
              </a:rPr>
              <a:t>B.  False </a:t>
            </a:r>
            <a:r>
              <a:rPr lang="en-US" dirty="0">
                <a:solidFill>
                  <a:srgbClr val="173C87"/>
                </a:solidFill>
                <a:latin typeface="Palatino Linotype" pitchFamily="18" charset="0"/>
              </a:rPr>
              <a:t>	</a:t>
            </a:r>
          </a:p>
          <a:p>
            <a:pPr lvl="4" fontAlgn="auto">
              <a:spcBef>
                <a:spcPts val="0"/>
              </a:spcBef>
              <a:spcAft>
                <a:spcPts val="0"/>
              </a:spcAft>
              <a:defRPr/>
            </a:pPr>
            <a:endParaRPr lang="en-US" dirty="0">
              <a:solidFill>
                <a:srgbClr val="173C87"/>
              </a:solidFill>
              <a:latin typeface="Palatino Linotype" pitchFamily="18" charset="0"/>
            </a:endParaRPr>
          </a:p>
          <a:p>
            <a:pPr marL="457200" indent="-457200" fontAlgn="auto">
              <a:spcBef>
                <a:spcPts val="0"/>
              </a:spcBef>
              <a:spcAft>
                <a:spcPts val="0"/>
              </a:spcAft>
              <a:buFont typeface="+mj-lt"/>
              <a:buAutoNum type="arabicPeriod"/>
              <a:defRPr/>
            </a:pPr>
            <a:r>
              <a:rPr lang="en-US" dirty="0">
                <a:solidFill>
                  <a:srgbClr val="173C87"/>
                </a:solidFill>
                <a:latin typeface="Palatino Linotype" pitchFamily="18" charset="0"/>
              </a:rPr>
              <a:t>ISS must be completed within 30 days of participation start date?</a:t>
            </a:r>
          </a:p>
          <a:p>
            <a:pPr marL="457200" indent="-457200" fontAlgn="auto">
              <a:spcBef>
                <a:spcPts val="0"/>
              </a:spcBef>
              <a:spcAft>
                <a:spcPts val="0"/>
              </a:spcAft>
              <a:buFont typeface="+mj-lt"/>
              <a:buAutoNum type="arabicPeriod"/>
              <a:defRPr/>
            </a:pPr>
            <a:endParaRPr lang="en-US" dirty="0">
              <a:solidFill>
                <a:srgbClr val="173C87"/>
              </a:solidFill>
              <a:latin typeface="Palatino Linotype" pitchFamily="18" charset="0"/>
            </a:endParaRPr>
          </a:p>
          <a:p>
            <a:pPr lvl="5">
              <a:defRPr/>
            </a:pPr>
            <a:r>
              <a:rPr lang="en-US" dirty="0">
                <a:solidFill>
                  <a:srgbClr val="FF0000"/>
                </a:solidFill>
                <a:latin typeface="Palatino Linotype" pitchFamily="18" charset="0"/>
              </a:rPr>
              <a:t>A.  True </a:t>
            </a:r>
          </a:p>
          <a:p>
            <a:pPr lvl="5">
              <a:defRPr/>
            </a:pPr>
            <a:r>
              <a:rPr lang="en-US" dirty="0">
                <a:solidFill>
                  <a:srgbClr val="FF0000"/>
                </a:solidFill>
                <a:latin typeface="Palatino Linotype" pitchFamily="18" charset="0"/>
              </a:rPr>
              <a:t>B.   False </a:t>
            </a:r>
            <a:r>
              <a:rPr lang="en-US" dirty="0">
                <a:solidFill>
                  <a:srgbClr val="173C87"/>
                </a:solidFill>
                <a:latin typeface="Palatino Linotype" pitchFamily="18" charset="0"/>
              </a:rPr>
              <a:t>	</a:t>
            </a:r>
          </a:p>
          <a:p>
            <a:pPr lvl="4" fontAlgn="auto">
              <a:spcBef>
                <a:spcPts val="0"/>
              </a:spcBef>
              <a:spcAft>
                <a:spcPts val="0"/>
              </a:spcAft>
              <a:defRPr/>
            </a:pPr>
            <a:endParaRPr lang="en-US" dirty="0">
              <a:solidFill>
                <a:srgbClr val="173C87"/>
              </a:solidFill>
              <a:latin typeface="Palatino Linotype" pitchFamily="18" charset="0"/>
            </a:endParaRPr>
          </a:p>
          <a:p>
            <a:pPr marL="463550" indent="-463550" fontAlgn="auto">
              <a:spcBef>
                <a:spcPts val="0"/>
              </a:spcBef>
              <a:spcAft>
                <a:spcPts val="0"/>
              </a:spcAft>
              <a:buFont typeface="+mj-lt"/>
              <a:buAutoNum type="arabicPeriod"/>
              <a:defRPr/>
            </a:pPr>
            <a:r>
              <a:rPr lang="en-US" dirty="0">
                <a:solidFill>
                  <a:srgbClr val="173C87"/>
                </a:solidFill>
                <a:latin typeface="Palatino Linotype" pitchFamily="18" charset="0"/>
              </a:rPr>
              <a:t>ISS are optional and not required by law?</a:t>
            </a:r>
          </a:p>
          <a:p>
            <a:pPr marL="463550" indent="-463550" fontAlgn="auto">
              <a:spcBef>
                <a:spcPts val="0"/>
              </a:spcBef>
              <a:spcAft>
                <a:spcPts val="0"/>
              </a:spcAft>
              <a:buFont typeface="+mj-lt"/>
              <a:buAutoNum type="arabicPeriod"/>
              <a:defRPr/>
            </a:pPr>
            <a:endParaRPr lang="en-US" dirty="0">
              <a:solidFill>
                <a:srgbClr val="173C87"/>
              </a:solidFill>
              <a:latin typeface="Palatino Linotype" pitchFamily="18" charset="0"/>
            </a:endParaRPr>
          </a:p>
          <a:p>
            <a:pPr lvl="5">
              <a:defRPr/>
            </a:pPr>
            <a:r>
              <a:rPr lang="en-US" dirty="0">
                <a:solidFill>
                  <a:srgbClr val="FF0000"/>
                </a:solidFill>
                <a:latin typeface="Palatino Linotype" pitchFamily="18" charset="0"/>
              </a:rPr>
              <a:t>A.  True </a:t>
            </a:r>
          </a:p>
          <a:p>
            <a:pPr lvl="5">
              <a:defRPr/>
            </a:pPr>
            <a:r>
              <a:rPr lang="en-US" dirty="0">
                <a:solidFill>
                  <a:srgbClr val="FF0000"/>
                </a:solidFill>
                <a:latin typeface="Palatino Linotype" pitchFamily="18" charset="0"/>
              </a:rPr>
              <a:t>B.   False</a:t>
            </a:r>
          </a:p>
        </p:txBody>
      </p:sp>
      <p:sp>
        <p:nvSpPr>
          <p:cNvPr id="15" name="Rectangle 2"/>
          <p:cNvSpPr txBox="1">
            <a:spLocks noChangeArrowheads="1"/>
          </p:cNvSpPr>
          <p:nvPr/>
        </p:nvSpPr>
        <p:spPr>
          <a:xfrm>
            <a:off x="5943600" y="0"/>
            <a:ext cx="3200400" cy="685800"/>
          </a:xfrm>
          <a:prstGeom prst="rect">
            <a:avLst/>
          </a:prstGeom>
        </p:spPr>
        <p:txBody>
          <a:bodyPr/>
          <a:lstStyle/>
          <a:p>
            <a:pPr fontAlgn="auto">
              <a:spcAft>
                <a:spcPts val="0"/>
              </a:spcAft>
              <a:defRPr/>
            </a:pPr>
            <a:r>
              <a:rPr lang="en-US" sz="2400" b="1" cap="all" spc="100" dirty="0">
                <a:solidFill>
                  <a:srgbClr val="FF0000"/>
                </a:solidFill>
                <a:latin typeface="Palatino Linotype" pitchFamily="18" charset="0"/>
              </a:rPr>
              <a:t>Test Questions </a:t>
            </a:r>
          </a:p>
        </p:txBody>
      </p:sp>
      <p:sp>
        <p:nvSpPr>
          <p:cNvPr id="3081" name="TextBox 15"/>
          <p:cNvSpPr txBox="1">
            <a:spLocks noChangeArrowheads="1"/>
          </p:cNvSpPr>
          <p:nvPr/>
        </p:nvSpPr>
        <p:spPr bwMode="auto">
          <a:xfrm>
            <a:off x="228600" y="6400800"/>
            <a:ext cx="1981200" cy="246063"/>
          </a:xfrm>
          <a:prstGeom prst="rect">
            <a:avLst/>
          </a:prstGeom>
          <a:noFill/>
          <a:ln w="9525">
            <a:noFill/>
            <a:miter lim="800000"/>
            <a:headEnd/>
            <a:tailEnd/>
          </a:ln>
        </p:spPr>
        <p:txBody>
          <a:bodyPr>
            <a:spAutoFit/>
          </a:bodyPr>
          <a:lstStyle/>
          <a:p>
            <a:r>
              <a:rPr lang="en-US" sz="1000">
                <a:solidFill>
                  <a:srgbClr val="13326F"/>
                </a:solidFill>
                <a:latin typeface="Calibri" pitchFamily="34" charset="0"/>
              </a:rPr>
              <a:t>Source Documents: WIA </a:t>
            </a:r>
          </a:p>
        </p:txBody>
      </p:sp>
      <p:pic>
        <p:nvPicPr>
          <p:cNvPr id="11" name="Picture 4" descr="DEO_Logo_CJ_Stacked_CMYK.png"/>
          <p:cNvPicPr>
            <a:picLocks noChangeAspect="1"/>
          </p:cNvPicPr>
          <p:nvPr/>
        </p:nvPicPr>
        <p:blipFill>
          <a:blip r:embed="rId3" cstate="print"/>
          <a:srcRect/>
          <a:stretch>
            <a:fillRect/>
          </a:stretch>
        </p:blipFill>
        <p:spPr bwMode="auto">
          <a:xfrm>
            <a:off x="274320" y="274320"/>
            <a:ext cx="1752600" cy="104457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1"/>
          <p:cNvSpPr>
            <a:spLocks noChangeArrowheads="1"/>
          </p:cNvSpPr>
          <p:nvPr/>
        </p:nvSpPr>
        <p:spPr bwMode="auto">
          <a:xfrm>
            <a:off x="457200" y="1905000"/>
            <a:ext cx="8458200" cy="547688"/>
          </a:xfrm>
          <a:prstGeom prst="rect">
            <a:avLst/>
          </a:prstGeom>
          <a:noFill/>
          <a:ln w="9525">
            <a:noFill/>
            <a:miter lim="800000"/>
            <a:headEnd/>
            <a:tailEnd/>
          </a:ln>
        </p:spPr>
        <p:txBody>
          <a:bodyPr>
            <a:spAutoFit/>
          </a:bodyPr>
          <a:lstStyle/>
          <a:p>
            <a:pPr>
              <a:lnSpc>
                <a:spcPct val="150000"/>
              </a:lnSpc>
            </a:pPr>
            <a:endParaRPr lang="en-US" sz="2200">
              <a:solidFill>
                <a:srgbClr val="173C87"/>
              </a:solidFill>
              <a:latin typeface="Palatino Linotype" pitchFamily="18" charset="0"/>
            </a:endParaRPr>
          </a:p>
        </p:txBody>
      </p:sp>
      <p:sp>
        <p:nvSpPr>
          <p:cNvPr id="3075" name="Rectangle 9"/>
          <p:cNvSpPr>
            <a:spLocks noChangeArrowheads="1"/>
          </p:cNvSpPr>
          <p:nvPr/>
        </p:nvSpPr>
        <p:spPr bwMode="auto">
          <a:xfrm>
            <a:off x="1981200" y="2743200"/>
            <a:ext cx="5105400" cy="1323975"/>
          </a:xfrm>
          <a:prstGeom prst="rect">
            <a:avLst/>
          </a:prstGeom>
          <a:noFill/>
          <a:ln w="9525">
            <a:noFill/>
            <a:miter lim="800000"/>
            <a:headEnd/>
            <a:tailEnd/>
          </a:ln>
        </p:spPr>
        <p:txBody>
          <a:bodyPr>
            <a:spAutoFit/>
          </a:bodyPr>
          <a:lstStyle/>
          <a:p>
            <a:pPr marL="515938" indent="-515938"/>
            <a:r>
              <a:rPr lang="en-US" sz="8000">
                <a:solidFill>
                  <a:srgbClr val="173C87"/>
                </a:solidFill>
                <a:latin typeface="Palatino Linotype" pitchFamily="18" charset="0"/>
              </a:rPr>
              <a:t>THE END  </a:t>
            </a: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1"/>
          <p:cNvSpPr>
            <a:spLocks noChangeArrowheads="1"/>
          </p:cNvSpPr>
          <p:nvPr/>
        </p:nvSpPr>
        <p:spPr bwMode="auto">
          <a:xfrm>
            <a:off x="457200" y="1905000"/>
            <a:ext cx="8458200" cy="547688"/>
          </a:xfrm>
          <a:prstGeom prst="rect">
            <a:avLst/>
          </a:prstGeom>
          <a:noFill/>
          <a:ln w="9525">
            <a:noFill/>
            <a:miter lim="800000"/>
            <a:headEnd/>
            <a:tailEnd/>
          </a:ln>
        </p:spPr>
        <p:txBody>
          <a:bodyPr>
            <a:spAutoFit/>
          </a:bodyPr>
          <a:lstStyle/>
          <a:p>
            <a:pPr>
              <a:lnSpc>
                <a:spcPct val="150000"/>
              </a:lnSpc>
            </a:pPr>
            <a:endParaRPr lang="en-US" sz="2200">
              <a:solidFill>
                <a:srgbClr val="173C87"/>
              </a:solidFill>
              <a:latin typeface="Palatino Linotype" pitchFamily="18" charset="0"/>
            </a:endParaRPr>
          </a:p>
        </p:txBody>
      </p:sp>
      <p:sp>
        <p:nvSpPr>
          <p:cNvPr id="3075" name="Rectangle 9"/>
          <p:cNvSpPr>
            <a:spLocks noChangeArrowheads="1"/>
          </p:cNvSpPr>
          <p:nvPr/>
        </p:nvSpPr>
        <p:spPr bwMode="auto">
          <a:xfrm>
            <a:off x="685800" y="381000"/>
            <a:ext cx="7772400" cy="646113"/>
          </a:xfrm>
          <a:prstGeom prst="rect">
            <a:avLst/>
          </a:prstGeom>
          <a:noFill/>
          <a:ln w="9525">
            <a:noFill/>
            <a:miter lim="800000"/>
            <a:headEnd/>
            <a:tailEnd/>
          </a:ln>
        </p:spPr>
        <p:txBody>
          <a:bodyPr>
            <a:spAutoFit/>
          </a:bodyPr>
          <a:lstStyle/>
          <a:p>
            <a:pPr marL="515938" indent="-515938"/>
            <a:r>
              <a:rPr lang="en-US" sz="3600" dirty="0">
                <a:solidFill>
                  <a:srgbClr val="173C87"/>
                </a:solidFill>
                <a:latin typeface="Palatino Linotype" pitchFamily="18" charset="0"/>
              </a:rPr>
              <a:t>Questions or Additional Information</a:t>
            </a:r>
          </a:p>
        </p:txBody>
      </p:sp>
      <p:sp>
        <p:nvSpPr>
          <p:cNvPr id="4" name="Rectangle 3"/>
          <p:cNvSpPr/>
          <p:nvPr/>
        </p:nvSpPr>
        <p:spPr>
          <a:xfrm>
            <a:off x="1173480" y="1793240"/>
            <a:ext cx="6797040" cy="1477328"/>
          </a:xfrm>
          <a:prstGeom prst="rect">
            <a:avLst/>
          </a:prstGeom>
        </p:spPr>
        <p:txBody>
          <a:bodyPr wrap="square">
            <a:spAutoFit/>
          </a:bodyPr>
          <a:lstStyle/>
          <a:p>
            <a:pPr marL="403225" indent="-403225" fontAlgn="auto">
              <a:lnSpc>
                <a:spcPct val="90000"/>
              </a:lnSpc>
              <a:spcBef>
                <a:spcPts val="0"/>
              </a:spcBef>
              <a:spcAft>
                <a:spcPts val="0"/>
              </a:spcAft>
              <a:buFont typeface="Wingdings" pitchFamily="2" charset="2"/>
              <a:buChar char="v"/>
              <a:defRPr/>
            </a:pPr>
            <a:r>
              <a:rPr lang="en-US" sz="2500" dirty="0" smtClean="0">
                <a:solidFill>
                  <a:srgbClr val="173C87"/>
                </a:solidFill>
                <a:latin typeface="Palatino Linotype" pitchFamily="18" charset="0"/>
              </a:rPr>
              <a:t>If you have any questions or for additional information, please contact DEO’s WIA policy and technical assistance staff at: </a:t>
            </a:r>
            <a:r>
              <a:rPr lang="en-US" sz="2500" dirty="0" smtClean="0">
                <a:solidFill>
                  <a:srgbClr val="173C87"/>
                </a:solidFill>
                <a:latin typeface="Palatino Linotype" pitchFamily="18" charset="0"/>
                <a:hlinkClick r:id="rId3"/>
              </a:rPr>
              <a:t>WP_WIAProgramInfo@deo.myflorida.com</a:t>
            </a:r>
            <a:r>
              <a:rPr lang="en-US" sz="2500" dirty="0" smtClean="0">
                <a:solidFill>
                  <a:srgbClr val="173C87"/>
                </a:solidFill>
                <a:latin typeface="Palatino Linotype" pitchFamily="18" charset="0"/>
              </a:rPr>
              <a:t>. </a:t>
            </a:r>
            <a:endParaRPr lang="en-US" sz="2500" dirty="0" smtClean="0">
              <a:solidFill>
                <a:srgbClr val="173C87"/>
              </a:solidFill>
              <a:latin typeface="Palatino Linotype" pitchFamily="18" charset="0"/>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TotalTime>
  <Words>943</Words>
  <Application>Microsoft Office PowerPoint</Application>
  <PresentationFormat>On-screen Show (4:3)</PresentationFormat>
  <Paragraphs>136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2_Office Theme</vt:lpstr>
      <vt:lpstr>Slide 1</vt:lpstr>
      <vt:lpstr>Slide 2</vt:lpstr>
      <vt:lpstr>Slide 3</vt:lpstr>
      <vt:lpstr>Slide 4</vt:lpstr>
      <vt:lpstr>Slide 5</vt:lpstr>
      <vt:lpstr>Slide 6</vt:lpstr>
      <vt:lpstr>Slide 7</vt:lpstr>
      <vt:lpstr>Slide 8</vt:lpstr>
      <vt:lpstr>Slide 9</vt:lpstr>
    </vt:vector>
  </TitlesOfParts>
  <Company>Agency for Workforce Innovation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Mccastc</dc:creator>
  <cp:lastModifiedBy>Joseph Gaines</cp:lastModifiedBy>
  <cp:revision>43</cp:revision>
  <dcterms:created xsi:type="dcterms:W3CDTF">2011-02-02T14:23:11Z</dcterms:created>
  <dcterms:modified xsi:type="dcterms:W3CDTF">2014-04-25T20:03:55Z</dcterms:modified>
</cp:coreProperties>
</file>