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handoutMasterIdLst>
    <p:handoutMasterId r:id="rId26"/>
  </p:handoutMasterIdLst>
  <p:sldIdLst>
    <p:sldId id="256" r:id="rId5"/>
    <p:sldId id="257" r:id="rId6"/>
    <p:sldId id="260" r:id="rId7"/>
    <p:sldId id="261" r:id="rId8"/>
    <p:sldId id="262" r:id="rId9"/>
    <p:sldId id="263" r:id="rId10"/>
    <p:sldId id="268" r:id="rId11"/>
    <p:sldId id="267" r:id="rId12"/>
    <p:sldId id="264" r:id="rId13"/>
    <p:sldId id="265" r:id="rId14"/>
    <p:sldId id="272" r:id="rId15"/>
    <p:sldId id="270" r:id="rId16"/>
    <p:sldId id="271" r:id="rId17"/>
    <p:sldId id="266" r:id="rId18"/>
    <p:sldId id="278" r:id="rId19"/>
    <p:sldId id="273" r:id="rId20"/>
    <p:sldId id="277" r:id="rId21"/>
    <p:sldId id="275" r:id="rId22"/>
    <p:sldId id="258" r:id="rId23"/>
    <p:sldId id="259"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D. Lynch" initials="mdl" lastIdx="1" clrIdx="0"/>
  <p:cmAuthor id="1" name="pottsis" initials="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24B7D"/>
    <a:srgbClr val="194D6E"/>
    <a:srgbClr val="A5C92B"/>
    <a:srgbClr val="A5A6A5"/>
    <a:srgbClr val="777877"/>
    <a:srgbClr val="1C7DC8"/>
    <a:srgbClr val="12293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978"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5" d="100"/>
          <a:sy n="65" d="100"/>
        </p:scale>
        <p:origin x="-1158"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sz="quarter" idx="1"/>
          </p:nvPr>
        </p:nvSpPr>
        <p:spPr>
          <a:xfrm>
            <a:off x="3970937" y="1"/>
            <a:ext cx="3037840" cy="464820"/>
          </a:xfrm>
          <a:prstGeom prst="rect">
            <a:avLst/>
          </a:prstGeom>
        </p:spPr>
        <p:txBody>
          <a:bodyPr vert="horz" lIns="93176" tIns="46588" rIns="93176" bIns="46588" rtlCol="0"/>
          <a:lstStyle>
            <a:lvl1pPr algn="r">
              <a:defRPr sz="1200"/>
            </a:lvl1pPr>
          </a:lstStyle>
          <a:p>
            <a:fld id="{18845949-382E-4A66-8C15-4FD21BD23A51}" type="datetimeFigureOut">
              <a:rPr lang="en-US" smtClean="0"/>
              <a:pPr/>
              <a:t>3/12/2012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6" tIns="46588" rIns="93176" bIns="46588" rtlCol="0" anchor="b"/>
          <a:lstStyle>
            <a:lvl1pPr algn="l">
              <a:defRPr sz="1200"/>
            </a:lvl1pPr>
          </a:lstStyle>
          <a:p>
            <a:endParaRPr lang="en-US"/>
          </a:p>
        </p:txBody>
      </p:sp>
      <p:sp>
        <p:nvSpPr>
          <p:cNvPr id="5" name="Slide Number Placeholder 4"/>
          <p:cNvSpPr>
            <a:spLocks noGrp="1"/>
          </p:cNvSpPr>
          <p:nvPr>
            <p:ph type="sldNum" sz="quarter" idx="3"/>
          </p:nvPr>
        </p:nvSpPr>
        <p:spPr>
          <a:xfrm>
            <a:off x="3970937" y="8829967"/>
            <a:ext cx="3037840" cy="464820"/>
          </a:xfrm>
          <a:prstGeom prst="rect">
            <a:avLst/>
          </a:prstGeom>
        </p:spPr>
        <p:txBody>
          <a:bodyPr vert="horz" lIns="93176" tIns="46588" rIns="93176" bIns="46588" rtlCol="0" anchor="b"/>
          <a:lstStyle>
            <a:lvl1pPr algn="r">
              <a:defRPr sz="1200"/>
            </a:lvl1pPr>
          </a:lstStyle>
          <a:p>
            <a:fld id="{97A71541-C866-42E3-81A3-090EE1BC4CC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7" y="1"/>
            <a:ext cx="3037840" cy="464820"/>
          </a:xfrm>
          <a:prstGeom prst="rect">
            <a:avLst/>
          </a:prstGeom>
        </p:spPr>
        <p:txBody>
          <a:bodyPr vert="horz" lIns="93176" tIns="46588" rIns="93176" bIns="46588" rtlCol="0"/>
          <a:lstStyle>
            <a:lvl1pPr algn="r">
              <a:defRPr sz="1200"/>
            </a:lvl1pPr>
          </a:lstStyle>
          <a:p>
            <a:fld id="{B1918DB6-45CE-4520-88D1-087724EEF171}" type="datetimeFigureOut">
              <a:rPr lang="en-US" smtClean="0"/>
              <a:pPr/>
              <a:t>3/12/2012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6" tIns="46588" rIns="93176"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7" y="8829967"/>
            <a:ext cx="3037840" cy="464820"/>
          </a:xfrm>
          <a:prstGeom prst="rect">
            <a:avLst/>
          </a:prstGeom>
        </p:spPr>
        <p:txBody>
          <a:bodyPr vert="horz" lIns="93176" tIns="46588" rIns="93176" bIns="46588" rtlCol="0" anchor="b"/>
          <a:lstStyle>
            <a:lvl1pPr algn="r">
              <a:defRPr sz="1200"/>
            </a:lvl1pPr>
          </a:lstStyle>
          <a:p>
            <a:fld id="{9CF3BA2B-8FC2-4224-A29C-9B846AD9E4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F3BA2B-8FC2-4224-A29C-9B846AD9E4B1}"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47FD34-002A-4844-AB32-BCBE6D8135CA}"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2746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7FD34-002A-4844-AB32-BCBE6D8135CA}"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78076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7FD34-002A-4844-AB32-BCBE6D8135CA}"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3399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7FD34-002A-4844-AB32-BCBE6D8135CA}"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987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47FD34-002A-4844-AB32-BCBE6D8135CA}"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60323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47FD34-002A-4844-AB32-BCBE6D8135CA}"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3514365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47FD34-002A-4844-AB32-BCBE6D8135CA}" type="datetimeFigureOut">
              <a:rPr lang="en-US" smtClean="0"/>
              <a:pPr/>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65093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47FD34-002A-4844-AB32-BCBE6D8135CA}" type="datetimeFigureOut">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372456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7FD34-002A-4844-AB32-BCBE6D8135CA}" type="datetimeFigureOut">
              <a:rPr lang="en-US" smtClean="0"/>
              <a:pPr/>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61975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7FD34-002A-4844-AB32-BCBE6D8135CA}"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290218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7FD34-002A-4844-AB32-BCBE6D8135CA}"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384076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7FD34-002A-4844-AB32-BCBE6D8135CA}" type="datetimeFigureOut">
              <a:rPr lang="en-US" smtClean="0"/>
              <a:pPr/>
              <a:t>3/12/2012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597210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usnews.com/education/blogs/student-loan-ranger/2012/01/04/rapidly-rising-student-debt-harms-low-income-students" TargetMode="External"/><Relationship Id="rId3" Type="http://schemas.openxmlformats.org/officeDocument/2006/relationships/hyperlink" Target="http://www.doleta.gov/usworkforce/wia/finalrule.pdf" TargetMode="External"/><Relationship Id="rId7" Type="http://schemas.openxmlformats.org/officeDocument/2006/relationships/hyperlink" Target="http://www.reuters.com/article/2011/12/27/us-studentdebt-middleage-idUSTRE7BQ0T620111227" TargetMode="External"/><Relationship Id="rId2" Type="http://schemas.openxmlformats.org/officeDocument/2006/relationships/hyperlink" Target="http://www.doleta.gov/usworkforce/wia/wialaw.pdf" TargetMode="External"/><Relationship Id="rId1" Type="http://schemas.openxmlformats.org/officeDocument/2006/relationships/slideLayout" Target="../slideLayouts/slideLayout2.xml"/><Relationship Id="rId6" Type="http://schemas.openxmlformats.org/officeDocument/2006/relationships/hyperlink" Target="http://projectonstudentdebt.org/state_by_state-view2011.php?area=FL" TargetMode="External"/><Relationship Id="rId5" Type="http://schemas.openxmlformats.org/officeDocument/2006/relationships/hyperlink" Target="https://www1.salliemae.com/NR/rdonlyres/BAF36839-4913-456E-8883-ACD006B950A5/14952/HowAmericaPaysforCollege_2011.pdf" TargetMode="External"/><Relationship Id="rId10" Type="http://schemas.openxmlformats.org/officeDocument/2006/relationships/hyperlink" Target="http://wdr.doleta.gov/directives/corr_doc.cfm?DOCN=2816" TargetMode="External"/><Relationship Id="rId4" Type="http://schemas.openxmlformats.org/officeDocument/2006/relationships/hyperlink" Target="http://inpathways.net/SLMCreditCardUsageStudy41309FINAL2.pdf" TargetMode="External"/><Relationship Id="rId9" Type="http://schemas.openxmlformats.org/officeDocument/2006/relationships/hyperlink" Target="http://www.nytimes.com/2011/03/16/education/16loan.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corey.mccaster@deo.myflorida.com" TargetMode="External"/><Relationship Id="rId2" Type="http://schemas.openxmlformats.org/officeDocument/2006/relationships/hyperlink" Target="mailto:isabelle.potts@deo.myflorid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3999" y="3725333"/>
            <a:ext cx="8626593" cy="790222"/>
          </a:xfrm>
        </p:spPr>
        <p:txBody>
          <a:bodyPr/>
          <a:lstStyle/>
          <a:p>
            <a:r>
              <a:rPr lang="en-US" dirty="0" smtClean="0">
                <a:solidFill>
                  <a:srgbClr val="12293B"/>
                </a:solidFill>
                <a:latin typeface="Adobe Garamond Pro"/>
                <a:cs typeface="Adobe Garamond Pro"/>
              </a:rPr>
              <a:t>Funding WIA Training</a:t>
            </a:r>
            <a:endParaRPr lang="en-US" dirty="0">
              <a:solidFill>
                <a:srgbClr val="12293B"/>
              </a:solidFill>
              <a:latin typeface="Adobe Garamond Pro"/>
              <a:cs typeface="Adobe Garamond Pro"/>
            </a:endParaRPr>
          </a:p>
        </p:txBody>
      </p:sp>
      <p:sp>
        <p:nvSpPr>
          <p:cNvPr id="4" name="Title 1"/>
          <p:cNvSpPr txBox="1">
            <a:spLocks/>
          </p:cNvSpPr>
          <p:nvPr/>
        </p:nvSpPr>
        <p:spPr>
          <a:xfrm>
            <a:off x="253999" y="4515556"/>
            <a:ext cx="8626593" cy="4139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rgbClr val="194D6E"/>
                </a:solidFill>
                <a:latin typeface="Helvetica Neue Medium"/>
                <a:cs typeface="Helvetica Neue Medium"/>
              </a:rPr>
              <a:t>Coordination of ITAs with Other Financial Resources</a:t>
            </a:r>
            <a:endParaRPr lang="en-US" sz="2000" dirty="0">
              <a:solidFill>
                <a:srgbClr val="194D6E"/>
              </a:solidFill>
              <a:latin typeface="Helvetica Neue Medium"/>
              <a:cs typeface="Helvetica Neue Medium"/>
            </a:endParaRPr>
          </a:p>
        </p:txBody>
      </p:sp>
      <p:sp>
        <p:nvSpPr>
          <p:cNvPr id="5" name="TextBox 4"/>
          <p:cNvSpPr txBox="1"/>
          <p:nvPr/>
        </p:nvSpPr>
        <p:spPr>
          <a:xfrm>
            <a:off x="253999" y="6106234"/>
            <a:ext cx="1242520" cy="307777"/>
          </a:xfrm>
          <a:prstGeom prst="rect">
            <a:avLst/>
          </a:prstGeom>
          <a:noFill/>
        </p:spPr>
        <p:txBody>
          <a:bodyPr wrap="none" rtlCol="0">
            <a:spAutoFit/>
          </a:bodyPr>
          <a:lstStyle/>
          <a:p>
            <a:r>
              <a:rPr lang="en-US" sz="1400" dirty="0" smtClean="0"/>
              <a:t>February 2012</a:t>
            </a:r>
            <a:endParaRPr lang="en-US" sz="1400" dirty="0"/>
          </a:p>
        </p:txBody>
      </p:sp>
    </p:spTree>
    <p:extLst>
      <p:ext uri="{BB962C8B-B14F-4D97-AF65-F5344CB8AC3E}">
        <p14:creationId xmlns="" xmlns:p14="http://schemas.microsoft.com/office/powerpoint/2010/main" val="2351856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Coordinating WIA and other grant funding</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665026"/>
            <a:ext cx="8701097" cy="362325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WIA regulations further delineate the responsibility of One-Stop operators to make arrangements for reimbursement of WIA funds used when the Pell Grant covers the same training costs, but notes: “Reimbursement is not required from the portion of Pell Grant assistance disbursed to the WIA participant for education-related expenses.”</a:t>
            </a:r>
          </a:p>
          <a:p>
            <a:pPr marL="341313" indent="-341313" algn="l">
              <a:spcBef>
                <a:spcPts val="1200"/>
              </a:spcBef>
            </a:pPr>
            <a:endParaRPr lang="en-US" sz="2400" dirty="0" smtClean="0">
              <a:solidFill>
                <a:srgbClr val="194D6E"/>
              </a:solidFill>
              <a:latin typeface="Helvetica Neue"/>
              <a:cs typeface="Helvetica Neue"/>
            </a:endParaRPr>
          </a:p>
          <a:p>
            <a:pPr algn="l">
              <a:spcBef>
                <a:spcPts val="1200"/>
              </a:spcBef>
            </a:pPr>
            <a:r>
              <a:rPr lang="en-US" sz="2000" dirty="0" smtClean="0">
                <a:solidFill>
                  <a:schemeClr val="accent4"/>
                </a:solidFill>
                <a:latin typeface="Helvetica Neue"/>
                <a:cs typeface="Helvetica Neue"/>
              </a:rPr>
              <a:t>Please note that education-related expenses are those associated with housing, food, other living expenses, books &amp; supplies.</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More federal guidance on coordination</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665026"/>
            <a:ext cx="8701097" cy="294791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The WIA regulations are intended to give effect to WIA law as well as title IV of the Higher Education Act which prohibits taking into account either a Pell Grant or other Federal student financial assistance when determining an individual’s eligibility for, or the amount of, any other Federal funding assistance program.</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More federal guidance on coordination</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133783"/>
            <a:ext cx="8701097" cy="495311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The exact mix of funds should be based on the availability of funding, with the goal of ensuring that the costs of the training program the participant selects are fully paid so that the training can be completed successfully.</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Reducing the amount of WIA funds by the amount of Pell Grant funds is not permitted.</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If the cost of training exceeds the ITA cap, an eligible participant should still be allowed to receive ITA support and seek to supplement the cost of training with funds from other sources (such as grants, scholarships, savings, etc.)</a:t>
            </a:r>
            <a:endParaRPr lang="en-US" sz="2400" b="1" dirty="0" smtClean="0">
              <a:solidFill>
                <a:srgbClr val="194D6E"/>
              </a:solidFill>
              <a:latin typeface="Helvetica Neue"/>
              <a:cs typeface="Helvetica Neue"/>
            </a:endParaRP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More federal guidance on coordination</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665026"/>
            <a:ext cx="8701097" cy="418986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The WIA counselor needs to work with the WIA participant to calculate the total funding resources available as well as to assess the full education and education related costs incurred if the participant is to complete the chosen program.</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This ensures that duplicate payments of training costs are not made and that the amount of WIA funded training is not reduced by the amount of Federal student financial assistance in violation of the Higher Education Act.</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Financial aid primer</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133784"/>
            <a:ext cx="8701097" cy="499406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A good starting point is to examine the training institution’s annualized cost of attending school full time. (This figure, used for financial aid purposes, can be significantly lower than actual cost of living for a family or a dislocated worker.)</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One-Stop staff should further examine the funding needs to allow a client to attend full-time school. They should review:</a:t>
            </a:r>
          </a:p>
          <a:p>
            <a:pPr marL="569913" indent="-231775" algn="l">
              <a:spcBef>
                <a:spcPts val="1200"/>
              </a:spcBef>
              <a:buFont typeface="Arial" pitchFamily="34" charset="0"/>
              <a:buChar char="•"/>
            </a:pPr>
            <a:r>
              <a:rPr lang="en-US" sz="2000" dirty="0" smtClean="0">
                <a:solidFill>
                  <a:srgbClr val="194D6E"/>
                </a:solidFill>
                <a:latin typeface="Helvetica Neue"/>
                <a:cs typeface="Helvetica Neue"/>
              </a:rPr>
              <a:t>Resources/income (savings, wages, UC, TANF, etc.)</a:t>
            </a:r>
          </a:p>
          <a:p>
            <a:pPr marL="569913" indent="-231775" algn="l">
              <a:spcBef>
                <a:spcPts val="1200"/>
              </a:spcBef>
              <a:buFont typeface="Arial" pitchFamily="34" charset="0"/>
              <a:buChar char="•"/>
            </a:pPr>
            <a:r>
              <a:rPr lang="en-US" sz="2000" dirty="0" smtClean="0">
                <a:solidFill>
                  <a:srgbClr val="194D6E"/>
                </a:solidFill>
                <a:latin typeface="Helvetica Neue"/>
                <a:cs typeface="Helvetica Neue"/>
              </a:rPr>
              <a:t>Financial aid (grants, scholarships, other program support, such as Welfare Transition)</a:t>
            </a:r>
          </a:p>
          <a:p>
            <a:pPr marL="569913" indent="-231775" algn="l">
              <a:spcBef>
                <a:spcPts val="1200"/>
              </a:spcBef>
              <a:buFont typeface="Arial" pitchFamily="34" charset="0"/>
              <a:buChar char="•"/>
            </a:pPr>
            <a:r>
              <a:rPr lang="en-US" sz="2000" dirty="0" smtClean="0">
                <a:solidFill>
                  <a:srgbClr val="194D6E"/>
                </a:solidFill>
                <a:latin typeface="Helvetica Neue"/>
                <a:cs typeface="Helvetica Neue"/>
              </a:rPr>
              <a:t>Educational expenses (tuition, fees)</a:t>
            </a:r>
          </a:p>
          <a:p>
            <a:pPr marL="569913" indent="-231775" algn="l">
              <a:spcBef>
                <a:spcPts val="1200"/>
              </a:spcBef>
              <a:buFont typeface="Arial" pitchFamily="34" charset="0"/>
              <a:buChar char="•"/>
            </a:pPr>
            <a:r>
              <a:rPr lang="en-US" sz="2000" dirty="0" smtClean="0">
                <a:solidFill>
                  <a:srgbClr val="194D6E"/>
                </a:solidFill>
                <a:latin typeface="Helvetica Neue"/>
                <a:cs typeface="Helvetica Neue"/>
              </a:rPr>
              <a:t>Other expenses (books, supplies, uniforms, transportation, childcare, housing &amp; utilities, insurance, clothing, etc.)</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Veterans Educational Benefits</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433015"/>
            <a:ext cx="8701097" cy="44901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Veterans and eligible spouses are not required to coordinate their entitlements to educational benefits with WIA-funded training.</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Veterans and eligible spouses should not be precluded from receiving WIA-funded services due to their entitlement to educational benefits.</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Boards may not require veterans or eligible spouses to exhaust their entitlement to educational benefits prior to receiving WIA-funded training.</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WIA and student loans</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665026"/>
            <a:ext cx="8701097" cy="309804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One-Stops should consider all available sources of funds, </a:t>
            </a:r>
            <a:r>
              <a:rPr lang="en-US" sz="2400" b="1" i="1" dirty="0" smtClean="0">
                <a:solidFill>
                  <a:srgbClr val="194D6E"/>
                </a:solidFill>
                <a:latin typeface="Helvetica Neue"/>
                <a:cs typeface="Helvetica Neue"/>
              </a:rPr>
              <a:t>excluding loans</a:t>
            </a:r>
            <a:r>
              <a:rPr lang="en-US" sz="2400" dirty="0" smtClean="0">
                <a:solidFill>
                  <a:srgbClr val="194D6E"/>
                </a:solidFill>
                <a:latin typeface="Helvetica Neue"/>
                <a:cs typeface="Helvetica Neue"/>
              </a:rPr>
              <a:t>, in determining an individual’s overall need for WIA funds.</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WIA funding may not be conditioned on applying for or using a loan to help finance training costs.</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About student loans</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665026"/>
            <a:ext cx="3941115" cy="425810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Student loan debt quadrupled over ten years and reached $833 billion in June 2010.</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pic>
        <p:nvPicPr>
          <p:cNvPr id="5" name="Picture 2" descr="Student Loan Debt"/>
          <p:cNvPicPr>
            <a:picLocks noChangeAspect="1" noChangeArrowheads="1"/>
          </p:cNvPicPr>
          <p:nvPr/>
        </p:nvPicPr>
        <p:blipFill>
          <a:blip r:embed="rId3"/>
          <a:srcRect/>
          <a:stretch>
            <a:fillRect/>
          </a:stretch>
        </p:blipFill>
        <p:spPr bwMode="auto">
          <a:xfrm>
            <a:off x="3875964" y="1315463"/>
            <a:ext cx="5046585" cy="4777434"/>
          </a:xfrm>
          <a:prstGeom prst="rect">
            <a:avLst/>
          </a:prstGeom>
          <a:noFill/>
        </p:spPr>
      </p:pic>
    </p:spTree>
    <p:extLst>
      <p:ext uri="{BB962C8B-B14F-4D97-AF65-F5344CB8AC3E}">
        <p14:creationId xmlns="" xmlns:p14="http://schemas.microsoft.com/office/powerpoint/2010/main" val="88494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About student loans</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3" y="1665026"/>
            <a:ext cx="8499466" cy="425810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The US Department of Education proposed regulations that would discontinue federal aid to programs whose students graduate with high debt-to-income ratios.</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2137" y="689548"/>
            <a:ext cx="8477257" cy="4970591"/>
          </a:xfrm>
          <a:prstGeom prst="rect">
            <a:avLst/>
          </a:prstGeom>
          <a:noFill/>
        </p:spPr>
        <p:txBody>
          <a:bodyPr wrap="square" rtlCol="0">
            <a:spAutoFit/>
          </a:bodyPr>
          <a:lstStyle/>
          <a:p>
            <a:pPr algn="ctr"/>
            <a:r>
              <a:rPr lang="en-US" b="1" dirty="0" smtClean="0">
                <a:solidFill>
                  <a:srgbClr val="194D6E"/>
                </a:solidFill>
                <a:latin typeface="Helvetica Neue"/>
              </a:rPr>
              <a:t>REFERENCES</a:t>
            </a:r>
          </a:p>
          <a:p>
            <a:pPr>
              <a:spcBef>
                <a:spcPts val="600"/>
              </a:spcBef>
            </a:pPr>
            <a:r>
              <a:rPr lang="en-US" dirty="0" smtClean="0">
                <a:solidFill>
                  <a:srgbClr val="194D6E"/>
                </a:solidFill>
                <a:latin typeface="Helvetica Neue"/>
                <a:hlinkClick r:id="rId2"/>
              </a:rPr>
              <a:t>Workforce Investment Act of 1998</a:t>
            </a:r>
            <a:endParaRPr lang="en-US" dirty="0" smtClean="0">
              <a:solidFill>
                <a:srgbClr val="194D6E"/>
              </a:solidFill>
              <a:latin typeface="Helvetica Neue"/>
            </a:endParaRPr>
          </a:p>
          <a:p>
            <a:pPr>
              <a:spcBef>
                <a:spcPts val="900"/>
              </a:spcBef>
            </a:pPr>
            <a:r>
              <a:rPr lang="en-US" dirty="0" smtClean="0">
                <a:solidFill>
                  <a:srgbClr val="194D6E"/>
                </a:solidFill>
                <a:latin typeface="Helvetica Neue"/>
                <a:hlinkClick r:id="rId3"/>
              </a:rPr>
              <a:t>WIA Final Regulations</a:t>
            </a:r>
            <a:endParaRPr lang="en-US" dirty="0" smtClean="0">
              <a:solidFill>
                <a:srgbClr val="194D6E"/>
              </a:solidFill>
              <a:latin typeface="Helvetica Neue"/>
            </a:endParaRPr>
          </a:p>
          <a:p>
            <a:pPr>
              <a:spcBef>
                <a:spcPts val="900"/>
              </a:spcBef>
            </a:pPr>
            <a:r>
              <a:rPr lang="en-US" dirty="0" smtClean="0">
                <a:solidFill>
                  <a:srgbClr val="194D6E"/>
                </a:solidFill>
                <a:latin typeface="Helvetica Neue"/>
                <a:hlinkClick r:id="rId4"/>
              </a:rPr>
              <a:t>How Undergraduate Students Use Credit Cards – Sallie Mae’s National Study of Usage and Trends</a:t>
            </a:r>
            <a:endParaRPr lang="en-US" dirty="0" smtClean="0">
              <a:solidFill>
                <a:srgbClr val="194D6E"/>
              </a:solidFill>
              <a:latin typeface="Helvetica Neue"/>
            </a:endParaRPr>
          </a:p>
          <a:p>
            <a:pPr>
              <a:spcBef>
                <a:spcPts val="900"/>
              </a:spcBef>
            </a:pPr>
            <a:r>
              <a:rPr lang="en-US" dirty="0" smtClean="0">
                <a:solidFill>
                  <a:srgbClr val="194D6E"/>
                </a:solidFill>
                <a:latin typeface="Helvetica Neue"/>
                <a:hlinkClick r:id="rId5"/>
              </a:rPr>
              <a:t>How America Pays for College 2011 – Sallie Mae’s National Study of Students and Parents</a:t>
            </a:r>
            <a:endParaRPr lang="en-US" dirty="0" smtClean="0">
              <a:solidFill>
                <a:srgbClr val="194D6E"/>
              </a:solidFill>
              <a:latin typeface="Helvetica Neue"/>
            </a:endParaRPr>
          </a:p>
          <a:p>
            <a:pPr>
              <a:spcBef>
                <a:spcPts val="900"/>
              </a:spcBef>
            </a:pPr>
            <a:r>
              <a:rPr lang="en-US" dirty="0" smtClean="0">
                <a:solidFill>
                  <a:srgbClr val="194D6E"/>
                </a:solidFill>
                <a:latin typeface="Helvetica Neue"/>
                <a:hlinkClick r:id="rId6"/>
              </a:rPr>
              <a:t>State by State Data – The Project on Student Debt </a:t>
            </a:r>
            <a:endParaRPr lang="en-US" dirty="0" smtClean="0">
              <a:solidFill>
                <a:srgbClr val="194D6E"/>
              </a:solidFill>
              <a:latin typeface="Helvetica Neue"/>
            </a:endParaRPr>
          </a:p>
          <a:p>
            <a:pPr>
              <a:spcBef>
                <a:spcPts val="900"/>
              </a:spcBef>
            </a:pPr>
            <a:r>
              <a:rPr lang="en-US" dirty="0" smtClean="0">
                <a:solidFill>
                  <a:srgbClr val="194D6E"/>
                </a:solidFill>
                <a:latin typeface="Helvetica Neue"/>
                <a:hlinkClick r:id="rId7"/>
              </a:rPr>
              <a:t>Middle-Aged Borrowers Piling on Student Debt – Reuters</a:t>
            </a:r>
            <a:endParaRPr lang="en-US" dirty="0" smtClean="0">
              <a:solidFill>
                <a:srgbClr val="194D6E"/>
              </a:solidFill>
              <a:latin typeface="Helvetica Neue"/>
            </a:endParaRPr>
          </a:p>
          <a:p>
            <a:pPr>
              <a:spcBef>
                <a:spcPts val="900"/>
              </a:spcBef>
            </a:pPr>
            <a:r>
              <a:rPr lang="en-US" dirty="0" smtClean="0">
                <a:solidFill>
                  <a:srgbClr val="194D6E"/>
                </a:solidFill>
                <a:latin typeface="Helvetica Neue"/>
                <a:hlinkClick r:id="rId8"/>
              </a:rPr>
              <a:t>Rapidly Rising Student Debt Harms Low-Income Students – US News Education</a:t>
            </a:r>
            <a:endParaRPr lang="en-US" dirty="0" smtClean="0">
              <a:solidFill>
                <a:srgbClr val="194D6E"/>
              </a:solidFill>
              <a:latin typeface="Helvetica Neue"/>
            </a:endParaRPr>
          </a:p>
          <a:p>
            <a:pPr>
              <a:spcBef>
                <a:spcPts val="900"/>
              </a:spcBef>
            </a:pPr>
            <a:r>
              <a:rPr lang="en-US" dirty="0" smtClean="0">
                <a:solidFill>
                  <a:srgbClr val="194D6E"/>
                </a:solidFill>
                <a:latin typeface="Helvetica Neue"/>
                <a:hlinkClick r:id="rId9"/>
              </a:rPr>
              <a:t>Loan Study on Students Goes Beyond Default Rate – New York Times</a:t>
            </a:r>
            <a:endParaRPr lang="en-US" dirty="0" smtClean="0">
              <a:solidFill>
                <a:srgbClr val="194D6E"/>
              </a:solidFill>
              <a:latin typeface="Helvetica Neue"/>
            </a:endParaRPr>
          </a:p>
          <a:p>
            <a:pPr>
              <a:spcBef>
                <a:spcPts val="900"/>
              </a:spcBef>
            </a:pPr>
            <a:r>
              <a:rPr lang="en-US" dirty="0" smtClean="0">
                <a:solidFill>
                  <a:srgbClr val="194D6E"/>
                </a:solidFill>
                <a:latin typeface="Helvetica Neue"/>
                <a:hlinkClick r:id="rId10"/>
              </a:rPr>
              <a:t>TEGL 10-09. Implementing Priority of Service for Veterans and Eligible Spouses in all  Qualified Job Training Programs Funded in whole or in part by the U.S. Department of Labor</a:t>
            </a:r>
            <a:endParaRPr lang="en-US" dirty="0" smtClean="0">
              <a:solidFill>
                <a:srgbClr val="194D6E"/>
              </a:solidFill>
              <a:latin typeface="Helvetica Neue"/>
            </a:endParaRPr>
          </a:p>
        </p:txBody>
      </p:sp>
    </p:spTree>
    <p:extLst>
      <p:ext uri="{BB962C8B-B14F-4D97-AF65-F5344CB8AC3E}">
        <p14:creationId xmlns="" xmlns:p14="http://schemas.microsoft.com/office/powerpoint/2010/main" val="2970016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The Workforce Investment Act (WIA)</a:t>
            </a:r>
            <a:endParaRPr lang="en-US" sz="3600" dirty="0">
              <a:solidFill>
                <a:srgbClr val="12293B"/>
              </a:solidFill>
              <a:latin typeface="Adobe Garamond Pro"/>
              <a:cs typeface="Adobe Garamond Pro"/>
            </a:endParaRPr>
          </a:p>
        </p:txBody>
      </p:sp>
      <p:sp>
        <p:nvSpPr>
          <p:cNvPr id="5" name="Title 1"/>
          <p:cNvSpPr txBox="1">
            <a:spLocks/>
          </p:cNvSpPr>
          <p:nvPr/>
        </p:nvSpPr>
        <p:spPr>
          <a:xfrm>
            <a:off x="178743" y="1345264"/>
            <a:ext cx="8626593" cy="7149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rgbClr val="194D6E"/>
                </a:solidFill>
                <a:latin typeface="Helvetica Neue"/>
                <a:cs typeface="Helvetica Neue"/>
              </a:rPr>
              <a:t>Stated Purpose:</a:t>
            </a:r>
            <a:endParaRPr lang="en-US" sz="3200" dirty="0">
              <a:solidFill>
                <a:srgbClr val="194D6E"/>
              </a:solidFill>
              <a:latin typeface="Helvetica Neue"/>
              <a:cs typeface="Helvetica Neue"/>
            </a:endParaRPr>
          </a:p>
        </p:txBody>
      </p:sp>
      <p:sp>
        <p:nvSpPr>
          <p:cNvPr id="9" name="Title 1"/>
          <p:cNvSpPr txBox="1">
            <a:spLocks/>
          </p:cNvSpPr>
          <p:nvPr/>
        </p:nvSpPr>
        <p:spPr>
          <a:xfrm>
            <a:off x="221452" y="2060224"/>
            <a:ext cx="8922548" cy="265245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buFont typeface="Wingdings" pitchFamily="2" charset="2"/>
              <a:buChar char="Ø"/>
            </a:pPr>
            <a:r>
              <a:rPr lang="en-US" sz="2400" dirty="0" smtClean="0">
                <a:solidFill>
                  <a:srgbClr val="194D6E"/>
                </a:solidFill>
                <a:latin typeface="Helvetica Neue"/>
                <a:cs typeface="Helvetica Neue"/>
              </a:rPr>
              <a:t>To provide workforce investment activities that increase the employment, retention and earnings of participants, and increase occupational skill attainment by participants,</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And as a result, improve the quality of the workforce, reduce welfare dependency and enhance the productivity and competitiveness of the Nation.</a:t>
            </a:r>
            <a:endParaRPr lang="en-US" sz="2400" dirty="0">
              <a:solidFill>
                <a:srgbClr val="194D6E"/>
              </a:solidFill>
              <a:latin typeface="Helvetica Neue"/>
              <a:cs typeface="Helvetica Neue"/>
            </a:endParaRP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WIA Contacts</a:t>
            </a:r>
            <a:endParaRPr lang="en-US" sz="3600" dirty="0">
              <a:solidFill>
                <a:srgbClr val="12293B"/>
              </a:solidFill>
              <a:latin typeface="Adobe Garamond Pro"/>
              <a:cs typeface="Adobe Garamond Pro"/>
            </a:endParaRPr>
          </a:p>
        </p:txBody>
      </p:sp>
      <p:sp>
        <p:nvSpPr>
          <p:cNvPr id="5" name="Title 1"/>
          <p:cNvSpPr txBox="1">
            <a:spLocks/>
          </p:cNvSpPr>
          <p:nvPr/>
        </p:nvSpPr>
        <p:spPr>
          <a:xfrm>
            <a:off x="178743" y="1608083"/>
            <a:ext cx="8743806" cy="302697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tabLst>
                <a:tab pos="3657600" algn="l"/>
              </a:tabLst>
            </a:pPr>
            <a:r>
              <a:rPr lang="en-US" sz="2400" dirty="0" smtClean="0">
                <a:solidFill>
                  <a:srgbClr val="194D6E"/>
                </a:solidFill>
                <a:latin typeface="Helvetica Neue"/>
                <a:cs typeface="Helvetica Neue"/>
              </a:rPr>
              <a:t>Isabelle Potts	</a:t>
            </a:r>
            <a:br>
              <a:rPr lang="en-US" sz="2400" dirty="0" smtClean="0">
                <a:solidFill>
                  <a:srgbClr val="194D6E"/>
                </a:solidFill>
                <a:latin typeface="Helvetica Neue"/>
                <a:cs typeface="Helvetica Neue"/>
              </a:rPr>
            </a:br>
            <a:r>
              <a:rPr lang="en-US" sz="2400" dirty="0" smtClean="0">
                <a:solidFill>
                  <a:srgbClr val="194D6E"/>
                </a:solidFill>
                <a:latin typeface="Helvetica Neue"/>
                <a:cs typeface="Helvetica Neue"/>
              </a:rPr>
              <a:t>Government Operations Consultant II</a:t>
            </a:r>
          </a:p>
          <a:p>
            <a:pPr algn="l">
              <a:tabLst>
                <a:tab pos="3657600" algn="l"/>
              </a:tabLst>
            </a:pPr>
            <a:r>
              <a:rPr lang="en-US" sz="2400" dirty="0" smtClean="0">
                <a:solidFill>
                  <a:srgbClr val="194D6E"/>
                </a:solidFill>
                <a:latin typeface="Helvetica Neue"/>
                <a:cs typeface="Helvetica Neue"/>
              </a:rPr>
              <a:t>(850) 921-3148 	</a:t>
            </a:r>
            <a:r>
              <a:rPr lang="en-US" sz="2400" dirty="0" err="1" smtClean="0">
                <a:solidFill>
                  <a:srgbClr val="194D6E"/>
                </a:solidFill>
                <a:latin typeface="Helvetica Neue"/>
                <a:cs typeface="Helvetica Neue"/>
                <a:hlinkClick r:id="rId2"/>
              </a:rPr>
              <a:t>isabelle.potts@deo.myflorida.com</a:t>
            </a:r>
            <a:endParaRPr lang="en-US" sz="2400" dirty="0" smtClean="0">
              <a:solidFill>
                <a:srgbClr val="194D6E"/>
              </a:solidFill>
              <a:latin typeface="Helvetica Neue"/>
              <a:cs typeface="Helvetica Neue"/>
            </a:endParaRPr>
          </a:p>
          <a:p>
            <a:pPr algn="l">
              <a:tabLst>
                <a:tab pos="3657600" algn="l"/>
              </a:tabLst>
            </a:pPr>
            <a:endParaRPr lang="en-US" sz="2400" dirty="0" smtClean="0">
              <a:solidFill>
                <a:srgbClr val="194D6E"/>
              </a:solidFill>
              <a:latin typeface="Helvetica Neue"/>
              <a:cs typeface="Helvetica Neue"/>
            </a:endParaRPr>
          </a:p>
          <a:p>
            <a:pPr algn="l">
              <a:tabLst>
                <a:tab pos="3657600" algn="l"/>
              </a:tabLst>
            </a:pPr>
            <a:r>
              <a:rPr lang="en-US" sz="2400" dirty="0" smtClean="0">
                <a:solidFill>
                  <a:srgbClr val="194D6E"/>
                </a:solidFill>
                <a:latin typeface="Helvetica Neue"/>
                <a:cs typeface="Helvetica Neue"/>
              </a:rPr>
              <a:t>Corey McCaster	</a:t>
            </a:r>
            <a:br>
              <a:rPr lang="en-US" sz="2400" dirty="0" smtClean="0">
                <a:solidFill>
                  <a:srgbClr val="194D6E"/>
                </a:solidFill>
                <a:latin typeface="Helvetica Neue"/>
                <a:cs typeface="Helvetica Neue"/>
              </a:rPr>
            </a:br>
            <a:r>
              <a:rPr lang="en-US" sz="2400" dirty="0" smtClean="0">
                <a:solidFill>
                  <a:srgbClr val="194D6E"/>
                </a:solidFill>
                <a:latin typeface="Helvetica Neue"/>
                <a:cs typeface="Helvetica Neue"/>
              </a:rPr>
              <a:t>Government Operations Consultant II</a:t>
            </a:r>
          </a:p>
          <a:p>
            <a:pPr algn="l">
              <a:tabLst>
                <a:tab pos="3657600" algn="l"/>
              </a:tabLst>
            </a:pPr>
            <a:r>
              <a:rPr lang="en-US" sz="2400" dirty="0" smtClean="0">
                <a:solidFill>
                  <a:srgbClr val="194D6E"/>
                </a:solidFill>
                <a:latin typeface="Helvetica Neue"/>
                <a:cs typeface="Helvetica Neue"/>
              </a:rPr>
              <a:t>(850) 245-7402 	</a:t>
            </a:r>
            <a:r>
              <a:rPr lang="en-US" sz="2400" dirty="0" err="1" smtClean="0">
                <a:solidFill>
                  <a:srgbClr val="194D6E"/>
                </a:solidFill>
                <a:latin typeface="Helvetica Neue"/>
                <a:cs typeface="Helvetica Neue"/>
                <a:hlinkClick r:id="rId3"/>
              </a:rPr>
              <a:t>corey.mccaster@deo.myflorida.com</a:t>
            </a:r>
            <a:endParaRPr lang="en-US" sz="2400" dirty="0" smtClean="0">
              <a:solidFill>
                <a:srgbClr val="194D6E"/>
              </a:solidFill>
              <a:latin typeface="Helvetica Neue"/>
              <a:cs typeface="Helvetica Neue"/>
            </a:endParaRPr>
          </a:p>
          <a:p>
            <a:pPr algn="l">
              <a:tabLst>
                <a:tab pos="3657600" algn="l"/>
              </a:tabLst>
            </a:pPr>
            <a:endParaRPr lang="en-US" sz="2400" dirty="0">
              <a:solidFill>
                <a:srgbClr val="194D6E"/>
              </a:solidFill>
              <a:latin typeface="Helvetica Neue"/>
              <a:cs typeface="Helvetica Neue"/>
            </a:endParaRP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Key principles</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856096"/>
            <a:ext cx="8701097" cy="390325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buFont typeface="Wingdings" pitchFamily="2" charset="2"/>
              <a:buChar char="Ø"/>
            </a:pPr>
            <a:r>
              <a:rPr lang="en-US" sz="2400" dirty="0" smtClean="0">
                <a:solidFill>
                  <a:srgbClr val="194D6E"/>
                </a:solidFill>
                <a:latin typeface="Helvetica Neue"/>
                <a:cs typeface="Helvetica Neue"/>
              </a:rPr>
              <a:t>Empowering individuals through……</a:t>
            </a:r>
          </a:p>
          <a:p>
            <a:pPr marL="682625" indent="-341313" algn="l">
              <a:buFont typeface="Arial" pitchFamily="34" charset="0"/>
              <a:buChar char="•"/>
            </a:pPr>
            <a:r>
              <a:rPr lang="en-US" sz="2400" dirty="0" smtClean="0">
                <a:solidFill>
                  <a:srgbClr val="194D6E"/>
                </a:solidFill>
                <a:latin typeface="Helvetica Neue"/>
                <a:cs typeface="Helvetica Neue"/>
              </a:rPr>
              <a:t>The use of Individual Training Accounts (ITAs)</a:t>
            </a:r>
          </a:p>
          <a:p>
            <a:pPr marL="682625" indent="-341313" algn="l">
              <a:buFont typeface="Arial" pitchFamily="34" charset="0"/>
              <a:buChar char="•"/>
            </a:pPr>
            <a:r>
              <a:rPr lang="en-US" sz="2400" dirty="0" smtClean="0">
                <a:solidFill>
                  <a:srgbClr val="194D6E"/>
                </a:solidFill>
                <a:latin typeface="Helvetica Neue"/>
                <a:cs typeface="Helvetica Neue"/>
              </a:rPr>
              <a:t>The provision of information about performance and costs of training institutions</a:t>
            </a:r>
          </a:p>
          <a:p>
            <a:pPr marL="682625" indent="-341313" algn="l">
              <a:buFont typeface="Arial" pitchFamily="34" charset="0"/>
              <a:buChar char="•"/>
            </a:pPr>
            <a:r>
              <a:rPr lang="en-US" sz="2400" dirty="0" smtClean="0">
                <a:solidFill>
                  <a:srgbClr val="194D6E"/>
                </a:solidFill>
                <a:latin typeface="Helvetica Neue"/>
                <a:cs typeface="Helvetica Neue"/>
              </a:rPr>
              <a:t>The provision of advice, guidance &amp; support from the One-Stop Career Center</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Increased Accountability</a:t>
            </a:r>
          </a:p>
          <a:p>
            <a:pPr marL="682625" indent="-341313" algn="l">
              <a:buFont typeface="Arial" pitchFamily="34" charset="0"/>
              <a:buChar char="•"/>
            </a:pPr>
            <a:r>
              <a:rPr lang="en-US" sz="2400" dirty="0" smtClean="0">
                <a:solidFill>
                  <a:srgbClr val="194D6E"/>
                </a:solidFill>
                <a:latin typeface="Helvetica Neue"/>
                <a:cs typeface="Helvetica Neue"/>
              </a:rPr>
              <a:t>Performance outcomes</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What is an Individual Training Account?</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133784"/>
            <a:ext cx="8701097" cy="51298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An ITA is a voucher that covers training costs such as tuition, fees, books, required supplies, etc.</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An ITA is provided to an eligible adult or dislocated worker who needs training in order to secure employment. (Employed workers may receive training when it is needed to obtain or retain employment that leads to self-sufficiency.)</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Clients select appropriate training programs based on an assessment and career plan created in collaboration with their case managers.</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Clients select their training institution from the Region’s list of approved training providers.</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When must an ITA be used?</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392072"/>
            <a:ext cx="8701097" cy="466753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WIA law requires that training for adults and dislocated workers be provided through ITAs, with the following exceptions:</a:t>
            </a:r>
          </a:p>
          <a:p>
            <a:pPr marL="682625" indent="-341313" algn="l">
              <a:spcBef>
                <a:spcPts val="600"/>
              </a:spcBef>
              <a:buFont typeface="Arial" pitchFamily="34" charset="0"/>
              <a:buChar char="•"/>
            </a:pPr>
            <a:r>
              <a:rPr lang="en-US" sz="2000" dirty="0" smtClean="0">
                <a:solidFill>
                  <a:srgbClr val="194D6E"/>
                </a:solidFill>
                <a:latin typeface="Helvetica Neue"/>
                <a:cs typeface="Helvetica Neue"/>
              </a:rPr>
              <a:t>On-the-Job Training (OJT)</a:t>
            </a:r>
          </a:p>
          <a:p>
            <a:pPr marL="682625" indent="-341313" algn="l">
              <a:spcBef>
                <a:spcPts val="600"/>
              </a:spcBef>
              <a:buFont typeface="Arial" pitchFamily="34" charset="0"/>
              <a:buChar char="•"/>
            </a:pPr>
            <a:r>
              <a:rPr lang="en-US" sz="2000" dirty="0" smtClean="0">
                <a:solidFill>
                  <a:srgbClr val="194D6E"/>
                </a:solidFill>
                <a:latin typeface="Helvetica Neue"/>
                <a:cs typeface="Helvetica Neue"/>
              </a:rPr>
              <a:t>Customized training</a:t>
            </a:r>
          </a:p>
          <a:p>
            <a:pPr marL="682625" indent="-341313" algn="l">
              <a:spcBef>
                <a:spcPts val="600"/>
              </a:spcBef>
              <a:buFont typeface="Arial" pitchFamily="34" charset="0"/>
              <a:buChar char="•"/>
            </a:pPr>
            <a:r>
              <a:rPr lang="en-US" sz="2000" dirty="0" smtClean="0">
                <a:solidFill>
                  <a:srgbClr val="194D6E"/>
                </a:solidFill>
                <a:latin typeface="Helvetica Neue"/>
                <a:cs typeface="Helvetica Neue"/>
              </a:rPr>
              <a:t>When a local board determines there is an insufficient number of eligible providers of training services in the local area (Florida policy does not permit this exception)</a:t>
            </a:r>
          </a:p>
          <a:p>
            <a:pPr marL="682625" indent="-341313" algn="l">
              <a:spcBef>
                <a:spcPts val="600"/>
              </a:spcBef>
              <a:buFont typeface="Arial" pitchFamily="34" charset="0"/>
              <a:buChar char="•"/>
            </a:pPr>
            <a:r>
              <a:rPr lang="en-US" sz="2000" dirty="0" smtClean="0">
                <a:solidFill>
                  <a:srgbClr val="194D6E"/>
                </a:solidFill>
                <a:latin typeface="Helvetica Neue"/>
                <a:cs typeface="Helvetica Neue"/>
              </a:rPr>
              <a:t>When a local board determines there is a training program of demonstrated effectiveness offered by a community-based organization or other private organization to serve special populations with multiple barriers.</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Can a Regional Workforce Board restrict ITAs? Yes, in the following ways……. </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774208"/>
            <a:ext cx="8701097" cy="426083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May determine the structure of the ITA system for their areas.</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May prescribe a limit on the amount to be funded with WIA funds.</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May impose time limits on the receipt of ITAs.</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May restrict the number of times a client can receive WIA-funded training.</a:t>
            </a:r>
          </a:p>
          <a:p>
            <a:pPr algn="l">
              <a:spcBef>
                <a:spcPts val="1200"/>
              </a:spcBef>
            </a:pPr>
            <a:r>
              <a:rPr lang="en-US" sz="2400" dirty="0" smtClean="0">
                <a:solidFill>
                  <a:srgbClr val="194D6E"/>
                </a:solidFill>
                <a:latin typeface="Helvetica Neue"/>
                <a:cs typeface="Helvetica Neue"/>
              </a:rPr>
              <a:t>All such requirements and restrictions must be prescribed in  policy and should be described in the regional workforce plan.</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More federal guidance on flexibility</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665026"/>
            <a:ext cx="8701097" cy="3671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In making decisions relating to cost and duration limitations, boards should consider all public costs, the value of such training in contributing to the competitiveness of local businesses (that may be at risk or expanding), as well as other economic development benefits.</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Particular training that leads to self-sufficiency or other goals could be set at different dollar limits.</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More federal guidance on flexibility</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665026"/>
            <a:ext cx="8701097" cy="3671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Local areas must use their flexibility in a manner that broadens the opportunities available to all customers.</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The expectation is that ITA limits are realistic and </a:t>
            </a:r>
            <a:r>
              <a:rPr lang="en-US" sz="2400" smtClean="0">
                <a:solidFill>
                  <a:srgbClr val="194D6E"/>
                </a:solidFill>
                <a:latin typeface="Helvetica Neue"/>
                <a:cs typeface="Helvetica Neue"/>
              </a:rPr>
              <a:t>do not </a:t>
            </a:r>
            <a:r>
              <a:rPr lang="en-US" sz="2400" dirty="0" smtClean="0">
                <a:solidFill>
                  <a:srgbClr val="194D6E"/>
                </a:solidFill>
                <a:latin typeface="Helvetica Neue"/>
                <a:cs typeface="Helvetica Neue"/>
              </a:rPr>
              <a:t>preclude people from receiving the training they need.</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2" y="188150"/>
            <a:ext cx="8701097"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12293B"/>
                </a:solidFill>
                <a:latin typeface="Adobe Garamond Pro"/>
                <a:cs typeface="Adobe Garamond Pro"/>
              </a:rPr>
              <a:t>Coordinating WIA and other grant funding</a:t>
            </a:r>
            <a:endParaRPr lang="en-US" sz="3600" dirty="0">
              <a:solidFill>
                <a:srgbClr val="12293B"/>
              </a:solidFill>
              <a:latin typeface="Adobe Garamond Pro"/>
              <a:cs typeface="Adobe Garamond Pro"/>
            </a:endParaRPr>
          </a:p>
        </p:txBody>
      </p:sp>
      <p:sp>
        <p:nvSpPr>
          <p:cNvPr id="9" name="Title 1"/>
          <p:cNvSpPr txBox="1">
            <a:spLocks/>
          </p:cNvSpPr>
          <p:nvPr/>
        </p:nvSpPr>
        <p:spPr>
          <a:xfrm>
            <a:off x="221452" y="1133784"/>
            <a:ext cx="8701097" cy="485758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WIA law limits the expenditure of WIA training funds to those individuals “who are unable to obtain other grants for such services… or require assistance beyond the assistance made available under other grant assistance programs.”</a:t>
            </a:r>
          </a:p>
          <a:p>
            <a:pPr marL="341313" indent="-341313" algn="l">
              <a:spcBef>
                <a:spcPts val="1200"/>
              </a:spcBef>
              <a:buFont typeface="Wingdings" pitchFamily="2" charset="2"/>
              <a:buChar char="Ø"/>
            </a:pPr>
            <a:r>
              <a:rPr lang="en-US" sz="2400" dirty="0" smtClean="0">
                <a:solidFill>
                  <a:srgbClr val="194D6E"/>
                </a:solidFill>
                <a:latin typeface="Helvetica Neue"/>
                <a:cs typeface="Helvetica Neue"/>
              </a:rPr>
              <a:t>WIA regulations explain that “program operators must coordinate training funds available and make funding arrangements with One-Stop partners and other entities… Training providers must consider the availability of other sources of grants to pay for training costs such as TANF, State-funded training funds, and Federal Pell Grants, so that WIA funds supplement other sources of training grants.”</a:t>
            </a:r>
          </a:p>
        </p:txBody>
      </p:sp>
      <p:cxnSp>
        <p:nvCxnSpPr>
          <p:cNvPr id="12" name="Straight Connector 11"/>
          <p:cNvCxnSpPr/>
          <p:nvPr/>
        </p:nvCxnSpPr>
        <p:spPr>
          <a:xfrm>
            <a:off x="221452" y="1133784"/>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F439A08D3819458E106DF831B05F73" ma:contentTypeVersion="4" ma:contentTypeDescription="Create a new document." ma:contentTypeScope="" ma:versionID="8258bb85fe7dc4c2a0cfcbad1ad4bc9c">
  <xsd:schema xmlns:xsd="http://www.w3.org/2001/XMLSchema" xmlns:xs="http://www.w3.org/2001/XMLSchema" xmlns:p="http://schemas.microsoft.com/office/2006/metadata/properties" targetNamespace="http://schemas.microsoft.com/office/2006/metadata/properties" ma:root="true" ma:fieldsID="7fae533ef3dbb81094feaea70219009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80C341-B6B9-4834-A4D4-E3245966A8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FDAB11A-D8E5-4B50-9065-5738D240BBFD}">
  <ds:schemaRefs>
    <ds:schemaRef ds:uri="http://schemas.microsoft.com/sharepoint/v3/contenttype/forms"/>
  </ds:schemaRefs>
</ds:datastoreItem>
</file>

<file path=customXml/itemProps3.xml><?xml version="1.0" encoding="utf-8"?>
<ds:datastoreItem xmlns:ds="http://schemas.openxmlformats.org/officeDocument/2006/customXml" ds:itemID="{F7A00F26-AD5B-4EBD-A3E1-BA76A150F5A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782</TotalTime>
  <Words>1337</Words>
  <Application>Microsoft Office PowerPoint</Application>
  <PresentationFormat>On-screen Show (4:3)</PresentationFormat>
  <Paragraphs>88</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Funding WIA Training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Design Farm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1</dc:title>
  <dc:creator>Seth Brock</dc:creator>
  <cp:lastModifiedBy>Kathy W. Wilson</cp:lastModifiedBy>
  <cp:revision>89</cp:revision>
  <dcterms:created xsi:type="dcterms:W3CDTF">2011-09-07T20:10:12Z</dcterms:created>
  <dcterms:modified xsi:type="dcterms:W3CDTF">2012-03-12T13:43:29Z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0x010100D5F439A08D3819458E106DF831B05F73</vt:lpwstr>
  </property>
</Properties>
</file>