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3" r:id="rId3"/>
    <p:sldId id="260" r:id="rId4"/>
    <p:sldId id="261" r:id="rId5"/>
    <p:sldId id="265" r:id="rId6"/>
    <p:sldId id="266" r:id="rId7"/>
    <p:sldId id="270" r:id="rId8"/>
    <p:sldId id="267"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144" autoAdjust="0"/>
  </p:normalViewPr>
  <p:slideViewPr>
    <p:cSldViewPr>
      <p:cViewPr varScale="1">
        <p:scale>
          <a:sx n="94" d="100"/>
          <a:sy n="94" d="100"/>
        </p:scale>
        <p:origin x="-2040"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3BBBEA0-9E32-4C70-B53C-D0296B3D7B08}" type="datetimeFigureOut">
              <a:rPr lang="en-US" smtClean="0"/>
              <a:pPr/>
              <a:t>4/4/2013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12ABE8A-B3DB-46A3-8D1C-3C8AB974B68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Welcome to the Tier One Report webinar. During</a:t>
            </a:r>
            <a:r>
              <a:rPr lang="en-US" baseline="0" dirty="0" smtClean="0"/>
              <a:t> this webinar, we will discuss a report that was built to help manage staff members’ time and efforts in completing the Tier One training program. </a:t>
            </a:r>
            <a:endParaRPr lang="en-US" dirty="0"/>
          </a:p>
        </p:txBody>
      </p:sp>
      <p:sp>
        <p:nvSpPr>
          <p:cNvPr id="4" name="Slide Number Placeholder 3"/>
          <p:cNvSpPr>
            <a:spLocks noGrp="1"/>
          </p:cNvSpPr>
          <p:nvPr>
            <p:ph type="sldNum" sz="quarter" idx="10"/>
          </p:nvPr>
        </p:nvSpPr>
        <p:spPr/>
        <p:txBody>
          <a:bodyPr/>
          <a:lstStyle/>
          <a:p>
            <a:fld id="{B12ABE8A-B3DB-46A3-8D1C-3C8AB974B68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first page of the Tier One Monthly Curriculum Report provides</a:t>
            </a:r>
            <a:r>
              <a:rPr lang="en-US" baseline="0" dirty="0" smtClean="0"/>
              <a:t> information about when the report was compiled. As you can see on this screen, this report was compiled on February 13, 2013 at 4:22 PM. Any action completed by trainees after 4:22 PM on February 13, 2013 will not be reflected in this report. </a:t>
            </a:r>
            <a:endParaRPr lang="en-US" dirty="0"/>
          </a:p>
        </p:txBody>
      </p:sp>
      <p:sp>
        <p:nvSpPr>
          <p:cNvPr id="4" name="Slide Number Placeholder 3"/>
          <p:cNvSpPr>
            <a:spLocks noGrp="1"/>
          </p:cNvSpPr>
          <p:nvPr>
            <p:ph type="sldNum" sz="quarter" idx="10"/>
          </p:nvPr>
        </p:nvSpPr>
        <p:spPr/>
        <p:txBody>
          <a:bodyPr/>
          <a:lstStyle/>
          <a:p>
            <a:fld id="{B12ABE8A-B3DB-46A3-8D1C-3C8AB974B68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first section of the report shows the number of trainees registered in the</a:t>
            </a:r>
            <a:r>
              <a:rPr lang="en-US" baseline="0" dirty="0" smtClean="0"/>
              <a:t> Tier One training for the RWB. This is very high level report. This page breaks down in a graph the number of Tier One curriculum completers, as well as the number of staff who are enrolled but have not started the courses, and the number of staff who are enrolled and have started completing the related lessons in the system.  </a:t>
            </a:r>
            <a:endParaRPr lang="en-US" dirty="0"/>
          </a:p>
        </p:txBody>
      </p:sp>
      <p:sp>
        <p:nvSpPr>
          <p:cNvPr id="4" name="Slide Number Placeholder 3"/>
          <p:cNvSpPr>
            <a:spLocks noGrp="1"/>
          </p:cNvSpPr>
          <p:nvPr>
            <p:ph type="sldNum" sz="quarter" idx="10"/>
          </p:nvPr>
        </p:nvSpPr>
        <p:spPr/>
        <p:txBody>
          <a:bodyPr/>
          <a:lstStyle/>
          <a:p>
            <a:fld id="{B12ABE8A-B3DB-46A3-8D1C-3C8AB974B68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second section of the report is focused</a:t>
            </a:r>
            <a:r>
              <a:rPr lang="en-US" baseline="0" dirty="0" smtClean="0"/>
              <a:t> on providing more detailed information to the Training Coordinator and his or her team. This information can be used to help monitor trainees’ progress in the Tier One training program. In this section, the data is further broken down by each trainee. We offer the date each person was registered in the Tier One training program, as well as the last date the trainee accessed the training materials and his or her status in completing the Tier One program.  So why is this information important? </a:t>
            </a:r>
          </a:p>
          <a:p>
            <a:endParaRPr lang="en-US" baseline="0" dirty="0" smtClean="0"/>
          </a:p>
          <a:p>
            <a:r>
              <a:rPr lang="en-US" baseline="0" dirty="0" smtClean="0"/>
              <a:t>In this example, the trainee listed in the first line was given access on August 6, 2012. The staff member worked on the training materials for several weeks: and, he/she has not gone into the materials since August 22, 2012. If the staff member were to try to take the exam, the staff member may not pass because he or she may not remember the materials. The Training Coordinator might want to meet with the staff member and implement a training plan for the staff member to complete the materials and prepare for the exam. </a:t>
            </a:r>
            <a:endParaRPr lang="en-US" dirty="0"/>
          </a:p>
        </p:txBody>
      </p:sp>
      <p:sp>
        <p:nvSpPr>
          <p:cNvPr id="4" name="Slide Number Placeholder 3"/>
          <p:cNvSpPr>
            <a:spLocks noGrp="1"/>
          </p:cNvSpPr>
          <p:nvPr>
            <p:ph type="sldNum" sz="quarter" idx="10"/>
          </p:nvPr>
        </p:nvSpPr>
        <p:spPr/>
        <p:txBody>
          <a:bodyPr/>
          <a:lstStyle/>
          <a:p>
            <a:fld id="{B12ABE8A-B3DB-46A3-8D1C-3C8AB974B68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third section of the report offers the</a:t>
            </a:r>
            <a:r>
              <a:rPr lang="en-US" baseline="0" dirty="0" smtClean="0"/>
              <a:t> Training Coordinators a lot more detail about staff engagement in the training system. </a:t>
            </a:r>
            <a:endParaRPr lang="en-US" dirty="0"/>
          </a:p>
        </p:txBody>
      </p:sp>
      <p:sp>
        <p:nvSpPr>
          <p:cNvPr id="4" name="Slide Number Placeholder 3"/>
          <p:cNvSpPr>
            <a:spLocks noGrp="1"/>
          </p:cNvSpPr>
          <p:nvPr>
            <p:ph type="sldNum" sz="quarter" idx="10"/>
          </p:nvPr>
        </p:nvSpPr>
        <p:spPr/>
        <p:txBody>
          <a:bodyPr/>
          <a:lstStyle/>
          <a:p>
            <a:fld id="{B12ABE8A-B3DB-46A3-8D1C-3C8AB974B68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 example, the</a:t>
            </a:r>
            <a:r>
              <a:rPr lang="en-US" baseline="0" dirty="0" smtClean="0"/>
              <a:t> name of each Tier One course is given</a:t>
            </a:r>
            <a:r>
              <a:rPr lang="en-US" dirty="0" smtClean="0"/>
              <a:t>, and the status of the course is provided. The</a:t>
            </a:r>
            <a:r>
              <a:rPr lang="en-US" baseline="0" dirty="0" smtClean="0"/>
              <a:t> course status is listed as “Not started”, “Complete” or “In progress”. The report also lists the date the staff member last accessed the particular course. This is important because the last section of the report tells the coordinator the date the study guide is printed. If the staff member prints the guide after the lesson is accessed, then the trainee did not use the study guide to complete the course. The date also provides the Training Coordinator an approximate idea of when the staff member last reviewed the materials online. The second to last column tells the Training Coordinator the amount of time it takes a staff member to complete the course if he or she does not press pause or advance a slide. The last column indicates how long it actually took the staff member to watch the training. </a:t>
            </a:r>
            <a:endParaRPr lang="en-US" dirty="0"/>
          </a:p>
        </p:txBody>
      </p:sp>
      <p:sp>
        <p:nvSpPr>
          <p:cNvPr id="4" name="Slide Number Placeholder 3"/>
          <p:cNvSpPr>
            <a:spLocks noGrp="1"/>
          </p:cNvSpPr>
          <p:nvPr>
            <p:ph type="sldNum" sz="quarter" idx="10"/>
          </p:nvPr>
        </p:nvSpPr>
        <p:spPr/>
        <p:txBody>
          <a:bodyPr/>
          <a:lstStyle/>
          <a:p>
            <a:fld id="{B12ABE8A-B3DB-46A3-8D1C-3C8AB974B68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take a look at this example. The lesson titled</a:t>
            </a:r>
            <a:r>
              <a:rPr lang="en-US" baseline="0" dirty="0" smtClean="0"/>
              <a:t> </a:t>
            </a:r>
            <a:r>
              <a:rPr lang="en-US" i="1" dirty="0" smtClean="0"/>
              <a:t>Introduction to Customer Service</a:t>
            </a:r>
            <a:r>
              <a:rPr lang="en-US" i="1" baseline="0" dirty="0" smtClean="0"/>
              <a:t> </a:t>
            </a:r>
            <a:r>
              <a:rPr lang="en-US" baseline="0" dirty="0" smtClean="0"/>
              <a:t>should take a trainee around 22 minutes to complete the training materials if he or she advances at the end of each slide and does not skip any materials. However, this staff member completed the lesson in only 13 minutes. In this example, the staff member completed the web-based lesson in almost half of the expected time.  As a Training Coordinator, you may ask yourself, “did the trainee watch the entire session or skip materials?”  Instead of waiting until the end of the slide to advance, he or she may have skipped ahead during the webinar. If he or she skipped materials, he or she may not pass the test. </a:t>
            </a:r>
            <a:endParaRPr lang="en-US" dirty="0"/>
          </a:p>
        </p:txBody>
      </p:sp>
      <p:sp>
        <p:nvSpPr>
          <p:cNvPr id="4" name="Slide Number Placeholder 3"/>
          <p:cNvSpPr>
            <a:spLocks noGrp="1"/>
          </p:cNvSpPr>
          <p:nvPr>
            <p:ph type="sldNum" sz="quarter" idx="10"/>
          </p:nvPr>
        </p:nvSpPr>
        <p:spPr/>
        <p:txBody>
          <a:bodyPr/>
          <a:lstStyle/>
          <a:p>
            <a:fld id="{B12ABE8A-B3DB-46A3-8D1C-3C8AB974B68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Finally,</a:t>
            </a:r>
            <a:r>
              <a:rPr lang="en-US" baseline="0" dirty="0" smtClean="0"/>
              <a:t> this last section will indicate if the trainee printed the study guide from the Adobe Connect system. If the staff member selected the study guide button associated with the module, the system will record that the lesson or the workbook was opened. Whether the learner selected the button from the front of the lesson or on the menu in Adobe Connect, the fact that the staff member opened the study guide is recorded in the system and reported here.  Please keep in mind: if the Training Coordinator is printing the workbooks or study guides in bulk, this information will not be recorded in Adobe Connect. </a:t>
            </a:r>
            <a:endParaRPr lang="en-US" dirty="0"/>
          </a:p>
        </p:txBody>
      </p:sp>
      <p:sp>
        <p:nvSpPr>
          <p:cNvPr id="4" name="Slide Number Placeholder 3"/>
          <p:cNvSpPr>
            <a:spLocks noGrp="1"/>
          </p:cNvSpPr>
          <p:nvPr>
            <p:ph type="sldNum" sz="quarter" idx="10"/>
          </p:nvPr>
        </p:nvSpPr>
        <p:spPr/>
        <p:txBody>
          <a:bodyPr/>
          <a:lstStyle/>
          <a:p>
            <a:fld id="{B12ABE8A-B3DB-46A3-8D1C-3C8AB974B68A}"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5EE06F-A612-4EE8-A82A-31925E9E4313}" type="datetimeFigureOut">
              <a:rPr lang="en-US" smtClean="0"/>
              <a:pPr/>
              <a:t>4/4/2013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37FF2-5AA9-442E-85B2-F42B588E3C93}" type="slidenum">
              <a:rPr lang="en-US" smtClean="0"/>
              <a:pPr/>
              <a:t>‹#›</a:t>
            </a:fld>
            <a:endParaRPr lang="en-US"/>
          </a:p>
        </p:txBody>
      </p:sp>
    </p:spTree>
    <p:extLst>
      <p:ext uri="{BB962C8B-B14F-4D97-AF65-F5344CB8AC3E}">
        <p14:creationId xmlns="" xmlns:p14="http://schemas.microsoft.com/office/powerpoint/2010/main" val="1621172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EE06F-A612-4EE8-A82A-31925E9E4313}" type="datetimeFigureOut">
              <a:rPr lang="en-US" smtClean="0"/>
              <a:pPr/>
              <a:t>4/4/2013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37FF2-5AA9-442E-85B2-F42B588E3C93}" type="slidenum">
              <a:rPr lang="en-US" smtClean="0"/>
              <a:pPr/>
              <a:t>‹#›</a:t>
            </a:fld>
            <a:endParaRPr lang="en-US"/>
          </a:p>
        </p:txBody>
      </p:sp>
    </p:spTree>
    <p:extLst>
      <p:ext uri="{BB962C8B-B14F-4D97-AF65-F5344CB8AC3E}">
        <p14:creationId xmlns="" xmlns:p14="http://schemas.microsoft.com/office/powerpoint/2010/main" val="1076261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EE06F-A612-4EE8-A82A-31925E9E4313}" type="datetimeFigureOut">
              <a:rPr lang="en-US" smtClean="0"/>
              <a:pPr/>
              <a:t>4/4/2013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37FF2-5AA9-442E-85B2-F42B588E3C93}" type="slidenum">
              <a:rPr lang="en-US" smtClean="0"/>
              <a:pPr/>
              <a:t>‹#›</a:t>
            </a:fld>
            <a:endParaRPr lang="en-US"/>
          </a:p>
        </p:txBody>
      </p:sp>
    </p:spTree>
    <p:extLst>
      <p:ext uri="{BB962C8B-B14F-4D97-AF65-F5344CB8AC3E}">
        <p14:creationId xmlns="" xmlns:p14="http://schemas.microsoft.com/office/powerpoint/2010/main" val="3858492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EE06F-A612-4EE8-A82A-31925E9E4313}" type="datetimeFigureOut">
              <a:rPr lang="en-US" smtClean="0"/>
              <a:pPr/>
              <a:t>4/4/2013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37FF2-5AA9-442E-85B2-F42B588E3C93}" type="slidenum">
              <a:rPr lang="en-US" smtClean="0"/>
              <a:pPr/>
              <a:t>‹#›</a:t>
            </a:fld>
            <a:endParaRPr lang="en-US"/>
          </a:p>
        </p:txBody>
      </p:sp>
    </p:spTree>
    <p:extLst>
      <p:ext uri="{BB962C8B-B14F-4D97-AF65-F5344CB8AC3E}">
        <p14:creationId xmlns="" xmlns:p14="http://schemas.microsoft.com/office/powerpoint/2010/main" val="3611995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5EE06F-A612-4EE8-A82A-31925E9E4313}" type="datetimeFigureOut">
              <a:rPr lang="en-US" smtClean="0"/>
              <a:pPr/>
              <a:t>4/4/2013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37FF2-5AA9-442E-85B2-F42B588E3C93}" type="slidenum">
              <a:rPr lang="en-US" smtClean="0"/>
              <a:pPr/>
              <a:t>‹#›</a:t>
            </a:fld>
            <a:endParaRPr lang="en-US"/>
          </a:p>
        </p:txBody>
      </p:sp>
    </p:spTree>
    <p:extLst>
      <p:ext uri="{BB962C8B-B14F-4D97-AF65-F5344CB8AC3E}">
        <p14:creationId xmlns="" xmlns:p14="http://schemas.microsoft.com/office/powerpoint/2010/main" val="3752427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5EE06F-A612-4EE8-A82A-31925E9E4313}" type="datetimeFigureOut">
              <a:rPr lang="en-US" smtClean="0"/>
              <a:pPr/>
              <a:t>4/4/2013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F37FF2-5AA9-442E-85B2-F42B588E3C93}" type="slidenum">
              <a:rPr lang="en-US" smtClean="0"/>
              <a:pPr/>
              <a:t>‹#›</a:t>
            </a:fld>
            <a:endParaRPr lang="en-US"/>
          </a:p>
        </p:txBody>
      </p:sp>
    </p:spTree>
    <p:extLst>
      <p:ext uri="{BB962C8B-B14F-4D97-AF65-F5344CB8AC3E}">
        <p14:creationId xmlns="" xmlns:p14="http://schemas.microsoft.com/office/powerpoint/2010/main" val="3421221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5EE06F-A612-4EE8-A82A-31925E9E4313}" type="datetimeFigureOut">
              <a:rPr lang="en-US" smtClean="0"/>
              <a:pPr/>
              <a:t>4/4/2013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F37FF2-5AA9-442E-85B2-F42B588E3C93}" type="slidenum">
              <a:rPr lang="en-US" smtClean="0"/>
              <a:pPr/>
              <a:t>‹#›</a:t>
            </a:fld>
            <a:endParaRPr lang="en-US"/>
          </a:p>
        </p:txBody>
      </p:sp>
    </p:spTree>
    <p:extLst>
      <p:ext uri="{BB962C8B-B14F-4D97-AF65-F5344CB8AC3E}">
        <p14:creationId xmlns="" xmlns:p14="http://schemas.microsoft.com/office/powerpoint/2010/main" val="2906031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5EE06F-A612-4EE8-A82A-31925E9E4313}" type="datetimeFigureOut">
              <a:rPr lang="en-US" smtClean="0"/>
              <a:pPr/>
              <a:t>4/4/2013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F37FF2-5AA9-442E-85B2-F42B588E3C93}" type="slidenum">
              <a:rPr lang="en-US" smtClean="0"/>
              <a:pPr/>
              <a:t>‹#›</a:t>
            </a:fld>
            <a:endParaRPr lang="en-US"/>
          </a:p>
        </p:txBody>
      </p:sp>
    </p:spTree>
    <p:extLst>
      <p:ext uri="{BB962C8B-B14F-4D97-AF65-F5344CB8AC3E}">
        <p14:creationId xmlns="" xmlns:p14="http://schemas.microsoft.com/office/powerpoint/2010/main" val="4112186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5EE06F-A612-4EE8-A82A-31925E9E4313}" type="datetimeFigureOut">
              <a:rPr lang="en-US" smtClean="0"/>
              <a:pPr/>
              <a:t>4/4/2013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F37FF2-5AA9-442E-85B2-F42B588E3C93}" type="slidenum">
              <a:rPr lang="en-US" smtClean="0"/>
              <a:pPr/>
              <a:t>‹#›</a:t>
            </a:fld>
            <a:endParaRPr lang="en-US"/>
          </a:p>
        </p:txBody>
      </p:sp>
    </p:spTree>
    <p:extLst>
      <p:ext uri="{BB962C8B-B14F-4D97-AF65-F5344CB8AC3E}">
        <p14:creationId xmlns="" xmlns:p14="http://schemas.microsoft.com/office/powerpoint/2010/main" val="1698575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5EE06F-A612-4EE8-A82A-31925E9E4313}" type="datetimeFigureOut">
              <a:rPr lang="en-US" smtClean="0"/>
              <a:pPr/>
              <a:t>4/4/2013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F37FF2-5AA9-442E-85B2-F42B588E3C93}" type="slidenum">
              <a:rPr lang="en-US" smtClean="0"/>
              <a:pPr/>
              <a:t>‹#›</a:t>
            </a:fld>
            <a:endParaRPr lang="en-US"/>
          </a:p>
        </p:txBody>
      </p:sp>
    </p:spTree>
    <p:extLst>
      <p:ext uri="{BB962C8B-B14F-4D97-AF65-F5344CB8AC3E}">
        <p14:creationId xmlns="" xmlns:p14="http://schemas.microsoft.com/office/powerpoint/2010/main" val="266671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5EE06F-A612-4EE8-A82A-31925E9E4313}" type="datetimeFigureOut">
              <a:rPr lang="en-US" smtClean="0"/>
              <a:pPr/>
              <a:t>4/4/2013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F37FF2-5AA9-442E-85B2-F42B588E3C93}" type="slidenum">
              <a:rPr lang="en-US" smtClean="0"/>
              <a:pPr/>
              <a:t>‹#›</a:t>
            </a:fld>
            <a:endParaRPr lang="en-US"/>
          </a:p>
        </p:txBody>
      </p:sp>
    </p:spTree>
    <p:extLst>
      <p:ext uri="{BB962C8B-B14F-4D97-AF65-F5344CB8AC3E}">
        <p14:creationId xmlns="" xmlns:p14="http://schemas.microsoft.com/office/powerpoint/2010/main" val="2794474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5EE06F-A612-4EE8-A82A-31925E9E4313}" type="datetimeFigureOut">
              <a:rPr lang="en-US" smtClean="0"/>
              <a:pPr/>
              <a:t>4/4/2013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F37FF2-5AA9-442E-85B2-F42B588E3C93}" type="slidenum">
              <a:rPr lang="en-US" smtClean="0"/>
              <a:pPr/>
              <a:t>‹#›</a:t>
            </a:fld>
            <a:endParaRPr lang="en-US"/>
          </a:p>
        </p:txBody>
      </p:sp>
    </p:spTree>
    <p:extLst>
      <p:ext uri="{BB962C8B-B14F-4D97-AF65-F5344CB8AC3E}">
        <p14:creationId xmlns="" xmlns:p14="http://schemas.microsoft.com/office/powerpoint/2010/main" val="53366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p:cNvSpPr>
            <a:spLocks noGrp="1"/>
          </p:cNvSpPr>
          <p:nvPr>
            <p:ph type="ctrTitle"/>
          </p:nvPr>
        </p:nvSpPr>
        <p:spPr/>
        <p:txBody>
          <a:bodyPr/>
          <a:lstStyle/>
          <a:p>
            <a:r>
              <a:rPr lang="en-US" b="1" dirty="0" smtClean="0">
                <a:solidFill>
                  <a:schemeClr val="bg1"/>
                </a:solidFill>
              </a:rPr>
              <a:t>Tier One Report</a:t>
            </a:r>
            <a:endParaRPr lang="en-US" b="1" dirty="0">
              <a:solidFill>
                <a:schemeClr val="bg1"/>
              </a:solidFill>
            </a:endParaRPr>
          </a:p>
        </p:txBody>
      </p:sp>
      <p:sp>
        <p:nvSpPr>
          <p:cNvPr id="24" name="Subtitle 23"/>
          <p:cNvSpPr>
            <a:spLocks noGrp="1"/>
          </p:cNvSpPr>
          <p:nvPr>
            <p:ph type="subTitle" idx="1"/>
          </p:nvPr>
        </p:nvSpPr>
        <p:spPr/>
        <p:txBody>
          <a:bodyPr/>
          <a:lstStyle/>
          <a:p>
            <a:r>
              <a:rPr lang="en-US" b="1" dirty="0" smtClean="0">
                <a:solidFill>
                  <a:schemeClr val="bg1"/>
                </a:solidFill>
              </a:rPr>
              <a:t>2013</a:t>
            </a:r>
            <a:endParaRPr lang="en-US" b="1" dirty="0">
              <a:solidFill>
                <a:schemeClr val="bg1"/>
              </a:solidFill>
            </a:endParaRPr>
          </a:p>
        </p:txBody>
      </p:sp>
    </p:spTree>
    <p:extLst>
      <p:ext uri="{BB962C8B-B14F-4D97-AF65-F5344CB8AC3E}">
        <p14:creationId xmlns="" xmlns:p14="http://schemas.microsoft.com/office/powerpoint/2010/main" val="6378656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762000" y="3581400"/>
            <a:ext cx="7543800" cy="259080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cxnSp>
        <p:nvCxnSpPr>
          <p:cNvPr id="20" name="Straight Arrow Connector 19"/>
          <p:cNvCxnSpPr/>
          <p:nvPr/>
        </p:nvCxnSpPr>
        <p:spPr>
          <a:xfrm>
            <a:off x="784197" y="2874397"/>
            <a:ext cx="1936805" cy="0"/>
          </a:xfrm>
          <a:prstGeom prst="straightConnector1">
            <a:avLst/>
          </a:prstGeom>
          <a:ln w="28575" cmpd="sng">
            <a:solidFill>
              <a:schemeClr val="bg1"/>
            </a:solidFill>
            <a:prstDash val="solid"/>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971800" y="989308"/>
            <a:ext cx="0" cy="1927495"/>
          </a:xfrm>
          <a:prstGeom prst="straightConnector1">
            <a:avLst/>
          </a:prstGeom>
          <a:ln w="28575" cmpd="sng">
            <a:solidFill>
              <a:schemeClr val="bg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276600" y="2874397"/>
            <a:ext cx="4876800" cy="0"/>
          </a:xfrm>
          <a:prstGeom prst="straightConnector1">
            <a:avLst/>
          </a:prstGeom>
          <a:ln w="28575" cmpd="sng">
            <a:solidFill>
              <a:schemeClr val="bg1"/>
            </a:solidFill>
            <a:prstDash val="solid"/>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35" name="Content Placeholder 20"/>
          <p:cNvSpPr>
            <a:spLocks noGrp="1"/>
          </p:cNvSpPr>
          <p:nvPr>
            <p:ph idx="1"/>
          </p:nvPr>
        </p:nvSpPr>
        <p:spPr>
          <a:xfrm>
            <a:off x="838200" y="3733800"/>
            <a:ext cx="7315200" cy="2392363"/>
          </a:xfrm>
        </p:spPr>
        <p:txBody>
          <a:bodyPr>
            <a:normAutofit/>
          </a:bodyPr>
          <a:lstStyle/>
          <a:p>
            <a:pPr marL="0" indent="0">
              <a:spcBef>
                <a:spcPts val="600"/>
              </a:spcBef>
              <a:spcAft>
                <a:spcPts val="1200"/>
              </a:spcAft>
            </a:pPr>
            <a:r>
              <a:rPr lang="en-US" sz="2100" b="1" dirty="0" smtClean="0">
                <a:solidFill>
                  <a:schemeClr val="bg1"/>
                </a:solidFill>
              </a:rPr>
              <a:t> First page documents</a:t>
            </a:r>
          </a:p>
          <a:p>
            <a:pPr marL="400050" lvl="1" indent="0">
              <a:spcBef>
                <a:spcPts val="600"/>
              </a:spcBef>
              <a:spcAft>
                <a:spcPts val="1200"/>
              </a:spcAft>
            </a:pPr>
            <a:r>
              <a:rPr lang="en-US" sz="2100" b="1" dirty="0" smtClean="0">
                <a:solidFill>
                  <a:schemeClr val="bg1"/>
                </a:solidFill>
              </a:rPr>
              <a:t> which Regional Workforce Board (RWB) the data is related to </a:t>
            </a:r>
          </a:p>
          <a:p>
            <a:pPr marL="400050" lvl="1" indent="0">
              <a:spcBef>
                <a:spcPts val="600"/>
              </a:spcBef>
              <a:spcAft>
                <a:spcPts val="1200"/>
              </a:spcAft>
            </a:pPr>
            <a:r>
              <a:rPr lang="en-US" sz="2100" b="1" dirty="0" smtClean="0">
                <a:solidFill>
                  <a:schemeClr val="bg1"/>
                </a:solidFill>
              </a:rPr>
              <a:t> the date the report was executed</a:t>
            </a:r>
            <a:endParaRPr lang="en-US" sz="2100" b="1" dirty="0">
              <a:solidFill>
                <a:schemeClr val="bg1"/>
              </a:solidFill>
            </a:endParaRPr>
          </a:p>
        </p:txBody>
      </p:sp>
      <p:pic>
        <p:nvPicPr>
          <p:cNvPr id="1027" name="Picture 3"/>
          <p:cNvPicPr>
            <a:picLocks noChangeAspect="1" noChangeArrowheads="1"/>
          </p:cNvPicPr>
          <p:nvPr/>
        </p:nvPicPr>
        <p:blipFill>
          <a:blip r:embed="rId3" cstate="print"/>
          <a:srcRect/>
          <a:stretch>
            <a:fillRect/>
          </a:stretch>
        </p:blipFill>
        <p:spPr bwMode="auto">
          <a:xfrm>
            <a:off x="533400" y="1447800"/>
            <a:ext cx="2295525" cy="923925"/>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3886200" y="228600"/>
            <a:ext cx="3195495" cy="2576513"/>
          </a:xfrm>
          <a:prstGeom prst="rect">
            <a:avLst/>
          </a:prstGeom>
          <a:noFill/>
          <a:ln w="9525">
            <a:noFill/>
            <a:miter lim="800000"/>
            <a:headEnd/>
            <a:tailEnd/>
          </a:ln>
        </p:spPr>
      </p:pic>
    </p:spTree>
    <p:extLst>
      <p:ext uri="{BB962C8B-B14F-4D97-AF65-F5344CB8AC3E}">
        <p14:creationId xmlns="" xmlns:p14="http://schemas.microsoft.com/office/powerpoint/2010/main" val="83685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5105400" y="533400"/>
            <a:ext cx="3581400" cy="563880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p:cNvCxnSpPr/>
          <p:nvPr/>
        </p:nvCxnSpPr>
        <p:spPr>
          <a:xfrm>
            <a:off x="1371600" y="5867400"/>
            <a:ext cx="2406839" cy="0"/>
          </a:xfrm>
          <a:prstGeom prst="straightConnector1">
            <a:avLst/>
          </a:prstGeom>
          <a:ln w="28575" cmpd="sng">
            <a:solidFill>
              <a:schemeClr val="bg1"/>
            </a:solidFill>
            <a:prstDash val="solid"/>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914400" y="914400"/>
            <a:ext cx="0" cy="4876800"/>
          </a:xfrm>
          <a:prstGeom prst="straightConnector1">
            <a:avLst/>
          </a:prstGeom>
          <a:ln w="28575" cmpd="sng">
            <a:solidFill>
              <a:schemeClr val="bg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7" name="Content Placeholder 20"/>
          <p:cNvSpPr>
            <a:spLocks noGrp="1"/>
          </p:cNvSpPr>
          <p:nvPr>
            <p:ph idx="1"/>
          </p:nvPr>
        </p:nvSpPr>
        <p:spPr>
          <a:xfrm>
            <a:off x="5181600" y="838200"/>
            <a:ext cx="3352800" cy="4983163"/>
          </a:xfrm>
        </p:spPr>
        <p:txBody>
          <a:bodyPr>
            <a:normAutofit/>
          </a:bodyPr>
          <a:lstStyle/>
          <a:p>
            <a:pPr marL="0" indent="0">
              <a:spcBef>
                <a:spcPts val="600"/>
              </a:spcBef>
              <a:spcAft>
                <a:spcPts val="1200"/>
              </a:spcAft>
            </a:pPr>
            <a:r>
              <a:rPr lang="en-US" sz="2100" b="1" dirty="0" smtClean="0">
                <a:solidFill>
                  <a:schemeClr val="bg1"/>
                </a:solidFill>
              </a:rPr>
              <a:t>  The first section is a high level overview of the number of individuals registered in the Tier One curriculum</a:t>
            </a:r>
            <a:endParaRPr lang="en-US" sz="1700" b="1" dirty="0">
              <a:solidFill>
                <a:schemeClr val="bg1"/>
              </a:solidFill>
            </a:endParaRPr>
          </a:p>
          <a:p>
            <a:pPr marL="400050" lvl="1" indent="0">
              <a:spcBef>
                <a:spcPts val="600"/>
              </a:spcBef>
              <a:spcAft>
                <a:spcPts val="1200"/>
              </a:spcAft>
            </a:pPr>
            <a:r>
              <a:rPr lang="en-US" sz="1700" b="1" dirty="0" smtClean="0">
                <a:solidFill>
                  <a:schemeClr val="bg1"/>
                </a:solidFill>
              </a:rPr>
              <a:t> Completers</a:t>
            </a:r>
          </a:p>
          <a:p>
            <a:pPr marL="400050" lvl="1" indent="0">
              <a:spcBef>
                <a:spcPts val="600"/>
              </a:spcBef>
              <a:spcAft>
                <a:spcPts val="1200"/>
              </a:spcAft>
            </a:pPr>
            <a:r>
              <a:rPr lang="en-US" sz="1700" b="1" dirty="0" smtClean="0">
                <a:solidFill>
                  <a:schemeClr val="bg1"/>
                </a:solidFill>
              </a:rPr>
              <a:t> Not started</a:t>
            </a:r>
          </a:p>
          <a:p>
            <a:pPr marL="400050" lvl="1" indent="0">
              <a:spcBef>
                <a:spcPts val="600"/>
              </a:spcBef>
              <a:spcAft>
                <a:spcPts val="1200"/>
              </a:spcAft>
            </a:pPr>
            <a:r>
              <a:rPr lang="en-US" sz="1700" b="1" dirty="0" smtClean="0">
                <a:solidFill>
                  <a:schemeClr val="bg1"/>
                </a:solidFill>
              </a:rPr>
              <a:t> In progress</a:t>
            </a:r>
          </a:p>
        </p:txBody>
      </p:sp>
      <p:pic>
        <p:nvPicPr>
          <p:cNvPr id="2050" name="Picture 2"/>
          <p:cNvPicPr>
            <a:picLocks noChangeAspect="1" noChangeArrowheads="1"/>
          </p:cNvPicPr>
          <p:nvPr/>
        </p:nvPicPr>
        <p:blipFill>
          <a:blip r:embed="rId3" cstate="print"/>
          <a:srcRect/>
          <a:stretch>
            <a:fillRect/>
          </a:stretch>
        </p:blipFill>
        <p:spPr bwMode="auto">
          <a:xfrm>
            <a:off x="1066800" y="1219200"/>
            <a:ext cx="3697966" cy="3733799"/>
          </a:xfrm>
          <a:prstGeom prst="rect">
            <a:avLst/>
          </a:prstGeom>
          <a:noFill/>
          <a:ln w="9525">
            <a:noFill/>
            <a:miter lim="800000"/>
            <a:headEnd/>
            <a:tailEnd/>
          </a:ln>
        </p:spPr>
      </p:pic>
    </p:spTree>
    <p:extLst>
      <p:ext uri="{BB962C8B-B14F-4D97-AF65-F5344CB8AC3E}">
        <p14:creationId xmlns="" xmlns:p14="http://schemas.microsoft.com/office/powerpoint/2010/main" val="456126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5181600" y="533400"/>
            <a:ext cx="3581400" cy="563880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Content Placeholder 20"/>
          <p:cNvSpPr>
            <a:spLocks noGrp="1"/>
          </p:cNvSpPr>
          <p:nvPr>
            <p:ph idx="1"/>
          </p:nvPr>
        </p:nvSpPr>
        <p:spPr>
          <a:xfrm>
            <a:off x="5257800" y="685800"/>
            <a:ext cx="3352800" cy="4983163"/>
          </a:xfrm>
        </p:spPr>
        <p:txBody>
          <a:bodyPr>
            <a:normAutofit/>
          </a:bodyPr>
          <a:lstStyle/>
          <a:p>
            <a:pPr marL="0" indent="0">
              <a:spcAft>
                <a:spcPts val="1200"/>
              </a:spcAft>
            </a:pPr>
            <a:r>
              <a:rPr lang="en-US" sz="2100" b="1" dirty="0" smtClean="0">
                <a:solidFill>
                  <a:schemeClr val="bg1"/>
                </a:solidFill>
              </a:rPr>
              <a:t> The second section is focused on providing the </a:t>
            </a:r>
          </a:p>
          <a:p>
            <a:pPr marL="400050" lvl="1" indent="0">
              <a:spcAft>
                <a:spcPts val="1200"/>
              </a:spcAft>
            </a:pPr>
            <a:r>
              <a:rPr lang="en-US" sz="1700" b="1" dirty="0" smtClean="0">
                <a:solidFill>
                  <a:schemeClr val="bg1"/>
                </a:solidFill>
              </a:rPr>
              <a:t> Date each person was registered in Tier One</a:t>
            </a:r>
          </a:p>
          <a:p>
            <a:pPr marL="400050" lvl="1" indent="0">
              <a:spcAft>
                <a:spcPts val="1200"/>
              </a:spcAft>
            </a:pPr>
            <a:r>
              <a:rPr lang="en-US" sz="1700" b="1" dirty="0" smtClean="0">
                <a:solidFill>
                  <a:schemeClr val="bg1"/>
                </a:solidFill>
              </a:rPr>
              <a:t> Last date each person accessed the Tier One program</a:t>
            </a:r>
          </a:p>
          <a:p>
            <a:pPr marL="400050" lvl="1" indent="0">
              <a:spcAft>
                <a:spcPts val="1200"/>
              </a:spcAft>
            </a:pPr>
            <a:r>
              <a:rPr lang="en-US" sz="1700" b="1" dirty="0" smtClean="0">
                <a:solidFill>
                  <a:schemeClr val="bg1"/>
                </a:solidFill>
              </a:rPr>
              <a:t> Status in completing the Tier One program</a:t>
            </a:r>
            <a:endParaRPr lang="en-US" sz="1700" b="1" dirty="0">
              <a:solidFill>
                <a:schemeClr val="bg1"/>
              </a:solidFill>
            </a:endParaRPr>
          </a:p>
        </p:txBody>
      </p:sp>
      <p:pic>
        <p:nvPicPr>
          <p:cNvPr id="3074" name="Picture 2"/>
          <p:cNvPicPr>
            <a:picLocks noChangeAspect="1" noChangeArrowheads="1"/>
          </p:cNvPicPr>
          <p:nvPr/>
        </p:nvPicPr>
        <p:blipFill>
          <a:blip r:embed="rId3" cstate="print"/>
          <a:srcRect/>
          <a:stretch>
            <a:fillRect/>
          </a:stretch>
        </p:blipFill>
        <p:spPr bwMode="auto">
          <a:xfrm>
            <a:off x="228600" y="1295400"/>
            <a:ext cx="4724400" cy="3710623"/>
          </a:xfrm>
          <a:prstGeom prst="rect">
            <a:avLst/>
          </a:prstGeom>
          <a:noFill/>
          <a:ln w="9525">
            <a:noFill/>
            <a:miter lim="800000"/>
            <a:headEnd/>
            <a:tailEnd/>
          </a:ln>
        </p:spPr>
      </p:pic>
    </p:spTree>
    <p:extLst>
      <p:ext uri="{BB962C8B-B14F-4D97-AF65-F5344CB8AC3E}">
        <p14:creationId xmlns="" xmlns:p14="http://schemas.microsoft.com/office/powerpoint/2010/main" val="1192375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5257800" y="533400"/>
            <a:ext cx="3581400" cy="563880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Content Placeholder 20"/>
          <p:cNvSpPr>
            <a:spLocks noGrp="1"/>
          </p:cNvSpPr>
          <p:nvPr>
            <p:ph idx="1"/>
          </p:nvPr>
        </p:nvSpPr>
        <p:spPr>
          <a:xfrm>
            <a:off x="5410200" y="1600200"/>
            <a:ext cx="3352800" cy="4144963"/>
          </a:xfrm>
        </p:spPr>
        <p:txBody>
          <a:bodyPr>
            <a:normAutofit/>
          </a:bodyPr>
          <a:lstStyle/>
          <a:p>
            <a:pPr marL="0" indent="0">
              <a:spcAft>
                <a:spcPts val="1200"/>
              </a:spcAft>
            </a:pPr>
            <a:r>
              <a:rPr lang="en-US" sz="2100" b="1" dirty="0" smtClean="0">
                <a:solidFill>
                  <a:schemeClr val="bg1"/>
                </a:solidFill>
              </a:rPr>
              <a:t> This section provides a lot more detail and was designed for coordinators</a:t>
            </a:r>
          </a:p>
          <a:p>
            <a:pPr marL="0" indent="0">
              <a:spcAft>
                <a:spcPts val="1200"/>
              </a:spcAft>
            </a:pPr>
            <a:r>
              <a:rPr lang="en-US" sz="2100" b="1" dirty="0" smtClean="0">
                <a:solidFill>
                  <a:schemeClr val="bg1"/>
                </a:solidFill>
              </a:rPr>
              <a:t> Let’s look in more detail</a:t>
            </a:r>
            <a:endParaRPr lang="en-US" sz="2100" b="1" dirty="0">
              <a:solidFill>
                <a:schemeClr val="bg1"/>
              </a:solidFill>
            </a:endParaRPr>
          </a:p>
        </p:txBody>
      </p:sp>
      <p:pic>
        <p:nvPicPr>
          <p:cNvPr id="4099" name="Picture 3"/>
          <p:cNvPicPr>
            <a:picLocks noChangeAspect="1" noChangeArrowheads="1"/>
          </p:cNvPicPr>
          <p:nvPr/>
        </p:nvPicPr>
        <p:blipFill>
          <a:blip r:embed="rId3" cstate="print"/>
          <a:srcRect/>
          <a:stretch>
            <a:fillRect/>
          </a:stretch>
        </p:blipFill>
        <p:spPr bwMode="auto">
          <a:xfrm>
            <a:off x="228600" y="1066800"/>
            <a:ext cx="4762500" cy="4886325"/>
          </a:xfrm>
          <a:prstGeom prst="rect">
            <a:avLst/>
          </a:prstGeom>
          <a:noFill/>
          <a:ln w="9525">
            <a:noFill/>
            <a:miter lim="800000"/>
            <a:headEnd/>
            <a:tailEnd/>
          </a:ln>
        </p:spPr>
      </p:pic>
    </p:spTree>
    <p:extLst>
      <p:ext uri="{BB962C8B-B14F-4D97-AF65-F5344CB8AC3E}">
        <p14:creationId xmlns="" xmlns:p14="http://schemas.microsoft.com/office/powerpoint/2010/main" val="1768944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5867400" y="533400"/>
            <a:ext cx="2743200" cy="563880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endParaRPr lang="en-US" dirty="0"/>
          </a:p>
        </p:txBody>
      </p:sp>
      <p:sp>
        <p:nvSpPr>
          <p:cNvPr id="41" name="Content Placeholder 20"/>
          <p:cNvSpPr>
            <a:spLocks noGrp="1"/>
          </p:cNvSpPr>
          <p:nvPr>
            <p:ph idx="1"/>
          </p:nvPr>
        </p:nvSpPr>
        <p:spPr>
          <a:xfrm>
            <a:off x="6096000" y="838200"/>
            <a:ext cx="2362200" cy="5257800"/>
          </a:xfrm>
        </p:spPr>
        <p:txBody>
          <a:bodyPr>
            <a:normAutofit/>
          </a:bodyPr>
          <a:lstStyle/>
          <a:p>
            <a:pPr marL="0" indent="0"/>
            <a:r>
              <a:rPr lang="en-US" sz="2100" b="1" dirty="0" smtClean="0">
                <a:solidFill>
                  <a:schemeClr val="bg1"/>
                </a:solidFill>
              </a:rPr>
              <a:t> First column – name</a:t>
            </a:r>
          </a:p>
          <a:p>
            <a:pPr marL="0" indent="0"/>
            <a:r>
              <a:rPr lang="en-US" sz="2100" b="1" dirty="0" smtClean="0">
                <a:solidFill>
                  <a:schemeClr val="bg1"/>
                </a:solidFill>
              </a:rPr>
              <a:t> Second column – course name</a:t>
            </a:r>
          </a:p>
          <a:p>
            <a:pPr marL="0" indent="0"/>
            <a:r>
              <a:rPr lang="en-US" sz="2100" b="1" dirty="0" smtClean="0">
                <a:solidFill>
                  <a:schemeClr val="bg1"/>
                </a:solidFill>
              </a:rPr>
              <a:t> Third column – course status</a:t>
            </a:r>
          </a:p>
          <a:p>
            <a:pPr marL="0" indent="0"/>
            <a:r>
              <a:rPr lang="en-US" sz="2100" b="1" dirty="0" smtClean="0">
                <a:solidFill>
                  <a:schemeClr val="bg1"/>
                </a:solidFill>
              </a:rPr>
              <a:t> Fourth column – last activity</a:t>
            </a:r>
          </a:p>
          <a:p>
            <a:pPr marL="0" indent="0"/>
            <a:r>
              <a:rPr lang="en-US" sz="2100" b="1" dirty="0" smtClean="0">
                <a:solidFill>
                  <a:schemeClr val="bg1"/>
                </a:solidFill>
              </a:rPr>
              <a:t> Fifth column – quiz score</a:t>
            </a:r>
          </a:p>
          <a:p>
            <a:pPr marL="0" indent="0"/>
            <a:r>
              <a:rPr lang="en-US" sz="2100" b="1" dirty="0" smtClean="0">
                <a:solidFill>
                  <a:schemeClr val="bg1"/>
                </a:solidFill>
              </a:rPr>
              <a:t> Sixth column – expected time</a:t>
            </a:r>
          </a:p>
          <a:p>
            <a:pPr marL="0" indent="0"/>
            <a:r>
              <a:rPr lang="en-US" sz="2100" b="1" dirty="0" smtClean="0">
                <a:solidFill>
                  <a:schemeClr val="bg1"/>
                </a:solidFill>
              </a:rPr>
              <a:t> Seventh column – time taken</a:t>
            </a:r>
            <a:endParaRPr lang="en-US" sz="2100" b="1" dirty="0">
              <a:solidFill>
                <a:schemeClr val="bg1"/>
              </a:solidFill>
            </a:endParaRPr>
          </a:p>
        </p:txBody>
      </p:sp>
      <p:pic>
        <p:nvPicPr>
          <p:cNvPr id="1026" name="Picture 2"/>
          <p:cNvPicPr>
            <a:picLocks noChangeAspect="1" noChangeArrowheads="1"/>
          </p:cNvPicPr>
          <p:nvPr/>
        </p:nvPicPr>
        <p:blipFill>
          <a:blip r:embed="rId3" cstate="print"/>
          <a:srcRect/>
          <a:stretch>
            <a:fillRect/>
          </a:stretch>
        </p:blipFill>
        <p:spPr bwMode="auto">
          <a:xfrm>
            <a:off x="304800" y="1676400"/>
            <a:ext cx="5267325" cy="2324100"/>
          </a:xfrm>
          <a:prstGeom prst="rect">
            <a:avLst/>
          </a:prstGeom>
          <a:noFill/>
          <a:ln w="9525">
            <a:noFill/>
            <a:miter lim="800000"/>
            <a:headEnd/>
            <a:tailEnd/>
          </a:ln>
        </p:spPr>
      </p:pic>
    </p:spTree>
    <p:extLst>
      <p:ext uri="{BB962C8B-B14F-4D97-AF65-F5344CB8AC3E}">
        <p14:creationId xmlns="" xmlns:p14="http://schemas.microsoft.com/office/powerpoint/2010/main" val="4213401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What Does This Tell You?</a:t>
            </a:r>
            <a:endParaRPr lang="en-US" dirty="0">
              <a:solidFill>
                <a:schemeClr val="bg1"/>
              </a:solidFill>
            </a:endParaRPr>
          </a:p>
        </p:txBody>
      </p:sp>
      <p:pic>
        <p:nvPicPr>
          <p:cNvPr id="6147" name="Picture 3"/>
          <p:cNvPicPr>
            <a:picLocks noGrp="1" noChangeAspect="1" noChangeArrowheads="1"/>
          </p:cNvPicPr>
          <p:nvPr>
            <p:ph idx="1"/>
          </p:nvPr>
        </p:nvPicPr>
        <p:blipFill>
          <a:blip r:embed="rId3" cstate="print"/>
          <a:srcRect/>
          <a:stretch>
            <a:fillRect/>
          </a:stretch>
        </p:blipFill>
        <p:spPr bwMode="auto">
          <a:xfrm>
            <a:off x="1066800" y="1524000"/>
            <a:ext cx="7239000" cy="4981850"/>
          </a:xfrm>
          <a:prstGeom prst="rect">
            <a:avLst/>
          </a:prstGeom>
          <a:noFill/>
          <a:ln w="9525">
            <a:noFill/>
            <a:miter lim="800000"/>
            <a:headEnd/>
            <a:tailEnd/>
          </a:ln>
        </p:spPr>
      </p:pic>
      <p:sp>
        <p:nvSpPr>
          <p:cNvPr id="7" name="Down Arrow 6"/>
          <p:cNvSpPr/>
          <p:nvPr/>
        </p:nvSpPr>
        <p:spPr>
          <a:xfrm>
            <a:off x="6477000" y="2209800"/>
            <a:ext cx="457200" cy="1219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7543800" y="2209800"/>
            <a:ext cx="457200" cy="1219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4724400" y="533400"/>
            <a:ext cx="3581400" cy="563880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Content Placeholder 20"/>
          <p:cNvSpPr>
            <a:spLocks noGrp="1"/>
          </p:cNvSpPr>
          <p:nvPr>
            <p:ph idx="1"/>
          </p:nvPr>
        </p:nvSpPr>
        <p:spPr>
          <a:xfrm>
            <a:off x="4876800" y="1143000"/>
            <a:ext cx="3352800" cy="4983163"/>
          </a:xfrm>
        </p:spPr>
        <p:txBody>
          <a:bodyPr>
            <a:normAutofit/>
          </a:bodyPr>
          <a:lstStyle/>
          <a:p>
            <a:pPr marL="0" indent="0">
              <a:spcAft>
                <a:spcPts val="1200"/>
              </a:spcAft>
            </a:pPr>
            <a:r>
              <a:rPr lang="en-US" sz="2100" b="1" dirty="0" smtClean="0">
                <a:solidFill>
                  <a:schemeClr val="bg1"/>
                </a:solidFill>
              </a:rPr>
              <a:t> The final section is related to the access of the study guides</a:t>
            </a:r>
          </a:p>
          <a:p>
            <a:pPr marL="400050" lvl="1" indent="0">
              <a:spcAft>
                <a:spcPts val="1200"/>
              </a:spcAft>
            </a:pPr>
            <a:r>
              <a:rPr lang="en-US" sz="1700" b="1" dirty="0" smtClean="0">
                <a:solidFill>
                  <a:schemeClr val="bg1"/>
                </a:solidFill>
              </a:rPr>
              <a:t> What if we print/copy these for our staff?</a:t>
            </a:r>
          </a:p>
          <a:p>
            <a:pPr marL="400050" lvl="1" indent="0">
              <a:spcAft>
                <a:spcPts val="1200"/>
              </a:spcAft>
            </a:pPr>
            <a:r>
              <a:rPr lang="en-US" sz="1700" b="1" dirty="0" smtClean="0">
                <a:solidFill>
                  <a:schemeClr val="bg1"/>
                </a:solidFill>
              </a:rPr>
              <a:t> What if our staff do not access these documents through Adobe Connect? </a:t>
            </a:r>
            <a:endParaRPr lang="en-US" sz="1700" b="1" dirty="0">
              <a:solidFill>
                <a:schemeClr val="bg1"/>
              </a:solidFill>
            </a:endParaRPr>
          </a:p>
        </p:txBody>
      </p:sp>
      <p:pic>
        <p:nvPicPr>
          <p:cNvPr id="7170" name="Picture 2"/>
          <p:cNvPicPr>
            <a:picLocks noChangeAspect="1" noChangeArrowheads="1"/>
          </p:cNvPicPr>
          <p:nvPr/>
        </p:nvPicPr>
        <p:blipFill>
          <a:blip r:embed="rId3" cstate="print"/>
          <a:srcRect/>
          <a:stretch>
            <a:fillRect/>
          </a:stretch>
        </p:blipFill>
        <p:spPr bwMode="auto">
          <a:xfrm>
            <a:off x="228600" y="1142999"/>
            <a:ext cx="4267200" cy="3747399"/>
          </a:xfrm>
          <a:prstGeom prst="rect">
            <a:avLst/>
          </a:prstGeom>
          <a:noFill/>
          <a:ln w="9525">
            <a:noFill/>
            <a:miter lim="800000"/>
            <a:headEnd/>
            <a:tailEnd/>
          </a:ln>
        </p:spPr>
      </p:pic>
    </p:spTree>
    <p:extLst>
      <p:ext uri="{BB962C8B-B14F-4D97-AF65-F5344CB8AC3E}">
        <p14:creationId xmlns="" xmlns:p14="http://schemas.microsoft.com/office/powerpoint/2010/main" val="19150360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4543</TotalTime>
  <Words>1038</Words>
  <Application>Microsoft Office PowerPoint</Application>
  <PresentationFormat>On-screen Show (4:3)</PresentationFormat>
  <Paragraphs>44</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Tier One Report</vt:lpstr>
      <vt:lpstr>Slide 2</vt:lpstr>
      <vt:lpstr>Slide 3</vt:lpstr>
      <vt:lpstr>Slide 4</vt:lpstr>
      <vt:lpstr>Slide 5</vt:lpstr>
      <vt:lpstr>Slide 6</vt:lpstr>
      <vt:lpstr>What Does This Tell You?</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PresenterMedia.com</dc:creator>
  <cp:lastModifiedBy>keenehe</cp:lastModifiedBy>
  <cp:revision>43</cp:revision>
  <dcterms:created xsi:type="dcterms:W3CDTF">2012-06-01T20:41:41Z</dcterms:created>
  <dcterms:modified xsi:type="dcterms:W3CDTF">2013-04-04T12:14:57Z</dcterms:modified>
</cp:coreProperties>
</file>