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64" r:id="rId36"/>
    <p:sldId id="2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7B8898"/>
    <a:srgbClr val="04A651"/>
    <a:srgbClr val="E2C549"/>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529" autoAdjust="0"/>
  </p:normalViewPr>
  <p:slideViewPr>
    <p:cSldViewPr snapToGrid="0">
      <p:cViewPr varScale="1">
        <p:scale>
          <a:sx n="85" d="100"/>
          <a:sy n="85"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CEC69-CD9D-42DE-A5C9-CF99591451CA}" type="doc">
      <dgm:prSet loTypeId="urn:microsoft.com/office/officeart/2005/8/layout/cycle2" loCatId="cycle" qsTypeId="urn:microsoft.com/office/officeart/2005/8/quickstyle/3d1" qsCatId="3D" csTypeId="urn:microsoft.com/office/officeart/2005/8/colors/accent1_4" csCatId="accent1" phldr="1"/>
      <dgm:spPr/>
      <dgm:t>
        <a:bodyPr/>
        <a:lstStyle/>
        <a:p>
          <a:endParaRPr lang="en-US"/>
        </a:p>
      </dgm:t>
    </dgm:pt>
    <dgm:pt modelId="{A79F7E8B-ACF5-432F-8DEB-EF03C3D75E91}">
      <dgm:prSet/>
      <dgm:spPr>
        <a:solidFill>
          <a:srgbClr val="202452"/>
        </a:solidFill>
      </dgm:spPr>
      <dgm:t>
        <a:bodyPr/>
        <a:lstStyle/>
        <a:p>
          <a:pPr rtl="0"/>
          <a:r>
            <a:rPr lang="en-US" dirty="0"/>
            <a:t>What happens once we refer a case for Public Assistance Fraud?</a:t>
          </a:r>
        </a:p>
      </dgm:t>
    </dgm:pt>
    <dgm:pt modelId="{8D12D78F-7050-4951-B2E5-CA2C1B226B47}" type="parTrans" cxnId="{510640CA-2C09-4658-AC56-1247C7E6C181}">
      <dgm:prSet/>
      <dgm:spPr/>
      <dgm:t>
        <a:bodyPr/>
        <a:lstStyle/>
        <a:p>
          <a:endParaRPr lang="en-US"/>
        </a:p>
      </dgm:t>
    </dgm:pt>
    <dgm:pt modelId="{9DA1F6DB-7948-493B-BABC-7866C2EC4C11}" type="sibTrans" cxnId="{510640CA-2C09-4658-AC56-1247C7E6C181}">
      <dgm:prSet/>
      <dgm:spPr/>
      <dgm:t>
        <a:bodyPr/>
        <a:lstStyle/>
        <a:p>
          <a:endParaRPr lang="en-US"/>
        </a:p>
      </dgm:t>
    </dgm:pt>
    <dgm:pt modelId="{E5973483-0BD9-42EB-9EEC-A5109C4D67F0}" type="pres">
      <dgm:prSet presAssocID="{290CEC69-CD9D-42DE-A5C9-CF99591451CA}" presName="cycle" presStyleCnt="0">
        <dgm:presLayoutVars>
          <dgm:dir/>
          <dgm:resizeHandles val="exact"/>
        </dgm:presLayoutVars>
      </dgm:prSet>
      <dgm:spPr/>
    </dgm:pt>
    <dgm:pt modelId="{1B4B3A23-6038-42E9-B886-EA3E37F14237}" type="pres">
      <dgm:prSet presAssocID="{A79F7E8B-ACF5-432F-8DEB-EF03C3D75E91}" presName="node" presStyleLbl="node1" presStyleIdx="0" presStyleCnt="1">
        <dgm:presLayoutVars>
          <dgm:bulletEnabled val="1"/>
        </dgm:presLayoutVars>
      </dgm:prSet>
      <dgm:spPr/>
    </dgm:pt>
  </dgm:ptLst>
  <dgm:cxnLst>
    <dgm:cxn modelId="{66783B25-6AE1-40FD-B29B-49E37F92DCD1}" type="presOf" srcId="{290CEC69-CD9D-42DE-A5C9-CF99591451CA}" destId="{E5973483-0BD9-42EB-9EEC-A5109C4D67F0}" srcOrd="0" destOrd="0" presId="urn:microsoft.com/office/officeart/2005/8/layout/cycle2"/>
    <dgm:cxn modelId="{73F868BC-50DB-409B-861A-F932B04A3A3D}" type="presOf" srcId="{A79F7E8B-ACF5-432F-8DEB-EF03C3D75E91}" destId="{1B4B3A23-6038-42E9-B886-EA3E37F14237}" srcOrd="0" destOrd="0" presId="urn:microsoft.com/office/officeart/2005/8/layout/cycle2"/>
    <dgm:cxn modelId="{510640CA-2C09-4658-AC56-1247C7E6C181}" srcId="{290CEC69-CD9D-42DE-A5C9-CF99591451CA}" destId="{A79F7E8B-ACF5-432F-8DEB-EF03C3D75E91}" srcOrd="0" destOrd="0" parTransId="{8D12D78F-7050-4951-B2E5-CA2C1B226B47}" sibTransId="{9DA1F6DB-7948-493B-BABC-7866C2EC4C11}"/>
    <dgm:cxn modelId="{BA4FBC8A-2659-4058-9D4D-0DD4FB5B71A3}" type="presParOf" srcId="{E5973483-0BD9-42EB-9EEC-A5109C4D67F0}" destId="{1B4B3A23-6038-42E9-B886-EA3E37F1423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custT="1"/>
      <dgm:spPr>
        <a:solidFill>
          <a:srgbClr val="04A651">
            <a:alpha val="90000"/>
          </a:srgbClr>
        </a:solidFill>
        <a:ln>
          <a:solidFill>
            <a:srgbClr val="202452"/>
          </a:solidFill>
        </a:ln>
      </dgm:spPr>
      <dgm:t>
        <a:bodyPr/>
        <a:lstStyle/>
        <a:p>
          <a:r>
            <a:rPr lang="en-US" sz="2400" b="1" dirty="0">
              <a:solidFill>
                <a:srgbClr val="202452"/>
              </a:solidFill>
              <a:latin typeface="Times New Roman" pitchFamily="18" charset="0"/>
              <a:cs typeface="Times New Roman" pitchFamily="18" charset="0"/>
            </a:rPr>
            <a:t>DCF Benefit Recovery Review</a:t>
          </a: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dgm:spPr>
        <a:solidFill>
          <a:schemeClr val="bg1">
            <a:alpha val="90000"/>
          </a:schemeClr>
        </a:solidFill>
        <a:ln>
          <a:solidFill>
            <a:srgbClr val="E2C549"/>
          </a:solidFill>
        </a:ln>
      </dgm:spPr>
      <dgm:t>
        <a:bodyPr/>
        <a:lstStyle/>
        <a:p>
          <a:r>
            <a:rPr lang="en-US" b="1" dirty="0">
              <a:latin typeface="Times New Roman" pitchFamily="18" charset="0"/>
              <a:cs typeface="Times New Roman" pitchFamily="18" charset="0"/>
            </a:rPr>
            <a:t>Public Assistance Unit Fraud Review</a:t>
          </a:r>
        </a:p>
      </dgm:t>
    </dgm:pt>
    <dgm:pt modelId="{EDDDFA12-F92D-429D-8F9C-6ECC96A765AB}" type="parTrans" cxnId="{B089C35A-76AC-4E21-9002-B32159C8BB2A}">
      <dgm:prSet/>
      <dgm:spPr>
        <a:ln>
          <a:solidFill>
            <a:srgbClr val="202452"/>
          </a:solidFill>
        </a:ln>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dgm:spPr>
        <a:ln>
          <a:solidFill>
            <a:srgbClr val="202452"/>
          </a:solidFill>
        </a:ln>
      </dgm:spPr>
      <dgm:t>
        <a:bodyPr/>
        <a:lstStyle/>
        <a:p>
          <a:r>
            <a:rPr lang="en-US" b="1" dirty="0">
              <a:latin typeface="Times New Roman" pitchFamily="18" charset="0"/>
              <a:cs typeface="Times New Roman" pitchFamily="18" charset="0"/>
            </a:rPr>
            <a:t>Disqualification Hearing</a:t>
          </a:r>
        </a:p>
      </dgm:t>
    </dgm:pt>
    <dgm:pt modelId="{5CA72112-1402-4D09-B07B-E23AE6097339}" type="parTrans" cxnId="{E28D9560-BA2D-42ED-A84D-2E47FFDBF0C3}">
      <dgm:prSet/>
      <dgm:spPr>
        <a:ln>
          <a:solidFill>
            <a:srgbClr val="202452"/>
          </a:solidFill>
        </a:ln>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dgm:spPr>
        <a:ln>
          <a:solidFill>
            <a:srgbClr val="202452"/>
          </a:solidFill>
        </a:ln>
      </dgm:spPr>
      <dgm:t>
        <a:bodyPr/>
        <a:lstStyle/>
        <a:p>
          <a:r>
            <a:rPr lang="en-US" b="1" dirty="0">
              <a:latin typeface="Times New Roman" pitchFamily="18" charset="0"/>
              <a:cs typeface="Times New Roman" pitchFamily="18" charset="0"/>
            </a:rPr>
            <a:t>State Attorney Prosecution</a:t>
          </a:r>
        </a:p>
      </dgm:t>
    </dgm:pt>
    <dgm:pt modelId="{6C7C2B42-4951-4B26-99A7-44C2C97AAC99}" type="parTrans" cxnId="{0AA596F3-6613-4392-998E-EAACCC64181B}">
      <dgm:prSet/>
      <dgm:spPr>
        <a:solidFill>
          <a:srgbClr val="202452"/>
        </a:solidFill>
        <a:ln>
          <a:solidFill>
            <a:srgbClr val="202452"/>
          </a:solidFill>
        </a:ln>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pt>
    <dgm:pt modelId="{FABE4763-D5A5-417D-86F0-E0C8F6E8F0C6}" type="pres">
      <dgm:prSet presAssocID="{37035E93-617F-43AD-B773-106FAD67A65B}" presName="hierRoot1" presStyleCnt="0"/>
      <dgm:spPr/>
    </dgm:pt>
    <dgm:pt modelId="{FFCB8C5A-0CBE-42D1-AEEB-E4B9E2091D03}" type="pres">
      <dgm:prSet presAssocID="{37035E93-617F-43AD-B773-106FAD67A65B}" presName="composite" presStyleCnt="0"/>
      <dgm:spPr/>
    </dgm:pt>
    <dgm:pt modelId="{C29D83E9-F247-434A-8433-B8DF95EDE03C}" type="pres">
      <dgm:prSet presAssocID="{37035E93-617F-43AD-B773-106FAD67A65B}" presName="background" presStyleLbl="node0" presStyleIdx="0" presStyleCnt="1"/>
      <dgm:spPr>
        <a:solidFill>
          <a:srgbClr val="202452"/>
        </a:solidFill>
      </dgm:spPr>
    </dgm:pt>
    <dgm:pt modelId="{4E5D12C5-75CC-4D06-8866-CFFCBD5F1DEA}" type="pres">
      <dgm:prSet presAssocID="{37035E93-617F-43AD-B773-106FAD67A65B}" presName="text" presStyleLbl="fgAcc0" presStyleIdx="0" presStyleCnt="1" custScaleX="213614" custScaleY="191773">
        <dgm:presLayoutVars>
          <dgm:chPref val="3"/>
        </dgm:presLayoutVars>
      </dgm:prSet>
      <dgm:spPr/>
    </dgm:pt>
    <dgm:pt modelId="{73D0B433-AC02-4731-A878-4AE46485820A}" type="pres">
      <dgm:prSet presAssocID="{37035E93-617F-43AD-B773-106FAD67A65B}" presName="hierChild2" presStyleCnt="0"/>
      <dgm:spPr/>
    </dgm:pt>
    <dgm:pt modelId="{2AD18E5B-246E-493C-99CC-08C38958E1AF}" type="pres">
      <dgm:prSet presAssocID="{EDDDFA12-F92D-429D-8F9C-6ECC96A765AB}" presName="Name10" presStyleLbl="parChTrans1D2" presStyleIdx="0" presStyleCnt="1"/>
      <dgm:spPr/>
    </dgm:pt>
    <dgm:pt modelId="{ADDAD3AD-31F5-4CAC-8F04-4355BABA8FF4}" type="pres">
      <dgm:prSet presAssocID="{0C710000-F7EB-429E-ABD4-2BD3723E245D}" presName="hierRoot2" presStyleCnt="0"/>
      <dgm:spPr/>
    </dgm:pt>
    <dgm:pt modelId="{B7235720-2451-4E0A-9799-87FAAA146344}" type="pres">
      <dgm:prSet presAssocID="{0C710000-F7EB-429E-ABD4-2BD3723E245D}" presName="composite2" presStyleCnt="0"/>
      <dgm:spPr/>
    </dgm:pt>
    <dgm:pt modelId="{B4F904EC-E5F7-4A51-AFBB-CEA75919642F}" type="pres">
      <dgm:prSet presAssocID="{0C710000-F7EB-429E-ABD4-2BD3723E245D}" presName="background2" presStyleLbl="asst1" presStyleIdx="0" presStyleCnt="1"/>
      <dgm:spPr>
        <a:solidFill>
          <a:srgbClr val="E2C549"/>
        </a:solidFill>
      </dgm:spPr>
    </dgm:pt>
    <dgm:pt modelId="{DFB8667D-F7E9-4A30-9EF7-1533B9A8F18B}" type="pres">
      <dgm:prSet presAssocID="{0C710000-F7EB-429E-ABD4-2BD3723E245D}" presName="text2" presStyleLbl="fgAcc2" presStyleIdx="0" presStyleCnt="1">
        <dgm:presLayoutVars>
          <dgm:chPref val="3"/>
        </dgm:presLayoutVars>
      </dgm:prSet>
      <dgm:spPr/>
    </dgm:pt>
    <dgm:pt modelId="{D10E8CDE-1F27-4DFB-833F-50536625AFFD}" type="pres">
      <dgm:prSet presAssocID="{0C710000-F7EB-429E-ABD4-2BD3723E245D}" presName="hierChild3" presStyleCnt="0"/>
      <dgm:spPr/>
    </dgm:pt>
    <dgm:pt modelId="{18D65123-111E-4685-998F-DC82BDE044D9}" type="pres">
      <dgm:prSet presAssocID="{5CA72112-1402-4D09-B07B-E23AE6097339}" presName="Name17" presStyleLbl="parChTrans1D3" presStyleIdx="0" presStyleCnt="2"/>
      <dgm:spPr/>
    </dgm:pt>
    <dgm:pt modelId="{A8ED053C-C7EC-4A2B-BB61-DBDF52BB75D9}" type="pres">
      <dgm:prSet presAssocID="{241E62EA-42EA-45C9-8E9E-4248946B23E5}" presName="hierRoot3" presStyleCnt="0"/>
      <dgm:spPr/>
    </dgm:pt>
    <dgm:pt modelId="{54124C0A-730C-4244-8F8C-5B8151B5333E}" type="pres">
      <dgm:prSet presAssocID="{241E62EA-42EA-45C9-8E9E-4248946B23E5}" presName="composite3" presStyleCnt="0"/>
      <dgm:spPr/>
    </dgm:pt>
    <dgm:pt modelId="{647C77F7-F7E1-4A99-8276-7CA6054534C3}" type="pres">
      <dgm:prSet presAssocID="{241E62EA-42EA-45C9-8E9E-4248946B23E5}" presName="background3" presStyleLbl="node3" presStyleIdx="0" presStyleCnt="2"/>
      <dgm:spPr>
        <a:solidFill>
          <a:srgbClr val="202452"/>
        </a:solidFill>
      </dgm:spPr>
    </dgm:pt>
    <dgm:pt modelId="{F657BA98-68B0-41D1-8C50-34511E133285}" type="pres">
      <dgm:prSet presAssocID="{241E62EA-42EA-45C9-8E9E-4248946B23E5}" presName="text3" presStyleLbl="fgAcc3" presStyleIdx="0" presStyleCnt="2" custLinFactX="-5122" custLinFactNeighborX="-100000" custLinFactNeighborY="-4514">
        <dgm:presLayoutVars>
          <dgm:chPref val="3"/>
        </dgm:presLayoutVars>
      </dgm:prSet>
      <dgm:spPr/>
    </dgm:pt>
    <dgm:pt modelId="{FD53F0CE-ADF5-40D4-9C9D-0322F36C52AE}" type="pres">
      <dgm:prSet presAssocID="{241E62EA-42EA-45C9-8E9E-4248946B23E5}" presName="hierChild4" presStyleCnt="0"/>
      <dgm:spPr/>
    </dgm:pt>
    <dgm:pt modelId="{E34C2A29-5FC3-4BBF-8BB2-4B474F36E653}" type="pres">
      <dgm:prSet presAssocID="{6C7C2B42-4951-4B26-99A7-44C2C97AAC99}" presName="Name17" presStyleLbl="parChTrans1D3" presStyleIdx="1" presStyleCnt="2"/>
      <dgm:spPr/>
    </dgm:pt>
    <dgm:pt modelId="{C5B4F420-4614-4EDF-9E3C-AF7E218DA7B7}" type="pres">
      <dgm:prSet presAssocID="{4DEDCEA2-0B8A-4A5F-B8E9-05DE7E09E01B}" presName="hierRoot3" presStyleCnt="0"/>
      <dgm:spPr/>
    </dgm:pt>
    <dgm:pt modelId="{19DE3C7A-8589-41E5-A324-815A48297FA1}" type="pres">
      <dgm:prSet presAssocID="{4DEDCEA2-0B8A-4A5F-B8E9-05DE7E09E01B}" presName="composite3" presStyleCnt="0"/>
      <dgm:spPr/>
    </dgm:pt>
    <dgm:pt modelId="{DDB6B95A-7688-41D5-977D-AC7F508A0A48}" type="pres">
      <dgm:prSet presAssocID="{4DEDCEA2-0B8A-4A5F-B8E9-05DE7E09E01B}" presName="background3" presStyleLbl="node3" presStyleIdx="1" presStyleCnt="2"/>
      <dgm:spPr>
        <a:solidFill>
          <a:srgbClr val="202452"/>
        </a:solidFill>
      </dgm:spPr>
    </dgm:pt>
    <dgm:pt modelId="{E453B0FF-8923-4C01-B39B-499BAEEB794A}" type="pres">
      <dgm:prSet presAssocID="{4DEDCEA2-0B8A-4A5F-B8E9-05DE7E09E01B}" presName="text3" presStyleLbl="fgAcc3" presStyleIdx="1" presStyleCnt="2" custLinFactX="5339" custLinFactNeighborX="100000" custLinFactNeighborY="-4514">
        <dgm:presLayoutVars>
          <dgm:chPref val="3"/>
        </dgm:presLayoutVars>
      </dgm:prSet>
      <dgm:spPr/>
    </dgm:pt>
    <dgm:pt modelId="{24BC315D-C4EC-4398-9700-7FFA314FC1FE}" type="pres">
      <dgm:prSet presAssocID="{4DEDCEA2-0B8A-4A5F-B8E9-05DE7E09E01B}" presName="hierChild4" presStyleCnt="0"/>
      <dgm:spPr/>
    </dgm:pt>
  </dgm:ptLst>
  <dgm:cxnLst>
    <dgm:cxn modelId="{96FB3207-11F1-41A2-82B5-270594906445}" type="presOf" srcId="{C07B0B2B-F411-48F9-BF85-1C2C0AD2ED1B}" destId="{34B595AF-33E7-461E-BC6B-9755AEC6DFAC}" srcOrd="0" destOrd="0" presId="urn:microsoft.com/office/officeart/2005/8/layout/hierarchy1"/>
    <dgm:cxn modelId="{A4B81436-8EFD-46AD-A947-20696971529D}" type="presOf" srcId="{4DEDCEA2-0B8A-4A5F-B8E9-05DE7E09E01B}" destId="{E453B0FF-8923-4C01-B39B-499BAEEB794A}" srcOrd="0" destOrd="0" presId="urn:microsoft.com/office/officeart/2005/8/layout/hierarchy1"/>
    <dgm:cxn modelId="{E28D9560-BA2D-42ED-A84D-2E47FFDBF0C3}" srcId="{0C710000-F7EB-429E-ABD4-2BD3723E245D}" destId="{241E62EA-42EA-45C9-8E9E-4248946B23E5}" srcOrd="0" destOrd="0" parTransId="{5CA72112-1402-4D09-B07B-E23AE6097339}" sibTransId="{F479358B-A0C2-4E92-B016-A089E1EEDA44}"/>
    <dgm:cxn modelId="{CB4E8C51-84BA-487D-924F-3490E5FFE042}" type="presOf" srcId="{5CA72112-1402-4D09-B07B-E23AE6097339}" destId="{18D65123-111E-4685-998F-DC82BDE044D9}" srcOrd="0" destOrd="0" presId="urn:microsoft.com/office/officeart/2005/8/layout/hierarchy1"/>
    <dgm:cxn modelId="{B089C35A-76AC-4E21-9002-B32159C8BB2A}" srcId="{37035E93-617F-43AD-B773-106FAD67A65B}" destId="{0C710000-F7EB-429E-ABD4-2BD3723E245D}" srcOrd="0" destOrd="0" parTransId="{EDDDFA12-F92D-429D-8F9C-6ECC96A765AB}" sibTransId="{7F72E47A-A461-4C54-8241-C53A6B915494}"/>
    <dgm:cxn modelId="{7CF33284-06C8-4556-B3F6-06CC1F1A6DB5}" type="presOf" srcId="{EDDDFA12-F92D-429D-8F9C-6ECC96A765AB}" destId="{2AD18E5B-246E-493C-99CC-08C38958E1AF}" srcOrd="0" destOrd="0" presId="urn:microsoft.com/office/officeart/2005/8/layout/hierarchy1"/>
    <dgm:cxn modelId="{29E840AA-A805-4012-B446-DA0800CDF192}" srcId="{C07B0B2B-F411-48F9-BF85-1C2C0AD2ED1B}" destId="{37035E93-617F-43AD-B773-106FAD67A65B}" srcOrd="0" destOrd="0" parTransId="{6591F095-FC1D-412B-94D1-42D54B42FF38}" sibTransId="{70E47756-5C9E-43B1-B2FF-A4F532772EE4}"/>
    <dgm:cxn modelId="{88FA4AAC-FE32-46B2-91DE-C49B2A1959FE}" type="presOf" srcId="{0C710000-F7EB-429E-ABD4-2BD3723E245D}" destId="{DFB8667D-F7E9-4A30-9EF7-1533B9A8F18B}" srcOrd="0" destOrd="0" presId="urn:microsoft.com/office/officeart/2005/8/layout/hierarchy1"/>
    <dgm:cxn modelId="{FDFD12DC-B1F3-4615-A3CA-A295FCC54494}" type="presOf" srcId="{241E62EA-42EA-45C9-8E9E-4248946B23E5}" destId="{F657BA98-68B0-41D1-8C50-34511E133285}" srcOrd="0" destOrd="0" presId="urn:microsoft.com/office/officeart/2005/8/layout/hierarchy1"/>
    <dgm:cxn modelId="{6A7188DC-B1F8-4F05-A05F-F8015CFEE569}" type="presOf" srcId="{6C7C2B42-4951-4B26-99A7-44C2C97AAC99}" destId="{E34C2A29-5FC3-4BBF-8BB2-4B474F36E653}" srcOrd="0" destOrd="0" presId="urn:microsoft.com/office/officeart/2005/8/layout/hierarchy1"/>
    <dgm:cxn modelId="{321A88E9-B4B9-45DE-87C0-DCF72A6BF987}" type="presOf" srcId="{37035E93-617F-43AD-B773-106FAD67A65B}" destId="{4E5D12C5-75CC-4D06-8866-CFFCBD5F1DEA}" srcOrd="0" destOrd="0" presId="urn:microsoft.com/office/officeart/2005/8/layout/hierarchy1"/>
    <dgm:cxn modelId="{0AA596F3-6613-4392-998E-EAACCC64181B}" srcId="{0C710000-F7EB-429E-ABD4-2BD3723E245D}" destId="{4DEDCEA2-0B8A-4A5F-B8E9-05DE7E09E01B}" srcOrd="1" destOrd="0" parTransId="{6C7C2B42-4951-4B26-99A7-44C2C97AAC99}" sibTransId="{C5F3C18C-55B5-4D09-B334-BBE91AA53E91}"/>
    <dgm:cxn modelId="{A29CE29C-66B1-41AF-94B2-67C32681A3E6}" type="presParOf" srcId="{34B595AF-33E7-461E-BC6B-9755AEC6DFAC}" destId="{FABE4763-D5A5-417D-86F0-E0C8F6E8F0C6}" srcOrd="0" destOrd="0" presId="urn:microsoft.com/office/officeart/2005/8/layout/hierarchy1"/>
    <dgm:cxn modelId="{4666CACB-D548-4602-9A4F-16E17119C5C4}" type="presParOf" srcId="{FABE4763-D5A5-417D-86F0-E0C8F6E8F0C6}" destId="{FFCB8C5A-0CBE-42D1-AEEB-E4B9E2091D03}" srcOrd="0" destOrd="0" presId="urn:microsoft.com/office/officeart/2005/8/layout/hierarchy1"/>
    <dgm:cxn modelId="{93DA0B24-C2FC-4886-B683-A572E867FDA7}" type="presParOf" srcId="{FFCB8C5A-0CBE-42D1-AEEB-E4B9E2091D03}" destId="{C29D83E9-F247-434A-8433-B8DF95EDE03C}" srcOrd="0" destOrd="0" presId="urn:microsoft.com/office/officeart/2005/8/layout/hierarchy1"/>
    <dgm:cxn modelId="{825E1937-4D47-4F41-927E-2882BEE31560}" type="presParOf" srcId="{FFCB8C5A-0CBE-42D1-AEEB-E4B9E2091D03}" destId="{4E5D12C5-75CC-4D06-8866-CFFCBD5F1DEA}" srcOrd="1" destOrd="0" presId="urn:microsoft.com/office/officeart/2005/8/layout/hierarchy1"/>
    <dgm:cxn modelId="{200B8594-D30F-4AF6-8029-CD11749F274C}" type="presParOf" srcId="{FABE4763-D5A5-417D-86F0-E0C8F6E8F0C6}" destId="{73D0B433-AC02-4731-A878-4AE46485820A}" srcOrd="1" destOrd="0" presId="urn:microsoft.com/office/officeart/2005/8/layout/hierarchy1"/>
    <dgm:cxn modelId="{597D88E6-1CF1-4FA1-B424-572DB3CE2600}" type="presParOf" srcId="{73D0B433-AC02-4731-A878-4AE46485820A}" destId="{2AD18E5B-246E-493C-99CC-08C38958E1AF}" srcOrd="0" destOrd="0" presId="urn:microsoft.com/office/officeart/2005/8/layout/hierarchy1"/>
    <dgm:cxn modelId="{9F4F5414-DA15-4F22-B3A1-92991706B78D}" type="presParOf" srcId="{73D0B433-AC02-4731-A878-4AE46485820A}" destId="{ADDAD3AD-31F5-4CAC-8F04-4355BABA8FF4}" srcOrd="1" destOrd="0" presId="urn:microsoft.com/office/officeart/2005/8/layout/hierarchy1"/>
    <dgm:cxn modelId="{C8722263-C8ED-483D-A408-12486FEF2DFF}" type="presParOf" srcId="{ADDAD3AD-31F5-4CAC-8F04-4355BABA8FF4}" destId="{B7235720-2451-4E0A-9799-87FAAA146344}" srcOrd="0" destOrd="0" presId="urn:microsoft.com/office/officeart/2005/8/layout/hierarchy1"/>
    <dgm:cxn modelId="{2452BE7C-FF17-4C32-B319-D1D2B8784874}" type="presParOf" srcId="{B7235720-2451-4E0A-9799-87FAAA146344}" destId="{B4F904EC-E5F7-4A51-AFBB-CEA75919642F}" srcOrd="0" destOrd="0" presId="urn:microsoft.com/office/officeart/2005/8/layout/hierarchy1"/>
    <dgm:cxn modelId="{B3798AC1-8D30-4594-B0A5-7B891BEE0ADB}" type="presParOf" srcId="{B7235720-2451-4E0A-9799-87FAAA146344}" destId="{DFB8667D-F7E9-4A30-9EF7-1533B9A8F18B}" srcOrd="1" destOrd="0" presId="urn:microsoft.com/office/officeart/2005/8/layout/hierarchy1"/>
    <dgm:cxn modelId="{3440C9DB-427A-4650-B18C-D901B8CAB816}" type="presParOf" srcId="{ADDAD3AD-31F5-4CAC-8F04-4355BABA8FF4}" destId="{D10E8CDE-1F27-4DFB-833F-50536625AFFD}" srcOrd="1" destOrd="0" presId="urn:microsoft.com/office/officeart/2005/8/layout/hierarchy1"/>
    <dgm:cxn modelId="{F165C8EA-46A7-4C95-B031-D20C47566F00}" type="presParOf" srcId="{D10E8CDE-1F27-4DFB-833F-50536625AFFD}" destId="{18D65123-111E-4685-998F-DC82BDE044D9}" srcOrd="0" destOrd="0" presId="urn:microsoft.com/office/officeart/2005/8/layout/hierarchy1"/>
    <dgm:cxn modelId="{B15D385F-D781-499D-9E04-00BF6B1D6BF0}" type="presParOf" srcId="{D10E8CDE-1F27-4DFB-833F-50536625AFFD}" destId="{A8ED053C-C7EC-4A2B-BB61-DBDF52BB75D9}" srcOrd="1" destOrd="0" presId="urn:microsoft.com/office/officeart/2005/8/layout/hierarchy1"/>
    <dgm:cxn modelId="{1D4B1F36-BC1B-45B2-9FB9-E0AFCF527F0F}" type="presParOf" srcId="{A8ED053C-C7EC-4A2B-BB61-DBDF52BB75D9}" destId="{54124C0A-730C-4244-8F8C-5B8151B5333E}" srcOrd="0" destOrd="0" presId="urn:microsoft.com/office/officeart/2005/8/layout/hierarchy1"/>
    <dgm:cxn modelId="{A84628D5-A7C9-41B2-92C0-E87C91C2AC07}" type="presParOf" srcId="{54124C0A-730C-4244-8F8C-5B8151B5333E}" destId="{647C77F7-F7E1-4A99-8276-7CA6054534C3}" srcOrd="0" destOrd="0" presId="urn:microsoft.com/office/officeart/2005/8/layout/hierarchy1"/>
    <dgm:cxn modelId="{A7EA3FF9-E886-48B6-A84F-1BC8AA13DF37}" type="presParOf" srcId="{54124C0A-730C-4244-8F8C-5B8151B5333E}" destId="{F657BA98-68B0-41D1-8C50-34511E133285}" srcOrd="1" destOrd="0" presId="urn:microsoft.com/office/officeart/2005/8/layout/hierarchy1"/>
    <dgm:cxn modelId="{90A649CE-7FBC-4330-BF62-F1B3FF421DF8}" type="presParOf" srcId="{A8ED053C-C7EC-4A2B-BB61-DBDF52BB75D9}" destId="{FD53F0CE-ADF5-40D4-9C9D-0322F36C52AE}" srcOrd="1" destOrd="0" presId="urn:microsoft.com/office/officeart/2005/8/layout/hierarchy1"/>
    <dgm:cxn modelId="{C7723F2A-E656-497D-A1C9-DBB5BEA42970}" type="presParOf" srcId="{D10E8CDE-1F27-4DFB-833F-50536625AFFD}" destId="{E34C2A29-5FC3-4BBF-8BB2-4B474F36E653}" srcOrd="2" destOrd="0" presId="urn:microsoft.com/office/officeart/2005/8/layout/hierarchy1"/>
    <dgm:cxn modelId="{B431BDA2-D728-4790-8422-B8B7F36C0D08}" type="presParOf" srcId="{D10E8CDE-1F27-4DFB-833F-50536625AFFD}" destId="{C5B4F420-4614-4EDF-9E3C-AF7E218DA7B7}" srcOrd="3" destOrd="0" presId="urn:microsoft.com/office/officeart/2005/8/layout/hierarchy1"/>
    <dgm:cxn modelId="{912592AE-061D-4864-ACCD-F172A4F1CB2C}" type="presParOf" srcId="{C5B4F420-4614-4EDF-9E3C-AF7E218DA7B7}" destId="{19DE3C7A-8589-41E5-A324-815A48297FA1}" srcOrd="0" destOrd="0" presId="urn:microsoft.com/office/officeart/2005/8/layout/hierarchy1"/>
    <dgm:cxn modelId="{8CB1157A-AF09-46AE-930B-7A52C9B87F78}" type="presParOf" srcId="{19DE3C7A-8589-41E5-A324-815A48297FA1}" destId="{DDB6B95A-7688-41D5-977D-AC7F508A0A48}" srcOrd="0" destOrd="0" presId="urn:microsoft.com/office/officeart/2005/8/layout/hierarchy1"/>
    <dgm:cxn modelId="{69C00A12-FD9A-44D6-91BA-20961C8BC5BB}" type="presParOf" srcId="{19DE3C7A-8589-41E5-A324-815A48297FA1}" destId="{E453B0FF-8923-4C01-B39B-499BAEEB794A}" srcOrd="1" destOrd="0" presId="urn:microsoft.com/office/officeart/2005/8/layout/hierarchy1"/>
    <dgm:cxn modelId="{DCA430AC-349A-4EA6-8F6B-770390BCEB4D}"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dgm:spPr>
        <a:ln>
          <a:solidFill>
            <a:srgbClr val="202452"/>
          </a:solidFill>
        </a:ln>
      </dgm:spPr>
      <dgm:t>
        <a:bodyPr/>
        <a:lstStyle/>
        <a:p>
          <a:r>
            <a:rPr lang="en-US" b="1" dirty="0">
              <a:solidFill>
                <a:srgbClr val="202452"/>
              </a:solidFill>
              <a:latin typeface="Times New Roman" pitchFamily="18" charset="0"/>
              <a:cs typeface="Times New Roman" pitchFamily="18" charset="0"/>
            </a:rPr>
            <a:t>DCF Benefit Recovery Review</a:t>
          </a: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custT="1"/>
      <dgm:spPr>
        <a:solidFill>
          <a:srgbClr val="04A651">
            <a:alpha val="90000"/>
          </a:srgbClr>
        </a:solidFill>
      </dgm:spPr>
      <dgm:t>
        <a:bodyPr/>
        <a:lstStyle/>
        <a:p>
          <a:r>
            <a:rPr lang="en-US" sz="2400" b="1" dirty="0">
              <a:solidFill>
                <a:srgbClr val="202452"/>
              </a:solidFill>
              <a:latin typeface="Times New Roman" pitchFamily="18" charset="0"/>
              <a:cs typeface="Times New Roman" pitchFamily="18" charset="0"/>
            </a:rPr>
            <a:t>Public Assistance Unit Fraud Review</a:t>
          </a:r>
        </a:p>
      </dgm:t>
    </dgm:pt>
    <dgm:pt modelId="{EDDDFA12-F92D-429D-8F9C-6ECC96A765AB}" type="parTrans" cxnId="{B089C35A-76AC-4E21-9002-B32159C8BB2A}">
      <dgm:prSet/>
      <dgm:spPr>
        <a:ln>
          <a:solidFill>
            <a:srgbClr val="202452"/>
          </a:solidFill>
        </a:ln>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dgm:spPr>
        <a:ln>
          <a:solidFill>
            <a:srgbClr val="202452"/>
          </a:solidFill>
        </a:ln>
      </dgm:spPr>
      <dgm:t>
        <a:bodyPr/>
        <a:lstStyle/>
        <a:p>
          <a:r>
            <a:rPr lang="en-US" b="1" dirty="0">
              <a:solidFill>
                <a:srgbClr val="202452"/>
              </a:solidFill>
              <a:latin typeface="Times New Roman" pitchFamily="18" charset="0"/>
              <a:cs typeface="Times New Roman" pitchFamily="18" charset="0"/>
            </a:rPr>
            <a:t>Disqualification Hearing</a:t>
          </a:r>
        </a:p>
      </dgm:t>
    </dgm:pt>
    <dgm:pt modelId="{5CA72112-1402-4D09-B07B-E23AE6097339}" type="parTrans" cxnId="{E28D9560-BA2D-42ED-A84D-2E47FFDBF0C3}">
      <dgm:prSet/>
      <dgm:spPr>
        <a:ln>
          <a:solidFill>
            <a:srgbClr val="202452"/>
          </a:solidFill>
        </a:ln>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dgm:spPr>
        <a:ln>
          <a:solidFill>
            <a:srgbClr val="202452"/>
          </a:solidFill>
        </a:ln>
      </dgm:spPr>
      <dgm:t>
        <a:bodyPr/>
        <a:lstStyle/>
        <a:p>
          <a:r>
            <a:rPr lang="en-US" b="1" dirty="0">
              <a:solidFill>
                <a:srgbClr val="202452"/>
              </a:solidFill>
              <a:latin typeface="Times New Roman" pitchFamily="18" charset="0"/>
              <a:cs typeface="Times New Roman" pitchFamily="18" charset="0"/>
            </a:rPr>
            <a:t>State Attorney Prosecution</a:t>
          </a:r>
        </a:p>
      </dgm:t>
    </dgm:pt>
    <dgm:pt modelId="{6C7C2B42-4951-4B26-99A7-44C2C97AAC99}" type="parTrans" cxnId="{0AA596F3-6613-4392-998E-EAACCC64181B}">
      <dgm:prSet/>
      <dgm:spPr>
        <a:ln>
          <a:solidFill>
            <a:srgbClr val="202452"/>
          </a:solidFill>
        </a:ln>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pt>
    <dgm:pt modelId="{FABE4763-D5A5-417D-86F0-E0C8F6E8F0C6}" type="pres">
      <dgm:prSet presAssocID="{37035E93-617F-43AD-B773-106FAD67A65B}" presName="hierRoot1" presStyleCnt="0"/>
      <dgm:spPr/>
    </dgm:pt>
    <dgm:pt modelId="{FFCB8C5A-0CBE-42D1-AEEB-E4B9E2091D03}" type="pres">
      <dgm:prSet presAssocID="{37035E93-617F-43AD-B773-106FAD67A65B}" presName="composite" presStyleCnt="0"/>
      <dgm:spPr/>
    </dgm:pt>
    <dgm:pt modelId="{C29D83E9-F247-434A-8433-B8DF95EDE03C}" type="pres">
      <dgm:prSet presAssocID="{37035E93-617F-43AD-B773-106FAD67A65B}" presName="background" presStyleLbl="node0" presStyleIdx="0" presStyleCnt="1"/>
      <dgm:spPr>
        <a:solidFill>
          <a:srgbClr val="202452"/>
        </a:solidFill>
      </dgm:spPr>
    </dgm:pt>
    <dgm:pt modelId="{4E5D12C5-75CC-4D06-8866-CFFCBD5F1DEA}" type="pres">
      <dgm:prSet presAssocID="{37035E93-617F-43AD-B773-106FAD67A65B}" presName="text" presStyleLbl="fgAcc0" presStyleIdx="0" presStyleCnt="1" custScaleX="94962" custScaleY="85472">
        <dgm:presLayoutVars>
          <dgm:chPref val="3"/>
        </dgm:presLayoutVars>
      </dgm:prSet>
      <dgm:spPr/>
    </dgm:pt>
    <dgm:pt modelId="{73D0B433-AC02-4731-A878-4AE46485820A}" type="pres">
      <dgm:prSet presAssocID="{37035E93-617F-43AD-B773-106FAD67A65B}" presName="hierChild2" presStyleCnt="0"/>
      <dgm:spPr/>
    </dgm:pt>
    <dgm:pt modelId="{2AD18E5B-246E-493C-99CC-08C38958E1AF}" type="pres">
      <dgm:prSet presAssocID="{EDDDFA12-F92D-429D-8F9C-6ECC96A765AB}" presName="Name10" presStyleLbl="parChTrans1D2" presStyleIdx="0" presStyleCnt="1"/>
      <dgm:spPr/>
    </dgm:pt>
    <dgm:pt modelId="{ADDAD3AD-31F5-4CAC-8F04-4355BABA8FF4}" type="pres">
      <dgm:prSet presAssocID="{0C710000-F7EB-429E-ABD4-2BD3723E245D}" presName="hierRoot2" presStyleCnt="0"/>
      <dgm:spPr/>
    </dgm:pt>
    <dgm:pt modelId="{B7235720-2451-4E0A-9799-87FAAA146344}" type="pres">
      <dgm:prSet presAssocID="{0C710000-F7EB-429E-ABD4-2BD3723E245D}" presName="composite2" presStyleCnt="0"/>
      <dgm:spPr/>
    </dgm:pt>
    <dgm:pt modelId="{B4F904EC-E5F7-4A51-AFBB-CEA75919642F}" type="pres">
      <dgm:prSet presAssocID="{0C710000-F7EB-429E-ABD4-2BD3723E245D}" presName="background2" presStyleLbl="asst1" presStyleIdx="0" presStyleCnt="1"/>
      <dgm:spPr>
        <a:solidFill>
          <a:srgbClr val="E2C549"/>
        </a:solidFill>
      </dgm:spPr>
    </dgm:pt>
    <dgm:pt modelId="{DFB8667D-F7E9-4A30-9EF7-1533B9A8F18B}" type="pres">
      <dgm:prSet presAssocID="{0C710000-F7EB-429E-ABD4-2BD3723E245D}" presName="text2" presStyleLbl="fgAcc2" presStyleIdx="0" presStyleCnt="1" custScaleX="231287" custScaleY="214676">
        <dgm:presLayoutVars>
          <dgm:chPref val="3"/>
        </dgm:presLayoutVars>
      </dgm:prSet>
      <dgm:spPr/>
    </dgm:pt>
    <dgm:pt modelId="{D10E8CDE-1F27-4DFB-833F-50536625AFFD}" type="pres">
      <dgm:prSet presAssocID="{0C710000-F7EB-429E-ABD4-2BD3723E245D}" presName="hierChild3" presStyleCnt="0"/>
      <dgm:spPr/>
    </dgm:pt>
    <dgm:pt modelId="{18D65123-111E-4685-998F-DC82BDE044D9}" type="pres">
      <dgm:prSet presAssocID="{5CA72112-1402-4D09-B07B-E23AE6097339}" presName="Name17" presStyleLbl="parChTrans1D3" presStyleIdx="0" presStyleCnt="2"/>
      <dgm:spPr/>
    </dgm:pt>
    <dgm:pt modelId="{A8ED053C-C7EC-4A2B-BB61-DBDF52BB75D9}" type="pres">
      <dgm:prSet presAssocID="{241E62EA-42EA-45C9-8E9E-4248946B23E5}" presName="hierRoot3" presStyleCnt="0"/>
      <dgm:spPr/>
    </dgm:pt>
    <dgm:pt modelId="{54124C0A-730C-4244-8F8C-5B8151B5333E}" type="pres">
      <dgm:prSet presAssocID="{241E62EA-42EA-45C9-8E9E-4248946B23E5}" presName="composite3" presStyleCnt="0"/>
      <dgm:spPr/>
    </dgm:pt>
    <dgm:pt modelId="{647C77F7-F7E1-4A99-8276-7CA6054534C3}" type="pres">
      <dgm:prSet presAssocID="{241E62EA-42EA-45C9-8E9E-4248946B23E5}" presName="background3" presStyleLbl="node3" presStyleIdx="0" presStyleCnt="2"/>
      <dgm:spPr>
        <a:solidFill>
          <a:srgbClr val="7B8898"/>
        </a:solidFill>
      </dgm:spPr>
    </dgm:pt>
    <dgm:pt modelId="{F657BA98-68B0-41D1-8C50-34511E133285}" type="pres">
      <dgm:prSet presAssocID="{241E62EA-42EA-45C9-8E9E-4248946B23E5}" presName="text3" presStyleLbl="fgAcc3" presStyleIdx="0" presStyleCnt="2" custLinFactX="-32093" custLinFactNeighborX="-100000" custLinFactNeighborY="7547">
        <dgm:presLayoutVars>
          <dgm:chPref val="3"/>
        </dgm:presLayoutVars>
      </dgm:prSet>
      <dgm:spPr/>
    </dgm:pt>
    <dgm:pt modelId="{FD53F0CE-ADF5-40D4-9C9D-0322F36C52AE}" type="pres">
      <dgm:prSet presAssocID="{241E62EA-42EA-45C9-8E9E-4248946B23E5}" presName="hierChild4" presStyleCnt="0"/>
      <dgm:spPr/>
    </dgm:pt>
    <dgm:pt modelId="{E34C2A29-5FC3-4BBF-8BB2-4B474F36E653}" type="pres">
      <dgm:prSet presAssocID="{6C7C2B42-4951-4B26-99A7-44C2C97AAC99}" presName="Name17" presStyleLbl="parChTrans1D3" presStyleIdx="1" presStyleCnt="2"/>
      <dgm:spPr/>
    </dgm:pt>
    <dgm:pt modelId="{C5B4F420-4614-4EDF-9E3C-AF7E218DA7B7}" type="pres">
      <dgm:prSet presAssocID="{4DEDCEA2-0B8A-4A5F-B8E9-05DE7E09E01B}" presName="hierRoot3" presStyleCnt="0"/>
      <dgm:spPr/>
    </dgm:pt>
    <dgm:pt modelId="{19DE3C7A-8589-41E5-A324-815A48297FA1}" type="pres">
      <dgm:prSet presAssocID="{4DEDCEA2-0B8A-4A5F-B8E9-05DE7E09E01B}" presName="composite3" presStyleCnt="0"/>
      <dgm:spPr/>
    </dgm:pt>
    <dgm:pt modelId="{DDB6B95A-7688-41D5-977D-AC7F508A0A48}" type="pres">
      <dgm:prSet presAssocID="{4DEDCEA2-0B8A-4A5F-B8E9-05DE7E09E01B}" presName="background3" presStyleLbl="node3" presStyleIdx="1" presStyleCnt="2"/>
      <dgm:spPr>
        <a:solidFill>
          <a:srgbClr val="7B8898"/>
        </a:solidFill>
      </dgm:spPr>
    </dgm:pt>
    <dgm:pt modelId="{E453B0FF-8923-4C01-B39B-499BAEEB794A}" type="pres">
      <dgm:prSet presAssocID="{4DEDCEA2-0B8A-4A5F-B8E9-05DE7E09E01B}" presName="text3" presStyleLbl="fgAcc3" presStyleIdx="1" presStyleCnt="2" custLinFactX="18824" custLinFactNeighborX="100000" custLinFactNeighborY="7547">
        <dgm:presLayoutVars>
          <dgm:chPref val="3"/>
        </dgm:presLayoutVars>
      </dgm:prSet>
      <dgm:spPr/>
    </dgm:pt>
    <dgm:pt modelId="{24BC315D-C4EC-4398-9700-7FFA314FC1FE}" type="pres">
      <dgm:prSet presAssocID="{4DEDCEA2-0B8A-4A5F-B8E9-05DE7E09E01B}" presName="hierChild4" presStyleCnt="0"/>
      <dgm:spPr/>
    </dgm:pt>
  </dgm:ptLst>
  <dgm:cxnLst>
    <dgm:cxn modelId="{E720C51B-BD89-4288-9D82-6BC499B2B596}" type="presOf" srcId="{0C710000-F7EB-429E-ABD4-2BD3723E245D}" destId="{DFB8667D-F7E9-4A30-9EF7-1533B9A8F18B}" srcOrd="0" destOrd="0" presId="urn:microsoft.com/office/officeart/2005/8/layout/hierarchy1"/>
    <dgm:cxn modelId="{679D2726-9F97-4AEA-AEB2-7CF390332AB5}" type="presOf" srcId="{5CA72112-1402-4D09-B07B-E23AE6097339}" destId="{18D65123-111E-4685-998F-DC82BDE044D9}" srcOrd="0" destOrd="0" presId="urn:microsoft.com/office/officeart/2005/8/layout/hierarchy1"/>
    <dgm:cxn modelId="{A636042E-B65D-4DA9-856F-4D5F7E440C01}" type="presOf" srcId="{37035E93-617F-43AD-B773-106FAD67A65B}" destId="{4E5D12C5-75CC-4D06-8866-CFFCBD5F1DEA}" srcOrd="0" destOrd="0" presId="urn:microsoft.com/office/officeart/2005/8/layout/hierarchy1"/>
    <dgm:cxn modelId="{4D85963F-3050-44D9-8583-D8F429BB5C83}" type="presOf" srcId="{EDDDFA12-F92D-429D-8F9C-6ECC96A765AB}" destId="{2AD18E5B-246E-493C-99CC-08C38958E1AF}" srcOrd="0" destOrd="0" presId="urn:microsoft.com/office/officeart/2005/8/layout/hierarchy1"/>
    <dgm:cxn modelId="{E28D9560-BA2D-42ED-A84D-2E47FFDBF0C3}" srcId="{0C710000-F7EB-429E-ABD4-2BD3723E245D}" destId="{241E62EA-42EA-45C9-8E9E-4248946B23E5}" srcOrd="0" destOrd="0" parTransId="{5CA72112-1402-4D09-B07B-E23AE6097339}" sibTransId="{F479358B-A0C2-4E92-B016-A089E1EEDA44}"/>
    <dgm:cxn modelId="{F8868149-AA94-4F12-8512-D93173EB90B3}" type="presOf" srcId="{6C7C2B42-4951-4B26-99A7-44C2C97AAC99}" destId="{E34C2A29-5FC3-4BBF-8BB2-4B474F36E653}" srcOrd="0" destOrd="0" presId="urn:microsoft.com/office/officeart/2005/8/layout/hierarchy1"/>
    <dgm:cxn modelId="{B089C35A-76AC-4E21-9002-B32159C8BB2A}" srcId="{37035E93-617F-43AD-B773-106FAD67A65B}" destId="{0C710000-F7EB-429E-ABD4-2BD3723E245D}" srcOrd="0" destOrd="0" parTransId="{EDDDFA12-F92D-429D-8F9C-6ECC96A765AB}" sibTransId="{7F72E47A-A461-4C54-8241-C53A6B915494}"/>
    <dgm:cxn modelId="{02E45C7B-E104-4DBE-9347-191AC5DA1C39}" type="presOf" srcId="{C07B0B2B-F411-48F9-BF85-1C2C0AD2ED1B}" destId="{34B595AF-33E7-461E-BC6B-9755AEC6DFAC}" srcOrd="0" destOrd="0" presId="urn:microsoft.com/office/officeart/2005/8/layout/hierarchy1"/>
    <dgm:cxn modelId="{29E840AA-A805-4012-B446-DA0800CDF192}" srcId="{C07B0B2B-F411-48F9-BF85-1C2C0AD2ED1B}" destId="{37035E93-617F-43AD-B773-106FAD67A65B}" srcOrd="0" destOrd="0" parTransId="{6591F095-FC1D-412B-94D1-42D54B42FF38}" sibTransId="{70E47756-5C9E-43B1-B2FF-A4F532772EE4}"/>
    <dgm:cxn modelId="{AF1243C7-BC05-4961-ABCA-4DC6735998BF}" type="presOf" srcId="{4DEDCEA2-0B8A-4A5F-B8E9-05DE7E09E01B}" destId="{E453B0FF-8923-4C01-B39B-499BAEEB794A}" srcOrd="0" destOrd="0" presId="urn:microsoft.com/office/officeart/2005/8/layout/hierarchy1"/>
    <dgm:cxn modelId="{BC678ADF-5B5D-4964-912F-0A84E1EED921}" type="presOf" srcId="{241E62EA-42EA-45C9-8E9E-4248946B23E5}" destId="{F657BA98-68B0-41D1-8C50-34511E133285}" srcOrd="0" destOrd="0" presId="urn:microsoft.com/office/officeart/2005/8/layout/hierarchy1"/>
    <dgm:cxn modelId="{0AA596F3-6613-4392-998E-EAACCC64181B}" srcId="{0C710000-F7EB-429E-ABD4-2BD3723E245D}" destId="{4DEDCEA2-0B8A-4A5F-B8E9-05DE7E09E01B}" srcOrd="1" destOrd="0" parTransId="{6C7C2B42-4951-4B26-99A7-44C2C97AAC99}" sibTransId="{C5F3C18C-55B5-4D09-B334-BBE91AA53E91}"/>
    <dgm:cxn modelId="{5D0FF8AC-9F7C-43CB-BD40-E8E98B26A649}" type="presParOf" srcId="{34B595AF-33E7-461E-BC6B-9755AEC6DFAC}" destId="{FABE4763-D5A5-417D-86F0-E0C8F6E8F0C6}" srcOrd="0" destOrd="0" presId="urn:microsoft.com/office/officeart/2005/8/layout/hierarchy1"/>
    <dgm:cxn modelId="{6D4B2740-AAD6-40AA-A718-47639D403CED}" type="presParOf" srcId="{FABE4763-D5A5-417D-86F0-E0C8F6E8F0C6}" destId="{FFCB8C5A-0CBE-42D1-AEEB-E4B9E2091D03}" srcOrd="0" destOrd="0" presId="urn:microsoft.com/office/officeart/2005/8/layout/hierarchy1"/>
    <dgm:cxn modelId="{8618EF9D-79AE-4ED1-AEE5-230FAC727A19}" type="presParOf" srcId="{FFCB8C5A-0CBE-42D1-AEEB-E4B9E2091D03}" destId="{C29D83E9-F247-434A-8433-B8DF95EDE03C}" srcOrd="0" destOrd="0" presId="urn:microsoft.com/office/officeart/2005/8/layout/hierarchy1"/>
    <dgm:cxn modelId="{892D49BE-C0DB-4897-8D05-AF870AB28F10}" type="presParOf" srcId="{FFCB8C5A-0CBE-42D1-AEEB-E4B9E2091D03}" destId="{4E5D12C5-75CC-4D06-8866-CFFCBD5F1DEA}" srcOrd="1" destOrd="0" presId="urn:microsoft.com/office/officeart/2005/8/layout/hierarchy1"/>
    <dgm:cxn modelId="{BE249E44-878E-4BCE-932E-294612910B56}" type="presParOf" srcId="{FABE4763-D5A5-417D-86F0-E0C8F6E8F0C6}" destId="{73D0B433-AC02-4731-A878-4AE46485820A}" srcOrd="1" destOrd="0" presId="urn:microsoft.com/office/officeart/2005/8/layout/hierarchy1"/>
    <dgm:cxn modelId="{40C4756E-0C8B-4CEA-8D97-33EDDDF74C70}" type="presParOf" srcId="{73D0B433-AC02-4731-A878-4AE46485820A}" destId="{2AD18E5B-246E-493C-99CC-08C38958E1AF}" srcOrd="0" destOrd="0" presId="urn:microsoft.com/office/officeart/2005/8/layout/hierarchy1"/>
    <dgm:cxn modelId="{4114F486-9631-4CB3-A7F2-9B97F149C025}" type="presParOf" srcId="{73D0B433-AC02-4731-A878-4AE46485820A}" destId="{ADDAD3AD-31F5-4CAC-8F04-4355BABA8FF4}" srcOrd="1" destOrd="0" presId="urn:microsoft.com/office/officeart/2005/8/layout/hierarchy1"/>
    <dgm:cxn modelId="{84C1AB7E-8A79-4385-BCD0-9411F4371A59}" type="presParOf" srcId="{ADDAD3AD-31F5-4CAC-8F04-4355BABA8FF4}" destId="{B7235720-2451-4E0A-9799-87FAAA146344}" srcOrd="0" destOrd="0" presId="urn:microsoft.com/office/officeart/2005/8/layout/hierarchy1"/>
    <dgm:cxn modelId="{22F181CF-6017-4E61-82ED-1D7BB8A1BF0B}" type="presParOf" srcId="{B7235720-2451-4E0A-9799-87FAAA146344}" destId="{B4F904EC-E5F7-4A51-AFBB-CEA75919642F}" srcOrd="0" destOrd="0" presId="urn:microsoft.com/office/officeart/2005/8/layout/hierarchy1"/>
    <dgm:cxn modelId="{F34AD4D6-8600-4BAB-B3AE-EA6FB4121E4E}" type="presParOf" srcId="{B7235720-2451-4E0A-9799-87FAAA146344}" destId="{DFB8667D-F7E9-4A30-9EF7-1533B9A8F18B}" srcOrd="1" destOrd="0" presId="urn:microsoft.com/office/officeart/2005/8/layout/hierarchy1"/>
    <dgm:cxn modelId="{3D294BC5-42EB-4476-B2D3-8518332DB423}" type="presParOf" srcId="{ADDAD3AD-31F5-4CAC-8F04-4355BABA8FF4}" destId="{D10E8CDE-1F27-4DFB-833F-50536625AFFD}" srcOrd="1" destOrd="0" presId="urn:microsoft.com/office/officeart/2005/8/layout/hierarchy1"/>
    <dgm:cxn modelId="{64685A43-0694-4A2A-BB55-2E8920940227}" type="presParOf" srcId="{D10E8CDE-1F27-4DFB-833F-50536625AFFD}" destId="{18D65123-111E-4685-998F-DC82BDE044D9}" srcOrd="0" destOrd="0" presId="urn:microsoft.com/office/officeart/2005/8/layout/hierarchy1"/>
    <dgm:cxn modelId="{1A17B67B-7125-40B7-B0D2-C584AC21ACD2}" type="presParOf" srcId="{D10E8CDE-1F27-4DFB-833F-50536625AFFD}" destId="{A8ED053C-C7EC-4A2B-BB61-DBDF52BB75D9}" srcOrd="1" destOrd="0" presId="urn:microsoft.com/office/officeart/2005/8/layout/hierarchy1"/>
    <dgm:cxn modelId="{A50CD31B-2735-4DF2-9756-1AFA0816A3DA}" type="presParOf" srcId="{A8ED053C-C7EC-4A2B-BB61-DBDF52BB75D9}" destId="{54124C0A-730C-4244-8F8C-5B8151B5333E}" srcOrd="0" destOrd="0" presId="urn:microsoft.com/office/officeart/2005/8/layout/hierarchy1"/>
    <dgm:cxn modelId="{7912AF3E-E8F3-4E70-92ED-46C2D2053637}" type="presParOf" srcId="{54124C0A-730C-4244-8F8C-5B8151B5333E}" destId="{647C77F7-F7E1-4A99-8276-7CA6054534C3}" srcOrd="0" destOrd="0" presId="urn:microsoft.com/office/officeart/2005/8/layout/hierarchy1"/>
    <dgm:cxn modelId="{E2DC923E-8132-4924-A221-57E5A7318032}" type="presParOf" srcId="{54124C0A-730C-4244-8F8C-5B8151B5333E}" destId="{F657BA98-68B0-41D1-8C50-34511E133285}" srcOrd="1" destOrd="0" presId="urn:microsoft.com/office/officeart/2005/8/layout/hierarchy1"/>
    <dgm:cxn modelId="{983BD348-89BD-4257-8E0C-88D01AB75EBB}" type="presParOf" srcId="{A8ED053C-C7EC-4A2B-BB61-DBDF52BB75D9}" destId="{FD53F0CE-ADF5-40D4-9C9D-0322F36C52AE}" srcOrd="1" destOrd="0" presId="urn:microsoft.com/office/officeart/2005/8/layout/hierarchy1"/>
    <dgm:cxn modelId="{84B2B5E4-5B73-4D93-ABA2-F89C67E01F5F}" type="presParOf" srcId="{D10E8CDE-1F27-4DFB-833F-50536625AFFD}" destId="{E34C2A29-5FC3-4BBF-8BB2-4B474F36E653}" srcOrd="2" destOrd="0" presId="urn:microsoft.com/office/officeart/2005/8/layout/hierarchy1"/>
    <dgm:cxn modelId="{6AE997C2-241D-468D-AF1E-C83297980872}" type="presParOf" srcId="{D10E8CDE-1F27-4DFB-833F-50536625AFFD}" destId="{C5B4F420-4614-4EDF-9E3C-AF7E218DA7B7}" srcOrd="3" destOrd="0" presId="urn:microsoft.com/office/officeart/2005/8/layout/hierarchy1"/>
    <dgm:cxn modelId="{5753D9F0-77E8-47C2-93F9-B252F044280F}" type="presParOf" srcId="{C5B4F420-4614-4EDF-9E3C-AF7E218DA7B7}" destId="{19DE3C7A-8589-41E5-A324-815A48297FA1}" srcOrd="0" destOrd="0" presId="urn:microsoft.com/office/officeart/2005/8/layout/hierarchy1"/>
    <dgm:cxn modelId="{F46C4B80-07EF-4E15-B22E-29A44771CE42}" type="presParOf" srcId="{19DE3C7A-8589-41E5-A324-815A48297FA1}" destId="{DDB6B95A-7688-41D5-977D-AC7F508A0A48}" srcOrd="0" destOrd="0" presId="urn:microsoft.com/office/officeart/2005/8/layout/hierarchy1"/>
    <dgm:cxn modelId="{9E097819-9B7A-47FF-87DA-6B539B0EB4E5}" type="presParOf" srcId="{19DE3C7A-8589-41E5-A324-815A48297FA1}" destId="{E453B0FF-8923-4C01-B39B-499BAEEB794A}" srcOrd="1" destOrd="0" presId="urn:microsoft.com/office/officeart/2005/8/layout/hierarchy1"/>
    <dgm:cxn modelId="{0EA9F2C2-563B-4DE9-B63D-E99C5BA5446E}"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dgm:spPr>
        <a:ln>
          <a:solidFill>
            <a:srgbClr val="202452"/>
          </a:solidFill>
        </a:ln>
      </dgm:spPr>
      <dgm:t>
        <a:bodyPr/>
        <a:lstStyle/>
        <a:p>
          <a:r>
            <a:rPr lang="en-US" b="1" dirty="0">
              <a:solidFill>
                <a:srgbClr val="202452"/>
              </a:solidFill>
              <a:latin typeface="Times New Roman" pitchFamily="18" charset="0"/>
              <a:cs typeface="Times New Roman" pitchFamily="18" charset="0"/>
            </a:rPr>
            <a:t>DCF Benefit Recovery Review</a:t>
          </a: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dgm:spPr>
        <a:ln>
          <a:solidFill>
            <a:srgbClr val="E2C549"/>
          </a:solidFill>
        </a:ln>
      </dgm:spPr>
      <dgm:t>
        <a:bodyPr/>
        <a:lstStyle/>
        <a:p>
          <a:r>
            <a:rPr lang="en-US" b="1" dirty="0">
              <a:solidFill>
                <a:srgbClr val="202452"/>
              </a:solidFill>
              <a:latin typeface="Times New Roman" pitchFamily="18" charset="0"/>
              <a:cs typeface="Times New Roman" pitchFamily="18" charset="0"/>
            </a:rPr>
            <a:t>Public Assistance Unit Fraud Review</a:t>
          </a:r>
        </a:p>
      </dgm:t>
    </dgm:pt>
    <dgm:pt modelId="{EDDDFA12-F92D-429D-8F9C-6ECC96A765AB}" type="parTrans" cxnId="{B089C35A-76AC-4E21-9002-B32159C8BB2A}">
      <dgm:prSet/>
      <dgm:spPr>
        <a:ln>
          <a:solidFill>
            <a:srgbClr val="202452"/>
          </a:solidFill>
        </a:ln>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custT="1"/>
      <dgm:spPr>
        <a:solidFill>
          <a:srgbClr val="E2C549">
            <a:alpha val="90000"/>
          </a:srgbClr>
        </a:solidFill>
      </dgm:spPr>
      <dgm:t>
        <a:bodyPr/>
        <a:lstStyle/>
        <a:p>
          <a:r>
            <a:rPr lang="en-US" sz="2400" b="1" dirty="0">
              <a:solidFill>
                <a:srgbClr val="202452"/>
              </a:solidFill>
              <a:latin typeface="Times New Roman" pitchFamily="18" charset="0"/>
              <a:cs typeface="Times New Roman" pitchFamily="18" charset="0"/>
            </a:rPr>
            <a:t>Disqualification Hearing</a:t>
          </a:r>
        </a:p>
      </dgm:t>
    </dgm:pt>
    <dgm:pt modelId="{5CA72112-1402-4D09-B07B-E23AE6097339}" type="parTrans" cxnId="{E28D9560-BA2D-42ED-A84D-2E47FFDBF0C3}">
      <dgm:prSet/>
      <dgm:spPr>
        <a:ln>
          <a:solidFill>
            <a:srgbClr val="202452"/>
          </a:solidFill>
        </a:ln>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dgm:spPr>
        <a:ln>
          <a:solidFill>
            <a:srgbClr val="202452"/>
          </a:solidFill>
        </a:ln>
      </dgm:spPr>
      <dgm:t>
        <a:bodyPr/>
        <a:lstStyle/>
        <a:p>
          <a:r>
            <a:rPr lang="en-US" b="1" dirty="0">
              <a:latin typeface="Times New Roman" pitchFamily="18" charset="0"/>
              <a:cs typeface="Times New Roman" pitchFamily="18" charset="0"/>
            </a:rPr>
            <a:t>State Attorney Prosecution</a:t>
          </a:r>
        </a:p>
      </dgm:t>
    </dgm:pt>
    <dgm:pt modelId="{6C7C2B42-4951-4B26-99A7-44C2C97AAC99}" type="parTrans" cxnId="{0AA596F3-6613-4392-998E-EAACCC64181B}">
      <dgm:prSet/>
      <dgm:spPr>
        <a:ln>
          <a:solidFill>
            <a:srgbClr val="202452"/>
          </a:solidFill>
        </a:ln>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pt>
    <dgm:pt modelId="{FABE4763-D5A5-417D-86F0-E0C8F6E8F0C6}" type="pres">
      <dgm:prSet presAssocID="{37035E93-617F-43AD-B773-106FAD67A65B}" presName="hierRoot1" presStyleCnt="0"/>
      <dgm:spPr/>
    </dgm:pt>
    <dgm:pt modelId="{FFCB8C5A-0CBE-42D1-AEEB-E4B9E2091D03}" type="pres">
      <dgm:prSet presAssocID="{37035E93-617F-43AD-B773-106FAD67A65B}" presName="composite" presStyleCnt="0"/>
      <dgm:spPr/>
    </dgm:pt>
    <dgm:pt modelId="{C29D83E9-F247-434A-8433-B8DF95EDE03C}" type="pres">
      <dgm:prSet presAssocID="{37035E93-617F-43AD-B773-106FAD67A65B}" presName="background" presStyleLbl="node0" presStyleIdx="0" presStyleCnt="1"/>
      <dgm:spPr>
        <a:solidFill>
          <a:srgbClr val="202452"/>
        </a:solidFill>
      </dgm:spPr>
    </dgm:pt>
    <dgm:pt modelId="{4E5D12C5-75CC-4D06-8866-CFFCBD5F1DEA}" type="pres">
      <dgm:prSet presAssocID="{37035E93-617F-43AD-B773-106FAD67A65B}" presName="text" presStyleLbl="fgAcc0" presStyleIdx="0" presStyleCnt="1" custScaleX="94962" custScaleY="70286">
        <dgm:presLayoutVars>
          <dgm:chPref val="3"/>
        </dgm:presLayoutVars>
      </dgm:prSet>
      <dgm:spPr/>
    </dgm:pt>
    <dgm:pt modelId="{73D0B433-AC02-4731-A878-4AE46485820A}" type="pres">
      <dgm:prSet presAssocID="{37035E93-617F-43AD-B773-106FAD67A65B}" presName="hierChild2" presStyleCnt="0"/>
      <dgm:spPr/>
    </dgm:pt>
    <dgm:pt modelId="{2AD18E5B-246E-493C-99CC-08C38958E1AF}" type="pres">
      <dgm:prSet presAssocID="{EDDDFA12-F92D-429D-8F9C-6ECC96A765AB}" presName="Name10" presStyleLbl="parChTrans1D2" presStyleIdx="0" presStyleCnt="1"/>
      <dgm:spPr/>
    </dgm:pt>
    <dgm:pt modelId="{ADDAD3AD-31F5-4CAC-8F04-4355BABA8FF4}" type="pres">
      <dgm:prSet presAssocID="{0C710000-F7EB-429E-ABD4-2BD3723E245D}" presName="hierRoot2" presStyleCnt="0"/>
      <dgm:spPr/>
    </dgm:pt>
    <dgm:pt modelId="{B7235720-2451-4E0A-9799-87FAAA146344}" type="pres">
      <dgm:prSet presAssocID="{0C710000-F7EB-429E-ABD4-2BD3723E245D}" presName="composite2" presStyleCnt="0"/>
      <dgm:spPr/>
    </dgm:pt>
    <dgm:pt modelId="{B4F904EC-E5F7-4A51-AFBB-CEA75919642F}" type="pres">
      <dgm:prSet presAssocID="{0C710000-F7EB-429E-ABD4-2BD3723E245D}" presName="background2" presStyleLbl="asst1" presStyleIdx="0" presStyleCnt="1"/>
      <dgm:spPr>
        <a:solidFill>
          <a:srgbClr val="E2C549"/>
        </a:solidFill>
      </dgm:spPr>
    </dgm:pt>
    <dgm:pt modelId="{DFB8667D-F7E9-4A30-9EF7-1533B9A8F18B}" type="pres">
      <dgm:prSet presAssocID="{0C710000-F7EB-429E-ABD4-2BD3723E245D}" presName="text2" presStyleLbl="fgAcc2" presStyleIdx="0" presStyleCnt="1" custScaleX="77761" custScaleY="65817">
        <dgm:presLayoutVars>
          <dgm:chPref val="3"/>
        </dgm:presLayoutVars>
      </dgm:prSet>
      <dgm:spPr/>
    </dgm:pt>
    <dgm:pt modelId="{D10E8CDE-1F27-4DFB-833F-50536625AFFD}" type="pres">
      <dgm:prSet presAssocID="{0C710000-F7EB-429E-ABD4-2BD3723E245D}" presName="hierChild3" presStyleCnt="0"/>
      <dgm:spPr/>
    </dgm:pt>
    <dgm:pt modelId="{18D65123-111E-4685-998F-DC82BDE044D9}" type="pres">
      <dgm:prSet presAssocID="{5CA72112-1402-4D09-B07B-E23AE6097339}" presName="Name17" presStyleLbl="parChTrans1D3" presStyleIdx="0" presStyleCnt="2"/>
      <dgm:spPr/>
    </dgm:pt>
    <dgm:pt modelId="{A8ED053C-C7EC-4A2B-BB61-DBDF52BB75D9}" type="pres">
      <dgm:prSet presAssocID="{241E62EA-42EA-45C9-8E9E-4248946B23E5}" presName="hierRoot3" presStyleCnt="0"/>
      <dgm:spPr/>
    </dgm:pt>
    <dgm:pt modelId="{54124C0A-730C-4244-8F8C-5B8151B5333E}" type="pres">
      <dgm:prSet presAssocID="{241E62EA-42EA-45C9-8E9E-4248946B23E5}" presName="composite3" presStyleCnt="0"/>
      <dgm:spPr/>
    </dgm:pt>
    <dgm:pt modelId="{647C77F7-F7E1-4A99-8276-7CA6054534C3}" type="pres">
      <dgm:prSet presAssocID="{241E62EA-42EA-45C9-8E9E-4248946B23E5}" presName="background3" presStyleLbl="node3" presStyleIdx="0" presStyleCnt="2"/>
      <dgm:spPr>
        <a:solidFill>
          <a:srgbClr val="202452"/>
        </a:solidFill>
      </dgm:spPr>
    </dgm:pt>
    <dgm:pt modelId="{F657BA98-68B0-41D1-8C50-34511E133285}" type="pres">
      <dgm:prSet presAssocID="{241E62EA-42EA-45C9-8E9E-4248946B23E5}" presName="text3" presStyleLbl="fgAcc3" presStyleIdx="0" presStyleCnt="2" custScaleX="191869" custScaleY="159247" custLinFactX="-34051" custLinFactNeighborX="-100000" custLinFactNeighborY="-4514">
        <dgm:presLayoutVars>
          <dgm:chPref val="3"/>
        </dgm:presLayoutVars>
      </dgm:prSet>
      <dgm:spPr/>
    </dgm:pt>
    <dgm:pt modelId="{FD53F0CE-ADF5-40D4-9C9D-0322F36C52AE}" type="pres">
      <dgm:prSet presAssocID="{241E62EA-42EA-45C9-8E9E-4248946B23E5}" presName="hierChild4" presStyleCnt="0"/>
      <dgm:spPr/>
    </dgm:pt>
    <dgm:pt modelId="{E34C2A29-5FC3-4BBF-8BB2-4B474F36E653}" type="pres">
      <dgm:prSet presAssocID="{6C7C2B42-4951-4B26-99A7-44C2C97AAC99}" presName="Name17" presStyleLbl="parChTrans1D3" presStyleIdx="1" presStyleCnt="2"/>
      <dgm:spPr/>
    </dgm:pt>
    <dgm:pt modelId="{C5B4F420-4614-4EDF-9E3C-AF7E218DA7B7}" type="pres">
      <dgm:prSet presAssocID="{4DEDCEA2-0B8A-4A5F-B8E9-05DE7E09E01B}" presName="hierRoot3" presStyleCnt="0"/>
      <dgm:spPr/>
    </dgm:pt>
    <dgm:pt modelId="{19DE3C7A-8589-41E5-A324-815A48297FA1}" type="pres">
      <dgm:prSet presAssocID="{4DEDCEA2-0B8A-4A5F-B8E9-05DE7E09E01B}" presName="composite3" presStyleCnt="0"/>
      <dgm:spPr/>
    </dgm:pt>
    <dgm:pt modelId="{DDB6B95A-7688-41D5-977D-AC7F508A0A48}" type="pres">
      <dgm:prSet presAssocID="{4DEDCEA2-0B8A-4A5F-B8E9-05DE7E09E01B}" presName="background3" presStyleLbl="node3" presStyleIdx="1" presStyleCnt="2"/>
      <dgm:spPr>
        <a:solidFill>
          <a:srgbClr val="202452"/>
        </a:solidFill>
      </dgm:spPr>
    </dgm:pt>
    <dgm:pt modelId="{E453B0FF-8923-4C01-B39B-499BAEEB794A}" type="pres">
      <dgm:prSet presAssocID="{4DEDCEA2-0B8A-4A5F-B8E9-05DE7E09E01B}" presName="text3" presStyleLbl="fgAcc3" presStyleIdx="1" presStyleCnt="2" custLinFactX="34268" custLinFactNeighborX="100000" custLinFactNeighborY="-4514">
        <dgm:presLayoutVars>
          <dgm:chPref val="3"/>
        </dgm:presLayoutVars>
      </dgm:prSet>
      <dgm:spPr/>
    </dgm:pt>
    <dgm:pt modelId="{24BC315D-C4EC-4398-9700-7FFA314FC1FE}" type="pres">
      <dgm:prSet presAssocID="{4DEDCEA2-0B8A-4A5F-B8E9-05DE7E09E01B}" presName="hierChild4" presStyleCnt="0"/>
      <dgm:spPr/>
    </dgm:pt>
  </dgm:ptLst>
  <dgm:cxnLst>
    <dgm:cxn modelId="{7B23AA0A-DE15-409F-B5F3-3BCC551E7832}" type="presOf" srcId="{0C710000-F7EB-429E-ABD4-2BD3723E245D}" destId="{DFB8667D-F7E9-4A30-9EF7-1533B9A8F18B}" srcOrd="0" destOrd="0" presId="urn:microsoft.com/office/officeart/2005/8/layout/hierarchy1"/>
    <dgm:cxn modelId="{7297410C-8C27-4114-A51E-430DCB853869}" type="presOf" srcId="{5CA72112-1402-4D09-B07B-E23AE6097339}" destId="{18D65123-111E-4685-998F-DC82BDE044D9}" srcOrd="0" destOrd="0" presId="urn:microsoft.com/office/officeart/2005/8/layout/hierarchy1"/>
    <dgm:cxn modelId="{FD235324-C37D-4936-90D5-8D8DB5990795}" type="presOf" srcId="{37035E93-617F-43AD-B773-106FAD67A65B}" destId="{4E5D12C5-75CC-4D06-8866-CFFCBD5F1DEA}" srcOrd="0" destOrd="0" presId="urn:microsoft.com/office/officeart/2005/8/layout/hierarchy1"/>
    <dgm:cxn modelId="{E28D9560-BA2D-42ED-A84D-2E47FFDBF0C3}" srcId="{0C710000-F7EB-429E-ABD4-2BD3723E245D}" destId="{241E62EA-42EA-45C9-8E9E-4248946B23E5}" srcOrd="0" destOrd="0" parTransId="{5CA72112-1402-4D09-B07B-E23AE6097339}" sibTransId="{F479358B-A0C2-4E92-B016-A089E1EEDA44}"/>
    <dgm:cxn modelId="{B089C35A-76AC-4E21-9002-B32159C8BB2A}" srcId="{37035E93-617F-43AD-B773-106FAD67A65B}" destId="{0C710000-F7EB-429E-ABD4-2BD3723E245D}" srcOrd="0" destOrd="0" parTransId="{EDDDFA12-F92D-429D-8F9C-6ECC96A765AB}" sibTransId="{7F72E47A-A461-4C54-8241-C53A6B915494}"/>
    <dgm:cxn modelId="{44BC887E-87D0-43E0-93E7-E844FC7A261E}" type="presOf" srcId="{241E62EA-42EA-45C9-8E9E-4248946B23E5}" destId="{F657BA98-68B0-41D1-8C50-34511E133285}" srcOrd="0" destOrd="0" presId="urn:microsoft.com/office/officeart/2005/8/layout/hierarchy1"/>
    <dgm:cxn modelId="{BE7F5995-A6FA-4262-A93D-A8C63E6AA224}" type="presOf" srcId="{EDDDFA12-F92D-429D-8F9C-6ECC96A765AB}" destId="{2AD18E5B-246E-493C-99CC-08C38958E1AF}" srcOrd="0" destOrd="0" presId="urn:microsoft.com/office/officeart/2005/8/layout/hierarchy1"/>
    <dgm:cxn modelId="{6DB568A3-74F7-4D4A-8260-F573CB246A4C}" type="presOf" srcId="{C07B0B2B-F411-48F9-BF85-1C2C0AD2ED1B}" destId="{34B595AF-33E7-461E-BC6B-9755AEC6DFAC}" srcOrd="0" destOrd="0" presId="urn:microsoft.com/office/officeart/2005/8/layout/hierarchy1"/>
    <dgm:cxn modelId="{29E840AA-A805-4012-B446-DA0800CDF192}" srcId="{C07B0B2B-F411-48F9-BF85-1C2C0AD2ED1B}" destId="{37035E93-617F-43AD-B773-106FAD67A65B}" srcOrd="0" destOrd="0" parTransId="{6591F095-FC1D-412B-94D1-42D54B42FF38}" sibTransId="{70E47756-5C9E-43B1-B2FF-A4F532772EE4}"/>
    <dgm:cxn modelId="{2DF01DB9-1420-4F34-93D9-4FE72CD56931}" type="presOf" srcId="{4DEDCEA2-0B8A-4A5F-B8E9-05DE7E09E01B}" destId="{E453B0FF-8923-4C01-B39B-499BAEEB794A}" srcOrd="0" destOrd="0" presId="urn:microsoft.com/office/officeart/2005/8/layout/hierarchy1"/>
    <dgm:cxn modelId="{0AA596F3-6613-4392-998E-EAACCC64181B}" srcId="{0C710000-F7EB-429E-ABD4-2BD3723E245D}" destId="{4DEDCEA2-0B8A-4A5F-B8E9-05DE7E09E01B}" srcOrd="1" destOrd="0" parTransId="{6C7C2B42-4951-4B26-99A7-44C2C97AAC99}" sibTransId="{C5F3C18C-55B5-4D09-B334-BBE91AA53E91}"/>
    <dgm:cxn modelId="{943FAFF4-8327-462D-932B-B7FF0F7D455A}" type="presOf" srcId="{6C7C2B42-4951-4B26-99A7-44C2C97AAC99}" destId="{E34C2A29-5FC3-4BBF-8BB2-4B474F36E653}" srcOrd="0" destOrd="0" presId="urn:microsoft.com/office/officeart/2005/8/layout/hierarchy1"/>
    <dgm:cxn modelId="{46B3DE00-7E7E-4B78-87C6-4A98C04AC756}" type="presParOf" srcId="{34B595AF-33E7-461E-BC6B-9755AEC6DFAC}" destId="{FABE4763-D5A5-417D-86F0-E0C8F6E8F0C6}" srcOrd="0" destOrd="0" presId="urn:microsoft.com/office/officeart/2005/8/layout/hierarchy1"/>
    <dgm:cxn modelId="{776A1882-5DA8-4534-A8A1-BB6DC76CC0DC}" type="presParOf" srcId="{FABE4763-D5A5-417D-86F0-E0C8F6E8F0C6}" destId="{FFCB8C5A-0CBE-42D1-AEEB-E4B9E2091D03}" srcOrd="0" destOrd="0" presId="urn:microsoft.com/office/officeart/2005/8/layout/hierarchy1"/>
    <dgm:cxn modelId="{E4D13073-94C9-4166-BB66-9E8E47D4FFBC}" type="presParOf" srcId="{FFCB8C5A-0CBE-42D1-AEEB-E4B9E2091D03}" destId="{C29D83E9-F247-434A-8433-B8DF95EDE03C}" srcOrd="0" destOrd="0" presId="urn:microsoft.com/office/officeart/2005/8/layout/hierarchy1"/>
    <dgm:cxn modelId="{1ADC6F63-A164-4748-8A81-ABEC0A3131FF}" type="presParOf" srcId="{FFCB8C5A-0CBE-42D1-AEEB-E4B9E2091D03}" destId="{4E5D12C5-75CC-4D06-8866-CFFCBD5F1DEA}" srcOrd="1" destOrd="0" presId="urn:microsoft.com/office/officeart/2005/8/layout/hierarchy1"/>
    <dgm:cxn modelId="{1961DAC4-B1F6-4A2E-AC6C-9ED63C150239}" type="presParOf" srcId="{FABE4763-D5A5-417D-86F0-E0C8F6E8F0C6}" destId="{73D0B433-AC02-4731-A878-4AE46485820A}" srcOrd="1" destOrd="0" presId="urn:microsoft.com/office/officeart/2005/8/layout/hierarchy1"/>
    <dgm:cxn modelId="{5FEF89A0-9872-4CCD-AF54-FB07816AE2AC}" type="presParOf" srcId="{73D0B433-AC02-4731-A878-4AE46485820A}" destId="{2AD18E5B-246E-493C-99CC-08C38958E1AF}" srcOrd="0" destOrd="0" presId="urn:microsoft.com/office/officeart/2005/8/layout/hierarchy1"/>
    <dgm:cxn modelId="{CC65B42E-26A4-4F35-BFBE-1596F7113878}" type="presParOf" srcId="{73D0B433-AC02-4731-A878-4AE46485820A}" destId="{ADDAD3AD-31F5-4CAC-8F04-4355BABA8FF4}" srcOrd="1" destOrd="0" presId="urn:microsoft.com/office/officeart/2005/8/layout/hierarchy1"/>
    <dgm:cxn modelId="{56CC68BF-6C61-4C7F-9CEA-8032149FFEAC}" type="presParOf" srcId="{ADDAD3AD-31F5-4CAC-8F04-4355BABA8FF4}" destId="{B7235720-2451-4E0A-9799-87FAAA146344}" srcOrd="0" destOrd="0" presId="urn:microsoft.com/office/officeart/2005/8/layout/hierarchy1"/>
    <dgm:cxn modelId="{DDA16AE8-4689-4477-902C-2033E596C67C}" type="presParOf" srcId="{B7235720-2451-4E0A-9799-87FAAA146344}" destId="{B4F904EC-E5F7-4A51-AFBB-CEA75919642F}" srcOrd="0" destOrd="0" presId="urn:microsoft.com/office/officeart/2005/8/layout/hierarchy1"/>
    <dgm:cxn modelId="{AC898E28-0646-4A75-9021-38E12B1F09E8}" type="presParOf" srcId="{B7235720-2451-4E0A-9799-87FAAA146344}" destId="{DFB8667D-F7E9-4A30-9EF7-1533B9A8F18B}" srcOrd="1" destOrd="0" presId="urn:microsoft.com/office/officeart/2005/8/layout/hierarchy1"/>
    <dgm:cxn modelId="{F686650A-5ED1-4380-B369-6E1418AAD846}" type="presParOf" srcId="{ADDAD3AD-31F5-4CAC-8F04-4355BABA8FF4}" destId="{D10E8CDE-1F27-4DFB-833F-50536625AFFD}" srcOrd="1" destOrd="0" presId="urn:microsoft.com/office/officeart/2005/8/layout/hierarchy1"/>
    <dgm:cxn modelId="{46EEB61F-5F36-438B-8306-85BA58EB14FF}" type="presParOf" srcId="{D10E8CDE-1F27-4DFB-833F-50536625AFFD}" destId="{18D65123-111E-4685-998F-DC82BDE044D9}" srcOrd="0" destOrd="0" presId="urn:microsoft.com/office/officeart/2005/8/layout/hierarchy1"/>
    <dgm:cxn modelId="{9EF00236-1771-42E6-BB62-B88DF8BBAA01}" type="presParOf" srcId="{D10E8CDE-1F27-4DFB-833F-50536625AFFD}" destId="{A8ED053C-C7EC-4A2B-BB61-DBDF52BB75D9}" srcOrd="1" destOrd="0" presId="urn:microsoft.com/office/officeart/2005/8/layout/hierarchy1"/>
    <dgm:cxn modelId="{BFF915A0-C0D5-4037-912C-56311C85543C}" type="presParOf" srcId="{A8ED053C-C7EC-4A2B-BB61-DBDF52BB75D9}" destId="{54124C0A-730C-4244-8F8C-5B8151B5333E}" srcOrd="0" destOrd="0" presId="urn:microsoft.com/office/officeart/2005/8/layout/hierarchy1"/>
    <dgm:cxn modelId="{9B768592-5085-415B-A21F-0FC064D0B241}" type="presParOf" srcId="{54124C0A-730C-4244-8F8C-5B8151B5333E}" destId="{647C77F7-F7E1-4A99-8276-7CA6054534C3}" srcOrd="0" destOrd="0" presId="urn:microsoft.com/office/officeart/2005/8/layout/hierarchy1"/>
    <dgm:cxn modelId="{53262232-BFA4-4FB2-8D09-E45BC2D4CA10}" type="presParOf" srcId="{54124C0A-730C-4244-8F8C-5B8151B5333E}" destId="{F657BA98-68B0-41D1-8C50-34511E133285}" srcOrd="1" destOrd="0" presId="urn:microsoft.com/office/officeart/2005/8/layout/hierarchy1"/>
    <dgm:cxn modelId="{AC856320-4436-4C42-925E-67BDC18CF3A2}" type="presParOf" srcId="{A8ED053C-C7EC-4A2B-BB61-DBDF52BB75D9}" destId="{FD53F0CE-ADF5-40D4-9C9D-0322F36C52AE}" srcOrd="1" destOrd="0" presId="urn:microsoft.com/office/officeart/2005/8/layout/hierarchy1"/>
    <dgm:cxn modelId="{A22C3685-A6BF-48FF-9136-45DA952CCB63}" type="presParOf" srcId="{D10E8CDE-1F27-4DFB-833F-50536625AFFD}" destId="{E34C2A29-5FC3-4BBF-8BB2-4B474F36E653}" srcOrd="2" destOrd="0" presId="urn:microsoft.com/office/officeart/2005/8/layout/hierarchy1"/>
    <dgm:cxn modelId="{667AF0A3-6793-4A3C-965C-CD2D8756D844}" type="presParOf" srcId="{D10E8CDE-1F27-4DFB-833F-50536625AFFD}" destId="{C5B4F420-4614-4EDF-9E3C-AF7E218DA7B7}" srcOrd="3" destOrd="0" presId="urn:microsoft.com/office/officeart/2005/8/layout/hierarchy1"/>
    <dgm:cxn modelId="{37845A52-3B45-4432-BE7B-555FBD923608}" type="presParOf" srcId="{C5B4F420-4614-4EDF-9E3C-AF7E218DA7B7}" destId="{19DE3C7A-8589-41E5-A324-815A48297FA1}" srcOrd="0" destOrd="0" presId="urn:microsoft.com/office/officeart/2005/8/layout/hierarchy1"/>
    <dgm:cxn modelId="{D5DC2AC3-E83C-4B31-84BF-72040718E92C}" type="presParOf" srcId="{19DE3C7A-8589-41E5-A324-815A48297FA1}" destId="{DDB6B95A-7688-41D5-977D-AC7F508A0A48}" srcOrd="0" destOrd="0" presId="urn:microsoft.com/office/officeart/2005/8/layout/hierarchy1"/>
    <dgm:cxn modelId="{5A4CC40F-07AB-422E-8156-B4AB3B9F743B}" type="presParOf" srcId="{19DE3C7A-8589-41E5-A324-815A48297FA1}" destId="{E453B0FF-8923-4C01-B39B-499BAEEB794A}" srcOrd="1" destOrd="0" presId="urn:microsoft.com/office/officeart/2005/8/layout/hierarchy1"/>
    <dgm:cxn modelId="{E38A0423-4918-4390-B330-F106B810181C}"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87A1C3-BFE4-49A4-A930-90C4A8975105}" type="doc">
      <dgm:prSet loTypeId="urn:microsoft.com/office/officeart/2005/8/layout/hProcess4" loCatId="process" qsTypeId="urn:microsoft.com/office/officeart/2005/8/quickstyle/3d1" qsCatId="3D" csTypeId="urn:microsoft.com/office/officeart/2005/8/colors/accent1_2" csCatId="accent1" phldr="1"/>
      <dgm:spPr/>
    </dgm:pt>
    <dgm:pt modelId="{7F54E6EC-F7CF-40C4-AD74-3B10A88D6813}">
      <dgm:prSet phldrT="[Text]"/>
      <dgm:spPr>
        <a:solidFill>
          <a:srgbClr val="202452"/>
        </a:solidFill>
      </dgm:spPr>
      <dgm:t>
        <a:bodyPr/>
        <a:lstStyle/>
        <a:p>
          <a:r>
            <a:rPr lang="en-US" dirty="0"/>
            <a:t>Level 1 </a:t>
          </a:r>
        </a:p>
      </dgm:t>
    </dgm:pt>
    <dgm:pt modelId="{98940314-D475-4760-B95D-33DFBB40118D}" type="parTrans" cxnId="{B0DB9F81-7631-4DCE-94BA-F93CF01E268D}">
      <dgm:prSet/>
      <dgm:spPr/>
      <dgm:t>
        <a:bodyPr/>
        <a:lstStyle/>
        <a:p>
          <a:endParaRPr lang="en-US"/>
        </a:p>
      </dgm:t>
    </dgm:pt>
    <dgm:pt modelId="{7628535E-A835-4EB8-B10D-73AB69178DBE}" type="sibTrans" cxnId="{B0DB9F81-7631-4DCE-94BA-F93CF01E268D}">
      <dgm:prSet/>
      <dgm:spPr>
        <a:solidFill>
          <a:srgbClr val="202452"/>
        </a:solidFill>
      </dgm:spPr>
      <dgm:t>
        <a:bodyPr/>
        <a:lstStyle/>
        <a:p>
          <a:endParaRPr lang="en-US" dirty="0"/>
        </a:p>
      </dgm:t>
    </dgm:pt>
    <dgm:pt modelId="{FA7BA06B-2EA4-4EBD-AA14-1BF8E35019A1}">
      <dgm:prSet phldrT="[Text]"/>
      <dgm:spPr>
        <a:solidFill>
          <a:srgbClr val="202452"/>
        </a:solidFill>
      </dgm:spPr>
      <dgm:t>
        <a:bodyPr/>
        <a:lstStyle/>
        <a:p>
          <a:r>
            <a:rPr lang="en-US" dirty="0"/>
            <a:t>Level 2</a:t>
          </a:r>
        </a:p>
      </dgm:t>
    </dgm:pt>
    <dgm:pt modelId="{119F8B30-FE1C-411B-823B-CF092A040391}" type="parTrans" cxnId="{106E73E7-3663-40AA-BA18-AECACFCF16D3}">
      <dgm:prSet/>
      <dgm:spPr/>
      <dgm:t>
        <a:bodyPr/>
        <a:lstStyle/>
        <a:p>
          <a:endParaRPr lang="en-US"/>
        </a:p>
      </dgm:t>
    </dgm:pt>
    <dgm:pt modelId="{49550D4F-450C-438A-862A-94C6698C2B08}" type="sibTrans" cxnId="{106E73E7-3663-40AA-BA18-AECACFCF16D3}">
      <dgm:prSet/>
      <dgm:spPr>
        <a:solidFill>
          <a:srgbClr val="202452"/>
        </a:solidFill>
      </dgm:spPr>
      <dgm:t>
        <a:bodyPr/>
        <a:lstStyle/>
        <a:p>
          <a:endParaRPr lang="en-US" dirty="0"/>
        </a:p>
      </dgm:t>
    </dgm:pt>
    <dgm:pt modelId="{0E9A17DA-8863-4518-9324-E6C7B2AC2C05}">
      <dgm:prSet phldrT="[Text]"/>
      <dgm:spPr>
        <a:solidFill>
          <a:srgbClr val="202452"/>
        </a:solidFill>
      </dgm:spPr>
      <dgm:t>
        <a:bodyPr/>
        <a:lstStyle/>
        <a:p>
          <a:r>
            <a:rPr lang="en-US" dirty="0"/>
            <a:t>Level 3</a:t>
          </a:r>
        </a:p>
      </dgm:t>
    </dgm:pt>
    <dgm:pt modelId="{B9ACBAA3-8E2F-47EF-814D-C67A41C7F562}" type="parTrans" cxnId="{59481052-5773-450E-AFAA-55661D0DEFA6}">
      <dgm:prSet/>
      <dgm:spPr/>
      <dgm:t>
        <a:bodyPr/>
        <a:lstStyle/>
        <a:p>
          <a:endParaRPr lang="en-US"/>
        </a:p>
      </dgm:t>
    </dgm:pt>
    <dgm:pt modelId="{4A63AE17-D3B6-4744-A632-9582DA8ADBA7}" type="sibTrans" cxnId="{59481052-5773-450E-AFAA-55661D0DEFA6}">
      <dgm:prSet/>
      <dgm:spPr/>
      <dgm:t>
        <a:bodyPr/>
        <a:lstStyle/>
        <a:p>
          <a:endParaRPr lang="en-US"/>
        </a:p>
      </dgm:t>
    </dgm:pt>
    <dgm:pt modelId="{6DFB9184-D559-4020-BF5B-BF8B380406A5}">
      <dgm:prSet/>
      <dgm:spPr>
        <a:ln>
          <a:solidFill>
            <a:srgbClr val="202452"/>
          </a:solidFill>
        </a:ln>
      </dgm:spPr>
      <dgm:t>
        <a:bodyPr/>
        <a:lstStyle/>
        <a:p>
          <a:r>
            <a:rPr lang="en-US" dirty="0"/>
            <a:t>Permanent disqualification</a:t>
          </a:r>
        </a:p>
      </dgm:t>
    </dgm:pt>
    <dgm:pt modelId="{A3A8F45A-C56F-4245-80D3-9CAB7FFA12F9}" type="parTrans" cxnId="{D53A8BE1-BAA3-4D1D-AAC8-F59D9945D3D3}">
      <dgm:prSet/>
      <dgm:spPr/>
      <dgm:t>
        <a:bodyPr/>
        <a:lstStyle/>
        <a:p>
          <a:endParaRPr lang="en-US"/>
        </a:p>
      </dgm:t>
    </dgm:pt>
    <dgm:pt modelId="{32735C79-A8FD-4134-A576-764A5E7899DE}" type="sibTrans" cxnId="{D53A8BE1-BAA3-4D1D-AAC8-F59D9945D3D3}">
      <dgm:prSet/>
      <dgm:spPr/>
      <dgm:t>
        <a:bodyPr/>
        <a:lstStyle/>
        <a:p>
          <a:endParaRPr lang="en-US"/>
        </a:p>
      </dgm:t>
    </dgm:pt>
    <dgm:pt modelId="{99054600-602E-4996-A634-66A72A7F9B19}">
      <dgm:prSet/>
      <dgm:spPr>
        <a:ln>
          <a:solidFill>
            <a:srgbClr val="202452"/>
          </a:solidFill>
        </a:ln>
      </dgm:spPr>
      <dgm:t>
        <a:bodyPr/>
        <a:lstStyle/>
        <a:p>
          <a:endParaRPr lang="en-US" dirty="0"/>
        </a:p>
      </dgm:t>
    </dgm:pt>
    <dgm:pt modelId="{5FADA254-E77D-4A52-B833-E2C034D0C589}" type="parTrans" cxnId="{3BBD4C37-D069-4470-8BD3-52D177404B44}">
      <dgm:prSet/>
      <dgm:spPr/>
      <dgm:t>
        <a:bodyPr/>
        <a:lstStyle/>
        <a:p>
          <a:endParaRPr lang="en-US"/>
        </a:p>
      </dgm:t>
    </dgm:pt>
    <dgm:pt modelId="{E61E53ED-4745-476E-95EC-7891FB7A28BE}" type="sibTrans" cxnId="{3BBD4C37-D069-4470-8BD3-52D177404B44}">
      <dgm:prSet/>
      <dgm:spPr/>
      <dgm:t>
        <a:bodyPr/>
        <a:lstStyle/>
        <a:p>
          <a:endParaRPr lang="en-US"/>
        </a:p>
      </dgm:t>
    </dgm:pt>
    <dgm:pt modelId="{878A63C7-872A-4BB2-BF20-58E913F59172}">
      <dgm:prSet/>
      <dgm:spPr>
        <a:ln>
          <a:solidFill>
            <a:srgbClr val="202452"/>
          </a:solidFill>
        </a:ln>
      </dgm:spPr>
      <dgm:t>
        <a:bodyPr/>
        <a:lstStyle/>
        <a:p>
          <a:r>
            <a:rPr lang="en-US" dirty="0"/>
            <a:t>24-month disqualification</a:t>
          </a:r>
        </a:p>
      </dgm:t>
    </dgm:pt>
    <dgm:pt modelId="{46A35500-5ED8-468B-9B4C-2D155D4496CE}" type="parTrans" cxnId="{173417A8-73C1-48EA-B312-DA10D21F0BEB}">
      <dgm:prSet/>
      <dgm:spPr/>
      <dgm:t>
        <a:bodyPr/>
        <a:lstStyle/>
        <a:p>
          <a:endParaRPr lang="en-US"/>
        </a:p>
      </dgm:t>
    </dgm:pt>
    <dgm:pt modelId="{79914C7F-DF0D-40EA-80DD-D174BD669A78}" type="sibTrans" cxnId="{173417A8-73C1-48EA-B312-DA10D21F0BEB}">
      <dgm:prSet/>
      <dgm:spPr/>
      <dgm:t>
        <a:bodyPr/>
        <a:lstStyle/>
        <a:p>
          <a:endParaRPr lang="en-US"/>
        </a:p>
      </dgm:t>
    </dgm:pt>
    <dgm:pt modelId="{C5392796-B456-453F-ABAA-C5EA351FF1F6}">
      <dgm:prSet/>
      <dgm:spPr>
        <a:ln>
          <a:solidFill>
            <a:srgbClr val="202452"/>
          </a:solidFill>
        </a:ln>
      </dgm:spPr>
      <dgm:t>
        <a:bodyPr/>
        <a:lstStyle/>
        <a:p>
          <a:endParaRPr lang="en-US" dirty="0"/>
        </a:p>
      </dgm:t>
    </dgm:pt>
    <dgm:pt modelId="{EF72649C-6F00-4297-808A-C7125B29051C}" type="parTrans" cxnId="{CDF39E6B-0101-4FFF-A2A0-410C2A57D5BE}">
      <dgm:prSet/>
      <dgm:spPr/>
      <dgm:t>
        <a:bodyPr/>
        <a:lstStyle/>
        <a:p>
          <a:endParaRPr lang="en-US"/>
        </a:p>
      </dgm:t>
    </dgm:pt>
    <dgm:pt modelId="{EE9C70B6-53FA-4474-805D-020E76A00A79}" type="sibTrans" cxnId="{CDF39E6B-0101-4FFF-A2A0-410C2A57D5BE}">
      <dgm:prSet/>
      <dgm:spPr/>
      <dgm:t>
        <a:bodyPr/>
        <a:lstStyle/>
        <a:p>
          <a:endParaRPr lang="en-US"/>
        </a:p>
      </dgm:t>
    </dgm:pt>
    <dgm:pt modelId="{9327654A-4446-41F4-8044-E9423271FA14}">
      <dgm:prSet/>
      <dgm:spPr>
        <a:ln>
          <a:solidFill>
            <a:srgbClr val="202452"/>
          </a:solidFill>
        </a:ln>
      </dgm:spPr>
      <dgm:t>
        <a:bodyPr/>
        <a:lstStyle/>
        <a:p>
          <a:r>
            <a:rPr lang="en-US" dirty="0"/>
            <a:t>12 months disqualification</a:t>
          </a:r>
        </a:p>
      </dgm:t>
    </dgm:pt>
    <dgm:pt modelId="{B0A8F459-FD04-407B-B881-E9B021DAE7F6}" type="parTrans" cxnId="{7313C581-07D4-4957-AD3A-023E3E3D9D85}">
      <dgm:prSet/>
      <dgm:spPr/>
      <dgm:t>
        <a:bodyPr/>
        <a:lstStyle/>
        <a:p>
          <a:endParaRPr lang="en-US"/>
        </a:p>
      </dgm:t>
    </dgm:pt>
    <dgm:pt modelId="{E65A9270-2926-4342-85E1-9E736278C3E0}" type="sibTrans" cxnId="{7313C581-07D4-4957-AD3A-023E3E3D9D85}">
      <dgm:prSet/>
      <dgm:spPr/>
      <dgm:t>
        <a:bodyPr/>
        <a:lstStyle/>
        <a:p>
          <a:endParaRPr lang="en-US"/>
        </a:p>
      </dgm:t>
    </dgm:pt>
    <dgm:pt modelId="{2B5564D1-1E42-4058-A719-96B42E692118}">
      <dgm:prSet/>
      <dgm:spPr>
        <a:ln>
          <a:solidFill>
            <a:srgbClr val="202452"/>
          </a:solidFill>
        </a:ln>
      </dgm:spPr>
      <dgm:t>
        <a:bodyPr/>
        <a:lstStyle/>
        <a:p>
          <a:endParaRPr lang="en-US" dirty="0"/>
        </a:p>
      </dgm:t>
    </dgm:pt>
    <dgm:pt modelId="{06046511-B302-45BD-A0BE-40EAC2A781D4}" type="parTrans" cxnId="{83036753-8E56-4565-B4C5-5B6EDDAF9550}">
      <dgm:prSet/>
      <dgm:spPr/>
      <dgm:t>
        <a:bodyPr/>
        <a:lstStyle/>
        <a:p>
          <a:endParaRPr lang="en-US"/>
        </a:p>
      </dgm:t>
    </dgm:pt>
    <dgm:pt modelId="{FF84CA5A-6712-467A-9B69-9B2E7BFE939C}" type="sibTrans" cxnId="{83036753-8E56-4565-B4C5-5B6EDDAF9550}">
      <dgm:prSet/>
      <dgm:spPr/>
      <dgm:t>
        <a:bodyPr/>
        <a:lstStyle/>
        <a:p>
          <a:endParaRPr lang="en-US"/>
        </a:p>
      </dgm:t>
    </dgm:pt>
    <dgm:pt modelId="{75AFCFF2-91F0-4B4E-BF1A-50D3D56853D7}" type="pres">
      <dgm:prSet presAssocID="{8387A1C3-BFE4-49A4-A930-90C4A8975105}" presName="Name0" presStyleCnt="0">
        <dgm:presLayoutVars>
          <dgm:dir/>
          <dgm:animLvl val="lvl"/>
          <dgm:resizeHandles val="exact"/>
        </dgm:presLayoutVars>
      </dgm:prSet>
      <dgm:spPr/>
    </dgm:pt>
    <dgm:pt modelId="{2D5828DE-CE3A-42A9-A125-2929041F3985}" type="pres">
      <dgm:prSet presAssocID="{8387A1C3-BFE4-49A4-A930-90C4A8975105}" presName="tSp" presStyleCnt="0"/>
      <dgm:spPr/>
    </dgm:pt>
    <dgm:pt modelId="{61B408B0-7CF8-4D06-9ED1-ED1D5D907587}" type="pres">
      <dgm:prSet presAssocID="{8387A1C3-BFE4-49A4-A930-90C4A8975105}" presName="bSp" presStyleCnt="0"/>
      <dgm:spPr/>
    </dgm:pt>
    <dgm:pt modelId="{B22C66EA-18F0-4FFC-925D-6B8A24C30A50}" type="pres">
      <dgm:prSet presAssocID="{8387A1C3-BFE4-49A4-A930-90C4A8975105}" presName="process" presStyleCnt="0"/>
      <dgm:spPr/>
    </dgm:pt>
    <dgm:pt modelId="{2F3E9B85-82BA-42AC-ADD7-9D4847C62F46}" type="pres">
      <dgm:prSet presAssocID="{7F54E6EC-F7CF-40C4-AD74-3B10A88D6813}" presName="composite1" presStyleCnt="0"/>
      <dgm:spPr/>
    </dgm:pt>
    <dgm:pt modelId="{E7A223E9-58A2-4CE8-B1CD-CA456D11613B}" type="pres">
      <dgm:prSet presAssocID="{7F54E6EC-F7CF-40C4-AD74-3B10A88D6813}" presName="dummyNode1" presStyleLbl="node1" presStyleIdx="0" presStyleCnt="3"/>
      <dgm:spPr/>
    </dgm:pt>
    <dgm:pt modelId="{3358412E-8D40-4144-9074-2E1E56AFB6A1}" type="pres">
      <dgm:prSet presAssocID="{7F54E6EC-F7CF-40C4-AD74-3B10A88D6813}" presName="childNode1" presStyleLbl="bgAcc1" presStyleIdx="0" presStyleCnt="3">
        <dgm:presLayoutVars>
          <dgm:bulletEnabled val="1"/>
        </dgm:presLayoutVars>
      </dgm:prSet>
      <dgm:spPr/>
    </dgm:pt>
    <dgm:pt modelId="{DB857A9B-EC70-4647-AC90-79032DF220D7}" type="pres">
      <dgm:prSet presAssocID="{7F54E6EC-F7CF-40C4-AD74-3B10A88D6813}" presName="childNode1tx" presStyleLbl="bgAcc1" presStyleIdx="0" presStyleCnt="3">
        <dgm:presLayoutVars>
          <dgm:bulletEnabled val="1"/>
        </dgm:presLayoutVars>
      </dgm:prSet>
      <dgm:spPr/>
    </dgm:pt>
    <dgm:pt modelId="{0AD37789-1D2F-4F0E-A3B6-5EF563E78250}" type="pres">
      <dgm:prSet presAssocID="{7F54E6EC-F7CF-40C4-AD74-3B10A88D6813}" presName="parentNode1" presStyleLbl="node1" presStyleIdx="0" presStyleCnt="3">
        <dgm:presLayoutVars>
          <dgm:chMax val="1"/>
          <dgm:bulletEnabled val="1"/>
        </dgm:presLayoutVars>
      </dgm:prSet>
      <dgm:spPr/>
    </dgm:pt>
    <dgm:pt modelId="{B768BCA1-C716-444E-93EB-01C9C9E8398B}" type="pres">
      <dgm:prSet presAssocID="{7F54E6EC-F7CF-40C4-AD74-3B10A88D6813}" presName="connSite1" presStyleCnt="0"/>
      <dgm:spPr/>
    </dgm:pt>
    <dgm:pt modelId="{55E975D3-4430-4688-B824-F734B1AA3093}" type="pres">
      <dgm:prSet presAssocID="{7628535E-A835-4EB8-B10D-73AB69178DBE}" presName="Name9" presStyleLbl="sibTrans2D1" presStyleIdx="0" presStyleCnt="2"/>
      <dgm:spPr/>
    </dgm:pt>
    <dgm:pt modelId="{0304C20D-DDB1-4D64-9B0B-FD50BC3A160F}" type="pres">
      <dgm:prSet presAssocID="{FA7BA06B-2EA4-4EBD-AA14-1BF8E35019A1}" presName="composite2" presStyleCnt="0"/>
      <dgm:spPr/>
    </dgm:pt>
    <dgm:pt modelId="{4B56BAFA-6A07-449D-95DB-EDF17C91CA3E}" type="pres">
      <dgm:prSet presAssocID="{FA7BA06B-2EA4-4EBD-AA14-1BF8E35019A1}" presName="dummyNode2" presStyleLbl="node1" presStyleIdx="0" presStyleCnt="3"/>
      <dgm:spPr/>
    </dgm:pt>
    <dgm:pt modelId="{96A7A60E-B565-48E4-B00A-3BBFD8911C45}" type="pres">
      <dgm:prSet presAssocID="{FA7BA06B-2EA4-4EBD-AA14-1BF8E35019A1}" presName="childNode2" presStyleLbl="bgAcc1" presStyleIdx="1" presStyleCnt="3">
        <dgm:presLayoutVars>
          <dgm:bulletEnabled val="1"/>
        </dgm:presLayoutVars>
      </dgm:prSet>
      <dgm:spPr/>
    </dgm:pt>
    <dgm:pt modelId="{3FD43CD2-4714-478A-90A0-2FB593F5CAB0}" type="pres">
      <dgm:prSet presAssocID="{FA7BA06B-2EA4-4EBD-AA14-1BF8E35019A1}" presName="childNode2tx" presStyleLbl="bgAcc1" presStyleIdx="1" presStyleCnt="3">
        <dgm:presLayoutVars>
          <dgm:bulletEnabled val="1"/>
        </dgm:presLayoutVars>
      </dgm:prSet>
      <dgm:spPr/>
    </dgm:pt>
    <dgm:pt modelId="{609651F8-27EA-4FF1-B966-79BFE0227BD0}" type="pres">
      <dgm:prSet presAssocID="{FA7BA06B-2EA4-4EBD-AA14-1BF8E35019A1}" presName="parentNode2" presStyleLbl="node1" presStyleIdx="1" presStyleCnt="3">
        <dgm:presLayoutVars>
          <dgm:chMax val="0"/>
          <dgm:bulletEnabled val="1"/>
        </dgm:presLayoutVars>
      </dgm:prSet>
      <dgm:spPr/>
    </dgm:pt>
    <dgm:pt modelId="{9DF76505-F5E6-4857-BC6F-DDCF650FBFB2}" type="pres">
      <dgm:prSet presAssocID="{FA7BA06B-2EA4-4EBD-AA14-1BF8E35019A1}" presName="connSite2" presStyleCnt="0"/>
      <dgm:spPr/>
    </dgm:pt>
    <dgm:pt modelId="{9DC64EBF-825A-458A-A5F9-EC1241CD3493}" type="pres">
      <dgm:prSet presAssocID="{49550D4F-450C-438A-862A-94C6698C2B08}" presName="Name18" presStyleLbl="sibTrans2D1" presStyleIdx="1" presStyleCnt="2"/>
      <dgm:spPr/>
    </dgm:pt>
    <dgm:pt modelId="{E10B7C59-1D2E-4525-93D7-3E2434858643}" type="pres">
      <dgm:prSet presAssocID="{0E9A17DA-8863-4518-9324-E6C7B2AC2C05}" presName="composite1" presStyleCnt="0"/>
      <dgm:spPr/>
    </dgm:pt>
    <dgm:pt modelId="{F91842E9-073D-4BA1-BA46-31839007B192}" type="pres">
      <dgm:prSet presAssocID="{0E9A17DA-8863-4518-9324-E6C7B2AC2C05}" presName="dummyNode1" presStyleLbl="node1" presStyleIdx="1" presStyleCnt="3"/>
      <dgm:spPr/>
    </dgm:pt>
    <dgm:pt modelId="{EF273C93-0012-4A3D-8D20-076C3D629869}" type="pres">
      <dgm:prSet presAssocID="{0E9A17DA-8863-4518-9324-E6C7B2AC2C05}" presName="childNode1" presStyleLbl="bgAcc1" presStyleIdx="2" presStyleCnt="3">
        <dgm:presLayoutVars>
          <dgm:bulletEnabled val="1"/>
        </dgm:presLayoutVars>
      </dgm:prSet>
      <dgm:spPr/>
    </dgm:pt>
    <dgm:pt modelId="{5525DCA6-97A3-4E5F-AFED-8EE058A45486}" type="pres">
      <dgm:prSet presAssocID="{0E9A17DA-8863-4518-9324-E6C7B2AC2C05}" presName="childNode1tx" presStyleLbl="bgAcc1" presStyleIdx="2" presStyleCnt="3">
        <dgm:presLayoutVars>
          <dgm:bulletEnabled val="1"/>
        </dgm:presLayoutVars>
      </dgm:prSet>
      <dgm:spPr/>
    </dgm:pt>
    <dgm:pt modelId="{C52C7815-B723-4475-900E-EF19AF803E1E}" type="pres">
      <dgm:prSet presAssocID="{0E9A17DA-8863-4518-9324-E6C7B2AC2C05}" presName="parentNode1" presStyleLbl="node1" presStyleIdx="2" presStyleCnt="3">
        <dgm:presLayoutVars>
          <dgm:chMax val="1"/>
          <dgm:bulletEnabled val="1"/>
        </dgm:presLayoutVars>
      </dgm:prSet>
      <dgm:spPr/>
    </dgm:pt>
    <dgm:pt modelId="{333D2046-DE00-4224-868F-AE84B218F9C0}" type="pres">
      <dgm:prSet presAssocID="{0E9A17DA-8863-4518-9324-E6C7B2AC2C05}" presName="connSite1" presStyleCnt="0"/>
      <dgm:spPr/>
    </dgm:pt>
  </dgm:ptLst>
  <dgm:cxnLst>
    <dgm:cxn modelId="{BF5BE705-5928-4961-8060-7267EC57B769}" type="presOf" srcId="{7628535E-A835-4EB8-B10D-73AB69178DBE}" destId="{55E975D3-4430-4688-B824-F734B1AA3093}" srcOrd="0" destOrd="0" presId="urn:microsoft.com/office/officeart/2005/8/layout/hProcess4"/>
    <dgm:cxn modelId="{DB9C5E14-E8B0-46EF-8E90-0ED4E9E7D888}" type="presOf" srcId="{878A63C7-872A-4BB2-BF20-58E913F59172}" destId="{3FD43CD2-4714-478A-90A0-2FB593F5CAB0}" srcOrd="1" destOrd="1" presId="urn:microsoft.com/office/officeart/2005/8/layout/hProcess4"/>
    <dgm:cxn modelId="{767A1917-8815-47B5-8F90-BD45B2DA2D4E}" type="presOf" srcId="{6DFB9184-D559-4020-BF5B-BF8B380406A5}" destId="{5525DCA6-97A3-4E5F-AFED-8EE058A45486}" srcOrd="1" destOrd="1" presId="urn:microsoft.com/office/officeart/2005/8/layout/hProcess4"/>
    <dgm:cxn modelId="{9A8C961E-54E9-4598-AB77-475138DFED44}" type="presOf" srcId="{6DFB9184-D559-4020-BF5B-BF8B380406A5}" destId="{EF273C93-0012-4A3D-8D20-076C3D629869}" srcOrd="0" destOrd="1" presId="urn:microsoft.com/office/officeart/2005/8/layout/hProcess4"/>
    <dgm:cxn modelId="{3BBD4C37-D069-4470-8BD3-52D177404B44}" srcId="{FA7BA06B-2EA4-4EBD-AA14-1BF8E35019A1}" destId="{99054600-602E-4996-A634-66A72A7F9B19}" srcOrd="0" destOrd="0" parTransId="{5FADA254-E77D-4A52-B833-E2C034D0C589}" sibTransId="{E61E53ED-4745-476E-95EC-7891FB7A28BE}"/>
    <dgm:cxn modelId="{AC6BEC67-87F2-4B3B-AD49-DF6D119BF974}" type="presOf" srcId="{99054600-602E-4996-A634-66A72A7F9B19}" destId="{96A7A60E-B565-48E4-B00A-3BBFD8911C45}" srcOrd="0" destOrd="0" presId="urn:microsoft.com/office/officeart/2005/8/layout/hProcess4"/>
    <dgm:cxn modelId="{58788668-17CE-48F3-B4C8-0ACA62FF716C}" type="presOf" srcId="{2B5564D1-1E42-4058-A719-96B42E692118}" destId="{EF273C93-0012-4A3D-8D20-076C3D629869}" srcOrd="0" destOrd="0" presId="urn:microsoft.com/office/officeart/2005/8/layout/hProcess4"/>
    <dgm:cxn modelId="{CDF39E6B-0101-4FFF-A2A0-410C2A57D5BE}" srcId="{7F54E6EC-F7CF-40C4-AD74-3B10A88D6813}" destId="{C5392796-B456-453F-ABAA-C5EA351FF1F6}" srcOrd="0" destOrd="0" parTransId="{EF72649C-6F00-4297-808A-C7125B29051C}" sibTransId="{EE9C70B6-53FA-4474-805D-020E76A00A79}"/>
    <dgm:cxn modelId="{59481052-5773-450E-AFAA-55661D0DEFA6}" srcId="{8387A1C3-BFE4-49A4-A930-90C4A8975105}" destId="{0E9A17DA-8863-4518-9324-E6C7B2AC2C05}" srcOrd="2" destOrd="0" parTransId="{B9ACBAA3-8E2F-47EF-814D-C67A41C7F562}" sibTransId="{4A63AE17-D3B6-4744-A632-9582DA8ADBA7}"/>
    <dgm:cxn modelId="{83036753-8E56-4565-B4C5-5B6EDDAF9550}" srcId="{0E9A17DA-8863-4518-9324-E6C7B2AC2C05}" destId="{2B5564D1-1E42-4058-A719-96B42E692118}" srcOrd="0" destOrd="0" parTransId="{06046511-B302-45BD-A0BE-40EAC2A781D4}" sibTransId="{FF84CA5A-6712-467A-9B69-9B2E7BFE939C}"/>
    <dgm:cxn modelId="{5B10DD74-5FC1-4986-B7C6-FE0A0EF5852A}" type="presOf" srcId="{C5392796-B456-453F-ABAA-C5EA351FF1F6}" destId="{DB857A9B-EC70-4647-AC90-79032DF220D7}" srcOrd="1" destOrd="0" presId="urn:microsoft.com/office/officeart/2005/8/layout/hProcess4"/>
    <dgm:cxn modelId="{75322F77-D48C-4AA4-B83D-EB98E7C04DC2}" type="presOf" srcId="{7F54E6EC-F7CF-40C4-AD74-3B10A88D6813}" destId="{0AD37789-1D2F-4F0E-A3B6-5EF563E78250}" srcOrd="0" destOrd="0" presId="urn:microsoft.com/office/officeart/2005/8/layout/hProcess4"/>
    <dgm:cxn modelId="{370CE157-89A1-4E4A-809D-E48A69F59262}" type="presOf" srcId="{0E9A17DA-8863-4518-9324-E6C7B2AC2C05}" destId="{C52C7815-B723-4475-900E-EF19AF803E1E}" srcOrd="0" destOrd="0" presId="urn:microsoft.com/office/officeart/2005/8/layout/hProcess4"/>
    <dgm:cxn modelId="{B0DB9F81-7631-4DCE-94BA-F93CF01E268D}" srcId="{8387A1C3-BFE4-49A4-A930-90C4A8975105}" destId="{7F54E6EC-F7CF-40C4-AD74-3B10A88D6813}" srcOrd="0" destOrd="0" parTransId="{98940314-D475-4760-B95D-33DFBB40118D}" sibTransId="{7628535E-A835-4EB8-B10D-73AB69178DBE}"/>
    <dgm:cxn modelId="{7313C581-07D4-4957-AD3A-023E3E3D9D85}" srcId="{7F54E6EC-F7CF-40C4-AD74-3B10A88D6813}" destId="{9327654A-4446-41F4-8044-E9423271FA14}" srcOrd="1" destOrd="0" parTransId="{B0A8F459-FD04-407B-B881-E9B021DAE7F6}" sibTransId="{E65A9270-2926-4342-85E1-9E736278C3E0}"/>
    <dgm:cxn modelId="{A5B16693-16D3-4D47-A4F4-D253F6E85848}" type="presOf" srcId="{FA7BA06B-2EA4-4EBD-AA14-1BF8E35019A1}" destId="{609651F8-27EA-4FF1-B966-79BFE0227BD0}" srcOrd="0" destOrd="0" presId="urn:microsoft.com/office/officeart/2005/8/layout/hProcess4"/>
    <dgm:cxn modelId="{173417A8-73C1-48EA-B312-DA10D21F0BEB}" srcId="{FA7BA06B-2EA4-4EBD-AA14-1BF8E35019A1}" destId="{878A63C7-872A-4BB2-BF20-58E913F59172}" srcOrd="1" destOrd="0" parTransId="{46A35500-5ED8-468B-9B4C-2D155D4496CE}" sibTransId="{79914C7F-DF0D-40EA-80DD-D174BD669A78}"/>
    <dgm:cxn modelId="{E7DC57B0-AA8E-4647-8687-827577733044}" type="presOf" srcId="{49550D4F-450C-438A-862A-94C6698C2B08}" destId="{9DC64EBF-825A-458A-A5F9-EC1241CD3493}" srcOrd="0" destOrd="0" presId="urn:microsoft.com/office/officeart/2005/8/layout/hProcess4"/>
    <dgm:cxn modelId="{383A96BF-8BCF-4387-B523-079DE631158A}" type="presOf" srcId="{878A63C7-872A-4BB2-BF20-58E913F59172}" destId="{96A7A60E-B565-48E4-B00A-3BBFD8911C45}" srcOrd="0" destOrd="1" presId="urn:microsoft.com/office/officeart/2005/8/layout/hProcess4"/>
    <dgm:cxn modelId="{9DE34AC4-9340-4672-B0D2-F792877BAEF8}" type="presOf" srcId="{2B5564D1-1E42-4058-A719-96B42E692118}" destId="{5525DCA6-97A3-4E5F-AFED-8EE058A45486}" srcOrd="1" destOrd="0" presId="urn:microsoft.com/office/officeart/2005/8/layout/hProcess4"/>
    <dgm:cxn modelId="{E8BD47C7-620A-4175-8B6B-063B1F373D07}" type="presOf" srcId="{9327654A-4446-41F4-8044-E9423271FA14}" destId="{DB857A9B-EC70-4647-AC90-79032DF220D7}" srcOrd="1" destOrd="1" presId="urn:microsoft.com/office/officeart/2005/8/layout/hProcess4"/>
    <dgm:cxn modelId="{A2958CCA-F626-4708-AD8D-D4BE9EAD6656}" type="presOf" srcId="{8387A1C3-BFE4-49A4-A930-90C4A8975105}" destId="{75AFCFF2-91F0-4B4E-BF1A-50D3D56853D7}" srcOrd="0" destOrd="0" presId="urn:microsoft.com/office/officeart/2005/8/layout/hProcess4"/>
    <dgm:cxn modelId="{557A1EDD-1FB0-49B4-8588-08EEB2F2BDF2}" type="presOf" srcId="{C5392796-B456-453F-ABAA-C5EA351FF1F6}" destId="{3358412E-8D40-4144-9074-2E1E56AFB6A1}" srcOrd="0" destOrd="0" presId="urn:microsoft.com/office/officeart/2005/8/layout/hProcess4"/>
    <dgm:cxn modelId="{D53A8BE1-BAA3-4D1D-AAC8-F59D9945D3D3}" srcId="{0E9A17DA-8863-4518-9324-E6C7B2AC2C05}" destId="{6DFB9184-D559-4020-BF5B-BF8B380406A5}" srcOrd="1" destOrd="0" parTransId="{A3A8F45A-C56F-4245-80D3-9CAB7FFA12F9}" sibTransId="{32735C79-A8FD-4134-A576-764A5E7899DE}"/>
    <dgm:cxn modelId="{106E73E7-3663-40AA-BA18-AECACFCF16D3}" srcId="{8387A1C3-BFE4-49A4-A930-90C4A8975105}" destId="{FA7BA06B-2EA4-4EBD-AA14-1BF8E35019A1}" srcOrd="1" destOrd="0" parTransId="{119F8B30-FE1C-411B-823B-CF092A040391}" sibTransId="{49550D4F-450C-438A-862A-94C6698C2B08}"/>
    <dgm:cxn modelId="{23FC7DEB-9B8F-4EF4-B37E-A0F8E648EAEA}" type="presOf" srcId="{9327654A-4446-41F4-8044-E9423271FA14}" destId="{3358412E-8D40-4144-9074-2E1E56AFB6A1}" srcOrd="0" destOrd="1" presId="urn:microsoft.com/office/officeart/2005/8/layout/hProcess4"/>
    <dgm:cxn modelId="{4AE73DFC-D075-4F3D-81D5-14B9EC0AE6CC}" type="presOf" srcId="{99054600-602E-4996-A634-66A72A7F9B19}" destId="{3FD43CD2-4714-478A-90A0-2FB593F5CAB0}" srcOrd="1" destOrd="0" presId="urn:microsoft.com/office/officeart/2005/8/layout/hProcess4"/>
    <dgm:cxn modelId="{842E7BA2-76B7-414A-BEBA-9DCCBEFCC6AC}" type="presParOf" srcId="{75AFCFF2-91F0-4B4E-BF1A-50D3D56853D7}" destId="{2D5828DE-CE3A-42A9-A125-2929041F3985}" srcOrd="0" destOrd="0" presId="urn:microsoft.com/office/officeart/2005/8/layout/hProcess4"/>
    <dgm:cxn modelId="{0D26AA1A-7EDB-4309-B1EA-33B9C8BEE98A}" type="presParOf" srcId="{75AFCFF2-91F0-4B4E-BF1A-50D3D56853D7}" destId="{61B408B0-7CF8-4D06-9ED1-ED1D5D907587}" srcOrd="1" destOrd="0" presId="urn:microsoft.com/office/officeart/2005/8/layout/hProcess4"/>
    <dgm:cxn modelId="{F1178754-CD71-46D2-B491-C63138614C45}" type="presParOf" srcId="{75AFCFF2-91F0-4B4E-BF1A-50D3D56853D7}" destId="{B22C66EA-18F0-4FFC-925D-6B8A24C30A50}" srcOrd="2" destOrd="0" presId="urn:microsoft.com/office/officeart/2005/8/layout/hProcess4"/>
    <dgm:cxn modelId="{6EC91F47-2F2D-4879-988B-A0257F509B11}" type="presParOf" srcId="{B22C66EA-18F0-4FFC-925D-6B8A24C30A50}" destId="{2F3E9B85-82BA-42AC-ADD7-9D4847C62F46}" srcOrd="0" destOrd="0" presId="urn:microsoft.com/office/officeart/2005/8/layout/hProcess4"/>
    <dgm:cxn modelId="{3B361AEE-6C4F-4552-BFF8-D54FBADDDB6B}" type="presParOf" srcId="{2F3E9B85-82BA-42AC-ADD7-9D4847C62F46}" destId="{E7A223E9-58A2-4CE8-B1CD-CA456D11613B}" srcOrd="0" destOrd="0" presId="urn:microsoft.com/office/officeart/2005/8/layout/hProcess4"/>
    <dgm:cxn modelId="{7C3F0950-9423-470E-85C9-3DEA1EC1145A}" type="presParOf" srcId="{2F3E9B85-82BA-42AC-ADD7-9D4847C62F46}" destId="{3358412E-8D40-4144-9074-2E1E56AFB6A1}" srcOrd="1" destOrd="0" presId="urn:microsoft.com/office/officeart/2005/8/layout/hProcess4"/>
    <dgm:cxn modelId="{1EBB8C6F-4488-4345-921F-17F86263A26B}" type="presParOf" srcId="{2F3E9B85-82BA-42AC-ADD7-9D4847C62F46}" destId="{DB857A9B-EC70-4647-AC90-79032DF220D7}" srcOrd="2" destOrd="0" presId="urn:microsoft.com/office/officeart/2005/8/layout/hProcess4"/>
    <dgm:cxn modelId="{F10CF837-884D-4DFD-B4ED-EBB7606A2BE1}" type="presParOf" srcId="{2F3E9B85-82BA-42AC-ADD7-9D4847C62F46}" destId="{0AD37789-1D2F-4F0E-A3B6-5EF563E78250}" srcOrd="3" destOrd="0" presId="urn:microsoft.com/office/officeart/2005/8/layout/hProcess4"/>
    <dgm:cxn modelId="{051046C2-FB38-406C-8045-61DD6A6CD656}" type="presParOf" srcId="{2F3E9B85-82BA-42AC-ADD7-9D4847C62F46}" destId="{B768BCA1-C716-444E-93EB-01C9C9E8398B}" srcOrd="4" destOrd="0" presId="urn:microsoft.com/office/officeart/2005/8/layout/hProcess4"/>
    <dgm:cxn modelId="{7D9A699D-F62E-458C-8ED5-A8017DB5C98F}" type="presParOf" srcId="{B22C66EA-18F0-4FFC-925D-6B8A24C30A50}" destId="{55E975D3-4430-4688-B824-F734B1AA3093}" srcOrd="1" destOrd="0" presId="urn:microsoft.com/office/officeart/2005/8/layout/hProcess4"/>
    <dgm:cxn modelId="{AFFF1A27-E686-4D10-BF31-B5202B6E0A11}" type="presParOf" srcId="{B22C66EA-18F0-4FFC-925D-6B8A24C30A50}" destId="{0304C20D-DDB1-4D64-9B0B-FD50BC3A160F}" srcOrd="2" destOrd="0" presId="urn:microsoft.com/office/officeart/2005/8/layout/hProcess4"/>
    <dgm:cxn modelId="{A039EE48-D397-4CDF-9373-15D6F864F458}" type="presParOf" srcId="{0304C20D-DDB1-4D64-9B0B-FD50BC3A160F}" destId="{4B56BAFA-6A07-449D-95DB-EDF17C91CA3E}" srcOrd="0" destOrd="0" presId="urn:microsoft.com/office/officeart/2005/8/layout/hProcess4"/>
    <dgm:cxn modelId="{5B568F0D-9547-41DD-B381-3DCD5CA90651}" type="presParOf" srcId="{0304C20D-DDB1-4D64-9B0B-FD50BC3A160F}" destId="{96A7A60E-B565-48E4-B00A-3BBFD8911C45}" srcOrd="1" destOrd="0" presId="urn:microsoft.com/office/officeart/2005/8/layout/hProcess4"/>
    <dgm:cxn modelId="{256E709F-2ED7-4468-B9B6-5E416BCB6995}" type="presParOf" srcId="{0304C20D-DDB1-4D64-9B0B-FD50BC3A160F}" destId="{3FD43CD2-4714-478A-90A0-2FB593F5CAB0}" srcOrd="2" destOrd="0" presId="urn:microsoft.com/office/officeart/2005/8/layout/hProcess4"/>
    <dgm:cxn modelId="{E8CB45E3-2076-4A32-8716-A96B5C56F61D}" type="presParOf" srcId="{0304C20D-DDB1-4D64-9B0B-FD50BC3A160F}" destId="{609651F8-27EA-4FF1-B966-79BFE0227BD0}" srcOrd="3" destOrd="0" presId="urn:microsoft.com/office/officeart/2005/8/layout/hProcess4"/>
    <dgm:cxn modelId="{699D1E79-9F57-4119-9C79-651707AFD265}" type="presParOf" srcId="{0304C20D-DDB1-4D64-9B0B-FD50BC3A160F}" destId="{9DF76505-F5E6-4857-BC6F-DDCF650FBFB2}" srcOrd="4" destOrd="0" presId="urn:microsoft.com/office/officeart/2005/8/layout/hProcess4"/>
    <dgm:cxn modelId="{68E97768-E620-4CCF-A82E-C9451D6B5073}" type="presParOf" srcId="{B22C66EA-18F0-4FFC-925D-6B8A24C30A50}" destId="{9DC64EBF-825A-458A-A5F9-EC1241CD3493}" srcOrd="3" destOrd="0" presId="urn:microsoft.com/office/officeart/2005/8/layout/hProcess4"/>
    <dgm:cxn modelId="{5FD8A65A-1B9D-4F2A-B84F-F57954283F45}" type="presParOf" srcId="{B22C66EA-18F0-4FFC-925D-6B8A24C30A50}" destId="{E10B7C59-1D2E-4525-93D7-3E2434858643}" srcOrd="4" destOrd="0" presId="urn:microsoft.com/office/officeart/2005/8/layout/hProcess4"/>
    <dgm:cxn modelId="{ACCD66B1-A6C4-47C4-B0A4-216D80D01493}" type="presParOf" srcId="{E10B7C59-1D2E-4525-93D7-3E2434858643}" destId="{F91842E9-073D-4BA1-BA46-31839007B192}" srcOrd="0" destOrd="0" presId="urn:microsoft.com/office/officeart/2005/8/layout/hProcess4"/>
    <dgm:cxn modelId="{5D529006-1BD3-4E06-83BF-0857C8CECE0C}" type="presParOf" srcId="{E10B7C59-1D2E-4525-93D7-3E2434858643}" destId="{EF273C93-0012-4A3D-8D20-076C3D629869}" srcOrd="1" destOrd="0" presId="urn:microsoft.com/office/officeart/2005/8/layout/hProcess4"/>
    <dgm:cxn modelId="{CE653443-FE50-46BF-A194-58A172D5F90E}" type="presParOf" srcId="{E10B7C59-1D2E-4525-93D7-3E2434858643}" destId="{5525DCA6-97A3-4E5F-AFED-8EE058A45486}" srcOrd="2" destOrd="0" presId="urn:microsoft.com/office/officeart/2005/8/layout/hProcess4"/>
    <dgm:cxn modelId="{92D27C5F-EF43-44C6-8E20-D78D96A870BF}" type="presParOf" srcId="{E10B7C59-1D2E-4525-93D7-3E2434858643}" destId="{C52C7815-B723-4475-900E-EF19AF803E1E}" srcOrd="3" destOrd="0" presId="urn:microsoft.com/office/officeart/2005/8/layout/hProcess4"/>
    <dgm:cxn modelId="{C6155B12-5F14-4F23-98BB-20BFFFAA7DC4}" type="presParOf" srcId="{E10B7C59-1D2E-4525-93D7-3E2434858643}" destId="{333D2046-DE00-4224-868F-AE84B218F9C0}"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dgm:spPr>
        <a:ln>
          <a:solidFill>
            <a:srgbClr val="E2C549"/>
          </a:solidFill>
        </a:ln>
      </dgm:spPr>
      <dgm:t>
        <a:bodyPr/>
        <a:lstStyle/>
        <a:p>
          <a:r>
            <a:rPr lang="en-US" b="1" dirty="0">
              <a:latin typeface="Times New Roman" pitchFamily="18" charset="0"/>
              <a:cs typeface="Times New Roman" pitchFamily="18" charset="0"/>
            </a:rPr>
            <a:t>DCF Benefit Recovery Review</a:t>
          </a: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dgm:spPr>
        <a:ln>
          <a:solidFill>
            <a:srgbClr val="04A651"/>
          </a:solidFill>
        </a:ln>
      </dgm:spPr>
      <dgm:t>
        <a:bodyPr/>
        <a:lstStyle/>
        <a:p>
          <a:r>
            <a:rPr lang="en-US" b="1" dirty="0">
              <a:latin typeface="Times New Roman" pitchFamily="18" charset="0"/>
              <a:cs typeface="Times New Roman" pitchFamily="18" charset="0"/>
            </a:rPr>
            <a:t>Public Assistance Unit Fraud Review</a:t>
          </a:r>
        </a:p>
      </dgm:t>
    </dgm:pt>
    <dgm:pt modelId="{EDDDFA12-F92D-429D-8F9C-6ECC96A765AB}" type="parTrans" cxnId="{B089C35A-76AC-4E21-9002-B32159C8BB2A}">
      <dgm:prSet/>
      <dgm:spPr>
        <a:ln>
          <a:solidFill>
            <a:srgbClr val="202452"/>
          </a:solidFill>
        </a:ln>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dgm:spPr>
        <a:ln>
          <a:solidFill>
            <a:srgbClr val="202452"/>
          </a:solidFill>
        </a:ln>
      </dgm:spPr>
      <dgm:t>
        <a:bodyPr/>
        <a:lstStyle/>
        <a:p>
          <a:r>
            <a:rPr lang="en-US" b="1" dirty="0">
              <a:latin typeface="Times New Roman" pitchFamily="18" charset="0"/>
              <a:cs typeface="Times New Roman" pitchFamily="18" charset="0"/>
            </a:rPr>
            <a:t>Disqualification Hearing</a:t>
          </a:r>
        </a:p>
      </dgm:t>
    </dgm:pt>
    <dgm:pt modelId="{5CA72112-1402-4D09-B07B-E23AE6097339}" type="parTrans" cxnId="{E28D9560-BA2D-42ED-A84D-2E47FFDBF0C3}">
      <dgm:prSet/>
      <dgm:spPr>
        <a:ln>
          <a:solidFill>
            <a:srgbClr val="202452"/>
          </a:solidFill>
        </a:ln>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custT="1"/>
      <dgm:spPr>
        <a:solidFill>
          <a:srgbClr val="E2C549">
            <a:alpha val="90000"/>
          </a:srgbClr>
        </a:solidFill>
      </dgm:spPr>
      <dgm:t>
        <a:bodyPr/>
        <a:lstStyle/>
        <a:p>
          <a:r>
            <a:rPr lang="en-US" sz="2400" b="1" dirty="0">
              <a:latin typeface="Times New Roman" pitchFamily="18" charset="0"/>
              <a:cs typeface="Times New Roman" pitchFamily="18" charset="0"/>
            </a:rPr>
            <a:t>State Attorney Prosecution</a:t>
          </a:r>
        </a:p>
      </dgm:t>
    </dgm:pt>
    <dgm:pt modelId="{6C7C2B42-4951-4B26-99A7-44C2C97AAC99}" type="parTrans" cxnId="{0AA596F3-6613-4392-998E-EAACCC64181B}">
      <dgm:prSet/>
      <dgm:spPr>
        <a:ln>
          <a:solidFill>
            <a:srgbClr val="202452"/>
          </a:solidFill>
        </a:ln>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pt>
    <dgm:pt modelId="{FABE4763-D5A5-417D-86F0-E0C8F6E8F0C6}" type="pres">
      <dgm:prSet presAssocID="{37035E93-617F-43AD-B773-106FAD67A65B}" presName="hierRoot1" presStyleCnt="0"/>
      <dgm:spPr/>
    </dgm:pt>
    <dgm:pt modelId="{FFCB8C5A-0CBE-42D1-AEEB-E4B9E2091D03}" type="pres">
      <dgm:prSet presAssocID="{37035E93-617F-43AD-B773-106FAD67A65B}" presName="composite" presStyleCnt="0"/>
      <dgm:spPr/>
    </dgm:pt>
    <dgm:pt modelId="{C29D83E9-F247-434A-8433-B8DF95EDE03C}" type="pres">
      <dgm:prSet presAssocID="{37035E93-617F-43AD-B773-106FAD67A65B}" presName="background" presStyleLbl="node0" presStyleIdx="0" presStyleCnt="1"/>
      <dgm:spPr>
        <a:solidFill>
          <a:srgbClr val="E2C549"/>
        </a:solidFill>
      </dgm:spPr>
    </dgm:pt>
    <dgm:pt modelId="{4E5D12C5-75CC-4D06-8866-CFFCBD5F1DEA}" type="pres">
      <dgm:prSet presAssocID="{37035E93-617F-43AD-B773-106FAD67A65B}" presName="text" presStyleLbl="fgAcc0" presStyleIdx="0" presStyleCnt="1" custScaleX="52020" custScaleY="69848">
        <dgm:presLayoutVars>
          <dgm:chPref val="3"/>
        </dgm:presLayoutVars>
      </dgm:prSet>
      <dgm:spPr/>
    </dgm:pt>
    <dgm:pt modelId="{73D0B433-AC02-4731-A878-4AE46485820A}" type="pres">
      <dgm:prSet presAssocID="{37035E93-617F-43AD-B773-106FAD67A65B}" presName="hierChild2" presStyleCnt="0"/>
      <dgm:spPr/>
    </dgm:pt>
    <dgm:pt modelId="{2AD18E5B-246E-493C-99CC-08C38958E1AF}" type="pres">
      <dgm:prSet presAssocID="{EDDDFA12-F92D-429D-8F9C-6ECC96A765AB}" presName="Name10" presStyleLbl="parChTrans1D2" presStyleIdx="0" presStyleCnt="1"/>
      <dgm:spPr/>
    </dgm:pt>
    <dgm:pt modelId="{ADDAD3AD-31F5-4CAC-8F04-4355BABA8FF4}" type="pres">
      <dgm:prSet presAssocID="{0C710000-F7EB-429E-ABD4-2BD3723E245D}" presName="hierRoot2" presStyleCnt="0"/>
      <dgm:spPr/>
    </dgm:pt>
    <dgm:pt modelId="{B7235720-2451-4E0A-9799-87FAAA146344}" type="pres">
      <dgm:prSet presAssocID="{0C710000-F7EB-429E-ABD4-2BD3723E245D}" presName="composite2" presStyleCnt="0"/>
      <dgm:spPr/>
    </dgm:pt>
    <dgm:pt modelId="{B4F904EC-E5F7-4A51-AFBB-CEA75919642F}" type="pres">
      <dgm:prSet presAssocID="{0C710000-F7EB-429E-ABD4-2BD3723E245D}" presName="background2" presStyleLbl="asst1" presStyleIdx="0" presStyleCnt="1"/>
      <dgm:spPr>
        <a:solidFill>
          <a:srgbClr val="04A651"/>
        </a:solidFill>
      </dgm:spPr>
    </dgm:pt>
    <dgm:pt modelId="{DFB8667D-F7E9-4A30-9EF7-1533B9A8F18B}" type="pres">
      <dgm:prSet presAssocID="{0C710000-F7EB-429E-ABD4-2BD3723E245D}" presName="text2" presStyleLbl="fgAcc2" presStyleIdx="0" presStyleCnt="1" custScaleX="63970" custScaleY="51104">
        <dgm:presLayoutVars>
          <dgm:chPref val="3"/>
        </dgm:presLayoutVars>
      </dgm:prSet>
      <dgm:spPr/>
    </dgm:pt>
    <dgm:pt modelId="{D10E8CDE-1F27-4DFB-833F-50536625AFFD}" type="pres">
      <dgm:prSet presAssocID="{0C710000-F7EB-429E-ABD4-2BD3723E245D}" presName="hierChild3" presStyleCnt="0"/>
      <dgm:spPr/>
    </dgm:pt>
    <dgm:pt modelId="{18D65123-111E-4685-998F-DC82BDE044D9}" type="pres">
      <dgm:prSet presAssocID="{5CA72112-1402-4D09-B07B-E23AE6097339}" presName="Name17" presStyleLbl="parChTrans1D3" presStyleIdx="0" presStyleCnt="2"/>
      <dgm:spPr/>
    </dgm:pt>
    <dgm:pt modelId="{A8ED053C-C7EC-4A2B-BB61-DBDF52BB75D9}" type="pres">
      <dgm:prSet presAssocID="{241E62EA-42EA-45C9-8E9E-4248946B23E5}" presName="hierRoot3" presStyleCnt="0"/>
      <dgm:spPr/>
    </dgm:pt>
    <dgm:pt modelId="{54124C0A-730C-4244-8F8C-5B8151B5333E}" type="pres">
      <dgm:prSet presAssocID="{241E62EA-42EA-45C9-8E9E-4248946B23E5}" presName="composite3" presStyleCnt="0"/>
      <dgm:spPr/>
    </dgm:pt>
    <dgm:pt modelId="{647C77F7-F7E1-4A99-8276-7CA6054534C3}" type="pres">
      <dgm:prSet presAssocID="{241E62EA-42EA-45C9-8E9E-4248946B23E5}" presName="background3" presStyleLbl="node3" presStyleIdx="0" presStyleCnt="2"/>
      <dgm:spPr>
        <a:solidFill>
          <a:srgbClr val="202452"/>
        </a:solidFill>
      </dgm:spPr>
    </dgm:pt>
    <dgm:pt modelId="{F657BA98-68B0-41D1-8C50-34511E133285}" type="pres">
      <dgm:prSet presAssocID="{241E62EA-42EA-45C9-8E9E-4248946B23E5}" presName="text3" presStyleLbl="fgAcc3" presStyleIdx="0" presStyleCnt="2" custScaleX="70370" custScaleY="71306" custLinFactNeighborX="-12717" custLinFactNeighborY="4907">
        <dgm:presLayoutVars>
          <dgm:chPref val="3"/>
        </dgm:presLayoutVars>
      </dgm:prSet>
      <dgm:spPr/>
    </dgm:pt>
    <dgm:pt modelId="{FD53F0CE-ADF5-40D4-9C9D-0322F36C52AE}" type="pres">
      <dgm:prSet presAssocID="{241E62EA-42EA-45C9-8E9E-4248946B23E5}" presName="hierChild4" presStyleCnt="0"/>
      <dgm:spPr/>
    </dgm:pt>
    <dgm:pt modelId="{E34C2A29-5FC3-4BBF-8BB2-4B474F36E653}" type="pres">
      <dgm:prSet presAssocID="{6C7C2B42-4951-4B26-99A7-44C2C97AAC99}" presName="Name17" presStyleLbl="parChTrans1D3" presStyleIdx="1" presStyleCnt="2"/>
      <dgm:spPr/>
    </dgm:pt>
    <dgm:pt modelId="{C5B4F420-4614-4EDF-9E3C-AF7E218DA7B7}" type="pres">
      <dgm:prSet presAssocID="{4DEDCEA2-0B8A-4A5F-B8E9-05DE7E09E01B}" presName="hierRoot3" presStyleCnt="0"/>
      <dgm:spPr/>
    </dgm:pt>
    <dgm:pt modelId="{19DE3C7A-8589-41E5-A324-815A48297FA1}" type="pres">
      <dgm:prSet presAssocID="{4DEDCEA2-0B8A-4A5F-B8E9-05DE7E09E01B}" presName="composite3" presStyleCnt="0"/>
      <dgm:spPr/>
    </dgm:pt>
    <dgm:pt modelId="{DDB6B95A-7688-41D5-977D-AC7F508A0A48}" type="pres">
      <dgm:prSet presAssocID="{4DEDCEA2-0B8A-4A5F-B8E9-05DE7E09E01B}" presName="background3" presStyleLbl="node3" presStyleIdx="1" presStyleCnt="2"/>
      <dgm:spPr>
        <a:solidFill>
          <a:srgbClr val="202452"/>
        </a:solidFill>
      </dgm:spPr>
    </dgm:pt>
    <dgm:pt modelId="{E453B0FF-8923-4C01-B39B-499BAEEB794A}" type="pres">
      <dgm:prSet presAssocID="{4DEDCEA2-0B8A-4A5F-B8E9-05DE7E09E01B}" presName="text3" presStyleLbl="fgAcc3" presStyleIdx="1" presStyleCnt="2" custScaleX="132471" custScaleY="66609" custLinFactNeighborX="36528" custLinFactNeighborY="1709">
        <dgm:presLayoutVars>
          <dgm:chPref val="3"/>
        </dgm:presLayoutVars>
      </dgm:prSet>
      <dgm:spPr/>
    </dgm:pt>
    <dgm:pt modelId="{24BC315D-C4EC-4398-9700-7FFA314FC1FE}" type="pres">
      <dgm:prSet presAssocID="{4DEDCEA2-0B8A-4A5F-B8E9-05DE7E09E01B}" presName="hierChild4" presStyleCnt="0"/>
      <dgm:spPr/>
    </dgm:pt>
  </dgm:ptLst>
  <dgm:cxnLst>
    <dgm:cxn modelId="{D1E8650B-D994-4BB8-9DBF-9DFBBDCF21F3}" type="presOf" srcId="{6C7C2B42-4951-4B26-99A7-44C2C97AAC99}" destId="{E34C2A29-5FC3-4BBF-8BB2-4B474F36E653}" srcOrd="0" destOrd="0" presId="urn:microsoft.com/office/officeart/2005/8/layout/hierarchy1"/>
    <dgm:cxn modelId="{8B83B81C-908D-4ED7-B33B-E1FD4AB50A6E}" type="presOf" srcId="{4DEDCEA2-0B8A-4A5F-B8E9-05DE7E09E01B}" destId="{E453B0FF-8923-4C01-B39B-499BAEEB794A}" srcOrd="0" destOrd="0" presId="urn:microsoft.com/office/officeart/2005/8/layout/hierarchy1"/>
    <dgm:cxn modelId="{D6347925-42C8-4128-A97C-CE5AB7ED9B1A}" type="presOf" srcId="{C07B0B2B-F411-48F9-BF85-1C2C0AD2ED1B}" destId="{34B595AF-33E7-461E-BC6B-9755AEC6DFAC}" srcOrd="0" destOrd="0" presId="urn:microsoft.com/office/officeart/2005/8/layout/hierarchy1"/>
    <dgm:cxn modelId="{C19EE42C-80E6-43A1-8912-2974841B6166}" type="presOf" srcId="{37035E93-617F-43AD-B773-106FAD67A65B}" destId="{4E5D12C5-75CC-4D06-8866-CFFCBD5F1DEA}" srcOrd="0" destOrd="0" presId="urn:microsoft.com/office/officeart/2005/8/layout/hierarchy1"/>
    <dgm:cxn modelId="{E28D9560-BA2D-42ED-A84D-2E47FFDBF0C3}" srcId="{0C710000-F7EB-429E-ABD4-2BD3723E245D}" destId="{241E62EA-42EA-45C9-8E9E-4248946B23E5}" srcOrd="0" destOrd="0" parTransId="{5CA72112-1402-4D09-B07B-E23AE6097339}" sibTransId="{F479358B-A0C2-4E92-B016-A089E1EEDA44}"/>
    <dgm:cxn modelId="{B089C35A-76AC-4E21-9002-B32159C8BB2A}" srcId="{37035E93-617F-43AD-B773-106FAD67A65B}" destId="{0C710000-F7EB-429E-ABD4-2BD3723E245D}" srcOrd="0" destOrd="0" parTransId="{EDDDFA12-F92D-429D-8F9C-6ECC96A765AB}" sibTransId="{7F72E47A-A461-4C54-8241-C53A6B915494}"/>
    <dgm:cxn modelId="{5A4C06A2-03E3-4FB9-A126-8155CB8CB2CC}" type="presOf" srcId="{5CA72112-1402-4D09-B07B-E23AE6097339}" destId="{18D65123-111E-4685-998F-DC82BDE044D9}" srcOrd="0" destOrd="0" presId="urn:microsoft.com/office/officeart/2005/8/layout/hierarchy1"/>
    <dgm:cxn modelId="{036021A3-F54E-4E47-8214-E316575BB748}" type="presOf" srcId="{241E62EA-42EA-45C9-8E9E-4248946B23E5}" destId="{F657BA98-68B0-41D1-8C50-34511E133285}" srcOrd="0" destOrd="0" presId="urn:microsoft.com/office/officeart/2005/8/layout/hierarchy1"/>
    <dgm:cxn modelId="{29E840AA-A805-4012-B446-DA0800CDF192}" srcId="{C07B0B2B-F411-48F9-BF85-1C2C0AD2ED1B}" destId="{37035E93-617F-43AD-B773-106FAD67A65B}" srcOrd="0" destOrd="0" parTransId="{6591F095-FC1D-412B-94D1-42D54B42FF38}" sibTransId="{70E47756-5C9E-43B1-B2FF-A4F532772EE4}"/>
    <dgm:cxn modelId="{FD9E11DA-1A99-4393-81D0-BAA90C857245}" type="presOf" srcId="{0C710000-F7EB-429E-ABD4-2BD3723E245D}" destId="{DFB8667D-F7E9-4A30-9EF7-1533B9A8F18B}" srcOrd="0" destOrd="0" presId="urn:microsoft.com/office/officeart/2005/8/layout/hierarchy1"/>
    <dgm:cxn modelId="{AEF8EFDE-BA4E-4F59-B938-F2A1B64C610C}" type="presOf" srcId="{EDDDFA12-F92D-429D-8F9C-6ECC96A765AB}" destId="{2AD18E5B-246E-493C-99CC-08C38958E1AF}" srcOrd="0" destOrd="0" presId="urn:microsoft.com/office/officeart/2005/8/layout/hierarchy1"/>
    <dgm:cxn modelId="{0AA596F3-6613-4392-998E-EAACCC64181B}" srcId="{0C710000-F7EB-429E-ABD4-2BD3723E245D}" destId="{4DEDCEA2-0B8A-4A5F-B8E9-05DE7E09E01B}" srcOrd="1" destOrd="0" parTransId="{6C7C2B42-4951-4B26-99A7-44C2C97AAC99}" sibTransId="{C5F3C18C-55B5-4D09-B334-BBE91AA53E91}"/>
    <dgm:cxn modelId="{71914CB8-7CA7-4532-99EF-4E2F67AA2ABC}" type="presParOf" srcId="{34B595AF-33E7-461E-BC6B-9755AEC6DFAC}" destId="{FABE4763-D5A5-417D-86F0-E0C8F6E8F0C6}" srcOrd="0" destOrd="0" presId="urn:microsoft.com/office/officeart/2005/8/layout/hierarchy1"/>
    <dgm:cxn modelId="{F737393D-E8CE-4156-8797-F64865BC770A}" type="presParOf" srcId="{FABE4763-D5A5-417D-86F0-E0C8F6E8F0C6}" destId="{FFCB8C5A-0CBE-42D1-AEEB-E4B9E2091D03}" srcOrd="0" destOrd="0" presId="urn:microsoft.com/office/officeart/2005/8/layout/hierarchy1"/>
    <dgm:cxn modelId="{4C8FE8E7-44FD-4DBA-B51F-E064FA4BA5AD}" type="presParOf" srcId="{FFCB8C5A-0CBE-42D1-AEEB-E4B9E2091D03}" destId="{C29D83E9-F247-434A-8433-B8DF95EDE03C}" srcOrd="0" destOrd="0" presId="urn:microsoft.com/office/officeart/2005/8/layout/hierarchy1"/>
    <dgm:cxn modelId="{7587A8EA-F52C-4484-A6DE-AE31BCCDA56E}" type="presParOf" srcId="{FFCB8C5A-0CBE-42D1-AEEB-E4B9E2091D03}" destId="{4E5D12C5-75CC-4D06-8866-CFFCBD5F1DEA}" srcOrd="1" destOrd="0" presId="urn:microsoft.com/office/officeart/2005/8/layout/hierarchy1"/>
    <dgm:cxn modelId="{1CA7CC6E-070A-4A01-8D1A-F2FE71D4AE27}" type="presParOf" srcId="{FABE4763-D5A5-417D-86F0-E0C8F6E8F0C6}" destId="{73D0B433-AC02-4731-A878-4AE46485820A}" srcOrd="1" destOrd="0" presId="urn:microsoft.com/office/officeart/2005/8/layout/hierarchy1"/>
    <dgm:cxn modelId="{A8C03ECC-CB3A-4DCB-964E-3ABBE33A787B}" type="presParOf" srcId="{73D0B433-AC02-4731-A878-4AE46485820A}" destId="{2AD18E5B-246E-493C-99CC-08C38958E1AF}" srcOrd="0" destOrd="0" presId="urn:microsoft.com/office/officeart/2005/8/layout/hierarchy1"/>
    <dgm:cxn modelId="{424DF4ED-2E03-424F-8017-A518E49A8B15}" type="presParOf" srcId="{73D0B433-AC02-4731-A878-4AE46485820A}" destId="{ADDAD3AD-31F5-4CAC-8F04-4355BABA8FF4}" srcOrd="1" destOrd="0" presId="urn:microsoft.com/office/officeart/2005/8/layout/hierarchy1"/>
    <dgm:cxn modelId="{80E08B16-4C0F-4A60-99F7-14762772B1B7}" type="presParOf" srcId="{ADDAD3AD-31F5-4CAC-8F04-4355BABA8FF4}" destId="{B7235720-2451-4E0A-9799-87FAAA146344}" srcOrd="0" destOrd="0" presId="urn:microsoft.com/office/officeart/2005/8/layout/hierarchy1"/>
    <dgm:cxn modelId="{1D116E85-3FDC-45E8-B260-E73817713D95}" type="presParOf" srcId="{B7235720-2451-4E0A-9799-87FAAA146344}" destId="{B4F904EC-E5F7-4A51-AFBB-CEA75919642F}" srcOrd="0" destOrd="0" presId="urn:microsoft.com/office/officeart/2005/8/layout/hierarchy1"/>
    <dgm:cxn modelId="{F473627A-02A6-4351-8A9F-380701E318A1}" type="presParOf" srcId="{B7235720-2451-4E0A-9799-87FAAA146344}" destId="{DFB8667D-F7E9-4A30-9EF7-1533B9A8F18B}" srcOrd="1" destOrd="0" presId="urn:microsoft.com/office/officeart/2005/8/layout/hierarchy1"/>
    <dgm:cxn modelId="{E95BF781-791C-4D98-9F03-0F1E3F4ED5D7}" type="presParOf" srcId="{ADDAD3AD-31F5-4CAC-8F04-4355BABA8FF4}" destId="{D10E8CDE-1F27-4DFB-833F-50536625AFFD}" srcOrd="1" destOrd="0" presId="urn:microsoft.com/office/officeart/2005/8/layout/hierarchy1"/>
    <dgm:cxn modelId="{55CB3D27-DAEB-452C-97EB-B63F7AE87C9D}" type="presParOf" srcId="{D10E8CDE-1F27-4DFB-833F-50536625AFFD}" destId="{18D65123-111E-4685-998F-DC82BDE044D9}" srcOrd="0" destOrd="0" presId="urn:microsoft.com/office/officeart/2005/8/layout/hierarchy1"/>
    <dgm:cxn modelId="{2F83C68B-0354-4987-9F4C-2CE0D80D8855}" type="presParOf" srcId="{D10E8CDE-1F27-4DFB-833F-50536625AFFD}" destId="{A8ED053C-C7EC-4A2B-BB61-DBDF52BB75D9}" srcOrd="1" destOrd="0" presId="urn:microsoft.com/office/officeart/2005/8/layout/hierarchy1"/>
    <dgm:cxn modelId="{863E70E3-AB53-4071-94E3-CF907E268A21}" type="presParOf" srcId="{A8ED053C-C7EC-4A2B-BB61-DBDF52BB75D9}" destId="{54124C0A-730C-4244-8F8C-5B8151B5333E}" srcOrd="0" destOrd="0" presId="urn:microsoft.com/office/officeart/2005/8/layout/hierarchy1"/>
    <dgm:cxn modelId="{4A81D473-3D95-4232-942C-40BF119B5DE9}" type="presParOf" srcId="{54124C0A-730C-4244-8F8C-5B8151B5333E}" destId="{647C77F7-F7E1-4A99-8276-7CA6054534C3}" srcOrd="0" destOrd="0" presId="urn:microsoft.com/office/officeart/2005/8/layout/hierarchy1"/>
    <dgm:cxn modelId="{26C7D1C8-BD1B-4B2C-9BF8-C640608B2485}" type="presParOf" srcId="{54124C0A-730C-4244-8F8C-5B8151B5333E}" destId="{F657BA98-68B0-41D1-8C50-34511E133285}" srcOrd="1" destOrd="0" presId="urn:microsoft.com/office/officeart/2005/8/layout/hierarchy1"/>
    <dgm:cxn modelId="{1C1891CF-6896-4439-ADD4-9C2660564528}" type="presParOf" srcId="{A8ED053C-C7EC-4A2B-BB61-DBDF52BB75D9}" destId="{FD53F0CE-ADF5-40D4-9C9D-0322F36C52AE}" srcOrd="1" destOrd="0" presId="urn:microsoft.com/office/officeart/2005/8/layout/hierarchy1"/>
    <dgm:cxn modelId="{BCC033DA-6C5B-43D9-B375-A7223B98F2EC}" type="presParOf" srcId="{D10E8CDE-1F27-4DFB-833F-50536625AFFD}" destId="{E34C2A29-5FC3-4BBF-8BB2-4B474F36E653}" srcOrd="2" destOrd="0" presId="urn:microsoft.com/office/officeart/2005/8/layout/hierarchy1"/>
    <dgm:cxn modelId="{70781B69-0998-4C7D-AC80-7EA4BCDF4FB5}" type="presParOf" srcId="{D10E8CDE-1F27-4DFB-833F-50536625AFFD}" destId="{C5B4F420-4614-4EDF-9E3C-AF7E218DA7B7}" srcOrd="3" destOrd="0" presId="urn:microsoft.com/office/officeart/2005/8/layout/hierarchy1"/>
    <dgm:cxn modelId="{74737005-48DD-4844-BA84-6F2072F8D348}" type="presParOf" srcId="{C5B4F420-4614-4EDF-9E3C-AF7E218DA7B7}" destId="{19DE3C7A-8589-41E5-A324-815A48297FA1}" srcOrd="0" destOrd="0" presId="urn:microsoft.com/office/officeart/2005/8/layout/hierarchy1"/>
    <dgm:cxn modelId="{AAE91480-DF53-48DD-AAFD-BC00F5D59C6B}" type="presParOf" srcId="{19DE3C7A-8589-41E5-A324-815A48297FA1}" destId="{DDB6B95A-7688-41D5-977D-AC7F508A0A48}" srcOrd="0" destOrd="0" presId="urn:microsoft.com/office/officeart/2005/8/layout/hierarchy1"/>
    <dgm:cxn modelId="{44281AEA-B780-419B-8B6B-5DD75DBF469F}" type="presParOf" srcId="{19DE3C7A-8589-41E5-A324-815A48297FA1}" destId="{E453B0FF-8923-4C01-B39B-499BAEEB794A}" srcOrd="1" destOrd="0" presId="urn:microsoft.com/office/officeart/2005/8/layout/hierarchy1"/>
    <dgm:cxn modelId="{7A4531FB-8DE4-4953-8372-CD5B13F83AF0}"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1FCFC1-2B7C-4A60-A644-61A29C3AD40B}" type="doc">
      <dgm:prSet loTypeId="urn:microsoft.com/office/officeart/2005/8/layout/process5" loCatId="process" qsTypeId="urn:microsoft.com/office/officeart/2005/8/quickstyle/3d1" qsCatId="3D" csTypeId="urn:microsoft.com/office/officeart/2005/8/colors/colorful4" csCatId="colorful" phldr="1"/>
      <dgm:spPr/>
      <dgm:t>
        <a:bodyPr/>
        <a:lstStyle/>
        <a:p>
          <a:endParaRPr lang="en-US"/>
        </a:p>
      </dgm:t>
    </dgm:pt>
    <dgm:pt modelId="{B8E7110A-4110-4289-9E05-61E28067EB3B}">
      <dgm:prSet phldrT="[Text]"/>
      <dgm:spPr>
        <a:solidFill>
          <a:srgbClr val="202452"/>
        </a:solidFill>
      </dgm:spPr>
      <dgm:t>
        <a:bodyPr/>
        <a:lstStyle/>
        <a:p>
          <a:pPr algn="l"/>
          <a:r>
            <a:rPr lang="en-US" dirty="0"/>
            <a:t>Case  note events in OSST</a:t>
          </a:r>
        </a:p>
      </dgm:t>
    </dgm:pt>
    <dgm:pt modelId="{D14A9377-D853-4701-B087-895A18ECC408}" type="parTrans" cxnId="{364D2ACF-250F-4DFE-9E11-71E04D722EA3}">
      <dgm:prSet/>
      <dgm:spPr/>
      <dgm:t>
        <a:bodyPr/>
        <a:lstStyle/>
        <a:p>
          <a:pPr algn="l"/>
          <a:endParaRPr lang="en-US"/>
        </a:p>
      </dgm:t>
    </dgm:pt>
    <dgm:pt modelId="{40131BAE-51BC-48D7-83FA-FA79F46D6B64}" type="sibTrans" cxnId="{364D2ACF-250F-4DFE-9E11-71E04D722EA3}">
      <dgm:prSet/>
      <dgm:spPr>
        <a:solidFill>
          <a:srgbClr val="04A651"/>
        </a:solidFill>
      </dgm:spPr>
      <dgm:t>
        <a:bodyPr/>
        <a:lstStyle/>
        <a:p>
          <a:pPr algn="l"/>
          <a:endParaRPr lang="en-US" dirty="0"/>
        </a:p>
      </dgm:t>
    </dgm:pt>
    <dgm:pt modelId="{B3D93E3B-C8D8-422F-8497-60E53B55977F}">
      <dgm:prSet phldrT="[Text]"/>
      <dgm:spPr>
        <a:solidFill>
          <a:srgbClr val="202452"/>
        </a:solidFill>
      </dgm:spPr>
      <dgm:t>
        <a:bodyPr/>
        <a:lstStyle/>
        <a:p>
          <a:pPr algn="l"/>
          <a:r>
            <a:rPr lang="en-US" dirty="0"/>
            <a:t>Start the Pre-penalty process if appropriate</a:t>
          </a:r>
        </a:p>
      </dgm:t>
    </dgm:pt>
    <dgm:pt modelId="{E81A51BC-DED0-451A-B137-0A3350A1D840}" type="parTrans" cxnId="{5F53531E-0ACF-4107-9C01-D818E1B2C5A3}">
      <dgm:prSet/>
      <dgm:spPr/>
      <dgm:t>
        <a:bodyPr/>
        <a:lstStyle/>
        <a:p>
          <a:pPr algn="l"/>
          <a:endParaRPr lang="en-US"/>
        </a:p>
      </dgm:t>
    </dgm:pt>
    <dgm:pt modelId="{33F11A7F-2F0D-4200-A53A-2D7D7419BA75}" type="sibTrans" cxnId="{5F53531E-0ACF-4107-9C01-D818E1B2C5A3}">
      <dgm:prSet/>
      <dgm:spPr>
        <a:solidFill>
          <a:srgbClr val="04A651"/>
        </a:solidFill>
      </dgm:spPr>
      <dgm:t>
        <a:bodyPr/>
        <a:lstStyle/>
        <a:p>
          <a:pPr algn="l"/>
          <a:endParaRPr lang="en-US" dirty="0"/>
        </a:p>
      </dgm:t>
    </dgm:pt>
    <dgm:pt modelId="{50A3E876-143D-4325-9B30-81E0C015F166}">
      <dgm:prSet phldrT="[Text]"/>
      <dgm:spPr>
        <a:solidFill>
          <a:srgbClr val="202452"/>
        </a:solidFill>
      </dgm:spPr>
      <dgm:t>
        <a:bodyPr/>
        <a:lstStyle/>
        <a:p>
          <a:pPr algn="l"/>
          <a:r>
            <a:rPr lang="en-US" dirty="0"/>
            <a:t>Complete fraud report  - keep a copy for participant’s file</a:t>
          </a:r>
        </a:p>
      </dgm:t>
    </dgm:pt>
    <dgm:pt modelId="{39C6C165-01F4-4C59-99F8-F1B70840A1E7}" type="parTrans" cxnId="{4D3DBABD-BC06-4B8C-8563-CD13D9D51C9C}">
      <dgm:prSet/>
      <dgm:spPr/>
      <dgm:t>
        <a:bodyPr/>
        <a:lstStyle/>
        <a:p>
          <a:pPr algn="l"/>
          <a:endParaRPr lang="en-US"/>
        </a:p>
      </dgm:t>
    </dgm:pt>
    <dgm:pt modelId="{8BDD1EA7-55F4-4963-809B-BAE021E065EC}" type="sibTrans" cxnId="{4D3DBABD-BC06-4B8C-8563-CD13D9D51C9C}">
      <dgm:prSet/>
      <dgm:spPr>
        <a:solidFill>
          <a:srgbClr val="04A651"/>
        </a:solidFill>
      </dgm:spPr>
      <dgm:t>
        <a:bodyPr/>
        <a:lstStyle/>
        <a:p>
          <a:pPr algn="l"/>
          <a:endParaRPr lang="en-US" dirty="0"/>
        </a:p>
      </dgm:t>
    </dgm:pt>
    <dgm:pt modelId="{43918EA6-7A44-4FA2-AD1C-11A18D04FB1C}">
      <dgm:prSet phldrT="[Text]"/>
      <dgm:spPr>
        <a:solidFill>
          <a:srgbClr val="202452"/>
        </a:solidFill>
      </dgm:spPr>
      <dgm:t>
        <a:bodyPr/>
        <a:lstStyle/>
        <a:p>
          <a:pPr algn="l"/>
          <a:r>
            <a:rPr lang="en-US" dirty="0"/>
            <a:t>Submit a copy of the fraud report to Regional Designee</a:t>
          </a:r>
        </a:p>
      </dgm:t>
    </dgm:pt>
    <dgm:pt modelId="{DF330110-015C-41F0-B676-81C360A30058}" type="parTrans" cxnId="{F363B843-FE0F-4F0B-82AA-8B57F21E9BC0}">
      <dgm:prSet/>
      <dgm:spPr/>
      <dgm:t>
        <a:bodyPr/>
        <a:lstStyle/>
        <a:p>
          <a:pPr algn="l"/>
          <a:endParaRPr lang="en-US"/>
        </a:p>
      </dgm:t>
    </dgm:pt>
    <dgm:pt modelId="{89108C21-C356-4710-B7BF-7660F8815CFC}" type="sibTrans" cxnId="{F363B843-FE0F-4F0B-82AA-8B57F21E9BC0}">
      <dgm:prSet/>
      <dgm:spPr>
        <a:solidFill>
          <a:srgbClr val="04A651"/>
        </a:solidFill>
      </dgm:spPr>
      <dgm:t>
        <a:bodyPr/>
        <a:lstStyle/>
        <a:p>
          <a:pPr algn="l"/>
          <a:endParaRPr lang="en-US" dirty="0"/>
        </a:p>
      </dgm:t>
    </dgm:pt>
    <dgm:pt modelId="{752B4941-64AE-48E7-BB84-0E487B05EA6A}">
      <dgm:prSet/>
      <dgm:spPr>
        <a:solidFill>
          <a:srgbClr val="202452"/>
        </a:solidFill>
      </dgm:spPr>
      <dgm:t>
        <a:bodyPr/>
        <a:lstStyle/>
        <a:p>
          <a:pPr algn="l"/>
          <a:r>
            <a:rPr lang="en-US" dirty="0"/>
            <a:t>Enter general note in FLORIDA (CLRC)</a:t>
          </a:r>
        </a:p>
      </dgm:t>
    </dgm:pt>
    <dgm:pt modelId="{1B35280A-A95F-4148-8AA1-062E3B05BDA8}" type="parTrans" cxnId="{77E4F64D-3F53-450D-B479-1CF20FD824B7}">
      <dgm:prSet/>
      <dgm:spPr/>
      <dgm:t>
        <a:bodyPr/>
        <a:lstStyle/>
        <a:p>
          <a:pPr algn="l"/>
          <a:endParaRPr lang="en-US"/>
        </a:p>
      </dgm:t>
    </dgm:pt>
    <dgm:pt modelId="{02470FAD-5531-4F13-95A5-3668AE9D0694}" type="sibTrans" cxnId="{77E4F64D-3F53-450D-B479-1CF20FD824B7}">
      <dgm:prSet/>
      <dgm:spPr/>
      <dgm:t>
        <a:bodyPr/>
        <a:lstStyle/>
        <a:p>
          <a:pPr algn="l"/>
          <a:endParaRPr lang="en-US"/>
        </a:p>
      </dgm:t>
    </dgm:pt>
    <dgm:pt modelId="{6B5B0DEF-AF0B-467E-81F1-369D9646FC1A}" type="pres">
      <dgm:prSet presAssocID="{D71FCFC1-2B7C-4A60-A644-61A29C3AD40B}" presName="diagram" presStyleCnt="0">
        <dgm:presLayoutVars>
          <dgm:dir/>
          <dgm:resizeHandles val="exact"/>
        </dgm:presLayoutVars>
      </dgm:prSet>
      <dgm:spPr/>
    </dgm:pt>
    <dgm:pt modelId="{4B784735-6115-4DE6-B3AE-06B41BF82A3D}" type="pres">
      <dgm:prSet presAssocID="{B8E7110A-4110-4289-9E05-61E28067EB3B}" presName="node" presStyleLbl="node1" presStyleIdx="0" presStyleCnt="5">
        <dgm:presLayoutVars>
          <dgm:bulletEnabled val="1"/>
        </dgm:presLayoutVars>
      </dgm:prSet>
      <dgm:spPr/>
    </dgm:pt>
    <dgm:pt modelId="{8A7553E4-ADB9-46D2-A33A-9CCA74CDBA58}" type="pres">
      <dgm:prSet presAssocID="{40131BAE-51BC-48D7-83FA-FA79F46D6B64}" presName="sibTrans" presStyleLbl="sibTrans2D1" presStyleIdx="0" presStyleCnt="4"/>
      <dgm:spPr/>
    </dgm:pt>
    <dgm:pt modelId="{A8D13F5C-235D-454D-BE1C-650D6D1B0663}" type="pres">
      <dgm:prSet presAssocID="{40131BAE-51BC-48D7-83FA-FA79F46D6B64}" presName="connectorText" presStyleLbl="sibTrans2D1" presStyleIdx="0" presStyleCnt="4"/>
      <dgm:spPr/>
    </dgm:pt>
    <dgm:pt modelId="{E99F02D1-EC45-42A3-9BBB-5B21A5C06EBA}" type="pres">
      <dgm:prSet presAssocID="{B3D93E3B-C8D8-422F-8497-60E53B55977F}" presName="node" presStyleLbl="node1" presStyleIdx="1" presStyleCnt="5">
        <dgm:presLayoutVars>
          <dgm:bulletEnabled val="1"/>
        </dgm:presLayoutVars>
      </dgm:prSet>
      <dgm:spPr/>
    </dgm:pt>
    <dgm:pt modelId="{6AF5A4D1-7C00-4B20-9CC3-921721611E46}" type="pres">
      <dgm:prSet presAssocID="{33F11A7F-2F0D-4200-A53A-2D7D7419BA75}" presName="sibTrans" presStyleLbl="sibTrans2D1" presStyleIdx="1" presStyleCnt="4"/>
      <dgm:spPr/>
    </dgm:pt>
    <dgm:pt modelId="{85CA87DD-D5CD-4B14-8353-0C62B2CC78FB}" type="pres">
      <dgm:prSet presAssocID="{33F11A7F-2F0D-4200-A53A-2D7D7419BA75}" presName="connectorText" presStyleLbl="sibTrans2D1" presStyleIdx="1" presStyleCnt="4"/>
      <dgm:spPr/>
    </dgm:pt>
    <dgm:pt modelId="{0B26F779-8925-4D73-B5A2-41D59E7E3064}" type="pres">
      <dgm:prSet presAssocID="{50A3E876-143D-4325-9B30-81E0C015F166}" presName="node" presStyleLbl="node1" presStyleIdx="2" presStyleCnt="5">
        <dgm:presLayoutVars>
          <dgm:bulletEnabled val="1"/>
        </dgm:presLayoutVars>
      </dgm:prSet>
      <dgm:spPr/>
    </dgm:pt>
    <dgm:pt modelId="{2B767783-D5DB-4CA6-B76C-0F2B34FF8CCA}" type="pres">
      <dgm:prSet presAssocID="{8BDD1EA7-55F4-4963-809B-BAE021E065EC}" presName="sibTrans" presStyleLbl="sibTrans2D1" presStyleIdx="2" presStyleCnt="4"/>
      <dgm:spPr/>
    </dgm:pt>
    <dgm:pt modelId="{E2031E17-2F9D-4D3B-B86D-4135596321CB}" type="pres">
      <dgm:prSet presAssocID="{8BDD1EA7-55F4-4963-809B-BAE021E065EC}" presName="connectorText" presStyleLbl="sibTrans2D1" presStyleIdx="2" presStyleCnt="4"/>
      <dgm:spPr/>
    </dgm:pt>
    <dgm:pt modelId="{CC737C54-14F9-4E58-AAF8-582E1B6BF6A8}" type="pres">
      <dgm:prSet presAssocID="{43918EA6-7A44-4FA2-AD1C-11A18D04FB1C}" presName="node" presStyleLbl="node1" presStyleIdx="3" presStyleCnt="5">
        <dgm:presLayoutVars>
          <dgm:bulletEnabled val="1"/>
        </dgm:presLayoutVars>
      </dgm:prSet>
      <dgm:spPr/>
    </dgm:pt>
    <dgm:pt modelId="{8CECE58D-AB5F-4F91-B3CA-59C17FA1207A}" type="pres">
      <dgm:prSet presAssocID="{89108C21-C356-4710-B7BF-7660F8815CFC}" presName="sibTrans" presStyleLbl="sibTrans2D1" presStyleIdx="3" presStyleCnt="4"/>
      <dgm:spPr/>
    </dgm:pt>
    <dgm:pt modelId="{32BBD09C-7FB5-42D1-94BC-C5FBE81B29E4}" type="pres">
      <dgm:prSet presAssocID="{89108C21-C356-4710-B7BF-7660F8815CFC}" presName="connectorText" presStyleLbl="sibTrans2D1" presStyleIdx="3" presStyleCnt="4"/>
      <dgm:spPr/>
    </dgm:pt>
    <dgm:pt modelId="{1EADAE53-653D-4D97-8876-9DC512225BB6}" type="pres">
      <dgm:prSet presAssocID="{752B4941-64AE-48E7-BB84-0E487B05EA6A}" presName="node" presStyleLbl="node1" presStyleIdx="4" presStyleCnt="5">
        <dgm:presLayoutVars>
          <dgm:bulletEnabled val="1"/>
        </dgm:presLayoutVars>
      </dgm:prSet>
      <dgm:spPr/>
    </dgm:pt>
  </dgm:ptLst>
  <dgm:cxnLst>
    <dgm:cxn modelId="{5F53531E-0ACF-4107-9C01-D818E1B2C5A3}" srcId="{D71FCFC1-2B7C-4A60-A644-61A29C3AD40B}" destId="{B3D93E3B-C8D8-422F-8497-60E53B55977F}" srcOrd="1" destOrd="0" parTransId="{E81A51BC-DED0-451A-B137-0A3350A1D840}" sibTransId="{33F11A7F-2F0D-4200-A53A-2D7D7419BA75}"/>
    <dgm:cxn modelId="{B472AF35-4DCC-4060-90B6-60C0082B4615}" type="presOf" srcId="{40131BAE-51BC-48D7-83FA-FA79F46D6B64}" destId="{A8D13F5C-235D-454D-BE1C-650D6D1B0663}" srcOrd="1" destOrd="0" presId="urn:microsoft.com/office/officeart/2005/8/layout/process5"/>
    <dgm:cxn modelId="{FF2B395E-A2FC-44E5-AB2C-0BA80EF1E408}" type="presOf" srcId="{33F11A7F-2F0D-4200-A53A-2D7D7419BA75}" destId="{85CA87DD-D5CD-4B14-8353-0C62B2CC78FB}" srcOrd="1" destOrd="0" presId="urn:microsoft.com/office/officeart/2005/8/layout/process5"/>
    <dgm:cxn modelId="{F363B843-FE0F-4F0B-82AA-8B57F21E9BC0}" srcId="{D71FCFC1-2B7C-4A60-A644-61A29C3AD40B}" destId="{43918EA6-7A44-4FA2-AD1C-11A18D04FB1C}" srcOrd="3" destOrd="0" parTransId="{DF330110-015C-41F0-B676-81C360A30058}" sibTransId="{89108C21-C356-4710-B7BF-7660F8815CFC}"/>
    <dgm:cxn modelId="{5ACA586D-9881-4E89-84CA-069170ACB5AA}" type="presOf" srcId="{B3D93E3B-C8D8-422F-8497-60E53B55977F}" destId="{E99F02D1-EC45-42A3-9BBB-5B21A5C06EBA}" srcOrd="0" destOrd="0" presId="urn:microsoft.com/office/officeart/2005/8/layout/process5"/>
    <dgm:cxn modelId="{77E4F64D-3F53-450D-B479-1CF20FD824B7}" srcId="{D71FCFC1-2B7C-4A60-A644-61A29C3AD40B}" destId="{752B4941-64AE-48E7-BB84-0E487B05EA6A}" srcOrd="4" destOrd="0" parTransId="{1B35280A-A95F-4148-8AA1-062E3B05BDA8}" sibTransId="{02470FAD-5531-4F13-95A5-3668AE9D0694}"/>
    <dgm:cxn modelId="{4C49985A-D8BE-4FF8-A531-B130EB12C8CC}" type="presOf" srcId="{50A3E876-143D-4325-9B30-81E0C015F166}" destId="{0B26F779-8925-4D73-B5A2-41D59E7E3064}" srcOrd="0" destOrd="0" presId="urn:microsoft.com/office/officeart/2005/8/layout/process5"/>
    <dgm:cxn modelId="{7EF5AB7E-1A88-4186-9AAF-84D898F9D781}" type="presOf" srcId="{40131BAE-51BC-48D7-83FA-FA79F46D6B64}" destId="{8A7553E4-ADB9-46D2-A33A-9CCA74CDBA58}" srcOrd="0" destOrd="0" presId="urn:microsoft.com/office/officeart/2005/8/layout/process5"/>
    <dgm:cxn modelId="{A06039B0-E68D-4058-9844-7AD1E3481977}" type="presOf" srcId="{B8E7110A-4110-4289-9E05-61E28067EB3B}" destId="{4B784735-6115-4DE6-B3AE-06B41BF82A3D}" srcOrd="0" destOrd="0" presId="urn:microsoft.com/office/officeart/2005/8/layout/process5"/>
    <dgm:cxn modelId="{36B869B8-3B44-4A19-8265-F9F1CDA1A5E5}" type="presOf" srcId="{8BDD1EA7-55F4-4963-809B-BAE021E065EC}" destId="{2B767783-D5DB-4CA6-B76C-0F2B34FF8CCA}" srcOrd="0" destOrd="0" presId="urn:microsoft.com/office/officeart/2005/8/layout/process5"/>
    <dgm:cxn modelId="{8A9859BB-1C02-4957-9D0B-51C090ADE0BA}" type="presOf" srcId="{D71FCFC1-2B7C-4A60-A644-61A29C3AD40B}" destId="{6B5B0DEF-AF0B-467E-81F1-369D9646FC1A}" srcOrd="0" destOrd="0" presId="urn:microsoft.com/office/officeart/2005/8/layout/process5"/>
    <dgm:cxn modelId="{4D3DBABD-BC06-4B8C-8563-CD13D9D51C9C}" srcId="{D71FCFC1-2B7C-4A60-A644-61A29C3AD40B}" destId="{50A3E876-143D-4325-9B30-81E0C015F166}" srcOrd="2" destOrd="0" parTransId="{39C6C165-01F4-4C59-99F8-F1B70840A1E7}" sibTransId="{8BDD1EA7-55F4-4963-809B-BAE021E065EC}"/>
    <dgm:cxn modelId="{C20725C8-EEB3-4A88-BC20-16D2F98F3CE9}" type="presOf" srcId="{752B4941-64AE-48E7-BB84-0E487B05EA6A}" destId="{1EADAE53-653D-4D97-8876-9DC512225BB6}" srcOrd="0" destOrd="0" presId="urn:microsoft.com/office/officeart/2005/8/layout/process5"/>
    <dgm:cxn modelId="{32F71ACE-1BEB-42E1-9BD7-A3A0DDF548ED}" type="presOf" srcId="{33F11A7F-2F0D-4200-A53A-2D7D7419BA75}" destId="{6AF5A4D1-7C00-4B20-9CC3-921721611E46}" srcOrd="0" destOrd="0" presId="urn:microsoft.com/office/officeart/2005/8/layout/process5"/>
    <dgm:cxn modelId="{364D2ACF-250F-4DFE-9E11-71E04D722EA3}" srcId="{D71FCFC1-2B7C-4A60-A644-61A29C3AD40B}" destId="{B8E7110A-4110-4289-9E05-61E28067EB3B}" srcOrd="0" destOrd="0" parTransId="{D14A9377-D853-4701-B087-895A18ECC408}" sibTransId="{40131BAE-51BC-48D7-83FA-FA79F46D6B64}"/>
    <dgm:cxn modelId="{2CC101D3-025F-4E58-BFD6-791ABFE1CCCD}" type="presOf" srcId="{8BDD1EA7-55F4-4963-809B-BAE021E065EC}" destId="{E2031E17-2F9D-4D3B-B86D-4135596321CB}" srcOrd="1" destOrd="0" presId="urn:microsoft.com/office/officeart/2005/8/layout/process5"/>
    <dgm:cxn modelId="{8BA19DD4-D675-48F8-A195-5A55335664BA}" type="presOf" srcId="{89108C21-C356-4710-B7BF-7660F8815CFC}" destId="{32BBD09C-7FB5-42D1-94BC-C5FBE81B29E4}" srcOrd="1" destOrd="0" presId="urn:microsoft.com/office/officeart/2005/8/layout/process5"/>
    <dgm:cxn modelId="{331C54E9-9101-43D2-9EC0-66455FD74141}" type="presOf" srcId="{89108C21-C356-4710-B7BF-7660F8815CFC}" destId="{8CECE58D-AB5F-4F91-B3CA-59C17FA1207A}" srcOrd="0" destOrd="0" presId="urn:microsoft.com/office/officeart/2005/8/layout/process5"/>
    <dgm:cxn modelId="{A09414F6-0629-40FF-8B9A-AE33097B1A2C}" type="presOf" srcId="{43918EA6-7A44-4FA2-AD1C-11A18D04FB1C}" destId="{CC737C54-14F9-4E58-AAF8-582E1B6BF6A8}" srcOrd="0" destOrd="0" presId="urn:microsoft.com/office/officeart/2005/8/layout/process5"/>
    <dgm:cxn modelId="{406B1002-4F4C-4601-A5BD-8D4B86AA343B}" type="presParOf" srcId="{6B5B0DEF-AF0B-467E-81F1-369D9646FC1A}" destId="{4B784735-6115-4DE6-B3AE-06B41BF82A3D}" srcOrd="0" destOrd="0" presId="urn:microsoft.com/office/officeart/2005/8/layout/process5"/>
    <dgm:cxn modelId="{5BD903AE-38B3-4BC4-901C-961CF3F1E245}" type="presParOf" srcId="{6B5B0DEF-AF0B-467E-81F1-369D9646FC1A}" destId="{8A7553E4-ADB9-46D2-A33A-9CCA74CDBA58}" srcOrd="1" destOrd="0" presId="urn:microsoft.com/office/officeart/2005/8/layout/process5"/>
    <dgm:cxn modelId="{FC08108A-343B-4BC2-B49D-CAB7EDCBAB69}" type="presParOf" srcId="{8A7553E4-ADB9-46D2-A33A-9CCA74CDBA58}" destId="{A8D13F5C-235D-454D-BE1C-650D6D1B0663}" srcOrd="0" destOrd="0" presId="urn:microsoft.com/office/officeart/2005/8/layout/process5"/>
    <dgm:cxn modelId="{F4A1F0E2-A7CD-4020-9014-E80821D7FBD2}" type="presParOf" srcId="{6B5B0DEF-AF0B-467E-81F1-369D9646FC1A}" destId="{E99F02D1-EC45-42A3-9BBB-5B21A5C06EBA}" srcOrd="2" destOrd="0" presId="urn:microsoft.com/office/officeart/2005/8/layout/process5"/>
    <dgm:cxn modelId="{FAAA5FD5-977C-4A5D-B2B9-B2A865F87DA4}" type="presParOf" srcId="{6B5B0DEF-AF0B-467E-81F1-369D9646FC1A}" destId="{6AF5A4D1-7C00-4B20-9CC3-921721611E46}" srcOrd="3" destOrd="0" presId="urn:microsoft.com/office/officeart/2005/8/layout/process5"/>
    <dgm:cxn modelId="{655C8D3E-330D-460B-A4B0-0A769DB4BD4B}" type="presParOf" srcId="{6AF5A4D1-7C00-4B20-9CC3-921721611E46}" destId="{85CA87DD-D5CD-4B14-8353-0C62B2CC78FB}" srcOrd="0" destOrd="0" presId="urn:microsoft.com/office/officeart/2005/8/layout/process5"/>
    <dgm:cxn modelId="{DA23C0E9-0B39-43BB-82EE-919786FEE72B}" type="presParOf" srcId="{6B5B0DEF-AF0B-467E-81F1-369D9646FC1A}" destId="{0B26F779-8925-4D73-B5A2-41D59E7E3064}" srcOrd="4" destOrd="0" presId="urn:microsoft.com/office/officeart/2005/8/layout/process5"/>
    <dgm:cxn modelId="{DF489F02-D3D7-44AF-B776-13D9F7F1E1E1}" type="presParOf" srcId="{6B5B0DEF-AF0B-467E-81F1-369D9646FC1A}" destId="{2B767783-D5DB-4CA6-B76C-0F2B34FF8CCA}" srcOrd="5" destOrd="0" presId="urn:microsoft.com/office/officeart/2005/8/layout/process5"/>
    <dgm:cxn modelId="{4B250AAC-EE90-4830-BF6E-D4FCECEF2728}" type="presParOf" srcId="{2B767783-D5DB-4CA6-B76C-0F2B34FF8CCA}" destId="{E2031E17-2F9D-4D3B-B86D-4135596321CB}" srcOrd="0" destOrd="0" presId="urn:microsoft.com/office/officeart/2005/8/layout/process5"/>
    <dgm:cxn modelId="{CBE61EC4-864F-4ACF-9DAB-023F6D436E05}" type="presParOf" srcId="{6B5B0DEF-AF0B-467E-81F1-369D9646FC1A}" destId="{CC737C54-14F9-4E58-AAF8-582E1B6BF6A8}" srcOrd="6" destOrd="0" presId="urn:microsoft.com/office/officeart/2005/8/layout/process5"/>
    <dgm:cxn modelId="{DED547A5-71CA-4511-840C-07F6F4393BD9}" type="presParOf" srcId="{6B5B0DEF-AF0B-467E-81F1-369D9646FC1A}" destId="{8CECE58D-AB5F-4F91-B3CA-59C17FA1207A}" srcOrd="7" destOrd="0" presId="urn:microsoft.com/office/officeart/2005/8/layout/process5"/>
    <dgm:cxn modelId="{3D4D71AC-4129-410F-BE07-42DA42785A7E}" type="presParOf" srcId="{8CECE58D-AB5F-4F91-B3CA-59C17FA1207A}" destId="{32BBD09C-7FB5-42D1-94BC-C5FBE81B29E4}" srcOrd="0" destOrd="0" presId="urn:microsoft.com/office/officeart/2005/8/layout/process5"/>
    <dgm:cxn modelId="{9F26DF1C-BD25-4D9E-A858-C0477553604F}" type="presParOf" srcId="{6B5B0DEF-AF0B-467E-81F1-369D9646FC1A}" destId="{1EADAE53-653D-4D97-8876-9DC512225BB6}"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73E342-1A83-429B-A4C4-896F859C7219}"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US"/>
        </a:p>
      </dgm:t>
    </dgm:pt>
    <dgm:pt modelId="{F6FE1868-F304-46AB-9617-B7E79D2E9B03}">
      <dgm:prSet phldrT="[Text]"/>
      <dgm:spPr>
        <a:solidFill>
          <a:srgbClr val="E2C549"/>
        </a:solidFill>
      </dgm:spPr>
      <dgm:t>
        <a:bodyPr/>
        <a:lstStyle/>
        <a:p>
          <a:r>
            <a:rPr lang="en-US" dirty="0"/>
            <a:t>Complete BVBR Screen in FLORIDA</a:t>
          </a:r>
        </a:p>
      </dgm:t>
    </dgm:pt>
    <dgm:pt modelId="{8C9FA5AA-4EDD-4226-8DAD-1D131DE58FDF}" type="parTrans" cxnId="{7337761A-114B-4037-BA5A-B62B667A4463}">
      <dgm:prSet/>
      <dgm:spPr/>
      <dgm:t>
        <a:bodyPr/>
        <a:lstStyle/>
        <a:p>
          <a:endParaRPr lang="en-US"/>
        </a:p>
      </dgm:t>
    </dgm:pt>
    <dgm:pt modelId="{85EF9CE1-8EAF-4353-AB57-34133D93BD3E}" type="sibTrans" cxnId="{7337761A-114B-4037-BA5A-B62B667A4463}">
      <dgm:prSet/>
      <dgm:spPr/>
      <dgm:t>
        <a:bodyPr/>
        <a:lstStyle/>
        <a:p>
          <a:endParaRPr lang="en-US"/>
        </a:p>
      </dgm:t>
    </dgm:pt>
    <dgm:pt modelId="{39FBE667-D8FE-42B3-BA9D-21A77DD8CFAD}">
      <dgm:prSet phldrT="[Text]"/>
      <dgm:spPr>
        <a:solidFill>
          <a:srgbClr val="04A651"/>
        </a:solidFill>
      </dgm:spPr>
      <dgm:t>
        <a:bodyPr/>
        <a:lstStyle/>
        <a:p>
          <a:r>
            <a:rPr lang="en-US" dirty="0"/>
            <a:t>Print a copy of the BVBR screen for RWB records</a:t>
          </a:r>
        </a:p>
      </dgm:t>
    </dgm:pt>
    <dgm:pt modelId="{1118F9DC-A862-4FD0-9EE6-9ABAF6BA86E8}" type="parTrans" cxnId="{32FF00A8-79D4-4323-A56E-0CCE2E79C5AC}">
      <dgm:prSet/>
      <dgm:spPr/>
      <dgm:t>
        <a:bodyPr/>
        <a:lstStyle/>
        <a:p>
          <a:endParaRPr lang="en-US"/>
        </a:p>
      </dgm:t>
    </dgm:pt>
    <dgm:pt modelId="{C47CB4F3-352E-4C26-BADE-8977C5E20331}" type="sibTrans" cxnId="{32FF00A8-79D4-4323-A56E-0CCE2E79C5AC}">
      <dgm:prSet/>
      <dgm:spPr/>
      <dgm:t>
        <a:bodyPr/>
        <a:lstStyle/>
        <a:p>
          <a:endParaRPr lang="en-US"/>
        </a:p>
      </dgm:t>
    </dgm:pt>
    <dgm:pt modelId="{CD6542DA-CB65-415A-A35B-63FE9423F9FA}">
      <dgm:prSet phldrT="[Text]"/>
      <dgm:spPr>
        <a:solidFill>
          <a:srgbClr val="7B8898"/>
        </a:solidFill>
      </dgm:spPr>
      <dgm:t>
        <a:bodyPr/>
        <a:lstStyle/>
        <a:p>
          <a:r>
            <a:rPr lang="en-US" dirty="0"/>
            <a:t>Provide a copy to Case Manager</a:t>
          </a:r>
        </a:p>
      </dgm:t>
    </dgm:pt>
    <dgm:pt modelId="{7F558338-2BA5-4C49-80A7-EF051DBF54D1}" type="parTrans" cxnId="{61415390-0599-4471-A8F2-FB117147358A}">
      <dgm:prSet/>
      <dgm:spPr/>
      <dgm:t>
        <a:bodyPr/>
        <a:lstStyle/>
        <a:p>
          <a:endParaRPr lang="en-US"/>
        </a:p>
      </dgm:t>
    </dgm:pt>
    <dgm:pt modelId="{4F9D228C-4622-4641-9C95-4F3F0F489C20}" type="sibTrans" cxnId="{61415390-0599-4471-A8F2-FB117147358A}">
      <dgm:prSet/>
      <dgm:spPr/>
      <dgm:t>
        <a:bodyPr/>
        <a:lstStyle/>
        <a:p>
          <a:endParaRPr lang="en-US"/>
        </a:p>
      </dgm:t>
    </dgm:pt>
    <dgm:pt modelId="{5FB21C08-88ED-4E4F-B46B-DD87799B9C5E}">
      <dgm:prSet phldrT="[Text]"/>
      <dgm:spPr>
        <a:solidFill>
          <a:srgbClr val="202452"/>
        </a:solidFill>
      </dgm:spPr>
      <dgm:t>
        <a:bodyPr/>
        <a:lstStyle/>
        <a:p>
          <a:r>
            <a:rPr lang="en-US" dirty="0"/>
            <a:t>Keep a copy of the Case Manager’s referral form and BVBR screen for your records</a:t>
          </a:r>
        </a:p>
      </dgm:t>
    </dgm:pt>
    <dgm:pt modelId="{796A9C04-79F7-4503-903E-E7E0F96F70F3}" type="parTrans" cxnId="{306BFE17-FBCA-4EB7-A6E6-89C02B69BDB2}">
      <dgm:prSet/>
      <dgm:spPr/>
      <dgm:t>
        <a:bodyPr/>
        <a:lstStyle/>
        <a:p>
          <a:endParaRPr lang="en-US"/>
        </a:p>
      </dgm:t>
    </dgm:pt>
    <dgm:pt modelId="{9B8F695C-7AF8-4DED-9887-F1208FA5F81A}" type="sibTrans" cxnId="{306BFE17-FBCA-4EB7-A6E6-89C02B69BDB2}">
      <dgm:prSet/>
      <dgm:spPr/>
      <dgm:t>
        <a:bodyPr/>
        <a:lstStyle/>
        <a:p>
          <a:endParaRPr lang="en-US"/>
        </a:p>
      </dgm:t>
    </dgm:pt>
    <dgm:pt modelId="{298CCE0E-D5AC-4DE5-8E2B-DBFA81BBD9F7}" type="pres">
      <dgm:prSet presAssocID="{2773E342-1A83-429B-A4C4-896F859C7219}" presName="linear" presStyleCnt="0">
        <dgm:presLayoutVars>
          <dgm:dir/>
          <dgm:animLvl val="lvl"/>
          <dgm:resizeHandles val="exact"/>
        </dgm:presLayoutVars>
      </dgm:prSet>
      <dgm:spPr/>
    </dgm:pt>
    <dgm:pt modelId="{FC757B97-08C6-4443-83D5-C8B2038BBA9C}" type="pres">
      <dgm:prSet presAssocID="{F6FE1868-F304-46AB-9617-B7E79D2E9B03}" presName="parentLin" presStyleCnt="0"/>
      <dgm:spPr/>
    </dgm:pt>
    <dgm:pt modelId="{80B3F418-E1BC-4D87-B88A-B5E495E89244}" type="pres">
      <dgm:prSet presAssocID="{F6FE1868-F304-46AB-9617-B7E79D2E9B03}" presName="parentLeftMargin" presStyleLbl="node1" presStyleIdx="0" presStyleCnt="4"/>
      <dgm:spPr/>
    </dgm:pt>
    <dgm:pt modelId="{414395D0-FBB1-4656-88CD-E39B7ECBE47A}" type="pres">
      <dgm:prSet presAssocID="{F6FE1868-F304-46AB-9617-B7E79D2E9B03}" presName="parentText" presStyleLbl="node1" presStyleIdx="0" presStyleCnt="4">
        <dgm:presLayoutVars>
          <dgm:chMax val="0"/>
          <dgm:bulletEnabled val="1"/>
        </dgm:presLayoutVars>
      </dgm:prSet>
      <dgm:spPr/>
    </dgm:pt>
    <dgm:pt modelId="{0CCCCA59-CF8E-4308-8DE7-A036127E76F8}" type="pres">
      <dgm:prSet presAssocID="{F6FE1868-F304-46AB-9617-B7E79D2E9B03}" presName="negativeSpace" presStyleCnt="0"/>
      <dgm:spPr/>
    </dgm:pt>
    <dgm:pt modelId="{0B268F7A-4CE0-4782-9163-19DCAB1337AE}" type="pres">
      <dgm:prSet presAssocID="{F6FE1868-F304-46AB-9617-B7E79D2E9B03}" presName="childText" presStyleLbl="conFgAcc1" presStyleIdx="0" presStyleCnt="4">
        <dgm:presLayoutVars>
          <dgm:bulletEnabled val="1"/>
        </dgm:presLayoutVars>
      </dgm:prSet>
      <dgm:spPr>
        <a:ln>
          <a:solidFill>
            <a:srgbClr val="E2C549"/>
          </a:solidFill>
        </a:ln>
      </dgm:spPr>
    </dgm:pt>
    <dgm:pt modelId="{00C7FAFD-C801-4BD3-90BF-BD31E0F34DCC}" type="pres">
      <dgm:prSet presAssocID="{85EF9CE1-8EAF-4353-AB57-34133D93BD3E}" presName="spaceBetweenRectangles" presStyleCnt="0"/>
      <dgm:spPr/>
    </dgm:pt>
    <dgm:pt modelId="{D076FEEC-8C8A-4C12-AD88-9587142E4314}" type="pres">
      <dgm:prSet presAssocID="{39FBE667-D8FE-42B3-BA9D-21A77DD8CFAD}" presName="parentLin" presStyleCnt="0"/>
      <dgm:spPr/>
    </dgm:pt>
    <dgm:pt modelId="{D5214458-B5AE-4EEA-921C-2A5C00B9F9EF}" type="pres">
      <dgm:prSet presAssocID="{39FBE667-D8FE-42B3-BA9D-21A77DD8CFAD}" presName="parentLeftMargin" presStyleLbl="node1" presStyleIdx="0" presStyleCnt="4"/>
      <dgm:spPr/>
    </dgm:pt>
    <dgm:pt modelId="{77A7CB0B-6393-4E81-85DF-1817346AE564}" type="pres">
      <dgm:prSet presAssocID="{39FBE667-D8FE-42B3-BA9D-21A77DD8CFAD}" presName="parentText" presStyleLbl="node1" presStyleIdx="1" presStyleCnt="4">
        <dgm:presLayoutVars>
          <dgm:chMax val="0"/>
          <dgm:bulletEnabled val="1"/>
        </dgm:presLayoutVars>
      </dgm:prSet>
      <dgm:spPr/>
    </dgm:pt>
    <dgm:pt modelId="{A4D37016-556A-4EE8-9F53-8552BFC46A6E}" type="pres">
      <dgm:prSet presAssocID="{39FBE667-D8FE-42B3-BA9D-21A77DD8CFAD}" presName="negativeSpace" presStyleCnt="0"/>
      <dgm:spPr/>
    </dgm:pt>
    <dgm:pt modelId="{EE3F62CA-9FFD-44D5-9781-C0E890A015E4}" type="pres">
      <dgm:prSet presAssocID="{39FBE667-D8FE-42B3-BA9D-21A77DD8CFAD}" presName="childText" presStyleLbl="conFgAcc1" presStyleIdx="1" presStyleCnt="4">
        <dgm:presLayoutVars>
          <dgm:bulletEnabled val="1"/>
        </dgm:presLayoutVars>
      </dgm:prSet>
      <dgm:spPr>
        <a:ln>
          <a:solidFill>
            <a:srgbClr val="04A651"/>
          </a:solidFill>
        </a:ln>
      </dgm:spPr>
    </dgm:pt>
    <dgm:pt modelId="{ED95B822-1736-4B15-AD39-DA5ECD4625CB}" type="pres">
      <dgm:prSet presAssocID="{C47CB4F3-352E-4C26-BADE-8977C5E20331}" presName="spaceBetweenRectangles" presStyleCnt="0"/>
      <dgm:spPr/>
    </dgm:pt>
    <dgm:pt modelId="{D1E83882-5620-4B9F-8475-154CADEB7414}" type="pres">
      <dgm:prSet presAssocID="{CD6542DA-CB65-415A-A35B-63FE9423F9FA}" presName="parentLin" presStyleCnt="0"/>
      <dgm:spPr/>
    </dgm:pt>
    <dgm:pt modelId="{682EE636-D481-4FB3-AF75-4C58A2F4016D}" type="pres">
      <dgm:prSet presAssocID="{CD6542DA-CB65-415A-A35B-63FE9423F9FA}" presName="parentLeftMargin" presStyleLbl="node1" presStyleIdx="1" presStyleCnt="4"/>
      <dgm:spPr/>
    </dgm:pt>
    <dgm:pt modelId="{8E6826EB-EF01-4C41-AE68-4CC0A51508B0}" type="pres">
      <dgm:prSet presAssocID="{CD6542DA-CB65-415A-A35B-63FE9423F9FA}" presName="parentText" presStyleLbl="node1" presStyleIdx="2" presStyleCnt="4">
        <dgm:presLayoutVars>
          <dgm:chMax val="0"/>
          <dgm:bulletEnabled val="1"/>
        </dgm:presLayoutVars>
      </dgm:prSet>
      <dgm:spPr/>
    </dgm:pt>
    <dgm:pt modelId="{E25757E6-9DF5-4433-92F6-30E41A39C38C}" type="pres">
      <dgm:prSet presAssocID="{CD6542DA-CB65-415A-A35B-63FE9423F9FA}" presName="negativeSpace" presStyleCnt="0"/>
      <dgm:spPr/>
    </dgm:pt>
    <dgm:pt modelId="{83C5B4D8-8A29-4679-BBDE-B60C4C864D73}" type="pres">
      <dgm:prSet presAssocID="{CD6542DA-CB65-415A-A35B-63FE9423F9FA}" presName="childText" presStyleLbl="conFgAcc1" presStyleIdx="2" presStyleCnt="4">
        <dgm:presLayoutVars>
          <dgm:bulletEnabled val="1"/>
        </dgm:presLayoutVars>
      </dgm:prSet>
      <dgm:spPr>
        <a:ln>
          <a:solidFill>
            <a:srgbClr val="7B8898"/>
          </a:solidFill>
        </a:ln>
      </dgm:spPr>
    </dgm:pt>
    <dgm:pt modelId="{6FF409F5-97DC-4816-ABBE-C8FCCBD5E044}" type="pres">
      <dgm:prSet presAssocID="{4F9D228C-4622-4641-9C95-4F3F0F489C20}" presName="spaceBetweenRectangles" presStyleCnt="0"/>
      <dgm:spPr/>
    </dgm:pt>
    <dgm:pt modelId="{6A5F0E21-AA0F-48F5-85AC-60C17EFFF76C}" type="pres">
      <dgm:prSet presAssocID="{5FB21C08-88ED-4E4F-B46B-DD87799B9C5E}" presName="parentLin" presStyleCnt="0"/>
      <dgm:spPr/>
    </dgm:pt>
    <dgm:pt modelId="{32105256-C377-46CB-B746-CB7C2E41D907}" type="pres">
      <dgm:prSet presAssocID="{5FB21C08-88ED-4E4F-B46B-DD87799B9C5E}" presName="parentLeftMargin" presStyleLbl="node1" presStyleIdx="2" presStyleCnt="4"/>
      <dgm:spPr/>
    </dgm:pt>
    <dgm:pt modelId="{CF085B7C-1032-4920-8021-11E8BA9A0BCB}" type="pres">
      <dgm:prSet presAssocID="{5FB21C08-88ED-4E4F-B46B-DD87799B9C5E}" presName="parentText" presStyleLbl="node1" presStyleIdx="3" presStyleCnt="4">
        <dgm:presLayoutVars>
          <dgm:chMax val="0"/>
          <dgm:bulletEnabled val="1"/>
        </dgm:presLayoutVars>
      </dgm:prSet>
      <dgm:spPr/>
    </dgm:pt>
    <dgm:pt modelId="{BDB99627-2CD0-4A03-B3B8-91769167291A}" type="pres">
      <dgm:prSet presAssocID="{5FB21C08-88ED-4E4F-B46B-DD87799B9C5E}" presName="negativeSpace" presStyleCnt="0"/>
      <dgm:spPr/>
    </dgm:pt>
    <dgm:pt modelId="{D1483B3E-E509-4E7E-903F-1FA791AAA0F0}" type="pres">
      <dgm:prSet presAssocID="{5FB21C08-88ED-4E4F-B46B-DD87799B9C5E}" presName="childText" presStyleLbl="conFgAcc1" presStyleIdx="3" presStyleCnt="4">
        <dgm:presLayoutVars>
          <dgm:bulletEnabled val="1"/>
        </dgm:presLayoutVars>
      </dgm:prSet>
      <dgm:spPr>
        <a:ln>
          <a:solidFill>
            <a:srgbClr val="202452"/>
          </a:solidFill>
        </a:ln>
      </dgm:spPr>
    </dgm:pt>
  </dgm:ptLst>
  <dgm:cxnLst>
    <dgm:cxn modelId="{306BFE17-FBCA-4EB7-A6E6-89C02B69BDB2}" srcId="{2773E342-1A83-429B-A4C4-896F859C7219}" destId="{5FB21C08-88ED-4E4F-B46B-DD87799B9C5E}" srcOrd="3" destOrd="0" parTransId="{796A9C04-79F7-4503-903E-E7E0F96F70F3}" sibTransId="{9B8F695C-7AF8-4DED-9887-F1208FA5F81A}"/>
    <dgm:cxn modelId="{7337761A-114B-4037-BA5A-B62B667A4463}" srcId="{2773E342-1A83-429B-A4C4-896F859C7219}" destId="{F6FE1868-F304-46AB-9617-B7E79D2E9B03}" srcOrd="0" destOrd="0" parTransId="{8C9FA5AA-4EDD-4226-8DAD-1D131DE58FDF}" sibTransId="{85EF9CE1-8EAF-4353-AB57-34133D93BD3E}"/>
    <dgm:cxn modelId="{9C3E643B-091D-4014-8876-C39E629EDBC1}" type="presOf" srcId="{5FB21C08-88ED-4E4F-B46B-DD87799B9C5E}" destId="{CF085B7C-1032-4920-8021-11E8BA9A0BCB}" srcOrd="1" destOrd="0" presId="urn:microsoft.com/office/officeart/2005/8/layout/list1"/>
    <dgm:cxn modelId="{C7FEEA3F-809F-4F0C-9DAF-B6D4FB4F4418}" type="presOf" srcId="{5FB21C08-88ED-4E4F-B46B-DD87799B9C5E}" destId="{32105256-C377-46CB-B746-CB7C2E41D907}" srcOrd="0" destOrd="0" presId="urn:microsoft.com/office/officeart/2005/8/layout/list1"/>
    <dgm:cxn modelId="{2354135E-04E1-489B-B6EA-9E4A3AC0D83B}" type="presOf" srcId="{F6FE1868-F304-46AB-9617-B7E79D2E9B03}" destId="{80B3F418-E1BC-4D87-B88A-B5E495E89244}" srcOrd="0" destOrd="0" presId="urn:microsoft.com/office/officeart/2005/8/layout/list1"/>
    <dgm:cxn modelId="{F600AC48-8E03-4634-952C-B54996D9706F}" type="presOf" srcId="{2773E342-1A83-429B-A4C4-896F859C7219}" destId="{298CCE0E-D5AC-4DE5-8E2B-DBFA81BBD9F7}" srcOrd="0" destOrd="0" presId="urn:microsoft.com/office/officeart/2005/8/layout/list1"/>
    <dgm:cxn modelId="{683ED06A-86F2-472A-A470-AF63DFB52262}" type="presOf" srcId="{39FBE667-D8FE-42B3-BA9D-21A77DD8CFAD}" destId="{D5214458-B5AE-4EEA-921C-2A5C00B9F9EF}" srcOrd="0" destOrd="0" presId="urn:microsoft.com/office/officeart/2005/8/layout/list1"/>
    <dgm:cxn modelId="{A9944B58-7104-4B4A-A33F-6AEE422208FC}" type="presOf" srcId="{CD6542DA-CB65-415A-A35B-63FE9423F9FA}" destId="{682EE636-D481-4FB3-AF75-4C58A2F4016D}" srcOrd="0" destOrd="0" presId="urn:microsoft.com/office/officeart/2005/8/layout/list1"/>
    <dgm:cxn modelId="{16932A5A-4770-456F-B480-AE9D473A51C2}" type="presOf" srcId="{39FBE667-D8FE-42B3-BA9D-21A77DD8CFAD}" destId="{77A7CB0B-6393-4E81-85DF-1817346AE564}" srcOrd="1" destOrd="0" presId="urn:microsoft.com/office/officeart/2005/8/layout/list1"/>
    <dgm:cxn modelId="{61415390-0599-4471-A8F2-FB117147358A}" srcId="{2773E342-1A83-429B-A4C4-896F859C7219}" destId="{CD6542DA-CB65-415A-A35B-63FE9423F9FA}" srcOrd="2" destOrd="0" parTransId="{7F558338-2BA5-4C49-80A7-EF051DBF54D1}" sibTransId="{4F9D228C-4622-4641-9C95-4F3F0F489C20}"/>
    <dgm:cxn modelId="{32FF00A8-79D4-4323-A56E-0CCE2E79C5AC}" srcId="{2773E342-1A83-429B-A4C4-896F859C7219}" destId="{39FBE667-D8FE-42B3-BA9D-21A77DD8CFAD}" srcOrd="1" destOrd="0" parTransId="{1118F9DC-A862-4FD0-9EE6-9ABAF6BA86E8}" sibTransId="{C47CB4F3-352E-4C26-BADE-8977C5E20331}"/>
    <dgm:cxn modelId="{9B8459B9-D6D5-4107-8751-3A92D587E612}" type="presOf" srcId="{F6FE1868-F304-46AB-9617-B7E79D2E9B03}" destId="{414395D0-FBB1-4656-88CD-E39B7ECBE47A}" srcOrd="1" destOrd="0" presId="urn:microsoft.com/office/officeart/2005/8/layout/list1"/>
    <dgm:cxn modelId="{88EDF7C9-AE85-4DE2-A1C9-1D4BBECC257E}" type="presOf" srcId="{CD6542DA-CB65-415A-A35B-63FE9423F9FA}" destId="{8E6826EB-EF01-4C41-AE68-4CC0A51508B0}" srcOrd="1" destOrd="0" presId="urn:microsoft.com/office/officeart/2005/8/layout/list1"/>
    <dgm:cxn modelId="{0E4E694F-9FC2-4082-AF79-103B234412D7}" type="presParOf" srcId="{298CCE0E-D5AC-4DE5-8E2B-DBFA81BBD9F7}" destId="{FC757B97-08C6-4443-83D5-C8B2038BBA9C}" srcOrd="0" destOrd="0" presId="urn:microsoft.com/office/officeart/2005/8/layout/list1"/>
    <dgm:cxn modelId="{5026D832-3BC7-48F4-AA04-2B7386AD6FEB}" type="presParOf" srcId="{FC757B97-08C6-4443-83D5-C8B2038BBA9C}" destId="{80B3F418-E1BC-4D87-B88A-B5E495E89244}" srcOrd="0" destOrd="0" presId="urn:microsoft.com/office/officeart/2005/8/layout/list1"/>
    <dgm:cxn modelId="{ACC3F73B-6EBC-4B57-AB7D-201B7DDBDBBA}" type="presParOf" srcId="{FC757B97-08C6-4443-83D5-C8B2038BBA9C}" destId="{414395D0-FBB1-4656-88CD-E39B7ECBE47A}" srcOrd="1" destOrd="0" presId="urn:microsoft.com/office/officeart/2005/8/layout/list1"/>
    <dgm:cxn modelId="{FF718BE5-EDD7-4B91-BAD5-F0208CB06059}" type="presParOf" srcId="{298CCE0E-D5AC-4DE5-8E2B-DBFA81BBD9F7}" destId="{0CCCCA59-CF8E-4308-8DE7-A036127E76F8}" srcOrd="1" destOrd="0" presId="urn:microsoft.com/office/officeart/2005/8/layout/list1"/>
    <dgm:cxn modelId="{DEBDE4CE-5194-4376-ABFE-2B67D9193B25}" type="presParOf" srcId="{298CCE0E-D5AC-4DE5-8E2B-DBFA81BBD9F7}" destId="{0B268F7A-4CE0-4782-9163-19DCAB1337AE}" srcOrd="2" destOrd="0" presId="urn:microsoft.com/office/officeart/2005/8/layout/list1"/>
    <dgm:cxn modelId="{736747D7-2B38-42DC-9C9A-2D3629EA9BF9}" type="presParOf" srcId="{298CCE0E-D5AC-4DE5-8E2B-DBFA81BBD9F7}" destId="{00C7FAFD-C801-4BD3-90BF-BD31E0F34DCC}" srcOrd="3" destOrd="0" presId="urn:microsoft.com/office/officeart/2005/8/layout/list1"/>
    <dgm:cxn modelId="{63A0709D-929C-45D2-A93E-59D8B084E10C}" type="presParOf" srcId="{298CCE0E-D5AC-4DE5-8E2B-DBFA81BBD9F7}" destId="{D076FEEC-8C8A-4C12-AD88-9587142E4314}" srcOrd="4" destOrd="0" presId="urn:microsoft.com/office/officeart/2005/8/layout/list1"/>
    <dgm:cxn modelId="{E65B7623-FC57-4250-9CCF-A43879234E5F}" type="presParOf" srcId="{D076FEEC-8C8A-4C12-AD88-9587142E4314}" destId="{D5214458-B5AE-4EEA-921C-2A5C00B9F9EF}" srcOrd="0" destOrd="0" presId="urn:microsoft.com/office/officeart/2005/8/layout/list1"/>
    <dgm:cxn modelId="{985C270B-ED82-42DD-9A97-3F8E17025A0A}" type="presParOf" srcId="{D076FEEC-8C8A-4C12-AD88-9587142E4314}" destId="{77A7CB0B-6393-4E81-85DF-1817346AE564}" srcOrd="1" destOrd="0" presId="urn:microsoft.com/office/officeart/2005/8/layout/list1"/>
    <dgm:cxn modelId="{59CA53D0-6522-417D-8745-B585A5C1A1BF}" type="presParOf" srcId="{298CCE0E-D5AC-4DE5-8E2B-DBFA81BBD9F7}" destId="{A4D37016-556A-4EE8-9F53-8552BFC46A6E}" srcOrd="5" destOrd="0" presId="urn:microsoft.com/office/officeart/2005/8/layout/list1"/>
    <dgm:cxn modelId="{2B8D6D4F-CAC1-459A-A5CC-543B92E81A44}" type="presParOf" srcId="{298CCE0E-D5AC-4DE5-8E2B-DBFA81BBD9F7}" destId="{EE3F62CA-9FFD-44D5-9781-C0E890A015E4}" srcOrd="6" destOrd="0" presId="urn:microsoft.com/office/officeart/2005/8/layout/list1"/>
    <dgm:cxn modelId="{959C41C2-4808-4239-9B84-7C4EAC7589A9}" type="presParOf" srcId="{298CCE0E-D5AC-4DE5-8E2B-DBFA81BBD9F7}" destId="{ED95B822-1736-4B15-AD39-DA5ECD4625CB}" srcOrd="7" destOrd="0" presId="urn:microsoft.com/office/officeart/2005/8/layout/list1"/>
    <dgm:cxn modelId="{0D2F6EB9-6EAD-4D02-99A6-C082C6474F74}" type="presParOf" srcId="{298CCE0E-D5AC-4DE5-8E2B-DBFA81BBD9F7}" destId="{D1E83882-5620-4B9F-8475-154CADEB7414}" srcOrd="8" destOrd="0" presId="urn:microsoft.com/office/officeart/2005/8/layout/list1"/>
    <dgm:cxn modelId="{D1A1147F-ED8D-467D-AE60-BFEE0C319A11}" type="presParOf" srcId="{D1E83882-5620-4B9F-8475-154CADEB7414}" destId="{682EE636-D481-4FB3-AF75-4C58A2F4016D}" srcOrd="0" destOrd="0" presId="urn:microsoft.com/office/officeart/2005/8/layout/list1"/>
    <dgm:cxn modelId="{B6771ADF-B342-4713-A92C-DAEDC3B17B7E}" type="presParOf" srcId="{D1E83882-5620-4B9F-8475-154CADEB7414}" destId="{8E6826EB-EF01-4C41-AE68-4CC0A51508B0}" srcOrd="1" destOrd="0" presId="urn:microsoft.com/office/officeart/2005/8/layout/list1"/>
    <dgm:cxn modelId="{DDE52519-CC76-4030-ACCE-39CB74FF8925}" type="presParOf" srcId="{298CCE0E-D5AC-4DE5-8E2B-DBFA81BBD9F7}" destId="{E25757E6-9DF5-4433-92F6-30E41A39C38C}" srcOrd="9" destOrd="0" presId="urn:microsoft.com/office/officeart/2005/8/layout/list1"/>
    <dgm:cxn modelId="{2FD8B7BE-7C0D-410A-95F0-976B4ED5722A}" type="presParOf" srcId="{298CCE0E-D5AC-4DE5-8E2B-DBFA81BBD9F7}" destId="{83C5B4D8-8A29-4679-BBDE-B60C4C864D73}" srcOrd="10" destOrd="0" presId="urn:microsoft.com/office/officeart/2005/8/layout/list1"/>
    <dgm:cxn modelId="{61770A5F-674F-4FEF-8BCE-37E5BEEE1424}" type="presParOf" srcId="{298CCE0E-D5AC-4DE5-8E2B-DBFA81BBD9F7}" destId="{6FF409F5-97DC-4816-ABBE-C8FCCBD5E044}" srcOrd="11" destOrd="0" presId="urn:microsoft.com/office/officeart/2005/8/layout/list1"/>
    <dgm:cxn modelId="{8E7A32F5-2F9D-49F3-B353-74FAA46F6EF8}" type="presParOf" srcId="{298CCE0E-D5AC-4DE5-8E2B-DBFA81BBD9F7}" destId="{6A5F0E21-AA0F-48F5-85AC-60C17EFFF76C}" srcOrd="12" destOrd="0" presId="urn:microsoft.com/office/officeart/2005/8/layout/list1"/>
    <dgm:cxn modelId="{ED31FBDB-D1A9-4D99-9D1B-035853D15B02}" type="presParOf" srcId="{6A5F0E21-AA0F-48F5-85AC-60C17EFFF76C}" destId="{32105256-C377-46CB-B746-CB7C2E41D907}" srcOrd="0" destOrd="0" presId="urn:microsoft.com/office/officeart/2005/8/layout/list1"/>
    <dgm:cxn modelId="{EA46F4AC-6220-435C-BE1C-F9B93D13B849}" type="presParOf" srcId="{6A5F0E21-AA0F-48F5-85AC-60C17EFFF76C}" destId="{CF085B7C-1032-4920-8021-11E8BA9A0BCB}" srcOrd="1" destOrd="0" presId="urn:microsoft.com/office/officeart/2005/8/layout/list1"/>
    <dgm:cxn modelId="{F8A8E6DC-48F9-4356-9B32-6F27C7252F79}" type="presParOf" srcId="{298CCE0E-D5AC-4DE5-8E2B-DBFA81BBD9F7}" destId="{BDB99627-2CD0-4A03-B3B8-91769167291A}" srcOrd="13" destOrd="0" presId="urn:microsoft.com/office/officeart/2005/8/layout/list1"/>
    <dgm:cxn modelId="{12626F5C-00A6-4D36-A65B-D05AD39A32D9}" type="presParOf" srcId="{298CCE0E-D5AC-4DE5-8E2B-DBFA81BBD9F7}" destId="{D1483B3E-E509-4E7E-903F-1FA791AAA0F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B3A23-6038-42E9-B886-EA3E37F14237}">
      <dsp:nvSpPr>
        <dsp:cNvPr id="0" name=""/>
        <dsp:cNvSpPr/>
      </dsp:nvSpPr>
      <dsp:spPr>
        <a:xfrm>
          <a:off x="1643508" y="3621"/>
          <a:ext cx="4942582" cy="4942582"/>
        </a:xfrm>
        <a:prstGeom prst="ellips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rtl="0">
            <a:lnSpc>
              <a:spcPct val="90000"/>
            </a:lnSpc>
            <a:spcBef>
              <a:spcPct val="0"/>
            </a:spcBef>
            <a:spcAft>
              <a:spcPct val="35000"/>
            </a:spcAft>
            <a:buNone/>
          </a:pPr>
          <a:r>
            <a:rPr lang="en-US" sz="4200" kern="1200" dirty="0"/>
            <a:t>What happens once we refer a case for Public Assistance Fraud?</a:t>
          </a:r>
        </a:p>
      </dsp:txBody>
      <dsp:txXfrm>
        <a:off x="2367332" y="727445"/>
        <a:ext cx="3494934" cy="3494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2A29-5FC3-4BBF-8BB2-4B474F36E653}">
      <dsp:nvSpPr>
        <dsp:cNvPr id="0" name=""/>
        <dsp:cNvSpPr/>
      </dsp:nvSpPr>
      <dsp:spPr>
        <a:xfrm>
          <a:off x="4046283" y="3488431"/>
          <a:ext cx="2708137" cy="426548"/>
        </a:xfrm>
        <a:custGeom>
          <a:avLst/>
          <a:gdLst/>
          <a:ahLst/>
          <a:cxnLst/>
          <a:rect l="0" t="0" r="0" b="0"/>
          <a:pathLst>
            <a:path>
              <a:moveTo>
                <a:pt x="0" y="0"/>
              </a:moveTo>
              <a:lnTo>
                <a:pt x="0" y="275825"/>
              </a:lnTo>
              <a:lnTo>
                <a:pt x="2708137" y="275825"/>
              </a:lnTo>
              <a:lnTo>
                <a:pt x="2708137" y="426548"/>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D65123-111E-4685-998F-DC82BDE044D9}">
      <dsp:nvSpPr>
        <dsp:cNvPr id="0" name=""/>
        <dsp:cNvSpPr/>
      </dsp:nvSpPr>
      <dsp:spPr>
        <a:xfrm>
          <a:off x="1341676" y="3488431"/>
          <a:ext cx="2704607" cy="426548"/>
        </a:xfrm>
        <a:custGeom>
          <a:avLst/>
          <a:gdLst/>
          <a:ahLst/>
          <a:cxnLst/>
          <a:rect l="0" t="0" r="0" b="0"/>
          <a:pathLst>
            <a:path>
              <a:moveTo>
                <a:pt x="2704607" y="0"/>
              </a:moveTo>
              <a:lnTo>
                <a:pt x="2704607" y="275825"/>
              </a:lnTo>
              <a:lnTo>
                <a:pt x="0" y="275825"/>
              </a:lnTo>
              <a:lnTo>
                <a:pt x="0" y="426548"/>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D18E5B-246E-493C-99CC-08C38958E1AF}">
      <dsp:nvSpPr>
        <dsp:cNvPr id="0" name=""/>
        <dsp:cNvSpPr/>
      </dsp:nvSpPr>
      <dsp:spPr>
        <a:xfrm>
          <a:off x="4000563" y="1982103"/>
          <a:ext cx="91440" cy="473184"/>
        </a:xfrm>
        <a:custGeom>
          <a:avLst/>
          <a:gdLst/>
          <a:ahLst/>
          <a:cxnLst/>
          <a:rect l="0" t="0" r="0" b="0"/>
          <a:pathLst>
            <a:path>
              <a:moveTo>
                <a:pt x="45720" y="0"/>
              </a:moveTo>
              <a:lnTo>
                <a:pt x="45720" y="473184"/>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D83E9-F247-434A-8433-B8DF95EDE03C}">
      <dsp:nvSpPr>
        <dsp:cNvPr id="0" name=""/>
        <dsp:cNvSpPr/>
      </dsp:nvSpPr>
      <dsp:spPr>
        <a:xfrm>
          <a:off x="2308536" y="814"/>
          <a:ext cx="3475492" cy="1981289"/>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5D12C5-75CC-4D06-8866-CFFCBD5F1DEA}">
      <dsp:nvSpPr>
        <dsp:cNvPr id="0" name=""/>
        <dsp:cNvSpPr/>
      </dsp:nvSpPr>
      <dsp:spPr>
        <a:xfrm>
          <a:off x="2489314" y="172552"/>
          <a:ext cx="3475492" cy="1981289"/>
        </a:xfrm>
        <a:prstGeom prst="roundRect">
          <a:avLst>
            <a:gd name="adj" fmla="val 10000"/>
          </a:avLst>
        </a:prstGeom>
        <a:solidFill>
          <a:srgbClr val="04A651">
            <a:alpha val="90000"/>
          </a:srgb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2452"/>
              </a:solidFill>
              <a:latin typeface="Times New Roman" pitchFamily="18" charset="0"/>
              <a:cs typeface="Times New Roman" pitchFamily="18" charset="0"/>
            </a:rPr>
            <a:t>DCF Benefit Recovery Review</a:t>
          </a:r>
        </a:p>
      </dsp:txBody>
      <dsp:txXfrm>
        <a:off x="2547344" y="230582"/>
        <a:ext cx="3359432" cy="1865229"/>
      </dsp:txXfrm>
    </dsp:sp>
    <dsp:sp modelId="{B4F904EC-E5F7-4A51-AFBB-CEA75919642F}">
      <dsp:nvSpPr>
        <dsp:cNvPr id="0" name=""/>
        <dsp:cNvSpPr/>
      </dsp:nvSpPr>
      <dsp:spPr>
        <a:xfrm>
          <a:off x="3232784" y="2455288"/>
          <a:ext cx="1626996" cy="1033142"/>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FB8667D-F7E9-4A30-9EF7-1533B9A8F18B}">
      <dsp:nvSpPr>
        <dsp:cNvPr id="0" name=""/>
        <dsp:cNvSpPr/>
      </dsp:nvSpPr>
      <dsp:spPr>
        <a:xfrm>
          <a:off x="3413562" y="2627026"/>
          <a:ext cx="1626996" cy="1033142"/>
        </a:xfrm>
        <a:prstGeom prst="roundRect">
          <a:avLst>
            <a:gd name="adj" fmla="val 10000"/>
          </a:avLst>
        </a:prstGeom>
        <a:solidFill>
          <a:schemeClr val="bg1">
            <a:alpha val="90000"/>
          </a:schemeClr>
        </a:solidFill>
        <a:ln w="6350" cap="flat" cmpd="sng" algn="ctr">
          <a:solidFill>
            <a:srgbClr val="E2C549"/>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itchFamily="18" charset="0"/>
              <a:cs typeface="Times New Roman" pitchFamily="18" charset="0"/>
            </a:rPr>
            <a:t>Public Assistance Unit Fraud Review</a:t>
          </a:r>
        </a:p>
      </dsp:txBody>
      <dsp:txXfrm>
        <a:off x="3443822" y="2657286"/>
        <a:ext cx="1566476" cy="972622"/>
      </dsp:txXfrm>
    </dsp:sp>
    <dsp:sp modelId="{647C77F7-F7E1-4A99-8276-7CA6054534C3}">
      <dsp:nvSpPr>
        <dsp:cNvPr id="0" name=""/>
        <dsp:cNvSpPr/>
      </dsp:nvSpPr>
      <dsp:spPr>
        <a:xfrm>
          <a:off x="528177" y="3914980"/>
          <a:ext cx="1626996" cy="1033142"/>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657BA98-68B0-41D1-8C50-34511E133285}">
      <dsp:nvSpPr>
        <dsp:cNvPr id="0" name=""/>
        <dsp:cNvSpPr/>
      </dsp:nvSpPr>
      <dsp:spPr>
        <a:xfrm>
          <a:off x="708955" y="4086718"/>
          <a:ext cx="1626996" cy="1033142"/>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itchFamily="18" charset="0"/>
              <a:cs typeface="Times New Roman" pitchFamily="18" charset="0"/>
            </a:rPr>
            <a:t>Disqualification Hearing</a:t>
          </a:r>
        </a:p>
      </dsp:txBody>
      <dsp:txXfrm>
        <a:off x="739215" y="4116978"/>
        <a:ext cx="1566476" cy="972622"/>
      </dsp:txXfrm>
    </dsp:sp>
    <dsp:sp modelId="{DDB6B95A-7688-41D5-977D-AC7F508A0A48}">
      <dsp:nvSpPr>
        <dsp:cNvPr id="0" name=""/>
        <dsp:cNvSpPr/>
      </dsp:nvSpPr>
      <dsp:spPr>
        <a:xfrm>
          <a:off x="5940922" y="3914980"/>
          <a:ext cx="1626996" cy="1033142"/>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453B0FF-8923-4C01-B39B-499BAEEB794A}">
      <dsp:nvSpPr>
        <dsp:cNvPr id="0" name=""/>
        <dsp:cNvSpPr/>
      </dsp:nvSpPr>
      <dsp:spPr>
        <a:xfrm>
          <a:off x="6121700" y="4086718"/>
          <a:ext cx="1626996" cy="1033142"/>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itchFamily="18" charset="0"/>
              <a:cs typeface="Times New Roman" pitchFamily="18" charset="0"/>
            </a:rPr>
            <a:t>State Attorney Prosecution</a:t>
          </a:r>
        </a:p>
      </dsp:txBody>
      <dsp:txXfrm>
        <a:off x="6151960" y="4116978"/>
        <a:ext cx="1566476" cy="972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2A29-5FC3-4BBF-8BB2-4B474F36E653}">
      <dsp:nvSpPr>
        <dsp:cNvPr id="0" name=""/>
        <dsp:cNvSpPr/>
      </dsp:nvSpPr>
      <dsp:spPr>
        <a:xfrm>
          <a:off x="4478908" y="3681491"/>
          <a:ext cx="3015093" cy="487792"/>
        </a:xfrm>
        <a:custGeom>
          <a:avLst/>
          <a:gdLst/>
          <a:ahLst/>
          <a:cxnLst/>
          <a:rect l="0" t="0" r="0" b="0"/>
          <a:pathLst>
            <a:path>
              <a:moveTo>
                <a:pt x="0" y="0"/>
              </a:moveTo>
              <a:lnTo>
                <a:pt x="0" y="332561"/>
              </a:lnTo>
              <a:lnTo>
                <a:pt x="3015093" y="332561"/>
              </a:lnTo>
              <a:lnTo>
                <a:pt x="3015093" y="487792"/>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D65123-111E-4685-998F-DC82BDE044D9}">
      <dsp:nvSpPr>
        <dsp:cNvPr id="0" name=""/>
        <dsp:cNvSpPr/>
      </dsp:nvSpPr>
      <dsp:spPr>
        <a:xfrm>
          <a:off x="1241471" y="3681491"/>
          <a:ext cx="3237436" cy="487792"/>
        </a:xfrm>
        <a:custGeom>
          <a:avLst/>
          <a:gdLst/>
          <a:ahLst/>
          <a:cxnLst/>
          <a:rect l="0" t="0" r="0" b="0"/>
          <a:pathLst>
            <a:path>
              <a:moveTo>
                <a:pt x="3237436" y="0"/>
              </a:moveTo>
              <a:lnTo>
                <a:pt x="3237436" y="332561"/>
              </a:lnTo>
              <a:lnTo>
                <a:pt x="0" y="332561"/>
              </a:lnTo>
              <a:lnTo>
                <a:pt x="0" y="487792"/>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D18E5B-246E-493C-99CC-08C38958E1AF}">
      <dsp:nvSpPr>
        <dsp:cNvPr id="0" name=""/>
        <dsp:cNvSpPr/>
      </dsp:nvSpPr>
      <dsp:spPr>
        <a:xfrm>
          <a:off x="4433188" y="909913"/>
          <a:ext cx="91440" cy="487336"/>
        </a:xfrm>
        <a:custGeom>
          <a:avLst/>
          <a:gdLst/>
          <a:ahLst/>
          <a:cxnLst/>
          <a:rect l="0" t="0" r="0" b="0"/>
          <a:pathLst>
            <a:path>
              <a:moveTo>
                <a:pt x="45720" y="0"/>
              </a:moveTo>
              <a:lnTo>
                <a:pt x="45720" y="487336"/>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D83E9-F247-434A-8433-B8DF95EDE03C}">
      <dsp:nvSpPr>
        <dsp:cNvPr id="0" name=""/>
        <dsp:cNvSpPr/>
      </dsp:nvSpPr>
      <dsp:spPr>
        <a:xfrm>
          <a:off x="3683289" y="455"/>
          <a:ext cx="1591236" cy="909457"/>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5D12C5-75CC-4D06-8866-CFFCBD5F1DEA}">
      <dsp:nvSpPr>
        <dsp:cNvPr id="0" name=""/>
        <dsp:cNvSpPr/>
      </dsp:nvSpPr>
      <dsp:spPr>
        <a:xfrm>
          <a:off x="3869473" y="177330"/>
          <a:ext cx="1591236" cy="909457"/>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202452"/>
              </a:solidFill>
              <a:latin typeface="Times New Roman" pitchFamily="18" charset="0"/>
              <a:cs typeface="Times New Roman" pitchFamily="18" charset="0"/>
            </a:rPr>
            <a:t>DCF Benefit Recovery Review</a:t>
          </a:r>
        </a:p>
      </dsp:txBody>
      <dsp:txXfrm>
        <a:off x="3896110" y="203967"/>
        <a:ext cx="1537962" cy="856183"/>
      </dsp:txXfrm>
    </dsp:sp>
    <dsp:sp modelId="{B4F904EC-E5F7-4A51-AFBB-CEA75919642F}">
      <dsp:nvSpPr>
        <dsp:cNvPr id="0" name=""/>
        <dsp:cNvSpPr/>
      </dsp:nvSpPr>
      <dsp:spPr>
        <a:xfrm>
          <a:off x="2541120" y="1397249"/>
          <a:ext cx="3875574" cy="2284241"/>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FB8667D-F7E9-4A30-9EF7-1533B9A8F18B}">
      <dsp:nvSpPr>
        <dsp:cNvPr id="0" name=""/>
        <dsp:cNvSpPr/>
      </dsp:nvSpPr>
      <dsp:spPr>
        <a:xfrm>
          <a:off x="2727304" y="1574124"/>
          <a:ext cx="3875574" cy="2284241"/>
        </a:xfrm>
        <a:prstGeom prst="roundRect">
          <a:avLst>
            <a:gd name="adj" fmla="val 10000"/>
          </a:avLst>
        </a:prstGeom>
        <a:solidFill>
          <a:srgbClr val="04A651">
            <a:alpha val="90000"/>
          </a:srgb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2452"/>
              </a:solidFill>
              <a:latin typeface="Times New Roman" pitchFamily="18" charset="0"/>
              <a:cs typeface="Times New Roman" pitchFamily="18" charset="0"/>
            </a:rPr>
            <a:t>Public Assistance Unit Fraud Review</a:t>
          </a:r>
        </a:p>
      </dsp:txBody>
      <dsp:txXfrm>
        <a:off x="2794207" y="1641027"/>
        <a:ext cx="3741768" cy="2150435"/>
      </dsp:txXfrm>
    </dsp:sp>
    <dsp:sp modelId="{647C77F7-F7E1-4A99-8276-7CA6054534C3}">
      <dsp:nvSpPr>
        <dsp:cNvPr id="0" name=""/>
        <dsp:cNvSpPr/>
      </dsp:nvSpPr>
      <dsp:spPr>
        <a:xfrm>
          <a:off x="403644" y="4169283"/>
          <a:ext cx="1675655" cy="1064041"/>
        </a:xfrm>
        <a:prstGeom prst="roundRect">
          <a:avLst>
            <a:gd name="adj" fmla="val 10000"/>
          </a:avLst>
        </a:prstGeom>
        <a:solidFill>
          <a:srgbClr val="7B889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657BA98-68B0-41D1-8C50-34511E133285}">
      <dsp:nvSpPr>
        <dsp:cNvPr id="0" name=""/>
        <dsp:cNvSpPr/>
      </dsp:nvSpPr>
      <dsp:spPr>
        <a:xfrm>
          <a:off x="589828" y="4346158"/>
          <a:ext cx="1675655" cy="1064041"/>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202452"/>
              </a:solidFill>
              <a:latin typeface="Times New Roman" pitchFamily="18" charset="0"/>
              <a:cs typeface="Times New Roman" pitchFamily="18" charset="0"/>
            </a:rPr>
            <a:t>Disqualification Hearing</a:t>
          </a:r>
        </a:p>
      </dsp:txBody>
      <dsp:txXfrm>
        <a:off x="620993" y="4377323"/>
        <a:ext cx="1613325" cy="1001711"/>
      </dsp:txXfrm>
    </dsp:sp>
    <dsp:sp modelId="{DDB6B95A-7688-41D5-977D-AC7F508A0A48}">
      <dsp:nvSpPr>
        <dsp:cNvPr id="0" name=""/>
        <dsp:cNvSpPr/>
      </dsp:nvSpPr>
      <dsp:spPr>
        <a:xfrm>
          <a:off x="6656173" y="4169283"/>
          <a:ext cx="1675655" cy="1064041"/>
        </a:xfrm>
        <a:prstGeom prst="roundRect">
          <a:avLst>
            <a:gd name="adj" fmla="val 10000"/>
          </a:avLst>
        </a:prstGeom>
        <a:solidFill>
          <a:srgbClr val="7B889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453B0FF-8923-4C01-B39B-499BAEEB794A}">
      <dsp:nvSpPr>
        <dsp:cNvPr id="0" name=""/>
        <dsp:cNvSpPr/>
      </dsp:nvSpPr>
      <dsp:spPr>
        <a:xfrm>
          <a:off x="6842357" y="4346158"/>
          <a:ext cx="1675655" cy="1064041"/>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202452"/>
              </a:solidFill>
              <a:latin typeface="Times New Roman" pitchFamily="18" charset="0"/>
              <a:cs typeface="Times New Roman" pitchFamily="18" charset="0"/>
            </a:rPr>
            <a:t>State Attorney Prosecution</a:t>
          </a:r>
        </a:p>
      </dsp:txBody>
      <dsp:txXfrm>
        <a:off x="6873522" y="4377323"/>
        <a:ext cx="1613325" cy="1001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2A29-5FC3-4BBF-8BB2-4B474F36E653}">
      <dsp:nvSpPr>
        <dsp:cNvPr id="0" name=""/>
        <dsp:cNvSpPr/>
      </dsp:nvSpPr>
      <dsp:spPr>
        <a:xfrm>
          <a:off x="3983615" y="2145132"/>
          <a:ext cx="3056951" cy="485885"/>
        </a:xfrm>
        <a:custGeom>
          <a:avLst/>
          <a:gdLst/>
          <a:ahLst/>
          <a:cxnLst/>
          <a:rect l="0" t="0" r="0" b="0"/>
          <a:pathLst>
            <a:path>
              <a:moveTo>
                <a:pt x="0" y="0"/>
              </a:moveTo>
              <a:lnTo>
                <a:pt x="0" y="314195"/>
              </a:lnTo>
              <a:lnTo>
                <a:pt x="3056951" y="314195"/>
              </a:lnTo>
              <a:lnTo>
                <a:pt x="3056951" y="485885"/>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D65123-111E-4685-998F-DC82BDE044D9}">
      <dsp:nvSpPr>
        <dsp:cNvPr id="0" name=""/>
        <dsp:cNvSpPr/>
      </dsp:nvSpPr>
      <dsp:spPr>
        <a:xfrm>
          <a:off x="1572054" y="2145132"/>
          <a:ext cx="2411560" cy="485885"/>
        </a:xfrm>
        <a:custGeom>
          <a:avLst/>
          <a:gdLst/>
          <a:ahLst/>
          <a:cxnLst/>
          <a:rect l="0" t="0" r="0" b="0"/>
          <a:pathLst>
            <a:path>
              <a:moveTo>
                <a:pt x="2411560" y="0"/>
              </a:moveTo>
              <a:lnTo>
                <a:pt x="2411560" y="314195"/>
              </a:lnTo>
              <a:lnTo>
                <a:pt x="0" y="314195"/>
              </a:lnTo>
              <a:lnTo>
                <a:pt x="0" y="485885"/>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D18E5B-246E-493C-99CC-08C38958E1AF}">
      <dsp:nvSpPr>
        <dsp:cNvPr id="0" name=""/>
        <dsp:cNvSpPr/>
      </dsp:nvSpPr>
      <dsp:spPr>
        <a:xfrm>
          <a:off x="3937895" y="831547"/>
          <a:ext cx="91440" cy="539009"/>
        </a:xfrm>
        <a:custGeom>
          <a:avLst/>
          <a:gdLst/>
          <a:ahLst/>
          <a:cxnLst/>
          <a:rect l="0" t="0" r="0" b="0"/>
          <a:pathLst>
            <a:path>
              <a:moveTo>
                <a:pt x="45720" y="0"/>
              </a:moveTo>
              <a:lnTo>
                <a:pt x="45720" y="539009"/>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D83E9-F247-434A-8433-B8DF95EDE03C}">
      <dsp:nvSpPr>
        <dsp:cNvPr id="0" name=""/>
        <dsp:cNvSpPr/>
      </dsp:nvSpPr>
      <dsp:spPr>
        <a:xfrm>
          <a:off x="3103637" y="4377"/>
          <a:ext cx="1759956" cy="827169"/>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5D12C5-75CC-4D06-8866-CFFCBD5F1DEA}">
      <dsp:nvSpPr>
        <dsp:cNvPr id="0" name=""/>
        <dsp:cNvSpPr/>
      </dsp:nvSpPr>
      <dsp:spPr>
        <a:xfrm>
          <a:off x="3309562" y="200006"/>
          <a:ext cx="1759956" cy="827169"/>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202452"/>
              </a:solidFill>
              <a:latin typeface="Times New Roman" pitchFamily="18" charset="0"/>
              <a:cs typeface="Times New Roman" pitchFamily="18" charset="0"/>
            </a:rPr>
            <a:t>DCF Benefit Recovery Review</a:t>
          </a:r>
        </a:p>
      </dsp:txBody>
      <dsp:txXfrm>
        <a:off x="3333789" y="224233"/>
        <a:ext cx="1711502" cy="778715"/>
      </dsp:txXfrm>
    </dsp:sp>
    <dsp:sp modelId="{B4F904EC-E5F7-4A51-AFBB-CEA75919642F}">
      <dsp:nvSpPr>
        <dsp:cNvPr id="0" name=""/>
        <dsp:cNvSpPr/>
      </dsp:nvSpPr>
      <dsp:spPr>
        <a:xfrm>
          <a:off x="3263032" y="1370556"/>
          <a:ext cx="1441165" cy="774575"/>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FB8667D-F7E9-4A30-9EF7-1533B9A8F18B}">
      <dsp:nvSpPr>
        <dsp:cNvPr id="0" name=""/>
        <dsp:cNvSpPr/>
      </dsp:nvSpPr>
      <dsp:spPr>
        <a:xfrm>
          <a:off x="3468957" y="1566185"/>
          <a:ext cx="1441165" cy="774575"/>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202452"/>
              </a:solidFill>
              <a:latin typeface="Times New Roman" pitchFamily="18" charset="0"/>
              <a:cs typeface="Times New Roman" pitchFamily="18" charset="0"/>
            </a:rPr>
            <a:t>Public Assistance Unit Fraud Review</a:t>
          </a:r>
        </a:p>
      </dsp:txBody>
      <dsp:txXfrm>
        <a:off x="3491644" y="1588872"/>
        <a:ext cx="1395791" cy="729201"/>
      </dsp:txXfrm>
    </dsp:sp>
    <dsp:sp modelId="{647C77F7-F7E1-4A99-8276-7CA6054534C3}">
      <dsp:nvSpPr>
        <dsp:cNvPr id="0" name=""/>
        <dsp:cNvSpPr/>
      </dsp:nvSpPr>
      <dsp:spPr>
        <a:xfrm>
          <a:off x="-205925" y="2631018"/>
          <a:ext cx="3555959" cy="1874118"/>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657BA98-68B0-41D1-8C50-34511E133285}">
      <dsp:nvSpPr>
        <dsp:cNvPr id="0" name=""/>
        <dsp:cNvSpPr/>
      </dsp:nvSpPr>
      <dsp:spPr>
        <a:xfrm>
          <a:off x="0" y="2826647"/>
          <a:ext cx="3555959" cy="1874118"/>
        </a:xfrm>
        <a:prstGeom prst="roundRect">
          <a:avLst>
            <a:gd name="adj" fmla="val 10000"/>
          </a:avLst>
        </a:prstGeom>
        <a:solidFill>
          <a:srgbClr val="E2C549">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2452"/>
              </a:solidFill>
              <a:latin typeface="Times New Roman" pitchFamily="18" charset="0"/>
              <a:cs typeface="Times New Roman" pitchFamily="18" charset="0"/>
            </a:rPr>
            <a:t>Disqualification Hearing</a:t>
          </a:r>
        </a:p>
      </dsp:txBody>
      <dsp:txXfrm>
        <a:off x="54891" y="2881538"/>
        <a:ext cx="3446177" cy="1764336"/>
      </dsp:txXfrm>
    </dsp:sp>
    <dsp:sp modelId="{DDB6B95A-7688-41D5-977D-AC7F508A0A48}">
      <dsp:nvSpPr>
        <dsp:cNvPr id="0" name=""/>
        <dsp:cNvSpPr/>
      </dsp:nvSpPr>
      <dsp:spPr>
        <a:xfrm>
          <a:off x="6113903" y="2631018"/>
          <a:ext cx="1853326" cy="1176862"/>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453B0FF-8923-4C01-B39B-499BAEEB794A}">
      <dsp:nvSpPr>
        <dsp:cNvPr id="0" name=""/>
        <dsp:cNvSpPr/>
      </dsp:nvSpPr>
      <dsp:spPr>
        <a:xfrm>
          <a:off x="6319829" y="2826647"/>
          <a:ext cx="1853326" cy="1176862"/>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Times New Roman" pitchFamily="18" charset="0"/>
              <a:cs typeface="Times New Roman" pitchFamily="18" charset="0"/>
            </a:rPr>
            <a:t>State Attorney Prosecution</a:t>
          </a:r>
        </a:p>
      </dsp:txBody>
      <dsp:txXfrm>
        <a:off x="6354298" y="2861116"/>
        <a:ext cx="1784388" cy="110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412E-8D40-4144-9074-2E1E56AFB6A1}">
      <dsp:nvSpPr>
        <dsp:cNvPr id="0" name=""/>
        <dsp:cNvSpPr/>
      </dsp:nvSpPr>
      <dsp:spPr>
        <a:xfrm>
          <a:off x="687" y="1535775"/>
          <a:ext cx="2277274" cy="1878274"/>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12 months disqualification</a:t>
          </a:r>
        </a:p>
      </dsp:txBody>
      <dsp:txXfrm>
        <a:off x="43911" y="1578999"/>
        <a:ext cx="2190826" cy="1389339"/>
      </dsp:txXfrm>
    </dsp:sp>
    <dsp:sp modelId="{55E975D3-4430-4688-B824-F734B1AA3093}">
      <dsp:nvSpPr>
        <dsp:cNvPr id="0" name=""/>
        <dsp:cNvSpPr/>
      </dsp:nvSpPr>
      <dsp:spPr>
        <a:xfrm>
          <a:off x="1298175" y="2046762"/>
          <a:ext cx="2417394" cy="2417394"/>
        </a:xfrm>
        <a:prstGeom prst="leftCircularArrow">
          <a:avLst>
            <a:gd name="adj1" fmla="val 2768"/>
            <a:gd name="adj2" fmla="val 337584"/>
            <a:gd name="adj3" fmla="val 2113095"/>
            <a:gd name="adj4" fmla="val 9024489"/>
            <a:gd name="adj5" fmla="val 3230"/>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AD37789-1D2F-4F0E-A3B6-5EF563E78250}">
      <dsp:nvSpPr>
        <dsp:cNvPr id="0" name=""/>
        <dsp:cNvSpPr/>
      </dsp:nvSpPr>
      <dsp:spPr>
        <a:xfrm>
          <a:off x="506748" y="3011562"/>
          <a:ext cx="2024243" cy="804974"/>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dirty="0"/>
            <a:t>Level 1 </a:t>
          </a:r>
        </a:p>
      </dsp:txBody>
      <dsp:txXfrm>
        <a:off x="530325" y="3035139"/>
        <a:ext cx="1977089" cy="757820"/>
      </dsp:txXfrm>
    </dsp:sp>
    <dsp:sp modelId="{96A7A60E-B565-48E4-B00A-3BBFD8911C45}">
      <dsp:nvSpPr>
        <dsp:cNvPr id="0" name=""/>
        <dsp:cNvSpPr/>
      </dsp:nvSpPr>
      <dsp:spPr>
        <a:xfrm>
          <a:off x="2849647" y="1535775"/>
          <a:ext cx="2277274" cy="1878274"/>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24-month disqualification</a:t>
          </a:r>
        </a:p>
      </dsp:txBody>
      <dsp:txXfrm>
        <a:off x="2892871" y="1981486"/>
        <a:ext cx="2190826" cy="1389339"/>
      </dsp:txXfrm>
    </dsp:sp>
    <dsp:sp modelId="{9DC64EBF-825A-458A-A5F9-EC1241CD3493}">
      <dsp:nvSpPr>
        <dsp:cNvPr id="0" name=""/>
        <dsp:cNvSpPr/>
      </dsp:nvSpPr>
      <dsp:spPr>
        <a:xfrm>
          <a:off x="4128158" y="412022"/>
          <a:ext cx="2708379" cy="2708379"/>
        </a:xfrm>
        <a:prstGeom prst="circularArrow">
          <a:avLst>
            <a:gd name="adj1" fmla="val 2471"/>
            <a:gd name="adj2" fmla="val 299238"/>
            <a:gd name="adj3" fmla="val 19525252"/>
            <a:gd name="adj4" fmla="val 12575511"/>
            <a:gd name="adj5" fmla="val 2883"/>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9651F8-27EA-4FF1-B966-79BFE0227BD0}">
      <dsp:nvSpPr>
        <dsp:cNvPr id="0" name=""/>
        <dsp:cNvSpPr/>
      </dsp:nvSpPr>
      <dsp:spPr>
        <a:xfrm>
          <a:off x="3355708" y="1133287"/>
          <a:ext cx="2024243" cy="804974"/>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dirty="0"/>
            <a:t>Level 2</a:t>
          </a:r>
        </a:p>
      </dsp:txBody>
      <dsp:txXfrm>
        <a:off x="3379285" y="1156864"/>
        <a:ext cx="1977089" cy="757820"/>
      </dsp:txXfrm>
    </dsp:sp>
    <dsp:sp modelId="{EF273C93-0012-4A3D-8D20-076C3D629869}">
      <dsp:nvSpPr>
        <dsp:cNvPr id="0" name=""/>
        <dsp:cNvSpPr/>
      </dsp:nvSpPr>
      <dsp:spPr>
        <a:xfrm>
          <a:off x="5698608" y="1535775"/>
          <a:ext cx="2277274" cy="1878274"/>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Permanent disqualification</a:t>
          </a:r>
        </a:p>
      </dsp:txBody>
      <dsp:txXfrm>
        <a:off x="5741832" y="1578999"/>
        <a:ext cx="2190826" cy="1389339"/>
      </dsp:txXfrm>
    </dsp:sp>
    <dsp:sp modelId="{C52C7815-B723-4475-900E-EF19AF803E1E}">
      <dsp:nvSpPr>
        <dsp:cNvPr id="0" name=""/>
        <dsp:cNvSpPr/>
      </dsp:nvSpPr>
      <dsp:spPr>
        <a:xfrm>
          <a:off x="6204669" y="3011562"/>
          <a:ext cx="2024243" cy="804974"/>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dirty="0"/>
            <a:t>Level 3</a:t>
          </a:r>
        </a:p>
      </dsp:txBody>
      <dsp:txXfrm>
        <a:off x="6228246" y="3035139"/>
        <a:ext cx="1977089" cy="757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2A29-5FC3-4BBF-8BB2-4B474F36E653}">
      <dsp:nvSpPr>
        <dsp:cNvPr id="0" name=""/>
        <dsp:cNvSpPr/>
      </dsp:nvSpPr>
      <dsp:spPr>
        <a:xfrm>
          <a:off x="4114264" y="2917530"/>
          <a:ext cx="2280018" cy="830493"/>
        </a:xfrm>
        <a:custGeom>
          <a:avLst/>
          <a:gdLst/>
          <a:ahLst/>
          <a:cxnLst/>
          <a:rect l="0" t="0" r="0" b="0"/>
          <a:pathLst>
            <a:path>
              <a:moveTo>
                <a:pt x="0" y="0"/>
              </a:moveTo>
              <a:lnTo>
                <a:pt x="0" y="575472"/>
              </a:lnTo>
              <a:lnTo>
                <a:pt x="2280018" y="575472"/>
              </a:lnTo>
              <a:lnTo>
                <a:pt x="2280018" y="830493"/>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D65123-111E-4685-998F-DC82BDE044D9}">
      <dsp:nvSpPr>
        <dsp:cNvPr id="0" name=""/>
        <dsp:cNvSpPr/>
      </dsp:nvSpPr>
      <dsp:spPr>
        <a:xfrm>
          <a:off x="1634953" y="2917530"/>
          <a:ext cx="2479310" cy="803222"/>
        </a:xfrm>
        <a:custGeom>
          <a:avLst/>
          <a:gdLst/>
          <a:ahLst/>
          <a:cxnLst/>
          <a:rect l="0" t="0" r="0" b="0"/>
          <a:pathLst>
            <a:path>
              <a:moveTo>
                <a:pt x="2479310" y="0"/>
              </a:moveTo>
              <a:lnTo>
                <a:pt x="2479310" y="548201"/>
              </a:lnTo>
              <a:lnTo>
                <a:pt x="0" y="548201"/>
              </a:lnTo>
              <a:lnTo>
                <a:pt x="0" y="803222"/>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D18E5B-246E-493C-99CC-08C38958E1AF}">
      <dsp:nvSpPr>
        <dsp:cNvPr id="0" name=""/>
        <dsp:cNvSpPr/>
      </dsp:nvSpPr>
      <dsp:spPr>
        <a:xfrm>
          <a:off x="4068544" y="1223585"/>
          <a:ext cx="91440" cy="800618"/>
        </a:xfrm>
        <a:custGeom>
          <a:avLst/>
          <a:gdLst/>
          <a:ahLst/>
          <a:cxnLst/>
          <a:rect l="0" t="0" r="0" b="0"/>
          <a:pathLst>
            <a:path>
              <a:moveTo>
                <a:pt x="45720" y="0"/>
              </a:moveTo>
              <a:lnTo>
                <a:pt x="45720" y="800618"/>
              </a:lnTo>
            </a:path>
          </a:pathLst>
        </a:custGeom>
        <a:noFill/>
        <a:ln w="12700" cap="flat" cmpd="sng" algn="ctr">
          <a:solidFill>
            <a:srgbClr val="20245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D83E9-F247-434A-8433-B8DF95EDE03C}">
      <dsp:nvSpPr>
        <dsp:cNvPr id="0" name=""/>
        <dsp:cNvSpPr/>
      </dsp:nvSpPr>
      <dsp:spPr>
        <a:xfrm>
          <a:off x="3398249" y="2603"/>
          <a:ext cx="1432029" cy="1220982"/>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5D12C5-75CC-4D06-8866-CFFCBD5F1DEA}">
      <dsp:nvSpPr>
        <dsp:cNvPr id="0" name=""/>
        <dsp:cNvSpPr/>
      </dsp:nvSpPr>
      <dsp:spPr>
        <a:xfrm>
          <a:off x="3704121" y="293181"/>
          <a:ext cx="1432029" cy="1220982"/>
        </a:xfrm>
        <a:prstGeom prst="roundRect">
          <a:avLst>
            <a:gd name="adj" fmla="val 10000"/>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imes New Roman" pitchFamily="18" charset="0"/>
              <a:cs typeface="Times New Roman" pitchFamily="18" charset="0"/>
            </a:rPr>
            <a:t>DCF Benefit Recovery Review</a:t>
          </a:r>
        </a:p>
      </dsp:txBody>
      <dsp:txXfrm>
        <a:off x="3739882" y="328942"/>
        <a:ext cx="1360507" cy="1149460"/>
      </dsp:txXfrm>
    </dsp:sp>
    <dsp:sp modelId="{B4F904EC-E5F7-4A51-AFBB-CEA75919642F}">
      <dsp:nvSpPr>
        <dsp:cNvPr id="0" name=""/>
        <dsp:cNvSpPr/>
      </dsp:nvSpPr>
      <dsp:spPr>
        <a:xfrm>
          <a:off x="3233767" y="2024204"/>
          <a:ext cx="1760994" cy="893326"/>
        </a:xfrm>
        <a:prstGeom prst="roundRect">
          <a:avLst>
            <a:gd name="adj" fmla="val 10000"/>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FB8667D-F7E9-4A30-9EF7-1533B9A8F18B}">
      <dsp:nvSpPr>
        <dsp:cNvPr id="0" name=""/>
        <dsp:cNvSpPr/>
      </dsp:nvSpPr>
      <dsp:spPr>
        <a:xfrm>
          <a:off x="3539638" y="2314782"/>
          <a:ext cx="1760994" cy="893326"/>
        </a:xfrm>
        <a:prstGeom prst="roundRect">
          <a:avLst>
            <a:gd name="adj" fmla="val 10000"/>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imes New Roman" pitchFamily="18" charset="0"/>
              <a:cs typeface="Times New Roman" pitchFamily="18" charset="0"/>
            </a:rPr>
            <a:t>Public Assistance Unit Fraud Review</a:t>
          </a:r>
        </a:p>
      </dsp:txBody>
      <dsp:txXfrm>
        <a:off x="3565803" y="2340947"/>
        <a:ext cx="1708664" cy="840996"/>
      </dsp:txXfrm>
    </dsp:sp>
    <dsp:sp modelId="{647C77F7-F7E1-4A99-8276-7CA6054534C3}">
      <dsp:nvSpPr>
        <dsp:cNvPr id="0" name=""/>
        <dsp:cNvSpPr/>
      </dsp:nvSpPr>
      <dsp:spPr>
        <a:xfrm>
          <a:off x="666365" y="3720753"/>
          <a:ext cx="1937176" cy="1246468"/>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657BA98-68B0-41D1-8C50-34511E133285}">
      <dsp:nvSpPr>
        <dsp:cNvPr id="0" name=""/>
        <dsp:cNvSpPr/>
      </dsp:nvSpPr>
      <dsp:spPr>
        <a:xfrm>
          <a:off x="972236" y="4011331"/>
          <a:ext cx="1937176" cy="1246468"/>
        </a:xfrm>
        <a:prstGeom prst="roundRect">
          <a:avLst>
            <a:gd name="adj" fmla="val 10000"/>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imes New Roman" pitchFamily="18" charset="0"/>
              <a:cs typeface="Times New Roman" pitchFamily="18" charset="0"/>
            </a:rPr>
            <a:t>Disqualification Hearing</a:t>
          </a:r>
        </a:p>
      </dsp:txBody>
      <dsp:txXfrm>
        <a:off x="1008744" y="4047839"/>
        <a:ext cx="1864160" cy="1173452"/>
      </dsp:txXfrm>
    </dsp:sp>
    <dsp:sp modelId="{DDB6B95A-7688-41D5-977D-AC7F508A0A48}">
      <dsp:nvSpPr>
        <dsp:cNvPr id="0" name=""/>
        <dsp:cNvSpPr/>
      </dsp:nvSpPr>
      <dsp:spPr>
        <a:xfrm>
          <a:off x="4570922" y="3748024"/>
          <a:ext cx="3646720" cy="1164362"/>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453B0FF-8923-4C01-B39B-499BAEEB794A}">
      <dsp:nvSpPr>
        <dsp:cNvPr id="0" name=""/>
        <dsp:cNvSpPr/>
      </dsp:nvSpPr>
      <dsp:spPr>
        <a:xfrm>
          <a:off x="4876794" y="4038602"/>
          <a:ext cx="3646720" cy="1164362"/>
        </a:xfrm>
        <a:prstGeom prst="roundRect">
          <a:avLst>
            <a:gd name="adj" fmla="val 10000"/>
          </a:avLst>
        </a:prstGeom>
        <a:solidFill>
          <a:srgbClr val="E2C549">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itchFamily="18" charset="0"/>
              <a:cs typeface="Times New Roman" pitchFamily="18" charset="0"/>
            </a:rPr>
            <a:t>State Attorney Prosecution</a:t>
          </a:r>
        </a:p>
      </dsp:txBody>
      <dsp:txXfrm>
        <a:off x="4910897" y="4072705"/>
        <a:ext cx="3578514" cy="1096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84735-6115-4DE6-B3AE-06B41BF82A3D}">
      <dsp:nvSpPr>
        <dsp:cNvPr id="0" name=""/>
        <dsp:cNvSpPr/>
      </dsp:nvSpPr>
      <dsp:spPr>
        <a:xfrm>
          <a:off x="7233" y="745410"/>
          <a:ext cx="2161877" cy="1297126"/>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Case  note events in OSST</a:t>
          </a:r>
        </a:p>
      </dsp:txBody>
      <dsp:txXfrm>
        <a:off x="45225" y="783402"/>
        <a:ext cx="2085893" cy="1221142"/>
      </dsp:txXfrm>
    </dsp:sp>
    <dsp:sp modelId="{8A7553E4-ADB9-46D2-A33A-9CCA74CDBA58}">
      <dsp:nvSpPr>
        <dsp:cNvPr id="0" name=""/>
        <dsp:cNvSpPr/>
      </dsp:nvSpPr>
      <dsp:spPr>
        <a:xfrm>
          <a:off x="2359355" y="1125901"/>
          <a:ext cx="458317" cy="536145"/>
        </a:xfrm>
        <a:prstGeom prst="rightArrow">
          <a:avLst>
            <a:gd name="adj1" fmla="val 60000"/>
            <a:gd name="adj2" fmla="val 50000"/>
          </a:avLst>
        </a:prstGeom>
        <a:solidFill>
          <a:srgbClr val="04A65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2359355" y="1233130"/>
        <a:ext cx="320822" cy="321687"/>
      </dsp:txXfrm>
    </dsp:sp>
    <dsp:sp modelId="{E99F02D1-EC45-42A3-9BBB-5B21A5C06EBA}">
      <dsp:nvSpPr>
        <dsp:cNvPr id="0" name=""/>
        <dsp:cNvSpPr/>
      </dsp:nvSpPr>
      <dsp:spPr>
        <a:xfrm>
          <a:off x="3033861" y="745410"/>
          <a:ext cx="2161877" cy="1297126"/>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Start the Pre-penalty process if appropriate</a:t>
          </a:r>
        </a:p>
      </dsp:txBody>
      <dsp:txXfrm>
        <a:off x="3071853" y="783402"/>
        <a:ext cx="2085893" cy="1221142"/>
      </dsp:txXfrm>
    </dsp:sp>
    <dsp:sp modelId="{6AF5A4D1-7C00-4B20-9CC3-921721611E46}">
      <dsp:nvSpPr>
        <dsp:cNvPr id="0" name=""/>
        <dsp:cNvSpPr/>
      </dsp:nvSpPr>
      <dsp:spPr>
        <a:xfrm>
          <a:off x="5385983" y="1125901"/>
          <a:ext cx="458317" cy="536145"/>
        </a:xfrm>
        <a:prstGeom prst="rightArrow">
          <a:avLst>
            <a:gd name="adj1" fmla="val 60000"/>
            <a:gd name="adj2" fmla="val 50000"/>
          </a:avLst>
        </a:prstGeom>
        <a:solidFill>
          <a:srgbClr val="04A65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5385983" y="1233130"/>
        <a:ext cx="320822" cy="321687"/>
      </dsp:txXfrm>
    </dsp:sp>
    <dsp:sp modelId="{0B26F779-8925-4D73-B5A2-41D59E7E3064}">
      <dsp:nvSpPr>
        <dsp:cNvPr id="0" name=""/>
        <dsp:cNvSpPr/>
      </dsp:nvSpPr>
      <dsp:spPr>
        <a:xfrm>
          <a:off x="6060489" y="745410"/>
          <a:ext cx="2161877" cy="1297126"/>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Complete fraud report  - keep a copy for participant’s file</a:t>
          </a:r>
        </a:p>
      </dsp:txBody>
      <dsp:txXfrm>
        <a:off x="6098481" y="783402"/>
        <a:ext cx="2085893" cy="1221142"/>
      </dsp:txXfrm>
    </dsp:sp>
    <dsp:sp modelId="{2B767783-D5DB-4CA6-B76C-0F2B34FF8CCA}">
      <dsp:nvSpPr>
        <dsp:cNvPr id="0" name=""/>
        <dsp:cNvSpPr/>
      </dsp:nvSpPr>
      <dsp:spPr>
        <a:xfrm rot="5400000">
          <a:off x="6912269" y="2193868"/>
          <a:ext cx="458317" cy="536145"/>
        </a:xfrm>
        <a:prstGeom prst="rightArrow">
          <a:avLst>
            <a:gd name="adj1" fmla="val 60000"/>
            <a:gd name="adj2" fmla="val 50000"/>
          </a:avLst>
        </a:prstGeom>
        <a:solidFill>
          <a:srgbClr val="04A65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rot="-5400000">
        <a:off x="6980585" y="2232782"/>
        <a:ext cx="321687" cy="320822"/>
      </dsp:txXfrm>
    </dsp:sp>
    <dsp:sp modelId="{CC737C54-14F9-4E58-AAF8-582E1B6BF6A8}">
      <dsp:nvSpPr>
        <dsp:cNvPr id="0" name=""/>
        <dsp:cNvSpPr/>
      </dsp:nvSpPr>
      <dsp:spPr>
        <a:xfrm>
          <a:off x="6060489" y="2907287"/>
          <a:ext cx="2161877" cy="1297126"/>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Submit a copy of the fraud report to Regional Designee</a:t>
          </a:r>
        </a:p>
      </dsp:txBody>
      <dsp:txXfrm>
        <a:off x="6098481" y="2945279"/>
        <a:ext cx="2085893" cy="1221142"/>
      </dsp:txXfrm>
    </dsp:sp>
    <dsp:sp modelId="{8CECE58D-AB5F-4F91-B3CA-59C17FA1207A}">
      <dsp:nvSpPr>
        <dsp:cNvPr id="0" name=""/>
        <dsp:cNvSpPr/>
      </dsp:nvSpPr>
      <dsp:spPr>
        <a:xfrm rot="10800000">
          <a:off x="5411926" y="3287778"/>
          <a:ext cx="458317" cy="536145"/>
        </a:xfrm>
        <a:prstGeom prst="rightArrow">
          <a:avLst>
            <a:gd name="adj1" fmla="val 60000"/>
            <a:gd name="adj2" fmla="val 50000"/>
          </a:avLst>
        </a:prstGeom>
        <a:solidFill>
          <a:srgbClr val="04A65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rot="10800000">
        <a:off x="5549421" y="3395007"/>
        <a:ext cx="320822" cy="321687"/>
      </dsp:txXfrm>
    </dsp:sp>
    <dsp:sp modelId="{1EADAE53-653D-4D97-8876-9DC512225BB6}">
      <dsp:nvSpPr>
        <dsp:cNvPr id="0" name=""/>
        <dsp:cNvSpPr/>
      </dsp:nvSpPr>
      <dsp:spPr>
        <a:xfrm>
          <a:off x="3033861" y="2907287"/>
          <a:ext cx="2161877" cy="1297126"/>
        </a:xfrm>
        <a:prstGeom prst="roundRect">
          <a:avLst>
            <a:gd name="adj" fmla="val 10000"/>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Enter general note in FLORIDA (CLRC)</a:t>
          </a:r>
        </a:p>
      </dsp:txBody>
      <dsp:txXfrm>
        <a:off x="3071853" y="2945279"/>
        <a:ext cx="2085893" cy="1221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68F7A-4CE0-4782-9163-19DCAB1337AE}">
      <dsp:nvSpPr>
        <dsp:cNvPr id="0" name=""/>
        <dsp:cNvSpPr/>
      </dsp:nvSpPr>
      <dsp:spPr>
        <a:xfrm>
          <a:off x="0" y="1243661"/>
          <a:ext cx="11034181" cy="403200"/>
        </a:xfrm>
        <a:prstGeom prst="rect">
          <a:avLst/>
        </a:prstGeom>
        <a:solidFill>
          <a:schemeClr val="lt1">
            <a:alpha val="90000"/>
            <a:hueOff val="0"/>
            <a:satOff val="0"/>
            <a:lumOff val="0"/>
            <a:alphaOff val="0"/>
          </a:schemeClr>
        </a:solidFill>
        <a:ln w="6350" cap="flat" cmpd="sng" algn="ctr">
          <a:solidFill>
            <a:srgbClr val="E2C549"/>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14395D0-FBB1-4656-88CD-E39B7ECBE47A}">
      <dsp:nvSpPr>
        <dsp:cNvPr id="0" name=""/>
        <dsp:cNvSpPr/>
      </dsp:nvSpPr>
      <dsp:spPr>
        <a:xfrm>
          <a:off x="551709" y="1007501"/>
          <a:ext cx="7723926" cy="472320"/>
        </a:xfrm>
        <a:prstGeom prst="roundRect">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1946" tIns="0" rIns="291946" bIns="0" numCol="1" spcCol="1270" anchor="ctr" anchorCtr="0">
          <a:noAutofit/>
        </a:bodyPr>
        <a:lstStyle/>
        <a:p>
          <a:pPr marL="0" lvl="0" indent="0" algn="l" defTabSz="711200">
            <a:lnSpc>
              <a:spcPct val="90000"/>
            </a:lnSpc>
            <a:spcBef>
              <a:spcPct val="0"/>
            </a:spcBef>
            <a:spcAft>
              <a:spcPct val="35000"/>
            </a:spcAft>
            <a:buNone/>
          </a:pPr>
          <a:r>
            <a:rPr lang="en-US" sz="1600" kern="1200" dirty="0"/>
            <a:t>Complete BVBR Screen in FLORIDA</a:t>
          </a:r>
        </a:p>
      </dsp:txBody>
      <dsp:txXfrm>
        <a:off x="574766" y="1030558"/>
        <a:ext cx="7677812" cy="426206"/>
      </dsp:txXfrm>
    </dsp:sp>
    <dsp:sp modelId="{EE3F62CA-9FFD-44D5-9781-C0E890A015E4}">
      <dsp:nvSpPr>
        <dsp:cNvPr id="0" name=""/>
        <dsp:cNvSpPr/>
      </dsp:nvSpPr>
      <dsp:spPr>
        <a:xfrm>
          <a:off x="0" y="1969421"/>
          <a:ext cx="11034181" cy="403200"/>
        </a:xfrm>
        <a:prstGeom prst="rect">
          <a:avLst/>
        </a:prstGeom>
        <a:solidFill>
          <a:schemeClr val="lt1">
            <a:alpha val="90000"/>
            <a:hueOff val="0"/>
            <a:satOff val="0"/>
            <a:lumOff val="0"/>
            <a:alphaOff val="0"/>
          </a:schemeClr>
        </a:solidFill>
        <a:ln w="6350" cap="flat" cmpd="sng" algn="ctr">
          <a:solidFill>
            <a:srgbClr val="04A65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A7CB0B-6393-4E81-85DF-1817346AE564}">
      <dsp:nvSpPr>
        <dsp:cNvPr id="0" name=""/>
        <dsp:cNvSpPr/>
      </dsp:nvSpPr>
      <dsp:spPr>
        <a:xfrm>
          <a:off x="551709" y="1733261"/>
          <a:ext cx="7723926" cy="472320"/>
        </a:xfrm>
        <a:prstGeom prst="roundRect">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1946" tIns="0" rIns="291946" bIns="0" numCol="1" spcCol="1270" anchor="ctr" anchorCtr="0">
          <a:noAutofit/>
        </a:bodyPr>
        <a:lstStyle/>
        <a:p>
          <a:pPr marL="0" lvl="0" indent="0" algn="l" defTabSz="711200">
            <a:lnSpc>
              <a:spcPct val="90000"/>
            </a:lnSpc>
            <a:spcBef>
              <a:spcPct val="0"/>
            </a:spcBef>
            <a:spcAft>
              <a:spcPct val="35000"/>
            </a:spcAft>
            <a:buNone/>
          </a:pPr>
          <a:r>
            <a:rPr lang="en-US" sz="1600" kern="1200" dirty="0"/>
            <a:t>Print a copy of the BVBR screen for RWB records</a:t>
          </a:r>
        </a:p>
      </dsp:txBody>
      <dsp:txXfrm>
        <a:off x="574766" y="1756318"/>
        <a:ext cx="7677812" cy="426206"/>
      </dsp:txXfrm>
    </dsp:sp>
    <dsp:sp modelId="{83C5B4D8-8A29-4679-BBDE-B60C4C864D73}">
      <dsp:nvSpPr>
        <dsp:cNvPr id="0" name=""/>
        <dsp:cNvSpPr/>
      </dsp:nvSpPr>
      <dsp:spPr>
        <a:xfrm>
          <a:off x="0" y="2695181"/>
          <a:ext cx="11034181" cy="403200"/>
        </a:xfrm>
        <a:prstGeom prst="rect">
          <a:avLst/>
        </a:prstGeom>
        <a:solidFill>
          <a:schemeClr val="lt1">
            <a:alpha val="90000"/>
            <a:hueOff val="0"/>
            <a:satOff val="0"/>
            <a:lumOff val="0"/>
            <a:alphaOff val="0"/>
          </a:schemeClr>
        </a:solidFill>
        <a:ln w="6350" cap="flat" cmpd="sng" algn="ctr">
          <a:solidFill>
            <a:srgbClr val="7B8898"/>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E6826EB-EF01-4C41-AE68-4CC0A51508B0}">
      <dsp:nvSpPr>
        <dsp:cNvPr id="0" name=""/>
        <dsp:cNvSpPr/>
      </dsp:nvSpPr>
      <dsp:spPr>
        <a:xfrm>
          <a:off x="551709" y="2459021"/>
          <a:ext cx="7723926" cy="472320"/>
        </a:xfrm>
        <a:prstGeom prst="roundRect">
          <a:avLst/>
        </a:prstGeom>
        <a:solidFill>
          <a:srgbClr val="7B889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1946" tIns="0" rIns="291946" bIns="0" numCol="1" spcCol="1270" anchor="ctr" anchorCtr="0">
          <a:noAutofit/>
        </a:bodyPr>
        <a:lstStyle/>
        <a:p>
          <a:pPr marL="0" lvl="0" indent="0" algn="l" defTabSz="711200">
            <a:lnSpc>
              <a:spcPct val="90000"/>
            </a:lnSpc>
            <a:spcBef>
              <a:spcPct val="0"/>
            </a:spcBef>
            <a:spcAft>
              <a:spcPct val="35000"/>
            </a:spcAft>
            <a:buNone/>
          </a:pPr>
          <a:r>
            <a:rPr lang="en-US" sz="1600" kern="1200" dirty="0"/>
            <a:t>Provide a copy to Case Manager</a:t>
          </a:r>
        </a:p>
      </dsp:txBody>
      <dsp:txXfrm>
        <a:off x="574766" y="2482078"/>
        <a:ext cx="7677812" cy="426206"/>
      </dsp:txXfrm>
    </dsp:sp>
    <dsp:sp modelId="{D1483B3E-E509-4E7E-903F-1FA791AAA0F0}">
      <dsp:nvSpPr>
        <dsp:cNvPr id="0" name=""/>
        <dsp:cNvSpPr/>
      </dsp:nvSpPr>
      <dsp:spPr>
        <a:xfrm>
          <a:off x="0" y="3420941"/>
          <a:ext cx="11034181" cy="403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085B7C-1032-4920-8021-11E8BA9A0BCB}">
      <dsp:nvSpPr>
        <dsp:cNvPr id="0" name=""/>
        <dsp:cNvSpPr/>
      </dsp:nvSpPr>
      <dsp:spPr>
        <a:xfrm>
          <a:off x="551709" y="3184781"/>
          <a:ext cx="7723926" cy="47232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1946" tIns="0" rIns="291946" bIns="0" numCol="1" spcCol="1270" anchor="ctr" anchorCtr="0">
          <a:noAutofit/>
        </a:bodyPr>
        <a:lstStyle/>
        <a:p>
          <a:pPr marL="0" lvl="0" indent="0" algn="l" defTabSz="711200">
            <a:lnSpc>
              <a:spcPct val="90000"/>
            </a:lnSpc>
            <a:spcBef>
              <a:spcPct val="0"/>
            </a:spcBef>
            <a:spcAft>
              <a:spcPct val="35000"/>
            </a:spcAft>
            <a:buNone/>
          </a:pPr>
          <a:r>
            <a:rPr lang="en-US" sz="1600" kern="1200" dirty="0"/>
            <a:t>Keep a copy of the Case Manager’s referral form and BVBR screen for your records</a:t>
          </a:r>
        </a:p>
      </dsp:txBody>
      <dsp:txXfrm>
        <a:off x="574766" y="3207838"/>
        <a:ext cx="7677812"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itchFamily="34" charset="0"/>
              </a:rPr>
              <a:t>We’d</a:t>
            </a:r>
            <a:r>
              <a:rPr lang="en-US" baseline="0" dirty="0">
                <a:latin typeface="Arial Narrow" pitchFamily="34" charset="0"/>
              </a:rPr>
              <a:t> like to welcome you to </a:t>
            </a:r>
            <a:r>
              <a:rPr lang="en-US" dirty="0">
                <a:latin typeface="Arial Narrow" pitchFamily="34" charset="0"/>
              </a:rPr>
              <a:t>the</a:t>
            </a:r>
            <a:r>
              <a:rPr lang="en-US" baseline="0" dirty="0">
                <a:latin typeface="Arial Narrow" pitchFamily="34" charset="0"/>
              </a:rPr>
              <a:t> Welfare Transition and Supplemental Nutrition Assistance Program’s</a:t>
            </a:r>
            <a:r>
              <a:rPr lang="en-US" dirty="0">
                <a:latin typeface="Arial Narrow" pitchFamily="34" charset="0"/>
              </a:rPr>
              <a:t> Reporting Fraud for Case Managers</a:t>
            </a:r>
            <a:r>
              <a:rPr lang="en-US" baseline="0" dirty="0">
                <a:latin typeface="Arial Narrow" pitchFamily="34" charset="0"/>
              </a:rPr>
              <a:t> </a:t>
            </a:r>
            <a:r>
              <a:rPr lang="en-US" dirty="0">
                <a:latin typeface="Arial Narrow" pitchFamily="34" charset="0"/>
              </a:rPr>
              <a:t>Webinar. This</a:t>
            </a:r>
            <a:r>
              <a:rPr lang="en-US" baseline="0" dirty="0">
                <a:latin typeface="Arial Narrow" pitchFamily="34" charset="0"/>
              </a:rPr>
              <a:t> </a:t>
            </a:r>
            <a:r>
              <a:rPr lang="en-US" dirty="0">
                <a:latin typeface="Arial Narrow" pitchFamily="34" charset="0"/>
              </a:rPr>
              <a:t>training</a:t>
            </a:r>
            <a:r>
              <a:rPr lang="en-US" baseline="0" dirty="0">
                <a:latin typeface="Arial Narrow" pitchFamily="34" charset="0"/>
              </a:rPr>
              <a:t>  is being brought to you by the Florida Department of Commerce</a:t>
            </a:r>
            <a:r>
              <a:rPr lang="en-US" dirty="0">
                <a:latin typeface="Arial Narrow" pitchFamily="34" charset="0"/>
              </a:rPr>
              <a:t>, and i</a:t>
            </a:r>
            <a:r>
              <a:rPr lang="en-US" baseline="0" dirty="0">
                <a:latin typeface="Arial Narrow" pitchFamily="34" charset="0"/>
              </a:rPr>
              <a:t>n this training, we will focus on the new procedures for reporting and submitting vital information for cases suspected of fraud.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194189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DCF’s General</a:t>
            </a:r>
            <a:r>
              <a:rPr lang="en-US" baseline="0" dirty="0"/>
              <a:t> Fraud Reporting can be accessed by clicking on the applicable hyperlink.  After selecting one of these options, the user will see a screen that has four steps. Elements such as name and city are required.  Information such as name and phone number can be provided; however, this information is not required.  Since it is an online form, a person can submit the report and no further action is required from the person making the report.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3023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FloridaCommerce and DCF have teamed up to</a:t>
            </a:r>
            <a:r>
              <a:rPr lang="en-US" baseline="0" dirty="0"/>
              <a:t> provide a formal way to report suspected incidents of fraud by  customers participating in the Supplemental Nutrition Assistance Program and Welfare Transition program.  The process involves reporting suspected fraud directly into DCF’s FLORIDA system.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7312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managers are</a:t>
            </a:r>
            <a:r>
              <a:rPr lang="en-US" baseline="0" dirty="0"/>
              <a:t> generally alerted to potential fraud when they are conducting progress follow-ups and employer satisfaction on customers who are assigned to various activities.   They may also be alerted to potential fraud while verifying other documentation submitted by a participant.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47447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use Carol as an example. Carol has been assigned</a:t>
            </a:r>
            <a:r>
              <a:rPr lang="en-US" baseline="0" dirty="0"/>
              <a:t> to complete 25 hours a week of work experience since June 4. She has turned in signed timesheets every week since June 4 showing that she has completed 25 hours per week. On July 2, Carol’s case manager contacts the worksite supervisor to follow up on Carol’s progress. During the follow up, the supervisor informs the case manager that Carol has not been to the site since June 8. What should the case manager due next based on the information she has received?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408598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a:t>
            </a:r>
            <a:r>
              <a:rPr lang="en-US" baseline="0" dirty="0"/>
              <a:t> the case manager would review the participant’s case file.  A review of the information would include looking at when the participant started the activity.  The case manager would take into consideration the discovery date, which could be best described as the date the case manager found the discrepancy.  The case manager might also try to find out who has been signing the time sheets.  Since the case manager learned that the customer had not been attending the activity, he/she would need to determine a failure date and mail the Notice of Failure to Comply (form 2290) to the participant.  </a:t>
            </a:r>
            <a:r>
              <a:rPr lang="en-US" b="1" baseline="0" dirty="0"/>
              <a:t>The failure reason cannot be “suspected fraud”.  </a:t>
            </a:r>
            <a:r>
              <a:rPr lang="en-US" baseline="0" dirty="0"/>
              <a:t>The case manager would enter a failure reason such as “failed to attend worksite” and indicate a specific date, not a date range.  The failure and the failure date must be specific.  The case manager would also make an oral attempt to contact the customer if good cause exists for the failure.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36012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research</a:t>
            </a:r>
            <a:r>
              <a:rPr lang="en-US" baseline="0" dirty="0"/>
              <a:t> of the participant’s case has been completed and the case manager suspects fraud, he/she should ensure that the following factors have been thoroughly identified. The time frame of the suspected fraudulent activity must be addressed. Additionally, the case manager will evaluate the monetary value associated with this investigation to be inclusive of the total of all monies for services rendered to the participant during this period.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7473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case manager will prepare available </a:t>
            </a:r>
            <a:r>
              <a:rPr lang="en-US" baseline="0" dirty="0"/>
              <a:t>documentation to support the suspected fraud and case note the event(s) in OSST in detail. Copies should be submitted to the Local Fraud Designee in your region and you should also retain copies of the documentation in the participant’s case file.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49150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have created a template for regions to use to make fraud referrals. Program staff will use this template to make a referral for fraud.  The form will be provided to the regional designee along with copies of all supporting documentation as stated previously in this presentation.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86774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a:t>
            </a:r>
            <a:r>
              <a:rPr lang="en-US" baseline="0" dirty="0"/>
              <a:t> page of the fraud referral template allows the individual reporting fraud to select from common support services provided by the WT and SNAP work programs.  The user also can choose a date range using the calendar feature to calculate the amounts associated with each service for the suspected fraud date range. </a:t>
            </a:r>
            <a:r>
              <a:rPr lang="en-US" dirty="0"/>
              <a:t>The form will</a:t>
            </a:r>
            <a:r>
              <a:rPr lang="en-US" baseline="0" dirty="0"/>
              <a:t> calculate the total amount of services received by the participant during the suspected fraudulent period.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22944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happens</a:t>
            </a:r>
            <a:r>
              <a:rPr lang="en-US" baseline="0" dirty="0"/>
              <a:t> after we refer a case for the Public Assistance Fraud unit? Let’s take a closer look at this process.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98543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a list of some commonly</a:t>
            </a:r>
            <a:r>
              <a:rPr lang="en-US" baseline="0" dirty="0"/>
              <a:t> used terms and acronyms that will be addressed throughout this presentation. You should be familiar with these terms and acronyms by the end of this presentation.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2854434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we refer</a:t>
            </a:r>
            <a:r>
              <a:rPr lang="en-US" baseline="0" dirty="0"/>
              <a:t> a case in FLORIDA, the case goes to its first stop which is the DCF Benefit Recovery Unit.  Although all fraud referrals move on to the next step, this unit is responsible for reviewing the case to see if an evident overpayment has been made.  If there is an evident overpayment (not due to fraud), they will start a benefit recovery record, notify the customer that an overpayment has been made, and notify them that the department will start recovering the overpayment amount.  This is often accomplished by withholding a little of their monthly cash or food assistance benefit until the overpayment is recovered.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411833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a:t>
            </a:r>
            <a:r>
              <a:rPr lang="en-US" baseline="0" dirty="0"/>
              <a:t> recovery unit conducts its review, it goes to the Public Assistance Fraud or PAF unit. This group reviews the case to determine whether or not the case will  be referred for a disqualification hearing or to the State Attorney’s Office to prosecute for Public Assistance Fraud.  We will discuss more about how that determination is made.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4145724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Disqualification hearings</a:t>
            </a:r>
            <a:r>
              <a:rPr lang="en-US" baseline="0" dirty="0"/>
              <a:t> occur when the PAF unit determines that intentional fraud took place, but the amount the recipient fraudulently received wasn’t enough to send to the state attorney for prosecution.  To determine if the fraud was intentional or not, the PAF unit will conduct a thorough review, including</a:t>
            </a:r>
          </a:p>
          <a:p>
            <a:endParaRPr lang="en-US" baseline="0" dirty="0"/>
          </a:p>
          <a:p>
            <a:pPr>
              <a:buFont typeface="Arial" pitchFamily="34" charset="0"/>
              <a:buChar char="•"/>
            </a:pPr>
            <a:r>
              <a:rPr lang="en-US" baseline="0" dirty="0"/>
              <a:t>Reviewing documentation collected by the RWB</a:t>
            </a:r>
          </a:p>
          <a:p>
            <a:pPr>
              <a:buFont typeface="Arial" pitchFamily="34" charset="0"/>
              <a:buChar char="•"/>
            </a:pPr>
            <a:r>
              <a:rPr lang="en-US" baseline="0" dirty="0"/>
              <a:t>Interviewing the case manager that made the discovery</a:t>
            </a:r>
          </a:p>
          <a:p>
            <a:pPr>
              <a:buFont typeface="Arial" pitchFamily="34" charset="0"/>
              <a:buChar char="•"/>
            </a:pPr>
            <a:r>
              <a:rPr lang="en-US" baseline="0" dirty="0"/>
              <a:t>Interviewing workforce staff that may have had contact with the customer regarding the suspected fraudulent activity</a:t>
            </a:r>
          </a:p>
          <a:p>
            <a:pPr>
              <a:buFont typeface="Arial" pitchFamily="34" charset="0"/>
              <a:buChar char="•"/>
            </a:pPr>
            <a:r>
              <a:rPr lang="en-US" baseline="0" dirty="0"/>
              <a:t>If forgery is involved, they will interview the injured party (work site supervisor, employer, instructor or physician)</a:t>
            </a:r>
          </a:p>
          <a:p>
            <a:pPr>
              <a:buFont typeface="Arial" pitchFamily="34" charset="0"/>
              <a:buChar char="•"/>
            </a:pPr>
            <a:r>
              <a:rPr lang="en-US" baseline="0" dirty="0"/>
              <a:t>Asking the RWB to provide documentation for events leading up to discovery and events that occurred after discovery</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330830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Intentional</a:t>
            </a:r>
            <a:r>
              <a:rPr lang="en-US" baseline="0" dirty="0"/>
              <a:t> Program Violation, or IPV, consists of 3 levels. Individuals found to have committed an IPV will lose their eligibility of receiving benefits for a specific amount of time, based on the number of violations they have committed.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3672753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it is the </a:t>
            </a:r>
            <a:r>
              <a:rPr lang="en-US" baseline="0" dirty="0"/>
              <a:t>customer’s first violation, they may be disqualified from the program for 12 months. A second violation carries a disqualification period of 24 months. A third violation may result in a permanent disqualification from receiving public benefits.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1634413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case may be referred to the State Attorney for prosecution depending on the amount of benefits and services the customer received as a result of the fraudulent activity.  The customer may be prosecuted for public assistance fraud.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1901554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case manager suspects fraudulent</a:t>
            </a:r>
            <a:r>
              <a:rPr lang="en-US" baseline="0" dirty="0"/>
              <a:t> activity has occurred, they should first make a case note explaining the situation and why the participant is suspected of fraud. Once the case note is complete, the case manager should initiate a pre-penalty if the participant failed complete a requirement. Next, you will be to complete the fraud report, gather all documentation that pertains to the suspected fraudulent activity, and make a copy of all the materials so you can submit it to your Regional Designee and retain a copy to remain in the participant’s case file. Lastly, you will enter a general note in the FLORIDA CLRC screen explaining the events surrounding the suspected fraud.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860518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case manager</a:t>
            </a:r>
            <a:r>
              <a:rPr lang="en-US" baseline="0" dirty="0"/>
              <a:t> has submitted a copy of the fraud report to the regional fraud designee, the fraud designee will complete the BVBR screen in the FLORIDA system. The designee will print copies of the BVBR screen, one to keep and another copy for the case manager so the information can be stored in the participant’s case file.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3883361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to make a fraud report, you will need some crucial information.  You will need</a:t>
            </a:r>
          </a:p>
          <a:p>
            <a:pPr>
              <a:buFont typeface="Arial" pitchFamily="34" charset="0"/>
              <a:buChar char="•"/>
            </a:pPr>
            <a:r>
              <a:rPr lang="en-US" baseline="0" dirty="0"/>
              <a:t>The suspected fraud date range</a:t>
            </a:r>
          </a:p>
          <a:p>
            <a:pPr>
              <a:buFont typeface="Arial" pitchFamily="34" charset="0"/>
              <a:buChar char="•"/>
            </a:pPr>
            <a:r>
              <a:rPr lang="en-US" baseline="0" dirty="0"/>
              <a:t>An estimated monetary value for the suspected date range for every service that the participant received during the time period. These services include transportation assistance, the dollar amount for childcare , cash assistance received during the fraudulent time period, food assistance during the fraudulent time period, and any other supportive services or local incentives awarded to customers for participation.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2858878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gathered</a:t>
            </a:r>
            <a:r>
              <a:rPr lang="en-US" baseline="0" dirty="0"/>
              <a:t> all of your information and suspect fraudulent activity has occurred, you would enter a case note in OSSST. </a:t>
            </a:r>
            <a:r>
              <a:rPr lang="en-US" dirty="0"/>
              <a:t>The case note in OSST will allow</a:t>
            </a:r>
            <a:r>
              <a:rPr lang="en-US" baseline="0" dirty="0"/>
              <a:t> the case manager to record vital information concerning the referral. It is important that you attempt to communicate with the customer to address the failure and counsel them to see if good cause exists.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169732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define</a:t>
            </a:r>
            <a:r>
              <a:rPr lang="en-US" baseline="0" dirty="0"/>
              <a:t> what we mean when we say “fraud” for the purposes of this presentation. Fraud is best defined as the act of deceiving or misleading something or someone to achieve an outcome of an undeserved gain.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556862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Upon completion of the case note, you would then start the pre-penalty process and complete the Fraud Referral Template. To start the pre-penalty process, you would log on to OSST, search for the participant’s case, and select the “Add” button under the Sanction section in the Alternative Plan screen. It is important to note that we do NOT start the pre-penalty process because we suspect the participant has committed fraud. Pre-penalties are put in place because a participant has failed to complete an assignment or activity. You must set a specific failure date for the participant when beginning the pre-penalty process, which would be the most recent date the participant has failed to participate in the program.</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432689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refer to the FloridaCommerce website for a step guide for completing the Fraud Referral Form. The address can be found at the bottom of this screen.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171581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a:t>
            </a:r>
            <a:r>
              <a:rPr lang="en-US" baseline="0" dirty="0"/>
              <a:t> to make a copy of all the documentation you will be presenting to refer the case for fraud. Place one copy in the participant’s case file and provide an additional copy to the Regional Designee.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2559527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step would</a:t>
            </a:r>
            <a:r>
              <a:rPr lang="en-US" baseline="0" dirty="0"/>
              <a:t> be to enter the event notes on the FLORIDA CLRC screen. The case manager is responsible for entering the same information located in the OSST case note.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3704435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a:t>
            </a:r>
            <a:r>
              <a:rPr lang="en-US" baseline="0" dirty="0"/>
              <a:t> event note included on the CLRC screen.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2966895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addition</a:t>
            </a:r>
            <a:r>
              <a:rPr lang="en-US" baseline="0" dirty="0"/>
              <a:t>al questions, please contact us at 1-866-352-2345.</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part that particularly relates to the WT and SNAP work programs and the services we provide are located in Florida Statues 414.39, section 1 (a), (b), and (c).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51284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Altered</a:t>
            </a:r>
            <a:r>
              <a:rPr lang="en-US" baseline="0" dirty="0"/>
              <a:t> documents can be considered misrepresentation and impersonation.  Altering a document or forging a document to receive public assistance, including services, under any state or federally funded program, is considered fraud.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1259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a:t>
            </a:r>
            <a:r>
              <a:rPr lang="en-US" baseline="0" dirty="0"/>
              <a:t> Statute 414.39 1(b) and (c) states:</a:t>
            </a:r>
          </a:p>
          <a:p>
            <a:endParaRPr lang="en-US" baseline="0" dirty="0"/>
          </a:p>
          <a:p>
            <a:r>
              <a:rPr lang="en-US" baseline="0" dirty="0"/>
              <a:t>Failure to disclose a change in circumstances in order to obtain or continue to receive any such public assistance (this includes services) to which he or she is not entitled or in an amount larger that that to which he or she is entitled or</a:t>
            </a:r>
          </a:p>
          <a:p>
            <a:endParaRPr lang="en-US" baseline="0" dirty="0"/>
          </a:p>
          <a:p>
            <a:r>
              <a:rPr lang="en-US" baseline="0" dirty="0"/>
              <a:t>(C) – Aids and abets another person in the commission of any such act is guilty of a crime and shall be punished as provided in subsection (5)</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96045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FloridaCommerce</a:t>
            </a:r>
            <a:r>
              <a:rPr lang="en-US" baseline="0" dirty="0"/>
              <a:t> and DCF are both serious about discouraging fraud and fraud attempts.  Customers applying and recertifying for public benefits are made aware that fraud and attempted fraud are prosecutable and could lead to disqualification for public assistance benefits.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28698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the Public Assistance Fraud Warning on DCF’s website, DCF has provided the ability for citizens to report instances of fraud or suspected fraud.  These options are available to anyone wishing to report fraudulent activity.  The site offers two types of fraud reporting: formal and general.  There is a formal complaint form (found on the left hand side of the screen under Report Client Fraud).  This process is not anonymous and requires detail.</a:t>
            </a:r>
          </a:p>
          <a:p>
            <a:endParaRPr lang="en-US" baseline="0" dirty="0"/>
          </a:p>
          <a:p>
            <a:r>
              <a:rPr lang="en-US" baseline="0" dirty="0"/>
              <a:t>There is also the hyperlinked options to report Food Assistance/Cash Assistance and TANF (Welfare) fraud – which are anonymous.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72930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Initiating</a:t>
            </a:r>
            <a:r>
              <a:rPr lang="en-US" baseline="0" dirty="0"/>
              <a:t> a Formal Complaint on DCF’s Website is for reporting suspected fraud by DCF employees, including Department contracted providers.  To initiate a formal complaint, the complainant will click on the Inspector General Complaint Form.  It also provides general information about the Whistle-blowers Act, which can be found in Florida Statute 112.3187-112.31895.  To learn more about reporting Formal Complaints, please visit DCF’s website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31899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floridajobs.org/PDG/Memos/CompletingtheFraudReferralForm.pdf" TargetMode="External"/><Relationship Id="rId5" Type="http://schemas.openxmlformats.org/officeDocument/2006/relationships/image" Target="../media/image14.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myflfamilies.com/about-us/office-inspector-general/formal-complaints" TargetMode="Externa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04C363B-65B7-01C6-95C3-CD8ED1A9B698}"/>
              </a:ext>
            </a:extLst>
          </p:cNvPr>
          <p:cNvPicPr>
            <a:picLocks noChangeAspect="1"/>
          </p:cNvPicPr>
          <p:nvPr/>
        </p:nvPicPr>
        <p:blipFill>
          <a:blip r:embed="rId3"/>
          <a:stretch>
            <a:fillRect/>
          </a:stretch>
        </p:blipFill>
        <p:spPr>
          <a:xfrm>
            <a:off x="1392422"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Reporting Fraud</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Case Managers</a:t>
            </a:r>
          </a:p>
        </p:txBody>
      </p:sp>
      <p:sp>
        <p:nvSpPr>
          <p:cNvPr id="2" name="Subtitle 2">
            <a:extLst>
              <a:ext uri="{FF2B5EF4-FFF2-40B4-BE49-F238E27FC236}">
                <a16:creationId xmlns:a16="http://schemas.microsoft.com/office/drawing/2014/main" id="{50C2FB0A-0AA2-E3FA-63C8-19B26F7ED915}"/>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rgbClr val="202452"/>
                </a:solidFill>
                <a:latin typeface="Arial" panose="020B0604020202020204" pitchFamily="34" charset="0"/>
                <a:cs typeface="Arial" panose="020B0604020202020204" pitchFamily="34" charset="0"/>
              </a:rPr>
              <a:t>Welfare Transition (WT) and Supplemental Nutrition Assistance Program (SNAP)</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DCF Fraud Reporting - General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4">
            <a:extLst>
              <a:ext uri="{FF2B5EF4-FFF2-40B4-BE49-F238E27FC236}">
                <a16:creationId xmlns:a16="http://schemas.microsoft.com/office/drawing/2014/main" id="{BFF11753-8C35-421B-A294-9426F47CBDBB}"/>
              </a:ext>
            </a:extLst>
          </p:cNvPr>
          <p:cNvPicPr>
            <a:picLocks noChangeAspect="1" noChangeArrowheads="1"/>
          </p:cNvPicPr>
          <p:nvPr/>
        </p:nvPicPr>
        <p:blipFill>
          <a:blip r:embed="rId4" cstate="print"/>
          <a:srcRect/>
          <a:stretch>
            <a:fillRect/>
          </a:stretch>
        </p:blipFill>
        <p:spPr bwMode="auto">
          <a:xfrm>
            <a:off x="1038578" y="2324100"/>
            <a:ext cx="3320672" cy="2209800"/>
          </a:xfrm>
          <a:prstGeom prst="roundRect">
            <a:avLst>
              <a:gd name="adj" fmla="val 16667"/>
            </a:avLst>
          </a:prstGeom>
          <a:ln>
            <a:solidFill>
              <a:srgbClr val="20245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0" name="Straight Arrow Connector 9">
            <a:extLst>
              <a:ext uri="{FF2B5EF4-FFF2-40B4-BE49-F238E27FC236}">
                <a16:creationId xmlns:a16="http://schemas.microsoft.com/office/drawing/2014/main" id="{3F4654F0-5E28-475B-9D75-F35E67236FA2}"/>
              </a:ext>
            </a:extLst>
          </p:cNvPr>
          <p:cNvCxnSpPr/>
          <p:nvPr/>
        </p:nvCxnSpPr>
        <p:spPr>
          <a:xfrm flipV="1">
            <a:off x="4027311" y="2743200"/>
            <a:ext cx="762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F2B061-14C4-CA42-8016-BE616C3E9173}"/>
              </a:ext>
            </a:extLst>
          </p:cNvPr>
          <p:cNvCxnSpPr/>
          <p:nvPr/>
        </p:nvCxnSpPr>
        <p:spPr>
          <a:xfrm flipH="1">
            <a:off x="3073400" y="3654778"/>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D2F16F2A-B346-780F-5226-4C867215864D}"/>
              </a:ext>
            </a:extLst>
          </p:cNvPr>
          <p:cNvPicPr>
            <a:picLocks noChangeAspect="1" noChangeArrowheads="1"/>
          </p:cNvPicPr>
          <p:nvPr/>
        </p:nvPicPr>
        <p:blipFill>
          <a:blip r:embed="rId5" cstate="print"/>
          <a:srcRect/>
          <a:stretch>
            <a:fillRect/>
          </a:stretch>
        </p:blipFill>
        <p:spPr bwMode="auto">
          <a:xfrm>
            <a:off x="5348112" y="1580444"/>
            <a:ext cx="4653614" cy="4828880"/>
          </a:xfrm>
          <a:prstGeom prst="rect">
            <a:avLst/>
          </a:prstGeom>
          <a:ln w="127000" cap="sq">
            <a:solidFill>
              <a:srgbClr val="20245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614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err="1">
                <a:solidFill>
                  <a:srgbClr val="04A651"/>
                </a:solidFill>
                <a:latin typeface="Franklin Gothic Book" panose="020B0503020102020204" pitchFamily="34" charset="0"/>
              </a:rPr>
              <a:t>FloridaCommerce’s</a:t>
            </a:r>
            <a:r>
              <a:rPr lang="en-US" b="1" dirty="0">
                <a:solidFill>
                  <a:srgbClr val="04A651"/>
                </a:solidFill>
                <a:latin typeface="Franklin Gothic Book" panose="020B0503020102020204" pitchFamily="34" charset="0"/>
              </a:rPr>
              <a:t> Fraud Reporting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92E491C1-63C6-F6EB-3A49-C6D85AB3A4B6}"/>
              </a:ext>
            </a:extLst>
          </p:cNvPr>
          <p:cNvPicPr>
            <a:picLocks noChangeAspect="1"/>
          </p:cNvPicPr>
          <p:nvPr/>
        </p:nvPicPr>
        <p:blipFill>
          <a:blip r:embed="rId4"/>
          <a:stretch>
            <a:fillRect/>
          </a:stretch>
        </p:blipFill>
        <p:spPr>
          <a:xfrm>
            <a:off x="1109135" y="3059889"/>
            <a:ext cx="3451578" cy="797044"/>
          </a:xfrm>
          <a:prstGeom prst="rect">
            <a:avLst/>
          </a:prstGeom>
        </p:spPr>
      </p:pic>
      <p:pic>
        <p:nvPicPr>
          <p:cNvPr id="6" name="Picture 4" descr="C:\Users\dickeyt\Pictures\Microsoft Clip Organizer\MC900439347[1].JPG">
            <a:extLst>
              <a:ext uri="{FF2B5EF4-FFF2-40B4-BE49-F238E27FC236}">
                <a16:creationId xmlns:a16="http://schemas.microsoft.com/office/drawing/2014/main" id="{49CA157C-7EA4-26D8-4B2B-5855D1ACF204}"/>
              </a:ext>
            </a:extLst>
          </p:cNvPr>
          <p:cNvPicPr>
            <a:picLocks noChangeAspect="1" noChangeArrowheads="1"/>
          </p:cNvPicPr>
          <p:nvPr/>
        </p:nvPicPr>
        <p:blipFill>
          <a:blip r:embed="rId5" cstate="print"/>
          <a:srcRect/>
          <a:stretch>
            <a:fillRect/>
          </a:stretch>
        </p:blipFill>
        <p:spPr bwMode="auto">
          <a:xfrm>
            <a:off x="4953000" y="2713933"/>
            <a:ext cx="2286000" cy="2286000"/>
          </a:xfrm>
          <a:prstGeom prst="rect">
            <a:avLst/>
          </a:prstGeom>
          <a:solidFill>
            <a:schemeClr val="bg1">
              <a:lumMod val="95000"/>
              <a:alpha val="0"/>
            </a:schemeClr>
          </a:solidFill>
        </p:spPr>
      </p:pic>
      <p:pic>
        <p:nvPicPr>
          <p:cNvPr id="7" name="Picture 2">
            <a:extLst>
              <a:ext uri="{FF2B5EF4-FFF2-40B4-BE49-F238E27FC236}">
                <a16:creationId xmlns:a16="http://schemas.microsoft.com/office/drawing/2014/main" id="{9547FBB9-ADF0-78B8-2D18-C50DE7DC06A9}"/>
              </a:ext>
            </a:extLst>
          </p:cNvPr>
          <p:cNvPicPr>
            <a:picLocks noChangeAspect="1" noChangeArrowheads="1"/>
          </p:cNvPicPr>
          <p:nvPr/>
        </p:nvPicPr>
        <p:blipFill>
          <a:blip r:embed="rId6" cstate="print"/>
          <a:srcRect/>
          <a:stretch>
            <a:fillRect/>
          </a:stretch>
        </p:blipFill>
        <p:spPr bwMode="auto">
          <a:xfrm>
            <a:off x="7837664" y="2640168"/>
            <a:ext cx="3471333" cy="1636485"/>
          </a:xfrm>
          <a:prstGeom prst="rect">
            <a:avLst/>
          </a:prstGeom>
          <a:noFill/>
          <a:ln w="9525">
            <a:noFill/>
            <a:miter lim="800000"/>
            <a:headEnd/>
            <a:tailEnd/>
          </a:ln>
        </p:spPr>
      </p:pic>
    </p:spTree>
    <p:extLst>
      <p:ext uri="{BB962C8B-B14F-4D97-AF65-F5344CB8AC3E}">
        <p14:creationId xmlns:p14="http://schemas.microsoft.com/office/powerpoint/2010/main" val="187073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Identifying Potential Fraud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013CDF25-644E-CB92-E8FE-E5C4EE3FDDEE}"/>
              </a:ext>
            </a:extLst>
          </p:cNvPr>
          <p:cNvSpPr>
            <a:spLocks noGrp="1"/>
          </p:cNvSpPr>
          <p:nvPr>
            <p:ph idx="1"/>
          </p:nvPr>
        </p:nvSpPr>
        <p:spPr>
          <a:xfrm>
            <a:off x="838200" y="1690688"/>
            <a:ext cx="10515600" cy="4949825"/>
          </a:xfrm>
        </p:spPr>
        <p:txBody>
          <a:bodyPr/>
          <a:lstStyle/>
          <a:p>
            <a:r>
              <a:rPr lang="en-US" dirty="0">
                <a:solidFill>
                  <a:srgbClr val="202452"/>
                </a:solidFill>
              </a:rPr>
              <a:t>Case managers are generally made aware of potentially fraudulent activity by conducting follow-ups with</a:t>
            </a:r>
          </a:p>
          <a:p>
            <a:pPr lvl="1">
              <a:lnSpc>
                <a:spcPct val="150000"/>
              </a:lnSpc>
            </a:pPr>
            <a:r>
              <a:rPr lang="en-US" dirty="0">
                <a:solidFill>
                  <a:srgbClr val="202452"/>
                </a:solidFill>
              </a:rPr>
              <a:t>Work site supervisors</a:t>
            </a:r>
          </a:p>
          <a:p>
            <a:pPr lvl="1">
              <a:lnSpc>
                <a:spcPct val="150000"/>
              </a:lnSpc>
            </a:pPr>
            <a:r>
              <a:rPr lang="en-US" dirty="0">
                <a:solidFill>
                  <a:srgbClr val="202452"/>
                </a:solidFill>
              </a:rPr>
              <a:t>Employers</a:t>
            </a:r>
          </a:p>
          <a:p>
            <a:pPr lvl="1">
              <a:lnSpc>
                <a:spcPct val="150000"/>
              </a:lnSpc>
            </a:pPr>
            <a:r>
              <a:rPr lang="en-US" dirty="0">
                <a:solidFill>
                  <a:srgbClr val="202452"/>
                </a:solidFill>
              </a:rPr>
              <a:t>Schools</a:t>
            </a:r>
          </a:p>
          <a:p>
            <a:pPr lvl="1">
              <a:lnSpc>
                <a:spcPct val="150000"/>
              </a:lnSpc>
            </a:pPr>
            <a:r>
              <a:rPr lang="en-US" dirty="0">
                <a:solidFill>
                  <a:srgbClr val="202452"/>
                </a:solidFill>
              </a:rPr>
              <a:t>Doctor Offices</a:t>
            </a:r>
          </a:p>
        </p:txBody>
      </p:sp>
      <p:pic>
        <p:nvPicPr>
          <p:cNvPr id="8" name="Picture 3">
            <a:extLst>
              <a:ext uri="{FF2B5EF4-FFF2-40B4-BE49-F238E27FC236}">
                <a16:creationId xmlns:a16="http://schemas.microsoft.com/office/drawing/2014/main" id="{86605E8D-66DC-5771-91D4-21260F9FA97F}"/>
              </a:ext>
            </a:extLst>
          </p:cNvPr>
          <p:cNvPicPr>
            <a:picLocks noChangeAspect="1" noChangeArrowheads="1"/>
          </p:cNvPicPr>
          <p:nvPr/>
        </p:nvPicPr>
        <p:blipFill>
          <a:blip r:embed="rId4" cstate="print"/>
          <a:srcRect/>
          <a:stretch>
            <a:fillRect/>
          </a:stretch>
        </p:blipFill>
        <p:spPr bwMode="auto">
          <a:xfrm rot="21043613">
            <a:off x="6170751" y="2603407"/>
            <a:ext cx="4444186" cy="3554625"/>
          </a:xfrm>
          <a:prstGeom prst="ellipse">
            <a:avLst/>
          </a:prstGeom>
          <a:ln>
            <a:noFill/>
          </a:ln>
          <a:effectLst>
            <a:softEdge rad="112500"/>
          </a:effectLst>
        </p:spPr>
      </p:pic>
    </p:spTree>
    <p:extLst>
      <p:ext uri="{BB962C8B-B14F-4D97-AF65-F5344CB8AC3E}">
        <p14:creationId xmlns:p14="http://schemas.microsoft.com/office/powerpoint/2010/main" val="37569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Example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3">
            <a:extLst>
              <a:ext uri="{FF2B5EF4-FFF2-40B4-BE49-F238E27FC236}">
                <a16:creationId xmlns:a16="http://schemas.microsoft.com/office/drawing/2014/main" id="{169267D5-21D2-455D-FB30-5A6EF062C8CA}"/>
              </a:ext>
            </a:extLst>
          </p:cNvPr>
          <p:cNvSpPr>
            <a:spLocks noGrp="1"/>
          </p:cNvSpPr>
          <p:nvPr>
            <p:ph sz="half" idx="1"/>
          </p:nvPr>
        </p:nvSpPr>
        <p:spPr>
          <a:xfrm>
            <a:off x="838200" y="1690688"/>
            <a:ext cx="5257800" cy="5410200"/>
          </a:xfrm>
        </p:spPr>
        <p:txBody>
          <a:bodyPr/>
          <a:lstStyle/>
          <a:p>
            <a:r>
              <a:rPr lang="en-US" sz="2200" dirty="0">
                <a:solidFill>
                  <a:srgbClr val="202452"/>
                </a:solidFill>
              </a:rPr>
              <a:t>Carol has been assigned to complete 25 hours a week of work experience since 6/4 </a:t>
            </a:r>
          </a:p>
          <a:p>
            <a:r>
              <a:rPr lang="en-US" sz="2200" dirty="0">
                <a:solidFill>
                  <a:srgbClr val="202452"/>
                </a:solidFill>
              </a:rPr>
              <a:t>She has turned in signed timesheets every week since 6/4 showing 25 hours per week</a:t>
            </a:r>
          </a:p>
          <a:p>
            <a:r>
              <a:rPr lang="en-US" sz="2200" dirty="0">
                <a:solidFill>
                  <a:srgbClr val="202452"/>
                </a:solidFill>
              </a:rPr>
              <a:t>Case manager contacts the worksite supervisor on 7/2 to follow-up on Carol’s progress</a:t>
            </a:r>
          </a:p>
          <a:p>
            <a:r>
              <a:rPr lang="en-US" sz="2200" dirty="0">
                <a:solidFill>
                  <a:srgbClr val="202452"/>
                </a:solidFill>
              </a:rPr>
              <a:t>The supervisor tells the case manager that Carol has not been to the site since 6/8</a:t>
            </a:r>
          </a:p>
          <a:p>
            <a:pPr>
              <a:buNone/>
            </a:pPr>
            <a:endParaRPr lang="en-US" sz="2200" dirty="0">
              <a:solidFill>
                <a:srgbClr val="202452"/>
              </a:solidFill>
            </a:endParaRPr>
          </a:p>
        </p:txBody>
      </p:sp>
      <p:sp>
        <p:nvSpPr>
          <p:cNvPr id="9" name="Content Placeholder 4">
            <a:extLst>
              <a:ext uri="{FF2B5EF4-FFF2-40B4-BE49-F238E27FC236}">
                <a16:creationId xmlns:a16="http://schemas.microsoft.com/office/drawing/2014/main" id="{670DCC16-8219-60B8-F277-AD42425086D1}"/>
              </a:ext>
            </a:extLst>
          </p:cNvPr>
          <p:cNvSpPr txBox="1">
            <a:spLocks/>
          </p:cNvSpPr>
          <p:nvPr/>
        </p:nvSpPr>
        <p:spPr>
          <a:xfrm>
            <a:off x="6515100" y="1690688"/>
            <a:ext cx="4419600" cy="556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2452"/>
                </a:solidFill>
              </a:rPr>
              <a:t>Carol hasn’t been to the site since 6/8, but she has turned in a signed time sheets through 6/29 showing 25 hours of participation each week</a:t>
            </a:r>
          </a:p>
          <a:p>
            <a:pPr>
              <a:buFont typeface="Arial" panose="020B0604020202020204" pitchFamily="34" charset="0"/>
              <a:buNone/>
            </a:pPr>
            <a:endParaRPr lang="en-US" sz="2400" dirty="0">
              <a:solidFill>
                <a:srgbClr val="202452"/>
              </a:solidFill>
            </a:endParaRPr>
          </a:p>
          <a:p>
            <a:r>
              <a:rPr lang="en-US" sz="2000" dirty="0">
                <a:solidFill>
                  <a:srgbClr val="202452"/>
                </a:solidFill>
              </a:rPr>
              <a:t>What should the case manager do next?</a:t>
            </a:r>
          </a:p>
          <a:p>
            <a:pPr>
              <a:buFont typeface="Arial" panose="020B0604020202020204" pitchFamily="34" charset="0"/>
              <a:buNone/>
            </a:pPr>
            <a:endParaRPr lang="en-US" dirty="0">
              <a:solidFill>
                <a:srgbClr val="202452"/>
              </a:solidFill>
            </a:endParaRPr>
          </a:p>
          <a:p>
            <a:pPr>
              <a:buFont typeface="Arial" panose="020B0604020202020204" pitchFamily="34" charset="0"/>
              <a:buNone/>
            </a:pPr>
            <a:endParaRPr lang="en-US" dirty="0">
              <a:solidFill>
                <a:srgbClr val="202452"/>
              </a:solidFill>
            </a:endParaRPr>
          </a:p>
        </p:txBody>
      </p:sp>
    </p:spTree>
    <p:extLst>
      <p:ext uri="{BB962C8B-B14F-4D97-AF65-F5344CB8AC3E}">
        <p14:creationId xmlns:p14="http://schemas.microsoft.com/office/powerpoint/2010/main" val="105339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Manager’s Steps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5">
            <a:extLst>
              <a:ext uri="{FF2B5EF4-FFF2-40B4-BE49-F238E27FC236}">
                <a16:creationId xmlns:a16="http://schemas.microsoft.com/office/drawing/2014/main" id="{BC642519-C8DA-2A4C-4E2F-793B37DFAC02}"/>
              </a:ext>
            </a:extLst>
          </p:cNvPr>
          <p:cNvSpPr>
            <a:spLocks noGrp="1"/>
          </p:cNvSpPr>
          <p:nvPr>
            <p:ph idx="1"/>
          </p:nvPr>
        </p:nvSpPr>
        <p:spPr>
          <a:xfrm>
            <a:off x="838200" y="1690688"/>
            <a:ext cx="10515600" cy="4949825"/>
          </a:xfrm>
        </p:spPr>
        <p:txBody>
          <a:bodyPr/>
          <a:lstStyle/>
          <a:p>
            <a:r>
              <a:rPr lang="en-US" dirty="0">
                <a:solidFill>
                  <a:srgbClr val="202452"/>
                </a:solidFill>
              </a:rPr>
              <a:t>Review documentation</a:t>
            </a:r>
          </a:p>
          <a:p>
            <a:pPr lvl="1"/>
            <a:r>
              <a:rPr lang="en-US" dirty="0">
                <a:solidFill>
                  <a:srgbClr val="202452"/>
                </a:solidFill>
              </a:rPr>
              <a:t>Activity start date</a:t>
            </a:r>
          </a:p>
          <a:p>
            <a:pPr lvl="1"/>
            <a:r>
              <a:rPr lang="en-US" dirty="0">
                <a:solidFill>
                  <a:srgbClr val="202452"/>
                </a:solidFill>
              </a:rPr>
              <a:t>Discovery date</a:t>
            </a:r>
          </a:p>
          <a:p>
            <a:pPr lvl="1"/>
            <a:r>
              <a:rPr lang="en-US" dirty="0">
                <a:solidFill>
                  <a:srgbClr val="202452"/>
                </a:solidFill>
              </a:rPr>
              <a:t>Find out who has been signing the time sheets</a:t>
            </a:r>
          </a:p>
          <a:p>
            <a:r>
              <a:rPr lang="en-US" dirty="0">
                <a:solidFill>
                  <a:srgbClr val="202452"/>
                </a:solidFill>
              </a:rPr>
              <a:t>Mail a notice of failure and make an oral attempt to inform customer of failure</a:t>
            </a:r>
          </a:p>
          <a:p>
            <a:pPr lvl="1"/>
            <a:r>
              <a:rPr lang="en-US" dirty="0">
                <a:solidFill>
                  <a:srgbClr val="202452"/>
                </a:solidFill>
              </a:rPr>
              <a:t>Determine if Carol has good cause for missing the activity</a:t>
            </a:r>
          </a:p>
        </p:txBody>
      </p:sp>
    </p:spTree>
    <p:extLst>
      <p:ext uri="{BB962C8B-B14F-4D97-AF65-F5344CB8AC3E}">
        <p14:creationId xmlns:p14="http://schemas.microsoft.com/office/powerpoint/2010/main" val="409452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When Fraud is Suspected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07E1BDD1-0691-DCC4-FE8B-E9569893865E}"/>
              </a:ext>
            </a:extLst>
          </p:cNvPr>
          <p:cNvSpPr>
            <a:spLocks noGrp="1"/>
          </p:cNvSpPr>
          <p:nvPr>
            <p:ph idx="1"/>
          </p:nvPr>
        </p:nvSpPr>
        <p:spPr>
          <a:xfrm>
            <a:off x="838199" y="1690688"/>
            <a:ext cx="10515599" cy="5410200"/>
          </a:xfrm>
        </p:spPr>
        <p:txBody>
          <a:bodyPr/>
          <a:lstStyle/>
          <a:p>
            <a:r>
              <a:rPr lang="en-US" dirty="0">
                <a:solidFill>
                  <a:srgbClr val="202452"/>
                </a:solidFill>
              </a:rPr>
              <a:t>If a case manager suspects fraud, he/she will need to determine the following:</a:t>
            </a:r>
          </a:p>
          <a:p>
            <a:pPr lvl="1"/>
            <a:r>
              <a:rPr lang="en-US" dirty="0">
                <a:solidFill>
                  <a:srgbClr val="202452"/>
                </a:solidFill>
              </a:rPr>
              <a:t>The time frame of the suspected fraudulent activity</a:t>
            </a:r>
          </a:p>
          <a:p>
            <a:pPr lvl="1"/>
            <a:r>
              <a:rPr lang="en-US" dirty="0">
                <a:solidFill>
                  <a:srgbClr val="202452"/>
                </a:solidFill>
              </a:rPr>
              <a:t>The monetary value associated with services received during the investigation period</a:t>
            </a:r>
          </a:p>
          <a:p>
            <a:pPr lvl="2"/>
            <a:r>
              <a:rPr lang="en-US" dirty="0">
                <a:solidFill>
                  <a:srgbClr val="202452"/>
                </a:solidFill>
              </a:rPr>
              <a:t>This includes</a:t>
            </a:r>
          </a:p>
          <a:p>
            <a:pPr lvl="3"/>
            <a:r>
              <a:rPr lang="en-US" dirty="0">
                <a:solidFill>
                  <a:srgbClr val="202452"/>
                </a:solidFill>
              </a:rPr>
              <a:t>Transportation assistance for the time period</a:t>
            </a:r>
          </a:p>
          <a:p>
            <a:pPr lvl="3"/>
            <a:r>
              <a:rPr lang="en-US" dirty="0">
                <a:solidFill>
                  <a:srgbClr val="202452"/>
                </a:solidFill>
              </a:rPr>
              <a:t>Childcare assistance for the time period</a:t>
            </a:r>
          </a:p>
          <a:p>
            <a:pPr lvl="3"/>
            <a:r>
              <a:rPr lang="en-US" dirty="0">
                <a:solidFill>
                  <a:srgbClr val="202452"/>
                </a:solidFill>
              </a:rPr>
              <a:t>Cash assistance and food assistance amounts received for the time period</a:t>
            </a:r>
          </a:p>
          <a:p>
            <a:pPr lvl="1"/>
            <a:endParaRPr lang="en-US" dirty="0">
              <a:solidFill>
                <a:srgbClr val="202452"/>
              </a:solidFill>
            </a:endParaRPr>
          </a:p>
          <a:p>
            <a:pPr lvl="2">
              <a:buNone/>
            </a:pPr>
            <a:endParaRPr lang="en-US" dirty="0">
              <a:solidFill>
                <a:srgbClr val="202452"/>
              </a:solidFill>
            </a:endParaRPr>
          </a:p>
          <a:p>
            <a:endParaRPr lang="en-US" dirty="0">
              <a:solidFill>
                <a:srgbClr val="202452"/>
              </a:solidFill>
            </a:endParaRPr>
          </a:p>
        </p:txBody>
      </p:sp>
    </p:spTree>
    <p:extLst>
      <p:ext uri="{BB962C8B-B14F-4D97-AF65-F5344CB8AC3E}">
        <p14:creationId xmlns:p14="http://schemas.microsoft.com/office/powerpoint/2010/main" val="242645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When Fraud is Suspected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4E74D640-03A9-7307-63A6-0A48B3760B86}"/>
              </a:ext>
            </a:extLst>
          </p:cNvPr>
          <p:cNvSpPr>
            <a:spLocks noGrp="1"/>
          </p:cNvSpPr>
          <p:nvPr>
            <p:ph idx="1"/>
          </p:nvPr>
        </p:nvSpPr>
        <p:spPr>
          <a:xfrm>
            <a:off x="838199" y="1690688"/>
            <a:ext cx="10515599" cy="4949825"/>
          </a:xfrm>
        </p:spPr>
        <p:txBody>
          <a:bodyPr/>
          <a:lstStyle/>
          <a:p>
            <a:r>
              <a:rPr lang="en-US" dirty="0">
                <a:solidFill>
                  <a:srgbClr val="202452"/>
                </a:solidFill>
              </a:rPr>
              <a:t>Once all information is gathered, program staff will</a:t>
            </a:r>
          </a:p>
          <a:p>
            <a:pPr lvl="1"/>
            <a:r>
              <a:rPr lang="en-US" dirty="0">
                <a:solidFill>
                  <a:srgbClr val="202452"/>
                </a:solidFill>
              </a:rPr>
              <a:t>Case note the events</a:t>
            </a:r>
          </a:p>
          <a:p>
            <a:pPr lvl="2"/>
            <a:r>
              <a:rPr lang="en-US" dirty="0">
                <a:solidFill>
                  <a:srgbClr val="202452"/>
                </a:solidFill>
              </a:rPr>
              <a:t>Work site</a:t>
            </a:r>
          </a:p>
          <a:p>
            <a:pPr lvl="2"/>
            <a:r>
              <a:rPr lang="en-US" dirty="0">
                <a:solidFill>
                  <a:srgbClr val="202452"/>
                </a:solidFill>
              </a:rPr>
              <a:t>Doctor’s office</a:t>
            </a:r>
          </a:p>
          <a:p>
            <a:pPr lvl="2"/>
            <a:r>
              <a:rPr lang="en-US" dirty="0">
                <a:solidFill>
                  <a:srgbClr val="202452"/>
                </a:solidFill>
              </a:rPr>
              <a:t>School</a:t>
            </a:r>
          </a:p>
          <a:p>
            <a:pPr lvl="1"/>
            <a:r>
              <a:rPr lang="en-US" dirty="0">
                <a:solidFill>
                  <a:srgbClr val="202452"/>
                </a:solidFill>
              </a:rPr>
              <a:t>Gather supporting documentation</a:t>
            </a:r>
          </a:p>
          <a:p>
            <a:pPr lvl="2"/>
            <a:r>
              <a:rPr lang="en-US" dirty="0">
                <a:solidFill>
                  <a:srgbClr val="202452"/>
                </a:solidFill>
              </a:rPr>
              <a:t>Statements, as needed</a:t>
            </a:r>
          </a:p>
          <a:p>
            <a:pPr lvl="1"/>
            <a:r>
              <a:rPr lang="en-US" b="1" i="1" dirty="0">
                <a:solidFill>
                  <a:srgbClr val="202452"/>
                </a:solidFill>
              </a:rPr>
              <a:t>Provide the report to the Local Fraud Designee</a:t>
            </a:r>
          </a:p>
        </p:txBody>
      </p:sp>
    </p:spTree>
    <p:extLst>
      <p:ext uri="{BB962C8B-B14F-4D97-AF65-F5344CB8AC3E}">
        <p14:creationId xmlns:p14="http://schemas.microsoft.com/office/powerpoint/2010/main" val="172871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Fraud Referral Template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FE5EDE0E-7EB7-5D09-908D-00539D257CF3}"/>
              </a:ext>
            </a:extLst>
          </p:cNvPr>
          <p:cNvPicPr>
            <a:picLocks noGrp="1" noChangeAspect="1" noChangeArrowheads="1"/>
          </p:cNvPicPr>
          <p:nvPr>
            <p:ph idx="1"/>
          </p:nvPr>
        </p:nvPicPr>
        <p:blipFill>
          <a:blip r:embed="rId4" cstate="print"/>
          <a:srcRect l="61111" t="11907" r="10185"/>
          <a:stretch>
            <a:fillRect/>
          </a:stretch>
        </p:blipFill>
        <p:spPr bwMode="auto">
          <a:xfrm>
            <a:off x="2506133" y="1635997"/>
            <a:ext cx="7179733" cy="4856878"/>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3AD66413-CED3-A762-40A0-E382DD86004D}"/>
              </a:ext>
            </a:extLst>
          </p:cNvPr>
          <p:cNvSpPr/>
          <p:nvPr/>
        </p:nvSpPr>
        <p:spPr>
          <a:xfrm>
            <a:off x="5317065" y="1656821"/>
            <a:ext cx="1557867" cy="386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logo&#10;&#10;Description automatically generated">
            <a:extLst>
              <a:ext uri="{FF2B5EF4-FFF2-40B4-BE49-F238E27FC236}">
                <a16:creationId xmlns:a16="http://schemas.microsoft.com/office/drawing/2014/main" id="{F24992A8-2FF8-A5C6-72CD-36172520748C}"/>
              </a:ext>
            </a:extLst>
          </p:cNvPr>
          <p:cNvPicPr>
            <a:picLocks noChangeAspect="1"/>
          </p:cNvPicPr>
          <p:nvPr/>
        </p:nvPicPr>
        <p:blipFill>
          <a:blip r:embed="rId5"/>
          <a:stretch>
            <a:fillRect/>
          </a:stretch>
        </p:blipFill>
        <p:spPr>
          <a:xfrm>
            <a:off x="5174207" y="1711512"/>
            <a:ext cx="1843582" cy="425723"/>
          </a:xfrm>
          <a:prstGeom prst="rect">
            <a:avLst/>
          </a:prstGeom>
        </p:spPr>
      </p:pic>
    </p:spTree>
    <p:extLst>
      <p:ext uri="{BB962C8B-B14F-4D97-AF65-F5344CB8AC3E}">
        <p14:creationId xmlns:p14="http://schemas.microsoft.com/office/powerpoint/2010/main" val="194919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Fraud Referral Template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721875BF-AE58-F158-F0C9-1CA614642299}"/>
              </a:ext>
            </a:extLst>
          </p:cNvPr>
          <p:cNvPicPr>
            <a:picLocks noGrp="1" noChangeAspect="1" noChangeArrowheads="1"/>
          </p:cNvPicPr>
          <p:nvPr>
            <p:ph idx="1"/>
          </p:nvPr>
        </p:nvPicPr>
        <p:blipFill>
          <a:blip r:embed="rId4" cstate="print"/>
          <a:srcRect l="61111" t="12346" r="10185"/>
          <a:stretch>
            <a:fillRect/>
          </a:stretch>
        </p:blipFill>
        <p:spPr bwMode="auto">
          <a:xfrm>
            <a:off x="2569633" y="1690688"/>
            <a:ext cx="7052733" cy="47709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049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Commonly Asked Questions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4">
            <a:extLst>
              <a:ext uri="{FF2B5EF4-FFF2-40B4-BE49-F238E27FC236}">
                <a16:creationId xmlns:a16="http://schemas.microsoft.com/office/drawing/2014/main" id="{99D3ED66-3B45-FFA7-CC8A-960DA82F799A}"/>
              </a:ext>
            </a:extLst>
          </p:cNvPr>
          <p:cNvGraphicFramePr>
            <a:graphicFrameLocks noGrp="1"/>
          </p:cNvGraphicFramePr>
          <p:nvPr>
            <p:ph idx="1"/>
            <p:extLst>
              <p:ext uri="{D42A27DB-BD31-4B8C-83A1-F6EECF244321}">
                <p14:modId xmlns:p14="http://schemas.microsoft.com/office/powerpoint/2010/main" val="2086016894"/>
              </p:ext>
            </p:extLst>
          </p:nvPr>
        </p:nvGraphicFramePr>
        <p:xfrm>
          <a:off x="1981200" y="1543050"/>
          <a:ext cx="8229600" cy="4949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221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Commonly Used Terms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4">
            <a:extLst>
              <a:ext uri="{FF2B5EF4-FFF2-40B4-BE49-F238E27FC236}">
                <a16:creationId xmlns:a16="http://schemas.microsoft.com/office/drawing/2014/main" id="{AD8FA585-58E1-2289-EB78-718E0268CA84}"/>
              </a:ext>
            </a:extLst>
          </p:cNvPr>
          <p:cNvSpPr>
            <a:spLocks noGrp="1"/>
          </p:cNvSpPr>
          <p:nvPr>
            <p:ph idx="1"/>
          </p:nvPr>
        </p:nvSpPr>
        <p:spPr>
          <a:xfrm>
            <a:off x="838200" y="1771474"/>
            <a:ext cx="10344150" cy="4949825"/>
          </a:xfrm>
        </p:spPr>
        <p:txBody>
          <a:bodyPr/>
          <a:lstStyle/>
          <a:p>
            <a:r>
              <a:rPr lang="en-US" dirty="0">
                <a:solidFill>
                  <a:srgbClr val="202452"/>
                </a:solidFill>
              </a:rPr>
              <a:t>Fraud</a:t>
            </a:r>
          </a:p>
          <a:p>
            <a:r>
              <a:rPr lang="en-US" dirty="0">
                <a:solidFill>
                  <a:srgbClr val="202452"/>
                </a:solidFill>
              </a:rPr>
              <a:t>Public Assistance Fraud (PAF)</a:t>
            </a:r>
          </a:p>
          <a:p>
            <a:r>
              <a:rPr lang="en-US" dirty="0">
                <a:solidFill>
                  <a:srgbClr val="202452"/>
                </a:solidFill>
              </a:rPr>
              <a:t>FLORIDA</a:t>
            </a:r>
          </a:p>
          <a:p>
            <a:pPr lvl="1"/>
            <a:r>
              <a:rPr lang="en-US" dirty="0">
                <a:solidFill>
                  <a:srgbClr val="202452"/>
                </a:solidFill>
              </a:rPr>
              <a:t>CLRC screen</a:t>
            </a:r>
          </a:p>
          <a:p>
            <a:r>
              <a:rPr lang="en-US" dirty="0">
                <a:solidFill>
                  <a:srgbClr val="202452"/>
                </a:solidFill>
              </a:rPr>
              <a:t>OSST</a:t>
            </a:r>
          </a:p>
          <a:p>
            <a:pPr lvl="1"/>
            <a:r>
              <a:rPr lang="en-US" dirty="0">
                <a:solidFill>
                  <a:srgbClr val="202452"/>
                </a:solidFill>
              </a:rPr>
              <a:t>Alternative Plan</a:t>
            </a:r>
          </a:p>
          <a:p>
            <a:pPr lvl="1"/>
            <a:r>
              <a:rPr lang="en-US" dirty="0">
                <a:solidFill>
                  <a:srgbClr val="202452"/>
                </a:solidFill>
              </a:rPr>
              <a:t>Case Notes</a:t>
            </a: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Fraud Referrals – Benefit Recovery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4">
            <a:extLst>
              <a:ext uri="{FF2B5EF4-FFF2-40B4-BE49-F238E27FC236}">
                <a16:creationId xmlns:a16="http://schemas.microsoft.com/office/drawing/2014/main" id="{377A14E1-9ABA-44A7-4B56-9F35922E9944}"/>
              </a:ext>
            </a:extLst>
          </p:cNvPr>
          <p:cNvGraphicFramePr>
            <a:graphicFrameLocks noGrp="1"/>
          </p:cNvGraphicFramePr>
          <p:nvPr>
            <p:ph idx="1"/>
            <p:extLst>
              <p:ext uri="{D42A27DB-BD31-4B8C-83A1-F6EECF244321}">
                <p14:modId xmlns:p14="http://schemas.microsoft.com/office/powerpoint/2010/main" val="415728366"/>
              </p:ext>
            </p:extLst>
          </p:nvPr>
        </p:nvGraphicFramePr>
        <p:xfrm>
          <a:off x="1959328" y="1431044"/>
          <a:ext cx="8273344" cy="516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804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Fraud Referrals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4">
            <a:extLst>
              <a:ext uri="{FF2B5EF4-FFF2-40B4-BE49-F238E27FC236}">
                <a16:creationId xmlns:a16="http://schemas.microsoft.com/office/drawing/2014/main" id="{EDE16800-8343-11CF-EC3A-A04BA70BDF07}"/>
              </a:ext>
            </a:extLst>
          </p:cNvPr>
          <p:cNvGraphicFramePr>
            <a:graphicFrameLocks noGrp="1"/>
          </p:cNvGraphicFramePr>
          <p:nvPr>
            <p:ph idx="1"/>
            <p:extLst>
              <p:ext uri="{D42A27DB-BD31-4B8C-83A1-F6EECF244321}">
                <p14:modId xmlns:p14="http://schemas.microsoft.com/office/powerpoint/2010/main" val="3535895328"/>
              </p:ext>
            </p:extLst>
          </p:nvPr>
        </p:nvGraphicFramePr>
        <p:xfrm>
          <a:off x="1524000" y="1255888"/>
          <a:ext cx="91440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186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Fraud Referrals – Disqualification Hearing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4">
            <a:extLst>
              <a:ext uri="{FF2B5EF4-FFF2-40B4-BE49-F238E27FC236}">
                <a16:creationId xmlns:a16="http://schemas.microsoft.com/office/drawing/2014/main" id="{BE8F5904-BB6B-D257-4838-315D54BF1CC2}"/>
              </a:ext>
            </a:extLst>
          </p:cNvPr>
          <p:cNvGraphicFramePr>
            <a:graphicFrameLocks noGrp="1"/>
          </p:cNvGraphicFramePr>
          <p:nvPr>
            <p:ph idx="1"/>
            <p:extLst>
              <p:ext uri="{D42A27DB-BD31-4B8C-83A1-F6EECF244321}">
                <p14:modId xmlns:p14="http://schemas.microsoft.com/office/powerpoint/2010/main" val="3605317402"/>
              </p:ext>
            </p:extLst>
          </p:nvPr>
        </p:nvGraphicFramePr>
        <p:xfrm>
          <a:off x="2009422" y="1734608"/>
          <a:ext cx="8173156" cy="4758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5611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IPV Levels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A2C56B90-ED48-5672-4085-9FFED424713C}"/>
              </a:ext>
            </a:extLst>
          </p:cNvPr>
          <p:cNvPicPr>
            <a:picLocks noGrp="1" noChangeAspect="1" noChangeArrowheads="1"/>
          </p:cNvPicPr>
          <p:nvPr>
            <p:ph idx="1"/>
          </p:nvPr>
        </p:nvPicPr>
        <p:blipFill>
          <a:blip r:embed="rId4" cstate="print"/>
          <a:srcRect/>
          <a:stretch>
            <a:fillRect/>
          </a:stretch>
        </p:blipFill>
        <p:spPr bwMode="auto">
          <a:xfrm>
            <a:off x="590108" y="1535287"/>
            <a:ext cx="11011783" cy="4131733"/>
          </a:xfrm>
          <a:prstGeom prst="rect">
            <a:avLst/>
          </a:prstGeom>
          <a:noFill/>
          <a:ln w="9525">
            <a:noFill/>
            <a:miter lim="800000"/>
            <a:headEnd/>
            <a:tailEnd/>
          </a:ln>
        </p:spPr>
      </p:pic>
      <p:sp>
        <p:nvSpPr>
          <p:cNvPr id="8" name="Rounded Rectangle 4">
            <a:extLst>
              <a:ext uri="{FF2B5EF4-FFF2-40B4-BE49-F238E27FC236}">
                <a16:creationId xmlns:a16="http://schemas.microsoft.com/office/drawing/2014/main" id="{EFF30866-E286-F99C-8C48-2BE482B4ADC8}"/>
              </a:ext>
            </a:extLst>
          </p:cNvPr>
          <p:cNvSpPr/>
          <p:nvPr/>
        </p:nvSpPr>
        <p:spPr>
          <a:xfrm>
            <a:off x="1394178" y="3067093"/>
            <a:ext cx="9403644" cy="723813"/>
          </a:xfrm>
          <a:prstGeom prst="roundRect">
            <a:avLst/>
          </a:prstGeom>
          <a:solidFill>
            <a:srgbClr val="E2C549">
              <a:alpha val="52000"/>
            </a:srgbClr>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6">
            <a:extLst>
              <a:ext uri="{FF2B5EF4-FFF2-40B4-BE49-F238E27FC236}">
                <a16:creationId xmlns:a16="http://schemas.microsoft.com/office/drawing/2014/main" id="{1DEA9A1E-4C07-81B8-E9A2-175AAC226838}"/>
              </a:ext>
            </a:extLst>
          </p:cNvPr>
          <p:cNvSpPr/>
          <p:nvPr/>
        </p:nvSpPr>
        <p:spPr>
          <a:xfrm>
            <a:off x="5799666" y="5046133"/>
            <a:ext cx="3852333" cy="467080"/>
          </a:xfrm>
          <a:prstGeom prst="roundRect">
            <a:avLst/>
          </a:prstGeom>
          <a:solidFill>
            <a:srgbClr val="E2C549">
              <a:alpha val="52000"/>
            </a:srgbClr>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582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IPV Levels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3">
            <a:extLst>
              <a:ext uri="{FF2B5EF4-FFF2-40B4-BE49-F238E27FC236}">
                <a16:creationId xmlns:a16="http://schemas.microsoft.com/office/drawing/2014/main" id="{DB35228C-D1A2-B24A-97D1-2AA772B04D3A}"/>
              </a:ext>
            </a:extLst>
          </p:cNvPr>
          <p:cNvGraphicFramePr>
            <a:graphicFrameLocks noGrp="1"/>
          </p:cNvGraphicFramePr>
          <p:nvPr>
            <p:ph idx="1"/>
            <p:extLst>
              <p:ext uri="{D42A27DB-BD31-4B8C-83A1-F6EECF244321}">
                <p14:modId xmlns:p14="http://schemas.microsoft.com/office/powerpoint/2010/main" val="8775940"/>
              </p:ext>
            </p:extLst>
          </p:nvPr>
        </p:nvGraphicFramePr>
        <p:xfrm>
          <a:off x="1981200" y="1459088"/>
          <a:ext cx="8229600" cy="4949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7507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Fraud Referrals – State Attorney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4">
            <a:extLst>
              <a:ext uri="{FF2B5EF4-FFF2-40B4-BE49-F238E27FC236}">
                <a16:creationId xmlns:a16="http://schemas.microsoft.com/office/drawing/2014/main" id="{8CD9DC34-6BB0-4C80-E37A-3CF82F161E31}"/>
              </a:ext>
            </a:extLst>
          </p:cNvPr>
          <p:cNvGraphicFramePr>
            <a:graphicFrameLocks noGrp="1"/>
          </p:cNvGraphicFramePr>
          <p:nvPr>
            <p:ph idx="1"/>
            <p:extLst>
              <p:ext uri="{D42A27DB-BD31-4B8C-83A1-F6EECF244321}">
                <p14:modId xmlns:p14="http://schemas.microsoft.com/office/powerpoint/2010/main" val="2084182268"/>
              </p:ext>
            </p:extLst>
          </p:nvPr>
        </p:nvGraphicFramePr>
        <p:xfrm>
          <a:off x="1828800" y="1357489"/>
          <a:ext cx="8534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1384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Fraud Reporting Responsibilities – </a:t>
            </a:r>
            <a:r>
              <a:rPr lang="en-US" b="1" i="1" dirty="0">
                <a:solidFill>
                  <a:srgbClr val="202452"/>
                </a:solidFill>
                <a:latin typeface="Franklin Gothic Book" panose="020B0503020102020204" pitchFamily="34" charset="0"/>
              </a:rPr>
              <a:t>Case Manager</a:t>
            </a:r>
            <a:endParaRPr lang="en-US" b="1" i="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7">
            <a:extLst>
              <a:ext uri="{FF2B5EF4-FFF2-40B4-BE49-F238E27FC236}">
                <a16:creationId xmlns:a16="http://schemas.microsoft.com/office/drawing/2014/main" id="{25C04D8B-CE87-B016-81E1-0371A15DA0B0}"/>
              </a:ext>
            </a:extLst>
          </p:cNvPr>
          <p:cNvGraphicFramePr>
            <a:graphicFrameLocks noGrp="1"/>
          </p:cNvGraphicFramePr>
          <p:nvPr>
            <p:ph idx="1"/>
            <p:extLst>
              <p:ext uri="{D42A27DB-BD31-4B8C-83A1-F6EECF244321}">
                <p14:modId xmlns:p14="http://schemas.microsoft.com/office/powerpoint/2010/main" val="183388114"/>
              </p:ext>
            </p:extLst>
          </p:nvPr>
        </p:nvGraphicFramePr>
        <p:xfrm>
          <a:off x="1981200" y="1543050"/>
          <a:ext cx="8229600" cy="4949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594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Fraud Reporting Responsibilities – </a:t>
            </a:r>
            <a:r>
              <a:rPr lang="en-US" b="1" i="1" dirty="0">
                <a:solidFill>
                  <a:srgbClr val="202452"/>
                </a:solidFill>
                <a:latin typeface="Franklin Gothic Book" panose="020B0503020102020204" pitchFamily="34" charset="0"/>
              </a:rPr>
              <a:t>Designee</a:t>
            </a:r>
            <a:endParaRPr lang="en-US" b="1" i="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286DCD25-3F75-E33C-6098-FAF2285D7E7B}"/>
              </a:ext>
            </a:extLst>
          </p:cNvPr>
          <p:cNvGraphicFramePr>
            <a:graphicFrameLocks noGrp="1"/>
          </p:cNvGraphicFramePr>
          <p:nvPr>
            <p:ph idx="1"/>
            <p:extLst>
              <p:ext uri="{D42A27DB-BD31-4B8C-83A1-F6EECF244321}">
                <p14:modId xmlns:p14="http://schemas.microsoft.com/office/powerpoint/2010/main" val="1192961865"/>
              </p:ext>
            </p:extLst>
          </p:nvPr>
        </p:nvGraphicFramePr>
        <p:xfrm>
          <a:off x="648052" y="1359473"/>
          <a:ext cx="11034181" cy="4831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983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What will you need?</a:t>
            </a:r>
            <a:endParaRPr lang="en-US" b="1" i="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3">
            <a:extLst>
              <a:ext uri="{FF2B5EF4-FFF2-40B4-BE49-F238E27FC236}">
                <a16:creationId xmlns:a16="http://schemas.microsoft.com/office/drawing/2014/main" id="{5A132899-9FF5-DE00-EEBC-F9A635FE5789}"/>
              </a:ext>
            </a:extLst>
          </p:cNvPr>
          <p:cNvGraphicFramePr>
            <a:graphicFrameLocks noGrp="1"/>
          </p:cNvGraphicFramePr>
          <p:nvPr>
            <p:ph idx="1"/>
            <p:extLst>
              <p:ext uri="{D42A27DB-BD31-4B8C-83A1-F6EECF244321}">
                <p14:modId xmlns:p14="http://schemas.microsoft.com/office/powerpoint/2010/main" val="1458639228"/>
              </p:ext>
            </p:extLst>
          </p:nvPr>
        </p:nvGraphicFramePr>
        <p:xfrm>
          <a:off x="1638300" y="1690688"/>
          <a:ext cx="8915400" cy="4419600"/>
        </p:xfrm>
        <a:graphic>
          <a:graphicData uri="http://schemas.openxmlformats.org/drawingml/2006/table">
            <a:tbl>
              <a:tblPr firstRow="1" bandRow="1">
                <a:tableStyleId>{5C22544A-7EE6-4342-B048-85BDC9FD1C3A}</a:tableStyleId>
              </a:tblPr>
              <a:tblGrid>
                <a:gridCol w="8915400">
                  <a:extLst>
                    <a:ext uri="{9D8B030D-6E8A-4147-A177-3AD203B41FA5}">
                      <a16:colId xmlns:a16="http://schemas.microsoft.com/office/drawing/2014/main" val="20000"/>
                    </a:ext>
                  </a:extLst>
                </a:gridCol>
              </a:tblGrid>
              <a:tr h="467581">
                <a:tc>
                  <a:txBody>
                    <a:bodyPr/>
                    <a:lstStyle/>
                    <a:p>
                      <a:r>
                        <a:rPr lang="en-US" dirty="0"/>
                        <a:t>You will need</a:t>
                      </a:r>
                      <a:r>
                        <a:rPr lang="en-US" baseline="0" dirty="0"/>
                        <a:t> the following information</a:t>
                      </a:r>
                      <a:endParaRPr lang="en-US" dirty="0"/>
                    </a:p>
                  </a:txBody>
                  <a:tcPr>
                    <a:solidFill>
                      <a:srgbClr val="202452"/>
                    </a:solidFill>
                  </a:tcPr>
                </a:tc>
                <a:extLst>
                  <a:ext uri="{0D108BD9-81ED-4DB2-BD59-A6C34878D82A}">
                    <a16:rowId xmlns:a16="http://schemas.microsoft.com/office/drawing/2014/main" val="10000"/>
                  </a:ext>
                </a:extLst>
              </a:tr>
              <a:tr h="467581">
                <a:tc>
                  <a:txBody>
                    <a:bodyPr/>
                    <a:lstStyle/>
                    <a:p>
                      <a:pPr>
                        <a:buFont typeface="Arial" pitchFamily="34" charset="0"/>
                        <a:buChar char="•"/>
                      </a:pPr>
                      <a:r>
                        <a:rPr lang="en-US" dirty="0">
                          <a:solidFill>
                            <a:srgbClr val="202452"/>
                          </a:solidFill>
                        </a:rPr>
                        <a:t>Suspected</a:t>
                      </a:r>
                      <a:r>
                        <a:rPr lang="en-US" baseline="0" dirty="0">
                          <a:solidFill>
                            <a:srgbClr val="202452"/>
                          </a:solidFill>
                        </a:rPr>
                        <a:t> fraud date range</a:t>
                      </a:r>
                      <a:endParaRPr lang="en-US" dirty="0">
                        <a:solidFill>
                          <a:srgbClr val="202452"/>
                        </a:solidFill>
                      </a:endParaRPr>
                    </a:p>
                  </a:txBody>
                  <a:tcPr/>
                </a:tc>
                <a:extLst>
                  <a:ext uri="{0D108BD9-81ED-4DB2-BD59-A6C34878D82A}">
                    <a16:rowId xmlns:a16="http://schemas.microsoft.com/office/drawing/2014/main" val="10001"/>
                  </a:ext>
                </a:extLst>
              </a:tr>
              <a:tr h="807057">
                <a:tc>
                  <a:txBody>
                    <a:bodyPr/>
                    <a:lstStyle/>
                    <a:p>
                      <a:pPr>
                        <a:buFont typeface="Arial" pitchFamily="34" charset="0"/>
                        <a:buChar char="•"/>
                      </a:pPr>
                      <a:r>
                        <a:rPr lang="en-US" dirty="0">
                          <a:solidFill>
                            <a:srgbClr val="202452"/>
                          </a:solidFill>
                        </a:rPr>
                        <a:t>Estimated</a:t>
                      </a:r>
                      <a:r>
                        <a:rPr lang="en-US" baseline="0" dirty="0">
                          <a:solidFill>
                            <a:srgbClr val="202452"/>
                          </a:solidFill>
                        </a:rPr>
                        <a:t> monetary value for the suspected date range for everything the participant received during the time period, including the value of</a:t>
                      </a:r>
                      <a:endParaRPr lang="en-US" dirty="0">
                        <a:solidFill>
                          <a:srgbClr val="202452"/>
                        </a:solidFill>
                      </a:endParaRPr>
                    </a:p>
                  </a:txBody>
                  <a:tcPr/>
                </a:tc>
                <a:extLst>
                  <a:ext uri="{0D108BD9-81ED-4DB2-BD59-A6C34878D82A}">
                    <a16:rowId xmlns:a16="http://schemas.microsoft.com/office/drawing/2014/main" val="10002"/>
                  </a:ext>
                </a:extLst>
              </a:tr>
              <a:tr h="467581">
                <a:tc>
                  <a:txBody>
                    <a:bodyPr/>
                    <a:lstStyle/>
                    <a:p>
                      <a:pPr lvl="1">
                        <a:buFont typeface="Arial" pitchFamily="34" charset="0"/>
                        <a:buChar char="•"/>
                      </a:pPr>
                      <a:r>
                        <a:rPr lang="en-US" dirty="0">
                          <a:solidFill>
                            <a:srgbClr val="202452"/>
                          </a:solidFill>
                        </a:rPr>
                        <a:t>Transportation</a:t>
                      </a:r>
                    </a:p>
                  </a:txBody>
                  <a:tcPr/>
                </a:tc>
                <a:extLst>
                  <a:ext uri="{0D108BD9-81ED-4DB2-BD59-A6C34878D82A}">
                    <a16:rowId xmlns:a16="http://schemas.microsoft.com/office/drawing/2014/main" val="10003"/>
                  </a:ext>
                </a:extLst>
              </a:tr>
              <a:tr h="467581">
                <a:tc>
                  <a:txBody>
                    <a:bodyPr/>
                    <a:lstStyle/>
                    <a:p>
                      <a:pPr lvl="1">
                        <a:buFont typeface="Arial" pitchFamily="34" charset="0"/>
                        <a:buChar char="•"/>
                      </a:pPr>
                      <a:r>
                        <a:rPr lang="en-US" dirty="0">
                          <a:solidFill>
                            <a:srgbClr val="202452"/>
                          </a:solidFill>
                        </a:rPr>
                        <a:t>Childcare</a:t>
                      </a:r>
                    </a:p>
                  </a:txBody>
                  <a:tcPr/>
                </a:tc>
                <a:extLst>
                  <a:ext uri="{0D108BD9-81ED-4DB2-BD59-A6C34878D82A}">
                    <a16:rowId xmlns:a16="http://schemas.microsoft.com/office/drawing/2014/main" val="10004"/>
                  </a:ext>
                </a:extLst>
              </a:tr>
              <a:tr h="807057">
                <a:tc>
                  <a:txBody>
                    <a:bodyPr/>
                    <a:lstStyle/>
                    <a:p>
                      <a:pPr lvl="1">
                        <a:buFont typeface="Arial" pitchFamily="34" charset="0"/>
                        <a:buChar char="•"/>
                      </a:pPr>
                      <a:r>
                        <a:rPr lang="en-US" dirty="0">
                          <a:solidFill>
                            <a:srgbClr val="202452"/>
                          </a:solidFill>
                        </a:rPr>
                        <a:t>Other support services or local incentives</a:t>
                      </a:r>
                      <a:r>
                        <a:rPr lang="en-US" baseline="0" dirty="0">
                          <a:solidFill>
                            <a:srgbClr val="202452"/>
                          </a:solidFill>
                        </a:rPr>
                        <a:t> awarded to customers for participation</a:t>
                      </a:r>
                      <a:endParaRPr lang="en-US" dirty="0">
                        <a:solidFill>
                          <a:srgbClr val="202452"/>
                        </a:solidFill>
                      </a:endParaRPr>
                    </a:p>
                  </a:txBody>
                  <a:tcPr/>
                </a:tc>
                <a:extLst>
                  <a:ext uri="{0D108BD9-81ED-4DB2-BD59-A6C34878D82A}">
                    <a16:rowId xmlns:a16="http://schemas.microsoft.com/office/drawing/2014/main" val="10005"/>
                  </a:ext>
                </a:extLst>
              </a:tr>
              <a:tr h="467581">
                <a:tc>
                  <a:txBody>
                    <a:bodyPr/>
                    <a:lstStyle/>
                    <a:p>
                      <a:pPr lvl="1">
                        <a:buFont typeface="Arial" pitchFamily="34" charset="0"/>
                        <a:buChar char="•"/>
                      </a:pPr>
                      <a:r>
                        <a:rPr lang="en-US" dirty="0">
                          <a:solidFill>
                            <a:srgbClr val="202452"/>
                          </a:solidFill>
                        </a:rPr>
                        <a:t>Cash assistance</a:t>
                      </a:r>
                      <a:r>
                        <a:rPr lang="en-US" baseline="0" dirty="0">
                          <a:solidFill>
                            <a:srgbClr val="202452"/>
                          </a:solidFill>
                        </a:rPr>
                        <a:t> amount for the time period</a:t>
                      </a:r>
                      <a:endParaRPr lang="en-US" dirty="0">
                        <a:solidFill>
                          <a:srgbClr val="202452"/>
                        </a:solidFill>
                      </a:endParaRPr>
                    </a:p>
                  </a:txBody>
                  <a:tcPr/>
                </a:tc>
                <a:extLst>
                  <a:ext uri="{0D108BD9-81ED-4DB2-BD59-A6C34878D82A}">
                    <a16:rowId xmlns:a16="http://schemas.microsoft.com/office/drawing/2014/main" val="10006"/>
                  </a:ext>
                </a:extLst>
              </a:tr>
              <a:tr h="467581">
                <a:tc>
                  <a:txBody>
                    <a:bodyPr/>
                    <a:lstStyle/>
                    <a:p>
                      <a:pPr lvl="1">
                        <a:buFont typeface="Arial" pitchFamily="34" charset="0"/>
                        <a:buChar char="•"/>
                      </a:pPr>
                      <a:r>
                        <a:rPr lang="en-US" dirty="0">
                          <a:solidFill>
                            <a:srgbClr val="202452"/>
                          </a:solidFill>
                        </a:rPr>
                        <a:t>Food Stamp amount</a:t>
                      </a:r>
                      <a:r>
                        <a:rPr lang="en-US" baseline="0" dirty="0">
                          <a:solidFill>
                            <a:srgbClr val="202452"/>
                          </a:solidFill>
                        </a:rPr>
                        <a:t> for the time period</a:t>
                      </a:r>
                      <a:endParaRPr lang="en-US" dirty="0">
                        <a:solidFill>
                          <a:srgbClr val="202452"/>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845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Case Notes Events in OSST</a:t>
            </a:r>
            <a:endParaRPr lang="en-US" b="1" i="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52F5FDC5-02B1-C67E-8095-A7F2080A3A75}"/>
              </a:ext>
            </a:extLst>
          </p:cNvPr>
          <p:cNvSpPr>
            <a:spLocks noGrp="1"/>
          </p:cNvSpPr>
          <p:nvPr>
            <p:ph idx="1"/>
          </p:nvPr>
        </p:nvSpPr>
        <p:spPr>
          <a:xfrm>
            <a:off x="3651956" y="1425280"/>
            <a:ext cx="7239000" cy="5334000"/>
          </a:xfrm>
        </p:spPr>
        <p:txBody>
          <a:bodyPr/>
          <a:lstStyle/>
          <a:p>
            <a:r>
              <a:rPr lang="en-US" sz="2800" dirty="0">
                <a:solidFill>
                  <a:srgbClr val="202452"/>
                </a:solidFill>
              </a:rPr>
              <a:t>Once you have assessed the suspected fraud time frame, you will create a case note in OSST:</a:t>
            </a:r>
            <a:endParaRPr lang="en-US" sz="2400" dirty="0">
              <a:solidFill>
                <a:srgbClr val="202452"/>
              </a:solidFill>
            </a:endParaRPr>
          </a:p>
          <a:p>
            <a:pPr lvl="1"/>
            <a:r>
              <a:rPr lang="en-US" sz="2400" dirty="0">
                <a:solidFill>
                  <a:srgbClr val="202452"/>
                </a:solidFill>
              </a:rPr>
              <a:t>Date range of suspected fraud</a:t>
            </a:r>
          </a:p>
          <a:p>
            <a:pPr lvl="1"/>
            <a:r>
              <a:rPr lang="en-US" sz="2400" dirty="0">
                <a:solidFill>
                  <a:srgbClr val="202452"/>
                </a:solidFill>
              </a:rPr>
              <a:t>Date the notice of failure was mailed </a:t>
            </a:r>
          </a:p>
          <a:p>
            <a:pPr lvl="2"/>
            <a:r>
              <a:rPr lang="en-US" sz="2000" dirty="0">
                <a:solidFill>
                  <a:srgbClr val="202452"/>
                </a:solidFill>
              </a:rPr>
              <a:t>Notice should include the exact failure and failure date</a:t>
            </a:r>
          </a:p>
          <a:p>
            <a:pPr lvl="1"/>
            <a:r>
              <a:rPr lang="en-US" sz="2400" dirty="0">
                <a:solidFill>
                  <a:srgbClr val="202452"/>
                </a:solidFill>
              </a:rPr>
              <a:t>Oral attempt was made to notify participant of the failure and to see if they have good cause for the failure</a:t>
            </a:r>
            <a:endParaRPr lang="en-US" dirty="0">
              <a:solidFill>
                <a:srgbClr val="202452"/>
              </a:solidFill>
            </a:endParaRPr>
          </a:p>
        </p:txBody>
      </p:sp>
      <p:pic>
        <p:nvPicPr>
          <p:cNvPr id="8" name="Picture 2">
            <a:extLst>
              <a:ext uri="{FF2B5EF4-FFF2-40B4-BE49-F238E27FC236}">
                <a16:creationId xmlns:a16="http://schemas.microsoft.com/office/drawing/2014/main" id="{2C870746-3CB2-4A5B-AD36-56612AAF0CAD}"/>
              </a:ext>
            </a:extLst>
          </p:cNvPr>
          <p:cNvPicPr>
            <a:picLocks noChangeAspect="1" noChangeArrowheads="1"/>
          </p:cNvPicPr>
          <p:nvPr/>
        </p:nvPicPr>
        <p:blipFill>
          <a:blip r:embed="rId4" cstate="print"/>
          <a:srcRect t="15000" r="94750" b="35000"/>
          <a:stretch>
            <a:fillRect/>
          </a:stretch>
        </p:blipFill>
        <p:spPr bwMode="auto">
          <a:xfrm>
            <a:off x="1619955" y="1463675"/>
            <a:ext cx="1524000" cy="5029200"/>
          </a:xfrm>
          <a:prstGeom prst="rect">
            <a:avLst/>
          </a:prstGeom>
          <a:noFill/>
          <a:ln w="9525">
            <a:noFill/>
            <a:miter lim="800000"/>
            <a:headEnd/>
            <a:tailEnd/>
          </a:ln>
        </p:spPr>
      </p:pic>
    </p:spTree>
    <p:extLst>
      <p:ext uri="{BB962C8B-B14F-4D97-AF65-F5344CB8AC3E}">
        <p14:creationId xmlns:p14="http://schemas.microsoft.com/office/powerpoint/2010/main" val="131275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is Fraud?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9">
            <a:extLst>
              <a:ext uri="{FF2B5EF4-FFF2-40B4-BE49-F238E27FC236}">
                <a16:creationId xmlns:a16="http://schemas.microsoft.com/office/drawing/2014/main" id="{73B66CAB-FE3C-2AC3-A59A-0E78AC8FF9F0}"/>
              </a:ext>
            </a:extLst>
          </p:cNvPr>
          <p:cNvSpPr txBox="1">
            <a:spLocks/>
          </p:cNvSpPr>
          <p:nvPr/>
        </p:nvSpPr>
        <p:spPr>
          <a:xfrm>
            <a:off x="1202267" y="1367367"/>
            <a:ext cx="5867400" cy="5270500"/>
          </a:xfrm>
          <a:prstGeom prst="rect">
            <a:avLst/>
          </a:prstGeom>
          <a:ln>
            <a:solidFill>
              <a:srgbClr val="E2C549"/>
            </a:solidFill>
          </a:ln>
        </p:spPr>
        <p:style>
          <a:lnRef idx="2">
            <a:schemeClr val="accent2"/>
          </a:lnRef>
          <a:fillRef idx="1">
            <a:schemeClr val="lt1"/>
          </a:fillRef>
          <a:effectRef idx="0">
            <a:schemeClr val="accent2"/>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solidFill>
                  <a:srgbClr val="202452"/>
                </a:solidFill>
                <a:latin typeface="Arial Black" pitchFamily="34" charset="0"/>
              </a:rPr>
              <a:t>Fraud is best defined as:  A false representation of a matter of fact—whether by words or by conduct, by false or misleading allegations, or by concealment of what should have been disclosed—that deceives and is intended to deceive another. </a:t>
            </a:r>
            <a:endParaRPr lang="en-US" dirty="0">
              <a:ln w="12700">
                <a:solidFill>
                  <a:schemeClr val="tx2">
                    <a:satMod val="155000"/>
                  </a:schemeClr>
                </a:solidFill>
                <a:prstDash val="solid"/>
              </a:ln>
              <a:solidFill>
                <a:srgbClr val="202452"/>
              </a:solidFill>
              <a:latin typeface="Arial Black" pitchFamily="34" charset="0"/>
            </a:endParaRPr>
          </a:p>
        </p:txBody>
      </p:sp>
      <p:pic>
        <p:nvPicPr>
          <p:cNvPr id="8" name="Picture 2">
            <a:extLst>
              <a:ext uri="{FF2B5EF4-FFF2-40B4-BE49-F238E27FC236}">
                <a16:creationId xmlns:a16="http://schemas.microsoft.com/office/drawing/2014/main" id="{2A100114-3640-398B-83E0-6D810D9547DD}"/>
              </a:ext>
            </a:extLst>
          </p:cNvPr>
          <p:cNvPicPr>
            <a:picLocks noChangeAspect="1" noChangeArrowheads="1"/>
          </p:cNvPicPr>
          <p:nvPr/>
        </p:nvPicPr>
        <p:blipFill>
          <a:blip r:embed="rId4" cstate="print"/>
          <a:srcRect/>
          <a:stretch>
            <a:fillRect/>
          </a:stretch>
        </p:blipFill>
        <p:spPr bwMode="auto">
          <a:xfrm>
            <a:off x="7740298" y="2616906"/>
            <a:ext cx="2771421" cy="2771422"/>
          </a:xfrm>
          <a:prstGeom prst="rect">
            <a:avLst/>
          </a:prstGeom>
          <a:noFill/>
          <a:ln w="9525">
            <a:noFill/>
            <a:miter lim="800000"/>
            <a:headEnd/>
            <a:tailEnd/>
          </a:ln>
          <a:effectLst/>
        </p:spPr>
      </p:pic>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Case Notes Events in OSST</a:t>
            </a:r>
            <a:endParaRPr lang="en-US" b="1" i="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8B4418AC-7138-EB1C-6AC9-D5BDA65C742F}"/>
              </a:ext>
            </a:extLst>
          </p:cNvPr>
          <p:cNvPicPr>
            <a:picLocks noGrp="1" noChangeAspect="1" noChangeArrowheads="1"/>
          </p:cNvPicPr>
          <p:nvPr>
            <p:ph idx="1"/>
          </p:nvPr>
        </p:nvPicPr>
        <p:blipFill>
          <a:blip r:embed="rId4" cstate="print"/>
          <a:srcRect/>
          <a:stretch>
            <a:fillRect/>
          </a:stretch>
        </p:blipFill>
        <p:spPr bwMode="auto">
          <a:xfrm>
            <a:off x="2089854" y="1690688"/>
            <a:ext cx="8150577" cy="5026189"/>
          </a:xfrm>
          <a:prstGeom prst="rect">
            <a:avLst/>
          </a:prstGeom>
          <a:noFill/>
          <a:ln w="9525">
            <a:noFill/>
            <a:miter lim="800000"/>
            <a:headEnd/>
            <a:tailEnd/>
          </a:ln>
        </p:spPr>
      </p:pic>
    </p:spTree>
    <p:extLst>
      <p:ext uri="{BB962C8B-B14F-4D97-AF65-F5344CB8AC3E}">
        <p14:creationId xmlns:p14="http://schemas.microsoft.com/office/powerpoint/2010/main" val="3084023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Fraud Referral Template</a:t>
            </a:r>
            <a:endParaRPr lang="en-US" b="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08D3624F-ACA5-73F7-78E0-A18867C7DEAC}"/>
              </a:ext>
            </a:extLst>
          </p:cNvPr>
          <p:cNvPicPr>
            <a:picLocks noGrp="1" noChangeAspect="1" noChangeArrowheads="1"/>
          </p:cNvPicPr>
          <p:nvPr>
            <p:ph idx="1"/>
          </p:nvPr>
        </p:nvPicPr>
        <p:blipFill>
          <a:blip r:embed="rId4" cstate="print"/>
          <a:srcRect l="61111" t="11907" r="10185"/>
          <a:stretch>
            <a:fillRect/>
          </a:stretch>
        </p:blipFill>
        <p:spPr bwMode="auto">
          <a:xfrm>
            <a:off x="2399592" y="1690688"/>
            <a:ext cx="7531101" cy="4651562"/>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a:extLst>
              <a:ext uri="{FF2B5EF4-FFF2-40B4-BE49-F238E27FC236}">
                <a16:creationId xmlns:a16="http://schemas.microsoft.com/office/drawing/2014/main" id="{CEA93436-47D8-8935-E361-4A6D9456901E}"/>
              </a:ext>
            </a:extLst>
          </p:cNvPr>
          <p:cNvSpPr/>
          <p:nvPr/>
        </p:nvSpPr>
        <p:spPr>
          <a:xfrm>
            <a:off x="5565422" y="1690688"/>
            <a:ext cx="1253067" cy="442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46275EAD-2765-1444-51E4-93BFE6EFEE5B}"/>
              </a:ext>
            </a:extLst>
          </p:cNvPr>
          <p:cNvPicPr>
            <a:picLocks noChangeAspect="1"/>
          </p:cNvPicPr>
          <p:nvPr/>
        </p:nvPicPr>
        <p:blipFill>
          <a:blip r:embed="rId5"/>
          <a:stretch>
            <a:fillRect/>
          </a:stretch>
        </p:blipFill>
        <p:spPr>
          <a:xfrm>
            <a:off x="5539352" y="1761444"/>
            <a:ext cx="1305206" cy="301400"/>
          </a:xfrm>
          <a:prstGeom prst="rect">
            <a:avLst/>
          </a:prstGeom>
        </p:spPr>
      </p:pic>
      <p:sp>
        <p:nvSpPr>
          <p:cNvPr id="11" name="TextBox 10">
            <a:extLst>
              <a:ext uri="{FF2B5EF4-FFF2-40B4-BE49-F238E27FC236}">
                <a16:creationId xmlns:a16="http://schemas.microsoft.com/office/drawing/2014/main" id="{E4877BFD-0600-BE55-2B1B-F0ECBCCB7884}"/>
              </a:ext>
            </a:extLst>
          </p:cNvPr>
          <p:cNvSpPr txBox="1"/>
          <p:nvPr/>
        </p:nvSpPr>
        <p:spPr>
          <a:xfrm>
            <a:off x="2115255" y="6429250"/>
            <a:ext cx="8153400" cy="338554"/>
          </a:xfrm>
          <a:prstGeom prst="rect">
            <a:avLst/>
          </a:prstGeom>
          <a:noFill/>
        </p:spPr>
        <p:txBody>
          <a:bodyPr wrap="square" rtlCol="0">
            <a:spAutoFit/>
          </a:bodyPr>
          <a:lstStyle/>
          <a:p>
            <a:pPr algn="ctr"/>
            <a:r>
              <a:rPr lang="en-US" sz="1600" dirty="0">
                <a:hlinkClick r:id="rId6"/>
              </a:rPr>
              <a:t>http://www.floridajobs.org/PDG/Memos/CompletingtheFraudReferralForm.pdf</a:t>
            </a:r>
            <a:r>
              <a:rPr lang="en-US" sz="1600" dirty="0"/>
              <a:t> </a:t>
            </a:r>
          </a:p>
        </p:txBody>
      </p:sp>
    </p:spTree>
    <p:extLst>
      <p:ext uri="{BB962C8B-B14F-4D97-AF65-F5344CB8AC3E}">
        <p14:creationId xmlns:p14="http://schemas.microsoft.com/office/powerpoint/2010/main" val="452699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Give Designee the Fraud Report</a:t>
            </a:r>
            <a:endParaRPr lang="en-US" b="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4">
            <a:extLst>
              <a:ext uri="{FF2B5EF4-FFF2-40B4-BE49-F238E27FC236}">
                <a16:creationId xmlns:a16="http://schemas.microsoft.com/office/drawing/2014/main" id="{3D36F8A1-D4CA-4AA2-8A9E-FF8B8C24B19A}"/>
              </a:ext>
            </a:extLst>
          </p:cNvPr>
          <p:cNvSpPr>
            <a:spLocks noGrp="1"/>
          </p:cNvSpPr>
          <p:nvPr>
            <p:ph idx="1"/>
          </p:nvPr>
        </p:nvSpPr>
        <p:spPr>
          <a:xfrm>
            <a:off x="1066800" y="1543050"/>
            <a:ext cx="5029200" cy="4949825"/>
          </a:xfrm>
        </p:spPr>
        <p:txBody>
          <a:bodyPr/>
          <a:lstStyle/>
          <a:p>
            <a:r>
              <a:rPr lang="en-US" sz="2600" dirty="0">
                <a:solidFill>
                  <a:srgbClr val="202452"/>
                </a:solidFill>
              </a:rPr>
              <a:t>Make a copy of all documentation of the fraud report</a:t>
            </a:r>
          </a:p>
          <a:p>
            <a:r>
              <a:rPr lang="en-US" sz="2600" dirty="0">
                <a:solidFill>
                  <a:srgbClr val="202452"/>
                </a:solidFill>
              </a:rPr>
              <a:t>Place a copy in the case file</a:t>
            </a:r>
          </a:p>
          <a:p>
            <a:r>
              <a:rPr lang="en-US" sz="2600" dirty="0">
                <a:solidFill>
                  <a:srgbClr val="202452"/>
                </a:solidFill>
              </a:rPr>
              <a:t>Give a copy of the fraud report to the Regional Designee who enters the information in the FLORIDA system</a:t>
            </a:r>
          </a:p>
        </p:txBody>
      </p:sp>
      <p:pic>
        <p:nvPicPr>
          <p:cNvPr id="9" name="Content Placeholder 3" descr="boss papers.jpg">
            <a:extLst>
              <a:ext uri="{FF2B5EF4-FFF2-40B4-BE49-F238E27FC236}">
                <a16:creationId xmlns:a16="http://schemas.microsoft.com/office/drawing/2014/main" id="{B91B1888-AD8C-444F-574B-E07384F1E50D}"/>
              </a:ext>
            </a:extLst>
          </p:cNvPr>
          <p:cNvPicPr>
            <a:picLocks noChangeAspect="1"/>
          </p:cNvPicPr>
          <p:nvPr/>
        </p:nvPicPr>
        <p:blipFill>
          <a:blip r:embed="rId4" cstate="print"/>
          <a:srcRect r="4677"/>
          <a:stretch>
            <a:fillRect/>
          </a:stretch>
        </p:blipFill>
        <p:spPr bwMode="auto">
          <a:xfrm>
            <a:off x="6846711" y="1543050"/>
            <a:ext cx="3276600" cy="4949825"/>
          </a:xfrm>
          <a:prstGeom prst="rect">
            <a:avLst/>
          </a:prstGeom>
          <a:noFill/>
          <a:ln w="9525">
            <a:noFill/>
            <a:miter lim="800000"/>
            <a:headEnd/>
            <a:tailEnd/>
          </a:ln>
          <a:effectLst/>
        </p:spPr>
      </p:pic>
    </p:spTree>
    <p:extLst>
      <p:ext uri="{BB962C8B-B14F-4D97-AF65-F5344CB8AC3E}">
        <p14:creationId xmlns:p14="http://schemas.microsoft.com/office/powerpoint/2010/main" val="412106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Enter Event Notes in FLORIDA</a:t>
            </a:r>
            <a:endParaRPr lang="en-US" b="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EF3283EE-1128-A655-7138-16F2D6F4B4F4}"/>
              </a:ext>
            </a:extLst>
          </p:cNvPr>
          <p:cNvSpPr>
            <a:spLocks noGrp="1"/>
          </p:cNvSpPr>
          <p:nvPr>
            <p:ph idx="1"/>
          </p:nvPr>
        </p:nvSpPr>
        <p:spPr>
          <a:xfrm>
            <a:off x="838199" y="1690688"/>
            <a:ext cx="10515602" cy="4949825"/>
          </a:xfrm>
        </p:spPr>
        <p:txBody>
          <a:bodyPr/>
          <a:lstStyle/>
          <a:p>
            <a:r>
              <a:rPr lang="en-US" sz="3600" dirty="0">
                <a:solidFill>
                  <a:srgbClr val="202452"/>
                </a:solidFill>
              </a:rPr>
              <a:t>Enter the events in FLORIDA’s CLRC screen:</a:t>
            </a:r>
          </a:p>
          <a:p>
            <a:pPr lvl="1"/>
            <a:r>
              <a:rPr lang="en-US" sz="3200" dirty="0">
                <a:solidFill>
                  <a:srgbClr val="202452"/>
                </a:solidFill>
              </a:rPr>
              <a:t>Date range of suspected fraud</a:t>
            </a:r>
          </a:p>
          <a:p>
            <a:pPr lvl="1"/>
            <a:r>
              <a:rPr lang="en-US" sz="3200" dirty="0">
                <a:solidFill>
                  <a:srgbClr val="202452"/>
                </a:solidFill>
              </a:rPr>
              <a:t>Date the notice of failure was mailed. Notice should include the exact cause of failure </a:t>
            </a:r>
          </a:p>
          <a:p>
            <a:pPr lvl="1">
              <a:buNone/>
            </a:pPr>
            <a:endParaRPr lang="en-US" dirty="0">
              <a:solidFill>
                <a:srgbClr val="202452"/>
              </a:solidFill>
            </a:endParaRPr>
          </a:p>
        </p:txBody>
      </p:sp>
    </p:spTree>
    <p:extLst>
      <p:ext uri="{BB962C8B-B14F-4D97-AF65-F5344CB8AC3E}">
        <p14:creationId xmlns:p14="http://schemas.microsoft.com/office/powerpoint/2010/main" val="1715886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838199" y="365125"/>
            <a:ext cx="10653889" cy="1325563"/>
          </a:xfrm>
        </p:spPr>
        <p:txBody>
          <a:bodyPr/>
          <a:lstStyle/>
          <a:p>
            <a:r>
              <a:rPr lang="en-US" b="1" dirty="0">
                <a:solidFill>
                  <a:srgbClr val="04A651"/>
                </a:solidFill>
                <a:latin typeface="Franklin Gothic Book" panose="020B0503020102020204" pitchFamily="34" charset="0"/>
              </a:rPr>
              <a:t>Enter Event Notes in FLORIDA</a:t>
            </a:r>
            <a:endParaRPr lang="en-US" b="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43AC551C-14CA-AD27-0482-7AB13B9CF256}"/>
              </a:ext>
            </a:extLst>
          </p:cNvPr>
          <p:cNvPicPr>
            <a:picLocks noGrp="1" noChangeAspect="1" noChangeArrowheads="1"/>
          </p:cNvPicPr>
          <p:nvPr>
            <p:ph idx="1"/>
          </p:nvPr>
        </p:nvPicPr>
        <p:blipFill>
          <a:blip r:embed="rId4" cstate="print"/>
          <a:srcRect/>
          <a:stretch>
            <a:fillRect/>
          </a:stretch>
        </p:blipFill>
        <p:spPr bwMode="auto">
          <a:xfrm>
            <a:off x="2127955" y="1690688"/>
            <a:ext cx="7936089" cy="4813693"/>
          </a:xfrm>
          <a:prstGeom prst="rect">
            <a:avLst/>
          </a:prstGeom>
          <a:noFill/>
          <a:ln w="9525">
            <a:noFill/>
            <a:miter lim="800000"/>
            <a:headEnd/>
            <a:tailEnd/>
          </a:ln>
        </p:spPr>
      </p:pic>
    </p:spTree>
    <p:extLst>
      <p:ext uri="{BB962C8B-B14F-4D97-AF65-F5344CB8AC3E}">
        <p14:creationId xmlns:p14="http://schemas.microsoft.com/office/powerpoint/2010/main" val="80811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1-866-352-2345.</a:t>
            </a:r>
          </a:p>
        </p:txBody>
      </p:sp>
      <p:sp>
        <p:nvSpPr>
          <p:cNvPr id="5" name="Rectangle 4">
            <a:extLst>
              <a:ext uri="{FF2B5EF4-FFF2-40B4-BE49-F238E27FC236}">
                <a16:creationId xmlns:a16="http://schemas.microsoft.com/office/drawing/2014/main" id="{1C4EEB21-9F27-5D15-DE50-AE9F0A2B8DF9}"/>
              </a:ext>
            </a:extLst>
          </p:cNvPr>
          <p:cNvSpPr/>
          <p:nvPr/>
        </p:nvSpPr>
        <p:spPr>
          <a:xfrm>
            <a:off x="1790700" y="4313911"/>
            <a:ext cx="8610600" cy="923330"/>
          </a:xfrm>
          <a:prstGeom prst="rect">
            <a:avLst/>
          </a:prstGeom>
        </p:spPr>
        <p:txBody>
          <a:bodyPr wrap="square">
            <a:spAutoFit/>
          </a:bodyPr>
          <a:lstStyle/>
          <a:p>
            <a:pPr algn="ctr">
              <a:defRPr/>
            </a:pPr>
            <a:r>
              <a:rPr lang="en-US" dirty="0">
                <a:solidFill>
                  <a:srgbClr val="202452"/>
                </a:solidFill>
              </a:rPr>
              <a:t>An equal opportunity employer/program. Auxiliary aids and services are available upon request to individuals with disabilities. All voice telephone numbers on this document may be reached by persons using TTY/TDD equipment via Florida Relay Service at 711.</a:t>
            </a:r>
          </a:p>
        </p:txBody>
      </p:sp>
    </p:spTree>
    <p:extLst>
      <p:ext uri="{BB962C8B-B14F-4D97-AF65-F5344CB8AC3E}">
        <p14:creationId xmlns:p14="http://schemas.microsoft.com/office/powerpoint/2010/main" val="5434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is Public Assistance Fraud?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FABEA452-D591-B42D-CF1B-80174D41BBF7}"/>
              </a:ext>
            </a:extLst>
          </p:cNvPr>
          <p:cNvPicPr>
            <a:picLocks noGrp="1" noChangeAspect="1" noChangeArrowheads="1"/>
          </p:cNvPicPr>
          <p:nvPr>
            <p:ph idx="1"/>
          </p:nvPr>
        </p:nvPicPr>
        <p:blipFill>
          <a:blip r:embed="rId4" cstate="print"/>
          <a:srcRect/>
          <a:stretch>
            <a:fillRect/>
          </a:stretch>
        </p:blipFill>
        <p:spPr bwMode="auto">
          <a:xfrm>
            <a:off x="2135716" y="1690688"/>
            <a:ext cx="7920567" cy="4717234"/>
          </a:xfrm>
          <a:prstGeom prst="rect">
            <a:avLst/>
          </a:prstGeom>
          <a:noFill/>
          <a:ln w="9525">
            <a:noFill/>
            <a:miter lim="800000"/>
            <a:headEnd/>
            <a:tailEnd/>
          </a:ln>
        </p:spPr>
      </p:pic>
    </p:spTree>
    <p:extLst>
      <p:ext uri="{BB962C8B-B14F-4D97-AF65-F5344CB8AC3E}">
        <p14:creationId xmlns:p14="http://schemas.microsoft.com/office/powerpoint/2010/main" val="202487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Florida Statute 414.39 1(a)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05F03B26-0CC9-936D-E176-75F086ACFB4A}"/>
              </a:ext>
            </a:extLst>
          </p:cNvPr>
          <p:cNvPicPr>
            <a:picLocks noGrp="1" noChangeAspect="1" noChangeArrowheads="1"/>
          </p:cNvPicPr>
          <p:nvPr>
            <p:ph idx="1"/>
          </p:nvPr>
        </p:nvPicPr>
        <p:blipFill>
          <a:blip r:embed="rId4" cstate="print"/>
          <a:srcRect/>
          <a:stretch>
            <a:fillRect/>
          </a:stretch>
        </p:blipFill>
        <p:spPr bwMode="auto">
          <a:xfrm>
            <a:off x="1371600" y="2207891"/>
            <a:ext cx="9448799" cy="1567403"/>
          </a:xfrm>
          <a:prstGeom prst="rect">
            <a:avLst/>
          </a:prstGeom>
          <a:solidFill>
            <a:srgbClr val="000000">
              <a:shade val="95000"/>
            </a:srgbClr>
          </a:solidFill>
          <a:ln w="444500" cap="sq">
            <a:solidFill>
              <a:srgbClr val="202452"/>
            </a:solidFill>
            <a:miter lim="800000"/>
          </a:ln>
          <a:effectLst>
            <a:outerShdw blurRad="254000" dist="190500" dir="2700000" sy="90000" algn="bl" rotWithShape="0">
              <a:srgbClr val="000000">
                <a:alpha val="40000"/>
              </a:srgbClr>
            </a:outerShdw>
            <a:reflection blurRad="6350" stA="50000" endA="300" endPos="55500" dist="101600" dir="5400000" sy="-100000" algn="bl" rotWithShape="0"/>
          </a:effectLst>
        </p:spPr>
      </p:pic>
    </p:spTree>
    <p:extLst>
      <p:ext uri="{BB962C8B-B14F-4D97-AF65-F5344CB8AC3E}">
        <p14:creationId xmlns:p14="http://schemas.microsoft.com/office/powerpoint/2010/main" val="196310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Florida Statute 414.39 1(b)(c)</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C1685815-D12F-EEA5-6D33-FDED07E4A542}"/>
              </a:ext>
            </a:extLst>
          </p:cNvPr>
          <p:cNvPicPr>
            <a:picLocks noGrp="1" noChangeAspect="1" noChangeArrowheads="1"/>
          </p:cNvPicPr>
          <p:nvPr>
            <p:ph idx="1"/>
          </p:nvPr>
        </p:nvPicPr>
        <p:blipFill>
          <a:blip r:embed="rId4" cstate="print"/>
          <a:srcRect/>
          <a:stretch>
            <a:fillRect/>
          </a:stretch>
        </p:blipFill>
        <p:spPr bwMode="auto">
          <a:xfrm>
            <a:off x="1676400" y="2166552"/>
            <a:ext cx="8839200" cy="1608742"/>
          </a:xfrm>
          <a:prstGeom prst="rect">
            <a:avLst/>
          </a:prstGeom>
          <a:solidFill>
            <a:srgbClr val="000000">
              <a:shade val="95000"/>
            </a:srgbClr>
          </a:solidFill>
          <a:ln w="444500" cap="sq">
            <a:solidFill>
              <a:srgbClr val="202452"/>
            </a:solidFill>
            <a:miter lim="800000"/>
          </a:ln>
          <a:effectLst>
            <a:outerShdw blurRad="254000" dist="190500" dir="2700000" sy="90000" algn="bl" rotWithShape="0">
              <a:srgbClr val="000000">
                <a:alpha val="40000"/>
              </a:srgbClr>
            </a:outerShdw>
            <a:reflection blurRad="6350" stA="50000" endA="300" endPos="55500" dist="101600" dir="5400000" sy="-100000" algn="bl" rotWithShape="0"/>
          </a:effectLst>
        </p:spPr>
      </p:pic>
    </p:spTree>
    <p:extLst>
      <p:ext uri="{BB962C8B-B14F-4D97-AF65-F5344CB8AC3E}">
        <p14:creationId xmlns:p14="http://schemas.microsoft.com/office/powerpoint/2010/main" val="9378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Public Assistance Fraud Warning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Content Placeholder 2">
            <a:extLst>
              <a:ext uri="{FF2B5EF4-FFF2-40B4-BE49-F238E27FC236}">
                <a16:creationId xmlns:a16="http://schemas.microsoft.com/office/drawing/2014/main" id="{78A4D872-CB7C-0F59-9498-C2BBFD3EA69C}"/>
              </a:ext>
            </a:extLst>
          </p:cNvPr>
          <p:cNvPicPr>
            <a:picLocks noGrp="1" noChangeAspect="1" noChangeArrowheads="1"/>
          </p:cNvPicPr>
          <p:nvPr>
            <p:ph idx="1"/>
          </p:nvPr>
        </p:nvPicPr>
        <p:blipFill>
          <a:blip r:embed="rId4" cstate="print"/>
          <a:srcRect l="7407" t="6842" r="59259" b="53652"/>
          <a:stretch>
            <a:fillRect/>
          </a:stretch>
        </p:blipFill>
        <p:spPr bwMode="auto">
          <a:xfrm>
            <a:off x="1382889" y="1690688"/>
            <a:ext cx="9426222" cy="4705962"/>
          </a:xfrm>
          <a:prstGeom prst="rect">
            <a:avLst/>
          </a:prstGeom>
          <a:noFill/>
          <a:ln w="9525">
            <a:noFill/>
            <a:miter lim="800000"/>
            <a:headEnd/>
            <a:tailEnd/>
          </a:ln>
        </p:spPr>
      </p:pic>
    </p:spTree>
    <p:extLst>
      <p:ext uri="{BB962C8B-B14F-4D97-AF65-F5344CB8AC3E}">
        <p14:creationId xmlns:p14="http://schemas.microsoft.com/office/powerpoint/2010/main" val="193099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Public Assistance Fraud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FF97A55B-A71F-EDF0-3535-8B23FC8EF805}"/>
              </a:ext>
            </a:extLst>
          </p:cNvPr>
          <p:cNvPicPr>
            <a:picLocks noChangeAspect="1" noChangeArrowheads="1"/>
          </p:cNvPicPr>
          <p:nvPr/>
        </p:nvPicPr>
        <p:blipFill>
          <a:blip r:embed="rId4" cstate="print"/>
          <a:srcRect/>
          <a:stretch>
            <a:fillRect/>
          </a:stretch>
        </p:blipFill>
        <p:spPr bwMode="auto">
          <a:xfrm>
            <a:off x="1032933" y="1690688"/>
            <a:ext cx="10126133" cy="4524963"/>
          </a:xfrm>
          <a:prstGeom prst="rect">
            <a:avLst/>
          </a:prstGeom>
          <a:noFill/>
          <a:ln w="9525">
            <a:noFill/>
            <a:miter lim="800000"/>
            <a:headEnd/>
            <a:tailEnd/>
          </a:ln>
        </p:spPr>
      </p:pic>
      <p:sp>
        <p:nvSpPr>
          <p:cNvPr id="8" name="Rounded Rectangle 7">
            <a:extLst>
              <a:ext uri="{FF2B5EF4-FFF2-40B4-BE49-F238E27FC236}">
                <a16:creationId xmlns:a16="http://schemas.microsoft.com/office/drawing/2014/main" id="{4DB31B4E-C926-9FC9-EF6F-D0D23664DA60}"/>
              </a:ext>
            </a:extLst>
          </p:cNvPr>
          <p:cNvSpPr/>
          <p:nvPr/>
        </p:nvSpPr>
        <p:spPr>
          <a:xfrm>
            <a:off x="3973689" y="2460273"/>
            <a:ext cx="2889955" cy="350660"/>
          </a:xfrm>
          <a:prstGeom prst="roundRect">
            <a:avLst/>
          </a:prstGeom>
          <a:solidFill>
            <a:srgbClr val="202452">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cxnSp>
        <p:nvCxnSpPr>
          <p:cNvPr id="9" name="Straight Arrow Connector 8">
            <a:extLst>
              <a:ext uri="{FF2B5EF4-FFF2-40B4-BE49-F238E27FC236}">
                <a16:creationId xmlns:a16="http://schemas.microsoft.com/office/drawing/2014/main" id="{E9CBEDE3-2DDA-BA44-E8BF-572431AE222A}"/>
              </a:ext>
            </a:extLst>
          </p:cNvPr>
          <p:cNvCxnSpPr/>
          <p:nvPr/>
        </p:nvCxnSpPr>
        <p:spPr>
          <a:xfrm flipH="1" flipV="1">
            <a:off x="6095999" y="3241894"/>
            <a:ext cx="990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01DFBBC-645C-966C-0C63-E58BBE25B501}"/>
              </a:ext>
            </a:extLst>
          </p:cNvPr>
          <p:cNvCxnSpPr/>
          <p:nvPr/>
        </p:nvCxnSpPr>
        <p:spPr>
          <a:xfrm flipH="1">
            <a:off x="5486399" y="3772472"/>
            <a:ext cx="1600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BE5C2BD-3688-3935-8243-61DB9DF9E6FA}"/>
              </a:ext>
            </a:extLst>
          </p:cNvPr>
          <p:cNvCxnSpPr/>
          <p:nvPr/>
        </p:nvCxnSpPr>
        <p:spPr>
          <a:xfrm flipV="1">
            <a:off x="1501421" y="3272938"/>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98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Formal Complaint - Employees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1651D26E-9A67-0360-9C29-7B4EB83332FE}"/>
              </a:ext>
            </a:extLst>
          </p:cNvPr>
          <p:cNvPicPr>
            <a:picLocks noGrp="1" noChangeAspect="1" noChangeArrowheads="1"/>
          </p:cNvPicPr>
          <p:nvPr>
            <p:ph sz="half" idx="1"/>
          </p:nvPr>
        </p:nvPicPr>
        <p:blipFill>
          <a:blip r:embed="rId4" cstate="print"/>
          <a:srcRect/>
          <a:stretch>
            <a:fillRect/>
          </a:stretch>
        </p:blipFill>
        <p:spPr bwMode="auto">
          <a:xfrm>
            <a:off x="838200" y="2057400"/>
            <a:ext cx="3591925" cy="2743200"/>
          </a:xfrm>
          <a:prstGeom prst="roundRect">
            <a:avLst>
              <a:gd name="adj" fmla="val 4167"/>
            </a:avLst>
          </a:prstGeom>
          <a:solidFill>
            <a:srgbClr val="FFFFFF"/>
          </a:solidFill>
          <a:ln w="76200" cap="sq">
            <a:solidFill>
              <a:srgbClr val="202452"/>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a:extLst>
              <a:ext uri="{FF2B5EF4-FFF2-40B4-BE49-F238E27FC236}">
                <a16:creationId xmlns:a16="http://schemas.microsoft.com/office/drawing/2014/main" id="{7FE75D60-0F6F-E651-052B-43CA913F3D16}"/>
              </a:ext>
            </a:extLst>
          </p:cNvPr>
          <p:cNvPicPr>
            <a:picLocks noChangeAspect="1" noChangeArrowheads="1"/>
          </p:cNvPicPr>
          <p:nvPr/>
        </p:nvPicPr>
        <p:blipFill>
          <a:blip r:embed="rId5" cstate="print"/>
          <a:srcRect/>
          <a:stretch>
            <a:fillRect/>
          </a:stretch>
        </p:blipFill>
        <p:spPr bwMode="auto">
          <a:xfrm>
            <a:off x="4515557" y="1311275"/>
            <a:ext cx="5445760" cy="5181600"/>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id="{C830B3AB-72F3-A212-9635-5A7556595B18}"/>
              </a:ext>
            </a:extLst>
          </p:cNvPr>
          <p:cNvCxnSpPr/>
          <p:nvPr/>
        </p:nvCxnSpPr>
        <p:spPr>
          <a:xfrm flipV="1">
            <a:off x="4140989" y="3405981"/>
            <a:ext cx="5334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B2C6E1-D12A-44E3-D1BB-DDB0D4BCEF4C}"/>
              </a:ext>
            </a:extLst>
          </p:cNvPr>
          <p:cNvSpPr txBox="1"/>
          <p:nvPr/>
        </p:nvSpPr>
        <p:spPr>
          <a:xfrm>
            <a:off x="1305278" y="6331227"/>
            <a:ext cx="9581444" cy="369332"/>
          </a:xfrm>
          <a:prstGeom prst="rect">
            <a:avLst/>
          </a:prstGeom>
          <a:noFill/>
        </p:spPr>
        <p:txBody>
          <a:bodyPr wrap="square" rtlCol="0">
            <a:spAutoFit/>
          </a:bodyPr>
          <a:lstStyle/>
          <a:p>
            <a:pPr algn="ctr"/>
            <a:r>
              <a:rPr lang="en-US" dirty="0">
                <a:hlinkClick r:id="rId6"/>
              </a:rPr>
              <a:t>http://www.myflfamilies.com/about-us/office-inspector-general/formal-complaints</a:t>
            </a:r>
            <a:r>
              <a:rPr lang="en-US" dirty="0"/>
              <a:t> </a:t>
            </a:r>
          </a:p>
        </p:txBody>
      </p:sp>
    </p:spTree>
    <p:extLst>
      <p:ext uri="{BB962C8B-B14F-4D97-AF65-F5344CB8AC3E}">
        <p14:creationId xmlns:p14="http://schemas.microsoft.com/office/powerpoint/2010/main" val="1927824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3215</Words>
  <Application>Microsoft Office PowerPoint</Application>
  <PresentationFormat>Widescreen</PresentationFormat>
  <Paragraphs>220</Paragraphs>
  <Slides>36</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Black</vt:lpstr>
      <vt:lpstr>Arial Narrow</vt:lpstr>
      <vt:lpstr>Calibri</vt:lpstr>
      <vt:lpstr>Calibri Light</vt:lpstr>
      <vt:lpstr>Century Gothic</vt:lpstr>
      <vt:lpstr>Franklin Gothic Book</vt:lpstr>
      <vt:lpstr>Times New Roman</vt:lpstr>
      <vt:lpstr>Office Theme</vt:lpstr>
      <vt:lpstr>PowerPoint Presentation</vt:lpstr>
      <vt:lpstr>Commonly Used Terms</vt:lpstr>
      <vt:lpstr>What is Fraud?</vt:lpstr>
      <vt:lpstr>What is Public Assistance Fraud?</vt:lpstr>
      <vt:lpstr>Florida Statute 414.39 1(a)</vt:lpstr>
      <vt:lpstr>Florida Statute 414.39 1(b)(c)</vt:lpstr>
      <vt:lpstr>Public Assistance Fraud Warning</vt:lpstr>
      <vt:lpstr>Public Assistance Fraud</vt:lpstr>
      <vt:lpstr>Formal Complaint - Employees</vt:lpstr>
      <vt:lpstr>DCF Fraud Reporting - General</vt:lpstr>
      <vt:lpstr>FloridaCommerce’s Fraud Reporting Process</vt:lpstr>
      <vt:lpstr>Identifying Potential Fraud</vt:lpstr>
      <vt:lpstr>Example</vt:lpstr>
      <vt:lpstr>Case Manager’s Steps</vt:lpstr>
      <vt:lpstr>When Fraud is Suspected</vt:lpstr>
      <vt:lpstr>When Fraud is Suspected (cont’d)</vt:lpstr>
      <vt:lpstr>Fraud Referral Template</vt:lpstr>
      <vt:lpstr>Fraud Referral Template (cont’d)</vt:lpstr>
      <vt:lpstr>Commonly Asked Questions</vt:lpstr>
      <vt:lpstr>Fraud Referrals – Benefit Recovery</vt:lpstr>
      <vt:lpstr>Fraud Referrals</vt:lpstr>
      <vt:lpstr>Fraud Referrals – Disqualification Hearing</vt:lpstr>
      <vt:lpstr>IPV Levels</vt:lpstr>
      <vt:lpstr>IPV Levels (cont’d)</vt:lpstr>
      <vt:lpstr>Fraud Referrals – State Attorney</vt:lpstr>
      <vt:lpstr>Fraud Reporting Responsibilities – Case Manager</vt:lpstr>
      <vt:lpstr>Fraud Reporting Responsibilities – Designee</vt:lpstr>
      <vt:lpstr>What will you need?</vt:lpstr>
      <vt:lpstr>Case Notes Events in OSST</vt:lpstr>
      <vt:lpstr>Case Notes Events in OSST</vt:lpstr>
      <vt:lpstr>Fraud Referral Template</vt:lpstr>
      <vt:lpstr>Give Designee the Fraud Report</vt:lpstr>
      <vt:lpstr>Enter Event Notes in FLORIDA</vt:lpstr>
      <vt:lpstr>Enter Event Notes in FLORIDA</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2024-04-01T19:46:37Z</dcterms:modified>
</cp:coreProperties>
</file>