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8" r:id="rId3"/>
    <p:sldId id="259" r:id="rId4"/>
    <p:sldId id="260" r:id="rId5"/>
    <p:sldId id="276" r:id="rId6"/>
    <p:sldId id="277" r:id="rId7"/>
    <p:sldId id="282" r:id="rId8"/>
    <p:sldId id="283" r:id="rId9"/>
    <p:sldId id="278" r:id="rId10"/>
    <p:sldId id="279" r:id="rId11"/>
    <p:sldId id="280" r:id="rId12"/>
    <p:sldId id="270" r:id="rId13"/>
  </p:sldIdLst>
  <p:sldSz cx="9144000" cy="6858000" type="screen4x3"/>
  <p:notesSz cx="9296400" cy="70104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208"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76092"/>
    <a:srgbClr val="17375E"/>
    <a:srgbClr val="373B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088" autoAdjust="0"/>
  </p:normalViewPr>
  <p:slideViewPr>
    <p:cSldViewPr>
      <p:cViewPr varScale="1">
        <p:scale>
          <a:sx n="99" d="100"/>
          <a:sy n="99" d="100"/>
        </p:scale>
        <p:origin x="1338"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3918" y="-96"/>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1ECB9F58-D3F1-4F58-8A1F-0F54AA11F877}" type="datetimeFigureOut">
              <a:rPr lang="en-US" smtClean="0"/>
              <a:t>5/8/2020</a:t>
            </a:fld>
            <a:endParaRPr lang="en-US"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6C8D8D5B-8D6E-4696-8C35-55361E1E3523}" type="slidenum">
              <a:rPr lang="en-US" smtClean="0"/>
              <a:t>‹#›</a:t>
            </a:fld>
            <a:endParaRPr lang="en-US" dirty="0"/>
          </a:p>
        </p:txBody>
      </p:sp>
    </p:spTree>
    <p:extLst>
      <p:ext uri="{BB962C8B-B14F-4D97-AF65-F5344CB8AC3E}">
        <p14:creationId xmlns:p14="http://schemas.microsoft.com/office/powerpoint/2010/main" val="782564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77" tIns="46589" rIns="93177" bIns="46589" rtlCol="0"/>
          <a:lstStyle>
            <a:lvl1pPr algn="r">
              <a:defRPr sz="1200"/>
            </a:lvl1pPr>
          </a:lstStyle>
          <a:p>
            <a:fld id="{94A163DF-0D3A-4599-80FF-AC10E34F93A0}" type="datetimeFigureOut">
              <a:rPr lang="en-US" smtClean="0"/>
              <a:pPr/>
              <a:t>5/8/2020</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77" tIns="46589" rIns="93177" bIns="46589" rtlCol="0" anchor="b"/>
          <a:lstStyle>
            <a:lvl1pPr algn="r">
              <a:defRPr sz="1200"/>
            </a:lvl1pPr>
          </a:lstStyle>
          <a:p>
            <a:fld id="{42A40E19-5E03-4C2F-8194-34950990A11E}" type="slidenum">
              <a:rPr lang="en-US" smtClean="0"/>
              <a:pPr/>
              <a:t>‹#›</a:t>
            </a:fld>
            <a:endParaRPr lang="en-US" dirty="0"/>
          </a:p>
        </p:txBody>
      </p:sp>
    </p:spTree>
    <p:extLst>
      <p:ext uri="{BB962C8B-B14F-4D97-AF65-F5344CB8AC3E}">
        <p14:creationId xmlns:p14="http://schemas.microsoft.com/office/powerpoint/2010/main" val="2419401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A40E19-5E03-4C2F-8194-34950990A11E}" type="slidenum">
              <a:rPr lang="en-US" smtClean="0"/>
              <a:pPr/>
              <a:t>1</a:t>
            </a:fld>
            <a:endParaRPr lang="en-US" dirty="0"/>
          </a:p>
        </p:txBody>
      </p:sp>
    </p:spTree>
    <p:extLst>
      <p:ext uri="{BB962C8B-B14F-4D97-AF65-F5344CB8AC3E}">
        <p14:creationId xmlns:p14="http://schemas.microsoft.com/office/powerpoint/2010/main" val="22270936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9" name="Picture 8" descr="PPT_page6.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ctrTitle"/>
          </p:nvPr>
        </p:nvSpPr>
        <p:spPr>
          <a:xfrm>
            <a:off x="685800" y="3048000"/>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4648200"/>
            <a:ext cx="6400800" cy="914400"/>
          </a:xfrm>
          <a:prstGeom prst="rect">
            <a:avLst/>
          </a:prstGeom>
        </p:spPr>
        <p:txBody>
          <a:bodyPr>
            <a:normAutofit/>
          </a:bodyPr>
          <a:lstStyle>
            <a:lvl1pPr marL="0" indent="0" algn="ctr">
              <a:buNone/>
              <a:defRPr sz="3000">
                <a:solidFill>
                  <a:srgbClr val="376092"/>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PPT_page5.jpg"/>
          <p:cNvPicPr>
            <a:picLocks noChangeAspect="1"/>
          </p:cNvPicPr>
          <p:nvPr userDrawn="1"/>
        </p:nvPicPr>
        <p:blipFill>
          <a:blip r:embed="rId2" cstate="print"/>
          <a:stretch>
            <a:fillRect/>
          </a:stretch>
        </p:blipFill>
        <p:spPr>
          <a:xfrm>
            <a:off x="0" y="0"/>
            <a:ext cx="9144000" cy="6858000"/>
          </a:xfrm>
          <a:prstGeom prst="rect">
            <a:avLst/>
          </a:prstGeom>
        </p:spPr>
      </p:pic>
      <p:sp>
        <p:nvSpPr>
          <p:cNvPr id="6" name="Slide Number Placeholder 5"/>
          <p:cNvSpPr>
            <a:spLocks noGrp="1"/>
          </p:cNvSpPr>
          <p:nvPr>
            <p:ph type="sldNum" sz="quarter" idx="12"/>
          </p:nvPr>
        </p:nvSpPr>
        <p:spPr>
          <a:xfrm>
            <a:off x="6400800" y="6324600"/>
            <a:ext cx="2133600" cy="365125"/>
          </a:xfrm>
        </p:spPr>
        <p:txBody>
          <a:bodyPr/>
          <a:lstStyle/>
          <a:p>
            <a:fld id="{7378E873-49BC-4DCA-84C1-C855ED2A69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PPT_page6.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762000" y="3962400"/>
            <a:ext cx="7772400" cy="1362075"/>
          </a:xfrm>
          <a:prstGeom prst="rect">
            <a:avLst/>
          </a:prstGeom>
        </p:spPr>
        <p:txBody>
          <a:bodyPr anchor="t">
            <a:normAutofit/>
          </a:bodyPr>
          <a:lstStyle>
            <a:lvl1pPr algn="l">
              <a:defRPr sz="3800" b="1" cap="all"/>
            </a:lvl1pPr>
          </a:lstStyle>
          <a:p>
            <a:r>
              <a:rPr lang="en-US" dirty="0"/>
              <a:t>Click to edit Master title style</a:t>
            </a:r>
          </a:p>
        </p:txBody>
      </p:sp>
      <p:sp>
        <p:nvSpPr>
          <p:cNvPr id="3" name="Text Placeholder 2"/>
          <p:cNvSpPr>
            <a:spLocks noGrp="1"/>
          </p:cNvSpPr>
          <p:nvPr>
            <p:ph type="body" idx="1"/>
          </p:nvPr>
        </p:nvSpPr>
        <p:spPr>
          <a:xfrm>
            <a:off x="762000" y="3124200"/>
            <a:ext cx="7772400" cy="814387"/>
          </a:xfrm>
          <a:prstGeom prst="rect">
            <a:avLst/>
          </a:prstGeom>
        </p:spPr>
        <p:txBody>
          <a:bodyPr anchor="b"/>
          <a:lstStyle>
            <a:lvl1pPr marL="0" indent="0">
              <a:buNone/>
              <a:defRPr sz="2000" b="1">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PPT_page5.jpg"/>
          <p:cNvPicPr>
            <a:picLocks noChangeAspect="1"/>
          </p:cNvPicPr>
          <p:nvPr userDrawn="1"/>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457200" y="381000"/>
            <a:ext cx="8229600" cy="838200"/>
          </a:xfrm>
          <a:prstGeom prst="rect">
            <a:avLst/>
          </a:prstGeom>
        </p:spPr>
        <p:txBody>
          <a:bodyPr/>
          <a:lstStyle>
            <a:lvl1pPr>
              <a:defRPr sz="3800"/>
            </a:lvl1pPr>
          </a:lstStyle>
          <a:p>
            <a:r>
              <a:rPr lang="en-US" dirty="0"/>
              <a:t>Click to edit Master title style</a:t>
            </a:r>
          </a:p>
        </p:txBody>
      </p:sp>
      <p:sp>
        <p:nvSpPr>
          <p:cNvPr id="3" name="Text Placeholder 2"/>
          <p:cNvSpPr>
            <a:spLocks noGrp="1"/>
          </p:cNvSpPr>
          <p:nvPr>
            <p:ph type="body" idx="1"/>
          </p:nvPr>
        </p:nvSpPr>
        <p:spPr>
          <a:xfrm>
            <a:off x="457200" y="1371600"/>
            <a:ext cx="4040188" cy="3460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752601"/>
            <a:ext cx="4040188" cy="39624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8200" y="1371600"/>
            <a:ext cx="4041775" cy="346075"/>
          </a:xfrm>
          <a:prstGeom prst="rect">
            <a:avLst/>
          </a:prstGeo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1752601"/>
            <a:ext cx="4041775" cy="396240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6309360" y="6309360"/>
            <a:ext cx="2133600" cy="365125"/>
          </a:xfrm>
        </p:spPr>
        <p:txBody>
          <a:bodyPr/>
          <a:lstStyle/>
          <a:p>
            <a:fld id="{7378E873-49BC-4DCA-84C1-C855ED2A69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6" name="Picture 5" descr="PPT_page5.jpg"/>
          <p:cNvPicPr>
            <a:picLocks noChangeAspect="1"/>
          </p:cNvPicPr>
          <p:nvPr userDrawn="1"/>
        </p:nvPicPr>
        <p:blipFill>
          <a:blip r:embed="rId2" cstate="print"/>
          <a:stretch>
            <a:fillRect/>
          </a:stretch>
        </p:blipFill>
        <p:spPr>
          <a:xfrm>
            <a:off x="0" y="0"/>
            <a:ext cx="9144000" cy="6858000"/>
          </a:xfrm>
          <a:prstGeom prst="rect">
            <a:avLst/>
          </a:prstGeom>
        </p:spPr>
      </p:pic>
      <p:sp>
        <p:nvSpPr>
          <p:cNvPr id="5" name="Slide Number Placeholder 4"/>
          <p:cNvSpPr>
            <a:spLocks noGrp="1"/>
          </p:cNvSpPr>
          <p:nvPr>
            <p:ph type="sldNum" sz="quarter" idx="12"/>
          </p:nvPr>
        </p:nvSpPr>
        <p:spPr>
          <a:xfrm>
            <a:off x="6309360" y="6309360"/>
            <a:ext cx="2133600" cy="365125"/>
          </a:xfrm>
        </p:spPr>
        <p:txBody>
          <a:bodyPr/>
          <a:lstStyle/>
          <a:p>
            <a:fld id="{7378E873-49BC-4DCA-84C1-C855ED2A6995}" type="slidenum">
              <a:rPr lang="en-US" smtClean="0"/>
              <a:pPr/>
              <a:t>‹#›</a:t>
            </a:fld>
            <a:endParaRPr lang="en-US" dirty="0"/>
          </a:p>
        </p:txBody>
      </p:sp>
      <p:sp>
        <p:nvSpPr>
          <p:cNvPr id="7" name="Title 1"/>
          <p:cNvSpPr>
            <a:spLocks noGrp="1"/>
          </p:cNvSpPr>
          <p:nvPr>
            <p:ph type="title"/>
          </p:nvPr>
        </p:nvSpPr>
        <p:spPr>
          <a:xfrm>
            <a:off x="457200" y="381000"/>
            <a:ext cx="8229600" cy="838200"/>
          </a:xfrm>
          <a:prstGeom prst="rect">
            <a:avLst/>
          </a:prstGeom>
        </p:spPr>
        <p:txBody>
          <a:bodyPr/>
          <a:lstStyle>
            <a:lvl1pPr>
              <a:defRPr sz="3800"/>
            </a:lvl1pPr>
          </a:lstStyle>
          <a:p>
            <a:r>
              <a:rPr lang="en-US" dirty="0"/>
              <a:t>Click to edit Master title style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5" name="Picture 4" descr="PPT_page6.jpg"/>
          <p:cNvPicPr>
            <a:picLocks noChangeAspect="1"/>
          </p:cNvPicPr>
          <p:nvPr userDrawn="1"/>
        </p:nvPicPr>
        <p:blipFill>
          <a:blip r:embed="rId2" cstate="print"/>
          <a:stretch>
            <a:fillRect/>
          </a:stretch>
        </p:blipFill>
        <p:spPr>
          <a:xfrm>
            <a:off x="0" y="0"/>
            <a:ext cx="9144000" cy="6858000"/>
          </a:xfrm>
          <a:prstGeom prst="rect">
            <a:avLst/>
          </a:prstGeom>
        </p:spPr>
      </p:pic>
      <p:sp>
        <p:nvSpPr>
          <p:cNvPr id="6" name="Title 1"/>
          <p:cNvSpPr>
            <a:spLocks noGrp="1"/>
          </p:cNvSpPr>
          <p:nvPr>
            <p:ph type="title"/>
          </p:nvPr>
        </p:nvSpPr>
        <p:spPr>
          <a:xfrm>
            <a:off x="762000" y="3276600"/>
            <a:ext cx="7772400" cy="1362075"/>
          </a:xfrm>
          <a:prstGeom prst="rect">
            <a:avLst/>
          </a:prstGeom>
        </p:spPr>
        <p:txBody>
          <a:bodyPr anchor="t">
            <a:normAutofit/>
          </a:bodyPr>
          <a:lstStyle>
            <a:lvl1pPr algn="ctr">
              <a:defRPr sz="3400" b="1" cap="all"/>
            </a:lvl1pPr>
          </a:lstStyle>
          <a:p>
            <a:r>
              <a:rPr lang="en-US" dirty="0"/>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0" name="Picture 9" descr="PPT_page5.jpg"/>
          <p:cNvPicPr>
            <a:picLocks noChangeAspect="1"/>
          </p:cNvPicPr>
          <p:nvPr userDrawn="1"/>
        </p:nvPicPr>
        <p:blipFill>
          <a:blip r:embed="rId2" cstate="print"/>
          <a:stretch>
            <a:fillRect/>
          </a:stretch>
        </p:blipFill>
        <p:spPr>
          <a:xfrm>
            <a:off x="0" y="1"/>
            <a:ext cx="9144000" cy="6858000"/>
          </a:xfrm>
          <a:prstGeom prst="rect">
            <a:avLst/>
          </a:prstGeom>
        </p:spPr>
      </p:pic>
      <p:sp>
        <p:nvSpPr>
          <p:cNvPr id="7" name="Slide Number Placeholder 6"/>
          <p:cNvSpPr>
            <a:spLocks noGrp="1"/>
          </p:cNvSpPr>
          <p:nvPr>
            <p:ph type="sldNum" sz="quarter" idx="12"/>
          </p:nvPr>
        </p:nvSpPr>
        <p:spPr>
          <a:xfrm>
            <a:off x="6309360" y="6309360"/>
            <a:ext cx="2133600" cy="365125"/>
          </a:xfrm>
        </p:spPr>
        <p:txBody>
          <a:bodyPr/>
          <a:lstStyle/>
          <a:p>
            <a:fld id="{7378E873-49BC-4DCA-84C1-C855ED2A6995}" type="slidenum">
              <a:rPr lang="en-US" smtClean="0"/>
              <a:pPr/>
              <a:t>‹#›</a:t>
            </a:fld>
            <a:endParaRPr lang="en-US" dirty="0"/>
          </a:p>
        </p:txBody>
      </p:sp>
      <p:sp>
        <p:nvSpPr>
          <p:cNvPr id="3" name="Content Placeholder 2"/>
          <p:cNvSpPr>
            <a:spLocks noGrp="1"/>
          </p:cNvSpPr>
          <p:nvPr>
            <p:ph idx="1"/>
          </p:nvPr>
        </p:nvSpPr>
        <p:spPr>
          <a:xfrm>
            <a:off x="457200" y="1295401"/>
            <a:ext cx="8229600" cy="4343400"/>
          </a:xfrm>
          <a:prstGeom prst="rect">
            <a:avLst/>
          </a:prstGeom>
        </p:spPr>
        <p:txBody>
          <a:bodyPr/>
          <a:lstStyle>
            <a:lvl1pPr>
              <a:defRPr sz="3200">
                <a:solidFill>
                  <a:srgbClr val="376092"/>
                </a:solidFill>
              </a:defRPr>
            </a:lvl1pPr>
            <a:lvl2pPr>
              <a:defRPr sz="2800">
                <a:solidFill>
                  <a:srgbClr val="376092"/>
                </a:solidFill>
              </a:defRPr>
            </a:lvl2pPr>
            <a:lvl3pPr>
              <a:defRPr sz="2400">
                <a:solidFill>
                  <a:srgbClr val="376092"/>
                </a:solidFill>
              </a:defRPr>
            </a:lvl3pPr>
            <a:lvl4pPr>
              <a:defRPr sz="2000">
                <a:solidFill>
                  <a:srgbClr val="376092"/>
                </a:solidFill>
              </a:defRPr>
            </a:lvl4pPr>
            <a:lvl5pPr>
              <a:defRPr sz="2000">
                <a:solidFill>
                  <a:srgbClr val="376092"/>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itle 1"/>
          <p:cNvSpPr>
            <a:spLocks noGrp="1"/>
          </p:cNvSpPr>
          <p:nvPr>
            <p:ph type="title"/>
          </p:nvPr>
        </p:nvSpPr>
        <p:spPr>
          <a:xfrm>
            <a:off x="457200" y="381000"/>
            <a:ext cx="8229600" cy="838200"/>
          </a:xfrm>
          <a:prstGeom prst="rect">
            <a:avLst/>
          </a:prstGeom>
        </p:spPr>
        <p:txBody>
          <a:bodyPr/>
          <a:lstStyle>
            <a:lvl1pPr>
              <a:defRPr sz="3800"/>
            </a:lvl1pPr>
          </a:lstStyle>
          <a:p>
            <a:r>
              <a:rPr lang="en-US" dirty="0"/>
              <a:t>Click to edit Master title style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Content with Caption">
    <p:spTree>
      <p:nvGrpSpPr>
        <p:cNvPr id="1" name=""/>
        <p:cNvGrpSpPr/>
        <p:nvPr/>
      </p:nvGrpSpPr>
      <p:grpSpPr>
        <a:xfrm>
          <a:off x="0" y="0"/>
          <a:ext cx="0" cy="0"/>
          <a:chOff x="0" y="0"/>
          <a:chExt cx="0" cy="0"/>
        </a:xfrm>
      </p:grpSpPr>
      <p:pic>
        <p:nvPicPr>
          <p:cNvPr id="10" name="Picture 9" descr="PPT_page5.jpg"/>
          <p:cNvPicPr>
            <a:picLocks noChangeAspect="1"/>
          </p:cNvPicPr>
          <p:nvPr userDrawn="1"/>
        </p:nvPicPr>
        <p:blipFill>
          <a:blip r:embed="rId2" cstate="print"/>
          <a:stretch>
            <a:fillRect/>
          </a:stretch>
        </p:blipFill>
        <p:spPr>
          <a:xfrm>
            <a:off x="0" y="0"/>
            <a:ext cx="9144000" cy="6857999"/>
          </a:xfrm>
          <a:prstGeom prst="rect">
            <a:avLst/>
          </a:prstGeom>
        </p:spPr>
      </p:pic>
      <p:sp>
        <p:nvSpPr>
          <p:cNvPr id="7" name="Slide Number Placeholder 6"/>
          <p:cNvSpPr>
            <a:spLocks noGrp="1"/>
          </p:cNvSpPr>
          <p:nvPr>
            <p:ph type="sldNum" sz="quarter" idx="12"/>
          </p:nvPr>
        </p:nvSpPr>
        <p:spPr>
          <a:xfrm>
            <a:off x="6309360" y="6309360"/>
            <a:ext cx="2133600" cy="365125"/>
          </a:xfrm>
        </p:spPr>
        <p:txBody>
          <a:bodyPr/>
          <a:lstStyle/>
          <a:p>
            <a:fld id="{7378E873-49BC-4DCA-84C1-C855ED2A6995}" type="slidenum">
              <a:rPr lang="en-US" smtClean="0"/>
              <a:pPr/>
              <a:t>‹#›</a:t>
            </a:fld>
            <a:endParaRPr lang="en-US" dirty="0"/>
          </a:p>
        </p:txBody>
      </p:sp>
      <p:sp>
        <p:nvSpPr>
          <p:cNvPr id="3" name="Content Placeholder 2"/>
          <p:cNvSpPr>
            <a:spLocks noGrp="1"/>
          </p:cNvSpPr>
          <p:nvPr>
            <p:ph idx="1"/>
          </p:nvPr>
        </p:nvSpPr>
        <p:spPr>
          <a:xfrm>
            <a:off x="457200" y="1295401"/>
            <a:ext cx="3886200" cy="4343400"/>
          </a:xfrm>
          <a:prstGeom prst="rect">
            <a:avLst/>
          </a:prstGeom>
        </p:spPr>
        <p:txBody>
          <a:bodyPr/>
          <a:lstStyle>
            <a:lvl1pPr>
              <a:defRPr sz="2800">
                <a:solidFill>
                  <a:srgbClr val="376092"/>
                </a:solidFill>
              </a:defRPr>
            </a:lvl1pPr>
            <a:lvl2pPr>
              <a:defRPr sz="2600">
                <a:solidFill>
                  <a:srgbClr val="376092"/>
                </a:solidFill>
              </a:defRPr>
            </a:lvl2pPr>
            <a:lvl3pPr>
              <a:defRPr sz="2400">
                <a:solidFill>
                  <a:srgbClr val="376092"/>
                </a:solidFill>
              </a:defRPr>
            </a:lvl3pPr>
            <a:lvl4pPr>
              <a:defRPr sz="2000">
                <a:solidFill>
                  <a:srgbClr val="376092"/>
                </a:solidFill>
              </a:defRPr>
            </a:lvl4pPr>
            <a:lvl5pPr>
              <a:defRPr sz="2000">
                <a:solidFill>
                  <a:srgbClr val="376092"/>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
          <p:cNvSpPr>
            <a:spLocks noGrp="1"/>
          </p:cNvSpPr>
          <p:nvPr>
            <p:ph type="title"/>
          </p:nvPr>
        </p:nvSpPr>
        <p:spPr>
          <a:xfrm>
            <a:off x="457200" y="384048"/>
            <a:ext cx="8229600" cy="841248"/>
          </a:xfrm>
          <a:prstGeom prst="rect">
            <a:avLst/>
          </a:prstGeom>
        </p:spPr>
        <p:txBody>
          <a:bodyPr>
            <a:normAutofit/>
          </a:bodyPr>
          <a:lstStyle>
            <a:lvl1pPr>
              <a:defRPr sz="4000">
                <a:solidFill>
                  <a:srgbClr val="17375E"/>
                </a:solidFill>
                <a:latin typeface="Arial" pitchFamily="34" charset="0"/>
                <a:cs typeface="Arial" pitchFamily="34" charset="0"/>
              </a:defRPr>
            </a:lvl1pPr>
          </a:lstStyle>
          <a:p>
            <a:r>
              <a:rPr lang="en-US" dirty="0"/>
              <a:t>Click to edit Master title style</a:t>
            </a:r>
          </a:p>
        </p:txBody>
      </p:sp>
      <p:sp>
        <p:nvSpPr>
          <p:cNvPr id="6" name="Content Placeholder 2"/>
          <p:cNvSpPr>
            <a:spLocks noGrp="1"/>
          </p:cNvSpPr>
          <p:nvPr>
            <p:ph idx="13"/>
          </p:nvPr>
        </p:nvSpPr>
        <p:spPr>
          <a:xfrm>
            <a:off x="4572000" y="1295401"/>
            <a:ext cx="4114800" cy="4343400"/>
          </a:xfrm>
          <a:prstGeom prst="rect">
            <a:avLst/>
          </a:prstGeom>
        </p:spPr>
        <p:txBody>
          <a:bodyPr/>
          <a:lstStyle>
            <a:lvl1pPr>
              <a:defRPr sz="2800">
                <a:solidFill>
                  <a:srgbClr val="376092"/>
                </a:solidFill>
              </a:defRPr>
            </a:lvl1pPr>
            <a:lvl2pPr>
              <a:defRPr sz="2600">
                <a:solidFill>
                  <a:srgbClr val="376092"/>
                </a:solidFill>
              </a:defRPr>
            </a:lvl2pPr>
            <a:lvl3pPr>
              <a:defRPr sz="2400">
                <a:solidFill>
                  <a:srgbClr val="376092"/>
                </a:solidFill>
              </a:defRPr>
            </a:lvl3pPr>
            <a:lvl4pPr>
              <a:defRPr sz="2000">
                <a:solidFill>
                  <a:srgbClr val="376092"/>
                </a:solidFill>
              </a:defRPr>
            </a:lvl4pPr>
            <a:lvl5pPr>
              <a:defRPr sz="2000">
                <a:solidFill>
                  <a:srgbClr val="376092"/>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PPT_page5.jpg"/>
          <p:cNvPicPr>
            <a:picLocks noChangeAspect="1"/>
          </p:cNvPicPr>
          <p:nvPr userDrawn="1"/>
        </p:nvPicPr>
        <p:blipFill>
          <a:blip r:embed="rId2" cstate="print"/>
          <a:stretch>
            <a:fillRect/>
          </a:stretch>
        </p:blipFill>
        <p:spPr>
          <a:xfrm>
            <a:off x="0" y="1"/>
            <a:ext cx="9144000" cy="6858000"/>
          </a:xfrm>
          <a:prstGeom prst="rect">
            <a:avLst/>
          </a:prstGeom>
        </p:spPr>
      </p:pic>
      <p:sp>
        <p:nvSpPr>
          <p:cNvPr id="2" name="Title 1"/>
          <p:cNvSpPr>
            <a:spLocks noGrp="1"/>
          </p:cNvSpPr>
          <p:nvPr>
            <p:ph type="title"/>
          </p:nvPr>
        </p:nvSpPr>
        <p:spPr>
          <a:xfrm>
            <a:off x="457200" y="384048"/>
            <a:ext cx="8229600" cy="841248"/>
          </a:xfrm>
          <a:prstGeom prst="rect">
            <a:avLst/>
          </a:prstGeom>
        </p:spPr>
        <p:txBody>
          <a:bodyPr>
            <a:normAutofit/>
          </a:bodyPr>
          <a:lstStyle>
            <a:lvl1pPr>
              <a:defRPr sz="4000">
                <a:solidFill>
                  <a:srgbClr val="17375E"/>
                </a:solidFill>
                <a:latin typeface="Arial" pitchFamily="34" charset="0"/>
                <a:cs typeface="Arial"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457200" y="1295400"/>
            <a:ext cx="8229600" cy="4343400"/>
          </a:xfrm>
          <a:prstGeom prst="rect">
            <a:avLst/>
          </a:prstGeom>
        </p:spPr>
        <p:txBody>
          <a:bodyPr vert="eaVert"/>
          <a:lstStyle>
            <a:lvl1pPr>
              <a:defRPr>
                <a:solidFill>
                  <a:srgbClr val="376092"/>
                </a:solidFill>
              </a:defRPr>
            </a:lvl1pPr>
            <a:lvl2pPr>
              <a:defRPr>
                <a:solidFill>
                  <a:srgbClr val="376092"/>
                </a:solidFill>
              </a:defRPr>
            </a:lvl2pPr>
            <a:lvl3pPr>
              <a:defRPr>
                <a:solidFill>
                  <a:srgbClr val="376092"/>
                </a:solidFill>
              </a:defRPr>
            </a:lvl3pPr>
            <a:lvl4pPr>
              <a:defRPr>
                <a:solidFill>
                  <a:srgbClr val="376092"/>
                </a:solidFill>
              </a:defRPr>
            </a:lvl4pPr>
            <a:lvl5pPr>
              <a:defRPr>
                <a:solidFill>
                  <a:srgbClr val="37609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309360" y="6309360"/>
            <a:ext cx="2133600" cy="365125"/>
          </a:xfrm>
        </p:spPr>
        <p:txBody>
          <a:bodyPr/>
          <a:lstStyle/>
          <a:p>
            <a:fld id="{7378E873-49BC-4DCA-84C1-C855ED2A699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78E873-49BC-4DCA-84C1-C855ED2A6995}" type="slidenum">
              <a:rPr lang="en-US" smtClean="0"/>
              <a:pPr/>
              <a:t>‹#›</a:t>
            </a:fld>
            <a:endParaRPr lang="en-US" dirty="0"/>
          </a:p>
        </p:txBody>
      </p:sp>
      <p:sp>
        <p:nvSpPr>
          <p:cNvPr id="14" name="Title Placeholder 13"/>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3" r:id="rId4"/>
    <p:sldLayoutId id="2147483654" r:id="rId5"/>
    <p:sldLayoutId id="2147483655" r:id="rId6"/>
    <p:sldLayoutId id="2147483656" r:id="rId7"/>
    <p:sldLayoutId id="2147483660" r:id="rId8"/>
    <p:sldLayoutId id="2147483658" r:id="rId9"/>
  </p:sldLayoutIdLst>
  <p:hf hdr="0" ftr="0" dt="0"/>
  <p:txStyles>
    <p:titleStyle>
      <a:lvl1pPr algn="ctr" defTabSz="914400" rtl="0" eaLnBrk="1" latinLnBrk="0" hangingPunct="1">
        <a:spcBef>
          <a:spcPct val="0"/>
        </a:spcBef>
        <a:buNone/>
        <a:defRPr sz="4000" kern="1200">
          <a:solidFill>
            <a:srgbClr val="17375E"/>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37609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37609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37609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37609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37609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www.myfloridacfo.com/Division/AA/Manuals/Auditing/Reference_Guide_For_State_Expenditures.pdf" TargetMode="External"/><Relationship Id="rId7" Type="http://schemas.openxmlformats.org/officeDocument/2006/relationships/hyperlink" Target="https://fs.fldfs.com/dispub2/cvnhphst.htm" TargetMode="External"/><Relationship Id="rId2" Type="http://schemas.openxmlformats.org/officeDocument/2006/relationships/hyperlink" Target="http://www.myfloridacfo.com/Division/AA/Training/FinancialEd.htm" TargetMode="External"/><Relationship Id="rId1" Type="http://schemas.openxmlformats.org/officeDocument/2006/relationships/slideLayout" Target="../slideLayouts/slideLayout7.xml"/><Relationship Id="rId6" Type="http://schemas.openxmlformats.org/officeDocument/2006/relationships/hyperlink" Target="https://facts.fldfs.com/Search/ContractSearch.aspx" TargetMode="External"/><Relationship Id="rId5" Type="http://schemas.openxmlformats.org/officeDocument/2006/relationships/hyperlink" Target="https://www.flrules.org/gateway/search.asp" TargetMode="External"/><Relationship Id="rId4" Type="http://schemas.openxmlformats.org/officeDocument/2006/relationships/hyperlink" Target="http://www.leg.state.fl.us/Statutes/index.cfm?Mode=Search%20Statutes&amp;Submenu=2&amp;Tab=statutes&amp;CFID=272010918&amp;CFTOKEN=9333355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1"/>
            <a:ext cx="7772400" cy="914399"/>
          </a:xfrm>
        </p:spPr>
        <p:txBody>
          <a:bodyPr>
            <a:noAutofit/>
          </a:bodyPr>
          <a:lstStyle/>
          <a:p>
            <a:r>
              <a:rPr lang="en-US" sz="3200" dirty="0"/>
              <a:t>Invoicing Requirements</a:t>
            </a:r>
          </a:p>
        </p:txBody>
      </p:sp>
      <p:sp>
        <p:nvSpPr>
          <p:cNvPr id="3" name="Subtitle 2"/>
          <p:cNvSpPr>
            <a:spLocks noGrp="1"/>
          </p:cNvSpPr>
          <p:nvPr>
            <p:ph type="subTitle" idx="1"/>
          </p:nvPr>
        </p:nvSpPr>
        <p:spPr>
          <a:xfrm>
            <a:off x="1371600" y="4038601"/>
            <a:ext cx="6400800" cy="1690868"/>
          </a:xfrm>
        </p:spPr>
        <p:txBody>
          <a:bodyPr>
            <a:normAutofit/>
          </a:bodyPr>
          <a:lstStyle/>
          <a:p>
            <a:r>
              <a:rPr lang="en-US" dirty="0"/>
              <a:t>Presented by:</a:t>
            </a:r>
          </a:p>
          <a:p>
            <a:r>
              <a:rPr lang="en-US" dirty="0"/>
              <a:t>Michelle Harvey</a:t>
            </a:r>
          </a:p>
          <a:p>
            <a:r>
              <a:rPr lang="en-US" dirty="0"/>
              <a:t>Disbursement Manager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Invoices for services must clearly reflect the specific deliverables that must be provided and accepted prior to payment.</a:t>
            </a:r>
          </a:p>
          <a:p>
            <a:r>
              <a:rPr lang="en-US" dirty="0"/>
              <a:t>Invoice must evidence that the minimum performance standards were met.</a:t>
            </a:r>
          </a:p>
          <a:p>
            <a:r>
              <a:rPr lang="en-US" dirty="0"/>
              <a:t>Invoices must be itemized by expenditure categories (salaries, travel, expenses, etc.)</a:t>
            </a:r>
          </a:p>
        </p:txBody>
      </p:sp>
      <p:sp>
        <p:nvSpPr>
          <p:cNvPr id="3" name="Title 2"/>
          <p:cNvSpPr>
            <a:spLocks noGrp="1"/>
          </p:cNvSpPr>
          <p:nvPr>
            <p:ph type="title"/>
          </p:nvPr>
        </p:nvSpPr>
        <p:spPr/>
        <p:txBody>
          <a:bodyPr>
            <a:normAutofit/>
          </a:bodyPr>
          <a:lstStyle/>
          <a:p>
            <a:r>
              <a:rPr lang="en-US" sz="4000" dirty="0"/>
              <a:t>Invoice Requirements</a:t>
            </a:r>
          </a:p>
        </p:txBody>
      </p:sp>
      <p:sp>
        <p:nvSpPr>
          <p:cNvPr id="4" name="Slide Number Placeholder 3"/>
          <p:cNvSpPr>
            <a:spLocks noGrp="1"/>
          </p:cNvSpPr>
          <p:nvPr>
            <p:ph type="sldNum" sz="quarter" idx="12"/>
          </p:nvPr>
        </p:nvSpPr>
        <p:spPr/>
        <p:txBody>
          <a:bodyPr/>
          <a:lstStyle/>
          <a:p>
            <a:fld id="{7378E873-49BC-4DCA-84C1-C855ED2A6995}" type="slidenum">
              <a:rPr lang="en-US" smtClean="0"/>
              <a:pPr/>
              <a:t>10</a:t>
            </a:fld>
            <a:endParaRPr lang="en-US" dirty="0"/>
          </a:p>
        </p:txBody>
      </p:sp>
    </p:spTree>
    <p:extLst>
      <p:ext uri="{BB962C8B-B14F-4D97-AF65-F5344CB8AC3E}">
        <p14:creationId xmlns:p14="http://schemas.microsoft.com/office/powerpoint/2010/main" val="555077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399"/>
            <a:ext cx="8229600" cy="3962401"/>
          </a:xfrm>
        </p:spPr>
        <p:txBody>
          <a:bodyPr/>
          <a:lstStyle/>
          <a:p>
            <a:r>
              <a:rPr lang="en-US" sz="2400" dirty="0"/>
              <a:t>Documentation for each amount for which reimbursement is being claimed must indicate that the item has been paid.</a:t>
            </a:r>
          </a:p>
          <a:p>
            <a:r>
              <a:rPr lang="en-US" sz="2400" dirty="0"/>
              <a:t>Each piece of documentation should clearly reflect the dates of service.</a:t>
            </a:r>
          </a:p>
          <a:p>
            <a:r>
              <a:rPr lang="en-US" sz="2400" dirty="0"/>
              <a:t>Only expenditures for categories in the approved agreement budget may be reimbursed.</a:t>
            </a:r>
          </a:p>
          <a:p>
            <a:r>
              <a:rPr lang="en-US" sz="2400" dirty="0"/>
              <a:t>Expenditures must be allowable, reasonable, and necessary (pursuant to law) and directly related to the services being provided.</a:t>
            </a:r>
          </a:p>
          <a:p>
            <a:endParaRPr lang="en-US" dirty="0"/>
          </a:p>
        </p:txBody>
      </p:sp>
      <p:sp>
        <p:nvSpPr>
          <p:cNvPr id="3" name="Title 2"/>
          <p:cNvSpPr>
            <a:spLocks noGrp="1"/>
          </p:cNvSpPr>
          <p:nvPr>
            <p:ph type="title"/>
          </p:nvPr>
        </p:nvSpPr>
        <p:spPr>
          <a:xfrm>
            <a:off x="457200" y="381000"/>
            <a:ext cx="8229600" cy="1066800"/>
          </a:xfrm>
        </p:spPr>
        <p:txBody>
          <a:bodyPr>
            <a:noAutofit/>
          </a:bodyPr>
          <a:lstStyle/>
          <a:p>
            <a:r>
              <a:rPr lang="en-US" sz="4000" dirty="0"/>
              <a:t>Supporting Documentation Requirements</a:t>
            </a:r>
          </a:p>
        </p:txBody>
      </p:sp>
      <p:sp>
        <p:nvSpPr>
          <p:cNvPr id="4" name="Slide Number Placeholder 3"/>
          <p:cNvSpPr>
            <a:spLocks noGrp="1"/>
          </p:cNvSpPr>
          <p:nvPr>
            <p:ph type="sldNum" sz="quarter" idx="12"/>
          </p:nvPr>
        </p:nvSpPr>
        <p:spPr/>
        <p:txBody>
          <a:bodyPr/>
          <a:lstStyle/>
          <a:p>
            <a:fld id="{7378E873-49BC-4DCA-84C1-C855ED2A6995}" type="slidenum">
              <a:rPr lang="en-US" smtClean="0"/>
              <a:pPr/>
              <a:t>11</a:t>
            </a:fld>
            <a:endParaRPr lang="en-US" dirty="0"/>
          </a:p>
        </p:txBody>
      </p:sp>
    </p:spTree>
    <p:extLst>
      <p:ext uri="{BB962C8B-B14F-4D97-AF65-F5344CB8AC3E}">
        <p14:creationId xmlns:p14="http://schemas.microsoft.com/office/powerpoint/2010/main" val="1932133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4152" y="1219200"/>
            <a:ext cx="8229600" cy="4419601"/>
          </a:xfrm>
        </p:spPr>
        <p:txBody>
          <a:bodyPr/>
          <a:lstStyle/>
          <a:p>
            <a:endParaRPr lang="en-US" sz="2400" dirty="0">
              <a:hlinkClick r:id="rId2"/>
            </a:endParaRPr>
          </a:p>
          <a:p>
            <a:r>
              <a:rPr lang="en-US" sz="2400" dirty="0">
                <a:hlinkClick r:id="rId3"/>
              </a:rPr>
              <a:t>DFS Reference Guide For State Expenditures</a:t>
            </a:r>
            <a:endParaRPr lang="en-US" sz="2400" dirty="0"/>
          </a:p>
          <a:p>
            <a:r>
              <a:rPr lang="en-US" sz="2400" dirty="0">
                <a:hlinkClick r:id="rId2"/>
              </a:rPr>
              <a:t>DFS Training/Financial Education</a:t>
            </a:r>
            <a:endParaRPr lang="en-US" sz="2400" dirty="0"/>
          </a:p>
          <a:p>
            <a:r>
              <a:rPr lang="en-US" sz="2400" dirty="0">
                <a:hlinkClick r:id="rId4"/>
              </a:rPr>
              <a:t>Online Sunshine Florida Statutes Search</a:t>
            </a:r>
            <a:endParaRPr lang="en-US" sz="2400" dirty="0"/>
          </a:p>
          <a:p>
            <a:r>
              <a:rPr lang="pt-BR" sz="2400" dirty="0">
                <a:hlinkClick r:id="rId5"/>
              </a:rPr>
              <a:t>Florida Administrative Code &amp; Register Search</a:t>
            </a:r>
            <a:endParaRPr lang="pt-BR" sz="2400" dirty="0"/>
          </a:p>
          <a:p>
            <a:r>
              <a:rPr lang="en-US" sz="2400" dirty="0">
                <a:hlinkClick r:id="rId6"/>
              </a:rPr>
              <a:t>Florida Accountability Contract Tracking System (FACTS)</a:t>
            </a:r>
            <a:endParaRPr lang="en-US" sz="2400" dirty="0"/>
          </a:p>
          <a:p>
            <a:r>
              <a:rPr lang="en-US" sz="2400" dirty="0">
                <a:hlinkClick r:id="rId7"/>
              </a:rPr>
              <a:t>DFS Vendor Payment History</a:t>
            </a:r>
            <a:endParaRPr lang="en-US" sz="2400" dirty="0"/>
          </a:p>
          <a:p>
            <a:endParaRPr lang="en-US" sz="2400" dirty="0"/>
          </a:p>
          <a:p>
            <a:endParaRPr lang="pt-BR" sz="2400" dirty="0"/>
          </a:p>
          <a:p>
            <a:endParaRPr lang="pt-BR" sz="2400" dirty="0"/>
          </a:p>
          <a:p>
            <a:endParaRPr lang="en-US" sz="2400" dirty="0"/>
          </a:p>
          <a:p>
            <a:pPr marL="0" indent="0">
              <a:buNone/>
            </a:pPr>
            <a:endParaRPr lang="en-US" sz="2400" dirty="0"/>
          </a:p>
          <a:p>
            <a:endParaRPr lang="en-US" sz="2400" dirty="0"/>
          </a:p>
          <a:p>
            <a:endParaRPr lang="en-US" sz="2400" dirty="0"/>
          </a:p>
          <a:p>
            <a:endParaRPr lang="en-US" sz="2400" dirty="0"/>
          </a:p>
          <a:p>
            <a:endParaRPr lang="en-US" sz="2400" dirty="0"/>
          </a:p>
        </p:txBody>
      </p:sp>
      <p:sp>
        <p:nvSpPr>
          <p:cNvPr id="5" name="Title 4"/>
          <p:cNvSpPr>
            <a:spLocks noGrp="1"/>
          </p:cNvSpPr>
          <p:nvPr>
            <p:ph type="title"/>
          </p:nvPr>
        </p:nvSpPr>
        <p:spPr/>
        <p:txBody>
          <a:bodyPr>
            <a:normAutofit/>
          </a:bodyPr>
          <a:lstStyle/>
          <a:p>
            <a:pPr lvl="0"/>
            <a:r>
              <a:rPr lang="en-US" sz="4000" dirty="0"/>
              <a:t>Resources</a:t>
            </a:r>
          </a:p>
        </p:txBody>
      </p:sp>
      <p:sp>
        <p:nvSpPr>
          <p:cNvPr id="2" name="Slide Number Placeholder 1"/>
          <p:cNvSpPr>
            <a:spLocks noGrp="1"/>
          </p:cNvSpPr>
          <p:nvPr>
            <p:ph type="sldNum" sz="quarter" idx="12"/>
          </p:nvPr>
        </p:nvSpPr>
        <p:spPr/>
        <p:txBody>
          <a:bodyPr/>
          <a:lstStyle/>
          <a:p>
            <a:fld id="{7378E873-49BC-4DCA-84C1-C855ED2A6995}" type="slidenum">
              <a:rPr lang="en-US" smtClean="0"/>
              <a:pPr/>
              <a:t>12</a:t>
            </a:fld>
            <a:endParaRPr lang="en-US" dirty="0"/>
          </a:p>
        </p:txBody>
      </p:sp>
    </p:spTree>
    <p:extLst>
      <p:ext uri="{BB962C8B-B14F-4D97-AF65-F5344CB8AC3E}">
        <p14:creationId xmlns:p14="http://schemas.microsoft.com/office/powerpoint/2010/main" val="1309482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495800"/>
          </a:xfrm>
        </p:spPr>
        <p:txBody>
          <a:bodyPr/>
          <a:lstStyle/>
          <a:p>
            <a:pPr lvl="0"/>
            <a:r>
              <a:rPr lang="en-US" sz="2400" dirty="0"/>
              <a:t>Understanding of the State’s payment process</a:t>
            </a:r>
          </a:p>
          <a:p>
            <a:pPr lvl="0"/>
            <a:r>
              <a:rPr lang="en-US" sz="2400" dirty="0"/>
              <a:t>Department of Financial Services Role</a:t>
            </a:r>
          </a:p>
          <a:p>
            <a:pPr lvl="0"/>
            <a:r>
              <a:rPr lang="en-US" sz="2400" dirty="0"/>
              <a:t>The Agency Role</a:t>
            </a:r>
          </a:p>
          <a:p>
            <a:pPr lvl="0"/>
            <a:r>
              <a:rPr lang="en-US" sz="2400" dirty="0"/>
              <a:t>The Provider Role</a:t>
            </a:r>
          </a:p>
          <a:p>
            <a:pPr lvl="0"/>
            <a:r>
              <a:rPr lang="en-US" sz="2400" dirty="0"/>
              <a:t>Determine Payment Methods</a:t>
            </a:r>
          </a:p>
          <a:p>
            <a:pPr lvl="0"/>
            <a:r>
              <a:rPr lang="en-US" sz="2400" dirty="0"/>
              <a:t>Requirements of Fixed Price &amp; Fixed Rate </a:t>
            </a:r>
          </a:p>
          <a:p>
            <a:pPr lvl="0"/>
            <a:r>
              <a:rPr lang="en-US" sz="2400" dirty="0"/>
              <a:t>Requirements of Cost Reimbursement</a:t>
            </a:r>
          </a:p>
          <a:p>
            <a:pPr lvl="0"/>
            <a:r>
              <a:rPr lang="en-US" sz="2400" dirty="0"/>
              <a:t>Invoice Requirements</a:t>
            </a:r>
          </a:p>
          <a:p>
            <a:pPr lvl="0"/>
            <a:r>
              <a:rPr lang="en-US" sz="2400" dirty="0"/>
              <a:t>Supporting Documentation Requirements</a:t>
            </a:r>
          </a:p>
        </p:txBody>
      </p:sp>
      <p:sp>
        <p:nvSpPr>
          <p:cNvPr id="3" name="Title 2"/>
          <p:cNvSpPr>
            <a:spLocks noGrp="1"/>
          </p:cNvSpPr>
          <p:nvPr>
            <p:ph type="title"/>
          </p:nvPr>
        </p:nvSpPr>
        <p:spPr/>
        <p:txBody>
          <a:bodyPr>
            <a:normAutofit/>
          </a:bodyPr>
          <a:lstStyle/>
          <a:p>
            <a:r>
              <a:rPr lang="en-US" sz="4000" dirty="0"/>
              <a:t>Today’s Goals</a:t>
            </a:r>
          </a:p>
        </p:txBody>
      </p:sp>
      <p:sp>
        <p:nvSpPr>
          <p:cNvPr id="4" name="Slide Number Placeholder 3"/>
          <p:cNvSpPr>
            <a:spLocks noGrp="1"/>
          </p:cNvSpPr>
          <p:nvPr>
            <p:ph type="sldNum" sz="quarter" idx="12"/>
          </p:nvPr>
        </p:nvSpPr>
        <p:spPr/>
        <p:txBody>
          <a:bodyPr/>
          <a:lstStyle/>
          <a:p>
            <a:fld id="{7378E873-49BC-4DCA-84C1-C855ED2A6995}" type="slidenum">
              <a:rPr lang="en-US" smtClean="0"/>
              <a:pPr/>
              <a:t>2</a:t>
            </a:fld>
            <a:endParaRPr lang="en-US" dirty="0"/>
          </a:p>
        </p:txBody>
      </p:sp>
    </p:spTree>
    <p:extLst>
      <p:ext uri="{BB962C8B-B14F-4D97-AF65-F5344CB8AC3E}">
        <p14:creationId xmlns:p14="http://schemas.microsoft.com/office/powerpoint/2010/main" val="3221338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4000" dirty="0"/>
              <a:t>Payment Process Overview</a:t>
            </a:r>
          </a:p>
        </p:txBody>
      </p:sp>
      <p:pic>
        <p:nvPicPr>
          <p:cNvPr id="4" name="Content Placeholder 3"/>
          <p:cNvPicPr>
            <a:picLocks noGrp="1"/>
          </p:cNvPicPr>
          <p:nvPr>
            <p:ph idx="1"/>
          </p:nvPr>
        </p:nvPicPr>
        <p:blipFill rotWithShape="1">
          <a:blip r:embed="rId2"/>
          <a:srcRect l="11699" t="27262" r="51763" b="41009"/>
          <a:stretch/>
        </p:blipFill>
        <p:spPr bwMode="auto">
          <a:xfrm>
            <a:off x="457200" y="1219200"/>
            <a:ext cx="8229600" cy="4495800"/>
          </a:xfrm>
          <a:prstGeom prst="rect">
            <a:avLst/>
          </a:prstGeom>
          <a:ln>
            <a:noFill/>
          </a:ln>
          <a:extLst>
            <a:ext uri="{53640926-AAD7-44D8-BBD7-CCE9431645EC}">
              <a14:shadowObscured xmlns:a14="http://schemas.microsoft.com/office/drawing/2010/main"/>
            </a:ext>
          </a:extLst>
        </p:spPr>
      </p:pic>
      <p:sp>
        <p:nvSpPr>
          <p:cNvPr id="2" name="Slide Number Placeholder 1"/>
          <p:cNvSpPr>
            <a:spLocks noGrp="1"/>
          </p:cNvSpPr>
          <p:nvPr>
            <p:ph type="sldNum" sz="quarter" idx="12"/>
          </p:nvPr>
        </p:nvSpPr>
        <p:spPr/>
        <p:txBody>
          <a:bodyPr/>
          <a:lstStyle/>
          <a:p>
            <a:fld id="{7378E873-49BC-4DCA-84C1-C855ED2A6995}" type="slidenum">
              <a:rPr lang="en-US" smtClean="0"/>
              <a:pPr/>
              <a:t>3</a:t>
            </a:fld>
            <a:endParaRPr lang="en-US" dirty="0"/>
          </a:p>
        </p:txBody>
      </p:sp>
    </p:spTree>
    <p:extLst>
      <p:ext uri="{BB962C8B-B14F-4D97-AF65-F5344CB8AC3E}">
        <p14:creationId xmlns:p14="http://schemas.microsoft.com/office/powerpoint/2010/main" val="561936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sz="2400" dirty="0"/>
          </a:p>
          <a:p>
            <a:pPr marL="0" indent="0" algn="ctr">
              <a:buNone/>
            </a:pPr>
            <a:r>
              <a:rPr lang="en-US" sz="2800" dirty="0"/>
              <a:t>Section 215.42, Florida Statues:</a:t>
            </a:r>
          </a:p>
          <a:p>
            <a:pPr marL="0" indent="0">
              <a:buNone/>
            </a:pPr>
            <a:r>
              <a:rPr lang="en-US" sz="2000" dirty="0"/>
              <a:t>The Chief Financial Officer may require proof, as he deems necessary, of delivery and receipt of purchases before honoring any voucher for payment from appropriations made in the General Appropriations Act or otherwise provided by law.</a:t>
            </a:r>
          </a:p>
          <a:p>
            <a:pPr marL="0" indent="0">
              <a:buNone/>
            </a:pPr>
            <a:endParaRPr lang="en-US" sz="2000" dirty="0"/>
          </a:p>
          <a:p>
            <a:r>
              <a:rPr lang="en-US" sz="1600" dirty="0"/>
              <a:t>Auditing of all Agency Contract/Grant Agreements.</a:t>
            </a:r>
          </a:p>
          <a:p>
            <a:r>
              <a:rPr lang="en-US" sz="1600" dirty="0"/>
              <a:t>Auditing of all Agency Contract/Grant Agreement payments.</a:t>
            </a:r>
          </a:p>
          <a:p>
            <a:r>
              <a:rPr lang="en-US" sz="1600" dirty="0"/>
              <a:t>Expanded Audits of Contract/Grant Agreement payments.</a:t>
            </a:r>
          </a:p>
          <a:p>
            <a:r>
              <a:rPr lang="en-US" sz="1600" dirty="0"/>
              <a:t>Process </a:t>
            </a:r>
            <a:r>
              <a:rPr lang="en-US" sz="1600"/>
              <a:t>EFT and warrants </a:t>
            </a:r>
            <a:r>
              <a:rPr lang="en-US" sz="1600" dirty="0"/>
              <a:t>for disbursement of payments to Vendor/Payees.</a:t>
            </a:r>
          </a:p>
          <a:p>
            <a:endParaRPr lang="en-US" sz="1600" dirty="0"/>
          </a:p>
        </p:txBody>
      </p:sp>
      <p:sp>
        <p:nvSpPr>
          <p:cNvPr id="3" name="Title 2"/>
          <p:cNvSpPr>
            <a:spLocks noGrp="1"/>
          </p:cNvSpPr>
          <p:nvPr>
            <p:ph type="title"/>
          </p:nvPr>
        </p:nvSpPr>
        <p:spPr>
          <a:xfrm>
            <a:off x="457200" y="381000"/>
            <a:ext cx="8229600" cy="1066800"/>
          </a:xfrm>
        </p:spPr>
        <p:txBody>
          <a:bodyPr>
            <a:noAutofit/>
          </a:bodyPr>
          <a:lstStyle/>
          <a:p>
            <a:r>
              <a:rPr lang="en-US" sz="4000" dirty="0"/>
              <a:t>Department of Financial Services’ Role</a:t>
            </a:r>
            <a:endParaRPr lang="en-US" sz="4000" b="1" dirty="0"/>
          </a:p>
        </p:txBody>
      </p:sp>
      <p:sp>
        <p:nvSpPr>
          <p:cNvPr id="4" name="Slide Number Placeholder 3"/>
          <p:cNvSpPr>
            <a:spLocks noGrp="1"/>
          </p:cNvSpPr>
          <p:nvPr>
            <p:ph type="sldNum" sz="quarter" idx="12"/>
          </p:nvPr>
        </p:nvSpPr>
        <p:spPr/>
        <p:txBody>
          <a:bodyPr/>
          <a:lstStyle/>
          <a:p>
            <a:fld id="{7378E873-49BC-4DCA-84C1-C855ED2A6995}" type="slidenum">
              <a:rPr lang="en-US" smtClean="0"/>
              <a:pPr/>
              <a:t>4</a:t>
            </a:fld>
            <a:endParaRPr lang="en-US" dirty="0"/>
          </a:p>
        </p:txBody>
      </p:sp>
    </p:spTree>
    <p:extLst>
      <p:ext uri="{BB962C8B-B14F-4D97-AF65-F5344CB8AC3E}">
        <p14:creationId xmlns:p14="http://schemas.microsoft.com/office/powerpoint/2010/main" val="2300142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Review invoices for accuracy and completeness</a:t>
            </a:r>
          </a:p>
          <a:p>
            <a:r>
              <a:rPr lang="en-US" sz="2400" dirty="0"/>
              <a:t>Verify that any required supporting documentation has been submitted</a:t>
            </a:r>
          </a:p>
          <a:p>
            <a:r>
              <a:rPr lang="en-US" sz="2400" dirty="0"/>
              <a:t>Review documentation to gain reasonable assurance that services have been satisfactorily performed and meet the minimum level of service required</a:t>
            </a:r>
          </a:p>
          <a:p>
            <a:r>
              <a:rPr lang="en-US" sz="2400" dirty="0"/>
              <a:t>Apply financial consequences if the minimum level of service was not performed in accordance with the agreement</a:t>
            </a:r>
          </a:p>
          <a:p>
            <a:r>
              <a:rPr lang="en-US" sz="2400" dirty="0"/>
              <a:t>Approve invoice after all other steps have been satisfactorily completed</a:t>
            </a:r>
          </a:p>
        </p:txBody>
      </p:sp>
      <p:sp>
        <p:nvSpPr>
          <p:cNvPr id="3" name="Title 2"/>
          <p:cNvSpPr>
            <a:spLocks noGrp="1"/>
          </p:cNvSpPr>
          <p:nvPr>
            <p:ph type="title"/>
          </p:nvPr>
        </p:nvSpPr>
        <p:spPr/>
        <p:txBody>
          <a:bodyPr>
            <a:normAutofit/>
          </a:bodyPr>
          <a:lstStyle/>
          <a:p>
            <a:r>
              <a:rPr lang="en-US" sz="4000" dirty="0"/>
              <a:t>The Agency’s Role</a:t>
            </a:r>
            <a:endParaRPr lang="en-US" sz="4000" b="1" dirty="0"/>
          </a:p>
        </p:txBody>
      </p:sp>
      <p:sp>
        <p:nvSpPr>
          <p:cNvPr id="4" name="Slide Number Placeholder 3"/>
          <p:cNvSpPr>
            <a:spLocks noGrp="1"/>
          </p:cNvSpPr>
          <p:nvPr>
            <p:ph type="sldNum" sz="quarter" idx="12"/>
          </p:nvPr>
        </p:nvSpPr>
        <p:spPr/>
        <p:txBody>
          <a:bodyPr/>
          <a:lstStyle/>
          <a:p>
            <a:fld id="{7378E873-49BC-4DCA-84C1-C855ED2A6995}" type="slidenum">
              <a:rPr lang="en-US" smtClean="0"/>
              <a:pPr/>
              <a:t>5</a:t>
            </a:fld>
            <a:endParaRPr lang="en-US" dirty="0"/>
          </a:p>
        </p:txBody>
      </p:sp>
    </p:spTree>
    <p:extLst>
      <p:ext uri="{BB962C8B-B14F-4D97-AF65-F5344CB8AC3E}">
        <p14:creationId xmlns:p14="http://schemas.microsoft.com/office/powerpoint/2010/main" val="3767699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endParaRPr lang="en-US" sz="2800" dirty="0"/>
          </a:p>
          <a:p>
            <a:pPr marL="0" indent="0" algn="ctr">
              <a:buNone/>
            </a:pPr>
            <a:r>
              <a:rPr lang="en-US" sz="2800" dirty="0"/>
              <a:t>Prior to Submitting Payment Requests:</a:t>
            </a:r>
          </a:p>
          <a:p>
            <a:pPr marL="0" indent="0" algn="ctr">
              <a:buNone/>
            </a:pPr>
            <a:endParaRPr lang="en-US" sz="2800" dirty="0"/>
          </a:p>
          <a:p>
            <a:r>
              <a:rPr lang="en-US" sz="2400" dirty="0"/>
              <a:t>Understand the agreement’s Payment Terms and applicable laws and rules.</a:t>
            </a:r>
          </a:p>
          <a:p>
            <a:endParaRPr lang="en-US" sz="2400" dirty="0"/>
          </a:p>
          <a:p>
            <a:r>
              <a:rPr lang="en-US" sz="2400" dirty="0"/>
              <a:t>Review and submit complete and accurate invoices and supporting documentation.</a:t>
            </a:r>
          </a:p>
        </p:txBody>
      </p:sp>
      <p:sp>
        <p:nvSpPr>
          <p:cNvPr id="3" name="Title 2"/>
          <p:cNvSpPr>
            <a:spLocks noGrp="1"/>
          </p:cNvSpPr>
          <p:nvPr>
            <p:ph type="title"/>
          </p:nvPr>
        </p:nvSpPr>
        <p:spPr/>
        <p:txBody>
          <a:bodyPr>
            <a:normAutofit/>
          </a:bodyPr>
          <a:lstStyle/>
          <a:p>
            <a:r>
              <a:rPr lang="en-US" sz="4000" dirty="0"/>
              <a:t>The Provider’s Role</a:t>
            </a:r>
            <a:endParaRPr lang="en-US" sz="4000" b="1" dirty="0"/>
          </a:p>
        </p:txBody>
      </p:sp>
      <p:sp>
        <p:nvSpPr>
          <p:cNvPr id="4" name="Slide Number Placeholder 3"/>
          <p:cNvSpPr>
            <a:spLocks noGrp="1"/>
          </p:cNvSpPr>
          <p:nvPr>
            <p:ph type="sldNum" sz="quarter" idx="12"/>
          </p:nvPr>
        </p:nvSpPr>
        <p:spPr/>
        <p:txBody>
          <a:bodyPr/>
          <a:lstStyle/>
          <a:p>
            <a:fld id="{7378E873-49BC-4DCA-84C1-C855ED2A6995}" type="slidenum">
              <a:rPr lang="en-US" smtClean="0"/>
              <a:pPr/>
              <a:t>6</a:t>
            </a:fld>
            <a:endParaRPr lang="en-US" dirty="0"/>
          </a:p>
        </p:txBody>
      </p:sp>
    </p:spTree>
    <p:extLst>
      <p:ext uri="{BB962C8B-B14F-4D97-AF65-F5344CB8AC3E}">
        <p14:creationId xmlns:p14="http://schemas.microsoft.com/office/powerpoint/2010/main" val="744715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378E873-49BC-4DCA-84C1-C855ED2A6995}" type="slidenum">
              <a:rPr lang="en-US" smtClean="0"/>
              <a:pPr/>
              <a:t>7</a:t>
            </a:fld>
            <a:endParaRPr lang="en-US" dirty="0"/>
          </a:p>
        </p:txBody>
      </p:sp>
      <p:sp>
        <p:nvSpPr>
          <p:cNvPr id="5" name="Content Placeholder 4"/>
          <p:cNvSpPr>
            <a:spLocks noGrp="1"/>
          </p:cNvSpPr>
          <p:nvPr>
            <p:ph idx="1"/>
          </p:nvPr>
        </p:nvSpPr>
        <p:spPr>
          <a:xfrm>
            <a:off x="457199" y="1295401"/>
            <a:ext cx="2452207" cy="3886199"/>
          </a:xfrm>
        </p:spPr>
        <p:txBody>
          <a:bodyPr/>
          <a:lstStyle/>
          <a:p>
            <a:endParaRPr lang="en-US" dirty="0"/>
          </a:p>
          <a:p>
            <a:endParaRPr lang="en-US" dirty="0"/>
          </a:p>
          <a:p>
            <a:endParaRPr lang="en-US" dirty="0"/>
          </a:p>
          <a:p>
            <a:r>
              <a:rPr lang="en-US" dirty="0"/>
              <a:t>Fixed Price</a:t>
            </a:r>
          </a:p>
          <a:p>
            <a:pPr marL="0" indent="0" algn="ctr">
              <a:buNone/>
            </a:pPr>
            <a:endParaRPr lang="en-US" sz="2000" dirty="0"/>
          </a:p>
          <a:p>
            <a:pPr marL="0" indent="0" algn="ctr">
              <a:buNone/>
            </a:pPr>
            <a:r>
              <a:rPr lang="en-US" sz="2000" dirty="0"/>
              <a:t>Single amount paid upon completion of specified tasks</a:t>
            </a:r>
            <a:r>
              <a:rPr lang="en-US" dirty="0"/>
              <a:t>	</a:t>
            </a:r>
          </a:p>
        </p:txBody>
      </p:sp>
      <p:sp>
        <p:nvSpPr>
          <p:cNvPr id="4" name="Title 3"/>
          <p:cNvSpPr>
            <a:spLocks noGrp="1"/>
          </p:cNvSpPr>
          <p:nvPr>
            <p:ph type="title"/>
          </p:nvPr>
        </p:nvSpPr>
        <p:spPr/>
        <p:txBody>
          <a:bodyPr/>
          <a:lstStyle/>
          <a:p>
            <a:r>
              <a:rPr lang="en-US" dirty="0"/>
              <a:t>Determine Payment Methods</a:t>
            </a:r>
          </a:p>
        </p:txBody>
      </p:sp>
      <p:sp>
        <p:nvSpPr>
          <p:cNvPr id="6" name="Content Placeholder 5"/>
          <p:cNvSpPr>
            <a:spLocks noGrp="1"/>
          </p:cNvSpPr>
          <p:nvPr>
            <p:ph idx="13"/>
          </p:nvPr>
        </p:nvSpPr>
        <p:spPr>
          <a:xfrm>
            <a:off x="3048000" y="1295401"/>
            <a:ext cx="2362200" cy="3886199"/>
          </a:xfrm>
        </p:spPr>
        <p:txBody>
          <a:bodyPr/>
          <a:lstStyle/>
          <a:p>
            <a:endParaRPr lang="en-US" dirty="0"/>
          </a:p>
          <a:p>
            <a:endParaRPr lang="en-US" dirty="0"/>
          </a:p>
          <a:p>
            <a:endParaRPr lang="en-US" dirty="0"/>
          </a:p>
          <a:p>
            <a:r>
              <a:rPr lang="en-US" dirty="0"/>
              <a:t>Fixed Rate</a:t>
            </a:r>
          </a:p>
          <a:p>
            <a:pPr marL="0" indent="0" algn="ctr">
              <a:buNone/>
            </a:pPr>
            <a:endParaRPr lang="en-US" sz="2000" dirty="0"/>
          </a:p>
          <a:p>
            <a:pPr marL="0" indent="0" algn="ctr">
              <a:buNone/>
            </a:pPr>
            <a:r>
              <a:rPr lang="en-US" sz="2000" dirty="0"/>
              <a:t>Cost per unit of commodity or service</a:t>
            </a:r>
          </a:p>
        </p:txBody>
      </p:sp>
      <p:sp>
        <p:nvSpPr>
          <p:cNvPr id="7" name="Content Placeholder 5"/>
          <p:cNvSpPr txBox="1">
            <a:spLocks/>
          </p:cNvSpPr>
          <p:nvPr/>
        </p:nvSpPr>
        <p:spPr>
          <a:xfrm>
            <a:off x="5791200" y="1307940"/>
            <a:ext cx="2362200" cy="3873660"/>
          </a:xfrm>
          <a:prstGeom prst="rect">
            <a:avLst/>
          </a:prstGeom>
        </p:spPr>
        <p:txBody>
          <a:bodyPr/>
          <a:lstStyle>
            <a:lvl1pPr marL="342900" indent="-342900" algn="l" defTabSz="914400" rtl="0" eaLnBrk="1" latinLnBrk="0" hangingPunct="1">
              <a:spcBef>
                <a:spcPct val="20000"/>
              </a:spcBef>
              <a:buFont typeface="Arial" pitchFamily="34" charset="0"/>
              <a:buChar char="•"/>
              <a:defRPr sz="2800" kern="1200">
                <a:solidFill>
                  <a:srgbClr val="376092"/>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rgbClr val="376092"/>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376092"/>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376092"/>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rgbClr val="37609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dirty="0"/>
          </a:p>
          <a:p>
            <a:endParaRPr lang="en-US" sz="2400" dirty="0"/>
          </a:p>
          <a:p>
            <a:endParaRPr lang="en-US" sz="2400" dirty="0"/>
          </a:p>
          <a:p>
            <a:endParaRPr lang="en-US" sz="2000" dirty="0"/>
          </a:p>
          <a:p>
            <a:r>
              <a:rPr lang="en-US" sz="2000" dirty="0"/>
              <a:t>Cost Reimbursement</a:t>
            </a:r>
          </a:p>
          <a:p>
            <a:pPr marL="0" indent="0" algn="ctr">
              <a:buNone/>
            </a:pPr>
            <a:r>
              <a:rPr lang="en-US" sz="2000" dirty="0"/>
              <a:t>Reimburse for undetermined final cost</a:t>
            </a:r>
          </a:p>
          <a:p>
            <a:pPr marL="0" indent="0" algn="ctr">
              <a:buNone/>
            </a:pPr>
            <a:r>
              <a:rPr lang="en-US" sz="1800" dirty="0"/>
              <a:t>*Not-to-exceed limit applies</a:t>
            </a:r>
          </a:p>
        </p:txBody>
      </p:sp>
      <p:pic>
        <p:nvPicPr>
          <p:cNvPr id="8" name="Picture 7"/>
          <p:cNvPicPr>
            <a:picLocks noChangeAspect="1"/>
          </p:cNvPicPr>
          <p:nvPr/>
        </p:nvPicPr>
        <p:blipFill>
          <a:blip r:embed="rId2"/>
          <a:stretch>
            <a:fillRect/>
          </a:stretch>
        </p:blipFill>
        <p:spPr>
          <a:xfrm>
            <a:off x="685800" y="1524000"/>
            <a:ext cx="2087393" cy="1295400"/>
          </a:xfrm>
          <a:prstGeom prst="rect">
            <a:avLst/>
          </a:prstGeom>
        </p:spPr>
      </p:pic>
      <p:pic>
        <p:nvPicPr>
          <p:cNvPr id="9" name="Picture 8"/>
          <p:cNvPicPr>
            <a:picLocks noChangeAspect="1"/>
          </p:cNvPicPr>
          <p:nvPr/>
        </p:nvPicPr>
        <p:blipFill>
          <a:blip r:embed="rId3"/>
          <a:stretch>
            <a:fillRect/>
          </a:stretch>
        </p:blipFill>
        <p:spPr>
          <a:xfrm>
            <a:off x="3186593" y="1524000"/>
            <a:ext cx="2085013" cy="1298561"/>
          </a:xfrm>
          <a:prstGeom prst="rect">
            <a:avLst/>
          </a:prstGeom>
        </p:spPr>
      </p:pic>
      <p:pic>
        <p:nvPicPr>
          <p:cNvPr id="10" name="Picture 9"/>
          <p:cNvPicPr>
            <a:picLocks noChangeAspect="1"/>
          </p:cNvPicPr>
          <p:nvPr/>
        </p:nvPicPr>
        <p:blipFill>
          <a:blip r:embed="rId3"/>
          <a:stretch>
            <a:fillRect/>
          </a:stretch>
        </p:blipFill>
        <p:spPr>
          <a:xfrm>
            <a:off x="5929793" y="1520839"/>
            <a:ext cx="2085013" cy="1298561"/>
          </a:xfrm>
          <a:prstGeom prst="rect">
            <a:avLst/>
          </a:prstGeom>
        </p:spPr>
      </p:pic>
      <p:sp>
        <p:nvSpPr>
          <p:cNvPr id="11" name="TextBox 10"/>
          <p:cNvSpPr txBox="1"/>
          <p:nvPr/>
        </p:nvSpPr>
        <p:spPr>
          <a:xfrm>
            <a:off x="838200" y="5376148"/>
            <a:ext cx="7467600" cy="369332"/>
          </a:xfrm>
          <a:prstGeom prst="rect">
            <a:avLst/>
          </a:prstGeom>
          <a:noFill/>
        </p:spPr>
        <p:txBody>
          <a:bodyPr wrap="square" rtlCol="0">
            <a:spAutoFit/>
          </a:bodyPr>
          <a:lstStyle/>
          <a:p>
            <a:r>
              <a:rPr lang="en-US" dirty="0"/>
              <a:t>A combination of multiple payment methods can be used when appropriate</a:t>
            </a:r>
          </a:p>
        </p:txBody>
      </p:sp>
    </p:spTree>
    <p:extLst>
      <p:ext uri="{BB962C8B-B14F-4D97-AF65-F5344CB8AC3E}">
        <p14:creationId xmlns:p14="http://schemas.microsoft.com/office/powerpoint/2010/main" val="2636445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799"/>
            <a:ext cx="8229600" cy="4191001"/>
          </a:xfrm>
        </p:spPr>
        <p:txBody>
          <a:bodyPr/>
          <a:lstStyle/>
          <a:p>
            <a:r>
              <a:rPr lang="en-US" sz="2400" dirty="0"/>
              <a:t>Verify invoice provides unit description and unit price, and the rate billed coincides with agreement rate. </a:t>
            </a:r>
          </a:p>
          <a:p>
            <a:pPr marL="0" indent="0">
              <a:buNone/>
            </a:pPr>
            <a:endParaRPr lang="en-US" sz="2400" dirty="0"/>
          </a:p>
          <a:p>
            <a:r>
              <a:rPr lang="en-US" sz="2400" dirty="0"/>
              <a:t>Compare invoiced units of service to supporting documentation and determine if minimum performance standards have been met.</a:t>
            </a:r>
          </a:p>
          <a:p>
            <a:pPr marL="0" indent="0">
              <a:buNone/>
            </a:pPr>
            <a:endParaRPr lang="en-US" sz="2400" dirty="0"/>
          </a:p>
          <a:p>
            <a:r>
              <a:rPr lang="en-US" sz="2400" dirty="0"/>
              <a:t>If minimum performance standards are not met, prepare invoice accordingly.</a:t>
            </a:r>
          </a:p>
        </p:txBody>
      </p:sp>
      <p:sp>
        <p:nvSpPr>
          <p:cNvPr id="3" name="Title 2"/>
          <p:cNvSpPr>
            <a:spLocks noGrp="1"/>
          </p:cNvSpPr>
          <p:nvPr>
            <p:ph type="title"/>
          </p:nvPr>
        </p:nvSpPr>
        <p:spPr>
          <a:xfrm>
            <a:off x="457200" y="381000"/>
            <a:ext cx="8229600" cy="1066800"/>
          </a:xfrm>
        </p:spPr>
        <p:txBody>
          <a:bodyPr>
            <a:noAutofit/>
          </a:bodyPr>
          <a:lstStyle/>
          <a:p>
            <a:r>
              <a:rPr lang="en-US" sz="4000" dirty="0"/>
              <a:t>Fixed Price/Rate Requirements</a:t>
            </a:r>
            <a:endParaRPr lang="en-US" sz="4000" b="1" dirty="0"/>
          </a:p>
        </p:txBody>
      </p:sp>
      <p:sp>
        <p:nvSpPr>
          <p:cNvPr id="4" name="Slide Number Placeholder 3"/>
          <p:cNvSpPr>
            <a:spLocks noGrp="1"/>
          </p:cNvSpPr>
          <p:nvPr>
            <p:ph type="sldNum" sz="quarter" idx="12"/>
          </p:nvPr>
        </p:nvSpPr>
        <p:spPr/>
        <p:txBody>
          <a:bodyPr/>
          <a:lstStyle/>
          <a:p>
            <a:fld id="{7378E873-49BC-4DCA-84C1-C855ED2A6995}" type="slidenum">
              <a:rPr lang="en-US" smtClean="0"/>
              <a:pPr/>
              <a:t>8</a:t>
            </a:fld>
            <a:endParaRPr lang="en-US" dirty="0"/>
          </a:p>
        </p:txBody>
      </p:sp>
    </p:spTree>
    <p:extLst>
      <p:ext uri="{BB962C8B-B14F-4D97-AF65-F5344CB8AC3E}">
        <p14:creationId xmlns:p14="http://schemas.microsoft.com/office/powerpoint/2010/main" val="10927636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799"/>
            <a:ext cx="8229600" cy="4191001"/>
          </a:xfrm>
        </p:spPr>
        <p:txBody>
          <a:bodyPr/>
          <a:lstStyle/>
          <a:p>
            <a:r>
              <a:rPr lang="en-US" sz="2400" dirty="0"/>
              <a:t>Verify expenditures are:</a:t>
            </a:r>
          </a:p>
          <a:p>
            <a:pPr lvl="1">
              <a:buFont typeface="Arial" panose="020B0604020202020204" pitchFamily="34" charset="0"/>
              <a:buChar char="•"/>
            </a:pPr>
            <a:r>
              <a:rPr lang="en-US" sz="2000" dirty="0"/>
              <a:t>Allowable in the agreement budget</a:t>
            </a:r>
          </a:p>
          <a:p>
            <a:pPr lvl="1">
              <a:buFont typeface="Arial" panose="020B0604020202020204" pitchFamily="34" charset="0"/>
              <a:buChar char="•"/>
            </a:pPr>
            <a:r>
              <a:rPr lang="en-US" sz="2000" dirty="0"/>
              <a:t>Allowable pursuant to other rules and regulations</a:t>
            </a:r>
          </a:p>
          <a:p>
            <a:pPr lvl="1">
              <a:buFont typeface="Arial" panose="020B0604020202020204" pitchFamily="34" charset="0"/>
              <a:buChar char="•"/>
            </a:pPr>
            <a:r>
              <a:rPr lang="en-US" sz="2000" dirty="0"/>
              <a:t>Directly related to the scope of work</a:t>
            </a:r>
          </a:p>
          <a:p>
            <a:pPr lvl="1">
              <a:buFont typeface="Arial" panose="020B0604020202020204" pitchFamily="34" charset="0"/>
              <a:buChar char="•"/>
            </a:pPr>
            <a:r>
              <a:rPr lang="en-US" sz="2000" dirty="0"/>
              <a:t>Reasonable</a:t>
            </a:r>
          </a:p>
          <a:p>
            <a:pPr lvl="1">
              <a:buFont typeface="Arial" panose="020B0604020202020204" pitchFamily="34" charset="0"/>
              <a:buChar char="•"/>
            </a:pPr>
            <a:r>
              <a:rPr lang="en-US" sz="2000" dirty="0"/>
              <a:t>Documented</a:t>
            </a:r>
          </a:p>
          <a:p>
            <a:pPr marL="457200" lvl="1" indent="0">
              <a:buNone/>
            </a:pPr>
            <a:endParaRPr lang="en-US" sz="2000" dirty="0"/>
          </a:p>
          <a:p>
            <a:r>
              <a:rPr lang="en-US" sz="2400" dirty="0"/>
              <a:t>Verify minimum performance standards are met and apply financial consequences as necessary.</a:t>
            </a:r>
          </a:p>
          <a:p>
            <a:pPr marL="0" indent="0">
              <a:buNone/>
            </a:pPr>
            <a:endParaRPr lang="en-US" sz="2400" dirty="0"/>
          </a:p>
        </p:txBody>
      </p:sp>
      <p:sp>
        <p:nvSpPr>
          <p:cNvPr id="3" name="Title 2"/>
          <p:cNvSpPr>
            <a:spLocks noGrp="1"/>
          </p:cNvSpPr>
          <p:nvPr>
            <p:ph type="title"/>
          </p:nvPr>
        </p:nvSpPr>
        <p:spPr>
          <a:xfrm>
            <a:off x="457200" y="381000"/>
            <a:ext cx="8229600" cy="1066800"/>
          </a:xfrm>
        </p:spPr>
        <p:txBody>
          <a:bodyPr>
            <a:noAutofit/>
          </a:bodyPr>
          <a:lstStyle/>
          <a:p>
            <a:r>
              <a:rPr lang="en-US" sz="4000" dirty="0"/>
              <a:t>Cost Reimbursement Requirements</a:t>
            </a:r>
            <a:endParaRPr lang="en-US" sz="4000" b="1" dirty="0"/>
          </a:p>
        </p:txBody>
      </p:sp>
      <p:sp>
        <p:nvSpPr>
          <p:cNvPr id="4" name="Slide Number Placeholder 3"/>
          <p:cNvSpPr>
            <a:spLocks noGrp="1"/>
          </p:cNvSpPr>
          <p:nvPr>
            <p:ph type="sldNum" sz="quarter" idx="12"/>
          </p:nvPr>
        </p:nvSpPr>
        <p:spPr/>
        <p:txBody>
          <a:bodyPr/>
          <a:lstStyle/>
          <a:p>
            <a:fld id="{7378E873-49BC-4DCA-84C1-C855ED2A6995}" type="slidenum">
              <a:rPr lang="en-US" smtClean="0"/>
              <a:pPr/>
              <a:t>9</a:t>
            </a:fld>
            <a:endParaRPr lang="en-US" dirty="0"/>
          </a:p>
        </p:txBody>
      </p:sp>
    </p:spTree>
    <p:extLst>
      <p:ext uri="{BB962C8B-B14F-4D97-AF65-F5344CB8AC3E}">
        <p14:creationId xmlns:p14="http://schemas.microsoft.com/office/powerpoint/2010/main" val="55198909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67&quot;&gt;&lt;property id=&quot;20148&quot; value=&quot;5&quot;/&gt;&lt;property id=&quot;20300&quot; value=&quot;Slide 1&quot;/&gt;&lt;property id=&quot;20307&quot; value=&quot;256&quot;/&gt;&lt;/object&gt;&lt;object type=&quot;3&quot; unique_id=&quot;10068&quot;&gt;&lt;property id=&quot;20148&quot; value=&quot;5&quot;/&gt;&lt;property id=&quot;20300&quot; value=&quot;Slide 2&quot;/&gt;&lt;property id=&quot;20307&quot; value=&quot;258&quot;/&gt;&lt;/object&gt;&lt;object type=&quot;3&quot; unique_id=&quot;10069&quot;&gt;&lt;property id=&quot;20148&quot; value=&quot;5&quot;/&gt;&lt;property id=&quot;20300&quot; value=&quot;Slide 3&quot;/&gt;&lt;property id=&quot;20307&quot; value=&quot;259&quot;/&gt;&lt;/object&gt;&lt;object type=&quot;3&quot; unique_id=&quot;10070&quot;&gt;&lt;property id=&quot;20148&quot; value=&quot;5&quot;/&gt;&lt;property id=&quot;20300&quot; value=&quot;Slide 4&quot;/&gt;&lt;property id=&quot;20307&quot; value=&quot;257&quot;/&gt;&lt;/object&gt;&lt;/object&gt;&lt;object type=&quot;8&quot; unique_id=&quot;10008&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18320</TotalTime>
  <Words>541</Words>
  <Application>Microsoft Office PowerPoint</Application>
  <PresentationFormat>On-screen Show (4:3)</PresentationFormat>
  <Paragraphs>109</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Invoicing Requirements</vt:lpstr>
      <vt:lpstr>Today’s Goals</vt:lpstr>
      <vt:lpstr>Payment Process Overview</vt:lpstr>
      <vt:lpstr>Department of Financial Services’ Role</vt:lpstr>
      <vt:lpstr>The Agency’s Role</vt:lpstr>
      <vt:lpstr>The Provider’s Role</vt:lpstr>
      <vt:lpstr>Determine Payment Methods</vt:lpstr>
      <vt:lpstr>Fixed Price/Rate Requirements</vt:lpstr>
      <vt:lpstr>Cost Reimbursement Requirements</vt:lpstr>
      <vt:lpstr>Invoice Requirements</vt:lpstr>
      <vt:lpstr>Supporting Documentation Requirements</vt:lpstr>
      <vt:lpstr>Resources</vt:lpstr>
    </vt:vector>
  </TitlesOfParts>
  <Company>Agency for Workforce Innovation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Jackie McGill</dc:creator>
  <cp:lastModifiedBy>Harvey, Michelle</cp:lastModifiedBy>
  <cp:revision>229</cp:revision>
  <cp:lastPrinted>2019-03-13T19:55:57Z</cp:lastPrinted>
  <dcterms:created xsi:type="dcterms:W3CDTF">2012-05-11T15:49:32Z</dcterms:created>
  <dcterms:modified xsi:type="dcterms:W3CDTF">2020-05-08T17:44:01Z</dcterms:modified>
</cp:coreProperties>
</file>