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9" r:id="rId3"/>
    <p:sldId id="267" r:id="rId4"/>
    <p:sldId id="268" r:id="rId5"/>
    <p:sldId id="269" r:id="rId6"/>
    <p:sldId id="270" r:id="rId7"/>
    <p:sldId id="264" r:id="rId8"/>
    <p:sldId id="272" r:id="rId9"/>
    <p:sldId id="273" r:id="rId10"/>
    <p:sldId id="274" r:id="rId11"/>
    <p:sldId id="275" r:id="rId12"/>
    <p:sldId id="276" r:id="rId13"/>
    <p:sldId id="277" r:id="rId14"/>
    <p:sldId id="278" r:id="rId15"/>
    <p:sldId id="279" r:id="rId16"/>
    <p:sldId id="280" r:id="rId17"/>
    <p:sldId id="281" r:id="rId18"/>
    <p:sldId id="282" r:id="rId19"/>
    <p:sldId id="271" r:id="rId20"/>
    <p:sldId id="284" r:id="rId21"/>
    <p:sldId id="285" r:id="rId22"/>
    <p:sldId id="286" r:id="rId23"/>
    <p:sldId id="287" r:id="rId24"/>
    <p:sldId id="288" r:id="rId25"/>
    <p:sldId id="283" r:id="rId26"/>
    <p:sldId id="290" r:id="rId27"/>
    <p:sldId id="291" r:id="rId28"/>
    <p:sldId id="292" r:id="rId29"/>
    <p:sldId id="293" r:id="rId30"/>
    <p:sldId id="294" r:id="rId31"/>
    <p:sldId id="295" r:id="rId32"/>
    <p:sldId id="296" r:id="rId33"/>
    <p:sldId id="297" r:id="rId34"/>
    <p:sldId id="298" r:id="rId35"/>
    <p:sldId id="299" r:id="rId36"/>
    <p:sldId id="300" r:id="rId37"/>
    <p:sldId id="289" r:id="rId38"/>
    <p:sldId id="302" r:id="rId39"/>
    <p:sldId id="303" r:id="rId40"/>
    <p:sldId id="304" r:id="rId41"/>
    <p:sldId id="305" r:id="rId42"/>
    <p:sldId id="306" r:id="rId43"/>
    <p:sldId id="307" r:id="rId44"/>
    <p:sldId id="308" r:id="rId45"/>
    <p:sldId id="309" r:id="rId46"/>
    <p:sldId id="312" r:id="rId47"/>
    <p:sldId id="313" r:id="rId48"/>
    <p:sldId id="314" r:id="rId49"/>
    <p:sldId id="315" r:id="rId50"/>
    <p:sldId id="310" r:id="rId51"/>
    <p:sldId id="311" r:id="rId52"/>
    <p:sldId id="316" r:id="rId53"/>
    <p:sldId id="317" r:id="rId54"/>
    <p:sldId id="318" r:id="rId55"/>
    <p:sldId id="319" r:id="rId56"/>
    <p:sldId id="26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445" autoAdjust="0"/>
  </p:normalViewPr>
  <p:slideViewPr>
    <p:cSldViewPr snapToGrid="0">
      <p:cViewPr varScale="1">
        <p:scale>
          <a:sx n="81" d="100"/>
          <a:sy n="81" d="100"/>
        </p:scale>
        <p:origin x="16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56</a:t>
            </a:fld>
            <a:endParaRPr lang="en-US"/>
          </a:p>
        </p:txBody>
      </p:sp>
    </p:spTree>
    <p:extLst>
      <p:ext uri="{BB962C8B-B14F-4D97-AF65-F5344CB8AC3E}">
        <p14:creationId xmlns:p14="http://schemas.microsoft.com/office/powerpoint/2010/main" val="86517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gital graph of stock market">
            <a:extLst>
              <a:ext uri="{FF2B5EF4-FFF2-40B4-BE49-F238E27FC236}">
                <a16:creationId xmlns:a16="http://schemas.microsoft.com/office/drawing/2014/main" id="{336A7D34-DA2E-4963-CEC1-9BBEB75C8F81}"/>
              </a:ext>
            </a:extLst>
          </p:cNvPr>
          <p:cNvPicPr>
            <a:picLocks noChangeAspect="1"/>
          </p:cNvPicPr>
          <p:nvPr/>
        </p:nvPicPr>
        <p:blipFill>
          <a:blip r:embed="rId2"/>
          <a:stretch>
            <a:fillRect/>
          </a:stretch>
        </p:blipFill>
        <p:spPr>
          <a:xfrm>
            <a:off x="5799266" y="-852616"/>
            <a:ext cx="9144000" cy="6858000"/>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4576633"/>
            <a:ext cx="7563881"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Program Reporting and Performance Measurement for One-Stop Employment and Workforce Information Services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5874993"/>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Wagner-</a:t>
            </a:r>
            <a:r>
              <a:rPr lang="en-US" dirty="0" err="1">
                <a:solidFill>
                  <a:schemeClr val="bg1"/>
                </a:solidFill>
                <a:latin typeface="Arial" panose="020B0604020202020204" pitchFamily="34" charset="0"/>
                <a:cs typeface="Arial" panose="020B0604020202020204" pitchFamily="34" charset="0"/>
              </a:rPr>
              <a:t>Peyser</a:t>
            </a:r>
            <a:r>
              <a:rPr lang="en-US" dirty="0">
                <a:solidFill>
                  <a:schemeClr val="bg1"/>
                </a:solidFill>
                <a:latin typeface="Arial" panose="020B0604020202020204" pitchFamily="34" charset="0"/>
                <a:cs typeface="Arial" panose="020B0604020202020204" pitchFamily="34" charset="0"/>
              </a:rPr>
              <a:t> and VETS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ETA 9002 A-E Quarterly Reports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500A7F0-DBB6-2C9A-BA0E-AE5AB4A9222C}"/>
              </a:ext>
            </a:extLst>
          </p:cNvPr>
          <p:cNvSpPr txBox="1">
            <a:spLocks noChangeArrowheads="1"/>
          </p:cNvSpPr>
          <p:nvPr/>
        </p:nvSpPr>
        <p:spPr>
          <a:xfrm>
            <a:off x="838200" y="1897083"/>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5000"/>
              </a:spcAft>
              <a:buClr>
                <a:schemeClr val="accent2"/>
              </a:buClr>
            </a:pPr>
            <a:r>
              <a:rPr lang="en-US" altLang="en-US" b="1">
                <a:solidFill>
                  <a:srgbClr val="202452"/>
                </a:solidFill>
              </a:rPr>
              <a:t>ETA 9002C</a:t>
            </a:r>
            <a:r>
              <a:rPr lang="en-US" altLang="en-US">
                <a:solidFill>
                  <a:srgbClr val="202452"/>
                </a:solidFill>
              </a:rPr>
              <a:t> – Performance outcomes and individuals who exit ("exiters") reported</a:t>
            </a:r>
          </a:p>
          <a:p>
            <a:pPr>
              <a:spcAft>
                <a:spcPct val="45000"/>
              </a:spcAft>
              <a:buClr>
                <a:schemeClr val="accent2"/>
              </a:buClr>
            </a:pPr>
            <a:r>
              <a:rPr lang="en-US" altLang="en-US" b="1">
                <a:solidFill>
                  <a:srgbClr val="202452"/>
                </a:solidFill>
              </a:rPr>
              <a:t>ETA 9002D</a:t>
            </a:r>
            <a:r>
              <a:rPr lang="en-US" altLang="en-US">
                <a:solidFill>
                  <a:srgbClr val="202452"/>
                </a:solidFill>
              </a:rPr>
              <a:t> – Performance outcomes for veterans, eligible persons and TSMs</a:t>
            </a:r>
          </a:p>
          <a:p>
            <a:pPr lvl="1">
              <a:spcAft>
                <a:spcPct val="45000"/>
              </a:spcAft>
              <a:buClr>
                <a:schemeClr val="accent2"/>
              </a:buClr>
              <a:buFontTx/>
              <a:buChar char="•"/>
            </a:pPr>
            <a:r>
              <a:rPr lang="en-US" altLang="en-US">
                <a:solidFill>
                  <a:srgbClr val="202452"/>
                </a:solidFill>
              </a:rPr>
              <a:t>ETA 9002D is a subset of the ETA 9002C, focusing on outcomes for populations of veterans</a:t>
            </a:r>
          </a:p>
          <a:p>
            <a:pPr>
              <a:spcAft>
                <a:spcPct val="45000"/>
              </a:spcAft>
              <a:buClr>
                <a:schemeClr val="accent2"/>
              </a:buClr>
            </a:pPr>
            <a:r>
              <a:rPr lang="en-US" altLang="en-US" b="1">
                <a:solidFill>
                  <a:srgbClr val="202452"/>
                </a:solidFill>
              </a:rPr>
              <a:t>ETA 9002E</a:t>
            </a:r>
            <a:r>
              <a:rPr lang="en-US" altLang="en-US">
                <a:solidFill>
                  <a:srgbClr val="202452"/>
                </a:solidFill>
              </a:rPr>
              <a:t> – Job openings received</a:t>
            </a:r>
          </a:p>
          <a:p>
            <a:endParaRPr lang="en-US" altLang="en-US" dirty="0">
              <a:solidFill>
                <a:srgbClr val="202452"/>
              </a:solidFill>
            </a:endParaRPr>
          </a:p>
        </p:txBody>
      </p:sp>
    </p:spTree>
    <p:extLst>
      <p:ext uri="{BB962C8B-B14F-4D97-AF65-F5344CB8AC3E}">
        <p14:creationId xmlns:p14="http://schemas.microsoft.com/office/powerpoint/2010/main" val="360444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VETS 200 A-C Quarterly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BC933EF-DC24-5C20-4FAC-60AB4238C5C9}"/>
              </a:ext>
            </a:extLst>
          </p:cNvPr>
          <p:cNvSpPr txBox="1">
            <a:spLocks noChangeArrowheads="1"/>
          </p:cNvSpPr>
          <p:nvPr/>
        </p:nvSpPr>
        <p:spPr>
          <a:xfrm>
            <a:off x="838200" y="1690688"/>
            <a:ext cx="10515600"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40000"/>
              </a:spcAft>
              <a:buClr>
                <a:schemeClr val="accent2"/>
              </a:buClr>
            </a:pPr>
            <a:r>
              <a:rPr lang="en-US" altLang="en-US" sz="2400" b="1" dirty="0">
                <a:solidFill>
                  <a:srgbClr val="202452"/>
                </a:solidFill>
              </a:rPr>
              <a:t>Reports contain similar elements as the ETA 9002 but only apply to the activities of participants who receive services from DVOP and LVER grant programs</a:t>
            </a:r>
          </a:p>
          <a:p>
            <a:pPr lvl="1">
              <a:lnSpc>
                <a:spcPct val="80000"/>
              </a:lnSpc>
              <a:spcAft>
                <a:spcPct val="40000"/>
              </a:spcAft>
              <a:buClr>
                <a:schemeClr val="accent2"/>
              </a:buClr>
            </a:pPr>
            <a:r>
              <a:rPr lang="en-US" altLang="en-US" dirty="0">
                <a:solidFill>
                  <a:srgbClr val="202452"/>
                </a:solidFill>
              </a:rPr>
              <a:t>(In essence, the VETS 200 reports are a subset of the ETA 9002 reports)</a:t>
            </a:r>
          </a:p>
          <a:p>
            <a:pPr>
              <a:lnSpc>
                <a:spcPct val="80000"/>
              </a:lnSpc>
              <a:spcAft>
                <a:spcPct val="40000"/>
              </a:spcAft>
              <a:buClr>
                <a:schemeClr val="accent2"/>
              </a:buClr>
              <a:buFontTx/>
              <a:buAutoNum type="arabicPeriod"/>
            </a:pPr>
            <a:r>
              <a:rPr lang="en-US" altLang="en-US" sz="2400" b="1" dirty="0">
                <a:solidFill>
                  <a:srgbClr val="202452"/>
                </a:solidFill>
              </a:rPr>
              <a:t>VETS 200A</a:t>
            </a:r>
            <a:r>
              <a:rPr lang="en-US" altLang="en-US" sz="2400" dirty="0">
                <a:solidFill>
                  <a:srgbClr val="202452"/>
                </a:solidFill>
              </a:rPr>
              <a:t> – Services/outcomes provided by Disabled Veterans' Outreach Program (DVOP)</a:t>
            </a:r>
          </a:p>
          <a:p>
            <a:pPr>
              <a:lnSpc>
                <a:spcPct val="80000"/>
              </a:lnSpc>
              <a:spcAft>
                <a:spcPct val="40000"/>
              </a:spcAft>
              <a:buClr>
                <a:schemeClr val="accent2"/>
              </a:buClr>
              <a:buFontTx/>
              <a:buAutoNum type="arabicPeriod"/>
            </a:pPr>
            <a:r>
              <a:rPr lang="en-US" altLang="en-US" sz="2400" b="1" dirty="0">
                <a:solidFill>
                  <a:srgbClr val="202452"/>
                </a:solidFill>
              </a:rPr>
              <a:t>VETS 200B</a:t>
            </a:r>
            <a:r>
              <a:rPr lang="en-US" altLang="en-US" sz="2400" dirty="0">
                <a:solidFill>
                  <a:srgbClr val="202452"/>
                </a:solidFill>
              </a:rPr>
              <a:t> – Services/outcomes provided by Local Veterans' Employment Representatives (LVERs)</a:t>
            </a:r>
          </a:p>
          <a:p>
            <a:pPr>
              <a:lnSpc>
                <a:spcPct val="80000"/>
              </a:lnSpc>
              <a:spcAft>
                <a:spcPct val="40000"/>
              </a:spcAft>
              <a:buClr>
                <a:schemeClr val="accent2"/>
              </a:buClr>
              <a:buFontTx/>
              <a:buAutoNum type="arabicPeriod"/>
            </a:pPr>
            <a:r>
              <a:rPr lang="en-US" altLang="en-US" sz="2400" b="1" dirty="0">
                <a:solidFill>
                  <a:srgbClr val="202452"/>
                </a:solidFill>
              </a:rPr>
              <a:t>VETS 200C</a:t>
            </a:r>
            <a:r>
              <a:rPr lang="en-US" altLang="en-US" sz="2400" dirty="0">
                <a:solidFill>
                  <a:srgbClr val="202452"/>
                </a:solidFill>
              </a:rPr>
              <a:t> – DVOP/LVER services/outcomes combined (non-duplicative – each individual  counts once)</a:t>
            </a:r>
          </a:p>
          <a:p>
            <a:pPr>
              <a:lnSpc>
                <a:spcPct val="80000"/>
              </a:lnSpc>
            </a:pPr>
            <a:endParaRPr lang="en-US" altLang="en-US" sz="2400" dirty="0">
              <a:solidFill>
                <a:srgbClr val="202452"/>
              </a:solidFill>
            </a:endParaRPr>
          </a:p>
        </p:txBody>
      </p:sp>
    </p:spTree>
    <p:extLst>
      <p:ext uri="{BB962C8B-B14F-4D97-AF65-F5344CB8AC3E}">
        <p14:creationId xmlns:p14="http://schemas.microsoft.com/office/powerpoint/2010/main" val="293003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Schedule, Due Dates, and Methodology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B584924-28AB-FDDB-47DA-A7DA7AB8626E}"/>
              </a:ext>
            </a:extLst>
          </p:cNvPr>
          <p:cNvSpPr txBox="1">
            <a:spLocks noChangeArrowheads="1"/>
          </p:cNvSpPr>
          <p:nvPr/>
        </p:nvSpPr>
        <p:spPr>
          <a:xfrm>
            <a:off x="838199" y="1908959"/>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5000"/>
              </a:spcBef>
              <a:spcAft>
                <a:spcPct val="20000"/>
              </a:spcAft>
            </a:pPr>
            <a:r>
              <a:rPr lang="en-US" altLang="en-US" b="1" dirty="0">
                <a:solidFill>
                  <a:srgbClr val="202452"/>
                </a:solidFill>
              </a:rPr>
              <a:t>Quarterly program reports </a:t>
            </a:r>
            <a:r>
              <a:rPr lang="en-US" altLang="en-US" dirty="0">
                <a:solidFill>
                  <a:srgbClr val="202452"/>
                </a:solidFill>
              </a:rPr>
              <a:t>are d</a:t>
            </a:r>
            <a:r>
              <a:rPr lang="en-US" altLang="en-US" sz="2600" dirty="0">
                <a:solidFill>
                  <a:srgbClr val="202452"/>
                </a:solidFill>
              </a:rPr>
              <a:t>ue no later than 45 days after the end of a quarter </a:t>
            </a:r>
          </a:p>
          <a:p>
            <a:pPr lvl="1">
              <a:spcBef>
                <a:spcPct val="15000"/>
              </a:spcBef>
              <a:spcAft>
                <a:spcPct val="20000"/>
              </a:spcAft>
            </a:pPr>
            <a:r>
              <a:rPr lang="en-US" altLang="en-US" sz="2200" dirty="0">
                <a:solidFill>
                  <a:srgbClr val="202452"/>
                </a:solidFill>
              </a:rPr>
              <a:t>Since grants perform on a PY basis, the first quarter of the program year-based performance period  is July – September</a:t>
            </a:r>
          </a:p>
          <a:p>
            <a:pPr>
              <a:spcBef>
                <a:spcPct val="15000"/>
              </a:spcBef>
              <a:spcAft>
                <a:spcPct val="20000"/>
              </a:spcAft>
            </a:pPr>
            <a:r>
              <a:rPr lang="en-US" altLang="en-US" b="1" dirty="0">
                <a:solidFill>
                  <a:srgbClr val="202452"/>
                </a:solidFill>
              </a:rPr>
              <a:t>Four most recent quarters</a:t>
            </a:r>
            <a:r>
              <a:rPr lang="en-US" altLang="en-US" dirty="0">
                <a:solidFill>
                  <a:srgbClr val="202452"/>
                </a:solidFill>
              </a:rPr>
              <a:t> of data are reported with each quarterly submission</a:t>
            </a:r>
          </a:p>
          <a:p>
            <a:pPr lvl="1">
              <a:spcBef>
                <a:spcPct val="15000"/>
              </a:spcBef>
              <a:spcAft>
                <a:spcPct val="20000"/>
              </a:spcAft>
            </a:pPr>
            <a:r>
              <a:rPr lang="en-US" altLang="en-US" dirty="0">
                <a:solidFill>
                  <a:srgbClr val="202452"/>
                </a:solidFill>
              </a:rPr>
              <a:t>This rolling four-quarter methodology has been in place since W-P/VETS measures were  first introduced in PY 2002 </a:t>
            </a:r>
          </a:p>
          <a:p>
            <a:endParaRPr lang="en-US" altLang="en-US" dirty="0">
              <a:solidFill>
                <a:srgbClr val="202452"/>
              </a:solidFill>
            </a:endParaRPr>
          </a:p>
        </p:txBody>
      </p:sp>
    </p:spTree>
    <p:extLst>
      <p:ext uri="{BB962C8B-B14F-4D97-AF65-F5344CB8AC3E}">
        <p14:creationId xmlns:p14="http://schemas.microsoft.com/office/powerpoint/2010/main" val="246743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Rolling Four-Quarter Methodology Explained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6D25405-3065-8FE3-8658-E7E39981392E}"/>
              </a:ext>
            </a:extLst>
          </p:cNvPr>
          <p:cNvSpPr txBox="1">
            <a:spLocks noChangeArrowheads="1"/>
          </p:cNvSpPr>
          <p:nvPr/>
        </p:nvSpPr>
        <p:spPr>
          <a:xfrm>
            <a:off x="838199" y="190895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0000"/>
              </a:spcAft>
            </a:pPr>
            <a:r>
              <a:rPr lang="en-US" altLang="en-US" dirty="0">
                <a:solidFill>
                  <a:srgbClr val="202452"/>
                </a:solidFill>
              </a:rPr>
              <a:t>Take a look at the following, which could be considered a “rolling four-letter alphabet”</a:t>
            </a:r>
          </a:p>
          <a:p>
            <a:pPr>
              <a:spcAft>
                <a:spcPct val="30000"/>
              </a:spcAft>
              <a:buFontTx/>
              <a:buNone/>
            </a:pPr>
            <a:endParaRPr lang="en-US" altLang="en-US" dirty="0">
              <a:solidFill>
                <a:srgbClr val="202452"/>
              </a:solidFill>
            </a:endParaRPr>
          </a:p>
          <a:p>
            <a:pPr>
              <a:spcAft>
                <a:spcPct val="30000"/>
              </a:spcAft>
              <a:buFontTx/>
              <a:buNone/>
            </a:pPr>
            <a:endParaRPr lang="en-US" altLang="en-US" dirty="0">
              <a:solidFill>
                <a:srgbClr val="202452"/>
              </a:solidFill>
            </a:endParaRPr>
          </a:p>
          <a:p>
            <a:pPr>
              <a:spcBef>
                <a:spcPct val="95000"/>
              </a:spcBef>
            </a:pPr>
            <a:r>
              <a:rPr lang="en-US" altLang="en-US" dirty="0">
                <a:solidFill>
                  <a:srgbClr val="202452"/>
                </a:solidFill>
              </a:rPr>
              <a:t>Notice that the first letter “drops off” so another letter can be added, creating the perception that the letters are “rolling”</a:t>
            </a:r>
          </a:p>
          <a:p>
            <a:endParaRPr lang="en-US" altLang="en-US" dirty="0">
              <a:solidFill>
                <a:srgbClr val="202452"/>
              </a:solidFill>
            </a:endParaRPr>
          </a:p>
        </p:txBody>
      </p:sp>
      <p:pic>
        <p:nvPicPr>
          <p:cNvPr id="6" name="Picture 5">
            <a:extLst>
              <a:ext uri="{FF2B5EF4-FFF2-40B4-BE49-F238E27FC236}">
                <a16:creationId xmlns:a16="http://schemas.microsoft.com/office/drawing/2014/main" id="{968309FF-BDED-0E67-A8E6-4A0EDE8C2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792681"/>
            <a:ext cx="4572000" cy="14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21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Rolling Four-Quarter Methodology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DC3EA76-88A5-8683-7FF8-17C583CB8F58}"/>
              </a:ext>
            </a:extLst>
          </p:cNvPr>
          <p:cNvSpPr txBox="1">
            <a:spLocks noChangeArrowheads="1"/>
          </p:cNvSpPr>
          <p:nvPr/>
        </p:nvSpPr>
        <p:spPr>
          <a:xfrm>
            <a:off x="838200" y="1997075"/>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sz="3000">
                <a:solidFill>
                  <a:srgbClr val="202452"/>
                </a:solidFill>
              </a:rPr>
              <a:t>Rolling quarters operate much the same way:</a:t>
            </a:r>
          </a:p>
          <a:p>
            <a:pPr lvl="1"/>
            <a:r>
              <a:rPr lang="en-US" altLang="en-US">
                <a:solidFill>
                  <a:srgbClr val="202452"/>
                </a:solidFill>
              </a:rPr>
              <a:t>We need four quarters of data at any given time so we can communicate in terms of “annual” results</a:t>
            </a:r>
          </a:p>
          <a:p>
            <a:pPr lvl="1"/>
            <a:r>
              <a:rPr lang="en-US" altLang="en-US">
                <a:solidFill>
                  <a:srgbClr val="202452"/>
                </a:solidFill>
              </a:rPr>
              <a:t>The earliest quarter drops off so the next (most recent) quarter can be added</a:t>
            </a:r>
          </a:p>
          <a:p>
            <a:pPr lvl="1"/>
            <a:r>
              <a:rPr lang="en-US" altLang="en-US">
                <a:solidFill>
                  <a:srgbClr val="202452"/>
                </a:solidFill>
              </a:rPr>
              <a:t>As this process continues, it creates a “rolling quarter” perception</a:t>
            </a:r>
          </a:p>
          <a:p>
            <a:endParaRPr lang="en-US" altLang="en-US" dirty="0">
              <a:solidFill>
                <a:srgbClr val="202452"/>
              </a:solidFill>
            </a:endParaRPr>
          </a:p>
        </p:txBody>
      </p:sp>
    </p:spTree>
    <p:extLst>
      <p:ext uri="{BB962C8B-B14F-4D97-AF65-F5344CB8AC3E}">
        <p14:creationId xmlns:p14="http://schemas.microsoft.com/office/powerpoint/2010/main" val="70149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Rolling Four-Quarter Methodology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12D85314-8999-630A-94E0-103B6CE8B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36747" y="2260848"/>
            <a:ext cx="9318506" cy="3504051"/>
          </a:xfrm>
          <a:prstGeom prst="rect">
            <a:avLst/>
          </a:prstGeom>
        </p:spPr>
      </p:pic>
    </p:spTree>
    <p:extLst>
      <p:ext uri="{BB962C8B-B14F-4D97-AF65-F5344CB8AC3E}">
        <p14:creationId xmlns:p14="http://schemas.microsoft.com/office/powerpoint/2010/main" val="132379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Reviewing Quarterly Data (ETA 9002 and VETS 200)</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D0CC994D-F987-6044-804A-147B448E8AAA}"/>
              </a:ext>
            </a:extLst>
          </p:cNvPr>
          <p:cNvSpPr txBox="1">
            <a:spLocks noChangeArrowheads="1"/>
          </p:cNvSpPr>
          <p:nvPr/>
        </p:nvSpPr>
        <p:spPr>
          <a:xfrm>
            <a:off x="838199" y="1897083"/>
            <a:ext cx="1060961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sz="3000">
                <a:solidFill>
                  <a:srgbClr val="202452"/>
                </a:solidFill>
              </a:rPr>
              <a:t>Reports consist of </a:t>
            </a:r>
            <a:r>
              <a:rPr lang="en-US" altLang="en-US" sz="3000" i="1">
                <a:solidFill>
                  <a:srgbClr val="202452"/>
                </a:solidFill>
              </a:rPr>
              <a:t>one data set</a:t>
            </a:r>
            <a:r>
              <a:rPr lang="en-US" altLang="en-US" sz="3000">
                <a:solidFill>
                  <a:srgbClr val="202452"/>
                </a:solidFill>
              </a:rPr>
              <a:t> that contains the four quarters of information, including information for the report quarter</a:t>
            </a:r>
          </a:p>
          <a:p>
            <a:pPr>
              <a:spcAft>
                <a:spcPct val="20000"/>
              </a:spcAft>
            </a:pPr>
            <a:r>
              <a:rPr lang="en-US" altLang="en-US" sz="3000">
                <a:solidFill>
                  <a:srgbClr val="202452"/>
                </a:solidFill>
              </a:rPr>
              <a:t>To determine precise </a:t>
            </a:r>
            <a:r>
              <a:rPr lang="en-US" altLang="en-US" sz="3000" i="1">
                <a:solidFill>
                  <a:srgbClr val="202452"/>
                </a:solidFill>
              </a:rPr>
              <a:t>quarterly data, </a:t>
            </a:r>
            <a:r>
              <a:rPr lang="en-US" altLang="en-US" sz="3000">
                <a:solidFill>
                  <a:srgbClr val="202452"/>
                </a:solidFill>
              </a:rPr>
              <a:t>it would be necessary to look at the prior quarterly report and the current quarterly report to “extrapolate” that data</a:t>
            </a:r>
          </a:p>
          <a:p>
            <a:pPr>
              <a:spcAft>
                <a:spcPct val="20000"/>
              </a:spcAft>
            </a:pPr>
            <a:r>
              <a:rPr lang="en-US" altLang="en-US" sz="3000">
                <a:solidFill>
                  <a:srgbClr val="202452"/>
                </a:solidFill>
              </a:rPr>
              <a:t>Who/What is included in reports</a:t>
            </a:r>
            <a:endParaRPr lang="en-US" altLang="en-US" sz="3000" dirty="0">
              <a:solidFill>
                <a:srgbClr val="202452"/>
              </a:solidFill>
            </a:endParaRPr>
          </a:p>
        </p:txBody>
      </p:sp>
    </p:spTree>
    <p:extLst>
      <p:ext uri="{BB962C8B-B14F-4D97-AF65-F5344CB8AC3E}">
        <p14:creationId xmlns:p14="http://schemas.microsoft.com/office/powerpoint/2010/main" val="36077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and What is Included in Quarterly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55FD198-C901-9245-0BB7-C619B91BBA6F}"/>
              </a:ext>
            </a:extLst>
          </p:cNvPr>
          <p:cNvSpPr txBox="1">
            <a:spLocks noChangeArrowheads="1"/>
          </p:cNvSpPr>
          <p:nvPr/>
        </p:nvSpPr>
        <p:spPr>
          <a:xfrm>
            <a:off x="838199" y="1997075"/>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5000"/>
              </a:spcAft>
            </a:pPr>
            <a:r>
              <a:rPr lang="en-US" altLang="en-US" i="1" u="sng">
                <a:solidFill>
                  <a:srgbClr val="202452"/>
                </a:solidFill>
              </a:rPr>
              <a:t>Who</a:t>
            </a:r>
            <a:r>
              <a:rPr lang="en-US" altLang="en-US" i="1">
                <a:solidFill>
                  <a:srgbClr val="202452"/>
                </a:solidFill>
              </a:rPr>
              <a:t>: </a:t>
            </a:r>
            <a:r>
              <a:rPr lang="en-US" altLang="en-US">
                <a:solidFill>
                  <a:srgbClr val="202452"/>
                </a:solidFill>
              </a:rPr>
              <a:t>Program reports include information on individuals </a:t>
            </a:r>
            <a:r>
              <a:rPr lang="en-US" altLang="en-US" i="1">
                <a:solidFill>
                  <a:srgbClr val="202452"/>
                </a:solidFill>
              </a:rPr>
              <a:t>currently </a:t>
            </a:r>
            <a:r>
              <a:rPr lang="en-US" altLang="en-US">
                <a:solidFill>
                  <a:srgbClr val="202452"/>
                </a:solidFill>
              </a:rPr>
              <a:t>being served (participants) in addition to individuals who already completed program services (exiters)</a:t>
            </a:r>
          </a:p>
          <a:p>
            <a:pPr>
              <a:spcAft>
                <a:spcPct val="25000"/>
              </a:spcAft>
            </a:pPr>
            <a:r>
              <a:rPr lang="en-US" altLang="en-US" i="1" u="sng">
                <a:solidFill>
                  <a:srgbClr val="202452"/>
                </a:solidFill>
              </a:rPr>
              <a:t>What</a:t>
            </a:r>
            <a:r>
              <a:rPr lang="en-US" altLang="en-US" i="1">
                <a:solidFill>
                  <a:srgbClr val="202452"/>
                </a:solidFill>
              </a:rPr>
              <a:t>: </a:t>
            </a:r>
            <a:r>
              <a:rPr lang="en-US" altLang="en-US">
                <a:solidFill>
                  <a:srgbClr val="202452"/>
                </a:solidFill>
              </a:rPr>
              <a:t>Program reports include information on services, activities and outcomes</a:t>
            </a:r>
            <a:endParaRPr lang="en-US" altLang="en-US" i="1">
              <a:solidFill>
                <a:srgbClr val="202452"/>
              </a:solidFill>
            </a:endParaRPr>
          </a:p>
          <a:p>
            <a:pPr>
              <a:spcAft>
                <a:spcPct val="25000"/>
              </a:spcAft>
              <a:buClr>
                <a:srgbClr val="FF0000"/>
              </a:buClr>
              <a:buFont typeface="Wingdings" panose="05000000000000000000" pitchFamily="2" charset="2"/>
              <a:buChar char="ü"/>
            </a:pPr>
            <a:r>
              <a:rPr lang="en-US" altLang="en-US" b="1">
                <a:solidFill>
                  <a:srgbClr val="202452"/>
                </a:solidFill>
              </a:rPr>
              <a:t>“Reports are to include the most current data available for each reporting element”</a:t>
            </a:r>
          </a:p>
          <a:p>
            <a:endParaRPr lang="en-US" altLang="en-US" dirty="0">
              <a:solidFill>
                <a:srgbClr val="202452"/>
              </a:solidFill>
            </a:endParaRPr>
          </a:p>
        </p:txBody>
      </p:sp>
    </p:spTree>
    <p:extLst>
      <p:ext uri="{BB962C8B-B14F-4D97-AF65-F5344CB8AC3E}">
        <p14:creationId xmlns:p14="http://schemas.microsoft.com/office/powerpoint/2010/main" val="73538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“Most Current Data Available”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BEDCE2E-22DB-8FD0-4F5A-68F5C2716BFC}"/>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Not all data is available at the same time</a:t>
            </a:r>
          </a:p>
          <a:p>
            <a:pPr lvl="1"/>
            <a:r>
              <a:rPr lang="en-US" altLang="en-US" b="1" dirty="0">
                <a:solidFill>
                  <a:srgbClr val="202452"/>
                </a:solidFill>
              </a:rPr>
              <a:t>Participant data is available before </a:t>
            </a:r>
            <a:r>
              <a:rPr lang="en-US" altLang="en-US" b="1" dirty="0" err="1">
                <a:solidFill>
                  <a:srgbClr val="202452"/>
                </a:solidFill>
              </a:rPr>
              <a:t>exiter</a:t>
            </a:r>
            <a:r>
              <a:rPr lang="en-US" altLang="en-US" b="1" dirty="0">
                <a:solidFill>
                  <a:srgbClr val="202452"/>
                </a:solidFill>
              </a:rPr>
              <a:t> data</a:t>
            </a:r>
          </a:p>
          <a:p>
            <a:pPr lvl="1"/>
            <a:r>
              <a:rPr lang="en-US" altLang="en-US" b="1" dirty="0" err="1">
                <a:solidFill>
                  <a:srgbClr val="202452"/>
                </a:solidFill>
              </a:rPr>
              <a:t>Exiter</a:t>
            </a:r>
            <a:r>
              <a:rPr lang="en-US" altLang="en-US" b="1" dirty="0">
                <a:solidFill>
                  <a:srgbClr val="202452"/>
                </a:solidFill>
              </a:rPr>
              <a:t> data is available before employment data</a:t>
            </a:r>
          </a:p>
          <a:p>
            <a:pPr lvl="1"/>
            <a:r>
              <a:rPr lang="en-US" altLang="en-US" b="1" dirty="0">
                <a:solidFill>
                  <a:srgbClr val="202452"/>
                </a:solidFill>
              </a:rPr>
              <a:t>Employment data is available before retention or earnings</a:t>
            </a:r>
          </a:p>
          <a:p>
            <a:r>
              <a:rPr lang="en-US" altLang="en-US" dirty="0">
                <a:solidFill>
                  <a:srgbClr val="202452"/>
                </a:solidFill>
              </a:rPr>
              <a:t>Therefore, reports contain different exit cohorts for the measures and other reporting elements</a:t>
            </a:r>
          </a:p>
          <a:p>
            <a:endParaRPr lang="en-US" altLang="en-US" dirty="0">
              <a:solidFill>
                <a:srgbClr val="202452"/>
              </a:solidFill>
            </a:endParaRPr>
          </a:p>
        </p:txBody>
      </p:sp>
    </p:spTree>
    <p:extLst>
      <p:ext uri="{BB962C8B-B14F-4D97-AF65-F5344CB8AC3E}">
        <p14:creationId xmlns:p14="http://schemas.microsoft.com/office/powerpoint/2010/main" val="425213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Reporting Changes and Clarifications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320193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A New Name!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80073C83-4769-444C-70B1-C758FF2CB9CD}"/>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dirty="0">
                <a:solidFill>
                  <a:srgbClr val="202452"/>
                </a:solidFill>
              </a:rPr>
              <a:t>Wagner-</a:t>
            </a:r>
            <a:r>
              <a:rPr lang="en-US" altLang="en-US" dirty="0" err="1">
                <a:solidFill>
                  <a:srgbClr val="202452"/>
                </a:solidFill>
              </a:rPr>
              <a:t>Peyser</a:t>
            </a:r>
            <a:r>
              <a:rPr lang="en-US" altLang="en-US" dirty="0">
                <a:solidFill>
                  <a:srgbClr val="202452"/>
                </a:solidFill>
              </a:rPr>
              <a:t> and VETS-funded services have historically been referred to as the “public labor exchange” or “Employment Service”</a:t>
            </a:r>
          </a:p>
          <a:p>
            <a:pPr>
              <a:spcAft>
                <a:spcPct val="40000"/>
              </a:spcAft>
            </a:pPr>
            <a:r>
              <a:rPr lang="en-US" altLang="en-US" dirty="0">
                <a:solidFill>
                  <a:srgbClr val="202452"/>
                </a:solidFill>
              </a:rPr>
              <a:t>Name changed to reflect much broader role in terms of service provision and each program’s relationship to the larger One-Stop service delivery system </a:t>
            </a:r>
          </a:p>
          <a:p>
            <a:pPr>
              <a:spcAft>
                <a:spcPct val="40000"/>
              </a:spcAft>
            </a:pPr>
            <a:r>
              <a:rPr lang="en-US" altLang="en-US" b="1" dirty="0">
                <a:solidFill>
                  <a:srgbClr val="202452"/>
                </a:solidFill>
              </a:rPr>
              <a:t>Now </a:t>
            </a:r>
            <a:r>
              <a:rPr lang="en-US" altLang="en-US" dirty="0">
                <a:solidFill>
                  <a:srgbClr val="202452"/>
                </a:solidFill>
              </a:rPr>
              <a:t>         </a:t>
            </a:r>
          </a:p>
          <a:p>
            <a:pPr marL="0" indent="0">
              <a:spcAft>
                <a:spcPct val="40000"/>
              </a:spcAft>
              <a:buNone/>
            </a:pPr>
            <a:r>
              <a:rPr lang="en-US" altLang="en-US" b="1" i="1" dirty="0">
                <a:solidFill>
                  <a:srgbClr val="202452"/>
                </a:solidFill>
              </a:rPr>
              <a:t>	</a:t>
            </a:r>
            <a:r>
              <a:rPr lang="en-US" altLang="en-US" b="1" i="1" dirty="0">
                <a:solidFill>
                  <a:srgbClr val="04A651"/>
                </a:solidFill>
              </a:rPr>
              <a:t>One-Stop Employment and Workforce Information Services</a:t>
            </a:r>
            <a:endParaRPr lang="en-US" altLang="en-US" b="1" dirty="0">
              <a:solidFill>
                <a:srgbClr val="04A651"/>
              </a:solidFill>
            </a:endParaRPr>
          </a:p>
          <a:p>
            <a:endParaRPr lang="en-US" altLang="en-US"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Changes and Clarifications: </a:t>
            </a:r>
            <a:r>
              <a:rPr lang="en-US" b="1" i="1" dirty="0">
                <a:solidFill>
                  <a:srgbClr val="04A651"/>
                </a:solidFill>
                <a:latin typeface="Franklin Gothic Book" panose="020B0503020102020204" pitchFamily="34" charset="0"/>
              </a:rPr>
              <a:t>Overview</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426A587-30F9-DF18-953F-199BF4B1E3C5}"/>
              </a:ext>
            </a:extLst>
          </p:cNvPr>
          <p:cNvSpPr txBox="1">
            <a:spLocks noChangeArrowheads="1"/>
          </p:cNvSpPr>
          <p:nvPr/>
        </p:nvSpPr>
        <p:spPr>
          <a:xfrm>
            <a:off x="838200" y="1997075"/>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a:solidFill>
                  <a:srgbClr val="202452"/>
                </a:solidFill>
              </a:rPr>
              <a:t>Changes/Clarifications effective 7/1/05</a:t>
            </a:r>
          </a:p>
          <a:p>
            <a:pPr>
              <a:spcAft>
                <a:spcPct val="40000"/>
              </a:spcAft>
            </a:pPr>
            <a:r>
              <a:rPr lang="en-US" altLang="en-US" i="1">
                <a:solidFill>
                  <a:srgbClr val="202452"/>
                </a:solidFill>
              </a:rPr>
              <a:t>Additional </a:t>
            </a:r>
            <a:r>
              <a:rPr lang="en-US" altLang="en-US">
                <a:solidFill>
                  <a:srgbClr val="202452"/>
                </a:solidFill>
              </a:rPr>
              <a:t>Changes/Clarifications</a:t>
            </a:r>
          </a:p>
          <a:p>
            <a:pPr lvl="1">
              <a:spcAft>
                <a:spcPct val="40000"/>
              </a:spcAft>
            </a:pPr>
            <a:r>
              <a:rPr lang="en-US" altLang="en-US">
                <a:solidFill>
                  <a:srgbClr val="202452"/>
                </a:solidFill>
              </a:rPr>
              <a:t>Workforce Information</a:t>
            </a:r>
          </a:p>
          <a:p>
            <a:pPr lvl="1">
              <a:spcAft>
                <a:spcPct val="40000"/>
              </a:spcAft>
            </a:pPr>
            <a:r>
              <a:rPr lang="en-US" altLang="en-US">
                <a:solidFill>
                  <a:srgbClr val="202452"/>
                </a:solidFill>
              </a:rPr>
              <a:t>Self-Directed Job Search</a:t>
            </a:r>
          </a:p>
          <a:p>
            <a:pPr>
              <a:spcAft>
                <a:spcPct val="40000"/>
              </a:spcAft>
            </a:pPr>
            <a:r>
              <a:rPr lang="en-US" altLang="en-US">
                <a:solidFill>
                  <a:srgbClr val="202452"/>
                </a:solidFill>
              </a:rPr>
              <a:t>Observations from Initial Quarterly Report Submissions</a:t>
            </a:r>
          </a:p>
          <a:p>
            <a:endParaRPr lang="en-US" altLang="en-US" dirty="0">
              <a:solidFill>
                <a:srgbClr val="202452"/>
              </a:solidFill>
            </a:endParaRPr>
          </a:p>
        </p:txBody>
      </p:sp>
    </p:spTree>
    <p:extLst>
      <p:ext uri="{BB962C8B-B14F-4D97-AF65-F5344CB8AC3E}">
        <p14:creationId xmlns:p14="http://schemas.microsoft.com/office/powerpoint/2010/main" val="317145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Changes Effective PY 2005</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C94B23E-69A7-9660-2039-82C46F054791}"/>
              </a:ext>
            </a:extLst>
          </p:cNvPr>
          <p:cNvSpPr txBox="1">
            <a:spLocks noChangeArrowheads="1"/>
          </p:cNvSpPr>
          <p:nvPr/>
        </p:nvSpPr>
        <p:spPr>
          <a:xfrm>
            <a:off x="838200" y="1692275"/>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0000"/>
              </a:spcAft>
              <a:buClr>
                <a:schemeClr val="accent2"/>
              </a:buClr>
            </a:pPr>
            <a:r>
              <a:rPr lang="en-US" altLang="en-US" sz="2400" b="1" dirty="0">
                <a:solidFill>
                  <a:srgbClr val="202452"/>
                </a:solidFill>
              </a:rPr>
              <a:t>W-P and VETS</a:t>
            </a:r>
          </a:p>
          <a:p>
            <a:pPr lvl="1">
              <a:spcAft>
                <a:spcPct val="30000"/>
              </a:spcAft>
              <a:buClr>
                <a:srgbClr val="FF0000"/>
              </a:buClr>
              <a:buFont typeface="Wingdings" panose="05000000000000000000" pitchFamily="2" charset="2"/>
              <a:buChar char="ü"/>
            </a:pPr>
            <a:r>
              <a:rPr lang="en-US" altLang="en-US" sz="2000" dirty="0">
                <a:solidFill>
                  <a:srgbClr val="202452"/>
                </a:solidFill>
              </a:rPr>
              <a:t>Collection of aggregate counts of participants and </a:t>
            </a:r>
            <a:r>
              <a:rPr lang="en-US" altLang="en-US" sz="2000" dirty="0" err="1">
                <a:solidFill>
                  <a:srgbClr val="202452"/>
                </a:solidFill>
              </a:rPr>
              <a:t>exiters</a:t>
            </a:r>
            <a:endParaRPr lang="en-US" altLang="en-US" sz="2000" dirty="0">
              <a:solidFill>
                <a:srgbClr val="202452"/>
              </a:solidFill>
            </a:endParaRPr>
          </a:p>
          <a:p>
            <a:pPr lvl="1">
              <a:spcAft>
                <a:spcPct val="30000"/>
              </a:spcAft>
              <a:buClr>
                <a:srgbClr val="FF0000"/>
              </a:buClr>
              <a:buFont typeface="Wingdings" panose="05000000000000000000" pitchFamily="2" charset="2"/>
              <a:buChar char="ü"/>
            </a:pPr>
            <a:r>
              <a:rPr lang="en-US" altLang="en-US" sz="2000" dirty="0">
                <a:solidFill>
                  <a:srgbClr val="202452"/>
                </a:solidFill>
              </a:rPr>
              <a:t>Collection of aggregate outcome data for adult common measures</a:t>
            </a:r>
          </a:p>
          <a:p>
            <a:pPr lvl="1">
              <a:spcAft>
                <a:spcPct val="30000"/>
              </a:spcAft>
              <a:buClr>
                <a:srgbClr val="FF0000"/>
              </a:buClr>
              <a:buFont typeface="Wingdings" panose="05000000000000000000" pitchFamily="2" charset="2"/>
              <a:buChar char="ü"/>
            </a:pPr>
            <a:r>
              <a:rPr lang="en-US" altLang="en-US" sz="2000" dirty="0">
                <a:solidFill>
                  <a:srgbClr val="202452"/>
                </a:solidFill>
              </a:rPr>
              <a:t>Transitioning Service Members (TSMs) added to program reports</a:t>
            </a:r>
          </a:p>
          <a:p>
            <a:pPr lvl="1">
              <a:spcAft>
                <a:spcPct val="30000"/>
              </a:spcAft>
              <a:buClr>
                <a:srgbClr val="FF0000"/>
              </a:buClr>
              <a:buFont typeface="Wingdings" panose="05000000000000000000" pitchFamily="2" charset="2"/>
              <a:buChar char="ü"/>
            </a:pPr>
            <a:r>
              <a:rPr lang="en-US" altLang="en-US" sz="2000" dirty="0">
                <a:solidFill>
                  <a:srgbClr val="202452"/>
                </a:solidFill>
              </a:rPr>
              <a:t>Reporting cohorts aligned with WIA reporting cohorts</a:t>
            </a:r>
          </a:p>
          <a:p>
            <a:pPr lvl="1">
              <a:spcAft>
                <a:spcPct val="30000"/>
              </a:spcAft>
              <a:buClr>
                <a:srgbClr val="FF0000"/>
              </a:buClr>
              <a:buFont typeface="Wingdings" panose="05000000000000000000" pitchFamily="2" charset="2"/>
              <a:buChar char="ü"/>
            </a:pPr>
            <a:r>
              <a:rPr lang="en-US" altLang="en-US" sz="2000" dirty="0">
                <a:solidFill>
                  <a:srgbClr val="202452"/>
                </a:solidFill>
              </a:rPr>
              <a:t>Collection of workforce information</a:t>
            </a:r>
            <a:r>
              <a:rPr lang="en-US" altLang="en-US" sz="1800" dirty="0">
                <a:solidFill>
                  <a:srgbClr val="202452"/>
                </a:solidFill>
              </a:rPr>
              <a:t> – </a:t>
            </a:r>
            <a:r>
              <a:rPr lang="en-US" altLang="en-US" sz="1800" b="1" dirty="0">
                <a:solidFill>
                  <a:srgbClr val="04A651"/>
                </a:solidFill>
              </a:rPr>
              <a:t>there’s been a change!</a:t>
            </a:r>
          </a:p>
          <a:p>
            <a:pPr lvl="1">
              <a:spcAft>
                <a:spcPct val="30000"/>
              </a:spcAft>
              <a:buClr>
                <a:srgbClr val="FF0000"/>
              </a:buClr>
              <a:buFont typeface="Wingdings" panose="05000000000000000000" pitchFamily="2" charset="2"/>
              <a:buChar char="ü"/>
            </a:pPr>
            <a:r>
              <a:rPr lang="en-US" altLang="en-US" sz="2000" dirty="0">
                <a:solidFill>
                  <a:srgbClr val="202452"/>
                </a:solidFill>
              </a:rPr>
              <a:t>Some self-directed job search activities trigger participation while others do not (clarification) </a:t>
            </a:r>
            <a:r>
              <a:rPr lang="en-US" altLang="en-US" sz="1800" dirty="0">
                <a:solidFill>
                  <a:srgbClr val="202452"/>
                </a:solidFill>
              </a:rPr>
              <a:t>– </a:t>
            </a:r>
            <a:r>
              <a:rPr lang="en-US" altLang="en-US" sz="1800" b="1" dirty="0">
                <a:solidFill>
                  <a:srgbClr val="04A651"/>
                </a:solidFill>
              </a:rPr>
              <a:t>there’s been a change!</a:t>
            </a:r>
            <a:endParaRPr lang="en-US" altLang="en-US" sz="2000" b="1" dirty="0">
              <a:solidFill>
                <a:srgbClr val="04A651"/>
              </a:solidFill>
            </a:endParaRPr>
          </a:p>
        </p:txBody>
      </p:sp>
    </p:spTree>
    <p:extLst>
      <p:ext uri="{BB962C8B-B14F-4D97-AF65-F5344CB8AC3E}">
        <p14:creationId xmlns:p14="http://schemas.microsoft.com/office/powerpoint/2010/main" val="206821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Changes Effective PY 2005 (cont’d)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454E2EE-438E-FD83-EC79-EDD9E7CD81A5}"/>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Clr>
                <a:schemeClr val="accent2"/>
              </a:buClr>
            </a:pPr>
            <a:r>
              <a:rPr lang="en-US" altLang="en-US" sz="2400" b="1">
                <a:solidFill>
                  <a:srgbClr val="202452"/>
                </a:solidFill>
              </a:rPr>
              <a:t>W-P</a:t>
            </a:r>
          </a:p>
          <a:p>
            <a:pPr lvl="1">
              <a:lnSpc>
                <a:spcPct val="80000"/>
              </a:lnSpc>
              <a:buClr>
                <a:srgbClr val="FF0000"/>
              </a:buClr>
              <a:buFont typeface="Wingdings" panose="05000000000000000000" pitchFamily="2" charset="2"/>
              <a:buChar char="ü"/>
            </a:pPr>
            <a:r>
              <a:rPr lang="en-US" altLang="en-US">
                <a:solidFill>
                  <a:srgbClr val="202452"/>
                </a:solidFill>
              </a:rPr>
              <a:t>Elimination of customer satisfaction reporting for W-P</a:t>
            </a:r>
          </a:p>
          <a:p>
            <a:pPr lvl="1">
              <a:lnSpc>
                <a:spcPct val="80000"/>
              </a:lnSpc>
              <a:buClr>
                <a:srgbClr val="FF0000"/>
              </a:buClr>
              <a:buFont typeface="Wingdings" panose="05000000000000000000" pitchFamily="2" charset="2"/>
              <a:buChar char="ü"/>
            </a:pPr>
            <a:r>
              <a:rPr lang="en-US" altLang="en-US">
                <a:solidFill>
                  <a:srgbClr val="202452"/>
                </a:solidFill>
              </a:rPr>
              <a:t>Reporting on eligible veterans aligned with JVA</a:t>
            </a:r>
          </a:p>
          <a:p>
            <a:pPr lvl="1">
              <a:lnSpc>
                <a:spcPct val="80000"/>
              </a:lnSpc>
              <a:buClr>
                <a:srgbClr val="FF0000"/>
              </a:buClr>
              <a:buFont typeface="Wingdings" panose="05000000000000000000" pitchFamily="2" charset="2"/>
              <a:buChar char="ü"/>
            </a:pPr>
            <a:r>
              <a:rPr lang="en-US" altLang="en-US">
                <a:solidFill>
                  <a:srgbClr val="202452"/>
                </a:solidFill>
              </a:rPr>
              <a:t>Job openings imported into state job bank from AJB excluded from 9002E</a:t>
            </a:r>
          </a:p>
          <a:p>
            <a:pPr>
              <a:lnSpc>
                <a:spcPct val="80000"/>
              </a:lnSpc>
              <a:buClr>
                <a:schemeClr val="accent2"/>
              </a:buClr>
            </a:pPr>
            <a:r>
              <a:rPr lang="en-US" altLang="en-US" sz="2400" b="1">
                <a:solidFill>
                  <a:srgbClr val="202452"/>
                </a:solidFill>
              </a:rPr>
              <a:t>VETS</a:t>
            </a:r>
          </a:p>
          <a:p>
            <a:pPr lvl="1">
              <a:lnSpc>
                <a:spcPct val="80000"/>
              </a:lnSpc>
              <a:buClr>
                <a:srgbClr val="FF0000"/>
              </a:buClr>
              <a:buFont typeface="Wingdings" panose="05000000000000000000" pitchFamily="2" charset="2"/>
              <a:buChar char="ü"/>
            </a:pPr>
            <a:r>
              <a:rPr lang="en-US" altLang="en-US">
                <a:solidFill>
                  <a:srgbClr val="202452"/>
                </a:solidFill>
              </a:rPr>
              <a:t>Elimination of reporting on each category of veteran by age grouping (e.g., campaign badge, disabled)</a:t>
            </a:r>
          </a:p>
          <a:p>
            <a:pPr lvl="1">
              <a:lnSpc>
                <a:spcPct val="80000"/>
              </a:lnSpc>
              <a:buClr>
                <a:srgbClr val="FF0000"/>
              </a:buClr>
              <a:buFont typeface="Wingdings" panose="05000000000000000000" pitchFamily="2" charset="2"/>
              <a:buChar char="ü"/>
            </a:pPr>
            <a:r>
              <a:rPr lang="en-US" altLang="en-US">
                <a:solidFill>
                  <a:srgbClr val="202452"/>
                </a:solidFill>
              </a:rPr>
              <a:t>Collection of aggregate data on services to homeless veterans on the VETS 200C</a:t>
            </a:r>
          </a:p>
          <a:p>
            <a:pPr lvl="1">
              <a:lnSpc>
                <a:spcPct val="80000"/>
              </a:lnSpc>
              <a:buClr>
                <a:srgbClr val="FF0000"/>
              </a:buClr>
              <a:buFont typeface="Wingdings" panose="05000000000000000000" pitchFamily="2" charset="2"/>
              <a:buChar char="ü"/>
            </a:pPr>
            <a:r>
              <a:rPr lang="en-US" altLang="en-US">
                <a:solidFill>
                  <a:srgbClr val="202452"/>
                </a:solidFill>
              </a:rPr>
              <a:t>“Intensive services” replaced “case management”</a:t>
            </a:r>
          </a:p>
          <a:p>
            <a:pPr lvl="1">
              <a:lnSpc>
                <a:spcPct val="80000"/>
              </a:lnSpc>
              <a:buClr>
                <a:srgbClr val="FF0000"/>
              </a:buClr>
              <a:buFont typeface="Wingdings" panose="05000000000000000000" pitchFamily="2" charset="2"/>
              <a:buChar char="ü"/>
            </a:pPr>
            <a:r>
              <a:rPr lang="en-US" altLang="en-US">
                <a:solidFill>
                  <a:srgbClr val="202452"/>
                </a:solidFill>
              </a:rPr>
              <a:t>Outcomes for TSMs reported separately from outcomes for “veterans and eligible persons”</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43666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What’s been changed/clarified?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AD3ACE7-6699-9C8B-27A0-216B6E0D4213}"/>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a:solidFill>
                  <a:srgbClr val="202452"/>
                </a:solidFill>
              </a:rPr>
              <a:t>Re: Collection of </a:t>
            </a:r>
            <a:r>
              <a:rPr lang="en-US" altLang="en-US" b="1" i="1">
                <a:solidFill>
                  <a:srgbClr val="202452"/>
                </a:solidFill>
              </a:rPr>
              <a:t>Workforce Information</a:t>
            </a:r>
            <a:endParaRPr lang="en-US" altLang="en-US" b="1">
              <a:solidFill>
                <a:srgbClr val="202452"/>
              </a:solidFill>
            </a:endParaRPr>
          </a:p>
          <a:p>
            <a:pPr lvl="1"/>
            <a:r>
              <a:rPr lang="en-US" altLang="en-US">
                <a:solidFill>
                  <a:srgbClr val="202452"/>
                </a:solidFill>
              </a:rPr>
              <a:t>Although still required for W-P, this will no longer be required for VETS beginning PY 2006</a:t>
            </a:r>
          </a:p>
          <a:p>
            <a:pPr lvl="1">
              <a:spcAft>
                <a:spcPct val="35000"/>
              </a:spcAft>
            </a:pPr>
            <a:r>
              <a:rPr lang="en-US" altLang="en-US" i="1">
                <a:solidFill>
                  <a:srgbClr val="202452"/>
                </a:solidFill>
              </a:rPr>
              <a:t>Participation in Transition Assistance Program (TAP) workshops </a:t>
            </a:r>
            <a:r>
              <a:rPr lang="en-US" altLang="en-US">
                <a:solidFill>
                  <a:srgbClr val="202452"/>
                </a:solidFill>
              </a:rPr>
              <a:t>to </a:t>
            </a:r>
            <a:r>
              <a:rPr lang="en-US" altLang="en-US" u="sng">
                <a:solidFill>
                  <a:srgbClr val="202452"/>
                </a:solidFill>
              </a:rPr>
              <a:t>replace</a:t>
            </a:r>
            <a:r>
              <a:rPr lang="en-US" altLang="en-US">
                <a:solidFill>
                  <a:srgbClr val="202452"/>
                </a:solidFill>
              </a:rPr>
              <a:t> receipt of workforce information</a:t>
            </a:r>
          </a:p>
          <a:p>
            <a:r>
              <a:rPr lang="en-US" altLang="en-US" b="1">
                <a:solidFill>
                  <a:srgbClr val="202452"/>
                </a:solidFill>
              </a:rPr>
              <a:t>Re: Self-directed job search</a:t>
            </a:r>
          </a:p>
          <a:p>
            <a:pPr lvl="1"/>
            <a:r>
              <a:rPr lang="en-US" altLang="en-US">
                <a:solidFill>
                  <a:srgbClr val="202452"/>
                </a:solidFill>
              </a:rPr>
              <a:t>The final guidance states that self-directed job search is a </a:t>
            </a:r>
            <a:r>
              <a:rPr lang="en-US" altLang="en-US" u="sng">
                <a:solidFill>
                  <a:srgbClr val="202452"/>
                </a:solidFill>
              </a:rPr>
              <a:t>service</a:t>
            </a:r>
            <a:r>
              <a:rPr lang="en-US" altLang="en-US">
                <a:solidFill>
                  <a:srgbClr val="202452"/>
                </a:solidFill>
              </a:rPr>
              <a:t>, and individuals who use self-directed tools for job search are </a:t>
            </a:r>
            <a:r>
              <a:rPr lang="en-US" altLang="en-US" u="sng">
                <a:solidFill>
                  <a:srgbClr val="202452"/>
                </a:solidFill>
              </a:rPr>
              <a:t>participants</a:t>
            </a:r>
            <a:endParaRPr lang="en-US" altLang="en-US">
              <a:solidFill>
                <a:srgbClr val="202452"/>
              </a:solidFill>
            </a:endParaRPr>
          </a:p>
          <a:p>
            <a:pPr lvl="1"/>
            <a:r>
              <a:rPr lang="en-US" altLang="en-US">
                <a:solidFill>
                  <a:srgbClr val="202452"/>
                </a:solidFill>
              </a:rPr>
              <a:t>Many implications, particularly for W-P</a:t>
            </a:r>
          </a:p>
          <a:p>
            <a:endParaRPr lang="en-US" altLang="en-US" dirty="0">
              <a:solidFill>
                <a:srgbClr val="202452"/>
              </a:solidFill>
            </a:endParaRPr>
          </a:p>
        </p:txBody>
      </p:sp>
    </p:spTree>
    <p:extLst>
      <p:ext uri="{BB962C8B-B14F-4D97-AF65-F5344CB8AC3E}">
        <p14:creationId xmlns:p14="http://schemas.microsoft.com/office/powerpoint/2010/main" val="153659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Observations from Initial Quarterly Report Submissions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0BEE42D-C689-6433-8406-50575B5A0CC3}"/>
              </a:ext>
            </a:extLst>
          </p:cNvPr>
          <p:cNvSpPr txBox="1">
            <a:spLocks noChangeArrowheads="1"/>
          </p:cNvSpPr>
          <p:nvPr/>
        </p:nvSpPr>
        <p:spPr>
          <a:xfrm>
            <a:off x="838200" y="1997075"/>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solidFill>
                  <a:srgbClr val="202452"/>
                </a:solidFill>
              </a:rPr>
              <a:t>Possible misunderstanding regarding workforce information –  confused with “career guidance”? </a:t>
            </a:r>
            <a:r>
              <a:rPr lang="en-US" altLang="en-US" i="1" dirty="0">
                <a:solidFill>
                  <a:srgbClr val="202452"/>
                </a:solidFill>
              </a:rPr>
              <a:t>there’s a difference!</a:t>
            </a:r>
          </a:p>
          <a:p>
            <a:pPr lvl="1">
              <a:lnSpc>
                <a:spcPct val="80000"/>
              </a:lnSpc>
            </a:pPr>
            <a:r>
              <a:rPr lang="en-US" altLang="en-US" dirty="0">
                <a:solidFill>
                  <a:srgbClr val="202452"/>
                </a:solidFill>
              </a:rPr>
              <a:t>The workforce information data element is about participants accessing labor market information in all its permutations </a:t>
            </a:r>
            <a:r>
              <a:rPr lang="en-US" altLang="en-US" i="1" dirty="0">
                <a:solidFill>
                  <a:srgbClr val="202452"/>
                </a:solidFill>
              </a:rPr>
              <a:t>and </a:t>
            </a:r>
            <a:r>
              <a:rPr lang="en-US" altLang="en-US" dirty="0">
                <a:solidFill>
                  <a:srgbClr val="202452"/>
                </a:solidFill>
              </a:rPr>
              <a:t>it’s about One-Stop staff providing or sharing workforce information with participants</a:t>
            </a:r>
          </a:p>
          <a:p>
            <a:pPr lvl="1">
              <a:lnSpc>
                <a:spcPct val="80000"/>
              </a:lnSpc>
            </a:pPr>
            <a:r>
              <a:rPr lang="en-US" altLang="en-US" dirty="0">
                <a:solidFill>
                  <a:srgbClr val="202452"/>
                </a:solidFill>
              </a:rPr>
              <a:t>Career guidance is interactive and can involve assessing an individual’s strengths and weaknesses, likes and dislikes and developing a plan/strategy</a:t>
            </a:r>
          </a:p>
          <a:p>
            <a:pPr lvl="2">
              <a:lnSpc>
                <a:spcPct val="80000"/>
              </a:lnSpc>
            </a:pPr>
            <a:r>
              <a:rPr lang="en-US" altLang="en-US" dirty="0">
                <a:solidFill>
                  <a:srgbClr val="202452"/>
                </a:solidFill>
              </a:rPr>
              <a:t>Career guidance can include the use of workforce information, including training                                    needed for a particular job</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2133521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Participation, Exit, and Related Terminology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241682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“Participant”</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B219BEC-7FFB-F132-5E5C-68F8029E37EB}"/>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solidFill>
                  <a:srgbClr val="202452"/>
                </a:solidFill>
              </a:rPr>
              <a:t>An individual determined eligible to participate in the program who receives a service funded by the program in either a physical location (e.g., One-Stop Center) or remotely through electronic technologies</a:t>
            </a:r>
          </a:p>
          <a:p>
            <a:pPr lvl="1">
              <a:lnSpc>
                <a:spcPct val="80000"/>
              </a:lnSpc>
              <a:spcBef>
                <a:spcPct val="40000"/>
              </a:spcBef>
              <a:spcAft>
                <a:spcPct val="40000"/>
              </a:spcAft>
            </a:pPr>
            <a:r>
              <a:rPr lang="en-US" altLang="en-US" sz="2600" dirty="0">
                <a:solidFill>
                  <a:srgbClr val="202452"/>
                </a:solidFill>
              </a:rPr>
              <a:t>Three components:</a:t>
            </a:r>
          </a:p>
          <a:p>
            <a:pPr lvl="2">
              <a:lnSpc>
                <a:spcPct val="80000"/>
              </a:lnSpc>
              <a:buFontTx/>
              <a:buAutoNum type="arabicPeriod"/>
            </a:pPr>
            <a:r>
              <a:rPr lang="en-US" altLang="en-US" sz="2600" dirty="0">
                <a:solidFill>
                  <a:srgbClr val="202452"/>
                </a:solidFill>
              </a:rPr>
              <a:t>Determined eligible to participate in the program</a:t>
            </a:r>
          </a:p>
          <a:p>
            <a:pPr lvl="2">
              <a:lnSpc>
                <a:spcPct val="80000"/>
              </a:lnSpc>
              <a:buFontTx/>
              <a:buAutoNum type="arabicPeriod"/>
            </a:pPr>
            <a:r>
              <a:rPr lang="en-US" altLang="en-US" sz="2600" dirty="0">
                <a:solidFill>
                  <a:srgbClr val="202452"/>
                </a:solidFill>
              </a:rPr>
              <a:t>Receives a funded service</a:t>
            </a:r>
          </a:p>
          <a:p>
            <a:pPr lvl="2">
              <a:lnSpc>
                <a:spcPct val="80000"/>
              </a:lnSpc>
              <a:buFontTx/>
              <a:buAutoNum type="arabicPeriod"/>
            </a:pPr>
            <a:r>
              <a:rPr lang="en-US" altLang="en-US" sz="2600" dirty="0">
                <a:solidFill>
                  <a:srgbClr val="202452"/>
                </a:solidFill>
              </a:rPr>
              <a:t>In either a physical location or through electronic technologies</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2519762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1. Program Eligibility</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A0EFFDC-C517-F393-8FA0-BCE9999163A9}"/>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25000"/>
              </a:spcAft>
            </a:pPr>
            <a:r>
              <a:rPr lang="en-US" altLang="en-US" sz="2400" b="1" dirty="0">
                <a:solidFill>
                  <a:srgbClr val="202452"/>
                </a:solidFill>
              </a:rPr>
              <a:t>Wagner-</a:t>
            </a:r>
            <a:r>
              <a:rPr lang="en-US" altLang="en-US" sz="2400" b="1" dirty="0" err="1">
                <a:solidFill>
                  <a:srgbClr val="202452"/>
                </a:solidFill>
              </a:rPr>
              <a:t>Peyser</a:t>
            </a:r>
            <a:endParaRPr lang="en-US" altLang="en-US" sz="2400" b="1" dirty="0">
              <a:solidFill>
                <a:srgbClr val="202452"/>
              </a:solidFill>
            </a:endParaRPr>
          </a:p>
          <a:p>
            <a:pPr lvl="1">
              <a:lnSpc>
                <a:spcPct val="80000"/>
              </a:lnSpc>
              <a:spcAft>
                <a:spcPct val="25000"/>
              </a:spcAft>
            </a:pPr>
            <a:r>
              <a:rPr lang="en-US" altLang="en-US" sz="2000" dirty="0">
                <a:solidFill>
                  <a:srgbClr val="202452"/>
                </a:solidFill>
              </a:rPr>
              <a:t>Universal Access of those eligible to work in the US</a:t>
            </a:r>
          </a:p>
          <a:p>
            <a:pPr>
              <a:lnSpc>
                <a:spcPct val="80000"/>
              </a:lnSpc>
              <a:spcAft>
                <a:spcPct val="25000"/>
              </a:spcAft>
            </a:pPr>
            <a:r>
              <a:rPr lang="en-US" altLang="en-US" sz="2400" b="1" dirty="0">
                <a:solidFill>
                  <a:srgbClr val="202452"/>
                </a:solidFill>
              </a:rPr>
              <a:t>VETS</a:t>
            </a:r>
          </a:p>
          <a:p>
            <a:pPr lvl="1">
              <a:lnSpc>
                <a:spcPct val="80000"/>
              </a:lnSpc>
              <a:spcAft>
                <a:spcPct val="25000"/>
              </a:spcAft>
            </a:pPr>
            <a:r>
              <a:rPr lang="en-US" altLang="en-US" sz="2000" dirty="0">
                <a:solidFill>
                  <a:srgbClr val="202452"/>
                </a:solidFill>
              </a:rPr>
              <a:t>Program eligibility based on “veterans, eligible persons, and transitioning service members (TSMs)”</a:t>
            </a:r>
          </a:p>
          <a:p>
            <a:pPr lvl="2">
              <a:lnSpc>
                <a:spcPct val="80000"/>
              </a:lnSpc>
              <a:spcAft>
                <a:spcPct val="25000"/>
              </a:spcAft>
            </a:pPr>
            <a:r>
              <a:rPr lang="en-US" altLang="en-US" b="1" i="1" dirty="0">
                <a:solidFill>
                  <a:srgbClr val="202452"/>
                </a:solidFill>
              </a:rPr>
              <a:t>Veteran</a:t>
            </a:r>
            <a:r>
              <a:rPr lang="en-US" altLang="en-US" dirty="0">
                <a:solidFill>
                  <a:srgbClr val="202452"/>
                </a:solidFill>
              </a:rPr>
              <a:t> – served on active duty for 180 days or more and discharged/released under non-dishonorable conditions</a:t>
            </a:r>
          </a:p>
          <a:p>
            <a:pPr lvl="2">
              <a:lnSpc>
                <a:spcPct val="80000"/>
              </a:lnSpc>
              <a:spcAft>
                <a:spcPct val="25000"/>
              </a:spcAft>
            </a:pPr>
            <a:r>
              <a:rPr lang="en-US" altLang="en-US" b="1" i="1" dirty="0">
                <a:solidFill>
                  <a:srgbClr val="202452"/>
                </a:solidFill>
              </a:rPr>
              <a:t>Eligible Persons</a:t>
            </a:r>
            <a:r>
              <a:rPr lang="en-US" altLang="en-US" dirty="0">
                <a:solidFill>
                  <a:srgbClr val="202452"/>
                </a:solidFill>
              </a:rPr>
              <a:t> – spouse of a person who died on active duty or who died of a service-connected disability or the spouse of a 100% disabled veteran (service connected)</a:t>
            </a:r>
          </a:p>
          <a:p>
            <a:pPr lvl="2">
              <a:lnSpc>
                <a:spcPct val="80000"/>
              </a:lnSpc>
              <a:spcAft>
                <a:spcPct val="25000"/>
              </a:spcAft>
            </a:pPr>
            <a:r>
              <a:rPr lang="en-US" altLang="en-US" b="1" i="1" dirty="0">
                <a:solidFill>
                  <a:srgbClr val="202452"/>
                </a:solidFill>
              </a:rPr>
              <a:t>TSMs</a:t>
            </a:r>
            <a:r>
              <a:rPr lang="en-US" altLang="en-US" dirty="0">
                <a:solidFill>
                  <a:srgbClr val="202452"/>
                </a:solidFill>
              </a:rPr>
              <a:t> – service member in active-duty status (including separation leave) who is within 24 months of retirement or 12 months of separation</a:t>
            </a:r>
          </a:p>
          <a:p>
            <a:pPr>
              <a:lnSpc>
                <a:spcPct val="80000"/>
              </a:lnSpc>
            </a:pPr>
            <a:endParaRPr lang="en-US" altLang="en-US" sz="2400" dirty="0">
              <a:solidFill>
                <a:srgbClr val="202452"/>
              </a:solidFill>
            </a:endParaRPr>
          </a:p>
        </p:txBody>
      </p:sp>
    </p:spTree>
    <p:extLst>
      <p:ext uri="{BB962C8B-B14F-4D97-AF65-F5344CB8AC3E}">
        <p14:creationId xmlns:p14="http://schemas.microsoft.com/office/powerpoint/2010/main" val="1330651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2. Program-Funded Services (W-P)</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00425DB-A193-B5CF-847A-1A46A583078E}"/>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a:solidFill>
                  <a:srgbClr val="202452"/>
                </a:solidFill>
              </a:rPr>
              <a:t>Since services are based on universal access, is </a:t>
            </a:r>
            <a:r>
              <a:rPr lang="en-US" altLang="en-US" i="1">
                <a:solidFill>
                  <a:srgbClr val="202452"/>
                </a:solidFill>
              </a:rPr>
              <a:t>everyone </a:t>
            </a:r>
            <a:r>
              <a:rPr lang="en-US" altLang="en-US">
                <a:solidFill>
                  <a:srgbClr val="202452"/>
                </a:solidFill>
              </a:rPr>
              <a:t>a participant?</a:t>
            </a:r>
          </a:p>
          <a:p>
            <a:pPr>
              <a:spcAft>
                <a:spcPct val="20000"/>
              </a:spcAft>
            </a:pPr>
            <a:r>
              <a:rPr lang="en-US" altLang="en-US">
                <a:solidFill>
                  <a:srgbClr val="202452"/>
                </a:solidFill>
              </a:rPr>
              <a:t>Issues include the fact that receiving a “funded service” isn’t always clear-cut </a:t>
            </a:r>
          </a:p>
          <a:p>
            <a:pPr lvl="1">
              <a:spcAft>
                <a:spcPct val="20000"/>
              </a:spcAft>
            </a:pPr>
            <a:r>
              <a:rPr lang="en-US" altLang="en-US">
                <a:solidFill>
                  <a:srgbClr val="202452"/>
                </a:solidFill>
              </a:rPr>
              <a:t>W-P often funds much of the One-Stop technologies that are accessed on-line and perhaps remotely</a:t>
            </a:r>
          </a:p>
          <a:p>
            <a:pPr lvl="1">
              <a:spcAft>
                <a:spcPct val="20000"/>
              </a:spcAft>
            </a:pPr>
            <a:r>
              <a:rPr lang="en-US" altLang="en-US">
                <a:solidFill>
                  <a:srgbClr val="202452"/>
                </a:solidFill>
              </a:rPr>
              <a:t>W-P also funds much of the One-Stop infrastructure</a:t>
            </a:r>
          </a:p>
          <a:p>
            <a:pPr lvl="2">
              <a:spcAft>
                <a:spcPct val="20000"/>
              </a:spcAft>
            </a:pPr>
            <a:r>
              <a:rPr lang="en-US" altLang="en-US" u="sng">
                <a:solidFill>
                  <a:srgbClr val="202452"/>
                </a:solidFill>
              </a:rPr>
              <a:t>Example</a:t>
            </a:r>
            <a:r>
              <a:rPr lang="en-US" altLang="en-US">
                <a:solidFill>
                  <a:srgbClr val="202452"/>
                </a:solidFill>
              </a:rPr>
              <a:t>: swipe card technology</a:t>
            </a:r>
          </a:p>
          <a:p>
            <a:endParaRPr lang="en-US" altLang="en-US" dirty="0">
              <a:solidFill>
                <a:srgbClr val="202452"/>
              </a:solidFill>
            </a:endParaRPr>
          </a:p>
        </p:txBody>
      </p:sp>
    </p:spTree>
    <p:extLst>
      <p:ext uri="{BB962C8B-B14F-4D97-AF65-F5344CB8AC3E}">
        <p14:creationId xmlns:p14="http://schemas.microsoft.com/office/powerpoint/2010/main" val="371690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2. Program-Funded Services (VETS)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856A6FB-53D0-802F-51EC-037A130A7A9D}"/>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The determination of a participant is less complicated because all VETS-funded services are delivered by LVERs and DVOPs – by definition, services are staff-assisted</a:t>
            </a:r>
          </a:p>
          <a:p>
            <a:endParaRPr lang="en-US" altLang="en-US">
              <a:solidFill>
                <a:srgbClr val="202452"/>
              </a:solidFill>
            </a:endParaRPr>
          </a:p>
          <a:p>
            <a:r>
              <a:rPr lang="en-US" altLang="en-US">
                <a:solidFill>
                  <a:srgbClr val="202452"/>
                </a:solidFill>
              </a:rPr>
              <a:t>Issues include knowing which participants are already receiving services at the time of participation </a:t>
            </a:r>
            <a:r>
              <a:rPr lang="en-US" altLang="en-US" i="1">
                <a:solidFill>
                  <a:srgbClr val="202452"/>
                </a:solidFill>
              </a:rPr>
              <a:t>or during </a:t>
            </a:r>
            <a:r>
              <a:rPr lang="en-US" altLang="en-US">
                <a:solidFill>
                  <a:srgbClr val="202452"/>
                </a:solidFill>
              </a:rPr>
              <a:t>participation (from WIA or another partner/program)</a:t>
            </a:r>
          </a:p>
          <a:p>
            <a:endParaRPr lang="en-US" altLang="en-US" dirty="0">
              <a:solidFill>
                <a:srgbClr val="202452"/>
              </a:solidFill>
            </a:endParaRPr>
          </a:p>
        </p:txBody>
      </p:sp>
    </p:spTree>
    <p:extLst>
      <p:ext uri="{BB962C8B-B14F-4D97-AF65-F5344CB8AC3E}">
        <p14:creationId xmlns:p14="http://schemas.microsoft.com/office/powerpoint/2010/main" val="207936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Clarifying Accountability for PY 2005 and PY 2006</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05FFF50-210E-A292-9F71-23BBA9A3D5BF}"/>
              </a:ext>
            </a:extLst>
          </p:cNvPr>
          <p:cNvSpPr txBox="1">
            <a:spLocks noChangeArrowheads="1"/>
          </p:cNvSpPr>
          <p:nvPr/>
        </p:nvSpPr>
        <p:spPr>
          <a:xfrm>
            <a:off x="838200" y="1997075"/>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a:solidFill>
                  <a:srgbClr val="202452"/>
                </a:solidFill>
              </a:rPr>
              <a:t>PY 2005 is a “baseline year” for both W-P and VETS; data collected during PY 2005 will be used to negotiate State performance levels that will be “applied” beginning PY 2006.</a:t>
            </a:r>
            <a:endParaRPr lang="en-US" altLang="en-US" dirty="0">
              <a:solidFill>
                <a:srgbClr val="202452"/>
              </a:solidFill>
            </a:endParaRPr>
          </a:p>
        </p:txBody>
      </p:sp>
    </p:spTree>
    <p:extLst>
      <p:ext uri="{BB962C8B-B14F-4D97-AF65-F5344CB8AC3E}">
        <p14:creationId xmlns:p14="http://schemas.microsoft.com/office/powerpoint/2010/main" val="239825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3. Accessing Services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B2C5533-1109-F852-3433-0B1292F43902}"/>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Wagner-</a:t>
            </a:r>
            <a:r>
              <a:rPr lang="en-US" altLang="en-US" b="1" dirty="0" err="1">
                <a:solidFill>
                  <a:srgbClr val="202452"/>
                </a:solidFill>
              </a:rPr>
              <a:t>Peyser</a:t>
            </a:r>
            <a:endParaRPr lang="en-US" altLang="en-US" b="1" dirty="0">
              <a:solidFill>
                <a:srgbClr val="202452"/>
              </a:solidFill>
            </a:endParaRPr>
          </a:p>
          <a:p>
            <a:pPr lvl="1"/>
            <a:r>
              <a:rPr lang="en-US" altLang="en-US" dirty="0">
                <a:solidFill>
                  <a:srgbClr val="202452"/>
                </a:solidFill>
              </a:rPr>
              <a:t>Since there are no eligibility requirements, receipt of any funded service triggers participation; the challenge is that many services funded by W-P have no staff involvement</a:t>
            </a:r>
          </a:p>
          <a:p>
            <a:pPr lvl="1"/>
            <a:r>
              <a:rPr lang="en-US" altLang="en-US" dirty="0">
                <a:solidFill>
                  <a:srgbClr val="202452"/>
                </a:solidFill>
              </a:rPr>
              <a:t>At a minimum, a unique identifier could be assigned, and the individual would be included in </a:t>
            </a:r>
            <a:r>
              <a:rPr lang="en-US" altLang="en-US" i="1" dirty="0">
                <a:solidFill>
                  <a:srgbClr val="202452"/>
                </a:solidFill>
              </a:rPr>
              <a:t>participant </a:t>
            </a:r>
            <a:r>
              <a:rPr lang="en-US" altLang="en-US" dirty="0">
                <a:solidFill>
                  <a:srgbClr val="202452"/>
                </a:solidFill>
              </a:rPr>
              <a:t>counts</a:t>
            </a:r>
          </a:p>
          <a:p>
            <a:pPr lvl="2"/>
            <a:endParaRPr lang="en-US" altLang="en-US" dirty="0">
              <a:solidFill>
                <a:srgbClr val="202452"/>
              </a:solidFill>
            </a:endParaRPr>
          </a:p>
          <a:p>
            <a:r>
              <a:rPr lang="en-US" altLang="en-US" b="1" dirty="0">
                <a:solidFill>
                  <a:srgbClr val="202452"/>
                </a:solidFill>
              </a:rPr>
              <a:t>VETS</a:t>
            </a:r>
          </a:p>
          <a:p>
            <a:pPr lvl="1"/>
            <a:r>
              <a:rPr lang="en-US" altLang="en-US" dirty="0">
                <a:solidFill>
                  <a:srgbClr val="202452"/>
                </a:solidFill>
              </a:rPr>
              <a:t>Services accessed through LVERs and DVOPs</a:t>
            </a:r>
          </a:p>
          <a:p>
            <a:endParaRPr lang="en-US" altLang="en-US" dirty="0">
              <a:solidFill>
                <a:srgbClr val="202452"/>
              </a:solidFill>
            </a:endParaRPr>
          </a:p>
        </p:txBody>
      </p:sp>
    </p:spTree>
    <p:extLst>
      <p:ext uri="{BB962C8B-B14F-4D97-AF65-F5344CB8AC3E}">
        <p14:creationId xmlns:p14="http://schemas.microsoft.com/office/powerpoint/2010/main" val="747864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Other Terms Related to </a:t>
            </a:r>
            <a:r>
              <a:rPr lang="en-US" b="1" i="1" dirty="0">
                <a:solidFill>
                  <a:srgbClr val="04A651"/>
                </a:solidFill>
                <a:latin typeface="Franklin Gothic Book" panose="020B0503020102020204" pitchFamily="34" charset="0"/>
              </a:rPr>
              <a:t>Participation</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DB5998F-52BB-3D86-1275-298C4BA91A64}"/>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b="1" dirty="0">
                <a:solidFill>
                  <a:srgbClr val="202452"/>
                </a:solidFill>
              </a:rPr>
              <a:t>Participation Date:</a:t>
            </a:r>
            <a:r>
              <a:rPr lang="en-US" altLang="en-US" dirty="0">
                <a:solidFill>
                  <a:srgbClr val="202452"/>
                </a:solidFill>
              </a:rPr>
              <a:t>  </a:t>
            </a:r>
            <a:r>
              <a:rPr lang="en-US" altLang="en-US" sz="2600" dirty="0">
                <a:solidFill>
                  <a:srgbClr val="202452"/>
                </a:solidFill>
              </a:rPr>
              <a:t>Date of first program-funded service, which could be based on initial participation in a </a:t>
            </a:r>
            <a:r>
              <a:rPr lang="en-US" altLang="en-US" sz="2600" i="1" dirty="0">
                <a:solidFill>
                  <a:srgbClr val="202452"/>
                </a:solidFill>
              </a:rPr>
              <a:t>partner </a:t>
            </a:r>
            <a:r>
              <a:rPr lang="en-US" altLang="en-US" sz="2600" dirty="0">
                <a:solidFill>
                  <a:srgbClr val="202452"/>
                </a:solidFill>
              </a:rPr>
              <a:t>program</a:t>
            </a:r>
          </a:p>
          <a:p>
            <a:pPr lvl="1">
              <a:lnSpc>
                <a:spcPct val="80000"/>
              </a:lnSpc>
            </a:pPr>
            <a:r>
              <a:rPr lang="en-US" altLang="en-US" dirty="0">
                <a:solidFill>
                  <a:srgbClr val="202452"/>
                </a:solidFill>
              </a:rPr>
              <a:t>Another way of saying it’s possible to record an earlier date if services are being provided by a separate partner at the time of participation</a:t>
            </a:r>
          </a:p>
          <a:p>
            <a:pPr lvl="1">
              <a:lnSpc>
                <a:spcPct val="80000"/>
              </a:lnSpc>
            </a:pPr>
            <a:r>
              <a:rPr lang="en-US" altLang="en-US" dirty="0">
                <a:solidFill>
                  <a:srgbClr val="202452"/>
                </a:solidFill>
              </a:rPr>
              <a:t>Protocols must be in place because it impacts outcomes</a:t>
            </a:r>
          </a:p>
          <a:p>
            <a:pPr>
              <a:lnSpc>
                <a:spcPct val="80000"/>
              </a:lnSpc>
              <a:spcBef>
                <a:spcPct val="50000"/>
              </a:spcBef>
            </a:pPr>
            <a:r>
              <a:rPr lang="en-US" altLang="en-US" b="1" dirty="0">
                <a:solidFill>
                  <a:srgbClr val="202452"/>
                </a:solidFill>
              </a:rPr>
              <a:t>Participation Quarter:</a:t>
            </a:r>
            <a:r>
              <a:rPr lang="en-US" altLang="en-US" dirty="0">
                <a:solidFill>
                  <a:srgbClr val="202452"/>
                </a:solidFill>
              </a:rPr>
              <a:t>  </a:t>
            </a:r>
            <a:r>
              <a:rPr lang="en-US" altLang="en-US" sz="2600" dirty="0">
                <a:solidFill>
                  <a:srgbClr val="202452"/>
                </a:solidFill>
              </a:rPr>
              <a:t>Calendar quarter containing the participation date</a:t>
            </a:r>
            <a:r>
              <a:rPr lang="en-US" altLang="en-US" dirty="0">
                <a:solidFill>
                  <a:srgbClr val="202452"/>
                </a:solidFill>
              </a:rPr>
              <a:t> </a:t>
            </a:r>
          </a:p>
          <a:p>
            <a:pPr>
              <a:lnSpc>
                <a:spcPct val="80000"/>
              </a:lnSpc>
              <a:spcBef>
                <a:spcPct val="50000"/>
              </a:spcBef>
            </a:pPr>
            <a:r>
              <a:rPr lang="en-US" altLang="en-US" b="1" dirty="0">
                <a:solidFill>
                  <a:srgbClr val="202452"/>
                </a:solidFill>
              </a:rPr>
              <a:t>Participant Cohort:</a:t>
            </a:r>
            <a:r>
              <a:rPr lang="en-US" altLang="en-US" dirty="0">
                <a:solidFill>
                  <a:srgbClr val="202452"/>
                </a:solidFill>
              </a:rPr>
              <a:t> </a:t>
            </a:r>
            <a:r>
              <a:rPr lang="en-US" altLang="en-US" sz="2600" dirty="0">
                <a:solidFill>
                  <a:srgbClr val="202452"/>
                </a:solidFill>
              </a:rPr>
              <a:t>Group of individuals who share the same participation quarter</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4191059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t>
            </a:r>
            <a:r>
              <a:rPr lang="en-US" b="1" dirty="0" err="1">
                <a:solidFill>
                  <a:srgbClr val="04A651"/>
                </a:solidFill>
                <a:latin typeface="Franklin Gothic Book" panose="020B0503020102020204" pitchFamily="34" charset="0"/>
              </a:rPr>
              <a:t>Exiter</a:t>
            </a:r>
            <a:r>
              <a:rPr lang="en-US" b="1" dirty="0">
                <a:solidFill>
                  <a:srgbClr val="04A651"/>
                </a:solidFill>
                <a:latin typeface="Franklin Gothic Book" panose="020B0503020102020204" pitchFamily="34" charset="0"/>
              </a:rPr>
              <a:t>”</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762BAC0-F98E-C83C-B1BE-53C856689597}"/>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An individual who hasn’t received a service (program or partner-funded) for 90 consecutive days and no future services are scheduled</a:t>
            </a:r>
          </a:p>
          <a:p>
            <a:pPr lvl="1">
              <a:spcBef>
                <a:spcPct val="45000"/>
              </a:spcBef>
              <a:spcAft>
                <a:spcPct val="45000"/>
              </a:spcAft>
            </a:pPr>
            <a:r>
              <a:rPr lang="en-US" altLang="en-US" dirty="0">
                <a:solidFill>
                  <a:srgbClr val="202452"/>
                </a:solidFill>
              </a:rPr>
              <a:t>Three components</a:t>
            </a:r>
          </a:p>
          <a:p>
            <a:pPr lvl="2">
              <a:buFontTx/>
              <a:buAutoNum type="arabicPeriod"/>
            </a:pPr>
            <a:r>
              <a:rPr lang="en-US" altLang="en-US" dirty="0">
                <a:solidFill>
                  <a:srgbClr val="202452"/>
                </a:solidFill>
              </a:rPr>
              <a:t>Hasn’t received a service</a:t>
            </a:r>
          </a:p>
          <a:p>
            <a:pPr lvl="2">
              <a:buFontTx/>
              <a:buAutoNum type="arabicPeriod"/>
            </a:pPr>
            <a:r>
              <a:rPr lang="en-US" altLang="en-US" dirty="0">
                <a:solidFill>
                  <a:srgbClr val="202452"/>
                </a:solidFill>
              </a:rPr>
              <a:t>For 90 consecutive calendar days</a:t>
            </a:r>
          </a:p>
          <a:p>
            <a:pPr lvl="2">
              <a:buFontTx/>
              <a:buAutoNum type="arabicPeriod"/>
            </a:pPr>
            <a:r>
              <a:rPr lang="en-US" altLang="en-US" dirty="0">
                <a:solidFill>
                  <a:srgbClr val="202452"/>
                </a:solidFill>
              </a:rPr>
              <a:t>No future services scheduled</a:t>
            </a:r>
          </a:p>
          <a:p>
            <a:pPr>
              <a:spcBef>
                <a:spcPct val="45000"/>
              </a:spcBef>
              <a:buClr>
                <a:schemeClr val="accent2"/>
              </a:buClr>
            </a:pPr>
            <a:r>
              <a:rPr lang="en-US" altLang="en-US" i="1" dirty="0">
                <a:solidFill>
                  <a:srgbClr val="202452"/>
                </a:solidFill>
              </a:rPr>
              <a:t>All</a:t>
            </a:r>
            <a:r>
              <a:rPr lang="en-US" altLang="en-US" dirty="0">
                <a:solidFill>
                  <a:srgbClr val="202452"/>
                </a:solidFill>
              </a:rPr>
              <a:t> adult common measures are “exit-based”</a:t>
            </a:r>
          </a:p>
          <a:p>
            <a:endParaRPr lang="en-US" altLang="en-US" dirty="0">
              <a:solidFill>
                <a:srgbClr val="202452"/>
              </a:solidFill>
            </a:endParaRPr>
          </a:p>
        </p:txBody>
      </p:sp>
    </p:spTree>
    <p:extLst>
      <p:ext uri="{BB962C8B-B14F-4D97-AF65-F5344CB8AC3E}">
        <p14:creationId xmlns:p14="http://schemas.microsoft.com/office/powerpoint/2010/main" val="369675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1. Hasn’t Received a Service</a:t>
            </a:r>
            <a:br>
              <a:rPr lang="en-US" b="1" dirty="0">
                <a:solidFill>
                  <a:srgbClr val="04A651"/>
                </a:solidFill>
                <a:latin typeface="Franklin Gothic Book" panose="020B0503020102020204" pitchFamily="34" charset="0"/>
              </a:rPr>
            </a:br>
            <a:r>
              <a:rPr lang="en-US" b="1" dirty="0">
                <a:solidFill>
                  <a:srgbClr val="04A651"/>
                </a:solidFill>
                <a:latin typeface="Franklin Gothic Book" panose="020B0503020102020204" pitchFamily="34" charset="0"/>
              </a:rPr>
              <a:t>3. No Future Services Scheduled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6267C8D3-A1B5-F8ED-05BC-1BEA27B04159}"/>
              </a:ext>
            </a:extLst>
          </p:cNvPr>
          <p:cNvSpPr txBox="1">
            <a:spLocks noChangeArrowheads="1"/>
          </p:cNvSpPr>
          <p:nvPr/>
        </p:nvSpPr>
        <p:spPr>
          <a:xfrm>
            <a:off x="838200" y="1997075"/>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a:solidFill>
                  <a:srgbClr val="202452"/>
                </a:solidFill>
              </a:rPr>
              <a:t>Some services can extend exit – others can’t</a:t>
            </a:r>
          </a:p>
          <a:p>
            <a:pPr lvl="1"/>
            <a:r>
              <a:rPr lang="en-US" altLang="en-US">
                <a:solidFill>
                  <a:srgbClr val="202452"/>
                </a:solidFill>
              </a:rPr>
              <a:t>These can be program </a:t>
            </a:r>
            <a:r>
              <a:rPr lang="en-US" altLang="en-US" i="1">
                <a:solidFill>
                  <a:srgbClr val="202452"/>
                </a:solidFill>
              </a:rPr>
              <a:t>or partner</a:t>
            </a:r>
            <a:r>
              <a:rPr lang="en-US" altLang="en-US">
                <a:solidFill>
                  <a:srgbClr val="202452"/>
                </a:solidFill>
              </a:rPr>
              <a:t>-funded (tracking capability needed)</a:t>
            </a:r>
          </a:p>
          <a:p>
            <a:r>
              <a:rPr lang="en-US" altLang="en-US">
                <a:solidFill>
                  <a:srgbClr val="202452"/>
                </a:solidFill>
              </a:rPr>
              <a:t>Services that can extend the exit date include</a:t>
            </a:r>
          </a:p>
          <a:p>
            <a:pPr lvl="1"/>
            <a:r>
              <a:rPr lang="en-US" altLang="en-US">
                <a:solidFill>
                  <a:srgbClr val="202452"/>
                </a:solidFill>
              </a:rPr>
              <a:t>Additional assessment</a:t>
            </a:r>
          </a:p>
          <a:p>
            <a:pPr lvl="1"/>
            <a:r>
              <a:rPr lang="en-US" altLang="en-US">
                <a:solidFill>
                  <a:srgbClr val="202452"/>
                </a:solidFill>
              </a:rPr>
              <a:t>Further training</a:t>
            </a:r>
          </a:p>
          <a:p>
            <a:r>
              <a:rPr lang="en-US" altLang="en-US">
                <a:solidFill>
                  <a:srgbClr val="202452"/>
                </a:solidFill>
              </a:rPr>
              <a:t>Services that </a:t>
            </a:r>
            <a:r>
              <a:rPr lang="en-US" altLang="en-US" i="1">
                <a:solidFill>
                  <a:srgbClr val="202452"/>
                </a:solidFill>
              </a:rPr>
              <a:t>cannot</a:t>
            </a:r>
            <a:r>
              <a:rPr lang="en-US" altLang="en-US">
                <a:solidFill>
                  <a:srgbClr val="202452"/>
                </a:solidFill>
              </a:rPr>
              <a:t> extend the exit date include</a:t>
            </a:r>
          </a:p>
          <a:p>
            <a:pPr lvl="1"/>
            <a:r>
              <a:rPr lang="en-US" altLang="en-US">
                <a:solidFill>
                  <a:srgbClr val="202452"/>
                </a:solidFill>
              </a:rPr>
              <a:t>Follow-up services</a:t>
            </a:r>
          </a:p>
          <a:p>
            <a:pPr lvl="1"/>
            <a:r>
              <a:rPr lang="en-US" altLang="en-US">
                <a:solidFill>
                  <a:srgbClr val="202452"/>
                </a:solidFill>
              </a:rPr>
              <a:t>Regular participant contact</a:t>
            </a:r>
          </a:p>
          <a:p>
            <a:endParaRPr lang="en-US" altLang="en-US" dirty="0">
              <a:solidFill>
                <a:srgbClr val="202452"/>
              </a:solidFill>
            </a:endParaRPr>
          </a:p>
        </p:txBody>
      </p:sp>
    </p:spTree>
    <p:extLst>
      <p:ext uri="{BB962C8B-B14F-4D97-AF65-F5344CB8AC3E}">
        <p14:creationId xmlns:p14="http://schemas.microsoft.com/office/powerpoint/2010/main" val="483459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2. For 90 Consecutive Days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A4897BD-CDC0-A5E9-B69C-0D98585FB638}"/>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45000"/>
              </a:spcAft>
            </a:pPr>
            <a:r>
              <a:rPr lang="en-US" altLang="en-US" dirty="0">
                <a:solidFill>
                  <a:srgbClr val="202452"/>
                </a:solidFill>
              </a:rPr>
              <a:t>Valid gaps in service can extend the exit date as can additional services, which may be partner-funded</a:t>
            </a:r>
          </a:p>
          <a:p>
            <a:pPr>
              <a:lnSpc>
                <a:spcPct val="80000"/>
              </a:lnSpc>
              <a:spcAft>
                <a:spcPct val="45000"/>
              </a:spcAft>
            </a:pPr>
            <a:r>
              <a:rPr lang="en-US" altLang="en-US" dirty="0">
                <a:solidFill>
                  <a:srgbClr val="202452"/>
                </a:solidFill>
              </a:rPr>
              <a:t>Issues include:</a:t>
            </a:r>
          </a:p>
          <a:p>
            <a:pPr lvl="1">
              <a:lnSpc>
                <a:spcPct val="80000"/>
              </a:lnSpc>
              <a:spcAft>
                <a:spcPct val="45000"/>
              </a:spcAft>
            </a:pPr>
            <a:r>
              <a:rPr lang="en-US" altLang="en-US" dirty="0">
                <a:solidFill>
                  <a:srgbClr val="202452"/>
                </a:solidFill>
              </a:rPr>
              <a:t>Policies and protocols to “flag” participants about to be exited due to lack of service</a:t>
            </a:r>
          </a:p>
          <a:p>
            <a:pPr lvl="1">
              <a:lnSpc>
                <a:spcPct val="80000"/>
              </a:lnSpc>
              <a:spcAft>
                <a:spcPct val="45000"/>
              </a:spcAft>
            </a:pPr>
            <a:r>
              <a:rPr lang="en-US" altLang="en-US" dirty="0">
                <a:solidFill>
                  <a:srgbClr val="202452"/>
                </a:solidFill>
              </a:rPr>
              <a:t>For those states able to track service delivery across multiple partners, grantees must at a minimum track participant services across the DOL-funded (ETA) required One-Stop partners until the participant exits all services</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3388571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Caution: About Participation and Exit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ED6B3DB-4C84-94DD-E5FE-1CE13E0A7786}"/>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5000"/>
              </a:spcAft>
            </a:pPr>
            <a:r>
              <a:rPr lang="en-US" altLang="en-US" sz="3600" b="1" i="1">
                <a:solidFill>
                  <a:srgbClr val="202452"/>
                </a:solidFill>
              </a:rPr>
              <a:t>All staff</a:t>
            </a:r>
            <a:r>
              <a:rPr lang="en-US" altLang="en-US" sz="3600">
                <a:solidFill>
                  <a:srgbClr val="202452"/>
                </a:solidFill>
              </a:rPr>
              <a:t> – particularly program staff and technology staff – need to have the same understanding of these terms </a:t>
            </a:r>
          </a:p>
          <a:p>
            <a:pPr lvl="1">
              <a:spcAft>
                <a:spcPct val="35000"/>
              </a:spcAft>
            </a:pPr>
            <a:r>
              <a:rPr lang="en-US" altLang="en-US" sz="3600">
                <a:solidFill>
                  <a:srgbClr val="202452"/>
                </a:solidFill>
              </a:rPr>
              <a:t>There are consequences!</a:t>
            </a:r>
          </a:p>
          <a:p>
            <a:endParaRPr lang="en-US" altLang="en-US" dirty="0">
              <a:solidFill>
                <a:srgbClr val="202452"/>
              </a:solidFill>
            </a:endParaRPr>
          </a:p>
        </p:txBody>
      </p:sp>
    </p:spTree>
    <p:extLst>
      <p:ext uri="{BB962C8B-B14F-4D97-AF65-F5344CB8AC3E}">
        <p14:creationId xmlns:p14="http://schemas.microsoft.com/office/powerpoint/2010/main" val="1844914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Exclusions from Performance Calculations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6288C49-3680-DC00-66C1-46FE4F03A030}"/>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b="1" dirty="0">
                <a:solidFill>
                  <a:srgbClr val="202452"/>
                </a:solidFill>
              </a:rPr>
              <a:t>Two circumstances</a:t>
            </a:r>
          </a:p>
          <a:p>
            <a:pPr lvl="1">
              <a:lnSpc>
                <a:spcPct val="80000"/>
              </a:lnSpc>
              <a:spcAft>
                <a:spcPct val="30000"/>
              </a:spcAft>
              <a:buClr>
                <a:schemeClr val="accent2"/>
              </a:buClr>
              <a:buFont typeface="Wingdings" panose="05000000000000000000" pitchFamily="2" charset="2"/>
              <a:buChar char="ü"/>
            </a:pPr>
            <a:r>
              <a:rPr lang="en-US" altLang="en-US" dirty="0">
                <a:solidFill>
                  <a:srgbClr val="202452"/>
                </a:solidFill>
              </a:rPr>
              <a:t>Statutory exclusion </a:t>
            </a:r>
            <a:r>
              <a:rPr lang="en-US" altLang="en-US" sz="2000" dirty="0">
                <a:solidFill>
                  <a:srgbClr val="202452"/>
                </a:solidFill>
              </a:rPr>
              <a:t>(does not apply to W-P/VETS)</a:t>
            </a:r>
          </a:p>
          <a:p>
            <a:pPr lvl="1">
              <a:lnSpc>
                <a:spcPct val="80000"/>
              </a:lnSpc>
              <a:spcAft>
                <a:spcPct val="30000"/>
              </a:spcAft>
              <a:buClr>
                <a:schemeClr val="accent2"/>
              </a:buClr>
              <a:buFont typeface="Wingdings" panose="05000000000000000000" pitchFamily="2" charset="2"/>
              <a:buChar char="ü"/>
            </a:pPr>
            <a:r>
              <a:rPr lang="en-US" altLang="en-US" dirty="0">
                <a:solidFill>
                  <a:srgbClr val="202452"/>
                </a:solidFill>
              </a:rPr>
              <a:t>One of six conditions occur at exit or in the three-quarter measurement period following exit</a:t>
            </a:r>
          </a:p>
          <a:p>
            <a:pPr lvl="2">
              <a:lnSpc>
                <a:spcPct val="80000"/>
              </a:lnSpc>
              <a:spcAft>
                <a:spcPct val="30000"/>
              </a:spcAft>
              <a:buFontTx/>
              <a:buAutoNum type="arabicPeriod"/>
            </a:pPr>
            <a:r>
              <a:rPr lang="en-US" altLang="en-US" dirty="0">
                <a:solidFill>
                  <a:srgbClr val="202452"/>
                </a:solidFill>
              </a:rPr>
              <a:t>Institutionalized</a:t>
            </a:r>
          </a:p>
          <a:p>
            <a:pPr lvl="2">
              <a:lnSpc>
                <a:spcPct val="80000"/>
              </a:lnSpc>
              <a:spcAft>
                <a:spcPct val="30000"/>
              </a:spcAft>
              <a:buFontTx/>
              <a:buAutoNum type="arabicPeriod"/>
            </a:pPr>
            <a:r>
              <a:rPr lang="en-US" altLang="en-US" dirty="0">
                <a:solidFill>
                  <a:srgbClr val="202452"/>
                </a:solidFill>
              </a:rPr>
              <a:t>Deceased</a:t>
            </a:r>
          </a:p>
          <a:p>
            <a:pPr lvl="2">
              <a:lnSpc>
                <a:spcPct val="80000"/>
              </a:lnSpc>
              <a:spcAft>
                <a:spcPct val="30000"/>
              </a:spcAft>
              <a:buFontTx/>
              <a:buAutoNum type="arabicPeriod"/>
            </a:pPr>
            <a:r>
              <a:rPr lang="en-US" altLang="en-US" dirty="0">
                <a:solidFill>
                  <a:srgbClr val="202452"/>
                </a:solidFill>
              </a:rPr>
              <a:t>Reservist called to active duty</a:t>
            </a:r>
          </a:p>
          <a:p>
            <a:pPr lvl="2">
              <a:lnSpc>
                <a:spcPct val="80000"/>
              </a:lnSpc>
              <a:spcAft>
                <a:spcPct val="30000"/>
              </a:spcAft>
              <a:buFontTx/>
              <a:buAutoNum type="arabicPeriod"/>
            </a:pPr>
            <a:r>
              <a:rPr lang="en-US" altLang="en-US" dirty="0">
                <a:solidFill>
                  <a:srgbClr val="202452"/>
                </a:solidFill>
              </a:rPr>
              <a:t>Health/Medical or Family care</a:t>
            </a:r>
          </a:p>
          <a:p>
            <a:pPr lvl="2">
              <a:lnSpc>
                <a:spcPct val="80000"/>
              </a:lnSpc>
              <a:spcAft>
                <a:spcPct val="30000"/>
              </a:spcAft>
              <a:buFontTx/>
              <a:buAutoNum type="arabicPeriod"/>
            </a:pPr>
            <a:r>
              <a:rPr lang="en-US" altLang="en-US" dirty="0">
                <a:solidFill>
                  <a:srgbClr val="202452"/>
                </a:solidFill>
              </a:rPr>
              <a:t>Relocated to residential or non-residential facility (youth only)</a:t>
            </a:r>
          </a:p>
          <a:p>
            <a:pPr lvl="2">
              <a:lnSpc>
                <a:spcPct val="80000"/>
              </a:lnSpc>
              <a:spcAft>
                <a:spcPct val="30000"/>
              </a:spcAft>
              <a:buFontTx/>
              <a:buAutoNum type="arabicPeriod"/>
            </a:pPr>
            <a:r>
              <a:rPr lang="en-US" altLang="en-US" dirty="0">
                <a:solidFill>
                  <a:srgbClr val="202452"/>
                </a:solidFill>
              </a:rPr>
              <a:t>Missing/Invalid SSN</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4154889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Applying Adult Common Measures to</a:t>
            </a:r>
            <a:br>
              <a:rPr lang="en-US" b="1" dirty="0">
                <a:solidFill>
                  <a:srgbClr val="04A651"/>
                </a:solidFill>
                <a:latin typeface="Franklin Gothic Book" panose="020B0503020102020204" pitchFamily="34" charset="0"/>
              </a:rPr>
            </a:br>
            <a:r>
              <a:rPr lang="en-US" b="1" dirty="0">
                <a:solidFill>
                  <a:srgbClr val="04A651"/>
                </a:solidFill>
                <a:latin typeface="Franklin Gothic Book" panose="020B0503020102020204" pitchFamily="34" charset="0"/>
              </a:rPr>
              <a:t>W-P/VETS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2474135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Applying Common Measures to W-P/VETS: </a:t>
            </a:r>
            <a:r>
              <a:rPr lang="en-US" b="1" i="1" dirty="0">
                <a:solidFill>
                  <a:srgbClr val="04A651"/>
                </a:solidFill>
                <a:latin typeface="Franklin Gothic Book" panose="020B0503020102020204" pitchFamily="34" charset="0"/>
              </a:rPr>
              <a:t>Overview</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3D3923F-0573-2907-7A39-E353C887DD34}"/>
              </a:ext>
            </a:extLst>
          </p:cNvPr>
          <p:cNvSpPr txBox="1">
            <a:spLocks noChangeArrowheads="1"/>
          </p:cNvSpPr>
          <p:nvPr/>
        </p:nvSpPr>
        <p:spPr>
          <a:xfrm>
            <a:off x="838199" y="1690688"/>
            <a:ext cx="10515599" cy="3890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Quarters are Critical</a:t>
            </a:r>
          </a:p>
          <a:p>
            <a:r>
              <a:rPr lang="en-US" altLang="en-US" sz="3600">
                <a:solidFill>
                  <a:srgbClr val="202452"/>
                </a:solidFill>
              </a:rPr>
              <a:t>Allowable Data Sources</a:t>
            </a:r>
          </a:p>
          <a:p>
            <a:r>
              <a:rPr lang="en-US" altLang="en-US" sz="3600">
                <a:solidFill>
                  <a:srgbClr val="202452"/>
                </a:solidFill>
              </a:rPr>
              <a:t>Adult Entered Employment Rate</a:t>
            </a:r>
          </a:p>
          <a:p>
            <a:r>
              <a:rPr lang="en-US" altLang="en-US" sz="3600">
                <a:solidFill>
                  <a:srgbClr val="202452"/>
                </a:solidFill>
              </a:rPr>
              <a:t>Adult Employment Retention Rate</a:t>
            </a:r>
          </a:p>
          <a:p>
            <a:r>
              <a:rPr lang="en-US" altLang="en-US" sz="3600">
                <a:solidFill>
                  <a:srgbClr val="202452"/>
                </a:solidFill>
              </a:rPr>
              <a:t>Adult Average Earnings</a:t>
            </a:r>
          </a:p>
          <a:p>
            <a:pPr>
              <a:buFontTx/>
              <a:buNone/>
            </a:pPr>
            <a:endParaRPr lang="en-US" altLang="en-US" dirty="0">
              <a:solidFill>
                <a:srgbClr val="202452"/>
              </a:solidFill>
            </a:endParaRPr>
          </a:p>
        </p:txBody>
      </p:sp>
    </p:spTree>
    <p:extLst>
      <p:ext uri="{BB962C8B-B14F-4D97-AF65-F5344CB8AC3E}">
        <p14:creationId xmlns:p14="http://schemas.microsoft.com/office/powerpoint/2010/main" val="18320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Quarters are Critical</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AA3F982-90B8-EA0B-29BB-22DF40C0B681}"/>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35000"/>
              </a:spcAft>
            </a:pPr>
            <a:r>
              <a:rPr lang="en-US" altLang="en-US" sz="3100" dirty="0">
                <a:solidFill>
                  <a:srgbClr val="202452"/>
                </a:solidFill>
              </a:rPr>
              <a:t>All three Adult common measures use specific quarters as a frame of reference both in terms of </a:t>
            </a:r>
            <a:r>
              <a:rPr lang="en-US" altLang="en-US" sz="3100" i="1" dirty="0">
                <a:solidFill>
                  <a:srgbClr val="202452"/>
                </a:solidFill>
              </a:rPr>
              <a:t>who's included </a:t>
            </a:r>
            <a:r>
              <a:rPr lang="en-US" altLang="en-US" sz="3100" dirty="0">
                <a:solidFill>
                  <a:srgbClr val="202452"/>
                </a:solidFill>
              </a:rPr>
              <a:t>in calculations and </a:t>
            </a:r>
            <a:r>
              <a:rPr lang="en-US" altLang="en-US" sz="3100" i="1" dirty="0">
                <a:solidFill>
                  <a:srgbClr val="202452"/>
                </a:solidFill>
              </a:rPr>
              <a:t>defining specific outcomes </a:t>
            </a:r>
          </a:p>
          <a:p>
            <a:pPr lvl="1">
              <a:lnSpc>
                <a:spcPct val="80000"/>
              </a:lnSpc>
              <a:spcAft>
                <a:spcPct val="35000"/>
              </a:spcAft>
            </a:pPr>
            <a:r>
              <a:rPr lang="en-US" altLang="en-US" sz="2500" u="sng" dirty="0">
                <a:solidFill>
                  <a:srgbClr val="202452"/>
                </a:solidFill>
              </a:rPr>
              <a:t>Example</a:t>
            </a:r>
            <a:r>
              <a:rPr lang="en-US" altLang="en-US" sz="2500" dirty="0">
                <a:solidFill>
                  <a:srgbClr val="202452"/>
                </a:solidFill>
              </a:rPr>
              <a:t> (Who's Included): Adult Employment Retention is based on those employed in the first </a:t>
            </a:r>
            <a:r>
              <a:rPr lang="en-US" altLang="en-US" sz="2500" i="1" dirty="0">
                <a:solidFill>
                  <a:srgbClr val="202452"/>
                </a:solidFill>
              </a:rPr>
              <a:t>quarter</a:t>
            </a:r>
            <a:r>
              <a:rPr lang="en-US" altLang="en-US" sz="2500" dirty="0">
                <a:solidFill>
                  <a:srgbClr val="202452"/>
                </a:solidFill>
              </a:rPr>
              <a:t> after exit; those not</a:t>
            </a:r>
            <a:r>
              <a:rPr lang="en-US" altLang="en-US" sz="2500" i="1" dirty="0">
                <a:solidFill>
                  <a:srgbClr val="202452"/>
                </a:solidFill>
              </a:rPr>
              <a:t> </a:t>
            </a:r>
            <a:r>
              <a:rPr lang="en-US" altLang="en-US" sz="2500" dirty="0">
                <a:solidFill>
                  <a:srgbClr val="202452"/>
                </a:solidFill>
              </a:rPr>
              <a:t>employed in the first </a:t>
            </a:r>
            <a:r>
              <a:rPr lang="en-US" altLang="en-US" sz="2500" i="1" dirty="0">
                <a:solidFill>
                  <a:srgbClr val="202452"/>
                </a:solidFill>
              </a:rPr>
              <a:t>quarter</a:t>
            </a:r>
            <a:r>
              <a:rPr lang="en-US" altLang="en-US" sz="2500" dirty="0">
                <a:solidFill>
                  <a:srgbClr val="202452"/>
                </a:solidFill>
              </a:rPr>
              <a:t> after exit are not included in calculations</a:t>
            </a:r>
          </a:p>
          <a:p>
            <a:pPr lvl="1">
              <a:lnSpc>
                <a:spcPct val="80000"/>
              </a:lnSpc>
              <a:spcAft>
                <a:spcPct val="35000"/>
              </a:spcAft>
            </a:pPr>
            <a:r>
              <a:rPr lang="en-US" altLang="en-US" sz="2500" u="sng" dirty="0">
                <a:solidFill>
                  <a:srgbClr val="202452"/>
                </a:solidFill>
              </a:rPr>
              <a:t>Example</a:t>
            </a:r>
            <a:r>
              <a:rPr lang="en-US" altLang="en-US" sz="2500" dirty="0">
                <a:solidFill>
                  <a:srgbClr val="202452"/>
                </a:solidFill>
              </a:rPr>
              <a:t> (Defining Outcomes): A positive outcome for this measure is based on employment in the 2</a:t>
            </a:r>
            <a:r>
              <a:rPr lang="en-US" altLang="en-US" sz="2500" baseline="30000" dirty="0">
                <a:solidFill>
                  <a:srgbClr val="202452"/>
                </a:solidFill>
              </a:rPr>
              <a:t>nd </a:t>
            </a:r>
            <a:r>
              <a:rPr lang="en-US" altLang="en-US" sz="2500" dirty="0">
                <a:solidFill>
                  <a:srgbClr val="202452"/>
                </a:solidFill>
              </a:rPr>
              <a:t>and 3</a:t>
            </a:r>
            <a:r>
              <a:rPr lang="en-US" altLang="en-US" sz="2500" baseline="30000" dirty="0">
                <a:solidFill>
                  <a:srgbClr val="202452"/>
                </a:solidFill>
              </a:rPr>
              <a:t>rd</a:t>
            </a:r>
            <a:r>
              <a:rPr lang="en-US" altLang="en-US" sz="2500" dirty="0">
                <a:solidFill>
                  <a:srgbClr val="202452"/>
                </a:solidFill>
              </a:rPr>
              <a:t> </a:t>
            </a:r>
            <a:r>
              <a:rPr lang="en-US" altLang="en-US" sz="2500" i="1" dirty="0">
                <a:solidFill>
                  <a:srgbClr val="202452"/>
                </a:solidFill>
              </a:rPr>
              <a:t>quarters </a:t>
            </a:r>
            <a:r>
              <a:rPr lang="en-US" altLang="en-US" sz="2500" dirty="0">
                <a:solidFill>
                  <a:srgbClr val="202452"/>
                </a:solidFill>
              </a:rPr>
              <a:t>after exit</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354818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References and Resources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33882AB-FBB8-3B44-C79D-C1082FF36ECF}"/>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b="1" u="sng">
                <a:solidFill>
                  <a:srgbClr val="202452"/>
                </a:solidFill>
              </a:rPr>
              <a:t>ET Handbook No. 406</a:t>
            </a:r>
            <a:r>
              <a:rPr lang="en-US" altLang="en-US">
                <a:solidFill>
                  <a:srgbClr val="202452"/>
                </a:solidFill>
              </a:rPr>
              <a:t> contains program reporting instructions for </a:t>
            </a:r>
            <a:r>
              <a:rPr lang="en-US" altLang="en-US" i="1">
                <a:solidFill>
                  <a:srgbClr val="202452"/>
                </a:solidFill>
              </a:rPr>
              <a:t>both </a:t>
            </a:r>
            <a:r>
              <a:rPr lang="en-US" altLang="en-US">
                <a:solidFill>
                  <a:srgbClr val="202452"/>
                </a:solidFill>
              </a:rPr>
              <a:t>funding sources</a:t>
            </a:r>
          </a:p>
          <a:p>
            <a:pPr>
              <a:spcAft>
                <a:spcPct val="40000"/>
              </a:spcAft>
            </a:pPr>
            <a:r>
              <a:rPr lang="en-US" altLang="en-US">
                <a:solidFill>
                  <a:srgbClr val="202452"/>
                </a:solidFill>
              </a:rPr>
              <a:t>USDOL Common Measures Policy (TEGL 17-05)</a:t>
            </a:r>
          </a:p>
          <a:p>
            <a:pPr>
              <a:spcAft>
                <a:spcPct val="40000"/>
              </a:spcAft>
            </a:pPr>
            <a:r>
              <a:rPr lang="en-US" altLang="en-US" b="1">
                <a:solidFill>
                  <a:srgbClr val="202452"/>
                </a:solidFill>
              </a:rPr>
              <a:t>www.doleta.gov/performance </a:t>
            </a:r>
            <a:r>
              <a:rPr lang="en-US" altLang="en-US">
                <a:solidFill>
                  <a:srgbClr val="202452"/>
                </a:solidFill>
              </a:rPr>
              <a:t>for direct info and/or links to reporting and performance-related updates, publications, and announcements</a:t>
            </a:r>
          </a:p>
          <a:p>
            <a:pPr lvl="1">
              <a:spcAft>
                <a:spcPct val="40000"/>
              </a:spcAft>
            </a:pPr>
            <a:r>
              <a:rPr lang="en-US" altLang="en-US" b="1" i="1">
                <a:solidFill>
                  <a:srgbClr val="202452"/>
                </a:solidFill>
              </a:rPr>
              <a:t>This is your primary website for performance-related information</a:t>
            </a:r>
          </a:p>
          <a:p>
            <a:endParaRPr lang="en-US" altLang="en-US" dirty="0">
              <a:solidFill>
                <a:srgbClr val="202452"/>
              </a:solidFill>
            </a:endParaRPr>
          </a:p>
        </p:txBody>
      </p:sp>
    </p:spTree>
    <p:extLst>
      <p:ext uri="{BB962C8B-B14F-4D97-AF65-F5344CB8AC3E}">
        <p14:creationId xmlns:p14="http://schemas.microsoft.com/office/powerpoint/2010/main" val="2247189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Data Sources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6C0C017-0AD0-DAA4-63F7-6968B2F3B875}"/>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0000"/>
              </a:spcAft>
            </a:pPr>
            <a:r>
              <a:rPr lang="en-US" altLang="en-US" sz="2100" b="1">
                <a:solidFill>
                  <a:srgbClr val="202452"/>
                </a:solidFill>
              </a:rPr>
              <a:t>Wage records</a:t>
            </a:r>
            <a:r>
              <a:rPr lang="en-US" altLang="en-US" sz="2100">
                <a:solidFill>
                  <a:srgbClr val="202452"/>
                </a:solidFill>
              </a:rPr>
              <a:t> are the primary data source for demonstrating any positive outcome under the Adult common measures</a:t>
            </a:r>
          </a:p>
          <a:p>
            <a:pPr lvl="1">
              <a:spcAft>
                <a:spcPct val="30000"/>
              </a:spcAft>
            </a:pPr>
            <a:r>
              <a:rPr lang="en-US" altLang="en-US" sz="2000">
                <a:solidFill>
                  <a:srgbClr val="202452"/>
                </a:solidFill>
              </a:rPr>
              <a:t>Wage records from other sources considered equivalent (include administrative records from the U.S. Office of Personnel Management (OPM), Department of Defense (DOD) or US Postal Service, State Directory of New Hires </a:t>
            </a:r>
          </a:p>
          <a:p>
            <a:pPr>
              <a:spcAft>
                <a:spcPct val="30000"/>
              </a:spcAft>
            </a:pPr>
            <a:r>
              <a:rPr lang="en-US" altLang="en-US" sz="2400" b="1">
                <a:solidFill>
                  <a:srgbClr val="202452"/>
                </a:solidFill>
              </a:rPr>
              <a:t>Supplemental data</a:t>
            </a:r>
            <a:r>
              <a:rPr lang="en-US" altLang="en-US" sz="2400">
                <a:solidFill>
                  <a:srgbClr val="202452"/>
                </a:solidFill>
              </a:rPr>
              <a:t> can be used to demonstrate employment and retention  – but not earnings </a:t>
            </a:r>
          </a:p>
          <a:p>
            <a:pPr>
              <a:spcAft>
                <a:spcPct val="30000"/>
              </a:spcAft>
            </a:pPr>
            <a:r>
              <a:rPr lang="en-US" altLang="en-US" sz="2400">
                <a:solidFill>
                  <a:srgbClr val="202452"/>
                </a:solidFill>
              </a:rPr>
              <a:t>Florida has chosen not to include Supplemental DATA</a:t>
            </a:r>
          </a:p>
          <a:p>
            <a:endParaRPr lang="en-US" altLang="en-US" sz="2400" dirty="0">
              <a:solidFill>
                <a:srgbClr val="202452"/>
              </a:solidFill>
            </a:endParaRPr>
          </a:p>
        </p:txBody>
      </p:sp>
    </p:spTree>
    <p:extLst>
      <p:ext uri="{BB962C8B-B14F-4D97-AF65-F5344CB8AC3E}">
        <p14:creationId xmlns:p14="http://schemas.microsoft.com/office/powerpoint/2010/main" val="3488595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About Supplemental Data and W-P/VETS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3B58A3B-6FEF-6624-4D51-3006A6C74655}"/>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5000"/>
              </a:spcAft>
            </a:pPr>
            <a:r>
              <a:rPr lang="en-US" altLang="en-US" sz="3600">
                <a:solidFill>
                  <a:srgbClr val="202452"/>
                </a:solidFill>
              </a:rPr>
              <a:t>From the ET Handbook No. 406:</a:t>
            </a:r>
          </a:p>
          <a:p>
            <a:pPr lvl="1">
              <a:spcAft>
                <a:spcPct val="35000"/>
              </a:spcAft>
            </a:pPr>
            <a:r>
              <a:rPr lang="en-US" altLang="en-US" sz="3200">
                <a:solidFill>
                  <a:srgbClr val="202452"/>
                </a:solidFill>
              </a:rPr>
              <a:t>“States should, however, weigh the benefit of establishing potentially expensive follow-up systems for customers who take advantage of core labor exchange services provided at a relatively low cost” </a:t>
            </a:r>
          </a:p>
          <a:p>
            <a:pPr lvl="2">
              <a:spcAft>
                <a:spcPct val="35000"/>
              </a:spcAft>
            </a:pPr>
            <a:r>
              <a:rPr lang="en-US" altLang="en-US" sz="2800">
                <a:solidFill>
                  <a:srgbClr val="202452"/>
                </a:solidFill>
              </a:rPr>
              <a:t>A negligible outcome doesn’t justify the high cost</a:t>
            </a:r>
          </a:p>
          <a:p>
            <a:endParaRPr lang="en-US" altLang="en-US" dirty="0">
              <a:solidFill>
                <a:srgbClr val="202452"/>
              </a:solidFill>
            </a:endParaRPr>
          </a:p>
        </p:txBody>
      </p:sp>
    </p:spTree>
    <p:extLst>
      <p:ext uri="{BB962C8B-B14F-4D97-AF65-F5344CB8AC3E}">
        <p14:creationId xmlns:p14="http://schemas.microsoft.com/office/powerpoint/2010/main" val="1623933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 Rate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34CE259-C0D6-C757-696D-EFD3636A6F81}"/>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b="1" u="sng" dirty="0">
                <a:solidFill>
                  <a:srgbClr val="202452"/>
                </a:solidFill>
              </a:rPr>
              <a:t>Definition</a:t>
            </a:r>
            <a:r>
              <a:rPr lang="en-US" altLang="en-US" sz="3600" b="1" dirty="0">
                <a:solidFill>
                  <a:srgbClr val="202452"/>
                </a:solidFill>
              </a:rPr>
              <a:t>: </a:t>
            </a:r>
            <a:r>
              <a:rPr lang="en-US" altLang="en-US" sz="3600" dirty="0">
                <a:solidFill>
                  <a:srgbClr val="202452"/>
                </a:solidFill>
              </a:rPr>
              <a:t>For</a:t>
            </a:r>
            <a:r>
              <a:rPr lang="en-US" altLang="en-US" sz="3400" dirty="0">
                <a:solidFill>
                  <a:srgbClr val="202452"/>
                </a:solidFill>
              </a:rPr>
              <a:t> those not employed at participation, the percentage employed in the 1</a:t>
            </a:r>
            <a:r>
              <a:rPr lang="en-US" altLang="en-US" sz="3400" baseline="30000" dirty="0">
                <a:solidFill>
                  <a:srgbClr val="202452"/>
                </a:solidFill>
              </a:rPr>
              <a:t>st</a:t>
            </a:r>
            <a:r>
              <a:rPr lang="en-US" altLang="en-US" sz="3400" dirty="0">
                <a:solidFill>
                  <a:srgbClr val="202452"/>
                </a:solidFill>
              </a:rPr>
              <a:t> quarter after exit</a:t>
            </a:r>
          </a:p>
          <a:p>
            <a:r>
              <a:rPr lang="en-US" altLang="en-US" sz="3600" b="1" u="sng" dirty="0">
                <a:solidFill>
                  <a:srgbClr val="202452"/>
                </a:solidFill>
              </a:rPr>
              <a:t>Calculation</a:t>
            </a:r>
            <a:r>
              <a:rPr lang="en-US" altLang="en-US" sz="3600" b="1" dirty="0">
                <a:solidFill>
                  <a:srgbClr val="202452"/>
                </a:solidFill>
              </a:rPr>
              <a:t>: </a:t>
            </a:r>
            <a:r>
              <a:rPr lang="en-US" altLang="en-US" i="1" dirty="0">
                <a:solidFill>
                  <a:schemeClr val="hlink"/>
                </a:solidFill>
              </a:rPr>
              <a:t>Of those not employed at participation…</a:t>
            </a:r>
            <a:endParaRPr lang="en-US" altLang="en-US" sz="3600" b="1" dirty="0">
              <a:solidFill>
                <a:schemeClr val="hlink"/>
              </a:solidFill>
            </a:endParaRPr>
          </a:p>
          <a:p>
            <a:r>
              <a:rPr lang="en-US" altLang="en-US" dirty="0">
                <a:solidFill>
                  <a:schemeClr val="hlink"/>
                </a:solidFill>
              </a:rPr>
              <a:t>Number employed in the 1st quarter after exit divided by</a:t>
            </a:r>
          </a:p>
          <a:p>
            <a:r>
              <a:rPr lang="en-US" altLang="en-US" dirty="0">
                <a:solidFill>
                  <a:schemeClr val="hlink"/>
                </a:solidFill>
              </a:rPr>
              <a:t>Number who exit during the quarter</a:t>
            </a:r>
          </a:p>
        </p:txBody>
      </p:sp>
    </p:spTree>
    <p:extLst>
      <p:ext uri="{BB962C8B-B14F-4D97-AF65-F5344CB8AC3E}">
        <p14:creationId xmlns:p14="http://schemas.microsoft.com/office/powerpoint/2010/main" val="3466798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 Rate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839C8EF7-FE6E-34C2-85B8-ED4702A29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495800"/>
          </a:xfrm>
          <a:prstGeom prst="rect">
            <a:avLst/>
          </a:prstGeom>
        </p:spPr>
      </p:pic>
    </p:spTree>
    <p:extLst>
      <p:ext uri="{BB962C8B-B14F-4D97-AF65-F5344CB8AC3E}">
        <p14:creationId xmlns:p14="http://schemas.microsoft.com/office/powerpoint/2010/main" val="52461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Highlights of Adult EER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0D5DB30-F44A-9BC1-C27F-8AF39F50C638}"/>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50000"/>
              </a:spcAft>
              <a:buClr>
                <a:schemeClr val="tx1"/>
              </a:buClr>
              <a:buFont typeface="Wingdings" panose="05000000000000000000" pitchFamily="2" charset="2"/>
              <a:buChar char="ü"/>
            </a:pPr>
            <a:r>
              <a:rPr lang="en-US" altLang="en-US" sz="2400" b="1">
                <a:solidFill>
                  <a:srgbClr val="202452"/>
                </a:solidFill>
              </a:rPr>
              <a:t>Excludes adults employed at participation</a:t>
            </a:r>
          </a:p>
          <a:p>
            <a:pPr>
              <a:spcAft>
                <a:spcPct val="50000"/>
              </a:spcAft>
              <a:buClr>
                <a:schemeClr val="tx1"/>
              </a:buClr>
              <a:buFont typeface="Wingdings" panose="05000000000000000000" pitchFamily="2" charset="2"/>
              <a:buChar char="ü"/>
            </a:pPr>
            <a:r>
              <a:rPr lang="en-US" altLang="en-US" sz="2400" b="1">
                <a:solidFill>
                  <a:srgbClr val="202452"/>
                </a:solidFill>
              </a:rPr>
              <a:t>Employment at participation is based on information collected from the individual – </a:t>
            </a:r>
            <a:r>
              <a:rPr lang="en-US" altLang="en-US" sz="2400" b="1" i="1">
                <a:solidFill>
                  <a:srgbClr val="202452"/>
                </a:solidFill>
              </a:rPr>
              <a:t>not</a:t>
            </a:r>
            <a:r>
              <a:rPr lang="en-US" altLang="en-US" sz="2400" b="1">
                <a:solidFill>
                  <a:srgbClr val="202452"/>
                </a:solidFill>
              </a:rPr>
              <a:t> wage records</a:t>
            </a:r>
          </a:p>
          <a:p>
            <a:pPr>
              <a:spcAft>
                <a:spcPct val="50000"/>
              </a:spcAft>
              <a:buClr>
                <a:schemeClr val="tx1"/>
              </a:buClr>
              <a:buFont typeface="Wingdings" panose="05000000000000000000" pitchFamily="2" charset="2"/>
              <a:buChar char="ü"/>
            </a:pPr>
            <a:r>
              <a:rPr lang="en-US" altLang="en-US" sz="2400" b="1">
                <a:solidFill>
                  <a:srgbClr val="202452"/>
                </a:solidFill>
              </a:rPr>
              <a:t>Those who received a notice of termination or the employer has filed a WARN or similar notice are considered </a:t>
            </a:r>
            <a:r>
              <a:rPr lang="en-US" altLang="en-US" sz="2400" b="1" i="1">
                <a:solidFill>
                  <a:srgbClr val="202452"/>
                </a:solidFill>
              </a:rPr>
              <a:t>not employed </a:t>
            </a:r>
            <a:r>
              <a:rPr lang="en-US" altLang="en-US" sz="2400" b="1">
                <a:solidFill>
                  <a:srgbClr val="202452"/>
                </a:solidFill>
              </a:rPr>
              <a:t>and are included in calculations (applies to W-P only)</a:t>
            </a:r>
          </a:p>
          <a:p>
            <a:pPr>
              <a:spcAft>
                <a:spcPct val="50000"/>
              </a:spcAft>
              <a:buClr>
                <a:schemeClr val="tx1"/>
              </a:buClr>
              <a:buFont typeface="Wingdings" panose="05000000000000000000" pitchFamily="2" charset="2"/>
              <a:buChar char="ü"/>
            </a:pPr>
            <a:r>
              <a:rPr lang="en-US" altLang="en-US" sz="2400" b="1">
                <a:solidFill>
                  <a:srgbClr val="202452"/>
                </a:solidFill>
              </a:rPr>
              <a:t>Transitioning Service Members (expected to retire within 24 months or separate within 12 months) are considered </a:t>
            </a:r>
            <a:r>
              <a:rPr lang="en-US" altLang="en-US" sz="2400" b="1" i="1">
                <a:solidFill>
                  <a:srgbClr val="202452"/>
                </a:solidFill>
              </a:rPr>
              <a:t>not employed </a:t>
            </a:r>
            <a:r>
              <a:rPr lang="en-US" altLang="en-US" sz="2400" b="1">
                <a:solidFill>
                  <a:srgbClr val="202452"/>
                </a:solidFill>
              </a:rPr>
              <a:t>and are included in calculations</a:t>
            </a:r>
          </a:p>
          <a:p>
            <a:pPr>
              <a:buFontTx/>
              <a:buNone/>
            </a:pPr>
            <a:endParaRPr lang="en-US" altLang="en-US" sz="2400" dirty="0">
              <a:solidFill>
                <a:srgbClr val="202452"/>
              </a:solidFill>
            </a:endParaRPr>
          </a:p>
        </p:txBody>
      </p:sp>
    </p:spTree>
    <p:extLst>
      <p:ext uri="{BB962C8B-B14F-4D97-AF65-F5344CB8AC3E}">
        <p14:creationId xmlns:p14="http://schemas.microsoft.com/office/powerpoint/2010/main" val="4276728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changed?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4">
            <a:extLst>
              <a:ext uri="{FF2B5EF4-FFF2-40B4-BE49-F238E27FC236}">
                <a16:creationId xmlns:a16="http://schemas.microsoft.com/office/drawing/2014/main" id="{CDCDEE46-720C-4AFB-6ECF-957E631328F1}"/>
              </a:ext>
            </a:extLst>
          </p:cNvPr>
          <p:cNvSpPr txBox="1">
            <a:spLocks noChangeArrowheads="1"/>
          </p:cNvSpPr>
          <p:nvPr/>
        </p:nvSpPr>
        <p:spPr>
          <a:xfrm>
            <a:off x="2057400" y="1690688"/>
            <a:ext cx="4038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b="1" dirty="0">
                <a:solidFill>
                  <a:srgbClr val="202452"/>
                </a:solidFill>
              </a:rPr>
              <a:t>NOW</a:t>
            </a:r>
          </a:p>
          <a:p>
            <a:pPr lvl="1">
              <a:buClr>
                <a:schemeClr val="accent2"/>
              </a:buClr>
              <a:buFontTx/>
              <a:buAutoNum type="arabicPeriod"/>
            </a:pPr>
            <a:r>
              <a:rPr lang="en-US" altLang="en-US" sz="2300" dirty="0">
                <a:solidFill>
                  <a:srgbClr val="202452"/>
                </a:solidFill>
              </a:rPr>
              <a:t>Employment at </a:t>
            </a:r>
            <a:r>
              <a:rPr lang="en-US" altLang="en-US" sz="2300" i="1" dirty="0">
                <a:solidFill>
                  <a:srgbClr val="202452"/>
                </a:solidFill>
              </a:rPr>
              <a:t>participation </a:t>
            </a:r>
            <a:r>
              <a:rPr lang="en-US" altLang="en-US" sz="2300" dirty="0">
                <a:solidFill>
                  <a:srgbClr val="202452"/>
                </a:solidFill>
              </a:rPr>
              <a:t>based on self-report</a:t>
            </a:r>
          </a:p>
          <a:p>
            <a:pPr lvl="1">
              <a:buClr>
                <a:schemeClr val="accent2"/>
              </a:buClr>
              <a:buFontTx/>
              <a:buAutoNum type="arabicPeriod"/>
            </a:pPr>
            <a:r>
              <a:rPr lang="en-US" altLang="en-US" sz="2300" dirty="0">
                <a:solidFill>
                  <a:srgbClr val="202452"/>
                </a:solidFill>
              </a:rPr>
              <a:t>Positive outcome means employment with any employer in 1</a:t>
            </a:r>
            <a:r>
              <a:rPr lang="en-US" altLang="en-US" sz="2300" baseline="30000" dirty="0">
                <a:solidFill>
                  <a:srgbClr val="202452"/>
                </a:solidFill>
              </a:rPr>
              <a:t>st</a:t>
            </a:r>
            <a:r>
              <a:rPr lang="en-US" altLang="en-US" sz="2300" dirty="0">
                <a:solidFill>
                  <a:srgbClr val="202452"/>
                </a:solidFill>
              </a:rPr>
              <a:t> quarter after </a:t>
            </a:r>
            <a:r>
              <a:rPr lang="en-US" altLang="en-US" sz="2300" i="1" dirty="0">
                <a:solidFill>
                  <a:srgbClr val="202452"/>
                </a:solidFill>
              </a:rPr>
              <a:t>exit</a:t>
            </a:r>
          </a:p>
          <a:p>
            <a:pPr lvl="1">
              <a:buClr>
                <a:schemeClr val="accent2"/>
              </a:buClr>
              <a:buFontTx/>
              <a:buAutoNum type="arabicPeriod"/>
            </a:pPr>
            <a:r>
              <a:rPr lang="en-US" altLang="en-US" sz="2300" dirty="0">
                <a:solidFill>
                  <a:srgbClr val="202452"/>
                </a:solidFill>
              </a:rPr>
              <a:t>Excludes all participants employed at participation</a:t>
            </a:r>
          </a:p>
          <a:p>
            <a:endParaRPr lang="en-US" altLang="en-US" sz="2400" dirty="0">
              <a:solidFill>
                <a:srgbClr val="202452"/>
              </a:solidFill>
            </a:endParaRPr>
          </a:p>
        </p:txBody>
      </p:sp>
      <p:sp>
        <p:nvSpPr>
          <p:cNvPr id="6" name="Rectangle 5">
            <a:extLst>
              <a:ext uri="{FF2B5EF4-FFF2-40B4-BE49-F238E27FC236}">
                <a16:creationId xmlns:a16="http://schemas.microsoft.com/office/drawing/2014/main" id="{93A17EFD-E75D-99FB-8E94-8BF1DD80788C}"/>
              </a:ext>
            </a:extLst>
          </p:cNvPr>
          <p:cNvSpPr txBox="1">
            <a:spLocks noChangeArrowheads="1"/>
          </p:cNvSpPr>
          <p:nvPr/>
        </p:nvSpPr>
        <p:spPr>
          <a:xfrm>
            <a:off x="6096000" y="1690688"/>
            <a:ext cx="4038600" cy="449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b="1" dirty="0">
                <a:solidFill>
                  <a:srgbClr val="202452"/>
                </a:solidFill>
              </a:rPr>
              <a:t>THEN (before July 1, 2005)</a:t>
            </a:r>
          </a:p>
          <a:p>
            <a:pPr lvl="1">
              <a:buClr>
                <a:schemeClr val="accent2"/>
              </a:buClr>
              <a:buFontTx/>
              <a:buAutoNum type="arabicPeriod"/>
            </a:pPr>
            <a:r>
              <a:rPr lang="en-US" altLang="en-US" sz="2300" dirty="0">
                <a:solidFill>
                  <a:srgbClr val="202452"/>
                </a:solidFill>
              </a:rPr>
              <a:t>Employment at </a:t>
            </a:r>
            <a:r>
              <a:rPr lang="en-US" altLang="en-US" sz="2300" i="1" dirty="0">
                <a:solidFill>
                  <a:srgbClr val="202452"/>
                </a:solidFill>
              </a:rPr>
              <a:t>registration </a:t>
            </a:r>
            <a:r>
              <a:rPr lang="en-US" altLang="en-US" sz="2300" dirty="0">
                <a:solidFill>
                  <a:srgbClr val="202452"/>
                </a:solidFill>
              </a:rPr>
              <a:t>based on wage records</a:t>
            </a:r>
          </a:p>
          <a:p>
            <a:pPr lvl="1">
              <a:buClr>
                <a:schemeClr val="accent2"/>
              </a:buClr>
              <a:buFontTx/>
              <a:buAutoNum type="arabicPeriod"/>
            </a:pPr>
            <a:r>
              <a:rPr lang="en-US" altLang="en-US" sz="2300" dirty="0">
                <a:solidFill>
                  <a:srgbClr val="202452"/>
                </a:solidFill>
              </a:rPr>
              <a:t>Positive outcome meant employment with a new employer in either 1</a:t>
            </a:r>
            <a:r>
              <a:rPr lang="en-US" altLang="en-US" sz="2300" baseline="30000" dirty="0">
                <a:solidFill>
                  <a:srgbClr val="202452"/>
                </a:solidFill>
              </a:rPr>
              <a:t>st</a:t>
            </a:r>
            <a:r>
              <a:rPr lang="en-US" altLang="en-US" sz="2300" dirty="0">
                <a:solidFill>
                  <a:srgbClr val="202452"/>
                </a:solidFill>
              </a:rPr>
              <a:t> or 2</a:t>
            </a:r>
            <a:r>
              <a:rPr lang="en-US" altLang="en-US" sz="2300" baseline="30000" dirty="0">
                <a:solidFill>
                  <a:srgbClr val="202452"/>
                </a:solidFill>
              </a:rPr>
              <a:t>nd</a:t>
            </a:r>
            <a:r>
              <a:rPr lang="en-US" altLang="en-US" sz="2300" dirty="0">
                <a:solidFill>
                  <a:srgbClr val="202452"/>
                </a:solidFill>
              </a:rPr>
              <a:t> quarter after </a:t>
            </a:r>
            <a:r>
              <a:rPr lang="en-US" altLang="en-US" sz="2300" i="1" dirty="0">
                <a:solidFill>
                  <a:srgbClr val="202452"/>
                </a:solidFill>
              </a:rPr>
              <a:t>registration</a:t>
            </a:r>
            <a:endParaRPr lang="en-US" altLang="en-US" sz="2300" dirty="0">
              <a:solidFill>
                <a:srgbClr val="202452"/>
              </a:solidFill>
            </a:endParaRPr>
          </a:p>
          <a:p>
            <a:pPr lvl="1">
              <a:buClr>
                <a:schemeClr val="accent2"/>
              </a:buClr>
              <a:buFontTx/>
              <a:buAutoNum type="arabicPeriod"/>
            </a:pPr>
            <a:r>
              <a:rPr lang="en-US" altLang="en-US" sz="2300" dirty="0">
                <a:solidFill>
                  <a:srgbClr val="202452"/>
                </a:solidFill>
              </a:rPr>
              <a:t>VETS programs had two EERs (for all veterans, and for those who received staff-assisted services)</a:t>
            </a:r>
          </a:p>
          <a:p>
            <a:endParaRPr lang="en-US" altLang="en-US" sz="2000" dirty="0">
              <a:solidFill>
                <a:srgbClr val="202452"/>
              </a:solidFill>
            </a:endParaRPr>
          </a:p>
        </p:txBody>
      </p:sp>
    </p:spTree>
    <p:extLst>
      <p:ext uri="{BB962C8B-B14F-4D97-AF65-F5344CB8AC3E}">
        <p14:creationId xmlns:p14="http://schemas.microsoft.com/office/powerpoint/2010/main" val="2369745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Retention Rate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D1DC11D-6077-C0AC-3EC2-C5FEF452EF3B}"/>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u="sng" dirty="0">
                <a:solidFill>
                  <a:srgbClr val="202452"/>
                </a:solidFill>
              </a:rPr>
              <a:t>Definition</a:t>
            </a:r>
            <a:r>
              <a:rPr lang="en-US" altLang="en-US" b="1" dirty="0">
                <a:solidFill>
                  <a:srgbClr val="202452"/>
                </a:solidFill>
              </a:rPr>
              <a:t>: </a:t>
            </a:r>
            <a:r>
              <a:rPr lang="en-US" altLang="en-US" dirty="0">
                <a:solidFill>
                  <a:srgbClr val="202452"/>
                </a:solidFill>
              </a:rPr>
              <a:t>For</a:t>
            </a:r>
            <a:r>
              <a:rPr lang="en-US" altLang="en-US" sz="3000" dirty="0">
                <a:solidFill>
                  <a:srgbClr val="202452"/>
                </a:solidFill>
              </a:rPr>
              <a:t> those employed in the 1</a:t>
            </a:r>
            <a:r>
              <a:rPr lang="en-US" altLang="en-US" sz="3000" baseline="30000" dirty="0">
                <a:solidFill>
                  <a:srgbClr val="202452"/>
                </a:solidFill>
              </a:rPr>
              <a:t>st</a:t>
            </a:r>
            <a:r>
              <a:rPr lang="en-US" altLang="en-US" sz="3000" dirty="0">
                <a:solidFill>
                  <a:srgbClr val="202452"/>
                </a:solidFill>
              </a:rPr>
              <a:t> quarter after exit, the percentage employed in the 2</a:t>
            </a:r>
            <a:r>
              <a:rPr lang="en-US" altLang="en-US" sz="3000" baseline="30000" dirty="0">
                <a:solidFill>
                  <a:srgbClr val="202452"/>
                </a:solidFill>
              </a:rPr>
              <a:t>nd</a:t>
            </a:r>
            <a:r>
              <a:rPr lang="en-US" altLang="en-US" sz="3000" dirty="0">
                <a:solidFill>
                  <a:srgbClr val="202452"/>
                </a:solidFill>
              </a:rPr>
              <a:t> </a:t>
            </a:r>
            <a:r>
              <a:rPr lang="en-US" altLang="en-US" sz="3000" i="1" dirty="0">
                <a:solidFill>
                  <a:srgbClr val="202452"/>
                </a:solidFill>
              </a:rPr>
              <a:t>and </a:t>
            </a:r>
            <a:r>
              <a:rPr lang="en-US" altLang="en-US" sz="3000" dirty="0">
                <a:solidFill>
                  <a:srgbClr val="202452"/>
                </a:solidFill>
              </a:rPr>
              <a:t>3</a:t>
            </a:r>
            <a:r>
              <a:rPr lang="en-US" altLang="en-US" sz="3000" baseline="30000" dirty="0">
                <a:solidFill>
                  <a:srgbClr val="202452"/>
                </a:solidFill>
              </a:rPr>
              <a:t>rd</a:t>
            </a:r>
            <a:r>
              <a:rPr lang="en-US" altLang="en-US" sz="3000" dirty="0">
                <a:solidFill>
                  <a:srgbClr val="202452"/>
                </a:solidFill>
              </a:rPr>
              <a:t> quarter after exit</a:t>
            </a:r>
          </a:p>
          <a:p>
            <a:r>
              <a:rPr lang="en-US" altLang="en-US" b="1" u="sng" dirty="0">
                <a:solidFill>
                  <a:srgbClr val="202452"/>
                </a:solidFill>
              </a:rPr>
              <a:t>Calculation</a:t>
            </a:r>
            <a:r>
              <a:rPr lang="en-US" altLang="en-US" b="1" dirty="0">
                <a:solidFill>
                  <a:srgbClr val="202452"/>
                </a:solidFill>
              </a:rPr>
              <a:t>:  </a:t>
            </a:r>
            <a:r>
              <a:rPr lang="en-US" altLang="en-US" i="1" dirty="0">
                <a:solidFill>
                  <a:schemeClr val="hlink"/>
                </a:solidFill>
              </a:rPr>
              <a:t>Of those employed in the 1st quarter after exit…</a:t>
            </a:r>
            <a:endParaRPr lang="en-US" altLang="en-US" b="1" dirty="0">
              <a:solidFill>
                <a:schemeClr val="hlink"/>
              </a:solidFill>
            </a:endParaRPr>
          </a:p>
          <a:p>
            <a:r>
              <a:rPr lang="en-US" altLang="en-US" dirty="0">
                <a:solidFill>
                  <a:schemeClr val="hlink"/>
                </a:solidFill>
              </a:rPr>
              <a:t>Number employed in the  2nd and 3rd quarter after exit divided by</a:t>
            </a:r>
          </a:p>
          <a:p>
            <a:r>
              <a:rPr lang="en-US" altLang="en-US" dirty="0">
                <a:solidFill>
                  <a:schemeClr val="hlink"/>
                </a:solidFill>
              </a:rPr>
              <a:t>Number who exit during   the quarter</a:t>
            </a:r>
          </a:p>
          <a:p>
            <a:endParaRPr lang="en-US" altLang="en-US" dirty="0">
              <a:solidFill>
                <a:schemeClr val="hlink"/>
              </a:solidFill>
            </a:endParaRPr>
          </a:p>
        </p:txBody>
      </p:sp>
    </p:spTree>
    <p:extLst>
      <p:ext uri="{BB962C8B-B14F-4D97-AF65-F5344CB8AC3E}">
        <p14:creationId xmlns:p14="http://schemas.microsoft.com/office/powerpoint/2010/main" val="439746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Retention Rate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0EFF667B-75CB-B27F-4E2F-E5706576D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495800"/>
          </a:xfrm>
          <a:prstGeom prst="rect">
            <a:avLst/>
          </a:prstGeom>
        </p:spPr>
      </p:pic>
    </p:spTree>
    <p:extLst>
      <p:ext uri="{BB962C8B-B14F-4D97-AF65-F5344CB8AC3E}">
        <p14:creationId xmlns:p14="http://schemas.microsoft.com/office/powerpoint/2010/main" val="48563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Highlights of Adult ERR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8EDCCA1-20AF-2BCC-9F4F-F7C46F8E54BF}"/>
              </a:ext>
            </a:extLst>
          </p:cNvPr>
          <p:cNvSpPr txBox="1">
            <a:spLocks noChangeArrowheads="1"/>
          </p:cNvSpPr>
          <p:nvPr/>
        </p:nvSpPr>
        <p:spPr>
          <a:xfrm>
            <a:off x="838200" y="1690688"/>
            <a:ext cx="105156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5000"/>
              </a:spcAft>
              <a:buClr>
                <a:schemeClr val="tx1"/>
              </a:buClr>
              <a:buFont typeface="Wingdings" panose="05000000000000000000" pitchFamily="2" charset="2"/>
              <a:buChar char="ü"/>
            </a:pPr>
            <a:r>
              <a:rPr lang="en-US" altLang="en-US" b="1">
                <a:solidFill>
                  <a:srgbClr val="202452"/>
                </a:solidFill>
              </a:rPr>
              <a:t>Includes </a:t>
            </a:r>
            <a:r>
              <a:rPr lang="en-US" altLang="en-US" b="1" u="sng">
                <a:solidFill>
                  <a:srgbClr val="202452"/>
                </a:solidFill>
              </a:rPr>
              <a:t>all</a:t>
            </a:r>
            <a:r>
              <a:rPr lang="en-US" altLang="en-US" b="1">
                <a:solidFill>
                  <a:srgbClr val="202452"/>
                </a:solidFill>
              </a:rPr>
              <a:t> those employed in the 1</a:t>
            </a:r>
            <a:r>
              <a:rPr lang="en-US" altLang="en-US" b="1" baseline="30000">
                <a:solidFill>
                  <a:srgbClr val="202452"/>
                </a:solidFill>
              </a:rPr>
              <a:t>st</a:t>
            </a:r>
            <a:r>
              <a:rPr lang="en-US" altLang="en-US" b="1">
                <a:solidFill>
                  <a:srgbClr val="202452"/>
                </a:solidFill>
              </a:rPr>
              <a:t> quarter after exit regardless of employment status at participation (this is the measurement cohort)</a:t>
            </a:r>
          </a:p>
          <a:p>
            <a:pPr>
              <a:spcAft>
                <a:spcPct val="25000"/>
              </a:spcAft>
              <a:buClr>
                <a:schemeClr val="tx1"/>
              </a:buClr>
              <a:buFont typeface="Wingdings" panose="05000000000000000000" pitchFamily="2" charset="2"/>
              <a:buChar char="ü"/>
            </a:pPr>
            <a:r>
              <a:rPr lang="en-US" altLang="en-US" b="1">
                <a:solidFill>
                  <a:srgbClr val="202452"/>
                </a:solidFill>
              </a:rPr>
              <a:t>Positive outcome requires employment in </a:t>
            </a:r>
            <a:r>
              <a:rPr lang="en-US" altLang="en-US" b="1" i="1">
                <a:solidFill>
                  <a:srgbClr val="202452"/>
                </a:solidFill>
              </a:rPr>
              <a:t>two </a:t>
            </a:r>
            <a:r>
              <a:rPr lang="en-US" altLang="en-US" b="1">
                <a:solidFill>
                  <a:srgbClr val="202452"/>
                </a:solidFill>
              </a:rPr>
              <a:t>post-exit quarters (which does not have to be with same employer)</a:t>
            </a:r>
          </a:p>
          <a:p>
            <a:pPr>
              <a:buFontTx/>
              <a:buNone/>
            </a:pPr>
            <a:endParaRPr lang="en-US" altLang="en-US" dirty="0">
              <a:solidFill>
                <a:srgbClr val="202452"/>
              </a:solidFill>
            </a:endParaRPr>
          </a:p>
        </p:txBody>
      </p:sp>
    </p:spTree>
    <p:extLst>
      <p:ext uri="{BB962C8B-B14F-4D97-AF65-F5344CB8AC3E}">
        <p14:creationId xmlns:p14="http://schemas.microsoft.com/office/powerpoint/2010/main" val="1870023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changed?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4">
            <a:extLst>
              <a:ext uri="{FF2B5EF4-FFF2-40B4-BE49-F238E27FC236}">
                <a16:creationId xmlns:a16="http://schemas.microsoft.com/office/drawing/2014/main" id="{CDCDEE46-720C-4AFB-6ECF-957E631328F1}"/>
              </a:ext>
            </a:extLst>
          </p:cNvPr>
          <p:cNvSpPr txBox="1">
            <a:spLocks noChangeArrowheads="1"/>
          </p:cNvSpPr>
          <p:nvPr/>
        </p:nvSpPr>
        <p:spPr>
          <a:xfrm>
            <a:off x="2057400" y="1690688"/>
            <a:ext cx="4038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pPr>
            <a:r>
              <a:rPr lang="en-US" altLang="en-US" b="1" dirty="0">
                <a:solidFill>
                  <a:srgbClr val="202452"/>
                </a:solidFill>
              </a:rPr>
              <a:t>NOW</a:t>
            </a:r>
          </a:p>
          <a:p>
            <a:pPr lvl="1" eaLnBrk="1" hangingPunct="1">
              <a:lnSpc>
                <a:spcPct val="80000"/>
              </a:lnSpc>
              <a:buFontTx/>
              <a:buAutoNum type="arabicPeriod"/>
            </a:pPr>
            <a:r>
              <a:rPr lang="en-US" altLang="en-US" sz="2200" dirty="0">
                <a:solidFill>
                  <a:srgbClr val="202452"/>
                </a:solidFill>
              </a:rPr>
              <a:t>ERR common measure not a subset of the    EER; an adult could be included in ERR who was not included in the EER</a:t>
            </a:r>
          </a:p>
          <a:p>
            <a:pPr lvl="1" eaLnBrk="1" hangingPunct="1">
              <a:lnSpc>
                <a:spcPct val="80000"/>
              </a:lnSpc>
              <a:buFontTx/>
              <a:buAutoNum type="arabicPeriod"/>
            </a:pPr>
            <a:r>
              <a:rPr lang="en-US" altLang="en-US" sz="2200" dirty="0">
                <a:solidFill>
                  <a:srgbClr val="202452"/>
                </a:solidFill>
              </a:rPr>
              <a:t>All those employed in1</a:t>
            </a:r>
            <a:r>
              <a:rPr lang="en-US" altLang="en-US" sz="2200" baseline="30000" dirty="0">
                <a:solidFill>
                  <a:srgbClr val="202452"/>
                </a:solidFill>
              </a:rPr>
              <a:t>st</a:t>
            </a:r>
            <a:r>
              <a:rPr lang="en-US" altLang="en-US" sz="2200" dirty="0">
                <a:solidFill>
                  <a:srgbClr val="202452"/>
                </a:solidFill>
              </a:rPr>
              <a:t> quarter after exit (regardless of age) included in Adult ERR</a:t>
            </a:r>
          </a:p>
          <a:p>
            <a:pPr lvl="1" eaLnBrk="1" hangingPunct="1">
              <a:lnSpc>
                <a:spcPct val="80000"/>
              </a:lnSpc>
              <a:buFontTx/>
              <a:buAutoNum type="arabicPeriod"/>
            </a:pPr>
            <a:r>
              <a:rPr lang="en-US" altLang="en-US" sz="2200" dirty="0">
                <a:solidFill>
                  <a:srgbClr val="202452"/>
                </a:solidFill>
              </a:rPr>
              <a:t>Positive outcome means employment in </a:t>
            </a:r>
            <a:r>
              <a:rPr lang="en-US" altLang="en-US" sz="2200" i="1" dirty="0">
                <a:solidFill>
                  <a:srgbClr val="202452"/>
                </a:solidFill>
              </a:rPr>
              <a:t>both 2</a:t>
            </a:r>
            <a:r>
              <a:rPr lang="en-US" altLang="en-US" sz="2200" i="1" baseline="30000" dirty="0">
                <a:solidFill>
                  <a:srgbClr val="202452"/>
                </a:solidFill>
              </a:rPr>
              <a:t>nd</a:t>
            </a:r>
            <a:r>
              <a:rPr lang="en-US" altLang="en-US" sz="2200" i="1" dirty="0">
                <a:solidFill>
                  <a:srgbClr val="202452"/>
                </a:solidFill>
              </a:rPr>
              <a:t> and 3</a:t>
            </a:r>
            <a:r>
              <a:rPr lang="en-US" altLang="en-US" sz="2200" i="1" baseline="30000" dirty="0">
                <a:solidFill>
                  <a:srgbClr val="202452"/>
                </a:solidFill>
              </a:rPr>
              <a:t>rd</a:t>
            </a:r>
            <a:r>
              <a:rPr lang="en-US" altLang="en-US" sz="2200" i="1" dirty="0">
                <a:solidFill>
                  <a:srgbClr val="202452"/>
                </a:solidFill>
              </a:rPr>
              <a:t> </a:t>
            </a:r>
            <a:r>
              <a:rPr lang="en-US" altLang="en-US" sz="2200" dirty="0">
                <a:solidFill>
                  <a:srgbClr val="202452"/>
                </a:solidFill>
              </a:rPr>
              <a:t>quarter after exit</a:t>
            </a:r>
          </a:p>
          <a:p>
            <a:pPr lvl="1" eaLnBrk="1" hangingPunct="1">
              <a:lnSpc>
                <a:spcPct val="80000"/>
              </a:lnSpc>
              <a:buFontTx/>
              <a:buAutoNum type="arabicPeriod"/>
            </a:pPr>
            <a:r>
              <a:rPr lang="en-US" altLang="en-US" sz="2200" dirty="0">
                <a:solidFill>
                  <a:srgbClr val="202452"/>
                </a:solidFill>
              </a:rPr>
              <a:t>Supplemental data</a:t>
            </a:r>
          </a:p>
          <a:p>
            <a:endParaRPr lang="en-US" altLang="en-US" sz="2400" dirty="0">
              <a:solidFill>
                <a:srgbClr val="202452"/>
              </a:solidFill>
            </a:endParaRPr>
          </a:p>
        </p:txBody>
      </p:sp>
      <p:sp>
        <p:nvSpPr>
          <p:cNvPr id="6" name="Rectangle 5">
            <a:extLst>
              <a:ext uri="{FF2B5EF4-FFF2-40B4-BE49-F238E27FC236}">
                <a16:creationId xmlns:a16="http://schemas.microsoft.com/office/drawing/2014/main" id="{93A17EFD-E75D-99FB-8E94-8BF1DD80788C}"/>
              </a:ext>
            </a:extLst>
          </p:cNvPr>
          <p:cNvSpPr txBox="1">
            <a:spLocks noChangeArrowheads="1"/>
          </p:cNvSpPr>
          <p:nvPr/>
        </p:nvSpPr>
        <p:spPr>
          <a:xfrm>
            <a:off x="6096000" y="1690688"/>
            <a:ext cx="4038600" cy="449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pPr>
            <a:r>
              <a:rPr lang="en-US" altLang="en-US" b="1" dirty="0">
                <a:solidFill>
                  <a:srgbClr val="202452"/>
                </a:solidFill>
              </a:rPr>
              <a:t>THEN (before July 1, 2005)</a:t>
            </a:r>
            <a:endParaRPr lang="en-US" altLang="en-US" dirty="0">
              <a:solidFill>
                <a:srgbClr val="202452"/>
              </a:solidFill>
            </a:endParaRPr>
          </a:p>
          <a:p>
            <a:pPr lvl="1" eaLnBrk="1" hangingPunct="1">
              <a:lnSpc>
                <a:spcPct val="80000"/>
              </a:lnSpc>
              <a:buFontTx/>
              <a:buAutoNum type="arabicPeriod"/>
            </a:pPr>
            <a:r>
              <a:rPr lang="en-US" altLang="en-US" sz="2200" dirty="0">
                <a:solidFill>
                  <a:srgbClr val="202452"/>
                </a:solidFill>
              </a:rPr>
              <a:t>Only those 19 and older were included (if they entered employment)</a:t>
            </a:r>
          </a:p>
          <a:p>
            <a:pPr lvl="1" eaLnBrk="1" hangingPunct="1">
              <a:lnSpc>
                <a:spcPct val="80000"/>
              </a:lnSpc>
              <a:buFontTx/>
              <a:buAutoNum type="arabicPeriod"/>
            </a:pPr>
            <a:r>
              <a:rPr lang="en-US" altLang="en-US" sz="2200" dirty="0">
                <a:solidFill>
                  <a:srgbClr val="202452"/>
                </a:solidFill>
              </a:rPr>
              <a:t>Positive outcome meant employment in 2</a:t>
            </a:r>
            <a:r>
              <a:rPr lang="en-US" altLang="en-US" sz="2200" baseline="30000" dirty="0">
                <a:solidFill>
                  <a:srgbClr val="202452"/>
                </a:solidFill>
              </a:rPr>
              <a:t>nd</a:t>
            </a:r>
            <a:r>
              <a:rPr lang="en-US" altLang="en-US" sz="2200" dirty="0">
                <a:solidFill>
                  <a:srgbClr val="202452"/>
                </a:solidFill>
              </a:rPr>
              <a:t> quarter after entry to employment</a:t>
            </a:r>
          </a:p>
          <a:p>
            <a:pPr lvl="1" eaLnBrk="1" hangingPunct="1">
              <a:lnSpc>
                <a:spcPct val="80000"/>
              </a:lnSpc>
              <a:buFontTx/>
              <a:buAutoNum type="arabicPeriod"/>
            </a:pPr>
            <a:r>
              <a:rPr lang="en-US" altLang="en-US" sz="2200" dirty="0">
                <a:solidFill>
                  <a:srgbClr val="202452"/>
                </a:solidFill>
              </a:rPr>
              <a:t>Supplemental data not an option</a:t>
            </a:r>
          </a:p>
          <a:p>
            <a:endParaRPr lang="en-US" altLang="en-US" sz="2000" dirty="0">
              <a:solidFill>
                <a:srgbClr val="202452"/>
              </a:solidFill>
            </a:endParaRPr>
          </a:p>
        </p:txBody>
      </p:sp>
    </p:spTree>
    <p:extLst>
      <p:ext uri="{BB962C8B-B14F-4D97-AF65-F5344CB8AC3E}">
        <p14:creationId xmlns:p14="http://schemas.microsoft.com/office/powerpoint/2010/main" val="360297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References and Resources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12E8A50-6C05-638D-E19F-D328DE04A098}"/>
              </a:ext>
            </a:extLst>
          </p:cNvPr>
          <p:cNvSpPr txBox="1">
            <a:spLocks noChangeArrowheads="1"/>
          </p:cNvSpPr>
          <p:nvPr/>
        </p:nvSpPr>
        <p:spPr>
          <a:xfrm>
            <a:off x="838200" y="1997075"/>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sz="3600" b="1">
                <a:solidFill>
                  <a:srgbClr val="202452"/>
                </a:solidFill>
              </a:rPr>
              <a:t>Authorizing Legislation</a:t>
            </a:r>
            <a:endParaRPr lang="en-US" altLang="en-US" sz="3600">
              <a:solidFill>
                <a:srgbClr val="202452"/>
              </a:solidFill>
            </a:endParaRPr>
          </a:p>
          <a:p>
            <a:pPr lvl="1">
              <a:spcAft>
                <a:spcPct val="40000"/>
              </a:spcAft>
            </a:pPr>
            <a:r>
              <a:rPr lang="en-US" altLang="en-US" sz="3200" b="1">
                <a:solidFill>
                  <a:srgbClr val="202452"/>
                </a:solidFill>
              </a:rPr>
              <a:t>Wagner-Peyser funded programs</a:t>
            </a:r>
          </a:p>
          <a:p>
            <a:pPr lvl="2">
              <a:spcAft>
                <a:spcPct val="40000"/>
              </a:spcAft>
            </a:pPr>
            <a:r>
              <a:rPr lang="en-US" altLang="en-US" sz="2800">
                <a:solidFill>
                  <a:srgbClr val="202452"/>
                </a:solidFill>
              </a:rPr>
              <a:t>Workforce Investment Act, Title III</a:t>
            </a:r>
          </a:p>
          <a:p>
            <a:pPr lvl="1">
              <a:spcAft>
                <a:spcPct val="40000"/>
              </a:spcAft>
            </a:pPr>
            <a:r>
              <a:rPr lang="en-US" altLang="en-US" sz="3200" b="1">
                <a:solidFill>
                  <a:srgbClr val="202452"/>
                </a:solidFill>
              </a:rPr>
              <a:t>VETS-funded programs</a:t>
            </a:r>
          </a:p>
          <a:p>
            <a:pPr lvl="2">
              <a:spcAft>
                <a:spcPct val="40000"/>
              </a:spcAft>
            </a:pPr>
            <a:r>
              <a:rPr lang="en-US" altLang="en-US" sz="2800">
                <a:solidFill>
                  <a:srgbClr val="202452"/>
                </a:solidFill>
              </a:rPr>
              <a:t>U.S. Code Title 38, Chapter 41</a:t>
            </a:r>
          </a:p>
          <a:p>
            <a:pPr lvl="2">
              <a:spcAft>
                <a:spcPct val="40000"/>
              </a:spcAft>
            </a:pPr>
            <a:r>
              <a:rPr lang="en-US" altLang="en-US" sz="2800">
                <a:solidFill>
                  <a:srgbClr val="202452"/>
                </a:solidFill>
              </a:rPr>
              <a:t>Jobs for Veterans Act (JVA) – P.L. 107-288</a:t>
            </a:r>
            <a:endParaRPr lang="en-US" altLang="en-US" sz="2800" dirty="0">
              <a:solidFill>
                <a:srgbClr val="202452"/>
              </a:solidFill>
            </a:endParaRPr>
          </a:p>
        </p:txBody>
      </p:sp>
    </p:spTree>
    <p:extLst>
      <p:ext uri="{BB962C8B-B14F-4D97-AF65-F5344CB8AC3E}">
        <p14:creationId xmlns:p14="http://schemas.microsoft.com/office/powerpoint/2010/main" val="3598147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Adult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21B30CC0-BB61-A649-F046-787A80692FE1}"/>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55000"/>
              </a:spcAft>
            </a:pPr>
            <a:r>
              <a:rPr lang="en-US" altLang="en-US" b="1">
                <a:solidFill>
                  <a:srgbClr val="202452"/>
                </a:solidFill>
              </a:rPr>
              <a:t>PY 2005</a:t>
            </a:r>
            <a:r>
              <a:rPr lang="en-US" altLang="en-US">
                <a:solidFill>
                  <a:srgbClr val="202452"/>
                </a:solidFill>
              </a:rPr>
              <a:t> – Adult Earnings </a:t>
            </a:r>
            <a:r>
              <a:rPr lang="en-US" altLang="en-US" i="1">
                <a:solidFill>
                  <a:srgbClr val="202452"/>
                </a:solidFill>
              </a:rPr>
              <a:t>Change</a:t>
            </a:r>
            <a:r>
              <a:rPr lang="en-US" altLang="en-US">
                <a:solidFill>
                  <a:srgbClr val="202452"/>
                </a:solidFill>
              </a:rPr>
              <a:t> in accordance with changes effective July 1, 2005 (pre/post comparison)</a:t>
            </a:r>
          </a:p>
          <a:p>
            <a:pPr>
              <a:spcAft>
                <a:spcPct val="55000"/>
              </a:spcAft>
            </a:pPr>
            <a:r>
              <a:rPr lang="en-US" altLang="en-US" b="1">
                <a:solidFill>
                  <a:srgbClr val="202452"/>
                </a:solidFill>
              </a:rPr>
              <a:t>PY 2006</a:t>
            </a:r>
            <a:r>
              <a:rPr lang="en-US" altLang="en-US">
                <a:solidFill>
                  <a:srgbClr val="202452"/>
                </a:solidFill>
              </a:rPr>
              <a:t> – Adult </a:t>
            </a:r>
            <a:r>
              <a:rPr lang="en-US" altLang="en-US" i="1">
                <a:solidFill>
                  <a:srgbClr val="202452"/>
                </a:solidFill>
              </a:rPr>
              <a:t>Average</a:t>
            </a:r>
            <a:r>
              <a:rPr lang="en-US" altLang="en-US">
                <a:solidFill>
                  <a:srgbClr val="202452"/>
                </a:solidFill>
              </a:rPr>
              <a:t> Earnings based on a </a:t>
            </a:r>
            <a:r>
              <a:rPr lang="en-US" altLang="en-US" i="1">
                <a:solidFill>
                  <a:srgbClr val="202452"/>
                </a:solidFill>
              </a:rPr>
              <a:t>post-</a:t>
            </a:r>
            <a:r>
              <a:rPr lang="en-US" altLang="en-US">
                <a:solidFill>
                  <a:srgbClr val="202452"/>
                </a:solidFill>
              </a:rPr>
              <a:t>program assessment of average earnings</a:t>
            </a:r>
          </a:p>
          <a:p>
            <a:pPr lvl="1">
              <a:spcAft>
                <a:spcPct val="55000"/>
              </a:spcAft>
            </a:pPr>
            <a:r>
              <a:rPr lang="en-US" altLang="en-US">
                <a:solidFill>
                  <a:srgbClr val="202452"/>
                </a:solidFill>
              </a:rPr>
              <a:t>Pre-program earnings no longer part of calculations</a:t>
            </a:r>
          </a:p>
          <a:p>
            <a:endParaRPr lang="en-US" altLang="en-US" dirty="0">
              <a:solidFill>
                <a:srgbClr val="202452"/>
              </a:solidFill>
            </a:endParaRPr>
          </a:p>
        </p:txBody>
      </p:sp>
    </p:spTree>
    <p:extLst>
      <p:ext uri="{BB962C8B-B14F-4D97-AF65-F5344CB8AC3E}">
        <p14:creationId xmlns:p14="http://schemas.microsoft.com/office/powerpoint/2010/main" val="1907113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Average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4235BA5-F4C1-0AE8-EFD8-DC1FD582929B}"/>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b="1" u="sng" dirty="0">
                <a:solidFill>
                  <a:srgbClr val="202452"/>
                </a:solidFill>
              </a:rPr>
              <a:t>Definition</a:t>
            </a:r>
            <a:r>
              <a:rPr lang="en-US" altLang="en-US" sz="3600" b="1" dirty="0">
                <a:solidFill>
                  <a:srgbClr val="202452"/>
                </a:solidFill>
              </a:rPr>
              <a:t>: </a:t>
            </a:r>
            <a:r>
              <a:rPr lang="en-US" altLang="en-US" sz="3600" dirty="0">
                <a:solidFill>
                  <a:srgbClr val="202452"/>
                </a:solidFill>
              </a:rPr>
              <a:t>For</a:t>
            </a:r>
            <a:r>
              <a:rPr lang="en-US" altLang="en-US" sz="3400" dirty="0">
                <a:solidFill>
                  <a:srgbClr val="202452"/>
                </a:solidFill>
              </a:rPr>
              <a:t> those employed in the 1</a:t>
            </a:r>
            <a:r>
              <a:rPr lang="en-US" altLang="en-US" sz="3400" baseline="30000" dirty="0">
                <a:solidFill>
                  <a:srgbClr val="202452"/>
                </a:solidFill>
              </a:rPr>
              <a:t>st</a:t>
            </a:r>
            <a:r>
              <a:rPr lang="en-US" altLang="en-US" sz="3400" dirty="0">
                <a:solidFill>
                  <a:srgbClr val="202452"/>
                </a:solidFill>
              </a:rPr>
              <a:t> , 2</a:t>
            </a:r>
            <a:r>
              <a:rPr lang="en-US" altLang="en-US" sz="3400" baseline="30000" dirty="0">
                <a:solidFill>
                  <a:srgbClr val="202452"/>
                </a:solidFill>
              </a:rPr>
              <a:t>nd</a:t>
            </a:r>
            <a:r>
              <a:rPr lang="en-US" altLang="en-US" sz="3400" dirty="0">
                <a:solidFill>
                  <a:srgbClr val="202452"/>
                </a:solidFill>
              </a:rPr>
              <a:t> and 3</a:t>
            </a:r>
            <a:r>
              <a:rPr lang="en-US" altLang="en-US" sz="3400" baseline="30000" dirty="0">
                <a:solidFill>
                  <a:srgbClr val="202452"/>
                </a:solidFill>
              </a:rPr>
              <a:t>rd</a:t>
            </a:r>
            <a:r>
              <a:rPr lang="en-US" altLang="en-US" sz="3400" dirty="0">
                <a:solidFill>
                  <a:srgbClr val="202452"/>
                </a:solidFill>
              </a:rPr>
              <a:t> quarter after exit, average six-month earnings in the 2</a:t>
            </a:r>
            <a:r>
              <a:rPr lang="en-US" altLang="en-US" sz="3400" baseline="30000" dirty="0">
                <a:solidFill>
                  <a:srgbClr val="202452"/>
                </a:solidFill>
              </a:rPr>
              <a:t>nd</a:t>
            </a:r>
            <a:r>
              <a:rPr lang="en-US" altLang="en-US" sz="3400" dirty="0">
                <a:solidFill>
                  <a:srgbClr val="202452"/>
                </a:solidFill>
              </a:rPr>
              <a:t> </a:t>
            </a:r>
            <a:r>
              <a:rPr lang="en-US" altLang="en-US" sz="3400" i="1" dirty="0">
                <a:solidFill>
                  <a:srgbClr val="202452"/>
                </a:solidFill>
              </a:rPr>
              <a:t>and </a:t>
            </a:r>
            <a:r>
              <a:rPr lang="en-US" altLang="en-US" sz="3400" dirty="0">
                <a:solidFill>
                  <a:srgbClr val="202452"/>
                </a:solidFill>
              </a:rPr>
              <a:t>3</a:t>
            </a:r>
            <a:r>
              <a:rPr lang="en-US" altLang="en-US" sz="3400" baseline="30000" dirty="0">
                <a:solidFill>
                  <a:srgbClr val="202452"/>
                </a:solidFill>
              </a:rPr>
              <a:t>rd</a:t>
            </a:r>
            <a:r>
              <a:rPr lang="en-US" altLang="en-US" sz="3400" dirty="0">
                <a:solidFill>
                  <a:srgbClr val="202452"/>
                </a:solidFill>
              </a:rPr>
              <a:t> quarter after exit</a:t>
            </a:r>
          </a:p>
          <a:p>
            <a:r>
              <a:rPr lang="en-US" altLang="en-US" sz="3600" b="1" u="sng" dirty="0">
                <a:solidFill>
                  <a:srgbClr val="202452"/>
                </a:solidFill>
              </a:rPr>
              <a:t>Calculation</a:t>
            </a:r>
            <a:r>
              <a:rPr lang="en-US" altLang="en-US" sz="3600" b="1" dirty="0">
                <a:solidFill>
                  <a:srgbClr val="202452"/>
                </a:solidFill>
              </a:rPr>
              <a:t>: </a:t>
            </a:r>
            <a:r>
              <a:rPr lang="en-US" altLang="en-US" i="1" dirty="0">
                <a:solidFill>
                  <a:schemeClr val="hlink"/>
                </a:solidFill>
              </a:rPr>
              <a:t>Of those employed in the </a:t>
            </a:r>
          </a:p>
          <a:p>
            <a:pPr>
              <a:buFontTx/>
              <a:buNone/>
            </a:pPr>
            <a:r>
              <a:rPr lang="en-US" altLang="en-US" i="1" dirty="0">
                <a:solidFill>
                  <a:schemeClr val="hlink"/>
                </a:solidFill>
              </a:rPr>
              <a:t>	1st , 2nd </a:t>
            </a:r>
            <a:r>
              <a:rPr lang="en-US" altLang="en-US" i="1" u="sng" dirty="0">
                <a:solidFill>
                  <a:schemeClr val="hlink"/>
                </a:solidFill>
              </a:rPr>
              <a:t>and</a:t>
            </a:r>
            <a:r>
              <a:rPr lang="en-US" altLang="en-US" i="1" dirty="0">
                <a:solidFill>
                  <a:schemeClr val="hlink"/>
                </a:solidFill>
              </a:rPr>
              <a:t> 3rd quarters after exit…</a:t>
            </a:r>
          </a:p>
          <a:p>
            <a:r>
              <a:rPr lang="en-US" altLang="en-US" dirty="0">
                <a:solidFill>
                  <a:schemeClr val="hlink"/>
                </a:solidFill>
              </a:rPr>
              <a:t>Earnings from the 2nd and 3rd quarter after exit divided by</a:t>
            </a:r>
          </a:p>
          <a:p>
            <a:r>
              <a:rPr lang="en-US" altLang="en-US" dirty="0">
                <a:solidFill>
                  <a:schemeClr val="hlink"/>
                </a:solidFill>
              </a:rPr>
              <a:t>Number who exit during the quarter</a:t>
            </a:r>
          </a:p>
          <a:p>
            <a:endParaRPr lang="en-US" altLang="en-US" sz="3600" b="1" dirty="0">
              <a:solidFill>
                <a:schemeClr val="hlink"/>
              </a:solidFill>
            </a:endParaRPr>
          </a:p>
          <a:p>
            <a:endParaRPr lang="en-US" altLang="en-US" dirty="0"/>
          </a:p>
        </p:txBody>
      </p:sp>
    </p:spTree>
    <p:extLst>
      <p:ext uri="{BB962C8B-B14F-4D97-AF65-F5344CB8AC3E}">
        <p14:creationId xmlns:p14="http://schemas.microsoft.com/office/powerpoint/2010/main" val="1595502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Average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D13E00F2-3C1C-097C-6C4F-CCBDA4AE7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495800"/>
          </a:xfrm>
          <a:prstGeom prst="rect">
            <a:avLst/>
          </a:prstGeom>
        </p:spPr>
      </p:pic>
    </p:spTree>
    <p:extLst>
      <p:ext uri="{BB962C8B-B14F-4D97-AF65-F5344CB8AC3E}">
        <p14:creationId xmlns:p14="http://schemas.microsoft.com/office/powerpoint/2010/main" val="3984247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Highlights of Adult Average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0E2BF4A-3302-C84A-FA8E-E533F612DCB8}"/>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25000"/>
              </a:spcBef>
              <a:spcAft>
                <a:spcPct val="30000"/>
              </a:spcAft>
              <a:buClr>
                <a:schemeClr val="tx1"/>
              </a:buClr>
              <a:buFont typeface="Wingdings" panose="05000000000000000000" pitchFamily="2" charset="2"/>
              <a:buChar char="ü"/>
            </a:pPr>
            <a:r>
              <a:rPr lang="en-US" altLang="en-US" sz="2600" b="1" dirty="0">
                <a:solidFill>
                  <a:srgbClr val="202452"/>
                </a:solidFill>
              </a:rPr>
              <a:t>Outcome focused on earnings is an entirely new measure for both W-P/VETS as of 7/1/05</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dirty="0">
                <a:solidFill>
                  <a:srgbClr val="202452"/>
                </a:solidFill>
              </a:rPr>
              <a:t>Includes those employed in 1</a:t>
            </a:r>
            <a:r>
              <a:rPr lang="en-US" altLang="en-US" sz="2600" b="1" baseline="30000" dirty="0">
                <a:solidFill>
                  <a:srgbClr val="202452"/>
                </a:solidFill>
              </a:rPr>
              <a:t>st</a:t>
            </a:r>
            <a:r>
              <a:rPr lang="en-US" altLang="en-US" sz="2600" b="1" dirty="0">
                <a:solidFill>
                  <a:srgbClr val="202452"/>
                </a:solidFill>
              </a:rPr>
              <a:t> quarter after exit who are also employed in 2</a:t>
            </a:r>
            <a:r>
              <a:rPr lang="en-US" altLang="en-US" sz="2600" b="1" baseline="30000" dirty="0">
                <a:solidFill>
                  <a:srgbClr val="202452"/>
                </a:solidFill>
              </a:rPr>
              <a:t>nd</a:t>
            </a:r>
            <a:r>
              <a:rPr lang="en-US" altLang="en-US" sz="2600" b="1" dirty="0">
                <a:solidFill>
                  <a:srgbClr val="202452"/>
                </a:solidFill>
              </a:rPr>
              <a:t> and 3</a:t>
            </a:r>
            <a:r>
              <a:rPr lang="en-US" altLang="en-US" sz="2600" b="1" baseline="30000" dirty="0">
                <a:solidFill>
                  <a:srgbClr val="202452"/>
                </a:solidFill>
              </a:rPr>
              <a:t>rd </a:t>
            </a:r>
            <a:r>
              <a:rPr lang="en-US" altLang="en-US" sz="2600" b="1" dirty="0">
                <a:solidFill>
                  <a:srgbClr val="202452"/>
                </a:solidFill>
              </a:rPr>
              <a:t>quarter after exit </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dirty="0">
                <a:solidFill>
                  <a:srgbClr val="202452"/>
                </a:solidFill>
              </a:rPr>
              <a:t>Based on total gross earnings in 2</a:t>
            </a:r>
            <a:r>
              <a:rPr lang="en-US" altLang="en-US" sz="2600" b="1" baseline="30000" dirty="0">
                <a:solidFill>
                  <a:srgbClr val="202452"/>
                </a:solidFill>
              </a:rPr>
              <a:t>nd</a:t>
            </a:r>
            <a:r>
              <a:rPr lang="en-US" altLang="en-US" sz="2600" b="1" dirty="0">
                <a:solidFill>
                  <a:srgbClr val="202452"/>
                </a:solidFill>
              </a:rPr>
              <a:t> and 3</a:t>
            </a:r>
            <a:r>
              <a:rPr lang="en-US" altLang="en-US" sz="2600" b="1" baseline="30000" dirty="0">
                <a:solidFill>
                  <a:srgbClr val="202452"/>
                </a:solidFill>
              </a:rPr>
              <a:t>rd</a:t>
            </a:r>
            <a:r>
              <a:rPr lang="en-US" altLang="en-US" sz="2600" b="1" dirty="0">
                <a:solidFill>
                  <a:srgbClr val="202452"/>
                </a:solidFill>
              </a:rPr>
              <a:t> quarter after exit for all those employed in the 1</a:t>
            </a:r>
            <a:r>
              <a:rPr lang="en-US" altLang="en-US" sz="2600" b="1" baseline="30000" dirty="0">
                <a:solidFill>
                  <a:srgbClr val="202452"/>
                </a:solidFill>
              </a:rPr>
              <a:t>st</a:t>
            </a:r>
            <a:r>
              <a:rPr lang="en-US" altLang="en-US" sz="2600" b="1" dirty="0">
                <a:solidFill>
                  <a:srgbClr val="202452"/>
                </a:solidFill>
              </a:rPr>
              <a:t> quarter after exit </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dirty="0">
                <a:solidFill>
                  <a:srgbClr val="202452"/>
                </a:solidFill>
              </a:rPr>
              <a:t>Only allowable data source is wage records; no supplemental data*</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dirty="0">
                <a:solidFill>
                  <a:srgbClr val="202452"/>
                </a:solidFill>
              </a:rPr>
              <a:t>Those whose employment was determined based on supplemental data </a:t>
            </a:r>
            <a:r>
              <a:rPr lang="en-US" altLang="en-US" sz="2600" b="1" i="1" dirty="0">
                <a:solidFill>
                  <a:srgbClr val="202452"/>
                </a:solidFill>
              </a:rPr>
              <a:t>are excluded </a:t>
            </a:r>
            <a:r>
              <a:rPr lang="en-US" altLang="en-US" sz="2600" b="1" dirty="0">
                <a:solidFill>
                  <a:srgbClr val="202452"/>
                </a:solidFill>
              </a:rPr>
              <a:t>from earnings</a:t>
            </a:r>
          </a:p>
          <a:p>
            <a:pPr>
              <a:lnSpc>
                <a:spcPct val="80000"/>
              </a:lnSpc>
              <a:buFontTx/>
              <a:buNone/>
            </a:pPr>
            <a:endParaRPr lang="en-US" altLang="en-US" sz="2400" dirty="0">
              <a:solidFill>
                <a:srgbClr val="202452"/>
              </a:solidFill>
            </a:endParaRPr>
          </a:p>
        </p:txBody>
      </p:sp>
    </p:spTree>
    <p:extLst>
      <p:ext uri="{BB962C8B-B14F-4D97-AF65-F5344CB8AC3E}">
        <p14:creationId xmlns:p14="http://schemas.microsoft.com/office/powerpoint/2010/main" val="324425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changed?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4">
            <a:extLst>
              <a:ext uri="{FF2B5EF4-FFF2-40B4-BE49-F238E27FC236}">
                <a16:creationId xmlns:a16="http://schemas.microsoft.com/office/drawing/2014/main" id="{CDCDEE46-720C-4AFB-6ECF-957E631328F1}"/>
              </a:ext>
            </a:extLst>
          </p:cNvPr>
          <p:cNvSpPr txBox="1">
            <a:spLocks noChangeArrowheads="1"/>
          </p:cNvSpPr>
          <p:nvPr/>
        </p:nvSpPr>
        <p:spPr>
          <a:xfrm>
            <a:off x="2057400" y="1690688"/>
            <a:ext cx="4038600" cy="4495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n-US" altLang="en-US" b="1" dirty="0">
                <a:solidFill>
                  <a:srgbClr val="202452"/>
                </a:solidFill>
              </a:rPr>
              <a:t>Beginning PY 2006</a:t>
            </a:r>
            <a:endParaRPr lang="en-US" altLang="en-US" dirty="0">
              <a:solidFill>
                <a:srgbClr val="202452"/>
              </a:solidFill>
            </a:endParaRPr>
          </a:p>
          <a:p>
            <a:pPr lvl="1" eaLnBrk="1" hangingPunct="1">
              <a:lnSpc>
                <a:spcPct val="90000"/>
              </a:lnSpc>
            </a:pPr>
            <a:r>
              <a:rPr lang="en-US" altLang="en-US" sz="2200" dirty="0">
                <a:solidFill>
                  <a:srgbClr val="202452"/>
                </a:solidFill>
              </a:rPr>
              <a:t>No longer a before and after comparison of six months of gross earnings (2</a:t>
            </a:r>
            <a:r>
              <a:rPr lang="en-US" altLang="en-US" sz="2200" baseline="30000" dirty="0">
                <a:solidFill>
                  <a:srgbClr val="202452"/>
                </a:solidFill>
              </a:rPr>
              <a:t>nd</a:t>
            </a:r>
            <a:r>
              <a:rPr lang="en-US" altLang="en-US" sz="2200" dirty="0">
                <a:solidFill>
                  <a:srgbClr val="202452"/>
                </a:solidFill>
              </a:rPr>
              <a:t> and 3</a:t>
            </a:r>
            <a:r>
              <a:rPr lang="en-US" altLang="en-US" sz="2200" baseline="30000" dirty="0">
                <a:solidFill>
                  <a:srgbClr val="202452"/>
                </a:solidFill>
              </a:rPr>
              <a:t>rd</a:t>
            </a:r>
            <a:r>
              <a:rPr lang="en-US" altLang="en-US" sz="2200" dirty="0">
                <a:solidFill>
                  <a:srgbClr val="202452"/>
                </a:solidFill>
              </a:rPr>
              <a:t> quarters prior to participation and after exit)</a:t>
            </a:r>
          </a:p>
          <a:p>
            <a:pPr lvl="1" eaLnBrk="1" hangingPunct="1">
              <a:lnSpc>
                <a:spcPct val="90000"/>
              </a:lnSpc>
            </a:pPr>
            <a:r>
              <a:rPr lang="en-US" altLang="en-US" sz="2200" dirty="0">
                <a:solidFill>
                  <a:srgbClr val="202452"/>
                </a:solidFill>
              </a:rPr>
              <a:t>Only post-program earnings included</a:t>
            </a:r>
          </a:p>
          <a:p>
            <a:pPr lvl="1" eaLnBrk="1" hangingPunct="1">
              <a:lnSpc>
                <a:spcPct val="90000"/>
              </a:lnSpc>
            </a:pPr>
            <a:r>
              <a:rPr lang="en-US" altLang="en-US" sz="2200" dirty="0">
                <a:solidFill>
                  <a:srgbClr val="202452"/>
                </a:solidFill>
              </a:rPr>
              <a:t>The measurement cohort  consists of all adults employed in the first, second </a:t>
            </a:r>
            <a:r>
              <a:rPr lang="en-US" altLang="en-US" sz="2200" i="1" dirty="0">
                <a:solidFill>
                  <a:srgbClr val="202452"/>
                </a:solidFill>
              </a:rPr>
              <a:t>and </a:t>
            </a:r>
            <a:r>
              <a:rPr lang="en-US" altLang="en-US" sz="2200" dirty="0">
                <a:solidFill>
                  <a:srgbClr val="202452"/>
                </a:solidFill>
              </a:rPr>
              <a:t>third quarters after exit</a:t>
            </a:r>
          </a:p>
        </p:txBody>
      </p:sp>
      <p:sp>
        <p:nvSpPr>
          <p:cNvPr id="6" name="Rectangle 5">
            <a:extLst>
              <a:ext uri="{FF2B5EF4-FFF2-40B4-BE49-F238E27FC236}">
                <a16:creationId xmlns:a16="http://schemas.microsoft.com/office/drawing/2014/main" id="{93A17EFD-E75D-99FB-8E94-8BF1DD80788C}"/>
              </a:ext>
            </a:extLst>
          </p:cNvPr>
          <p:cNvSpPr txBox="1">
            <a:spLocks noChangeArrowheads="1"/>
          </p:cNvSpPr>
          <p:nvPr/>
        </p:nvSpPr>
        <p:spPr>
          <a:xfrm>
            <a:off x="6096000" y="1690688"/>
            <a:ext cx="4038600" cy="449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n-US" altLang="en-US" b="1" dirty="0">
                <a:solidFill>
                  <a:srgbClr val="202452"/>
                </a:solidFill>
              </a:rPr>
              <a:t>THEN </a:t>
            </a:r>
            <a:r>
              <a:rPr lang="en-US" altLang="en-US" dirty="0">
                <a:solidFill>
                  <a:srgbClr val="202452"/>
                </a:solidFill>
              </a:rPr>
              <a:t>(</a:t>
            </a:r>
            <a:r>
              <a:rPr lang="en-US" altLang="en-US" i="1" dirty="0">
                <a:solidFill>
                  <a:srgbClr val="202452"/>
                </a:solidFill>
              </a:rPr>
              <a:t>after</a:t>
            </a:r>
            <a:r>
              <a:rPr lang="en-US" altLang="en-US" dirty="0">
                <a:solidFill>
                  <a:srgbClr val="202452"/>
                </a:solidFill>
              </a:rPr>
              <a:t> July 1, 2005)</a:t>
            </a:r>
          </a:p>
          <a:p>
            <a:pPr lvl="1" eaLnBrk="1" hangingPunct="1">
              <a:lnSpc>
                <a:spcPct val="90000"/>
              </a:lnSpc>
            </a:pPr>
            <a:r>
              <a:rPr lang="en-US" altLang="en-US" sz="2200" dirty="0">
                <a:solidFill>
                  <a:srgbClr val="202452"/>
                </a:solidFill>
              </a:rPr>
              <a:t>Earnings was a new measure for W-P/VETS beginning 7/1/05.  As in the case of other programs serving adults, the first “version” of the earnings common measure involves a before and after comparison of pre- and post-program earnings</a:t>
            </a:r>
          </a:p>
          <a:p>
            <a:endParaRPr lang="en-US" altLang="en-US" sz="2000" dirty="0">
              <a:solidFill>
                <a:srgbClr val="202452"/>
              </a:solidFill>
            </a:endParaRPr>
          </a:p>
        </p:txBody>
      </p:sp>
    </p:spTree>
    <p:extLst>
      <p:ext uri="{BB962C8B-B14F-4D97-AF65-F5344CB8AC3E}">
        <p14:creationId xmlns:p14="http://schemas.microsoft.com/office/powerpoint/2010/main" val="1991718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ETA 9002 and VETS 200 Reports Summary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ECFA2CDC-1509-64A4-C5A0-1C61FB621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495800"/>
          </a:xfrm>
          <a:prstGeom prst="rect">
            <a:avLst/>
          </a:prstGeom>
        </p:spPr>
      </p:pic>
    </p:spTree>
    <p:extLst>
      <p:ext uri="{BB962C8B-B14F-4D97-AF65-F5344CB8AC3E}">
        <p14:creationId xmlns:p14="http://schemas.microsoft.com/office/powerpoint/2010/main" val="3221201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1723548"/>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127452"/>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2880360"/>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293012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Telly Buckles, Performance and Reporting</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Telly.Buckles@commerce.fl.gov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850-245-7149</a:t>
            </a:r>
          </a:p>
        </p:txBody>
      </p:sp>
      <p:sp>
        <p:nvSpPr>
          <p:cNvPr id="5" name="Rectangle 4">
            <a:extLst>
              <a:ext uri="{FF2B5EF4-FFF2-40B4-BE49-F238E27FC236}">
                <a16:creationId xmlns:a16="http://schemas.microsoft.com/office/drawing/2014/main" id="{DEEBA0CD-C48B-77DE-C721-EAC9FC2EC23A}"/>
              </a:ext>
            </a:extLst>
          </p:cNvPr>
          <p:cNvSpPr/>
          <p:nvPr/>
        </p:nvSpPr>
        <p:spPr>
          <a:xfrm>
            <a:off x="2415745" y="4102132"/>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Danielle McNeil, Wagner-</a:t>
            </a:r>
            <a:r>
              <a:rPr lang="en-US" sz="2400" b="1" dirty="0" err="1">
                <a:solidFill>
                  <a:srgbClr val="04A651"/>
                </a:solidFill>
                <a:ea typeface="Open Sans" panose="020B0606030504020204" pitchFamily="34" charset="0"/>
                <a:cs typeface="Arial" panose="020B0604020202020204" pitchFamily="34" charset="0"/>
              </a:rPr>
              <a:t>Peyser</a:t>
            </a:r>
            <a:r>
              <a:rPr lang="en-US" sz="2400" b="1" dirty="0">
                <a:solidFill>
                  <a:srgbClr val="04A651"/>
                </a:solidFill>
                <a:ea typeface="Open Sans" panose="020B0606030504020204" pitchFamily="34" charset="0"/>
                <a:cs typeface="Arial" panose="020B0604020202020204" pitchFamily="34" charset="0"/>
              </a:rPr>
              <a:t> Policy</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Danielle.McNeil@commerce.fl.gov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850-245-7498</a:t>
            </a:r>
          </a:p>
        </p:txBody>
      </p:sp>
      <p:pic>
        <p:nvPicPr>
          <p:cNvPr id="7" name="Graphic 6" descr="Envelope with solid fill">
            <a:extLst>
              <a:ext uri="{FF2B5EF4-FFF2-40B4-BE49-F238E27FC236}">
                <a16:creationId xmlns:a16="http://schemas.microsoft.com/office/drawing/2014/main" id="{91EB5F5D-0BFE-60F8-A73F-DA386E8445A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4102132"/>
            <a:ext cx="1097280" cy="1097280"/>
          </a:xfrm>
          <a:prstGeom prst="rect">
            <a:avLst/>
          </a:prstGeom>
        </p:spPr>
      </p:pic>
      <p:sp>
        <p:nvSpPr>
          <p:cNvPr id="8" name="Rectangle 7">
            <a:extLst>
              <a:ext uri="{FF2B5EF4-FFF2-40B4-BE49-F238E27FC236}">
                <a16:creationId xmlns:a16="http://schemas.microsoft.com/office/drawing/2014/main" id="{BC38D4FF-9FAF-3513-1640-33D90BFC72B6}"/>
              </a:ext>
            </a:extLst>
          </p:cNvPr>
          <p:cNvSpPr/>
          <p:nvPr/>
        </p:nvSpPr>
        <p:spPr>
          <a:xfrm>
            <a:off x="2415745" y="5179350"/>
            <a:ext cx="6217312" cy="1077218"/>
          </a:xfrm>
          <a:prstGeom prst="rect">
            <a:avLst/>
          </a:prstGeom>
        </p:spPr>
        <p:txBody>
          <a:bodyPr wrap="square">
            <a:spAutoFit/>
          </a:bodyPr>
          <a:lstStyle/>
          <a:p>
            <a:r>
              <a:rPr lang="en-US" sz="2400" b="1" dirty="0" err="1">
                <a:solidFill>
                  <a:srgbClr val="04A651"/>
                </a:solidFill>
                <a:ea typeface="Open Sans" panose="020B0606030504020204" pitchFamily="34" charset="0"/>
                <a:cs typeface="Arial" panose="020B0604020202020204" pitchFamily="34" charset="0"/>
              </a:rPr>
              <a:t>Tammellia</a:t>
            </a:r>
            <a:r>
              <a:rPr lang="en-US" sz="2400" b="1" dirty="0">
                <a:solidFill>
                  <a:srgbClr val="04A651"/>
                </a:solidFill>
                <a:ea typeface="Open Sans" panose="020B0606030504020204" pitchFamily="34" charset="0"/>
                <a:cs typeface="Arial" panose="020B0604020202020204" pitchFamily="34" charset="0"/>
              </a:rPr>
              <a:t> Bacon, Wagner-</a:t>
            </a:r>
            <a:r>
              <a:rPr lang="en-US" sz="2400" b="1" dirty="0" err="1">
                <a:solidFill>
                  <a:srgbClr val="04A651"/>
                </a:solidFill>
                <a:ea typeface="Open Sans" panose="020B0606030504020204" pitchFamily="34" charset="0"/>
                <a:cs typeface="Arial" panose="020B0604020202020204" pitchFamily="34" charset="0"/>
              </a:rPr>
              <a:t>Peyser</a:t>
            </a:r>
            <a:r>
              <a:rPr lang="en-US" sz="2400" b="1" dirty="0">
                <a:solidFill>
                  <a:srgbClr val="04A651"/>
                </a:solidFill>
                <a:ea typeface="Open Sans" panose="020B0606030504020204" pitchFamily="34" charset="0"/>
                <a:cs typeface="Arial" panose="020B0604020202020204" pitchFamily="34" charset="0"/>
              </a:rPr>
              <a:t> Policy</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Tammellia.Bacon@commerce.fl.gov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850-921-3868</a:t>
            </a:r>
          </a:p>
        </p:txBody>
      </p:sp>
      <p:pic>
        <p:nvPicPr>
          <p:cNvPr id="10" name="Graphic 9" descr="Envelope with solid fill">
            <a:extLst>
              <a:ext uri="{FF2B5EF4-FFF2-40B4-BE49-F238E27FC236}">
                <a16:creationId xmlns:a16="http://schemas.microsoft.com/office/drawing/2014/main" id="{1A73FACD-C6B5-3F5C-9611-686C4C91767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5199412"/>
            <a:ext cx="1097280" cy="1097280"/>
          </a:xfrm>
          <a:prstGeom prst="rect">
            <a:avLst/>
          </a:prstGeom>
        </p:spPr>
      </p:pic>
    </p:spTree>
    <p:extLst>
      <p:ext uri="{BB962C8B-B14F-4D97-AF65-F5344CB8AC3E}">
        <p14:creationId xmlns:p14="http://schemas.microsoft.com/office/powerpoint/2010/main" val="54347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JVA, LVERs, DVOPs and VETS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CE7FC40-C3DA-09D9-9D38-890D9ED83EC6}"/>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5000"/>
              </a:spcAft>
            </a:pPr>
            <a:r>
              <a:rPr lang="en-US" altLang="en-US">
                <a:solidFill>
                  <a:srgbClr val="202452"/>
                </a:solidFill>
              </a:rPr>
              <a:t>“VETS-funded programs” are those authorized under Title 38 and through the Jobs for Veterans Act (JVA)</a:t>
            </a:r>
          </a:p>
          <a:p>
            <a:pPr>
              <a:spcAft>
                <a:spcPct val="35000"/>
              </a:spcAft>
            </a:pPr>
            <a:r>
              <a:rPr lang="en-US" altLang="en-US">
                <a:solidFill>
                  <a:srgbClr val="202452"/>
                </a:solidFill>
              </a:rPr>
              <a:t>Although Local Veterans’ Employment Representatives (LVERs) and Disabled Veteran Outreach Program Representatives (DVOPs) were initially authorized under Title 38, the JVA added more structure and clarification regarding their roles and responsibilities</a:t>
            </a:r>
          </a:p>
          <a:p>
            <a:endParaRPr lang="en-US" altLang="en-US" dirty="0">
              <a:solidFill>
                <a:srgbClr val="202452"/>
              </a:solidFill>
            </a:endParaRPr>
          </a:p>
        </p:txBody>
      </p:sp>
    </p:spTree>
    <p:extLst>
      <p:ext uri="{BB962C8B-B14F-4D97-AF65-F5344CB8AC3E}">
        <p14:creationId xmlns:p14="http://schemas.microsoft.com/office/powerpoint/2010/main" val="328404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Program Reporting Requirements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Required Program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283650D4-81AB-765D-CF39-E9A924B12CE3}"/>
              </a:ext>
            </a:extLst>
          </p:cNvPr>
          <p:cNvSpPr txBox="1">
            <a:spLocks noChangeArrowheads="1"/>
          </p:cNvSpPr>
          <p:nvPr/>
        </p:nvSpPr>
        <p:spPr>
          <a:xfrm>
            <a:off x="838199" y="1690688"/>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b="1" dirty="0">
                <a:solidFill>
                  <a:srgbClr val="202452"/>
                </a:solidFill>
              </a:rPr>
              <a:t>Wagner-</a:t>
            </a:r>
            <a:r>
              <a:rPr lang="en-US" altLang="en-US" b="1" dirty="0" err="1">
                <a:solidFill>
                  <a:srgbClr val="202452"/>
                </a:solidFill>
              </a:rPr>
              <a:t>Peyser</a:t>
            </a:r>
            <a:endParaRPr lang="en-US" altLang="en-US" b="1" dirty="0">
              <a:solidFill>
                <a:srgbClr val="202452"/>
              </a:solidFill>
            </a:endParaRPr>
          </a:p>
          <a:p>
            <a:pPr lvl="1">
              <a:spcAft>
                <a:spcPct val="20000"/>
              </a:spcAft>
            </a:pPr>
            <a:r>
              <a:rPr lang="en-US" altLang="en-US" sz="3200" dirty="0">
                <a:solidFill>
                  <a:srgbClr val="202452"/>
                </a:solidFill>
              </a:rPr>
              <a:t>ETA 9002 (A through E)</a:t>
            </a:r>
          </a:p>
          <a:p>
            <a:pPr>
              <a:spcAft>
                <a:spcPct val="20000"/>
              </a:spcAft>
            </a:pPr>
            <a:r>
              <a:rPr lang="en-US" altLang="en-US" b="1" dirty="0">
                <a:solidFill>
                  <a:srgbClr val="202452"/>
                </a:solidFill>
              </a:rPr>
              <a:t>VETS</a:t>
            </a:r>
          </a:p>
          <a:p>
            <a:pPr lvl="1">
              <a:spcAft>
                <a:spcPct val="20000"/>
              </a:spcAft>
            </a:pPr>
            <a:r>
              <a:rPr lang="en-US" altLang="en-US" sz="3200" dirty="0">
                <a:solidFill>
                  <a:srgbClr val="202452"/>
                </a:solidFill>
              </a:rPr>
              <a:t>VETS 200 series (A through C)</a:t>
            </a:r>
          </a:p>
          <a:p>
            <a:pPr>
              <a:spcAft>
                <a:spcPct val="20000"/>
              </a:spcAft>
            </a:pPr>
            <a:r>
              <a:rPr lang="en-US" altLang="en-US" sz="3600" dirty="0">
                <a:solidFill>
                  <a:srgbClr val="202452"/>
                </a:solidFill>
              </a:rPr>
              <a:t>Report formats and specifications located in ET Handbook No. 406              </a:t>
            </a:r>
          </a:p>
          <a:p>
            <a:pPr>
              <a:spcAft>
                <a:spcPct val="20000"/>
              </a:spcAft>
            </a:pPr>
            <a:r>
              <a:rPr lang="en-US" altLang="en-US" sz="2400" dirty="0">
                <a:solidFill>
                  <a:srgbClr val="202452"/>
                </a:solidFill>
              </a:rPr>
              <a:t>(a revised handbook will be published once we have a final reporting package)</a:t>
            </a:r>
          </a:p>
          <a:p>
            <a:endParaRPr lang="en-US" altLang="en-US" dirty="0">
              <a:solidFill>
                <a:srgbClr val="202452"/>
              </a:solidFill>
            </a:endParaRPr>
          </a:p>
        </p:txBody>
      </p:sp>
    </p:spTree>
    <p:extLst>
      <p:ext uri="{BB962C8B-B14F-4D97-AF65-F5344CB8AC3E}">
        <p14:creationId xmlns:p14="http://schemas.microsoft.com/office/powerpoint/2010/main" val="170429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ETA 9002 A-E Quarterly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27ED881-6845-EDAD-4A01-F670D5724218}"/>
              </a:ext>
            </a:extLst>
          </p:cNvPr>
          <p:cNvSpPr txBox="1">
            <a:spLocks noChangeArrowheads="1"/>
          </p:cNvSpPr>
          <p:nvPr/>
        </p:nvSpPr>
        <p:spPr>
          <a:xfrm>
            <a:off x="838199" y="1813790"/>
            <a:ext cx="10515599"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buClr>
                <a:schemeClr val="accent2"/>
              </a:buClr>
            </a:pPr>
            <a:r>
              <a:rPr lang="en-US" altLang="en-US" sz="2400" b="1">
                <a:solidFill>
                  <a:srgbClr val="202452"/>
                </a:solidFill>
              </a:rPr>
              <a:t>Five sections divided into three distinct areas:</a:t>
            </a:r>
          </a:p>
          <a:p>
            <a:pPr lvl="1">
              <a:spcAft>
                <a:spcPct val="20000"/>
              </a:spcAft>
              <a:buFontTx/>
              <a:buAutoNum type="arabicPeriod"/>
            </a:pPr>
            <a:r>
              <a:rPr lang="en-US" altLang="en-US" sz="2000">
                <a:solidFill>
                  <a:srgbClr val="202452"/>
                </a:solidFill>
              </a:rPr>
              <a:t>Services (A and B) </a:t>
            </a:r>
          </a:p>
          <a:p>
            <a:pPr lvl="1">
              <a:spcAft>
                <a:spcPct val="20000"/>
              </a:spcAft>
              <a:buFontTx/>
              <a:buAutoNum type="arabicPeriod"/>
            </a:pPr>
            <a:r>
              <a:rPr lang="en-US" altLang="en-US" sz="2000">
                <a:solidFill>
                  <a:srgbClr val="202452"/>
                </a:solidFill>
              </a:rPr>
              <a:t>Outcomes (C and D)</a:t>
            </a:r>
          </a:p>
          <a:p>
            <a:pPr lvl="1">
              <a:spcAft>
                <a:spcPct val="20000"/>
              </a:spcAft>
              <a:buFontTx/>
              <a:buAutoNum type="arabicPeriod"/>
            </a:pPr>
            <a:r>
              <a:rPr lang="en-US" altLang="en-US" sz="2000">
                <a:solidFill>
                  <a:srgbClr val="202452"/>
                </a:solidFill>
              </a:rPr>
              <a:t>Job Openings Received (E)</a:t>
            </a:r>
          </a:p>
          <a:p>
            <a:pPr>
              <a:spcAft>
                <a:spcPct val="20000"/>
              </a:spcAft>
              <a:buClr>
                <a:schemeClr val="accent2"/>
              </a:buClr>
            </a:pPr>
            <a:r>
              <a:rPr lang="en-US" altLang="en-US" sz="2400" b="1">
                <a:solidFill>
                  <a:srgbClr val="202452"/>
                </a:solidFill>
              </a:rPr>
              <a:t>ETA 9002A</a:t>
            </a:r>
            <a:r>
              <a:rPr lang="en-US" altLang="en-US" sz="2400">
                <a:solidFill>
                  <a:srgbClr val="202452"/>
                </a:solidFill>
              </a:rPr>
              <a:t> – Services to all participants</a:t>
            </a:r>
          </a:p>
          <a:p>
            <a:pPr>
              <a:spcAft>
                <a:spcPct val="20000"/>
              </a:spcAft>
              <a:buClr>
                <a:schemeClr val="accent2"/>
              </a:buClr>
            </a:pPr>
            <a:r>
              <a:rPr lang="en-US" altLang="en-US" sz="2400" b="1">
                <a:solidFill>
                  <a:srgbClr val="202452"/>
                </a:solidFill>
              </a:rPr>
              <a:t>ETA 9002B</a:t>
            </a:r>
            <a:r>
              <a:rPr lang="en-US" altLang="en-US" sz="2400">
                <a:solidFill>
                  <a:srgbClr val="202452"/>
                </a:solidFill>
              </a:rPr>
              <a:t> – Services to veterans, eligible persons and transitioning service members (TSMs)</a:t>
            </a:r>
          </a:p>
          <a:p>
            <a:pPr lvl="1">
              <a:spcAft>
                <a:spcPct val="20000"/>
              </a:spcAft>
              <a:buClr>
                <a:schemeClr val="accent2"/>
              </a:buClr>
            </a:pPr>
            <a:r>
              <a:rPr lang="en-US" altLang="en-US" sz="2000">
                <a:solidFill>
                  <a:srgbClr val="202452"/>
                </a:solidFill>
              </a:rPr>
              <a:t>ETA 9002B is a subset of the ETA 9002A, focusing on outcomes for populations of veterans</a:t>
            </a:r>
          </a:p>
          <a:p>
            <a:endParaRPr lang="en-US" altLang="en-US" sz="2400" dirty="0">
              <a:solidFill>
                <a:srgbClr val="202452"/>
              </a:solidFill>
            </a:endParaRPr>
          </a:p>
        </p:txBody>
      </p:sp>
    </p:spTree>
    <p:extLst>
      <p:ext uri="{BB962C8B-B14F-4D97-AF65-F5344CB8AC3E}">
        <p14:creationId xmlns:p14="http://schemas.microsoft.com/office/powerpoint/2010/main" val="424796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3056</Words>
  <Application>Microsoft Office PowerPoint</Application>
  <PresentationFormat>Widescreen</PresentationFormat>
  <Paragraphs>287</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Century Gothic</vt:lpstr>
      <vt:lpstr>Franklin Gothic Book</vt:lpstr>
      <vt:lpstr>Wingdings</vt:lpstr>
      <vt:lpstr>Office Theme</vt:lpstr>
      <vt:lpstr>Program Reporting and Performance Measurement for One-Stop Employment and Workforce Information Services</vt:lpstr>
      <vt:lpstr>Introduction – A New Name!</vt:lpstr>
      <vt:lpstr>Introduction – Clarifying Accountability for PY 2005 and PY 2006</vt:lpstr>
      <vt:lpstr>Introduction – References and Resources</vt:lpstr>
      <vt:lpstr>Introduction – References and Resources (cont’d)</vt:lpstr>
      <vt:lpstr>Introduction – JVA, LVERs, DVOPs and VETS</vt:lpstr>
      <vt:lpstr>Program Reporting Requirements</vt:lpstr>
      <vt:lpstr>Required Program Reports</vt:lpstr>
      <vt:lpstr>Wagner-Peyser ETA 9002 A-E Quarterly Reports</vt:lpstr>
      <vt:lpstr>Wagner-Peyser ETA 9002 A-E Quarterly Reports (cont’d)</vt:lpstr>
      <vt:lpstr>VETS 200 A-C Quarterly Reports</vt:lpstr>
      <vt:lpstr>Reporting Schedule, Due Dates, and Methodology</vt:lpstr>
      <vt:lpstr>The Rolling Four-Quarter Methodology Explained</vt:lpstr>
      <vt:lpstr>The Rolling Four-Quarter Methodology Explained (cont’d)</vt:lpstr>
      <vt:lpstr>The Rolling Four-Quarter Methodology Explained (cont’d)</vt:lpstr>
      <vt:lpstr>Reviewing Quarterly Data (ETA 9002 and VETS 200)</vt:lpstr>
      <vt:lpstr>Who and What is Included in Quarterly Reports</vt:lpstr>
      <vt:lpstr>“Most Current Data Available”</vt:lpstr>
      <vt:lpstr>Reporting Changes and Clarifications</vt:lpstr>
      <vt:lpstr>Reporting Changes and Clarifications: Overview</vt:lpstr>
      <vt:lpstr>Changes Effective PY 2005</vt:lpstr>
      <vt:lpstr>Changes Effective PY 2005 (cont’d)</vt:lpstr>
      <vt:lpstr>What’s been changed/clarified?</vt:lpstr>
      <vt:lpstr>Observations from Initial Quarterly Report Submissions</vt:lpstr>
      <vt:lpstr>Participation, Exit, and Related Terminology</vt:lpstr>
      <vt:lpstr>“Participant”</vt:lpstr>
      <vt:lpstr>1. Program Eligibility</vt:lpstr>
      <vt:lpstr>2. Program-Funded Services (W-P)</vt:lpstr>
      <vt:lpstr>2. Program-Funded Services (VETS)</vt:lpstr>
      <vt:lpstr>3. Accessing Services</vt:lpstr>
      <vt:lpstr>Other Terms Related to Participation</vt:lpstr>
      <vt:lpstr>“Exiter”</vt:lpstr>
      <vt:lpstr>1. Hasn’t Received a Service 3. No Future Services Scheduled</vt:lpstr>
      <vt:lpstr>2. For 90 Consecutive Days</vt:lpstr>
      <vt:lpstr>Caution: About Participation and Exit</vt:lpstr>
      <vt:lpstr>Exclusions from Performance Calculations</vt:lpstr>
      <vt:lpstr>Applying Adult Common Measures to W-P/VETS</vt:lpstr>
      <vt:lpstr>Applying Common Measures to W-P/VETS: Overview</vt:lpstr>
      <vt:lpstr>Quarters are Critical</vt:lpstr>
      <vt:lpstr>Allowable Data Sources</vt:lpstr>
      <vt:lpstr>About Supplemental Data and W-P/VETS</vt:lpstr>
      <vt:lpstr>Entered Employment Rate</vt:lpstr>
      <vt:lpstr>Entered Employment Rate</vt:lpstr>
      <vt:lpstr>Highlights of Adult EER</vt:lpstr>
      <vt:lpstr>What changed?</vt:lpstr>
      <vt:lpstr>Employment Retention Rate</vt:lpstr>
      <vt:lpstr>Employment Retention Rate</vt:lpstr>
      <vt:lpstr>Highlights of Adult ERR</vt:lpstr>
      <vt:lpstr>What changed?</vt:lpstr>
      <vt:lpstr>Adult Earnings</vt:lpstr>
      <vt:lpstr>Average Earnings</vt:lpstr>
      <vt:lpstr>Average Earnings</vt:lpstr>
      <vt:lpstr>Highlights of Adult Average Earnings</vt:lpstr>
      <vt:lpstr>What changed?</vt:lpstr>
      <vt:lpstr>ETA 9002 and VETS 200 Reports Summary</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2024-03-27T20:16:10Z</dcterms:modified>
</cp:coreProperties>
</file>