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651"/>
    <a:srgbClr val="202452"/>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7734" autoAdjust="0"/>
  </p:normalViewPr>
  <p:slideViewPr>
    <p:cSldViewPr snapToGrid="0">
      <p:cViewPr varScale="1">
        <p:scale>
          <a:sx n="73" d="100"/>
          <a:sy n="73" d="100"/>
        </p:scale>
        <p:origin x="19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Caroline.Womack@deo.myflorida.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loridajobs.org/docs/default-source/lwdb-resources/policy-and-guidance/memos/2018-memos/memo_taa-iep.pdf?sfvrsn=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floridajobs.org/docs/default-source/lwdb-resources/policy-and-guidance/guidance-papers/2020-guidance-papers/adminpolicy108_taa-employment-andcasemgmtsvcs---final.pdf?sfvrsn=634a49b0_2" TargetMode="External"/><Relationship Id="rId4" Type="http://schemas.openxmlformats.org/officeDocument/2006/relationships/hyperlink" Target="http://www.floridajobs.org/docs/default-source/lwdb-resources/policy-and-guidance/guidance-papers/2020-guidance-papers/adminpolicy107_taa-trainingsvcs---final.pdf?sfvrsn=6f4a49b0_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oridajobs.org/docs/default-source/lwdb-resources/policy-and-guidance/guidance-papers/2021-guidance-papers/adminpol115_wioa-wp-taa_commonexit---final-06092021.pdf?sfvrsn=b8f44eb0_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During this presentation we will cover:</a:t>
            </a:r>
          </a:p>
          <a:p>
            <a:pPr algn="just"/>
            <a:endParaRPr lang="en-US" dirty="0">
              <a:latin typeface="Arial" panose="020B0604020202020204" pitchFamily="34" charset="0"/>
              <a:cs typeface="Arial" panose="020B0604020202020204" pitchFamily="34" charset="0"/>
            </a:endParaRP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Trade Adjustment Assistance (TAA) program overview </a:t>
            </a: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Florida’s service delivery structure</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Reporting expenditures </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Trade Adjustment Assistance Data Integrity measures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Employ Florida reporting examples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1200" dirty="0">
                <a:solidFill>
                  <a:srgbClr val="004563"/>
                </a:solidFill>
                <a:latin typeface="Arial" panose="020B0604020202020204" pitchFamily="34" charset="0"/>
                <a:cs typeface="Arial" panose="020B0604020202020204" pitchFamily="34" charset="0"/>
              </a:rPr>
              <a:t>Monthly data reconciliations between Employ Florida information and financial information </a:t>
            </a:r>
          </a:p>
          <a:p>
            <a:pPr algn="just"/>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68937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two is to select “Create Individual Employment Plan/Service Strategy” under the Plan tab and complete each prompted field.  A detailed IEP should include: </a:t>
            </a:r>
          </a:p>
          <a:p>
            <a:pPr marL="171450" indent="-171450">
              <a:buFont typeface="Arial" panose="020B0604020202020204" pitchFamily="34" charset="0"/>
              <a:buChar char="•"/>
            </a:pPr>
            <a:r>
              <a:rPr lang="en-US" dirty="0"/>
              <a:t>Goals (suitable employment), </a:t>
            </a:r>
          </a:p>
          <a:p>
            <a:pPr marL="171450" indent="-171450">
              <a:buFont typeface="Arial" panose="020B0604020202020204" pitchFamily="34" charset="0"/>
              <a:buChar char="•"/>
            </a:pPr>
            <a:r>
              <a:rPr lang="en-US" dirty="0"/>
              <a:t>Objectives (short-term and long-term), </a:t>
            </a:r>
          </a:p>
          <a:p>
            <a:pPr marL="171450" indent="-171450">
              <a:buFont typeface="Arial" panose="020B0604020202020204" pitchFamily="34" charset="0"/>
              <a:buChar char="•"/>
            </a:pPr>
            <a:r>
              <a:rPr lang="en-US" dirty="0"/>
              <a:t>Deadlines, </a:t>
            </a:r>
          </a:p>
          <a:p>
            <a:pPr marL="171450" indent="-171450">
              <a:buFont typeface="Arial" panose="020B0604020202020204" pitchFamily="34" charset="0"/>
              <a:buChar char="•"/>
            </a:pPr>
            <a:r>
              <a:rPr lang="en-US" dirty="0"/>
              <a:t>Identifies the responsible party for each objective and the associated deadline, and </a:t>
            </a:r>
          </a:p>
          <a:p>
            <a:pPr marL="171450" indent="-171450">
              <a:buFont typeface="Arial" panose="020B0604020202020204" pitchFamily="34" charset="0"/>
              <a:buChar char="•"/>
            </a:pPr>
            <a:r>
              <a:rPr lang="en-US" dirty="0"/>
              <a:t>Details the services that we will provide to meet each objective and the goal.</a:t>
            </a:r>
          </a:p>
          <a:p>
            <a:endParaRPr lang="en-US" dirty="0"/>
          </a:p>
          <a:p>
            <a:r>
              <a:rPr lang="en-US" dirty="0"/>
              <a:t>One of the benefits of utilizing the Employ Florida VOS Plan is that it prevents staff from missing key components of an IEP because they are required to be entered prior to proceeding to the next step of the plan.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1014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Arial" panose="020B0604020202020204" pitchFamily="34" charset="0"/>
                <a:cs typeface="Arial" panose="020B0604020202020204" pitchFamily="34" charset="0"/>
              </a:rPr>
              <a:t>The IEP is a jointly developed, SMART plan. The SMART Principles are: Specific, Measurable, Attainable, Relevant, and Timely. The jointly developed plan should answer and address: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Who is involved?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What needs to be accomplished?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Identify the location or locations (campus, remote/home, work-based training, etc.).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Establish a time-frame for completing the short and long-term goals (setting milestones to achieve and associated dates).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Identify requirements and constraints or barriers (as well as how to address barriers).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Arial" panose="020B0604020202020204" pitchFamily="34" charset="0"/>
                <a:cs typeface="Arial" panose="020B0604020202020204" pitchFamily="34" charset="0"/>
              </a:rPr>
              <a:t>Specific value, skill, ability, etc. added from accomplishing this goal. </a:t>
            </a:r>
          </a:p>
          <a:p>
            <a:pPr marL="0" marR="0" lvl="0" indent="0" algn="just" defTabSz="914400" rtl="0" eaLnBrk="1" fontAlgn="auto" latinLnBrk="0" hangingPunct="1">
              <a:lnSpc>
                <a:spcPct val="100000"/>
              </a:lnSpc>
              <a:spcBef>
                <a:spcPts val="0"/>
              </a:spcBef>
              <a:spcAft>
                <a:spcPts val="0"/>
              </a:spcAft>
              <a:buClrTx/>
              <a:buSzTx/>
              <a:buFontTx/>
              <a:buNone/>
              <a:tabLst/>
              <a:defRPr/>
            </a:pPr>
            <a:br>
              <a:rPr lang="en-US" sz="1200" dirty="0">
                <a:solidFill>
                  <a:srgbClr val="004563"/>
                </a:solidFill>
                <a:latin typeface="Arial" panose="020B0604020202020204" pitchFamily="34" charset="0"/>
                <a:cs typeface="Arial" panose="020B0604020202020204" pitchFamily="34" charset="0"/>
              </a:rPr>
            </a:br>
            <a:br>
              <a:rPr lang="en-US" sz="1200" dirty="0">
                <a:solidFill>
                  <a:srgbClr val="004563"/>
                </a:solidFill>
                <a:latin typeface="Arial" panose="020B0604020202020204" pitchFamily="34" charset="0"/>
                <a:cs typeface="Arial" panose="020B0604020202020204" pitchFamily="34" charset="0"/>
              </a:rPr>
            </a:b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actual writing of the IEP should be done by the Local TAA Coordinator. This is because the Local TAA Coordinator has been trained in how to properly structure and write effective IEPs. This does not mean the Local TAA Coordinator should simply write the IEP and then give it to the participant to sign. </a:t>
            </a:r>
          </a:p>
          <a:p>
            <a:pPr algn="just"/>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The IEP is a negotiated agreement between the TAA participant and the TAA program detailing what the TAA participant will do to return to suitable employment and what the TAA program will do to support his/her efforts. </a:t>
            </a:r>
          </a:p>
          <a:p>
            <a:pPr algn="just"/>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final copy of the negotiated IEP should be reviewed and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signed by both the participant and staff member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 then a copy should be provided to the participant.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83055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system will generate an automated 205 service code upon completion of the IEP, and it does not automatically generate the T05 which must be entered under the TAA program application.  T05 is specific to the TAA program, where 205 is not. T05 should be entered after the IEP is completed, usually same-day. </a:t>
            </a:r>
            <a:br>
              <a:rPr lang="en-US" dirty="0"/>
            </a:br>
            <a:br>
              <a:rPr lang="en-US" dirty="0"/>
            </a:br>
            <a:r>
              <a:rPr lang="en-US" dirty="0"/>
              <a:t>The service codes indicate a completed Individual Employment Plan on the TAADI.  </a:t>
            </a:r>
            <a:r>
              <a:rPr lang="en-US" b="1" dirty="0"/>
              <a:t>Without these codes</a:t>
            </a:r>
            <a:r>
              <a:rPr lang="en-US" dirty="0"/>
              <a:t>, your region will not receive credit for providing the service.  If you create the IEP within the VOS system (using the Wizard), then the 205 code will not require a case note as the details of the plan are </a:t>
            </a:r>
            <a:r>
              <a:rPr lang="en-US" b="1" dirty="0"/>
              <a:t>already</a:t>
            </a:r>
            <a:r>
              <a:rPr lang="en-US" dirty="0"/>
              <a:t> housed within the Employ Florida system. This saves you time and it is the recommended reporting practice.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96804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TAA program application, report the T05 service code.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78846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Local TAA coordinators are required to report all accrued TAA expenditures in Employ Florida under the Manage TAA/TRA Program Benefit Payments section of the participant’s TAA application. Despite the link’s title, it is not to report TRA claim information. CONNECT contains the claimant’s TRA-related information and CONNECT is the statewide benefits system.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ensure everyone understands what is required, we are going to provide a brief walkthrough.</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88344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64371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selecting an individual to assist, open the “Staff Profiles” tab and select Programs (under the case management profile).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769325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you will want to scroll down to the participant’s TAA Application and click the plus sign to expand the TAA application.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79681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Once the TAA Application has been expanded, you will click the plus sign next to TAA/TRA Program Benefits Payments and click the View TAA/TRA Program Benefits Payments hyperlink.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16138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you will be brought to the Manage TRA Payments screen.  Here you will click the Add </a:t>
            </a:r>
            <a:r>
              <a:rPr lang="en-US" u="none" dirty="0">
                <a:latin typeface="Arial" panose="020B0604020202020204" pitchFamily="34" charset="0"/>
                <a:cs typeface="Arial" panose="020B0604020202020204" pitchFamily="34" charset="0"/>
              </a:rPr>
              <a:t>TAA/TRA Program Benefit Payment </a:t>
            </a:r>
            <a:r>
              <a:rPr lang="en-US" dirty="0">
                <a:latin typeface="Arial" panose="020B0604020202020204" pitchFamily="34" charset="0"/>
                <a:cs typeface="Arial" panose="020B0604020202020204" pitchFamily="34" charset="0"/>
              </a:rPr>
              <a:t>hyperlink.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83006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For those unfamiliar with the TAA program, we will begin with a brief overview of the program to include a summary of some of the benefits and services which are available to participants.</a:t>
            </a:r>
          </a:p>
          <a:p>
            <a:pPr algn="just" defTabSz="912205">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TAA is a federally funded program established by the Trade Act of 1974 (Trade Act) to assist workers adversely affected by foreign trade who have lost their jobs because of a decline in production, sales, or outsourcing of jobs to foreign countries. The program was most recently reauthorized by the Trade Adjustment Assistance Reauthorization Act (TAARA) of 2015.</a:t>
            </a:r>
          </a:p>
          <a:p>
            <a:pPr algn="just" defTabSz="912205">
              <a:defRPr/>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TAA program offers extended income support, training, employment and case management services, and other benefits to displaced workers who are </a:t>
            </a:r>
            <a:r>
              <a:rPr lang="en-US" b="1" dirty="0">
                <a:latin typeface="Arial" panose="020B0604020202020204" pitchFamily="34" charset="0"/>
                <a:cs typeface="Arial" panose="020B0604020202020204" pitchFamily="34" charset="0"/>
              </a:rPr>
              <a:t>certified</a:t>
            </a:r>
            <a:r>
              <a:rPr lang="en-US" dirty="0">
                <a:latin typeface="Arial" panose="020B0604020202020204" pitchFamily="34" charset="0"/>
                <a:cs typeface="Arial" panose="020B0604020202020204" pitchFamily="34" charset="0"/>
              </a:rPr>
              <a:t> as eligible to receive TAA benefits and services. To be eligible for TAA, a group of three or more trade-affected workers, or an agent on their behalf, must petition the U.S. Department of Labor (USDOL) and become certified. Eligible trade-affected workers covered by the certification can apply for benefits and services at a local career center.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6307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Complete the required fields of the Payment Information section, to include: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Payment Date – The date the payment became accrued or owed.</a:t>
            </a:r>
          </a:p>
          <a:p>
            <a:pPr algn="just"/>
            <a:r>
              <a:rPr lang="en-US" dirty="0">
                <a:latin typeface="Arial" panose="020B0604020202020204" pitchFamily="34" charset="0"/>
                <a:cs typeface="Arial" panose="020B0604020202020204" pitchFamily="34" charset="0"/>
              </a:rPr>
              <a:t>Payment Type – Select ‘Training Payment’ from the drop-down menu.</a:t>
            </a:r>
          </a:p>
          <a:p>
            <a:pPr algn="just"/>
            <a:r>
              <a:rPr lang="en-US" dirty="0">
                <a:latin typeface="Arial" panose="020B0604020202020204" pitchFamily="34" charset="0"/>
                <a:cs typeface="Arial" panose="020B0604020202020204" pitchFamily="34" charset="0"/>
              </a:rPr>
              <a:t>Payment Amount – Enter the accrued or owed training cost.</a:t>
            </a:r>
          </a:p>
          <a:p>
            <a:pPr algn="just"/>
            <a:r>
              <a:rPr lang="en-US" dirty="0">
                <a:latin typeface="Arial" panose="020B0604020202020204" pitchFamily="34" charset="0"/>
                <a:cs typeface="Arial" panose="020B0604020202020204" pitchFamily="34" charset="0"/>
              </a:rPr>
              <a:t>Weeks Paid – Leave this field as 1; it is not applicable.</a:t>
            </a:r>
          </a:p>
          <a:p>
            <a:pPr algn="just"/>
            <a:r>
              <a:rPr lang="en-US" dirty="0">
                <a:latin typeface="Arial" panose="020B0604020202020204" pitchFamily="34" charset="0"/>
                <a:cs typeface="Arial" panose="020B0604020202020204" pitchFamily="34" charset="0"/>
              </a:rPr>
              <a:t>A/RTAA Frequency – Select ‘None Selected’ from the drop down menu.</a:t>
            </a:r>
          </a:p>
          <a:p>
            <a:pPr algn="just"/>
            <a:r>
              <a:rPr lang="en-US" dirty="0">
                <a:latin typeface="Arial" panose="020B0604020202020204" pitchFamily="34" charset="0"/>
                <a:cs typeface="Arial" panose="020B0604020202020204" pitchFamily="34" charset="0"/>
              </a:rPr>
              <a:t>Payment Canceled – Select No.</a:t>
            </a:r>
          </a:p>
          <a:p>
            <a:pPr algn="just"/>
            <a:r>
              <a:rPr lang="en-US" dirty="0">
                <a:latin typeface="Arial" panose="020B0604020202020204" pitchFamily="34" charset="0"/>
                <a:cs typeface="Arial" panose="020B0604020202020204" pitchFamily="34" charset="0"/>
              </a:rPr>
              <a:t>Check Number – Not required; leave blank.</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Although this section of Employ Florida is titled Payment Information, it is important to remember that you are reporting owed or accrued costs and not payments which have been made.  To reiterate, payment dates have no correlation to the reporting of TAA training costs. These costs are reported as soon as they become owed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accrued.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7165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bypass the Overpayment Information section and click the Save button.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80209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training expenditure has successfully been reported.  You should now see the expenditure on the Manage TAA/TRA Program Benefit Payments screen.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31867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As stated earlier, the </a:t>
            </a:r>
            <a:r>
              <a:rPr lang="en-US" sz="1200" dirty="0">
                <a:solidFill>
                  <a:srgbClr val="004563"/>
                </a:solidFill>
                <a:latin typeface="Arial" panose="020B0604020202020204" pitchFamily="34" charset="0"/>
              </a:rPr>
              <a:t>Trade Adjustment Assistance Data Integrity</a:t>
            </a:r>
            <a:r>
              <a:rPr lang="en-US" dirty="0">
                <a:latin typeface="Arial" panose="020B0604020202020204" pitchFamily="34" charset="0"/>
                <a:cs typeface="Arial" panose="020B0604020202020204" pitchFamily="34" charset="0"/>
              </a:rPr>
              <a:t> report requires that the reported TAA expenditures on the </a:t>
            </a:r>
            <a:r>
              <a:rPr lang="en-US" i="0" dirty="0">
                <a:latin typeface="Arial" panose="020B0604020202020204" pitchFamily="34" charset="0"/>
                <a:cs typeface="Arial" panose="020B0604020202020204" pitchFamily="34" charset="0"/>
              </a:rPr>
              <a:t>Participant Individual Record Layout (</a:t>
            </a:r>
            <a:r>
              <a:rPr lang="en-US" dirty="0">
                <a:latin typeface="Arial" panose="020B0604020202020204" pitchFamily="34" charset="0"/>
                <a:cs typeface="Arial" panose="020B0604020202020204" pitchFamily="34" charset="0"/>
              </a:rPr>
              <a:t>PIRL) and the state’s TAA financial report, Employment and Training Administration (ETA) Form 9130 align. The PIRL report extracts financial data reported by Local TAA Coordinators within Employ Florida and the 9130 report is comprised of financial data from the Subrecipient Enterprise Resource Application (SERA). </a:t>
            </a:r>
          </a:p>
          <a:p>
            <a:pPr marL="0" marR="0" lvl="0" indent="0" algn="just" defTabSz="914400" rtl="0" eaLnBrk="1" fontAlgn="auto" latinLnBrk="0" hangingPunct="1">
              <a:lnSpc>
                <a:spcPct val="100000"/>
              </a:lnSpc>
              <a:spcBef>
                <a:spcPts val="0"/>
              </a:spcBef>
              <a:spcAft>
                <a:spcPts val="0"/>
              </a:spcAft>
              <a:buClrTx/>
              <a:buSzTx/>
              <a:buFontTx/>
              <a:buNone/>
              <a:tabLst/>
              <a:defRPr/>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0" dirty="0">
                <a:latin typeface="Arial" panose="020B0604020202020204" pitchFamily="34" charset="0"/>
                <a:cs typeface="Arial" panose="020B0604020202020204" pitchFamily="34" charset="0"/>
              </a:rPr>
              <a:t>The TAADI allows reported expenditures on the PIRL and the financial reports to be within a 15% difference of one another because of the differences that may occur based on when the two reports are submitted. </a:t>
            </a:r>
            <a:r>
              <a:rPr lang="en-US" dirty="0">
                <a:latin typeface="Arial" panose="020B0604020202020204" pitchFamily="34" charset="0"/>
                <a:cs typeface="Arial" panose="020B0604020202020204" pitchFamily="34" charset="0"/>
              </a:rPr>
              <a:t>When FloridaCommerce notices anomalies between the two reports, LWDBs will be contacted individually in order to address any reporting discrepancies including execute updates in Employ Florida. The US Department of Labor collects and reviews TAADI quarterly.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69721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conclusion of the TAA funding overview training presentation.  Today’s presentation gave you a better understanding of:</a:t>
            </a:r>
          </a:p>
          <a:p>
            <a:pPr algn="just"/>
            <a:endParaRPr lang="en-US" dirty="0">
              <a:latin typeface="Arial" panose="020B0604020202020204" pitchFamily="34" charset="0"/>
              <a:cs typeface="Arial" panose="020B0604020202020204" pitchFamily="34" charset="0"/>
            </a:endParaRPr>
          </a:p>
          <a:p>
            <a:pPr marL="171450" lvl="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The Trade Adjustment Assistance program</a:t>
            </a:r>
          </a:p>
          <a:p>
            <a:pPr marL="171450" lvl="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Florida’s service delivery structure</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Reporting expenditures, with examples</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Our Trade Adjustment Assistance Data Integrity measures</a:t>
            </a:r>
          </a:p>
          <a:p>
            <a:pPr marL="171450" indent="-171450" defTabSz="800100">
              <a:lnSpc>
                <a:spcPct val="90000"/>
              </a:lnSpc>
              <a:spcBef>
                <a:spcPct val="0"/>
              </a:spcBef>
              <a:spcAft>
                <a:spcPct val="35000"/>
              </a:spcAft>
              <a:buClr>
                <a:srgbClr val="004563"/>
              </a:buClr>
              <a:buSzPct val="80000"/>
              <a:buFont typeface="Arial" panose="020B0604020202020204" pitchFamily="34" charset="0"/>
              <a:buChar char="•"/>
            </a:pPr>
            <a:r>
              <a:rPr lang="en-US" sz="1200" dirty="0">
                <a:solidFill>
                  <a:srgbClr val="004563"/>
                </a:solidFill>
                <a:latin typeface="Arial" panose="020B0604020202020204" pitchFamily="34" charset="0"/>
                <a:cs typeface="Arial" panose="020B0604020202020204" pitchFamily="34" charset="0"/>
              </a:rPr>
              <a:t>Monthly data reconciliations between Employ Florida’s participant information and local financial information </a:t>
            </a:r>
          </a:p>
          <a:p>
            <a:endParaRPr lang="en-US" dirty="0"/>
          </a:p>
          <a:p>
            <a:r>
              <a:rPr lang="en-US" dirty="0"/>
              <a:t>Do we have any questions?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4267339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great questions. Here is my contact information, as well as two key contacts for federal performance reporting and financial management (below). We’re </a:t>
            </a:r>
            <a:r>
              <a:rPr lang="en-US" b="1" dirty="0"/>
              <a:t>always</a:t>
            </a:r>
            <a:r>
              <a:rPr lang="en-US" dirty="0"/>
              <a:t> happy to help! Thank you.</a:t>
            </a:r>
          </a:p>
          <a:p>
            <a:endParaRPr lang="en-US" b="0" dirty="0">
              <a:solidFill>
                <a:schemeClr val="tx2"/>
              </a:solidFill>
              <a:latin typeface="HelveticaNeueLT Std" panose="020B0604020202020204" pitchFamily="34" charset="0"/>
            </a:endParaRPr>
          </a:p>
          <a:p>
            <a:r>
              <a:rPr lang="en-US" b="0" dirty="0">
                <a:solidFill>
                  <a:schemeClr val="tx2"/>
                </a:solidFill>
                <a:latin typeface="HelveticaNeueLT Std" panose="020B0604020202020204" pitchFamily="34" charset="0"/>
              </a:rPr>
              <a:t>Kathy Keeton (Performance Reporting) </a:t>
            </a:r>
          </a:p>
          <a:p>
            <a:r>
              <a:rPr lang="en-US" b="0" dirty="0">
                <a:solidFill>
                  <a:schemeClr val="tx2"/>
                </a:solidFill>
                <a:latin typeface="HelveticaNeueLT Std" panose="020B0604020202020204" pitchFamily="34" charset="0"/>
              </a:rPr>
              <a:t>kathy.keeton@commerce.fl.gov and</a:t>
            </a:r>
          </a:p>
          <a:p>
            <a:endParaRPr lang="en-US" b="0" dirty="0">
              <a:solidFill>
                <a:schemeClr val="tx2"/>
              </a:solidFill>
              <a:latin typeface="HelveticaNeueLT Std" panose="020B0604020202020204" pitchFamily="34" charset="0"/>
            </a:endParaRPr>
          </a:p>
          <a:p>
            <a:r>
              <a:rPr lang="en-US" b="0" dirty="0">
                <a:solidFill>
                  <a:schemeClr val="tx2"/>
                </a:solidFill>
                <a:latin typeface="HelveticaNeueLT Std" panose="020B0604020202020204" pitchFamily="34" charset="0"/>
              </a:rPr>
              <a:t>Caroline Womack, Chief, Bureau of Financial Management</a:t>
            </a:r>
          </a:p>
          <a:p>
            <a:r>
              <a:rPr lang="en-US" b="0" dirty="0">
                <a:solidFill>
                  <a:schemeClr val="tx2"/>
                </a:solidFill>
                <a:latin typeface="HelveticaNeueLT Std" panose="020B0604020202020204" pitchFamily="34" charset="0"/>
              </a:rPr>
              <a:t>Main Line: 850-245-7126</a:t>
            </a:r>
          </a:p>
          <a:p>
            <a:pPr lvl="0"/>
            <a:r>
              <a:rPr lang="en-US" b="0" dirty="0">
                <a:solidFill>
                  <a:srgbClr val="44546A"/>
                </a:solidFill>
                <a:latin typeface="HelveticaNeueLT Std" panose="020B0604020202020204" pitchFamily="34" charset="0"/>
              </a:rPr>
              <a:t>Email: </a:t>
            </a:r>
            <a:r>
              <a:rPr lang="en-US" b="0" dirty="0">
                <a:solidFill>
                  <a:srgbClr val="44546A"/>
                </a:solidFill>
                <a:latin typeface="HelveticaNeueLT Std" panose="020B0604020202020204" pitchFamily="34" charset="0"/>
                <a:hlinkClick r:id="rId3"/>
              </a:rPr>
              <a:t>Caroline.Womack@</a:t>
            </a:r>
            <a:r>
              <a:rPr lang="en-US" b="0" dirty="0">
                <a:solidFill>
                  <a:srgbClr val="44546A"/>
                </a:solidFill>
                <a:latin typeface="HelveticaNeueLT Std" panose="020B0604020202020204" pitchFamily="34" charset="0"/>
              </a:rPr>
              <a:t>commerce.fl.gov</a:t>
            </a:r>
          </a:p>
          <a:p>
            <a:pPr lvl="0"/>
            <a:endParaRPr lang="en-US" b="0" dirty="0">
              <a:solidFill>
                <a:srgbClr val="44546A"/>
              </a:solidFill>
              <a:latin typeface="HelveticaNeueLT Std"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Arial" panose="020B0604020202020204" pitchFamily="34" charset="0"/>
                <a:cs typeface="Arial" panose="020B0604020202020204" pitchFamily="34" charset="0"/>
              </a:rPr>
              <a:t>The Florida Department of Commerce shares in the delivery of services with Florida’s 24 Local Workforce Development Boards (LWDBs) through the CareerSource Florida network. Services and benefits available to trade-affected workers include the following: </a:t>
            </a:r>
          </a:p>
          <a:p>
            <a:pPr algn="l"/>
            <a:endParaRPr lang="en-US" dirty="0">
              <a:latin typeface="Arial" panose="020B0604020202020204" pitchFamily="34" charset="0"/>
              <a:cs typeface="Arial" panose="020B0604020202020204" pitchFamily="34" charset="0"/>
            </a:endParaRPr>
          </a:p>
          <a:p>
            <a:pPr algn="l" defTabSz="912205">
              <a:defRPr/>
            </a:pPr>
            <a:r>
              <a:rPr lang="en-US" dirty="0">
                <a:latin typeface="Arial" panose="020B0604020202020204" pitchFamily="34" charset="0"/>
                <a:cs typeface="Arial" panose="020B0604020202020204" pitchFamily="34" charset="0"/>
              </a:rPr>
              <a:t>Employment services, such as the provision labor market information and résumé assistance, are provided to assist workers in preparing for and obtaining new employment. Workers may also receive case management services from a Local TAA Coordinator to eliminate any barriers to obtaining suitable employment (work of a substantially equal or higher skill level than the trade-affected worker’s past trade-affected employment, with wages no less than 80 percent of the trade-affected worker’s average weekly wage from the trade-affected employment).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When suitable employment is unavailable, training funds are offered to support trade-affected workers in obtaining credentials to enhance their marketability. In some cases, workers who pursue employment outside their local commuting area may be eligible for job search or relocation allowances.</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Trade Readjustment Allowance (TRA) is a weekly income support payment for TAA-certified workers who have exhausted their reemployment assistance (RA) benefits and who are enrolled in an eligible training program, or have received a waiver of the training requirement. Weekly TRA payments are equal to the worker’s final weekly RA benefit amount. Workers may collect RA and TRA for a combined maximum of 130 weeks, the final 13 of which are only available if necessary for the worker to complete a qualified training program.</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Reemployment Trade Adjustment Assistance (RTAA), formerly known as Alternative Trade Adjustment Allowance (ATAA), is a wage insurance program available to certified workers age 50 and over who obtain reemployment at a wage lower than their trade-affected employment. The wage insurance program provides a cash payment equal to 50% of the difference between the worker’s new wage and previous wage, up to a two-year maximum of $10,000.</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The Health Coverage Tax Credit (HCTC) is a tax credit equal to 72.5% of the trade-affected worker’s qualified health insurance premiums. Unlike other TAA benefits, HCTC  is administered through the Internal Revenue Service (IRS).</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That’s a brief overview of what the TAA program offers and how we work together to provide the benefits and services. Now, how does this relate to reporting expenditures and who does the reporting?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31713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Arial" panose="020B0604020202020204" pitchFamily="34" charset="0"/>
                <a:cs typeface="Arial" panose="020B0604020202020204" pitchFamily="34" charset="0"/>
              </a:rPr>
              <a:t>Similar to other workforce programs, the TAA program has </a:t>
            </a:r>
            <a:r>
              <a:rPr lang="en-US" b="1" i="0" dirty="0">
                <a:latin typeface="Arial" panose="020B0604020202020204" pitchFamily="34" charset="0"/>
                <a:cs typeface="Arial" panose="020B0604020202020204" pitchFamily="34" charset="0"/>
              </a:rPr>
              <a:t>performance</a:t>
            </a:r>
            <a:r>
              <a:rPr lang="en-US" i="0" dirty="0">
                <a:latin typeface="Arial" panose="020B0604020202020204" pitchFamily="34" charset="0"/>
                <a:cs typeface="Arial" panose="020B0604020202020204" pitchFamily="34" charset="0"/>
              </a:rPr>
              <a:t> measures that seek to ensure data accuracy and gauge the program’s effectiveness.  Quarterly, each state workforce agency receives a report card from USDOL referred to as the Trade Adjustment Assistance Data Integrity (TAADI) report. The TAADI is a standardized review of high-quality data that is essential to evaluating the program’s effectiveness and monitoring service delivery. </a:t>
            </a:r>
          </a:p>
          <a:p>
            <a:pPr algn="just"/>
            <a:endParaRPr lang="en-US" i="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Several measures of the TAADI report involve the cross validation of fiscal data. Participant data for TAA is reported quarterly through the </a:t>
            </a:r>
            <a:r>
              <a:rPr lang="en-US" dirty="0">
                <a:latin typeface="Arial" panose="020B0604020202020204" pitchFamily="34" charset="0"/>
                <a:cs typeface="Arial" panose="020B0604020202020204" pitchFamily="34" charset="0"/>
              </a:rPr>
              <a:t>Participant Individual Record Layout (PIRL).</a:t>
            </a:r>
            <a:r>
              <a:rPr lang="en-US" i="0" dirty="0">
                <a:latin typeface="Arial" panose="020B0604020202020204" pitchFamily="34" charset="0"/>
                <a:cs typeface="Arial" panose="020B0604020202020204" pitchFamily="34" charset="0"/>
              </a:rPr>
              <a:t> </a:t>
            </a:r>
          </a:p>
          <a:p>
            <a:pPr algn="just"/>
            <a:r>
              <a:rPr lang="en-US" i="0" dirty="0">
                <a:latin typeface="Arial" panose="020B0604020202020204" pitchFamily="34" charset="0"/>
                <a:cs typeface="Arial" panose="020B0604020202020204" pitchFamily="34" charset="0"/>
              </a:rPr>
              <a:t>These measures seek to ensure expenditure data recorded in the Participant Individual Record Layout (PIRL), as reported within Employ Florida, is aligned with corresponding data on the state’s TAA financial report, Employment and Training Administration (ETA) Form 9130.</a:t>
            </a:r>
          </a:p>
          <a:p>
            <a:pPr algn="just"/>
            <a:endParaRPr lang="en-US" i="0" dirty="0">
              <a:latin typeface="Arial" panose="020B0604020202020204" pitchFamily="34" charset="0"/>
              <a:cs typeface="Arial" panose="020B0604020202020204" pitchFamily="34" charset="0"/>
            </a:endParaRPr>
          </a:p>
          <a:p>
            <a:pPr algn="just"/>
            <a:r>
              <a:rPr lang="en-US" i="0" dirty="0">
                <a:latin typeface="Arial" panose="020B0604020202020204" pitchFamily="34" charset="0"/>
                <a:cs typeface="Arial" panose="020B0604020202020204" pitchFamily="34" charset="0"/>
              </a:rPr>
              <a:t>Financial reports for the TAA grant are submitted quarterly to USDOL on the </a:t>
            </a:r>
            <a:r>
              <a:rPr lang="en-US" b="1" i="0" dirty="0">
                <a:latin typeface="Arial" panose="020B0604020202020204" pitchFamily="34" charset="0"/>
                <a:cs typeface="Arial" panose="020B0604020202020204" pitchFamily="34" charset="0"/>
              </a:rPr>
              <a:t>ETA-9130</a:t>
            </a:r>
            <a:r>
              <a:rPr lang="en-US" i="0" dirty="0">
                <a:latin typeface="Arial" panose="020B0604020202020204" pitchFamily="34" charset="0"/>
                <a:cs typeface="Arial" panose="020B0604020202020204" pitchFamily="34" charset="0"/>
              </a:rPr>
              <a:t> Financial Report. </a:t>
            </a:r>
            <a:r>
              <a:rPr lang="en-US" dirty="0">
                <a:latin typeface="Arial" panose="020B0604020202020204" pitchFamily="34" charset="0"/>
                <a:cs typeface="Arial" panose="020B0604020202020204" pitchFamily="34" charset="0"/>
              </a:rPr>
              <a:t>The PIRL report extracts financial data reported by Local TAA Coordinators within Employ Florida and the ETA 9130 report is comprised of financial data from the Subrecipient Enterprise Resource Application (SERA). </a:t>
            </a:r>
            <a:endParaRPr lang="en-US" i="0" dirty="0">
              <a:latin typeface="Arial" panose="020B0604020202020204" pitchFamily="34" charset="0"/>
              <a:cs typeface="Arial" panose="020B0604020202020204" pitchFamily="34" charset="0"/>
            </a:endParaRPr>
          </a:p>
          <a:p>
            <a:pPr algn="just" defTabSz="912205">
              <a:defRPr/>
            </a:pPr>
            <a:endParaRPr lang="en-US" i="0" dirty="0">
              <a:latin typeface="Arial" panose="020B0604020202020204" pitchFamily="34" charset="0"/>
              <a:cs typeface="Arial" panose="020B0604020202020204" pitchFamily="34" charset="0"/>
            </a:endParaRPr>
          </a:p>
          <a:p>
            <a:pPr algn="just" defTabSz="912205">
              <a:defRPr/>
            </a:pPr>
            <a:r>
              <a:rPr lang="en-US" i="0" dirty="0">
                <a:latin typeface="Arial" panose="020B0604020202020204" pitchFamily="34" charset="0"/>
                <a:cs typeface="Arial" panose="020B0604020202020204" pitchFamily="34" charset="0"/>
              </a:rPr>
              <a:t>The TAADI allows reported expenditures on the PIRL and the financial reports to be within a 15% difference of one another. </a:t>
            </a:r>
          </a:p>
          <a:p>
            <a:pPr algn="just" defTabSz="912205">
              <a:defRPr/>
            </a:pPr>
            <a:endParaRPr lang="en-US" i="0" dirty="0">
              <a:latin typeface="Arial" panose="020B0604020202020204" pitchFamily="34" charset="0"/>
              <a:cs typeface="Arial" panose="020B0604020202020204" pitchFamily="34" charset="0"/>
            </a:endParaRPr>
          </a:p>
          <a:p>
            <a:pPr algn="just" defTabSz="912205">
              <a:defRPr/>
            </a:pPr>
            <a:r>
              <a:rPr lang="en-US" i="0" dirty="0">
                <a:latin typeface="Arial" panose="020B0604020202020204" pitchFamily="34" charset="0"/>
                <a:cs typeface="Arial" panose="020B0604020202020204" pitchFamily="34" charset="0"/>
              </a:rPr>
              <a:t>FY21 changes: Rapid Response is target increasing to 65%, the Credential measure (now renamed as Training Result) is increasing to 80%, and Co-enrollment target is increasing to 75%. Florida has consistently failed to meet the federal co-enrollment target for the past reported quarters. </a:t>
            </a:r>
            <a:r>
              <a:rPr lang="en-US" b="1" i="0" dirty="0">
                <a:latin typeface="Arial" panose="020B0604020202020204" pitchFamily="34" charset="0"/>
                <a:cs typeface="Arial" panose="020B0604020202020204" pitchFamily="34" charset="0"/>
              </a:rPr>
              <a:t>The takeaway message is reporting matters.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132849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Okay, so that’s the TAADI but </a:t>
            </a:r>
            <a:r>
              <a:rPr lang="en-US" b="1" dirty="0">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is it so important we are having a standalone webinar to cover it and my reporting responsibilities?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TAA program requires expenditures funded by TAA be reported in the PIRL. These costs must be reported in Employ Florida </a:t>
            </a:r>
            <a:r>
              <a:rPr lang="en-US" b="1" dirty="0">
                <a:latin typeface="Arial" panose="020B0604020202020204" pitchFamily="34" charset="0"/>
                <a:cs typeface="Arial" panose="020B0604020202020204" pitchFamily="34" charset="0"/>
              </a:rPr>
              <a:t>by the Local TAA Coordinator </a:t>
            </a:r>
            <a:r>
              <a:rPr lang="en-US" b="0" dirty="0">
                <a:latin typeface="Arial" panose="020B0604020202020204" pitchFamily="34" charset="0"/>
                <a:cs typeface="Arial" panose="020B0604020202020204" pitchFamily="34" charset="0"/>
              </a:rPr>
              <a:t>as they are </a:t>
            </a:r>
            <a:r>
              <a:rPr lang="en-US" b="0" i="1" dirty="0">
                <a:latin typeface="Arial" panose="020B0604020202020204" pitchFamily="34" charset="0"/>
                <a:cs typeface="Arial" panose="020B0604020202020204" pitchFamily="34" charset="0"/>
              </a:rPr>
              <a:t>accrued</a:t>
            </a:r>
            <a:r>
              <a:rPr lang="en-US" b="0" dirty="0">
                <a:latin typeface="Arial" panose="020B0604020202020204" pitchFamily="34" charset="0"/>
                <a:cs typeface="Arial" panose="020B0604020202020204" pitchFamily="34" charset="0"/>
              </a:rPr>
              <a:t> as opposed to </a:t>
            </a:r>
            <a:r>
              <a:rPr lang="en-US" dirty="0">
                <a:latin typeface="Arial" panose="020B0604020202020204" pitchFamily="34" charset="0"/>
                <a:cs typeface="Arial" panose="020B0604020202020204" pitchFamily="34" charset="0"/>
              </a:rPr>
              <a:t>when billing, payments, or disbursements take place. This methodology is specifically modeled to mirror USDOL reporting. The expenses reported in Employ Florida comprise the PIRL expenditure data required to validate federal financial reports for the TAADI.</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Training expenses are considered to be accrued when the participant is obligated to pay for the expenses, such as </a:t>
            </a:r>
            <a:r>
              <a:rPr lang="en-US" sz="1200" kern="1200" dirty="0">
                <a:solidFill>
                  <a:schemeClr val="tx1"/>
                </a:solidFill>
                <a:effectLst/>
                <a:latin typeface="+mn-lt"/>
                <a:ea typeface="+mn-ea"/>
                <a:cs typeface="+mn-cs"/>
              </a:rPr>
              <a:t>receiving</a:t>
            </a:r>
            <a:r>
              <a:rPr lang="en-US" dirty="0">
                <a:latin typeface="Arial" panose="020B0604020202020204" pitchFamily="34" charset="0"/>
                <a:cs typeface="Arial" panose="020B0604020202020204" pitchFamily="34" charset="0"/>
              </a:rPr>
              <a:t> an invoice, as determined by the training provider. With tuition, for example, this training expense is typically considered accrued after the deadline date for dropping classes has passed.  This situation means that as soon as the participant can no longer drop the class, and they have to pay for it, that is the time when it would be considered accrued. At this point, the training provider expects payment although the payment deadline and/or billing may occur at a future date.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34743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TAADI has several performance measures which monitor service delivery to ensure participants are served effectively.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276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individual employment plan (IEP) is required for Trade Adjustment Assistance (TAA) participants who do not possess the skills to secure suitable employment in the existing labor market and will be entering TAA-approved training. The IEP must precede the approval of any training, or waiver of training requirement, as outlined in FloridaCommerce Memorandum: </a:t>
            </a:r>
            <a:r>
              <a:rPr lang="en-US" sz="1200" u="sng" kern="1200" dirty="0">
                <a:solidFill>
                  <a:schemeClr val="tx1"/>
                </a:solidFill>
                <a:effectLst/>
                <a:latin typeface="+mn-lt"/>
                <a:ea typeface="+mn-ea"/>
                <a:cs typeface="+mn-cs"/>
                <a:hlinkClick r:id="rId3"/>
              </a:rPr>
              <a:t>Trade Adjustment Assistance Individual Employment Plan Reporting</a:t>
            </a:r>
            <a:r>
              <a:rPr lang="en-US" sz="1200" kern="1200" dirty="0">
                <a:solidFill>
                  <a:schemeClr val="tx1"/>
                </a:solidFill>
                <a:effectLst/>
                <a:latin typeface="+mn-lt"/>
                <a:ea typeface="+mn-ea"/>
                <a:cs typeface="+mn-cs"/>
              </a:rPr>
              <a:t> dated December 6, 2018.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conducting the comprehensive assessment, the Local TAA Coordinator must explore any relevant barriers that may hinder the participant’s ability to successfully complete training. These barriers must be converted into goal statements, and along with the necessary steps (objectives) to complete training, be included in the TAA participant’s IEP. Labor Market Information must be used by Local TAA Coordinators when assisting TAA participants in selecting appropriate occupational skills training and/or developing an IEP. These objectives serve as the actions necessary to achieve the overarching goal of obtaining suitable employment and must be monitored and reviewed with the TAA participant on a consistent basis to ensure success.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IEP must be documented in the participant’s Employ Florida TAA program application by recording the service code T05. The IEP must be signed by the TAA participant and available in the participant’s Employ Florida case file. For more information on TAA Training Services, please review </a:t>
            </a:r>
            <a:r>
              <a:rPr lang="en-US" sz="1200" u="sng" kern="1200" dirty="0">
                <a:solidFill>
                  <a:schemeClr val="tx1"/>
                </a:solidFill>
                <a:effectLst/>
                <a:latin typeface="+mn-lt"/>
                <a:ea typeface="+mn-ea"/>
                <a:cs typeface="+mn-cs"/>
                <a:hlinkClick r:id="rId4"/>
              </a:rPr>
              <a:t>Administrative Policy 107</a:t>
            </a:r>
            <a:r>
              <a:rPr lang="en-US" sz="1200" kern="1200" dirty="0">
                <a:solidFill>
                  <a:schemeClr val="tx1"/>
                </a:solidFill>
                <a:effectLst/>
                <a:latin typeface="+mn-lt"/>
                <a:ea typeface="+mn-ea"/>
                <a:cs typeface="+mn-cs"/>
              </a:rPr>
              <a:t>. For more information on the TAA training approval criteria, process, and reporting, please review </a:t>
            </a:r>
            <a:r>
              <a:rPr lang="en-US" sz="1200" u="sng" kern="1200" dirty="0">
                <a:solidFill>
                  <a:schemeClr val="tx1"/>
                </a:solidFill>
                <a:effectLst/>
                <a:latin typeface="+mn-lt"/>
                <a:ea typeface="+mn-ea"/>
                <a:cs typeface="+mn-cs"/>
                <a:hlinkClick r:id="rId5"/>
              </a:rPr>
              <a:t>Administrative Policy 108</a:t>
            </a:r>
            <a:r>
              <a:rPr lang="en-US" sz="1200" kern="1200" dirty="0">
                <a:solidFill>
                  <a:schemeClr val="tx1"/>
                </a:solidFill>
                <a:effectLst/>
                <a:latin typeface="+mn-lt"/>
                <a:ea typeface="+mn-ea"/>
                <a:cs typeface="+mn-cs"/>
              </a:rPr>
              <a:t>. </a:t>
            </a:r>
          </a:p>
          <a:p>
            <a:pPr algn="just"/>
            <a:endParaRPr lang="en-US" dirty="0">
              <a:solidFill>
                <a:srgbClr val="004563"/>
              </a:solidFill>
            </a:endParaRPr>
          </a:p>
          <a:p>
            <a:pPr algn="just"/>
            <a:endParaRPr lang="en-US" dirty="0">
              <a:solidFill>
                <a:srgbClr val="004563"/>
              </a:solidFill>
            </a:endParaRPr>
          </a:p>
          <a:p>
            <a:pPr algn="just"/>
            <a:endParaRPr lang="en-US" dirty="0">
              <a:solidFill>
                <a:srgbClr val="004563"/>
              </a:solidFill>
            </a:endParaRPr>
          </a:p>
          <a:p>
            <a:pPr algn="just"/>
            <a:r>
              <a:rPr lang="en-US" dirty="0">
                <a:solidFill>
                  <a:srgbClr val="004563"/>
                </a:solidFill>
              </a:rPr>
              <a:t>Make sure an IEP/ISP has been completed </a:t>
            </a:r>
            <a:r>
              <a:rPr lang="en-US" b="1" u="sng" dirty="0">
                <a:solidFill>
                  <a:srgbClr val="004563"/>
                </a:solidFill>
              </a:rPr>
              <a:t>prior to </a:t>
            </a:r>
            <a:r>
              <a:rPr lang="en-US" dirty="0">
                <a:solidFill>
                  <a:srgbClr val="004563"/>
                </a:solidFill>
              </a:rPr>
              <a:t>the trade-affected worker entering into training. </a:t>
            </a:r>
          </a:p>
          <a:p>
            <a:pPr algn="just"/>
            <a:endParaRPr lang="en-US" dirty="0">
              <a:solidFill>
                <a:srgbClr val="004563"/>
              </a:solidFill>
            </a:endParaRPr>
          </a:p>
          <a:p>
            <a:pPr algn="just"/>
            <a:r>
              <a:rPr lang="en-US" dirty="0">
                <a:solidFill>
                  <a:srgbClr val="004563"/>
                </a:solidFill>
              </a:rPr>
              <a:t>It is allowable for the IEP/ISP to be completed under a partner program application such as Wagner-</a:t>
            </a:r>
            <a:r>
              <a:rPr lang="en-US" dirty="0" err="1">
                <a:solidFill>
                  <a:srgbClr val="004563"/>
                </a:solidFill>
              </a:rPr>
              <a:t>Peyser</a:t>
            </a:r>
            <a:r>
              <a:rPr lang="en-US" dirty="0">
                <a:solidFill>
                  <a:srgbClr val="004563"/>
                </a:solidFill>
              </a:rPr>
              <a:t> or WIOA as long as the date the IEP was completed is prior to the date the participant entered into training. The completed IEP ensures there is a plan in place for the participant to accomplish their short and/or long-term educational and occupational goals, and that the approved training aligns with them. The initial development of an IEP is important from a performance standpoint, but it is also critical in ensuring we are providing the case management framework necessary to ensure successful outcomes for Florida’s TAA participants.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0907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r>
              <a:rPr lang="en-US" dirty="0">
                <a:solidFill>
                  <a:srgbClr val="004563"/>
                </a:solidFill>
              </a:rPr>
              <a:t>As stated previously, it is critical to ensure the IEP is documented in Employ Florida and that is easy to do if you create the IEP in Employ Florida.  This step can be accomplished through manually entering the Employ Florida service code T05 (Individual Employment Plan), along </a:t>
            </a:r>
            <a:r>
              <a:rPr lang="en-US" b="1" dirty="0">
                <a:solidFill>
                  <a:srgbClr val="004563"/>
                </a:solidFill>
              </a:rPr>
              <a:t>with</a:t>
            </a:r>
            <a:r>
              <a:rPr lang="en-US" dirty="0">
                <a:solidFill>
                  <a:srgbClr val="004563"/>
                </a:solidFill>
              </a:rPr>
              <a:t> an accompanying case note which outlines the goals and tasks required to accomplish those goals. To clarify, the case note would include the same information (e.g., goals and tasks) recorded in the Goals Section of the IEP. Meaning, the case note should not require any additional steps, new text, or meetings with your participant. You are also able to enter service code 205 under the Wagner-</a:t>
            </a:r>
            <a:r>
              <a:rPr lang="en-US" dirty="0" err="1">
                <a:solidFill>
                  <a:srgbClr val="004563"/>
                </a:solidFill>
              </a:rPr>
              <a:t>Peyser</a:t>
            </a:r>
            <a:r>
              <a:rPr lang="en-US" dirty="0">
                <a:solidFill>
                  <a:srgbClr val="004563"/>
                </a:solidFill>
              </a:rPr>
              <a:t> program application. It is allowable for the IEP to be completed under a partner program application such as Wagner-</a:t>
            </a:r>
            <a:r>
              <a:rPr lang="en-US" dirty="0" err="1">
                <a:solidFill>
                  <a:srgbClr val="004563"/>
                </a:solidFill>
              </a:rPr>
              <a:t>Peyser</a:t>
            </a:r>
            <a:r>
              <a:rPr lang="en-US" dirty="0">
                <a:solidFill>
                  <a:srgbClr val="004563"/>
                </a:solidFill>
              </a:rPr>
              <a:t> or WIOA as long as the date the IEP was completed is prior to the date the participant entered into training.</a:t>
            </a:r>
          </a:p>
          <a:p>
            <a:pPr defTabSz="914255"/>
            <a:endParaRPr lang="en-US" dirty="0">
              <a:solidFill>
                <a:srgbClr val="004563"/>
              </a:solidFill>
            </a:endParaRPr>
          </a:p>
          <a:p>
            <a:pPr marL="0" marR="0" lvl="0" indent="0" algn="l" defTabSz="914255" rtl="0" eaLnBrk="1" fontAlgn="auto" latinLnBrk="0" hangingPunct="1">
              <a:lnSpc>
                <a:spcPct val="100000"/>
              </a:lnSpc>
              <a:spcBef>
                <a:spcPts val="0"/>
              </a:spcBef>
              <a:spcAft>
                <a:spcPts val="0"/>
              </a:spcAft>
              <a:buClrTx/>
              <a:buSzTx/>
              <a:buFontTx/>
              <a:buNone/>
              <a:tabLst/>
              <a:defRPr/>
            </a:pPr>
            <a:r>
              <a:rPr lang="en-US" dirty="0">
                <a:solidFill>
                  <a:srgbClr val="004563"/>
                </a:solidFill>
              </a:rPr>
              <a:t>Key takeaway messages: </a:t>
            </a:r>
          </a:p>
          <a:p>
            <a:pPr marL="171450" marR="0" lvl="0" indent="-171450" algn="l" defTabSz="9142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4563"/>
                </a:solidFill>
              </a:rPr>
              <a:t>If the IEP is completed even the day after training commences, then the IEP will not be considered complete, and it will not be counted in the performance measure accurately. </a:t>
            </a:r>
          </a:p>
          <a:p>
            <a:pPr marL="171450" indent="-171450" defTabSz="914255">
              <a:buFont typeface="Arial" panose="020B0604020202020204" pitchFamily="34" charset="0"/>
              <a:buChar char="•"/>
            </a:pPr>
            <a:r>
              <a:rPr lang="en-US" dirty="0">
                <a:solidFill>
                  <a:srgbClr val="004563"/>
                </a:solidFill>
              </a:rPr>
              <a:t>Always create the IEP after completing your assessments and well before the participant enters training.  </a:t>
            </a:r>
          </a:p>
          <a:p>
            <a:pPr defTabSz="914255"/>
            <a:endParaRPr lang="en-US" dirty="0">
              <a:solidFill>
                <a:srgbClr val="004563"/>
              </a:solidFill>
            </a:endParaRPr>
          </a:p>
          <a:p>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When we enter a T05 IEP service, is the projected end date the same as the projected end date of service code 334 (TAA Approved Occupational Skills Training)? Should both services have the same closure dates?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Employ Florida service codes that are not training or work experience services, like writing an IEP, must not be future dated to extend participation (see </a:t>
            </a:r>
            <a:r>
              <a:rPr lang="en-US" sz="1200" u="sng" kern="1200" dirty="0">
                <a:solidFill>
                  <a:schemeClr val="tx1"/>
                </a:solidFill>
                <a:effectLst/>
                <a:latin typeface="+mn-lt"/>
                <a:ea typeface="+mn-ea"/>
                <a:cs typeface="+mn-cs"/>
                <a:hlinkClick r:id="rId3"/>
              </a:rPr>
              <a:t>Administrative Policy 115: Common Exit</a:t>
            </a:r>
            <a:r>
              <a:rPr lang="en-US" sz="1200" kern="1200" dirty="0">
                <a:solidFill>
                  <a:schemeClr val="tx1"/>
                </a:solidFill>
                <a:effectLst/>
                <a:latin typeface="+mn-lt"/>
                <a:ea typeface="+mn-ea"/>
                <a:cs typeface="+mn-cs"/>
              </a:rPr>
              <a:t> for more detail). The T05 activity represents the action of preparing or creating an Individual Employment Plan. Once the plan is created, the service is successfully reported same day. There is no requirement or reason to assign a projected end date to the T05 activity. If the plan is updated or modified, the user may report another T05 to reflect the update and ensure the EF case file accurately reflects the IEP update.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18052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boards are encouraged to utilize the </a:t>
            </a:r>
            <a:r>
              <a:rPr lang="en-US" b="1" dirty="0"/>
              <a:t>Virtual One Stop (VOS) plan </a:t>
            </a:r>
            <a:r>
              <a:rPr lang="en-US" dirty="0"/>
              <a:t>in Employ Florida, as this use ensures the IEP service code (205) is automatically entered in the participant’s Activity History/Service Plan when the plan is completed.  The following screen shots will walk you through the process of creating an IEP using the VOS Plan feature in Employ Florida.  </a:t>
            </a:r>
          </a:p>
          <a:p>
            <a:endParaRPr lang="en-US" dirty="0"/>
          </a:p>
          <a:p>
            <a:r>
              <a:rPr lang="en-US" dirty="0"/>
              <a:t>The first step is to select “Assist an individual” from the home screen then, when on the customer’s initial landing page, select the “Plan” hyperlink under the Case Management Profile.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97369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A9EA616-0F5D-893C-F6CD-B521272D69DA}"/>
              </a:ext>
            </a:extLst>
          </p:cNvPr>
          <p:cNvPicPr>
            <a:picLocks noChangeAspect="1"/>
          </p:cNvPicPr>
          <p:nvPr/>
        </p:nvPicPr>
        <p:blipFill>
          <a:blip r:embed="rId2"/>
          <a:stretch>
            <a:fillRect/>
          </a:stretch>
        </p:blipFill>
        <p:spPr>
          <a:xfrm>
            <a:off x="1402226"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616749"/>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 (TAA)</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744634"/>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Introduction to Performance Reporting</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D08618F0-103B-4DDA-C1D2-E9B55C595942}"/>
              </a:ext>
            </a:extLst>
          </p:cNvPr>
          <p:cNvSpPr>
            <a:spLocks noGrp="1"/>
          </p:cNvSpPr>
          <p:nvPr>
            <p:ph idx="1"/>
          </p:nvPr>
        </p:nvSpPr>
        <p:spPr>
          <a:xfrm>
            <a:off x="838200" y="1690688"/>
            <a:ext cx="10515600" cy="5299440"/>
          </a:xfrm>
        </p:spPr>
        <p:txBody>
          <a:bodyPr>
            <a:noAutofit/>
          </a:bodyPr>
          <a:lstStyle/>
          <a:p>
            <a:pPr marL="0" indent="0">
              <a:buNone/>
            </a:pPr>
            <a:r>
              <a:rPr lang="en-US" sz="3200" dirty="0">
                <a:solidFill>
                  <a:srgbClr val="202452"/>
                </a:solidFill>
                <a:latin typeface="Arial" panose="020B0604020202020204" pitchFamily="34" charset="0"/>
                <a:cs typeface="Arial" panose="020B0604020202020204" pitchFamily="34" charset="0"/>
              </a:rPr>
              <a:t>Steps on where to key service codes into the Employ Florida system.</a:t>
            </a:r>
          </a:p>
          <a:p>
            <a:pPr marL="0" indent="0">
              <a:buNone/>
            </a:pPr>
            <a:r>
              <a:rPr lang="en-US" sz="3200" dirty="0">
                <a:solidFill>
                  <a:srgbClr val="202452"/>
                </a:solidFill>
                <a:latin typeface="Arial" panose="020B0604020202020204" pitchFamily="34" charset="0"/>
                <a:cs typeface="Arial" panose="020B0604020202020204" pitchFamily="34" charset="0"/>
              </a:rPr>
              <a:t>1) Click “Plan.”</a:t>
            </a:r>
          </a:p>
          <a:p>
            <a:pPr marL="0" indent="0">
              <a:buNone/>
            </a:pPr>
            <a:endParaRPr lang="en-US" sz="3200" dirty="0">
              <a:solidFill>
                <a:srgbClr val="202452"/>
              </a:solidFill>
            </a:endParaRPr>
          </a:p>
        </p:txBody>
      </p:sp>
      <p:pic>
        <p:nvPicPr>
          <p:cNvPr id="8" name="Picture 7">
            <a:extLst>
              <a:ext uri="{FF2B5EF4-FFF2-40B4-BE49-F238E27FC236}">
                <a16:creationId xmlns:a16="http://schemas.microsoft.com/office/drawing/2014/main" id="{8D0E3285-BE97-D9D4-B435-0777054BD012}"/>
              </a:ext>
            </a:extLst>
          </p:cNvPr>
          <p:cNvPicPr>
            <a:picLocks noChangeAspect="1"/>
          </p:cNvPicPr>
          <p:nvPr/>
        </p:nvPicPr>
        <p:blipFill>
          <a:blip r:embed="rId4"/>
          <a:stretch>
            <a:fillRect/>
          </a:stretch>
        </p:blipFill>
        <p:spPr>
          <a:xfrm>
            <a:off x="4122963" y="2484388"/>
            <a:ext cx="6745333" cy="4166875"/>
          </a:xfrm>
          <a:prstGeom prst="rect">
            <a:avLst/>
          </a:prstGeom>
        </p:spPr>
      </p:pic>
      <p:sp>
        <p:nvSpPr>
          <p:cNvPr id="9" name="Arrow: Left 8">
            <a:extLst>
              <a:ext uri="{FF2B5EF4-FFF2-40B4-BE49-F238E27FC236}">
                <a16:creationId xmlns:a16="http://schemas.microsoft.com/office/drawing/2014/main" id="{8E4B56D8-F27C-C807-23CF-E84B1349909E}"/>
              </a:ext>
            </a:extLst>
          </p:cNvPr>
          <p:cNvSpPr/>
          <p:nvPr/>
        </p:nvSpPr>
        <p:spPr>
          <a:xfrm>
            <a:off x="9694482" y="5088934"/>
            <a:ext cx="1019436" cy="272415"/>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15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91771B86-0B2E-2755-83A7-6F79343214E9}"/>
              </a:ext>
            </a:extLst>
          </p:cNvPr>
          <p:cNvSpPr>
            <a:spLocks noGrp="1"/>
          </p:cNvSpPr>
          <p:nvPr>
            <p:ph idx="1"/>
          </p:nvPr>
        </p:nvSpPr>
        <p:spPr>
          <a:xfrm>
            <a:off x="838200" y="1558560"/>
            <a:ext cx="10515600" cy="5299440"/>
          </a:xfrm>
        </p:spPr>
        <p:txBody>
          <a:bodyPr>
            <a:noAutofit/>
          </a:bodyPr>
          <a:lstStyle/>
          <a:p>
            <a:pPr marL="0" indent="0">
              <a:buNone/>
            </a:pPr>
            <a:r>
              <a:rPr lang="en-US" dirty="0">
                <a:solidFill>
                  <a:srgbClr val="202452"/>
                </a:solidFill>
                <a:latin typeface="Arial" panose="020B0604020202020204" pitchFamily="34" charset="0"/>
                <a:cs typeface="Arial" panose="020B0604020202020204" pitchFamily="34" charset="0"/>
              </a:rPr>
              <a:t>2) Click “Create Individual Employment Plan/Service Strategy.”</a:t>
            </a:r>
            <a:endParaRPr lang="en-US" u="sng" dirty="0">
              <a:solidFill>
                <a:srgbClr val="202452"/>
              </a:solidFill>
              <a:latin typeface="Arial" panose="020B0604020202020204" pitchFamily="34" charset="0"/>
              <a:cs typeface="Arial" panose="020B0604020202020204" pitchFamily="34" charset="0"/>
            </a:endParaRPr>
          </a:p>
          <a:p>
            <a:pPr marL="0" indent="0">
              <a:buNone/>
            </a:pPr>
            <a:endParaRPr lang="en-US" sz="3200" dirty="0">
              <a:solidFill>
                <a:srgbClr val="202452"/>
              </a:solidFill>
            </a:endParaRPr>
          </a:p>
        </p:txBody>
      </p:sp>
      <p:pic>
        <p:nvPicPr>
          <p:cNvPr id="10" name="Picture 9">
            <a:extLst>
              <a:ext uri="{FF2B5EF4-FFF2-40B4-BE49-F238E27FC236}">
                <a16:creationId xmlns:a16="http://schemas.microsoft.com/office/drawing/2014/main" id="{DCC28B33-2241-A9B1-DD23-ACEEE45E119D}"/>
              </a:ext>
            </a:extLst>
          </p:cNvPr>
          <p:cNvPicPr>
            <a:picLocks noChangeAspect="1"/>
          </p:cNvPicPr>
          <p:nvPr/>
        </p:nvPicPr>
        <p:blipFill>
          <a:blip r:embed="rId4"/>
          <a:stretch>
            <a:fillRect/>
          </a:stretch>
        </p:blipFill>
        <p:spPr>
          <a:xfrm>
            <a:off x="838200" y="2272121"/>
            <a:ext cx="7334265" cy="4220754"/>
          </a:xfrm>
          <a:prstGeom prst="rect">
            <a:avLst/>
          </a:prstGeom>
        </p:spPr>
      </p:pic>
      <p:sp>
        <p:nvSpPr>
          <p:cNvPr id="11" name="Arrow: Left 10">
            <a:extLst>
              <a:ext uri="{FF2B5EF4-FFF2-40B4-BE49-F238E27FC236}">
                <a16:creationId xmlns:a16="http://schemas.microsoft.com/office/drawing/2014/main" id="{EE5BC612-56DF-8799-6170-935397019441}"/>
              </a:ext>
            </a:extLst>
          </p:cNvPr>
          <p:cNvSpPr/>
          <p:nvPr/>
        </p:nvSpPr>
        <p:spPr>
          <a:xfrm>
            <a:off x="7052058" y="6119468"/>
            <a:ext cx="2433260" cy="190122"/>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525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Reminders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DD141A58-D701-7E54-B845-158FC3538067}"/>
              </a:ext>
            </a:extLst>
          </p:cNvPr>
          <p:cNvSpPr>
            <a:spLocks noGrp="1"/>
          </p:cNvSpPr>
          <p:nvPr>
            <p:ph idx="1"/>
          </p:nvPr>
        </p:nvSpPr>
        <p:spPr>
          <a:xfrm>
            <a:off x="838200" y="1558560"/>
            <a:ext cx="10515600" cy="5299440"/>
          </a:xfrm>
        </p:spPr>
        <p:txBody>
          <a:bodyPr>
            <a:noAutofit/>
          </a:bodyPr>
          <a:lstStyle/>
          <a:p>
            <a:pPr marL="0" indent="0">
              <a:buNone/>
            </a:pPr>
            <a:r>
              <a:rPr lang="en-US" sz="2300" dirty="0">
                <a:solidFill>
                  <a:srgbClr val="202452"/>
                </a:solidFill>
                <a:latin typeface="Arial" panose="020B0604020202020204" pitchFamily="34" charset="0"/>
                <a:cs typeface="Arial" panose="020B0604020202020204" pitchFamily="34" charset="0"/>
              </a:rPr>
              <a:t>Create a detailed and SMART plan. The </a:t>
            </a:r>
            <a:r>
              <a:rPr lang="en-US" sz="2300" dirty="0">
                <a:solidFill>
                  <a:srgbClr val="202452"/>
                </a:solidFill>
                <a:latin typeface="Arial" panose="020B0604020202020204"/>
                <a:cs typeface="Arial" panose="020B0604020202020204" pitchFamily="34" charset="0"/>
              </a:rPr>
              <a:t>g</a:t>
            </a:r>
            <a:r>
              <a:rPr lang="en-US" sz="2300" dirty="0">
                <a:solidFill>
                  <a:srgbClr val="202452"/>
                </a:solidFill>
                <a:latin typeface="Arial" panose="020B0604020202020204"/>
              </a:rPr>
              <a:t>oals and objectives must be:</a:t>
            </a:r>
          </a:p>
          <a:p>
            <a:pPr marL="804672" lvl="2" indent="-347472">
              <a:spcBef>
                <a:spcPts val="1800"/>
              </a:spcBef>
              <a:buClr>
                <a:srgbClr val="004563"/>
              </a:buClr>
              <a:buFont typeface="Wingdings" panose="05000000000000000000" pitchFamily="2" charset="2"/>
              <a:buChar char="§"/>
            </a:pPr>
            <a:r>
              <a:rPr lang="en-US" sz="2800" b="1" dirty="0">
                <a:solidFill>
                  <a:srgbClr val="202452"/>
                </a:solidFill>
                <a:latin typeface="Arial" panose="020B0604020202020204"/>
              </a:rPr>
              <a:t>S</a:t>
            </a:r>
            <a:r>
              <a:rPr lang="en-US" dirty="0">
                <a:solidFill>
                  <a:srgbClr val="202452"/>
                </a:solidFill>
                <a:latin typeface="Arial" panose="020B0604020202020204"/>
              </a:rPr>
              <a:t>pecific</a:t>
            </a:r>
          </a:p>
          <a:p>
            <a:pPr marL="804672" lvl="2" indent="-347472">
              <a:spcBef>
                <a:spcPts val="1800"/>
              </a:spcBef>
              <a:buClr>
                <a:srgbClr val="004563"/>
              </a:buClr>
              <a:buFont typeface="Wingdings" panose="05000000000000000000" pitchFamily="2" charset="2"/>
              <a:buChar char="§"/>
            </a:pPr>
            <a:r>
              <a:rPr lang="en-US" sz="2800" b="1" dirty="0">
                <a:solidFill>
                  <a:srgbClr val="202452"/>
                </a:solidFill>
                <a:latin typeface="Arial" panose="020B0604020202020204"/>
              </a:rPr>
              <a:t>M</a:t>
            </a:r>
            <a:r>
              <a:rPr lang="en-US" dirty="0">
                <a:solidFill>
                  <a:srgbClr val="202452"/>
                </a:solidFill>
                <a:latin typeface="Arial" panose="020B0604020202020204"/>
              </a:rPr>
              <a:t>easurable</a:t>
            </a:r>
          </a:p>
          <a:p>
            <a:pPr marL="804672" lvl="2" indent="-347472">
              <a:spcBef>
                <a:spcPts val="1800"/>
              </a:spcBef>
              <a:buClr>
                <a:srgbClr val="004563"/>
              </a:buClr>
              <a:buFont typeface="Wingdings" panose="05000000000000000000" pitchFamily="2" charset="2"/>
              <a:buChar char="§"/>
            </a:pPr>
            <a:r>
              <a:rPr lang="en-US" sz="2800" b="1" dirty="0">
                <a:solidFill>
                  <a:srgbClr val="202452"/>
                </a:solidFill>
                <a:latin typeface="Arial" panose="020B0604020202020204"/>
              </a:rPr>
              <a:t>A</a:t>
            </a:r>
            <a:r>
              <a:rPr lang="en-US" dirty="0">
                <a:solidFill>
                  <a:srgbClr val="202452"/>
                </a:solidFill>
                <a:latin typeface="Arial" panose="020B0604020202020204"/>
              </a:rPr>
              <a:t>ttainable</a:t>
            </a:r>
          </a:p>
          <a:p>
            <a:pPr marL="804672" lvl="2" indent="-347472">
              <a:spcBef>
                <a:spcPts val="1800"/>
              </a:spcBef>
              <a:buClr>
                <a:srgbClr val="004563"/>
              </a:buClr>
              <a:buFont typeface="Wingdings" panose="05000000000000000000" pitchFamily="2" charset="2"/>
              <a:buChar char="§"/>
            </a:pPr>
            <a:r>
              <a:rPr lang="en-US" sz="2800" b="1" dirty="0">
                <a:solidFill>
                  <a:srgbClr val="202452"/>
                </a:solidFill>
                <a:latin typeface="Arial" panose="020B0604020202020204"/>
              </a:rPr>
              <a:t>R</a:t>
            </a:r>
            <a:r>
              <a:rPr lang="en-US" dirty="0">
                <a:solidFill>
                  <a:srgbClr val="202452"/>
                </a:solidFill>
                <a:latin typeface="Arial" panose="020B0604020202020204"/>
              </a:rPr>
              <a:t>elevant</a:t>
            </a:r>
          </a:p>
          <a:p>
            <a:pPr marL="804672" lvl="2" indent="-347472">
              <a:spcBef>
                <a:spcPts val="1800"/>
              </a:spcBef>
              <a:buClr>
                <a:srgbClr val="004563"/>
              </a:buClr>
              <a:buFont typeface="Wingdings" panose="05000000000000000000" pitchFamily="2" charset="2"/>
              <a:buChar char="§"/>
            </a:pPr>
            <a:r>
              <a:rPr lang="en-US" sz="2800" b="1" dirty="0">
                <a:solidFill>
                  <a:srgbClr val="202452"/>
                </a:solidFill>
                <a:latin typeface="Arial" panose="020B0604020202020204"/>
              </a:rPr>
              <a:t>T</a:t>
            </a:r>
            <a:r>
              <a:rPr lang="en-US" dirty="0">
                <a:solidFill>
                  <a:srgbClr val="202452"/>
                </a:solidFill>
                <a:latin typeface="Arial" panose="020B0604020202020204"/>
              </a:rPr>
              <a:t>imely</a:t>
            </a:r>
          </a:p>
          <a:p>
            <a:pPr marL="0" indent="0">
              <a:buNone/>
            </a:pPr>
            <a:endParaRPr lang="en-US" sz="2000" dirty="0">
              <a:solidFill>
                <a:srgbClr val="202452"/>
              </a:solidFill>
            </a:endParaRPr>
          </a:p>
          <a:p>
            <a:pPr marL="0" indent="0">
              <a:buNone/>
            </a:pPr>
            <a:r>
              <a:rPr lang="en-US" sz="2400" dirty="0">
                <a:solidFill>
                  <a:srgbClr val="202452"/>
                </a:solidFill>
              </a:rPr>
              <a:t>The final copy of the negotiated IEP should be reviewed and signed by both the participant and staff member.</a:t>
            </a:r>
          </a:p>
        </p:txBody>
      </p:sp>
    </p:spTree>
    <p:extLst>
      <p:ext uri="{BB962C8B-B14F-4D97-AF65-F5344CB8AC3E}">
        <p14:creationId xmlns:p14="http://schemas.microsoft.com/office/powerpoint/2010/main" val="137024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3ABD0917-4735-B66A-5008-47BF7AB3E8F5}"/>
              </a:ext>
            </a:extLst>
          </p:cNvPr>
          <p:cNvSpPr txBox="1">
            <a:spLocks/>
          </p:cNvSpPr>
          <p:nvPr/>
        </p:nvSpPr>
        <p:spPr>
          <a:xfrm>
            <a:off x="838200" y="1690688"/>
            <a:ext cx="10344150" cy="15209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rgbClr val="202452"/>
                </a:solidFill>
                <a:latin typeface="Arial" panose="020B0604020202020204" pitchFamily="34" charset="0"/>
                <a:cs typeface="Arial" panose="020B0604020202020204" pitchFamily="34" charset="0"/>
              </a:rPr>
              <a:t>3) The system generates automatically the service code 205 upon completion of the IEP.</a:t>
            </a:r>
            <a:br>
              <a:rPr lang="en-US" sz="2400">
                <a:solidFill>
                  <a:srgbClr val="202452"/>
                </a:solidFill>
                <a:latin typeface="Arial" panose="020B0604020202020204" pitchFamily="34" charset="0"/>
                <a:cs typeface="Arial" panose="020B0604020202020204" pitchFamily="34" charset="0"/>
              </a:rPr>
            </a:br>
            <a:br>
              <a:rPr lang="en-US" sz="1100">
                <a:solidFill>
                  <a:srgbClr val="202452"/>
                </a:solidFill>
                <a:latin typeface="Arial" panose="020B0604020202020204" pitchFamily="34" charset="0"/>
                <a:cs typeface="Arial" panose="020B0604020202020204" pitchFamily="34" charset="0"/>
              </a:rPr>
            </a:br>
            <a:r>
              <a:rPr lang="en-US" sz="2400" u="sng">
                <a:solidFill>
                  <a:srgbClr val="202452"/>
                </a:solidFill>
                <a:latin typeface="Arial" panose="020B0604020202020204" pitchFamily="34" charset="0"/>
                <a:cs typeface="Arial" panose="020B0604020202020204" pitchFamily="34" charset="0"/>
              </a:rPr>
              <a:t>Important</a:t>
            </a:r>
            <a:r>
              <a:rPr lang="en-US" sz="2400">
                <a:solidFill>
                  <a:srgbClr val="202452"/>
                </a:solidFill>
                <a:latin typeface="Arial" panose="020B0604020202020204" pitchFamily="34" charset="0"/>
                <a:cs typeface="Arial" panose="020B0604020202020204" pitchFamily="34" charset="0"/>
              </a:rPr>
              <a:t>: Without this 205 code, you will not receive credit for providing this service.</a:t>
            </a:r>
            <a:endParaRPr lang="en-US" sz="2400" dirty="0">
              <a:solidFill>
                <a:srgbClr val="20245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92FFE2B-8684-D684-26EF-51D14FAE6DE6}"/>
              </a:ext>
            </a:extLst>
          </p:cNvPr>
          <p:cNvPicPr>
            <a:picLocks noChangeAspect="1"/>
          </p:cNvPicPr>
          <p:nvPr/>
        </p:nvPicPr>
        <p:blipFill>
          <a:blip r:embed="rId4"/>
          <a:stretch>
            <a:fillRect/>
          </a:stretch>
        </p:blipFill>
        <p:spPr>
          <a:xfrm>
            <a:off x="2610395" y="3117288"/>
            <a:ext cx="3855719" cy="3463365"/>
          </a:xfrm>
          <a:prstGeom prst="rect">
            <a:avLst/>
          </a:prstGeom>
        </p:spPr>
      </p:pic>
      <p:sp>
        <p:nvSpPr>
          <p:cNvPr id="9" name="Arrow: Left 8">
            <a:extLst>
              <a:ext uri="{FF2B5EF4-FFF2-40B4-BE49-F238E27FC236}">
                <a16:creationId xmlns:a16="http://schemas.microsoft.com/office/drawing/2014/main" id="{B8219481-8B92-9ABF-9BFB-E421B8CC2E15}"/>
              </a:ext>
            </a:extLst>
          </p:cNvPr>
          <p:cNvSpPr/>
          <p:nvPr/>
        </p:nvSpPr>
        <p:spPr>
          <a:xfrm>
            <a:off x="5392330" y="3585172"/>
            <a:ext cx="2433260" cy="190122"/>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037A4198-570E-F0E9-06BA-3BAFD396C42C}"/>
              </a:ext>
            </a:extLst>
          </p:cNvPr>
          <p:cNvSpPr/>
          <p:nvPr/>
        </p:nvSpPr>
        <p:spPr>
          <a:xfrm rot="20327897">
            <a:off x="6481980" y="6104138"/>
            <a:ext cx="1416718" cy="352894"/>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318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Service Code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C51A6328-F6FC-EF97-54AE-72BE77192DD0}"/>
              </a:ext>
            </a:extLst>
          </p:cNvPr>
          <p:cNvPicPr>
            <a:picLocks noChangeAspect="1"/>
          </p:cNvPicPr>
          <p:nvPr/>
        </p:nvPicPr>
        <p:blipFill>
          <a:blip r:embed="rId4"/>
          <a:stretch>
            <a:fillRect/>
          </a:stretch>
        </p:blipFill>
        <p:spPr>
          <a:xfrm>
            <a:off x="1364640" y="3533976"/>
            <a:ext cx="7772400" cy="3007581"/>
          </a:xfrm>
          <a:prstGeom prst="rect">
            <a:avLst/>
          </a:prstGeom>
        </p:spPr>
      </p:pic>
      <p:pic>
        <p:nvPicPr>
          <p:cNvPr id="3" name="Picture 2">
            <a:extLst>
              <a:ext uri="{FF2B5EF4-FFF2-40B4-BE49-F238E27FC236}">
                <a16:creationId xmlns:a16="http://schemas.microsoft.com/office/drawing/2014/main" id="{965D60D3-B0D1-464F-36BC-A5030F486C0D}"/>
              </a:ext>
            </a:extLst>
          </p:cNvPr>
          <p:cNvPicPr>
            <a:picLocks noChangeAspect="1"/>
          </p:cNvPicPr>
          <p:nvPr/>
        </p:nvPicPr>
        <p:blipFill>
          <a:blip r:embed="rId5"/>
          <a:stretch>
            <a:fillRect/>
          </a:stretch>
        </p:blipFill>
        <p:spPr>
          <a:xfrm>
            <a:off x="3731579" y="1405950"/>
            <a:ext cx="6271333" cy="3338512"/>
          </a:xfrm>
          <a:prstGeom prst="rect">
            <a:avLst/>
          </a:prstGeom>
        </p:spPr>
      </p:pic>
      <p:sp>
        <p:nvSpPr>
          <p:cNvPr id="7" name="Arrow: Left 6">
            <a:extLst>
              <a:ext uri="{FF2B5EF4-FFF2-40B4-BE49-F238E27FC236}">
                <a16:creationId xmlns:a16="http://schemas.microsoft.com/office/drawing/2014/main" id="{1645D2C6-5002-6126-6914-AC7F53E7D164}"/>
              </a:ext>
            </a:extLst>
          </p:cNvPr>
          <p:cNvSpPr/>
          <p:nvPr/>
        </p:nvSpPr>
        <p:spPr>
          <a:xfrm>
            <a:off x="8917256" y="3103353"/>
            <a:ext cx="1416718" cy="260703"/>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3068CF3-17B3-8638-2C5C-BB63785DFDDC}"/>
              </a:ext>
            </a:extLst>
          </p:cNvPr>
          <p:cNvSpPr/>
          <p:nvPr/>
        </p:nvSpPr>
        <p:spPr>
          <a:xfrm rot="20327897">
            <a:off x="5671655" y="5857825"/>
            <a:ext cx="1416718" cy="352894"/>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7 Steps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53A62A23-81B5-1D0D-AA3F-777FE5868F00}"/>
              </a:ext>
            </a:extLst>
          </p:cNvPr>
          <p:cNvSpPr txBox="1"/>
          <p:nvPr/>
        </p:nvSpPr>
        <p:spPr>
          <a:xfrm>
            <a:off x="838200" y="1690688"/>
            <a:ext cx="10515600" cy="954107"/>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Next, report all accrued TAA expenditures under the TAA/TRA payment section of the TAA application.</a:t>
            </a:r>
          </a:p>
        </p:txBody>
      </p:sp>
      <p:pic>
        <p:nvPicPr>
          <p:cNvPr id="8" name="Picture 7">
            <a:extLst>
              <a:ext uri="{FF2B5EF4-FFF2-40B4-BE49-F238E27FC236}">
                <a16:creationId xmlns:a16="http://schemas.microsoft.com/office/drawing/2014/main" id="{6ACE4A43-8BB4-8031-752D-BA27EAE1FB65}"/>
              </a:ext>
            </a:extLst>
          </p:cNvPr>
          <p:cNvPicPr>
            <a:picLocks noChangeAspect="1"/>
          </p:cNvPicPr>
          <p:nvPr/>
        </p:nvPicPr>
        <p:blipFill>
          <a:blip r:embed="rId4"/>
          <a:stretch>
            <a:fillRect/>
          </a:stretch>
        </p:blipFill>
        <p:spPr>
          <a:xfrm>
            <a:off x="1345629" y="3016251"/>
            <a:ext cx="9500742" cy="3299249"/>
          </a:xfrm>
          <a:prstGeom prst="rect">
            <a:avLst/>
          </a:prstGeom>
        </p:spPr>
      </p:pic>
      <p:sp>
        <p:nvSpPr>
          <p:cNvPr id="9" name="Arrow: Left 8">
            <a:extLst>
              <a:ext uri="{FF2B5EF4-FFF2-40B4-BE49-F238E27FC236}">
                <a16:creationId xmlns:a16="http://schemas.microsoft.com/office/drawing/2014/main" id="{90955448-6CB9-7F44-7D9B-E46F4519E99F}"/>
              </a:ext>
            </a:extLst>
          </p:cNvPr>
          <p:cNvSpPr/>
          <p:nvPr/>
        </p:nvSpPr>
        <p:spPr>
          <a:xfrm rot="20237211">
            <a:off x="4824548" y="2991432"/>
            <a:ext cx="990600" cy="228600"/>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2A35404-D15B-2CF8-E80B-C22A0CFC708D}"/>
              </a:ext>
            </a:extLst>
          </p:cNvPr>
          <p:cNvPicPr/>
          <p:nvPr/>
        </p:nvPicPr>
        <p:blipFill>
          <a:blip r:embed="rId5"/>
          <a:stretch>
            <a:fillRect/>
          </a:stretch>
        </p:blipFill>
        <p:spPr>
          <a:xfrm>
            <a:off x="2883478" y="3132320"/>
            <a:ext cx="1935347" cy="270092"/>
          </a:xfrm>
          <a:prstGeom prst="rect">
            <a:avLst/>
          </a:prstGeom>
        </p:spPr>
      </p:pic>
    </p:spTree>
    <p:extLst>
      <p:ext uri="{BB962C8B-B14F-4D97-AF65-F5344CB8AC3E}">
        <p14:creationId xmlns:p14="http://schemas.microsoft.com/office/powerpoint/2010/main" val="148353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E7DCE0E1-E06B-869E-56AD-B712AF4949D6}"/>
              </a:ext>
            </a:extLst>
          </p:cNvPr>
          <p:cNvSpPr txBox="1"/>
          <p:nvPr/>
        </p:nvSpPr>
        <p:spPr>
          <a:xfrm>
            <a:off x="838200" y="1547997"/>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1) Click ‘Assist an Individual’</a:t>
            </a:r>
          </a:p>
        </p:txBody>
      </p:sp>
      <p:pic>
        <p:nvPicPr>
          <p:cNvPr id="4" name="Picture 3">
            <a:extLst>
              <a:ext uri="{FF2B5EF4-FFF2-40B4-BE49-F238E27FC236}">
                <a16:creationId xmlns:a16="http://schemas.microsoft.com/office/drawing/2014/main" id="{F43FEDD5-390C-BC97-9686-3D45EA9FA2F1}"/>
              </a:ext>
            </a:extLst>
          </p:cNvPr>
          <p:cNvPicPr>
            <a:picLocks noChangeAspect="1"/>
          </p:cNvPicPr>
          <p:nvPr/>
        </p:nvPicPr>
        <p:blipFill>
          <a:blip r:embed="rId4"/>
          <a:stretch>
            <a:fillRect/>
          </a:stretch>
        </p:blipFill>
        <p:spPr>
          <a:xfrm>
            <a:off x="1121228" y="2262572"/>
            <a:ext cx="9949543" cy="4230303"/>
          </a:xfrm>
          <a:prstGeom prst="rect">
            <a:avLst/>
          </a:prstGeom>
        </p:spPr>
      </p:pic>
      <p:sp>
        <p:nvSpPr>
          <p:cNvPr id="7" name="Rectangle: Rounded Corners 6">
            <a:extLst>
              <a:ext uri="{FF2B5EF4-FFF2-40B4-BE49-F238E27FC236}">
                <a16:creationId xmlns:a16="http://schemas.microsoft.com/office/drawing/2014/main" id="{BFAE85A3-B119-7103-3CC7-F98DA8470358}"/>
              </a:ext>
            </a:extLst>
          </p:cNvPr>
          <p:cNvSpPr/>
          <p:nvPr/>
        </p:nvSpPr>
        <p:spPr>
          <a:xfrm>
            <a:off x="8319665" y="4271554"/>
            <a:ext cx="2653136" cy="545759"/>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D93C4ACB-B289-E7C0-29AE-32C509612BAA}"/>
              </a:ext>
            </a:extLst>
          </p:cNvPr>
          <p:cNvSpPr/>
          <p:nvPr/>
        </p:nvSpPr>
        <p:spPr>
          <a:xfrm>
            <a:off x="9270726" y="4080199"/>
            <a:ext cx="1702075" cy="297524"/>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BFE444-D300-9E67-CA78-9E9FA149FD9D}"/>
              </a:ext>
            </a:extLst>
          </p:cNvPr>
          <p:cNvPicPr>
            <a:picLocks noChangeAspect="1"/>
          </p:cNvPicPr>
          <p:nvPr/>
        </p:nvPicPr>
        <p:blipFill>
          <a:blip r:embed="rId5"/>
          <a:stretch>
            <a:fillRect/>
          </a:stretch>
        </p:blipFill>
        <p:spPr>
          <a:xfrm>
            <a:off x="3432862" y="5460177"/>
            <a:ext cx="1005927" cy="268247"/>
          </a:xfrm>
          <a:prstGeom prst="rect">
            <a:avLst/>
          </a:prstGeom>
        </p:spPr>
      </p:pic>
    </p:spTree>
    <p:extLst>
      <p:ext uri="{BB962C8B-B14F-4D97-AF65-F5344CB8AC3E}">
        <p14:creationId xmlns:p14="http://schemas.microsoft.com/office/powerpoint/2010/main" val="321377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E6D5B933-51DA-3643-13F7-1EAB8DA9D7E7}"/>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2) Open ‘Staff Profiles’ tab, click Programs</a:t>
            </a:r>
          </a:p>
        </p:txBody>
      </p:sp>
      <p:pic>
        <p:nvPicPr>
          <p:cNvPr id="8" name="Picture 7">
            <a:extLst>
              <a:ext uri="{FF2B5EF4-FFF2-40B4-BE49-F238E27FC236}">
                <a16:creationId xmlns:a16="http://schemas.microsoft.com/office/drawing/2014/main" id="{C283F4BA-205C-35D4-538B-448B1869BF30}"/>
              </a:ext>
            </a:extLst>
          </p:cNvPr>
          <p:cNvPicPr>
            <a:picLocks noChangeAspect="1"/>
          </p:cNvPicPr>
          <p:nvPr/>
        </p:nvPicPr>
        <p:blipFill>
          <a:blip r:embed="rId4"/>
          <a:stretch>
            <a:fillRect/>
          </a:stretch>
        </p:blipFill>
        <p:spPr>
          <a:xfrm>
            <a:off x="1567542" y="2382048"/>
            <a:ext cx="7341327" cy="4377232"/>
          </a:xfrm>
          <a:prstGeom prst="rect">
            <a:avLst/>
          </a:prstGeom>
        </p:spPr>
      </p:pic>
      <p:sp>
        <p:nvSpPr>
          <p:cNvPr id="9" name="Arrow: Left 8">
            <a:extLst>
              <a:ext uri="{FF2B5EF4-FFF2-40B4-BE49-F238E27FC236}">
                <a16:creationId xmlns:a16="http://schemas.microsoft.com/office/drawing/2014/main" id="{02C13784-553F-3A1D-C2C3-1662F48D823F}"/>
              </a:ext>
            </a:extLst>
          </p:cNvPr>
          <p:cNvSpPr/>
          <p:nvPr/>
        </p:nvSpPr>
        <p:spPr>
          <a:xfrm>
            <a:off x="8165589" y="5088934"/>
            <a:ext cx="990600" cy="228600"/>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57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F107F98F-6771-EE23-93E3-A9EB8F51D3D9}"/>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3) Expand TAA application (see plus sign below)</a:t>
            </a:r>
          </a:p>
        </p:txBody>
      </p:sp>
      <p:pic>
        <p:nvPicPr>
          <p:cNvPr id="4" name="Picture 3">
            <a:extLst>
              <a:ext uri="{FF2B5EF4-FFF2-40B4-BE49-F238E27FC236}">
                <a16:creationId xmlns:a16="http://schemas.microsoft.com/office/drawing/2014/main" id="{0810650C-462B-AF46-0FA8-E9D15F15879A}"/>
              </a:ext>
            </a:extLst>
          </p:cNvPr>
          <p:cNvPicPr>
            <a:picLocks noChangeAspect="1"/>
          </p:cNvPicPr>
          <p:nvPr/>
        </p:nvPicPr>
        <p:blipFill>
          <a:blip r:embed="rId4"/>
          <a:stretch>
            <a:fillRect/>
          </a:stretch>
        </p:blipFill>
        <p:spPr>
          <a:xfrm>
            <a:off x="928551" y="2303416"/>
            <a:ext cx="10334898" cy="3556485"/>
          </a:xfrm>
          <a:prstGeom prst="rect">
            <a:avLst/>
          </a:prstGeom>
        </p:spPr>
      </p:pic>
      <p:sp>
        <p:nvSpPr>
          <p:cNvPr id="7" name="Arrow: Left 6">
            <a:extLst>
              <a:ext uri="{FF2B5EF4-FFF2-40B4-BE49-F238E27FC236}">
                <a16:creationId xmlns:a16="http://schemas.microsoft.com/office/drawing/2014/main" id="{AF930FAE-C6B1-3BF3-8E0E-F918544F9F7C}"/>
              </a:ext>
            </a:extLst>
          </p:cNvPr>
          <p:cNvSpPr/>
          <p:nvPr/>
        </p:nvSpPr>
        <p:spPr>
          <a:xfrm rot="5400000">
            <a:off x="686889" y="4085481"/>
            <a:ext cx="990600" cy="228600"/>
          </a:xfrm>
          <a:prstGeom prst="lef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640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4</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AF476E96-4C39-61C3-D4EF-E7E7F6234D77}"/>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4) Click the plus sign at TAA/TRA Payments screen</a:t>
            </a:r>
          </a:p>
        </p:txBody>
      </p:sp>
      <p:pic>
        <p:nvPicPr>
          <p:cNvPr id="8" name="Picture 7">
            <a:extLst>
              <a:ext uri="{FF2B5EF4-FFF2-40B4-BE49-F238E27FC236}">
                <a16:creationId xmlns:a16="http://schemas.microsoft.com/office/drawing/2014/main" id="{77F4906B-D20C-B6EF-3BDD-910D1876785A}"/>
              </a:ext>
            </a:extLst>
          </p:cNvPr>
          <p:cNvPicPr>
            <a:picLocks noChangeAspect="1"/>
          </p:cNvPicPr>
          <p:nvPr/>
        </p:nvPicPr>
        <p:blipFill rotWithShape="1">
          <a:blip r:embed="rId4"/>
          <a:srcRect r="25155"/>
          <a:stretch/>
        </p:blipFill>
        <p:spPr>
          <a:xfrm>
            <a:off x="1955074" y="2364552"/>
            <a:ext cx="8281851" cy="4238050"/>
          </a:xfrm>
          <a:prstGeom prst="rect">
            <a:avLst/>
          </a:prstGeom>
        </p:spPr>
      </p:pic>
      <p:pic>
        <p:nvPicPr>
          <p:cNvPr id="9" name="Picture 8">
            <a:extLst>
              <a:ext uri="{FF2B5EF4-FFF2-40B4-BE49-F238E27FC236}">
                <a16:creationId xmlns:a16="http://schemas.microsoft.com/office/drawing/2014/main" id="{9FE0CBD2-F366-9AEA-0555-990363B129AC}"/>
              </a:ext>
            </a:extLst>
          </p:cNvPr>
          <p:cNvPicPr>
            <a:picLocks noChangeAspect="1"/>
          </p:cNvPicPr>
          <p:nvPr/>
        </p:nvPicPr>
        <p:blipFill>
          <a:blip r:embed="rId5"/>
          <a:stretch>
            <a:fillRect/>
          </a:stretch>
        </p:blipFill>
        <p:spPr>
          <a:xfrm rot="20402285">
            <a:off x="4316116" y="5433916"/>
            <a:ext cx="1005927" cy="262151"/>
          </a:xfrm>
          <a:prstGeom prst="rect">
            <a:avLst/>
          </a:prstGeom>
        </p:spPr>
      </p:pic>
    </p:spTree>
    <p:extLst>
      <p:ext uri="{BB962C8B-B14F-4D97-AF65-F5344CB8AC3E}">
        <p14:creationId xmlns:p14="http://schemas.microsoft.com/office/powerpoint/2010/main" val="54132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01347B9D-2C83-F2D1-9AFE-EB53CA325187}"/>
              </a:ext>
            </a:extLst>
          </p:cNvPr>
          <p:cNvSpPr/>
          <p:nvPr/>
        </p:nvSpPr>
        <p:spPr>
          <a:xfrm>
            <a:off x="838200" y="1814850"/>
            <a:ext cx="10515600" cy="5293757"/>
          </a:xfrm>
          <a:prstGeom prst="rect">
            <a:avLst/>
          </a:prstGeom>
        </p:spPr>
        <p:txBody>
          <a:bodyPr wrap="square">
            <a:spAutoFit/>
          </a:bodyPr>
          <a:lstStyle/>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Trade Adjustment Act (TAA) program overview </a:t>
            </a:r>
          </a:p>
          <a:p>
            <a:pPr marL="285750" lvl="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Florida’s service delivery structure</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Reporting expenditures </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Trade Adjustment Assistance Data Integrity (TAADI) measures</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TAA reporting examples in Employ Florida</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Monthly data reconciliation</a:t>
            </a:r>
          </a:p>
          <a:p>
            <a:pPr marL="285750" indent="-285750" defTabSz="800100">
              <a:lnSpc>
                <a:spcPct val="90000"/>
              </a:lnSpc>
              <a:spcBef>
                <a:spcPct val="0"/>
              </a:spcBef>
              <a:spcAft>
                <a:spcPct val="35000"/>
              </a:spcAft>
              <a:buClr>
                <a:srgbClr val="004563"/>
              </a:buClr>
              <a:buSzPct val="80000"/>
              <a:buFont typeface="Wingdings" panose="05000000000000000000" pitchFamily="2" charset="2"/>
              <a:buChar char="§"/>
            </a:pPr>
            <a:r>
              <a:rPr lang="en-US" sz="2800" dirty="0">
                <a:solidFill>
                  <a:srgbClr val="202452"/>
                </a:solidFill>
                <a:latin typeface="Arial" panose="020B0604020202020204" pitchFamily="34" charset="0"/>
                <a:cs typeface="Arial" panose="020B0604020202020204" pitchFamily="34" charset="0"/>
              </a:rPr>
              <a:t>Questions</a:t>
            </a:r>
          </a:p>
          <a:p>
            <a:pPr defTabSz="800100">
              <a:lnSpc>
                <a:spcPct val="90000"/>
              </a:lnSpc>
              <a:spcBef>
                <a:spcPct val="0"/>
              </a:spcBef>
              <a:spcAft>
                <a:spcPct val="35000"/>
              </a:spcAft>
            </a:pPr>
            <a:endParaRPr lang="en-US" sz="2000" dirty="0">
              <a:solidFill>
                <a:srgbClr val="202452"/>
              </a:solidFill>
              <a:latin typeface="Arial" panose="020B0604020202020204" pitchFamily="34" charset="0"/>
              <a:cs typeface="Arial" panose="020B0604020202020204" pitchFamily="34" charset="0"/>
            </a:endParaRPr>
          </a:p>
          <a:p>
            <a:pPr defTabSz="800100">
              <a:lnSpc>
                <a:spcPct val="90000"/>
              </a:lnSpc>
              <a:spcBef>
                <a:spcPct val="0"/>
              </a:spcBef>
              <a:spcAft>
                <a:spcPct val="35000"/>
              </a:spcAft>
            </a:pPr>
            <a:endParaRPr lang="en-US" sz="2000" dirty="0">
              <a:solidFill>
                <a:srgbClr val="202452"/>
              </a:solidFill>
              <a:latin typeface="Arial" panose="020B0604020202020204" pitchFamily="34" charset="0"/>
              <a:cs typeface="Arial" panose="020B0604020202020204" pitchFamily="34" charset="0"/>
            </a:endParaRPr>
          </a:p>
          <a:p>
            <a:pPr defTabSz="800100">
              <a:lnSpc>
                <a:spcPct val="90000"/>
              </a:lnSpc>
              <a:spcBef>
                <a:spcPct val="0"/>
              </a:spcBef>
              <a:spcAft>
                <a:spcPct val="35000"/>
              </a:spcAft>
            </a:pPr>
            <a:endParaRPr lang="en-US" sz="2000" dirty="0">
              <a:solidFill>
                <a:srgbClr val="202452"/>
              </a:solidFill>
              <a:latin typeface="Arial" panose="020B0604020202020204" pitchFamily="34" charset="0"/>
              <a:cs typeface="Arial" panose="020B0604020202020204" pitchFamily="34" charset="0"/>
            </a:endParaRPr>
          </a:p>
          <a:p>
            <a:pPr lvl="0" defTabSz="800100">
              <a:lnSpc>
                <a:spcPct val="90000"/>
              </a:lnSpc>
              <a:spcBef>
                <a:spcPct val="0"/>
              </a:spcBef>
              <a:spcAft>
                <a:spcPct val="35000"/>
              </a:spcAft>
            </a:pPr>
            <a:endParaRPr lang="en-US" sz="2000" dirty="0">
              <a:solidFill>
                <a:srgbClr val="202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5</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9CA7E495-6095-A0DF-2A8B-977E369CF76A}"/>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5) Click ‘Add TAA/TRA Payment’</a:t>
            </a:r>
          </a:p>
        </p:txBody>
      </p:sp>
      <p:pic>
        <p:nvPicPr>
          <p:cNvPr id="4" name="Picture 3">
            <a:extLst>
              <a:ext uri="{FF2B5EF4-FFF2-40B4-BE49-F238E27FC236}">
                <a16:creationId xmlns:a16="http://schemas.microsoft.com/office/drawing/2014/main" id="{81FD93E3-FB26-B23C-B880-5C5851C4D56D}"/>
              </a:ext>
            </a:extLst>
          </p:cNvPr>
          <p:cNvPicPr>
            <a:picLocks noChangeAspect="1"/>
          </p:cNvPicPr>
          <p:nvPr/>
        </p:nvPicPr>
        <p:blipFill>
          <a:blip r:embed="rId4"/>
          <a:stretch>
            <a:fillRect/>
          </a:stretch>
        </p:blipFill>
        <p:spPr>
          <a:xfrm>
            <a:off x="1524000" y="2534286"/>
            <a:ext cx="9144000" cy="4219613"/>
          </a:xfrm>
          <a:prstGeom prst="rect">
            <a:avLst/>
          </a:prstGeom>
        </p:spPr>
      </p:pic>
      <p:pic>
        <p:nvPicPr>
          <p:cNvPr id="7" name="Picture 6">
            <a:extLst>
              <a:ext uri="{FF2B5EF4-FFF2-40B4-BE49-F238E27FC236}">
                <a16:creationId xmlns:a16="http://schemas.microsoft.com/office/drawing/2014/main" id="{045B0461-0561-C423-659D-801DA14B830C}"/>
              </a:ext>
            </a:extLst>
          </p:cNvPr>
          <p:cNvPicPr/>
          <p:nvPr/>
        </p:nvPicPr>
        <p:blipFill>
          <a:blip r:embed="rId5"/>
          <a:stretch>
            <a:fillRect/>
          </a:stretch>
        </p:blipFill>
        <p:spPr>
          <a:xfrm>
            <a:off x="1524000" y="5044719"/>
            <a:ext cx="3500676" cy="502565"/>
          </a:xfrm>
          <a:prstGeom prst="rect">
            <a:avLst/>
          </a:prstGeom>
        </p:spPr>
      </p:pic>
      <p:pic>
        <p:nvPicPr>
          <p:cNvPr id="10" name="Picture 9">
            <a:extLst>
              <a:ext uri="{FF2B5EF4-FFF2-40B4-BE49-F238E27FC236}">
                <a16:creationId xmlns:a16="http://schemas.microsoft.com/office/drawing/2014/main" id="{8EE1A929-8167-CB62-1193-A7182C0AD9DC}"/>
              </a:ext>
            </a:extLst>
          </p:cNvPr>
          <p:cNvPicPr>
            <a:picLocks noChangeAspect="1"/>
          </p:cNvPicPr>
          <p:nvPr/>
        </p:nvPicPr>
        <p:blipFill>
          <a:blip r:embed="rId6"/>
          <a:stretch>
            <a:fillRect/>
          </a:stretch>
        </p:blipFill>
        <p:spPr>
          <a:xfrm rot="20494711">
            <a:off x="5047884" y="4850303"/>
            <a:ext cx="1492025" cy="388831"/>
          </a:xfrm>
          <a:prstGeom prst="rect">
            <a:avLst/>
          </a:prstGeom>
        </p:spPr>
      </p:pic>
    </p:spTree>
    <p:extLst>
      <p:ext uri="{BB962C8B-B14F-4D97-AF65-F5344CB8AC3E}">
        <p14:creationId xmlns:p14="http://schemas.microsoft.com/office/powerpoint/2010/main" val="52672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6</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29B03A6F-79CF-9F17-1819-84B43065F767}"/>
              </a:ext>
            </a:extLst>
          </p:cNvPr>
          <p:cNvSpPr txBox="1"/>
          <p:nvPr/>
        </p:nvSpPr>
        <p:spPr>
          <a:xfrm>
            <a:off x="838200" y="1690688"/>
            <a:ext cx="10515600" cy="1384995"/>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6) Complete the payment information. </a:t>
            </a:r>
          </a:p>
          <a:p>
            <a:pPr marL="457200"/>
            <a:r>
              <a:rPr lang="en-US" sz="2800" dirty="0">
                <a:solidFill>
                  <a:srgbClr val="202452"/>
                </a:solidFill>
                <a:latin typeface="Arial" panose="020B0604020202020204" pitchFamily="34" charset="0"/>
                <a:ea typeface="+mj-ea"/>
                <a:cs typeface="Arial" panose="020B0604020202020204" pitchFamily="34" charset="0"/>
              </a:rPr>
              <a:t>Remember to report owed </a:t>
            </a:r>
            <a:r>
              <a:rPr lang="en-US" sz="2800" b="1" dirty="0">
                <a:solidFill>
                  <a:srgbClr val="202452"/>
                </a:solidFill>
                <a:latin typeface="Arial" panose="020B0604020202020204" pitchFamily="34" charset="0"/>
                <a:ea typeface="+mj-ea"/>
                <a:cs typeface="Arial" panose="020B0604020202020204" pitchFamily="34" charset="0"/>
              </a:rPr>
              <a:t>or </a:t>
            </a:r>
            <a:r>
              <a:rPr lang="en-US" sz="2800" dirty="0">
                <a:solidFill>
                  <a:srgbClr val="202452"/>
                </a:solidFill>
                <a:latin typeface="Arial" panose="020B0604020202020204" pitchFamily="34" charset="0"/>
                <a:ea typeface="+mj-ea"/>
                <a:cs typeface="Arial" panose="020B0604020202020204" pitchFamily="34" charset="0"/>
              </a:rPr>
              <a:t>accrued costs here, not the actual payments made.</a:t>
            </a:r>
          </a:p>
        </p:txBody>
      </p:sp>
      <p:pic>
        <p:nvPicPr>
          <p:cNvPr id="8" name="Picture 7">
            <a:extLst>
              <a:ext uri="{FF2B5EF4-FFF2-40B4-BE49-F238E27FC236}">
                <a16:creationId xmlns:a16="http://schemas.microsoft.com/office/drawing/2014/main" id="{9786B668-2972-BBE4-3453-CD0FF6E801D1}"/>
              </a:ext>
            </a:extLst>
          </p:cNvPr>
          <p:cNvPicPr>
            <a:picLocks noChangeAspect="1"/>
          </p:cNvPicPr>
          <p:nvPr/>
        </p:nvPicPr>
        <p:blipFill>
          <a:blip r:embed="rId4"/>
          <a:stretch>
            <a:fillRect/>
          </a:stretch>
        </p:blipFill>
        <p:spPr>
          <a:xfrm>
            <a:off x="2230483" y="3131307"/>
            <a:ext cx="7731034" cy="3361568"/>
          </a:xfrm>
          <a:prstGeom prst="rect">
            <a:avLst/>
          </a:prstGeom>
        </p:spPr>
      </p:pic>
      <p:pic>
        <p:nvPicPr>
          <p:cNvPr id="9" name="Picture 8">
            <a:extLst>
              <a:ext uri="{FF2B5EF4-FFF2-40B4-BE49-F238E27FC236}">
                <a16:creationId xmlns:a16="http://schemas.microsoft.com/office/drawing/2014/main" id="{C7847620-299E-9258-79CB-E6924193EF46}"/>
              </a:ext>
            </a:extLst>
          </p:cNvPr>
          <p:cNvPicPr>
            <a:picLocks noChangeAspect="1"/>
          </p:cNvPicPr>
          <p:nvPr/>
        </p:nvPicPr>
        <p:blipFill>
          <a:blip r:embed="rId5"/>
          <a:stretch>
            <a:fillRect/>
          </a:stretch>
        </p:blipFill>
        <p:spPr>
          <a:xfrm>
            <a:off x="5210624" y="3866879"/>
            <a:ext cx="1005927" cy="262151"/>
          </a:xfrm>
          <a:prstGeom prst="rect">
            <a:avLst/>
          </a:prstGeom>
        </p:spPr>
      </p:pic>
      <p:pic>
        <p:nvPicPr>
          <p:cNvPr id="11" name="Picture 10">
            <a:extLst>
              <a:ext uri="{FF2B5EF4-FFF2-40B4-BE49-F238E27FC236}">
                <a16:creationId xmlns:a16="http://schemas.microsoft.com/office/drawing/2014/main" id="{61A4A53B-0672-98A8-B113-0837E8A95D5F}"/>
              </a:ext>
            </a:extLst>
          </p:cNvPr>
          <p:cNvPicPr>
            <a:picLocks noChangeAspect="1"/>
          </p:cNvPicPr>
          <p:nvPr/>
        </p:nvPicPr>
        <p:blipFill>
          <a:blip r:embed="rId5"/>
          <a:stretch>
            <a:fillRect/>
          </a:stretch>
        </p:blipFill>
        <p:spPr>
          <a:xfrm>
            <a:off x="6752042" y="4270170"/>
            <a:ext cx="1005927" cy="262151"/>
          </a:xfrm>
          <a:prstGeom prst="rect">
            <a:avLst/>
          </a:prstGeom>
        </p:spPr>
      </p:pic>
      <p:pic>
        <p:nvPicPr>
          <p:cNvPr id="12" name="Picture 11">
            <a:extLst>
              <a:ext uri="{FF2B5EF4-FFF2-40B4-BE49-F238E27FC236}">
                <a16:creationId xmlns:a16="http://schemas.microsoft.com/office/drawing/2014/main" id="{636A81AD-FE17-5670-8087-3C7E03656220}"/>
              </a:ext>
            </a:extLst>
          </p:cNvPr>
          <p:cNvPicPr>
            <a:picLocks noChangeAspect="1"/>
          </p:cNvPicPr>
          <p:nvPr/>
        </p:nvPicPr>
        <p:blipFill>
          <a:blip r:embed="rId5"/>
          <a:stretch>
            <a:fillRect/>
          </a:stretch>
        </p:blipFill>
        <p:spPr>
          <a:xfrm>
            <a:off x="5419630" y="4602451"/>
            <a:ext cx="1005927" cy="262151"/>
          </a:xfrm>
          <a:prstGeom prst="rect">
            <a:avLst/>
          </a:prstGeom>
        </p:spPr>
      </p:pic>
      <p:pic>
        <p:nvPicPr>
          <p:cNvPr id="13" name="Picture 12">
            <a:extLst>
              <a:ext uri="{FF2B5EF4-FFF2-40B4-BE49-F238E27FC236}">
                <a16:creationId xmlns:a16="http://schemas.microsoft.com/office/drawing/2014/main" id="{F770F42B-6797-AD5A-40A9-078669554DFA}"/>
              </a:ext>
            </a:extLst>
          </p:cNvPr>
          <p:cNvPicPr>
            <a:picLocks noChangeAspect="1"/>
          </p:cNvPicPr>
          <p:nvPr/>
        </p:nvPicPr>
        <p:blipFill>
          <a:blip r:embed="rId5"/>
          <a:stretch>
            <a:fillRect/>
          </a:stretch>
        </p:blipFill>
        <p:spPr>
          <a:xfrm>
            <a:off x="5419630" y="5075872"/>
            <a:ext cx="1005927" cy="262151"/>
          </a:xfrm>
          <a:prstGeom prst="rect">
            <a:avLst/>
          </a:prstGeom>
        </p:spPr>
      </p:pic>
      <p:pic>
        <p:nvPicPr>
          <p:cNvPr id="14" name="Picture 13">
            <a:extLst>
              <a:ext uri="{FF2B5EF4-FFF2-40B4-BE49-F238E27FC236}">
                <a16:creationId xmlns:a16="http://schemas.microsoft.com/office/drawing/2014/main" id="{FE9A658A-1533-AB28-008E-83207091D0EA}"/>
              </a:ext>
            </a:extLst>
          </p:cNvPr>
          <p:cNvPicPr>
            <a:picLocks noChangeAspect="1"/>
          </p:cNvPicPr>
          <p:nvPr/>
        </p:nvPicPr>
        <p:blipFill>
          <a:blip r:embed="rId5"/>
          <a:stretch>
            <a:fillRect/>
          </a:stretch>
        </p:blipFill>
        <p:spPr>
          <a:xfrm>
            <a:off x="5419629" y="5549293"/>
            <a:ext cx="1005927" cy="262151"/>
          </a:xfrm>
          <a:prstGeom prst="rect">
            <a:avLst/>
          </a:prstGeom>
        </p:spPr>
      </p:pic>
    </p:spTree>
    <p:extLst>
      <p:ext uri="{BB962C8B-B14F-4D97-AF65-F5344CB8AC3E}">
        <p14:creationId xmlns:p14="http://schemas.microsoft.com/office/powerpoint/2010/main" val="95932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Step 7</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FDEAAF3E-96C4-D14E-CA4C-47C0DC84C4C6}"/>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7) Skip the ‘Overpayment’ section and click Save.</a:t>
            </a:r>
          </a:p>
        </p:txBody>
      </p:sp>
      <p:pic>
        <p:nvPicPr>
          <p:cNvPr id="4" name="Picture 3">
            <a:extLst>
              <a:ext uri="{FF2B5EF4-FFF2-40B4-BE49-F238E27FC236}">
                <a16:creationId xmlns:a16="http://schemas.microsoft.com/office/drawing/2014/main" id="{56641B05-A0B1-E3C2-8C1D-3BCDB646C8C5}"/>
              </a:ext>
            </a:extLst>
          </p:cNvPr>
          <p:cNvPicPr>
            <a:picLocks noChangeAspect="1"/>
          </p:cNvPicPr>
          <p:nvPr/>
        </p:nvPicPr>
        <p:blipFill>
          <a:blip r:embed="rId4"/>
          <a:stretch>
            <a:fillRect/>
          </a:stretch>
        </p:blipFill>
        <p:spPr>
          <a:xfrm>
            <a:off x="1027185" y="2267944"/>
            <a:ext cx="10137629" cy="3591957"/>
          </a:xfrm>
          <a:prstGeom prst="rect">
            <a:avLst/>
          </a:prstGeom>
        </p:spPr>
      </p:pic>
      <p:pic>
        <p:nvPicPr>
          <p:cNvPr id="7" name="Picture 6">
            <a:extLst>
              <a:ext uri="{FF2B5EF4-FFF2-40B4-BE49-F238E27FC236}">
                <a16:creationId xmlns:a16="http://schemas.microsoft.com/office/drawing/2014/main" id="{496FF0D5-7F4E-09B8-4381-33B8CAB23DCA}"/>
              </a:ext>
            </a:extLst>
          </p:cNvPr>
          <p:cNvPicPr>
            <a:picLocks noChangeAspect="1"/>
          </p:cNvPicPr>
          <p:nvPr/>
        </p:nvPicPr>
        <p:blipFill>
          <a:blip r:embed="rId5"/>
          <a:stretch>
            <a:fillRect/>
          </a:stretch>
        </p:blipFill>
        <p:spPr>
          <a:xfrm rot="10800000">
            <a:off x="3961951" y="5389514"/>
            <a:ext cx="1005927" cy="262151"/>
          </a:xfrm>
          <a:prstGeom prst="rect">
            <a:avLst/>
          </a:prstGeom>
        </p:spPr>
      </p:pic>
    </p:spTree>
    <p:extLst>
      <p:ext uri="{BB962C8B-B14F-4D97-AF65-F5344CB8AC3E}">
        <p14:creationId xmlns:p14="http://schemas.microsoft.com/office/powerpoint/2010/main" val="180714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Expenditures Reporting –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976D9CFE-8978-8728-D71F-8A7EBA6C4CAA}"/>
              </a:ext>
            </a:extLst>
          </p:cNvPr>
          <p:cNvSpPr txBox="1"/>
          <p:nvPr/>
        </p:nvSpPr>
        <p:spPr>
          <a:xfrm>
            <a:off x="838200" y="1690688"/>
            <a:ext cx="10515600" cy="523220"/>
          </a:xfrm>
          <a:prstGeom prst="rect">
            <a:avLst/>
          </a:prstGeom>
          <a:noFill/>
        </p:spPr>
        <p:txBody>
          <a:bodyPr wrap="square" rtlCol="0">
            <a:spAutoFit/>
          </a:bodyPr>
          <a:lstStyle/>
          <a:p>
            <a:r>
              <a:rPr lang="en-US" sz="2800" dirty="0">
                <a:solidFill>
                  <a:srgbClr val="202452"/>
                </a:solidFill>
                <a:latin typeface="Arial" panose="020B0604020202020204" pitchFamily="34" charset="0"/>
                <a:ea typeface="+mj-ea"/>
                <a:cs typeface="Arial" panose="020B0604020202020204" pitchFamily="34" charset="0"/>
              </a:rPr>
              <a:t>Confirm you now see the expenditure in ‘Manage TRA Payments’</a:t>
            </a:r>
          </a:p>
        </p:txBody>
      </p:sp>
      <p:pic>
        <p:nvPicPr>
          <p:cNvPr id="8" name="Picture 7">
            <a:extLst>
              <a:ext uri="{FF2B5EF4-FFF2-40B4-BE49-F238E27FC236}">
                <a16:creationId xmlns:a16="http://schemas.microsoft.com/office/drawing/2014/main" id="{2D6369B9-BCB4-3B25-7273-05B65AB9A737}"/>
              </a:ext>
            </a:extLst>
          </p:cNvPr>
          <p:cNvPicPr>
            <a:picLocks noChangeAspect="1"/>
          </p:cNvPicPr>
          <p:nvPr/>
        </p:nvPicPr>
        <p:blipFill>
          <a:blip r:embed="rId4"/>
          <a:stretch>
            <a:fillRect/>
          </a:stretch>
        </p:blipFill>
        <p:spPr>
          <a:xfrm>
            <a:off x="1524000" y="2438248"/>
            <a:ext cx="9144000" cy="4054627"/>
          </a:xfrm>
          <a:prstGeom prst="rect">
            <a:avLst/>
          </a:prstGeom>
        </p:spPr>
      </p:pic>
      <p:sp>
        <p:nvSpPr>
          <p:cNvPr id="9" name="TextBox 8">
            <a:extLst>
              <a:ext uri="{FF2B5EF4-FFF2-40B4-BE49-F238E27FC236}">
                <a16:creationId xmlns:a16="http://schemas.microsoft.com/office/drawing/2014/main" id="{3C103646-42AA-E9C9-A970-3815209E8FAF}"/>
              </a:ext>
            </a:extLst>
          </p:cNvPr>
          <p:cNvSpPr txBox="1"/>
          <p:nvPr/>
        </p:nvSpPr>
        <p:spPr>
          <a:xfrm>
            <a:off x="4426188" y="2438248"/>
            <a:ext cx="4010140" cy="323165"/>
          </a:xfrm>
          <a:prstGeom prst="rect">
            <a:avLst/>
          </a:prstGeom>
          <a:solidFill>
            <a:schemeClr val="bg1"/>
          </a:solidFill>
          <a:ln>
            <a:noFill/>
          </a:ln>
        </p:spPr>
        <p:txBody>
          <a:bodyPr wrap="square" rtlCol="0">
            <a:spAutoFit/>
          </a:bodyPr>
          <a:lstStyle/>
          <a:p>
            <a:r>
              <a:rPr lang="en-US" sz="1500" dirty="0"/>
              <a:t>Manage TAA/TRA Program Benefit Payments</a:t>
            </a:r>
          </a:p>
        </p:txBody>
      </p:sp>
    </p:spTree>
    <p:extLst>
      <p:ext uri="{BB962C8B-B14F-4D97-AF65-F5344CB8AC3E}">
        <p14:creationId xmlns:p14="http://schemas.microsoft.com/office/powerpoint/2010/main" val="310301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Monthly Data Reconciliation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8B5163C8-FF80-C123-FB7F-6D4A69A8AE88}"/>
              </a:ext>
            </a:extLst>
          </p:cNvPr>
          <p:cNvPicPr>
            <a:picLocks noChangeAspect="1"/>
          </p:cNvPicPr>
          <p:nvPr/>
        </p:nvPicPr>
        <p:blipFill>
          <a:blip r:embed="rId4"/>
          <a:stretch>
            <a:fillRect/>
          </a:stretch>
        </p:blipFill>
        <p:spPr>
          <a:xfrm>
            <a:off x="1907245" y="1509860"/>
            <a:ext cx="5650209" cy="3036507"/>
          </a:xfrm>
          <a:prstGeom prst="rect">
            <a:avLst/>
          </a:prstGeom>
        </p:spPr>
      </p:pic>
      <p:pic>
        <p:nvPicPr>
          <p:cNvPr id="4" name="Picture 3">
            <a:extLst>
              <a:ext uri="{FF2B5EF4-FFF2-40B4-BE49-F238E27FC236}">
                <a16:creationId xmlns:a16="http://schemas.microsoft.com/office/drawing/2014/main" id="{E66663C2-B683-016B-A383-1E8836791450}"/>
              </a:ext>
            </a:extLst>
          </p:cNvPr>
          <p:cNvPicPr>
            <a:picLocks noChangeAspect="1"/>
          </p:cNvPicPr>
          <p:nvPr/>
        </p:nvPicPr>
        <p:blipFill>
          <a:blip r:embed="rId5"/>
          <a:stretch>
            <a:fillRect/>
          </a:stretch>
        </p:blipFill>
        <p:spPr>
          <a:xfrm>
            <a:off x="1732857" y="4858615"/>
            <a:ext cx="5998984" cy="1365622"/>
          </a:xfrm>
          <a:prstGeom prst="rect">
            <a:avLst/>
          </a:prstGeom>
        </p:spPr>
      </p:pic>
      <p:sp>
        <p:nvSpPr>
          <p:cNvPr id="7" name="Arrow: Curved Left 6">
            <a:extLst>
              <a:ext uri="{FF2B5EF4-FFF2-40B4-BE49-F238E27FC236}">
                <a16:creationId xmlns:a16="http://schemas.microsoft.com/office/drawing/2014/main" id="{48215AB7-6D62-FF2D-9C74-94DA2B7B02BB}"/>
              </a:ext>
            </a:extLst>
          </p:cNvPr>
          <p:cNvSpPr/>
          <p:nvPr/>
        </p:nvSpPr>
        <p:spPr>
          <a:xfrm>
            <a:off x="7739202" y="4006187"/>
            <a:ext cx="1061684" cy="1396314"/>
          </a:xfrm>
          <a:prstGeom prst="curvedLeftArrow">
            <a:avLst/>
          </a:prstGeom>
          <a:solidFill>
            <a:srgbClr val="04A65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2112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6819695"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 </a:t>
            </a:r>
            <a:r>
              <a:rPr lang="en-US" sz="2000" dirty="0">
                <a:solidFill>
                  <a:srgbClr val="7B8898"/>
                </a:solidFill>
                <a:ea typeface="Open Sans" panose="020B0606030504020204" pitchFamily="34" charset="0"/>
                <a:cs typeface="Open Sans" panose="020B0606030504020204" pitchFamily="34" charset="0"/>
              </a:rPr>
              <a:t>850-245-7477</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E54AA564-B265-4295-3469-6620A217BD9D}"/>
              </a:ext>
            </a:extLst>
          </p:cNvPr>
          <p:cNvSpPr/>
          <p:nvPr/>
        </p:nvSpPr>
        <p:spPr>
          <a:xfrm>
            <a:off x="838200" y="1690688"/>
            <a:ext cx="10515600" cy="8178649"/>
          </a:xfrm>
          <a:prstGeom prst="rect">
            <a:avLst/>
          </a:prstGeom>
        </p:spPr>
        <p:txBody>
          <a:bodyPr wrap="square">
            <a:spAutoFit/>
          </a:bodyPr>
          <a:lstStyle/>
          <a:p>
            <a:pPr lvl="0">
              <a:lnSpc>
                <a:spcPct val="90000"/>
              </a:lnSpc>
              <a:spcBef>
                <a:spcPts val="1800"/>
              </a:spcBef>
              <a:buClr>
                <a:srgbClr val="9E1C30"/>
              </a:buClr>
            </a:pPr>
            <a:r>
              <a:rPr lang="en-US" sz="2400" dirty="0">
                <a:solidFill>
                  <a:srgbClr val="202452"/>
                </a:solidFill>
                <a:latin typeface="Arial" panose="020B0604020202020204"/>
              </a:rPr>
              <a:t>Trade Adjustment Act is a federal program that assists workers who have lost or will lose their jobs due to foreign trade or competition. </a:t>
            </a:r>
          </a:p>
          <a:p>
            <a:pPr marL="800100" lvl="1" indent="-342900">
              <a:lnSpc>
                <a:spcPct val="90000"/>
              </a:lnSpc>
              <a:spcBef>
                <a:spcPts val="800"/>
              </a:spcBef>
              <a:buFont typeface="Arial" panose="020B0604020202020204" pitchFamily="34" charset="0"/>
              <a:buChar char="•"/>
            </a:pPr>
            <a:r>
              <a:rPr lang="en-US" sz="2400" dirty="0">
                <a:solidFill>
                  <a:srgbClr val="202452"/>
                </a:solidFill>
                <a:latin typeface="Arial" panose="020B0604020202020204"/>
              </a:rPr>
              <a:t>TAA offers training, income support, employment and case management services, job search and relocation allowances.</a:t>
            </a:r>
          </a:p>
          <a:p>
            <a:pPr marL="800100" lvl="1" indent="-342900">
              <a:lnSpc>
                <a:spcPct val="90000"/>
              </a:lnSpc>
              <a:spcBef>
                <a:spcPts val="800"/>
              </a:spcBef>
              <a:buFont typeface="Arial" panose="020B0604020202020204" pitchFamily="34" charset="0"/>
              <a:buChar char="•"/>
            </a:pPr>
            <a:r>
              <a:rPr lang="en-US" sz="2400" dirty="0">
                <a:solidFill>
                  <a:srgbClr val="202452"/>
                </a:solidFill>
                <a:latin typeface="Arial" panose="020B0604020202020204"/>
              </a:rPr>
              <a:t>TAA participants are covered by United States Department of Labor (USDOL) certified Trade Act petitions</a:t>
            </a: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202452"/>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202452"/>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400" dirty="0">
              <a:solidFill>
                <a:srgbClr val="202452"/>
              </a:solidFill>
              <a:latin typeface="Arial" panose="020B0604020202020204"/>
            </a:endParaRPr>
          </a:p>
          <a:p>
            <a:pPr marL="685800" lvl="1" indent="-228600">
              <a:lnSpc>
                <a:spcPct val="90000"/>
              </a:lnSpc>
              <a:spcBef>
                <a:spcPts val="800"/>
              </a:spcBef>
              <a:buClr>
                <a:prstClr val="white">
                  <a:lumMod val="65000"/>
                </a:prstClr>
              </a:buClr>
              <a:buFont typeface="Wingdings 3" panose="05040102010807070707" pitchFamily="18" charset="2"/>
              <a:buChar char="}"/>
            </a:pPr>
            <a:endParaRPr lang="en-US" sz="2800" dirty="0">
              <a:solidFill>
                <a:srgbClr val="202452"/>
              </a:solidFill>
              <a:latin typeface="Arial" panose="020B0604020202020204"/>
            </a:endParaRPr>
          </a:p>
          <a:p>
            <a:pPr lvl="0">
              <a:lnSpc>
                <a:spcPct val="90000"/>
              </a:lnSpc>
              <a:spcBef>
                <a:spcPts val="1800"/>
              </a:spcBef>
              <a:buClr>
                <a:srgbClr val="9E1C30"/>
              </a:buClr>
            </a:pPr>
            <a:endParaRPr lang="en-US" sz="2800" dirty="0">
              <a:solidFill>
                <a:srgbClr val="202452"/>
              </a:solidFill>
              <a:latin typeface="Arial" panose="020B0604020202020204"/>
            </a:endParaRPr>
          </a:p>
          <a:p>
            <a:pPr lvl="0">
              <a:lnSpc>
                <a:spcPct val="90000"/>
              </a:lnSpc>
              <a:spcBef>
                <a:spcPts val="1800"/>
              </a:spcBef>
              <a:buClr>
                <a:srgbClr val="9E1C30"/>
              </a:buClr>
            </a:pPr>
            <a:endParaRPr lang="en-US" sz="2800" dirty="0">
              <a:solidFill>
                <a:srgbClr val="202452"/>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202452"/>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800" dirty="0">
              <a:solidFill>
                <a:srgbClr val="202452"/>
              </a:solidFill>
              <a:latin typeface="Arial" panose="020B0604020202020204"/>
            </a:endParaRPr>
          </a:p>
          <a:p>
            <a:pPr lvl="0">
              <a:lnSpc>
                <a:spcPct val="90000"/>
              </a:lnSpc>
              <a:spcBef>
                <a:spcPts val="1800"/>
              </a:spcBef>
              <a:buClr>
                <a:srgbClr val="9E1C30"/>
              </a:buClr>
            </a:pPr>
            <a:endParaRPr lang="en-US" sz="2800" dirty="0">
              <a:solidFill>
                <a:srgbClr val="202452"/>
              </a:solidFill>
              <a:latin typeface="Arial" panose="020B0604020202020204"/>
            </a:endParaRPr>
          </a:p>
          <a:p>
            <a:pPr lvl="1">
              <a:lnSpc>
                <a:spcPct val="90000"/>
              </a:lnSpc>
              <a:spcBef>
                <a:spcPts val="800"/>
              </a:spcBef>
              <a:buClr>
                <a:prstClr val="white">
                  <a:lumMod val="65000"/>
                </a:prstClr>
              </a:buClr>
            </a:pPr>
            <a:endParaRPr lang="en-US" sz="2400" dirty="0">
              <a:solidFill>
                <a:srgbClr val="202452"/>
              </a:solidFill>
              <a:latin typeface="Arial" panose="020B0604020202020204"/>
            </a:endParaRPr>
          </a:p>
          <a:p>
            <a:pPr marL="274320" lvl="0" indent="-274320">
              <a:lnSpc>
                <a:spcPct val="90000"/>
              </a:lnSpc>
              <a:spcBef>
                <a:spcPts val="1800"/>
              </a:spcBef>
              <a:buClr>
                <a:srgbClr val="9E1C30"/>
              </a:buClr>
              <a:buFont typeface="Wingdings 2" panose="05020102010507070707" pitchFamily="18" charset="2"/>
              <a:buChar char="¡"/>
            </a:pPr>
            <a:endParaRPr lang="en-US" sz="2400" dirty="0">
              <a:solidFill>
                <a:srgbClr val="202452"/>
              </a:solidFill>
              <a:latin typeface="Arial" panose="020B0604020202020204"/>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Florida’s Service Delivery Structure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1CA10653-5714-EECE-4A8A-15F22C9E2A5D}"/>
              </a:ext>
            </a:extLst>
          </p:cNvPr>
          <p:cNvPicPr>
            <a:picLocks noChangeAspect="1"/>
          </p:cNvPicPr>
          <p:nvPr/>
        </p:nvPicPr>
        <p:blipFill>
          <a:blip r:embed="rId4"/>
          <a:stretch>
            <a:fillRect/>
          </a:stretch>
        </p:blipFill>
        <p:spPr>
          <a:xfrm>
            <a:off x="2259136" y="1374994"/>
            <a:ext cx="3378835" cy="1600200"/>
          </a:xfrm>
          <a:prstGeom prst="rect">
            <a:avLst/>
          </a:prstGeom>
        </p:spPr>
      </p:pic>
      <p:sp>
        <p:nvSpPr>
          <p:cNvPr id="4" name="Rectangle 3">
            <a:extLst>
              <a:ext uri="{FF2B5EF4-FFF2-40B4-BE49-F238E27FC236}">
                <a16:creationId xmlns:a16="http://schemas.microsoft.com/office/drawing/2014/main" id="{586D694B-38A7-843D-CD91-695698603AA6}"/>
              </a:ext>
            </a:extLst>
          </p:cNvPr>
          <p:cNvSpPr/>
          <p:nvPr/>
        </p:nvSpPr>
        <p:spPr>
          <a:xfrm>
            <a:off x="2259135" y="2818373"/>
            <a:ext cx="3378835" cy="3904857"/>
          </a:xfrm>
          <a:prstGeom prst="rect">
            <a:avLst/>
          </a:prstGeom>
          <a:solidFill>
            <a:srgbClr val="202452"/>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b="1" dirty="0">
                <a:latin typeface="Arial" panose="020B0604020202020204" pitchFamily="34" charset="0"/>
                <a:cs typeface="Arial" panose="020B0604020202020204" pitchFamily="34" charset="0"/>
              </a:rPr>
              <a:t>Employment  Services</a:t>
            </a:r>
            <a:endParaRPr lang="en-US" sz="2400" b="1"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Employment and Case Management Services</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Training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Job Search Allowance</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Relocation Allowance </a:t>
            </a:r>
          </a:p>
        </p:txBody>
      </p:sp>
      <p:pic>
        <p:nvPicPr>
          <p:cNvPr id="8" name="Picture 7" descr="A picture containing logo&#10;&#10;Description automatically generated">
            <a:extLst>
              <a:ext uri="{FF2B5EF4-FFF2-40B4-BE49-F238E27FC236}">
                <a16:creationId xmlns:a16="http://schemas.microsoft.com/office/drawing/2014/main" id="{E30DF3A7-FE5D-C2B8-7D8D-EC9101BD1574}"/>
              </a:ext>
            </a:extLst>
          </p:cNvPr>
          <p:cNvPicPr>
            <a:picLocks noChangeAspect="1"/>
          </p:cNvPicPr>
          <p:nvPr/>
        </p:nvPicPr>
        <p:blipFill>
          <a:blip r:embed="rId5"/>
          <a:stretch>
            <a:fillRect/>
          </a:stretch>
        </p:blipFill>
        <p:spPr>
          <a:xfrm>
            <a:off x="6554031" y="1784971"/>
            <a:ext cx="3378835" cy="780246"/>
          </a:xfrm>
          <a:prstGeom prst="rect">
            <a:avLst/>
          </a:prstGeom>
        </p:spPr>
      </p:pic>
      <p:sp>
        <p:nvSpPr>
          <p:cNvPr id="9" name="Rectangle 8">
            <a:extLst>
              <a:ext uri="{FF2B5EF4-FFF2-40B4-BE49-F238E27FC236}">
                <a16:creationId xmlns:a16="http://schemas.microsoft.com/office/drawing/2014/main" id="{B5077006-5708-0B13-C3B4-EF8D435AF133}"/>
              </a:ext>
            </a:extLst>
          </p:cNvPr>
          <p:cNvSpPr/>
          <p:nvPr/>
        </p:nvSpPr>
        <p:spPr>
          <a:xfrm>
            <a:off x="6554029" y="2818373"/>
            <a:ext cx="3378835" cy="3890569"/>
          </a:xfrm>
          <a:prstGeom prst="rect">
            <a:avLst/>
          </a:prstGeom>
          <a:solidFill>
            <a:srgbClr val="04A651"/>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02452"/>
                </a:solidFill>
                <a:effectLst/>
                <a:uLnTx/>
                <a:uFillTx/>
                <a:latin typeface="Arial" panose="020B0604020202020204"/>
                <a:ea typeface="+mn-ea"/>
                <a:cs typeface="+mn-cs"/>
              </a:rPr>
              <a:t>Benefits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02452"/>
              </a:solidFill>
              <a:effectLst/>
              <a:uLnTx/>
              <a:uFillTx/>
              <a:latin typeface="Arial" panose="020B0604020202020204"/>
              <a:ea typeface="+mn-ea"/>
              <a:cs typeface="+mn-cs"/>
            </a:endParaRPr>
          </a:p>
          <a:p>
            <a:pPr marL="285750" lvl="0" indent="-285750" defTabSz="457200">
              <a:buFont typeface="Arial" panose="020B0604020202020204" pitchFamily="34" charset="0"/>
              <a:buChar char="•"/>
              <a:defRPr/>
            </a:pPr>
            <a:r>
              <a:rPr lang="en-US" sz="1600" b="1" kern="0" dirty="0">
                <a:solidFill>
                  <a:srgbClr val="202452"/>
                </a:solidFill>
                <a:latin typeface="Arial" panose="020B0604020202020204"/>
              </a:rPr>
              <a:t>Trade Readjustment Allowance (TRA)</a:t>
            </a:r>
          </a:p>
          <a:p>
            <a:pPr lvl="0" defTabSz="457200">
              <a:defRPr/>
            </a:pPr>
            <a:endParaRPr lang="en-US" sz="1600" b="1" kern="0" dirty="0">
              <a:solidFill>
                <a:srgbClr val="202452"/>
              </a:solidFill>
              <a:latin typeface="Arial" panose="020B0604020202020204"/>
            </a:endParaRPr>
          </a:p>
          <a:p>
            <a:pPr marL="285750" lvl="0" indent="-285750" defTabSz="457200">
              <a:buFont typeface="Arial" panose="020B0604020202020204" pitchFamily="34" charset="0"/>
              <a:buChar char="•"/>
              <a:defRPr/>
            </a:pPr>
            <a:r>
              <a:rPr lang="en-US" sz="1600" b="1" kern="0" dirty="0">
                <a:solidFill>
                  <a:srgbClr val="202452"/>
                </a:solidFill>
                <a:latin typeface="Arial" panose="020B0604020202020204"/>
              </a:rPr>
              <a:t>Reemployment Trade Adjustment Assistance (RTAA)/ Alternative Trade Adjustment Allowance (ATAA) </a:t>
            </a:r>
          </a:p>
          <a:p>
            <a:pPr marR="0" lvl="0" defTabSz="457200" eaLnBrk="1" fontAlgn="auto" latinLnBrk="0" hangingPunct="1">
              <a:lnSpc>
                <a:spcPct val="100000"/>
              </a:lnSpc>
              <a:spcBef>
                <a:spcPts val="0"/>
              </a:spcBef>
              <a:spcAft>
                <a:spcPts val="0"/>
              </a:spcAft>
              <a:buClrTx/>
              <a:buSzTx/>
              <a:tabLst/>
              <a:defRPr/>
            </a:pPr>
            <a:endParaRPr lang="en-US" sz="1600" b="1" kern="0" dirty="0">
              <a:solidFill>
                <a:srgbClr val="202452"/>
              </a:solidFill>
              <a:latin typeface="Arial" panose="020B0604020202020204"/>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0" dirty="0">
                <a:solidFill>
                  <a:srgbClr val="202452"/>
                </a:solidFill>
                <a:latin typeface="Arial" panose="020B0604020202020204"/>
              </a:rPr>
              <a:t>*Health Coverage Tax Credit (HCTC)</a:t>
            </a:r>
            <a:endParaRPr lang="en-US" sz="1400" b="1" kern="0" dirty="0">
              <a:solidFill>
                <a:srgbClr val="202452"/>
              </a:solidFill>
              <a:latin typeface="Arial" panose="020B0604020202020204"/>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400" b="1" kern="0" dirty="0">
                <a:solidFill>
                  <a:srgbClr val="202452"/>
                </a:solidFill>
                <a:latin typeface="Arial" panose="020B0604020202020204"/>
              </a:rPr>
              <a:t>*</a:t>
            </a:r>
            <a:r>
              <a:rPr lang="en-US" sz="1050" b="1" kern="0" dirty="0">
                <a:solidFill>
                  <a:srgbClr val="202452"/>
                </a:solidFill>
                <a:latin typeface="Arial" panose="020B0604020202020204"/>
              </a:rPr>
              <a:t>Administered by the Internal Revenue Service (IRS)</a:t>
            </a:r>
            <a:endParaRPr lang="en-US" sz="1400" b="1" kern="0" dirty="0">
              <a:solidFill>
                <a:srgbClr val="202452"/>
              </a:solidFill>
              <a:latin typeface="Arial" panose="020B0604020202020204"/>
            </a:endParaRPr>
          </a:p>
        </p:txBody>
      </p:sp>
    </p:spTree>
    <p:extLst>
      <p:ext uri="{BB962C8B-B14F-4D97-AF65-F5344CB8AC3E}">
        <p14:creationId xmlns:p14="http://schemas.microsoft.com/office/powerpoint/2010/main" val="244865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Expenditures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B9D140C3-78EB-8B2A-E72E-82A318F543A2}"/>
              </a:ext>
            </a:extLst>
          </p:cNvPr>
          <p:cNvSpPr>
            <a:spLocks noGrp="1"/>
          </p:cNvSpPr>
          <p:nvPr>
            <p:ph idx="1"/>
          </p:nvPr>
        </p:nvSpPr>
        <p:spPr>
          <a:xfrm>
            <a:off x="838200" y="1690688"/>
            <a:ext cx="10515600" cy="4946677"/>
          </a:xfrm>
        </p:spPr>
        <p:txBody>
          <a:bodyPr>
            <a:normAutofit/>
          </a:bodyPr>
          <a:lstStyle/>
          <a:p>
            <a:pPr marL="0" lvl="0" indent="0">
              <a:lnSpc>
                <a:spcPct val="100000"/>
              </a:lnSpc>
              <a:spcBef>
                <a:spcPts val="1200"/>
              </a:spcBef>
              <a:spcAft>
                <a:spcPts val="1200"/>
              </a:spcAft>
              <a:buClr>
                <a:srgbClr val="9E1C30"/>
              </a:buClr>
              <a:buNone/>
            </a:pPr>
            <a:r>
              <a:rPr lang="en-US" sz="2400" dirty="0">
                <a:solidFill>
                  <a:srgbClr val="202452"/>
                </a:solidFill>
                <a:latin typeface="Arial" panose="020B0604020202020204" pitchFamily="34" charset="0"/>
              </a:rPr>
              <a:t>Trade Adjustment Assistance Data Integrity (TAADI) measures: </a:t>
            </a:r>
          </a:p>
          <a:p>
            <a:pPr lvl="1">
              <a:lnSpc>
                <a:spcPct val="100000"/>
              </a:lnSpc>
              <a:spcBef>
                <a:spcPts val="1200"/>
              </a:spcBef>
              <a:spcAft>
                <a:spcPts val="1200"/>
              </a:spcAft>
            </a:pPr>
            <a:r>
              <a:rPr lang="en-US" dirty="0">
                <a:solidFill>
                  <a:srgbClr val="202452"/>
                </a:solidFill>
                <a:latin typeface="Arial" panose="020B0604020202020204"/>
              </a:rPr>
              <a:t>Cross validation of financial data</a:t>
            </a:r>
          </a:p>
          <a:p>
            <a:pPr lvl="1">
              <a:lnSpc>
                <a:spcPct val="100000"/>
              </a:lnSpc>
              <a:spcBef>
                <a:spcPts val="1200"/>
              </a:spcBef>
              <a:spcAft>
                <a:spcPts val="1200"/>
              </a:spcAft>
            </a:pPr>
            <a:r>
              <a:rPr lang="en-US" dirty="0">
                <a:solidFill>
                  <a:srgbClr val="202452"/>
                </a:solidFill>
                <a:latin typeface="Arial" panose="020B0604020202020204"/>
              </a:rPr>
              <a:t>Participant Individual Record Layout (PIRL) vs. Employment and Training Administration (ETA) Form 9130</a:t>
            </a:r>
          </a:p>
          <a:p>
            <a:pPr lvl="1">
              <a:lnSpc>
                <a:spcPct val="100000"/>
              </a:lnSpc>
              <a:spcBef>
                <a:spcPts val="1200"/>
              </a:spcBef>
              <a:spcAft>
                <a:spcPts val="1200"/>
              </a:spcAft>
            </a:pPr>
            <a:r>
              <a:rPr lang="en-US" dirty="0">
                <a:solidFill>
                  <a:srgbClr val="202452"/>
                </a:solidFill>
                <a:latin typeface="Arial" panose="020B0604020202020204"/>
              </a:rPr>
              <a:t>Employ Florida vs. Subrecipient Enterprise Resource Application (SERA) </a:t>
            </a:r>
          </a:p>
          <a:p>
            <a:pPr lvl="1">
              <a:lnSpc>
                <a:spcPct val="100000"/>
              </a:lnSpc>
              <a:spcBef>
                <a:spcPts val="1200"/>
              </a:spcBef>
              <a:spcAft>
                <a:spcPts val="1200"/>
              </a:spcAft>
            </a:pPr>
            <a:r>
              <a:rPr lang="en-US" dirty="0">
                <a:solidFill>
                  <a:srgbClr val="202452"/>
                </a:solidFill>
                <a:latin typeface="Arial" panose="020B0604020202020204"/>
              </a:rPr>
              <a:t>USDOL allows a maximum 15% variance or difference in performance measures between the two reports mentioned above: the PIRL and ETA’s Form 9130. </a:t>
            </a: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lnSpc>
                <a:spcPct val="100000"/>
              </a:lnSpc>
              <a:spcBef>
                <a:spcPts val="1200"/>
              </a:spcBef>
              <a:spcAft>
                <a:spcPts val="1200"/>
              </a:spcAft>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marL="457200" lvl="1" indent="0">
              <a:lnSpc>
                <a:spcPct val="100000"/>
              </a:lnSpc>
              <a:spcBef>
                <a:spcPts val="1200"/>
              </a:spcBef>
              <a:spcAft>
                <a:spcPts val="1200"/>
              </a:spcAft>
              <a:buClr>
                <a:prstClr val="white">
                  <a:lumMod val="65000"/>
                </a:prstClr>
              </a:buClr>
              <a:buNone/>
            </a:pPr>
            <a:endParaRPr lang="en-US" dirty="0">
              <a:solidFill>
                <a:srgbClr val="202452"/>
              </a:solidFill>
              <a:latin typeface="Arial" panose="020B0604020202020204"/>
            </a:endParaRPr>
          </a:p>
          <a:p>
            <a:pPr marL="0" indent="0">
              <a:lnSpc>
                <a:spcPct val="100000"/>
              </a:lnSpc>
              <a:spcBef>
                <a:spcPts val="1200"/>
              </a:spcBef>
              <a:spcAft>
                <a:spcPts val="1200"/>
              </a:spcAft>
              <a:buNone/>
            </a:pPr>
            <a:endParaRPr lang="en-US" dirty="0">
              <a:solidFill>
                <a:srgbClr val="202452"/>
              </a:solidFill>
            </a:endParaRPr>
          </a:p>
          <a:p>
            <a:pPr marL="3657600" lvl="8" indent="0">
              <a:lnSpc>
                <a:spcPct val="100000"/>
              </a:lnSpc>
              <a:spcBef>
                <a:spcPts val="1200"/>
              </a:spcBef>
              <a:spcAft>
                <a:spcPts val="1200"/>
              </a:spcAft>
              <a:buClr>
                <a:srgbClr val="9E1C30"/>
              </a:buClr>
              <a:buNone/>
            </a:pPr>
            <a:endParaRPr lang="en-US" sz="2400" dirty="0">
              <a:solidFill>
                <a:srgbClr val="202452"/>
              </a:solidFill>
              <a:latin typeface="Arial" panose="020B0604020202020204" pitchFamily="34" charset="0"/>
            </a:endParaRPr>
          </a:p>
          <a:p>
            <a:pPr>
              <a:lnSpc>
                <a:spcPct val="100000"/>
              </a:lnSpc>
              <a:spcBef>
                <a:spcPts val="1200"/>
              </a:spcBef>
              <a:spcAft>
                <a:spcPts val="1200"/>
              </a:spcAft>
            </a:pPr>
            <a:endParaRPr lang="en-US" dirty="0">
              <a:solidFill>
                <a:srgbClr val="202452"/>
              </a:solidFill>
            </a:endParaRPr>
          </a:p>
        </p:txBody>
      </p:sp>
    </p:spTree>
    <p:extLst>
      <p:ext uri="{BB962C8B-B14F-4D97-AF65-F5344CB8AC3E}">
        <p14:creationId xmlns:p14="http://schemas.microsoft.com/office/powerpoint/2010/main" val="203824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Expenditures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1E8F5D90-FCFD-A006-6DCB-F059F7A4ACE0}"/>
              </a:ext>
            </a:extLst>
          </p:cNvPr>
          <p:cNvSpPr>
            <a:spLocks noGrp="1"/>
          </p:cNvSpPr>
          <p:nvPr>
            <p:ph idx="1"/>
          </p:nvPr>
        </p:nvSpPr>
        <p:spPr>
          <a:xfrm>
            <a:off x="838200" y="1622899"/>
            <a:ext cx="10515600" cy="4869976"/>
          </a:xfrm>
        </p:spPr>
        <p:txBody>
          <a:bodyPr>
            <a:normAutofit/>
          </a:bodyPr>
          <a:lstStyle/>
          <a:p>
            <a:pPr marL="0" indent="0">
              <a:buNone/>
            </a:pPr>
            <a:r>
              <a:rPr lang="en-US" sz="2400" dirty="0">
                <a:solidFill>
                  <a:srgbClr val="202452"/>
                </a:solidFill>
                <a:latin typeface="Arial" panose="020B0604020202020204" pitchFamily="34" charset="0"/>
                <a:cs typeface="Arial" panose="020B0604020202020204" pitchFamily="34" charset="0"/>
              </a:rPr>
              <a:t>Employ Florida reporting requirements:</a:t>
            </a:r>
          </a:p>
          <a:p>
            <a:pPr marL="0" indent="0">
              <a:buNone/>
            </a:pPr>
            <a:endParaRPr lang="en-US" sz="2400" dirty="0">
              <a:solidFill>
                <a:srgbClr val="202452"/>
              </a:solidFill>
              <a:latin typeface="Arial" panose="020B0604020202020204" pitchFamily="34" charset="0"/>
              <a:cs typeface="Arial" panose="020B0604020202020204" pitchFamily="34" charset="0"/>
            </a:endParaRPr>
          </a:p>
          <a:p>
            <a:pPr lvl="1">
              <a:spcBef>
                <a:spcPts val="800"/>
              </a:spcBef>
            </a:pPr>
            <a:r>
              <a:rPr lang="en-US" dirty="0">
                <a:solidFill>
                  <a:srgbClr val="202452"/>
                </a:solidFill>
                <a:latin typeface="Arial" panose="020B0604020202020204"/>
              </a:rPr>
              <a:t>All performance reporting data elements follow accrual reporting</a:t>
            </a:r>
          </a:p>
          <a:p>
            <a:pPr lvl="2">
              <a:spcBef>
                <a:spcPts val="800"/>
              </a:spcBef>
              <a:buFont typeface="Courier New" panose="02070309020205020404" pitchFamily="49" charset="0"/>
              <a:buChar char="o"/>
            </a:pPr>
            <a:r>
              <a:rPr lang="en-US" dirty="0">
                <a:solidFill>
                  <a:srgbClr val="202452"/>
                </a:solidFill>
                <a:latin typeface="Arial" panose="020B0604020202020204"/>
              </a:rPr>
              <a:t>Report costs as soon as they are accrued (owed)</a:t>
            </a:r>
          </a:p>
          <a:p>
            <a:pPr lvl="2">
              <a:spcBef>
                <a:spcPts val="800"/>
              </a:spcBef>
            </a:pPr>
            <a:endParaRPr lang="en-US" dirty="0">
              <a:solidFill>
                <a:srgbClr val="202452"/>
              </a:solidFill>
              <a:latin typeface="Arial" panose="020B0604020202020204"/>
            </a:endParaRPr>
          </a:p>
          <a:p>
            <a:pPr lvl="1">
              <a:spcBef>
                <a:spcPts val="800"/>
              </a:spcBef>
            </a:pPr>
            <a:r>
              <a:rPr lang="en-US" dirty="0">
                <a:solidFill>
                  <a:srgbClr val="202452"/>
                </a:solidFill>
                <a:latin typeface="Arial" panose="020B0604020202020204"/>
              </a:rPr>
              <a:t>Local TAA Coordinators must enter service codes </a:t>
            </a:r>
            <a:r>
              <a:rPr lang="en-US" b="1" dirty="0">
                <a:solidFill>
                  <a:srgbClr val="202452"/>
                </a:solidFill>
                <a:latin typeface="Arial" panose="020B0604020202020204"/>
              </a:rPr>
              <a:t>and</a:t>
            </a:r>
            <a:r>
              <a:rPr lang="en-US" dirty="0">
                <a:solidFill>
                  <a:srgbClr val="202452"/>
                </a:solidFill>
                <a:latin typeface="Arial" panose="020B0604020202020204"/>
              </a:rPr>
              <a:t> case notes into Employ Florida.</a:t>
            </a:r>
          </a:p>
          <a:p>
            <a:pPr lvl="2">
              <a:spcBef>
                <a:spcPts val="800"/>
              </a:spcBef>
              <a:buFont typeface="Courier New" panose="02070309020205020404" pitchFamily="49" charset="0"/>
              <a:buChar char="o"/>
            </a:pPr>
            <a:r>
              <a:rPr lang="en-US" dirty="0">
                <a:solidFill>
                  <a:srgbClr val="202452"/>
                </a:solidFill>
                <a:latin typeface="Arial" panose="020B0604020202020204"/>
              </a:rPr>
              <a:t>Requirement applies to co-enrolled trade-affected workers</a:t>
            </a:r>
          </a:p>
          <a:p>
            <a:pPr lvl="2">
              <a:spcBef>
                <a:spcPts val="800"/>
              </a:spcBef>
              <a:buFont typeface="Courier New" panose="02070309020205020404" pitchFamily="49" charset="0"/>
              <a:buChar char="o"/>
            </a:pPr>
            <a:r>
              <a:rPr lang="en-US" dirty="0">
                <a:solidFill>
                  <a:srgbClr val="202452"/>
                </a:solidFill>
                <a:latin typeface="Arial" panose="020B0604020202020204"/>
              </a:rPr>
              <a:t>TAA Coordinator must communicate with the Workforce Innovation and Opportunity Act Dislocated Worker (DW) case manager</a:t>
            </a:r>
          </a:p>
        </p:txBody>
      </p:sp>
    </p:spTree>
    <p:extLst>
      <p:ext uri="{BB962C8B-B14F-4D97-AF65-F5344CB8AC3E}">
        <p14:creationId xmlns:p14="http://schemas.microsoft.com/office/powerpoint/2010/main" val="219093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Data Integrity Measures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1">
            <a:extLst>
              <a:ext uri="{FF2B5EF4-FFF2-40B4-BE49-F238E27FC236}">
                <a16:creationId xmlns:a16="http://schemas.microsoft.com/office/drawing/2014/main" id="{8BE3909F-171F-1B5B-8EEE-BEAC7A3BDEC9}"/>
              </a:ext>
            </a:extLst>
          </p:cNvPr>
          <p:cNvSpPr txBox="1">
            <a:spLocks/>
          </p:cNvSpPr>
          <p:nvPr/>
        </p:nvSpPr>
        <p:spPr>
          <a:xfrm>
            <a:off x="1722841" y="1496596"/>
            <a:ext cx="8746318" cy="388183"/>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500" b="1" dirty="0">
                <a:solidFill>
                  <a:srgbClr val="202452"/>
                </a:solidFill>
                <a:latin typeface="HelveticaNeueLT Std" panose="020B0604020202020204" pitchFamily="34" charset="0"/>
                <a:ea typeface="Open Sans Semibold" panose="020B0706030804020204" pitchFamily="34" charset="0"/>
                <a:cs typeface="Open Sans Semibold" panose="020B0706030804020204" pitchFamily="34" charset="0"/>
              </a:rPr>
              <a:t>Performance Measures to gauge Data Integrity</a:t>
            </a:r>
          </a:p>
        </p:txBody>
      </p:sp>
      <p:sp>
        <p:nvSpPr>
          <p:cNvPr id="8" name="Content Placeholder 2">
            <a:extLst>
              <a:ext uri="{FF2B5EF4-FFF2-40B4-BE49-F238E27FC236}">
                <a16:creationId xmlns:a16="http://schemas.microsoft.com/office/drawing/2014/main" id="{0B3D94FB-E48B-44EC-1121-A10865DC05AB}"/>
              </a:ext>
            </a:extLst>
          </p:cNvPr>
          <p:cNvSpPr>
            <a:spLocks noGrp="1"/>
          </p:cNvSpPr>
          <p:nvPr>
            <p:ph idx="1"/>
          </p:nvPr>
        </p:nvSpPr>
        <p:spPr>
          <a:xfrm>
            <a:off x="838201" y="2123557"/>
            <a:ext cx="5257800" cy="4057827"/>
          </a:xfrm>
        </p:spPr>
        <p:txBody>
          <a:bodyPr>
            <a:normAutofit lnSpcReduction="10000"/>
          </a:bodyPr>
          <a:lstStyle/>
          <a:p>
            <a:pPr lvl="1">
              <a:spcBef>
                <a:spcPts val="800"/>
              </a:spcBef>
              <a:buClr>
                <a:prstClr val="white">
                  <a:lumMod val="65000"/>
                </a:prstClr>
              </a:buClr>
            </a:pPr>
            <a:r>
              <a:rPr lang="en-US" dirty="0">
                <a:solidFill>
                  <a:srgbClr val="202452"/>
                </a:solidFill>
                <a:latin typeface="Arial" panose="020B0604020202020204"/>
              </a:rPr>
              <a:t>Training Expenditures</a:t>
            </a:r>
          </a:p>
          <a:p>
            <a:pPr lvl="1">
              <a:spcBef>
                <a:spcPts val="800"/>
              </a:spcBef>
              <a:buClr>
                <a:prstClr val="white">
                  <a:lumMod val="65000"/>
                </a:prstClr>
              </a:buClr>
            </a:pPr>
            <a:r>
              <a:rPr lang="en-US" dirty="0">
                <a:solidFill>
                  <a:srgbClr val="202452"/>
                </a:solidFill>
                <a:latin typeface="Arial" panose="020B0604020202020204"/>
              </a:rPr>
              <a:t>TRA Expenditures </a:t>
            </a:r>
          </a:p>
          <a:p>
            <a:pPr lvl="1">
              <a:spcBef>
                <a:spcPts val="800"/>
              </a:spcBef>
              <a:buClr>
                <a:prstClr val="white">
                  <a:lumMod val="65000"/>
                </a:prstClr>
              </a:buClr>
            </a:pPr>
            <a:r>
              <a:rPr lang="en-US" dirty="0">
                <a:solidFill>
                  <a:srgbClr val="202452"/>
                </a:solidFill>
                <a:latin typeface="Arial" panose="020B0604020202020204"/>
              </a:rPr>
              <a:t>RTAA Expenditures </a:t>
            </a:r>
          </a:p>
          <a:p>
            <a:pPr lvl="1">
              <a:spcBef>
                <a:spcPts val="800"/>
              </a:spcBef>
              <a:buClr>
                <a:prstClr val="white">
                  <a:lumMod val="65000"/>
                </a:prstClr>
              </a:buClr>
            </a:pPr>
            <a:r>
              <a:rPr lang="en-US" dirty="0">
                <a:solidFill>
                  <a:srgbClr val="202452"/>
                </a:solidFill>
                <a:latin typeface="Arial" panose="020B0604020202020204"/>
              </a:rPr>
              <a:t>Job Search and Relocation Expenditures </a:t>
            </a:r>
          </a:p>
          <a:p>
            <a:pPr lvl="1">
              <a:spcBef>
                <a:spcPts val="800"/>
              </a:spcBef>
              <a:buClr>
                <a:prstClr val="white">
                  <a:lumMod val="65000"/>
                </a:prstClr>
              </a:buClr>
            </a:pPr>
            <a:r>
              <a:rPr lang="en-US" dirty="0">
                <a:solidFill>
                  <a:srgbClr val="202452"/>
                </a:solidFill>
                <a:latin typeface="Arial" panose="020B0604020202020204"/>
              </a:rPr>
              <a:t>Rapid Response</a:t>
            </a:r>
          </a:p>
          <a:p>
            <a:pPr lvl="1">
              <a:spcBef>
                <a:spcPts val="800"/>
              </a:spcBef>
              <a:buClr>
                <a:prstClr val="white">
                  <a:lumMod val="65000"/>
                </a:prstClr>
              </a:buClr>
            </a:pPr>
            <a:r>
              <a:rPr lang="en-US" dirty="0">
                <a:solidFill>
                  <a:srgbClr val="202452"/>
                </a:solidFill>
                <a:latin typeface="Arial" panose="020B0604020202020204"/>
              </a:rPr>
              <a:t>Petition Number</a:t>
            </a:r>
          </a:p>
          <a:p>
            <a:pPr lvl="1">
              <a:spcBef>
                <a:spcPts val="800"/>
              </a:spcBef>
              <a:buClr>
                <a:prstClr val="white">
                  <a:lumMod val="65000"/>
                </a:prstClr>
              </a:buClr>
            </a:pPr>
            <a:r>
              <a:rPr lang="en-US" dirty="0">
                <a:solidFill>
                  <a:srgbClr val="202452"/>
                </a:solidFill>
                <a:latin typeface="Arial" panose="020B0604020202020204"/>
              </a:rPr>
              <a:t>Individual Employment Plan (IEP)</a:t>
            </a:r>
          </a:p>
          <a:p>
            <a:pPr lvl="1">
              <a:spcBef>
                <a:spcPts val="800"/>
              </a:spcBef>
              <a:buClr>
                <a:prstClr val="white">
                  <a:lumMod val="65000"/>
                </a:prstClr>
              </a:buClr>
            </a:pPr>
            <a:r>
              <a:rPr lang="en-US" dirty="0">
                <a:solidFill>
                  <a:srgbClr val="202452"/>
                </a:solidFill>
                <a:latin typeface="Arial" panose="020B0604020202020204"/>
              </a:rPr>
              <a:t>Co-enrollment</a:t>
            </a: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marL="457200" lvl="1" indent="0">
              <a:spcBef>
                <a:spcPts val="800"/>
              </a:spcBef>
              <a:buClr>
                <a:prstClr val="white">
                  <a:lumMod val="65000"/>
                </a:prstClr>
              </a:buClr>
              <a:buNone/>
            </a:pPr>
            <a:endParaRPr lang="en-US" dirty="0">
              <a:solidFill>
                <a:srgbClr val="202452"/>
              </a:solidFill>
              <a:latin typeface="Arial" panose="020B0604020202020204"/>
            </a:endParaRPr>
          </a:p>
          <a:p>
            <a:pPr marL="0" indent="0">
              <a:buNone/>
            </a:pPr>
            <a:endParaRPr lang="en-US" dirty="0">
              <a:solidFill>
                <a:srgbClr val="202452"/>
              </a:solidFill>
            </a:endParaRPr>
          </a:p>
          <a:p>
            <a:pPr marL="3657600" lvl="8" indent="0">
              <a:spcBef>
                <a:spcPts val="1800"/>
              </a:spcBef>
              <a:buClr>
                <a:srgbClr val="9E1C30"/>
              </a:buClr>
              <a:buNone/>
            </a:pPr>
            <a:endParaRPr lang="en-US" sz="2400" dirty="0">
              <a:solidFill>
                <a:srgbClr val="202452"/>
              </a:solidFill>
              <a:latin typeface="Arial" panose="020B0604020202020204" pitchFamily="34" charset="0"/>
            </a:endParaRPr>
          </a:p>
          <a:p>
            <a:endParaRPr lang="en-US" dirty="0">
              <a:solidFill>
                <a:srgbClr val="202452"/>
              </a:solidFill>
            </a:endParaRPr>
          </a:p>
        </p:txBody>
      </p:sp>
      <p:sp>
        <p:nvSpPr>
          <p:cNvPr id="9" name="Content Placeholder 2">
            <a:extLst>
              <a:ext uri="{FF2B5EF4-FFF2-40B4-BE49-F238E27FC236}">
                <a16:creationId xmlns:a16="http://schemas.microsoft.com/office/drawing/2014/main" id="{F2F6C2C2-B438-9832-DE28-BFE945DB820F}"/>
              </a:ext>
            </a:extLst>
          </p:cNvPr>
          <p:cNvSpPr txBox="1">
            <a:spLocks/>
          </p:cNvSpPr>
          <p:nvPr/>
        </p:nvSpPr>
        <p:spPr>
          <a:xfrm>
            <a:off x="5748878" y="2123564"/>
            <a:ext cx="5604921" cy="4057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800"/>
              </a:spcBef>
              <a:buClr>
                <a:prstClr val="white">
                  <a:lumMod val="65000"/>
                </a:prstClr>
              </a:buClr>
            </a:pPr>
            <a:r>
              <a:rPr lang="en-US" dirty="0">
                <a:solidFill>
                  <a:srgbClr val="202452"/>
                </a:solidFill>
                <a:latin typeface="Arial" panose="020B0604020202020204"/>
              </a:rPr>
              <a:t>Employment and Case Management Services </a:t>
            </a:r>
          </a:p>
          <a:p>
            <a:pPr lvl="1">
              <a:spcBef>
                <a:spcPts val="800"/>
              </a:spcBef>
              <a:buClr>
                <a:prstClr val="white">
                  <a:lumMod val="65000"/>
                </a:prstClr>
              </a:buClr>
            </a:pPr>
            <a:r>
              <a:rPr lang="en-US" dirty="0">
                <a:solidFill>
                  <a:srgbClr val="202452"/>
                </a:solidFill>
                <a:latin typeface="Arial" panose="020B0604020202020204"/>
              </a:rPr>
              <a:t>Training Case Management </a:t>
            </a:r>
          </a:p>
          <a:p>
            <a:pPr lvl="1">
              <a:spcBef>
                <a:spcPts val="800"/>
              </a:spcBef>
              <a:buClr>
                <a:prstClr val="white">
                  <a:lumMod val="65000"/>
                </a:prstClr>
              </a:buClr>
            </a:pPr>
            <a:r>
              <a:rPr lang="en-US" dirty="0">
                <a:solidFill>
                  <a:srgbClr val="202452"/>
                </a:solidFill>
                <a:latin typeface="Arial" panose="020B0604020202020204"/>
              </a:rPr>
              <a:t>Training Completion </a:t>
            </a:r>
          </a:p>
          <a:p>
            <a:pPr lvl="1">
              <a:spcBef>
                <a:spcPts val="800"/>
              </a:spcBef>
              <a:buClr>
                <a:prstClr val="white">
                  <a:lumMod val="65000"/>
                </a:prstClr>
              </a:buClr>
            </a:pPr>
            <a:r>
              <a:rPr lang="en-US" dirty="0">
                <a:solidFill>
                  <a:srgbClr val="202452"/>
                </a:solidFill>
                <a:latin typeface="Arial" panose="020B0604020202020204"/>
              </a:rPr>
              <a:t>Training Result (Credential)</a:t>
            </a:r>
          </a:p>
          <a:p>
            <a:pPr lvl="1">
              <a:spcBef>
                <a:spcPts val="800"/>
              </a:spcBef>
              <a:buClr>
                <a:prstClr val="white">
                  <a:lumMod val="65000"/>
                </a:prstClr>
              </a:buClr>
            </a:pPr>
            <a:r>
              <a:rPr lang="en-US" dirty="0">
                <a:solidFill>
                  <a:srgbClr val="202452"/>
                </a:solidFill>
                <a:latin typeface="Arial" panose="020B0604020202020204"/>
              </a:rPr>
              <a:t>Service in Quarter</a:t>
            </a:r>
          </a:p>
          <a:p>
            <a:pPr lvl="1">
              <a:spcBef>
                <a:spcPts val="800"/>
              </a:spcBef>
              <a:buClr>
                <a:prstClr val="white">
                  <a:lumMod val="65000"/>
                </a:prstClr>
              </a:buClr>
            </a:pPr>
            <a:r>
              <a:rPr lang="en-US" dirty="0">
                <a:solidFill>
                  <a:srgbClr val="202452"/>
                </a:solidFill>
                <a:latin typeface="Arial" panose="020B0604020202020204"/>
              </a:rPr>
              <a:t>Wages</a:t>
            </a: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marL="457200" lvl="1" indent="0">
              <a:spcBef>
                <a:spcPts val="800"/>
              </a:spcBef>
              <a:buClr>
                <a:prstClr val="white">
                  <a:lumMod val="65000"/>
                </a:prstClr>
              </a:buClr>
              <a:buFont typeface="Arial" panose="020B0604020202020204" pitchFamily="34" charset="0"/>
              <a:buNone/>
            </a:pPr>
            <a:endParaRPr lang="en-US" dirty="0">
              <a:solidFill>
                <a:srgbClr val="202452"/>
              </a:solidFill>
              <a:latin typeface="Arial" panose="020B0604020202020204"/>
            </a:endParaRPr>
          </a:p>
          <a:p>
            <a:pPr marL="0" indent="0">
              <a:buFont typeface="Arial" panose="020B0604020202020204" pitchFamily="34" charset="0"/>
              <a:buNone/>
            </a:pPr>
            <a:endParaRPr lang="en-US" dirty="0">
              <a:solidFill>
                <a:srgbClr val="202452"/>
              </a:solidFill>
            </a:endParaRPr>
          </a:p>
          <a:p>
            <a:pPr marL="3657600" lvl="8" indent="0">
              <a:spcBef>
                <a:spcPts val="1800"/>
              </a:spcBef>
              <a:buClr>
                <a:srgbClr val="9E1C30"/>
              </a:buClr>
              <a:buFont typeface="Arial" panose="020B0604020202020204" pitchFamily="34" charset="0"/>
              <a:buNone/>
            </a:pPr>
            <a:endParaRPr lang="en-US" sz="2400" dirty="0">
              <a:solidFill>
                <a:srgbClr val="202452"/>
              </a:solidFill>
              <a:latin typeface="Arial" panose="020B0604020202020204" pitchFamily="34" charset="0"/>
            </a:endParaRPr>
          </a:p>
          <a:p>
            <a:endParaRPr lang="en-US" dirty="0">
              <a:solidFill>
                <a:srgbClr val="202452"/>
              </a:solidFill>
            </a:endParaRPr>
          </a:p>
        </p:txBody>
      </p:sp>
    </p:spTree>
    <p:extLst>
      <p:ext uri="{BB962C8B-B14F-4D97-AF65-F5344CB8AC3E}">
        <p14:creationId xmlns:p14="http://schemas.microsoft.com/office/powerpoint/2010/main" val="4266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Individual Employment Plan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CF176F85-18F7-339A-4320-3492E509415C}"/>
              </a:ext>
            </a:extLst>
          </p:cNvPr>
          <p:cNvSpPr>
            <a:spLocks noGrp="1"/>
          </p:cNvSpPr>
          <p:nvPr>
            <p:ph idx="1"/>
          </p:nvPr>
        </p:nvSpPr>
        <p:spPr>
          <a:xfrm>
            <a:off x="838200" y="2084977"/>
            <a:ext cx="10515600" cy="1577616"/>
          </a:xfrm>
        </p:spPr>
        <p:txBody>
          <a:bodyPr>
            <a:noAutofit/>
          </a:bodyPr>
          <a:lstStyle/>
          <a:p>
            <a:pPr marL="0" indent="0" algn="just">
              <a:buNone/>
            </a:pPr>
            <a:r>
              <a:rPr lang="en-US" sz="3200" dirty="0">
                <a:solidFill>
                  <a:srgbClr val="202452"/>
                </a:solidFill>
                <a:latin typeface="Arial" panose="020B0604020202020204" pitchFamily="34" charset="0"/>
                <a:cs typeface="Arial" panose="020B0604020202020204" pitchFamily="34" charset="0"/>
              </a:rPr>
              <a:t>Ensure an IEP has been completed </a:t>
            </a:r>
            <a:r>
              <a:rPr lang="en-US" sz="3200" b="1" u="sng" dirty="0">
                <a:solidFill>
                  <a:srgbClr val="202452"/>
                </a:solidFill>
                <a:latin typeface="Arial" panose="020B0604020202020204" pitchFamily="34" charset="0"/>
                <a:cs typeface="Arial" panose="020B0604020202020204" pitchFamily="34" charset="0"/>
              </a:rPr>
              <a:t>prior to</a:t>
            </a:r>
            <a:r>
              <a:rPr lang="en-US" sz="3200" b="1" dirty="0">
                <a:solidFill>
                  <a:srgbClr val="202452"/>
                </a:solidFill>
                <a:latin typeface="Arial" panose="020B0604020202020204" pitchFamily="34" charset="0"/>
                <a:cs typeface="Arial" panose="020B0604020202020204" pitchFamily="34" charset="0"/>
              </a:rPr>
              <a:t> </a:t>
            </a:r>
            <a:r>
              <a:rPr lang="en-US" sz="3200" dirty="0">
                <a:solidFill>
                  <a:srgbClr val="202452"/>
                </a:solidFill>
                <a:latin typeface="Arial" panose="020B0604020202020204" pitchFamily="34" charset="0"/>
                <a:cs typeface="Arial" panose="020B0604020202020204" pitchFamily="34" charset="0"/>
              </a:rPr>
              <a:t>the trade-affected worker being enrolled in approved training.</a:t>
            </a:r>
          </a:p>
          <a:p>
            <a:pPr algn="just"/>
            <a:endParaRPr lang="en-US" dirty="0">
              <a:solidFill>
                <a:srgbClr val="202452"/>
              </a:solidFill>
            </a:endParaRPr>
          </a:p>
          <a:p>
            <a:pPr marL="0" indent="0" algn="just">
              <a:buNone/>
            </a:pPr>
            <a:endParaRPr lang="en-US" dirty="0">
              <a:solidFill>
                <a:srgbClr val="202452"/>
              </a:solidFill>
            </a:endParaRPr>
          </a:p>
        </p:txBody>
      </p:sp>
    </p:spTree>
    <p:extLst>
      <p:ext uri="{BB962C8B-B14F-4D97-AF65-F5344CB8AC3E}">
        <p14:creationId xmlns:p14="http://schemas.microsoft.com/office/powerpoint/2010/main" val="25933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Individual Employment Plan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EE32C223-D8D0-5AB2-F70F-F5D45A08373B}"/>
              </a:ext>
            </a:extLst>
          </p:cNvPr>
          <p:cNvSpPr>
            <a:spLocks noGrp="1"/>
          </p:cNvSpPr>
          <p:nvPr>
            <p:ph idx="1"/>
          </p:nvPr>
        </p:nvSpPr>
        <p:spPr>
          <a:xfrm>
            <a:off x="838200" y="1886025"/>
            <a:ext cx="10515600" cy="5299440"/>
          </a:xfrm>
        </p:spPr>
        <p:txBody>
          <a:bodyPr>
            <a:noAutofit/>
          </a:bodyPr>
          <a:lstStyle/>
          <a:p>
            <a:pPr marL="0" indent="0">
              <a:buNone/>
            </a:pPr>
            <a:r>
              <a:rPr lang="en-US" dirty="0">
                <a:solidFill>
                  <a:srgbClr val="202452"/>
                </a:solidFill>
                <a:latin typeface="Arial" panose="020B0604020202020204" pitchFamily="34" charset="0"/>
                <a:cs typeface="Arial" panose="020B0604020202020204" pitchFamily="34" charset="0"/>
              </a:rPr>
              <a:t>Example:</a:t>
            </a:r>
          </a:p>
          <a:p>
            <a:pPr marL="0" indent="0">
              <a:buNone/>
            </a:pPr>
            <a:r>
              <a:rPr lang="en-US" dirty="0">
                <a:solidFill>
                  <a:srgbClr val="202452"/>
                </a:solidFill>
                <a:latin typeface="Arial" panose="020B0604020202020204" pitchFamily="34" charset="0"/>
                <a:cs typeface="Arial" panose="020B0604020202020204" pitchFamily="34" charset="0"/>
              </a:rPr>
              <a:t> </a:t>
            </a:r>
          </a:p>
          <a:p>
            <a:pPr marL="0" indent="0">
              <a:buNone/>
            </a:pPr>
            <a:r>
              <a:rPr lang="en-US" dirty="0">
                <a:solidFill>
                  <a:srgbClr val="202452"/>
                </a:solidFill>
                <a:latin typeface="Arial" panose="020B0604020202020204" pitchFamily="34" charset="0"/>
                <a:cs typeface="Arial" panose="020B0604020202020204" pitchFamily="34" charset="0"/>
              </a:rPr>
              <a:t>How to document the IEP and when to use Service Code T05. </a:t>
            </a:r>
          </a:p>
          <a:p>
            <a:pPr marL="0" indent="0">
              <a:buNone/>
            </a:pPr>
            <a:endParaRPr lang="en-US" dirty="0">
              <a:solidFill>
                <a:srgbClr val="202452"/>
              </a:solidFill>
              <a:latin typeface="Arial" panose="020B0604020202020204" pitchFamily="34" charset="0"/>
              <a:cs typeface="Arial" panose="020B0604020202020204" pitchFamily="34" charset="0"/>
            </a:endParaRPr>
          </a:p>
          <a:p>
            <a:pPr marL="0" indent="0">
              <a:buNone/>
            </a:pPr>
            <a:r>
              <a:rPr lang="en-US" dirty="0">
                <a:solidFill>
                  <a:srgbClr val="202452"/>
                </a:solidFill>
                <a:latin typeface="Arial" panose="020B0604020202020204" pitchFamily="34" charset="0"/>
                <a:cs typeface="Arial" panose="020B0604020202020204" pitchFamily="34" charset="0"/>
              </a:rPr>
              <a:t>It is allowable for the IEP to be completed under a partner program application such as Wagner-Peyser or WIOA as long as the date the IEP was completed is </a:t>
            </a:r>
            <a:r>
              <a:rPr lang="en-US" u="sng" dirty="0">
                <a:solidFill>
                  <a:srgbClr val="FF0000"/>
                </a:solidFill>
                <a:latin typeface="Arial" panose="020B0604020202020204" pitchFamily="34" charset="0"/>
                <a:cs typeface="Arial" panose="020B0604020202020204" pitchFamily="34" charset="0"/>
              </a:rPr>
              <a:t>prior</a:t>
            </a:r>
            <a:r>
              <a:rPr lang="en-US" dirty="0">
                <a:solidFill>
                  <a:srgbClr val="202452"/>
                </a:solidFill>
                <a:latin typeface="Arial" panose="020B0604020202020204" pitchFamily="34" charset="0"/>
                <a:cs typeface="Arial" panose="020B0604020202020204" pitchFamily="34" charset="0"/>
              </a:rPr>
              <a:t> to the date the participant entered into training.</a:t>
            </a:r>
          </a:p>
        </p:txBody>
      </p:sp>
    </p:spTree>
    <p:extLst>
      <p:ext uri="{BB962C8B-B14F-4D97-AF65-F5344CB8AC3E}">
        <p14:creationId xmlns:p14="http://schemas.microsoft.com/office/powerpoint/2010/main" val="371836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4058</Words>
  <Application>Microsoft Office PowerPoint</Application>
  <PresentationFormat>Widescreen</PresentationFormat>
  <Paragraphs>295</Paragraphs>
  <Slides>26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Century Gothic</vt:lpstr>
      <vt:lpstr>Courier New</vt:lpstr>
      <vt:lpstr>Franklin Gothic Book</vt:lpstr>
      <vt:lpstr>HelveticaNeueLT Std</vt:lpstr>
      <vt:lpstr>Wingdings</vt:lpstr>
      <vt:lpstr>Wingdings 2</vt:lpstr>
      <vt:lpstr>Wingdings 3</vt:lpstr>
      <vt:lpstr>Office Theme</vt:lpstr>
      <vt:lpstr>Trade Adjustment Assistance (TAA)</vt:lpstr>
      <vt:lpstr>Objectives</vt:lpstr>
      <vt:lpstr>TAA Overview</vt:lpstr>
      <vt:lpstr>Florida’s Service Delivery Structure</vt:lpstr>
      <vt:lpstr>Reporting Expenditures</vt:lpstr>
      <vt:lpstr>Reporting Expenditures (cont’d)</vt:lpstr>
      <vt:lpstr>TAA Data Integrity Measures</vt:lpstr>
      <vt:lpstr>Employ Florida Reporting – Individual Employment Plan</vt:lpstr>
      <vt:lpstr>Employ Florida Reporting – Individual Employment Plan (cont’d)</vt:lpstr>
      <vt:lpstr>Employ Florida Reporting – Step 1</vt:lpstr>
      <vt:lpstr>Employ Florida Reporting – Step 2</vt:lpstr>
      <vt:lpstr>Employ Florida Reporting – Reminders</vt:lpstr>
      <vt:lpstr>Employ Florida Reporting – Step 3</vt:lpstr>
      <vt:lpstr>Employ Florida Reporting – Service Code</vt:lpstr>
      <vt:lpstr>TAA Expenditures Reporting – 7 Steps</vt:lpstr>
      <vt:lpstr>TAA Expenditures Reporting – Step 1</vt:lpstr>
      <vt:lpstr>TAA Expenditures Reporting – Step 2</vt:lpstr>
      <vt:lpstr>TAA Expenditures Reporting – Step 3</vt:lpstr>
      <vt:lpstr>TAA Expenditures Reporting – Step 4</vt:lpstr>
      <vt:lpstr>TAA Expenditures Reporting – Step 5</vt:lpstr>
      <vt:lpstr>TAA Expenditures Reporting – Step 6</vt:lpstr>
      <vt:lpstr>TAA Expenditures Reporting – Step 7</vt:lpstr>
      <vt:lpstr>TAA Expenditures Reporting – Review</vt:lpstr>
      <vt:lpstr>Monthly Data Reconciliation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2024-04-04T13:47:43Z</dcterms:modified>
</cp:coreProperties>
</file>