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4"/>
  </p:notesMasterIdLst>
  <p:sldIdLst>
    <p:sldId id="257" r:id="rId4"/>
    <p:sldId id="261" r:id="rId5"/>
    <p:sldId id="269" r:id="rId6"/>
    <p:sldId id="259" r:id="rId7"/>
    <p:sldId id="270"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71" r:id="rId22"/>
    <p:sldId id="2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5808CB-A555-41AE-A369-0D7698FF9310}" type="datetimeFigureOut">
              <a:rPr lang="en-US" smtClean="0"/>
              <a:pPr/>
              <a:t>12/10/2010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9BD964-ADA3-4B54-B88C-EE740755B8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12/10/2010 10:21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Swirl.png"/>
          <p:cNvPicPr>
            <a:picLocks noChangeAspect="1"/>
          </p:cNvPicPr>
          <p:nvPr userDrawn="1"/>
        </p:nvPicPr>
        <p:blipFill>
          <a:blip r:embed="rId3" cstate="print"/>
          <a:stretch>
            <a:fillRect/>
          </a:stretch>
        </p:blipFill>
        <p:spPr>
          <a:xfrm>
            <a:off x="0" y="912118"/>
            <a:ext cx="9144000" cy="3202682"/>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1336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cstate="print"/>
          <a:stretch>
            <a:fillRect/>
          </a:stretch>
        </p:blipFill>
        <p:spPr>
          <a:xfrm>
            <a:off x="0" y="11430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De-escalating Anger and Frustration</a:t>
            </a:r>
            <a:endParaRPr lang="en-US" dirty="0"/>
          </a:p>
        </p:txBody>
      </p:sp>
      <p:sp>
        <p:nvSpPr>
          <p:cNvPr id="4" name="Subtitle 3"/>
          <p:cNvSpPr>
            <a:spLocks noGrp="1"/>
          </p:cNvSpPr>
          <p:nvPr>
            <p:ph type="subTitle" idx="1"/>
          </p:nvPr>
        </p:nvSpPr>
        <p:spPr>
          <a:xfrm>
            <a:off x="762000" y="4344988"/>
            <a:ext cx="7650162" cy="461665"/>
          </a:xfrm>
        </p:spPr>
        <p:txBody>
          <a:bodyPr/>
          <a:lstStyle/>
          <a:p>
            <a:r>
              <a:rPr lang="en-US" dirty="0" smtClean="0"/>
              <a:t>Mark Toombs</a:t>
            </a:r>
          </a:p>
          <a:p>
            <a:r>
              <a:rPr lang="en-US" dirty="0" smtClean="0"/>
              <a:t>University of Central Florida</a:t>
            </a:r>
          </a:p>
          <a:p>
            <a:r>
              <a:rPr lang="en-US" dirty="0" smtClean="0"/>
              <a:t>Division of Continuing Education </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
            </a:r>
            <a:br>
              <a:rPr lang="en-US" dirty="0" smtClean="0"/>
            </a:br>
            <a:r>
              <a:rPr lang="en-US" dirty="0" smtClean="0"/>
              <a:t>Communication Techniques</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0" y="1981200"/>
            <a:ext cx="8382000" cy="3578697"/>
          </a:xfrm>
        </p:spPr>
        <p:txBody>
          <a:bodyPr>
            <a:normAutofit fontScale="25000" lnSpcReduction="20000"/>
          </a:bodyPr>
          <a:lstStyle/>
          <a:p>
            <a:r>
              <a:rPr lang="en-US" sz="11200" dirty="0" smtClean="0"/>
              <a:t>Non-verbal:</a:t>
            </a:r>
          </a:p>
          <a:p>
            <a:pPr>
              <a:buNone/>
            </a:pPr>
            <a:endParaRPr lang="en-US" sz="6700" dirty="0" smtClean="0"/>
          </a:p>
          <a:p>
            <a:pPr lvl="1">
              <a:buNone/>
            </a:pPr>
            <a:endParaRPr lang="en-US" dirty="0" smtClean="0"/>
          </a:p>
          <a:p>
            <a:pPr lvl="1"/>
            <a:r>
              <a:rPr lang="en-US" sz="9600" dirty="0" smtClean="0"/>
              <a:t>Be aware of  </a:t>
            </a:r>
            <a:r>
              <a:rPr lang="en-US" sz="9600" i="1" dirty="0" smtClean="0"/>
              <a:t>your</a:t>
            </a:r>
            <a:r>
              <a:rPr lang="en-US" sz="9600" dirty="0" smtClean="0"/>
              <a:t> body language</a:t>
            </a:r>
          </a:p>
          <a:p>
            <a:pPr lvl="1"/>
            <a:endParaRPr lang="en-US" sz="9600" dirty="0" smtClean="0"/>
          </a:p>
          <a:p>
            <a:pPr lvl="1"/>
            <a:r>
              <a:rPr lang="en-US" sz="9600" dirty="0" smtClean="0"/>
              <a:t>Be aware of </a:t>
            </a:r>
            <a:r>
              <a:rPr lang="en-US" sz="9600" i="1" dirty="0" smtClean="0"/>
              <a:t>their </a:t>
            </a:r>
            <a:r>
              <a:rPr lang="en-US" sz="9600" dirty="0" smtClean="0"/>
              <a:t>body language</a:t>
            </a:r>
          </a:p>
          <a:p>
            <a:pPr lvl="1"/>
            <a:endParaRPr lang="en-US" sz="9600" dirty="0" smtClean="0"/>
          </a:p>
          <a:p>
            <a:pPr lvl="1"/>
            <a:r>
              <a:rPr lang="en-US" sz="9600" dirty="0" smtClean="0"/>
              <a:t>Be aware of their personal space</a:t>
            </a:r>
          </a:p>
          <a:p>
            <a:pPr lvl="1"/>
            <a:endParaRPr lang="en-US" sz="9600" dirty="0" smtClean="0"/>
          </a:p>
          <a:p>
            <a:pPr lvl="1"/>
            <a:r>
              <a:rPr lang="en-US" sz="9600" dirty="0" smtClean="0"/>
              <a:t>Make appropriate eye contact</a:t>
            </a:r>
          </a:p>
          <a:p>
            <a:pPr lvl="1">
              <a:buNone/>
            </a:pPr>
            <a:endParaRPr lang="en-US" sz="9600" dirty="0" smtClean="0"/>
          </a:p>
          <a:p>
            <a:pPr lvl="1"/>
            <a:r>
              <a:rPr lang="en-US" sz="9600" dirty="0" smtClean="0"/>
              <a:t>Appear calm, self controlled, and confident without</a:t>
            </a:r>
          </a:p>
          <a:p>
            <a:pPr lvl="1">
              <a:buNone/>
            </a:pPr>
            <a:r>
              <a:rPr lang="en-US" sz="9600" dirty="0" smtClean="0"/>
              <a:t>      being dismissive or over-bearing</a:t>
            </a:r>
          </a:p>
          <a:p>
            <a:pPr lvl="1"/>
            <a:endParaRPr lang="en-US" sz="9600" dirty="0" smtClean="0"/>
          </a:p>
          <a:p>
            <a:pPr lvl="1">
              <a:buNone/>
            </a:pPr>
            <a:endParaRPr lang="en-US" sz="9600" dirty="0" smtClean="0"/>
          </a:p>
          <a:p>
            <a:pPr lvl="1">
              <a:buNone/>
            </a:pPr>
            <a:endParaRPr lang="en-US" sz="9600" dirty="0" smtClean="0"/>
          </a:p>
          <a:p>
            <a:pPr lvl="1"/>
            <a:endParaRPr lang="en-US" sz="9600" dirty="0" smtClean="0"/>
          </a:p>
          <a:p>
            <a:pPr lvl="1">
              <a:buNone/>
            </a:pPr>
            <a:endParaRPr lang="en-US" sz="7400"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
            </a:r>
            <a:br>
              <a:rPr lang="en-US" dirty="0" smtClean="0"/>
            </a:br>
            <a:r>
              <a:rPr lang="en-US" dirty="0" smtClean="0"/>
              <a:t>Communication Techniques</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0" y="1981200"/>
            <a:ext cx="8382000" cy="3578697"/>
          </a:xfrm>
        </p:spPr>
        <p:txBody>
          <a:bodyPr>
            <a:normAutofit fontScale="25000" lnSpcReduction="20000"/>
          </a:bodyPr>
          <a:lstStyle/>
          <a:p>
            <a:r>
              <a:rPr lang="en-US" sz="11200" dirty="0" smtClean="0"/>
              <a:t>Non-verbal:</a:t>
            </a:r>
          </a:p>
          <a:p>
            <a:pPr>
              <a:buNone/>
            </a:pPr>
            <a:endParaRPr lang="en-US" sz="6700" dirty="0" smtClean="0"/>
          </a:p>
          <a:p>
            <a:pPr lvl="1">
              <a:buNone/>
            </a:pPr>
            <a:endParaRPr lang="en-US" dirty="0" smtClean="0"/>
          </a:p>
          <a:p>
            <a:pPr lvl="1"/>
            <a:r>
              <a:rPr lang="en-US" sz="9600" dirty="0" smtClean="0"/>
              <a:t>Be aware of  </a:t>
            </a:r>
            <a:r>
              <a:rPr lang="en-US" sz="9600" i="1" dirty="0" smtClean="0"/>
              <a:t>your</a:t>
            </a:r>
            <a:r>
              <a:rPr lang="en-US" sz="9600" dirty="0" smtClean="0"/>
              <a:t> body language</a:t>
            </a:r>
          </a:p>
          <a:p>
            <a:pPr lvl="1"/>
            <a:endParaRPr lang="en-US" sz="9600" dirty="0" smtClean="0"/>
          </a:p>
          <a:p>
            <a:pPr lvl="1"/>
            <a:r>
              <a:rPr lang="en-US" sz="9600" dirty="0" smtClean="0"/>
              <a:t>Be aware of </a:t>
            </a:r>
            <a:r>
              <a:rPr lang="en-US" sz="9600" i="1" dirty="0" smtClean="0"/>
              <a:t>their </a:t>
            </a:r>
            <a:r>
              <a:rPr lang="en-US" sz="9600" dirty="0" smtClean="0"/>
              <a:t>body language</a:t>
            </a:r>
          </a:p>
          <a:p>
            <a:pPr lvl="1"/>
            <a:endParaRPr lang="en-US" sz="9600" dirty="0" smtClean="0"/>
          </a:p>
          <a:p>
            <a:pPr lvl="1"/>
            <a:r>
              <a:rPr lang="en-US" sz="9600" dirty="0" smtClean="0"/>
              <a:t>Be aware of their personal space</a:t>
            </a:r>
          </a:p>
          <a:p>
            <a:pPr lvl="1"/>
            <a:endParaRPr lang="en-US" sz="9600" dirty="0" smtClean="0"/>
          </a:p>
          <a:p>
            <a:pPr lvl="1"/>
            <a:r>
              <a:rPr lang="en-US" sz="9600" dirty="0" smtClean="0"/>
              <a:t>Make appropriate eye contact</a:t>
            </a:r>
          </a:p>
          <a:p>
            <a:pPr lvl="1">
              <a:buNone/>
            </a:pPr>
            <a:endParaRPr lang="en-US" sz="9600" dirty="0" smtClean="0"/>
          </a:p>
          <a:p>
            <a:pPr lvl="1"/>
            <a:r>
              <a:rPr lang="en-US" sz="9600" dirty="0" smtClean="0"/>
              <a:t>Appear calm, self controlled, and confident without</a:t>
            </a:r>
          </a:p>
          <a:p>
            <a:pPr lvl="1">
              <a:buNone/>
            </a:pPr>
            <a:r>
              <a:rPr lang="en-US" sz="9600" dirty="0" smtClean="0"/>
              <a:t>      being dismissive or over-bearing</a:t>
            </a:r>
          </a:p>
          <a:p>
            <a:pPr lvl="1"/>
            <a:endParaRPr lang="en-US" sz="9600" dirty="0" smtClean="0"/>
          </a:p>
          <a:p>
            <a:pPr lvl="1">
              <a:buNone/>
            </a:pPr>
            <a:endParaRPr lang="en-US" sz="9600" dirty="0" smtClean="0"/>
          </a:p>
          <a:p>
            <a:pPr lvl="1">
              <a:buNone/>
            </a:pPr>
            <a:endParaRPr lang="en-US" sz="9600" dirty="0" smtClean="0"/>
          </a:p>
          <a:p>
            <a:pPr lvl="1"/>
            <a:endParaRPr lang="en-US" sz="9600" dirty="0" smtClean="0"/>
          </a:p>
          <a:p>
            <a:pPr lvl="1">
              <a:buNone/>
            </a:pPr>
            <a:endParaRPr lang="en-US" sz="7400"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sz="4900" dirty="0" smtClean="0">
                <a:solidFill>
                  <a:schemeClr val="tx2"/>
                </a:solidFill>
              </a:rPr>
              <a:t>10 keys to De-escalation</a:t>
            </a:r>
            <a:endParaRPr lang="en-US" sz="4900"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85000" lnSpcReduction="10000"/>
          </a:bodyPr>
          <a:lstStyle/>
          <a:p>
            <a:pPr marL="514350" indent="-514350">
              <a:buAutoNum type="arabicPeriod"/>
            </a:pPr>
            <a:r>
              <a:rPr lang="en-US" sz="2800" i="1" dirty="0" smtClean="0"/>
              <a:t>Recognize</a:t>
            </a:r>
            <a:r>
              <a:rPr lang="en-US" sz="2800" dirty="0" smtClean="0"/>
              <a:t> that anger is a choice of a wide range of behaviors that could be used to get what one needs in a situation. It has benefits for its user – feelings of control over people or situations, avoiding difficult situations, or feeling more</a:t>
            </a:r>
          </a:p>
          <a:p>
            <a:pPr marL="514350" indent="-514350">
              <a:buNone/>
            </a:pPr>
            <a:r>
              <a:rPr lang="en-US" sz="2800" dirty="0" smtClean="0"/>
              <a:t>        significant.</a:t>
            </a:r>
          </a:p>
          <a:p>
            <a:pPr marL="514350" indent="-514350">
              <a:buNone/>
            </a:pPr>
            <a:endParaRPr lang="en-US" sz="3100" dirty="0" smtClean="0"/>
          </a:p>
          <a:p>
            <a:pPr marL="514350" indent="-514350">
              <a:buNone/>
            </a:pPr>
            <a:r>
              <a:rPr lang="en-US" sz="3100" dirty="0" smtClean="0"/>
              <a:t>2.   </a:t>
            </a:r>
            <a:r>
              <a:rPr lang="en-US" sz="2800" dirty="0" smtClean="0"/>
              <a:t>The person interacting with the angry person </a:t>
            </a:r>
            <a:r>
              <a:rPr lang="en-US" sz="2800" i="1" dirty="0" smtClean="0"/>
              <a:t>must identify his or her own emotions at any given point in time. </a:t>
            </a:r>
            <a:r>
              <a:rPr lang="en-US" sz="2800" dirty="0" smtClean="0"/>
              <a:t>If the helping person is also experiencing anger, then that person will not be very effective assisting others to manage theirs.</a:t>
            </a:r>
            <a:endParaRPr lang="en-US" sz="3100" dirty="0" smtClean="0"/>
          </a:p>
          <a:p>
            <a:pPr marL="514350" indent="-514350">
              <a:buNone/>
            </a:pPr>
            <a:endParaRPr lang="en-US" sz="3100" dirty="0" smtClean="0"/>
          </a:p>
        </p:txBody>
      </p:sp>
      <p:pic>
        <p:nvPicPr>
          <p:cNvPr id="4098" name="Picture 2"/>
          <p:cNvPicPr>
            <a:picLocks noChangeAspect="1" noChangeArrowheads="1"/>
          </p:cNvPicPr>
          <p:nvPr/>
        </p:nvPicPr>
        <p:blipFill>
          <a:blip r:embed="rId3" cstate="print"/>
          <a:srcRect/>
          <a:stretch>
            <a:fillRect/>
          </a:stretch>
        </p:blipFill>
        <p:spPr bwMode="auto">
          <a:xfrm>
            <a:off x="6934200" y="152400"/>
            <a:ext cx="2209800" cy="1447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sz="4900" dirty="0" smtClean="0">
                <a:solidFill>
                  <a:schemeClr val="tx2"/>
                </a:solidFill>
              </a:rPr>
              <a:t>10 keys to De-escalation</a:t>
            </a:r>
            <a:endParaRPr lang="en-US" sz="4900" dirty="0">
              <a:solidFill>
                <a:schemeClr val="tx2"/>
              </a:solidFill>
            </a:endParaRPr>
          </a:p>
        </p:txBody>
      </p:sp>
      <p:sp>
        <p:nvSpPr>
          <p:cNvPr id="3" name="Text Placeholder 2"/>
          <p:cNvSpPr>
            <a:spLocks noGrp="1"/>
          </p:cNvSpPr>
          <p:nvPr>
            <p:ph type="body" sz="quarter" idx="10"/>
          </p:nvPr>
        </p:nvSpPr>
        <p:spPr>
          <a:xfrm>
            <a:off x="381000" y="1905000"/>
            <a:ext cx="8382000" cy="4572000"/>
          </a:xfrm>
        </p:spPr>
        <p:txBody>
          <a:bodyPr>
            <a:normAutofit fontScale="32500" lnSpcReduction="20000"/>
          </a:bodyPr>
          <a:lstStyle/>
          <a:p>
            <a:pPr marL="514350" indent="-514350">
              <a:buAutoNum type="arabicPeriod" startAt="3"/>
            </a:pPr>
            <a:r>
              <a:rPr lang="en-US" sz="7400" dirty="0" smtClean="0"/>
              <a:t>When potential interventionists are experiencing anger, </a:t>
            </a:r>
            <a:r>
              <a:rPr lang="en-US" sz="7400" i="1" dirty="0" smtClean="0"/>
              <a:t>they must be able to change what they are doing or thinking </a:t>
            </a:r>
            <a:r>
              <a:rPr lang="en-US" sz="7400" dirty="0" smtClean="0"/>
              <a:t>to get their emotions under control or seek the assistance they will need to manage the situation. </a:t>
            </a:r>
          </a:p>
          <a:p>
            <a:pPr marL="514350" indent="-514350">
              <a:buNone/>
            </a:pPr>
            <a:endParaRPr lang="en-US" sz="7400" dirty="0" smtClean="0"/>
          </a:p>
          <a:p>
            <a:pPr marL="514350" indent="-514350">
              <a:buAutoNum type="arabicPeriod" startAt="3"/>
            </a:pPr>
            <a:endParaRPr lang="en-US" sz="7400" dirty="0" smtClean="0"/>
          </a:p>
          <a:p>
            <a:pPr marL="1143000" indent="-1143000">
              <a:buNone/>
              <a:defRPr/>
            </a:pPr>
            <a:r>
              <a:rPr lang="en-US" sz="7400" dirty="0" smtClean="0"/>
              <a:t>4.    </a:t>
            </a:r>
            <a:r>
              <a:rPr lang="en-US" sz="7400" u="sng" dirty="0" smtClean="0"/>
              <a:t>Perform a </a:t>
            </a:r>
            <a:r>
              <a:rPr lang="en-US" sz="7400" i="1" u="sng" dirty="0" smtClean="0"/>
              <a:t>quick self-assessment</a:t>
            </a:r>
            <a:r>
              <a:rPr lang="en-US" sz="7400" dirty="0" smtClean="0"/>
              <a:t>:</a:t>
            </a:r>
          </a:p>
          <a:p>
            <a:pPr marL="1143000" indent="-1143000">
              <a:buAutoNum type="arabicPeriod" startAt="2"/>
              <a:defRPr/>
            </a:pPr>
            <a:endParaRPr lang="en-US" sz="7400" dirty="0" smtClean="0"/>
          </a:p>
          <a:p>
            <a:pPr>
              <a:buNone/>
              <a:defRPr/>
            </a:pPr>
            <a:r>
              <a:rPr lang="en-US" sz="7400" dirty="0" smtClean="0"/>
              <a:t>	 Can I avoid criticizing and finding fault with the angry person?</a:t>
            </a:r>
          </a:p>
          <a:p>
            <a:pPr>
              <a:buNone/>
              <a:defRPr/>
            </a:pPr>
            <a:r>
              <a:rPr lang="en-US" sz="7400" dirty="0" smtClean="0"/>
              <a:t>	 Can I avoid being judgmental?</a:t>
            </a:r>
          </a:p>
          <a:p>
            <a:pPr>
              <a:buNone/>
              <a:defRPr/>
            </a:pPr>
            <a:r>
              <a:rPr lang="en-US" sz="7400" dirty="0" smtClean="0"/>
              <a:t>	 Can I keep myself removed from the conflict?</a:t>
            </a:r>
          </a:p>
          <a:p>
            <a:pPr>
              <a:buNone/>
              <a:defRPr/>
            </a:pPr>
            <a:r>
              <a:rPr lang="en-US" sz="7400" dirty="0" smtClean="0"/>
              <a:t>	 Can I try to see the situation from the angry person’s point of </a:t>
            </a:r>
          </a:p>
          <a:p>
            <a:pPr>
              <a:buNone/>
              <a:defRPr/>
            </a:pPr>
            <a:r>
              <a:rPr lang="en-US" sz="7400" dirty="0" smtClean="0"/>
              <a:t>       view or understand the needs he is trying to satisfy?</a:t>
            </a:r>
          </a:p>
          <a:p>
            <a:pPr>
              <a:buNone/>
              <a:defRPr/>
            </a:pPr>
            <a:r>
              <a:rPr lang="en-US" sz="7400" dirty="0" smtClean="0"/>
              <a:t>	 Can I remember that, ultimately, my job is to help them?</a:t>
            </a:r>
          </a:p>
          <a:p>
            <a:pPr marL="514350" indent="-514350">
              <a:buNone/>
            </a:pPr>
            <a:endParaRPr lang="en-US" sz="7400" dirty="0" smtClean="0"/>
          </a:p>
          <a:p>
            <a:pPr marL="514350" indent="-514350">
              <a:buNone/>
            </a:pPr>
            <a:endParaRPr lang="en-US" sz="7400" dirty="0" smtClean="0"/>
          </a:p>
          <a:p>
            <a:pPr marL="514350" indent="-514350">
              <a:buNone/>
            </a:pPr>
            <a:endParaRPr lang="en-US" sz="3100" dirty="0" smtClean="0"/>
          </a:p>
        </p:txBody>
      </p:sp>
      <p:pic>
        <p:nvPicPr>
          <p:cNvPr id="4" name="Picture 2"/>
          <p:cNvPicPr>
            <a:picLocks noChangeAspect="1" noChangeArrowheads="1"/>
          </p:cNvPicPr>
          <p:nvPr/>
        </p:nvPicPr>
        <p:blipFill>
          <a:blip r:embed="rId3" cstate="print"/>
          <a:srcRect/>
          <a:stretch>
            <a:fillRect/>
          </a:stretch>
        </p:blipFill>
        <p:spPr bwMode="auto">
          <a:xfrm>
            <a:off x="6934200" y="152400"/>
            <a:ext cx="2209800" cy="1447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sz="4900" dirty="0" smtClean="0">
                <a:solidFill>
                  <a:schemeClr val="tx2"/>
                </a:solidFill>
              </a:rPr>
              <a:t>10 keys to De-escalation</a:t>
            </a:r>
            <a:endParaRPr lang="en-US" sz="4900" dirty="0">
              <a:solidFill>
                <a:schemeClr val="tx2"/>
              </a:solidFill>
            </a:endParaRPr>
          </a:p>
        </p:txBody>
      </p:sp>
      <p:sp>
        <p:nvSpPr>
          <p:cNvPr id="3" name="Text Placeholder 2"/>
          <p:cNvSpPr>
            <a:spLocks noGrp="1"/>
          </p:cNvSpPr>
          <p:nvPr>
            <p:ph type="body" sz="quarter" idx="10"/>
          </p:nvPr>
        </p:nvSpPr>
        <p:spPr>
          <a:xfrm>
            <a:off x="381000" y="1981200"/>
            <a:ext cx="8382000" cy="4495800"/>
          </a:xfrm>
        </p:spPr>
        <p:txBody>
          <a:bodyPr>
            <a:normAutofit/>
          </a:bodyPr>
          <a:lstStyle/>
          <a:p>
            <a:pPr marL="514350" indent="-514350">
              <a:buNone/>
            </a:pPr>
            <a:r>
              <a:rPr lang="en-US" sz="2400" dirty="0" smtClean="0"/>
              <a:t>5.</a:t>
            </a:r>
            <a:r>
              <a:rPr lang="en-US" sz="2800" dirty="0" smtClean="0"/>
              <a:t> </a:t>
            </a:r>
            <a:r>
              <a:rPr lang="en-US" sz="2400" i="1" dirty="0" smtClean="0"/>
              <a:t>Recognize early warning signs</a:t>
            </a:r>
            <a:r>
              <a:rPr lang="en-US" sz="2400" dirty="0" smtClean="0"/>
              <a:t>. Many incidents of anger could </a:t>
            </a:r>
          </a:p>
          <a:p>
            <a:pPr marL="514350" indent="-514350">
              <a:buNone/>
            </a:pPr>
            <a:r>
              <a:rPr lang="en-US" sz="2400" dirty="0" smtClean="0"/>
              <a:t>     be prevented if those who are around a person about</a:t>
            </a:r>
          </a:p>
          <a:p>
            <a:pPr marL="514350" indent="-514350">
              <a:buNone/>
            </a:pPr>
            <a:r>
              <a:rPr lang="en-US" sz="2400" dirty="0" smtClean="0"/>
              <a:t>     to become angry notice the subtle change in the</a:t>
            </a:r>
          </a:p>
          <a:p>
            <a:pPr marL="514350" indent="-514350">
              <a:buNone/>
            </a:pPr>
            <a:r>
              <a:rPr lang="en-US" sz="2400" dirty="0" smtClean="0"/>
              <a:t>     person’s behavior. Quiet people may become agitated,</a:t>
            </a:r>
          </a:p>
          <a:p>
            <a:pPr marL="514350" indent="-514350">
              <a:buNone/>
            </a:pPr>
            <a:r>
              <a:rPr lang="en-US" sz="2400" dirty="0" smtClean="0"/>
              <a:t>     while louder more outgoing people generally become</a:t>
            </a:r>
          </a:p>
          <a:p>
            <a:pPr marL="514350" indent="-514350">
              <a:buNone/>
            </a:pPr>
            <a:r>
              <a:rPr lang="en-US" sz="2400" dirty="0" smtClean="0"/>
              <a:t>     quiet and introspective. Paying attention to these</a:t>
            </a:r>
          </a:p>
          <a:p>
            <a:pPr marL="514350" indent="-514350">
              <a:buNone/>
            </a:pPr>
            <a:r>
              <a:rPr lang="en-US" sz="2400" dirty="0" smtClean="0"/>
              <a:t>     subtle changes and simply commenting on the change</a:t>
            </a:r>
          </a:p>
          <a:p>
            <a:pPr marL="514350" indent="-514350">
              <a:buNone/>
            </a:pPr>
            <a:r>
              <a:rPr lang="en-US" sz="2400" dirty="0" smtClean="0"/>
              <a:t>     could help the individual talk about things so he or she</a:t>
            </a:r>
          </a:p>
          <a:p>
            <a:pPr marL="514350" indent="-514350">
              <a:buNone/>
            </a:pPr>
            <a:r>
              <a:rPr lang="en-US" sz="2400" dirty="0" smtClean="0"/>
              <a:t>     wouldn’t have to become angry. </a:t>
            </a:r>
          </a:p>
          <a:p>
            <a:pPr marL="514350" indent="-514350">
              <a:buNone/>
            </a:pPr>
            <a:endParaRPr lang="en-US" sz="3100" dirty="0" smtClean="0"/>
          </a:p>
        </p:txBody>
      </p:sp>
      <p:pic>
        <p:nvPicPr>
          <p:cNvPr id="4" name="Picture 2"/>
          <p:cNvPicPr>
            <a:picLocks noChangeAspect="1" noChangeArrowheads="1"/>
          </p:cNvPicPr>
          <p:nvPr/>
        </p:nvPicPr>
        <p:blipFill>
          <a:blip r:embed="rId3" cstate="print"/>
          <a:srcRect/>
          <a:stretch>
            <a:fillRect/>
          </a:stretch>
        </p:blipFill>
        <p:spPr bwMode="auto">
          <a:xfrm>
            <a:off x="6934200" y="152400"/>
            <a:ext cx="2209800" cy="1447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sz="4900" dirty="0" smtClean="0">
                <a:solidFill>
                  <a:schemeClr val="tx2"/>
                </a:solidFill>
              </a:rPr>
              <a:t>10 keys to De-escalation</a:t>
            </a:r>
            <a:endParaRPr lang="en-US" sz="4900" dirty="0">
              <a:solidFill>
                <a:schemeClr val="tx2"/>
              </a:solidFill>
            </a:endParaRPr>
          </a:p>
        </p:txBody>
      </p:sp>
      <p:sp>
        <p:nvSpPr>
          <p:cNvPr id="3" name="Text Placeholder 2"/>
          <p:cNvSpPr>
            <a:spLocks noGrp="1"/>
          </p:cNvSpPr>
          <p:nvPr>
            <p:ph type="body" sz="quarter" idx="10"/>
          </p:nvPr>
        </p:nvSpPr>
        <p:spPr>
          <a:xfrm>
            <a:off x="381000" y="1905000"/>
            <a:ext cx="8382000" cy="3962400"/>
          </a:xfrm>
        </p:spPr>
        <p:txBody>
          <a:bodyPr>
            <a:normAutofit fontScale="25000" lnSpcReduction="20000"/>
          </a:bodyPr>
          <a:lstStyle/>
          <a:p>
            <a:pPr>
              <a:buNone/>
            </a:pPr>
            <a:r>
              <a:rPr lang="en-US" sz="7400" dirty="0" smtClean="0"/>
              <a:t> </a:t>
            </a:r>
            <a:r>
              <a:rPr lang="en-US" sz="9600" dirty="0" smtClean="0"/>
              <a:t>It is possible that you will do everything right and disruptive people</a:t>
            </a:r>
          </a:p>
          <a:p>
            <a:pPr>
              <a:buNone/>
            </a:pPr>
            <a:r>
              <a:rPr lang="en-US" sz="9600" dirty="0" smtClean="0"/>
              <a:t> will still choose anger as the behavior for getting what they want.</a:t>
            </a:r>
          </a:p>
          <a:p>
            <a:pPr>
              <a:buNone/>
            </a:pPr>
            <a:r>
              <a:rPr lang="en-US" sz="9600" dirty="0" smtClean="0"/>
              <a:t> When any of these situations occur, you may need to employ</a:t>
            </a:r>
          </a:p>
          <a:p>
            <a:pPr>
              <a:buNone/>
            </a:pPr>
            <a:r>
              <a:rPr lang="en-US" sz="9600" dirty="0" smtClean="0"/>
              <a:t> one or all of the following five de-escalation skills. </a:t>
            </a:r>
          </a:p>
          <a:p>
            <a:pPr>
              <a:buNone/>
            </a:pPr>
            <a:endParaRPr lang="en-US" sz="9600" dirty="0" smtClean="0"/>
          </a:p>
          <a:p>
            <a:pPr>
              <a:buNone/>
            </a:pPr>
            <a:r>
              <a:rPr lang="en-US" sz="9600" dirty="0" smtClean="0"/>
              <a:t> Intervention Steps:</a:t>
            </a:r>
          </a:p>
          <a:p>
            <a:pPr>
              <a:buNone/>
            </a:pPr>
            <a:endParaRPr lang="en-US" sz="9600" dirty="0" smtClean="0"/>
          </a:p>
          <a:p>
            <a:pPr>
              <a:buNone/>
            </a:pPr>
            <a:r>
              <a:rPr lang="en-US" sz="9600" dirty="0" smtClean="0"/>
              <a:t>6.   </a:t>
            </a:r>
            <a:r>
              <a:rPr lang="en-US" sz="9600" i="1" dirty="0" smtClean="0"/>
              <a:t>Active listening </a:t>
            </a:r>
            <a:r>
              <a:rPr lang="en-US" sz="9600" dirty="0" smtClean="0"/>
              <a:t>is the process of really attempting to hear, acknowledge, and understand what a person is saying. It is a genuine attempt to put yourself in the other person’s situation. Active listening means attending not only to the words the other person uses, but also the underlying emotion and the accompanying body language.</a:t>
            </a:r>
          </a:p>
          <a:p>
            <a:pPr>
              <a:buNone/>
            </a:pPr>
            <a:endParaRPr lang="en-US" sz="9600" dirty="0" smtClean="0"/>
          </a:p>
          <a:p>
            <a:pPr>
              <a:buNone/>
            </a:pPr>
            <a:endParaRPr lang="en-US" sz="9600" dirty="0" smtClean="0"/>
          </a:p>
          <a:p>
            <a:pPr>
              <a:buNone/>
            </a:pPr>
            <a:endParaRPr lang="en-US" sz="9600" dirty="0" smtClean="0"/>
          </a:p>
          <a:p>
            <a:pPr marL="514350" indent="-514350">
              <a:buNone/>
            </a:pPr>
            <a:r>
              <a:rPr lang="en-US" sz="9600" dirty="0" smtClean="0"/>
              <a:t>  </a:t>
            </a:r>
          </a:p>
          <a:p>
            <a:pPr marL="514350" indent="-514350">
              <a:buNone/>
            </a:pPr>
            <a:r>
              <a:rPr lang="en-US" sz="9600" dirty="0" smtClean="0"/>
              <a:t> </a:t>
            </a:r>
          </a:p>
          <a:p>
            <a:pPr marL="514350" indent="-514350">
              <a:buNone/>
            </a:pPr>
            <a:endParaRPr lang="en-US" sz="3100" dirty="0" smtClean="0"/>
          </a:p>
        </p:txBody>
      </p:sp>
      <p:pic>
        <p:nvPicPr>
          <p:cNvPr id="4" name="Picture 2"/>
          <p:cNvPicPr>
            <a:picLocks noChangeAspect="1" noChangeArrowheads="1"/>
          </p:cNvPicPr>
          <p:nvPr/>
        </p:nvPicPr>
        <p:blipFill>
          <a:blip r:embed="rId3" cstate="print"/>
          <a:srcRect/>
          <a:stretch>
            <a:fillRect/>
          </a:stretch>
        </p:blipFill>
        <p:spPr bwMode="auto">
          <a:xfrm>
            <a:off x="6934200" y="152400"/>
            <a:ext cx="2209800" cy="1447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sz="4900" dirty="0" smtClean="0">
                <a:solidFill>
                  <a:schemeClr val="tx2"/>
                </a:solidFill>
              </a:rPr>
              <a:t>10 keys to De-escalation</a:t>
            </a:r>
            <a:endParaRPr lang="en-US" sz="4900" dirty="0">
              <a:solidFill>
                <a:schemeClr val="tx2"/>
              </a:solidFill>
            </a:endParaRPr>
          </a:p>
        </p:txBody>
      </p:sp>
      <p:sp>
        <p:nvSpPr>
          <p:cNvPr id="3" name="Text Placeholder 2"/>
          <p:cNvSpPr>
            <a:spLocks noGrp="1"/>
          </p:cNvSpPr>
          <p:nvPr>
            <p:ph type="body" sz="quarter" idx="10"/>
          </p:nvPr>
        </p:nvSpPr>
        <p:spPr>
          <a:xfrm>
            <a:off x="381000" y="1828800"/>
            <a:ext cx="8534400" cy="3962400"/>
          </a:xfrm>
        </p:spPr>
        <p:txBody>
          <a:bodyPr>
            <a:normAutofit fontScale="25000" lnSpcReduction="20000"/>
          </a:bodyPr>
          <a:lstStyle/>
          <a:p>
            <a:pPr>
              <a:buNone/>
            </a:pPr>
            <a:r>
              <a:rPr lang="en-US" sz="7400" dirty="0" smtClean="0"/>
              <a:t> </a:t>
            </a:r>
            <a:r>
              <a:rPr lang="en-US" sz="9600" dirty="0" smtClean="0"/>
              <a:t>7.</a:t>
            </a:r>
            <a:r>
              <a:rPr lang="en-US" sz="3800" dirty="0" smtClean="0"/>
              <a:t>    </a:t>
            </a:r>
            <a:r>
              <a:rPr lang="en-US" sz="9600" i="1" dirty="0" smtClean="0"/>
              <a:t>Acknowledgement</a:t>
            </a:r>
            <a:r>
              <a:rPr lang="en-US" sz="9600" dirty="0" smtClean="0"/>
              <a:t>. This occurs when the listener is attempting to sense the emotion underlying the words a person is using and then comments on that emotion. The person may say something like, “I can see that you are frustrated.” By acknowledging and really trying to understand what the other person is feeling, that person is now able to release a lot of their frustration and move toward the solution. </a:t>
            </a:r>
          </a:p>
          <a:p>
            <a:pPr>
              <a:buNone/>
            </a:pPr>
            <a:endParaRPr lang="en-US" sz="6000" dirty="0" smtClean="0"/>
          </a:p>
          <a:p>
            <a:pPr>
              <a:buNone/>
            </a:pPr>
            <a:endParaRPr lang="en-US" sz="6000" dirty="0" smtClean="0"/>
          </a:p>
          <a:p>
            <a:pPr>
              <a:buNone/>
            </a:pPr>
            <a:r>
              <a:rPr lang="en-US" sz="9600" dirty="0" smtClean="0"/>
              <a:t> 8.</a:t>
            </a:r>
            <a:r>
              <a:rPr lang="en-US" sz="2400" dirty="0" smtClean="0"/>
              <a:t>  </a:t>
            </a:r>
            <a:r>
              <a:rPr lang="en-US" sz="9600" dirty="0" smtClean="0"/>
              <a:t> </a:t>
            </a:r>
            <a:r>
              <a:rPr lang="en-US" sz="9600" i="1" dirty="0" smtClean="0"/>
              <a:t>Agreeing</a:t>
            </a:r>
            <a:r>
              <a:rPr lang="en-US" sz="9600" dirty="0" smtClean="0"/>
              <a:t>. Often when people are angry about something, there is at least a bit of truth in what they are saying. When attempting to diffuse someone’s anger, it is important to find that bit of truth and agree with it. When the listener agrees with the truth in the angry person’s tirade, he or she takes away the resistance and may eliminate the fuel for the fire. </a:t>
            </a:r>
            <a:r>
              <a:rPr lang="en-US" sz="9600" i="1" dirty="0" smtClean="0"/>
              <a:t>Obviously, this approach is not always appropriate.   </a:t>
            </a:r>
          </a:p>
          <a:p>
            <a:pPr>
              <a:buNone/>
            </a:pPr>
            <a:endParaRPr lang="en-US" sz="9600" dirty="0" smtClean="0"/>
          </a:p>
          <a:p>
            <a:pPr>
              <a:buNone/>
            </a:pPr>
            <a:endParaRPr lang="en-US" sz="9600" dirty="0" smtClean="0"/>
          </a:p>
          <a:p>
            <a:pPr marL="514350" indent="-514350">
              <a:buNone/>
            </a:pPr>
            <a:r>
              <a:rPr lang="en-US" sz="9600" dirty="0" smtClean="0"/>
              <a:t>  </a:t>
            </a:r>
          </a:p>
          <a:p>
            <a:pPr marL="514350" indent="-514350">
              <a:buNone/>
            </a:pPr>
            <a:r>
              <a:rPr lang="en-US" sz="9600" dirty="0" smtClean="0"/>
              <a:t> </a:t>
            </a:r>
          </a:p>
          <a:p>
            <a:pPr marL="514350" indent="-514350">
              <a:buNone/>
            </a:pPr>
            <a:endParaRPr lang="en-US" sz="3100" dirty="0" smtClean="0"/>
          </a:p>
        </p:txBody>
      </p:sp>
      <p:pic>
        <p:nvPicPr>
          <p:cNvPr id="4" name="Picture 2"/>
          <p:cNvPicPr>
            <a:picLocks noChangeAspect="1" noChangeArrowheads="1"/>
          </p:cNvPicPr>
          <p:nvPr/>
        </p:nvPicPr>
        <p:blipFill>
          <a:blip r:embed="rId3" cstate="print"/>
          <a:srcRect/>
          <a:stretch>
            <a:fillRect/>
          </a:stretch>
        </p:blipFill>
        <p:spPr bwMode="auto">
          <a:xfrm>
            <a:off x="6934200" y="152400"/>
            <a:ext cx="2209800" cy="1447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sz="4900" dirty="0" smtClean="0">
                <a:solidFill>
                  <a:schemeClr val="tx2"/>
                </a:solidFill>
              </a:rPr>
              <a:t>10 keys to De-escalation</a:t>
            </a:r>
            <a:endParaRPr lang="en-US" sz="4900"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pPr marL="514350" indent="-514350">
              <a:buNone/>
            </a:pPr>
            <a:r>
              <a:rPr lang="en-US" sz="2400" dirty="0" smtClean="0"/>
              <a:t>  9.   </a:t>
            </a:r>
            <a:r>
              <a:rPr lang="en-US" sz="2400" i="1" dirty="0" smtClean="0"/>
              <a:t>Apologizing</a:t>
            </a:r>
            <a:r>
              <a:rPr lang="en-US" sz="2400" dirty="0" smtClean="0"/>
              <a:t> is an effective de-escalation skill. This does not mean apologizing for an imaginary wrong, but simply recognizing anything in the situation that was unjust. It is a statement acknowledging that something occurred that may not have been right or fair. This can have the effect of letting angry people know that the listener has genuinely attempted to understand their situation, which may lead them to stop directing their anger at the person attempting to help.</a:t>
            </a:r>
          </a:p>
          <a:p>
            <a:pPr marL="514350" indent="-514350">
              <a:buNone/>
            </a:pPr>
            <a:r>
              <a:rPr lang="en-US" sz="2400" dirty="0" smtClean="0"/>
              <a:t>  </a:t>
            </a:r>
          </a:p>
          <a:p>
            <a:pPr marL="514350" indent="-514350">
              <a:buNone/>
            </a:pPr>
            <a:endParaRPr lang="en-US" sz="3100" dirty="0" smtClean="0"/>
          </a:p>
        </p:txBody>
      </p:sp>
      <p:pic>
        <p:nvPicPr>
          <p:cNvPr id="4" name="Picture 2"/>
          <p:cNvPicPr>
            <a:picLocks noChangeAspect="1" noChangeArrowheads="1"/>
          </p:cNvPicPr>
          <p:nvPr/>
        </p:nvPicPr>
        <p:blipFill>
          <a:blip r:embed="rId3" cstate="print"/>
          <a:srcRect/>
          <a:stretch>
            <a:fillRect/>
          </a:stretch>
        </p:blipFill>
        <p:spPr bwMode="auto">
          <a:xfrm>
            <a:off x="6934200" y="152400"/>
            <a:ext cx="2209800" cy="1447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sz="4900" dirty="0" smtClean="0">
                <a:solidFill>
                  <a:schemeClr val="tx2"/>
                </a:solidFill>
              </a:rPr>
              <a:t>10 keys to De-escalation</a:t>
            </a:r>
            <a:endParaRPr lang="en-US" sz="4900" dirty="0">
              <a:solidFill>
                <a:schemeClr val="tx2"/>
              </a:solidFill>
            </a:endParaRPr>
          </a:p>
        </p:txBody>
      </p:sp>
      <p:sp>
        <p:nvSpPr>
          <p:cNvPr id="3" name="Text Placeholder 2"/>
          <p:cNvSpPr>
            <a:spLocks noGrp="1"/>
          </p:cNvSpPr>
          <p:nvPr>
            <p:ph type="body" sz="quarter" idx="10"/>
          </p:nvPr>
        </p:nvSpPr>
        <p:spPr>
          <a:xfrm>
            <a:off x="381000" y="1981200"/>
            <a:ext cx="8382000" cy="4267200"/>
          </a:xfrm>
        </p:spPr>
        <p:txBody>
          <a:bodyPr>
            <a:normAutofit fontScale="77500" lnSpcReduction="20000"/>
          </a:bodyPr>
          <a:lstStyle/>
          <a:p>
            <a:pPr>
              <a:buNone/>
            </a:pPr>
            <a:r>
              <a:rPr lang="en-US" sz="2400" dirty="0" smtClean="0"/>
              <a:t>10.  </a:t>
            </a:r>
            <a:r>
              <a:rPr lang="en-US" sz="2800" i="1" dirty="0" smtClean="0"/>
              <a:t>Anyone intervening in an emotionally charged situation should always have a plan </a:t>
            </a:r>
            <a:r>
              <a:rPr lang="en-US" sz="2800" dirty="0" smtClean="0"/>
              <a:t>or an established way to get help if needed. An angry person is generally someone capable of getting out of control. When out of control people sense they are intimidating others, it can increase their sense of power and control, resulting in an escalation of the situation. You must stay calm and act as if you are in control of yourself and the situation.</a:t>
            </a:r>
          </a:p>
          <a:p>
            <a:pPr>
              <a:buNone/>
            </a:pPr>
            <a:endParaRPr lang="en-US" sz="2800" dirty="0" smtClean="0"/>
          </a:p>
          <a:p>
            <a:pPr>
              <a:buNone/>
            </a:pPr>
            <a:r>
              <a:rPr lang="en-US" sz="2800" dirty="0" smtClean="0"/>
              <a:t>      Even when utilizing the these ten keys, there may be occasions when you are unsuccessful in the attempts to decrease the other person’s anger. Your safety and that of those around you should be the primary concern. Do not get between the angry person and his or her only means of escape and don’t allow the angry person to block your only means of retreat or safety.</a:t>
            </a:r>
          </a:p>
          <a:p>
            <a:endParaRPr lang="en-US" sz="2400" dirty="0" smtClean="0"/>
          </a:p>
          <a:p>
            <a:pPr marL="514350" indent="-514350">
              <a:buNone/>
            </a:pPr>
            <a:endParaRPr lang="en-US" sz="2400" dirty="0" smtClean="0"/>
          </a:p>
          <a:p>
            <a:pPr marL="514350" indent="-514350">
              <a:buNone/>
            </a:pPr>
            <a:r>
              <a:rPr lang="en-US" sz="2400" dirty="0" smtClean="0"/>
              <a:t>  </a:t>
            </a:r>
          </a:p>
          <a:p>
            <a:pPr marL="514350" indent="-514350">
              <a:buNone/>
            </a:pPr>
            <a:endParaRPr lang="en-US" sz="3100" dirty="0" smtClean="0"/>
          </a:p>
        </p:txBody>
      </p:sp>
      <p:pic>
        <p:nvPicPr>
          <p:cNvPr id="4" name="Picture 2"/>
          <p:cNvPicPr>
            <a:picLocks noChangeAspect="1" noChangeArrowheads="1"/>
          </p:cNvPicPr>
          <p:nvPr/>
        </p:nvPicPr>
        <p:blipFill>
          <a:blip r:embed="rId3" cstate="print"/>
          <a:srcRect/>
          <a:stretch>
            <a:fillRect/>
          </a:stretch>
        </p:blipFill>
        <p:spPr bwMode="auto">
          <a:xfrm>
            <a:off x="6934200" y="152400"/>
            <a:ext cx="2209800" cy="1447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dirty="0" smtClean="0">
                <a:solidFill>
                  <a:schemeClr val="tx2"/>
                </a:solidFill>
              </a:rPr>
              <a:t>Benefits of Success</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25000" lnSpcReduction="20000"/>
          </a:bodyPr>
          <a:lstStyle/>
          <a:p>
            <a:r>
              <a:rPr lang="en-US" sz="9600" dirty="0" smtClean="0"/>
              <a:t>What’s in it if we are successful?</a:t>
            </a:r>
          </a:p>
          <a:p>
            <a:endParaRPr lang="en-US" sz="9600" dirty="0" smtClean="0"/>
          </a:p>
          <a:p>
            <a:pPr>
              <a:buNone/>
            </a:pPr>
            <a:endParaRPr lang="en-US" sz="4000" dirty="0" smtClean="0"/>
          </a:p>
          <a:p>
            <a:pPr>
              <a:buNone/>
            </a:pPr>
            <a:endParaRPr lang="en-US" dirty="0" smtClean="0"/>
          </a:p>
          <a:p>
            <a:pPr lvl="1"/>
            <a:r>
              <a:rPr lang="en-US" sz="9600" dirty="0" smtClean="0"/>
              <a:t>Satisfied job-seekers, positive reputation for the organization </a:t>
            </a:r>
          </a:p>
          <a:p>
            <a:pPr lvl="1">
              <a:buNone/>
            </a:pPr>
            <a:endParaRPr lang="en-US" sz="9600" dirty="0" smtClean="0"/>
          </a:p>
          <a:p>
            <a:pPr lvl="1"/>
            <a:r>
              <a:rPr lang="en-US" sz="9600" dirty="0" smtClean="0"/>
              <a:t>Self-satisfaction for a job well done</a:t>
            </a:r>
          </a:p>
          <a:p>
            <a:pPr lvl="1">
              <a:buNone/>
            </a:pPr>
            <a:endParaRPr lang="en-US" sz="9600" dirty="0" smtClean="0"/>
          </a:p>
          <a:p>
            <a:pPr lvl="1"/>
            <a:r>
              <a:rPr lang="en-US" sz="9600" dirty="0" smtClean="0"/>
              <a:t>A safe and stable workplace</a:t>
            </a:r>
          </a:p>
          <a:p>
            <a:pPr lvl="1">
              <a:buNone/>
            </a:pPr>
            <a:endParaRPr lang="en-US" sz="9600" dirty="0" smtClean="0"/>
          </a:p>
          <a:p>
            <a:pPr lvl="1"/>
            <a:r>
              <a:rPr lang="en-US" sz="9600" dirty="0" smtClean="0"/>
              <a:t>Lower stress and enhanced peace of mind for everyone</a:t>
            </a:r>
          </a:p>
          <a:p>
            <a:pPr lvl="1">
              <a:buNone/>
            </a:pPr>
            <a:endParaRPr lang="en-US" sz="9600" dirty="0" smtClean="0"/>
          </a:p>
          <a:p>
            <a:pPr lvl="1"/>
            <a:r>
              <a:rPr lang="en-US" sz="9600" dirty="0" smtClean="0"/>
              <a:t>Minimized potential for situations to escalate into violence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533400"/>
            <a:ext cx="8382000" cy="609398"/>
          </a:xfrm>
        </p:spPr>
        <p:txBody>
          <a:bodyPr/>
          <a:lstStyle/>
          <a:p>
            <a:r>
              <a:rPr lang="en-US" sz="4400" dirty="0" smtClean="0"/>
              <a:t>Opening Thoughts….</a:t>
            </a:r>
            <a:endParaRPr lang="en-US" sz="4400" dirty="0"/>
          </a:p>
        </p:txBody>
      </p:sp>
      <p:sp>
        <p:nvSpPr>
          <p:cNvPr id="4" name="TextBox 3"/>
          <p:cNvSpPr txBox="1"/>
          <p:nvPr/>
        </p:nvSpPr>
        <p:spPr>
          <a:xfrm>
            <a:off x="533400" y="2057400"/>
            <a:ext cx="8052383" cy="5078313"/>
          </a:xfrm>
          <a:prstGeom prst="rect">
            <a:avLst/>
          </a:prstGeom>
          <a:noFill/>
        </p:spPr>
        <p:txBody>
          <a:bodyPr wrap="square" rtlCol="0">
            <a:spAutoFit/>
          </a:bodyPr>
          <a:lstStyle/>
          <a:p>
            <a:r>
              <a:rPr lang="en-US" sz="2800" dirty="0" smtClean="0"/>
              <a:t>“I understand a fury in your words, but not the    </a:t>
            </a:r>
          </a:p>
          <a:p>
            <a:r>
              <a:rPr lang="en-US" sz="2800" dirty="0" smtClean="0"/>
              <a:t>  words.”</a:t>
            </a:r>
          </a:p>
          <a:p>
            <a:endParaRPr lang="en-US" sz="2800" dirty="0" smtClean="0"/>
          </a:p>
          <a:p>
            <a:r>
              <a:rPr lang="en-US" sz="2800" dirty="0" smtClean="0"/>
              <a:t>				</a:t>
            </a:r>
            <a:r>
              <a:rPr lang="en-US" sz="2400" i="1" dirty="0" smtClean="0"/>
              <a:t>William Shakespeare</a:t>
            </a:r>
          </a:p>
          <a:p>
            <a:endParaRPr lang="en-US" sz="2400" i="1" dirty="0" smtClean="0"/>
          </a:p>
          <a:p>
            <a:endParaRPr lang="en-US" sz="2400" i="1" dirty="0" smtClean="0"/>
          </a:p>
          <a:p>
            <a:r>
              <a:rPr lang="en-US" sz="2800" dirty="0" smtClean="0"/>
              <a:t>“Never impose your thoughts or words on those you </a:t>
            </a:r>
          </a:p>
          <a:p>
            <a:r>
              <a:rPr lang="en-US" sz="2800" dirty="0" smtClean="0"/>
              <a:t>  wish to reach.”</a:t>
            </a:r>
          </a:p>
          <a:p>
            <a:endParaRPr lang="en-US" sz="2800" dirty="0" smtClean="0"/>
          </a:p>
          <a:p>
            <a:r>
              <a:rPr lang="en-US" sz="2800" dirty="0" smtClean="0"/>
              <a:t>				</a:t>
            </a:r>
            <a:r>
              <a:rPr lang="en-US" sz="2400" i="1" dirty="0" err="1" smtClean="0"/>
              <a:t>Abbie</a:t>
            </a:r>
            <a:r>
              <a:rPr lang="en-US" sz="2400" i="1" dirty="0" smtClean="0"/>
              <a:t> Hoffman</a:t>
            </a:r>
            <a:r>
              <a:rPr lang="en-US" sz="2800" dirty="0" smtClean="0"/>
              <a:t> </a:t>
            </a:r>
          </a:p>
          <a:p>
            <a:endParaRPr lang="en-US" sz="2400" i="1" dirty="0" smtClean="0"/>
          </a:p>
          <a:p>
            <a:endParaRPr lang="en-US"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dirty="0" smtClean="0">
                <a:solidFill>
                  <a:schemeClr val="tx2"/>
                </a:solidFill>
              </a:rPr>
              <a:t>Closing Thoughts….</a:t>
            </a:r>
            <a:endParaRPr lang="en-US" dirty="0">
              <a:solidFill>
                <a:schemeClr val="tx2"/>
              </a:solidFill>
            </a:endParaRPr>
          </a:p>
        </p:txBody>
      </p:sp>
      <p:sp>
        <p:nvSpPr>
          <p:cNvPr id="3" name="Text Placeholder 2"/>
          <p:cNvSpPr>
            <a:spLocks noGrp="1"/>
          </p:cNvSpPr>
          <p:nvPr>
            <p:ph type="body" sz="quarter" idx="10"/>
          </p:nvPr>
        </p:nvSpPr>
        <p:spPr>
          <a:xfrm>
            <a:off x="381000" y="1828800"/>
            <a:ext cx="8382000" cy="4648200"/>
          </a:xfrm>
        </p:spPr>
        <p:txBody>
          <a:bodyPr>
            <a:normAutofit fontScale="70000" lnSpcReduction="20000"/>
          </a:bodyPr>
          <a:lstStyle/>
          <a:p>
            <a:pPr>
              <a:buNone/>
            </a:pPr>
            <a:r>
              <a:rPr lang="en-US" sz="2800" dirty="0" smtClean="0"/>
              <a:t>   </a:t>
            </a:r>
            <a:r>
              <a:rPr lang="en-US" sz="4000" dirty="0" smtClean="0"/>
              <a:t>“People who fight fire with fire usually end up with</a:t>
            </a:r>
          </a:p>
          <a:p>
            <a:pPr>
              <a:buNone/>
            </a:pPr>
            <a:r>
              <a:rPr lang="en-US" sz="4000" dirty="0" smtClean="0"/>
              <a:t>    ashes.”</a:t>
            </a:r>
          </a:p>
          <a:p>
            <a:pPr>
              <a:buNone/>
            </a:pPr>
            <a:endParaRPr lang="en-US" sz="2800" dirty="0" smtClean="0"/>
          </a:p>
          <a:p>
            <a:pPr>
              <a:buNone/>
            </a:pPr>
            <a:r>
              <a:rPr lang="en-US" sz="2800" dirty="0" smtClean="0"/>
              <a:t>					</a:t>
            </a:r>
            <a:r>
              <a:rPr lang="en-US" sz="3400" i="1" dirty="0" smtClean="0"/>
              <a:t>Abigail Van Buren</a:t>
            </a:r>
            <a:r>
              <a:rPr lang="en-US" sz="3400" dirty="0" smtClean="0"/>
              <a:t> </a:t>
            </a:r>
          </a:p>
          <a:p>
            <a:pPr>
              <a:buNone/>
            </a:pPr>
            <a:endParaRPr lang="en-US" sz="3100" dirty="0" smtClean="0"/>
          </a:p>
          <a:p>
            <a:pPr>
              <a:buNone/>
            </a:pPr>
            <a:endParaRPr lang="en-US" sz="2800" dirty="0" smtClean="0"/>
          </a:p>
          <a:p>
            <a:pPr>
              <a:buNone/>
            </a:pPr>
            <a:endParaRPr lang="en-US" sz="2800" dirty="0" smtClean="0"/>
          </a:p>
          <a:p>
            <a:pPr>
              <a:buNone/>
            </a:pPr>
            <a:r>
              <a:rPr lang="en-US" sz="2800" dirty="0" smtClean="0"/>
              <a:t>   </a:t>
            </a:r>
            <a:r>
              <a:rPr lang="en-US" sz="4000" dirty="0" smtClean="0"/>
              <a:t>“A good head and a good heart are always a formidable</a:t>
            </a:r>
          </a:p>
          <a:p>
            <a:pPr>
              <a:buNone/>
            </a:pPr>
            <a:r>
              <a:rPr lang="en-US" sz="4000" dirty="0" smtClean="0"/>
              <a:t>    combination.”</a:t>
            </a:r>
          </a:p>
          <a:p>
            <a:pPr>
              <a:buNone/>
            </a:pPr>
            <a:endParaRPr lang="en-US" sz="2800" dirty="0" smtClean="0"/>
          </a:p>
          <a:p>
            <a:pPr>
              <a:buNone/>
            </a:pPr>
            <a:r>
              <a:rPr lang="en-US" sz="2800" dirty="0" smtClean="0"/>
              <a:t>					</a:t>
            </a:r>
            <a:r>
              <a:rPr lang="en-US" sz="3400" i="1" dirty="0" smtClean="0"/>
              <a:t>Nelson Mandela </a:t>
            </a:r>
            <a:endParaRPr lang="en-US" sz="3400" dirty="0" smtClean="0"/>
          </a:p>
          <a:p>
            <a:pPr>
              <a:buNone/>
            </a:pPr>
            <a:endParaRPr lang="en-US" sz="2800" dirty="0" smtClean="0"/>
          </a:p>
          <a:p>
            <a:pPr>
              <a:buNone/>
            </a:pPr>
            <a:endParaRPr lang="en-US" sz="2800" dirty="0" smtClean="0"/>
          </a:p>
          <a:p>
            <a:pPr>
              <a:buNone/>
            </a:pPr>
            <a:endParaRPr lang="en-US" sz="2800" dirty="0" smtClean="0"/>
          </a:p>
          <a:p>
            <a:pPr>
              <a:buNone/>
            </a:pPr>
            <a:r>
              <a:rPr lang="en-US" sz="2800" dirty="0" smtClean="0"/>
              <a:t>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439400" cy="1163395"/>
          </a:xfrm>
        </p:spPr>
        <p:txBody>
          <a:bodyPr>
            <a:normAutofit fontScale="90000"/>
          </a:bodyPr>
          <a:lstStyle/>
          <a:p>
            <a:r>
              <a:rPr lang="en-US" dirty="0" smtClean="0"/>
              <a:t/>
            </a:r>
            <a:br>
              <a:rPr lang="en-US" dirty="0" smtClean="0"/>
            </a:br>
            <a:r>
              <a:rPr lang="en-US" sz="5300" dirty="0" smtClean="0"/>
              <a:t>Critical Information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25000" lnSpcReduction="20000"/>
          </a:bodyPr>
          <a:lstStyle/>
          <a:p>
            <a:r>
              <a:rPr lang="en-US" sz="11200" dirty="0" smtClean="0"/>
              <a:t>Consider that:</a:t>
            </a:r>
          </a:p>
          <a:p>
            <a:pPr>
              <a:buNone/>
            </a:pPr>
            <a:endParaRPr lang="en-US" sz="8600" dirty="0" smtClean="0"/>
          </a:p>
          <a:p>
            <a:pPr>
              <a:buNone/>
            </a:pPr>
            <a:endParaRPr lang="en-US" dirty="0" smtClean="0"/>
          </a:p>
          <a:p>
            <a:pPr lvl="1"/>
            <a:r>
              <a:rPr lang="en-US" sz="9600" dirty="0" smtClean="0"/>
              <a:t>As frustration builds in the community it can sometimes spill into the workplace. Most are upset with their situation and not the person in front of them.</a:t>
            </a:r>
          </a:p>
          <a:p>
            <a:pPr lvl="1"/>
            <a:endParaRPr lang="en-US" sz="9600" dirty="0" smtClean="0"/>
          </a:p>
          <a:p>
            <a:pPr lvl="1"/>
            <a:r>
              <a:rPr lang="en-US" sz="9600" dirty="0" smtClean="0"/>
              <a:t>Employees most likely to experience  verbal or physical confrontation are those having frequent face-to-face contact with many people.</a:t>
            </a:r>
          </a:p>
          <a:p>
            <a:pPr lvl="1"/>
            <a:endParaRPr lang="en-US" sz="9600" dirty="0" smtClean="0"/>
          </a:p>
          <a:p>
            <a:pPr lvl="1"/>
            <a:r>
              <a:rPr lang="en-US" sz="9600" dirty="0" smtClean="0"/>
              <a:t>4 in 20 people feel they can deal with angry people, whereas 9 in 20 would rather run the other way. Give yourself credit for being able to make a difference.</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
            </a:r>
            <a:br>
              <a:rPr lang="en-US" dirty="0" smtClean="0"/>
            </a:br>
            <a:r>
              <a:rPr lang="en-US" sz="4900" dirty="0" smtClean="0"/>
              <a:t>Precipitating Factors</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533400" y="2057400"/>
            <a:ext cx="8382000" cy="3502497"/>
          </a:xfrm>
        </p:spPr>
        <p:txBody>
          <a:bodyPr>
            <a:normAutofit fontScale="25000" lnSpcReduction="20000"/>
          </a:bodyPr>
          <a:lstStyle/>
          <a:p>
            <a:r>
              <a:rPr lang="en-US" sz="11200" dirty="0" smtClean="0"/>
              <a:t>Possible sources of frustration and anger:</a:t>
            </a:r>
          </a:p>
          <a:p>
            <a:endParaRPr lang="en-US" sz="5100" dirty="0" smtClean="0"/>
          </a:p>
          <a:p>
            <a:pPr>
              <a:buNone/>
            </a:pPr>
            <a:endParaRPr lang="en-US" dirty="0" smtClean="0"/>
          </a:p>
          <a:p>
            <a:pPr lvl="1"/>
            <a:r>
              <a:rPr lang="en-US" sz="9600" dirty="0" smtClean="0"/>
              <a:t>Fear</a:t>
            </a:r>
          </a:p>
          <a:p>
            <a:pPr lvl="1"/>
            <a:r>
              <a:rPr lang="en-US" sz="9600" dirty="0" smtClean="0"/>
              <a:t>Perception of lost power or control</a:t>
            </a:r>
          </a:p>
          <a:p>
            <a:pPr lvl="1"/>
            <a:r>
              <a:rPr lang="en-US" sz="9600" dirty="0" smtClean="0"/>
              <a:t>Diminished self-esteem</a:t>
            </a:r>
          </a:p>
          <a:p>
            <a:pPr lvl="1"/>
            <a:r>
              <a:rPr lang="en-US" sz="9600" dirty="0" smtClean="0"/>
              <a:t>Feelings of failure</a:t>
            </a:r>
          </a:p>
          <a:p>
            <a:pPr lvl="1"/>
            <a:r>
              <a:rPr lang="en-US" sz="9600" dirty="0" smtClean="0"/>
              <a:t>It is a learned behavior – it has worked for them</a:t>
            </a:r>
          </a:p>
          <a:p>
            <a:pPr lvl="1"/>
            <a:r>
              <a:rPr lang="en-US" sz="9600" dirty="0" smtClean="0"/>
              <a:t>Displaced anger</a:t>
            </a:r>
          </a:p>
          <a:p>
            <a:pPr lvl="1"/>
            <a:r>
              <a:rPr lang="en-US" sz="9600" dirty="0" smtClean="0"/>
              <a:t>Psychological/physiological causes</a:t>
            </a:r>
          </a:p>
          <a:p>
            <a:pPr lvl="1"/>
            <a:r>
              <a:rPr lang="en-US" sz="9600" dirty="0" smtClean="0"/>
              <a:t>Limited or inadequate coping skills</a:t>
            </a:r>
          </a:p>
          <a:p>
            <a:pPr lvl="1"/>
            <a:r>
              <a:rPr lang="en-US" sz="9600" dirty="0" smtClean="0"/>
              <a:t>Behavioral blindness</a:t>
            </a:r>
          </a:p>
          <a:p>
            <a:pPr lvl="1"/>
            <a:endParaRPr lang="en-US" sz="6000" dirty="0" smtClean="0"/>
          </a:p>
          <a:p>
            <a:pPr lvl="1"/>
            <a:endParaRPr lang="en-US" sz="6000" dirty="0" smtClean="0"/>
          </a:p>
          <a:p>
            <a:pPr lvl="1"/>
            <a:endParaRPr lang="en-US" dirty="0" smtClean="0"/>
          </a:p>
        </p:txBody>
      </p:sp>
      <p:pic>
        <p:nvPicPr>
          <p:cNvPr id="1026" name="Picture 2"/>
          <p:cNvPicPr>
            <a:picLocks noChangeAspect="1" noChangeArrowheads="1"/>
          </p:cNvPicPr>
          <p:nvPr/>
        </p:nvPicPr>
        <p:blipFill>
          <a:blip r:embed="rId3" cstate="print"/>
          <a:srcRect/>
          <a:stretch>
            <a:fillRect/>
          </a:stretch>
        </p:blipFill>
        <p:spPr bwMode="auto">
          <a:xfrm>
            <a:off x="6172200" y="0"/>
            <a:ext cx="2971800" cy="1828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solidFill>
                  <a:schemeClr val="tx2"/>
                </a:solidFill>
              </a:rPr>
              <a:t/>
            </a:r>
            <a:br>
              <a:rPr lang="en-US" dirty="0" smtClean="0">
                <a:solidFill>
                  <a:schemeClr val="tx2"/>
                </a:solidFill>
              </a:rPr>
            </a:br>
            <a:r>
              <a:rPr lang="en-US" sz="4900" dirty="0" smtClean="0">
                <a:solidFill>
                  <a:schemeClr val="tx2"/>
                </a:solidFill>
              </a:rPr>
              <a:t>Are </a:t>
            </a:r>
            <a:r>
              <a:rPr lang="en-US" sz="4900" i="1" dirty="0" smtClean="0">
                <a:solidFill>
                  <a:schemeClr val="tx2"/>
                </a:solidFill>
              </a:rPr>
              <a:t>You </a:t>
            </a:r>
            <a:r>
              <a:rPr lang="en-US" sz="4900" dirty="0" smtClean="0">
                <a:solidFill>
                  <a:schemeClr val="tx2"/>
                </a:solidFill>
              </a:rPr>
              <a:t>Under Control?</a:t>
            </a:r>
            <a:endParaRPr lang="en-US" sz="4900"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fontScale="85000" lnSpcReduction="20000"/>
          </a:bodyPr>
          <a:lstStyle/>
          <a:p>
            <a:r>
              <a:rPr lang="en-US" sz="3300" dirty="0" smtClean="0"/>
              <a:t>Remind yourself:</a:t>
            </a:r>
          </a:p>
          <a:p>
            <a:endParaRPr lang="en-US" dirty="0" smtClean="0"/>
          </a:p>
          <a:p>
            <a:pPr lvl="1"/>
            <a:r>
              <a:rPr lang="en-US" i="1" dirty="0" smtClean="0"/>
              <a:t>Someone</a:t>
            </a:r>
            <a:r>
              <a:rPr lang="en-US" dirty="0" smtClean="0"/>
              <a:t> must maintain their composure; if they won’t, </a:t>
            </a:r>
            <a:r>
              <a:rPr lang="en-US" i="1" dirty="0" smtClean="0"/>
              <a:t>you must</a:t>
            </a:r>
            <a:r>
              <a:rPr lang="en-US" dirty="0" smtClean="0"/>
              <a:t>.</a:t>
            </a:r>
          </a:p>
          <a:p>
            <a:pPr lvl="1">
              <a:buNone/>
            </a:pPr>
            <a:endParaRPr lang="en-US" dirty="0" smtClean="0"/>
          </a:p>
          <a:p>
            <a:pPr lvl="1"/>
            <a:r>
              <a:rPr lang="en-US" dirty="0" smtClean="0"/>
              <a:t>Put it in perspective – you’ve done this before.</a:t>
            </a:r>
          </a:p>
          <a:p>
            <a:pPr lvl="1">
              <a:buNone/>
            </a:pPr>
            <a:endParaRPr lang="en-US" dirty="0" smtClean="0"/>
          </a:p>
          <a:p>
            <a:pPr lvl="1"/>
            <a:r>
              <a:rPr lang="en-US" dirty="0" smtClean="0"/>
              <a:t>Stay calm and confident in your ability to reach a successful outcome.  Use the skills you’ve learned.</a:t>
            </a:r>
          </a:p>
          <a:p>
            <a:pPr lvl="1">
              <a:buNone/>
            </a:pPr>
            <a:endParaRPr lang="en-US" dirty="0" smtClean="0"/>
          </a:p>
          <a:p>
            <a:pPr lvl="1"/>
            <a:r>
              <a:rPr lang="en-US" dirty="0" smtClean="0"/>
              <a:t>It may not be easy but it’s necessary.</a:t>
            </a:r>
          </a:p>
          <a:p>
            <a:pPr lvl="1"/>
            <a:endParaRPr lang="en-US" dirty="0" smtClean="0"/>
          </a:p>
        </p:txBody>
      </p:sp>
      <p:pic>
        <p:nvPicPr>
          <p:cNvPr id="3074" name="Picture 2"/>
          <p:cNvPicPr>
            <a:picLocks noChangeAspect="1" noChangeArrowheads="1"/>
          </p:cNvPicPr>
          <p:nvPr/>
        </p:nvPicPr>
        <p:blipFill>
          <a:blip r:embed="rId3" cstate="print"/>
          <a:srcRect/>
          <a:stretch>
            <a:fillRect/>
          </a:stretch>
        </p:blipFill>
        <p:spPr bwMode="auto">
          <a:xfrm>
            <a:off x="6724650" y="0"/>
            <a:ext cx="2419350" cy="23622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
            </a:r>
            <a:br>
              <a:rPr lang="en-US" dirty="0" smtClean="0"/>
            </a:br>
            <a:r>
              <a:rPr lang="en-US" sz="4900" dirty="0" smtClean="0"/>
              <a:t>Recognizing  Signs of Anger/Aggression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0" y="2057400"/>
            <a:ext cx="8382000" cy="3502497"/>
          </a:xfrm>
        </p:spPr>
        <p:txBody>
          <a:bodyPr>
            <a:normAutofit fontScale="55000" lnSpcReduction="20000"/>
          </a:bodyPr>
          <a:lstStyle/>
          <a:p>
            <a:r>
              <a:rPr lang="en-US" sz="5100" dirty="0" smtClean="0"/>
              <a:t>Watch for….</a:t>
            </a:r>
          </a:p>
          <a:p>
            <a:pPr lvl="1">
              <a:buNone/>
            </a:pPr>
            <a:endParaRPr lang="en-US" dirty="0" smtClean="0"/>
          </a:p>
          <a:p>
            <a:pPr lvl="1"/>
            <a:r>
              <a:rPr lang="en-US" sz="4400" dirty="0" smtClean="0"/>
              <a:t>Red faced</a:t>
            </a:r>
          </a:p>
          <a:p>
            <a:pPr lvl="1">
              <a:buNone/>
            </a:pPr>
            <a:endParaRPr lang="en-US" sz="4400" dirty="0" smtClean="0"/>
          </a:p>
          <a:p>
            <a:pPr lvl="1"/>
            <a:r>
              <a:rPr lang="en-US" sz="4400" dirty="0" smtClean="0"/>
              <a:t>Standing up or standing taller </a:t>
            </a:r>
          </a:p>
          <a:p>
            <a:pPr lvl="1">
              <a:buNone/>
            </a:pPr>
            <a:endParaRPr lang="en-US" sz="4400" dirty="0" smtClean="0"/>
          </a:p>
          <a:p>
            <a:pPr lvl="1"/>
            <a:r>
              <a:rPr lang="en-US" sz="4400" dirty="0" smtClean="0"/>
              <a:t>Raised voice, verbal escalation</a:t>
            </a:r>
          </a:p>
          <a:p>
            <a:pPr lvl="1">
              <a:buNone/>
            </a:pPr>
            <a:endParaRPr lang="en-US" sz="3800" dirty="0" smtClean="0"/>
          </a:p>
          <a:p>
            <a:pPr lvl="1"/>
            <a:r>
              <a:rPr lang="en-US" sz="4400" dirty="0" smtClean="0"/>
              <a:t>Direct, prolonged eye contact</a:t>
            </a:r>
          </a:p>
          <a:p>
            <a:pPr lvl="1">
              <a:buNone/>
            </a:pPr>
            <a:endParaRPr lang="en-US" sz="4400" dirty="0" smtClean="0"/>
          </a:p>
          <a:p>
            <a:pPr lvl="1"/>
            <a:r>
              <a:rPr lang="en-US" sz="4400" dirty="0" smtClean="0"/>
              <a:t>Exaggerated gestures (flailing arms, etc.)</a:t>
            </a:r>
          </a:p>
          <a:p>
            <a:pPr lvl="1">
              <a:buNone/>
            </a:pPr>
            <a:endParaRPr lang="en-US" sz="7400" dirty="0" smtClean="0"/>
          </a:p>
          <a:p>
            <a:pPr lvl="1"/>
            <a:endParaRPr lang="en-US" sz="7400" dirty="0" smtClean="0"/>
          </a:p>
        </p:txBody>
      </p:sp>
      <p:pic>
        <p:nvPicPr>
          <p:cNvPr id="4" name="Picture 2"/>
          <p:cNvPicPr>
            <a:picLocks noChangeAspect="1" noChangeArrowheads="1"/>
          </p:cNvPicPr>
          <p:nvPr/>
        </p:nvPicPr>
        <p:blipFill>
          <a:blip r:embed="rId3" cstate="print"/>
          <a:srcRect/>
          <a:stretch>
            <a:fillRect/>
          </a:stretch>
        </p:blipFill>
        <p:spPr bwMode="auto">
          <a:xfrm>
            <a:off x="6705600" y="1828800"/>
            <a:ext cx="2438400" cy="2590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
            </a:r>
            <a:br>
              <a:rPr lang="en-US" dirty="0" smtClean="0"/>
            </a:br>
            <a:r>
              <a:rPr lang="en-US" sz="4900" dirty="0" smtClean="0"/>
              <a:t>Recognizing  Signs of Anger/Aggression</a:t>
            </a:r>
            <a:r>
              <a:rPr lang="en-US" dirty="0" smtClean="0"/>
              <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0" y="1981200"/>
            <a:ext cx="8382000" cy="3578697"/>
          </a:xfrm>
        </p:spPr>
        <p:txBody>
          <a:bodyPr>
            <a:normAutofit fontScale="25000" lnSpcReduction="20000"/>
          </a:bodyPr>
          <a:lstStyle/>
          <a:p>
            <a:r>
              <a:rPr lang="en-US" sz="11200" dirty="0" smtClean="0"/>
              <a:t>Watch for….</a:t>
            </a:r>
          </a:p>
          <a:p>
            <a:pPr>
              <a:buNone/>
            </a:pPr>
            <a:endParaRPr lang="en-US" sz="6700" dirty="0" smtClean="0"/>
          </a:p>
          <a:p>
            <a:pPr lvl="1">
              <a:buNone/>
            </a:pPr>
            <a:endParaRPr lang="en-US" dirty="0" smtClean="0"/>
          </a:p>
          <a:p>
            <a:pPr lvl="1"/>
            <a:r>
              <a:rPr lang="en-US" sz="9600" dirty="0" smtClean="0"/>
              <a:t>Profanity</a:t>
            </a:r>
          </a:p>
          <a:p>
            <a:pPr lvl="1">
              <a:buNone/>
            </a:pPr>
            <a:endParaRPr lang="en-US" sz="9600" dirty="0" smtClean="0"/>
          </a:p>
          <a:p>
            <a:pPr lvl="1"/>
            <a:r>
              <a:rPr lang="en-US" sz="9600" dirty="0" smtClean="0"/>
              <a:t>Threatening statements</a:t>
            </a:r>
          </a:p>
          <a:p>
            <a:pPr lvl="1">
              <a:buNone/>
            </a:pPr>
            <a:endParaRPr lang="en-US" sz="9600" dirty="0" smtClean="0"/>
          </a:p>
          <a:p>
            <a:pPr lvl="1"/>
            <a:r>
              <a:rPr lang="en-US" sz="9600" dirty="0" smtClean="0"/>
              <a:t>Clenched fists </a:t>
            </a:r>
          </a:p>
          <a:p>
            <a:pPr lvl="1">
              <a:buNone/>
            </a:pPr>
            <a:endParaRPr lang="en-US" sz="9600" dirty="0" smtClean="0"/>
          </a:p>
          <a:p>
            <a:pPr lvl="1"/>
            <a:r>
              <a:rPr lang="en-US" sz="9600" dirty="0" smtClean="0"/>
              <a:t>Rapid pacing</a:t>
            </a:r>
          </a:p>
          <a:p>
            <a:pPr lvl="1">
              <a:buNone/>
            </a:pPr>
            <a:endParaRPr lang="en-US" sz="9600" dirty="0" smtClean="0"/>
          </a:p>
          <a:p>
            <a:pPr lvl="1"/>
            <a:r>
              <a:rPr lang="en-US" sz="9600" dirty="0" smtClean="0"/>
              <a:t>Any unusual or sudden change in demeanor</a:t>
            </a:r>
          </a:p>
          <a:p>
            <a:pPr lvl="1"/>
            <a:endParaRPr lang="en-US" sz="7400" dirty="0" smtClean="0"/>
          </a:p>
        </p:txBody>
      </p:sp>
      <p:pic>
        <p:nvPicPr>
          <p:cNvPr id="2050" name="Picture 2"/>
          <p:cNvPicPr>
            <a:picLocks noChangeAspect="1" noChangeArrowheads="1"/>
          </p:cNvPicPr>
          <p:nvPr/>
        </p:nvPicPr>
        <p:blipFill>
          <a:blip r:embed="rId3" cstate="print"/>
          <a:srcRect/>
          <a:stretch>
            <a:fillRect/>
          </a:stretch>
        </p:blipFill>
        <p:spPr bwMode="auto">
          <a:xfrm>
            <a:off x="6705600" y="1828800"/>
            <a:ext cx="2438400" cy="2590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900" dirty="0" smtClean="0"/>
              <a:t>De-escalation/Intervention Strategies</a:t>
            </a:r>
            <a:r>
              <a:rPr lang="en-US" dirty="0" smtClean="0"/>
              <a:t/>
            </a:r>
            <a:br>
              <a:rPr lang="en-US" dirty="0" smtClean="0"/>
            </a:br>
            <a:endParaRPr lang="en-US" dirty="0">
              <a:solidFill>
                <a:schemeClr val="tx2"/>
              </a:solidFill>
            </a:endParaRPr>
          </a:p>
        </p:txBody>
      </p:sp>
      <p:sp>
        <p:nvSpPr>
          <p:cNvPr id="5" name="Content Placeholder 4"/>
          <p:cNvSpPr>
            <a:spLocks noGrp="1"/>
          </p:cNvSpPr>
          <p:nvPr>
            <p:ph sz="half" idx="1"/>
          </p:nvPr>
        </p:nvSpPr>
        <p:spPr>
          <a:xfrm>
            <a:off x="381000" y="1904998"/>
            <a:ext cx="4191000" cy="5041380"/>
          </a:xfrm>
        </p:spPr>
        <p:txBody>
          <a:bodyPr/>
          <a:lstStyle/>
          <a:p>
            <a:r>
              <a:rPr lang="en-US" dirty="0" smtClean="0"/>
              <a:t>Permit verbal venting</a:t>
            </a:r>
          </a:p>
          <a:p>
            <a:pPr>
              <a:buNone/>
            </a:pPr>
            <a:endParaRPr lang="en-US" dirty="0" smtClean="0"/>
          </a:p>
          <a:p>
            <a:r>
              <a:rPr lang="en-US" dirty="0" smtClean="0"/>
              <a:t>Establish limits</a:t>
            </a:r>
          </a:p>
          <a:p>
            <a:pPr>
              <a:buNone/>
            </a:pPr>
            <a:endParaRPr lang="en-US" dirty="0" smtClean="0"/>
          </a:p>
          <a:p>
            <a:r>
              <a:rPr lang="en-US" dirty="0" smtClean="0"/>
              <a:t>Remind of  them of</a:t>
            </a:r>
          </a:p>
          <a:p>
            <a:pPr>
              <a:buNone/>
            </a:pPr>
            <a:r>
              <a:rPr lang="en-US" dirty="0" smtClean="0"/>
              <a:t>    consequences</a:t>
            </a:r>
          </a:p>
          <a:p>
            <a:pPr>
              <a:buNone/>
            </a:pPr>
            <a:endParaRPr lang="en-US" dirty="0" smtClean="0"/>
          </a:p>
          <a:p>
            <a:r>
              <a:rPr lang="en-US" dirty="0" smtClean="0"/>
              <a:t>Remind them of the</a:t>
            </a:r>
          </a:p>
          <a:p>
            <a:pPr>
              <a:buNone/>
            </a:pPr>
            <a:r>
              <a:rPr lang="en-US" dirty="0" smtClean="0"/>
              <a:t>    advantages of maintaining control</a:t>
            </a:r>
          </a:p>
          <a:p>
            <a:pPr>
              <a:buNone/>
            </a:pPr>
            <a:endParaRPr lang="en-US" dirty="0"/>
          </a:p>
        </p:txBody>
      </p:sp>
      <p:sp>
        <p:nvSpPr>
          <p:cNvPr id="6" name="Content Placeholder 5"/>
          <p:cNvSpPr>
            <a:spLocks noGrp="1"/>
          </p:cNvSpPr>
          <p:nvPr>
            <p:ph sz="half" idx="2"/>
          </p:nvPr>
        </p:nvSpPr>
        <p:spPr>
          <a:xfrm>
            <a:off x="4648200" y="1981199"/>
            <a:ext cx="4114800" cy="4179606"/>
          </a:xfrm>
        </p:spPr>
        <p:txBody>
          <a:bodyPr/>
          <a:lstStyle/>
          <a:p>
            <a:r>
              <a:rPr lang="en-US" dirty="0" smtClean="0"/>
              <a:t>Respect personal space</a:t>
            </a:r>
          </a:p>
          <a:p>
            <a:pPr>
              <a:buNone/>
            </a:pPr>
            <a:endParaRPr lang="en-US" dirty="0" smtClean="0"/>
          </a:p>
          <a:p>
            <a:r>
              <a:rPr lang="en-US" dirty="0" smtClean="0"/>
              <a:t>Take them seriously</a:t>
            </a:r>
          </a:p>
          <a:p>
            <a:pPr>
              <a:buNone/>
            </a:pPr>
            <a:endParaRPr lang="en-US" dirty="0" smtClean="0"/>
          </a:p>
          <a:p>
            <a:r>
              <a:rPr lang="en-US" dirty="0" smtClean="0"/>
              <a:t>Avoid overreacting</a:t>
            </a:r>
          </a:p>
          <a:p>
            <a:pPr>
              <a:buNone/>
            </a:pPr>
            <a:endParaRPr lang="en-US" dirty="0" smtClean="0"/>
          </a:p>
          <a:p>
            <a:r>
              <a:rPr lang="en-US" dirty="0" smtClean="0"/>
              <a:t>Keep your nonverbal</a:t>
            </a:r>
          </a:p>
          <a:p>
            <a:pPr>
              <a:buNone/>
            </a:pPr>
            <a:r>
              <a:rPr lang="en-US" dirty="0" smtClean="0"/>
              <a:t>     cues non-threatening</a:t>
            </a:r>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fontScale="90000"/>
          </a:bodyPr>
          <a:lstStyle/>
          <a:p>
            <a:r>
              <a:rPr lang="en-US" dirty="0" smtClean="0"/>
              <a:t/>
            </a:r>
            <a:br>
              <a:rPr lang="en-US" dirty="0" smtClean="0"/>
            </a:br>
            <a:r>
              <a:rPr lang="en-US" dirty="0" smtClean="0"/>
              <a:t>Communication Techniques</a:t>
            </a:r>
            <a:br>
              <a:rPr lang="en-US" dirty="0" smtClean="0"/>
            </a:br>
            <a:endParaRPr lang="en-US" dirty="0">
              <a:solidFill>
                <a:schemeClr val="tx2"/>
              </a:solidFill>
            </a:endParaRPr>
          </a:p>
        </p:txBody>
      </p:sp>
      <p:sp>
        <p:nvSpPr>
          <p:cNvPr id="3" name="Text Placeholder 2"/>
          <p:cNvSpPr>
            <a:spLocks noGrp="1"/>
          </p:cNvSpPr>
          <p:nvPr>
            <p:ph type="body" sz="quarter" idx="10"/>
          </p:nvPr>
        </p:nvSpPr>
        <p:spPr>
          <a:xfrm>
            <a:off x="762000" y="1981200"/>
            <a:ext cx="8382000" cy="3578697"/>
          </a:xfrm>
        </p:spPr>
        <p:txBody>
          <a:bodyPr>
            <a:normAutofit fontScale="25000" lnSpcReduction="20000"/>
          </a:bodyPr>
          <a:lstStyle/>
          <a:p>
            <a:r>
              <a:rPr lang="en-US" sz="11200" dirty="0" smtClean="0"/>
              <a:t>Verbal:</a:t>
            </a:r>
          </a:p>
          <a:p>
            <a:pPr>
              <a:buNone/>
            </a:pPr>
            <a:endParaRPr lang="en-US" sz="6700" dirty="0" smtClean="0"/>
          </a:p>
          <a:p>
            <a:pPr lvl="1">
              <a:buNone/>
            </a:pPr>
            <a:endParaRPr lang="en-US" dirty="0" smtClean="0"/>
          </a:p>
          <a:p>
            <a:pPr lvl="1"/>
            <a:r>
              <a:rPr lang="en-US" sz="9600" dirty="0" smtClean="0"/>
              <a:t>Volume</a:t>
            </a:r>
          </a:p>
          <a:p>
            <a:pPr lvl="1">
              <a:buNone/>
            </a:pPr>
            <a:endParaRPr lang="en-US" sz="9600" dirty="0" smtClean="0"/>
          </a:p>
          <a:p>
            <a:pPr lvl="1"/>
            <a:r>
              <a:rPr lang="en-US" sz="9600" dirty="0" smtClean="0"/>
              <a:t>Tone</a:t>
            </a:r>
          </a:p>
          <a:p>
            <a:pPr lvl="1">
              <a:buNone/>
            </a:pPr>
            <a:endParaRPr lang="en-US" sz="9600" dirty="0" smtClean="0"/>
          </a:p>
          <a:p>
            <a:pPr lvl="1"/>
            <a:r>
              <a:rPr lang="en-US" sz="9600" dirty="0" smtClean="0"/>
              <a:t>Pace, Cadence </a:t>
            </a:r>
          </a:p>
          <a:p>
            <a:pPr lvl="1">
              <a:buNone/>
            </a:pPr>
            <a:endParaRPr lang="en-US" sz="9600" dirty="0" smtClean="0"/>
          </a:p>
          <a:p>
            <a:pPr lvl="1"/>
            <a:r>
              <a:rPr lang="en-US" sz="9600" dirty="0" smtClean="0"/>
              <a:t>Words you choose</a:t>
            </a:r>
          </a:p>
          <a:p>
            <a:pPr lvl="1">
              <a:buNone/>
            </a:pPr>
            <a:endParaRPr lang="en-US" sz="9600" dirty="0" smtClean="0"/>
          </a:p>
          <a:p>
            <a:pPr lvl="1"/>
            <a:r>
              <a:rPr lang="en-US" sz="9600" dirty="0" smtClean="0"/>
              <a:t>Sincerity (use their name, be genuine)</a:t>
            </a:r>
          </a:p>
          <a:p>
            <a:pPr lvl="1"/>
            <a:endParaRPr lang="en-US" sz="9600" dirty="0" smtClean="0"/>
          </a:p>
          <a:p>
            <a:pPr lvl="1"/>
            <a:r>
              <a:rPr lang="en-US" sz="9600" dirty="0" smtClean="0"/>
              <a:t>Be aware of any language barrier</a:t>
            </a:r>
          </a:p>
          <a:p>
            <a:pPr lvl="1"/>
            <a:endParaRPr lang="en-US" sz="7400"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PTnew1_Blue_With_Light_BlueLSwoosh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469121-656B-4F26-9082-91D6158FEF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PPTnew1_Blue_With_Light_BlueLSwoosh_Template_Segoe</Template>
  <TotalTime>463</TotalTime>
  <Words>3247</Words>
  <Application>Microsoft Office PowerPoint</Application>
  <PresentationFormat>On-screen Show (4:3)</PresentationFormat>
  <Paragraphs>311</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PPTnew1_Blue_With_Light_BlueLSwoosh_Template_Segoe</vt:lpstr>
      <vt:lpstr>White with Courier font for code slides</vt:lpstr>
      <vt:lpstr>De-escalating Anger and Frustration</vt:lpstr>
      <vt:lpstr>Opening Thoughts….</vt:lpstr>
      <vt:lpstr> Critical Information </vt:lpstr>
      <vt:lpstr> Precipitating Factors </vt:lpstr>
      <vt:lpstr> Are You Under Control?</vt:lpstr>
      <vt:lpstr> Recognizing  Signs of Anger/Aggression </vt:lpstr>
      <vt:lpstr> Recognizing  Signs of Anger/Aggression </vt:lpstr>
      <vt:lpstr> De-escalation/Intervention Strategies </vt:lpstr>
      <vt:lpstr> Communication Techniques </vt:lpstr>
      <vt:lpstr> Communication Techniques </vt:lpstr>
      <vt:lpstr> Communication Techniques </vt:lpstr>
      <vt:lpstr> 10 keys to De-escalation</vt:lpstr>
      <vt:lpstr> 10 keys to De-escalation</vt:lpstr>
      <vt:lpstr> 10 keys to De-escalation</vt:lpstr>
      <vt:lpstr> 10 keys to De-escalation</vt:lpstr>
      <vt:lpstr> 10 keys to De-escalation</vt:lpstr>
      <vt:lpstr> 10 keys to De-escalation</vt:lpstr>
      <vt:lpstr> 10 keys to De-escalation</vt:lpstr>
      <vt:lpstr> Benefits of Success</vt:lpstr>
      <vt:lpstr> Closing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Mark</dc:creator>
  <cp:lastModifiedBy>alice</cp:lastModifiedBy>
  <cp:revision>58</cp:revision>
  <dcterms:created xsi:type="dcterms:W3CDTF">2010-12-08T17:59:36Z</dcterms:created>
  <dcterms:modified xsi:type="dcterms:W3CDTF">2010-12-10T15:23:15Z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TC102867169990</vt:lpwstr>
  </property>
</Properties>
</file>