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56" r:id="rId6"/>
    <p:sldId id="257" r:id="rId7"/>
    <p:sldId id="258" r:id="rId8"/>
    <p:sldId id="277" r:id="rId9"/>
    <p:sldId id="278" r:id="rId10"/>
    <p:sldId id="279"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16" autoAdjust="0"/>
  </p:normalViewPr>
  <p:slideViewPr>
    <p:cSldViewPr>
      <p:cViewPr varScale="1">
        <p:scale>
          <a:sx n="82" d="100"/>
          <a:sy n="82" d="100"/>
        </p:scale>
        <p:origin x="2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71824-0DD8-49D8-A027-6DBE7DC11CCC}" type="doc">
      <dgm:prSet loTypeId="urn:microsoft.com/office/officeart/2005/8/layout/pList2#1" loCatId="list" qsTypeId="urn:microsoft.com/office/officeart/2005/8/quickstyle/3d2#1" qsCatId="3D" csTypeId="urn:microsoft.com/office/officeart/2005/8/colors/colorful4" csCatId="colorful" phldr="1"/>
      <dgm:spPr/>
      <dgm:t>
        <a:bodyPr/>
        <a:lstStyle/>
        <a:p>
          <a:endParaRPr lang="en-US"/>
        </a:p>
      </dgm:t>
    </dgm:pt>
    <dgm:pt modelId="{EBAD53A3-C74A-4F5A-AD91-43D5E8D6866B}">
      <dgm:prSet phldrT="[Text]"/>
      <dgm:spPr/>
      <dgm:t>
        <a:bodyPr/>
        <a:lstStyle/>
        <a:p>
          <a:r>
            <a:rPr lang="en-US" dirty="0"/>
            <a:t>Level 1</a:t>
          </a:r>
        </a:p>
      </dgm:t>
    </dgm:pt>
    <dgm:pt modelId="{1B822070-D010-40CC-9095-0943C6EB6388}" type="parTrans" cxnId="{50C79257-FCF2-475D-9330-DFADE469582C}">
      <dgm:prSet/>
      <dgm:spPr/>
      <dgm:t>
        <a:bodyPr/>
        <a:lstStyle/>
        <a:p>
          <a:endParaRPr lang="en-US"/>
        </a:p>
      </dgm:t>
    </dgm:pt>
    <dgm:pt modelId="{A718F586-239C-4CC6-B083-639E98199CDE}" type="sibTrans" cxnId="{50C79257-FCF2-475D-9330-DFADE469582C}">
      <dgm:prSet/>
      <dgm:spPr/>
      <dgm:t>
        <a:bodyPr/>
        <a:lstStyle/>
        <a:p>
          <a:endParaRPr lang="en-US"/>
        </a:p>
      </dgm:t>
    </dgm:pt>
    <dgm:pt modelId="{E25DEB8D-F0F3-4EC9-AF69-743E0DE7116B}">
      <dgm:prSet phldrT="[Text]"/>
      <dgm:spPr/>
      <dgm:t>
        <a:bodyPr/>
        <a:lstStyle/>
        <a:p>
          <a:r>
            <a:rPr lang="en-US" dirty="0"/>
            <a:t>Cash is terminated for 10 days or until the participant complies</a:t>
          </a:r>
        </a:p>
      </dgm:t>
    </dgm:pt>
    <dgm:pt modelId="{E3365D84-9675-420C-AE13-F858FB4183F0}" type="parTrans" cxnId="{684B1E7F-9B67-4981-9102-AC62EF77A47E}">
      <dgm:prSet/>
      <dgm:spPr/>
      <dgm:t>
        <a:bodyPr/>
        <a:lstStyle/>
        <a:p>
          <a:endParaRPr lang="en-US"/>
        </a:p>
      </dgm:t>
    </dgm:pt>
    <dgm:pt modelId="{33CAEB27-2FF8-4002-BE7D-5AF6C7CDF71C}" type="sibTrans" cxnId="{684B1E7F-9B67-4981-9102-AC62EF77A47E}">
      <dgm:prSet/>
      <dgm:spPr/>
      <dgm:t>
        <a:bodyPr/>
        <a:lstStyle/>
        <a:p>
          <a:endParaRPr lang="en-US"/>
        </a:p>
      </dgm:t>
    </dgm:pt>
    <dgm:pt modelId="{BC802C3B-3A0D-4F0A-A6FD-AB57AB499169}">
      <dgm:prSet phldrT="[Text]"/>
      <dgm:spPr/>
      <dgm:t>
        <a:bodyPr/>
        <a:lstStyle/>
        <a:p>
          <a:r>
            <a:rPr lang="en-US" dirty="0"/>
            <a:t>Level 2	</a:t>
          </a:r>
        </a:p>
      </dgm:t>
    </dgm:pt>
    <dgm:pt modelId="{0C6E9DEF-7255-4D39-8A3F-5B35418FFF0D}" type="parTrans" cxnId="{766F16F4-020E-48D0-9C33-8634869797ED}">
      <dgm:prSet/>
      <dgm:spPr/>
      <dgm:t>
        <a:bodyPr/>
        <a:lstStyle/>
        <a:p>
          <a:endParaRPr lang="en-US"/>
        </a:p>
      </dgm:t>
    </dgm:pt>
    <dgm:pt modelId="{AB883B16-18D5-45A3-96CF-F639645C565E}" type="sibTrans" cxnId="{766F16F4-020E-48D0-9C33-8634869797ED}">
      <dgm:prSet/>
      <dgm:spPr/>
      <dgm:t>
        <a:bodyPr/>
        <a:lstStyle/>
        <a:p>
          <a:endParaRPr lang="en-US"/>
        </a:p>
      </dgm:t>
    </dgm:pt>
    <dgm:pt modelId="{4ADB24AA-7363-4DFC-83E8-1FD8CC24CB10}">
      <dgm:prSet phldrT="[Text]"/>
      <dgm:spPr/>
      <dgm:t>
        <a:bodyPr/>
        <a:lstStyle/>
        <a:p>
          <a:r>
            <a:rPr lang="en-US" dirty="0"/>
            <a:t>Cash is terminated for one month or until the participant complies, whichever is later</a:t>
          </a:r>
        </a:p>
      </dgm:t>
    </dgm:pt>
    <dgm:pt modelId="{E2A5A48D-FD5E-4D96-A1F2-EFBF1D19DA4B}" type="parTrans" cxnId="{C79D8A30-83E6-43CE-A7D1-60445C4685C2}">
      <dgm:prSet/>
      <dgm:spPr/>
      <dgm:t>
        <a:bodyPr/>
        <a:lstStyle/>
        <a:p>
          <a:endParaRPr lang="en-US"/>
        </a:p>
      </dgm:t>
    </dgm:pt>
    <dgm:pt modelId="{29619EA8-7392-41BB-AABB-FB8D254A487F}" type="sibTrans" cxnId="{C79D8A30-83E6-43CE-A7D1-60445C4685C2}">
      <dgm:prSet/>
      <dgm:spPr/>
      <dgm:t>
        <a:bodyPr/>
        <a:lstStyle/>
        <a:p>
          <a:endParaRPr lang="en-US"/>
        </a:p>
      </dgm:t>
    </dgm:pt>
    <dgm:pt modelId="{68145331-BE24-48F0-82AF-423B24F15580}">
      <dgm:prSet phldrT="[Text]"/>
      <dgm:spPr/>
      <dgm:t>
        <a:bodyPr/>
        <a:lstStyle/>
        <a:p>
          <a:r>
            <a:rPr lang="en-US" dirty="0"/>
            <a:t>Level 3</a:t>
          </a:r>
        </a:p>
      </dgm:t>
    </dgm:pt>
    <dgm:pt modelId="{29E68653-B4E9-4073-820E-030587D9C014}" type="parTrans" cxnId="{1E647CF0-3C3C-4B08-8B13-ACEFA2372A3E}">
      <dgm:prSet/>
      <dgm:spPr/>
      <dgm:t>
        <a:bodyPr/>
        <a:lstStyle/>
        <a:p>
          <a:endParaRPr lang="en-US"/>
        </a:p>
      </dgm:t>
    </dgm:pt>
    <dgm:pt modelId="{EC4056C3-6CA9-49A8-A332-0A805C13FB54}" type="sibTrans" cxnId="{1E647CF0-3C3C-4B08-8B13-ACEFA2372A3E}">
      <dgm:prSet/>
      <dgm:spPr/>
      <dgm:t>
        <a:bodyPr/>
        <a:lstStyle/>
        <a:p>
          <a:endParaRPr lang="en-US"/>
        </a:p>
      </dgm:t>
    </dgm:pt>
    <dgm:pt modelId="{57FBEE59-3EDD-4438-AA92-AD2A636ED32A}">
      <dgm:prSet phldrT="[Text]"/>
      <dgm:spPr/>
      <dgm:t>
        <a:bodyPr/>
        <a:lstStyle/>
        <a:p>
          <a:r>
            <a:rPr lang="en-US" dirty="0"/>
            <a:t>Cash is terminated for three months or until the participant complies, whichever is later</a:t>
          </a:r>
        </a:p>
      </dgm:t>
    </dgm:pt>
    <dgm:pt modelId="{DF80E903-2C49-423C-8A0F-79325C6A58E5}" type="parTrans" cxnId="{F3AA7A77-C6C9-45EE-A000-B651793F6FA6}">
      <dgm:prSet/>
      <dgm:spPr/>
      <dgm:t>
        <a:bodyPr/>
        <a:lstStyle/>
        <a:p>
          <a:endParaRPr lang="en-US"/>
        </a:p>
      </dgm:t>
    </dgm:pt>
    <dgm:pt modelId="{7CA63DE8-1191-4F84-AC55-C27EBFCB2A8C}" type="sibTrans" cxnId="{F3AA7A77-C6C9-45EE-A000-B651793F6FA6}">
      <dgm:prSet/>
      <dgm:spPr/>
      <dgm:t>
        <a:bodyPr/>
        <a:lstStyle/>
        <a:p>
          <a:endParaRPr lang="en-US"/>
        </a:p>
      </dgm:t>
    </dgm:pt>
    <dgm:pt modelId="{10216C54-34B3-4F2D-B5D9-592DFAABDA76}" type="pres">
      <dgm:prSet presAssocID="{CBD71824-0DD8-49D8-A027-6DBE7DC11CCC}" presName="Name0" presStyleCnt="0">
        <dgm:presLayoutVars>
          <dgm:dir/>
          <dgm:resizeHandles val="exact"/>
        </dgm:presLayoutVars>
      </dgm:prSet>
      <dgm:spPr/>
    </dgm:pt>
    <dgm:pt modelId="{E5E6416C-D9E0-48C7-9D57-564920CBCA7F}" type="pres">
      <dgm:prSet presAssocID="{CBD71824-0DD8-49D8-A027-6DBE7DC11CCC}" presName="bkgdShp" presStyleLbl="alignAccFollowNode1" presStyleIdx="0" presStyleCnt="1"/>
      <dgm:spPr/>
    </dgm:pt>
    <dgm:pt modelId="{3F5F1B76-B7B7-4531-A9C7-67C93AB0CF48}" type="pres">
      <dgm:prSet presAssocID="{CBD71824-0DD8-49D8-A027-6DBE7DC11CCC}" presName="linComp" presStyleCnt="0"/>
      <dgm:spPr/>
    </dgm:pt>
    <dgm:pt modelId="{7E8E54D1-C00B-4307-BA2F-295E0E3010A9}" type="pres">
      <dgm:prSet presAssocID="{EBAD53A3-C74A-4F5A-AD91-43D5E8D6866B}" presName="compNode" presStyleCnt="0"/>
      <dgm:spPr/>
    </dgm:pt>
    <dgm:pt modelId="{8E287D60-E199-456B-BFCC-9985963D9B78}" type="pres">
      <dgm:prSet presAssocID="{EBAD53A3-C74A-4F5A-AD91-43D5E8D6866B}" presName="node" presStyleLbl="node1" presStyleIdx="0" presStyleCnt="3">
        <dgm:presLayoutVars>
          <dgm:bulletEnabled val="1"/>
        </dgm:presLayoutVars>
      </dgm:prSet>
      <dgm:spPr/>
    </dgm:pt>
    <dgm:pt modelId="{6868B140-F3A2-4DFE-AB9E-D6F55585F100}" type="pres">
      <dgm:prSet presAssocID="{EBAD53A3-C74A-4F5A-AD91-43D5E8D6866B}" presName="invisiNode" presStyleLbl="node1" presStyleIdx="0" presStyleCnt="3"/>
      <dgm:spPr/>
    </dgm:pt>
    <dgm:pt modelId="{24D77836-F5AA-4C61-94F6-0863125BD8C0}" type="pres">
      <dgm:prSet presAssocID="{EBAD53A3-C74A-4F5A-AD91-43D5E8D6866B}" presName="imagNode" presStyleLbl="fgImgPlace1" presStyleIdx="0" presStyleCnt="3"/>
      <dgm:spPr>
        <a:blipFill rotWithShape="0">
          <a:blip xmlns:r="http://schemas.openxmlformats.org/officeDocument/2006/relationships" r:embed="rId1"/>
          <a:stretch>
            <a:fillRect/>
          </a:stretch>
        </a:blipFill>
      </dgm:spPr>
    </dgm:pt>
    <dgm:pt modelId="{056B6175-3339-463D-9C8A-FBFEFE3AC878}" type="pres">
      <dgm:prSet presAssocID="{A718F586-239C-4CC6-B083-639E98199CDE}" presName="sibTrans" presStyleLbl="sibTrans2D1" presStyleIdx="0" presStyleCnt="0"/>
      <dgm:spPr/>
    </dgm:pt>
    <dgm:pt modelId="{533A8CD4-C7EA-480F-A618-08F5537A058B}" type="pres">
      <dgm:prSet presAssocID="{BC802C3B-3A0D-4F0A-A6FD-AB57AB499169}" presName="compNode" presStyleCnt="0"/>
      <dgm:spPr/>
    </dgm:pt>
    <dgm:pt modelId="{8C3CBFFE-BC28-42BF-A86A-F0E49637145D}" type="pres">
      <dgm:prSet presAssocID="{BC802C3B-3A0D-4F0A-A6FD-AB57AB499169}" presName="node" presStyleLbl="node1" presStyleIdx="1" presStyleCnt="3">
        <dgm:presLayoutVars>
          <dgm:bulletEnabled val="1"/>
        </dgm:presLayoutVars>
      </dgm:prSet>
      <dgm:spPr/>
    </dgm:pt>
    <dgm:pt modelId="{4E960608-9D5C-47C4-9A4C-038074A9BE10}" type="pres">
      <dgm:prSet presAssocID="{BC802C3B-3A0D-4F0A-A6FD-AB57AB499169}" presName="invisiNode" presStyleLbl="node1" presStyleIdx="1" presStyleCnt="3"/>
      <dgm:spPr/>
    </dgm:pt>
    <dgm:pt modelId="{A214FEF6-D99A-433E-88E0-41C4AD8EEE56}" type="pres">
      <dgm:prSet presAssocID="{BC802C3B-3A0D-4F0A-A6FD-AB57AB499169}" presName="imagNode" presStyleLbl="fgImgPlace1" presStyleIdx="1" presStyleCnt="3"/>
      <dgm:spPr>
        <a:blipFill rotWithShape="0">
          <a:blip xmlns:r="http://schemas.openxmlformats.org/officeDocument/2006/relationships" r:embed="rId2"/>
          <a:stretch>
            <a:fillRect/>
          </a:stretch>
        </a:blipFill>
      </dgm:spPr>
    </dgm:pt>
    <dgm:pt modelId="{B7175655-FA5F-4FFD-ACA2-37A39562568F}" type="pres">
      <dgm:prSet presAssocID="{AB883B16-18D5-45A3-96CF-F639645C565E}" presName="sibTrans" presStyleLbl="sibTrans2D1" presStyleIdx="0" presStyleCnt="0"/>
      <dgm:spPr/>
    </dgm:pt>
    <dgm:pt modelId="{273F0372-18E4-4356-82BD-E401202B7002}" type="pres">
      <dgm:prSet presAssocID="{68145331-BE24-48F0-82AF-423B24F15580}" presName="compNode" presStyleCnt="0"/>
      <dgm:spPr/>
    </dgm:pt>
    <dgm:pt modelId="{79BFEDE5-9077-4151-B629-E036BF298D2C}" type="pres">
      <dgm:prSet presAssocID="{68145331-BE24-48F0-82AF-423B24F15580}" presName="node" presStyleLbl="node1" presStyleIdx="2" presStyleCnt="3">
        <dgm:presLayoutVars>
          <dgm:bulletEnabled val="1"/>
        </dgm:presLayoutVars>
      </dgm:prSet>
      <dgm:spPr/>
    </dgm:pt>
    <dgm:pt modelId="{82F63391-976B-456C-BA95-7604C609332B}" type="pres">
      <dgm:prSet presAssocID="{68145331-BE24-48F0-82AF-423B24F15580}" presName="invisiNode" presStyleLbl="node1" presStyleIdx="2" presStyleCnt="3"/>
      <dgm:spPr/>
    </dgm:pt>
    <dgm:pt modelId="{FCC7853F-DA99-4567-9C89-A83C4D0FCF2D}" type="pres">
      <dgm:prSet presAssocID="{68145331-BE24-48F0-82AF-423B24F15580}" presName="imagNode" presStyleLbl="fgImgPlace1" presStyleIdx="2" presStyleCnt="3"/>
      <dgm:spPr>
        <a:blipFill rotWithShape="0">
          <a:blip xmlns:r="http://schemas.openxmlformats.org/officeDocument/2006/relationships" r:embed="rId3"/>
          <a:stretch>
            <a:fillRect/>
          </a:stretch>
        </a:blipFill>
      </dgm:spPr>
    </dgm:pt>
  </dgm:ptLst>
  <dgm:cxnLst>
    <dgm:cxn modelId="{6C224F09-CFD7-4B64-98C4-54D85AFF4262}" type="presOf" srcId="{E25DEB8D-F0F3-4EC9-AF69-743E0DE7116B}" destId="{8E287D60-E199-456B-BFCC-9985963D9B78}" srcOrd="0" destOrd="1" presId="urn:microsoft.com/office/officeart/2005/8/layout/pList2#1"/>
    <dgm:cxn modelId="{DE26180C-8C21-4BDB-865E-9F590C52B768}" type="presOf" srcId="{68145331-BE24-48F0-82AF-423B24F15580}" destId="{79BFEDE5-9077-4151-B629-E036BF298D2C}" srcOrd="0" destOrd="0" presId="urn:microsoft.com/office/officeart/2005/8/layout/pList2#1"/>
    <dgm:cxn modelId="{9F47DC20-55E1-42AC-B174-AADB619DC87C}" type="presOf" srcId="{A718F586-239C-4CC6-B083-639E98199CDE}" destId="{056B6175-3339-463D-9C8A-FBFEFE3AC878}" srcOrd="0" destOrd="0" presId="urn:microsoft.com/office/officeart/2005/8/layout/pList2#1"/>
    <dgm:cxn modelId="{C79D8A30-83E6-43CE-A7D1-60445C4685C2}" srcId="{BC802C3B-3A0D-4F0A-A6FD-AB57AB499169}" destId="{4ADB24AA-7363-4DFC-83E8-1FD8CC24CB10}" srcOrd="0" destOrd="0" parTransId="{E2A5A48D-FD5E-4D96-A1F2-EFBF1D19DA4B}" sibTransId="{29619EA8-7392-41BB-AABB-FB8D254A487F}"/>
    <dgm:cxn modelId="{AE7ECC3A-03C3-4CE5-8602-6A70FFAB661F}" type="presOf" srcId="{BC802C3B-3A0D-4F0A-A6FD-AB57AB499169}" destId="{8C3CBFFE-BC28-42BF-A86A-F0E49637145D}" srcOrd="0" destOrd="0" presId="urn:microsoft.com/office/officeart/2005/8/layout/pList2#1"/>
    <dgm:cxn modelId="{F3AA7A77-C6C9-45EE-A000-B651793F6FA6}" srcId="{68145331-BE24-48F0-82AF-423B24F15580}" destId="{57FBEE59-3EDD-4438-AA92-AD2A636ED32A}" srcOrd="0" destOrd="0" parTransId="{DF80E903-2C49-423C-8A0F-79325C6A58E5}" sibTransId="{7CA63DE8-1191-4F84-AC55-C27EBFCB2A8C}"/>
    <dgm:cxn modelId="{50C79257-FCF2-475D-9330-DFADE469582C}" srcId="{CBD71824-0DD8-49D8-A027-6DBE7DC11CCC}" destId="{EBAD53A3-C74A-4F5A-AD91-43D5E8D6866B}" srcOrd="0" destOrd="0" parTransId="{1B822070-D010-40CC-9095-0943C6EB6388}" sibTransId="{A718F586-239C-4CC6-B083-639E98199CDE}"/>
    <dgm:cxn modelId="{684B1E7F-9B67-4981-9102-AC62EF77A47E}" srcId="{EBAD53A3-C74A-4F5A-AD91-43D5E8D6866B}" destId="{E25DEB8D-F0F3-4EC9-AF69-743E0DE7116B}" srcOrd="0" destOrd="0" parTransId="{E3365D84-9675-420C-AE13-F858FB4183F0}" sibTransId="{33CAEB27-2FF8-4002-BE7D-5AF6C7CDF71C}"/>
    <dgm:cxn modelId="{49AC2781-BCD6-474B-865F-3DADA057CB09}" type="presOf" srcId="{CBD71824-0DD8-49D8-A027-6DBE7DC11CCC}" destId="{10216C54-34B3-4F2D-B5D9-592DFAABDA76}" srcOrd="0" destOrd="0" presId="urn:microsoft.com/office/officeart/2005/8/layout/pList2#1"/>
    <dgm:cxn modelId="{915AA8D8-2C8B-46F5-A966-BC988D75BBA3}" type="presOf" srcId="{4ADB24AA-7363-4DFC-83E8-1FD8CC24CB10}" destId="{8C3CBFFE-BC28-42BF-A86A-F0E49637145D}" srcOrd="0" destOrd="1" presId="urn:microsoft.com/office/officeart/2005/8/layout/pList2#1"/>
    <dgm:cxn modelId="{489371E4-0E93-4630-A3C3-4E83A858CC78}" type="presOf" srcId="{57FBEE59-3EDD-4438-AA92-AD2A636ED32A}" destId="{79BFEDE5-9077-4151-B629-E036BF298D2C}" srcOrd="0" destOrd="1" presId="urn:microsoft.com/office/officeart/2005/8/layout/pList2#1"/>
    <dgm:cxn modelId="{1E647CF0-3C3C-4B08-8B13-ACEFA2372A3E}" srcId="{CBD71824-0DD8-49D8-A027-6DBE7DC11CCC}" destId="{68145331-BE24-48F0-82AF-423B24F15580}" srcOrd="2" destOrd="0" parTransId="{29E68653-B4E9-4073-820E-030587D9C014}" sibTransId="{EC4056C3-6CA9-49A8-A332-0A805C13FB54}"/>
    <dgm:cxn modelId="{766F16F4-020E-48D0-9C33-8634869797ED}" srcId="{CBD71824-0DD8-49D8-A027-6DBE7DC11CCC}" destId="{BC802C3B-3A0D-4F0A-A6FD-AB57AB499169}" srcOrd="1" destOrd="0" parTransId="{0C6E9DEF-7255-4D39-8A3F-5B35418FFF0D}" sibTransId="{AB883B16-18D5-45A3-96CF-F639645C565E}"/>
    <dgm:cxn modelId="{ED0B04FC-2195-40B3-8C7A-F5A8A0946121}" type="presOf" srcId="{EBAD53A3-C74A-4F5A-AD91-43D5E8D6866B}" destId="{8E287D60-E199-456B-BFCC-9985963D9B78}" srcOrd="0" destOrd="0" presId="urn:microsoft.com/office/officeart/2005/8/layout/pList2#1"/>
    <dgm:cxn modelId="{BD6B22FD-65AE-493D-9E70-625546ED5B31}" type="presOf" srcId="{AB883B16-18D5-45A3-96CF-F639645C565E}" destId="{B7175655-FA5F-4FFD-ACA2-37A39562568F}" srcOrd="0" destOrd="0" presId="urn:microsoft.com/office/officeart/2005/8/layout/pList2#1"/>
    <dgm:cxn modelId="{8ED58394-1227-4235-952F-E2525388223F}" type="presParOf" srcId="{10216C54-34B3-4F2D-B5D9-592DFAABDA76}" destId="{E5E6416C-D9E0-48C7-9D57-564920CBCA7F}" srcOrd="0" destOrd="0" presId="urn:microsoft.com/office/officeart/2005/8/layout/pList2#1"/>
    <dgm:cxn modelId="{CA839A37-8948-4720-BBED-00CA45D43BCD}" type="presParOf" srcId="{10216C54-34B3-4F2D-B5D9-592DFAABDA76}" destId="{3F5F1B76-B7B7-4531-A9C7-67C93AB0CF48}" srcOrd="1" destOrd="0" presId="urn:microsoft.com/office/officeart/2005/8/layout/pList2#1"/>
    <dgm:cxn modelId="{604D2E5B-F3D3-4078-8DE6-8C3CE19B4926}" type="presParOf" srcId="{3F5F1B76-B7B7-4531-A9C7-67C93AB0CF48}" destId="{7E8E54D1-C00B-4307-BA2F-295E0E3010A9}" srcOrd="0" destOrd="0" presId="urn:microsoft.com/office/officeart/2005/8/layout/pList2#1"/>
    <dgm:cxn modelId="{232956B8-B7C2-453B-9C5E-D1838187559D}" type="presParOf" srcId="{7E8E54D1-C00B-4307-BA2F-295E0E3010A9}" destId="{8E287D60-E199-456B-BFCC-9985963D9B78}" srcOrd="0" destOrd="0" presId="urn:microsoft.com/office/officeart/2005/8/layout/pList2#1"/>
    <dgm:cxn modelId="{3F2D4CC9-9396-494D-9390-A685FFB9DA0B}" type="presParOf" srcId="{7E8E54D1-C00B-4307-BA2F-295E0E3010A9}" destId="{6868B140-F3A2-4DFE-AB9E-D6F55585F100}" srcOrd="1" destOrd="0" presId="urn:microsoft.com/office/officeart/2005/8/layout/pList2#1"/>
    <dgm:cxn modelId="{DC0313AA-1A68-42AE-8F46-0A5521DC0727}" type="presParOf" srcId="{7E8E54D1-C00B-4307-BA2F-295E0E3010A9}" destId="{24D77836-F5AA-4C61-94F6-0863125BD8C0}" srcOrd="2" destOrd="0" presId="urn:microsoft.com/office/officeart/2005/8/layout/pList2#1"/>
    <dgm:cxn modelId="{E5F98285-C3EB-4ADF-A013-4724355879E3}" type="presParOf" srcId="{3F5F1B76-B7B7-4531-A9C7-67C93AB0CF48}" destId="{056B6175-3339-463D-9C8A-FBFEFE3AC878}" srcOrd="1" destOrd="0" presId="urn:microsoft.com/office/officeart/2005/8/layout/pList2#1"/>
    <dgm:cxn modelId="{B3880074-A2BC-4167-A0DD-49FC7F69E239}" type="presParOf" srcId="{3F5F1B76-B7B7-4531-A9C7-67C93AB0CF48}" destId="{533A8CD4-C7EA-480F-A618-08F5537A058B}" srcOrd="2" destOrd="0" presId="urn:microsoft.com/office/officeart/2005/8/layout/pList2#1"/>
    <dgm:cxn modelId="{D156878E-0441-48E7-AE56-E52BDC40B2B1}" type="presParOf" srcId="{533A8CD4-C7EA-480F-A618-08F5537A058B}" destId="{8C3CBFFE-BC28-42BF-A86A-F0E49637145D}" srcOrd="0" destOrd="0" presId="urn:microsoft.com/office/officeart/2005/8/layout/pList2#1"/>
    <dgm:cxn modelId="{BB9A910A-CFA9-4E36-B19C-FDAAE2595D46}" type="presParOf" srcId="{533A8CD4-C7EA-480F-A618-08F5537A058B}" destId="{4E960608-9D5C-47C4-9A4C-038074A9BE10}" srcOrd="1" destOrd="0" presId="urn:microsoft.com/office/officeart/2005/8/layout/pList2#1"/>
    <dgm:cxn modelId="{BC4000FD-38B1-4609-8E11-686F15DCF185}" type="presParOf" srcId="{533A8CD4-C7EA-480F-A618-08F5537A058B}" destId="{A214FEF6-D99A-433E-88E0-41C4AD8EEE56}" srcOrd="2" destOrd="0" presId="urn:microsoft.com/office/officeart/2005/8/layout/pList2#1"/>
    <dgm:cxn modelId="{5DA8787E-F774-4ADC-AAB2-3FD6BF5ECF1D}" type="presParOf" srcId="{3F5F1B76-B7B7-4531-A9C7-67C93AB0CF48}" destId="{B7175655-FA5F-4FFD-ACA2-37A39562568F}" srcOrd="3" destOrd="0" presId="urn:microsoft.com/office/officeart/2005/8/layout/pList2#1"/>
    <dgm:cxn modelId="{060F10EE-5E23-4C16-A47F-8079D064664A}" type="presParOf" srcId="{3F5F1B76-B7B7-4531-A9C7-67C93AB0CF48}" destId="{273F0372-18E4-4356-82BD-E401202B7002}" srcOrd="4" destOrd="0" presId="urn:microsoft.com/office/officeart/2005/8/layout/pList2#1"/>
    <dgm:cxn modelId="{FC85A488-CE91-41C4-B59A-8FE9E698C2D5}" type="presParOf" srcId="{273F0372-18E4-4356-82BD-E401202B7002}" destId="{79BFEDE5-9077-4151-B629-E036BF298D2C}" srcOrd="0" destOrd="0" presId="urn:microsoft.com/office/officeart/2005/8/layout/pList2#1"/>
    <dgm:cxn modelId="{B7EF5835-2C49-4C94-A03E-626FB41C8320}" type="presParOf" srcId="{273F0372-18E4-4356-82BD-E401202B7002}" destId="{82F63391-976B-456C-BA95-7604C609332B}" srcOrd="1" destOrd="0" presId="urn:microsoft.com/office/officeart/2005/8/layout/pList2#1"/>
    <dgm:cxn modelId="{54A535A8-E2B5-42AA-9651-9ABFE407259E}" type="presParOf" srcId="{273F0372-18E4-4356-82BD-E401202B7002}" destId="{FCC7853F-DA99-4567-9C89-A83C4D0FCF2D}"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dgm:t>
        <a:bodyPr/>
        <a:lstStyle/>
        <a:p>
          <a:r>
            <a:rPr lang="en-US" dirty="0"/>
            <a:t>Level 1 Sanction</a:t>
          </a:r>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dgm:t>
        <a:bodyPr/>
        <a:lstStyle/>
        <a:p>
          <a:r>
            <a:rPr lang="en-US" dirty="0"/>
            <a:t>Never been sanctioned or first time being sanctioned</a:t>
          </a:r>
        </a:p>
      </dgm:t>
    </dgm:pt>
    <dgm:pt modelId="{79E73491-00D2-4B75-832D-90C97930C043}" type="parTrans" cxnId="{1030AE3C-4F1A-4C6E-A392-7E33B18E4B6C}">
      <dgm:prSet/>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dgm:t>
        <a:bodyPr/>
        <a:lstStyle/>
        <a:p>
          <a:r>
            <a:rPr lang="en-US" dirty="0"/>
            <a:t>Previous level 1 sanction was ended due to good cause</a:t>
          </a:r>
        </a:p>
      </dgm:t>
    </dgm:pt>
    <dgm:pt modelId="{587355A8-4D4A-49C7-A710-1A5DB6FAF635}" type="parTrans" cxnId="{3D1CA573-08E9-4E48-AFEF-C9DBD99E1E6A}">
      <dgm:prSet/>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dgm:t>
        <a:bodyPr/>
        <a:lstStyle/>
        <a:p>
          <a:r>
            <a:rPr lang="en-US" dirty="0"/>
            <a:t>Meets sanction forgiveness criteria</a:t>
          </a:r>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pt>
    <dgm:pt modelId="{D082D837-AA84-4AD4-8393-D6C753172798}" type="pres">
      <dgm:prSet presAssocID="{9F2A521E-D6BA-452A-9DBA-D2B8834E71B9}" presName="centerShape" presStyleLbl="node0" presStyleIdx="0" presStyleCnt="1"/>
      <dgm:spPr/>
    </dgm:pt>
    <dgm:pt modelId="{CDA50620-DCE0-4FDE-A730-80395081DD90}" type="pres">
      <dgm:prSet presAssocID="{79E73491-00D2-4B75-832D-90C97930C043}" presName="parTrans" presStyleLbl="bgSibTrans2D1" presStyleIdx="0" presStyleCnt="3"/>
      <dgm:spPr/>
    </dgm:pt>
    <dgm:pt modelId="{887812DB-BA2E-4DC3-8BB2-A9FD77801FEC}" type="pres">
      <dgm:prSet presAssocID="{83DB8B1B-3905-4F9C-8771-9E05F4B623CE}" presName="node" presStyleLbl="node1" presStyleIdx="0" presStyleCnt="3">
        <dgm:presLayoutVars>
          <dgm:bulletEnabled val="1"/>
        </dgm:presLayoutVars>
      </dgm:prSet>
      <dgm:spPr/>
    </dgm:pt>
    <dgm:pt modelId="{AB0C6E28-B45B-4CF5-8623-33E59862282A}" type="pres">
      <dgm:prSet presAssocID="{587355A8-4D4A-49C7-A710-1A5DB6FAF635}" presName="parTrans" presStyleLbl="bgSibTrans2D1" presStyleIdx="1" presStyleCnt="3"/>
      <dgm:spPr/>
    </dgm:pt>
    <dgm:pt modelId="{E7D9885F-EBB8-441E-8E9B-91859B8ADD36}" type="pres">
      <dgm:prSet presAssocID="{3CBC2185-7D61-4536-AAC3-273C09DE9F88}" presName="node" presStyleLbl="node1" presStyleIdx="1" presStyleCnt="3">
        <dgm:presLayoutVars>
          <dgm:bulletEnabled val="1"/>
        </dgm:presLayoutVars>
      </dgm:prSet>
      <dgm:spPr/>
    </dgm:pt>
    <dgm:pt modelId="{7D9FF7D5-1313-4BEB-A4A6-5EE75644B2FB}" type="pres">
      <dgm:prSet presAssocID="{30703468-B58F-4419-A387-E23943363457}" presName="parTrans" presStyleLbl="bgSibTrans2D1" presStyleIdx="2" presStyleCnt="3"/>
      <dgm:spPr/>
    </dgm:pt>
    <dgm:pt modelId="{BC07E4A7-10D3-4839-B8F9-96C195AABA2E}" type="pres">
      <dgm:prSet presAssocID="{0DBE138E-E8C9-46DB-87E6-3042E56A24A5}" presName="node" presStyleLbl="node1" presStyleIdx="2" presStyleCnt="3">
        <dgm:presLayoutVars>
          <dgm:bulletEnabled val="1"/>
        </dgm:presLayoutVars>
      </dgm:prSet>
      <dgm:spPr/>
    </dgm:pt>
  </dgm:ptLst>
  <dgm:cxnLst>
    <dgm:cxn modelId="{746A690B-E61A-4CA3-AC09-68370A53462C}" type="presOf" srcId="{E9918E01-8AAA-4926-B20D-55864B7FAE17}" destId="{402D4F82-A27B-4550-8229-6DB8055C5E6E}"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1030AE3C-4F1A-4C6E-A392-7E33B18E4B6C}" srcId="{9F2A521E-D6BA-452A-9DBA-D2B8834E71B9}" destId="{83DB8B1B-3905-4F9C-8771-9E05F4B623CE}" srcOrd="0" destOrd="0" parTransId="{79E73491-00D2-4B75-832D-90C97930C043}" sibTransId="{9E9577D5-E66E-4C7D-866D-5B2BF0331511}"/>
    <dgm:cxn modelId="{3D1CA573-08E9-4E48-AFEF-C9DBD99E1E6A}" srcId="{9F2A521E-D6BA-452A-9DBA-D2B8834E71B9}" destId="{3CBC2185-7D61-4536-AAC3-273C09DE9F88}" srcOrd="1" destOrd="0" parTransId="{587355A8-4D4A-49C7-A710-1A5DB6FAF635}" sibTransId="{8E66B757-F78D-48B2-ADFA-B248E4C3104E}"/>
    <dgm:cxn modelId="{3BA97B7D-CF87-4630-86FB-2842639AC5C3}" type="presOf" srcId="{3CBC2185-7D61-4536-AAC3-273C09DE9F88}" destId="{E7D9885F-EBB8-441E-8E9B-91859B8ADD36}" srcOrd="0" destOrd="0" presId="urn:microsoft.com/office/officeart/2005/8/layout/radial4"/>
    <dgm:cxn modelId="{D6F78881-536B-4B15-81F1-A42B26E84518}" type="presOf" srcId="{587355A8-4D4A-49C7-A710-1A5DB6FAF635}" destId="{AB0C6E28-B45B-4CF5-8623-33E59862282A}" srcOrd="0" destOrd="0" presId="urn:microsoft.com/office/officeart/2005/8/layout/radial4"/>
    <dgm:cxn modelId="{2EF62E96-CA54-46BA-8A47-034E6F66FA99}" type="presOf" srcId="{30703468-B58F-4419-A387-E23943363457}" destId="{7D9FF7D5-1313-4BEB-A4A6-5EE75644B2FB}" srcOrd="0" destOrd="0" presId="urn:microsoft.com/office/officeart/2005/8/layout/radial4"/>
    <dgm:cxn modelId="{E42E6FA6-964C-4A64-8F73-802B4A83116F}" type="presOf" srcId="{83DB8B1B-3905-4F9C-8771-9E05F4B623CE}" destId="{887812DB-BA2E-4DC3-8BB2-A9FD77801FEC}" srcOrd="0" destOrd="0" presId="urn:microsoft.com/office/officeart/2005/8/layout/radial4"/>
    <dgm:cxn modelId="{502973B1-2221-426D-B21F-429F18D5245D}" type="presOf" srcId="{9F2A521E-D6BA-452A-9DBA-D2B8834E71B9}" destId="{D082D837-AA84-4AD4-8393-D6C753172798}" srcOrd="0" destOrd="0" presId="urn:microsoft.com/office/officeart/2005/8/layout/radial4"/>
    <dgm:cxn modelId="{060FC0D3-D7B9-41D0-B0CD-A70B53A8B825}" type="presOf" srcId="{79E73491-00D2-4B75-832D-90C97930C043}" destId="{CDA50620-DCE0-4FDE-A730-80395081DD90}" srcOrd="0" destOrd="0" presId="urn:microsoft.com/office/officeart/2005/8/layout/radial4"/>
    <dgm:cxn modelId="{C6424FDC-E3EF-489B-B5E3-CF713B32BC91}" type="presOf" srcId="{0DBE138E-E8C9-46DB-87E6-3042E56A24A5}" destId="{BC07E4A7-10D3-4839-B8F9-96C195AABA2E}"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A060BEDA-5188-4E29-8C65-D812D67E798B}" type="presParOf" srcId="{402D4F82-A27B-4550-8229-6DB8055C5E6E}" destId="{D082D837-AA84-4AD4-8393-D6C753172798}" srcOrd="0" destOrd="0" presId="urn:microsoft.com/office/officeart/2005/8/layout/radial4"/>
    <dgm:cxn modelId="{2A72F736-108D-4742-A657-DEA273DC0D95}" type="presParOf" srcId="{402D4F82-A27B-4550-8229-6DB8055C5E6E}" destId="{CDA50620-DCE0-4FDE-A730-80395081DD90}" srcOrd="1" destOrd="0" presId="urn:microsoft.com/office/officeart/2005/8/layout/radial4"/>
    <dgm:cxn modelId="{657B4FA6-E7B4-4D6B-A580-AB03F734705A}" type="presParOf" srcId="{402D4F82-A27B-4550-8229-6DB8055C5E6E}" destId="{887812DB-BA2E-4DC3-8BB2-A9FD77801FEC}" srcOrd="2" destOrd="0" presId="urn:microsoft.com/office/officeart/2005/8/layout/radial4"/>
    <dgm:cxn modelId="{3963A17E-AC59-4C91-AA5B-FB0430DC4C49}" type="presParOf" srcId="{402D4F82-A27B-4550-8229-6DB8055C5E6E}" destId="{AB0C6E28-B45B-4CF5-8623-33E59862282A}" srcOrd="3" destOrd="0" presId="urn:microsoft.com/office/officeart/2005/8/layout/radial4"/>
    <dgm:cxn modelId="{8BE5B218-C1CA-4BDC-BE55-BA46181B1D0D}" type="presParOf" srcId="{402D4F82-A27B-4550-8229-6DB8055C5E6E}" destId="{E7D9885F-EBB8-441E-8E9B-91859B8ADD36}" srcOrd="4" destOrd="0" presId="urn:microsoft.com/office/officeart/2005/8/layout/radial4"/>
    <dgm:cxn modelId="{B7F0647D-FB98-4F76-8D95-6B155623566D}" type="presParOf" srcId="{402D4F82-A27B-4550-8229-6DB8055C5E6E}" destId="{7D9FF7D5-1313-4BEB-A4A6-5EE75644B2FB}" srcOrd="5" destOrd="0" presId="urn:microsoft.com/office/officeart/2005/8/layout/radial4"/>
    <dgm:cxn modelId="{D8939E0F-1FEA-4DEA-A2D5-E1165EA21D37}"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dgm:t>
        <a:bodyPr/>
        <a:lstStyle/>
        <a:p>
          <a:r>
            <a:rPr lang="en-US" dirty="0"/>
            <a:t>Level 2 Sanction</a:t>
          </a:r>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dgm:t>
        <a:bodyPr/>
        <a:lstStyle/>
        <a:p>
          <a:r>
            <a:rPr lang="en-US" dirty="0"/>
            <a:t>Previous sanction was a level 1 and was not ended due to good cause</a:t>
          </a:r>
        </a:p>
      </dgm:t>
    </dgm:pt>
    <dgm:pt modelId="{79E73491-00D2-4B75-832D-90C97930C043}" type="parTrans" cxnId="{1030AE3C-4F1A-4C6E-A392-7E33B18E4B6C}">
      <dgm:prSet/>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dgm:t>
        <a:bodyPr/>
        <a:lstStyle/>
        <a:p>
          <a:r>
            <a:rPr lang="en-US" dirty="0"/>
            <a:t>Previous level 1 was requested, but was not imposed by DCF</a:t>
          </a:r>
        </a:p>
      </dgm:t>
    </dgm:pt>
    <dgm:pt modelId="{587355A8-4D4A-49C7-A710-1A5DB6FAF635}" type="parTrans" cxnId="{3D1CA573-08E9-4E48-AFEF-C9DBD99E1E6A}">
      <dgm:prSet/>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dgm:t>
        <a:bodyPr/>
        <a:lstStyle/>
        <a:p>
          <a:r>
            <a:rPr lang="en-US" dirty="0"/>
            <a:t>Previous sanction was a level 1, but the customer does not meet forgiveness criteria</a:t>
          </a:r>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pt>
    <dgm:pt modelId="{D082D837-AA84-4AD4-8393-D6C753172798}" type="pres">
      <dgm:prSet presAssocID="{9F2A521E-D6BA-452A-9DBA-D2B8834E71B9}" presName="centerShape" presStyleLbl="node0" presStyleIdx="0" presStyleCnt="1"/>
      <dgm:spPr/>
    </dgm:pt>
    <dgm:pt modelId="{CDA50620-DCE0-4FDE-A730-80395081DD90}" type="pres">
      <dgm:prSet presAssocID="{79E73491-00D2-4B75-832D-90C97930C043}" presName="parTrans" presStyleLbl="bgSibTrans2D1" presStyleIdx="0" presStyleCnt="3" custLinFactNeighborX="280" custLinFactNeighborY="34656"/>
      <dgm:spPr/>
    </dgm:pt>
    <dgm:pt modelId="{887812DB-BA2E-4DC3-8BB2-A9FD77801FEC}" type="pres">
      <dgm:prSet presAssocID="{83DB8B1B-3905-4F9C-8771-9E05F4B623CE}" presName="node" presStyleLbl="node1" presStyleIdx="0" presStyleCnt="3" custScaleX="115378" custScaleY="121069" custRadScaleRad="118615" custRadScaleInc="-4607">
        <dgm:presLayoutVars>
          <dgm:bulletEnabled val="1"/>
        </dgm:presLayoutVars>
      </dgm:prSet>
      <dgm:spPr/>
    </dgm:pt>
    <dgm:pt modelId="{AB0C6E28-B45B-4CF5-8623-33E59862282A}" type="pres">
      <dgm:prSet presAssocID="{587355A8-4D4A-49C7-A710-1A5DB6FAF635}" presName="parTrans" presStyleLbl="bgSibTrans2D1" presStyleIdx="1" presStyleCnt="3" custLinFactNeighborX="-492" custLinFactNeighborY="20290"/>
      <dgm:spPr/>
    </dgm:pt>
    <dgm:pt modelId="{E7D9885F-EBB8-441E-8E9B-91859B8ADD36}" type="pres">
      <dgm:prSet presAssocID="{3CBC2185-7D61-4536-AAC3-273C09DE9F88}" presName="node" presStyleLbl="node1" presStyleIdx="1" presStyleCnt="3" custScaleX="107616" custScaleY="111336">
        <dgm:presLayoutVars>
          <dgm:bulletEnabled val="1"/>
        </dgm:presLayoutVars>
      </dgm:prSet>
      <dgm:spPr/>
    </dgm:pt>
    <dgm:pt modelId="{7D9FF7D5-1313-4BEB-A4A6-5EE75644B2FB}" type="pres">
      <dgm:prSet presAssocID="{30703468-B58F-4419-A387-E23943363457}" presName="parTrans" presStyleLbl="bgSibTrans2D1" presStyleIdx="2" presStyleCnt="3" custLinFactNeighborX="-292" custLinFactNeighborY="37981"/>
      <dgm:spPr/>
    </dgm:pt>
    <dgm:pt modelId="{BC07E4A7-10D3-4839-B8F9-96C195AABA2E}" type="pres">
      <dgm:prSet presAssocID="{0DBE138E-E8C9-46DB-87E6-3042E56A24A5}" presName="node" presStyleLbl="node1" presStyleIdx="2" presStyleCnt="3" custScaleX="115305" custScaleY="111460" custRadScaleRad="115714" custRadScaleInc="8488">
        <dgm:presLayoutVars>
          <dgm:bulletEnabled val="1"/>
        </dgm:presLayoutVars>
      </dgm:prSet>
      <dgm:spPr/>
    </dgm:pt>
  </dgm:ptLst>
  <dgm:cxnLst>
    <dgm:cxn modelId="{757E6800-CFC2-4AE4-887B-C4416F46CCC4}" type="presOf" srcId="{30703468-B58F-4419-A387-E23943363457}" destId="{7D9FF7D5-1313-4BEB-A4A6-5EE75644B2FB}" srcOrd="0" destOrd="0" presId="urn:microsoft.com/office/officeart/2005/8/layout/radial4"/>
    <dgm:cxn modelId="{50BE0A0F-9A2A-4E3F-9FF0-E7E3B0909CD6}" type="presOf" srcId="{0DBE138E-E8C9-46DB-87E6-3042E56A24A5}" destId="{BC07E4A7-10D3-4839-B8F9-96C195AABA2E}"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E407A23B-AEA2-4CA9-8974-6375A0EC9796}" type="presOf" srcId="{9F2A521E-D6BA-452A-9DBA-D2B8834E71B9}" destId="{D082D837-AA84-4AD4-8393-D6C753172798}" srcOrd="0" destOrd="0" presId="urn:microsoft.com/office/officeart/2005/8/layout/radial4"/>
    <dgm:cxn modelId="{1030AE3C-4F1A-4C6E-A392-7E33B18E4B6C}" srcId="{9F2A521E-D6BA-452A-9DBA-D2B8834E71B9}" destId="{83DB8B1B-3905-4F9C-8771-9E05F4B623CE}" srcOrd="0" destOrd="0" parTransId="{79E73491-00D2-4B75-832D-90C97930C043}" sibTransId="{9E9577D5-E66E-4C7D-866D-5B2BF0331511}"/>
    <dgm:cxn modelId="{3D1CA573-08E9-4E48-AFEF-C9DBD99E1E6A}" srcId="{9F2A521E-D6BA-452A-9DBA-D2B8834E71B9}" destId="{3CBC2185-7D61-4536-AAC3-273C09DE9F88}" srcOrd="1" destOrd="0" parTransId="{587355A8-4D4A-49C7-A710-1A5DB6FAF635}" sibTransId="{8E66B757-F78D-48B2-ADFA-B248E4C3104E}"/>
    <dgm:cxn modelId="{0DD15756-CDCD-4EB7-AB6E-B70AE9550D2A}" type="presOf" srcId="{E9918E01-8AAA-4926-B20D-55864B7FAE17}" destId="{402D4F82-A27B-4550-8229-6DB8055C5E6E}" srcOrd="0" destOrd="0" presId="urn:microsoft.com/office/officeart/2005/8/layout/radial4"/>
    <dgm:cxn modelId="{003FC6CA-EC92-42CD-9637-A57F0190FD92}" type="presOf" srcId="{79E73491-00D2-4B75-832D-90C97930C043}" destId="{CDA50620-DCE0-4FDE-A730-80395081DD90}" srcOrd="0" destOrd="0" presId="urn:microsoft.com/office/officeart/2005/8/layout/radial4"/>
    <dgm:cxn modelId="{89CF9DE4-0878-4E5D-A6D4-92EDC4947DAE}" type="presOf" srcId="{83DB8B1B-3905-4F9C-8771-9E05F4B623CE}" destId="{887812DB-BA2E-4DC3-8BB2-A9FD77801FEC}"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39B436FD-91BA-4290-97FB-709895CD1E23}" type="presOf" srcId="{3CBC2185-7D61-4536-AAC3-273C09DE9F88}" destId="{E7D9885F-EBB8-441E-8E9B-91859B8ADD36}" srcOrd="0" destOrd="0" presId="urn:microsoft.com/office/officeart/2005/8/layout/radial4"/>
    <dgm:cxn modelId="{0603F3FF-329B-404C-ACFC-D20BC37ADCFF}" type="presOf" srcId="{587355A8-4D4A-49C7-A710-1A5DB6FAF635}" destId="{AB0C6E28-B45B-4CF5-8623-33E59862282A}" srcOrd="0" destOrd="0" presId="urn:microsoft.com/office/officeart/2005/8/layout/radial4"/>
    <dgm:cxn modelId="{B541C3E3-8213-479A-9AFB-37D33BE89250}" type="presParOf" srcId="{402D4F82-A27B-4550-8229-6DB8055C5E6E}" destId="{D082D837-AA84-4AD4-8393-D6C753172798}" srcOrd="0" destOrd="0" presId="urn:microsoft.com/office/officeart/2005/8/layout/radial4"/>
    <dgm:cxn modelId="{477C8216-BD36-493F-8C22-B6A172C3129D}" type="presParOf" srcId="{402D4F82-A27B-4550-8229-6DB8055C5E6E}" destId="{CDA50620-DCE0-4FDE-A730-80395081DD90}" srcOrd="1" destOrd="0" presId="urn:microsoft.com/office/officeart/2005/8/layout/radial4"/>
    <dgm:cxn modelId="{C4139F30-9DEF-491D-BFF7-94D0C1A56094}" type="presParOf" srcId="{402D4F82-A27B-4550-8229-6DB8055C5E6E}" destId="{887812DB-BA2E-4DC3-8BB2-A9FD77801FEC}" srcOrd="2" destOrd="0" presId="urn:microsoft.com/office/officeart/2005/8/layout/radial4"/>
    <dgm:cxn modelId="{1AAC02AB-8ADF-4E82-AEF5-8F5358D6326A}" type="presParOf" srcId="{402D4F82-A27B-4550-8229-6DB8055C5E6E}" destId="{AB0C6E28-B45B-4CF5-8623-33E59862282A}" srcOrd="3" destOrd="0" presId="urn:microsoft.com/office/officeart/2005/8/layout/radial4"/>
    <dgm:cxn modelId="{573DE835-F440-48B6-8A6B-C095475C8362}" type="presParOf" srcId="{402D4F82-A27B-4550-8229-6DB8055C5E6E}" destId="{E7D9885F-EBB8-441E-8E9B-91859B8ADD36}" srcOrd="4" destOrd="0" presId="urn:microsoft.com/office/officeart/2005/8/layout/radial4"/>
    <dgm:cxn modelId="{939D36B8-36C6-440A-9AE4-BD74FC3588B3}" type="presParOf" srcId="{402D4F82-A27B-4550-8229-6DB8055C5E6E}" destId="{7D9FF7D5-1313-4BEB-A4A6-5EE75644B2FB}" srcOrd="5" destOrd="0" presId="urn:microsoft.com/office/officeart/2005/8/layout/radial4"/>
    <dgm:cxn modelId="{7AD5F516-7E24-440C-A5B3-48BA0CC85D87}"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dgm:t>
        <a:bodyPr/>
        <a:lstStyle/>
        <a:p>
          <a:r>
            <a:rPr lang="en-US" dirty="0"/>
            <a:t>Level 3 Sanction</a:t>
          </a:r>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dgm:t>
        <a:bodyPr/>
        <a:lstStyle/>
        <a:p>
          <a:r>
            <a:rPr lang="en-US" dirty="0"/>
            <a:t>Previous sanction was a level 2 and was not ended due to good cause</a:t>
          </a:r>
        </a:p>
      </dgm:t>
    </dgm:pt>
    <dgm:pt modelId="{79E73491-00D2-4B75-832D-90C97930C043}" type="parTrans" cxnId="{1030AE3C-4F1A-4C6E-A392-7E33B18E4B6C}">
      <dgm:prSet/>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dgm:t>
        <a:bodyPr/>
        <a:lstStyle/>
        <a:p>
          <a:r>
            <a:rPr lang="en-US" dirty="0"/>
            <a:t>Previous sanction was a level 2, but was not imposed by DCF</a:t>
          </a:r>
        </a:p>
      </dgm:t>
    </dgm:pt>
    <dgm:pt modelId="{587355A8-4D4A-49C7-A710-1A5DB6FAF635}" type="parTrans" cxnId="{3D1CA573-08E9-4E48-AFEF-C9DBD99E1E6A}">
      <dgm:prSet/>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dgm:t>
        <a:bodyPr/>
        <a:lstStyle/>
        <a:p>
          <a:r>
            <a:rPr lang="en-US" dirty="0"/>
            <a:t>Previous sanction was a level 2, but the customer does not meet forgiveness criteria</a:t>
          </a:r>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pt>
    <dgm:pt modelId="{D082D837-AA84-4AD4-8393-D6C753172798}" type="pres">
      <dgm:prSet presAssocID="{9F2A521E-D6BA-452A-9DBA-D2B8834E71B9}" presName="centerShape" presStyleLbl="node0" presStyleIdx="0" presStyleCnt="1"/>
      <dgm:spPr/>
    </dgm:pt>
    <dgm:pt modelId="{CDA50620-DCE0-4FDE-A730-80395081DD90}" type="pres">
      <dgm:prSet presAssocID="{79E73491-00D2-4B75-832D-90C97930C043}" presName="parTrans" presStyleLbl="bgSibTrans2D1" presStyleIdx="0" presStyleCnt="3" custLinFactNeighborX="280" custLinFactNeighborY="34656"/>
      <dgm:spPr/>
    </dgm:pt>
    <dgm:pt modelId="{887812DB-BA2E-4DC3-8BB2-A9FD77801FEC}" type="pres">
      <dgm:prSet presAssocID="{83DB8B1B-3905-4F9C-8771-9E05F4B623CE}" presName="node" presStyleLbl="node1" presStyleIdx="0" presStyleCnt="3" custScaleX="115378" custScaleY="121069" custRadScaleRad="118615" custRadScaleInc="-4607">
        <dgm:presLayoutVars>
          <dgm:bulletEnabled val="1"/>
        </dgm:presLayoutVars>
      </dgm:prSet>
      <dgm:spPr/>
    </dgm:pt>
    <dgm:pt modelId="{AB0C6E28-B45B-4CF5-8623-33E59862282A}" type="pres">
      <dgm:prSet presAssocID="{587355A8-4D4A-49C7-A710-1A5DB6FAF635}" presName="parTrans" presStyleLbl="bgSibTrans2D1" presStyleIdx="1" presStyleCnt="3" custLinFactNeighborX="-492" custLinFactNeighborY="20290"/>
      <dgm:spPr/>
    </dgm:pt>
    <dgm:pt modelId="{E7D9885F-EBB8-441E-8E9B-91859B8ADD36}" type="pres">
      <dgm:prSet presAssocID="{3CBC2185-7D61-4536-AAC3-273C09DE9F88}" presName="node" presStyleLbl="node1" presStyleIdx="1" presStyleCnt="3" custScaleX="107616" custScaleY="111336">
        <dgm:presLayoutVars>
          <dgm:bulletEnabled val="1"/>
        </dgm:presLayoutVars>
      </dgm:prSet>
      <dgm:spPr/>
    </dgm:pt>
    <dgm:pt modelId="{7D9FF7D5-1313-4BEB-A4A6-5EE75644B2FB}" type="pres">
      <dgm:prSet presAssocID="{30703468-B58F-4419-A387-E23943363457}" presName="parTrans" presStyleLbl="bgSibTrans2D1" presStyleIdx="2" presStyleCnt="3" custLinFactNeighborX="-292" custLinFactNeighborY="37981"/>
      <dgm:spPr/>
    </dgm:pt>
    <dgm:pt modelId="{BC07E4A7-10D3-4839-B8F9-96C195AABA2E}" type="pres">
      <dgm:prSet presAssocID="{0DBE138E-E8C9-46DB-87E6-3042E56A24A5}" presName="node" presStyleLbl="node1" presStyleIdx="2" presStyleCnt="3" custScaleX="115305" custScaleY="111460" custRadScaleRad="115714" custRadScaleInc="8488">
        <dgm:presLayoutVars>
          <dgm:bulletEnabled val="1"/>
        </dgm:presLayoutVars>
      </dgm:prSet>
      <dgm:spPr/>
    </dgm:pt>
  </dgm:ptLst>
  <dgm:cxnLst>
    <dgm:cxn modelId="{84958004-E409-487C-83B2-BFB4DAA741A7}" type="presOf" srcId="{0DBE138E-E8C9-46DB-87E6-3042E56A24A5}" destId="{BC07E4A7-10D3-4839-B8F9-96C195AABA2E}" srcOrd="0" destOrd="0" presId="urn:microsoft.com/office/officeart/2005/8/layout/radial4"/>
    <dgm:cxn modelId="{1ACE8F35-D004-4340-B618-40F67F258FC3}" type="presOf" srcId="{3CBC2185-7D61-4536-AAC3-273C09DE9F88}" destId="{E7D9885F-EBB8-441E-8E9B-91859B8ADD36}"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1030AE3C-4F1A-4C6E-A392-7E33B18E4B6C}" srcId="{9F2A521E-D6BA-452A-9DBA-D2B8834E71B9}" destId="{83DB8B1B-3905-4F9C-8771-9E05F4B623CE}" srcOrd="0" destOrd="0" parTransId="{79E73491-00D2-4B75-832D-90C97930C043}" sibTransId="{9E9577D5-E66E-4C7D-866D-5B2BF0331511}"/>
    <dgm:cxn modelId="{5D6BAE61-2702-40BB-8F13-171CD03A36C4}" type="presOf" srcId="{83DB8B1B-3905-4F9C-8771-9E05F4B623CE}" destId="{887812DB-BA2E-4DC3-8BB2-A9FD77801FEC}" srcOrd="0" destOrd="0" presId="urn:microsoft.com/office/officeart/2005/8/layout/radial4"/>
    <dgm:cxn modelId="{E079B16B-0F46-43CF-97DE-4A42E1D17C05}" type="presOf" srcId="{30703468-B58F-4419-A387-E23943363457}" destId="{7D9FF7D5-1313-4BEB-A4A6-5EE75644B2FB}" srcOrd="0" destOrd="0" presId="urn:microsoft.com/office/officeart/2005/8/layout/radial4"/>
    <dgm:cxn modelId="{3D1CA573-08E9-4E48-AFEF-C9DBD99E1E6A}" srcId="{9F2A521E-D6BA-452A-9DBA-D2B8834E71B9}" destId="{3CBC2185-7D61-4536-AAC3-273C09DE9F88}" srcOrd="1" destOrd="0" parTransId="{587355A8-4D4A-49C7-A710-1A5DB6FAF635}" sibTransId="{8E66B757-F78D-48B2-ADFA-B248E4C3104E}"/>
    <dgm:cxn modelId="{61AD6F9A-AA4E-4B83-B4FF-7809CB69E3E5}" type="presOf" srcId="{9F2A521E-D6BA-452A-9DBA-D2B8834E71B9}" destId="{D082D837-AA84-4AD4-8393-D6C753172798}" srcOrd="0" destOrd="0" presId="urn:microsoft.com/office/officeart/2005/8/layout/radial4"/>
    <dgm:cxn modelId="{617F859D-A175-42F2-AF41-129BB73A454F}" type="presOf" srcId="{587355A8-4D4A-49C7-A710-1A5DB6FAF635}" destId="{AB0C6E28-B45B-4CF5-8623-33E59862282A}"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CA8C7DF7-EB35-4E45-8642-6C952BB5D138}" type="presOf" srcId="{E9918E01-8AAA-4926-B20D-55864B7FAE17}" destId="{402D4F82-A27B-4550-8229-6DB8055C5E6E}" srcOrd="0" destOrd="0" presId="urn:microsoft.com/office/officeart/2005/8/layout/radial4"/>
    <dgm:cxn modelId="{69C714FB-9A8F-4ABF-8947-56516D84DAC0}" type="presOf" srcId="{79E73491-00D2-4B75-832D-90C97930C043}" destId="{CDA50620-DCE0-4FDE-A730-80395081DD90}" srcOrd="0" destOrd="0" presId="urn:microsoft.com/office/officeart/2005/8/layout/radial4"/>
    <dgm:cxn modelId="{1981525B-D114-4D97-99B5-9446DB7EF493}" type="presParOf" srcId="{402D4F82-A27B-4550-8229-6DB8055C5E6E}" destId="{D082D837-AA84-4AD4-8393-D6C753172798}" srcOrd="0" destOrd="0" presId="urn:microsoft.com/office/officeart/2005/8/layout/radial4"/>
    <dgm:cxn modelId="{852EEC15-AE36-4FB8-94E6-C31396FB9AD7}" type="presParOf" srcId="{402D4F82-A27B-4550-8229-6DB8055C5E6E}" destId="{CDA50620-DCE0-4FDE-A730-80395081DD90}" srcOrd="1" destOrd="0" presId="urn:microsoft.com/office/officeart/2005/8/layout/radial4"/>
    <dgm:cxn modelId="{C1FDF728-C62C-4FCE-9497-34E103733B8D}" type="presParOf" srcId="{402D4F82-A27B-4550-8229-6DB8055C5E6E}" destId="{887812DB-BA2E-4DC3-8BB2-A9FD77801FEC}" srcOrd="2" destOrd="0" presId="urn:microsoft.com/office/officeart/2005/8/layout/radial4"/>
    <dgm:cxn modelId="{45325AC5-B7E2-443F-B5D3-E06C05E9E109}" type="presParOf" srcId="{402D4F82-A27B-4550-8229-6DB8055C5E6E}" destId="{AB0C6E28-B45B-4CF5-8623-33E59862282A}" srcOrd="3" destOrd="0" presId="urn:microsoft.com/office/officeart/2005/8/layout/radial4"/>
    <dgm:cxn modelId="{509D718C-C5B5-49A5-B1E2-0145E858012C}" type="presParOf" srcId="{402D4F82-A27B-4550-8229-6DB8055C5E6E}" destId="{E7D9885F-EBB8-441E-8E9B-91859B8ADD36}" srcOrd="4" destOrd="0" presId="urn:microsoft.com/office/officeart/2005/8/layout/radial4"/>
    <dgm:cxn modelId="{47D4C080-B528-459F-8307-B8BFDF38891A}" type="presParOf" srcId="{402D4F82-A27B-4550-8229-6DB8055C5E6E}" destId="{7D9FF7D5-1313-4BEB-A4A6-5EE75644B2FB}" srcOrd="5" destOrd="0" presId="urn:microsoft.com/office/officeart/2005/8/layout/radial4"/>
    <dgm:cxn modelId="{7C3E73E1-9197-4ED8-990A-936688A7BE5C}"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6416C-D9E0-48C7-9D57-564920CBCA7F}">
      <dsp:nvSpPr>
        <dsp:cNvPr id="0" name=""/>
        <dsp:cNvSpPr/>
      </dsp:nvSpPr>
      <dsp:spPr>
        <a:xfrm>
          <a:off x="0" y="0"/>
          <a:ext cx="8382000" cy="195453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glow rad="70000">
            <a:schemeClr val="accent4">
              <a:tint val="40000"/>
              <a:alpha val="90000"/>
              <a:hueOff val="0"/>
              <a:satOff val="0"/>
              <a:lumOff val="0"/>
              <a:alphaOff val="0"/>
              <a:tint val="30000"/>
              <a:shade val="95000"/>
              <a:satMod val="300000"/>
              <a:alpha val="50000"/>
            </a:schemeClr>
          </a:glo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sp>
    <dsp:sp modelId="{24D77836-F5AA-4C61-94F6-0863125BD8C0}">
      <dsp:nvSpPr>
        <dsp:cNvPr id="0" name=""/>
        <dsp:cNvSpPr/>
      </dsp:nvSpPr>
      <dsp:spPr>
        <a:xfrm>
          <a:off x="251459" y="260604"/>
          <a:ext cx="2462212" cy="1433322"/>
        </a:xfrm>
        <a:prstGeom prst="roundRect">
          <a:avLst>
            <a:gd name="adj" fmla="val 10000"/>
          </a:avLst>
        </a:prstGeom>
        <a:blipFill rotWithShape="0">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E287D60-E199-456B-BFCC-9985963D9B78}">
      <dsp:nvSpPr>
        <dsp:cNvPr id="0" name=""/>
        <dsp:cNvSpPr/>
      </dsp:nvSpPr>
      <dsp:spPr>
        <a:xfrm rot="10800000">
          <a:off x="251459" y="1954530"/>
          <a:ext cx="2462212" cy="2388870"/>
        </a:xfrm>
        <a:prstGeom prst="round2SameRect">
          <a:avLst>
            <a:gd name="adj1" fmla="val 10500"/>
            <a:gd name="adj2" fmla="val 0"/>
          </a:avLst>
        </a:prstGeom>
        <a:gradFill rotWithShape="0">
          <a:gsLst>
            <a:gs pos="0">
              <a:schemeClr val="accent4">
                <a:hueOff val="0"/>
                <a:satOff val="0"/>
                <a:lumOff val="0"/>
                <a:alphaOff val="0"/>
                <a:tint val="73000"/>
                <a:satMod val="150000"/>
              </a:schemeClr>
            </a:gs>
            <a:gs pos="25000">
              <a:schemeClr val="accent4">
                <a:hueOff val="0"/>
                <a:satOff val="0"/>
                <a:lumOff val="0"/>
                <a:alphaOff val="0"/>
                <a:tint val="96000"/>
                <a:shade val="80000"/>
                <a:satMod val="105000"/>
              </a:schemeClr>
            </a:gs>
            <a:gs pos="38000">
              <a:schemeClr val="accent4">
                <a:hueOff val="0"/>
                <a:satOff val="0"/>
                <a:lumOff val="0"/>
                <a:alphaOff val="0"/>
                <a:tint val="96000"/>
                <a:shade val="59000"/>
                <a:satMod val="120000"/>
              </a:schemeClr>
            </a:gs>
            <a:gs pos="55000">
              <a:schemeClr val="accent4">
                <a:hueOff val="0"/>
                <a:satOff val="0"/>
                <a:lumOff val="0"/>
                <a:alphaOff val="0"/>
                <a:shade val="57000"/>
                <a:satMod val="120000"/>
              </a:schemeClr>
            </a:gs>
            <a:gs pos="80000">
              <a:schemeClr val="accent4">
                <a:hueOff val="0"/>
                <a:satOff val="0"/>
                <a:lumOff val="0"/>
                <a:alphaOff val="0"/>
                <a:shade val="56000"/>
                <a:satMod val="145000"/>
              </a:schemeClr>
            </a:gs>
            <a:gs pos="88000">
              <a:schemeClr val="accent4">
                <a:hueOff val="0"/>
                <a:satOff val="0"/>
                <a:lumOff val="0"/>
                <a:alphaOff val="0"/>
                <a:shade val="63000"/>
                <a:satMod val="160000"/>
              </a:schemeClr>
            </a:gs>
            <a:gs pos="100000">
              <a:schemeClr val="accent4">
                <a:hueOff val="0"/>
                <a:satOff val="0"/>
                <a:lumOff val="0"/>
                <a:alphaOff val="0"/>
                <a:tint val="99555"/>
                <a:satMod val="155000"/>
              </a:schemeClr>
            </a:gs>
          </a:gsLst>
          <a:lin ang="5400000" scaled="1"/>
        </a:gradFill>
        <a:ln>
          <a:noFill/>
        </a:ln>
        <a:effectLst>
          <a:glow rad="70000">
            <a:schemeClr val="accent4">
              <a:hueOff val="0"/>
              <a:satOff val="0"/>
              <a:lumOff val="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en-US" sz="2200" kern="1200" dirty="0"/>
            <a:t>Level 1</a:t>
          </a:r>
        </a:p>
        <a:p>
          <a:pPr marL="171450" lvl="1" indent="-171450" algn="l" defTabSz="755650">
            <a:lnSpc>
              <a:spcPct val="90000"/>
            </a:lnSpc>
            <a:spcBef>
              <a:spcPct val="0"/>
            </a:spcBef>
            <a:spcAft>
              <a:spcPct val="15000"/>
            </a:spcAft>
            <a:buChar char="•"/>
          </a:pPr>
          <a:r>
            <a:rPr lang="en-US" sz="1700" kern="1200" dirty="0"/>
            <a:t>Cash is terminated for 10 days or until the participant complies</a:t>
          </a:r>
        </a:p>
      </dsp:txBody>
      <dsp:txXfrm rot="10800000">
        <a:off x="324925" y="1954530"/>
        <a:ext cx="2315280" cy="2315404"/>
      </dsp:txXfrm>
    </dsp:sp>
    <dsp:sp modelId="{A214FEF6-D99A-433E-88E0-41C4AD8EEE56}">
      <dsp:nvSpPr>
        <dsp:cNvPr id="0" name=""/>
        <dsp:cNvSpPr/>
      </dsp:nvSpPr>
      <dsp:spPr>
        <a:xfrm>
          <a:off x="2959893" y="260604"/>
          <a:ext cx="2462212" cy="1433322"/>
        </a:xfrm>
        <a:prstGeom prst="roundRect">
          <a:avLst>
            <a:gd name="adj" fmla="val 10000"/>
          </a:avLst>
        </a:prstGeom>
        <a:blipFill rotWithShape="0">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8C3CBFFE-BC28-42BF-A86A-F0E49637145D}">
      <dsp:nvSpPr>
        <dsp:cNvPr id="0" name=""/>
        <dsp:cNvSpPr/>
      </dsp:nvSpPr>
      <dsp:spPr>
        <a:xfrm rot="10800000">
          <a:off x="2959893" y="1954530"/>
          <a:ext cx="2462212" cy="2388870"/>
        </a:xfrm>
        <a:prstGeom prst="round2SameRect">
          <a:avLst>
            <a:gd name="adj1" fmla="val 10500"/>
            <a:gd name="adj2" fmla="val 0"/>
          </a:avLst>
        </a:prstGeom>
        <a:gradFill rotWithShape="0">
          <a:gsLst>
            <a:gs pos="0">
              <a:schemeClr val="accent4">
                <a:hueOff val="-1759972"/>
                <a:satOff val="-18065"/>
                <a:lumOff val="7550"/>
                <a:alphaOff val="0"/>
                <a:tint val="73000"/>
                <a:satMod val="150000"/>
              </a:schemeClr>
            </a:gs>
            <a:gs pos="25000">
              <a:schemeClr val="accent4">
                <a:hueOff val="-1759972"/>
                <a:satOff val="-18065"/>
                <a:lumOff val="7550"/>
                <a:alphaOff val="0"/>
                <a:tint val="96000"/>
                <a:shade val="80000"/>
                <a:satMod val="105000"/>
              </a:schemeClr>
            </a:gs>
            <a:gs pos="38000">
              <a:schemeClr val="accent4">
                <a:hueOff val="-1759972"/>
                <a:satOff val="-18065"/>
                <a:lumOff val="7550"/>
                <a:alphaOff val="0"/>
                <a:tint val="96000"/>
                <a:shade val="59000"/>
                <a:satMod val="120000"/>
              </a:schemeClr>
            </a:gs>
            <a:gs pos="55000">
              <a:schemeClr val="accent4">
                <a:hueOff val="-1759972"/>
                <a:satOff val="-18065"/>
                <a:lumOff val="7550"/>
                <a:alphaOff val="0"/>
                <a:shade val="57000"/>
                <a:satMod val="120000"/>
              </a:schemeClr>
            </a:gs>
            <a:gs pos="80000">
              <a:schemeClr val="accent4">
                <a:hueOff val="-1759972"/>
                <a:satOff val="-18065"/>
                <a:lumOff val="7550"/>
                <a:alphaOff val="0"/>
                <a:shade val="56000"/>
                <a:satMod val="145000"/>
              </a:schemeClr>
            </a:gs>
            <a:gs pos="88000">
              <a:schemeClr val="accent4">
                <a:hueOff val="-1759972"/>
                <a:satOff val="-18065"/>
                <a:lumOff val="7550"/>
                <a:alphaOff val="0"/>
                <a:shade val="63000"/>
                <a:satMod val="160000"/>
              </a:schemeClr>
            </a:gs>
            <a:gs pos="100000">
              <a:schemeClr val="accent4">
                <a:hueOff val="-1759972"/>
                <a:satOff val="-18065"/>
                <a:lumOff val="7550"/>
                <a:alphaOff val="0"/>
                <a:tint val="99555"/>
                <a:satMod val="155000"/>
              </a:schemeClr>
            </a:gs>
          </a:gsLst>
          <a:lin ang="5400000" scaled="1"/>
        </a:gradFill>
        <a:ln>
          <a:noFill/>
        </a:ln>
        <a:effectLst>
          <a:glow rad="70000">
            <a:schemeClr val="accent4">
              <a:hueOff val="-1759972"/>
              <a:satOff val="-18065"/>
              <a:lumOff val="7550"/>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en-US" sz="2200" kern="1200" dirty="0"/>
            <a:t>Level 2	</a:t>
          </a:r>
        </a:p>
        <a:p>
          <a:pPr marL="171450" lvl="1" indent="-171450" algn="l" defTabSz="755650">
            <a:lnSpc>
              <a:spcPct val="90000"/>
            </a:lnSpc>
            <a:spcBef>
              <a:spcPct val="0"/>
            </a:spcBef>
            <a:spcAft>
              <a:spcPct val="15000"/>
            </a:spcAft>
            <a:buChar char="•"/>
          </a:pPr>
          <a:r>
            <a:rPr lang="en-US" sz="1700" kern="1200" dirty="0"/>
            <a:t>Cash is terminated for one month or until the participant complies, whichever is later</a:t>
          </a:r>
        </a:p>
      </dsp:txBody>
      <dsp:txXfrm rot="10800000">
        <a:off x="3033359" y="1954530"/>
        <a:ext cx="2315280" cy="2315404"/>
      </dsp:txXfrm>
    </dsp:sp>
    <dsp:sp modelId="{FCC7853F-DA99-4567-9C89-A83C4D0FCF2D}">
      <dsp:nvSpPr>
        <dsp:cNvPr id="0" name=""/>
        <dsp:cNvSpPr/>
      </dsp:nvSpPr>
      <dsp:spPr>
        <a:xfrm>
          <a:off x="5668327" y="260604"/>
          <a:ext cx="2462212" cy="1433322"/>
        </a:xfrm>
        <a:prstGeom prst="roundRect">
          <a:avLst>
            <a:gd name="adj" fmla="val 10000"/>
          </a:avLst>
        </a:prstGeom>
        <a:blipFill rotWithShape="0">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9BFEDE5-9077-4151-B629-E036BF298D2C}">
      <dsp:nvSpPr>
        <dsp:cNvPr id="0" name=""/>
        <dsp:cNvSpPr/>
      </dsp:nvSpPr>
      <dsp:spPr>
        <a:xfrm rot="10800000">
          <a:off x="5668327" y="1954530"/>
          <a:ext cx="2462212" cy="2388870"/>
        </a:xfrm>
        <a:prstGeom prst="round2SameRect">
          <a:avLst>
            <a:gd name="adj1" fmla="val 10500"/>
            <a:gd name="adj2" fmla="val 0"/>
          </a:avLst>
        </a:prstGeom>
        <a:gradFill rotWithShape="0">
          <a:gsLst>
            <a:gs pos="0">
              <a:schemeClr val="accent4">
                <a:hueOff val="-3519944"/>
                <a:satOff val="-36129"/>
                <a:lumOff val="15099"/>
                <a:alphaOff val="0"/>
                <a:tint val="73000"/>
                <a:satMod val="150000"/>
              </a:schemeClr>
            </a:gs>
            <a:gs pos="25000">
              <a:schemeClr val="accent4">
                <a:hueOff val="-3519944"/>
                <a:satOff val="-36129"/>
                <a:lumOff val="15099"/>
                <a:alphaOff val="0"/>
                <a:tint val="96000"/>
                <a:shade val="80000"/>
                <a:satMod val="105000"/>
              </a:schemeClr>
            </a:gs>
            <a:gs pos="38000">
              <a:schemeClr val="accent4">
                <a:hueOff val="-3519944"/>
                <a:satOff val="-36129"/>
                <a:lumOff val="15099"/>
                <a:alphaOff val="0"/>
                <a:tint val="96000"/>
                <a:shade val="59000"/>
                <a:satMod val="120000"/>
              </a:schemeClr>
            </a:gs>
            <a:gs pos="55000">
              <a:schemeClr val="accent4">
                <a:hueOff val="-3519944"/>
                <a:satOff val="-36129"/>
                <a:lumOff val="15099"/>
                <a:alphaOff val="0"/>
                <a:shade val="57000"/>
                <a:satMod val="120000"/>
              </a:schemeClr>
            </a:gs>
            <a:gs pos="80000">
              <a:schemeClr val="accent4">
                <a:hueOff val="-3519944"/>
                <a:satOff val="-36129"/>
                <a:lumOff val="15099"/>
                <a:alphaOff val="0"/>
                <a:shade val="56000"/>
                <a:satMod val="145000"/>
              </a:schemeClr>
            </a:gs>
            <a:gs pos="88000">
              <a:schemeClr val="accent4">
                <a:hueOff val="-3519944"/>
                <a:satOff val="-36129"/>
                <a:lumOff val="15099"/>
                <a:alphaOff val="0"/>
                <a:shade val="63000"/>
                <a:satMod val="160000"/>
              </a:schemeClr>
            </a:gs>
            <a:gs pos="100000">
              <a:schemeClr val="accent4">
                <a:hueOff val="-3519944"/>
                <a:satOff val="-36129"/>
                <a:lumOff val="15099"/>
                <a:alphaOff val="0"/>
                <a:tint val="99555"/>
                <a:satMod val="155000"/>
              </a:schemeClr>
            </a:gs>
          </a:gsLst>
          <a:lin ang="5400000" scaled="1"/>
        </a:gradFill>
        <a:ln>
          <a:noFill/>
        </a:ln>
        <a:effectLst>
          <a:glow rad="70000">
            <a:schemeClr val="accent4">
              <a:hueOff val="-3519944"/>
              <a:satOff val="-36129"/>
              <a:lumOff val="15099"/>
              <a:alphaOff val="0"/>
              <a:tint val="30000"/>
              <a:shade val="95000"/>
              <a:satMod val="300000"/>
              <a:alpha val="50000"/>
            </a:schemeClr>
          </a:glo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en-US" sz="2200" kern="1200" dirty="0"/>
            <a:t>Level 3</a:t>
          </a:r>
        </a:p>
        <a:p>
          <a:pPr marL="171450" lvl="1" indent="-171450" algn="l" defTabSz="755650">
            <a:lnSpc>
              <a:spcPct val="90000"/>
            </a:lnSpc>
            <a:spcBef>
              <a:spcPct val="0"/>
            </a:spcBef>
            <a:spcAft>
              <a:spcPct val="15000"/>
            </a:spcAft>
            <a:buChar char="•"/>
          </a:pPr>
          <a:r>
            <a:rPr lang="en-US" sz="1700" kern="1200" dirty="0"/>
            <a:t>Cash is terminated for three months or until the participant complies, whichever is later</a:t>
          </a:r>
        </a:p>
      </dsp:txBody>
      <dsp:txXfrm rot="10800000">
        <a:off x="5741793" y="1954530"/>
        <a:ext cx="2315280" cy="2315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D837-AA84-4AD4-8393-D6C753172798}">
      <dsp:nvSpPr>
        <dsp:cNvPr id="0" name=""/>
        <dsp:cNvSpPr/>
      </dsp:nvSpPr>
      <dsp:spPr>
        <a:xfrm>
          <a:off x="3442439" y="2693287"/>
          <a:ext cx="2259121" cy="2259121"/>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Level 1 Sanction</a:t>
          </a:r>
        </a:p>
      </dsp:txBody>
      <dsp:txXfrm>
        <a:off x="3773280" y="3024128"/>
        <a:ext cx="1597439" cy="1597439"/>
      </dsp:txXfrm>
    </dsp:sp>
    <dsp:sp modelId="{CDA50620-DCE0-4FDE-A730-80395081DD90}">
      <dsp:nvSpPr>
        <dsp:cNvPr id="0" name=""/>
        <dsp:cNvSpPr/>
      </dsp:nvSpPr>
      <dsp:spPr>
        <a:xfrm rot="12900000">
          <a:off x="1987468" y="2298066"/>
          <a:ext cx="1733346" cy="643849"/>
        </a:xfrm>
        <a:prstGeom prst="lef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812DB-BA2E-4DC3-8BB2-A9FD77801FEC}">
      <dsp:nvSpPr>
        <dsp:cNvPr id="0" name=""/>
        <dsp:cNvSpPr/>
      </dsp:nvSpPr>
      <dsp:spPr>
        <a:xfrm>
          <a:off x="1071122" y="1264421"/>
          <a:ext cx="2146165" cy="1716932"/>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Never been sanctioned or first time being sanctioned</a:t>
          </a:r>
        </a:p>
      </dsp:txBody>
      <dsp:txXfrm>
        <a:off x="1121409" y="1314708"/>
        <a:ext cx="2045591" cy="1616358"/>
      </dsp:txXfrm>
    </dsp:sp>
    <dsp:sp modelId="{AB0C6E28-B45B-4CF5-8623-33E59862282A}">
      <dsp:nvSpPr>
        <dsp:cNvPr id="0" name=""/>
        <dsp:cNvSpPr/>
      </dsp:nvSpPr>
      <dsp:spPr>
        <a:xfrm rot="16200000">
          <a:off x="3705326" y="1403806"/>
          <a:ext cx="1733346" cy="643849"/>
        </a:xfrm>
        <a:prstGeom prst="leftArrow">
          <a:avLst>
            <a:gd name="adj1" fmla="val 60000"/>
            <a:gd name="adj2" fmla="val 50000"/>
          </a:avLst>
        </a:prstGeom>
        <a:gradFill rotWithShape="0">
          <a:gsLst>
            <a:gs pos="0">
              <a:schemeClr val="accent2">
                <a:hueOff val="-419062"/>
                <a:satOff val="-4829"/>
                <a:lumOff val="1079"/>
                <a:alphaOff val="0"/>
                <a:tint val="73000"/>
                <a:satMod val="150000"/>
              </a:schemeClr>
            </a:gs>
            <a:gs pos="25000">
              <a:schemeClr val="accent2">
                <a:hueOff val="-419062"/>
                <a:satOff val="-4829"/>
                <a:lumOff val="1079"/>
                <a:alphaOff val="0"/>
                <a:tint val="96000"/>
                <a:shade val="80000"/>
                <a:satMod val="105000"/>
              </a:schemeClr>
            </a:gs>
            <a:gs pos="38000">
              <a:schemeClr val="accent2">
                <a:hueOff val="-419062"/>
                <a:satOff val="-4829"/>
                <a:lumOff val="1079"/>
                <a:alphaOff val="0"/>
                <a:tint val="96000"/>
                <a:shade val="59000"/>
                <a:satMod val="120000"/>
              </a:schemeClr>
            </a:gs>
            <a:gs pos="55000">
              <a:schemeClr val="accent2">
                <a:hueOff val="-419062"/>
                <a:satOff val="-4829"/>
                <a:lumOff val="1079"/>
                <a:alphaOff val="0"/>
                <a:shade val="57000"/>
                <a:satMod val="120000"/>
              </a:schemeClr>
            </a:gs>
            <a:gs pos="80000">
              <a:schemeClr val="accent2">
                <a:hueOff val="-419062"/>
                <a:satOff val="-4829"/>
                <a:lumOff val="1079"/>
                <a:alphaOff val="0"/>
                <a:shade val="56000"/>
                <a:satMod val="145000"/>
              </a:schemeClr>
            </a:gs>
            <a:gs pos="88000">
              <a:schemeClr val="accent2">
                <a:hueOff val="-419062"/>
                <a:satOff val="-4829"/>
                <a:lumOff val="1079"/>
                <a:alphaOff val="0"/>
                <a:shade val="63000"/>
                <a:satMod val="160000"/>
              </a:schemeClr>
            </a:gs>
            <a:gs pos="100000">
              <a:schemeClr val="accent2">
                <a:hueOff val="-419062"/>
                <a:satOff val="-4829"/>
                <a:lumOff val="1079"/>
                <a:alphaOff val="0"/>
                <a:tint val="99555"/>
                <a:satMod val="155000"/>
              </a:schemeClr>
            </a:gs>
          </a:gsLst>
          <a:lin ang="5400000" scaled="1"/>
        </a:gradFill>
        <a:ln>
          <a:noFill/>
        </a:ln>
        <a:effectLst>
          <a:glow rad="70000">
            <a:schemeClr val="accent2">
              <a:hueOff val="-419062"/>
              <a:satOff val="-4829"/>
              <a:lumOff val="1079"/>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D9885F-EBB8-441E-8E9B-91859B8ADD36}">
      <dsp:nvSpPr>
        <dsp:cNvPr id="0" name=""/>
        <dsp:cNvSpPr/>
      </dsp:nvSpPr>
      <dsp:spPr>
        <a:xfrm>
          <a:off x="3498917" y="591"/>
          <a:ext cx="2146165" cy="1716932"/>
        </a:xfrm>
        <a:prstGeom prst="roundRect">
          <a:avLst>
            <a:gd name="adj" fmla="val 10000"/>
          </a:avLst>
        </a:prstGeom>
        <a:gradFill rotWithShape="0">
          <a:gsLst>
            <a:gs pos="0">
              <a:schemeClr val="accent2">
                <a:hueOff val="-419062"/>
                <a:satOff val="-4829"/>
                <a:lumOff val="1079"/>
                <a:alphaOff val="0"/>
                <a:tint val="73000"/>
                <a:satMod val="150000"/>
              </a:schemeClr>
            </a:gs>
            <a:gs pos="25000">
              <a:schemeClr val="accent2">
                <a:hueOff val="-419062"/>
                <a:satOff val="-4829"/>
                <a:lumOff val="1079"/>
                <a:alphaOff val="0"/>
                <a:tint val="96000"/>
                <a:shade val="80000"/>
                <a:satMod val="105000"/>
              </a:schemeClr>
            </a:gs>
            <a:gs pos="38000">
              <a:schemeClr val="accent2">
                <a:hueOff val="-419062"/>
                <a:satOff val="-4829"/>
                <a:lumOff val="1079"/>
                <a:alphaOff val="0"/>
                <a:tint val="96000"/>
                <a:shade val="59000"/>
                <a:satMod val="120000"/>
              </a:schemeClr>
            </a:gs>
            <a:gs pos="55000">
              <a:schemeClr val="accent2">
                <a:hueOff val="-419062"/>
                <a:satOff val="-4829"/>
                <a:lumOff val="1079"/>
                <a:alphaOff val="0"/>
                <a:shade val="57000"/>
                <a:satMod val="120000"/>
              </a:schemeClr>
            </a:gs>
            <a:gs pos="80000">
              <a:schemeClr val="accent2">
                <a:hueOff val="-419062"/>
                <a:satOff val="-4829"/>
                <a:lumOff val="1079"/>
                <a:alphaOff val="0"/>
                <a:shade val="56000"/>
                <a:satMod val="145000"/>
              </a:schemeClr>
            </a:gs>
            <a:gs pos="88000">
              <a:schemeClr val="accent2">
                <a:hueOff val="-419062"/>
                <a:satOff val="-4829"/>
                <a:lumOff val="1079"/>
                <a:alphaOff val="0"/>
                <a:shade val="63000"/>
                <a:satMod val="160000"/>
              </a:schemeClr>
            </a:gs>
            <a:gs pos="100000">
              <a:schemeClr val="accent2">
                <a:hueOff val="-419062"/>
                <a:satOff val="-4829"/>
                <a:lumOff val="1079"/>
                <a:alphaOff val="0"/>
                <a:tint val="99555"/>
                <a:satMod val="155000"/>
              </a:schemeClr>
            </a:gs>
          </a:gsLst>
          <a:lin ang="5400000" scaled="1"/>
        </a:gradFill>
        <a:ln>
          <a:noFill/>
        </a:ln>
        <a:effectLst>
          <a:glow rad="70000">
            <a:schemeClr val="accent2">
              <a:hueOff val="-419062"/>
              <a:satOff val="-4829"/>
              <a:lumOff val="107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Previous level 1 sanction was ended due to good cause</a:t>
          </a:r>
        </a:p>
      </dsp:txBody>
      <dsp:txXfrm>
        <a:off x="3549204" y="50878"/>
        <a:ext cx="2045591" cy="1616358"/>
      </dsp:txXfrm>
    </dsp:sp>
    <dsp:sp modelId="{7D9FF7D5-1313-4BEB-A4A6-5EE75644B2FB}">
      <dsp:nvSpPr>
        <dsp:cNvPr id="0" name=""/>
        <dsp:cNvSpPr/>
      </dsp:nvSpPr>
      <dsp:spPr>
        <a:xfrm rot="19500000">
          <a:off x="5423184" y="2298066"/>
          <a:ext cx="1733346" cy="643849"/>
        </a:xfrm>
        <a:prstGeom prst="leftArrow">
          <a:avLst>
            <a:gd name="adj1" fmla="val 60000"/>
            <a:gd name="adj2" fmla="val 50000"/>
          </a:avLst>
        </a:prstGeom>
        <a:gradFill rotWithShape="0">
          <a:gsLst>
            <a:gs pos="0">
              <a:schemeClr val="accent2">
                <a:hueOff val="-838123"/>
                <a:satOff val="-9658"/>
                <a:lumOff val="2159"/>
                <a:alphaOff val="0"/>
                <a:tint val="73000"/>
                <a:satMod val="150000"/>
              </a:schemeClr>
            </a:gs>
            <a:gs pos="25000">
              <a:schemeClr val="accent2">
                <a:hueOff val="-838123"/>
                <a:satOff val="-9658"/>
                <a:lumOff val="2159"/>
                <a:alphaOff val="0"/>
                <a:tint val="96000"/>
                <a:shade val="80000"/>
                <a:satMod val="105000"/>
              </a:schemeClr>
            </a:gs>
            <a:gs pos="38000">
              <a:schemeClr val="accent2">
                <a:hueOff val="-838123"/>
                <a:satOff val="-9658"/>
                <a:lumOff val="2159"/>
                <a:alphaOff val="0"/>
                <a:tint val="96000"/>
                <a:shade val="59000"/>
                <a:satMod val="120000"/>
              </a:schemeClr>
            </a:gs>
            <a:gs pos="55000">
              <a:schemeClr val="accent2">
                <a:hueOff val="-838123"/>
                <a:satOff val="-9658"/>
                <a:lumOff val="2159"/>
                <a:alphaOff val="0"/>
                <a:shade val="57000"/>
                <a:satMod val="120000"/>
              </a:schemeClr>
            </a:gs>
            <a:gs pos="80000">
              <a:schemeClr val="accent2">
                <a:hueOff val="-838123"/>
                <a:satOff val="-9658"/>
                <a:lumOff val="2159"/>
                <a:alphaOff val="0"/>
                <a:shade val="56000"/>
                <a:satMod val="145000"/>
              </a:schemeClr>
            </a:gs>
            <a:gs pos="88000">
              <a:schemeClr val="accent2">
                <a:hueOff val="-838123"/>
                <a:satOff val="-9658"/>
                <a:lumOff val="2159"/>
                <a:alphaOff val="0"/>
                <a:shade val="63000"/>
                <a:satMod val="160000"/>
              </a:schemeClr>
            </a:gs>
            <a:gs pos="100000">
              <a:schemeClr val="accent2">
                <a:hueOff val="-838123"/>
                <a:satOff val="-9658"/>
                <a:lumOff val="2159"/>
                <a:alphaOff val="0"/>
                <a:tint val="99555"/>
                <a:satMod val="155000"/>
              </a:schemeClr>
            </a:gs>
          </a:gsLst>
          <a:lin ang="5400000" scaled="1"/>
        </a:gradFill>
        <a:ln>
          <a:noFill/>
        </a:ln>
        <a:effectLst>
          <a:glow rad="70000">
            <a:schemeClr val="accent2">
              <a:hueOff val="-838123"/>
              <a:satOff val="-9658"/>
              <a:lumOff val="2159"/>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07E4A7-10D3-4839-B8F9-96C195AABA2E}">
      <dsp:nvSpPr>
        <dsp:cNvPr id="0" name=""/>
        <dsp:cNvSpPr/>
      </dsp:nvSpPr>
      <dsp:spPr>
        <a:xfrm>
          <a:off x="5926712" y="1264421"/>
          <a:ext cx="2146165" cy="1716932"/>
        </a:xfrm>
        <a:prstGeom prst="roundRect">
          <a:avLst>
            <a:gd name="adj" fmla="val 10000"/>
          </a:avLst>
        </a:prstGeom>
        <a:gradFill rotWithShape="0">
          <a:gsLst>
            <a:gs pos="0">
              <a:schemeClr val="accent2">
                <a:hueOff val="-838123"/>
                <a:satOff val="-9658"/>
                <a:lumOff val="2159"/>
                <a:alphaOff val="0"/>
                <a:tint val="73000"/>
                <a:satMod val="150000"/>
              </a:schemeClr>
            </a:gs>
            <a:gs pos="25000">
              <a:schemeClr val="accent2">
                <a:hueOff val="-838123"/>
                <a:satOff val="-9658"/>
                <a:lumOff val="2159"/>
                <a:alphaOff val="0"/>
                <a:tint val="96000"/>
                <a:shade val="80000"/>
                <a:satMod val="105000"/>
              </a:schemeClr>
            </a:gs>
            <a:gs pos="38000">
              <a:schemeClr val="accent2">
                <a:hueOff val="-838123"/>
                <a:satOff val="-9658"/>
                <a:lumOff val="2159"/>
                <a:alphaOff val="0"/>
                <a:tint val="96000"/>
                <a:shade val="59000"/>
                <a:satMod val="120000"/>
              </a:schemeClr>
            </a:gs>
            <a:gs pos="55000">
              <a:schemeClr val="accent2">
                <a:hueOff val="-838123"/>
                <a:satOff val="-9658"/>
                <a:lumOff val="2159"/>
                <a:alphaOff val="0"/>
                <a:shade val="57000"/>
                <a:satMod val="120000"/>
              </a:schemeClr>
            </a:gs>
            <a:gs pos="80000">
              <a:schemeClr val="accent2">
                <a:hueOff val="-838123"/>
                <a:satOff val="-9658"/>
                <a:lumOff val="2159"/>
                <a:alphaOff val="0"/>
                <a:shade val="56000"/>
                <a:satMod val="145000"/>
              </a:schemeClr>
            </a:gs>
            <a:gs pos="88000">
              <a:schemeClr val="accent2">
                <a:hueOff val="-838123"/>
                <a:satOff val="-9658"/>
                <a:lumOff val="2159"/>
                <a:alphaOff val="0"/>
                <a:shade val="63000"/>
                <a:satMod val="160000"/>
              </a:schemeClr>
            </a:gs>
            <a:gs pos="100000">
              <a:schemeClr val="accent2">
                <a:hueOff val="-838123"/>
                <a:satOff val="-9658"/>
                <a:lumOff val="2159"/>
                <a:alphaOff val="0"/>
                <a:tint val="99555"/>
                <a:satMod val="155000"/>
              </a:schemeClr>
            </a:gs>
          </a:gsLst>
          <a:lin ang="5400000" scaled="1"/>
        </a:gradFill>
        <a:ln>
          <a:noFill/>
        </a:ln>
        <a:effectLst>
          <a:glow rad="70000">
            <a:schemeClr val="accent2">
              <a:hueOff val="-838123"/>
              <a:satOff val="-9658"/>
              <a:lumOff val="215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Meets sanction forgiveness criteria</a:t>
          </a:r>
        </a:p>
      </dsp:txBody>
      <dsp:txXfrm>
        <a:off x="5976999" y="1314708"/>
        <a:ext cx="2045591" cy="1616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D837-AA84-4AD4-8393-D6C753172798}">
      <dsp:nvSpPr>
        <dsp:cNvPr id="0" name=""/>
        <dsp:cNvSpPr/>
      </dsp:nvSpPr>
      <dsp:spPr>
        <a:xfrm>
          <a:off x="3477778" y="2657980"/>
          <a:ext cx="2189202" cy="2189202"/>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Level 2 Sanction</a:t>
          </a:r>
        </a:p>
      </dsp:txBody>
      <dsp:txXfrm>
        <a:off x="3798379" y="2978581"/>
        <a:ext cx="1548000" cy="1548000"/>
      </dsp:txXfrm>
    </dsp:sp>
    <dsp:sp modelId="{CDA50620-DCE0-4FDE-A730-80395081DD90}">
      <dsp:nvSpPr>
        <dsp:cNvPr id="0" name=""/>
        <dsp:cNvSpPr/>
      </dsp:nvSpPr>
      <dsp:spPr>
        <a:xfrm rot="12734148">
          <a:off x="1527536" y="2422123"/>
          <a:ext cx="2185941" cy="623922"/>
        </a:xfrm>
        <a:prstGeom prst="lef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812DB-BA2E-4DC3-8BB2-A9FD77801FEC}">
      <dsp:nvSpPr>
        <dsp:cNvPr id="0" name=""/>
        <dsp:cNvSpPr/>
      </dsp:nvSpPr>
      <dsp:spPr>
        <a:xfrm>
          <a:off x="490103" y="927693"/>
          <a:ext cx="2399564" cy="2014338"/>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Previous sanction was a level 1 and was not ended due to good cause</a:t>
          </a:r>
        </a:p>
      </dsp:txBody>
      <dsp:txXfrm>
        <a:off x="549101" y="986691"/>
        <a:ext cx="2281568" cy="1896342"/>
      </dsp:txXfrm>
    </dsp:sp>
    <dsp:sp modelId="{AB0C6E28-B45B-4CF5-8623-33E59862282A}">
      <dsp:nvSpPr>
        <dsp:cNvPr id="0" name=""/>
        <dsp:cNvSpPr/>
      </dsp:nvSpPr>
      <dsp:spPr>
        <a:xfrm rot="16200000">
          <a:off x="3723834" y="1534526"/>
          <a:ext cx="1680553" cy="623922"/>
        </a:xfrm>
        <a:prstGeom prst="leftArrow">
          <a:avLst>
            <a:gd name="adj1" fmla="val 60000"/>
            <a:gd name="adj2" fmla="val 50000"/>
          </a:avLst>
        </a:prstGeom>
        <a:gradFill rotWithShape="0">
          <a:gsLst>
            <a:gs pos="0">
              <a:schemeClr val="accent2">
                <a:hueOff val="-419062"/>
                <a:satOff val="-4829"/>
                <a:lumOff val="1079"/>
                <a:alphaOff val="0"/>
                <a:tint val="73000"/>
                <a:satMod val="150000"/>
              </a:schemeClr>
            </a:gs>
            <a:gs pos="25000">
              <a:schemeClr val="accent2">
                <a:hueOff val="-419062"/>
                <a:satOff val="-4829"/>
                <a:lumOff val="1079"/>
                <a:alphaOff val="0"/>
                <a:tint val="96000"/>
                <a:shade val="80000"/>
                <a:satMod val="105000"/>
              </a:schemeClr>
            </a:gs>
            <a:gs pos="38000">
              <a:schemeClr val="accent2">
                <a:hueOff val="-419062"/>
                <a:satOff val="-4829"/>
                <a:lumOff val="1079"/>
                <a:alphaOff val="0"/>
                <a:tint val="96000"/>
                <a:shade val="59000"/>
                <a:satMod val="120000"/>
              </a:schemeClr>
            </a:gs>
            <a:gs pos="55000">
              <a:schemeClr val="accent2">
                <a:hueOff val="-419062"/>
                <a:satOff val="-4829"/>
                <a:lumOff val="1079"/>
                <a:alphaOff val="0"/>
                <a:shade val="57000"/>
                <a:satMod val="120000"/>
              </a:schemeClr>
            </a:gs>
            <a:gs pos="80000">
              <a:schemeClr val="accent2">
                <a:hueOff val="-419062"/>
                <a:satOff val="-4829"/>
                <a:lumOff val="1079"/>
                <a:alphaOff val="0"/>
                <a:shade val="56000"/>
                <a:satMod val="145000"/>
              </a:schemeClr>
            </a:gs>
            <a:gs pos="88000">
              <a:schemeClr val="accent2">
                <a:hueOff val="-419062"/>
                <a:satOff val="-4829"/>
                <a:lumOff val="1079"/>
                <a:alphaOff val="0"/>
                <a:shade val="63000"/>
                <a:satMod val="160000"/>
              </a:schemeClr>
            </a:gs>
            <a:gs pos="100000">
              <a:schemeClr val="accent2">
                <a:hueOff val="-419062"/>
                <a:satOff val="-4829"/>
                <a:lumOff val="1079"/>
                <a:alphaOff val="0"/>
                <a:tint val="99555"/>
                <a:satMod val="155000"/>
              </a:schemeClr>
            </a:gs>
          </a:gsLst>
          <a:lin ang="5400000" scaled="1"/>
        </a:gradFill>
        <a:ln>
          <a:noFill/>
        </a:ln>
        <a:effectLst>
          <a:glow rad="70000">
            <a:schemeClr val="accent2">
              <a:hueOff val="-419062"/>
              <a:satOff val="-4829"/>
              <a:lumOff val="1079"/>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D9885F-EBB8-441E-8E9B-91859B8ADD36}">
      <dsp:nvSpPr>
        <dsp:cNvPr id="0" name=""/>
        <dsp:cNvSpPr/>
      </dsp:nvSpPr>
      <dsp:spPr>
        <a:xfrm>
          <a:off x="3453311" y="-46582"/>
          <a:ext cx="2238135" cy="1852401"/>
        </a:xfrm>
        <a:prstGeom prst="roundRect">
          <a:avLst>
            <a:gd name="adj" fmla="val 10000"/>
          </a:avLst>
        </a:prstGeom>
        <a:gradFill rotWithShape="0">
          <a:gsLst>
            <a:gs pos="0">
              <a:schemeClr val="accent2">
                <a:hueOff val="-419062"/>
                <a:satOff val="-4829"/>
                <a:lumOff val="1079"/>
                <a:alphaOff val="0"/>
                <a:tint val="73000"/>
                <a:satMod val="150000"/>
              </a:schemeClr>
            </a:gs>
            <a:gs pos="25000">
              <a:schemeClr val="accent2">
                <a:hueOff val="-419062"/>
                <a:satOff val="-4829"/>
                <a:lumOff val="1079"/>
                <a:alphaOff val="0"/>
                <a:tint val="96000"/>
                <a:shade val="80000"/>
                <a:satMod val="105000"/>
              </a:schemeClr>
            </a:gs>
            <a:gs pos="38000">
              <a:schemeClr val="accent2">
                <a:hueOff val="-419062"/>
                <a:satOff val="-4829"/>
                <a:lumOff val="1079"/>
                <a:alphaOff val="0"/>
                <a:tint val="96000"/>
                <a:shade val="59000"/>
                <a:satMod val="120000"/>
              </a:schemeClr>
            </a:gs>
            <a:gs pos="55000">
              <a:schemeClr val="accent2">
                <a:hueOff val="-419062"/>
                <a:satOff val="-4829"/>
                <a:lumOff val="1079"/>
                <a:alphaOff val="0"/>
                <a:shade val="57000"/>
                <a:satMod val="120000"/>
              </a:schemeClr>
            </a:gs>
            <a:gs pos="80000">
              <a:schemeClr val="accent2">
                <a:hueOff val="-419062"/>
                <a:satOff val="-4829"/>
                <a:lumOff val="1079"/>
                <a:alphaOff val="0"/>
                <a:shade val="56000"/>
                <a:satMod val="145000"/>
              </a:schemeClr>
            </a:gs>
            <a:gs pos="88000">
              <a:schemeClr val="accent2">
                <a:hueOff val="-419062"/>
                <a:satOff val="-4829"/>
                <a:lumOff val="1079"/>
                <a:alphaOff val="0"/>
                <a:shade val="63000"/>
                <a:satMod val="160000"/>
              </a:schemeClr>
            </a:gs>
            <a:gs pos="100000">
              <a:schemeClr val="accent2">
                <a:hueOff val="-419062"/>
                <a:satOff val="-4829"/>
                <a:lumOff val="1079"/>
                <a:alphaOff val="0"/>
                <a:tint val="99555"/>
                <a:satMod val="155000"/>
              </a:schemeClr>
            </a:gs>
          </a:gsLst>
          <a:lin ang="5400000" scaled="1"/>
        </a:gradFill>
        <a:ln>
          <a:noFill/>
        </a:ln>
        <a:effectLst>
          <a:glow rad="70000">
            <a:schemeClr val="accent2">
              <a:hueOff val="-419062"/>
              <a:satOff val="-4829"/>
              <a:lumOff val="107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Previous level 1 was requested, but was not imposed by DCF</a:t>
          </a:r>
        </a:p>
      </dsp:txBody>
      <dsp:txXfrm>
        <a:off x="3507566" y="7673"/>
        <a:ext cx="2129625" cy="1743891"/>
      </dsp:txXfrm>
    </dsp:sp>
    <dsp:sp modelId="{7D9FF7D5-1313-4BEB-A4A6-5EE75644B2FB}">
      <dsp:nvSpPr>
        <dsp:cNvPr id="0" name=""/>
        <dsp:cNvSpPr/>
      </dsp:nvSpPr>
      <dsp:spPr>
        <a:xfrm rot="19805568">
          <a:off x="5481070" y="2545363"/>
          <a:ext cx="2107180" cy="623922"/>
        </a:xfrm>
        <a:prstGeom prst="leftArrow">
          <a:avLst>
            <a:gd name="adj1" fmla="val 60000"/>
            <a:gd name="adj2" fmla="val 50000"/>
          </a:avLst>
        </a:prstGeom>
        <a:gradFill rotWithShape="0">
          <a:gsLst>
            <a:gs pos="0">
              <a:schemeClr val="accent2">
                <a:hueOff val="-838123"/>
                <a:satOff val="-9658"/>
                <a:lumOff val="2159"/>
                <a:alphaOff val="0"/>
                <a:tint val="73000"/>
                <a:satMod val="150000"/>
              </a:schemeClr>
            </a:gs>
            <a:gs pos="25000">
              <a:schemeClr val="accent2">
                <a:hueOff val="-838123"/>
                <a:satOff val="-9658"/>
                <a:lumOff val="2159"/>
                <a:alphaOff val="0"/>
                <a:tint val="96000"/>
                <a:shade val="80000"/>
                <a:satMod val="105000"/>
              </a:schemeClr>
            </a:gs>
            <a:gs pos="38000">
              <a:schemeClr val="accent2">
                <a:hueOff val="-838123"/>
                <a:satOff val="-9658"/>
                <a:lumOff val="2159"/>
                <a:alphaOff val="0"/>
                <a:tint val="96000"/>
                <a:shade val="59000"/>
                <a:satMod val="120000"/>
              </a:schemeClr>
            </a:gs>
            <a:gs pos="55000">
              <a:schemeClr val="accent2">
                <a:hueOff val="-838123"/>
                <a:satOff val="-9658"/>
                <a:lumOff val="2159"/>
                <a:alphaOff val="0"/>
                <a:shade val="57000"/>
                <a:satMod val="120000"/>
              </a:schemeClr>
            </a:gs>
            <a:gs pos="80000">
              <a:schemeClr val="accent2">
                <a:hueOff val="-838123"/>
                <a:satOff val="-9658"/>
                <a:lumOff val="2159"/>
                <a:alphaOff val="0"/>
                <a:shade val="56000"/>
                <a:satMod val="145000"/>
              </a:schemeClr>
            </a:gs>
            <a:gs pos="88000">
              <a:schemeClr val="accent2">
                <a:hueOff val="-838123"/>
                <a:satOff val="-9658"/>
                <a:lumOff val="2159"/>
                <a:alphaOff val="0"/>
                <a:shade val="63000"/>
                <a:satMod val="160000"/>
              </a:schemeClr>
            </a:gs>
            <a:gs pos="100000">
              <a:schemeClr val="accent2">
                <a:hueOff val="-838123"/>
                <a:satOff val="-9658"/>
                <a:lumOff val="2159"/>
                <a:alphaOff val="0"/>
                <a:tint val="99555"/>
                <a:satMod val="155000"/>
              </a:schemeClr>
            </a:gs>
          </a:gsLst>
          <a:lin ang="5400000" scaled="1"/>
        </a:gradFill>
        <a:ln>
          <a:noFill/>
        </a:ln>
        <a:effectLst>
          <a:glow rad="70000">
            <a:schemeClr val="accent2">
              <a:hueOff val="-838123"/>
              <a:satOff val="-9658"/>
              <a:lumOff val="2159"/>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07E4A7-10D3-4839-B8F9-96C195AABA2E}">
      <dsp:nvSpPr>
        <dsp:cNvPr id="0" name=""/>
        <dsp:cNvSpPr/>
      </dsp:nvSpPr>
      <dsp:spPr>
        <a:xfrm>
          <a:off x="6255078" y="1167804"/>
          <a:ext cx="2398046" cy="1854464"/>
        </a:xfrm>
        <a:prstGeom prst="roundRect">
          <a:avLst>
            <a:gd name="adj" fmla="val 10000"/>
          </a:avLst>
        </a:prstGeom>
        <a:gradFill rotWithShape="0">
          <a:gsLst>
            <a:gs pos="0">
              <a:schemeClr val="accent2">
                <a:hueOff val="-838123"/>
                <a:satOff val="-9658"/>
                <a:lumOff val="2159"/>
                <a:alphaOff val="0"/>
                <a:tint val="73000"/>
                <a:satMod val="150000"/>
              </a:schemeClr>
            </a:gs>
            <a:gs pos="25000">
              <a:schemeClr val="accent2">
                <a:hueOff val="-838123"/>
                <a:satOff val="-9658"/>
                <a:lumOff val="2159"/>
                <a:alphaOff val="0"/>
                <a:tint val="96000"/>
                <a:shade val="80000"/>
                <a:satMod val="105000"/>
              </a:schemeClr>
            </a:gs>
            <a:gs pos="38000">
              <a:schemeClr val="accent2">
                <a:hueOff val="-838123"/>
                <a:satOff val="-9658"/>
                <a:lumOff val="2159"/>
                <a:alphaOff val="0"/>
                <a:tint val="96000"/>
                <a:shade val="59000"/>
                <a:satMod val="120000"/>
              </a:schemeClr>
            </a:gs>
            <a:gs pos="55000">
              <a:schemeClr val="accent2">
                <a:hueOff val="-838123"/>
                <a:satOff val="-9658"/>
                <a:lumOff val="2159"/>
                <a:alphaOff val="0"/>
                <a:shade val="57000"/>
                <a:satMod val="120000"/>
              </a:schemeClr>
            </a:gs>
            <a:gs pos="80000">
              <a:schemeClr val="accent2">
                <a:hueOff val="-838123"/>
                <a:satOff val="-9658"/>
                <a:lumOff val="2159"/>
                <a:alphaOff val="0"/>
                <a:shade val="56000"/>
                <a:satMod val="145000"/>
              </a:schemeClr>
            </a:gs>
            <a:gs pos="88000">
              <a:schemeClr val="accent2">
                <a:hueOff val="-838123"/>
                <a:satOff val="-9658"/>
                <a:lumOff val="2159"/>
                <a:alphaOff val="0"/>
                <a:shade val="63000"/>
                <a:satMod val="160000"/>
              </a:schemeClr>
            </a:gs>
            <a:gs pos="100000">
              <a:schemeClr val="accent2">
                <a:hueOff val="-838123"/>
                <a:satOff val="-9658"/>
                <a:lumOff val="2159"/>
                <a:alphaOff val="0"/>
                <a:tint val="99555"/>
                <a:satMod val="155000"/>
              </a:schemeClr>
            </a:gs>
          </a:gsLst>
          <a:lin ang="5400000" scaled="1"/>
        </a:gradFill>
        <a:ln>
          <a:noFill/>
        </a:ln>
        <a:effectLst>
          <a:glow rad="70000">
            <a:schemeClr val="accent2">
              <a:hueOff val="-838123"/>
              <a:satOff val="-9658"/>
              <a:lumOff val="215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Previous sanction was a level 1, but the customer does not meet forgiveness criteria</a:t>
          </a:r>
        </a:p>
      </dsp:txBody>
      <dsp:txXfrm>
        <a:off x="6309393" y="1222119"/>
        <a:ext cx="2289416" cy="1745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2D837-AA84-4AD4-8393-D6C753172798}">
      <dsp:nvSpPr>
        <dsp:cNvPr id="0" name=""/>
        <dsp:cNvSpPr/>
      </dsp:nvSpPr>
      <dsp:spPr>
        <a:xfrm>
          <a:off x="3459702" y="2697996"/>
          <a:ext cx="2225367" cy="2225367"/>
        </a:xfrm>
        <a:prstGeom prst="ellipse">
          <a:avLst/>
        </a:prstGeom>
        <a:gradFill rotWithShape="0">
          <a:gsLst>
            <a:gs pos="0">
              <a:schemeClr val="accent1">
                <a:hueOff val="0"/>
                <a:satOff val="0"/>
                <a:lumOff val="0"/>
                <a:alphaOff val="0"/>
                <a:tint val="73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shade val="57000"/>
                <a:satMod val="120000"/>
              </a:schemeClr>
            </a:gs>
            <a:gs pos="80000">
              <a:schemeClr val="accent1">
                <a:hueOff val="0"/>
                <a:satOff val="0"/>
                <a:lumOff val="0"/>
                <a:alphaOff val="0"/>
                <a:shade val="56000"/>
                <a:satMod val="145000"/>
              </a:schemeClr>
            </a:gs>
            <a:gs pos="88000">
              <a:schemeClr val="accent1">
                <a:hueOff val="0"/>
                <a:satOff val="0"/>
                <a:lumOff val="0"/>
                <a:alphaOff val="0"/>
                <a:shade val="63000"/>
                <a:satMod val="160000"/>
              </a:schemeClr>
            </a:gs>
            <a:gs pos="100000">
              <a:schemeClr val="accent1">
                <a:hueOff val="0"/>
                <a:satOff val="0"/>
                <a:lumOff val="0"/>
                <a:alphaOff val="0"/>
                <a:tint val="99555"/>
                <a:satMod val="155000"/>
              </a:schemeClr>
            </a:gs>
          </a:gsLst>
          <a:lin ang="5400000" scaled="1"/>
        </a:gradFill>
        <a:ln>
          <a:noFill/>
        </a:ln>
        <a:effectLst>
          <a:glow rad="70000">
            <a:schemeClr val="accent1">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Level 3 Sanction</a:t>
          </a:r>
        </a:p>
      </dsp:txBody>
      <dsp:txXfrm>
        <a:off x="3785599" y="3023893"/>
        <a:ext cx="1573573" cy="1573573"/>
      </dsp:txXfrm>
    </dsp:sp>
    <dsp:sp modelId="{CDA50620-DCE0-4FDE-A730-80395081DD90}">
      <dsp:nvSpPr>
        <dsp:cNvPr id="0" name=""/>
        <dsp:cNvSpPr/>
      </dsp:nvSpPr>
      <dsp:spPr>
        <a:xfrm rot="12734148">
          <a:off x="1482328" y="2459805"/>
          <a:ext cx="2216805" cy="634229"/>
        </a:xfrm>
        <a:prstGeom prst="leftArrow">
          <a:avLst>
            <a:gd name="adj1" fmla="val 60000"/>
            <a:gd name="adj2" fmla="val 5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7812DB-BA2E-4DC3-8BB2-A9FD77801FEC}">
      <dsp:nvSpPr>
        <dsp:cNvPr id="0" name=""/>
        <dsp:cNvSpPr/>
      </dsp:nvSpPr>
      <dsp:spPr>
        <a:xfrm>
          <a:off x="427368" y="942087"/>
          <a:ext cx="2439205" cy="2047614"/>
        </a:xfrm>
        <a:prstGeom prst="roundRect">
          <a:avLst>
            <a:gd name="adj" fmla="val 10000"/>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Previous sanction was a level 2 and was not ended due to good cause</a:t>
          </a:r>
        </a:p>
      </dsp:txBody>
      <dsp:txXfrm>
        <a:off x="487341" y="1002060"/>
        <a:ext cx="2319259" cy="1927668"/>
      </dsp:txXfrm>
    </dsp:sp>
    <dsp:sp modelId="{AB0C6E28-B45B-4CF5-8623-33E59862282A}">
      <dsp:nvSpPr>
        <dsp:cNvPr id="0" name=""/>
        <dsp:cNvSpPr/>
      </dsp:nvSpPr>
      <dsp:spPr>
        <a:xfrm rot="16200000">
          <a:off x="3712056" y="1558453"/>
          <a:ext cx="1703891" cy="634229"/>
        </a:xfrm>
        <a:prstGeom prst="leftArrow">
          <a:avLst>
            <a:gd name="adj1" fmla="val 60000"/>
            <a:gd name="adj2" fmla="val 50000"/>
          </a:avLst>
        </a:prstGeom>
        <a:gradFill rotWithShape="0">
          <a:gsLst>
            <a:gs pos="0">
              <a:schemeClr val="accent2">
                <a:hueOff val="-419062"/>
                <a:satOff val="-4829"/>
                <a:lumOff val="1079"/>
                <a:alphaOff val="0"/>
                <a:tint val="73000"/>
                <a:satMod val="150000"/>
              </a:schemeClr>
            </a:gs>
            <a:gs pos="25000">
              <a:schemeClr val="accent2">
                <a:hueOff val="-419062"/>
                <a:satOff val="-4829"/>
                <a:lumOff val="1079"/>
                <a:alphaOff val="0"/>
                <a:tint val="96000"/>
                <a:shade val="80000"/>
                <a:satMod val="105000"/>
              </a:schemeClr>
            </a:gs>
            <a:gs pos="38000">
              <a:schemeClr val="accent2">
                <a:hueOff val="-419062"/>
                <a:satOff val="-4829"/>
                <a:lumOff val="1079"/>
                <a:alphaOff val="0"/>
                <a:tint val="96000"/>
                <a:shade val="59000"/>
                <a:satMod val="120000"/>
              </a:schemeClr>
            </a:gs>
            <a:gs pos="55000">
              <a:schemeClr val="accent2">
                <a:hueOff val="-419062"/>
                <a:satOff val="-4829"/>
                <a:lumOff val="1079"/>
                <a:alphaOff val="0"/>
                <a:shade val="57000"/>
                <a:satMod val="120000"/>
              </a:schemeClr>
            </a:gs>
            <a:gs pos="80000">
              <a:schemeClr val="accent2">
                <a:hueOff val="-419062"/>
                <a:satOff val="-4829"/>
                <a:lumOff val="1079"/>
                <a:alphaOff val="0"/>
                <a:shade val="56000"/>
                <a:satMod val="145000"/>
              </a:schemeClr>
            </a:gs>
            <a:gs pos="88000">
              <a:schemeClr val="accent2">
                <a:hueOff val="-419062"/>
                <a:satOff val="-4829"/>
                <a:lumOff val="1079"/>
                <a:alphaOff val="0"/>
                <a:shade val="63000"/>
                <a:satMod val="160000"/>
              </a:schemeClr>
            </a:gs>
            <a:gs pos="100000">
              <a:schemeClr val="accent2">
                <a:hueOff val="-419062"/>
                <a:satOff val="-4829"/>
                <a:lumOff val="1079"/>
                <a:alphaOff val="0"/>
                <a:tint val="99555"/>
                <a:satMod val="155000"/>
              </a:schemeClr>
            </a:gs>
          </a:gsLst>
          <a:lin ang="5400000" scaled="1"/>
        </a:gradFill>
        <a:ln>
          <a:noFill/>
        </a:ln>
        <a:effectLst>
          <a:glow rad="70000">
            <a:schemeClr val="accent2">
              <a:hueOff val="-419062"/>
              <a:satOff val="-4829"/>
              <a:lumOff val="1079"/>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7D9885F-EBB8-441E-8E9B-91859B8ADD36}">
      <dsp:nvSpPr>
        <dsp:cNvPr id="0" name=""/>
        <dsp:cNvSpPr/>
      </dsp:nvSpPr>
      <dsp:spPr>
        <a:xfrm>
          <a:off x="3434831" y="-46564"/>
          <a:ext cx="2275108" cy="1883002"/>
        </a:xfrm>
        <a:prstGeom prst="roundRect">
          <a:avLst>
            <a:gd name="adj" fmla="val 10000"/>
          </a:avLst>
        </a:prstGeom>
        <a:gradFill rotWithShape="0">
          <a:gsLst>
            <a:gs pos="0">
              <a:schemeClr val="accent2">
                <a:hueOff val="-419062"/>
                <a:satOff val="-4829"/>
                <a:lumOff val="1079"/>
                <a:alphaOff val="0"/>
                <a:tint val="73000"/>
                <a:satMod val="150000"/>
              </a:schemeClr>
            </a:gs>
            <a:gs pos="25000">
              <a:schemeClr val="accent2">
                <a:hueOff val="-419062"/>
                <a:satOff val="-4829"/>
                <a:lumOff val="1079"/>
                <a:alphaOff val="0"/>
                <a:tint val="96000"/>
                <a:shade val="80000"/>
                <a:satMod val="105000"/>
              </a:schemeClr>
            </a:gs>
            <a:gs pos="38000">
              <a:schemeClr val="accent2">
                <a:hueOff val="-419062"/>
                <a:satOff val="-4829"/>
                <a:lumOff val="1079"/>
                <a:alphaOff val="0"/>
                <a:tint val="96000"/>
                <a:shade val="59000"/>
                <a:satMod val="120000"/>
              </a:schemeClr>
            </a:gs>
            <a:gs pos="55000">
              <a:schemeClr val="accent2">
                <a:hueOff val="-419062"/>
                <a:satOff val="-4829"/>
                <a:lumOff val="1079"/>
                <a:alphaOff val="0"/>
                <a:shade val="57000"/>
                <a:satMod val="120000"/>
              </a:schemeClr>
            </a:gs>
            <a:gs pos="80000">
              <a:schemeClr val="accent2">
                <a:hueOff val="-419062"/>
                <a:satOff val="-4829"/>
                <a:lumOff val="1079"/>
                <a:alphaOff val="0"/>
                <a:shade val="56000"/>
                <a:satMod val="145000"/>
              </a:schemeClr>
            </a:gs>
            <a:gs pos="88000">
              <a:schemeClr val="accent2">
                <a:hueOff val="-419062"/>
                <a:satOff val="-4829"/>
                <a:lumOff val="1079"/>
                <a:alphaOff val="0"/>
                <a:shade val="63000"/>
                <a:satMod val="160000"/>
              </a:schemeClr>
            </a:gs>
            <a:gs pos="100000">
              <a:schemeClr val="accent2">
                <a:hueOff val="-419062"/>
                <a:satOff val="-4829"/>
                <a:lumOff val="1079"/>
                <a:alphaOff val="0"/>
                <a:tint val="99555"/>
                <a:satMod val="155000"/>
              </a:schemeClr>
            </a:gs>
          </a:gsLst>
          <a:lin ang="5400000" scaled="1"/>
        </a:gradFill>
        <a:ln>
          <a:noFill/>
        </a:ln>
        <a:effectLst>
          <a:glow rad="70000">
            <a:schemeClr val="accent2">
              <a:hueOff val="-419062"/>
              <a:satOff val="-4829"/>
              <a:lumOff val="107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Previous sanction was a level 2, but was not imposed by DCF</a:t>
          </a:r>
        </a:p>
      </dsp:txBody>
      <dsp:txXfrm>
        <a:off x="3489982" y="8587"/>
        <a:ext cx="2164806" cy="1772700"/>
      </dsp:txXfrm>
    </dsp:sp>
    <dsp:sp modelId="{7D9FF7D5-1313-4BEB-A4A6-5EE75644B2FB}">
      <dsp:nvSpPr>
        <dsp:cNvPr id="0" name=""/>
        <dsp:cNvSpPr/>
      </dsp:nvSpPr>
      <dsp:spPr>
        <a:xfrm rot="19805568">
          <a:off x="5496185" y="2584944"/>
          <a:ext cx="2136871" cy="634229"/>
        </a:xfrm>
        <a:prstGeom prst="leftArrow">
          <a:avLst>
            <a:gd name="adj1" fmla="val 60000"/>
            <a:gd name="adj2" fmla="val 50000"/>
          </a:avLst>
        </a:prstGeom>
        <a:gradFill rotWithShape="0">
          <a:gsLst>
            <a:gs pos="0">
              <a:schemeClr val="accent2">
                <a:hueOff val="-838123"/>
                <a:satOff val="-9658"/>
                <a:lumOff val="2159"/>
                <a:alphaOff val="0"/>
                <a:tint val="73000"/>
                <a:satMod val="150000"/>
              </a:schemeClr>
            </a:gs>
            <a:gs pos="25000">
              <a:schemeClr val="accent2">
                <a:hueOff val="-838123"/>
                <a:satOff val="-9658"/>
                <a:lumOff val="2159"/>
                <a:alphaOff val="0"/>
                <a:tint val="96000"/>
                <a:shade val="80000"/>
                <a:satMod val="105000"/>
              </a:schemeClr>
            </a:gs>
            <a:gs pos="38000">
              <a:schemeClr val="accent2">
                <a:hueOff val="-838123"/>
                <a:satOff val="-9658"/>
                <a:lumOff val="2159"/>
                <a:alphaOff val="0"/>
                <a:tint val="96000"/>
                <a:shade val="59000"/>
                <a:satMod val="120000"/>
              </a:schemeClr>
            </a:gs>
            <a:gs pos="55000">
              <a:schemeClr val="accent2">
                <a:hueOff val="-838123"/>
                <a:satOff val="-9658"/>
                <a:lumOff val="2159"/>
                <a:alphaOff val="0"/>
                <a:shade val="57000"/>
                <a:satMod val="120000"/>
              </a:schemeClr>
            </a:gs>
            <a:gs pos="80000">
              <a:schemeClr val="accent2">
                <a:hueOff val="-838123"/>
                <a:satOff val="-9658"/>
                <a:lumOff val="2159"/>
                <a:alphaOff val="0"/>
                <a:shade val="56000"/>
                <a:satMod val="145000"/>
              </a:schemeClr>
            </a:gs>
            <a:gs pos="88000">
              <a:schemeClr val="accent2">
                <a:hueOff val="-838123"/>
                <a:satOff val="-9658"/>
                <a:lumOff val="2159"/>
                <a:alphaOff val="0"/>
                <a:shade val="63000"/>
                <a:satMod val="160000"/>
              </a:schemeClr>
            </a:gs>
            <a:gs pos="100000">
              <a:schemeClr val="accent2">
                <a:hueOff val="-838123"/>
                <a:satOff val="-9658"/>
                <a:lumOff val="2159"/>
                <a:alphaOff val="0"/>
                <a:tint val="99555"/>
                <a:satMod val="155000"/>
              </a:schemeClr>
            </a:gs>
          </a:gsLst>
          <a:lin ang="5400000" scaled="1"/>
        </a:gradFill>
        <a:ln>
          <a:noFill/>
        </a:ln>
        <a:effectLst>
          <a:glow rad="70000">
            <a:schemeClr val="accent2">
              <a:hueOff val="-838123"/>
              <a:satOff val="-9658"/>
              <a:lumOff val="2159"/>
              <a:alphaOff val="0"/>
              <a:tint val="30000"/>
              <a:shade val="95000"/>
              <a:satMod val="300000"/>
              <a:alpha val="50000"/>
            </a:schemeClr>
          </a:glo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C07E4A7-10D3-4839-B8F9-96C195AABA2E}">
      <dsp:nvSpPr>
        <dsp:cNvPr id="0" name=""/>
        <dsp:cNvSpPr/>
      </dsp:nvSpPr>
      <dsp:spPr>
        <a:xfrm>
          <a:off x="6278186" y="1185903"/>
          <a:ext cx="2437661" cy="1885099"/>
        </a:xfrm>
        <a:prstGeom prst="roundRect">
          <a:avLst>
            <a:gd name="adj" fmla="val 10000"/>
          </a:avLst>
        </a:prstGeom>
        <a:gradFill rotWithShape="0">
          <a:gsLst>
            <a:gs pos="0">
              <a:schemeClr val="accent2">
                <a:hueOff val="-838123"/>
                <a:satOff val="-9658"/>
                <a:lumOff val="2159"/>
                <a:alphaOff val="0"/>
                <a:tint val="73000"/>
                <a:satMod val="150000"/>
              </a:schemeClr>
            </a:gs>
            <a:gs pos="25000">
              <a:schemeClr val="accent2">
                <a:hueOff val="-838123"/>
                <a:satOff val="-9658"/>
                <a:lumOff val="2159"/>
                <a:alphaOff val="0"/>
                <a:tint val="96000"/>
                <a:shade val="80000"/>
                <a:satMod val="105000"/>
              </a:schemeClr>
            </a:gs>
            <a:gs pos="38000">
              <a:schemeClr val="accent2">
                <a:hueOff val="-838123"/>
                <a:satOff val="-9658"/>
                <a:lumOff val="2159"/>
                <a:alphaOff val="0"/>
                <a:tint val="96000"/>
                <a:shade val="59000"/>
                <a:satMod val="120000"/>
              </a:schemeClr>
            </a:gs>
            <a:gs pos="55000">
              <a:schemeClr val="accent2">
                <a:hueOff val="-838123"/>
                <a:satOff val="-9658"/>
                <a:lumOff val="2159"/>
                <a:alphaOff val="0"/>
                <a:shade val="57000"/>
                <a:satMod val="120000"/>
              </a:schemeClr>
            </a:gs>
            <a:gs pos="80000">
              <a:schemeClr val="accent2">
                <a:hueOff val="-838123"/>
                <a:satOff val="-9658"/>
                <a:lumOff val="2159"/>
                <a:alphaOff val="0"/>
                <a:shade val="56000"/>
                <a:satMod val="145000"/>
              </a:schemeClr>
            </a:gs>
            <a:gs pos="88000">
              <a:schemeClr val="accent2">
                <a:hueOff val="-838123"/>
                <a:satOff val="-9658"/>
                <a:lumOff val="2159"/>
                <a:alphaOff val="0"/>
                <a:shade val="63000"/>
                <a:satMod val="160000"/>
              </a:schemeClr>
            </a:gs>
            <a:gs pos="100000">
              <a:schemeClr val="accent2">
                <a:hueOff val="-838123"/>
                <a:satOff val="-9658"/>
                <a:lumOff val="2159"/>
                <a:alphaOff val="0"/>
                <a:tint val="99555"/>
                <a:satMod val="155000"/>
              </a:schemeClr>
            </a:gs>
          </a:gsLst>
          <a:lin ang="5400000" scaled="1"/>
        </a:gradFill>
        <a:ln>
          <a:noFill/>
        </a:ln>
        <a:effectLst>
          <a:glow rad="70000">
            <a:schemeClr val="accent2">
              <a:hueOff val="-838123"/>
              <a:satOff val="-9658"/>
              <a:lumOff val="2159"/>
              <a:alphaOff val="0"/>
              <a:tint val="30000"/>
              <a:shade val="95000"/>
              <a:satMod val="300000"/>
              <a:alpha val="50000"/>
            </a:schemeClr>
          </a:glo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Previous sanction was a level 2, but the customer does not meet forgiveness criteria</a:t>
          </a:r>
        </a:p>
      </dsp:txBody>
      <dsp:txXfrm>
        <a:off x="6333399" y="1241116"/>
        <a:ext cx="2327235" cy="1774673"/>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6995C-6DE8-47E3-8D63-7A04BB703E0D}" type="datetimeFigureOut">
              <a:rPr lang="en-US" smtClean="0"/>
              <a:pPr/>
              <a:t>2/28/2023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9B1BC-FC5A-4868-BDCF-7F56BE2B21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Welfare Transition (WT) program’s training on Accountability and the Sanction Process: Part 3 offered by the Florida Department of Economic Opportunity. This training will highlight the sanction levels and the forgiveness policy mandates.</a:t>
            </a:r>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a:t>
            </a:r>
            <a:r>
              <a:rPr lang="en-US" baseline="0" dirty="0"/>
              <a:t> this example, the participant complied on the 5</a:t>
            </a:r>
            <a:r>
              <a:rPr lang="en-US" baseline="30000" dirty="0"/>
              <a:t>th</a:t>
            </a:r>
            <a:r>
              <a:rPr lang="en-US" baseline="0" dirty="0"/>
              <a:t> day of the month and continued to comply until the 30</a:t>
            </a:r>
            <a:r>
              <a:rPr lang="en-US" baseline="30000" dirty="0"/>
              <a:t>th</a:t>
            </a:r>
            <a:r>
              <a:rPr lang="en-US" baseline="0" dirty="0"/>
              <a:t> day of the month.  What do we do?</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a:t>In</a:t>
            </a:r>
            <a:r>
              <a:rPr lang="en-US" baseline="0" dirty="0"/>
              <a:t> the calendar example, the 2</a:t>
            </a:r>
            <a:r>
              <a:rPr lang="en-US" baseline="30000" dirty="0"/>
              <a:t>nd</a:t>
            </a:r>
            <a:r>
              <a:rPr lang="en-US" baseline="0" dirty="0"/>
              <a:t> failure occurred on the 30</a:t>
            </a:r>
            <a:r>
              <a:rPr lang="en-US" baseline="30000" dirty="0"/>
              <a:t>th</a:t>
            </a:r>
            <a:r>
              <a:rPr lang="en-US" baseline="0" dirty="0"/>
              <a:t> day of the month and is considered within 30 days of the initial failure.  As long as the 2</a:t>
            </a:r>
            <a:r>
              <a:rPr lang="en-US" baseline="30000" dirty="0"/>
              <a:t>nd</a:t>
            </a:r>
            <a:r>
              <a:rPr lang="en-US" baseline="0" dirty="0"/>
              <a:t> failure occurs within 30 days of the first, you can request a penalty on the case.  </a:t>
            </a:r>
            <a:endParaRPr lang="en-US" dirty="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Despite the 2</a:t>
            </a:r>
            <a:r>
              <a:rPr lang="en-US" baseline="30000" dirty="0">
                <a:latin typeface="Arial" pitchFamily="34" charset="0"/>
                <a:cs typeface="Arial" pitchFamily="34" charset="0"/>
              </a:rPr>
              <a:t>nd</a:t>
            </a:r>
            <a:r>
              <a:rPr lang="en-US" dirty="0">
                <a:latin typeface="Arial" pitchFamily="34" charset="0"/>
                <a:cs typeface="Arial" pitchFamily="34" charset="0"/>
              </a:rPr>
              <a:t> failure occurring on the 30</a:t>
            </a:r>
            <a:r>
              <a:rPr lang="en-US" baseline="30000" dirty="0">
                <a:latin typeface="Arial" pitchFamily="34" charset="0"/>
                <a:cs typeface="Arial" pitchFamily="34" charset="0"/>
              </a:rPr>
              <a:t>th</a:t>
            </a:r>
            <a:r>
              <a:rPr lang="en-US" dirty="0">
                <a:latin typeface="Arial" pitchFamily="34" charset="0"/>
                <a:cs typeface="Arial" pitchFamily="34" charset="0"/>
              </a:rPr>
              <a:t> day, you would still count three days from the date of the 2</a:t>
            </a:r>
            <a:r>
              <a:rPr lang="en-US" baseline="30000" dirty="0">
                <a:latin typeface="Arial" pitchFamily="34" charset="0"/>
                <a:cs typeface="Arial" pitchFamily="34" charset="0"/>
              </a:rPr>
              <a:t>nd</a:t>
            </a:r>
            <a:r>
              <a:rPr lang="en-US" dirty="0">
                <a:latin typeface="Arial" pitchFamily="34" charset="0"/>
                <a:cs typeface="Arial" pitchFamily="34" charset="0"/>
              </a:rPr>
              <a:t> failure and request a penalty on the appropriate day of the following month if the customer does not contact you with good cause. As long as both dates of a penalty request are within 30 days of each other, the system will allow for a sanction to be requested for the participant.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82">
              <a:defRPr/>
            </a:pPr>
            <a:r>
              <a:rPr lang="en-US" dirty="0"/>
              <a:t>One of the most common questions we receive is: What do I do if the participant has good cause for the second failure?</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customer has good cause for the second</a:t>
            </a:r>
            <a:r>
              <a:rPr lang="en-US" baseline="0" dirty="0"/>
              <a:t> failure, you would enter a case note stating that the customer has good cause for the second failure. You would not end the pre-penalty with good cause because the good cause only pertains to the second failure. There was not any good cause for the first failure so you would leave the pre-penalty in place until it is no longer valid in the OSST system. The system will automatically dismiss the pre-penalty once the time limit of the pre-penalty expires and the link disappears.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currently 3 sanction</a:t>
            </a:r>
            <a:r>
              <a:rPr lang="en-US" baseline="0" dirty="0"/>
              <a:t> levels. The penalty for a Level 1 sanction terminates cash assistance for 10 days </a:t>
            </a:r>
            <a:r>
              <a:rPr lang="en-US" b="0" u="none" baseline="0" dirty="0"/>
              <a:t>or </a:t>
            </a:r>
            <a:r>
              <a:rPr lang="en-US" baseline="0" dirty="0"/>
              <a:t>until the participant complies (whichever is later). If the participant reaches a level 2 sanction, cash assistance is terminated for one month or until the participant complies (whichever is later).  The final penalty is a level 3 sanction which terminates cash assistance for 3 months or until the participant complies (whichever is later).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a:t>
            </a:r>
            <a:r>
              <a:rPr lang="en-US" baseline="0" dirty="0"/>
              <a:t> that we know the sanction level penalties and time limits, how do we know which sanction level to request?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this</a:t>
            </a:r>
            <a:r>
              <a:rPr lang="en-US" baseline="0" dirty="0"/>
              <a:t> is the person’s first sanction ever, then a level 1 sanction is appropriate.  </a:t>
            </a:r>
          </a:p>
          <a:p>
            <a:endParaRPr lang="en-US" baseline="0" dirty="0"/>
          </a:p>
          <a:p>
            <a:r>
              <a:rPr lang="en-US" baseline="0" dirty="0"/>
              <a:t>If the customer previously had a level 1 sanction that was ended due to good cause and you need to request a sanction for noncompliance, then a level 1 sanction also would be appropriate.</a:t>
            </a:r>
          </a:p>
          <a:p>
            <a:endParaRPr lang="en-US" baseline="0" dirty="0"/>
          </a:p>
          <a:p>
            <a:r>
              <a:rPr lang="en-US" baseline="0" dirty="0"/>
              <a:t>If the customer had any level sanction that was previously ended with complied and they meet sanction forgiveness criteria, a level 1 sanction is appropriate.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customer’s last sanction was a level 1 and was</a:t>
            </a:r>
            <a:r>
              <a:rPr lang="en-US" baseline="0" dirty="0"/>
              <a:t> not ended with good cause and the customer needs to be sanctioned again, a level 2 sanction is appropriate.  </a:t>
            </a:r>
          </a:p>
          <a:p>
            <a:endParaRPr lang="en-US" baseline="0" dirty="0"/>
          </a:p>
          <a:p>
            <a:r>
              <a:rPr lang="en-US" baseline="0" dirty="0"/>
              <a:t>If a level 1 sanction was previously requested by DEO, but not imposed by DCF for some reason and now the customer needs to be sanctioned again, then a level 2 sanction is appropriate.</a:t>
            </a:r>
          </a:p>
          <a:p>
            <a:endParaRPr lang="en-US" baseline="0" dirty="0"/>
          </a:p>
          <a:p>
            <a:r>
              <a:rPr lang="en-US" baseline="0" dirty="0"/>
              <a:t>If the previous sanction level was a level 1 and the customer does not meet forgiveness criteria, then a level 2 sanction is appropriate.</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customer’s last sanction was a level 2 and was</a:t>
            </a:r>
            <a:r>
              <a:rPr lang="en-US" baseline="0" dirty="0"/>
              <a:t> not ended with good cause and needs to be sanctioned again, a level 3 sanction is appropriate.  </a:t>
            </a:r>
          </a:p>
          <a:p>
            <a:endParaRPr lang="en-US" baseline="0" dirty="0"/>
          </a:p>
          <a:p>
            <a:r>
              <a:rPr lang="en-US" baseline="0" dirty="0"/>
              <a:t>If a level 2 sanction was previously requested by DEO, but not imposed by DCF for some reason and now the customer needs to be sanctioned again, then a level 3 sanction is appropriate.</a:t>
            </a:r>
          </a:p>
          <a:p>
            <a:endParaRPr lang="en-US" baseline="0" dirty="0"/>
          </a:p>
          <a:p>
            <a:r>
              <a:rPr lang="en-US" baseline="0" dirty="0"/>
              <a:t>If the previous sanction level was a level 2 and the customer does not meet forgiveness criteria, then a level 3 sanction is appropriate.</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a:t>
            </a:r>
            <a:r>
              <a:rPr lang="en-US" baseline="0" dirty="0"/>
              <a:t> the participant contacted the case manager regarding the failure but did not have good cause. The customer has been counseled and would like to continue engagement in the program. You have given the customer a compliance activity for the 5</a:t>
            </a:r>
            <a:r>
              <a:rPr lang="en-US" baseline="30000" dirty="0"/>
              <a:t>th</a:t>
            </a:r>
            <a:r>
              <a:rPr lang="en-US" baseline="0" dirty="0"/>
              <a:t> of the month. T</a:t>
            </a:r>
            <a:r>
              <a:rPr lang="en-US" dirty="0"/>
              <a:t>he customer</a:t>
            </a:r>
            <a:r>
              <a:rPr lang="en-US" baseline="0" dirty="0"/>
              <a:t> shows for his/her compliance activity.  What do you do in the system?</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82">
              <a:defRPr/>
            </a:pPr>
            <a:r>
              <a:rPr lang="en-US" dirty="0"/>
              <a:t>The forgiveness policy</a:t>
            </a:r>
            <a:r>
              <a:rPr lang="en-US" baseline="0" dirty="0"/>
              <a:t> states: </a:t>
            </a:r>
            <a:r>
              <a:rPr lang="en-US" dirty="0">
                <a:latin typeface="Times New Roman" pitchFamily="18" charset="0"/>
                <a:cs typeface="Times New Roman" pitchFamily="18" charset="0"/>
              </a:rPr>
              <a:t>If a program participant has been compliant in the program 6 months since his or her last sanction was ended with “complied”, all prior sanctions can be forgiven. </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Based on the forgiveness policy definition, w</a:t>
            </a:r>
            <a:r>
              <a:rPr lang="en-US" dirty="0">
                <a:latin typeface="Times New Roman" pitchFamily="18" charset="0"/>
                <a:cs typeface="Times New Roman" pitchFamily="18" charset="0"/>
              </a:rPr>
              <a:t>ould the 6 months have to be consecutive?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answer is no, the 6 months do not have to be consecutive; however, the months can not include any of the months the participant was transitional nor any of the months the customer did not receive cash assistance.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a:t>
            </a:r>
            <a:r>
              <a:rPr lang="en-US" baseline="0" dirty="0"/>
              <a:t> is our job to actively engage and help all of our participants in this program. We have to understand that both career managers and participants are held accountable for our responsibilities.  As a career manager, accountability starts well before the pre-penalty process.  Proper in-depth assessments, clearly defined goals, and open communication of expectations and availability of  services are a few things that are in place to ensure that the participant has the best chance at being successfully engaged in our program.  It is important to keep in mind that we do not sanction because we want to, but because it is a requirement.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any addition</a:t>
            </a:r>
            <a:r>
              <a:rPr lang="en-US" baseline="0" dirty="0"/>
              <a:t>al questions, please contact the Welfare Transitional team at 1-866-352-2345</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the customer</a:t>
            </a:r>
            <a:r>
              <a:rPr lang="en-US" baseline="0" dirty="0"/>
              <a:t> attends the compliance activity, you would end the pre-penalty started in OSST with “complied”. It is important to note that the date to be used will be the date the customer agreed to comply as the compliance date, not necessarily the date they attended the compliance activity. The reason we use this date is because the customer made a verbal agreement, and attending the compliance activity is the result of that agreement. Once they have attended the activity, they have “complied” with the agreement of re-engagement. Case note the events in OSST as well.</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After the customer has satisfied the compliance activity, you will select the pre-penalty counseling hyperlink.</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Once you</a:t>
            </a:r>
            <a:r>
              <a:rPr lang="en-US" baseline="0" dirty="0"/>
              <a:t> have selected the pre-penalty hyperlink, you will be asked to record the next step.  In this example, you will select the “Complied” radio button to end the pre-penalty.</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Once you select the “Complied” radio button, the next step would be to enter the end date and a description of why the failure was satisfied due to the attendance of the compliance activity. The failure date and the end date should be the same. After all appropriate data is entered, select the “Save” button. Remember to case note the event(s).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 the customer</a:t>
            </a:r>
            <a:r>
              <a:rPr lang="en-US" baseline="0" dirty="0"/>
              <a:t> shows for her compliance activity scheduled for the fifth but fails to show for the next activity scheduled for the 9</a:t>
            </a:r>
            <a:r>
              <a:rPr lang="en-US" baseline="30000" dirty="0"/>
              <a:t>th</a:t>
            </a:r>
            <a:r>
              <a:rPr lang="en-US" baseline="0" dirty="0"/>
              <a:t> day of the month, what should we do?</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a:t>Because this is the 2</a:t>
            </a:r>
            <a:r>
              <a:rPr lang="en-US" baseline="30000" dirty="0"/>
              <a:t>nd</a:t>
            </a:r>
            <a:r>
              <a:rPr lang="en-US" baseline="0" dirty="0"/>
              <a:t> failure, you should </a:t>
            </a:r>
            <a:r>
              <a:rPr lang="en-US" dirty="0"/>
              <a:t>set an alert for</a:t>
            </a:r>
            <a:r>
              <a:rPr lang="en-US" baseline="0" dirty="0"/>
              <a:t> three days from the 2</a:t>
            </a:r>
            <a:r>
              <a:rPr lang="en-US" baseline="30000" dirty="0"/>
              <a:t>nd</a:t>
            </a:r>
            <a:r>
              <a:rPr lang="en-US" baseline="0" dirty="0"/>
              <a:t> failure date to allow the participant to report good cause.  The 3 days are in place to give the customer an opportunity to report to the case manager good cause for missing the activity. Unlike the first failure, the case manager is not obligated to contact the customer to inquire about missing the activity. We have previously counseled the customer on what is acceptable in the program after the first failure, so it is the customer’s responsibility to report good cause within 3 days of the 2</a:t>
            </a:r>
            <a:r>
              <a:rPr lang="en-US" baseline="30000" dirty="0"/>
              <a:t>nd</a:t>
            </a:r>
            <a:r>
              <a:rPr lang="en-US" baseline="0" dirty="0"/>
              <a:t> failure.</a:t>
            </a:r>
            <a:endParaRPr lang="en-US" dirty="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example, the customer</a:t>
            </a:r>
            <a:r>
              <a:rPr lang="en-US" baseline="0" dirty="0"/>
              <a:t> shows for her compliance activity.  She fails to show for her next activity scheduled for the 9</a:t>
            </a:r>
            <a:r>
              <a:rPr lang="en-US" baseline="30000" dirty="0"/>
              <a:t>th</a:t>
            </a:r>
            <a:r>
              <a:rPr lang="en-US" baseline="0" dirty="0"/>
              <a:t> day of the month, what should we do in the system?  You would set an alert for three business days from the second failure.  Using the 9</a:t>
            </a:r>
            <a:r>
              <a:rPr lang="en-US" baseline="30000" dirty="0"/>
              <a:t>th</a:t>
            </a:r>
            <a:r>
              <a:rPr lang="en-US" baseline="0" dirty="0"/>
              <a:t> day of the month as the second failure date, you would set your alert on your calendar to request a penalty on the 15</a:t>
            </a:r>
            <a:r>
              <a:rPr lang="en-US" baseline="30000" dirty="0"/>
              <a:t>th</a:t>
            </a:r>
            <a:r>
              <a:rPr lang="en-US" baseline="0" dirty="0"/>
              <a:t> day of the month if the customer has not contacted you with good cause.  In this example, it is important to realize that requesting this penalty timely can have an impact on your local and the State’s participation rate.  Recognizing and acting on program failures is a part of your accountability to the customer as well as the program.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99F565-8AF3-4199-8A14-643444E77A79}"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9F565-8AF3-4199-8A14-643444E77A79}"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9F565-8AF3-4199-8A14-643444E77A79}"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A5D46340-173E-4639-823C-6D5807B93FDE}" type="datetime1">
              <a:rPr lang="en-US" smtClean="0">
                <a:solidFill>
                  <a:srgbClr val="DBF5F9">
                    <a:shade val="50000"/>
                  </a:srgbClr>
                </a:solidFill>
              </a:rPr>
              <a:pPr/>
              <a:t>2/28/2023</a:t>
            </a:fld>
            <a:endParaRPr lang="en-US" dirty="0">
              <a:solidFill>
                <a:srgbClr val="DBF5F9">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5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F708C9B-40D1-4FA1-9A28-D327215F9069}" type="datetime1">
              <a:rPr lang="en-US" smtClean="0">
                <a:solidFill>
                  <a:srgbClr val="DBF5F9">
                    <a:shade val="50000"/>
                  </a:srgbClr>
                </a:solidFill>
              </a:rPr>
              <a:pPr/>
              <a:t>2/28/2023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5CAC3B5-1AEB-4177-8C59-79A5B62B295C}" type="datetime1">
              <a:rPr lang="en-US" smtClean="0">
                <a:solidFill>
                  <a:srgbClr val="DBF5F9">
                    <a:shade val="50000"/>
                  </a:srgbClr>
                </a:solidFill>
              </a:rPr>
              <a:pPr/>
              <a:t>2/28/2023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8D7A52E-DE35-42D2-8A3B-EFCBBF869E23}" type="datetime1">
              <a:rPr lang="en-US" smtClean="0">
                <a:solidFill>
                  <a:srgbClr val="DBF5F9">
                    <a:shade val="50000"/>
                  </a:srgbClr>
                </a:solidFill>
              </a:rPr>
              <a:pPr/>
              <a:t>2/28/2023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35BEDF6-41C3-49A3-AAE1-A65D709243AF}" type="datetime1">
              <a:rPr lang="en-US" smtClean="0">
                <a:solidFill>
                  <a:srgbClr val="DBF5F9">
                    <a:shade val="50000"/>
                  </a:srgbClr>
                </a:solidFill>
              </a:rPr>
              <a:pPr/>
              <a:t>2/28/2023</a:t>
            </a:fld>
            <a:endParaRPr lang="en-US" dirty="0">
              <a:solidFill>
                <a:srgbClr val="DBF5F9">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6DA36C61-1F30-47D7-8FF2-DC31015EBB5E}" type="datetime1">
              <a:rPr lang="en-US" smtClean="0">
                <a:solidFill>
                  <a:srgbClr val="DBF5F9">
                    <a:shade val="50000"/>
                  </a:srgbClr>
                </a:solidFill>
              </a:rPr>
              <a:pPr/>
              <a:t>2/28/2023</a:t>
            </a:fld>
            <a:endParaRPr lang="en-US" dirty="0">
              <a:solidFill>
                <a:srgbClr val="DBF5F9">
                  <a:shade val="50000"/>
                </a:srgb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BF5F9">
                  <a:shade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5CED-8580-47EE-AB69-8F8285F034D2}" type="datetime1">
              <a:rPr lang="en-US" smtClean="0">
                <a:solidFill>
                  <a:srgbClr val="DBF5F9">
                    <a:shade val="50000"/>
                  </a:srgbClr>
                </a:solidFill>
              </a:rPr>
              <a:pPr/>
              <a:t>2/28/2023</a:t>
            </a:fld>
            <a:endParaRPr lang="en-US" dirty="0">
              <a:solidFill>
                <a:srgbClr val="DBF5F9">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5FA78F-221F-4998-AC63-D7ACEC733E2D}" type="datetime1">
              <a:rPr lang="en-US" smtClean="0">
                <a:solidFill>
                  <a:srgbClr val="DBF5F9">
                    <a:shade val="50000"/>
                  </a:srgbClr>
                </a:solidFill>
              </a:rPr>
              <a:pPr/>
              <a:t>2/28/2023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99F565-8AF3-4199-8A14-643444E77A79}"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E43FDAD-CD9D-4297-BAE6-D4A28382ACE9}" type="datetime1">
              <a:rPr lang="en-US" smtClean="0">
                <a:solidFill>
                  <a:srgbClr val="DBF5F9">
                    <a:shade val="50000"/>
                  </a:srgbClr>
                </a:solidFill>
              </a:rPr>
              <a:pPr/>
              <a:t>2/28/2023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95FDE3-F621-428A-B245-516B0D4D0C52}" type="datetime1">
              <a:rPr lang="en-US" smtClean="0">
                <a:solidFill>
                  <a:srgbClr val="DBF5F9">
                    <a:shade val="50000"/>
                  </a:srgbClr>
                </a:solidFill>
              </a:rPr>
              <a:pPr/>
              <a:t>2/28/2023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4A83588-013D-47FF-9D39-F896AEC3A0C1}" type="datetime1">
              <a:rPr lang="en-US" smtClean="0">
                <a:solidFill>
                  <a:srgbClr val="DBF5F9">
                    <a:shade val="50000"/>
                  </a:srgbClr>
                </a:solidFill>
              </a:rPr>
              <a:pPr/>
              <a:t>2/28/2023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99F565-8AF3-4199-8A14-643444E77A79}" type="datetimeFigureOut">
              <a:rPr lang="en-US" smtClean="0"/>
              <a:pPr/>
              <a:t>2/28/2023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99F565-8AF3-4199-8A14-643444E77A79}" type="datetimeFigureOut">
              <a:rPr lang="en-US" smtClean="0"/>
              <a:pPr/>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99F565-8AF3-4199-8A14-643444E77A79}" type="datetimeFigureOut">
              <a:rPr lang="en-US" smtClean="0"/>
              <a:pPr/>
              <a:t>2/28/2023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99F565-8AF3-4199-8A14-643444E77A79}" type="datetimeFigureOut">
              <a:rPr lang="en-US" smtClean="0"/>
              <a:pPr/>
              <a:t>2/28/2023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9F565-8AF3-4199-8A14-643444E77A79}" type="datetimeFigureOut">
              <a:rPr lang="en-US" smtClean="0"/>
              <a:pPr/>
              <a:t>2/28/2023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9F565-8AF3-4199-8A14-643444E77A79}" type="datetimeFigureOut">
              <a:rPr lang="en-US" smtClean="0"/>
              <a:pPr/>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99F565-8AF3-4199-8A14-643444E77A79}" type="datetimeFigureOut">
              <a:rPr lang="en-US" smtClean="0"/>
              <a:pPr/>
              <a:t>2/28/2023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9F565-8AF3-4199-8A14-643444E77A79}" type="datetimeFigureOut">
              <a:rPr lang="en-US" smtClean="0"/>
              <a:pPr/>
              <a:t>2/28/2023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AF0A6-8030-4C44-98A1-5120BF3AE6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330693-87E5-48D2-A4D8-EB5FC090D4BC}" type="datetime1">
              <a:rPr lang="en-US" smtClean="0">
                <a:solidFill>
                  <a:srgbClr val="DBF5F9">
                    <a:shade val="50000"/>
                  </a:srgbClr>
                </a:solidFill>
              </a:rPr>
              <a:pPr/>
              <a:t>2/28/2023</a:t>
            </a:fld>
            <a:endParaRPr lang="en-US" dirty="0">
              <a:solidFill>
                <a:srgbClr val="DBF5F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solidFill>
                <a:srgbClr val="DBF5F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a:solidFill>
                  <a:schemeClr val="accent2">
                    <a:lumMod val="20000"/>
                    <a:lumOff val="80000"/>
                  </a:schemeClr>
                </a:solidFill>
              </a:rPr>
              <a:t>Accountability and the sanction process</a:t>
            </a:r>
            <a:br>
              <a:rPr lang="en-US" dirty="0">
                <a:solidFill>
                  <a:schemeClr val="accent2">
                    <a:lumMod val="20000"/>
                    <a:lumOff val="80000"/>
                  </a:schemeClr>
                </a:solidFill>
              </a:rPr>
            </a:br>
            <a:r>
              <a:rPr lang="en-US" sz="2000" dirty="0">
                <a:solidFill>
                  <a:schemeClr val="accent2">
                    <a:lumMod val="20000"/>
                    <a:lumOff val="80000"/>
                  </a:schemeClr>
                </a:solidFill>
              </a:rPr>
              <a:t>Part III</a:t>
            </a:r>
            <a:endParaRPr lang="en-US"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1</a:t>
            </a:fld>
            <a:endParaRPr lang="en-US" dirty="0">
              <a:solidFill>
                <a:srgbClr val="DBF5F9">
                  <a:shade val="50000"/>
                </a:srgbClr>
              </a:solidFill>
            </a:endParaRPr>
          </a:p>
        </p:txBody>
      </p:sp>
      <p:pic>
        <p:nvPicPr>
          <p:cNvPr id="1026" name="Picture 2"/>
          <p:cNvPicPr>
            <a:picLocks noChangeAspect="1" noChangeArrowheads="1"/>
          </p:cNvPicPr>
          <p:nvPr/>
        </p:nvPicPr>
        <p:blipFill>
          <a:blip r:embed="rId3" cstate="print"/>
          <a:srcRect l="9750" t="8000" r="85375" b="83000"/>
          <a:stretch>
            <a:fillRect/>
          </a:stretch>
        </p:blipFill>
        <p:spPr bwMode="auto">
          <a:xfrm>
            <a:off x="0" y="5715000"/>
            <a:ext cx="2743200" cy="1002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l="10125" t="8000" r="85375" b="86000"/>
          <a:stretch>
            <a:fillRect/>
          </a:stretch>
        </p:blipFill>
        <p:spPr bwMode="auto">
          <a:xfrm>
            <a:off x="6553200" y="5867400"/>
            <a:ext cx="1905000" cy="76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381000" y="1371600"/>
          <a:ext cx="8213727" cy="4928094"/>
        </p:xfrm>
        <a:graphic>
          <a:graphicData uri="http://schemas.openxmlformats.org/drawingml/2006/table">
            <a:tbl>
              <a:tblPr/>
              <a:tblGrid>
                <a:gridCol w="112712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ＭＳ Ｐゴシック" pitchFamily="-108" charset="-128"/>
                          <a:cs typeface="Arial" pitchFamily="34" charset="0"/>
                        </a:rPr>
                        <a:t>Fails again</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7" name="Title 6"/>
          <p:cNvSpPr>
            <a:spLocks noGrp="1"/>
          </p:cNvSpPr>
          <p:nvPr>
            <p:ph type="title"/>
          </p:nvPr>
        </p:nvSpPr>
        <p:spPr>
          <a:xfrm>
            <a:off x="228600" y="274638"/>
            <a:ext cx="8458200" cy="1143000"/>
          </a:xfrm>
        </p:spPr>
        <p:txBody>
          <a:bodyPr>
            <a:normAutofit/>
          </a:bodyPr>
          <a:lstStyle/>
          <a:p>
            <a:r>
              <a:rPr lang="en-US" dirty="0"/>
              <a:t>Shows for activity and fails again</a:t>
            </a: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10</a:t>
            </a:fld>
            <a:endParaRPr lang="en-US" dirty="0">
              <a:solidFill>
                <a:srgbClr val="DBF5F9">
                  <a:shade val="50000"/>
                </a:srgbClr>
              </a:solidFill>
            </a:endParaRPr>
          </a:p>
        </p:txBody>
      </p:sp>
      <p:sp>
        <p:nvSpPr>
          <p:cNvPr id="10" name="Flowchart: Summing Junction 9"/>
          <p:cNvSpPr/>
          <p:nvPr/>
        </p:nvSpPr>
        <p:spPr>
          <a:xfrm>
            <a:off x="5257800" y="5562600"/>
            <a:ext cx="457200" cy="304800"/>
          </a:xfrm>
          <a:prstGeom prst="flowChartSummingJunction">
            <a:avLst/>
          </a:prstGeom>
          <a:effectLst>
            <a:glow rad="101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a:t>Complies, then fails again within 30 days</a:t>
            </a:r>
          </a:p>
        </p:txBody>
      </p:sp>
      <p:sp>
        <p:nvSpPr>
          <p:cNvPr id="4" name="Content Placeholder 3"/>
          <p:cNvSpPr>
            <a:spLocks noGrp="1"/>
          </p:cNvSpPr>
          <p:nvPr>
            <p:ph idx="1"/>
          </p:nvPr>
        </p:nvSpPr>
        <p:spPr/>
        <p:txBody>
          <a:bodyPr>
            <a:normAutofit fontScale="85000" lnSpcReduction="10000"/>
          </a:bodyPr>
          <a:lstStyle/>
          <a:p>
            <a:r>
              <a:rPr lang="en-US" dirty="0"/>
              <a:t>The customer shows to the compliance activity on the compliance date, but fails again within 30 days of the first failure, what do I do?</a:t>
            </a:r>
          </a:p>
          <a:p>
            <a:pPr lvl="1">
              <a:lnSpc>
                <a:spcPct val="150000"/>
              </a:lnSpc>
            </a:pPr>
            <a:r>
              <a:rPr lang="en-US" dirty="0"/>
              <a:t>Set an alert for three days from the 2</a:t>
            </a:r>
            <a:r>
              <a:rPr lang="en-US" baseline="30000" dirty="0"/>
              <a:t>nd</a:t>
            </a:r>
            <a:r>
              <a:rPr lang="en-US" dirty="0"/>
              <a:t> failure</a:t>
            </a:r>
          </a:p>
          <a:p>
            <a:pPr lvl="1"/>
            <a:r>
              <a:rPr lang="en-US" dirty="0"/>
              <a:t>Provide three days for the participant to report good cause</a:t>
            </a:r>
          </a:p>
          <a:p>
            <a:pPr lvl="1">
              <a:buNone/>
            </a:pPr>
            <a:endParaRPr lang="en-US" dirty="0"/>
          </a:p>
          <a:p>
            <a:pPr>
              <a:buNone/>
            </a:pPr>
            <a:r>
              <a:rPr lang="en-US" b="1" i="1" dirty="0"/>
              <a:t>Issue: </a:t>
            </a:r>
            <a:r>
              <a:rPr lang="en-US" i="1" dirty="0"/>
              <a:t>the three days will take us beyond 30 days of the first failure</a:t>
            </a:r>
          </a:p>
          <a:p>
            <a:pPr algn="ctr">
              <a:lnSpc>
                <a:spcPct val="150000"/>
              </a:lnSpc>
              <a:buNone/>
            </a:pPr>
            <a:r>
              <a:rPr lang="en-US" sz="4000" i="1" dirty="0">
                <a:solidFill>
                  <a:schemeClr val="bg1"/>
                </a:solidFill>
                <a:latin typeface="Garamond" pitchFamily="18" charset="0"/>
              </a:rPr>
              <a:t>What do I do?</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11</a:t>
            </a:fld>
            <a:endParaRPr lang="en-US" dirty="0">
              <a:solidFill>
                <a:srgbClr val="DBF5F9">
                  <a:shade val="50000"/>
                </a:srgb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4"/>
          <p:cNvGraphicFramePr>
            <a:graphicFrameLocks noGrp="1"/>
          </p:cNvGraphicFramePr>
          <p:nvPr>
            <p:ph type="pic" idx="1"/>
          </p:nvPr>
        </p:nvGraphicFramePr>
        <p:xfrm>
          <a:off x="68263" y="66675"/>
          <a:ext cx="9075737" cy="4752205"/>
        </p:xfrm>
        <a:graphic>
          <a:graphicData uri="http://schemas.openxmlformats.org/drawingml/2006/table">
            <a:tbl>
              <a:tblPr/>
              <a:tblGrid>
                <a:gridCol w="1245416">
                  <a:extLst>
                    <a:ext uri="{9D8B030D-6E8A-4147-A177-3AD203B41FA5}">
                      <a16:colId xmlns:a16="http://schemas.microsoft.com/office/drawing/2014/main" val="20000"/>
                    </a:ext>
                  </a:extLst>
                </a:gridCol>
                <a:gridCol w="1178758">
                  <a:extLst>
                    <a:ext uri="{9D8B030D-6E8A-4147-A177-3AD203B41FA5}">
                      <a16:colId xmlns:a16="http://schemas.microsoft.com/office/drawing/2014/main" val="20001"/>
                    </a:ext>
                  </a:extLst>
                </a:gridCol>
                <a:gridCol w="1178758">
                  <a:extLst>
                    <a:ext uri="{9D8B030D-6E8A-4147-A177-3AD203B41FA5}">
                      <a16:colId xmlns:a16="http://schemas.microsoft.com/office/drawing/2014/main" val="20002"/>
                    </a:ext>
                  </a:extLst>
                </a:gridCol>
                <a:gridCol w="1347152">
                  <a:extLst>
                    <a:ext uri="{9D8B030D-6E8A-4147-A177-3AD203B41FA5}">
                      <a16:colId xmlns:a16="http://schemas.microsoft.com/office/drawing/2014/main" val="20003"/>
                    </a:ext>
                  </a:extLst>
                </a:gridCol>
                <a:gridCol w="1431349">
                  <a:extLst>
                    <a:ext uri="{9D8B030D-6E8A-4147-A177-3AD203B41FA5}">
                      <a16:colId xmlns:a16="http://schemas.microsoft.com/office/drawing/2014/main" val="20004"/>
                    </a:ext>
                  </a:extLst>
                </a:gridCol>
                <a:gridCol w="1431349">
                  <a:extLst>
                    <a:ext uri="{9D8B030D-6E8A-4147-A177-3AD203B41FA5}">
                      <a16:colId xmlns:a16="http://schemas.microsoft.com/office/drawing/2014/main" val="20005"/>
                    </a:ext>
                  </a:extLst>
                </a:gridCol>
                <a:gridCol w="1262955">
                  <a:extLst>
                    <a:ext uri="{9D8B030D-6E8A-4147-A177-3AD203B41FA5}">
                      <a16:colId xmlns:a16="http://schemas.microsoft.com/office/drawing/2014/main" val="20006"/>
                    </a:ext>
                  </a:extLst>
                </a:gridCol>
              </a:tblGrid>
              <a:tr h="464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extLst>
                  <a:ext uri="{0D108BD9-81ED-4DB2-BD59-A6C34878D82A}">
                    <a16:rowId xmlns:a16="http://schemas.microsoft.com/office/drawing/2014/main" val="10000"/>
                  </a:ext>
                </a:extLst>
              </a:tr>
              <a:tr h="1331976">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80661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6167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6167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8210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30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000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000000"/>
                          </a:solidFill>
                          <a:effectLst/>
                          <a:latin typeface="Arial" pitchFamily="34" charset="0"/>
                          <a:ea typeface="ＭＳ Ｐゴシック" pitchFamily="-108" charset="-128"/>
                          <a:cs typeface="Arial" pitchFamily="34" charset="0"/>
                        </a:rPr>
                        <a:t>Fails again</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6" name="Text Placeholder 5"/>
          <p:cNvSpPr>
            <a:spLocks noGrp="1"/>
          </p:cNvSpPr>
          <p:nvPr>
            <p:ph type="body" sz="half" idx="2"/>
          </p:nvPr>
        </p:nvSpPr>
        <p:spPr>
          <a:xfrm>
            <a:off x="152400" y="4953000"/>
            <a:ext cx="8839200" cy="1676400"/>
          </a:xfrm>
        </p:spPr>
        <p:txBody>
          <a:bodyPr>
            <a:normAutofit lnSpcReduction="10000"/>
          </a:bodyPr>
          <a:lstStyle/>
          <a:p>
            <a:pPr marL="0" lvl="1" indent="0">
              <a:buClr>
                <a:schemeClr val="accent1"/>
              </a:buClr>
            </a:pPr>
            <a:r>
              <a:rPr lang="en-US" sz="2800" dirty="0">
                <a:latin typeface="Arial" pitchFamily="34" charset="0"/>
                <a:cs typeface="Arial" pitchFamily="34" charset="0"/>
              </a:rPr>
              <a:t> Count three days from the date of the 2</a:t>
            </a:r>
            <a:r>
              <a:rPr lang="en-US" sz="2800" baseline="30000" dirty="0">
                <a:latin typeface="Arial" pitchFamily="34" charset="0"/>
                <a:cs typeface="Arial" pitchFamily="34" charset="0"/>
              </a:rPr>
              <a:t>nd</a:t>
            </a:r>
            <a:r>
              <a:rPr lang="en-US" sz="2800" dirty="0">
                <a:latin typeface="Arial" pitchFamily="34" charset="0"/>
                <a:cs typeface="Arial" pitchFamily="34" charset="0"/>
              </a:rPr>
              <a:t> failure and request a penalty on the appropriate day of the following month if the customer does not contact with good cause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12</a:t>
            </a:fld>
            <a:endParaRPr lang="en-US" dirty="0">
              <a:solidFill>
                <a:srgbClr val="DBF5F9">
                  <a:shade val="50000"/>
                </a:srgb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932688"/>
          </a:xfrm>
        </p:spPr>
        <p:txBody>
          <a:bodyPr>
            <a:normAutofit fontScale="90000"/>
          </a:bodyPr>
          <a:lstStyle/>
          <a:p>
            <a:r>
              <a:rPr lang="en-US" b="1" dirty="0">
                <a:latin typeface="+mn-lt"/>
              </a:rPr>
              <a:t>Frequently Asked Question…</a:t>
            </a:r>
          </a:p>
        </p:txBody>
      </p:sp>
      <p:sp>
        <p:nvSpPr>
          <p:cNvPr id="3" name="Content Placeholder 2"/>
          <p:cNvSpPr>
            <a:spLocks noGrp="1"/>
          </p:cNvSpPr>
          <p:nvPr>
            <p:ph idx="1"/>
          </p:nvPr>
        </p:nvSpPr>
        <p:spPr>
          <a:xfrm>
            <a:off x="304800" y="2316480"/>
            <a:ext cx="8382000" cy="3550920"/>
          </a:xfrm>
        </p:spPr>
        <p:txBody>
          <a:bodyPr>
            <a:normAutofit/>
          </a:bodyPr>
          <a:lstStyle/>
          <a:p>
            <a:pPr algn="just"/>
            <a:r>
              <a:rPr lang="en-US" sz="4000" dirty="0"/>
              <a:t>What if the participant has good cause for the second failure, what do I do?</a:t>
            </a:r>
          </a:p>
          <a:p>
            <a:pPr>
              <a:lnSpc>
                <a:spcPct val="150000"/>
              </a:lnSpc>
              <a:buNone/>
            </a:pP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13</a:t>
            </a:fld>
            <a:endParaRPr lang="en-US" dirty="0">
              <a:solidFill>
                <a:srgbClr val="DBF5F9">
                  <a:shade val="50000"/>
                </a:srgb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a:bodyPr>
          <a:lstStyle/>
          <a:p>
            <a:r>
              <a:rPr lang="en-US" sz="3600" dirty="0"/>
              <a:t>Frequently Asked Question…</a:t>
            </a:r>
          </a:p>
        </p:txBody>
      </p:sp>
      <p:sp>
        <p:nvSpPr>
          <p:cNvPr id="3" name="Content Placeholder 2"/>
          <p:cNvSpPr>
            <a:spLocks noGrp="1"/>
          </p:cNvSpPr>
          <p:nvPr>
            <p:ph idx="1"/>
          </p:nvPr>
        </p:nvSpPr>
        <p:spPr>
          <a:xfrm>
            <a:off x="457200" y="1935480"/>
            <a:ext cx="8382000" cy="4541520"/>
          </a:xfrm>
        </p:spPr>
        <p:txBody>
          <a:bodyPr/>
          <a:lstStyle/>
          <a:p>
            <a:pPr algn="just">
              <a:lnSpc>
                <a:spcPct val="200000"/>
              </a:lnSpc>
            </a:pPr>
            <a:r>
              <a:rPr lang="en-US" dirty="0"/>
              <a:t>DO NOT end the pre-penalty with good cause</a:t>
            </a:r>
          </a:p>
          <a:p>
            <a:pPr marL="274320" lvl="1" indent="-274320" algn="just">
              <a:buClr>
                <a:schemeClr val="accent3"/>
              </a:buClr>
              <a:buSzPct val="95000"/>
            </a:pPr>
            <a:r>
              <a:rPr lang="en-US" sz="2600" dirty="0"/>
              <a:t>Enter a case note that the customer has good cause for the 2</a:t>
            </a:r>
            <a:r>
              <a:rPr lang="en-US" sz="2600" baseline="30000" dirty="0"/>
              <a:t>nd</a:t>
            </a:r>
            <a:r>
              <a:rPr lang="en-US" sz="2600" dirty="0"/>
              <a:t> failure</a:t>
            </a:r>
          </a:p>
          <a:p>
            <a:pPr lvl="1" algn="just">
              <a:lnSpc>
                <a:spcPct val="200000"/>
              </a:lnSpc>
            </a:pPr>
            <a:r>
              <a:rPr lang="en-US" dirty="0"/>
              <a:t>Good cause only relates to the second failure</a:t>
            </a:r>
          </a:p>
          <a:p>
            <a:pPr lvl="1" algn="just">
              <a:lnSpc>
                <a:spcPct val="200000"/>
              </a:lnSpc>
            </a:pPr>
            <a:r>
              <a:rPr lang="en-US" dirty="0"/>
              <a:t>Leave the pre-penalty in place until it is no longer valid</a:t>
            </a:r>
          </a:p>
          <a:p>
            <a:pPr lvl="1" algn="just">
              <a:lnSpc>
                <a:spcPct val="200000"/>
              </a:lnSpc>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14</a:t>
            </a:fld>
            <a:endParaRPr lang="en-US" dirty="0">
              <a:solidFill>
                <a:srgbClr val="DBF5F9">
                  <a:shade val="50000"/>
                </a:srgb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05800" cy="715962"/>
          </a:xfrm>
        </p:spPr>
        <p:txBody>
          <a:bodyPr>
            <a:normAutofit fontScale="90000"/>
          </a:bodyPr>
          <a:lstStyle/>
          <a:p>
            <a:r>
              <a:rPr lang="en-US" dirty="0"/>
              <a:t>Sanction Levels</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15</a:t>
            </a:fld>
            <a:endParaRPr lang="en-US" dirty="0">
              <a:solidFill>
                <a:srgbClr val="DBF5F9">
                  <a:shade val="50000"/>
                </a:srgbClr>
              </a:solidFill>
            </a:endParaRPr>
          </a:p>
        </p:txBody>
      </p:sp>
      <p:graphicFrame>
        <p:nvGraphicFramePr>
          <p:cNvPr id="4" name="Diagram 3"/>
          <p:cNvGraphicFramePr/>
          <p:nvPr/>
        </p:nvGraphicFramePr>
        <p:xfrm>
          <a:off x="304800" y="19050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05800" cy="838200"/>
          </a:xfrm>
        </p:spPr>
        <p:txBody>
          <a:bodyPr/>
          <a:lstStyle/>
          <a:p>
            <a:r>
              <a:rPr lang="en-US" dirty="0">
                <a:latin typeface="+mn-lt"/>
              </a:rPr>
              <a:t>Frequently Asked Question…</a:t>
            </a:r>
          </a:p>
        </p:txBody>
      </p:sp>
      <p:sp>
        <p:nvSpPr>
          <p:cNvPr id="3" name="Content Placeholder 2"/>
          <p:cNvSpPr>
            <a:spLocks noGrp="1"/>
          </p:cNvSpPr>
          <p:nvPr>
            <p:ph idx="1"/>
          </p:nvPr>
        </p:nvSpPr>
        <p:spPr/>
        <p:txBody>
          <a:bodyPr>
            <a:normAutofit/>
          </a:bodyPr>
          <a:lstStyle/>
          <a:p>
            <a:endParaRPr lang="en-US" sz="4000" dirty="0"/>
          </a:p>
          <a:p>
            <a:r>
              <a:rPr lang="en-US" sz="4000" dirty="0"/>
              <a:t>How do I know which sanction level to request?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16</a:t>
            </a:fld>
            <a:endParaRPr lang="en-US" dirty="0">
              <a:solidFill>
                <a:srgbClr val="DBF5F9">
                  <a:shade val="50000"/>
                </a:srgb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458200" cy="715962"/>
          </a:xfrm>
        </p:spPr>
        <p:txBody>
          <a:bodyPr>
            <a:normAutofit fontScale="90000"/>
          </a:bodyPr>
          <a:lstStyle/>
          <a:p>
            <a:r>
              <a:rPr lang="en-US" dirty="0"/>
              <a:t>Sanction Levels—Level 1</a:t>
            </a:r>
          </a:p>
        </p:txBody>
      </p:sp>
      <p:graphicFrame>
        <p:nvGraphicFramePr>
          <p:cNvPr id="6" name="Content Placeholder 5"/>
          <p:cNvGraphicFramePr>
            <a:graphicFrameLocks noGrp="1"/>
          </p:cNvGraphicFramePr>
          <p:nvPr>
            <p:ph idx="1"/>
          </p:nvPr>
        </p:nvGraphicFramePr>
        <p:xfrm>
          <a:off x="0" y="19050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17</a:t>
            </a:fld>
            <a:endParaRPr lang="en-US" dirty="0">
              <a:solidFill>
                <a:srgbClr val="DBF5F9">
                  <a:shade val="50000"/>
                </a:srgbClr>
              </a:solidFill>
            </a:endParaRPr>
          </a:p>
        </p:txBody>
      </p:sp>
    </p:spTree>
  </p:cSld>
  <p:clrMapOvr>
    <a:masterClrMapping/>
  </p:clrMapOvr>
  <p:transition>
    <p:split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458200" cy="715962"/>
          </a:xfrm>
        </p:spPr>
        <p:txBody>
          <a:bodyPr>
            <a:normAutofit fontScale="90000"/>
          </a:bodyPr>
          <a:lstStyle/>
          <a:p>
            <a:r>
              <a:rPr lang="en-US" dirty="0"/>
              <a:t>Sanction Levels—Level 2</a:t>
            </a:r>
          </a:p>
        </p:txBody>
      </p:sp>
      <p:graphicFrame>
        <p:nvGraphicFramePr>
          <p:cNvPr id="6" name="Content Placeholder 5"/>
          <p:cNvGraphicFramePr>
            <a:graphicFrameLocks noGrp="1"/>
          </p:cNvGraphicFramePr>
          <p:nvPr>
            <p:ph idx="1"/>
          </p:nvPr>
        </p:nvGraphicFramePr>
        <p:xfrm>
          <a:off x="0" y="2057400"/>
          <a:ext cx="9144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18</a:t>
            </a:fld>
            <a:endParaRPr lang="en-US" dirty="0">
              <a:solidFill>
                <a:srgbClr val="DBF5F9">
                  <a:shade val="50000"/>
                </a:srgbClr>
              </a:solidFill>
            </a:endParaRPr>
          </a:p>
        </p:txBody>
      </p:sp>
    </p:spTree>
  </p:cSld>
  <p:clrMapOvr>
    <a:masterClrMapping/>
  </p:clrMapOvr>
  <p:transition>
    <p:spli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458200" cy="715962"/>
          </a:xfrm>
        </p:spPr>
        <p:txBody>
          <a:bodyPr>
            <a:normAutofit fontScale="90000"/>
          </a:bodyPr>
          <a:lstStyle/>
          <a:p>
            <a:r>
              <a:rPr lang="en-US" dirty="0"/>
              <a:t>Sanction Levels—Level 3</a:t>
            </a:r>
          </a:p>
        </p:txBody>
      </p:sp>
      <p:graphicFrame>
        <p:nvGraphicFramePr>
          <p:cNvPr id="6" name="Content Placeholder 5"/>
          <p:cNvGraphicFramePr>
            <a:graphicFrameLocks noGrp="1"/>
          </p:cNvGraphicFramePr>
          <p:nvPr>
            <p:ph idx="1"/>
          </p:nvPr>
        </p:nvGraphicFramePr>
        <p:xfrm>
          <a:off x="0" y="19812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19</a:t>
            </a:fld>
            <a:endParaRPr lang="en-US" dirty="0">
              <a:solidFill>
                <a:srgbClr val="DBF5F9">
                  <a:shade val="50000"/>
                </a:srgbClr>
              </a:solidFill>
            </a:endParaRPr>
          </a:p>
        </p:txBody>
      </p:sp>
    </p:spTree>
  </p:cSld>
  <p:clrMapOvr>
    <a:masterClrMapping/>
  </p:clrMapOvr>
  <p:transition>
    <p:split orient="vert"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0" y="1676400"/>
          <a:ext cx="9144001" cy="5181600"/>
        </p:xfrm>
        <a:graphic>
          <a:graphicData uri="http://schemas.openxmlformats.org/drawingml/2006/table">
            <a:tbl>
              <a:tblPr/>
              <a:tblGrid>
                <a:gridCol w="1254784">
                  <a:extLst>
                    <a:ext uri="{9D8B030D-6E8A-4147-A177-3AD203B41FA5}">
                      <a16:colId xmlns:a16="http://schemas.microsoft.com/office/drawing/2014/main" val="20000"/>
                    </a:ext>
                  </a:extLst>
                </a:gridCol>
                <a:gridCol w="1187624">
                  <a:extLst>
                    <a:ext uri="{9D8B030D-6E8A-4147-A177-3AD203B41FA5}">
                      <a16:colId xmlns:a16="http://schemas.microsoft.com/office/drawing/2014/main" val="20001"/>
                    </a:ext>
                  </a:extLst>
                </a:gridCol>
                <a:gridCol w="1187624">
                  <a:extLst>
                    <a:ext uri="{9D8B030D-6E8A-4147-A177-3AD203B41FA5}">
                      <a16:colId xmlns:a16="http://schemas.microsoft.com/office/drawing/2014/main" val="20002"/>
                    </a:ext>
                  </a:extLst>
                </a:gridCol>
                <a:gridCol w="1357285">
                  <a:extLst>
                    <a:ext uri="{9D8B030D-6E8A-4147-A177-3AD203B41FA5}">
                      <a16:colId xmlns:a16="http://schemas.microsoft.com/office/drawing/2014/main" val="20003"/>
                    </a:ext>
                  </a:extLst>
                </a:gridCol>
                <a:gridCol w="1442115">
                  <a:extLst>
                    <a:ext uri="{9D8B030D-6E8A-4147-A177-3AD203B41FA5}">
                      <a16:colId xmlns:a16="http://schemas.microsoft.com/office/drawing/2014/main" val="20004"/>
                    </a:ext>
                  </a:extLst>
                </a:gridCol>
                <a:gridCol w="1442115">
                  <a:extLst>
                    <a:ext uri="{9D8B030D-6E8A-4147-A177-3AD203B41FA5}">
                      <a16:colId xmlns:a16="http://schemas.microsoft.com/office/drawing/2014/main" val="20005"/>
                    </a:ext>
                  </a:extLst>
                </a:gridCol>
                <a:gridCol w="1272454">
                  <a:extLst>
                    <a:ext uri="{9D8B030D-6E8A-4147-A177-3AD203B41FA5}">
                      <a16:colId xmlns:a16="http://schemas.microsoft.com/office/drawing/2014/main" val="20006"/>
                    </a:ext>
                  </a:extLst>
                </a:gridCol>
              </a:tblGrid>
              <a:tr h="5327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extLst>
                  <a:ext uri="{0D108BD9-81ED-4DB2-BD59-A6C34878D82A}">
                    <a16:rowId xmlns:a16="http://schemas.microsoft.com/office/drawing/2014/main" val="10000"/>
                  </a:ext>
                </a:extLst>
              </a:tr>
              <a:tr h="1527349">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Notice of Failure (2290) mailed/oral attempt successful (customer agrees to comply on the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93761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7694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7071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7071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7" name="Title 6"/>
          <p:cNvSpPr>
            <a:spLocks noGrp="1"/>
          </p:cNvSpPr>
          <p:nvPr>
            <p:ph type="title"/>
          </p:nvPr>
        </p:nvSpPr>
        <p:spPr>
          <a:xfrm>
            <a:off x="0" y="685800"/>
            <a:ext cx="9144000" cy="868362"/>
          </a:xfrm>
        </p:spPr>
        <p:txBody>
          <a:bodyPr>
            <a:noAutofit/>
          </a:bodyPr>
          <a:lstStyle/>
          <a:p>
            <a:r>
              <a:rPr lang="en-US" sz="3400" b="1" dirty="0"/>
              <a:t>Customer agrees to comply and shows for activity</a:t>
            </a: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2</a:t>
            </a:fld>
            <a:endParaRPr lang="en-US" dirty="0">
              <a:solidFill>
                <a:srgbClr val="DBF5F9">
                  <a:shade val="50000"/>
                </a:srgb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a:t>Forgiveness Policy</a:t>
            </a:r>
          </a:p>
        </p:txBody>
      </p:sp>
      <p:sp>
        <p:nvSpPr>
          <p:cNvPr id="3" name="Content Placeholder 2"/>
          <p:cNvSpPr>
            <a:spLocks noGrp="1"/>
          </p:cNvSpPr>
          <p:nvPr>
            <p:ph sz="quarter" idx="2"/>
          </p:nvPr>
        </p:nvSpPr>
        <p:spPr>
          <a:xfrm>
            <a:off x="609600" y="2057400"/>
            <a:ext cx="3962400" cy="4457700"/>
          </a:xfrm>
        </p:spPr>
        <p:txBody>
          <a:bodyPr>
            <a:normAutofit/>
          </a:bodyPr>
          <a:lstStyle/>
          <a:p>
            <a:r>
              <a:rPr lang="en-US" sz="2800" dirty="0">
                <a:latin typeface="Times New Roman" pitchFamily="18" charset="0"/>
                <a:cs typeface="Times New Roman" pitchFamily="18" charset="0"/>
              </a:rPr>
              <a:t>If a program participant has been compliant in the program 6 months since his or her last sanction was ended with “complied”, then all prior sanctions can be forgiven</a:t>
            </a:r>
          </a:p>
        </p:txBody>
      </p:sp>
      <p:pic>
        <p:nvPicPr>
          <p:cNvPr id="9" name="Content Placeholder 8" descr="10216414.png"/>
          <p:cNvPicPr>
            <a:picLocks noGrp="1" noChangeAspect="1"/>
          </p:cNvPicPr>
          <p:nvPr>
            <p:ph sz="quarter" idx="4"/>
          </p:nvPr>
        </p:nvPicPr>
        <p:blipFill>
          <a:blip r:embed="rId3" cstate="print"/>
          <a:stretch>
            <a:fillRect/>
          </a:stretch>
        </p:blipFill>
        <p:spPr>
          <a:xfrm>
            <a:off x="4920932" y="1968341"/>
            <a:ext cx="3489960" cy="3040380"/>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20</a:t>
            </a:fld>
            <a:endParaRPr lang="en-US" dirty="0">
              <a:solidFill>
                <a:srgbClr val="DBF5F9">
                  <a:shade val="50000"/>
                </a:srgb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990600"/>
            <a:ext cx="8305800" cy="792162"/>
          </a:xfrm>
        </p:spPr>
        <p:txBody>
          <a:bodyPr>
            <a:noAutofit/>
          </a:bodyPr>
          <a:lstStyle/>
          <a:p>
            <a:r>
              <a:rPr lang="en-US" dirty="0">
                <a:latin typeface="+mn-lt"/>
              </a:rPr>
              <a:t>Frequently Asked Question…</a:t>
            </a:r>
          </a:p>
        </p:txBody>
      </p:sp>
      <p:sp>
        <p:nvSpPr>
          <p:cNvPr id="8" name="Content Placeholder 7"/>
          <p:cNvSpPr>
            <a:spLocks noGrp="1"/>
          </p:cNvSpPr>
          <p:nvPr>
            <p:ph idx="1"/>
          </p:nvPr>
        </p:nvSpPr>
        <p:spPr>
          <a:xfrm>
            <a:off x="533400" y="2209800"/>
            <a:ext cx="8229600" cy="4389120"/>
          </a:xfrm>
        </p:spPr>
        <p:txBody>
          <a:bodyPr>
            <a:normAutofit/>
          </a:bodyPr>
          <a:lstStyle/>
          <a:p>
            <a:r>
              <a:rPr lang="en-US" sz="3200" dirty="0"/>
              <a:t>Does the participant have to be compliant in the WT program for six consecutive months in order to meet the forgiveness policy criteria?</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21</a:t>
            </a:fld>
            <a:endParaRPr lang="en-US" dirty="0">
              <a:solidFill>
                <a:srgbClr val="DBF5F9">
                  <a:shade val="50000"/>
                </a:srgb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Answer</a:t>
            </a:r>
          </a:p>
        </p:txBody>
      </p:sp>
      <p:sp>
        <p:nvSpPr>
          <p:cNvPr id="3" name="Content Placeholder 2"/>
          <p:cNvSpPr>
            <a:spLocks noGrp="1"/>
          </p:cNvSpPr>
          <p:nvPr>
            <p:ph idx="1"/>
          </p:nvPr>
        </p:nvSpPr>
        <p:spPr/>
        <p:txBody>
          <a:bodyPr>
            <a:normAutofit lnSpcReduction="10000"/>
          </a:bodyPr>
          <a:lstStyle/>
          <a:p>
            <a:pPr>
              <a:lnSpc>
                <a:spcPct val="150000"/>
              </a:lnSpc>
              <a:spcBef>
                <a:spcPts val="0"/>
              </a:spcBef>
              <a:spcAft>
                <a:spcPts val="1800"/>
              </a:spcAft>
            </a:pPr>
            <a:r>
              <a:rPr lang="en-US" sz="3200" dirty="0"/>
              <a:t>No</a:t>
            </a:r>
          </a:p>
          <a:p>
            <a:pPr lvl="1">
              <a:lnSpc>
                <a:spcPct val="150000"/>
              </a:lnSpc>
              <a:spcBef>
                <a:spcPts val="0"/>
              </a:spcBef>
              <a:spcAft>
                <a:spcPts val="1800"/>
              </a:spcAft>
            </a:pPr>
            <a:r>
              <a:rPr lang="en-US" sz="2800" dirty="0"/>
              <a:t>The months do not have to be consecutive</a:t>
            </a:r>
          </a:p>
          <a:p>
            <a:pPr lvl="2">
              <a:spcBef>
                <a:spcPts val="0"/>
              </a:spcBef>
              <a:spcAft>
                <a:spcPts val="1800"/>
              </a:spcAft>
            </a:pPr>
            <a:r>
              <a:rPr lang="en-US" sz="2600" dirty="0"/>
              <a:t>The months cannot include months the participant was transitional</a:t>
            </a:r>
          </a:p>
          <a:p>
            <a:pPr lvl="2">
              <a:spcBef>
                <a:spcPts val="0"/>
              </a:spcBef>
              <a:spcAft>
                <a:spcPts val="1800"/>
              </a:spcAft>
            </a:pPr>
            <a:r>
              <a:rPr lang="en-US" sz="2600" dirty="0"/>
              <a:t>The months cannot include any month where the customer did not receive cash assistance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22</a:t>
            </a:fld>
            <a:endParaRPr lang="en-US" dirty="0">
              <a:solidFill>
                <a:srgbClr val="DBF5F9">
                  <a:shade val="50000"/>
                </a:srgb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Review</a:t>
            </a:r>
          </a:p>
        </p:txBody>
      </p:sp>
      <p:sp>
        <p:nvSpPr>
          <p:cNvPr id="3" name="Content Placeholder 2"/>
          <p:cNvSpPr>
            <a:spLocks noGrp="1"/>
          </p:cNvSpPr>
          <p:nvPr>
            <p:ph idx="1"/>
          </p:nvPr>
        </p:nvSpPr>
        <p:spPr/>
        <p:txBody>
          <a:bodyPr>
            <a:normAutofit fontScale="92500" lnSpcReduction="10000"/>
          </a:bodyPr>
          <a:lstStyle/>
          <a:p>
            <a:pPr>
              <a:lnSpc>
                <a:spcPct val="150000"/>
              </a:lnSpc>
              <a:spcBef>
                <a:spcPts val="0"/>
              </a:spcBef>
              <a:spcAft>
                <a:spcPts val="1800"/>
              </a:spcAft>
            </a:pPr>
            <a:r>
              <a:rPr lang="en-US" dirty="0"/>
              <a:t>Accountability starts well before we even get to the pre-penalty process</a:t>
            </a:r>
          </a:p>
          <a:p>
            <a:pPr>
              <a:lnSpc>
                <a:spcPct val="150000"/>
              </a:lnSpc>
              <a:spcBef>
                <a:spcPts val="0"/>
              </a:spcBef>
              <a:spcAft>
                <a:spcPts val="1800"/>
              </a:spcAft>
            </a:pPr>
            <a:r>
              <a:rPr lang="en-US" dirty="0"/>
              <a:t>We should establish clear goals to eliminate the number of sanction occurrences</a:t>
            </a:r>
          </a:p>
          <a:p>
            <a:pPr>
              <a:lnSpc>
                <a:spcPct val="150000"/>
              </a:lnSpc>
              <a:spcBef>
                <a:spcPts val="0"/>
              </a:spcBef>
              <a:spcAft>
                <a:spcPts val="1800"/>
              </a:spcAft>
            </a:pPr>
            <a:r>
              <a:rPr lang="en-US" dirty="0"/>
              <a:t>We sanction because it’s a requirement</a:t>
            </a:r>
          </a:p>
          <a:p>
            <a:pPr>
              <a:lnSpc>
                <a:spcPct val="150000"/>
              </a:lnSpc>
              <a:spcBef>
                <a:spcPts val="0"/>
              </a:spcBef>
              <a:spcAft>
                <a:spcPts val="1800"/>
              </a:spcAft>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23</a:t>
            </a:fld>
            <a:endParaRPr lang="en-US" dirty="0">
              <a:solidFill>
                <a:srgbClr val="DBF5F9">
                  <a:shade val="50000"/>
                </a:srgb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Questions?</a:t>
            </a:r>
          </a:p>
        </p:txBody>
      </p:sp>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24</a:t>
            </a:fld>
            <a:endParaRPr lang="en-US" dirty="0">
              <a:solidFill>
                <a:srgbClr val="DBF5F9">
                  <a:shade val="50000"/>
                </a:srgbClr>
              </a:solidFill>
            </a:endParaRPr>
          </a:p>
        </p:txBody>
      </p:sp>
      <p:sp>
        <p:nvSpPr>
          <p:cNvPr id="6" name="Rectangle 5"/>
          <p:cNvSpPr/>
          <p:nvPr/>
        </p:nvSpPr>
        <p:spPr>
          <a:xfrm>
            <a:off x="609600" y="1600200"/>
            <a:ext cx="7467600" cy="3816429"/>
          </a:xfrm>
          <a:prstGeom prst="rect">
            <a:avLst/>
          </a:prstGeom>
        </p:spPr>
        <p:txBody>
          <a:bodyPr wrap="square">
            <a:spAutoFit/>
          </a:bodyPr>
          <a:lstStyle/>
          <a:p>
            <a:pPr algn="ctr"/>
            <a:r>
              <a:rPr lang="en-US" sz="4400" dirty="0">
                <a:solidFill>
                  <a:prstClr val="white"/>
                </a:solidFill>
                <a:latin typeface="Baskerville Old Face" pitchFamily="18" charset="0"/>
              </a:rPr>
              <a:t>Please Contact the </a:t>
            </a:r>
          </a:p>
          <a:p>
            <a:pPr algn="ctr"/>
            <a:r>
              <a:rPr lang="en-US" sz="4400" dirty="0">
                <a:solidFill>
                  <a:prstClr val="white"/>
                </a:solidFill>
                <a:latin typeface="Baskerville Old Face" pitchFamily="18" charset="0"/>
              </a:rPr>
              <a:t>Welfare Transition Team </a:t>
            </a:r>
          </a:p>
          <a:p>
            <a:pPr algn="ctr"/>
            <a:r>
              <a:rPr lang="en-US" sz="4400" dirty="0">
                <a:solidFill>
                  <a:prstClr val="white"/>
                </a:solidFill>
                <a:latin typeface="Baskerville Old Face" pitchFamily="18" charset="0"/>
              </a:rPr>
              <a:t>@1-866-352-2345 </a:t>
            </a:r>
          </a:p>
          <a:p>
            <a:pPr algn="ctr"/>
            <a:endParaRPr lang="en-US" sz="2800" dirty="0">
              <a:solidFill>
                <a:srgbClr val="FFC000"/>
              </a:solidFill>
              <a:latin typeface="Agency FB" pitchFamily="34" charset="0"/>
            </a:endParaRPr>
          </a:p>
          <a:p>
            <a:pPr>
              <a:defRPr/>
            </a:pPr>
            <a:endParaRPr lang="en-US" sz="2800" dirty="0">
              <a:solidFill>
                <a:srgbClr val="FFC000"/>
              </a:solidFill>
              <a:latin typeface="Agency FB" pitchFamily="34" charset="0"/>
            </a:endParaRPr>
          </a:p>
          <a:p>
            <a:pPr>
              <a:defRPr/>
            </a:pPr>
            <a:r>
              <a:rPr lang="en-US" dirty="0">
                <a:solidFill>
                  <a:srgbClr val="FFC000"/>
                </a:solidFill>
                <a:latin typeface="Agency FB" pitchFamily="34" charset="0"/>
              </a:rPr>
              <a:t>An equal opportunity employer/program. Auxiliary aids and services are available upon request to individuals with disabilities. All voice telephone numbers on this document may be reached by persons using TTY/TDD equipment via Florida Relay Service at 711</a:t>
            </a:r>
            <a:r>
              <a:rPr lang="en-US" dirty="0">
                <a:solidFill>
                  <a:srgbClr val="DBF5F9"/>
                </a:solidFill>
                <a:latin typeface="Agency FB" pitchFamily="34"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856488"/>
          </a:xfrm>
        </p:spPr>
        <p:txBody>
          <a:bodyPr>
            <a:normAutofit/>
          </a:bodyPr>
          <a:lstStyle/>
          <a:p>
            <a:r>
              <a:rPr lang="en-US" sz="3600" dirty="0"/>
              <a:t>Shows for activity after agreeing to comply</a:t>
            </a:r>
          </a:p>
        </p:txBody>
      </p:sp>
      <p:sp>
        <p:nvSpPr>
          <p:cNvPr id="4" name="Content Placeholder 3"/>
          <p:cNvSpPr>
            <a:spLocks noGrp="1"/>
          </p:cNvSpPr>
          <p:nvPr>
            <p:ph idx="1"/>
          </p:nvPr>
        </p:nvSpPr>
        <p:spPr/>
        <p:txBody>
          <a:bodyPr>
            <a:normAutofit fontScale="92500"/>
          </a:bodyPr>
          <a:lstStyle/>
          <a:p>
            <a:pPr algn="just">
              <a:lnSpc>
                <a:spcPct val="150000"/>
              </a:lnSpc>
            </a:pPr>
            <a:r>
              <a:rPr lang="en-US" dirty="0"/>
              <a:t>The customer shows to the compliance activity on the compliance date, what do I do?</a:t>
            </a:r>
          </a:p>
          <a:p>
            <a:pPr lvl="1" algn="just">
              <a:lnSpc>
                <a:spcPct val="150000"/>
              </a:lnSpc>
            </a:pPr>
            <a:r>
              <a:rPr lang="en-US" dirty="0"/>
              <a:t>End the pre-penalty in OSST with </a:t>
            </a:r>
            <a:r>
              <a:rPr lang="en-US" b="1" i="1" dirty="0">
                <a:solidFill>
                  <a:schemeClr val="bg1"/>
                </a:solidFill>
              </a:rPr>
              <a:t>“</a:t>
            </a:r>
            <a:r>
              <a:rPr lang="en-US" b="1" i="1" u="sng" dirty="0">
                <a:solidFill>
                  <a:schemeClr val="bg1"/>
                </a:solidFill>
              </a:rPr>
              <a:t>complied”</a:t>
            </a:r>
          </a:p>
          <a:p>
            <a:pPr lvl="1" algn="just"/>
            <a:r>
              <a:rPr lang="en-US" dirty="0"/>
              <a:t>Use the date the customer agreed to comply as the compliance date</a:t>
            </a:r>
          </a:p>
          <a:p>
            <a:pPr algn="just">
              <a:lnSpc>
                <a:spcPct val="150000"/>
              </a:lnSpc>
            </a:pPr>
            <a:r>
              <a:rPr lang="en-US" dirty="0"/>
              <a:t>Case note the events</a:t>
            </a:r>
          </a:p>
          <a:p>
            <a:pPr>
              <a:lnSpc>
                <a:spcPct val="150000"/>
              </a:lnSpc>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3</a:t>
            </a:fld>
            <a:endParaRPr lang="en-US" dirty="0">
              <a:solidFill>
                <a:srgbClr val="DBF5F9">
                  <a:shade val="50000"/>
                </a:srgb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solidFill>
                  <a:srgbClr val="DBF5F9">
                    <a:shade val="50000"/>
                  </a:srgbClr>
                </a:solidFill>
              </a:rPr>
              <a:pPr/>
              <a:t>4</a:t>
            </a:fld>
            <a:endParaRPr lang="en-US" dirty="0">
              <a:solidFill>
                <a:srgbClr val="DBF5F9">
                  <a:shade val="50000"/>
                </a:srgb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flipH="1" flipV="1">
            <a:off x="685800" y="2133600"/>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220200" cy="6629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7" name="Straight Arrow Connector 6"/>
          <p:cNvCxnSpPr/>
          <p:nvPr/>
        </p:nvCxnSpPr>
        <p:spPr>
          <a:xfrm rot="16200000" flipV="1">
            <a:off x="1409700" y="1943100"/>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7086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9" name="Rectangle 8"/>
          <p:cNvSpPr/>
          <p:nvPr/>
        </p:nvSpPr>
        <p:spPr>
          <a:xfrm>
            <a:off x="228600" y="3581400"/>
            <a:ext cx="7848600" cy="2123658"/>
          </a:xfrm>
          <a:prstGeom prst="rect">
            <a:avLst/>
          </a:prstGeom>
          <a:solidFill>
            <a:schemeClr val="accent3">
              <a:lumMod val="60000"/>
              <a:lumOff val="40000"/>
            </a:schemeClr>
          </a:solidFill>
          <a:ln>
            <a:solidFill>
              <a:srgbClr val="C00000"/>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prstClr val="white">
                    <a:lumMod val="85000"/>
                    <a:lumOff val="15000"/>
                  </a:prstClr>
                </a:solidFill>
                <a:effectLst>
                  <a:outerShdw blurRad="80000" dist="40000" dir="5040000" algn="tl">
                    <a:srgbClr val="000000">
                      <a:alpha val="30000"/>
                    </a:srgbClr>
                  </a:outerShdw>
                </a:effectLst>
              </a:rPr>
              <a:t>Enter the pre-penalty end date and a brief description of the compliance.</a:t>
            </a:r>
          </a:p>
        </p:txBody>
      </p:sp>
      <p:cxnSp>
        <p:nvCxnSpPr>
          <p:cNvPr id="6" name="Straight Arrow Connector 5"/>
          <p:cNvCxnSpPr/>
          <p:nvPr/>
        </p:nvCxnSpPr>
        <p:spPr>
          <a:xfrm flipV="1">
            <a:off x="7315200" y="2971800"/>
            <a:ext cx="6858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396873" y="1661159"/>
          <a:ext cx="8213727" cy="4711947"/>
        </p:xfrm>
        <a:graphic>
          <a:graphicData uri="http://schemas.openxmlformats.org/drawingml/2006/table">
            <a:tbl>
              <a:tblPr/>
              <a:tblGrid>
                <a:gridCol w="112712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Does not show for 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7" name="Title 6"/>
          <p:cNvSpPr>
            <a:spLocks noGrp="1"/>
          </p:cNvSpPr>
          <p:nvPr>
            <p:ph type="title"/>
          </p:nvPr>
        </p:nvSpPr>
        <p:spPr>
          <a:xfrm>
            <a:off x="228600" y="274638"/>
            <a:ext cx="8458200" cy="1143000"/>
          </a:xfrm>
        </p:spPr>
        <p:txBody>
          <a:bodyPr/>
          <a:lstStyle/>
          <a:p>
            <a:r>
              <a:rPr lang="en-US" dirty="0"/>
              <a:t>Shows for activity and fails again</a:t>
            </a: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7</a:t>
            </a:fld>
            <a:endParaRPr lang="en-US" dirty="0">
              <a:solidFill>
                <a:srgbClr val="DBF5F9">
                  <a:shade val="50000"/>
                </a:srgb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Shows for activity and fails again</a:t>
            </a:r>
          </a:p>
        </p:txBody>
      </p:sp>
      <p:sp>
        <p:nvSpPr>
          <p:cNvPr id="4" name="Content Placeholder 3"/>
          <p:cNvSpPr>
            <a:spLocks noGrp="1"/>
          </p:cNvSpPr>
          <p:nvPr>
            <p:ph idx="1"/>
          </p:nvPr>
        </p:nvSpPr>
        <p:spPr/>
        <p:txBody>
          <a:bodyPr/>
          <a:lstStyle/>
          <a:p>
            <a:pPr algn="just"/>
            <a:r>
              <a:rPr lang="en-US" dirty="0"/>
              <a:t>The customer shows to the compliance activity on the compliance date, but fails again within 30 days of the first failure, what do I do?</a:t>
            </a:r>
          </a:p>
          <a:p>
            <a:pPr lvl="1" algn="just">
              <a:lnSpc>
                <a:spcPct val="150000"/>
              </a:lnSpc>
            </a:pPr>
            <a:r>
              <a:rPr lang="en-US" dirty="0"/>
              <a:t>Set an alert for three days from the 2</a:t>
            </a:r>
            <a:r>
              <a:rPr lang="en-US" baseline="30000" dirty="0"/>
              <a:t>nd</a:t>
            </a:r>
            <a:r>
              <a:rPr lang="en-US" dirty="0"/>
              <a:t> failure</a:t>
            </a:r>
          </a:p>
          <a:p>
            <a:pPr algn="just">
              <a:lnSpc>
                <a:spcPct val="150000"/>
              </a:lnSpc>
            </a:pPr>
            <a:r>
              <a:rPr lang="en-US" dirty="0"/>
              <a:t>Case note the events</a:t>
            </a:r>
          </a:p>
          <a:p>
            <a:pPr>
              <a:lnSpc>
                <a:spcPct val="150000"/>
              </a:lnSpc>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8</a:t>
            </a:fld>
            <a:endParaRPr lang="en-US" dirty="0">
              <a:solidFill>
                <a:srgbClr val="DBF5F9">
                  <a:shade val="50000"/>
                </a:srgb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extLst>
              <p:ext uri="{D42A27DB-BD31-4B8C-83A1-F6EECF244321}">
                <p14:modId xmlns:p14="http://schemas.microsoft.com/office/powerpoint/2010/main" val="945074492"/>
              </p:ext>
            </p:extLst>
          </p:nvPr>
        </p:nvGraphicFramePr>
        <p:xfrm>
          <a:off x="396873" y="1661159"/>
          <a:ext cx="8213727" cy="4973814"/>
        </p:xfrm>
        <a:graphic>
          <a:graphicData uri="http://schemas.openxmlformats.org/drawingml/2006/table">
            <a:tbl>
              <a:tblPr/>
              <a:tblGrid>
                <a:gridCol w="112712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extLst>
                  <a:ext uri="{0D108BD9-81ED-4DB2-BD59-A6C34878D82A}">
                    <a16:rowId xmlns:a16="http://schemas.microsoft.com/office/drawing/2014/main" val="10000"/>
                  </a:ext>
                </a:extLst>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1"/>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Does not show for 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2"/>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a:ln>
                            <a:noFill/>
                          </a:ln>
                          <a:solidFill>
                            <a:srgbClr val="404040"/>
                          </a:solidFill>
                          <a:effectLst/>
                          <a:latin typeface="Calibri" pitchFamily="-108" charset="0"/>
                          <a:ea typeface="ＭＳ Ｐゴシック" pitchFamily="-108" charset="-128"/>
                        </a:rPr>
                        <a:t>15</a:t>
                      </a:r>
                      <a:endParaRPr kumimoji="0" lang="da-DK" sz="11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100" b="1" i="0" u="none" strike="noStrike" cap="none" normalizeH="0" baseline="0" dirty="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a:ln>
                            <a:noFill/>
                          </a:ln>
                          <a:solidFill>
                            <a:srgbClr val="404040"/>
                          </a:solidFill>
                          <a:effectLst/>
                          <a:latin typeface="Arial" pitchFamily="34" charset="0"/>
                          <a:ea typeface="ＭＳ Ｐゴシック" pitchFamily="-108" charset="-128"/>
                          <a:cs typeface="Arial" pitchFamily="34" charset="0"/>
                        </a:rPr>
                        <a:t>Request Penalty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3"/>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4"/>
                  </a:ext>
                </a:extLst>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0005"/>
                  </a:ext>
                </a:extLst>
              </a:tr>
            </a:tbl>
          </a:graphicData>
        </a:graphic>
      </p:graphicFrame>
      <p:sp>
        <p:nvSpPr>
          <p:cNvPr id="7" name="Title 6"/>
          <p:cNvSpPr>
            <a:spLocks noGrp="1"/>
          </p:cNvSpPr>
          <p:nvPr>
            <p:ph type="title"/>
          </p:nvPr>
        </p:nvSpPr>
        <p:spPr>
          <a:xfrm>
            <a:off x="228600" y="274638"/>
            <a:ext cx="8458200" cy="1143000"/>
          </a:xfrm>
        </p:spPr>
        <p:txBody>
          <a:bodyPr>
            <a:normAutofit/>
          </a:bodyPr>
          <a:lstStyle/>
          <a:p>
            <a:r>
              <a:rPr lang="en-US" dirty="0"/>
              <a:t>Shows for activity and fails again</a:t>
            </a:r>
          </a:p>
        </p:txBody>
      </p:sp>
      <p:sp>
        <p:nvSpPr>
          <p:cNvPr id="10" name="Slide Number Placeholder 9"/>
          <p:cNvSpPr>
            <a:spLocks noGrp="1"/>
          </p:cNvSpPr>
          <p:nvPr>
            <p:ph type="sldNum" sz="quarter" idx="11"/>
          </p:nvPr>
        </p:nvSpPr>
        <p:spPr/>
        <p:txBody>
          <a:bodyPr/>
          <a:lstStyle/>
          <a:p>
            <a:fld id="{B6F15528-21DE-4FAA-801E-634DDDAF4B2B}" type="slidenum">
              <a:rPr lang="en-US" smtClean="0">
                <a:solidFill>
                  <a:srgbClr val="DBF5F9">
                    <a:shade val="50000"/>
                  </a:srgbClr>
                </a:solidFill>
              </a:rPr>
              <a:pPr/>
              <a:t>9</a:t>
            </a:fld>
            <a:endParaRPr lang="en-US" dirty="0">
              <a:solidFill>
                <a:srgbClr val="DBF5F9">
                  <a:shade val="50000"/>
                </a:srgbClr>
              </a:solidFill>
            </a:endParaRPr>
          </a:p>
        </p:txBody>
      </p:sp>
      <p:sp>
        <p:nvSpPr>
          <p:cNvPr id="8" name="Right Arrow 7"/>
          <p:cNvSpPr/>
          <p:nvPr/>
        </p:nvSpPr>
        <p:spPr>
          <a:xfrm>
            <a:off x="685800" y="4572000"/>
            <a:ext cx="2667000"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lowchart: Summing Junction 8"/>
          <p:cNvSpPr/>
          <p:nvPr/>
        </p:nvSpPr>
        <p:spPr>
          <a:xfrm>
            <a:off x="5257800" y="3657600"/>
            <a:ext cx="457200" cy="304800"/>
          </a:xfrm>
          <a:prstGeom prst="flowChartSummingJunction">
            <a:avLst/>
          </a:prstGeom>
          <a:effectLst>
            <a:glow rad="101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85800" y="4619625"/>
            <a:ext cx="381000" cy="830997"/>
          </a:xfrm>
          <a:prstGeom prst="rect">
            <a:avLst/>
          </a:prstGeom>
          <a:noFill/>
        </p:spPr>
        <p:txBody>
          <a:bodyPr wrap="square" rtlCol="0">
            <a:spAutoFit/>
          </a:bodyPr>
          <a:lstStyle/>
          <a:p>
            <a:r>
              <a:rPr lang="en-US" sz="4800" dirty="0">
                <a:solidFill>
                  <a:srgbClr val="FF0000"/>
                </a:solidFill>
              </a:rPr>
              <a:t>1</a:t>
            </a:r>
          </a:p>
        </p:txBody>
      </p:sp>
      <p:sp>
        <p:nvSpPr>
          <p:cNvPr id="12" name="TextBox 11"/>
          <p:cNvSpPr txBox="1"/>
          <p:nvPr/>
        </p:nvSpPr>
        <p:spPr>
          <a:xfrm>
            <a:off x="1819275" y="4619625"/>
            <a:ext cx="304800" cy="830997"/>
          </a:xfrm>
          <a:prstGeom prst="rect">
            <a:avLst/>
          </a:prstGeom>
          <a:noFill/>
        </p:spPr>
        <p:txBody>
          <a:bodyPr wrap="square" rtlCol="0">
            <a:spAutoFit/>
          </a:bodyPr>
          <a:lstStyle/>
          <a:p>
            <a:r>
              <a:rPr lang="en-US" sz="4800" dirty="0">
                <a:solidFill>
                  <a:srgbClr val="FF0000"/>
                </a:solidFill>
              </a:rPr>
              <a:t>2</a:t>
            </a:r>
          </a:p>
        </p:txBody>
      </p:sp>
      <p:sp>
        <p:nvSpPr>
          <p:cNvPr id="13" name="TextBox 12"/>
          <p:cNvSpPr txBox="1"/>
          <p:nvPr/>
        </p:nvSpPr>
        <p:spPr>
          <a:xfrm>
            <a:off x="2876550" y="4562475"/>
            <a:ext cx="457200" cy="830997"/>
          </a:xfrm>
          <a:prstGeom prst="rect">
            <a:avLst/>
          </a:prstGeom>
          <a:noFill/>
        </p:spPr>
        <p:txBody>
          <a:bodyPr wrap="square" rtlCol="0">
            <a:spAutoFit/>
          </a:bodyPr>
          <a:lstStyle/>
          <a:p>
            <a:r>
              <a:rPr lang="en-US" sz="4800" dirty="0">
                <a:solidFill>
                  <a:srgbClr val="FF0000"/>
                </a:solidFill>
              </a:rPr>
              <a:t>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0EBC945-20E4-448B-AD4C-80A8325605F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991EF17-5638-4BE9-B92C-F4299BF65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16082A9-9BC1-45B6-A595-C7B051029B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TotalTime>
  <Words>2585</Words>
  <Application>Microsoft Office PowerPoint</Application>
  <PresentationFormat>On-screen Show (4:3)</PresentationFormat>
  <Paragraphs>510</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Agency FB</vt:lpstr>
      <vt:lpstr>Arial</vt:lpstr>
      <vt:lpstr>Baskerville Old Face</vt:lpstr>
      <vt:lpstr>Calibri</vt:lpstr>
      <vt:lpstr>Franklin Gothic Book</vt:lpstr>
      <vt:lpstr>Garamond</vt:lpstr>
      <vt:lpstr>Times New Roman</vt:lpstr>
      <vt:lpstr>Wingdings 2</vt:lpstr>
      <vt:lpstr>Office Theme</vt:lpstr>
      <vt:lpstr>Technic</vt:lpstr>
      <vt:lpstr>Accountability and the sanction process Part III</vt:lpstr>
      <vt:lpstr>Customer agrees to comply and shows for activity</vt:lpstr>
      <vt:lpstr>Shows for activity after agreeing to comply</vt:lpstr>
      <vt:lpstr>PowerPoint Presentation</vt:lpstr>
      <vt:lpstr>PowerPoint Presentation</vt:lpstr>
      <vt:lpstr>PowerPoint Presentation</vt:lpstr>
      <vt:lpstr>Shows for activity and fails again</vt:lpstr>
      <vt:lpstr>Shows for activity and fails again</vt:lpstr>
      <vt:lpstr>Shows for activity and fails again</vt:lpstr>
      <vt:lpstr>Shows for activity and fails again</vt:lpstr>
      <vt:lpstr>Complies, then fails again within 30 days</vt:lpstr>
      <vt:lpstr>PowerPoint Presentation</vt:lpstr>
      <vt:lpstr>Frequently Asked Question…</vt:lpstr>
      <vt:lpstr>Frequently Asked Question…</vt:lpstr>
      <vt:lpstr>Sanction Levels</vt:lpstr>
      <vt:lpstr>Frequently Asked Question…</vt:lpstr>
      <vt:lpstr>Sanction Levels—Level 1</vt:lpstr>
      <vt:lpstr>Sanction Levels—Level 2</vt:lpstr>
      <vt:lpstr>Sanction Levels—Level 3</vt:lpstr>
      <vt:lpstr>Forgiveness Policy</vt:lpstr>
      <vt:lpstr>Frequently Asked Question…</vt:lpstr>
      <vt:lpstr>Answer</vt:lpstr>
      <vt:lpstr>Quick Review</vt:lpstr>
      <vt:lpstr>Questions?</vt:lpstr>
    </vt:vector>
  </TitlesOfParts>
  <Company>Agency for Workforce Innovation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the sanction process Part III</dc:title>
  <dc:creator>pellerp</dc:creator>
  <cp:lastModifiedBy>Liem, Erica</cp:lastModifiedBy>
  <cp:revision>7</cp:revision>
  <dcterms:created xsi:type="dcterms:W3CDTF">2013-01-16T20:28:31Z</dcterms:created>
  <dcterms:modified xsi:type="dcterms:W3CDTF">2023-02-28T18:07:11Z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0x010100D5F439A08D3819458E106DF831B05F73</vt:lpwstr>
  </property>
</Properties>
</file>