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3" r:id="rId3"/>
    <p:sldId id="284" r:id="rId4"/>
    <p:sldId id="285" r:id="rId5"/>
    <p:sldId id="286" r:id="rId6"/>
    <p:sldId id="303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30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281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92" autoAdjust="0"/>
  </p:normalViewPr>
  <p:slideViewPr>
    <p:cSldViewPr snapToGrid="0" snapToObjects="1">
      <p:cViewPr>
        <p:scale>
          <a:sx n="82" d="100"/>
          <a:sy n="82" d="100"/>
        </p:scale>
        <p:origin x="-15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durrans\Local%20Settings\Temporary%20Internet%20Files\Content.Outlook\V7760CUQ\KP%20Working%20File%20Dobbs%20-%20UC%20Advances%20-%20EDR%20-%202010-02%20-%20HB%207033%20-%20Graph---Data%20for%20October%202011%20graph%20as%20of%202011-10-5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Unemployment Compensation Trust Fund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Projected Ending Balance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4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8311510733647388"/>
          <c:y val="1.60520338998029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2044034888652092E-2"/>
          <c:y val="9.8983359403306923E-2"/>
          <c:w val="0.90762805304359151"/>
          <c:h val="0.76565008025682335"/>
        </c:manualLayout>
      </c:layout>
      <c:lineChart>
        <c:grouping val="standard"/>
        <c:ser>
          <c:idx val="0"/>
          <c:order val="0"/>
          <c:tx>
            <c:strRef>
              <c:f>'Monthly cash flow Linear'!$A$22</c:f>
              <c:strCache>
                <c:ptCount val="1"/>
                <c:pt idx="0">
                  <c:v>Ending Balance</c:v>
                </c:pt>
              </c:strCache>
            </c:strRef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'Monthly cash flow Linear'!$B$21:$CT$21</c:f>
              <c:strCache>
                <c:ptCount val="97"/>
                <c:pt idx="0">
                  <c:v>01/2009</c:v>
                </c:pt>
                <c:pt idx="1">
                  <c:v>02/2009</c:v>
                </c:pt>
                <c:pt idx="2">
                  <c:v>03/2009</c:v>
                </c:pt>
                <c:pt idx="3">
                  <c:v>04/2009</c:v>
                </c:pt>
                <c:pt idx="4">
                  <c:v>05/2009</c:v>
                </c:pt>
                <c:pt idx="5">
                  <c:v>06/2009</c:v>
                </c:pt>
                <c:pt idx="6">
                  <c:v>07/2009</c:v>
                </c:pt>
                <c:pt idx="7">
                  <c:v>08/2009</c:v>
                </c:pt>
                <c:pt idx="8">
                  <c:v>09/2009</c:v>
                </c:pt>
                <c:pt idx="9">
                  <c:v>10/2009</c:v>
                </c:pt>
                <c:pt idx="10">
                  <c:v>11/2009</c:v>
                </c:pt>
                <c:pt idx="11">
                  <c:v>12/2009</c:v>
                </c:pt>
                <c:pt idx="12">
                  <c:v>01/2010</c:v>
                </c:pt>
                <c:pt idx="13">
                  <c:v>02/2010</c:v>
                </c:pt>
                <c:pt idx="14">
                  <c:v>03/2010</c:v>
                </c:pt>
                <c:pt idx="15">
                  <c:v>04/2010</c:v>
                </c:pt>
                <c:pt idx="16">
                  <c:v>05/2010</c:v>
                </c:pt>
                <c:pt idx="17">
                  <c:v>06/2010</c:v>
                </c:pt>
                <c:pt idx="18">
                  <c:v>07/2010</c:v>
                </c:pt>
                <c:pt idx="19">
                  <c:v>08/2010</c:v>
                </c:pt>
                <c:pt idx="20">
                  <c:v>09/2010</c:v>
                </c:pt>
                <c:pt idx="21">
                  <c:v>10/2010</c:v>
                </c:pt>
                <c:pt idx="22">
                  <c:v>11/2010</c:v>
                </c:pt>
                <c:pt idx="23">
                  <c:v>12/2010</c:v>
                </c:pt>
                <c:pt idx="24">
                  <c:v>01/2011</c:v>
                </c:pt>
                <c:pt idx="25">
                  <c:v>02/2011</c:v>
                </c:pt>
                <c:pt idx="26">
                  <c:v>03/2011</c:v>
                </c:pt>
                <c:pt idx="27">
                  <c:v>04/2011</c:v>
                </c:pt>
                <c:pt idx="28">
                  <c:v>05/2011</c:v>
                </c:pt>
                <c:pt idx="29">
                  <c:v>06/2011</c:v>
                </c:pt>
                <c:pt idx="30">
                  <c:v>07/2011</c:v>
                </c:pt>
                <c:pt idx="31">
                  <c:v>08/2011</c:v>
                </c:pt>
                <c:pt idx="32">
                  <c:v>09/2011</c:v>
                </c:pt>
                <c:pt idx="33">
                  <c:v>10/2011</c:v>
                </c:pt>
                <c:pt idx="34">
                  <c:v>11/2011</c:v>
                </c:pt>
                <c:pt idx="35">
                  <c:v>12/2011</c:v>
                </c:pt>
                <c:pt idx="36">
                  <c:v>01/2012</c:v>
                </c:pt>
                <c:pt idx="37">
                  <c:v>02/2012</c:v>
                </c:pt>
                <c:pt idx="38">
                  <c:v>03/2012</c:v>
                </c:pt>
                <c:pt idx="39">
                  <c:v>04/2012</c:v>
                </c:pt>
                <c:pt idx="40">
                  <c:v>05/2012</c:v>
                </c:pt>
                <c:pt idx="41">
                  <c:v>06/2012</c:v>
                </c:pt>
                <c:pt idx="42">
                  <c:v>07/2012</c:v>
                </c:pt>
                <c:pt idx="43">
                  <c:v>08/2012</c:v>
                </c:pt>
                <c:pt idx="44">
                  <c:v>09/2012</c:v>
                </c:pt>
                <c:pt idx="45">
                  <c:v>10/2012</c:v>
                </c:pt>
                <c:pt idx="46">
                  <c:v>11/2012</c:v>
                </c:pt>
                <c:pt idx="47">
                  <c:v>12/2012</c:v>
                </c:pt>
                <c:pt idx="48">
                  <c:v>01/2013</c:v>
                </c:pt>
                <c:pt idx="49">
                  <c:v>02/2013</c:v>
                </c:pt>
                <c:pt idx="50">
                  <c:v>03/2013</c:v>
                </c:pt>
                <c:pt idx="51">
                  <c:v>04/2013</c:v>
                </c:pt>
                <c:pt idx="52">
                  <c:v>05/2013</c:v>
                </c:pt>
                <c:pt idx="53">
                  <c:v>06/2013</c:v>
                </c:pt>
                <c:pt idx="54">
                  <c:v>07/2013</c:v>
                </c:pt>
                <c:pt idx="55">
                  <c:v>08/2013</c:v>
                </c:pt>
                <c:pt idx="56">
                  <c:v>09/2013</c:v>
                </c:pt>
                <c:pt idx="57">
                  <c:v>10/2013</c:v>
                </c:pt>
                <c:pt idx="58">
                  <c:v>11/2013</c:v>
                </c:pt>
                <c:pt idx="59">
                  <c:v>12/2013</c:v>
                </c:pt>
                <c:pt idx="60">
                  <c:v>01/2014</c:v>
                </c:pt>
                <c:pt idx="61">
                  <c:v>02/2014</c:v>
                </c:pt>
                <c:pt idx="62">
                  <c:v>03/2014</c:v>
                </c:pt>
                <c:pt idx="63">
                  <c:v>04/2014</c:v>
                </c:pt>
                <c:pt idx="64">
                  <c:v>05/2014</c:v>
                </c:pt>
                <c:pt idx="65">
                  <c:v>06/2014</c:v>
                </c:pt>
                <c:pt idx="66">
                  <c:v>07/2014</c:v>
                </c:pt>
                <c:pt idx="67">
                  <c:v>08/2014</c:v>
                </c:pt>
                <c:pt idx="68">
                  <c:v>09/2014</c:v>
                </c:pt>
                <c:pt idx="69">
                  <c:v>10/2014</c:v>
                </c:pt>
                <c:pt idx="70">
                  <c:v>11/2014</c:v>
                </c:pt>
                <c:pt idx="71">
                  <c:v>12/2014</c:v>
                </c:pt>
                <c:pt idx="72">
                  <c:v>01/2015</c:v>
                </c:pt>
                <c:pt idx="73">
                  <c:v>02/2015</c:v>
                </c:pt>
                <c:pt idx="74">
                  <c:v>03/2015</c:v>
                </c:pt>
                <c:pt idx="75">
                  <c:v>04/2015</c:v>
                </c:pt>
                <c:pt idx="76">
                  <c:v>05/2015</c:v>
                </c:pt>
                <c:pt idx="77">
                  <c:v>06/2015</c:v>
                </c:pt>
                <c:pt idx="78">
                  <c:v>07/2015</c:v>
                </c:pt>
                <c:pt idx="79">
                  <c:v>08/2015</c:v>
                </c:pt>
                <c:pt idx="80">
                  <c:v>09/2015</c:v>
                </c:pt>
                <c:pt idx="81">
                  <c:v>10/2015</c:v>
                </c:pt>
                <c:pt idx="82">
                  <c:v>11/2015</c:v>
                </c:pt>
                <c:pt idx="83">
                  <c:v>12/2015</c:v>
                </c:pt>
                <c:pt idx="84">
                  <c:v>01/2016</c:v>
                </c:pt>
                <c:pt idx="85">
                  <c:v>02/2016</c:v>
                </c:pt>
                <c:pt idx="86">
                  <c:v>03/2016</c:v>
                </c:pt>
                <c:pt idx="87">
                  <c:v>04/2016</c:v>
                </c:pt>
                <c:pt idx="88">
                  <c:v>05/2016</c:v>
                </c:pt>
                <c:pt idx="89">
                  <c:v>06/2016</c:v>
                </c:pt>
                <c:pt idx="90">
                  <c:v>07/2016</c:v>
                </c:pt>
                <c:pt idx="91">
                  <c:v>08/2016</c:v>
                </c:pt>
                <c:pt idx="92">
                  <c:v>09/2016</c:v>
                </c:pt>
                <c:pt idx="93">
                  <c:v>10/2016</c:v>
                </c:pt>
                <c:pt idx="94">
                  <c:v>11/2016</c:v>
                </c:pt>
                <c:pt idx="95">
                  <c:v>12/2016</c:v>
                </c:pt>
                <c:pt idx="96">
                  <c:v>01/2017</c:v>
                </c:pt>
              </c:strCache>
            </c:strRef>
          </c:cat>
          <c:val>
            <c:numRef>
              <c:f>'Monthly cash flow Linear'!$B$22:$CT$22</c:f>
              <c:numCache>
                <c:formatCode>General</c:formatCode>
                <c:ptCount val="97"/>
                <c:pt idx="0">
                  <c:v>1.0706239999999998</c:v>
                </c:pt>
                <c:pt idx="1">
                  <c:v>0.91289300000000062</c:v>
                </c:pt>
                <c:pt idx="2">
                  <c:v>0.65709200000000156</c:v>
                </c:pt>
                <c:pt idx="3">
                  <c:v>0.49031000000000091</c:v>
                </c:pt>
                <c:pt idx="4">
                  <c:v>0.64305700000000143</c:v>
                </c:pt>
                <c:pt idx="5">
                  <c:v>0.34505800000000075</c:v>
                </c:pt>
                <c:pt idx="6">
                  <c:v>0.11426057741000045</c:v>
                </c:pt>
                <c:pt idx="7">
                  <c:v>-4.2716448850000033E-2</c:v>
                </c:pt>
                <c:pt idx="72">
                  <c:v>1.5477699603009318</c:v>
                </c:pt>
                <c:pt idx="73">
                  <c:v>1.5980305379753741</c:v>
                </c:pt>
                <c:pt idx="74">
                  <c:v>1.5050324285557326</c:v>
                </c:pt>
                <c:pt idx="75">
                  <c:v>1.6325824035807424</c:v>
                </c:pt>
                <c:pt idx="76">
                  <c:v>2.2628424510458367</c:v>
                </c:pt>
                <c:pt idx="77">
                  <c:v>2.1812308229256892</c:v>
                </c:pt>
                <c:pt idx="78">
                  <c:v>2.2029569537620706</c:v>
                </c:pt>
                <c:pt idx="79">
                  <c:v>2.2834775806780252</c:v>
                </c:pt>
                <c:pt idx="80">
                  <c:v>2.1870012485441523</c:v>
                </c:pt>
                <c:pt idx="81">
                  <c:v>2.1638643301615046</c:v>
                </c:pt>
                <c:pt idx="82">
                  <c:v>2.1995994122404552</c:v>
                </c:pt>
                <c:pt idx="83">
                  <c:v>2.1170873076034096</c:v>
                </c:pt>
                <c:pt idx="84">
                  <c:v>2.0777985200753752</c:v>
                </c:pt>
                <c:pt idx="85">
                  <c:v>2.0884192354699542</c:v>
                </c:pt>
                <c:pt idx="86">
                  <c:v>1.9955971531609298</c:v>
                </c:pt>
                <c:pt idx="87">
                  <c:v>2.10340905510918</c:v>
                </c:pt>
                <c:pt idx="88">
                  <c:v>2.609363496052695</c:v>
                </c:pt>
                <c:pt idx="89">
                  <c:v>2.5337790956489217</c:v>
                </c:pt>
                <c:pt idx="90">
                  <c:v>2.5563820386645948</c:v>
                </c:pt>
                <c:pt idx="91">
                  <c:v>2.6143446993702009</c:v>
                </c:pt>
                <c:pt idx="92">
                  <c:v>2.5280815525685538</c:v>
                </c:pt>
                <c:pt idx="93">
                  <c:v>2.5140291279088967</c:v>
                </c:pt>
                <c:pt idx="94">
                  <c:v>2.5364883008065187</c:v>
                </c:pt>
                <c:pt idx="95">
                  <c:v>2.4620204772092626</c:v>
                </c:pt>
                <c:pt idx="96">
                  <c:v>2.4265137024344399</c:v>
                </c:pt>
              </c:numCache>
            </c:numRef>
          </c:val>
        </c:ser>
        <c:ser>
          <c:idx val="1"/>
          <c:order val="1"/>
          <c:tx>
            <c:strRef>
              <c:f>'Monthly cash flow Linear'!$A$23</c:f>
              <c:strCache>
                <c:ptCount val="1"/>
                <c:pt idx="0">
                  <c:v>Ending Balance Neg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52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3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4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5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6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7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8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59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60"/>
            <c:spPr>
              <a:ln w="25400">
                <a:solidFill>
                  <a:srgbClr val="00B050"/>
                </a:solidFill>
                <a:prstDash val="solid"/>
              </a:ln>
            </c:spPr>
          </c:dPt>
          <c:dPt>
            <c:idx val="61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2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3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4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5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6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7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8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69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0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1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2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3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4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5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6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7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8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79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0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1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2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3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4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5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6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7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8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89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0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1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2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3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4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5"/>
            <c:spPr>
              <a:ln w="25400">
                <a:solidFill>
                  <a:srgbClr val="339966"/>
                </a:solidFill>
                <a:prstDash val="solid"/>
              </a:ln>
            </c:spPr>
          </c:dPt>
          <c:dPt>
            <c:idx val="96"/>
            <c:spPr>
              <a:ln w="25400">
                <a:solidFill>
                  <a:srgbClr val="339966"/>
                </a:solidFill>
                <a:prstDash val="solid"/>
              </a:ln>
            </c:spPr>
          </c:dPt>
          <c:cat>
            <c:strRef>
              <c:f>'Monthly cash flow Linear'!$B$21:$CT$21</c:f>
              <c:strCache>
                <c:ptCount val="97"/>
                <c:pt idx="0">
                  <c:v>01/2009</c:v>
                </c:pt>
                <c:pt idx="1">
                  <c:v>02/2009</c:v>
                </c:pt>
                <c:pt idx="2">
                  <c:v>03/2009</c:v>
                </c:pt>
                <c:pt idx="3">
                  <c:v>04/2009</c:v>
                </c:pt>
                <c:pt idx="4">
                  <c:v>05/2009</c:v>
                </c:pt>
                <c:pt idx="5">
                  <c:v>06/2009</c:v>
                </c:pt>
                <c:pt idx="6">
                  <c:v>07/2009</c:v>
                </c:pt>
                <c:pt idx="7">
                  <c:v>08/2009</c:v>
                </c:pt>
                <c:pt idx="8">
                  <c:v>09/2009</c:v>
                </c:pt>
                <c:pt idx="9">
                  <c:v>10/2009</c:v>
                </c:pt>
                <c:pt idx="10">
                  <c:v>11/2009</c:v>
                </c:pt>
                <c:pt idx="11">
                  <c:v>12/2009</c:v>
                </c:pt>
                <c:pt idx="12">
                  <c:v>01/2010</c:v>
                </c:pt>
                <c:pt idx="13">
                  <c:v>02/2010</c:v>
                </c:pt>
                <c:pt idx="14">
                  <c:v>03/2010</c:v>
                </c:pt>
                <c:pt idx="15">
                  <c:v>04/2010</c:v>
                </c:pt>
                <c:pt idx="16">
                  <c:v>05/2010</c:v>
                </c:pt>
                <c:pt idx="17">
                  <c:v>06/2010</c:v>
                </c:pt>
                <c:pt idx="18">
                  <c:v>07/2010</c:v>
                </c:pt>
                <c:pt idx="19">
                  <c:v>08/2010</c:v>
                </c:pt>
                <c:pt idx="20">
                  <c:v>09/2010</c:v>
                </c:pt>
                <c:pt idx="21">
                  <c:v>10/2010</c:v>
                </c:pt>
                <c:pt idx="22">
                  <c:v>11/2010</c:v>
                </c:pt>
                <c:pt idx="23">
                  <c:v>12/2010</c:v>
                </c:pt>
                <c:pt idx="24">
                  <c:v>01/2011</c:v>
                </c:pt>
                <c:pt idx="25">
                  <c:v>02/2011</c:v>
                </c:pt>
                <c:pt idx="26">
                  <c:v>03/2011</c:v>
                </c:pt>
                <c:pt idx="27">
                  <c:v>04/2011</c:v>
                </c:pt>
                <c:pt idx="28">
                  <c:v>05/2011</c:v>
                </c:pt>
                <c:pt idx="29">
                  <c:v>06/2011</c:v>
                </c:pt>
                <c:pt idx="30">
                  <c:v>07/2011</c:v>
                </c:pt>
                <c:pt idx="31">
                  <c:v>08/2011</c:v>
                </c:pt>
                <c:pt idx="32">
                  <c:v>09/2011</c:v>
                </c:pt>
                <c:pt idx="33">
                  <c:v>10/2011</c:v>
                </c:pt>
                <c:pt idx="34">
                  <c:v>11/2011</c:v>
                </c:pt>
                <c:pt idx="35">
                  <c:v>12/2011</c:v>
                </c:pt>
                <c:pt idx="36">
                  <c:v>01/2012</c:v>
                </c:pt>
                <c:pt idx="37">
                  <c:v>02/2012</c:v>
                </c:pt>
                <c:pt idx="38">
                  <c:v>03/2012</c:v>
                </c:pt>
                <c:pt idx="39">
                  <c:v>04/2012</c:v>
                </c:pt>
                <c:pt idx="40">
                  <c:v>05/2012</c:v>
                </c:pt>
                <c:pt idx="41">
                  <c:v>06/2012</c:v>
                </c:pt>
                <c:pt idx="42">
                  <c:v>07/2012</c:v>
                </c:pt>
                <c:pt idx="43">
                  <c:v>08/2012</c:v>
                </c:pt>
                <c:pt idx="44">
                  <c:v>09/2012</c:v>
                </c:pt>
                <c:pt idx="45">
                  <c:v>10/2012</c:v>
                </c:pt>
                <c:pt idx="46">
                  <c:v>11/2012</c:v>
                </c:pt>
                <c:pt idx="47">
                  <c:v>12/2012</c:v>
                </c:pt>
                <c:pt idx="48">
                  <c:v>01/2013</c:v>
                </c:pt>
                <c:pt idx="49">
                  <c:v>02/2013</c:v>
                </c:pt>
                <c:pt idx="50">
                  <c:v>03/2013</c:v>
                </c:pt>
                <c:pt idx="51">
                  <c:v>04/2013</c:v>
                </c:pt>
                <c:pt idx="52">
                  <c:v>05/2013</c:v>
                </c:pt>
                <c:pt idx="53">
                  <c:v>06/2013</c:v>
                </c:pt>
                <c:pt idx="54">
                  <c:v>07/2013</c:v>
                </c:pt>
                <c:pt idx="55">
                  <c:v>08/2013</c:v>
                </c:pt>
                <c:pt idx="56">
                  <c:v>09/2013</c:v>
                </c:pt>
                <c:pt idx="57">
                  <c:v>10/2013</c:v>
                </c:pt>
                <c:pt idx="58">
                  <c:v>11/2013</c:v>
                </c:pt>
                <c:pt idx="59">
                  <c:v>12/2013</c:v>
                </c:pt>
                <c:pt idx="60">
                  <c:v>01/2014</c:v>
                </c:pt>
                <c:pt idx="61">
                  <c:v>02/2014</c:v>
                </c:pt>
                <c:pt idx="62">
                  <c:v>03/2014</c:v>
                </c:pt>
                <c:pt idx="63">
                  <c:v>04/2014</c:v>
                </c:pt>
                <c:pt idx="64">
                  <c:v>05/2014</c:v>
                </c:pt>
                <c:pt idx="65">
                  <c:v>06/2014</c:v>
                </c:pt>
                <c:pt idx="66">
                  <c:v>07/2014</c:v>
                </c:pt>
                <c:pt idx="67">
                  <c:v>08/2014</c:v>
                </c:pt>
                <c:pt idx="68">
                  <c:v>09/2014</c:v>
                </c:pt>
                <c:pt idx="69">
                  <c:v>10/2014</c:v>
                </c:pt>
                <c:pt idx="70">
                  <c:v>11/2014</c:v>
                </c:pt>
                <c:pt idx="71">
                  <c:v>12/2014</c:v>
                </c:pt>
                <c:pt idx="72">
                  <c:v>01/2015</c:v>
                </c:pt>
                <c:pt idx="73">
                  <c:v>02/2015</c:v>
                </c:pt>
                <c:pt idx="74">
                  <c:v>03/2015</c:v>
                </c:pt>
                <c:pt idx="75">
                  <c:v>04/2015</c:v>
                </c:pt>
                <c:pt idx="76">
                  <c:v>05/2015</c:v>
                </c:pt>
                <c:pt idx="77">
                  <c:v>06/2015</c:v>
                </c:pt>
                <c:pt idx="78">
                  <c:v>07/2015</c:v>
                </c:pt>
                <c:pt idx="79">
                  <c:v>08/2015</c:v>
                </c:pt>
                <c:pt idx="80">
                  <c:v>09/2015</c:v>
                </c:pt>
                <c:pt idx="81">
                  <c:v>10/2015</c:v>
                </c:pt>
                <c:pt idx="82">
                  <c:v>11/2015</c:v>
                </c:pt>
                <c:pt idx="83">
                  <c:v>12/2015</c:v>
                </c:pt>
                <c:pt idx="84">
                  <c:v>01/2016</c:v>
                </c:pt>
                <c:pt idx="85">
                  <c:v>02/2016</c:v>
                </c:pt>
                <c:pt idx="86">
                  <c:v>03/2016</c:v>
                </c:pt>
                <c:pt idx="87">
                  <c:v>04/2016</c:v>
                </c:pt>
                <c:pt idx="88">
                  <c:v>05/2016</c:v>
                </c:pt>
                <c:pt idx="89">
                  <c:v>06/2016</c:v>
                </c:pt>
                <c:pt idx="90">
                  <c:v>07/2016</c:v>
                </c:pt>
                <c:pt idx="91">
                  <c:v>08/2016</c:v>
                </c:pt>
                <c:pt idx="92">
                  <c:v>09/2016</c:v>
                </c:pt>
                <c:pt idx="93">
                  <c:v>10/2016</c:v>
                </c:pt>
                <c:pt idx="94">
                  <c:v>11/2016</c:v>
                </c:pt>
                <c:pt idx="95">
                  <c:v>12/2016</c:v>
                </c:pt>
                <c:pt idx="96">
                  <c:v>01/2017</c:v>
                </c:pt>
              </c:strCache>
            </c:strRef>
          </c:cat>
          <c:val>
            <c:numRef>
              <c:f>'Monthly cash flow Linear'!$B$23:$CT$23</c:f>
              <c:numCache>
                <c:formatCode>General</c:formatCode>
                <c:ptCount val="97"/>
                <c:pt idx="7">
                  <c:v>-4.2716448850000033E-2</c:v>
                </c:pt>
                <c:pt idx="8">
                  <c:v>-0.3257841346600005</c:v>
                </c:pt>
                <c:pt idx="9">
                  <c:v>-0.54270264340999985</c:v>
                </c:pt>
                <c:pt idx="10">
                  <c:v>-0.66312198041000159</c:v>
                </c:pt>
                <c:pt idx="11">
                  <c:v>-0.91768820341000135</c:v>
                </c:pt>
                <c:pt idx="12">
                  <c:v>-1.1088626784099971</c:v>
                </c:pt>
                <c:pt idx="13">
                  <c:v>-1.2319763337299969</c:v>
                </c:pt>
                <c:pt idx="14">
                  <c:v>-1.4445981149999998</c:v>
                </c:pt>
                <c:pt idx="15">
                  <c:v>-1.4811286859999941</c:v>
                </c:pt>
                <c:pt idx="16">
                  <c:v>-1.047848077999997</c:v>
                </c:pt>
                <c:pt idx="17">
                  <c:v>-1.247381421</c:v>
                </c:pt>
                <c:pt idx="18">
                  <c:v>-1.3617899919999998</c:v>
                </c:pt>
                <c:pt idx="19">
                  <c:v>-1.3905274810000001</c:v>
                </c:pt>
                <c:pt idx="20">
                  <c:v>-1.58674855</c:v>
                </c:pt>
                <c:pt idx="21">
                  <c:v>-1.711679217999994</c:v>
                </c:pt>
                <c:pt idx="22">
                  <c:v>-1.7584804000000016</c:v>
                </c:pt>
                <c:pt idx="23">
                  <c:v>-1.9324909879999987</c:v>
                </c:pt>
                <c:pt idx="24">
                  <c:v>-2.0223916385500011</c:v>
                </c:pt>
                <c:pt idx="25">
                  <c:v>-2.0723810686200053</c:v>
                </c:pt>
                <c:pt idx="26">
                  <c:v>-2.2356254156199977</c:v>
                </c:pt>
                <c:pt idx="27">
                  <c:v>-2.1736494608699997</c:v>
                </c:pt>
                <c:pt idx="28">
                  <c:v>-1.4252158746399999</c:v>
                </c:pt>
                <c:pt idx="29">
                  <c:v>-1.5967048578873742</c:v>
                </c:pt>
                <c:pt idx="30">
                  <c:v>-1.6493618579530918</c:v>
                </c:pt>
                <c:pt idx="31">
                  <c:v>-1.5875139256819502</c:v>
                </c:pt>
                <c:pt idx="32">
                  <c:v>-1.7533857612475063</c:v>
                </c:pt>
                <c:pt idx="33">
                  <c:v>-1.8586878038244201</c:v>
                </c:pt>
                <c:pt idx="34">
                  <c:v>-1.8386263222577408</c:v>
                </c:pt>
                <c:pt idx="35">
                  <c:v>-1.9632960805174775</c:v>
                </c:pt>
                <c:pt idx="36">
                  <c:v>-1.9080668866574921</c:v>
                </c:pt>
                <c:pt idx="37">
                  <c:v>-1.9011796020807585</c:v>
                </c:pt>
                <c:pt idx="38">
                  <c:v>-2.0269456615734667</c:v>
                </c:pt>
                <c:pt idx="39">
                  <c:v>-1.8228275903614775</c:v>
                </c:pt>
                <c:pt idx="40">
                  <c:v>-0.70434048530119464</c:v>
                </c:pt>
                <c:pt idx="41">
                  <c:v>-0.82417480241625363</c:v>
                </c:pt>
                <c:pt idx="42">
                  <c:v>-0.81464317862169555</c:v>
                </c:pt>
                <c:pt idx="43">
                  <c:v>-0.63458250353507784</c:v>
                </c:pt>
                <c:pt idx="44">
                  <c:v>-0.77358144797289052</c:v>
                </c:pt>
                <c:pt idx="45">
                  <c:v>-0.84131836581441</c:v>
                </c:pt>
                <c:pt idx="46">
                  <c:v>-0.73537482195351123</c:v>
                </c:pt>
                <c:pt idx="47">
                  <c:v>-0.82405033846896181</c:v>
                </c:pt>
                <c:pt idx="48">
                  <c:v>-0.5784856896365107</c:v>
                </c:pt>
                <c:pt idx="49">
                  <c:v>-0.50647885674981563</c:v>
                </c:pt>
                <c:pt idx="50">
                  <c:v>-0.61241591107279192</c:v>
                </c:pt>
                <c:pt idx="51">
                  <c:v>-0.40931512526670988</c:v>
                </c:pt>
                <c:pt idx="52">
                  <c:v>0.647717005892677</c:v>
                </c:pt>
                <c:pt idx="53">
                  <c:v>0.54863158839578863</c:v>
                </c:pt>
                <c:pt idx="54">
                  <c:v>0.57285899151656472</c:v>
                </c:pt>
                <c:pt idx="55">
                  <c:v>0.75032144964623615</c:v>
                </c:pt>
                <c:pt idx="56">
                  <c:v>0.62921069892841275</c:v>
                </c:pt>
                <c:pt idx="57">
                  <c:v>0.58078082502993167</c:v>
                </c:pt>
                <c:pt idx="58">
                  <c:v>0.68633823762770962</c:v>
                </c:pt>
                <c:pt idx="59">
                  <c:v>0.61027493045373316</c:v>
                </c:pt>
                <c:pt idx="60">
                  <c:v>0.55476047267148343</c:v>
                </c:pt>
                <c:pt idx="61">
                  <c:v>0.62482580981067581</c:v>
                </c:pt>
                <c:pt idx="62">
                  <c:v>0.52844514487965077</c:v>
                </c:pt>
                <c:pt idx="63">
                  <c:v>0.70571607467000574</c:v>
                </c:pt>
                <c:pt idx="64">
                  <c:v>1.6039427426519739</c:v>
                </c:pt>
                <c:pt idx="65">
                  <c:v>1.51631074981435</c:v>
                </c:pt>
                <c:pt idx="66">
                  <c:v>1.5504287473461118</c:v>
                </c:pt>
                <c:pt idx="67">
                  <c:v>1.7007675011157843</c:v>
                </c:pt>
                <c:pt idx="68">
                  <c:v>1.5965296009944789</c:v>
                </c:pt>
                <c:pt idx="69">
                  <c:v>1.5681571713107809</c:v>
                </c:pt>
                <c:pt idx="70">
                  <c:v>1.656690286880905</c:v>
                </c:pt>
                <c:pt idx="71">
                  <c:v>1.5901503322515504</c:v>
                </c:pt>
                <c:pt idx="72">
                  <c:v>1.5477699603009318</c:v>
                </c:pt>
                <c:pt idx="73">
                  <c:v>1.5980305379753741</c:v>
                </c:pt>
                <c:pt idx="74">
                  <c:v>1.5050324285557326</c:v>
                </c:pt>
                <c:pt idx="75">
                  <c:v>1.6325824035807424</c:v>
                </c:pt>
                <c:pt idx="76">
                  <c:v>2.2628424510458367</c:v>
                </c:pt>
                <c:pt idx="77">
                  <c:v>2.1812308229256892</c:v>
                </c:pt>
                <c:pt idx="78">
                  <c:v>2.2029569537620706</c:v>
                </c:pt>
                <c:pt idx="79">
                  <c:v>2.2834775806780252</c:v>
                </c:pt>
                <c:pt idx="80">
                  <c:v>2.1870012485441523</c:v>
                </c:pt>
                <c:pt idx="81">
                  <c:v>2.1638643301615046</c:v>
                </c:pt>
                <c:pt idx="82">
                  <c:v>2.1995994122404552</c:v>
                </c:pt>
                <c:pt idx="83">
                  <c:v>2.1170873076034096</c:v>
                </c:pt>
                <c:pt idx="84">
                  <c:v>2.0777985200753752</c:v>
                </c:pt>
                <c:pt idx="85">
                  <c:v>2.0884192354699542</c:v>
                </c:pt>
                <c:pt idx="86">
                  <c:v>1.9955971531609298</c:v>
                </c:pt>
                <c:pt idx="87">
                  <c:v>2.10340905510918</c:v>
                </c:pt>
                <c:pt idx="88" formatCode="_(* #,##0.00000_);_(* \(#,##0.00000\);_(* &quot;-&quot;??_);_(@_)">
                  <c:v>2.609363496052695</c:v>
                </c:pt>
                <c:pt idx="89" formatCode="_(* #,##0.00000_);_(* \(#,##0.00000\);_(* &quot;-&quot;??_);_(@_)">
                  <c:v>2.5337790956489217</c:v>
                </c:pt>
                <c:pt idx="90" formatCode="_(* #,##0.00000_);_(* \(#,##0.00000\);_(* &quot;-&quot;??_);_(@_)">
                  <c:v>2.5563820386645948</c:v>
                </c:pt>
                <c:pt idx="91" formatCode="_(* #,##0.00000_);_(* \(#,##0.00000\);_(* &quot;-&quot;??_);_(@_)">
                  <c:v>2.6143446993702009</c:v>
                </c:pt>
                <c:pt idx="92" formatCode="_(* #,##0.00000_);_(* \(#,##0.00000\);_(* &quot;-&quot;??_);_(@_)">
                  <c:v>2.5280815525685538</c:v>
                </c:pt>
                <c:pt idx="93" formatCode="_(* #,##0.00000_);_(* \(#,##0.00000\);_(* &quot;-&quot;??_);_(@_)">
                  <c:v>2.5140291279088967</c:v>
                </c:pt>
                <c:pt idx="94" formatCode="_(* #,##0.00000_);_(* \(#,##0.00000\);_(* &quot;-&quot;??_);_(@_)">
                  <c:v>2.5364883008065187</c:v>
                </c:pt>
                <c:pt idx="95" formatCode="_(* #,##0.00000_);_(* \(#,##0.00000\);_(* &quot;-&quot;??_);_(@_)">
                  <c:v>2.4620204772092626</c:v>
                </c:pt>
                <c:pt idx="96" formatCode="_(* #,##0.00000_);_(* \(#,##0.00000\);_(* &quot;-&quot;??_);_(@_)">
                  <c:v>2.4265137024344399</c:v>
                </c:pt>
              </c:numCache>
            </c:numRef>
          </c:val>
        </c:ser>
        <c:marker val="1"/>
        <c:axId val="70150400"/>
        <c:axId val="70152192"/>
      </c:lineChart>
      <c:catAx>
        <c:axId val="70150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52192"/>
        <c:crossesAt val="-5000"/>
        <c:auto val="1"/>
        <c:lblAlgn val="ctr"/>
        <c:lblOffset val="100"/>
        <c:tickLblSkip val="6"/>
        <c:tickMarkSkip val="1"/>
      </c:catAx>
      <c:valAx>
        <c:axId val="70152192"/>
        <c:scaling>
          <c:orientation val="minMax"/>
          <c:max val="3"/>
          <c:min val="-4.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Billions</a:t>
                </a:r>
              </a:p>
            </c:rich>
          </c:tx>
          <c:layout>
            <c:manualLayout>
              <c:xMode val="edge"/>
              <c:yMode val="edge"/>
              <c:x val="0"/>
              <c:y val="0.41305513578479458"/>
            </c:manualLayout>
          </c:layout>
          <c:spPr>
            <a:noFill/>
            <a:ln w="25400">
              <a:noFill/>
            </a:ln>
          </c:spPr>
        </c:title>
        <c:numFmt formatCode="#,##0.0_);[Red]\(#,##0.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50400"/>
        <c:crosses val="autoZero"/>
        <c:crossBetween val="between"/>
        <c:majorUnit val="0.5"/>
        <c:minorUnit val="0.1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0.45852</cdr:x>
      <cdr:y>0.66132</cdr:y>
    </cdr:from>
    <cdr:to>
      <cdr:x>0.68668</cdr:x>
      <cdr:y>0.79425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4175237" y="4163687"/>
          <a:ext cx="2077602" cy="836940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02405C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>
              <a:solidFill>
                <a:schemeClr val="tx2"/>
              </a:solidFill>
            </a:rPr>
            <a:t>January 1, 2012</a:t>
          </a:r>
        </a:p>
        <a:p xmlns:a="http://schemas.openxmlformats.org/drawingml/2006/main">
          <a:r>
            <a:rPr lang="en-US" dirty="0">
              <a:solidFill>
                <a:schemeClr val="tx2"/>
              </a:solidFill>
            </a:rPr>
            <a:t>Businesses Begin Paying Higher</a:t>
          </a:r>
        </a:p>
        <a:p xmlns:a="http://schemas.openxmlformats.org/drawingml/2006/main">
          <a:r>
            <a:rPr lang="en-US" dirty="0">
              <a:solidFill>
                <a:schemeClr val="tx2"/>
              </a:solidFill>
            </a:rPr>
            <a:t>Federal</a:t>
          </a:r>
          <a:r>
            <a:rPr lang="en-US" baseline="0" dirty="0">
              <a:solidFill>
                <a:schemeClr val="tx2"/>
              </a:solidFill>
            </a:rPr>
            <a:t> Unemployment Tax</a:t>
          </a:r>
        </a:p>
        <a:p xmlns:a="http://schemas.openxmlformats.org/drawingml/2006/main">
          <a:endParaRPr lang="en-US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0.12227</cdr:x>
      <cdr:y>0.36276</cdr:y>
    </cdr:from>
    <cdr:to>
      <cdr:x>0.13319</cdr:x>
      <cdr:y>0.4061</cdr:y>
    </cdr:to>
    <cdr:sp macro="" textlink="">
      <cdr:nvSpPr>
        <cdr:cNvPr id="1229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066764" y="2152642"/>
          <a:ext cx="95276" cy="25718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2405C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0.07843</cdr:x>
      <cdr:y>0.67255</cdr:y>
    </cdr:from>
    <cdr:to>
      <cdr:x>0.28383</cdr:x>
      <cdr:y>0.81701</cdr:y>
    </cdr:to>
    <cdr:sp macro="" textlink="">
      <cdr:nvSpPr>
        <cdr:cNvPr id="1229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4294" y="3990975"/>
          <a:ext cx="1792094" cy="8572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rgbClr val="02405C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1" i="0" u="none" strike="noStrike" baseline="0" dirty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January 1, 2011 </a:t>
          </a:r>
        </a:p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Begin Accruing Interest</a:t>
          </a:r>
        </a:p>
        <a:p xmlns:a="http://schemas.openxmlformats.org/drawingml/2006/main">
          <a:pPr algn="l" rtl="0">
            <a:defRPr sz="1000"/>
          </a:pPr>
          <a:endParaRPr lang="en-US" sz="800" b="0" i="0" u="none" strike="noStrike" baseline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Begin </a:t>
          </a:r>
          <a:r>
            <a:rPr lang="en-US" sz="1000" b="0" i="0" baseline="0" dirty="0">
              <a:latin typeface="Arial" pitchFamily="34" charset="0"/>
              <a:ea typeface="+mn-ea"/>
              <a:cs typeface="Arial" pitchFamily="34" charset="0"/>
            </a:rPr>
            <a:t>Partial Loss of Employer Federal Tax Credit (0.3%)</a:t>
          </a:r>
          <a:endParaRPr lang="en-US" sz="100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defRPr sz="1000"/>
          </a:pPr>
          <a:endParaRPr lang="en-US" sz="10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0.12117</cdr:x>
      <cdr:y>0.29206</cdr:y>
    </cdr:from>
    <cdr:to>
      <cdr:x>0.25109</cdr:x>
      <cdr:y>0.35947</cdr:y>
    </cdr:to>
    <cdr:sp macro="" textlink="">
      <cdr:nvSpPr>
        <cdr:cNvPr id="1229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7207" y="1652412"/>
          <a:ext cx="1133539" cy="3813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rgbClr val="02405C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August 24, 2009 </a:t>
          </a:r>
        </a:p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Begin Advances</a:t>
          </a:r>
        </a:p>
      </cdr:txBody>
    </cdr:sp>
  </cdr:relSizeAnchor>
  <cdr:relSizeAnchor xmlns:cdr="http://schemas.openxmlformats.org/drawingml/2006/chartDrawing">
    <cdr:from>
      <cdr:x>0.26965</cdr:x>
      <cdr:y>0.31145</cdr:y>
    </cdr:from>
    <cdr:to>
      <cdr:x>0.45742</cdr:x>
      <cdr:y>0.45746</cdr:y>
    </cdr:to>
    <cdr:sp macro="" textlink="">
      <cdr:nvSpPr>
        <cdr:cNvPr id="1229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52669" y="1762125"/>
          <a:ext cx="1638275" cy="8261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rgbClr val="02405C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September 30, 2011</a:t>
          </a:r>
        </a:p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First Interest Payment Due </a:t>
          </a:r>
        </a:p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$</a:t>
          </a:r>
          <a:r>
            <a:rPr lang="en-US" sz="10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56,106,728.46 </a:t>
          </a: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million</a:t>
          </a:r>
        </a:p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(Paid </a:t>
          </a: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by employers' special assessment)</a:t>
          </a:r>
        </a:p>
        <a:p xmlns:a="http://schemas.openxmlformats.org/drawingml/2006/main">
          <a:pPr algn="l" rtl="0">
            <a:defRPr sz="1000"/>
          </a:pPr>
          <a:endParaRPr lang="en-US" sz="10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0.34061</cdr:x>
      <cdr:y>0.45907</cdr:y>
    </cdr:from>
    <cdr:to>
      <cdr:x>0.35262</cdr:x>
      <cdr:y>0.57785</cdr:y>
    </cdr:to>
    <cdr:sp macro="" textlink="">
      <cdr:nvSpPr>
        <cdr:cNvPr id="12295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971800" y="2724150"/>
          <a:ext cx="104774" cy="70485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2405C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0.39629</cdr:x>
      <cdr:y>0.60193</cdr:y>
    </cdr:from>
    <cdr:to>
      <cdr:x>0.45852</cdr:x>
      <cdr:y>0.76431</cdr:y>
    </cdr:to>
    <cdr:sp macro="" textlink="">
      <cdr:nvSpPr>
        <cdr:cNvPr id="9" name="Straight Arrow Connector 8"/>
        <cdr:cNvSpPr/>
      </cdr:nvSpPr>
      <cdr:spPr>
        <a:xfrm xmlns:a="http://schemas.openxmlformats.org/drawingml/2006/main" rot="10800000" flipH="1" flipV="1">
          <a:off x="3457590" y="3405630"/>
          <a:ext cx="542909" cy="91872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2405C"/>
          </a:solidFill>
          <a:headEnd type="triangle" w="lg" len="med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0.61681</cdr:x>
      <cdr:y>0.34831</cdr:y>
    </cdr:from>
    <cdr:to>
      <cdr:x>0.63646</cdr:x>
      <cdr:y>0.45586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rot="10800000">
          <a:off x="5381624" y="2066925"/>
          <a:ext cx="171450" cy="63817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2405C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0.63428</cdr:x>
      <cdr:y>0.45907</cdr:y>
    </cdr:from>
    <cdr:to>
      <cdr:x>0.8155</cdr:x>
      <cdr:y>0.58266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534025" y="2724150"/>
          <a:ext cx="1581150" cy="7334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>
          <a:solidFill>
            <a:srgbClr val="02405C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chemeClr val="tx2"/>
              </a:solidFill>
            </a:rPr>
            <a:t>January 1, 2014</a:t>
          </a:r>
        </a:p>
        <a:p xmlns:a="http://schemas.openxmlformats.org/drawingml/2006/main">
          <a:r>
            <a:rPr lang="en-US" sz="1100" dirty="0">
              <a:solidFill>
                <a:schemeClr val="tx2"/>
              </a:solidFill>
            </a:rPr>
            <a:t>Reinstate Full Employer</a:t>
          </a:r>
        </a:p>
        <a:p xmlns:a="http://schemas.openxmlformats.org/drawingml/2006/main">
          <a:r>
            <a:rPr lang="en-US" sz="1100" dirty="0">
              <a:solidFill>
                <a:schemeClr val="tx2"/>
              </a:solidFill>
            </a:rPr>
            <a:t>Federal Tax Credit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0.28384</cdr:x>
      <cdr:y>0.63403</cdr:y>
    </cdr:from>
    <cdr:to>
      <cdr:x>0.29913</cdr:x>
      <cdr:y>0.67255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rot="5400000" flipH="1" flipV="1">
          <a:off x="2476500" y="3762375"/>
          <a:ext cx="133350" cy="228600"/>
        </a:xfrm>
        <a:prstGeom xmlns:a="http://schemas.openxmlformats.org/drawingml/2006/main" prst="straightConnector1">
          <a:avLst/>
        </a:prstGeom>
        <a:ln xmlns:a="http://schemas.openxmlformats.org/drawingml/2006/main" cmpd="sng">
          <a:solidFill>
            <a:srgbClr val="02405C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0.48954</cdr:x>
      <cdr:y>0.27383</cdr:y>
    </cdr:from>
    <cdr:to>
      <cdr:x>0.53166</cdr:x>
      <cdr:y>0.44201</cdr:y>
    </cdr:to>
    <cdr:sp macro="" textlink="">
      <cdr:nvSpPr>
        <cdr:cNvPr id="13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457699" y="1724026"/>
          <a:ext cx="383543" cy="105888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2405C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baseline="0" dirty="0" smtClean="0"/>
              <a:t>If a claimant filed a claim today (October 19), their based period is July 2010 – June 2011.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Source:  Department of Economic Opportunity, Unemployment Compensation</a:t>
            </a:r>
          </a:p>
          <a:p>
            <a:r>
              <a:rPr lang="en-US" sz="1200" dirty="0" smtClean="0"/>
              <a:t>CY 2011 – through  September 30, 2011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6AB5F-923E-499D-9B96-5D9CD9B6F6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3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 smtClean="0">
                <a:latin typeface="Adobe Garamond Pro"/>
                <a:cs typeface="Adobe Garamond Pro"/>
              </a:rPr>
              <a:t>House Business &amp; Consumer Affairs Subcommittee</a:t>
            </a:r>
            <a:r>
              <a:rPr lang="en-US" sz="2400" dirty="0" smtClean="0">
                <a:latin typeface="Adobe Garamond Pro"/>
                <a:cs typeface="Adobe Garamond Pro"/>
              </a:rPr>
              <a:t/>
            </a:r>
            <a:br>
              <a:rPr lang="en-US" sz="2400" dirty="0" smtClean="0">
                <a:latin typeface="Adobe Garamond Pro"/>
                <a:cs typeface="Adobe Garamond Pro"/>
              </a:rPr>
            </a:br>
            <a:r>
              <a:rPr lang="en-US" sz="1600" i="1" dirty="0" smtClean="0"/>
              <a:t>Presented by: Michael Ayers, Chief of Staff, Department of Economic Opportunity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latin typeface="Adobe Garamond Pro"/>
                <a:cs typeface="Adobe Garamond Pro"/>
              </a:rPr>
              <a:t/>
            </a:r>
            <a:br>
              <a:rPr lang="en-US" sz="1600" dirty="0" smtClean="0">
                <a:latin typeface="Adobe Garamond Pro"/>
                <a:cs typeface="Adobe Garamond Pro"/>
              </a:rPr>
            </a:br>
            <a:r>
              <a:rPr lang="en-US" sz="2400" b="1" dirty="0" smtClean="0"/>
              <a:t>Wednesday, October 19, 2011</a:t>
            </a:r>
            <a:endParaRPr lang="en-US" sz="2400" b="1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9032" y="4308593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F5582-2CEA-4D8B-AED7-B3EB645FF32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934200" cy="14478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State Extended Benefits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987" y="1676400"/>
            <a:ext cx="8071413" cy="42672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400" b="1" dirty="0" smtClean="0"/>
              <a:t>State Extended Benefits become payable when the worker has used all regular and EUC entitlements.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400" b="1" dirty="0" smtClean="0"/>
              <a:t>Full federal funding provided by the American Recovery and Reinvestment Act (ARRA).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400" b="1" dirty="0" smtClean="0"/>
              <a:t>In 2009, 2010, and 2011 the Legislature provided necessary statutory changes to make state extended benefits available.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400" b="1" dirty="0" smtClean="0"/>
              <a:t>Extended Benefits cannot be paid for a week of unemployment beyond the week of January 7, 2012. 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7186A3-86DD-407D-8C8E-B35CA6BC72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620000" cy="1527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4000" b="1" dirty="0" smtClean="0"/>
              <a:t>State Extended Benefits (cont.)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4400" b="1" dirty="0" smtClean="0"/>
              <a:t>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838" y="1752600"/>
            <a:ext cx="8094562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Payments </a:t>
            </a:r>
            <a:r>
              <a:rPr lang="en-US" sz="2400" dirty="0" smtClean="0"/>
              <a:t>– began July 3, 2009 retroactive to February 22, 2009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Payments to date</a:t>
            </a:r>
            <a:r>
              <a:rPr lang="en-US" sz="2400" dirty="0" smtClean="0"/>
              <a:t> – Over $1 billion paid: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SFY 2009-10:  $ 491 million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SFY 2010-11:  $ 669 million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SFY 2011-12:  $   70 million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Program</a:t>
            </a:r>
            <a:r>
              <a:rPr lang="en-US" sz="2400" dirty="0" smtClean="0"/>
              <a:t> </a:t>
            </a:r>
            <a:r>
              <a:rPr lang="en-US" sz="2400" b="1" dirty="0" smtClean="0"/>
              <a:t>ends</a:t>
            </a:r>
            <a:r>
              <a:rPr lang="en-US" sz="2400" dirty="0" smtClean="0"/>
              <a:t>– January 7, 2012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4316C-DF33-4ACB-A166-1A3B0DC2FCA8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62175" y="1335088"/>
          <a:ext cx="4819761" cy="4187524"/>
        </p:xfrm>
        <a:graphic>
          <a:graphicData uri="http://schemas.openxmlformats.org/drawingml/2006/table">
            <a:tbl>
              <a:tblPr/>
              <a:tblGrid>
                <a:gridCol w="342105"/>
                <a:gridCol w="379523"/>
                <a:gridCol w="342105"/>
                <a:gridCol w="342105"/>
                <a:gridCol w="342105"/>
                <a:gridCol w="342105"/>
                <a:gridCol w="342105"/>
                <a:gridCol w="342105"/>
                <a:gridCol w="342105"/>
                <a:gridCol w="342105"/>
                <a:gridCol w="342105"/>
                <a:gridCol w="342105"/>
                <a:gridCol w="342105"/>
                <a:gridCol w="334978"/>
              </a:tblGrid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Estimated Total Interest Due-- $140.6 million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5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295"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Florida is currently borrowing an average of $61 million per month at an interest rate of 4.0869%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89"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Life-to-Date Advances as of October 5, 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94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Source:  Office of Economic &amp; Demographic Research-June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Cumulative Amount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B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5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25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$1,664,600,000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Including $1,008,500,000 repaid, total borrowed is more than $2.5 billion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" y="104774"/>
          <a:ext cx="910590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951" name="Text Box 6"/>
          <p:cNvSpPr txBox="1">
            <a:spLocks noChangeArrowheads="1"/>
          </p:cNvSpPr>
          <p:nvPr/>
        </p:nvSpPr>
        <p:spPr bwMode="auto">
          <a:xfrm>
            <a:off x="4048125" y="1257300"/>
            <a:ext cx="1485900" cy="549275"/>
          </a:xfrm>
          <a:prstGeom prst="rect">
            <a:avLst/>
          </a:prstGeom>
          <a:solidFill>
            <a:schemeClr val="bg1"/>
          </a:solidFill>
          <a:ln w="25400">
            <a:solidFill>
              <a:srgbClr val="02405C"/>
            </a:solidFill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All Advances Repaid May 2013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4BAFC-0724-477E-898A-BE2ADD71EF1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8" name="Slide Numb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140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457200" y="304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solidFill>
                  <a:srgbClr val="02405C"/>
                </a:solidFill>
                <a:latin typeface="Adobe Garamond Pro"/>
              </a:rPr>
              <a:t>UC Trust Fund</a:t>
            </a:r>
            <a:br>
              <a:rPr lang="en-US" sz="3600" b="1" dirty="0">
                <a:solidFill>
                  <a:srgbClr val="02405C"/>
                </a:solidFill>
                <a:latin typeface="Adobe Garamond Pro"/>
              </a:rPr>
            </a:br>
            <a:r>
              <a:rPr lang="en-US" sz="3600" b="1" dirty="0">
                <a:solidFill>
                  <a:srgbClr val="02405C"/>
                </a:solidFill>
                <a:latin typeface="Adobe Garamond Pro"/>
              </a:rPr>
              <a:t>Taxes Collected – Benefits Paid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6200" y="1524000"/>
          <a:ext cx="9067800" cy="4343400"/>
        </p:xfrm>
        <a:graphic>
          <a:graphicData uri="http://schemas.openxmlformats.org/presentationml/2006/ole">
            <p:oleObj spid="_x0000_s1026" name="Chart" r:id="rId4" imgW="7010400" imgH="4114800" progId="MSGraph.Chart.8">
              <p:embed followColorScheme="full"/>
            </p:oleObj>
          </a:graphicData>
        </a:graphic>
      </p:graphicFrame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990600" y="5715000"/>
            <a:ext cx="716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In 2010, $2.3 billion in Benefits Paid and $1.1 billion in Taxes Collected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447800" y="6096000"/>
            <a:ext cx="5410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8F41F8-690B-41E7-858F-BB44C703F68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052513" y="457200"/>
            <a:ext cx="69484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rgbClr val="02405C"/>
                </a:solidFill>
                <a:latin typeface="Adobe Garamond Pro"/>
              </a:rPr>
              <a:t>Annual Number of UC Claims</a:t>
            </a:r>
          </a:p>
          <a:p>
            <a:pPr algn="ctr"/>
            <a:endParaRPr lang="en-US" sz="4000" b="1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65230" y="1500188"/>
          <a:ext cx="8121570" cy="4443412"/>
        </p:xfrm>
        <a:graphic>
          <a:graphicData uri="http://schemas.openxmlformats.org/presentationml/2006/ole">
            <p:oleObj spid="_x0000_s34818" name="Chart" r:id="rId4" imgW="7810500" imgH="4114800" progId="MSGraph.Chart.8">
              <p:embed followColorScheme="full"/>
            </p:oleObj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362200" y="5943600"/>
            <a:ext cx="5562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762000" y="1338263"/>
            <a:ext cx="73977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Project Connect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Following a feasibility study, the Legislature authorized the new system in 2009 (SB 1782).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The system will streamline the methods for filing and processing claims, resolving disputed claims, and detecting and preventing overpayments.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The system will result in reduced operating costs to the DEO.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The concept is based on “work first”.  Claimants will access UC claims through Employ Florida.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CB6A2-94D0-4FF3-9D88-9CB6ED0C229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Project Connect 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After all requirements were documented, contract procured with Deloitte to build system.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Currently in the design phase.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Scheduled to begin development stage by November 1, 2011.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Testing will begin in August 2012 with deployment in December 2012.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Project is on schedule and within budget.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EBAFF-1E79-4E20-BE1D-CE4AE0683A0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UC Reform (HB 7005)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55180"/>
            <a:ext cx="8077200" cy="44408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Amended the meaning of misconduct to include an employee’s actions demonstrating a conscious disregard of a reasonable standard of behavior.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Misconduct can occur regardless of whether it occurred at the workplace or during working hours.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Misconduct includes chronic absenteeism or tardiness, deliberate violation of a state standard or regulation, or violation of employer rule.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46D7A-8B51-4F72-B641-309D19C1FC7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UC Reform - Eligibility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Claimants must make contact with five prospective employers for work each week or access reemployment services at their local One-Stop.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Before payment can be issued claimants must complete a three-part on-line skills assessment.  Results are used by the Regional Workforce Board to develop training for local workforce.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Benefits are denied for any week an employer pays an individual severance pay that exceeds the weekly benefit amount of the claim.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353FE-7B88-4172-AB9B-97F17D269D3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UC Reform - Entitlement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43605"/>
            <a:ext cx="8077200" cy="4452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For all new claims filed effective January 1, 2012 or later the maximum entitlement on a claim will no longer be 26 weeks.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Maximum benefits for claims filed during a year will be based on the average unemployment rate of the quarter ending September 30 of the prior year.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Starting at 12 weeks the maximum benefits will increase one week for each half-percentage point above 5 percent but cannot exceed 23 weeks.</a:t>
            </a:r>
          </a:p>
          <a:p>
            <a:endParaRPr lang="en-US" sz="2400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EF801D-242F-476A-898E-FDA59D0F494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16803F-66D0-4B16-BD87-256C78F657B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UC Benefit Eligibility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3962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Benefits are determined by the wages paid to a worker from all employment during the “base period”, as defined in s. 443.036(7), F.S. </a:t>
            </a:r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Base period is the first four of the last five completed calendar quarters preceding the filing date of the claim.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UC Reform - Entitlement (cont.)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When the average unemployment rate in Florida during the third quarter of a year is 10.5 percent or more, 23 weeks of benefits will be the maximum claim.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The total value of </a:t>
            </a:r>
            <a:r>
              <a:rPr lang="en-US" sz="2400" b="1" dirty="0" smtClean="0"/>
              <a:t>a </a:t>
            </a:r>
            <a:r>
              <a:rPr lang="en-US" sz="2400" b="1" dirty="0" smtClean="0"/>
              <a:t>maximum claim will decrease from $7,150 to a range from $3,300 when the unemployment rate is five percent or less, to $6,325 when the unemployment rate is at least 10.5 percent.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The maximum weekly amount remains $275.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B57DB-A423-492A-8D18-04A4A80A10E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UC Reform - Administration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All initial and continued claims must be filed by Internet.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Individuals who do not have computers in their homes can use computers available at local One-Stop Career Centers or at their local libraries.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Beginning July 1, 2011 no benefits can be paid by paper checks on new claims filed.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All individuals must opt for either DEO’s VISA branded debit card or direct deposit.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97385-D1AC-4B0A-8B3C-EF39882C0BA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dirty="0" smtClean="0"/>
              <a:t>Michael Ayers</a:t>
            </a:r>
            <a:endParaRPr lang="en-US" sz="4000" b="1" dirty="0"/>
          </a:p>
          <a:p>
            <a:pPr algn="ctr">
              <a:buNone/>
            </a:pPr>
            <a:r>
              <a:rPr lang="en-US" sz="2400" dirty="0" smtClean="0"/>
              <a:t>Chief of Staff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dirty="0"/>
              <a:t>Florida Department of </a:t>
            </a:r>
            <a:r>
              <a:rPr lang="en-US" dirty="0" smtClean="0"/>
              <a:t>Economic </a:t>
            </a:r>
            <a:r>
              <a:rPr lang="en-US" dirty="0"/>
              <a:t>Opportunity</a:t>
            </a:r>
          </a:p>
          <a:p>
            <a:pPr algn="ctr">
              <a:buNone/>
            </a:pPr>
            <a:r>
              <a:rPr lang="en-US" dirty="0"/>
              <a:t>107 East Madison Street</a:t>
            </a:r>
          </a:p>
          <a:p>
            <a:pPr algn="ctr">
              <a:buNone/>
            </a:pPr>
            <a:r>
              <a:rPr lang="en-US" dirty="0"/>
              <a:t>Tallahassee, FL  32399-4135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850</a:t>
            </a:r>
            <a:r>
              <a:rPr lang="en-US" dirty="0"/>
              <a:t>-245-</a:t>
            </a:r>
            <a:r>
              <a:rPr lang="en-US" dirty="0" smtClean="0"/>
              <a:t>7298</a:t>
            </a:r>
            <a:r>
              <a:rPr lang="en-US" dirty="0"/>
              <a:t> </a:t>
            </a:r>
            <a:r>
              <a:rPr lang="en-US" dirty="0" smtClean="0"/>
              <a:t>  |    </a:t>
            </a:r>
            <a:r>
              <a:rPr lang="en-US" u="sng" dirty="0" err="1" smtClean="0">
                <a:solidFill>
                  <a:schemeClr val="tx2"/>
                </a:solidFill>
              </a:rPr>
              <a:t>floridajobs.org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Base Period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8180" y="1678328"/>
          <a:ext cx="7886220" cy="3823312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788622"/>
                <a:gridCol w="788622"/>
                <a:gridCol w="788622"/>
                <a:gridCol w="788622"/>
                <a:gridCol w="788622"/>
                <a:gridCol w="788622"/>
                <a:gridCol w="788622"/>
                <a:gridCol w="788622"/>
                <a:gridCol w="788622"/>
                <a:gridCol w="788622"/>
              </a:tblGrid>
              <a:tr h="518415">
                <a:tc gridSpan="2">
                  <a:txBody>
                    <a:bodyPr/>
                    <a:lstStyle/>
                    <a:p>
                      <a:r>
                        <a:rPr lang="en-US" sz="1300" baseline="0" dirty="0" smtClean="0"/>
                        <a:t>Year</a:t>
                      </a:r>
                      <a:r>
                        <a:rPr lang="en-US" sz="1300" dirty="0" smtClean="0"/>
                        <a:t> Preceding</a:t>
                      </a:r>
                    </a:p>
                    <a:p>
                      <a:pPr algn="ctr"/>
                      <a:r>
                        <a:rPr lang="en-US" sz="1300" dirty="0" smtClean="0"/>
                        <a:t>Prior Year</a:t>
                      </a:r>
                      <a:endParaRPr lang="en-US" sz="1300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Prior Year</a:t>
                      </a:r>
                      <a:endParaRPr lang="en-US" sz="1800" baseline="0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Year</a:t>
                      </a:r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042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July</a:t>
                      </a:r>
                    </a:p>
                    <a:p>
                      <a:r>
                        <a:rPr lang="en-US" sz="1200" baseline="0" dirty="0" smtClean="0"/>
                        <a:t>August </a:t>
                      </a:r>
                    </a:p>
                    <a:p>
                      <a:r>
                        <a:rPr lang="en-US" sz="1200" baseline="0" dirty="0" smtClean="0"/>
                        <a:t>Sept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Oct</a:t>
                      </a:r>
                    </a:p>
                    <a:p>
                      <a:r>
                        <a:rPr lang="en-US" sz="1200" baseline="0" dirty="0" smtClean="0"/>
                        <a:t>Nov</a:t>
                      </a:r>
                    </a:p>
                    <a:p>
                      <a:r>
                        <a:rPr lang="en-US" sz="1200" baseline="0" dirty="0" smtClean="0"/>
                        <a:t>Dec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Jan</a:t>
                      </a:r>
                    </a:p>
                    <a:p>
                      <a:r>
                        <a:rPr lang="en-US" sz="1200" baseline="0" dirty="0" smtClean="0"/>
                        <a:t>Feb</a:t>
                      </a:r>
                    </a:p>
                    <a:p>
                      <a:r>
                        <a:rPr lang="en-US" sz="1200" baseline="0" dirty="0" smtClean="0"/>
                        <a:t>Mar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April</a:t>
                      </a:r>
                    </a:p>
                    <a:p>
                      <a:r>
                        <a:rPr lang="en-US" sz="1200" baseline="0" dirty="0" smtClean="0"/>
                        <a:t>May</a:t>
                      </a:r>
                    </a:p>
                    <a:p>
                      <a:r>
                        <a:rPr lang="en-US" sz="1200" baseline="0" dirty="0" smtClean="0"/>
                        <a:t>June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July </a:t>
                      </a:r>
                    </a:p>
                    <a:p>
                      <a:r>
                        <a:rPr lang="en-US" sz="1200" baseline="0" dirty="0" smtClean="0"/>
                        <a:t>Aug Sept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Oct</a:t>
                      </a:r>
                    </a:p>
                    <a:p>
                      <a:r>
                        <a:rPr lang="en-US" sz="1200" baseline="0" dirty="0" smtClean="0"/>
                        <a:t>Nov</a:t>
                      </a:r>
                    </a:p>
                    <a:p>
                      <a:r>
                        <a:rPr lang="en-US" sz="1200" baseline="0" dirty="0" smtClean="0"/>
                        <a:t>Dec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Jan</a:t>
                      </a:r>
                    </a:p>
                    <a:p>
                      <a:r>
                        <a:rPr lang="en-US" sz="1200" baseline="0" dirty="0" smtClean="0"/>
                        <a:t>Feb</a:t>
                      </a:r>
                    </a:p>
                    <a:p>
                      <a:r>
                        <a:rPr lang="en-US" sz="1200" baseline="0" dirty="0" smtClean="0"/>
                        <a:t>Mar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April</a:t>
                      </a:r>
                    </a:p>
                    <a:p>
                      <a:r>
                        <a:rPr lang="en-US" sz="1200" baseline="0" dirty="0" smtClean="0"/>
                        <a:t>May</a:t>
                      </a:r>
                    </a:p>
                    <a:p>
                      <a:r>
                        <a:rPr lang="en-US" sz="1200" baseline="0" dirty="0" smtClean="0"/>
                        <a:t>June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July</a:t>
                      </a:r>
                    </a:p>
                    <a:p>
                      <a:r>
                        <a:rPr lang="en-US" sz="1200" baseline="0" dirty="0" smtClean="0"/>
                        <a:t>Aug</a:t>
                      </a:r>
                    </a:p>
                    <a:p>
                      <a:r>
                        <a:rPr lang="en-US" sz="1200" baseline="0" dirty="0" smtClean="0"/>
                        <a:t>Sept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Oct</a:t>
                      </a:r>
                    </a:p>
                    <a:p>
                      <a:r>
                        <a:rPr lang="en-US" sz="1200" baseline="0" dirty="0" smtClean="0"/>
                        <a:t>Nov</a:t>
                      </a:r>
                    </a:p>
                    <a:p>
                      <a:r>
                        <a:rPr lang="en-US" sz="1200" baseline="0" dirty="0" smtClean="0"/>
                        <a:t>Dec</a:t>
                      </a:r>
                      <a:endParaRPr lang="en-US" sz="1200" baseline="0" dirty="0"/>
                    </a:p>
                  </a:txBody>
                  <a:tcPr/>
                </a:tc>
              </a:tr>
              <a:tr h="5832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---------Base Period--------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Lag Qtr</a:t>
                      </a:r>
                      <a:endParaRPr lang="en-US" sz="1500" baseline="0" dirty="0"/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*Claim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Filed*</a:t>
                      </a:r>
                      <a:endParaRPr lang="en-US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</a:tr>
              <a:tr h="680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---------Base Period--------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Lag Qtr</a:t>
                      </a:r>
                      <a:endParaRPr lang="en-US" sz="1500" dirty="0"/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*Claim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Filed*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</a:tr>
              <a:tr h="680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---------Base Period--------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Lag Qtr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*Claim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Filed*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</a:tr>
              <a:tr h="680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405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---------Base Period--------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Lag Qtr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*Claim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</a:rPr>
                        <a:t>Filed*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8A1E87-E42C-4248-A33C-86645C7B9A5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CD779-CF0A-4199-A916-833C9019F7F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9838" y="228600"/>
            <a:ext cx="8094562" cy="152717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Calculation of Benefits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838" y="1562582"/>
            <a:ext cx="8094562" cy="44572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To be monetarily eligible a worker must meet the conditions specified in ss. 443.091(1)(g) and 443.111(2), F.S.   The individual must: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have worked during at least 2 of the 4 quarters of the base period;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have been paid total wages of at least $3,400 during the base period; 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have base period wages equal to at least 1.5 times the amount of the wages of the quarter in which the earnings were the highest amount.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7B3EF0-D2B2-4E51-8F63-01E56B8F02E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Calculation of Benefits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600" b="1" dirty="0" smtClean="0"/>
              <a:t>As provided in s. 443.111(3), F.S., the weekly benefit amount of the claim is equal to 1/26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of the worker’s high quarter wages but cannot exceed $275.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600" b="1" dirty="0" smtClean="0"/>
              <a:t>The total benefits available are equal to 25% of the total base period wages but cannot exceed $7,150, as provided in s. 443.111(5), F.S.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Maximum Number of Benefit Weeks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b="1" dirty="0" smtClean="0">
              <a:ea typeface="Helvetica Neue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Regular State – 26 weeks*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EUC Tier I –   20 weeks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EUC Tier II –  14 weeks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EUC Tier III – 13 weeks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EUC Tier IV -   6 weeks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Helvetica Neue"/>
              </a:rPr>
              <a:t>EB – 20 weeks</a:t>
            </a:r>
          </a:p>
          <a:p>
            <a:pPr>
              <a:lnSpc>
                <a:spcPct val="90000"/>
              </a:lnSpc>
              <a:buNone/>
            </a:pPr>
            <a:endParaRPr lang="en-US" sz="2400" b="1" dirty="0" smtClean="0">
              <a:ea typeface="Helvetica Neue"/>
            </a:endParaRPr>
          </a:p>
          <a:p>
            <a:pPr lvl="2">
              <a:lnSpc>
                <a:spcPct val="90000"/>
              </a:lnSpc>
            </a:pPr>
            <a:r>
              <a:rPr lang="en-US" b="1" dirty="0" smtClean="0">
                <a:ea typeface="Helvetica Neue"/>
              </a:rPr>
              <a:t>   TOTAL – 99 weeks</a:t>
            </a:r>
          </a:p>
          <a:p>
            <a:pPr lvl="2">
              <a:lnSpc>
                <a:spcPct val="90000"/>
              </a:lnSpc>
              <a:buNone/>
            </a:pPr>
            <a:endParaRPr lang="en-US" b="1" dirty="0" smtClean="0">
              <a:ea typeface="Helvetica Neue"/>
            </a:endParaRPr>
          </a:p>
          <a:p>
            <a:pPr lvl="2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ea typeface="Helvetica Neue"/>
              </a:rPr>
              <a:t>* </a:t>
            </a:r>
            <a:r>
              <a:rPr lang="en-US" b="1" i="1" dirty="0" smtClean="0">
                <a:solidFill>
                  <a:srgbClr val="FF0000"/>
                </a:solidFill>
                <a:ea typeface="Helvetica Neue"/>
              </a:rPr>
              <a:t>Changes to 23 weeks January 1, 2012</a:t>
            </a:r>
            <a:endParaRPr lang="en-US" i="1" dirty="0" smtClean="0">
              <a:solidFill>
                <a:srgbClr val="FF0000"/>
              </a:solidFill>
              <a:ea typeface="Helvetica Neu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Calculation of Benefits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97306"/>
            <a:ext cx="8077200" cy="4574894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Depending on the amount of wages paid to the worker during the base period the individual may be eligible for 10 to 26 weeks of benefits.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The benefits can be claimed for weeks of unemployment that occur during the one-year period following the filing date of the claim.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If the individual uses all state entitlement prior to the expiration date of the claim, no additional state benefits can be paid until a new benefit year has been established as provided in s. 443.036(9), F.S.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84D02-8CA2-45F3-8B02-D4A20C7E105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C3FB6D-AD29-46D8-872B-9D01BA54AF4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Emergency Unemployment Compensation (EUC)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7306"/>
            <a:ext cx="8077200" cy="442249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Individuals that have used all of their entitlement to state benefits can receive Emergency Unemployment Compensation.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EUC program created on June 30, 2008.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EUC amended and extended by Congress eight times.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/>
              <a:t>EUC phase-out begins December 31,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64042-2017-4FD5-AAED-A83B10AC034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Current EUC Eligibility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To enter the EUC program all entitlement to regular state benefits must have ended by the week of December  24, 2011.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Those in the EUC program can establish their next tier of eligibility no later than  January 1, 2012.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Phase out through June 7, 2012.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EUC - over $8 billion paid since the program began: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SFY 2008-09:  $1.415 billion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SFY 2009-10:  $3.612 billion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SFY 2010-11:  $2.889 billion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SFY 2011-12:  $   327 million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ho 7">
    <a:dk1>
      <a:srgbClr val="336666"/>
    </a:dk1>
    <a:lt1>
      <a:srgbClr val="FFFFFF"/>
    </a:lt1>
    <a:dk2>
      <a:srgbClr val="000000"/>
    </a:dk2>
    <a:lt2>
      <a:srgbClr val="666699"/>
    </a:lt2>
    <a:accent1>
      <a:srgbClr val="99CCCC"/>
    </a:accent1>
    <a:accent2>
      <a:srgbClr val="CCCCCC"/>
    </a:accent2>
    <a:accent3>
      <a:srgbClr val="FFFFFF"/>
    </a:accent3>
    <a:accent4>
      <a:srgbClr val="2A5656"/>
    </a:accent4>
    <a:accent5>
      <a:srgbClr val="CAE2E2"/>
    </a:accent5>
    <a:accent6>
      <a:srgbClr val="B9B9B9"/>
    </a:accent6>
    <a:hlink>
      <a:srgbClr val="006666"/>
    </a:hlink>
    <a:folHlink>
      <a:srgbClr val="B2B2B2"/>
    </a:folHlink>
  </a:clrScheme>
  <a:fontScheme name="Ech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1454</Words>
  <Application>Microsoft Office PowerPoint</Application>
  <PresentationFormat>On-screen Show (4:3)</PresentationFormat>
  <Paragraphs>218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Chart</vt:lpstr>
      <vt:lpstr>Microsoft Graph Chart</vt:lpstr>
      <vt:lpstr>House Business &amp; Consumer Affairs Subcommittee Presented by: Michael Ayers, Chief of Staff, Department of Economic Opportunity  Wednesday, October 19, 2011</vt:lpstr>
      <vt:lpstr>UC Benefit Eligibility</vt:lpstr>
      <vt:lpstr>Base Period</vt:lpstr>
      <vt:lpstr> Calculation of Benefits  </vt:lpstr>
      <vt:lpstr>Calculation of Benefits</vt:lpstr>
      <vt:lpstr>Maximum Number of Benefit Weeks</vt:lpstr>
      <vt:lpstr>Calculation of Benefits </vt:lpstr>
      <vt:lpstr>Emergency Unemployment Compensation (EUC)</vt:lpstr>
      <vt:lpstr>Current EUC Eligibility</vt:lpstr>
      <vt:lpstr>State Extended Benefits</vt:lpstr>
      <vt:lpstr>  State Extended Benefits (cont.)  </vt:lpstr>
      <vt:lpstr>Slide 12</vt:lpstr>
      <vt:lpstr>Slide 13</vt:lpstr>
      <vt:lpstr>Slide 14</vt:lpstr>
      <vt:lpstr>Project Connect</vt:lpstr>
      <vt:lpstr>Project Connect (cont.)</vt:lpstr>
      <vt:lpstr>UC Reform (HB 7005)</vt:lpstr>
      <vt:lpstr>UC Reform - Eligibility</vt:lpstr>
      <vt:lpstr>UC Reform - Entitlement</vt:lpstr>
      <vt:lpstr>UC Reform - Entitlement (cont.)</vt:lpstr>
      <vt:lpstr>UC Reform - Administration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198</cp:revision>
  <dcterms:created xsi:type="dcterms:W3CDTF">2011-09-07T20:10:12Z</dcterms:created>
  <dcterms:modified xsi:type="dcterms:W3CDTF">2011-10-14T16:46:32Z</dcterms:modified>
</cp:coreProperties>
</file>