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sldIdLst>
    <p:sldId id="257" r:id="rId2"/>
    <p:sldId id="259" r:id="rId3"/>
    <p:sldId id="266" r:id="rId4"/>
    <p:sldId id="267" r:id="rId5"/>
    <p:sldId id="268" r:id="rId6"/>
    <p:sldId id="269" r:id="rId7"/>
    <p:sldId id="270" r:id="rId8"/>
    <p:sldId id="271" r:id="rId9"/>
    <p:sldId id="272" r:id="rId10"/>
    <p:sldId id="273" r:id="rId11"/>
    <p:sldId id="274" r:id="rId12"/>
    <p:sldId id="264"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75" r:id="rId33"/>
    <p:sldId id="296" r:id="rId34"/>
    <p:sldId id="297" r:id="rId35"/>
    <p:sldId id="298" r:id="rId36"/>
    <p:sldId id="299" r:id="rId37"/>
    <p:sldId id="300" r:id="rId38"/>
    <p:sldId id="301" r:id="rId39"/>
    <p:sldId id="302" r:id="rId40"/>
    <p:sldId id="303" r:id="rId41"/>
    <p:sldId id="304" r:id="rId42"/>
    <p:sldId id="295" r:id="rId43"/>
    <p:sldId id="265"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2452"/>
    <a:srgbClr val="E2C549"/>
    <a:srgbClr val="7B8898"/>
    <a:srgbClr val="04A651"/>
    <a:srgbClr val="9C9E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0344" autoAdjust="0"/>
  </p:normalViewPr>
  <p:slideViewPr>
    <p:cSldViewPr snapToGrid="0">
      <p:cViewPr varScale="1">
        <p:scale>
          <a:sx n="76" d="100"/>
          <a:sy n="76" d="100"/>
        </p:scale>
        <p:origin x="18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13B6D-728D-490A-AC63-CD65EE5068DF}"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4C95AC-A3AE-480C-9ADF-C7206673AE40}" type="slidenum">
              <a:rPr lang="en-US" smtClean="0"/>
              <a:t>‹#›</a:t>
            </a:fld>
            <a:endParaRPr lang="en-US"/>
          </a:p>
        </p:txBody>
      </p:sp>
    </p:spTree>
    <p:extLst>
      <p:ext uri="{BB962C8B-B14F-4D97-AF65-F5344CB8AC3E}">
        <p14:creationId xmlns:p14="http://schemas.microsoft.com/office/powerpoint/2010/main" val="1608202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Welcome to the Wagner-</a:t>
            </a:r>
            <a:r>
              <a:rPr lang="en-US" altLang="en-US" dirty="0" err="1"/>
              <a:t>Peyser</a:t>
            </a:r>
            <a:r>
              <a:rPr lang="en-US" altLang="en-US" dirty="0"/>
              <a:t> presentation on processing job orders in the Employ Florida Marketplace (EFM) system. This presentation provides an overview of some job order basics and describes various types of job orders. For more specific job order guidelines, please refer to part two of the job orders presentation series.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a:t>
            </a:fld>
            <a:endParaRPr lang="en-US"/>
          </a:p>
        </p:txBody>
      </p:sp>
    </p:spTree>
    <p:extLst>
      <p:ext uri="{BB962C8B-B14F-4D97-AF65-F5344CB8AC3E}">
        <p14:creationId xmlns:p14="http://schemas.microsoft.com/office/powerpoint/2010/main" val="127461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Once job orders have been received by the one-stop center, staff play a crucial role in the review and entry of those orders in EFM. Staff should review job orders for compliance with federal and state laws, and should also ensure that all job orders follow the terms and conditions of use displayed on the EFM homepage. Employers fund the labor exchange system through the Federal Unemployment Tax Act (FUTA), therefore all employers should be entered into the WP reporting system in a timely manner. EFM allows employers to enter their own job orders, however, One-Stop staff should review the job orders for accuracy prior to the 48-hour auto-enable process.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10</a:t>
            </a:fld>
            <a:endParaRPr lang="en-US"/>
          </a:p>
        </p:txBody>
      </p:sp>
    </p:spTree>
    <p:extLst>
      <p:ext uri="{BB962C8B-B14F-4D97-AF65-F5344CB8AC3E}">
        <p14:creationId xmlns:p14="http://schemas.microsoft.com/office/powerpoint/2010/main" val="3209396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Auto-enabling means the system will automatically display an employer’s job order to the public even if staff have not reviewed the information. Job orders allowed to auto-enable could allow compromising or incorrect information to be displayed to viewers. This may include violations of Equal Employment Opportunity, job scams, and job orders that don’t provide sufficient information for job seekers. Staff review and follow-up of job order information is pertinent to the integrity of the EFM system.</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11</a:t>
            </a:fld>
            <a:endParaRPr lang="en-US"/>
          </a:p>
        </p:txBody>
      </p:sp>
    </p:spTree>
    <p:extLst>
      <p:ext uri="{BB962C8B-B14F-4D97-AF65-F5344CB8AC3E}">
        <p14:creationId xmlns:p14="http://schemas.microsoft.com/office/powerpoint/2010/main" val="3584142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There are several types of job orders that may be entered into the Employ Florida Marketplace. Some of these orders must follow specific procedures as set forth by federal laws and state policy. The next few slides will review each type of job order and any associated criteria that must be listed.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12</a:t>
            </a:fld>
            <a:endParaRPr lang="en-US"/>
          </a:p>
        </p:txBody>
      </p:sp>
    </p:spTree>
    <p:extLst>
      <p:ext uri="{BB962C8B-B14F-4D97-AF65-F5344CB8AC3E}">
        <p14:creationId xmlns:p14="http://schemas.microsoft.com/office/powerpoint/2010/main" val="2928025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job development job order is the process of securing a job interview with a public or private employer for a specific applicant for whom the local office has no suitable opening on file.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13</a:t>
            </a:fld>
            <a:endParaRPr lang="en-US"/>
          </a:p>
        </p:txBody>
      </p:sp>
    </p:spTree>
    <p:extLst>
      <p:ext uri="{BB962C8B-B14F-4D97-AF65-F5344CB8AC3E}">
        <p14:creationId xmlns:p14="http://schemas.microsoft.com/office/powerpoint/2010/main" val="3753994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Job developments (JD) provide good customer service to individuals who are having difficulty in finding suitable jobs in EFM or through other means. Individuals that are not “job-ready” should be referred to other services, such as resume preparation or interviewing skills workshops, before beginning job development attempts or contacts. The proper method of a job development contact is when staff communicate with an individual at a company with hiring authority to discuss a specific job seeker. Staff must record an activity code 123 on the service plan for job development attempts or contacts, and record the name of the employer or company on the notes screen. The quality assurance review will monitor job development services and case notes for proper procedure. During follow-up or notification of a hire as a result of a JD contact, create a job development job order and take a placement credit.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14</a:t>
            </a:fld>
            <a:endParaRPr lang="en-US"/>
          </a:p>
        </p:txBody>
      </p:sp>
    </p:spTree>
    <p:extLst>
      <p:ext uri="{BB962C8B-B14F-4D97-AF65-F5344CB8AC3E}">
        <p14:creationId xmlns:p14="http://schemas.microsoft.com/office/powerpoint/2010/main" val="3126495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JD job order follows standard procedures regarding the occupation, location and contact information; however, in the Job Details there are two fields that are specifically customized for the JD job order definition. The number of open positions for this job order must always be a one-to-one match with the maximum number of applicants to consider for the job. Although, the number one (1) is the most common number for JD job orders, it is not the only number that can be used. If staff has contacted an employer regarding the same position for several job seekers, a JD job order can also be written as long as there is a number-to-number match in both fields, i.e., three (3) open positions to three (3) maximum numbers of applicants. The job description field is required to indicate ‘job development’ instead of a lengthy description. A region’s local policy may require an actual job description; however, at minimum the phrase ‘job development’ must be included. Job developments should be marked as an option three (3) to prevent public viewing of the position and potential contact with the employer.</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15</a:t>
            </a:fld>
            <a:endParaRPr lang="en-US"/>
          </a:p>
        </p:txBody>
      </p:sp>
    </p:spTree>
    <p:extLst>
      <p:ext uri="{BB962C8B-B14F-4D97-AF65-F5344CB8AC3E}">
        <p14:creationId xmlns:p14="http://schemas.microsoft.com/office/powerpoint/2010/main" val="588525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Lastly, the staff information section must be completed to indicate this as a job development job order and record verification information. Select job development from the job developer/mandatory listing field. Verification of the placement should be entered in the case note field and indicate the applicant’s start date, the name and title of the source of verification, and wage information. It is also important to update the status of the job order to show that the position has been placed.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16</a:t>
            </a:fld>
            <a:endParaRPr lang="en-US"/>
          </a:p>
        </p:txBody>
      </p:sp>
    </p:spTree>
    <p:extLst>
      <p:ext uri="{BB962C8B-B14F-4D97-AF65-F5344CB8AC3E}">
        <p14:creationId xmlns:p14="http://schemas.microsoft.com/office/powerpoint/2010/main" val="173103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Federal regulations require exact information be displayed in agricultural job orders so that applicants can make an informed decision about referral to agricultural jobs.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17</a:t>
            </a:fld>
            <a:endParaRPr lang="en-US"/>
          </a:p>
        </p:txBody>
      </p:sp>
    </p:spTree>
    <p:extLst>
      <p:ext uri="{BB962C8B-B14F-4D97-AF65-F5344CB8AC3E}">
        <p14:creationId xmlns:p14="http://schemas.microsoft.com/office/powerpoint/2010/main" val="2610756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One-Stop staff must ensure all required information be entered into the system on agricultural job orders falling under the North American Industry Classification System (NAICS) farm work industry codes 111-crop production, 112-animal production, and 115- support activities of agriculture and forestry. These job orders must contain:</a:t>
            </a:r>
          </a:p>
          <a:p>
            <a:pPr marL="232941" indent="-232941">
              <a:buFont typeface="Arial" pitchFamily="34" charset="0"/>
              <a:buChar char="•"/>
              <a:defRPr/>
            </a:pPr>
            <a:r>
              <a:rPr lang="en-US" dirty="0"/>
              <a:t>A job title’s O*NET code which matches the job’s duties as closely as possible. If no match can be found, staff may use the title the employer provided.</a:t>
            </a:r>
          </a:p>
          <a:p>
            <a:pPr marL="232941" indent="-232941">
              <a:buFont typeface="Arial" pitchFamily="34" charset="0"/>
              <a:buChar char="•"/>
              <a:defRPr/>
            </a:pPr>
            <a:r>
              <a:rPr lang="en-US" dirty="0"/>
              <a:t>The job order summary should describe the job’s duties specifically; identifying what the worker does, how the worker will do the job, and what degree of skill will be involved.  </a:t>
            </a:r>
          </a:p>
          <a:p>
            <a:pPr marL="232941" indent="-232941">
              <a:buFont typeface="Arial" pitchFamily="34" charset="0"/>
              <a:buChar char="•"/>
              <a:defRPr/>
            </a:pPr>
            <a:r>
              <a:rPr lang="en-US" dirty="0"/>
              <a:t>The job order must state the specific days and hours to be worked. For example Monday through Friday 6 a.m. to 4 p.m. Phrases such as to be announced (TBA) are not acceptable. </a:t>
            </a:r>
          </a:p>
          <a:p>
            <a:pPr marL="232941" indent="-232941">
              <a:buFont typeface="Arial" pitchFamily="34" charset="0"/>
              <a:buChar char="•"/>
              <a:defRPr/>
            </a:pPr>
            <a:r>
              <a:rPr lang="en-US" dirty="0"/>
              <a:t>If a jobs duration is selected to last between four (4) and 150 days, the specific number of days and hours is required to be listed in the job description field.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18</a:t>
            </a:fld>
            <a:endParaRPr lang="en-US"/>
          </a:p>
        </p:txBody>
      </p:sp>
    </p:spTree>
    <p:extLst>
      <p:ext uri="{BB962C8B-B14F-4D97-AF65-F5344CB8AC3E}">
        <p14:creationId xmlns:p14="http://schemas.microsoft.com/office/powerpoint/2010/main" val="3398976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1" indent="-232941">
              <a:buFont typeface="Arial" pitchFamily="34" charset="0"/>
              <a:buChar char="•"/>
              <a:defRPr/>
            </a:pPr>
            <a:r>
              <a:rPr lang="en-US" dirty="0"/>
              <a:t>Agriculture job orders require a specific wage rate. If the worker is to be paid by piece rate, the job summary should include the amount to be paid and a concise description of unit of measurement. For example, $.055 per 3/5 bushel. The phrase depending on experience is not acceptable to describe the wage rate. A statement as to whether or not the employer is covered by the Fair Labor Standards Act (FLSA) or that the employer guarantees minimum wage must be included. </a:t>
            </a:r>
          </a:p>
          <a:p>
            <a:pPr marL="232941" indent="-232941">
              <a:buFont typeface="Arial" pitchFamily="34" charset="0"/>
              <a:buChar char="•"/>
              <a:defRPr/>
            </a:pPr>
            <a:r>
              <a:rPr lang="en-US" dirty="0"/>
              <a:t>An employer who is a crew leader is required to have their federal and/or state registration number listed on the job order as well.</a:t>
            </a:r>
          </a:p>
          <a:p>
            <a:pPr marL="232941" indent="-232941">
              <a:buFont typeface="Arial" pitchFamily="34" charset="0"/>
              <a:buChar char="•"/>
              <a:defRPr/>
            </a:pPr>
            <a:r>
              <a:rPr lang="en-US" dirty="0"/>
              <a:t>Many times the job site location is different than the employer’s address that is listed on the job order. If this is the case, the specific directions to the job site should be placed on the notes screen.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19</a:t>
            </a:fld>
            <a:endParaRPr lang="en-US"/>
          </a:p>
        </p:txBody>
      </p:sp>
    </p:spTree>
    <p:extLst>
      <p:ext uri="{BB962C8B-B14F-4D97-AF65-F5344CB8AC3E}">
        <p14:creationId xmlns:p14="http://schemas.microsoft.com/office/powerpoint/2010/main" val="150749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Employ Florida Marketplace is the state’s management information system and job bank that brings employers and job seekers together to facilitate labor exchange activities. Employers are able to post job orders, recruit job seekers, and seek out training opportunities. Job seekers can post resumes for employers to view, search for vacant positions, and utilize other workforce related resources. Prior to registering in the system, all users must review and accept the terms of use policy which governs the conduct of users of the site. It is imperative that staff are familiar with the terms of use as it will guide the decision-making process when posting or revoking job orders, as well as reporting any behaviors prohibited under the terms of use policy.</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a:t>
            </a:fld>
            <a:endParaRPr lang="en-US"/>
          </a:p>
        </p:txBody>
      </p:sp>
    </p:spTree>
    <p:extLst>
      <p:ext uri="{BB962C8B-B14F-4D97-AF65-F5344CB8AC3E}">
        <p14:creationId xmlns:p14="http://schemas.microsoft.com/office/powerpoint/2010/main" val="4176063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statement “referrals within commuting distance only” should be placed on agricultural job orders that are not to go into the agricultural clearance system. The agricultural clearance system allows for recruitment locally, within the state (intrastate), and in other states (interstate). In order to keep referrals local, this statement is imperative. Shown here is an example of the job description of an agricultural job order that contains all of the required criteria.</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20</a:t>
            </a:fld>
            <a:endParaRPr lang="en-US"/>
          </a:p>
        </p:txBody>
      </p:sp>
    </p:spTree>
    <p:extLst>
      <p:ext uri="{BB962C8B-B14F-4D97-AF65-F5344CB8AC3E}">
        <p14:creationId xmlns:p14="http://schemas.microsoft.com/office/powerpoint/2010/main" val="251361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Immigration Reform and Control Act of 1986 established a system of verifying documents that allow employers to hire individuals who are legally authorized to work in the United States. Employers requesting an I-9 to be completed by job seekers must have ‘IRCA Order, I-9 required’ posted in the job description section of the job order. </a:t>
            </a:r>
          </a:p>
          <a:p>
            <a:pPr>
              <a:buFontTx/>
              <a:buChar char="•"/>
            </a:pPr>
            <a:r>
              <a:rPr lang="en-US" altLang="en-US" dirty="0"/>
              <a:t> Staff must complete the I-9 prior to the referral and verify the legitimacy of the documentation. Under no circumstance should falsified information be accepted or recorded on the I-9. </a:t>
            </a:r>
          </a:p>
          <a:p>
            <a:pPr>
              <a:buFontTx/>
              <a:buChar char="•"/>
            </a:pPr>
            <a:r>
              <a:rPr lang="en-US" altLang="en-US" dirty="0"/>
              <a:t> All original I-9s must be kept on file at the One-Stop Center for five years.</a:t>
            </a:r>
          </a:p>
          <a:p>
            <a:pPr>
              <a:buFontTx/>
              <a:buChar char="•"/>
            </a:pPr>
            <a:r>
              <a:rPr lang="en-US" altLang="en-US" dirty="0"/>
              <a:t> Staff must also complete a FloridaCommerce form 516 INS which is a certificate to the employer that the applicant is authorized to work in the U.S. This form should be sent directly from the One-Stop Center to the employer. The applicant is not to sign or date this form until they are in the presence of the employer. Also, a copy must be kept on file at the One-Stop Center with the original I-9.</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21</a:t>
            </a:fld>
            <a:endParaRPr lang="en-US"/>
          </a:p>
        </p:txBody>
      </p:sp>
    </p:spTree>
    <p:extLst>
      <p:ext uri="{BB962C8B-B14F-4D97-AF65-F5344CB8AC3E}">
        <p14:creationId xmlns:p14="http://schemas.microsoft.com/office/powerpoint/2010/main" val="12294193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There are times when employers anticipate a shortage of domestic workers and request to bring non-immigrant foreign workers to the U.S. to fill the shortage. Under the Immigration and Nationality Act of 1952, employers are permitted to recruit and hire foreign workers to work on a temporary or seasonal basis. These types of job orders are referred to as H-2A or H-2B. The H-2A certification for temporary visa program allows the employer to recruit and hire non-immigrant foreign workers to perform agricultural labor of a temporary or seasonal nature. As of March 15, 2010, applications for H-2A jobs are processed by the Florida Department of Commerce, Alien Labor Certification department. FloridaCommerce also reviews and posts all H-2A job orders in EFM. Regional staff are responsible for referring job seekers to these positions and recording placement information to the job order as appropriate. If at any time the number of referrals or positions for the jobs change, staff should increase the number of referrals by one until the need is met.</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22</a:t>
            </a:fld>
            <a:endParaRPr lang="en-US"/>
          </a:p>
        </p:txBody>
      </p:sp>
    </p:spTree>
    <p:extLst>
      <p:ext uri="{BB962C8B-B14F-4D97-AF65-F5344CB8AC3E}">
        <p14:creationId xmlns:p14="http://schemas.microsoft.com/office/powerpoint/2010/main" val="7928580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H-2B certification for temporary visas allows an employer to hire foreign workers to perform non-agricultural labor on a one-time, seasonal, peak load, or intermittent basis. FloridaCommerce no longer receives or processes applications for the H-2B program. These applications are processed through the United States Department of Labor. Upon application approval, employers are able to enter their own job orders in EFM or they can contact the SWA for entry. If an employer posts their own job order, they must notify the SWA because there are certain guidelines that must be followed. You can find more specific guidelines by following the link on this slide.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23</a:t>
            </a:fld>
            <a:endParaRPr lang="en-US"/>
          </a:p>
        </p:txBody>
      </p:sp>
    </p:spTree>
    <p:extLst>
      <p:ext uri="{BB962C8B-B14F-4D97-AF65-F5344CB8AC3E}">
        <p14:creationId xmlns:p14="http://schemas.microsoft.com/office/powerpoint/2010/main" val="41715686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Wagner-</a:t>
            </a:r>
            <a:r>
              <a:rPr lang="en-US" altLang="en-US" dirty="0" err="1"/>
              <a:t>Peyser</a:t>
            </a:r>
            <a:r>
              <a:rPr lang="en-US" altLang="en-US" dirty="0"/>
              <a:t> law states that there is nothing in the Act which prohibits the referral of any job seeker to private agencies, as long as the job seeker is not charged a fee. Posting job orders by a temporary staffing agency requires the phrase “position offered by a no fee agency” be listed as the first line in the job order’s job description.</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24</a:t>
            </a:fld>
            <a:endParaRPr lang="en-US"/>
          </a:p>
        </p:txBody>
      </p:sp>
    </p:spTree>
    <p:extLst>
      <p:ext uri="{BB962C8B-B14F-4D97-AF65-F5344CB8AC3E}">
        <p14:creationId xmlns:p14="http://schemas.microsoft.com/office/powerpoint/2010/main" val="4073357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Independent contractor positions are those jobs in which an employer-employee relationship does not exist. These positions provide a job opportunity for a job seeker without a guarantee of wages. Independent contractor job orders are permitted to be posted in EFM as long as the terms of employment are listed in the job description. Staff should advise job seekers about the conditions of these positions prior to making a referral.</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25</a:t>
            </a:fld>
            <a:endParaRPr lang="en-US"/>
          </a:p>
        </p:txBody>
      </p:sp>
    </p:spTree>
    <p:extLst>
      <p:ext uri="{BB962C8B-B14F-4D97-AF65-F5344CB8AC3E}">
        <p14:creationId xmlns:p14="http://schemas.microsoft.com/office/powerpoint/2010/main" val="2676058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If a company is involved in a labor dispute, the regional workforce boards shall notify FloridaCommerce of the existence of the labor dispute. Referrals should not be made to job seekers that will aid directly or indirectly to filling a position that is vacant due to the former occupant being on strike or locked out as a result of the dispute; or any other issue in the dispute involving a work stoppage. Written notification shall be provided to job seekers referred to a position not at issue in the labor dispute if the employing unit is involved in a labor dispute.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26</a:t>
            </a:fld>
            <a:endParaRPr lang="en-US"/>
          </a:p>
        </p:txBody>
      </p:sp>
    </p:spTree>
    <p:extLst>
      <p:ext uri="{BB962C8B-B14F-4D97-AF65-F5344CB8AC3E}">
        <p14:creationId xmlns:p14="http://schemas.microsoft.com/office/powerpoint/2010/main" val="2656440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Job orders received from an employer involved in a labor dispute involving a work stoppage shall be verified by the regional workforce board. Staff should determine the disputes impact to each vacancy submitted in the job order. All potentially affected associates should be notified concerning the status of the labor dispute.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27</a:t>
            </a:fld>
            <a:endParaRPr lang="en-US"/>
          </a:p>
        </p:txBody>
      </p:sp>
    </p:spTree>
    <p:extLst>
      <p:ext uri="{BB962C8B-B14F-4D97-AF65-F5344CB8AC3E}">
        <p14:creationId xmlns:p14="http://schemas.microsoft.com/office/powerpoint/2010/main" val="26165692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One-stop centers shall resume full referral services upon verification that a labor dispute has been terminated. The regional office should be notified about the dispute in writing if a labor dispute results in a work stoppage at an establishment involving a significant number of workers or involves multi-establishment employers with other establishments outside of the reporting state.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28</a:t>
            </a:fld>
            <a:endParaRPr lang="en-US"/>
          </a:p>
        </p:txBody>
      </p:sp>
    </p:spTree>
    <p:extLst>
      <p:ext uri="{BB962C8B-B14F-4D97-AF65-F5344CB8AC3E}">
        <p14:creationId xmlns:p14="http://schemas.microsoft.com/office/powerpoint/2010/main" val="3390079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Federal regulations require government contractors receiving $100, 000 or more for contracted services to post job orders in the state’s job bank. Contractors are required to take affirmative action to employ qualified veterans; a process completed by performing a veteran file search by the One-Stop Centers. Job orders must be posted in the local area where the position will reside and be tagged as a job under federal contract on the job order form.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29</a:t>
            </a:fld>
            <a:endParaRPr lang="en-US"/>
          </a:p>
        </p:txBody>
      </p:sp>
    </p:spTree>
    <p:extLst>
      <p:ext uri="{BB962C8B-B14F-4D97-AF65-F5344CB8AC3E}">
        <p14:creationId xmlns:p14="http://schemas.microsoft.com/office/powerpoint/2010/main" val="1694027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terms and conditions of use were established to provide guidelines regarding acceptable conduct by jobseekers and employers while using EFM. </a:t>
            </a:r>
            <a:r>
              <a:rPr lang="en-US" altLang="en-US" dirty="0">
                <a:solidFill>
                  <a:srgbClr val="FF0000"/>
                </a:solidFill>
              </a:rPr>
              <a:t>Employers and job seekers review and agree to the terms and conditions of use for access to EFM upon registration. These terms advise employers of acceptable and unacceptable behaviors when posting jobs or recruiting applicants on EFM. This also serves as a protection barrier for job seekers against any potential scams or inequalities. Staff who manage job orders or provide referrals to job seekers should be knowledgeable of the terms of use.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a:t>
            </a:fld>
            <a:endParaRPr lang="en-US"/>
          </a:p>
        </p:txBody>
      </p:sp>
    </p:spTree>
    <p:extLst>
      <p:ext uri="{BB962C8B-B14F-4D97-AF65-F5344CB8AC3E}">
        <p14:creationId xmlns:p14="http://schemas.microsoft.com/office/powerpoint/2010/main" val="35127426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Affirmative action job orders seek qualified job seekers, particularly those individuals who are members of a protected group, to fill positions. Protected groups are those individuals that for reasons of past custom, historical practice, or other non-occupationally valid purposes have been discouraged from entering certain occupation fields. These job orders typically result from government acts or court orders. Employers should disclose this information to One-Stop staff verbally or by indicating it on the job order form if self-entered or noted on a hard copy job order request.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30</a:t>
            </a:fld>
            <a:endParaRPr lang="en-US"/>
          </a:p>
        </p:txBody>
      </p:sp>
    </p:spTree>
    <p:extLst>
      <p:ext uri="{BB962C8B-B14F-4D97-AF65-F5344CB8AC3E}">
        <p14:creationId xmlns:p14="http://schemas.microsoft.com/office/powerpoint/2010/main" val="8341235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Job orders for a mass recruitment event should be taken as soon as possible and reviewed for compliance. To avoid a potential violation of the federal placement definition, One-Stop Center participation in a mass recruitment should not occur without first entering a job order into the Wagner-</a:t>
            </a:r>
            <a:r>
              <a:rPr lang="en-US" altLang="en-US" dirty="0" err="1"/>
              <a:t>Peyser</a:t>
            </a:r>
            <a:r>
              <a:rPr lang="en-US" altLang="en-US" dirty="0"/>
              <a:t> reporting system.</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31</a:t>
            </a:fld>
            <a:endParaRPr lang="en-US"/>
          </a:p>
        </p:txBody>
      </p:sp>
    </p:spTree>
    <p:extLst>
      <p:ext uri="{BB962C8B-B14F-4D97-AF65-F5344CB8AC3E}">
        <p14:creationId xmlns:p14="http://schemas.microsoft.com/office/powerpoint/2010/main" val="39302774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False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33</a:t>
            </a:fld>
            <a:endParaRPr lang="en-US"/>
          </a:p>
        </p:txBody>
      </p:sp>
    </p:spTree>
    <p:extLst>
      <p:ext uri="{BB962C8B-B14F-4D97-AF65-F5344CB8AC3E}">
        <p14:creationId xmlns:p14="http://schemas.microsoft.com/office/powerpoint/2010/main" val="39699221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48</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34</a:t>
            </a:fld>
            <a:endParaRPr lang="en-US"/>
          </a:p>
        </p:txBody>
      </p:sp>
    </p:spTree>
    <p:extLst>
      <p:ext uri="{BB962C8B-B14F-4D97-AF65-F5344CB8AC3E}">
        <p14:creationId xmlns:p14="http://schemas.microsoft.com/office/powerpoint/2010/main" val="4465253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35</a:t>
            </a:fld>
            <a:endParaRPr lang="en-US"/>
          </a:p>
        </p:txBody>
      </p:sp>
    </p:spTree>
    <p:extLst>
      <p:ext uri="{BB962C8B-B14F-4D97-AF65-F5344CB8AC3E}">
        <p14:creationId xmlns:p14="http://schemas.microsoft.com/office/powerpoint/2010/main" val="2025239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B</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36</a:t>
            </a:fld>
            <a:endParaRPr lang="en-US"/>
          </a:p>
        </p:txBody>
      </p:sp>
    </p:spTree>
    <p:extLst>
      <p:ext uri="{BB962C8B-B14F-4D97-AF65-F5344CB8AC3E}">
        <p14:creationId xmlns:p14="http://schemas.microsoft.com/office/powerpoint/2010/main" val="22941426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B. March 15, 2010 rule eliminated the requirement for One-Stop Career Centers to complete the employment eligibility or I-9 for H-2A referrals.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37</a:t>
            </a:fld>
            <a:endParaRPr lang="en-US"/>
          </a:p>
        </p:txBody>
      </p:sp>
    </p:spTree>
    <p:extLst>
      <p:ext uri="{BB962C8B-B14F-4D97-AF65-F5344CB8AC3E}">
        <p14:creationId xmlns:p14="http://schemas.microsoft.com/office/powerpoint/2010/main" val="22391780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C</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38</a:t>
            </a:fld>
            <a:endParaRPr lang="en-US"/>
          </a:p>
        </p:txBody>
      </p:sp>
    </p:spTree>
    <p:extLst>
      <p:ext uri="{BB962C8B-B14F-4D97-AF65-F5344CB8AC3E}">
        <p14:creationId xmlns:p14="http://schemas.microsoft.com/office/powerpoint/2010/main" val="24856686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A</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39</a:t>
            </a:fld>
            <a:endParaRPr lang="en-US"/>
          </a:p>
        </p:txBody>
      </p:sp>
    </p:spTree>
    <p:extLst>
      <p:ext uri="{BB962C8B-B14F-4D97-AF65-F5344CB8AC3E}">
        <p14:creationId xmlns:p14="http://schemas.microsoft.com/office/powerpoint/2010/main" val="19509125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C</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40</a:t>
            </a:fld>
            <a:endParaRPr lang="en-US"/>
          </a:p>
        </p:txBody>
      </p:sp>
    </p:spTree>
    <p:extLst>
      <p:ext uri="{BB962C8B-B14F-4D97-AF65-F5344CB8AC3E}">
        <p14:creationId xmlns:p14="http://schemas.microsoft.com/office/powerpoint/2010/main" val="383611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job order is a structured record of an employer’s requirement for filling vacant positions with qualified workers. Before a job order can be constructed, there must be a job opening available. A job opening means a single job opportunity for which the local office has a request on file  to select and refer applicants. It is inconsistent with the purpose of the One-Stop Career Center to refer job seekers to an employer who only wishes to build applicant files for possible future openings. However, it is permissible to refer an applicant for an interview with an employer who may be able to create an opening that will be available on a definite future date.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a:t>
            </a:fld>
            <a:endParaRPr lang="en-US"/>
          </a:p>
        </p:txBody>
      </p:sp>
    </p:spTree>
    <p:extLst>
      <p:ext uri="{BB962C8B-B14F-4D97-AF65-F5344CB8AC3E}">
        <p14:creationId xmlns:p14="http://schemas.microsoft.com/office/powerpoint/2010/main" val="31620515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Correct Answer: 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41</a:t>
            </a:fld>
            <a:endParaRPr lang="en-US"/>
          </a:p>
        </p:txBody>
      </p:sp>
    </p:spTree>
    <p:extLst>
      <p:ext uri="{BB962C8B-B14F-4D97-AF65-F5344CB8AC3E}">
        <p14:creationId xmlns:p14="http://schemas.microsoft.com/office/powerpoint/2010/main" val="34505708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Thank you for viewing the job order overview. For more information or additional questions, please contact the Wagner </a:t>
            </a:r>
            <a:r>
              <a:rPr lang="en-US" altLang="en-US" dirty="0" err="1"/>
              <a:t>Peyser</a:t>
            </a:r>
            <a:r>
              <a:rPr lang="en-US" altLang="en-US"/>
              <a:t> team at the information shown.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43</a:t>
            </a:fld>
            <a:endParaRPr lang="en-US"/>
          </a:p>
        </p:txBody>
      </p:sp>
    </p:spTree>
    <p:extLst>
      <p:ext uri="{BB962C8B-B14F-4D97-AF65-F5344CB8AC3E}">
        <p14:creationId xmlns:p14="http://schemas.microsoft.com/office/powerpoint/2010/main" val="865177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Job orders are the vehicle which drive the recruitment and application process for employers and job seekers. Job orders can be self – entered by employers, or entered by the One-Stop Career Center staff. If an employer enters their own job order, an alert will be sent through EFM to notify staff of the pending order so that they may be reviewed for compliance and accuracy.</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a:t>
            </a:fld>
            <a:endParaRPr lang="en-US"/>
          </a:p>
        </p:txBody>
      </p:sp>
    </p:spTree>
    <p:extLst>
      <p:ext uri="{BB962C8B-B14F-4D97-AF65-F5344CB8AC3E}">
        <p14:creationId xmlns:p14="http://schemas.microsoft.com/office/powerpoint/2010/main" val="1212335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Before posting a job order, employers must have a job opening available. Information about the vacancy will go into constructing the job order along with other requirements. At a minimum, job orders must state the qualifications a worker must have to perform the duties of the position such as education or employment experience; list specific hiring requirements and information related to the job such as the pay, hours of work, etc.; and, there must be applicant referral instructions that provide staff and job seekers with the proper application method.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6</a:t>
            </a:fld>
            <a:endParaRPr lang="en-US"/>
          </a:p>
        </p:txBody>
      </p:sp>
    </p:spTree>
    <p:extLst>
      <p:ext uri="{BB962C8B-B14F-4D97-AF65-F5344CB8AC3E}">
        <p14:creationId xmlns:p14="http://schemas.microsoft.com/office/powerpoint/2010/main" val="771427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All fields on the job order form that are marked by an asterisk must be completed. There are supplemental fields that, if completed, will assist with providing more information about the advertised position; however, these fields are not required. An example of this is the wage data. Employers are not required to list pay information if they choose not to, but some numerical value must populate this field. For those employers wishing to list pay data, the actual wage or wage range should be listed on the job order.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7</a:t>
            </a:fld>
            <a:endParaRPr lang="en-US"/>
          </a:p>
        </p:txBody>
      </p:sp>
    </p:spTree>
    <p:extLst>
      <p:ext uri="{BB962C8B-B14F-4D97-AF65-F5344CB8AC3E}">
        <p14:creationId xmlns:p14="http://schemas.microsoft.com/office/powerpoint/2010/main" val="3334144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job order form provides a field for employers to list any hiring requirements that may be associated with a position. To be a legitimate requirement the company policy must require all job seekers meet this criteria regardless of the referral source. These requirements may include drug testing, physical examinations, background or credit checks to name a few.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8</a:t>
            </a:fld>
            <a:endParaRPr lang="en-US"/>
          </a:p>
        </p:txBody>
      </p:sp>
    </p:spTree>
    <p:extLst>
      <p:ext uri="{BB962C8B-B14F-4D97-AF65-F5344CB8AC3E}">
        <p14:creationId xmlns:p14="http://schemas.microsoft.com/office/powerpoint/2010/main" val="3402476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Job orders that don’t comply with federal and state laws or other terms, should not be enabled to display to the public. Staff should contact the employer for clarification of any inconsistencies with the order. If the employer refuses to change the violations with the job, the order should be closed. Restricting criteria must be justified as a bona fide occupational qualification or the order should be voided.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9</a:t>
            </a:fld>
            <a:endParaRPr lang="en-US"/>
          </a:p>
        </p:txBody>
      </p:sp>
    </p:spTree>
    <p:extLst>
      <p:ext uri="{BB962C8B-B14F-4D97-AF65-F5344CB8AC3E}">
        <p14:creationId xmlns:p14="http://schemas.microsoft.com/office/powerpoint/2010/main" val="2660262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4E23-4CB6-7816-6FCE-840FB38064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71AC1E-BE95-3C84-4DEF-AE6AA1712C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61A67E-67A8-5633-0ED4-ADE890CDF14C}"/>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6D443BB4-6240-4C3F-66F3-4AE76BB8C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1E7D70-A769-EA5C-9D62-6DFF750A3A0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421499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A5ADE-5CBA-1B75-10F2-56349574CB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5AD0CF-9733-32D0-A0C7-4CEA06D5CA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B038F-8FCA-810B-997D-1BE77F00FEAB}"/>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ED3948AE-97C2-B22A-E50D-CC8273193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53857-459B-74F5-A271-986BDD999EA8}"/>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418302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AD3C82-87D4-E3ED-8D3D-B1A71E8EB7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967294-982D-33C9-D3DB-9E47A7372D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CCD54-AF99-1832-279F-CFCC9615840C}"/>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A61F6406-DEB6-DBA9-CD11-03A811795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81E25-EDD2-358B-78B0-4B98E24F2F97}"/>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85993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DEFD-E517-5A37-7163-486E378C2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96CE0A-0772-A7F1-F0E1-EAB02AA5FB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DC1C6-3DEE-E715-C4F1-A9386D5C78F3}"/>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AB6353E6-B0F9-EB8D-14B4-A7BB23D9E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F3823-A859-018F-8D57-E42659128B75}"/>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71730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13BA-42E2-5A91-59E3-404447C758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375562-75A9-64DB-255A-8613A27C7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BF896E-EFB0-10F0-5528-E4AF844C4F4D}"/>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90DF74AB-42E2-0828-AA1B-D9E832304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BD4D7-DD1F-4334-DD93-C7603863A1B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36579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3BAA4-F598-89F4-6FDF-D53EA22486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90E0A5-D63D-BF48-CB71-2F74C4D49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38AE4C-B218-D6F6-157A-F03D1E8E96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8EDDA2-BAE3-45A6-1100-41021149AEE4}"/>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BE7D220D-3D2A-5815-83AE-DC197F48C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D11C0-CD3B-5E8B-5FA7-4168BE12E1F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09638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CE2E-9DC0-8550-0367-13EDC29193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ECBD52-C12D-4BFE-875F-8712EB350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4C1880-CA19-4910-069A-5F60651747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A33C3F-F294-FCA8-5496-BC301A36EF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64D20D-00B3-1D2A-51E8-3650DEBE9A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CB2B1A-A62D-2892-C02B-A38C02EF8976}"/>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8" name="Footer Placeholder 7">
            <a:extLst>
              <a:ext uri="{FF2B5EF4-FFF2-40B4-BE49-F238E27FC236}">
                <a16:creationId xmlns:a16="http://schemas.microsoft.com/office/drawing/2014/main" id="{A0B3613A-6BB4-9EBA-0CC5-69D11FD941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14FBDF-028E-689B-5052-21430E30BA4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03959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AA4E-02CD-427A-7DA6-24DA810CBA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E8AC2D-5F8E-96A0-1193-EBCD8EC03D07}"/>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4" name="Footer Placeholder 3">
            <a:extLst>
              <a:ext uri="{FF2B5EF4-FFF2-40B4-BE49-F238E27FC236}">
                <a16:creationId xmlns:a16="http://schemas.microsoft.com/office/drawing/2014/main" id="{15F57071-A154-1A0C-CF7D-D1F8C1D536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FC7762-398B-0006-2BDD-7B351CFB6C50}"/>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64819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CC7581-1C8A-3F14-0422-EB98E189E780}"/>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3" name="Footer Placeholder 2">
            <a:extLst>
              <a:ext uri="{FF2B5EF4-FFF2-40B4-BE49-F238E27FC236}">
                <a16:creationId xmlns:a16="http://schemas.microsoft.com/office/drawing/2014/main" id="{63CAF1F3-1716-63A2-D84D-6068A9AEBF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1D3E25-2583-AD9D-C298-D3A188A06A83}"/>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28876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4CCE1-8B5E-A0BF-4567-296E5798A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B7E449-FFEB-71CB-DB43-48389A4AD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99111E-5B2D-C507-DE8B-410045C21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7488A-AA58-CACE-6E39-EA322B0D8AD9}"/>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ED261C95-0773-7D76-3D6D-31004F5EDC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EACCD0-B23C-2520-E16C-1CC3E70D2BCF}"/>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409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5A1D9-04C8-91DC-253F-49492AD61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316650-830B-C798-C6F8-2E467FC018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048306-9358-0053-658E-765D6130E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858AA9-D262-CB4A-8B47-8690769945DF}"/>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1EBD7FF3-2EEC-07EB-B86A-AD79104022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C80B6C-6BFC-24AF-B040-659B1E4E22F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91780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237BDE-F9E0-C596-0B2E-C3A4DCE58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EE1D13-FA3C-B3A3-BD00-2D41DCDFB4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1D1B4-6476-F9CE-28F5-E91F5DC7B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BFBEADFB-E14D-8D7A-3AF6-ADD1B5EAA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0F25EB-9929-E691-BB58-8523545100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2D185-12EC-1345-84C6-F37B919F986D}" type="slidenum">
              <a:rPr lang="en-US" smtClean="0"/>
              <a:t>‹#›</a:t>
            </a:fld>
            <a:endParaRPr lang="en-US"/>
          </a:p>
        </p:txBody>
      </p:sp>
    </p:spTree>
    <p:extLst>
      <p:ext uri="{BB962C8B-B14F-4D97-AF65-F5344CB8AC3E}">
        <p14:creationId xmlns:p14="http://schemas.microsoft.com/office/powerpoint/2010/main" val="330001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floridajobs.org/office-directory/division-of-workforce-services/workforce-programs/alien-labor-certification-program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FM.JPG">
            <a:extLst>
              <a:ext uri="{FF2B5EF4-FFF2-40B4-BE49-F238E27FC236}">
                <a16:creationId xmlns:a16="http://schemas.microsoft.com/office/drawing/2014/main" id="{181669B1-3250-8F81-D561-A5E317C30320}"/>
              </a:ext>
            </a:extLst>
          </p:cNvPr>
          <p:cNvPicPr>
            <a:picLocks noChangeAspect="1"/>
          </p:cNvPicPr>
          <p:nvPr/>
        </p:nvPicPr>
        <p:blipFill>
          <a:blip r:embed="rId3" cstate="print"/>
          <a:stretch>
            <a:fillRect/>
          </a:stretch>
        </p:blipFill>
        <p:spPr>
          <a:xfrm>
            <a:off x="5806751" y="0"/>
            <a:ext cx="9608614" cy="6005384"/>
          </a:xfrm>
          <a:prstGeom prst="rect">
            <a:avLst/>
          </a:prstGeom>
          <a:effectLst>
            <a:innerShdw blurRad="63500" dist="50800" dir="18900000">
              <a:prstClr val="black">
                <a:alpha val="50000"/>
              </a:prstClr>
            </a:innerShdw>
          </a:effectLst>
        </p:spPr>
      </p:pic>
      <p:pic>
        <p:nvPicPr>
          <p:cNvPr id="13" name="Picture 12" descr="A picture containing graphics, clipart, design&#10;&#10;Description automatically generated">
            <a:extLst>
              <a:ext uri="{FF2B5EF4-FFF2-40B4-BE49-F238E27FC236}">
                <a16:creationId xmlns:a16="http://schemas.microsoft.com/office/drawing/2014/main" id="{BC74ECEE-E099-87AA-7E6C-BFCB4246DFD2}"/>
              </a:ext>
            </a:extLst>
          </p:cNvPr>
          <p:cNvPicPr>
            <a:picLocks noChangeAspect="1"/>
          </p:cNvPicPr>
          <p:nvPr/>
        </p:nvPicPr>
        <p:blipFill>
          <a:blip r:embed="rId4"/>
          <a:stretch>
            <a:fillRect/>
          </a:stretch>
        </p:blipFill>
        <p:spPr>
          <a:xfrm>
            <a:off x="-1" y="0"/>
            <a:ext cx="12193473" cy="6858000"/>
          </a:xfrm>
          <a:prstGeom prst="rect">
            <a:avLst/>
          </a:prstGeom>
        </p:spPr>
      </p:pic>
      <p:sp>
        <p:nvSpPr>
          <p:cNvPr id="6" name="Title 1">
            <a:extLst>
              <a:ext uri="{FF2B5EF4-FFF2-40B4-BE49-F238E27FC236}">
                <a16:creationId xmlns:a16="http://schemas.microsoft.com/office/drawing/2014/main" id="{E2DC671E-C487-D62B-02B1-31761F595824}"/>
              </a:ext>
            </a:extLst>
          </p:cNvPr>
          <p:cNvSpPr txBox="1">
            <a:spLocks/>
          </p:cNvSpPr>
          <p:nvPr/>
        </p:nvSpPr>
        <p:spPr>
          <a:xfrm>
            <a:off x="951469" y="3630673"/>
            <a:ext cx="5758249" cy="11745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202452"/>
                </a:solidFill>
                <a:latin typeface="Arial" panose="020B0604020202020204" pitchFamily="34" charset="0"/>
                <a:cs typeface="Arial" panose="020B0604020202020204" pitchFamily="34" charset="0"/>
              </a:rPr>
              <a:t>Job Orders</a:t>
            </a:r>
          </a:p>
        </p:txBody>
      </p:sp>
      <p:sp>
        <p:nvSpPr>
          <p:cNvPr id="7" name="Subtitle 2">
            <a:extLst>
              <a:ext uri="{FF2B5EF4-FFF2-40B4-BE49-F238E27FC236}">
                <a16:creationId xmlns:a16="http://schemas.microsoft.com/office/drawing/2014/main" id="{62499B39-DC55-EDF6-AB5D-66138D2220B9}"/>
              </a:ext>
            </a:extLst>
          </p:cNvPr>
          <p:cNvSpPr txBox="1">
            <a:spLocks/>
          </p:cNvSpPr>
          <p:nvPr/>
        </p:nvSpPr>
        <p:spPr>
          <a:xfrm>
            <a:off x="951470" y="4535741"/>
            <a:ext cx="5758249" cy="5389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4A651"/>
                </a:solidFill>
                <a:latin typeface="Arial" panose="020B0604020202020204" pitchFamily="34" charset="0"/>
                <a:cs typeface="Arial" panose="020B0604020202020204" pitchFamily="34" charset="0"/>
              </a:rPr>
              <a:t>Part One: Job Order Overview</a:t>
            </a:r>
          </a:p>
        </p:txBody>
      </p:sp>
    </p:spTree>
    <p:extLst>
      <p:ext uri="{BB962C8B-B14F-4D97-AF65-F5344CB8AC3E}">
        <p14:creationId xmlns:p14="http://schemas.microsoft.com/office/powerpoint/2010/main" val="242816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Staff Review Process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9DEDCBC7-9D1E-8C6F-4018-37FEF5D1C08E}"/>
              </a:ext>
            </a:extLst>
          </p:cNvPr>
          <p:cNvSpPr>
            <a:spLocks noGrp="1"/>
          </p:cNvSpPr>
          <p:nvPr>
            <p:ph idx="1"/>
          </p:nvPr>
        </p:nvSpPr>
        <p:spPr>
          <a:xfrm>
            <a:off x="838200" y="1690688"/>
            <a:ext cx="10515600" cy="4953000"/>
          </a:xfrm>
        </p:spPr>
        <p:txBody>
          <a:bodyPr rtlCol="0">
            <a:normAutofit/>
          </a:bodyPr>
          <a:lstStyle/>
          <a:p>
            <a:pPr eaLnBrk="1" fontAlgn="auto" hangingPunct="1">
              <a:spcAft>
                <a:spcPts val="0"/>
              </a:spcAft>
              <a:buFont typeface="Arial"/>
              <a:buChar char="•"/>
              <a:defRPr/>
            </a:pPr>
            <a:r>
              <a:rPr lang="en-US" dirty="0">
                <a:solidFill>
                  <a:srgbClr val="202452"/>
                </a:solidFill>
              </a:rPr>
              <a:t>Review job orders for compliance with federal and state laws</a:t>
            </a:r>
          </a:p>
          <a:p>
            <a:pPr eaLnBrk="1" fontAlgn="auto" hangingPunct="1">
              <a:spcAft>
                <a:spcPts val="0"/>
              </a:spcAft>
              <a:buFont typeface="Arial"/>
              <a:buChar char="•"/>
              <a:defRPr/>
            </a:pPr>
            <a:r>
              <a:rPr lang="en-US" dirty="0">
                <a:solidFill>
                  <a:srgbClr val="202452"/>
                </a:solidFill>
              </a:rPr>
              <a:t>Ensure job orders follow the terms and conditions of use</a:t>
            </a:r>
          </a:p>
          <a:p>
            <a:pPr lvl="1" eaLnBrk="1" fontAlgn="auto" hangingPunct="1">
              <a:spcAft>
                <a:spcPts val="0"/>
              </a:spcAft>
              <a:buFont typeface="Arial"/>
              <a:buChar char="–"/>
              <a:defRPr/>
            </a:pPr>
            <a:r>
              <a:rPr lang="en-US" dirty="0">
                <a:solidFill>
                  <a:srgbClr val="202452"/>
                </a:solidFill>
              </a:rPr>
              <a:t>If job orders do not comply, contact employer for modifications</a:t>
            </a:r>
          </a:p>
          <a:p>
            <a:pPr lvl="1" eaLnBrk="1" fontAlgn="auto" hangingPunct="1">
              <a:spcAft>
                <a:spcPts val="0"/>
              </a:spcAft>
              <a:buFont typeface="Arial"/>
              <a:buChar char="–"/>
              <a:defRPr/>
            </a:pPr>
            <a:r>
              <a:rPr lang="en-US" dirty="0">
                <a:solidFill>
                  <a:srgbClr val="202452"/>
                </a:solidFill>
              </a:rPr>
              <a:t>If employer does not correct deficiencies, revoke the job order</a:t>
            </a:r>
          </a:p>
          <a:p>
            <a:pPr eaLnBrk="1" fontAlgn="auto" hangingPunct="1">
              <a:spcAft>
                <a:spcPts val="0"/>
              </a:spcAft>
              <a:buFont typeface="Arial"/>
              <a:buChar char="•"/>
              <a:defRPr/>
            </a:pPr>
            <a:r>
              <a:rPr lang="en-US" dirty="0">
                <a:solidFill>
                  <a:srgbClr val="202452"/>
                </a:solidFill>
              </a:rPr>
              <a:t>Timely entry into Wagner-Peyser (WP) reporting system</a:t>
            </a:r>
          </a:p>
          <a:p>
            <a:pPr eaLnBrk="1" fontAlgn="auto" hangingPunct="1">
              <a:spcAft>
                <a:spcPts val="0"/>
              </a:spcAft>
              <a:buFont typeface="Wingdings" pitchFamily="2" charset="2"/>
              <a:buNone/>
              <a:defRPr/>
            </a:pPr>
            <a:endParaRPr lang="en-US" dirty="0">
              <a:solidFill>
                <a:srgbClr val="202452"/>
              </a:solidFill>
            </a:endParaRPr>
          </a:p>
          <a:p>
            <a:pPr eaLnBrk="1" fontAlgn="auto" hangingPunct="1">
              <a:spcAft>
                <a:spcPts val="0"/>
              </a:spcAft>
              <a:buFont typeface="Arial"/>
              <a:buChar char="•"/>
              <a:defRPr/>
            </a:pPr>
            <a:endParaRPr lang="en-US" dirty="0">
              <a:solidFill>
                <a:srgbClr val="202452"/>
              </a:solidFill>
            </a:endParaRPr>
          </a:p>
        </p:txBody>
      </p:sp>
    </p:spTree>
    <p:extLst>
      <p:ext uri="{BB962C8B-B14F-4D97-AF65-F5344CB8AC3E}">
        <p14:creationId xmlns:p14="http://schemas.microsoft.com/office/powerpoint/2010/main" val="3143260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Staff Review Process (cont’d)</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F1A1D234-605A-FDF5-5092-77C8CE427C44}"/>
              </a:ext>
            </a:extLst>
          </p:cNvPr>
          <p:cNvSpPr>
            <a:spLocks noGrp="1"/>
          </p:cNvSpPr>
          <p:nvPr>
            <p:ph idx="1"/>
          </p:nvPr>
        </p:nvSpPr>
        <p:spPr>
          <a:xfrm>
            <a:off x="838200" y="1690688"/>
            <a:ext cx="10515600" cy="4525963"/>
          </a:xfrm>
        </p:spPr>
        <p:txBody>
          <a:bodyPr/>
          <a:lstStyle/>
          <a:p>
            <a:pPr marL="501650" lvl="1" indent="-457200">
              <a:spcBef>
                <a:spcPts val="600"/>
              </a:spcBef>
              <a:buSzPct val="70000"/>
            </a:pPr>
            <a:r>
              <a:rPr lang="en-US" altLang="en-US" sz="3200" dirty="0">
                <a:solidFill>
                  <a:srgbClr val="202452"/>
                </a:solidFill>
              </a:rPr>
              <a:t>Job orders auto-enable after 48 hours</a:t>
            </a:r>
          </a:p>
          <a:p>
            <a:pPr marL="774700" lvl="2" indent="-457200">
              <a:spcBef>
                <a:spcPts val="600"/>
              </a:spcBef>
              <a:buSzPct val="70000"/>
            </a:pPr>
            <a:r>
              <a:rPr lang="en-US" altLang="en-US" sz="3200" dirty="0">
                <a:solidFill>
                  <a:srgbClr val="202452"/>
                </a:solidFill>
              </a:rPr>
              <a:t>Employer entered job orders will automatically display to the public</a:t>
            </a:r>
          </a:p>
          <a:p>
            <a:pPr marL="774700" lvl="2" indent="-457200">
              <a:spcBef>
                <a:spcPts val="600"/>
              </a:spcBef>
              <a:buSzPct val="70000"/>
            </a:pPr>
            <a:r>
              <a:rPr lang="en-US" altLang="en-US" sz="3200" dirty="0">
                <a:solidFill>
                  <a:srgbClr val="202452"/>
                </a:solidFill>
              </a:rPr>
              <a:t>May expose job seekers to compromising information such as</a:t>
            </a:r>
          </a:p>
          <a:p>
            <a:pPr marL="1047750" lvl="3" indent="-457200">
              <a:spcBef>
                <a:spcPts val="600"/>
              </a:spcBef>
              <a:buSzPct val="70000"/>
            </a:pPr>
            <a:r>
              <a:rPr lang="en-US" altLang="en-US" sz="3200" dirty="0">
                <a:solidFill>
                  <a:srgbClr val="202452"/>
                </a:solidFill>
              </a:rPr>
              <a:t>Violations of the law</a:t>
            </a:r>
          </a:p>
          <a:p>
            <a:pPr marL="1047750" lvl="3" indent="-457200">
              <a:spcBef>
                <a:spcPts val="600"/>
              </a:spcBef>
              <a:buSzPct val="70000"/>
            </a:pPr>
            <a:r>
              <a:rPr lang="en-US" altLang="en-US" sz="3200" dirty="0">
                <a:solidFill>
                  <a:srgbClr val="202452"/>
                </a:solidFill>
              </a:rPr>
              <a:t>Scams</a:t>
            </a:r>
          </a:p>
          <a:p>
            <a:pPr marL="1047750" lvl="3" indent="-457200">
              <a:spcBef>
                <a:spcPts val="600"/>
              </a:spcBef>
              <a:buSzPct val="70000"/>
            </a:pPr>
            <a:r>
              <a:rPr lang="en-US" altLang="en-US" sz="3200" dirty="0">
                <a:solidFill>
                  <a:srgbClr val="202452"/>
                </a:solidFill>
              </a:rPr>
              <a:t>Insufficient information</a:t>
            </a:r>
          </a:p>
          <a:p>
            <a:pPr marL="603250" lvl="2" indent="-285750">
              <a:spcBef>
                <a:spcPts val="600"/>
              </a:spcBef>
              <a:buSzPct val="70000"/>
            </a:pPr>
            <a:endParaRPr lang="en-US" altLang="en-US" sz="1800" dirty="0">
              <a:solidFill>
                <a:srgbClr val="202452"/>
              </a:solidFill>
            </a:endParaRPr>
          </a:p>
          <a:p>
            <a:endParaRPr lang="en-US" altLang="en-US" dirty="0">
              <a:solidFill>
                <a:srgbClr val="202452"/>
              </a:solidFill>
            </a:endParaRPr>
          </a:p>
        </p:txBody>
      </p:sp>
    </p:spTree>
    <p:extLst>
      <p:ext uri="{BB962C8B-B14F-4D97-AF65-F5344CB8AC3E}">
        <p14:creationId xmlns:p14="http://schemas.microsoft.com/office/powerpoint/2010/main" val="3183936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2766218"/>
            <a:ext cx="10515600" cy="1325563"/>
          </a:xfrm>
        </p:spPr>
        <p:txBody>
          <a:bodyPr/>
          <a:lstStyle/>
          <a:p>
            <a:r>
              <a:rPr lang="en-US" b="1" dirty="0">
                <a:solidFill>
                  <a:srgbClr val="04A651"/>
                </a:solidFill>
                <a:latin typeface="Franklin Gothic Book" panose="020B0503020102020204" pitchFamily="34" charset="0"/>
              </a:rPr>
              <a:t>Types of Job Orders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3"/>
          <a:srcRect/>
          <a:stretch/>
        </p:blipFill>
        <p:spPr>
          <a:xfrm>
            <a:off x="11182350" y="5859901"/>
            <a:ext cx="882130" cy="899379"/>
          </a:xfrm>
          <a:prstGeom prst="rect">
            <a:avLst/>
          </a:prstGeom>
        </p:spPr>
      </p:pic>
      <p:pic>
        <p:nvPicPr>
          <p:cNvPr id="3" name="Picture 5" descr="http://uamed.net/wp-content/uploads/2011/12/tipyi-sobesednikov-v-internete-460x345.jpg">
            <a:extLst>
              <a:ext uri="{FF2B5EF4-FFF2-40B4-BE49-F238E27FC236}">
                <a16:creationId xmlns:a16="http://schemas.microsoft.com/office/drawing/2014/main" id="{D27154EB-9E27-3422-ABB2-71EC731303B4}"/>
              </a:ext>
            </a:extLst>
          </p:cNvPr>
          <p:cNvPicPr>
            <a:picLocks noChangeAspect="1" noChangeArrowheads="1"/>
          </p:cNvPicPr>
          <p:nvPr/>
        </p:nvPicPr>
        <p:blipFill>
          <a:blip r:embed="rId4"/>
          <a:srcRect/>
          <a:stretch>
            <a:fillRect/>
          </a:stretch>
        </p:blipFill>
        <p:spPr bwMode="auto">
          <a:xfrm>
            <a:off x="6444192" y="1976436"/>
            <a:ext cx="4248150" cy="29051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87000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Development Job Order</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Rectangle 3">
            <a:extLst>
              <a:ext uri="{FF2B5EF4-FFF2-40B4-BE49-F238E27FC236}">
                <a16:creationId xmlns:a16="http://schemas.microsoft.com/office/drawing/2014/main" id="{49C5F600-68E6-1945-D235-253C09529B4C}"/>
              </a:ext>
            </a:extLst>
          </p:cNvPr>
          <p:cNvSpPr>
            <a:spLocks noGrp="1" noChangeArrowheads="1"/>
          </p:cNvSpPr>
          <p:nvPr>
            <p:ph idx="1"/>
          </p:nvPr>
        </p:nvSpPr>
        <p:spPr>
          <a:xfrm>
            <a:off x="838199" y="1690688"/>
            <a:ext cx="10515599" cy="4495800"/>
          </a:xfrm>
        </p:spPr>
        <p:txBody>
          <a:bodyPr rtlCol="0">
            <a:normAutofit/>
          </a:bodyPr>
          <a:lstStyle/>
          <a:p>
            <a:pPr marL="0" indent="0" algn="ctr" eaLnBrk="1" fontAlgn="auto" hangingPunct="1">
              <a:spcAft>
                <a:spcPts val="0"/>
              </a:spcAft>
              <a:buFont typeface="Wingdings" pitchFamily="2" charset="2"/>
              <a:buNone/>
              <a:defRPr/>
            </a:pPr>
            <a:r>
              <a:rPr lang="en-US" dirty="0">
                <a:solidFill>
                  <a:srgbClr val="202452"/>
                </a:solidFill>
              </a:rPr>
              <a:t>The process of securing a job interview with a public or private employer for a specific applicant for whom the local office has no suitable opening on file</a:t>
            </a:r>
          </a:p>
          <a:p>
            <a:pPr marL="274320" indent="-274320" algn="ctr" eaLnBrk="1" fontAlgn="auto" hangingPunct="1">
              <a:spcAft>
                <a:spcPts val="0"/>
              </a:spcAft>
              <a:buFont typeface="Wingdings" pitchFamily="2" charset="2"/>
              <a:buNone/>
              <a:defRPr/>
            </a:pPr>
            <a:endParaRPr lang="en-US" dirty="0">
              <a:solidFill>
                <a:srgbClr val="202452"/>
              </a:solidFill>
            </a:endParaRPr>
          </a:p>
          <a:p>
            <a:pPr marL="274320" indent="-274320" algn="ctr" eaLnBrk="1" fontAlgn="auto" hangingPunct="1">
              <a:spcAft>
                <a:spcPts val="0"/>
              </a:spcAft>
              <a:buFont typeface="Wingdings" pitchFamily="2" charset="2"/>
              <a:buNone/>
              <a:defRPr/>
            </a:pPr>
            <a:endParaRPr lang="en-US" dirty="0">
              <a:solidFill>
                <a:srgbClr val="202452"/>
              </a:solidFill>
            </a:endParaRPr>
          </a:p>
          <a:p>
            <a:pPr marL="274320" indent="-274320" algn="ctr" eaLnBrk="1" fontAlgn="auto" hangingPunct="1">
              <a:spcAft>
                <a:spcPts val="0"/>
              </a:spcAft>
              <a:buFont typeface="Wingdings" pitchFamily="2" charset="2"/>
              <a:buNone/>
              <a:defRPr/>
            </a:pPr>
            <a:r>
              <a:rPr lang="en-US" dirty="0">
                <a:solidFill>
                  <a:srgbClr val="202452"/>
                </a:solidFill>
              </a:rPr>
              <a:t>20 C.F.R. 651.10</a:t>
            </a:r>
          </a:p>
        </p:txBody>
      </p:sp>
    </p:spTree>
    <p:extLst>
      <p:ext uri="{BB962C8B-B14F-4D97-AF65-F5344CB8AC3E}">
        <p14:creationId xmlns:p14="http://schemas.microsoft.com/office/powerpoint/2010/main" val="1834207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Development Process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Rectangle 3">
            <a:extLst>
              <a:ext uri="{FF2B5EF4-FFF2-40B4-BE49-F238E27FC236}">
                <a16:creationId xmlns:a16="http://schemas.microsoft.com/office/drawing/2014/main" id="{3E249099-25BC-6659-E7EA-031682A0EC1D}"/>
              </a:ext>
            </a:extLst>
          </p:cNvPr>
          <p:cNvSpPr>
            <a:spLocks noGrp="1" noChangeArrowheads="1"/>
          </p:cNvSpPr>
          <p:nvPr>
            <p:ph idx="1"/>
          </p:nvPr>
        </p:nvSpPr>
        <p:spPr>
          <a:xfrm>
            <a:off x="838200" y="1690688"/>
            <a:ext cx="10515600" cy="4525963"/>
          </a:xfrm>
        </p:spPr>
        <p:txBody>
          <a:bodyPr/>
          <a:lstStyle/>
          <a:p>
            <a:pPr eaLnBrk="1" hangingPunct="1"/>
            <a:r>
              <a:rPr lang="en-US" altLang="en-US" dirty="0">
                <a:solidFill>
                  <a:srgbClr val="202452"/>
                </a:solidFill>
              </a:rPr>
              <a:t>Interview customer to determine needs</a:t>
            </a:r>
          </a:p>
          <a:p>
            <a:pPr eaLnBrk="1" hangingPunct="1"/>
            <a:r>
              <a:rPr lang="en-US" altLang="en-US" dirty="0">
                <a:solidFill>
                  <a:srgbClr val="202452"/>
                </a:solidFill>
              </a:rPr>
              <a:t>Refer to other services or begin job development (JD) attempts or contacts</a:t>
            </a:r>
          </a:p>
          <a:p>
            <a:pPr eaLnBrk="1" hangingPunct="1"/>
            <a:r>
              <a:rPr lang="en-US" altLang="en-US" dirty="0">
                <a:solidFill>
                  <a:srgbClr val="202452"/>
                </a:solidFill>
              </a:rPr>
              <a:t>Record code 123 and case note the name of the employer/company</a:t>
            </a:r>
          </a:p>
          <a:p>
            <a:pPr lvl="1" eaLnBrk="1" hangingPunct="1"/>
            <a:r>
              <a:rPr lang="en-US" altLang="en-US" dirty="0">
                <a:solidFill>
                  <a:srgbClr val="202452"/>
                </a:solidFill>
              </a:rPr>
              <a:t>Regardless of the result of the contact/attempt</a:t>
            </a:r>
          </a:p>
          <a:p>
            <a:pPr eaLnBrk="1" hangingPunct="1"/>
            <a:r>
              <a:rPr lang="en-US" altLang="en-US" dirty="0">
                <a:solidFill>
                  <a:srgbClr val="202452"/>
                </a:solidFill>
              </a:rPr>
              <a:t>Upon hire, write a job order and take a placement credit</a:t>
            </a:r>
          </a:p>
        </p:txBody>
      </p:sp>
    </p:spTree>
    <p:extLst>
      <p:ext uri="{BB962C8B-B14F-4D97-AF65-F5344CB8AC3E}">
        <p14:creationId xmlns:p14="http://schemas.microsoft.com/office/powerpoint/2010/main" val="2335301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pic>
        <p:nvPicPr>
          <p:cNvPr id="9" name="Picture 7">
            <a:extLst>
              <a:ext uri="{FF2B5EF4-FFF2-40B4-BE49-F238E27FC236}">
                <a16:creationId xmlns:a16="http://schemas.microsoft.com/office/drawing/2014/main" id="{9BDDC8AE-16F4-CD30-490F-4632001CDB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5631" y="396875"/>
            <a:ext cx="5900738" cy="50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a:extLst>
              <a:ext uri="{FF2B5EF4-FFF2-40B4-BE49-F238E27FC236}">
                <a16:creationId xmlns:a16="http://schemas.microsoft.com/office/drawing/2014/main" id="{01DE1488-26DF-B2AF-F13B-436EA5B7A0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5448300"/>
            <a:ext cx="594360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1655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Development Job Order</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pic>
        <p:nvPicPr>
          <p:cNvPr id="7" name="Picture 4">
            <a:extLst>
              <a:ext uri="{FF2B5EF4-FFF2-40B4-BE49-F238E27FC236}">
                <a16:creationId xmlns:a16="http://schemas.microsoft.com/office/drawing/2014/main" id="{B6697430-3BC3-094E-BE09-2AE9B3DBA7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8649" y="1579562"/>
            <a:ext cx="4634702" cy="491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16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Agricultural Job Orders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pic>
        <p:nvPicPr>
          <p:cNvPr id="3" name="Picture 3">
            <a:extLst>
              <a:ext uri="{FF2B5EF4-FFF2-40B4-BE49-F238E27FC236}">
                <a16:creationId xmlns:a16="http://schemas.microsoft.com/office/drawing/2014/main" id="{AE6F02C0-D42D-E56E-FF2C-11A1ADD257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2850" y="1600200"/>
            <a:ext cx="7226300" cy="4616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6489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Agricultural Job Order Criteria</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Content Placeholder 4">
            <a:extLst>
              <a:ext uri="{FF2B5EF4-FFF2-40B4-BE49-F238E27FC236}">
                <a16:creationId xmlns:a16="http://schemas.microsoft.com/office/drawing/2014/main" id="{AE45DC59-ED26-0C34-A68E-BFEAE3237EF1}"/>
              </a:ext>
            </a:extLst>
          </p:cNvPr>
          <p:cNvSpPr>
            <a:spLocks noGrp="1"/>
          </p:cNvSpPr>
          <p:nvPr>
            <p:ph idx="1"/>
          </p:nvPr>
        </p:nvSpPr>
        <p:spPr>
          <a:xfrm>
            <a:off x="838200" y="1690688"/>
            <a:ext cx="10515600" cy="5178425"/>
          </a:xfrm>
        </p:spPr>
        <p:txBody>
          <a:bodyPr rtlCol="0">
            <a:normAutofit/>
          </a:bodyPr>
          <a:lstStyle/>
          <a:p>
            <a:pPr eaLnBrk="1" fontAlgn="auto" hangingPunct="1">
              <a:spcAft>
                <a:spcPts val="0"/>
              </a:spcAft>
              <a:buFont typeface="Arial"/>
              <a:buChar char="•"/>
              <a:defRPr/>
            </a:pPr>
            <a:r>
              <a:rPr lang="en-US" dirty="0">
                <a:solidFill>
                  <a:srgbClr val="202452"/>
                </a:solidFill>
              </a:rPr>
              <a:t>Job title to match O*NET code</a:t>
            </a:r>
          </a:p>
          <a:p>
            <a:pPr eaLnBrk="1" fontAlgn="auto" hangingPunct="1">
              <a:spcAft>
                <a:spcPts val="0"/>
              </a:spcAft>
              <a:buFont typeface="Arial"/>
              <a:buChar char="•"/>
              <a:defRPr/>
            </a:pPr>
            <a:r>
              <a:rPr lang="en-US" dirty="0">
                <a:solidFill>
                  <a:srgbClr val="202452"/>
                </a:solidFill>
              </a:rPr>
              <a:t>Describe job specifically</a:t>
            </a:r>
          </a:p>
          <a:p>
            <a:pPr lvl="1" eaLnBrk="1" fontAlgn="auto" hangingPunct="1">
              <a:spcAft>
                <a:spcPts val="0"/>
              </a:spcAft>
              <a:buFont typeface="Arial"/>
              <a:buChar char="–"/>
              <a:defRPr/>
            </a:pPr>
            <a:r>
              <a:rPr lang="en-US" dirty="0">
                <a:solidFill>
                  <a:srgbClr val="202452"/>
                </a:solidFill>
              </a:rPr>
              <a:t>What worker does specifically</a:t>
            </a:r>
          </a:p>
          <a:p>
            <a:pPr lvl="1" eaLnBrk="1" fontAlgn="auto" hangingPunct="1">
              <a:spcAft>
                <a:spcPts val="0"/>
              </a:spcAft>
              <a:buFont typeface="Arial"/>
              <a:buChar char="–"/>
              <a:defRPr/>
            </a:pPr>
            <a:r>
              <a:rPr lang="en-US" dirty="0">
                <a:solidFill>
                  <a:srgbClr val="202452"/>
                </a:solidFill>
              </a:rPr>
              <a:t>How does worker do it/degree of skill required</a:t>
            </a:r>
          </a:p>
          <a:p>
            <a:pPr eaLnBrk="1" fontAlgn="auto" hangingPunct="1">
              <a:spcAft>
                <a:spcPts val="0"/>
              </a:spcAft>
              <a:buFont typeface="Arial"/>
              <a:buChar char="•"/>
              <a:defRPr/>
            </a:pPr>
            <a:r>
              <a:rPr lang="en-US" dirty="0">
                <a:solidFill>
                  <a:srgbClr val="202452"/>
                </a:solidFill>
              </a:rPr>
              <a:t>Specific days and hours (i.e. M-F 6a.m.-4p.m.)</a:t>
            </a:r>
          </a:p>
          <a:p>
            <a:pPr eaLnBrk="1" fontAlgn="auto" hangingPunct="1">
              <a:spcAft>
                <a:spcPts val="0"/>
              </a:spcAft>
              <a:buFont typeface="Arial"/>
              <a:buChar char="•"/>
              <a:defRPr/>
            </a:pPr>
            <a:r>
              <a:rPr lang="en-US" dirty="0">
                <a:solidFill>
                  <a:srgbClr val="202452"/>
                </a:solidFill>
              </a:rPr>
              <a:t>Specific number of days/months listed if job duration 4-150 days (i.e. July-November depending on weather, crop, etc.)</a:t>
            </a:r>
          </a:p>
        </p:txBody>
      </p:sp>
    </p:spTree>
    <p:extLst>
      <p:ext uri="{BB962C8B-B14F-4D97-AF65-F5344CB8AC3E}">
        <p14:creationId xmlns:p14="http://schemas.microsoft.com/office/powerpoint/2010/main" val="1592353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Agricultural Job Order</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F8AC06B4-A67C-6379-286C-4F200E2E5E52}"/>
              </a:ext>
            </a:extLst>
          </p:cNvPr>
          <p:cNvSpPr>
            <a:spLocks noGrp="1"/>
          </p:cNvSpPr>
          <p:nvPr>
            <p:ph idx="1"/>
          </p:nvPr>
        </p:nvSpPr>
        <p:spPr>
          <a:xfrm>
            <a:off x="838200" y="1690688"/>
            <a:ext cx="10515600" cy="4559300"/>
          </a:xfrm>
        </p:spPr>
        <p:txBody>
          <a:bodyPr rtlCol="0">
            <a:normAutofit/>
          </a:bodyPr>
          <a:lstStyle/>
          <a:p>
            <a:pPr eaLnBrk="1" fontAlgn="auto" hangingPunct="1">
              <a:spcAft>
                <a:spcPts val="0"/>
              </a:spcAft>
              <a:buFont typeface="Arial"/>
              <a:buChar char="•"/>
              <a:defRPr/>
            </a:pPr>
            <a:r>
              <a:rPr lang="en-US" dirty="0">
                <a:solidFill>
                  <a:srgbClr val="202452"/>
                </a:solidFill>
              </a:rPr>
              <a:t>Specific Wage Rate</a:t>
            </a:r>
          </a:p>
          <a:p>
            <a:pPr lvl="1" eaLnBrk="1" fontAlgn="auto" hangingPunct="1">
              <a:spcAft>
                <a:spcPts val="0"/>
              </a:spcAft>
              <a:buFont typeface="Arial"/>
              <a:buChar char="–"/>
              <a:defRPr/>
            </a:pPr>
            <a:r>
              <a:rPr lang="en-US" dirty="0">
                <a:solidFill>
                  <a:srgbClr val="202452"/>
                </a:solidFill>
              </a:rPr>
              <a:t>If paid by piece rate include: unit of payment, unit of measurement, concise description of size/capacity</a:t>
            </a:r>
          </a:p>
          <a:p>
            <a:pPr lvl="1" eaLnBrk="1" fontAlgn="auto" hangingPunct="1">
              <a:spcAft>
                <a:spcPts val="0"/>
              </a:spcAft>
              <a:buFont typeface="Arial"/>
              <a:buChar char="–"/>
              <a:defRPr/>
            </a:pPr>
            <a:r>
              <a:rPr lang="en-US" dirty="0">
                <a:solidFill>
                  <a:srgbClr val="202452"/>
                </a:solidFill>
              </a:rPr>
              <a:t>Depending on experience (DOE) is </a:t>
            </a:r>
            <a:r>
              <a:rPr lang="en-US" u="sng" dirty="0">
                <a:solidFill>
                  <a:srgbClr val="202452"/>
                </a:solidFill>
              </a:rPr>
              <a:t>not</a:t>
            </a:r>
            <a:r>
              <a:rPr lang="en-US" dirty="0">
                <a:solidFill>
                  <a:srgbClr val="202452"/>
                </a:solidFill>
              </a:rPr>
              <a:t> acceptable</a:t>
            </a:r>
          </a:p>
          <a:p>
            <a:pPr lvl="1" eaLnBrk="1" fontAlgn="auto" hangingPunct="1">
              <a:spcAft>
                <a:spcPts val="0"/>
              </a:spcAft>
              <a:buFont typeface="Arial"/>
              <a:buChar char="–"/>
              <a:defRPr/>
            </a:pPr>
            <a:r>
              <a:rPr lang="en-US" dirty="0">
                <a:solidFill>
                  <a:srgbClr val="202452"/>
                </a:solidFill>
              </a:rPr>
              <a:t>Covered by Fair Labor Standards Act (FLSA) or minimum wage guaranteed</a:t>
            </a:r>
          </a:p>
          <a:p>
            <a:pPr eaLnBrk="1" fontAlgn="auto" hangingPunct="1">
              <a:spcAft>
                <a:spcPts val="0"/>
              </a:spcAft>
              <a:buFont typeface="Arial"/>
              <a:buChar char="•"/>
              <a:defRPr/>
            </a:pPr>
            <a:r>
              <a:rPr lang="en-US" dirty="0">
                <a:solidFill>
                  <a:srgbClr val="202452"/>
                </a:solidFill>
              </a:rPr>
              <a:t>Crew leaders must include the federal and/or state registration number</a:t>
            </a:r>
          </a:p>
          <a:p>
            <a:pPr eaLnBrk="1" fontAlgn="auto" hangingPunct="1">
              <a:spcAft>
                <a:spcPts val="0"/>
              </a:spcAft>
              <a:buFont typeface="Arial"/>
              <a:buChar char="•"/>
              <a:defRPr/>
            </a:pPr>
            <a:r>
              <a:rPr lang="en-US" dirty="0">
                <a:solidFill>
                  <a:srgbClr val="202452"/>
                </a:solidFill>
              </a:rPr>
              <a:t>Job site address must be included if different from address on job order</a:t>
            </a:r>
          </a:p>
          <a:p>
            <a:pPr eaLnBrk="1" fontAlgn="auto" hangingPunct="1">
              <a:spcAft>
                <a:spcPts val="0"/>
              </a:spcAft>
              <a:buFont typeface="Arial"/>
              <a:buChar char="•"/>
              <a:defRPr/>
            </a:pPr>
            <a:endParaRPr lang="en-US" dirty="0">
              <a:solidFill>
                <a:srgbClr val="202452"/>
              </a:solidFill>
            </a:endParaRPr>
          </a:p>
        </p:txBody>
      </p:sp>
    </p:spTree>
    <p:extLst>
      <p:ext uri="{BB962C8B-B14F-4D97-AF65-F5344CB8AC3E}">
        <p14:creationId xmlns:p14="http://schemas.microsoft.com/office/powerpoint/2010/main" val="121949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Employ Florida Marketplace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102C2785-19DC-0C38-0781-3C93578A335B}"/>
              </a:ext>
            </a:extLst>
          </p:cNvPr>
          <p:cNvSpPr>
            <a:spLocks noGrp="1"/>
          </p:cNvSpPr>
          <p:nvPr>
            <p:ph idx="1"/>
          </p:nvPr>
        </p:nvSpPr>
        <p:spPr>
          <a:xfrm>
            <a:off x="838200" y="1690688"/>
            <a:ext cx="10515600" cy="4525963"/>
          </a:xfrm>
        </p:spPr>
        <p:txBody>
          <a:bodyPr rtlCol="0">
            <a:normAutofit/>
          </a:bodyPr>
          <a:lstStyle/>
          <a:p>
            <a:pPr eaLnBrk="1" fontAlgn="auto" hangingPunct="1">
              <a:spcAft>
                <a:spcPts val="0"/>
              </a:spcAft>
              <a:buFont typeface="Arial"/>
              <a:buChar char="•"/>
              <a:defRPr/>
            </a:pPr>
            <a:r>
              <a:rPr lang="en-US" dirty="0">
                <a:solidFill>
                  <a:srgbClr val="202452"/>
                </a:solidFill>
              </a:rPr>
              <a:t>Florida’s management information system and job bank</a:t>
            </a:r>
          </a:p>
          <a:p>
            <a:pPr eaLnBrk="1" fontAlgn="auto" hangingPunct="1">
              <a:spcAft>
                <a:spcPts val="0"/>
              </a:spcAft>
              <a:buFont typeface="Arial"/>
              <a:buChar char="•"/>
              <a:defRPr/>
            </a:pPr>
            <a:r>
              <a:rPr lang="en-US" dirty="0">
                <a:solidFill>
                  <a:srgbClr val="202452"/>
                </a:solidFill>
              </a:rPr>
              <a:t>Employers post vacant positions and recruit qualified applicants</a:t>
            </a:r>
          </a:p>
          <a:p>
            <a:pPr eaLnBrk="1" fontAlgn="auto" hangingPunct="1">
              <a:spcAft>
                <a:spcPts val="0"/>
              </a:spcAft>
              <a:buFont typeface="Arial"/>
              <a:buChar char="•"/>
              <a:defRPr/>
            </a:pPr>
            <a:r>
              <a:rPr lang="en-US" dirty="0">
                <a:solidFill>
                  <a:srgbClr val="202452"/>
                </a:solidFill>
              </a:rPr>
              <a:t>Job seekers view and apply for vacancies</a:t>
            </a:r>
          </a:p>
          <a:p>
            <a:pPr eaLnBrk="1" fontAlgn="auto" hangingPunct="1">
              <a:spcAft>
                <a:spcPts val="0"/>
              </a:spcAft>
              <a:buFont typeface="Arial"/>
              <a:buChar char="•"/>
              <a:defRPr/>
            </a:pPr>
            <a:r>
              <a:rPr lang="en-US" dirty="0">
                <a:solidFill>
                  <a:srgbClr val="202452"/>
                </a:solidFill>
              </a:rPr>
              <a:t>Terms of use policy governs conduct on the site</a:t>
            </a:r>
          </a:p>
          <a:p>
            <a:pPr lvl="1" eaLnBrk="1" fontAlgn="auto" hangingPunct="1">
              <a:spcAft>
                <a:spcPts val="0"/>
              </a:spcAft>
              <a:buFont typeface="Arial"/>
              <a:buChar char="–"/>
              <a:defRPr/>
            </a:pPr>
            <a:r>
              <a:rPr lang="en-US" dirty="0">
                <a:solidFill>
                  <a:srgbClr val="202452"/>
                </a:solidFill>
              </a:rPr>
              <a:t>Staff should use this policy as guidance when accepting or revoking job orders</a:t>
            </a:r>
          </a:p>
          <a:p>
            <a:pPr eaLnBrk="1" fontAlgn="auto" hangingPunct="1">
              <a:spcAft>
                <a:spcPts val="0"/>
              </a:spcAft>
              <a:buFont typeface="Arial"/>
              <a:buChar char="•"/>
              <a:defRPr/>
            </a:pPr>
            <a:endParaRPr lang="en-US" dirty="0">
              <a:solidFill>
                <a:srgbClr val="202452"/>
              </a:solidFill>
            </a:endParaRPr>
          </a:p>
        </p:txBody>
      </p:sp>
    </p:spTree>
    <p:extLst>
      <p:ext uri="{BB962C8B-B14F-4D97-AF65-F5344CB8AC3E}">
        <p14:creationId xmlns:p14="http://schemas.microsoft.com/office/powerpoint/2010/main" val="1696029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Agricultural Job Order</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5">
            <a:extLst>
              <a:ext uri="{FF2B5EF4-FFF2-40B4-BE49-F238E27FC236}">
                <a16:creationId xmlns:a16="http://schemas.microsoft.com/office/drawing/2014/main" id="{23D562FC-8637-971E-AAF8-D5970088CA4C}"/>
              </a:ext>
            </a:extLst>
          </p:cNvPr>
          <p:cNvSpPr>
            <a:spLocks noGrp="1"/>
          </p:cNvSpPr>
          <p:nvPr>
            <p:ph idx="1"/>
          </p:nvPr>
        </p:nvSpPr>
        <p:spPr>
          <a:xfrm>
            <a:off x="838200" y="1690688"/>
            <a:ext cx="10515600" cy="1447800"/>
          </a:xfrm>
        </p:spPr>
        <p:txBody>
          <a:bodyPr>
            <a:normAutofit/>
          </a:bodyPr>
          <a:lstStyle/>
          <a:p>
            <a:pPr marL="387350" lvl="1" indent="-342900">
              <a:spcBef>
                <a:spcPts val="600"/>
              </a:spcBef>
              <a:buSzPct val="70000"/>
            </a:pPr>
            <a:r>
              <a:rPr lang="en-US" altLang="en-US" sz="2800" dirty="0">
                <a:solidFill>
                  <a:srgbClr val="202452"/>
                </a:solidFill>
              </a:rPr>
              <a:t>Statement “Referrals Within Commuting Distance Only” </a:t>
            </a:r>
          </a:p>
          <a:p>
            <a:endParaRPr lang="en-US" altLang="en-US" sz="3200" dirty="0">
              <a:solidFill>
                <a:srgbClr val="202452"/>
              </a:solidFill>
            </a:endParaRPr>
          </a:p>
        </p:txBody>
      </p:sp>
      <p:pic>
        <p:nvPicPr>
          <p:cNvPr id="8" name="Picture 3">
            <a:extLst>
              <a:ext uri="{FF2B5EF4-FFF2-40B4-BE49-F238E27FC236}">
                <a16:creationId xmlns:a16="http://schemas.microsoft.com/office/drawing/2014/main" id="{997C3F16-A5B6-1781-5C33-05A402A3BA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6294" y="2706687"/>
            <a:ext cx="9859411" cy="27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7620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Immigration Reform and Control Act (IRCA) Job Orders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C0045958-B4DB-5097-FECC-240A1773BBA5}"/>
              </a:ext>
            </a:extLst>
          </p:cNvPr>
          <p:cNvSpPr>
            <a:spLocks noGrp="1"/>
          </p:cNvSpPr>
          <p:nvPr>
            <p:ph idx="1"/>
          </p:nvPr>
        </p:nvSpPr>
        <p:spPr>
          <a:xfrm>
            <a:off x="838200" y="1966912"/>
            <a:ext cx="10515600" cy="4525963"/>
          </a:xfrm>
        </p:spPr>
        <p:txBody>
          <a:bodyPr/>
          <a:lstStyle/>
          <a:p>
            <a:pPr eaLnBrk="1" hangingPunct="1"/>
            <a:r>
              <a:rPr lang="en-US" altLang="en-US" dirty="0">
                <a:solidFill>
                  <a:srgbClr val="202452"/>
                </a:solidFill>
              </a:rPr>
              <a:t>Job description states “IRCA Order I-9 Required”</a:t>
            </a:r>
          </a:p>
          <a:p>
            <a:pPr eaLnBrk="1" hangingPunct="1"/>
            <a:r>
              <a:rPr lang="en-US" altLang="en-US" dirty="0">
                <a:solidFill>
                  <a:srgbClr val="202452"/>
                </a:solidFill>
              </a:rPr>
              <a:t>I-9 must be completed </a:t>
            </a:r>
            <a:r>
              <a:rPr lang="en-US" altLang="en-US" u="sng" dirty="0">
                <a:solidFill>
                  <a:srgbClr val="202452"/>
                </a:solidFill>
              </a:rPr>
              <a:t>prior</a:t>
            </a:r>
            <a:r>
              <a:rPr lang="en-US" altLang="en-US" dirty="0">
                <a:solidFill>
                  <a:srgbClr val="202452"/>
                </a:solidFill>
              </a:rPr>
              <a:t> to referral</a:t>
            </a:r>
          </a:p>
          <a:p>
            <a:pPr eaLnBrk="1" hangingPunct="1"/>
            <a:r>
              <a:rPr lang="en-US" altLang="en-US" dirty="0">
                <a:solidFill>
                  <a:srgbClr val="202452"/>
                </a:solidFill>
              </a:rPr>
              <a:t>I-9 kept on file for five (5) years</a:t>
            </a:r>
          </a:p>
          <a:p>
            <a:pPr eaLnBrk="1" hangingPunct="1"/>
            <a:r>
              <a:rPr lang="en-US" altLang="en-US" dirty="0">
                <a:solidFill>
                  <a:srgbClr val="202452"/>
                </a:solidFill>
              </a:rPr>
              <a:t>Issue 516INS to employer</a:t>
            </a:r>
          </a:p>
          <a:p>
            <a:pPr lvl="1" eaLnBrk="1" hangingPunct="1"/>
            <a:r>
              <a:rPr lang="en-US" altLang="en-US" dirty="0">
                <a:solidFill>
                  <a:srgbClr val="202452"/>
                </a:solidFill>
              </a:rPr>
              <a:t>Do not send with applicant</a:t>
            </a:r>
          </a:p>
          <a:p>
            <a:pPr lvl="1" eaLnBrk="1" hangingPunct="1"/>
            <a:r>
              <a:rPr lang="en-US" altLang="en-US" dirty="0">
                <a:solidFill>
                  <a:srgbClr val="202452"/>
                </a:solidFill>
              </a:rPr>
              <a:t>To be signed in the presence of the employer</a:t>
            </a:r>
          </a:p>
          <a:p>
            <a:pPr lvl="1" eaLnBrk="1" hangingPunct="1"/>
            <a:r>
              <a:rPr lang="en-US" altLang="en-US" dirty="0">
                <a:solidFill>
                  <a:srgbClr val="202452"/>
                </a:solidFill>
              </a:rPr>
              <a:t>Maintain a copy with the original I-9</a:t>
            </a:r>
          </a:p>
        </p:txBody>
      </p:sp>
    </p:spTree>
    <p:extLst>
      <p:ext uri="{BB962C8B-B14F-4D97-AF65-F5344CB8AC3E}">
        <p14:creationId xmlns:p14="http://schemas.microsoft.com/office/powerpoint/2010/main" val="1630555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Foreign Labor Certification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1F17AC93-C15C-03F2-3076-7CE7CEC5F728}"/>
              </a:ext>
            </a:extLst>
          </p:cNvPr>
          <p:cNvSpPr>
            <a:spLocks noGrp="1"/>
          </p:cNvSpPr>
          <p:nvPr>
            <p:ph idx="1"/>
          </p:nvPr>
        </p:nvSpPr>
        <p:spPr>
          <a:xfrm>
            <a:off x="838200" y="1690688"/>
            <a:ext cx="10515600" cy="3873500"/>
          </a:xfrm>
        </p:spPr>
        <p:txBody>
          <a:bodyPr/>
          <a:lstStyle/>
          <a:p>
            <a:pPr eaLnBrk="1" hangingPunct="1"/>
            <a:r>
              <a:rPr lang="en-US" altLang="en-US" dirty="0">
                <a:solidFill>
                  <a:srgbClr val="202452"/>
                </a:solidFill>
              </a:rPr>
              <a:t>H-2A Certification for Temporary Agricultural Workers</a:t>
            </a:r>
          </a:p>
          <a:p>
            <a:pPr lvl="1" eaLnBrk="1" hangingPunct="1"/>
            <a:r>
              <a:rPr lang="en-US" altLang="en-US" dirty="0">
                <a:solidFill>
                  <a:srgbClr val="202452"/>
                </a:solidFill>
              </a:rPr>
              <a:t>Hiring of foreign workers to perform agricultural labor</a:t>
            </a:r>
          </a:p>
          <a:p>
            <a:pPr lvl="1" eaLnBrk="1" hangingPunct="1"/>
            <a:r>
              <a:rPr lang="en-US" altLang="en-US" dirty="0">
                <a:solidFill>
                  <a:srgbClr val="202452"/>
                </a:solidFill>
              </a:rPr>
              <a:t>Temporary or seasonal work</a:t>
            </a:r>
          </a:p>
          <a:p>
            <a:pPr lvl="1" eaLnBrk="1" hangingPunct="1"/>
            <a:r>
              <a:rPr lang="en-US" altLang="en-US" dirty="0">
                <a:solidFill>
                  <a:srgbClr val="202452"/>
                </a:solidFill>
              </a:rPr>
              <a:t>State Workforce Agency (SWA) processes applications and posts job orders</a:t>
            </a:r>
          </a:p>
          <a:p>
            <a:pPr lvl="1" eaLnBrk="1" hangingPunct="1"/>
            <a:r>
              <a:rPr lang="en-US" altLang="en-US" dirty="0">
                <a:solidFill>
                  <a:srgbClr val="202452"/>
                </a:solidFill>
              </a:rPr>
              <a:t>Staff should provide referrals and update placement information</a:t>
            </a:r>
          </a:p>
        </p:txBody>
      </p:sp>
    </p:spTree>
    <p:extLst>
      <p:ext uri="{BB962C8B-B14F-4D97-AF65-F5344CB8AC3E}">
        <p14:creationId xmlns:p14="http://schemas.microsoft.com/office/powerpoint/2010/main" val="2276418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Foreign Labor Certification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C1CA71EA-CA59-D14E-6150-0D3DAA9AF1BD}"/>
              </a:ext>
            </a:extLst>
          </p:cNvPr>
          <p:cNvSpPr>
            <a:spLocks noGrp="1"/>
          </p:cNvSpPr>
          <p:nvPr>
            <p:ph idx="1"/>
          </p:nvPr>
        </p:nvSpPr>
        <p:spPr>
          <a:xfrm>
            <a:off x="838200" y="1690688"/>
            <a:ext cx="10515600" cy="4716901"/>
          </a:xfrm>
        </p:spPr>
        <p:txBody>
          <a:bodyPr rtlCol="0">
            <a:normAutofit/>
          </a:bodyPr>
          <a:lstStyle/>
          <a:p>
            <a:pPr eaLnBrk="1" fontAlgn="auto" hangingPunct="1">
              <a:spcAft>
                <a:spcPts val="0"/>
              </a:spcAft>
              <a:buFont typeface="Arial"/>
              <a:buChar char="•"/>
              <a:defRPr/>
            </a:pPr>
            <a:r>
              <a:rPr lang="en-US" dirty="0">
                <a:solidFill>
                  <a:srgbClr val="202452"/>
                </a:solidFill>
              </a:rPr>
              <a:t>H-2B Certification for Temporary Non-Agricultural Workers</a:t>
            </a:r>
          </a:p>
          <a:p>
            <a:pPr lvl="1" eaLnBrk="1" fontAlgn="auto" hangingPunct="1">
              <a:spcAft>
                <a:spcPts val="0"/>
              </a:spcAft>
              <a:buFont typeface="Arial"/>
              <a:buChar char="–"/>
              <a:defRPr/>
            </a:pPr>
            <a:r>
              <a:rPr lang="en-US" dirty="0">
                <a:solidFill>
                  <a:srgbClr val="202452"/>
                </a:solidFill>
              </a:rPr>
              <a:t>Employers hire foreign workers to perform non-agricultural labor</a:t>
            </a:r>
          </a:p>
          <a:p>
            <a:pPr lvl="1" eaLnBrk="1" fontAlgn="auto" hangingPunct="1">
              <a:spcAft>
                <a:spcPts val="0"/>
              </a:spcAft>
              <a:buFont typeface="Arial"/>
              <a:buChar char="–"/>
              <a:defRPr/>
            </a:pPr>
            <a:r>
              <a:rPr lang="en-US" dirty="0">
                <a:solidFill>
                  <a:srgbClr val="202452"/>
                </a:solidFill>
              </a:rPr>
              <a:t>Hire on a one-time, seasonal, peak load, or intermittent basis</a:t>
            </a:r>
          </a:p>
          <a:p>
            <a:pPr lvl="1" eaLnBrk="1" fontAlgn="auto" hangingPunct="1">
              <a:spcAft>
                <a:spcPts val="0"/>
              </a:spcAft>
              <a:buFont typeface="Arial"/>
              <a:buChar char="–"/>
              <a:defRPr/>
            </a:pPr>
            <a:r>
              <a:rPr lang="en-US" dirty="0">
                <a:solidFill>
                  <a:srgbClr val="202452"/>
                </a:solidFill>
              </a:rPr>
              <a:t>Applications are processed by United States Department of Labor</a:t>
            </a:r>
          </a:p>
          <a:p>
            <a:pPr lvl="1" eaLnBrk="1" fontAlgn="auto" hangingPunct="1">
              <a:spcAft>
                <a:spcPts val="0"/>
              </a:spcAft>
              <a:buFont typeface="Arial"/>
              <a:buChar char="–"/>
              <a:defRPr/>
            </a:pPr>
            <a:r>
              <a:rPr lang="en-US" dirty="0">
                <a:solidFill>
                  <a:srgbClr val="202452"/>
                </a:solidFill>
              </a:rPr>
              <a:t>Employer can enter job order or request entry by the SWA</a:t>
            </a:r>
          </a:p>
          <a:p>
            <a:pPr lvl="1" eaLnBrk="1" fontAlgn="auto" hangingPunct="1">
              <a:spcAft>
                <a:spcPts val="0"/>
              </a:spcAft>
              <a:buFont typeface="Arial"/>
              <a:buChar char="–"/>
              <a:defRPr/>
            </a:pPr>
            <a:r>
              <a:rPr lang="en-US" dirty="0">
                <a:hlinkClick r:id="rId4"/>
              </a:rPr>
              <a:t>Alien Labor Certification Program</a:t>
            </a:r>
            <a:endParaRPr lang="en-US" dirty="0"/>
          </a:p>
          <a:p>
            <a:pPr eaLnBrk="1" fontAlgn="auto" hangingPunct="1">
              <a:spcAft>
                <a:spcPts val="0"/>
              </a:spcAft>
              <a:buFont typeface="Arial"/>
              <a:buChar char="•"/>
              <a:defRPr/>
            </a:pPr>
            <a:endParaRPr lang="en-US" dirty="0"/>
          </a:p>
        </p:txBody>
      </p:sp>
    </p:spTree>
    <p:extLst>
      <p:ext uri="{BB962C8B-B14F-4D97-AF65-F5344CB8AC3E}">
        <p14:creationId xmlns:p14="http://schemas.microsoft.com/office/powerpoint/2010/main" val="2933823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Referral to Private and Temporary Staffing Agencies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308B6031-2E8D-E561-5836-06DBB22BE183}"/>
              </a:ext>
            </a:extLst>
          </p:cNvPr>
          <p:cNvSpPr>
            <a:spLocks noGrp="1"/>
          </p:cNvSpPr>
          <p:nvPr>
            <p:ph idx="1"/>
          </p:nvPr>
        </p:nvSpPr>
        <p:spPr>
          <a:xfrm>
            <a:off x="838200" y="1966912"/>
            <a:ext cx="10515600" cy="4525963"/>
          </a:xfrm>
        </p:spPr>
        <p:txBody>
          <a:bodyPr rtlCol="0">
            <a:normAutofit/>
          </a:bodyPr>
          <a:lstStyle/>
          <a:p>
            <a:pPr eaLnBrk="1" fontAlgn="auto" hangingPunct="1">
              <a:spcAft>
                <a:spcPts val="0"/>
              </a:spcAft>
              <a:buFont typeface="Arial"/>
              <a:buChar char="•"/>
              <a:defRPr/>
            </a:pPr>
            <a:r>
              <a:rPr lang="en-US" dirty="0">
                <a:solidFill>
                  <a:srgbClr val="202452"/>
                </a:solidFill>
              </a:rPr>
              <a:t>Job orders entered by staffing agencies are permitted</a:t>
            </a:r>
          </a:p>
          <a:p>
            <a:pPr eaLnBrk="1" fontAlgn="auto" hangingPunct="1">
              <a:spcAft>
                <a:spcPts val="0"/>
              </a:spcAft>
              <a:buFont typeface="Arial"/>
              <a:buChar char="•"/>
              <a:defRPr/>
            </a:pPr>
            <a:r>
              <a:rPr lang="en-US" dirty="0">
                <a:solidFill>
                  <a:srgbClr val="202452"/>
                </a:solidFill>
              </a:rPr>
              <a:t>Job seekers must be advised of the referral to a temporary agency and there is no fee</a:t>
            </a:r>
          </a:p>
          <a:p>
            <a:pPr eaLnBrk="1" fontAlgn="auto" hangingPunct="1">
              <a:spcAft>
                <a:spcPts val="0"/>
              </a:spcAft>
              <a:buFont typeface="Arial"/>
              <a:buChar char="•"/>
              <a:defRPr/>
            </a:pPr>
            <a:r>
              <a:rPr lang="en-US" dirty="0">
                <a:solidFill>
                  <a:srgbClr val="202452"/>
                </a:solidFill>
              </a:rPr>
              <a:t>All job summaries should begin with the phrase “Position offered by a no fee agency”</a:t>
            </a:r>
          </a:p>
        </p:txBody>
      </p:sp>
    </p:spTree>
    <p:extLst>
      <p:ext uri="{BB962C8B-B14F-4D97-AF65-F5344CB8AC3E}">
        <p14:creationId xmlns:p14="http://schemas.microsoft.com/office/powerpoint/2010/main" val="988342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Independent Contractors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953A0912-F793-60C6-9369-732E2721FDE8}"/>
              </a:ext>
            </a:extLst>
          </p:cNvPr>
          <p:cNvSpPr>
            <a:spLocks noGrp="1"/>
          </p:cNvSpPr>
          <p:nvPr>
            <p:ph idx="1"/>
          </p:nvPr>
        </p:nvSpPr>
        <p:spPr>
          <a:xfrm>
            <a:off x="838200" y="1690688"/>
            <a:ext cx="10515600" cy="5105400"/>
          </a:xfrm>
        </p:spPr>
        <p:txBody>
          <a:bodyPr/>
          <a:lstStyle/>
          <a:p>
            <a:pPr eaLnBrk="1" hangingPunct="1"/>
            <a:r>
              <a:rPr lang="en-US" altLang="en-US" sz="2800" dirty="0">
                <a:solidFill>
                  <a:srgbClr val="202452"/>
                </a:solidFill>
              </a:rPr>
              <a:t>Employers recruiting independent contractors may submit job orders to EFM</a:t>
            </a:r>
          </a:p>
          <a:p>
            <a:pPr eaLnBrk="1" hangingPunct="1"/>
            <a:r>
              <a:rPr lang="en-US" altLang="en-US" sz="2800" dirty="0">
                <a:solidFill>
                  <a:srgbClr val="202452"/>
                </a:solidFill>
              </a:rPr>
              <a:t>The terms of employment must be indicated in the job description</a:t>
            </a:r>
          </a:p>
          <a:p>
            <a:pPr lvl="1" eaLnBrk="1" hangingPunct="1"/>
            <a:r>
              <a:rPr lang="en-US" altLang="en-US" sz="2400" dirty="0">
                <a:solidFill>
                  <a:srgbClr val="202452"/>
                </a:solidFill>
              </a:rPr>
              <a:t>Job summary: This is an independent contractor/business opportunity and does not establish an employee/employer relationship.  Will receive IRS 1099 form and will be responsible for own withholding taxes</a:t>
            </a:r>
          </a:p>
          <a:p>
            <a:pPr eaLnBrk="1" hangingPunct="1"/>
            <a:r>
              <a:rPr lang="en-US" altLang="en-US" sz="2800" dirty="0">
                <a:solidFill>
                  <a:srgbClr val="202452"/>
                </a:solidFill>
              </a:rPr>
              <a:t>Staff should advise job seekers about the conditions of these jobs prior to making a referral</a:t>
            </a:r>
          </a:p>
        </p:txBody>
      </p:sp>
    </p:spTree>
    <p:extLst>
      <p:ext uri="{BB962C8B-B14F-4D97-AF65-F5344CB8AC3E}">
        <p14:creationId xmlns:p14="http://schemas.microsoft.com/office/powerpoint/2010/main" val="139358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Referral During Labor Disputes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1FA95CD8-74C9-F904-7307-49D792D8BF1F}"/>
              </a:ext>
            </a:extLst>
          </p:cNvPr>
          <p:cNvSpPr>
            <a:spLocks noGrp="1"/>
          </p:cNvSpPr>
          <p:nvPr>
            <p:ph idx="1"/>
          </p:nvPr>
        </p:nvSpPr>
        <p:spPr>
          <a:xfrm>
            <a:off x="838200" y="1690688"/>
            <a:ext cx="10515600" cy="4525963"/>
          </a:xfrm>
        </p:spPr>
        <p:txBody>
          <a:bodyPr/>
          <a:lstStyle/>
          <a:p>
            <a:pPr eaLnBrk="1" hangingPunct="1"/>
            <a:r>
              <a:rPr lang="en-US" altLang="en-US" sz="2800" dirty="0">
                <a:solidFill>
                  <a:srgbClr val="202452"/>
                </a:solidFill>
              </a:rPr>
              <a:t>Regional Workforce Boards (RWBs) shall notify FloridaCommerce of the existence of a dispute</a:t>
            </a:r>
          </a:p>
          <a:p>
            <a:pPr eaLnBrk="1" hangingPunct="1"/>
            <a:r>
              <a:rPr lang="en-US" altLang="en-US" sz="2800" dirty="0">
                <a:solidFill>
                  <a:srgbClr val="202452"/>
                </a:solidFill>
              </a:rPr>
              <a:t>Referrals should not be made to fill a position that is vacant  due to an issue resulting from the labor dispute</a:t>
            </a:r>
          </a:p>
          <a:p>
            <a:pPr eaLnBrk="1" hangingPunct="1"/>
            <a:r>
              <a:rPr lang="en-US" altLang="en-US" sz="2800" dirty="0">
                <a:solidFill>
                  <a:srgbClr val="202452"/>
                </a:solidFill>
              </a:rPr>
              <a:t>Written notification shall be provided to job seekers referred to jobs not involved with the labor dispute</a:t>
            </a:r>
          </a:p>
        </p:txBody>
      </p:sp>
    </p:spTree>
    <p:extLst>
      <p:ext uri="{BB962C8B-B14F-4D97-AF65-F5344CB8AC3E}">
        <p14:creationId xmlns:p14="http://schemas.microsoft.com/office/powerpoint/2010/main" val="4038589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Referral During Labor Disputes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BA2B0D5B-0B2C-D89A-F09D-D612C985B19E}"/>
              </a:ext>
            </a:extLst>
          </p:cNvPr>
          <p:cNvSpPr>
            <a:spLocks noGrp="1"/>
          </p:cNvSpPr>
          <p:nvPr>
            <p:ph idx="1"/>
          </p:nvPr>
        </p:nvSpPr>
        <p:spPr>
          <a:xfrm>
            <a:off x="838200" y="1690689"/>
            <a:ext cx="10515600" cy="3033712"/>
          </a:xfrm>
        </p:spPr>
        <p:txBody>
          <a:bodyPr/>
          <a:lstStyle/>
          <a:p>
            <a:pPr eaLnBrk="1" hangingPunct="1"/>
            <a:r>
              <a:rPr lang="en-US" altLang="en-US" dirty="0">
                <a:solidFill>
                  <a:srgbClr val="202452"/>
                </a:solidFill>
              </a:rPr>
              <a:t>Job orders received from an employer involved in a labor dispute involving a work stoppage:</a:t>
            </a:r>
          </a:p>
          <a:p>
            <a:pPr lvl="1" eaLnBrk="1" hangingPunct="1"/>
            <a:r>
              <a:rPr lang="en-US" altLang="en-US" dirty="0">
                <a:solidFill>
                  <a:srgbClr val="202452"/>
                </a:solidFill>
              </a:rPr>
              <a:t>Must have the dispute verified by the RWB</a:t>
            </a:r>
          </a:p>
          <a:p>
            <a:pPr lvl="1" eaLnBrk="1" hangingPunct="1"/>
            <a:r>
              <a:rPr lang="en-US" altLang="en-US" dirty="0">
                <a:solidFill>
                  <a:srgbClr val="202452"/>
                </a:solidFill>
              </a:rPr>
              <a:t>Determine the significance to the vacancies in the order(s); and</a:t>
            </a:r>
          </a:p>
          <a:p>
            <a:pPr lvl="1" eaLnBrk="1" hangingPunct="1"/>
            <a:r>
              <a:rPr lang="en-US" altLang="en-US" dirty="0">
                <a:solidFill>
                  <a:srgbClr val="202452"/>
                </a:solidFill>
              </a:rPr>
              <a:t>Notify all potentially affected staff about the dispute</a:t>
            </a:r>
          </a:p>
          <a:p>
            <a:pPr eaLnBrk="1" hangingPunct="1">
              <a:buFont typeface="Wingdings" panose="05000000000000000000" pitchFamily="2" charset="2"/>
              <a:buNone/>
            </a:pPr>
            <a:endParaRPr lang="en-US" altLang="en-US" sz="2800" dirty="0">
              <a:solidFill>
                <a:srgbClr val="202452"/>
              </a:solidFill>
            </a:endParaRPr>
          </a:p>
        </p:txBody>
      </p:sp>
    </p:spTree>
    <p:extLst>
      <p:ext uri="{BB962C8B-B14F-4D97-AF65-F5344CB8AC3E}">
        <p14:creationId xmlns:p14="http://schemas.microsoft.com/office/powerpoint/2010/main" val="171731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Referral During Labor Disputes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699E2D85-F274-C657-D673-092C3ACC0745}"/>
              </a:ext>
            </a:extLst>
          </p:cNvPr>
          <p:cNvSpPr>
            <a:spLocks noGrp="1"/>
          </p:cNvSpPr>
          <p:nvPr>
            <p:ph idx="1"/>
          </p:nvPr>
        </p:nvSpPr>
        <p:spPr>
          <a:xfrm>
            <a:off x="838200" y="1690688"/>
            <a:ext cx="10515600" cy="4525963"/>
          </a:xfrm>
        </p:spPr>
        <p:txBody>
          <a:bodyPr rtlCol="0">
            <a:normAutofit/>
          </a:bodyPr>
          <a:lstStyle/>
          <a:p>
            <a:pPr eaLnBrk="1" fontAlgn="auto" hangingPunct="1">
              <a:spcAft>
                <a:spcPts val="0"/>
              </a:spcAft>
              <a:buFont typeface="Arial"/>
              <a:buChar char="•"/>
              <a:defRPr/>
            </a:pPr>
            <a:r>
              <a:rPr lang="en-US" dirty="0">
                <a:solidFill>
                  <a:srgbClr val="202452"/>
                </a:solidFill>
              </a:rPr>
              <a:t>One-stop centers shall resume full referral services upon verification of a labor disputes termination</a:t>
            </a:r>
          </a:p>
          <a:p>
            <a:pPr eaLnBrk="1" fontAlgn="auto" hangingPunct="1">
              <a:spcAft>
                <a:spcPts val="0"/>
              </a:spcAft>
              <a:buFont typeface="Arial"/>
              <a:buChar char="•"/>
              <a:defRPr/>
            </a:pPr>
            <a:r>
              <a:rPr lang="en-US" dirty="0">
                <a:solidFill>
                  <a:srgbClr val="202452"/>
                </a:solidFill>
              </a:rPr>
              <a:t>Notify the federal regional office in writing if a labor dispute:</a:t>
            </a:r>
          </a:p>
          <a:p>
            <a:pPr lvl="1" eaLnBrk="1" fontAlgn="auto" hangingPunct="1">
              <a:spcAft>
                <a:spcPts val="0"/>
              </a:spcAft>
              <a:buFont typeface="Arial"/>
              <a:buChar char="–"/>
              <a:defRPr/>
            </a:pPr>
            <a:r>
              <a:rPr lang="en-US" dirty="0">
                <a:solidFill>
                  <a:srgbClr val="202452"/>
                </a:solidFill>
              </a:rPr>
              <a:t>Results in a work stoppage at an establishment involving a significant number of workers; or</a:t>
            </a:r>
          </a:p>
          <a:p>
            <a:pPr lvl="1" eaLnBrk="1" fontAlgn="auto" hangingPunct="1">
              <a:spcAft>
                <a:spcPts val="0"/>
              </a:spcAft>
              <a:buFont typeface="Arial"/>
              <a:buChar char="–"/>
              <a:defRPr/>
            </a:pPr>
            <a:r>
              <a:rPr lang="en-US" dirty="0">
                <a:solidFill>
                  <a:srgbClr val="202452"/>
                </a:solidFill>
              </a:rPr>
              <a:t>Involves multi-establishment employers with other establishments outside of the reporting state</a:t>
            </a:r>
          </a:p>
        </p:txBody>
      </p:sp>
    </p:spTree>
    <p:extLst>
      <p:ext uri="{BB962C8B-B14F-4D97-AF65-F5344CB8AC3E}">
        <p14:creationId xmlns:p14="http://schemas.microsoft.com/office/powerpoint/2010/main" val="2189177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Federal Contractors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AFE9556B-7A54-3E39-60AB-DE8703D9DB10}"/>
              </a:ext>
            </a:extLst>
          </p:cNvPr>
          <p:cNvSpPr>
            <a:spLocks noGrp="1"/>
          </p:cNvSpPr>
          <p:nvPr>
            <p:ph idx="1"/>
          </p:nvPr>
        </p:nvSpPr>
        <p:spPr>
          <a:xfrm>
            <a:off x="838200" y="1690688"/>
            <a:ext cx="10515600" cy="4525963"/>
          </a:xfrm>
        </p:spPr>
        <p:txBody>
          <a:bodyPr/>
          <a:lstStyle/>
          <a:p>
            <a:pPr eaLnBrk="1" hangingPunct="1"/>
            <a:r>
              <a:rPr lang="en-US" altLang="en-US" sz="2800" dirty="0">
                <a:solidFill>
                  <a:srgbClr val="202452"/>
                </a:solidFill>
              </a:rPr>
              <a:t>Contracts for services for $100, 000 or more must post job orders in the state’s job bank</a:t>
            </a:r>
          </a:p>
          <a:p>
            <a:pPr eaLnBrk="1" hangingPunct="1"/>
            <a:r>
              <a:rPr lang="en-US" altLang="en-US" sz="2800" dirty="0">
                <a:solidFill>
                  <a:srgbClr val="202452"/>
                </a:solidFill>
              </a:rPr>
              <a:t>Government contractors are required to take affirmative action to employ qualified veterans</a:t>
            </a:r>
          </a:p>
          <a:p>
            <a:pPr eaLnBrk="1" hangingPunct="1"/>
            <a:r>
              <a:rPr lang="en-US" altLang="en-US" sz="2800" dirty="0">
                <a:solidFill>
                  <a:srgbClr val="202452"/>
                </a:solidFill>
              </a:rPr>
              <a:t>Job orders must be posted in the local area where the position will reside</a:t>
            </a:r>
          </a:p>
          <a:p>
            <a:pPr eaLnBrk="1" hangingPunct="1"/>
            <a:r>
              <a:rPr lang="en-US" altLang="en-US" sz="2800" dirty="0">
                <a:solidFill>
                  <a:srgbClr val="202452"/>
                </a:solidFill>
              </a:rPr>
              <a:t>The job order(s) must indicate the position as a federal contract</a:t>
            </a:r>
          </a:p>
        </p:txBody>
      </p:sp>
    </p:spTree>
    <p:extLst>
      <p:ext uri="{BB962C8B-B14F-4D97-AF65-F5344CB8AC3E}">
        <p14:creationId xmlns:p14="http://schemas.microsoft.com/office/powerpoint/2010/main" val="957485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Terms and Conditions of Use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pic>
        <p:nvPicPr>
          <p:cNvPr id="6" name="Picture 2">
            <a:extLst>
              <a:ext uri="{FF2B5EF4-FFF2-40B4-BE49-F238E27FC236}">
                <a16:creationId xmlns:a16="http://schemas.microsoft.com/office/drawing/2014/main" id="{F02474BD-BC04-4700-6EA4-34DB65D4DF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8668" y="1687866"/>
            <a:ext cx="8094663" cy="335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id="{239B720E-AAAA-F436-D9CB-F462224C49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2461" y="5170134"/>
            <a:ext cx="83470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4391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Affirmative Action Job Orders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C7081969-A1A2-A8B4-DDF2-8A472F121BAD}"/>
              </a:ext>
            </a:extLst>
          </p:cNvPr>
          <p:cNvSpPr>
            <a:spLocks noGrp="1"/>
          </p:cNvSpPr>
          <p:nvPr>
            <p:ph idx="1"/>
          </p:nvPr>
        </p:nvSpPr>
        <p:spPr>
          <a:xfrm>
            <a:off x="838200" y="1690688"/>
            <a:ext cx="10515600" cy="4525963"/>
          </a:xfrm>
        </p:spPr>
        <p:txBody>
          <a:bodyPr/>
          <a:lstStyle/>
          <a:p>
            <a:pPr eaLnBrk="1" hangingPunct="1"/>
            <a:r>
              <a:rPr lang="en-US" altLang="en-US" sz="2800" dirty="0">
                <a:solidFill>
                  <a:srgbClr val="202452"/>
                </a:solidFill>
              </a:rPr>
              <a:t>Seeks qualified job seekers, particularly members of a protected group</a:t>
            </a:r>
          </a:p>
          <a:p>
            <a:pPr eaLnBrk="1" hangingPunct="1"/>
            <a:r>
              <a:rPr lang="en-US" altLang="en-US" sz="2800" dirty="0">
                <a:solidFill>
                  <a:srgbClr val="202452"/>
                </a:solidFill>
              </a:rPr>
              <a:t>Result from government acts or court orders</a:t>
            </a:r>
          </a:p>
          <a:p>
            <a:pPr eaLnBrk="1" hangingPunct="1"/>
            <a:r>
              <a:rPr lang="en-US" altLang="en-US" sz="2800" dirty="0">
                <a:solidFill>
                  <a:srgbClr val="202452"/>
                </a:solidFill>
              </a:rPr>
              <a:t>Employer should disclose this information to staff</a:t>
            </a:r>
          </a:p>
          <a:p>
            <a:pPr eaLnBrk="1" hangingPunct="1"/>
            <a:r>
              <a:rPr lang="en-US" altLang="en-US" sz="2800" dirty="0">
                <a:solidFill>
                  <a:srgbClr val="202452"/>
                </a:solidFill>
              </a:rPr>
              <a:t>Order must be identified as such on the job order form</a:t>
            </a:r>
          </a:p>
          <a:p>
            <a:pPr eaLnBrk="1" hangingPunct="1"/>
            <a:r>
              <a:rPr lang="en-US" altLang="en-US" sz="2800" dirty="0">
                <a:solidFill>
                  <a:srgbClr val="202452"/>
                </a:solidFill>
              </a:rPr>
              <a:t>Job description should begin with the phrase “Affirmative action, females/minorities encouraged to apply”</a:t>
            </a:r>
          </a:p>
        </p:txBody>
      </p:sp>
    </p:spTree>
    <p:extLst>
      <p:ext uri="{BB962C8B-B14F-4D97-AF65-F5344CB8AC3E}">
        <p14:creationId xmlns:p14="http://schemas.microsoft.com/office/powerpoint/2010/main" val="3144329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Mass Recruitments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875F7B2E-564D-BD3C-AA2A-44D2B40C8E49}"/>
              </a:ext>
            </a:extLst>
          </p:cNvPr>
          <p:cNvSpPr>
            <a:spLocks noGrp="1"/>
          </p:cNvSpPr>
          <p:nvPr>
            <p:ph idx="1"/>
          </p:nvPr>
        </p:nvSpPr>
        <p:spPr>
          <a:xfrm>
            <a:off x="838200" y="1690688"/>
            <a:ext cx="10515600" cy="4525963"/>
          </a:xfrm>
        </p:spPr>
        <p:txBody>
          <a:bodyPr/>
          <a:lstStyle/>
          <a:p>
            <a:pPr eaLnBrk="1" hangingPunct="1"/>
            <a:r>
              <a:rPr lang="en-US" altLang="en-US" sz="2800" dirty="0">
                <a:solidFill>
                  <a:srgbClr val="202452"/>
                </a:solidFill>
              </a:rPr>
              <a:t>Job orders for mass recruitments should be taken and reviewed for compliance</a:t>
            </a:r>
          </a:p>
          <a:p>
            <a:pPr eaLnBrk="1" hangingPunct="1"/>
            <a:r>
              <a:rPr lang="en-US" altLang="en-US" sz="2800" dirty="0">
                <a:solidFill>
                  <a:srgbClr val="202452"/>
                </a:solidFill>
              </a:rPr>
              <a:t>One-Stop Centers should not participate in a recruitment without first entering the job order in EFM</a:t>
            </a:r>
          </a:p>
          <a:p>
            <a:pPr lvl="1" eaLnBrk="1" hangingPunct="1"/>
            <a:r>
              <a:rPr lang="en-US" altLang="en-US" dirty="0">
                <a:solidFill>
                  <a:srgbClr val="202452"/>
                </a:solidFill>
              </a:rPr>
              <a:t>Participation in a recruitment prior to entering a job order may forfeit placement credit</a:t>
            </a:r>
          </a:p>
        </p:txBody>
      </p:sp>
    </p:spTree>
    <p:extLst>
      <p:ext uri="{BB962C8B-B14F-4D97-AF65-F5344CB8AC3E}">
        <p14:creationId xmlns:p14="http://schemas.microsoft.com/office/powerpoint/2010/main" val="36025818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2766218"/>
            <a:ext cx="10515600" cy="1325563"/>
          </a:xfrm>
        </p:spPr>
        <p:txBody>
          <a:bodyPr/>
          <a:lstStyle/>
          <a:p>
            <a:r>
              <a:rPr lang="en-US" b="1" dirty="0">
                <a:solidFill>
                  <a:srgbClr val="04A651"/>
                </a:solidFill>
                <a:latin typeface="Franklin Gothic Book" panose="020B0503020102020204" pitchFamily="34" charset="0"/>
              </a:rPr>
              <a:t>Test your knowledge.</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2"/>
          <a:srcRect/>
          <a:stretch/>
        </p:blipFill>
        <p:spPr>
          <a:xfrm>
            <a:off x="11182350" y="5859901"/>
            <a:ext cx="882130" cy="899379"/>
          </a:xfrm>
          <a:prstGeom prst="rect">
            <a:avLst/>
          </a:prstGeom>
        </p:spPr>
      </p:pic>
    </p:spTree>
    <p:extLst>
      <p:ext uri="{BB962C8B-B14F-4D97-AF65-F5344CB8AC3E}">
        <p14:creationId xmlns:p14="http://schemas.microsoft.com/office/powerpoint/2010/main" val="1584659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True or False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4">
            <a:extLst>
              <a:ext uri="{FF2B5EF4-FFF2-40B4-BE49-F238E27FC236}">
                <a16:creationId xmlns:a16="http://schemas.microsoft.com/office/drawing/2014/main" id="{DFA53D2F-A339-F543-7852-694BBD3D5567}"/>
              </a:ext>
            </a:extLst>
          </p:cNvPr>
          <p:cNvSpPr>
            <a:spLocks noGrp="1"/>
          </p:cNvSpPr>
          <p:nvPr>
            <p:ph idx="1"/>
          </p:nvPr>
        </p:nvSpPr>
        <p:spPr>
          <a:xfrm>
            <a:off x="838200" y="1690688"/>
            <a:ext cx="10515600" cy="4525963"/>
          </a:xfrm>
        </p:spPr>
        <p:txBody>
          <a:bodyPr rtlCol="0">
            <a:normAutofit/>
          </a:bodyPr>
          <a:lstStyle/>
          <a:p>
            <a:pPr marL="0" indent="0" eaLnBrk="1" fontAlgn="auto" hangingPunct="1">
              <a:spcAft>
                <a:spcPts val="0"/>
              </a:spcAft>
              <a:buFont typeface="Wingdings" pitchFamily="2" charset="2"/>
              <a:buNone/>
              <a:defRPr/>
            </a:pPr>
            <a:r>
              <a:rPr lang="en-US" dirty="0">
                <a:solidFill>
                  <a:srgbClr val="202452"/>
                </a:solidFill>
              </a:rPr>
              <a:t>The Terms and Conditions of Use policy does </a:t>
            </a:r>
            <a:r>
              <a:rPr lang="en-US" u="sng" dirty="0">
                <a:solidFill>
                  <a:srgbClr val="202452"/>
                </a:solidFill>
              </a:rPr>
              <a:t>not</a:t>
            </a:r>
            <a:r>
              <a:rPr lang="en-US" dirty="0">
                <a:solidFill>
                  <a:srgbClr val="202452"/>
                </a:solidFill>
              </a:rPr>
              <a:t> apply to all job order postings in EFM.</a:t>
            </a:r>
          </a:p>
          <a:p>
            <a:pPr marL="0" indent="0" eaLnBrk="1" fontAlgn="auto" hangingPunct="1">
              <a:spcAft>
                <a:spcPts val="0"/>
              </a:spcAft>
              <a:buFont typeface="Wingdings" pitchFamily="2" charset="2"/>
              <a:buNone/>
              <a:defRPr/>
            </a:pPr>
            <a:endParaRPr lang="en-US" dirty="0">
              <a:solidFill>
                <a:srgbClr val="202452"/>
              </a:solidFill>
            </a:endParaRPr>
          </a:p>
          <a:p>
            <a:pPr marL="457200" indent="-457200" eaLnBrk="1" fontAlgn="auto" hangingPunct="1">
              <a:spcAft>
                <a:spcPts val="0"/>
              </a:spcAft>
              <a:buSzPct val="100000"/>
              <a:buFont typeface="+mj-lt"/>
              <a:buAutoNum type="alphaUcPeriod"/>
              <a:defRPr/>
            </a:pPr>
            <a:r>
              <a:rPr lang="en-US" dirty="0">
                <a:solidFill>
                  <a:srgbClr val="202452"/>
                </a:solidFill>
              </a:rPr>
              <a:t>True</a:t>
            </a:r>
          </a:p>
          <a:p>
            <a:pPr marL="457200" indent="-457200" eaLnBrk="1" fontAlgn="auto" hangingPunct="1">
              <a:spcAft>
                <a:spcPts val="0"/>
              </a:spcAft>
              <a:buSzPct val="100000"/>
              <a:buFont typeface="+mj-lt"/>
              <a:buAutoNum type="alphaUcPeriod"/>
              <a:defRPr/>
            </a:pPr>
            <a:r>
              <a:rPr lang="en-US" dirty="0">
                <a:solidFill>
                  <a:srgbClr val="202452"/>
                </a:solidFill>
              </a:rPr>
              <a:t>False</a:t>
            </a:r>
          </a:p>
        </p:txBody>
      </p:sp>
    </p:spTree>
    <p:extLst>
      <p:ext uri="{BB962C8B-B14F-4D97-AF65-F5344CB8AC3E}">
        <p14:creationId xmlns:p14="http://schemas.microsoft.com/office/powerpoint/2010/main" val="3081267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Multiple Choice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EEFAAF3A-702B-DA49-DC8E-11C1FCC21828}"/>
              </a:ext>
            </a:extLst>
          </p:cNvPr>
          <p:cNvSpPr>
            <a:spLocks noGrp="1"/>
          </p:cNvSpPr>
          <p:nvPr>
            <p:ph idx="1"/>
          </p:nvPr>
        </p:nvSpPr>
        <p:spPr>
          <a:xfrm>
            <a:off x="838200" y="1690688"/>
            <a:ext cx="10515600" cy="4525963"/>
          </a:xfrm>
        </p:spPr>
        <p:txBody>
          <a:bodyPr rtlCol="0">
            <a:normAutofit/>
          </a:bodyPr>
          <a:lstStyle/>
          <a:p>
            <a:pPr marL="0" indent="0" eaLnBrk="1" fontAlgn="auto" hangingPunct="1">
              <a:spcAft>
                <a:spcPts val="0"/>
              </a:spcAft>
              <a:buFont typeface="Wingdings" pitchFamily="2" charset="2"/>
              <a:buNone/>
              <a:defRPr/>
            </a:pPr>
            <a:r>
              <a:rPr lang="en-US" dirty="0">
                <a:solidFill>
                  <a:srgbClr val="202452"/>
                </a:solidFill>
              </a:rPr>
              <a:t>Job orders must be reviewed and verified prior to the ____ hour auto-enable process?</a:t>
            </a:r>
          </a:p>
          <a:p>
            <a:pPr marL="0" indent="0" eaLnBrk="1" fontAlgn="auto" hangingPunct="1">
              <a:spcAft>
                <a:spcPts val="0"/>
              </a:spcAft>
              <a:buFont typeface="Wingdings" pitchFamily="2" charset="2"/>
              <a:buNone/>
              <a:defRPr/>
            </a:pPr>
            <a:endParaRPr lang="en-US" dirty="0">
              <a:solidFill>
                <a:srgbClr val="202452"/>
              </a:solidFill>
            </a:endParaRPr>
          </a:p>
          <a:p>
            <a:pPr marL="457200" indent="-457200" eaLnBrk="1" fontAlgn="auto" hangingPunct="1">
              <a:spcAft>
                <a:spcPts val="0"/>
              </a:spcAft>
              <a:buSzPct val="100000"/>
              <a:buFont typeface="+mj-lt"/>
              <a:buAutoNum type="alphaUcPeriod"/>
              <a:defRPr/>
            </a:pPr>
            <a:r>
              <a:rPr lang="en-US" dirty="0">
                <a:solidFill>
                  <a:srgbClr val="202452"/>
                </a:solidFill>
              </a:rPr>
              <a:t>24</a:t>
            </a:r>
          </a:p>
          <a:p>
            <a:pPr marL="457200" indent="-457200" eaLnBrk="1" fontAlgn="auto" hangingPunct="1">
              <a:spcAft>
                <a:spcPts val="0"/>
              </a:spcAft>
              <a:buSzPct val="100000"/>
              <a:buFont typeface="+mj-lt"/>
              <a:buAutoNum type="alphaUcPeriod"/>
              <a:defRPr/>
            </a:pPr>
            <a:r>
              <a:rPr lang="en-US" dirty="0">
                <a:solidFill>
                  <a:srgbClr val="202452"/>
                </a:solidFill>
              </a:rPr>
              <a:t>36</a:t>
            </a:r>
          </a:p>
          <a:p>
            <a:pPr marL="457200" indent="-457200" eaLnBrk="1" fontAlgn="auto" hangingPunct="1">
              <a:spcAft>
                <a:spcPts val="0"/>
              </a:spcAft>
              <a:buSzPct val="100000"/>
              <a:buFont typeface="+mj-lt"/>
              <a:buAutoNum type="alphaUcPeriod"/>
              <a:defRPr/>
            </a:pPr>
            <a:r>
              <a:rPr lang="en-US" dirty="0">
                <a:solidFill>
                  <a:srgbClr val="202452"/>
                </a:solidFill>
              </a:rPr>
              <a:t>48</a:t>
            </a:r>
          </a:p>
          <a:p>
            <a:pPr marL="457200" indent="-457200" eaLnBrk="1" fontAlgn="auto" hangingPunct="1">
              <a:spcAft>
                <a:spcPts val="0"/>
              </a:spcAft>
              <a:buSzPct val="100000"/>
              <a:buFont typeface="+mj-lt"/>
              <a:buAutoNum type="alphaUcPeriod"/>
              <a:defRPr/>
            </a:pPr>
            <a:r>
              <a:rPr lang="en-US" dirty="0">
                <a:solidFill>
                  <a:srgbClr val="202452"/>
                </a:solidFill>
              </a:rPr>
              <a:t>72</a:t>
            </a:r>
          </a:p>
        </p:txBody>
      </p:sp>
    </p:spTree>
    <p:extLst>
      <p:ext uri="{BB962C8B-B14F-4D97-AF65-F5344CB8AC3E}">
        <p14:creationId xmlns:p14="http://schemas.microsoft.com/office/powerpoint/2010/main" val="2090637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Multiple Choice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AF979363-50F9-6C23-5967-C243E12D8F1B}"/>
              </a:ext>
            </a:extLst>
          </p:cNvPr>
          <p:cNvSpPr>
            <a:spLocks noGrp="1"/>
          </p:cNvSpPr>
          <p:nvPr>
            <p:ph idx="1"/>
          </p:nvPr>
        </p:nvSpPr>
        <p:spPr>
          <a:xfrm>
            <a:off x="838200" y="1690688"/>
            <a:ext cx="10515600" cy="4525963"/>
          </a:xfrm>
        </p:spPr>
        <p:txBody>
          <a:bodyPr rtlCol="0">
            <a:normAutofit/>
          </a:bodyPr>
          <a:lstStyle/>
          <a:p>
            <a:pPr marL="0" indent="0" eaLnBrk="1" fontAlgn="auto" hangingPunct="1">
              <a:spcAft>
                <a:spcPts val="0"/>
              </a:spcAft>
              <a:buFont typeface="Wingdings" pitchFamily="2" charset="2"/>
              <a:buNone/>
              <a:defRPr/>
            </a:pPr>
            <a:r>
              <a:rPr lang="en-US" dirty="0">
                <a:solidFill>
                  <a:srgbClr val="202452"/>
                </a:solidFill>
              </a:rPr>
              <a:t>All job orders must be reviewed for compliance with which of the following:</a:t>
            </a:r>
          </a:p>
          <a:p>
            <a:pPr marL="0" indent="0" eaLnBrk="1" fontAlgn="auto" hangingPunct="1">
              <a:spcAft>
                <a:spcPts val="0"/>
              </a:spcAft>
              <a:buFont typeface="Wingdings" pitchFamily="2" charset="2"/>
              <a:buNone/>
              <a:defRPr/>
            </a:pPr>
            <a:endParaRPr lang="en-US" dirty="0">
              <a:solidFill>
                <a:srgbClr val="202452"/>
              </a:solidFill>
            </a:endParaRPr>
          </a:p>
          <a:p>
            <a:pPr marL="457200" indent="-457200" eaLnBrk="1" fontAlgn="auto" hangingPunct="1">
              <a:spcAft>
                <a:spcPts val="0"/>
              </a:spcAft>
              <a:buSzPct val="100000"/>
              <a:buFont typeface="+mj-lt"/>
              <a:buAutoNum type="alphaUcPeriod"/>
              <a:defRPr/>
            </a:pPr>
            <a:r>
              <a:rPr lang="en-US" dirty="0">
                <a:solidFill>
                  <a:srgbClr val="202452"/>
                </a:solidFill>
              </a:rPr>
              <a:t> Federal and State Laws</a:t>
            </a:r>
          </a:p>
          <a:p>
            <a:pPr marL="457200" indent="-457200" eaLnBrk="1" fontAlgn="auto" hangingPunct="1">
              <a:spcAft>
                <a:spcPts val="0"/>
              </a:spcAft>
              <a:buSzPct val="100000"/>
              <a:buFont typeface="+mj-lt"/>
              <a:buAutoNum type="alphaUcPeriod"/>
              <a:defRPr/>
            </a:pPr>
            <a:r>
              <a:rPr lang="en-US" dirty="0">
                <a:solidFill>
                  <a:srgbClr val="202452"/>
                </a:solidFill>
              </a:rPr>
              <a:t> State Policy and Guidance</a:t>
            </a:r>
          </a:p>
          <a:p>
            <a:pPr marL="457200" indent="-457200" eaLnBrk="1" fontAlgn="auto" hangingPunct="1">
              <a:spcAft>
                <a:spcPts val="0"/>
              </a:spcAft>
              <a:buSzPct val="100000"/>
              <a:buFont typeface="+mj-lt"/>
              <a:buAutoNum type="alphaUcPeriod"/>
              <a:defRPr/>
            </a:pPr>
            <a:r>
              <a:rPr lang="en-US" dirty="0">
                <a:solidFill>
                  <a:srgbClr val="202452"/>
                </a:solidFill>
              </a:rPr>
              <a:t> EFM Terms and Conditions of Use</a:t>
            </a:r>
          </a:p>
          <a:p>
            <a:pPr marL="457200" indent="-457200" eaLnBrk="1" fontAlgn="auto" hangingPunct="1">
              <a:spcAft>
                <a:spcPts val="0"/>
              </a:spcAft>
              <a:buSzPct val="100000"/>
              <a:buFont typeface="+mj-lt"/>
              <a:buAutoNum type="alphaUcPeriod"/>
              <a:defRPr/>
            </a:pPr>
            <a:r>
              <a:rPr lang="en-US" dirty="0">
                <a:solidFill>
                  <a:srgbClr val="202452"/>
                </a:solidFill>
              </a:rPr>
              <a:t> All of the Above</a:t>
            </a:r>
          </a:p>
          <a:p>
            <a:pPr marL="0" indent="0" eaLnBrk="1" fontAlgn="auto" hangingPunct="1">
              <a:spcAft>
                <a:spcPts val="0"/>
              </a:spcAft>
              <a:buFont typeface="Arial"/>
              <a:buChar char="•"/>
              <a:defRPr/>
            </a:pPr>
            <a:endParaRPr lang="en-US" dirty="0">
              <a:solidFill>
                <a:srgbClr val="202452"/>
              </a:solidFill>
            </a:endParaRPr>
          </a:p>
        </p:txBody>
      </p:sp>
    </p:spTree>
    <p:extLst>
      <p:ext uri="{BB962C8B-B14F-4D97-AF65-F5344CB8AC3E}">
        <p14:creationId xmlns:p14="http://schemas.microsoft.com/office/powerpoint/2010/main" val="30772649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True or False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C9775D82-8DCB-1045-84A0-25C9B897D13C}"/>
              </a:ext>
            </a:extLst>
          </p:cNvPr>
          <p:cNvSpPr>
            <a:spLocks noGrp="1"/>
          </p:cNvSpPr>
          <p:nvPr>
            <p:ph idx="1"/>
          </p:nvPr>
        </p:nvSpPr>
        <p:spPr>
          <a:xfrm>
            <a:off x="838200" y="1690688"/>
            <a:ext cx="10515600" cy="4525963"/>
          </a:xfrm>
        </p:spPr>
        <p:txBody>
          <a:bodyPr rtlCol="0">
            <a:normAutofit/>
          </a:bodyPr>
          <a:lstStyle/>
          <a:p>
            <a:pPr marL="0" indent="0" eaLnBrk="1" fontAlgn="auto" hangingPunct="1">
              <a:spcAft>
                <a:spcPts val="0"/>
              </a:spcAft>
              <a:buFont typeface="Wingdings" pitchFamily="2" charset="2"/>
              <a:buNone/>
              <a:defRPr/>
            </a:pPr>
            <a:r>
              <a:rPr lang="en-US" dirty="0">
                <a:solidFill>
                  <a:srgbClr val="202452"/>
                </a:solidFill>
              </a:rPr>
              <a:t>Job orders may be entered into EFM without a current vacancy and no definite start date.</a:t>
            </a:r>
          </a:p>
          <a:p>
            <a:pPr marL="0" indent="0" eaLnBrk="1" fontAlgn="auto" hangingPunct="1">
              <a:spcAft>
                <a:spcPts val="0"/>
              </a:spcAft>
              <a:buFont typeface="Wingdings" pitchFamily="2" charset="2"/>
              <a:buNone/>
              <a:defRPr/>
            </a:pPr>
            <a:endParaRPr lang="en-US" dirty="0">
              <a:solidFill>
                <a:srgbClr val="202452"/>
              </a:solidFill>
            </a:endParaRPr>
          </a:p>
          <a:p>
            <a:pPr marL="457200" indent="-457200" eaLnBrk="1" fontAlgn="auto" hangingPunct="1">
              <a:spcAft>
                <a:spcPts val="0"/>
              </a:spcAft>
              <a:buSzPct val="100000"/>
              <a:buFont typeface="+mj-lt"/>
              <a:buAutoNum type="alphaUcPeriod"/>
              <a:defRPr/>
            </a:pPr>
            <a:r>
              <a:rPr lang="en-US" dirty="0">
                <a:solidFill>
                  <a:srgbClr val="202452"/>
                </a:solidFill>
              </a:rPr>
              <a:t>True</a:t>
            </a:r>
          </a:p>
          <a:p>
            <a:pPr marL="457200" indent="-457200" eaLnBrk="1" fontAlgn="auto" hangingPunct="1">
              <a:spcAft>
                <a:spcPts val="0"/>
              </a:spcAft>
              <a:buSzPct val="100000"/>
              <a:buFont typeface="+mj-lt"/>
              <a:buAutoNum type="alphaUcPeriod"/>
              <a:defRPr/>
            </a:pPr>
            <a:r>
              <a:rPr lang="en-US" dirty="0">
                <a:solidFill>
                  <a:srgbClr val="202452"/>
                </a:solidFill>
              </a:rPr>
              <a:t>False</a:t>
            </a:r>
          </a:p>
        </p:txBody>
      </p:sp>
    </p:spTree>
    <p:extLst>
      <p:ext uri="{BB962C8B-B14F-4D97-AF65-F5344CB8AC3E}">
        <p14:creationId xmlns:p14="http://schemas.microsoft.com/office/powerpoint/2010/main" val="364288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True or False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4DCB1A0D-AE38-CE28-CC31-EBBA9CD83EDE}"/>
              </a:ext>
            </a:extLst>
          </p:cNvPr>
          <p:cNvSpPr>
            <a:spLocks noGrp="1"/>
          </p:cNvSpPr>
          <p:nvPr>
            <p:ph idx="1"/>
          </p:nvPr>
        </p:nvSpPr>
        <p:spPr>
          <a:xfrm>
            <a:off x="838200" y="1690688"/>
            <a:ext cx="10515600" cy="4525963"/>
          </a:xfrm>
        </p:spPr>
        <p:txBody>
          <a:bodyPr/>
          <a:lstStyle/>
          <a:p>
            <a:pPr marL="457200" indent="-457200" eaLnBrk="1" hangingPunct="1">
              <a:buFont typeface="Wingdings" panose="05000000000000000000" pitchFamily="2" charset="2"/>
              <a:buNone/>
            </a:pPr>
            <a:r>
              <a:rPr lang="en-US" altLang="en-US" dirty="0">
                <a:solidFill>
                  <a:srgbClr val="202452"/>
                </a:solidFill>
              </a:rPr>
              <a:t>Staff must complete an I-9 on all H-2A job order referrals.</a:t>
            </a:r>
          </a:p>
          <a:p>
            <a:pPr marL="0" indent="0" eaLnBrk="1" hangingPunct="1">
              <a:buNone/>
            </a:pPr>
            <a:endParaRPr lang="en-US" altLang="en-US" dirty="0">
              <a:solidFill>
                <a:srgbClr val="202452"/>
              </a:solidFill>
            </a:endParaRPr>
          </a:p>
          <a:p>
            <a:pPr marL="457200" indent="-457200" eaLnBrk="1" hangingPunct="1">
              <a:buFont typeface="Century Schoolbook" panose="02040604050505020304" pitchFamily="18" charset="0"/>
              <a:buAutoNum type="alphaUcPeriod"/>
            </a:pPr>
            <a:r>
              <a:rPr lang="en-US" altLang="en-US" dirty="0">
                <a:solidFill>
                  <a:srgbClr val="202452"/>
                </a:solidFill>
              </a:rPr>
              <a:t>True</a:t>
            </a:r>
          </a:p>
          <a:p>
            <a:pPr marL="457200" indent="-457200" eaLnBrk="1" hangingPunct="1">
              <a:buFont typeface="Century Schoolbook" panose="02040604050505020304" pitchFamily="18" charset="0"/>
              <a:buAutoNum type="alphaUcPeriod"/>
            </a:pPr>
            <a:r>
              <a:rPr lang="en-US" altLang="en-US" dirty="0">
                <a:solidFill>
                  <a:srgbClr val="202452"/>
                </a:solidFill>
              </a:rPr>
              <a:t>False</a:t>
            </a:r>
          </a:p>
        </p:txBody>
      </p:sp>
    </p:spTree>
    <p:extLst>
      <p:ext uri="{BB962C8B-B14F-4D97-AF65-F5344CB8AC3E}">
        <p14:creationId xmlns:p14="http://schemas.microsoft.com/office/powerpoint/2010/main" val="19187582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Multiple Choice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8D076E49-C874-56F8-C630-E1C02EB1EA0D}"/>
              </a:ext>
            </a:extLst>
          </p:cNvPr>
          <p:cNvSpPr>
            <a:spLocks noGrp="1"/>
          </p:cNvSpPr>
          <p:nvPr>
            <p:ph idx="1"/>
          </p:nvPr>
        </p:nvSpPr>
        <p:spPr>
          <a:xfrm>
            <a:off x="838200" y="1690688"/>
            <a:ext cx="10515600" cy="4525963"/>
          </a:xfrm>
        </p:spPr>
        <p:txBody>
          <a:bodyPr rtlCol="0">
            <a:normAutofit/>
          </a:bodyPr>
          <a:lstStyle/>
          <a:p>
            <a:pPr marL="0" indent="0" eaLnBrk="1" fontAlgn="auto" hangingPunct="1">
              <a:spcAft>
                <a:spcPts val="0"/>
              </a:spcAft>
              <a:buFont typeface="Wingdings" pitchFamily="2" charset="2"/>
              <a:buNone/>
              <a:defRPr/>
            </a:pPr>
            <a:r>
              <a:rPr lang="en-US" dirty="0">
                <a:solidFill>
                  <a:srgbClr val="202452"/>
                </a:solidFill>
              </a:rPr>
              <a:t>Employers may list special hiring requirements on a job order if:</a:t>
            </a:r>
          </a:p>
          <a:p>
            <a:pPr marL="457200" indent="-457200" eaLnBrk="1" fontAlgn="auto" hangingPunct="1">
              <a:spcAft>
                <a:spcPts val="0"/>
              </a:spcAft>
              <a:buSzPct val="100000"/>
              <a:buFont typeface="+mj-lt"/>
              <a:buAutoNum type="alphaUcPeriod"/>
              <a:defRPr/>
            </a:pPr>
            <a:r>
              <a:rPr lang="en-US" dirty="0">
                <a:solidFill>
                  <a:srgbClr val="202452"/>
                </a:solidFill>
              </a:rPr>
              <a:t>The One-Stop will agree to pay the cost</a:t>
            </a:r>
          </a:p>
          <a:p>
            <a:pPr marL="457200" indent="-457200" eaLnBrk="1" fontAlgn="auto" hangingPunct="1">
              <a:spcAft>
                <a:spcPts val="0"/>
              </a:spcAft>
              <a:buSzPct val="100000"/>
              <a:buFont typeface="+mj-lt"/>
              <a:buAutoNum type="alphaUcPeriod"/>
              <a:defRPr/>
            </a:pPr>
            <a:r>
              <a:rPr lang="en-US" dirty="0">
                <a:solidFill>
                  <a:srgbClr val="202452"/>
                </a:solidFill>
              </a:rPr>
              <a:t>The jobseeker signs a liability release form</a:t>
            </a:r>
          </a:p>
          <a:p>
            <a:pPr marL="457200" indent="-457200" eaLnBrk="1" fontAlgn="auto" hangingPunct="1">
              <a:spcAft>
                <a:spcPts val="0"/>
              </a:spcAft>
              <a:buSzPct val="100000"/>
              <a:buFont typeface="+mj-lt"/>
              <a:buAutoNum type="alphaUcPeriod"/>
              <a:defRPr/>
            </a:pPr>
            <a:r>
              <a:rPr lang="en-US" dirty="0">
                <a:solidFill>
                  <a:srgbClr val="202452"/>
                </a:solidFill>
              </a:rPr>
              <a:t>They require the test to be performed for all applicants regardless of the referral source</a:t>
            </a:r>
          </a:p>
          <a:p>
            <a:pPr marL="457200" indent="-457200" eaLnBrk="1" fontAlgn="auto" hangingPunct="1">
              <a:spcAft>
                <a:spcPts val="0"/>
              </a:spcAft>
              <a:buSzPct val="100000"/>
              <a:buFont typeface="+mj-lt"/>
              <a:buAutoNum type="alphaUcPeriod"/>
              <a:defRPr/>
            </a:pPr>
            <a:r>
              <a:rPr lang="en-US" dirty="0">
                <a:solidFill>
                  <a:srgbClr val="202452"/>
                </a:solidFill>
              </a:rPr>
              <a:t>Minimum requirements for the position are met</a:t>
            </a:r>
          </a:p>
        </p:txBody>
      </p:sp>
    </p:spTree>
    <p:extLst>
      <p:ext uri="{BB962C8B-B14F-4D97-AF65-F5344CB8AC3E}">
        <p14:creationId xmlns:p14="http://schemas.microsoft.com/office/powerpoint/2010/main" val="1262146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Multiple Choice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3BBE2EC2-9BF0-8926-DA7D-EEA17E3B9FFC}"/>
              </a:ext>
            </a:extLst>
          </p:cNvPr>
          <p:cNvSpPr>
            <a:spLocks noGrp="1"/>
          </p:cNvSpPr>
          <p:nvPr>
            <p:ph idx="1"/>
          </p:nvPr>
        </p:nvSpPr>
        <p:spPr>
          <a:xfrm>
            <a:off x="939800" y="1690688"/>
            <a:ext cx="10414000" cy="4525963"/>
          </a:xfrm>
        </p:spPr>
        <p:txBody>
          <a:bodyPr rtlCol="0">
            <a:normAutofit/>
          </a:bodyPr>
          <a:lstStyle/>
          <a:p>
            <a:pPr marL="0" indent="0" eaLnBrk="1" fontAlgn="auto" hangingPunct="1">
              <a:spcAft>
                <a:spcPts val="0"/>
              </a:spcAft>
              <a:buFont typeface="Wingdings" pitchFamily="2" charset="2"/>
              <a:buNone/>
              <a:defRPr/>
            </a:pPr>
            <a:r>
              <a:rPr lang="en-US" dirty="0">
                <a:solidFill>
                  <a:srgbClr val="202452"/>
                </a:solidFill>
              </a:rPr>
              <a:t>Job orders paying less than minimum wage may be posted in EFM if:</a:t>
            </a:r>
          </a:p>
          <a:p>
            <a:pPr marL="457200" indent="-457200" eaLnBrk="1" fontAlgn="auto" hangingPunct="1">
              <a:spcAft>
                <a:spcPts val="0"/>
              </a:spcAft>
              <a:buSzPct val="100000"/>
              <a:buFont typeface="+mj-lt"/>
              <a:buAutoNum type="alphaUcPeriod"/>
              <a:defRPr/>
            </a:pPr>
            <a:r>
              <a:rPr lang="en-US" dirty="0">
                <a:solidFill>
                  <a:srgbClr val="202452"/>
                </a:solidFill>
              </a:rPr>
              <a:t>The employer is exempt from the FLSA</a:t>
            </a:r>
          </a:p>
          <a:p>
            <a:pPr marL="457200" indent="-457200" eaLnBrk="1" fontAlgn="auto" hangingPunct="1">
              <a:spcAft>
                <a:spcPts val="0"/>
              </a:spcAft>
              <a:buSzPct val="100000"/>
              <a:buFont typeface="+mj-lt"/>
              <a:buAutoNum type="alphaUcPeriod"/>
              <a:defRPr/>
            </a:pPr>
            <a:r>
              <a:rPr lang="en-US" dirty="0">
                <a:solidFill>
                  <a:srgbClr val="202452"/>
                </a:solidFill>
              </a:rPr>
              <a:t>The employer will compensate the wage with other benefits</a:t>
            </a:r>
          </a:p>
          <a:p>
            <a:pPr marL="457200" indent="-457200" eaLnBrk="1" fontAlgn="auto" hangingPunct="1">
              <a:spcAft>
                <a:spcPts val="0"/>
              </a:spcAft>
              <a:buSzPct val="100000"/>
              <a:buFont typeface="+mj-lt"/>
              <a:buAutoNum type="alphaUcPeriod"/>
              <a:defRPr/>
            </a:pPr>
            <a:r>
              <a:rPr lang="en-US" dirty="0">
                <a:solidFill>
                  <a:srgbClr val="202452"/>
                </a:solidFill>
              </a:rPr>
              <a:t>Job orders may not be posted if they fall below minimum wage</a:t>
            </a:r>
          </a:p>
          <a:p>
            <a:pPr marL="457200" indent="-457200" eaLnBrk="1" fontAlgn="auto" hangingPunct="1">
              <a:spcAft>
                <a:spcPts val="0"/>
              </a:spcAft>
              <a:buSzPct val="100000"/>
              <a:buFont typeface="+mj-lt"/>
              <a:buAutoNum type="alphaUcPeriod"/>
              <a:defRPr/>
            </a:pPr>
            <a:r>
              <a:rPr lang="en-US" dirty="0">
                <a:solidFill>
                  <a:srgbClr val="202452"/>
                </a:solidFill>
              </a:rPr>
              <a:t>None of the above</a:t>
            </a:r>
          </a:p>
        </p:txBody>
      </p:sp>
    </p:spTree>
    <p:extLst>
      <p:ext uri="{BB962C8B-B14F-4D97-AF65-F5344CB8AC3E}">
        <p14:creationId xmlns:p14="http://schemas.microsoft.com/office/powerpoint/2010/main" val="2052924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Definitions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C03C7C37-2C2F-5478-3E95-005797086922}"/>
              </a:ext>
            </a:extLst>
          </p:cNvPr>
          <p:cNvSpPr>
            <a:spLocks noGrp="1" noChangeArrowheads="1"/>
          </p:cNvSpPr>
          <p:nvPr>
            <p:ph idx="1"/>
          </p:nvPr>
        </p:nvSpPr>
        <p:spPr>
          <a:xfrm>
            <a:off x="838200" y="1690688"/>
            <a:ext cx="10515600" cy="4495800"/>
          </a:xfrm>
        </p:spPr>
        <p:txBody>
          <a:bodyPr/>
          <a:lstStyle/>
          <a:p>
            <a:pPr eaLnBrk="1" hangingPunct="1"/>
            <a:r>
              <a:rPr lang="en-US" altLang="en-US" dirty="0">
                <a:solidFill>
                  <a:srgbClr val="202452"/>
                </a:solidFill>
              </a:rPr>
              <a:t>Job order – structured record of an employer’s requirement for filling vacant positions with qualified workers</a:t>
            </a:r>
          </a:p>
          <a:p>
            <a:pPr eaLnBrk="1" hangingPunct="1"/>
            <a:r>
              <a:rPr lang="en-US" altLang="en-US" dirty="0">
                <a:solidFill>
                  <a:srgbClr val="202452"/>
                </a:solidFill>
              </a:rPr>
              <a:t>Job opening – single job opportunity which the local office has a request on file to select and refer applicants</a:t>
            </a:r>
          </a:p>
        </p:txBody>
      </p:sp>
      <p:pic>
        <p:nvPicPr>
          <p:cNvPr id="4" name="Picture 4" descr="C:\Documents and Settings\mcneild\Local Settings\Temporary Internet Files\Content.IE5\3OMEYJ99\MM900254495[1].gif">
            <a:extLst>
              <a:ext uri="{FF2B5EF4-FFF2-40B4-BE49-F238E27FC236}">
                <a16:creationId xmlns:a16="http://schemas.microsoft.com/office/drawing/2014/main" id="{68594CA4-D450-2D4C-7265-C0AC60845FA1}"/>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154539" y="3470315"/>
            <a:ext cx="5882922" cy="3393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2986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Multiple Choice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EB5DF8AC-24BC-58B6-C0F5-B06D8D71EEF6}"/>
              </a:ext>
            </a:extLst>
          </p:cNvPr>
          <p:cNvSpPr>
            <a:spLocks noGrp="1"/>
          </p:cNvSpPr>
          <p:nvPr>
            <p:ph idx="1"/>
          </p:nvPr>
        </p:nvSpPr>
        <p:spPr>
          <a:xfrm>
            <a:off x="838200" y="1690688"/>
            <a:ext cx="10515600" cy="4525963"/>
          </a:xfrm>
        </p:spPr>
        <p:txBody>
          <a:bodyPr rtlCol="0">
            <a:normAutofit/>
          </a:bodyPr>
          <a:lstStyle/>
          <a:p>
            <a:pPr marL="0" indent="0" eaLnBrk="1" fontAlgn="auto" hangingPunct="1">
              <a:spcAft>
                <a:spcPts val="0"/>
              </a:spcAft>
              <a:buFont typeface="Wingdings" pitchFamily="2" charset="2"/>
              <a:buNone/>
              <a:defRPr/>
            </a:pPr>
            <a:r>
              <a:rPr lang="en-US" dirty="0">
                <a:solidFill>
                  <a:srgbClr val="202452"/>
                </a:solidFill>
              </a:rPr>
              <a:t>Job development job orders are created</a:t>
            </a:r>
          </a:p>
          <a:p>
            <a:pPr marL="0" indent="0" eaLnBrk="1" fontAlgn="auto" hangingPunct="1">
              <a:spcAft>
                <a:spcPts val="0"/>
              </a:spcAft>
              <a:buFont typeface="Wingdings" pitchFamily="2" charset="2"/>
              <a:buNone/>
              <a:defRPr/>
            </a:pPr>
            <a:endParaRPr lang="en-US" dirty="0">
              <a:solidFill>
                <a:srgbClr val="202452"/>
              </a:solidFill>
            </a:endParaRPr>
          </a:p>
          <a:p>
            <a:pPr marL="457200" indent="-457200" eaLnBrk="1" fontAlgn="auto" hangingPunct="1">
              <a:spcAft>
                <a:spcPts val="0"/>
              </a:spcAft>
              <a:buSzPct val="100000"/>
              <a:buFont typeface="+mj-lt"/>
              <a:buAutoNum type="alphaUcPeriod"/>
              <a:defRPr/>
            </a:pPr>
            <a:r>
              <a:rPr lang="en-US" dirty="0">
                <a:solidFill>
                  <a:srgbClr val="202452"/>
                </a:solidFill>
              </a:rPr>
              <a:t>Before the candidate finds a job</a:t>
            </a:r>
          </a:p>
          <a:p>
            <a:pPr marL="457200" indent="-457200" eaLnBrk="1" fontAlgn="auto" hangingPunct="1">
              <a:spcAft>
                <a:spcPts val="0"/>
              </a:spcAft>
              <a:buSzPct val="100000"/>
              <a:buFont typeface="+mj-lt"/>
              <a:buAutoNum type="alphaUcPeriod"/>
              <a:defRPr/>
            </a:pPr>
            <a:r>
              <a:rPr lang="en-US" dirty="0">
                <a:solidFill>
                  <a:srgbClr val="202452"/>
                </a:solidFill>
              </a:rPr>
              <a:t>When an employer expresses interest in a particular jobseeker</a:t>
            </a:r>
          </a:p>
          <a:p>
            <a:pPr marL="457200" indent="-457200" eaLnBrk="1" fontAlgn="auto" hangingPunct="1">
              <a:spcAft>
                <a:spcPts val="0"/>
              </a:spcAft>
              <a:buSzPct val="100000"/>
              <a:buFont typeface="+mj-lt"/>
              <a:buAutoNum type="alphaUcPeriod"/>
              <a:defRPr/>
            </a:pPr>
            <a:r>
              <a:rPr lang="en-US" dirty="0">
                <a:solidFill>
                  <a:srgbClr val="202452"/>
                </a:solidFill>
              </a:rPr>
              <a:t>After staff have been notified about the placement that resulted from a previous JD service</a:t>
            </a:r>
          </a:p>
          <a:p>
            <a:pPr marL="457200" indent="-457200" eaLnBrk="1" fontAlgn="auto" hangingPunct="1">
              <a:spcAft>
                <a:spcPts val="0"/>
              </a:spcAft>
              <a:buSzPct val="100000"/>
              <a:buFont typeface="+mj-lt"/>
              <a:buAutoNum type="alphaUcPeriod"/>
              <a:defRPr/>
            </a:pPr>
            <a:r>
              <a:rPr lang="en-US" dirty="0">
                <a:solidFill>
                  <a:srgbClr val="202452"/>
                </a:solidFill>
              </a:rPr>
              <a:t>None of the above</a:t>
            </a:r>
          </a:p>
          <a:p>
            <a:pPr marL="0" indent="0" eaLnBrk="1" fontAlgn="auto" hangingPunct="1">
              <a:spcAft>
                <a:spcPts val="0"/>
              </a:spcAft>
              <a:buFont typeface="Wingdings" pitchFamily="2" charset="2"/>
              <a:buNone/>
              <a:defRPr/>
            </a:pPr>
            <a:endParaRPr lang="en-US" dirty="0">
              <a:solidFill>
                <a:srgbClr val="202452"/>
              </a:solidFill>
            </a:endParaRPr>
          </a:p>
        </p:txBody>
      </p:sp>
    </p:spTree>
    <p:extLst>
      <p:ext uri="{BB962C8B-B14F-4D97-AF65-F5344CB8AC3E}">
        <p14:creationId xmlns:p14="http://schemas.microsoft.com/office/powerpoint/2010/main" val="782506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Multiple Choice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0F236B91-3FD6-CAA2-D05F-A8DEFF79285B}"/>
              </a:ext>
            </a:extLst>
          </p:cNvPr>
          <p:cNvSpPr>
            <a:spLocks noGrp="1"/>
          </p:cNvSpPr>
          <p:nvPr>
            <p:ph idx="1"/>
          </p:nvPr>
        </p:nvSpPr>
        <p:spPr>
          <a:xfrm>
            <a:off x="838200" y="1690688"/>
            <a:ext cx="10515600" cy="4525963"/>
          </a:xfrm>
        </p:spPr>
        <p:txBody>
          <a:bodyPr rtlCol="0">
            <a:normAutofit/>
          </a:bodyPr>
          <a:lstStyle/>
          <a:p>
            <a:pPr marL="0" indent="0" eaLnBrk="1" fontAlgn="auto" hangingPunct="1">
              <a:spcAft>
                <a:spcPts val="0"/>
              </a:spcAft>
              <a:buFont typeface="Wingdings" pitchFamily="2" charset="2"/>
              <a:buNone/>
              <a:defRPr/>
            </a:pPr>
            <a:r>
              <a:rPr lang="en-US" dirty="0">
                <a:solidFill>
                  <a:srgbClr val="202452"/>
                </a:solidFill>
              </a:rPr>
              <a:t>Agricultural job orders falling under NAICS codes 111, 112 and 115 must have the following listed on the job order:</a:t>
            </a:r>
          </a:p>
          <a:p>
            <a:pPr marL="0" indent="0" eaLnBrk="1" fontAlgn="auto" hangingPunct="1">
              <a:spcAft>
                <a:spcPts val="0"/>
              </a:spcAft>
              <a:buFont typeface="Wingdings" pitchFamily="2" charset="2"/>
              <a:buNone/>
              <a:defRPr/>
            </a:pPr>
            <a:endParaRPr lang="en-US" dirty="0">
              <a:solidFill>
                <a:srgbClr val="202452"/>
              </a:solidFill>
            </a:endParaRPr>
          </a:p>
          <a:p>
            <a:pPr marL="457200" indent="-457200" eaLnBrk="1" fontAlgn="auto" hangingPunct="1">
              <a:spcAft>
                <a:spcPts val="0"/>
              </a:spcAft>
              <a:buSzPct val="100000"/>
              <a:buFont typeface="+mj-lt"/>
              <a:buAutoNum type="alphaUcPeriod"/>
              <a:defRPr/>
            </a:pPr>
            <a:r>
              <a:rPr lang="en-US" dirty="0">
                <a:solidFill>
                  <a:srgbClr val="202452"/>
                </a:solidFill>
              </a:rPr>
              <a:t>The specific days and hours</a:t>
            </a:r>
          </a:p>
          <a:p>
            <a:pPr marL="457200" indent="-457200" eaLnBrk="1" fontAlgn="auto" hangingPunct="1">
              <a:spcAft>
                <a:spcPts val="0"/>
              </a:spcAft>
              <a:buSzPct val="100000"/>
              <a:buFont typeface="+mj-lt"/>
              <a:buAutoNum type="alphaUcPeriod"/>
              <a:defRPr/>
            </a:pPr>
            <a:r>
              <a:rPr lang="en-US" dirty="0">
                <a:solidFill>
                  <a:srgbClr val="202452"/>
                </a:solidFill>
              </a:rPr>
              <a:t>Specific months if the job lasts between 4-150 days</a:t>
            </a:r>
          </a:p>
          <a:p>
            <a:pPr marL="457200" indent="-457200" eaLnBrk="1" fontAlgn="auto" hangingPunct="1">
              <a:spcAft>
                <a:spcPts val="0"/>
              </a:spcAft>
              <a:buSzPct val="100000"/>
              <a:buFont typeface="+mj-lt"/>
              <a:buAutoNum type="alphaUcPeriod"/>
              <a:defRPr/>
            </a:pPr>
            <a:r>
              <a:rPr lang="en-US" dirty="0">
                <a:solidFill>
                  <a:srgbClr val="202452"/>
                </a:solidFill>
              </a:rPr>
              <a:t>A specific job description</a:t>
            </a:r>
          </a:p>
          <a:p>
            <a:pPr marL="457200" indent="-457200" eaLnBrk="1" fontAlgn="auto" hangingPunct="1">
              <a:spcAft>
                <a:spcPts val="0"/>
              </a:spcAft>
              <a:buSzPct val="100000"/>
              <a:buFont typeface="+mj-lt"/>
              <a:buAutoNum type="alphaUcPeriod"/>
              <a:defRPr/>
            </a:pPr>
            <a:r>
              <a:rPr lang="en-US" dirty="0">
                <a:solidFill>
                  <a:srgbClr val="202452"/>
                </a:solidFill>
              </a:rPr>
              <a:t>All of the above</a:t>
            </a:r>
          </a:p>
        </p:txBody>
      </p:sp>
    </p:spTree>
    <p:extLst>
      <p:ext uri="{BB962C8B-B14F-4D97-AF65-F5344CB8AC3E}">
        <p14:creationId xmlns:p14="http://schemas.microsoft.com/office/powerpoint/2010/main" val="10607198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2766218"/>
            <a:ext cx="10515600" cy="1325563"/>
          </a:xfrm>
        </p:spPr>
        <p:txBody>
          <a:bodyPr/>
          <a:lstStyle/>
          <a:p>
            <a:r>
              <a:rPr lang="en-US" b="1" dirty="0">
                <a:solidFill>
                  <a:srgbClr val="04A651"/>
                </a:solidFill>
                <a:latin typeface="Franklin Gothic Book" panose="020B0503020102020204" pitchFamily="34" charset="0"/>
              </a:rPr>
              <a:t>Questions &amp; Answers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2"/>
          <a:srcRect/>
          <a:stretch/>
        </p:blipFill>
        <p:spPr>
          <a:xfrm>
            <a:off x="11182350" y="5859901"/>
            <a:ext cx="882130" cy="899379"/>
          </a:xfrm>
          <a:prstGeom prst="rect">
            <a:avLst/>
          </a:prstGeom>
        </p:spPr>
      </p:pic>
    </p:spTree>
    <p:extLst>
      <p:ext uri="{BB962C8B-B14F-4D97-AF65-F5344CB8AC3E}">
        <p14:creationId xmlns:p14="http://schemas.microsoft.com/office/powerpoint/2010/main" val="1332971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500062"/>
            <a:ext cx="10515600" cy="1325563"/>
          </a:xfrm>
        </p:spPr>
        <p:txBody>
          <a:bodyPr/>
          <a:lstStyle/>
          <a:p>
            <a:r>
              <a:rPr lang="en-US" b="1" dirty="0">
                <a:solidFill>
                  <a:srgbClr val="04A651"/>
                </a:solidFill>
                <a:latin typeface="Franklin Gothic Book" panose="020B0503020102020204" pitchFamily="34" charset="0"/>
              </a:rPr>
              <a:t>Contact Us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2">
            <a:extLst>
              <a:ext uri="{FF2B5EF4-FFF2-40B4-BE49-F238E27FC236}">
                <a16:creationId xmlns:a16="http://schemas.microsoft.com/office/drawing/2014/main" id="{1FAE4F3C-51C3-289E-D484-FA26A8B74053}"/>
              </a:ext>
            </a:extLst>
          </p:cNvPr>
          <p:cNvSpPr/>
          <p:nvPr/>
        </p:nvSpPr>
        <p:spPr>
          <a:xfrm>
            <a:off x="1254673" y="2257936"/>
            <a:ext cx="6259920" cy="523220"/>
          </a:xfrm>
          <a:prstGeom prst="rect">
            <a:avLst/>
          </a:prstGeom>
        </p:spPr>
        <p:txBody>
          <a:bodyPr wrap="square">
            <a:spAutoFit/>
          </a:bodyPr>
          <a:lstStyle/>
          <a:p>
            <a:r>
              <a:rPr lang="en-US" sz="2800" b="1" dirty="0">
                <a:solidFill>
                  <a:srgbClr val="04A651"/>
                </a:solidFill>
                <a:latin typeface="Century Gothic" panose="020B0502020202020204" pitchFamily="34" charset="0"/>
                <a:cs typeface="Arial" panose="020B0604020202020204" pitchFamily="34" charset="0"/>
              </a:rPr>
              <a:t>Thank You.</a:t>
            </a:r>
          </a:p>
        </p:txBody>
      </p:sp>
      <p:sp>
        <p:nvSpPr>
          <p:cNvPr id="4" name="Rectangle 3">
            <a:extLst>
              <a:ext uri="{FF2B5EF4-FFF2-40B4-BE49-F238E27FC236}">
                <a16:creationId xmlns:a16="http://schemas.microsoft.com/office/drawing/2014/main" id="{57FDA2A8-A302-DCD2-6829-5F5E1050D92F}"/>
              </a:ext>
            </a:extLst>
          </p:cNvPr>
          <p:cNvSpPr/>
          <p:nvPr/>
        </p:nvSpPr>
        <p:spPr>
          <a:xfrm>
            <a:off x="1254673" y="2685588"/>
            <a:ext cx="6104157" cy="707886"/>
          </a:xfrm>
          <a:prstGeom prst="rect">
            <a:avLst/>
          </a:prstGeom>
        </p:spPr>
        <p:txBody>
          <a:bodyPr wrap="square">
            <a:spAutoFit/>
          </a:bodyPr>
          <a:lstStyle/>
          <a:p>
            <a:r>
              <a:rPr lang="en-US" sz="2000" dirty="0">
                <a:solidFill>
                  <a:srgbClr val="7B8898"/>
                </a:solidFill>
                <a:ea typeface="Open Sans" panose="020B0606030504020204" pitchFamily="34" charset="0"/>
                <a:cs typeface="Open Sans" panose="020B0606030504020204" pitchFamily="34" charset="0"/>
              </a:rPr>
              <a:t>If you have questions or comments about this presentation, please contact us.</a:t>
            </a:r>
          </a:p>
        </p:txBody>
      </p:sp>
      <p:pic>
        <p:nvPicPr>
          <p:cNvPr id="9" name="Graphic 8" descr="Envelope with solid fill">
            <a:extLst>
              <a:ext uri="{FF2B5EF4-FFF2-40B4-BE49-F238E27FC236}">
                <a16:creationId xmlns:a16="http://schemas.microsoft.com/office/drawing/2014/main" id="{3C7D7659-2219-5290-C1AA-AC7E35120063}"/>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54673" y="3539454"/>
            <a:ext cx="1097280" cy="1097280"/>
          </a:xfrm>
          <a:prstGeom prst="rect">
            <a:avLst/>
          </a:prstGeom>
        </p:spPr>
      </p:pic>
      <p:sp>
        <p:nvSpPr>
          <p:cNvPr id="12" name="Rectangle 11">
            <a:extLst>
              <a:ext uri="{FF2B5EF4-FFF2-40B4-BE49-F238E27FC236}">
                <a16:creationId xmlns:a16="http://schemas.microsoft.com/office/drawing/2014/main" id="{BE962916-DE28-E340-2D00-AAA055148AEB}"/>
              </a:ext>
            </a:extLst>
          </p:cNvPr>
          <p:cNvSpPr/>
          <p:nvPr/>
        </p:nvSpPr>
        <p:spPr>
          <a:xfrm>
            <a:off x="2415745" y="3559516"/>
            <a:ext cx="6217312" cy="1077218"/>
          </a:xfrm>
          <a:prstGeom prst="rect">
            <a:avLst/>
          </a:prstGeom>
        </p:spPr>
        <p:txBody>
          <a:bodyPr wrap="square">
            <a:spAutoFit/>
          </a:bodyPr>
          <a:lstStyle/>
          <a:p>
            <a:r>
              <a:rPr lang="en-US" sz="2400" b="1" dirty="0">
                <a:solidFill>
                  <a:srgbClr val="04A651"/>
                </a:solidFill>
                <a:ea typeface="Open Sans" panose="020B0606030504020204" pitchFamily="34" charset="0"/>
                <a:cs typeface="Arial" panose="020B0604020202020204" pitchFamily="34" charset="0"/>
              </a:rPr>
              <a:t>Danielle McNeil</a:t>
            </a:r>
          </a:p>
          <a:p>
            <a:r>
              <a:rPr lang="en-US" sz="2000" b="1" dirty="0">
                <a:solidFill>
                  <a:srgbClr val="7B8898"/>
                </a:solidFill>
                <a:ea typeface="Open Sans" panose="020B0606030504020204" pitchFamily="34" charset="0"/>
                <a:cs typeface="Arial" panose="020B0604020202020204" pitchFamily="34" charset="0"/>
              </a:rPr>
              <a:t>Email:  </a:t>
            </a:r>
            <a:r>
              <a:rPr lang="en-US" sz="2000" dirty="0">
                <a:solidFill>
                  <a:srgbClr val="7B8898"/>
                </a:solidFill>
                <a:ea typeface="Open Sans" panose="020B0606030504020204" pitchFamily="34" charset="0"/>
                <a:cs typeface="Open Sans" panose="020B0606030504020204" pitchFamily="34" charset="0"/>
              </a:rPr>
              <a:t>Danielle.McNeil@commerce.fl.gov</a:t>
            </a:r>
          </a:p>
          <a:p>
            <a:r>
              <a:rPr lang="en-US" sz="2000" b="1" dirty="0">
                <a:solidFill>
                  <a:srgbClr val="7B8898"/>
                </a:solidFill>
                <a:ea typeface="Open Sans" panose="020B0606030504020204" pitchFamily="34" charset="0"/>
                <a:cs typeface="Open Sans" panose="020B0606030504020204" pitchFamily="34" charset="0"/>
              </a:rPr>
              <a:t>Phone: </a:t>
            </a:r>
            <a:r>
              <a:rPr lang="en-US" sz="2000" dirty="0">
                <a:solidFill>
                  <a:srgbClr val="7B8898"/>
                </a:solidFill>
                <a:ea typeface="Open Sans" panose="020B0606030504020204" pitchFamily="34" charset="0"/>
                <a:cs typeface="Open Sans" panose="020B0606030504020204" pitchFamily="34" charset="0"/>
              </a:rPr>
              <a:t>850-245-7498</a:t>
            </a:r>
          </a:p>
        </p:txBody>
      </p:sp>
      <p:sp>
        <p:nvSpPr>
          <p:cNvPr id="5" name="Rectangle 4">
            <a:extLst>
              <a:ext uri="{FF2B5EF4-FFF2-40B4-BE49-F238E27FC236}">
                <a16:creationId xmlns:a16="http://schemas.microsoft.com/office/drawing/2014/main" id="{AB39FFA5-A1E9-C2E5-E969-FB0E8CAC079E}"/>
              </a:ext>
            </a:extLst>
          </p:cNvPr>
          <p:cNvSpPr/>
          <p:nvPr/>
        </p:nvSpPr>
        <p:spPr>
          <a:xfrm>
            <a:off x="2415745" y="4636734"/>
            <a:ext cx="6217312" cy="1077218"/>
          </a:xfrm>
          <a:prstGeom prst="rect">
            <a:avLst/>
          </a:prstGeom>
        </p:spPr>
        <p:txBody>
          <a:bodyPr wrap="square">
            <a:spAutoFit/>
          </a:bodyPr>
          <a:lstStyle/>
          <a:p>
            <a:r>
              <a:rPr lang="en-US" sz="2400" b="1" dirty="0" err="1">
                <a:solidFill>
                  <a:srgbClr val="04A651"/>
                </a:solidFill>
                <a:ea typeface="Open Sans" panose="020B0606030504020204" pitchFamily="34" charset="0"/>
                <a:cs typeface="Arial" panose="020B0604020202020204" pitchFamily="34" charset="0"/>
              </a:rPr>
              <a:t>Tammellia</a:t>
            </a:r>
            <a:r>
              <a:rPr lang="en-US" sz="2400" b="1" dirty="0">
                <a:solidFill>
                  <a:srgbClr val="04A651"/>
                </a:solidFill>
                <a:ea typeface="Open Sans" panose="020B0606030504020204" pitchFamily="34" charset="0"/>
                <a:cs typeface="Arial" panose="020B0604020202020204" pitchFamily="34" charset="0"/>
              </a:rPr>
              <a:t> Bacon</a:t>
            </a:r>
          </a:p>
          <a:p>
            <a:r>
              <a:rPr lang="en-US" sz="2000" b="1" dirty="0">
                <a:solidFill>
                  <a:srgbClr val="7B8898"/>
                </a:solidFill>
                <a:ea typeface="Open Sans" panose="020B0606030504020204" pitchFamily="34" charset="0"/>
                <a:cs typeface="Arial" panose="020B0604020202020204" pitchFamily="34" charset="0"/>
              </a:rPr>
              <a:t>Email:  </a:t>
            </a:r>
            <a:r>
              <a:rPr lang="en-US" sz="2000" dirty="0">
                <a:solidFill>
                  <a:srgbClr val="7B8898"/>
                </a:solidFill>
                <a:ea typeface="Open Sans" panose="020B0606030504020204" pitchFamily="34" charset="0"/>
                <a:cs typeface="Open Sans" panose="020B0606030504020204" pitchFamily="34" charset="0"/>
              </a:rPr>
              <a:t>Tammellia.Bacon@commerce.fl.gov</a:t>
            </a:r>
          </a:p>
          <a:p>
            <a:r>
              <a:rPr lang="en-US" sz="2000" b="1" dirty="0">
                <a:solidFill>
                  <a:srgbClr val="7B8898"/>
                </a:solidFill>
                <a:ea typeface="Open Sans" panose="020B0606030504020204" pitchFamily="34" charset="0"/>
                <a:cs typeface="Open Sans" panose="020B0606030504020204" pitchFamily="34" charset="0"/>
              </a:rPr>
              <a:t>Phone: </a:t>
            </a:r>
            <a:r>
              <a:rPr lang="en-US" sz="2000" dirty="0">
                <a:solidFill>
                  <a:srgbClr val="7B8898"/>
                </a:solidFill>
                <a:ea typeface="Open Sans" panose="020B0606030504020204" pitchFamily="34" charset="0"/>
                <a:cs typeface="Open Sans" panose="020B0606030504020204" pitchFamily="34" charset="0"/>
              </a:rPr>
              <a:t>850-921-3868</a:t>
            </a:r>
          </a:p>
        </p:txBody>
      </p:sp>
      <p:pic>
        <p:nvPicPr>
          <p:cNvPr id="7" name="Graphic 6" descr="Envelope with solid fill">
            <a:extLst>
              <a:ext uri="{FF2B5EF4-FFF2-40B4-BE49-F238E27FC236}">
                <a16:creationId xmlns:a16="http://schemas.microsoft.com/office/drawing/2014/main" id="{395C1DD8-8EB1-62ED-3E6B-03AFC8615C6D}"/>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54673" y="4616672"/>
            <a:ext cx="1097280" cy="1097280"/>
          </a:xfrm>
          <a:prstGeom prst="rect">
            <a:avLst/>
          </a:prstGeom>
        </p:spPr>
      </p:pic>
    </p:spTree>
    <p:extLst>
      <p:ext uri="{BB962C8B-B14F-4D97-AF65-F5344CB8AC3E}">
        <p14:creationId xmlns:p14="http://schemas.microsoft.com/office/powerpoint/2010/main" val="54347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Entry</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8" name="Content Placeholder 2">
            <a:extLst>
              <a:ext uri="{FF2B5EF4-FFF2-40B4-BE49-F238E27FC236}">
                <a16:creationId xmlns:a16="http://schemas.microsoft.com/office/drawing/2014/main" id="{C29D7530-952F-ADC6-3870-EA4554EAF068}"/>
              </a:ext>
            </a:extLst>
          </p:cNvPr>
          <p:cNvSpPr>
            <a:spLocks noGrp="1"/>
          </p:cNvSpPr>
          <p:nvPr>
            <p:ph idx="1"/>
          </p:nvPr>
        </p:nvSpPr>
        <p:spPr>
          <a:xfrm>
            <a:off x="838200" y="1690688"/>
            <a:ext cx="10515600" cy="4525963"/>
          </a:xfrm>
        </p:spPr>
        <p:txBody>
          <a:bodyPr rtlCol="0">
            <a:normAutofit/>
          </a:bodyPr>
          <a:lstStyle/>
          <a:p>
            <a:pPr eaLnBrk="1" fontAlgn="auto" hangingPunct="1">
              <a:spcAft>
                <a:spcPts val="0"/>
              </a:spcAft>
              <a:buFont typeface="Arial"/>
              <a:buChar char="•"/>
              <a:defRPr/>
            </a:pPr>
            <a:r>
              <a:rPr lang="en-US" dirty="0">
                <a:solidFill>
                  <a:srgbClr val="202452"/>
                </a:solidFill>
              </a:rPr>
              <a:t>Can be self-entered by employers</a:t>
            </a:r>
          </a:p>
          <a:p>
            <a:pPr lvl="1" eaLnBrk="1" fontAlgn="auto" hangingPunct="1">
              <a:spcAft>
                <a:spcPts val="0"/>
              </a:spcAft>
              <a:buFont typeface="Arial"/>
              <a:buChar char="–"/>
              <a:defRPr/>
            </a:pPr>
            <a:r>
              <a:rPr lang="en-US" dirty="0">
                <a:solidFill>
                  <a:srgbClr val="202452"/>
                </a:solidFill>
              </a:rPr>
              <a:t>An alert is sent to staff for review once an employer enters a job order in the system</a:t>
            </a:r>
          </a:p>
          <a:p>
            <a:pPr lvl="1" eaLnBrk="1" fontAlgn="auto" hangingPunct="1">
              <a:spcAft>
                <a:spcPts val="0"/>
              </a:spcAft>
              <a:buFont typeface="Arial"/>
              <a:buChar char="–"/>
              <a:defRPr/>
            </a:pPr>
            <a:r>
              <a:rPr lang="en-US" dirty="0">
                <a:solidFill>
                  <a:srgbClr val="202452"/>
                </a:solidFill>
              </a:rPr>
              <a:t>Staff have 48-hours to review employer entered orders</a:t>
            </a:r>
          </a:p>
          <a:p>
            <a:pPr eaLnBrk="1" fontAlgn="auto" hangingPunct="1">
              <a:spcAft>
                <a:spcPts val="0"/>
              </a:spcAft>
              <a:buFont typeface="Arial"/>
              <a:buChar char="•"/>
              <a:defRPr/>
            </a:pPr>
            <a:r>
              <a:rPr lang="en-US" dirty="0">
                <a:solidFill>
                  <a:srgbClr val="202452"/>
                </a:solidFill>
              </a:rPr>
              <a:t>All job orders must comply with federal and state laws, as well as the terms of use policy</a:t>
            </a:r>
          </a:p>
          <a:p>
            <a:pPr eaLnBrk="1" fontAlgn="auto" hangingPunct="1">
              <a:spcAft>
                <a:spcPts val="0"/>
              </a:spcAft>
              <a:buFont typeface="Arial"/>
              <a:buChar char="•"/>
              <a:defRPr/>
            </a:pPr>
            <a:r>
              <a:rPr lang="en-US" dirty="0">
                <a:solidFill>
                  <a:srgbClr val="202452"/>
                </a:solidFill>
              </a:rPr>
              <a:t>Requests received by staff must be reviewed for compliance prior to entry into EFM</a:t>
            </a:r>
          </a:p>
        </p:txBody>
      </p:sp>
    </p:spTree>
    <p:extLst>
      <p:ext uri="{BB962C8B-B14F-4D97-AF65-F5344CB8AC3E}">
        <p14:creationId xmlns:p14="http://schemas.microsoft.com/office/powerpoint/2010/main" val="2590364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Requirements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Rectangle 3">
            <a:extLst>
              <a:ext uri="{FF2B5EF4-FFF2-40B4-BE49-F238E27FC236}">
                <a16:creationId xmlns:a16="http://schemas.microsoft.com/office/drawing/2014/main" id="{2E5F61F9-FB2E-BB42-1FF9-11081E4FFE59}"/>
              </a:ext>
            </a:extLst>
          </p:cNvPr>
          <p:cNvSpPr>
            <a:spLocks noGrp="1" noChangeArrowheads="1"/>
          </p:cNvSpPr>
          <p:nvPr>
            <p:ph idx="1"/>
          </p:nvPr>
        </p:nvSpPr>
        <p:spPr>
          <a:xfrm>
            <a:off x="838199" y="1690688"/>
            <a:ext cx="10515599" cy="4267200"/>
          </a:xfrm>
        </p:spPr>
        <p:txBody>
          <a:bodyPr/>
          <a:lstStyle/>
          <a:p>
            <a:pPr eaLnBrk="1" hangingPunct="1"/>
            <a:r>
              <a:rPr lang="en-US" altLang="en-US">
                <a:solidFill>
                  <a:srgbClr val="202452"/>
                </a:solidFill>
              </a:rPr>
              <a:t>Qualifications of a worker</a:t>
            </a:r>
          </a:p>
          <a:p>
            <a:pPr eaLnBrk="1" hangingPunct="1"/>
            <a:r>
              <a:rPr lang="en-US" altLang="en-US">
                <a:solidFill>
                  <a:srgbClr val="202452"/>
                </a:solidFill>
              </a:rPr>
              <a:t>Specific hiring requirements</a:t>
            </a:r>
          </a:p>
          <a:p>
            <a:pPr eaLnBrk="1" hangingPunct="1"/>
            <a:r>
              <a:rPr lang="en-US" altLang="en-US">
                <a:solidFill>
                  <a:srgbClr val="202452"/>
                </a:solidFill>
              </a:rPr>
              <a:t>Information about the job</a:t>
            </a:r>
          </a:p>
          <a:p>
            <a:pPr eaLnBrk="1" hangingPunct="1"/>
            <a:r>
              <a:rPr lang="en-US" altLang="en-US">
                <a:solidFill>
                  <a:srgbClr val="202452"/>
                </a:solidFill>
              </a:rPr>
              <a:t>Applicant referral instructions</a:t>
            </a:r>
          </a:p>
        </p:txBody>
      </p:sp>
    </p:spTree>
    <p:extLst>
      <p:ext uri="{BB962C8B-B14F-4D97-AF65-F5344CB8AC3E}">
        <p14:creationId xmlns:p14="http://schemas.microsoft.com/office/powerpoint/2010/main" val="3937346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Job Order Form</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EF7A27B0-DE6E-1834-057D-522ECDB989A2}"/>
              </a:ext>
            </a:extLst>
          </p:cNvPr>
          <p:cNvSpPr>
            <a:spLocks noGrp="1"/>
          </p:cNvSpPr>
          <p:nvPr>
            <p:ph idx="1"/>
          </p:nvPr>
        </p:nvSpPr>
        <p:spPr>
          <a:xfrm>
            <a:off x="838200" y="1690688"/>
            <a:ext cx="10515600" cy="4830763"/>
          </a:xfrm>
        </p:spPr>
        <p:txBody>
          <a:bodyPr/>
          <a:lstStyle/>
          <a:p>
            <a:pPr eaLnBrk="1" hangingPunct="1"/>
            <a:r>
              <a:rPr lang="en-US" altLang="en-US" dirty="0">
                <a:solidFill>
                  <a:srgbClr val="202452"/>
                </a:solidFill>
              </a:rPr>
              <a:t>Fields marked by an asterisk must be completed</a:t>
            </a:r>
          </a:p>
          <a:p>
            <a:pPr eaLnBrk="1" hangingPunct="1"/>
            <a:r>
              <a:rPr lang="en-US" altLang="en-US" dirty="0">
                <a:solidFill>
                  <a:srgbClr val="202452"/>
                </a:solidFill>
              </a:rPr>
              <a:t>Employers  are not required to list salary information</a:t>
            </a:r>
          </a:p>
          <a:p>
            <a:pPr eaLnBrk="1" hangingPunct="1"/>
            <a:r>
              <a:rPr lang="en-US" altLang="en-US" dirty="0">
                <a:solidFill>
                  <a:srgbClr val="202452"/>
                </a:solidFill>
              </a:rPr>
              <a:t>An actual wage or wage range should be listed as expressed by the employer</a:t>
            </a:r>
          </a:p>
          <a:p>
            <a:pPr eaLnBrk="1" hangingPunct="1">
              <a:buFont typeface="Wingdings" panose="05000000000000000000" pitchFamily="2" charset="2"/>
              <a:buNone/>
            </a:pPr>
            <a:endParaRPr lang="en-US" altLang="en-US" dirty="0">
              <a:solidFill>
                <a:srgbClr val="202452"/>
              </a:solidFill>
            </a:endParaRPr>
          </a:p>
        </p:txBody>
      </p:sp>
      <p:pic>
        <p:nvPicPr>
          <p:cNvPr id="8" name="Picture 3">
            <a:extLst>
              <a:ext uri="{FF2B5EF4-FFF2-40B4-BE49-F238E27FC236}">
                <a16:creationId xmlns:a16="http://schemas.microsoft.com/office/drawing/2014/main" id="{95EC17E1-6CED-E50D-4135-B0599C3FDA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905" y="3685373"/>
            <a:ext cx="7466189" cy="280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66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Hiring Requirements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pic>
        <p:nvPicPr>
          <p:cNvPr id="6" name="Picture 2">
            <a:extLst>
              <a:ext uri="{FF2B5EF4-FFF2-40B4-BE49-F238E27FC236}">
                <a16:creationId xmlns:a16="http://schemas.microsoft.com/office/drawing/2014/main" id="{D5ECFD16-C8CE-F869-6100-7046602E8C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756" y="2056561"/>
            <a:ext cx="10296487" cy="3437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0256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Orders in Violation of the Law</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Content Placeholder 2">
            <a:extLst>
              <a:ext uri="{FF2B5EF4-FFF2-40B4-BE49-F238E27FC236}">
                <a16:creationId xmlns:a16="http://schemas.microsoft.com/office/drawing/2014/main" id="{812CA870-A71D-2926-25A9-DF3FA708E2C3}"/>
              </a:ext>
            </a:extLst>
          </p:cNvPr>
          <p:cNvSpPr>
            <a:spLocks noGrp="1"/>
          </p:cNvSpPr>
          <p:nvPr>
            <p:ph idx="1"/>
          </p:nvPr>
        </p:nvSpPr>
        <p:spPr>
          <a:xfrm>
            <a:off x="838200" y="1690688"/>
            <a:ext cx="10515600" cy="4525963"/>
          </a:xfrm>
        </p:spPr>
        <p:txBody>
          <a:bodyPr/>
          <a:lstStyle/>
          <a:p>
            <a:pPr eaLnBrk="1" hangingPunct="1"/>
            <a:r>
              <a:rPr lang="en-US" altLang="en-US" dirty="0">
                <a:solidFill>
                  <a:srgbClr val="202452"/>
                </a:solidFill>
              </a:rPr>
              <a:t>Job orders that don’t comply with laws and policies should not be displayed to the public</a:t>
            </a:r>
          </a:p>
          <a:p>
            <a:pPr eaLnBrk="1" hangingPunct="1"/>
            <a:r>
              <a:rPr lang="en-US" altLang="en-US" dirty="0">
                <a:solidFill>
                  <a:srgbClr val="202452"/>
                </a:solidFill>
              </a:rPr>
              <a:t>Staff should contact the employer to discuss the perceived violations</a:t>
            </a:r>
          </a:p>
          <a:p>
            <a:pPr eaLnBrk="1" hangingPunct="1"/>
            <a:r>
              <a:rPr lang="en-US" altLang="en-US" dirty="0">
                <a:solidFill>
                  <a:srgbClr val="202452"/>
                </a:solidFill>
              </a:rPr>
              <a:t>Failure to change the illegal specifications should result in a voided order</a:t>
            </a:r>
          </a:p>
          <a:p>
            <a:pPr eaLnBrk="1" hangingPunct="1"/>
            <a:r>
              <a:rPr lang="en-US" altLang="en-US" dirty="0">
                <a:solidFill>
                  <a:srgbClr val="202452"/>
                </a:solidFill>
              </a:rPr>
              <a:t>Restricting specifications must be bona fide occupational qualifications</a:t>
            </a:r>
          </a:p>
        </p:txBody>
      </p:sp>
    </p:spTree>
    <p:extLst>
      <p:ext uri="{BB962C8B-B14F-4D97-AF65-F5344CB8AC3E}">
        <p14:creationId xmlns:p14="http://schemas.microsoft.com/office/powerpoint/2010/main" val="1317320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4846</Words>
  <Application>Microsoft Office PowerPoint</Application>
  <PresentationFormat>Widescreen</PresentationFormat>
  <Paragraphs>292</Paragraphs>
  <Slides>43</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Calibri Light</vt:lpstr>
      <vt:lpstr>Century Gothic</vt:lpstr>
      <vt:lpstr>Century Schoolbook</vt:lpstr>
      <vt:lpstr>Franklin Gothic Book</vt:lpstr>
      <vt:lpstr>Wingdings</vt:lpstr>
      <vt:lpstr>Office Theme</vt:lpstr>
      <vt:lpstr>PowerPoint Presentation</vt:lpstr>
      <vt:lpstr>Employ Florida Marketplace</vt:lpstr>
      <vt:lpstr>Terms and Conditions of Use</vt:lpstr>
      <vt:lpstr>Job Order Definitions</vt:lpstr>
      <vt:lpstr>Job Order Entry</vt:lpstr>
      <vt:lpstr>Job Order Requirements</vt:lpstr>
      <vt:lpstr>Job Order Form</vt:lpstr>
      <vt:lpstr>Hiring Requirements</vt:lpstr>
      <vt:lpstr>Orders in Violation of the Law</vt:lpstr>
      <vt:lpstr>Staff Review Process</vt:lpstr>
      <vt:lpstr>Staff Review Process (cont’d)</vt:lpstr>
      <vt:lpstr>Types of Job Orders</vt:lpstr>
      <vt:lpstr>Job Development Job Order</vt:lpstr>
      <vt:lpstr>Job Development Process</vt:lpstr>
      <vt:lpstr>PowerPoint Presentation</vt:lpstr>
      <vt:lpstr>Job Development Job Order</vt:lpstr>
      <vt:lpstr>Agricultural Job Orders</vt:lpstr>
      <vt:lpstr>Agricultural Job Order Criteria</vt:lpstr>
      <vt:lpstr>Agricultural Job Order</vt:lpstr>
      <vt:lpstr>Agricultural Job Order</vt:lpstr>
      <vt:lpstr>Immigration Reform and Control Act (IRCA) Job Orders</vt:lpstr>
      <vt:lpstr>Foreign Labor Certification</vt:lpstr>
      <vt:lpstr>Foreign Labor Certification</vt:lpstr>
      <vt:lpstr>Referral to Private and Temporary Staffing Agencies</vt:lpstr>
      <vt:lpstr>Independent Contractors</vt:lpstr>
      <vt:lpstr>Referral During Labor Disputes</vt:lpstr>
      <vt:lpstr>Referral During Labor Disputes</vt:lpstr>
      <vt:lpstr>Referral During Labor Disputes</vt:lpstr>
      <vt:lpstr>Federal Contractors</vt:lpstr>
      <vt:lpstr>Affirmative Action Job Orders</vt:lpstr>
      <vt:lpstr>Mass Recruitments</vt:lpstr>
      <vt:lpstr>Test your knowledge.</vt:lpstr>
      <vt:lpstr>True or False</vt:lpstr>
      <vt:lpstr>Multiple Choice</vt:lpstr>
      <vt:lpstr>Multiple Choice</vt:lpstr>
      <vt:lpstr>True or False</vt:lpstr>
      <vt:lpstr>True or False</vt:lpstr>
      <vt:lpstr>Multiple Choice</vt:lpstr>
      <vt:lpstr>Multiple Choice</vt:lpstr>
      <vt:lpstr>Multiple Choice</vt:lpstr>
      <vt:lpstr>Multiple Choice</vt:lpstr>
      <vt:lpstr>Questions &amp; Answers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Jose Santos</dc:creator>
  <cp:lastModifiedBy>Thomas, Jewelisia</cp:lastModifiedBy>
  <cp:revision>6</cp:revision>
  <dcterms:created xsi:type="dcterms:W3CDTF">2023-06-29T18:41:40Z</dcterms:created>
  <dcterms:modified xsi:type="dcterms:W3CDTF">2024-03-29T16:43:34Z</dcterms:modified>
</cp:coreProperties>
</file>