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0" r:id="rId4"/>
  </p:sldMasterIdLst>
  <p:notesMasterIdLst>
    <p:notesMasterId r:id="rId19"/>
  </p:notesMasterIdLst>
  <p:handoutMasterIdLst>
    <p:handoutMasterId r:id="rId20"/>
  </p:handoutMasterIdLst>
  <p:sldIdLst>
    <p:sldId id="650" r:id="rId5"/>
    <p:sldId id="258" r:id="rId6"/>
    <p:sldId id="429" r:id="rId7"/>
    <p:sldId id="431" r:id="rId8"/>
    <p:sldId id="303" r:id="rId9"/>
    <p:sldId id="656" r:id="rId10"/>
    <p:sldId id="652" r:id="rId11"/>
    <p:sldId id="434" r:id="rId12"/>
    <p:sldId id="657" r:id="rId13"/>
    <p:sldId id="653" r:id="rId14"/>
    <p:sldId id="654" r:id="rId15"/>
    <p:sldId id="655" r:id="rId16"/>
    <p:sldId id="324" r:id="rId17"/>
    <p:sldId id="365"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880" userDrawn="1">
          <p15:clr>
            <a:srgbClr val="A4A3A4"/>
          </p15:clr>
        </p15:guide>
        <p15:guide id="2" orient="horz" pos="216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ullins, Marcia" initials="MM" lastIdx="1" clrIdx="0">
    <p:extLst>
      <p:ext uri="{19B8F6BF-5375-455C-9EA6-DF929625EA0E}">
        <p15:presenceInfo xmlns:p15="http://schemas.microsoft.com/office/powerpoint/2012/main" userId="Mullins, Marcia" providerId="None"/>
      </p:ext>
    </p:extLst>
  </p:cmAuthor>
  <p:cmAuthor id="2" name="marce mullins" initials="mm" lastIdx="2" clrIdx="1">
    <p:extLst>
      <p:ext uri="{19B8F6BF-5375-455C-9EA6-DF929625EA0E}">
        <p15:presenceInfo xmlns:p15="http://schemas.microsoft.com/office/powerpoint/2012/main" userId="dd47236c6a908c59" providerId="Windows Live"/>
      </p:ext>
    </p:extLst>
  </p:cmAuthor>
  <p:cmAuthor id="3" name="Omran, Christina" initials="OC" lastIdx="1" clrIdx="2">
    <p:extLst>
      <p:ext uri="{19B8F6BF-5375-455C-9EA6-DF929625EA0E}">
        <p15:presenceInfo xmlns:p15="http://schemas.microsoft.com/office/powerpoint/2012/main" userId="S::Christina.Omran@deo.myflorida.com::da33516b-aafb-4ec8-87b4-1d2058715a6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563"/>
    <a:srgbClr val="CC3300"/>
    <a:srgbClr val="BDD729"/>
    <a:srgbClr val="FF0000"/>
    <a:srgbClr val="FF9900"/>
    <a:srgbClr val="BDD7EE"/>
    <a:srgbClr val="F7AE39"/>
    <a:srgbClr val="F6AD3B"/>
    <a:srgbClr val="C3C3C3"/>
    <a:srgbClr val="F49D1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4C16398-432B-40F2-B1FF-BA1512F67CF2}" v="14" dt="2021-12-06T17:06:45.29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868" autoAdjust="0"/>
    <p:restoredTop sz="73114" autoAdjust="0"/>
  </p:normalViewPr>
  <p:slideViewPr>
    <p:cSldViewPr snapToGrid="0">
      <p:cViewPr varScale="1">
        <p:scale>
          <a:sx n="80" d="100"/>
          <a:sy n="80" d="100"/>
        </p:scale>
        <p:origin x="1794" y="90"/>
      </p:cViewPr>
      <p:guideLst>
        <p:guide pos="2880"/>
        <p:guide orient="horz" pos="216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5" d="100"/>
          <a:sy n="85" d="100"/>
        </p:scale>
        <p:origin x="315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161" cy="465781"/>
          </a:xfrm>
          <a:prstGeom prst="rect">
            <a:avLst/>
          </a:prstGeom>
        </p:spPr>
        <p:txBody>
          <a:bodyPr vert="horz" lIns="92300" tIns="46150" rIns="92300" bIns="46150" rtlCol="0"/>
          <a:lstStyle>
            <a:lvl1pPr algn="l">
              <a:defRPr sz="1200"/>
            </a:lvl1pPr>
          </a:lstStyle>
          <a:p>
            <a:endParaRPr lang="en-US"/>
          </a:p>
        </p:txBody>
      </p:sp>
      <p:sp>
        <p:nvSpPr>
          <p:cNvPr id="3" name="Date Placeholder 2"/>
          <p:cNvSpPr>
            <a:spLocks noGrp="1"/>
          </p:cNvSpPr>
          <p:nvPr>
            <p:ph type="dt" sz="quarter" idx="1"/>
          </p:nvPr>
        </p:nvSpPr>
        <p:spPr>
          <a:xfrm>
            <a:off x="3970634" y="0"/>
            <a:ext cx="3038161" cy="465781"/>
          </a:xfrm>
          <a:prstGeom prst="rect">
            <a:avLst/>
          </a:prstGeom>
        </p:spPr>
        <p:txBody>
          <a:bodyPr vert="horz" lIns="92300" tIns="46150" rIns="92300" bIns="46150" rtlCol="0"/>
          <a:lstStyle>
            <a:lvl1pPr algn="r">
              <a:defRPr sz="1200"/>
            </a:lvl1pPr>
          </a:lstStyle>
          <a:p>
            <a:fld id="{F9B0420A-6C3C-43A6-909D-EAD9B182DC46}" type="datetimeFigureOut">
              <a:rPr lang="en-US" smtClean="0"/>
              <a:t>12/15/2021</a:t>
            </a:fld>
            <a:endParaRPr lang="en-US"/>
          </a:p>
        </p:txBody>
      </p:sp>
      <p:sp>
        <p:nvSpPr>
          <p:cNvPr id="4" name="Footer Placeholder 3"/>
          <p:cNvSpPr>
            <a:spLocks noGrp="1"/>
          </p:cNvSpPr>
          <p:nvPr>
            <p:ph type="ftr" sz="quarter" idx="2"/>
          </p:nvPr>
        </p:nvSpPr>
        <p:spPr>
          <a:xfrm>
            <a:off x="0" y="8830620"/>
            <a:ext cx="3038161" cy="465780"/>
          </a:xfrm>
          <a:prstGeom prst="rect">
            <a:avLst/>
          </a:prstGeom>
        </p:spPr>
        <p:txBody>
          <a:bodyPr vert="horz" lIns="92300" tIns="46150" rIns="92300" bIns="46150" rtlCol="0" anchor="b"/>
          <a:lstStyle>
            <a:lvl1pPr algn="l">
              <a:defRPr sz="1200"/>
            </a:lvl1pPr>
          </a:lstStyle>
          <a:p>
            <a:endParaRPr lang="en-US"/>
          </a:p>
        </p:txBody>
      </p:sp>
      <p:sp>
        <p:nvSpPr>
          <p:cNvPr id="5" name="Slide Number Placeholder 4"/>
          <p:cNvSpPr>
            <a:spLocks noGrp="1"/>
          </p:cNvSpPr>
          <p:nvPr>
            <p:ph type="sldNum" sz="quarter" idx="3"/>
          </p:nvPr>
        </p:nvSpPr>
        <p:spPr>
          <a:xfrm>
            <a:off x="3970634" y="8830620"/>
            <a:ext cx="3038161" cy="465780"/>
          </a:xfrm>
          <a:prstGeom prst="rect">
            <a:avLst/>
          </a:prstGeom>
        </p:spPr>
        <p:txBody>
          <a:bodyPr vert="horz" lIns="92300" tIns="46150" rIns="92300" bIns="46150" rtlCol="0" anchor="b"/>
          <a:lstStyle>
            <a:lvl1pPr algn="r">
              <a:defRPr sz="1200"/>
            </a:lvl1pPr>
          </a:lstStyle>
          <a:p>
            <a:fld id="{9B0622E8-F866-4347-AA6B-10D54BF22165}" type="slidenum">
              <a:rPr lang="en-US" smtClean="0"/>
              <a:t>‹#›</a:t>
            </a:fld>
            <a:endParaRPr lang="en-US"/>
          </a:p>
        </p:txBody>
      </p:sp>
    </p:spTree>
    <p:extLst>
      <p:ext uri="{BB962C8B-B14F-4D97-AF65-F5344CB8AC3E}">
        <p14:creationId xmlns:p14="http://schemas.microsoft.com/office/powerpoint/2010/main" val="35122213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4"/>
            <a:ext cx="3037840" cy="466434"/>
          </a:xfrm>
          <a:prstGeom prst="rect">
            <a:avLst/>
          </a:prstGeom>
        </p:spPr>
        <p:txBody>
          <a:bodyPr vert="horz" lIns="93143" tIns="46573" rIns="93143" bIns="46573" rtlCol="0"/>
          <a:lstStyle>
            <a:lvl1pPr algn="l">
              <a:defRPr sz="1200"/>
            </a:lvl1pPr>
          </a:lstStyle>
          <a:p>
            <a:endParaRPr lang="en-US" dirty="0"/>
          </a:p>
        </p:txBody>
      </p:sp>
      <p:sp>
        <p:nvSpPr>
          <p:cNvPr id="3" name="Date Placeholder 2"/>
          <p:cNvSpPr>
            <a:spLocks noGrp="1"/>
          </p:cNvSpPr>
          <p:nvPr>
            <p:ph type="dt" idx="1"/>
          </p:nvPr>
        </p:nvSpPr>
        <p:spPr>
          <a:xfrm>
            <a:off x="3970938" y="4"/>
            <a:ext cx="3037840" cy="466434"/>
          </a:xfrm>
          <a:prstGeom prst="rect">
            <a:avLst/>
          </a:prstGeom>
        </p:spPr>
        <p:txBody>
          <a:bodyPr vert="horz" lIns="93143" tIns="46573" rIns="93143" bIns="46573" rtlCol="0"/>
          <a:lstStyle>
            <a:lvl1pPr algn="r">
              <a:defRPr sz="1200"/>
            </a:lvl1pPr>
          </a:lstStyle>
          <a:p>
            <a:fld id="{EAD24688-788D-421F-BBB4-9AAAF8F3C484}" type="datetimeFigureOut">
              <a:rPr lang="en-US" smtClean="0"/>
              <a:t>12/15/2021</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43" tIns="46573" rIns="93143" bIns="46573"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43" tIns="46573" rIns="93143" bIns="4657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71"/>
            <a:ext cx="3037840" cy="466433"/>
          </a:xfrm>
          <a:prstGeom prst="rect">
            <a:avLst/>
          </a:prstGeom>
        </p:spPr>
        <p:txBody>
          <a:bodyPr vert="horz" lIns="93143" tIns="46573" rIns="93143" bIns="4657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71"/>
            <a:ext cx="3037840" cy="466433"/>
          </a:xfrm>
          <a:prstGeom prst="rect">
            <a:avLst/>
          </a:prstGeom>
        </p:spPr>
        <p:txBody>
          <a:bodyPr vert="horz" lIns="93143" tIns="46573" rIns="93143" bIns="46573" rtlCol="0" anchor="b"/>
          <a:lstStyle>
            <a:lvl1pPr algn="r">
              <a:defRPr sz="1200"/>
            </a:lvl1pPr>
          </a:lstStyle>
          <a:p>
            <a:fld id="{809E4CC9-D786-4101-A0B9-FD14F68E4775}" type="slidenum">
              <a:rPr lang="en-US" smtClean="0"/>
              <a:t>‹#›</a:t>
            </a:fld>
            <a:endParaRPr lang="en-US" dirty="0"/>
          </a:p>
        </p:txBody>
      </p:sp>
    </p:spTree>
    <p:extLst>
      <p:ext uri="{BB962C8B-B14F-4D97-AF65-F5344CB8AC3E}">
        <p14:creationId xmlns:p14="http://schemas.microsoft.com/office/powerpoint/2010/main" val="12298893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r>
              <a:rPr lang="en-US" dirty="0"/>
              <a:t>TAA – Trade Adjustment Assistance</a:t>
            </a:r>
          </a:p>
          <a:p>
            <a:r>
              <a:rPr lang="en-US" dirty="0"/>
              <a:t>RESEA – </a:t>
            </a:r>
            <a:r>
              <a:rPr lang="en-US" sz="1200" dirty="0">
                <a:solidFill>
                  <a:schemeClr val="accent5">
                    <a:lumMod val="50000"/>
                  </a:schemeClr>
                </a:solidFill>
                <a:latin typeface="HelveticaNeueLT Std" panose="020B0604020202020204"/>
              </a:rPr>
              <a:t>Reemployment Services and Eligibility Assessment </a:t>
            </a:r>
          </a:p>
          <a:p>
            <a:r>
              <a:rPr lang="en-US" sz="1200" dirty="0">
                <a:solidFill>
                  <a:schemeClr val="accent5">
                    <a:lumMod val="50000"/>
                  </a:schemeClr>
                </a:solidFill>
                <a:latin typeface="HelveticaNeueLT Std" panose="020B0604020202020204"/>
              </a:rPr>
              <a:t>PREP </a:t>
            </a:r>
            <a:r>
              <a:rPr lang="en-US" dirty="0"/>
              <a:t>– Priority Re-employment Planning Program</a:t>
            </a:r>
          </a:p>
        </p:txBody>
      </p:sp>
      <p:sp>
        <p:nvSpPr>
          <p:cNvPr id="4" name="Slide Number Placeholder 3"/>
          <p:cNvSpPr>
            <a:spLocks noGrp="1"/>
          </p:cNvSpPr>
          <p:nvPr>
            <p:ph type="sldNum" sz="quarter" idx="10"/>
          </p:nvPr>
        </p:nvSpPr>
        <p:spPr/>
        <p:txBody>
          <a:bodyPr/>
          <a:lstStyle/>
          <a:p>
            <a:fld id="{809E4CC9-D786-4101-A0B9-FD14F68E4775}" type="slidenum">
              <a:rPr lang="en-US" smtClean="0"/>
              <a:t>0</a:t>
            </a:fld>
            <a:endParaRPr lang="en-US"/>
          </a:p>
        </p:txBody>
      </p:sp>
    </p:spTree>
    <p:extLst>
      <p:ext uri="{BB962C8B-B14F-4D97-AF65-F5344CB8AC3E}">
        <p14:creationId xmlns:p14="http://schemas.microsoft.com/office/powerpoint/2010/main" val="19392924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09E4CC9-D786-4101-A0B9-FD14F68E477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725888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09E4CC9-D786-4101-A0B9-FD14F68E477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47426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09E4CC9-D786-4101-A0B9-FD14F68E477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605716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r>
              <a:rPr lang="en-US" dirty="0"/>
              <a:t>Screening takes place with the participant during the initial intake and orientation. </a:t>
            </a:r>
          </a:p>
          <a:p>
            <a:endParaRPr lang="en-US" dirty="0"/>
          </a:p>
          <a:p>
            <a:r>
              <a:rPr lang="en-US" dirty="0"/>
              <a:t>Following the participant conversation and referral to the Local TAA Coordinator and State Trade Program, then the Local TAA Coordinator or the State shall conduct the company an/or Human Resource department screening. </a:t>
            </a:r>
          </a:p>
        </p:txBody>
      </p:sp>
      <p:sp>
        <p:nvSpPr>
          <p:cNvPr id="4" name="Slide Number Placeholder 3"/>
          <p:cNvSpPr>
            <a:spLocks noGrp="1"/>
          </p:cNvSpPr>
          <p:nvPr>
            <p:ph type="sldNum" sz="quarter" idx="10"/>
          </p:nvPr>
        </p:nvSpPr>
        <p:spPr/>
        <p:txBody>
          <a:bodyPr/>
          <a:lstStyle/>
          <a:p>
            <a:fld id="{809E4CC9-D786-4101-A0B9-FD14F68E4775}" type="slidenum">
              <a:rPr lang="en-US" smtClean="0"/>
              <a:t>12</a:t>
            </a:fld>
            <a:endParaRPr lang="en-US" dirty="0"/>
          </a:p>
        </p:txBody>
      </p:sp>
    </p:spTree>
    <p:extLst>
      <p:ext uri="{BB962C8B-B14F-4D97-AF65-F5344CB8AC3E}">
        <p14:creationId xmlns:p14="http://schemas.microsoft.com/office/powerpoint/2010/main" val="6211698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09E4CC9-D786-4101-A0B9-FD14F68E477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823175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During this presentation, we will cover:</a:t>
            </a:r>
          </a:p>
          <a:p>
            <a:pPr marL="171450" indent="-171450">
              <a:buFont typeface="Arial" panose="020B0604020202020204" pitchFamily="34" charset="0"/>
              <a:buChar char="•"/>
            </a:pPr>
            <a:r>
              <a:rPr lang="en-US" dirty="0"/>
              <a:t>A brief overview of the Trade Adjustment Assistance (TAA) program;</a:t>
            </a:r>
          </a:p>
          <a:p>
            <a:pPr marL="171450" indent="-171450">
              <a:buFont typeface="Arial" panose="020B0604020202020204" pitchFamily="34" charset="0"/>
              <a:buChar char="•"/>
            </a:pPr>
            <a:r>
              <a:rPr lang="en-US" dirty="0"/>
              <a:t>How individuals become eligible to participate in the TAA program; </a:t>
            </a:r>
          </a:p>
          <a:p>
            <a:pPr marL="171450" indent="-171450">
              <a:buFont typeface="Arial" panose="020B0604020202020204" pitchFamily="34" charset="0"/>
              <a:buChar char="•"/>
            </a:pPr>
            <a:r>
              <a:rPr lang="en-US" dirty="0"/>
              <a:t>A brief overview of the Reemployment Services and Eligibility Assessment program &amp; the Priority Re-employment Planning program;</a:t>
            </a:r>
          </a:p>
          <a:p>
            <a:pPr marL="171450" indent="-171450">
              <a:buFont typeface="Arial" panose="020B0604020202020204" pitchFamily="34" charset="0"/>
              <a:buChar char="•"/>
            </a:pPr>
            <a:r>
              <a:rPr lang="en-US" dirty="0"/>
              <a:t>How individuals become eligible to participate in the Reemployment Services and Eligibility Assessment program;</a:t>
            </a:r>
          </a:p>
          <a:p>
            <a:pPr marL="171450" indent="-171450">
              <a:buFont typeface="Arial" panose="020B0604020202020204" pitchFamily="34" charset="0"/>
              <a:buChar char="•"/>
            </a:pPr>
            <a:r>
              <a:rPr lang="en-US" dirty="0"/>
              <a:t>Then we’ll pull things together and focus on our common goals, and how the benefits and services offered through the TAA program support and result in better employment outcomes for RESEA program participants; and</a:t>
            </a:r>
          </a:p>
          <a:p>
            <a:pPr marL="171450" indent="-171450">
              <a:buFont typeface="Arial" panose="020B0604020202020204" pitchFamily="34" charset="0"/>
              <a:buChar char="•"/>
            </a:pPr>
            <a:r>
              <a:rPr lang="en-US" dirty="0"/>
              <a:t>Lastly, a brief summary of what was covered in today’s training followed by a Q&amp;A session.</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09E4CC9-D786-4101-A0B9-FD14F68E477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016914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a:t>The TAA program provides resources to help workers obtain new skills and find suitable employment when foreign trade or competition reduces the demand for the products they make or the services they provide. The program was originally authorized under the Trade Act of 1974 and has been reauthorized multiple times over the last 20 years. It was most recently reauthorized by the Trade Adjustment Assistance Reauthorization Act (TAARA) of 2015.  Note, at the time this presentation was finalized, the TAA program was under reversion. </a:t>
            </a:r>
          </a:p>
          <a:p>
            <a:pPr algn="l"/>
            <a:endParaRPr lang="en-US" dirty="0"/>
          </a:p>
          <a:p>
            <a:pPr algn="l"/>
            <a:r>
              <a:rPr lang="en-US" dirty="0"/>
              <a:t>Workers covered under an U.S. Department of Labor certified Trade Act petition may be eligible to receive TAA program benefits including:</a:t>
            </a:r>
          </a:p>
          <a:p>
            <a:pPr marL="171450" indent="-171450" algn="l">
              <a:buFont typeface="Arial" panose="020B0604020202020204" pitchFamily="34" charset="0"/>
              <a:buChar char="•"/>
            </a:pPr>
            <a:r>
              <a:rPr lang="en-US" dirty="0"/>
              <a:t>Training and marketable credentials</a:t>
            </a:r>
          </a:p>
          <a:p>
            <a:pPr marL="171450" indent="-171450" algn="l">
              <a:buFont typeface="Arial" panose="020B0604020202020204" pitchFamily="34" charset="0"/>
              <a:buChar char="•"/>
            </a:pPr>
            <a:r>
              <a:rPr lang="en-US" dirty="0"/>
              <a:t>Career and reemployment services</a:t>
            </a:r>
          </a:p>
          <a:p>
            <a:pPr marL="171450" indent="-171450" algn="l">
              <a:buFont typeface="Arial" panose="020B0604020202020204" pitchFamily="34" charset="0"/>
              <a:buChar char="•"/>
            </a:pPr>
            <a:r>
              <a:rPr lang="en-US" dirty="0"/>
              <a:t>Income support, known as Trade Readjustment Allowance(s)</a:t>
            </a:r>
          </a:p>
          <a:p>
            <a:pPr marL="171450" indent="-171450" algn="l">
              <a:buFont typeface="Arial" panose="020B0604020202020204" pitchFamily="34" charset="0"/>
              <a:buChar char="•"/>
            </a:pPr>
            <a:r>
              <a:rPr lang="en-US" dirty="0"/>
              <a:t>Job Search Allowances</a:t>
            </a:r>
          </a:p>
          <a:p>
            <a:pPr marL="171450" indent="-171450" algn="l">
              <a:buFont typeface="Arial" panose="020B0604020202020204" pitchFamily="34" charset="0"/>
              <a:buChar char="•"/>
            </a:pPr>
            <a:r>
              <a:rPr lang="en-US" dirty="0"/>
              <a:t>Relocation Allowances</a:t>
            </a:r>
          </a:p>
          <a:p>
            <a:pPr marL="171450" indent="-171450" algn="l">
              <a:buFont typeface="Arial" panose="020B0604020202020204" pitchFamily="34" charset="0"/>
              <a:buChar char="•"/>
            </a:pPr>
            <a:r>
              <a:rPr lang="en-US" dirty="0"/>
              <a:t>Wage supplements for workers age 50 and older</a:t>
            </a:r>
          </a:p>
          <a:p>
            <a:pPr marL="171450" indent="-171450" algn="l">
              <a:buFont typeface="Arial" panose="020B0604020202020204" pitchFamily="34" charset="0"/>
              <a:buChar char="•"/>
            </a:pPr>
            <a:r>
              <a:rPr lang="en-US" dirty="0"/>
              <a:t>A federal health insurance tax credit, known as the Health Coverage Tax Credit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The benefits and services provided by the TAA program are more substantial than those provided by the RESEA or PREP program. </a:t>
            </a:r>
            <a:r>
              <a:rPr lang="en-US" dirty="0"/>
              <a:t>We’ll talk more about that later. </a:t>
            </a:r>
            <a:br>
              <a:rPr lang="en-US" dirty="0"/>
            </a:br>
            <a:br>
              <a:rPr lang="en-US" dirty="0"/>
            </a:br>
            <a:r>
              <a:rPr lang="en-US" dirty="0"/>
              <a:t>To ensure case management and employment services are provided by state personnel, each LWDB is required to designate at least one merit-staff employee under their functional supervision as the Local TAA Coordinator. If you suspect your RESEA or PREP participant was separated from a trade-affected employer, then there’s screening questions you may ask and the Local TAA Coordinator is there to guide and assist you. We’ll get into more detail regarding screening and referrals later in this presentation.  </a:t>
            </a:r>
            <a:br>
              <a:rPr lang="en-US" dirty="0"/>
            </a:br>
            <a:br>
              <a:rPr lang="en-US" dirty="0"/>
            </a:br>
            <a:r>
              <a:rPr lang="en-US" dirty="0"/>
              <a:t>Learn more about the TAA program here: http://www.floridajobs.org/office-directory/division-of-workforce-services/workforce-programs/trade-program </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09E4CC9-D786-4101-A0B9-FD14F68E477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019120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sz="1200" b="0" kern="1200" dirty="0">
                <a:solidFill>
                  <a:schemeClr val="tx1"/>
                </a:solidFill>
                <a:effectLst/>
                <a:latin typeface="+mn-lt"/>
                <a:ea typeface="+mn-ea"/>
                <a:cs typeface="+mn-cs"/>
              </a:rPr>
              <a:t>TAA is available only to workers employed by businesses certified by the U.S. Department of Labor (USDOL) as eligible to apply. To become certified, a petition must be filed with USDOL’s Federal Office of Trade Adjustment Assistance (OTAA). </a:t>
            </a:r>
          </a:p>
          <a:p>
            <a:pPr algn="just"/>
            <a:endParaRPr lang="en-US" sz="1200" b="0" kern="1200" dirty="0">
              <a:solidFill>
                <a:schemeClr val="tx1"/>
              </a:solidFill>
              <a:effectLst/>
              <a:latin typeface="+mn-lt"/>
              <a:ea typeface="+mn-ea"/>
              <a:cs typeface="+mn-cs"/>
            </a:endParaRPr>
          </a:p>
          <a:p>
            <a:pPr algn="just"/>
            <a:r>
              <a:rPr lang="en-US" sz="1200" b="0" kern="1200" dirty="0">
                <a:solidFill>
                  <a:schemeClr val="tx1"/>
                </a:solidFill>
                <a:effectLst/>
                <a:latin typeface="+mn-lt"/>
                <a:ea typeface="+mn-ea"/>
                <a:cs typeface="+mn-cs"/>
              </a:rPr>
              <a:t>Eligible entities such as the company, a union, or two or more workers may file a petition with USDOL if they know or suspect they were impacted by foreign trade or competition. Alternatively, the company, union or workers may contact their Local TAA Coordinator or the State TAA Program Coordinator and request that they file on their behalf. The petition form must be submitted within one year from the date on which the workers were separated </a:t>
            </a:r>
            <a:r>
              <a:rPr lang="en-US" sz="1200" b="1" kern="1200" dirty="0">
                <a:solidFill>
                  <a:schemeClr val="tx1"/>
                </a:solidFill>
                <a:effectLst/>
                <a:latin typeface="+mn-lt"/>
                <a:ea typeface="+mn-ea"/>
                <a:cs typeface="+mn-cs"/>
              </a:rPr>
              <a:t>or</a:t>
            </a:r>
            <a:r>
              <a:rPr lang="en-US" sz="1200" b="0" kern="1200" dirty="0">
                <a:solidFill>
                  <a:schemeClr val="tx1"/>
                </a:solidFill>
                <a:effectLst/>
                <a:latin typeface="+mn-lt"/>
                <a:ea typeface="+mn-ea"/>
                <a:cs typeface="+mn-cs"/>
              </a:rPr>
              <a:t> had their hours and wages reduced.</a:t>
            </a:r>
          </a:p>
          <a:p>
            <a:pPr algn="just"/>
            <a:endParaRPr lang="en-US" sz="1200" b="0" kern="1200" dirty="0">
              <a:solidFill>
                <a:schemeClr val="tx1"/>
              </a:solidFill>
              <a:effectLst/>
              <a:latin typeface="+mn-lt"/>
              <a:ea typeface="+mn-ea"/>
              <a:cs typeface="+mn-cs"/>
            </a:endParaRPr>
          </a:p>
          <a:p>
            <a:pPr algn="just"/>
            <a:r>
              <a:rPr lang="en-US" sz="1200" b="0" kern="1200" dirty="0">
                <a:solidFill>
                  <a:schemeClr val="tx1"/>
                </a:solidFill>
                <a:effectLst/>
                <a:latin typeface="+mn-lt"/>
                <a:ea typeface="+mn-ea"/>
                <a:cs typeface="+mn-cs"/>
              </a:rPr>
              <a:t>If a petition has been certified, it does not ensure every individual worker’s eligibility. Identified workers will be mailed a certified letter by the Florida Department of Economic Opportunity’s (DEO) State Trade Program Office notifying them when and where to file an individual initial application for TAA program benefits. It is mandatory for each affected worker to file individual Trade Readjustment Allowance (TRA) and Trade Adjustment Assistance applications with their Local TAA Coordinator to determine eligibility.  </a:t>
            </a:r>
          </a:p>
          <a:p>
            <a:pPr algn="just"/>
            <a:endParaRPr lang="en-US" sz="1200" b="0" kern="1200" dirty="0">
              <a:solidFill>
                <a:schemeClr val="tx1"/>
              </a:solidFill>
              <a:effectLst/>
              <a:latin typeface="+mn-lt"/>
              <a:ea typeface="+mn-ea"/>
              <a:cs typeface="+mn-cs"/>
            </a:endParaRPr>
          </a:p>
          <a:p>
            <a:pPr algn="just"/>
            <a:r>
              <a:rPr lang="en-US" sz="1200" b="1" kern="1200" dirty="0">
                <a:solidFill>
                  <a:schemeClr val="tx1"/>
                </a:solidFill>
                <a:effectLst/>
                <a:latin typeface="+mn-lt"/>
                <a:ea typeface="+mn-ea"/>
                <a:cs typeface="+mn-cs"/>
              </a:rPr>
              <a:t>But, how does a Local TAA Coordinator know to file a petition? That’s a good question and we need your help. By screening your program participants, you may identify a trade-affected worker and refer him or her to the Local TAA Coordinator for further investigation and assistance. This training will give you the tools and questions to ask.  </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09E4CC9-D786-4101-A0B9-FD14F68E477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076758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r>
              <a:rPr lang="en-US" dirty="0"/>
              <a:t>Federal law requires states to set up a worker profiling and reemployment services system to identify new Reemployment Assistance (RA) claimants who are most likely to exhaust their regular benefits before returning to the workforce, and to involve them in reemployment services as a condition of eligibility to receive RA benefits. Since 2005, the U.S. Department of Labor, Employment and Training (USDOL) and participating state workforce agencies have been addressing individual reemployment needs of RA claimants, and working to prevent and detect RA improper payments, through the voluntary Reemployment and Eligibility Assessment (REA) program, and beginning in 2015, through the voluntary Reemployment Services and Eligibility Assessment (RESEA) Program.</a:t>
            </a:r>
          </a:p>
          <a:p>
            <a:endParaRPr lang="en-US" dirty="0"/>
          </a:p>
          <a:p>
            <a:r>
              <a:rPr lang="en-US" dirty="0"/>
              <a:t>RA claimants determined to be most likely to exhaust their RA benefits before returning to the workforce and transitioning veterans receiving Unemployment Compensation for Ex-servicemembers (UCX) are the target populations for the RESEA program. The goal is to implement reemployment services early in an individual’s RA claim series to assist them with getting back to work faster.</a:t>
            </a:r>
          </a:p>
          <a:p>
            <a:endParaRPr lang="en-US" dirty="0"/>
          </a:p>
          <a:p>
            <a:r>
              <a:rPr lang="en-US" dirty="0"/>
              <a:t>RA claimants who are determined to be eligible for the RESEA program are automatically scheduled and mailed a letter to appear for an RESEA appointment at their nearest career center. Once scheduled, attendance is mandatory. Failure to attend could affect an individual’s RA benefits and result in non-payment for the week in which they were scheduled to attend.</a:t>
            </a:r>
          </a:p>
          <a:p>
            <a:endParaRPr lang="en-US" dirty="0"/>
          </a:p>
          <a:p>
            <a:r>
              <a:rPr lang="en-US" dirty="0"/>
              <a:t>The RESEA program requires that each RA claimant referred to the program be provided with the following minimum four services:</a:t>
            </a:r>
          </a:p>
          <a:p>
            <a:pPr lvl="1"/>
            <a:r>
              <a:rPr lang="en-US" dirty="0"/>
              <a:t>•Orientation</a:t>
            </a:r>
          </a:p>
          <a:p>
            <a:pPr lvl="1"/>
            <a:r>
              <a:rPr lang="en-US" dirty="0"/>
              <a:t>•Initial assessment</a:t>
            </a:r>
          </a:p>
          <a:p>
            <a:pPr lvl="1"/>
            <a:r>
              <a:rPr lang="en-US" dirty="0"/>
              <a:t>•Labor market information</a:t>
            </a:r>
          </a:p>
          <a:p>
            <a:pPr lvl="1"/>
            <a:r>
              <a:rPr lang="en-US" dirty="0"/>
              <a:t>•Employability development plan.</a:t>
            </a:r>
          </a:p>
          <a:p>
            <a:r>
              <a:rPr lang="en-US" dirty="0"/>
              <a:t>The program also requires all RESEA participants to be scheduled to attend at least one additional career service/work search activity or approved training following the administration of the initial minimum required services.</a:t>
            </a:r>
          </a:p>
          <a:p>
            <a:endParaRPr lang="en-US" dirty="0"/>
          </a:p>
          <a:p>
            <a:r>
              <a:rPr lang="en-US" b="1" dirty="0"/>
              <a:t>The TAA program is a mandatory workforce development program partner under WIOA. All 24 boards have Local TAA Coordinators and the ability to screen trade-affected employers, file petitions, and serve trade-affected workers. Find your Local TAA Coordinator here: </a:t>
            </a:r>
            <a:r>
              <a:rPr lang="en-US" b="0" dirty="0"/>
              <a:t>http://www.floridajobs.org/office-directory/division-of-workforce-services/workforce-programs/trade-program/trade-adjustment-assistance-representative-contact-list</a:t>
            </a:r>
          </a:p>
        </p:txBody>
      </p:sp>
      <p:sp>
        <p:nvSpPr>
          <p:cNvPr id="4" name="Slide Number Placeholder 3"/>
          <p:cNvSpPr>
            <a:spLocks noGrp="1"/>
          </p:cNvSpPr>
          <p:nvPr>
            <p:ph type="sldNum" sz="quarter" idx="10"/>
          </p:nvPr>
        </p:nvSpPr>
        <p:spPr/>
        <p:txBody>
          <a:bodyPr/>
          <a:lstStyle/>
          <a:p>
            <a:fld id="{809E4CC9-D786-4101-A0B9-FD14F68E4775}" type="slidenum">
              <a:rPr lang="en-US" smtClean="0"/>
              <a:t>4</a:t>
            </a:fld>
            <a:endParaRPr lang="en-US" dirty="0"/>
          </a:p>
        </p:txBody>
      </p:sp>
    </p:spTree>
    <p:extLst>
      <p:ext uri="{BB962C8B-B14F-4D97-AF65-F5344CB8AC3E}">
        <p14:creationId xmlns:p14="http://schemas.microsoft.com/office/powerpoint/2010/main" val="6524434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TAA program will work with the participant longer than most other workforce programs (average ~2 years). TAA is more supportive, involved, and generously funded. </a:t>
            </a:r>
            <a:br>
              <a:rPr lang="en-US" dirty="0"/>
            </a:br>
            <a:br>
              <a:rPr lang="en-US" dirty="0"/>
            </a:br>
            <a:r>
              <a:rPr lang="en-US" dirty="0"/>
              <a:t>Federal studies reveal TAA program participants have better employment and wage outcomes, including retaining their new employment (2nd quarter and 4th quarter after exit data). </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09E4CC9-D786-4101-A0B9-FD14F68E477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604099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This slide compares the core components of RESEA, PREP, and TAA. The next slide provides a summary of what TAA provides.</a:t>
            </a:r>
          </a:p>
          <a:p>
            <a:endParaRPr lang="en-US" b="1" dirty="0"/>
          </a:p>
          <a:p>
            <a:r>
              <a:rPr lang="en-US" b="1" dirty="0"/>
              <a:t>The TAA program will work with the participant longer than most other workforce programs (average ~2 years) and federal studies reveal TAA program participants have better employment and wage outcomes, including retaining their new employment (2</a:t>
            </a:r>
            <a:r>
              <a:rPr lang="en-US" b="1" baseline="30000" dirty="0"/>
              <a:t>nd</a:t>
            </a:r>
            <a:r>
              <a:rPr lang="en-US" b="1" dirty="0"/>
              <a:t> quarter and 4</a:t>
            </a:r>
            <a:r>
              <a:rPr lang="en-US" b="1" baseline="30000" dirty="0"/>
              <a:t>th</a:t>
            </a:r>
            <a:r>
              <a:rPr lang="en-US" b="1" dirty="0"/>
              <a:t> quarter after exit data). </a:t>
            </a:r>
            <a:br>
              <a:rPr lang="en-US" b="1" dirty="0"/>
            </a:br>
            <a:br>
              <a:rPr lang="en-US" b="1" dirty="0"/>
            </a:br>
            <a:r>
              <a:rPr lang="en-US" b="0" dirty="0"/>
              <a:t>An IEP for TAA program participants is tailored and more comprehensive. </a:t>
            </a:r>
            <a:r>
              <a:rPr lang="en-US" b="1" dirty="0"/>
              <a:t>These IEPs include retraining, supportive services via WIOA co-enrollment, short- and long- term objectives, regular check-ins and benchmarks with the Local TAA Coordinator, identifying marketable credentials, any necessary financial aid, and feasible paths towards credential attainment, and suitable employment as defined by the USDOL.</a:t>
            </a:r>
          </a:p>
          <a:p>
            <a:endParaRPr lang="en-US" b="1" dirty="0"/>
          </a:p>
        </p:txBody>
      </p:sp>
      <p:sp>
        <p:nvSpPr>
          <p:cNvPr id="4" name="Slide Number Placeholder 3"/>
          <p:cNvSpPr>
            <a:spLocks noGrp="1"/>
          </p:cNvSpPr>
          <p:nvPr>
            <p:ph type="sldNum" sz="quarter" idx="10"/>
          </p:nvPr>
        </p:nvSpPr>
        <p:spPr/>
        <p:txBody>
          <a:bodyPr/>
          <a:lstStyle/>
          <a:p>
            <a:fld id="{809E4CC9-D786-4101-A0B9-FD14F68E4775}" type="slidenum">
              <a:rPr lang="en-US" smtClean="0"/>
              <a:t>6</a:t>
            </a:fld>
            <a:endParaRPr lang="en-US" dirty="0"/>
          </a:p>
        </p:txBody>
      </p:sp>
    </p:spTree>
    <p:extLst>
      <p:ext uri="{BB962C8B-B14F-4D97-AF65-F5344CB8AC3E}">
        <p14:creationId xmlns:p14="http://schemas.microsoft.com/office/powerpoint/2010/main" val="9138251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sz="1200" b="0" kern="1200" dirty="0">
                <a:solidFill>
                  <a:schemeClr val="tx1"/>
                </a:solidFill>
                <a:effectLst/>
                <a:latin typeface="+mn-lt"/>
                <a:ea typeface="+mn-ea"/>
                <a:cs typeface="+mn-cs"/>
              </a:rPr>
              <a:t>Benefits available to individual TAA participants may include the following: {Read slide}</a:t>
            </a:r>
          </a:p>
          <a:p>
            <a:pPr algn="just"/>
            <a:endParaRPr lang="en-US" sz="1200" b="0" kern="1200" dirty="0">
              <a:solidFill>
                <a:schemeClr val="tx1"/>
              </a:solidFill>
              <a:effectLst/>
              <a:latin typeface="+mn-lt"/>
              <a:ea typeface="+mn-ea"/>
              <a:cs typeface="+mn-cs"/>
            </a:endParaRPr>
          </a:p>
          <a:p>
            <a:pPr algn="l"/>
            <a:r>
              <a:rPr lang="en-US" sz="1200" b="0" kern="1200" dirty="0">
                <a:solidFill>
                  <a:schemeClr val="tx1"/>
                </a:solidFill>
                <a:effectLst/>
                <a:latin typeface="+mn-lt"/>
                <a:ea typeface="+mn-ea"/>
                <a:cs typeface="+mn-cs"/>
              </a:rPr>
              <a:t>To provide an idea of how we do this for our participants: </a:t>
            </a:r>
            <a:br>
              <a:rPr lang="en-US" sz="1200" b="0" kern="1200" dirty="0">
                <a:solidFill>
                  <a:schemeClr val="tx1"/>
                </a:solidFill>
                <a:effectLst/>
                <a:latin typeface="+mn-lt"/>
                <a:ea typeface="+mn-ea"/>
                <a:cs typeface="+mn-cs"/>
              </a:rPr>
            </a:br>
            <a:r>
              <a:rPr lang="en-US" sz="1200" b="0" kern="1200" dirty="0">
                <a:solidFill>
                  <a:schemeClr val="tx1"/>
                </a:solidFill>
                <a:effectLst/>
                <a:latin typeface="+mn-lt"/>
                <a:ea typeface="+mn-ea"/>
                <a:cs typeface="+mn-cs"/>
              </a:rPr>
              <a:t>Individual benefits are funded by USDOL and administered by state agencies through their workforce systems and unemployment insurance systems. In Florida, the Local Workforce Development Boards administer the employment and training services, while the Department of Economic Opportunity administers the income support and wage subsidy benefits. With these benefits, program participants have better performance (including training completion) and employment and wage outcomes. </a:t>
            </a:r>
          </a:p>
          <a:p>
            <a:pPr algn="just"/>
            <a:endParaRPr lang="en-US" sz="1200" b="0" kern="1200" dirty="0">
              <a:solidFill>
                <a:schemeClr val="tx1"/>
              </a:solidFill>
              <a:effectLst/>
              <a:latin typeface="+mn-lt"/>
              <a:ea typeface="+mn-ea"/>
              <a:cs typeface="+mn-cs"/>
            </a:endParaRPr>
          </a:p>
          <a:p>
            <a:pPr algn="just"/>
            <a:r>
              <a:rPr lang="en-US" sz="1200" b="1" kern="1200" dirty="0">
                <a:solidFill>
                  <a:schemeClr val="tx1"/>
                </a:solidFill>
                <a:effectLst/>
                <a:latin typeface="+mn-lt"/>
                <a:ea typeface="+mn-ea"/>
                <a:cs typeface="+mn-cs"/>
              </a:rPr>
              <a:t>Need more information on TAA benefits? </a:t>
            </a:r>
            <a:r>
              <a:rPr lang="en-US" sz="1200" b="0" kern="1200" dirty="0">
                <a:solidFill>
                  <a:schemeClr val="tx1"/>
                </a:solidFill>
                <a:effectLst/>
                <a:latin typeface="+mn-lt"/>
                <a:ea typeface="+mn-ea"/>
                <a:cs typeface="+mn-cs"/>
              </a:rPr>
              <a:t>Here: http://www.floridajobs.org/office-directory/division-of-workforce-services/workforce-programs/taa-benefits </a:t>
            </a:r>
          </a:p>
          <a:p>
            <a:endParaRPr lang="en-US" sz="1200" b="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09E4CC9-D786-4101-A0B9-FD14F68E477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232615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a:solidFill>
                  <a:schemeClr val="tx1"/>
                </a:solidFill>
                <a:effectLst/>
                <a:latin typeface="+mn-lt"/>
                <a:ea typeface="+mn-ea"/>
                <a:cs typeface="+mn-cs"/>
              </a:rPr>
              <a:t>You play a pivotal role in screening your participants. Great sources of information are: </a:t>
            </a:r>
            <a:r>
              <a:rPr lang="en-US" sz="1200" b="0" kern="1200" dirty="0" err="1">
                <a:solidFill>
                  <a:schemeClr val="tx1"/>
                </a:solidFill>
                <a:effectLst/>
                <a:latin typeface="+mn-lt"/>
                <a:ea typeface="+mn-ea"/>
                <a:cs typeface="+mn-cs"/>
              </a:rPr>
              <a:t>SunBiz</a:t>
            </a:r>
            <a:r>
              <a:rPr lang="en-US" sz="1200" b="0" kern="1200" dirty="0">
                <a:solidFill>
                  <a:schemeClr val="tx1"/>
                </a:solidFill>
                <a:effectLst/>
                <a:latin typeface="+mn-lt"/>
                <a:ea typeface="+mn-ea"/>
                <a:cs typeface="+mn-cs"/>
              </a:rPr>
              <a:t>, </a:t>
            </a:r>
            <a:r>
              <a:rPr lang="en-US" sz="1200" b="0" kern="1200" dirty="0" err="1">
                <a:solidFill>
                  <a:schemeClr val="tx1"/>
                </a:solidFill>
                <a:effectLst/>
                <a:latin typeface="+mn-lt"/>
                <a:ea typeface="+mn-ea"/>
                <a:cs typeface="+mn-cs"/>
              </a:rPr>
              <a:t>SunTax</a:t>
            </a:r>
            <a:r>
              <a:rPr lang="en-US" sz="1200" b="0" kern="1200" dirty="0">
                <a:solidFill>
                  <a:schemeClr val="tx1"/>
                </a:solidFill>
                <a:effectLst/>
                <a:latin typeface="+mn-lt"/>
                <a:ea typeface="+mn-ea"/>
                <a:cs typeface="+mn-cs"/>
              </a:rPr>
              <a:t>, </a:t>
            </a:r>
            <a:r>
              <a:rPr lang="en-US" sz="1200" b="0" kern="1200" dirty="0" err="1">
                <a:solidFill>
                  <a:schemeClr val="tx1"/>
                </a:solidFill>
                <a:effectLst/>
                <a:latin typeface="+mn-lt"/>
                <a:ea typeface="+mn-ea"/>
                <a:cs typeface="+mn-cs"/>
              </a:rPr>
              <a:t>EconoVue</a:t>
            </a:r>
            <a:r>
              <a:rPr lang="en-US" sz="1200" b="0" kern="1200" dirty="0">
                <a:solidFill>
                  <a:schemeClr val="tx1"/>
                </a:solidFill>
                <a:effectLst/>
                <a:latin typeface="+mn-lt"/>
                <a:ea typeface="+mn-ea"/>
                <a:cs typeface="+mn-cs"/>
              </a:rPr>
              <a:t>, and a simple Google search revealing news articles. </a:t>
            </a:r>
          </a:p>
          <a:p>
            <a:r>
              <a:rPr lang="en-US" sz="1200" b="0" kern="1200" dirty="0">
                <a:solidFill>
                  <a:schemeClr val="tx1"/>
                </a:solidFill>
                <a:effectLst/>
                <a:latin typeface="+mn-lt"/>
                <a:ea typeface="+mn-ea"/>
                <a:cs typeface="+mn-cs"/>
              </a:rPr>
              <a:t>The Local TAA Coordinator or a State Trade Program Petition Navigation Lead shall screen the company and/or their Human Resources department. </a:t>
            </a:r>
          </a:p>
          <a:p>
            <a:endParaRPr lang="en-US" sz="1200" b="0"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Let’s learn a little bit about what we are looking for. The next couple slides contain example screening questions.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09E4CC9-D786-4101-A0B9-FD14F68E477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256761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A8DDA33-9917-4CD1-BFBD-F8C84C32018B}" type="datetime1">
              <a:rPr lang="en-US" smtClean="0"/>
              <a:t>12/15/2021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E0A5F7-18CF-42D7-865E-9BC89C445029}" type="slidenum">
              <a:rPr lang="en-US" smtClean="0"/>
              <a:t>‹#›</a:t>
            </a:fld>
            <a:endParaRPr lang="en-US" dirty="0"/>
          </a:p>
        </p:txBody>
      </p:sp>
    </p:spTree>
    <p:extLst>
      <p:ext uri="{BB962C8B-B14F-4D97-AF65-F5344CB8AC3E}">
        <p14:creationId xmlns:p14="http://schemas.microsoft.com/office/powerpoint/2010/main" val="586355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B04BF3-DB26-4EBE-86D6-82947E7A3067}" type="datetime1">
              <a:rPr lang="en-US" smtClean="0"/>
              <a:t>12/15/2021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E0A5F7-18CF-42D7-865E-9BC89C445029}" type="slidenum">
              <a:rPr lang="en-US" smtClean="0"/>
              <a:t>‹#›</a:t>
            </a:fld>
            <a:endParaRPr lang="en-US" dirty="0"/>
          </a:p>
        </p:txBody>
      </p:sp>
    </p:spTree>
    <p:extLst>
      <p:ext uri="{BB962C8B-B14F-4D97-AF65-F5344CB8AC3E}">
        <p14:creationId xmlns:p14="http://schemas.microsoft.com/office/powerpoint/2010/main" val="522509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1C797B-7679-4474-A3CE-6BFDEF421C02}" type="datetime1">
              <a:rPr lang="en-US" smtClean="0"/>
              <a:t>12/15/2021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E0A5F7-18CF-42D7-865E-9BC89C445029}" type="slidenum">
              <a:rPr lang="en-US" smtClean="0"/>
              <a:t>‹#›</a:t>
            </a:fld>
            <a:endParaRPr lang="en-US" dirty="0"/>
          </a:p>
        </p:txBody>
      </p:sp>
    </p:spTree>
    <p:extLst>
      <p:ext uri="{BB962C8B-B14F-4D97-AF65-F5344CB8AC3E}">
        <p14:creationId xmlns:p14="http://schemas.microsoft.com/office/powerpoint/2010/main" val="466653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B36100-8154-480F-870B-AB9D9A1E681D}" type="datetime1">
              <a:rPr lang="en-US" smtClean="0"/>
              <a:t>12/15/2021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E0A5F7-18CF-42D7-865E-9BC89C445029}" type="slidenum">
              <a:rPr lang="en-US" smtClean="0"/>
              <a:t>‹#›</a:t>
            </a:fld>
            <a:endParaRPr lang="en-US" dirty="0"/>
          </a:p>
        </p:txBody>
      </p:sp>
    </p:spTree>
    <p:extLst>
      <p:ext uri="{BB962C8B-B14F-4D97-AF65-F5344CB8AC3E}">
        <p14:creationId xmlns:p14="http://schemas.microsoft.com/office/powerpoint/2010/main" val="2208484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6"/>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8599E9-7FA7-4DE4-BB77-F6C991FE64A8}" type="datetime1">
              <a:rPr lang="en-US" smtClean="0"/>
              <a:t>12/15/2021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E0A5F7-18CF-42D7-865E-9BC89C445029}" type="slidenum">
              <a:rPr lang="en-US" smtClean="0"/>
              <a:t>‹#›</a:t>
            </a:fld>
            <a:endParaRPr lang="en-US" dirty="0"/>
          </a:p>
        </p:txBody>
      </p:sp>
    </p:spTree>
    <p:extLst>
      <p:ext uri="{BB962C8B-B14F-4D97-AF65-F5344CB8AC3E}">
        <p14:creationId xmlns:p14="http://schemas.microsoft.com/office/powerpoint/2010/main" val="3898111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3EA49BE-27BD-44B6-9EFC-C8209A8C29CD}" type="datetime1">
              <a:rPr lang="en-US" smtClean="0"/>
              <a:t>12/15/2021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E0A5F7-18CF-42D7-865E-9BC89C445029}" type="slidenum">
              <a:rPr lang="en-US" smtClean="0"/>
              <a:t>‹#›</a:t>
            </a:fld>
            <a:endParaRPr lang="en-US" dirty="0"/>
          </a:p>
        </p:txBody>
      </p:sp>
    </p:spTree>
    <p:extLst>
      <p:ext uri="{BB962C8B-B14F-4D97-AF65-F5344CB8AC3E}">
        <p14:creationId xmlns:p14="http://schemas.microsoft.com/office/powerpoint/2010/main" val="3679420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036DDF3-B0D7-46FF-A1F7-EA97DF1ADE3D}" type="datetime1">
              <a:rPr lang="en-US" smtClean="0"/>
              <a:t>12/15/2021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AE0A5F7-18CF-42D7-865E-9BC89C445029}" type="slidenum">
              <a:rPr lang="en-US" smtClean="0"/>
              <a:t>‹#›</a:t>
            </a:fld>
            <a:endParaRPr lang="en-US" dirty="0"/>
          </a:p>
        </p:txBody>
      </p:sp>
    </p:spTree>
    <p:extLst>
      <p:ext uri="{BB962C8B-B14F-4D97-AF65-F5344CB8AC3E}">
        <p14:creationId xmlns:p14="http://schemas.microsoft.com/office/powerpoint/2010/main" val="3505439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A91EA4A-C5E8-4B0E-9A92-41396E780A30}" type="datetime1">
              <a:rPr lang="en-US" smtClean="0"/>
              <a:t>12/15/2021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AE0A5F7-18CF-42D7-865E-9BC89C445029}" type="slidenum">
              <a:rPr lang="en-US" smtClean="0"/>
              <a:t>‹#›</a:t>
            </a:fld>
            <a:endParaRPr lang="en-US" dirty="0"/>
          </a:p>
        </p:txBody>
      </p:sp>
    </p:spTree>
    <p:extLst>
      <p:ext uri="{BB962C8B-B14F-4D97-AF65-F5344CB8AC3E}">
        <p14:creationId xmlns:p14="http://schemas.microsoft.com/office/powerpoint/2010/main" val="652088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A95844-3CBC-46EA-95F7-8244B5361E76}" type="datetime1">
              <a:rPr lang="en-US" smtClean="0"/>
              <a:t>12/15/2021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AE0A5F7-18CF-42D7-865E-9BC89C445029}" type="slidenum">
              <a:rPr lang="en-US" smtClean="0"/>
              <a:t>‹#›</a:t>
            </a:fld>
            <a:endParaRPr lang="en-US" dirty="0"/>
          </a:p>
        </p:txBody>
      </p:sp>
    </p:spTree>
    <p:extLst>
      <p:ext uri="{BB962C8B-B14F-4D97-AF65-F5344CB8AC3E}">
        <p14:creationId xmlns:p14="http://schemas.microsoft.com/office/powerpoint/2010/main" val="930740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022497-34F0-4FD1-BBA6-841EA95C55CA}" type="datetime1">
              <a:rPr lang="en-US" smtClean="0"/>
              <a:t>12/15/2021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E0A5F7-18CF-42D7-865E-9BC89C445029}" type="slidenum">
              <a:rPr lang="en-US" smtClean="0"/>
              <a:t>‹#›</a:t>
            </a:fld>
            <a:endParaRPr lang="en-US" dirty="0"/>
          </a:p>
        </p:txBody>
      </p:sp>
    </p:spTree>
    <p:extLst>
      <p:ext uri="{BB962C8B-B14F-4D97-AF65-F5344CB8AC3E}">
        <p14:creationId xmlns:p14="http://schemas.microsoft.com/office/powerpoint/2010/main" val="3860987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F58BD0F-6882-4515-ADBB-948DF3E239DE}" type="datetime1">
              <a:rPr lang="en-US" smtClean="0"/>
              <a:t>12/15/2021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E0A5F7-18CF-42D7-865E-9BC89C445029}" type="slidenum">
              <a:rPr lang="en-US" smtClean="0"/>
              <a:t>‹#›</a:t>
            </a:fld>
            <a:endParaRPr lang="en-US" dirty="0"/>
          </a:p>
        </p:txBody>
      </p:sp>
    </p:spTree>
    <p:extLst>
      <p:ext uri="{BB962C8B-B14F-4D97-AF65-F5344CB8AC3E}">
        <p14:creationId xmlns:p14="http://schemas.microsoft.com/office/powerpoint/2010/main" val="1589759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5FCAB7-CF61-4F79-A4D0-CAB0726A9FF6}" type="datetime1">
              <a:rPr lang="en-US" smtClean="0"/>
              <a:t>12/15/2021</a:t>
            </a:fld>
            <a:endParaRPr lang="en-US" dirty="0"/>
          </a:p>
        </p:txBody>
      </p:sp>
      <p:sp>
        <p:nvSpPr>
          <p:cNvPr id="5" name="Footer Placeholder 4"/>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E0A5F7-18CF-42D7-865E-9BC89C445029}" type="slidenum">
              <a:rPr lang="en-US" smtClean="0"/>
              <a:t>‹#›</a:t>
            </a:fld>
            <a:endParaRPr lang="en-US" dirty="0"/>
          </a:p>
        </p:txBody>
      </p:sp>
    </p:spTree>
    <p:extLst>
      <p:ext uri="{BB962C8B-B14F-4D97-AF65-F5344CB8AC3E}">
        <p14:creationId xmlns:p14="http://schemas.microsoft.com/office/powerpoint/2010/main" val="16215531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 Id="rId5" Type="http://schemas.openxmlformats.org/officeDocument/2006/relationships/image" Target="../media/image2.jpeg"/><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mailto:TAA@deo.myflorida.com" TargetMode="External"/><Relationship Id="rId5" Type="http://schemas.openxmlformats.org/officeDocument/2006/relationships/image" Target="../media/image6.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4">
            <a:extLst>
              <a:ext uri="{28A0092B-C50C-407E-A947-70E740481C1C}">
                <a14:useLocalDpi xmlns:a14="http://schemas.microsoft.com/office/drawing/2010/main" val="0"/>
              </a:ext>
            </a:extLst>
          </a:blip>
          <a:srcRect l="881" t="27778" r="-881" b="19192"/>
          <a:stretch/>
        </p:blipFill>
        <p:spPr>
          <a:xfrm>
            <a:off x="2" y="-21266"/>
            <a:ext cx="9229017" cy="3909060"/>
          </a:xfrm>
          <a:prstGeom prst="rect">
            <a:avLst/>
          </a:prstGeom>
          <a:noFill/>
        </p:spPr>
      </p:pic>
      <p:sp>
        <p:nvSpPr>
          <p:cNvPr id="6" name="Rectangle 5"/>
          <p:cNvSpPr/>
          <p:nvPr/>
        </p:nvSpPr>
        <p:spPr>
          <a:xfrm>
            <a:off x="-7252" y="3886586"/>
            <a:ext cx="5933440" cy="367583"/>
          </a:xfrm>
          <a:prstGeom prst="rect">
            <a:avLst/>
          </a:prstGeom>
          <a:solidFill>
            <a:srgbClr val="00456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00415A"/>
              </a:solidFill>
            </a:endParaRPr>
          </a:p>
        </p:txBody>
      </p:sp>
      <p:sp>
        <p:nvSpPr>
          <p:cNvPr id="7" name="Rectangle 6"/>
          <p:cNvSpPr/>
          <p:nvPr/>
        </p:nvSpPr>
        <p:spPr>
          <a:xfrm>
            <a:off x="5926189" y="3886586"/>
            <a:ext cx="3217812" cy="367583"/>
          </a:xfrm>
          <a:prstGeom prst="rect">
            <a:avLst/>
          </a:prstGeom>
          <a:solidFill>
            <a:srgbClr val="BDD7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Text Box 7"/>
          <p:cNvSpPr txBox="1">
            <a:spLocks noChangeArrowheads="1"/>
          </p:cNvSpPr>
          <p:nvPr/>
        </p:nvSpPr>
        <p:spPr bwMode="auto">
          <a:xfrm>
            <a:off x="195837" y="4688175"/>
            <a:ext cx="6442712" cy="1107996"/>
          </a:xfrm>
          <a:prstGeom prst="rect">
            <a:avLst/>
          </a:prstGeom>
          <a:noFill/>
          <a:ln w="9525">
            <a:noFill/>
            <a:miter lim="800000"/>
            <a:headEnd/>
            <a:tailEnd/>
          </a:ln>
        </p:spPr>
        <p:txBody>
          <a:bodyPr wrap="square" lIns="45720" tIns="22860" rIns="45720" bIns="22860">
            <a:spAutoFit/>
          </a:bodyPr>
          <a:lstStyle/>
          <a:p>
            <a:pPr defTabSz="1088178">
              <a:defRPr/>
            </a:pPr>
            <a:r>
              <a:rPr lang="en-US" sz="2400" b="1" dirty="0">
                <a:solidFill>
                  <a:srgbClr val="004563"/>
                </a:solidFill>
                <a:latin typeface="Arial" panose="020B0604020202020204" pitchFamily="34" charset="0"/>
                <a:ea typeface="Open Sans Semibold" panose="020B0706030804020204" pitchFamily="34" charset="0"/>
                <a:cs typeface="Arial" panose="020B0604020202020204" pitchFamily="34" charset="0"/>
              </a:rPr>
              <a:t>How To Screen &amp; Refer Participants</a:t>
            </a:r>
          </a:p>
          <a:p>
            <a:pPr defTabSz="1088178">
              <a:defRPr/>
            </a:pPr>
            <a:endParaRPr lang="en-US" sz="1500" b="1" dirty="0">
              <a:solidFill>
                <a:srgbClr val="004563"/>
              </a:solidFill>
              <a:latin typeface="Arial" panose="020B0604020202020204" pitchFamily="34" charset="0"/>
              <a:ea typeface="Open Sans Semibold" panose="020B0706030804020204" pitchFamily="34" charset="0"/>
              <a:cs typeface="Arial" panose="020B0604020202020204" pitchFamily="34" charset="0"/>
            </a:endParaRPr>
          </a:p>
          <a:p>
            <a:pPr defTabSz="1088178">
              <a:defRPr/>
            </a:pPr>
            <a:r>
              <a:rPr lang="en-US" sz="1400" b="1" dirty="0">
                <a:solidFill>
                  <a:srgbClr val="004563"/>
                </a:solidFill>
                <a:latin typeface="Arial" panose="020B0604020202020204" pitchFamily="34" charset="0"/>
                <a:ea typeface="Open Sans Semibold" panose="020B0706030804020204" pitchFamily="34" charset="0"/>
                <a:cs typeface="Arial" panose="020B0604020202020204" pitchFamily="34" charset="0"/>
              </a:rPr>
              <a:t>Trade Adjustment Assistance, Reemployment Services and Eligibility Assessment, and Priority Re-employment Planning Program</a:t>
            </a:r>
            <a:endParaRPr lang="en-CA" sz="1400" b="1" spc="-151" dirty="0">
              <a:solidFill>
                <a:srgbClr val="004563"/>
              </a:solidFill>
              <a:latin typeface="Arial" panose="020B0604020202020204" pitchFamily="34" charset="0"/>
              <a:ea typeface="Open Sans Semibold" panose="020B0706030804020204" pitchFamily="34" charset="0"/>
              <a:cs typeface="Arial" panose="020B0604020202020204" pitchFamily="34" charset="0"/>
            </a:endParaRPr>
          </a:p>
        </p:txBody>
      </p:sp>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442711" y="4585343"/>
            <a:ext cx="2202180" cy="1313660"/>
          </a:xfrm>
          <a:prstGeom prst="rect">
            <a:avLst/>
          </a:prstGeom>
        </p:spPr>
      </p:pic>
      <p:sp>
        <p:nvSpPr>
          <p:cNvPr id="11" name="Rectangle 10"/>
          <p:cNvSpPr/>
          <p:nvPr/>
        </p:nvSpPr>
        <p:spPr>
          <a:xfrm>
            <a:off x="448051" y="6411787"/>
            <a:ext cx="1345240" cy="307777"/>
          </a:xfrm>
          <a:prstGeom prst="rect">
            <a:avLst/>
          </a:prstGeom>
        </p:spPr>
        <p:txBody>
          <a:bodyPr wrap="none">
            <a:spAutoFit/>
          </a:bodyPr>
          <a:lstStyle/>
          <a:p>
            <a:r>
              <a:rPr lang="en-US" sz="1400" dirty="0">
                <a:solidFill>
                  <a:srgbClr val="004563"/>
                </a:solidFill>
                <a:ea typeface="Open Sans Light" panose="020B0306030504020204" pitchFamily="34" charset="0"/>
                <a:cs typeface="Open Sans Light" panose="020B0306030504020204" pitchFamily="34" charset="0"/>
              </a:rPr>
              <a:t>December 2021</a:t>
            </a:r>
          </a:p>
        </p:txBody>
      </p:sp>
      <p:sp>
        <p:nvSpPr>
          <p:cNvPr id="12" name="Rectangle 11"/>
          <p:cNvSpPr/>
          <p:nvPr/>
        </p:nvSpPr>
        <p:spPr>
          <a:xfrm>
            <a:off x="195837" y="6037534"/>
            <a:ext cx="7848600" cy="338554"/>
          </a:xfrm>
          <a:prstGeom prst="rect">
            <a:avLst/>
          </a:prstGeom>
        </p:spPr>
        <p:txBody>
          <a:bodyPr wrap="square">
            <a:spAutoFit/>
          </a:bodyPr>
          <a:lstStyle/>
          <a:p>
            <a:r>
              <a:rPr lang="en-US" sz="1600" b="1" dirty="0">
                <a:solidFill>
                  <a:srgbClr val="004563"/>
                </a:solidFill>
                <a:ea typeface="Open Sans Light" panose="020B0306030504020204" pitchFamily="34" charset="0"/>
                <a:cs typeface="Open Sans Light" panose="020B0306030504020204" pitchFamily="34" charset="0"/>
              </a:rPr>
              <a:t>Christina Omran, </a:t>
            </a:r>
            <a:r>
              <a:rPr lang="en-US" sz="1600" b="1" i="1" dirty="0">
                <a:solidFill>
                  <a:srgbClr val="004563"/>
                </a:solidFill>
                <a:ea typeface="Open Sans Light" panose="020B0306030504020204" pitchFamily="34" charset="0"/>
                <a:cs typeface="Open Sans Light" panose="020B0306030504020204" pitchFamily="34" charset="0"/>
              </a:rPr>
              <a:t>State Trade &amp; Rapid Response Coordinator</a:t>
            </a:r>
          </a:p>
        </p:txBody>
      </p:sp>
      <p:sp>
        <p:nvSpPr>
          <p:cNvPr id="4" name="Slide Number Placeholder 3">
            <a:extLst>
              <a:ext uri="{FF2B5EF4-FFF2-40B4-BE49-F238E27FC236}">
                <a16:creationId xmlns:a16="http://schemas.microsoft.com/office/drawing/2014/main" id="{AFD56791-F893-4381-A46A-52E89E005A75}"/>
              </a:ext>
            </a:extLst>
          </p:cNvPr>
          <p:cNvSpPr>
            <a:spLocks noGrp="1"/>
          </p:cNvSpPr>
          <p:nvPr>
            <p:ph type="sldNum" sz="quarter" idx="12"/>
          </p:nvPr>
        </p:nvSpPr>
        <p:spPr>
          <a:xfrm>
            <a:off x="6638549" y="6351448"/>
            <a:ext cx="2057400" cy="365125"/>
          </a:xfrm>
        </p:spPr>
        <p:txBody>
          <a:bodyPr/>
          <a:lstStyle/>
          <a:p>
            <a:fld id="{817EC3D0-BC1C-4246-9097-CC1F9C0028DF}" type="slidenum">
              <a:rPr lang="en-US" sz="1400" smtClean="0">
                <a:solidFill>
                  <a:srgbClr val="003F5C"/>
                </a:solidFill>
              </a:rPr>
              <a:t>0</a:t>
            </a:fld>
            <a:endParaRPr lang="en-US" sz="1400" dirty="0">
              <a:solidFill>
                <a:srgbClr val="003F5C"/>
              </a:solidFill>
            </a:endParaRPr>
          </a:p>
        </p:txBody>
      </p:sp>
    </p:spTree>
    <p:custDataLst>
      <p:tags r:id="rId1"/>
    </p:custDataLst>
    <p:extLst>
      <p:ext uri="{BB962C8B-B14F-4D97-AF65-F5344CB8AC3E}">
        <p14:creationId xmlns:p14="http://schemas.microsoft.com/office/powerpoint/2010/main" val="7625102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1" name="Straight Connector 20"/>
          <p:cNvCxnSpPr/>
          <p:nvPr/>
        </p:nvCxnSpPr>
        <p:spPr bwMode="auto">
          <a:xfrm>
            <a:off x="647065" y="6413972"/>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auto">
          <a:xfrm>
            <a:off x="650610" y="675916"/>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7252" y="-7983"/>
            <a:ext cx="464452" cy="671373"/>
          </a:xfrm>
          <a:prstGeom prst="rect">
            <a:avLst/>
          </a:prstGeom>
          <a:solidFill>
            <a:srgbClr val="BDD7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68728" y="6509145"/>
            <a:ext cx="3812894" cy="206062"/>
          </a:xfrm>
          <a:prstGeom prst="rect">
            <a:avLst/>
          </a:prstGeom>
        </p:spPr>
      </p:pic>
      <p:sp>
        <p:nvSpPr>
          <p:cNvPr id="2" name="Slide Number Placeholder 1">
            <a:extLst>
              <a:ext uri="{FF2B5EF4-FFF2-40B4-BE49-F238E27FC236}">
                <a16:creationId xmlns:a16="http://schemas.microsoft.com/office/drawing/2014/main" id="{4C94DA1E-32DF-4189-BE57-1956287CB5B4}"/>
              </a:ext>
            </a:extLst>
          </p:cNvPr>
          <p:cNvSpPr>
            <a:spLocks noGrp="1"/>
          </p:cNvSpPr>
          <p:nvPr>
            <p:ph type="sldNum" sz="quarter" idx="12"/>
          </p:nvPr>
        </p:nvSpPr>
        <p:spPr>
          <a:xfrm>
            <a:off x="6665473" y="6382291"/>
            <a:ext cx="20574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E0A5F7-18CF-42D7-865E-9BC89C445029}" type="slidenum">
              <a:rPr kumimoji="0" lang="en-US" sz="1200" b="0" i="0" u="none" strike="noStrike" kern="1200" cap="none" spc="0" normalizeH="0" baseline="0" noProof="0" smtClean="0">
                <a:ln>
                  <a:noFill/>
                </a:ln>
                <a:solidFill>
                  <a:prstClr val="black">
                    <a:tint val="75000"/>
                  </a:prstClr>
                </a:solidFill>
                <a:effectLst/>
                <a:uLnTx/>
                <a:uFillTx/>
                <a:latin typeface="HelveticaNeueLT Std"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tint val="75000"/>
                </a:prstClr>
              </a:solidFill>
              <a:effectLst/>
              <a:uLnTx/>
              <a:uFillTx/>
              <a:latin typeface="HelveticaNeueLT Std" panose="020B0604020202020204"/>
              <a:ea typeface="+mn-ea"/>
              <a:cs typeface="+mn-cs"/>
            </a:endParaRPr>
          </a:p>
        </p:txBody>
      </p:sp>
      <p:sp>
        <p:nvSpPr>
          <p:cNvPr id="11" name="Slide Number Placeholder 3">
            <a:extLst>
              <a:ext uri="{FF2B5EF4-FFF2-40B4-BE49-F238E27FC236}">
                <a16:creationId xmlns:a16="http://schemas.microsoft.com/office/drawing/2014/main" id="{C8E58430-B209-40B1-AAAD-542C5CDF03BB}"/>
              </a:ext>
            </a:extLst>
          </p:cNvPr>
          <p:cNvSpPr txBox="1">
            <a:spLocks/>
          </p:cNvSpPr>
          <p:nvPr/>
        </p:nvSpPr>
        <p:spPr>
          <a:xfrm>
            <a:off x="6665473" y="6382291"/>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HelveticaNeueLT Std" panose="020B0604020202020204"/>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2AE0A5F7-18CF-42D7-865E-9BC89C445029}" type="slidenum">
              <a:rPr kumimoji="0" lang="en-US" sz="1200" b="0" i="0" u="none" strike="noStrike" kern="1200" cap="none" spc="0" normalizeH="0" baseline="0" noProof="0" smtClean="0">
                <a:ln>
                  <a:noFill/>
                </a:ln>
                <a:solidFill>
                  <a:prstClr val="black">
                    <a:tint val="75000"/>
                  </a:prstClr>
                </a:solidFill>
                <a:effectLst/>
                <a:uLnTx/>
                <a:uFillTx/>
                <a:latin typeface="HelveticaNeueLT Std"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tint val="75000"/>
                </a:prstClr>
              </a:solidFill>
              <a:effectLst/>
              <a:uLnTx/>
              <a:uFillTx/>
              <a:latin typeface="HelveticaNeueLT Std" panose="020B0604020202020204"/>
              <a:ea typeface="+mn-ea"/>
              <a:cs typeface="+mn-cs"/>
            </a:endParaRPr>
          </a:p>
        </p:txBody>
      </p:sp>
      <p:sp>
        <p:nvSpPr>
          <p:cNvPr id="14" name="Content Placeholder 13">
            <a:extLst>
              <a:ext uri="{FF2B5EF4-FFF2-40B4-BE49-F238E27FC236}">
                <a16:creationId xmlns:a16="http://schemas.microsoft.com/office/drawing/2014/main" id="{4A9B7552-9F68-4379-B80D-07D20C9CC170}"/>
              </a:ext>
            </a:extLst>
          </p:cNvPr>
          <p:cNvSpPr>
            <a:spLocks noGrp="1"/>
          </p:cNvSpPr>
          <p:nvPr>
            <p:ph idx="1"/>
          </p:nvPr>
        </p:nvSpPr>
        <p:spPr>
          <a:xfrm>
            <a:off x="647065" y="949325"/>
            <a:ext cx="7886700" cy="4351338"/>
          </a:xfrm>
        </p:spPr>
        <p:txBody>
          <a:bodyPr/>
          <a:lstStyle/>
          <a:p>
            <a:pPr marL="0" lvl="0" indent="0">
              <a:spcBef>
                <a:spcPts val="1800"/>
              </a:spcBef>
              <a:buClr>
                <a:srgbClr val="9E1C30"/>
              </a:buClr>
              <a:buNone/>
            </a:pPr>
            <a:r>
              <a:rPr lang="en-US" dirty="0">
                <a:solidFill>
                  <a:srgbClr val="004563"/>
                </a:solidFill>
                <a:latin typeface="Arial" panose="020B0604020202020204"/>
              </a:rPr>
              <a:t>Participant Screening Questions:</a:t>
            </a:r>
          </a:p>
        </p:txBody>
      </p:sp>
      <p:sp>
        <p:nvSpPr>
          <p:cNvPr id="6" name="Rectangle 5">
            <a:extLst>
              <a:ext uri="{FF2B5EF4-FFF2-40B4-BE49-F238E27FC236}">
                <a16:creationId xmlns:a16="http://schemas.microsoft.com/office/drawing/2014/main" id="{41855590-EBCE-4D81-9575-6110CFEC39F7}"/>
              </a:ext>
            </a:extLst>
          </p:cNvPr>
          <p:cNvSpPr/>
          <p:nvPr/>
        </p:nvSpPr>
        <p:spPr>
          <a:xfrm>
            <a:off x="685305" y="1418440"/>
            <a:ext cx="7959585" cy="5539978"/>
          </a:xfrm>
          <a:prstGeom prst="rect">
            <a:avLst/>
          </a:prstGeom>
        </p:spPr>
        <p:txBody>
          <a:bodyPr wrap="square">
            <a:spAutoFit/>
          </a:bodyPr>
          <a:lstStyle/>
          <a:p>
            <a:pPr marL="342900" lvl="0" indent="-342900" algn="just">
              <a:buFont typeface="Wingdings" panose="05000000000000000000" pitchFamily="2" charset="2"/>
              <a:buChar char="§"/>
              <a:defRPr/>
            </a:pPr>
            <a:r>
              <a:rPr lang="en-US" sz="2400" dirty="0">
                <a:solidFill>
                  <a:srgbClr val="004563"/>
                </a:solidFill>
                <a:latin typeface="Arial" panose="020B0604020202020204" pitchFamily="34" charset="0"/>
                <a:cs typeface="Arial" panose="020B0604020202020204" pitchFamily="34" charset="0"/>
              </a:rPr>
              <a:t>Was your company doing business in other countries? If yes, where? </a:t>
            </a:r>
          </a:p>
          <a:p>
            <a:pPr marL="342900" lvl="0" indent="-342900" algn="just">
              <a:buFont typeface="Wingdings" panose="05000000000000000000" pitchFamily="2" charset="2"/>
              <a:buChar char="§"/>
              <a:defRPr/>
            </a:pPr>
            <a:endParaRPr lang="en-US" sz="2400" dirty="0">
              <a:solidFill>
                <a:srgbClr val="004563"/>
              </a:solidFill>
              <a:latin typeface="Arial" panose="020B0604020202020204" pitchFamily="34" charset="0"/>
              <a:cs typeface="Arial" panose="020B0604020202020204" pitchFamily="34" charset="0"/>
            </a:endParaRPr>
          </a:p>
          <a:p>
            <a:pPr marL="342900" lvl="0" indent="-342900" algn="just">
              <a:buFont typeface="Wingdings" panose="05000000000000000000" pitchFamily="2" charset="2"/>
              <a:buChar char="§"/>
              <a:defRPr/>
            </a:pPr>
            <a:r>
              <a:rPr lang="en-US" sz="2400" dirty="0">
                <a:solidFill>
                  <a:srgbClr val="004563"/>
                </a:solidFill>
                <a:latin typeface="Arial" panose="020B0604020202020204" pitchFamily="34" charset="0"/>
                <a:cs typeface="Arial" panose="020B0604020202020204" pitchFamily="34" charset="0"/>
              </a:rPr>
              <a:t>In the stages of producing your company's final product for sale, would any of those stages take place in another country? </a:t>
            </a:r>
          </a:p>
          <a:p>
            <a:pPr marL="342900" lvl="0" indent="-342900" algn="just">
              <a:buFont typeface="Wingdings" panose="05000000000000000000" pitchFamily="2" charset="2"/>
              <a:buChar char="§"/>
              <a:defRPr/>
            </a:pPr>
            <a:endParaRPr lang="en-US" sz="2400" dirty="0">
              <a:solidFill>
                <a:srgbClr val="004563"/>
              </a:solidFill>
              <a:latin typeface="Arial" panose="020B0604020202020204" pitchFamily="34" charset="0"/>
              <a:cs typeface="Arial" panose="020B0604020202020204" pitchFamily="34" charset="0"/>
            </a:endParaRPr>
          </a:p>
          <a:p>
            <a:pPr marL="342900" lvl="0" indent="-342900" algn="just">
              <a:buFont typeface="Wingdings" panose="05000000000000000000" pitchFamily="2" charset="2"/>
              <a:buChar char="§"/>
              <a:defRPr/>
            </a:pPr>
            <a:r>
              <a:rPr lang="en-US" sz="2400" dirty="0">
                <a:solidFill>
                  <a:srgbClr val="004563"/>
                </a:solidFill>
                <a:latin typeface="Arial" panose="020B0604020202020204" pitchFamily="34" charset="0"/>
                <a:cs typeface="Arial" panose="020B0604020202020204" pitchFamily="34" charset="0"/>
              </a:rPr>
              <a:t>Has your former company filed for bankruptcy and/or filed a mass closure notice? </a:t>
            </a:r>
          </a:p>
          <a:p>
            <a:pPr marL="342900" lvl="0" indent="-342900" algn="just">
              <a:buFont typeface="Wingdings" panose="05000000000000000000" pitchFamily="2" charset="2"/>
              <a:buChar char="§"/>
              <a:defRPr/>
            </a:pPr>
            <a:endParaRPr lang="en-US" sz="2400" dirty="0">
              <a:solidFill>
                <a:srgbClr val="004563"/>
              </a:solidFill>
              <a:latin typeface="Arial" panose="020B0604020202020204" pitchFamily="34" charset="0"/>
              <a:cs typeface="Arial" panose="020B0604020202020204" pitchFamily="34" charset="0"/>
            </a:endParaRPr>
          </a:p>
          <a:p>
            <a:pPr marL="342900" lvl="0" indent="-342900" algn="just">
              <a:buFont typeface="Wingdings" panose="05000000000000000000" pitchFamily="2" charset="2"/>
              <a:buChar char="§"/>
              <a:defRPr/>
            </a:pPr>
            <a:r>
              <a:rPr lang="en-US" sz="2400" dirty="0">
                <a:solidFill>
                  <a:srgbClr val="004563"/>
                </a:solidFill>
                <a:latin typeface="Arial" panose="020B0604020202020204" pitchFamily="34" charset="0"/>
                <a:cs typeface="Arial" panose="020B0604020202020204" pitchFamily="34" charset="0"/>
              </a:rPr>
              <a:t>Has the company recently been sold, purchased by, or merged with another company that does the same or similar type of work?  If yes, by whom? </a:t>
            </a:r>
          </a:p>
          <a:p>
            <a:pPr marL="342900" lvl="0" indent="-342900">
              <a:buFont typeface="Wingdings" panose="05000000000000000000" pitchFamily="2" charset="2"/>
              <a:buChar char="§"/>
              <a:defRPr/>
            </a:pPr>
            <a:endParaRPr lang="en-US" sz="2400" dirty="0">
              <a:solidFill>
                <a:srgbClr val="004563"/>
              </a:solidFill>
              <a:latin typeface="Arial" panose="020B0604020202020204" pitchFamily="34" charset="0"/>
              <a:cs typeface="Arial" panose="020B0604020202020204" pitchFamily="34" charset="0"/>
            </a:endParaRPr>
          </a:p>
          <a:p>
            <a:pPr lvl="0">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3" name="Title 1">
            <a:extLst>
              <a:ext uri="{FF2B5EF4-FFF2-40B4-BE49-F238E27FC236}">
                <a16:creationId xmlns:a16="http://schemas.microsoft.com/office/drawing/2014/main" id="{11BD048D-F41B-429B-9131-EC19CE9CE4B4}"/>
              </a:ext>
            </a:extLst>
          </p:cNvPr>
          <p:cNvSpPr txBox="1">
            <a:spLocks/>
          </p:cNvSpPr>
          <p:nvPr/>
        </p:nvSpPr>
        <p:spPr>
          <a:xfrm>
            <a:off x="555309" y="169262"/>
            <a:ext cx="8793228" cy="352894"/>
          </a:xfrm>
          <a:prstGeom prst="rect">
            <a:avLst/>
          </a:prstGeom>
          <a:noFill/>
        </p:spPr>
        <p:txBody>
          <a:bodyPr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defRPr/>
            </a:pPr>
            <a:r>
              <a:rPr lang="en-US" sz="2300" b="1" dirty="0">
                <a:solidFill>
                  <a:srgbClr val="004563"/>
                </a:solidFill>
                <a:latin typeface="HelveticaNeueLT Std" panose="020B0604020202020204" pitchFamily="34" charset="0"/>
                <a:ea typeface="Open Sans Semibold" panose="020B0706030804020204" pitchFamily="34" charset="0"/>
                <a:cs typeface="Open Sans Semibold" panose="020B0706030804020204" pitchFamily="34" charset="0"/>
              </a:rPr>
              <a:t>COMMON GOALS, SCREENING, AND WORKING TOGETHER</a:t>
            </a:r>
          </a:p>
        </p:txBody>
      </p:sp>
    </p:spTree>
    <p:extLst>
      <p:ext uri="{BB962C8B-B14F-4D97-AF65-F5344CB8AC3E}">
        <p14:creationId xmlns:p14="http://schemas.microsoft.com/office/powerpoint/2010/main" val="13593516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1" name="Straight Connector 20"/>
          <p:cNvCxnSpPr/>
          <p:nvPr/>
        </p:nvCxnSpPr>
        <p:spPr bwMode="auto">
          <a:xfrm>
            <a:off x="647065" y="6413972"/>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auto">
          <a:xfrm>
            <a:off x="650610" y="675916"/>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7252" y="-7983"/>
            <a:ext cx="464452" cy="671373"/>
          </a:xfrm>
          <a:prstGeom prst="rect">
            <a:avLst/>
          </a:prstGeom>
          <a:solidFill>
            <a:srgbClr val="BDD7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68728" y="6509145"/>
            <a:ext cx="3812894" cy="206062"/>
          </a:xfrm>
          <a:prstGeom prst="rect">
            <a:avLst/>
          </a:prstGeom>
        </p:spPr>
      </p:pic>
      <p:sp>
        <p:nvSpPr>
          <p:cNvPr id="2" name="Slide Number Placeholder 1">
            <a:extLst>
              <a:ext uri="{FF2B5EF4-FFF2-40B4-BE49-F238E27FC236}">
                <a16:creationId xmlns:a16="http://schemas.microsoft.com/office/drawing/2014/main" id="{4C94DA1E-32DF-4189-BE57-1956287CB5B4}"/>
              </a:ext>
            </a:extLst>
          </p:cNvPr>
          <p:cNvSpPr>
            <a:spLocks noGrp="1"/>
          </p:cNvSpPr>
          <p:nvPr>
            <p:ph type="sldNum" sz="quarter" idx="12"/>
          </p:nvPr>
        </p:nvSpPr>
        <p:spPr>
          <a:xfrm>
            <a:off x="6665473" y="6382291"/>
            <a:ext cx="20574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E0A5F7-18CF-42D7-865E-9BC89C445029}" type="slidenum">
              <a:rPr kumimoji="0" lang="en-US" sz="1200" b="0" i="0" u="none" strike="noStrike" kern="1200" cap="none" spc="0" normalizeH="0" baseline="0" noProof="0" smtClean="0">
                <a:ln>
                  <a:noFill/>
                </a:ln>
                <a:solidFill>
                  <a:prstClr val="black">
                    <a:tint val="75000"/>
                  </a:prstClr>
                </a:solidFill>
                <a:effectLst/>
                <a:uLnTx/>
                <a:uFillTx/>
                <a:latin typeface="HelveticaNeueLT Std"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tint val="75000"/>
                </a:prstClr>
              </a:solidFill>
              <a:effectLst/>
              <a:uLnTx/>
              <a:uFillTx/>
              <a:latin typeface="HelveticaNeueLT Std" panose="020B0604020202020204"/>
              <a:ea typeface="+mn-ea"/>
              <a:cs typeface="+mn-cs"/>
            </a:endParaRPr>
          </a:p>
        </p:txBody>
      </p:sp>
      <p:sp>
        <p:nvSpPr>
          <p:cNvPr id="11" name="Slide Number Placeholder 3">
            <a:extLst>
              <a:ext uri="{FF2B5EF4-FFF2-40B4-BE49-F238E27FC236}">
                <a16:creationId xmlns:a16="http://schemas.microsoft.com/office/drawing/2014/main" id="{C8E58430-B209-40B1-AAAD-542C5CDF03BB}"/>
              </a:ext>
            </a:extLst>
          </p:cNvPr>
          <p:cNvSpPr txBox="1">
            <a:spLocks/>
          </p:cNvSpPr>
          <p:nvPr/>
        </p:nvSpPr>
        <p:spPr>
          <a:xfrm>
            <a:off x="6665473" y="6382291"/>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HelveticaNeueLT Std" panose="020B0604020202020204"/>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2AE0A5F7-18CF-42D7-865E-9BC89C445029}" type="slidenum">
              <a:rPr kumimoji="0" lang="en-US" sz="1200" b="0" i="0" u="none" strike="noStrike" kern="1200" cap="none" spc="0" normalizeH="0" baseline="0" noProof="0" smtClean="0">
                <a:ln>
                  <a:noFill/>
                </a:ln>
                <a:solidFill>
                  <a:prstClr val="black">
                    <a:tint val="75000"/>
                  </a:prstClr>
                </a:solidFill>
                <a:effectLst/>
                <a:uLnTx/>
                <a:uFillTx/>
                <a:latin typeface="HelveticaNeueLT Std"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tint val="75000"/>
                </a:prstClr>
              </a:solidFill>
              <a:effectLst/>
              <a:uLnTx/>
              <a:uFillTx/>
              <a:latin typeface="HelveticaNeueLT Std" panose="020B0604020202020204"/>
              <a:ea typeface="+mn-ea"/>
              <a:cs typeface="+mn-cs"/>
            </a:endParaRPr>
          </a:p>
        </p:txBody>
      </p:sp>
      <p:sp>
        <p:nvSpPr>
          <p:cNvPr id="14" name="Content Placeholder 13">
            <a:extLst>
              <a:ext uri="{FF2B5EF4-FFF2-40B4-BE49-F238E27FC236}">
                <a16:creationId xmlns:a16="http://schemas.microsoft.com/office/drawing/2014/main" id="{4A9B7552-9F68-4379-B80D-07D20C9CC170}"/>
              </a:ext>
            </a:extLst>
          </p:cNvPr>
          <p:cNvSpPr>
            <a:spLocks noGrp="1"/>
          </p:cNvSpPr>
          <p:nvPr>
            <p:ph idx="1"/>
          </p:nvPr>
        </p:nvSpPr>
        <p:spPr>
          <a:xfrm>
            <a:off x="647065" y="949325"/>
            <a:ext cx="7886700" cy="4351338"/>
          </a:xfrm>
        </p:spPr>
        <p:txBody>
          <a:bodyPr/>
          <a:lstStyle/>
          <a:p>
            <a:pPr marL="0" lvl="0" indent="0">
              <a:spcBef>
                <a:spcPts val="1800"/>
              </a:spcBef>
              <a:buClr>
                <a:srgbClr val="9E1C30"/>
              </a:buClr>
              <a:buNone/>
            </a:pPr>
            <a:r>
              <a:rPr lang="en-US" dirty="0">
                <a:solidFill>
                  <a:srgbClr val="004563"/>
                </a:solidFill>
                <a:latin typeface="Arial" panose="020B0604020202020204"/>
              </a:rPr>
              <a:t>Participant Screening Questions:</a:t>
            </a:r>
          </a:p>
        </p:txBody>
      </p:sp>
      <p:sp>
        <p:nvSpPr>
          <p:cNvPr id="6" name="Rectangle 5">
            <a:extLst>
              <a:ext uri="{FF2B5EF4-FFF2-40B4-BE49-F238E27FC236}">
                <a16:creationId xmlns:a16="http://schemas.microsoft.com/office/drawing/2014/main" id="{41855590-EBCE-4D81-9575-6110CFEC39F7}"/>
              </a:ext>
            </a:extLst>
          </p:cNvPr>
          <p:cNvSpPr/>
          <p:nvPr/>
        </p:nvSpPr>
        <p:spPr>
          <a:xfrm>
            <a:off x="724296" y="1557337"/>
            <a:ext cx="7959585" cy="3785652"/>
          </a:xfrm>
          <a:prstGeom prst="rect">
            <a:avLst/>
          </a:prstGeom>
        </p:spPr>
        <p:txBody>
          <a:bodyPr wrap="square">
            <a:spAutoFit/>
          </a:bodyPr>
          <a:lstStyle/>
          <a:p>
            <a:pPr marL="342900" lvl="0" indent="-342900" algn="just">
              <a:buFont typeface="Wingdings" panose="05000000000000000000" pitchFamily="2" charset="2"/>
              <a:buChar char="§"/>
              <a:defRPr/>
            </a:pPr>
            <a:r>
              <a:rPr lang="en-US" sz="2400" dirty="0">
                <a:solidFill>
                  <a:srgbClr val="004563"/>
                </a:solidFill>
                <a:latin typeface="Arial" panose="020B0604020202020204" pitchFamily="34" charset="0"/>
                <a:cs typeface="Arial" panose="020B0604020202020204" pitchFamily="34" charset="0"/>
              </a:rPr>
              <a:t>Did your former company compete with products and/or services from other countries in a global marketplace?  If yes, who and/or what (e.g., what industry, what products, what service)? </a:t>
            </a:r>
          </a:p>
          <a:p>
            <a:pPr marL="342900" lvl="0" indent="-342900" algn="just">
              <a:buFont typeface="Wingdings" panose="05000000000000000000" pitchFamily="2" charset="2"/>
              <a:buChar char="§"/>
              <a:defRPr/>
            </a:pPr>
            <a:endParaRPr lang="en-US" sz="2400" dirty="0">
              <a:solidFill>
                <a:srgbClr val="004563"/>
              </a:solidFill>
              <a:latin typeface="Arial" panose="020B0604020202020204" pitchFamily="34" charset="0"/>
              <a:cs typeface="Arial" panose="020B0604020202020204" pitchFamily="34" charset="0"/>
            </a:endParaRPr>
          </a:p>
          <a:p>
            <a:pPr marL="342900" lvl="0" indent="-342900" algn="just">
              <a:buFont typeface="Wingdings" panose="05000000000000000000" pitchFamily="2" charset="2"/>
              <a:buChar char="§"/>
              <a:defRPr/>
            </a:pPr>
            <a:r>
              <a:rPr lang="en-US" sz="2400" dirty="0">
                <a:solidFill>
                  <a:srgbClr val="004563"/>
                </a:solidFill>
                <a:latin typeface="Arial" panose="020B0604020202020204" pitchFamily="34" charset="0"/>
                <a:cs typeface="Arial" panose="020B0604020202020204" pitchFamily="34" charset="0"/>
              </a:rPr>
              <a:t>Had you or your coworkers trained replacement workers based in other countries prior to the layoff? If yes, what countries and what companies?</a:t>
            </a:r>
          </a:p>
          <a:p>
            <a:pPr marL="342900" lvl="0" indent="-342900">
              <a:buFont typeface="Wingdings" panose="05000000000000000000" pitchFamily="2" charset="2"/>
              <a:buChar char="§"/>
              <a:defRPr/>
            </a:pPr>
            <a:endParaRPr lang="en-US" sz="2400" dirty="0">
              <a:solidFill>
                <a:srgbClr val="004563"/>
              </a:solidFill>
              <a:latin typeface="Arial" panose="020B0604020202020204" pitchFamily="34" charset="0"/>
              <a:cs typeface="Arial" panose="020B0604020202020204" pitchFamily="34" charset="0"/>
            </a:endParaRPr>
          </a:p>
          <a:p>
            <a:pPr lvl="0">
              <a:defRPr/>
            </a:pPr>
            <a:endParaRPr lang="en-US" sz="2400" dirty="0">
              <a:solidFill>
                <a:srgbClr val="004563"/>
              </a:solidFill>
              <a:latin typeface="Arial" panose="020B0604020202020204" pitchFamily="34" charset="0"/>
              <a:cs typeface="Arial" panose="020B0604020202020204" pitchFamily="34" charset="0"/>
            </a:endParaRPr>
          </a:p>
        </p:txBody>
      </p:sp>
      <p:sp>
        <p:nvSpPr>
          <p:cNvPr id="13" name="Title 1">
            <a:extLst>
              <a:ext uri="{FF2B5EF4-FFF2-40B4-BE49-F238E27FC236}">
                <a16:creationId xmlns:a16="http://schemas.microsoft.com/office/drawing/2014/main" id="{11BD048D-F41B-429B-9131-EC19CE9CE4B4}"/>
              </a:ext>
            </a:extLst>
          </p:cNvPr>
          <p:cNvSpPr txBox="1">
            <a:spLocks/>
          </p:cNvSpPr>
          <p:nvPr/>
        </p:nvSpPr>
        <p:spPr>
          <a:xfrm>
            <a:off x="555309" y="169262"/>
            <a:ext cx="8793228" cy="352894"/>
          </a:xfrm>
          <a:prstGeom prst="rect">
            <a:avLst/>
          </a:prstGeom>
          <a:noFill/>
        </p:spPr>
        <p:txBody>
          <a:bodyPr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defRPr/>
            </a:pPr>
            <a:r>
              <a:rPr lang="en-US" sz="2300" b="1" dirty="0">
                <a:solidFill>
                  <a:srgbClr val="004563"/>
                </a:solidFill>
                <a:latin typeface="HelveticaNeueLT Std" panose="020B0604020202020204" pitchFamily="34" charset="0"/>
                <a:ea typeface="Open Sans Semibold" panose="020B0706030804020204" pitchFamily="34" charset="0"/>
                <a:cs typeface="Open Sans Semibold" panose="020B0706030804020204" pitchFamily="34" charset="0"/>
              </a:rPr>
              <a:t>COMMON GOALS, SCREENING, AND WORKING TOGETHER</a:t>
            </a:r>
          </a:p>
        </p:txBody>
      </p:sp>
    </p:spTree>
    <p:extLst>
      <p:ext uri="{BB962C8B-B14F-4D97-AF65-F5344CB8AC3E}">
        <p14:creationId xmlns:p14="http://schemas.microsoft.com/office/powerpoint/2010/main" val="18204053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1" name="Straight Connector 20"/>
          <p:cNvCxnSpPr/>
          <p:nvPr/>
        </p:nvCxnSpPr>
        <p:spPr bwMode="auto">
          <a:xfrm>
            <a:off x="647065" y="6413972"/>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auto">
          <a:xfrm>
            <a:off x="650610" y="675916"/>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7252" y="-7983"/>
            <a:ext cx="464452" cy="671373"/>
          </a:xfrm>
          <a:prstGeom prst="rect">
            <a:avLst/>
          </a:prstGeom>
          <a:solidFill>
            <a:srgbClr val="BDD7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68728" y="6509145"/>
            <a:ext cx="3812894" cy="206062"/>
          </a:xfrm>
          <a:prstGeom prst="rect">
            <a:avLst/>
          </a:prstGeom>
        </p:spPr>
      </p:pic>
      <p:sp>
        <p:nvSpPr>
          <p:cNvPr id="2" name="Slide Number Placeholder 1">
            <a:extLst>
              <a:ext uri="{FF2B5EF4-FFF2-40B4-BE49-F238E27FC236}">
                <a16:creationId xmlns:a16="http://schemas.microsoft.com/office/drawing/2014/main" id="{4C94DA1E-32DF-4189-BE57-1956287CB5B4}"/>
              </a:ext>
            </a:extLst>
          </p:cNvPr>
          <p:cNvSpPr>
            <a:spLocks noGrp="1"/>
          </p:cNvSpPr>
          <p:nvPr>
            <p:ph type="sldNum" sz="quarter" idx="12"/>
          </p:nvPr>
        </p:nvSpPr>
        <p:spPr>
          <a:xfrm>
            <a:off x="6665473" y="6382291"/>
            <a:ext cx="20574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E0A5F7-18CF-42D7-865E-9BC89C445029}" type="slidenum">
              <a:rPr kumimoji="0" lang="en-US" sz="1200" b="0" i="0" u="none" strike="noStrike" kern="1200" cap="none" spc="0" normalizeH="0" baseline="0" noProof="0" smtClean="0">
                <a:ln>
                  <a:noFill/>
                </a:ln>
                <a:solidFill>
                  <a:prstClr val="black">
                    <a:tint val="75000"/>
                  </a:prstClr>
                </a:solidFill>
                <a:effectLst/>
                <a:uLnTx/>
                <a:uFillTx/>
                <a:latin typeface="HelveticaNeueLT Std"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tint val="75000"/>
                </a:prstClr>
              </a:solidFill>
              <a:effectLst/>
              <a:uLnTx/>
              <a:uFillTx/>
              <a:latin typeface="HelveticaNeueLT Std" panose="020B0604020202020204"/>
              <a:ea typeface="+mn-ea"/>
              <a:cs typeface="+mn-cs"/>
            </a:endParaRPr>
          </a:p>
        </p:txBody>
      </p:sp>
      <p:sp>
        <p:nvSpPr>
          <p:cNvPr id="11" name="Slide Number Placeholder 3">
            <a:extLst>
              <a:ext uri="{FF2B5EF4-FFF2-40B4-BE49-F238E27FC236}">
                <a16:creationId xmlns:a16="http://schemas.microsoft.com/office/drawing/2014/main" id="{C8E58430-B209-40B1-AAAD-542C5CDF03BB}"/>
              </a:ext>
            </a:extLst>
          </p:cNvPr>
          <p:cNvSpPr txBox="1">
            <a:spLocks/>
          </p:cNvSpPr>
          <p:nvPr/>
        </p:nvSpPr>
        <p:spPr>
          <a:xfrm>
            <a:off x="6665473" y="6382291"/>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HelveticaNeueLT Std" panose="020B0604020202020204"/>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2AE0A5F7-18CF-42D7-865E-9BC89C445029}" type="slidenum">
              <a:rPr kumimoji="0" lang="en-US" sz="1200" b="0" i="0" u="none" strike="noStrike" kern="1200" cap="none" spc="0" normalizeH="0" baseline="0" noProof="0" smtClean="0">
                <a:ln>
                  <a:noFill/>
                </a:ln>
                <a:solidFill>
                  <a:prstClr val="black">
                    <a:tint val="75000"/>
                  </a:prstClr>
                </a:solidFill>
                <a:effectLst/>
                <a:uLnTx/>
                <a:uFillTx/>
                <a:latin typeface="HelveticaNeueLT Std"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tint val="75000"/>
                </a:prstClr>
              </a:solidFill>
              <a:effectLst/>
              <a:uLnTx/>
              <a:uFillTx/>
              <a:latin typeface="HelveticaNeueLT Std" panose="020B0604020202020204"/>
              <a:ea typeface="+mn-ea"/>
              <a:cs typeface="+mn-cs"/>
            </a:endParaRPr>
          </a:p>
        </p:txBody>
      </p:sp>
      <p:sp>
        <p:nvSpPr>
          <p:cNvPr id="14" name="Content Placeholder 13">
            <a:extLst>
              <a:ext uri="{FF2B5EF4-FFF2-40B4-BE49-F238E27FC236}">
                <a16:creationId xmlns:a16="http://schemas.microsoft.com/office/drawing/2014/main" id="{4A9B7552-9F68-4379-B80D-07D20C9CC170}"/>
              </a:ext>
            </a:extLst>
          </p:cNvPr>
          <p:cNvSpPr>
            <a:spLocks noGrp="1"/>
          </p:cNvSpPr>
          <p:nvPr>
            <p:ph idx="1"/>
          </p:nvPr>
        </p:nvSpPr>
        <p:spPr>
          <a:xfrm>
            <a:off x="647065" y="949325"/>
            <a:ext cx="7886700" cy="4351338"/>
          </a:xfrm>
        </p:spPr>
        <p:txBody>
          <a:bodyPr/>
          <a:lstStyle/>
          <a:p>
            <a:pPr marL="0" lvl="0" indent="0">
              <a:spcBef>
                <a:spcPts val="1800"/>
              </a:spcBef>
              <a:buClr>
                <a:srgbClr val="9E1C30"/>
              </a:buClr>
              <a:buNone/>
            </a:pPr>
            <a:r>
              <a:rPr lang="en-US" dirty="0">
                <a:solidFill>
                  <a:srgbClr val="004563"/>
                </a:solidFill>
                <a:latin typeface="Arial" panose="020B0604020202020204"/>
              </a:rPr>
              <a:t>Participant Screening Questions:</a:t>
            </a:r>
          </a:p>
        </p:txBody>
      </p:sp>
      <p:sp>
        <p:nvSpPr>
          <p:cNvPr id="6" name="Rectangle 5">
            <a:extLst>
              <a:ext uri="{FF2B5EF4-FFF2-40B4-BE49-F238E27FC236}">
                <a16:creationId xmlns:a16="http://schemas.microsoft.com/office/drawing/2014/main" id="{41855590-EBCE-4D81-9575-6110CFEC39F7}"/>
              </a:ext>
            </a:extLst>
          </p:cNvPr>
          <p:cNvSpPr/>
          <p:nvPr/>
        </p:nvSpPr>
        <p:spPr>
          <a:xfrm>
            <a:off x="724296" y="1557337"/>
            <a:ext cx="7959585" cy="4801314"/>
          </a:xfrm>
          <a:prstGeom prst="rect">
            <a:avLst/>
          </a:prstGeom>
        </p:spPr>
        <p:txBody>
          <a:bodyPr wrap="square">
            <a:spAutoFit/>
          </a:bodyPr>
          <a:lstStyle/>
          <a:p>
            <a:pPr marL="342900" lvl="0" indent="-342900" algn="just">
              <a:buFont typeface="Wingdings" panose="05000000000000000000" pitchFamily="2" charset="2"/>
              <a:buChar char="§"/>
              <a:defRPr/>
            </a:pPr>
            <a:r>
              <a:rPr lang="en-US" sz="2400" dirty="0">
                <a:solidFill>
                  <a:srgbClr val="004563"/>
                </a:solidFill>
                <a:latin typeface="Arial" panose="020B0604020202020204" pitchFamily="34" charset="0"/>
                <a:cs typeface="Arial" panose="020B0604020202020204" pitchFamily="34" charset="0"/>
              </a:rPr>
              <a:t>Have you, your co-workers, and/or your former leadership traveled to other countries to train workers, purchase or rent property, or conduct material transactions that would be less feasible, more expensive, and/or less competitive in the U.S.? If yes, what countries? What transactions took place or what materials are traded overseas?</a:t>
            </a:r>
          </a:p>
          <a:p>
            <a:pPr marL="342900" lvl="0" indent="-342900" algn="just">
              <a:buFont typeface="Wingdings" panose="05000000000000000000" pitchFamily="2" charset="2"/>
              <a:buChar char="§"/>
              <a:defRPr/>
            </a:pPr>
            <a:endParaRPr lang="en-US" sz="2400" dirty="0">
              <a:solidFill>
                <a:srgbClr val="004563"/>
              </a:solidFill>
              <a:latin typeface="Arial" panose="020B0604020202020204" pitchFamily="34" charset="0"/>
              <a:cs typeface="Arial" panose="020B0604020202020204" pitchFamily="34" charset="0"/>
            </a:endParaRPr>
          </a:p>
          <a:p>
            <a:pPr marL="342900" lvl="0" indent="-342900" algn="just">
              <a:buFont typeface="Wingdings" panose="05000000000000000000" pitchFamily="2" charset="2"/>
              <a:buChar char="§"/>
              <a:defRPr/>
            </a:pPr>
            <a:r>
              <a:rPr lang="en-US" sz="2400" dirty="0">
                <a:solidFill>
                  <a:srgbClr val="004563"/>
                </a:solidFill>
                <a:latin typeface="Arial" panose="020B0604020202020204" pitchFamily="34" charset="0"/>
                <a:cs typeface="Arial" panose="020B0604020202020204" pitchFamily="34" charset="0"/>
              </a:rPr>
              <a:t>Provide the name and contact information for your former Human Resources department or the third party who conducted the layoffs. </a:t>
            </a:r>
          </a:p>
          <a:p>
            <a:pPr marL="342900" lvl="0" indent="-342900" algn="just">
              <a:buFont typeface="Wingdings" panose="05000000000000000000" pitchFamily="2" charset="2"/>
              <a:buChar char="§"/>
              <a:defRPr/>
            </a:pPr>
            <a:endParaRPr lang="en-US" sz="2400" dirty="0">
              <a:solidFill>
                <a:srgbClr val="004563"/>
              </a:solidFill>
              <a:latin typeface="Arial" panose="020B0604020202020204" pitchFamily="34" charset="0"/>
              <a:cs typeface="Arial" panose="020B0604020202020204" pitchFamily="34" charset="0"/>
            </a:endParaRPr>
          </a:p>
          <a:p>
            <a:pPr lvl="0">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3" name="Title 1">
            <a:extLst>
              <a:ext uri="{FF2B5EF4-FFF2-40B4-BE49-F238E27FC236}">
                <a16:creationId xmlns:a16="http://schemas.microsoft.com/office/drawing/2014/main" id="{11BD048D-F41B-429B-9131-EC19CE9CE4B4}"/>
              </a:ext>
            </a:extLst>
          </p:cNvPr>
          <p:cNvSpPr txBox="1">
            <a:spLocks/>
          </p:cNvSpPr>
          <p:nvPr/>
        </p:nvSpPr>
        <p:spPr>
          <a:xfrm>
            <a:off x="555309" y="169262"/>
            <a:ext cx="8793228" cy="352894"/>
          </a:xfrm>
          <a:prstGeom prst="rect">
            <a:avLst/>
          </a:prstGeom>
          <a:noFill/>
        </p:spPr>
        <p:txBody>
          <a:bodyPr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defRPr/>
            </a:pPr>
            <a:r>
              <a:rPr lang="en-US" sz="2300" b="1" dirty="0">
                <a:solidFill>
                  <a:srgbClr val="004563"/>
                </a:solidFill>
                <a:latin typeface="HelveticaNeueLT Std" panose="020B0604020202020204" pitchFamily="34" charset="0"/>
                <a:ea typeface="Open Sans Semibold" panose="020B0706030804020204" pitchFamily="34" charset="0"/>
                <a:cs typeface="Open Sans Semibold" panose="020B0706030804020204" pitchFamily="34" charset="0"/>
              </a:rPr>
              <a:t>COMMON GOALS, SCREENING, AND WORKING TOGETHER</a:t>
            </a:r>
          </a:p>
        </p:txBody>
      </p:sp>
    </p:spTree>
    <p:extLst>
      <p:ext uri="{BB962C8B-B14F-4D97-AF65-F5344CB8AC3E}">
        <p14:creationId xmlns:p14="http://schemas.microsoft.com/office/powerpoint/2010/main" val="34145825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 name="Picture 5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90528" y="2483541"/>
            <a:ext cx="4490720" cy="1540045"/>
          </a:xfrm>
          <a:prstGeom prst="rect">
            <a:avLst/>
          </a:prstGeom>
        </p:spPr>
      </p:pic>
      <p:sp>
        <p:nvSpPr>
          <p:cNvPr id="44" name="Slide Number Placeholder 1"/>
          <p:cNvSpPr>
            <a:spLocks noGrp="1"/>
          </p:cNvSpPr>
          <p:nvPr>
            <p:ph type="sldNum" sz="quarter" idx="10"/>
          </p:nvPr>
        </p:nvSpPr>
        <p:spPr>
          <a:xfrm>
            <a:off x="6400800" y="6432754"/>
            <a:ext cx="2133600" cy="365125"/>
          </a:xfrm>
        </p:spPr>
        <p:txBody>
          <a:bodyPr/>
          <a:lstStyle/>
          <a:p>
            <a:pPr algn="r">
              <a:defRPr/>
            </a:pPr>
            <a:r>
              <a:rPr lang="en-US" dirty="0"/>
              <a:t>12</a:t>
            </a:r>
          </a:p>
        </p:txBody>
      </p:sp>
      <p:pic>
        <p:nvPicPr>
          <p:cNvPr id="45" name="Picture 4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68728" y="6509145"/>
            <a:ext cx="3812894" cy="206062"/>
          </a:xfrm>
          <a:prstGeom prst="rect">
            <a:avLst/>
          </a:prstGeom>
        </p:spPr>
      </p:pic>
      <p:cxnSp>
        <p:nvCxnSpPr>
          <p:cNvPr id="46" name="Straight Connector 45"/>
          <p:cNvCxnSpPr/>
          <p:nvPr/>
        </p:nvCxnSpPr>
        <p:spPr bwMode="auto">
          <a:xfrm>
            <a:off x="647067" y="6413972"/>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40" name="Rectangle 39"/>
          <p:cNvSpPr/>
          <p:nvPr/>
        </p:nvSpPr>
        <p:spPr>
          <a:xfrm flipV="1">
            <a:off x="647066" y="4549477"/>
            <a:ext cx="7997825" cy="45719"/>
          </a:xfrm>
          <a:prstGeom prst="rect">
            <a:avLst/>
          </a:prstGeom>
          <a:solidFill>
            <a:srgbClr val="BDD7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00415A"/>
              </a:solidFill>
            </a:endParaRPr>
          </a:p>
        </p:txBody>
      </p:sp>
      <p:cxnSp>
        <p:nvCxnSpPr>
          <p:cNvPr id="48" name="Straight Connector 47"/>
          <p:cNvCxnSpPr/>
          <p:nvPr/>
        </p:nvCxnSpPr>
        <p:spPr bwMode="auto">
          <a:xfrm>
            <a:off x="650612" y="675916"/>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50" name="Title 1"/>
          <p:cNvSpPr txBox="1">
            <a:spLocks/>
          </p:cNvSpPr>
          <p:nvPr/>
        </p:nvSpPr>
        <p:spPr>
          <a:xfrm>
            <a:off x="647066" y="250986"/>
            <a:ext cx="5424127" cy="352894"/>
          </a:xfrm>
          <a:prstGeom prst="rect">
            <a:avLst/>
          </a:prstGeom>
          <a:noFill/>
        </p:spPr>
        <p:txBody>
          <a:bodyPr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defRPr/>
            </a:pPr>
            <a:r>
              <a:rPr lang="en-US" sz="2800" b="1" dirty="0">
                <a:solidFill>
                  <a:schemeClr val="tx2"/>
                </a:solidFill>
                <a:latin typeface="HelveticaNeueLT Std" panose="020B0604020202020204" pitchFamily="34" charset="0"/>
                <a:ea typeface="Open Sans Semibold" panose="020B0706030804020204" pitchFamily="34" charset="0"/>
                <a:cs typeface="Open Sans Semibold" panose="020B0706030804020204" pitchFamily="34" charset="0"/>
              </a:rPr>
              <a:t>QUESTIONS</a:t>
            </a:r>
          </a:p>
        </p:txBody>
      </p:sp>
      <p:sp>
        <p:nvSpPr>
          <p:cNvPr id="18" name="Rectangle 17"/>
          <p:cNvSpPr/>
          <p:nvPr/>
        </p:nvSpPr>
        <p:spPr>
          <a:xfrm>
            <a:off x="-7252" y="-7983"/>
            <a:ext cx="464452" cy="671373"/>
          </a:xfrm>
          <a:prstGeom prst="rect">
            <a:avLst/>
          </a:prstGeom>
          <a:solidFill>
            <a:srgbClr val="BDD7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extLst>
      <p:ext uri="{BB962C8B-B14F-4D97-AF65-F5344CB8AC3E}">
        <p14:creationId xmlns:p14="http://schemas.microsoft.com/office/powerpoint/2010/main" val="40435441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9948" y="1819058"/>
            <a:ext cx="1160185" cy="1351274"/>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68728" y="6509145"/>
            <a:ext cx="3812894" cy="206062"/>
          </a:xfrm>
          <a:prstGeom prst="rect">
            <a:avLst/>
          </a:prstGeom>
        </p:spPr>
      </p:pic>
      <p:cxnSp>
        <p:nvCxnSpPr>
          <p:cNvPr id="8" name="Straight Connector 7"/>
          <p:cNvCxnSpPr/>
          <p:nvPr/>
        </p:nvCxnSpPr>
        <p:spPr bwMode="auto">
          <a:xfrm>
            <a:off x="647065" y="6413972"/>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2009553" y="1763079"/>
            <a:ext cx="6677248" cy="92333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srgbClr val="44546A"/>
                </a:solidFill>
                <a:effectLst/>
                <a:uLnTx/>
                <a:uFillTx/>
                <a:latin typeface="HelveticaNeueLT Std" panose="020B0604020202020204" pitchFamily="34" charset="0"/>
                <a:ea typeface="+mn-ea"/>
                <a:cs typeface="+mn-cs"/>
              </a:rPr>
              <a:t>Thank You</a:t>
            </a:r>
            <a:r>
              <a:rPr kumimoji="0" lang="en-US" sz="5400" b="1" i="0" u="none" strike="noStrike" kern="1200" cap="none" spc="0" normalizeH="0" baseline="0" noProof="0" dirty="0">
                <a:ln>
                  <a:noFill/>
                </a:ln>
                <a:solidFill>
                  <a:srgbClr val="44546A"/>
                </a:solidFill>
                <a:effectLst/>
                <a:uLnTx/>
                <a:uFillTx/>
                <a:latin typeface="Calibri" panose="020F0502020204030204"/>
                <a:ea typeface="+mn-ea"/>
                <a:cs typeface="+mn-cs"/>
              </a:rPr>
              <a:t>.</a:t>
            </a:r>
          </a:p>
        </p:txBody>
      </p:sp>
      <p:cxnSp>
        <p:nvCxnSpPr>
          <p:cNvPr id="14" name="Straight Connector 13"/>
          <p:cNvCxnSpPr/>
          <p:nvPr/>
        </p:nvCxnSpPr>
        <p:spPr bwMode="auto">
          <a:xfrm>
            <a:off x="650610" y="675916"/>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6" name="Title 1"/>
          <p:cNvSpPr txBox="1">
            <a:spLocks/>
          </p:cNvSpPr>
          <p:nvPr/>
        </p:nvSpPr>
        <p:spPr>
          <a:xfrm>
            <a:off x="647064" y="250986"/>
            <a:ext cx="5424127" cy="352894"/>
          </a:xfrm>
          <a:prstGeom prst="rect">
            <a:avLst/>
          </a:prstGeom>
          <a:noFill/>
        </p:spPr>
        <p:txBody>
          <a:bodyPr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a:ln>
                  <a:noFill/>
                </a:ln>
                <a:solidFill>
                  <a:srgbClr val="44546A"/>
                </a:solidFill>
                <a:effectLst/>
                <a:uLnTx/>
                <a:uFillTx/>
                <a:latin typeface="HelveticaNeueLT Std" panose="020B0604020202020204" pitchFamily="34" charset="0"/>
                <a:ea typeface="Open Sans Semibold" panose="020B0706030804020204" pitchFamily="34" charset="0"/>
                <a:cs typeface="Open Sans Semibold" panose="020B0706030804020204" pitchFamily="34" charset="0"/>
              </a:rPr>
              <a:t>CONTACT</a:t>
            </a:r>
          </a:p>
        </p:txBody>
      </p:sp>
      <p:pic>
        <p:nvPicPr>
          <p:cNvPr id="18" name="Picture 1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71105" y="4827218"/>
            <a:ext cx="1161514" cy="1352822"/>
          </a:xfrm>
          <a:prstGeom prst="rect">
            <a:avLst/>
          </a:prstGeom>
        </p:spPr>
      </p:pic>
      <p:sp>
        <p:nvSpPr>
          <p:cNvPr id="21" name="Rectangle 20"/>
          <p:cNvSpPr/>
          <p:nvPr/>
        </p:nvSpPr>
        <p:spPr>
          <a:xfrm>
            <a:off x="1993064" y="4664239"/>
            <a:ext cx="6631799" cy="1200329"/>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44546A"/>
                </a:solidFill>
                <a:effectLst/>
                <a:uLnTx/>
                <a:uFillTx/>
                <a:latin typeface="HelveticaNeueLT Std" panose="020B0604020202020204" pitchFamily="34" charset="0"/>
                <a:ea typeface="+mn-ea"/>
                <a:cs typeface="+mn-cs"/>
              </a:rPr>
              <a:t>Christina Omran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44546A"/>
                </a:solidFill>
                <a:effectLst/>
                <a:uLnTx/>
                <a:uFillTx/>
                <a:latin typeface="HelveticaNeueLT Std" panose="020B0604020202020204" pitchFamily="34" charset="0"/>
                <a:ea typeface="+mn-ea"/>
                <a:cs typeface="+mn-cs"/>
              </a:rPr>
              <a:t>State Trade &amp; Rapid Response Program Coordinator </a:t>
            </a:r>
            <a:endParaRPr kumimoji="0" lang="en-US" sz="1800" b="0" i="0" u="none" strike="noStrike" kern="1200" cap="none" spc="0" normalizeH="0" baseline="0" noProof="0" dirty="0">
              <a:ln>
                <a:noFill/>
              </a:ln>
              <a:solidFill>
                <a:srgbClr val="44546A"/>
              </a:solidFill>
              <a:effectLst/>
              <a:uLnTx/>
              <a:uFillTx/>
              <a:latin typeface="HelveticaNeueLT Std" panose="020B0604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44546A"/>
                </a:solidFill>
                <a:effectLst/>
                <a:uLnTx/>
                <a:uFillTx/>
                <a:latin typeface="HelveticaNeueLT Std" panose="020B0604020202020204" pitchFamily="34" charset="0"/>
                <a:ea typeface="+mn-ea"/>
                <a:cs typeface="+mn-cs"/>
              </a:rPr>
              <a:t>E-mail:</a:t>
            </a:r>
            <a:r>
              <a:rPr kumimoji="0" lang="en-US" sz="1800" b="1" i="0" u="none" strike="noStrike" kern="1200" cap="none" spc="0" normalizeH="0" baseline="0" noProof="0" dirty="0">
                <a:ln>
                  <a:noFill/>
                </a:ln>
                <a:solidFill>
                  <a:srgbClr val="44546A"/>
                </a:solidFill>
                <a:effectLst/>
                <a:uLnTx/>
                <a:uFillTx/>
                <a:latin typeface="HelveticaNeueLT Std" panose="020B0604020202020204" pitchFamily="34" charset="0"/>
                <a:ea typeface="+mn-ea"/>
                <a:cs typeface="+mn-cs"/>
              </a:rPr>
              <a:t> </a:t>
            </a:r>
            <a:r>
              <a:rPr kumimoji="0" lang="en-US" sz="1800" b="1" i="0" u="none" strike="noStrike" kern="1200" cap="none" spc="0" normalizeH="0" baseline="0" noProof="0">
                <a:ln>
                  <a:noFill/>
                </a:ln>
                <a:solidFill>
                  <a:srgbClr val="44546A"/>
                </a:solidFill>
                <a:effectLst/>
                <a:uLnTx/>
                <a:uFillTx/>
                <a:latin typeface="HelveticaNeueLT Std" panose="020B0604020202020204" pitchFamily="34" charset="0"/>
                <a:hlinkClick r:id="rId6"/>
              </a:rPr>
              <a:t>TAA@DEO.MyFlorida</a:t>
            </a:r>
            <a:r>
              <a:rPr kumimoji="0" lang="en-US" sz="1800" b="1" i="0" u="none" strike="noStrike" kern="1200" cap="none" spc="0" normalizeH="0" baseline="0" noProof="0" dirty="0">
                <a:ln>
                  <a:noFill/>
                </a:ln>
                <a:solidFill>
                  <a:srgbClr val="44546A"/>
                </a:solidFill>
                <a:effectLst/>
                <a:uLnTx/>
                <a:uFillTx/>
                <a:latin typeface="HelveticaNeueLT Std" panose="020B0604020202020204" pitchFamily="34" charset="0"/>
                <a:hlinkClick r:id="rId6"/>
              </a:rPr>
              <a:t>.com</a:t>
            </a:r>
            <a:endParaRPr kumimoji="0" lang="en-US" sz="1800" b="1" i="0" u="none" strike="noStrike" kern="1200" cap="none" spc="0" normalizeH="0" baseline="0" noProof="0" dirty="0">
              <a:ln>
                <a:noFill/>
              </a:ln>
              <a:solidFill>
                <a:srgbClr val="44546A"/>
              </a:solidFill>
              <a:effectLst/>
              <a:uLnTx/>
              <a:uFillTx/>
              <a:latin typeface="HelveticaNeueLT Std" panose="020B0604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44546A"/>
              </a:solidFill>
              <a:effectLst/>
              <a:uLnTx/>
              <a:uFillTx/>
              <a:latin typeface="HelveticaNeueLT Std" panose="020B0604020202020204" pitchFamily="34" charset="0"/>
              <a:ea typeface="+mn-ea"/>
              <a:cs typeface="+mn-cs"/>
            </a:endParaRPr>
          </a:p>
        </p:txBody>
      </p:sp>
      <p:sp>
        <p:nvSpPr>
          <p:cNvPr id="22" name="Rectangle 21"/>
          <p:cNvSpPr/>
          <p:nvPr/>
        </p:nvSpPr>
        <p:spPr>
          <a:xfrm>
            <a:off x="2130251" y="2596915"/>
            <a:ext cx="6511101" cy="64633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44546A"/>
                </a:solidFill>
                <a:effectLst/>
                <a:uLnTx/>
                <a:uFillTx/>
                <a:latin typeface="HelveticaNeueLT Std" panose="020B0604020202020204" pitchFamily="34" charset="0"/>
                <a:ea typeface="+mn-ea"/>
                <a:cs typeface="+mn-cs"/>
              </a:rPr>
              <a:t>If you have questions or comments about this presentation, please contact the State Trade Program office.</a:t>
            </a:r>
          </a:p>
        </p:txBody>
      </p:sp>
      <p:sp>
        <p:nvSpPr>
          <p:cNvPr id="24" name="Rectangle 23"/>
          <p:cNvSpPr/>
          <p:nvPr/>
        </p:nvSpPr>
        <p:spPr>
          <a:xfrm>
            <a:off x="-7252" y="-7983"/>
            <a:ext cx="464452" cy="671373"/>
          </a:xfrm>
          <a:prstGeom prst="rect">
            <a:avLst/>
          </a:prstGeom>
          <a:solidFill>
            <a:srgbClr val="BDD7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5" name="Slide Number Placeholder 1"/>
          <p:cNvSpPr>
            <a:spLocks noGrp="1"/>
          </p:cNvSpPr>
          <p:nvPr>
            <p:ph type="sldNum" sz="quarter" idx="10"/>
          </p:nvPr>
        </p:nvSpPr>
        <p:spPr>
          <a:xfrm>
            <a:off x="6400800" y="6432752"/>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8</a:t>
            </a:r>
          </a:p>
        </p:txBody>
      </p:sp>
      <p:sp>
        <p:nvSpPr>
          <p:cNvPr id="26" name="Rectangle 25"/>
          <p:cNvSpPr/>
          <p:nvPr/>
        </p:nvSpPr>
        <p:spPr>
          <a:xfrm flipV="1">
            <a:off x="671105" y="4320435"/>
            <a:ext cx="7997825" cy="45719"/>
          </a:xfrm>
          <a:prstGeom prst="rect">
            <a:avLst/>
          </a:prstGeom>
          <a:solidFill>
            <a:srgbClr val="BDD7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415A"/>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4564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txBox="1">
            <a:spLocks/>
          </p:cNvSpPr>
          <p:nvPr/>
        </p:nvSpPr>
        <p:spPr>
          <a:xfrm>
            <a:off x="626109" y="327703"/>
            <a:ext cx="8039735" cy="352894"/>
          </a:xfrm>
          <a:prstGeom prst="rect">
            <a:avLst/>
          </a:prstGeom>
          <a:noFill/>
        </p:spPr>
        <p:txBody>
          <a:bodyPr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2800" b="1" i="0" u="none" strike="noStrike" kern="1200" cap="all" spc="0" normalizeH="0" baseline="0" noProof="0" dirty="0">
                <a:ln>
                  <a:noFill/>
                </a:ln>
                <a:solidFill>
                  <a:srgbClr val="004563"/>
                </a:solidFill>
                <a:effectLst/>
                <a:uLnTx/>
                <a:uFillTx/>
                <a:latin typeface="HelveticaNeueLT Std" panose="020B0604020202020204" pitchFamily="34" charset="0"/>
                <a:ea typeface="Open Sans Semibold" panose="020B0706030804020204" pitchFamily="34" charset="0"/>
                <a:cs typeface="Open Sans Semibold" panose="020B0706030804020204" pitchFamily="34" charset="0"/>
              </a:rPr>
              <a:t>Objectives</a:t>
            </a:r>
          </a:p>
        </p:txBody>
      </p:sp>
      <p:cxnSp>
        <p:nvCxnSpPr>
          <p:cNvPr id="21" name="Straight Connector 20"/>
          <p:cNvCxnSpPr/>
          <p:nvPr/>
        </p:nvCxnSpPr>
        <p:spPr bwMode="auto">
          <a:xfrm>
            <a:off x="647065" y="6413972"/>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auto">
          <a:xfrm>
            <a:off x="650610" y="675916"/>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7252" y="-7983"/>
            <a:ext cx="464452" cy="671373"/>
          </a:xfrm>
          <a:prstGeom prst="rect">
            <a:avLst/>
          </a:prstGeom>
          <a:solidFill>
            <a:srgbClr val="BDD7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68728" y="6509145"/>
            <a:ext cx="3812894" cy="206062"/>
          </a:xfrm>
          <a:prstGeom prst="rect">
            <a:avLst/>
          </a:prstGeom>
        </p:spPr>
      </p:pic>
      <p:sp>
        <p:nvSpPr>
          <p:cNvPr id="2" name="Slide Number Placeholder 1">
            <a:extLst>
              <a:ext uri="{FF2B5EF4-FFF2-40B4-BE49-F238E27FC236}">
                <a16:creationId xmlns:a16="http://schemas.microsoft.com/office/drawing/2014/main" id="{4C94DA1E-32DF-4189-BE57-1956287CB5B4}"/>
              </a:ext>
            </a:extLst>
          </p:cNvPr>
          <p:cNvSpPr>
            <a:spLocks noGrp="1"/>
          </p:cNvSpPr>
          <p:nvPr>
            <p:ph type="sldNum" sz="quarter" idx="12"/>
          </p:nvPr>
        </p:nvSpPr>
        <p:spPr>
          <a:xfrm>
            <a:off x="6665473" y="6382291"/>
            <a:ext cx="20574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E0A5F7-18CF-42D7-865E-9BC89C445029}" type="slidenum">
              <a:rPr kumimoji="0" lang="en-US" sz="1200" b="0" i="0" u="none" strike="noStrike" kern="1200" cap="none" spc="0" normalizeH="0" baseline="0" noProof="0" smtClean="0">
                <a:ln>
                  <a:noFill/>
                </a:ln>
                <a:solidFill>
                  <a:prstClr val="black">
                    <a:tint val="75000"/>
                  </a:prstClr>
                </a:solidFill>
                <a:effectLst/>
                <a:uLnTx/>
                <a:uFillTx/>
                <a:latin typeface="HelveticaNeueLT Std"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tint val="75000"/>
                </a:prstClr>
              </a:solidFill>
              <a:effectLst/>
              <a:uLnTx/>
              <a:uFillTx/>
              <a:latin typeface="HelveticaNeueLT Std" panose="020B0604020202020204"/>
              <a:ea typeface="+mn-ea"/>
              <a:cs typeface="+mn-cs"/>
            </a:endParaRPr>
          </a:p>
        </p:txBody>
      </p:sp>
      <p:sp>
        <p:nvSpPr>
          <p:cNvPr id="13" name="Rectangle 12">
            <a:extLst>
              <a:ext uri="{FF2B5EF4-FFF2-40B4-BE49-F238E27FC236}">
                <a16:creationId xmlns:a16="http://schemas.microsoft.com/office/drawing/2014/main" id="{F3370AA8-7B57-4111-A69A-F3235E5C4250}"/>
              </a:ext>
            </a:extLst>
          </p:cNvPr>
          <p:cNvSpPr/>
          <p:nvPr/>
        </p:nvSpPr>
        <p:spPr>
          <a:xfrm>
            <a:off x="605155" y="962617"/>
            <a:ext cx="7796340" cy="5139869"/>
          </a:xfrm>
          <a:prstGeom prst="rect">
            <a:avLst/>
          </a:prstGeom>
        </p:spPr>
        <p:txBody>
          <a:bodyPr wrap="square">
            <a:spAutoFit/>
          </a:bodyPr>
          <a:lstStyle/>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Trade Adjustment Assistance (TAA) Overview</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TAA Eligibility Requirements </a:t>
            </a:r>
          </a:p>
          <a:p>
            <a:pPr marR="0" lvl="0" algn="l" defTabSz="914400" rtl="0" eaLnBrk="1" fontAlgn="auto" latinLnBrk="0" hangingPunct="1">
              <a:lnSpc>
                <a:spcPct val="100000"/>
              </a:lnSpc>
              <a:spcBef>
                <a:spcPts val="0"/>
              </a:spcBef>
              <a:spcAft>
                <a:spcPts val="0"/>
              </a:spcAft>
              <a:buClrTx/>
              <a:buSzTx/>
              <a:tabLst/>
              <a:defRPr/>
            </a:pPr>
            <a:endPar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Common Goals, Screening, and Working Together </a:t>
            </a:r>
          </a:p>
          <a:p>
            <a:pPr marL="800100" lvl="1" indent="-342900" algn="just">
              <a:buFont typeface="Arial" panose="020B0604020202020204" pitchFamily="34" charset="0"/>
              <a:buChar char="•"/>
              <a:defRPr/>
            </a:pPr>
            <a:r>
              <a:rPr lang="en-US" sz="2400" dirty="0">
                <a:solidFill>
                  <a:srgbClr val="004563"/>
                </a:solidFill>
                <a:latin typeface="Arial" panose="020B0604020202020204" pitchFamily="34" charset="0"/>
                <a:cs typeface="Arial" panose="020B0604020202020204" pitchFamily="34" charset="0"/>
              </a:rPr>
              <a:t>The importance of s</a:t>
            </a:r>
            <a:r>
              <a:rPr kumimoji="0" lang="en-US" sz="2400" b="0" i="0" u="none" strike="noStrike" kern="1200" cap="none" spc="0" normalizeH="0" baseline="0" noProof="0" dirty="0" err="1">
                <a:ln>
                  <a:noFill/>
                </a:ln>
                <a:solidFill>
                  <a:srgbClr val="004563"/>
                </a:solidFill>
                <a:effectLst/>
                <a:uLnTx/>
                <a:uFillTx/>
                <a:latin typeface="Arial" panose="020B0604020202020204" pitchFamily="34" charset="0"/>
                <a:ea typeface="+mn-ea"/>
                <a:cs typeface="Arial" panose="020B0604020202020204" pitchFamily="34" charset="0"/>
              </a:rPr>
              <a:t>creening</a:t>
            </a: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 our </a:t>
            </a:r>
            <a:r>
              <a:rPr lang="en-US" sz="2400" dirty="0">
                <a:solidFill>
                  <a:srgbClr val="004563"/>
                </a:solidFill>
                <a:latin typeface="Arial" panose="020B0604020202020204" pitchFamily="34" charset="0"/>
                <a:cs typeface="Arial" panose="020B0604020202020204" pitchFamily="34" charset="0"/>
              </a:rPr>
              <a:t>Reemployment Services and Eligibility Assessment (RESEA) and Priority Re-employment Planning Program (PREP) participants for TAA eligibility</a:t>
            </a:r>
            <a:endParaRPr kumimoji="0" lang="en-US" sz="2400" b="0" i="0" u="none" strike="noStrike" kern="1200" cap="none" spc="0" normalizeH="0" baseline="0" noProof="0" dirty="0">
              <a:ln>
                <a:noFill/>
              </a:ln>
              <a:solidFill>
                <a:srgbClr val="004563"/>
              </a:solidFill>
              <a:effectLst/>
              <a:uLnTx/>
              <a:uFillTx/>
              <a:latin typeface="Arial" panose="020B0604020202020204" pitchFamily="34" charset="0"/>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Questions</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796081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txBox="1">
            <a:spLocks/>
          </p:cNvSpPr>
          <p:nvPr/>
        </p:nvSpPr>
        <p:spPr>
          <a:xfrm>
            <a:off x="605155" y="310496"/>
            <a:ext cx="8039735" cy="352894"/>
          </a:xfrm>
          <a:prstGeom prst="rect">
            <a:avLst/>
          </a:prstGeom>
          <a:noFill/>
        </p:spPr>
        <p:txBody>
          <a:bodyPr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2400" b="1" i="0" u="none" strike="noStrike" kern="1200" cap="all" spc="0" normalizeH="0" baseline="0" noProof="0" dirty="0">
                <a:ln>
                  <a:noFill/>
                </a:ln>
                <a:solidFill>
                  <a:srgbClr val="004563"/>
                </a:solidFill>
                <a:effectLst/>
                <a:uLnTx/>
                <a:uFillTx/>
                <a:latin typeface="HelveticaNeueLT Std" panose="020B0604020202020204"/>
                <a:ea typeface="Open Sans Semibold" panose="020B0706030804020204" pitchFamily="34" charset="0"/>
                <a:cs typeface="Calibri" panose="020F0502020204030204" pitchFamily="34" charset="0"/>
              </a:rPr>
              <a:t>Trade Adjustment Assistance (TAA) Overview</a:t>
            </a:r>
          </a:p>
        </p:txBody>
      </p:sp>
      <p:cxnSp>
        <p:nvCxnSpPr>
          <p:cNvPr id="21" name="Straight Connector 20"/>
          <p:cNvCxnSpPr/>
          <p:nvPr/>
        </p:nvCxnSpPr>
        <p:spPr bwMode="auto">
          <a:xfrm>
            <a:off x="647065" y="6413972"/>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auto">
          <a:xfrm>
            <a:off x="650610" y="675916"/>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7252" y="-7983"/>
            <a:ext cx="464452" cy="671373"/>
          </a:xfrm>
          <a:prstGeom prst="rect">
            <a:avLst/>
          </a:prstGeom>
          <a:solidFill>
            <a:srgbClr val="BDD7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68728" y="6509145"/>
            <a:ext cx="3812894" cy="206062"/>
          </a:xfrm>
          <a:prstGeom prst="rect">
            <a:avLst/>
          </a:prstGeom>
        </p:spPr>
      </p:pic>
      <p:sp>
        <p:nvSpPr>
          <p:cNvPr id="2" name="Slide Number Placeholder 1">
            <a:extLst>
              <a:ext uri="{FF2B5EF4-FFF2-40B4-BE49-F238E27FC236}">
                <a16:creationId xmlns:a16="http://schemas.microsoft.com/office/drawing/2014/main" id="{4C94DA1E-32DF-4189-BE57-1956287CB5B4}"/>
              </a:ext>
            </a:extLst>
          </p:cNvPr>
          <p:cNvSpPr>
            <a:spLocks noGrp="1"/>
          </p:cNvSpPr>
          <p:nvPr>
            <p:ph type="sldNum" sz="quarter" idx="12"/>
          </p:nvPr>
        </p:nvSpPr>
        <p:spPr>
          <a:xfrm>
            <a:off x="6665473" y="6382291"/>
            <a:ext cx="20574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E0A5F7-18CF-42D7-865E-9BC89C445029}" type="slidenum">
              <a:rPr kumimoji="0" lang="en-US" sz="1200" b="0" i="0" u="none" strike="noStrike" kern="1200" cap="none" spc="0" normalizeH="0" baseline="0" noProof="0" smtClean="0">
                <a:ln>
                  <a:noFill/>
                </a:ln>
                <a:solidFill>
                  <a:prstClr val="black">
                    <a:tint val="75000"/>
                  </a:prstClr>
                </a:solidFill>
                <a:effectLst/>
                <a:uLnTx/>
                <a:uFillTx/>
                <a:latin typeface="HelveticaNeueLT Std"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tint val="75000"/>
                </a:prstClr>
              </a:solidFill>
              <a:effectLst/>
              <a:uLnTx/>
              <a:uFillTx/>
              <a:latin typeface="HelveticaNeueLT Std" panose="020B0604020202020204"/>
              <a:ea typeface="+mn-ea"/>
              <a:cs typeface="+mn-cs"/>
            </a:endParaRPr>
          </a:p>
        </p:txBody>
      </p:sp>
      <p:sp>
        <p:nvSpPr>
          <p:cNvPr id="11" name="Slide Number Placeholder 3">
            <a:extLst>
              <a:ext uri="{FF2B5EF4-FFF2-40B4-BE49-F238E27FC236}">
                <a16:creationId xmlns:a16="http://schemas.microsoft.com/office/drawing/2014/main" id="{C8E58430-B209-40B1-AAAD-542C5CDF03BB}"/>
              </a:ext>
            </a:extLst>
          </p:cNvPr>
          <p:cNvSpPr txBox="1">
            <a:spLocks/>
          </p:cNvSpPr>
          <p:nvPr/>
        </p:nvSpPr>
        <p:spPr>
          <a:xfrm>
            <a:off x="6665473" y="6382291"/>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HelveticaNeueLT Std" panose="020B0604020202020204"/>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2AE0A5F7-18CF-42D7-865E-9BC89C445029}" type="slidenum">
              <a:rPr kumimoji="0" lang="en-US" sz="1200" b="0" i="0" u="none" strike="noStrike" kern="1200" cap="none" spc="0" normalizeH="0" baseline="0" noProof="0" smtClean="0">
                <a:ln>
                  <a:noFill/>
                </a:ln>
                <a:solidFill>
                  <a:prstClr val="black">
                    <a:tint val="75000"/>
                  </a:prstClr>
                </a:solidFill>
                <a:effectLst/>
                <a:uLnTx/>
                <a:uFillTx/>
                <a:latin typeface="HelveticaNeueLT Std"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tint val="75000"/>
                </a:prstClr>
              </a:solidFill>
              <a:effectLst/>
              <a:uLnTx/>
              <a:uFillTx/>
              <a:latin typeface="HelveticaNeueLT Std" panose="020B0604020202020204"/>
              <a:ea typeface="+mn-ea"/>
              <a:cs typeface="+mn-cs"/>
            </a:endParaRPr>
          </a:p>
        </p:txBody>
      </p:sp>
      <p:sp>
        <p:nvSpPr>
          <p:cNvPr id="26" name="Rectangle 25">
            <a:extLst>
              <a:ext uri="{FF2B5EF4-FFF2-40B4-BE49-F238E27FC236}">
                <a16:creationId xmlns:a16="http://schemas.microsoft.com/office/drawing/2014/main" id="{E8ABC3A8-52FC-490E-8164-A5DB77F61A83}"/>
              </a:ext>
            </a:extLst>
          </p:cNvPr>
          <p:cNvSpPr/>
          <p:nvPr/>
        </p:nvSpPr>
        <p:spPr>
          <a:xfrm>
            <a:off x="605155" y="962617"/>
            <a:ext cx="7796340" cy="4401205"/>
          </a:xfrm>
          <a:prstGeom prst="rect">
            <a:avLst/>
          </a:prstGeom>
        </p:spPr>
        <p:txBody>
          <a:bodyPr wrap="square">
            <a:spAutoFit/>
          </a:bodyPr>
          <a:lstStyle/>
          <a:p>
            <a:pPr marL="342900"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Assists workers affected by foreign trade or competition</a:t>
            </a:r>
          </a:p>
          <a:p>
            <a:pPr marL="342900"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Provides resources to obtain new skills and find suitable employment</a:t>
            </a:r>
          </a:p>
          <a:p>
            <a:pPr marL="342900"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Trade Act of 1974 </a:t>
            </a:r>
          </a:p>
          <a:p>
            <a:pPr marL="800100" marR="0" lvl="1"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endParaRPr>
          </a:p>
          <a:p>
            <a:pPr marL="800100" marR="0" lvl="1"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Reauthorized by Trade Adjustment Assistance Reauthorization Act (TAARA) of 2015</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5114540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txBox="1">
            <a:spLocks/>
          </p:cNvSpPr>
          <p:nvPr/>
        </p:nvSpPr>
        <p:spPr>
          <a:xfrm>
            <a:off x="605155" y="310496"/>
            <a:ext cx="8039735" cy="352894"/>
          </a:xfrm>
          <a:prstGeom prst="rect">
            <a:avLst/>
          </a:prstGeom>
          <a:noFill/>
        </p:spPr>
        <p:txBody>
          <a:bodyPr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2800" b="1" i="0" u="none" strike="noStrike" kern="1200" cap="all" spc="0" normalizeH="0" baseline="0" noProof="0" dirty="0">
                <a:ln>
                  <a:noFill/>
                </a:ln>
                <a:solidFill>
                  <a:srgbClr val="004563"/>
                </a:solidFill>
                <a:effectLst/>
                <a:uLnTx/>
                <a:uFillTx/>
                <a:latin typeface="HelveticaNeueLT Std" panose="020B0604020202020204"/>
                <a:ea typeface="Open Sans Semibold" panose="020B0706030804020204" pitchFamily="34" charset="0"/>
                <a:cs typeface="Calibri" panose="020F0502020204030204" pitchFamily="34" charset="0"/>
              </a:rPr>
              <a:t>TAA Eligibility Requirements </a:t>
            </a:r>
          </a:p>
        </p:txBody>
      </p:sp>
      <p:cxnSp>
        <p:nvCxnSpPr>
          <p:cNvPr id="21" name="Straight Connector 20"/>
          <p:cNvCxnSpPr/>
          <p:nvPr/>
        </p:nvCxnSpPr>
        <p:spPr bwMode="auto">
          <a:xfrm>
            <a:off x="647065" y="6413972"/>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auto">
          <a:xfrm>
            <a:off x="650610" y="675916"/>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7252" y="-7983"/>
            <a:ext cx="464452" cy="671373"/>
          </a:xfrm>
          <a:prstGeom prst="rect">
            <a:avLst/>
          </a:prstGeom>
          <a:solidFill>
            <a:srgbClr val="BDD7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68728" y="6509145"/>
            <a:ext cx="3812894" cy="206062"/>
          </a:xfrm>
          <a:prstGeom prst="rect">
            <a:avLst/>
          </a:prstGeom>
        </p:spPr>
      </p:pic>
      <p:sp>
        <p:nvSpPr>
          <p:cNvPr id="2" name="Slide Number Placeholder 1">
            <a:extLst>
              <a:ext uri="{FF2B5EF4-FFF2-40B4-BE49-F238E27FC236}">
                <a16:creationId xmlns:a16="http://schemas.microsoft.com/office/drawing/2014/main" id="{4C94DA1E-32DF-4189-BE57-1956287CB5B4}"/>
              </a:ext>
            </a:extLst>
          </p:cNvPr>
          <p:cNvSpPr>
            <a:spLocks noGrp="1"/>
          </p:cNvSpPr>
          <p:nvPr>
            <p:ph type="sldNum" sz="quarter" idx="12"/>
          </p:nvPr>
        </p:nvSpPr>
        <p:spPr>
          <a:xfrm>
            <a:off x="6665473" y="6382291"/>
            <a:ext cx="20574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E0A5F7-18CF-42D7-865E-9BC89C445029}" type="slidenum">
              <a:rPr kumimoji="0" lang="en-US" sz="1200" b="0" i="0" u="none" strike="noStrike" kern="1200" cap="none" spc="0" normalizeH="0" baseline="0" noProof="0" smtClean="0">
                <a:ln>
                  <a:noFill/>
                </a:ln>
                <a:solidFill>
                  <a:prstClr val="black">
                    <a:tint val="75000"/>
                  </a:prstClr>
                </a:solidFill>
                <a:effectLst/>
                <a:uLnTx/>
                <a:uFillTx/>
                <a:latin typeface="HelveticaNeueLT Std"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tint val="75000"/>
                </a:prstClr>
              </a:solidFill>
              <a:effectLst/>
              <a:uLnTx/>
              <a:uFillTx/>
              <a:latin typeface="HelveticaNeueLT Std" panose="020B0604020202020204"/>
              <a:ea typeface="+mn-ea"/>
              <a:cs typeface="+mn-cs"/>
            </a:endParaRPr>
          </a:p>
        </p:txBody>
      </p:sp>
      <p:sp>
        <p:nvSpPr>
          <p:cNvPr id="11" name="Slide Number Placeholder 3">
            <a:extLst>
              <a:ext uri="{FF2B5EF4-FFF2-40B4-BE49-F238E27FC236}">
                <a16:creationId xmlns:a16="http://schemas.microsoft.com/office/drawing/2014/main" id="{C8E58430-B209-40B1-AAAD-542C5CDF03BB}"/>
              </a:ext>
            </a:extLst>
          </p:cNvPr>
          <p:cNvSpPr txBox="1">
            <a:spLocks/>
          </p:cNvSpPr>
          <p:nvPr/>
        </p:nvSpPr>
        <p:spPr>
          <a:xfrm>
            <a:off x="6665473" y="6382291"/>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HelveticaNeueLT Std" panose="020B0604020202020204"/>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2AE0A5F7-18CF-42D7-865E-9BC89C445029}" type="slidenum">
              <a:rPr kumimoji="0" lang="en-US" sz="1200" b="0" i="0" u="none" strike="noStrike" kern="1200" cap="none" spc="0" normalizeH="0" baseline="0" noProof="0" smtClean="0">
                <a:ln>
                  <a:noFill/>
                </a:ln>
                <a:solidFill>
                  <a:prstClr val="black">
                    <a:tint val="75000"/>
                  </a:prstClr>
                </a:solidFill>
                <a:effectLst/>
                <a:uLnTx/>
                <a:uFillTx/>
                <a:latin typeface="HelveticaNeueLT Std"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tint val="75000"/>
                </a:prstClr>
              </a:solidFill>
              <a:effectLst/>
              <a:uLnTx/>
              <a:uFillTx/>
              <a:latin typeface="HelveticaNeueLT Std" panose="020B0604020202020204"/>
              <a:ea typeface="+mn-ea"/>
              <a:cs typeface="+mn-cs"/>
            </a:endParaRPr>
          </a:p>
        </p:txBody>
      </p:sp>
      <p:sp>
        <p:nvSpPr>
          <p:cNvPr id="14" name="Content Placeholder 13">
            <a:extLst>
              <a:ext uri="{FF2B5EF4-FFF2-40B4-BE49-F238E27FC236}">
                <a16:creationId xmlns:a16="http://schemas.microsoft.com/office/drawing/2014/main" id="{4A9B7552-9F68-4379-B80D-07D20C9CC170}"/>
              </a:ext>
            </a:extLst>
          </p:cNvPr>
          <p:cNvSpPr>
            <a:spLocks noGrp="1"/>
          </p:cNvSpPr>
          <p:nvPr>
            <p:ph idx="1"/>
          </p:nvPr>
        </p:nvSpPr>
        <p:spPr>
          <a:xfrm>
            <a:off x="681672" y="974725"/>
            <a:ext cx="7886700" cy="4351338"/>
          </a:xfrm>
        </p:spPr>
        <p:txBody>
          <a:bodyPr/>
          <a:lstStyle/>
          <a:p>
            <a:pPr marL="0" indent="0">
              <a:buNone/>
            </a:pPr>
            <a:endParaRPr lang="en-US" dirty="0">
              <a:solidFill>
                <a:srgbClr val="004563"/>
              </a:solidFill>
              <a:latin typeface="Arial" panose="020B0604020202020204"/>
            </a:endParaRPr>
          </a:p>
          <a:p>
            <a:endParaRPr lang="en-US" dirty="0"/>
          </a:p>
        </p:txBody>
      </p:sp>
      <p:sp>
        <p:nvSpPr>
          <p:cNvPr id="6" name="Rectangle 5">
            <a:extLst>
              <a:ext uri="{FF2B5EF4-FFF2-40B4-BE49-F238E27FC236}">
                <a16:creationId xmlns:a16="http://schemas.microsoft.com/office/drawing/2014/main" id="{41855590-EBCE-4D81-9575-6110CFEC39F7}"/>
              </a:ext>
            </a:extLst>
          </p:cNvPr>
          <p:cNvSpPr/>
          <p:nvPr/>
        </p:nvSpPr>
        <p:spPr>
          <a:xfrm>
            <a:off x="605155" y="984250"/>
            <a:ext cx="7886700" cy="4339650"/>
          </a:xfrm>
          <a:prstGeom prst="rect">
            <a:avLst/>
          </a:prstGeom>
        </p:spPr>
        <p:txBody>
          <a:bodyPr wrap="square">
            <a:spAutoFit/>
          </a:bodyPr>
          <a:lstStyle/>
          <a:p>
            <a:pPr marL="342900"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TAA is available </a:t>
            </a:r>
            <a:r>
              <a:rPr kumimoji="0" lang="en-US" sz="2400" b="1"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only</a:t>
            </a: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 to workers covered by a certified United States Department of Labor (USDOL) TAA petition</a:t>
            </a:r>
          </a:p>
          <a:p>
            <a:pPr marL="342900"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Eligible entities must apply for certification with USDOL or through their Local TAA Coordinator by filing a petition</a:t>
            </a:r>
          </a:p>
          <a:p>
            <a:pPr marL="342900"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Once certified, workers must apply for individual benefits in person with their Local TAA Coordinator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669194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txBox="1">
            <a:spLocks/>
          </p:cNvSpPr>
          <p:nvPr/>
        </p:nvSpPr>
        <p:spPr>
          <a:xfrm>
            <a:off x="457199" y="219794"/>
            <a:ext cx="9786395" cy="371829"/>
          </a:xfrm>
          <a:prstGeom prst="rect">
            <a:avLst/>
          </a:prstGeom>
          <a:noFill/>
        </p:spPr>
        <p:txBody>
          <a:bodyPr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defRPr/>
            </a:pPr>
            <a:r>
              <a:rPr lang="en-US" sz="2300" b="1" dirty="0">
                <a:solidFill>
                  <a:srgbClr val="004563"/>
                </a:solidFill>
                <a:latin typeface="HelveticaNeueLT Std" panose="020B0604020202020204" pitchFamily="34" charset="0"/>
                <a:ea typeface="Open Sans Semibold" panose="020B0706030804020204" pitchFamily="34" charset="0"/>
                <a:cs typeface="Open Sans Semibold" panose="020B0706030804020204" pitchFamily="34" charset="0"/>
              </a:rPr>
              <a:t>COMMON GOALS, SCREENING, AND WORKING TOGETHER</a:t>
            </a:r>
          </a:p>
        </p:txBody>
      </p:sp>
      <p:cxnSp>
        <p:nvCxnSpPr>
          <p:cNvPr id="21" name="Straight Connector 20"/>
          <p:cNvCxnSpPr/>
          <p:nvPr/>
        </p:nvCxnSpPr>
        <p:spPr bwMode="auto">
          <a:xfrm>
            <a:off x="647067" y="6413972"/>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5571460" y="1723564"/>
            <a:ext cx="3073430" cy="400110"/>
          </a:xfrm>
          <a:prstGeom prst="rect">
            <a:avLst/>
          </a:prstGeom>
        </p:spPr>
        <p:txBody>
          <a:bodyPr wrap="square">
            <a:spAutoFit/>
          </a:bodyPr>
          <a:lstStyle/>
          <a:p>
            <a:endParaRPr lang="en-US" sz="2000" dirty="0">
              <a:solidFill>
                <a:schemeClr val="tx2"/>
              </a:solidFill>
              <a:latin typeface="HelveticaNeueLT Std" panose="020B0604020202020204" pitchFamily="34" charset="0"/>
            </a:endParaRPr>
          </a:p>
        </p:txBody>
      </p:sp>
      <p:cxnSp>
        <p:nvCxnSpPr>
          <p:cNvPr id="22" name="Straight Connector 21"/>
          <p:cNvCxnSpPr/>
          <p:nvPr/>
        </p:nvCxnSpPr>
        <p:spPr bwMode="auto">
          <a:xfrm>
            <a:off x="650612" y="675916"/>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7252" y="-7983"/>
            <a:ext cx="464452" cy="671373"/>
          </a:xfrm>
          <a:prstGeom prst="rect">
            <a:avLst/>
          </a:prstGeom>
          <a:solidFill>
            <a:srgbClr val="BDD7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68728" y="6509145"/>
            <a:ext cx="3812894" cy="206062"/>
          </a:xfrm>
          <a:prstGeom prst="rect">
            <a:avLst/>
          </a:prstGeom>
        </p:spPr>
      </p:pic>
      <p:sp>
        <p:nvSpPr>
          <p:cNvPr id="24" name="Slide Number Placeholder 1"/>
          <p:cNvSpPr txBox="1">
            <a:spLocks/>
          </p:cNvSpPr>
          <p:nvPr/>
        </p:nvSpPr>
        <p:spPr>
          <a:xfrm>
            <a:off x="7227518" y="6432754"/>
            <a:ext cx="1306882"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fld id="{ABCE1707-E534-4C60-AD9E-84AC50E05787}" type="slidenum">
              <a:rPr lang="en-US" smtClean="0"/>
              <a:t>4</a:t>
            </a:fld>
            <a:endParaRPr lang="en-US" dirty="0"/>
          </a:p>
        </p:txBody>
      </p:sp>
      <p:sp>
        <p:nvSpPr>
          <p:cNvPr id="5" name="Rectangle 4"/>
          <p:cNvSpPr/>
          <p:nvPr/>
        </p:nvSpPr>
        <p:spPr>
          <a:xfrm>
            <a:off x="536576" y="579965"/>
            <a:ext cx="7997824" cy="5324535"/>
          </a:xfrm>
          <a:prstGeom prst="rect">
            <a:avLst/>
          </a:prstGeom>
        </p:spPr>
        <p:txBody>
          <a:bodyPr wrap="square">
            <a:spAutoFit/>
          </a:bodyPr>
          <a:lstStyle/>
          <a:p>
            <a:endParaRPr lang="en-US" sz="2000" dirty="0">
              <a:solidFill>
                <a:schemeClr val="accent5">
                  <a:lumMod val="50000"/>
                </a:schemeClr>
              </a:solidFill>
              <a:latin typeface="HelveticaNeueLT Std" panose="020B0604020202020204"/>
            </a:endParaRPr>
          </a:p>
          <a:p>
            <a:pPr marL="342900" indent="-342900" algn="just">
              <a:buFont typeface="Wingdings" panose="05000000000000000000" pitchFamily="2" charset="2"/>
              <a:buChar char="§"/>
            </a:pPr>
            <a:r>
              <a:rPr lang="en-US" sz="2000" dirty="0">
                <a:solidFill>
                  <a:schemeClr val="accent5">
                    <a:lumMod val="50000"/>
                  </a:schemeClr>
                </a:solidFill>
                <a:latin typeface="HelveticaNeueLT Std" panose="020B0604020202020204"/>
              </a:rPr>
              <a:t>Reemployment Services and Eligibility Assessment (RESEA) and Priority Re-employment Planning Program (PREP) have four purposes:</a:t>
            </a:r>
          </a:p>
          <a:p>
            <a:pPr marL="914400" lvl="1" indent="-457200" algn="just">
              <a:buFont typeface="+mj-lt"/>
              <a:buAutoNum type="arabicPeriod"/>
            </a:pPr>
            <a:r>
              <a:rPr lang="en-US" sz="2000" dirty="0">
                <a:solidFill>
                  <a:schemeClr val="accent5">
                    <a:lumMod val="50000"/>
                  </a:schemeClr>
                </a:solidFill>
                <a:latin typeface="HelveticaNeueLT Std" panose="020B0604020202020204"/>
              </a:rPr>
              <a:t>To reduce average duration of unemployment insurance through improved employment outcomes;</a:t>
            </a:r>
          </a:p>
          <a:p>
            <a:pPr marL="1371600" lvl="2" indent="-457200" algn="just">
              <a:buFont typeface="Arial" panose="020B0604020202020204" pitchFamily="34" charset="0"/>
              <a:buChar char="•"/>
            </a:pPr>
            <a:r>
              <a:rPr lang="en-US" sz="2000" dirty="0">
                <a:solidFill>
                  <a:srgbClr val="CC3300"/>
                </a:solidFill>
                <a:latin typeface="HelveticaNeueLT Std" panose="020B0604020202020204"/>
              </a:rPr>
              <a:t>The TAA program provides training, case management, and work search assistance</a:t>
            </a:r>
          </a:p>
          <a:p>
            <a:pPr marL="914400" lvl="1" indent="-457200" algn="just">
              <a:buFont typeface="+mj-lt"/>
              <a:buAutoNum type="arabicPeriod"/>
            </a:pPr>
            <a:r>
              <a:rPr lang="en-US" sz="2000" dirty="0">
                <a:solidFill>
                  <a:schemeClr val="accent5">
                    <a:lumMod val="50000"/>
                  </a:schemeClr>
                </a:solidFill>
                <a:latin typeface="HelveticaNeueLT Std" panose="020B0604020202020204"/>
              </a:rPr>
              <a:t>To strengthen program integrity and reduce improper payments of unemployment compensation;</a:t>
            </a:r>
          </a:p>
          <a:p>
            <a:pPr marL="914400" lvl="1" indent="-457200" algn="just">
              <a:buFont typeface="+mj-lt"/>
              <a:buAutoNum type="arabicPeriod"/>
            </a:pPr>
            <a:r>
              <a:rPr lang="en-US" sz="2000" dirty="0">
                <a:solidFill>
                  <a:schemeClr val="accent5">
                    <a:lumMod val="50000"/>
                  </a:schemeClr>
                </a:solidFill>
                <a:latin typeface="HelveticaNeueLT Std" panose="020B0604020202020204"/>
              </a:rPr>
              <a:t>To promote alignment with the vision of the Workforce Innovation and Opportunity Act (WIOA) of </a:t>
            </a:r>
            <a:r>
              <a:rPr lang="en-US" sz="2000" dirty="0">
                <a:solidFill>
                  <a:srgbClr val="CC3300"/>
                </a:solidFill>
                <a:latin typeface="HelveticaNeueLT Std" panose="020B0604020202020204"/>
              </a:rPr>
              <a:t>increased program integration and service delivery</a:t>
            </a:r>
            <a:r>
              <a:rPr lang="en-US" sz="2000" dirty="0">
                <a:solidFill>
                  <a:schemeClr val="accent5">
                    <a:lumMod val="50000"/>
                  </a:schemeClr>
                </a:solidFill>
                <a:latin typeface="HelveticaNeueLT Std" panose="020B0604020202020204"/>
              </a:rPr>
              <a:t>; and</a:t>
            </a:r>
          </a:p>
          <a:p>
            <a:pPr marL="914400" lvl="1" indent="-457200" algn="just">
              <a:buFont typeface="+mj-lt"/>
              <a:buAutoNum type="arabicPeriod"/>
            </a:pPr>
            <a:r>
              <a:rPr lang="en-US" sz="2000" dirty="0">
                <a:solidFill>
                  <a:srgbClr val="004563"/>
                </a:solidFill>
                <a:latin typeface="HelveticaNeueLT Std" panose="020B0604020202020204"/>
              </a:rPr>
              <a:t>Establish RESEA as an </a:t>
            </a:r>
            <a:r>
              <a:rPr lang="en-US" sz="2000" dirty="0">
                <a:solidFill>
                  <a:srgbClr val="CC3300"/>
                </a:solidFill>
                <a:latin typeface="HelveticaNeueLT Std" panose="020B0604020202020204"/>
              </a:rPr>
              <a:t>entry point to other workforce system partners </a:t>
            </a:r>
            <a:r>
              <a:rPr lang="en-US" sz="2000" dirty="0">
                <a:solidFill>
                  <a:srgbClr val="004563"/>
                </a:solidFill>
                <a:latin typeface="HelveticaNeueLT Std" panose="020B0604020202020204"/>
              </a:rPr>
              <a:t>(TAA).</a:t>
            </a:r>
          </a:p>
          <a:p>
            <a:pPr marL="1371600" lvl="2" indent="-457200" algn="just">
              <a:buFont typeface="Arial" panose="020B0604020202020204" pitchFamily="34" charset="0"/>
              <a:buChar char="•"/>
            </a:pPr>
            <a:r>
              <a:rPr lang="en-US" sz="2000" dirty="0">
                <a:solidFill>
                  <a:srgbClr val="CC3300"/>
                </a:solidFill>
                <a:latin typeface="HelveticaNeueLT Std" panose="020B0604020202020204"/>
              </a:rPr>
              <a:t>The TAA program is a mandatory workforce development program partner under WIOA</a:t>
            </a:r>
          </a:p>
        </p:txBody>
      </p:sp>
    </p:spTree>
    <p:extLst>
      <p:ext uri="{BB962C8B-B14F-4D97-AF65-F5344CB8AC3E}">
        <p14:creationId xmlns:p14="http://schemas.microsoft.com/office/powerpoint/2010/main" val="18045100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1" name="Straight Connector 20"/>
          <p:cNvCxnSpPr/>
          <p:nvPr/>
        </p:nvCxnSpPr>
        <p:spPr bwMode="auto">
          <a:xfrm>
            <a:off x="647065" y="6413972"/>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auto">
          <a:xfrm>
            <a:off x="650610" y="675916"/>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7252" y="-7983"/>
            <a:ext cx="464452" cy="671373"/>
          </a:xfrm>
          <a:prstGeom prst="rect">
            <a:avLst/>
          </a:prstGeom>
          <a:solidFill>
            <a:srgbClr val="BDD7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68728" y="6509145"/>
            <a:ext cx="3812894" cy="206062"/>
          </a:xfrm>
          <a:prstGeom prst="rect">
            <a:avLst/>
          </a:prstGeom>
        </p:spPr>
      </p:pic>
      <p:sp>
        <p:nvSpPr>
          <p:cNvPr id="2" name="Slide Number Placeholder 1">
            <a:extLst>
              <a:ext uri="{FF2B5EF4-FFF2-40B4-BE49-F238E27FC236}">
                <a16:creationId xmlns:a16="http://schemas.microsoft.com/office/drawing/2014/main" id="{4C94DA1E-32DF-4189-BE57-1956287CB5B4}"/>
              </a:ext>
            </a:extLst>
          </p:cNvPr>
          <p:cNvSpPr>
            <a:spLocks noGrp="1"/>
          </p:cNvSpPr>
          <p:nvPr>
            <p:ph type="sldNum" sz="quarter" idx="12"/>
          </p:nvPr>
        </p:nvSpPr>
        <p:spPr>
          <a:xfrm>
            <a:off x="6665473" y="6382291"/>
            <a:ext cx="20574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E0A5F7-18CF-42D7-865E-9BC89C445029}" type="slidenum">
              <a:rPr kumimoji="0" lang="en-US" sz="1200" b="0" i="0" u="none" strike="noStrike" kern="1200" cap="none" spc="0" normalizeH="0" baseline="0" noProof="0" smtClean="0">
                <a:ln>
                  <a:noFill/>
                </a:ln>
                <a:solidFill>
                  <a:prstClr val="black">
                    <a:tint val="75000"/>
                  </a:prstClr>
                </a:solidFill>
                <a:effectLst/>
                <a:uLnTx/>
                <a:uFillTx/>
                <a:latin typeface="HelveticaNeueLT Std"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tint val="75000"/>
                </a:prstClr>
              </a:solidFill>
              <a:effectLst/>
              <a:uLnTx/>
              <a:uFillTx/>
              <a:latin typeface="HelveticaNeueLT Std" panose="020B0604020202020204"/>
              <a:ea typeface="+mn-ea"/>
              <a:cs typeface="+mn-cs"/>
            </a:endParaRPr>
          </a:p>
        </p:txBody>
      </p:sp>
      <p:sp>
        <p:nvSpPr>
          <p:cNvPr id="11" name="Slide Number Placeholder 3">
            <a:extLst>
              <a:ext uri="{FF2B5EF4-FFF2-40B4-BE49-F238E27FC236}">
                <a16:creationId xmlns:a16="http://schemas.microsoft.com/office/drawing/2014/main" id="{C8E58430-B209-40B1-AAAD-542C5CDF03BB}"/>
              </a:ext>
            </a:extLst>
          </p:cNvPr>
          <p:cNvSpPr txBox="1">
            <a:spLocks/>
          </p:cNvSpPr>
          <p:nvPr/>
        </p:nvSpPr>
        <p:spPr>
          <a:xfrm>
            <a:off x="6665473" y="6382291"/>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HelveticaNeueLT Std" panose="020B0604020202020204"/>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2AE0A5F7-18CF-42D7-865E-9BC89C445029}" type="slidenum">
              <a:rPr kumimoji="0" lang="en-US" sz="1200" b="0" i="0" u="none" strike="noStrike" kern="1200" cap="none" spc="0" normalizeH="0" baseline="0" noProof="0" smtClean="0">
                <a:ln>
                  <a:noFill/>
                </a:ln>
                <a:solidFill>
                  <a:prstClr val="black">
                    <a:tint val="75000"/>
                  </a:prstClr>
                </a:solidFill>
                <a:effectLst/>
                <a:uLnTx/>
                <a:uFillTx/>
                <a:latin typeface="HelveticaNeueLT Std"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tint val="75000"/>
                </a:prstClr>
              </a:solidFill>
              <a:effectLst/>
              <a:uLnTx/>
              <a:uFillTx/>
              <a:latin typeface="HelveticaNeueLT Std" panose="020B0604020202020204"/>
              <a:ea typeface="+mn-ea"/>
              <a:cs typeface="+mn-cs"/>
            </a:endParaRPr>
          </a:p>
        </p:txBody>
      </p:sp>
      <p:sp>
        <p:nvSpPr>
          <p:cNvPr id="14" name="Content Placeholder 13">
            <a:extLst>
              <a:ext uri="{FF2B5EF4-FFF2-40B4-BE49-F238E27FC236}">
                <a16:creationId xmlns:a16="http://schemas.microsoft.com/office/drawing/2014/main" id="{4A9B7552-9F68-4379-B80D-07D20C9CC170}"/>
              </a:ext>
            </a:extLst>
          </p:cNvPr>
          <p:cNvSpPr>
            <a:spLocks noGrp="1"/>
          </p:cNvSpPr>
          <p:nvPr>
            <p:ph idx="1"/>
          </p:nvPr>
        </p:nvSpPr>
        <p:spPr>
          <a:xfrm>
            <a:off x="681672" y="974725"/>
            <a:ext cx="7886700" cy="4351338"/>
          </a:xfrm>
        </p:spPr>
        <p:txBody>
          <a:bodyPr/>
          <a:lstStyle/>
          <a:p>
            <a:pPr marL="0" indent="0">
              <a:buNone/>
            </a:pPr>
            <a:endParaRPr lang="en-US" dirty="0">
              <a:solidFill>
                <a:srgbClr val="004563"/>
              </a:solidFill>
              <a:latin typeface="Arial" panose="020B0604020202020204"/>
            </a:endParaRPr>
          </a:p>
          <a:p>
            <a:endParaRPr lang="en-US" dirty="0"/>
          </a:p>
        </p:txBody>
      </p:sp>
      <p:sp>
        <p:nvSpPr>
          <p:cNvPr id="6" name="Rectangle 5">
            <a:extLst>
              <a:ext uri="{FF2B5EF4-FFF2-40B4-BE49-F238E27FC236}">
                <a16:creationId xmlns:a16="http://schemas.microsoft.com/office/drawing/2014/main" id="{41855590-EBCE-4D81-9575-6110CFEC39F7}"/>
              </a:ext>
            </a:extLst>
          </p:cNvPr>
          <p:cNvSpPr/>
          <p:nvPr/>
        </p:nvSpPr>
        <p:spPr>
          <a:xfrm>
            <a:off x="605155" y="984250"/>
            <a:ext cx="7886700" cy="4708981"/>
          </a:xfrm>
          <a:prstGeom prst="rect">
            <a:avLst/>
          </a:prstGeom>
        </p:spPr>
        <p:txBody>
          <a:bodyPr wrap="square">
            <a:spAutoFit/>
          </a:bodyPr>
          <a:lstStyle/>
          <a:p>
            <a:pPr marL="342900" lvl="0" indent="-342900">
              <a:buFont typeface="Wingdings" panose="05000000000000000000" pitchFamily="2" charset="2"/>
              <a:buChar char="§"/>
              <a:defRPr/>
            </a:pPr>
            <a:r>
              <a:rPr lang="en-US" sz="2000" dirty="0">
                <a:solidFill>
                  <a:srgbClr val="004563"/>
                </a:solidFill>
                <a:latin typeface="Arial" panose="020B0604020202020204" pitchFamily="34" charset="0"/>
                <a:cs typeface="Arial" panose="020B0604020202020204" pitchFamily="34" charset="0"/>
              </a:rPr>
              <a:t>Screen all RESEA and PREP participants upon initial meeting and intake. Consider:</a:t>
            </a:r>
          </a:p>
          <a:p>
            <a:pPr lvl="0">
              <a:defRPr/>
            </a:pPr>
            <a:r>
              <a:rPr lang="en-US" sz="2000" dirty="0">
                <a:solidFill>
                  <a:srgbClr val="004563"/>
                </a:solidFill>
                <a:latin typeface="Arial" panose="020B0604020202020204" pitchFamily="34" charset="0"/>
                <a:cs typeface="Arial" panose="020B0604020202020204" pitchFamily="34" charset="0"/>
              </a:rPr>
              <a:t> </a:t>
            </a:r>
          </a:p>
          <a:p>
            <a:pPr marL="800100" lvl="1" indent="-342900">
              <a:buFont typeface="Arial" panose="020B0604020202020204" pitchFamily="34" charset="0"/>
              <a:buChar char="•"/>
              <a:defRPr/>
            </a:pPr>
            <a:r>
              <a:rPr lang="en-US" sz="2000" dirty="0">
                <a:solidFill>
                  <a:srgbClr val="004563"/>
                </a:solidFill>
                <a:latin typeface="Arial" panose="020B0604020202020204" pitchFamily="34" charset="0"/>
                <a:cs typeface="Arial" panose="020B0604020202020204" pitchFamily="34" charset="0"/>
              </a:rPr>
              <a:t>Who are our RESEA or PREP participants? </a:t>
            </a:r>
          </a:p>
          <a:p>
            <a:pPr marL="342900" lvl="0" indent="-342900">
              <a:buFont typeface="Arial" panose="020B0604020202020204" pitchFamily="34" charset="0"/>
              <a:buChar char="•"/>
              <a:defRPr/>
            </a:pPr>
            <a:endParaRPr lang="en-US" sz="2000" dirty="0">
              <a:solidFill>
                <a:srgbClr val="004563"/>
              </a:solidFill>
              <a:latin typeface="Arial" panose="020B0604020202020204" pitchFamily="34" charset="0"/>
              <a:cs typeface="Arial" panose="020B0604020202020204" pitchFamily="34" charset="0"/>
            </a:endParaRPr>
          </a:p>
          <a:p>
            <a:pPr lvl="2">
              <a:defRPr/>
            </a:pPr>
            <a:r>
              <a:rPr lang="en-US" sz="2000" dirty="0">
                <a:solidFill>
                  <a:srgbClr val="004563"/>
                </a:solidFill>
                <a:latin typeface="Arial" panose="020B0604020202020204" pitchFamily="34" charset="0"/>
                <a:cs typeface="Arial" panose="020B0604020202020204" pitchFamily="34" charset="0"/>
              </a:rPr>
              <a:t>RESEA and PREP participants are dislocated workers who are most likely to exhaust their benefits and require assistance with work search and job placement. </a:t>
            </a:r>
          </a:p>
          <a:p>
            <a:pPr marL="342900" lvl="0" indent="-342900">
              <a:buFont typeface="Arial" panose="020B0604020202020204" pitchFamily="34" charset="0"/>
              <a:buChar char="•"/>
              <a:defRPr/>
            </a:pPr>
            <a:endParaRPr lang="en-US" sz="2000" dirty="0">
              <a:solidFill>
                <a:srgbClr val="004563"/>
              </a:solidFill>
              <a:latin typeface="Arial" panose="020B0604020202020204" pitchFamily="34" charset="0"/>
              <a:cs typeface="Arial" panose="020B0604020202020204" pitchFamily="34" charset="0"/>
            </a:endParaRPr>
          </a:p>
          <a:p>
            <a:pPr marL="800100" lvl="1" indent="-342900">
              <a:buFont typeface="Arial" panose="020B0604020202020204" pitchFamily="34" charset="0"/>
              <a:buChar char="•"/>
              <a:defRPr/>
            </a:pPr>
            <a:r>
              <a:rPr lang="en-US" sz="2000" dirty="0">
                <a:solidFill>
                  <a:srgbClr val="004563"/>
                </a:solidFill>
                <a:latin typeface="Arial" panose="020B0604020202020204" pitchFamily="34" charset="0"/>
                <a:cs typeface="Arial" panose="020B0604020202020204" pitchFamily="34" charset="0"/>
              </a:rPr>
              <a:t>Who are our TAA participants? </a:t>
            </a:r>
          </a:p>
          <a:p>
            <a:pPr marL="800100" lvl="1" indent="-342900">
              <a:buFont typeface="Arial" panose="020B0604020202020204" pitchFamily="34" charset="0"/>
              <a:buChar char="•"/>
              <a:defRPr/>
            </a:pPr>
            <a:endParaRPr lang="en-US" sz="2000" dirty="0">
              <a:solidFill>
                <a:srgbClr val="004563"/>
              </a:solidFill>
              <a:latin typeface="Arial" panose="020B0604020202020204" pitchFamily="34" charset="0"/>
              <a:cs typeface="Arial" panose="020B0604020202020204" pitchFamily="34" charset="0"/>
            </a:endParaRPr>
          </a:p>
          <a:p>
            <a:pPr lvl="2">
              <a:defRPr/>
            </a:pPr>
            <a:r>
              <a:rPr lang="en-US" sz="2000" dirty="0">
                <a:solidFill>
                  <a:srgbClr val="004563"/>
                </a:solidFill>
                <a:latin typeface="Arial" panose="020B0604020202020204" pitchFamily="34" charset="0"/>
                <a:cs typeface="Arial" panose="020B0604020202020204" pitchFamily="34" charset="0"/>
              </a:rPr>
              <a:t>TAA participants are dislocated workers </a:t>
            </a:r>
            <a:r>
              <a:rPr lang="en-US" sz="2000" dirty="0">
                <a:solidFill>
                  <a:srgbClr val="CC3300"/>
                </a:solidFill>
                <a:latin typeface="Arial" panose="020B0604020202020204" pitchFamily="34" charset="0"/>
                <a:cs typeface="Arial" panose="020B0604020202020204" pitchFamily="34" charset="0"/>
              </a:rPr>
              <a:t>due to the adverse affects of foreign trade or competition, </a:t>
            </a:r>
            <a:r>
              <a:rPr lang="en-US" sz="2000" dirty="0">
                <a:solidFill>
                  <a:schemeClr val="accent5">
                    <a:lumMod val="50000"/>
                  </a:schemeClr>
                </a:solidFill>
                <a:latin typeface="Arial" panose="020B0604020202020204" pitchFamily="34" charset="0"/>
                <a:cs typeface="Arial" panose="020B0604020202020204" pitchFamily="34" charset="0"/>
              </a:rPr>
              <a:t>who will </a:t>
            </a:r>
            <a:r>
              <a:rPr lang="en-US" sz="2000" dirty="0">
                <a:solidFill>
                  <a:srgbClr val="004563"/>
                </a:solidFill>
                <a:latin typeface="Arial" panose="020B0604020202020204" pitchFamily="34" charset="0"/>
                <a:cs typeface="Arial" panose="020B0604020202020204" pitchFamily="34" charset="0"/>
              </a:rPr>
              <a:t>likely  exhaust their benefits and require assistance with work search and job placement.  </a:t>
            </a: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2" name="Title 1">
            <a:extLst>
              <a:ext uri="{FF2B5EF4-FFF2-40B4-BE49-F238E27FC236}">
                <a16:creationId xmlns:a16="http://schemas.microsoft.com/office/drawing/2014/main" id="{169DC371-EAC0-47F8-8D92-8D3D15FDDA86}"/>
              </a:ext>
            </a:extLst>
          </p:cNvPr>
          <p:cNvSpPr txBox="1">
            <a:spLocks/>
          </p:cNvSpPr>
          <p:nvPr/>
        </p:nvSpPr>
        <p:spPr>
          <a:xfrm>
            <a:off x="457199" y="219794"/>
            <a:ext cx="9786395" cy="371829"/>
          </a:xfrm>
          <a:prstGeom prst="rect">
            <a:avLst/>
          </a:prstGeom>
          <a:noFill/>
        </p:spPr>
        <p:txBody>
          <a:bodyPr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defRPr/>
            </a:pPr>
            <a:r>
              <a:rPr lang="en-US" sz="2300" b="1" dirty="0">
                <a:solidFill>
                  <a:srgbClr val="004563"/>
                </a:solidFill>
                <a:latin typeface="HelveticaNeueLT Std" panose="020B0604020202020204" pitchFamily="34" charset="0"/>
                <a:ea typeface="Open Sans Semibold" panose="020B0706030804020204" pitchFamily="34" charset="0"/>
                <a:cs typeface="Open Sans Semibold" panose="020B0706030804020204" pitchFamily="34" charset="0"/>
              </a:rPr>
              <a:t>COMMON GOALS, SCREENING, AND WORKING TOGETHER</a:t>
            </a:r>
          </a:p>
        </p:txBody>
      </p:sp>
    </p:spTree>
    <p:extLst>
      <p:ext uri="{BB962C8B-B14F-4D97-AF65-F5344CB8AC3E}">
        <p14:creationId xmlns:p14="http://schemas.microsoft.com/office/powerpoint/2010/main" val="9486849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5"/>
          <p:cNvSpPr txBox="1">
            <a:spLocks/>
          </p:cNvSpPr>
          <p:nvPr/>
        </p:nvSpPr>
        <p:spPr>
          <a:xfrm>
            <a:off x="622932" y="1550434"/>
            <a:ext cx="8185402" cy="4352253"/>
          </a:xfrm>
          <a:prstGeom prst="rect">
            <a:avLst/>
          </a:prstGeom>
        </p:spPr>
        <p:txBody>
          <a:bodyPr vert="horz" wrap="square"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spcBef>
                <a:spcPts val="0"/>
              </a:spcBef>
              <a:buClr>
                <a:srgbClr val="000066"/>
              </a:buClr>
              <a:buSzPct val="100000"/>
              <a:buFont typeface="Wingdings" panose="05000000000000000000" pitchFamily="2" charset="2"/>
              <a:buChar char="§"/>
            </a:pPr>
            <a:r>
              <a:rPr lang="en-US" sz="2000" dirty="0">
                <a:solidFill>
                  <a:srgbClr val="002060"/>
                </a:solidFill>
                <a:latin typeface="HelveticaNeueLT Std"/>
                <a:cs typeface="Times New Roman" pitchFamily="18" charset="0"/>
              </a:rPr>
              <a:t> Orientation or Intake </a:t>
            </a:r>
            <a:r>
              <a:rPr lang="en-US" sz="2000" dirty="0">
                <a:solidFill>
                  <a:srgbClr val="CC3300"/>
                </a:solidFill>
                <a:latin typeface="HelveticaNeueLT Std"/>
                <a:cs typeface="Times New Roman" pitchFamily="18" charset="0"/>
              </a:rPr>
              <a:t>(Yes, TAA, RESEA, &amp; PREP) </a:t>
            </a:r>
          </a:p>
          <a:p>
            <a:pPr algn="just">
              <a:lnSpc>
                <a:spcPct val="120000"/>
              </a:lnSpc>
              <a:spcBef>
                <a:spcPts val="0"/>
              </a:spcBef>
              <a:buClr>
                <a:srgbClr val="000066"/>
              </a:buClr>
              <a:buSzPct val="100000"/>
              <a:buFont typeface="Wingdings" panose="05000000000000000000" pitchFamily="2" charset="2"/>
              <a:buChar char="§"/>
            </a:pPr>
            <a:endParaRPr lang="en-US" sz="2000" dirty="0">
              <a:solidFill>
                <a:srgbClr val="002060"/>
              </a:solidFill>
              <a:latin typeface="HelveticaNeueLT Std"/>
              <a:cs typeface="Times New Roman" pitchFamily="18" charset="0"/>
            </a:endParaRPr>
          </a:p>
          <a:p>
            <a:pPr algn="just">
              <a:lnSpc>
                <a:spcPct val="120000"/>
              </a:lnSpc>
              <a:spcBef>
                <a:spcPts val="0"/>
              </a:spcBef>
              <a:buClr>
                <a:srgbClr val="000066"/>
              </a:buClr>
              <a:buSzPct val="100000"/>
              <a:buFont typeface="Wingdings" panose="05000000000000000000" pitchFamily="2" charset="2"/>
              <a:buChar char="§"/>
            </a:pPr>
            <a:r>
              <a:rPr lang="en-US" sz="2000" dirty="0">
                <a:solidFill>
                  <a:srgbClr val="002060"/>
                </a:solidFill>
                <a:latin typeface="HelveticaNeueLT Std"/>
                <a:cs typeface="Times New Roman" pitchFamily="18" charset="0"/>
              </a:rPr>
              <a:t> Initial or Comprehensive Assessment </a:t>
            </a:r>
            <a:r>
              <a:rPr lang="en-US" sz="2000" dirty="0">
                <a:solidFill>
                  <a:srgbClr val="CC3300"/>
                </a:solidFill>
                <a:latin typeface="HelveticaNeueLT Std"/>
                <a:cs typeface="Times New Roman" pitchFamily="18" charset="0"/>
              </a:rPr>
              <a:t>(Yes, TAA, RESEA, &amp; PREP) </a:t>
            </a:r>
          </a:p>
          <a:p>
            <a:pPr lvl="1" algn="just">
              <a:lnSpc>
                <a:spcPct val="120000"/>
              </a:lnSpc>
              <a:spcBef>
                <a:spcPts val="0"/>
              </a:spcBef>
              <a:buClr>
                <a:srgbClr val="000066"/>
              </a:buClr>
              <a:buSzPct val="100000"/>
            </a:pPr>
            <a:r>
              <a:rPr lang="en-US" sz="1600" dirty="0">
                <a:solidFill>
                  <a:srgbClr val="002060"/>
                </a:solidFill>
                <a:latin typeface="HelveticaNeueLT Std"/>
                <a:cs typeface="Times New Roman" pitchFamily="18" charset="0"/>
              </a:rPr>
              <a:t>TAA offers specialized assessments </a:t>
            </a:r>
          </a:p>
          <a:p>
            <a:pPr marL="0" indent="0" algn="just">
              <a:lnSpc>
                <a:spcPct val="120000"/>
              </a:lnSpc>
              <a:spcBef>
                <a:spcPts val="0"/>
              </a:spcBef>
              <a:buClr>
                <a:srgbClr val="000066"/>
              </a:buClr>
              <a:buSzPct val="100000"/>
              <a:buNone/>
            </a:pPr>
            <a:endParaRPr lang="en-US" sz="2000" dirty="0">
              <a:solidFill>
                <a:srgbClr val="002060"/>
              </a:solidFill>
              <a:latin typeface="HelveticaNeueLT Std"/>
              <a:cs typeface="Times New Roman" pitchFamily="18" charset="0"/>
            </a:endParaRPr>
          </a:p>
          <a:p>
            <a:pPr algn="just">
              <a:lnSpc>
                <a:spcPct val="120000"/>
              </a:lnSpc>
              <a:spcBef>
                <a:spcPts val="0"/>
              </a:spcBef>
              <a:buClr>
                <a:srgbClr val="000066"/>
              </a:buClr>
              <a:buSzPct val="100000"/>
              <a:buFont typeface="Wingdings" panose="05000000000000000000" pitchFamily="2" charset="2"/>
              <a:buChar char="§"/>
            </a:pPr>
            <a:r>
              <a:rPr lang="en-US" sz="2000" dirty="0">
                <a:solidFill>
                  <a:srgbClr val="002060"/>
                </a:solidFill>
                <a:latin typeface="HelveticaNeueLT Std"/>
                <a:cs typeface="Times New Roman" pitchFamily="18" charset="0"/>
              </a:rPr>
              <a:t>Provision of Labor Market Information (LMI) </a:t>
            </a:r>
            <a:r>
              <a:rPr lang="en-US" sz="2000" dirty="0">
                <a:solidFill>
                  <a:srgbClr val="CC3300"/>
                </a:solidFill>
                <a:latin typeface="HelveticaNeueLT Std"/>
                <a:cs typeface="Times New Roman" pitchFamily="18" charset="0"/>
              </a:rPr>
              <a:t>(Yes, TAA, RESEA, &amp; PREP) </a:t>
            </a:r>
            <a:endParaRPr lang="en-US" sz="2000" dirty="0">
              <a:solidFill>
                <a:srgbClr val="002060"/>
              </a:solidFill>
              <a:latin typeface="HelveticaNeueLT Std"/>
              <a:cs typeface="Times New Roman" pitchFamily="18" charset="0"/>
            </a:endParaRPr>
          </a:p>
          <a:p>
            <a:pPr algn="just">
              <a:lnSpc>
                <a:spcPct val="120000"/>
              </a:lnSpc>
              <a:spcBef>
                <a:spcPts val="0"/>
              </a:spcBef>
              <a:buClr>
                <a:srgbClr val="000066"/>
              </a:buClr>
              <a:buSzPct val="100000"/>
              <a:buFont typeface="Wingdings" panose="05000000000000000000" pitchFamily="2" charset="2"/>
              <a:buChar char="§"/>
            </a:pPr>
            <a:r>
              <a:rPr lang="en-US" sz="2000" dirty="0">
                <a:solidFill>
                  <a:srgbClr val="002060"/>
                </a:solidFill>
                <a:latin typeface="HelveticaNeueLT Std"/>
                <a:cs typeface="Times New Roman" pitchFamily="18" charset="0"/>
              </a:rPr>
              <a:t>Individual Employment Plan (IEP) </a:t>
            </a:r>
            <a:r>
              <a:rPr lang="en-US" sz="2000" dirty="0">
                <a:solidFill>
                  <a:srgbClr val="CC3300"/>
                </a:solidFill>
                <a:latin typeface="HelveticaNeueLT Std"/>
                <a:cs typeface="Times New Roman" pitchFamily="18" charset="0"/>
              </a:rPr>
              <a:t>(Yes, TAA, RESEA, &amp; PREP) </a:t>
            </a:r>
          </a:p>
          <a:p>
            <a:pPr lvl="1" algn="just">
              <a:lnSpc>
                <a:spcPct val="120000"/>
              </a:lnSpc>
              <a:spcBef>
                <a:spcPts val="0"/>
              </a:spcBef>
              <a:buClr>
                <a:srgbClr val="000066"/>
              </a:buClr>
              <a:buSzPct val="100000"/>
            </a:pPr>
            <a:r>
              <a:rPr lang="en-US" sz="1600" dirty="0">
                <a:solidFill>
                  <a:srgbClr val="004563"/>
                </a:solidFill>
                <a:latin typeface="HelveticaNeueLT Std"/>
                <a:cs typeface="Times New Roman" pitchFamily="18" charset="0"/>
              </a:rPr>
              <a:t>An IEP for TAA program participants is tailored and more comprehensive. The components of these plans differ. They are not interchangeable.</a:t>
            </a:r>
          </a:p>
          <a:p>
            <a:pPr marL="284163" indent="-284163" algn="just">
              <a:lnSpc>
                <a:spcPct val="120000"/>
              </a:lnSpc>
              <a:spcBef>
                <a:spcPts val="0"/>
              </a:spcBef>
              <a:buClr>
                <a:srgbClr val="000066"/>
              </a:buClr>
              <a:buSzPct val="100000"/>
              <a:buFont typeface="Wingdings" panose="05000000000000000000" pitchFamily="2" charset="2"/>
              <a:buChar char="Ø"/>
            </a:pPr>
            <a:endParaRPr lang="en-US" sz="2100" dirty="0">
              <a:solidFill>
                <a:srgbClr val="002060"/>
              </a:solidFill>
              <a:latin typeface="HelveticaNeueLT Std"/>
              <a:cs typeface="Times New Roman" pitchFamily="18" charset="0"/>
            </a:endParaRPr>
          </a:p>
          <a:p>
            <a:pPr algn="just">
              <a:lnSpc>
                <a:spcPct val="120000"/>
              </a:lnSpc>
              <a:spcBef>
                <a:spcPts val="0"/>
              </a:spcBef>
              <a:buClr>
                <a:srgbClr val="000066"/>
              </a:buClr>
              <a:buSzPct val="100000"/>
              <a:buFont typeface="Wingdings" panose="05000000000000000000" pitchFamily="2" charset="2"/>
              <a:buChar char="§"/>
            </a:pPr>
            <a:r>
              <a:rPr lang="en-US" sz="2100" dirty="0">
                <a:solidFill>
                  <a:srgbClr val="002060"/>
                </a:solidFill>
                <a:latin typeface="HelveticaNeueLT Std"/>
                <a:cs typeface="Times New Roman" pitchFamily="18" charset="0"/>
              </a:rPr>
              <a:t>Additional </a:t>
            </a:r>
            <a:r>
              <a:rPr lang="en-US" sz="2100" u="sng" dirty="0">
                <a:solidFill>
                  <a:srgbClr val="002060"/>
                </a:solidFill>
                <a:latin typeface="HelveticaNeueLT Std"/>
                <a:cs typeface="Times New Roman" pitchFamily="18" charset="0"/>
              </a:rPr>
              <a:t>Case Management</a:t>
            </a:r>
            <a:r>
              <a:rPr lang="en-US" sz="2100" dirty="0">
                <a:solidFill>
                  <a:srgbClr val="002060"/>
                </a:solidFill>
                <a:latin typeface="HelveticaNeueLT Std"/>
                <a:cs typeface="Times New Roman" pitchFamily="18" charset="0"/>
              </a:rPr>
              <a:t>, Job Search Assistance and Allowance, and Relocation Allowance </a:t>
            </a:r>
            <a:r>
              <a:rPr lang="en-US" sz="2100" dirty="0">
                <a:solidFill>
                  <a:srgbClr val="CC3300"/>
                </a:solidFill>
                <a:latin typeface="HelveticaNeueLT Std"/>
                <a:cs typeface="Times New Roman" pitchFamily="18" charset="0"/>
              </a:rPr>
              <a:t>(TAA)</a:t>
            </a:r>
          </a:p>
          <a:p>
            <a:pPr lvl="1" algn="just">
              <a:lnSpc>
                <a:spcPct val="120000"/>
              </a:lnSpc>
              <a:spcBef>
                <a:spcPts val="0"/>
              </a:spcBef>
              <a:buClr>
                <a:srgbClr val="000066"/>
              </a:buClr>
              <a:buSzPct val="100000"/>
            </a:pPr>
            <a:r>
              <a:rPr lang="en-US" sz="1700" dirty="0">
                <a:solidFill>
                  <a:srgbClr val="004563"/>
                </a:solidFill>
                <a:latin typeface="HelveticaNeueLT Std"/>
                <a:cs typeface="Times New Roman" pitchFamily="18" charset="0"/>
              </a:rPr>
              <a:t>TAA will help the participant find suitable employment outside of his or her commuting area and help the participant relocate.</a:t>
            </a:r>
          </a:p>
        </p:txBody>
      </p:sp>
      <p:sp>
        <p:nvSpPr>
          <p:cNvPr id="18" name="Title 1"/>
          <p:cNvSpPr txBox="1">
            <a:spLocks/>
          </p:cNvSpPr>
          <p:nvPr/>
        </p:nvSpPr>
        <p:spPr>
          <a:xfrm>
            <a:off x="92644" y="924201"/>
            <a:ext cx="8715690" cy="352894"/>
          </a:xfrm>
          <a:prstGeom prst="rect">
            <a:avLst/>
          </a:prstGeom>
          <a:noFill/>
        </p:spPr>
        <p:txBody>
          <a:bodyPr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defRPr/>
            </a:pPr>
            <a:r>
              <a:rPr lang="en-US" sz="2400" b="1" dirty="0">
                <a:solidFill>
                  <a:schemeClr val="tx2"/>
                </a:solidFill>
                <a:latin typeface="HelveticaNeueLT Std" panose="020B0604020202020204" pitchFamily="34" charset="0"/>
                <a:cs typeface="Times New Roman" panose="02020603050405020304" pitchFamily="18" charset="0"/>
              </a:rPr>
              <a:t>	How do the programs compare and align?</a:t>
            </a:r>
            <a:endParaRPr lang="en-US" sz="2400" b="1" dirty="0">
              <a:solidFill>
                <a:schemeClr val="tx2"/>
              </a:solidFill>
              <a:latin typeface="HelveticaNeueLT Std" panose="020B0604020202020204" pitchFamily="34" charset="0"/>
              <a:ea typeface="Open Sans Semibold" panose="020B0706030804020204" pitchFamily="34" charset="0"/>
              <a:cs typeface="Open Sans Semibold" panose="020B0706030804020204" pitchFamily="34" charset="0"/>
            </a:endParaRPr>
          </a:p>
        </p:txBody>
      </p:sp>
      <p:cxnSp>
        <p:nvCxnSpPr>
          <p:cNvPr id="21" name="Straight Connector 20"/>
          <p:cNvCxnSpPr/>
          <p:nvPr/>
        </p:nvCxnSpPr>
        <p:spPr bwMode="auto">
          <a:xfrm>
            <a:off x="647067" y="6413972"/>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auto">
          <a:xfrm>
            <a:off x="650612" y="675916"/>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7252" y="-7983"/>
            <a:ext cx="464452" cy="671373"/>
          </a:xfrm>
          <a:prstGeom prst="rect">
            <a:avLst/>
          </a:prstGeom>
          <a:solidFill>
            <a:srgbClr val="BDD7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68728" y="6509145"/>
            <a:ext cx="3812894" cy="206062"/>
          </a:xfrm>
          <a:prstGeom prst="rect">
            <a:avLst/>
          </a:prstGeom>
        </p:spPr>
      </p:pic>
      <p:sp>
        <p:nvSpPr>
          <p:cNvPr id="24" name="Slide Number Placeholder 1"/>
          <p:cNvSpPr txBox="1">
            <a:spLocks/>
          </p:cNvSpPr>
          <p:nvPr/>
        </p:nvSpPr>
        <p:spPr>
          <a:xfrm>
            <a:off x="7227518" y="6432754"/>
            <a:ext cx="1306882"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fld id="{1D542111-50EA-460A-B560-69CFF2C7B7C0}" type="slidenum">
              <a:rPr lang="en-US" dirty="0"/>
              <a:t>6</a:t>
            </a:fld>
            <a:endParaRPr lang="en-US" dirty="0"/>
          </a:p>
        </p:txBody>
      </p:sp>
      <p:sp>
        <p:nvSpPr>
          <p:cNvPr id="11" name="Title 1">
            <a:extLst>
              <a:ext uri="{FF2B5EF4-FFF2-40B4-BE49-F238E27FC236}">
                <a16:creationId xmlns:a16="http://schemas.microsoft.com/office/drawing/2014/main" id="{3FB52798-C5D2-4A95-B99C-3BF8CFC4593E}"/>
              </a:ext>
            </a:extLst>
          </p:cNvPr>
          <p:cNvSpPr txBox="1">
            <a:spLocks/>
          </p:cNvSpPr>
          <p:nvPr/>
        </p:nvSpPr>
        <p:spPr>
          <a:xfrm>
            <a:off x="555309" y="169262"/>
            <a:ext cx="8793228" cy="352894"/>
          </a:xfrm>
          <a:prstGeom prst="rect">
            <a:avLst/>
          </a:prstGeom>
          <a:noFill/>
        </p:spPr>
        <p:txBody>
          <a:bodyPr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defRPr/>
            </a:pPr>
            <a:r>
              <a:rPr lang="en-US" sz="2300" b="1" dirty="0">
                <a:solidFill>
                  <a:srgbClr val="004563"/>
                </a:solidFill>
                <a:latin typeface="HelveticaNeueLT Std" panose="020B0604020202020204" pitchFamily="34" charset="0"/>
                <a:ea typeface="Open Sans Semibold" panose="020B0706030804020204" pitchFamily="34" charset="0"/>
                <a:cs typeface="Open Sans Semibold" panose="020B0706030804020204" pitchFamily="34" charset="0"/>
              </a:rPr>
              <a:t>COMMON GOALS, SCREENING , AND WORKING TOGETHER</a:t>
            </a:r>
          </a:p>
        </p:txBody>
      </p:sp>
    </p:spTree>
    <p:extLst>
      <p:ext uri="{BB962C8B-B14F-4D97-AF65-F5344CB8AC3E}">
        <p14:creationId xmlns:p14="http://schemas.microsoft.com/office/powerpoint/2010/main" val="16254644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1" name="Straight Connector 20"/>
          <p:cNvCxnSpPr/>
          <p:nvPr/>
        </p:nvCxnSpPr>
        <p:spPr bwMode="auto">
          <a:xfrm>
            <a:off x="647065" y="6413972"/>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auto">
          <a:xfrm>
            <a:off x="650610" y="675916"/>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7252" y="-7983"/>
            <a:ext cx="464452" cy="671373"/>
          </a:xfrm>
          <a:prstGeom prst="rect">
            <a:avLst/>
          </a:prstGeom>
          <a:solidFill>
            <a:srgbClr val="BDD7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68728" y="6509145"/>
            <a:ext cx="3812894" cy="206062"/>
          </a:xfrm>
          <a:prstGeom prst="rect">
            <a:avLst/>
          </a:prstGeom>
        </p:spPr>
      </p:pic>
      <p:sp>
        <p:nvSpPr>
          <p:cNvPr id="2" name="Slide Number Placeholder 1">
            <a:extLst>
              <a:ext uri="{FF2B5EF4-FFF2-40B4-BE49-F238E27FC236}">
                <a16:creationId xmlns:a16="http://schemas.microsoft.com/office/drawing/2014/main" id="{4C94DA1E-32DF-4189-BE57-1956287CB5B4}"/>
              </a:ext>
            </a:extLst>
          </p:cNvPr>
          <p:cNvSpPr>
            <a:spLocks noGrp="1"/>
          </p:cNvSpPr>
          <p:nvPr>
            <p:ph type="sldNum" sz="quarter" idx="12"/>
          </p:nvPr>
        </p:nvSpPr>
        <p:spPr>
          <a:xfrm>
            <a:off x="6665473" y="6382291"/>
            <a:ext cx="20574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E0A5F7-18CF-42D7-865E-9BC89C445029}" type="slidenum">
              <a:rPr kumimoji="0" lang="en-US" sz="1200" b="0" i="0" u="none" strike="noStrike" kern="1200" cap="none" spc="0" normalizeH="0" baseline="0" noProof="0" smtClean="0">
                <a:ln>
                  <a:noFill/>
                </a:ln>
                <a:solidFill>
                  <a:prstClr val="black">
                    <a:tint val="75000"/>
                  </a:prstClr>
                </a:solidFill>
                <a:effectLst/>
                <a:uLnTx/>
                <a:uFillTx/>
                <a:latin typeface="HelveticaNeueLT Std"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tint val="75000"/>
                </a:prstClr>
              </a:solidFill>
              <a:effectLst/>
              <a:uLnTx/>
              <a:uFillTx/>
              <a:latin typeface="HelveticaNeueLT Std" panose="020B0604020202020204"/>
              <a:ea typeface="+mn-ea"/>
              <a:cs typeface="+mn-cs"/>
            </a:endParaRPr>
          </a:p>
        </p:txBody>
      </p:sp>
      <p:sp>
        <p:nvSpPr>
          <p:cNvPr id="11" name="Slide Number Placeholder 3">
            <a:extLst>
              <a:ext uri="{FF2B5EF4-FFF2-40B4-BE49-F238E27FC236}">
                <a16:creationId xmlns:a16="http://schemas.microsoft.com/office/drawing/2014/main" id="{C8E58430-B209-40B1-AAAD-542C5CDF03BB}"/>
              </a:ext>
            </a:extLst>
          </p:cNvPr>
          <p:cNvSpPr txBox="1">
            <a:spLocks/>
          </p:cNvSpPr>
          <p:nvPr/>
        </p:nvSpPr>
        <p:spPr>
          <a:xfrm>
            <a:off x="6665473" y="6382291"/>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HelveticaNeueLT Std" panose="020B0604020202020204"/>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2AE0A5F7-18CF-42D7-865E-9BC89C445029}" type="slidenum">
              <a:rPr kumimoji="0" lang="en-US" sz="1200" b="0" i="0" u="none" strike="noStrike" kern="1200" cap="none" spc="0" normalizeH="0" baseline="0" noProof="0" smtClean="0">
                <a:ln>
                  <a:noFill/>
                </a:ln>
                <a:solidFill>
                  <a:prstClr val="black">
                    <a:tint val="75000"/>
                  </a:prstClr>
                </a:solidFill>
                <a:effectLst/>
                <a:uLnTx/>
                <a:uFillTx/>
                <a:latin typeface="HelveticaNeueLT Std"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tint val="75000"/>
                </a:prstClr>
              </a:solidFill>
              <a:effectLst/>
              <a:uLnTx/>
              <a:uFillTx/>
              <a:latin typeface="HelveticaNeueLT Std" panose="020B0604020202020204"/>
              <a:ea typeface="+mn-ea"/>
              <a:cs typeface="+mn-cs"/>
            </a:endParaRPr>
          </a:p>
        </p:txBody>
      </p:sp>
      <p:sp>
        <p:nvSpPr>
          <p:cNvPr id="14" name="Content Placeholder 13">
            <a:extLst>
              <a:ext uri="{FF2B5EF4-FFF2-40B4-BE49-F238E27FC236}">
                <a16:creationId xmlns:a16="http://schemas.microsoft.com/office/drawing/2014/main" id="{4A9B7552-9F68-4379-B80D-07D20C9CC170}"/>
              </a:ext>
            </a:extLst>
          </p:cNvPr>
          <p:cNvSpPr>
            <a:spLocks noGrp="1"/>
          </p:cNvSpPr>
          <p:nvPr>
            <p:ph idx="1"/>
          </p:nvPr>
        </p:nvSpPr>
        <p:spPr>
          <a:xfrm>
            <a:off x="647065" y="949325"/>
            <a:ext cx="7886700" cy="4351338"/>
          </a:xfrm>
        </p:spPr>
        <p:txBody>
          <a:bodyPr/>
          <a:lstStyle/>
          <a:p>
            <a:pPr marL="0" lvl="0" indent="0">
              <a:spcBef>
                <a:spcPts val="1800"/>
              </a:spcBef>
              <a:buClr>
                <a:srgbClr val="9E1C30"/>
              </a:buClr>
              <a:buNone/>
            </a:pPr>
            <a:r>
              <a:rPr lang="en-US" dirty="0">
                <a:solidFill>
                  <a:srgbClr val="004563"/>
                </a:solidFill>
                <a:latin typeface="Arial" panose="020B0604020202020204"/>
              </a:rPr>
              <a:t>The TAA program offers the following benefits:</a:t>
            </a:r>
          </a:p>
        </p:txBody>
      </p:sp>
      <p:sp>
        <p:nvSpPr>
          <p:cNvPr id="6" name="Rectangle 5">
            <a:extLst>
              <a:ext uri="{FF2B5EF4-FFF2-40B4-BE49-F238E27FC236}">
                <a16:creationId xmlns:a16="http://schemas.microsoft.com/office/drawing/2014/main" id="{41855590-EBCE-4D81-9575-6110CFEC39F7}"/>
              </a:ext>
            </a:extLst>
          </p:cNvPr>
          <p:cNvSpPr/>
          <p:nvPr/>
        </p:nvSpPr>
        <p:spPr>
          <a:xfrm>
            <a:off x="763288" y="1952308"/>
            <a:ext cx="7959585" cy="3077766"/>
          </a:xfrm>
          <a:prstGeom prst="rect">
            <a:avLst/>
          </a:prstGeom>
        </p:spPr>
        <p:txBody>
          <a:bodyPr wrap="square">
            <a:spAutoFit/>
          </a:bodyPr>
          <a:lstStyle/>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Employment and case management services</a:t>
            </a:r>
          </a:p>
          <a:p>
            <a:pPr marR="0" lvl="0" algn="l" defTabSz="914400" rtl="0" eaLnBrk="1" fontAlgn="auto" latinLnBrk="0" hangingPunct="1">
              <a:lnSpc>
                <a:spcPct val="100000"/>
              </a:lnSpc>
              <a:spcBef>
                <a:spcPts val="0"/>
              </a:spcBef>
              <a:spcAft>
                <a:spcPts val="0"/>
              </a:spcAft>
              <a:buClrTx/>
              <a:buSzTx/>
              <a:tabLst/>
              <a:defRPr/>
            </a:pPr>
            <a:endParaRPr kumimoji="0" lang="en-US" sz="20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Training and education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Income support as Trade Readjustment Allowance </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kumimoji="0" lang="en-US" sz="20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Wage subsidies for workers age 50 and older</a:t>
            </a:r>
          </a:p>
          <a:p>
            <a:pPr marR="0" lvl="0" algn="l" defTabSz="914400" rtl="0" eaLnBrk="1" fontAlgn="auto" latinLnBrk="0" hangingPunct="1">
              <a:lnSpc>
                <a:spcPct val="100000"/>
              </a:lnSpc>
              <a:spcBef>
                <a:spcPts val="0"/>
              </a:spcBef>
              <a:spcAft>
                <a:spcPts val="0"/>
              </a:spcAft>
              <a:buClrTx/>
              <a:buSzTx/>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2" name="Rectangle 11">
            <a:extLst>
              <a:ext uri="{FF2B5EF4-FFF2-40B4-BE49-F238E27FC236}">
                <a16:creationId xmlns:a16="http://schemas.microsoft.com/office/drawing/2014/main" id="{47CF64E5-A55F-4C6C-934C-E513917EB409}"/>
              </a:ext>
            </a:extLst>
          </p:cNvPr>
          <p:cNvSpPr/>
          <p:nvPr/>
        </p:nvSpPr>
        <p:spPr>
          <a:xfrm>
            <a:off x="759282" y="4659646"/>
            <a:ext cx="7773390" cy="1754326"/>
          </a:xfrm>
          <a:prstGeom prst="rect">
            <a:avLst/>
          </a:prstGeom>
        </p:spPr>
        <p:txBody>
          <a:bodyPr wrap="square">
            <a:spAutoFit/>
          </a:bodyPr>
          <a:lstStyle/>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Tax credit for health care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Job search and relocation allowances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3" name="Title 1">
            <a:extLst>
              <a:ext uri="{FF2B5EF4-FFF2-40B4-BE49-F238E27FC236}">
                <a16:creationId xmlns:a16="http://schemas.microsoft.com/office/drawing/2014/main" id="{11BD048D-F41B-429B-9131-EC19CE9CE4B4}"/>
              </a:ext>
            </a:extLst>
          </p:cNvPr>
          <p:cNvSpPr txBox="1">
            <a:spLocks/>
          </p:cNvSpPr>
          <p:nvPr/>
        </p:nvSpPr>
        <p:spPr>
          <a:xfrm>
            <a:off x="555309" y="169262"/>
            <a:ext cx="8793228" cy="352894"/>
          </a:xfrm>
          <a:prstGeom prst="rect">
            <a:avLst/>
          </a:prstGeom>
          <a:noFill/>
        </p:spPr>
        <p:txBody>
          <a:bodyPr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defRPr/>
            </a:pPr>
            <a:r>
              <a:rPr lang="en-US" sz="2300" b="1" dirty="0">
                <a:solidFill>
                  <a:srgbClr val="004563"/>
                </a:solidFill>
                <a:latin typeface="HelveticaNeueLT Std" panose="020B0604020202020204" pitchFamily="34" charset="0"/>
                <a:ea typeface="Open Sans Semibold" panose="020B0706030804020204" pitchFamily="34" charset="0"/>
                <a:cs typeface="Open Sans Semibold" panose="020B0706030804020204" pitchFamily="34" charset="0"/>
              </a:rPr>
              <a:t>COMMON GOALS, SCREENING, AND WORKING TOGETHER</a:t>
            </a:r>
          </a:p>
        </p:txBody>
      </p:sp>
    </p:spTree>
    <p:extLst>
      <p:ext uri="{BB962C8B-B14F-4D97-AF65-F5344CB8AC3E}">
        <p14:creationId xmlns:p14="http://schemas.microsoft.com/office/powerpoint/2010/main" val="1902749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1" name="Straight Connector 20"/>
          <p:cNvCxnSpPr/>
          <p:nvPr/>
        </p:nvCxnSpPr>
        <p:spPr bwMode="auto">
          <a:xfrm>
            <a:off x="647065" y="6413972"/>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auto">
          <a:xfrm>
            <a:off x="650610" y="675916"/>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7252" y="-7983"/>
            <a:ext cx="464452" cy="671373"/>
          </a:xfrm>
          <a:prstGeom prst="rect">
            <a:avLst/>
          </a:prstGeom>
          <a:solidFill>
            <a:srgbClr val="BDD7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68728" y="6509145"/>
            <a:ext cx="3812894" cy="206062"/>
          </a:xfrm>
          <a:prstGeom prst="rect">
            <a:avLst/>
          </a:prstGeom>
        </p:spPr>
      </p:pic>
      <p:sp>
        <p:nvSpPr>
          <p:cNvPr id="2" name="Slide Number Placeholder 1">
            <a:extLst>
              <a:ext uri="{FF2B5EF4-FFF2-40B4-BE49-F238E27FC236}">
                <a16:creationId xmlns:a16="http://schemas.microsoft.com/office/drawing/2014/main" id="{4C94DA1E-32DF-4189-BE57-1956287CB5B4}"/>
              </a:ext>
            </a:extLst>
          </p:cNvPr>
          <p:cNvSpPr>
            <a:spLocks noGrp="1"/>
          </p:cNvSpPr>
          <p:nvPr>
            <p:ph type="sldNum" sz="quarter" idx="12"/>
          </p:nvPr>
        </p:nvSpPr>
        <p:spPr>
          <a:xfrm>
            <a:off x="6665473" y="6382291"/>
            <a:ext cx="20574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E0A5F7-18CF-42D7-865E-9BC89C445029}" type="slidenum">
              <a:rPr kumimoji="0" lang="en-US" sz="1200" b="0" i="0" u="none" strike="noStrike" kern="1200" cap="none" spc="0" normalizeH="0" baseline="0" noProof="0" smtClean="0">
                <a:ln>
                  <a:noFill/>
                </a:ln>
                <a:solidFill>
                  <a:prstClr val="black">
                    <a:tint val="75000"/>
                  </a:prstClr>
                </a:solidFill>
                <a:effectLst/>
                <a:uLnTx/>
                <a:uFillTx/>
                <a:latin typeface="HelveticaNeueLT Std"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tint val="75000"/>
                </a:prstClr>
              </a:solidFill>
              <a:effectLst/>
              <a:uLnTx/>
              <a:uFillTx/>
              <a:latin typeface="HelveticaNeueLT Std" panose="020B0604020202020204"/>
              <a:ea typeface="+mn-ea"/>
              <a:cs typeface="+mn-cs"/>
            </a:endParaRPr>
          </a:p>
        </p:txBody>
      </p:sp>
      <p:sp>
        <p:nvSpPr>
          <p:cNvPr id="11" name="Slide Number Placeholder 3">
            <a:extLst>
              <a:ext uri="{FF2B5EF4-FFF2-40B4-BE49-F238E27FC236}">
                <a16:creationId xmlns:a16="http://schemas.microsoft.com/office/drawing/2014/main" id="{C8E58430-B209-40B1-AAAD-542C5CDF03BB}"/>
              </a:ext>
            </a:extLst>
          </p:cNvPr>
          <p:cNvSpPr txBox="1">
            <a:spLocks/>
          </p:cNvSpPr>
          <p:nvPr/>
        </p:nvSpPr>
        <p:spPr>
          <a:xfrm>
            <a:off x="6665473" y="6382291"/>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HelveticaNeueLT Std" panose="020B0604020202020204"/>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2AE0A5F7-18CF-42D7-865E-9BC89C445029}" type="slidenum">
              <a:rPr kumimoji="0" lang="en-US" sz="1200" b="0" i="0" u="none" strike="noStrike" kern="1200" cap="none" spc="0" normalizeH="0" baseline="0" noProof="0" smtClean="0">
                <a:ln>
                  <a:noFill/>
                </a:ln>
                <a:solidFill>
                  <a:prstClr val="black">
                    <a:tint val="75000"/>
                  </a:prstClr>
                </a:solidFill>
                <a:effectLst/>
                <a:uLnTx/>
                <a:uFillTx/>
                <a:latin typeface="HelveticaNeueLT Std"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tint val="75000"/>
                </a:prstClr>
              </a:solidFill>
              <a:effectLst/>
              <a:uLnTx/>
              <a:uFillTx/>
              <a:latin typeface="HelveticaNeueLT Std" panose="020B0604020202020204"/>
              <a:ea typeface="+mn-ea"/>
              <a:cs typeface="+mn-cs"/>
            </a:endParaRPr>
          </a:p>
        </p:txBody>
      </p:sp>
      <p:sp>
        <p:nvSpPr>
          <p:cNvPr id="14" name="Content Placeholder 13">
            <a:extLst>
              <a:ext uri="{FF2B5EF4-FFF2-40B4-BE49-F238E27FC236}">
                <a16:creationId xmlns:a16="http://schemas.microsoft.com/office/drawing/2014/main" id="{4A9B7552-9F68-4379-B80D-07D20C9CC170}"/>
              </a:ext>
            </a:extLst>
          </p:cNvPr>
          <p:cNvSpPr>
            <a:spLocks noGrp="1"/>
          </p:cNvSpPr>
          <p:nvPr>
            <p:ph idx="1"/>
          </p:nvPr>
        </p:nvSpPr>
        <p:spPr>
          <a:xfrm>
            <a:off x="647065" y="949325"/>
            <a:ext cx="7886700" cy="4351338"/>
          </a:xfrm>
        </p:spPr>
        <p:txBody>
          <a:bodyPr/>
          <a:lstStyle/>
          <a:p>
            <a:pPr marL="0" lvl="0" indent="0">
              <a:spcBef>
                <a:spcPts val="1800"/>
              </a:spcBef>
              <a:buClr>
                <a:srgbClr val="9E1C30"/>
              </a:buClr>
              <a:buNone/>
            </a:pPr>
            <a:r>
              <a:rPr lang="en-US" dirty="0">
                <a:solidFill>
                  <a:srgbClr val="004563"/>
                </a:solidFill>
                <a:latin typeface="Arial" panose="020B0604020202020204"/>
              </a:rPr>
              <a:t>Participant Screening Questions:</a:t>
            </a:r>
          </a:p>
        </p:txBody>
      </p:sp>
      <p:sp>
        <p:nvSpPr>
          <p:cNvPr id="6" name="Rectangle 5">
            <a:extLst>
              <a:ext uri="{FF2B5EF4-FFF2-40B4-BE49-F238E27FC236}">
                <a16:creationId xmlns:a16="http://schemas.microsoft.com/office/drawing/2014/main" id="{41855590-EBCE-4D81-9575-6110CFEC39F7}"/>
              </a:ext>
            </a:extLst>
          </p:cNvPr>
          <p:cNvSpPr/>
          <p:nvPr/>
        </p:nvSpPr>
        <p:spPr>
          <a:xfrm>
            <a:off x="685305" y="1418440"/>
            <a:ext cx="7959585" cy="4985980"/>
          </a:xfrm>
          <a:prstGeom prst="rect">
            <a:avLst/>
          </a:prstGeom>
        </p:spPr>
        <p:txBody>
          <a:bodyPr wrap="square">
            <a:spAutoFit/>
          </a:bodyPr>
          <a:lstStyle/>
          <a:p>
            <a:pPr marL="342900" lvl="0" indent="-342900" algn="just">
              <a:buFont typeface="Wingdings" panose="05000000000000000000" pitchFamily="2" charset="2"/>
              <a:buChar char="§"/>
              <a:defRPr/>
            </a:pPr>
            <a:r>
              <a:rPr lang="en-US" sz="2300" dirty="0">
                <a:solidFill>
                  <a:srgbClr val="004563"/>
                </a:solidFill>
                <a:latin typeface="Arial" panose="020B0604020202020204" pitchFamily="34" charset="0"/>
                <a:cs typeface="Arial" panose="020B0604020202020204" pitchFamily="34" charset="0"/>
              </a:rPr>
              <a:t>Did your layoff notice include a justification for the layoff?</a:t>
            </a:r>
          </a:p>
          <a:p>
            <a:pPr marL="342900" lvl="0" indent="-342900" algn="just">
              <a:buFont typeface="Wingdings" panose="05000000000000000000" pitchFamily="2" charset="2"/>
              <a:buChar char="§"/>
              <a:defRPr/>
            </a:pPr>
            <a:endParaRPr lang="en-US" sz="2300" dirty="0">
              <a:solidFill>
                <a:srgbClr val="004563"/>
              </a:solidFill>
              <a:latin typeface="Arial" panose="020B0604020202020204" pitchFamily="34" charset="0"/>
              <a:cs typeface="Arial" panose="020B0604020202020204" pitchFamily="34" charset="0"/>
            </a:endParaRPr>
          </a:p>
          <a:p>
            <a:pPr marL="342900" lvl="0" indent="-342900" algn="just">
              <a:buFont typeface="Wingdings" panose="05000000000000000000" pitchFamily="2" charset="2"/>
              <a:buChar char="§"/>
              <a:defRPr/>
            </a:pPr>
            <a:r>
              <a:rPr lang="en-US" sz="2300" dirty="0">
                <a:solidFill>
                  <a:srgbClr val="004563"/>
                </a:solidFill>
                <a:latin typeface="Arial" panose="020B0604020202020204" pitchFamily="34" charset="0"/>
                <a:cs typeface="Arial" panose="020B0604020202020204" pitchFamily="34" charset="0"/>
              </a:rPr>
              <a:t>Were you included in a mass layoff? If so, were other working sites involved? If so, where were the other working sites located?</a:t>
            </a:r>
          </a:p>
          <a:p>
            <a:pPr marL="342900" lvl="0" indent="-342900" algn="just">
              <a:buFont typeface="Wingdings" panose="05000000000000000000" pitchFamily="2" charset="2"/>
              <a:buChar char="§"/>
              <a:defRPr/>
            </a:pPr>
            <a:endParaRPr lang="en-US" sz="2300" dirty="0">
              <a:solidFill>
                <a:srgbClr val="004563"/>
              </a:solidFill>
              <a:latin typeface="Arial" panose="020B0604020202020204" pitchFamily="34" charset="0"/>
              <a:cs typeface="Arial" panose="020B0604020202020204" pitchFamily="34" charset="0"/>
            </a:endParaRPr>
          </a:p>
          <a:p>
            <a:pPr marL="342900" lvl="0" indent="-342900" algn="just">
              <a:buFont typeface="Wingdings" panose="05000000000000000000" pitchFamily="2" charset="2"/>
              <a:buChar char="§"/>
              <a:defRPr/>
            </a:pPr>
            <a:r>
              <a:rPr lang="en-US" sz="2300" dirty="0">
                <a:solidFill>
                  <a:srgbClr val="004563"/>
                </a:solidFill>
                <a:latin typeface="Arial" panose="020B0604020202020204" pitchFamily="34" charset="0"/>
                <a:cs typeface="Arial" panose="020B0604020202020204" pitchFamily="34" charset="0"/>
              </a:rPr>
              <a:t>Did your former management telework from outside the country and communicate with your former team virtually? If so, where did your former management work?</a:t>
            </a:r>
          </a:p>
          <a:p>
            <a:pPr marL="342900" lvl="0" indent="-342900" algn="just">
              <a:buFont typeface="Wingdings" panose="05000000000000000000" pitchFamily="2" charset="2"/>
              <a:buChar char="§"/>
              <a:defRPr/>
            </a:pPr>
            <a:endParaRPr lang="en-US" sz="2300" dirty="0">
              <a:solidFill>
                <a:srgbClr val="004563"/>
              </a:solidFill>
              <a:latin typeface="Arial" panose="020B0604020202020204" pitchFamily="34" charset="0"/>
              <a:cs typeface="Arial" panose="020B0604020202020204" pitchFamily="34" charset="0"/>
            </a:endParaRPr>
          </a:p>
          <a:p>
            <a:pPr marL="342900" lvl="0" indent="-342900" algn="just">
              <a:buFont typeface="Wingdings" panose="05000000000000000000" pitchFamily="2" charset="2"/>
              <a:buChar char="§"/>
              <a:defRPr/>
            </a:pPr>
            <a:r>
              <a:rPr lang="en-US" sz="2300" dirty="0">
                <a:solidFill>
                  <a:srgbClr val="004563"/>
                </a:solidFill>
                <a:latin typeface="Arial" panose="020B0604020202020204" pitchFamily="34" charset="0"/>
                <a:cs typeface="Arial" panose="020B0604020202020204" pitchFamily="34" charset="0"/>
              </a:rPr>
              <a:t>Are you aware of any foreign contracts or agreements your former company managed? </a:t>
            </a:r>
          </a:p>
          <a:p>
            <a:pPr marL="342900" lvl="0" indent="-342900">
              <a:buFont typeface="Wingdings" panose="05000000000000000000" pitchFamily="2" charset="2"/>
              <a:buChar char="§"/>
              <a:defRPr/>
            </a:pPr>
            <a:endParaRPr lang="en-US" sz="2400" dirty="0">
              <a:solidFill>
                <a:srgbClr val="004563"/>
              </a:solidFill>
              <a:latin typeface="Arial" panose="020B0604020202020204" pitchFamily="34" charset="0"/>
              <a:cs typeface="Arial" panose="020B0604020202020204" pitchFamily="34" charset="0"/>
            </a:endParaRPr>
          </a:p>
          <a:p>
            <a:pPr lvl="0">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3" name="Title 1">
            <a:extLst>
              <a:ext uri="{FF2B5EF4-FFF2-40B4-BE49-F238E27FC236}">
                <a16:creationId xmlns:a16="http://schemas.microsoft.com/office/drawing/2014/main" id="{11BD048D-F41B-429B-9131-EC19CE9CE4B4}"/>
              </a:ext>
            </a:extLst>
          </p:cNvPr>
          <p:cNvSpPr txBox="1">
            <a:spLocks/>
          </p:cNvSpPr>
          <p:nvPr/>
        </p:nvSpPr>
        <p:spPr>
          <a:xfrm>
            <a:off x="555309" y="169262"/>
            <a:ext cx="8793228" cy="352894"/>
          </a:xfrm>
          <a:prstGeom prst="rect">
            <a:avLst/>
          </a:prstGeom>
          <a:noFill/>
        </p:spPr>
        <p:txBody>
          <a:bodyPr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defRPr/>
            </a:pPr>
            <a:r>
              <a:rPr lang="en-US" sz="2300" b="1" dirty="0">
                <a:solidFill>
                  <a:srgbClr val="004563"/>
                </a:solidFill>
                <a:latin typeface="HelveticaNeueLT Std" panose="020B0604020202020204" pitchFamily="34" charset="0"/>
                <a:ea typeface="Open Sans Semibold" panose="020B0706030804020204" pitchFamily="34" charset="0"/>
                <a:cs typeface="Open Sans Semibold" panose="020B0706030804020204" pitchFamily="34" charset="0"/>
              </a:rPr>
              <a:t>COMMON GOALS, SCREENING, AND WORKING TOGETHER</a:t>
            </a:r>
          </a:p>
        </p:txBody>
      </p:sp>
    </p:spTree>
    <p:extLst>
      <p:ext uri="{BB962C8B-B14F-4D97-AF65-F5344CB8AC3E}">
        <p14:creationId xmlns:p14="http://schemas.microsoft.com/office/powerpoint/2010/main" val="200227420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0580C74D6DD7C4C86F5D02E664BC1D7" ma:contentTypeVersion="14" ma:contentTypeDescription="Create a new document." ma:contentTypeScope="" ma:versionID="908a94e984bec1a89edeff143039c05c">
  <xsd:schema xmlns:xsd="http://www.w3.org/2001/XMLSchema" xmlns:xs="http://www.w3.org/2001/XMLSchema" xmlns:p="http://schemas.microsoft.com/office/2006/metadata/properties" xmlns:ns1="http://schemas.microsoft.com/sharepoint/v3" xmlns:ns3="253ef7ab-c8d0-4de5-8d3f-a46086fa710c" xmlns:ns4="01d5a234-f7c4-42e6-8740-f15a554ae8bb" targetNamespace="http://schemas.microsoft.com/office/2006/metadata/properties" ma:root="true" ma:fieldsID="4c0f242d86d66f12811a1f08947456fa" ns1:_="" ns3:_="" ns4:_="">
    <xsd:import namespace="http://schemas.microsoft.com/sharepoint/v3"/>
    <xsd:import namespace="253ef7ab-c8d0-4de5-8d3f-a46086fa710c"/>
    <xsd:import namespace="01d5a234-f7c4-42e6-8740-f15a554ae8bb"/>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LengthInSeconds" minOccurs="0"/>
                <xsd:element ref="ns1:_ip_UnifiedCompliancePolicyProperties" minOccurs="0"/>
                <xsd:element ref="ns1:_ip_UnifiedCompliancePolicyUIAction" minOccurs="0"/>
                <xsd:element ref="ns4:MediaServiceAutoTags" minOccurs="0"/>
                <xsd:element ref="ns4:MediaServiceOCR" minOccurs="0"/>
                <xsd:element ref="ns4:MediaServiceGenerationTime" minOccurs="0"/>
                <xsd:element ref="ns4:MediaServiceEventHashCode"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53ef7ab-c8d0-4de5-8d3f-a46086fa710c"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1d5a234-f7c4-42e6-8740-f15a554ae8bb"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7" nillable="true" ma:displayName="Tags" ma:internalName="MediaServiceAutoTags"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Location" ma:index="21"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B65676E-68EC-4376-A9DA-C9C1BFC398AD}">
  <ds:schemaRefs>
    <ds:schemaRef ds:uri="http://schemas.microsoft.com/sharepoint/v3"/>
    <ds:schemaRef ds:uri="http://schemas.microsoft.com/office/2006/documentManagement/types"/>
    <ds:schemaRef ds:uri="01d5a234-f7c4-42e6-8740-f15a554ae8bb"/>
    <ds:schemaRef ds:uri="http://schemas.microsoft.com/office/2006/metadata/properties"/>
    <ds:schemaRef ds:uri="http://schemas.microsoft.com/office/infopath/2007/PartnerControls"/>
    <ds:schemaRef ds:uri="http://purl.org/dc/dcmitype/"/>
    <ds:schemaRef ds:uri="http://purl.org/dc/terms/"/>
    <ds:schemaRef ds:uri="http://schemas.openxmlformats.org/package/2006/metadata/core-properties"/>
    <ds:schemaRef ds:uri="253ef7ab-c8d0-4de5-8d3f-a46086fa710c"/>
    <ds:schemaRef ds:uri="http://www.w3.org/XML/1998/namespace"/>
    <ds:schemaRef ds:uri="http://purl.org/dc/elements/1.1/"/>
  </ds:schemaRefs>
</ds:datastoreItem>
</file>

<file path=customXml/itemProps2.xml><?xml version="1.0" encoding="utf-8"?>
<ds:datastoreItem xmlns:ds="http://schemas.openxmlformats.org/officeDocument/2006/customXml" ds:itemID="{A99CB574-FF1C-4F31-84CF-5FF17D32902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53ef7ab-c8d0-4de5-8d3f-a46086fa710c"/>
    <ds:schemaRef ds:uri="01d5a234-f7c4-42e6-8740-f15a554ae8b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54189E4-1108-4F85-8E15-58CF8503496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10140</TotalTime>
  <Words>2577</Words>
  <Application>Microsoft Office PowerPoint</Application>
  <PresentationFormat>On-screen Show (4:3)</PresentationFormat>
  <Paragraphs>203</Paragraphs>
  <Slides>14</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HelveticaNeueLT Std</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Smith, Richard</dc:creator>
  <cp:lastModifiedBy>Booth, Carol</cp:lastModifiedBy>
  <cp:revision>670</cp:revision>
  <cp:lastPrinted>2016-11-09T14:03:00Z</cp:lastPrinted>
  <dcterms:created xsi:type="dcterms:W3CDTF">2016-01-18T02:17:17Z</dcterms:created>
  <dcterms:modified xsi:type="dcterms:W3CDTF">2021-12-15T20:05:59Z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0x01010070580C74D6DD7C4C86F5D02E664BC1D7</vt:lpwstr>
  </property>
</Properties>
</file>