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0"/>
  </p:notesMasterIdLst>
  <p:sldIdLst>
    <p:sldId id="256" r:id="rId5"/>
    <p:sldId id="257" r:id="rId6"/>
    <p:sldId id="429" r:id="rId7"/>
    <p:sldId id="439" r:id="rId8"/>
    <p:sldId id="431" r:id="rId9"/>
    <p:sldId id="432" r:id="rId10"/>
    <p:sldId id="433" r:id="rId11"/>
    <p:sldId id="434" r:id="rId12"/>
    <p:sldId id="435" r:id="rId13"/>
    <p:sldId id="394" r:id="rId14"/>
    <p:sldId id="436" r:id="rId15"/>
    <p:sldId id="437" r:id="rId16"/>
    <p:sldId id="438" r:id="rId17"/>
    <p:sldId id="364" r:id="rId18"/>
    <p:sldId id="36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09E4F8-C226-4DAD-8BBE-72E3A8D93662}">
          <p14:sldIdLst>
            <p14:sldId id="256"/>
            <p14:sldId id="257"/>
          </p14:sldIdLst>
        </p14:section>
        <p14:section name="SBE" id="{31A38F7F-E09F-4DFB-B595-E843BEB04B87}">
          <p14:sldIdLst>
            <p14:sldId id="429"/>
            <p14:sldId id="439"/>
            <p14:sldId id="431"/>
            <p14:sldId id="432"/>
            <p14:sldId id="433"/>
            <p14:sldId id="434"/>
            <p14:sldId id="435"/>
            <p14:sldId id="394"/>
            <p14:sldId id="436"/>
            <p14:sldId id="437"/>
            <p14:sldId id="438"/>
            <p14:sldId id="364"/>
            <p14:sldId id="36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63"/>
    <a:srgbClr val="003B3A"/>
    <a:srgbClr val="002332"/>
    <a:srgbClr val="006666"/>
    <a:srgbClr val="BDD729"/>
    <a:srgbClr val="009999"/>
    <a:srgbClr val="0000FF"/>
    <a:srgbClr val="003399"/>
    <a:srgbClr val="960000"/>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8" autoAdjust="0"/>
    <p:restoredTop sz="68447" autoAdjust="0"/>
  </p:normalViewPr>
  <p:slideViewPr>
    <p:cSldViewPr snapToGrid="0">
      <p:cViewPr varScale="1">
        <p:scale>
          <a:sx n="72" d="100"/>
          <a:sy n="72" d="100"/>
        </p:scale>
        <p:origin x="1866" y="60"/>
      </p:cViewPr>
      <p:guideLst>
        <p:guide orient="horz" pos="2160"/>
        <p:guide pos="2880"/>
      </p:guideLst>
    </p:cSldViewPr>
  </p:slideViewPr>
  <p:notesTextViewPr>
    <p:cViewPr>
      <p:scale>
        <a:sx n="3" d="2"/>
        <a:sy n="3" d="2"/>
      </p:scale>
      <p:origin x="0" y="0"/>
    </p:cViewPr>
  </p:notesTextViewPr>
  <p:sorterViewPr>
    <p:cViewPr>
      <p:scale>
        <a:sx n="100" d="100"/>
        <a:sy n="100" d="100"/>
      </p:scale>
      <p:origin x="0" y="-16512"/>
    </p:cViewPr>
  </p:sorterViewPr>
  <p:notesViewPr>
    <p:cSldViewPr snapToGrid="0">
      <p:cViewPr varScale="1">
        <p:scale>
          <a:sx n="80" d="100"/>
          <a:sy n="80" d="100"/>
        </p:scale>
        <p:origin x="242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EAD24688-788D-421F-BBB4-9AAAF8F3C484}" type="datetimeFigureOut">
              <a:rPr lang="en-US" smtClean="0"/>
              <a:t>3/18/2019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809E4CC9-D786-4101-A0B9-FD14F68E4775}" type="slidenum">
              <a:rPr lang="en-US" smtClean="0"/>
              <a:t>‹#›</a:t>
            </a:fld>
            <a:endParaRPr lang="en-US" dirty="0"/>
          </a:p>
        </p:txBody>
      </p:sp>
    </p:spTree>
    <p:extLst>
      <p:ext uri="{BB962C8B-B14F-4D97-AF65-F5344CB8AC3E}">
        <p14:creationId xmlns:p14="http://schemas.microsoft.com/office/powerpoint/2010/main" val="122988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0</a:t>
            </a:fld>
            <a:endParaRPr lang="en-US" dirty="0"/>
          </a:p>
        </p:txBody>
      </p:sp>
    </p:spTree>
    <p:extLst>
      <p:ext uri="{BB962C8B-B14F-4D97-AF65-F5344CB8AC3E}">
        <p14:creationId xmlns:p14="http://schemas.microsoft.com/office/powerpoint/2010/main" val="43330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Trade-affected workers who are unable to find suitable employment may be eligible for TAA training, including: classroom training; distance learning; prerequisite or remedial training; post-secondary education; on-the-job training and registered apprenticeships.</a:t>
            </a:r>
          </a:p>
        </p:txBody>
      </p:sp>
      <p:sp>
        <p:nvSpPr>
          <p:cNvPr id="4" name="Slide Number Placeholder 3"/>
          <p:cNvSpPr>
            <a:spLocks noGrp="1"/>
          </p:cNvSpPr>
          <p:nvPr>
            <p:ph type="sldNum" sz="quarter" idx="10"/>
          </p:nvPr>
        </p:nvSpPr>
        <p:spPr/>
        <p:txBody>
          <a:bodyPr/>
          <a:lstStyle/>
          <a:p>
            <a:fld id="{809E4CC9-D786-4101-A0B9-FD14F68E4775}" type="slidenum">
              <a:rPr lang="en-US" smtClean="0"/>
              <a:t>9</a:t>
            </a:fld>
            <a:endParaRPr lang="en-US" dirty="0"/>
          </a:p>
        </p:txBody>
      </p:sp>
    </p:spTree>
    <p:extLst>
      <p:ext uri="{BB962C8B-B14F-4D97-AF65-F5344CB8AC3E}">
        <p14:creationId xmlns:p14="http://schemas.microsoft.com/office/powerpoint/2010/main" val="3135004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Trade Readjustment Allowance (TRA) is a weekly income support payment for trade-affected workers who have exhausted their Reemployment Assistance (RA) benefits and who are enrolled in an eligible TAA-approved training program. Weekly TRA payments are equal to the worker’s weekly RA benefit amount. TAA participants may collect RA and TRA for a combined maximum of 130 weeks; the final 13 weeks are only available if necessary for the worker to complete their TAA-approved training program. </a:t>
            </a:r>
          </a:p>
          <a:p>
            <a:pPr algn="just"/>
            <a:endParaRPr lang="en-US" sz="1200" b="0" i="0" u="none" strike="noStrike" kern="1200" baseline="0" dirty="0">
              <a:solidFill>
                <a:schemeClr val="tx1"/>
              </a:solidFill>
              <a:latin typeface="+mn-lt"/>
              <a:ea typeface="+mn-ea"/>
              <a:cs typeface="+mn-cs"/>
            </a:endParaRPr>
          </a:p>
          <a:p>
            <a:pPr algn="just"/>
            <a:endParaRPr lang="en-US" sz="1200" b="0" i="0" u="none" strike="noStrike" kern="1200" baseline="0" dirty="0">
              <a:solidFill>
                <a:schemeClr val="tx1"/>
              </a:solidFill>
              <a:latin typeface="+mn-lt"/>
              <a:ea typeface="+mn-ea"/>
              <a:cs typeface="+mn-cs"/>
            </a:endParaRPr>
          </a:p>
          <a:p>
            <a:pPr algn="just"/>
            <a:r>
              <a:rPr lang="en-US" sz="1200" b="0" i="0" u="none" strike="noStrike" kern="1200" baseline="0" dirty="0">
                <a:solidFill>
                  <a:schemeClr val="tx1"/>
                </a:solidFill>
                <a:latin typeface="+mn-lt"/>
                <a:ea typeface="+mn-ea"/>
                <a:cs typeface="+mn-cs"/>
              </a:rPr>
              <a:t>There are deadlines involved with TRA which affect eligibility.  To be eligible for TRA while in approved TAA-approved training, the trade-affected worker must enroll in TAA training within 26 weeks of the last day worked or from the date of their petition’s certification, whichever is later.</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10</a:t>
            </a:fld>
            <a:endParaRPr lang="en-US" dirty="0"/>
          </a:p>
        </p:txBody>
      </p:sp>
    </p:spTree>
    <p:extLst>
      <p:ext uri="{BB962C8B-B14F-4D97-AF65-F5344CB8AC3E}">
        <p14:creationId xmlns:p14="http://schemas.microsoft.com/office/powerpoint/2010/main" val="236575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Reemployment Trade Adjustment Assistance (RTAA) is a wage subsidy available to trade-affected workers age 50 and over who obtain reemployment at a lower wage than their previously held, trade-impacted employment (up to $50,000). The program provides a cash payment equal to 50% of the difference between the TAA participant’s new wage and previous wage, up to a two-year maximum of $10,000. </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11</a:t>
            </a:fld>
            <a:endParaRPr lang="en-US" dirty="0"/>
          </a:p>
        </p:txBody>
      </p:sp>
    </p:spTree>
    <p:extLst>
      <p:ext uri="{BB962C8B-B14F-4D97-AF65-F5344CB8AC3E}">
        <p14:creationId xmlns:p14="http://schemas.microsoft.com/office/powerpoint/2010/main" val="1032457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The Health Coverage Tax Credit is a credit equal to 72.5% of qualified health insurance premiums (available monthly or annually) through December 31</a:t>
            </a:r>
            <a:r>
              <a:rPr lang="en-US" sz="1200" b="0" i="0" u="none" strike="noStrike" kern="1200" baseline="0">
                <a:solidFill>
                  <a:schemeClr val="tx1"/>
                </a:solidFill>
                <a:latin typeface="+mn-lt"/>
                <a:ea typeface="+mn-ea"/>
                <a:cs typeface="+mn-cs"/>
              </a:rPr>
              <a:t>, 2019, </a:t>
            </a:r>
            <a:r>
              <a:rPr lang="en-US" sz="1200" b="0" i="0" u="none" strike="noStrike" kern="1200" baseline="0" dirty="0">
                <a:solidFill>
                  <a:schemeClr val="tx1"/>
                </a:solidFill>
                <a:latin typeface="+mn-lt"/>
                <a:ea typeface="+mn-ea"/>
                <a:cs typeface="+mn-cs"/>
              </a:rPr>
              <a:t>for TRA and RTAA recipients. Eligibility is aligned with TRA and RTAA. Unlike other TAA benefits, it is administered through the Internal Revenue Service (IRS).</a:t>
            </a:r>
          </a:p>
          <a:p>
            <a:endParaRPr lang="en-US" sz="1200" b="0" i="0" u="none" strike="noStrike" kern="1200" baseline="0" dirty="0">
              <a:solidFill>
                <a:schemeClr val="tx1"/>
              </a:solidFill>
              <a:latin typeface="+mn-lt"/>
              <a:ea typeface="+mn-ea"/>
              <a:cs typeface="+mn-cs"/>
            </a:endParaRPr>
          </a:p>
          <a:p>
            <a:pPr algn="just"/>
            <a:r>
              <a:rPr lang="en-US" i="0" dirty="0"/>
              <a:t>Visit the IRS website for detailed information and updates at: www.irs.gov/HCTC. </a:t>
            </a:r>
          </a:p>
        </p:txBody>
      </p:sp>
      <p:sp>
        <p:nvSpPr>
          <p:cNvPr id="4" name="Slide Number Placeholder 3"/>
          <p:cNvSpPr>
            <a:spLocks noGrp="1"/>
          </p:cNvSpPr>
          <p:nvPr>
            <p:ph type="sldNum" sz="quarter" idx="10"/>
          </p:nvPr>
        </p:nvSpPr>
        <p:spPr/>
        <p:txBody>
          <a:bodyPr/>
          <a:lstStyle/>
          <a:p>
            <a:fld id="{809E4CC9-D786-4101-A0B9-FD14F68E4775}" type="slidenum">
              <a:rPr lang="en-US" smtClean="0"/>
              <a:t>12</a:t>
            </a:fld>
            <a:endParaRPr lang="en-US" dirty="0"/>
          </a:p>
        </p:txBody>
      </p:sp>
    </p:spTree>
    <p:extLst>
      <p:ext uri="{BB962C8B-B14F-4D97-AF65-F5344CB8AC3E}">
        <p14:creationId xmlns:p14="http://schemas.microsoft.com/office/powerpoint/2010/main" val="388194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brings us to the conclusion of the TAA overview presentation.  We are hopeful today’s training gave you a better understanding of:</a:t>
            </a:r>
          </a:p>
          <a:p>
            <a:endParaRPr lang="en-US" dirty="0"/>
          </a:p>
          <a:p>
            <a:r>
              <a:rPr lang="en-US" dirty="0"/>
              <a:t>The TAA program;</a:t>
            </a:r>
          </a:p>
          <a:p>
            <a:r>
              <a:rPr lang="en-US" dirty="0"/>
              <a:t>TAA eligibility requirements;</a:t>
            </a:r>
          </a:p>
          <a:p>
            <a:r>
              <a:rPr lang="en-US" dirty="0"/>
              <a:t>The petition certification process;</a:t>
            </a:r>
          </a:p>
          <a:p>
            <a:r>
              <a:rPr lang="en-US" dirty="0"/>
              <a:t>Benefits offered through the program such as income support, training and employment and case management services.</a:t>
            </a:r>
          </a:p>
          <a:p>
            <a:endParaRPr lang="en-US" dirty="0"/>
          </a:p>
          <a:p>
            <a:r>
              <a:rPr lang="en-US" dirty="0"/>
              <a:t>I will now open the floor for questions.</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13</a:t>
            </a:fld>
            <a:endParaRPr lang="en-US" dirty="0"/>
          </a:p>
        </p:txBody>
      </p:sp>
    </p:spTree>
    <p:extLst>
      <p:ext uri="{BB962C8B-B14F-4D97-AF65-F5344CB8AC3E}">
        <p14:creationId xmlns:p14="http://schemas.microsoft.com/office/powerpoint/2010/main" val="2186358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14</a:t>
            </a:fld>
            <a:endParaRPr lang="en-US" dirty="0"/>
          </a:p>
        </p:txBody>
      </p:sp>
    </p:spTree>
    <p:extLst>
      <p:ext uri="{BB962C8B-B14F-4D97-AF65-F5344CB8AC3E}">
        <p14:creationId xmlns:p14="http://schemas.microsoft.com/office/powerpoint/2010/main" val="1682317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presentation we will cover:</a:t>
            </a:r>
          </a:p>
          <a:p>
            <a:endParaRPr lang="en-US" dirty="0"/>
          </a:p>
          <a:p>
            <a:r>
              <a:rPr lang="en-US" dirty="0"/>
              <a:t>A brief overview of the Trade Adjustment Assistance (TAA) program;</a:t>
            </a:r>
          </a:p>
          <a:p>
            <a:r>
              <a:rPr lang="en-US" dirty="0"/>
              <a:t>How individuals become eligible to participate in the TAA program; </a:t>
            </a:r>
          </a:p>
          <a:p>
            <a:r>
              <a:rPr lang="en-US" dirty="0"/>
              <a:t>The TAA petition process which certifies businesses as trade-affected;</a:t>
            </a:r>
          </a:p>
          <a:p>
            <a:r>
              <a:rPr lang="en-US" dirty="0"/>
              <a:t>Benefits offered through the program; and</a:t>
            </a:r>
          </a:p>
          <a:p>
            <a:r>
              <a:rPr lang="en-US" dirty="0"/>
              <a:t>Lastly, a brief summary of what was covered in today’s training followed by a Q&amp;A session.</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a:t>
            </a:fld>
            <a:endParaRPr lang="en-US" dirty="0"/>
          </a:p>
        </p:txBody>
      </p:sp>
    </p:spTree>
    <p:extLst>
      <p:ext uri="{BB962C8B-B14F-4D97-AF65-F5344CB8AC3E}">
        <p14:creationId xmlns:p14="http://schemas.microsoft.com/office/powerpoint/2010/main" val="400169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TAA program provides resources to help workers obtain new skills and find suitable employment when foreign trade or competition reduces the demand for the products they make or the services they provide. The program was originally authorized under the Trade Act of 1974 and has been reauthorized multiple times over the last 20 years. It was most recently reauthorized by the Trade Adjustment Assistance Reauthorization Act (TAARA) of 2015.</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2</a:t>
            </a:fld>
            <a:endParaRPr lang="en-US" dirty="0"/>
          </a:p>
        </p:txBody>
      </p:sp>
    </p:spTree>
    <p:extLst>
      <p:ext uri="{BB962C8B-B14F-4D97-AF65-F5344CB8AC3E}">
        <p14:creationId xmlns:p14="http://schemas.microsoft.com/office/powerpoint/2010/main" val="3301912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As outlined in Training and Employment Guidance Letter (TEGL) No. 01-10, the TAA program operates in accordance with merit principles established under the Wagner-Peyser Act. Under this guidance, the Department of Economic Opportunity (DEO), as the State Workforce Agency is required to use TAA funds to hire merit-staff employees to provide case management and employment services to trade-affected workers.</a:t>
            </a:r>
          </a:p>
          <a:p>
            <a:pPr algn="just"/>
            <a:endParaRPr lang="en-US" dirty="0"/>
          </a:p>
          <a:p>
            <a:pPr algn="just"/>
            <a:r>
              <a:rPr lang="en-US" dirty="0"/>
              <a:t>To ensure case management and employment services are provided by state personnel, each LWDB is required to designate at least one merit-staff employee under their functional supervision as the Local TAA Coordinator. Local TAA Coordinators are primarily funded by Wagner-Peyser to provide TAA services to trade-affected workers. </a:t>
            </a:r>
          </a:p>
        </p:txBody>
      </p:sp>
      <p:sp>
        <p:nvSpPr>
          <p:cNvPr id="4" name="Slide Number Placeholder 3"/>
          <p:cNvSpPr>
            <a:spLocks noGrp="1"/>
          </p:cNvSpPr>
          <p:nvPr>
            <p:ph type="sldNum" sz="quarter" idx="10"/>
          </p:nvPr>
        </p:nvSpPr>
        <p:spPr/>
        <p:txBody>
          <a:bodyPr/>
          <a:lstStyle/>
          <a:p>
            <a:fld id="{809E4CC9-D786-4101-A0B9-FD14F68E4775}" type="slidenum">
              <a:rPr lang="en-US" smtClean="0"/>
              <a:t>3</a:t>
            </a:fld>
            <a:endParaRPr lang="en-US" dirty="0"/>
          </a:p>
        </p:txBody>
      </p:sp>
    </p:spTree>
    <p:extLst>
      <p:ext uri="{BB962C8B-B14F-4D97-AF65-F5344CB8AC3E}">
        <p14:creationId xmlns:p14="http://schemas.microsoft.com/office/powerpoint/2010/main" val="3048539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TAA is available only to workers employed by businesses certified by the U.S. Department of Labor (USDOL) as eligible to apply.  To become certified, a petition must be filed with USDOL’s Federal Office of Trade Adjustment Assistance (OTAA). </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Eligible entities such as the company, a union, or three or more workers may file a petition with USDOL if they know or suspect they were impacted by foreign trade or competition. Alternatively, the company, union or workers may contact their Local TAA Coordinator or the State TAA Program Coordinator and request that they file on their behalf. The petition form must be submitted within one (1) year from the date on which the workers were separated or had their hours and wages reduced.</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If a petition has been certified, it does not ensure every individual worker’s eligibility. Identified workers will be mailed a certified letter by the Florida Department of Economic Opportunity’s (DEO) State TAA Program Office notifying them when and where to file an individual initial application for TAA program benefits. It is mandatory for each affected worker to file individual Trade Readjustment Allowance (TRA) and Trade Adjustment Assistance applications with their Local TAA Coordinator to determine eligibility.  </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4</a:t>
            </a:fld>
            <a:endParaRPr lang="en-US" dirty="0"/>
          </a:p>
        </p:txBody>
      </p:sp>
    </p:spTree>
    <p:extLst>
      <p:ext uri="{BB962C8B-B14F-4D97-AF65-F5344CB8AC3E}">
        <p14:creationId xmlns:p14="http://schemas.microsoft.com/office/powerpoint/2010/main" val="250767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Now that we have explained that the USDOL TAA petition is the first step to eligibility process, lets discuss what the process entails.</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The petition process begins with notification to the workers of impending layoffs or reduced hours. It is important that each Local Workforce Development Board (LWDB) educate staff regarding the TAA program, so that potential trade-affected workers may be identified. If the LWDB responds to a layoff through a Rapid Response event in order to prevent or minimize the impact on dislocated workers, the employer and the community; information regarding the TAA program should be presented. Local TAA Coordinators may be utilized to perform this function, if necessary.</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If a worker who lost their job or had their hours reduced knows or suspects it was a result of foreign trade or competition, the Local TAA Coordinator should provide information on how to file a petition for certification (available at the USDOL website {Click link – first icon}) or file the petition on their behalf.</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Once the eligible entity files the petition, the USDOL Office of Trade Assistance will initiate the investigation to determine if the workers were impacted by foreign trade or competition. Investigations are normally resolved within 40 days.</a:t>
            </a:r>
          </a:p>
          <a:p>
            <a:pPr algn="just"/>
            <a:endParaRPr lang="en-US" sz="1200" b="0" kern="1200" dirty="0">
              <a:solidFill>
                <a:schemeClr val="tx1"/>
              </a:solidFill>
              <a:effectLst/>
              <a:latin typeface="+mn-lt"/>
              <a:ea typeface="+mn-ea"/>
              <a:cs typeface="+mn-cs"/>
            </a:endParaRPr>
          </a:p>
          <a:p>
            <a:pPr algn="just"/>
            <a:endParaRPr lang="en-US" sz="1200" b="0" kern="1200" dirty="0">
              <a:solidFill>
                <a:schemeClr val="tx1"/>
              </a:solidFill>
              <a:effectLst/>
              <a:latin typeface="+mn-lt"/>
              <a:ea typeface="+mn-ea"/>
              <a:cs typeface="+mn-cs"/>
            </a:endParaRPr>
          </a:p>
          <a:p>
            <a:pPr algn="just"/>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5</a:t>
            </a:fld>
            <a:endParaRPr lang="en-US" dirty="0"/>
          </a:p>
        </p:txBody>
      </p:sp>
    </p:spTree>
    <p:extLst>
      <p:ext uri="{BB962C8B-B14F-4D97-AF65-F5344CB8AC3E}">
        <p14:creationId xmlns:p14="http://schemas.microsoft.com/office/powerpoint/2010/main" val="242466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If OTAA determines that the employer was impacted by foreign trade or competition. They will issue a certification to cover those worker’s who were affected.</a:t>
            </a:r>
          </a:p>
          <a:p>
            <a:pPr algn="just"/>
            <a:endParaRPr lang="en-US" dirty="0"/>
          </a:p>
          <a:p>
            <a:pPr algn="just"/>
            <a:r>
              <a:rPr lang="en-US" dirty="0"/>
              <a:t>The State Trade Program Office is notified via email on a weekly basis of all new certified petitions.  Once a petition has been certified within the State of Florida, the State Trade Program Office contacts the Local Workforce Development Board(s) located nearest to the impacted employer to assist with securing a list of affected workers from the employer.</a:t>
            </a:r>
          </a:p>
          <a:p>
            <a:pPr algn="just"/>
            <a:endParaRPr lang="en-US" dirty="0"/>
          </a:p>
          <a:p>
            <a:pPr algn="just"/>
            <a:r>
              <a:rPr lang="en-US" dirty="0"/>
              <a:t>Once the list is secured, the State Trade Program Office will mail a notification of benefits to all affected workers informing them of their potential eligibility for TAA benefits.  They are instructed within the notification to contact their Local TAA Coordinator to apply for individual benefits.  </a:t>
            </a:r>
          </a:p>
        </p:txBody>
      </p:sp>
      <p:sp>
        <p:nvSpPr>
          <p:cNvPr id="4" name="Slide Number Placeholder 3"/>
          <p:cNvSpPr>
            <a:spLocks noGrp="1"/>
          </p:cNvSpPr>
          <p:nvPr>
            <p:ph type="sldNum" sz="quarter" idx="10"/>
          </p:nvPr>
        </p:nvSpPr>
        <p:spPr/>
        <p:txBody>
          <a:bodyPr/>
          <a:lstStyle/>
          <a:p>
            <a:fld id="{809E4CC9-D786-4101-A0B9-FD14F68E4775}" type="slidenum">
              <a:rPr lang="en-US" smtClean="0"/>
              <a:t>6</a:t>
            </a:fld>
            <a:endParaRPr lang="en-US" dirty="0"/>
          </a:p>
        </p:txBody>
      </p:sp>
    </p:spTree>
    <p:extLst>
      <p:ext uri="{BB962C8B-B14F-4D97-AF65-F5344CB8AC3E}">
        <p14:creationId xmlns:p14="http://schemas.microsoft.com/office/powerpoint/2010/main" val="2633492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Benefits available to individual workers may include the following: {Read slide}</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Individual benefits are funded by USDOL and administered by state agencies through their workforce systems and unemployment insurance systems. In Florida, the Local Workforce Development Boards administer the employment and training services while the Department of Economic Opportunity administers the income support and wage subsidy benefits. </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9E4CC9-D786-4101-A0B9-FD14F68E4775}" type="slidenum">
              <a:rPr lang="en-US" smtClean="0"/>
              <a:t>7</a:t>
            </a:fld>
            <a:endParaRPr lang="en-US" dirty="0"/>
          </a:p>
        </p:txBody>
      </p:sp>
    </p:spTree>
    <p:extLst>
      <p:ext uri="{BB962C8B-B14F-4D97-AF65-F5344CB8AC3E}">
        <p14:creationId xmlns:p14="http://schemas.microsoft.com/office/powerpoint/2010/main" val="1223261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The following employment and case management services are available to all certified trade-affected workers: {Read slide}</a:t>
            </a:r>
          </a:p>
          <a:p>
            <a:pPr algn="just"/>
            <a:endParaRPr lang="en-US" sz="1200" b="0" i="0" u="none" strike="noStrike" kern="1200" baseline="0" dirty="0">
              <a:solidFill>
                <a:schemeClr val="tx1"/>
              </a:solidFill>
              <a:latin typeface="+mn-lt"/>
              <a:ea typeface="+mn-ea"/>
              <a:cs typeface="+mn-cs"/>
            </a:endParaRPr>
          </a:p>
          <a:p>
            <a:pPr algn="just"/>
            <a:r>
              <a:rPr lang="en-US" dirty="0"/>
              <a:t>The purpose of these services is to provide trade-affected workers the necessary information and support throughout their participation in the TAA program for obtaining suitable employment.</a:t>
            </a:r>
          </a:p>
          <a:p>
            <a:pPr algn="just"/>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Suitable employment is defined as work of a substantially equal or higher skill level than the participant’s past trade-affected employment, with wages no less than 80 percent of the participant’s average weekly wage from the trade-affected employment. </a:t>
            </a:r>
            <a:endParaRPr lang="en-US" dirty="0"/>
          </a:p>
          <a:p>
            <a:pPr algn="just"/>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8</a:t>
            </a:fld>
            <a:endParaRPr lang="en-US" dirty="0"/>
          </a:p>
        </p:txBody>
      </p:sp>
    </p:spTree>
    <p:extLst>
      <p:ext uri="{BB962C8B-B14F-4D97-AF65-F5344CB8AC3E}">
        <p14:creationId xmlns:p14="http://schemas.microsoft.com/office/powerpoint/2010/main" val="165351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0E3C-1911-4A9D-896B-672501C1D05F}"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863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22416-E410-4614-943D-066562E210AB}"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2250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6BCF3-451C-44D0-A0EA-30DBD45710CD}"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46665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B50F3A-24FF-470A-B4AB-C878946C7261}"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65473" y="6382291"/>
            <a:ext cx="2057400" cy="365125"/>
          </a:xfrm>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220848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F19AB-8A01-432F-A810-A321C87190AA}"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9811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0F3E5-D790-4E48-81A7-12359650D821}"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67942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C01F4-1FF9-4549-B182-06A8EBB4A803}" type="datetime1">
              <a:rPr lang="en-US" smtClean="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50543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078D0-5188-470F-8384-45AEE253BB07}" type="datetime1">
              <a:rPr lang="en-US" smtClean="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65208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21AC0-F554-4089-B6FE-6E1FB86C0868}" type="datetime1">
              <a:rPr lang="en-US" smtClean="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93074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0823E-DE5C-465C-96AA-A6B9740B035C}"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6098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B59D8-70AD-479D-ABA4-C65C54875792}"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58975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5908-6984-4AFE-BF54-698DB635E3D7}" type="datetime1">
              <a:rPr lang="en-US" smtClean="0"/>
              <a:t>3/18/2019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HelveticaNeueLT Std" panose="020B0604020202020204"/>
              </a:defRPr>
            </a:lvl1pPr>
          </a:lstStyle>
          <a:p>
            <a:fld id="{2AE0A5F7-18CF-42D7-865E-9BC89C445029}" type="slidenum">
              <a:rPr lang="en-US" smtClean="0"/>
              <a:pPr/>
              <a:t>‹#›</a:t>
            </a:fld>
            <a:endParaRPr lang="en-US" dirty="0"/>
          </a:p>
        </p:txBody>
      </p:sp>
    </p:spTree>
    <p:extLst>
      <p:ext uri="{BB962C8B-B14F-4D97-AF65-F5344CB8AC3E}">
        <p14:creationId xmlns:p14="http://schemas.microsoft.com/office/powerpoint/2010/main" val="1621553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doleta.gov/tradeact/petitioners/petitionprocess.cf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doleta.gov/tradeact/petitioners/petitionprocess.cf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sp>
        <p:nvSpPr>
          <p:cNvPr id="6" name="Rectangle 5"/>
          <p:cNvSpPr/>
          <p:nvPr/>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Text Box 7"/>
          <p:cNvSpPr txBox="1">
            <a:spLocks noChangeArrowheads="1"/>
          </p:cNvSpPr>
          <p:nvPr/>
        </p:nvSpPr>
        <p:spPr bwMode="auto">
          <a:xfrm>
            <a:off x="609600" y="4589728"/>
            <a:ext cx="5313891" cy="323165"/>
          </a:xfrm>
          <a:prstGeom prst="rect">
            <a:avLst/>
          </a:prstGeom>
          <a:noFill/>
          <a:ln w="9525">
            <a:noFill/>
            <a:miter lim="800000"/>
            <a:headEnd/>
            <a:tailEnd/>
          </a:ln>
        </p:spPr>
        <p:txBody>
          <a:bodyPr wrap="none" lIns="45720" tIns="22860" rIns="45720" bIns="22860">
            <a:spAutoFit/>
          </a:bodyPr>
          <a:lstStyle/>
          <a:p>
            <a:pPr defTabSz="1088205" eaLnBrk="1" fontAlgn="auto" hangingPunct="1">
              <a:spcBef>
                <a:spcPts val="0"/>
              </a:spcBef>
              <a:spcAft>
                <a:spcPts val="0"/>
              </a:spcAft>
              <a:defRPr/>
            </a:pPr>
            <a:r>
              <a:rPr lang="en-US"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Trade Adjustment Assistance Program Overview</a:t>
            </a:r>
            <a:endParaRPr lang="en-CA" b="1" spc="-150"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p:nvSpPr>
        <p:spPr>
          <a:xfrm>
            <a:off x="591201" y="4914477"/>
            <a:ext cx="7848600" cy="323165"/>
          </a:xfrm>
          <a:prstGeom prst="rect">
            <a:avLst/>
          </a:prstGeom>
        </p:spPr>
        <p:txBody>
          <a:bodyPr>
            <a:spAutoFit/>
          </a:bodyPr>
          <a:lstStyle/>
          <a:p>
            <a:r>
              <a:rPr lang="en-US" sz="15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Steven Gustafson, </a:t>
            </a:r>
            <a:r>
              <a:rPr lang="en-US" sz="15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State Trade Program Coordinator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3" name="Straight Connector 12"/>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9600" y="6012893"/>
            <a:ext cx="184731" cy="338554"/>
          </a:xfrm>
          <a:prstGeom prst="rect">
            <a:avLst/>
          </a:prstGeom>
        </p:spPr>
        <p:txBody>
          <a:bodyPr wrap="none">
            <a:spAutoFit/>
          </a:bodyPr>
          <a:lstStyle/>
          <a:p>
            <a:endParaRPr lang="en-US" sz="1600" dirty="0">
              <a:solidFill>
                <a:schemeClr val="tx2"/>
              </a:solidFill>
              <a:latin typeface="HelveticaNeueLT Std" panose="020B0604020202020204" pitchFamily="34" charset="0"/>
              <a:ea typeface="Open Sans Light" panose="020B0306030504020204" pitchFamily="34" charset="0"/>
              <a:cs typeface="Open Sans Light" panose="020B0306030504020204" pitchFamily="34" charset="0"/>
            </a:endParaRPr>
          </a:p>
        </p:txBody>
      </p: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2374567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Program 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9</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098762"/>
          </a:xfrm>
          <a:prstGeom prst="rect">
            <a:avLst/>
          </a:prstGeom>
        </p:spPr>
        <p:txBody>
          <a:bodyPr wrap="square">
            <a:spAutoFit/>
          </a:bodyPr>
          <a:lstStyle/>
          <a:p>
            <a:pPr lvl="0">
              <a:lnSpc>
                <a:spcPct val="90000"/>
              </a:lnSpc>
              <a:spcBef>
                <a:spcPts val="1800"/>
              </a:spcBef>
              <a:buClr>
                <a:srgbClr val="9E1C30"/>
              </a:buClr>
            </a:pPr>
            <a:r>
              <a:rPr lang="en-US" sz="2800" dirty="0">
                <a:solidFill>
                  <a:srgbClr val="004563"/>
                </a:solidFill>
                <a:latin typeface="Arial" panose="020B0604020202020204"/>
              </a:rPr>
              <a:t>Available training under TAA includes:</a:t>
            </a:r>
          </a:p>
          <a:p>
            <a:pPr marL="274320" lvl="0" indent="-274320">
              <a:lnSpc>
                <a:spcPct val="90000"/>
              </a:lnSpc>
              <a:spcBef>
                <a:spcPts val="1800"/>
              </a:spcBef>
              <a:buClr>
                <a:srgbClr val="9E1C30"/>
              </a:buClr>
              <a:buFont typeface="Wingdings 2" panose="05020102010507070707" pitchFamily="18" charset="2"/>
              <a:buChar char="¡"/>
            </a:pPr>
            <a:endParaRPr lang="en-US" sz="2800" dirty="0">
              <a:solidFill>
                <a:srgbClr val="004563"/>
              </a:solidFill>
              <a:latin typeface="Arial" panose="020B0604020202020204"/>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669000"/>
            <a:ext cx="6312536" cy="2677656"/>
          </a:xfrm>
          <a:prstGeom prst="rect">
            <a:avLst/>
          </a:prstGeom>
          <a:noFill/>
        </p:spPr>
        <p:txBody>
          <a:bodyPr wrap="square" rtlCol="0">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Classroom</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Distance / online</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Remedial</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Prerequisite</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Post-secondary education</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On-the-job training and</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Registered apprenticeships</a:t>
            </a:r>
          </a:p>
        </p:txBody>
      </p:sp>
    </p:spTree>
    <p:extLst>
      <p:ext uri="{BB962C8B-B14F-4D97-AF65-F5344CB8AC3E}">
        <p14:creationId xmlns:p14="http://schemas.microsoft.com/office/powerpoint/2010/main" val="214864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457200" y="323022"/>
            <a:ext cx="8597900"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Program 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10</a:t>
            </a:fld>
            <a:endParaRPr lang="en-US" dirty="0"/>
          </a:p>
        </p:txBody>
      </p:sp>
      <p:sp>
        <p:nvSpPr>
          <p:cNvPr id="3" name="TextBox 2">
            <a:extLst>
              <a:ext uri="{FF2B5EF4-FFF2-40B4-BE49-F238E27FC236}">
                <a16:creationId xmlns:a16="http://schemas.microsoft.com/office/drawing/2014/main" id="{84530889-B973-4DBA-B311-96EDD4C6F72F}"/>
              </a:ext>
            </a:extLst>
          </p:cNvPr>
          <p:cNvSpPr txBox="1"/>
          <p:nvPr/>
        </p:nvSpPr>
        <p:spPr>
          <a:xfrm>
            <a:off x="647064" y="776390"/>
            <a:ext cx="7997824" cy="5878532"/>
          </a:xfrm>
          <a:prstGeom prst="rect">
            <a:avLst/>
          </a:prstGeom>
          <a:noFill/>
        </p:spPr>
        <p:txBody>
          <a:bodyPr wrap="square" rtlCol="0">
            <a:spAutoFit/>
          </a:bodyPr>
          <a:lstStyle/>
          <a:p>
            <a:pPr marL="342900" indent="-342900">
              <a:buFont typeface="Wingdings" panose="05000000000000000000" pitchFamily="2" charset="2"/>
              <a:buChar char="§"/>
            </a:pPr>
            <a:r>
              <a:rPr lang="en-US" sz="2200" dirty="0">
                <a:solidFill>
                  <a:srgbClr val="004563"/>
                </a:solidFill>
                <a:latin typeface="Arial" panose="020B0604020202020204" pitchFamily="34" charset="0"/>
                <a:cs typeface="Arial" panose="020B0604020202020204" pitchFamily="34" charset="0"/>
              </a:rPr>
              <a:t>Trade Readjustment Allowance (TRA) is a weekly income support payment for workers who enrolled in a TAA-approved training program and have applied before their individual deadline.</a:t>
            </a:r>
          </a:p>
          <a:p>
            <a:pPr marL="342900" indent="-342900">
              <a:buFont typeface="Wingdings" panose="05000000000000000000" pitchFamily="2" charset="2"/>
              <a:buChar char="§"/>
            </a:pPr>
            <a:endParaRPr lang="en-US" sz="22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200" dirty="0">
                <a:solidFill>
                  <a:srgbClr val="004563"/>
                </a:solidFill>
                <a:latin typeface="Arial" panose="020B0604020202020204" pitchFamily="34" charset="0"/>
                <a:cs typeface="Arial" panose="020B0604020202020204" pitchFamily="34" charset="0"/>
              </a:rPr>
              <a:t>Workers must first exhaust Reemployment Assistance (RA) benefits.</a:t>
            </a:r>
          </a:p>
          <a:p>
            <a:pPr marL="342900" indent="-342900">
              <a:buFont typeface="Wingdings" panose="05000000000000000000" pitchFamily="2" charset="2"/>
              <a:buChar char="§"/>
            </a:pPr>
            <a:endParaRPr lang="en-US" sz="22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200" dirty="0">
                <a:solidFill>
                  <a:srgbClr val="004563"/>
                </a:solidFill>
                <a:latin typeface="Arial" panose="020B0604020202020204" pitchFamily="34" charset="0"/>
                <a:cs typeface="Arial" panose="020B0604020202020204" pitchFamily="34" charset="0"/>
              </a:rPr>
              <a:t>TRA payments are equal in dollar amount to payments received through RA.</a:t>
            </a:r>
          </a:p>
          <a:p>
            <a:endParaRPr lang="en-US" sz="22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200" dirty="0">
                <a:solidFill>
                  <a:srgbClr val="004563"/>
                </a:solidFill>
                <a:latin typeface="Arial" panose="020B0604020202020204" pitchFamily="34" charset="0"/>
                <a:cs typeface="Arial" panose="020B0604020202020204" pitchFamily="34" charset="0"/>
              </a:rPr>
              <a:t>Workers may receive RA and TRA for a combined maximum of 130 weeks.</a:t>
            </a:r>
          </a:p>
          <a:p>
            <a:pPr marL="342900" indent="-342900">
              <a:buFont typeface="Wingdings" panose="05000000000000000000" pitchFamily="2" charset="2"/>
              <a:buChar char="§"/>
            </a:pPr>
            <a:endParaRPr lang="en-US" sz="22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200" dirty="0">
                <a:solidFill>
                  <a:srgbClr val="004563"/>
                </a:solidFill>
                <a:latin typeface="Arial" panose="020B0604020202020204" pitchFamily="34" charset="0"/>
                <a:cs typeface="Arial" panose="020B0604020202020204" pitchFamily="34" charset="0"/>
              </a:rPr>
              <a:t>Workers must enroll in TAA-approved training prior to the 26</a:t>
            </a:r>
            <a:r>
              <a:rPr lang="en-US" sz="2200" baseline="30000" dirty="0">
                <a:solidFill>
                  <a:srgbClr val="004563"/>
                </a:solidFill>
                <a:latin typeface="Arial" panose="020B0604020202020204" pitchFamily="34" charset="0"/>
                <a:cs typeface="Arial" panose="020B0604020202020204" pitchFamily="34" charset="0"/>
              </a:rPr>
              <a:t>th</a:t>
            </a:r>
            <a:r>
              <a:rPr lang="en-US" sz="2200" dirty="0">
                <a:solidFill>
                  <a:srgbClr val="004563"/>
                </a:solidFill>
                <a:latin typeface="Arial" panose="020B0604020202020204" pitchFamily="34" charset="0"/>
                <a:cs typeface="Arial" panose="020B0604020202020204" pitchFamily="34" charset="0"/>
              </a:rPr>
              <a:t> week following the last day worked or certification.</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136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Program 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11</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486561"/>
          </a:xfrm>
          <a:prstGeom prst="rect">
            <a:avLst/>
          </a:prstGeom>
        </p:spPr>
        <p:txBody>
          <a:bodyPr wrap="square">
            <a:spAutoFit/>
          </a:bodyPr>
          <a:lstStyle/>
          <a:p>
            <a:pPr lvl="0">
              <a:lnSpc>
                <a:spcPct val="90000"/>
              </a:lnSpc>
              <a:spcBef>
                <a:spcPts val="1800"/>
              </a:spcBef>
              <a:buClr>
                <a:srgbClr val="9E1C30"/>
              </a:buClr>
            </a:pPr>
            <a:r>
              <a:rPr lang="en-US" sz="2800" dirty="0">
                <a:solidFill>
                  <a:srgbClr val="004563"/>
                </a:solidFill>
                <a:latin typeface="Arial" panose="020B0604020202020204"/>
              </a:rPr>
              <a:t>Wage Subsidies, Reemployment Trade Adjustment Assistance</a:t>
            </a:r>
          </a:p>
          <a:p>
            <a:pPr marL="274320" lvl="0" indent="-274320">
              <a:lnSpc>
                <a:spcPct val="90000"/>
              </a:lnSpc>
              <a:spcBef>
                <a:spcPts val="1800"/>
              </a:spcBef>
              <a:buClr>
                <a:srgbClr val="9E1C30"/>
              </a:buClr>
              <a:buFont typeface="Wingdings 2" panose="05020102010507070707" pitchFamily="18" charset="2"/>
              <a:buChar char="¡"/>
            </a:pPr>
            <a:endParaRPr lang="en-US" sz="2800" dirty="0">
              <a:solidFill>
                <a:srgbClr val="004563"/>
              </a:solidFill>
              <a:latin typeface="Arial" panose="020B0604020202020204"/>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6" y="2030188"/>
            <a:ext cx="7997824" cy="2677656"/>
          </a:xfrm>
          <a:prstGeom prst="rect">
            <a:avLst/>
          </a:prstGeom>
          <a:noFill/>
        </p:spPr>
        <p:txBody>
          <a:bodyPr wrap="square" rtlCol="0">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A wage subsidy available for workers age 50 or older who secure employment at a lesser wage (up to $50,000).</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Provides cash payment equal to 50% of the difference between old and new wages (up to $10,000).</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020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a:solidFill>
                  <a:srgbClr val="004563"/>
                </a:solidFill>
                <a:latin typeface="HelveticaNeueLT Std" panose="020B0604020202020204"/>
                <a:ea typeface="Open Sans Semibold" panose="020B0706030804020204" pitchFamily="34" charset="0"/>
                <a:cs typeface="Calibri" panose="020F0502020204030204" pitchFamily="34" charset="0"/>
              </a:rPr>
              <a:t>Program Benefits</a:t>
            </a:r>
            <a:endPar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endParaRP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12</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098762"/>
          </a:xfrm>
          <a:prstGeom prst="rect">
            <a:avLst/>
          </a:prstGeom>
        </p:spPr>
        <p:txBody>
          <a:bodyPr wrap="square">
            <a:spAutoFit/>
          </a:bodyPr>
          <a:lstStyle/>
          <a:p>
            <a:pPr lvl="0">
              <a:lnSpc>
                <a:spcPct val="90000"/>
              </a:lnSpc>
              <a:spcBef>
                <a:spcPts val="1800"/>
              </a:spcBef>
              <a:buClr>
                <a:srgbClr val="9E1C30"/>
              </a:buClr>
            </a:pPr>
            <a:r>
              <a:rPr lang="en-US" sz="2800" dirty="0">
                <a:solidFill>
                  <a:srgbClr val="004563"/>
                </a:solidFill>
                <a:latin typeface="Arial" panose="020B0604020202020204"/>
              </a:rPr>
              <a:t>Health Coverage Tax Credit (HCTC) </a:t>
            </a:r>
          </a:p>
          <a:p>
            <a:pPr marL="274320" lvl="0" indent="-274320">
              <a:lnSpc>
                <a:spcPct val="90000"/>
              </a:lnSpc>
              <a:spcBef>
                <a:spcPts val="1800"/>
              </a:spcBef>
              <a:buClr>
                <a:srgbClr val="9E1C30"/>
              </a:buClr>
              <a:buFont typeface="Wingdings 2" panose="05020102010507070707" pitchFamily="18" charset="2"/>
              <a:buChar char="¡"/>
            </a:pPr>
            <a:endParaRPr lang="en-US" sz="2800" dirty="0">
              <a:solidFill>
                <a:srgbClr val="004563"/>
              </a:solidFill>
              <a:latin typeface="Arial" panose="020B0604020202020204"/>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669000"/>
            <a:ext cx="7997824" cy="3046988"/>
          </a:xfrm>
          <a:prstGeom prst="rect">
            <a:avLst/>
          </a:prstGeom>
          <a:noFill/>
        </p:spPr>
        <p:txBody>
          <a:bodyPr wrap="square" rtlCol="0">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A program that provides a 72.5 percent tax credit for eligible TRA and RTAA recipients. </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Administered through the Internal Revenue Service (IRS).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More information is available at: www.irs.gov/HCTC.</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2" name="Picture 5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0902" y="2474460"/>
            <a:ext cx="4490720" cy="1540045"/>
          </a:xfrm>
          <a:prstGeom prst="rect">
            <a:avLst/>
          </a:prstGeom>
        </p:spPr>
      </p:pic>
      <p:sp>
        <p:nvSpPr>
          <p:cNvPr id="44" name="Slide Number Placeholder 1"/>
          <p:cNvSpPr>
            <a:spLocks noGrp="1"/>
          </p:cNvSpPr>
          <p:nvPr>
            <p:ph type="sldNum" sz="quarter" idx="10"/>
          </p:nvPr>
        </p:nvSpPr>
        <p:spPr>
          <a:xfrm>
            <a:off x="6400800" y="6432752"/>
            <a:ext cx="2133600" cy="365125"/>
          </a:xfrm>
        </p:spPr>
        <p:txBody>
          <a:bodyPr/>
          <a:lstStyle/>
          <a:p>
            <a:pPr algn="r">
              <a:defRPr/>
            </a:pPr>
            <a:r>
              <a:rPr lang="en-US" dirty="0"/>
              <a:t>12</a:t>
            </a:r>
          </a:p>
        </p:txBody>
      </p:sp>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46" name="Straight Connector 45"/>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flipV="1">
            <a:off x="647064" y="454947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cxnSp>
        <p:nvCxnSpPr>
          <p:cNvPr id="48" name="Straight Connector 47"/>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0" name="Title 1"/>
          <p:cNvSpPr txBox="1">
            <a:spLocks/>
          </p:cNvSpPr>
          <p:nvPr/>
        </p:nvSpPr>
        <p:spPr>
          <a:xfrm>
            <a:off x="647064"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QUESTIONS</a:t>
            </a:r>
          </a:p>
        </p:txBody>
      </p:sp>
      <p:sp>
        <p:nvSpPr>
          <p:cNvPr id="18" name="Rectangle 17"/>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598595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48" y="1819058"/>
            <a:ext cx="1160185" cy="1351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8" name="Straight Connector 7"/>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09553" y="1763079"/>
            <a:ext cx="6677248" cy="923330"/>
          </a:xfrm>
          <a:prstGeom prst="rect">
            <a:avLst/>
          </a:prstGeom>
        </p:spPr>
        <p:txBody>
          <a:bodyPr wrap="square">
            <a:spAutoFit/>
          </a:bodyPr>
          <a:lstStyle/>
          <a:p>
            <a:r>
              <a:rPr lang="en-US" sz="4800" b="1" dirty="0">
                <a:solidFill>
                  <a:schemeClr val="tx2"/>
                </a:solidFill>
                <a:latin typeface="HelveticaNeueLT Std" panose="020B0604020202020204" pitchFamily="34" charset="0"/>
              </a:rPr>
              <a:t>Thank You</a:t>
            </a:r>
            <a:r>
              <a:rPr lang="en-US" sz="5400" b="1" dirty="0">
                <a:solidFill>
                  <a:schemeClr val="tx2"/>
                </a:solidFill>
              </a:rPr>
              <a:t>.</a:t>
            </a:r>
          </a:p>
        </p:txBody>
      </p:sp>
      <p:cxnSp>
        <p:nvCxnSpPr>
          <p:cNvPr id="14" name="Straight Connector 13"/>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47064"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CONTACT</a:t>
            </a: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5" y="4827218"/>
            <a:ext cx="1161514" cy="1352822"/>
          </a:xfrm>
          <a:prstGeom prst="rect">
            <a:avLst/>
          </a:prstGeom>
        </p:spPr>
      </p:pic>
      <p:sp>
        <p:nvSpPr>
          <p:cNvPr id="21" name="Rectangle 20"/>
          <p:cNvSpPr/>
          <p:nvPr/>
        </p:nvSpPr>
        <p:spPr>
          <a:xfrm>
            <a:off x="2009553" y="5039563"/>
            <a:ext cx="6631799" cy="923330"/>
          </a:xfrm>
          <a:prstGeom prst="rect">
            <a:avLst/>
          </a:prstGeom>
        </p:spPr>
        <p:txBody>
          <a:bodyPr wrap="square">
            <a:spAutoFit/>
          </a:bodyPr>
          <a:lstStyle/>
          <a:p>
            <a:r>
              <a:rPr lang="en-US" b="1" dirty="0">
                <a:solidFill>
                  <a:schemeClr val="tx2"/>
                </a:solidFill>
                <a:latin typeface="HelveticaNeueLT Std" panose="020B0604020202020204" pitchFamily="34" charset="0"/>
              </a:rPr>
              <a:t>Steven Gustafson, State Trade Program Coordinator</a:t>
            </a:r>
            <a:endParaRPr lang="en-US" dirty="0">
              <a:solidFill>
                <a:schemeClr val="tx2"/>
              </a:solidFill>
              <a:latin typeface="HelveticaNeueLT Std" panose="020B0604020202020204" pitchFamily="34" charset="0"/>
            </a:endParaRPr>
          </a:p>
          <a:p>
            <a:r>
              <a:rPr lang="en-US" dirty="0">
                <a:solidFill>
                  <a:schemeClr val="tx2"/>
                </a:solidFill>
                <a:latin typeface="HelveticaNeueLT Std" panose="020B0604020202020204" pitchFamily="34" charset="0"/>
              </a:rPr>
              <a:t>Main Line: </a:t>
            </a:r>
            <a:r>
              <a:rPr lang="en-US" b="1" dirty="0">
                <a:solidFill>
                  <a:schemeClr val="tx2"/>
                </a:solidFill>
                <a:latin typeface="HelveticaNeueLT Std" panose="020B0604020202020204" pitchFamily="34" charset="0"/>
              </a:rPr>
              <a:t>850-245-7477</a:t>
            </a:r>
          </a:p>
          <a:p>
            <a:r>
              <a:rPr lang="en-US" dirty="0">
                <a:solidFill>
                  <a:schemeClr val="tx2"/>
                </a:solidFill>
                <a:latin typeface="HelveticaNeueLT Std" panose="020B0604020202020204" pitchFamily="34" charset="0"/>
              </a:rPr>
              <a:t>Email:</a:t>
            </a:r>
            <a:r>
              <a:rPr lang="en-US" b="1" i="1" dirty="0">
                <a:solidFill>
                  <a:schemeClr val="tx2"/>
                </a:solidFill>
                <a:latin typeface="HelveticaNeueLT Std" panose="020B0604020202020204" pitchFamily="34" charset="0"/>
              </a:rPr>
              <a:t> Steven.Gustafson@deo.myflorida.com</a:t>
            </a:r>
          </a:p>
        </p:txBody>
      </p:sp>
      <p:sp>
        <p:nvSpPr>
          <p:cNvPr id="22" name="Rectangle 21"/>
          <p:cNvSpPr/>
          <p:nvPr/>
        </p:nvSpPr>
        <p:spPr>
          <a:xfrm>
            <a:off x="2130251" y="2596915"/>
            <a:ext cx="6511101" cy="646331"/>
          </a:xfrm>
          <a:prstGeom prst="rect">
            <a:avLst/>
          </a:prstGeom>
        </p:spPr>
        <p:txBody>
          <a:bodyPr wrap="square">
            <a:spAutoFit/>
          </a:bodyPr>
          <a:lstStyle/>
          <a:p>
            <a:r>
              <a:rPr lang="en-US" dirty="0">
                <a:solidFill>
                  <a:schemeClr val="tx2"/>
                </a:solidFill>
                <a:latin typeface="HelveticaNeueLT Std" panose="020B0604020202020204" pitchFamily="34" charset="0"/>
              </a:rPr>
              <a:t>If you have questions or comments about this presentation; please contact our office.</a:t>
            </a:r>
          </a:p>
        </p:txBody>
      </p:sp>
      <p:sp>
        <p:nvSpPr>
          <p:cNvPr id="24" name="Rectangle 23"/>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Slide Number Placeholder 1"/>
          <p:cNvSpPr>
            <a:spLocks noGrp="1"/>
          </p:cNvSpPr>
          <p:nvPr>
            <p:ph type="sldNum" sz="quarter" idx="10"/>
          </p:nvPr>
        </p:nvSpPr>
        <p:spPr>
          <a:xfrm>
            <a:off x="6400800" y="6432752"/>
            <a:ext cx="2133600" cy="365125"/>
          </a:xfrm>
        </p:spPr>
        <p:txBody>
          <a:bodyPr/>
          <a:lstStyle/>
          <a:p>
            <a:pPr algn="r">
              <a:defRPr/>
            </a:pPr>
            <a:r>
              <a:rPr lang="en-US" dirty="0"/>
              <a:t>8</a:t>
            </a:r>
          </a:p>
        </p:txBody>
      </p:sp>
      <p:sp>
        <p:nvSpPr>
          <p:cNvPr id="26" name="Rectangle 25"/>
          <p:cNvSpPr/>
          <p:nvPr/>
        </p:nvSpPr>
        <p:spPr>
          <a:xfrm flipV="1">
            <a:off x="647064" y="454947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spTree>
    <p:extLst>
      <p:ext uri="{BB962C8B-B14F-4D97-AF65-F5344CB8AC3E}">
        <p14:creationId xmlns:p14="http://schemas.microsoft.com/office/powerpoint/2010/main" val="38456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25098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Objectives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a:t>
            </a:fld>
            <a:endParaRPr lang="en-US" dirty="0"/>
          </a:p>
        </p:txBody>
      </p:sp>
      <p:sp>
        <p:nvSpPr>
          <p:cNvPr id="13" name="Rectangle 12">
            <a:extLst>
              <a:ext uri="{FF2B5EF4-FFF2-40B4-BE49-F238E27FC236}">
                <a16:creationId xmlns:a16="http://schemas.microsoft.com/office/drawing/2014/main" id="{F3370AA8-7B57-4111-A69A-F3235E5C4250}"/>
              </a:ext>
            </a:extLst>
          </p:cNvPr>
          <p:cNvSpPr/>
          <p:nvPr/>
        </p:nvSpPr>
        <p:spPr>
          <a:xfrm>
            <a:off x="605155" y="962617"/>
            <a:ext cx="7796340" cy="4401205"/>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Trade Adjustment Assistance Overview</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Eligibility</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Petition Process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Program Benefits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Recap / Questions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08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Trade Adjustment Assistance (TAA)</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2</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2</a:t>
            </a:fld>
            <a:endParaRPr lang="en-US" dirty="0"/>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401205"/>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Assists workers affected by foreign trade or competition</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Provides resources to obtain new skills and find suitable employment</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Trade Act of 1974 </a:t>
            </a:r>
          </a:p>
          <a:p>
            <a:pPr marL="800100" lvl="1" indent="-342900">
              <a:buFont typeface="Arial" panose="020B0604020202020204" pitchFamily="34" charset="0"/>
              <a:buChar char="•"/>
            </a:pPr>
            <a:endParaRPr lang="en-US" sz="2400" dirty="0">
              <a:solidFill>
                <a:srgbClr val="004563"/>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solidFill>
                  <a:srgbClr val="004563"/>
                </a:solidFill>
                <a:latin typeface="Arial" panose="020B0604020202020204" pitchFamily="34" charset="0"/>
                <a:cs typeface="Arial" panose="020B0604020202020204" pitchFamily="34" charset="0"/>
              </a:rPr>
              <a:t>Reauthorized by Trade Adjustment Assistance Reauthorization Act (TAARA) of 2015</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45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Local TAA Coordinators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3</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3</a:t>
            </a:fld>
            <a:endParaRPr lang="en-US" dirty="0"/>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031873"/>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Required to be merit-staff employees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Designated merit-staff employee at each LWDB</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Provide case management and employment services to trade-affected workers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709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Eligibility Requirements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4</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4</a:t>
            </a:fld>
            <a:endParaRPr lang="en-US" dirty="0"/>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81672" y="974725"/>
            <a:ext cx="7886700" cy="4351338"/>
          </a:xfrm>
        </p:spPr>
        <p:txBody>
          <a:bodyPr/>
          <a:lstStyle/>
          <a:p>
            <a:pPr marL="0" indent="0">
              <a:buNone/>
            </a:pPr>
            <a:endParaRPr lang="en-US" dirty="0">
              <a:solidFill>
                <a:srgbClr val="004563"/>
              </a:solidFill>
              <a:latin typeface="Arial" panose="020B0604020202020204"/>
            </a:endParaRPr>
          </a:p>
          <a:p>
            <a:endParaRPr lang="en-US" dirty="0"/>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3970318"/>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Program is only available to workers covered by a certified United States Department of Labor (USDOL) TAA petition.</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Eligible entities must apply for certification with USDOL or through their Local TAA Coordinator.</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Once certified, workers must apply for individual benefits in person with their Local TAA Coordinator.</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91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Petition Process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5</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5</a:t>
            </a:fld>
            <a:endParaRPr lang="en-US" dirty="0"/>
          </a:p>
        </p:txBody>
      </p:sp>
      <p:sp>
        <p:nvSpPr>
          <p:cNvPr id="7" name="Arrow: Pentagon 6">
            <a:hlinkClick r:id="rId4"/>
            <a:extLst>
              <a:ext uri="{FF2B5EF4-FFF2-40B4-BE49-F238E27FC236}">
                <a16:creationId xmlns:a16="http://schemas.microsoft.com/office/drawing/2014/main" id="{82E40BE6-1EBD-4864-BE62-E9B65875860A}"/>
              </a:ext>
            </a:extLst>
          </p:cNvPr>
          <p:cNvSpPr/>
          <p:nvPr/>
        </p:nvSpPr>
        <p:spPr>
          <a:xfrm>
            <a:off x="791625" y="962462"/>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Workers discover they will lose their jobs or have their hours reduced, potentially due to foreign trade or competition. </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
        <p:nvSpPr>
          <p:cNvPr id="16" name="Arrow: Pentagon 15">
            <a:hlinkClick r:id="rId4"/>
            <a:extLst>
              <a:ext uri="{FF2B5EF4-FFF2-40B4-BE49-F238E27FC236}">
                <a16:creationId xmlns:a16="http://schemas.microsoft.com/office/drawing/2014/main" id="{CC590247-0F5E-4F67-A7EB-9821217D86D2}"/>
              </a:ext>
            </a:extLst>
          </p:cNvPr>
          <p:cNvSpPr/>
          <p:nvPr/>
        </p:nvSpPr>
        <p:spPr>
          <a:xfrm>
            <a:off x="791625" y="2695449"/>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Eligible entity files a TAA petition with USDOL’s Office of Trade Assistance (OTAA).</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
        <p:nvSpPr>
          <p:cNvPr id="17" name="Arrow: Pentagon 16">
            <a:hlinkClick r:id="rId4"/>
            <a:extLst>
              <a:ext uri="{FF2B5EF4-FFF2-40B4-BE49-F238E27FC236}">
                <a16:creationId xmlns:a16="http://schemas.microsoft.com/office/drawing/2014/main" id="{792E9931-1310-486B-AC0D-DEC5B8A45B32}"/>
              </a:ext>
            </a:extLst>
          </p:cNvPr>
          <p:cNvSpPr/>
          <p:nvPr/>
        </p:nvSpPr>
        <p:spPr>
          <a:xfrm>
            <a:off x="791625" y="4428436"/>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OTAA investigates the petition.</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3109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Petition Process Continued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6</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6</a:t>
            </a:fld>
            <a:endParaRPr lang="en-US" dirty="0"/>
          </a:p>
        </p:txBody>
      </p:sp>
      <p:sp>
        <p:nvSpPr>
          <p:cNvPr id="15" name="Arrow: Pentagon 14">
            <a:hlinkClick r:id="rId4"/>
            <a:extLst>
              <a:ext uri="{FF2B5EF4-FFF2-40B4-BE49-F238E27FC236}">
                <a16:creationId xmlns:a16="http://schemas.microsoft.com/office/drawing/2014/main" id="{B4EDE181-50DF-4B20-99F2-DB38521DD02F}"/>
              </a:ext>
            </a:extLst>
          </p:cNvPr>
          <p:cNvSpPr/>
          <p:nvPr/>
        </p:nvSpPr>
        <p:spPr>
          <a:xfrm>
            <a:off x="605155" y="4349656"/>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Upon receiving the letter, the worker contacts their Local TAA Coordinator to apply for TAA benefits.</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
        <p:nvSpPr>
          <p:cNvPr id="17" name="Arrow: Pentagon 16">
            <a:hlinkClick r:id="rId4"/>
            <a:extLst>
              <a:ext uri="{FF2B5EF4-FFF2-40B4-BE49-F238E27FC236}">
                <a16:creationId xmlns:a16="http://schemas.microsoft.com/office/drawing/2014/main" id="{4C228395-9820-4E54-AD9D-BFB6A4A47919}"/>
              </a:ext>
            </a:extLst>
          </p:cNvPr>
          <p:cNvSpPr/>
          <p:nvPr/>
        </p:nvSpPr>
        <p:spPr>
          <a:xfrm>
            <a:off x="605155" y="2645690"/>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Florida’s DEO Trade Program Office sends certified notification to workers notifying them of eligibility.</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
        <p:nvSpPr>
          <p:cNvPr id="23" name="Arrow: Pentagon 22">
            <a:hlinkClick r:id="rId4"/>
            <a:extLst>
              <a:ext uri="{FF2B5EF4-FFF2-40B4-BE49-F238E27FC236}">
                <a16:creationId xmlns:a16="http://schemas.microsoft.com/office/drawing/2014/main" id="{987DC874-58D5-44ED-A260-4D1AB28AFA33}"/>
              </a:ext>
            </a:extLst>
          </p:cNvPr>
          <p:cNvSpPr/>
          <p:nvPr/>
        </p:nvSpPr>
        <p:spPr>
          <a:xfrm>
            <a:off x="647065" y="941724"/>
            <a:ext cx="4737436" cy="1376514"/>
          </a:xfrm>
          <a:prstGeom prst="homePlate">
            <a:avLst/>
          </a:prstGeom>
          <a:solidFill>
            <a:schemeClr val="bg1"/>
          </a:solidFill>
          <a:ln>
            <a:solidFill>
              <a:srgbClr val="0045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dirty="0">
                <a:solidFill>
                  <a:srgbClr val="004563"/>
                </a:solidFill>
                <a:latin typeface="Arial" panose="020B0604020202020204" pitchFamily="34" charset="0"/>
                <a:ea typeface="MS Mincho" panose="02020609040205080304" pitchFamily="49" charset="-128"/>
                <a:cs typeface="Arial" panose="020B0604020202020204" pitchFamily="34" charset="0"/>
              </a:rPr>
              <a:t>OTAA determines if the workers are eligible for TAA benefits, and if so, issues a certification.</a:t>
            </a:r>
            <a:endParaRPr lang="en-US" sz="2000" b="1" dirty="0">
              <a:solidFill>
                <a:srgbClr val="004563"/>
              </a:solidFill>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28047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Program 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7</a:t>
            </a:fld>
            <a:endParaRPr lang="en-US" dirty="0"/>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AE0A5F7-18CF-42D7-865E-9BC89C445029}" type="slidenum">
              <a:rPr lang="en-US" smtClean="0"/>
              <a:pPr/>
              <a:t>7</a:t>
            </a:fld>
            <a:endParaRPr lang="en-US" dirty="0"/>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The TAA program offers the following benefits:</a:t>
            </a:r>
          </a:p>
        </p:txBody>
      </p:sp>
      <p:sp>
        <p:nvSpPr>
          <p:cNvPr id="6" name="Rectangle 5">
            <a:extLst>
              <a:ext uri="{FF2B5EF4-FFF2-40B4-BE49-F238E27FC236}">
                <a16:creationId xmlns:a16="http://schemas.microsoft.com/office/drawing/2014/main" id="{41855590-EBCE-4D81-9575-6110CFEC39F7}"/>
              </a:ext>
            </a:extLst>
          </p:cNvPr>
          <p:cNvSpPr/>
          <p:nvPr/>
        </p:nvSpPr>
        <p:spPr>
          <a:xfrm>
            <a:off x="711200" y="1557337"/>
            <a:ext cx="3966845" cy="5816977"/>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Employment &amp; case management services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Training</a:t>
            </a:r>
          </a:p>
          <a:p>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Income support </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Wage subsidies (for workers age 50 and older)</a:t>
            </a:r>
          </a:p>
          <a:p>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47CF64E5-A55F-4C6C-934C-E513917EB409}"/>
              </a:ext>
            </a:extLst>
          </p:cNvPr>
          <p:cNvSpPr/>
          <p:nvPr/>
        </p:nvSpPr>
        <p:spPr>
          <a:xfrm>
            <a:off x="4622483" y="1553522"/>
            <a:ext cx="3966845" cy="3970318"/>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Tax credit for health care</a:t>
            </a:r>
          </a:p>
          <a:p>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Job search &amp; relocation allowances</a:t>
            </a: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7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Program Benefits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725048" y="929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8</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867930"/>
          </a:xfrm>
          <a:prstGeom prst="rect">
            <a:avLst/>
          </a:prstGeom>
        </p:spPr>
        <p:txBody>
          <a:bodyPr wrap="square">
            <a:spAutoFit/>
          </a:bodyPr>
          <a:lstStyle/>
          <a:p>
            <a:pPr lvl="0">
              <a:lnSpc>
                <a:spcPct val="90000"/>
              </a:lnSpc>
              <a:spcBef>
                <a:spcPts val="1800"/>
              </a:spcBef>
              <a:buClr>
                <a:srgbClr val="9E1C30"/>
              </a:buClr>
            </a:pPr>
            <a:r>
              <a:rPr lang="en-US" sz="2800" dirty="0">
                <a:solidFill>
                  <a:srgbClr val="004563"/>
                </a:solidFill>
                <a:latin typeface="Arial" panose="020B0604020202020204"/>
              </a:rPr>
              <a:t>Employment &amp; Case Management Services include:</a:t>
            </a: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983822"/>
            <a:ext cx="6312536" cy="2308324"/>
          </a:xfrm>
          <a:prstGeom prst="rect">
            <a:avLst/>
          </a:prstGeom>
          <a:noFill/>
        </p:spPr>
        <p:txBody>
          <a:bodyPr wrap="square" rtlCol="0">
            <a:spAutoFit/>
          </a:bodyPr>
          <a:lstStyle/>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Initial assessment</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Specialized assessments</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Individual employment plan (IEP)</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Short-term pre-vocational services</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Labor market information (LMI) and</a:t>
            </a:r>
          </a:p>
          <a:p>
            <a:pPr marL="342900" indent="-342900">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Information regarding support services</a:t>
            </a:r>
          </a:p>
        </p:txBody>
      </p:sp>
    </p:spTree>
    <p:extLst>
      <p:ext uri="{BB962C8B-B14F-4D97-AF65-F5344CB8AC3E}">
        <p14:creationId xmlns:p14="http://schemas.microsoft.com/office/powerpoint/2010/main" val="2643733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DE9EC5948C4E4AB1E5954E591DBF97" ma:contentTypeVersion="1" ma:contentTypeDescription="Create a new document." ma:contentTypeScope="" ma:versionID="808d34b77100dbad90bd89d7c6a29c8c">
  <xsd:schema xmlns:xsd="http://www.w3.org/2001/XMLSchema" xmlns:xs="http://www.w3.org/2001/XMLSchema" xmlns:p="http://schemas.microsoft.com/office/2006/metadata/properties" xmlns:ns2="cf7935fd-7e43-4cc8-968a-8feca16f8264" targetNamespace="http://schemas.microsoft.com/office/2006/metadata/properties" ma:root="true" ma:fieldsID="3f6cc732b82f5e3629e8791143e9de50" ns2:_="">
    <xsd:import namespace="cf7935fd-7e43-4cc8-968a-8feca16f826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7935fd-7e43-4cc8-968a-8feca16f826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65676E-68EC-4376-A9DA-C9C1BFC398AD}">
  <ds:schemaRef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cf7935fd-7e43-4cc8-968a-8feca16f8264"/>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3B1D8ED8-B36B-4DD6-8CB9-12A548DF9BC0}">
  <ds:schemaRefs>
    <ds:schemaRef ds:uri="http://schemas.microsoft.com/sharepoint/v3/contenttype/forms"/>
  </ds:schemaRefs>
</ds:datastoreItem>
</file>

<file path=customXml/itemProps3.xml><?xml version="1.0" encoding="utf-8"?>
<ds:datastoreItem xmlns:ds="http://schemas.openxmlformats.org/officeDocument/2006/customXml" ds:itemID="{36C521DA-5B1F-478D-ADAD-89272E3B67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7935fd-7e43-4cc8-968a-8feca16f82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DEO2015</Template>
  <TotalTime>14351</TotalTime>
  <Words>1978</Words>
  <Application>Microsoft Office PowerPoint</Application>
  <PresentationFormat>On-screen Show (4:3)</PresentationFormat>
  <Paragraphs>201</Paragraphs>
  <Slides>15</Slides>
  <Notes>15</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MS Mincho</vt:lpstr>
      <vt:lpstr>Arial</vt:lpstr>
      <vt:lpstr>Calibri</vt:lpstr>
      <vt:lpstr>Calibri Light</vt:lpstr>
      <vt:lpstr>HelveticaNeueLT Std</vt:lpstr>
      <vt:lpstr>Open Sans Light</vt:lpstr>
      <vt:lpstr>Open Sans Semibold</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Richard</dc:creator>
  <cp:lastModifiedBy>Gustafson, Steven</cp:lastModifiedBy>
  <cp:revision>613</cp:revision>
  <cp:lastPrinted>2019-03-18T12:24:19Z</cp:lastPrinted>
  <dcterms:created xsi:type="dcterms:W3CDTF">2016-01-18T02:17:17Z</dcterms:created>
  <dcterms:modified xsi:type="dcterms:W3CDTF">2019-03-18T12:30:05Z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0x0101004EDE9EC5948C4E4AB1E5954E591DBF97</vt:lpwstr>
  </property>
</Properties>
</file>