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4.xml" ContentType="application/vnd.openxmlformats-officedocument.presentationml.notesSlide+xml"/>
  <Override PartName="/ppt/theme/themeOverride1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0.xml" ContentType="application/vnd.openxmlformats-officedocument.themeOverride+xml"/>
  <Override PartName="/ppt/notesSlides/notesSlide13.xml" ContentType="application/vnd.openxmlformats-officedocument.presentationml.notesSlide+xml"/>
  <Override PartName="/ppt/theme/themeOverride21.xml" ContentType="application/vnd.openxmlformats-officedocument.themeOverride+xml"/>
  <Override PartName="/ppt/notesSlides/notesSlide14.xml" ContentType="application/vnd.openxmlformats-officedocument.presentationml.notesSlide+xml"/>
  <Override PartName="/ppt/theme/themeOverride22.xml" ContentType="application/vnd.openxmlformats-officedocument.themeOverride+xml"/>
  <Override PartName="/ppt/notesSlides/notesSlide15.xml" ContentType="application/vnd.openxmlformats-officedocument.presentationml.notesSlide+xml"/>
  <Override PartName="/ppt/theme/themeOverride23.xml" ContentType="application/vnd.openxmlformats-officedocument.themeOverride+xml"/>
  <Override PartName="/ppt/notesSlides/notesSlide16.xml" ContentType="application/vnd.openxmlformats-officedocument.presentationml.notesSlide+xml"/>
  <Override PartName="/ppt/theme/themeOverride24.xml" ContentType="application/vnd.openxmlformats-officedocument.themeOverride+xml"/>
  <Override PartName="/ppt/notesSlides/notesSlide17.xml" ContentType="application/vnd.openxmlformats-officedocument.presentationml.notesSlide+xml"/>
  <Override PartName="/ppt/theme/themeOverride25.xml" ContentType="application/vnd.openxmlformats-officedocument.themeOverride+xml"/>
  <Override PartName="/ppt/notesSlides/notesSlide18.xml" ContentType="application/vnd.openxmlformats-officedocument.presentationml.notesSlide+xml"/>
  <Override PartName="/ppt/theme/themeOverride26.xml" ContentType="application/vnd.openxmlformats-officedocument.themeOverride+xml"/>
  <Override PartName="/ppt/notesSlides/notesSlide19.xml" ContentType="application/vnd.openxmlformats-officedocument.presentationml.notesSlide+xml"/>
  <Override PartName="/ppt/theme/themeOverride27.xml" ContentType="application/vnd.openxmlformats-officedocument.themeOverride+xml"/>
  <Override PartName="/ppt/notesSlides/notesSlide20.xml" ContentType="application/vnd.openxmlformats-officedocument.presentationml.notesSlide+xml"/>
  <Override PartName="/ppt/theme/themeOverride28.xml" ContentType="application/vnd.openxmlformats-officedocument.themeOverride+xml"/>
  <Override PartName="/ppt/notesSlides/notesSlide21.xml" ContentType="application/vnd.openxmlformats-officedocument.presentationml.notesSlide+xml"/>
  <Override PartName="/ppt/theme/themeOverride29.xml" ContentType="application/vnd.openxmlformats-officedocument.themeOverride+xml"/>
  <Override PartName="/ppt/notesSlides/notesSlide22.xml" ContentType="application/vnd.openxmlformats-officedocument.presentationml.notesSlide+xml"/>
  <Override PartName="/ppt/theme/themeOverride30.xml" ContentType="application/vnd.openxmlformats-officedocument.themeOverride+xml"/>
  <Override PartName="/ppt/notesSlides/notesSlide23.xml" ContentType="application/vnd.openxmlformats-officedocument.presentationml.notesSlide+xml"/>
  <Override PartName="/ppt/theme/themeOverride31.xml" ContentType="application/vnd.openxmlformats-officedocument.themeOverride+xml"/>
  <Override PartName="/ppt/notesSlides/notesSlide24.xml" ContentType="application/vnd.openxmlformats-officedocument.presentationml.notesSlide+xml"/>
  <Override PartName="/ppt/theme/themeOverride32.xml" ContentType="application/vnd.openxmlformats-officedocument.themeOverride+xml"/>
  <Override PartName="/ppt/notesSlides/notesSlide25.xml" ContentType="application/vnd.openxmlformats-officedocument.presentationml.notesSlide+xml"/>
  <Override PartName="/ppt/theme/themeOverride33.xml" ContentType="application/vnd.openxmlformats-officedocument.themeOverride+xml"/>
  <Override PartName="/ppt/notesSlides/notesSlide26.xml" ContentType="application/vnd.openxmlformats-officedocument.presentationml.notesSlide+xml"/>
  <Override PartName="/ppt/theme/themeOverride34.xml" ContentType="application/vnd.openxmlformats-officedocument.themeOverride+xml"/>
  <Override PartName="/ppt/notesSlides/notesSlide27.xml" ContentType="application/vnd.openxmlformats-officedocument.presentationml.notesSlide+xml"/>
  <Override PartName="/ppt/theme/themeOverride35.xml" ContentType="application/vnd.openxmlformats-officedocument.themeOverride+xml"/>
  <Override PartName="/ppt/notesSlides/notesSlide28.xml" ContentType="application/vnd.openxmlformats-officedocument.presentationml.notesSlide+xml"/>
  <Override PartName="/ppt/theme/themeOverride3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57"/>
  </p:notesMasterIdLst>
  <p:sldIdLst>
    <p:sldId id="256" r:id="rId2"/>
    <p:sldId id="290" r:id="rId3"/>
    <p:sldId id="319" r:id="rId4"/>
    <p:sldId id="291" r:id="rId5"/>
    <p:sldId id="293" r:id="rId6"/>
    <p:sldId id="294" r:id="rId7"/>
    <p:sldId id="295" r:id="rId8"/>
    <p:sldId id="318" r:id="rId9"/>
    <p:sldId id="296" r:id="rId10"/>
    <p:sldId id="322" r:id="rId11"/>
    <p:sldId id="323" r:id="rId12"/>
    <p:sldId id="320" r:id="rId13"/>
    <p:sldId id="297" r:id="rId14"/>
    <p:sldId id="298" r:id="rId15"/>
    <p:sldId id="324" r:id="rId16"/>
    <p:sldId id="300" r:id="rId17"/>
    <p:sldId id="299" r:id="rId18"/>
    <p:sldId id="325" r:id="rId19"/>
    <p:sldId id="327" r:id="rId20"/>
    <p:sldId id="326" r:id="rId21"/>
    <p:sldId id="301" r:id="rId22"/>
    <p:sldId id="302" r:id="rId23"/>
    <p:sldId id="329" r:id="rId24"/>
    <p:sldId id="303" r:id="rId25"/>
    <p:sldId id="304" r:id="rId26"/>
    <p:sldId id="305" r:id="rId27"/>
    <p:sldId id="274" r:id="rId28"/>
    <p:sldId id="330" r:id="rId29"/>
    <p:sldId id="307" r:id="rId30"/>
    <p:sldId id="308" r:id="rId31"/>
    <p:sldId id="289" r:id="rId32"/>
    <p:sldId id="344" r:id="rId33"/>
    <p:sldId id="331" r:id="rId34"/>
    <p:sldId id="273" r:id="rId35"/>
    <p:sldId id="275" r:id="rId36"/>
    <p:sldId id="276" r:id="rId37"/>
    <p:sldId id="345" r:id="rId38"/>
    <p:sldId id="310" r:id="rId39"/>
    <p:sldId id="311" r:id="rId40"/>
    <p:sldId id="342" r:id="rId41"/>
    <p:sldId id="341" r:id="rId42"/>
    <p:sldId id="312" r:id="rId43"/>
    <p:sldId id="351" r:id="rId44"/>
    <p:sldId id="346" r:id="rId45"/>
    <p:sldId id="332" r:id="rId46"/>
    <p:sldId id="347" r:id="rId47"/>
    <p:sldId id="333" r:id="rId48"/>
    <p:sldId id="334" r:id="rId49"/>
    <p:sldId id="348" r:id="rId50"/>
    <p:sldId id="335" r:id="rId51"/>
    <p:sldId id="336" r:id="rId52"/>
    <p:sldId id="337" r:id="rId53"/>
    <p:sldId id="338" r:id="rId54"/>
    <p:sldId id="339" r:id="rId55"/>
    <p:sldId id="350"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C9E8BE"/>
    <a:srgbClr val="AEDC9D"/>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7513" autoAdjust="0"/>
  </p:normalViewPr>
  <p:slideViewPr>
    <p:cSldViewPr>
      <p:cViewPr varScale="1">
        <p:scale>
          <a:sx n="86" d="100"/>
          <a:sy n="86" d="100"/>
        </p:scale>
        <p:origin x="1080"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4820"/>
          </a:xfrm>
          <a:prstGeom prst="rect">
            <a:avLst/>
          </a:prstGeom>
        </p:spPr>
        <p:txBody>
          <a:bodyPr vert="horz" lIns="93176" tIns="46588" rIns="93176" bIns="46588" rtlCol="0"/>
          <a:lstStyle>
            <a:lvl1pPr algn="r">
              <a:defRPr sz="1200"/>
            </a:lvl1pPr>
          </a:lstStyle>
          <a:p>
            <a:fld id="{2A129FC7-9ED9-479C-9301-A53F636BFEF8}" type="datetimeFigureOut">
              <a:rPr lang="en-US" smtClean="0"/>
              <a:pPr/>
              <a:t>10/1/2015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4820"/>
          </a:xfrm>
          <a:prstGeom prst="rect">
            <a:avLst/>
          </a:prstGeom>
        </p:spPr>
        <p:txBody>
          <a:bodyPr vert="horz" lIns="93176" tIns="46588" rIns="93176" bIns="46588" rtlCol="0" anchor="b"/>
          <a:lstStyle>
            <a:lvl1pPr algn="r">
              <a:defRPr sz="1200"/>
            </a:lvl1pPr>
          </a:lstStyle>
          <a:p>
            <a:fld id="{DFED37AA-A75A-4176-BE8D-C101184CFF93}" type="slidenum">
              <a:rPr lang="en-US" smtClean="0"/>
              <a:pPr/>
              <a:t>‹#›</a:t>
            </a:fld>
            <a:endParaRPr lang="en-US"/>
          </a:p>
        </p:txBody>
      </p:sp>
    </p:spTree>
    <p:extLst>
      <p:ext uri="{BB962C8B-B14F-4D97-AF65-F5344CB8AC3E}">
        <p14:creationId xmlns:p14="http://schemas.microsoft.com/office/powerpoint/2010/main" val="2794690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1</a:t>
            </a:fld>
            <a:endParaRPr lang="en-US"/>
          </a:p>
        </p:txBody>
      </p:sp>
    </p:spTree>
    <p:extLst>
      <p:ext uri="{BB962C8B-B14F-4D97-AF65-F5344CB8AC3E}">
        <p14:creationId xmlns:p14="http://schemas.microsoft.com/office/powerpoint/2010/main" val="2205206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34</a:t>
            </a:fld>
            <a:endParaRPr lang="en-US"/>
          </a:p>
        </p:txBody>
      </p:sp>
    </p:spTree>
    <p:extLst>
      <p:ext uri="{BB962C8B-B14F-4D97-AF65-F5344CB8AC3E}">
        <p14:creationId xmlns:p14="http://schemas.microsoft.com/office/powerpoint/2010/main" val="9424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35</a:t>
            </a:fld>
            <a:endParaRPr lang="en-US"/>
          </a:p>
        </p:txBody>
      </p:sp>
    </p:spTree>
    <p:extLst>
      <p:ext uri="{BB962C8B-B14F-4D97-AF65-F5344CB8AC3E}">
        <p14:creationId xmlns:p14="http://schemas.microsoft.com/office/powerpoint/2010/main" val="2172101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36</a:t>
            </a:fld>
            <a:endParaRPr lang="en-US"/>
          </a:p>
        </p:txBody>
      </p:sp>
    </p:spTree>
    <p:extLst>
      <p:ext uri="{BB962C8B-B14F-4D97-AF65-F5344CB8AC3E}">
        <p14:creationId xmlns:p14="http://schemas.microsoft.com/office/powerpoint/2010/main" val="934389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37</a:t>
            </a:fld>
            <a:endParaRPr lang="en-US"/>
          </a:p>
        </p:txBody>
      </p:sp>
    </p:spTree>
    <p:extLst>
      <p:ext uri="{BB962C8B-B14F-4D97-AF65-F5344CB8AC3E}">
        <p14:creationId xmlns:p14="http://schemas.microsoft.com/office/powerpoint/2010/main" val="1929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38</a:t>
            </a:fld>
            <a:endParaRPr lang="en-US"/>
          </a:p>
        </p:txBody>
      </p:sp>
    </p:spTree>
    <p:extLst>
      <p:ext uri="{BB962C8B-B14F-4D97-AF65-F5344CB8AC3E}">
        <p14:creationId xmlns:p14="http://schemas.microsoft.com/office/powerpoint/2010/main" val="321413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39</a:t>
            </a:fld>
            <a:endParaRPr lang="en-US"/>
          </a:p>
        </p:txBody>
      </p:sp>
    </p:spTree>
    <p:extLst>
      <p:ext uri="{BB962C8B-B14F-4D97-AF65-F5344CB8AC3E}">
        <p14:creationId xmlns:p14="http://schemas.microsoft.com/office/powerpoint/2010/main" val="2580067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40</a:t>
            </a:fld>
            <a:endParaRPr lang="en-US"/>
          </a:p>
        </p:txBody>
      </p:sp>
    </p:spTree>
    <p:extLst>
      <p:ext uri="{BB962C8B-B14F-4D97-AF65-F5344CB8AC3E}">
        <p14:creationId xmlns:p14="http://schemas.microsoft.com/office/powerpoint/2010/main" val="3056303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41</a:t>
            </a:fld>
            <a:endParaRPr lang="en-US"/>
          </a:p>
        </p:txBody>
      </p:sp>
    </p:spTree>
    <p:extLst>
      <p:ext uri="{BB962C8B-B14F-4D97-AF65-F5344CB8AC3E}">
        <p14:creationId xmlns:p14="http://schemas.microsoft.com/office/powerpoint/2010/main" val="20411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43</a:t>
            </a:fld>
            <a:endParaRPr lang="en-US"/>
          </a:p>
        </p:txBody>
      </p:sp>
    </p:spTree>
    <p:extLst>
      <p:ext uri="{BB962C8B-B14F-4D97-AF65-F5344CB8AC3E}">
        <p14:creationId xmlns:p14="http://schemas.microsoft.com/office/powerpoint/2010/main" val="609798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44</a:t>
            </a:fld>
            <a:endParaRPr lang="en-US"/>
          </a:p>
        </p:txBody>
      </p:sp>
    </p:spTree>
    <p:extLst>
      <p:ext uri="{BB962C8B-B14F-4D97-AF65-F5344CB8AC3E}">
        <p14:creationId xmlns:p14="http://schemas.microsoft.com/office/powerpoint/2010/main" val="50667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a:t>
            </a:fld>
            <a:endParaRPr lang="en-US"/>
          </a:p>
        </p:txBody>
      </p:sp>
    </p:spTree>
    <p:extLst>
      <p:ext uri="{BB962C8B-B14F-4D97-AF65-F5344CB8AC3E}">
        <p14:creationId xmlns:p14="http://schemas.microsoft.com/office/powerpoint/2010/main" val="228305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45</a:t>
            </a:fld>
            <a:endParaRPr lang="en-US"/>
          </a:p>
        </p:txBody>
      </p:sp>
    </p:spTree>
    <p:extLst>
      <p:ext uri="{BB962C8B-B14F-4D97-AF65-F5344CB8AC3E}">
        <p14:creationId xmlns:p14="http://schemas.microsoft.com/office/powerpoint/2010/main" val="4154919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46</a:t>
            </a:fld>
            <a:endParaRPr lang="en-US"/>
          </a:p>
        </p:txBody>
      </p:sp>
    </p:spTree>
    <p:extLst>
      <p:ext uri="{BB962C8B-B14F-4D97-AF65-F5344CB8AC3E}">
        <p14:creationId xmlns:p14="http://schemas.microsoft.com/office/powerpoint/2010/main" val="79367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47</a:t>
            </a:fld>
            <a:endParaRPr lang="en-US"/>
          </a:p>
        </p:txBody>
      </p:sp>
    </p:spTree>
    <p:extLst>
      <p:ext uri="{BB962C8B-B14F-4D97-AF65-F5344CB8AC3E}">
        <p14:creationId xmlns:p14="http://schemas.microsoft.com/office/powerpoint/2010/main" val="1559736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48</a:t>
            </a:fld>
            <a:endParaRPr lang="en-US"/>
          </a:p>
        </p:txBody>
      </p:sp>
    </p:spTree>
    <p:extLst>
      <p:ext uri="{BB962C8B-B14F-4D97-AF65-F5344CB8AC3E}">
        <p14:creationId xmlns:p14="http://schemas.microsoft.com/office/powerpoint/2010/main" val="3037589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49</a:t>
            </a:fld>
            <a:endParaRPr lang="en-US"/>
          </a:p>
        </p:txBody>
      </p:sp>
    </p:spTree>
    <p:extLst>
      <p:ext uri="{BB962C8B-B14F-4D97-AF65-F5344CB8AC3E}">
        <p14:creationId xmlns:p14="http://schemas.microsoft.com/office/powerpoint/2010/main" val="3638417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50</a:t>
            </a:fld>
            <a:endParaRPr lang="en-US"/>
          </a:p>
        </p:txBody>
      </p:sp>
    </p:spTree>
    <p:extLst>
      <p:ext uri="{BB962C8B-B14F-4D97-AF65-F5344CB8AC3E}">
        <p14:creationId xmlns:p14="http://schemas.microsoft.com/office/powerpoint/2010/main" val="2523307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51</a:t>
            </a:fld>
            <a:endParaRPr lang="en-US"/>
          </a:p>
        </p:txBody>
      </p:sp>
    </p:spTree>
    <p:extLst>
      <p:ext uri="{BB962C8B-B14F-4D97-AF65-F5344CB8AC3E}">
        <p14:creationId xmlns:p14="http://schemas.microsoft.com/office/powerpoint/2010/main" val="1623149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52</a:t>
            </a:fld>
            <a:endParaRPr lang="en-US"/>
          </a:p>
        </p:txBody>
      </p:sp>
    </p:spTree>
    <p:extLst>
      <p:ext uri="{BB962C8B-B14F-4D97-AF65-F5344CB8AC3E}">
        <p14:creationId xmlns:p14="http://schemas.microsoft.com/office/powerpoint/2010/main" val="403561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53</a:t>
            </a:fld>
            <a:endParaRPr lang="en-US"/>
          </a:p>
        </p:txBody>
      </p:sp>
    </p:spTree>
    <p:extLst>
      <p:ext uri="{BB962C8B-B14F-4D97-AF65-F5344CB8AC3E}">
        <p14:creationId xmlns:p14="http://schemas.microsoft.com/office/powerpoint/2010/main" val="1841888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54</a:t>
            </a:fld>
            <a:endParaRPr lang="en-US"/>
          </a:p>
        </p:txBody>
      </p:sp>
    </p:spTree>
    <p:extLst>
      <p:ext uri="{BB962C8B-B14F-4D97-AF65-F5344CB8AC3E}">
        <p14:creationId xmlns:p14="http://schemas.microsoft.com/office/powerpoint/2010/main" val="121298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6</a:t>
            </a:fld>
            <a:endParaRPr lang="en-US"/>
          </a:p>
        </p:txBody>
      </p:sp>
    </p:spTree>
    <p:extLst>
      <p:ext uri="{BB962C8B-B14F-4D97-AF65-F5344CB8AC3E}">
        <p14:creationId xmlns:p14="http://schemas.microsoft.com/office/powerpoint/2010/main" val="88967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1" indent="-232941"/>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55</a:t>
            </a:fld>
            <a:endParaRPr lang="en-US"/>
          </a:p>
        </p:txBody>
      </p:sp>
    </p:spTree>
    <p:extLst>
      <p:ext uri="{BB962C8B-B14F-4D97-AF65-F5344CB8AC3E}">
        <p14:creationId xmlns:p14="http://schemas.microsoft.com/office/powerpoint/2010/main" val="514889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27</a:t>
            </a:fld>
            <a:endParaRPr lang="en-US"/>
          </a:p>
        </p:txBody>
      </p:sp>
    </p:spTree>
    <p:extLst>
      <p:ext uri="{BB962C8B-B14F-4D97-AF65-F5344CB8AC3E}">
        <p14:creationId xmlns:p14="http://schemas.microsoft.com/office/powerpoint/2010/main" val="379656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28</a:t>
            </a:fld>
            <a:endParaRPr lang="en-US"/>
          </a:p>
        </p:txBody>
      </p:sp>
    </p:spTree>
    <p:extLst>
      <p:ext uri="{BB962C8B-B14F-4D97-AF65-F5344CB8AC3E}">
        <p14:creationId xmlns:p14="http://schemas.microsoft.com/office/powerpoint/2010/main" val="382584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29</a:t>
            </a:fld>
            <a:endParaRPr lang="en-US"/>
          </a:p>
        </p:txBody>
      </p:sp>
    </p:spTree>
    <p:extLst>
      <p:ext uri="{BB962C8B-B14F-4D97-AF65-F5344CB8AC3E}">
        <p14:creationId xmlns:p14="http://schemas.microsoft.com/office/powerpoint/2010/main" val="3431301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DFED37AA-A75A-4176-BE8D-C101184CFF93}" type="slidenum">
              <a:rPr lang="en-US" smtClean="0"/>
              <a:pPr/>
              <a:t>30</a:t>
            </a:fld>
            <a:endParaRPr lang="en-US"/>
          </a:p>
        </p:txBody>
      </p:sp>
    </p:spTree>
    <p:extLst>
      <p:ext uri="{BB962C8B-B14F-4D97-AF65-F5344CB8AC3E}">
        <p14:creationId xmlns:p14="http://schemas.microsoft.com/office/powerpoint/2010/main" val="190570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32</a:t>
            </a:fld>
            <a:endParaRPr lang="en-US"/>
          </a:p>
        </p:txBody>
      </p:sp>
    </p:spTree>
    <p:extLst>
      <p:ext uri="{BB962C8B-B14F-4D97-AF65-F5344CB8AC3E}">
        <p14:creationId xmlns:p14="http://schemas.microsoft.com/office/powerpoint/2010/main" val="2371199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ED37AA-A75A-4176-BE8D-C101184CFF93}" type="slidenum">
              <a:rPr lang="en-US" smtClean="0"/>
              <a:pPr/>
              <a:t>33</a:t>
            </a:fld>
            <a:endParaRPr lang="en-US"/>
          </a:p>
        </p:txBody>
      </p:sp>
    </p:spTree>
    <p:extLst>
      <p:ext uri="{BB962C8B-B14F-4D97-AF65-F5344CB8AC3E}">
        <p14:creationId xmlns:p14="http://schemas.microsoft.com/office/powerpoint/2010/main" val="3105385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378708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786430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D50E74-EA4C-4A9F-95A6-1FAB9886BF18}"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539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862053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086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885647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673054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299965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3823769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9C68E-6267-4541-BE65-3B670C289AD6}" type="datetimeFigureOut">
              <a:rPr lang="en-US" smtClean="0"/>
              <a:pPr/>
              <a:t>10/1/2015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21506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E9C68E-6267-4541-BE65-3B670C289AD6}"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43815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E9C68E-6267-4541-BE65-3B670C289AD6}" type="datetimeFigureOut">
              <a:rPr lang="en-US" smtClean="0"/>
              <a:pPr/>
              <a:t>10/1/2015</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512859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E9C68E-6267-4541-BE65-3B670C289AD6}" type="datetimeFigureOut">
              <a:rPr lang="en-US" smtClean="0"/>
              <a:pPr/>
              <a:t>10/1/2015</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97434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9C68E-6267-4541-BE65-3B670C289AD6}" type="datetimeFigureOut">
              <a:rPr lang="en-US" smtClean="0"/>
              <a:pPr/>
              <a:t>10/1/2015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278750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104508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9C68E-6267-4541-BE65-3B670C289AD6}" type="datetimeFigureOut">
              <a:rPr lang="en-US" smtClean="0"/>
              <a:pPr/>
              <a:t>10/1/2015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CD50E74-EA4C-4A9F-95A6-1FAB9886BF18}" type="slidenum">
              <a:rPr lang="en-US" smtClean="0"/>
              <a:pPr/>
              <a:t>‹#›</a:t>
            </a:fld>
            <a:endParaRPr lang="en-US"/>
          </a:p>
        </p:txBody>
      </p:sp>
    </p:spTree>
    <p:extLst>
      <p:ext uri="{BB962C8B-B14F-4D97-AF65-F5344CB8AC3E}">
        <p14:creationId xmlns:p14="http://schemas.microsoft.com/office/powerpoint/2010/main" val="2615503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DDE9C68E-6267-4541-BE65-3B670C289AD6}" type="datetimeFigureOut">
              <a:rPr lang="en-US" smtClean="0"/>
              <a:pPr/>
              <a:t>10/1/2015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CD50E74-EA4C-4A9F-95A6-1FAB9886BF18}" type="slidenum">
              <a:rPr lang="en-US" smtClean="0"/>
              <a:pPr/>
              <a:t>‹#›</a:t>
            </a:fld>
            <a:endParaRPr lang="en-US"/>
          </a:p>
        </p:txBody>
      </p:sp>
    </p:spTree>
    <p:extLst>
      <p:ext uri="{BB962C8B-B14F-4D97-AF65-F5344CB8AC3E}">
        <p14:creationId xmlns:p14="http://schemas.microsoft.com/office/powerpoint/2010/main" val="4320130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ReferralAgencies"/><Relationship Id="rId2" Type="http://schemas.openxmlformats.org/officeDocument/2006/relationships/hyperlink" Target="http://www.floridajobs.org/PDG/MSFW/eta8429.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2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2.vml"/><Relationship Id="rId1" Type="http://schemas.openxmlformats.org/officeDocument/2006/relationships/themeOverride" Target="../theme/themeOverride25.x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hemeOverride" Target="../theme/themeOverride2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themeOverride" Target="../theme/themeOverride3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55.xml.rels><?xml version="1.0" encoding="UTF-8" standalone="yes"?>
<Relationships xmlns="http://schemas.openxmlformats.org/package/2006/relationships"><Relationship Id="rId3" Type="http://schemas.openxmlformats.org/officeDocument/2006/relationships/hyperlink" Target="mailto:Marisela.Garcia@deo.myflorida.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Eduardo.Torres@deo.myflorida.com"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229600" cy="2167128"/>
          </a:xfrm>
        </p:spPr>
        <p:txBody>
          <a:bodyPr>
            <a:normAutofit/>
          </a:bodyPr>
          <a:lstStyle/>
          <a:p>
            <a:pPr algn="ctr"/>
            <a:r>
              <a:rPr lang="en-US" dirty="0" smtClean="0">
                <a:solidFill>
                  <a:schemeClr val="accent1">
                    <a:lumMod val="50000"/>
                  </a:schemeClr>
                </a:solidFill>
              </a:rPr>
              <a:t>Employment Service Complaint System</a:t>
            </a:r>
            <a:endParaRPr lang="en-US" dirty="0">
              <a:solidFill>
                <a:schemeClr val="accent1">
                  <a:lumMod val="50000"/>
                </a:schemeClr>
              </a:solidFill>
            </a:endParaRPr>
          </a:p>
        </p:txBody>
      </p:sp>
      <p:sp>
        <p:nvSpPr>
          <p:cNvPr id="3" name="Subtitle 2"/>
          <p:cNvSpPr>
            <a:spLocks noGrp="1"/>
          </p:cNvSpPr>
          <p:nvPr>
            <p:ph type="subTitle" idx="1"/>
          </p:nvPr>
        </p:nvSpPr>
        <p:spPr>
          <a:xfrm>
            <a:off x="1521279" y="4419600"/>
            <a:ext cx="6632121" cy="1219200"/>
          </a:xfrm>
        </p:spPr>
        <p:txBody>
          <a:bodyPr>
            <a:normAutofit/>
          </a:bodyPr>
          <a:lstStyle/>
          <a:p>
            <a:pPr algn="ctr"/>
            <a:r>
              <a:rPr lang="en-US" sz="3000" dirty="0" smtClean="0">
                <a:solidFill>
                  <a:schemeClr val="accent1">
                    <a:lumMod val="50000"/>
                  </a:schemeClr>
                </a:solidFill>
              </a:rPr>
              <a:t>Part II: The 1, 2, 3s of Processing Complaints</a:t>
            </a:r>
          </a:p>
          <a:p>
            <a:pPr algn="ctr"/>
            <a:endParaRPr lang="en-US" dirty="0" smtClean="0"/>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609600" y="255040"/>
            <a:ext cx="1942857" cy="12095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a:bodyPr>
          <a:lstStyle/>
          <a:p>
            <a:pPr algn="ctr"/>
            <a:r>
              <a:rPr lang="en-US" dirty="0">
                <a:solidFill>
                  <a:schemeClr val="tx1"/>
                </a:solidFill>
              </a:rPr>
              <a:t>Violation of Terms of Job Order</a:t>
            </a:r>
          </a:p>
        </p:txBody>
      </p:sp>
      <p:sp>
        <p:nvSpPr>
          <p:cNvPr id="3" name="Content Placeholder 2"/>
          <p:cNvSpPr>
            <a:spLocks noGrp="1"/>
          </p:cNvSpPr>
          <p:nvPr>
            <p:ph idx="1"/>
          </p:nvPr>
        </p:nvSpPr>
        <p:spPr>
          <a:xfrm>
            <a:off x="685800" y="1905000"/>
            <a:ext cx="7924799" cy="4800600"/>
          </a:xfrm>
        </p:spPr>
        <p:txBody>
          <a:bodyPr>
            <a:noAutofit/>
          </a:bodyPr>
          <a:lstStyle/>
          <a:p>
            <a:pPr marL="457200" lvl="1" indent="-457200">
              <a:buClrTx/>
              <a:buFont typeface="+mj-lt"/>
              <a:buAutoNum type="arabicPeriod" startAt="4"/>
            </a:pPr>
            <a:r>
              <a:rPr lang="en-US" sz="2200" dirty="0">
                <a:solidFill>
                  <a:schemeClr val="tx1"/>
                </a:solidFill>
              </a:rPr>
              <a:t>If complaint successfully resolved, </a:t>
            </a:r>
          </a:p>
          <a:p>
            <a:pPr marL="857250" lvl="2" indent="-457200">
              <a:buClrTx/>
              <a:buFont typeface="+mj-lt"/>
              <a:buAutoNum type="alphaUcPeriod"/>
            </a:pPr>
            <a:r>
              <a:rPr lang="en-US" sz="1800" dirty="0">
                <a:solidFill>
                  <a:schemeClr val="tx1"/>
                </a:solidFill>
              </a:rPr>
              <a:t>Note the date of resolution on the Fact Sheet and Complaint Log </a:t>
            </a:r>
          </a:p>
          <a:p>
            <a:pPr marL="857250" lvl="2" indent="-457200">
              <a:buClrTx/>
              <a:buFont typeface="+mj-lt"/>
              <a:buAutoNum type="alphaUcPeriod"/>
            </a:pPr>
            <a:r>
              <a:rPr lang="en-US" sz="1800" dirty="0">
                <a:solidFill>
                  <a:schemeClr val="tx1"/>
                </a:solidFill>
              </a:rPr>
              <a:t>Notify the complainant and the respondent of the results, in writing</a:t>
            </a:r>
          </a:p>
          <a:p>
            <a:pPr marL="457200" lvl="1" indent="-457200">
              <a:buClrTx/>
              <a:buFont typeface="+mj-lt"/>
              <a:buAutoNum type="arabicPeriod" startAt="4"/>
            </a:pPr>
            <a:r>
              <a:rPr lang="en-US" sz="2200" dirty="0">
                <a:solidFill>
                  <a:schemeClr val="tx1"/>
                </a:solidFill>
              </a:rPr>
              <a:t>If resolution is not achieved, </a:t>
            </a:r>
          </a:p>
          <a:p>
            <a:pPr marL="857250" lvl="2" indent="-457200">
              <a:buClrTx/>
              <a:buFont typeface="+mj-lt"/>
              <a:buAutoNum type="alphaUcPeriod"/>
            </a:pPr>
            <a:r>
              <a:rPr lang="en-US" sz="1800" dirty="0" smtClean="0">
                <a:solidFill>
                  <a:schemeClr val="tx1"/>
                </a:solidFill>
              </a:rPr>
              <a:t>Refer </a:t>
            </a:r>
            <a:r>
              <a:rPr lang="en-US" sz="1800" dirty="0">
                <a:solidFill>
                  <a:schemeClr val="tx1"/>
                </a:solidFill>
              </a:rPr>
              <a:t>the complaint to the Department of Economic Opportunity’s (DEO) Senior Monitor Advocate and send a copy of the complaint file</a:t>
            </a:r>
          </a:p>
          <a:p>
            <a:pPr marL="857250" lvl="2" indent="-457200">
              <a:buClrTx/>
              <a:buFont typeface="+mj-lt"/>
              <a:buAutoNum type="alphaUcPeriod"/>
            </a:pPr>
            <a:r>
              <a:rPr lang="en-US" sz="1800" dirty="0">
                <a:solidFill>
                  <a:schemeClr val="tx1"/>
                </a:solidFill>
              </a:rPr>
              <a:t>Inform complainant and respondent of the referral, in </a:t>
            </a:r>
            <a:r>
              <a:rPr lang="en-US" sz="1800" dirty="0" smtClean="0">
                <a:solidFill>
                  <a:schemeClr val="tx1"/>
                </a:solidFill>
              </a:rPr>
              <a:t>writing</a:t>
            </a:r>
          </a:p>
          <a:p>
            <a:pPr marL="857250" lvl="2" indent="-457200">
              <a:buClrTx/>
              <a:buFont typeface="+mj-lt"/>
              <a:buAutoNum type="alphaUcPeriod"/>
            </a:pPr>
            <a:r>
              <a:rPr lang="en-US" sz="1800" dirty="0" smtClean="0">
                <a:solidFill>
                  <a:schemeClr val="tx1"/>
                </a:solidFill>
              </a:rPr>
              <a:t>Complaint Specialist may initiate the process for discontinuation of services to the employer and notify complainant of this action</a:t>
            </a:r>
            <a:endParaRPr lang="en-US" sz="1800" dirty="0">
              <a:solidFill>
                <a:schemeClr val="tx1"/>
              </a:solidFill>
            </a:endParaRPr>
          </a:p>
        </p:txBody>
      </p:sp>
    </p:spTree>
    <p:extLst>
      <p:ext uri="{BB962C8B-B14F-4D97-AF65-F5344CB8AC3E}">
        <p14:creationId xmlns:p14="http://schemas.microsoft.com/office/powerpoint/2010/main" val="344643643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a:bodyPr>
          <a:lstStyle/>
          <a:p>
            <a:pPr algn="ctr"/>
            <a:r>
              <a:rPr lang="en-US" dirty="0">
                <a:solidFill>
                  <a:schemeClr val="tx1"/>
                </a:solidFill>
              </a:rPr>
              <a:t>Violation of Terms of Job Order</a:t>
            </a:r>
          </a:p>
        </p:txBody>
      </p:sp>
      <p:sp>
        <p:nvSpPr>
          <p:cNvPr id="3" name="Content Placeholder 2"/>
          <p:cNvSpPr>
            <a:spLocks noGrp="1"/>
          </p:cNvSpPr>
          <p:nvPr>
            <p:ph idx="1"/>
          </p:nvPr>
        </p:nvSpPr>
        <p:spPr>
          <a:xfrm>
            <a:off x="685800" y="1905000"/>
            <a:ext cx="7848601" cy="4800600"/>
          </a:xfrm>
        </p:spPr>
        <p:txBody>
          <a:bodyPr>
            <a:noAutofit/>
          </a:bodyPr>
          <a:lstStyle/>
          <a:p>
            <a:pPr marL="457200" lvl="1" indent="-457200">
              <a:buClrTx/>
              <a:buFont typeface="+mj-lt"/>
              <a:buAutoNum type="arabicPeriod" startAt="6"/>
            </a:pPr>
            <a:r>
              <a:rPr lang="en-US" sz="2200" dirty="0">
                <a:solidFill>
                  <a:schemeClr val="tx1"/>
                </a:solidFill>
              </a:rPr>
              <a:t>Until resolution is achieved, follow up with the complainant by telephone or other written communication</a:t>
            </a:r>
          </a:p>
          <a:p>
            <a:pPr marL="857250" lvl="2" indent="-457200">
              <a:buClrTx/>
              <a:buFont typeface="+mj-lt"/>
              <a:buAutoNum type="alphaUcPeriod"/>
            </a:pPr>
            <a:r>
              <a:rPr lang="en-US" sz="1800" dirty="0">
                <a:solidFill>
                  <a:schemeClr val="tx1"/>
                </a:solidFill>
              </a:rPr>
              <a:t>Monthly for MSFWs</a:t>
            </a:r>
          </a:p>
          <a:p>
            <a:pPr marL="857250" lvl="2" indent="-457200">
              <a:buClrTx/>
              <a:buFont typeface="+mj-lt"/>
              <a:buAutoNum type="alphaUcPeriod"/>
            </a:pPr>
            <a:r>
              <a:rPr lang="en-US" sz="1800" dirty="0">
                <a:solidFill>
                  <a:schemeClr val="tx1"/>
                </a:solidFill>
              </a:rPr>
              <a:t>Quarterly for non-MSFWs</a:t>
            </a:r>
          </a:p>
          <a:p>
            <a:pPr marL="457200" lvl="1" indent="-457200">
              <a:buClrTx/>
              <a:buFont typeface="+mj-lt"/>
              <a:buAutoNum type="arabicPeriod" startAt="6"/>
            </a:pPr>
            <a:r>
              <a:rPr lang="en-US" sz="2200" dirty="0">
                <a:solidFill>
                  <a:schemeClr val="tx1"/>
                </a:solidFill>
              </a:rPr>
              <a:t>All actions, contacts, and attempted contacts concerning the complaint should be documented on the Fact Sheet</a:t>
            </a:r>
          </a:p>
        </p:txBody>
      </p:sp>
    </p:spTree>
    <p:extLst>
      <p:ext uri="{BB962C8B-B14F-4D97-AF65-F5344CB8AC3E}">
        <p14:creationId xmlns:p14="http://schemas.microsoft.com/office/powerpoint/2010/main" val="358378830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Discrimination by Employer</a:t>
            </a:r>
            <a:endParaRPr lang="en-US" dirty="0">
              <a:solidFill>
                <a:schemeClr val="tx1"/>
              </a:solidFill>
            </a:endParaRPr>
          </a:p>
        </p:txBody>
      </p:sp>
      <p:sp>
        <p:nvSpPr>
          <p:cNvPr id="3" name="Content Placeholder 2"/>
          <p:cNvSpPr>
            <a:spLocks noGrp="1"/>
          </p:cNvSpPr>
          <p:nvPr>
            <p:ph idx="1"/>
          </p:nvPr>
        </p:nvSpPr>
        <p:spPr>
          <a:xfrm>
            <a:off x="685800" y="1905000"/>
            <a:ext cx="7924799" cy="4800600"/>
          </a:xfrm>
        </p:spPr>
        <p:txBody>
          <a:bodyPr>
            <a:normAutofit/>
          </a:bodyPr>
          <a:lstStyle/>
          <a:p>
            <a:pPr marL="0" indent="0">
              <a:buNone/>
            </a:pPr>
            <a:r>
              <a:rPr lang="en-US" sz="2200" dirty="0">
                <a:solidFill>
                  <a:schemeClr val="tx1"/>
                </a:solidFill>
              </a:rPr>
              <a:t>If </a:t>
            </a:r>
            <a:r>
              <a:rPr lang="en-US" sz="2200" dirty="0" smtClean="0">
                <a:solidFill>
                  <a:schemeClr val="tx1"/>
                </a:solidFill>
              </a:rPr>
              <a:t>complaint </a:t>
            </a:r>
            <a:r>
              <a:rPr lang="en-US" sz="2200" dirty="0">
                <a:solidFill>
                  <a:schemeClr val="tx1"/>
                </a:solidFill>
              </a:rPr>
              <a:t>alleges </a:t>
            </a:r>
            <a:r>
              <a:rPr lang="en-US" sz="2200" b="1" dirty="0">
                <a:solidFill>
                  <a:schemeClr val="tx1"/>
                </a:solidFill>
              </a:rPr>
              <a:t>discrimination by an </a:t>
            </a:r>
            <a:r>
              <a:rPr lang="en-US" sz="2200" b="1" dirty="0" smtClean="0">
                <a:solidFill>
                  <a:schemeClr val="tx1"/>
                </a:solidFill>
              </a:rPr>
              <a:t>employer</a:t>
            </a:r>
            <a:r>
              <a:rPr lang="en-US" sz="2200" dirty="0" smtClean="0">
                <a:solidFill>
                  <a:schemeClr val="tx1"/>
                </a:solidFill>
              </a:rPr>
              <a:t>:</a:t>
            </a:r>
            <a:endParaRPr lang="en-US" sz="2200" dirty="0">
              <a:solidFill>
                <a:schemeClr val="tx1"/>
              </a:solidFill>
            </a:endParaRPr>
          </a:p>
          <a:p>
            <a:pPr marL="457200" lvl="1" indent="-457200">
              <a:buClrTx/>
              <a:buFont typeface="+mj-lt"/>
              <a:buAutoNum type="arabicPeriod"/>
            </a:pPr>
            <a:r>
              <a:rPr lang="en-US" sz="2200" dirty="0">
                <a:solidFill>
                  <a:schemeClr val="tx1"/>
                </a:solidFill>
              </a:rPr>
              <a:t>Forward the complaint to the </a:t>
            </a:r>
            <a:r>
              <a:rPr lang="en-US" sz="2200" dirty="0" smtClean="0">
                <a:solidFill>
                  <a:schemeClr val="tx1"/>
                </a:solidFill>
              </a:rPr>
              <a:t>Equal Opportunity (EO) </a:t>
            </a:r>
            <a:r>
              <a:rPr lang="en-US" sz="2200" dirty="0">
                <a:solidFill>
                  <a:schemeClr val="tx1"/>
                </a:solidFill>
              </a:rPr>
              <a:t>Officer for the Regional Workforce Board (RWB) and/or the DEO Office for Civil </a:t>
            </a:r>
            <a:r>
              <a:rPr lang="en-US" sz="2200" dirty="0" smtClean="0">
                <a:solidFill>
                  <a:schemeClr val="tx1"/>
                </a:solidFill>
              </a:rPr>
              <a:t>Rights (OCR) </a:t>
            </a:r>
            <a:r>
              <a:rPr lang="en-US" sz="2200" dirty="0">
                <a:solidFill>
                  <a:schemeClr val="tx1"/>
                </a:solidFill>
              </a:rPr>
              <a:t>for </a:t>
            </a:r>
            <a:r>
              <a:rPr lang="en-US" sz="2200" dirty="0" smtClean="0">
                <a:solidFill>
                  <a:schemeClr val="tx1"/>
                </a:solidFill>
              </a:rPr>
              <a:t>processing</a:t>
            </a:r>
            <a:endParaRPr lang="en-US" sz="2200" dirty="0">
              <a:solidFill>
                <a:schemeClr val="tx1"/>
              </a:solidFill>
            </a:endParaRPr>
          </a:p>
          <a:p>
            <a:pPr marL="457200" lvl="1" indent="0">
              <a:buNone/>
            </a:pPr>
            <a:endParaRPr lang="en-US" dirty="0" smtClean="0">
              <a:solidFill>
                <a:schemeClr val="bg1"/>
              </a:solidFill>
            </a:endParaRPr>
          </a:p>
          <a:p>
            <a:pPr lvl="1"/>
            <a:endParaRPr lang="en-US" dirty="0" smtClean="0">
              <a:solidFill>
                <a:schemeClr val="bg1"/>
              </a:solidFill>
            </a:endParaRPr>
          </a:p>
          <a:p>
            <a:pPr lvl="1"/>
            <a:endParaRPr lang="en-US" dirty="0">
              <a:solidFill>
                <a:schemeClr val="bg1"/>
              </a:solidFill>
            </a:endParaRPr>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180492769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fontScale="90000"/>
          </a:bodyPr>
          <a:lstStyle/>
          <a:p>
            <a:pPr algn="ctr"/>
            <a:r>
              <a:rPr lang="en-US" dirty="0" smtClean="0">
                <a:solidFill>
                  <a:schemeClr val="tx1"/>
                </a:solidFill>
              </a:rPr>
              <a:t>Violation of Employment-Related Law</a:t>
            </a:r>
            <a:endParaRPr lang="en-US" dirty="0">
              <a:solidFill>
                <a:schemeClr val="tx1"/>
              </a:solidFill>
            </a:endParaRPr>
          </a:p>
        </p:txBody>
      </p:sp>
      <p:sp>
        <p:nvSpPr>
          <p:cNvPr id="3" name="Content Placeholder 2"/>
          <p:cNvSpPr>
            <a:spLocks noGrp="1"/>
          </p:cNvSpPr>
          <p:nvPr>
            <p:ph idx="1"/>
          </p:nvPr>
        </p:nvSpPr>
        <p:spPr>
          <a:xfrm>
            <a:off x="685800" y="1905000"/>
            <a:ext cx="7924799" cy="4800600"/>
          </a:xfrm>
        </p:spPr>
        <p:txBody>
          <a:bodyPr>
            <a:normAutofit/>
          </a:bodyPr>
          <a:lstStyle/>
          <a:p>
            <a:pPr marL="0" lvl="0" indent="0">
              <a:buNone/>
            </a:pPr>
            <a:r>
              <a:rPr lang="en-US" sz="2200" dirty="0">
                <a:solidFill>
                  <a:schemeClr val="tx1"/>
                </a:solidFill>
              </a:rPr>
              <a:t>If </a:t>
            </a:r>
            <a:r>
              <a:rPr lang="en-US" sz="2200" dirty="0" smtClean="0">
                <a:solidFill>
                  <a:schemeClr val="tx1"/>
                </a:solidFill>
              </a:rPr>
              <a:t>complaint </a:t>
            </a:r>
            <a:r>
              <a:rPr lang="en-US" sz="2200" dirty="0">
                <a:solidFill>
                  <a:schemeClr val="tx1"/>
                </a:solidFill>
              </a:rPr>
              <a:t>involves </a:t>
            </a:r>
            <a:r>
              <a:rPr lang="en-US" sz="2200" b="1" dirty="0" smtClean="0">
                <a:solidFill>
                  <a:schemeClr val="tx1"/>
                </a:solidFill>
              </a:rPr>
              <a:t>violation </a:t>
            </a:r>
            <a:r>
              <a:rPr lang="en-US" sz="2200" b="1" dirty="0">
                <a:solidFill>
                  <a:schemeClr val="tx1"/>
                </a:solidFill>
              </a:rPr>
              <a:t>of an </a:t>
            </a:r>
            <a:r>
              <a:rPr lang="en-US" sz="2200" b="1" dirty="0" smtClean="0">
                <a:solidFill>
                  <a:schemeClr val="tx1"/>
                </a:solidFill>
              </a:rPr>
              <a:t>employment-related </a:t>
            </a:r>
            <a:r>
              <a:rPr lang="en-US" sz="2200" b="1" dirty="0">
                <a:solidFill>
                  <a:schemeClr val="tx1"/>
                </a:solidFill>
              </a:rPr>
              <a:t>law other than discrimination by an </a:t>
            </a:r>
            <a:r>
              <a:rPr lang="en-US" sz="2200" b="1" dirty="0" smtClean="0">
                <a:solidFill>
                  <a:schemeClr val="tx1"/>
                </a:solidFill>
              </a:rPr>
              <a:t>employer</a:t>
            </a:r>
            <a:r>
              <a:rPr lang="en-US" sz="2200" dirty="0" smtClean="0">
                <a:solidFill>
                  <a:schemeClr val="tx1"/>
                </a:solidFill>
              </a:rPr>
              <a:t>:</a:t>
            </a:r>
            <a:endParaRPr lang="en-US" sz="2200" dirty="0">
              <a:solidFill>
                <a:schemeClr val="tx1"/>
              </a:solidFill>
            </a:endParaRPr>
          </a:p>
          <a:p>
            <a:pPr marL="457200" lvl="1" indent="-457200">
              <a:buClrTx/>
              <a:buFont typeface="+mj-lt"/>
              <a:buAutoNum type="arabicPeriod"/>
            </a:pPr>
            <a:r>
              <a:rPr lang="en-US" sz="2200" dirty="0" smtClean="0">
                <a:solidFill>
                  <a:schemeClr val="tx1"/>
                </a:solidFill>
              </a:rPr>
              <a:t>Prepare </a:t>
            </a:r>
            <a:r>
              <a:rPr lang="en-US" sz="2200" dirty="0">
                <a:solidFill>
                  <a:schemeClr val="tx1"/>
                </a:solidFill>
              </a:rPr>
              <a:t>a referral letter to forward to the appropriate enforcement agency(</a:t>
            </a:r>
            <a:r>
              <a:rPr lang="en-US" sz="2200" dirty="0" err="1">
                <a:solidFill>
                  <a:schemeClr val="tx1"/>
                </a:solidFill>
              </a:rPr>
              <a:t>ies</a:t>
            </a:r>
            <a:r>
              <a:rPr lang="en-US" sz="2200" dirty="0">
                <a:solidFill>
                  <a:schemeClr val="tx1"/>
                </a:solidFill>
              </a:rPr>
              <a:t>) </a:t>
            </a:r>
            <a:endParaRPr lang="en-US" sz="2200" dirty="0" smtClean="0">
              <a:solidFill>
                <a:schemeClr val="tx1"/>
              </a:solidFill>
            </a:endParaRPr>
          </a:p>
          <a:p>
            <a:pPr marL="857250" lvl="2" indent="-457200">
              <a:buClrTx/>
              <a:buFont typeface="+mj-lt"/>
              <a:buAutoNum type="alphaUcPeriod"/>
            </a:pPr>
            <a:r>
              <a:rPr lang="en-US" sz="1800" dirty="0">
                <a:solidFill>
                  <a:schemeClr val="tx1"/>
                </a:solidFill>
              </a:rPr>
              <a:t>Copy the complainant</a:t>
            </a:r>
          </a:p>
          <a:p>
            <a:pPr marL="857250" lvl="2" indent="-457200">
              <a:buClrTx/>
              <a:buFont typeface="+mj-lt"/>
              <a:buAutoNum type="alphaUcPeriod"/>
            </a:pPr>
            <a:r>
              <a:rPr lang="en-US" sz="1800" dirty="0">
                <a:solidFill>
                  <a:schemeClr val="tx1"/>
                </a:solidFill>
              </a:rPr>
              <a:t>Keep a copy of referral letter in the complaint file</a:t>
            </a:r>
          </a:p>
          <a:p>
            <a:pPr marL="457200" lvl="1" indent="-457200">
              <a:buClrTx/>
              <a:buFont typeface="+mj-lt"/>
              <a:buAutoNum type="arabicPeriod"/>
            </a:pPr>
            <a:r>
              <a:rPr lang="en-US" sz="2200" dirty="0" smtClean="0">
                <a:solidFill>
                  <a:schemeClr val="tx1"/>
                </a:solidFill>
              </a:rPr>
              <a:t>Send </a:t>
            </a:r>
            <a:r>
              <a:rPr lang="en-US" sz="2200" dirty="0">
                <a:solidFill>
                  <a:schemeClr val="tx1"/>
                </a:solidFill>
              </a:rPr>
              <a:t>referral letter and copy of complaint with supporting documents to the appropriate enforcement agency(</a:t>
            </a:r>
            <a:r>
              <a:rPr lang="en-US" sz="2200" dirty="0" err="1">
                <a:solidFill>
                  <a:schemeClr val="tx1"/>
                </a:solidFill>
              </a:rPr>
              <a:t>ies</a:t>
            </a:r>
            <a:r>
              <a:rPr lang="en-US" sz="2200" dirty="0" smtClean="0">
                <a:solidFill>
                  <a:schemeClr val="tx1"/>
                </a:solidFill>
              </a:rPr>
              <a:t>)</a:t>
            </a:r>
            <a:endParaRPr lang="en-US" sz="2200" dirty="0">
              <a:solidFill>
                <a:schemeClr val="tx1"/>
              </a:solidFill>
            </a:endParaRPr>
          </a:p>
          <a:p>
            <a:pPr marL="457200" lvl="1" indent="0">
              <a:buNone/>
            </a:pPr>
            <a:endParaRPr lang="en-US" dirty="0" smtClean="0">
              <a:solidFill>
                <a:schemeClr val="bg1"/>
              </a:solidFill>
            </a:endParaRPr>
          </a:p>
          <a:p>
            <a:pPr lvl="1"/>
            <a:endParaRPr lang="en-US" dirty="0" smtClean="0">
              <a:solidFill>
                <a:schemeClr val="bg1"/>
              </a:solidFill>
            </a:endParaRPr>
          </a:p>
          <a:p>
            <a:pPr lvl="1"/>
            <a:endParaRPr lang="en-US" dirty="0">
              <a:solidFill>
                <a:schemeClr val="bg1"/>
              </a:solidFill>
            </a:endParaRPr>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86514683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fontScale="90000"/>
          </a:bodyPr>
          <a:lstStyle/>
          <a:p>
            <a:pPr algn="ctr"/>
            <a:r>
              <a:rPr lang="en-US" dirty="0">
                <a:solidFill>
                  <a:schemeClr val="tx1"/>
                </a:solidFill>
              </a:rPr>
              <a:t>Violation of Employment-Related Law</a:t>
            </a:r>
          </a:p>
        </p:txBody>
      </p:sp>
      <p:sp>
        <p:nvSpPr>
          <p:cNvPr id="3" name="Content Placeholder 2"/>
          <p:cNvSpPr>
            <a:spLocks noGrp="1"/>
          </p:cNvSpPr>
          <p:nvPr>
            <p:ph idx="1"/>
          </p:nvPr>
        </p:nvSpPr>
        <p:spPr>
          <a:xfrm>
            <a:off x="685800" y="1905000"/>
            <a:ext cx="7696199" cy="4800600"/>
          </a:xfrm>
        </p:spPr>
        <p:txBody>
          <a:bodyPr>
            <a:normAutofit/>
          </a:bodyPr>
          <a:lstStyle/>
          <a:p>
            <a:pPr marL="457200" lvl="1" indent="-457200">
              <a:buClrTx/>
              <a:buFont typeface="+mj-lt"/>
              <a:buAutoNum type="arabicPeriod" startAt="3"/>
            </a:pPr>
            <a:r>
              <a:rPr lang="en-US" sz="2200" dirty="0">
                <a:solidFill>
                  <a:schemeClr val="tx1"/>
                </a:solidFill>
              </a:rPr>
              <a:t>Conduct </a:t>
            </a:r>
            <a:r>
              <a:rPr lang="en-US" sz="2200" dirty="0" smtClean="0">
                <a:solidFill>
                  <a:schemeClr val="tx1"/>
                </a:solidFill>
              </a:rPr>
              <a:t>follow-up </a:t>
            </a:r>
            <a:r>
              <a:rPr lang="en-US" sz="2200" dirty="0">
                <a:solidFill>
                  <a:schemeClr val="tx1"/>
                </a:solidFill>
              </a:rPr>
              <a:t>with the enforcement agency(</a:t>
            </a:r>
            <a:r>
              <a:rPr lang="en-US" sz="2200" dirty="0" err="1">
                <a:solidFill>
                  <a:schemeClr val="tx1"/>
                </a:solidFill>
              </a:rPr>
              <a:t>ies</a:t>
            </a:r>
            <a:r>
              <a:rPr lang="en-US" sz="2200" dirty="0">
                <a:solidFill>
                  <a:schemeClr val="tx1"/>
                </a:solidFill>
              </a:rPr>
              <a:t>) </a:t>
            </a:r>
            <a:r>
              <a:rPr lang="en-US" sz="2200" dirty="0" smtClean="0">
                <a:solidFill>
                  <a:schemeClr val="tx1"/>
                </a:solidFill>
              </a:rPr>
              <a:t>until resolution is achieved</a:t>
            </a:r>
          </a:p>
          <a:p>
            <a:pPr marL="857250" lvl="2" indent="-457200">
              <a:buClrTx/>
              <a:buFont typeface="+mj-lt"/>
              <a:buAutoNum type="alphaUcPeriod"/>
            </a:pPr>
            <a:r>
              <a:rPr lang="en-US" sz="1800" dirty="0">
                <a:solidFill>
                  <a:schemeClr val="tx1"/>
                </a:solidFill>
              </a:rPr>
              <a:t>Monthly for MSFWs</a:t>
            </a:r>
          </a:p>
          <a:p>
            <a:pPr marL="857250" lvl="2" indent="-457200">
              <a:buClrTx/>
              <a:buFont typeface="+mj-lt"/>
              <a:buAutoNum type="alphaUcPeriod"/>
            </a:pPr>
            <a:r>
              <a:rPr lang="en-US" sz="1800" dirty="0">
                <a:solidFill>
                  <a:schemeClr val="tx1"/>
                </a:solidFill>
              </a:rPr>
              <a:t>Quarterly for non-MSFWs </a:t>
            </a:r>
          </a:p>
          <a:p>
            <a:pPr marL="457200" lvl="1" indent="-457200">
              <a:buClrTx/>
              <a:buFont typeface="+mj-lt"/>
              <a:buAutoNum type="arabicPeriod" startAt="3"/>
            </a:pPr>
            <a:r>
              <a:rPr lang="en-US" sz="2200" dirty="0" smtClean="0">
                <a:solidFill>
                  <a:schemeClr val="tx1"/>
                </a:solidFill>
              </a:rPr>
              <a:t>Until complaint is resolved, contact the complainant to provide a status report after each follow-up with the referral agency(</a:t>
            </a:r>
            <a:r>
              <a:rPr lang="en-US" sz="2200" dirty="0" err="1" smtClean="0">
                <a:solidFill>
                  <a:schemeClr val="tx1"/>
                </a:solidFill>
              </a:rPr>
              <a:t>ies</a:t>
            </a:r>
            <a:r>
              <a:rPr lang="en-US" sz="2200" dirty="0" smtClean="0">
                <a:solidFill>
                  <a:schemeClr val="tx1"/>
                </a:solidFill>
              </a:rPr>
              <a:t>)</a:t>
            </a:r>
          </a:p>
          <a:p>
            <a:pPr marL="457200" lvl="1" indent="-457200">
              <a:buClrTx/>
              <a:buFont typeface="+mj-lt"/>
              <a:buAutoNum type="arabicPeriod" startAt="3"/>
            </a:pPr>
            <a:r>
              <a:rPr lang="en-US" sz="2200" dirty="0" smtClean="0">
                <a:solidFill>
                  <a:schemeClr val="tx1"/>
                </a:solidFill>
              </a:rPr>
              <a:t>Note </a:t>
            </a:r>
            <a:r>
              <a:rPr lang="en-US" sz="2200" dirty="0">
                <a:solidFill>
                  <a:schemeClr val="tx1"/>
                </a:solidFill>
              </a:rPr>
              <a:t>the date of resolution on the Fact Sheet and Complaint Log and notify the complainant of the </a:t>
            </a:r>
            <a:r>
              <a:rPr lang="en-US" sz="2200" dirty="0" smtClean="0">
                <a:solidFill>
                  <a:schemeClr val="tx1"/>
                </a:solidFill>
              </a:rPr>
              <a:t>results</a:t>
            </a:r>
            <a:endParaRPr lang="en-US" sz="2200" dirty="0">
              <a:solidFill>
                <a:schemeClr val="tx1"/>
              </a:solidFill>
            </a:endParaRPr>
          </a:p>
        </p:txBody>
      </p:sp>
    </p:spTree>
    <p:extLst>
      <p:ext uri="{BB962C8B-B14F-4D97-AF65-F5344CB8AC3E}">
        <p14:creationId xmlns:p14="http://schemas.microsoft.com/office/powerpoint/2010/main" val="1735556764"/>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fontScale="90000"/>
          </a:bodyPr>
          <a:lstStyle/>
          <a:p>
            <a:pPr algn="ctr"/>
            <a:r>
              <a:rPr lang="en-US" dirty="0">
                <a:solidFill>
                  <a:schemeClr val="tx1"/>
                </a:solidFill>
              </a:rPr>
              <a:t>Violation of Employment-Related Law</a:t>
            </a:r>
          </a:p>
        </p:txBody>
      </p:sp>
      <p:sp>
        <p:nvSpPr>
          <p:cNvPr id="3" name="Content Placeholder 2"/>
          <p:cNvSpPr>
            <a:spLocks noGrp="1"/>
          </p:cNvSpPr>
          <p:nvPr>
            <p:ph idx="1"/>
          </p:nvPr>
        </p:nvSpPr>
        <p:spPr>
          <a:xfrm>
            <a:off x="685801" y="1905000"/>
            <a:ext cx="7848600" cy="4800600"/>
          </a:xfrm>
        </p:spPr>
        <p:txBody>
          <a:bodyPr>
            <a:normAutofit/>
          </a:bodyPr>
          <a:lstStyle/>
          <a:p>
            <a:pPr marL="457200" lvl="1" indent="-457200">
              <a:buClrTx/>
              <a:buFont typeface="+mj-lt"/>
              <a:buAutoNum type="arabicPeriod" startAt="6"/>
            </a:pPr>
            <a:r>
              <a:rPr lang="en-US" sz="2200" dirty="0">
                <a:solidFill>
                  <a:schemeClr val="tx1"/>
                </a:solidFill>
              </a:rPr>
              <a:t>If a determination is made that the employer violated an </a:t>
            </a:r>
            <a:r>
              <a:rPr lang="en-US" sz="2200" dirty="0" smtClean="0">
                <a:solidFill>
                  <a:schemeClr val="tx1"/>
                </a:solidFill>
              </a:rPr>
              <a:t>employment-related </a:t>
            </a:r>
            <a:r>
              <a:rPr lang="en-US" sz="2200" dirty="0">
                <a:solidFill>
                  <a:schemeClr val="tx1"/>
                </a:solidFill>
              </a:rPr>
              <a:t>law, </a:t>
            </a:r>
            <a:endParaRPr lang="en-US" sz="2200" dirty="0" smtClean="0">
              <a:solidFill>
                <a:schemeClr val="tx1"/>
              </a:solidFill>
            </a:endParaRPr>
          </a:p>
          <a:p>
            <a:pPr marL="857250" lvl="2" indent="-457200">
              <a:buClrTx/>
              <a:buFont typeface="+mj-lt"/>
              <a:buAutoNum type="alphaUcPeriod"/>
            </a:pPr>
            <a:r>
              <a:rPr lang="en-US" sz="1800" dirty="0">
                <a:solidFill>
                  <a:schemeClr val="tx1"/>
                </a:solidFill>
              </a:rPr>
              <a:t>Complaint Specialist may initiate discontinuation of services</a:t>
            </a:r>
          </a:p>
          <a:p>
            <a:pPr marL="857250" lvl="2" indent="-457200">
              <a:buClrTx/>
              <a:buFont typeface="+mj-lt"/>
              <a:buAutoNum type="alphaUcPeriod"/>
            </a:pPr>
            <a:r>
              <a:rPr lang="en-US" sz="1800" dirty="0">
                <a:solidFill>
                  <a:schemeClr val="tx1"/>
                </a:solidFill>
              </a:rPr>
              <a:t>Notify the complainant of this action</a:t>
            </a:r>
          </a:p>
          <a:p>
            <a:pPr marL="457200" lvl="1" indent="-457200">
              <a:buClrTx/>
              <a:buFont typeface="+mj-lt"/>
              <a:buAutoNum type="arabicPeriod" startAt="6"/>
            </a:pPr>
            <a:r>
              <a:rPr lang="en-US" sz="2200" dirty="0">
                <a:solidFill>
                  <a:schemeClr val="tx1"/>
                </a:solidFill>
              </a:rPr>
              <a:t>If the final determination is in favor of the employer, the career center should notify the </a:t>
            </a:r>
            <a:r>
              <a:rPr lang="en-US" sz="2200" dirty="0" smtClean="0">
                <a:solidFill>
                  <a:schemeClr val="tx1"/>
                </a:solidFill>
              </a:rPr>
              <a:t>complainant</a:t>
            </a:r>
            <a:endParaRPr lang="en-US" sz="2200" dirty="0">
              <a:solidFill>
                <a:schemeClr val="tx1"/>
              </a:solidFill>
            </a:endParaRPr>
          </a:p>
          <a:p>
            <a:pPr marL="457200" lvl="1" indent="-457200">
              <a:buClrTx/>
              <a:buFont typeface="+mj-lt"/>
              <a:buAutoNum type="arabicPeriod" startAt="6"/>
            </a:pPr>
            <a:r>
              <a:rPr lang="en-US" sz="2200" dirty="0">
                <a:solidFill>
                  <a:schemeClr val="tx1"/>
                </a:solidFill>
              </a:rPr>
              <a:t>All actions, contacts and attempted contacts concerning the complaint should be documented on the Fact </a:t>
            </a:r>
            <a:r>
              <a:rPr lang="en-US" sz="2200" dirty="0" smtClean="0">
                <a:solidFill>
                  <a:schemeClr val="tx1"/>
                </a:solidFill>
              </a:rPr>
              <a:t>Sheet</a:t>
            </a:r>
            <a:endParaRPr lang="en-US" sz="2200" dirty="0">
              <a:solidFill>
                <a:schemeClr val="tx1"/>
              </a:solidFill>
            </a:endParaRPr>
          </a:p>
        </p:txBody>
      </p:sp>
    </p:spTree>
    <p:extLst>
      <p:ext uri="{BB962C8B-B14F-4D97-AF65-F5344CB8AC3E}">
        <p14:creationId xmlns:p14="http://schemas.microsoft.com/office/powerpoint/2010/main" val="9619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Involves Another State</a:t>
            </a:r>
            <a:endParaRPr lang="en-US" dirty="0">
              <a:solidFill>
                <a:schemeClr val="tx1"/>
              </a:solidFill>
            </a:endParaRPr>
          </a:p>
        </p:txBody>
      </p:sp>
      <p:sp>
        <p:nvSpPr>
          <p:cNvPr id="3" name="Content Placeholder 2"/>
          <p:cNvSpPr>
            <a:spLocks noGrp="1"/>
          </p:cNvSpPr>
          <p:nvPr>
            <p:ph idx="1"/>
          </p:nvPr>
        </p:nvSpPr>
        <p:spPr>
          <a:xfrm>
            <a:off x="685801" y="1905000"/>
            <a:ext cx="7543800" cy="4800600"/>
          </a:xfrm>
        </p:spPr>
        <p:txBody>
          <a:bodyPr>
            <a:normAutofit/>
          </a:bodyPr>
          <a:lstStyle/>
          <a:p>
            <a:pPr marL="0" lvl="0" indent="0">
              <a:buNone/>
            </a:pPr>
            <a:r>
              <a:rPr lang="en-US" sz="2200" dirty="0">
                <a:solidFill>
                  <a:schemeClr val="tx1"/>
                </a:solidFill>
              </a:rPr>
              <a:t>If </a:t>
            </a:r>
            <a:r>
              <a:rPr lang="en-US" sz="2200" dirty="0" smtClean="0">
                <a:solidFill>
                  <a:schemeClr val="tx1"/>
                </a:solidFill>
              </a:rPr>
              <a:t>complaint </a:t>
            </a:r>
            <a:r>
              <a:rPr lang="en-US" sz="2200" dirty="0">
                <a:solidFill>
                  <a:schemeClr val="tx1"/>
                </a:solidFill>
              </a:rPr>
              <a:t>involves </a:t>
            </a:r>
            <a:r>
              <a:rPr lang="en-US" sz="2200" b="1" dirty="0" smtClean="0">
                <a:solidFill>
                  <a:schemeClr val="tx1"/>
                </a:solidFill>
              </a:rPr>
              <a:t>an employer in another state or another state workforce agency</a:t>
            </a:r>
            <a:r>
              <a:rPr lang="en-US" sz="2200" dirty="0" smtClean="0">
                <a:solidFill>
                  <a:schemeClr val="tx1"/>
                </a:solidFill>
              </a:rPr>
              <a:t>:</a:t>
            </a:r>
            <a:endParaRPr lang="en-US" sz="2200" dirty="0">
              <a:solidFill>
                <a:schemeClr val="tx1"/>
              </a:solidFill>
            </a:endParaRPr>
          </a:p>
          <a:p>
            <a:pPr marL="457200" lvl="1" indent="-457200">
              <a:buClrTx/>
              <a:buFont typeface="+mj-lt"/>
              <a:buAutoNum type="arabicPeriod"/>
            </a:pPr>
            <a:r>
              <a:rPr lang="en-US" sz="2200" dirty="0" smtClean="0">
                <a:solidFill>
                  <a:schemeClr val="tx1"/>
                </a:solidFill>
              </a:rPr>
              <a:t>Prepare </a:t>
            </a:r>
            <a:r>
              <a:rPr lang="en-US" sz="2200" dirty="0">
                <a:solidFill>
                  <a:schemeClr val="tx1"/>
                </a:solidFill>
              </a:rPr>
              <a:t>a referral memorandum to forward to DEO’s Senior Monitor </a:t>
            </a:r>
            <a:r>
              <a:rPr lang="en-US" sz="2200" dirty="0" smtClean="0">
                <a:solidFill>
                  <a:schemeClr val="tx1"/>
                </a:solidFill>
              </a:rPr>
              <a:t>Advocate</a:t>
            </a:r>
            <a:endParaRPr lang="en-US" sz="2200" dirty="0">
              <a:solidFill>
                <a:schemeClr val="tx1"/>
              </a:solidFill>
            </a:endParaRPr>
          </a:p>
          <a:p>
            <a:pPr marL="457200" lvl="1" indent="-457200">
              <a:buClrTx/>
              <a:buFont typeface="+mj-lt"/>
              <a:buAutoNum type="arabicPeriod"/>
            </a:pPr>
            <a:r>
              <a:rPr lang="en-US" sz="2200" dirty="0" smtClean="0">
                <a:solidFill>
                  <a:schemeClr val="tx1"/>
                </a:solidFill>
              </a:rPr>
              <a:t>Send </a:t>
            </a:r>
            <a:r>
              <a:rPr lang="en-US" sz="2200" dirty="0">
                <a:solidFill>
                  <a:schemeClr val="tx1"/>
                </a:solidFill>
              </a:rPr>
              <a:t>the </a:t>
            </a:r>
            <a:r>
              <a:rPr lang="en-US" sz="2200" dirty="0" smtClean="0">
                <a:solidFill>
                  <a:schemeClr val="tx1"/>
                </a:solidFill>
              </a:rPr>
              <a:t>memo, </a:t>
            </a:r>
            <a:r>
              <a:rPr lang="en-US" sz="2200" dirty="0">
                <a:solidFill>
                  <a:schemeClr val="tx1"/>
                </a:solidFill>
              </a:rPr>
              <a:t>a copy of the ETA Form 8429 and copies of any relevant documents to DEO’s Senior Monitor </a:t>
            </a:r>
            <a:r>
              <a:rPr lang="en-US" sz="2200" dirty="0" smtClean="0">
                <a:solidFill>
                  <a:schemeClr val="tx1"/>
                </a:solidFill>
              </a:rPr>
              <a:t>Advocate</a:t>
            </a:r>
          </a:p>
          <a:p>
            <a:pPr marL="457200" lvl="1" indent="-457200">
              <a:buClrTx/>
              <a:buFont typeface="+mj-lt"/>
              <a:buAutoNum type="arabicPeriod"/>
            </a:pPr>
            <a:r>
              <a:rPr lang="en-US" sz="2200" dirty="0">
                <a:solidFill>
                  <a:schemeClr val="tx1"/>
                </a:solidFill>
              </a:rPr>
              <a:t>Provide the complainant a copy of the referral </a:t>
            </a:r>
            <a:r>
              <a:rPr lang="en-US" sz="2200" dirty="0" smtClean="0">
                <a:solidFill>
                  <a:schemeClr val="tx1"/>
                </a:solidFill>
              </a:rPr>
              <a:t>memo </a:t>
            </a:r>
            <a:r>
              <a:rPr lang="en-US" sz="2200" dirty="0">
                <a:solidFill>
                  <a:schemeClr val="tx1"/>
                </a:solidFill>
              </a:rPr>
              <a:t>that was sent to </a:t>
            </a:r>
            <a:r>
              <a:rPr lang="en-US" sz="2200" dirty="0" smtClean="0">
                <a:solidFill>
                  <a:schemeClr val="tx1"/>
                </a:solidFill>
              </a:rPr>
              <a:t>DEO</a:t>
            </a:r>
            <a:endParaRPr lang="en-US" sz="2200" dirty="0">
              <a:solidFill>
                <a:schemeClr val="tx1"/>
              </a:solidFill>
            </a:endParaRPr>
          </a:p>
        </p:txBody>
      </p:sp>
    </p:spTree>
    <p:extLst>
      <p:ext uri="{BB962C8B-B14F-4D97-AF65-F5344CB8AC3E}">
        <p14:creationId xmlns:p14="http://schemas.microsoft.com/office/powerpoint/2010/main" val="92501859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Involves Another Career Center</a:t>
            </a:r>
            <a:endParaRPr lang="en-US" dirty="0">
              <a:solidFill>
                <a:schemeClr val="tx1"/>
              </a:solidFill>
            </a:endParaRPr>
          </a:p>
        </p:txBody>
      </p:sp>
      <p:sp>
        <p:nvSpPr>
          <p:cNvPr id="3" name="Content Placeholder 2"/>
          <p:cNvSpPr>
            <a:spLocks noGrp="1"/>
          </p:cNvSpPr>
          <p:nvPr>
            <p:ph idx="1"/>
          </p:nvPr>
        </p:nvSpPr>
        <p:spPr>
          <a:xfrm>
            <a:off x="685801" y="1905000"/>
            <a:ext cx="7543800" cy="4800600"/>
          </a:xfrm>
        </p:spPr>
        <p:txBody>
          <a:bodyPr>
            <a:normAutofit/>
          </a:bodyPr>
          <a:lstStyle/>
          <a:p>
            <a:pPr marL="0" indent="0">
              <a:buNone/>
            </a:pPr>
            <a:r>
              <a:rPr lang="en-US" sz="2200" dirty="0">
                <a:solidFill>
                  <a:schemeClr val="tx1"/>
                </a:solidFill>
              </a:rPr>
              <a:t>If </a:t>
            </a:r>
            <a:r>
              <a:rPr lang="en-US" sz="2200" dirty="0" smtClean="0">
                <a:solidFill>
                  <a:schemeClr val="tx1"/>
                </a:solidFill>
              </a:rPr>
              <a:t>complaint </a:t>
            </a:r>
            <a:r>
              <a:rPr lang="en-US" sz="2200" dirty="0">
                <a:solidFill>
                  <a:schemeClr val="tx1"/>
                </a:solidFill>
              </a:rPr>
              <a:t>involves </a:t>
            </a:r>
            <a:r>
              <a:rPr lang="en-US" sz="2200" b="1" dirty="0">
                <a:solidFill>
                  <a:schemeClr val="tx1"/>
                </a:solidFill>
              </a:rPr>
              <a:t>another career center or is related to a specific job order posted by another career </a:t>
            </a:r>
            <a:r>
              <a:rPr lang="en-US" sz="2200" b="1" dirty="0" smtClean="0">
                <a:solidFill>
                  <a:schemeClr val="tx1"/>
                </a:solidFill>
              </a:rPr>
              <a:t>center</a:t>
            </a:r>
            <a:r>
              <a:rPr lang="en-US" sz="2200" dirty="0" smtClean="0">
                <a:solidFill>
                  <a:schemeClr val="tx1"/>
                </a:solidFill>
              </a:rPr>
              <a:t>:</a:t>
            </a:r>
            <a:endParaRPr lang="en-US" sz="2200" dirty="0">
              <a:solidFill>
                <a:schemeClr val="tx1"/>
              </a:solidFill>
            </a:endParaRPr>
          </a:p>
          <a:p>
            <a:pPr marL="457200" lvl="1" indent="-457200">
              <a:buClrTx/>
              <a:buFont typeface="+mj-lt"/>
              <a:buAutoNum type="arabicPeriod"/>
            </a:pPr>
            <a:r>
              <a:rPr lang="en-US" sz="2200" dirty="0">
                <a:solidFill>
                  <a:schemeClr val="tx1"/>
                </a:solidFill>
              </a:rPr>
              <a:t>Prepare a referral memorandum to forward to the appropriate career </a:t>
            </a:r>
            <a:r>
              <a:rPr lang="en-US" sz="2200" dirty="0" smtClean="0">
                <a:solidFill>
                  <a:schemeClr val="tx1"/>
                </a:solidFill>
              </a:rPr>
              <a:t>center</a:t>
            </a:r>
            <a:endParaRPr lang="en-US" sz="2200" dirty="0">
              <a:solidFill>
                <a:schemeClr val="tx1"/>
              </a:solidFill>
            </a:endParaRPr>
          </a:p>
          <a:p>
            <a:pPr marL="457200" lvl="1" indent="-457200">
              <a:buClrTx/>
              <a:buFont typeface="+mj-lt"/>
              <a:buAutoNum type="arabicPeriod"/>
            </a:pPr>
            <a:r>
              <a:rPr lang="en-US" sz="2200" dirty="0">
                <a:solidFill>
                  <a:schemeClr val="tx1"/>
                </a:solidFill>
              </a:rPr>
              <a:t>Send the </a:t>
            </a:r>
            <a:r>
              <a:rPr lang="en-US" sz="2200" dirty="0" smtClean="0">
                <a:solidFill>
                  <a:schemeClr val="tx1"/>
                </a:solidFill>
              </a:rPr>
              <a:t>memo, </a:t>
            </a:r>
            <a:r>
              <a:rPr lang="en-US" sz="2200" dirty="0">
                <a:solidFill>
                  <a:schemeClr val="tx1"/>
                </a:solidFill>
              </a:rPr>
              <a:t>a copy of the ETA Form 8429 and copies of any relevant documents to the career center that is the focus of the </a:t>
            </a:r>
            <a:r>
              <a:rPr lang="en-US" sz="2200" dirty="0" smtClean="0">
                <a:solidFill>
                  <a:schemeClr val="tx1"/>
                </a:solidFill>
              </a:rPr>
              <a:t>complaint</a:t>
            </a:r>
            <a:endParaRPr lang="en-US" dirty="0">
              <a:solidFill>
                <a:schemeClr val="bg1"/>
              </a:solidFill>
            </a:endParaRPr>
          </a:p>
        </p:txBody>
      </p:sp>
    </p:spTree>
    <p:extLst>
      <p:ext uri="{BB962C8B-B14F-4D97-AF65-F5344CB8AC3E}">
        <p14:creationId xmlns:p14="http://schemas.microsoft.com/office/powerpoint/2010/main" val="283247791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a:solidFill>
                  <a:schemeClr val="tx1"/>
                </a:solidFill>
              </a:rPr>
              <a:t>Involves Another Career Center</a:t>
            </a:r>
          </a:p>
        </p:txBody>
      </p:sp>
      <p:sp>
        <p:nvSpPr>
          <p:cNvPr id="3" name="Content Placeholder 2"/>
          <p:cNvSpPr>
            <a:spLocks noGrp="1"/>
          </p:cNvSpPr>
          <p:nvPr>
            <p:ph idx="1"/>
          </p:nvPr>
        </p:nvSpPr>
        <p:spPr>
          <a:xfrm>
            <a:off x="685801" y="1905000"/>
            <a:ext cx="7543800" cy="4800600"/>
          </a:xfrm>
        </p:spPr>
        <p:txBody>
          <a:bodyPr>
            <a:normAutofit/>
          </a:bodyPr>
          <a:lstStyle/>
          <a:p>
            <a:pPr marL="457200" lvl="1" indent="-457200">
              <a:buClrTx/>
              <a:buFont typeface="+mj-lt"/>
              <a:buAutoNum type="arabicPeriod" startAt="3"/>
            </a:pPr>
            <a:r>
              <a:rPr lang="en-US" sz="2200" dirty="0" smtClean="0">
                <a:solidFill>
                  <a:schemeClr val="tx1"/>
                </a:solidFill>
              </a:rPr>
              <a:t>Send </a:t>
            </a:r>
            <a:r>
              <a:rPr lang="en-US" sz="2200" dirty="0">
                <a:solidFill>
                  <a:schemeClr val="tx1"/>
                </a:solidFill>
              </a:rPr>
              <a:t>a copy of all documents to DEO’s Senior Monitor Advocate.</a:t>
            </a:r>
          </a:p>
          <a:p>
            <a:pPr marL="457200" lvl="1" indent="-457200">
              <a:buClrTx/>
              <a:buFont typeface="+mj-lt"/>
              <a:buAutoNum type="arabicPeriod" startAt="3"/>
            </a:pPr>
            <a:r>
              <a:rPr lang="en-US" sz="2200" dirty="0">
                <a:solidFill>
                  <a:schemeClr val="tx1"/>
                </a:solidFill>
              </a:rPr>
              <a:t>Provide the complainant a copy of the referral </a:t>
            </a:r>
            <a:r>
              <a:rPr lang="en-US" sz="2200" dirty="0" smtClean="0">
                <a:solidFill>
                  <a:schemeClr val="tx1"/>
                </a:solidFill>
              </a:rPr>
              <a:t>memo </a:t>
            </a:r>
            <a:r>
              <a:rPr lang="en-US" sz="2200" dirty="0">
                <a:solidFill>
                  <a:schemeClr val="tx1"/>
                </a:solidFill>
              </a:rPr>
              <a:t>that was forwarded to the career </a:t>
            </a:r>
            <a:r>
              <a:rPr lang="en-US" sz="2200" dirty="0" smtClean="0">
                <a:solidFill>
                  <a:schemeClr val="tx1"/>
                </a:solidFill>
              </a:rPr>
              <a:t>center</a:t>
            </a:r>
            <a:endParaRPr lang="en-US" sz="2200" dirty="0">
              <a:solidFill>
                <a:schemeClr val="tx1"/>
              </a:solidFill>
            </a:endParaRPr>
          </a:p>
        </p:txBody>
      </p:sp>
    </p:spTree>
    <p:extLst>
      <p:ext uri="{BB962C8B-B14F-4D97-AF65-F5344CB8AC3E}">
        <p14:creationId xmlns:p14="http://schemas.microsoft.com/office/powerpoint/2010/main" val="495078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624110"/>
            <a:ext cx="7391400" cy="747490"/>
          </a:xfrm>
        </p:spPr>
        <p:txBody>
          <a:bodyPr/>
          <a:lstStyle/>
          <a:p>
            <a:pPr algn="ctr"/>
            <a:r>
              <a:rPr lang="en-US" dirty="0" smtClean="0">
                <a:solidFill>
                  <a:schemeClr val="tx1"/>
                </a:solidFill>
              </a:rPr>
              <a:t>Involves Multiple Career Centers</a:t>
            </a:r>
            <a:endParaRPr lang="en-US" dirty="0">
              <a:solidFill>
                <a:schemeClr val="tx1"/>
              </a:solidFill>
            </a:endParaRPr>
          </a:p>
        </p:txBody>
      </p:sp>
      <p:sp>
        <p:nvSpPr>
          <p:cNvPr id="3" name="Content Placeholder 2"/>
          <p:cNvSpPr>
            <a:spLocks noGrp="1"/>
          </p:cNvSpPr>
          <p:nvPr>
            <p:ph idx="1"/>
          </p:nvPr>
        </p:nvSpPr>
        <p:spPr>
          <a:xfrm>
            <a:off x="685801" y="1905000"/>
            <a:ext cx="7543800" cy="4800600"/>
          </a:xfrm>
        </p:spPr>
        <p:txBody>
          <a:bodyPr>
            <a:normAutofit/>
          </a:bodyPr>
          <a:lstStyle/>
          <a:p>
            <a:pPr marL="0" lvl="0" indent="0">
              <a:buNone/>
            </a:pPr>
            <a:r>
              <a:rPr lang="en-US" sz="2200" dirty="0">
                <a:solidFill>
                  <a:schemeClr val="tx1"/>
                </a:solidFill>
              </a:rPr>
              <a:t>If </a:t>
            </a:r>
            <a:r>
              <a:rPr lang="en-US" sz="2200" dirty="0" smtClean="0">
                <a:solidFill>
                  <a:schemeClr val="tx1"/>
                </a:solidFill>
              </a:rPr>
              <a:t>complaint </a:t>
            </a:r>
            <a:r>
              <a:rPr lang="en-US" sz="2200" dirty="0">
                <a:solidFill>
                  <a:schemeClr val="tx1"/>
                </a:solidFill>
              </a:rPr>
              <a:t>involves </a:t>
            </a:r>
            <a:r>
              <a:rPr lang="en-US" sz="2200" b="1" dirty="0">
                <a:solidFill>
                  <a:schemeClr val="tx1"/>
                </a:solidFill>
              </a:rPr>
              <a:t>multiple career centers </a:t>
            </a:r>
            <a:r>
              <a:rPr lang="en-US" sz="2200" b="1" dirty="0" smtClean="0">
                <a:solidFill>
                  <a:schemeClr val="tx1"/>
                </a:solidFill>
              </a:rPr>
              <a:t>statewide</a:t>
            </a:r>
            <a:r>
              <a:rPr lang="en-US" sz="2200" dirty="0" smtClean="0">
                <a:solidFill>
                  <a:schemeClr val="tx1"/>
                </a:solidFill>
              </a:rPr>
              <a:t>:</a:t>
            </a:r>
            <a:endParaRPr lang="en-US" sz="2200" dirty="0">
              <a:solidFill>
                <a:schemeClr val="tx1"/>
              </a:solidFill>
            </a:endParaRPr>
          </a:p>
          <a:p>
            <a:pPr marL="457200" lvl="1" indent="-457200">
              <a:buClrTx/>
              <a:buFont typeface="+mj-lt"/>
              <a:buAutoNum type="arabicPeriod"/>
            </a:pPr>
            <a:r>
              <a:rPr lang="en-US" sz="2200" dirty="0" smtClean="0">
                <a:solidFill>
                  <a:schemeClr val="tx1"/>
                </a:solidFill>
              </a:rPr>
              <a:t>Prepare </a:t>
            </a:r>
            <a:r>
              <a:rPr lang="en-US" sz="2200" dirty="0">
                <a:solidFill>
                  <a:schemeClr val="tx1"/>
                </a:solidFill>
              </a:rPr>
              <a:t>a referral memorandum to forward to DEO’s Senior Monitor </a:t>
            </a:r>
            <a:r>
              <a:rPr lang="en-US" sz="2200" dirty="0" smtClean="0">
                <a:solidFill>
                  <a:schemeClr val="tx1"/>
                </a:solidFill>
              </a:rPr>
              <a:t>Advocate</a:t>
            </a:r>
            <a:endParaRPr lang="en-US" sz="2200" dirty="0">
              <a:solidFill>
                <a:schemeClr val="tx1"/>
              </a:solidFill>
            </a:endParaRPr>
          </a:p>
          <a:p>
            <a:pPr marL="457200" lvl="1" indent="-457200">
              <a:buClrTx/>
              <a:buFont typeface="+mj-lt"/>
              <a:buAutoNum type="arabicPeriod"/>
            </a:pPr>
            <a:r>
              <a:rPr lang="en-US" sz="2200" dirty="0" smtClean="0">
                <a:solidFill>
                  <a:schemeClr val="tx1"/>
                </a:solidFill>
              </a:rPr>
              <a:t>Send </a:t>
            </a:r>
            <a:r>
              <a:rPr lang="en-US" sz="2200" dirty="0">
                <a:solidFill>
                  <a:schemeClr val="tx1"/>
                </a:solidFill>
              </a:rPr>
              <a:t>the </a:t>
            </a:r>
            <a:r>
              <a:rPr lang="en-US" sz="2200" dirty="0" smtClean="0">
                <a:solidFill>
                  <a:schemeClr val="tx1"/>
                </a:solidFill>
              </a:rPr>
              <a:t>memo, </a:t>
            </a:r>
            <a:r>
              <a:rPr lang="en-US" sz="2200" dirty="0">
                <a:solidFill>
                  <a:schemeClr val="tx1"/>
                </a:solidFill>
              </a:rPr>
              <a:t>a copy of the ETA Form 8429 and copies of any relevant documents to DEO’s Senior Monitor Advocate for investigation and </a:t>
            </a:r>
            <a:r>
              <a:rPr lang="en-US" sz="2200" dirty="0" smtClean="0">
                <a:solidFill>
                  <a:schemeClr val="tx1"/>
                </a:solidFill>
              </a:rPr>
              <a:t>resolution</a:t>
            </a:r>
            <a:endParaRPr lang="en-US" dirty="0" smtClean="0">
              <a:solidFill>
                <a:schemeClr val="bg1"/>
              </a:solidFill>
            </a:endParaRPr>
          </a:p>
        </p:txBody>
      </p:sp>
    </p:spTree>
    <p:extLst>
      <p:ext uri="{BB962C8B-B14F-4D97-AF65-F5344CB8AC3E}">
        <p14:creationId xmlns:p14="http://schemas.microsoft.com/office/powerpoint/2010/main" val="200260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6589199" cy="838200"/>
          </a:xfrm>
        </p:spPr>
        <p:txBody>
          <a:bodyPr/>
          <a:lstStyle/>
          <a:p>
            <a:pPr algn="ctr"/>
            <a:r>
              <a:rPr lang="en-US" dirty="0" smtClean="0">
                <a:solidFill>
                  <a:schemeClr val="tx1"/>
                </a:solidFill>
              </a:rPr>
              <a:t>Agenda</a:t>
            </a:r>
            <a:endParaRPr lang="en-US" dirty="0">
              <a:solidFill>
                <a:schemeClr val="tx1"/>
              </a:solidFill>
            </a:endParaRPr>
          </a:p>
        </p:txBody>
      </p:sp>
      <p:sp>
        <p:nvSpPr>
          <p:cNvPr id="3" name="Content Placeholder 2"/>
          <p:cNvSpPr>
            <a:spLocks noGrp="1"/>
          </p:cNvSpPr>
          <p:nvPr>
            <p:ph idx="1"/>
          </p:nvPr>
        </p:nvSpPr>
        <p:spPr>
          <a:xfrm>
            <a:off x="685800" y="1524000"/>
            <a:ext cx="7848600" cy="5334000"/>
          </a:xfrm>
        </p:spPr>
        <p:txBody>
          <a:bodyPr>
            <a:normAutofit/>
          </a:bodyPr>
          <a:lstStyle/>
          <a:p>
            <a:r>
              <a:rPr lang="en-US" sz="2400" dirty="0" smtClean="0">
                <a:solidFill>
                  <a:schemeClr val="tx1"/>
                </a:solidFill>
              </a:rPr>
              <a:t>Processing Employment Service (ES)-Related Complaints</a:t>
            </a:r>
            <a:endParaRPr lang="en-US" sz="2000" dirty="0">
              <a:solidFill>
                <a:schemeClr val="tx1"/>
              </a:solidFill>
            </a:endParaRPr>
          </a:p>
          <a:p>
            <a:r>
              <a:rPr lang="en-US" sz="2400" dirty="0" smtClean="0">
                <a:solidFill>
                  <a:schemeClr val="tx1"/>
                </a:solidFill>
              </a:rPr>
              <a:t>Human Trafficking</a:t>
            </a:r>
          </a:p>
          <a:p>
            <a:r>
              <a:rPr lang="en-US" sz="2400" dirty="0" smtClean="0">
                <a:solidFill>
                  <a:schemeClr val="tx1"/>
                </a:solidFill>
              </a:rPr>
              <a:t>Complaint Resolution</a:t>
            </a:r>
          </a:p>
          <a:p>
            <a:r>
              <a:rPr lang="en-US" sz="2400" dirty="0">
                <a:solidFill>
                  <a:schemeClr val="tx1"/>
                </a:solidFill>
              </a:rPr>
              <a:t>Processing </a:t>
            </a:r>
            <a:r>
              <a:rPr lang="en-US" sz="2400" dirty="0" smtClean="0">
                <a:solidFill>
                  <a:schemeClr val="tx1"/>
                </a:solidFill>
              </a:rPr>
              <a:t>Non-ES-Related Complaints</a:t>
            </a:r>
          </a:p>
          <a:p>
            <a:r>
              <a:rPr lang="en-US" sz="2400" dirty="0" smtClean="0">
                <a:solidFill>
                  <a:schemeClr val="tx1"/>
                </a:solidFill>
              </a:rPr>
              <a:t>Recordkeeping and </a:t>
            </a:r>
            <a:r>
              <a:rPr lang="en-US" sz="2400" dirty="0">
                <a:solidFill>
                  <a:schemeClr val="tx1"/>
                </a:solidFill>
              </a:rPr>
              <a:t>R</a:t>
            </a:r>
            <a:r>
              <a:rPr lang="en-US" sz="2400" dirty="0" smtClean="0">
                <a:solidFill>
                  <a:schemeClr val="tx1"/>
                </a:solidFill>
              </a:rPr>
              <a:t>eporting </a:t>
            </a:r>
            <a:r>
              <a:rPr lang="en-US" sz="2400" dirty="0">
                <a:solidFill>
                  <a:schemeClr val="tx1"/>
                </a:solidFill>
              </a:rPr>
              <a:t>R</a:t>
            </a:r>
            <a:r>
              <a:rPr lang="en-US" sz="2400" dirty="0" smtClean="0">
                <a:solidFill>
                  <a:schemeClr val="tx1"/>
                </a:solidFill>
              </a:rPr>
              <a:t>equirements</a:t>
            </a:r>
          </a:p>
          <a:p>
            <a:r>
              <a:rPr lang="en-US" sz="2400" dirty="0" smtClean="0">
                <a:solidFill>
                  <a:schemeClr val="tx1"/>
                </a:solidFill>
              </a:rPr>
              <a:t>MSFW Apparent Violations</a:t>
            </a:r>
          </a:p>
          <a:p>
            <a:r>
              <a:rPr lang="en-US" sz="2400" dirty="0" smtClean="0">
                <a:solidFill>
                  <a:schemeClr val="tx1"/>
                </a:solidFill>
              </a:rPr>
              <a:t>Elements of an Investigation and Determination</a:t>
            </a:r>
          </a:p>
          <a:p>
            <a:r>
              <a:rPr lang="en-US" sz="2400" dirty="0" smtClean="0">
                <a:solidFill>
                  <a:schemeClr val="tx1"/>
                </a:solidFill>
              </a:rPr>
              <a:t>Discontinuation of Services</a:t>
            </a:r>
            <a:endParaRPr lang="en-US" sz="2400" dirty="0">
              <a:solidFill>
                <a:schemeClr val="tx1"/>
              </a:solidFill>
            </a:endParaRPr>
          </a:p>
          <a:p>
            <a:endParaRPr lang="en-US" dirty="0"/>
          </a:p>
        </p:txBody>
      </p:sp>
    </p:spTree>
    <p:extLst>
      <p:ext uri="{BB962C8B-B14F-4D97-AF65-F5344CB8AC3E}">
        <p14:creationId xmlns:p14="http://schemas.microsoft.com/office/powerpoint/2010/main" val="2507644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a:solidFill>
                  <a:schemeClr val="tx1"/>
                </a:solidFill>
              </a:rPr>
              <a:t>Involves Multiple Career Centers</a:t>
            </a:r>
          </a:p>
        </p:txBody>
      </p:sp>
      <p:sp>
        <p:nvSpPr>
          <p:cNvPr id="3" name="Content Placeholder 2"/>
          <p:cNvSpPr>
            <a:spLocks noGrp="1"/>
          </p:cNvSpPr>
          <p:nvPr>
            <p:ph idx="1"/>
          </p:nvPr>
        </p:nvSpPr>
        <p:spPr>
          <a:xfrm>
            <a:off x="685801" y="1905000"/>
            <a:ext cx="7543800" cy="4800600"/>
          </a:xfrm>
        </p:spPr>
        <p:txBody>
          <a:bodyPr>
            <a:normAutofit/>
          </a:bodyPr>
          <a:lstStyle/>
          <a:p>
            <a:pPr marL="457200" lvl="1" indent="-457200">
              <a:buClrTx/>
              <a:buFont typeface="+mj-lt"/>
              <a:buAutoNum type="arabicPeriod" startAt="3"/>
            </a:pPr>
            <a:r>
              <a:rPr lang="en-US" sz="2200" dirty="0" smtClean="0">
                <a:solidFill>
                  <a:schemeClr val="tx1"/>
                </a:solidFill>
              </a:rPr>
              <a:t>Provide </a:t>
            </a:r>
            <a:r>
              <a:rPr lang="en-US" sz="2200" dirty="0">
                <a:solidFill>
                  <a:schemeClr val="tx1"/>
                </a:solidFill>
              </a:rPr>
              <a:t>the complainant a copy of the referral </a:t>
            </a:r>
            <a:r>
              <a:rPr lang="en-US" sz="2200" dirty="0" smtClean="0">
                <a:solidFill>
                  <a:schemeClr val="tx1"/>
                </a:solidFill>
              </a:rPr>
              <a:t>memo </a:t>
            </a:r>
            <a:r>
              <a:rPr lang="en-US" sz="2200" dirty="0">
                <a:solidFill>
                  <a:schemeClr val="tx1"/>
                </a:solidFill>
              </a:rPr>
              <a:t>that was sent to </a:t>
            </a:r>
            <a:r>
              <a:rPr lang="en-US" sz="2200" dirty="0" smtClean="0">
                <a:solidFill>
                  <a:schemeClr val="tx1"/>
                </a:solidFill>
              </a:rPr>
              <a:t>DEO</a:t>
            </a:r>
            <a:endParaRPr lang="en-US" sz="2200" dirty="0">
              <a:solidFill>
                <a:schemeClr val="tx1"/>
              </a:solidFill>
            </a:endParaRPr>
          </a:p>
          <a:p>
            <a:pPr marL="457200" lvl="1" indent="-457200">
              <a:buClrTx/>
              <a:buFont typeface="+mj-lt"/>
              <a:buAutoNum type="arabicPeriod" startAt="3"/>
            </a:pPr>
            <a:r>
              <a:rPr lang="en-US" sz="2200" dirty="0" smtClean="0">
                <a:solidFill>
                  <a:schemeClr val="tx1"/>
                </a:solidFill>
              </a:rPr>
              <a:t>If </a:t>
            </a:r>
            <a:r>
              <a:rPr lang="en-US" sz="2200" dirty="0">
                <a:solidFill>
                  <a:schemeClr val="tx1"/>
                </a:solidFill>
              </a:rPr>
              <a:t>complaint is for multiple offices within the same </a:t>
            </a:r>
            <a:r>
              <a:rPr lang="en-US" sz="2200" dirty="0" smtClean="0">
                <a:solidFill>
                  <a:schemeClr val="tx1"/>
                </a:solidFill>
              </a:rPr>
              <a:t>region</a:t>
            </a:r>
          </a:p>
          <a:p>
            <a:pPr marL="857250" lvl="2" indent="-457200">
              <a:buClrTx/>
              <a:buFont typeface="+mj-lt"/>
              <a:buAutoNum type="alphaUcPeriod"/>
            </a:pPr>
            <a:r>
              <a:rPr lang="en-US" sz="1800" dirty="0" smtClean="0">
                <a:solidFill>
                  <a:schemeClr val="tx1"/>
                </a:solidFill>
              </a:rPr>
              <a:t>Refer complaint to </a:t>
            </a:r>
            <a:r>
              <a:rPr lang="en-US" sz="1800" dirty="0">
                <a:solidFill>
                  <a:schemeClr val="tx1"/>
                </a:solidFill>
              </a:rPr>
              <a:t>the </a:t>
            </a:r>
            <a:r>
              <a:rPr lang="en-US" sz="1800" dirty="0" smtClean="0">
                <a:solidFill>
                  <a:schemeClr val="tx1"/>
                </a:solidFill>
              </a:rPr>
              <a:t>appropriate RWB </a:t>
            </a:r>
            <a:endParaRPr lang="en-US" sz="1800" dirty="0">
              <a:solidFill>
                <a:schemeClr val="tx1"/>
              </a:solidFill>
            </a:endParaRPr>
          </a:p>
          <a:p>
            <a:pPr marL="857250" lvl="2" indent="-457200">
              <a:buClrTx/>
              <a:buFont typeface="+mj-lt"/>
              <a:buAutoNum type="alphaUcPeriod"/>
            </a:pPr>
            <a:r>
              <a:rPr lang="en-US" sz="1800" dirty="0">
                <a:solidFill>
                  <a:schemeClr val="tx1"/>
                </a:solidFill>
              </a:rPr>
              <a:t>Copy DEO’s Senior Monitor Advocate</a:t>
            </a:r>
          </a:p>
        </p:txBody>
      </p:sp>
    </p:spTree>
    <p:extLst>
      <p:ext uri="{BB962C8B-B14F-4D97-AF65-F5344CB8AC3E}">
        <p14:creationId xmlns:p14="http://schemas.microsoft.com/office/powerpoint/2010/main" val="382527263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H-2A Complaints</a:t>
            </a:r>
            <a:endParaRPr lang="en-US" dirty="0">
              <a:solidFill>
                <a:schemeClr val="tx1"/>
              </a:solidFill>
            </a:endParaRPr>
          </a:p>
        </p:txBody>
      </p:sp>
      <p:sp>
        <p:nvSpPr>
          <p:cNvPr id="3" name="Content Placeholder 2"/>
          <p:cNvSpPr>
            <a:spLocks noGrp="1"/>
          </p:cNvSpPr>
          <p:nvPr>
            <p:ph idx="1"/>
          </p:nvPr>
        </p:nvSpPr>
        <p:spPr>
          <a:xfrm>
            <a:off x="685800" y="1828800"/>
            <a:ext cx="7848601" cy="4800600"/>
          </a:xfrm>
        </p:spPr>
        <p:txBody>
          <a:bodyPr>
            <a:normAutofit/>
          </a:bodyPr>
          <a:lstStyle/>
          <a:p>
            <a:pPr marL="342900" lvl="1" indent="-342900"/>
            <a:r>
              <a:rPr lang="en-US" sz="2400" dirty="0">
                <a:solidFill>
                  <a:schemeClr val="tx1"/>
                </a:solidFill>
              </a:rPr>
              <a:t>H-2A complaints can consist </a:t>
            </a:r>
            <a:r>
              <a:rPr lang="en-US" sz="2400" dirty="0" smtClean="0">
                <a:solidFill>
                  <a:schemeClr val="tx1"/>
                </a:solidFill>
              </a:rPr>
              <a:t>of those filed by:</a:t>
            </a:r>
          </a:p>
          <a:p>
            <a:pPr marL="742950" lvl="2" indent="-342900"/>
            <a:r>
              <a:rPr lang="en-US" sz="1800" dirty="0" smtClean="0">
                <a:solidFill>
                  <a:schemeClr val="tx1"/>
                </a:solidFill>
              </a:rPr>
              <a:t>Individuals </a:t>
            </a:r>
            <a:r>
              <a:rPr lang="en-US" sz="1800" dirty="0">
                <a:solidFill>
                  <a:schemeClr val="tx1"/>
                </a:solidFill>
              </a:rPr>
              <a:t>who are employed by an H-2A employer, whether or not the individual was referred </a:t>
            </a:r>
            <a:r>
              <a:rPr lang="en-US" sz="1800" dirty="0" smtClean="0">
                <a:solidFill>
                  <a:schemeClr val="tx1"/>
                </a:solidFill>
              </a:rPr>
              <a:t>through </a:t>
            </a:r>
            <a:r>
              <a:rPr lang="en-US" sz="1800" dirty="0">
                <a:solidFill>
                  <a:schemeClr val="tx1"/>
                </a:solidFill>
              </a:rPr>
              <a:t>the career </a:t>
            </a:r>
            <a:r>
              <a:rPr lang="en-US" sz="1800" dirty="0" smtClean="0">
                <a:solidFill>
                  <a:schemeClr val="tx1"/>
                </a:solidFill>
              </a:rPr>
              <a:t>center</a:t>
            </a:r>
          </a:p>
          <a:p>
            <a:pPr marL="742950" lvl="2" indent="-342900"/>
            <a:r>
              <a:rPr lang="en-US" sz="1800" dirty="0" smtClean="0">
                <a:solidFill>
                  <a:schemeClr val="tx1"/>
                </a:solidFill>
              </a:rPr>
              <a:t>Individuals </a:t>
            </a:r>
            <a:r>
              <a:rPr lang="en-US" sz="1800" dirty="0">
                <a:solidFill>
                  <a:schemeClr val="tx1"/>
                </a:solidFill>
              </a:rPr>
              <a:t>who applied for an H-2A job or made clear their intent to apply for an H-2A </a:t>
            </a:r>
            <a:r>
              <a:rPr lang="en-US" sz="1800" dirty="0" smtClean="0">
                <a:solidFill>
                  <a:schemeClr val="tx1"/>
                </a:solidFill>
              </a:rPr>
              <a:t>job</a:t>
            </a:r>
          </a:p>
          <a:p>
            <a:pPr marL="742950" lvl="2" indent="-342900"/>
            <a:r>
              <a:rPr lang="en-US" sz="1800" dirty="0" smtClean="0">
                <a:solidFill>
                  <a:schemeClr val="tx1"/>
                </a:solidFill>
              </a:rPr>
              <a:t>Other </a:t>
            </a:r>
            <a:r>
              <a:rPr lang="en-US" sz="1800" dirty="0">
                <a:solidFill>
                  <a:schemeClr val="tx1"/>
                </a:solidFill>
              </a:rPr>
              <a:t>individuals whether or not </a:t>
            </a:r>
            <a:r>
              <a:rPr lang="en-US" sz="1800" dirty="0" smtClean="0">
                <a:solidFill>
                  <a:schemeClr val="tx1"/>
                </a:solidFill>
              </a:rPr>
              <a:t>he/she was </a:t>
            </a:r>
            <a:r>
              <a:rPr lang="en-US" sz="1800" dirty="0">
                <a:solidFill>
                  <a:schemeClr val="tx1"/>
                </a:solidFill>
              </a:rPr>
              <a:t>employed by the H-2A employer</a:t>
            </a:r>
          </a:p>
          <a:p>
            <a:pPr lvl="2"/>
            <a:r>
              <a:rPr lang="en-US" dirty="0" smtClean="0">
                <a:solidFill>
                  <a:schemeClr val="tx1"/>
                </a:solidFill>
              </a:rPr>
              <a:t>Examples: </a:t>
            </a:r>
            <a:r>
              <a:rPr lang="en-US" dirty="0">
                <a:solidFill>
                  <a:schemeClr val="tx1"/>
                </a:solidFill>
              </a:rPr>
              <a:t>employer discouraged </a:t>
            </a:r>
            <a:r>
              <a:rPr lang="en-US" dirty="0" smtClean="0">
                <a:solidFill>
                  <a:schemeClr val="tx1"/>
                </a:solidFill>
              </a:rPr>
              <a:t>eligible </a:t>
            </a:r>
            <a:r>
              <a:rPr lang="en-US" dirty="0">
                <a:solidFill>
                  <a:schemeClr val="tx1"/>
                </a:solidFill>
              </a:rPr>
              <a:t>U.S. worker from applying, failed to hire, discharged, or otherwise discriminated against </a:t>
            </a:r>
            <a:r>
              <a:rPr lang="en-US" dirty="0" smtClean="0">
                <a:solidFill>
                  <a:schemeClr val="tx1"/>
                </a:solidFill>
              </a:rPr>
              <a:t>eligible </a:t>
            </a:r>
            <a:r>
              <a:rPr lang="en-US" dirty="0">
                <a:solidFill>
                  <a:schemeClr val="tx1"/>
                </a:solidFill>
              </a:rPr>
              <a:t>U.S. </a:t>
            </a:r>
            <a:r>
              <a:rPr lang="en-US" dirty="0" smtClean="0">
                <a:solidFill>
                  <a:schemeClr val="tx1"/>
                </a:solidFill>
              </a:rPr>
              <a:t>worker</a:t>
            </a:r>
          </a:p>
          <a:p>
            <a:pPr marL="742950" lvl="2" indent="-342900"/>
            <a:r>
              <a:rPr lang="en-US" sz="1800" dirty="0" smtClean="0">
                <a:solidFill>
                  <a:schemeClr val="tx1"/>
                </a:solidFill>
              </a:rPr>
              <a:t>Individuals </a:t>
            </a:r>
            <a:r>
              <a:rPr lang="en-US" sz="1800" dirty="0">
                <a:solidFill>
                  <a:schemeClr val="tx1"/>
                </a:solidFill>
              </a:rPr>
              <a:t>against an employer who applied for, but was not granted, H-2A labor certification, irrespective of whether an employer/employee relationship exists</a:t>
            </a:r>
          </a:p>
          <a:p>
            <a:pPr marL="742950" lvl="2" indent="-342900"/>
            <a:endParaRPr lang="en-US" sz="1800" dirty="0">
              <a:solidFill>
                <a:schemeClr val="tx1"/>
              </a:solidFill>
            </a:endParaRPr>
          </a:p>
        </p:txBody>
      </p:sp>
    </p:spTree>
    <p:extLst>
      <p:ext uri="{BB962C8B-B14F-4D97-AF65-F5344CB8AC3E}">
        <p14:creationId xmlns:p14="http://schemas.microsoft.com/office/powerpoint/2010/main" val="160331526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H-2A Complaints</a:t>
            </a:r>
            <a:endParaRPr lang="en-US" dirty="0">
              <a:solidFill>
                <a:schemeClr val="tx1"/>
              </a:solidFill>
            </a:endParaRPr>
          </a:p>
        </p:txBody>
      </p:sp>
      <p:sp>
        <p:nvSpPr>
          <p:cNvPr id="3" name="Content Placeholder 2"/>
          <p:cNvSpPr>
            <a:spLocks noGrp="1"/>
          </p:cNvSpPr>
          <p:nvPr>
            <p:ph idx="1"/>
          </p:nvPr>
        </p:nvSpPr>
        <p:spPr>
          <a:xfrm>
            <a:off x="685800" y="1905000"/>
            <a:ext cx="7619999" cy="4800600"/>
          </a:xfrm>
        </p:spPr>
        <p:txBody>
          <a:bodyPr>
            <a:normAutofit/>
          </a:bodyPr>
          <a:lstStyle/>
          <a:p>
            <a:pPr marL="342900" lvl="1" indent="-342900"/>
            <a:r>
              <a:rPr lang="en-US" sz="2400" dirty="0">
                <a:solidFill>
                  <a:schemeClr val="tx1"/>
                </a:solidFill>
              </a:rPr>
              <a:t>In these situations, workers that were not referred by the career center can file an ES-related complaint</a:t>
            </a:r>
          </a:p>
          <a:p>
            <a:pPr lvl="1"/>
            <a:r>
              <a:rPr lang="en-US" sz="1800" dirty="0">
                <a:solidFill>
                  <a:schemeClr val="tx1"/>
                </a:solidFill>
              </a:rPr>
              <a:t>This is an exception to the definition of ES and non-ES-related </a:t>
            </a:r>
            <a:r>
              <a:rPr lang="en-US" sz="1800" dirty="0" smtClean="0">
                <a:solidFill>
                  <a:schemeClr val="tx1"/>
                </a:solidFill>
              </a:rPr>
              <a:t>complaints</a:t>
            </a:r>
          </a:p>
          <a:p>
            <a:pPr lvl="1"/>
            <a:r>
              <a:rPr lang="en-US" sz="1800" dirty="0" smtClean="0">
                <a:solidFill>
                  <a:schemeClr val="tx1"/>
                </a:solidFill>
              </a:rPr>
              <a:t>Although the complaint may not fit the definition of ES-related, it shall be treated as such due to program rules and regulations</a:t>
            </a:r>
            <a:endParaRPr lang="en-US" sz="1800" dirty="0">
              <a:solidFill>
                <a:schemeClr val="tx1"/>
              </a:solidFill>
            </a:endParaRPr>
          </a:p>
        </p:txBody>
      </p:sp>
    </p:spTree>
    <p:extLst>
      <p:ext uri="{BB962C8B-B14F-4D97-AF65-F5344CB8AC3E}">
        <p14:creationId xmlns:p14="http://schemas.microsoft.com/office/powerpoint/2010/main" val="134008860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H-2A Complaints</a:t>
            </a:r>
            <a:endParaRPr lang="en-US" dirty="0">
              <a:solidFill>
                <a:schemeClr val="tx1"/>
              </a:solidFill>
            </a:endParaRPr>
          </a:p>
        </p:txBody>
      </p:sp>
      <p:sp>
        <p:nvSpPr>
          <p:cNvPr id="3" name="Content Placeholder 2"/>
          <p:cNvSpPr>
            <a:spLocks noGrp="1"/>
          </p:cNvSpPr>
          <p:nvPr>
            <p:ph idx="1"/>
          </p:nvPr>
        </p:nvSpPr>
        <p:spPr>
          <a:xfrm>
            <a:off x="685800" y="1905000"/>
            <a:ext cx="7619999" cy="4800600"/>
          </a:xfrm>
        </p:spPr>
        <p:txBody>
          <a:bodyPr>
            <a:normAutofit/>
          </a:bodyPr>
          <a:lstStyle/>
          <a:p>
            <a:pPr marL="342900" lvl="1" indent="-342900"/>
            <a:r>
              <a:rPr lang="en-US" sz="2400" dirty="0">
                <a:solidFill>
                  <a:schemeClr val="tx1"/>
                </a:solidFill>
              </a:rPr>
              <a:t>The following actions must be taken:</a:t>
            </a:r>
          </a:p>
          <a:p>
            <a:pPr marL="800100" lvl="1" indent="-342900">
              <a:buClrTx/>
              <a:buFont typeface="+mj-lt"/>
              <a:buAutoNum type="arabicPeriod"/>
            </a:pPr>
            <a:r>
              <a:rPr lang="en-US" sz="1800" dirty="0" smtClean="0">
                <a:solidFill>
                  <a:schemeClr val="tx1"/>
                </a:solidFill>
              </a:rPr>
              <a:t>Complete the ETA Form 8429</a:t>
            </a:r>
            <a:endParaRPr lang="en-US" sz="1800" dirty="0">
              <a:solidFill>
                <a:schemeClr val="tx1"/>
              </a:solidFill>
            </a:endParaRPr>
          </a:p>
          <a:p>
            <a:pPr marL="800100" lvl="1" indent="-342900">
              <a:buClrTx/>
              <a:buFont typeface="+mj-lt"/>
              <a:buAutoNum type="arabicPeriod"/>
            </a:pPr>
            <a:r>
              <a:rPr lang="en-US" sz="1800" dirty="0" smtClean="0">
                <a:solidFill>
                  <a:schemeClr val="tx1"/>
                </a:solidFill>
              </a:rPr>
              <a:t>Log the complaint</a:t>
            </a:r>
          </a:p>
          <a:p>
            <a:pPr marL="800100" lvl="1" indent="-342900">
              <a:buClrTx/>
              <a:buFont typeface="+mj-lt"/>
              <a:buAutoNum type="arabicPeriod"/>
            </a:pPr>
            <a:r>
              <a:rPr lang="en-US" sz="1800" dirty="0" smtClean="0">
                <a:solidFill>
                  <a:schemeClr val="tx1"/>
                </a:solidFill>
              </a:rPr>
              <a:t>Give the complainant a copy of the complaint form</a:t>
            </a:r>
          </a:p>
          <a:p>
            <a:pPr marL="800100" lvl="1" indent="-342900">
              <a:buClrTx/>
              <a:buFont typeface="+mj-lt"/>
              <a:buAutoNum type="arabicPeriod"/>
            </a:pPr>
            <a:r>
              <a:rPr lang="en-US" sz="1800" dirty="0" smtClean="0">
                <a:solidFill>
                  <a:schemeClr val="tx1"/>
                </a:solidFill>
              </a:rPr>
              <a:t>Offer appropriate career center services</a:t>
            </a:r>
          </a:p>
          <a:p>
            <a:pPr marL="800100" lvl="1" indent="-342900">
              <a:buClrTx/>
              <a:buFont typeface="+mj-lt"/>
              <a:buAutoNum type="arabicPeriod"/>
            </a:pPr>
            <a:r>
              <a:rPr lang="en-US" sz="1800" dirty="0" smtClean="0">
                <a:solidFill>
                  <a:schemeClr val="tx1"/>
                </a:solidFill>
              </a:rPr>
              <a:t>Prepare a referral memorandum to forward to DEO</a:t>
            </a:r>
          </a:p>
          <a:p>
            <a:pPr marL="800100" lvl="1" indent="-342900">
              <a:buClrTx/>
              <a:buFont typeface="+mj-lt"/>
              <a:buAutoNum type="arabicPeriod"/>
            </a:pPr>
            <a:r>
              <a:rPr lang="en-US" sz="1800" dirty="0" smtClean="0">
                <a:solidFill>
                  <a:schemeClr val="tx1"/>
                </a:solidFill>
              </a:rPr>
              <a:t>Send the memo, a copy of the ETA Form 8429 and copies of any relevant documents to DEO’s Senior Monitor Advocate for resolution</a:t>
            </a:r>
          </a:p>
          <a:p>
            <a:pPr marL="800100" lvl="1" indent="-342900">
              <a:buClrTx/>
              <a:buFont typeface="+mj-lt"/>
              <a:buAutoNum type="arabicPeriod"/>
            </a:pPr>
            <a:r>
              <a:rPr lang="en-US" sz="1800" dirty="0" smtClean="0">
                <a:solidFill>
                  <a:schemeClr val="tx1"/>
                </a:solidFill>
              </a:rPr>
              <a:t>Provide the complainant a copy of the referral memo that was sent to DEO</a:t>
            </a:r>
            <a:endParaRPr lang="en-US" sz="1800" dirty="0" smtClean="0">
              <a:solidFill>
                <a:schemeClr val="bg1"/>
              </a:solidFill>
            </a:endParaRPr>
          </a:p>
        </p:txBody>
      </p:sp>
    </p:spTree>
    <p:extLst>
      <p:ext uri="{BB962C8B-B14F-4D97-AF65-F5344CB8AC3E}">
        <p14:creationId xmlns:p14="http://schemas.microsoft.com/office/powerpoint/2010/main" val="9508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H-2A Complaints</a:t>
            </a:r>
            <a:endParaRPr lang="en-US" dirty="0">
              <a:solidFill>
                <a:schemeClr val="tx1"/>
              </a:solidFill>
            </a:endParaRPr>
          </a:p>
        </p:txBody>
      </p:sp>
      <p:sp>
        <p:nvSpPr>
          <p:cNvPr id="3" name="Content Placeholder 2"/>
          <p:cNvSpPr>
            <a:spLocks noGrp="1"/>
          </p:cNvSpPr>
          <p:nvPr>
            <p:ph idx="1"/>
          </p:nvPr>
        </p:nvSpPr>
        <p:spPr>
          <a:xfrm>
            <a:off x="685800" y="1905000"/>
            <a:ext cx="7848601" cy="4800600"/>
          </a:xfrm>
        </p:spPr>
        <p:txBody>
          <a:bodyPr>
            <a:noAutofit/>
          </a:bodyPr>
          <a:lstStyle/>
          <a:p>
            <a:pPr lvl="0">
              <a:buClr>
                <a:srgbClr val="549E39"/>
              </a:buClr>
            </a:pPr>
            <a:r>
              <a:rPr lang="en-US" sz="2400" b="1" dirty="0" smtClean="0">
                <a:solidFill>
                  <a:schemeClr val="tx1"/>
                </a:solidFill>
              </a:rPr>
              <a:t>All complaints made against H-2A employers </a:t>
            </a:r>
            <a:r>
              <a:rPr lang="en-US" sz="2400" dirty="0" smtClean="0">
                <a:solidFill>
                  <a:schemeClr val="tx1"/>
                </a:solidFill>
              </a:rPr>
              <a:t>must be forwarded to DEO’s Senior Monitor Advocate for processing</a:t>
            </a:r>
          </a:p>
          <a:p>
            <a:pPr lvl="1">
              <a:buClr>
                <a:srgbClr val="549E39"/>
              </a:buClr>
            </a:pPr>
            <a:r>
              <a:rPr lang="en-US" sz="1800" dirty="0" smtClean="0">
                <a:solidFill>
                  <a:schemeClr val="tx1"/>
                </a:solidFill>
              </a:rPr>
              <a:t>The U.S. Department of Labor, Wage and Hour Division (WHD) enforces the work contract (ETA Form 790)</a:t>
            </a:r>
          </a:p>
          <a:p>
            <a:pPr lvl="1">
              <a:buClr>
                <a:srgbClr val="549E39"/>
              </a:buClr>
            </a:pPr>
            <a:r>
              <a:rPr lang="en-US" sz="1800" dirty="0">
                <a:solidFill>
                  <a:schemeClr val="tx1"/>
                </a:solidFill>
              </a:rPr>
              <a:t>U.S. Department of Justice, Civil Rights Division, Office of Special Counsel for Unfair Immigration Related Employment Practices (OSC</a:t>
            </a:r>
            <a:r>
              <a:rPr lang="en-US" sz="1800" dirty="0" smtClean="0">
                <a:solidFill>
                  <a:schemeClr val="tx1"/>
                </a:solidFill>
              </a:rPr>
              <a:t>) handles complaints alleging that an H-2A employer:</a:t>
            </a:r>
          </a:p>
          <a:p>
            <a:pPr lvl="2"/>
            <a:r>
              <a:rPr lang="en-US" dirty="0">
                <a:solidFill>
                  <a:schemeClr val="tx1"/>
                </a:solidFill>
              </a:rPr>
              <a:t>Discouraged an eligible U.S. worker from </a:t>
            </a:r>
            <a:r>
              <a:rPr lang="en-US" dirty="0" smtClean="0">
                <a:solidFill>
                  <a:schemeClr val="tx1"/>
                </a:solidFill>
              </a:rPr>
              <a:t>applying, </a:t>
            </a:r>
            <a:endParaRPr lang="en-US" dirty="0">
              <a:solidFill>
                <a:schemeClr val="tx1"/>
              </a:solidFill>
            </a:endParaRPr>
          </a:p>
          <a:p>
            <a:pPr lvl="2"/>
            <a:r>
              <a:rPr lang="en-US" dirty="0">
                <a:solidFill>
                  <a:schemeClr val="tx1"/>
                </a:solidFill>
              </a:rPr>
              <a:t>Failed to </a:t>
            </a:r>
            <a:r>
              <a:rPr lang="en-US" dirty="0" smtClean="0">
                <a:solidFill>
                  <a:schemeClr val="tx1"/>
                </a:solidFill>
              </a:rPr>
              <a:t>hire, </a:t>
            </a:r>
            <a:endParaRPr lang="en-US" dirty="0">
              <a:solidFill>
                <a:schemeClr val="tx1"/>
              </a:solidFill>
            </a:endParaRPr>
          </a:p>
          <a:p>
            <a:pPr lvl="2"/>
            <a:r>
              <a:rPr lang="en-US" dirty="0" smtClean="0">
                <a:solidFill>
                  <a:schemeClr val="tx1"/>
                </a:solidFill>
              </a:rPr>
              <a:t>Discharged, or </a:t>
            </a:r>
            <a:endParaRPr lang="en-US" dirty="0">
              <a:solidFill>
                <a:schemeClr val="tx1"/>
              </a:solidFill>
            </a:endParaRPr>
          </a:p>
          <a:p>
            <a:pPr lvl="2"/>
            <a:r>
              <a:rPr lang="en-US" dirty="0">
                <a:solidFill>
                  <a:schemeClr val="tx1"/>
                </a:solidFill>
              </a:rPr>
              <a:t>Otherwise discriminated against an eligible U.S. worker</a:t>
            </a:r>
          </a:p>
        </p:txBody>
      </p:sp>
    </p:spTree>
    <p:extLst>
      <p:ext uri="{BB962C8B-B14F-4D97-AF65-F5344CB8AC3E}">
        <p14:creationId xmlns:p14="http://schemas.microsoft.com/office/powerpoint/2010/main" val="2597159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Human Trafficking</a:t>
            </a:r>
            <a:endParaRPr lang="en-US" dirty="0">
              <a:solidFill>
                <a:schemeClr val="tx1"/>
              </a:solidFill>
            </a:endParaRPr>
          </a:p>
        </p:txBody>
      </p:sp>
      <p:sp>
        <p:nvSpPr>
          <p:cNvPr id="3" name="Content Placeholder 2"/>
          <p:cNvSpPr>
            <a:spLocks noGrp="1"/>
          </p:cNvSpPr>
          <p:nvPr>
            <p:ph idx="1"/>
          </p:nvPr>
        </p:nvSpPr>
        <p:spPr>
          <a:xfrm>
            <a:off x="685800" y="1905000"/>
            <a:ext cx="7848601" cy="4800600"/>
          </a:xfrm>
        </p:spPr>
        <p:txBody>
          <a:bodyPr>
            <a:normAutofit/>
          </a:bodyPr>
          <a:lstStyle/>
          <a:p>
            <a:pPr lvl="0">
              <a:buClr>
                <a:srgbClr val="549E39"/>
              </a:buClr>
            </a:pPr>
            <a:r>
              <a:rPr lang="en-US" sz="2000" dirty="0" smtClean="0">
                <a:solidFill>
                  <a:schemeClr val="tx1"/>
                </a:solidFill>
              </a:rPr>
              <a:t>Human trafficking is a form of modern day slavery which is criminalized under both federal and Florida law. </a:t>
            </a:r>
          </a:p>
          <a:p>
            <a:pPr lvl="0">
              <a:buClr>
                <a:srgbClr val="549E39"/>
              </a:buClr>
            </a:pPr>
            <a:r>
              <a:rPr lang="en-US" sz="2000" dirty="0" smtClean="0">
                <a:solidFill>
                  <a:schemeClr val="tx1"/>
                </a:solidFill>
              </a:rPr>
              <a:t>It is defined as the transporting, soliciting, recruiting, harboring, providing, or obtaining of another person for transport for the purposes of forced labor, domestic servitude or sexual exploitation using force, fraud and/or coercion. </a:t>
            </a:r>
          </a:p>
          <a:p>
            <a:pPr lvl="0">
              <a:buClr>
                <a:srgbClr val="549E39"/>
              </a:buClr>
            </a:pPr>
            <a:r>
              <a:rPr lang="en-US" sz="2000" dirty="0" smtClean="0">
                <a:solidFill>
                  <a:schemeClr val="tx1"/>
                </a:solidFill>
              </a:rPr>
              <a:t>Florida is the third most popular destination for human traffickers in the U.S.</a:t>
            </a:r>
          </a:p>
          <a:p>
            <a:pPr lvl="1">
              <a:buClr>
                <a:srgbClr val="549E39"/>
              </a:buClr>
            </a:pPr>
            <a:r>
              <a:rPr lang="en-US" dirty="0" smtClean="0">
                <a:solidFill>
                  <a:schemeClr val="tx1"/>
                </a:solidFill>
              </a:rPr>
              <a:t>Agricultural state (Labor trafficking in our fields)</a:t>
            </a:r>
          </a:p>
          <a:p>
            <a:pPr lvl="1">
              <a:buClr>
                <a:srgbClr val="549E39"/>
              </a:buClr>
            </a:pPr>
            <a:r>
              <a:rPr lang="en-US" dirty="0" smtClean="0">
                <a:solidFill>
                  <a:schemeClr val="tx1"/>
                </a:solidFill>
              </a:rPr>
              <a:t>Tourism-based economy (restaurants, hotels, country clubs)</a:t>
            </a:r>
          </a:p>
        </p:txBody>
      </p:sp>
    </p:spTree>
    <p:extLst>
      <p:ext uri="{BB962C8B-B14F-4D97-AF65-F5344CB8AC3E}">
        <p14:creationId xmlns:p14="http://schemas.microsoft.com/office/powerpoint/2010/main" val="2048567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Human Trafficking</a:t>
            </a:r>
            <a:endParaRPr lang="en-US" dirty="0">
              <a:solidFill>
                <a:schemeClr val="tx1"/>
              </a:solidFill>
            </a:endParaRPr>
          </a:p>
        </p:txBody>
      </p:sp>
      <p:sp>
        <p:nvSpPr>
          <p:cNvPr id="3" name="Content Placeholder 2"/>
          <p:cNvSpPr>
            <a:spLocks noGrp="1"/>
          </p:cNvSpPr>
          <p:nvPr>
            <p:ph idx="1"/>
          </p:nvPr>
        </p:nvSpPr>
        <p:spPr>
          <a:xfrm>
            <a:off x="685800" y="1905000"/>
            <a:ext cx="7848601" cy="4800600"/>
          </a:xfrm>
        </p:spPr>
        <p:txBody>
          <a:bodyPr>
            <a:normAutofit/>
          </a:bodyPr>
          <a:lstStyle/>
          <a:p>
            <a:pPr lvl="0">
              <a:buClr>
                <a:srgbClr val="549E39"/>
              </a:buClr>
            </a:pPr>
            <a:r>
              <a:rPr lang="en-US" dirty="0" smtClean="0">
                <a:solidFill>
                  <a:schemeClr val="tx1"/>
                </a:solidFill>
              </a:rPr>
              <a:t>If staff observes any possible indicators of human trafficking, they should immediately refer the complaint or apparent violation to the local Human Trafficking Coalition or Task Force and copy DEO’s Senior Monitor Advocate</a:t>
            </a:r>
          </a:p>
          <a:p>
            <a:pPr lvl="1">
              <a:buClr>
                <a:srgbClr val="549E39"/>
              </a:buClr>
            </a:pPr>
            <a:r>
              <a:rPr lang="en-US" dirty="0" smtClean="0">
                <a:solidFill>
                  <a:schemeClr val="tx1"/>
                </a:solidFill>
              </a:rPr>
              <a:t>Individual is being held by force, fraud or psychological coercion</a:t>
            </a:r>
          </a:p>
          <a:p>
            <a:pPr lvl="1">
              <a:buClr>
                <a:srgbClr val="549E39"/>
              </a:buClr>
            </a:pPr>
            <a:r>
              <a:rPr lang="en-US" dirty="0" smtClean="0">
                <a:solidFill>
                  <a:schemeClr val="tx1"/>
                </a:solidFill>
              </a:rPr>
              <a:t>Individual’s documents are being withheld by the trafficker</a:t>
            </a:r>
            <a:endParaRPr lang="en-US" dirty="0">
              <a:solidFill>
                <a:schemeClr val="tx1"/>
              </a:solidFill>
            </a:endParaRPr>
          </a:p>
          <a:p>
            <a:pPr lvl="1">
              <a:buClr>
                <a:srgbClr val="549E39"/>
              </a:buClr>
            </a:pPr>
            <a:r>
              <a:rPr lang="en-US" dirty="0" smtClean="0">
                <a:solidFill>
                  <a:schemeClr val="tx1"/>
                </a:solidFill>
              </a:rPr>
              <a:t>Victims may lack personal items or forms of identification and knowledge about how to get around the community</a:t>
            </a:r>
          </a:p>
          <a:p>
            <a:pPr lvl="1">
              <a:buClr>
                <a:srgbClr val="549E39"/>
              </a:buClr>
            </a:pPr>
            <a:r>
              <a:rPr lang="en-US" dirty="0" smtClean="0">
                <a:solidFill>
                  <a:schemeClr val="tx1"/>
                </a:solidFill>
              </a:rPr>
              <a:t>Signs of physical control or abuse</a:t>
            </a:r>
          </a:p>
          <a:p>
            <a:pPr lvl="1">
              <a:buClr>
                <a:srgbClr val="549E39"/>
              </a:buClr>
            </a:pPr>
            <a:r>
              <a:rPr lang="en-US" dirty="0" smtClean="0">
                <a:solidFill>
                  <a:schemeClr val="tx1"/>
                </a:solidFill>
              </a:rPr>
              <a:t>Traffickers may limit the victim’s contact with the public or jobseekers</a:t>
            </a:r>
          </a:p>
          <a:p>
            <a:pPr lvl="1">
              <a:buClr>
                <a:srgbClr val="549E39"/>
              </a:buClr>
            </a:pPr>
            <a:r>
              <a:rPr lang="en-US" dirty="0" smtClean="0">
                <a:solidFill>
                  <a:schemeClr val="tx1"/>
                </a:solidFill>
              </a:rPr>
              <a:t>Workers live in same location where they work</a:t>
            </a:r>
          </a:p>
          <a:p>
            <a:pPr lvl="1">
              <a:buClr>
                <a:srgbClr val="549E39"/>
              </a:buClr>
            </a:pPr>
            <a:r>
              <a:rPr lang="en-US" dirty="0" smtClean="0">
                <a:solidFill>
                  <a:schemeClr val="tx1"/>
                </a:solidFill>
              </a:rPr>
              <a:t>Locks on the outside of doors or migrant labor camps; security intended to keep people confined instead of keeping intruders out</a:t>
            </a:r>
            <a:endParaRPr lang="en-US" dirty="0" smtClean="0">
              <a:solidFill>
                <a:schemeClr val="bg1"/>
              </a:solidFill>
            </a:endParaRPr>
          </a:p>
          <a:p>
            <a:pPr lvl="1"/>
            <a:endParaRPr lang="en-US" dirty="0" smtClean="0">
              <a:solidFill>
                <a:schemeClr val="bg1"/>
              </a:solidFill>
            </a:endParaRPr>
          </a:p>
          <a:p>
            <a:pPr lvl="1"/>
            <a:endParaRPr lang="en-US" dirty="0">
              <a:solidFill>
                <a:schemeClr val="bg1"/>
              </a:solidFill>
            </a:endParaRPr>
          </a:p>
          <a:p>
            <a:pPr marL="457200" lvl="1" indent="0">
              <a:buNone/>
            </a:pPr>
            <a:endParaRPr lang="en-US" dirty="0" smtClean="0">
              <a:solidFill>
                <a:schemeClr val="bg1"/>
              </a:solidFill>
            </a:endParaRPr>
          </a:p>
        </p:txBody>
      </p:sp>
    </p:spTree>
    <p:extLst>
      <p:ext uri="{BB962C8B-B14F-4D97-AF65-F5344CB8AC3E}">
        <p14:creationId xmlns:p14="http://schemas.microsoft.com/office/powerpoint/2010/main" val="368252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467600" cy="838200"/>
          </a:xfrm>
        </p:spPr>
        <p:txBody>
          <a:bodyPr/>
          <a:lstStyle/>
          <a:p>
            <a:pPr algn="ctr"/>
            <a:r>
              <a:rPr lang="en-US" dirty="0" smtClean="0">
                <a:solidFill>
                  <a:schemeClr val="tx1"/>
                </a:solidFill>
              </a:rPr>
              <a:t>Complaint Resolution</a:t>
            </a:r>
            <a:endParaRPr lang="en-US" dirty="0">
              <a:solidFill>
                <a:schemeClr val="tx1"/>
              </a:solidFill>
            </a:endParaRPr>
          </a:p>
        </p:txBody>
      </p:sp>
      <p:sp>
        <p:nvSpPr>
          <p:cNvPr id="3" name="Content Placeholder 2"/>
          <p:cNvSpPr>
            <a:spLocks noGrp="1"/>
          </p:cNvSpPr>
          <p:nvPr>
            <p:ph idx="1"/>
          </p:nvPr>
        </p:nvSpPr>
        <p:spPr>
          <a:xfrm>
            <a:off x="609600" y="1905000"/>
            <a:ext cx="7696200" cy="4495800"/>
          </a:xfrm>
          <a:noFill/>
        </p:spPr>
        <p:txBody>
          <a:bodyPr>
            <a:normAutofit/>
          </a:bodyPr>
          <a:lstStyle/>
          <a:p>
            <a:pPr marL="0" lvl="0" indent="0">
              <a:buClr>
                <a:srgbClr val="549E39"/>
              </a:buClr>
              <a:buNone/>
            </a:pPr>
            <a:r>
              <a:rPr lang="en-US" sz="2200" dirty="0" smtClean="0">
                <a:solidFill>
                  <a:schemeClr val="tx1"/>
                </a:solidFill>
              </a:rPr>
              <a:t>ES-related complaints are considered resolved when any of the following occurs:</a:t>
            </a:r>
          </a:p>
          <a:p>
            <a:pPr>
              <a:buClr>
                <a:srgbClr val="549E39"/>
              </a:buClr>
            </a:pPr>
            <a:r>
              <a:rPr lang="en-US" sz="2200" dirty="0">
                <a:solidFill>
                  <a:schemeClr val="tx1"/>
                </a:solidFill>
              </a:rPr>
              <a:t>The complainant:</a:t>
            </a:r>
          </a:p>
          <a:p>
            <a:pPr lvl="1">
              <a:buClr>
                <a:srgbClr val="549E39"/>
              </a:buClr>
            </a:pPr>
            <a:r>
              <a:rPr lang="en-US" sz="1800" dirty="0" smtClean="0">
                <a:solidFill>
                  <a:schemeClr val="tx1"/>
                </a:solidFill>
              </a:rPr>
              <a:t>Indicates </a:t>
            </a:r>
            <a:r>
              <a:rPr lang="en-US" sz="1800" dirty="0">
                <a:solidFill>
                  <a:schemeClr val="tx1"/>
                </a:solidFill>
              </a:rPr>
              <a:t>satisfaction with the outcome</a:t>
            </a:r>
          </a:p>
          <a:p>
            <a:pPr lvl="1">
              <a:buClr>
                <a:srgbClr val="549E39"/>
              </a:buClr>
            </a:pPr>
            <a:r>
              <a:rPr lang="en-US" sz="1800" dirty="0" smtClean="0">
                <a:solidFill>
                  <a:schemeClr val="tx1"/>
                </a:solidFill>
              </a:rPr>
              <a:t>Chooses not to </a:t>
            </a:r>
            <a:r>
              <a:rPr lang="en-US" sz="1800" dirty="0">
                <a:solidFill>
                  <a:schemeClr val="tx1"/>
                </a:solidFill>
              </a:rPr>
              <a:t>elevate to the next level of review</a:t>
            </a:r>
          </a:p>
          <a:p>
            <a:pPr lvl="1">
              <a:buClr>
                <a:srgbClr val="549E39"/>
              </a:buClr>
            </a:pPr>
            <a:r>
              <a:rPr lang="en-US" sz="1800" dirty="0" smtClean="0">
                <a:solidFill>
                  <a:schemeClr val="tx1"/>
                </a:solidFill>
              </a:rPr>
              <a:t>Fails </a:t>
            </a:r>
            <a:r>
              <a:rPr lang="en-US" sz="1800" dirty="0">
                <a:solidFill>
                  <a:schemeClr val="tx1"/>
                </a:solidFill>
              </a:rPr>
              <a:t>to respond to written </a:t>
            </a:r>
            <a:r>
              <a:rPr lang="en-US" sz="1800" dirty="0" smtClean="0">
                <a:solidFill>
                  <a:schemeClr val="tx1"/>
                </a:solidFill>
              </a:rPr>
              <a:t>requests:</a:t>
            </a:r>
            <a:endParaRPr lang="en-US" sz="1800" dirty="0">
              <a:solidFill>
                <a:schemeClr val="tx1"/>
              </a:solidFill>
            </a:endParaRPr>
          </a:p>
          <a:p>
            <a:pPr lvl="2"/>
            <a:r>
              <a:rPr lang="en-US" dirty="0" smtClean="0">
                <a:solidFill>
                  <a:schemeClr val="tx1"/>
                </a:solidFill>
              </a:rPr>
              <a:t>20 </a:t>
            </a:r>
            <a:r>
              <a:rPr lang="en-US" dirty="0">
                <a:solidFill>
                  <a:schemeClr val="tx1"/>
                </a:solidFill>
              </a:rPr>
              <a:t>working days for non-MSFWs</a:t>
            </a:r>
          </a:p>
          <a:p>
            <a:pPr lvl="2"/>
            <a:r>
              <a:rPr lang="en-US" dirty="0" smtClean="0">
                <a:solidFill>
                  <a:schemeClr val="tx1"/>
                </a:solidFill>
              </a:rPr>
              <a:t>40 </a:t>
            </a:r>
            <a:r>
              <a:rPr lang="en-US" dirty="0">
                <a:solidFill>
                  <a:schemeClr val="tx1"/>
                </a:solidFill>
              </a:rPr>
              <a:t>working days for MSFWs</a:t>
            </a:r>
          </a:p>
          <a:p>
            <a:pPr lvl="1">
              <a:buClr>
                <a:srgbClr val="549E39"/>
              </a:buClr>
            </a:pPr>
            <a:r>
              <a:rPr lang="en-US" sz="1800" dirty="0">
                <a:solidFill>
                  <a:schemeClr val="tx1"/>
                </a:solidFill>
              </a:rPr>
              <a:t>Exhausts final level of review</a:t>
            </a:r>
          </a:p>
          <a:p>
            <a:pPr marL="342900" lvl="1" indent="-342900">
              <a:buClr>
                <a:srgbClr val="549E39"/>
              </a:buClr>
            </a:pPr>
            <a:r>
              <a:rPr lang="en-US" sz="2200" dirty="0">
                <a:solidFill>
                  <a:schemeClr val="tx1"/>
                </a:solidFill>
              </a:rPr>
              <a:t>Appropriate enforcement agency makes final determination</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5800" y="2447544"/>
            <a:ext cx="8458200" cy="1362456"/>
          </a:xfrm>
        </p:spPr>
        <p:txBody>
          <a:bodyPr>
            <a:normAutofit fontScale="90000"/>
          </a:bodyPr>
          <a:lstStyle/>
          <a:p>
            <a:pPr algn="ctr"/>
            <a:r>
              <a:rPr lang="en-US" sz="4400" dirty="0" smtClean="0">
                <a:solidFill>
                  <a:srgbClr val="003366"/>
                </a:solidFill>
              </a:rPr>
              <a:t>Processing Non-ES-Related</a:t>
            </a:r>
            <a:br>
              <a:rPr lang="en-US" sz="4400" dirty="0" smtClean="0">
                <a:solidFill>
                  <a:srgbClr val="003366"/>
                </a:solidFill>
              </a:rPr>
            </a:br>
            <a:r>
              <a:rPr lang="en-US" sz="4400" dirty="0" smtClean="0">
                <a:solidFill>
                  <a:srgbClr val="003366"/>
                </a:solidFill>
              </a:rPr>
              <a:t> Complaints</a:t>
            </a:r>
            <a:endParaRPr lang="en-US" sz="4400" dirty="0">
              <a:solidFill>
                <a:srgbClr val="003366"/>
              </a:solidFill>
            </a:endParaRPr>
          </a:p>
        </p:txBody>
      </p:sp>
    </p:spTree>
    <p:extLst>
      <p:ext uri="{BB962C8B-B14F-4D97-AF65-F5344CB8AC3E}">
        <p14:creationId xmlns:p14="http://schemas.microsoft.com/office/powerpoint/2010/main" val="25626315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838200"/>
          </a:xfrm>
        </p:spPr>
        <p:txBody>
          <a:bodyPr/>
          <a:lstStyle/>
          <a:p>
            <a:pPr algn="ctr"/>
            <a:r>
              <a:rPr lang="en-US" dirty="0" smtClean="0">
                <a:solidFill>
                  <a:schemeClr val="tx1"/>
                </a:solidFill>
              </a:rPr>
              <a:t>MSFW Non-ES-Related Complaints</a:t>
            </a:r>
            <a:endParaRPr lang="en-US" dirty="0">
              <a:solidFill>
                <a:schemeClr val="tx1"/>
              </a:solidFill>
            </a:endParaRPr>
          </a:p>
        </p:txBody>
      </p:sp>
      <p:sp>
        <p:nvSpPr>
          <p:cNvPr id="3" name="Content Placeholder 2"/>
          <p:cNvSpPr>
            <a:spLocks noGrp="1"/>
          </p:cNvSpPr>
          <p:nvPr>
            <p:ph idx="1"/>
          </p:nvPr>
        </p:nvSpPr>
        <p:spPr>
          <a:xfrm>
            <a:off x="609600" y="1905000"/>
            <a:ext cx="7696200" cy="4724400"/>
          </a:xfrm>
          <a:noFill/>
        </p:spPr>
        <p:txBody>
          <a:bodyPr>
            <a:normAutofit/>
          </a:bodyPr>
          <a:lstStyle/>
          <a:p>
            <a:pPr lvl="0">
              <a:buClr>
                <a:srgbClr val="549E39"/>
              </a:buClr>
            </a:pPr>
            <a:r>
              <a:rPr lang="en-US" sz="2000" dirty="0" smtClean="0">
                <a:solidFill>
                  <a:schemeClr val="tx1"/>
                </a:solidFill>
              </a:rPr>
              <a:t>Non-ES-related complaints involving MSFWs should be elevated to the appropriate enforcement agency</a:t>
            </a:r>
          </a:p>
          <a:p>
            <a:pPr marL="800100" lvl="1" indent="-342900">
              <a:buClrTx/>
              <a:buFont typeface="+mj-lt"/>
              <a:buAutoNum type="arabicPeriod"/>
            </a:pPr>
            <a:r>
              <a:rPr lang="en-US" dirty="0" smtClean="0">
                <a:solidFill>
                  <a:schemeClr val="tx1"/>
                </a:solidFill>
              </a:rPr>
              <a:t>Complete the ETA Form </a:t>
            </a:r>
            <a:r>
              <a:rPr lang="en-US" dirty="0">
                <a:solidFill>
                  <a:schemeClr val="tx1"/>
                </a:solidFill>
              </a:rPr>
              <a:t>8429 (original stays in file)</a:t>
            </a:r>
            <a:endParaRPr lang="en-US" dirty="0" smtClean="0">
              <a:solidFill>
                <a:schemeClr val="tx1"/>
              </a:solidFill>
            </a:endParaRPr>
          </a:p>
          <a:p>
            <a:pPr marL="800100" lvl="1" indent="-342900">
              <a:buClrTx/>
              <a:buFont typeface="+mj-lt"/>
              <a:buAutoNum type="arabicPeriod"/>
            </a:pPr>
            <a:r>
              <a:rPr lang="en-US" dirty="0" smtClean="0">
                <a:solidFill>
                  <a:schemeClr val="tx1"/>
                </a:solidFill>
              </a:rPr>
              <a:t>Log the complaint</a:t>
            </a:r>
          </a:p>
          <a:p>
            <a:pPr marL="800100" lvl="1" indent="-342900">
              <a:buClrTx/>
              <a:buFont typeface="+mj-lt"/>
              <a:buAutoNum type="arabicPeriod"/>
            </a:pPr>
            <a:r>
              <a:rPr lang="en-US" dirty="0" smtClean="0">
                <a:solidFill>
                  <a:schemeClr val="tx1"/>
                </a:solidFill>
              </a:rPr>
              <a:t>Give the complainant a copy of the complaint form</a:t>
            </a:r>
          </a:p>
          <a:p>
            <a:pPr marL="800100" lvl="1" indent="-342900">
              <a:buClrTx/>
              <a:buFont typeface="+mj-lt"/>
              <a:buAutoNum type="arabicPeriod"/>
            </a:pPr>
            <a:r>
              <a:rPr lang="en-US" dirty="0" smtClean="0">
                <a:solidFill>
                  <a:schemeClr val="tx1"/>
                </a:solidFill>
              </a:rPr>
              <a:t>Offer appropriate career center services</a:t>
            </a:r>
          </a:p>
          <a:p>
            <a:pPr marL="800100" lvl="1" indent="-342900">
              <a:buClrTx/>
              <a:buFont typeface="+mj-lt"/>
              <a:buAutoNum type="arabicPeriod"/>
            </a:pPr>
            <a:r>
              <a:rPr lang="en-US" dirty="0" smtClean="0">
                <a:solidFill>
                  <a:schemeClr val="tx1"/>
                </a:solidFill>
              </a:rPr>
              <a:t>Prepare </a:t>
            </a:r>
            <a:r>
              <a:rPr lang="en-US" dirty="0">
                <a:solidFill>
                  <a:schemeClr val="tx1"/>
                </a:solidFill>
              </a:rPr>
              <a:t>a referral letter to forward to the appropriate enforcement agency(</a:t>
            </a:r>
            <a:r>
              <a:rPr lang="en-US" dirty="0" err="1">
                <a:solidFill>
                  <a:schemeClr val="tx1"/>
                </a:solidFill>
              </a:rPr>
              <a:t>ies</a:t>
            </a:r>
            <a:r>
              <a:rPr lang="en-US" dirty="0">
                <a:solidFill>
                  <a:schemeClr val="tx1"/>
                </a:solidFill>
              </a:rPr>
              <a:t>) </a:t>
            </a:r>
            <a:endParaRPr lang="en-US" dirty="0" smtClean="0">
              <a:solidFill>
                <a:schemeClr val="tx1"/>
              </a:solidFill>
            </a:endParaRPr>
          </a:p>
          <a:p>
            <a:pPr marL="1200150" lvl="2" indent="-342900">
              <a:buClrTx/>
              <a:buFont typeface="+mj-lt"/>
              <a:buAutoNum type="alphaUcPeriod"/>
            </a:pPr>
            <a:r>
              <a:rPr lang="en-US" dirty="0" smtClean="0">
                <a:solidFill>
                  <a:schemeClr val="tx1"/>
                </a:solidFill>
              </a:rPr>
              <a:t>Copy </a:t>
            </a:r>
            <a:r>
              <a:rPr lang="en-US" dirty="0">
                <a:solidFill>
                  <a:schemeClr val="tx1"/>
                </a:solidFill>
              </a:rPr>
              <a:t>the </a:t>
            </a:r>
            <a:r>
              <a:rPr lang="en-US" dirty="0" smtClean="0">
                <a:solidFill>
                  <a:schemeClr val="tx1"/>
                </a:solidFill>
              </a:rPr>
              <a:t>complainant</a:t>
            </a:r>
          </a:p>
          <a:p>
            <a:pPr marL="1200150" lvl="2" indent="-342900">
              <a:buClrTx/>
              <a:buFont typeface="+mj-lt"/>
              <a:buAutoNum type="alphaUcPeriod"/>
            </a:pPr>
            <a:r>
              <a:rPr lang="en-US" dirty="0" smtClean="0">
                <a:solidFill>
                  <a:schemeClr val="tx1"/>
                </a:solidFill>
              </a:rPr>
              <a:t>Keep </a:t>
            </a:r>
            <a:r>
              <a:rPr lang="en-US" dirty="0">
                <a:solidFill>
                  <a:schemeClr val="tx1"/>
                </a:solidFill>
              </a:rPr>
              <a:t>a copy of </a:t>
            </a:r>
            <a:r>
              <a:rPr lang="en-US" dirty="0" smtClean="0">
                <a:solidFill>
                  <a:schemeClr val="tx1"/>
                </a:solidFill>
              </a:rPr>
              <a:t>referral letter </a:t>
            </a:r>
            <a:r>
              <a:rPr lang="en-US" dirty="0">
                <a:solidFill>
                  <a:schemeClr val="tx1"/>
                </a:solidFill>
              </a:rPr>
              <a:t>in the complaint </a:t>
            </a:r>
            <a:r>
              <a:rPr lang="en-US" dirty="0" smtClean="0">
                <a:solidFill>
                  <a:schemeClr val="tx1"/>
                </a:solidFill>
              </a:rPr>
              <a:t>file</a:t>
            </a:r>
          </a:p>
          <a:p>
            <a:pPr marL="800100" lvl="1" indent="-342900">
              <a:buClrTx/>
              <a:buFont typeface="+mj-lt"/>
              <a:buAutoNum type="arabicPeriod"/>
            </a:pPr>
            <a:r>
              <a:rPr lang="en-US" dirty="0" smtClean="0">
                <a:solidFill>
                  <a:schemeClr val="tx1"/>
                </a:solidFill>
              </a:rPr>
              <a:t>Send </a:t>
            </a:r>
            <a:r>
              <a:rPr lang="en-US" dirty="0">
                <a:solidFill>
                  <a:schemeClr val="tx1"/>
                </a:solidFill>
              </a:rPr>
              <a:t>referral letter and copy of complaint with supporting documents to the appropriate enforcement agency(</a:t>
            </a:r>
            <a:r>
              <a:rPr lang="en-US" dirty="0" err="1">
                <a:solidFill>
                  <a:schemeClr val="tx1"/>
                </a:solidFill>
              </a:rPr>
              <a:t>ies</a:t>
            </a:r>
            <a:r>
              <a:rPr lang="en-US" dirty="0" smtClean="0">
                <a:solidFill>
                  <a:schemeClr val="tx1"/>
                </a:solidFill>
              </a:rPr>
              <a:t>) (Follow-up is not required)</a:t>
            </a:r>
            <a:endParaRPr lang="en-US" dirty="0">
              <a:solidFill>
                <a:schemeClr val="tx1"/>
              </a:solidFill>
            </a:endParaRPr>
          </a:p>
        </p:txBody>
      </p:sp>
    </p:spTree>
    <p:extLst>
      <p:ext uri="{BB962C8B-B14F-4D97-AF65-F5344CB8AC3E}">
        <p14:creationId xmlns:p14="http://schemas.microsoft.com/office/powerpoint/2010/main" val="1675547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5800" y="2447544"/>
            <a:ext cx="8458200" cy="1362456"/>
          </a:xfrm>
        </p:spPr>
        <p:txBody>
          <a:bodyPr>
            <a:normAutofit fontScale="90000"/>
          </a:bodyPr>
          <a:lstStyle/>
          <a:p>
            <a:pPr algn="ctr"/>
            <a:r>
              <a:rPr lang="en-US" sz="4400" dirty="0" smtClean="0">
                <a:solidFill>
                  <a:srgbClr val="003366"/>
                </a:solidFill>
              </a:rPr>
              <a:t>Processing ES-Related</a:t>
            </a:r>
            <a:br>
              <a:rPr lang="en-US" sz="4400" dirty="0" smtClean="0">
                <a:solidFill>
                  <a:srgbClr val="003366"/>
                </a:solidFill>
              </a:rPr>
            </a:br>
            <a:r>
              <a:rPr lang="en-US" sz="4400" dirty="0" smtClean="0">
                <a:solidFill>
                  <a:srgbClr val="003366"/>
                </a:solidFill>
              </a:rPr>
              <a:t> Complaints</a:t>
            </a:r>
            <a:endParaRPr lang="en-US" sz="4400" dirty="0">
              <a:solidFill>
                <a:srgbClr val="003366"/>
              </a:solidFill>
            </a:endParaRPr>
          </a:p>
        </p:txBody>
      </p:sp>
    </p:spTree>
    <p:extLst>
      <p:ext uri="{BB962C8B-B14F-4D97-AF65-F5344CB8AC3E}">
        <p14:creationId xmlns:p14="http://schemas.microsoft.com/office/powerpoint/2010/main" val="27660782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620000" cy="838200"/>
          </a:xfrm>
        </p:spPr>
        <p:txBody>
          <a:bodyPr/>
          <a:lstStyle/>
          <a:p>
            <a:pPr algn="ctr"/>
            <a:r>
              <a:rPr lang="en-US" dirty="0">
                <a:solidFill>
                  <a:schemeClr val="tx1"/>
                </a:solidFill>
              </a:rPr>
              <a:t>Non-ES-Related Complaints</a:t>
            </a:r>
          </a:p>
        </p:txBody>
      </p:sp>
      <p:sp>
        <p:nvSpPr>
          <p:cNvPr id="3" name="Content Placeholder 2"/>
          <p:cNvSpPr>
            <a:spLocks noGrp="1"/>
          </p:cNvSpPr>
          <p:nvPr>
            <p:ph idx="1"/>
          </p:nvPr>
        </p:nvSpPr>
        <p:spPr>
          <a:xfrm>
            <a:off x="609600" y="2133600"/>
            <a:ext cx="7696200" cy="4495800"/>
          </a:xfrm>
          <a:noFill/>
        </p:spPr>
        <p:txBody>
          <a:bodyPr>
            <a:normAutofit/>
          </a:bodyPr>
          <a:lstStyle/>
          <a:p>
            <a:pPr lvl="0">
              <a:buClr>
                <a:srgbClr val="549E39"/>
              </a:buClr>
            </a:pPr>
            <a:r>
              <a:rPr lang="en-US" sz="2000" dirty="0" smtClean="0">
                <a:solidFill>
                  <a:schemeClr val="tx1"/>
                </a:solidFill>
              </a:rPr>
              <a:t>All other non-ES-related complaints:</a:t>
            </a:r>
          </a:p>
          <a:p>
            <a:pPr lvl="1">
              <a:buClr>
                <a:srgbClr val="549E39"/>
              </a:buClr>
            </a:pPr>
            <a:r>
              <a:rPr lang="en-US" dirty="0" smtClean="0">
                <a:solidFill>
                  <a:schemeClr val="tx1"/>
                </a:solidFill>
              </a:rPr>
              <a:t>Log the complaint</a:t>
            </a:r>
          </a:p>
          <a:p>
            <a:pPr lvl="1">
              <a:buClr>
                <a:srgbClr val="549E39"/>
              </a:buClr>
            </a:pPr>
            <a:r>
              <a:rPr lang="en-US" dirty="0" smtClean="0">
                <a:solidFill>
                  <a:schemeClr val="tx1"/>
                </a:solidFill>
              </a:rPr>
              <a:t>Direct the complainant to the appropriate enforcement agency, another public agency, a Legal Aid attorney, a consumer advocate, or other appropriate agency</a:t>
            </a:r>
          </a:p>
          <a:p>
            <a:pPr lvl="1">
              <a:buClr>
                <a:srgbClr val="549E39"/>
              </a:buClr>
            </a:pPr>
            <a:r>
              <a:rPr lang="en-US" dirty="0" smtClean="0">
                <a:solidFill>
                  <a:schemeClr val="tx1"/>
                </a:solidFill>
              </a:rPr>
              <a:t>Offer appropriate career center services</a:t>
            </a:r>
          </a:p>
          <a:p>
            <a:pPr lvl="1">
              <a:buClr>
                <a:srgbClr val="549E39"/>
              </a:buClr>
            </a:pPr>
            <a:r>
              <a:rPr lang="en-US" dirty="0" smtClean="0">
                <a:solidFill>
                  <a:schemeClr val="tx1"/>
                </a:solidFill>
              </a:rPr>
              <a:t>Follow-up on this referral is not required</a:t>
            </a:r>
          </a:p>
        </p:txBody>
      </p:sp>
    </p:spTree>
    <p:extLst>
      <p:ext uri="{BB962C8B-B14F-4D97-AF65-F5344CB8AC3E}">
        <p14:creationId xmlns:p14="http://schemas.microsoft.com/office/powerpoint/2010/main" val="41285720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0000"/>
                <a:satMod val="92000"/>
                <a:lumMod val="120000"/>
              </a:schemeClr>
            </a:gs>
            <a:gs pos="100000">
              <a:srgbClr val="C9E8BE"/>
            </a:gs>
          </a:gsLst>
          <a:path path="circle">
            <a:fillToRect l="50000" t="50000" r="100000" b="100000"/>
          </a:path>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4714960"/>
              </p:ext>
            </p:extLst>
          </p:nvPr>
        </p:nvGraphicFramePr>
        <p:xfrm>
          <a:off x="-4" y="685799"/>
          <a:ext cx="9144003" cy="6271907"/>
        </p:xfrm>
        <a:graphic>
          <a:graphicData uri="http://schemas.openxmlformats.org/drawingml/2006/table">
            <a:tbl>
              <a:tblPr>
                <a:tableStyleId>{5C22544A-7EE6-4342-B048-85BDC9FD1C3A}</a:tableStyleId>
              </a:tblPr>
              <a:tblGrid>
                <a:gridCol w="914404"/>
                <a:gridCol w="762000"/>
                <a:gridCol w="914400"/>
                <a:gridCol w="838200"/>
                <a:gridCol w="838200"/>
                <a:gridCol w="781633"/>
                <a:gridCol w="970967"/>
                <a:gridCol w="3124199"/>
              </a:tblGrid>
              <a:tr h="723251">
                <a:tc>
                  <a:txBody>
                    <a:bodyPr/>
                    <a:lstStyle/>
                    <a:p>
                      <a:pPr algn="ctr"/>
                      <a:r>
                        <a:rPr lang="en-US" sz="900" dirty="0">
                          <a:effectLst/>
                        </a:rPr>
                        <a:t>Violation of WP administrative regulations</a:t>
                      </a:r>
                      <a:endParaRPr lang="en-US" sz="900" dirty="0">
                        <a:effectLst/>
                        <a:latin typeface="Times New Roman" panose="02020603050405020304" pitchFamily="18" charset="0"/>
                      </a:endParaRPr>
                    </a:p>
                  </a:txBody>
                  <a:tcPr marL="58822" marR="58822" marT="0" marB="0" anchor="ctr"/>
                </a:tc>
                <a:tc>
                  <a:txBody>
                    <a:bodyPr/>
                    <a:lstStyle/>
                    <a:p>
                      <a:pPr algn="ctr"/>
                      <a:r>
                        <a:rPr lang="en-US" sz="900" dirty="0">
                          <a:effectLst/>
                        </a:rPr>
                        <a:t>Violation of terms and conditions of </a:t>
                      </a:r>
                      <a:r>
                        <a:rPr lang="en-US" sz="900" dirty="0" smtClean="0">
                          <a:effectLst/>
                        </a:rPr>
                        <a:t>job </a:t>
                      </a:r>
                      <a:r>
                        <a:rPr lang="en-US" sz="900" dirty="0">
                          <a:effectLst/>
                        </a:rPr>
                        <a:t>order</a:t>
                      </a:r>
                      <a:endParaRPr lang="en-US" sz="900" dirty="0">
                        <a:effectLst/>
                        <a:latin typeface="Times New Roman" panose="02020603050405020304" pitchFamily="18" charset="0"/>
                      </a:endParaRPr>
                    </a:p>
                  </a:txBody>
                  <a:tcPr marL="58822" marR="58822" marT="0" marB="0" anchor="ctr"/>
                </a:tc>
                <a:tc>
                  <a:txBody>
                    <a:bodyPr/>
                    <a:lstStyle/>
                    <a:p>
                      <a:pPr algn="ctr"/>
                      <a:r>
                        <a:rPr lang="en-US" sz="900">
                          <a:effectLst/>
                        </a:rPr>
                        <a:t>Alleged discrimination by employer</a:t>
                      </a:r>
                      <a:endParaRPr lang="en-US" sz="900">
                        <a:effectLst/>
                        <a:latin typeface="Times New Roman" panose="02020603050405020304" pitchFamily="18" charset="0"/>
                      </a:endParaRPr>
                    </a:p>
                  </a:txBody>
                  <a:tcPr marL="58822" marR="58822" marT="0" marB="0" anchor="ctr"/>
                </a:tc>
                <a:tc>
                  <a:txBody>
                    <a:bodyPr/>
                    <a:lstStyle/>
                    <a:p>
                      <a:pPr algn="ctr"/>
                      <a:r>
                        <a:rPr lang="en-US" sz="900">
                          <a:effectLst/>
                        </a:rPr>
                        <a:t>Violation of employment related law by an employer</a:t>
                      </a:r>
                      <a:endParaRPr lang="en-US" sz="900">
                        <a:effectLst/>
                        <a:latin typeface="Times New Roman" panose="02020603050405020304" pitchFamily="18" charset="0"/>
                      </a:endParaRPr>
                    </a:p>
                  </a:txBody>
                  <a:tcPr marL="58822" marR="58822" marT="0" marB="0" anchor="ctr"/>
                </a:tc>
                <a:tc>
                  <a:txBody>
                    <a:bodyPr/>
                    <a:lstStyle/>
                    <a:p>
                      <a:pPr algn="ctr"/>
                      <a:r>
                        <a:rPr lang="en-US" sz="900">
                          <a:effectLst/>
                        </a:rPr>
                        <a:t>Employer in another state or another state agency</a:t>
                      </a:r>
                      <a:endParaRPr lang="en-US" sz="900">
                        <a:effectLst/>
                        <a:latin typeface="Times New Roman" panose="02020603050405020304" pitchFamily="18" charset="0"/>
                      </a:endParaRPr>
                    </a:p>
                  </a:txBody>
                  <a:tcPr marL="58822" marR="58822" marT="0" marB="0" anchor="ctr"/>
                </a:tc>
                <a:tc>
                  <a:txBody>
                    <a:bodyPr/>
                    <a:lstStyle/>
                    <a:p>
                      <a:pPr algn="ctr"/>
                      <a:r>
                        <a:rPr lang="en-US" sz="900" dirty="0">
                          <a:effectLst/>
                        </a:rPr>
                        <a:t>Another or multiples statewide</a:t>
                      </a:r>
                      <a:endParaRPr lang="en-US" sz="900" dirty="0">
                        <a:effectLst/>
                        <a:latin typeface="Times New Roman" panose="02020603050405020304" pitchFamily="18" charset="0"/>
                      </a:endParaRPr>
                    </a:p>
                  </a:txBody>
                  <a:tcPr marL="58822" marR="58822" marT="0" marB="0" anchor="ctr"/>
                </a:tc>
                <a:tc>
                  <a:txBody>
                    <a:bodyPr/>
                    <a:lstStyle/>
                    <a:p>
                      <a:pPr algn="ctr"/>
                      <a:r>
                        <a:rPr lang="en-US" sz="900" dirty="0" smtClean="0">
                          <a:effectLst/>
                        </a:rPr>
                        <a:t>Non-Employment</a:t>
                      </a:r>
                      <a:r>
                        <a:rPr lang="en-US" sz="900" baseline="0" dirty="0" smtClean="0">
                          <a:effectLst/>
                        </a:rPr>
                        <a:t> </a:t>
                      </a:r>
                      <a:r>
                        <a:rPr lang="en-US" sz="900" dirty="0" smtClean="0">
                          <a:effectLst/>
                        </a:rPr>
                        <a:t>Service-related</a:t>
                      </a:r>
                      <a:endParaRPr lang="en-US" sz="900" dirty="0">
                        <a:effectLst/>
                        <a:latin typeface="Times New Roman" panose="02020603050405020304" pitchFamily="18" charset="0"/>
                      </a:endParaRPr>
                    </a:p>
                  </a:txBody>
                  <a:tcPr marL="58822" marR="58822" marT="0" marB="0" anchor="ctr"/>
                </a:tc>
                <a:tc>
                  <a:txBody>
                    <a:bodyPr/>
                    <a:lstStyle/>
                    <a:p>
                      <a:pPr algn="ctr"/>
                      <a:r>
                        <a:rPr lang="en-US" sz="900" dirty="0">
                          <a:effectLst/>
                        </a:rPr>
                        <a:t>WHAT TO DO</a:t>
                      </a:r>
                      <a:endParaRPr lang="en-US" sz="900" dirty="0">
                        <a:effectLst/>
                        <a:latin typeface="Times New Roman" panose="02020603050405020304" pitchFamily="18" charset="0"/>
                      </a:endParaRPr>
                    </a:p>
                  </a:txBody>
                  <a:tcPr marL="58822" marR="58822" marT="0" marB="0" anchor="ctr"/>
                </a:tc>
              </a:tr>
              <a:tr h="329556">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If MSFW</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a:effectLst/>
                        </a:rPr>
                        <a:t>Complete </a:t>
                      </a:r>
                      <a:r>
                        <a:rPr lang="en-US" sz="900" u="sng">
                          <a:effectLst/>
                          <a:hlinkClick r:id="rId2"/>
                        </a:rPr>
                        <a:t>ETA Form 8429</a:t>
                      </a:r>
                      <a:endParaRPr lang="en-US" sz="900">
                        <a:effectLst/>
                        <a:latin typeface="Arial" panose="020B0604020202020204" pitchFamily="34" charset="0"/>
                        <a:ea typeface="Times New Roman" panose="02020603050405020304" pitchFamily="18" charset="0"/>
                      </a:endParaRPr>
                    </a:p>
                  </a:txBody>
                  <a:tcPr marL="58822" marR="58822" marT="0" marB="0" anchor="ctr"/>
                </a:tc>
              </a:tr>
              <a:tr h="333594">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a:effectLst/>
                        </a:rPr>
                        <a:t>Log the complaint</a:t>
                      </a:r>
                      <a:endParaRPr lang="en-US" sz="900">
                        <a:effectLst/>
                        <a:latin typeface="Arial" panose="020B0604020202020204" pitchFamily="34" charset="0"/>
                        <a:ea typeface="Times New Roman" panose="02020603050405020304" pitchFamily="18" charset="0"/>
                      </a:endParaRPr>
                    </a:p>
                  </a:txBody>
                  <a:tcPr marL="58822" marR="58822" marT="0" marB="0" anchor="ctr"/>
                </a:tc>
              </a:tr>
              <a:tr h="377212">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a:effectLst/>
                        </a:rPr>
                        <a:t>Offer career center services to complainant</a:t>
                      </a:r>
                      <a:endParaRPr lang="en-US" sz="900">
                        <a:effectLst/>
                        <a:latin typeface="Arial" panose="020B0604020202020204" pitchFamily="34" charset="0"/>
                        <a:ea typeface="Times New Roman" panose="02020603050405020304" pitchFamily="18" charset="0"/>
                      </a:endParaRPr>
                    </a:p>
                  </a:txBody>
                  <a:tcPr marL="58822" marR="58822" marT="0" marB="0" anchor="ctr"/>
                </a:tc>
              </a:tr>
              <a:tr h="242320">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If MSFW</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a:effectLst/>
                        </a:rPr>
                        <a:t>Provide complainant a copy of the complaint form </a:t>
                      </a:r>
                      <a:endParaRPr lang="en-US" sz="900">
                        <a:effectLst/>
                        <a:latin typeface="Arial" panose="020B0604020202020204" pitchFamily="34" charset="0"/>
                        <a:ea typeface="Times New Roman" panose="02020603050405020304" pitchFamily="18" charset="0"/>
                      </a:endParaRPr>
                    </a:p>
                  </a:txBody>
                  <a:tcPr marL="58822" marR="58822" marT="0" marB="0" anchor="ctr"/>
                </a:tc>
              </a:tr>
              <a:tr h="278669">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X</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Refer to appropriate </a:t>
                      </a:r>
                      <a:r>
                        <a:rPr lang="en-US" sz="900" u="sng" dirty="0">
                          <a:effectLst/>
                          <a:hlinkClick r:id="rId3" action="ppaction://hlinkfile"/>
                        </a:rPr>
                        <a:t>enforcement agency</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343288">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If MSFW</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a:effectLst/>
                        </a:rPr>
                        <a:t>Send letter to referral agency and copy complainant </a:t>
                      </a:r>
                      <a:endParaRPr lang="en-US" sz="900">
                        <a:effectLst/>
                        <a:latin typeface="Arial" panose="020B0604020202020204" pitchFamily="34" charset="0"/>
                        <a:ea typeface="Times New Roman" panose="02020603050405020304" pitchFamily="18" charset="0"/>
                      </a:endParaRPr>
                    </a:p>
                  </a:txBody>
                  <a:tcPr marL="58822" marR="58822" marT="0" marB="0" anchor="ctr"/>
                </a:tc>
              </a:tr>
              <a:tr h="723251">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dirty="0">
                          <a:effectLst/>
                        </a:rPr>
                        <a:t> </a:t>
                      </a:r>
                      <a:endParaRPr lang="en-US" sz="900" dirty="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Investigate complaint and attempt resolution (TIME LIMITS APPLY – five working days for MSFWs and 15 working days for non-MFSWs).  Unresolved? Copy file to DEO’s Senior Monitor Advocate. </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413561">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Copy file to DEO’s Senior Monitor Advocate and copy cover memo to complainant</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503217">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Against another career center? Take complaint and send it to office complaint is against</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495948">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Against more than one career center?  Send complaint to DEO’s Senior Monitor Advocate</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430523">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MSFW</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MSFW</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Necessary to follow up with enforcement agency monthly until resolution</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435369">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Non-MSFW</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Non-MSFW</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Necessary to follow up  with enforcement agency quarterly until resolution</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r h="542439">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X</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ctr">
                        <a:spcBef>
                          <a:spcPts val="600"/>
                        </a:spcBef>
                        <a:spcAft>
                          <a:spcPts val="600"/>
                        </a:spcAft>
                      </a:pPr>
                      <a:r>
                        <a:rPr lang="en-US" sz="900">
                          <a:effectLst/>
                        </a:rPr>
                        <a:t> </a:t>
                      </a:r>
                      <a:endParaRPr lang="en-US" sz="900">
                        <a:effectLst/>
                        <a:latin typeface="Arial" panose="020B0604020202020204" pitchFamily="34" charset="0"/>
                        <a:ea typeface="Times New Roman" panose="02020603050405020304" pitchFamily="18" charset="0"/>
                      </a:endParaRPr>
                    </a:p>
                  </a:txBody>
                  <a:tcPr marL="58822" marR="58822" marT="0" marB="0" anchor="ctr"/>
                </a:tc>
                <a:tc>
                  <a:txBody>
                    <a:bodyPr/>
                    <a:lstStyle/>
                    <a:p>
                      <a:pPr marL="0" marR="0" algn="l">
                        <a:spcBef>
                          <a:spcPts val="600"/>
                        </a:spcBef>
                        <a:spcAft>
                          <a:spcPts val="600"/>
                        </a:spcAft>
                      </a:pPr>
                      <a:r>
                        <a:rPr lang="en-US" sz="900" dirty="0">
                          <a:effectLst/>
                        </a:rPr>
                        <a:t>Additional written/telephone follow-up necessary until  resolution  with complainant; inform complainant of status periodically</a:t>
                      </a:r>
                      <a:endParaRPr lang="en-US" sz="900" dirty="0">
                        <a:effectLst/>
                        <a:latin typeface="Arial" panose="020B0604020202020204" pitchFamily="34" charset="0"/>
                        <a:ea typeface="Times New Roman" panose="02020603050405020304" pitchFamily="18" charset="0"/>
                      </a:endParaRPr>
                    </a:p>
                  </a:txBody>
                  <a:tcPr marL="58822" marR="58822" marT="0" marB="0" anchor="ctr"/>
                </a:tc>
              </a:tr>
            </a:tbl>
          </a:graphicData>
        </a:graphic>
      </p:graphicFrame>
      <p:sp>
        <p:nvSpPr>
          <p:cNvPr id="6" name="Text Box 3"/>
          <p:cNvSpPr txBox="1">
            <a:spLocks noChangeArrowheads="1"/>
          </p:cNvSpPr>
          <p:nvPr/>
        </p:nvSpPr>
        <p:spPr bwMode="auto">
          <a:xfrm>
            <a:off x="533400" y="444500"/>
            <a:ext cx="4024312" cy="31750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spcBef>
                <a:spcPts val="0"/>
              </a:spcBef>
              <a:spcAft>
                <a:spcPts val="1200"/>
              </a:spcAft>
              <a:tabLst>
                <a:tab pos="1085850" algn="l"/>
              </a:tabLst>
            </a:pPr>
            <a:r>
              <a:rPr lang="en-US" sz="900" b="1" dirty="0">
                <a:effectLst/>
                <a:ea typeface="Times New Roman" panose="02020603050405020304" pitchFamily="18" charset="0"/>
              </a:rPr>
              <a:t>Employment </a:t>
            </a:r>
            <a:r>
              <a:rPr lang="en-US" sz="900" b="1" dirty="0" smtClean="0">
                <a:effectLst/>
                <a:ea typeface="Times New Roman" panose="02020603050405020304" pitchFamily="18" charset="0"/>
              </a:rPr>
              <a:t>Service-related </a:t>
            </a:r>
            <a:r>
              <a:rPr lang="en-US" sz="900" b="1" dirty="0">
                <a:effectLst/>
                <a:ea typeface="Times New Roman" panose="02020603050405020304" pitchFamily="18" charset="0"/>
              </a:rPr>
              <a:t>complaints</a:t>
            </a:r>
            <a:endParaRPr lang="en-US" sz="1400" dirty="0">
              <a:effectLst/>
              <a:ea typeface="Times New Roman" panose="02020603050405020304" pitchFamily="18" charset="0"/>
            </a:endParaRPr>
          </a:p>
          <a:p>
            <a:pPr marL="0" marR="0" algn="ctr">
              <a:spcBef>
                <a:spcPts val="0"/>
              </a:spcBef>
              <a:spcAft>
                <a:spcPts val="0"/>
              </a:spcAft>
              <a:tabLst>
                <a:tab pos="1085850" algn="l"/>
              </a:tabLst>
            </a:pPr>
            <a:r>
              <a:rPr lang="en-US" sz="800" b="1" dirty="0">
                <a:solidFill>
                  <a:schemeClr val="bg1"/>
                </a:solidFill>
                <a:effectLst/>
                <a:latin typeface="Arial" panose="020B0604020202020204" pitchFamily="34" charset="0"/>
                <a:ea typeface="Times New Roman" panose="02020603050405020304" pitchFamily="18" charset="0"/>
              </a:rPr>
              <a:t> </a:t>
            </a:r>
            <a:endParaRPr lang="en-US" sz="1200" dirty="0">
              <a:solidFill>
                <a:schemeClr val="bg1"/>
              </a:solidFill>
              <a:effectLst/>
              <a:latin typeface="Arial" panose="020B0604020202020204" pitchFamily="34" charset="0"/>
              <a:ea typeface="Times New Roman" panose="02020603050405020304" pitchFamily="18" charset="0"/>
            </a:endParaRPr>
          </a:p>
        </p:txBody>
      </p:sp>
      <p:grpSp>
        <p:nvGrpSpPr>
          <p:cNvPr id="7" name="Group 6"/>
          <p:cNvGrpSpPr>
            <a:grpSpLocks/>
          </p:cNvGrpSpPr>
          <p:nvPr/>
        </p:nvGrpSpPr>
        <p:grpSpPr bwMode="auto">
          <a:xfrm>
            <a:off x="533400" y="531813"/>
            <a:ext cx="4017962" cy="100012"/>
            <a:chOff x="1878" y="2056"/>
            <a:chExt cx="6327" cy="158"/>
          </a:xfrm>
        </p:grpSpPr>
        <p:cxnSp>
          <p:nvCxnSpPr>
            <p:cNvPr id="8" name="Line 5"/>
            <p:cNvCxnSpPr>
              <a:cxnSpLocks noChangeShapeType="1"/>
            </p:cNvCxnSpPr>
            <p:nvPr/>
          </p:nvCxnSpPr>
          <p:spPr bwMode="auto">
            <a:xfrm>
              <a:off x="1878" y="2056"/>
              <a:ext cx="72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9" name="Line 6"/>
            <p:cNvCxnSpPr>
              <a:cxnSpLocks noChangeShapeType="1"/>
            </p:cNvCxnSpPr>
            <p:nvPr/>
          </p:nvCxnSpPr>
          <p:spPr bwMode="auto">
            <a:xfrm flipH="1" flipV="1">
              <a:off x="7305" y="2056"/>
              <a:ext cx="9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7"/>
            <p:cNvCxnSpPr>
              <a:cxnSpLocks noChangeShapeType="1"/>
            </p:cNvCxnSpPr>
            <p:nvPr/>
          </p:nvCxnSpPr>
          <p:spPr bwMode="auto">
            <a:xfrm flipH="1">
              <a:off x="1878" y="2056"/>
              <a:ext cx="0"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8"/>
            <p:cNvCxnSpPr>
              <a:cxnSpLocks noChangeShapeType="1"/>
            </p:cNvCxnSpPr>
            <p:nvPr/>
          </p:nvCxnSpPr>
          <p:spPr bwMode="auto">
            <a:xfrm>
              <a:off x="8205" y="2070"/>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2" name="Rectangle 9"/>
          <p:cNvSpPr>
            <a:spLocks noChangeArrowheads="1"/>
          </p:cNvSpPr>
          <p:nvPr/>
        </p:nvSpPr>
        <p:spPr bwMode="auto">
          <a:xfrm>
            <a:off x="574675" y="2336026"/>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smtClean="0">
              <a:ln>
                <a:noFill/>
              </a:ln>
              <a:solidFill>
                <a:schemeClr val="bg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chemeClr val="bg1"/>
                </a:solidFill>
                <a:effectLst/>
              </a:rPr>
              <a:t/>
            </a:r>
            <a:br>
              <a:rPr kumimoji="0" lang="en-US" altLang="en-US" sz="600" b="0" i="0" u="none" strike="noStrike" cap="none" normalizeH="0" baseline="0" smtClean="0">
                <a:ln>
                  <a:noFill/>
                </a:ln>
                <a:solidFill>
                  <a:schemeClr val="bg1"/>
                </a:solidFill>
                <a:effectLst/>
              </a:rPr>
            </a:br>
            <a:endParaRPr kumimoji="0" lang="en-US" altLang="en-US" sz="1800" b="0" i="0" u="none" strike="noStrike" cap="none" normalizeH="0" baseline="0" smtClean="0">
              <a:ln>
                <a:noFill/>
              </a:ln>
              <a:solidFill>
                <a:schemeClr val="bg1"/>
              </a:solidFill>
              <a:effectLst/>
              <a:latin typeface="Arial" panose="020B0604020202020204" pitchFamily="34" charset="0"/>
            </a:endParaRPr>
          </a:p>
        </p:txBody>
      </p:sp>
      <p:sp>
        <p:nvSpPr>
          <p:cNvPr id="13" name="Rectangle 11"/>
          <p:cNvSpPr>
            <a:spLocks noChangeArrowheads="1"/>
          </p:cNvSpPr>
          <p:nvPr/>
        </p:nvSpPr>
        <p:spPr bwMode="auto">
          <a:xfrm>
            <a:off x="2438400" y="118646"/>
            <a:ext cx="45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dirty="0" smtClean="0">
                <a:ln>
                  <a:noFill/>
                </a:ln>
                <a:effectLst/>
                <a:latin typeface="+mj-lt"/>
                <a:cs typeface="Arial" panose="020B0604020202020204" pitchFamily="34" charset="0"/>
              </a:rPr>
              <a:t>P</a:t>
            </a:r>
            <a:r>
              <a:rPr kumimoji="0" lang="en-US" altLang="en-US" sz="1600" b="1" i="0" u="sng" strike="noStrike" cap="none" normalizeH="0" baseline="0" dirty="0" smtClean="0" bmk="">
                <a:ln>
                  <a:noFill/>
                </a:ln>
                <a:effectLst/>
                <a:latin typeface="+mj-lt"/>
                <a:cs typeface="Arial" panose="020B0604020202020204" pitchFamily="34" charset="0"/>
              </a:rPr>
              <a:t>ROCESSING COMPLAINTS</a:t>
            </a:r>
            <a:endParaRPr kumimoji="0" lang="en-US" altLang="en-US" sz="1600" b="1" i="0" u="sng" strike="noStrike" cap="none" normalizeH="0" baseline="0" dirty="0" smtClean="0">
              <a:ln>
                <a:noFill/>
              </a:ln>
              <a:effectLst/>
              <a:latin typeface="+mj-lt"/>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bg1"/>
              </a:solidFill>
              <a:effectLst/>
              <a:latin typeface="Arial" panose="020B0604020202020204" pitchFamily="34" charset="0"/>
            </a:endParaRPr>
          </a:p>
        </p:txBody>
      </p:sp>
      <p:sp>
        <p:nvSpPr>
          <p:cNvPr id="14" name="Rectangle 13"/>
          <p:cNvSpPr>
            <a:spLocks noChangeArrowheads="1"/>
          </p:cNvSpPr>
          <p:nvPr/>
        </p:nvSpPr>
        <p:spPr bwMode="auto">
          <a:xfrm>
            <a:off x="0" y="2725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chemeClr val="bg1"/>
              </a:solidFill>
            </a:endParaRPr>
          </a:p>
        </p:txBody>
      </p:sp>
    </p:spTree>
    <p:extLst>
      <p:ext uri="{BB962C8B-B14F-4D97-AF65-F5344CB8AC3E}">
        <p14:creationId xmlns:p14="http://schemas.microsoft.com/office/powerpoint/2010/main" val="5186630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5800" y="2447544"/>
            <a:ext cx="8458200" cy="1362456"/>
          </a:xfrm>
        </p:spPr>
        <p:txBody>
          <a:bodyPr>
            <a:normAutofit fontScale="90000"/>
          </a:bodyPr>
          <a:lstStyle/>
          <a:p>
            <a:pPr algn="ctr"/>
            <a:r>
              <a:rPr lang="en-US" sz="4400" dirty="0" smtClean="0">
                <a:solidFill>
                  <a:srgbClr val="003366"/>
                </a:solidFill>
              </a:rPr>
              <a:t>Recordkeeping and </a:t>
            </a:r>
            <a:br>
              <a:rPr lang="en-US" sz="4400" dirty="0" smtClean="0">
                <a:solidFill>
                  <a:srgbClr val="003366"/>
                </a:solidFill>
              </a:rPr>
            </a:br>
            <a:r>
              <a:rPr lang="en-US" sz="4400" dirty="0" smtClean="0">
                <a:solidFill>
                  <a:srgbClr val="003366"/>
                </a:solidFill>
              </a:rPr>
              <a:t>Reporting</a:t>
            </a:r>
            <a:endParaRPr lang="en-US" sz="4400" dirty="0">
              <a:solidFill>
                <a:srgbClr val="003366"/>
              </a:solidFill>
            </a:endParaRPr>
          </a:p>
        </p:txBody>
      </p:sp>
    </p:spTree>
    <p:extLst>
      <p:ext uri="{BB962C8B-B14F-4D97-AF65-F5344CB8AC3E}">
        <p14:creationId xmlns:p14="http://schemas.microsoft.com/office/powerpoint/2010/main" val="22614464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66"/>
            </a:gs>
            <a:gs pos="83000">
              <a:srgbClr val="AEDC9D"/>
            </a:gs>
            <a:gs pos="73000">
              <a:srgbClr val="AEDC9D"/>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43000" y="609600"/>
            <a:ext cx="7467600" cy="762000"/>
          </a:xfrm>
        </p:spPr>
        <p:txBody>
          <a:bodyPr>
            <a:normAutofit/>
          </a:bodyPr>
          <a:lstStyle/>
          <a:p>
            <a:pPr algn="ctr"/>
            <a:r>
              <a:rPr lang="en-US" dirty="0" smtClean="0">
                <a:solidFill>
                  <a:schemeClr val="tx1"/>
                </a:solidFill>
              </a:rPr>
              <a:t>Complaint Log</a:t>
            </a:r>
            <a:endParaRPr lang="en-US" dirty="0">
              <a:solidFill>
                <a:schemeClr val="tx1"/>
              </a:solidFill>
            </a:endParaRPr>
          </a:p>
        </p:txBody>
      </p:sp>
      <p:graphicFrame>
        <p:nvGraphicFramePr>
          <p:cNvPr id="3" name="Content Placeholder 2"/>
          <p:cNvGraphicFramePr>
            <a:graphicFrameLocks noGrp="1" noChangeAspect="1"/>
          </p:cNvGraphicFramePr>
          <p:nvPr>
            <p:ph idx="1"/>
            <p:extLst>
              <p:ext uri="{D42A27DB-BD31-4B8C-83A1-F6EECF244321}">
                <p14:modId xmlns:p14="http://schemas.microsoft.com/office/powerpoint/2010/main" val="2861977044"/>
              </p:ext>
            </p:extLst>
          </p:nvPr>
        </p:nvGraphicFramePr>
        <p:xfrm>
          <a:off x="1219200" y="1676400"/>
          <a:ext cx="6705600" cy="5181600"/>
        </p:xfrm>
        <a:graphic>
          <a:graphicData uri="http://schemas.openxmlformats.org/presentationml/2006/ole">
            <mc:AlternateContent xmlns:mc="http://schemas.openxmlformats.org/markup-compatibility/2006">
              <mc:Choice xmlns:v="urn:schemas-microsoft-com:vml" Requires="v">
                <p:oleObj spid="_x0000_s1039" name="Acrobat Document" r:id="rId4" imgW="6034986" imgH="4663440" progId="AcroExch.Document.11">
                  <p:embed/>
                </p:oleObj>
              </mc:Choice>
              <mc:Fallback>
                <p:oleObj name="Acrobat Document" r:id="rId4" imgW="6034986" imgH="4663440" progId="AcroExch.Document.11">
                  <p:embed/>
                  <p:pic>
                    <p:nvPicPr>
                      <p:cNvPr id="0" name=""/>
                      <p:cNvPicPr/>
                      <p:nvPr/>
                    </p:nvPicPr>
                    <p:blipFill>
                      <a:blip r:embed="rId5"/>
                      <a:stretch>
                        <a:fillRect/>
                      </a:stretch>
                    </p:blipFill>
                    <p:spPr>
                      <a:xfrm>
                        <a:off x="1219200" y="1676400"/>
                        <a:ext cx="6705600" cy="5181600"/>
                      </a:xfrm>
                      <a:prstGeom prst="rect">
                        <a:avLst/>
                      </a:prstGeom>
                    </p:spPr>
                  </p:pic>
                </p:oleObj>
              </mc:Fallback>
            </mc:AlternateContent>
          </a:graphicData>
        </a:graphic>
      </p:graphicFrame>
    </p:spTree>
    <p:extLst>
      <p:ext uri="{BB962C8B-B14F-4D97-AF65-F5344CB8AC3E}">
        <p14:creationId xmlns:p14="http://schemas.microsoft.com/office/powerpoint/2010/main" val="3409849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66"/>
            </a:gs>
            <a:gs pos="83000">
              <a:srgbClr val="AEDC9D"/>
            </a:gs>
            <a:gs pos="73000">
              <a:srgbClr val="AEDC9D"/>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43000" y="609600"/>
            <a:ext cx="7543800" cy="762000"/>
          </a:xfrm>
        </p:spPr>
        <p:txBody>
          <a:bodyPr>
            <a:normAutofit/>
          </a:bodyPr>
          <a:lstStyle/>
          <a:p>
            <a:pPr algn="ctr"/>
            <a:r>
              <a:rPr lang="en-US" dirty="0" smtClean="0">
                <a:solidFill>
                  <a:schemeClr val="tx1"/>
                </a:solidFill>
              </a:rPr>
              <a:t>Recordkeeping and Reporting</a:t>
            </a:r>
            <a:endParaRPr lang="en-US" dirty="0">
              <a:solidFill>
                <a:schemeClr val="tx1"/>
              </a:solidFill>
            </a:endParaRPr>
          </a:p>
        </p:txBody>
      </p:sp>
      <p:sp>
        <p:nvSpPr>
          <p:cNvPr id="6" name="Content Placeholder 5"/>
          <p:cNvSpPr>
            <a:spLocks noGrp="1"/>
          </p:cNvSpPr>
          <p:nvPr>
            <p:ph idx="1"/>
          </p:nvPr>
        </p:nvSpPr>
        <p:spPr>
          <a:xfrm>
            <a:off x="609600" y="1676400"/>
            <a:ext cx="7924800" cy="5181600"/>
          </a:xfrm>
        </p:spPr>
        <p:txBody>
          <a:bodyPr>
            <a:normAutofit/>
          </a:bodyPr>
          <a:lstStyle/>
          <a:p>
            <a:r>
              <a:rPr lang="en-US" dirty="0" smtClean="0">
                <a:solidFill>
                  <a:schemeClr val="tx1"/>
                </a:solidFill>
              </a:rPr>
              <a:t>Complaint logs must be submitted to Senior Monitor Advocate by the 5</a:t>
            </a:r>
            <a:r>
              <a:rPr lang="en-US" baseline="30000" dirty="0" smtClean="0">
                <a:solidFill>
                  <a:schemeClr val="tx1"/>
                </a:solidFill>
              </a:rPr>
              <a:t>th</a:t>
            </a:r>
            <a:r>
              <a:rPr lang="en-US" dirty="0" smtClean="0">
                <a:solidFill>
                  <a:schemeClr val="tx1"/>
                </a:solidFill>
              </a:rPr>
              <a:t> working day after the end of the quarter in which an ES or non-ES-</a:t>
            </a:r>
            <a:r>
              <a:rPr lang="en-US" dirty="0">
                <a:solidFill>
                  <a:schemeClr val="tx1"/>
                </a:solidFill>
              </a:rPr>
              <a:t>r</a:t>
            </a:r>
            <a:r>
              <a:rPr lang="en-US" dirty="0" smtClean="0">
                <a:solidFill>
                  <a:schemeClr val="tx1"/>
                </a:solidFill>
              </a:rPr>
              <a:t>elated complaint was logged</a:t>
            </a:r>
          </a:p>
          <a:p>
            <a:r>
              <a:rPr lang="en-US" dirty="0" smtClean="0">
                <a:solidFill>
                  <a:schemeClr val="tx1"/>
                </a:solidFill>
              </a:rPr>
              <a:t>A negative report (where no complaints were filed) should be noted on the log</a:t>
            </a:r>
            <a:endParaRPr lang="en-US" sz="2000" dirty="0">
              <a:solidFill>
                <a:schemeClr val="bg1"/>
              </a:solidFill>
            </a:endParaRPr>
          </a:p>
        </p:txBody>
      </p:sp>
      <p:pic>
        <p:nvPicPr>
          <p:cNvPr id="2" name="Picture 1"/>
          <p:cNvPicPr>
            <a:picLocks noChangeAspect="1"/>
          </p:cNvPicPr>
          <p:nvPr/>
        </p:nvPicPr>
        <p:blipFill>
          <a:blip r:embed="rId4">
            <a:clrChange>
              <a:clrFrom>
                <a:srgbClr val="ECCFD1"/>
              </a:clrFrom>
              <a:clrTo>
                <a:srgbClr val="ECCFD1">
                  <a:alpha val="0"/>
                </a:srgbClr>
              </a:clrTo>
            </a:clrChange>
            <a:duotone>
              <a:prstClr val="black"/>
              <a:srgbClr val="AEDC9D">
                <a:tint val="45000"/>
                <a:satMod val="400000"/>
              </a:srgbClr>
            </a:duotone>
          </a:blip>
          <a:stretch>
            <a:fillRect/>
          </a:stretch>
        </p:blipFill>
        <p:spPr>
          <a:xfrm>
            <a:off x="972000" y="3581400"/>
            <a:ext cx="7200000" cy="24386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pic>
        <p:nvPicPr>
          <p:cNvPr id="5125" name="Picture 5" descr="C:\Documents and Settings\mcneild\Local Settings\Temporary Internet Files\Content.IE5\19UYSB21\j0439822[1].png"/>
          <p:cNvPicPr>
            <a:picLocks noChangeAspect="1" noChangeArrowheads="1"/>
          </p:cNvPicPr>
          <p:nvPr/>
        </p:nvPicPr>
        <p:blipFill>
          <a:blip r:embed="rId3" cstate="print"/>
          <a:srcRect/>
          <a:stretch>
            <a:fillRect/>
          </a:stretch>
        </p:blipFill>
        <p:spPr bwMode="auto">
          <a:xfrm rot="14781205">
            <a:off x="6737930" y="4506303"/>
            <a:ext cx="2498800" cy="2498800"/>
          </a:xfrm>
          <a:prstGeom prst="rect">
            <a:avLst/>
          </a:prstGeom>
          <a:noFill/>
          <a:ln>
            <a:noFill/>
          </a:ln>
          <a:effectLst/>
        </p:spPr>
      </p:pic>
      <p:sp>
        <p:nvSpPr>
          <p:cNvPr id="2" name="Title 1"/>
          <p:cNvSpPr>
            <a:spLocks noGrp="1"/>
          </p:cNvSpPr>
          <p:nvPr>
            <p:ph type="title"/>
          </p:nvPr>
        </p:nvSpPr>
        <p:spPr>
          <a:xfrm>
            <a:off x="1143000" y="607279"/>
            <a:ext cx="7543800" cy="747490"/>
          </a:xfrm>
        </p:spPr>
        <p:txBody>
          <a:bodyPr vert="horz" lIns="91440" tIns="45720" rIns="91440" bIns="45720" rtlCol="0" anchor="t">
            <a:normAutofit/>
          </a:bodyPr>
          <a:lstStyle/>
          <a:p>
            <a:pPr algn="ctr"/>
            <a:r>
              <a:rPr lang="en-US" dirty="0">
                <a:solidFill>
                  <a:schemeClr val="tx1"/>
                </a:solidFill>
              </a:rPr>
              <a:t>Complaint File System</a:t>
            </a:r>
          </a:p>
        </p:txBody>
      </p:sp>
      <p:sp>
        <p:nvSpPr>
          <p:cNvPr id="8" name="Content Placeholder 7"/>
          <p:cNvSpPr>
            <a:spLocks noGrp="1"/>
          </p:cNvSpPr>
          <p:nvPr>
            <p:ph sz="half" idx="1"/>
          </p:nvPr>
        </p:nvSpPr>
        <p:spPr>
          <a:xfrm>
            <a:off x="609600" y="3243003"/>
            <a:ext cx="3197531" cy="3462597"/>
          </a:xfrm>
        </p:spPr>
        <p:txBody>
          <a:bodyPr>
            <a:normAutofit/>
          </a:bodyPr>
          <a:lstStyle/>
          <a:p>
            <a:pPr lvl="1"/>
            <a:r>
              <a:rPr lang="en-US" dirty="0" smtClean="0">
                <a:solidFill>
                  <a:schemeClr val="tx1"/>
                </a:solidFill>
              </a:rPr>
              <a:t>Left-Hand Side:</a:t>
            </a:r>
          </a:p>
          <a:p>
            <a:pPr lvl="2"/>
            <a:r>
              <a:rPr lang="en-US" dirty="0" smtClean="0">
                <a:solidFill>
                  <a:schemeClr val="tx1"/>
                </a:solidFill>
              </a:rPr>
              <a:t>Fact sheet with follow-up notes </a:t>
            </a:r>
          </a:p>
          <a:p>
            <a:pPr lvl="2"/>
            <a:r>
              <a:rPr lang="en-US" dirty="0" smtClean="0">
                <a:solidFill>
                  <a:schemeClr val="tx1"/>
                </a:solidFill>
              </a:rPr>
              <a:t>All correspondence (originals and copies) received or sent</a:t>
            </a:r>
          </a:p>
          <a:p>
            <a:pPr lvl="2"/>
            <a:r>
              <a:rPr lang="en-US" dirty="0" smtClean="0">
                <a:solidFill>
                  <a:schemeClr val="tx1"/>
                </a:solidFill>
              </a:rPr>
              <a:t>Copy of documentation showing any referrals made to agencies</a:t>
            </a:r>
          </a:p>
        </p:txBody>
      </p:sp>
      <p:sp>
        <p:nvSpPr>
          <p:cNvPr id="3" name="Content Placeholder 2"/>
          <p:cNvSpPr>
            <a:spLocks noGrp="1"/>
          </p:cNvSpPr>
          <p:nvPr>
            <p:ph sz="half" idx="2"/>
          </p:nvPr>
        </p:nvSpPr>
        <p:spPr>
          <a:xfrm>
            <a:off x="3810000" y="3243003"/>
            <a:ext cx="3197093" cy="3462597"/>
          </a:xfrm>
        </p:spPr>
        <p:txBody>
          <a:bodyPr>
            <a:normAutofit/>
          </a:bodyPr>
          <a:lstStyle/>
          <a:p>
            <a:pPr lvl="1"/>
            <a:r>
              <a:rPr lang="en-US" dirty="0">
                <a:solidFill>
                  <a:schemeClr val="tx1"/>
                </a:solidFill>
              </a:rPr>
              <a:t>Right-Hand Side:</a:t>
            </a:r>
          </a:p>
          <a:p>
            <a:pPr lvl="2"/>
            <a:r>
              <a:rPr lang="en-US" dirty="0">
                <a:solidFill>
                  <a:schemeClr val="tx1"/>
                </a:solidFill>
              </a:rPr>
              <a:t>Original ETA Form 8429</a:t>
            </a:r>
          </a:p>
          <a:p>
            <a:pPr lvl="2"/>
            <a:r>
              <a:rPr lang="en-US" dirty="0">
                <a:solidFill>
                  <a:schemeClr val="tx1"/>
                </a:solidFill>
              </a:rPr>
              <a:t>Original notes taken at time of complaint</a:t>
            </a:r>
          </a:p>
          <a:p>
            <a:pPr lvl="2"/>
            <a:r>
              <a:rPr lang="en-US" dirty="0">
                <a:solidFill>
                  <a:schemeClr val="tx1"/>
                </a:solidFill>
              </a:rPr>
              <a:t>Subsequent telephone conversations</a:t>
            </a:r>
          </a:p>
          <a:p>
            <a:pPr lvl="2"/>
            <a:r>
              <a:rPr lang="en-US" dirty="0">
                <a:solidFill>
                  <a:schemeClr val="tx1"/>
                </a:solidFill>
              </a:rPr>
              <a:t>Miscellaneous </a:t>
            </a:r>
            <a:r>
              <a:rPr lang="en-US" dirty="0" smtClean="0">
                <a:solidFill>
                  <a:schemeClr val="tx1"/>
                </a:solidFill>
              </a:rPr>
              <a:t>documentation </a:t>
            </a:r>
            <a:r>
              <a:rPr lang="en-US" dirty="0">
                <a:solidFill>
                  <a:schemeClr val="tx1"/>
                </a:solidFill>
              </a:rPr>
              <a:t>related to the </a:t>
            </a:r>
            <a:r>
              <a:rPr lang="en-US" dirty="0" smtClean="0">
                <a:solidFill>
                  <a:schemeClr val="tx1"/>
                </a:solidFill>
              </a:rPr>
              <a:t>complaint</a:t>
            </a:r>
            <a:endParaRPr lang="en-US" dirty="0">
              <a:solidFill>
                <a:schemeClr val="tx1"/>
              </a:solidFill>
            </a:endParaRPr>
          </a:p>
        </p:txBody>
      </p:sp>
      <p:sp>
        <p:nvSpPr>
          <p:cNvPr id="7" name="Content Placeholder 7"/>
          <p:cNvSpPr txBox="1">
            <a:spLocks/>
          </p:cNvSpPr>
          <p:nvPr/>
        </p:nvSpPr>
        <p:spPr>
          <a:xfrm>
            <a:off x="609600" y="1714282"/>
            <a:ext cx="7924800" cy="15623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smtClean="0">
                <a:solidFill>
                  <a:schemeClr val="tx1"/>
                </a:solidFill>
              </a:rPr>
              <a:t>Maintain separate folders for ES-related and non-ES-related complaints filed by MSFWs</a:t>
            </a:r>
          </a:p>
          <a:p>
            <a:pPr lvl="1"/>
            <a:r>
              <a:rPr lang="en-US" dirty="0" smtClean="0">
                <a:solidFill>
                  <a:schemeClr val="tx1"/>
                </a:solidFill>
              </a:rPr>
              <a:t>No requirement to maintain folder for other non-ES-related complaints</a:t>
            </a:r>
          </a:p>
          <a:p>
            <a:r>
              <a:rPr lang="en-US" dirty="0" smtClean="0">
                <a:solidFill>
                  <a:schemeClr val="tx1"/>
                </a:solidFill>
              </a:rPr>
              <a:t>Each folder shall include: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6146" name="File"/>
          <p:cNvSpPr>
            <a:spLocks noEditPoints="1" noChangeArrowheads="1"/>
          </p:cNvSpPr>
          <p:nvPr/>
        </p:nvSpPr>
        <p:spPr bwMode="auto">
          <a:xfrm>
            <a:off x="5334000" y="5638800"/>
            <a:ext cx="3733800" cy="1174297"/>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1143000" y="609600"/>
            <a:ext cx="7620000" cy="762000"/>
          </a:xfrm>
        </p:spPr>
        <p:txBody>
          <a:bodyPr/>
          <a:lstStyle/>
          <a:p>
            <a:pPr algn="ctr"/>
            <a:r>
              <a:rPr lang="en-US" dirty="0" smtClean="0">
                <a:solidFill>
                  <a:schemeClr val="tx1"/>
                </a:solidFill>
              </a:rPr>
              <a:t>Complaint File System</a:t>
            </a:r>
            <a:endParaRPr lang="en-US" dirty="0">
              <a:solidFill>
                <a:schemeClr val="tx1"/>
              </a:solidFill>
            </a:endParaRPr>
          </a:p>
        </p:txBody>
      </p:sp>
      <p:sp>
        <p:nvSpPr>
          <p:cNvPr id="3" name="Content Placeholder 2"/>
          <p:cNvSpPr>
            <a:spLocks noGrp="1"/>
          </p:cNvSpPr>
          <p:nvPr>
            <p:ph idx="1"/>
          </p:nvPr>
        </p:nvSpPr>
        <p:spPr>
          <a:xfrm>
            <a:off x="609600" y="1600200"/>
            <a:ext cx="8000999" cy="5257800"/>
          </a:xfrm>
        </p:spPr>
        <p:txBody>
          <a:bodyPr>
            <a:normAutofit/>
          </a:bodyPr>
          <a:lstStyle/>
          <a:p>
            <a:r>
              <a:rPr lang="en-US" dirty="0" smtClean="0">
                <a:solidFill>
                  <a:schemeClr val="tx1"/>
                </a:solidFill>
              </a:rPr>
              <a:t>Identify each file with:</a:t>
            </a:r>
          </a:p>
          <a:p>
            <a:pPr lvl="1"/>
            <a:r>
              <a:rPr lang="en-US" dirty="0" smtClean="0">
                <a:solidFill>
                  <a:schemeClr val="tx1"/>
                </a:solidFill>
              </a:rPr>
              <a:t>Complainant’s name</a:t>
            </a:r>
          </a:p>
          <a:p>
            <a:pPr lvl="1"/>
            <a:r>
              <a:rPr lang="en-US" dirty="0" smtClean="0">
                <a:solidFill>
                  <a:schemeClr val="tx1"/>
                </a:solidFill>
              </a:rPr>
              <a:t>Last four digits of SSN</a:t>
            </a:r>
          </a:p>
          <a:p>
            <a:pPr lvl="1"/>
            <a:r>
              <a:rPr lang="en-US" dirty="0" smtClean="0">
                <a:solidFill>
                  <a:schemeClr val="tx1"/>
                </a:solidFill>
              </a:rPr>
              <a:t>Month and year complaint taken</a:t>
            </a:r>
          </a:p>
          <a:p>
            <a:pPr lvl="1"/>
            <a:r>
              <a:rPr lang="en-US" dirty="0" smtClean="0">
                <a:solidFill>
                  <a:schemeClr val="tx1"/>
                </a:solidFill>
              </a:rPr>
              <a:t>Complaint number assigned, including the quarter the complaint was filed and the consecutive number beginning on July 1</a:t>
            </a:r>
            <a:r>
              <a:rPr lang="en-US" baseline="30000" dirty="0" smtClean="0">
                <a:solidFill>
                  <a:schemeClr val="tx1"/>
                </a:solidFill>
              </a:rPr>
              <a:t>st</a:t>
            </a:r>
            <a:r>
              <a:rPr lang="en-US" dirty="0" smtClean="0">
                <a:solidFill>
                  <a:schemeClr val="tx1"/>
                </a:solidFill>
              </a:rPr>
              <a:t> (1/001 – 1</a:t>
            </a:r>
            <a:r>
              <a:rPr lang="en-US" baseline="30000" dirty="0" smtClean="0">
                <a:solidFill>
                  <a:schemeClr val="tx1"/>
                </a:solidFill>
              </a:rPr>
              <a:t>st</a:t>
            </a:r>
            <a:r>
              <a:rPr lang="en-US" dirty="0" smtClean="0">
                <a:solidFill>
                  <a:schemeClr val="tx1"/>
                </a:solidFill>
              </a:rPr>
              <a:t> quarter, 1</a:t>
            </a:r>
            <a:r>
              <a:rPr lang="en-US" baseline="30000" dirty="0" smtClean="0">
                <a:solidFill>
                  <a:schemeClr val="tx1"/>
                </a:solidFill>
              </a:rPr>
              <a:t>st</a:t>
            </a:r>
            <a:r>
              <a:rPr lang="en-US" dirty="0" smtClean="0">
                <a:solidFill>
                  <a:schemeClr val="tx1"/>
                </a:solidFill>
              </a:rPr>
              <a:t> complaint)</a:t>
            </a:r>
          </a:p>
          <a:p>
            <a:r>
              <a:rPr lang="en-US" dirty="0" smtClean="0">
                <a:solidFill>
                  <a:schemeClr val="tx1"/>
                </a:solidFill>
              </a:rPr>
              <a:t>Folders filed alphabetically by fiscal year (July 1 – June 30)</a:t>
            </a:r>
          </a:p>
          <a:p>
            <a:r>
              <a:rPr lang="en-US" sz="1800" dirty="0" smtClean="0">
                <a:solidFill>
                  <a:schemeClr val="tx1"/>
                </a:solidFill>
              </a:rPr>
              <a:t>Ensure files are kept </a:t>
            </a:r>
            <a:r>
              <a:rPr lang="en-US" sz="1800" b="1" dirty="0" smtClean="0">
                <a:solidFill>
                  <a:schemeClr val="tx1"/>
                </a:solidFill>
              </a:rPr>
              <a:t>secure</a:t>
            </a:r>
          </a:p>
          <a:p>
            <a:r>
              <a:rPr lang="en-US" dirty="0" smtClean="0">
                <a:solidFill>
                  <a:schemeClr val="tx1"/>
                </a:solidFill>
              </a:rPr>
              <a:t>Ensure files c</a:t>
            </a:r>
            <a:r>
              <a:rPr lang="en-US" sz="1800" dirty="0" smtClean="0">
                <a:solidFill>
                  <a:schemeClr val="tx1"/>
                </a:solidFill>
              </a:rPr>
              <a:t>ontain only factual information</a:t>
            </a:r>
          </a:p>
          <a:p>
            <a:r>
              <a:rPr lang="en-US" sz="1800" dirty="0" smtClean="0">
                <a:solidFill>
                  <a:schemeClr val="tx1"/>
                </a:solidFill>
              </a:rPr>
              <a:t>All information on file for five years from date of last action</a:t>
            </a:r>
            <a:endParaRPr lang="en-US" sz="1800" dirty="0">
              <a:solidFill>
                <a:schemeClr val="tx1"/>
              </a:solidFill>
            </a:endParaRPr>
          </a:p>
        </p:txBody>
      </p:sp>
      <p:sp>
        <p:nvSpPr>
          <p:cNvPr id="5" name="TextBox 4"/>
          <p:cNvSpPr txBox="1"/>
          <p:nvPr/>
        </p:nvSpPr>
        <p:spPr>
          <a:xfrm>
            <a:off x="5410200" y="5638800"/>
            <a:ext cx="1905000" cy="523220"/>
          </a:xfrm>
          <a:prstGeom prst="rect">
            <a:avLst/>
          </a:prstGeom>
          <a:noFill/>
        </p:spPr>
        <p:txBody>
          <a:bodyPr wrap="square" rtlCol="0">
            <a:spAutoFit/>
          </a:bodyPr>
          <a:lstStyle/>
          <a:p>
            <a:r>
              <a:rPr lang="en-US" sz="1400" b="1" dirty="0" smtClean="0"/>
              <a:t>Doe, John 8357 07/15              1/001</a:t>
            </a:r>
            <a:endParaRPr lang="en-US" sz="1400" b="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5800" y="2447544"/>
            <a:ext cx="8458200" cy="1362456"/>
          </a:xfrm>
        </p:spPr>
        <p:txBody>
          <a:bodyPr>
            <a:normAutofit/>
          </a:bodyPr>
          <a:lstStyle/>
          <a:p>
            <a:pPr algn="ctr"/>
            <a:r>
              <a:rPr lang="en-US" sz="4400" dirty="0" smtClean="0">
                <a:solidFill>
                  <a:srgbClr val="003366"/>
                </a:solidFill>
              </a:rPr>
              <a:t>Apparent Violations</a:t>
            </a:r>
            <a:endParaRPr lang="en-US" sz="4400" dirty="0">
              <a:solidFill>
                <a:srgbClr val="003366"/>
              </a:solidFill>
            </a:endParaRPr>
          </a:p>
        </p:txBody>
      </p:sp>
    </p:spTree>
    <p:extLst>
      <p:ext uri="{BB962C8B-B14F-4D97-AF65-F5344CB8AC3E}">
        <p14:creationId xmlns:p14="http://schemas.microsoft.com/office/powerpoint/2010/main" val="19044529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620000" cy="762000"/>
          </a:xfrm>
        </p:spPr>
        <p:txBody>
          <a:bodyPr/>
          <a:lstStyle/>
          <a:p>
            <a:pPr algn="ctr"/>
            <a:r>
              <a:rPr lang="en-US" dirty="0" smtClean="0">
                <a:solidFill>
                  <a:schemeClr val="tx1"/>
                </a:solidFill>
              </a:rPr>
              <a:t>Apparent Violations</a:t>
            </a:r>
            <a:endParaRPr lang="en-US" dirty="0">
              <a:solidFill>
                <a:schemeClr val="tx1"/>
              </a:solidFill>
            </a:endParaRPr>
          </a:p>
        </p:txBody>
      </p:sp>
      <p:sp>
        <p:nvSpPr>
          <p:cNvPr id="3" name="Content Placeholder 2"/>
          <p:cNvSpPr>
            <a:spLocks noGrp="1"/>
          </p:cNvSpPr>
          <p:nvPr>
            <p:ph idx="1"/>
          </p:nvPr>
        </p:nvSpPr>
        <p:spPr>
          <a:xfrm>
            <a:off x="609600" y="1981200"/>
            <a:ext cx="8000999" cy="4648200"/>
          </a:xfrm>
        </p:spPr>
        <p:txBody>
          <a:bodyPr>
            <a:normAutofit/>
          </a:bodyPr>
          <a:lstStyle/>
          <a:p>
            <a:r>
              <a:rPr lang="en-US" sz="2000" dirty="0" smtClean="0">
                <a:solidFill>
                  <a:schemeClr val="tx1"/>
                </a:solidFill>
              </a:rPr>
              <a:t>Arises when a State agency employee </a:t>
            </a:r>
            <a:r>
              <a:rPr lang="en-US" sz="2000" b="1" dirty="0" smtClean="0">
                <a:solidFill>
                  <a:schemeClr val="tx1"/>
                </a:solidFill>
              </a:rPr>
              <a:t>observes</a:t>
            </a:r>
            <a:r>
              <a:rPr lang="en-US" sz="2000" dirty="0" smtClean="0">
                <a:solidFill>
                  <a:schemeClr val="tx1"/>
                </a:solidFill>
              </a:rPr>
              <a:t> or </a:t>
            </a:r>
            <a:r>
              <a:rPr lang="en-US" sz="2000" b="1" dirty="0" smtClean="0">
                <a:solidFill>
                  <a:schemeClr val="tx1"/>
                </a:solidFill>
              </a:rPr>
              <a:t>is in receipt of information</a:t>
            </a:r>
            <a:r>
              <a:rPr lang="en-US" sz="2000" dirty="0" smtClean="0">
                <a:solidFill>
                  <a:schemeClr val="tx1"/>
                </a:solidFill>
              </a:rPr>
              <a:t> regarding a suspected violation of employment-related law or ES regulations by an employer that involves an MSFW, or </a:t>
            </a:r>
            <a:r>
              <a:rPr lang="en-US" sz="2000" b="1" dirty="0" smtClean="0">
                <a:solidFill>
                  <a:schemeClr val="tx1"/>
                </a:solidFill>
              </a:rPr>
              <a:t>has reason to believe </a:t>
            </a:r>
            <a:r>
              <a:rPr lang="en-US" sz="2000" dirty="0" smtClean="0">
                <a:solidFill>
                  <a:schemeClr val="tx1"/>
                </a:solidFill>
              </a:rPr>
              <a:t>that such a violation has occurred</a:t>
            </a:r>
          </a:p>
          <a:p>
            <a:pPr marL="342900" lvl="1" indent="-342900"/>
            <a:r>
              <a:rPr lang="en-US" sz="2000" dirty="0" smtClean="0">
                <a:solidFill>
                  <a:schemeClr val="tx1"/>
                </a:solidFill>
              </a:rPr>
              <a:t>Staff </a:t>
            </a:r>
            <a:r>
              <a:rPr lang="en-US" sz="2000" dirty="0">
                <a:solidFill>
                  <a:schemeClr val="tx1"/>
                </a:solidFill>
              </a:rPr>
              <a:t>must document </a:t>
            </a:r>
            <a:r>
              <a:rPr lang="en-US" sz="2000" dirty="0" smtClean="0">
                <a:solidFill>
                  <a:schemeClr val="tx1"/>
                </a:solidFill>
              </a:rPr>
              <a:t>these suspected </a:t>
            </a:r>
            <a:r>
              <a:rPr lang="en-US" sz="2000" dirty="0">
                <a:solidFill>
                  <a:schemeClr val="tx1"/>
                </a:solidFill>
              </a:rPr>
              <a:t>violations in writing and refer </a:t>
            </a:r>
            <a:r>
              <a:rPr lang="en-US" sz="2000" dirty="0" smtClean="0">
                <a:solidFill>
                  <a:schemeClr val="tx1"/>
                </a:solidFill>
              </a:rPr>
              <a:t>to local </a:t>
            </a:r>
            <a:r>
              <a:rPr lang="en-US" sz="2000" dirty="0">
                <a:solidFill>
                  <a:schemeClr val="tx1"/>
                </a:solidFill>
              </a:rPr>
              <a:t>center manager</a:t>
            </a:r>
            <a:endParaRPr lang="en-US" sz="2000" dirty="0" smtClean="0">
              <a:solidFill>
                <a:schemeClr val="tx1"/>
              </a:solidFill>
            </a:endParaRPr>
          </a:p>
          <a:p>
            <a:pPr marL="742950" lvl="2" indent="-342900"/>
            <a:r>
              <a:rPr lang="en-US" sz="1800" dirty="0" smtClean="0">
                <a:solidFill>
                  <a:schemeClr val="tx1"/>
                </a:solidFill>
              </a:rPr>
              <a:t>Violations of </a:t>
            </a:r>
            <a:r>
              <a:rPr lang="en-US" sz="1800" dirty="0">
                <a:solidFill>
                  <a:schemeClr val="tx1"/>
                </a:solidFill>
              </a:rPr>
              <a:t>administrative </a:t>
            </a:r>
            <a:r>
              <a:rPr lang="en-US" sz="1800" dirty="0" smtClean="0">
                <a:solidFill>
                  <a:schemeClr val="tx1"/>
                </a:solidFill>
              </a:rPr>
              <a:t>regulations such as noncompliance of job order assurances</a:t>
            </a:r>
          </a:p>
          <a:p>
            <a:pPr marL="742950" lvl="2" indent="-342900"/>
            <a:r>
              <a:rPr lang="en-US" sz="1800" dirty="0" smtClean="0">
                <a:solidFill>
                  <a:schemeClr val="tx1"/>
                </a:solidFill>
              </a:rPr>
              <a:t>Violations work-related laws enforced by other agencies</a:t>
            </a:r>
            <a:endParaRPr lang="en-US" dirty="0">
              <a:solidFill>
                <a:schemeClr val="tx1"/>
              </a:solidFill>
            </a:endParaRPr>
          </a:p>
          <a:p>
            <a:pPr lvl="1"/>
            <a:endParaRPr lang="en-US" sz="1800" dirty="0" smtClean="0">
              <a:solidFill>
                <a:schemeClr val="tx1"/>
              </a:solidFill>
            </a:endParaRPr>
          </a:p>
          <a:p>
            <a:pPr lvl="1"/>
            <a:endParaRPr lang="en-US" sz="1800" dirty="0">
              <a:solidFill>
                <a:schemeClr val="tx1"/>
              </a:solidFill>
            </a:endParaRPr>
          </a:p>
          <a:p>
            <a:pPr marL="457200" lvl="1" indent="0">
              <a:buNone/>
            </a:pPr>
            <a:r>
              <a:rPr lang="en-US" sz="1800" dirty="0">
                <a:solidFill>
                  <a:schemeClr val="tx1"/>
                </a:solidFill>
              </a:rPr>
              <a:t>20 CFR 653.113</a:t>
            </a:r>
          </a:p>
          <a:p>
            <a:pPr marL="457200" lvl="1" indent="0">
              <a:buNone/>
            </a:pPr>
            <a:endParaRPr lang="en-US" sz="1800" dirty="0">
              <a:solidFill>
                <a:schemeClr val="tx1"/>
              </a:solidFill>
            </a:endParaRPr>
          </a:p>
        </p:txBody>
      </p:sp>
    </p:spTree>
    <p:extLst>
      <p:ext uri="{BB962C8B-B14F-4D97-AF65-F5344CB8AC3E}">
        <p14:creationId xmlns:p14="http://schemas.microsoft.com/office/powerpoint/2010/main" val="1415430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990600"/>
          </a:xfrm>
        </p:spPr>
        <p:txBody>
          <a:bodyPr/>
          <a:lstStyle/>
          <a:p>
            <a:pPr algn="ctr"/>
            <a:r>
              <a:rPr lang="en-US" dirty="0" smtClean="0">
                <a:solidFill>
                  <a:schemeClr val="tx1"/>
                </a:solidFill>
              </a:rPr>
              <a:t>Apparent Violation Process</a:t>
            </a:r>
            <a:endParaRPr lang="en-US" dirty="0">
              <a:solidFill>
                <a:schemeClr val="tx1"/>
              </a:solidFill>
            </a:endParaRPr>
          </a:p>
        </p:txBody>
      </p:sp>
      <p:sp>
        <p:nvSpPr>
          <p:cNvPr id="3" name="Content Placeholder 2"/>
          <p:cNvSpPr>
            <a:spLocks noGrp="1"/>
          </p:cNvSpPr>
          <p:nvPr>
            <p:ph idx="1"/>
          </p:nvPr>
        </p:nvSpPr>
        <p:spPr>
          <a:xfrm>
            <a:off x="685799" y="1714500"/>
            <a:ext cx="7696201" cy="4914900"/>
          </a:xfrm>
        </p:spPr>
        <p:txBody>
          <a:bodyPr>
            <a:normAutofit/>
          </a:bodyPr>
          <a:lstStyle/>
          <a:p>
            <a:r>
              <a:rPr lang="en-US" sz="2200" dirty="0">
                <a:solidFill>
                  <a:schemeClr val="tx1"/>
                </a:solidFill>
              </a:rPr>
              <a:t>Career center manager or designated associate will:</a:t>
            </a:r>
          </a:p>
          <a:p>
            <a:pPr marL="685800" lvl="1"/>
            <a:r>
              <a:rPr lang="en-US" sz="1800" dirty="0">
                <a:solidFill>
                  <a:schemeClr val="tx1"/>
                </a:solidFill>
              </a:rPr>
              <a:t>Determine if apparent violation involves ES regulations or </a:t>
            </a:r>
            <a:r>
              <a:rPr lang="en-US" sz="1800" dirty="0" smtClean="0">
                <a:solidFill>
                  <a:schemeClr val="tx1"/>
                </a:solidFill>
              </a:rPr>
              <a:t>employment-related law</a:t>
            </a:r>
          </a:p>
          <a:p>
            <a:pPr marL="400050" lvl="1" indent="0" algn="ctr">
              <a:buNone/>
            </a:pPr>
            <a:r>
              <a:rPr lang="en-US" sz="1800" dirty="0" smtClean="0">
                <a:solidFill>
                  <a:schemeClr val="tx1"/>
                </a:solidFill>
              </a:rPr>
              <a:t>If no					If yes</a:t>
            </a:r>
          </a:p>
          <a:p>
            <a:pPr marL="400050" lvl="1" indent="0" algn="ctr">
              <a:buNone/>
            </a:pPr>
            <a:endParaRPr lang="en-US" sz="1800" dirty="0">
              <a:solidFill>
                <a:schemeClr val="tx1"/>
              </a:solidFill>
            </a:endParaRPr>
          </a:p>
          <a:p>
            <a:pPr marL="400050" lvl="1" indent="0" algn="ctr">
              <a:buNone/>
            </a:pPr>
            <a:r>
              <a:rPr lang="en-US" sz="1800" dirty="0" smtClean="0">
                <a:solidFill>
                  <a:schemeClr val="tx1"/>
                </a:solidFill>
              </a:rPr>
              <a:t>No further action				Proceed to next steps</a:t>
            </a:r>
            <a:endParaRPr lang="en-US" sz="1800" dirty="0">
              <a:solidFill>
                <a:schemeClr val="tx1"/>
              </a:solidFill>
            </a:endParaRPr>
          </a:p>
          <a:p>
            <a:pPr marL="400050" lvl="1" indent="0" algn="ctr">
              <a:buNone/>
            </a:pPr>
            <a:endParaRPr lang="en-US" sz="800" dirty="0" smtClean="0">
              <a:solidFill>
                <a:schemeClr val="tx1"/>
              </a:solidFill>
            </a:endParaRPr>
          </a:p>
          <a:p>
            <a:pPr marL="685800" lvl="1"/>
            <a:r>
              <a:rPr lang="en-US" sz="1800" dirty="0" smtClean="0">
                <a:solidFill>
                  <a:schemeClr val="tx1"/>
                </a:solidFill>
              </a:rPr>
              <a:t>Determine </a:t>
            </a:r>
            <a:r>
              <a:rPr lang="en-US" sz="1800" dirty="0">
                <a:solidFill>
                  <a:schemeClr val="tx1"/>
                </a:solidFill>
              </a:rPr>
              <a:t>if job order filed in the past 12 </a:t>
            </a:r>
            <a:r>
              <a:rPr lang="en-US" sz="1800" dirty="0" smtClean="0">
                <a:solidFill>
                  <a:schemeClr val="tx1"/>
                </a:solidFill>
              </a:rPr>
              <a:t>months</a:t>
            </a:r>
          </a:p>
        </p:txBody>
      </p:sp>
      <p:cxnSp>
        <p:nvCxnSpPr>
          <p:cNvPr id="5" name="Curved Connector 4"/>
          <p:cNvCxnSpPr/>
          <p:nvPr/>
        </p:nvCxnSpPr>
        <p:spPr>
          <a:xfrm rot="5400000">
            <a:off x="3086100" y="3314700"/>
            <a:ext cx="457200" cy="381000"/>
          </a:xfrm>
          <a:prstGeom prst="curvedConnector3">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Curved Connector 5"/>
          <p:cNvCxnSpPr/>
          <p:nvPr/>
        </p:nvCxnSpPr>
        <p:spPr>
          <a:xfrm rot="16200000" flipH="1">
            <a:off x="5912499" y="3314701"/>
            <a:ext cx="381000" cy="380999"/>
          </a:xfrm>
          <a:prstGeom prst="curvedConnector3">
            <a:avLst>
              <a:gd name="adj1" fmla="val 25510"/>
            </a:avLst>
          </a:prstGeom>
          <a:ln w="571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01189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899890"/>
          </a:xfrm>
        </p:spPr>
        <p:txBody>
          <a:bodyPr/>
          <a:lstStyle/>
          <a:p>
            <a:pPr algn="ctr"/>
            <a:r>
              <a:rPr lang="en-US" dirty="0" smtClean="0">
                <a:solidFill>
                  <a:schemeClr val="tx1"/>
                </a:solidFill>
              </a:rPr>
              <a:t>ES-Related Complaints</a:t>
            </a:r>
            <a:endParaRPr lang="en-US" dirty="0">
              <a:solidFill>
                <a:schemeClr val="tx1"/>
              </a:solidFill>
            </a:endParaRPr>
          </a:p>
        </p:txBody>
      </p:sp>
      <p:sp>
        <p:nvSpPr>
          <p:cNvPr id="3" name="Content Placeholder 2"/>
          <p:cNvSpPr>
            <a:spLocks noGrp="1"/>
          </p:cNvSpPr>
          <p:nvPr>
            <p:ph idx="1"/>
          </p:nvPr>
        </p:nvSpPr>
        <p:spPr>
          <a:xfrm>
            <a:off x="685801" y="1828800"/>
            <a:ext cx="7848600" cy="4876800"/>
          </a:xfrm>
        </p:spPr>
        <p:txBody>
          <a:bodyPr/>
          <a:lstStyle/>
          <a:p>
            <a:r>
              <a:rPr lang="en-US" sz="2400" dirty="0" smtClean="0">
                <a:solidFill>
                  <a:schemeClr val="tx1"/>
                </a:solidFill>
              </a:rPr>
              <a:t>Career center Complaint Specialist must determine the type of complaint received and process it through resolution</a:t>
            </a:r>
          </a:p>
          <a:p>
            <a:r>
              <a:rPr lang="en-US" sz="2400" dirty="0" smtClean="0">
                <a:solidFill>
                  <a:schemeClr val="tx1"/>
                </a:solidFill>
              </a:rPr>
              <a:t>Complaint Specialist should:</a:t>
            </a:r>
          </a:p>
          <a:p>
            <a:pPr lvl="1"/>
            <a:r>
              <a:rPr lang="en-US" sz="1800" dirty="0" smtClean="0">
                <a:solidFill>
                  <a:schemeClr val="tx1"/>
                </a:solidFill>
              </a:rPr>
              <a:t>Make effort to obtain all information necessary to investigate the complaint</a:t>
            </a:r>
          </a:p>
          <a:p>
            <a:pPr lvl="1"/>
            <a:r>
              <a:rPr lang="en-US" sz="1800" dirty="0" smtClean="0">
                <a:solidFill>
                  <a:schemeClr val="tx1"/>
                </a:solidFill>
              </a:rPr>
              <a:t>Request that the complainant list all addresses where he/she may be contacted during the investigation</a:t>
            </a:r>
          </a:p>
          <a:p>
            <a:pPr lvl="1"/>
            <a:r>
              <a:rPr lang="en-US" sz="1800" dirty="0" smtClean="0">
                <a:solidFill>
                  <a:schemeClr val="tx1"/>
                </a:solidFill>
              </a:rPr>
              <a:t>Advise the complainant to maintain contact with the office during the investigation</a:t>
            </a:r>
          </a:p>
          <a:p>
            <a:pPr lvl="1"/>
            <a:r>
              <a:rPr lang="en-US" sz="1800" dirty="0" smtClean="0">
                <a:solidFill>
                  <a:schemeClr val="tx1"/>
                </a:solidFill>
              </a:rPr>
              <a:t>Advise the complainant to contact the office if leaving the area</a:t>
            </a:r>
            <a:endParaRPr lang="en-US" sz="1800" dirty="0">
              <a:solidFill>
                <a:schemeClr val="tx1"/>
              </a:solidFill>
            </a:endParaRPr>
          </a:p>
        </p:txBody>
      </p:sp>
    </p:spTree>
    <p:extLst>
      <p:ext uri="{BB962C8B-B14F-4D97-AF65-F5344CB8AC3E}">
        <p14:creationId xmlns:p14="http://schemas.microsoft.com/office/powerpoint/2010/main" val="3183091158"/>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990600"/>
          </a:xfrm>
        </p:spPr>
        <p:txBody>
          <a:bodyPr/>
          <a:lstStyle/>
          <a:p>
            <a:pPr algn="ctr"/>
            <a:r>
              <a:rPr lang="en-US" dirty="0" smtClean="0">
                <a:solidFill>
                  <a:schemeClr val="tx1"/>
                </a:solidFill>
              </a:rPr>
              <a:t>Apparent Violation Process</a:t>
            </a:r>
            <a:endParaRPr lang="en-US" dirty="0">
              <a:solidFill>
                <a:schemeClr val="tx1"/>
              </a:solidFill>
            </a:endParaRPr>
          </a:p>
        </p:txBody>
      </p:sp>
      <p:sp>
        <p:nvSpPr>
          <p:cNvPr id="3" name="Content Placeholder 2"/>
          <p:cNvSpPr>
            <a:spLocks noGrp="1"/>
          </p:cNvSpPr>
          <p:nvPr>
            <p:ph idx="1"/>
          </p:nvPr>
        </p:nvSpPr>
        <p:spPr>
          <a:xfrm>
            <a:off x="685799" y="1714500"/>
            <a:ext cx="7848601" cy="4914900"/>
          </a:xfrm>
        </p:spPr>
        <p:txBody>
          <a:bodyPr>
            <a:normAutofit/>
          </a:bodyPr>
          <a:lstStyle/>
          <a:p>
            <a:pPr>
              <a:buClr>
                <a:srgbClr val="549E39"/>
              </a:buClr>
            </a:pPr>
            <a:r>
              <a:rPr lang="en-US" sz="2200" dirty="0" smtClean="0">
                <a:solidFill>
                  <a:prstClr val="black"/>
                </a:solidFill>
              </a:rPr>
              <a:t>If a job order has been filed within the past 12 months:</a:t>
            </a:r>
          </a:p>
          <a:p>
            <a:pPr lvl="1">
              <a:buClr>
                <a:srgbClr val="549E39"/>
              </a:buClr>
            </a:pPr>
            <a:r>
              <a:rPr lang="en-US" sz="1800" dirty="0" smtClean="0">
                <a:solidFill>
                  <a:prstClr val="black"/>
                </a:solidFill>
              </a:rPr>
              <a:t>The manager </a:t>
            </a:r>
            <a:r>
              <a:rPr lang="en-US" sz="1800" dirty="0">
                <a:solidFill>
                  <a:prstClr val="black"/>
                </a:solidFill>
              </a:rPr>
              <a:t>or designated associate </a:t>
            </a:r>
            <a:r>
              <a:rPr lang="en-US" sz="1800" dirty="0" smtClean="0">
                <a:solidFill>
                  <a:prstClr val="black"/>
                </a:solidFill>
              </a:rPr>
              <a:t>must contact the employer and attempt informal resolution within 5 working days</a:t>
            </a:r>
            <a:endParaRPr lang="en-US" sz="1800" dirty="0">
              <a:solidFill>
                <a:schemeClr val="tx1"/>
              </a:solidFill>
            </a:endParaRPr>
          </a:p>
          <a:p>
            <a:pPr lvl="1"/>
            <a:r>
              <a:rPr lang="en-US" sz="1800" dirty="0" smtClean="0">
                <a:solidFill>
                  <a:schemeClr val="tx1"/>
                </a:solidFill>
              </a:rPr>
              <a:t>Keep </a:t>
            </a:r>
            <a:r>
              <a:rPr lang="en-US" sz="1800" dirty="0">
                <a:solidFill>
                  <a:schemeClr val="tx1"/>
                </a:solidFill>
              </a:rPr>
              <a:t>identities confidential</a:t>
            </a:r>
          </a:p>
          <a:p>
            <a:pPr lvl="1"/>
            <a:r>
              <a:rPr lang="en-US" sz="1800" dirty="0" smtClean="0">
                <a:solidFill>
                  <a:schemeClr val="tx1"/>
                </a:solidFill>
              </a:rPr>
              <a:t>Document the outcome and report to management</a:t>
            </a:r>
          </a:p>
          <a:p>
            <a:pPr lvl="1">
              <a:buClr>
                <a:srgbClr val="549E39"/>
              </a:buClr>
            </a:pPr>
            <a:r>
              <a:rPr lang="en-US" sz="1800" dirty="0" smtClean="0">
                <a:solidFill>
                  <a:prstClr val="black"/>
                </a:solidFill>
              </a:rPr>
              <a:t>If resolved, the manager will document the resolution in the file and on the career center Log of Apparent Violations</a:t>
            </a:r>
          </a:p>
          <a:p>
            <a:pPr lvl="1">
              <a:buClr>
                <a:srgbClr val="549E39"/>
              </a:buClr>
            </a:pPr>
            <a:r>
              <a:rPr lang="en-US" sz="1800" dirty="0">
                <a:solidFill>
                  <a:schemeClr val="tx1"/>
                </a:solidFill>
              </a:rPr>
              <a:t>If unresolved, procedures for discontinuation of services shall be initiated </a:t>
            </a:r>
            <a:endParaRPr lang="en-US" sz="1800" dirty="0" smtClean="0">
              <a:solidFill>
                <a:schemeClr val="tx1"/>
              </a:solidFill>
            </a:endParaRPr>
          </a:p>
          <a:p>
            <a:pPr lvl="2">
              <a:buClr>
                <a:srgbClr val="549E39"/>
              </a:buClr>
            </a:pPr>
            <a:r>
              <a:rPr lang="en-US" dirty="0" smtClean="0">
                <a:solidFill>
                  <a:schemeClr val="tx1"/>
                </a:solidFill>
              </a:rPr>
              <a:t>If </a:t>
            </a:r>
            <a:r>
              <a:rPr lang="en-US" dirty="0">
                <a:solidFill>
                  <a:schemeClr val="tx1"/>
                </a:solidFill>
              </a:rPr>
              <a:t>violation of ES </a:t>
            </a:r>
            <a:r>
              <a:rPr lang="en-US" dirty="0" smtClean="0">
                <a:solidFill>
                  <a:schemeClr val="tx1"/>
                </a:solidFill>
              </a:rPr>
              <a:t>regulations is involved, refer violation to </a:t>
            </a:r>
            <a:r>
              <a:rPr lang="en-US" dirty="0">
                <a:solidFill>
                  <a:schemeClr val="tx1"/>
                </a:solidFill>
              </a:rPr>
              <a:t>DEO’s Senior Monitor </a:t>
            </a:r>
            <a:r>
              <a:rPr lang="en-US" dirty="0" smtClean="0">
                <a:solidFill>
                  <a:schemeClr val="tx1"/>
                </a:solidFill>
              </a:rPr>
              <a:t>Advocate</a:t>
            </a:r>
          </a:p>
          <a:p>
            <a:pPr lvl="2">
              <a:buClr>
                <a:srgbClr val="549E39"/>
              </a:buClr>
            </a:pPr>
            <a:r>
              <a:rPr lang="en-US" dirty="0">
                <a:solidFill>
                  <a:schemeClr val="tx1"/>
                </a:solidFill>
              </a:rPr>
              <a:t>If violation of </a:t>
            </a:r>
            <a:r>
              <a:rPr lang="en-US" dirty="0" smtClean="0">
                <a:solidFill>
                  <a:schemeClr val="tx1"/>
                </a:solidFill>
              </a:rPr>
              <a:t>employment-related </a:t>
            </a:r>
            <a:r>
              <a:rPr lang="en-US" dirty="0">
                <a:solidFill>
                  <a:schemeClr val="tx1"/>
                </a:solidFill>
              </a:rPr>
              <a:t>law is involved, </a:t>
            </a:r>
            <a:r>
              <a:rPr lang="en-US" dirty="0" smtClean="0">
                <a:solidFill>
                  <a:schemeClr val="tx1"/>
                </a:solidFill>
              </a:rPr>
              <a:t>refer in </a:t>
            </a:r>
            <a:r>
              <a:rPr lang="en-US" dirty="0">
                <a:solidFill>
                  <a:schemeClr val="tx1"/>
                </a:solidFill>
              </a:rPr>
              <a:t>writing to </a:t>
            </a:r>
            <a:r>
              <a:rPr lang="en-US" dirty="0" smtClean="0">
                <a:solidFill>
                  <a:schemeClr val="tx1"/>
                </a:solidFill>
              </a:rPr>
              <a:t>appropriate </a:t>
            </a:r>
            <a:r>
              <a:rPr lang="en-US" dirty="0">
                <a:solidFill>
                  <a:schemeClr val="tx1"/>
                </a:solidFill>
              </a:rPr>
              <a:t>enforcement agency(</a:t>
            </a:r>
            <a:r>
              <a:rPr lang="en-US" dirty="0" err="1">
                <a:solidFill>
                  <a:schemeClr val="tx1"/>
                </a:solidFill>
              </a:rPr>
              <a:t>ies</a:t>
            </a:r>
            <a:r>
              <a:rPr lang="en-US" dirty="0" smtClean="0">
                <a:solidFill>
                  <a:schemeClr val="tx1"/>
                </a:solidFill>
              </a:rPr>
              <a:t>) and include </a:t>
            </a:r>
            <a:r>
              <a:rPr lang="en-US" dirty="0">
                <a:solidFill>
                  <a:schemeClr val="tx1"/>
                </a:solidFill>
              </a:rPr>
              <a:t>request </a:t>
            </a:r>
            <a:r>
              <a:rPr lang="en-US" dirty="0" smtClean="0">
                <a:solidFill>
                  <a:schemeClr val="tx1"/>
                </a:solidFill>
              </a:rPr>
              <a:t>that </a:t>
            </a:r>
            <a:r>
              <a:rPr lang="en-US" dirty="0">
                <a:solidFill>
                  <a:schemeClr val="tx1"/>
                </a:solidFill>
              </a:rPr>
              <a:t>notification of a final determination be provided back to career </a:t>
            </a:r>
            <a:r>
              <a:rPr lang="en-US" dirty="0" smtClean="0">
                <a:solidFill>
                  <a:schemeClr val="tx1"/>
                </a:solidFill>
              </a:rPr>
              <a:t>center</a:t>
            </a:r>
            <a:endParaRPr lang="en-US" dirty="0">
              <a:solidFill>
                <a:schemeClr val="tx1"/>
              </a:solidFill>
            </a:endParaRPr>
          </a:p>
        </p:txBody>
      </p:sp>
    </p:spTree>
    <p:extLst>
      <p:ext uri="{BB962C8B-B14F-4D97-AF65-F5344CB8AC3E}">
        <p14:creationId xmlns:p14="http://schemas.microsoft.com/office/powerpoint/2010/main" val="15400370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1104900"/>
          </a:xfrm>
        </p:spPr>
        <p:txBody>
          <a:bodyPr/>
          <a:lstStyle/>
          <a:p>
            <a:pPr algn="ctr"/>
            <a:r>
              <a:rPr lang="en-US" dirty="0" smtClean="0">
                <a:solidFill>
                  <a:schemeClr val="tx1"/>
                </a:solidFill>
              </a:rPr>
              <a:t>Apparent Violation Process</a:t>
            </a:r>
            <a:endParaRPr lang="en-US" dirty="0">
              <a:solidFill>
                <a:schemeClr val="tx1"/>
              </a:solidFill>
            </a:endParaRPr>
          </a:p>
        </p:txBody>
      </p:sp>
      <p:sp>
        <p:nvSpPr>
          <p:cNvPr id="3" name="Content Placeholder 2"/>
          <p:cNvSpPr>
            <a:spLocks noGrp="1"/>
          </p:cNvSpPr>
          <p:nvPr>
            <p:ph idx="1"/>
          </p:nvPr>
        </p:nvSpPr>
        <p:spPr>
          <a:xfrm>
            <a:off x="685799" y="1981200"/>
            <a:ext cx="7696201" cy="4648200"/>
          </a:xfrm>
        </p:spPr>
        <p:txBody>
          <a:bodyPr>
            <a:normAutofit/>
          </a:bodyPr>
          <a:lstStyle/>
          <a:p>
            <a:pPr marL="342900" lvl="1" indent="-342900">
              <a:buClr>
                <a:srgbClr val="549E39"/>
              </a:buClr>
            </a:pPr>
            <a:r>
              <a:rPr lang="en-US" sz="2200" dirty="0">
                <a:solidFill>
                  <a:prstClr val="black"/>
                </a:solidFill>
              </a:rPr>
              <a:t>If no job order has been filed and the alleged violation involves </a:t>
            </a:r>
            <a:r>
              <a:rPr lang="en-US" sz="2200" dirty="0" smtClean="0">
                <a:solidFill>
                  <a:prstClr val="black"/>
                </a:solidFill>
              </a:rPr>
              <a:t>employment-related law</a:t>
            </a:r>
          </a:p>
          <a:p>
            <a:pPr marL="742950" lvl="2" indent="-342900">
              <a:buClr>
                <a:srgbClr val="549E39"/>
              </a:buClr>
            </a:pPr>
            <a:r>
              <a:rPr lang="en-US" sz="1800" dirty="0" smtClean="0">
                <a:solidFill>
                  <a:prstClr val="black"/>
                </a:solidFill>
              </a:rPr>
              <a:t>The </a:t>
            </a:r>
            <a:r>
              <a:rPr lang="en-US" sz="1800" dirty="0">
                <a:solidFill>
                  <a:prstClr val="black"/>
                </a:solidFill>
              </a:rPr>
              <a:t>manager or designated associate must refer the violation to the appropriate </a:t>
            </a:r>
            <a:r>
              <a:rPr lang="en-US" sz="1800" dirty="0" smtClean="0">
                <a:solidFill>
                  <a:prstClr val="black"/>
                </a:solidFill>
              </a:rPr>
              <a:t>enforcement agency(</a:t>
            </a:r>
            <a:r>
              <a:rPr lang="en-US" sz="1800" dirty="0" err="1" smtClean="0">
                <a:solidFill>
                  <a:prstClr val="black"/>
                </a:solidFill>
              </a:rPr>
              <a:t>ies</a:t>
            </a:r>
            <a:r>
              <a:rPr lang="en-US" sz="1800" dirty="0">
                <a:solidFill>
                  <a:prstClr val="black"/>
                </a:solidFill>
              </a:rPr>
              <a:t>) in </a:t>
            </a:r>
            <a:r>
              <a:rPr lang="en-US" sz="1800" dirty="0" smtClean="0">
                <a:solidFill>
                  <a:prstClr val="black"/>
                </a:solidFill>
              </a:rPr>
              <a:t>writing</a:t>
            </a:r>
          </a:p>
          <a:p>
            <a:pPr marL="742950" lvl="2" indent="-342900">
              <a:buClr>
                <a:srgbClr val="549E39"/>
              </a:buClr>
            </a:pPr>
            <a:r>
              <a:rPr lang="en-US" sz="1800" dirty="0" smtClean="0">
                <a:solidFill>
                  <a:prstClr val="black"/>
                </a:solidFill>
              </a:rPr>
              <a:t>No informal resolution should be attempted</a:t>
            </a:r>
            <a:endParaRPr lang="en-US" dirty="0">
              <a:solidFill>
                <a:prstClr val="black"/>
              </a:solidFill>
            </a:endParaRPr>
          </a:p>
          <a:p>
            <a:pPr marL="457200" lvl="1" indent="0">
              <a:buNone/>
            </a:pPr>
            <a:endParaRPr lang="en-US"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3018071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2">
                <a:tint val="90000"/>
                <a:satMod val="92000"/>
                <a:lumMod val="120000"/>
              </a:schemeClr>
            </a:gs>
            <a:gs pos="100000">
              <a:schemeClr val="bg2">
                <a:shade val="98000"/>
                <a:satMod val="120000"/>
                <a:lumMod val="98000"/>
              </a:schemeClr>
            </a:gs>
          </a:gsLst>
          <a:path path="rect">
            <a:fillToRect l="100000" t="100000"/>
          </a:path>
          <a:tileRect r="-100000" b="-100000"/>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43699025"/>
              </p:ext>
            </p:extLst>
          </p:nvPr>
        </p:nvGraphicFramePr>
        <p:xfrm>
          <a:off x="1" y="0"/>
          <a:ext cx="9143998" cy="6858003"/>
        </p:xfrm>
        <a:graphic>
          <a:graphicData uri="http://schemas.openxmlformats.org/drawingml/2006/table">
            <a:tbl>
              <a:tblPr>
                <a:tableStyleId>{5C22544A-7EE6-4342-B048-85BDC9FD1C3A}</a:tableStyleId>
              </a:tblPr>
              <a:tblGrid>
                <a:gridCol w="1861168"/>
                <a:gridCol w="1948831"/>
                <a:gridCol w="1750384"/>
                <a:gridCol w="3583615"/>
              </a:tblGrid>
              <a:tr h="840034">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i="0" u="sng" strike="noStrike" kern="1200" cap="none" normalizeH="0" baseline="0" dirty="0">
                          <a:ln>
                            <a:noFill/>
                          </a:ln>
                          <a:solidFill>
                            <a:schemeClr val="tx1"/>
                          </a:solidFill>
                          <a:effectLst/>
                          <a:latin typeface="+mj-lt"/>
                          <a:ea typeface="+mn-ea"/>
                          <a:cs typeface="Arial" panose="020B0604020202020204" pitchFamily="34" charset="0"/>
                        </a:rPr>
                        <a:t>HANDLING APPARENT VIOLATIONS</a:t>
                      </a:r>
                    </a:p>
                  </a:txBody>
                  <a:tcPr marL="56691" marR="56691" marT="0" marB="0" anchor="ctr">
                    <a:solidFill>
                      <a:srgbClr val="C9E8B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60038">
                <a:tc>
                  <a:txBody>
                    <a:bodyPr/>
                    <a:lstStyle/>
                    <a:p>
                      <a:pPr algn="ctr"/>
                      <a:r>
                        <a:rPr lang="en-US" sz="1100" dirty="0">
                          <a:effectLst/>
                          <a:latin typeface="+mn-lt"/>
                        </a:rPr>
                        <a:t>NO JOB ORDER RECEIVED IN LAST 12 MOS. &amp; APPARENT VIOLATION OF EMPLOYMENT-RELATED LAW</a:t>
                      </a:r>
                    </a:p>
                  </a:txBody>
                  <a:tcPr marL="56691" marR="56691" marT="0" marB="0" anchor="ctr">
                    <a:solidFill>
                      <a:srgbClr val="C9E8BE"/>
                    </a:solidFill>
                  </a:tcPr>
                </a:tc>
                <a:tc>
                  <a:txBody>
                    <a:bodyPr/>
                    <a:lstStyle/>
                    <a:p>
                      <a:pPr algn="ctr"/>
                      <a:r>
                        <a:rPr lang="en-US" sz="1100" dirty="0">
                          <a:effectLst/>
                          <a:latin typeface="+mn-lt"/>
                        </a:rPr>
                        <a:t>JOB ORDER RECEIVED IN LAST 12 MOS. &amp; APPARENT VIOLATION OF  EMPLOYMENT-RELATED LAW</a:t>
                      </a:r>
                    </a:p>
                  </a:txBody>
                  <a:tcPr marL="56691" marR="56691" marT="0" marB="0" anchor="ctr">
                    <a:solidFill>
                      <a:srgbClr val="C9E8BE"/>
                    </a:solidFill>
                  </a:tcPr>
                </a:tc>
                <a:tc>
                  <a:txBody>
                    <a:bodyPr/>
                    <a:lstStyle/>
                    <a:p>
                      <a:pPr algn="ctr"/>
                      <a:r>
                        <a:rPr lang="en-US" sz="1100" dirty="0">
                          <a:effectLst/>
                          <a:latin typeface="+mn-lt"/>
                        </a:rPr>
                        <a:t>JOB ORDER RECEIVED IN LAST 12 MOS. &amp; APPARENT VIOLATION OF </a:t>
                      </a:r>
                      <a:r>
                        <a:rPr lang="en-US" sz="1100" dirty="0" smtClean="0">
                          <a:effectLst/>
                          <a:latin typeface="+mn-lt"/>
                        </a:rPr>
                        <a:t>ES </a:t>
                      </a:r>
                      <a:r>
                        <a:rPr lang="en-US" sz="1100" dirty="0">
                          <a:effectLst/>
                          <a:latin typeface="+mn-lt"/>
                        </a:rPr>
                        <a:t>REGULATION</a:t>
                      </a:r>
                    </a:p>
                  </a:txBody>
                  <a:tcPr marL="56691" marR="56691" marT="0" marB="0" anchor="ctr">
                    <a:solidFill>
                      <a:srgbClr val="C9E8BE"/>
                    </a:solidFill>
                  </a:tcPr>
                </a:tc>
                <a:tc>
                  <a:txBody>
                    <a:bodyPr/>
                    <a:lstStyle/>
                    <a:p>
                      <a:pPr algn="ctr"/>
                      <a:r>
                        <a:rPr lang="en-US" sz="1100">
                          <a:effectLst/>
                          <a:latin typeface="+mn-lt"/>
                        </a:rPr>
                        <a:t>WHAT TO DO ABOUT THE SUSPECTED VIOLATION</a:t>
                      </a:r>
                    </a:p>
                  </a:txBody>
                  <a:tcPr marL="56691" marR="56691" marT="0" marB="0" anchor="ctr">
                    <a:solidFill>
                      <a:srgbClr val="C9E8BE"/>
                    </a:solidFill>
                  </a:tcPr>
                </a:tc>
              </a:tr>
              <a:tr h="554421">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dirty="0">
                          <a:effectLst/>
                          <a:latin typeface="+mn-lt"/>
                        </a:rPr>
                        <a:t>Document in writing on memorandum and refer to </a:t>
                      </a:r>
                      <a:r>
                        <a:rPr lang="en-US" sz="1100" dirty="0" smtClean="0">
                          <a:effectLst/>
                          <a:latin typeface="+mn-lt"/>
                        </a:rPr>
                        <a:t>management</a:t>
                      </a:r>
                      <a:endParaRPr lang="en-US" sz="1100" dirty="0">
                        <a:effectLst/>
                        <a:latin typeface="+mn-lt"/>
                      </a:endParaRPr>
                    </a:p>
                  </a:txBody>
                  <a:tcPr marL="56691" marR="56691" marT="0" marB="0" anchor="ctr">
                    <a:solidFill>
                      <a:srgbClr val="C9E8BE"/>
                    </a:solidFill>
                  </a:tcPr>
                </a:tc>
              </a:tr>
              <a:tr h="554421">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fr-FR" sz="1100" dirty="0">
                          <a:effectLst/>
                          <a:latin typeface="+mn-lt"/>
                        </a:rPr>
                        <a:t>Document Log of Apparent </a:t>
                      </a:r>
                      <a:r>
                        <a:rPr lang="fr-FR" sz="1100" dirty="0" smtClean="0">
                          <a:effectLst/>
                          <a:latin typeface="+mn-lt"/>
                        </a:rPr>
                        <a:t>Violations</a:t>
                      </a:r>
                      <a:endParaRPr lang="en-US" sz="1100" dirty="0">
                        <a:effectLst/>
                        <a:latin typeface="+mn-lt"/>
                      </a:endParaRPr>
                    </a:p>
                  </a:txBody>
                  <a:tcPr marL="56691" marR="56691" marT="0" marB="0" anchor="ctr">
                    <a:solidFill>
                      <a:srgbClr val="C9E8BE"/>
                    </a:solidFill>
                  </a:tcPr>
                </a:tc>
              </a:tr>
              <a:tr h="564957">
                <a:tc>
                  <a:txBody>
                    <a:bodyPr/>
                    <a:lstStyle/>
                    <a:p>
                      <a:pPr algn="ctr"/>
                      <a:r>
                        <a:rPr lang="fr-FR" sz="1100">
                          <a:effectLst/>
                          <a:latin typeface="+mn-lt"/>
                        </a:rPr>
                        <a:t> </a:t>
                      </a:r>
                      <a:endParaRPr lang="en-US" sz="1100">
                        <a:effectLst/>
                        <a:latin typeface="+mn-lt"/>
                      </a:endParaRPr>
                    </a:p>
                  </a:txBody>
                  <a:tcPr marL="56691" marR="56691" marT="0" marB="0" anchor="ctr">
                    <a:solidFill>
                      <a:srgbClr val="C9E8BE"/>
                    </a:solidFill>
                  </a:tcPr>
                </a:tc>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dirty="0">
                          <a:effectLst/>
                          <a:latin typeface="+mn-lt"/>
                        </a:rPr>
                        <a:t>Contact the employer and attempt resolution within five working days.  Document outcome and report to </a:t>
                      </a:r>
                      <a:r>
                        <a:rPr lang="en-US" sz="1100" dirty="0" smtClean="0">
                          <a:effectLst/>
                          <a:latin typeface="+mn-lt"/>
                        </a:rPr>
                        <a:t>management.</a:t>
                      </a:r>
                      <a:endParaRPr lang="en-US" sz="1100" dirty="0">
                        <a:effectLst/>
                        <a:latin typeface="+mn-lt"/>
                      </a:endParaRPr>
                    </a:p>
                  </a:txBody>
                  <a:tcPr marL="56691" marR="56691" marT="0" marB="0" anchor="ctr">
                    <a:solidFill>
                      <a:srgbClr val="C9E8BE"/>
                    </a:solidFill>
                  </a:tcPr>
                </a:tc>
              </a:tr>
              <a:tr h="540022">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dirty="0">
                          <a:effectLst/>
                          <a:latin typeface="+mn-lt"/>
                        </a:rPr>
                        <a:t>Do not give to employer the name </a:t>
                      </a:r>
                      <a:r>
                        <a:rPr lang="en-US" sz="1100" dirty="0" smtClean="0">
                          <a:effectLst/>
                          <a:latin typeface="+mn-lt"/>
                        </a:rPr>
                        <a:t>of the individual</a:t>
                      </a:r>
                      <a:r>
                        <a:rPr lang="en-US" sz="1100" baseline="0" dirty="0" smtClean="0">
                          <a:effectLst/>
                          <a:latin typeface="+mn-lt"/>
                        </a:rPr>
                        <a:t> </a:t>
                      </a:r>
                      <a:r>
                        <a:rPr lang="en-US" sz="1100" dirty="0" smtClean="0">
                          <a:effectLst/>
                          <a:latin typeface="+mn-lt"/>
                        </a:rPr>
                        <a:t>reporting </a:t>
                      </a:r>
                      <a:r>
                        <a:rPr lang="en-US" sz="1100" dirty="0">
                          <a:effectLst/>
                          <a:latin typeface="+mn-lt"/>
                        </a:rPr>
                        <a:t>the apparent </a:t>
                      </a:r>
                      <a:r>
                        <a:rPr lang="en-US" sz="1100" dirty="0" smtClean="0">
                          <a:effectLst/>
                          <a:latin typeface="+mn-lt"/>
                        </a:rPr>
                        <a:t>violation</a:t>
                      </a:r>
                      <a:endParaRPr lang="en-US" sz="1100" dirty="0">
                        <a:effectLst/>
                        <a:latin typeface="+mn-lt"/>
                      </a:endParaRPr>
                    </a:p>
                  </a:txBody>
                  <a:tcPr marL="56691" marR="56691" marT="0" marB="0" anchor="ctr">
                    <a:solidFill>
                      <a:srgbClr val="C9E8BE"/>
                    </a:solidFill>
                  </a:tcPr>
                </a:tc>
              </a:tr>
              <a:tr h="576022">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dirty="0">
                          <a:effectLst/>
                          <a:latin typeface="+mn-lt"/>
                        </a:rPr>
                        <a:t>X</a:t>
                      </a:r>
                    </a:p>
                  </a:txBody>
                  <a:tcPr marL="56691" marR="56691" marT="0" marB="0" anchor="ctr">
                    <a:solidFill>
                      <a:srgbClr val="C9E8BE"/>
                    </a:solidFill>
                  </a:tcPr>
                </a:tc>
                <a:tc>
                  <a:txBody>
                    <a:bodyPr/>
                    <a:lstStyle/>
                    <a:p>
                      <a:pPr algn="ctr"/>
                      <a:r>
                        <a:rPr lang="en-US" sz="1100" dirty="0">
                          <a:effectLst/>
                          <a:latin typeface="+mn-lt"/>
                        </a:rPr>
                        <a:t> </a:t>
                      </a:r>
                    </a:p>
                    <a:p>
                      <a:pPr algn="ctr"/>
                      <a:r>
                        <a:rPr lang="en-US" sz="1100" dirty="0">
                          <a:effectLst/>
                          <a:latin typeface="+mn-lt"/>
                        </a:rPr>
                        <a:t>Five-year retention </a:t>
                      </a:r>
                      <a:r>
                        <a:rPr lang="en-US" sz="1100" dirty="0" smtClean="0">
                          <a:effectLst/>
                          <a:latin typeface="+mn-lt"/>
                        </a:rPr>
                        <a:t>period</a:t>
                      </a:r>
                      <a:endParaRPr lang="en-US" sz="1100" dirty="0">
                        <a:effectLst/>
                        <a:latin typeface="+mn-lt"/>
                      </a:endParaRPr>
                    </a:p>
                    <a:p>
                      <a:pPr algn="ctr"/>
                      <a:r>
                        <a:rPr lang="en-US" sz="1100" dirty="0">
                          <a:effectLst/>
                          <a:latin typeface="+mn-lt"/>
                        </a:rPr>
                        <a:t> </a:t>
                      </a:r>
                    </a:p>
                  </a:txBody>
                  <a:tcPr marL="56691" marR="56691" marT="0" marB="0" anchor="ctr">
                    <a:solidFill>
                      <a:srgbClr val="C9E8BE"/>
                    </a:solidFill>
                  </a:tcPr>
                </a:tc>
              </a:tr>
              <a:tr h="576022">
                <a:tc>
                  <a:txBody>
                    <a:bodyPr/>
                    <a:lstStyle/>
                    <a:p>
                      <a:pPr algn="ctr"/>
                      <a:r>
                        <a:rPr lang="en-US" sz="1100">
                          <a:effectLst/>
                          <a:latin typeface="+mn-lt"/>
                        </a:rPr>
                        <a:t>X</a:t>
                      </a:r>
                    </a:p>
                  </a:txBody>
                  <a:tcPr marL="56691" marR="56691" marT="0" marB="0" anchor="ctr">
                    <a:solidFill>
                      <a:srgbClr val="C9E8BE"/>
                    </a:solidFill>
                  </a:tcPr>
                </a:tc>
                <a:tc>
                  <a:txBody>
                    <a:bodyPr/>
                    <a:lstStyle/>
                    <a:p>
                      <a:pPr algn="ctr"/>
                      <a:r>
                        <a:rPr lang="en-US" sz="1100">
                          <a:effectLst/>
                          <a:latin typeface="+mn-lt"/>
                        </a:rPr>
                        <a:t>If unresolved</a:t>
                      </a:r>
                    </a:p>
                  </a:txBody>
                  <a:tcPr marL="56691" marR="56691" marT="0" marB="0" anchor="ctr">
                    <a:solidFill>
                      <a:srgbClr val="C9E8BE"/>
                    </a:solidFill>
                  </a:tcPr>
                </a:tc>
                <a:tc>
                  <a:txBody>
                    <a:bodyPr/>
                    <a:lstStyle/>
                    <a:p>
                      <a:pPr algn="ctr"/>
                      <a:r>
                        <a:rPr lang="en-US" sz="1100">
                          <a:effectLst/>
                          <a:latin typeface="+mn-lt"/>
                        </a:rPr>
                        <a:t> </a:t>
                      </a:r>
                    </a:p>
                  </a:txBody>
                  <a:tcPr marL="56691" marR="56691" marT="0" marB="0" anchor="ctr">
                    <a:solidFill>
                      <a:srgbClr val="C9E8BE"/>
                    </a:solidFill>
                  </a:tcPr>
                </a:tc>
                <a:tc>
                  <a:txBody>
                    <a:bodyPr/>
                    <a:lstStyle/>
                    <a:p>
                      <a:pPr algn="ctr"/>
                      <a:r>
                        <a:rPr lang="en-US" sz="1100" dirty="0">
                          <a:effectLst/>
                          <a:latin typeface="+mn-lt"/>
                        </a:rPr>
                        <a:t> </a:t>
                      </a:r>
                    </a:p>
                    <a:p>
                      <a:pPr algn="ctr"/>
                      <a:r>
                        <a:rPr lang="en-US" sz="1100" dirty="0">
                          <a:effectLst/>
                          <a:latin typeface="+mn-lt"/>
                        </a:rPr>
                        <a:t>Refer to the appropriate enforcement </a:t>
                      </a:r>
                      <a:r>
                        <a:rPr lang="en-US" sz="1100" dirty="0" smtClean="0">
                          <a:effectLst/>
                          <a:latin typeface="+mn-lt"/>
                        </a:rPr>
                        <a:t>agency</a:t>
                      </a:r>
                      <a:endParaRPr lang="en-US" sz="1100" dirty="0">
                        <a:effectLst/>
                        <a:latin typeface="+mn-lt"/>
                      </a:endParaRPr>
                    </a:p>
                    <a:p>
                      <a:pPr algn="ctr"/>
                      <a:r>
                        <a:rPr lang="en-US" sz="1100" dirty="0">
                          <a:effectLst/>
                          <a:latin typeface="+mn-lt"/>
                        </a:rPr>
                        <a:t> </a:t>
                      </a:r>
                    </a:p>
                  </a:txBody>
                  <a:tcPr marL="56691" marR="56691" marT="0" marB="0" anchor="ctr">
                    <a:solidFill>
                      <a:srgbClr val="C9E8BE"/>
                    </a:solidFill>
                  </a:tcPr>
                </a:tc>
              </a:tr>
              <a:tr h="540022">
                <a:tc>
                  <a:txBody>
                    <a:bodyPr/>
                    <a:lstStyle/>
                    <a:p>
                      <a:pPr algn="ctr"/>
                      <a:r>
                        <a:rPr lang="en-US" sz="1100">
                          <a:effectLst/>
                          <a:latin typeface="+mn-lt"/>
                        </a:rPr>
                        <a:t> </a:t>
                      </a:r>
                    </a:p>
                  </a:txBody>
                  <a:tcPr marL="56691" marR="56691" marT="0" marB="0" anchor="ctr">
                    <a:solidFill>
                      <a:srgbClr val="C9E8BE"/>
                    </a:solidFill>
                  </a:tcPr>
                </a:tc>
                <a:tc>
                  <a:txBody>
                    <a:bodyPr/>
                    <a:lstStyle/>
                    <a:p>
                      <a:pPr algn="ctr"/>
                      <a:r>
                        <a:rPr lang="en-US" sz="1100">
                          <a:effectLst/>
                          <a:latin typeface="+mn-lt"/>
                        </a:rPr>
                        <a:t>If unresolved</a:t>
                      </a:r>
                    </a:p>
                  </a:txBody>
                  <a:tcPr marL="56691" marR="56691" marT="0" marB="0" anchor="ctr">
                    <a:solidFill>
                      <a:srgbClr val="C9E8BE"/>
                    </a:solidFill>
                  </a:tcPr>
                </a:tc>
                <a:tc>
                  <a:txBody>
                    <a:bodyPr/>
                    <a:lstStyle/>
                    <a:p>
                      <a:pPr algn="ctr"/>
                      <a:r>
                        <a:rPr lang="en-US" sz="1100">
                          <a:effectLst/>
                          <a:latin typeface="+mn-lt"/>
                        </a:rPr>
                        <a:t> </a:t>
                      </a:r>
                    </a:p>
                  </a:txBody>
                  <a:tcPr marL="56691" marR="56691" marT="0" marB="0" anchor="ctr">
                    <a:solidFill>
                      <a:srgbClr val="C9E8BE"/>
                    </a:solidFill>
                  </a:tcPr>
                </a:tc>
                <a:tc>
                  <a:txBody>
                    <a:bodyPr/>
                    <a:lstStyle/>
                    <a:p>
                      <a:pPr algn="ctr"/>
                      <a:r>
                        <a:rPr lang="en-US" sz="1100" dirty="0">
                          <a:effectLst/>
                          <a:latin typeface="+mn-lt"/>
                        </a:rPr>
                        <a:t>Request in writing that appropriate agency notify the career center of its final </a:t>
                      </a:r>
                      <a:r>
                        <a:rPr lang="en-US" sz="1100" dirty="0" smtClean="0">
                          <a:effectLst/>
                          <a:latin typeface="+mn-lt"/>
                        </a:rPr>
                        <a:t>determination</a:t>
                      </a:r>
                      <a:endParaRPr lang="en-US" sz="1100" dirty="0">
                        <a:effectLst/>
                        <a:latin typeface="+mn-lt"/>
                      </a:endParaRPr>
                    </a:p>
                  </a:txBody>
                  <a:tcPr marL="56691" marR="56691" marT="0" marB="0" anchor="ctr">
                    <a:solidFill>
                      <a:srgbClr val="C9E8BE"/>
                    </a:solidFill>
                  </a:tcPr>
                </a:tc>
              </a:tr>
              <a:tr h="576022">
                <a:tc>
                  <a:txBody>
                    <a:bodyPr/>
                    <a:lstStyle/>
                    <a:p>
                      <a:pPr algn="ctr"/>
                      <a:r>
                        <a:rPr lang="en-US" sz="1100">
                          <a:effectLst/>
                          <a:latin typeface="+mn-lt"/>
                        </a:rPr>
                        <a:t> </a:t>
                      </a:r>
                    </a:p>
                  </a:txBody>
                  <a:tcPr marL="56691" marR="56691" marT="0" marB="0" anchor="ctr">
                    <a:solidFill>
                      <a:srgbClr val="C9E8BE"/>
                    </a:solidFill>
                  </a:tcPr>
                </a:tc>
                <a:tc>
                  <a:txBody>
                    <a:bodyPr/>
                    <a:lstStyle/>
                    <a:p>
                      <a:pPr algn="ctr"/>
                      <a:r>
                        <a:rPr lang="en-US" sz="1100" dirty="0">
                          <a:effectLst/>
                          <a:latin typeface="+mn-lt"/>
                        </a:rPr>
                        <a:t> </a:t>
                      </a:r>
                    </a:p>
                  </a:txBody>
                  <a:tcPr marL="56691" marR="56691" marT="0" marB="0" anchor="ctr">
                    <a:solidFill>
                      <a:srgbClr val="C9E8BE"/>
                    </a:solidFill>
                  </a:tcPr>
                </a:tc>
                <a:tc>
                  <a:txBody>
                    <a:bodyPr/>
                    <a:lstStyle/>
                    <a:p>
                      <a:pPr algn="ctr"/>
                      <a:r>
                        <a:rPr lang="en-US" sz="1100" dirty="0">
                          <a:effectLst/>
                          <a:latin typeface="+mn-lt"/>
                        </a:rPr>
                        <a:t>If unresolved</a:t>
                      </a:r>
                    </a:p>
                  </a:txBody>
                  <a:tcPr marL="56691" marR="56691" marT="0" marB="0" anchor="ctr">
                    <a:solidFill>
                      <a:srgbClr val="C9E8BE"/>
                    </a:solidFill>
                  </a:tcPr>
                </a:tc>
                <a:tc>
                  <a:txBody>
                    <a:bodyPr/>
                    <a:lstStyle/>
                    <a:p>
                      <a:pPr algn="ctr"/>
                      <a:r>
                        <a:rPr lang="en-US" sz="1100" dirty="0">
                          <a:effectLst/>
                          <a:latin typeface="+mn-lt"/>
                        </a:rPr>
                        <a:t> </a:t>
                      </a:r>
                    </a:p>
                    <a:p>
                      <a:pPr algn="ctr"/>
                      <a:r>
                        <a:rPr lang="en-US" sz="1100" dirty="0">
                          <a:effectLst/>
                          <a:latin typeface="+mn-lt"/>
                        </a:rPr>
                        <a:t>Send to DEO’s Senior Monitor </a:t>
                      </a:r>
                      <a:r>
                        <a:rPr lang="en-US" sz="1100" dirty="0" smtClean="0">
                          <a:effectLst/>
                          <a:latin typeface="+mn-lt"/>
                        </a:rPr>
                        <a:t>Advocate</a:t>
                      </a:r>
                      <a:endParaRPr lang="en-US" sz="1100" dirty="0">
                        <a:effectLst/>
                        <a:latin typeface="+mn-lt"/>
                      </a:endParaRPr>
                    </a:p>
                    <a:p>
                      <a:pPr algn="ctr"/>
                      <a:r>
                        <a:rPr lang="en-US" sz="1100" dirty="0">
                          <a:effectLst/>
                          <a:latin typeface="+mn-lt"/>
                        </a:rPr>
                        <a:t> </a:t>
                      </a:r>
                    </a:p>
                  </a:txBody>
                  <a:tcPr marL="56691" marR="56691" marT="0" marB="0" anchor="ctr">
                    <a:solidFill>
                      <a:srgbClr val="C9E8BE"/>
                    </a:solidFill>
                  </a:tcPr>
                </a:tc>
              </a:tr>
              <a:tr h="576022">
                <a:tc>
                  <a:txBody>
                    <a:bodyPr/>
                    <a:lstStyle/>
                    <a:p>
                      <a:pPr algn="ctr"/>
                      <a:endParaRPr lang="en-US" sz="1100">
                        <a:effectLst/>
                        <a:latin typeface="+mn-lt"/>
                      </a:endParaRPr>
                    </a:p>
                  </a:txBody>
                  <a:tcPr marL="56691" marR="56691" marT="0" marB="0" anchor="ctr">
                    <a:solidFill>
                      <a:srgbClr val="C9E8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mn-lt"/>
                        </a:rPr>
                        <a:t>If unresolved</a:t>
                      </a:r>
                    </a:p>
                  </a:txBody>
                  <a:tcPr marL="56691" marR="56691" marT="0" marB="0" anchor="ctr">
                    <a:solidFill>
                      <a:srgbClr val="C9E8B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effectLst/>
                          <a:latin typeface="+mn-lt"/>
                        </a:rPr>
                        <a:t>If unresolved</a:t>
                      </a:r>
                    </a:p>
                  </a:txBody>
                  <a:tcPr marL="56691" marR="56691" marT="0" marB="0" anchor="ctr">
                    <a:solidFill>
                      <a:srgbClr val="C9E8BE"/>
                    </a:solidFill>
                  </a:tcPr>
                </a:tc>
                <a:tc>
                  <a:txBody>
                    <a:bodyPr/>
                    <a:lstStyle/>
                    <a:p>
                      <a:pPr marL="0" algn="ctr" rtl="0" eaLnBrk="1" hangingPunct="1"/>
                      <a:r>
                        <a:rPr lang="en-US" sz="1100" kern="1200" dirty="0" smtClean="0">
                          <a:solidFill>
                            <a:schemeClr val="dk1"/>
                          </a:solidFill>
                          <a:effectLst/>
                          <a:latin typeface="+mn-lt"/>
                          <a:ea typeface="+mn-ea"/>
                          <a:cs typeface="+mn-cs"/>
                        </a:rPr>
                        <a:t>Initiate discontinuation of services</a:t>
                      </a:r>
                      <a:endParaRPr lang="en-US" sz="1100" kern="1200" dirty="0">
                        <a:solidFill>
                          <a:schemeClr val="dk1"/>
                        </a:solidFill>
                        <a:effectLst/>
                        <a:latin typeface="+mn-lt"/>
                        <a:ea typeface="+mn-ea"/>
                        <a:cs typeface="+mn-cs"/>
                      </a:endParaRPr>
                    </a:p>
                  </a:txBody>
                  <a:tcPr marL="56691" marR="56691" marT="0" marB="0" anchor="ctr">
                    <a:solidFill>
                      <a:srgbClr val="C9E8BE"/>
                    </a:solidFill>
                  </a:tcPr>
                </a:tc>
              </a:tr>
            </a:tbl>
          </a:graphicData>
        </a:graphic>
      </p:graphicFrame>
    </p:spTree>
    <p:extLst>
      <p:ext uri="{BB962C8B-B14F-4D97-AF65-F5344CB8AC3E}">
        <p14:creationId xmlns:p14="http://schemas.microsoft.com/office/powerpoint/2010/main" val="3885030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620000" cy="990600"/>
          </a:xfrm>
        </p:spPr>
        <p:txBody>
          <a:bodyPr/>
          <a:lstStyle/>
          <a:p>
            <a:pPr algn="ctr"/>
            <a:r>
              <a:rPr lang="en-US" dirty="0" smtClean="0">
                <a:solidFill>
                  <a:schemeClr val="tx1"/>
                </a:solidFill>
              </a:rPr>
              <a:t>Log of Apparent Violations</a:t>
            </a:r>
            <a:endParaRPr lang="en-US" dirty="0">
              <a:solidFill>
                <a:schemeClr val="tx1"/>
              </a:solidFill>
            </a:endParaRPr>
          </a:p>
        </p:txBody>
      </p:sp>
      <p:sp>
        <p:nvSpPr>
          <p:cNvPr id="3" name="Content Placeholder 2"/>
          <p:cNvSpPr>
            <a:spLocks noGrp="1"/>
          </p:cNvSpPr>
          <p:nvPr>
            <p:ph idx="1"/>
          </p:nvPr>
        </p:nvSpPr>
        <p:spPr>
          <a:xfrm>
            <a:off x="685799" y="1714500"/>
            <a:ext cx="7848601" cy="4914900"/>
          </a:xfrm>
        </p:spPr>
        <p:txBody>
          <a:bodyPr>
            <a:normAutofit/>
          </a:bodyPr>
          <a:lstStyle/>
          <a:p>
            <a:pPr>
              <a:buClr>
                <a:srgbClr val="549E39"/>
              </a:buClr>
            </a:pPr>
            <a:r>
              <a:rPr lang="en-US" sz="2200" dirty="0" smtClean="0">
                <a:solidFill>
                  <a:prstClr val="black"/>
                </a:solidFill>
              </a:rPr>
              <a:t>Must be </a:t>
            </a:r>
            <a:r>
              <a:rPr lang="en-US" sz="2200" dirty="0">
                <a:solidFill>
                  <a:prstClr val="black"/>
                </a:solidFill>
              </a:rPr>
              <a:t>submitted to </a:t>
            </a:r>
            <a:r>
              <a:rPr lang="en-US" sz="2200" dirty="0" smtClean="0">
                <a:solidFill>
                  <a:prstClr val="black"/>
                </a:solidFill>
              </a:rPr>
              <a:t>Senior </a:t>
            </a:r>
            <a:r>
              <a:rPr lang="en-US" sz="2200" dirty="0">
                <a:solidFill>
                  <a:prstClr val="black"/>
                </a:solidFill>
              </a:rPr>
              <a:t>Monitor Advocate by the 5</a:t>
            </a:r>
            <a:r>
              <a:rPr lang="en-US" sz="2200" baseline="30000" dirty="0">
                <a:solidFill>
                  <a:prstClr val="black"/>
                </a:solidFill>
              </a:rPr>
              <a:t>th</a:t>
            </a:r>
            <a:r>
              <a:rPr lang="en-US" sz="2200" dirty="0">
                <a:solidFill>
                  <a:prstClr val="black"/>
                </a:solidFill>
              </a:rPr>
              <a:t> working day after the end of the month in which an apparent violation is </a:t>
            </a:r>
            <a:r>
              <a:rPr lang="en-US" sz="2200" dirty="0" smtClean="0">
                <a:solidFill>
                  <a:prstClr val="black"/>
                </a:solidFill>
              </a:rPr>
              <a:t>logged</a:t>
            </a:r>
          </a:p>
          <a:p>
            <a:pPr>
              <a:buClr>
                <a:srgbClr val="549E39"/>
              </a:buClr>
            </a:pPr>
            <a:r>
              <a:rPr lang="en-US" sz="2200" dirty="0" smtClean="0">
                <a:solidFill>
                  <a:prstClr val="black"/>
                </a:solidFill>
              </a:rPr>
              <a:t>All files must be retained </a:t>
            </a:r>
            <a:r>
              <a:rPr lang="en-US" sz="2200" dirty="0">
                <a:solidFill>
                  <a:prstClr val="black"/>
                </a:solidFill>
              </a:rPr>
              <a:t>at least five years from the date of last action</a:t>
            </a:r>
            <a:endParaRPr lang="en-US" sz="2200" dirty="0" smtClean="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360322111"/>
              </p:ext>
            </p:extLst>
          </p:nvPr>
        </p:nvGraphicFramePr>
        <p:xfrm>
          <a:off x="2667000" y="3846134"/>
          <a:ext cx="3749675" cy="2897566"/>
        </p:xfrm>
        <a:graphic>
          <a:graphicData uri="http://schemas.openxmlformats.org/presentationml/2006/ole">
            <mc:AlternateContent xmlns:mc="http://schemas.openxmlformats.org/markup-compatibility/2006">
              <mc:Choice xmlns:v="urn:schemas-microsoft-com:vml" Requires="v">
                <p:oleObj spid="_x0000_s2055" name="Acrobat Document" r:id="rId5" imgW="6034986" imgH="4663440" progId="AcroExch.Document.11">
                  <p:embed/>
                </p:oleObj>
              </mc:Choice>
              <mc:Fallback>
                <p:oleObj name="Acrobat Document" r:id="rId5" imgW="6034986" imgH="4663440" progId="AcroExch.Document.11">
                  <p:embed/>
                  <p:pic>
                    <p:nvPicPr>
                      <p:cNvPr id="0" name=""/>
                      <p:cNvPicPr/>
                      <p:nvPr/>
                    </p:nvPicPr>
                    <p:blipFill>
                      <a:blip r:embed="rId6"/>
                      <a:stretch>
                        <a:fillRect/>
                      </a:stretch>
                    </p:blipFill>
                    <p:spPr>
                      <a:xfrm>
                        <a:off x="2667000" y="3846134"/>
                        <a:ext cx="3749675" cy="2897566"/>
                      </a:xfrm>
                      <a:prstGeom prst="rect">
                        <a:avLst/>
                      </a:prstGeom>
                    </p:spPr>
                  </p:pic>
                </p:oleObj>
              </mc:Fallback>
            </mc:AlternateContent>
          </a:graphicData>
        </a:graphic>
      </p:graphicFrame>
    </p:spTree>
    <p:extLst>
      <p:ext uri="{BB962C8B-B14F-4D97-AF65-F5344CB8AC3E}">
        <p14:creationId xmlns:p14="http://schemas.microsoft.com/office/powerpoint/2010/main" val="22649905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85800" y="2447544"/>
            <a:ext cx="8458200" cy="1362456"/>
          </a:xfrm>
        </p:spPr>
        <p:txBody>
          <a:bodyPr>
            <a:normAutofit fontScale="90000"/>
          </a:bodyPr>
          <a:lstStyle/>
          <a:p>
            <a:pPr algn="ctr"/>
            <a:r>
              <a:rPr lang="en-US" sz="4400" dirty="0" smtClean="0">
                <a:solidFill>
                  <a:srgbClr val="003366"/>
                </a:solidFill>
              </a:rPr>
              <a:t>Elements of an Investigation</a:t>
            </a:r>
            <a:br>
              <a:rPr lang="en-US" sz="4400" dirty="0" smtClean="0">
                <a:solidFill>
                  <a:srgbClr val="003366"/>
                </a:solidFill>
              </a:rPr>
            </a:br>
            <a:r>
              <a:rPr lang="en-US" sz="4400" dirty="0" smtClean="0">
                <a:solidFill>
                  <a:srgbClr val="003366"/>
                </a:solidFill>
              </a:rPr>
              <a:t>and Determination</a:t>
            </a:r>
            <a:endParaRPr lang="en-US" sz="4400" dirty="0">
              <a:solidFill>
                <a:srgbClr val="003366"/>
              </a:solidFill>
            </a:endParaRPr>
          </a:p>
        </p:txBody>
      </p:sp>
    </p:spTree>
    <p:extLst>
      <p:ext uri="{BB962C8B-B14F-4D97-AF65-F5344CB8AC3E}">
        <p14:creationId xmlns:p14="http://schemas.microsoft.com/office/powerpoint/2010/main" val="36532202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274999" cy="1052290"/>
          </a:xfrm>
        </p:spPr>
        <p:txBody>
          <a:bodyPr>
            <a:normAutofit/>
          </a:bodyPr>
          <a:lstStyle/>
          <a:p>
            <a:pPr algn="ctr"/>
            <a:r>
              <a:rPr lang="en-US" dirty="0">
                <a:solidFill>
                  <a:schemeClr val="tx1"/>
                </a:solidFill>
              </a:rPr>
              <a:t>Elements of an Investigation</a:t>
            </a:r>
          </a:p>
        </p:txBody>
      </p:sp>
      <p:sp>
        <p:nvSpPr>
          <p:cNvPr id="3" name="Content Placeholder 2"/>
          <p:cNvSpPr>
            <a:spLocks noGrp="1"/>
          </p:cNvSpPr>
          <p:nvPr>
            <p:ph idx="1"/>
          </p:nvPr>
        </p:nvSpPr>
        <p:spPr>
          <a:xfrm>
            <a:off x="685801" y="1905000"/>
            <a:ext cx="7848600" cy="4648200"/>
          </a:xfrm>
        </p:spPr>
        <p:txBody>
          <a:bodyPr>
            <a:normAutofit/>
          </a:bodyPr>
          <a:lstStyle/>
          <a:p>
            <a:pPr indent="-285750"/>
            <a:r>
              <a:rPr lang="en-US" sz="2200" dirty="0" smtClean="0">
                <a:solidFill>
                  <a:prstClr val="black"/>
                </a:solidFill>
              </a:rPr>
              <a:t>All complaints have an element of investigation that must occur when the complaint or violation is reported and filed</a:t>
            </a:r>
          </a:p>
          <a:p>
            <a:pPr indent="-285750"/>
            <a:r>
              <a:rPr lang="en-US" sz="2200" dirty="0" smtClean="0">
                <a:solidFill>
                  <a:prstClr val="black"/>
                </a:solidFill>
              </a:rPr>
              <a:t>Use step by step methodology through inquiry or observation</a:t>
            </a:r>
          </a:p>
          <a:p>
            <a:pPr indent="-285750"/>
            <a:r>
              <a:rPr lang="en-US" sz="2200" dirty="0" smtClean="0">
                <a:solidFill>
                  <a:prstClr val="black"/>
                </a:solidFill>
              </a:rPr>
              <a:t>Examine and inquire with care and accuracy</a:t>
            </a:r>
          </a:p>
          <a:p>
            <a:pPr indent="-285750"/>
            <a:r>
              <a:rPr lang="en-US" sz="2200" dirty="0" smtClean="0">
                <a:solidFill>
                  <a:prstClr val="black"/>
                </a:solidFill>
              </a:rPr>
              <a:t>Find out by careful questioning</a:t>
            </a:r>
          </a:p>
        </p:txBody>
      </p:sp>
    </p:spTree>
    <p:extLst>
      <p:ext uri="{BB962C8B-B14F-4D97-AF65-F5344CB8AC3E}">
        <p14:creationId xmlns:p14="http://schemas.microsoft.com/office/powerpoint/2010/main" val="19684991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198799" cy="1052290"/>
          </a:xfrm>
        </p:spPr>
        <p:txBody>
          <a:bodyPr>
            <a:normAutofit/>
          </a:bodyPr>
          <a:lstStyle/>
          <a:p>
            <a:pPr algn="ctr"/>
            <a:r>
              <a:rPr lang="en-US" dirty="0" smtClean="0">
                <a:solidFill>
                  <a:schemeClr val="tx1"/>
                </a:solidFill>
              </a:rPr>
              <a:t>Elements of an Investigation</a:t>
            </a:r>
            <a:endParaRPr lang="en-US" dirty="0">
              <a:solidFill>
                <a:schemeClr val="tx1"/>
              </a:solidFill>
            </a:endParaRPr>
          </a:p>
        </p:txBody>
      </p:sp>
      <p:sp>
        <p:nvSpPr>
          <p:cNvPr id="3" name="Content Placeholder 2"/>
          <p:cNvSpPr>
            <a:spLocks noGrp="1"/>
          </p:cNvSpPr>
          <p:nvPr>
            <p:ph idx="1"/>
          </p:nvPr>
        </p:nvSpPr>
        <p:spPr>
          <a:xfrm>
            <a:off x="685801" y="1905000"/>
            <a:ext cx="7848600" cy="4648200"/>
          </a:xfrm>
        </p:spPr>
        <p:txBody>
          <a:bodyPr>
            <a:normAutofit lnSpcReduction="10000"/>
          </a:bodyPr>
          <a:lstStyle/>
          <a:p>
            <a:pPr indent="-285750"/>
            <a:r>
              <a:rPr lang="en-US" sz="2200" dirty="0">
                <a:solidFill>
                  <a:prstClr val="black"/>
                </a:solidFill>
              </a:rPr>
              <a:t>Facts should be obtained in accordance with time limits for each type of </a:t>
            </a:r>
            <a:r>
              <a:rPr lang="en-US" sz="2200" dirty="0" smtClean="0">
                <a:solidFill>
                  <a:prstClr val="black"/>
                </a:solidFill>
              </a:rPr>
              <a:t>complaint</a:t>
            </a:r>
            <a:endParaRPr lang="en-US" sz="2200" dirty="0">
              <a:solidFill>
                <a:prstClr val="black"/>
              </a:solidFill>
            </a:endParaRPr>
          </a:p>
          <a:p>
            <a:pPr marL="742950" lvl="2" indent="-342900">
              <a:buClr>
                <a:srgbClr val="549E39"/>
              </a:buClr>
            </a:pPr>
            <a:r>
              <a:rPr lang="en-US" sz="1800" dirty="0" smtClean="0">
                <a:solidFill>
                  <a:prstClr val="black"/>
                </a:solidFill>
              </a:rPr>
              <a:t>Individuals </a:t>
            </a:r>
            <a:r>
              <a:rPr lang="en-US" sz="1800" dirty="0">
                <a:solidFill>
                  <a:prstClr val="black"/>
                </a:solidFill>
              </a:rPr>
              <a:t>should be interviewed alone and </a:t>
            </a:r>
            <a:r>
              <a:rPr lang="en-US" sz="1800" dirty="0" smtClean="0">
                <a:solidFill>
                  <a:prstClr val="black"/>
                </a:solidFill>
              </a:rPr>
              <a:t>in a </a:t>
            </a:r>
            <a:r>
              <a:rPr lang="en-US" sz="1800" dirty="0">
                <a:solidFill>
                  <a:prstClr val="black"/>
                </a:solidFill>
              </a:rPr>
              <a:t>place where you can get their full </a:t>
            </a:r>
            <a:r>
              <a:rPr lang="en-US" sz="1800" dirty="0" smtClean="0">
                <a:solidFill>
                  <a:prstClr val="black"/>
                </a:solidFill>
              </a:rPr>
              <a:t>attention</a:t>
            </a:r>
            <a:endParaRPr lang="en-US" sz="1800" dirty="0">
              <a:solidFill>
                <a:prstClr val="black"/>
              </a:solidFill>
            </a:endParaRPr>
          </a:p>
          <a:p>
            <a:pPr marL="742950" lvl="2" indent="-342900">
              <a:buClr>
                <a:srgbClr val="549E39"/>
              </a:buClr>
            </a:pPr>
            <a:r>
              <a:rPr lang="en-US" sz="1800" dirty="0">
                <a:solidFill>
                  <a:prstClr val="black"/>
                </a:solidFill>
              </a:rPr>
              <a:t>Questions should be written down in </a:t>
            </a:r>
            <a:r>
              <a:rPr lang="en-US" sz="1800" dirty="0" smtClean="0">
                <a:solidFill>
                  <a:prstClr val="black"/>
                </a:solidFill>
              </a:rPr>
              <a:t>advance and should be designed to ensure they will get the information you need</a:t>
            </a:r>
          </a:p>
          <a:p>
            <a:pPr marL="1200150" lvl="3" indent="-342900">
              <a:buClr>
                <a:srgbClr val="549E39"/>
              </a:buClr>
            </a:pPr>
            <a:r>
              <a:rPr lang="en-US" sz="1600" dirty="0" smtClean="0">
                <a:solidFill>
                  <a:prstClr val="black"/>
                </a:solidFill>
              </a:rPr>
              <a:t>Open-ended </a:t>
            </a:r>
            <a:r>
              <a:rPr lang="en-US" sz="1600" dirty="0">
                <a:solidFill>
                  <a:prstClr val="black"/>
                </a:solidFill>
              </a:rPr>
              <a:t>questions should be asked to get an overall </a:t>
            </a:r>
            <a:r>
              <a:rPr lang="en-US" sz="1600" dirty="0" smtClean="0">
                <a:solidFill>
                  <a:prstClr val="black"/>
                </a:solidFill>
              </a:rPr>
              <a:t>version</a:t>
            </a:r>
          </a:p>
          <a:p>
            <a:pPr marL="1200150" lvl="3" indent="-342900">
              <a:buClr>
                <a:srgbClr val="549E39"/>
              </a:buClr>
            </a:pPr>
            <a:r>
              <a:rPr lang="en-US" sz="1600" dirty="0" smtClean="0">
                <a:solidFill>
                  <a:prstClr val="black"/>
                </a:solidFill>
              </a:rPr>
              <a:t>Listen </a:t>
            </a:r>
            <a:r>
              <a:rPr lang="en-US" sz="1600" dirty="0">
                <a:solidFill>
                  <a:prstClr val="black"/>
                </a:solidFill>
              </a:rPr>
              <a:t>carefully to answers </a:t>
            </a:r>
            <a:r>
              <a:rPr lang="en-US" sz="1600" dirty="0" smtClean="0">
                <a:solidFill>
                  <a:prstClr val="black"/>
                </a:solidFill>
              </a:rPr>
              <a:t>provided</a:t>
            </a:r>
            <a:endParaRPr lang="en-US" sz="1600" dirty="0">
              <a:solidFill>
                <a:prstClr val="black"/>
              </a:solidFill>
            </a:endParaRPr>
          </a:p>
          <a:p>
            <a:pPr marL="1200150" lvl="3" indent="-342900">
              <a:buClr>
                <a:srgbClr val="549E39"/>
              </a:buClr>
            </a:pPr>
            <a:r>
              <a:rPr lang="en-US" sz="1600" dirty="0" smtClean="0">
                <a:solidFill>
                  <a:prstClr val="black"/>
                </a:solidFill>
              </a:rPr>
              <a:t>Ask follow-questions to clarify information or as new issues may be uncovered</a:t>
            </a:r>
          </a:p>
          <a:p>
            <a:pPr marL="1200150" lvl="3" indent="-342900">
              <a:buClr>
                <a:srgbClr val="549E39"/>
              </a:buClr>
            </a:pPr>
            <a:r>
              <a:rPr lang="en-US" sz="1600" dirty="0" smtClean="0">
                <a:solidFill>
                  <a:prstClr val="black"/>
                </a:solidFill>
              </a:rPr>
              <a:t>Questions should be designed to produce factual answers, not opinions</a:t>
            </a:r>
          </a:p>
          <a:p>
            <a:pPr marL="1200150" lvl="3" indent="-342900">
              <a:buClr>
                <a:srgbClr val="549E39"/>
              </a:buClr>
            </a:pPr>
            <a:r>
              <a:rPr lang="en-US" sz="1600" dirty="0" smtClean="0">
                <a:solidFill>
                  <a:prstClr val="black"/>
                </a:solidFill>
              </a:rPr>
              <a:t>Only </a:t>
            </a:r>
            <a:r>
              <a:rPr lang="en-US" sz="1600" dirty="0">
                <a:solidFill>
                  <a:prstClr val="black"/>
                </a:solidFill>
              </a:rPr>
              <a:t>specifics of the complaint should be included in the </a:t>
            </a:r>
            <a:r>
              <a:rPr lang="en-US" sz="1600" dirty="0" smtClean="0">
                <a:solidFill>
                  <a:prstClr val="black"/>
                </a:solidFill>
              </a:rPr>
              <a:t>investigation</a:t>
            </a:r>
            <a:endParaRPr lang="en-US" sz="1600" dirty="0">
              <a:solidFill>
                <a:prstClr val="black"/>
              </a:solidFill>
            </a:endParaRPr>
          </a:p>
          <a:p>
            <a:endParaRPr lang="en-US" sz="2000" dirty="0" smtClean="0">
              <a:solidFill>
                <a:schemeClr val="tx1"/>
              </a:solidFill>
            </a:endParaRPr>
          </a:p>
        </p:txBody>
      </p:sp>
    </p:spTree>
    <p:extLst>
      <p:ext uri="{BB962C8B-B14F-4D97-AF65-F5344CB8AC3E}">
        <p14:creationId xmlns:p14="http://schemas.microsoft.com/office/powerpoint/2010/main" val="593597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467600" cy="1066800"/>
          </a:xfrm>
        </p:spPr>
        <p:txBody>
          <a:bodyPr>
            <a:normAutofit/>
          </a:bodyPr>
          <a:lstStyle/>
          <a:p>
            <a:pPr algn="ctr"/>
            <a:r>
              <a:rPr lang="en-US" dirty="0">
                <a:solidFill>
                  <a:schemeClr val="tx1"/>
                </a:solidFill>
              </a:rPr>
              <a:t>Elements of an Investigation</a:t>
            </a:r>
          </a:p>
        </p:txBody>
      </p:sp>
      <p:sp>
        <p:nvSpPr>
          <p:cNvPr id="3" name="Content Placeholder 2"/>
          <p:cNvSpPr>
            <a:spLocks noGrp="1"/>
          </p:cNvSpPr>
          <p:nvPr>
            <p:ph idx="1"/>
          </p:nvPr>
        </p:nvSpPr>
        <p:spPr>
          <a:xfrm>
            <a:off x="685799" y="1981200"/>
            <a:ext cx="7696201" cy="4114800"/>
          </a:xfrm>
        </p:spPr>
        <p:txBody>
          <a:bodyPr>
            <a:normAutofit/>
          </a:bodyPr>
          <a:lstStyle/>
          <a:p>
            <a:pPr marL="342900" lvl="1"/>
            <a:r>
              <a:rPr lang="en-US" sz="2200" dirty="0">
                <a:solidFill>
                  <a:prstClr val="black"/>
                </a:solidFill>
              </a:rPr>
              <a:t>Relevant documents should be </a:t>
            </a:r>
            <a:r>
              <a:rPr lang="en-US" sz="2200" dirty="0" smtClean="0">
                <a:solidFill>
                  <a:prstClr val="black"/>
                </a:solidFill>
              </a:rPr>
              <a:t>obtained</a:t>
            </a:r>
          </a:p>
          <a:p>
            <a:pPr marL="742950" lvl="2"/>
            <a:r>
              <a:rPr lang="en-US" sz="1800" dirty="0" smtClean="0">
                <a:solidFill>
                  <a:prstClr val="black"/>
                </a:solidFill>
              </a:rPr>
              <a:t>Wage statements, job orders, etc.</a:t>
            </a:r>
            <a:endParaRPr lang="en-US" sz="1800" dirty="0">
              <a:solidFill>
                <a:prstClr val="black"/>
              </a:solidFill>
            </a:endParaRPr>
          </a:p>
          <a:p>
            <a:pPr marL="342900" lvl="1"/>
            <a:r>
              <a:rPr lang="en-US" sz="2200" dirty="0">
                <a:solidFill>
                  <a:prstClr val="black"/>
                </a:solidFill>
              </a:rPr>
              <a:t>Statements from any </a:t>
            </a:r>
            <a:r>
              <a:rPr lang="en-US" sz="2200" dirty="0" smtClean="0">
                <a:solidFill>
                  <a:prstClr val="black"/>
                </a:solidFill>
              </a:rPr>
              <a:t>witnesses</a:t>
            </a:r>
            <a:endParaRPr lang="en-US" sz="2200" dirty="0">
              <a:solidFill>
                <a:prstClr val="black"/>
              </a:solidFill>
            </a:endParaRPr>
          </a:p>
          <a:p>
            <a:pPr marL="342900" lvl="1"/>
            <a:r>
              <a:rPr lang="en-US" sz="2200" dirty="0">
                <a:solidFill>
                  <a:prstClr val="black"/>
                </a:solidFill>
              </a:rPr>
              <a:t>Supporting documents should be </a:t>
            </a:r>
            <a:r>
              <a:rPr lang="en-US" sz="2200" dirty="0" smtClean="0">
                <a:solidFill>
                  <a:prstClr val="black"/>
                </a:solidFill>
              </a:rPr>
              <a:t>requested from </a:t>
            </a:r>
            <a:r>
              <a:rPr lang="en-US" sz="2200" dirty="0">
                <a:solidFill>
                  <a:prstClr val="black"/>
                </a:solidFill>
              </a:rPr>
              <a:t>the complainant </a:t>
            </a:r>
            <a:r>
              <a:rPr lang="en-US" sz="2200" b="1" dirty="0">
                <a:solidFill>
                  <a:prstClr val="black"/>
                </a:solidFill>
              </a:rPr>
              <a:t>and</a:t>
            </a:r>
            <a:r>
              <a:rPr lang="en-US" sz="2200" dirty="0">
                <a:solidFill>
                  <a:prstClr val="black"/>
                </a:solidFill>
              </a:rPr>
              <a:t> the </a:t>
            </a:r>
            <a:r>
              <a:rPr lang="en-US" sz="2200" dirty="0" smtClean="0">
                <a:solidFill>
                  <a:prstClr val="black"/>
                </a:solidFill>
              </a:rPr>
              <a:t>respondent</a:t>
            </a:r>
            <a:endParaRPr lang="en-US" sz="2200" dirty="0">
              <a:solidFill>
                <a:prstClr val="black"/>
              </a:solidFill>
            </a:endParaRPr>
          </a:p>
        </p:txBody>
      </p:sp>
    </p:spTree>
    <p:extLst>
      <p:ext uri="{BB962C8B-B14F-4D97-AF65-F5344CB8AC3E}">
        <p14:creationId xmlns:p14="http://schemas.microsoft.com/office/powerpoint/2010/main" val="36376832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7315200" cy="1066800"/>
          </a:xfrm>
        </p:spPr>
        <p:txBody>
          <a:bodyPr>
            <a:normAutofit/>
          </a:bodyPr>
          <a:lstStyle/>
          <a:p>
            <a:pPr algn="ctr"/>
            <a:r>
              <a:rPr lang="en-US" dirty="0" smtClean="0">
                <a:solidFill>
                  <a:schemeClr val="tx1"/>
                </a:solidFill>
              </a:rPr>
              <a:t>Elements of a Determination</a:t>
            </a:r>
            <a:endParaRPr lang="en-US" dirty="0">
              <a:solidFill>
                <a:schemeClr val="tx1"/>
              </a:solidFill>
            </a:endParaRPr>
          </a:p>
        </p:txBody>
      </p:sp>
      <p:sp>
        <p:nvSpPr>
          <p:cNvPr id="3" name="Content Placeholder 2"/>
          <p:cNvSpPr>
            <a:spLocks noGrp="1"/>
          </p:cNvSpPr>
          <p:nvPr>
            <p:ph idx="1"/>
          </p:nvPr>
        </p:nvSpPr>
        <p:spPr>
          <a:xfrm>
            <a:off x="685799" y="1981200"/>
            <a:ext cx="7696201" cy="3352800"/>
          </a:xfrm>
        </p:spPr>
        <p:txBody>
          <a:bodyPr>
            <a:normAutofit/>
          </a:bodyPr>
          <a:lstStyle/>
          <a:p>
            <a:pPr marL="342900" lvl="1"/>
            <a:r>
              <a:rPr lang="en-US" sz="2200" dirty="0">
                <a:solidFill>
                  <a:prstClr val="black"/>
                </a:solidFill>
              </a:rPr>
              <a:t>A determination should be in favor of the party that has majority of factual information to support one side over the other (complainant vs. </a:t>
            </a:r>
            <a:r>
              <a:rPr lang="en-US" sz="2200" dirty="0" smtClean="0">
                <a:solidFill>
                  <a:prstClr val="black"/>
                </a:solidFill>
              </a:rPr>
              <a:t>respondent)</a:t>
            </a:r>
          </a:p>
          <a:p>
            <a:pPr marL="342900" lvl="1"/>
            <a:r>
              <a:rPr lang="en-US" sz="2200" dirty="0" smtClean="0">
                <a:solidFill>
                  <a:prstClr val="black"/>
                </a:solidFill>
              </a:rPr>
              <a:t>Note </a:t>
            </a:r>
            <a:r>
              <a:rPr lang="en-US" sz="2200" dirty="0">
                <a:solidFill>
                  <a:prstClr val="black"/>
                </a:solidFill>
              </a:rPr>
              <a:t>that opinions, speculations and assumptions are not </a:t>
            </a:r>
            <a:r>
              <a:rPr lang="en-US" sz="2200" dirty="0" smtClean="0">
                <a:solidFill>
                  <a:prstClr val="black"/>
                </a:solidFill>
              </a:rPr>
              <a:t>evidence</a:t>
            </a:r>
            <a:endParaRPr lang="en-US" sz="2200" dirty="0">
              <a:solidFill>
                <a:prstClr val="black"/>
              </a:solidFill>
            </a:endParaRPr>
          </a:p>
        </p:txBody>
      </p:sp>
    </p:spTree>
    <p:extLst>
      <p:ext uri="{BB962C8B-B14F-4D97-AF65-F5344CB8AC3E}">
        <p14:creationId xmlns:p14="http://schemas.microsoft.com/office/powerpoint/2010/main" val="4254049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2000" y="2447544"/>
            <a:ext cx="8458200" cy="1362456"/>
          </a:xfrm>
        </p:spPr>
        <p:txBody>
          <a:bodyPr>
            <a:normAutofit/>
          </a:bodyPr>
          <a:lstStyle/>
          <a:p>
            <a:pPr algn="ctr"/>
            <a:r>
              <a:rPr lang="en-US" sz="4400" dirty="0" smtClean="0">
                <a:solidFill>
                  <a:srgbClr val="003366"/>
                </a:solidFill>
              </a:rPr>
              <a:t>Discontinuation of Services</a:t>
            </a:r>
            <a:endParaRPr lang="en-US" sz="4400" dirty="0">
              <a:solidFill>
                <a:srgbClr val="003366"/>
              </a:solidFill>
            </a:endParaRPr>
          </a:p>
        </p:txBody>
      </p:sp>
    </p:spTree>
    <p:extLst>
      <p:ext uri="{BB962C8B-B14F-4D97-AF65-F5344CB8AC3E}">
        <p14:creationId xmlns:p14="http://schemas.microsoft.com/office/powerpoint/2010/main" val="39196382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899890"/>
          </a:xfrm>
        </p:spPr>
        <p:txBody>
          <a:bodyPr/>
          <a:lstStyle/>
          <a:p>
            <a:pPr algn="ctr"/>
            <a:r>
              <a:rPr lang="en-US" dirty="0" smtClean="0">
                <a:solidFill>
                  <a:schemeClr val="tx1"/>
                </a:solidFill>
              </a:rPr>
              <a:t>ES-Related Complaints</a:t>
            </a:r>
            <a:endParaRPr lang="en-US" dirty="0">
              <a:solidFill>
                <a:schemeClr val="tx1"/>
              </a:solidFill>
            </a:endParaRPr>
          </a:p>
        </p:txBody>
      </p:sp>
      <p:sp>
        <p:nvSpPr>
          <p:cNvPr id="3" name="Content Placeholder 2"/>
          <p:cNvSpPr>
            <a:spLocks noGrp="1"/>
          </p:cNvSpPr>
          <p:nvPr>
            <p:ph idx="1"/>
          </p:nvPr>
        </p:nvSpPr>
        <p:spPr>
          <a:xfrm>
            <a:off x="685801" y="2133600"/>
            <a:ext cx="7848600" cy="4572000"/>
          </a:xfrm>
        </p:spPr>
        <p:txBody>
          <a:bodyPr/>
          <a:lstStyle/>
          <a:p>
            <a:r>
              <a:rPr lang="en-US" sz="2400" dirty="0" smtClean="0">
                <a:solidFill>
                  <a:schemeClr val="tx1"/>
                </a:solidFill>
              </a:rPr>
              <a:t>For all ES-related complaints:</a:t>
            </a:r>
          </a:p>
          <a:p>
            <a:pPr marL="914400" lvl="1" indent="-457200">
              <a:buClrTx/>
              <a:buFont typeface="+mj-lt"/>
              <a:buAutoNum type="arabicPeriod"/>
            </a:pPr>
            <a:r>
              <a:rPr lang="en-US" sz="2000" dirty="0" smtClean="0">
                <a:solidFill>
                  <a:schemeClr val="tx1"/>
                </a:solidFill>
              </a:rPr>
              <a:t>Complete Employment and Training Administration (ETA) Form </a:t>
            </a:r>
            <a:r>
              <a:rPr lang="en-US" sz="2000" dirty="0" smtClean="0">
                <a:solidFill>
                  <a:schemeClr val="tx1"/>
                </a:solidFill>
              </a:rPr>
              <a:t>8429 (original stays in file)</a:t>
            </a:r>
            <a:endParaRPr lang="en-US" sz="2000" dirty="0" smtClean="0">
              <a:solidFill>
                <a:schemeClr val="tx1"/>
              </a:solidFill>
            </a:endParaRPr>
          </a:p>
          <a:p>
            <a:pPr marL="914400" lvl="1" indent="-457200">
              <a:buClrTx/>
              <a:buFont typeface="+mj-lt"/>
              <a:buAutoNum type="arabicPeriod"/>
            </a:pPr>
            <a:r>
              <a:rPr lang="en-US" sz="2000" dirty="0" smtClean="0">
                <a:solidFill>
                  <a:schemeClr val="tx1"/>
                </a:solidFill>
              </a:rPr>
              <a:t>Log the complaint</a:t>
            </a:r>
          </a:p>
          <a:p>
            <a:pPr marL="914400" lvl="1" indent="-457200">
              <a:buClrTx/>
              <a:buFont typeface="+mj-lt"/>
              <a:buAutoNum type="arabicPeriod"/>
            </a:pPr>
            <a:r>
              <a:rPr lang="en-US" sz="2000" dirty="0" smtClean="0">
                <a:solidFill>
                  <a:schemeClr val="tx1"/>
                </a:solidFill>
              </a:rPr>
              <a:t>Give the complainant a copy of the completed complaint form</a:t>
            </a:r>
          </a:p>
          <a:p>
            <a:pPr marL="914400" lvl="1" indent="-457200">
              <a:buClrTx/>
              <a:buFont typeface="+mj-lt"/>
              <a:buAutoNum type="arabicPeriod"/>
            </a:pPr>
            <a:r>
              <a:rPr lang="en-US" sz="2000" dirty="0" smtClean="0">
                <a:solidFill>
                  <a:schemeClr val="tx1"/>
                </a:solidFill>
              </a:rPr>
              <a:t>Offer appropriate career center services to the complainant if the complainant is in the career center</a:t>
            </a:r>
            <a:endParaRPr lang="en-US" sz="2000" dirty="0">
              <a:solidFill>
                <a:schemeClr val="tx1"/>
              </a:solidFill>
            </a:endParaRPr>
          </a:p>
        </p:txBody>
      </p:sp>
    </p:spTree>
    <p:extLst>
      <p:ext uri="{BB962C8B-B14F-4D97-AF65-F5344CB8AC3E}">
        <p14:creationId xmlns:p14="http://schemas.microsoft.com/office/powerpoint/2010/main" val="176281133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04900"/>
          </a:xfrm>
        </p:spPr>
        <p:txBody>
          <a:bodyPr/>
          <a:lstStyle/>
          <a:p>
            <a:pPr algn="ctr"/>
            <a:r>
              <a:rPr lang="en-US" dirty="0" smtClean="0">
                <a:solidFill>
                  <a:schemeClr val="tx1"/>
                </a:solidFill>
              </a:rPr>
              <a:t>Discontinuation of Service</a:t>
            </a:r>
            <a:endParaRPr lang="en-US" dirty="0">
              <a:solidFill>
                <a:schemeClr val="tx1"/>
              </a:solidFill>
            </a:endParaRPr>
          </a:p>
        </p:txBody>
      </p:sp>
      <p:sp>
        <p:nvSpPr>
          <p:cNvPr id="3" name="Content Placeholder 2"/>
          <p:cNvSpPr>
            <a:spLocks noGrp="1"/>
          </p:cNvSpPr>
          <p:nvPr>
            <p:ph idx="1"/>
          </p:nvPr>
        </p:nvSpPr>
        <p:spPr>
          <a:xfrm>
            <a:off x="685799" y="1981200"/>
            <a:ext cx="7772401" cy="4648200"/>
          </a:xfrm>
        </p:spPr>
        <p:txBody>
          <a:bodyPr>
            <a:normAutofit/>
          </a:bodyPr>
          <a:lstStyle/>
          <a:p>
            <a:pPr marL="342900" lvl="1"/>
            <a:r>
              <a:rPr lang="en-US" sz="2200" dirty="0" smtClean="0">
                <a:solidFill>
                  <a:prstClr val="black"/>
                </a:solidFill>
              </a:rPr>
              <a:t>Proceedings to </a:t>
            </a:r>
            <a:r>
              <a:rPr lang="en-US" sz="2200" dirty="0">
                <a:solidFill>
                  <a:prstClr val="black"/>
                </a:solidFill>
              </a:rPr>
              <a:t>discontinue services to the </a:t>
            </a:r>
            <a:r>
              <a:rPr lang="en-US" sz="2200" dirty="0" smtClean="0">
                <a:solidFill>
                  <a:prstClr val="black"/>
                </a:solidFill>
              </a:rPr>
              <a:t>employer should be </a:t>
            </a:r>
            <a:r>
              <a:rPr lang="en-US" sz="2200" dirty="0">
                <a:solidFill>
                  <a:prstClr val="black"/>
                </a:solidFill>
              </a:rPr>
              <a:t>initiated whenever a determination is made that a violation </a:t>
            </a:r>
            <a:r>
              <a:rPr lang="en-US" sz="2200" dirty="0" smtClean="0">
                <a:solidFill>
                  <a:prstClr val="black"/>
                </a:solidFill>
              </a:rPr>
              <a:t>occurred</a:t>
            </a:r>
            <a:endParaRPr lang="en-US" sz="2200" dirty="0">
              <a:solidFill>
                <a:prstClr val="black"/>
              </a:solidFill>
            </a:endParaRPr>
          </a:p>
          <a:p>
            <a:pPr marL="742950" lvl="2"/>
            <a:r>
              <a:rPr lang="en-US" sz="1800" dirty="0" smtClean="0">
                <a:solidFill>
                  <a:prstClr val="black"/>
                </a:solidFill>
              </a:rPr>
              <a:t>Notify Senior </a:t>
            </a:r>
            <a:r>
              <a:rPr lang="en-US" sz="1800" dirty="0">
                <a:solidFill>
                  <a:prstClr val="black"/>
                </a:solidFill>
              </a:rPr>
              <a:t>Monitor Advocate in writing if </a:t>
            </a:r>
            <a:r>
              <a:rPr lang="en-US" sz="1800" dirty="0" smtClean="0">
                <a:solidFill>
                  <a:prstClr val="black"/>
                </a:solidFill>
              </a:rPr>
              <a:t>final </a:t>
            </a:r>
            <a:r>
              <a:rPr lang="en-US" sz="1800" dirty="0">
                <a:solidFill>
                  <a:prstClr val="black"/>
                </a:solidFill>
              </a:rPr>
              <a:t>determination indicates </a:t>
            </a:r>
            <a:r>
              <a:rPr lang="en-US" sz="1800" dirty="0" smtClean="0">
                <a:solidFill>
                  <a:prstClr val="black"/>
                </a:solidFill>
              </a:rPr>
              <a:t>employer </a:t>
            </a:r>
            <a:r>
              <a:rPr lang="en-US" sz="1800" dirty="0">
                <a:solidFill>
                  <a:prstClr val="black"/>
                </a:solidFill>
              </a:rPr>
              <a:t>violated an employment-related law or WP </a:t>
            </a:r>
            <a:r>
              <a:rPr lang="en-US" sz="1800" dirty="0" smtClean="0">
                <a:solidFill>
                  <a:prstClr val="black"/>
                </a:solidFill>
              </a:rPr>
              <a:t>regulation</a:t>
            </a:r>
            <a:endParaRPr lang="en-US" sz="1800" dirty="0">
              <a:solidFill>
                <a:prstClr val="black"/>
              </a:solidFill>
            </a:endParaRPr>
          </a:p>
          <a:p>
            <a:pPr marL="342900" lvl="1"/>
            <a:r>
              <a:rPr lang="en-US" sz="2200" dirty="0">
                <a:solidFill>
                  <a:prstClr val="black"/>
                </a:solidFill>
              </a:rPr>
              <a:t>If enforcement agency indicates the employer is appealing its final determination, then </a:t>
            </a:r>
            <a:r>
              <a:rPr lang="en-US" sz="2200" dirty="0" smtClean="0">
                <a:solidFill>
                  <a:prstClr val="black"/>
                </a:solidFill>
              </a:rPr>
              <a:t>discontinuation </a:t>
            </a:r>
            <a:r>
              <a:rPr lang="en-US" sz="2200" dirty="0">
                <a:solidFill>
                  <a:prstClr val="black"/>
                </a:solidFill>
              </a:rPr>
              <a:t>of services will not </a:t>
            </a:r>
            <a:r>
              <a:rPr lang="en-US" sz="2200" dirty="0" smtClean="0">
                <a:solidFill>
                  <a:prstClr val="black"/>
                </a:solidFill>
              </a:rPr>
              <a:t>be initiated </a:t>
            </a:r>
            <a:r>
              <a:rPr lang="en-US" sz="2200" dirty="0">
                <a:solidFill>
                  <a:prstClr val="black"/>
                </a:solidFill>
              </a:rPr>
              <a:t>until the final appeal has been exhausted</a:t>
            </a:r>
          </a:p>
          <a:p>
            <a:pPr marL="1085850" lvl="2"/>
            <a:endParaRPr lang="en-US" sz="1600" dirty="0" smtClean="0">
              <a:solidFill>
                <a:prstClr val="black"/>
              </a:solidFill>
            </a:endParaRPr>
          </a:p>
          <a:p>
            <a:pPr marL="1085850" lvl="2"/>
            <a:endParaRPr lang="en-US" sz="1800" dirty="0">
              <a:solidFill>
                <a:prstClr val="black"/>
              </a:solidFill>
            </a:endParaRPr>
          </a:p>
          <a:p>
            <a:pPr marL="457200" lvl="1" indent="0">
              <a:buNone/>
            </a:pPr>
            <a:endParaRPr lang="en-US"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27338292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04900"/>
          </a:xfrm>
        </p:spPr>
        <p:txBody>
          <a:bodyPr/>
          <a:lstStyle/>
          <a:p>
            <a:pPr algn="ctr"/>
            <a:r>
              <a:rPr lang="en-US" dirty="0" smtClean="0">
                <a:solidFill>
                  <a:schemeClr val="tx1"/>
                </a:solidFill>
              </a:rPr>
              <a:t>Discontinuation of Service</a:t>
            </a:r>
            <a:endParaRPr lang="en-US" dirty="0">
              <a:solidFill>
                <a:schemeClr val="tx1"/>
              </a:solidFill>
            </a:endParaRPr>
          </a:p>
        </p:txBody>
      </p:sp>
      <p:sp>
        <p:nvSpPr>
          <p:cNvPr id="3" name="Content Placeholder 2"/>
          <p:cNvSpPr>
            <a:spLocks noGrp="1"/>
          </p:cNvSpPr>
          <p:nvPr>
            <p:ph idx="1"/>
          </p:nvPr>
        </p:nvSpPr>
        <p:spPr>
          <a:xfrm>
            <a:off x="685799" y="1981200"/>
            <a:ext cx="7696201" cy="4648200"/>
          </a:xfrm>
        </p:spPr>
        <p:txBody>
          <a:bodyPr>
            <a:normAutofit/>
          </a:bodyPr>
          <a:lstStyle/>
          <a:p>
            <a:pPr marL="342900" lvl="1"/>
            <a:r>
              <a:rPr lang="en-US" sz="2200" dirty="0" smtClean="0">
                <a:solidFill>
                  <a:prstClr val="black"/>
                </a:solidFill>
              </a:rPr>
              <a:t>Immediately discontinue services </a:t>
            </a:r>
            <a:r>
              <a:rPr lang="en-US" sz="2200" dirty="0">
                <a:solidFill>
                  <a:prstClr val="black"/>
                </a:solidFill>
              </a:rPr>
              <a:t>if it is believed that exhaustion of normal procedures would cause substantial harm to a significant number of </a:t>
            </a:r>
            <a:r>
              <a:rPr lang="en-US" sz="2200" dirty="0" smtClean="0">
                <a:solidFill>
                  <a:prstClr val="black"/>
                </a:solidFill>
              </a:rPr>
              <a:t>workers</a:t>
            </a:r>
            <a:endParaRPr lang="en-US" sz="2200" dirty="0">
              <a:solidFill>
                <a:prstClr val="black"/>
              </a:solidFill>
            </a:endParaRPr>
          </a:p>
          <a:p>
            <a:pPr marL="342900" lvl="1"/>
            <a:r>
              <a:rPr lang="en-US" sz="2200" dirty="0">
                <a:solidFill>
                  <a:prstClr val="black"/>
                </a:solidFill>
              </a:rPr>
              <a:t>Career center management should note that services to an employer have been discontinued on the appropriate complaint or apparent violations </a:t>
            </a:r>
            <a:r>
              <a:rPr lang="en-US" sz="2200" dirty="0" smtClean="0">
                <a:solidFill>
                  <a:prstClr val="black"/>
                </a:solidFill>
              </a:rPr>
              <a:t>log</a:t>
            </a:r>
            <a:endParaRPr lang="en-US" sz="2200" dirty="0">
              <a:solidFill>
                <a:prstClr val="black"/>
              </a:solidFill>
            </a:endParaRPr>
          </a:p>
          <a:p>
            <a:pPr marL="685800" lvl="1"/>
            <a:endParaRPr lang="en-US" dirty="0">
              <a:solidFill>
                <a:prstClr val="black"/>
              </a:solidFill>
            </a:endParaRPr>
          </a:p>
          <a:p>
            <a:pPr marL="457200" lvl="1" indent="0">
              <a:buNone/>
            </a:pPr>
            <a:endParaRPr lang="en-US"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41531553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04900"/>
          </a:xfrm>
        </p:spPr>
        <p:txBody>
          <a:bodyPr>
            <a:normAutofit fontScale="90000"/>
          </a:bodyPr>
          <a:lstStyle/>
          <a:p>
            <a:pPr algn="ctr"/>
            <a:r>
              <a:rPr lang="en-US" dirty="0" smtClean="0">
                <a:solidFill>
                  <a:schemeClr val="tx1"/>
                </a:solidFill>
              </a:rPr>
              <a:t>Basis for Discontinuation of </a:t>
            </a:r>
            <a:br>
              <a:rPr lang="en-US" dirty="0" smtClean="0">
                <a:solidFill>
                  <a:schemeClr val="tx1"/>
                </a:solidFill>
              </a:rPr>
            </a:br>
            <a:r>
              <a:rPr lang="en-US" dirty="0" smtClean="0">
                <a:solidFill>
                  <a:schemeClr val="tx1"/>
                </a:solidFill>
              </a:rPr>
              <a:t>Service</a:t>
            </a:r>
            <a:endParaRPr lang="en-US" dirty="0">
              <a:solidFill>
                <a:schemeClr val="tx1"/>
              </a:solidFill>
            </a:endParaRPr>
          </a:p>
        </p:txBody>
      </p:sp>
      <p:sp>
        <p:nvSpPr>
          <p:cNvPr id="3" name="Content Placeholder 2"/>
          <p:cNvSpPr>
            <a:spLocks noGrp="1"/>
          </p:cNvSpPr>
          <p:nvPr>
            <p:ph idx="1"/>
          </p:nvPr>
        </p:nvSpPr>
        <p:spPr>
          <a:xfrm>
            <a:off x="685799" y="1943100"/>
            <a:ext cx="7696201" cy="4686300"/>
          </a:xfrm>
        </p:spPr>
        <p:txBody>
          <a:bodyPr>
            <a:normAutofit/>
          </a:bodyPr>
          <a:lstStyle/>
          <a:p>
            <a:pPr marL="342900" lvl="1"/>
            <a:r>
              <a:rPr lang="en-US" sz="2000" dirty="0">
                <a:solidFill>
                  <a:prstClr val="black"/>
                </a:solidFill>
              </a:rPr>
              <a:t>Employer submits and refuses to alter or withdraw job orders containing specifications which </a:t>
            </a:r>
            <a:r>
              <a:rPr lang="en-US" sz="2000" dirty="0" smtClean="0">
                <a:solidFill>
                  <a:prstClr val="black"/>
                </a:solidFill>
              </a:rPr>
              <a:t>are contrary </a:t>
            </a:r>
            <a:r>
              <a:rPr lang="en-US" sz="2000" dirty="0">
                <a:solidFill>
                  <a:prstClr val="black"/>
                </a:solidFill>
              </a:rPr>
              <a:t>to employment-related </a:t>
            </a:r>
            <a:r>
              <a:rPr lang="en-US" sz="2000" dirty="0" smtClean="0">
                <a:solidFill>
                  <a:prstClr val="black"/>
                </a:solidFill>
              </a:rPr>
              <a:t>laws and/or Terms and Conditions of Use in EFM</a:t>
            </a:r>
            <a:endParaRPr lang="en-US" sz="2000" dirty="0">
              <a:solidFill>
                <a:prstClr val="black"/>
              </a:solidFill>
            </a:endParaRPr>
          </a:p>
          <a:p>
            <a:pPr marL="342900" lvl="1"/>
            <a:r>
              <a:rPr lang="en-US" sz="2000" dirty="0">
                <a:solidFill>
                  <a:prstClr val="black"/>
                </a:solidFill>
              </a:rPr>
              <a:t>Employer </a:t>
            </a:r>
            <a:r>
              <a:rPr lang="en-US" sz="2000" dirty="0" smtClean="0">
                <a:solidFill>
                  <a:prstClr val="black"/>
                </a:solidFill>
              </a:rPr>
              <a:t>submits job order and refuses </a:t>
            </a:r>
            <a:r>
              <a:rPr lang="en-US" sz="2000" dirty="0">
                <a:solidFill>
                  <a:prstClr val="black"/>
                </a:solidFill>
              </a:rPr>
              <a:t>to provide assurances that </a:t>
            </a:r>
            <a:r>
              <a:rPr lang="en-US" sz="2000" dirty="0" smtClean="0">
                <a:solidFill>
                  <a:prstClr val="black"/>
                </a:solidFill>
              </a:rPr>
              <a:t>job </a:t>
            </a:r>
            <a:r>
              <a:rPr lang="en-US" sz="2000" dirty="0">
                <a:solidFill>
                  <a:prstClr val="black"/>
                </a:solidFill>
              </a:rPr>
              <a:t>offered </a:t>
            </a:r>
            <a:r>
              <a:rPr lang="en-US" sz="2000" dirty="0" smtClean="0">
                <a:solidFill>
                  <a:prstClr val="black"/>
                </a:solidFill>
              </a:rPr>
              <a:t>is in </a:t>
            </a:r>
            <a:r>
              <a:rPr lang="en-US" sz="2000" dirty="0">
                <a:solidFill>
                  <a:prstClr val="black"/>
                </a:solidFill>
              </a:rPr>
              <a:t>compliance with employment-related </a:t>
            </a:r>
            <a:r>
              <a:rPr lang="en-US" sz="2000" dirty="0" smtClean="0">
                <a:solidFill>
                  <a:prstClr val="black"/>
                </a:solidFill>
              </a:rPr>
              <a:t>laws</a:t>
            </a:r>
            <a:endParaRPr lang="en-US" sz="2000" dirty="0">
              <a:solidFill>
                <a:prstClr val="black"/>
              </a:solidFill>
            </a:endParaRPr>
          </a:p>
          <a:p>
            <a:pPr marL="342900" lvl="1"/>
            <a:r>
              <a:rPr lang="en-US" sz="2000" dirty="0">
                <a:solidFill>
                  <a:prstClr val="black"/>
                </a:solidFill>
              </a:rPr>
              <a:t>Employer is found to have misrepresented the terms or conditions of employment specified on job </a:t>
            </a:r>
            <a:r>
              <a:rPr lang="en-US" sz="2000" dirty="0" smtClean="0">
                <a:solidFill>
                  <a:prstClr val="black"/>
                </a:solidFill>
              </a:rPr>
              <a:t>order or failed to comply with assurances made on job order</a:t>
            </a:r>
            <a:endParaRPr lang="en-US" sz="2000" dirty="0">
              <a:solidFill>
                <a:prstClr val="black"/>
              </a:solidFill>
            </a:endParaRPr>
          </a:p>
          <a:p>
            <a:pPr marL="342900" lvl="1"/>
            <a:r>
              <a:rPr lang="en-US" sz="2000" dirty="0">
                <a:solidFill>
                  <a:prstClr val="black"/>
                </a:solidFill>
              </a:rPr>
              <a:t>Employer is found to have violated ES </a:t>
            </a:r>
            <a:r>
              <a:rPr lang="en-US" sz="2000" dirty="0" smtClean="0">
                <a:solidFill>
                  <a:prstClr val="black"/>
                </a:solidFill>
              </a:rPr>
              <a:t>regulations</a:t>
            </a:r>
            <a:endParaRPr lang="en-US" sz="2000" dirty="0">
              <a:solidFill>
                <a:schemeClr val="tx1"/>
              </a:solidFill>
            </a:endParaRPr>
          </a:p>
        </p:txBody>
      </p:sp>
    </p:spTree>
    <p:extLst>
      <p:ext uri="{BB962C8B-B14F-4D97-AF65-F5344CB8AC3E}">
        <p14:creationId xmlns:p14="http://schemas.microsoft.com/office/powerpoint/2010/main" val="20562600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0">
              <a:srgbClr val="003366"/>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04900"/>
          </a:xfrm>
        </p:spPr>
        <p:txBody>
          <a:bodyPr>
            <a:normAutofit fontScale="90000"/>
          </a:bodyPr>
          <a:lstStyle/>
          <a:p>
            <a:pPr algn="ctr"/>
            <a:r>
              <a:rPr lang="en-US" dirty="0">
                <a:solidFill>
                  <a:schemeClr val="tx1"/>
                </a:solidFill>
              </a:rPr>
              <a:t>Basis for Discontinuation of </a:t>
            </a:r>
            <a:br>
              <a:rPr lang="en-US" dirty="0">
                <a:solidFill>
                  <a:schemeClr val="tx1"/>
                </a:solidFill>
              </a:rPr>
            </a:br>
            <a:r>
              <a:rPr lang="en-US" dirty="0">
                <a:solidFill>
                  <a:schemeClr val="tx1"/>
                </a:solidFill>
              </a:rPr>
              <a:t>Service</a:t>
            </a:r>
          </a:p>
        </p:txBody>
      </p:sp>
      <p:sp>
        <p:nvSpPr>
          <p:cNvPr id="3" name="Content Placeholder 2"/>
          <p:cNvSpPr>
            <a:spLocks noGrp="1"/>
          </p:cNvSpPr>
          <p:nvPr>
            <p:ph idx="1"/>
          </p:nvPr>
        </p:nvSpPr>
        <p:spPr>
          <a:xfrm>
            <a:off x="685799" y="1943100"/>
            <a:ext cx="7696201" cy="4762500"/>
          </a:xfrm>
        </p:spPr>
        <p:txBody>
          <a:bodyPr>
            <a:normAutofit/>
          </a:bodyPr>
          <a:lstStyle/>
          <a:p>
            <a:pPr marL="342900" lvl="1"/>
            <a:r>
              <a:rPr lang="en-US" sz="2000" dirty="0">
                <a:solidFill>
                  <a:prstClr val="black"/>
                </a:solidFill>
              </a:rPr>
              <a:t>Employer refuses to accept qualified workers referred through the clearance </a:t>
            </a:r>
            <a:r>
              <a:rPr lang="en-US" sz="2000" dirty="0" smtClean="0">
                <a:solidFill>
                  <a:prstClr val="black"/>
                </a:solidFill>
              </a:rPr>
              <a:t>system</a:t>
            </a:r>
            <a:endParaRPr lang="en-US" sz="2000" dirty="0">
              <a:solidFill>
                <a:prstClr val="black"/>
              </a:solidFill>
            </a:endParaRPr>
          </a:p>
          <a:p>
            <a:pPr marL="342900" lvl="1"/>
            <a:r>
              <a:rPr lang="en-US" sz="2000" dirty="0">
                <a:solidFill>
                  <a:prstClr val="black"/>
                </a:solidFill>
              </a:rPr>
              <a:t>Employer refuses to cooperate in the conduct of field </a:t>
            </a:r>
            <a:r>
              <a:rPr lang="en-US" sz="2000" dirty="0" smtClean="0">
                <a:solidFill>
                  <a:prstClr val="black"/>
                </a:solidFill>
              </a:rPr>
              <a:t>checks</a:t>
            </a:r>
            <a:endParaRPr lang="en-US" sz="2000" dirty="0">
              <a:solidFill>
                <a:prstClr val="black"/>
              </a:solidFill>
            </a:endParaRPr>
          </a:p>
          <a:p>
            <a:pPr marL="342900" lvl="1"/>
            <a:r>
              <a:rPr lang="en-US" sz="2000" dirty="0">
                <a:solidFill>
                  <a:prstClr val="black"/>
                </a:solidFill>
              </a:rPr>
              <a:t>Employer repeatedly causes discontinuation of services proceedings to be </a:t>
            </a:r>
            <a:r>
              <a:rPr lang="en-US" sz="2000" dirty="0" smtClean="0">
                <a:solidFill>
                  <a:prstClr val="black"/>
                </a:solidFill>
              </a:rPr>
              <a:t>initiated</a:t>
            </a:r>
            <a:endParaRPr lang="en-US" sz="2000" dirty="0">
              <a:solidFill>
                <a:prstClr val="black"/>
              </a:solidFill>
            </a:endParaRPr>
          </a:p>
          <a:p>
            <a:pPr marL="342900" lvl="1"/>
            <a:r>
              <a:rPr lang="en-US" sz="2000" dirty="0">
                <a:solidFill>
                  <a:prstClr val="black"/>
                </a:solidFill>
              </a:rPr>
              <a:t>Enforcement agency </a:t>
            </a:r>
            <a:r>
              <a:rPr lang="en-US" sz="2000" dirty="0" smtClean="0">
                <a:solidFill>
                  <a:prstClr val="black"/>
                </a:solidFill>
              </a:rPr>
              <a:t>notifies career center </a:t>
            </a:r>
            <a:r>
              <a:rPr lang="en-US" sz="2000" dirty="0">
                <a:solidFill>
                  <a:prstClr val="black"/>
                </a:solidFill>
              </a:rPr>
              <a:t>that the employer has violated an employment-related </a:t>
            </a:r>
            <a:r>
              <a:rPr lang="en-US" sz="2000" dirty="0" smtClean="0">
                <a:solidFill>
                  <a:prstClr val="black"/>
                </a:solidFill>
              </a:rPr>
              <a:t>law</a:t>
            </a:r>
            <a:endParaRPr lang="en-US" sz="2000" dirty="0">
              <a:solidFill>
                <a:prstClr val="black"/>
              </a:solidFill>
            </a:endParaRPr>
          </a:p>
        </p:txBody>
      </p:sp>
    </p:spTree>
    <p:extLst>
      <p:ext uri="{BB962C8B-B14F-4D97-AF65-F5344CB8AC3E}">
        <p14:creationId xmlns:p14="http://schemas.microsoft.com/office/powerpoint/2010/main" val="38595407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772400" cy="1104900"/>
          </a:xfrm>
        </p:spPr>
        <p:txBody>
          <a:bodyPr/>
          <a:lstStyle/>
          <a:p>
            <a:pPr algn="ctr"/>
            <a:r>
              <a:rPr lang="en-US" dirty="0" smtClean="0">
                <a:solidFill>
                  <a:schemeClr val="tx1"/>
                </a:solidFill>
              </a:rPr>
              <a:t>Reinstatement of Services</a:t>
            </a:r>
            <a:endParaRPr lang="en-US" dirty="0">
              <a:solidFill>
                <a:schemeClr val="tx1"/>
              </a:solidFill>
            </a:endParaRPr>
          </a:p>
        </p:txBody>
      </p:sp>
      <p:sp>
        <p:nvSpPr>
          <p:cNvPr id="3" name="Content Placeholder 2"/>
          <p:cNvSpPr>
            <a:spLocks noGrp="1"/>
          </p:cNvSpPr>
          <p:nvPr>
            <p:ph idx="1"/>
          </p:nvPr>
        </p:nvSpPr>
        <p:spPr>
          <a:xfrm>
            <a:off x="685799" y="1981200"/>
            <a:ext cx="7696201" cy="4648200"/>
          </a:xfrm>
        </p:spPr>
        <p:txBody>
          <a:bodyPr>
            <a:normAutofit/>
          </a:bodyPr>
          <a:lstStyle/>
          <a:p>
            <a:pPr marL="342900" lvl="1"/>
            <a:r>
              <a:rPr lang="en-US" sz="2200" dirty="0">
                <a:solidFill>
                  <a:prstClr val="black"/>
                </a:solidFill>
              </a:rPr>
              <a:t>Services to an employer may be reinstated, if:</a:t>
            </a:r>
          </a:p>
          <a:p>
            <a:pPr marL="742950" lvl="2"/>
            <a:r>
              <a:rPr lang="en-US" sz="1800" dirty="0">
                <a:solidFill>
                  <a:prstClr val="black"/>
                </a:solidFill>
              </a:rPr>
              <a:t>State is ordered to do so by a Federal Administrative Law </a:t>
            </a:r>
            <a:r>
              <a:rPr lang="en-US" sz="1800" dirty="0" smtClean="0">
                <a:solidFill>
                  <a:prstClr val="black"/>
                </a:solidFill>
              </a:rPr>
              <a:t>Judge (ALJ) </a:t>
            </a:r>
            <a:r>
              <a:rPr lang="en-US" sz="1800" dirty="0">
                <a:solidFill>
                  <a:prstClr val="black"/>
                </a:solidFill>
              </a:rPr>
              <a:t>or USDOL Regional </a:t>
            </a:r>
            <a:r>
              <a:rPr lang="en-US" sz="1800" dirty="0" smtClean="0">
                <a:solidFill>
                  <a:prstClr val="black"/>
                </a:solidFill>
              </a:rPr>
              <a:t>Administrator</a:t>
            </a:r>
            <a:endParaRPr lang="en-US" sz="1800" dirty="0">
              <a:solidFill>
                <a:prstClr val="black"/>
              </a:solidFill>
            </a:endParaRPr>
          </a:p>
          <a:p>
            <a:pPr marL="742950" lvl="2"/>
            <a:r>
              <a:rPr lang="en-US" sz="1800" dirty="0">
                <a:solidFill>
                  <a:prstClr val="black"/>
                </a:solidFill>
              </a:rPr>
              <a:t>Employer provides to DEO/RWB adequate evidence that</a:t>
            </a:r>
            <a:r>
              <a:rPr lang="en-US" sz="1800" dirty="0" smtClean="0">
                <a:solidFill>
                  <a:prstClr val="black"/>
                </a:solidFill>
              </a:rPr>
              <a:t>:</a:t>
            </a:r>
          </a:p>
          <a:p>
            <a:pPr marL="1200150" lvl="3"/>
            <a:r>
              <a:rPr lang="en-US" sz="1600" dirty="0" smtClean="0">
                <a:solidFill>
                  <a:prstClr val="black"/>
                </a:solidFill>
              </a:rPr>
              <a:t>Any policies, procedures or conditions responsible for the previous discontinuation of services have been corrected and that the same or similar issues are not likely to reoccur; </a:t>
            </a:r>
            <a:r>
              <a:rPr lang="en-US" sz="1600" b="1" dirty="0" smtClean="0">
                <a:solidFill>
                  <a:prstClr val="black"/>
                </a:solidFill>
              </a:rPr>
              <a:t>and</a:t>
            </a:r>
          </a:p>
          <a:p>
            <a:pPr marL="1200150" lvl="3"/>
            <a:r>
              <a:rPr lang="en-US" sz="1600" dirty="0">
                <a:solidFill>
                  <a:prstClr val="black"/>
                </a:solidFill>
              </a:rPr>
              <a:t>Employer has responded </a:t>
            </a:r>
            <a:r>
              <a:rPr lang="en-US" sz="1600" dirty="0" smtClean="0">
                <a:solidFill>
                  <a:prstClr val="black"/>
                </a:solidFill>
              </a:rPr>
              <a:t>adequately to </a:t>
            </a:r>
            <a:r>
              <a:rPr lang="en-US" sz="1600" dirty="0">
                <a:solidFill>
                  <a:prstClr val="black"/>
                </a:solidFill>
              </a:rPr>
              <a:t>any findings </a:t>
            </a:r>
            <a:r>
              <a:rPr lang="en-US" sz="1600" dirty="0" smtClean="0">
                <a:solidFill>
                  <a:prstClr val="black"/>
                </a:solidFill>
              </a:rPr>
              <a:t>including </a:t>
            </a:r>
            <a:r>
              <a:rPr lang="en-US" sz="1600" dirty="0">
                <a:solidFill>
                  <a:prstClr val="black"/>
                </a:solidFill>
              </a:rPr>
              <a:t>restitution to the complainant and the payment of any </a:t>
            </a:r>
            <a:r>
              <a:rPr lang="en-US" sz="1600" dirty="0" smtClean="0">
                <a:solidFill>
                  <a:prstClr val="black"/>
                </a:solidFill>
              </a:rPr>
              <a:t>fines</a:t>
            </a:r>
          </a:p>
          <a:p>
            <a:pPr marL="742950" lvl="2"/>
            <a:r>
              <a:rPr lang="en-US" sz="1800" dirty="0">
                <a:solidFill>
                  <a:prstClr val="black"/>
                </a:solidFill>
              </a:rPr>
              <a:t>20 </a:t>
            </a:r>
            <a:r>
              <a:rPr lang="en-US" sz="1800" dirty="0" smtClean="0">
                <a:solidFill>
                  <a:prstClr val="black"/>
                </a:solidFill>
              </a:rPr>
              <a:t>working days </a:t>
            </a:r>
            <a:r>
              <a:rPr lang="en-US" sz="1800" dirty="0">
                <a:solidFill>
                  <a:prstClr val="black"/>
                </a:solidFill>
              </a:rPr>
              <a:t>to respond to </a:t>
            </a:r>
            <a:r>
              <a:rPr lang="en-US" sz="1800" dirty="0" smtClean="0">
                <a:solidFill>
                  <a:prstClr val="black"/>
                </a:solidFill>
              </a:rPr>
              <a:t>request for reinstatement</a:t>
            </a:r>
            <a:endParaRPr lang="en-US" sz="1800" dirty="0">
              <a:solidFill>
                <a:prstClr val="black"/>
              </a:solidFill>
            </a:endParaRPr>
          </a:p>
          <a:p>
            <a:pPr marL="1200150" lvl="2" indent="-342900">
              <a:buClrTx/>
              <a:buFont typeface="+mj-lt"/>
              <a:buAutoNum type="arabicPeriod"/>
            </a:pPr>
            <a:endParaRPr lang="en-US" sz="1800" dirty="0">
              <a:solidFill>
                <a:prstClr val="black"/>
              </a:solidFill>
            </a:endParaRPr>
          </a:p>
          <a:p>
            <a:pPr marL="457200" lvl="1" indent="0">
              <a:buNone/>
            </a:pPr>
            <a:endParaRPr lang="en-US" dirty="0">
              <a:solidFill>
                <a:schemeClr val="tx1"/>
              </a:solidFill>
            </a:endParaRPr>
          </a:p>
          <a:p>
            <a:endParaRPr lang="en-US" sz="2000" dirty="0" smtClean="0">
              <a:solidFill>
                <a:schemeClr val="tx1"/>
              </a:solidFill>
            </a:endParaRPr>
          </a:p>
        </p:txBody>
      </p:sp>
    </p:spTree>
    <p:extLst>
      <p:ext uri="{BB962C8B-B14F-4D97-AF65-F5344CB8AC3E}">
        <p14:creationId xmlns:p14="http://schemas.microsoft.com/office/powerpoint/2010/main" val="17545799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848600" cy="762000"/>
          </a:xfrm>
        </p:spPr>
        <p:txBody>
          <a:bodyPr>
            <a:normAutofit/>
          </a:bodyPr>
          <a:lstStyle/>
          <a:p>
            <a:pPr algn="ctr"/>
            <a:r>
              <a:rPr lang="en-US" dirty="0" smtClean="0">
                <a:solidFill>
                  <a:schemeClr val="tx1"/>
                </a:solidFill>
              </a:rPr>
              <a:t>For More Information</a:t>
            </a:r>
            <a:endParaRPr lang="en-US" dirty="0">
              <a:solidFill>
                <a:schemeClr val="tx1"/>
              </a:solidFill>
            </a:endParaRPr>
          </a:p>
        </p:txBody>
      </p:sp>
      <p:sp>
        <p:nvSpPr>
          <p:cNvPr id="3" name="Content Placeholder 2"/>
          <p:cNvSpPr>
            <a:spLocks noGrp="1"/>
          </p:cNvSpPr>
          <p:nvPr>
            <p:ph idx="1"/>
          </p:nvPr>
        </p:nvSpPr>
        <p:spPr>
          <a:xfrm>
            <a:off x="838200" y="1905000"/>
            <a:ext cx="7772400" cy="4876800"/>
          </a:xfrm>
        </p:spPr>
        <p:txBody>
          <a:bodyPr>
            <a:normAutofit/>
          </a:bodyPr>
          <a:lstStyle/>
          <a:p>
            <a:pPr marL="0" indent="0" algn="ctr">
              <a:spcBef>
                <a:spcPts val="600"/>
              </a:spcBef>
              <a:buNone/>
            </a:pPr>
            <a:r>
              <a:rPr lang="en-US" sz="1600" dirty="0" smtClean="0">
                <a:solidFill>
                  <a:schemeClr val="tx1"/>
                </a:solidFill>
              </a:rPr>
              <a:t>Marisela Garcia</a:t>
            </a:r>
          </a:p>
          <a:p>
            <a:pPr marL="0" indent="0" algn="ctr">
              <a:spcBef>
                <a:spcPts val="600"/>
              </a:spcBef>
              <a:buNone/>
            </a:pPr>
            <a:r>
              <a:rPr lang="en-US" sz="1600" dirty="0" smtClean="0">
                <a:solidFill>
                  <a:schemeClr val="tx1"/>
                </a:solidFill>
              </a:rPr>
              <a:t>Senior Monitor Advocate/</a:t>
            </a:r>
          </a:p>
          <a:p>
            <a:pPr marL="0" indent="0" algn="ctr">
              <a:spcBef>
                <a:spcPts val="600"/>
              </a:spcBef>
              <a:buNone/>
            </a:pPr>
            <a:r>
              <a:rPr lang="en-US" sz="1600" dirty="0" smtClean="0">
                <a:solidFill>
                  <a:schemeClr val="tx1"/>
                </a:solidFill>
              </a:rPr>
              <a:t>DEO Complaint Specialist</a:t>
            </a:r>
          </a:p>
          <a:p>
            <a:pPr marL="0" indent="0" algn="ctr">
              <a:spcBef>
                <a:spcPts val="600"/>
              </a:spcBef>
              <a:buNone/>
            </a:pPr>
            <a:r>
              <a:rPr lang="en-US" sz="1600" dirty="0" smtClean="0">
                <a:solidFill>
                  <a:schemeClr val="tx1"/>
                </a:solidFill>
                <a:hlinkClick r:id="rId3"/>
              </a:rPr>
              <a:t>Marisela.Garcia@deo.myflorida.com</a:t>
            </a:r>
            <a:endParaRPr lang="en-US" sz="1600" dirty="0" smtClean="0">
              <a:solidFill>
                <a:schemeClr val="tx1"/>
              </a:solidFill>
            </a:endParaRPr>
          </a:p>
          <a:p>
            <a:pPr marL="0" indent="0" algn="ctr">
              <a:spcBef>
                <a:spcPts val="600"/>
              </a:spcBef>
              <a:buNone/>
            </a:pPr>
            <a:r>
              <a:rPr lang="en-US" sz="1600" dirty="0" smtClean="0">
                <a:solidFill>
                  <a:schemeClr val="tx1"/>
                </a:solidFill>
              </a:rPr>
              <a:t>(850) 921-3207</a:t>
            </a:r>
          </a:p>
          <a:p>
            <a:pPr marL="0" indent="0" algn="ctr">
              <a:spcBef>
                <a:spcPts val="600"/>
              </a:spcBef>
              <a:buNone/>
            </a:pPr>
            <a:endParaRPr lang="en-US" sz="1600" dirty="0">
              <a:solidFill>
                <a:schemeClr val="tx1"/>
              </a:solidFill>
            </a:endParaRPr>
          </a:p>
          <a:p>
            <a:pPr marL="0" indent="0" algn="ctr">
              <a:spcBef>
                <a:spcPts val="600"/>
              </a:spcBef>
              <a:buNone/>
            </a:pPr>
            <a:r>
              <a:rPr lang="en-US" sz="1600" dirty="0" smtClean="0">
                <a:solidFill>
                  <a:schemeClr val="tx1"/>
                </a:solidFill>
              </a:rPr>
              <a:t>Eduardo Torres</a:t>
            </a:r>
          </a:p>
          <a:p>
            <a:pPr marL="0" indent="0" algn="ctr">
              <a:spcBef>
                <a:spcPts val="600"/>
              </a:spcBef>
              <a:buNone/>
            </a:pPr>
            <a:r>
              <a:rPr lang="en-US" sz="1600" dirty="0" smtClean="0">
                <a:solidFill>
                  <a:schemeClr val="tx1"/>
                </a:solidFill>
              </a:rPr>
              <a:t>Assistant Monitor Advocate</a:t>
            </a:r>
          </a:p>
          <a:p>
            <a:pPr marL="0" indent="0" algn="ctr">
              <a:spcBef>
                <a:spcPts val="600"/>
              </a:spcBef>
              <a:buNone/>
            </a:pPr>
            <a:r>
              <a:rPr lang="en-US" sz="1600" dirty="0" smtClean="0">
                <a:solidFill>
                  <a:schemeClr val="tx1"/>
                </a:solidFill>
                <a:hlinkClick r:id="rId4"/>
              </a:rPr>
              <a:t>Eduardo.Torres@deo.myflorida.com</a:t>
            </a:r>
            <a:endParaRPr lang="en-US" sz="1600" dirty="0" smtClean="0">
              <a:solidFill>
                <a:schemeClr val="tx1"/>
              </a:solidFill>
            </a:endParaRPr>
          </a:p>
          <a:p>
            <a:pPr marL="0" indent="0" algn="ctr">
              <a:spcBef>
                <a:spcPts val="600"/>
              </a:spcBef>
              <a:buNone/>
            </a:pPr>
            <a:r>
              <a:rPr lang="en-US" sz="1600" dirty="0" smtClean="0">
                <a:solidFill>
                  <a:schemeClr val="tx1"/>
                </a:solidFill>
              </a:rPr>
              <a:t>(850) 921-3466</a:t>
            </a:r>
          </a:p>
          <a:p>
            <a:pPr marL="0" indent="0" algn="ctr">
              <a:spcBef>
                <a:spcPts val="600"/>
              </a:spcBef>
              <a:buNone/>
            </a:pPr>
            <a:endParaRPr lang="en-US" sz="1600" dirty="0" smtClean="0">
              <a:solidFill>
                <a:schemeClr val="tx1"/>
              </a:solidFill>
            </a:endParaRPr>
          </a:p>
          <a:p>
            <a:pPr marL="0" indent="0" algn="ctr">
              <a:buNone/>
            </a:pPr>
            <a:r>
              <a:rPr lang="en-US" sz="1600" dirty="0">
                <a:solidFill>
                  <a:schemeClr val="tx1"/>
                </a:solidFill>
              </a:rPr>
              <a:t>Bureau of One-Stop and Program Support</a:t>
            </a:r>
          </a:p>
          <a:p>
            <a:pPr marL="0" indent="0" algn="ctr">
              <a:buNone/>
            </a:pPr>
            <a:r>
              <a:rPr lang="en-US" sz="1600" dirty="0">
                <a:solidFill>
                  <a:schemeClr val="tx1"/>
                </a:solidFill>
              </a:rPr>
              <a:t>Division of Workforce Services</a:t>
            </a:r>
          </a:p>
          <a:p>
            <a:pPr marL="0" indent="0" algn="ctr">
              <a:buNone/>
            </a:pPr>
            <a:r>
              <a:rPr lang="en-US" sz="1600" dirty="0">
                <a:solidFill>
                  <a:schemeClr val="tx1"/>
                </a:solidFill>
              </a:rPr>
              <a:t>Florida Department of Economic </a:t>
            </a:r>
            <a:r>
              <a:rPr lang="en-US" sz="1600" dirty="0" smtClean="0">
                <a:solidFill>
                  <a:schemeClr val="tx1"/>
                </a:solidFill>
              </a:rPr>
              <a:t>Opportunity</a:t>
            </a:r>
            <a:endParaRPr lang="en-US" sz="1600" dirty="0">
              <a:solidFill>
                <a:schemeClr val="tx1"/>
              </a:solidFill>
            </a:endParaRPr>
          </a:p>
        </p:txBody>
      </p:sp>
    </p:spTree>
    <p:extLst>
      <p:ext uri="{BB962C8B-B14F-4D97-AF65-F5344CB8AC3E}">
        <p14:creationId xmlns:p14="http://schemas.microsoft.com/office/powerpoint/2010/main" val="1772528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899890"/>
          </a:xfrm>
        </p:spPr>
        <p:txBody>
          <a:bodyPr>
            <a:normAutofit fontScale="90000"/>
          </a:bodyPr>
          <a:lstStyle/>
          <a:p>
            <a:pPr algn="ctr"/>
            <a:r>
              <a:rPr lang="en-US" dirty="0" smtClean="0">
                <a:solidFill>
                  <a:schemeClr val="tx1"/>
                </a:solidFill>
              </a:rPr>
              <a:t>Violation of ES Regulations by Staff</a:t>
            </a:r>
            <a:endParaRPr lang="en-US" dirty="0">
              <a:solidFill>
                <a:schemeClr val="tx1"/>
              </a:solidFill>
            </a:endParaRPr>
          </a:p>
        </p:txBody>
      </p:sp>
      <p:sp>
        <p:nvSpPr>
          <p:cNvPr id="3" name="Content Placeholder 2"/>
          <p:cNvSpPr>
            <a:spLocks noGrp="1"/>
          </p:cNvSpPr>
          <p:nvPr>
            <p:ph idx="1"/>
          </p:nvPr>
        </p:nvSpPr>
        <p:spPr>
          <a:xfrm>
            <a:off x="685800" y="1828800"/>
            <a:ext cx="7848601" cy="4876800"/>
          </a:xfrm>
        </p:spPr>
        <p:txBody>
          <a:bodyPr>
            <a:normAutofit/>
          </a:bodyPr>
          <a:lstStyle/>
          <a:p>
            <a:pPr marL="0" indent="0">
              <a:buNone/>
            </a:pPr>
            <a:r>
              <a:rPr lang="en-US" sz="2200" dirty="0" smtClean="0">
                <a:solidFill>
                  <a:schemeClr val="tx1"/>
                </a:solidFill>
              </a:rPr>
              <a:t>If complaint involves </a:t>
            </a:r>
            <a:r>
              <a:rPr lang="en-US" sz="2200" b="1" dirty="0" smtClean="0">
                <a:solidFill>
                  <a:schemeClr val="tx1"/>
                </a:solidFill>
              </a:rPr>
              <a:t>violation of ES regulations by the career center </a:t>
            </a:r>
            <a:r>
              <a:rPr lang="en-US" sz="2200" dirty="0" smtClean="0">
                <a:solidFill>
                  <a:schemeClr val="tx1"/>
                </a:solidFill>
              </a:rPr>
              <a:t>(but not regulations which prohibit discrimination):</a:t>
            </a:r>
          </a:p>
          <a:p>
            <a:pPr marL="457200" lvl="1" indent="-457200">
              <a:buClrTx/>
              <a:buFont typeface="+mj-lt"/>
              <a:buAutoNum type="arabicPeriod"/>
            </a:pPr>
            <a:r>
              <a:rPr lang="en-US" sz="2200" dirty="0">
                <a:solidFill>
                  <a:schemeClr val="tx1"/>
                </a:solidFill>
              </a:rPr>
              <a:t>Investigate the complaint</a:t>
            </a:r>
          </a:p>
          <a:p>
            <a:pPr marL="457200" lvl="1" indent="-457200">
              <a:buClrTx/>
              <a:buFont typeface="+mj-lt"/>
              <a:buAutoNum type="arabicPeriod"/>
            </a:pPr>
            <a:r>
              <a:rPr lang="en-US" sz="2200" dirty="0">
                <a:solidFill>
                  <a:schemeClr val="tx1"/>
                </a:solidFill>
              </a:rPr>
              <a:t>If insufficient information, request additional information in </a:t>
            </a:r>
            <a:r>
              <a:rPr lang="en-US" sz="2200" dirty="0" smtClean="0">
                <a:solidFill>
                  <a:schemeClr val="tx1"/>
                </a:solidFill>
              </a:rPr>
              <a:t>writing</a:t>
            </a:r>
          </a:p>
          <a:p>
            <a:pPr marL="857250" lvl="2" indent="-457200">
              <a:buClrTx/>
              <a:buFont typeface="+mj-lt"/>
              <a:buAutoNum type="alphaUcPeriod"/>
            </a:pPr>
            <a:r>
              <a:rPr lang="en-US" sz="1800" dirty="0" smtClean="0">
                <a:solidFill>
                  <a:schemeClr val="tx1"/>
                </a:solidFill>
              </a:rPr>
              <a:t>Allow </a:t>
            </a:r>
            <a:r>
              <a:rPr lang="en-US" sz="1800" dirty="0">
                <a:solidFill>
                  <a:schemeClr val="tx1"/>
                </a:solidFill>
              </a:rPr>
              <a:t>40 working days for response from migrant and seasonal farmworkers (MSFWs)</a:t>
            </a:r>
          </a:p>
          <a:p>
            <a:pPr marL="857250" lvl="2" indent="-457200">
              <a:buClrTx/>
              <a:buFont typeface="+mj-lt"/>
              <a:buAutoNum type="alphaUcPeriod"/>
            </a:pPr>
            <a:r>
              <a:rPr lang="en-US" sz="1800" dirty="0">
                <a:solidFill>
                  <a:schemeClr val="tx1"/>
                </a:solidFill>
              </a:rPr>
              <a:t>Allow 20 working days for response from non-MSFWs</a:t>
            </a:r>
          </a:p>
          <a:p>
            <a:pPr marL="457200" lvl="1" indent="-457200">
              <a:buClrTx/>
              <a:buFont typeface="+mj-lt"/>
              <a:buAutoNum type="arabicPeriod"/>
            </a:pPr>
            <a:r>
              <a:rPr lang="en-US" sz="2200" dirty="0">
                <a:solidFill>
                  <a:schemeClr val="tx1"/>
                </a:solidFill>
              </a:rPr>
              <a:t>Attempt resolution </a:t>
            </a:r>
            <a:endParaRPr lang="en-US" sz="2200" dirty="0" smtClean="0">
              <a:solidFill>
                <a:schemeClr val="tx1"/>
              </a:solidFill>
            </a:endParaRPr>
          </a:p>
          <a:p>
            <a:pPr marL="857250" lvl="2" indent="-457200">
              <a:buClrTx/>
              <a:buFont typeface="+mj-lt"/>
              <a:buAutoNum type="alphaUcPeriod"/>
            </a:pPr>
            <a:r>
              <a:rPr lang="en-US" sz="1800" dirty="0">
                <a:solidFill>
                  <a:schemeClr val="tx1"/>
                </a:solidFill>
              </a:rPr>
              <a:t>Within 5 working days for MSFWs </a:t>
            </a:r>
          </a:p>
          <a:p>
            <a:pPr marL="857250" lvl="2" indent="-457200">
              <a:buClrTx/>
              <a:buFont typeface="+mj-lt"/>
              <a:buAutoNum type="alphaUcPeriod"/>
            </a:pPr>
            <a:r>
              <a:rPr lang="en-US" sz="1800" dirty="0">
                <a:solidFill>
                  <a:schemeClr val="tx1"/>
                </a:solidFill>
              </a:rPr>
              <a:t>Within 15 working days for non-MSFWs</a:t>
            </a:r>
          </a:p>
        </p:txBody>
      </p:sp>
    </p:spTree>
    <p:extLst>
      <p:ext uri="{BB962C8B-B14F-4D97-AF65-F5344CB8AC3E}">
        <p14:creationId xmlns:p14="http://schemas.microsoft.com/office/powerpoint/2010/main" val="4281888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fontScale="90000"/>
          </a:bodyPr>
          <a:lstStyle/>
          <a:p>
            <a:pPr algn="ctr"/>
            <a:r>
              <a:rPr lang="en-US" dirty="0">
                <a:solidFill>
                  <a:schemeClr val="tx1"/>
                </a:solidFill>
              </a:rPr>
              <a:t>Violation of ES Regulations by Staff</a:t>
            </a:r>
          </a:p>
        </p:txBody>
      </p:sp>
      <p:sp>
        <p:nvSpPr>
          <p:cNvPr id="3" name="Content Placeholder 2"/>
          <p:cNvSpPr>
            <a:spLocks noGrp="1"/>
          </p:cNvSpPr>
          <p:nvPr>
            <p:ph idx="1"/>
          </p:nvPr>
        </p:nvSpPr>
        <p:spPr>
          <a:xfrm>
            <a:off x="685800" y="1905000"/>
            <a:ext cx="7924799" cy="4800600"/>
          </a:xfrm>
        </p:spPr>
        <p:txBody>
          <a:bodyPr>
            <a:noAutofit/>
          </a:bodyPr>
          <a:lstStyle/>
          <a:p>
            <a:pPr marL="457200" lvl="1" indent="-457200">
              <a:buClrTx/>
              <a:buFont typeface="+mj-lt"/>
              <a:buAutoNum type="arabicPeriod" startAt="4"/>
            </a:pPr>
            <a:r>
              <a:rPr lang="en-US" sz="2200" dirty="0">
                <a:solidFill>
                  <a:schemeClr val="tx1"/>
                </a:solidFill>
              </a:rPr>
              <a:t>If complaint successfully resolved, </a:t>
            </a:r>
          </a:p>
          <a:p>
            <a:pPr marL="857250" lvl="2" indent="-457200">
              <a:buClrTx/>
              <a:buFont typeface="+mj-lt"/>
              <a:buAutoNum type="alphaUcPeriod"/>
            </a:pPr>
            <a:r>
              <a:rPr lang="en-US" sz="1800" dirty="0">
                <a:solidFill>
                  <a:schemeClr val="tx1"/>
                </a:solidFill>
              </a:rPr>
              <a:t>Note the date of resolution on the Fact Sheet and Complaint Log </a:t>
            </a:r>
          </a:p>
          <a:p>
            <a:pPr marL="857250" lvl="2" indent="-457200">
              <a:buClrTx/>
              <a:buFont typeface="+mj-lt"/>
              <a:buAutoNum type="alphaUcPeriod"/>
            </a:pPr>
            <a:r>
              <a:rPr lang="en-US" sz="1800" dirty="0">
                <a:solidFill>
                  <a:schemeClr val="tx1"/>
                </a:solidFill>
              </a:rPr>
              <a:t>Notify the complainant and the respondent of the results, in writing</a:t>
            </a:r>
          </a:p>
          <a:p>
            <a:pPr marL="457200" lvl="1" indent="-457200">
              <a:buClrTx/>
              <a:buFont typeface="+mj-lt"/>
              <a:buAutoNum type="arabicPeriod" startAt="4"/>
            </a:pPr>
            <a:r>
              <a:rPr lang="en-US" sz="2200" dirty="0">
                <a:solidFill>
                  <a:schemeClr val="tx1"/>
                </a:solidFill>
              </a:rPr>
              <a:t>If resolution is not achieved, </a:t>
            </a:r>
          </a:p>
          <a:p>
            <a:pPr marL="857250" lvl="2" indent="-457200">
              <a:buClrTx/>
              <a:buFont typeface="+mj-lt"/>
              <a:buAutoNum type="alphaUcPeriod"/>
            </a:pPr>
            <a:r>
              <a:rPr lang="en-US" sz="1800" dirty="0" smtClean="0">
                <a:solidFill>
                  <a:schemeClr val="tx1"/>
                </a:solidFill>
              </a:rPr>
              <a:t>Refer </a:t>
            </a:r>
            <a:r>
              <a:rPr lang="en-US" sz="1800" dirty="0">
                <a:solidFill>
                  <a:schemeClr val="tx1"/>
                </a:solidFill>
              </a:rPr>
              <a:t>the complaint to the Department of Economic Opportunity’s (DEO) Senior Monitor Advocate and send a copy of the complaint file</a:t>
            </a:r>
          </a:p>
          <a:p>
            <a:pPr marL="857250" lvl="2" indent="-457200">
              <a:buClrTx/>
              <a:buFont typeface="+mj-lt"/>
              <a:buAutoNum type="alphaUcPeriod"/>
            </a:pPr>
            <a:r>
              <a:rPr lang="en-US" sz="1800" dirty="0">
                <a:solidFill>
                  <a:schemeClr val="tx1"/>
                </a:solidFill>
              </a:rPr>
              <a:t>Inform complainant and respondent of the referral, in writing</a:t>
            </a:r>
          </a:p>
        </p:txBody>
      </p:sp>
    </p:spTree>
    <p:extLst>
      <p:ext uri="{BB962C8B-B14F-4D97-AF65-F5344CB8AC3E}">
        <p14:creationId xmlns:p14="http://schemas.microsoft.com/office/powerpoint/2010/main" val="68193181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normAutofit fontScale="90000"/>
          </a:bodyPr>
          <a:lstStyle/>
          <a:p>
            <a:pPr algn="ctr"/>
            <a:r>
              <a:rPr lang="en-US" dirty="0">
                <a:solidFill>
                  <a:schemeClr val="tx1"/>
                </a:solidFill>
              </a:rPr>
              <a:t>Violation of ES Regulations by Staff</a:t>
            </a:r>
          </a:p>
        </p:txBody>
      </p:sp>
      <p:sp>
        <p:nvSpPr>
          <p:cNvPr id="3" name="Content Placeholder 2"/>
          <p:cNvSpPr>
            <a:spLocks noGrp="1"/>
          </p:cNvSpPr>
          <p:nvPr>
            <p:ph idx="1"/>
          </p:nvPr>
        </p:nvSpPr>
        <p:spPr>
          <a:xfrm>
            <a:off x="685800" y="1905000"/>
            <a:ext cx="7924799" cy="4800600"/>
          </a:xfrm>
        </p:spPr>
        <p:txBody>
          <a:bodyPr>
            <a:noAutofit/>
          </a:bodyPr>
          <a:lstStyle/>
          <a:p>
            <a:pPr marL="457200" lvl="1" indent="-457200">
              <a:buClrTx/>
              <a:buFont typeface="+mj-lt"/>
              <a:buAutoNum type="arabicPeriod" startAt="6"/>
            </a:pPr>
            <a:r>
              <a:rPr lang="en-US" sz="2200" dirty="0">
                <a:solidFill>
                  <a:schemeClr val="tx1"/>
                </a:solidFill>
              </a:rPr>
              <a:t>Until resolution is achieved, follow up with the complainant by telephone or other written communication</a:t>
            </a:r>
          </a:p>
          <a:p>
            <a:pPr marL="857250" lvl="2" indent="-457200">
              <a:buClrTx/>
              <a:buFont typeface="+mj-lt"/>
              <a:buAutoNum type="alphaUcPeriod"/>
            </a:pPr>
            <a:r>
              <a:rPr lang="en-US" sz="1800" dirty="0">
                <a:solidFill>
                  <a:schemeClr val="tx1"/>
                </a:solidFill>
              </a:rPr>
              <a:t>Monthly for MSFWs</a:t>
            </a:r>
          </a:p>
          <a:p>
            <a:pPr marL="857250" lvl="2" indent="-457200">
              <a:buClrTx/>
              <a:buFont typeface="+mj-lt"/>
              <a:buAutoNum type="alphaUcPeriod"/>
            </a:pPr>
            <a:r>
              <a:rPr lang="en-US" sz="1800" dirty="0">
                <a:solidFill>
                  <a:schemeClr val="tx1"/>
                </a:solidFill>
              </a:rPr>
              <a:t>Quarterly for non-MSFWs</a:t>
            </a:r>
          </a:p>
          <a:p>
            <a:pPr marL="457200" lvl="1" indent="-457200">
              <a:buClrTx/>
              <a:buFont typeface="+mj-lt"/>
              <a:buAutoNum type="arabicPeriod" startAt="6"/>
            </a:pPr>
            <a:r>
              <a:rPr lang="en-US" sz="2200" dirty="0">
                <a:solidFill>
                  <a:schemeClr val="tx1"/>
                </a:solidFill>
              </a:rPr>
              <a:t>All actions, contacts, and attempted contacts concerning the complaint should be documented on the Fact Sheet</a:t>
            </a:r>
          </a:p>
        </p:txBody>
      </p:sp>
    </p:spTree>
    <p:extLst>
      <p:ext uri="{BB962C8B-B14F-4D97-AF65-F5344CB8AC3E}">
        <p14:creationId xmlns:p14="http://schemas.microsoft.com/office/powerpoint/2010/main" val="373929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3000">
              <a:srgbClr val="AEDC9D"/>
            </a:gs>
            <a:gs pos="73000">
              <a:srgbClr val="AEDC9D"/>
            </a:gs>
            <a:gs pos="0">
              <a:srgbClr val="003366"/>
            </a:gs>
            <a:gs pos="100000">
              <a:srgbClr val="C9E8BE"/>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1" y="624110"/>
            <a:ext cx="7391400" cy="747490"/>
          </a:xfrm>
        </p:spPr>
        <p:txBody>
          <a:bodyPr/>
          <a:lstStyle/>
          <a:p>
            <a:pPr algn="ctr"/>
            <a:r>
              <a:rPr lang="en-US" dirty="0" smtClean="0">
                <a:solidFill>
                  <a:schemeClr val="tx1"/>
                </a:solidFill>
              </a:rPr>
              <a:t>Violation of Terms of Job Order</a:t>
            </a:r>
            <a:endParaRPr lang="en-US" dirty="0">
              <a:solidFill>
                <a:schemeClr val="tx1"/>
              </a:solidFill>
            </a:endParaRPr>
          </a:p>
        </p:txBody>
      </p:sp>
      <p:sp>
        <p:nvSpPr>
          <p:cNvPr id="3" name="Content Placeholder 2"/>
          <p:cNvSpPr>
            <a:spLocks noGrp="1"/>
          </p:cNvSpPr>
          <p:nvPr>
            <p:ph idx="1"/>
          </p:nvPr>
        </p:nvSpPr>
        <p:spPr>
          <a:xfrm>
            <a:off x="685800" y="1905000"/>
            <a:ext cx="7924799" cy="4800600"/>
          </a:xfrm>
        </p:spPr>
        <p:txBody>
          <a:bodyPr>
            <a:normAutofit/>
          </a:bodyPr>
          <a:lstStyle/>
          <a:p>
            <a:pPr marL="0" indent="0">
              <a:buNone/>
            </a:pPr>
            <a:r>
              <a:rPr lang="en-US" sz="2200" dirty="0">
                <a:solidFill>
                  <a:schemeClr val="tx1"/>
                </a:solidFill>
              </a:rPr>
              <a:t>If </a:t>
            </a:r>
            <a:r>
              <a:rPr lang="en-US" sz="2200" dirty="0" smtClean="0">
                <a:solidFill>
                  <a:schemeClr val="tx1"/>
                </a:solidFill>
              </a:rPr>
              <a:t>complaint </a:t>
            </a:r>
            <a:r>
              <a:rPr lang="en-US" sz="2200" dirty="0">
                <a:solidFill>
                  <a:schemeClr val="tx1"/>
                </a:solidFill>
              </a:rPr>
              <a:t>involves </a:t>
            </a:r>
            <a:r>
              <a:rPr lang="en-US" sz="2200" b="1" dirty="0">
                <a:solidFill>
                  <a:schemeClr val="tx1"/>
                </a:solidFill>
              </a:rPr>
              <a:t>violation of the terms and conditions of a job order by an </a:t>
            </a:r>
            <a:r>
              <a:rPr lang="en-US" sz="2200" b="1" dirty="0" smtClean="0">
                <a:solidFill>
                  <a:schemeClr val="tx1"/>
                </a:solidFill>
              </a:rPr>
              <a:t>employer</a:t>
            </a:r>
            <a:r>
              <a:rPr lang="en-US" sz="2200" dirty="0" smtClean="0">
                <a:solidFill>
                  <a:schemeClr val="tx1"/>
                </a:solidFill>
              </a:rPr>
              <a:t>:</a:t>
            </a:r>
            <a:endParaRPr lang="en-US" sz="2200" dirty="0">
              <a:solidFill>
                <a:schemeClr val="tx1"/>
              </a:solidFill>
            </a:endParaRPr>
          </a:p>
          <a:p>
            <a:pPr marL="457200" lvl="1" indent="-457200">
              <a:buClrTx/>
              <a:buFont typeface="+mj-lt"/>
              <a:buAutoNum type="arabicPeriod"/>
            </a:pPr>
            <a:r>
              <a:rPr lang="en-US" sz="2200" dirty="0" smtClean="0">
                <a:solidFill>
                  <a:schemeClr val="tx1"/>
                </a:solidFill>
              </a:rPr>
              <a:t>Investigate the complaint</a:t>
            </a:r>
            <a:endParaRPr lang="en-US" sz="2200" dirty="0">
              <a:solidFill>
                <a:schemeClr val="tx1"/>
              </a:solidFill>
            </a:endParaRPr>
          </a:p>
          <a:p>
            <a:pPr marL="457200" lvl="1" indent="-457200">
              <a:buClrTx/>
              <a:buFont typeface="+mj-lt"/>
              <a:buAutoNum type="arabicPeriod"/>
            </a:pPr>
            <a:r>
              <a:rPr lang="en-US" sz="2200" dirty="0">
                <a:solidFill>
                  <a:schemeClr val="tx1"/>
                </a:solidFill>
              </a:rPr>
              <a:t>If insufficient information, request additional information in writing</a:t>
            </a:r>
          </a:p>
          <a:p>
            <a:pPr marL="857250" lvl="2" indent="-457200">
              <a:buClrTx/>
              <a:buFont typeface="+mj-lt"/>
              <a:buAutoNum type="alphaUcPeriod"/>
            </a:pPr>
            <a:r>
              <a:rPr lang="en-US" sz="1800" dirty="0">
                <a:solidFill>
                  <a:schemeClr val="tx1"/>
                </a:solidFill>
              </a:rPr>
              <a:t>Allow 40 working days for response from migrant and seasonal farmworkers (MSFWs)</a:t>
            </a:r>
          </a:p>
          <a:p>
            <a:pPr marL="857250" lvl="2" indent="-457200">
              <a:buClrTx/>
              <a:buFont typeface="+mj-lt"/>
              <a:buAutoNum type="alphaUcPeriod"/>
            </a:pPr>
            <a:r>
              <a:rPr lang="en-US" sz="1800" dirty="0">
                <a:solidFill>
                  <a:schemeClr val="tx1"/>
                </a:solidFill>
              </a:rPr>
              <a:t>Allow 20 working days for response from non-MSFWs</a:t>
            </a:r>
          </a:p>
          <a:p>
            <a:pPr marL="457200" lvl="1" indent="-457200">
              <a:buClrTx/>
              <a:buFont typeface="+mj-lt"/>
              <a:buAutoNum type="arabicPeriod"/>
            </a:pPr>
            <a:r>
              <a:rPr lang="en-US" sz="2200" dirty="0">
                <a:solidFill>
                  <a:schemeClr val="tx1"/>
                </a:solidFill>
              </a:rPr>
              <a:t>Attempt resolution </a:t>
            </a:r>
          </a:p>
          <a:p>
            <a:pPr marL="857250" lvl="2" indent="-457200">
              <a:buClrTx/>
              <a:buFont typeface="+mj-lt"/>
              <a:buAutoNum type="alphaUcPeriod"/>
            </a:pPr>
            <a:r>
              <a:rPr lang="en-US" sz="1800" dirty="0">
                <a:solidFill>
                  <a:schemeClr val="tx1"/>
                </a:solidFill>
              </a:rPr>
              <a:t>Within 5 working days for MSFWs </a:t>
            </a:r>
          </a:p>
          <a:p>
            <a:pPr marL="857250" lvl="2" indent="-457200">
              <a:buClrTx/>
              <a:buFont typeface="+mj-lt"/>
              <a:buAutoNum type="alphaUcPeriod"/>
            </a:pPr>
            <a:r>
              <a:rPr lang="en-US" sz="1800" dirty="0">
                <a:solidFill>
                  <a:schemeClr val="tx1"/>
                </a:solidFill>
              </a:rPr>
              <a:t>Within 15 working days for </a:t>
            </a:r>
            <a:r>
              <a:rPr lang="en-US" sz="1800" dirty="0" smtClean="0">
                <a:solidFill>
                  <a:schemeClr val="tx1"/>
                </a:solidFill>
              </a:rPr>
              <a:t>non-MSFWs</a:t>
            </a:r>
          </a:p>
        </p:txBody>
      </p:sp>
    </p:spTree>
    <p:extLst>
      <p:ext uri="{BB962C8B-B14F-4D97-AF65-F5344CB8AC3E}">
        <p14:creationId xmlns:p14="http://schemas.microsoft.com/office/powerpoint/2010/main" val="2159936071"/>
      </p:ext>
    </p:extLst>
  </p:cSld>
  <p:clrMapOvr>
    <a:masterClrMapping/>
  </p:clrMapOvr>
</p:sld>
</file>

<file path=ppt/theme/theme1.xml><?xml version="1.0" encoding="utf-8"?>
<a:theme xmlns:a="http://schemas.openxmlformats.org/drawingml/2006/main" name="Wisp">
  <a:themeElements>
    <a:clrScheme name="Custom 9">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005341"/>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docProps/app.xml><?xml version="1.0" encoding="utf-8"?>
<Properties xmlns="http://schemas.openxmlformats.org/officeDocument/2006/extended-properties" xmlns:vt="http://schemas.openxmlformats.org/officeDocument/2006/docPropsVTypes">
  <Template/>
  <TotalTime>5373</TotalTime>
  <Words>3355</Words>
  <Application>Microsoft Office PowerPoint</Application>
  <PresentationFormat>On-screen Show (4:3)</PresentationFormat>
  <Paragraphs>510</Paragraphs>
  <Slides>55</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2" baseType="lpstr">
      <vt:lpstr>Arial</vt:lpstr>
      <vt:lpstr>Calibri</vt:lpstr>
      <vt:lpstr>Century Gothic</vt:lpstr>
      <vt:lpstr>Times New Roman</vt:lpstr>
      <vt:lpstr>Wingdings 3</vt:lpstr>
      <vt:lpstr>Wisp</vt:lpstr>
      <vt:lpstr>Acrobat Document</vt:lpstr>
      <vt:lpstr>Employment Service Complaint System</vt:lpstr>
      <vt:lpstr>Agenda</vt:lpstr>
      <vt:lpstr>Processing ES-Related  Complaints</vt:lpstr>
      <vt:lpstr>ES-Related Complaints</vt:lpstr>
      <vt:lpstr>ES-Related Complaints</vt:lpstr>
      <vt:lpstr>Violation of ES Regulations by Staff</vt:lpstr>
      <vt:lpstr>Violation of ES Regulations by Staff</vt:lpstr>
      <vt:lpstr>Violation of ES Regulations by Staff</vt:lpstr>
      <vt:lpstr>Violation of Terms of Job Order</vt:lpstr>
      <vt:lpstr>Violation of Terms of Job Order</vt:lpstr>
      <vt:lpstr>Violation of Terms of Job Order</vt:lpstr>
      <vt:lpstr>Discrimination by Employer</vt:lpstr>
      <vt:lpstr>Violation of Employment-Related Law</vt:lpstr>
      <vt:lpstr>Violation of Employment-Related Law</vt:lpstr>
      <vt:lpstr>Violation of Employment-Related Law</vt:lpstr>
      <vt:lpstr>Involves Another State</vt:lpstr>
      <vt:lpstr>Involves Another Career Center</vt:lpstr>
      <vt:lpstr>Involves Another Career Center</vt:lpstr>
      <vt:lpstr>Involves Multiple Career Centers</vt:lpstr>
      <vt:lpstr>Involves Multiple Career Centers</vt:lpstr>
      <vt:lpstr>H-2A Complaints</vt:lpstr>
      <vt:lpstr>H-2A Complaints</vt:lpstr>
      <vt:lpstr>H-2A Complaints</vt:lpstr>
      <vt:lpstr>H-2A Complaints</vt:lpstr>
      <vt:lpstr>Human Trafficking</vt:lpstr>
      <vt:lpstr>Human Trafficking</vt:lpstr>
      <vt:lpstr>Complaint Resolution</vt:lpstr>
      <vt:lpstr>Processing Non-ES-Related  Complaints</vt:lpstr>
      <vt:lpstr>MSFW Non-ES-Related Complaints</vt:lpstr>
      <vt:lpstr>Non-ES-Related Complaints</vt:lpstr>
      <vt:lpstr>PowerPoint Presentation</vt:lpstr>
      <vt:lpstr>Recordkeeping and  Reporting</vt:lpstr>
      <vt:lpstr>Complaint Log</vt:lpstr>
      <vt:lpstr>Recordkeeping and Reporting</vt:lpstr>
      <vt:lpstr>Complaint File System</vt:lpstr>
      <vt:lpstr>Complaint File System</vt:lpstr>
      <vt:lpstr>Apparent Violations</vt:lpstr>
      <vt:lpstr>Apparent Violations</vt:lpstr>
      <vt:lpstr>Apparent Violation Process</vt:lpstr>
      <vt:lpstr>Apparent Violation Process</vt:lpstr>
      <vt:lpstr>Apparent Violation Process</vt:lpstr>
      <vt:lpstr>PowerPoint Presentation</vt:lpstr>
      <vt:lpstr>Log of Apparent Violations</vt:lpstr>
      <vt:lpstr>Elements of an Investigation and Determination</vt:lpstr>
      <vt:lpstr>Elements of an Investigation</vt:lpstr>
      <vt:lpstr>Elements of an Investigation</vt:lpstr>
      <vt:lpstr>Elements of an Investigation</vt:lpstr>
      <vt:lpstr>Elements of a Determination</vt:lpstr>
      <vt:lpstr>Discontinuation of Services</vt:lpstr>
      <vt:lpstr>Discontinuation of Service</vt:lpstr>
      <vt:lpstr>Discontinuation of Service</vt:lpstr>
      <vt:lpstr>Basis for Discontinuation of  Service</vt:lpstr>
      <vt:lpstr>Basis for Discontinuation of  Service</vt:lpstr>
      <vt:lpstr>Reinstatement of Services</vt:lpstr>
      <vt:lpstr>For More Information</vt:lpstr>
    </vt:vector>
  </TitlesOfParts>
  <Company>Agency for Workforce Innovation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mcneild</dc:creator>
  <cp:lastModifiedBy>Garcia, Marisela</cp:lastModifiedBy>
  <cp:revision>514</cp:revision>
  <dcterms:created xsi:type="dcterms:W3CDTF">2010-05-12T13:20:21Z</dcterms:created>
  <dcterms:modified xsi:type="dcterms:W3CDTF">2015-10-01T13:55:02Z</dcterms:modified>
</cp:coreProperties>
</file>