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4"/>
  </p:sldMasterIdLst>
  <p:notesMasterIdLst>
    <p:notesMasterId r:id="rId19"/>
  </p:notesMasterIdLst>
  <p:sldIdLst>
    <p:sldId id="256" r:id="rId5"/>
    <p:sldId id="298" r:id="rId6"/>
    <p:sldId id="308" r:id="rId7"/>
    <p:sldId id="312" r:id="rId8"/>
    <p:sldId id="324" r:id="rId9"/>
    <p:sldId id="320" r:id="rId10"/>
    <p:sldId id="318" r:id="rId11"/>
    <p:sldId id="317" r:id="rId12"/>
    <p:sldId id="325" r:id="rId13"/>
    <p:sldId id="316" r:id="rId14"/>
    <p:sldId id="323" r:id="rId15"/>
    <p:sldId id="326" r:id="rId16"/>
    <p:sldId id="267" r:id="rId17"/>
    <p:sldId id="272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ord, Morgan" initials="MM" lastIdx="14" clrIdx="0">
    <p:extLst>
      <p:ext uri="{19B8F6BF-5375-455C-9EA6-DF929625EA0E}">
        <p15:presenceInfo xmlns:p15="http://schemas.microsoft.com/office/powerpoint/2012/main" userId="S-1-5-21-205128775-351174000-1849977318-401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63"/>
    <a:srgbClr val="BDD729"/>
    <a:srgbClr val="F7AE39"/>
    <a:srgbClr val="F6AD3B"/>
    <a:srgbClr val="C3C3C3"/>
    <a:srgbClr val="F49D15"/>
    <a:srgbClr val="ABC772"/>
    <a:srgbClr val="4B94AD"/>
    <a:srgbClr val="EF7D31"/>
    <a:srgbClr val="4E9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3514" autoAdjust="0"/>
  </p:normalViewPr>
  <p:slideViewPr>
    <p:cSldViewPr snapToGrid="0">
      <p:cViewPr varScale="1">
        <p:scale>
          <a:sx n="63" d="100"/>
          <a:sy n="63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D24688-788D-421F-BBB4-9AAAF8F3C48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9E4CC9-D786-4101-A0B9-FD14F68E4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8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E4CC9-D786-4101-A0B9-FD14F68E47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5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E4CC9-D786-4101-A0B9-FD14F68E47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2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2510" y="4383994"/>
            <a:ext cx="5432276" cy="717371"/>
          </a:xfrm>
          <a:prstGeom prst="rect">
            <a:avLst/>
          </a:prstGeom>
        </p:spPr>
        <p:txBody>
          <a:bodyPr/>
          <a:lstStyle>
            <a:lvl1pPr>
              <a:defRPr sz="1800" b="1" baseline="0">
                <a:solidFill>
                  <a:srgbClr val="004563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your Master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92510" y="5246393"/>
            <a:ext cx="5432054" cy="547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Enter your program office and name here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140" y="5939075"/>
            <a:ext cx="5432425" cy="436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Enter the date of the presentation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63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1" y="1"/>
            <a:ext cx="8392825" cy="521292"/>
          </a:xfrm>
          <a:prstGeom prst="rect">
            <a:avLst/>
          </a:prstGeom>
        </p:spPr>
        <p:txBody>
          <a:bodyPr bIns="0" anchor="ctr"/>
          <a:lstStyle>
            <a:lvl1pPr>
              <a:defRPr sz="2400" b="1">
                <a:solidFill>
                  <a:srgbClr val="44546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SLIDE TITLE (UNIQUE FOR EACH SLIDE)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0A5F7-18CF-42D7-865E-9BC89C4450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3221765"/>
            <a:ext cx="7724775" cy="2939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here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067301" y="811214"/>
            <a:ext cx="3367088" cy="2239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09613" y="811213"/>
            <a:ext cx="4144962" cy="2239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here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185831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plicate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1" y="1"/>
            <a:ext cx="8392825" cy="521292"/>
          </a:xfrm>
          <a:prstGeom prst="rect">
            <a:avLst/>
          </a:prstGeom>
        </p:spPr>
        <p:txBody>
          <a:bodyPr bIns="0" anchor="ctr"/>
          <a:lstStyle>
            <a:lvl1pPr>
              <a:defRPr sz="2400" b="1">
                <a:solidFill>
                  <a:srgbClr val="44546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SLIDE TITLE (UNIQUE FOR EACH SLIDE)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0A5F7-18CF-42D7-865E-9BC89C44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408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1" y="1"/>
            <a:ext cx="8392825" cy="521292"/>
          </a:xfrm>
          <a:prstGeom prst="rect">
            <a:avLst/>
          </a:prstGeom>
        </p:spPr>
        <p:txBody>
          <a:bodyPr bIns="0" anchor="ctr"/>
          <a:lstStyle>
            <a:lvl1pPr>
              <a:defRPr sz="2400" b="1">
                <a:solidFill>
                  <a:srgbClr val="44546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SLIDE TITLE (UNIQUE FOR EACH SLIDE)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0A5F7-18CF-42D7-865E-9BC89C4450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17589"/>
            <a:ext cx="8015288" cy="12043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here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 hasCustomPrompt="1"/>
          </p:nvPr>
        </p:nvSpPr>
        <p:spPr>
          <a:xfrm>
            <a:off x="1154114" y="2546649"/>
            <a:ext cx="7015666" cy="2050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on the Icon to add a chart</a:t>
            </a:r>
          </a:p>
        </p:txBody>
      </p:sp>
    </p:spTree>
    <p:extLst>
      <p:ext uri="{BB962C8B-B14F-4D97-AF65-F5344CB8AC3E}">
        <p14:creationId xmlns:p14="http://schemas.microsoft.com/office/powerpoint/2010/main" val="18502875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plicate this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1" y="2"/>
            <a:ext cx="8392825" cy="521293"/>
          </a:xfrm>
          <a:prstGeom prst="rect">
            <a:avLst/>
          </a:prstGeom>
        </p:spPr>
        <p:txBody>
          <a:bodyPr bIns="0" anchor="ctr"/>
          <a:lstStyle>
            <a:lvl1pPr>
              <a:defRPr sz="2400" b="1">
                <a:solidFill>
                  <a:srgbClr val="44546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SLIDE TITLE (UNIQUE FOR EACH SLIDE)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0A5F7-18CF-42D7-865E-9BC89C44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2510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1" y="2"/>
            <a:ext cx="8392825" cy="521293"/>
          </a:xfrm>
          <a:prstGeom prst="rect">
            <a:avLst/>
          </a:prstGeom>
        </p:spPr>
        <p:txBody>
          <a:bodyPr bIns="0" anchor="ctr"/>
          <a:lstStyle>
            <a:lvl1pPr>
              <a:defRPr sz="2400" b="1">
                <a:solidFill>
                  <a:srgbClr val="44546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SLIDE TITLE (UNIQUE FOR EACH SLIDE)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0A5F7-18CF-42D7-865E-9BC89C4450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3237" y="1068388"/>
            <a:ext cx="3996843" cy="2455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5116513" y="1068388"/>
            <a:ext cx="3406775" cy="24558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Media Placeholder 10"/>
          <p:cNvSpPr>
            <a:spLocks noGrp="1"/>
          </p:cNvSpPr>
          <p:nvPr>
            <p:ph type="media" sz="quarter" idx="13"/>
          </p:nvPr>
        </p:nvSpPr>
        <p:spPr>
          <a:xfrm>
            <a:off x="503237" y="4356242"/>
            <a:ext cx="2733123" cy="14692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53273290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0A5F7-18CF-42D7-865E-9BC89C44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3685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880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5844-3CBC-46EA-95F7-8244B5361E76}" type="datetime1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A5F7-18CF-42D7-865E-9BC89C44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13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6100-8154-480F-870B-AB9D9A1E681D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A5F7-18CF-42D7-865E-9BC89C44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9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Image Change. ALT TEXT NEEDED for APPLIED IMAG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2510" y="4383994"/>
            <a:ext cx="5432276" cy="717371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4563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your Master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140" y="5939075"/>
            <a:ext cx="5432425" cy="436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Enter the date of the presentation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9131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the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92140" y="5151852"/>
            <a:ext cx="5432425" cy="658812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your program office and name here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941844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1" y="2"/>
            <a:ext cx="8392825" cy="529839"/>
          </a:xfrm>
          <a:prstGeom prst="rect">
            <a:avLst/>
          </a:prstGeom>
        </p:spPr>
        <p:txBody>
          <a:bodyPr bIns="0" anchor="ctr"/>
          <a:lstStyle>
            <a:lvl1pPr>
              <a:defRPr sz="2400" b="1">
                <a:solidFill>
                  <a:srgbClr val="44546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SLIDE TITLE (UNIQUE FOR EACH SLIDE)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0A5F7-18CF-42D7-865E-9BC89C4450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9763" y="922338"/>
            <a:ext cx="8077200" cy="5324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here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015028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1" y="2"/>
            <a:ext cx="8392825" cy="529839"/>
          </a:xfrm>
          <a:prstGeom prst="rect">
            <a:avLst/>
          </a:prstGeom>
        </p:spPr>
        <p:txBody>
          <a:bodyPr bIns="0" anchor="ctr"/>
          <a:lstStyle>
            <a:lvl1pPr>
              <a:defRPr sz="2400" b="1">
                <a:solidFill>
                  <a:srgbClr val="44546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SLIDE TITLE (UNIQUE FOR EACH SLIDE)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0A5F7-18CF-42D7-865E-9BC89C4450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9763" y="922338"/>
            <a:ext cx="8077200" cy="5324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here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931836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1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1" y="2"/>
            <a:ext cx="8392825" cy="529839"/>
          </a:xfrm>
          <a:prstGeom prst="rect">
            <a:avLst/>
          </a:prstGeom>
        </p:spPr>
        <p:txBody>
          <a:bodyPr bIns="0" anchor="ctr"/>
          <a:lstStyle>
            <a:lvl1pPr>
              <a:defRPr sz="2400" b="1">
                <a:solidFill>
                  <a:srgbClr val="44546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SLIDE TITLE (UNIQUE FOR EACH SLIDE)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0A5F7-18CF-42D7-865E-9BC89C44502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39764" y="950915"/>
            <a:ext cx="7883525" cy="52085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4222219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1" y="1"/>
            <a:ext cx="8392825" cy="517172"/>
          </a:xfrm>
          <a:prstGeom prst="rect">
            <a:avLst/>
          </a:prstGeom>
        </p:spPr>
        <p:txBody>
          <a:bodyPr bIns="0" anchor="ctr"/>
          <a:lstStyle>
            <a:lvl1pPr>
              <a:defRPr sz="2400" b="1">
                <a:solidFill>
                  <a:srgbClr val="44546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SLIDE TITLE (UNIQUE FOR EACH SLIDE)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0A5F7-18CF-42D7-865E-9BC89C4450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400550" y="752031"/>
            <a:ext cx="4306888" cy="5486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here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204788" y="752032"/>
            <a:ext cx="3973512" cy="5486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here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24101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 with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1" y="1"/>
            <a:ext cx="8392825" cy="517172"/>
          </a:xfrm>
          <a:prstGeom prst="rect">
            <a:avLst/>
          </a:prstGeom>
        </p:spPr>
        <p:txBody>
          <a:bodyPr bIns="0" anchor="ctr"/>
          <a:lstStyle>
            <a:lvl1pPr>
              <a:defRPr sz="2400" b="1">
                <a:solidFill>
                  <a:srgbClr val="44546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SLIDE TITLE (UNIQUE FOR EACH SLIDE)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0A5F7-18CF-42D7-865E-9BC89C4450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725824" y="752031"/>
            <a:ext cx="3796902" cy="5486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here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640081" y="752032"/>
            <a:ext cx="3538220" cy="5486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here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Line" descr="Line" title="Decorative Image"/>
          <p:cNvSpPr/>
          <p:nvPr/>
        </p:nvSpPr>
        <p:spPr>
          <a:xfrm rot="5400000">
            <a:off x="1841324" y="3472593"/>
            <a:ext cx="5221477" cy="45719"/>
          </a:xfrm>
          <a:prstGeom prst="rect">
            <a:avLst/>
          </a:prstGeom>
          <a:solidFill>
            <a:srgbClr val="BD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1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4998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side by side with bar pictur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1" y="1"/>
            <a:ext cx="8392825" cy="521292"/>
          </a:xfrm>
          <a:prstGeom prst="rect">
            <a:avLst/>
          </a:prstGeom>
        </p:spPr>
        <p:txBody>
          <a:bodyPr bIns="0" anchor="ctr"/>
          <a:lstStyle>
            <a:lvl1pPr>
              <a:defRPr sz="2400" b="1">
                <a:solidFill>
                  <a:srgbClr val="44546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SLIDE TITLE (UNIQUE FOR EACH SLIDE)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0A5F7-18CF-42D7-865E-9BC89C4450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12429" y="2220367"/>
            <a:ext cx="4092857" cy="255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Line" descr="Line" title="Decorative Image"/>
          <p:cNvSpPr/>
          <p:nvPr/>
        </p:nvSpPr>
        <p:spPr>
          <a:xfrm rot="5400000">
            <a:off x="3592015" y="3498890"/>
            <a:ext cx="2988368" cy="41563"/>
          </a:xfrm>
          <a:prstGeom prst="rect">
            <a:avLst/>
          </a:prstGeom>
          <a:solidFill>
            <a:srgbClr val="BD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15A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267113" y="2220913"/>
            <a:ext cx="3256175" cy="25542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here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209636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side by side with bar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1" y="1"/>
            <a:ext cx="8392825" cy="521292"/>
          </a:xfrm>
          <a:prstGeom prst="rect">
            <a:avLst/>
          </a:prstGeom>
        </p:spPr>
        <p:txBody>
          <a:bodyPr bIns="0" anchor="ctr"/>
          <a:lstStyle>
            <a:lvl1pPr>
              <a:defRPr sz="2400" b="1">
                <a:solidFill>
                  <a:srgbClr val="44546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SLIDE TITLE (UNIQUE FOR EACH SLIDE)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0A5F7-18CF-42D7-865E-9BC89C4450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212936" y="2242525"/>
            <a:ext cx="3418317" cy="255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Line" descr="Line" title="Decorative Image"/>
          <p:cNvSpPr/>
          <p:nvPr/>
        </p:nvSpPr>
        <p:spPr>
          <a:xfrm rot="5400000">
            <a:off x="3592015" y="3498890"/>
            <a:ext cx="2988368" cy="41563"/>
          </a:xfrm>
          <a:prstGeom prst="rect">
            <a:avLst/>
          </a:prstGeom>
          <a:solidFill>
            <a:srgbClr val="BD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415A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26333" y="2220369"/>
            <a:ext cx="4233130" cy="25542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here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20838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corative image" title="DEO background"/>
          <p:cNvPicPr preferRelativeResize="0"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6616"/>
            <a:ext cx="8522726" cy="675322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215134" y="6473730"/>
            <a:ext cx="130759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0A5F7-18CF-42D7-865E-9BC89C44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9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B5AE13-D3EE-4822-A18F-1AEB0642F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5" y="4838150"/>
            <a:ext cx="5432276" cy="415638"/>
          </a:xfrm>
        </p:spPr>
        <p:txBody>
          <a:bodyPr/>
          <a:lstStyle/>
          <a:p>
            <a:r>
              <a:rPr lang="en-CA" sz="2400" spc="-150" dirty="0">
                <a:latin typeface="Arial" panose="020B0604020202020204" pitchFamily="34" charset="0"/>
                <a:ea typeface="Open Sans Semibold" panose="020B0706030804020204" pitchFamily="34" charset="0"/>
              </a:rPr>
              <a:t>WIOA Formula Cost Category Guide</a:t>
            </a:r>
            <a:br>
              <a:rPr lang="en-CA" spc="-150" dirty="0">
                <a:latin typeface="Arial" panose="020B0604020202020204" pitchFamily="34" charset="0"/>
                <a:ea typeface="Open Sans Semibold" panose="020B0706030804020204" pitchFamily="34" charset="0"/>
              </a:rPr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023FD-4450-4A4C-B3CB-B33D9D434B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0114" y="5253788"/>
            <a:ext cx="5432054" cy="547657"/>
          </a:xfrm>
        </p:spPr>
        <p:txBody>
          <a:bodyPr/>
          <a:lstStyle/>
          <a:p>
            <a:r>
              <a:rPr lang="en-US" sz="1400" b="1" dirty="0">
                <a:solidFill>
                  <a:srgbClr val="004563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DEO Finance and Administration</a:t>
            </a:r>
          </a:p>
          <a:p>
            <a:r>
              <a:rPr lang="en-US" sz="1400" i="1" dirty="0">
                <a:solidFill>
                  <a:srgbClr val="004563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Financial Management</a:t>
            </a:r>
          </a:p>
          <a:p>
            <a:endParaRPr lang="en-US" sz="1400" b="1" dirty="0">
              <a:solidFill>
                <a:srgbClr val="004563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558903-EAEA-4B44-AED4-D15F352C53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743" y="6085691"/>
            <a:ext cx="5432425" cy="262783"/>
          </a:xfrm>
        </p:spPr>
        <p:txBody>
          <a:bodyPr/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June 2019</a:t>
            </a:r>
          </a:p>
        </p:txBody>
      </p:sp>
    </p:spTree>
    <p:extLst>
      <p:ext uri="{BB962C8B-B14F-4D97-AF65-F5344CB8AC3E}">
        <p14:creationId xmlns:p14="http://schemas.microsoft.com/office/powerpoint/2010/main" val="237456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31805-823D-4118-B163-BA5C9E368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563"/>
                </a:solidFill>
                <a:latin typeface="Arial" panose="020B0604020202020204" pitchFamily="34" charset="0"/>
              </a:rPr>
              <a:t>WIOA Youth Non Add-Ups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7BF340-669D-4E83-B9E0-C2720CC14A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1" y="717065"/>
            <a:ext cx="8077200" cy="4246822"/>
          </a:xfrm>
        </p:spPr>
        <p:txBody>
          <a:bodyPr/>
          <a:lstStyle/>
          <a:p>
            <a:r>
              <a:rPr lang="en-US" sz="2400" b="1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Add-Ups</a:t>
            </a:r>
            <a:endParaRPr lang="en-US" sz="1800" dirty="0">
              <a:solidFill>
                <a:srgbClr val="00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costs of training for in-school youth and out-of-school youth.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include any allocated costs, staff time or </a:t>
            </a:r>
            <a:r>
              <a:rPr lang="en-US" sz="160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supportive services.</a:t>
            </a:r>
            <a:endParaRPr lang="en-US" sz="1600" dirty="0">
              <a:solidFill>
                <a:srgbClr val="00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include any type of on-the-job training or paid work experience (these services are considered individual career services)</a:t>
            </a:r>
          </a:p>
          <a:p>
            <a:endParaRPr lang="en-US" sz="600" dirty="0">
              <a:solidFill>
                <a:srgbClr val="00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skills training,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 upgrade training,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Customized training,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Prerequisite training,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apprenticeship for out-of-school youth transition activities.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D6C0B4-0FA0-47B9-98C7-9FE7B3F0D9AF}"/>
              </a:ext>
            </a:extLst>
          </p:cNvPr>
          <p:cNvSpPr/>
          <p:nvPr/>
        </p:nvSpPr>
        <p:spPr>
          <a:xfrm>
            <a:off x="541176" y="4633695"/>
            <a:ext cx="7251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Prerequisite training is coursework a training institution requires before entry into an approved training program.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A52B53-E2EC-4FB1-B504-48A13B6EF509}"/>
              </a:ext>
            </a:extLst>
          </p:cNvPr>
          <p:cNvSpPr/>
          <p:nvPr/>
        </p:nvSpPr>
        <p:spPr>
          <a:xfrm>
            <a:off x="541176" y="5280026"/>
            <a:ext cx="8176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WIOA funds can be used to pay for the educational portion (i.e., related instruction component) of apprenticeship programs through ITA’s for out-of-school youth ages 18-24 (TEGL 13-16).</a:t>
            </a:r>
          </a:p>
        </p:txBody>
      </p:sp>
    </p:spTree>
    <p:extLst>
      <p:ext uri="{BB962C8B-B14F-4D97-AF65-F5344CB8AC3E}">
        <p14:creationId xmlns:p14="http://schemas.microsoft.com/office/powerpoint/2010/main" val="1212509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31507" y="-594572"/>
            <a:ext cx="7887336" cy="35289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2800" b="1" dirty="0">
              <a:solidFill>
                <a:srgbClr val="004563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372865" y="6415108"/>
            <a:ext cx="85487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lvl="1"/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HelveticaNeueLT Std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B61F8-459C-4F51-9EE8-B7FC1FB5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563"/>
                </a:solidFill>
                <a:latin typeface="Arial" panose="020B0604020202020204" pitchFamily="34" charset="0"/>
              </a:rPr>
              <a:t>WIOA Youth Work Experience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0DBD25-7B2B-4B4A-AC09-C9D67D6537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Experience</a:t>
            </a:r>
          </a:p>
          <a:p>
            <a:pPr>
              <a:spcBef>
                <a:spcPts val="600"/>
              </a:spcBef>
            </a:pPr>
            <a:endParaRPr lang="en-US" sz="1000" dirty="0">
              <a:solidFill>
                <a:srgbClr val="00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and unpaid work experiences that have a component of academic and occupational education, which may include: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employment opportunities and other employment opportunities available throughout the school year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Pre-apprenticeship programs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Internships and job shadowing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On-the-job training opportunities</a:t>
            </a:r>
          </a:p>
          <a:p>
            <a:endParaRPr lang="en-US" dirty="0">
              <a:solidFill>
                <a:srgbClr val="00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20% (cannot include supportive services)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5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31507" y="-594572"/>
            <a:ext cx="7887336" cy="35289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2800" b="1" dirty="0">
              <a:solidFill>
                <a:srgbClr val="004563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372865" y="6415108"/>
            <a:ext cx="85487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lvl="1"/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HelveticaNeueLT Std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B61F8-459C-4F51-9EE8-B7FC1FB5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563"/>
                </a:solidFill>
                <a:latin typeface="Arial" panose="020B0604020202020204" pitchFamily="34" charset="0"/>
              </a:rPr>
              <a:t>WIOA Youth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0DBD25-7B2B-4B4A-AC09-C9D67D6537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Pay-for-Performance Contracts</a:t>
            </a:r>
          </a:p>
          <a:p>
            <a:pPr>
              <a:spcBef>
                <a:spcPts val="600"/>
              </a:spcBef>
            </a:pPr>
            <a:endParaRPr lang="en-US" sz="400" b="1" dirty="0">
              <a:solidFill>
                <a:srgbClr val="00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Expenditures for pay-for-performance contracts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Earmark Requirement: Maximum of 10% of total funds</a:t>
            </a:r>
          </a:p>
          <a:p>
            <a:pPr>
              <a:spcBef>
                <a:spcPts val="600"/>
              </a:spcBef>
            </a:pPr>
            <a:endParaRPr lang="en-US" sz="900" dirty="0">
              <a:solidFill>
                <a:srgbClr val="00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Unliquidated Obligations for Pay-for-Performance Contracts</a:t>
            </a:r>
          </a:p>
          <a:p>
            <a:pPr>
              <a:spcBef>
                <a:spcPts val="600"/>
              </a:spcBef>
            </a:pPr>
            <a:endParaRPr lang="en-US" sz="400" b="1" dirty="0">
              <a:solidFill>
                <a:srgbClr val="00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Obligations incurred for pay-for-performance contracts for expenditures that have not yet been recorded, as of the reporting period end date.</a:t>
            </a:r>
          </a:p>
          <a:p>
            <a:endParaRPr lang="en-US" sz="1600" dirty="0">
              <a:solidFill>
                <a:srgbClr val="00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00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00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16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Cost Category is a subset of the total quarterly “Unliquidated Obligations” field in SERA.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76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02" y="2474460"/>
            <a:ext cx="4490720" cy="1540045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 flipV="1">
            <a:off x="647064" y="4549475"/>
            <a:ext cx="7997825" cy="45719"/>
          </a:xfrm>
          <a:prstGeom prst="rect">
            <a:avLst/>
          </a:prstGeom>
          <a:solidFill>
            <a:srgbClr val="BD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415A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3" y="1427455"/>
            <a:ext cx="1152136" cy="1341900"/>
          </a:xfrm>
          <a:prstGeom prst="rect">
            <a:avLst/>
          </a:prstGeom>
          <a:effectLst>
            <a:glow>
              <a:srgbClr val="002060">
                <a:alpha val="40000"/>
              </a:srgbClr>
            </a:glow>
          </a:effectLst>
        </p:spPr>
      </p:pic>
      <p:sp>
        <p:nvSpPr>
          <p:cNvPr id="50" name="Title 1"/>
          <p:cNvSpPr txBox="1">
            <a:spLocks/>
          </p:cNvSpPr>
          <p:nvPr/>
        </p:nvSpPr>
        <p:spPr>
          <a:xfrm>
            <a:off x="647064" y="102081"/>
            <a:ext cx="7761645" cy="35289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b="1" dirty="0">
                <a:solidFill>
                  <a:srgbClr val="004563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Open Discussion &amp; Questions</a:t>
            </a:r>
          </a:p>
        </p:txBody>
      </p:sp>
    </p:spTree>
    <p:extLst>
      <p:ext uri="{BB962C8B-B14F-4D97-AF65-F5344CB8AC3E}">
        <p14:creationId xmlns:p14="http://schemas.microsoft.com/office/powerpoint/2010/main" val="3598595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48" y="1819058"/>
            <a:ext cx="1160185" cy="13512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47177" y="1772878"/>
            <a:ext cx="6677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5400" b="1" dirty="0">
              <a:solidFill>
                <a:srgbClr val="00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47064" y="87021"/>
            <a:ext cx="5424127" cy="35289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Contact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5" y="4827218"/>
            <a:ext cx="1161514" cy="135282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009553" y="5039563"/>
            <a:ext cx="6631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DEO Bureau of Financial Management</a:t>
            </a:r>
            <a:endParaRPr lang="en-US" dirty="0">
              <a:solidFill>
                <a:srgbClr val="00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Line: </a:t>
            </a:r>
            <a:r>
              <a:rPr lang="en-US" b="1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850-245-7126</a:t>
            </a:r>
          </a:p>
          <a:p>
            <a:r>
              <a:rPr lang="en-US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</a:t>
            </a:r>
            <a:r>
              <a:rPr lang="en-US" b="1" i="1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caroline.womack@deo.myflorida.com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30251" y="2596915"/>
            <a:ext cx="6511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questions or comments about this presentation or need to discuss a future project, please contact Tisha Womack.</a:t>
            </a:r>
          </a:p>
        </p:txBody>
      </p:sp>
      <p:sp>
        <p:nvSpPr>
          <p:cNvPr id="26" name="Rectangle 25"/>
          <p:cNvSpPr/>
          <p:nvPr/>
        </p:nvSpPr>
        <p:spPr>
          <a:xfrm flipV="1">
            <a:off x="647064" y="4549475"/>
            <a:ext cx="7997825" cy="45719"/>
          </a:xfrm>
          <a:prstGeom prst="rect">
            <a:avLst/>
          </a:prstGeom>
          <a:solidFill>
            <a:srgbClr val="BD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41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2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16859" y="-954915"/>
            <a:ext cx="7858236" cy="35289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2800" b="1" dirty="0">
              <a:solidFill>
                <a:srgbClr val="004563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5380892-666C-41A9-A77E-A883E0B8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563"/>
                </a:solidFill>
                <a:latin typeface="Arial" panose="020B0604020202020204" pitchFamily="34" charset="0"/>
              </a:rPr>
              <a:t>WIOA Adult and Dislocated Worker Formula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82723E4-2E85-402A-B2BD-011524E497A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25824" y="1119195"/>
            <a:ext cx="3796902" cy="5119681"/>
          </a:xfrm>
        </p:spPr>
        <p:txBody>
          <a:bodyPr/>
          <a:lstStyle/>
          <a:p>
            <a:pPr algn="ctr"/>
            <a:r>
              <a:rPr lang="en-US" sz="2400" u="sng" dirty="0"/>
              <a:t>Non Add-Ups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 algn="ctr">
              <a:spcBef>
                <a:spcPts val="600"/>
              </a:spcBef>
            </a:pPr>
            <a:r>
              <a:rPr lang="en-US" sz="2000" dirty="0"/>
              <a:t>Incumbent Worker Training</a:t>
            </a:r>
          </a:p>
          <a:p>
            <a:pPr algn="ctr">
              <a:spcBef>
                <a:spcPts val="600"/>
              </a:spcBef>
            </a:pPr>
            <a:endParaRPr lang="en-US" sz="2000" dirty="0"/>
          </a:p>
          <a:p>
            <a:pPr algn="ctr">
              <a:spcBef>
                <a:spcPts val="600"/>
              </a:spcBef>
            </a:pPr>
            <a:r>
              <a:rPr lang="en-US" sz="2000" dirty="0"/>
              <a:t>Work Experience/Transitional Jobs</a:t>
            </a:r>
          </a:p>
          <a:p>
            <a:pPr algn="ctr">
              <a:spcBef>
                <a:spcPts val="600"/>
              </a:spcBef>
            </a:pPr>
            <a:endParaRPr lang="en-US" sz="2000" dirty="0"/>
          </a:p>
          <a:p>
            <a:pPr algn="ctr">
              <a:spcBef>
                <a:spcPts val="600"/>
              </a:spcBef>
            </a:pPr>
            <a:r>
              <a:rPr lang="en-US" sz="2000" dirty="0"/>
              <a:t>ITA Federal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6FE6248-1666-4310-9B63-05945892CE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0081" y="1119195"/>
            <a:ext cx="3538220" cy="5119682"/>
          </a:xfrm>
        </p:spPr>
        <p:txBody>
          <a:bodyPr/>
          <a:lstStyle/>
          <a:p>
            <a:pPr algn="ctr"/>
            <a:r>
              <a:rPr lang="en-US" sz="2400" u="sng" dirty="0"/>
              <a:t>Add-Ups</a:t>
            </a:r>
          </a:p>
          <a:p>
            <a:endParaRPr lang="en-US" sz="2000" dirty="0"/>
          </a:p>
          <a:p>
            <a:pPr algn="ctr"/>
            <a:r>
              <a:rPr lang="en-US" sz="2000" dirty="0"/>
              <a:t>Training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Career Services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Local Administration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D5CA54-ADDC-49EE-B93F-BD540AC06B64}"/>
              </a:ext>
            </a:extLst>
          </p:cNvPr>
          <p:cNvSpPr/>
          <p:nvPr/>
        </p:nvSpPr>
        <p:spPr>
          <a:xfrm>
            <a:off x="716859" y="5213445"/>
            <a:ext cx="785823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5533FE-68C7-499D-9AC2-A964BE1A9590}"/>
              </a:ext>
            </a:extLst>
          </p:cNvPr>
          <p:cNvSpPr/>
          <p:nvPr/>
        </p:nvSpPr>
        <p:spPr>
          <a:xfrm>
            <a:off x="834285" y="5470590"/>
            <a:ext cx="7536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Services + Training + Local Admin = Total Expenditures</a:t>
            </a:r>
          </a:p>
        </p:txBody>
      </p:sp>
    </p:spTree>
    <p:extLst>
      <p:ext uri="{BB962C8B-B14F-4D97-AF65-F5344CB8AC3E}">
        <p14:creationId xmlns:p14="http://schemas.microsoft.com/office/powerpoint/2010/main" val="349166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/>
        </p:nvSpPr>
        <p:spPr>
          <a:xfrm>
            <a:off x="6400800" y="64327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dirty="0"/>
              <a:t>3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1B1A535-1503-4986-8CE3-8512FBB44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563"/>
                </a:solidFill>
                <a:latin typeface="Arial" panose="020B0604020202020204" pitchFamily="34" charset="0"/>
              </a:rPr>
              <a:t>WIOA Adult and Dislocated Worker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38941F-466C-4822-BD11-47271BC545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763" y="968992"/>
            <a:ext cx="8077200" cy="527782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Add-Up Cost Categories:</a:t>
            </a:r>
          </a:p>
          <a:p>
            <a:pPr>
              <a:spcBef>
                <a:spcPts val="600"/>
              </a:spcBef>
            </a:pPr>
            <a:endParaRPr lang="en-US" sz="1600" dirty="0">
              <a:solidFill>
                <a:srgbClr val="00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 Local Administration</a:t>
            </a:r>
            <a:endParaRPr lang="en-US" sz="1200" dirty="0">
              <a:solidFill>
                <a:srgbClr val="00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200025">
              <a:spcBef>
                <a:spcPts val="600"/>
              </a:spcBef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are defined at WIOA Sec 134 (c)(3)(d)</a:t>
            </a:r>
          </a:p>
          <a:p>
            <a:pPr marL="457200" lvl="1" indent="-200025">
              <a:spcBef>
                <a:spcPts val="600"/>
              </a:spcBef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include the administrative portion of indirect expenditures</a:t>
            </a:r>
          </a:p>
          <a:p>
            <a:pPr marL="457200" lvl="1" indent="-200025">
              <a:spcBef>
                <a:spcPts val="600"/>
              </a:spcBef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exceed 10% of the total Adult, DLW and Youth funds</a:t>
            </a:r>
          </a:p>
          <a:p>
            <a:pPr>
              <a:spcBef>
                <a:spcPts val="600"/>
              </a:spcBef>
            </a:pPr>
            <a:endParaRPr lang="en-US" sz="1400" dirty="0">
              <a:solidFill>
                <a:srgbClr val="00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 Career Services</a:t>
            </a:r>
            <a:endParaRPr lang="en-US" sz="1200" dirty="0">
              <a:solidFill>
                <a:srgbClr val="00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200025">
              <a:spcBef>
                <a:spcPts val="600"/>
              </a:spcBef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Career Services</a:t>
            </a:r>
          </a:p>
          <a:p>
            <a:pPr marL="457200" lvl="1" indent="-200025">
              <a:spcBef>
                <a:spcPts val="600"/>
              </a:spcBef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Individualized Career Services (Work Experience/Transitional Jobs)</a:t>
            </a:r>
          </a:p>
          <a:p>
            <a:pPr marL="457200" lvl="1" indent="-200025">
              <a:spcBef>
                <a:spcPts val="600"/>
              </a:spcBef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Services</a:t>
            </a:r>
          </a:p>
          <a:p>
            <a:pPr marL="457200" lvl="1" indent="-200025">
              <a:spcBef>
                <a:spcPts val="600"/>
              </a:spcBef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Supportive Services</a:t>
            </a:r>
          </a:p>
          <a:p>
            <a:pPr marL="457200" lvl="1" indent="-200025">
              <a:spcBef>
                <a:spcPts val="600"/>
              </a:spcBef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other costs (both direct and indirect) that are not included in training or local        administration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41197" y="-557958"/>
            <a:ext cx="7887336" cy="35289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2800" b="1" dirty="0">
              <a:solidFill>
                <a:srgbClr val="004563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064" y="936010"/>
            <a:ext cx="79978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B07411-6838-42F7-BDBA-6132E5D8D44C}"/>
              </a:ext>
            </a:extLst>
          </p:cNvPr>
          <p:cNvSpPr/>
          <p:nvPr/>
        </p:nvSpPr>
        <p:spPr>
          <a:xfrm>
            <a:off x="2198865" y="54041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Does not include any allocated costs, staff time or supportive services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73D1C98-4DB3-4159-B39D-3EB6057A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563"/>
                </a:solidFill>
                <a:latin typeface="Arial" panose="020B0604020202020204" pitchFamily="34" charset="0"/>
              </a:rPr>
              <a:t>WIOA Adult and Dislocated Worker Add-ups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8BB1679-70BF-4D3E-96DE-A280041285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spcBef>
                <a:spcPts val="600"/>
              </a:spcBef>
              <a:buAutoNum type="arabicParenR" startAt="3"/>
            </a:pPr>
            <a:r>
              <a:rPr lang="en-US" sz="18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(Only includes the direct training costs of the participant)</a:t>
            </a:r>
            <a:endParaRPr lang="en-US" sz="1600" dirty="0">
              <a:solidFill>
                <a:srgbClr val="00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On-the-Job Training (OJT)		</a:t>
            </a:r>
          </a:p>
          <a:p>
            <a:pPr marL="4572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Training Accounts (ITA)	 </a:t>
            </a:r>
          </a:p>
          <a:p>
            <a:pPr marL="4572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Non-ITA Contracts</a:t>
            </a:r>
          </a:p>
          <a:p>
            <a:pPr marL="4572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Customized Training</a:t>
            </a:r>
          </a:p>
          <a:p>
            <a:pPr marL="4572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Incumbent Worker Training</a:t>
            </a:r>
          </a:p>
          <a:p>
            <a:pPr marL="4572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Upgrade</a:t>
            </a:r>
          </a:p>
          <a:p>
            <a:pPr marL="4572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Entrepreneurial Training</a:t>
            </a:r>
          </a:p>
          <a:p>
            <a:pPr marL="4572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ABE/ESL in Conjunction with Training</a:t>
            </a:r>
          </a:p>
          <a:p>
            <a:pPr marL="4572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Skills Training</a:t>
            </a:r>
          </a:p>
          <a:p>
            <a:pPr marL="4572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Prerequisite Training</a:t>
            </a:r>
          </a:p>
          <a:p>
            <a:pPr marL="4572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Apprenticeship</a:t>
            </a:r>
          </a:p>
          <a:p>
            <a:r>
              <a:rPr lang="en-US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7133A-97B2-48BE-9357-84848F7E3021}"/>
              </a:ext>
            </a:extLst>
          </p:cNvPr>
          <p:cNvSpPr/>
          <p:nvPr/>
        </p:nvSpPr>
        <p:spPr>
          <a:xfrm>
            <a:off x="969444" y="4517291"/>
            <a:ext cx="7417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Tools, equipment, books and mandatory fees are included in the Federal ITA cost categories if they are included in the cost of tuition or a fee from the training provider.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3906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064" y="936010"/>
            <a:ext cx="79978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B23E58-06AB-41D6-8941-291F928AB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563"/>
                </a:solidFill>
                <a:latin typeface="Arial" panose="020B0604020202020204" pitchFamily="34" charset="0"/>
              </a:rPr>
              <a:t>WIOA Adult and Dislocated Worker Non Add-Ups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4D22CA-2AFA-42FF-924F-7FFC246A5F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763" y="731520"/>
            <a:ext cx="8077200" cy="5515293"/>
          </a:xfrm>
        </p:spPr>
        <p:txBody>
          <a:bodyPr/>
          <a:lstStyle/>
          <a:p>
            <a:r>
              <a:rPr lang="en-US" sz="2400" b="1" dirty="0"/>
              <a:t>Non Add-Ups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Incumbent  Worker Training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           IWT can be used to either help avert potential layoffs of employees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	or obtain the skills necessary to retain employment, such as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	increasing the skills levels of employees so they can be promoted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	within the company and create backfill opportunities for less-skilled employees.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	Up to 20% of the combined Adult and DLW funds can be used to provide for the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	federal share of the cost of providing IWT.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ITA Federal</a:t>
            </a:r>
          </a:p>
          <a:p>
            <a:pPr marL="511175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	The direct training costs of the participant.  Equal to the training add-up cost category.	</a:t>
            </a: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Tools, books, equipment, and mandatory fees must be </a:t>
            </a:r>
            <a:r>
              <a:rPr lang="en-US" sz="1400" b="1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 in the cost of tuition or a fee from the training provider </a:t>
            </a: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be included in this cost category.  Payments to training providers for tuition, books, fees, etc. on behalf of a participant should be included under the Training and ITA Federal cost categories and not under Supportive Services.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Transitional Jobs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         	Transitional jobs are a type of work experience and are considered an individualized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	career service.  Up to 10% of combined Adult	and DLW funds may be used to provide 	transitional jobs.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7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/>
        </p:nvSpPr>
        <p:spPr>
          <a:xfrm>
            <a:off x="6400800" y="64327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dirty="0"/>
              <a:t>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B092D-63AB-4764-BE3A-6EF89FF0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563"/>
                </a:solidFill>
                <a:latin typeface="Arial" panose="020B0604020202020204" pitchFamily="34" charset="0"/>
              </a:rPr>
              <a:t>WIOA Adult And Dislocated Worker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50CC5D-042D-4AF0-8884-12C644CAA8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1" y="819059"/>
            <a:ext cx="8077200" cy="5324475"/>
          </a:xfrm>
        </p:spPr>
        <p:txBody>
          <a:bodyPr/>
          <a:lstStyle/>
          <a:p>
            <a:r>
              <a:rPr lang="en-US" sz="18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Expenditures of Adult Funds on Dislocated Worker Program</a:t>
            </a:r>
          </a:p>
          <a:p>
            <a:pPr marL="401638" indent="-230188">
              <a:buFont typeface="Arial" panose="020B0604020202020204" pitchFamily="34" charset="0"/>
              <a:buChar char="•"/>
              <a:tabLst>
                <a:tab pos="117475" algn="l"/>
              </a:tabLst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LWDBs may spend up to 100% of their WIOA Formula Adult on</a:t>
            </a:r>
          </a:p>
          <a:p>
            <a:pPr marL="457200" indent="-285750">
              <a:tabLst>
                <a:tab pos="117475" algn="l"/>
              </a:tabLst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the Dislocated Worker program</a:t>
            </a:r>
          </a:p>
          <a:p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n-US" sz="18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Expenditures of DLW Funds on the Adult Program</a:t>
            </a:r>
          </a:p>
          <a:p>
            <a:pPr marL="401638" indent="-2301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LWDBs may spend up to 100% of their WIOA Formula Dislocated</a:t>
            </a:r>
          </a:p>
          <a:p>
            <a:pPr marL="457200" indent="-285750"/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Worker on the Adult program</a:t>
            </a:r>
          </a:p>
          <a:p>
            <a:endParaRPr lang="en-US" sz="1400" dirty="0">
              <a:solidFill>
                <a:srgbClr val="00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for Performance Contracts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Expenditures for pay-for-performance contracts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Earmark Requirement:  Maximum of 10% of total funds</a:t>
            </a:r>
          </a:p>
          <a:p>
            <a:endParaRPr lang="en-US" sz="1400" dirty="0">
              <a:solidFill>
                <a:srgbClr val="00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Unliquidated Obligations for Pay-for Performance Contracts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Obligations incurred for pay-for-performance contracts for which an expenditure has not yet been recorded, as of the reporting period end date.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Cost Category is a subset of the total quarterly “Unliquidated Obligations” field in SERA.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68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1819" y="758587"/>
            <a:ext cx="7997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5050" lvl="1" indent="-457200"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HelveticaNeueLT Std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52E0B5-44A0-4FD6-B77A-3EF5C4725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WIOA Youth Formula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6DA426C-0019-4AFE-8F24-C5EB4A9774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25824" y="967563"/>
            <a:ext cx="3796902" cy="5271313"/>
          </a:xfrm>
        </p:spPr>
        <p:txBody>
          <a:bodyPr/>
          <a:lstStyle/>
          <a:p>
            <a:pPr algn="ctr"/>
            <a:r>
              <a:rPr lang="en-US" sz="2400" u="sng" dirty="0"/>
              <a:t>Non Add-Ups</a:t>
            </a:r>
          </a:p>
          <a:p>
            <a:pPr algn="ctr">
              <a:spcBef>
                <a:spcPts val="600"/>
              </a:spcBef>
            </a:pPr>
            <a:endParaRPr lang="en-US" sz="1600" dirty="0"/>
          </a:p>
          <a:p>
            <a:pPr algn="ctr">
              <a:spcBef>
                <a:spcPts val="600"/>
              </a:spcBef>
            </a:pPr>
            <a:r>
              <a:rPr lang="en-US" sz="2000" dirty="0"/>
              <a:t>ITA Federal</a:t>
            </a:r>
          </a:p>
          <a:p>
            <a:pPr algn="ctr">
              <a:spcBef>
                <a:spcPts val="600"/>
              </a:spcBef>
            </a:pPr>
            <a:endParaRPr lang="en-US" sz="2000" dirty="0"/>
          </a:p>
          <a:p>
            <a:pPr algn="ctr">
              <a:spcBef>
                <a:spcPts val="600"/>
              </a:spcBef>
            </a:pPr>
            <a:r>
              <a:rPr lang="en-US" sz="2000" dirty="0"/>
              <a:t>Work Experience</a:t>
            </a:r>
          </a:p>
          <a:p>
            <a:pPr algn="ctr">
              <a:spcBef>
                <a:spcPts val="600"/>
              </a:spcBef>
            </a:pPr>
            <a:endParaRPr lang="en-US" sz="2000" dirty="0"/>
          </a:p>
          <a:p>
            <a:pPr algn="ctr">
              <a:spcBef>
                <a:spcPts val="600"/>
              </a:spcBef>
            </a:pPr>
            <a:r>
              <a:rPr lang="en-US" sz="2000" dirty="0"/>
              <a:t>Pay-for-Performance Contracts</a:t>
            </a:r>
            <a:endParaRPr lang="en-US" sz="18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C8CB63B-0EFB-4896-815C-46F38514B39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0081" y="967563"/>
            <a:ext cx="3538220" cy="5271314"/>
          </a:xfrm>
        </p:spPr>
        <p:txBody>
          <a:bodyPr/>
          <a:lstStyle/>
          <a:p>
            <a:pPr algn="ctr"/>
            <a:r>
              <a:rPr lang="en-US" sz="2400" u="sng" dirty="0"/>
              <a:t>Add-Ups</a:t>
            </a:r>
          </a:p>
          <a:p>
            <a:endParaRPr lang="en-US" sz="1600" dirty="0"/>
          </a:p>
          <a:p>
            <a:pPr algn="ctr"/>
            <a:r>
              <a:rPr lang="en-US" sz="2000" dirty="0"/>
              <a:t>Local Administration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In-School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Out-of-School</a:t>
            </a:r>
            <a:endParaRPr lang="en-US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9FC53A-57E4-464B-ACCA-338CDBD96F90}"/>
              </a:ext>
            </a:extLst>
          </p:cNvPr>
          <p:cNvSpPr/>
          <p:nvPr/>
        </p:nvSpPr>
        <p:spPr>
          <a:xfrm>
            <a:off x="796706" y="5415464"/>
            <a:ext cx="785823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In-School + Out-of-School + Local Admin = Total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821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668772" y="6925967"/>
            <a:ext cx="835151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lvl="1"/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HelveticaNeueLT Std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F7C44-2D60-4DF3-895B-D873D129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563"/>
                </a:solidFill>
                <a:latin typeface="Arial" panose="020B0604020202020204" pitchFamily="34" charset="0"/>
              </a:rPr>
              <a:t>WIOA Youth Add-Ups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2D6590-298D-49D2-9F0B-114889C9C7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Add-Up Categories:</a:t>
            </a:r>
          </a:p>
          <a:p>
            <a:endParaRPr lang="en-US" sz="800" dirty="0">
              <a:solidFill>
                <a:srgbClr val="00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en-US" sz="18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Administration</a:t>
            </a:r>
            <a:endParaRPr lang="en-US" sz="1200" dirty="0">
              <a:solidFill>
                <a:srgbClr val="00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include the administrative portion of indirect expenditures</a:t>
            </a:r>
          </a:p>
          <a:p>
            <a:pPr marL="4572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exceed 10% of the total Adult, DLW and Youth funds</a:t>
            </a:r>
          </a:p>
          <a:p>
            <a:pPr>
              <a:spcBef>
                <a:spcPts val="600"/>
              </a:spcBef>
            </a:pPr>
            <a:endParaRPr lang="en-US" sz="800" dirty="0">
              <a:solidFill>
                <a:srgbClr val="00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AutoNum type="arabicParenR" startAt="2"/>
            </a:pPr>
            <a:r>
              <a:rPr lang="en-US" sz="18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Out-of-School Youth Costs Include:</a:t>
            </a:r>
            <a:endParaRPr lang="en-US" sz="1200" dirty="0">
              <a:solidFill>
                <a:srgbClr val="00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Services Costs</a:t>
            </a:r>
          </a:p>
          <a:p>
            <a:pPr marL="457200">
              <a:spcBef>
                <a:spcPts val="600"/>
              </a:spcBef>
            </a:pPr>
            <a:r>
              <a:rPr lang="en-US" sz="1400" b="1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</a:t>
            </a: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 determinations, initial skill assessments, labor exchange services, provision of information on programs and services, program referrals, work experience, transitional jobs)</a:t>
            </a:r>
          </a:p>
          <a:p>
            <a:pPr marL="4572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Training Costs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400" b="1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</a:t>
            </a: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costs of occupational skills training, skill upgrade training, customized training, prerequisite training and registered apprenticeship for out-of-school youth)</a:t>
            </a:r>
          </a:p>
          <a:p>
            <a:pPr marL="4572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Allocated Costs</a:t>
            </a:r>
          </a:p>
          <a:p>
            <a:pPr marL="4572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Programmatic Portion of Indirect</a:t>
            </a:r>
          </a:p>
          <a:p>
            <a:pPr marL="4572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Earmark Requirement:  </a:t>
            </a:r>
            <a:r>
              <a:rPr lang="en-US" sz="1400" b="1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or greater</a:t>
            </a:r>
          </a:p>
          <a:p>
            <a:endParaRPr lang="en-US" sz="800" dirty="0">
              <a:solidFill>
                <a:srgbClr val="00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821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/>
        </p:nvSpPr>
        <p:spPr>
          <a:xfrm>
            <a:off x="6400800" y="64327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dirty="0"/>
              <a:t>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84DD3-128F-420D-8498-40D6C7C2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563"/>
                </a:solidFill>
                <a:latin typeface="Arial" panose="020B0604020202020204" pitchFamily="34" charset="0"/>
              </a:rPr>
              <a:t>WIOA Youth Add-Ups Continued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BC6B76-340E-4B38-ABB9-DAA747C5F3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763" y="922338"/>
            <a:ext cx="8077200" cy="2788425"/>
          </a:xfrm>
        </p:spPr>
        <p:txBody>
          <a:bodyPr/>
          <a:lstStyle/>
          <a:p>
            <a:r>
              <a:rPr lang="en-US" sz="18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In-School Youth Cost Include:</a:t>
            </a:r>
            <a:endParaRPr lang="en-US" sz="1600" dirty="0">
              <a:solidFill>
                <a:srgbClr val="00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Services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 determinations, initial skill assessments, labor exchange services, provision of information on programs and services, program referrals, work experience, transitional jobs)</a:t>
            </a:r>
          </a:p>
          <a:p>
            <a:pPr marL="4572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Training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costs of occupational skills training, skill upgrade training, customized training, prerequisite training and registered apprenticeship for in-school youth)</a:t>
            </a:r>
          </a:p>
          <a:p>
            <a:pPr marL="4572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Allocated Costs</a:t>
            </a:r>
          </a:p>
          <a:p>
            <a:pPr marL="4572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Programmatic Portion of Indirect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248396-F955-413C-9FAB-F63064940830}"/>
              </a:ext>
            </a:extLst>
          </p:cNvPr>
          <p:cNvSpPr/>
          <p:nvPr/>
        </p:nvSpPr>
        <p:spPr>
          <a:xfrm>
            <a:off x="1052660" y="4317946"/>
            <a:ext cx="7251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costs associated with serving an in-school youth except for admin.</a:t>
            </a:r>
          </a:p>
        </p:txBody>
      </p:sp>
    </p:spTree>
    <p:extLst>
      <p:ext uri="{BB962C8B-B14F-4D97-AF65-F5344CB8AC3E}">
        <p14:creationId xmlns:p14="http://schemas.microsoft.com/office/powerpoint/2010/main" val="563618875"/>
      </p:ext>
    </p:extLst>
  </p:cSld>
  <p:clrMapOvr>
    <a:masterClrMapping/>
  </p:clrMapOvr>
</p:sld>
</file>

<file path=ppt/theme/theme1.xml><?xml version="1.0" encoding="utf-8"?>
<a:theme xmlns:a="http://schemas.openxmlformats.org/drawingml/2006/main" name="DEO PowerPoint Theme">
  <a:themeElements>
    <a:clrScheme name="Custom 2">
      <a:dk1>
        <a:srgbClr val="004563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O PowerPoint Theme" id="{1984C050-8688-4188-B82C-0E08E143E29C}" vid="{0C743113-DC5D-4C32-BF92-E3FAD913E0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WikiEditForm</Display>
  <Edit>WikiEditForm</Edit>
  <New>WikiEditForm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iki Page" ma:contentTypeID="0x01010800DF2255111F90F242841DA09436CED6C2" ma:contentTypeVersion="0" ma:contentTypeDescription="Create a new wiki page." ma:contentTypeScope="" ma:versionID="e7ab2d769be4fd9e463af41321bb0d5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8fd38997bbdab7b950c0d84aebc49e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Wiki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WikiField" ma:index="7" nillable="true" ma:displayName="Wiki Content" ma:internalName="WikiField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ikiField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6BBF122-F6D0-4DBB-A308-B45B34B589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C29BD3-73EA-4442-81F8-1090AE3C6C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65676E-68EC-4376-A9DA-C9C1BFC398AD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DEO PowerPoint Theme</Template>
  <TotalTime>8722</TotalTime>
  <Words>889</Words>
  <Application>Microsoft Office PowerPoint</Application>
  <PresentationFormat>On-screen Show (4:3)</PresentationFormat>
  <Paragraphs>174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HelveticaNeueLT Std</vt:lpstr>
      <vt:lpstr>Open Sans Light</vt:lpstr>
      <vt:lpstr>Open Sans Semibold</vt:lpstr>
      <vt:lpstr>Wingdings</vt:lpstr>
      <vt:lpstr>DEO PowerPoint Theme</vt:lpstr>
      <vt:lpstr>WIOA Formula Cost Category Guide </vt:lpstr>
      <vt:lpstr>WIOA Adult and Dislocated Worker Formula</vt:lpstr>
      <vt:lpstr>WIOA Adult and Dislocated Worker </vt:lpstr>
      <vt:lpstr>WIOA Adult and Dislocated Worker Add-ups</vt:lpstr>
      <vt:lpstr>WIOA Adult and Dislocated Worker Non Add-Ups</vt:lpstr>
      <vt:lpstr>WIOA Adult And Dislocated Worker</vt:lpstr>
      <vt:lpstr>WIOA Youth Formula</vt:lpstr>
      <vt:lpstr>WIOA Youth Add-Ups</vt:lpstr>
      <vt:lpstr>WIOA Youth Add-Ups Continued</vt:lpstr>
      <vt:lpstr>WIOA Youth Non Add-Ups</vt:lpstr>
      <vt:lpstr>WIOA Youth Work Experience</vt:lpstr>
      <vt:lpstr>WIOA Youth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Richard</dc:creator>
  <cp:lastModifiedBy>Bishop, Carolyn</cp:lastModifiedBy>
  <cp:revision>431</cp:revision>
  <cp:lastPrinted>2019-07-02T12:23:52Z</cp:lastPrinted>
  <dcterms:created xsi:type="dcterms:W3CDTF">2016-01-18T02:17:17Z</dcterms:created>
  <dcterms:modified xsi:type="dcterms:W3CDTF">2019-10-15T13:56:33Z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0x01010800DF2255111F90F242841DA09436CED6C2</vt:lpwstr>
  </property>
</Properties>
</file>