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2"/>
  </p:notesMasterIdLst>
  <p:sldIdLst>
    <p:sldId id="257" r:id="rId2"/>
    <p:sldId id="282" r:id="rId3"/>
    <p:sldId id="283" r:id="rId4"/>
    <p:sldId id="284" r:id="rId5"/>
    <p:sldId id="285" r:id="rId6"/>
    <p:sldId id="274" r:id="rId7"/>
    <p:sldId id="286" r:id="rId8"/>
    <p:sldId id="289" r:id="rId9"/>
    <p:sldId id="287" r:id="rId10"/>
    <p:sldId id="288" r:id="rId1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137" autoAdjust="0"/>
  </p:normalViewPr>
  <p:slideViewPr>
    <p:cSldViewPr>
      <p:cViewPr>
        <p:scale>
          <a:sx n="100" d="100"/>
          <a:sy n="100" d="100"/>
        </p:scale>
        <p:origin x="-110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0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A0D999A-CBD9-40B6-8753-3ECF526DBC31}" type="datetimeFigureOut">
              <a:rPr lang="en-US" smtClean="0"/>
              <a:t>2/19/2013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35FE43A-DB33-417A-B10C-706F5561C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345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FE43A-DB33-417A-B10C-706F5561C55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5068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5886" lvl="1" indent="0">
              <a:buFont typeface="Arial" pitchFamily="34" charset="0"/>
              <a:buNone/>
            </a:pPr>
            <a:endParaRPr lang="en-US" baseline="0" dirty="0" smtClean="0"/>
          </a:p>
          <a:p>
            <a:pPr marL="174708" indent="-174708">
              <a:buFont typeface="Arial" pitchFamily="34" charset="0"/>
              <a:buChar char="•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FE43A-DB33-417A-B10C-706F5561C55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610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5886" lvl="1" indent="0">
              <a:buFont typeface="Arial" pitchFamily="34" charset="0"/>
              <a:buNone/>
            </a:pPr>
            <a:endParaRPr lang="en-US" baseline="0" dirty="0" smtClean="0"/>
          </a:p>
          <a:p>
            <a:pPr marL="174708" indent="-174708">
              <a:buFont typeface="Arial" pitchFamily="34" charset="0"/>
              <a:buChar char="•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FE43A-DB33-417A-B10C-706F5561C55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6108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5886" lvl="1" indent="0">
              <a:buFont typeface="Arial" pitchFamily="34" charset="0"/>
              <a:buNone/>
            </a:pPr>
            <a:endParaRPr lang="en-US" baseline="0" dirty="0" smtClean="0"/>
          </a:p>
          <a:p>
            <a:pPr marL="174708" indent="-174708">
              <a:buFont typeface="Arial" pitchFamily="34" charset="0"/>
              <a:buChar char="•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FE43A-DB33-417A-B10C-706F5561C55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6108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5886" lvl="1" indent="0">
              <a:buFont typeface="Arial" pitchFamily="34" charset="0"/>
              <a:buNone/>
            </a:pPr>
            <a:endParaRPr lang="en-US" baseline="0" dirty="0" smtClean="0"/>
          </a:p>
          <a:p>
            <a:pPr marL="174708" indent="-174708">
              <a:buFont typeface="Arial" pitchFamily="34" charset="0"/>
              <a:buChar char="•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FE43A-DB33-417A-B10C-706F5561C55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6108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5886" lvl="1" indent="0">
              <a:buFont typeface="Arial" pitchFamily="34" charset="0"/>
              <a:buNone/>
            </a:pPr>
            <a:endParaRPr lang="en-US" baseline="0" dirty="0" smtClean="0"/>
          </a:p>
          <a:p>
            <a:pPr marL="174708" indent="-174708">
              <a:buFont typeface="Arial" pitchFamily="34" charset="0"/>
              <a:buChar char="•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FE43A-DB33-417A-B10C-706F5561C55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6108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FE43A-DB33-417A-B10C-706F5561C55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7521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5886" lvl="1" indent="0">
              <a:buFont typeface="Arial" pitchFamily="34" charset="0"/>
              <a:buNone/>
            </a:pPr>
            <a:endParaRPr lang="en-US" baseline="0" dirty="0" smtClean="0"/>
          </a:p>
          <a:p>
            <a:pPr marL="174708" indent="-174708">
              <a:buFont typeface="Arial" pitchFamily="34" charset="0"/>
              <a:buChar char="•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FE43A-DB33-417A-B10C-706F5561C55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6108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5886" lvl="1" indent="0">
              <a:buFont typeface="Arial" pitchFamily="34" charset="0"/>
              <a:buNone/>
            </a:pPr>
            <a:endParaRPr lang="en-US" baseline="0" dirty="0" smtClean="0"/>
          </a:p>
          <a:p>
            <a:pPr marL="174708" indent="-174708">
              <a:buFont typeface="Arial" pitchFamily="34" charset="0"/>
              <a:buChar char="•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FE43A-DB33-417A-B10C-706F5561C55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6108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5886" lvl="1" indent="0">
              <a:buFont typeface="Arial" pitchFamily="34" charset="0"/>
              <a:buNone/>
            </a:pPr>
            <a:endParaRPr lang="en-US" baseline="0" dirty="0" smtClean="0"/>
          </a:p>
          <a:p>
            <a:pPr marL="174708" indent="-174708">
              <a:buFont typeface="Arial" pitchFamily="34" charset="0"/>
              <a:buChar char="•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FE43A-DB33-417A-B10C-706F5561C55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610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8B000-6589-4B46-A8BC-B9D1E93B4FFD}" type="datetimeFigureOut">
              <a:rPr lang="en-US" smtClean="0"/>
              <a:t>2/19/2013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DF176-DE11-4A0D-8458-3912CD7CD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887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0" advClick="0" advTm="300"/>
    </mc:Choice>
    <mc:Fallback xmlns="">
      <p:transition spd="slow" advClick="0" advTm="3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8B000-6589-4B46-A8BC-B9D1E93B4FFD}" type="datetimeFigureOut">
              <a:rPr lang="en-US" smtClean="0"/>
              <a:t>2/19/2013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DF176-DE11-4A0D-8458-3912CD7CD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929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0" advClick="0" advTm="300"/>
    </mc:Choice>
    <mc:Fallback xmlns="">
      <p:transition spd="slow" advClick="0" advTm="3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8B000-6589-4B46-A8BC-B9D1E93B4FFD}" type="datetimeFigureOut">
              <a:rPr lang="en-US" smtClean="0"/>
              <a:t>2/19/2013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DF176-DE11-4A0D-8458-3912CD7CD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130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0" advClick="0" advTm="300"/>
    </mc:Choice>
    <mc:Fallback xmlns="">
      <p:transition spd="slow" advClick="0" advTm="3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8B000-6589-4B46-A8BC-B9D1E93B4FFD}" type="datetimeFigureOut">
              <a:rPr lang="en-US" smtClean="0"/>
              <a:t>2/19/2013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DF176-DE11-4A0D-8458-3912CD7CD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861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0" advClick="0" advTm="300"/>
    </mc:Choice>
    <mc:Fallback xmlns="">
      <p:transition spd="slow" advClick="0" advTm="3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8B000-6589-4B46-A8BC-B9D1E93B4FFD}" type="datetimeFigureOut">
              <a:rPr lang="en-US" smtClean="0"/>
              <a:t>2/19/2013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DF176-DE11-4A0D-8458-3912CD7CD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11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0" advClick="0" advTm="300"/>
    </mc:Choice>
    <mc:Fallback xmlns="">
      <p:transition spd="slow" advClick="0" advTm="3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8B000-6589-4B46-A8BC-B9D1E93B4FFD}" type="datetimeFigureOut">
              <a:rPr lang="en-US" smtClean="0"/>
              <a:t>2/19/2013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DF176-DE11-4A0D-8458-3912CD7CD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84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0" advClick="0" advTm="300"/>
    </mc:Choice>
    <mc:Fallback xmlns="">
      <p:transition spd="slow" advClick="0" advTm="3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8B000-6589-4B46-A8BC-B9D1E93B4FFD}" type="datetimeFigureOut">
              <a:rPr lang="en-US" smtClean="0"/>
              <a:t>2/19/2013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DF176-DE11-4A0D-8458-3912CD7CD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492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0" advClick="0" advTm="300"/>
    </mc:Choice>
    <mc:Fallback xmlns="">
      <p:transition spd="slow" advClick="0" advTm="3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8B000-6589-4B46-A8BC-B9D1E93B4FFD}" type="datetimeFigureOut">
              <a:rPr lang="en-US" smtClean="0"/>
              <a:t>2/19/2013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DF176-DE11-4A0D-8458-3912CD7CD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731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0" advClick="0" advTm="300"/>
    </mc:Choice>
    <mc:Fallback xmlns="">
      <p:transition spd="slow" advClick="0" advTm="3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8B000-6589-4B46-A8BC-B9D1E93B4FFD}" type="datetimeFigureOut">
              <a:rPr lang="en-US" smtClean="0"/>
              <a:t>2/19/2013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DF176-DE11-4A0D-8458-3912CD7CD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850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0" advClick="0" advTm="300"/>
    </mc:Choice>
    <mc:Fallback xmlns="">
      <p:transition spd="slow" advClick="0" advTm="3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8B000-6589-4B46-A8BC-B9D1E93B4FFD}" type="datetimeFigureOut">
              <a:rPr lang="en-US" smtClean="0"/>
              <a:t>2/19/2013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DF176-DE11-4A0D-8458-3912CD7CD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67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0" advClick="0" advTm="300"/>
    </mc:Choice>
    <mc:Fallback xmlns="">
      <p:transition spd="slow" advClick="0" advTm="3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8B000-6589-4B46-A8BC-B9D1E93B4FFD}" type="datetimeFigureOut">
              <a:rPr lang="en-US" smtClean="0"/>
              <a:t>2/19/2013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DF176-DE11-4A0D-8458-3912CD7CD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992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0" advClick="0" advTm="300"/>
    </mc:Choice>
    <mc:Fallback xmlns="">
      <p:transition spd="slow" advClick="0" advTm="3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5000">
              <a:srgbClr val="D2DDF1"/>
            </a:gs>
            <a:gs pos="0">
              <a:schemeClr val="accent1">
                <a:tint val="44500"/>
                <a:satMod val="160000"/>
              </a:schemeClr>
            </a:gs>
            <a:gs pos="100000">
              <a:srgbClr val="0070C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8B000-6589-4B46-A8BC-B9D1E93B4FFD}" type="datetimeFigureOut">
              <a:rPr lang="en-US" smtClean="0"/>
              <a:t>2/19/2013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DF176-DE11-4A0D-8458-3912CD7CD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037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30000" advClick="0" advTm="300"/>
    </mc:Choice>
    <mc:Fallback xmlns="">
      <p:transition spd="slow" advClick="0" advTm="3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838" y="177800"/>
            <a:ext cx="6677025" cy="197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2971800" y="2209800"/>
            <a:ext cx="56388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US" sz="9600" b="1" dirty="0">
                <a:solidFill>
                  <a:srgbClr val="C00000"/>
                </a:solidFill>
                <a:latin typeface="Adobe Garamond Pro" pitchFamily="18" charset="0"/>
              </a:rPr>
              <a:t>10,000</a:t>
            </a:r>
            <a:endParaRPr lang="en-US" sz="8000" b="1" dirty="0">
              <a:solidFill>
                <a:srgbClr val="C00000"/>
              </a:solidFill>
              <a:latin typeface="Adobe Garamond Pro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3314700"/>
            <a:ext cx="8305800" cy="1631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0" b="1" spc="300" dirty="0">
                <a:solidFill>
                  <a:srgbClr val="C00000"/>
                </a:solidFill>
                <a:latin typeface="Adobe Garamond Pro" pitchFamily="18" charset="0"/>
                <a:cs typeface="+mn-cs"/>
              </a:rPr>
              <a:t>Job Openings</a:t>
            </a:r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762000" y="4800600"/>
            <a:ext cx="78867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5000" b="1">
                <a:solidFill>
                  <a:schemeClr val="bg1"/>
                </a:solidFill>
                <a:latin typeface="Arial" pitchFamily="34" charset="0"/>
              </a:rPr>
              <a:t>Which one will be yours?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5746750"/>
            <a:ext cx="9144000" cy="1111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891213"/>
            <a:ext cx="11795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562600" y="5868988"/>
            <a:ext cx="2519363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b="1" baseline="30000">
                <a:latin typeface="Arial" pitchFamily="34" charset="0"/>
              </a:rPr>
              <a:t>Register today on</a:t>
            </a:r>
          </a:p>
        </p:txBody>
      </p:sp>
      <p:sp>
        <p:nvSpPr>
          <p:cNvPr id="11" name="TextBox 11"/>
          <p:cNvSpPr txBox="1">
            <a:spLocks noChangeArrowheads="1"/>
          </p:cNvSpPr>
          <p:nvPr/>
        </p:nvSpPr>
        <p:spPr bwMode="auto">
          <a:xfrm>
            <a:off x="1752600" y="6029325"/>
            <a:ext cx="68580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US" sz="3200" b="1">
                <a:latin typeface="Arial" pitchFamily="34" charset="0"/>
              </a:rPr>
              <a:t>863-508-1100 | PolkWorks.org</a:t>
            </a:r>
          </a:p>
        </p:txBody>
      </p:sp>
    </p:spTree>
    <p:extLst>
      <p:ext uri="{BB962C8B-B14F-4D97-AF65-F5344CB8AC3E}">
        <p14:creationId xmlns:p14="http://schemas.microsoft.com/office/powerpoint/2010/main" val="4066828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133599"/>
            <a:ext cx="8229600" cy="4343401"/>
          </a:xfrm>
        </p:spPr>
        <p:txBody>
          <a:bodyPr>
            <a:normAutofit lnSpcReduction="1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6000" dirty="0" smtClean="0">
                <a:latin typeface="Adobe Caslon Pro Bold" pitchFamily="18" charset="0"/>
              </a:rPr>
              <a:t>SAVE THE DATE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400" b="1" dirty="0" smtClean="0">
                <a:solidFill>
                  <a:srgbClr val="C00000"/>
                </a:solidFill>
                <a:latin typeface="Adobe Caslon Pro Bold" pitchFamily="18" charset="0"/>
              </a:rPr>
              <a:t>2013 RACE to PLACE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400" b="1" dirty="0" smtClean="0">
                <a:solidFill>
                  <a:srgbClr val="C00000"/>
                </a:solidFill>
                <a:latin typeface="Adobe Caslon Pro Bold" pitchFamily="18" charset="0"/>
              </a:rPr>
              <a:t>CELEBRATION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400" dirty="0" smtClean="0">
                <a:latin typeface="Adobe Caslon Pro Bold" pitchFamily="18" charset="0"/>
              </a:rPr>
              <a:t>Thursday, August 22</a:t>
            </a:r>
            <a:r>
              <a:rPr lang="en-US" sz="4400" baseline="30000" dirty="0" smtClean="0">
                <a:latin typeface="Adobe Caslon Pro Bold" pitchFamily="18" charset="0"/>
              </a:rPr>
              <a:t>nd</a:t>
            </a:r>
            <a:endParaRPr lang="en-US" sz="4400" dirty="0" smtClean="0">
              <a:latin typeface="Adobe Caslon Pro Bold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4400" dirty="0" smtClean="0">
                <a:latin typeface="Adobe Caslon Pro Bold" pitchFamily="18" charset="0"/>
              </a:rPr>
              <a:t>7:30a -9:00a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400" dirty="0" smtClean="0">
                <a:latin typeface="Adobe Caslon Pro Bold" pitchFamily="18" charset="0"/>
              </a:rPr>
              <a:t>The Lakeland Center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en-US" u="sng" dirty="0" smtClean="0">
              <a:latin typeface="Adobe Caslon Pro Bold" pitchFamily="18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en-US" dirty="0" smtClean="0">
              <a:latin typeface="Adobe Caslon Pro Bold" pitchFamily="18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endParaRPr lang="en-US" dirty="0" smtClean="0">
              <a:latin typeface="Adobe Caslon Pro Bold" pitchFamily="18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en-US" sz="6600" dirty="0">
              <a:solidFill>
                <a:srgbClr val="C00000"/>
              </a:solidFill>
              <a:latin typeface="Adobe Caslon Pro Bold" pitchFamily="18" charset="0"/>
            </a:endParaRPr>
          </a:p>
          <a:p>
            <a:pPr marL="0" indent="0" algn="ctr">
              <a:buNone/>
            </a:pPr>
            <a:endParaRPr lang="en-US" dirty="0">
              <a:latin typeface="Adobe Caslon Pro Bold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60364"/>
            <a:ext cx="4995863" cy="147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9966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285999"/>
            <a:ext cx="8229600" cy="384016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6600" dirty="0" smtClean="0">
                <a:latin typeface="Adobe Caslon Pro Bold" pitchFamily="18" charset="0"/>
              </a:rPr>
              <a:t>What is it?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>
                <a:latin typeface="Adobe Caslon Pro Bold" pitchFamily="18" charset="0"/>
              </a:rPr>
              <a:t>A County-wide Jobs Initiative with the goal of placing 10,000 job seekers into jobs between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i="1" u="sng" dirty="0" smtClean="0">
                <a:latin typeface="Adobe Caslon Pro Bold" pitchFamily="18" charset="0"/>
              </a:rPr>
              <a:t>January 1, 2013 and June 30, 2013</a:t>
            </a:r>
          </a:p>
          <a:p>
            <a:pPr marL="0" indent="0" algn="ctr">
              <a:buNone/>
            </a:pPr>
            <a:endParaRPr lang="en-US" dirty="0">
              <a:latin typeface="Adobe Caslon Pro Bold" pitchFamily="18" charset="0"/>
            </a:endParaRPr>
          </a:p>
          <a:p>
            <a:pPr marL="0" indent="0" algn="ctr">
              <a:buNone/>
            </a:pPr>
            <a:r>
              <a:rPr lang="en-US" sz="6600" dirty="0" smtClean="0">
                <a:solidFill>
                  <a:srgbClr val="C00000"/>
                </a:solidFill>
                <a:latin typeface="Adobe Caslon Pro Bold" pitchFamily="18" charset="0"/>
              </a:rPr>
              <a:t>That’s just 6 months!</a:t>
            </a:r>
            <a:endParaRPr lang="en-US" sz="6600" dirty="0">
              <a:solidFill>
                <a:srgbClr val="C00000"/>
              </a:solidFill>
              <a:latin typeface="Adobe Caslon Pro Bold" pitchFamily="18" charset="0"/>
            </a:endParaRPr>
          </a:p>
          <a:p>
            <a:pPr marL="0" indent="0" algn="ctr">
              <a:buNone/>
            </a:pPr>
            <a:endParaRPr lang="en-US" dirty="0">
              <a:latin typeface="Adobe Caslon Pro Bold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838" y="177800"/>
            <a:ext cx="6677025" cy="197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5056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828800"/>
            <a:ext cx="8534400" cy="4953000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sz="5700" dirty="0" smtClean="0">
                <a:latin typeface="Adobe Caslon Pro Bold" pitchFamily="18" charset="0"/>
              </a:rPr>
              <a:t>Who’s Doing It?</a:t>
            </a:r>
          </a:p>
          <a:p>
            <a:pPr marL="0" indent="0" algn="ctr">
              <a:buNone/>
            </a:pPr>
            <a:r>
              <a:rPr lang="en-US" sz="5700" dirty="0" smtClean="0">
                <a:solidFill>
                  <a:srgbClr val="C00000"/>
                </a:solidFill>
                <a:latin typeface="Adobe Caslon Pro Bold" pitchFamily="18" charset="0"/>
              </a:rPr>
              <a:t>E</a:t>
            </a:r>
            <a:r>
              <a:rPr lang="en-US" sz="5700" baseline="30000" dirty="0">
                <a:solidFill>
                  <a:srgbClr val="C00000"/>
                </a:solidFill>
                <a:latin typeface="Adobe Caslon Pro Bold" pitchFamily="18" charset="0"/>
              </a:rPr>
              <a:t>4</a:t>
            </a:r>
            <a:endParaRPr lang="en-US" sz="5700" baseline="30000" dirty="0" smtClean="0">
              <a:solidFill>
                <a:srgbClr val="C00000"/>
              </a:solidFill>
              <a:latin typeface="Adobe Caslon Pro Bold" pitchFamily="18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u="sng" dirty="0" smtClean="0">
                <a:solidFill>
                  <a:srgbClr val="C00000"/>
                </a:solidFill>
                <a:latin typeface="Adobe Caslon Pro Bold" pitchFamily="18" charset="0"/>
              </a:rPr>
              <a:t>Employers</a:t>
            </a:r>
            <a:r>
              <a:rPr lang="en-US" u="sng" dirty="0" smtClean="0">
                <a:latin typeface="Adobe Caslon Pro Bold" pitchFamily="18" charset="0"/>
              </a:rPr>
              <a:t>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>
                <a:latin typeface="Adobe Caslon Pro Bold" pitchFamily="18" charset="0"/>
              </a:rPr>
              <a:t>Listing Job Openings in Employ Florida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u="sng" dirty="0" smtClean="0">
                <a:solidFill>
                  <a:srgbClr val="C00000"/>
                </a:solidFill>
                <a:latin typeface="Adobe Caslon Pro Bold" pitchFamily="18" charset="0"/>
              </a:rPr>
              <a:t>Education</a:t>
            </a:r>
            <a:endParaRPr lang="en-US" u="sng" dirty="0" smtClean="0">
              <a:latin typeface="Adobe Caslon Pro Bold" pitchFamily="18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>
                <a:latin typeface="Adobe Caslon Pro Bold" pitchFamily="18" charset="0"/>
              </a:rPr>
              <a:t>Getting their students registered in EFM and posting quality resumes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u="sng" dirty="0" smtClean="0">
                <a:solidFill>
                  <a:srgbClr val="C00000"/>
                </a:solidFill>
                <a:latin typeface="Adobe Caslon Pro Bold" pitchFamily="18" charset="0"/>
              </a:rPr>
              <a:t>Economic Development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>
                <a:latin typeface="Adobe Caslon Pro Bold" pitchFamily="18" charset="0"/>
              </a:rPr>
              <a:t>Helping local businesses expand and new businesses relocate.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u="sng" dirty="0" smtClean="0">
                <a:solidFill>
                  <a:srgbClr val="C00000"/>
                </a:solidFill>
                <a:latin typeface="Adobe Caslon Pro Bold" pitchFamily="18" charset="0"/>
              </a:rPr>
              <a:t>Everybody Else</a:t>
            </a:r>
            <a:endParaRPr lang="en-US" u="sng" dirty="0">
              <a:solidFill>
                <a:srgbClr val="C00000"/>
              </a:solidFill>
              <a:latin typeface="Adobe Caslon Pro Bold" pitchFamily="18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>
                <a:latin typeface="Adobe Caslon Pro Bold" pitchFamily="18" charset="0"/>
              </a:rPr>
              <a:t>Jobseekers being better prepared to meet business talent needs.</a:t>
            </a:r>
          </a:p>
          <a:p>
            <a:pPr marL="0" indent="0" algn="ctr">
              <a:buNone/>
            </a:pPr>
            <a:endParaRPr lang="en-US" dirty="0">
              <a:latin typeface="Adobe Caslon Pro Bold" pitchFamily="18" charset="0"/>
            </a:endParaRPr>
          </a:p>
          <a:p>
            <a:pPr marL="0" indent="0" algn="ctr">
              <a:buNone/>
            </a:pPr>
            <a:endParaRPr lang="en-US" dirty="0">
              <a:latin typeface="Adobe Caslon Pro Bold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77801"/>
            <a:ext cx="5300663" cy="1566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4664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285999"/>
            <a:ext cx="8229600" cy="3840163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n-US" sz="6600" dirty="0" smtClean="0">
                <a:latin typeface="Adobe Caslon Pro Bold" pitchFamily="18" charset="0"/>
              </a:rPr>
              <a:t>WHY ARE WE DOING IT?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 smtClean="0">
                <a:latin typeface="Adobe Caslon Pro Bold" pitchFamily="18" charset="0"/>
              </a:rPr>
              <a:t>Because our Unemployment Rate in Polk at </a:t>
            </a:r>
            <a:r>
              <a:rPr lang="en-US" dirty="0" smtClean="0">
                <a:solidFill>
                  <a:srgbClr val="C00000"/>
                </a:solidFill>
                <a:latin typeface="Adobe Caslon Pro Bold" pitchFamily="18" charset="0"/>
              </a:rPr>
              <a:t>8.6%</a:t>
            </a:r>
            <a:r>
              <a:rPr lang="en-US" dirty="0" smtClean="0">
                <a:latin typeface="Adobe Caslon Pro Bold" pitchFamily="18" charset="0"/>
              </a:rPr>
              <a:t> is TOO HIGH!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 smtClean="0">
                <a:latin typeface="Adobe Caslon Pro Bold" pitchFamily="18" charset="0"/>
              </a:rPr>
              <a:t>Because Polk has </a:t>
            </a:r>
            <a:r>
              <a:rPr lang="en-US" dirty="0" smtClean="0">
                <a:solidFill>
                  <a:srgbClr val="C00000"/>
                </a:solidFill>
                <a:latin typeface="Adobe Caslon Pro Bold" pitchFamily="18" charset="0"/>
              </a:rPr>
              <a:t>23,553</a:t>
            </a:r>
            <a:r>
              <a:rPr lang="en-US" dirty="0" smtClean="0">
                <a:latin typeface="Adobe Caslon Pro Bold" pitchFamily="18" charset="0"/>
              </a:rPr>
              <a:t> out of work and actively seeking employment!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 smtClean="0">
                <a:latin typeface="Adobe Caslon Pro Bold" pitchFamily="18" charset="0"/>
              </a:rPr>
              <a:t>Because we had over </a:t>
            </a:r>
            <a:r>
              <a:rPr lang="en-US" dirty="0" smtClean="0">
                <a:solidFill>
                  <a:srgbClr val="C00000"/>
                </a:solidFill>
                <a:latin typeface="Adobe Caslon Pro Bold" pitchFamily="18" charset="0"/>
              </a:rPr>
              <a:t>5265</a:t>
            </a:r>
            <a:r>
              <a:rPr lang="en-US" dirty="0" smtClean="0">
                <a:latin typeface="Adobe Caslon Pro Bold" pitchFamily="18" charset="0"/>
              </a:rPr>
              <a:t> advertised job openings in January!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9600" dirty="0" smtClean="0">
                <a:solidFill>
                  <a:srgbClr val="C00000"/>
                </a:solidFill>
                <a:latin typeface="Adobe Caslon Pro Bold" pitchFamily="18" charset="0"/>
              </a:rPr>
              <a:t>So…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5800" dirty="0" smtClean="0">
                <a:latin typeface="Adobe Caslon Pro Bold" pitchFamily="18" charset="0"/>
              </a:rPr>
              <a:t>WE need to do a better job helping YOU as EMPLOYERS connect with quality talent – JOBSEEKERS!</a:t>
            </a:r>
            <a:endParaRPr lang="en-US" sz="5800" b="1" i="1" u="sng" dirty="0" smtClean="0">
              <a:latin typeface="Adobe Caslon Pro Bold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838" y="177800"/>
            <a:ext cx="6677025" cy="197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9845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285999"/>
            <a:ext cx="8229600" cy="384016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6600" dirty="0" smtClean="0">
                <a:latin typeface="Adobe Caslon Pro Bold" pitchFamily="18" charset="0"/>
              </a:rPr>
              <a:t>What Do We Need from YOU?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>
                <a:latin typeface="Adobe Caslon Pro Bold" pitchFamily="18" charset="0"/>
              </a:rPr>
              <a:t>Become a </a:t>
            </a:r>
            <a:r>
              <a:rPr lang="en-US" dirty="0" smtClean="0">
                <a:solidFill>
                  <a:srgbClr val="C00000"/>
                </a:solidFill>
                <a:latin typeface="Adobe Caslon Pro Bold" pitchFamily="18" charset="0"/>
              </a:rPr>
              <a:t>RACE to PLACE </a:t>
            </a:r>
            <a:r>
              <a:rPr lang="en-US" dirty="0" smtClean="0">
                <a:latin typeface="Adobe Caslon Pro Bold" pitchFamily="18" charset="0"/>
              </a:rPr>
              <a:t>Partner TODAY!</a:t>
            </a:r>
            <a:endParaRPr lang="en-US" b="1" i="1" u="sng" dirty="0" smtClean="0">
              <a:latin typeface="Adobe Caslon Pro Bold" pitchFamily="18" charset="0"/>
            </a:endParaRPr>
          </a:p>
          <a:p>
            <a:pPr marL="0" indent="0" algn="ctr">
              <a:buNone/>
            </a:pPr>
            <a:r>
              <a:rPr lang="en-US" dirty="0" smtClean="0">
                <a:latin typeface="Adobe Caslon Pro Bold" pitchFamily="18" charset="0"/>
              </a:rPr>
              <a:t>Join the Race by committing to help our entire community put 10,000 people in jobs in </a:t>
            </a:r>
            <a:endParaRPr lang="en-US" dirty="0">
              <a:latin typeface="Adobe Caslon Pro Bold" pitchFamily="18" charset="0"/>
            </a:endParaRPr>
          </a:p>
          <a:p>
            <a:pPr marL="0" indent="0" algn="ctr">
              <a:buNone/>
            </a:pPr>
            <a:r>
              <a:rPr lang="en-US" sz="6600" dirty="0" smtClean="0">
                <a:solidFill>
                  <a:srgbClr val="C00000"/>
                </a:solidFill>
                <a:latin typeface="Adobe Caslon Pro Bold" pitchFamily="18" charset="0"/>
              </a:rPr>
              <a:t>By June 30, 2013!</a:t>
            </a:r>
            <a:endParaRPr lang="en-US" sz="6600" dirty="0">
              <a:solidFill>
                <a:srgbClr val="C00000"/>
              </a:solidFill>
              <a:latin typeface="Adobe Caslon Pro Bold" pitchFamily="18" charset="0"/>
            </a:endParaRPr>
          </a:p>
          <a:p>
            <a:pPr marL="0" indent="0" algn="ctr">
              <a:buNone/>
            </a:pPr>
            <a:endParaRPr lang="en-US" dirty="0">
              <a:latin typeface="Adobe Caslon Pro Bold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838" y="177800"/>
            <a:ext cx="6677025" cy="197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2150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-7258"/>
            <a:ext cx="10297886" cy="6865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143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285999"/>
            <a:ext cx="8229600" cy="4191001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4400" dirty="0" smtClean="0">
                <a:latin typeface="Adobe Caslon Pro Bold" pitchFamily="18" charset="0"/>
              </a:rPr>
              <a:t>It’s the </a:t>
            </a:r>
            <a:r>
              <a:rPr lang="en-US" sz="4400" dirty="0" smtClean="0">
                <a:latin typeface="Adobe Caslon Pro Bold" pitchFamily="18" charset="0"/>
              </a:rPr>
              <a:t>Middle of February…</a:t>
            </a:r>
            <a:endParaRPr lang="en-US" sz="4400" dirty="0" smtClean="0">
              <a:latin typeface="Adobe Caslon Pro Bold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4400" dirty="0" smtClean="0">
                <a:latin typeface="Adobe Caslon Pro Bold" pitchFamily="18" charset="0"/>
              </a:rPr>
              <a:t>What’s been done so far?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>
                <a:latin typeface="Adobe Caslon Pro Bold" pitchFamily="18" charset="0"/>
              </a:rPr>
              <a:t>Secured over </a:t>
            </a:r>
            <a:r>
              <a:rPr lang="en-US" dirty="0" smtClean="0">
                <a:latin typeface="Adobe Caslon Pro Bold" pitchFamily="18" charset="0"/>
              </a:rPr>
              <a:t>200 </a:t>
            </a:r>
            <a:r>
              <a:rPr lang="en-US" dirty="0" smtClean="0">
                <a:latin typeface="Adobe Caslon Pro Bold" pitchFamily="18" charset="0"/>
              </a:rPr>
              <a:t>Committed Partners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>
                <a:latin typeface="Adobe Caslon Pro Bold" pitchFamily="18" charset="0"/>
              </a:rPr>
              <a:t>Preliminary numbers show that we have placed 1506 job seekers into jobs for </a:t>
            </a:r>
            <a:r>
              <a:rPr lang="en-US" dirty="0" smtClean="0">
                <a:latin typeface="Adobe Caslon Pro Bold" pitchFamily="18" charset="0"/>
              </a:rPr>
              <a:t>January</a:t>
            </a:r>
            <a:endParaRPr lang="en-US" dirty="0" smtClean="0">
              <a:latin typeface="Adobe Caslon Pro Bold" pitchFamily="18" charset="0"/>
            </a:endParaRPr>
          </a:p>
          <a:p>
            <a:pPr>
              <a:spcBef>
                <a:spcPts val="0"/>
              </a:spcBef>
            </a:pPr>
            <a:r>
              <a:rPr lang="en-US" dirty="0" smtClean="0">
                <a:latin typeface="Adobe Caslon Pro Bold" pitchFamily="18" charset="0"/>
              </a:rPr>
              <a:t>Hosted 3 Ribbon Cuttings &amp; Job Seeker Open houses  (serving 1100 job seekers in one day)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latin typeface="Adobe Caslon Pro Bold" pitchFamily="18" charset="0"/>
              </a:rPr>
              <a:t>Hosted </a:t>
            </a:r>
            <a:r>
              <a:rPr lang="en-US" dirty="0" smtClean="0">
                <a:latin typeface="Adobe Caslon Pro Bold" pitchFamily="18" charset="0"/>
              </a:rPr>
              <a:t>25</a:t>
            </a:r>
            <a:r>
              <a:rPr lang="en-US" dirty="0" smtClean="0">
                <a:latin typeface="Adobe Caslon Pro Bold" pitchFamily="18" charset="0"/>
              </a:rPr>
              <a:t> </a:t>
            </a:r>
            <a:r>
              <a:rPr lang="en-US" dirty="0" smtClean="0">
                <a:latin typeface="Adobe Caslon Pro Bold" pitchFamily="18" charset="0"/>
              </a:rPr>
              <a:t>Recruiting Events in a </a:t>
            </a:r>
            <a:r>
              <a:rPr lang="en-US" dirty="0" smtClean="0">
                <a:latin typeface="Adobe Caslon Pro Bold" pitchFamily="18" charset="0"/>
              </a:rPr>
              <a:t>month</a:t>
            </a:r>
            <a:endParaRPr lang="en-US" dirty="0" smtClean="0">
              <a:latin typeface="Adobe Caslon Pro Bold" pitchFamily="18" charset="0"/>
            </a:endParaRPr>
          </a:p>
          <a:p>
            <a:pPr>
              <a:spcBef>
                <a:spcPts val="0"/>
              </a:spcBef>
            </a:pPr>
            <a:r>
              <a:rPr lang="en-US" dirty="0" smtClean="0">
                <a:latin typeface="Adobe Caslon Pro Bold" pitchFamily="18" charset="0"/>
              </a:rPr>
              <a:t>Placed Race to Place Posters throughout </a:t>
            </a:r>
            <a:r>
              <a:rPr lang="en-US" dirty="0" smtClean="0">
                <a:latin typeface="Adobe Caslon Pro Bold" pitchFamily="18" charset="0"/>
              </a:rPr>
              <a:t>Polk</a:t>
            </a: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endParaRPr lang="en-US" dirty="0" smtClean="0">
              <a:latin typeface="Adobe Caslon Pro Bold" pitchFamily="18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en-US" sz="6600" dirty="0">
              <a:solidFill>
                <a:srgbClr val="C00000"/>
              </a:solidFill>
              <a:latin typeface="Adobe Caslon Pro Bold" pitchFamily="18" charset="0"/>
            </a:endParaRPr>
          </a:p>
          <a:p>
            <a:pPr marL="0" indent="0" algn="ctr">
              <a:buNone/>
            </a:pPr>
            <a:endParaRPr lang="en-US" dirty="0">
              <a:latin typeface="Adobe Caslon Pro Bold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838" y="177800"/>
            <a:ext cx="6677025" cy="197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1032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285999"/>
            <a:ext cx="8229600" cy="4191001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4400" dirty="0" smtClean="0">
                <a:latin typeface="Adobe Caslon Pro Bold" pitchFamily="18" charset="0"/>
              </a:rPr>
              <a:t>What </a:t>
            </a:r>
            <a:r>
              <a:rPr lang="en-US" sz="4400" dirty="0" smtClean="0">
                <a:latin typeface="Adobe Caslon Pro Bold" pitchFamily="18" charset="0"/>
              </a:rPr>
              <a:t>Else</a:t>
            </a:r>
            <a:r>
              <a:rPr lang="en-US" sz="4400" dirty="0" smtClean="0">
                <a:latin typeface="Adobe Caslon Pro Bold" pitchFamily="18" charset="0"/>
              </a:rPr>
              <a:t>?</a:t>
            </a:r>
            <a:endParaRPr lang="en-US" sz="4400" dirty="0" smtClean="0">
              <a:latin typeface="Adobe Caslon Pro Bold" pitchFamily="18" charset="0"/>
            </a:endParaRPr>
          </a:p>
          <a:p>
            <a:pPr>
              <a:spcBef>
                <a:spcPts val="0"/>
              </a:spcBef>
            </a:pPr>
            <a:r>
              <a:rPr lang="en-US" dirty="0" smtClean="0">
                <a:latin typeface="Adobe Caslon Pro Bold" pitchFamily="18" charset="0"/>
              </a:rPr>
              <a:t>Awarded 2 Runner’s Club Awards for the month of January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latin typeface="Adobe Caslon Pro Bold" pitchFamily="18" charset="0"/>
              </a:rPr>
              <a:t>Hosted </a:t>
            </a:r>
            <a:r>
              <a:rPr lang="en-US" dirty="0">
                <a:latin typeface="Adobe Caslon Pro Bold" pitchFamily="18" charset="0"/>
              </a:rPr>
              <a:t>our largest Race to Place Job Fair with over 100 hiring employers.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latin typeface="Adobe Caslon Pro Bold" pitchFamily="18" charset="0"/>
              </a:rPr>
              <a:t>Hosted What IF? Expo with over 200 Youth participants</a:t>
            </a:r>
            <a:endParaRPr lang="en-US" dirty="0" smtClean="0">
              <a:latin typeface="Adobe Caslon Pro Bold" pitchFamily="18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endParaRPr lang="en-US" dirty="0" smtClean="0">
              <a:latin typeface="Adobe Caslon Pro Bold" pitchFamily="18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en-US" sz="6600" dirty="0">
              <a:solidFill>
                <a:srgbClr val="C00000"/>
              </a:solidFill>
              <a:latin typeface="Adobe Caslon Pro Bold" pitchFamily="18" charset="0"/>
            </a:endParaRPr>
          </a:p>
          <a:p>
            <a:pPr marL="0" indent="0" algn="ctr">
              <a:buNone/>
            </a:pPr>
            <a:endParaRPr lang="en-US" dirty="0">
              <a:latin typeface="Adobe Caslon Pro Bold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838" y="177800"/>
            <a:ext cx="6677025" cy="197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5944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752601"/>
            <a:ext cx="8229600" cy="4724400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4400" dirty="0" smtClean="0">
                <a:latin typeface="Adobe Caslon Pro Bold" pitchFamily="18" charset="0"/>
              </a:rPr>
              <a:t>What’s NEXT</a:t>
            </a:r>
            <a:r>
              <a:rPr lang="en-US" sz="4400" dirty="0" smtClean="0">
                <a:latin typeface="Adobe Caslon Pro Bold" pitchFamily="18" charset="0"/>
              </a:rPr>
              <a:t>?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8000" b="1" dirty="0" smtClean="0">
                <a:latin typeface="Minya Nouvelle" pitchFamily="2" charset="0"/>
              </a:rPr>
              <a:t>MARCH MADNESS</a:t>
            </a:r>
            <a:endParaRPr lang="en-US" sz="8000" b="1" dirty="0" smtClean="0">
              <a:latin typeface="Minya Nouvelle" pitchFamily="2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800" u="sng" dirty="0" smtClean="0">
                <a:latin typeface="Adobe Caslon Pro Bold" pitchFamily="18" charset="0"/>
              </a:rPr>
              <a:t>High Touch Jobseeker </a:t>
            </a:r>
            <a:r>
              <a:rPr lang="en-US" sz="3800" u="sng" dirty="0" smtClean="0">
                <a:latin typeface="Adobe Caslon Pro Bold" pitchFamily="18" charset="0"/>
              </a:rPr>
              <a:t>Prep Sessions in One-Stop Career Centers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>
                <a:latin typeface="Adobe Caslon Pro Bold" pitchFamily="18" charset="0"/>
              </a:rPr>
              <a:t>Friday – </a:t>
            </a:r>
            <a:r>
              <a:rPr lang="en-US" dirty="0" smtClean="0">
                <a:latin typeface="Adobe Caslon Pro Bold" pitchFamily="18" charset="0"/>
              </a:rPr>
              <a:t>March 1</a:t>
            </a:r>
            <a:endParaRPr lang="en-US" dirty="0" smtClean="0">
              <a:latin typeface="Adobe Caslon Pro Bold" pitchFamily="18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>
                <a:latin typeface="Adobe Caslon Pro Bold" pitchFamily="18" charset="0"/>
              </a:rPr>
              <a:t>Friday – </a:t>
            </a:r>
            <a:r>
              <a:rPr lang="en-US" dirty="0" smtClean="0">
                <a:latin typeface="Adobe Caslon Pro Bold" pitchFamily="18" charset="0"/>
              </a:rPr>
              <a:t>March 8</a:t>
            </a:r>
            <a:endParaRPr lang="en-US" dirty="0" smtClean="0">
              <a:latin typeface="Adobe Caslon Pro Bold" pitchFamily="18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>
                <a:latin typeface="Adobe Caslon Pro Bold" pitchFamily="18" charset="0"/>
              </a:rPr>
              <a:t>Friday - March 15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>
                <a:latin typeface="Adobe Caslon Pro Bold" pitchFamily="18" charset="0"/>
              </a:rPr>
              <a:t>Friday - March 22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en-US" dirty="0">
              <a:solidFill>
                <a:srgbClr val="C00000"/>
              </a:solidFill>
              <a:latin typeface="Adobe Caslon Pro Bold" pitchFamily="18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800" u="sng" dirty="0" smtClean="0">
                <a:solidFill>
                  <a:srgbClr val="C00000"/>
                </a:solidFill>
                <a:latin typeface="Adobe Caslon Pro Bold" pitchFamily="18" charset="0"/>
              </a:rPr>
              <a:t>Young Leaders Open Houses – SPRING BREAK</a:t>
            </a:r>
            <a:endParaRPr lang="en-US" sz="3800" u="sng" dirty="0">
              <a:latin typeface="Adobe Caslon Pro Bold" pitchFamily="18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>
                <a:latin typeface="Adobe Caslon Pro Bold" pitchFamily="18" charset="0"/>
              </a:rPr>
              <a:t>March 25 – 29</a:t>
            </a:r>
            <a:r>
              <a:rPr lang="en-US" baseline="30000" dirty="0" smtClean="0">
                <a:latin typeface="Adobe Caslon Pro Bold" pitchFamily="18" charset="0"/>
              </a:rPr>
              <a:t>th</a:t>
            </a:r>
            <a:endParaRPr lang="en-US" dirty="0" smtClean="0">
              <a:latin typeface="Adobe Caslon Pro Bold" pitchFamily="18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en-US" dirty="0">
              <a:latin typeface="Adobe Caslon Pro Bold" pitchFamily="18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en-US" dirty="0" smtClean="0">
              <a:latin typeface="Adobe Caslon Pro Bold" pitchFamily="18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endParaRPr lang="en-US" dirty="0" smtClean="0">
              <a:latin typeface="Adobe Caslon Pro Bold" pitchFamily="18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en-US" sz="6600" dirty="0">
              <a:solidFill>
                <a:srgbClr val="C00000"/>
              </a:solidFill>
              <a:latin typeface="Adobe Caslon Pro Bold" pitchFamily="18" charset="0"/>
            </a:endParaRPr>
          </a:p>
          <a:p>
            <a:pPr marL="0" indent="0" algn="ctr">
              <a:buNone/>
            </a:pPr>
            <a:endParaRPr lang="en-US" dirty="0">
              <a:latin typeface="Adobe Caslon Pro Bold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60364"/>
            <a:ext cx="4995863" cy="147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7255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838</TotalTime>
  <Words>362</Words>
  <Application>Microsoft Office PowerPoint</Application>
  <PresentationFormat>On-screen Show (4:3)</PresentationFormat>
  <Paragraphs>75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Polk Works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Polk Works</dc:creator>
  <cp:lastModifiedBy>Polk Works</cp:lastModifiedBy>
  <cp:revision>42</cp:revision>
  <cp:lastPrinted>2013-01-09T19:22:02Z</cp:lastPrinted>
  <dcterms:created xsi:type="dcterms:W3CDTF">2013-01-08T13:55:53Z</dcterms:created>
  <dcterms:modified xsi:type="dcterms:W3CDTF">2013-02-19T15:55:46Z</dcterms:modified>
</cp:coreProperties>
</file>