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8"/>
  </p:notesMasterIdLst>
  <p:sldIdLst>
    <p:sldId id="287" r:id="rId2"/>
    <p:sldId id="272" r:id="rId3"/>
    <p:sldId id="273" r:id="rId4"/>
    <p:sldId id="279" r:id="rId5"/>
    <p:sldId id="283" r:id="rId6"/>
    <p:sldId id="274" r:id="rId7"/>
    <p:sldId id="281" r:id="rId8"/>
    <p:sldId id="304" r:id="rId9"/>
    <p:sldId id="275" r:id="rId10"/>
    <p:sldId id="277" r:id="rId11"/>
    <p:sldId id="282" r:id="rId12"/>
    <p:sldId id="285" r:id="rId13"/>
    <p:sldId id="291" r:id="rId14"/>
    <p:sldId id="289" r:id="rId15"/>
    <p:sldId id="290" r:id="rId16"/>
    <p:sldId id="284" r:id="rId17"/>
    <p:sldId id="286" r:id="rId18"/>
    <p:sldId id="288" r:id="rId19"/>
    <p:sldId id="293" r:id="rId20"/>
    <p:sldId id="294" r:id="rId21"/>
    <p:sldId id="295" r:id="rId22"/>
    <p:sldId id="296" r:id="rId23"/>
    <p:sldId id="298" r:id="rId24"/>
    <p:sldId id="305" r:id="rId25"/>
    <p:sldId id="302" r:id="rId26"/>
    <p:sldId id="30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08EA0C-912A-4008-8E2A-73B48CE9E0E4}" type="datetimeFigureOut">
              <a:rPr lang="en-US" smtClean="0"/>
              <a:pPr/>
              <a:t>11/22/2011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2D849C-7DBA-4A5C-AF48-271F2AA46C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D994B2-D768-42D7-B6BE-7BCBC04DAC10}" type="datetime1">
              <a:rPr lang="en-US" smtClean="0"/>
              <a:pPr/>
              <a:t>11/22/2011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7C630-AD7C-4706-9DB8-8F5A55BE9473}" type="slidenum">
              <a:rPr lang="en-US" smtClean="0"/>
              <a:pPr/>
              <a:t>‹#›</a:t>
            </a:fld>
            <a:endParaRPr lang="en-US"/>
          </a:p>
        </p:txBody>
      </p:sp>
      <p:pic>
        <p:nvPicPr>
          <p:cNvPr id="7" name="Picture 2" descr="S:\Outreach\Logos\Brevard Workforce\BWD_logo08-CMYK.tif"/>
          <p:cNvPicPr>
            <a:picLocks noChangeAspect="1" noChangeArrowheads="1"/>
          </p:cNvPicPr>
          <p:nvPr userDrawn="1"/>
        </p:nvPicPr>
        <p:blipFill>
          <a:blip r:embed="rId2" cstate="print"/>
          <a:srcRect/>
          <a:stretch>
            <a:fillRect/>
          </a:stretch>
        </p:blipFill>
        <p:spPr bwMode="auto">
          <a:xfrm>
            <a:off x="3276600" y="6277240"/>
            <a:ext cx="2209800" cy="418174"/>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51B945-758C-456C-9D53-A27B921C678C}" type="datetime1">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7C630-AD7C-4706-9DB8-8F5A55BE94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645D7-464F-47D1-804D-3A583B1A2C06}" type="datetime1">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7C630-AD7C-4706-9DB8-8F5A55BE94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971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3200400"/>
            <a:ext cx="8458200" cy="2971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00DCE3B-E675-4B33-9DF1-FBC2662298D5}" type="datetime1">
              <a:rPr lang="en-US" smtClean="0"/>
              <a:pPr/>
              <a:t>11/22/2011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7C630-AD7C-4706-9DB8-8F5A55BE9473}" type="slidenum">
              <a:rPr lang="en-US" smtClean="0"/>
              <a:pPr/>
              <a:t>‹#›</a:t>
            </a:fld>
            <a:endParaRPr lang="en-US" dirty="0"/>
          </a:p>
        </p:txBody>
      </p:sp>
      <p:pic>
        <p:nvPicPr>
          <p:cNvPr id="1026" name="Picture 2" descr="S:\Outreach\Outreach Creative\Faith-based Event\slider_logo.jpg"/>
          <p:cNvPicPr>
            <a:picLocks noChangeAspect="1" noChangeArrowheads="1"/>
          </p:cNvPicPr>
          <p:nvPr userDrawn="1"/>
        </p:nvPicPr>
        <p:blipFill>
          <a:blip r:embed="rId2" cstate="print"/>
          <a:srcRect/>
          <a:stretch>
            <a:fillRect/>
          </a:stretch>
        </p:blipFill>
        <p:spPr bwMode="auto">
          <a:xfrm>
            <a:off x="115911" y="-16458"/>
            <a:ext cx="8864958" cy="3369258"/>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B407A8-9782-49A6-96C9-2DFC6BA6DD10}" type="datetime1">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7C630-AD7C-4706-9DB8-8F5A55BE94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AECBC5-A41C-49F1-A633-E58FB5ABC56A}" type="datetime1">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7C630-AD7C-4706-9DB8-8F5A55BE94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D004FF-E567-4978-9A2B-EAC1F36CADEE}" type="datetime1">
              <a:rPr lang="en-US" smtClean="0"/>
              <a:pPr/>
              <a:t>11/22/2011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7C630-AD7C-4706-9DB8-8F5A55BE94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12CF7A-356A-41FF-9330-5DD5793050B5}" type="datetime1">
              <a:rPr lang="en-US" smtClean="0"/>
              <a:pPr/>
              <a:t>11/22/2011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7C630-AD7C-4706-9DB8-8F5A55BE94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33FD4-CB47-4C9F-853D-A835AA73BFD0}" type="datetime1">
              <a:rPr lang="en-US" smtClean="0"/>
              <a:pPr/>
              <a:t>11/22/2011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7C630-AD7C-4706-9DB8-8F5A55BE94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22AC2-B681-458D-9E2D-C689C9756FF1}" type="datetime1">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7C630-AD7C-4706-9DB8-8F5A55BE94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C44C51-8AC4-4682-B198-5DCD12224DED}" type="datetime1">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7C630-AD7C-4706-9DB8-8F5A55BE94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44701" y="2939616"/>
            <a:ext cx="8763000" cy="285158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BEEAF-78F0-4A53-88B9-2AB37B32FBB8}" type="datetime1">
              <a:rPr lang="en-US" smtClean="0"/>
              <a:pPr/>
              <a:t>11/22/2011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7C630-AD7C-4706-9DB8-8F5A55BE947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partnerships.workforce3on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4000" b="1" dirty="0" smtClean="0"/>
              <a:t>	</a:t>
            </a:r>
            <a:endParaRPr lang="en-US" dirty="0" smtClean="0"/>
          </a:p>
          <a:p>
            <a:pPr algn="ctr">
              <a:buNone/>
            </a:pPr>
            <a:r>
              <a:rPr lang="en-US" b="1" dirty="0" smtClean="0"/>
              <a:t>Shuttle Retirement Ignites</a:t>
            </a:r>
          </a:p>
          <a:p>
            <a:pPr algn="ctr">
              <a:buNone/>
            </a:pPr>
            <a:r>
              <a:rPr lang="en-US" b="1" dirty="0" smtClean="0"/>
              <a:t>“Faith in the Future”</a:t>
            </a:r>
          </a:p>
          <a:p>
            <a:pPr algn="ctr">
              <a:buNone/>
            </a:pPr>
            <a:r>
              <a:rPr lang="en-US" b="1" dirty="0" smtClean="0"/>
              <a:t>December 2011</a:t>
            </a:r>
          </a:p>
          <a:p>
            <a:endParaRPr lang="en-US" dirty="0"/>
          </a:p>
        </p:txBody>
      </p:sp>
      <p:sp>
        <p:nvSpPr>
          <p:cNvPr id="4" name="Slide Number Placeholder 3"/>
          <p:cNvSpPr>
            <a:spLocks noGrp="1"/>
          </p:cNvSpPr>
          <p:nvPr>
            <p:ph type="sldNum" sz="quarter" idx="12"/>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Faith-based Advisory Council of Leadership</a:t>
            </a:r>
          </a:p>
          <a:p>
            <a:pPr lvl="1"/>
            <a:r>
              <a:rPr lang="en-US" dirty="0" smtClean="0"/>
              <a:t>Roundtable at BW</a:t>
            </a:r>
          </a:p>
          <a:p>
            <a:pPr lvl="1"/>
            <a:r>
              <a:rPr lang="en-US" dirty="0" smtClean="0"/>
              <a:t>Presented idea for September 15</a:t>
            </a:r>
            <a:r>
              <a:rPr lang="en-US" baseline="30000" dirty="0" smtClean="0"/>
              <a:t>th</a:t>
            </a:r>
            <a:r>
              <a:rPr lang="en-US" dirty="0" smtClean="0"/>
              <a:t> Event</a:t>
            </a:r>
          </a:p>
          <a:p>
            <a:pPr lvl="1"/>
            <a:r>
              <a:rPr lang="en-US" dirty="0" smtClean="0"/>
              <a:t>Solicited ideas and thoughts on DRAFT Agenda</a:t>
            </a:r>
          </a:p>
          <a:p>
            <a:pPr lvl="1"/>
            <a:r>
              <a:rPr lang="en-US" dirty="0" smtClean="0"/>
              <a:t>Implemented changes to reflect their ideas</a:t>
            </a:r>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B817C630-AD7C-4706-9DB8-8F5A55BE9473}" type="slidenum">
              <a:rPr lang="en-US" smtClean="0"/>
              <a:pPr/>
              <a:t>9</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25000" lnSpcReduction="20000"/>
          </a:bodyPr>
          <a:lstStyle/>
          <a:p>
            <a:r>
              <a:rPr lang="en-US" sz="12800" b="1" dirty="0" smtClean="0"/>
              <a:t>Simple invitation from FB Leader to peers:</a:t>
            </a:r>
            <a:r>
              <a:rPr lang="en-US" dirty="0" smtClean="0"/>
              <a:t>	</a:t>
            </a:r>
          </a:p>
          <a:p>
            <a:pPr>
              <a:buNone/>
            </a:pPr>
            <a:r>
              <a:rPr lang="en-US" dirty="0" smtClean="0"/>
              <a:t>	</a:t>
            </a:r>
            <a:r>
              <a:rPr lang="en-US" sz="4800" dirty="0" smtClean="0"/>
              <a:t>Last week I had the opportunity to discuss the local unemployment crisis with some other ministry leaders and Brevard Workforce, the agency charged with serving the 30,000+ Brevardians currently out of work.  As you know, the impact is huge – often on our own families and certainly our congregations.  </a:t>
            </a:r>
          </a:p>
          <a:p>
            <a:pPr>
              <a:buNone/>
            </a:pPr>
            <a:r>
              <a:rPr lang="en-US" sz="4800" dirty="0" smtClean="0"/>
              <a:t> </a:t>
            </a:r>
          </a:p>
          <a:p>
            <a:pPr>
              <a:buNone/>
            </a:pPr>
            <a:r>
              <a:rPr lang="en-US" sz="4800" dirty="0" smtClean="0"/>
              <a:t>	Brevard Workforce asked our advice about engaging the faith community to help address the emotional and spiritual impacts, while also providing practical ministry for job seekers.  We heard of some good work already being done, including faith-based Job Clubs.  The attached agenda is in part the result of our discussion.</a:t>
            </a:r>
          </a:p>
          <a:p>
            <a:pPr>
              <a:buNone/>
            </a:pPr>
            <a:r>
              <a:rPr lang="en-US" sz="4800" dirty="0" smtClean="0"/>
              <a:t> </a:t>
            </a:r>
          </a:p>
          <a:p>
            <a:pPr>
              <a:buNone/>
            </a:pPr>
            <a:r>
              <a:rPr lang="en-US" sz="4800" dirty="0" smtClean="0"/>
              <a:t>	Please consider this my personal invitation to you to join us for the clergy luncheon from 11 a.m. to 1 p.m., and to bring a second person - perhaps an interested lay leader – to receive Job Club training through the afternoon.</a:t>
            </a:r>
          </a:p>
          <a:p>
            <a:pPr>
              <a:buNone/>
            </a:pPr>
            <a:r>
              <a:rPr lang="en-US" sz="4800" dirty="0" smtClean="0"/>
              <a:t> </a:t>
            </a:r>
          </a:p>
          <a:p>
            <a:pPr>
              <a:buNone/>
            </a:pPr>
            <a:r>
              <a:rPr lang="en-US" sz="4800" dirty="0" smtClean="0"/>
              <a:t>	Please RSVP with a yes or no to </a:t>
            </a:r>
            <a:r>
              <a:rPr lang="en-US" sz="4800" u="sng" dirty="0" smtClean="0"/>
              <a:t>FAITH-IN-THE-FUTURE </a:t>
            </a:r>
            <a:r>
              <a:rPr lang="en-US" sz="4800" dirty="0" smtClean="0"/>
              <a:t>by 10am Wednesday, September 14, 2011.  </a:t>
            </a:r>
          </a:p>
          <a:p>
            <a:pPr>
              <a:buNone/>
            </a:pPr>
            <a:r>
              <a:rPr lang="en-US" sz="4800" dirty="0" smtClean="0"/>
              <a:t> </a:t>
            </a:r>
          </a:p>
          <a:p>
            <a:pPr>
              <a:buNone/>
            </a:pPr>
            <a:r>
              <a:rPr lang="en-US" sz="4800" dirty="0" smtClean="0"/>
              <a:t>	I look forward to seeing you September 15.  Thanks for your consideration.</a:t>
            </a:r>
          </a:p>
          <a:p>
            <a:pPr>
              <a:buNone/>
            </a:pPr>
            <a:r>
              <a:rPr lang="en-US" dirty="0" smtClean="0"/>
              <a:t> </a:t>
            </a:r>
          </a:p>
          <a:p>
            <a:pPr>
              <a:buNone/>
            </a:pPr>
            <a:r>
              <a:rPr lang="en-US" dirty="0" smtClean="0"/>
              <a:t> </a:t>
            </a:r>
          </a:p>
          <a:p>
            <a:endParaRPr lang="en-US" dirty="0" smtClean="0"/>
          </a:p>
        </p:txBody>
      </p:sp>
      <p:sp>
        <p:nvSpPr>
          <p:cNvPr id="4" name="Slide Number Placeholder 3"/>
          <p:cNvSpPr>
            <a:spLocks noGrp="1"/>
          </p:cNvSpPr>
          <p:nvPr>
            <p:ph type="sldNum" sz="quarter" idx="12"/>
          </p:nvPr>
        </p:nvSpPr>
        <p:spPr/>
        <p:txBody>
          <a:bodyPr/>
          <a:lstStyle/>
          <a:p>
            <a:fld id="{B817C630-AD7C-4706-9DB8-8F5A55BE9473}" type="slidenum">
              <a:rPr lang="en-US" smtClean="0"/>
              <a:pPr/>
              <a:t>10</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Champions of the concept</a:t>
            </a:r>
          </a:p>
          <a:p>
            <a:pPr lvl="1"/>
            <a:r>
              <a:rPr lang="en-US" dirty="0" smtClean="0"/>
              <a:t>Letter from Lisa Rice to 300+ Brevard Clergy</a:t>
            </a:r>
          </a:p>
          <a:p>
            <a:pPr lvl="1"/>
            <a:r>
              <a:rPr lang="en-US" dirty="0" smtClean="0"/>
              <a:t>E-mails from Leadership Advisory Council to their many peers and colleagues</a:t>
            </a:r>
          </a:p>
          <a:p>
            <a:pPr lvl="1"/>
            <a:r>
              <a:rPr lang="en-US" dirty="0" smtClean="0"/>
              <a:t>Follow up from Community Resource Staff</a:t>
            </a:r>
          </a:p>
        </p:txBody>
      </p:sp>
      <p:sp>
        <p:nvSpPr>
          <p:cNvPr id="4" name="Slide Number Placeholder 3"/>
          <p:cNvSpPr>
            <a:spLocks noGrp="1"/>
          </p:cNvSpPr>
          <p:nvPr>
            <p:ph type="sldNum" sz="quarter" idx="12"/>
          </p:nvPr>
        </p:nvSpPr>
        <p:spPr/>
        <p:txBody>
          <a:bodyPr/>
          <a:lstStyle/>
          <a:p>
            <a:fld id="{B817C630-AD7C-4706-9DB8-8F5A55BE9473}" type="slidenum">
              <a:rPr lang="en-US" smtClean="0"/>
              <a:pPr/>
              <a:t>11</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September 15</a:t>
            </a:r>
            <a:r>
              <a:rPr lang="en-US" b="1" baseline="30000" dirty="0" smtClean="0"/>
              <a:t>th</a:t>
            </a:r>
            <a:br>
              <a:rPr lang="en-US" b="1" baseline="30000" dirty="0" smtClean="0"/>
            </a:br>
            <a:endParaRPr lang="en-US" b="1" dirty="0" smtClean="0"/>
          </a:p>
          <a:p>
            <a:pPr lvl="1"/>
            <a:r>
              <a:rPr lang="en-US" dirty="0" smtClean="0"/>
              <a:t>Representatives of 35 faith-based organizations</a:t>
            </a:r>
          </a:p>
          <a:p>
            <a:pPr lvl="1"/>
            <a:r>
              <a:rPr lang="en-US" dirty="0" smtClean="0"/>
              <a:t>60+ Attendees</a:t>
            </a:r>
          </a:p>
        </p:txBody>
      </p:sp>
      <p:sp>
        <p:nvSpPr>
          <p:cNvPr id="4" name="Slide Number Placeholder 3"/>
          <p:cNvSpPr>
            <a:spLocks noGrp="1"/>
          </p:cNvSpPr>
          <p:nvPr>
            <p:ph type="sldNum" sz="quarter" idx="12"/>
          </p:nvPr>
        </p:nvSpPr>
        <p:spPr/>
        <p:txBody>
          <a:bodyPr/>
          <a:lstStyle/>
          <a:p>
            <a:fld id="{B817C630-AD7C-4706-9DB8-8F5A55BE9473}" type="slidenum">
              <a:rPr lang="en-US" smtClean="0"/>
              <a:pPr/>
              <a:t>12</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September 15</a:t>
            </a:r>
            <a:r>
              <a:rPr lang="en-US" b="1" baseline="30000" dirty="0" smtClean="0"/>
              <a:t>th</a:t>
            </a:r>
            <a:r>
              <a:rPr lang="en-US" b="1" dirty="0" smtClean="0"/>
              <a:t> Special Guests</a:t>
            </a:r>
          </a:p>
          <a:p>
            <a:pPr lvl="1"/>
            <a:r>
              <a:rPr lang="en-US" b="1" dirty="0" smtClean="0"/>
              <a:t>Alexia Kelley, Deputy Director of The White House Office of Faith-Based and Neighborhood Partnerships</a:t>
            </a:r>
            <a:r>
              <a:rPr lang="en-US" dirty="0" smtClean="0"/>
              <a:t>, works with Director Joshua Dubois to support partnerships between the various branches of federal government and community and faith-based organizations. </a:t>
            </a:r>
          </a:p>
        </p:txBody>
      </p:sp>
      <p:sp>
        <p:nvSpPr>
          <p:cNvPr id="4" name="Slide Number Placeholder 3"/>
          <p:cNvSpPr>
            <a:spLocks noGrp="1"/>
          </p:cNvSpPr>
          <p:nvPr>
            <p:ph type="sldNum" sz="quarter" idx="12"/>
          </p:nvPr>
        </p:nvSpPr>
        <p:spPr/>
        <p:txBody>
          <a:bodyPr/>
          <a:lstStyle/>
          <a:p>
            <a:fld id="{B817C630-AD7C-4706-9DB8-8F5A55BE9473}" type="slidenum">
              <a:rPr lang="en-US" smtClean="0"/>
              <a:pPr/>
              <a:t>13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b="1" dirty="0" smtClean="0"/>
              <a:t>September 15</a:t>
            </a:r>
            <a:r>
              <a:rPr lang="en-US" b="1" baseline="30000" dirty="0" smtClean="0"/>
              <a:t>th</a:t>
            </a:r>
            <a:r>
              <a:rPr lang="en-US" b="1" dirty="0" smtClean="0"/>
              <a:t> Special Guests</a:t>
            </a:r>
          </a:p>
          <a:p>
            <a:pPr lvl="1"/>
            <a:r>
              <a:rPr lang="en-US" b="1" dirty="0" smtClean="0"/>
              <a:t>Tracy Washington is CEO of Tracy Y. Washington International, LLC. </a:t>
            </a:r>
            <a:r>
              <a:rPr lang="en-US" dirty="0" smtClean="0"/>
              <a:t>She is a Personal Development Trainer, Coach, Workshop Presenter, Empowerment Speaker, Author and </a:t>
            </a:r>
            <a:r>
              <a:rPr lang="en-US" b="1" dirty="0" smtClean="0"/>
              <a:t>Certified Grief Recovery Specialist</a:t>
            </a:r>
            <a:r>
              <a:rPr lang="en-US" dirty="0" smtClean="0"/>
              <a:t>. </a:t>
            </a:r>
          </a:p>
          <a:p>
            <a:pPr lvl="2"/>
            <a:r>
              <a:rPr lang="en-US" dirty="0" smtClean="0"/>
              <a:t>Tied in the grief process to loss of a job</a:t>
            </a:r>
          </a:p>
          <a:p>
            <a:pPr lvl="1"/>
            <a:endParaRPr lang="en-US" dirty="0" smtClean="0"/>
          </a:p>
        </p:txBody>
      </p:sp>
      <p:sp>
        <p:nvSpPr>
          <p:cNvPr id="4" name="Slide Number Placeholder 3"/>
          <p:cNvSpPr>
            <a:spLocks noGrp="1"/>
          </p:cNvSpPr>
          <p:nvPr>
            <p:ph type="sldNum" sz="quarter" idx="12"/>
          </p:nvPr>
        </p:nvSpPr>
        <p:spPr/>
        <p:txBody>
          <a:bodyPr/>
          <a:lstStyle/>
          <a:p>
            <a:fld id="{B817C630-AD7C-4706-9DB8-8F5A55BE9473}" type="slidenum">
              <a:rPr lang="en-US" smtClean="0"/>
              <a:pPr/>
              <a:t>14</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sz="4100" dirty="0" smtClean="0"/>
              <a:t>September 15</a:t>
            </a:r>
            <a:r>
              <a:rPr lang="en-US" sz="4100" baseline="30000" dirty="0" smtClean="0"/>
              <a:t>th</a:t>
            </a:r>
            <a:r>
              <a:rPr lang="en-US" sz="4100" dirty="0" smtClean="0"/>
              <a:t> Special Guests:</a:t>
            </a:r>
          </a:p>
          <a:p>
            <a:pPr lvl="1"/>
            <a:r>
              <a:rPr lang="en-US" b="1" dirty="0" smtClean="0"/>
              <a:t>Diana Miller </a:t>
            </a:r>
            <a:r>
              <a:rPr lang="en-US" dirty="0" smtClean="0"/>
              <a:t>is a private career management consultant, job search strategist and professional resume writer and founder of the nationally recognized </a:t>
            </a:r>
            <a:r>
              <a:rPr lang="en-US" b="1" dirty="0" smtClean="0"/>
              <a:t>Community Job Club of Stow, Ohio</a:t>
            </a:r>
            <a:r>
              <a:rPr lang="en-US" dirty="0" smtClean="0"/>
              <a:t>.  In one-on-one sessions, workshops and presentations, she helps professionals of all levels find, win, and keep the jobs they want. She also works as a Career Consultant with </a:t>
            </a:r>
            <a:r>
              <a:rPr lang="en-US" dirty="0" err="1" smtClean="0"/>
              <a:t>Ricklin-Echikson</a:t>
            </a:r>
            <a:r>
              <a:rPr lang="en-US" dirty="0" smtClean="0"/>
              <a:t> Associates (REA), helping clients attain career goals and translate their passion into profit.</a:t>
            </a:r>
          </a:p>
        </p:txBody>
      </p:sp>
      <p:sp>
        <p:nvSpPr>
          <p:cNvPr id="4" name="Slide Number Placeholder 3"/>
          <p:cNvSpPr>
            <a:spLocks noGrp="1"/>
          </p:cNvSpPr>
          <p:nvPr>
            <p:ph type="sldNum" sz="quarter" idx="12"/>
          </p:nvPr>
        </p:nvSpPr>
        <p:spPr/>
        <p:txBody>
          <a:bodyPr/>
          <a:lstStyle/>
          <a:p>
            <a:fld id="{B817C630-AD7C-4706-9DB8-8F5A55BE9473}" type="slidenum">
              <a:rPr lang="en-US" smtClean="0"/>
              <a:pPr/>
              <a:t>15</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September 15</a:t>
            </a:r>
            <a:r>
              <a:rPr lang="en-US" b="1" baseline="30000" dirty="0" smtClean="0"/>
              <a:t>th</a:t>
            </a:r>
            <a:r>
              <a:rPr lang="en-US" b="1" dirty="0" smtClean="0"/>
              <a:t> Special Guests:</a:t>
            </a:r>
          </a:p>
          <a:p>
            <a:pPr lvl="1"/>
            <a:r>
              <a:rPr lang="en-US" b="1" dirty="0" smtClean="0"/>
              <a:t>Donna Thrash</a:t>
            </a:r>
            <a:r>
              <a:rPr lang="en-US" dirty="0" smtClean="0"/>
              <a:t>, BW Career Progression Specialist and facilitator of Launch Pad and Biz Launch (job clubs)</a:t>
            </a:r>
          </a:p>
          <a:p>
            <a:pPr lvl="1"/>
            <a:r>
              <a:rPr lang="en-US" b="1" dirty="0" smtClean="0"/>
              <a:t>Ron Caswell</a:t>
            </a:r>
            <a:r>
              <a:rPr lang="en-US" dirty="0" smtClean="0"/>
              <a:t>, BW Job Club Participant; former engineer at KSC</a:t>
            </a:r>
          </a:p>
          <a:p>
            <a:pPr lvl="1"/>
            <a:r>
              <a:rPr lang="en-US" b="1" dirty="0" smtClean="0"/>
              <a:t>Bill Bender</a:t>
            </a:r>
            <a:r>
              <a:rPr lang="en-US" dirty="0" smtClean="0"/>
              <a:t>, BW Job Club Participant; former KSC employee</a:t>
            </a:r>
          </a:p>
        </p:txBody>
      </p:sp>
      <p:sp>
        <p:nvSpPr>
          <p:cNvPr id="4" name="Slide Number Placeholder 3"/>
          <p:cNvSpPr>
            <a:spLocks noGrp="1"/>
          </p:cNvSpPr>
          <p:nvPr>
            <p:ph type="sldNum" sz="quarter" idx="12"/>
          </p:nvPr>
        </p:nvSpPr>
        <p:spPr/>
        <p:txBody>
          <a:bodyPr/>
          <a:lstStyle/>
          <a:p>
            <a:fld id="{B817C630-AD7C-4706-9DB8-8F5A55BE9473}" type="slidenum">
              <a:rPr lang="en-US" smtClean="0"/>
              <a:pPr/>
              <a:t>16</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Where are we today?</a:t>
            </a:r>
          </a:p>
          <a:p>
            <a:pPr lvl="1"/>
            <a:r>
              <a:rPr lang="en-US" dirty="0" smtClean="0"/>
              <a:t>Representatives from 20 faith-based organizations requested information and are in various stages of organization</a:t>
            </a:r>
          </a:p>
          <a:p>
            <a:pPr lvl="1"/>
            <a:r>
              <a:rPr lang="en-US" dirty="0" smtClean="0"/>
              <a:t>Five have signed an agreement for reimbursement of up to $750.00 in “start-up” costs</a:t>
            </a:r>
          </a:p>
          <a:p>
            <a:pPr lvl="1"/>
            <a:endParaRPr lang="en-US" b="1" dirty="0" smtClean="0"/>
          </a:p>
        </p:txBody>
      </p:sp>
      <p:sp>
        <p:nvSpPr>
          <p:cNvPr id="4" name="Slide Number Placeholder 3"/>
          <p:cNvSpPr>
            <a:spLocks noGrp="1"/>
          </p:cNvSpPr>
          <p:nvPr>
            <p:ph type="sldNum" sz="quarter" idx="12"/>
          </p:nvPr>
        </p:nvSpPr>
        <p:spPr/>
        <p:txBody>
          <a:bodyPr/>
          <a:lstStyle/>
          <a:p>
            <a:fld id="{B817C630-AD7C-4706-9DB8-8F5A55BE9473}" type="slidenum">
              <a:rPr lang="en-US" smtClean="0"/>
              <a:pPr/>
              <a:t>17</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b="1" dirty="0" smtClean="0"/>
              <a:t>Where are we today?</a:t>
            </a:r>
          </a:p>
          <a:p>
            <a:pPr lvl="1"/>
            <a:r>
              <a:rPr lang="en-US" dirty="0" smtClean="0"/>
              <a:t>Training of volunteer FB facilitators took place in October on three consecutive days</a:t>
            </a:r>
          </a:p>
          <a:p>
            <a:pPr lvl="1"/>
            <a:r>
              <a:rPr lang="en-US" dirty="0" smtClean="0"/>
              <a:t>19 volunteer facilitators attended from 14 organizations</a:t>
            </a:r>
          </a:p>
          <a:p>
            <a:pPr lvl="1"/>
            <a:r>
              <a:rPr lang="en-US" dirty="0" smtClean="0"/>
              <a:t>2 hours of training included introduction to EFM</a:t>
            </a:r>
          </a:p>
          <a:p>
            <a:pPr lvl="1">
              <a:buNone/>
            </a:pPr>
            <a:r>
              <a:rPr lang="en-US" b="1" dirty="0" smtClean="0"/>
              <a:t>	</a:t>
            </a:r>
          </a:p>
        </p:txBody>
      </p:sp>
      <p:sp>
        <p:nvSpPr>
          <p:cNvPr id="4" name="Slide Number Placeholder 3"/>
          <p:cNvSpPr>
            <a:spLocks noGrp="1"/>
          </p:cNvSpPr>
          <p:nvPr>
            <p:ph type="sldNum" sz="quarter" idx="12"/>
          </p:nvPr>
        </p:nvSpPr>
        <p:spPr/>
        <p:txBody>
          <a:bodyPr/>
          <a:lstStyle/>
          <a:p>
            <a:fld id="{B817C630-AD7C-4706-9DB8-8F5A55BE9473}" type="slidenum">
              <a:rPr lang="en-US" smtClean="0"/>
              <a:pPr/>
              <a:t>18</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4000" b="1" dirty="0" smtClean="0"/>
              <a:t>	s</a:t>
            </a:r>
            <a:r>
              <a:rPr lang="en-US" b="1" dirty="0" smtClean="0"/>
              <a:t>olid solution for elimination of emotional barriers that keep dislocated workers stuck in the cycle of hopelessness and despair making meaningful re-employment beyond their reach.</a:t>
            </a:r>
            <a:endParaRPr lang="en-US" dirty="0" smtClean="0"/>
          </a:p>
          <a:p>
            <a:endParaRPr lang="en-US" dirty="0"/>
          </a:p>
        </p:txBody>
      </p:sp>
      <p:sp>
        <p:nvSpPr>
          <p:cNvPr id="4" name="Slide Number Placeholder 3"/>
          <p:cNvSpPr>
            <a:spLocks noGrp="1"/>
          </p:cNvSpPr>
          <p:nvPr>
            <p:ph type="sldNum" sz="quarter" idx="12"/>
          </p:nvPr>
        </p:nvSpPr>
        <p:spPr/>
        <p:txBody>
          <a:bodyPr/>
          <a:lstStyle/>
          <a:p>
            <a:fld id="{B817C630-AD7C-4706-9DB8-8F5A55BE9473}"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Where are we today?</a:t>
            </a:r>
          </a:p>
          <a:p>
            <a:pPr lvl="1"/>
            <a:r>
              <a:rPr lang="en-US" dirty="0" smtClean="0"/>
              <a:t>Resource Manual includes</a:t>
            </a:r>
          </a:p>
          <a:p>
            <a:pPr lvl="2"/>
            <a:r>
              <a:rPr lang="en-US" dirty="0" smtClean="0"/>
              <a:t>Provides plethora of information</a:t>
            </a:r>
          </a:p>
          <a:p>
            <a:pPr lvl="3"/>
            <a:r>
              <a:rPr lang="en-US" dirty="0" smtClean="0"/>
              <a:t>BW Liaison Contact information</a:t>
            </a:r>
          </a:p>
          <a:p>
            <a:pPr lvl="3"/>
            <a:r>
              <a:rPr lang="en-US" dirty="0" smtClean="0"/>
              <a:t>Websites, outline of facilitator role, EFM handbook, Labor Market Information, O*NET information, various brochures from Brevard Workforce, etc</a:t>
            </a:r>
          </a:p>
          <a:p>
            <a:pPr lvl="3"/>
            <a:r>
              <a:rPr lang="en-US" dirty="0" err="1" smtClean="0"/>
              <a:t>JobShop</a:t>
            </a:r>
            <a:r>
              <a:rPr lang="en-US" dirty="0" smtClean="0"/>
              <a:t> topical ideas for job club, English and Spanish versions</a:t>
            </a:r>
          </a:p>
          <a:p>
            <a:pPr lvl="3"/>
            <a:r>
              <a:rPr lang="en-US" dirty="0" smtClean="0"/>
              <a:t>2-1-1 Information – A list of Community resources for food pantries, utility bill payments and other barriers</a:t>
            </a:r>
          </a:p>
          <a:p>
            <a:pPr lvl="3"/>
            <a:endParaRPr lang="en-US" b="1" dirty="0" smtClean="0"/>
          </a:p>
        </p:txBody>
      </p:sp>
      <p:sp>
        <p:nvSpPr>
          <p:cNvPr id="4" name="Slide Number Placeholder 3"/>
          <p:cNvSpPr>
            <a:spLocks noGrp="1"/>
          </p:cNvSpPr>
          <p:nvPr>
            <p:ph type="sldNum" sz="quarter" idx="12"/>
          </p:nvPr>
        </p:nvSpPr>
        <p:spPr/>
        <p:txBody>
          <a:bodyPr/>
          <a:lstStyle/>
          <a:p>
            <a:fld id="{B817C630-AD7C-4706-9DB8-8F5A55BE9473}" type="slidenum">
              <a:rPr lang="en-US" smtClean="0"/>
              <a:pPr/>
              <a:t>19</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8000"/>
            <a:ext cx="8458200" cy="3200400"/>
          </a:xfrm>
        </p:spPr>
        <p:txBody>
          <a:bodyPr>
            <a:normAutofit lnSpcReduction="10000"/>
          </a:bodyPr>
          <a:lstStyle/>
          <a:p>
            <a:r>
              <a:rPr lang="en-US" b="1" dirty="0" smtClean="0"/>
              <a:t>Where are we today?</a:t>
            </a:r>
          </a:p>
          <a:p>
            <a:pPr lvl="1"/>
            <a:r>
              <a:rPr lang="en-US" dirty="0" smtClean="0"/>
              <a:t>Upcoming second round of training</a:t>
            </a:r>
          </a:p>
          <a:p>
            <a:pPr lvl="2"/>
            <a:r>
              <a:rPr lang="en-US" dirty="0" smtClean="0"/>
              <a:t>Facilitator training	</a:t>
            </a:r>
          </a:p>
          <a:p>
            <a:pPr lvl="2"/>
            <a:r>
              <a:rPr lang="en-US" dirty="0" smtClean="0"/>
              <a:t>Curriculum ideas</a:t>
            </a:r>
          </a:p>
          <a:p>
            <a:pPr lvl="2"/>
            <a:r>
              <a:rPr lang="en-US" dirty="0" smtClean="0"/>
              <a:t>Electronic resources for bulletin boards etc.</a:t>
            </a:r>
          </a:p>
          <a:p>
            <a:pPr lvl="2"/>
            <a:r>
              <a:rPr lang="en-US" dirty="0" smtClean="0"/>
              <a:t>Ongoing weekly communication to facilitators of fliers for bulletin boards, i.e. Job Fairs, Hot Jobs, Special events, etc </a:t>
            </a:r>
          </a:p>
        </p:txBody>
      </p:sp>
      <p:sp>
        <p:nvSpPr>
          <p:cNvPr id="4" name="Slide Number Placeholder 3"/>
          <p:cNvSpPr>
            <a:spLocks noGrp="1"/>
          </p:cNvSpPr>
          <p:nvPr>
            <p:ph type="sldNum" sz="quarter" idx="12"/>
          </p:nvPr>
        </p:nvSpPr>
        <p:spPr/>
        <p:txBody>
          <a:bodyPr/>
          <a:lstStyle/>
          <a:p>
            <a:fld id="{B817C630-AD7C-4706-9DB8-8F5A55BE9473}" type="slidenum">
              <a:rPr lang="en-US" smtClean="0"/>
              <a:pPr/>
              <a:t>20</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Active or soon to be active Faith-based Job Clubs today?</a:t>
            </a:r>
          </a:p>
          <a:p>
            <a:pPr lvl="1"/>
            <a:r>
              <a:rPr lang="en-US" dirty="0" smtClean="0"/>
              <a:t>Titusville		2</a:t>
            </a:r>
          </a:p>
          <a:p>
            <a:pPr lvl="1"/>
            <a:r>
              <a:rPr lang="en-US" dirty="0" smtClean="0"/>
              <a:t>Merritt Island		2</a:t>
            </a:r>
          </a:p>
          <a:p>
            <a:pPr lvl="1"/>
            <a:r>
              <a:rPr lang="en-US" dirty="0" smtClean="0"/>
              <a:t>Cocoa/Rockledge	2</a:t>
            </a:r>
          </a:p>
          <a:p>
            <a:pPr lvl="1"/>
            <a:r>
              <a:rPr lang="en-US" dirty="0" smtClean="0"/>
              <a:t>Melbourne		2</a:t>
            </a:r>
          </a:p>
          <a:p>
            <a:pPr lvl="1"/>
            <a:r>
              <a:rPr lang="en-US" dirty="0" err="1" smtClean="0"/>
              <a:t>Viera</a:t>
            </a:r>
            <a:r>
              <a:rPr lang="en-US" dirty="0" smtClean="0"/>
              <a:t>			1</a:t>
            </a:r>
          </a:p>
          <a:p>
            <a:pPr lvl="1"/>
            <a:endParaRPr lang="en-US" b="1" dirty="0" smtClean="0"/>
          </a:p>
        </p:txBody>
      </p:sp>
      <p:sp>
        <p:nvSpPr>
          <p:cNvPr id="4" name="Slide Number Placeholder 3"/>
          <p:cNvSpPr>
            <a:spLocks noGrp="1"/>
          </p:cNvSpPr>
          <p:nvPr>
            <p:ph type="sldNum" sz="quarter" idx="12"/>
          </p:nvPr>
        </p:nvSpPr>
        <p:spPr/>
        <p:txBody>
          <a:bodyPr/>
          <a:lstStyle/>
          <a:p>
            <a:fld id="{B817C630-AD7C-4706-9DB8-8F5A55BE9473}" type="slidenum">
              <a:rPr lang="en-US" smtClean="0"/>
              <a:pPr/>
              <a:t>21</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b="1" dirty="0" smtClean="0"/>
              <a:t>Where are we today?</a:t>
            </a:r>
          </a:p>
          <a:p>
            <a:pPr lvl="1"/>
            <a:r>
              <a:rPr lang="en-US" b="1" dirty="0" smtClean="0"/>
              <a:t>St. </a:t>
            </a:r>
            <a:r>
              <a:rPr lang="en-US" b="1" dirty="0" err="1" smtClean="0"/>
              <a:t>Gabriels</a:t>
            </a:r>
            <a:r>
              <a:rPr lang="en-US" b="1" dirty="0" smtClean="0"/>
              <a:t>:  Incubator Breakfast Friday</a:t>
            </a:r>
          </a:p>
          <a:p>
            <a:pPr lvl="1"/>
            <a:r>
              <a:rPr lang="en-US" b="1" dirty="0" err="1" smtClean="0"/>
              <a:t>Suntree</a:t>
            </a:r>
            <a:r>
              <a:rPr lang="en-US" b="1" dirty="0" smtClean="0"/>
              <a:t> United Methodist:  Field Trip to BW</a:t>
            </a:r>
          </a:p>
          <a:p>
            <a:pPr lvl="1"/>
            <a:r>
              <a:rPr lang="en-US" b="1" dirty="0" smtClean="0"/>
              <a:t>St Luke’s: group of six at 2</a:t>
            </a:r>
            <a:r>
              <a:rPr lang="en-US" b="1" baseline="30000" dirty="0" smtClean="0"/>
              <a:t>nd</a:t>
            </a:r>
            <a:r>
              <a:rPr lang="en-US" b="1" dirty="0" smtClean="0"/>
              <a:t> meeting</a:t>
            </a:r>
          </a:p>
          <a:p>
            <a:pPr lvl="1"/>
            <a:r>
              <a:rPr lang="en-US" b="1" dirty="0" smtClean="0"/>
              <a:t>Park Ave:  1/1 ministry</a:t>
            </a:r>
          </a:p>
          <a:p>
            <a:pPr lvl="1"/>
            <a:r>
              <a:rPr lang="en-US" b="1" dirty="0" smtClean="0"/>
              <a:t>Lady of Lourdes:  Utilize the school Computer Lab</a:t>
            </a:r>
          </a:p>
        </p:txBody>
      </p:sp>
      <p:sp>
        <p:nvSpPr>
          <p:cNvPr id="4" name="Slide Number Placeholder 3"/>
          <p:cNvSpPr>
            <a:spLocks noGrp="1"/>
          </p:cNvSpPr>
          <p:nvPr>
            <p:ph type="sldNum" sz="quarter" idx="12"/>
          </p:nvPr>
        </p:nvSpPr>
        <p:spPr/>
        <p:txBody>
          <a:bodyPr/>
          <a:lstStyle/>
          <a:p>
            <a:fld id="{B817C630-AD7C-4706-9DB8-8F5A55BE9473}" type="slidenum">
              <a:rPr lang="en-US" smtClean="0"/>
              <a:pPr/>
              <a:t>22</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Where are we today?</a:t>
            </a:r>
          </a:p>
          <a:p>
            <a:pPr lvl="1"/>
            <a:r>
              <a:rPr lang="en-US" dirty="0" smtClean="0"/>
              <a:t>More clergy have been exposed to Brevard Workforces and the services offered</a:t>
            </a:r>
          </a:p>
          <a:p>
            <a:pPr lvl="2"/>
            <a:r>
              <a:rPr lang="en-US" dirty="0" smtClean="0"/>
              <a:t>Asked to speak at several weekly pastors meetings </a:t>
            </a:r>
          </a:p>
        </p:txBody>
      </p:sp>
      <p:sp>
        <p:nvSpPr>
          <p:cNvPr id="4" name="Slide Number Placeholder 3"/>
          <p:cNvSpPr>
            <a:spLocks noGrp="1"/>
          </p:cNvSpPr>
          <p:nvPr>
            <p:ph type="sldNum" sz="quarter" idx="12"/>
          </p:nvPr>
        </p:nvSpPr>
        <p:spPr/>
        <p:txBody>
          <a:bodyPr/>
          <a:lstStyle/>
          <a:p>
            <a:fld id="{B817C630-AD7C-4706-9DB8-8F5A55BE9473}" type="slidenum">
              <a:rPr lang="en-US" smtClean="0"/>
              <a:pPr/>
              <a:t>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Where in 2012?</a:t>
            </a:r>
          </a:p>
          <a:p>
            <a:pPr lvl="1"/>
            <a:r>
              <a:rPr lang="en-US" dirty="0" smtClean="0"/>
              <a:t>Continue to work with “early implementers”</a:t>
            </a:r>
          </a:p>
          <a:p>
            <a:pPr lvl="1"/>
            <a:r>
              <a:rPr lang="en-US" dirty="0" smtClean="0"/>
              <a:t>Phase II of training starts as others get organized</a:t>
            </a:r>
          </a:p>
          <a:p>
            <a:pPr lvl="1"/>
            <a:r>
              <a:rPr lang="en-US" dirty="0" smtClean="0"/>
              <a:t>Continued support from BW team</a:t>
            </a:r>
          </a:p>
          <a:p>
            <a:pPr lvl="1">
              <a:buNone/>
            </a:pPr>
            <a:endParaRPr lang="en-US" b="1" dirty="0" smtClean="0"/>
          </a:p>
        </p:txBody>
      </p:sp>
      <p:sp>
        <p:nvSpPr>
          <p:cNvPr id="4" name="Slide Number Placeholder 3"/>
          <p:cNvSpPr>
            <a:spLocks noGrp="1"/>
          </p:cNvSpPr>
          <p:nvPr>
            <p:ph type="sldNum" sz="quarter" idx="12"/>
          </p:nvPr>
        </p:nvSpPr>
        <p:spPr/>
        <p:txBody>
          <a:bodyPr/>
          <a:lstStyle/>
          <a:p>
            <a:fld id="{B817C630-AD7C-4706-9DB8-8F5A55BE9473}" type="slidenum">
              <a:rPr lang="en-US" smtClean="0"/>
              <a:pPr/>
              <a:t>24</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lvl="2">
              <a:buNone/>
            </a:pPr>
            <a:endParaRPr lang="en-US" b="1" dirty="0" smtClean="0"/>
          </a:p>
          <a:p>
            <a:pPr lvl="1">
              <a:buNone/>
            </a:pPr>
            <a:endParaRPr lang="en-US" b="1" dirty="0" smtClean="0"/>
          </a:p>
        </p:txBody>
      </p:sp>
      <p:sp>
        <p:nvSpPr>
          <p:cNvPr id="4" name="Slide Number Placeholder 3"/>
          <p:cNvSpPr>
            <a:spLocks noGrp="1"/>
          </p:cNvSpPr>
          <p:nvPr>
            <p:ph type="sldNum" sz="quarter" idx="12"/>
          </p:nvPr>
        </p:nvSpPr>
        <p:spPr/>
        <p:txBody>
          <a:bodyPr/>
          <a:lstStyle/>
          <a:p>
            <a:fld id="{B817C630-AD7C-4706-9DB8-8F5A55BE9473}" type="slidenum">
              <a:rPr lang="en-US" smtClean="0"/>
              <a:pPr/>
              <a:t>25</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
        <p:nvSpPr>
          <p:cNvPr id="7" name="TextBox 6"/>
          <p:cNvSpPr txBox="1"/>
          <p:nvPr/>
        </p:nvSpPr>
        <p:spPr>
          <a:xfrm>
            <a:off x="2286000" y="3429000"/>
            <a:ext cx="4800600" cy="1261884"/>
          </a:xfrm>
          <a:prstGeom prst="rect">
            <a:avLst/>
          </a:prstGeom>
          <a:noFill/>
        </p:spPr>
        <p:txBody>
          <a:bodyPr wrap="square" rtlCol="0">
            <a:spAutoFit/>
          </a:bodyPr>
          <a:lstStyle/>
          <a:p>
            <a:pPr algn="ctr"/>
            <a:r>
              <a:rPr lang="en-US" sz="4000" b="1" dirty="0" smtClean="0"/>
              <a:t>Questions?</a:t>
            </a:r>
          </a:p>
          <a:p>
            <a:pPr algn="ctr"/>
            <a:endParaRPr lang="en-US" dirty="0" smtClean="0"/>
          </a:p>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Why it makes sense to take action in Brevard County</a:t>
            </a:r>
          </a:p>
          <a:p>
            <a:pPr lvl="1"/>
            <a:r>
              <a:rPr lang="en-US" dirty="0" smtClean="0"/>
              <a:t>30,000 of 268,149 </a:t>
            </a:r>
            <a:r>
              <a:rPr lang="en-US" i="1" dirty="0" smtClean="0"/>
              <a:t>labor force residents unemployed</a:t>
            </a:r>
          </a:p>
          <a:p>
            <a:pPr lvl="1"/>
            <a:r>
              <a:rPr lang="en-US" dirty="0" smtClean="0"/>
              <a:t>Represents 11.2%</a:t>
            </a:r>
          </a:p>
          <a:p>
            <a:pPr lvl="2"/>
            <a:r>
              <a:rPr lang="en-US" dirty="0" smtClean="0"/>
              <a:t>Higher than the State</a:t>
            </a:r>
          </a:p>
          <a:p>
            <a:pPr lvl="2"/>
            <a:r>
              <a:rPr lang="en-US" dirty="0" smtClean="0"/>
              <a:t>Higher than the nation</a:t>
            </a:r>
          </a:p>
        </p:txBody>
      </p:sp>
      <p:sp>
        <p:nvSpPr>
          <p:cNvPr id="4" name="Slide Number Placeholder 3"/>
          <p:cNvSpPr>
            <a:spLocks noGrp="1"/>
          </p:cNvSpPr>
          <p:nvPr>
            <p:ph type="sldNum" sz="quarter" idx="12"/>
          </p:nvPr>
        </p:nvSpPr>
        <p:spPr/>
        <p:txBody>
          <a:bodyPr/>
          <a:lstStyle/>
          <a:p>
            <a:fld id="{B817C630-AD7C-4706-9DB8-8F5A55BE9473}" type="slidenum">
              <a:rPr lang="en-US" smtClean="0"/>
              <a:pPr/>
              <a:t>2</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Job Clubs: Truly an American Institution</a:t>
            </a:r>
          </a:p>
          <a:p>
            <a:pPr lvl="1"/>
            <a:r>
              <a:rPr lang="en-US" dirty="0" smtClean="0"/>
              <a:t>Hosted by churches, synagogues, and other religious institutions, as well as secular community organizations like local public libraries. </a:t>
            </a:r>
          </a:p>
          <a:p>
            <a:pPr lvl="1"/>
            <a:r>
              <a:rPr lang="en-US" dirty="0" smtClean="0"/>
              <a:t>Often run by volunteers who answer the call of duty to help out their fellow neighbors and community</a:t>
            </a:r>
          </a:p>
          <a:p>
            <a:endParaRPr lang="en-US" dirty="0" smtClean="0"/>
          </a:p>
        </p:txBody>
      </p:sp>
      <p:sp>
        <p:nvSpPr>
          <p:cNvPr id="4" name="Slide Number Placeholder 3"/>
          <p:cNvSpPr>
            <a:spLocks noGrp="1"/>
          </p:cNvSpPr>
          <p:nvPr>
            <p:ph type="sldNum" sz="quarter" idx="12"/>
          </p:nvPr>
        </p:nvSpPr>
        <p:spPr/>
        <p:txBody>
          <a:bodyPr/>
          <a:lstStyle/>
          <a:p>
            <a:fld id="{B817C630-AD7C-4706-9DB8-8F5A55BE9473}" type="slidenum">
              <a:rPr lang="en-US" smtClean="0"/>
              <a:pPr/>
              <a:t>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Developed in Brevard County out of NASA Leadership’s outreach to the White House</a:t>
            </a:r>
          </a:p>
          <a:p>
            <a:pPr lvl="1"/>
            <a:r>
              <a:rPr lang="en-US" dirty="0" smtClean="0"/>
              <a:t>Desire to assist displaced workers to move forward into transition</a:t>
            </a:r>
          </a:p>
          <a:p>
            <a:pPr lvl="1"/>
            <a:r>
              <a:rPr lang="en-US" dirty="0" smtClean="0"/>
              <a:t>Assist aerospace workers process the psychological impact of their loss</a:t>
            </a:r>
          </a:p>
        </p:txBody>
      </p:sp>
      <p:sp>
        <p:nvSpPr>
          <p:cNvPr id="4" name="Slide Number Placeholder 3"/>
          <p:cNvSpPr>
            <a:spLocks noGrp="1"/>
          </p:cNvSpPr>
          <p:nvPr>
            <p:ph type="sldNum" sz="quarter" idx="12"/>
          </p:nvPr>
        </p:nvSpPr>
        <p:spPr/>
        <p:txBody>
          <a:bodyPr/>
          <a:lstStyle/>
          <a:p>
            <a:fld id="{B817C630-AD7C-4706-9DB8-8F5A55BE9473}" type="slidenum">
              <a:rPr lang="en-US" smtClean="0"/>
              <a:pPr/>
              <a:t>4</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sz="3500" b="1" dirty="0" smtClean="0"/>
              <a:t>DOL Support for Job Club ideas and content</a:t>
            </a:r>
          </a:p>
          <a:p>
            <a:pPr>
              <a:buNone/>
            </a:pPr>
            <a:r>
              <a:rPr lang="en-US" b="1" dirty="0" smtClean="0"/>
              <a:t>		“Community of Practice”</a:t>
            </a:r>
          </a:p>
          <a:p>
            <a:r>
              <a:rPr lang="en-US" dirty="0" smtClean="0">
                <a:hlinkClick r:id="rId2"/>
              </a:rPr>
              <a:t>https://partnerships.workforce3one.org/</a:t>
            </a:r>
            <a:endParaRPr lang="en-US" b="1" dirty="0" smtClean="0"/>
          </a:p>
          <a:p>
            <a:pPr>
              <a:buNone/>
            </a:pPr>
            <a:r>
              <a:rPr lang="en-US" dirty="0" smtClean="0"/>
              <a:t>	</a:t>
            </a:r>
            <a:r>
              <a:rPr lang="en-US" sz="2600" dirty="0" smtClean="0"/>
              <a:t> This </a:t>
            </a:r>
            <a:r>
              <a:rPr lang="en-US" sz="2600" b="1" dirty="0" smtClean="0"/>
              <a:t>CoP</a:t>
            </a:r>
            <a:r>
              <a:rPr lang="en-US" sz="2600" dirty="0" smtClean="0"/>
              <a:t> is managed by the Department of Labor’s </a:t>
            </a:r>
          </a:p>
          <a:p>
            <a:pPr>
              <a:buNone/>
            </a:pPr>
            <a:r>
              <a:rPr lang="en-US" sz="2600" dirty="0" smtClean="0"/>
              <a:t>		Center for Faith-based and Neighborhood Partnerships</a:t>
            </a:r>
            <a:r>
              <a:rPr lang="en-US" dirty="0" smtClean="0"/>
              <a:t>	</a:t>
            </a:r>
          </a:p>
        </p:txBody>
      </p:sp>
      <p:sp>
        <p:nvSpPr>
          <p:cNvPr id="4" name="Slide Number Placeholder 3"/>
          <p:cNvSpPr>
            <a:spLocks noGrp="1"/>
          </p:cNvSpPr>
          <p:nvPr>
            <p:ph type="sldNum" sz="quarter" idx="12"/>
          </p:nvPr>
        </p:nvSpPr>
        <p:spPr/>
        <p:txBody>
          <a:bodyPr/>
          <a:lstStyle/>
          <a:p>
            <a:fld id="{B817C630-AD7C-4706-9DB8-8F5A55BE9473}" type="slidenum">
              <a:rPr lang="en-US" smtClean="0"/>
              <a:pPr/>
              <a:t>5</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3"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Faith-based can engage those in need</a:t>
            </a:r>
            <a:br>
              <a:rPr lang="en-US" b="1" dirty="0" smtClean="0"/>
            </a:br>
            <a:endParaRPr lang="en-US" b="1" dirty="0" smtClean="0"/>
          </a:p>
          <a:p>
            <a:pPr lvl="1"/>
            <a:r>
              <a:rPr lang="en-US" dirty="0" smtClean="0"/>
              <a:t>Front-door to the neighborhood</a:t>
            </a:r>
          </a:p>
          <a:p>
            <a:pPr lvl="1"/>
            <a:r>
              <a:rPr lang="en-US" dirty="0" smtClean="0"/>
              <a:t>A place that is “home”</a:t>
            </a:r>
          </a:p>
          <a:p>
            <a:pPr lvl="1"/>
            <a:r>
              <a:rPr lang="en-US" dirty="0" smtClean="0"/>
              <a:t>A place that is “safe”</a:t>
            </a:r>
          </a:p>
          <a:p>
            <a:pPr lvl="1"/>
            <a:endParaRPr lang="en-US" dirty="0" smtClean="0"/>
          </a:p>
        </p:txBody>
      </p:sp>
      <p:sp>
        <p:nvSpPr>
          <p:cNvPr id="4" name="Slide Number Placeholder 3"/>
          <p:cNvSpPr>
            <a:spLocks noGrp="1"/>
          </p:cNvSpPr>
          <p:nvPr>
            <p:ph type="sldNum" sz="quarter" idx="12"/>
          </p:nvPr>
        </p:nvSpPr>
        <p:spPr/>
        <p:txBody>
          <a:bodyPr/>
          <a:lstStyle/>
          <a:p>
            <a:fld id="{B817C630-AD7C-4706-9DB8-8F5A55BE9473}" type="slidenum">
              <a:rPr lang="en-US" smtClean="0"/>
              <a:pPr/>
              <a:t>6</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Faith-based can engage those in need</a:t>
            </a:r>
            <a:br>
              <a:rPr lang="en-US" b="1" dirty="0" smtClean="0"/>
            </a:br>
            <a:endParaRPr lang="en-US" b="1" dirty="0" smtClean="0"/>
          </a:p>
          <a:p>
            <a:pPr lvl="1"/>
            <a:r>
              <a:rPr lang="en-US" dirty="0" smtClean="0"/>
              <a:t>Address the emotional barriers</a:t>
            </a:r>
          </a:p>
          <a:p>
            <a:pPr lvl="1"/>
            <a:r>
              <a:rPr lang="en-US" dirty="0" smtClean="0"/>
              <a:t>Spiritual component</a:t>
            </a:r>
          </a:p>
          <a:p>
            <a:pPr lvl="1"/>
            <a:r>
              <a:rPr lang="en-US" dirty="0" smtClean="0"/>
              <a:t>Time and attention versus tight schedules</a:t>
            </a:r>
          </a:p>
          <a:p>
            <a:pPr lvl="1"/>
            <a:endParaRPr lang="en-US" dirty="0" smtClean="0"/>
          </a:p>
        </p:txBody>
      </p:sp>
      <p:sp>
        <p:nvSpPr>
          <p:cNvPr id="4" name="Slide Number Placeholder 3"/>
          <p:cNvSpPr>
            <a:spLocks noGrp="1"/>
          </p:cNvSpPr>
          <p:nvPr>
            <p:ph type="sldNum" sz="quarter" idx="12"/>
          </p:nvPr>
        </p:nvSpPr>
        <p:spPr/>
        <p:txBody>
          <a:bodyPr/>
          <a:lstStyle/>
          <a:p>
            <a:fld id="{B817C630-AD7C-4706-9DB8-8F5A55BE9473}" type="slidenum">
              <a:rPr lang="en-US" smtClean="0"/>
              <a:pPr/>
              <a:t>7</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Launch with Advisory Council of Leadership</a:t>
            </a:r>
          </a:p>
          <a:p>
            <a:pPr lvl="1"/>
            <a:r>
              <a:rPr lang="en-US" dirty="0" smtClean="0"/>
              <a:t>Respected clergy</a:t>
            </a:r>
          </a:p>
          <a:p>
            <a:pPr lvl="1"/>
            <a:r>
              <a:rPr lang="en-US" dirty="0" smtClean="0"/>
              <a:t>LOVE, Inc connected to a group of faith-based orgs</a:t>
            </a:r>
          </a:p>
          <a:p>
            <a:pPr lvl="1"/>
            <a:r>
              <a:rPr lang="en-US" dirty="0" smtClean="0"/>
              <a:t>Utilize trusted leaders to provide input </a:t>
            </a:r>
          </a:p>
          <a:p>
            <a:pPr lvl="1"/>
            <a:r>
              <a:rPr lang="en-US" dirty="0" smtClean="0"/>
              <a:t>Leaders share the invitation within their network</a:t>
            </a:r>
          </a:p>
          <a:p>
            <a:pPr lvl="1"/>
            <a:endParaRPr lang="en-US" dirty="0" smtClean="0"/>
          </a:p>
        </p:txBody>
      </p:sp>
      <p:sp>
        <p:nvSpPr>
          <p:cNvPr id="4" name="Slide Number Placeholder 3"/>
          <p:cNvSpPr>
            <a:spLocks noGrp="1"/>
          </p:cNvSpPr>
          <p:nvPr>
            <p:ph type="sldNum" sz="quarter" idx="12"/>
          </p:nvPr>
        </p:nvSpPr>
        <p:spPr/>
        <p:txBody>
          <a:bodyPr/>
          <a:lstStyle/>
          <a:p>
            <a:fld id="{B817C630-AD7C-4706-9DB8-8F5A55BE9473}" type="slidenum">
              <a:rPr lang="en-US" smtClean="0"/>
              <a:pPr/>
              <a:t>8</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074" name="Picture 2" descr="S:\Outreach\Logos\Brevard Workforce\BWD_logo08-CMYK.tif"/>
          <p:cNvPicPr>
            <a:picLocks noChangeAspect="1" noChangeArrowheads="1"/>
          </p:cNvPicPr>
          <p:nvPr/>
        </p:nvPicPr>
        <p:blipFill>
          <a:blip r:embed="rId2" cstate="print"/>
          <a:srcRect/>
          <a:stretch>
            <a:fillRect/>
          </a:stretch>
        </p:blipFill>
        <p:spPr bwMode="auto">
          <a:xfrm>
            <a:off x="228600" y="6400800"/>
            <a:ext cx="1295400" cy="24513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731</Words>
  <Application>Microsoft Office PowerPoint</Application>
  <PresentationFormat>On-screen Show (4:3)</PresentationFormat>
  <Paragraphs>135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BWDB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79</cp:revision>
  <dcterms:created xsi:type="dcterms:W3CDTF">2011-11-22T11:05:28Z</dcterms:created>
  <dcterms:modified xsi:type="dcterms:W3CDTF">2011-11-22T22:30:58Z</dcterms:modified>
</cp:coreProperties>
</file>