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02" r:id="rId2"/>
    <p:sldId id="454" r:id="rId3"/>
    <p:sldId id="453" r:id="rId4"/>
    <p:sldId id="526" r:id="rId5"/>
    <p:sldId id="477" r:id="rId6"/>
    <p:sldId id="478" r:id="rId7"/>
    <p:sldId id="527" r:id="rId8"/>
    <p:sldId id="464" r:id="rId9"/>
    <p:sldId id="457" r:id="rId10"/>
    <p:sldId id="452" r:id="rId11"/>
    <p:sldId id="451" r:id="rId12"/>
    <p:sldId id="479" r:id="rId13"/>
    <p:sldId id="484" r:id="rId14"/>
    <p:sldId id="483" r:id="rId15"/>
    <p:sldId id="485" r:id="rId16"/>
    <p:sldId id="490" r:id="rId17"/>
    <p:sldId id="486" r:id="rId18"/>
    <p:sldId id="491" r:id="rId19"/>
    <p:sldId id="487" r:id="rId20"/>
    <p:sldId id="492" r:id="rId21"/>
    <p:sldId id="493" r:id="rId22"/>
    <p:sldId id="516" r:id="rId23"/>
    <p:sldId id="494" r:id="rId24"/>
    <p:sldId id="518" r:id="rId25"/>
    <p:sldId id="495" r:id="rId26"/>
    <p:sldId id="520" r:id="rId27"/>
    <p:sldId id="496" r:id="rId28"/>
    <p:sldId id="522" r:id="rId29"/>
    <p:sldId id="497" r:id="rId30"/>
    <p:sldId id="524" r:id="rId31"/>
    <p:sldId id="525" r:id="rId32"/>
    <p:sldId id="450" r:id="rId33"/>
    <p:sldId id="512" r:id="rId34"/>
    <p:sldId id="488" r:id="rId35"/>
    <p:sldId id="461" r:id="rId36"/>
    <p:sldId id="505" r:id="rId37"/>
    <p:sldId id="504" r:id="rId38"/>
    <p:sldId id="500" r:id="rId39"/>
    <p:sldId id="503" r:id="rId40"/>
    <p:sldId id="462" r:id="rId41"/>
  </p:sldIdLst>
  <p:sldSz cx="9144000" cy="6858000" type="screen4x3"/>
  <p:notesSz cx="6950075" cy="9236075"/>
  <p:custDataLst>
    <p:tags r:id="rId44"/>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9820" autoAdjust="0"/>
  </p:normalViewPr>
  <p:slideViewPr>
    <p:cSldViewPr>
      <p:cViewPr>
        <p:scale>
          <a:sx n="89" d="100"/>
          <a:sy n="89" d="100"/>
        </p:scale>
        <p:origin x="-1020"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76"/>
    </p:cViewPr>
  </p:sorterViewPr>
  <p:notesViewPr>
    <p:cSldViewPr>
      <p:cViewPr varScale="1">
        <p:scale>
          <a:sx n="87" d="100"/>
          <a:sy n="87" d="100"/>
        </p:scale>
        <p:origin x="-3780"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2" y="0"/>
            <a:ext cx="3012329" cy="46212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defTabSz="924967">
              <a:defRPr sz="1200"/>
            </a:lvl1pPr>
          </a:lstStyle>
          <a:p>
            <a:endParaRPr lang="en-US" dirty="0"/>
          </a:p>
        </p:txBody>
      </p:sp>
      <p:sp>
        <p:nvSpPr>
          <p:cNvPr id="60419" name="Rectangle 3"/>
          <p:cNvSpPr>
            <a:spLocks noGrp="1" noChangeArrowheads="1"/>
          </p:cNvSpPr>
          <p:nvPr>
            <p:ph type="dt" sz="quarter" idx="1"/>
          </p:nvPr>
        </p:nvSpPr>
        <p:spPr bwMode="auto">
          <a:xfrm>
            <a:off x="3936175" y="0"/>
            <a:ext cx="3012329" cy="46212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lgn="r" defTabSz="924967">
              <a:defRPr sz="1200"/>
            </a:lvl1pPr>
          </a:lstStyle>
          <a:p>
            <a:endParaRPr lang="en-US" dirty="0"/>
          </a:p>
        </p:txBody>
      </p:sp>
      <p:sp>
        <p:nvSpPr>
          <p:cNvPr id="60420" name="Rectangle 4"/>
          <p:cNvSpPr>
            <a:spLocks noGrp="1" noChangeArrowheads="1"/>
          </p:cNvSpPr>
          <p:nvPr>
            <p:ph type="ftr" sz="quarter" idx="2"/>
          </p:nvPr>
        </p:nvSpPr>
        <p:spPr bwMode="auto">
          <a:xfrm>
            <a:off x="2" y="8772378"/>
            <a:ext cx="3012329" cy="462120"/>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defTabSz="924967">
              <a:defRPr sz="1200"/>
            </a:lvl1pPr>
          </a:lstStyle>
          <a:p>
            <a:endParaRPr lang="en-US" dirty="0"/>
          </a:p>
        </p:txBody>
      </p:sp>
      <p:sp>
        <p:nvSpPr>
          <p:cNvPr id="60421" name="Rectangle 5"/>
          <p:cNvSpPr>
            <a:spLocks noGrp="1" noChangeArrowheads="1"/>
          </p:cNvSpPr>
          <p:nvPr>
            <p:ph type="sldNum" sz="quarter" idx="3"/>
          </p:nvPr>
        </p:nvSpPr>
        <p:spPr bwMode="auto">
          <a:xfrm>
            <a:off x="3936175" y="8772378"/>
            <a:ext cx="3012329" cy="462120"/>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lgn="r" defTabSz="924967">
              <a:defRPr sz="1200"/>
            </a:lvl1pPr>
          </a:lstStyle>
          <a:p>
            <a:fld id="{31DEF51D-326D-46CF-B1A4-F92E145E026B}" type="slidenum">
              <a:rPr lang="en-US"/>
              <a:pPr/>
              <a:t>‹#›</a:t>
            </a:fld>
            <a:endParaRPr lang="en-US" dirty="0"/>
          </a:p>
        </p:txBody>
      </p:sp>
    </p:spTree>
    <p:extLst>
      <p:ext uri="{BB962C8B-B14F-4D97-AF65-F5344CB8AC3E}">
        <p14:creationId xmlns:p14="http://schemas.microsoft.com/office/powerpoint/2010/main" val="3486513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2" y="0"/>
            <a:ext cx="3012329" cy="46212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defTabSz="924967">
              <a:defRPr sz="1200"/>
            </a:lvl1pPr>
          </a:lstStyle>
          <a:p>
            <a:endParaRPr lang="en-US" dirty="0"/>
          </a:p>
        </p:txBody>
      </p:sp>
      <p:sp>
        <p:nvSpPr>
          <p:cNvPr id="61443" name="Rectangle 3"/>
          <p:cNvSpPr>
            <a:spLocks noGrp="1" noChangeArrowheads="1"/>
          </p:cNvSpPr>
          <p:nvPr>
            <p:ph type="dt" idx="1"/>
          </p:nvPr>
        </p:nvSpPr>
        <p:spPr bwMode="auto">
          <a:xfrm>
            <a:off x="3936175" y="0"/>
            <a:ext cx="3012329" cy="46212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lgn="r" defTabSz="924967">
              <a:defRPr sz="1200"/>
            </a:lvl1pPr>
          </a:lstStyle>
          <a:p>
            <a:endParaRPr lang="en-US" dirty="0"/>
          </a:p>
        </p:txBody>
      </p:sp>
      <p:sp>
        <p:nvSpPr>
          <p:cNvPr id="61444"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95637" y="4387769"/>
            <a:ext cx="5558801" cy="4155919"/>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2" y="8772378"/>
            <a:ext cx="3012329" cy="462120"/>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defTabSz="924967">
              <a:defRPr sz="1200"/>
            </a:lvl1pPr>
          </a:lstStyle>
          <a:p>
            <a:endParaRPr lang="en-US" dirty="0"/>
          </a:p>
        </p:txBody>
      </p:sp>
      <p:sp>
        <p:nvSpPr>
          <p:cNvPr id="61447" name="Rectangle 7"/>
          <p:cNvSpPr>
            <a:spLocks noGrp="1" noChangeArrowheads="1"/>
          </p:cNvSpPr>
          <p:nvPr>
            <p:ph type="sldNum" sz="quarter" idx="5"/>
          </p:nvPr>
        </p:nvSpPr>
        <p:spPr bwMode="auto">
          <a:xfrm>
            <a:off x="3936175" y="8772378"/>
            <a:ext cx="3012329" cy="462120"/>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lgn="r" defTabSz="924967">
              <a:defRPr sz="1200"/>
            </a:lvl1pPr>
          </a:lstStyle>
          <a:p>
            <a:fld id="{53D59CC3-8659-4E88-B064-6460122575C0}" type="slidenum">
              <a:rPr lang="en-US"/>
              <a:pPr/>
              <a:t>‹#›</a:t>
            </a:fld>
            <a:endParaRPr lang="en-US" dirty="0"/>
          </a:p>
        </p:txBody>
      </p:sp>
    </p:spTree>
    <p:extLst>
      <p:ext uri="{BB962C8B-B14F-4D97-AF65-F5344CB8AC3E}">
        <p14:creationId xmlns:p14="http://schemas.microsoft.com/office/powerpoint/2010/main" val="25745684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9CC3-8659-4E88-B064-6460122575C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Slid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pic>
        <p:nvPicPr>
          <p:cNvPr id="1032" name="Picture 8" descr="WCF_c"/>
          <p:cNvPicPr>
            <a:picLocks noChangeAspect="1" noChangeArrowheads="1"/>
          </p:cNvPicPr>
          <p:nvPr/>
        </p:nvPicPr>
        <p:blipFill>
          <a:blip r:embed="rId14" cstate="print"/>
          <a:srcRect/>
          <a:stretch>
            <a:fillRect/>
          </a:stretch>
        </p:blipFill>
        <p:spPr bwMode="auto">
          <a:xfrm>
            <a:off x="152400" y="153988"/>
            <a:ext cx="1524000" cy="1065212"/>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www.workforcecentralflorida.com/" TargetMode="External"/><Relationship Id="rId4" Type="http://schemas.openxmlformats.org/officeDocument/2006/relationships/hyperlink" Target="mailto:jtoner@wcfla.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ctrTitle"/>
          </p:nvPr>
        </p:nvSpPr>
        <p:spPr bwMode="auto">
          <a:xfrm>
            <a:off x="2133600" y="1447800"/>
            <a:ext cx="7010400" cy="1905000"/>
          </a:xfrm>
          <a:noFill/>
          <a:ln>
            <a:miter lim="800000"/>
            <a:headEnd/>
            <a:tailEnd/>
          </a:ln>
        </p:spPr>
        <p:txBody>
          <a:bodyPr vert="horz" wrap="square" lIns="91440" tIns="45720" rIns="91440" bIns="45720" numCol="1" anchor="t" anchorCtr="0" compatLnSpc="1">
            <a:prstTxWarp prst="textNoShape">
              <a:avLst/>
            </a:prstTxWarp>
            <a:noAutofit/>
          </a:bodyPr>
          <a:lstStyle/>
          <a:p>
            <a:r>
              <a:rPr lang="en-US" u="sng" dirty="0" smtClean="0">
                <a:solidFill>
                  <a:srgbClr val="FF0000"/>
                </a:solidFill>
                <a:latin typeface="Impact" pitchFamily="34" charset="0"/>
              </a:rPr>
              <a:t>Optimum Bench Strength through Local Credentialing</a:t>
            </a:r>
            <a:endParaRPr lang="en-US" u="sng" dirty="0">
              <a:solidFill>
                <a:srgbClr val="FF0000"/>
              </a:solidFill>
              <a:latin typeface="Impact" pitchFamily="34" charset="0"/>
            </a:endParaRPr>
          </a:p>
        </p:txBody>
      </p:sp>
      <p:sp>
        <p:nvSpPr>
          <p:cNvPr id="305155" name="Rectangle 3"/>
          <p:cNvSpPr>
            <a:spLocks noGrp="1" noChangeArrowheads="1"/>
          </p:cNvSpPr>
          <p:nvPr>
            <p:ph type="subTitle" idx="1"/>
          </p:nvPr>
        </p:nvSpPr>
        <p:spPr bwMode="auto">
          <a:xfrm>
            <a:off x="1981200" y="3810000"/>
            <a:ext cx="7010400" cy="14478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400" dirty="0" smtClean="0">
                <a:solidFill>
                  <a:schemeClr val="bg1"/>
                </a:solidFill>
                <a:latin typeface="Franklin Gothic Medium" pitchFamily="34" charset="0"/>
              </a:rPr>
              <a:t>Jody A. Toner, </a:t>
            </a:r>
          </a:p>
          <a:p>
            <a:pPr>
              <a:lnSpc>
                <a:spcPct val="80000"/>
              </a:lnSpc>
            </a:pPr>
            <a:r>
              <a:rPr lang="en-US" sz="2400" dirty="0">
                <a:solidFill>
                  <a:schemeClr val="bg1"/>
                </a:solidFill>
                <a:latin typeface="Franklin Gothic Medium" pitchFamily="34" charset="0"/>
              </a:rPr>
              <a:t>Vice President of  Universal Services </a:t>
            </a:r>
          </a:p>
          <a:p>
            <a:pPr>
              <a:lnSpc>
                <a:spcPct val="80000"/>
              </a:lnSpc>
            </a:pPr>
            <a:r>
              <a:rPr lang="en-US" sz="2400" dirty="0" smtClean="0">
                <a:solidFill>
                  <a:schemeClr val="bg1"/>
                </a:solidFill>
                <a:latin typeface="Franklin Gothic Medium" pitchFamily="34" charset="0"/>
              </a:rPr>
              <a:t>WORKFORCE CENTRAL FLORIDA</a:t>
            </a:r>
          </a:p>
          <a:p>
            <a:pPr>
              <a:lnSpc>
                <a:spcPct val="80000"/>
              </a:lnSpc>
            </a:pPr>
            <a:r>
              <a:rPr lang="en-US" sz="2400" dirty="0" smtClean="0">
                <a:solidFill>
                  <a:schemeClr val="bg1"/>
                </a:solidFill>
                <a:latin typeface="Franklin Gothic Medium" pitchFamily="34" charset="0"/>
              </a:rPr>
              <a:t>Region 12 </a:t>
            </a:r>
          </a:p>
          <a:p>
            <a:pPr>
              <a:lnSpc>
                <a:spcPct val="80000"/>
              </a:lnSpc>
            </a:pPr>
            <a:endParaRPr lang="en-US" dirty="0" smtClean="0">
              <a:solidFill>
                <a:schemeClr val="bg1"/>
              </a:solidFill>
              <a:latin typeface="Franklin Gothic Medium" pitchFamily="34" charset="0"/>
            </a:endParaRPr>
          </a:p>
          <a:p>
            <a:pPr>
              <a:lnSpc>
                <a:spcPct val="80000"/>
              </a:lnSpc>
            </a:pPr>
            <a:endParaRPr lang="en-US" dirty="0" smtClean="0">
              <a:solidFill>
                <a:schemeClr val="bg1"/>
              </a:solidFill>
              <a:latin typeface="Franklin Gothic Medium" pitchFamily="34" charset="0"/>
            </a:endParaRPr>
          </a:p>
          <a:p>
            <a:pPr>
              <a:lnSpc>
                <a:spcPct val="80000"/>
              </a:lnSpc>
            </a:pPr>
            <a:r>
              <a:rPr lang="en-US" sz="2800" dirty="0" smtClean="0">
                <a:solidFill>
                  <a:schemeClr val="bg1"/>
                </a:solidFill>
                <a:latin typeface="Franklin Gothic Medium" pitchFamily="34" charset="0"/>
              </a:rPr>
              <a:t>December 7-9, 2011</a:t>
            </a:r>
          </a:p>
          <a:p>
            <a:pPr>
              <a:lnSpc>
                <a:spcPct val="80000"/>
              </a:lnSpc>
            </a:pPr>
            <a:endParaRPr lang="en-US" i="1" dirty="0">
              <a:solidFill>
                <a:schemeClr val="bg1"/>
              </a:solidFill>
              <a:latin typeface="Franklin Gothic Medium"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US" u="sng" dirty="0" smtClean="0">
                <a:solidFill>
                  <a:schemeClr val="bg1"/>
                </a:solidFill>
                <a:latin typeface="Impact" pitchFamily="34" charset="0"/>
              </a:rPr>
              <a:t>Competency Exam</a:t>
            </a:r>
            <a:endParaRPr lang="en-US" u="sng" dirty="0">
              <a:solidFill>
                <a:schemeClr val="bg1"/>
              </a:solidFill>
            </a:endParaRPr>
          </a:p>
        </p:txBody>
      </p:sp>
      <p:sp>
        <p:nvSpPr>
          <p:cNvPr id="3" name="Content Placeholder 2"/>
          <p:cNvSpPr>
            <a:spLocks noGrp="1"/>
          </p:cNvSpPr>
          <p:nvPr>
            <p:ph idx="1"/>
          </p:nvPr>
        </p:nvSpPr>
        <p:spPr>
          <a:xfrm>
            <a:off x="2209800" y="1524000"/>
            <a:ext cx="6629400" cy="4525963"/>
          </a:xfrm>
        </p:spPr>
        <p:txBody>
          <a:bodyPr/>
          <a:lstStyle/>
          <a:p>
            <a:r>
              <a:rPr lang="en-US" sz="2800" dirty="0" smtClean="0">
                <a:solidFill>
                  <a:schemeClr val="bg1"/>
                </a:solidFill>
              </a:rPr>
              <a:t>Competency certification is mandatory for all staff </a:t>
            </a:r>
          </a:p>
          <a:p>
            <a:r>
              <a:rPr lang="en-US" sz="2800" dirty="0" smtClean="0">
                <a:solidFill>
                  <a:schemeClr val="bg1"/>
                </a:solidFill>
              </a:rPr>
              <a:t>Level 1 exams are </a:t>
            </a:r>
            <a:r>
              <a:rPr lang="en-US" sz="2800" dirty="0">
                <a:solidFill>
                  <a:schemeClr val="bg1"/>
                </a:solidFill>
              </a:rPr>
              <a:t>currently developed for each position </a:t>
            </a:r>
            <a:r>
              <a:rPr lang="en-US" sz="2800" dirty="0" smtClean="0">
                <a:solidFill>
                  <a:schemeClr val="bg1"/>
                </a:solidFill>
              </a:rPr>
              <a:t>in  WIA program, Re-Employment Connection program and </a:t>
            </a:r>
            <a:r>
              <a:rPr lang="en-US" sz="2800" dirty="0">
                <a:solidFill>
                  <a:schemeClr val="bg1"/>
                </a:solidFill>
              </a:rPr>
              <a:t>Universal Services </a:t>
            </a:r>
            <a:r>
              <a:rPr lang="en-US" sz="2800" dirty="0" smtClean="0">
                <a:solidFill>
                  <a:schemeClr val="bg1"/>
                </a:solidFill>
              </a:rPr>
              <a:t>department</a:t>
            </a:r>
          </a:p>
          <a:p>
            <a:r>
              <a:rPr lang="en-US" sz="2800" dirty="0" smtClean="0">
                <a:solidFill>
                  <a:schemeClr val="bg1"/>
                </a:solidFill>
              </a:rPr>
              <a:t>Exams are customized based on the  position/scope </a:t>
            </a:r>
            <a:r>
              <a:rPr lang="en-US" sz="2800" dirty="0">
                <a:solidFill>
                  <a:schemeClr val="bg1"/>
                </a:solidFill>
              </a:rPr>
              <a:t>of </a:t>
            </a:r>
            <a:r>
              <a:rPr lang="en-US" sz="2800" dirty="0" smtClean="0">
                <a:solidFill>
                  <a:schemeClr val="bg1"/>
                </a:solidFill>
              </a:rPr>
              <a:t>work</a:t>
            </a:r>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269999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05600" cy="1143000"/>
          </a:xfrm>
        </p:spPr>
        <p:txBody>
          <a:bodyPr/>
          <a:lstStyle/>
          <a:p>
            <a:r>
              <a:rPr lang="en-US" u="sng" dirty="0" smtClean="0">
                <a:solidFill>
                  <a:schemeClr val="bg1"/>
                </a:solidFill>
                <a:latin typeface="Impact" pitchFamily="34" charset="0"/>
              </a:rPr>
              <a:t>Level 1 Competency Exam </a:t>
            </a:r>
            <a:endParaRPr lang="en-US" u="sng" dirty="0">
              <a:solidFill>
                <a:schemeClr val="bg1"/>
              </a:solidFill>
            </a:endParaRPr>
          </a:p>
        </p:txBody>
      </p:sp>
      <p:sp>
        <p:nvSpPr>
          <p:cNvPr id="3" name="Content Placeholder 2"/>
          <p:cNvSpPr>
            <a:spLocks noGrp="1"/>
          </p:cNvSpPr>
          <p:nvPr>
            <p:ph idx="1"/>
          </p:nvPr>
        </p:nvSpPr>
        <p:spPr>
          <a:xfrm>
            <a:off x="2133600" y="1600200"/>
            <a:ext cx="6781800" cy="4525963"/>
          </a:xfrm>
        </p:spPr>
        <p:txBody>
          <a:bodyPr/>
          <a:lstStyle/>
          <a:p>
            <a:r>
              <a:rPr lang="en-US" sz="2800" dirty="0" smtClean="0">
                <a:solidFill>
                  <a:schemeClr val="bg1"/>
                </a:solidFill>
              </a:rPr>
              <a:t>Level 1 Competency exams are straight forward, knowledge checks.  </a:t>
            </a:r>
          </a:p>
          <a:p>
            <a:endParaRPr lang="en-US" sz="2800" dirty="0" smtClean="0">
              <a:solidFill>
                <a:schemeClr val="bg1"/>
              </a:solidFill>
            </a:endParaRPr>
          </a:p>
          <a:p>
            <a:r>
              <a:rPr lang="en-US" sz="2800" dirty="0" smtClean="0">
                <a:solidFill>
                  <a:schemeClr val="bg1"/>
                </a:solidFill>
              </a:rPr>
              <a:t>Staff are assessed on their understanding of eligibility requirements, definitions, programs, policies and procedures</a:t>
            </a:r>
            <a:r>
              <a:rPr lang="en-US" sz="2800" dirty="0">
                <a:solidFill>
                  <a:schemeClr val="bg1"/>
                </a:solidFill>
              </a:rPr>
              <a:t>.</a:t>
            </a:r>
          </a:p>
        </p:txBody>
      </p:sp>
      <p:pic>
        <p:nvPicPr>
          <p:cNvPr id="4" name="Picture 3" descr="C:\Users\w12meh\AppData\Local\Microsoft\Windows\Temporary Internet Files\Content.IE5\9Z0411RL\MP9004421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181600"/>
            <a:ext cx="228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6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US" u="sng" dirty="0" smtClean="0">
                <a:solidFill>
                  <a:schemeClr val="bg1"/>
                </a:solidFill>
                <a:latin typeface="Impact" pitchFamily="34" charset="0"/>
              </a:rPr>
              <a:t>Current Level 1 Exams</a:t>
            </a:r>
            <a:endParaRPr lang="en-US" u="sng" dirty="0">
              <a:solidFill>
                <a:schemeClr val="bg1"/>
              </a:solidFill>
            </a:endParaRPr>
          </a:p>
        </p:txBody>
      </p:sp>
      <p:sp>
        <p:nvSpPr>
          <p:cNvPr id="3" name="Content Placeholder 2"/>
          <p:cNvSpPr>
            <a:spLocks noGrp="1"/>
          </p:cNvSpPr>
          <p:nvPr>
            <p:ph idx="1"/>
          </p:nvPr>
        </p:nvSpPr>
        <p:spPr>
          <a:xfrm>
            <a:off x="2514600" y="1447801"/>
            <a:ext cx="5943600" cy="4038600"/>
          </a:xfrm>
        </p:spPr>
        <p:txBody>
          <a:bodyPr/>
          <a:lstStyle/>
          <a:p>
            <a:pPr marL="0" indent="0">
              <a:buNone/>
            </a:pPr>
            <a:r>
              <a:rPr lang="en-US" sz="2800" dirty="0" smtClean="0">
                <a:solidFill>
                  <a:schemeClr val="bg1"/>
                </a:solidFill>
              </a:rPr>
              <a:t>Special Projects Department:</a:t>
            </a:r>
          </a:p>
          <a:p>
            <a:pPr marL="0" indent="0">
              <a:buNone/>
            </a:pPr>
            <a:endParaRPr lang="en-US" sz="2600" dirty="0" smtClean="0">
              <a:solidFill>
                <a:schemeClr val="bg1"/>
              </a:solidFill>
            </a:endParaRPr>
          </a:p>
          <a:p>
            <a:pPr marL="914400" lvl="1" indent="-514350">
              <a:buFont typeface="+mj-lt"/>
              <a:buAutoNum type="arabicPeriod"/>
            </a:pPr>
            <a:r>
              <a:rPr lang="en-US" dirty="0" smtClean="0">
                <a:solidFill>
                  <a:schemeClr val="bg1"/>
                </a:solidFill>
              </a:rPr>
              <a:t>WIA (Adult and DW)</a:t>
            </a:r>
          </a:p>
          <a:p>
            <a:pPr marL="914400" lvl="1" indent="-514350">
              <a:buFont typeface="+mj-lt"/>
              <a:buAutoNum type="arabicPeriod"/>
            </a:pPr>
            <a:r>
              <a:rPr lang="en-US" dirty="0" smtClean="0">
                <a:solidFill>
                  <a:schemeClr val="bg1"/>
                </a:solidFill>
              </a:rPr>
              <a:t>Summer Job Connection</a:t>
            </a:r>
          </a:p>
          <a:p>
            <a:pPr marL="914400" lvl="1" indent="-514350">
              <a:buFont typeface="+mj-lt"/>
              <a:buAutoNum type="arabicPeriod"/>
            </a:pPr>
            <a:r>
              <a:rPr lang="en-US" dirty="0" smtClean="0">
                <a:solidFill>
                  <a:schemeClr val="bg1"/>
                </a:solidFill>
              </a:rPr>
              <a:t>Re-Employment Connection</a:t>
            </a:r>
          </a:p>
        </p:txBody>
      </p:sp>
    </p:spTree>
    <p:extLst>
      <p:ext uri="{BB962C8B-B14F-4D97-AF65-F5344CB8AC3E}">
        <p14:creationId xmlns:p14="http://schemas.microsoft.com/office/powerpoint/2010/main" val="1680574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US" dirty="0" smtClean="0">
                <a:solidFill>
                  <a:schemeClr val="bg1"/>
                </a:solidFill>
                <a:latin typeface="Impact" pitchFamily="34" charset="0"/>
              </a:rPr>
              <a:t>Current Level </a:t>
            </a:r>
            <a:r>
              <a:rPr lang="en-US" dirty="0" smtClean="0">
                <a:solidFill>
                  <a:schemeClr val="bg1"/>
                </a:solidFill>
                <a:latin typeface="Impact" pitchFamily="34" charset="0"/>
              </a:rPr>
              <a:t>1 </a:t>
            </a:r>
            <a:r>
              <a:rPr lang="en-US" dirty="0" smtClean="0">
                <a:solidFill>
                  <a:schemeClr val="bg1"/>
                </a:solidFill>
                <a:latin typeface="Impact" pitchFamily="34" charset="0"/>
              </a:rPr>
              <a:t>Exams</a:t>
            </a:r>
            <a:endParaRPr lang="en-US" dirty="0">
              <a:solidFill>
                <a:schemeClr val="bg1"/>
              </a:solidFill>
            </a:endParaRPr>
          </a:p>
        </p:txBody>
      </p:sp>
      <p:sp>
        <p:nvSpPr>
          <p:cNvPr id="3" name="Content Placeholder 2"/>
          <p:cNvSpPr>
            <a:spLocks noGrp="1"/>
          </p:cNvSpPr>
          <p:nvPr>
            <p:ph idx="1"/>
          </p:nvPr>
        </p:nvSpPr>
        <p:spPr>
          <a:xfrm>
            <a:off x="2057400" y="1600200"/>
            <a:ext cx="6781800" cy="4525963"/>
          </a:xfrm>
        </p:spPr>
        <p:txBody>
          <a:bodyPr/>
          <a:lstStyle/>
          <a:p>
            <a:r>
              <a:rPr lang="en-US" sz="2600" dirty="0" smtClean="0">
                <a:solidFill>
                  <a:schemeClr val="bg1"/>
                </a:solidFill>
              </a:rPr>
              <a:t>Universal Services Department:</a:t>
            </a:r>
          </a:p>
          <a:p>
            <a:pPr marL="914400" lvl="1" indent="-514350">
              <a:buFont typeface="+mj-lt"/>
              <a:buAutoNum type="arabicPeriod"/>
            </a:pPr>
            <a:r>
              <a:rPr lang="en-US" sz="2600" dirty="0" smtClean="0">
                <a:solidFill>
                  <a:schemeClr val="bg1"/>
                </a:solidFill>
              </a:rPr>
              <a:t>Front Desk CSR</a:t>
            </a:r>
          </a:p>
          <a:p>
            <a:pPr marL="914400" lvl="1" indent="-514350">
              <a:buFont typeface="+mj-lt"/>
              <a:buAutoNum type="arabicPeriod"/>
            </a:pPr>
            <a:r>
              <a:rPr lang="en-US" sz="2600" dirty="0" smtClean="0">
                <a:solidFill>
                  <a:schemeClr val="bg1"/>
                </a:solidFill>
              </a:rPr>
              <a:t>Resource Room Technician</a:t>
            </a:r>
          </a:p>
          <a:p>
            <a:pPr marL="914400" lvl="1" indent="-514350">
              <a:buFont typeface="+mj-lt"/>
              <a:buAutoNum type="arabicPeriod"/>
            </a:pPr>
            <a:r>
              <a:rPr lang="en-US" sz="2600" dirty="0" smtClean="0">
                <a:solidFill>
                  <a:schemeClr val="bg1"/>
                </a:solidFill>
              </a:rPr>
              <a:t>Universal Placement Specialist</a:t>
            </a:r>
          </a:p>
          <a:p>
            <a:pPr marL="914400" lvl="1" indent="-514350">
              <a:buFont typeface="+mj-lt"/>
              <a:buAutoNum type="arabicPeriod"/>
            </a:pPr>
            <a:r>
              <a:rPr lang="en-US" sz="2600" dirty="0" smtClean="0">
                <a:solidFill>
                  <a:schemeClr val="bg1"/>
                </a:solidFill>
              </a:rPr>
              <a:t>Reemployment Specialist</a:t>
            </a:r>
          </a:p>
          <a:p>
            <a:pPr marL="914400" lvl="1" indent="-514350">
              <a:buFont typeface="+mj-lt"/>
              <a:buAutoNum type="arabicPeriod"/>
            </a:pPr>
            <a:r>
              <a:rPr lang="en-US" sz="2600" dirty="0" smtClean="0">
                <a:solidFill>
                  <a:schemeClr val="bg1"/>
                </a:solidFill>
              </a:rPr>
              <a:t>REA Specialist </a:t>
            </a:r>
          </a:p>
          <a:p>
            <a:pPr marL="914400" lvl="1" indent="-514350">
              <a:buFont typeface="+mj-lt"/>
              <a:buAutoNum type="arabicPeriod"/>
            </a:pPr>
            <a:r>
              <a:rPr lang="en-US" sz="2600" dirty="0" smtClean="0">
                <a:solidFill>
                  <a:schemeClr val="bg1"/>
                </a:solidFill>
              </a:rPr>
              <a:t>Veteran Representative  </a:t>
            </a:r>
          </a:p>
          <a:p>
            <a:pPr marL="914400" lvl="1" indent="-514350">
              <a:buFont typeface="+mj-lt"/>
              <a:buAutoNum type="arabicPeriod"/>
            </a:pPr>
            <a:r>
              <a:rPr lang="en-US" sz="2600" dirty="0" smtClean="0">
                <a:solidFill>
                  <a:schemeClr val="bg1"/>
                </a:solidFill>
              </a:rPr>
              <a:t>Backroom Operations Team</a:t>
            </a:r>
            <a:endParaRPr lang="en-US" sz="2800" dirty="0" smtClean="0">
              <a:solidFill>
                <a:schemeClr val="bg1"/>
              </a:solidFill>
            </a:endParaRPr>
          </a:p>
        </p:txBody>
      </p:sp>
    </p:spTree>
    <p:extLst>
      <p:ext uri="{BB962C8B-B14F-4D97-AF65-F5344CB8AC3E}">
        <p14:creationId xmlns:p14="http://schemas.microsoft.com/office/powerpoint/2010/main" val="3556484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US" u="sng" dirty="0" smtClean="0">
                <a:solidFill>
                  <a:schemeClr val="bg1"/>
                </a:solidFill>
                <a:latin typeface="Impact" pitchFamily="34" charset="0"/>
              </a:rPr>
              <a:t>Level </a:t>
            </a:r>
            <a:r>
              <a:rPr lang="en-US" u="sng" dirty="0" smtClean="0">
                <a:solidFill>
                  <a:schemeClr val="bg1"/>
                </a:solidFill>
                <a:latin typeface="Impact" pitchFamily="34" charset="0"/>
              </a:rPr>
              <a:t>1 </a:t>
            </a:r>
            <a:r>
              <a:rPr lang="en-US" u="sng" dirty="0" smtClean="0">
                <a:solidFill>
                  <a:schemeClr val="bg1"/>
                </a:solidFill>
                <a:latin typeface="Impact" pitchFamily="34" charset="0"/>
              </a:rPr>
              <a:t>Competency Exam</a:t>
            </a:r>
            <a:endParaRPr lang="en-US" u="sng" dirty="0">
              <a:solidFill>
                <a:schemeClr val="bg1"/>
              </a:solidFill>
            </a:endParaRPr>
          </a:p>
        </p:txBody>
      </p:sp>
      <p:sp>
        <p:nvSpPr>
          <p:cNvPr id="3" name="Content Placeholder 2"/>
          <p:cNvSpPr>
            <a:spLocks noGrp="1"/>
          </p:cNvSpPr>
          <p:nvPr>
            <p:ph idx="1"/>
          </p:nvPr>
        </p:nvSpPr>
        <p:spPr>
          <a:xfrm>
            <a:off x="2133600" y="1752600"/>
            <a:ext cx="6553200" cy="4525963"/>
          </a:xfrm>
        </p:spPr>
        <p:txBody>
          <a:bodyPr/>
          <a:lstStyle/>
          <a:p>
            <a:r>
              <a:rPr lang="en-US" sz="2600" dirty="0" smtClean="0">
                <a:solidFill>
                  <a:schemeClr val="bg1"/>
                </a:solidFill>
              </a:rPr>
              <a:t>Includes a mixture </a:t>
            </a:r>
            <a:r>
              <a:rPr lang="en-US" sz="2600" dirty="0">
                <a:solidFill>
                  <a:schemeClr val="bg1"/>
                </a:solidFill>
              </a:rPr>
              <a:t>of </a:t>
            </a:r>
            <a:r>
              <a:rPr lang="en-US" sz="2600" dirty="0" smtClean="0">
                <a:solidFill>
                  <a:schemeClr val="bg1"/>
                </a:solidFill>
              </a:rPr>
              <a:t>questions </a:t>
            </a:r>
            <a:r>
              <a:rPr lang="en-US" sz="2600" dirty="0">
                <a:solidFill>
                  <a:schemeClr val="bg1"/>
                </a:solidFill>
              </a:rPr>
              <a:t>are created from the </a:t>
            </a:r>
            <a:r>
              <a:rPr lang="en-US" sz="2600" dirty="0" smtClean="0">
                <a:solidFill>
                  <a:schemeClr val="bg1"/>
                </a:solidFill>
              </a:rPr>
              <a:t>programmatic training, LOP’s and state and federal law.</a:t>
            </a:r>
            <a:endParaRPr lang="en-US" sz="2600" dirty="0">
              <a:solidFill>
                <a:schemeClr val="bg1"/>
              </a:solidFill>
            </a:endParaRPr>
          </a:p>
          <a:p>
            <a:pPr lvl="1"/>
            <a:r>
              <a:rPr lang="en-US" sz="2600" dirty="0">
                <a:solidFill>
                  <a:schemeClr val="bg1"/>
                </a:solidFill>
              </a:rPr>
              <a:t>True/False questions</a:t>
            </a:r>
          </a:p>
          <a:p>
            <a:pPr lvl="1"/>
            <a:r>
              <a:rPr lang="en-US" sz="2600" dirty="0">
                <a:solidFill>
                  <a:schemeClr val="bg1"/>
                </a:solidFill>
              </a:rPr>
              <a:t>Multiple choice questions</a:t>
            </a:r>
          </a:p>
          <a:p>
            <a:pPr lvl="1"/>
            <a:r>
              <a:rPr lang="en-US" sz="2600" dirty="0" smtClean="0">
                <a:solidFill>
                  <a:schemeClr val="bg1"/>
                </a:solidFill>
              </a:rPr>
              <a:t>Open-ended questions</a:t>
            </a:r>
          </a:p>
          <a:p>
            <a:pPr lvl="1"/>
            <a:r>
              <a:rPr lang="en-US" sz="2600" dirty="0" smtClean="0">
                <a:solidFill>
                  <a:schemeClr val="bg1"/>
                </a:solidFill>
              </a:rPr>
              <a:t>Essay</a:t>
            </a:r>
            <a:endParaRPr lang="en-US" sz="2600" dirty="0">
              <a:solidFill>
                <a:schemeClr val="bg1"/>
              </a:solidFill>
            </a:endParaRPr>
          </a:p>
          <a:p>
            <a:pPr marL="0" indent="0">
              <a:buNone/>
            </a:pPr>
            <a:endParaRPr lang="en-US" sz="2800" dirty="0" smtClean="0">
              <a:solidFill>
                <a:schemeClr val="bg1"/>
              </a:solidFill>
            </a:endParaRPr>
          </a:p>
        </p:txBody>
      </p:sp>
    </p:spTree>
    <p:extLst>
      <p:ext uri="{BB962C8B-B14F-4D97-AF65-F5344CB8AC3E}">
        <p14:creationId xmlns:p14="http://schemas.microsoft.com/office/powerpoint/2010/main" val="534380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792162"/>
          </a:xfrm>
        </p:spPr>
        <p:txBody>
          <a:bodyPr>
            <a:normAutofit fontScale="90000"/>
          </a:bodyPr>
          <a:lstStyle/>
          <a:p>
            <a:r>
              <a:rPr lang="en-US" u="sng" dirty="0" smtClean="0">
                <a:solidFill>
                  <a:schemeClr val="bg1"/>
                </a:solidFill>
                <a:latin typeface="Impact" pitchFamily="34" charset="0"/>
              </a:rPr>
              <a:t>WIA Level 1 Competency Exam</a:t>
            </a:r>
            <a:endParaRPr lang="en-US" u="sng" dirty="0">
              <a:solidFill>
                <a:schemeClr val="bg1"/>
              </a:solidFill>
            </a:endParaRPr>
          </a:p>
        </p:txBody>
      </p:sp>
      <p:sp>
        <p:nvSpPr>
          <p:cNvPr id="3" name="Content Placeholder 2"/>
          <p:cNvSpPr>
            <a:spLocks noGrp="1"/>
          </p:cNvSpPr>
          <p:nvPr>
            <p:ph idx="1"/>
          </p:nvPr>
        </p:nvSpPr>
        <p:spPr>
          <a:xfrm>
            <a:off x="2514600" y="6248400"/>
            <a:ext cx="4724400" cy="609600"/>
          </a:xfrm>
        </p:spPr>
        <p:txBody>
          <a:bodyPr/>
          <a:lstStyle/>
          <a:p>
            <a:pPr algn="ctr"/>
            <a:r>
              <a:rPr lang="en-US" sz="2600" i="1" dirty="0" smtClean="0">
                <a:solidFill>
                  <a:schemeClr val="bg1"/>
                </a:solidFill>
              </a:rPr>
              <a:t>121 Total questions</a:t>
            </a:r>
          </a:p>
        </p:txBody>
      </p:sp>
      <p:pic>
        <p:nvPicPr>
          <p:cNvPr id="4" name="Picture 2" descr="\\wcf-fileserver\WCF USER DATA\w12meh\My Documents\Competency Exams\WIA Competency Certification Assessment- 1st DRAFT - Master with Answers_Pag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07" y="1277470"/>
            <a:ext cx="38862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cf-fileserver\WCF USER DATA\w12meh\My Documents\Competency Exams\Exams without answers\WIA Competency Certification Assessment- 1st DRAFT - Master without Answers_Page_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261334"/>
            <a:ext cx="3886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398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u="sng" dirty="0" smtClean="0">
                <a:solidFill>
                  <a:schemeClr val="bg1"/>
                </a:solidFill>
                <a:latin typeface="Impact" pitchFamily="34" charset="0"/>
              </a:rPr>
              <a:t>Sample WIA Level 1 Questions</a:t>
            </a:r>
            <a:endParaRPr lang="en-US" u="sng" dirty="0">
              <a:solidFill>
                <a:schemeClr val="bg1"/>
              </a:solidFill>
            </a:endParaRPr>
          </a:p>
        </p:txBody>
      </p:sp>
      <p:sp>
        <p:nvSpPr>
          <p:cNvPr id="3" name="Content Placeholder 2"/>
          <p:cNvSpPr>
            <a:spLocks noGrp="1"/>
          </p:cNvSpPr>
          <p:nvPr>
            <p:ph idx="1"/>
          </p:nvPr>
        </p:nvSpPr>
        <p:spPr>
          <a:xfrm>
            <a:off x="2438400" y="1371600"/>
            <a:ext cx="6553200" cy="4525963"/>
          </a:xfrm>
        </p:spPr>
        <p:txBody>
          <a:bodyPr/>
          <a:lstStyle/>
          <a:p>
            <a:r>
              <a:rPr lang="en-US" sz="2300" dirty="0" smtClean="0">
                <a:solidFill>
                  <a:schemeClr val="bg1"/>
                </a:solidFill>
              </a:rPr>
              <a:t>General</a:t>
            </a:r>
          </a:p>
          <a:p>
            <a:pPr lvl="1"/>
            <a:r>
              <a:rPr lang="en-US" sz="2300" i="1" dirty="0" smtClean="0">
                <a:solidFill>
                  <a:schemeClr val="bg1"/>
                </a:solidFill>
              </a:rPr>
              <a:t>What types of services are provided in the JobVantage offices?</a:t>
            </a:r>
          </a:p>
          <a:p>
            <a:r>
              <a:rPr lang="en-US" sz="2300" dirty="0" smtClean="0">
                <a:solidFill>
                  <a:schemeClr val="bg1"/>
                </a:solidFill>
              </a:rPr>
              <a:t>Documentation </a:t>
            </a:r>
          </a:p>
          <a:p>
            <a:pPr lvl="1"/>
            <a:r>
              <a:rPr lang="en-US" sz="2300" i="1" dirty="0">
                <a:solidFill>
                  <a:schemeClr val="bg1"/>
                </a:solidFill>
              </a:rPr>
              <a:t>List </a:t>
            </a:r>
            <a:r>
              <a:rPr lang="en-US" sz="2300" i="1" dirty="0">
                <a:solidFill>
                  <a:schemeClr val="bg1"/>
                </a:solidFill>
              </a:rPr>
              <a:t>at least three forms of acceptable documentation to verify citizenship</a:t>
            </a:r>
            <a:r>
              <a:rPr lang="en-US" sz="2300" i="1" dirty="0">
                <a:solidFill>
                  <a:schemeClr val="bg1"/>
                </a:solidFill>
              </a:rPr>
              <a:t>?</a:t>
            </a:r>
          </a:p>
          <a:p>
            <a:r>
              <a:rPr lang="en-US" sz="2300" dirty="0" smtClean="0">
                <a:solidFill>
                  <a:schemeClr val="bg1"/>
                </a:solidFill>
              </a:rPr>
              <a:t>Eligibility</a:t>
            </a:r>
          </a:p>
          <a:p>
            <a:pPr lvl="1"/>
            <a:r>
              <a:rPr lang="en-US" sz="2300" i="1" dirty="0">
                <a:solidFill>
                  <a:schemeClr val="bg1"/>
                </a:solidFill>
              </a:rPr>
              <a:t>What is the WIA definition of a family?</a:t>
            </a:r>
          </a:p>
          <a:p>
            <a:r>
              <a:rPr lang="en-US" sz="2300" dirty="0" smtClean="0">
                <a:solidFill>
                  <a:schemeClr val="bg1"/>
                </a:solidFill>
              </a:rPr>
              <a:t>Data Entry</a:t>
            </a:r>
          </a:p>
          <a:p>
            <a:pPr lvl="1"/>
            <a:r>
              <a:rPr lang="en-US" sz="2300" i="1" dirty="0" smtClean="0">
                <a:solidFill>
                  <a:schemeClr val="bg1"/>
                </a:solidFill>
              </a:rPr>
              <a:t>How frequently are case notes updated/entered in EFM?</a:t>
            </a:r>
          </a:p>
          <a:p>
            <a:pPr marL="457200" lvl="1" indent="0">
              <a:buNone/>
            </a:pPr>
            <a:endParaRPr lang="en-US" sz="2000" dirty="0" smtClean="0">
              <a:solidFill>
                <a:schemeClr val="bg1"/>
              </a:solidFill>
            </a:endParaRPr>
          </a:p>
          <a:p>
            <a:pPr lvl="1"/>
            <a:endParaRPr lang="en-US" sz="2000" dirty="0" smtClean="0">
              <a:solidFill>
                <a:schemeClr val="bg1"/>
              </a:solidFill>
            </a:endParaRPr>
          </a:p>
          <a:p>
            <a:pPr lvl="1"/>
            <a:endParaRPr lang="en-US" sz="2000" dirty="0" smtClean="0">
              <a:solidFill>
                <a:schemeClr val="bg1"/>
              </a:solidFill>
            </a:endParaRPr>
          </a:p>
        </p:txBody>
      </p:sp>
    </p:spTree>
    <p:extLst>
      <p:ext uri="{BB962C8B-B14F-4D97-AF65-F5344CB8AC3E}">
        <p14:creationId xmlns:p14="http://schemas.microsoft.com/office/powerpoint/2010/main" val="2540321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639762"/>
          </a:xfrm>
        </p:spPr>
        <p:txBody>
          <a:bodyPr>
            <a:normAutofit fontScale="90000"/>
          </a:bodyPr>
          <a:lstStyle/>
          <a:p>
            <a:r>
              <a:rPr lang="en-US" u="sng" dirty="0" smtClean="0">
                <a:solidFill>
                  <a:schemeClr val="bg1"/>
                </a:solidFill>
                <a:latin typeface="Impact" pitchFamily="34" charset="0"/>
              </a:rPr>
              <a:t>REC Level 1 Competency Exam</a:t>
            </a:r>
            <a:endParaRPr lang="en-US" u="sng" dirty="0">
              <a:solidFill>
                <a:schemeClr val="bg1"/>
              </a:solidFill>
            </a:endParaRPr>
          </a:p>
        </p:txBody>
      </p:sp>
      <p:sp>
        <p:nvSpPr>
          <p:cNvPr id="4" name="Content Placeholder 2"/>
          <p:cNvSpPr txBox="1">
            <a:spLocks/>
          </p:cNvSpPr>
          <p:nvPr/>
        </p:nvSpPr>
        <p:spPr>
          <a:xfrm>
            <a:off x="2514600" y="6248400"/>
            <a:ext cx="4724400" cy="609600"/>
          </a:xfrm>
          <a:prstGeom prst="rect">
            <a:avLst/>
          </a:prstGeom>
        </p:spPr>
        <p:txBody>
          <a:bodyPr/>
          <a:lstStyle>
            <a:lvl1pPr marL="342900" indent="-342900" algn="l" rtl="0" fontAlgn="base">
              <a:spcBef>
                <a:spcPct val="20000"/>
              </a:spcBef>
              <a:spcAft>
                <a:spcPct val="0"/>
              </a:spcAft>
              <a:buChar char="•"/>
              <a:defRPr sz="3200">
                <a:solidFill>
                  <a:schemeClr val="tx1"/>
                </a:solidFill>
                <a:latin typeface="Franklin Gothic Book" pitchFamily="34" charset="0"/>
                <a:ea typeface="+mn-ea"/>
                <a:cs typeface="+mn-cs"/>
              </a:defRPr>
            </a:lvl1pPr>
            <a:lvl2pPr marL="742950" indent="-285750" algn="l" rtl="0" fontAlgn="base">
              <a:spcBef>
                <a:spcPct val="20000"/>
              </a:spcBef>
              <a:spcAft>
                <a:spcPct val="0"/>
              </a:spcAft>
              <a:buChar char="–"/>
              <a:defRPr sz="2800">
                <a:solidFill>
                  <a:schemeClr val="tx1"/>
                </a:solidFill>
                <a:latin typeface="Franklin Gothic Book" pitchFamily="34" charset="0"/>
              </a:defRPr>
            </a:lvl2pPr>
            <a:lvl3pPr marL="1143000" indent="-228600" algn="l" rtl="0" fontAlgn="base">
              <a:spcBef>
                <a:spcPct val="20000"/>
              </a:spcBef>
              <a:spcAft>
                <a:spcPct val="0"/>
              </a:spcAft>
              <a:buChar char="•"/>
              <a:defRPr sz="2400">
                <a:solidFill>
                  <a:schemeClr val="tx1"/>
                </a:solidFill>
                <a:latin typeface="Franklin Gothic Book" pitchFamily="34" charset="0"/>
              </a:defRPr>
            </a:lvl3pPr>
            <a:lvl4pPr marL="1600200" indent="-228600" algn="l" rtl="0" fontAlgn="base">
              <a:spcBef>
                <a:spcPct val="20000"/>
              </a:spcBef>
              <a:spcAft>
                <a:spcPct val="0"/>
              </a:spcAft>
              <a:buChar char="–"/>
              <a:defRPr sz="2000">
                <a:solidFill>
                  <a:schemeClr val="tx1"/>
                </a:solidFill>
                <a:latin typeface="Franklin Gothic Book" pitchFamily="34" charset="0"/>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sz="2600" i="1" dirty="0" smtClean="0">
                <a:solidFill>
                  <a:schemeClr val="bg1"/>
                </a:solidFill>
              </a:rPr>
              <a:t>122 Total questions</a:t>
            </a:r>
          </a:p>
        </p:txBody>
      </p:sp>
      <p:pic>
        <p:nvPicPr>
          <p:cNvPr id="5" name="Picture 2" descr="\\wcf-fileserver\WCF USER DATA\w12meh\My Documents\Competency Exams\REC Competency Certification Assessment-_Pag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3872346" cy="50112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135997"/>
            <a:ext cx="3870709" cy="501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94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u="sng" dirty="0" smtClean="0">
                <a:solidFill>
                  <a:schemeClr val="bg1"/>
                </a:solidFill>
                <a:latin typeface="Impact" pitchFamily="34" charset="0"/>
              </a:rPr>
              <a:t>Sample REC Level 1 Questions</a:t>
            </a:r>
            <a:endParaRPr lang="en-US" u="sng" dirty="0">
              <a:solidFill>
                <a:schemeClr val="bg1"/>
              </a:solidFill>
            </a:endParaRPr>
          </a:p>
        </p:txBody>
      </p:sp>
      <p:sp>
        <p:nvSpPr>
          <p:cNvPr id="3" name="Content Placeholder 2"/>
          <p:cNvSpPr>
            <a:spLocks noGrp="1"/>
          </p:cNvSpPr>
          <p:nvPr>
            <p:ph idx="1"/>
          </p:nvPr>
        </p:nvSpPr>
        <p:spPr>
          <a:xfrm>
            <a:off x="2133600" y="1524000"/>
            <a:ext cx="6553200" cy="4525963"/>
          </a:xfrm>
        </p:spPr>
        <p:txBody>
          <a:bodyPr/>
          <a:lstStyle/>
          <a:p>
            <a:r>
              <a:rPr lang="en-US" sz="2300" dirty="0" smtClean="0">
                <a:solidFill>
                  <a:schemeClr val="bg1"/>
                </a:solidFill>
              </a:rPr>
              <a:t>General </a:t>
            </a:r>
            <a:endParaRPr lang="en-US" sz="2300" dirty="0">
              <a:solidFill>
                <a:schemeClr val="bg1"/>
              </a:solidFill>
            </a:endParaRPr>
          </a:p>
          <a:p>
            <a:pPr lvl="1"/>
            <a:r>
              <a:rPr lang="en-US" sz="2300" i="1" dirty="0" smtClean="0">
                <a:solidFill>
                  <a:schemeClr val="bg1"/>
                </a:solidFill>
              </a:rPr>
              <a:t>Who </a:t>
            </a:r>
            <a:r>
              <a:rPr lang="en-US" sz="2300" i="1" dirty="0">
                <a:solidFill>
                  <a:schemeClr val="bg1"/>
                </a:solidFill>
              </a:rPr>
              <a:t>completes the REC Eligibility Screening Assessment?</a:t>
            </a:r>
          </a:p>
          <a:p>
            <a:r>
              <a:rPr lang="en-US" sz="2300" dirty="0" smtClean="0">
                <a:solidFill>
                  <a:schemeClr val="bg1"/>
                </a:solidFill>
              </a:rPr>
              <a:t>Documentation </a:t>
            </a:r>
          </a:p>
          <a:p>
            <a:pPr lvl="1"/>
            <a:r>
              <a:rPr lang="en-US" sz="2300" i="1" dirty="0" smtClean="0">
                <a:solidFill>
                  <a:schemeClr val="bg1"/>
                </a:solidFill>
              </a:rPr>
              <a:t>What </a:t>
            </a:r>
            <a:r>
              <a:rPr lang="en-US" sz="2300" i="1" dirty="0">
                <a:solidFill>
                  <a:schemeClr val="bg1"/>
                </a:solidFill>
              </a:rPr>
              <a:t>is acceptable documentation for Veteran status?</a:t>
            </a:r>
          </a:p>
          <a:p>
            <a:r>
              <a:rPr lang="en-US" sz="2300" dirty="0" smtClean="0">
                <a:solidFill>
                  <a:schemeClr val="bg1"/>
                </a:solidFill>
              </a:rPr>
              <a:t>Eligibility </a:t>
            </a:r>
          </a:p>
          <a:p>
            <a:pPr lvl="1"/>
            <a:r>
              <a:rPr lang="en-US" sz="2300" i="1" dirty="0" smtClean="0">
                <a:solidFill>
                  <a:schemeClr val="bg1"/>
                </a:solidFill>
              </a:rPr>
              <a:t>Define </a:t>
            </a:r>
            <a:r>
              <a:rPr lang="en-US" sz="2300" i="1" dirty="0">
                <a:solidFill>
                  <a:schemeClr val="bg1"/>
                </a:solidFill>
              </a:rPr>
              <a:t>substantial </a:t>
            </a:r>
            <a:r>
              <a:rPr lang="en-US" sz="2300" i="1" dirty="0" smtClean="0">
                <a:solidFill>
                  <a:schemeClr val="bg1"/>
                </a:solidFill>
              </a:rPr>
              <a:t>disability.</a:t>
            </a:r>
            <a:endParaRPr lang="en-US" sz="2300" i="1" dirty="0">
              <a:solidFill>
                <a:schemeClr val="bg1"/>
              </a:solidFill>
            </a:endParaRPr>
          </a:p>
          <a:p>
            <a:r>
              <a:rPr lang="en-US" sz="2300" dirty="0" smtClean="0">
                <a:solidFill>
                  <a:schemeClr val="bg1"/>
                </a:solidFill>
              </a:rPr>
              <a:t>Quality Control </a:t>
            </a:r>
          </a:p>
          <a:p>
            <a:pPr lvl="1"/>
            <a:r>
              <a:rPr lang="en-US" sz="2300" i="1" dirty="0" smtClean="0">
                <a:solidFill>
                  <a:schemeClr val="bg1"/>
                </a:solidFill>
              </a:rPr>
              <a:t>What is the purpose of the annual DEO monitoring process?</a:t>
            </a:r>
          </a:p>
          <a:p>
            <a:pPr lvl="1"/>
            <a:endParaRPr lang="en-US" sz="2000" dirty="0" smtClean="0">
              <a:solidFill>
                <a:srgbClr val="FF0000"/>
              </a:solidFill>
            </a:endParaRPr>
          </a:p>
          <a:p>
            <a:pPr marL="457200" lvl="1" indent="0">
              <a:buNone/>
            </a:pPr>
            <a:endParaRPr lang="en-US" sz="2000" dirty="0" smtClean="0">
              <a:solidFill>
                <a:srgbClr val="FF0000"/>
              </a:solidFill>
            </a:endParaRPr>
          </a:p>
        </p:txBody>
      </p:sp>
    </p:spTree>
    <p:extLst>
      <p:ext uri="{BB962C8B-B14F-4D97-AF65-F5344CB8AC3E}">
        <p14:creationId xmlns:p14="http://schemas.microsoft.com/office/powerpoint/2010/main" val="1362695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705600" cy="1143000"/>
          </a:xfrm>
        </p:spPr>
        <p:txBody>
          <a:bodyPr>
            <a:normAutofit fontScale="90000"/>
          </a:bodyPr>
          <a:lstStyle/>
          <a:p>
            <a:r>
              <a:rPr lang="en-US" u="sng" dirty="0" smtClean="0">
                <a:solidFill>
                  <a:schemeClr val="bg1"/>
                </a:solidFill>
                <a:latin typeface="Impact" pitchFamily="34" charset="0"/>
              </a:rPr>
              <a:t>SJC Level 1 Competency Exam</a:t>
            </a:r>
            <a:endParaRPr lang="en-US" u="sng" dirty="0">
              <a:solidFill>
                <a:schemeClr val="bg1"/>
              </a:solidFill>
            </a:endParaRPr>
          </a:p>
        </p:txBody>
      </p:sp>
      <p:sp>
        <p:nvSpPr>
          <p:cNvPr id="5" name="Content Placeholder 2"/>
          <p:cNvSpPr txBox="1">
            <a:spLocks/>
          </p:cNvSpPr>
          <p:nvPr/>
        </p:nvSpPr>
        <p:spPr>
          <a:xfrm>
            <a:off x="2514600" y="6248400"/>
            <a:ext cx="4724400" cy="609600"/>
          </a:xfrm>
          <a:prstGeom prst="rect">
            <a:avLst/>
          </a:prstGeom>
        </p:spPr>
        <p:txBody>
          <a:bodyPr/>
          <a:lstStyle>
            <a:lvl1pPr marL="342900" indent="-342900" algn="l" rtl="0" fontAlgn="base">
              <a:spcBef>
                <a:spcPct val="20000"/>
              </a:spcBef>
              <a:spcAft>
                <a:spcPct val="0"/>
              </a:spcAft>
              <a:buChar char="•"/>
              <a:defRPr sz="3200">
                <a:solidFill>
                  <a:schemeClr val="tx1"/>
                </a:solidFill>
                <a:latin typeface="Franklin Gothic Book" pitchFamily="34" charset="0"/>
                <a:ea typeface="+mn-ea"/>
                <a:cs typeface="+mn-cs"/>
              </a:defRPr>
            </a:lvl1pPr>
            <a:lvl2pPr marL="742950" indent="-285750" algn="l" rtl="0" fontAlgn="base">
              <a:spcBef>
                <a:spcPct val="20000"/>
              </a:spcBef>
              <a:spcAft>
                <a:spcPct val="0"/>
              </a:spcAft>
              <a:buChar char="–"/>
              <a:defRPr sz="2800">
                <a:solidFill>
                  <a:schemeClr val="tx1"/>
                </a:solidFill>
                <a:latin typeface="Franklin Gothic Book" pitchFamily="34" charset="0"/>
              </a:defRPr>
            </a:lvl2pPr>
            <a:lvl3pPr marL="1143000" indent="-228600" algn="l" rtl="0" fontAlgn="base">
              <a:spcBef>
                <a:spcPct val="20000"/>
              </a:spcBef>
              <a:spcAft>
                <a:spcPct val="0"/>
              </a:spcAft>
              <a:buChar char="•"/>
              <a:defRPr sz="2400">
                <a:solidFill>
                  <a:schemeClr val="tx1"/>
                </a:solidFill>
                <a:latin typeface="Franklin Gothic Book" pitchFamily="34" charset="0"/>
              </a:defRPr>
            </a:lvl3pPr>
            <a:lvl4pPr marL="1600200" indent="-228600" algn="l" rtl="0" fontAlgn="base">
              <a:spcBef>
                <a:spcPct val="20000"/>
              </a:spcBef>
              <a:spcAft>
                <a:spcPct val="0"/>
              </a:spcAft>
              <a:buChar char="–"/>
              <a:defRPr sz="2000">
                <a:solidFill>
                  <a:schemeClr val="tx1"/>
                </a:solidFill>
                <a:latin typeface="Franklin Gothic Book" pitchFamily="34" charset="0"/>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sz="2600" i="1" dirty="0" smtClean="0">
                <a:solidFill>
                  <a:schemeClr val="bg1"/>
                </a:solidFill>
              </a:rPr>
              <a:t>110 Total questions</a:t>
            </a:r>
          </a:p>
        </p:txBody>
      </p:sp>
      <p:pic>
        <p:nvPicPr>
          <p:cNvPr id="6" name="Picture 2" descr="\\wcf-fileserver\WCF USER DATA\w12meh\My Documents\Competency Exams\SJC Competency Certification Assessment Master_Page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728" y="1295400"/>
            <a:ext cx="3886200" cy="50291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295400"/>
            <a:ext cx="3889520" cy="503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631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US" u="sng" dirty="0" smtClean="0">
                <a:solidFill>
                  <a:schemeClr val="bg1"/>
                </a:solidFill>
                <a:latin typeface="Impact" pitchFamily="34" charset="0"/>
              </a:rPr>
              <a:t>What is credentialing?</a:t>
            </a:r>
            <a:endParaRPr lang="en-US" u="sng" dirty="0">
              <a:solidFill>
                <a:schemeClr val="bg1"/>
              </a:solidFill>
            </a:endParaRPr>
          </a:p>
        </p:txBody>
      </p:sp>
      <p:sp>
        <p:nvSpPr>
          <p:cNvPr id="3" name="Content Placeholder 2"/>
          <p:cNvSpPr>
            <a:spLocks noGrp="1"/>
          </p:cNvSpPr>
          <p:nvPr>
            <p:ph idx="1"/>
          </p:nvPr>
        </p:nvSpPr>
        <p:spPr>
          <a:xfrm>
            <a:off x="2210197" y="1524000"/>
            <a:ext cx="6400800" cy="4678363"/>
          </a:xfrm>
        </p:spPr>
        <p:txBody>
          <a:bodyPr/>
          <a:lstStyle/>
          <a:p>
            <a:r>
              <a:rPr lang="en-US" dirty="0" smtClean="0">
                <a:solidFill>
                  <a:schemeClr val="bg1"/>
                </a:solidFill>
              </a:rPr>
              <a:t>Objective evaluation process </a:t>
            </a:r>
          </a:p>
          <a:p>
            <a:pPr lvl="1"/>
            <a:r>
              <a:rPr lang="en-US" dirty="0" smtClean="0">
                <a:solidFill>
                  <a:schemeClr val="bg1"/>
                </a:solidFill>
              </a:rPr>
              <a:t>Competency &amp; qualifications of staff</a:t>
            </a:r>
          </a:p>
          <a:p>
            <a:pPr lvl="1"/>
            <a:r>
              <a:rPr lang="en-US" dirty="0" smtClean="0">
                <a:solidFill>
                  <a:schemeClr val="bg1"/>
                </a:solidFill>
              </a:rPr>
              <a:t>Effectiveness of training</a:t>
            </a:r>
          </a:p>
          <a:p>
            <a:pPr lvl="1"/>
            <a:r>
              <a:rPr lang="en-US" dirty="0" smtClean="0">
                <a:solidFill>
                  <a:schemeClr val="bg1"/>
                </a:solidFill>
              </a:rPr>
              <a:t>Retention and application of required knowledge skills and abilities to successful perform essential job functions</a:t>
            </a:r>
            <a:endParaRPr lang="en-US" sz="2800" dirty="0" smtClean="0">
              <a:solidFill>
                <a:schemeClr val="bg1"/>
              </a:solidFill>
            </a:endParaRPr>
          </a:p>
          <a:p>
            <a:endParaRPr lang="en-US" sz="2800" dirty="0">
              <a:solidFill>
                <a:schemeClr val="bg1"/>
              </a:solidFill>
            </a:endParaRPr>
          </a:p>
        </p:txBody>
      </p:sp>
      <p:pic>
        <p:nvPicPr>
          <p:cNvPr id="4" name="Picture 3" descr="C:\Users\w12jat\AppData\Local\Microsoft\Windows\Temporary Internet Files\Content.IE5\8MF05YT9\MP9003877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743200"/>
            <a:ext cx="1676797" cy="234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775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944562"/>
          </a:xfrm>
        </p:spPr>
        <p:txBody>
          <a:bodyPr>
            <a:normAutofit fontScale="90000"/>
          </a:bodyPr>
          <a:lstStyle/>
          <a:p>
            <a:r>
              <a:rPr lang="en-US" u="sng" dirty="0" smtClean="0">
                <a:solidFill>
                  <a:schemeClr val="bg1"/>
                </a:solidFill>
                <a:latin typeface="Impact" pitchFamily="34" charset="0"/>
              </a:rPr>
              <a:t>Sample SJC Level 1 Questions</a:t>
            </a:r>
            <a:endParaRPr lang="en-US" u="sng" dirty="0">
              <a:solidFill>
                <a:schemeClr val="bg1"/>
              </a:solidFill>
            </a:endParaRPr>
          </a:p>
        </p:txBody>
      </p:sp>
      <p:sp>
        <p:nvSpPr>
          <p:cNvPr id="3" name="Content Placeholder 2"/>
          <p:cNvSpPr>
            <a:spLocks noGrp="1"/>
          </p:cNvSpPr>
          <p:nvPr>
            <p:ph idx="1"/>
          </p:nvPr>
        </p:nvSpPr>
        <p:spPr>
          <a:xfrm>
            <a:off x="2133600" y="1447800"/>
            <a:ext cx="6553200" cy="4525963"/>
          </a:xfrm>
        </p:spPr>
        <p:txBody>
          <a:bodyPr/>
          <a:lstStyle/>
          <a:p>
            <a:r>
              <a:rPr lang="en-US" sz="2300" dirty="0" smtClean="0">
                <a:solidFill>
                  <a:schemeClr val="bg1"/>
                </a:solidFill>
              </a:rPr>
              <a:t>General</a:t>
            </a:r>
          </a:p>
          <a:p>
            <a:pPr lvl="1"/>
            <a:r>
              <a:rPr lang="en-US" sz="2300" i="1" dirty="0" smtClean="0">
                <a:solidFill>
                  <a:schemeClr val="bg1"/>
                </a:solidFill>
              </a:rPr>
              <a:t>Define Work Experience.</a:t>
            </a:r>
            <a:endParaRPr lang="en-US" sz="2300" i="1" dirty="0">
              <a:solidFill>
                <a:schemeClr val="bg1"/>
              </a:solidFill>
            </a:endParaRPr>
          </a:p>
          <a:p>
            <a:r>
              <a:rPr lang="en-US" sz="2300" dirty="0" smtClean="0">
                <a:solidFill>
                  <a:schemeClr val="bg1"/>
                </a:solidFill>
              </a:rPr>
              <a:t>Documentation</a:t>
            </a:r>
          </a:p>
          <a:p>
            <a:pPr lvl="1"/>
            <a:r>
              <a:rPr lang="en-US" sz="2300" i="1" dirty="0" smtClean="0">
                <a:solidFill>
                  <a:schemeClr val="bg1"/>
                </a:solidFill>
              </a:rPr>
              <a:t>List three acceptable forms of documentation to verify Social Security number.</a:t>
            </a:r>
          </a:p>
          <a:p>
            <a:r>
              <a:rPr lang="en-US" sz="2300" dirty="0" smtClean="0">
                <a:solidFill>
                  <a:schemeClr val="bg1"/>
                </a:solidFill>
              </a:rPr>
              <a:t>Eligibility</a:t>
            </a:r>
          </a:p>
          <a:p>
            <a:pPr lvl="1"/>
            <a:r>
              <a:rPr lang="en-US" sz="2300" i="1" dirty="0" smtClean="0">
                <a:solidFill>
                  <a:schemeClr val="bg1"/>
                </a:solidFill>
              </a:rPr>
              <a:t>Define WIA low income- cash welfare.</a:t>
            </a:r>
            <a:endParaRPr lang="en-US" sz="2300" i="1" dirty="0">
              <a:solidFill>
                <a:schemeClr val="bg1"/>
              </a:solidFill>
            </a:endParaRPr>
          </a:p>
          <a:p>
            <a:r>
              <a:rPr lang="en-US" sz="2300" dirty="0" smtClean="0">
                <a:solidFill>
                  <a:schemeClr val="bg1"/>
                </a:solidFill>
              </a:rPr>
              <a:t>Quality Control</a:t>
            </a:r>
          </a:p>
          <a:p>
            <a:pPr lvl="1"/>
            <a:r>
              <a:rPr lang="en-US" sz="2300" i="1" dirty="0" smtClean="0">
                <a:solidFill>
                  <a:schemeClr val="bg1"/>
                </a:solidFill>
              </a:rPr>
              <a:t>What are the ramifications of a staff having a disallowed cost (new registrations)? </a:t>
            </a:r>
            <a:endParaRPr lang="en-US" sz="2300" i="1" dirty="0">
              <a:solidFill>
                <a:schemeClr val="bg1"/>
              </a:solidFill>
            </a:endParaRPr>
          </a:p>
          <a:p>
            <a:endParaRPr lang="en-US" sz="2800" dirty="0" smtClean="0">
              <a:solidFill>
                <a:schemeClr val="bg1"/>
              </a:solidFill>
            </a:endParaRPr>
          </a:p>
        </p:txBody>
      </p:sp>
    </p:spTree>
    <p:extLst>
      <p:ext uri="{BB962C8B-B14F-4D97-AF65-F5344CB8AC3E}">
        <p14:creationId xmlns:p14="http://schemas.microsoft.com/office/powerpoint/2010/main" val="3493245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pPr algn="r"/>
            <a:r>
              <a:rPr lang="en-US" u="sng" dirty="0" smtClean="0">
                <a:solidFill>
                  <a:schemeClr val="bg1"/>
                </a:solidFill>
                <a:latin typeface="Impact" pitchFamily="34" charset="0"/>
              </a:rPr>
              <a:t>Sample USD General Level 1 Questions</a:t>
            </a:r>
            <a:endParaRPr lang="en-US" u="sng" dirty="0">
              <a:solidFill>
                <a:schemeClr val="bg1"/>
              </a:solidFill>
            </a:endParaRPr>
          </a:p>
        </p:txBody>
      </p:sp>
      <p:sp>
        <p:nvSpPr>
          <p:cNvPr id="3" name="Content Placeholder 2"/>
          <p:cNvSpPr>
            <a:spLocks noGrp="1"/>
          </p:cNvSpPr>
          <p:nvPr>
            <p:ph idx="1"/>
          </p:nvPr>
        </p:nvSpPr>
        <p:spPr>
          <a:xfrm>
            <a:off x="4419600" y="1752600"/>
            <a:ext cx="4267200" cy="4525963"/>
          </a:xfrm>
        </p:spPr>
        <p:txBody>
          <a:bodyPr/>
          <a:lstStyle/>
          <a:p>
            <a:pPr marL="914400" lvl="1" indent="-457200">
              <a:buFont typeface="+mj-lt"/>
              <a:buAutoNum type="arabicPeriod"/>
            </a:pPr>
            <a:r>
              <a:rPr lang="en-US" sz="2100" i="1" dirty="0" smtClean="0">
                <a:solidFill>
                  <a:schemeClr val="bg1"/>
                </a:solidFill>
              </a:rPr>
              <a:t>What does Veteran Priority of Service mean?</a:t>
            </a:r>
          </a:p>
          <a:p>
            <a:pPr marL="914400" lvl="1" indent="-457200">
              <a:buFont typeface="+mj-lt"/>
              <a:buAutoNum type="arabicPeriod"/>
            </a:pPr>
            <a:r>
              <a:rPr lang="en-US" sz="2100" i="1" dirty="0" smtClean="0">
                <a:solidFill>
                  <a:schemeClr val="bg1"/>
                </a:solidFill>
              </a:rPr>
              <a:t>What is the unemployment rate for Metropolitan Orlando?</a:t>
            </a:r>
          </a:p>
          <a:p>
            <a:pPr marL="914400" lvl="1" indent="-457200">
              <a:buFont typeface="+mj-lt"/>
              <a:buAutoNum type="arabicPeriod"/>
            </a:pPr>
            <a:r>
              <a:rPr lang="en-US" sz="2100" i="1" dirty="0" smtClean="0">
                <a:solidFill>
                  <a:schemeClr val="bg1"/>
                </a:solidFill>
              </a:rPr>
              <a:t>Identify two partner agencies operating in the WCF offices. </a:t>
            </a:r>
          </a:p>
          <a:p>
            <a:pPr marL="914400" lvl="1" indent="-457200">
              <a:buFont typeface="+mj-lt"/>
              <a:buAutoNum type="arabicPeriod"/>
            </a:pPr>
            <a:r>
              <a:rPr lang="en-US" sz="2100" i="1" dirty="0" smtClean="0">
                <a:solidFill>
                  <a:schemeClr val="bg1"/>
                </a:solidFill>
              </a:rPr>
              <a:t>What are the general eligibility requirements for an adult to enter the WIA program?</a:t>
            </a:r>
            <a:endParaRPr lang="en-US" sz="2100" dirty="0" smtClean="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1348"/>
            <a:ext cx="4156859" cy="538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265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35366"/>
            <a:ext cx="6858000" cy="1143000"/>
          </a:xfrm>
        </p:spPr>
        <p:txBody>
          <a:bodyPr>
            <a:normAutofit fontScale="90000"/>
          </a:bodyPr>
          <a:lstStyle/>
          <a:p>
            <a:r>
              <a:rPr lang="en-US" u="sng" dirty="0" smtClean="0">
                <a:solidFill>
                  <a:schemeClr val="bg1"/>
                </a:solidFill>
                <a:latin typeface="Impact" pitchFamily="34" charset="0"/>
              </a:rPr>
              <a:t>Sample UPS/RES/REA  </a:t>
            </a:r>
            <a:r>
              <a:rPr lang="en-US" u="sng" dirty="0" smtClean="0">
                <a:solidFill>
                  <a:schemeClr val="bg1"/>
                </a:solidFill>
                <a:latin typeface="Impact" pitchFamily="34" charset="0"/>
              </a:rPr>
              <a:t>Level 1 Competency Exam</a:t>
            </a:r>
            <a:endParaRPr lang="en-US" u="sng" dirty="0">
              <a:solidFill>
                <a:schemeClr val="bg1"/>
              </a:solidFill>
            </a:endParaRPr>
          </a:p>
        </p:txBody>
      </p:sp>
      <p:pic>
        <p:nvPicPr>
          <p:cNvPr id="10242" name="Picture 2" descr="\\wcf-fileserver\WCF USER DATA\w12meh\My Documents\Competency Exams\UPS-RES-REA Comp test with answers- 11.17.11_Pag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3783676" cy="489652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514600" y="6248400"/>
            <a:ext cx="4724400" cy="609600"/>
          </a:xfrm>
          <a:prstGeom prst="rect">
            <a:avLst/>
          </a:prstGeom>
        </p:spPr>
        <p:txBody>
          <a:bodyPr/>
          <a:lstStyle>
            <a:lvl1pPr marL="342900" indent="-342900" algn="l" rtl="0" fontAlgn="base">
              <a:spcBef>
                <a:spcPct val="20000"/>
              </a:spcBef>
              <a:spcAft>
                <a:spcPct val="0"/>
              </a:spcAft>
              <a:buChar char="•"/>
              <a:defRPr sz="3200">
                <a:solidFill>
                  <a:schemeClr val="tx1"/>
                </a:solidFill>
                <a:latin typeface="Franklin Gothic Book" pitchFamily="34" charset="0"/>
                <a:ea typeface="+mn-ea"/>
                <a:cs typeface="+mn-cs"/>
              </a:defRPr>
            </a:lvl1pPr>
            <a:lvl2pPr marL="742950" indent="-285750" algn="l" rtl="0" fontAlgn="base">
              <a:spcBef>
                <a:spcPct val="20000"/>
              </a:spcBef>
              <a:spcAft>
                <a:spcPct val="0"/>
              </a:spcAft>
              <a:buChar char="–"/>
              <a:defRPr sz="2800">
                <a:solidFill>
                  <a:schemeClr val="tx1"/>
                </a:solidFill>
                <a:latin typeface="Franklin Gothic Book" pitchFamily="34" charset="0"/>
              </a:defRPr>
            </a:lvl2pPr>
            <a:lvl3pPr marL="1143000" indent="-228600" algn="l" rtl="0" fontAlgn="base">
              <a:spcBef>
                <a:spcPct val="20000"/>
              </a:spcBef>
              <a:spcAft>
                <a:spcPct val="0"/>
              </a:spcAft>
              <a:buChar char="•"/>
              <a:defRPr sz="2400">
                <a:solidFill>
                  <a:schemeClr val="tx1"/>
                </a:solidFill>
                <a:latin typeface="Franklin Gothic Book" pitchFamily="34" charset="0"/>
              </a:defRPr>
            </a:lvl3pPr>
            <a:lvl4pPr marL="1600200" indent="-228600" algn="l" rtl="0" fontAlgn="base">
              <a:spcBef>
                <a:spcPct val="20000"/>
              </a:spcBef>
              <a:spcAft>
                <a:spcPct val="0"/>
              </a:spcAft>
              <a:buChar char="–"/>
              <a:defRPr sz="2000">
                <a:solidFill>
                  <a:schemeClr val="tx1"/>
                </a:solidFill>
                <a:latin typeface="Franklin Gothic Book" pitchFamily="34" charset="0"/>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sz="2600" i="1" dirty="0" smtClean="0">
                <a:solidFill>
                  <a:schemeClr val="bg1"/>
                </a:solidFill>
              </a:rPr>
              <a:t>105 Total questions</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404" y="1371600"/>
            <a:ext cx="3790579" cy="490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725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934200" cy="990600"/>
          </a:xfrm>
        </p:spPr>
        <p:txBody>
          <a:bodyPr>
            <a:normAutofit fontScale="90000"/>
          </a:bodyPr>
          <a:lstStyle/>
          <a:p>
            <a:r>
              <a:rPr lang="en-US" u="sng" dirty="0" smtClean="0">
                <a:solidFill>
                  <a:schemeClr val="bg1"/>
                </a:solidFill>
                <a:latin typeface="Impact" pitchFamily="34" charset="0"/>
              </a:rPr>
              <a:t>Sample </a:t>
            </a:r>
            <a:r>
              <a:rPr lang="en-US" u="sng" dirty="0" smtClean="0">
                <a:solidFill>
                  <a:schemeClr val="bg1"/>
                </a:solidFill>
                <a:latin typeface="Impact" pitchFamily="34" charset="0"/>
              </a:rPr>
              <a:t>UPS/RES/REA Level 1 </a:t>
            </a:r>
            <a:r>
              <a:rPr lang="en-US" u="sng" dirty="0" smtClean="0">
                <a:solidFill>
                  <a:schemeClr val="bg1"/>
                </a:solidFill>
                <a:latin typeface="Impact" pitchFamily="34" charset="0"/>
              </a:rPr>
              <a:t>Questio</a:t>
            </a:r>
            <a:r>
              <a:rPr lang="en-US" dirty="0" smtClean="0">
                <a:solidFill>
                  <a:schemeClr val="bg1"/>
                </a:solidFill>
                <a:latin typeface="Impact" pitchFamily="34" charset="0"/>
              </a:rPr>
              <a:t>ns</a:t>
            </a:r>
            <a:endParaRPr lang="en-US" dirty="0">
              <a:solidFill>
                <a:schemeClr val="bg1"/>
              </a:solidFill>
            </a:endParaRPr>
          </a:p>
        </p:txBody>
      </p:sp>
      <p:sp>
        <p:nvSpPr>
          <p:cNvPr id="3" name="Content Placeholder 2"/>
          <p:cNvSpPr>
            <a:spLocks noGrp="1"/>
          </p:cNvSpPr>
          <p:nvPr>
            <p:ph idx="1"/>
          </p:nvPr>
        </p:nvSpPr>
        <p:spPr>
          <a:xfrm>
            <a:off x="2362200" y="1371600"/>
            <a:ext cx="6858000" cy="4830763"/>
          </a:xfrm>
        </p:spPr>
        <p:txBody>
          <a:bodyPr/>
          <a:lstStyle/>
          <a:p>
            <a:r>
              <a:rPr lang="en-US" sz="2800" dirty="0" smtClean="0">
                <a:solidFill>
                  <a:schemeClr val="bg1"/>
                </a:solidFill>
              </a:rPr>
              <a:t>UPS/RES/REA</a:t>
            </a:r>
          </a:p>
          <a:p>
            <a:pPr marL="914400" lvl="1" indent="-457200">
              <a:buFont typeface="+mj-lt"/>
              <a:buAutoNum type="arabicPeriod"/>
            </a:pPr>
            <a:r>
              <a:rPr lang="en-US" sz="2100" i="1" dirty="0" smtClean="0">
                <a:solidFill>
                  <a:schemeClr val="bg1"/>
                </a:solidFill>
              </a:rPr>
              <a:t>What are the reemployment services that a RES Specialist provides during visit #1?</a:t>
            </a:r>
          </a:p>
          <a:p>
            <a:pPr marL="914400" lvl="1" indent="-457200">
              <a:buFont typeface="+mj-lt"/>
              <a:buAutoNum type="arabicPeriod"/>
            </a:pPr>
            <a:endParaRPr lang="en-US" sz="1050" i="1" dirty="0" smtClean="0">
              <a:solidFill>
                <a:schemeClr val="bg1"/>
              </a:solidFill>
            </a:endParaRPr>
          </a:p>
          <a:p>
            <a:pPr marL="914400" lvl="1" indent="-457200">
              <a:buFont typeface="+mj-lt"/>
              <a:buAutoNum type="arabicPeriod"/>
            </a:pPr>
            <a:r>
              <a:rPr lang="en-US" sz="2100" i="1" dirty="0" smtClean="0">
                <a:solidFill>
                  <a:schemeClr val="bg1"/>
                </a:solidFill>
              </a:rPr>
              <a:t>What </a:t>
            </a:r>
            <a:r>
              <a:rPr lang="en-US" sz="2100" i="1" dirty="0">
                <a:solidFill>
                  <a:schemeClr val="bg1"/>
                </a:solidFill>
              </a:rPr>
              <a:t>EFM service code would you use to document referral to ABE/GED/Literacy programs?</a:t>
            </a:r>
          </a:p>
          <a:p>
            <a:pPr marL="914400" lvl="1" indent="-457200">
              <a:buFont typeface="+mj-lt"/>
              <a:buAutoNum type="arabicPeriod"/>
            </a:pPr>
            <a:endParaRPr lang="en-US" sz="1000" i="1" dirty="0" smtClean="0">
              <a:solidFill>
                <a:schemeClr val="bg1"/>
              </a:solidFill>
            </a:endParaRPr>
          </a:p>
          <a:p>
            <a:pPr marL="914400" lvl="1" indent="-457200">
              <a:buFont typeface="+mj-lt"/>
              <a:buAutoNum type="arabicPeriod"/>
            </a:pPr>
            <a:r>
              <a:rPr lang="en-US" sz="2100" i="1" dirty="0" smtClean="0">
                <a:solidFill>
                  <a:schemeClr val="bg1"/>
                </a:solidFill>
              </a:rPr>
              <a:t>If you served a MSFW and provided them with the “511N” you would enter this EFM code into the service plan.</a:t>
            </a:r>
            <a:endParaRPr lang="en-US" sz="2100" i="1" dirty="0" smtClean="0">
              <a:solidFill>
                <a:schemeClr val="bg1"/>
              </a:solidFill>
            </a:endParaRPr>
          </a:p>
          <a:p>
            <a:pPr marL="914400" lvl="1" indent="-457200">
              <a:buFont typeface="+mj-lt"/>
              <a:buAutoNum type="arabicPeriod"/>
            </a:pPr>
            <a:endParaRPr lang="en-US" sz="1050" i="1" dirty="0" smtClean="0">
              <a:solidFill>
                <a:schemeClr val="bg1"/>
              </a:solidFill>
            </a:endParaRPr>
          </a:p>
          <a:p>
            <a:pPr marL="914400" lvl="1" indent="-457200">
              <a:buFont typeface="+mj-lt"/>
              <a:buAutoNum type="arabicPeriod"/>
            </a:pPr>
            <a:r>
              <a:rPr lang="en-US" sz="2100" i="1" dirty="0" smtClean="0">
                <a:solidFill>
                  <a:schemeClr val="bg1"/>
                </a:solidFill>
              </a:rPr>
              <a:t>How many resumes can a job seeker store in EFM?</a:t>
            </a:r>
          </a:p>
          <a:p>
            <a:pPr lvl="1"/>
            <a:endParaRPr lang="en-US" sz="2000" dirty="0" smtClean="0">
              <a:solidFill>
                <a:schemeClr val="bg1"/>
              </a:solidFill>
            </a:endParaRPr>
          </a:p>
          <a:p>
            <a:pPr lvl="1"/>
            <a:endParaRPr lang="en-US" sz="2400" dirty="0" smtClean="0">
              <a:solidFill>
                <a:schemeClr val="bg1"/>
              </a:solidFill>
            </a:endParaRPr>
          </a:p>
        </p:txBody>
      </p:sp>
    </p:spTree>
    <p:extLst>
      <p:ext uri="{BB962C8B-B14F-4D97-AF65-F5344CB8AC3E}">
        <p14:creationId xmlns:p14="http://schemas.microsoft.com/office/powerpoint/2010/main" val="3563926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753" y="304800"/>
            <a:ext cx="6705600" cy="792162"/>
          </a:xfrm>
        </p:spPr>
        <p:txBody>
          <a:bodyPr>
            <a:normAutofit fontScale="90000"/>
          </a:bodyPr>
          <a:lstStyle/>
          <a:p>
            <a:r>
              <a:rPr lang="en-US" u="sng" dirty="0" smtClean="0">
                <a:solidFill>
                  <a:schemeClr val="bg1"/>
                </a:solidFill>
                <a:latin typeface="Impact" pitchFamily="34" charset="0"/>
              </a:rPr>
              <a:t>Sample Front Desk Level 1 </a:t>
            </a:r>
            <a:r>
              <a:rPr lang="en-US" u="sng" dirty="0" smtClean="0">
                <a:solidFill>
                  <a:schemeClr val="bg1"/>
                </a:solidFill>
                <a:latin typeface="Impact" pitchFamily="34" charset="0"/>
              </a:rPr>
              <a:t>Competency Exam</a:t>
            </a:r>
            <a:endParaRPr lang="en-US" u="sng" dirty="0">
              <a:solidFill>
                <a:schemeClr val="bg1"/>
              </a:solidFill>
            </a:endParaRPr>
          </a:p>
        </p:txBody>
      </p:sp>
      <p:pic>
        <p:nvPicPr>
          <p:cNvPr id="12290" name="Picture 2" descr="\\wcf-fileserver\WCF USER DATA\w12meh\My Documents\Competency Exams\Front Desk Comp test with answers- 11.18.11_Pag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3844636" cy="497541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514600" y="6248400"/>
            <a:ext cx="4724400" cy="609600"/>
          </a:xfrm>
          <a:prstGeom prst="rect">
            <a:avLst/>
          </a:prstGeom>
        </p:spPr>
        <p:txBody>
          <a:bodyPr/>
          <a:lstStyle>
            <a:lvl1pPr marL="342900" indent="-342900" algn="l" rtl="0" fontAlgn="base">
              <a:spcBef>
                <a:spcPct val="20000"/>
              </a:spcBef>
              <a:spcAft>
                <a:spcPct val="0"/>
              </a:spcAft>
              <a:buChar char="•"/>
              <a:defRPr sz="3200">
                <a:solidFill>
                  <a:schemeClr val="tx1"/>
                </a:solidFill>
                <a:latin typeface="Franklin Gothic Book" pitchFamily="34" charset="0"/>
                <a:ea typeface="+mn-ea"/>
                <a:cs typeface="+mn-cs"/>
              </a:defRPr>
            </a:lvl1pPr>
            <a:lvl2pPr marL="742950" indent="-285750" algn="l" rtl="0" fontAlgn="base">
              <a:spcBef>
                <a:spcPct val="20000"/>
              </a:spcBef>
              <a:spcAft>
                <a:spcPct val="0"/>
              </a:spcAft>
              <a:buChar char="–"/>
              <a:defRPr sz="2800">
                <a:solidFill>
                  <a:schemeClr val="tx1"/>
                </a:solidFill>
                <a:latin typeface="Franklin Gothic Book" pitchFamily="34" charset="0"/>
              </a:defRPr>
            </a:lvl2pPr>
            <a:lvl3pPr marL="1143000" indent="-228600" algn="l" rtl="0" fontAlgn="base">
              <a:spcBef>
                <a:spcPct val="20000"/>
              </a:spcBef>
              <a:spcAft>
                <a:spcPct val="0"/>
              </a:spcAft>
              <a:buChar char="•"/>
              <a:defRPr sz="2400">
                <a:solidFill>
                  <a:schemeClr val="tx1"/>
                </a:solidFill>
                <a:latin typeface="Franklin Gothic Book" pitchFamily="34" charset="0"/>
              </a:defRPr>
            </a:lvl3pPr>
            <a:lvl4pPr marL="1600200" indent="-228600" algn="l" rtl="0" fontAlgn="base">
              <a:spcBef>
                <a:spcPct val="20000"/>
              </a:spcBef>
              <a:spcAft>
                <a:spcPct val="0"/>
              </a:spcAft>
              <a:buChar char="–"/>
              <a:defRPr sz="2000">
                <a:solidFill>
                  <a:schemeClr val="tx1"/>
                </a:solidFill>
                <a:latin typeface="Franklin Gothic Book" pitchFamily="34" charset="0"/>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sz="2600" i="1" dirty="0" smtClean="0">
                <a:solidFill>
                  <a:schemeClr val="bg1"/>
                </a:solidFill>
              </a:rPr>
              <a:t>105 Total questions</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566" y="1371600"/>
            <a:ext cx="3839787" cy="497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462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020762"/>
          </a:xfrm>
        </p:spPr>
        <p:txBody>
          <a:bodyPr>
            <a:normAutofit fontScale="90000"/>
          </a:bodyPr>
          <a:lstStyle/>
          <a:p>
            <a:r>
              <a:rPr lang="en-US" u="sng" dirty="0" smtClean="0">
                <a:solidFill>
                  <a:schemeClr val="bg1"/>
                </a:solidFill>
                <a:latin typeface="Impact" pitchFamily="34" charset="0"/>
              </a:rPr>
              <a:t>Sample Front Desk </a:t>
            </a:r>
            <a:r>
              <a:rPr lang="en-US" u="sng" dirty="0" smtClean="0">
                <a:solidFill>
                  <a:schemeClr val="bg1"/>
                </a:solidFill>
                <a:latin typeface="Impact" pitchFamily="34" charset="0"/>
              </a:rPr>
              <a:t>Level 1 </a:t>
            </a:r>
            <a:r>
              <a:rPr lang="en-US" u="sng" dirty="0" smtClean="0">
                <a:solidFill>
                  <a:schemeClr val="bg1"/>
                </a:solidFill>
                <a:latin typeface="Impact" pitchFamily="34" charset="0"/>
              </a:rPr>
              <a:t>Questions</a:t>
            </a:r>
            <a:endParaRPr lang="en-US" u="sng" dirty="0">
              <a:solidFill>
                <a:schemeClr val="bg1"/>
              </a:solidFill>
            </a:endParaRPr>
          </a:p>
        </p:txBody>
      </p:sp>
      <p:sp>
        <p:nvSpPr>
          <p:cNvPr id="3" name="Content Placeholder 2"/>
          <p:cNvSpPr>
            <a:spLocks noGrp="1"/>
          </p:cNvSpPr>
          <p:nvPr>
            <p:ph idx="1"/>
          </p:nvPr>
        </p:nvSpPr>
        <p:spPr>
          <a:xfrm>
            <a:off x="2133600" y="1371600"/>
            <a:ext cx="6781800" cy="4525963"/>
          </a:xfrm>
        </p:spPr>
        <p:txBody>
          <a:bodyPr/>
          <a:lstStyle/>
          <a:p>
            <a:pPr marL="914400" lvl="1" indent="-457200">
              <a:buFont typeface="+mj-lt"/>
              <a:buAutoNum type="arabicPeriod"/>
            </a:pPr>
            <a:r>
              <a:rPr lang="en-US" sz="2300" i="1" dirty="0" smtClean="0">
                <a:solidFill>
                  <a:schemeClr val="bg1"/>
                </a:solidFill>
              </a:rPr>
              <a:t>What are the Front Desk responsibilities under the UC Services LOP?</a:t>
            </a:r>
          </a:p>
          <a:p>
            <a:pPr marL="914400" lvl="1" indent="-457200">
              <a:buFont typeface="+mj-lt"/>
              <a:buAutoNum type="arabicPeriod"/>
            </a:pPr>
            <a:endParaRPr lang="en-US" sz="1400" i="1" dirty="0" smtClean="0">
              <a:solidFill>
                <a:schemeClr val="bg1"/>
              </a:solidFill>
            </a:endParaRPr>
          </a:p>
          <a:p>
            <a:pPr marL="914400" lvl="1" indent="-457200">
              <a:buFont typeface="+mj-lt"/>
              <a:buAutoNum type="arabicPeriod"/>
            </a:pPr>
            <a:r>
              <a:rPr lang="en-US" sz="2300" i="1" dirty="0" smtClean="0">
                <a:solidFill>
                  <a:schemeClr val="bg1"/>
                </a:solidFill>
              </a:rPr>
              <a:t>What is the purpose of Secret Shopper Monitoring?</a:t>
            </a:r>
          </a:p>
          <a:p>
            <a:pPr marL="914400" lvl="1" indent="-457200">
              <a:buFont typeface="+mj-lt"/>
              <a:buAutoNum type="arabicPeriod"/>
            </a:pPr>
            <a:endParaRPr lang="en-US" sz="1600" i="1" dirty="0" smtClean="0">
              <a:solidFill>
                <a:schemeClr val="bg1"/>
              </a:solidFill>
            </a:endParaRPr>
          </a:p>
          <a:p>
            <a:pPr marL="914400" lvl="1" indent="-457200">
              <a:buFont typeface="+mj-lt"/>
              <a:buAutoNum type="arabicPeriod"/>
            </a:pPr>
            <a:r>
              <a:rPr lang="en-US" sz="2300" i="1" dirty="0" smtClean="0">
                <a:solidFill>
                  <a:schemeClr val="bg1"/>
                </a:solidFill>
              </a:rPr>
              <a:t>What two programs would you suggest to a job seeker looking for employment?</a:t>
            </a:r>
          </a:p>
          <a:p>
            <a:pPr marL="914400" lvl="1" indent="-457200">
              <a:buFont typeface="+mj-lt"/>
              <a:buAutoNum type="arabicPeriod"/>
            </a:pPr>
            <a:endParaRPr lang="en-US" sz="1600" i="1" dirty="0" smtClean="0">
              <a:solidFill>
                <a:schemeClr val="bg1"/>
              </a:solidFill>
            </a:endParaRPr>
          </a:p>
          <a:p>
            <a:pPr marL="914400" lvl="1" indent="-457200">
              <a:buFont typeface="+mj-lt"/>
              <a:buAutoNum type="arabicPeriod"/>
            </a:pPr>
            <a:r>
              <a:rPr lang="en-US" sz="2300" i="1" dirty="0" smtClean="0">
                <a:solidFill>
                  <a:schemeClr val="bg1"/>
                </a:solidFill>
              </a:rPr>
              <a:t>What is the phone number to call for questions regarding Unemployment Compensation?</a:t>
            </a:r>
          </a:p>
          <a:p>
            <a:pPr lvl="1"/>
            <a:endParaRPr lang="en-US" sz="2400" dirty="0" smtClean="0">
              <a:solidFill>
                <a:schemeClr val="bg1"/>
              </a:solidFill>
            </a:endParaRPr>
          </a:p>
        </p:txBody>
      </p:sp>
    </p:spTree>
    <p:extLst>
      <p:ext uri="{BB962C8B-B14F-4D97-AF65-F5344CB8AC3E}">
        <p14:creationId xmlns:p14="http://schemas.microsoft.com/office/powerpoint/2010/main" val="1052826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868362"/>
          </a:xfrm>
        </p:spPr>
        <p:txBody>
          <a:bodyPr>
            <a:normAutofit fontScale="90000"/>
          </a:bodyPr>
          <a:lstStyle/>
          <a:p>
            <a:r>
              <a:rPr lang="en-US" u="sng" dirty="0" smtClean="0">
                <a:solidFill>
                  <a:schemeClr val="bg1"/>
                </a:solidFill>
                <a:latin typeface="Impact" pitchFamily="34" charset="0"/>
              </a:rPr>
              <a:t>Sample Resource Room </a:t>
            </a:r>
            <a:r>
              <a:rPr lang="en-US" u="sng" dirty="0" smtClean="0">
                <a:solidFill>
                  <a:schemeClr val="bg1"/>
                </a:solidFill>
                <a:latin typeface="Impact" pitchFamily="34" charset="0"/>
              </a:rPr>
              <a:t>Level 1 Competency Exam</a:t>
            </a:r>
            <a:endParaRPr lang="en-US" u="sng" dirty="0">
              <a:solidFill>
                <a:schemeClr val="bg1"/>
              </a:solidFill>
            </a:endParaRPr>
          </a:p>
        </p:txBody>
      </p:sp>
      <p:pic>
        <p:nvPicPr>
          <p:cNvPr id="14338" name="Picture 2" descr="\\wcf-fileserver\WCF USER DATA\w12meh\My Documents\Competency Exams\Resource Room Comp test with answers- 11.18.11_Pag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447800"/>
            <a:ext cx="3709555" cy="48006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514600" y="6249824"/>
            <a:ext cx="4724400" cy="609600"/>
          </a:xfrm>
          <a:prstGeom prst="rect">
            <a:avLst/>
          </a:prstGeom>
        </p:spPr>
        <p:txBody>
          <a:bodyPr/>
          <a:lstStyle>
            <a:lvl1pPr marL="342900" indent="-342900" algn="l" rtl="0" fontAlgn="base">
              <a:spcBef>
                <a:spcPct val="20000"/>
              </a:spcBef>
              <a:spcAft>
                <a:spcPct val="0"/>
              </a:spcAft>
              <a:buChar char="•"/>
              <a:defRPr sz="3200">
                <a:solidFill>
                  <a:schemeClr val="tx1"/>
                </a:solidFill>
                <a:latin typeface="Franklin Gothic Book" pitchFamily="34" charset="0"/>
                <a:ea typeface="+mn-ea"/>
                <a:cs typeface="+mn-cs"/>
              </a:defRPr>
            </a:lvl1pPr>
            <a:lvl2pPr marL="742950" indent="-285750" algn="l" rtl="0" fontAlgn="base">
              <a:spcBef>
                <a:spcPct val="20000"/>
              </a:spcBef>
              <a:spcAft>
                <a:spcPct val="0"/>
              </a:spcAft>
              <a:buChar char="–"/>
              <a:defRPr sz="2800">
                <a:solidFill>
                  <a:schemeClr val="tx1"/>
                </a:solidFill>
                <a:latin typeface="Franklin Gothic Book" pitchFamily="34" charset="0"/>
              </a:defRPr>
            </a:lvl2pPr>
            <a:lvl3pPr marL="1143000" indent="-228600" algn="l" rtl="0" fontAlgn="base">
              <a:spcBef>
                <a:spcPct val="20000"/>
              </a:spcBef>
              <a:spcAft>
                <a:spcPct val="0"/>
              </a:spcAft>
              <a:buChar char="•"/>
              <a:defRPr sz="2400">
                <a:solidFill>
                  <a:schemeClr val="tx1"/>
                </a:solidFill>
                <a:latin typeface="Franklin Gothic Book" pitchFamily="34" charset="0"/>
              </a:defRPr>
            </a:lvl3pPr>
            <a:lvl4pPr marL="1600200" indent="-228600" algn="l" rtl="0" fontAlgn="base">
              <a:spcBef>
                <a:spcPct val="20000"/>
              </a:spcBef>
              <a:spcAft>
                <a:spcPct val="0"/>
              </a:spcAft>
              <a:buChar char="–"/>
              <a:defRPr sz="2000">
                <a:solidFill>
                  <a:schemeClr val="tx1"/>
                </a:solidFill>
                <a:latin typeface="Franklin Gothic Book" pitchFamily="34" charset="0"/>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sz="2600" i="1" dirty="0" smtClean="0">
                <a:solidFill>
                  <a:schemeClr val="bg1"/>
                </a:solidFill>
              </a:rPr>
              <a:t>105 Total questions</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422" y="1447800"/>
            <a:ext cx="372167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292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u="sng" dirty="0" smtClean="0">
                <a:solidFill>
                  <a:schemeClr val="bg1"/>
                </a:solidFill>
                <a:latin typeface="Impact" pitchFamily="34" charset="0"/>
              </a:rPr>
              <a:t>Sample </a:t>
            </a:r>
            <a:r>
              <a:rPr lang="en-US" u="sng" dirty="0" smtClean="0">
                <a:solidFill>
                  <a:schemeClr val="bg1"/>
                </a:solidFill>
                <a:latin typeface="Impact" pitchFamily="34" charset="0"/>
              </a:rPr>
              <a:t>Resource Room Level 1 Questions</a:t>
            </a:r>
            <a:endParaRPr lang="en-US" u="sng" dirty="0">
              <a:solidFill>
                <a:schemeClr val="bg1"/>
              </a:solidFill>
            </a:endParaRPr>
          </a:p>
        </p:txBody>
      </p:sp>
      <p:sp>
        <p:nvSpPr>
          <p:cNvPr id="3" name="Content Placeholder 2"/>
          <p:cNvSpPr>
            <a:spLocks noGrp="1"/>
          </p:cNvSpPr>
          <p:nvPr>
            <p:ph idx="1"/>
          </p:nvPr>
        </p:nvSpPr>
        <p:spPr>
          <a:xfrm>
            <a:off x="2057400" y="1524000"/>
            <a:ext cx="6705600" cy="4525963"/>
          </a:xfrm>
        </p:spPr>
        <p:txBody>
          <a:bodyPr/>
          <a:lstStyle/>
          <a:p>
            <a:pPr marL="914400" lvl="1" indent="-457200">
              <a:buFont typeface="+mj-lt"/>
              <a:buAutoNum type="arabicPeriod"/>
            </a:pPr>
            <a:r>
              <a:rPr lang="en-US" sz="2300" i="1" dirty="0" smtClean="0">
                <a:solidFill>
                  <a:schemeClr val="bg1"/>
                </a:solidFill>
              </a:rPr>
              <a:t>Where would you direct a job seeker to click to learn more about internet, job search and employment scams?</a:t>
            </a:r>
          </a:p>
          <a:p>
            <a:pPr marL="914400" lvl="1" indent="-457200">
              <a:buFont typeface="+mj-lt"/>
              <a:buAutoNum type="arabicPeriod"/>
            </a:pPr>
            <a:endParaRPr lang="en-US" sz="2300" i="1" dirty="0" smtClean="0">
              <a:solidFill>
                <a:schemeClr val="bg1"/>
              </a:solidFill>
            </a:endParaRPr>
          </a:p>
          <a:p>
            <a:pPr marL="914400" lvl="1" indent="-457200">
              <a:buFont typeface="+mj-lt"/>
              <a:buAutoNum type="arabicPeriod"/>
            </a:pPr>
            <a:r>
              <a:rPr lang="en-US" sz="2300" i="1" dirty="0" smtClean="0">
                <a:solidFill>
                  <a:schemeClr val="bg1"/>
                </a:solidFill>
              </a:rPr>
              <a:t>This test measures the individual’s possession of, interest in, or ability to acquire job skills and knowledge. EFM service code 201 is entered in EFM to take credit for:</a:t>
            </a:r>
          </a:p>
          <a:p>
            <a:pPr marL="914400" lvl="1" indent="-457200">
              <a:buFont typeface="+mj-lt"/>
              <a:buAutoNum type="arabicPeriod"/>
            </a:pPr>
            <a:endParaRPr lang="en-US" sz="2300" i="1" dirty="0" smtClean="0">
              <a:solidFill>
                <a:schemeClr val="bg1"/>
              </a:solidFill>
            </a:endParaRPr>
          </a:p>
          <a:p>
            <a:pPr marL="914400" lvl="1" indent="-457200">
              <a:buFont typeface="+mj-lt"/>
              <a:buAutoNum type="arabicPeriod"/>
            </a:pPr>
            <a:r>
              <a:rPr lang="en-US" sz="2300" i="1" dirty="0" smtClean="0">
                <a:solidFill>
                  <a:schemeClr val="bg1"/>
                </a:solidFill>
              </a:rPr>
              <a:t>Which of the following is not a “Security Question” option in EFM?</a:t>
            </a:r>
            <a:endParaRPr lang="en-US" sz="2300" dirty="0" smtClean="0">
              <a:solidFill>
                <a:schemeClr val="bg1"/>
              </a:solidFill>
            </a:endParaRPr>
          </a:p>
        </p:txBody>
      </p:sp>
    </p:spTree>
    <p:extLst>
      <p:ext uri="{BB962C8B-B14F-4D97-AF65-F5344CB8AC3E}">
        <p14:creationId xmlns:p14="http://schemas.microsoft.com/office/powerpoint/2010/main" val="277722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705600" cy="792162"/>
          </a:xfrm>
        </p:spPr>
        <p:txBody>
          <a:bodyPr>
            <a:normAutofit fontScale="90000"/>
          </a:bodyPr>
          <a:lstStyle/>
          <a:p>
            <a:r>
              <a:rPr lang="en-US" u="sng" dirty="0" smtClean="0">
                <a:solidFill>
                  <a:schemeClr val="bg1"/>
                </a:solidFill>
                <a:latin typeface="Impact" pitchFamily="34" charset="0"/>
              </a:rPr>
              <a:t>Sample Veteran </a:t>
            </a:r>
            <a:r>
              <a:rPr lang="en-US" u="sng" dirty="0" smtClean="0">
                <a:solidFill>
                  <a:schemeClr val="bg1"/>
                </a:solidFill>
                <a:latin typeface="Impact" pitchFamily="34" charset="0"/>
              </a:rPr>
              <a:t>Level 1 Competency </a:t>
            </a:r>
            <a:r>
              <a:rPr lang="en-US" u="sng" dirty="0" smtClean="0">
                <a:solidFill>
                  <a:schemeClr val="bg1"/>
                </a:solidFill>
                <a:latin typeface="Impact" pitchFamily="34" charset="0"/>
              </a:rPr>
              <a:t>Exam</a:t>
            </a:r>
            <a:endParaRPr lang="en-US" u="sng" dirty="0">
              <a:solidFill>
                <a:schemeClr val="bg1"/>
              </a:solidFill>
            </a:endParaRPr>
          </a:p>
        </p:txBody>
      </p:sp>
      <p:pic>
        <p:nvPicPr>
          <p:cNvPr id="16386" name="Picture 2" descr="\\wcf-fileserver\WCF USER DATA\w12meh\My Documents\Competency Exams\Veteran Comp test with answers- 11.18.11_Pag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394012"/>
            <a:ext cx="3810001" cy="49305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514600" y="6248400"/>
            <a:ext cx="4724400" cy="609600"/>
          </a:xfrm>
          <a:prstGeom prst="rect">
            <a:avLst/>
          </a:prstGeom>
        </p:spPr>
        <p:txBody>
          <a:bodyPr/>
          <a:lstStyle>
            <a:lvl1pPr marL="342900" indent="-342900" algn="l" rtl="0" fontAlgn="base">
              <a:spcBef>
                <a:spcPct val="20000"/>
              </a:spcBef>
              <a:spcAft>
                <a:spcPct val="0"/>
              </a:spcAft>
              <a:buChar char="•"/>
              <a:defRPr sz="3200">
                <a:solidFill>
                  <a:schemeClr val="tx1"/>
                </a:solidFill>
                <a:latin typeface="Franklin Gothic Book" pitchFamily="34" charset="0"/>
                <a:ea typeface="+mn-ea"/>
                <a:cs typeface="+mn-cs"/>
              </a:defRPr>
            </a:lvl1pPr>
            <a:lvl2pPr marL="742950" indent="-285750" algn="l" rtl="0" fontAlgn="base">
              <a:spcBef>
                <a:spcPct val="20000"/>
              </a:spcBef>
              <a:spcAft>
                <a:spcPct val="0"/>
              </a:spcAft>
              <a:buChar char="–"/>
              <a:defRPr sz="2800">
                <a:solidFill>
                  <a:schemeClr val="tx1"/>
                </a:solidFill>
                <a:latin typeface="Franklin Gothic Book" pitchFamily="34" charset="0"/>
              </a:defRPr>
            </a:lvl2pPr>
            <a:lvl3pPr marL="1143000" indent="-228600" algn="l" rtl="0" fontAlgn="base">
              <a:spcBef>
                <a:spcPct val="20000"/>
              </a:spcBef>
              <a:spcAft>
                <a:spcPct val="0"/>
              </a:spcAft>
              <a:buChar char="•"/>
              <a:defRPr sz="2400">
                <a:solidFill>
                  <a:schemeClr val="tx1"/>
                </a:solidFill>
                <a:latin typeface="Franklin Gothic Book" pitchFamily="34" charset="0"/>
              </a:defRPr>
            </a:lvl3pPr>
            <a:lvl4pPr marL="1600200" indent="-228600" algn="l" rtl="0" fontAlgn="base">
              <a:spcBef>
                <a:spcPct val="20000"/>
              </a:spcBef>
              <a:spcAft>
                <a:spcPct val="0"/>
              </a:spcAft>
              <a:buChar char="–"/>
              <a:defRPr sz="2000">
                <a:solidFill>
                  <a:schemeClr val="tx1"/>
                </a:solidFill>
                <a:latin typeface="Franklin Gothic Book" pitchFamily="34" charset="0"/>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sz="2600" i="1" dirty="0" smtClean="0">
                <a:solidFill>
                  <a:schemeClr val="bg1"/>
                </a:solidFill>
              </a:rPr>
              <a:t>105 Total questions</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93692"/>
            <a:ext cx="3822700" cy="493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898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u="sng" dirty="0" smtClean="0">
                <a:solidFill>
                  <a:schemeClr val="bg1"/>
                </a:solidFill>
                <a:latin typeface="Impact" pitchFamily="34" charset="0"/>
              </a:rPr>
              <a:t>Sample Veteran </a:t>
            </a:r>
            <a:r>
              <a:rPr lang="en-US" u="sng" dirty="0" smtClean="0">
                <a:solidFill>
                  <a:schemeClr val="bg1"/>
                </a:solidFill>
                <a:latin typeface="Impact" pitchFamily="34" charset="0"/>
              </a:rPr>
              <a:t>Level 1 Questions</a:t>
            </a:r>
            <a:endParaRPr lang="en-US" u="sng" dirty="0">
              <a:solidFill>
                <a:schemeClr val="bg1"/>
              </a:solidFill>
            </a:endParaRPr>
          </a:p>
        </p:txBody>
      </p:sp>
      <p:sp>
        <p:nvSpPr>
          <p:cNvPr id="3" name="Content Placeholder 2"/>
          <p:cNvSpPr>
            <a:spLocks noGrp="1"/>
          </p:cNvSpPr>
          <p:nvPr>
            <p:ph idx="1"/>
          </p:nvPr>
        </p:nvSpPr>
        <p:spPr>
          <a:xfrm>
            <a:off x="2133600" y="1752600"/>
            <a:ext cx="6781800" cy="4525963"/>
          </a:xfrm>
        </p:spPr>
        <p:txBody>
          <a:bodyPr/>
          <a:lstStyle/>
          <a:p>
            <a:pPr marL="914400" lvl="1" indent="-457200">
              <a:buFont typeface="+mj-lt"/>
              <a:buAutoNum type="arabicPeriod"/>
            </a:pPr>
            <a:r>
              <a:rPr lang="en-US" sz="2400" i="1" dirty="0" smtClean="0">
                <a:solidFill>
                  <a:schemeClr val="bg1"/>
                </a:solidFill>
              </a:rPr>
              <a:t>When a Vet Rep conducts outreach to a veteran they use this EFM service code to document the non-reportable service.</a:t>
            </a:r>
          </a:p>
          <a:p>
            <a:pPr marL="914400" lvl="1" indent="-457200">
              <a:buFont typeface="+mj-lt"/>
              <a:buAutoNum type="arabicPeriod"/>
            </a:pPr>
            <a:endParaRPr lang="en-US" sz="2400" i="1" dirty="0" smtClean="0">
              <a:solidFill>
                <a:schemeClr val="bg1"/>
              </a:solidFill>
            </a:endParaRPr>
          </a:p>
          <a:p>
            <a:pPr marL="914400" lvl="1" indent="-457200">
              <a:buFont typeface="+mj-lt"/>
              <a:buAutoNum type="arabicPeriod"/>
            </a:pPr>
            <a:r>
              <a:rPr lang="en-US" sz="2400" i="1" dirty="0" smtClean="0">
                <a:solidFill>
                  <a:schemeClr val="bg1"/>
                </a:solidFill>
              </a:rPr>
              <a:t>An Employability Development Plan – EDP- is always completed in concert with?</a:t>
            </a:r>
          </a:p>
          <a:p>
            <a:pPr marL="914400" lvl="1" indent="-457200">
              <a:buFont typeface="+mj-lt"/>
              <a:buAutoNum type="arabicPeriod"/>
            </a:pPr>
            <a:endParaRPr lang="en-US" sz="2400" i="1" dirty="0" smtClean="0">
              <a:solidFill>
                <a:schemeClr val="bg1"/>
              </a:solidFill>
            </a:endParaRPr>
          </a:p>
          <a:p>
            <a:pPr marL="914400" lvl="1" indent="-457200">
              <a:buFont typeface="+mj-lt"/>
              <a:buAutoNum type="arabicPeriod"/>
            </a:pPr>
            <a:r>
              <a:rPr lang="en-US" sz="2400" i="1" dirty="0" smtClean="0">
                <a:solidFill>
                  <a:schemeClr val="bg1"/>
                </a:solidFill>
              </a:rPr>
              <a:t>Are assessments mandatory for initial visits? Y/N</a:t>
            </a:r>
          </a:p>
          <a:p>
            <a:pPr lvl="1"/>
            <a:endParaRPr lang="en-US" sz="2400" dirty="0" smtClean="0">
              <a:solidFill>
                <a:srgbClr val="FF0000"/>
              </a:solidFill>
            </a:endParaRPr>
          </a:p>
          <a:p>
            <a:pPr lvl="1"/>
            <a:endParaRPr lang="en-US" sz="2400" dirty="0" smtClean="0">
              <a:solidFill>
                <a:srgbClr val="FF0000"/>
              </a:solidFill>
            </a:endParaRPr>
          </a:p>
        </p:txBody>
      </p:sp>
    </p:spTree>
    <p:extLst>
      <p:ext uri="{BB962C8B-B14F-4D97-AF65-F5344CB8AC3E}">
        <p14:creationId xmlns:p14="http://schemas.microsoft.com/office/powerpoint/2010/main" val="2911913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u="sng" dirty="0" smtClean="0">
                <a:solidFill>
                  <a:schemeClr val="bg1"/>
                </a:solidFill>
                <a:latin typeface="Impact" pitchFamily="34" charset="0"/>
              </a:rPr>
              <a:t>Why is Credentialing important?</a:t>
            </a:r>
            <a:endParaRPr lang="en-US" u="sng" dirty="0">
              <a:solidFill>
                <a:schemeClr val="bg1"/>
              </a:solidFill>
            </a:endParaRPr>
          </a:p>
        </p:txBody>
      </p:sp>
      <p:sp>
        <p:nvSpPr>
          <p:cNvPr id="3" name="Content Placeholder 2"/>
          <p:cNvSpPr>
            <a:spLocks noGrp="1"/>
          </p:cNvSpPr>
          <p:nvPr>
            <p:ph idx="1"/>
          </p:nvPr>
        </p:nvSpPr>
        <p:spPr>
          <a:xfrm>
            <a:off x="2133600" y="1676400"/>
            <a:ext cx="6553200" cy="4221163"/>
          </a:xfrm>
        </p:spPr>
        <p:txBody>
          <a:bodyPr/>
          <a:lstStyle/>
          <a:p>
            <a:r>
              <a:rPr lang="en-US" sz="2600" dirty="0" smtClean="0">
                <a:solidFill>
                  <a:schemeClr val="bg1"/>
                </a:solidFill>
              </a:rPr>
              <a:t>Establishes a depth of bench standard within the organization</a:t>
            </a:r>
          </a:p>
          <a:p>
            <a:r>
              <a:rPr lang="en-US" sz="2600" dirty="0" smtClean="0">
                <a:solidFill>
                  <a:schemeClr val="bg1"/>
                </a:solidFill>
              </a:rPr>
              <a:t>Internal WD industry standard</a:t>
            </a:r>
          </a:p>
          <a:p>
            <a:r>
              <a:rPr lang="en-US" sz="2600" dirty="0" smtClean="0">
                <a:solidFill>
                  <a:schemeClr val="bg1"/>
                </a:solidFill>
              </a:rPr>
              <a:t>Ensures common understanding of the local operating policies and procedures, federal and state compliance </a:t>
            </a:r>
          </a:p>
          <a:p>
            <a:r>
              <a:rPr lang="en-US" sz="2600" dirty="0" smtClean="0">
                <a:solidFill>
                  <a:schemeClr val="bg1"/>
                </a:solidFill>
              </a:rPr>
              <a:t>Impacts organizational effectiveness and performance </a:t>
            </a:r>
          </a:p>
        </p:txBody>
      </p:sp>
      <p:pic>
        <p:nvPicPr>
          <p:cNvPr id="1026" name="Picture 2" descr="C:\Users\w12jat\AppData\Local\Microsoft\Windows\Temporary Internet Files\Content.IE5\8MF05YT9\MP9003827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953000"/>
            <a:ext cx="2222182" cy="158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310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u="sng" dirty="0" smtClean="0">
                <a:solidFill>
                  <a:schemeClr val="bg1"/>
                </a:solidFill>
                <a:latin typeface="Impact" pitchFamily="34" charset="0"/>
              </a:rPr>
              <a:t>Sample Backroom Operations </a:t>
            </a:r>
            <a:r>
              <a:rPr lang="en-US" u="sng" dirty="0" smtClean="0">
                <a:solidFill>
                  <a:schemeClr val="bg1"/>
                </a:solidFill>
                <a:latin typeface="Impact" pitchFamily="34" charset="0"/>
              </a:rPr>
              <a:t>Level 1 Competency Exam</a:t>
            </a:r>
            <a:endParaRPr lang="en-US" u="sng" dirty="0">
              <a:solidFill>
                <a:schemeClr val="bg1"/>
              </a:solidFill>
            </a:endParaRPr>
          </a:p>
        </p:txBody>
      </p:sp>
      <p:pic>
        <p:nvPicPr>
          <p:cNvPr id="18434" name="Picture 2" descr="\\wcf-fileserver\WCF USER DATA\w12meh\My Documents\Competency Exams\CCT Backroom Operations  Comp test with answers- 11.18.11_Pag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3657600" cy="473336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453" y="1502545"/>
            <a:ext cx="3659888" cy="474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2514600" y="6248400"/>
            <a:ext cx="4724400" cy="609600"/>
          </a:xfrm>
          <a:prstGeom prst="rect">
            <a:avLst/>
          </a:prstGeom>
        </p:spPr>
        <p:txBody>
          <a:bodyPr/>
          <a:lstStyle>
            <a:lvl1pPr marL="342900" indent="-342900" algn="l" rtl="0" fontAlgn="base">
              <a:spcBef>
                <a:spcPct val="20000"/>
              </a:spcBef>
              <a:spcAft>
                <a:spcPct val="0"/>
              </a:spcAft>
              <a:buChar char="•"/>
              <a:defRPr sz="3200">
                <a:solidFill>
                  <a:schemeClr val="tx1"/>
                </a:solidFill>
                <a:latin typeface="Franklin Gothic Book" pitchFamily="34" charset="0"/>
                <a:ea typeface="+mn-ea"/>
                <a:cs typeface="+mn-cs"/>
              </a:defRPr>
            </a:lvl1pPr>
            <a:lvl2pPr marL="742950" indent="-285750" algn="l" rtl="0" fontAlgn="base">
              <a:spcBef>
                <a:spcPct val="20000"/>
              </a:spcBef>
              <a:spcAft>
                <a:spcPct val="0"/>
              </a:spcAft>
              <a:buChar char="–"/>
              <a:defRPr sz="2800">
                <a:solidFill>
                  <a:schemeClr val="tx1"/>
                </a:solidFill>
                <a:latin typeface="Franklin Gothic Book" pitchFamily="34" charset="0"/>
              </a:defRPr>
            </a:lvl2pPr>
            <a:lvl3pPr marL="1143000" indent="-228600" algn="l" rtl="0" fontAlgn="base">
              <a:spcBef>
                <a:spcPct val="20000"/>
              </a:spcBef>
              <a:spcAft>
                <a:spcPct val="0"/>
              </a:spcAft>
              <a:buChar char="•"/>
              <a:defRPr sz="2400">
                <a:solidFill>
                  <a:schemeClr val="tx1"/>
                </a:solidFill>
                <a:latin typeface="Franklin Gothic Book" pitchFamily="34" charset="0"/>
              </a:defRPr>
            </a:lvl3pPr>
            <a:lvl4pPr marL="1600200" indent="-228600" algn="l" rtl="0" fontAlgn="base">
              <a:spcBef>
                <a:spcPct val="20000"/>
              </a:spcBef>
              <a:spcAft>
                <a:spcPct val="0"/>
              </a:spcAft>
              <a:buChar char="–"/>
              <a:defRPr sz="2000">
                <a:solidFill>
                  <a:schemeClr val="tx1"/>
                </a:solidFill>
                <a:latin typeface="Franklin Gothic Book" pitchFamily="34" charset="0"/>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sz="2600" i="1" dirty="0" smtClean="0">
                <a:solidFill>
                  <a:schemeClr val="bg1"/>
                </a:solidFill>
              </a:rPr>
              <a:t>105 Total questions</a:t>
            </a:r>
          </a:p>
        </p:txBody>
      </p:sp>
    </p:spTree>
    <p:extLst>
      <p:ext uri="{BB962C8B-B14F-4D97-AF65-F5344CB8AC3E}">
        <p14:creationId xmlns:p14="http://schemas.microsoft.com/office/powerpoint/2010/main" val="3462902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u="sng" dirty="0" smtClean="0">
                <a:solidFill>
                  <a:schemeClr val="bg1"/>
                </a:solidFill>
                <a:latin typeface="Impact" pitchFamily="34" charset="0"/>
              </a:rPr>
              <a:t>Sample Backroom Operations </a:t>
            </a:r>
            <a:r>
              <a:rPr lang="en-US" u="sng" dirty="0" smtClean="0">
                <a:solidFill>
                  <a:schemeClr val="bg1"/>
                </a:solidFill>
                <a:latin typeface="Impact" pitchFamily="34" charset="0"/>
              </a:rPr>
              <a:t>Level 1 Questions</a:t>
            </a:r>
            <a:endParaRPr lang="en-US" u="sng" dirty="0">
              <a:solidFill>
                <a:schemeClr val="bg1"/>
              </a:solidFill>
            </a:endParaRPr>
          </a:p>
        </p:txBody>
      </p:sp>
      <p:sp>
        <p:nvSpPr>
          <p:cNvPr id="4" name="Content Placeholder 2"/>
          <p:cNvSpPr>
            <a:spLocks noGrp="1"/>
          </p:cNvSpPr>
          <p:nvPr>
            <p:ph idx="1"/>
          </p:nvPr>
        </p:nvSpPr>
        <p:spPr>
          <a:xfrm>
            <a:off x="2057400" y="1524000"/>
            <a:ext cx="6705600" cy="3886200"/>
          </a:xfrm>
        </p:spPr>
        <p:txBody>
          <a:bodyPr/>
          <a:lstStyle/>
          <a:p>
            <a:pPr marL="914400" lvl="1" indent="-457200">
              <a:buFont typeface="+mj-lt"/>
              <a:buAutoNum type="arabicPeriod"/>
            </a:pPr>
            <a:r>
              <a:rPr lang="en-US" sz="2300" i="1" dirty="0" smtClean="0">
                <a:solidFill>
                  <a:schemeClr val="bg1"/>
                </a:solidFill>
              </a:rPr>
              <a:t>In what module could you find the PREP and REA scheduling interface in EFM</a:t>
            </a:r>
            <a:r>
              <a:rPr lang="en-US" sz="2300" i="1" dirty="0" smtClean="0">
                <a:solidFill>
                  <a:schemeClr val="bg1"/>
                </a:solidFill>
              </a:rPr>
              <a:t>?</a:t>
            </a:r>
          </a:p>
          <a:p>
            <a:pPr marL="914400" lvl="1" indent="-457200">
              <a:buFont typeface="+mj-lt"/>
              <a:buAutoNum type="arabicPeriod"/>
            </a:pPr>
            <a:endParaRPr lang="en-US" sz="1100" i="1" dirty="0" smtClean="0">
              <a:solidFill>
                <a:schemeClr val="bg1"/>
              </a:solidFill>
            </a:endParaRPr>
          </a:p>
          <a:p>
            <a:pPr marL="914400" lvl="1" indent="-457200">
              <a:buFont typeface="+mj-lt"/>
              <a:buAutoNum type="arabicPeriod"/>
            </a:pPr>
            <a:r>
              <a:rPr lang="en-US" sz="2300" i="1" dirty="0">
                <a:solidFill>
                  <a:schemeClr val="bg1"/>
                </a:solidFill>
              </a:rPr>
              <a:t>H</a:t>
            </a:r>
            <a:r>
              <a:rPr lang="en-US" sz="2300" i="1" dirty="0" smtClean="0">
                <a:solidFill>
                  <a:schemeClr val="bg1"/>
                </a:solidFill>
              </a:rPr>
              <a:t>ow is the PREP/REA import process run to select individuals to the pool?</a:t>
            </a:r>
          </a:p>
          <a:p>
            <a:pPr marL="914400" lvl="1" indent="-457200">
              <a:buFont typeface="+mj-lt"/>
              <a:buAutoNum type="arabicPeriod"/>
            </a:pPr>
            <a:endParaRPr lang="en-US" sz="1200" i="1" dirty="0" smtClean="0">
              <a:solidFill>
                <a:schemeClr val="bg1"/>
              </a:solidFill>
            </a:endParaRPr>
          </a:p>
          <a:p>
            <a:pPr marL="914400" lvl="1" indent="-457200">
              <a:buFont typeface="+mj-lt"/>
              <a:buAutoNum type="arabicPeriod"/>
            </a:pPr>
            <a:r>
              <a:rPr lang="en-US" sz="2300" i="1" dirty="0" smtClean="0">
                <a:solidFill>
                  <a:schemeClr val="bg1"/>
                </a:solidFill>
              </a:rPr>
              <a:t>Who is responsible for EFM data entry to record topical briefings?</a:t>
            </a:r>
          </a:p>
          <a:p>
            <a:pPr marL="914400" lvl="1" indent="-457200">
              <a:buFont typeface="+mj-lt"/>
              <a:buAutoNum type="arabicPeriod"/>
            </a:pPr>
            <a:endParaRPr lang="en-US" sz="1400" i="1" dirty="0" smtClean="0">
              <a:solidFill>
                <a:schemeClr val="bg1"/>
              </a:solidFill>
            </a:endParaRPr>
          </a:p>
          <a:p>
            <a:pPr marL="914400" lvl="1" indent="-457200">
              <a:buFont typeface="+mj-lt"/>
              <a:buAutoNum type="arabicPeriod"/>
            </a:pPr>
            <a:r>
              <a:rPr lang="en-US" sz="2300" i="1" dirty="0" smtClean="0">
                <a:solidFill>
                  <a:schemeClr val="bg1"/>
                </a:solidFill>
              </a:rPr>
              <a:t>What are the EFM services codes that staff must update once the UC claimant completes PREP online?</a:t>
            </a:r>
            <a:endParaRPr lang="en-US" sz="2300" i="1" dirty="0" smtClean="0">
              <a:solidFill>
                <a:schemeClr val="bg1"/>
              </a:solidFill>
            </a:endParaRPr>
          </a:p>
          <a:p>
            <a:pPr lvl="1"/>
            <a:endParaRPr lang="en-US" sz="2000" dirty="0" smtClean="0">
              <a:solidFill>
                <a:schemeClr val="bg1"/>
              </a:solidFill>
            </a:endParaRPr>
          </a:p>
          <a:p>
            <a:pPr lvl="1"/>
            <a:endParaRPr lang="en-US" sz="2400" dirty="0" smtClean="0">
              <a:solidFill>
                <a:schemeClr val="bg1"/>
              </a:solidFill>
            </a:endParaRPr>
          </a:p>
        </p:txBody>
      </p:sp>
    </p:spTree>
    <p:extLst>
      <p:ext uri="{BB962C8B-B14F-4D97-AF65-F5344CB8AC3E}">
        <p14:creationId xmlns:p14="http://schemas.microsoft.com/office/powerpoint/2010/main" val="3120673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u="sng" dirty="0" smtClean="0">
                <a:solidFill>
                  <a:schemeClr val="bg1"/>
                </a:solidFill>
                <a:latin typeface="Impact" pitchFamily="34" charset="0"/>
              </a:rPr>
              <a:t>WIA Level 2 Competency Exam </a:t>
            </a:r>
            <a:endParaRPr lang="en-US" u="sng" dirty="0">
              <a:solidFill>
                <a:schemeClr val="bg1"/>
              </a:solidFill>
            </a:endParaRPr>
          </a:p>
        </p:txBody>
      </p:sp>
      <p:sp>
        <p:nvSpPr>
          <p:cNvPr id="3" name="Content Placeholder 2"/>
          <p:cNvSpPr>
            <a:spLocks noGrp="1"/>
          </p:cNvSpPr>
          <p:nvPr>
            <p:ph idx="1"/>
          </p:nvPr>
        </p:nvSpPr>
        <p:spPr>
          <a:xfrm>
            <a:off x="2133600" y="1447800"/>
            <a:ext cx="6858000" cy="4525963"/>
          </a:xfrm>
        </p:spPr>
        <p:txBody>
          <a:bodyPr/>
          <a:lstStyle/>
          <a:p>
            <a:r>
              <a:rPr lang="en-US" sz="2800" dirty="0" smtClean="0">
                <a:solidFill>
                  <a:schemeClr val="bg1"/>
                </a:solidFill>
              </a:rPr>
              <a:t>PY11-12 WIA Level 2 was implemented</a:t>
            </a:r>
          </a:p>
          <a:p>
            <a:r>
              <a:rPr lang="en-US" sz="2800" dirty="0" smtClean="0">
                <a:solidFill>
                  <a:schemeClr val="bg1"/>
                </a:solidFill>
              </a:rPr>
              <a:t>Scenario-based exams</a:t>
            </a:r>
          </a:p>
          <a:p>
            <a:r>
              <a:rPr lang="en-US" sz="2800" dirty="0" smtClean="0">
                <a:solidFill>
                  <a:schemeClr val="bg1"/>
                </a:solidFill>
              </a:rPr>
              <a:t>Detailed case </a:t>
            </a:r>
            <a:r>
              <a:rPr lang="en-US" sz="2800" dirty="0">
                <a:solidFill>
                  <a:schemeClr val="bg1"/>
                </a:solidFill>
              </a:rPr>
              <a:t>study scenarios are presented covering all aspects of </a:t>
            </a:r>
            <a:r>
              <a:rPr lang="en-US" sz="2800" dirty="0" smtClean="0">
                <a:solidFill>
                  <a:schemeClr val="bg1"/>
                </a:solidFill>
              </a:rPr>
              <a:t>pre-screening, program eligibility, suitability, LOP’s, required documentation </a:t>
            </a:r>
            <a:r>
              <a:rPr lang="en-US" sz="2800" dirty="0">
                <a:solidFill>
                  <a:schemeClr val="bg1"/>
                </a:solidFill>
              </a:rPr>
              <a:t>and forms.  </a:t>
            </a:r>
            <a:endParaRPr lang="en-US" sz="2800" dirty="0" smtClean="0">
              <a:solidFill>
                <a:schemeClr val="bg1"/>
              </a:solidFill>
            </a:endParaRPr>
          </a:p>
          <a:p>
            <a:r>
              <a:rPr lang="en-US" sz="2800" dirty="0" smtClean="0">
                <a:solidFill>
                  <a:schemeClr val="bg1"/>
                </a:solidFill>
              </a:rPr>
              <a:t>Each </a:t>
            </a:r>
            <a:r>
              <a:rPr lang="en-US" sz="2800" dirty="0">
                <a:solidFill>
                  <a:schemeClr val="bg1"/>
                </a:solidFill>
              </a:rPr>
              <a:t>case study is designed to encourage </a:t>
            </a:r>
            <a:r>
              <a:rPr lang="en-US" sz="2800" dirty="0" smtClean="0">
                <a:solidFill>
                  <a:schemeClr val="bg1"/>
                </a:solidFill>
              </a:rPr>
              <a:t>problem-solving and critical </a:t>
            </a:r>
            <a:r>
              <a:rPr lang="en-US" sz="2800" dirty="0">
                <a:solidFill>
                  <a:schemeClr val="bg1"/>
                </a:solidFill>
              </a:rPr>
              <a:t>thinking </a:t>
            </a:r>
            <a:r>
              <a:rPr lang="en-US" sz="2800" dirty="0" smtClean="0">
                <a:solidFill>
                  <a:schemeClr val="bg1"/>
                </a:solidFill>
              </a:rPr>
              <a:t>skills</a:t>
            </a:r>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467802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705600" cy="685800"/>
          </a:xfrm>
        </p:spPr>
        <p:txBody>
          <a:bodyPr>
            <a:normAutofit fontScale="90000"/>
          </a:bodyPr>
          <a:lstStyle/>
          <a:p>
            <a:r>
              <a:rPr lang="en-US" u="sng" dirty="0" smtClean="0">
                <a:solidFill>
                  <a:schemeClr val="bg1"/>
                </a:solidFill>
                <a:latin typeface="Impact" pitchFamily="34" charset="0"/>
              </a:rPr>
              <a:t>WIA Level 2 Competency Exam</a:t>
            </a:r>
            <a:endParaRPr lang="en-US" u="sng" dirty="0">
              <a:solidFill>
                <a:schemeClr val="bg1"/>
              </a:solidFill>
            </a:endParaRPr>
          </a:p>
        </p:txBody>
      </p:sp>
      <p:pic>
        <p:nvPicPr>
          <p:cNvPr id="7170" name="Picture 2" descr="\\wcf-fileserver\WCF USER DATA\w12meh\My Documents\Competency Exams\WIA II Certification Exam 6 15 11- Final_Pag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07" y="1232646"/>
            <a:ext cx="3875809" cy="501575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290386" y="6248400"/>
            <a:ext cx="6172200" cy="609600"/>
          </a:xfrm>
          <a:prstGeom prst="rect">
            <a:avLst/>
          </a:prstGeom>
        </p:spPr>
        <p:txBody>
          <a:bodyPr/>
          <a:lstStyle>
            <a:lvl1pPr marL="342900" indent="-342900" algn="l" rtl="0" fontAlgn="base">
              <a:spcBef>
                <a:spcPct val="20000"/>
              </a:spcBef>
              <a:spcAft>
                <a:spcPct val="0"/>
              </a:spcAft>
              <a:buChar char="•"/>
              <a:defRPr sz="3200">
                <a:solidFill>
                  <a:schemeClr val="tx1"/>
                </a:solidFill>
                <a:latin typeface="Franklin Gothic Book" pitchFamily="34" charset="0"/>
                <a:ea typeface="+mn-ea"/>
                <a:cs typeface="+mn-cs"/>
              </a:defRPr>
            </a:lvl1pPr>
            <a:lvl2pPr marL="742950" indent="-285750" algn="l" rtl="0" fontAlgn="base">
              <a:spcBef>
                <a:spcPct val="20000"/>
              </a:spcBef>
              <a:spcAft>
                <a:spcPct val="0"/>
              </a:spcAft>
              <a:buChar char="–"/>
              <a:defRPr sz="2800">
                <a:solidFill>
                  <a:schemeClr val="tx1"/>
                </a:solidFill>
                <a:latin typeface="Franklin Gothic Book" pitchFamily="34" charset="0"/>
              </a:defRPr>
            </a:lvl2pPr>
            <a:lvl3pPr marL="1143000" indent="-228600" algn="l" rtl="0" fontAlgn="base">
              <a:spcBef>
                <a:spcPct val="20000"/>
              </a:spcBef>
              <a:spcAft>
                <a:spcPct val="0"/>
              </a:spcAft>
              <a:buChar char="•"/>
              <a:defRPr sz="2400">
                <a:solidFill>
                  <a:schemeClr val="tx1"/>
                </a:solidFill>
                <a:latin typeface="Franklin Gothic Book" pitchFamily="34" charset="0"/>
              </a:defRPr>
            </a:lvl3pPr>
            <a:lvl4pPr marL="1600200" indent="-228600" algn="l" rtl="0" fontAlgn="base">
              <a:spcBef>
                <a:spcPct val="20000"/>
              </a:spcBef>
              <a:spcAft>
                <a:spcPct val="0"/>
              </a:spcAft>
              <a:buChar char="–"/>
              <a:defRPr sz="2000">
                <a:solidFill>
                  <a:schemeClr val="tx1"/>
                </a:solidFill>
                <a:latin typeface="Franklin Gothic Book" pitchFamily="34" charset="0"/>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sz="2600" i="1" dirty="0" smtClean="0">
                <a:solidFill>
                  <a:schemeClr val="bg1"/>
                </a:solidFill>
              </a:rPr>
              <a:t>26 case scenarios &amp; 58 questions</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32646"/>
            <a:ext cx="3893127" cy="503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980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6705600" cy="1143000"/>
          </a:xfrm>
        </p:spPr>
        <p:txBody>
          <a:bodyPr>
            <a:normAutofit fontScale="90000"/>
          </a:bodyPr>
          <a:lstStyle/>
          <a:p>
            <a:r>
              <a:rPr lang="en-US" u="sng" dirty="0" smtClean="0">
                <a:solidFill>
                  <a:schemeClr val="bg1"/>
                </a:solidFill>
                <a:latin typeface="Impact" pitchFamily="34" charset="0"/>
              </a:rPr>
              <a:t>Sample WIA </a:t>
            </a:r>
            <a:r>
              <a:rPr lang="en-US" u="sng" dirty="0" smtClean="0">
                <a:solidFill>
                  <a:schemeClr val="bg1"/>
                </a:solidFill>
                <a:latin typeface="Impact" pitchFamily="34" charset="0"/>
              </a:rPr>
              <a:t>Level 2 </a:t>
            </a:r>
            <a:r>
              <a:rPr lang="en-US" u="sng" dirty="0" smtClean="0">
                <a:solidFill>
                  <a:schemeClr val="bg1"/>
                </a:solidFill>
                <a:latin typeface="Impact" pitchFamily="34" charset="0"/>
              </a:rPr>
              <a:t>Questions</a:t>
            </a:r>
            <a:endParaRPr lang="en-US" u="sng" dirty="0">
              <a:solidFill>
                <a:schemeClr val="bg1"/>
              </a:solidFill>
            </a:endParaRPr>
          </a:p>
        </p:txBody>
      </p:sp>
      <p:sp>
        <p:nvSpPr>
          <p:cNvPr id="3" name="Content Placeholder 2"/>
          <p:cNvSpPr>
            <a:spLocks noGrp="1"/>
          </p:cNvSpPr>
          <p:nvPr>
            <p:ph idx="1"/>
          </p:nvPr>
        </p:nvSpPr>
        <p:spPr>
          <a:xfrm>
            <a:off x="2286000" y="990600"/>
            <a:ext cx="6553200" cy="4724400"/>
          </a:xfrm>
        </p:spPr>
        <p:txBody>
          <a:bodyPr/>
          <a:lstStyle/>
          <a:p>
            <a:r>
              <a:rPr lang="en-US" sz="2200" b="1" dirty="0" smtClean="0">
                <a:solidFill>
                  <a:schemeClr val="bg1"/>
                </a:solidFill>
              </a:rPr>
              <a:t>Scenario</a:t>
            </a:r>
            <a:endParaRPr lang="en-US" sz="2200" dirty="0" smtClean="0">
              <a:solidFill>
                <a:schemeClr val="bg1"/>
              </a:solidFill>
            </a:endParaRPr>
          </a:p>
          <a:p>
            <a:pPr lvl="1"/>
            <a:r>
              <a:rPr lang="en-US" sz="2000" dirty="0" smtClean="0">
                <a:solidFill>
                  <a:schemeClr val="bg1"/>
                </a:solidFill>
              </a:rPr>
              <a:t>Patricia </a:t>
            </a:r>
            <a:r>
              <a:rPr lang="en-US" sz="2000" dirty="0">
                <a:solidFill>
                  <a:schemeClr val="bg1"/>
                </a:solidFill>
              </a:rPr>
              <a:t>Baker has been working as a cashier for the last 2 years.  She earns $10.00 an hour and works 30 hours per week.  Her husband, John, is unemployed and receiving SSI.  Patricia is interested in training as a Medical Assistant and has come to her registration appointment with all the necessary documentation for eligibility.  Patricia tells the CS that her hours have just been cut to 20 hours per week so work will not conflict with her attending training full time</a:t>
            </a:r>
            <a:r>
              <a:rPr lang="en-US" sz="2000" dirty="0" smtClean="0">
                <a:solidFill>
                  <a:schemeClr val="bg1"/>
                </a:solidFill>
              </a:rPr>
              <a:t>.</a:t>
            </a:r>
          </a:p>
          <a:p>
            <a:r>
              <a:rPr lang="en-US" sz="2200" b="1" dirty="0" smtClean="0">
                <a:solidFill>
                  <a:schemeClr val="bg1"/>
                </a:solidFill>
              </a:rPr>
              <a:t>Questions</a:t>
            </a:r>
            <a:r>
              <a:rPr lang="en-US" sz="2200" dirty="0" smtClean="0">
                <a:solidFill>
                  <a:schemeClr val="bg1"/>
                </a:solidFill>
              </a:rPr>
              <a:t> </a:t>
            </a:r>
          </a:p>
          <a:p>
            <a:pPr lvl="2"/>
            <a:r>
              <a:rPr lang="en-US" sz="2000" i="1" dirty="0" smtClean="0">
                <a:solidFill>
                  <a:schemeClr val="bg1"/>
                </a:solidFill>
              </a:rPr>
              <a:t>Is </a:t>
            </a:r>
            <a:r>
              <a:rPr lang="en-US" sz="2000" i="1" dirty="0">
                <a:solidFill>
                  <a:schemeClr val="bg1"/>
                </a:solidFill>
              </a:rPr>
              <a:t>Patricia eligible?  Explain in detail.</a:t>
            </a:r>
            <a:endParaRPr lang="en-US" sz="2000" i="1" dirty="0" smtClean="0">
              <a:solidFill>
                <a:schemeClr val="bg1"/>
              </a:solidFill>
            </a:endParaRPr>
          </a:p>
          <a:p>
            <a:pPr lvl="2"/>
            <a:r>
              <a:rPr lang="en-US" sz="2000" i="1" dirty="0">
                <a:solidFill>
                  <a:schemeClr val="bg1"/>
                </a:solidFill>
              </a:rPr>
              <a:t>Can Patricia work and attend training under WIA policy?</a:t>
            </a:r>
            <a:endParaRPr lang="en-US" sz="2000" i="1" dirty="0" smtClean="0">
              <a:solidFill>
                <a:schemeClr val="bg1"/>
              </a:solidFill>
            </a:endParaRPr>
          </a:p>
          <a:p>
            <a:endParaRPr lang="en-US" sz="2800" dirty="0" smtClean="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636666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US" u="sng" dirty="0" smtClean="0">
                <a:solidFill>
                  <a:schemeClr val="bg1"/>
                </a:solidFill>
                <a:latin typeface="Impact" pitchFamily="34" charset="0"/>
              </a:rPr>
              <a:t>Exam Testing Process</a:t>
            </a:r>
            <a:endParaRPr lang="en-US" u="sng" dirty="0">
              <a:solidFill>
                <a:schemeClr val="bg1"/>
              </a:solidFill>
            </a:endParaRPr>
          </a:p>
        </p:txBody>
      </p:sp>
      <p:sp>
        <p:nvSpPr>
          <p:cNvPr id="3" name="Content Placeholder 2"/>
          <p:cNvSpPr>
            <a:spLocks noGrp="1"/>
          </p:cNvSpPr>
          <p:nvPr>
            <p:ph idx="1"/>
          </p:nvPr>
        </p:nvSpPr>
        <p:spPr>
          <a:xfrm>
            <a:off x="2209800" y="1676400"/>
            <a:ext cx="6553200" cy="4525963"/>
          </a:xfrm>
        </p:spPr>
        <p:txBody>
          <a:bodyPr/>
          <a:lstStyle/>
          <a:p>
            <a:r>
              <a:rPr lang="en-US" sz="2800" dirty="0" smtClean="0">
                <a:solidFill>
                  <a:schemeClr val="bg1"/>
                </a:solidFill>
              </a:rPr>
              <a:t>Centralized testing location </a:t>
            </a:r>
          </a:p>
          <a:p>
            <a:r>
              <a:rPr lang="en-US" sz="2800" dirty="0" smtClean="0">
                <a:solidFill>
                  <a:schemeClr val="bg1"/>
                </a:solidFill>
              </a:rPr>
              <a:t>Exam is not open book</a:t>
            </a:r>
          </a:p>
          <a:p>
            <a:r>
              <a:rPr lang="en-US" sz="2800" dirty="0" smtClean="0">
                <a:solidFill>
                  <a:schemeClr val="bg1"/>
                </a:solidFill>
              </a:rPr>
              <a:t>Staff are given 3 hours to complete exam</a:t>
            </a:r>
          </a:p>
          <a:p>
            <a:pPr lvl="0"/>
            <a:r>
              <a:rPr lang="en-US" sz="2800" dirty="0">
                <a:solidFill>
                  <a:schemeClr val="bg1"/>
                </a:solidFill>
              </a:rPr>
              <a:t>Performance standard -90</a:t>
            </a:r>
            <a:r>
              <a:rPr lang="en-US" sz="2800" dirty="0" smtClean="0">
                <a:solidFill>
                  <a:schemeClr val="bg1"/>
                </a:solidFill>
              </a:rPr>
              <a:t>%</a:t>
            </a:r>
            <a:endParaRPr lang="en-US" sz="2800" dirty="0">
              <a:solidFill>
                <a:schemeClr val="bg1"/>
              </a:solidFill>
            </a:endParaRPr>
          </a:p>
        </p:txBody>
      </p:sp>
      <p:pic>
        <p:nvPicPr>
          <p:cNvPr id="5124" name="Picture 4" descr="C:\Users\w12jat\AppData\Local\Microsoft\Windows\Temporary Internet Files\Content.IE5\NXM7VDYK\MP9004088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191000"/>
            <a:ext cx="2471738" cy="247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4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705600" cy="1143000"/>
          </a:xfrm>
          <a:ln>
            <a:noFill/>
          </a:ln>
        </p:spPr>
        <p:txBody>
          <a:bodyPr/>
          <a:lstStyle/>
          <a:p>
            <a:r>
              <a:rPr lang="en-US" u="sng" dirty="0" smtClean="0">
                <a:solidFill>
                  <a:schemeClr val="bg1"/>
                </a:solidFill>
                <a:latin typeface="Impact" pitchFamily="34" charset="0"/>
              </a:rPr>
              <a:t>Scoring Methodology</a:t>
            </a:r>
            <a:endParaRPr lang="en-US" u="sng" dirty="0">
              <a:solidFill>
                <a:schemeClr val="bg1"/>
              </a:solidFill>
            </a:endParaRPr>
          </a:p>
        </p:txBody>
      </p:sp>
      <p:sp>
        <p:nvSpPr>
          <p:cNvPr id="3" name="Content Placeholder 2"/>
          <p:cNvSpPr>
            <a:spLocks noGrp="1"/>
          </p:cNvSpPr>
          <p:nvPr>
            <p:ph idx="1"/>
          </p:nvPr>
        </p:nvSpPr>
        <p:spPr>
          <a:xfrm>
            <a:off x="2209800" y="1600200"/>
            <a:ext cx="6400800" cy="4525963"/>
          </a:xfrm>
        </p:spPr>
        <p:txBody>
          <a:bodyPr/>
          <a:lstStyle/>
          <a:p>
            <a:pPr lvl="0"/>
            <a:r>
              <a:rPr lang="en-US" sz="2800" dirty="0" smtClean="0">
                <a:solidFill>
                  <a:schemeClr val="bg1"/>
                </a:solidFill>
              </a:rPr>
              <a:t>Management team reviews </a:t>
            </a:r>
            <a:r>
              <a:rPr lang="en-US" sz="2800" dirty="0">
                <a:solidFill>
                  <a:schemeClr val="bg1"/>
                </a:solidFill>
              </a:rPr>
              <a:t>each </a:t>
            </a:r>
            <a:r>
              <a:rPr lang="en-US" sz="2800" dirty="0" smtClean="0">
                <a:solidFill>
                  <a:schemeClr val="bg1"/>
                </a:solidFill>
              </a:rPr>
              <a:t>completed competency exam. </a:t>
            </a:r>
          </a:p>
          <a:p>
            <a:pPr lvl="0"/>
            <a:r>
              <a:rPr lang="en-US" sz="2800" dirty="0" smtClean="0">
                <a:solidFill>
                  <a:schemeClr val="bg1"/>
                </a:solidFill>
              </a:rPr>
              <a:t>Team approach</a:t>
            </a:r>
          </a:p>
          <a:p>
            <a:pPr lvl="0"/>
            <a:r>
              <a:rPr lang="en-US" sz="2800" dirty="0" smtClean="0">
                <a:solidFill>
                  <a:schemeClr val="bg1"/>
                </a:solidFill>
              </a:rPr>
              <a:t>All questions are equally weighted. </a:t>
            </a:r>
          </a:p>
          <a:p>
            <a:pPr lvl="0"/>
            <a:r>
              <a:rPr lang="en-US" sz="2800" dirty="0" smtClean="0">
                <a:solidFill>
                  <a:schemeClr val="bg1"/>
                </a:solidFill>
              </a:rPr>
              <a:t>Copy of scored test is given to staff person. </a:t>
            </a:r>
            <a:endParaRPr lang="en-US" dirty="0">
              <a:solidFill>
                <a:schemeClr val="bg1"/>
              </a:solidFill>
            </a:endParaRPr>
          </a:p>
        </p:txBody>
      </p:sp>
      <p:pic>
        <p:nvPicPr>
          <p:cNvPr id="4100" name="Picture 4" descr="C:\Users\w12jat\AppData\Local\Microsoft\Windows\Temporary Internet Files\Content.IE5\DYXNOIBG\MC9004414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741492"/>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16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944562"/>
          </a:xfrm>
        </p:spPr>
        <p:txBody>
          <a:bodyPr/>
          <a:lstStyle/>
          <a:p>
            <a:r>
              <a:rPr lang="en-US" u="sng" dirty="0" smtClean="0">
                <a:solidFill>
                  <a:schemeClr val="bg1"/>
                </a:solidFill>
                <a:latin typeface="Impact" pitchFamily="34" charset="0"/>
              </a:rPr>
              <a:t>Exam Re-Testing </a:t>
            </a:r>
            <a:endParaRPr lang="en-US" u="sng" dirty="0">
              <a:solidFill>
                <a:schemeClr val="bg1"/>
              </a:solidFill>
            </a:endParaRPr>
          </a:p>
        </p:txBody>
      </p:sp>
      <p:sp>
        <p:nvSpPr>
          <p:cNvPr id="3" name="Content Placeholder 2"/>
          <p:cNvSpPr>
            <a:spLocks noGrp="1"/>
          </p:cNvSpPr>
          <p:nvPr>
            <p:ph idx="1"/>
          </p:nvPr>
        </p:nvSpPr>
        <p:spPr>
          <a:xfrm>
            <a:off x="2209800" y="1447800"/>
            <a:ext cx="6324600" cy="4525963"/>
          </a:xfrm>
        </p:spPr>
        <p:txBody>
          <a:bodyPr/>
          <a:lstStyle/>
          <a:p>
            <a:pPr lvl="0"/>
            <a:r>
              <a:rPr lang="en-US" sz="2800" dirty="0" smtClean="0">
                <a:solidFill>
                  <a:schemeClr val="bg1"/>
                </a:solidFill>
              </a:rPr>
              <a:t>If staff do not pass the initial exam they are provided one re-test opportunity</a:t>
            </a:r>
          </a:p>
          <a:p>
            <a:pPr lvl="0"/>
            <a:r>
              <a:rPr lang="en-US" sz="2800" dirty="0" smtClean="0">
                <a:solidFill>
                  <a:schemeClr val="bg1"/>
                </a:solidFill>
              </a:rPr>
              <a:t>Re-test date 30 days from initial exam date</a:t>
            </a:r>
          </a:p>
          <a:p>
            <a:r>
              <a:rPr lang="en-US" sz="2800" dirty="0" smtClean="0">
                <a:solidFill>
                  <a:schemeClr val="bg1"/>
                </a:solidFill>
              </a:rPr>
              <a:t>Exam </a:t>
            </a:r>
            <a:r>
              <a:rPr lang="en-US" sz="2800" dirty="0">
                <a:solidFill>
                  <a:schemeClr val="bg1"/>
                </a:solidFill>
              </a:rPr>
              <a:t>is not open </a:t>
            </a:r>
            <a:r>
              <a:rPr lang="en-US" sz="2800" dirty="0" smtClean="0">
                <a:solidFill>
                  <a:schemeClr val="bg1"/>
                </a:solidFill>
              </a:rPr>
              <a:t>book</a:t>
            </a:r>
            <a:endParaRPr lang="en-US" sz="2800" dirty="0">
              <a:solidFill>
                <a:schemeClr val="bg1"/>
              </a:solidFill>
            </a:endParaRPr>
          </a:p>
          <a:p>
            <a:r>
              <a:rPr lang="en-US" sz="2800" dirty="0">
                <a:solidFill>
                  <a:schemeClr val="bg1"/>
                </a:solidFill>
              </a:rPr>
              <a:t>Staff are given 3 hours to complete </a:t>
            </a:r>
            <a:r>
              <a:rPr lang="en-US" sz="2800" dirty="0" smtClean="0">
                <a:solidFill>
                  <a:schemeClr val="bg1"/>
                </a:solidFill>
              </a:rPr>
              <a:t>exam</a:t>
            </a:r>
            <a:endParaRPr lang="en-US" sz="2800" dirty="0">
              <a:solidFill>
                <a:schemeClr val="bg1"/>
              </a:solidFill>
            </a:endParaRPr>
          </a:p>
        </p:txBody>
      </p:sp>
    </p:spTree>
    <p:extLst>
      <p:ext uri="{BB962C8B-B14F-4D97-AF65-F5344CB8AC3E}">
        <p14:creationId xmlns:p14="http://schemas.microsoft.com/office/powerpoint/2010/main" val="42452489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US" u="sng" dirty="0" smtClean="0">
                <a:solidFill>
                  <a:schemeClr val="bg1"/>
                </a:solidFill>
                <a:latin typeface="Impact" pitchFamily="34" charset="0"/>
              </a:rPr>
              <a:t>PY 10-11 Exam Results</a:t>
            </a:r>
            <a:endParaRPr lang="en-US" u="sng"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4874359"/>
              </p:ext>
            </p:extLst>
          </p:nvPr>
        </p:nvGraphicFramePr>
        <p:xfrm>
          <a:off x="2819400" y="2099654"/>
          <a:ext cx="5867400" cy="3303105"/>
        </p:xfrm>
        <a:graphic>
          <a:graphicData uri="http://schemas.openxmlformats.org/drawingml/2006/table">
            <a:tbl>
              <a:tblPr firstRow="1" bandRow="1">
                <a:tableStyleId>{5C22544A-7EE6-4342-B048-85BDC9FD1C3A}</a:tableStyleId>
              </a:tblPr>
              <a:tblGrid>
                <a:gridCol w="1816100"/>
                <a:gridCol w="1327150"/>
                <a:gridCol w="1466850"/>
                <a:gridCol w="1257300"/>
              </a:tblGrid>
              <a:tr h="995673">
                <a:tc>
                  <a:txBody>
                    <a:bodyPr/>
                    <a:lstStyle/>
                    <a:p>
                      <a:r>
                        <a:rPr lang="en-US" b="0" dirty="0" smtClean="0">
                          <a:latin typeface="Impact" pitchFamily="34" charset="0"/>
                        </a:rPr>
                        <a:t>Program</a:t>
                      </a:r>
                      <a:endParaRPr lang="en-US" b="0" dirty="0">
                        <a:latin typeface="Impact" pitchFamily="34" charset="0"/>
                      </a:endParaRPr>
                    </a:p>
                  </a:txBody>
                  <a:tcPr>
                    <a:solidFill>
                      <a:schemeClr val="accent3">
                        <a:lumMod val="75000"/>
                      </a:schemeClr>
                    </a:solidFill>
                  </a:tcPr>
                </a:tc>
                <a:tc>
                  <a:txBody>
                    <a:bodyPr/>
                    <a:lstStyle/>
                    <a:p>
                      <a:r>
                        <a:rPr lang="en-US" b="0" dirty="0" smtClean="0">
                          <a:latin typeface="Impact" pitchFamily="34" charset="0"/>
                        </a:rPr>
                        <a:t># of staff</a:t>
                      </a:r>
                      <a:r>
                        <a:rPr lang="en-US" b="0" baseline="0" dirty="0" smtClean="0">
                          <a:latin typeface="Impact" pitchFamily="34" charset="0"/>
                        </a:rPr>
                        <a:t> tested</a:t>
                      </a:r>
                      <a:endParaRPr lang="en-US" b="0" dirty="0">
                        <a:latin typeface="Impact" pitchFamily="34" charset="0"/>
                      </a:endParaRPr>
                    </a:p>
                  </a:txBody>
                  <a:tcPr>
                    <a:solidFill>
                      <a:schemeClr val="accent3">
                        <a:lumMod val="75000"/>
                      </a:schemeClr>
                    </a:solidFill>
                  </a:tcPr>
                </a:tc>
                <a:tc>
                  <a:txBody>
                    <a:bodyPr/>
                    <a:lstStyle/>
                    <a:p>
                      <a:r>
                        <a:rPr lang="en-US" b="0" dirty="0" smtClean="0">
                          <a:latin typeface="Impact" pitchFamily="34" charset="0"/>
                        </a:rPr>
                        <a:t># of staff  </a:t>
                      </a:r>
                    </a:p>
                    <a:p>
                      <a:r>
                        <a:rPr lang="en-US" b="0" dirty="0" smtClean="0">
                          <a:latin typeface="Impact" pitchFamily="34" charset="0"/>
                        </a:rPr>
                        <a:t>re-tested</a:t>
                      </a:r>
                      <a:endParaRPr lang="en-US" b="0" dirty="0">
                        <a:latin typeface="Impact" pitchFamily="34" charset="0"/>
                      </a:endParaRPr>
                    </a:p>
                  </a:txBody>
                  <a:tcPr>
                    <a:solidFill>
                      <a:schemeClr val="accent3">
                        <a:lumMod val="75000"/>
                      </a:schemeClr>
                    </a:solidFill>
                  </a:tcPr>
                </a:tc>
                <a:tc>
                  <a:txBody>
                    <a:bodyPr/>
                    <a:lstStyle/>
                    <a:p>
                      <a:r>
                        <a:rPr lang="en-US" b="0" dirty="0" smtClean="0">
                          <a:latin typeface="Impact" pitchFamily="34" charset="0"/>
                        </a:rPr>
                        <a:t>Average Score</a:t>
                      </a:r>
                      <a:endParaRPr lang="en-US" b="0" dirty="0">
                        <a:latin typeface="Impact" pitchFamily="34" charset="0"/>
                      </a:endParaRPr>
                    </a:p>
                  </a:txBody>
                  <a:tcPr>
                    <a:solidFill>
                      <a:schemeClr val="accent3">
                        <a:lumMod val="75000"/>
                      </a:schemeClr>
                    </a:solidFill>
                  </a:tcPr>
                </a:tc>
              </a:tr>
              <a:tr h="576858">
                <a:tc>
                  <a:txBody>
                    <a:bodyPr/>
                    <a:lstStyle/>
                    <a:p>
                      <a:r>
                        <a:rPr lang="en-US" dirty="0" smtClean="0">
                          <a:latin typeface="Impact" pitchFamily="34" charset="0"/>
                        </a:rPr>
                        <a:t>WIA Level 1</a:t>
                      </a:r>
                      <a:endParaRPr lang="en-US" dirty="0">
                        <a:latin typeface="Impact" pitchFamily="34" charset="0"/>
                      </a:endParaRPr>
                    </a:p>
                  </a:txBody>
                  <a:tcPr>
                    <a:solidFill>
                      <a:schemeClr val="accent3">
                        <a:lumMod val="75000"/>
                      </a:schemeClr>
                    </a:solidFill>
                  </a:tcPr>
                </a:tc>
                <a:tc>
                  <a:txBody>
                    <a:bodyPr/>
                    <a:lstStyle/>
                    <a:p>
                      <a:pPr algn="ctr"/>
                      <a:r>
                        <a:rPr lang="en-US" dirty="0" smtClean="0">
                          <a:latin typeface="Impact" pitchFamily="34" charset="0"/>
                        </a:rPr>
                        <a:t>14</a:t>
                      </a:r>
                      <a:endParaRPr lang="en-US" dirty="0">
                        <a:latin typeface="Impact" pitchFamily="34" charset="0"/>
                      </a:endParaRPr>
                    </a:p>
                  </a:txBody>
                  <a:tcPr>
                    <a:solidFill>
                      <a:schemeClr val="accent3">
                        <a:lumMod val="75000"/>
                      </a:schemeClr>
                    </a:solidFill>
                  </a:tcPr>
                </a:tc>
                <a:tc>
                  <a:txBody>
                    <a:bodyPr/>
                    <a:lstStyle/>
                    <a:p>
                      <a:pPr algn="ctr"/>
                      <a:r>
                        <a:rPr lang="en-US" dirty="0" smtClean="0">
                          <a:latin typeface="Impact" pitchFamily="34" charset="0"/>
                        </a:rPr>
                        <a:t>3</a:t>
                      </a:r>
                      <a:endParaRPr lang="en-US" dirty="0">
                        <a:latin typeface="Impact" pitchFamily="34" charset="0"/>
                      </a:endParaRPr>
                    </a:p>
                  </a:txBody>
                  <a:tcPr>
                    <a:solidFill>
                      <a:schemeClr val="accent3">
                        <a:lumMod val="75000"/>
                      </a:schemeClr>
                    </a:solidFill>
                  </a:tcPr>
                </a:tc>
                <a:tc>
                  <a:txBody>
                    <a:bodyPr/>
                    <a:lstStyle/>
                    <a:p>
                      <a:pPr algn="ctr"/>
                      <a:r>
                        <a:rPr lang="en-US" dirty="0" smtClean="0">
                          <a:latin typeface="Impact" pitchFamily="34" charset="0"/>
                        </a:rPr>
                        <a:t>95.6%</a:t>
                      </a:r>
                      <a:endParaRPr lang="en-US" dirty="0">
                        <a:latin typeface="Impact" pitchFamily="34" charset="0"/>
                      </a:endParaRPr>
                    </a:p>
                  </a:txBody>
                  <a:tcPr>
                    <a:solidFill>
                      <a:schemeClr val="accent3">
                        <a:lumMod val="75000"/>
                      </a:schemeClr>
                    </a:solidFill>
                  </a:tcPr>
                </a:tc>
              </a:tr>
              <a:tr h="576858">
                <a:tc>
                  <a:txBody>
                    <a:bodyPr/>
                    <a:lstStyle/>
                    <a:p>
                      <a:r>
                        <a:rPr lang="en-US" dirty="0" smtClean="0">
                          <a:latin typeface="Impact" pitchFamily="34" charset="0"/>
                        </a:rPr>
                        <a:t>REC Level 1</a:t>
                      </a:r>
                      <a:endParaRPr lang="en-US" dirty="0">
                        <a:latin typeface="Impact" pitchFamily="34" charset="0"/>
                      </a:endParaRPr>
                    </a:p>
                  </a:txBody>
                  <a:tcPr>
                    <a:solidFill>
                      <a:schemeClr val="accent3">
                        <a:lumMod val="75000"/>
                      </a:schemeClr>
                    </a:solidFill>
                  </a:tcPr>
                </a:tc>
                <a:tc>
                  <a:txBody>
                    <a:bodyPr/>
                    <a:lstStyle/>
                    <a:p>
                      <a:pPr algn="ctr"/>
                      <a:r>
                        <a:rPr lang="en-US" dirty="0" smtClean="0">
                          <a:latin typeface="Impact" pitchFamily="34" charset="0"/>
                        </a:rPr>
                        <a:t>8</a:t>
                      </a:r>
                      <a:endParaRPr lang="en-US" dirty="0">
                        <a:latin typeface="Impact" pitchFamily="34" charset="0"/>
                      </a:endParaRPr>
                    </a:p>
                  </a:txBody>
                  <a:tcPr>
                    <a:solidFill>
                      <a:schemeClr val="accent3">
                        <a:lumMod val="75000"/>
                      </a:schemeClr>
                    </a:solidFill>
                  </a:tcPr>
                </a:tc>
                <a:tc>
                  <a:txBody>
                    <a:bodyPr/>
                    <a:lstStyle/>
                    <a:p>
                      <a:pPr algn="ctr"/>
                      <a:r>
                        <a:rPr lang="en-US" dirty="0" smtClean="0">
                          <a:latin typeface="Impact" pitchFamily="34" charset="0"/>
                        </a:rPr>
                        <a:t>1</a:t>
                      </a:r>
                      <a:endParaRPr lang="en-US" dirty="0">
                        <a:latin typeface="Impact" pitchFamily="34" charset="0"/>
                      </a:endParaRPr>
                    </a:p>
                  </a:txBody>
                  <a:tcPr>
                    <a:solidFill>
                      <a:schemeClr val="accent3">
                        <a:lumMod val="75000"/>
                      </a:schemeClr>
                    </a:solidFill>
                  </a:tcPr>
                </a:tc>
                <a:tc>
                  <a:txBody>
                    <a:bodyPr/>
                    <a:lstStyle/>
                    <a:p>
                      <a:pPr algn="ctr"/>
                      <a:r>
                        <a:rPr lang="en-US" dirty="0" smtClean="0">
                          <a:latin typeface="Impact" pitchFamily="34" charset="0"/>
                        </a:rPr>
                        <a:t>94.1%</a:t>
                      </a:r>
                      <a:endParaRPr lang="en-US" dirty="0">
                        <a:latin typeface="Impact" pitchFamily="34" charset="0"/>
                      </a:endParaRPr>
                    </a:p>
                  </a:txBody>
                  <a:tcPr>
                    <a:solidFill>
                      <a:schemeClr val="accent3">
                        <a:lumMod val="75000"/>
                      </a:schemeClr>
                    </a:solidFill>
                  </a:tcPr>
                </a:tc>
              </a:tr>
              <a:tr h="576858">
                <a:tc>
                  <a:txBody>
                    <a:bodyPr/>
                    <a:lstStyle/>
                    <a:p>
                      <a:r>
                        <a:rPr lang="en-US" dirty="0" smtClean="0">
                          <a:latin typeface="Impact" pitchFamily="34" charset="0"/>
                        </a:rPr>
                        <a:t>SJC Level 1</a:t>
                      </a:r>
                      <a:endParaRPr lang="en-US" dirty="0">
                        <a:latin typeface="Impact" pitchFamily="34" charset="0"/>
                      </a:endParaRPr>
                    </a:p>
                  </a:txBody>
                  <a:tcPr>
                    <a:solidFill>
                      <a:schemeClr val="accent3">
                        <a:lumMod val="75000"/>
                      </a:schemeClr>
                    </a:solidFill>
                  </a:tcPr>
                </a:tc>
                <a:tc>
                  <a:txBody>
                    <a:bodyPr/>
                    <a:lstStyle/>
                    <a:p>
                      <a:pPr algn="ctr"/>
                      <a:r>
                        <a:rPr lang="en-US" dirty="0" smtClean="0">
                          <a:latin typeface="Impact" pitchFamily="34" charset="0"/>
                        </a:rPr>
                        <a:t>14</a:t>
                      </a:r>
                      <a:endParaRPr lang="en-US" dirty="0">
                        <a:latin typeface="Impact" pitchFamily="34" charset="0"/>
                      </a:endParaRPr>
                    </a:p>
                  </a:txBody>
                  <a:tcPr>
                    <a:solidFill>
                      <a:schemeClr val="accent3">
                        <a:lumMod val="75000"/>
                      </a:schemeClr>
                    </a:solidFill>
                  </a:tcPr>
                </a:tc>
                <a:tc>
                  <a:txBody>
                    <a:bodyPr/>
                    <a:lstStyle/>
                    <a:p>
                      <a:pPr algn="ctr"/>
                      <a:r>
                        <a:rPr lang="en-US" dirty="0" smtClean="0">
                          <a:latin typeface="Impact" pitchFamily="34" charset="0"/>
                        </a:rPr>
                        <a:t>9</a:t>
                      </a:r>
                      <a:endParaRPr lang="en-US" dirty="0">
                        <a:latin typeface="Impact" pitchFamily="34" charset="0"/>
                      </a:endParaRPr>
                    </a:p>
                  </a:txBody>
                  <a:tcPr>
                    <a:solidFill>
                      <a:schemeClr val="accent3">
                        <a:lumMod val="75000"/>
                      </a:schemeClr>
                    </a:solidFill>
                  </a:tcPr>
                </a:tc>
                <a:tc>
                  <a:txBody>
                    <a:bodyPr/>
                    <a:lstStyle/>
                    <a:p>
                      <a:pPr algn="ctr"/>
                      <a:r>
                        <a:rPr lang="en-US" dirty="0" smtClean="0">
                          <a:latin typeface="Impact" pitchFamily="34" charset="0"/>
                        </a:rPr>
                        <a:t>95%</a:t>
                      </a:r>
                      <a:endParaRPr lang="en-US" dirty="0">
                        <a:latin typeface="Impact" pitchFamily="34" charset="0"/>
                      </a:endParaRPr>
                    </a:p>
                  </a:txBody>
                  <a:tcPr>
                    <a:solidFill>
                      <a:schemeClr val="accent3">
                        <a:lumMod val="75000"/>
                      </a:schemeClr>
                    </a:solidFill>
                  </a:tcPr>
                </a:tc>
              </a:tr>
              <a:tr h="576858">
                <a:tc>
                  <a:txBody>
                    <a:bodyPr/>
                    <a:lstStyle/>
                    <a:p>
                      <a:pPr algn="ctr"/>
                      <a:r>
                        <a:rPr lang="en-US" i="1" dirty="0" smtClean="0">
                          <a:solidFill>
                            <a:srgbClr val="FF0000"/>
                          </a:solidFill>
                          <a:latin typeface="Impact" pitchFamily="34" charset="0"/>
                        </a:rPr>
                        <a:t>Totals</a:t>
                      </a:r>
                      <a:endParaRPr lang="en-US" i="1" dirty="0">
                        <a:solidFill>
                          <a:srgbClr val="FF0000"/>
                        </a:solidFill>
                        <a:latin typeface="Impact" pitchFamily="34" charset="0"/>
                      </a:endParaRPr>
                    </a:p>
                  </a:txBody>
                  <a:tcPr>
                    <a:solidFill>
                      <a:schemeClr val="accent3">
                        <a:lumMod val="75000"/>
                      </a:schemeClr>
                    </a:solidFill>
                  </a:tcPr>
                </a:tc>
                <a:tc>
                  <a:txBody>
                    <a:bodyPr/>
                    <a:lstStyle/>
                    <a:p>
                      <a:pPr algn="ctr"/>
                      <a:r>
                        <a:rPr lang="en-US" i="1" dirty="0" smtClean="0">
                          <a:solidFill>
                            <a:srgbClr val="FF0000"/>
                          </a:solidFill>
                          <a:latin typeface="Impact" pitchFamily="34" charset="0"/>
                        </a:rPr>
                        <a:t>36</a:t>
                      </a:r>
                      <a:endParaRPr lang="en-US" i="1" dirty="0">
                        <a:solidFill>
                          <a:srgbClr val="FF0000"/>
                        </a:solidFill>
                        <a:latin typeface="Impact" pitchFamily="34" charset="0"/>
                      </a:endParaRPr>
                    </a:p>
                  </a:txBody>
                  <a:tcPr>
                    <a:solidFill>
                      <a:schemeClr val="accent3">
                        <a:lumMod val="75000"/>
                      </a:schemeClr>
                    </a:solidFill>
                  </a:tcPr>
                </a:tc>
                <a:tc>
                  <a:txBody>
                    <a:bodyPr/>
                    <a:lstStyle/>
                    <a:p>
                      <a:pPr algn="ctr"/>
                      <a:r>
                        <a:rPr lang="en-US" i="1" dirty="0" smtClean="0">
                          <a:solidFill>
                            <a:srgbClr val="FF0000"/>
                          </a:solidFill>
                          <a:latin typeface="Impact" pitchFamily="34" charset="0"/>
                        </a:rPr>
                        <a:t>13</a:t>
                      </a:r>
                      <a:endParaRPr lang="en-US" i="1" dirty="0">
                        <a:solidFill>
                          <a:srgbClr val="FF0000"/>
                        </a:solidFill>
                        <a:latin typeface="Impact" pitchFamily="34" charset="0"/>
                      </a:endParaRPr>
                    </a:p>
                  </a:txBody>
                  <a:tcPr>
                    <a:solidFill>
                      <a:schemeClr val="accent3">
                        <a:lumMod val="75000"/>
                      </a:schemeClr>
                    </a:solidFill>
                  </a:tcPr>
                </a:tc>
                <a:tc>
                  <a:txBody>
                    <a:bodyPr/>
                    <a:lstStyle/>
                    <a:p>
                      <a:pPr algn="ctr"/>
                      <a:r>
                        <a:rPr lang="en-US" i="1" dirty="0" smtClean="0">
                          <a:solidFill>
                            <a:srgbClr val="FF0000"/>
                          </a:solidFill>
                          <a:latin typeface="Impact" pitchFamily="34" charset="0"/>
                        </a:rPr>
                        <a:t>94.9%</a:t>
                      </a:r>
                      <a:endParaRPr lang="en-US" i="1" dirty="0">
                        <a:solidFill>
                          <a:srgbClr val="FF0000"/>
                        </a:solidFill>
                        <a:latin typeface="Impact" pitchFamily="34" charset="0"/>
                      </a:endParaRPr>
                    </a:p>
                  </a:txBody>
                  <a:tcPr>
                    <a:solidFill>
                      <a:schemeClr val="accent3">
                        <a:lumMod val="75000"/>
                      </a:schemeClr>
                    </a:solidFill>
                  </a:tcPr>
                </a:tc>
              </a:tr>
            </a:tbl>
          </a:graphicData>
        </a:graphic>
      </p:graphicFrame>
      <p:pic>
        <p:nvPicPr>
          <p:cNvPr id="6150" name="Picture 6" descr="C:\Users\w12jat\AppData\Local\Microsoft\Windows\Temporary Internet Files\Content.IE5\8MF05YT9\MP9004025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438400"/>
            <a:ext cx="217586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3045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792162"/>
          </a:xfrm>
        </p:spPr>
        <p:txBody>
          <a:bodyPr/>
          <a:lstStyle/>
          <a:p>
            <a:r>
              <a:rPr lang="en-US" u="sng" dirty="0" smtClean="0">
                <a:solidFill>
                  <a:schemeClr val="bg1"/>
                </a:solidFill>
                <a:latin typeface="Impact" pitchFamily="34" charset="0"/>
              </a:rPr>
              <a:t>ROI</a:t>
            </a:r>
            <a:endParaRPr lang="en-US" u="sng" dirty="0">
              <a:solidFill>
                <a:schemeClr val="bg1"/>
              </a:solidFill>
            </a:endParaRPr>
          </a:p>
        </p:txBody>
      </p:sp>
      <p:sp>
        <p:nvSpPr>
          <p:cNvPr id="3" name="Content Placeholder 2"/>
          <p:cNvSpPr>
            <a:spLocks noGrp="1"/>
          </p:cNvSpPr>
          <p:nvPr>
            <p:ph idx="1"/>
          </p:nvPr>
        </p:nvSpPr>
        <p:spPr>
          <a:xfrm>
            <a:off x="2590800" y="1219200"/>
            <a:ext cx="6248400" cy="4830763"/>
          </a:xfrm>
        </p:spPr>
        <p:txBody>
          <a:bodyPr/>
          <a:lstStyle/>
          <a:p>
            <a:pPr marL="514350" lvl="0" indent="-514350">
              <a:buFont typeface="+mj-lt"/>
              <a:buAutoNum type="arabicPeriod"/>
            </a:pPr>
            <a:r>
              <a:rPr lang="en-US" sz="2800" dirty="0" smtClean="0">
                <a:solidFill>
                  <a:schemeClr val="bg1"/>
                </a:solidFill>
              </a:rPr>
              <a:t>Increased employee productivity</a:t>
            </a:r>
          </a:p>
          <a:p>
            <a:pPr marL="514350" lvl="0" indent="-514350">
              <a:buFont typeface="+mj-lt"/>
              <a:buAutoNum type="arabicPeriod"/>
            </a:pPr>
            <a:r>
              <a:rPr lang="en-US" sz="2800" dirty="0" smtClean="0">
                <a:solidFill>
                  <a:schemeClr val="bg1"/>
                </a:solidFill>
              </a:rPr>
              <a:t>Increased customer service/satisfaction ratings</a:t>
            </a:r>
          </a:p>
          <a:p>
            <a:pPr marL="514350" lvl="0" indent="-514350">
              <a:buFont typeface="+mj-lt"/>
              <a:buAutoNum type="arabicPeriod"/>
            </a:pPr>
            <a:r>
              <a:rPr lang="en-US" sz="2800" dirty="0" smtClean="0">
                <a:solidFill>
                  <a:schemeClr val="bg1"/>
                </a:solidFill>
              </a:rPr>
              <a:t>Increased quality of product knowledge</a:t>
            </a:r>
          </a:p>
          <a:p>
            <a:pPr marL="514350" lvl="0" indent="-514350">
              <a:buFont typeface="+mj-lt"/>
              <a:buAutoNum type="arabicPeriod"/>
            </a:pPr>
            <a:r>
              <a:rPr lang="en-US" sz="2800" dirty="0" smtClean="0">
                <a:solidFill>
                  <a:schemeClr val="bg1"/>
                </a:solidFill>
              </a:rPr>
              <a:t>Increased awareness of services</a:t>
            </a:r>
          </a:p>
          <a:p>
            <a:pPr marL="514350" lvl="0" indent="-514350">
              <a:buFont typeface="+mj-lt"/>
              <a:buAutoNum type="arabicPeriod"/>
            </a:pPr>
            <a:r>
              <a:rPr lang="en-US" sz="2800" dirty="0" smtClean="0">
                <a:solidFill>
                  <a:schemeClr val="bg1"/>
                </a:solidFill>
              </a:rPr>
              <a:t>Validation of skills taught</a:t>
            </a:r>
          </a:p>
          <a:p>
            <a:pPr marL="514350" lvl="0" indent="-514350">
              <a:buFont typeface="+mj-lt"/>
              <a:buAutoNum type="arabicPeriod"/>
            </a:pPr>
            <a:r>
              <a:rPr lang="en-US" sz="2800" dirty="0" smtClean="0">
                <a:solidFill>
                  <a:schemeClr val="bg1"/>
                </a:solidFill>
              </a:rPr>
              <a:t>Enhanced performance outcomes</a:t>
            </a:r>
          </a:p>
          <a:p>
            <a:pPr marL="514350" indent="-514350">
              <a:buFont typeface="+mj-lt"/>
              <a:buAutoNum type="arabicPeriod"/>
            </a:pPr>
            <a:r>
              <a:rPr lang="en-US" sz="2800" dirty="0">
                <a:solidFill>
                  <a:schemeClr val="bg1"/>
                </a:solidFill>
              </a:rPr>
              <a:t>Identifies promising </a:t>
            </a:r>
            <a:r>
              <a:rPr lang="en-US" sz="2800" dirty="0" smtClean="0">
                <a:solidFill>
                  <a:schemeClr val="bg1"/>
                </a:solidFill>
              </a:rPr>
              <a:t>practices</a:t>
            </a:r>
          </a:p>
          <a:p>
            <a:pPr marL="514350" indent="-514350">
              <a:buFont typeface="+mj-lt"/>
              <a:buAutoNum type="arabicPeriod"/>
            </a:pPr>
            <a:endParaRPr lang="en-US" sz="2800" dirty="0" smtClean="0">
              <a:solidFill>
                <a:schemeClr val="bg1"/>
              </a:solidFill>
            </a:endParaRPr>
          </a:p>
        </p:txBody>
      </p:sp>
      <p:pic>
        <p:nvPicPr>
          <p:cNvPr id="3082" name="Picture 10" descr="C:\Users\w12jat\AppData\Local\Microsoft\Windows\Temporary Internet Files\Content.IE5\8MF05YT9\MP90034194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52" y="2514600"/>
            <a:ext cx="234940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US" u="sng" dirty="0" smtClean="0">
                <a:solidFill>
                  <a:schemeClr val="bg1"/>
                </a:solidFill>
                <a:latin typeface="Impact" pitchFamily="34" charset="0"/>
              </a:rPr>
              <a:t>Methodology</a:t>
            </a:r>
            <a:endParaRPr lang="en-US" u="sng" dirty="0">
              <a:solidFill>
                <a:schemeClr val="bg1"/>
              </a:solidFill>
            </a:endParaRPr>
          </a:p>
        </p:txBody>
      </p:sp>
      <p:sp>
        <p:nvSpPr>
          <p:cNvPr id="3" name="Content Placeholder 2"/>
          <p:cNvSpPr>
            <a:spLocks noGrp="1"/>
          </p:cNvSpPr>
          <p:nvPr>
            <p:ph idx="1"/>
          </p:nvPr>
        </p:nvSpPr>
        <p:spPr>
          <a:xfrm>
            <a:off x="2362200" y="1447800"/>
            <a:ext cx="6553200" cy="4525963"/>
          </a:xfrm>
        </p:spPr>
        <p:txBody>
          <a:bodyPr/>
          <a:lstStyle/>
          <a:p>
            <a:r>
              <a:rPr lang="en-US" sz="2600" dirty="0" smtClean="0">
                <a:solidFill>
                  <a:schemeClr val="bg1"/>
                </a:solidFill>
              </a:rPr>
              <a:t>Staff </a:t>
            </a:r>
            <a:r>
              <a:rPr lang="en-US" sz="2600" dirty="0">
                <a:solidFill>
                  <a:schemeClr val="bg1"/>
                </a:solidFill>
              </a:rPr>
              <a:t>training is a crucial element </a:t>
            </a:r>
            <a:r>
              <a:rPr lang="en-US" sz="2600" dirty="0" smtClean="0">
                <a:solidFill>
                  <a:schemeClr val="bg1"/>
                </a:solidFill>
              </a:rPr>
              <a:t>to the success of </a:t>
            </a:r>
            <a:r>
              <a:rPr lang="en-US" sz="2600" dirty="0">
                <a:solidFill>
                  <a:schemeClr val="bg1"/>
                </a:solidFill>
              </a:rPr>
              <a:t>an </a:t>
            </a:r>
            <a:r>
              <a:rPr lang="en-US" sz="2600" dirty="0" smtClean="0">
                <a:solidFill>
                  <a:schemeClr val="bg1"/>
                </a:solidFill>
              </a:rPr>
              <a:t>organization. How good </a:t>
            </a:r>
            <a:r>
              <a:rPr lang="en-US" sz="2600" dirty="0">
                <a:solidFill>
                  <a:schemeClr val="bg1"/>
                </a:solidFill>
              </a:rPr>
              <a:t>is staff training if the information is not processed and retained properly?  </a:t>
            </a:r>
            <a:endParaRPr lang="en-US" sz="2600" dirty="0" smtClean="0">
              <a:solidFill>
                <a:schemeClr val="bg1"/>
              </a:solidFill>
            </a:endParaRPr>
          </a:p>
          <a:p>
            <a:r>
              <a:rPr lang="en-US" sz="2600" dirty="0" smtClean="0">
                <a:solidFill>
                  <a:schemeClr val="bg1"/>
                </a:solidFill>
              </a:rPr>
              <a:t>By </a:t>
            </a:r>
            <a:r>
              <a:rPr lang="en-US" sz="2600" dirty="0">
                <a:solidFill>
                  <a:schemeClr val="bg1"/>
                </a:solidFill>
              </a:rPr>
              <a:t>implementing a </a:t>
            </a:r>
            <a:r>
              <a:rPr lang="en-US" sz="2600" dirty="0" smtClean="0">
                <a:solidFill>
                  <a:schemeClr val="bg1"/>
                </a:solidFill>
              </a:rPr>
              <a:t>local credentialing </a:t>
            </a:r>
            <a:r>
              <a:rPr lang="en-US" sz="2600" dirty="0">
                <a:solidFill>
                  <a:schemeClr val="bg1"/>
                </a:solidFill>
              </a:rPr>
              <a:t>system, </a:t>
            </a:r>
            <a:r>
              <a:rPr lang="en-US" sz="2600" dirty="0" smtClean="0">
                <a:solidFill>
                  <a:schemeClr val="bg1"/>
                </a:solidFill>
              </a:rPr>
              <a:t>you can validate </a:t>
            </a:r>
            <a:r>
              <a:rPr lang="en-US" sz="2600" dirty="0">
                <a:solidFill>
                  <a:schemeClr val="bg1"/>
                </a:solidFill>
              </a:rPr>
              <a:t>and measure </a:t>
            </a:r>
            <a:r>
              <a:rPr lang="en-US" sz="2600" dirty="0" smtClean="0">
                <a:solidFill>
                  <a:schemeClr val="bg1"/>
                </a:solidFill>
              </a:rPr>
              <a:t>staff’s depth </a:t>
            </a:r>
            <a:r>
              <a:rPr lang="en-US" sz="2600" dirty="0">
                <a:solidFill>
                  <a:schemeClr val="bg1"/>
                </a:solidFill>
              </a:rPr>
              <a:t>of knowledge and ensure the </a:t>
            </a:r>
            <a:r>
              <a:rPr lang="en-US" sz="2600" dirty="0" smtClean="0">
                <a:solidFill>
                  <a:schemeClr val="bg1"/>
                </a:solidFill>
              </a:rPr>
              <a:t>consistency and quality </a:t>
            </a:r>
            <a:r>
              <a:rPr lang="en-US" sz="2600" dirty="0">
                <a:solidFill>
                  <a:schemeClr val="bg1"/>
                </a:solidFill>
              </a:rPr>
              <a:t>of information </a:t>
            </a:r>
            <a:r>
              <a:rPr lang="en-US" sz="2600" dirty="0" smtClean="0">
                <a:solidFill>
                  <a:schemeClr val="bg1"/>
                </a:solidFill>
              </a:rPr>
              <a:t>being disseminated </a:t>
            </a:r>
            <a:r>
              <a:rPr lang="en-US" sz="2600" dirty="0">
                <a:solidFill>
                  <a:schemeClr val="bg1"/>
                </a:solidFill>
              </a:rPr>
              <a:t>to </a:t>
            </a:r>
            <a:r>
              <a:rPr lang="en-US" sz="2600" dirty="0" smtClean="0">
                <a:solidFill>
                  <a:schemeClr val="bg1"/>
                </a:solidFill>
              </a:rPr>
              <a:t>customers</a:t>
            </a:r>
            <a:r>
              <a:rPr lang="en-US" sz="2600" dirty="0">
                <a:solidFill>
                  <a:schemeClr val="bg1"/>
                </a:solidFill>
              </a:rPr>
              <a:t>.</a:t>
            </a:r>
          </a:p>
          <a:p>
            <a:pPr marL="0" indent="0">
              <a:buNone/>
            </a:pPr>
            <a:endParaRPr lang="en-US" dirty="0"/>
          </a:p>
        </p:txBody>
      </p:sp>
    </p:spTree>
    <p:extLst>
      <p:ext uri="{BB962C8B-B14F-4D97-AF65-F5344CB8AC3E}">
        <p14:creationId xmlns:p14="http://schemas.microsoft.com/office/powerpoint/2010/main" val="3376225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571" y="76200"/>
            <a:ext cx="6705600" cy="1143000"/>
          </a:xfrm>
        </p:spPr>
        <p:txBody>
          <a:bodyPr/>
          <a:lstStyle/>
          <a:p>
            <a:r>
              <a:rPr lang="en-US" dirty="0" smtClean="0">
                <a:solidFill>
                  <a:schemeClr val="bg1"/>
                </a:solidFill>
                <a:latin typeface="Impact" pitchFamily="34" charset="0"/>
              </a:rPr>
              <a:t>Questions</a:t>
            </a:r>
            <a:endParaRPr lang="en-US" dirty="0">
              <a:solidFill>
                <a:schemeClr val="bg1"/>
              </a:solidFill>
            </a:endParaRPr>
          </a:p>
        </p:txBody>
      </p:sp>
      <p:pic>
        <p:nvPicPr>
          <p:cNvPr id="5124" name="Picture 4" descr="http://ts1.mm.bing.net/images/thumbnail.aspx?q=1294552603300&amp;id=fd04507d159fb70cf1da25d20c505e4a&amp;url=http%3a%2f%2fwww.lyndonreid.com%2fwp-content%2fuploads%2f2009%2f03%2fquestionm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66800"/>
            <a:ext cx="1905542" cy="18906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2133599" y="3352800"/>
            <a:ext cx="6803315" cy="2209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Franklin Gothic Book" pitchFamily="34" charset="0"/>
                <a:ea typeface="+mn-ea"/>
                <a:cs typeface="+mn-cs"/>
              </a:defRPr>
            </a:lvl1pPr>
            <a:lvl2pPr marL="742950" indent="-285750" algn="l" rtl="0" fontAlgn="base">
              <a:spcBef>
                <a:spcPct val="20000"/>
              </a:spcBef>
              <a:spcAft>
                <a:spcPct val="0"/>
              </a:spcAft>
              <a:buChar char="–"/>
              <a:defRPr sz="2800">
                <a:solidFill>
                  <a:schemeClr val="tx1"/>
                </a:solidFill>
                <a:latin typeface="Franklin Gothic Book" pitchFamily="34" charset="0"/>
              </a:defRPr>
            </a:lvl2pPr>
            <a:lvl3pPr marL="1143000" indent="-228600" algn="l" rtl="0" fontAlgn="base">
              <a:spcBef>
                <a:spcPct val="20000"/>
              </a:spcBef>
              <a:spcAft>
                <a:spcPct val="0"/>
              </a:spcAft>
              <a:buChar char="•"/>
              <a:defRPr sz="2400">
                <a:solidFill>
                  <a:schemeClr val="tx1"/>
                </a:solidFill>
                <a:latin typeface="Franklin Gothic Book" pitchFamily="34" charset="0"/>
              </a:defRPr>
            </a:lvl3pPr>
            <a:lvl4pPr marL="1600200" indent="-228600" algn="l" rtl="0" fontAlgn="base">
              <a:spcBef>
                <a:spcPct val="20000"/>
              </a:spcBef>
              <a:spcAft>
                <a:spcPct val="0"/>
              </a:spcAft>
              <a:buChar char="–"/>
              <a:defRPr sz="2000">
                <a:solidFill>
                  <a:schemeClr val="tx1"/>
                </a:solidFill>
                <a:latin typeface="Franklin Gothic Book" pitchFamily="34" charset="0"/>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80000"/>
              </a:lnSpc>
              <a:buNone/>
            </a:pPr>
            <a:r>
              <a:rPr lang="en-US" sz="2400" dirty="0" smtClean="0">
                <a:solidFill>
                  <a:schemeClr val="bg1"/>
                </a:solidFill>
                <a:latin typeface="Franklin Gothic Medium" pitchFamily="34" charset="0"/>
              </a:rPr>
              <a:t>Jody A. Toner</a:t>
            </a:r>
          </a:p>
          <a:p>
            <a:pPr marL="0" indent="0" algn="ctr">
              <a:buNone/>
            </a:pPr>
            <a:r>
              <a:rPr lang="en-US" sz="2400" dirty="0" smtClean="0">
                <a:solidFill>
                  <a:schemeClr val="bg1"/>
                </a:solidFill>
                <a:latin typeface="Franklin Gothic Medium" pitchFamily="34" charset="0"/>
              </a:rPr>
              <a:t>WCF Vice President of Universal Services</a:t>
            </a:r>
          </a:p>
          <a:p>
            <a:pPr marL="0" indent="0" algn="ctr">
              <a:buNone/>
            </a:pPr>
            <a:r>
              <a:rPr lang="en-US" sz="2400" dirty="0" smtClean="0">
                <a:solidFill>
                  <a:schemeClr val="bg1"/>
                </a:solidFill>
                <a:latin typeface="Franklin Gothic Medium" pitchFamily="34" charset="0"/>
              </a:rPr>
              <a:t>407-531-1222 ext. 2029</a:t>
            </a:r>
          </a:p>
          <a:p>
            <a:pPr marL="0" indent="0" algn="ctr">
              <a:buNone/>
            </a:pPr>
            <a:r>
              <a:rPr lang="en-US" sz="2400" dirty="0">
                <a:solidFill>
                  <a:srgbClr val="FF0000"/>
                </a:solidFill>
                <a:latin typeface="Franklin Gothic Medium" pitchFamily="34" charset="0"/>
              </a:rPr>
              <a:t> </a:t>
            </a:r>
            <a:r>
              <a:rPr lang="en-US" sz="2400" dirty="0">
                <a:solidFill>
                  <a:srgbClr val="FF0000"/>
                </a:solidFill>
                <a:latin typeface="Franklin Gothic Medium" pitchFamily="34" charset="0"/>
                <a:hlinkClick r:id="rId4"/>
              </a:rPr>
              <a:t>jtoner@wcfla.com</a:t>
            </a:r>
            <a:endParaRPr lang="en-US" sz="2400" dirty="0">
              <a:solidFill>
                <a:srgbClr val="FF0000"/>
              </a:solidFill>
              <a:latin typeface="Franklin Gothic Medium" pitchFamily="34" charset="0"/>
            </a:endParaRPr>
          </a:p>
          <a:p>
            <a:pPr marL="0" indent="0" algn="ctr">
              <a:buNone/>
            </a:pPr>
            <a:r>
              <a:rPr lang="en-US" sz="2400" dirty="0" smtClean="0">
                <a:solidFill>
                  <a:schemeClr val="bg1"/>
                </a:solidFill>
                <a:latin typeface="Franklin Gothic Medium" pitchFamily="34" charset="0"/>
                <a:hlinkClick r:id="rId5"/>
              </a:rPr>
              <a:t>www.WorkforceCentralFlorida.com</a:t>
            </a:r>
            <a:endParaRPr lang="en-US" sz="2400" dirty="0" smtClean="0">
              <a:solidFill>
                <a:schemeClr val="bg1"/>
              </a:solidFill>
              <a:latin typeface="Franklin Gothic Medium" pitchFamily="34" charset="0"/>
            </a:endParaRPr>
          </a:p>
          <a:p>
            <a:pPr marL="0" indent="0" algn="ctr">
              <a:buNone/>
            </a:pPr>
            <a:endParaRPr lang="en-US" sz="2400" dirty="0">
              <a:solidFill>
                <a:schemeClr val="bg1"/>
              </a:solidFill>
              <a:latin typeface="Franklin Gothic Medium" pitchFamily="34" charset="0"/>
            </a:endParaRPr>
          </a:p>
        </p:txBody>
      </p:sp>
    </p:spTree>
    <p:extLst>
      <p:ext uri="{BB962C8B-B14F-4D97-AF65-F5344CB8AC3E}">
        <p14:creationId xmlns:p14="http://schemas.microsoft.com/office/powerpoint/2010/main" val="65201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US" u="sng" dirty="0" smtClean="0">
                <a:solidFill>
                  <a:schemeClr val="bg1"/>
                </a:solidFill>
                <a:latin typeface="Impact" pitchFamily="34" charset="0"/>
              </a:rPr>
              <a:t>Competency Model History</a:t>
            </a:r>
            <a:endParaRPr lang="en-US" u="sng" dirty="0">
              <a:solidFill>
                <a:schemeClr val="bg1"/>
              </a:solidFill>
            </a:endParaRPr>
          </a:p>
        </p:txBody>
      </p:sp>
      <p:sp>
        <p:nvSpPr>
          <p:cNvPr id="3" name="Content Placeholder 2"/>
          <p:cNvSpPr>
            <a:spLocks noGrp="1"/>
          </p:cNvSpPr>
          <p:nvPr>
            <p:ph idx="1"/>
          </p:nvPr>
        </p:nvSpPr>
        <p:spPr>
          <a:xfrm>
            <a:off x="2362200" y="1447800"/>
            <a:ext cx="6553200" cy="4525963"/>
          </a:xfrm>
        </p:spPr>
        <p:txBody>
          <a:bodyPr/>
          <a:lstStyle/>
          <a:p>
            <a:r>
              <a:rPr lang="en-US" sz="2600" dirty="0" smtClean="0">
                <a:solidFill>
                  <a:schemeClr val="bg1"/>
                </a:solidFill>
              </a:rPr>
              <a:t>Competency Certification originated during PY 05-06 for the WIA Program</a:t>
            </a:r>
          </a:p>
          <a:p>
            <a:r>
              <a:rPr lang="en-US" sz="2600" dirty="0" smtClean="0">
                <a:solidFill>
                  <a:schemeClr val="bg1"/>
                </a:solidFill>
              </a:rPr>
              <a:t>Competency exams were developed from existing training materials, practices and LOP’s.</a:t>
            </a:r>
          </a:p>
          <a:p>
            <a:r>
              <a:rPr lang="en-US" sz="2600" dirty="0" smtClean="0">
                <a:solidFill>
                  <a:schemeClr val="bg1"/>
                </a:solidFill>
              </a:rPr>
              <a:t>Extensive input was obtained from management and frontline staff</a:t>
            </a:r>
          </a:p>
          <a:p>
            <a:r>
              <a:rPr lang="en-US" sz="2600" dirty="0" smtClean="0">
                <a:solidFill>
                  <a:schemeClr val="bg1"/>
                </a:solidFill>
              </a:rPr>
              <a:t>Centralized staff training materials and LOP’s </a:t>
            </a:r>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884206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705600" cy="1066800"/>
          </a:xfrm>
        </p:spPr>
        <p:txBody>
          <a:bodyPr>
            <a:normAutofit/>
          </a:bodyPr>
          <a:lstStyle/>
          <a:p>
            <a:r>
              <a:rPr lang="en-US" u="sng" dirty="0" smtClean="0">
                <a:solidFill>
                  <a:schemeClr val="bg1"/>
                </a:solidFill>
                <a:latin typeface="Impact" pitchFamily="34" charset="0"/>
              </a:rPr>
              <a:t>Competency Model History</a:t>
            </a:r>
            <a:endParaRPr lang="en-US" u="sng" dirty="0">
              <a:solidFill>
                <a:schemeClr val="bg1"/>
              </a:solidFill>
            </a:endParaRPr>
          </a:p>
        </p:txBody>
      </p:sp>
      <p:sp>
        <p:nvSpPr>
          <p:cNvPr id="3" name="Content Placeholder 2"/>
          <p:cNvSpPr>
            <a:spLocks noGrp="1"/>
          </p:cNvSpPr>
          <p:nvPr>
            <p:ph idx="1"/>
          </p:nvPr>
        </p:nvSpPr>
        <p:spPr>
          <a:xfrm>
            <a:off x="2209800" y="1524000"/>
            <a:ext cx="6553200" cy="4297363"/>
          </a:xfrm>
        </p:spPr>
        <p:txBody>
          <a:bodyPr/>
          <a:lstStyle/>
          <a:p>
            <a:r>
              <a:rPr lang="en-US" sz="2600" dirty="0" smtClean="0">
                <a:solidFill>
                  <a:schemeClr val="bg1"/>
                </a:solidFill>
              </a:rPr>
              <a:t>1 hour duration for competency exam testing</a:t>
            </a:r>
          </a:p>
          <a:p>
            <a:r>
              <a:rPr lang="en-US" sz="2600" dirty="0" smtClean="0">
                <a:solidFill>
                  <a:schemeClr val="bg1"/>
                </a:solidFill>
              </a:rPr>
              <a:t># of questions range from 105-120</a:t>
            </a:r>
          </a:p>
          <a:p>
            <a:r>
              <a:rPr lang="en-US" sz="2600" dirty="0" smtClean="0">
                <a:solidFill>
                  <a:schemeClr val="bg1"/>
                </a:solidFill>
              </a:rPr>
              <a:t>Equal weighted value on each question</a:t>
            </a:r>
          </a:p>
          <a:p>
            <a:r>
              <a:rPr lang="en-US" sz="2600" dirty="0" smtClean="0">
                <a:solidFill>
                  <a:schemeClr val="bg1"/>
                </a:solidFill>
              </a:rPr>
              <a:t>Established internal performance standard pass rate of 90%</a:t>
            </a:r>
          </a:p>
          <a:p>
            <a:r>
              <a:rPr lang="en-US" sz="2600" dirty="0" smtClean="0">
                <a:solidFill>
                  <a:schemeClr val="bg1"/>
                </a:solidFill>
              </a:rPr>
              <a:t>Staff are given one opportunity to retest</a:t>
            </a:r>
          </a:p>
          <a:p>
            <a:r>
              <a:rPr lang="en-US" sz="2600" dirty="0" smtClean="0">
                <a:solidFill>
                  <a:schemeClr val="bg1"/>
                </a:solidFill>
              </a:rPr>
              <a:t>High levels of staff anxiety</a:t>
            </a:r>
          </a:p>
          <a:p>
            <a:pPr lvl="1"/>
            <a:endParaRPr lang="en-US" sz="2400" dirty="0">
              <a:solidFill>
                <a:schemeClr val="bg1"/>
              </a:solidFill>
            </a:endParaRPr>
          </a:p>
          <a:p>
            <a:pPr lvl="1"/>
            <a:endParaRPr lang="en-US" sz="24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506192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705600" cy="1066800"/>
          </a:xfrm>
        </p:spPr>
        <p:txBody>
          <a:bodyPr>
            <a:normAutofit/>
          </a:bodyPr>
          <a:lstStyle/>
          <a:p>
            <a:r>
              <a:rPr lang="en-US" u="sng" dirty="0" smtClean="0">
                <a:solidFill>
                  <a:schemeClr val="bg1"/>
                </a:solidFill>
                <a:latin typeface="Impact" pitchFamily="34" charset="0"/>
              </a:rPr>
              <a:t>Competency Model History</a:t>
            </a:r>
            <a:endParaRPr lang="en-US" u="sng" dirty="0">
              <a:solidFill>
                <a:schemeClr val="bg1"/>
              </a:solidFill>
            </a:endParaRPr>
          </a:p>
        </p:txBody>
      </p:sp>
      <p:sp>
        <p:nvSpPr>
          <p:cNvPr id="3" name="Content Placeholder 2"/>
          <p:cNvSpPr>
            <a:spLocks noGrp="1"/>
          </p:cNvSpPr>
          <p:nvPr>
            <p:ph idx="1"/>
          </p:nvPr>
        </p:nvSpPr>
        <p:spPr>
          <a:xfrm>
            <a:off x="2362200" y="1371600"/>
            <a:ext cx="6400800" cy="4297363"/>
          </a:xfrm>
        </p:spPr>
        <p:txBody>
          <a:bodyPr/>
          <a:lstStyle/>
          <a:p>
            <a:r>
              <a:rPr lang="en-US" sz="2600" dirty="0" smtClean="0">
                <a:solidFill>
                  <a:schemeClr val="bg1"/>
                </a:solidFill>
              </a:rPr>
              <a:t>Reminder email with testing tips was  distributed to staff:</a:t>
            </a:r>
          </a:p>
          <a:p>
            <a:pPr lvl="1"/>
            <a:r>
              <a:rPr lang="en-US" sz="2300" dirty="0" smtClean="0">
                <a:solidFill>
                  <a:schemeClr val="bg1"/>
                </a:solidFill>
              </a:rPr>
              <a:t>Review all training materials the day before actual exam</a:t>
            </a:r>
          </a:p>
          <a:p>
            <a:pPr lvl="1"/>
            <a:r>
              <a:rPr lang="en-US" sz="2300" dirty="0" smtClean="0">
                <a:solidFill>
                  <a:schemeClr val="bg1"/>
                </a:solidFill>
              </a:rPr>
              <a:t>Read each question and review all possible responses prior to making a determination of the answer</a:t>
            </a:r>
          </a:p>
          <a:p>
            <a:pPr lvl="1"/>
            <a:r>
              <a:rPr lang="en-US" sz="2300" dirty="0" smtClean="0">
                <a:solidFill>
                  <a:schemeClr val="bg1"/>
                </a:solidFill>
              </a:rPr>
              <a:t>Prior to submitting exam review all questions</a:t>
            </a:r>
          </a:p>
          <a:p>
            <a:pPr lvl="1"/>
            <a:r>
              <a:rPr lang="en-US" sz="2300" dirty="0" smtClean="0">
                <a:solidFill>
                  <a:schemeClr val="bg1"/>
                </a:solidFill>
              </a:rPr>
              <a:t>Don’t rush through testing process</a:t>
            </a:r>
          </a:p>
          <a:p>
            <a:pPr lvl="1"/>
            <a:endParaRPr lang="en-US" sz="2400" dirty="0">
              <a:solidFill>
                <a:schemeClr val="bg1"/>
              </a:solidFill>
            </a:endParaRPr>
          </a:p>
          <a:p>
            <a:pPr lvl="1"/>
            <a:endParaRPr lang="en-US" sz="24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636400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US" u="sng" dirty="0" smtClean="0">
                <a:solidFill>
                  <a:schemeClr val="bg1"/>
                </a:solidFill>
                <a:latin typeface="Impact" pitchFamily="34" charset="0"/>
              </a:rPr>
              <a:t>Staff Training Resources</a:t>
            </a:r>
            <a:endParaRPr lang="en-US" u="sng" dirty="0">
              <a:solidFill>
                <a:schemeClr val="bg1"/>
              </a:solidFill>
            </a:endParaRPr>
          </a:p>
        </p:txBody>
      </p:sp>
      <p:sp>
        <p:nvSpPr>
          <p:cNvPr id="3" name="Content Placeholder 2"/>
          <p:cNvSpPr>
            <a:spLocks noGrp="1"/>
          </p:cNvSpPr>
          <p:nvPr>
            <p:ph idx="1"/>
          </p:nvPr>
        </p:nvSpPr>
        <p:spPr>
          <a:xfrm>
            <a:off x="2133600" y="1371600"/>
            <a:ext cx="6553200" cy="4754563"/>
          </a:xfrm>
        </p:spPr>
        <p:txBody>
          <a:bodyPr/>
          <a:lstStyle/>
          <a:p>
            <a:r>
              <a:rPr lang="en-US" sz="2600" dirty="0" smtClean="0">
                <a:solidFill>
                  <a:schemeClr val="bg1"/>
                </a:solidFill>
              </a:rPr>
              <a:t>Investment in ongoing extensive staff development training </a:t>
            </a:r>
          </a:p>
          <a:p>
            <a:r>
              <a:rPr lang="en-US" sz="2600" dirty="0" smtClean="0">
                <a:solidFill>
                  <a:schemeClr val="bg1"/>
                </a:solidFill>
              </a:rPr>
              <a:t>WCF University</a:t>
            </a:r>
          </a:p>
          <a:p>
            <a:r>
              <a:rPr lang="en-US" sz="2600" dirty="0" smtClean="0">
                <a:solidFill>
                  <a:schemeClr val="bg1"/>
                </a:solidFill>
              </a:rPr>
              <a:t>Mandatory programmatic training w/SME’s</a:t>
            </a:r>
          </a:p>
          <a:p>
            <a:r>
              <a:rPr lang="en-US" sz="2600" dirty="0" smtClean="0">
                <a:solidFill>
                  <a:schemeClr val="bg1"/>
                </a:solidFill>
              </a:rPr>
              <a:t>Annual performance goals are established for all staff</a:t>
            </a:r>
          </a:p>
          <a:p>
            <a:r>
              <a:rPr lang="en-US" sz="2600" dirty="0" smtClean="0">
                <a:solidFill>
                  <a:schemeClr val="bg1"/>
                </a:solidFill>
              </a:rPr>
              <a:t>Lending library materials are also available to staff</a:t>
            </a:r>
          </a:p>
          <a:p>
            <a:r>
              <a:rPr lang="en-US" sz="2600" dirty="0" smtClean="0">
                <a:solidFill>
                  <a:schemeClr val="bg1"/>
                </a:solidFill>
              </a:rPr>
              <a:t>WCF Online Learning  </a:t>
            </a:r>
          </a:p>
          <a:p>
            <a:r>
              <a:rPr lang="en-US" sz="2600" dirty="0" smtClean="0">
                <a:solidFill>
                  <a:schemeClr val="bg1"/>
                </a:solidFill>
              </a:rPr>
              <a:t>Captivate</a:t>
            </a:r>
          </a:p>
        </p:txBody>
      </p:sp>
      <p:pic>
        <p:nvPicPr>
          <p:cNvPr id="4" name="Picture 5" descr="C:\Users\w12meh\AppData\Local\Microsoft\Windows\Temporary Internet Files\Content.IE5\NDETXJ2A\MP9102209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050564"/>
            <a:ext cx="2362200" cy="1573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336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6705600" cy="1143000"/>
          </a:xfrm>
        </p:spPr>
        <p:txBody>
          <a:bodyPr/>
          <a:lstStyle/>
          <a:p>
            <a:r>
              <a:rPr lang="en-US" u="sng" dirty="0" smtClean="0">
                <a:solidFill>
                  <a:schemeClr val="bg1"/>
                </a:solidFill>
                <a:latin typeface="Impact" pitchFamily="34" charset="0"/>
              </a:rPr>
              <a:t>Exam Training Preparation</a:t>
            </a:r>
            <a:endParaRPr lang="en-US" u="sng" dirty="0">
              <a:solidFill>
                <a:schemeClr val="bg1"/>
              </a:solidFill>
            </a:endParaRPr>
          </a:p>
        </p:txBody>
      </p:sp>
      <p:sp>
        <p:nvSpPr>
          <p:cNvPr id="3" name="Content Placeholder 2"/>
          <p:cNvSpPr>
            <a:spLocks noGrp="1"/>
          </p:cNvSpPr>
          <p:nvPr>
            <p:ph idx="1"/>
          </p:nvPr>
        </p:nvSpPr>
        <p:spPr>
          <a:xfrm>
            <a:off x="2438400" y="1447800"/>
            <a:ext cx="6553200" cy="4525963"/>
          </a:xfrm>
        </p:spPr>
        <p:txBody>
          <a:bodyPr/>
          <a:lstStyle/>
          <a:p>
            <a:r>
              <a:rPr lang="en-US" sz="2600" dirty="0" smtClean="0">
                <a:solidFill>
                  <a:schemeClr val="bg1"/>
                </a:solidFill>
              </a:rPr>
              <a:t>Training manuals are issued to staff each PY containing all forms, LOP’s, PPT’s etc.</a:t>
            </a:r>
          </a:p>
          <a:p>
            <a:r>
              <a:rPr lang="en-US" sz="2600" dirty="0" smtClean="0">
                <a:solidFill>
                  <a:schemeClr val="bg1"/>
                </a:solidFill>
              </a:rPr>
              <a:t>As additional training occurs during the PY, staff receive printouts of all materials and manuals are updated</a:t>
            </a:r>
          </a:p>
          <a:p>
            <a:r>
              <a:rPr lang="en-US" sz="2600" dirty="0" smtClean="0">
                <a:solidFill>
                  <a:schemeClr val="bg1"/>
                </a:solidFill>
              </a:rPr>
              <a:t>Staff are required to bring manuals to all training events</a:t>
            </a:r>
          </a:p>
          <a:p>
            <a:r>
              <a:rPr lang="en-US" sz="2600" dirty="0" smtClean="0">
                <a:solidFill>
                  <a:schemeClr val="bg1"/>
                </a:solidFill>
              </a:rPr>
              <a:t>Pop quizzes, games, and pre-tests occur during the training</a:t>
            </a:r>
          </a:p>
          <a:p>
            <a:r>
              <a:rPr lang="en-US" sz="2600" dirty="0" smtClean="0">
                <a:solidFill>
                  <a:schemeClr val="bg1"/>
                </a:solidFill>
              </a:rPr>
              <a:t>Make-up sessions are available </a:t>
            </a:r>
          </a:p>
        </p:txBody>
      </p:sp>
    </p:spTree>
    <p:extLst>
      <p:ext uri="{BB962C8B-B14F-4D97-AF65-F5344CB8AC3E}">
        <p14:creationId xmlns:p14="http://schemas.microsoft.com/office/powerpoint/2010/main" val="14118476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814&quot;&gt;&lt;property id=&quot;20148&quot; value=&quot;5&quot;/&gt;&lt;property id=&quot;20300&quot; value=&quot;Slide 1 - &amp;quot;Optimum Bench Strength through Local Credentialing&amp;quot;&quot;/&gt;&lt;property id=&quot;20307&quot; value=&quot;402&quot;/&gt;&lt;/object&gt;&lt;object type=&quot;3&quot; unique_id=&quot;14618&quot;&gt;&lt;property id=&quot;20148&quot; value=&quot;5&quot;/&gt;&lt;property id=&quot;20300&quot; value=&quot;Slide 9 - &amp;quot;Exam Training Preparation&amp;quot;&quot;/&gt;&lt;property id=&quot;20307&quot; value=&quot;457&quot;/&gt;&lt;/object&gt;&lt;object type=&quot;3&quot; unique_id=&quot;14619&quot;&gt;&lt;property id=&quot;20148&quot; value=&quot;5&quot;/&gt;&lt;property id=&quot;20300&quot; value=&quot;Slide 10 - &amp;quot;Competency Exam&amp;quot;&quot;/&gt;&lt;property id=&quot;20307&quot; value=&quot;452&quot;/&gt;&lt;/object&gt;&lt;object type=&quot;3&quot; unique_id=&quot;14620&quot;&gt;&lt;property id=&quot;20148&quot; value=&quot;5&quot;/&gt;&lt;property id=&quot;20300&quot; value=&quot;Slide 11 - &amp;quot;Level 1 Competency Exam &amp;quot;&quot;/&gt;&lt;property id=&quot;20307&quot; value=&quot;451&quot;/&gt;&lt;/object&gt;&lt;object type=&quot;3&quot; unique_id=&quot;14621&quot;&gt;&lt;property id=&quot;20148&quot; value=&quot;5&quot;/&gt;&lt;property id=&quot;20300&quot; value=&quot;Slide 32 - &amp;quot;WIA Level 2 Competency Exam &amp;quot;&quot;/&gt;&lt;property id=&quot;20307&quot; value=&quot;450&quot;/&gt;&lt;/object&gt;&lt;object type=&quot;3&quot; unique_id=&quot;14624&quot;&gt;&lt;property id=&quot;20148&quot; value=&quot;5&quot;/&gt;&lt;property id=&quot;20300&quot; value=&quot;Slide 2 - &amp;quot;What is credentialing?&amp;quot;&quot;/&gt;&lt;property id=&quot;20307&quot; value=&quot;454&quot;/&gt;&lt;/object&gt;&lt;object type=&quot;3&quot; unique_id=&quot;14625&quot;&gt;&lt;property id=&quot;20148&quot; value=&quot;5&quot;/&gt;&lt;property id=&quot;20300&quot; value=&quot;Slide 3 - &amp;quot;Why is Credentialing important?&amp;quot;&quot;/&gt;&lt;property id=&quot;20307&quot; value=&quot;453&quot;/&gt;&lt;/object&gt;&lt;object type=&quot;3&quot; unique_id=&quot;14740&quot;&gt;&lt;property id=&quot;20148&quot; value=&quot;5&quot;/&gt;&lt;property id=&quot;20300&quot; value=&quot;Slide 8 - &amp;quot;Staff Training Resources&amp;quot;&quot;/&gt;&lt;property id=&quot;20307&quot; value=&quot;464&quot;/&gt;&lt;/object&gt;&lt;object type=&quot;3&quot; unique_id=&quot;14741&quot;&gt;&lt;property id=&quot;20148&quot; value=&quot;5&quot;/&gt;&lt;property id=&quot;20300&quot; value=&quot;Slide 35 - &amp;quot;Exam Testing Process&amp;quot;&quot;/&gt;&lt;property id=&quot;20307&quot; value=&quot;461&quot;/&gt;&lt;/object&gt;&lt;object type=&quot;3&quot; unique_id=&quot;14742&quot;&gt;&lt;property id=&quot;20148&quot; value=&quot;5&quot;/&gt;&lt;property id=&quot;20300&quot; value=&quot;Slide 40 - &amp;quot;Questions&amp;quot;&quot;/&gt;&lt;property id=&quot;20307&quot; value=&quot;462&quot;/&gt;&lt;/object&gt;&lt;object type=&quot;3&quot; unique_id=&quot;15272&quot;&gt;&lt;property id=&quot;20148&quot; value=&quot;5&quot;/&gt;&lt;property id=&quot;20300&quot; value=&quot;Slide 5 - &amp;quot;Competency Model History&amp;quot;&quot;/&gt;&lt;property id=&quot;20307&quot; value=&quot;477&quot;/&gt;&lt;/object&gt;&lt;object type=&quot;3&quot; unique_id=&quot;15273&quot;&gt;&lt;property id=&quot;20148&quot; value=&quot;5&quot;/&gt;&lt;property id=&quot;20300&quot; value=&quot;Slide 6 - &amp;quot;Competency Model History&amp;quot;&quot;/&gt;&lt;property id=&quot;20307&quot; value=&quot;478&quot;/&gt;&lt;/object&gt;&lt;object type=&quot;3&quot; unique_id=&quot;15444&quot;&gt;&lt;property id=&quot;20148&quot; value=&quot;5&quot;/&gt;&lt;property id=&quot;20300&quot; value=&quot;Slide 12 - &amp;quot;Current Level 1 Exams&amp;quot;&quot;/&gt;&lt;property id=&quot;20307&quot; value=&quot;479&quot;/&gt;&lt;/object&gt;&lt;object type=&quot;3&quot; unique_id=&quot;15849&quot;&gt;&lt;property id=&quot;20148&quot; value=&quot;5&quot;/&gt;&lt;property id=&quot;20300&quot; value=&quot;Slide 13 - &amp;quot;Current Level 1 Exams&amp;quot;&quot;/&gt;&lt;property id=&quot;20307&quot; value=&quot;484&quot;/&gt;&lt;/object&gt;&lt;object type=&quot;3&quot; unique_id=&quot;15850&quot;&gt;&lt;property id=&quot;20148&quot; value=&quot;5&quot;/&gt;&lt;property id=&quot;20300&quot; value=&quot;Slide 14 - &amp;quot;Level 1 Competency Exam&amp;quot;&quot;/&gt;&lt;property id=&quot;20307&quot; value=&quot;483&quot;/&gt;&lt;/object&gt;&lt;object type=&quot;3&quot; unique_id=&quot;16103&quot;&gt;&lt;property id=&quot;20148&quot; value=&quot;5&quot;/&gt;&lt;property id=&quot;20300&quot; value=&quot;Slide 15 - &amp;quot;WIA Level 1 Competency Exam&amp;quot;&quot;/&gt;&lt;property id=&quot;20307&quot; value=&quot;485&quot;/&gt;&lt;/object&gt;&lt;object type=&quot;3&quot; unique_id=&quot;16104&quot;&gt;&lt;property id=&quot;20148&quot; value=&quot;5&quot;/&gt;&lt;property id=&quot;20300&quot; value=&quot;Slide 17 - &amp;quot;REC Level 1 Competency Exam&amp;quot;&quot;/&gt;&lt;property id=&quot;20307&quot; value=&quot;486&quot;/&gt;&lt;/object&gt;&lt;object type=&quot;3&quot; unique_id=&quot;16105&quot;&gt;&lt;property id=&quot;20148&quot; value=&quot;5&quot;/&gt;&lt;property id=&quot;20300&quot; value=&quot;Slide 19 - &amp;quot;SJC Level 1 Competency Exam&amp;quot;&quot;/&gt;&lt;property id=&quot;20307&quot; value=&quot;487&quot;/&gt;&lt;/object&gt;&lt;object type=&quot;3&quot; unique_id=&quot;16231&quot;&gt;&lt;property id=&quot;20148&quot; value=&quot;5&quot;/&gt;&lt;property id=&quot;20300&quot; value=&quot;Slide 34 - &amp;quot;Sample WIA Level 2 Questions&amp;quot;&quot;/&gt;&lt;property id=&quot;20307&quot; value=&quot;488&quot;/&gt;&lt;/object&gt;&lt;object type=&quot;3&quot; unique_id=&quot;16397&quot;&gt;&lt;property id=&quot;20148&quot; value=&quot;5&quot;/&gt;&lt;property id=&quot;20300&quot; value=&quot;Slide 16 - &amp;quot;Sample WIA Level 1 Questions&amp;quot;&quot;/&gt;&lt;property id=&quot;20307&quot; value=&quot;490&quot;/&gt;&lt;/object&gt;&lt;object type=&quot;3&quot; unique_id=&quot;16568&quot;&gt;&lt;property id=&quot;20148&quot; value=&quot;5&quot;/&gt;&lt;property id=&quot;20300&quot; value=&quot;Slide 18 - &amp;quot;Sample REC Level 1 Questions&amp;quot;&quot;/&gt;&lt;property id=&quot;20307&quot; value=&quot;491&quot;/&gt;&lt;/object&gt;&lt;object type=&quot;3&quot; unique_id=&quot;16569&quot;&gt;&lt;property id=&quot;20148&quot; value=&quot;5&quot;/&gt;&lt;property id=&quot;20300&quot; value=&quot;Slide 20 - &amp;quot;Sample SJC Level 1 Questions&amp;quot;&quot;/&gt;&lt;property id=&quot;20307&quot; value=&quot;492&quot;/&gt;&lt;/object&gt;&lt;object type=&quot;3&quot; unique_id=&quot;16570&quot;&gt;&lt;property id=&quot;20148&quot; value=&quot;5&quot;/&gt;&lt;property id=&quot;20300&quot; value=&quot;Slide 21 - &amp;quot;Sample USD General Level 1 Questions&amp;quot;&quot;/&gt;&lt;property id=&quot;20307&quot; value=&quot;493&quot;/&gt;&lt;/object&gt;&lt;object type=&quot;3&quot; unique_id=&quot;16904&quot;&gt;&lt;property id=&quot;20148&quot; value=&quot;5&quot;/&gt;&lt;property id=&quot;20300&quot; value=&quot;Slide 23 - &amp;quot;Sample UPS/RES/REA Level 1 Questions&amp;quot;&quot;/&gt;&lt;property id=&quot;20307&quot; value=&quot;494&quot;/&gt;&lt;/object&gt;&lt;object type=&quot;3&quot; unique_id=&quot;16905&quot;&gt;&lt;property id=&quot;20148&quot; value=&quot;5&quot;/&gt;&lt;property id=&quot;20300&quot; value=&quot;Slide 25 - &amp;quot;Sample Front Desk Level 1 Questions&amp;quot;&quot;/&gt;&lt;property id=&quot;20307&quot; value=&quot;495&quot;/&gt;&lt;/object&gt;&lt;object type=&quot;3&quot; unique_id=&quot;16906&quot;&gt;&lt;property id=&quot;20148&quot; value=&quot;5&quot;/&gt;&lt;property id=&quot;20300&quot; value=&quot;Slide 27 - &amp;quot;Sample Resource Room Level 1 Questions&amp;quot;&quot;/&gt;&lt;property id=&quot;20307&quot; value=&quot;496&quot;/&gt;&lt;/object&gt;&lt;object type=&quot;3&quot; unique_id=&quot;16907&quot;&gt;&lt;property id=&quot;20148&quot; value=&quot;5&quot;/&gt;&lt;property id=&quot;20300&quot; value=&quot;Slide 29 - &amp;quot;Sample Veteran Level 1 Questions&amp;quot;&quot;/&gt;&lt;property id=&quot;20307&quot; value=&quot;497&quot;/&gt;&lt;/object&gt;&lt;object type=&quot;3&quot; unique_id=&quot;17204&quot;&gt;&lt;property id=&quot;20148&quot; value=&quot;5&quot;/&gt;&lt;property id=&quot;20300&quot; value=&quot;Slide 38 - &amp;quot;PY 10-11 Exam Results&amp;quot;&quot;/&gt;&lt;property id=&quot;20307&quot; value=&quot;500&quot;/&gt;&lt;/object&gt;&lt;object type=&quot;3&quot; unique_id=&quot;17207&quot;&gt;&lt;property id=&quot;20148&quot; value=&quot;5&quot;/&gt;&lt;property id=&quot;20300&quot; value=&quot;Slide 39 - &amp;quot;ROI&amp;quot;&quot;/&gt;&lt;property id=&quot;20307&quot; value=&quot;503&quot;/&gt;&lt;/object&gt;&lt;object type=&quot;3&quot; unique_id=&quot;17490&quot;&gt;&lt;property id=&quot;20148&quot; value=&quot;5&quot;/&gt;&lt;property id=&quot;20300&quot; value=&quot;Slide 36 - &amp;quot;Scoring Methodology&amp;quot;&quot;/&gt;&lt;property id=&quot;20307&quot; value=&quot;505&quot;/&gt;&lt;/object&gt;&lt;object type=&quot;3&quot; unique_id=&quot;17491&quot;&gt;&lt;property id=&quot;20148&quot; value=&quot;5&quot;/&gt;&lt;property id=&quot;20300&quot; value=&quot;Slide 37 - &amp;quot;Exam Re-Testing &amp;quot;&quot;/&gt;&lt;property id=&quot;20307&quot; value=&quot;504&quot;/&gt;&lt;/object&gt;&lt;object type=&quot;3&quot; unique_id=&quot;17858&quot;&gt;&lt;property id=&quot;20148&quot; value=&quot;5&quot;/&gt;&lt;property id=&quot;20300&quot; value=&quot;Slide 33 - &amp;quot;WIA Level 2 Competency Exam&amp;quot;&quot;/&gt;&lt;property id=&quot;20307&quot; value=&quot;512&quot;/&gt;&lt;/object&gt;&lt;object type=&quot;3&quot; unique_id=&quot;18946&quot;&gt;&lt;property id=&quot;20148&quot; value=&quot;5&quot;/&gt;&lt;property id=&quot;20300&quot; value=&quot;Slide 22 - &amp;quot;Sample UPS/RES/REA  Level 1 Competency Exam&amp;quot;&quot;/&gt;&lt;property id=&quot;20307&quot; value=&quot;516&quot;/&gt;&lt;/object&gt;&lt;object type=&quot;3&quot; unique_id=&quot;18948&quot;&gt;&lt;property id=&quot;20148&quot; value=&quot;5&quot;/&gt;&lt;property id=&quot;20300&quot; value=&quot;Slide 24 - &amp;quot;Sample Front Desk Level 1 Competency Exam&amp;quot;&quot;/&gt;&lt;property id=&quot;20307&quot; value=&quot;518&quot;/&gt;&lt;/object&gt;&lt;object type=&quot;3&quot; unique_id=&quot;18950&quot;&gt;&lt;property id=&quot;20148&quot; value=&quot;5&quot;/&gt;&lt;property id=&quot;20300&quot; value=&quot;Slide 26 - &amp;quot;Sample Resource Room Level 1 Competency Exam&amp;quot;&quot;/&gt;&lt;property id=&quot;20307&quot; value=&quot;520&quot;/&gt;&lt;/object&gt;&lt;object type=&quot;3&quot; unique_id=&quot;18952&quot;&gt;&lt;property id=&quot;20148&quot; value=&quot;5&quot;/&gt;&lt;property id=&quot;20300&quot; value=&quot;Slide 28 - &amp;quot;Sample Veteran Level 1 Competency Exam&amp;quot;&quot;/&gt;&lt;property id=&quot;20307&quot; value=&quot;522&quot;/&gt;&lt;/object&gt;&lt;object type=&quot;3&quot; unique_id=&quot;18954&quot;&gt;&lt;property id=&quot;20148&quot; value=&quot;5&quot;/&gt;&lt;property id=&quot;20300&quot; value=&quot;Slide 30 - &amp;quot;Sample Backroom Operations Level 1 Competency Exam&amp;quot;&quot;/&gt;&lt;property id=&quot;20307&quot; value=&quot;524&quot;/&gt;&lt;/object&gt;&lt;object type=&quot;3&quot; unique_id=&quot;18955&quot;&gt;&lt;property id=&quot;20148&quot; value=&quot;5&quot;/&gt;&lt;property id=&quot;20300&quot; value=&quot;Slide 31 - &amp;quot;Sample Backroom Operations Level 1 Questions&amp;quot;&quot;/&gt;&lt;property id=&quot;20307&quot; value=&quot;525&quot;/&gt;&lt;/object&gt;&lt;object type=&quot;3&quot; unique_id=&quot;19152&quot;&gt;&lt;property id=&quot;20148&quot; value=&quot;5&quot;/&gt;&lt;property id=&quot;20300&quot; value=&quot;Slide 4 - &amp;quot;Methodology&amp;quot;&quot;/&gt;&lt;property id=&quot;20307&quot; value=&quot;526&quot;/&gt;&lt;/object&gt;&lt;object type=&quot;3&quot; unique_id=&quot;19153&quot;&gt;&lt;property id=&quot;20148&quot; value=&quot;5&quot;/&gt;&lt;property id=&quot;20300&quot; value=&quot;Slide 7 - &amp;quot;Competency Model History&amp;quot;&quot;/&gt;&lt;property id=&quot;20307&quot; value=&quot;527&quot;/&gt;&lt;/objec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8442</TotalTime>
  <Words>1480</Words>
  <Application>Microsoft Office PowerPoint</Application>
  <PresentationFormat>On-screen Show (4:3)</PresentationFormat>
  <Paragraphs>274</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Optimum Bench Strength through Local Credentialing</vt:lpstr>
      <vt:lpstr>What is credentialing?</vt:lpstr>
      <vt:lpstr>Why is Credentialing important?</vt:lpstr>
      <vt:lpstr>Methodology</vt:lpstr>
      <vt:lpstr>Competency Model History</vt:lpstr>
      <vt:lpstr>Competency Model History</vt:lpstr>
      <vt:lpstr>Competency Model History</vt:lpstr>
      <vt:lpstr>Staff Training Resources</vt:lpstr>
      <vt:lpstr>Exam Training Preparation</vt:lpstr>
      <vt:lpstr>Competency Exam</vt:lpstr>
      <vt:lpstr>Level 1 Competency Exam </vt:lpstr>
      <vt:lpstr>Current Level 1 Exams</vt:lpstr>
      <vt:lpstr>Current Level 1 Exams</vt:lpstr>
      <vt:lpstr>Level 1 Competency Exam</vt:lpstr>
      <vt:lpstr>WIA Level 1 Competency Exam</vt:lpstr>
      <vt:lpstr>Sample WIA Level 1 Questions</vt:lpstr>
      <vt:lpstr>REC Level 1 Competency Exam</vt:lpstr>
      <vt:lpstr>Sample REC Level 1 Questions</vt:lpstr>
      <vt:lpstr>SJC Level 1 Competency Exam</vt:lpstr>
      <vt:lpstr>Sample SJC Level 1 Questions</vt:lpstr>
      <vt:lpstr>Sample USD General Level 1 Questions</vt:lpstr>
      <vt:lpstr>Sample UPS/RES/REA  Level 1 Competency Exam</vt:lpstr>
      <vt:lpstr>Sample UPS/RES/REA Level 1 Questions</vt:lpstr>
      <vt:lpstr>Sample Front Desk Level 1 Competency Exam</vt:lpstr>
      <vt:lpstr>Sample Front Desk Level 1 Questions</vt:lpstr>
      <vt:lpstr>Sample Resource Room Level 1 Competency Exam</vt:lpstr>
      <vt:lpstr>Sample Resource Room Level 1 Questions</vt:lpstr>
      <vt:lpstr>Sample Veteran Level 1 Competency Exam</vt:lpstr>
      <vt:lpstr>Sample Veteran Level 1 Questions</vt:lpstr>
      <vt:lpstr>Sample Backroom Operations Level 1 Competency Exam</vt:lpstr>
      <vt:lpstr>Sample Backroom Operations Level 1 Questions</vt:lpstr>
      <vt:lpstr>WIA Level 2 Competency Exam </vt:lpstr>
      <vt:lpstr>WIA Level 2 Competency Exam</vt:lpstr>
      <vt:lpstr>Sample WIA Level 2 Questions</vt:lpstr>
      <vt:lpstr>Exam Testing Process</vt:lpstr>
      <vt:lpstr>Scoring Methodology</vt:lpstr>
      <vt:lpstr>Exam Re-Testing </vt:lpstr>
      <vt:lpstr>PY 10-11 Exam Results</vt:lpstr>
      <vt:lpstr>ROI</vt:lpstr>
      <vt:lpstr>Questions</vt:lpstr>
    </vt:vector>
  </TitlesOfParts>
  <Company>WORKFORCE CENTRAL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w12jxl1</dc:creator>
  <cp:lastModifiedBy>Maryanne E. Harkey</cp:lastModifiedBy>
  <cp:revision>375</cp:revision>
  <cp:lastPrinted>2011-12-01T16:27:53Z</cp:lastPrinted>
  <dcterms:created xsi:type="dcterms:W3CDTF">2004-08-02T21:36:31Z</dcterms:created>
  <dcterms:modified xsi:type="dcterms:W3CDTF">2011-12-01T16:28:00Z</dcterms:modified>
</cp:coreProperties>
</file>