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60" r:id="rId3"/>
    <p:sldId id="259" r:id="rId4"/>
    <p:sldId id="257" r:id="rId5"/>
    <p:sldId id="265" r:id="rId6"/>
    <p:sldId id="263" r:id="rId7"/>
    <p:sldId id="262" r:id="rId8"/>
    <p:sldId id="267" r:id="rId9"/>
    <p:sldId id="278" r:id="rId10"/>
    <p:sldId id="268" r:id="rId11"/>
    <p:sldId id="277" r:id="rId12"/>
    <p:sldId id="282" r:id="rId13"/>
    <p:sldId id="264" r:id="rId14"/>
    <p:sldId id="271" r:id="rId15"/>
    <p:sldId id="283" r:id="rId16"/>
    <p:sldId id="266" r:id="rId17"/>
    <p:sldId id="269" r:id="rId18"/>
    <p:sldId id="274" r:id="rId19"/>
    <p:sldId id="275" r:id="rId20"/>
    <p:sldId id="276" r:id="rId21"/>
    <p:sldId id="270" r:id="rId22"/>
    <p:sldId id="272" r:id="rId23"/>
    <p:sldId id="285" r:id="rId24"/>
    <p:sldId id="273" r:id="rId25"/>
    <p:sldId id="286" r:id="rId26"/>
    <p:sldId id="284" r:id="rId27"/>
    <p:sldId id="281" r:id="rId28"/>
    <p:sldId id="290" r:id="rId29"/>
    <p:sldId id="279" r:id="rId30"/>
    <p:sldId id="287" r:id="rId31"/>
    <p:sldId id="288" r:id="rId32"/>
    <p:sldId id="289" r:id="rId33"/>
    <p:sldId id="291" r:id="rId34"/>
    <p:sldId id="292"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FF99"/>
    <a:srgbClr val="FFFF66"/>
    <a:srgbClr val="E6F616"/>
    <a:srgbClr val="E1D82B"/>
    <a:srgbClr val="A5C92B"/>
    <a:srgbClr val="A5A6A5"/>
    <a:srgbClr val="777877"/>
    <a:srgbClr val="1C7DC8"/>
    <a:srgbClr val="194D6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21" autoAdjust="0"/>
    <p:restoredTop sz="91534" autoAdjust="0"/>
  </p:normalViewPr>
  <p:slideViewPr>
    <p:cSldViewPr snapToGrid="0" snapToObjects="1">
      <p:cViewPr>
        <p:scale>
          <a:sx n="77" d="100"/>
          <a:sy n="77" d="100"/>
        </p:scale>
        <p:origin x="-1176" y="-7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1553C8-A44F-47B4-B027-EC6E268430DB}" type="datetimeFigureOut">
              <a:rPr lang="en-US" smtClean="0"/>
              <a:pPr/>
              <a:t>4/30/2012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DE2659-AE19-4D00-95F7-2A435BB3789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mj-lt"/>
              <a:buAutoNum type="romanUcPeriod"/>
            </a:pPr>
            <a:r>
              <a:rPr lang="en-US" dirty="0" smtClean="0"/>
              <a:t>Introduction</a:t>
            </a:r>
            <a:r>
              <a:rPr lang="en-US" baseline="0" dirty="0" smtClean="0"/>
              <a:t> </a:t>
            </a:r>
          </a:p>
          <a:p>
            <a:pPr marL="285750" indent="-285750">
              <a:buFont typeface="+mj-lt"/>
              <a:buAutoNum type="romanUcPeriod"/>
            </a:pPr>
            <a:r>
              <a:rPr lang="en-US" baseline="0" dirty="0" smtClean="0"/>
              <a:t>Background</a:t>
            </a:r>
            <a:endParaRPr lang="en-US" dirty="0" smtClean="0"/>
          </a:p>
          <a:p>
            <a:pPr marL="285750" indent="-285750">
              <a:buFont typeface="+mj-lt"/>
              <a:buAutoNum type="romanUcPeriod"/>
            </a:pPr>
            <a:r>
              <a:rPr lang="en-US" dirty="0" smtClean="0"/>
              <a:t>Format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2DE2659-AE19-4D00-95F7-2A435BB3789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C2DE2659-AE19-4D00-95F7-2A435BB37894}"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dirty="0" smtClean="0"/>
              <a:t>Key Focal</a:t>
            </a:r>
            <a:r>
              <a:rPr lang="en-US" baseline="0" dirty="0" smtClean="0"/>
              <a:t> Points: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99ers</a:t>
            </a:r>
            <a:r>
              <a:rPr lang="en-US" baseline="0" dirty="0" smtClean="0"/>
              <a:t> - </a:t>
            </a:r>
            <a:r>
              <a:rPr lang="en-US" dirty="0" smtClean="0"/>
              <a:t>more quickly re-attach them to the workforce</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No –Tracers</a:t>
            </a:r>
            <a:r>
              <a:rPr lang="en-US" baseline="0" dirty="0" smtClean="0"/>
              <a:t> </a:t>
            </a:r>
            <a:r>
              <a:rPr lang="en-US" dirty="0" smtClean="0"/>
              <a:t>to reduce the number of WIA Adult and Dislocated Workers who fail to complete occupational skills training  </a:t>
            </a:r>
          </a:p>
          <a:p>
            <a:pPr marL="685800" marR="0" lvl="1"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dirty="0" smtClean="0"/>
              <a:t>Mission</a:t>
            </a:r>
            <a:r>
              <a:rPr lang="en-US" baseline="0" dirty="0" smtClean="0"/>
              <a:t> </a:t>
            </a:r>
            <a:r>
              <a:rPr lang="en-US" dirty="0" smtClean="0"/>
              <a:t>assist local boards in proactively lowering the number</a:t>
            </a:r>
            <a:r>
              <a:rPr lang="en-US" baseline="0" dirty="0" smtClean="0"/>
              <a:t> </a:t>
            </a:r>
            <a:r>
              <a:rPr lang="en-US" dirty="0" smtClean="0"/>
              <a:t>of cold cases. </a:t>
            </a:r>
          </a:p>
          <a:p>
            <a:endParaRPr lang="en-US" dirty="0"/>
          </a:p>
        </p:txBody>
      </p:sp>
      <p:sp>
        <p:nvSpPr>
          <p:cNvPr id="4" name="Slide Number Placeholder 3"/>
          <p:cNvSpPr>
            <a:spLocks noGrp="1"/>
          </p:cNvSpPr>
          <p:nvPr>
            <p:ph type="sldNum" sz="quarter" idx="10"/>
          </p:nvPr>
        </p:nvSpPr>
        <p:spPr/>
        <p:txBody>
          <a:bodyPr/>
          <a:lstStyle/>
          <a:p>
            <a:fld id="{C2DE2659-AE19-4D00-95F7-2A435BB37894}" type="slidenum">
              <a:rPr lang="en-US" smtClean="0"/>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dirty="0" smtClean="0"/>
              <a:t>Key Focal</a:t>
            </a:r>
            <a:r>
              <a:rPr lang="en-US" baseline="0" dirty="0" smtClean="0"/>
              <a:t> Points: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99ers</a:t>
            </a:r>
            <a:r>
              <a:rPr lang="en-US" baseline="0" dirty="0" smtClean="0"/>
              <a:t> - </a:t>
            </a:r>
            <a:r>
              <a:rPr lang="en-US" dirty="0" smtClean="0"/>
              <a:t>more quickly re-attach them to the workforce</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No –Tracers</a:t>
            </a:r>
            <a:r>
              <a:rPr lang="en-US" baseline="0" dirty="0" smtClean="0"/>
              <a:t> </a:t>
            </a:r>
            <a:r>
              <a:rPr lang="en-US" dirty="0" smtClean="0"/>
              <a:t>to reduce the number of WIA Adult and Dislocated Workers who fail to complete occupational skills training  </a:t>
            </a:r>
          </a:p>
          <a:p>
            <a:pPr marL="685800" marR="0" lvl="1"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dirty="0" smtClean="0"/>
              <a:t>Mission</a:t>
            </a:r>
            <a:r>
              <a:rPr lang="en-US" baseline="0" dirty="0" smtClean="0"/>
              <a:t> </a:t>
            </a:r>
            <a:r>
              <a:rPr lang="en-US" dirty="0" smtClean="0"/>
              <a:t>assist local boards in proactively lowering the number</a:t>
            </a:r>
            <a:r>
              <a:rPr lang="en-US" baseline="0" dirty="0" smtClean="0"/>
              <a:t> </a:t>
            </a:r>
            <a:r>
              <a:rPr lang="en-US" dirty="0" smtClean="0"/>
              <a:t>of cold cases. </a:t>
            </a:r>
          </a:p>
          <a:p>
            <a:endParaRPr lang="en-US" dirty="0"/>
          </a:p>
        </p:txBody>
      </p:sp>
      <p:sp>
        <p:nvSpPr>
          <p:cNvPr id="4" name="Slide Number Placeholder 3"/>
          <p:cNvSpPr>
            <a:spLocks noGrp="1"/>
          </p:cNvSpPr>
          <p:nvPr>
            <p:ph type="sldNum" sz="quarter" idx="10"/>
          </p:nvPr>
        </p:nvSpPr>
        <p:spPr/>
        <p:txBody>
          <a:bodyPr/>
          <a:lstStyle/>
          <a:p>
            <a:fld id="{C2DE2659-AE19-4D00-95F7-2A435BB37894}"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dirty="0" smtClean="0"/>
              <a:t>Key Focal</a:t>
            </a:r>
            <a:r>
              <a:rPr lang="en-US" baseline="0" dirty="0" smtClean="0"/>
              <a:t> Points: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99ers</a:t>
            </a:r>
            <a:r>
              <a:rPr lang="en-US" baseline="0" dirty="0" smtClean="0"/>
              <a:t> - </a:t>
            </a:r>
            <a:r>
              <a:rPr lang="en-US" dirty="0" smtClean="0"/>
              <a:t>more quickly re-attach them to the workforce</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No –Tracers</a:t>
            </a:r>
            <a:r>
              <a:rPr lang="en-US" baseline="0" dirty="0" smtClean="0"/>
              <a:t> </a:t>
            </a:r>
            <a:r>
              <a:rPr lang="en-US" dirty="0" smtClean="0"/>
              <a:t>to reduce the number of WIA Adult and Dislocated Workers who fail to complete occupational skills training  </a:t>
            </a:r>
          </a:p>
          <a:p>
            <a:pPr marL="685800" marR="0" lvl="1"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dirty="0" smtClean="0"/>
              <a:t>Mission</a:t>
            </a:r>
            <a:r>
              <a:rPr lang="en-US" baseline="0" dirty="0" smtClean="0"/>
              <a:t> </a:t>
            </a:r>
            <a:r>
              <a:rPr lang="en-US" dirty="0" smtClean="0"/>
              <a:t>assist local boards in proactively lowering the number</a:t>
            </a:r>
            <a:r>
              <a:rPr lang="en-US" baseline="0" dirty="0" smtClean="0"/>
              <a:t> </a:t>
            </a:r>
            <a:r>
              <a:rPr lang="en-US" dirty="0" smtClean="0"/>
              <a:t>of cold cases. </a:t>
            </a:r>
          </a:p>
          <a:p>
            <a:endParaRPr lang="en-US" dirty="0"/>
          </a:p>
        </p:txBody>
      </p:sp>
      <p:sp>
        <p:nvSpPr>
          <p:cNvPr id="4" name="Slide Number Placeholder 3"/>
          <p:cNvSpPr>
            <a:spLocks noGrp="1"/>
          </p:cNvSpPr>
          <p:nvPr>
            <p:ph type="sldNum" sz="quarter" idx="10"/>
          </p:nvPr>
        </p:nvSpPr>
        <p:spPr/>
        <p:txBody>
          <a:bodyPr/>
          <a:lstStyle/>
          <a:p>
            <a:fld id="{C2DE2659-AE19-4D00-95F7-2A435BB37894}"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47FD34-002A-4844-AB32-BCBE6D8135CA}" type="datetimeFigureOut">
              <a:rPr lang="en-US" smtClean="0"/>
              <a:pPr/>
              <a:t>4/30/2012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dirty="0"/>
          </a:p>
        </p:txBody>
      </p:sp>
    </p:spTree>
    <p:extLst>
      <p:ext uri="{BB962C8B-B14F-4D97-AF65-F5344CB8AC3E}">
        <p14:creationId xmlns="" xmlns:p14="http://schemas.microsoft.com/office/powerpoint/2010/main" val="2746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47FD34-002A-4844-AB32-BCBE6D8135CA}" type="datetimeFigureOut">
              <a:rPr lang="en-US" smtClean="0"/>
              <a:pPr/>
              <a:t>4/30/2012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dirty="0"/>
          </a:p>
        </p:txBody>
      </p:sp>
    </p:spTree>
    <p:extLst>
      <p:ext uri="{BB962C8B-B14F-4D97-AF65-F5344CB8AC3E}">
        <p14:creationId xmlns="" xmlns:p14="http://schemas.microsoft.com/office/powerpoint/2010/main" val="178076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47FD34-002A-4844-AB32-BCBE6D8135CA}" type="datetimeFigureOut">
              <a:rPr lang="en-US" smtClean="0"/>
              <a:pPr/>
              <a:t>4/30/2012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dirty="0"/>
          </a:p>
        </p:txBody>
      </p:sp>
    </p:spTree>
    <p:extLst>
      <p:ext uri="{BB962C8B-B14F-4D97-AF65-F5344CB8AC3E}">
        <p14:creationId xmlns="" xmlns:p14="http://schemas.microsoft.com/office/powerpoint/2010/main" val="133997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47FD34-002A-4844-AB32-BCBE6D8135CA}" type="datetimeFigureOut">
              <a:rPr lang="en-US" smtClean="0"/>
              <a:pPr/>
              <a:t>4/30/2012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dirty="0"/>
          </a:p>
        </p:txBody>
      </p:sp>
    </p:spTree>
    <p:extLst>
      <p:ext uri="{BB962C8B-B14F-4D97-AF65-F5344CB8AC3E}">
        <p14:creationId xmlns="" xmlns:p14="http://schemas.microsoft.com/office/powerpoint/2010/main" val="987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47FD34-002A-4844-AB32-BCBE6D8135CA}" type="datetimeFigureOut">
              <a:rPr lang="en-US" smtClean="0"/>
              <a:pPr/>
              <a:t>4/30/2012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dirty="0"/>
          </a:p>
        </p:txBody>
      </p:sp>
    </p:spTree>
    <p:extLst>
      <p:ext uri="{BB962C8B-B14F-4D97-AF65-F5344CB8AC3E}">
        <p14:creationId xmlns="" xmlns:p14="http://schemas.microsoft.com/office/powerpoint/2010/main" val="60323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47FD34-002A-4844-AB32-BCBE6D8135CA}" type="datetimeFigureOut">
              <a:rPr lang="en-US" smtClean="0"/>
              <a:pPr/>
              <a:t>4/30/2012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dirty="0"/>
          </a:p>
        </p:txBody>
      </p:sp>
    </p:spTree>
    <p:extLst>
      <p:ext uri="{BB962C8B-B14F-4D97-AF65-F5344CB8AC3E}">
        <p14:creationId xmlns="" xmlns:p14="http://schemas.microsoft.com/office/powerpoint/2010/main" val="3514365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47FD34-002A-4844-AB32-BCBE6D8135CA}" type="datetimeFigureOut">
              <a:rPr lang="en-US" smtClean="0"/>
              <a:pPr/>
              <a:t>4/30/2012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84BE0F-614D-A94E-B98B-A6270180DFD6}" type="slidenum">
              <a:rPr lang="en-US" smtClean="0"/>
              <a:pPr/>
              <a:t>‹#›</a:t>
            </a:fld>
            <a:endParaRPr lang="en-US" dirty="0"/>
          </a:p>
        </p:txBody>
      </p:sp>
    </p:spTree>
    <p:extLst>
      <p:ext uri="{BB962C8B-B14F-4D97-AF65-F5344CB8AC3E}">
        <p14:creationId xmlns="" xmlns:p14="http://schemas.microsoft.com/office/powerpoint/2010/main" val="165093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47FD34-002A-4844-AB32-BCBE6D8135CA}" type="datetimeFigureOut">
              <a:rPr lang="en-US" smtClean="0"/>
              <a:pPr/>
              <a:t>4/30/2012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84BE0F-614D-A94E-B98B-A6270180DFD6}" type="slidenum">
              <a:rPr lang="en-US" smtClean="0"/>
              <a:pPr/>
              <a:t>‹#›</a:t>
            </a:fld>
            <a:endParaRPr lang="en-US" dirty="0"/>
          </a:p>
        </p:txBody>
      </p:sp>
    </p:spTree>
    <p:extLst>
      <p:ext uri="{BB962C8B-B14F-4D97-AF65-F5344CB8AC3E}">
        <p14:creationId xmlns="" xmlns:p14="http://schemas.microsoft.com/office/powerpoint/2010/main" val="372456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7FD34-002A-4844-AB32-BCBE6D8135CA}" type="datetimeFigureOut">
              <a:rPr lang="en-US" smtClean="0"/>
              <a:pPr/>
              <a:t>4/30/2012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84BE0F-614D-A94E-B98B-A6270180DFD6}" type="slidenum">
              <a:rPr lang="en-US" smtClean="0"/>
              <a:pPr/>
              <a:t>‹#›</a:t>
            </a:fld>
            <a:endParaRPr lang="en-US" dirty="0"/>
          </a:p>
        </p:txBody>
      </p:sp>
    </p:spTree>
    <p:extLst>
      <p:ext uri="{BB962C8B-B14F-4D97-AF65-F5344CB8AC3E}">
        <p14:creationId xmlns="" xmlns:p14="http://schemas.microsoft.com/office/powerpoint/2010/main" val="1619750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7FD34-002A-4844-AB32-BCBE6D8135CA}" type="datetimeFigureOut">
              <a:rPr lang="en-US" smtClean="0"/>
              <a:pPr/>
              <a:t>4/30/2012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dirty="0"/>
          </a:p>
        </p:txBody>
      </p:sp>
    </p:spTree>
    <p:extLst>
      <p:ext uri="{BB962C8B-B14F-4D97-AF65-F5344CB8AC3E}">
        <p14:creationId xmlns="" xmlns:p14="http://schemas.microsoft.com/office/powerpoint/2010/main" val="290218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7FD34-002A-4844-AB32-BCBE6D8135CA}" type="datetimeFigureOut">
              <a:rPr lang="en-US" smtClean="0"/>
              <a:pPr/>
              <a:t>4/30/2012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dirty="0"/>
          </a:p>
        </p:txBody>
      </p:sp>
    </p:spTree>
    <p:extLst>
      <p:ext uri="{BB962C8B-B14F-4D97-AF65-F5344CB8AC3E}">
        <p14:creationId xmlns="" xmlns:p14="http://schemas.microsoft.com/office/powerpoint/2010/main" val="384076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7FD34-002A-4844-AB32-BCBE6D8135CA}" type="datetimeFigureOut">
              <a:rPr lang="en-US" smtClean="0"/>
              <a:pPr/>
              <a:t>4/30/2012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4BE0F-614D-A94E-B98B-A6270180DFD6}" type="slidenum">
              <a:rPr lang="en-US" smtClean="0"/>
              <a:pPr/>
              <a:t>‹#›</a:t>
            </a:fld>
            <a:endParaRPr lang="en-US" dirty="0"/>
          </a:p>
        </p:txBody>
      </p:sp>
    </p:spTree>
    <p:extLst>
      <p:ext uri="{BB962C8B-B14F-4D97-AF65-F5344CB8AC3E}">
        <p14:creationId xmlns="" xmlns:p14="http://schemas.microsoft.com/office/powerpoint/2010/main" val="597210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Corey.McCaster@Deo.MyFlorida.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3999" y="3548270"/>
            <a:ext cx="8626593" cy="790223"/>
          </a:xfrm>
        </p:spPr>
        <p:txBody>
          <a:bodyPr>
            <a:normAutofit fontScale="90000"/>
          </a:bodyPr>
          <a:lstStyle/>
          <a:p>
            <a:pPr>
              <a:lnSpc>
                <a:spcPct val="150000"/>
              </a:lnSpc>
              <a:spcBef>
                <a:spcPts val="600"/>
              </a:spcBef>
              <a:spcAft>
                <a:spcPts val="600"/>
              </a:spcAft>
            </a:pPr>
            <a:r>
              <a:rPr lang="en-US" b="1" dirty="0" smtClean="0"/>
              <a:t/>
            </a:r>
            <a:br>
              <a:rPr lang="en-US" b="1" dirty="0" smtClean="0"/>
            </a:br>
            <a:r>
              <a:rPr lang="en-US" b="1" dirty="0" smtClean="0"/>
              <a:t/>
            </a:r>
            <a:br>
              <a:rPr lang="en-US" b="1" dirty="0" smtClean="0"/>
            </a:br>
            <a:r>
              <a:rPr lang="en-US" sz="5400" b="1" dirty="0" smtClean="0"/>
              <a:t> </a:t>
            </a:r>
            <a:br>
              <a:rPr lang="en-US" sz="5400" b="1" dirty="0" smtClean="0"/>
            </a:br>
            <a:r>
              <a:rPr lang="en-US" sz="3600" dirty="0" smtClean="0">
                <a:solidFill>
                  <a:schemeClr val="accent5">
                    <a:lumMod val="50000"/>
                  </a:schemeClr>
                </a:solidFill>
                <a:latin typeface="Minion Pro" pitchFamily="18" charset="0"/>
                <a:cs typeface="Helvetica Neue"/>
              </a:rPr>
              <a:t>Effective Strategies To Serve The Unemployed</a:t>
            </a:r>
            <a:br>
              <a:rPr lang="en-US" sz="3600" dirty="0" smtClean="0">
                <a:solidFill>
                  <a:schemeClr val="accent5">
                    <a:lumMod val="50000"/>
                  </a:schemeClr>
                </a:solidFill>
                <a:latin typeface="Minion Pro" pitchFamily="18" charset="0"/>
                <a:cs typeface="Helvetica Neue"/>
              </a:rPr>
            </a:br>
            <a:r>
              <a:rPr lang="en-US" sz="2200" dirty="0" smtClean="0">
                <a:solidFill>
                  <a:schemeClr val="accent5">
                    <a:lumMod val="50000"/>
                  </a:schemeClr>
                </a:solidFill>
                <a:latin typeface="Minion Pro" pitchFamily="18" charset="0"/>
                <a:cs typeface="Helvetica Neue"/>
              </a:rPr>
              <a:t>Hot </a:t>
            </a:r>
            <a:r>
              <a:rPr lang="en-US" sz="2200" dirty="0" smtClean="0">
                <a:solidFill>
                  <a:schemeClr val="accent5">
                    <a:lumMod val="50000"/>
                  </a:schemeClr>
                </a:solidFill>
                <a:latin typeface="Minion Pro" pitchFamily="18" charset="0"/>
                <a:cs typeface="Helvetica Neue"/>
              </a:rPr>
              <a:t>Solutions </a:t>
            </a:r>
            <a:r>
              <a:rPr lang="en-US" sz="2200" dirty="0" smtClean="0">
                <a:solidFill>
                  <a:schemeClr val="accent5">
                    <a:lumMod val="50000"/>
                  </a:schemeClr>
                </a:solidFill>
                <a:latin typeface="Minion Pro" pitchFamily="18" charset="0"/>
                <a:cs typeface="Helvetica Neue"/>
              </a:rPr>
              <a:t>for Cold Cases</a:t>
            </a:r>
            <a:r>
              <a:rPr lang="en-US" sz="3600" dirty="0" smtClean="0">
                <a:solidFill>
                  <a:schemeClr val="accent5">
                    <a:lumMod val="50000"/>
                  </a:schemeClr>
                </a:solidFill>
                <a:latin typeface="Minion Pro" pitchFamily="18" charset="0"/>
                <a:cs typeface="Helvetica Neue"/>
              </a:rPr>
              <a:t/>
            </a:r>
            <a:br>
              <a:rPr lang="en-US" sz="3600" dirty="0" smtClean="0">
                <a:solidFill>
                  <a:schemeClr val="accent5">
                    <a:lumMod val="50000"/>
                  </a:schemeClr>
                </a:solidFill>
                <a:latin typeface="Minion Pro" pitchFamily="18" charset="0"/>
                <a:cs typeface="Helvetica Neue"/>
              </a:rPr>
            </a:br>
            <a:r>
              <a:rPr lang="en-US" sz="3600" dirty="0" smtClean="0">
                <a:solidFill>
                  <a:schemeClr val="accent5">
                    <a:lumMod val="50000"/>
                  </a:schemeClr>
                </a:solidFill>
                <a:latin typeface="Minion Pro" pitchFamily="18" charset="0"/>
                <a:cs typeface="Helvetica Neue"/>
              </a:rPr>
              <a:t/>
            </a:r>
            <a:br>
              <a:rPr lang="en-US" sz="3600" dirty="0" smtClean="0">
                <a:solidFill>
                  <a:schemeClr val="accent5">
                    <a:lumMod val="50000"/>
                  </a:schemeClr>
                </a:solidFill>
                <a:latin typeface="Minion Pro" pitchFamily="18" charset="0"/>
                <a:cs typeface="Helvetica Neue"/>
              </a:rPr>
            </a:br>
            <a:r>
              <a:rPr lang="en-US" sz="4900" dirty="0" smtClean="0">
                <a:solidFill>
                  <a:schemeClr val="accent5">
                    <a:lumMod val="50000"/>
                  </a:schemeClr>
                </a:solidFill>
                <a:latin typeface="Helvetica Neue"/>
                <a:cs typeface="Helvetica Neue"/>
              </a:rPr>
              <a:t/>
            </a:r>
            <a:br>
              <a:rPr lang="en-US" sz="4900" dirty="0" smtClean="0">
                <a:solidFill>
                  <a:schemeClr val="accent5">
                    <a:lumMod val="50000"/>
                  </a:schemeClr>
                </a:solidFill>
                <a:latin typeface="Helvetica Neue"/>
                <a:cs typeface="Helvetica Neue"/>
              </a:rPr>
            </a:br>
            <a:endParaRPr lang="en-US" sz="4900" dirty="0">
              <a:solidFill>
                <a:schemeClr val="accent5">
                  <a:lumMod val="50000"/>
                </a:schemeClr>
              </a:solidFill>
              <a:latin typeface="Helvetica Neue"/>
              <a:cs typeface="Helvetica Neue"/>
            </a:endParaRPr>
          </a:p>
        </p:txBody>
      </p:sp>
      <p:sp>
        <p:nvSpPr>
          <p:cNvPr id="4" name="Title 1"/>
          <p:cNvSpPr txBox="1">
            <a:spLocks/>
          </p:cNvSpPr>
          <p:nvPr/>
        </p:nvSpPr>
        <p:spPr>
          <a:xfrm>
            <a:off x="253999" y="4101631"/>
            <a:ext cx="8626593" cy="4139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1800" dirty="0" smtClean="0">
              <a:solidFill>
                <a:schemeClr val="accent5">
                  <a:lumMod val="50000"/>
                </a:schemeClr>
              </a:solidFill>
              <a:latin typeface="Minion Pro" pitchFamily="18" charset="0"/>
              <a:cs typeface="Helvetica Neue"/>
            </a:endParaRPr>
          </a:p>
        </p:txBody>
      </p:sp>
      <p:sp>
        <p:nvSpPr>
          <p:cNvPr id="8" name="TextBox 7"/>
          <p:cNvSpPr txBox="1"/>
          <p:nvPr/>
        </p:nvSpPr>
        <p:spPr>
          <a:xfrm>
            <a:off x="3856921" y="5931243"/>
            <a:ext cx="2310714" cy="369332"/>
          </a:xfrm>
          <a:prstGeom prst="rect">
            <a:avLst/>
          </a:prstGeom>
          <a:noFill/>
        </p:spPr>
        <p:txBody>
          <a:bodyPr wrap="square" rtlCol="0">
            <a:spAutoFit/>
          </a:bodyPr>
          <a:lstStyle/>
          <a:p>
            <a:r>
              <a:rPr lang="en-US" sz="1400" dirty="0" smtClean="0"/>
              <a:t>by</a:t>
            </a:r>
            <a:r>
              <a:rPr lang="en-US" dirty="0" smtClean="0"/>
              <a:t> </a:t>
            </a:r>
            <a:r>
              <a:rPr lang="en-US" sz="1600" dirty="0" smtClean="0"/>
              <a:t>Corey J. McCaster </a:t>
            </a:r>
            <a:endParaRPr lang="en-US" sz="1600" dirty="0"/>
          </a:p>
        </p:txBody>
      </p:sp>
    </p:spTree>
    <p:extLst>
      <p:ext uri="{BB962C8B-B14F-4D97-AF65-F5344CB8AC3E}">
        <p14:creationId xmlns="" xmlns:p14="http://schemas.microsoft.com/office/powerpoint/2010/main" val="2351856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accent5">
                    <a:lumMod val="50000"/>
                  </a:schemeClr>
                </a:solidFill>
                <a:effectLst>
                  <a:outerShdw blurRad="38100" dist="38100" dir="2700000" algn="tl">
                    <a:srgbClr val="000000">
                      <a:alpha val="43137"/>
                    </a:srgbClr>
                  </a:outerShdw>
                </a:effectLst>
                <a:latin typeface="Minion Pro" pitchFamily="18" charset="0"/>
                <a:cs typeface="Adobe Garamond Pro"/>
              </a:rPr>
              <a:t>Cold Case </a:t>
            </a:r>
            <a:r>
              <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rPr>
              <a:t>–</a:t>
            </a:r>
            <a:r>
              <a:rPr lang="en-US" sz="3200" dirty="0" smtClean="0">
                <a:solidFill>
                  <a:schemeClr val="accent5">
                    <a:lumMod val="50000"/>
                  </a:schemeClr>
                </a:solidFill>
                <a:latin typeface="Adobe Garamond Pro"/>
                <a:cs typeface="Adobe Garamond Pro"/>
              </a:rPr>
              <a:t> </a:t>
            </a:r>
            <a:r>
              <a:rPr lang="en-US" sz="1800" i="1" dirty="0" smtClean="0">
                <a:solidFill>
                  <a:schemeClr val="accent5">
                    <a:lumMod val="50000"/>
                  </a:schemeClr>
                </a:solidFill>
                <a:latin typeface="Minion Pro"/>
                <a:cs typeface="Adobe Garamond Pro"/>
              </a:rPr>
              <a:t>the</a:t>
            </a:r>
            <a:r>
              <a:rPr lang="en-US" sz="3200" dirty="0" smtClean="0">
                <a:solidFill>
                  <a:schemeClr val="accent5">
                    <a:lumMod val="50000"/>
                  </a:schemeClr>
                </a:solidFill>
                <a:latin typeface="Minion Pro"/>
                <a:cs typeface="Adobe Garamond Pro"/>
              </a:rPr>
              <a:t>99ers</a:t>
            </a:r>
            <a:endParaRPr lang="en-US" sz="3200" dirty="0">
              <a:solidFill>
                <a:schemeClr val="accent5">
                  <a:lumMod val="50000"/>
                </a:schemeClr>
              </a:solidFill>
              <a:latin typeface="Minion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383059" y="4561656"/>
            <a:ext cx="7970108" cy="769441"/>
          </a:xfrm>
          <a:prstGeom prst="rect">
            <a:avLst/>
          </a:prstGeom>
        </p:spPr>
        <p:txBody>
          <a:bodyPr wrap="square">
            <a:spAutoFit/>
          </a:bodyPr>
          <a:lstStyle/>
          <a:p>
            <a:r>
              <a:rPr lang="en-US" sz="2200" b="1" u="sng" dirty="0" smtClean="0">
                <a:latin typeface="Minion Pro" pitchFamily="18" charset="0"/>
                <a:ea typeface="+mj-ea"/>
                <a:cs typeface="Helvetica Neue"/>
              </a:rPr>
              <a:t>The third question. </a:t>
            </a:r>
            <a:r>
              <a:rPr lang="en-US" dirty="0" smtClean="0"/>
              <a:t> </a:t>
            </a:r>
            <a:r>
              <a:rPr lang="en-US" sz="2200" dirty="0" smtClean="0">
                <a:solidFill>
                  <a:schemeClr val="accent5">
                    <a:lumMod val="50000"/>
                  </a:schemeClr>
                </a:solidFill>
                <a:latin typeface="Minion Pro" pitchFamily="18" charset="0"/>
                <a:ea typeface="+mj-ea"/>
              </a:rPr>
              <a:t>  Are 99ers aware of the changes they must make for reemployment?  Are they willing to make them? </a:t>
            </a:r>
            <a:endParaRPr lang="en-US" sz="2200" dirty="0" smtClean="0">
              <a:solidFill>
                <a:schemeClr val="accent5">
                  <a:lumMod val="50000"/>
                </a:schemeClr>
              </a:solidFill>
              <a:latin typeface="Minion Pro" pitchFamily="18" charset="0"/>
              <a:ea typeface="+mj-ea"/>
              <a:cs typeface="Helvetica Neue"/>
            </a:endParaRPr>
          </a:p>
        </p:txBody>
      </p:sp>
      <p:sp>
        <p:nvSpPr>
          <p:cNvPr id="6" name="Rectangle 5"/>
          <p:cNvSpPr/>
          <p:nvPr/>
        </p:nvSpPr>
        <p:spPr>
          <a:xfrm>
            <a:off x="383059" y="1536517"/>
            <a:ext cx="8180174" cy="1446550"/>
          </a:xfrm>
          <a:prstGeom prst="rect">
            <a:avLst/>
          </a:prstGeom>
        </p:spPr>
        <p:txBody>
          <a:bodyPr wrap="square">
            <a:spAutoFit/>
          </a:bodyPr>
          <a:lstStyle/>
          <a:p>
            <a:r>
              <a:rPr lang="en-US" sz="2200" b="1" u="sng" dirty="0" smtClean="0">
                <a:latin typeface="Minion Pro" pitchFamily="18" charset="0"/>
                <a:ea typeface="+mj-ea"/>
                <a:cs typeface="Helvetica Neue"/>
              </a:rPr>
              <a:t>The first question. </a:t>
            </a:r>
            <a:r>
              <a:rPr lang="en-US" sz="2200" dirty="0" smtClean="0">
                <a:solidFill>
                  <a:schemeClr val="accent5">
                    <a:lumMod val="50000"/>
                  </a:schemeClr>
                </a:solidFill>
                <a:latin typeface="Minion Pro" pitchFamily="18" charset="0"/>
                <a:ea typeface="+mj-ea"/>
                <a:cs typeface="Helvetica Neue"/>
              </a:rPr>
              <a:t>What are the new realities or trends in the job market preventing the reemployment of the long term unemployed? We all know the media’s view of the job market. What are we witnessing in the One Stop Career Centers? </a:t>
            </a:r>
          </a:p>
        </p:txBody>
      </p:sp>
      <p:sp>
        <p:nvSpPr>
          <p:cNvPr id="7" name="Rectangle 6"/>
          <p:cNvSpPr/>
          <p:nvPr/>
        </p:nvSpPr>
        <p:spPr>
          <a:xfrm>
            <a:off x="383059" y="3253607"/>
            <a:ext cx="8180174" cy="1107996"/>
          </a:xfrm>
          <a:prstGeom prst="rect">
            <a:avLst/>
          </a:prstGeom>
        </p:spPr>
        <p:txBody>
          <a:bodyPr wrap="square">
            <a:spAutoFit/>
          </a:bodyPr>
          <a:lstStyle/>
          <a:p>
            <a:r>
              <a:rPr lang="en-US" sz="2200" b="1" u="sng" dirty="0" smtClean="0">
                <a:latin typeface="Minion Pro" pitchFamily="18" charset="0"/>
                <a:ea typeface="+mj-ea"/>
                <a:cs typeface="Helvetica Neue"/>
              </a:rPr>
              <a:t>The second question. </a:t>
            </a:r>
            <a:r>
              <a:rPr lang="en-US" dirty="0" smtClean="0"/>
              <a:t> </a:t>
            </a:r>
            <a:r>
              <a:rPr lang="en-US" sz="2200" dirty="0" smtClean="0">
                <a:solidFill>
                  <a:schemeClr val="accent5">
                    <a:lumMod val="50000"/>
                  </a:schemeClr>
                </a:solidFill>
                <a:latin typeface="Minion Pro" pitchFamily="18" charset="0"/>
                <a:ea typeface="+mj-ea"/>
                <a:cs typeface="Helvetica Neue"/>
              </a:rPr>
              <a:t>How can Workforce professionals tailor their programs and services to better meet the challenges created by the new realities of the Job Market?  </a:t>
            </a:r>
          </a:p>
        </p:txBody>
      </p:sp>
      <p:sp>
        <p:nvSpPr>
          <p:cNvPr id="8" name="TextBox 7"/>
          <p:cNvSpPr txBox="1"/>
          <p:nvPr/>
        </p:nvSpPr>
        <p:spPr>
          <a:xfrm>
            <a:off x="6635578" y="372816"/>
            <a:ext cx="2212467" cy="369332"/>
          </a:xfrm>
          <a:prstGeom prst="rect">
            <a:avLst/>
          </a:prstGeom>
          <a:solidFill>
            <a:schemeClr val="bg1"/>
          </a:solidFill>
          <a:ln>
            <a:solidFill>
              <a:schemeClr val="bg1"/>
            </a:solidFill>
          </a:ln>
          <a:effectLst>
            <a:glow rad="63500">
              <a:schemeClr val="accent3">
                <a:satMod val="175000"/>
                <a:alpha val="40000"/>
              </a:schemeClr>
            </a:glow>
            <a:softEdge rad="127000"/>
          </a:effectLst>
          <a:scene3d>
            <a:camera prst="obliqueTopRight"/>
            <a:lightRig rig="threePt" dir="t"/>
          </a:scene3d>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dirty="0" smtClean="0">
                <a:ln/>
                <a:solidFill>
                  <a:schemeClr val="accent3"/>
                </a:solidFill>
                <a:latin typeface="Minion Pro" pitchFamily="18" charset="0"/>
                <a:ea typeface="+mj-ea"/>
                <a:cs typeface="Helvetica Neue"/>
              </a:rPr>
              <a:t>The New Reality </a:t>
            </a: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pic>
        <p:nvPicPr>
          <p:cNvPr id="1028" name="Picture 4" descr="http://3.bp.blogspot.com/-JTnkXHxa2P4/TiyJfj5lmYI/AAAAAAAACg8/QznZYSWNoaA/s1600/NA-BM521_Number_NS_2011072216540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9" name="Title 1"/>
          <p:cNvSpPr txBox="1">
            <a:spLocks/>
          </p:cNvSpPr>
          <p:nvPr/>
        </p:nvSpPr>
        <p:spPr>
          <a:xfrm>
            <a:off x="221452"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accent5">
                    <a:lumMod val="50000"/>
                  </a:schemeClr>
                </a:solidFill>
                <a:effectLst>
                  <a:outerShdw blurRad="38100" dist="38100" dir="2700000" algn="tl">
                    <a:srgbClr val="000000">
                      <a:alpha val="43137"/>
                    </a:srgbClr>
                  </a:outerShdw>
                </a:effectLst>
                <a:latin typeface="Minion Pro" pitchFamily="18" charset="0"/>
                <a:cs typeface="Adobe Garamond Pro"/>
              </a:rPr>
              <a:t>Cold Case </a:t>
            </a:r>
            <a:r>
              <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rPr>
              <a:t>–</a:t>
            </a:r>
            <a:r>
              <a:rPr lang="en-US" sz="3200" dirty="0" smtClean="0">
                <a:solidFill>
                  <a:schemeClr val="accent5">
                    <a:lumMod val="50000"/>
                  </a:schemeClr>
                </a:solidFill>
                <a:latin typeface="Adobe Garamond Pro"/>
                <a:cs typeface="Adobe Garamond Pro"/>
              </a:rPr>
              <a:t> </a:t>
            </a:r>
            <a:r>
              <a:rPr lang="en-US" sz="1800" i="1" dirty="0" smtClean="0">
                <a:solidFill>
                  <a:schemeClr val="accent5">
                    <a:lumMod val="50000"/>
                  </a:schemeClr>
                </a:solidFill>
                <a:latin typeface="Minion Pro"/>
                <a:cs typeface="Adobe Garamond Pro"/>
              </a:rPr>
              <a:t>the</a:t>
            </a:r>
            <a:r>
              <a:rPr lang="en-US" sz="3200" dirty="0" smtClean="0">
                <a:solidFill>
                  <a:schemeClr val="accent5">
                    <a:lumMod val="50000"/>
                  </a:schemeClr>
                </a:solidFill>
                <a:latin typeface="Minion Pro"/>
                <a:cs typeface="Adobe Garamond Pro"/>
              </a:rPr>
              <a:t>99ers</a:t>
            </a:r>
            <a:endParaRPr lang="en-US" sz="3200" dirty="0">
              <a:solidFill>
                <a:schemeClr val="accent5">
                  <a:lumMod val="50000"/>
                </a:schemeClr>
              </a:solidFill>
              <a:latin typeface="Minion Pro"/>
              <a:cs typeface="Adobe Garamond Pro"/>
            </a:endParaRPr>
          </a:p>
        </p:txBody>
      </p:sp>
      <p:sp>
        <p:nvSpPr>
          <p:cNvPr id="10" name="TextBox 9"/>
          <p:cNvSpPr txBox="1"/>
          <p:nvPr/>
        </p:nvSpPr>
        <p:spPr>
          <a:xfrm>
            <a:off x="6635578" y="372816"/>
            <a:ext cx="2212467" cy="369332"/>
          </a:xfrm>
          <a:prstGeom prst="rect">
            <a:avLst/>
          </a:prstGeom>
          <a:solidFill>
            <a:schemeClr val="bg1"/>
          </a:solidFill>
          <a:ln>
            <a:solidFill>
              <a:schemeClr val="bg1"/>
            </a:solidFill>
          </a:ln>
          <a:effectLst>
            <a:glow rad="63500">
              <a:schemeClr val="accent3">
                <a:satMod val="175000"/>
                <a:alpha val="40000"/>
              </a:schemeClr>
            </a:glow>
            <a:softEdge rad="127000"/>
          </a:effectLst>
          <a:scene3d>
            <a:camera prst="obliqueTopRight"/>
            <a:lightRig rig="threePt" dir="t"/>
          </a:scene3d>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dirty="0" smtClean="0">
                <a:ln/>
                <a:solidFill>
                  <a:schemeClr val="accent3"/>
                </a:solidFill>
                <a:latin typeface="Minion Pro" pitchFamily="18" charset="0"/>
                <a:ea typeface="+mj-ea"/>
                <a:cs typeface="Helvetica Neue"/>
              </a:rPr>
              <a:t>The New Reality </a:t>
            </a:r>
          </a:p>
        </p:txBody>
      </p:sp>
      <p:sp>
        <p:nvSpPr>
          <p:cNvPr id="6" name="Rectangle 2"/>
          <p:cNvSpPr txBox="1">
            <a:spLocks noChangeArrowheads="1"/>
          </p:cNvSpPr>
          <p:nvPr/>
        </p:nvSpPr>
        <p:spPr bwMode="auto">
          <a:xfrm>
            <a:off x="876724" y="1705232"/>
            <a:ext cx="7971322" cy="2693773"/>
          </a:xfrm>
          <a:prstGeom prst="rect">
            <a:avLst/>
          </a:prstGeom>
          <a:noFill/>
          <a:ln w="9525">
            <a:noFill/>
            <a:miter lim="800000"/>
            <a:headEnd/>
            <a:tailEnd/>
          </a:ln>
        </p:spPr>
        <p:txBody>
          <a:bodyPr/>
          <a:lstStyle/>
          <a:p>
            <a:pPr marL="342900" indent="-342900">
              <a:lnSpc>
                <a:spcPct val="90000"/>
              </a:lnSpc>
              <a:spcBef>
                <a:spcPct val="20000"/>
              </a:spcBef>
              <a:buClr>
                <a:schemeClr val="accent3"/>
              </a:buClr>
              <a:buFont typeface="Arial" pitchFamily="34" charset="0"/>
              <a:buChar char="•"/>
              <a:defRPr/>
            </a:pPr>
            <a:r>
              <a:rPr lang="en-US" sz="2800" dirty="0" smtClean="0">
                <a:solidFill>
                  <a:schemeClr val="accent5">
                    <a:lumMod val="50000"/>
                  </a:schemeClr>
                </a:solidFill>
                <a:latin typeface="Minion Pro" pitchFamily="18" charset="0"/>
                <a:ea typeface="+mj-ea"/>
                <a:cs typeface="Helvetica Neue"/>
              </a:rPr>
              <a:t>“Average </a:t>
            </a:r>
            <a:r>
              <a:rPr lang="en-US" sz="2800" dirty="0">
                <a:solidFill>
                  <a:schemeClr val="accent5">
                    <a:lumMod val="50000"/>
                  </a:schemeClr>
                </a:solidFill>
                <a:latin typeface="Minion Pro" pitchFamily="18" charset="0"/>
                <a:ea typeface="+mj-ea"/>
                <a:cs typeface="Helvetica Neue"/>
              </a:rPr>
              <a:t>person today will have 10-14 careers.”</a:t>
            </a:r>
          </a:p>
          <a:p>
            <a:pPr marL="342900" indent="-342900">
              <a:lnSpc>
                <a:spcPct val="90000"/>
              </a:lnSpc>
              <a:spcBef>
                <a:spcPct val="20000"/>
              </a:spcBef>
              <a:buClr>
                <a:schemeClr val="accent3"/>
              </a:buClr>
              <a:buFont typeface="Arial" pitchFamily="34" charset="0"/>
              <a:buChar char="•"/>
              <a:defRPr/>
            </a:pPr>
            <a:endParaRPr lang="en-US" sz="2800" dirty="0">
              <a:solidFill>
                <a:schemeClr val="accent5">
                  <a:lumMod val="50000"/>
                </a:schemeClr>
              </a:solidFill>
              <a:latin typeface="Minion Pro" pitchFamily="18" charset="0"/>
              <a:ea typeface="+mj-ea"/>
              <a:cs typeface="Helvetica Neue"/>
            </a:endParaRPr>
          </a:p>
          <a:p>
            <a:pPr marL="342900" indent="-342900">
              <a:lnSpc>
                <a:spcPct val="90000"/>
              </a:lnSpc>
              <a:spcBef>
                <a:spcPct val="20000"/>
              </a:spcBef>
              <a:buClr>
                <a:schemeClr val="accent3"/>
              </a:buClr>
              <a:buFont typeface="Arial" pitchFamily="34" charset="0"/>
              <a:buChar char="•"/>
              <a:defRPr/>
            </a:pPr>
            <a:r>
              <a:rPr lang="en-US" sz="2800" dirty="0">
                <a:solidFill>
                  <a:schemeClr val="accent5">
                    <a:lumMod val="50000"/>
                  </a:schemeClr>
                </a:solidFill>
                <a:latin typeface="Minion Pro" pitchFamily="18" charset="0"/>
                <a:ea typeface="+mj-ea"/>
                <a:cs typeface="Helvetica Neue"/>
              </a:rPr>
              <a:t>“Average job will last 3 – 5 years.” </a:t>
            </a:r>
          </a:p>
          <a:p>
            <a:pPr marL="342900" indent="-342900">
              <a:lnSpc>
                <a:spcPct val="90000"/>
              </a:lnSpc>
              <a:spcBef>
                <a:spcPct val="20000"/>
              </a:spcBef>
              <a:buClr>
                <a:schemeClr val="accent3"/>
              </a:buClr>
              <a:buFont typeface="Arial" pitchFamily="34" charset="0"/>
              <a:buChar char="•"/>
              <a:defRPr/>
            </a:pPr>
            <a:endParaRPr lang="en-US" sz="2800" dirty="0">
              <a:solidFill>
                <a:schemeClr val="accent5">
                  <a:lumMod val="50000"/>
                </a:schemeClr>
              </a:solidFill>
              <a:latin typeface="Minion Pro" pitchFamily="18" charset="0"/>
              <a:ea typeface="+mj-ea"/>
              <a:cs typeface="Helvetica Neue"/>
            </a:endParaRPr>
          </a:p>
          <a:p>
            <a:pPr marL="342900" indent="-342900">
              <a:lnSpc>
                <a:spcPct val="90000"/>
              </a:lnSpc>
              <a:spcBef>
                <a:spcPct val="20000"/>
              </a:spcBef>
              <a:buClr>
                <a:schemeClr val="accent3"/>
              </a:buClr>
              <a:buFont typeface="Arial" pitchFamily="34" charset="0"/>
              <a:buChar char="•"/>
              <a:defRPr/>
            </a:pPr>
            <a:r>
              <a:rPr lang="en-US" sz="2800" dirty="0">
                <a:solidFill>
                  <a:schemeClr val="accent5">
                    <a:lumMod val="50000"/>
                  </a:schemeClr>
                </a:solidFill>
                <a:latin typeface="Minion Pro" pitchFamily="18" charset="0"/>
                <a:ea typeface="+mj-ea"/>
                <a:cs typeface="Helvetica Neue"/>
              </a:rPr>
              <a:t>“None of the top 10 jobs in 2020 exist today.”		</a:t>
            </a:r>
            <a:r>
              <a:rPr lang="en-US" sz="1600" i="1" dirty="0">
                <a:solidFill>
                  <a:schemeClr val="accent5">
                    <a:lumMod val="50000"/>
                  </a:schemeClr>
                </a:solidFill>
                <a:latin typeface="Minion Pro" pitchFamily="18" charset="0"/>
                <a:ea typeface="+mj-ea"/>
                <a:cs typeface="Helvetica Neue"/>
              </a:rPr>
              <a:t>	</a:t>
            </a:r>
            <a:endParaRPr lang="en-US" sz="1600" i="1" dirty="0" smtClean="0">
              <a:solidFill>
                <a:schemeClr val="accent5">
                  <a:lumMod val="50000"/>
                </a:schemeClr>
              </a:solidFill>
              <a:latin typeface="Minion Pro" pitchFamily="18" charset="0"/>
              <a:ea typeface="+mj-ea"/>
              <a:cs typeface="Helvetica Neue"/>
            </a:endParaRPr>
          </a:p>
          <a:p>
            <a:pPr marL="342900" indent="-342900">
              <a:lnSpc>
                <a:spcPct val="90000"/>
              </a:lnSpc>
              <a:spcBef>
                <a:spcPct val="20000"/>
              </a:spcBef>
              <a:defRPr/>
            </a:pPr>
            <a:r>
              <a:rPr lang="en-US" sz="1600" i="1" dirty="0" smtClean="0">
                <a:solidFill>
                  <a:schemeClr val="accent5">
                    <a:lumMod val="50000"/>
                  </a:schemeClr>
                </a:solidFill>
                <a:latin typeface="Minion Pro" pitchFamily="18" charset="0"/>
                <a:ea typeface="+mj-ea"/>
                <a:cs typeface="Helvetica Neue"/>
              </a:rPr>
              <a:t>			</a:t>
            </a:r>
          </a:p>
          <a:p>
            <a:pPr marL="342900" indent="-342900">
              <a:lnSpc>
                <a:spcPct val="90000"/>
              </a:lnSpc>
              <a:spcBef>
                <a:spcPct val="20000"/>
              </a:spcBef>
              <a:defRPr/>
            </a:pPr>
            <a:r>
              <a:rPr lang="en-US" sz="1600" i="1" dirty="0" smtClean="0">
                <a:solidFill>
                  <a:schemeClr val="accent5">
                    <a:lumMod val="50000"/>
                  </a:schemeClr>
                </a:solidFill>
                <a:latin typeface="Minion Pro" pitchFamily="18" charset="0"/>
                <a:ea typeface="+mj-ea"/>
                <a:cs typeface="Helvetica Neue"/>
              </a:rPr>
              <a:t>						Former </a:t>
            </a:r>
            <a:r>
              <a:rPr lang="en-US" sz="1600" i="1" dirty="0">
                <a:solidFill>
                  <a:schemeClr val="accent5">
                    <a:lumMod val="50000"/>
                  </a:schemeClr>
                </a:solidFill>
                <a:latin typeface="Minion Pro" pitchFamily="18" charset="0"/>
                <a:ea typeface="+mj-ea"/>
                <a:cs typeface="Helvetica Neue"/>
              </a:rPr>
              <a:t>Ed. Secretary Richard Riley</a:t>
            </a:r>
          </a:p>
          <a:p>
            <a:pPr marL="342900" indent="-342900">
              <a:lnSpc>
                <a:spcPct val="90000"/>
              </a:lnSpc>
              <a:spcBef>
                <a:spcPct val="20000"/>
              </a:spcBef>
              <a:buFont typeface="Arial" pitchFamily="34" charset="0"/>
              <a:buChar char="•"/>
              <a:defRPr/>
            </a:pPr>
            <a:endParaRPr lang="en-US" sz="2800" dirty="0">
              <a:solidFill>
                <a:srgbClr val="15387D"/>
              </a:solidFill>
              <a:latin typeface="Palatino Linotype" pitchFamily="18" charset="0"/>
              <a:ea typeface="+mj-ea"/>
              <a:cs typeface="+mj-cs"/>
            </a:endParaRPr>
          </a:p>
          <a:p>
            <a:pPr marL="1714500" lvl="3" indent="-342900">
              <a:lnSpc>
                <a:spcPct val="90000"/>
              </a:lnSpc>
              <a:spcBef>
                <a:spcPct val="20000"/>
              </a:spcBef>
              <a:defRPr/>
            </a:pPr>
            <a:r>
              <a:rPr kumimoji="1" lang="en-US" sz="2800" i="1" dirty="0">
                <a:solidFill>
                  <a:srgbClr val="15387D"/>
                </a:solidFill>
                <a:latin typeface="+mn-lt"/>
              </a:rPr>
              <a:t>			</a:t>
            </a:r>
            <a:endParaRPr kumimoji="1" lang="en-US" sz="2000" dirty="0">
              <a:solidFill>
                <a:srgbClr val="15387D"/>
              </a:solidFill>
              <a:latin typeface="+mn-lt"/>
            </a:endParaRPr>
          </a:p>
          <a:p>
            <a:pPr marL="342900" indent="-342900">
              <a:lnSpc>
                <a:spcPct val="90000"/>
              </a:lnSpc>
              <a:spcBef>
                <a:spcPct val="20000"/>
              </a:spcBef>
              <a:defRPr/>
            </a:pPr>
            <a:endParaRPr kumimoji="1" lang="en-US" sz="3200" b="1" i="1" dirty="0">
              <a:latin typeface="+mn-lt"/>
            </a:endParaRP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8" name="Title 1"/>
          <p:cNvSpPr txBox="1">
            <a:spLocks/>
          </p:cNvSpPr>
          <p:nvPr/>
        </p:nvSpPr>
        <p:spPr>
          <a:xfrm>
            <a:off x="629225" y="1643450"/>
            <a:ext cx="8293324" cy="23601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indent="-342900" algn="l">
              <a:lnSpc>
                <a:spcPct val="114000"/>
              </a:lnSpc>
              <a:spcBef>
                <a:spcPts val="0"/>
              </a:spcBef>
              <a:buClr>
                <a:srgbClr val="A5C92B"/>
              </a:buClr>
            </a:pPr>
            <a:r>
              <a:rPr lang="en-US" sz="2800" dirty="0" smtClean="0">
                <a:solidFill>
                  <a:schemeClr val="accent5">
                    <a:lumMod val="50000"/>
                  </a:schemeClr>
                </a:solidFill>
                <a:latin typeface="Minion Pro" pitchFamily="18" charset="0"/>
                <a:cs typeface="Helvetica Neue"/>
              </a:rPr>
              <a:t>Employment rates have been declining among men.  </a:t>
            </a:r>
          </a:p>
          <a:p>
            <a:pPr marL="342900" indent="-342900" algn="l">
              <a:lnSpc>
                <a:spcPct val="114000"/>
              </a:lnSpc>
              <a:spcBef>
                <a:spcPts val="0"/>
              </a:spcBef>
              <a:buClr>
                <a:srgbClr val="A5C92B"/>
              </a:buClr>
            </a:pPr>
            <a:endParaRPr lang="en-US" sz="2800" dirty="0" smtClean="0">
              <a:solidFill>
                <a:schemeClr val="accent5">
                  <a:lumMod val="50000"/>
                </a:schemeClr>
              </a:solidFill>
              <a:latin typeface="Minion Pro" pitchFamily="18" charset="0"/>
              <a:cs typeface="Helvetica Neue"/>
            </a:endParaRPr>
          </a:p>
          <a:p>
            <a:pPr marL="342900" indent="-342900" algn="l">
              <a:lnSpc>
                <a:spcPct val="114000"/>
              </a:lnSpc>
              <a:spcBef>
                <a:spcPts val="0"/>
              </a:spcBef>
              <a:buClr>
                <a:srgbClr val="A5C92B"/>
              </a:buClr>
            </a:pPr>
            <a:r>
              <a:rPr lang="en-US" sz="2800" dirty="0" smtClean="0">
                <a:solidFill>
                  <a:schemeClr val="accent5">
                    <a:lumMod val="50000"/>
                  </a:schemeClr>
                </a:solidFill>
                <a:latin typeface="Minion Pro" pitchFamily="18" charset="0"/>
                <a:cs typeface="Helvetica Neue"/>
              </a:rPr>
              <a:t>Since 2000, rates are down roughly 10 percentage points</a:t>
            </a:r>
          </a:p>
          <a:p>
            <a:pPr marL="342900" indent="-342900" algn="l">
              <a:lnSpc>
                <a:spcPct val="114000"/>
              </a:lnSpc>
              <a:spcBef>
                <a:spcPts val="0"/>
              </a:spcBef>
              <a:buClr>
                <a:srgbClr val="A5C92B"/>
              </a:buClr>
            </a:pPr>
            <a:r>
              <a:rPr lang="en-US" sz="2800" dirty="0" smtClean="0">
                <a:solidFill>
                  <a:schemeClr val="accent5">
                    <a:lumMod val="50000"/>
                  </a:schemeClr>
                </a:solidFill>
                <a:latin typeface="Minion Pro" pitchFamily="18" charset="0"/>
                <a:cs typeface="Helvetica Neue"/>
              </a:rPr>
              <a:t>among 20- to 34-year-olds — an enormous change.</a:t>
            </a:r>
          </a:p>
          <a:p>
            <a:pPr marL="342900" indent="-342900" algn="l">
              <a:lnSpc>
                <a:spcPct val="150000"/>
              </a:lnSpc>
              <a:buClr>
                <a:srgbClr val="A5C92B"/>
              </a:buClr>
              <a:buFont typeface="Arial"/>
              <a:buChar char="•"/>
            </a:pPr>
            <a:endParaRPr lang="en-US" sz="1800" dirty="0" smtClean="0">
              <a:solidFill>
                <a:schemeClr val="accent5">
                  <a:lumMod val="50000"/>
                </a:schemeClr>
              </a:solidFill>
              <a:latin typeface="Minion Pro" pitchFamily="18" charset="0"/>
              <a:cs typeface="Helvetica Neue"/>
            </a:endParaRPr>
          </a:p>
        </p:txBody>
      </p:sp>
      <p:sp>
        <p:nvSpPr>
          <p:cNvPr id="9" name="Title 1"/>
          <p:cNvSpPr txBox="1">
            <a:spLocks/>
          </p:cNvSpPr>
          <p:nvPr/>
        </p:nvSpPr>
        <p:spPr>
          <a:xfrm>
            <a:off x="221452"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accent5">
                    <a:lumMod val="50000"/>
                  </a:schemeClr>
                </a:solidFill>
                <a:effectLst>
                  <a:outerShdw blurRad="38100" dist="38100" dir="2700000" algn="tl">
                    <a:srgbClr val="000000">
                      <a:alpha val="43137"/>
                    </a:srgbClr>
                  </a:outerShdw>
                </a:effectLst>
                <a:latin typeface="Minion Pro" pitchFamily="18" charset="0"/>
                <a:cs typeface="Adobe Garamond Pro"/>
              </a:rPr>
              <a:t>Cold Case </a:t>
            </a:r>
            <a:r>
              <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rPr>
              <a:t>–</a:t>
            </a:r>
            <a:r>
              <a:rPr lang="en-US" sz="3200" dirty="0" smtClean="0">
                <a:solidFill>
                  <a:schemeClr val="accent5">
                    <a:lumMod val="50000"/>
                  </a:schemeClr>
                </a:solidFill>
                <a:latin typeface="Adobe Garamond Pro"/>
                <a:cs typeface="Adobe Garamond Pro"/>
              </a:rPr>
              <a:t> </a:t>
            </a:r>
            <a:r>
              <a:rPr lang="en-US" sz="1800" i="1" dirty="0" smtClean="0">
                <a:solidFill>
                  <a:schemeClr val="accent5">
                    <a:lumMod val="50000"/>
                  </a:schemeClr>
                </a:solidFill>
                <a:latin typeface="Minion Pro"/>
                <a:cs typeface="Adobe Garamond Pro"/>
              </a:rPr>
              <a:t>the</a:t>
            </a:r>
            <a:r>
              <a:rPr lang="en-US" sz="3200" dirty="0" smtClean="0">
                <a:solidFill>
                  <a:schemeClr val="accent5">
                    <a:lumMod val="50000"/>
                  </a:schemeClr>
                </a:solidFill>
                <a:latin typeface="Minion Pro"/>
                <a:cs typeface="Adobe Garamond Pro"/>
              </a:rPr>
              <a:t>99ers</a:t>
            </a:r>
            <a:endParaRPr lang="en-US" sz="3200" dirty="0">
              <a:solidFill>
                <a:schemeClr val="accent5">
                  <a:lumMod val="50000"/>
                </a:schemeClr>
              </a:solidFill>
              <a:latin typeface="Minion Pro"/>
              <a:cs typeface="Adobe Garamond Pro"/>
            </a:endParaRPr>
          </a:p>
        </p:txBody>
      </p:sp>
      <p:sp>
        <p:nvSpPr>
          <p:cNvPr id="10" name="TextBox 9"/>
          <p:cNvSpPr txBox="1"/>
          <p:nvPr/>
        </p:nvSpPr>
        <p:spPr>
          <a:xfrm>
            <a:off x="6635578" y="372816"/>
            <a:ext cx="2212467" cy="369332"/>
          </a:xfrm>
          <a:prstGeom prst="rect">
            <a:avLst/>
          </a:prstGeom>
          <a:solidFill>
            <a:schemeClr val="bg1"/>
          </a:solidFill>
          <a:ln>
            <a:solidFill>
              <a:schemeClr val="bg1"/>
            </a:solidFill>
          </a:ln>
          <a:effectLst>
            <a:glow rad="63500">
              <a:schemeClr val="accent3">
                <a:satMod val="175000"/>
                <a:alpha val="40000"/>
              </a:schemeClr>
            </a:glow>
            <a:softEdge rad="127000"/>
          </a:effectLst>
          <a:scene3d>
            <a:camera prst="obliqueTopRight"/>
            <a:lightRig rig="threePt" dir="t"/>
          </a:scene3d>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dirty="0" smtClean="0">
                <a:ln/>
                <a:solidFill>
                  <a:schemeClr val="accent3"/>
                </a:solidFill>
                <a:latin typeface="Minion Pro" pitchFamily="18" charset="0"/>
                <a:ea typeface="+mj-ea"/>
                <a:cs typeface="Helvetica Neue"/>
              </a:rPr>
              <a:t>The New Reality </a:t>
            </a: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569523" y="1689652"/>
            <a:ext cx="8353026" cy="1938992"/>
          </a:xfrm>
          <a:prstGeom prst="rect">
            <a:avLst/>
          </a:prstGeom>
        </p:spPr>
        <p:txBody>
          <a:bodyPr wrap="square">
            <a:spAutoFit/>
          </a:bodyPr>
          <a:lstStyle/>
          <a:p>
            <a:pPr marL="342900" indent="-342900">
              <a:buClr>
                <a:srgbClr val="A5C92B"/>
              </a:buClr>
            </a:pPr>
            <a:r>
              <a:rPr lang="en-US" sz="3000" dirty="0" smtClean="0">
                <a:solidFill>
                  <a:schemeClr val="accent5">
                    <a:lumMod val="50000"/>
                  </a:schemeClr>
                </a:solidFill>
                <a:latin typeface="Minion Pro" pitchFamily="18" charset="0"/>
                <a:cs typeface="Helvetica Neue"/>
              </a:rPr>
              <a:t>Immigration — and the flow of people and capital</a:t>
            </a:r>
          </a:p>
          <a:p>
            <a:pPr marL="342900" indent="-342900">
              <a:buClr>
                <a:srgbClr val="A5C92B"/>
              </a:buClr>
            </a:pPr>
            <a:r>
              <a:rPr lang="en-US" sz="3000" dirty="0" smtClean="0">
                <a:solidFill>
                  <a:schemeClr val="accent5">
                    <a:lumMod val="50000"/>
                  </a:schemeClr>
                </a:solidFill>
                <a:latin typeface="Minion Pro" pitchFamily="18" charset="0"/>
                <a:cs typeface="Helvetica Neue"/>
              </a:rPr>
              <a:t>across borders— is as great as at any time in recent</a:t>
            </a:r>
          </a:p>
          <a:p>
            <a:pPr marL="342900" indent="-342900">
              <a:buClr>
                <a:srgbClr val="A5C92B"/>
              </a:buClr>
            </a:pPr>
            <a:r>
              <a:rPr lang="en-US" sz="3000" dirty="0" smtClean="0">
                <a:solidFill>
                  <a:schemeClr val="accent5">
                    <a:lumMod val="50000"/>
                  </a:schemeClr>
                </a:solidFill>
                <a:latin typeface="Minion Pro" pitchFamily="18" charset="0"/>
                <a:cs typeface="Helvetica Neue"/>
              </a:rPr>
              <a:t>history, increasing competition, especially at the low</a:t>
            </a:r>
          </a:p>
          <a:p>
            <a:pPr marL="342900" indent="-342900">
              <a:buClr>
                <a:srgbClr val="A5C92B"/>
              </a:buClr>
            </a:pPr>
            <a:r>
              <a:rPr lang="en-US" sz="3000" dirty="0" smtClean="0">
                <a:solidFill>
                  <a:schemeClr val="accent5">
                    <a:lumMod val="50000"/>
                  </a:schemeClr>
                </a:solidFill>
                <a:latin typeface="Minion Pro" pitchFamily="18" charset="0"/>
                <a:cs typeface="Helvetica Neue"/>
              </a:rPr>
              <a:t>end.</a:t>
            </a:r>
          </a:p>
        </p:txBody>
      </p:sp>
      <p:sp>
        <p:nvSpPr>
          <p:cNvPr id="7" name="Title 1"/>
          <p:cNvSpPr txBox="1">
            <a:spLocks/>
          </p:cNvSpPr>
          <p:nvPr/>
        </p:nvSpPr>
        <p:spPr>
          <a:xfrm>
            <a:off x="221452"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accent5">
                    <a:lumMod val="50000"/>
                  </a:schemeClr>
                </a:solidFill>
                <a:effectLst>
                  <a:outerShdw blurRad="38100" dist="38100" dir="2700000" algn="tl">
                    <a:srgbClr val="000000">
                      <a:alpha val="43137"/>
                    </a:srgbClr>
                  </a:outerShdw>
                </a:effectLst>
                <a:latin typeface="Minion Pro" pitchFamily="18" charset="0"/>
                <a:cs typeface="Adobe Garamond Pro"/>
              </a:rPr>
              <a:t>Cold Case </a:t>
            </a:r>
            <a:r>
              <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rPr>
              <a:t>–</a:t>
            </a:r>
            <a:r>
              <a:rPr lang="en-US" sz="3200" dirty="0" smtClean="0">
                <a:solidFill>
                  <a:schemeClr val="accent5">
                    <a:lumMod val="50000"/>
                  </a:schemeClr>
                </a:solidFill>
                <a:latin typeface="Adobe Garamond Pro"/>
                <a:cs typeface="Adobe Garamond Pro"/>
              </a:rPr>
              <a:t> </a:t>
            </a:r>
            <a:r>
              <a:rPr lang="en-US" sz="1800" i="1" dirty="0" smtClean="0">
                <a:solidFill>
                  <a:schemeClr val="accent5">
                    <a:lumMod val="50000"/>
                  </a:schemeClr>
                </a:solidFill>
                <a:latin typeface="Adobe Garamond Pro"/>
                <a:cs typeface="Adobe Garamond Pro"/>
              </a:rPr>
              <a:t>t</a:t>
            </a:r>
            <a:r>
              <a:rPr lang="en-US" sz="1800" i="1" dirty="0" smtClean="0">
                <a:solidFill>
                  <a:schemeClr val="accent5">
                    <a:lumMod val="50000"/>
                  </a:schemeClr>
                </a:solidFill>
                <a:latin typeface="Minion Pro"/>
                <a:cs typeface="Adobe Garamond Pro"/>
              </a:rPr>
              <a:t>he</a:t>
            </a:r>
            <a:r>
              <a:rPr lang="en-US" sz="3200" dirty="0" smtClean="0">
                <a:solidFill>
                  <a:schemeClr val="accent5">
                    <a:lumMod val="50000"/>
                  </a:schemeClr>
                </a:solidFill>
                <a:latin typeface="Minion Pro"/>
                <a:cs typeface="Adobe Garamond Pro"/>
              </a:rPr>
              <a:t>99ers</a:t>
            </a:r>
            <a:endParaRPr lang="en-US" sz="3200" dirty="0">
              <a:solidFill>
                <a:schemeClr val="accent5">
                  <a:lumMod val="50000"/>
                </a:schemeClr>
              </a:solidFill>
              <a:latin typeface="Minion Pro"/>
              <a:cs typeface="Adobe Garamond Pro"/>
            </a:endParaRPr>
          </a:p>
        </p:txBody>
      </p:sp>
      <p:sp>
        <p:nvSpPr>
          <p:cNvPr id="8" name="TextBox 7"/>
          <p:cNvSpPr txBox="1"/>
          <p:nvPr/>
        </p:nvSpPr>
        <p:spPr>
          <a:xfrm>
            <a:off x="6635578" y="372816"/>
            <a:ext cx="2212467" cy="369332"/>
          </a:xfrm>
          <a:prstGeom prst="rect">
            <a:avLst/>
          </a:prstGeom>
          <a:solidFill>
            <a:schemeClr val="bg1"/>
          </a:solidFill>
          <a:ln>
            <a:solidFill>
              <a:schemeClr val="bg1"/>
            </a:solidFill>
          </a:ln>
          <a:effectLst>
            <a:glow rad="63500">
              <a:schemeClr val="accent3">
                <a:satMod val="175000"/>
                <a:alpha val="40000"/>
              </a:schemeClr>
            </a:glow>
            <a:softEdge rad="127000"/>
          </a:effectLst>
          <a:scene3d>
            <a:camera prst="obliqueTopRight"/>
            <a:lightRig rig="threePt" dir="t"/>
          </a:scene3d>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dirty="0" smtClean="0">
                <a:ln/>
                <a:solidFill>
                  <a:schemeClr val="accent3"/>
                </a:solidFill>
                <a:latin typeface="Minion Pro" pitchFamily="18" charset="0"/>
                <a:ea typeface="+mj-ea"/>
                <a:cs typeface="Helvetica Neue"/>
              </a:rPr>
              <a:t>The New Reality </a:t>
            </a: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5" name="Title 1"/>
          <p:cNvSpPr txBox="1">
            <a:spLocks/>
          </p:cNvSpPr>
          <p:nvPr/>
        </p:nvSpPr>
        <p:spPr>
          <a:xfrm>
            <a:off x="29595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accent5">
                    <a:lumMod val="50000"/>
                  </a:schemeClr>
                </a:solidFill>
                <a:effectLst>
                  <a:outerShdw blurRad="38100" dist="38100" dir="2700000" algn="tl">
                    <a:srgbClr val="000000">
                      <a:alpha val="43137"/>
                    </a:srgbClr>
                  </a:outerShdw>
                </a:effectLst>
                <a:latin typeface="Minion Pro" pitchFamily="18" charset="0"/>
                <a:cs typeface="Adobe Garamond Pro"/>
              </a:rPr>
              <a:t>Cold Case </a:t>
            </a:r>
            <a:r>
              <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rPr>
              <a:t>–</a:t>
            </a:r>
            <a:r>
              <a:rPr lang="en-US" sz="3200" dirty="0" smtClean="0">
                <a:solidFill>
                  <a:schemeClr val="accent5">
                    <a:lumMod val="50000"/>
                  </a:schemeClr>
                </a:solidFill>
                <a:latin typeface="Adobe Garamond Pro"/>
                <a:cs typeface="Adobe Garamond Pro"/>
              </a:rPr>
              <a:t> </a:t>
            </a:r>
            <a:r>
              <a:rPr lang="en-US" sz="1800" i="1" dirty="0" smtClean="0">
                <a:solidFill>
                  <a:schemeClr val="accent5">
                    <a:lumMod val="50000"/>
                  </a:schemeClr>
                </a:solidFill>
                <a:latin typeface="Minion Pro"/>
                <a:cs typeface="Adobe Garamond Pro"/>
              </a:rPr>
              <a:t>the</a:t>
            </a:r>
            <a:r>
              <a:rPr lang="en-US" sz="3200" dirty="0" smtClean="0">
                <a:solidFill>
                  <a:schemeClr val="accent5">
                    <a:lumMod val="50000"/>
                  </a:schemeClr>
                </a:solidFill>
                <a:latin typeface="Minion Pro"/>
                <a:cs typeface="Adobe Garamond Pro"/>
              </a:rPr>
              <a:t>99ers</a:t>
            </a:r>
            <a:endParaRPr lang="en-US" sz="3200" dirty="0">
              <a:solidFill>
                <a:schemeClr val="accent5">
                  <a:lumMod val="50000"/>
                </a:schemeClr>
              </a:solidFill>
              <a:latin typeface="Minion Pro"/>
              <a:cs typeface="Adobe Garamond Pro"/>
            </a:endParaRPr>
          </a:p>
        </p:txBody>
      </p:sp>
      <p:sp>
        <p:nvSpPr>
          <p:cNvPr id="6" name="Rectangle 5"/>
          <p:cNvSpPr/>
          <p:nvPr/>
        </p:nvSpPr>
        <p:spPr>
          <a:xfrm>
            <a:off x="221452" y="2026507"/>
            <a:ext cx="8513805" cy="850682"/>
          </a:xfrm>
          <a:prstGeom prst="rect">
            <a:avLst/>
          </a:prstGeom>
        </p:spPr>
        <p:txBody>
          <a:bodyPr wrap="square">
            <a:spAutoFit/>
          </a:bodyPr>
          <a:lstStyle/>
          <a:p>
            <a:pPr marL="346075" indent="-234950">
              <a:lnSpc>
                <a:spcPct val="112000"/>
              </a:lnSpc>
              <a:spcBef>
                <a:spcPts val="1200"/>
              </a:spcBef>
              <a:spcAft>
                <a:spcPts val="600"/>
              </a:spcAft>
              <a:buClr>
                <a:srgbClr val="A5C92B"/>
              </a:buClr>
            </a:pPr>
            <a:r>
              <a:rPr lang="en-US" sz="4400" dirty="0" smtClean="0">
                <a:solidFill>
                  <a:schemeClr val="accent5">
                    <a:lumMod val="50000"/>
                  </a:schemeClr>
                </a:solidFill>
                <a:latin typeface="Minion Pro" pitchFamily="18" charset="0"/>
                <a:cs typeface="Helvetica Neue"/>
              </a:rPr>
              <a:t>Reemployment: long term decision? </a:t>
            </a:r>
          </a:p>
        </p:txBody>
      </p:sp>
      <p:sp>
        <p:nvSpPr>
          <p:cNvPr id="10" name="TextBox 9"/>
          <p:cNvSpPr txBox="1"/>
          <p:nvPr/>
        </p:nvSpPr>
        <p:spPr>
          <a:xfrm>
            <a:off x="6635578" y="372816"/>
            <a:ext cx="2212467" cy="369332"/>
          </a:xfrm>
          <a:prstGeom prst="rect">
            <a:avLst/>
          </a:prstGeom>
          <a:solidFill>
            <a:schemeClr val="bg1"/>
          </a:solidFill>
          <a:ln>
            <a:solidFill>
              <a:schemeClr val="bg1"/>
            </a:solidFill>
          </a:ln>
          <a:effectLst>
            <a:glow rad="63500">
              <a:schemeClr val="accent3">
                <a:satMod val="175000"/>
                <a:alpha val="40000"/>
              </a:schemeClr>
            </a:glow>
            <a:softEdge rad="127000"/>
          </a:effectLst>
          <a:scene3d>
            <a:camera prst="obliqueTopRight"/>
            <a:lightRig rig="threePt" dir="t"/>
          </a:scene3d>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dirty="0" smtClean="0">
                <a:ln/>
                <a:solidFill>
                  <a:schemeClr val="accent3"/>
                </a:solidFill>
                <a:latin typeface="Minion Pro" pitchFamily="18" charset="0"/>
                <a:ea typeface="+mj-ea"/>
                <a:cs typeface="Helvetica Neue"/>
              </a:rPr>
              <a:t>The New Reality </a:t>
            </a:r>
          </a:p>
        </p:txBody>
      </p:sp>
      <p:grpSp>
        <p:nvGrpSpPr>
          <p:cNvPr id="17" name="Group 16"/>
          <p:cNvGrpSpPr/>
          <p:nvPr/>
        </p:nvGrpSpPr>
        <p:grpSpPr>
          <a:xfrm>
            <a:off x="1550773" y="3234778"/>
            <a:ext cx="6301946" cy="954107"/>
            <a:chOff x="333625" y="3234778"/>
            <a:chExt cx="6301946" cy="954107"/>
          </a:xfrm>
        </p:grpSpPr>
        <p:sp>
          <p:nvSpPr>
            <p:cNvPr id="9" name="Rectangle 8"/>
            <p:cNvSpPr/>
            <p:nvPr/>
          </p:nvSpPr>
          <p:spPr>
            <a:xfrm>
              <a:off x="333625" y="3234778"/>
              <a:ext cx="6301946" cy="954107"/>
            </a:xfrm>
            <a:prstGeom prst="rect">
              <a:avLst/>
            </a:prstGeom>
          </p:spPr>
          <p:txBody>
            <a:bodyPr wrap="square">
              <a:spAutoFit/>
            </a:bodyPr>
            <a:lstStyle/>
            <a:p>
              <a:r>
                <a:rPr lang="en-US" sz="2700" dirty="0" smtClean="0">
                  <a:solidFill>
                    <a:schemeClr val="accent5">
                      <a:lumMod val="50000"/>
                    </a:schemeClr>
                  </a:solidFill>
                  <a:latin typeface="Minion Pro" pitchFamily="18" charset="0"/>
                  <a:cs typeface="Helvetica Neue"/>
                </a:rPr>
                <a:t>Short-term results   </a:t>
              </a:r>
              <a:r>
                <a:rPr lang="en-US" sz="3200" dirty="0" smtClean="0">
                  <a:solidFill>
                    <a:schemeClr val="accent5">
                      <a:lumMod val="50000"/>
                    </a:schemeClr>
                  </a:solidFill>
                  <a:latin typeface="Minion Pro" pitchFamily="18" charset="0"/>
                  <a:cs typeface="Helvetica Neue"/>
                </a:rPr>
                <a:t>=</a:t>
              </a:r>
              <a:r>
                <a:rPr lang="en-US" sz="2700" dirty="0" smtClean="0">
                  <a:solidFill>
                    <a:schemeClr val="accent5">
                      <a:lumMod val="50000"/>
                    </a:schemeClr>
                  </a:solidFill>
                  <a:latin typeface="Minion Pro" pitchFamily="18" charset="0"/>
                  <a:cs typeface="Helvetica Neue"/>
                </a:rPr>
                <a:t>  Long-term stability</a:t>
              </a:r>
            </a:p>
            <a:p>
              <a:r>
                <a:rPr lang="en-US" sz="2400" dirty="0" smtClean="0">
                  <a:solidFill>
                    <a:schemeClr val="accent5">
                      <a:lumMod val="50000"/>
                    </a:schemeClr>
                  </a:solidFill>
                  <a:latin typeface="Minion Pro" pitchFamily="18" charset="0"/>
                  <a:cs typeface="Helvetica Neue"/>
                </a:rPr>
                <a:t> </a:t>
              </a:r>
              <a:endParaRPr lang="en-US" sz="2400" dirty="0"/>
            </a:p>
          </p:txBody>
        </p:sp>
        <p:cxnSp>
          <p:nvCxnSpPr>
            <p:cNvPr id="14" name="Straight Connector 13"/>
            <p:cNvCxnSpPr/>
            <p:nvPr/>
          </p:nvCxnSpPr>
          <p:spPr>
            <a:xfrm flipH="1">
              <a:off x="3157142" y="3381713"/>
              <a:ext cx="210064" cy="343299"/>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5" name="Title 1"/>
          <p:cNvSpPr txBox="1">
            <a:spLocks/>
          </p:cNvSpPr>
          <p:nvPr/>
        </p:nvSpPr>
        <p:spPr>
          <a:xfrm>
            <a:off x="29595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accent5">
                    <a:lumMod val="50000"/>
                  </a:schemeClr>
                </a:solidFill>
                <a:effectLst>
                  <a:outerShdw blurRad="38100" dist="38100" dir="2700000" algn="tl">
                    <a:srgbClr val="000000">
                      <a:alpha val="43137"/>
                    </a:srgbClr>
                  </a:outerShdw>
                </a:effectLst>
                <a:latin typeface="Minion Pro" pitchFamily="18" charset="0"/>
                <a:cs typeface="Adobe Garamond Pro"/>
              </a:rPr>
              <a:t>Cold Case </a:t>
            </a:r>
            <a:r>
              <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rPr>
              <a:t>–</a:t>
            </a:r>
            <a:r>
              <a:rPr lang="en-US" sz="3200" dirty="0" smtClean="0">
                <a:solidFill>
                  <a:schemeClr val="accent5">
                    <a:lumMod val="50000"/>
                  </a:schemeClr>
                </a:solidFill>
                <a:latin typeface="Adobe Garamond Pro"/>
                <a:cs typeface="Adobe Garamond Pro"/>
              </a:rPr>
              <a:t> </a:t>
            </a:r>
            <a:r>
              <a:rPr lang="en-US" sz="1800" i="1" dirty="0" smtClean="0">
                <a:solidFill>
                  <a:schemeClr val="accent5">
                    <a:lumMod val="50000"/>
                  </a:schemeClr>
                </a:solidFill>
                <a:latin typeface="Minion Pro"/>
                <a:cs typeface="Adobe Garamond Pro"/>
              </a:rPr>
              <a:t>the</a:t>
            </a:r>
            <a:r>
              <a:rPr lang="en-US" sz="3200" dirty="0" smtClean="0">
                <a:solidFill>
                  <a:schemeClr val="accent5">
                    <a:lumMod val="50000"/>
                  </a:schemeClr>
                </a:solidFill>
                <a:latin typeface="Minion Pro"/>
                <a:cs typeface="Adobe Garamond Pro"/>
              </a:rPr>
              <a:t>99ers</a:t>
            </a:r>
            <a:endParaRPr lang="en-US" sz="3200" dirty="0">
              <a:solidFill>
                <a:schemeClr val="accent5">
                  <a:lumMod val="50000"/>
                </a:schemeClr>
              </a:solidFill>
              <a:latin typeface="Minion Pro"/>
              <a:cs typeface="Adobe Garamond Pro"/>
            </a:endParaRPr>
          </a:p>
        </p:txBody>
      </p:sp>
      <p:sp>
        <p:nvSpPr>
          <p:cNvPr id="6" name="Rectangle 5"/>
          <p:cNvSpPr/>
          <p:nvPr/>
        </p:nvSpPr>
        <p:spPr>
          <a:xfrm>
            <a:off x="169336" y="1964724"/>
            <a:ext cx="8795929" cy="1057469"/>
          </a:xfrm>
          <a:prstGeom prst="rect">
            <a:avLst/>
          </a:prstGeom>
        </p:spPr>
        <p:txBody>
          <a:bodyPr wrap="square">
            <a:spAutoFit/>
          </a:bodyPr>
          <a:lstStyle/>
          <a:p>
            <a:pPr marL="111125">
              <a:lnSpc>
                <a:spcPct val="112000"/>
              </a:lnSpc>
              <a:spcBef>
                <a:spcPts val="1200"/>
              </a:spcBef>
              <a:spcAft>
                <a:spcPts val="600"/>
              </a:spcAft>
              <a:buClr>
                <a:srgbClr val="A5C92B"/>
              </a:buClr>
            </a:pPr>
            <a:r>
              <a:rPr lang="en-US" sz="2800" dirty="0" smtClean="0">
                <a:solidFill>
                  <a:schemeClr val="accent5">
                    <a:lumMod val="50000"/>
                  </a:schemeClr>
                </a:solidFill>
                <a:latin typeface="Minion Pro" pitchFamily="18" charset="0"/>
                <a:cs typeface="Helvetica Neue"/>
              </a:rPr>
              <a:t>Average earnings have been stagnant or declining for more than 36 years</a:t>
            </a:r>
          </a:p>
        </p:txBody>
      </p:sp>
      <p:sp>
        <p:nvSpPr>
          <p:cNvPr id="10" name="TextBox 9"/>
          <p:cNvSpPr txBox="1"/>
          <p:nvPr/>
        </p:nvSpPr>
        <p:spPr>
          <a:xfrm>
            <a:off x="6635578" y="372816"/>
            <a:ext cx="2212467" cy="369332"/>
          </a:xfrm>
          <a:prstGeom prst="rect">
            <a:avLst/>
          </a:prstGeom>
          <a:solidFill>
            <a:schemeClr val="bg1"/>
          </a:solidFill>
          <a:ln>
            <a:solidFill>
              <a:schemeClr val="bg1"/>
            </a:solidFill>
          </a:ln>
          <a:effectLst>
            <a:glow rad="63500">
              <a:schemeClr val="accent3">
                <a:satMod val="175000"/>
                <a:alpha val="40000"/>
              </a:schemeClr>
            </a:glow>
            <a:softEdge rad="127000"/>
          </a:effectLst>
          <a:scene3d>
            <a:camera prst="obliqueTopRight"/>
            <a:lightRig rig="threePt" dir="t"/>
          </a:scene3d>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dirty="0" smtClean="0">
                <a:ln/>
                <a:solidFill>
                  <a:schemeClr val="accent3"/>
                </a:solidFill>
                <a:latin typeface="Minion Pro" pitchFamily="18" charset="0"/>
                <a:ea typeface="+mj-ea"/>
                <a:cs typeface="Helvetica Neue"/>
              </a:rPr>
              <a:t>The New Reality </a:t>
            </a: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221452" y="2150076"/>
            <a:ext cx="8701097" cy="2431435"/>
          </a:xfrm>
          <a:prstGeom prst="rect">
            <a:avLst/>
          </a:prstGeom>
        </p:spPr>
        <p:txBody>
          <a:bodyPr wrap="square">
            <a:spAutoFit/>
          </a:bodyPr>
          <a:lstStyle/>
          <a:p>
            <a:pPr>
              <a:buClr>
                <a:srgbClr val="A5C92B"/>
              </a:buClr>
            </a:pPr>
            <a:r>
              <a:rPr lang="en-US" sz="3200" dirty="0" smtClean="0">
                <a:solidFill>
                  <a:schemeClr val="accent5">
                    <a:lumMod val="50000"/>
                  </a:schemeClr>
                </a:solidFill>
                <a:latin typeface="Minion Pro" pitchFamily="18" charset="0"/>
                <a:ea typeface="+mj-ea"/>
                <a:cs typeface="Helvetica Neue"/>
              </a:rPr>
              <a:t>Our l</a:t>
            </a:r>
            <a:r>
              <a:rPr lang="en-US" sz="3000" dirty="0" smtClean="0">
                <a:solidFill>
                  <a:schemeClr val="accent5">
                    <a:lumMod val="50000"/>
                  </a:schemeClr>
                </a:solidFill>
                <a:latin typeface="Minion Pro" pitchFamily="18" charset="0"/>
                <a:ea typeface="+mj-ea"/>
                <a:cs typeface="Helvetica Neue"/>
              </a:rPr>
              <a:t>abor market places a premium on higher education for better-paying jobs. </a:t>
            </a:r>
          </a:p>
          <a:p>
            <a:pPr>
              <a:buClr>
                <a:srgbClr val="A5C92B"/>
              </a:buClr>
            </a:pPr>
            <a:endParaRPr lang="en-US" sz="3000" dirty="0" smtClean="0">
              <a:solidFill>
                <a:schemeClr val="accent5">
                  <a:lumMod val="50000"/>
                </a:schemeClr>
              </a:solidFill>
              <a:latin typeface="Minion Pro" pitchFamily="18" charset="0"/>
              <a:ea typeface="+mj-ea"/>
              <a:cs typeface="Helvetica Neue"/>
            </a:endParaRPr>
          </a:p>
          <a:p>
            <a:pPr>
              <a:buClr>
                <a:srgbClr val="A5C92B"/>
              </a:buClr>
            </a:pPr>
            <a:r>
              <a:rPr lang="en-US" sz="3000" dirty="0" smtClean="0">
                <a:solidFill>
                  <a:schemeClr val="accent5">
                    <a:lumMod val="50000"/>
                  </a:schemeClr>
                </a:solidFill>
                <a:latin typeface="Minion Pro" pitchFamily="18" charset="0"/>
                <a:ea typeface="+mj-ea"/>
                <a:cs typeface="Helvetica Neue"/>
              </a:rPr>
              <a:t>At the same time, nearly half of all jobs in 2016 will be low wage.</a:t>
            </a:r>
          </a:p>
        </p:txBody>
      </p:sp>
      <p:sp>
        <p:nvSpPr>
          <p:cNvPr id="7"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 </a:t>
            </a:r>
            <a:r>
              <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rPr>
              <a:t>–</a:t>
            </a:r>
            <a:r>
              <a:rPr lang="en-US" sz="3200" dirty="0" smtClean="0">
                <a:solidFill>
                  <a:schemeClr val="accent5">
                    <a:lumMod val="50000"/>
                  </a:schemeClr>
                </a:solidFill>
                <a:latin typeface="Adobe Garamond Pro"/>
                <a:cs typeface="Adobe Garamond Pro"/>
              </a:rPr>
              <a:t> </a:t>
            </a:r>
            <a:r>
              <a:rPr lang="en-US" sz="1800" i="1" dirty="0" smtClean="0">
                <a:solidFill>
                  <a:schemeClr val="accent5">
                    <a:lumMod val="50000"/>
                  </a:schemeClr>
                </a:solidFill>
                <a:latin typeface="Minion Pro"/>
                <a:cs typeface="Adobe Garamond Pro"/>
              </a:rPr>
              <a:t>the</a:t>
            </a:r>
            <a:r>
              <a:rPr lang="en-US" sz="3200" dirty="0" smtClean="0">
                <a:solidFill>
                  <a:schemeClr val="accent5">
                    <a:lumMod val="50000"/>
                  </a:schemeClr>
                </a:solidFill>
                <a:latin typeface="Minion Pro"/>
                <a:cs typeface="Adobe Garamond Pro"/>
              </a:rPr>
              <a:t>99ers</a:t>
            </a:r>
            <a:endParaRPr lang="en-US" sz="3200" dirty="0">
              <a:solidFill>
                <a:schemeClr val="accent5">
                  <a:lumMod val="50000"/>
                </a:schemeClr>
              </a:solidFill>
              <a:latin typeface="Minion Pro"/>
              <a:cs typeface="Adobe Garamond Pro"/>
            </a:endParaRPr>
          </a:p>
        </p:txBody>
      </p:sp>
      <p:sp>
        <p:nvSpPr>
          <p:cNvPr id="10" name="TextBox 9"/>
          <p:cNvSpPr txBox="1"/>
          <p:nvPr/>
        </p:nvSpPr>
        <p:spPr>
          <a:xfrm>
            <a:off x="6635578" y="372816"/>
            <a:ext cx="2212467" cy="369332"/>
          </a:xfrm>
          <a:prstGeom prst="rect">
            <a:avLst/>
          </a:prstGeom>
          <a:solidFill>
            <a:schemeClr val="bg1"/>
          </a:solidFill>
          <a:ln>
            <a:solidFill>
              <a:schemeClr val="bg1"/>
            </a:solidFill>
          </a:ln>
          <a:effectLst>
            <a:glow rad="63500">
              <a:schemeClr val="accent3">
                <a:satMod val="175000"/>
                <a:alpha val="40000"/>
              </a:schemeClr>
            </a:glow>
            <a:softEdge rad="127000"/>
          </a:effectLst>
          <a:scene3d>
            <a:camera prst="obliqueTopRight"/>
            <a:lightRig rig="threePt" dir="t"/>
          </a:scene3d>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dirty="0" smtClean="0">
                <a:ln/>
                <a:solidFill>
                  <a:schemeClr val="accent3"/>
                </a:solidFill>
                <a:latin typeface="Minion Pro" pitchFamily="18" charset="0"/>
                <a:ea typeface="+mj-ea"/>
                <a:cs typeface="Helvetica Neue"/>
              </a:rPr>
              <a:t>The New Reality </a:t>
            </a: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700676" y="1643449"/>
          <a:ext cx="7590707" cy="3360980"/>
        </p:xfrm>
        <a:graphic>
          <a:graphicData uri="http://schemas.openxmlformats.org/drawingml/2006/table">
            <a:tbl>
              <a:tblPr>
                <a:effectLst>
                  <a:innerShdw blurRad="114300">
                    <a:prstClr val="black"/>
                  </a:innerShdw>
                  <a:reflection blurRad="6350" stA="52000" endA="300" endPos="35000" dir="5400000" sy="-100000" algn="bl" rotWithShape="0"/>
                </a:effectLst>
                <a:tableStyleId>{2D5ABB26-0587-4C30-8999-92F81FD0307C}</a:tableStyleId>
              </a:tblPr>
              <a:tblGrid>
                <a:gridCol w="2722145"/>
                <a:gridCol w="1087395"/>
                <a:gridCol w="2236573"/>
                <a:gridCol w="1544594"/>
              </a:tblGrid>
              <a:tr h="531512">
                <a:tc>
                  <a:txBody>
                    <a:bodyPr/>
                    <a:lstStyle/>
                    <a:p>
                      <a:pPr algn="l" fontAlgn="ctr"/>
                      <a:r>
                        <a:rPr lang="en-US" sz="1700" dirty="0">
                          <a:effectLst>
                            <a:innerShdw blurRad="63500" dist="50800" dir="16200000">
                              <a:prstClr val="black">
                                <a:alpha val="50000"/>
                              </a:prstClr>
                            </a:innerShdw>
                          </a:effectLst>
                        </a:rPr>
                        <a:t>Education Level Achieved</a:t>
                      </a:r>
                      <a:endParaRPr lang="en-US" sz="1700" b="1" dirty="0">
                        <a:effectLst>
                          <a:innerShdw blurRad="63500" dist="50800" dir="16200000">
                            <a:prstClr val="black">
                              <a:alpha val="50000"/>
                            </a:prstClr>
                          </a:innerShdw>
                        </a:effectLst>
                        <a:latin typeface="Minion Pro SmBd" pitchFamily="18" charset="0"/>
                      </a:endParaRPr>
                    </a:p>
                  </a:txBody>
                  <a:tcPr marL="35278" marR="35278" marT="42333" marB="42333"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en-US" sz="1700" dirty="0">
                          <a:effectLst>
                            <a:innerShdw blurRad="63500" dist="50800" dir="16200000">
                              <a:prstClr val="black">
                                <a:alpha val="50000"/>
                              </a:prstClr>
                            </a:innerShdw>
                          </a:effectLst>
                        </a:rPr>
                        <a:t>October 2011</a:t>
                      </a:r>
                      <a:endParaRPr lang="en-US" sz="1700" b="1" dirty="0">
                        <a:effectLst>
                          <a:innerShdw blurRad="63500" dist="50800" dir="16200000">
                            <a:prstClr val="black">
                              <a:alpha val="50000"/>
                            </a:prstClr>
                          </a:innerShdw>
                        </a:effectLst>
                        <a:latin typeface="Minion Pro SmBd" pitchFamily="18" charset="0"/>
                      </a:endParaRPr>
                    </a:p>
                  </a:txBody>
                  <a:tcPr marL="35278" marR="35278" marT="42333" marB="42333"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r>
                        <a:rPr lang="en-US" sz="1700" dirty="0" smtClean="0">
                          <a:effectLst>
                            <a:innerShdw blurRad="63500" dist="50800" dir="16200000">
                              <a:prstClr val="black">
                                <a:alpha val="50000"/>
                              </a:prstClr>
                            </a:innerShdw>
                          </a:effectLst>
                        </a:rPr>
                        <a:t>Month/Month</a:t>
                      </a:r>
                      <a:br>
                        <a:rPr lang="en-US" sz="1700" dirty="0" smtClean="0">
                          <a:effectLst>
                            <a:innerShdw blurRad="63500" dist="50800" dir="16200000">
                              <a:prstClr val="black">
                                <a:alpha val="50000"/>
                              </a:prstClr>
                            </a:innerShdw>
                          </a:effectLst>
                        </a:rPr>
                      </a:br>
                      <a:r>
                        <a:rPr lang="en-US" sz="1700" dirty="0" smtClean="0">
                          <a:effectLst>
                            <a:innerShdw blurRad="63500" dist="50800" dir="16200000">
                              <a:prstClr val="black">
                                <a:alpha val="50000"/>
                              </a:prstClr>
                            </a:innerShdw>
                          </a:effectLst>
                        </a:rPr>
                        <a:t>(Points)</a:t>
                      </a:r>
                      <a:endParaRPr lang="en-US" sz="1700" b="1" dirty="0">
                        <a:effectLst>
                          <a:innerShdw blurRad="63500" dist="50800" dir="16200000">
                            <a:prstClr val="black">
                              <a:alpha val="50000"/>
                            </a:prstClr>
                          </a:innerShdw>
                        </a:effectLst>
                        <a:latin typeface="Minion Pro SmBd" pitchFamily="18" charset="0"/>
                      </a:endParaRPr>
                    </a:p>
                  </a:txBody>
                  <a:tcPr marL="35278" marR="35278" marT="42333" marB="42333"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en-US" sz="1700" dirty="0">
                          <a:effectLst>
                            <a:innerShdw blurRad="63500" dist="50800" dir="16200000">
                              <a:prstClr val="black">
                                <a:alpha val="50000"/>
                              </a:prstClr>
                            </a:innerShdw>
                          </a:effectLst>
                        </a:rPr>
                        <a:t>Year/Year</a:t>
                      </a:r>
                      <a:br>
                        <a:rPr lang="en-US" sz="1700" dirty="0">
                          <a:effectLst>
                            <a:innerShdw blurRad="63500" dist="50800" dir="16200000">
                              <a:prstClr val="black">
                                <a:alpha val="50000"/>
                              </a:prstClr>
                            </a:innerShdw>
                          </a:effectLst>
                        </a:rPr>
                      </a:br>
                      <a:r>
                        <a:rPr lang="en-US" sz="1700" dirty="0">
                          <a:effectLst>
                            <a:innerShdw blurRad="63500" dist="50800" dir="16200000">
                              <a:prstClr val="black">
                                <a:alpha val="50000"/>
                              </a:prstClr>
                            </a:innerShdw>
                          </a:effectLst>
                        </a:rPr>
                        <a:t>(Points)</a:t>
                      </a:r>
                      <a:endParaRPr lang="en-US" sz="1700" b="1" dirty="0">
                        <a:effectLst>
                          <a:innerShdw blurRad="63500" dist="50800" dir="16200000">
                            <a:prstClr val="black">
                              <a:alpha val="50000"/>
                            </a:prstClr>
                          </a:innerShdw>
                        </a:effectLst>
                        <a:latin typeface="Minion Pro SmBd" pitchFamily="18" charset="0"/>
                      </a:endParaRPr>
                    </a:p>
                  </a:txBody>
                  <a:tcPr marL="35278" marR="35278" marT="42333" marB="42333"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3">
                        <a:lumMod val="20000"/>
                        <a:lumOff val="80000"/>
                      </a:schemeClr>
                    </a:solidFill>
                  </a:tcPr>
                </a:tc>
              </a:tr>
              <a:tr h="494187">
                <a:tc>
                  <a:txBody>
                    <a:bodyPr/>
                    <a:lstStyle/>
                    <a:p>
                      <a:pPr algn="l" fontAlgn="ctr"/>
                      <a:r>
                        <a:rPr lang="en-US" sz="1700" dirty="0">
                          <a:effectLst>
                            <a:innerShdw blurRad="63500" dist="50800" dir="16200000">
                              <a:prstClr val="black">
                                <a:alpha val="50000"/>
                              </a:prstClr>
                            </a:innerShdw>
                          </a:effectLst>
                        </a:rPr>
                        <a:t>Less than</a:t>
                      </a:r>
                      <a:br>
                        <a:rPr lang="en-US" sz="1700" dirty="0">
                          <a:effectLst>
                            <a:innerShdw blurRad="63500" dist="50800" dir="16200000">
                              <a:prstClr val="black">
                                <a:alpha val="50000"/>
                              </a:prstClr>
                            </a:innerShdw>
                          </a:effectLst>
                        </a:rPr>
                      </a:br>
                      <a:r>
                        <a:rPr lang="en-US" sz="1700" dirty="0">
                          <a:effectLst>
                            <a:innerShdw blurRad="63500" dist="50800" dir="16200000">
                              <a:prstClr val="black">
                                <a:alpha val="50000"/>
                              </a:prstClr>
                            </a:innerShdw>
                          </a:effectLst>
                        </a:rPr>
                        <a:t>High School</a:t>
                      </a:r>
                      <a:endParaRPr lang="en-US" sz="1700" b="0" dirty="0">
                        <a:effectLst>
                          <a:innerShdw blurRad="63500" dist="50800" dir="16200000">
                            <a:prstClr val="black">
                              <a:alpha val="50000"/>
                            </a:prstClr>
                          </a:innerShdw>
                        </a:effectLst>
                        <a:latin typeface="Minion Pro SmBd" pitchFamily="18" charset="0"/>
                      </a:endParaRPr>
                    </a:p>
                  </a:txBody>
                  <a:tcPr marL="35278" marR="35278" marT="21167" marB="21167"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700" dirty="0">
                          <a:effectLst>
                            <a:innerShdw blurRad="63500" dist="50800" dir="16200000">
                              <a:prstClr val="black">
                                <a:alpha val="50000"/>
                              </a:prstClr>
                            </a:innerShdw>
                          </a:effectLst>
                        </a:rPr>
                        <a:t>13.8%</a:t>
                      </a:r>
                      <a:endParaRPr lang="en-US" sz="1700" b="1" dirty="0">
                        <a:effectLst>
                          <a:innerShdw blurRad="63500" dist="50800" dir="16200000">
                            <a:prstClr val="black">
                              <a:alpha val="50000"/>
                            </a:prstClr>
                          </a:innerShdw>
                        </a:effectLst>
                        <a:latin typeface="Minion Pro SmBd" pitchFamily="18" charset="0"/>
                      </a:endParaRPr>
                    </a:p>
                  </a:txBody>
                  <a:tcPr marL="35278" marR="35278" marT="21167" marB="21167" anchor="ctr">
                    <a:lnL>
                      <a:noFill/>
                    </a:lnL>
                    <a:lnR>
                      <a:noFill/>
                    </a:lnR>
                    <a:lnT>
                      <a:noFill/>
                    </a:lnT>
                    <a:lnB>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r>
                        <a:rPr lang="en-US" sz="1700" dirty="0">
                          <a:effectLst>
                            <a:innerShdw blurRad="63500" dist="50800" dir="16200000">
                              <a:prstClr val="black">
                                <a:alpha val="50000"/>
                              </a:prstClr>
                            </a:innerShdw>
                          </a:effectLst>
                        </a:rPr>
                        <a:t>-0.2</a:t>
                      </a:r>
                      <a:endParaRPr lang="en-US" sz="1700" b="1" dirty="0">
                        <a:solidFill>
                          <a:srgbClr val="008000"/>
                        </a:solidFill>
                        <a:effectLst>
                          <a:innerShdw blurRad="63500" dist="50800" dir="16200000">
                            <a:prstClr val="black">
                              <a:alpha val="50000"/>
                            </a:prstClr>
                          </a:innerShdw>
                        </a:effectLst>
                        <a:latin typeface="Minion Pro SmBd" pitchFamily="18" charset="0"/>
                      </a:endParaRPr>
                    </a:p>
                  </a:txBody>
                  <a:tcPr marL="35278" marR="35278" marT="21167" marB="21167"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700" dirty="0">
                          <a:effectLst>
                            <a:innerShdw blurRad="63500" dist="50800" dir="16200000">
                              <a:prstClr val="black">
                                <a:alpha val="50000"/>
                              </a:prstClr>
                            </a:innerShdw>
                          </a:effectLst>
                        </a:rPr>
                        <a:t>-1.5</a:t>
                      </a:r>
                      <a:endParaRPr lang="en-US" sz="1700" b="1" dirty="0">
                        <a:solidFill>
                          <a:srgbClr val="008000"/>
                        </a:solidFill>
                        <a:effectLst>
                          <a:innerShdw blurRad="63500" dist="50800" dir="16200000">
                            <a:prstClr val="black">
                              <a:alpha val="50000"/>
                            </a:prstClr>
                          </a:innerShdw>
                        </a:effectLst>
                        <a:latin typeface="Minion Pro SmBd" pitchFamily="18" charset="0"/>
                      </a:endParaRPr>
                    </a:p>
                  </a:txBody>
                  <a:tcPr marL="35278" marR="35278" marT="21167" marB="21167"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3">
                        <a:lumMod val="20000"/>
                        <a:lumOff val="80000"/>
                      </a:schemeClr>
                    </a:solidFill>
                  </a:tcPr>
                </a:tc>
              </a:tr>
              <a:tr h="662786">
                <a:tc>
                  <a:txBody>
                    <a:bodyPr/>
                    <a:lstStyle/>
                    <a:p>
                      <a:pPr algn="l" fontAlgn="ctr"/>
                      <a:r>
                        <a:rPr lang="en-US" sz="1700" dirty="0">
                          <a:effectLst>
                            <a:innerShdw blurRad="63500" dist="50800" dir="16200000">
                              <a:prstClr val="black">
                                <a:alpha val="50000"/>
                              </a:prstClr>
                            </a:innerShdw>
                          </a:effectLst>
                        </a:rPr>
                        <a:t>High School Grad</a:t>
                      </a:r>
                      <a:br>
                        <a:rPr lang="en-US" sz="1700" dirty="0">
                          <a:effectLst>
                            <a:innerShdw blurRad="63500" dist="50800" dir="16200000">
                              <a:prstClr val="black">
                                <a:alpha val="50000"/>
                              </a:prstClr>
                            </a:innerShdw>
                          </a:effectLst>
                        </a:rPr>
                      </a:br>
                      <a:r>
                        <a:rPr lang="en-US" sz="1700" dirty="0">
                          <a:effectLst>
                            <a:innerShdw blurRad="63500" dist="50800" dir="16200000">
                              <a:prstClr val="black">
                                <a:alpha val="50000"/>
                              </a:prstClr>
                            </a:innerShdw>
                          </a:effectLst>
                        </a:rPr>
                        <a:t>No College</a:t>
                      </a:r>
                      <a:endParaRPr lang="en-US" sz="1700" b="0" dirty="0">
                        <a:effectLst>
                          <a:innerShdw blurRad="63500" dist="50800" dir="16200000">
                            <a:prstClr val="black">
                              <a:alpha val="50000"/>
                            </a:prstClr>
                          </a:innerShdw>
                        </a:effectLst>
                        <a:latin typeface="Minion Pro SmBd" pitchFamily="18" charset="0"/>
                      </a:endParaRPr>
                    </a:p>
                  </a:txBody>
                  <a:tcPr marL="35278" marR="35278" marT="21167" marB="21167"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700" dirty="0">
                          <a:effectLst>
                            <a:innerShdw blurRad="63500" dist="50800" dir="16200000">
                              <a:prstClr val="black">
                                <a:alpha val="50000"/>
                              </a:prstClr>
                            </a:innerShdw>
                          </a:effectLst>
                        </a:rPr>
                        <a:t>9.6%</a:t>
                      </a:r>
                      <a:endParaRPr lang="en-US" sz="1700" b="1" dirty="0">
                        <a:effectLst>
                          <a:innerShdw blurRad="63500" dist="50800" dir="16200000">
                            <a:prstClr val="black">
                              <a:alpha val="50000"/>
                            </a:prstClr>
                          </a:innerShdw>
                        </a:effectLst>
                        <a:latin typeface="Minion Pro SmBd" pitchFamily="18" charset="0"/>
                      </a:endParaRPr>
                    </a:p>
                  </a:txBody>
                  <a:tcPr marL="35278" marR="35278" marT="21167" marB="21167" anchor="ctr">
                    <a:lnL>
                      <a:noFill/>
                    </a:lnL>
                    <a:lnR>
                      <a:noFill/>
                    </a:lnR>
                    <a:lnT>
                      <a:noFill/>
                    </a:lnT>
                    <a:lnB>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r>
                        <a:rPr lang="en-US" sz="1700" dirty="0">
                          <a:effectLst>
                            <a:innerShdw blurRad="63500" dist="50800" dir="16200000">
                              <a:prstClr val="black">
                                <a:alpha val="50000"/>
                              </a:prstClr>
                            </a:innerShdw>
                          </a:effectLst>
                        </a:rPr>
                        <a:t>-0.1</a:t>
                      </a:r>
                      <a:endParaRPr lang="en-US" sz="1700" b="1" dirty="0">
                        <a:solidFill>
                          <a:srgbClr val="008000"/>
                        </a:solidFill>
                        <a:effectLst>
                          <a:innerShdw blurRad="63500" dist="50800" dir="16200000">
                            <a:prstClr val="black">
                              <a:alpha val="50000"/>
                            </a:prstClr>
                          </a:innerShdw>
                        </a:effectLst>
                        <a:latin typeface="Minion Pro SmBd" pitchFamily="18" charset="0"/>
                      </a:endParaRPr>
                    </a:p>
                  </a:txBody>
                  <a:tcPr marL="35278" marR="35278" marT="21167" marB="21167"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700" dirty="0">
                          <a:effectLst>
                            <a:innerShdw blurRad="63500" dist="50800" dir="16200000">
                              <a:prstClr val="black">
                                <a:alpha val="50000"/>
                              </a:prstClr>
                            </a:innerShdw>
                          </a:effectLst>
                        </a:rPr>
                        <a:t>-0.5</a:t>
                      </a:r>
                      <a:endParaRPr lang="en-US" sz="1700" b="1" dirty="0">
                        <a:solidFill>
                          <a:srgbClr val="008000"/>
                        </a:solidFill>
                        <a:effectLst>
                          <a:innerShdw blurRad="63500" dist="50800" dir="16200000">
                            <a:prstClr val="black">
                              <a:alpha val="50000"/>
                            </a:prstClr>
                          </a:innerShdw>
                        </a:effectLst>
                        <a:latin typeface="Minion Pro SmBd" pitchFamily="18" charset="0"/>
                      </a:endParaRPr>
                    </a:p>
                  </a:txBody>
                  <a:tcPr marL="35278" marR="35278" marT="21167" marB="21167"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3">
                        <a:lumMod val="20000"/>
                        <a:lumOff val="80000"/>
                      </a:schemeClr>
                    </a:solidFill>
                  </a:tcPr>
                </a:tc>
              </a:tr>
              <a:tr h="872088">
                <a:tc>
                  <a:txBody>
                    <a:bodyPr/>
                    <a:lstStyle/>
                    <a:p>
                      <a:pPr algn="l" fontAlgn="ctr"/>
                      <a:r>
                        <a:rPr lang="en-US" sz="1700" dirty="0">
                          <a:effectLst>
                            <a:innerShdw blurRad="63500" dist="50800" dir="16200000">
                              <a:prstClr val="black">
                                <a:alpha val="50000"/>
                              </a:prstClr>
                            </a:innerShdw>
                          </a:effectLst>
                        </a:rPr>
                        <a:t>Some College</a:t>
                      </a:r>
                      <a:br>
                        <a:rPr lang="en-US" sz="1700" dirty="0">
                          <a:effectLst>
                            <a:innerShdw blurRad="63500" dist="50800" dir="16200000">
                              <a:prstClr val="black">
                                <a:alpha val="50000"/>
                              </a:prstClr>
                            </a:innerShdw>
                          </a:effectLst>
                        </a:rPr>
                      </a:br>
                      <a:r>
                        <a:rPr lang="en-US" sz="1700" dirty="0">
                          <a:effectLst>
                            <a:innerShdw blurRad="63500" dist="50800" dir="16200000">
                              <a:prstClr val="black">
                                <a:alpha val="50000"/>
                              </a:prstClr>
                            </a:innerShdw>
                          </a:effectLst>
                        </a:rPr>
                        <a:t>or Associate Degree</a:t>
                      </a:r>
                      <a:endParaRPr lang="en-US" sz="1700" b="0" dirty="0">
                        <a:effectLst>
                          <a:innerShdw blurRad="63500" dist="50800" dir="16200000">
                            <a:prstClr val="black">
                              <a:alpha val="50000"/>
                            </a:prstClr>
                          </a:innerShdw>
                        </a:effectLst>
                        <a:latin typeface="Minion Pro SmBd" pitchFamily="18" charset="0"/>
                      </a:endParaRPr>
                    </a:p>
                  </a:txBody>
                  <a:tcPr marL="35278" marR="35278" marT="21167" marB="21167"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US" sz="1700" dirty="0">
                          <a:effectLst>
                            <a:innerShdw blurRad="63500" dist="50800" dir="16200000">
                              <a:prstClr val="black">
                                <a:alpha val="50000"/>
                              </a:prstClr>
                            </a:innerShdw>
                          </a:effectLst>
                        </a:rPr>
                        <a:t>8.3%</a:t>
                      </a:r>
                      <a:endParaRPr lang="en-US" sz="1700" b="1" dirty="0">
                        <a:effectLst>
                          <a:innerShdw blurRad="63500" dist="50800" dir="16200000">
                            <a:prstClr val="black">
                              <a:alpha val="50000"/>
                            </a:prstClr>
                          </a:innerShdw>
                        </a:effectLst>
                        <a:latin typeface="Minion Pro SmBd" pitchFamily="18" charset="0"/>
                      </a:endParaRPr>
                    </a:p>
                  </a:txBody>
                  <a:tcPr marL="35278" marR="35278" marT="21167" marB="21167" anchor="ctr">
                    <a:lnL>
                      <a:noFill/>
                    </a:lnL>
                    <a:lnR>
                      <a:noFill/>
                    </a:lnR>
                    <a:lnT>
                      <a:noFill/>
                    </a:lnT>
                    <a:lnB>
                      <a:noFill/>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r>
                        <a:rPr lang="en-US" sz="1700" dirty="0">
                          <a:effectLst>
                            <a:innerShdw blurRad="63500" dist="50800" dir="16200000">
                              <a:prstClr val="black">
                                <a:alpha val="50000"/>
                              </a:prstClr>
                            </a:innerShdw>
                          </a:effectLst>
                        </a:rPr>
                        <a:t>-0.1</a:t>
                      </a:r>
                      <a:endParaRPr lang="en-US" sz="1700" b="1" dirty="0">
                        <a:solidFill>
                          <a:srgbClr val="008000"/>
                        </a:solidFill>
                        <a:effectLst>
                          <a:innerShdw blurRad="63500" dist="50800" dir="16200000">
                            <a:prstClr val="black">
                              <a:alpha val="50000"/>
                            </a:prstClr>
                          </a:innerShdw>
                        </a:effectLst>
                        <a:latin typeface="Minion Pro SmBd" pitchFamily="18" charset="0"/>
                      </a:endParaRPr>
                    </a:p>
                  </a:txBody>
                  <a:tcPr marL="35278" marR="35278" marT="21167" marB="21167"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n-US" sz="1700" dirty="0">
                          <a:effectLst>
                            <a:innerShdw blurRad="63500" dist="50800" dir="16200000">
                              <a:prstClr val="black">
                                <a:alpha val="50000"/>
                              </a:prstClr>
                            </a:innerShdw>
                          </a:effectLst>
                        </a:rPr>
                        <a:t>-0.2</a:t>
                      </a:r>
                      <a:endParaRPr lang="en-US" sz="1700" b="1" dirty="0">
                        <a:solidFill>
                          <a:srgbClr val="008000"/>
                        </a:solidFill>
                        <a:effectLst>
                          <a:innerShdw blurRad="63500" dist="50800" dir="16200000">
                            <a:prstClr val="black">
                              <a:alpha val="50000"/>
                            </a:prstClr>
                          </a:innerShdw>
                        </a:effectLst>
                        <a:latin typeface="Minion Pro SmBd" pitchFamily="18" charset="0"/>
                      </a:endParaRPr>
                    </a:p>
                  </a:txBody>
                  <a:tcPr marL="35278" marR="35278" marT="21167" marB="21167"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3">
                        <a:lumMod val="20000"/>
                        <a:lumOff val="80000"/>
                      </a:schemeClr>
                    </a:solidFill>
                  </a:tcPr>
                </a:tc>
              </a:tr>
              <a:tr h="662786">
                <a:tc>
                  <a:txBody>
                    <a:bodyPr/>
                    <a:lstStyle/>
                    <a:p>
                      <a:pPr algn="l" fontAlgn="ctr"/>
                      <a:r>
                        <a:rPr lang="en-US" sz="1700" dirty="0">
                          <a:effectLst>
                            <a:innerShdw blurRad="63500" dist="50800" dir="16200000">
                              <a:prstClr val="black">
                                <a:alpha val="50000"/>
                              </a:prstClr>
                            </a:innerShdw>
                          </a:effectLst>
                        </a:rPr>
                        <a:t>Bachelor's Degree</a:t>
                      </a:r>
                      <a:br>
                        <a:rPr lang="en-US" sz="1700" dirty="0">
                          <a:effectLst>
                            <a:innerShdw blurRad="63500" dist="50800" dir="16200000">
                              <a:prstClr val="black">
                                <a:alpha val="50000"/>
                              </a:prstClr>
                            </a:innerShdw>
                          </a:effectLst>
                        </a:rPr>
                      </a:br>
                      <a:r>
                        <a:rPr lang="en-US" sz="1700" dirty="0">
                          <a:effectLst>
                            <a:innerShdw blurRad="63500" dist="50800" dir="16200000">
                              <a:prstClr val="black">
                                <a:alpha val="50000"/>
                              </a:prstClr>
                            </a:innerShdw>
                          </a:effectLst>
                        </a:rPr>
                        <a:t>or Higher</a:t>
                      </a:r>
                      <a:endParaRPr lang="en-US" sz="1700" b="0" dirty="0">
                        <a:effectLst>
                          <a:innerShdw blurRad="63500" dist="50800" dir="16200000">
                            <a:prstClr val="black">
                              <a:alpha val="50000"/>
                            </a:prstClr>
                          </a:innerShdw>
                        </a:effectLst>
                        <a:latin typeface="Minion Pro SmBd" pitchFamily="18" charset="0"/>
                      </a:endParaRPr>
                    </a:p>
                  </a:txBody>
                  <a:tcPr marL="35278" marR="35278" marT="21167" marB="21167" anchor="ct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700" dirty="0">
                          <a:effectLst>
                            <a:innerShdw blurRad="63500" dist="50800" dir="16200000">
                              <a:prstClr val="black">
                                <a:alpha val="50000"/>
                              </a:prstClr>
                            </a:innerShdw>
                          </a:effectLst>
                        </a:rPr>
                        <a:t>4.4%</a:t>
                      </a:r>
                      <a:endParaRPr lang="en-US" sz="1700" b="1" dirty="0">
                        <a:effectLst>
                          <a:innerShdw blurRad="63500" dist="50800" dir="16200000">
                            <a:prstClr val="black">
                              <a:alpha val="50000"/>
                            </a:prstClr>
                          </a:innerShdw>
                        </a:effectLst>
                        <a:latin typeface="Minion Pro SmBd" pitchFamily="18" charset="0"/>
                      </a:endParaRPr>
                    </a:p>
                  </a:txBody>
                  <a:tcPr marL="35278" marR="35278" marT="21167" marB="21167"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r>
                        <a:rPr lang="en-US" sz="1700" dirty="0">
                          <a:effectLst>
                            <a:innerShdw blurRad="63500" dist="50800" dir="16200000">
                              <a:prstClr val="black">
                                <a:alpha val="50000"/>
                              </a:prstClr>
                            </a:innerShdw>
                          </a:effectLst>
                        </a:rPr>
                        <a:t>+0.2</a:t>
                      </a:r>
                      <a:endParaRPr lang="en-US" sz="1700" b="1" dirty="0">
                        <a:solidFill>
                          <a:srgbClr val="D60000"/>
                        </a:solidFill>
                        <a:effectLst>
                          <a:innerShdw blurRad="63500" dist="50800" dir="16200000">
                            <a:prstClr val="black">
                              <a:alpha val="50000"/>
                            </a:prstClr>
                          </a:innerShdw>
                        </a:effectLst>
                        <a:latin typeface="Minion Pro SmBd" pitchFamily="18" charset="0"/>
                      </a:endParaRPr>
                    </a:p>
                  </a:txBody>
                  <a:tcPr marL="35278" marR="35278" marT="21167" marB="21167"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700" dirty="0">
                          <a:effectLst>
                            <a:innerShdw blurRad="63500" dist="50800" dir="16200000">
                              <a:prstClr val="black">
                                <a:alpha val="50000"/>
                              </a:prstClr>
                            </a:innerShdw>
                          </a:effectLst>
                        </a:rPr>
                        <a:t>-0.3</a:t>
                      </a:r>
                      <a:endParaRPr lang="en-US" sz="1700" b="1" dirty="0">
                        <a:solidFill>
                          <a:srgbClr val="008000"/>
                        </a:solidFill>
                        <a:effectLst>
                          <a:innerShdw blurRad="63500" dist="50800" dir="16200000">
                            <a:prstClr val="black">
                              <a:alpha val="50000"/>
                            </a:prstClr>
                          </a:innerShdw>
                        </a:effectLst>
                        <a:latin typeface="Minion Pro SmBd" pitchFamily="18" charset="0"/>
                      </a:endParaRPr>
                    </a:p>
                  </a:txBody>
                  <a:tcPr marL="35278" marR="35278" marT="21167" marB="21167"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169336" y="978372"/>
            <a:ext cx="8753213"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a:xfrm>
            <a:off x="295956" y="188150"/>
            <a:ext cx="8626593" cy="54369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r>
              <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rPr>
              <a:t>Unemployment Rates by Education Level</a:t>
            </a:r>
          </a:p>
          <a:p>
            <a:pPr algn="l"/>
            <a:endParaRPr lang="en-US" sz="2400" dirty="0" smtClean="0">
              <a:solidFill>
                <a:schemeClr val="accent5">
                  <a:lumMod val="50000"/>
                </a:schemeClr>
              </a:solidFill>
              <a:latin typeface="Minion Pro"/>
              <a:cs typeface="Adobe Garamond Pro"/>
            </a:endParaRPr>
          </a:p>
          <a:p>
            <a:pPr algn="l"/>
            <a:r>
              <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rPr>
              <a:t>   </a:t>
            </a:r>
            <a:r>
              <a:rPr lang="en-US" sz="3200" dirty="0" smtClean="0">
                <a:solidFill>
                  <a:schemeClr val="accent5">
                    <a:lumMod val="50000"/>
                  </a:schemeClr>
                </a:solidFill>
                <a:latin typeface="Adobe Garamond Pro"/>
                <a:cs typeface="Adobe Garamond Pro"/>
              </a:rPr>
              <a:t> </a:t>
            </a:r>
            <a:endParaRPr lang="en-US" sz="3200" dirty="0">
              <a:solidFill>
                <a:schemeClr val="accent5">
                  <a:lumMod val="50000"/>
                </a:schemeClr>
              </a:solidFill>
              <a:latin typeface="Adobe Garamond Pro"/>
              <a:cs typeface="Adobe Garamond Pro"/>
            </a:endParaRP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pic>
        <p:nvPicPr>
          <p:cNvPr id="6146" name="Picture 2" descr="http://www.google.com/url?source=imglanding&amp;ct=img&amp;q=http://i.qkme.me/20hz.jpg&amp;sa=X&amp;ei=MEHDTua4Bsm1tgeak_DCDQ&amp;ved=0CAsQ8wc4dw&amp;usg=AFQjCNGLGropMjs6fihJi9cesZEOnQKLdw"/>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8" name="Flowchart: Connector 7"/>
          <p:cNvSpPr/>
          <p:nvPr/>
        </p:nvSpPr>
        <p:spPr>
          <a:xfrm>
            <a:off x="7056784" y="2017643"/>
            <a:ext cx="1616317" cy="1024184"/>
          </a:xfrm>
          <a:prstGeom prst="flowChartConnec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7" name="TextBox 6"/>
          <p:cNvSpPr txBox="1"/>
          <p:nvPr/>
        </p:nvSpPr>
        <p:spPr>
          <a:xfrm>
            <a:off x="7225749" y="2170883"/>
            <a:ext cx="1272209" cy="584775"/>
          </a:xfrm>
          <a:prstGeom prst="rect">
            <a:avLst/>
          </a:prstGeom>
          <a:noFill/>
        </p:spPr>
        <p:txBody>
          <a:bodyPr wrap="square" rtlCol="0">
            <a:spAutoFit/>
          </a:bodyPr>
          <a:lstStyle/>
          <a:p>
            <a:pPr algn="ctr"/>
            <a:r>
              <a:rPr lang="en-US" sz="1600" b="1" dirty="0" smtClean="0">
                <a:ln>
                  <a:solidFill>
                    <a:srgbClr val="FF0000"/>
                  </a:solidFill>
                </a:ln>
                <a:effectLst>
                  <a:outerShdw blurRad="38100" dist="38100" dir="2700000" algn="tl">
                    <a:srgbClr val="000000">
                      <a:alpha val="43137"/>
                    </a:srgbClr>
                  </a:outerShdw>
                </a:effectLst>
              </a:rPr>
              <a:t>HOT SOLUTIONS</a:t>
            </a:r>
            <a:endParaRPr lang="en-US" sz="1600" b="1" dirty="0">
              <a:ln>
                <a:solidFill>
                  <a:srgbClr val="FF0000"/>
                </a:solidFill>
              </a:ln>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accent5">
                    <a:lumMod val="50000"/>
                  </a:schemeClr>
                </a:solidFill>
                <a:effectLst>
                  <a:outerShdw blurRad="38100" dist="38100" dir="2700000" algn="tl">
                    <a:srgbClr val="000000">
                      <a:alpha val="43137"/>
                    </a:srgbClr>
                  </a:outerShdw>
                </a:effectLst>
                <a:latin typeface="Minion Pro" pitchFamily="18" charset="0"/>
                <a:cs typeface="Helvetica Neue"/>
              </a:rPr>
              <a:t>Objectives</a:t>
            </a:r>
          </a:p>
        </p:txBody>
      </p:sp>
      <p:sp>
        <p:nvSpPr>
          <p:cNvPr id="5" name="Title 1"/>
          <p:cNvSpPr txBox="1">
            <a:spLocks/>
          </p:cNvSpPr>
          <p:nvPr/>
        </p:nvSpPr>
        <p:spPr>
          <a:xfrm>
            <a:off x="178743" y="1345264"/>
            <a:ext cx="8626593" cy="7149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rgbClr val="194D6E"/>
              </a:solidFill>
              <a:latin typeface="Helvetica Neue"/>
              <a:cs typeface="Helvetica Neue"/>
            </a:endParaRPr>
          </a:p>
        </p:txBody>
      </p:sp>
      <p:sp>
        <p:nvSpPr>
          <p:cNvPr id="6" name="Title 1"/>
          <p:cNvSpPr txBox="1">
            <a:spLocks/>
          </p:cNvSpPr>
          <p:nvPr/>
        </p:nvSpPr>
        <p:spPr>
          <a:xfrm>
            <a:off x="178743" y="1345264"/>
            <a:ext cx="8626593" cy="43990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indent="-342900" algn="l">
              <a:lnSpc>
                <a:spcPct val="150000"/>
              </a:lnSpc>
              <a:buClr>
                <a:srgbClr val="A5C92B"/>
              </a:buClr>
            </a:pPr>
            <a:endParaRPr lang="en-US" sz="2200" dirty="0" smtClean="0">
              <a:solidFill>
                <a:schemeClr val="accent5">
                  <a:lumMod val="50000"/>
                </a:schemeClr>
              </a:solidFill>
              <a:latin typeface="Minion Pro" pitchFamily="18" charset="0"/>
              <a:cs typeface="Helvetica Neue"/>
            </a:endParaRPr>
          </a:p>
          <a:p>
            <a:pPr marL="342900" indent="-342900" algn="l">
              <a:lnSpc>
                <a:spcPct val="150000"/>
              </a:lnSpc>
              <a:buClr>
                <a:srgbClr val="A5C92B"/>
              </a:buClr>
              <a:buFont typeface="Arial" pitchFamily="34" charset="0"/>
              <a:buChar char="•"/>
            </a:pPr>
            <a:r>
              <a:rPr lang="en-US" sz="2200" dirty="0" smtClean="0">
                <a:solidFill>
                  <a:schemeClr val="accent5">
                    <a:lumMod val="50000"/>
                  </a:schemeClr>
                </a:solidFill>
                <a:latin typeface="Minion Pro" pitchFamily="18" charset="0"/>
                <a:cs typeface="Helvetica Neue"/>
              </a:rPr>
              <a:t>Modify and Redirect the Cold Case File Dialogue </a:t>
            </a:r>
          </a:p>
          <a:p>
            <a:pPr marL="342900" indent="-342900" algn="l">
              <a:lnSpc>
                <a:spcPct val="150000"/>
              </a:lnSpc>
              <a:buClr>
                <a:srgbClr val="A5C92B"/>
              </a:buClr>
              <a:buFont typeface="Arial"/>
              <a:buChar char="•"/>
            </a:pPr>
            <a:r>
              <a:rPr lang="en-US" sz="2200" dirty="0" smtClean="0">
                <a:solidFill>
                  <a:schemeClr val="accent5">
                    <a:lumMod val="50000"/>
                  </a:schemeClr>
                </a:solidFill>
                <a:latin typeface="Minion Pro" pitchFamily="18" charset="0"/>
                <a:cs typeface="Helvetica Neue"/>
              </a:rPr>
              <a:t>Explore Connections Between Dislocated Workers  and Cold Cases</a:t>
            </a:r>
          </a:p>
          <a:p>
            <a:pPr marL="342900" indent="-342900" algn="l">
              <a:lnSpc>
                <a:spcPct val="150000"/>
              </a:lnSpc>
              <a:buClr>
                <a:srgbClr val="A5C92B"/>
              </a:buClr>
              <a:buFont typeface="Arial"/>
              <a:buChar char="•"/>
            </a:pPr>
            <a:r>
              <a:rPr lang="en-US" sz="2200" dirty="0" smtClean="0">
                <a:solidFill>
                  <a:schemeClr val="accent5">
                    <a:lumMod val="50000"/>
                  </a:schemeClr>
                </a:solidFill>
                <a:latin typeface="Minion Pro" pitchFamily="18" charset="0"/>
                <a:cs typeface="Helvetica Neue"/>
              </a:rPr>
              <a:t>Analyze Cold Cases  </a:t>
            </a:r>
          </a:p>
          <a:p>
            <a:pPr marL="342900" indent="-342900" algn="l">
              <a:lnSpc>
                <a:spcPct val="150000"/>
              </a:lnSpc>
              <a:buClr>
                <a:srgbClr val="A5C92B"/>
              </a:buClr>
              <a:buFont typeface="Arial"/>
              <a:buChar char="•"/>
            </a:pPr>
            <a:r>
              <a:rPr lang="en-US" sz="2200" dirty="0" smtClean="0">
                <a:solidFill>
                  <a:schemeClr val="accent5">
                    <a:lumMod val="50000"/>
                  </a:schemeClr>
                </a:solidFill>
                <a:latin typeface="Minion Pro" pitchFamily="18" charset="0"/>
                <a:cs typeface="Helvetica Neue"/>
              </a:rPr>
              <a:t>Examine Cold Case Reporting Implications</a:t>
            </a:r>
          </a:p>
          <a:p>
            <a:pPr marL="342900" indent="-342900" algn="l">
              <a:lnSpc>
                <a:spcPct val="150000"/>
              </a:lnSpc>
              <a:buClr>
                <a:srgbClr val="A5C92B"/>
              </a:buClr>
              <a:buFont typeface="Arial"/>
              <a:buChar char="•"/>
            </a:pPr>
            <a:r>
              <a:rPr lang="en-US" sz="2200" dirty="0" smtClean="0">
                <a:solidFill>
                  <a:schemeClr val="accent5">
                    <a:lumMod val="50000"/>
                  </a:schemeClr>
                </a:solidFill>
                <a:latin typeface="Minion Pro" pitchFamily="18" charset="0"/>
                <a:cs typeface="Helvetica Neue"/>
              </a:rPr>
              <a:t>Provide Overview of Possible Solutions to Cold Case Situations    </a:t>
            </a:r>
          </a:p>
          <a:p>
            <a:pPr marL="342900" indent="-342900" algn="l">
              <a:lnSpc>
                <a:spcPct val="150000"/>
              </a:lnSpc>
              <a:buClr>
                <a:srgbClr val="A5C92B"/>
              </a:buClr>
              <a:buFont typeface="Arial"/>
              <a:buChar char="•"/>
            </a:pPr>
            <a:r>
              <a:rPr lang="en-US" sz="2200" dirty="0" smtClean="0">
                <a:solidFill>
                  <a:schemeClr val="accent5">
                    <a:lumMod val="50000"/>
                  </a:schemeClr>
                </a:solidFill>
                <a:latin typeface="Minion Pro" pitchFamily="18" charset="0"/>
                <a:cs typeface="Helvetica Neue"/>
              </a:rPr>
              <a:t>Promote Rigorous  Job Seeker Assessments</a:t>
            </a:r>
          </a:p>
          <a:p>
            <a:pPr marL="342900" indent="-342900" algn="l">
              <a:lnSpc>
                <a:spcPct val="150000"/>
              </a:lnSpc>
              <a:buClr>
                <a:srgbClr val="A5C92B"/>
              </a:buClr>
              <a:buFont typeface="Arial"/>
              <a:buChar char="•"/>
            </a:pPr>
            <a:r>
              <a:rPr lang="en-US" sz="2200" dirty="0" smtClean="0">
                <a:solidFill>
                  <a:schemeClr val="accent5">
                    <a:lumMod val="50000"/>
                  </a:schemeClr>
                </a:solidFill>
                <a:latin typeface="Minion Pro" pitchFamily="18" charset="0"/>
                <a:cs typeface="Helvetica Neue"/>
              </a:rPr>
              <a:t>Heighten Intensive Services Prominence  to That of Training  Services</a:t>
            </a:r>
          </a:p>
          <a:p>
            <a:pPr marL="342900" indent="-342900" algn="l">
              <a:lnSpc>
                <a:spcPct val="150000"/>
              </a:lnSpc>
              <a:buClr>
                <a:srgbClr val="A5C92B"/>
              </a:buClr>
              <a:buFont typeface="Arial"/>
              <a:buChar char="•"/>
            </a:pPr>
            <a:r>
              <a:rPr lang="en-US" sz="2200" dirty="0" smtClean="0">
                <a:solidFill>
                  <a:schemeClr val="accent5">
                    <a:lumMod val="50000"/>
                  </a:schemeClr>
                </a:solidFill>
                <a:latin typeface="Minion Pro" pitchFamily="18" charset="0"/>
                <a:cs typeface="Helvetica Neue"/>
              </a:rPr>
              <a:t>Discuss New Program Design</a:t>
            </a:r>
          </a:p>
          <a:p>
            <a:pPr marL="342900" indent="-342900" algn="l">
              <a:lnSpc>
                <a:spcPct val="150000"/>
              </a:lnSpc>
              <a:buClr>
                <a:srgbClr val="A5C92B"/>
              </a:buClr>
              <a:buFont typeface="Arial"/>
              <a:buChar char="•"/>
            </a:pPr>
            <a:endParaRPr lang="en-US" sz="1800" dirty="0" smtClean="0">
              <a:solidFill>
                <a:schemeClr val="accent5">
                  <a:lumMod val="50000"/>
                </a:schemeClr>
              </a:solidFill>
              <a:latin typeface="Minion Pro" pitchFamily="18" charset="0"/>
              <a:cs typeface="Helvetica Neue"/>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6210" y="4021747"/>
            <a:ext cx="8922549" cy="7139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indent="-342900" algn="l">
              <a:lnSpc>
                <a:spcPct val="120000"/>
              </a:lnSpc>
              <a:buClr>
                <a:srgbClr val="A5C92B"/>
              </a:buClr>
              <a:buFont typeface="Arial" pitchFamily="34" charset="0"/>
              <a:buChar char="•"/>
            </a:pPr>
            <a:r>
              <a:rPr lang="en-US" sz="3000" dirty="0" smtClean="0">
                <a:solidFill>
                  <a:schemeClr val="accent5">
                    <a:lumMod val="50000"/>
                  </a:schemeClr>
                </a:solidFill>
                <a:latin typeface="Minion Pro" pitchFamily="18" charset="0"/>
                <a:cs typeface="Helvetica Neue"/>
              </a:rPr>
              <a:t>Implement proven programs; evaluate promising ones</a:t>
            </a:r>
          </a:p>
        </p:txBody>
      </p:sp>
      <p:cxnSp>
        <p:nvCxnSpPr>
          <p:cNvPr id="12" name="Straight Connector 11"/>
          <p:cNvCxnSpPr/>
          <p:nvPr/>
        </p:nvCxnSpPr>
        <p:spPr>
          <a:xfrm>
            <a:off x="251270" y="938616"/>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7" name="Title 1"/>
          <p:cNvSpPr txBox="1">
            <a:spLocks/>
          </p:cNvSpPr>
          <p:nvPr/>
        </p:nvSpPr>
        <p:spPr>
          <a:xfrm>
            <a:off x="221452"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endParaRPr>
          </a:p>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 </a:t>
            </a:r>
            <a:endParaRPr lang="en-US" dirty="0" smtClean="0">
              <a:solidFill>
                <a:schemeClr val="accent5">
                  <a:lumMod val="50000"/>
                </a:schemeClr>
              </a:solidFill>
              <a:latin typeface="Minion Pro"/>
              <a:cs typeface="Adobe Garamond Pro"/>
            </a:endParaRPr>
          </a:p>
          <a:p>
            <a:pPr algn="l"/>
            <a:r>
              <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rPr>
              <a:t>   </a:t>
            </a:r>
            <a:r>
              <a:rPr lang="en-US" sz="3200" dirty="0" smtClean="0">
                <a:solidFill>
                  <a:schemeClr val="accent5">
                    <a:lumMod val="50000"/>
                  </a:schemeClr>
                </a:solidFill>
                <a:latin typeface="Adobe Garamond Pro"/>
                <a:cs typeface="Adobe Garamond Pro"/>
              </a:rPr>
              <a:t> </a:t>
            </a:r>
            <a:endParaRPr lang="en-US" sz="3200" dirty="0">
              <a:solidFill>
                <a:schemeClr val="accent5">
                  <a:lumMod val="50000"/>
                </a:schemeClr>
              </a:solidFill>
              <a:latin typeface="Adobe Garamond Pro"/>
              <a:cs typeface="Adobe Garamond Pro"/>
            </a:endParaRPr>
          </a:p>
        </p:txBody>
      </p:sp>
      <p:sp>
        <p:nvSpPr>
          <p:cNvPr id="8" name="4-Point Star 7"/>
          <p:cNvSpPr/>
          <p:nvPr/>
        </p:nvSpPr>
        <p:spPr>
          <a:xfrm>
            <a:off x="8551249" y="4129176"/>
            <a:ext cx="197864" cy="249541"/>
          </a:xfrm>
          <a:prstGeom prst="star4">
            <a:avLst>
              <a:gd name="adj" fmla="val 12500"/>
            </a:avLst>
          </a:prstGeom>
          <a:solidFill>
            <a:srgbClr val="C00000"/>
          </a:solidFill>
          <a:scene3d>
            <a:camera prst="orthographicFront"/>
            <a:lightRig rig="threePt" dir="t"/>
          </a:scene3d>
          <a:sp3d>
            <a:bevelT w="152400" h="50800" prst="softRound"/>
          </a:sp3d>
        </p:spPr>
        <p:style>
          <a:lnRef idx="1">
            <a:schemeClr val="accent1"/>
          </a:lnRef>
          <a:fillRef idx="1002">
            <a:schemeClr val="dk2"/>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77641" y="3375416"/>
            <a:ext cx="8572540" cy="646331"/>
          </a:xfrm>
          <a:prstGeom prst="rect">
            <a:avLst/>
          </a:prstGeom>
        </p:spPr>
        <p:txBody>
          <a:bodyPr wrap="square">
            <a:spAutoFit/>
          </a:bodyPr>
          <a:lstStyle/>
          <a:p>
            <a:pPr marL="288925" indent="-288925">
              <a:lnSpc>
                <a:spcPct val="120000"/>
              </a:lnSpc>
              <a:buClr>
                <a:srgbClr val="A5C92B"/>
              </a:buClr>
              <a:buFont typeface="Arial" pitchFamily="34" charset="0"/>
              <a:buChar char="•"/>
            </a:pPr>
            <a:r>
              <a:rPr lang="en-US" sz="3000" dirty="0" smtClean="0">
                <a:solidFill>
                  <a:schemeClr val="accent5">
                    <a:lumMod val="50000"/>
                  </a:schemeClr>
                </a:solidFill>
                <a:latin typeface="Minion Pro" pitchFamily="18" charset="0"/>
                <a:ea typeface="+mj-ea"/>
                <a:cs typeface="Helvetica Neue"/>
              </a:rPr>
              <a:t>Intensive Services – Educational &amp; Life Skills</a:t>
            </a:r>
          </a:p>
        </p:txBody>
      </p:sp>
      <p:sp>
        <p:nvSpPr>
          <p:cNvPr id="10" name="Rectangle 9"/>
          <p:cNvSpPr/>
          <p:nvPr/>
        </p:nvSpPr>
        <p:spPr>
          <a:xfrm>
            <a:off x="77641" y="2584174"/>
            <a:ext cx="6467476" cy="597984"/>
          </a:xfrm>
          <a:prstGeom prst="rect">
            <a:avLst/>
          </a:prstGeom>
        </p:spPr>
        <p:txBody>
          <a:bodyPr wrap="none">
            <a:spAutoFit/>
          </a:bodyPr>
          <a:lstStyle/>
          <a:p>
            <a:pPr marL="228600" indent="-228600">
              <a:lnSpc>
                <a:spcPct val="120000"/>
              </a:lnSpc>
              <a:buClr>
                <a:srgbClr val="A5C92B"/>
              </a:buClr>
              <a:buFont typeface="Arial" pitchFamily="34" charset="0"/>
              <a:buChar char="•"/>
            </a:pPr>
            <a:r>
              <a:rPr lang="en-US" sz="3000" dirty="0" smtClean="0">
                <a:solidFill>
                  <a:schemeClr val="accent5">
                    <a:lumMod val="50000"/>
                  </a:schemeClr>
                </a:solidFill>
                <a:latin typeface="Minion Pro" pitchFamily="18" charset="0"/>
                <a:ea typeface="+mj-ea"/>
                <a:cs typeface="Helvetica Neue"/>
              </a:rPr>
              <a:t>Valuable and value-added assessments</a:t>
            </a:r>
          </a:p>
        </p:txBody>
      </p:sp>
      <p:sp>
        <p:nvSpPr>
          <p:cNvPr id="18" name="Flowchart: Connector 17"/>
          <p:cNvSpPr/>
          <p:nvPr/>
        </p:nvSpPr>
        <p:spPr>
          <a:xfrm>
            <a:off x="6728792" y="362877"/>
            <a:ext cx="1616317" cy="1024184"/>
          </a:xfrm>
          <a:prstGeom prst="flowChartConnec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9" name="TextBox 18"/>
          <p:cNvSpPr txBox="1"/>
          <p:nvPr/>
        </p:nvSpPr>
        <p:spPr>
          <a:xfrm>
            <a:off x="6947453" y="516058"/>
            <a:ext cx="1272209" cy="584775"/>
          </a:xfrm>
          <a:prstGeom prst="rect">
            <a:avLst/>
          </a:prstGeom>
          <a:noFill/>
        </p:spPr>
        <p:txBody>
          <a:bodyPr wrap="square" rtlCol="0">
            <a:spAutoFit/>
          </a:bodyPr>
          <a:lstStyle/>
          <a:p>
            <a:pPr algn="ctr"/>
            <a:r>
              <a:rPr lang="en-US" sz="1600" b="1" dirty="0" smtClean="0">
                <a:ln>
                  <a:solidFill>
                    <a:srgbClr val="FF0000"/>
                  </a:solidFill>
                </a:ln>
                <a:effectLst>
                  <a:outerShdw blurRad="38100" dist="38100" dir="2700000" algn="tl">
                    <a:srgbClr val="000000">
                      <a:alpha val="43137"/>
                    </a:srgbClr>
                  </a:outerShdw>
                </a:effectLst>
              </a:rPr>
              <a:t>HOT SOLUTIONS</a:t>
            </a:r>
            <a:endParaRPr lang="en-US" sz="1600" b="1" dirty="0">
              <a:ln>
                <a:solidFill>
                  <a:srgbClr val="FF0000"/>
                </a:solidFill>
              </a:ln>
              <a:effectLst>
                <a:outerShdw blurRad="38100" dist="38100" dir="2700000" algn="tl">
                  <a:srgbClr val="000000">
                    <a:alpha val="43137"/>
                  </a:srgbClr>
                </a:outerShdw>
              </a:effectLst>
            </a:endParaRPr>
          </a:p>
        </p:txBody>
      </p:sp>
      <p:sp>
        <p:nvSpPr>
          <p:cNvPr id="21" name="Rectangle 20"/>
          <p:cNvSpPr/>
          <p:nvPr/>
        </p:nvSpPr>
        <p:spPr>
          <a:xfrm>
            <a:off x="66210" y="1809154"/>
            <a:ext cx="6505755" cy="646331"/>
          </a:xfrm>
          <a:prstGeom prst="rect">
            <a:avLst/>
          </a:prstGeom>
        </p:spPr>
        <p:txBody>
          <a:bodyPr wrap="none">
            <a:spAutoFit/>
          </a:bodyPr>
          <a:lstStyle/>
          <a:p>
            <a:pPr marL="288925" indent="-288925">
              <a:lnSpc>
                <a:spcPct val="120000"/>
              </a:lnSpc>
              <a:buClr>
                <a:srgbClr val="A5C92B"/>
              </a:buClr>
              <a:buFont typeface="Arial" pitchFamily="34" charset="0"/>
              <a:buChar char="•"/>
            </a:pPr>
            <a:r>
              <a:rPr lang="en-US" sz="3000" dirty="0" smtClean="0">
                <a:solidFill>
                  <a:schemeClr val="accent5">
                    <a:lumMod val="50000"/>
                  </a:schemeClr>
                </a:solidFill>
                <a:latin typeface="Minion Pro" pitchFamily="18" charset="0"/>
                <a:ea typeface="+mj-ea"/>
                <a:cs typeface="Helvetica Neue"/>
              </a:rPr>
              <a:t>Community Partnerships and Referrals</a:t>
            </a:r>
          </a:p>
        </p:txBody>
      </p:sp>
      <p:pic>
        <p:nvPicPr>
          <p:cNvPr id="23" name="Picture 12" descr="http://www.visionlink.org/images/case-management-pic.gif"/>
          <p:cNvPicPr>
            <a:picLocks noChangeAspect="1" noChangeArrowheads="1"/>
          </p:cNvPicPr>
          <p:nvPr/>
        </p:nvPicPr>
        <p:blipFill>
          <a:blip r:embed="rId2"/>
          <a:srcRect l="6465" t="6451" r="7612" b="6103"/>
          <a:stretch>
            <a:fillRect/>
          </a:stretch>
        </p:blipFill>
        <p:spPr bwMode="auto">
          <a:xfrm>
            <a:off x="6728792" y="2107363"/>
            <a:ext cx="344515" cy="348121"/>
          </a:xfrm>
          <a:prstGeom prst="roundRect">
            <a:avLst>
              <a:gd name="adj" fmla="val 16667"/>
            </a:avLst>
          </a:prstGeom>
          <a:ln>
            <a:noFill/>
          </a:ln>
          <a:effectLst>
            <a:outerShdw blurRad="76200" dir="13500000" sy="23000" kx="1200000" algn="br" rotWithShape="0">
              <a:prstClr val="black">
                <a:alpha val="20000"/>
              </a:prstClr>
            </a:outerShdw>
          </a:effectLst>
          <a:scene3d>
            <a:camera prst="orthographicFront"/>
            <a:lightRig rig="threePt" dir="t"/>
          </a:scene3d>
          <a:sp3d contourW="6350" prstMaterial="matte">
            <a:contourClr>
              <a:srgbClr val="969696"/>
            </a:contourClr>
          </a:sp3d>
        </p:spPr>
      </p:pic>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box(in)">
                                      <p:cBhvr>
                                        <p:cTn id="13" dur="500"/>
                                        <p:tgtEl>
                                          <p:spTgt spid="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305867" y="3571103"/>
            <a:ext cx="8490062" cy="1800493"/>
          </a:xfrm>
          <a:prstGeom prst="rect">
            <a:avLst/>
          </a:prstGeom>
        </p:spPr>
        <p:txBody>
          <a:bodyPr wrap="square">
            <a:spAutoFit/>
          </a:bodyPr>
          <a:lstStyle/>
          <a:p>
            <a:pPr marL="288925" indent="-288925">
              <a:lnSpc>
                <a:spcPct val="150000"/>
              </a:lnSpc>
              <a:buClr>
                <a:srgbClr val="A5C92B"/>
              </a:buClr>
              <a:buFont typeface="Arial"/>
              <a:buChar char="•"/>
            </a:pPr>
            <a:r>
              <a:rPr lang="en-US" sz="3000" dirty="0" smtClean="0">
                <a:solidFill>
                  <a:schemeClr val="accent5">
                    <a:lumMod val="50000"/>
                  </a:schemeClr>
                </a:solidFill>
                <a:latin typeface="Minion Pro" pitchFamily="18" charset="0"/>
                <a:cs typeface="Helvetica Neue"/>
              </a:rPr>
              <a:t>Focus Short-term Training Resources On</a:t>
            </a:r>
            <a:r>
              <a:rPr lang="en-US" sz="1600" dirty="0" smtClean="0">
                <a:solidFill>
                  <a:schemeClr val="accent5">
                    <a:lumMod val="50000"/>
                  </a:schemeClr>
                </a:solidFill>
                <a:latin typeface="Minion Pro" pitchFamily="18" charset="0"/>
                <a:cs typeface="Helvetica Neue"/>
              </a:rPr>
              <a:t> </a:t>
            </a:r>
            <a:r>
              <a:rPr lang="en-US" i="1" dirty="0" smtClean="0">
                <a:solidFill>
                  <a:schemeClr val="accent5">
                    <a:lumMod val="50000"/>
                  </a:schemeClr>
                </a:solidFill>
                <a:latin typeface="Minion Pro" pitchFamily="18" charset="0"/>
                <a:cs typeface="Helvetica Neue"/>
              </a:rPr>
              <a:t>the</a:t>
            </a:r>
            <a:r>
              <a:rPr lang="en-US" dirty="0" smtClean="0">
                <a:solidFill>
                  <a:schemeClr val="accent5">
                    <a:lumMod val="50000"/>
                  </a:schemeClr>
                </a:solidFill>
                <a:latin typeface="Minion Pro" pitchFamily="18" charset="0"/>
                <a:cs typeface="Helvetica Neue"/>
              </a:rPr>
              <a:t> </a:t>
            </a:r>
            <a:r>
              <a:rPr lang="en-US" sz="3000" dirty="0" smtClean="0">
                <a:solidFill>
                  <a:schemeClr val="accent5">
                    <a:lumMod val="50000"/>
                  </a:schemeClr>
                </a:solidFill>
                <a:latin typeface="Minion Pro" pitchFamily="18" charset="0"/>
                <a:cs typeface="Helvetica Neue"/>
              </a:rPr>
              <a:t>99ers </a:t>
            </a:r>
          </a:p>
          <a:p>
            <a:pPr marL="1600200" lvl="2" indent="-338138">
              <a:lnSpc>
                <a:spcPct val="150000"/>
              </a:lnSpc>
              <a:buClr>
                <a:srgbClr val="A5C92B"/>
              </a:buClr>
              <a:buFont typeface="+mj-lt"/>
              <a:buAutoNum type="alphaLcPeriod"/>
            </a:pPr>
            <a:r>
              <a:rPr lang="en-US" sz="2200" dirty="0" smtClean="0">
                <a:solidFill>
                  <a:schemeClr val="accent5">
                    <a:lumMod val="50000"/>
                  </a:schemeClr>
                </a:solidFill>
                <a:latin typeface="Minion Pro" pitchFamily="18" charset="0"/>
                <a:cs typeface="Helvetica Neue"/>
              </a:rPr>
              <a:t>Customized Training </a:t>
            </a:r>
          </a:p>
          <a:p>
            <a:pPr marL="1600200" lvl="2" indent="-338138">
              <a:lnSpc>
                <a:spcPct val="150000"/>
              </a:lnSpc>
              <a:buClr>
                <a:srgbClr val="A5C92B"/>
              </a:buClr>
              <a:buFont typeface="+mj-lt"/>
              <a:buAutoNum type="alphaLcPeriod"/>
            </a:pPr>
            <a:r>
              <a:rPr lang="en-US" sz="2200" dirty="0" smtClean="0">
                <a:solidFill>
                  <a:schemeClr val="accent5">
                    <a:lumMod val="50000"/>
                  </a:schemeClr>
                </a:solidFill>
                <a:latin typeface="Minion Pro" pitchFamily="18" charset="0"/>
                <a:cs typeface="Helvetica Neue"/>
              </a:rPr>
              <a:t>On-the-job Training  </a:t>
            </a:r>
          </a:p>
        </p:txBody>
      </p:sp>
      <p:sp>
        <p:nvSpPr>
          <p:cNvPr id="8" name="Title 1"/>
          <p:cNvSpPr txBox="1">
            <a:spLocks/>
          </p:cNvSpPr>
          <p:nvPr/>
        </p:nvSpPr>
        <p:spPr>
          <a:xfrm>
            <a:off x="221453" y="188150"/>
            <a:ext cx="6179348"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 </a:t>
            </a:r>
          </a:p>
          <a:p>
            <a:pPr algn="l"/>
            <a:r>
              <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rPr>
              <a:t>   </a:t>
            </a:r>
            <a:r>
              <a:rPr lang="en-US" sz="3200" dirty="0" smtClean="0">
                <a:solidFill>
                  <a:schemeClr val="accent5">
                    <a:lumMod val="50000"/>
                  </a:schemeClr>
                </a:solidFill>
                <a:latin typeface="Adobe Garamond Pro"/>
                <a:cs typeface="Adobe Garamond Pro"/>
              </a:rPr>
              <a:t> </a:t>
            </a:r>
            <a:endParaRPr lang="en-US" sz="3200" dirty="0">
              <a:solidFill>
                <a:schemeClr val="accent5">
                  <a:lumMod val="50000"/>
                </a:schemeClr>
              </a:solidFill>
              <a:latin typeface="Adobe Garamond Pro"/>
              <a:cs typeface="Adobe Garamond Pro"/>
            </a:endParaRPr>
          </a:p>
        </p:txBody>
      </p:sp>
      <p:sp>
        <p:nvSpPr>
          <p:cNvPr id="7" name="Rectangle 6"/>
          <p:cNvSpPr/>
          <p:nvPr/>
        </p:nvSpPr>
        <p:spPr>
          <a:xfrm>
            <a:off x="295357" y="2163025"/>
            <a:ext cx="8552688" cy="1408078"/>
          </a:xfrm>
          <a:prstGeom prst="rect">
            <a:avLst/>
          </a:prstGeom>
        </p:spPr>
        <p:txBody>
          <a:bodyPr wrap="square">
            <a:spAutoFit/>
          </a:bodyPr>
          <a:lstStyle/>
          <a:p>
            <a:pPr marL="288925" indent="-288925">
              <a:lnSpc>
                <a:spcPct val="150000"/>
              </a:lnSpc>
              <a:buClr>
                <a:srgbClr val="A5C92B"/>
              </a:buClr>
              <a:buFont typeface="Arial"/>
              <a:buChar char="•"/>
            </a:pPr>
            <a:r>
              <a:rPr lang="en-US" sz="3000" dirty="0" smtClean="0">
                <a:solidFill>
                  <a:schemeClr val="accent5">
                    <a:lumMod val="50000"/>
                  </a:schemeClr>
                </a:solidFill>
                <a:latin typeface="Minion Pro" pitchFamily="18" charset="0"/>
                <a:cs typeface="Helvetica Neue"/>
              </a:rPr>
              <a:t>Training Combos: </a:t>
            </a:r>
          </a:p>
          <a:p>
            <a:pPr marL="1828800" lvl="3" indent="-457200">
              <a:lnSpc>
                <a:spcPct val="150000"/>
              </a:lnSpc>
              <a:buClr>
                <a:srgbClr val="A5C92B"/>
              </a:buClr>
              <a:buFont typeface="+mj-lt"/>
              <a:buAutoNum type="alphaLcPeriod"/>
            </a:pPr>
            <a:r>
              <a:rPr lang="en-US" sz="2500" dirty="0" smtClean="0">
                <a:solidFill>
                  <a:schemeClr val="accent5">
                    <a:lumMod val="50000"/>
                  </a:schemeClr>
                </a:solidFill>
                <a:latin typeface="Minion Pro" pitchFamily="18" charset="0"/>
                <a:cs typeface="Helvetica Neue"/>
              </a:rPr>
              <a:t>Short term training +Training for Long Term</a:t>
            </a:r>
          </a:p>
        </p:txBody>
      </p:sp>
      <p:sp>
        <p:nvSpPr>
          <p:cNvPr id="9" name="Rectangle 8"/>
          <p:cNvSpPr/>
          <p:nvPr/>
        </p:nvSpPr>
        <p:spPr>
          <a:xfrm>
            <a:off x="295358" y="1387061"/>
            <a:ext cx="5005692" cy="609398"/>
          </a:xfrm>
          <a:prstGeom prst="rect">
            <a:avLst/>
          </a:prstGeom>
        </p:spPr>
        <p:txBody>
          <a:bodyPr wrap="square">
            <a:spAutoFit/>
          </a:bodyPr>
          <a:lstStyle/>
          <a:p>
            <a:pPr marL="347663" indent="-347663">
              <a:lnSpc>
                <a:spcPct val="120000"/>
              </a:lnSpc>
              <a:buClr>
                <a:srgbClr val="A5C92B"/>
              </a:buClr>
              <a:buFont typeface="Arial" pitchFamily="34" charset="0"/>
              <a:buChar char="•"/>
            </a:pPr>
            <a:r>
              <a:rPr lang="en-US" sz="2800" dirty="0" smtClean="0">
                <a:solidFill>
                  <a:schemeClr val="accent5">
                    <a:lumMod val="50000"/>
                  </a:schemeClr>
                </a:solidFill>
                <a:latin typeface="Minion Pro" pitchFamily="18" charset="0"/>
                <a:cs typeface="Helvetica Neue"/>
              </a:rPr>
              <a:t>Other States and </a:t>
            </a:r>
            <a:r>
              <a:rPr lang="en-US" i="1" dirty="0" smtClean="0">
                <a:solidFill>
                  <a:schemeClr val="accent5">
                    <a:lumMod val="50000"/>
                  </a:schemeClr>
                </a:solidFill>
                <a:latin typeface="Minion Pro" pitchFamily="18" charset="0"/>
                <a:cs typeface="Helvetica Neue"/>
              </a:rPr>
              <a:t>the</a:t>
            </a:r>
            <a:r>
              <a:rPr lang="en-US" sz="2800" dirty="0" smtClean="0">
                <a:solidFill>
                  <a:schemeClr val="accent5">
                    <a:lumMod val="50000"/>
                  </a:schemeClr>
                </a:solidFill>
                <a:latin typeface="Minion Pro" pitchFamily="18" charset="0"/>
                <a:cs typeface="Helvetica Neue"/>
              </a:rPr>
              <a:t> 99ers   </a:t>
            </a:r>
          </a:p>
        </p:txBody>
      </p:sp>
      <p:sp>
        <p:nvSpPr>
          <p:cNvPr id="10" name="Flowchart: Connector 9"/>
          <p:cNvSpPr/>
          <p:nvPr/>
        </p:nvSpPr>
        <p:spPr>
          <a:xfrm>
            <a:off x="6728792" y="362877"/>
            <a:ext cx="1616317" cy="1024184"/>
          </a:xfrm>
          <a:prstGeom prst="flowChartConnec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1" name="TextBox 10"/>
          <p:cNvSpPr txBox="1"/>
          <p:nvPr/>
        </p:nvSpPr>
        <p:spPr>
          <a:xfrm>
            <a:off x="6947453" y="516058"/>
            <a:ext cx="1272209" cy="584775"/>
          </a:xfrm>
          <a:prstGeom prst="rect">
            <a:avLst/>
          </a:prstGeom>
          <a:noFill/>
        </p:spPr>
        <p:txBody>
          <a:bodyPr wrap="square" rtlCol="0">
            <a:spAutoFit/>
          </a:bodyPr>
          <a:lstStyle/>
          <a:p>
            <a:pPr algn="ctr"/>
            <a:r>
              <a:rPr lang="en-US" sz="1600" b="1" dirty="0" smtClean="0">
                <a:ln>
                  <a:solidFill>
                    <a:srgbClr val="FF0000"/>
                  </a:solidFill>
                </a:ln>
                <a:effectLst>
                  <a:outerShdw blurRad="38100" dist="38100" dir="2700000" algn="tl">
                    <a:srgbClr val="000000">
                      <a:alpha val="43137"/>
                    </a:srgbClr>
                  </a:outerShdw>
                </a:effectLst>
              </a:rPr>
              <a:t>HOT SOLUTIONS</a:t>
            </a:r>
            <a:endParaRPr lang="en-US" sz="1600" b="1" dirty="0">
              <a:ln>
                <a:solidFill>
                  <a:srgbClr val="FF0000"/>
                </a:solidFill>
              </a:ln>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pic>
        <p:nvPicPr>
          <p:cNvPr id="5122" name="Picture 2" descr="http://t1.gstatic.com/images?q=tbn:ANd9GcRDTyVhq4DzrZ0Q75U4EqnIQyCfqyV7gqNEH02iRkV8-GKs1sMkJQ"/>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5"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a:t>
            </a:r>
            <a:endParaRPr lang="en-US" dirty="0" smtClean="0">
              <a:solidFill>
                <a:schemeClr val="accent5">
                  <a:lumMod val="50000"/>
                </a:schemeClr>
              </a:solidFill>
              <a:latin typeface="Minion Pro"/>
              <a:cs typeface="Adobe Garamond Pro"/>
            </a:endParaRPr>
          </a:p>
          <a:p>
            <a:pPr algn="l"/>
            <a:r>
              <a:rPr lang="en-US" sz="3200"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   </a:t>
            </a:r>
            <a:r>
              <a:rPr lang="en-US" sz="3200" dirty="0" smtClean="0">
                <a:solidFill>
                  <a:schemeClr val="accent5">
                    <a:lumMod val="50000"/>
                  </a:schemeClr>
                </a:solidFill>
                <a:latin typeface="Minion Pro"/>
                <a:cs typeface="Adobe Garamond Pro"/>
              </a:rPr>
              <a:t> </a:t>
            </a:r>
            <a:endParaRPr lang="en-US" sz="3200" dirty="0">
              <a:solidFill>
                <a:schemeClr val="accent5">
                  <a:lumMod val="50000"/>
                </a:schemeClr>
              </a:solidFill>
              <a:latin typeface="Minion Pro"/>
              <a:cs typeface="Adobe Garamond Pro"/>
            </a:endParaRPr>
          </a:p>
        </p:txBody>
      </p:sp>
      <p:sp>
        <p:nvSpPr>
          <p:cNvPr id="6" name="TextBox 5"/>
          <p:cNvSpPr txBox="1"/>
          <p:nvPr/>
        </p:nvSpPr>
        <p:spPr>
          <a:xfrm>
            <a:off x="169336" y="4714902"/>
            <a:ext cx="2320990" cy="923330"/>
          </a:xfrm>
          <a:prstGeom prst="rect">
            <a:avLst/>
          </a:prstGeom>
          <a:solidFill>
            <a:schemeClr val="accent3">
              <a:lumMod val="60000"/>
              <a:lumOff val="40000"/>
            </a:schemeClr>
          </a:solidFill>
          <a:effectLst>
            <a:softEdge rad="127000"/>
          </a:effectLst>
        </p:spPr>
        <p:txBody>
          <a:bodyPr wrap="square" rtlCol="0">
            <a:spAutoFit/>
          </a:bodyPr>
          <a:lstStyle/>
          <a:p>
            <a:r>
              <a:rPr lang="en-US" sz="5400" b="1" dirty="0" smtClean="0">
                <a:solidFill>
                  <a:schemeClr val="bg1"/>
                </a:solidFill>
                <a:effectLst>
                  <a:outerShdw blurRad="38100" dist="38100" dir="2700000" algn="tl">
                    <a:srgbClr val="000000">
                      <a:alpha val="43137"/>
                    </a:srgbClr>
                  </a:outerShdw>
                </a:effectLst>
                <a:latin typeface="Minion Pro"/>
                <a:ea typeface="+mj-ea"/>
                <a:cs typeface="Adobe Garamond Pro"/>
              </a:rPr>
              <a:t>Goners</a:t>
            </a:r>
          </a:p>
        </p:txBody>
      </p:sp>
      <p:sp>
        <p:nvSpPr>
          <p:cNvPr id="7" name="Rectangle 6"/>
          <p:cNvSpPr/>
          <p:nvPr/>
        </p:nvSpPr>
        <p:spPr>
          <a:xfrm>
            <a:off x="2251734" y="1285103"/>
            <a:ext cx="4138075" cy="707886"/>
          </a:xfrm>
          <a:prstGeom prst="rect">
            <a:avLst/>
          </a:prstGeom>
          <a:solidFill>
            <a:srgbClr val="FFCC66"/>
          </a:solidFill>
          <a:effectLst>
            <a:softEdge rad="127000"/>
          </a:effectLst>
        </p:spPr>
        <p:txBody>
          <a:bodyPr wrap="square">
            <a:spAutoFit/>
          </a:bodyPr>
          <a:lstStyle/>
          <a:p>
            <a:r>
              <a:rPr lang="en-US" sz="4000" b="1" dirty="0" smtClean="0">
                <a:solidFill>
                  <a:schemeClr val="tx2">
                    <a:lumMod val="75000"/>
                  </a:schemeClr>
                </a:solidFill>
              </a:rPr>
              <a:t>Good-Bye-Charlies</a:t>
            </a:r>
            <a:endParaRPr lang="en-US" sz="4000" dirty="0">
              <a:solidFill>
                <a:schemeClr val="tx2">
                  <a:lumMod val="75000"/>
                </a:schemeClr>
              </a:solidFill>
            </a:endParaRPr>
          </a:p>
        </p:txBody>
      </p:sp>
      <p:sp>
        <p:nvSpPr>
          <p:cNvPr id="8" name="TextBox 7"/>
          <p:cNvSpPr txBox="1"/>
          <p:nvPr/>
        </p:nvSpPr>
        <p:spPr>
          <a:xfrm>
            <a:off x="6874775" y="4437903"/>
            <a:ext cx="2047774" cy="1200329"/>
          </a:xfrm>
          <a:prstGeom prst="rect">
            <a:avLst/>
          </a:prstGeom>
          <a:solidFill>
            <a:schemeClr val="accent4">
              <a:lumMod val="75000"/>
            </a:schemeClr>
          </a:solidFill>
          <a:ln>
            <a:solidFill>
              <a:schemeClr val="bg1"/>
            </a:solidFill>
          </a:ln>
          <a:effectLst>
            <a:softEdge rad="127000"/>
          </a:effectLst>
        </p:spPr>
        <p:txBody>
          <a:bodyPr wrap="square" rtlCol="0">
            <a:spAutoFit/>
          </a:bodyPr>
          <a:lstStyle/>
          <a:p>
            <a:r>
              <a:rPr lang="en-US" sz="3600" b="1" dirty="0" smtClean="0">
                <a:solidFill>
                  <a:schemeClr val="bg1"/>
                </a:solidFill>
                <a:effectLst>
                  <a:outerShdw blurRad="38100" dist="38100" dir="2700000" algn="tl">
                    <a:srgbClr val="000000">
                      <a:alpha val="43137"/>
                    </a:srgbClr>
                  </a:outerShdw>
                </a:effectLst>
                <a:latin typeface="Minion Pro"/>
                <a:ea typeface="+mj-ea"/>
                <a:cs typeface="Adobe Garamond Pro"/>
              </a:rPr>
              <a:t>The Vanished </a:t>
            </a:r>
          </a:p>
        </p:txBody>
      </p:sp>
      <p:sp>
        <p:nvSpPr>
          <p:cNvPr id="10" name="Oval 9"/>
          <p:cNvSpPr/>
          <p:nvPr/>
        </p:nvSpPr>
        <p:spPr>
          <a:xfrm>
            <a:off x="2770718" y="2608554"/>
            <a:ext cx="3130756" cy="2166604"/>
          </a:xfrm>
          <a:prstGeom prst="ellipse">
            <a:avLst/>
          </a:prstGeom>
          <a:ln>
            <a:solidFill>
              <a:schemeClr val="bg1"/>
            </a:solid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9" name="Rectangle 8"/>
          <p:cNvSpPr/>
          <p:nvPr/>
        </p:nvSpPr>
        <p:spPr>
          <a:xfrm>
            <a:off x="2906645" y="3390163"/>
            <a:ext cx="2797123" cy="954107"/>
          </a:xfrm>
          <a:prstGeom prst="rect">
            <a:avLst/>
          </a:prstGeom>
          <a:ln>
            <a:noFill/>
          </a:ln>
        </p:spPr>
        <p:txBody>
          <a:bodyPr wrap="square">
            <a:spAutoFit/>
            <a:scene3d>
              <a:camera prst="orthographicFront"/>
              <a:lightRig rig="soft" dir="t">
                <a:rot lat="0" lon="0" rev="10800000"/>
              </a:lightRig>
            </a:scene3d>
            <a:sp3d>
              <a:bevelT w="27940" h="12700"/>
              <a:contourClr>
                <a:srgbClr val="DDDDDD"/>
              </a:contourClr>
            </a:sp3d>
          </a:bodyPr>
          <a:lstStyle/>
          <a:p>
            <a:pPr algn="ctr"/>
            <a:r>
              <a:rPr lang="en-US" sz="2800" b="1" cap="small" spc="150" dirty="0" err="1" smtClean="0">
                <a:ln w="11430"/>
                <a:solidFill>
                  <a:srgbClr val="F8F8F8"/>
                </a:solidFill>
                <a:effectLst>
                  <a:outerShdw blurRad="25400" algn="tl" rotWithShape="0">
                    <a:srgbClr val="000000">
                      <a:alpha val="43000"/>
                    </a:srgbClr>
                  </a:outerShdw>
                </a:effectLst>
                <a:latin typeface="Minion Pro"/>
                <a:cs typeface="Adobe Garamond Pro"/>
              </a:rPr>
              <a:t>Untraceables</a:t>
            </a:r>
            <a:endParaRPr lang="en-US" sz="2800" b="1" cap="small" spc="150" dirty="0" smtClean="0">
              <a:ln w="11430"/>
              <a:solidFill>
                <a:srgbClr val="F8F8F8"/>
              </a:solidFill>
              <a:effectLst>
                <a:outerShdw blurRad="25400" algn="tl" rotWithShape="0">
                  <a:srgbClr val="000000">
                    <a:alpha val="43000"/>
                  </a:srgbClr>
                </a:outerShdw>
              </a:effectLst>
              <a:latin typeface="Minion Pro"/>
              <a:cs typeface="Adobe Garamond Pro"/>
            </a:endParaRPr>
          </a:p>
          <a:p>
            <a:pPr algn="ctr"/>
            <a:endParaRPr lang="en-US" sz="2800" b="1" cap="small"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20130" y="2063578"/>
            <a:ext cx="8502419" cy="1015663"/>
          </a:xfrm>
          <a:prstGeom prst="rect">
            <a:avLst/>
          </a:prstGeom>
          <a:noFill/>
        </p:spPr>
        <p:txBody>
          <a:bodyPr wrap="square" rtlCol="0">
            <a:spAutoFit/>
          </a:bodyPr>
          <a:lstStyle/>
          <a:p>
            <a:r>
              <a:rPr lang="en-US" sz="3000" dirty="0" smtClean="0">
                <a:solidFill>
                  <a:schemeClr val="accent5">
                    <a:lumMod val="50000"/>
                  </a:schemeClr>
                </a:solidFill>
                <a:latin typeface="Minion Pro" pitchFamily="18" charset="0"/>
                <a:ea typeface="+mj-ea"/>
                <a:cs typeface="Helvetica Neue"/>
              </a:rPr>
              <a:t>Dislocated workers enrolled in </a:t>
            </a:r>
            <a:r>
              <a:rPr lang="en-US" sz="3000" b="1" u="sng" dirty="0" smtClean="0">
                <a:solidFill>
                  <a:schemeClr val="accent5">
                    <a:lumMod val="50000"/>
                  </a:schemeClr>
                </a:solidFill>
                <a:latin typeface="Minion Pro" pitchFamily="18" charset="0"/>
                <a:ea typeface="+mj-ea"/>
                <a:cs typeface="Helvetica Neue"/>
              </a:rPr>
              <a:t>training services </a:t>
            </a:r>
            <a:r>
              <a:rPr lang="en-US" sz="3000" dirty="0" smtClean="0">
                <a:solidFill>
                  <a:schemeClr val="accent5">
                    <a:lumMod val="50000"/>
                  </a:schemeClr>
                </a:solidFill>
                <a:latin typeface="Minion Pro" pitchFamily="18" charset="0"/>
                <a:ea typeface="+mj-ea"/>
                <a:cs typeface="Helvetica Neue"/>
              </a:rPr>
              <a:t>but stopped participating for unknown reasons.</a:t>
            </a:r>
          </a:p>
        </p:txBody>
      </p:sp>
      <p:sp>
        <p:nvSpPr>
          <p:cNvPr id="10" name="Title 1"/>
          <p:cNvSpPr txBox="1">
            <a:spLocks/>
          </p:cNvSpPr>
          <p:nvPr/>
        </p:nvSpPr>
        <p:spPr>
          <a:xfrm>
            <a:off x="169336" y="188150"/>
            <a:ext cx="8626593" cy="60207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 </a:t>
            </a:r>
            <a:r>
              <a:rPr lang="en-US" sz="3400" cap="small" baseline="8000"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untraceables</a:t>
            </a:r>
          </a:p>
          <a:p>
            <a:pPr algn="l"/>
            <a:r>
              <a:rPr lang="en-US" sz="3200"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   </a:t>
            </a:r>
            <a:r>
              <a:rPr lang="en-US" sz="3200" dirty="0" smtClean="0">
                <a:solidFill>
                  <a:schemeClr val="accent5">
                    <a:lumMod val="50000"/>
                  </a:schemeClr>
                </a:solidFill>
                <a:latin typeface="Minion Pro"/>
                <a:cs typeface="Adobe Garamond Pro"/>
              </a:rPr>
              <a:t> </a:t>
            </a:r>
            <a:endParaRPr lang="en-US" sz="3200" dirty="0">
              <a:solidFill>
                <a:schemeClr val="accent5">
                  <a:lumMod val="50000"/>
                </a:schemeClr>
              </a:solidFill>
              <a:latin typeface="Minion Pro"/>
              <a:cs typeface="Adobe Garamond Pro"/>
            </a:endParaRP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169336" y="79022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5" name="Title 1"/>
          <p:cNvSpPr txBox="1">
            <a:spLocks/>
          </p:cNvSpPr>
          <p:nvPr/>
        </p:nvSpPr>
        <p:spPr>
          <a:xfrm>
            <a:off x="169336" y="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Cases: </a:t>
            </a:r>
            <a:r>
              <a:rPr lang="en-US" sz="3400" cap="small" baseline="8000"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untraceables</a:t>
            </a:r>
          </a:p>
          <a:p>
            <a:pPr algn="l"/>
            <a:r>
              <a:rPr lang="en-US" sz="3200"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   </a:t>
            </a:r>
            <a:r>
              <a:rPr lang="en-US" sz="3200" dirty="0" smtClean="0">
                <a:solidFill>
                  <a:schemeClr val="accent5">
                    <a:lumMod val="50000"/>
                  </a:schemeClr>
                </a:solidFill>
                <a:latin typeface="Minion Pro"/>
                <a:cs typeface="Adobe Garamond Pro"/>
              </a:rPr>
              <a:t> </a:t>
            </a:r>
            <a:endParaRPr lang="en-US" sz="3200" dirty="0">
              <a:solidFill>
                <a:schemeClr val="accent5">
                  <a:lumMod val="50000"/>
                </a:schemeClr>
              </a:solidFill>
              <a:latin typeface="Minion Pro"/>
              <a:cs typeface="Adobe Garamond Pro"/>
            </a:endParaRPr>
          </a:p>
        </p:txBody>
      </p:sp>
      <p:pic>
        <p:nvPicPr>
          <p:cNvPr id="1026" name="Picture 2" descr="http://withfriendship.com/images/i/42280/Question-mark-wallpaper.png"/>
          <p:cNvPicPr>
            <a:picLocks noChangeAspect="1" noChangeArrowheads="1"/>
          </p:cNvPicPr>
          <p:nvPr/>
        </p:nvPicPr>
        <p:blipFill>
          <a:blip r:embed="rId2"/>
          <a:srcRect/>
          <a:stretch>
            <a:fillRect/>
          </a:stretch>
        </p:blipFill>
        <p:spPr bwMode="auto">
          <a:xfrm>
            <a:off x="0" y="0"/>
            <a:ext cx="9144000" cy="6857999"/>
          </a:xfrm>
          <a:prstGeom prst="rect">
            <a:avLst/>
          </a:prstGeom>
          <a:noFill/>
        </p:spPr>
      </p:pic>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0" y="2063578"/>
            <a:ext cx="9144000" cy="2062103"/>
          </a:xfrm>
          <a:prstGeom prst="rect">
            <a:avLst/>
          </a:prstGeom>
          <a:solidFill>
            <a:schemeClr val="accent3">
              <a:lumMod val="40000"/>
              <a:lumOff val="60000"/>
            </a:schemeClr>
          </a:solidFill>
        </p:spPr>
        <p:txBody>
          <a:bodyPr wrap="square" rtlCol="0">
            <a:spAutoFit/>
          </a:bodyPr>
          <a:lstStyle/>
          <a:p>
            <a:pPr algn="ctr"/>
            <a:r>
              <a:rPr lang="en-US" sz="9600" dirty="0" smtClean="0">
                <a:solidFill>
                  <a:schemeClr val="accent5">
                    <a:lumMod val="50000"/>
                  </a:schemeClr>
                </a:solidFill>
                <a:latin typeface="Minion Pro" pitchFamily="18" charset="0"/>
                <a:ea typeface="+mj-ea"/>
                <a:cs typeface="Helvetica Neue"/>
              </a:rPr>
              <a:t>11,564</a:t>
            </a:r>
            <a:r>
              <a:rPr lang="en-US" sz="6000" dirty="0" smtClean="0">
                <a:solidFill>
                  <a:schemeClr val="accent5">
                    <a:lumMod val="50000"/>
                  </a:schemeClr>
                </a:solidFill>
                <a:latin typeface="Minion Pro" pitchFamily="18" charset="0"/>
                <a:ea typeface="+mj-ea"/>
                <a:cs typeface="Helvetica Neue"/>
              </a:rPr>
              <a:t> </a:t>
            </a:r>
          </a:p>
          <a:p>
            <a:pPr algn="ctr"/>
            <a:r>
              <a:rPr lang="en-US" sz="3200" dirty="0" smtClean="0">
                <a:solidFill>
                  <a:schemeClr val="accent5">
                    <a:lumMod val="50000"/>
                  </a:schemeClr>
                </a:solidFill>
                <a:latin typeface="Minion Pro" pitchFamily="18" charset="0"/>
                <a:ea typeface="+mj-ea"/>
                <a:cs typeface="Helvetica Neue"/>
              </a:rPr>
              <a:t> </a:t>
            </a:r>
          </a:p>
        </p:txBody>
      </p:sp>
      <p:sp>
        <p:nvSpPr>
          <p:cNvPr id="8"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 </a:t>
            </a:r>
            <a:r>
              <a:rPr lang="en-US" sz="3400" cap="small" baseline="8000"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untraceables</a:t>
            </a:r>
          </a:p>
          <a:p>
            <a:pPr algn="l"/>
            <a:r>
              <a:rPr lang="en-US" sz="3200"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   </a:t>
            </a:r>
            <a:r>
              <a:rPr lang="en-US" sz="3200" dirty="0" smtClean="0">
                <a:solidFill>
                  <a:schemeClr val="accent5">
                    <a:lumMod val="50000"/>
                  </a:schemeClr>
                </a:solidFill>
                <a:latin typeface="Minion Pro"/>
                <a:cs typeface="Adobe Garamond Pro"/>
              </a:rPr>
              <a:t> </a:t>
            </a:r>
            <a:endParaRPr lang="en-US" sz="3200" dirty="0">
              <a:solidFill>
                <a:schemeClr val="accent5">
                  <a:lumMod val="50000"/>
                </a:schemeClr>
              </a:solidFill>
              <a:latin typeface="Minion Pro"/>
              <a:cs typeface="Adobe Garamond Pro"/>
            </a:endParaRP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6" name="Rectangle 2"/>
          <p:cNvSpPr txBox="1">
            <a:spLocks noChangeArrowheads="1"/>
          </p:cNvSpPr>
          <p:nvPr/>
        </p:nvSpPr>
        <p:spPr bwMode="auto">
          <a:xfrm>
            <a:off x="939115" y="1680519"/>
            <a:ext cx="7856814" cy="2953265"/>
          </a:xfrm>
          <a:prstGeom prst="rect">
            <a:avLst/>
          </a:prstGeom>
          <a:noFill/>
          <a:ln w="9525">
            <a:noFill/>
            <a:miter lim="800000"/>
            <a:headEnd/>
            <a:tailEnd/>
          </a:ln>
        </p:spPr>
        <p:txBody>
          <a:bodyPr/>
          <a:lstStyle/>
          <a:p>
            <a:pPr marL="342900" indent="-342900">
              <a:lnSpc>
                <a:spcPct val="90000"/>
              </a:lnSpc>
              <a:spcBef>
                <a:spcPts val="1200"/>
              </a:spcBef>
              <a:buClr>
                <a:schemeClr val="accent3"/>
              </a:buClr>
              <a:defRPr/>
            </a:pPr>
            <a:r>
              <a:rPr lang="en-US" sz="3000" dirty="0" smtClean="0">
                <a:solidFill>
                  <a:schemeClr val="accent5">
                    <a:lumMod val="50000"/>
                  </a:schemeClr>
                </a:solidFill>
                <a:latin typeface="Minion Pro" pitchFamily="18" charset="0"/>
                <a:ea typeface="+mj-ea"/>
                <a:cs typeface="Helvetica Neue"/>
              </a:rPr>
              <a:t>Similarities:</a:t>
            </a:r>
            <a:endParaRPr lang="en-US" dirty="0" smtClean="0">
              <a:solidFill>
                <a:schemeClr val="accent5">
                  <a:lumMod val="50000"/>
                </a:schemeClr>
              </a:solidFill>
              <a:latin typeface="Minion Pro" pitchFamily="18" charset="0"/>
              <a:ea typeface="+mj-ea"/>
              <a:cs typeface="Helvetica Neue"/>
            </a:endParaRPr>
          </a:p>
          <a:p>
            <a:pPr marL="2224088" lvl="3" indent="-506413">
              <a:lnSpc>
                <a:spcPct val="90000"/>
              </a:lnSpc>
              <a:spcBef>
                <a:spcPts val="1200"/>
              </a:spcBef>
              <a:spcAft>
                <a:spcPts val="600"/>
              </a:spcAft>
              <a:buClr>
                <a:schemeClr val="accent3"/>
              </a:buClr>
              <a:buFont typeface="+mj-lt"/>
              <a:buAutoNum type="alphaLcPeriod"/>
              <a:defRPr/>
            </a:pPr>
            <a:r>
              <a:rPr lang="en-US" sz="3000" dirty="0" smtClean="0">
                <a:solidFill>
                  <a:schemeClr val="accent5">
                    <a:lumMod val="50000"/>
                  </a:schemeClr>
                </a:solidFill>
                <a:latin typeface="Minion Pro" pitchFamily="18" charset="0"/>
                <a:ea typeface="+mj-ea"/>
                <a:cs typeface="Helvetica Neue"/>
              </a:rPr>
              <a:t>Training Types </a:t>
            </a:r>
          </a:p>
          <a:p>
            <a:pPr marL="2224088" lvl="3" indent="-506413">
              <a:lnSpc>
                <a:spcPct val="90000"/>
              </a:lnSpc>
              <a:spcBef>
                <a:spcPts val="600"/>
              </a:spcBef>
              <a:spcAft>
                <a:spcPts val="600"/>
              </a:spcAft>
              <a:buClr>
                <a:schemeClr val="accent3"/>
              </a:buClr>
              <a:buFont typeface="+mj-lt"/>
              <a:buAutoNum type="alphaLcPeriod"/>
              <a:defRPr/>
            </a:pPr>
            <a:r>
              <a:rPr lang="en-US" sz="3000" dirty="0" smtClean="0">
                <a:solidFill>
                  <a:schemeClr val="accent5">
                    <a:lumMod val="50000"/>
                  </a:schemeClr>
                </a:solidFill>
                <a:latin typeface="Minion Pro" pitchFamily="18" charset="0"/>
                <a:ea typeface="+mj-ea"/>
                <a:cs typeface="Helvetica Neue"/>
              </a:rPr>
              <a:t>Start Dates</a:t>
            </a:r>
          </a:p>
          <a:p>
            <a:pPr marL="2224088" lvl="3" indent="-506413">
              <a:lnSpc>
                <a:spcPct val="90000"/>
              </a:lnSpc>
              <a:spcBef>
                <a:spcPts val="600"/>
              </a:spcBef>
              <a:spcAft>
                <a:spcPts val="600"/>
              </a:spcAft>
              <a:buClr>
                <a:schemeClr val="accent3"/>
              </a:buClr>
              <a:buFont typeface="+mj-lt"/>
              <a:buAutoNum type="alphaLcPeriod"/>
              <a:defRPr/>
            </a:pPr>
            <a:r>
              <a:rPr lang="en-US" sz="3000" dirty="0" smtClean="0">
                <a:solidFill>
                  <a:schemeClr val="accent5">
                    <a:lumMod val="50000"/>
                  </a:schemeClr>
                </a:solidFill>
                <a:latin typeface="Minion Pro" pitchFamily="18" charset="0"/>
                <a:ea typeface="+mj-ea"/>
                <a:cs typeface="Helvetica Neue"/>
              </a:rPr>
              <a:t>Family Size </a:t>
            </a:r>
          </a:p>
          <a:p>
            <a:pPr marL="2224088" lvl="3" indent="-506413">
              <a:lnSpc>
                <a:spcPct val="90000"/>
              </a:lnSpc>
              <a:spcBef>
                <a:spcPts val="600"/>
              </a:spcBef>
              <a:spcAft>
                <a:spcPts val="600"/>
              </a:spcAft>
              <a:buClr>
                <a:schemeClr val="accent3"/>
              </a:buClr>
              <a:buFont typeface="+mj-lt"/>
              <a:buAutoNum type="alphaLcPeriod"/>
              <a:defRPr/>
            </a:pPr>
            <a:r>
              <a:rPr lang="en-US" sz="3000" dirty="0" smtClean="0">
                <a:solidFill>
                  <a:schemeClr val="accent5">
                    <a:lumMod val="50000"/>
                  </a:schemeClr>
                </a:solidFill>
                <a:latin typeface="Minion Pro" pitchFamily="18" charset="0"/>
                <a:ea typeface="+mj-ea"/>
                <a:cs typeface="Helvetica Neue"/>
              </a:rPr>
              <a:t>Other? </a:t>
            </a:r>
          </a:p>
          <a:p>
            <a:pPr marL="342900" indent="-342900">
              <a:lnSpc>
                <a:spcPct val="90000"/>
              </a:lnSpc>
              <a:spcBef>
                <a:spcPct val="20000"/>
              </a:spcBef>
              <a:defRPr/>
            </a:pPr>
            <a:endParaRPr lang="en-US" sz="2800" dirty="0">
              <a:solidFill>
                <a:srgbClr val="15387D"/>
              </a:solidFill>
              <a:latin typeface="Palatino Linotype" pitchFamily="18" charset="0"/>
              <a:ea typeface="+mj-ea"/>
              <a:cs typeface="+mj-cs"/>
            </a:endParaRPr>
          </a:p>
          <a:p>
            <a:pPr marL="1714500" lvl="3" indent="-342900">
              <a:lnSpc>
                <a:spcPct val="90000"/>
              </a:lnSpc>
              <a:spcBef>
                <a:spcPct val="20000"/>
              </a:spcBef>
              <a:defRPr/>
            </a:pPr>
            <a:r>
              <a:rPr kumimoji="1" lang="en-US" sz="2800" i="1" dirty="0">
                <a:solidFill>
                  <a:srgbClr val="15387D"/>
                </a:solidFill>
                <a:latin typeface="+mn-lt"/>
              </a:rPr>
              <a:t>			</a:t>
            </a:r>
            <a:endParaRPr kumimoji="1" lang="en-US" sz="2000" dirty="0">
              <a:solidFill>
                <a:srgbClr val="15387D"/>
              </a:solidFill>
              <a:latin typeface="+mn-lt"/>
            </a:endParaRPr>
          </a:p>
          <a:p>
            <a:pPr marL="342900" indent="-342900">
              <a:lnSpc>
                <a:spcPct val="90000"/>
              </a:lnSpc>
              <a:spcBef>
                <a:spcPct val="20000"/>
              </a:spcBef>
              <a:defRPr/>
            </a:pPr>
            <a:endParaRPr kumimoji="1" lang="en-US" sz="3200" b="1" i="1" dirty="0">
              <a:latin typeface="+mn-lt"/>
            </a:endParaRPr>
          </a:p>
        </p:txBody>
      </p:sp>
      <p:sp>
        <p:nvSpPr>
          <p:cNvPr id="7" name="Title 1"/>
          <p:cNvSpPr txBox="1">
            <a:spLocks/>
          </p:cNvSpPr>
          <p:nvPr/>
        </p:nvSpPr>
        <p:spPr>
          <a:xfrm>
            <a:off x="169336" y="188150"/>
            <a:ext cx="8626593" cy="60207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 </a:t>
            </a:r>
            <a:r>
              <a:rPr lang="en-US" sz="3400" cap="small" baseline="8000"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untraceables</a:t>
            </a:r>
          </a:p>
          <a:p>
            <a:pPr algn="l"/>
            <a:r>
              <a:rPr lang="en-US" sz="3200"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   </a:t>
            </a:r>
            <a:r>
              <a:rPr lang="en-US" sz="3200" dirty="0" smtClean="0">
                <a:solidFill>
                  <a:schemeClr val="accent5">
                    <a:lumMod val="50000"/>
                  </a:schemeClr>
                </a:solidFill>
                <a:latin typeface="Minion Pro"/>
                <a:cs typeface="Adobe Garamond Pro"/>
              </a:rPr>
              <a:t> </a:t>
            </a:r>
            <a:endParaRPr lang="en-US" sz="3200" dirty="0">
              <a:solidFill>
                <a:schemeClr val="accent5">
                  <a:lumMod val="50000"/>
                </a:schemeClr>
              </a:solidFill>
              <a:latin typeface="Minion Pro"/>
              <a:cs typeface="Adobe Garamond Pro"/>
            </a:endParaRP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6" name="Rectangle 2"/>
          <p:cNvSpPr txBox="1">
            <a:spLocks noChangeArrowheads="1"/>
          </p:cNvSpPr>
          <p:nvPr/>
        </p:nvSpPr>
        <p:spPr bwMode="auto">
          <a:xfrm>
            <a:off x="221453" y="1470454"/>
            <a:ext cx="8922548" cy="2298357"/>
          </a:xfrm>
          <a:prstGeom prst="rect">
            <a:avLst/>
          </a:prstGeom>
          <a:noFill/>
          <a:ln w="9525">
            <a:noFill/>
            <a:miter lim="800000"/>
            <a:headEnd/>
            <a:tailEnd/>
          </a:ln>
        </p:spPr>
        <p:txBody>
          <a:bodyPr/>
          <a:lstStyle/>
          <a:p>
            <a:pPr marL="342900" indent="-342900">
              <a:lnSpc>
                <a:spcPct val="90000"/>
              </a:lnSpc>
              <a:spcBef>
                <a:spcPts val="600"/>
              </a:spcBef>
              <a:spcAft>
                <a:spcPts val="600"/>
              </a:spcAft>
              <a:buClr>
                <a:schemeClr val="accent3"/>
              </a:buClr>
              <a:defRPr/>
            </a:pPr>
            <a:r>
              <a:rPr lang="en-US" sz="3000" dirty="0" smtClean="0">
                <a:solidFill>
                  <a:schemeClr val="accent5">
                    <a:lumMod val="50000"/>
                  </a:schemeClr>
                </a:solidFill>
                <a:latin typeface="Minion Pro" pitchFamily="18" charset="0"/>
                <a:ea typeface="+mj-ea"/>
                <a:cs typeface="Helvetica Neue"/>
              </a:rPr>
              <a:t>Intensive Services:  </a:t>
            </a:r>
            <a:endParaRPr lang="en-US" sz="800" dirty="0" smtClean="0">
              <a:solidFill>
                <a:schemeClr val="accent5">
                  <a:lumMod val="50000"/>
                </a:schemeClr>
              </a:solidFill>
              <a:latin typeface="Minion Pro" pitchFamily="18" charset="0"/>
              <a:ea typeface="+mj-ea"/>
              <a:cs typeface="Helvetica Neue"/>
            </a:endParaRPr>
          </a:p>
          <a:p>
            <a:pPr marL="2224088" lvl="3" indent="-506413">
              <a:lnSpc>
                <a:spcPct val="150000"/>
              </a:lnSpc>
              <a:spcBef>
                <a:spcPts val="600"/>
              </a:spcBef>
              <a:spcAft>
                <a:spcPts val="600"/>
              </a:spcAft>
              <a:buClr>
                <a:schemeClr val="accent3"/>
              </a:buClr>
              <a:buFont typeface="Wingdings" pitchFamily="2" charset="2"/>
              <a:buChar char="§"/>
              <a:defRPr/>
            </a:pPr>
            <a:r>
              <a:rPr lang="en-US" sz="3000" dirty="0" smtClean="0">
                <a:solidFill>
                  <a:schemeClr val="accent5">
                    <a:lumMod val="50000"/>
                  </a:schemeClr>
                </a:solidFill>
                <a:latin typeface="Minion Pro" pitchFamily="18" charset="0"/>
                <a:ea typeface="+mj-ea"/>
                <a:cs typeface="Helvetica Neue"/>
              </a:rPr>
              <a:t>2010 -2011 USDOL  Monitoring Report</a:t>
            </a:r>
          </a:p>
          <a:p>
            <a:pPr marL="2224088" lvl="3" indent="-506413">
              <a:lnSpc>
                <a:spcPct val="150000"/>
              </a:lnSpc>
              <a:spcBef>
                <a:spcPts val="600"/>
              </a:spcBef>
              <a:spcAft>
                <a:spcPts val="600"/>
              </a:spcAft>
              <a:buClr>
                <a:schemeClr val="accent3"/>
              </a:buClr>
              <a:buFont typeface="Wingdings" pitchFamily="2" charset="2"/>
              <a:buChar char="§"/>
              <a:defRPr/>
            </a:pPr>
            <a:r>
              <a:rPr lang="en-US" sz="3000" dirty="0" smtClean="0">
                <a:solidFill>
                  <a:schemeClr val="accent5">
                    <a:lumMod val="50000"/>
                  </a:schemeClr>
                </a:solidFill>
                <a:latin typeface="Minion Pro" pitchFamily="18" charset="0"/>
                <a:ea typeface="+mj-ea"/>
                <a:cs typeface="Helvetica Neue"/>
              </a:rPr>
              <a:t>End Game  </a:t>
            </a:r>
          </a:p>
          <a:p>
            <a:pPr marL="2224088" lvl="3" indent="-506413">
              <a:lnSpc>
                <a:spcPct val="150000"/>
              </a:lnSpc>
              <a:spcBef>
                <a:spcPts val="600"/>
              </a:spcBef>
              <a:spcAft>
                <a:spcPts val="1200"/>
              </a:spcAft>
              <a:buClr>
                <a:schemeClr val="accent3"/>
              </a:buClr>
              <a:buFont typeface="Wingdings" pitchFamily="2" charset="2"/>
              <a:buChar char="§"/>
              <a:defRPr/>
            </a:pPr>
            <a:r>
              <a:rPr lang="en-US" sz="3000" dirty="0" smtClean="0">
                <a:solidFill>
                  <a:schemeClr val="accent5">
                    <a:lumMod val="50000"/>
                  </a:schemeClr>
                </a:solidFill>
                <a:latin typeface="Minion Pro" pitchFamily="18" charset="0"/>
                <a:ea typeface="+mj-ea"/>
                <a:cs typeface="Helvetica Neue"/>
              </a:rPr>
              <a:t>Better Fit For Dislocated Workers?</a:t>
            </a:r>
          </a:p>
          <a:p>
            <a:pPr marL="2224088" lvl="3" indent="-506413">
              <a:lnSpc>
                <a:spcPct val="90000"/>
              </a:lnSpc>
              <a:spcBef>
                <a:spcPts val="600"/>
              </a:spcBef>
              <a:spcAft>
                <a:spcPts val="600"/>
              </a:spcAft>
              <a:buClr>
                <a:schemeClr val="accent3"/>
              </a:buClr>
              <a:defRPr/>
            </a:pPr>
            <a:endParaRPr lang="en-US" sz="3000" dirty="0" smtClean="0">
              <a:solidFill>
                <a:schemeClr val="accent5">
                  <a:lumMod val="50000"/>
                </a:schemeClr>
              </a:solidFill>
              <a:latin typeface="Minion Pro" pitchFamily="18" charset="0"/>
              <a:ea typeface="+mj-ea"/>
              <a:cs typeface="Helvetica Neue"/>
            </a:endParaRPr>
          </a:p>
          <a:p>
            <a:pPr marL="342900" indent="-342900">
              <a:lnSpc>
                <a:spcPct val="90000"/>
              </a:lnSpc>
              <a:spcBef>
                <a:spcPct val="20000"/>
              </a:spcBef>
              <a:defRPr/>
            </a:pPr>
            <a:endParaRPr lang="en-US" sz="2800" dirty="0">
              <a:solidFill>
                <a:srgbClr val="15387D"/>
              </a:solidFill>
              <a:latin typeface="Palatino Linotype" pitchFamily="18" charset="0"/>
              <a:ea typeface="+mj-ea"/>
              <a:cs typeface="+mj-cs"/>
            </a:endParaRPr>
          </a:p>
          <a:p>
            <a:pPr marL="1714500" lvl="3" indent="-342900">
              <a:lnSpc>
                <a:spcPct val="90000"/>
              </a:lnSpc>
              <a:spcBef>
                <a:spcPct val="20000"/>
              </a:spcBef>
              <a:defRPr/>
            </a:pPr>
            <a:r>
              <a:rPr kumimoji="1" lang="en-US" sz="2800" i="1" dirty="0">
                <a:solidFill>
                  <a:srgbClr val="15387D"/>
                </a:solidFill>
                <a:latin typeface="+mn-lt"/>
              </a:rPr>
              <a:t>			</a:t>
            </a:r>
            <a:endParaRPr kumimoji="1" lang="en-US" sz="2000" dirty="0">
              <a:solidFill>
                <a:srgbClr val="15387D"/>
              </a:solidFill>
              <a:latin typeface="+mn-lt"/>
            </a:endParaRPr>
          </a:p>
          <a:p>
            <a:pPr marL="342900" indent="-342900">
              <a:lnSpc>
                <a:spcPct val="90000"/>
              </a:lnSpc>
              <a:spcBef>
                <a:spcPct val="20000"/>
              </a:spcBef>
              <a:defRPr/>
            </a:pPr>
            <a:endParaRPr kumimoji="1" lang="en-US" sz="3200" b="1" i="1" dirty="0">
              <a:latin typeface="+mn-lt"/>
            </a:endParaRPr>
          </a:p>
        </p:txBody>
      </p:sp>
      <p:sp>
        <p:nvSpPr>
          <p:cNvPr id="8" name="Title 1"/>
          <p:cNvSpPr txBox="1">
            <a:spLocks/>
          </p:cNvSpPr>
          <p:nvPr/>
        </p:nvSpPr>
        <p:spPr>
          <a:xfrm>
            <a:off x="169336" y="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 </a:t>
            </a:r>
            <a:r>
              <a:rPr lang="en-US" sz="3400" cap="small" baseline="8000"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untraceables</a:t>
            </a:r>
          </a:p>
          <a:p>
            <a:pPr algn="l"/>
            <a:r>
              <a:rPr lang="en-US" sz="3200"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   </a:t>
            </a:r>
            <a:r>
              <a:rPr lang="en-US" sz="3200" dirty="0" smtClean="0">
                <a:solidFill>
                  <a:schemeClr val="accent5">
                    <a:lumMod val="50000"/>
                  </a:schemeClr>
                </a:solidFill>
                <a:latin typeface="Minion Pro"/>
                <a:cs typeface="Adobe Garamond Pro"/>
              </a:rPr>
              <a:t> </a:t>
            </a:r>
            <a:endParaRPr lang="en-US" sz="3200" dirty="0">
              <a:solidFill>
                <a:schemeClr val="accent5">
                  <a:lumMod val="50000"/>
                </a:schemeClr>
              </a:solidFill>
              <a:latin typeface="Minion Pro"/>
              <a:cs typeface="Adobe Garamond Pro"/>
            </a:endParaRPr>
          </a:p>
        </p:txBody>
      </p:sp>
      <p:sp>
        <p:nvSpPr>
          <p:cNvPr id="9" name="Flowchart: Connector 8"/>
          <p:cNvSpPr/>
          <p:nvPr/>
        </p:nvSpPr>
        <p:spPr>
          <a:xfrm>
            <a:off x="6728792" y="362877"/>
            <a:ext cx="1616317" cy="1024184"/>
          </a:xfrm>
          <a:prstGeom prst="flowChartConnec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0" name="TextBox 9"/>
          <p:cNvSpPr txBox="1"/>
          <p:nvPr/>
        </p:nvSpPr>
        <p:spPr>
          <a:xfrm>
            <a:off x="6947453" y="516058"/>
            <a:ext cx="1272209" cy="584775"/>
          </a:xfrm>
          <a:prstGeom prst="rect">
            <a:avLst/>
          </a:prstGeom>
          <a:noFill/>
        </p:spPr>
        <p:txBody>
          <a:bodyPr wrap="square" rtlCol="0">
            <a:spAutoFit/>
          </a:bodyPr>
          <a:lstStyle/>
          <a:p>
            <a:pPr algn="ctr"/>
            <a:r>
              <a:rPr lang="en-US" sz="1600" b="1" dirty="0" smtClean="0">
                <a:ln>
                  <a:solidFill>
                    <a:srgbClr val="FF0000"/>
                  </a:solidFill>
                </a:ln>
                <a:effectLst>
                  <a:outerShdw blurRad="38100" dist="38100" dir="2700000" algn="tl">
                    <a:srgbClr val="000000">
                      <a:alpha val="43137"/>
                    </a:srgbClr>
                  </a:outerShdw>
                </a:effectLst>
              </a:rPr>
              <a:t>HOT SOLUTIONS</a:t>
            </a:r>
            <a:endParaRPr lang="en-US" sz="1600" b="1" dirty="0">
              <a:ln>
                <a:solidFill>
                  <a:srgbClr val="FF0000"/>
                </a:solidFill>
              </a:ln>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a:xfrm>
            <a:off x="169336" y="188150"/>
            <a:ext cx="8626593" cy="60207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 </a:t>
            </a:r>
            <a:r>
              <a:rPr lang="en-US" sz="3400" cap="small" baseline="8000"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untraceables</a:t>
            </a:r>
          </a:p>
          <a:p>
            <a:pPr algn="l"/>
            <a:r>
              <a:rPr lang="en-US" sz="3200"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   </a:t>
            </a:r>
            <a:r>
              <a:rPr lang="en-US" sz="3200" dirty="0" smtClean="0">
                <a:solidFill>
                  <a:schemeClr val="accent5">
                    <a:lumMod val="50000"/>
                  </a:schemeClr>
                </a:solidFill>
                <a:latin typeface="Minion Pro"/>
                <a:cs typeface="Adobe Garamond Pro"/>
              </a:rPr>
              <a:t> </a:t>
            </a:r>
            <a:endParaRPr lang="en-US" sz="3200" dirty="0">
              <a:solidFill>
                <a:schemeClr val="accent5">
                  <a:lumMod val="50000"/>
                </a:schemeClr>
              </a:solidFill>
              <a:latin typeface="Minion Pro"/>
              <a:cs typeface="Adobe Garamond Pro"/>
            </a:endParaRPr>
          </a:p>
        </p:txBody>
      </p:sp>
      <p:sp>
        <p:nvSpPr>
          <p:cNvPr id="7" name="Rectangle 2"/>
          <p:cNvSpPr txBox="1">
            <a:spLocks noChangeArrowheads="1"/>
          </p:cNvSpPr>
          <p:nvPr/>
        </p:nvSpPr>
        <p:spPr bwMode="auto">
          <a:xfrm>
            <a:off x="593124" y="1458098"/>
            <a:ext cx="8202805" cy="654907"/>
          </a:xfrm>
          <a:prstGeom prst="rect">
            <a:avLst/>
          </a:prstGeom>
          <a:noFill/>
          <a:ln w="9525">
            <a:noFill/>
            <a:miter lim="800000"/>
            <a:headEnd/>
            <a:tailEnd/>
          </a:ln>
        </p:spPr>
        <p:txBody>
          <a:bodyPr/>
          <a:lstStyle/>
          <a:p>
            <a:pPr marL="342900" indent="-342900">
              <a:lnSpc>
                <a:spcPct val="90000"/>
              </a:lnSpc>
              <a:spcBef>
                <a:spcPts val="1200"/>
              </a:spcBef>
              <a:buClr>
                <a:schemeClr val="accent3"/>
              </a:buClr>
              <a:defRPr/>
            </a:pPr>
            <a:r>
              <a:rPr lang="en-US" sz="3000" dirty="0" smtClean="0">
                <a:solidFill>
                  <a:schemeClr val="accent5">
                    <a:lumMod val="50000"/>
                  </a:schemeClr>
                </a:solidFill>
                <a:latin typeface="Minion Pro" pitchFamily="18" charset="0"/>
                <a:ea typeface="+mj-ea"/>
                <a:cs typeface="Helvetica Neue"/>
              </a:rPr>
              <a:t>Prevent Disappearances Before Registration</a:t>
            </a:r>
            <a:endParaRPr lang="en-US" dirty="0" smtClean="0">
              <a:solidFill>
                <a:schemeClr val="accent5">
                  <a:lumMod val="50000"/>
                </a:schemeClr>
              </a:solidFill>
              <a:latin typeface="Minion Pro" pitchFamily="18" charset="0"/>
              <a:ea typeface="+mj-ea"/>
              <a:cs typeface="Helvetica Neue"/>
            </a:endParaRPr>
          </a:p>
          <a:p>
            <a:pPr marL="342900" indent="-342900">
              <a:lnSpc>
                <a:spcPct val="90000"/>
              </a:lnSpc>
              <a:spcBef>
                <a:spcPct val="20000"/>
              </a:spcBef>
              <a:defRPr/>
            </a:pPr>
            <a:endParaRPr lang="en-US" sz="2800" dirty="0">
              <a:solidFill>
                <a:srgbClr val="15387D"/>
              </a:solidFill>
              <a:latin typeface="Palatino Linotype" pitchFamily="18" charset="0"/>
              <a:ea typeface="+mj-ea"/>
              <a:cs typeface="+mj-cs"/>
            </a:endParaRPr>
          </a:p>
          <a:p>
            <a:pPr marL="1714500" lvl="3" indent="-342900">
              <a:lnSpc>
                <a:spcPct val="90000"/>
              </a:lnSpc>
              <a:spcBef>
                <a:spcPct val="20000"/>
              </a:spcBef>
              <a:defRPr/>
            </a:pPr>
            <a:r>
              <a:rPr kumimoji="1" lang="en-US" sz="2800" i="1" dirty="0">
                <a:solidFill>
                  <a:srgbClr val="15387D"/>
                </a:solidFill>
                <a:latin typeface="+mn-lt"/>
              </a:rPr>
              <a:t>			</a:t>
            </a:r>
            <a:endParaRPr kumimoji="1" lang="en-US" sz="2000" dirty="0">
              <a:solidFill>
                <a:srgbClr val="15387D"/>
              </a:solidFill>
              <a:latin typeface="+mn-lt"/>
            </a:endParaRPr>
          </a:p>
          <a:p>
            <a:pPr marL="342900" indent="-342900">
              <a:lnSpc>
                <a:spcPct val="90000"/>
              </a:lnSpc>
              <a:spcBef>
                <a:spcPct val="20000"/>
              </a:spcBef>
              <a:defRPr/>
            </a:pPr>
            <a:endParaRPr kumimoji="1" lang="en-US" sz="3200" b="1" i="1" dirty="0">
              <a:latin typeface="+mn-lt"/>
            </a:endParaRPr>
          </a:p>
        </p:txBody>
      </p:sp>
      <p:pic>
        <p:nvPicPr>
          <p:cNvPr id="8194" name="Picture 2" descr="https://cb6c228283-custmedia.vresp.com/a21dd63ac8/7af256e5ea/library/Registration%20Photo.jpg"/>
          <p:cNvPicPr>
            <a:picLocks noChangeAspect="1" noChangeArrowheads="1"/>
          </p:cNvPicPr>
          <p:nvPr/>
        </p:nvPicPr>
        <p:blipFill>
          <a:blip r:embed="rId2"/>
          <a:srcRect/>
          <a:stretch>
            <a:fillRect/>
          </a:stretch>
        </p:blipFill>
        <p:spPr bwMode="auto">
          <a:xfrm>
            <a:off x="2046158" y="2366508"/>
            <a:ext cx="4873626" cy="3245263"/>
          </a:xfrm>
          <a:prstGeom prst="rect">
            <a:avLst/>
          </a:prstGeom>
          <a:ln>
            <a:noFill/>
          </a:ln>
          <a:effectLst>
            <a:softEdge rad="112500"/>
          </a:effectLst>
        </p:spPr>
      </p:pic>
      <p:sp>
        <p:nvSpPr>
          <p:cNvPr id="8" name="Flowchart: Connector 7"/>
          <p:cNvSpPr/>
          <p:nvPr/>
        </p:nvSpPr>
        <p:spPr>
          <a:xfrm>
            <a:off x="6728792" y="362877"/>
            <a:ext cx="1616317" cy="1024184"/>
          </a:xfrm>
          <a:prstGeom prst="flowChartConnec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9" name="TextBox 8"/>
          <p:cNvSpPr txBox="1"/>
          <p:nvPr/>
        </p:nvSpPr>
        <p:spPr>
          <a:xfrm>
            <a:off x="6947453" y="516058"/>
            <a:ext cx="1272209" cy="584775"/>
          </a:xfrm>
          <a:prstGeom prst="rect">
            <a:avLst/>
          </a:prstGeom>
          <a:noFill/>
        </p:spPr>
        <p:txBody>
          <a:bodyPr wrap="square" rtlCol="0">
            <a:spAutoFit/>
          </a:bodyPr>
          <a:lstStyle/>
          <a:p>
            <a:pPr algn="ctr"/>
            <a:r>
              <a:rPr lang="en-US" sz="1600" b="1" dirty="0" smtClean="0">
                <a:ln>
                  <a:solidFill>
                    <a:srgbClr val="FF0000"/>
                  </a:solidFill>
                </a:ln>
                <a:effectLst>
                  <a:outerShdw blurRad="38100" dist="38100" dir="2700000" algn="tl">
                    <a:srgbClr val="000000">
                      <a:alpha val="43137"/>
                    </a:srgbClr>
                  </a:outerShdw>
                </a:effectLst>
              </a:rPr>
              <a:t>HOT SOLUTIONS</a:t>
            </a:r>
            <a:endParaRPr lang="en-US" sz="1600" b="1" dirty="0">
              <a:ln>
                <a:solidFill>
                  <a:srgbClr val="FF0000"/>
                </a:solidFill>
              </a:ln>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accent5">
                    <a:lumMod val="50000"/>
                  </a:schemeClr>
                </a:solidFill>
                <a:effectLst>
                  <a:outerShdw blurRad="38100" dist="38100" dir="2700000" algn="tl">
                    <a:srgbClr val="000000">
                      <a:alpha val="43137"/>
                    </a:srgbClr>
                  </a:outerShdw>
                </a:effectLst>
                <a:latin typeface="Minion Pro" pitchFamily="18" charset="0"/>
                <a:cs typeface="Helvetica Neue"/>
              </a:rPr>
              <a:t>Audience Indicators    </a:t>
            </a: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pic>
        <p:nvPicPr>
          <p:cNvPr id="3084" name="Picture 12" descr="http://www.visionlink.org/images/case-management-pic.gif"/>
          <p:cNvPicPr>
            <a:picLocks noChangeAspect="1" noChangeArrowheads="1"/>
          </p:cNvPicPr>
          <p:nvPr/>
        </p:nvPicPr>
        <p:blipFill>
          <a:blip r:embed="rId2"/>
          <a:srcRect l="6465" t="6451" r="7612" b="6103"/>
          <a:stretch>
            <a:fillRect/>
          </a:stretch>
        </p:blipFill>
        <p:spPr bwMode="auto">
          <a:xfrm>
            <a:off x="5098773" y="3240157"/>
            <a:ext cx="1898374" cy="191825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4-Point Star 5"/>
          <p:cNvSpPr/>
          <p:nvPr/>
        </p:nvSpPr>
        <p:spPr>
          <a:xfrm>
            <a:off x="1530626" y="2102125"/>
            <a:ext cx="1361661" cy="1003851"/>
          </a:xfrm>
          <a:prstGeom prst="star4">
            <a:avLst/>
          </a:prstGeom>
          <a:solidFill>
            <a:srgbClr val="C00000"/>
          </a:solidFill>
          <a:scene3d>
            <a:camera prst="orthographicFront"/>
            <a:lightRig rig="threePt" dir="t"/>
          </a:scene3d>
          <a:sp3d>
            <a:bevelT w="152400" h="50800" prst="softRound"/>
          </a:sp3d>
        </p:spPr>
        <p:style>
          <a:lnRef idx="1">
            <a:schemeClr val="accent1"/>
          </a:lnRef>
          <a:fillRef idx="1002">
            <a:schemeClr val="dk2"/>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a:xfrm>
            <a:off x="169336" y="188150"/>
            <a:ext cx="8626593" cy="60207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 </a:t>
            </a:r>
            <a:r>
              <a:rPr lang="en-US" sz="3400" cap="small" baseline="8000"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untraceables</a:t>
            </a:r>
          </a:p>
          <a:p>
            <a:pPr algn="l"/>
            <a:r>
              <a:rPr lang="en-US" sz="3200"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   </a:t>
            </a:r>
            <a:r>
              <a:rPr lang="en-US" sz="3200" dirty="0" smtClean="0">
                <a:solidFill>
                  <a:schemeClr val="accent5">
                    <a:lumMod val="50000"/>
                  </a:schemeClr>
                </a:solidFill>
                <a:latin typeface="Minion Pro"/>
                <a:cs typeface="Adobe Garamond Pro"/>
              </a:rPr>
              <a:t> </a:t>
            </a:r>
            <a:endParaRPr lang="en-US" sz="3200" dirty="0">
              <a:solidFill>
                <a:schemeClr val="accent5">
                  <a:lumMod val="50000"/>
                </a:schemeClr>
              </a:solidFill>
              <a:latin typeface="Minion Pro"/>
              <a:cs typeface="Adobe Garamond Pro"/>
            </a:endParaRPr>
          </a:p>
        </p:txBody>
      </p:sp>
      <p:sp>
        <p:nvSpPr>
          <p:cNvPr id="7" name="Rectangle 2"/>
          <p:cNvSpPr txBox="1">
            <a:spLocks noChangeArrowheads="1"/>
          </p:cNvSpPr>
          <p:nvPr/>
        </p:nvSpPr>
        <p:spPr bwMode="auto">
          <a:xfrm>
            <a:off x="2928552" y="1581665"/>
            <a:ext cx="3323968" cy="654907"/>
          </a:xfrm>
          <a:prstGeom prst="rect">
            <a:avLst/>
          </a:prstGeom>
          <a:noFill/>
          <a:ln w="9525">
            <a:noFill/>
            <a:miter lim="800000"/>
            <a:headEnd/>
            <a:tailEnd/>
          </a:ln>
        </p:spPr>
        <p:txBody>
          <a:bodyPr/>
          <a:lstStyle/>
          <a:p>
            <a:pPr marL="342900" indent="-342900">
              <a:lnSpc>
                <a:spcPct val="90000"/>
              </a:lnSpc>
              <a:spcBef>
                <a:spcPts val="1200"/>
              </a:spcBef>
              <a:buClr>
                <a:schemeClr val="accent3"/>
              </a:buClr>
              <a:defRPr/>
            </a:pPr>
            <a:r>
              <a:rPr lang="en-US" sz="3000" dirty="0" smtClean="0">
                <a:solidFill>
                  <a:schemeClr val="accent5">
                    <a:lumMod val="50000"/>
                  </a:schemeClr>
                </a:solidFill>
                <a:latin typeface="Minion Pro" pitchFamily="18" charset="0"/>
                <a:ea typeface="+mj-ea"/>
                <a:cs typeface="Helvetica Neue"/>
              </a:rPr>
              <a:t>How to Find Them</a:t>
            </a:r>
            <a:endParaRPr lang="en-US" dirty="0" smtClean="0">
              <a:solidFill>
                <a:schemeClr val="accent5">
                  <a:lumMod val="50000"/>
                </a:schemeClr>
              </a:solidFill>
              <a:latin typeface="Minion Pro" pitchFamily="18" charset="0"/>
              <a:ea typeface="+mj-ea"/>
              <a:cs typeface="Helvetica Neue"/>
            </a:endParaRPr>
          </a:p>
          <a:p>
            <a:pPr marL="342900" indent="-342900">
              <a:lnSpc>
                <a:spcPct val="90000"/>
              </a:lnSpc>
              <a:spcBef>
                <a:spcPct val="20000"/>
              </a:spcBef>
              <a:defRPr/>
            </a:pPr>
            <a:endParaRPr lang="en-US" sz="2800" dirty="0">
              <a:solidFill>
                <a:srgbClr val="15387D"/>
              </a:solidFill>
              <a:latin typeface="Palatino Linotype" pitchFamily="18" charset="0"/>
              <a:ea typeface="+mj-ea"/>
              <a:cs typeface="+mj-cs"/>
            </a:endParaRPr>
          </a:p>
          <a:p>
            <a:pPr marL="1714500" lvl="3" indent="-342900">
              <a:lnSpc>
                <a:spcPct val="90000"/>
              </a:lnSpc>
              <a:spcBef>
                <a:spcPct val="20000"/>
              </a:spcBef>
              <a:defRPr/>
            </a:pPr>
            <a:r>
              <a:rPr kumimoji="1" lang="en-US" sz="2800" i="1" dirty="0">
                <a:solidFill>
                  <a:srgbClr val="15387D"/>
                </a:solidFill>
                <a:latin typeface="+mn-lt"/>
              </a:rPr>
              <a:t>			</a:t>
            </a:r>
            <a:endParaRPr kumimoji="1" lang="en-US" sz="2000" dirty="0">
              <a:solidFill>
                <a:srgbClr val="15387D"/>
              </a:solidFill>
              <a:latin typeface="+mn-lt"/>
            </a:endParaRPr>
          </a:p>
          <a:p>
            <a:pPr marL="342900" indent="-342900">
              <a:lnSpc>
                <a:spcPct val="90000"/>
              </a:lnSpc>
              <a:spcBef>
                <a:spcPct val="20000"/>
              </a:spcBef>
              <a:defRPr/>
            </a:pPr>
            <a:endParaRPr kumimoji="1" lang="en-US" sz="3200" b="1" i="1" dirty="0">
              <a:latin typeface="+mn-lt"/>
            </a:endParaRPr>
          </a:p>
        </p:txBody>
      </p:sp>
      <p:pic>
        <p:nvPicPr>
          <p:cNvPr id="50178" name="Picture 2" descr="http://cryptome.org/info/ik26/pict1.jpg"/>
          <p:cNvPicPr>
            <a:picLocks noChangeAspect="1" noChangeArrowheads="1"/>
          </p:cNvPicPr>
          <p:nvPr/>
        </p:nvPicPr>
        <p:blipFill>
          <a:blip r:embed="rId2"/>
          <a:srcRect/>
          <a:stretch>
            <a:fillRect/>
          </a:stretch>
        </p:blipFill>
        <p:spPr bwMode="auto">
          <a:xfrm>
            <a:off x="2021445" y="2409568"/>
            <a:ext cx="4876800" cy="3400426"/>
          </a:xfrm>
          <a:prstGeom prst="ellipse">
            <a:avLst/>
          </a:prstGeom>
          <a:ln>
            <a:noFill/>
          </a:ln>
          <a:effectLst>
            <a:softEdge rad="112500"/>
          </a:effectLst>
        </p:spPr>
      </p:pic>
      <p:sp>
        <p:nvSpPr>
          <p:cNvPr id="8" name="Flowchart: Connector 7"/>
          <p:cNvSpPr/>
          <p:nvPr/>
        </p:nvSpPr>
        <p:spPr>
          <a:xfrm>
            <a:off x="6728792" y="362877"/>
            <a:ext cx="1616317" cy="1024184"/>
          </a:xfrm>
          <a:prstGeom prst="flowChartConnec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9" name="TextBox 8"/>
          <p:cNvSpPr txBox="1"/>
          <p:nvPr/>
        </p:nvSpPr>
        <p:spPr>
          <a:xfrm>
            <a:off x="6947453" y="516058"/>
            <a:ext cx="1272209" cy="584775"/>
          </a:xfrm>
          <a:prstGeom prst="rect">
            <a:avLst/>
          </a:prstGeom>
          <a:noFill/>
        </p:spPr>
        <p:txBody>
          <a:bodyPr wrap="square" rtlCol="0">
            <a:spAutoFit/>
          </a:bodyPr>
          <a:lstStyle/>
          <a:p>
            <a:pPr algn="ctr"/>
            <a:r>
              <a:rPr lang="en-US" sz="1600" b="1" dirty="0" smtClean="0">
                <a:ln>
                  <a:solidFill>
                    <a:srgbClr val="FF0000"/>
                  </a:solidFill>
                </a:ln>
                <a:effectLst>
                  <a:outerShdw blurRad="38100" dist="38100" dir="2700000" algn="tl">
                    <a:srgbClr val="000000">
                      <a:alpha val="43137"/>
                    </a:srgbClr>
                  </a:outerShdw>
                </a:effectLst>
              </a:rPr>
              <a:t>HOT SOLUTIONS</a:t>
            </a:r>
            <a:endParaRPr lang="en-US" sz="1600" b="1" dirty="0">
              <a:ln>
                <a:solidFill>
                  <a:srgbClr val="FF0000"/>
                </a:solidFill>
              </a:ln>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6" name="Rectangle 2"/>
          <p:cNvSpPr txBox="1">
            <a:spLocks noChangeArrowheads="1"/>
          </p:cNvSpPr>
          <p:nvPr/>
        </p:nvSpPr>
        <p:spPr bwMode="auto">
          <a:xfrm>
            <a:off x="654908" y="1408670"/>
            <a:ext cx="7512908" cy="2298357"/>
          </a:xfrm>
          <a:prstGeom prst="rect">
            <a:avLst/>
          </a:prstGeom>
          <a:noFill/>
          <a:ln w="9525">
            <a:noFill/>
            <a:miter lim="800000"/>
            <a:headEnd/>
            <a:tailEnd/>
          </a:ln>
        </p:spPr>
        <p:txBody>
          <a:bodyPr/>
          <a:lstStyle/>
          <a:p>
            <a:pPr marL="342900" indent="-342900">
              <a:lnSpc>
                <a:spcPct val="90000"/>
              </a:lnSpc>
              <a:spcBef>
                <a:spcPts val="600"/>
              </a:spcBef>
              <a:spcAft>
                <a:spcPts val="600"/>
              </a:spcAft>
              <a:buClr>
                <a:schemeClr val="accent3"/>
              </a:buClr>
              <a:defRPr/>
            </a:pPr>
            <a:r>
              <a:rPr lang="en-US" sz="3000" dirty="0" smtClean="0">
                <a:solidFill>
                  <a:schemeClr val="accent5">
                    <a:lumMod val="50000"/>
                  </a:schemeClr>
                </a:solidFill>
                <a:latin typeface="Minion Pro" pitchFamily="18" charset="0"/>
                <a:ea typeface="+mj-ea"/>
                <a:cs typeface="Helvetica Neue"/>
              </a:rPr>
              <a:t>Implications:</a:t>
            </a:r>
            <a:endParaRPr lang="en-US" sz="800" dirty="0" smtClean="0">
              <a:solidFill>
                <a:schemeClr val="accent5">
                  <a:lumMod val="50000"/>
                </a:schemeClr>
              </a:solidFill>
              <a:latin typeface="Minion Pro" pitchFamily="18" charset="0"/>
              <a:ea typeface="+mj-ea"/>
              <a:cs typeface="Helvetica Neue"/>
            </a:endParaRPr>
          </a:p>
          <a:p>
            <a:pPr marL="2224088" lvl="3" indent="-506413">
              <a:lnSpc>
                <a:spcPct val="150000"/>
              </a:lnSpc>
              <a:spcBef>
                <a:spcPts val="600"/>
              </a:spcBef>
              <a:spcAft>
                <a:spcPts val="600"/>
              </a:spcAft>
              <a:buClr>
                <a:schemeClr val="accent3"/>
              </a:buClr>
              <a:buFont typeface="Wingdings" pitchFamily="2" charset="2"/>
              <a:buChar char="§"/>
              <a:defRPr/>
            </a:pPr>
            <a:r>
              <a:rPr lang="en-US" sz="3000" dirty="0" smtClean="0">
                <a:solidFill>
                  <a:schemeClr val="accent5">
                    <a:lumMod val="50000"/>
                  </a:schemeClr>
                </a:solidFill>
                <a:latin typeface="Minion Pro" pitchFamily="18" charset="0"/>
                <a:ea typeface="+mj-ea"/>
                <a:cs typeface="Helvetica Neue"/>
              </a:rPr>
              <a:t>Varies Reports </a:t>
            </a:r>
          </a:p>
          <a:p>
            <a:pPr marL="2224088" lvl="3" indent="-506413">
              <a:lnSpc>
                <a:spcPct val="150000"/>
              </a:lnSpc>
              <a:spcBef>
                <a:spcPts val="600"/>
              </a:spcBef>
              <a:spcAft>
                <a:spcPts val="1200"/>
              </a:spcAft>
              <a:buClr>
                <a:schemeClr val="accent3"/>
              </a:buClr>
              <a:buFont typeface="Wingdings" pitchFamily="2" charset="2"/>
              <a:buChar char="§"/>
              <a:defRPr/>
            </a:pPr>
            <a:r>
              <a:rPr lang="en-US" sz="3000" dirty="0" smtClean="0">
                <a:solidFill>
                  <a:schemeClr val="accent5">
                    <a:lumMod val="50000"/>
                  </a:schemeClr>
                </a:solidFill>
                <a:latin typeface="Minion Pro" pitchFamily="18" charset="0"/>
                <a:ea typeface="+mj-ea"/>
                <a:cs typeface="Helvetica Neue"/>
              </a:rPr>
              <a:t>Gauging Impact</a:t>
            </a:r>
          </a:p>
          <a:p>
            <a:pPr marL="2224088" lvl="3" indent="-506413">
              <a:lnSpc>
                <a:spcPct val="150000"/>
              </a:lnSpc>
              <a:spcBef>
                <a:spcPts val="600"/>
              </a:spcBef>
              <a:spcAft>
                <a:spcPts val="1200"/>
              </a:spcAft>
              <a:buClr>
                <a:schemeClr val="accent3"/>
              </a:buClr>
              <a:buFont typeface="Wingdings" pitchFamily="2" charset="2"/>
              <a:buChar char="§"/>
              <a:defRPr/>
            </a:pPr>
            <a:r>
              <a:rPr lang="en-US" sz="3000" dirty="0" smtClean="0">
                <a:solidFill>
                  <a:schemeClr val="accent5">
                    <a:lumMod val="50000"/>
                  </a:schemeClr>
                </a:solidFill>
                <a:latin typeface="Minion Pro" pitchFamily="18" charset="0"/>
                <a:ea typeface="+mj-ea"/>
                <a:cs typeface="Helvetica Neue"/>
              </a:rPr>
              <a:t>Annual Performance Drains  </a:t>
            </a:r>
          </a:p>
          <a:p>
            <a:pPr marL="2224088" lvl="3" indent="-506413">
              <a:lnSpc>
                <a:spcPct val="90000"/>
              </a:lnSpc>
              <a:spcBef>
                <a:spcPts val="600"/>
              </a:spcBef>
              <a:spcAft>
                <a:spcPts val="600"/>
              </a:spcAft>
              <a:buClr>
                <a:schemeClr val="accent3"/>
              </a:buClr>
              <a:buFont typeface="+mj-lt"/>
              <a:buAutoNum type="alphaLcPeriod"/>
              <a:defRPr/>
            </a:pPr>
            <a:endParaRPr lang="en-US" sz="3000" dirty="0" smtClean="0">
              <a:solidFill>
                <a:schemeClr val="accent5">
                  <a:lumMod val="50000"/>
                </a:schemeClr>
              </a:solidFill>
              <a:latin typeface="Minion Pro" pitchFamily="18" charset="0"/>
              <a:ea typeface="+mj-ea"/>
              <a:cs typeface="Helvetica Neue"/>
            </a:endParaRPr>
          </a:p>
          <a:p>
            <a:pPr marL="342900" indent="-342900">
              <a:lnSpc>
                <a:spcPct val="90000"/>
              </a:lnSpc>
              <a:spcBef>
                <a:spcPct val="20000"/>
              </a:spcBef>
              <a:defRPr/>
            </a:pPr>
            <a:endParaRPr lang="en-US" sz="2800" dirty="0">
              <a:solidFill>
                <a:srgbClr val="15387D"/>
              </a:solidFill>
              <a:latin typeface="Palatino Linotype" pitchFamily="18" charset="0"/>
              <a:ea typeface="+mj-ea"/>
              <a:cs typeface="+mj-cs"/>
            </a:endParaRPr>
          </a:p>
          <a:p>
            <a:pPr marL="1714500" lvl="3" indent="-342900">
              <a:lnSpc>
                <a:spcPct val="90000"/>
              </a:lnSpc>
              <a:spcBef>
                <a:spcPct val="20000"/>
              </a:spcBef>
              <a:defRPr/>
            </a:pPr>
            <a:r>
              <a:rPr kumimoji="1" lang="en-US" sz="2800" i="1" dirty="0">
                <a:solidFill>
                  <a:srgbClr val="15387D"/>
                </a:solidFill>
                <a:latin typeface="+mn-lt"/>
              </a:rPr>
              <a:t>			</a:t>
            </a:r>
            <a:endParaRPr kumimoji="1" lang="en-US" sz="2000" dirty="0">
              <a:solidFill>
                <a:srgbClr val="15387D"/>
              </a:solidFill>
              <a:latin typeface="+mn-lt"/>
            </a:endParaRPr>
          </a:p>
          <a:p>
            <a:pPr marL="342900" indent="-342900">
              <a:lnSpc>
                <a:spcPct val="90000"/>
              </a:lnSpc>
              <a:spcBef>
                <a:spcPct val="20000"/>
              </a:spcBef>
              <a:defRPr/>
            </a:pPr>
            <a:endParaRPr kumimoji="1" lang="en-US" sz="3200" b="1" i="1" dirty="0">
              <a:latin typeface="+mn-lt"/>
            </a:endParaRPr>
          </a:p>
        </p:txBody>
      </p:sp>
      <p:sp>
        <p:nvSpPr>
          <p:cNvPr id="7" name="Title 1"/>
          <p:cNvSpPr txBox="1">
            <a:spLocks/>
          </p:cNvSpPr>
          <p:nvPr/>
        </p:nvSpPr>
        <p:spPr>
          <a:xfrm>
            <a:off x="169336" y="188150"/>
            <a:ext cx="8626593" cy="60207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 </a:t>
            </a:r>
            <a:r>
              <a:rPr lang="en-US" sz="3400" cap="small" baseline="8000"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Performance</a:t>
            </a:r>
            <a:r>
              <a:rPr lang="en-US" sz="3400" cap="small"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 </a:t>
            </a:r>
            <a:endParaRPr lang="en-US" sz="3400" cap="small" baseline="8000"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endParaRPr>
          </a:p>
          <a:p>
            <a:pPr algn="l"/>
            <a:r>
              <a:rPr lang="en-US" sz="3200"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   </a:t>
            </a:r>
            <a:r>
              <a:rPr lang="en-US" sz="3200" dirty="0" smtClean="0">
                <a:solidFill>
                  <a:schemeClr val="accent5">
                    <a:lumMod val="50000"/>
                  </a:schemeClr>
                </a:solidFill>
                <a:latin typeface="Minion Pro"/>
                <a:cs typeface="Adobe Garamond Pro"/>
              </a:rPr>
              <a:t> </a:t>
            </a:r>
            <a:endParaRPr lang="en-US" sz="3200" dirty="0">
              <a:solidFill>
                <a:schemeClr val="accent5">
                  <a:lumMod val="50000"/>
                </a:schemeClr>
              </a:solidFill>
              <a:latin typeface="Minion Pro"/>
              <a:cs typeface="Adobe Garamond Pro"/>
            </a:endParaRP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6" name="Rectangle 2"/>
          <p:cNvSpPr txBox="1">
            <a:spLocks noChangeArrowheads="1"/>
          </p:cNvSpPr>
          <p:nvPr/>
        </p:nvSpPr>
        <p:spPr bwMode="auto">
          <a:xfrm>
            <a:off x="221453" y="1470454"/>
            <a:ext cx="8922548" cy="3361038"/>
          </a:xfrm>
          <a:prstGeom prst="rect">
            <a:avLst/>
          </a:prstGeom>
          <a:noFill/>
          <a:ln w="9525">
            <a:noFill/>
            <a:miter lim="800000"/>
            <a:headEnd/>
            <a:tailEnd/>
          </a:ln>
        </p:spPr>
        <p:txBody>
          <a:bodyPr/>
          <a:lstStyle/>
          <a:p>
            <a:pPr marL="342900" indent="-342900">
              <a:lnSpc>
                <a:spcPct val="90000"/>
              </a:lnSpc>
              <a:spcBef>
                <a:spcPts val="600"/>
              </a:spcBef>
              <a:spcAft>
                <a:spcPts val="600"/>
              </a:spcAft>
              <a:buClr>
                <a:schemeClr val="accent3"/>
              </a:buClr>
              <a:defRPr/>
            </a:pPr>
            <a:r>
              <a:rPr lang="en-US" sz="3000" dirty="0" smtClean="0">
                <a:solidFill>
                  <a:schemeClr val="accent5">
                    <a:lumMod val="50000"/>
                  </a:schemeClr>
                </a:solidFill>
                <a:latin typeface="Minion Pro" pitchFamily="18" charset="0"/>
                <a:ea typeface="+mj-ea"/>
                <a:cs typeface="Helvetica Neue"/>
              </a:rPr>
              <a:t>Impacts:</a:t>
            </a:r>
            <a:endParaRPr lang="en-US" sz="800" dirty="0" smtClean="0">
              <a:solidFill>
                <a:schemeClr val="accent5">
                  <a:lumMod val="50000"/>
                </a:schemeClr>
              </a:solidFill>
              <a:latin typeface="Minion Pro" pitchFamily="18" charset="0"/>
              <a:ea typeface="+mj-ea"/>
              <a:cs typeface="Helvetica Neue"/>
            </a:endParaRPr>
          </a:p>
          <a:p>
            <a:pPr marL="2224088" lvl="3" indent="-506413">
              <a:lnSpc>
                <a:spcPct val="150000"/>
              </a:lnSpc>
              <a:spcBef>
                <a:spcPts val="600"/>
              </a:spcBef>
              <a:spcAft>
                <a:spcPts val="600"/>
              </a:spcAft>
              <a:buClr>
                <a:schemeClr val="accent3"/>
              </a:buClr>
              <a:buFont typeface="Wingdings" pitchFamily="2" charset="2"/>
              <a:buChar char="§"/>
              <a:defRPr/>
            </a:pPr>
            <a:r>
              <a:rPr lang="en-US" sz="3000" dirty="0" smtClean="0">
                <a:solidFill>
                  <a:schemeClr val="accent5">
                    <a:lumMod val="50000"/>
                  </a:schemeClr>
                </a:solidFill>
                <a:latin typeface="Minion Pro" pitchFamily="18" charset="0"/>
                <a:ea typeface="+mj-ea"/>
                <a:cs typeface="Helvetica Neue"/>
              </a:rPr>
              <a:t>Human Resources</a:t>
            </a:r>
          </a:p>
          <a:p>
            <a:pPr marL="2224088" lvl="3" indent="-506413">
              <a:lnSpc>
                <a:spcPct val="150000"/>
              </a:lnSpc>
              <a:spcBef>
                <a:spcPts val="600"/>
              </a:spcBef>
              <a:spcAft>
                <a:spcPts val="1200"/>
              </a:spcAft>
              <a:buClr>
                <a:schemeClr val="accent3"/>
              </a:buClr>
              <a:buFont typeface="Wingdings" pitchFamily="2" charset="2"/>
              <a:buChar char="§"/>
              <a:defRPr/>
            </a:pPr>
            <a:r>
              <a:rPr lang="en-US" sz="3000" dirty="0" smtClean="0">
                <a:solidFill>
                  <a:schemeClr val="accent5">
                    <a:lumMod val="50000"/>
                  </a:schemeClr>
                </a:solidFill>
                <a:latin typeface="Minion Pro" pitchFamily="18" charset="0"/>
                <a:ea typeface="+mj-ea"/>
                <a:cs typeface="Helvetica Neue"/>
              </a:rPr>
              <a:t>Delay in EFM Follow-up auto population</a:t>
            </a:r>
          </a:p>
          <a:p>
            <a:pPr marL="2224088" lvl="3" indent="-506413">
              <a:lnSpc>
                <a:spcPct val="150000"/>
              </a:lnSpc>
              <a:spcBef>
                <a:spcPts val="600"/>
              </a:spcBef>
              <a:spcAft>
                <a:spcPts val="1200"/>
              </a:spcAft>
              <a:buClr>
                <a:schemeClr val="accent3"/>
              </a:buClr>
              <a:buFont typeface="Wingdings" pitchFamily="2" charset="2"/>
              <a:buChar char="§"/>
              <a:defRPr/>
            </a:pPr>
            <a:r>
              <a:rPr lang="en-US" sz="3000" dirty="0" smtClean="0">
                <a:solidFill>
                  <a:schemeClr val="accent5">
                    <a:lumMod val="50000"/>
                  </a:schemeClr>
                </a:solidFill>
                <a:latin typeface="Minion Pro" pitchFamily="18" charset="0"/>
                <a:ea typeface="+mj-ea"/>
                <a:cs typeface="Helvetica Neue"/>
              </a:rPr>
              <a:t>Cross Matching </a:t>
            </a:r>
          </a:p>
          <a:p>
            <a:pPr marL="2224088" lvl="3" indent="-506413">
              <a:lnSpc>
                <a:spcPct val="90000"/>
              </a:lnSpc>
              <a:spcBef>
                <a:spcPts val="600"/>
              </a:spcBef>
              <a:spcAft>
                <a:spcPts val="600"/>
              </a:spcAft>
              <a:buClr>
                <a:schemeClr val="accent3"/>
              </a:buClr>
              <a:defRPr/>
            </a:pPr>
            <a:endParaRPr lang="en-US" sz="3000" dirty="0" smtClean="0">
              <a:solidFill>
                <a:schemeClr val="accent5">
                  <a:lumMod val="50000"/>
                </a:schemeClr>
              </a:solidFill>
              <a:latin typeface="Minion Pro" pitchFamily="18" charset="0"/>
              <a:ea typeface="+mj-ea"/>
              <a:cs typeface="Helvetica Neue"/>
            </a:endParaRPr>
          </a:p>
          <a:p>
            <a:pPr marL="342900" indent="-342900">
              <a:lnSpc>
                <a:spcPct val="90000"/>
              </a:lnSpc>
              <a:spcBef>
                <a:spcPct val="20000"/>
              </a:spcBef>
              <a:defRPr/>
            </a:pPr>
            <a:endParaRPr lang="en-US" sz="2800" dirty="0">
              <a:solidFill>
                <a:srgbClr val="15387D"/>
              </a:solidFill>
              <a:latin typeface="Palatino Linotype" pitchFamily="18" charset="0"/>
              <a:ea typeface="+mj-ea"/>
              <a:cs typeface="+mj-cs"/>
            </a:endParaRPr>
          </a:p>
          <a:p>
            <a:pPr marL="1714500" lvl="3" indent="-342900">
              <a:lnSpc>
                <a:spcPct val="90000"/>
              </a:lnSpc>
              <a:spcBef>
                <a:spcPct val="20000"/>
              </a:spcBef>
              <a:defRPr/>
            </a:pPr>
            <a:r>
              <a:rPr kumimoji="1" lang="en-US" sz="2800" i="1" dirty="0">
                <a:solidFill>
                  <a:srgbClr val="15387D"/>
                </a:solidFill>
                <a:latin typeface="+mn-lt"/>
              </a:rPr>
              <a:t>			</a:t>
            </a:r>
            <a:endParaRPr kumimoji="1" lang="en-US" sz="2000" dirty="0">
              <a:solidFill>
                <a:srgbClr val="15387D"/>
              </a:solidFill>
              <a:latin typeface="+mn-lt"/>
            </a:endParaRPr>
          </a:p>
          <a:p>
            <a:pPr marL="342900" indent="-342900">
              <a:lnSpc>
                <a:spcPct val="90000"/>
              </a:lnSpc>
              <a:spcBef>
                <a:spcPct val="20000"/>
              </a:spcBef>
              <a:defRPr/>
            </a:pPr>
            <a:endParaRPr kumimoji="1" lang="en-US" sz="3200" b="1" i="1" dirty="0">
              <a:latin typeface="+mn-lt"/>
            </a:endParaRPr>
          </a:p>
        </p:txBody>
      </p:sp>
      <p:sp>
        <p:nvSpPr>
          <p:cNvPr id="7" name="Title 1"/>
          <p:cNvSpPr txBox="1">
            <a:spLocks/>
          </p:cNvSpPr>
          <p:nvPr/>
        </p:nvSpPr>
        <p:spPr>
          <a:xfrm>
            <a:off x="169336" y="188150"/>
            <a:ext cx="8626593" cy="60207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 </a:t>
            </a:r>
            <a:r>
              <a:rPr lang="en-US" sz="3400" cap="small" baseline="8000"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Other</a:t>
            </a:r>
            <a:r>
              <a:rPr lang="en-US" sz="3400" cap="small"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 </a:t>
            </a:r>
            <a:endParaRPr lang="en-US" sz="3400" cap="small" baseline="8000"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endParaRPr>
          </a:p>
          <a:p>
            <a:pPr algn="l"/>
            <a:r>
              <a:rPr lang="en-US" sz="3200"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   </a:t>
            </a:r>
            <a:r>
              <a:rPr lang="en-US" sz="3200" dirty="0" smtClean="0">
                <a:solidFill>
                  <a:schemeClr val="accent5">
                    <a:lumMod val="50000"/>
                  </a:schemeClr>
                </a:solidFill>
                <a:latin typeface="Minion Pro"/>
                <a:cs typeface="Adobe Garamond Pro"/>
              </a:rPr>
              <a:t> </a:t>
            </a:r>
            <a:endParaRPr lang="en-US" sz="3200" dirty="0">
              <a:solidFill>
                <a:schemeClr val="accent5">
                  <a:lumMod val="50000"/>
                </a:schemeClr>
              </a:solidFill>
              <a:latin typeface="Minion Pro"/>
              <a:cs typeface="Adobe Garamond Pro"/>
            </a:endParaRP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6" name="Rectangle 2"/>
          <p:cNvSpPr txBox="1">
            <a:spLocks noChangeArrowheads="1"/>
          </p:cNvSpPr>
          <p:nvPr/>
        </p:nvSpPr>
        <p:spPr bwMode="auto">
          <a:xfrm>
            <a:off x="221453" y="1285102"/>
            <a:ext cx="8701096" cy="4917989"/>
          </a:xfrm>
          <a:prstGeom prst="rect">
            <a:avLst/>
          </a:prstGeom>
          <a:noFill/>
          <a:ln w="9525">
            <a:noFill/>
            <a:miter lim="800000"/>
            <a:headEnd/>
            <a:tailEnd/>
          </a:ln>
        </p:spPr>
        <p:txBody>
          <a:bodyPr/>
          <a:lstStyle/>
          <a:p>
            <a:pPr marL="1260475" lvl="3" indent="-568325">
              <a:lnSpc>
                <a:spcPct val="150000"/>
              </a:lnSpc>
              <a:spcBef>
                <a:spcPts val="600"/>
              </a:spcBef>
              <a:spcAft>
                <a:spcPts val="600"/>
              </a:spcAft>
              <a:buClr>
                <a:schemeClr val="accent3"/>
              </a:buClr>
              <a:buFont typeface="Wingdings" pitchFamily="2" charset="2"/>
              <a:buChar char="§"/>
              <a:defRPr/>
            </a:pPr>
            <a:r>
              <a:rPr lang="en-US" sz="3000" dirty="0" smtClean="0">
                <a:solidFill>
                  <a:schemeClr val="accent5">
                    <a:lumMod val="50000"/>
                  </a:schemeClr>
                </a:solidFill>
                <a:latin typeface="Minion Pro" pitchFamily="18" charset="0"/>
                <a:ea typeface="+mj-ea"/>
                <a:cs typeface="Helvetica Neue"/>
              </a:rPr>
              <a:t>Local Service Matrix </a:t>
            </a:r>
          </a:p>
          <a:p>
            <a:pPr marL="1260475" lvl="3" indent="-568325">
              <a:lnSpc>
                <a:spcPct val="150000"/>
              </a:lnSpc>
              <a:spcBef>
                <a:spcPts val="600"/>
              </a:spcBef>
              <a:spcAft>
                <a:spcPts val="1200"/>
              </a:spcAft>
              <a:buClr>
                <a:schemeClr val="accent3"/>
              </a:buClr>
              <a:buFont typeface="Wingdings" pitchFamily="2" charset="2"/>
              <a:buChar char="§"/>
              <a:defRPr/>
            </a:pPr>
            <a:r>
              <a:rPr lang="en-US" sz="3000" dirty="0" smtClean="0">
                <a:solidFill>
                  <a:schemeClr val="accent5">
                    <a:lumMod val="50000"/>
                  </a:schemeClr>
                </a:solidFill>
                <a:latin typeface="Minion Pro" pitchFamily="18" charset="0"/>
                <a:ea typeface="+mj-ea"/>
                <a:cs typeface="Helvetica Neue"/>
              </a:rPr>
              <a:t>Service Combinations </a:t>
            </a:r>
            <a:r>
              <a:rPr lang="en-US" dirty="0" smtClean="0">
                <a:solidFill>
                  <a:schemeClr val="accent5">
                    <a:lumMod val="50000"/>
                  </a:schemeClr>
                </a:solidFill>
                <a:latin typeface="Minion Pro" pitchFamily="18" charset="0"/>
                <a:ea typeface="+mj-ea"/>
                <a:cs typeface="Helvetica Neue"/>
              </a:rPr>
              <a:t>(blending and braiding of resources) </a:t>
            </a:r>
          </a:p>
          <a:p>
            <a:pPr marL="1260475" lvl="3" indent="-568325">
              <a:lnSpc>
                <a:spcPct val="150000"/>
              </a:lnSpc>
              <a:spcBef>
                <a:spcPts val="600"/>
              </a:spcBef>
              <a:spcAft>
                <a:spcPts val="1200"/>
              </a:spcAft>
              <a:buClr>
                <a:schemeClr val="accent3"/>
              </a:buClr>
              <a:buFont typeface="Wingdings" pitchFamily="2" charset="2"/>
              <a:buChar char="§"/>
              <a:defRPr/>
            </a:pPr>
            <a:r>
              <a:rPr lang="en-US" sz="3000" dirty="0" smtClean="0">
                <a:solidFill>
                  <a:schemeClr val="accent5">
                    <a:lumMod val="50000"/>
                  </a:schemeClr>
                </a:solidFill>
                <a:latin typeface="Minion Pro" pitchFamily="18" charset="0"/>
                <a:ea typeface="+mj-ea"/>
                <a:cs typeface="Helvetica Neue"/>
              </a:rPr>
              <a:t>Short  vs. Long  Term Service Outlook</a:t>
            </a:r>
          </a:p>
          <a:p>
            <a:pPr marL="1260475" lvl="3" indent="-568325">
              <a:lnSpc>
                <a:spcPct val="150000"/>
              </a:lnSpc>
              <a:spcBef>
                <a:spcPts val="600"/>
              </a:spcBef>
              <a:spcAft>
                <a:spcPts val="1200"/>
              </a:spcAft>
              <a:buClr>
                <a:schemeClr val="accent3"/>
              </a:buClr>
              <a:buFont typeface="Wingdings" pitchFamily="2" charset="2"/>
              <a:buChar char="§"/>
              <a:defRPr/>
            </a:pPr>
            <a:r>
              <a:rPr lang="en-US" sz="3000" dirty="0" smtClean="0">
                <a:solidFill>
                  <a:schemeClr val="accent5">
                    <a:lumMod val="50000"/>
                  </a:schemeClr>
                </a:solidFill>
                <a:latin typeface="Minion Pro" pitchFamily="18" charset="0"/>
                <a:ea typeface="+mj-ea"/>
                <a:cs typeface="Helvetica Neue"/>
              </a:rPr>
              <a:t>Assessments</a:t>
            </a:r>
          </a:p>
          <a:p>
            <a:pPr marL="1260475" lvl="3" indent="-568325">
              <a:lnSpc>
                <a:spcPct val="150000"/>
              </a:lnSpc>
              <a:spcBef>
                <a:spcPts val="600"/>
              </a:spcBef>
              <a:spcAft>
                <a:spcPts val="1200"/>
              </a:spcAft>
              <a:buClr>
                <a:schemeClr val="accent3"/>
              </a:buClr>
              <a:buFont typeface="Wingdings" pitchFamily="2" charset="2"/>
              <a:buChar char="§"/>
              <a:defRPr/>
            </a:pPr>
            <a:r>
              <a:rPr lang="en-US" sz="3000" dirty="0" smtClean="0">
                <a:solidFill>
                  <a:schemeClr val="accent5">
                    <a:lumMod val="50000"/>
                  </a:schemeClr>
                </a:solidFill>
                <a:latin typeface="Minion Pro" pitchFamily="18" charset="0"/>
                <a:ea typeface="+mj-ea"/>
                <a:cs typeface="Helvetica Neue"/>
              </a:rPr>
              <a:t>Supports Services</a:t>
            </a:r>
          </a:p>
          <a:p>
            <a:pPr marL="2224088" lvl="3" indent="-506413">
              <a:lnSpc>
                <a:spcPct val="150000"/>
              </a:lnSpc>
              <a:spcBef>
                <a:spcPts val="600"/>
              </a:spcBef>
              <a:spcAft>
                <a:spcPts val="1200"/>
              </a:spcAft>
              <a:buClr>
                <a:schemeClr val="accent3"/>
              </a:buClr>
              <a:buFont typeface="Wingdings" pitchFamily="2" charset="2"/>
              <a:buChar char="§"/>
              <a:defRPr/>
            </a:pPr>
            <a:endParaRPr lang="en-US" sz="3000" dirty="0" smtClean="0">
              <a:solidFill>
                <a:schemeClr val="accent5">
                  <a:lumMod val="50000"/>
                </a:schemeClr>
              </a:solidFill>
              <a:latin typeface="Minion Pro" pitchFamily="18" charset="0"/>
              <a:ea typeface="+mj-ea"/>
              <a:cs typeface="Helvetica Neue"/>
            </a:endParaRPr>
          </a:p>
          <a:p>
            <a:pPr marL="2224088" lvl="3" indent="-506413">
              <a:lnSpc>
                <a:spcPct val="90000"/>
              </a:lnSpc>
              <a:spcBef>
                <a:spcPts val="600"/>
              </a:spcBef>
              <a:spcAft>
                <a:spcPts val="600"/>
              </a:spcAft>
              <a:buClr>
                <a:schemeClr val="accent3"/>
              </a:buClr>
              <a:defRPr/>
            </a:pPr>
            <a:endParaRPr lang="en-US" sz="3000" dirty="0" smtClean="0">
              <a:solidFill>
                <a:schemeClr val="accent5">
                  <a:lumMod val="50000"/>
                </a:schemeClr>
              </a:solidFill>
              <a:latin typeface="Minion Pro" pitchFamily="18" charset="0"/>
              <a:ea typeface="+mj-ea"/>
              <a:cs typeface="Helvetica Neue"/>
            </a:endParaRPr>
          </a:p>
          <a:p>
            <a:pPr marL="342900" indent="-342900">
              <a:lnSpc>
                <a:spcPct val="90000"/>
              </a:lnSpc>
              <a:spcBef>
                <a:spcPct val="20000"/>
              </a:spcBef>
              <a:defRPr/>
            </a:pPr>
            <a:endParaRPr lang="en-US" sz="2800" dirty="0">
              <a:solidFill>
                <a:srgbClr val="15387D"/>
              </a:solidFill>
              <a:latin typeface="Palatino Linotype" pitchFamily="18" charset="0"/>
              <a:ea typeface="+mj-ea"/>
              <a:cs typeface="+mj-cs"/>
            </a:endParaRPr>
          </a:p>
          <a:p>
            <a:pPr marL="1714500" lvl="3" indent="-342900">
              <a:lnSpc>
                <a:spcPct val="90000"/>
              </a:lnSpc>
              <a:spcBef>
                <a:spcPct val="20000"/>
              </a:spcBef>
              <a:defRPr/>
            </a:pPr>
            <a:r>
              <a:rPr kumimoji="1" lang="en-US" sz="2800" i="1" dirty="0">
                <a:solidFill>
                  <a:srgbClr val="15387D"/>
                </a:solidFill>
                <a:latin typeface="+mn-lt"/>
              </a:rPr>
              <a:t>			</a:t>
            </a:r>
            <a:endParaRPr kumimoji="1" lang="en-US" sz="2000" dirty="0">
              <a:solidFill>
                <a:srgbClr val="15387D"/>
              </a:solidFill>
              <a:latin typeface="+mn-lt"/>
            </a:endParaRPr>
          </a:p>
          <a:p>
            <a:pPr marL="342900" indent="-342900">
              <a:lnSpc>
                <a:spcPct val="90000"/>
              </a:lnSpc>
              <a:spcBef>
                <a:spcPct val="20000"/>
              </a:spcBef>
              <a:defRPr/>
            </a:pPr>
            <a:endParaRPr kumimoji="1" lang="en-US" sz="3200" b="1" i="1" dirty="0">
              <a:latin typeface="+mn-lt"/>
            </a:endParaRPr>
          </a:p>
        </p:txBody>
      </p:sp>
      <p:sp>
        <p:nvSpPr>
          <p:cNvPr id="7" name="Title 1"/>
          <p:cNvSpPr txBox="1">
            <a:spLocks/>
          </p:cNvSpPr>
          <p:nvPr/>
        </p:nvSpPr>
        <p:spPr>
          <a:xfrm>
            <a:off x="169336" y="188150"/>
            <a:ext cx="8626593" cy="60207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 </a:t>
            </a:r>
            <a:r>
              <a:rPr lang="en-US" sz="3400" cap="small" baseline="8000"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conclusions</a:t>
            </a:r>
            <a:r>
              <a:rPr lang="en-US" sz="3400" cap="small"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 </a:t>
            </a:r>
            <a:endParaRPr lang="en-US" sz="3400" cap="small" baseline="8000"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endParaRPr>
          </a:p>
          <a:p>
            <a:pPr algn="l"/>
            <a:r>
              <a:rPr lang="en-US" sz="3200"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   </a:t>
            </a:r>
            <a:r>
              <a:rPr lang="en-US" sz="3200" dirty="0" smtClean="0">
                <a:solidFill>
                  <a:schemeClr val="accent5">
                    <a:lumMod val="50000"/>
                  </a:schemeClr>
                </a:solidFill>
                <a:latin typeface="Minion Pro"/>
                <a:cs typeface="Adobe Garamond Pro"/>
              </a:rPr>
              <a:t> </a:t>
            </a:r>
            <a:endParaRPr lang="en-US" sz="3200" dirty="0">
              <a:solidFill>
                <a:schemeClr val="accent5">
                  <a:lumMod val="50000"/>
                </a:schemeClr>
              </a:solidFill>
              <a:latin typeface="Minion Pro"/>
              <a:cs typeface="Adobe Garamond Pro"/>
            </a:endParaRPr>
          </a:p>
        </p:txBody>
      </p:sp>
      <p:sp>
        <p:nvSpPr>
          <p:cNvPr id="9" name="Flowchart: Connector 8"/>
          <p:cNvSpPr/>
          <p:nvPr/>
        </p:nvSpPr>
        <p:spPr>
          <a:xfrm>
            <a:off x="6567280" y="466280"/>
            <a:ext cx="1616317" cy="1024184"/>
          </a:xfrm>
          <a:prstGeom prst="flowChartConnec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8" name="TextBox 7"/>
          <p:cNvSpPr txBox="1"/>
          <p:nvPr/>
        </p:nvSpPr>
        <p:spPr>
          <a:xfrm>
            <a:off x="6750750" y="642537"/>
            <a:ext cx="1272209" cy="584775"/>
          </a:xfrm>
          <a:prstGeom prst="rect">
            <a:avLst/>
          </a:prstGeom>
          <a:noFill/>
        </p:spPr>
        <p:txBody>
          <a:bodyPr wrap="square" rtlCol="0">
            <a:spAutoFit/>
          </a:bodyPr>
          <a:lstStyle/>
          <a:p>
            <a:pPr algn="ctr"/>
            <a:r>
              <a:rPr lang="en-US" sz="1600" b="1" dirty="0" smtClean="0">
                <a:ln>
                  <a:solidFill>
                    <a:srgbClr val="FF0000"/>
                  </a:solidFill>
                </a:ln>
                <a:effectLst>
                  <a:outerShdw blurRad="38100" dist="38100" dir="2700000" algn="tl">
                    <a:srgbClr val="000000">
                      <a:alpha val="43137"/>
                    </a:srgbClr>
                  </a:outerShdw>
                </a:effectLst>
              </a:rPr>
              <a:t>HOT SOLUTIONS</a:t>
            </a:r>
            <a:endParaRPr lang="en-US" sz="1600" b="1" dirty="0">
              <a:ln>
                <a:solidFill>
                  <a:srgbClr val="FF0000"/>
                </a:solidFill>
              </a:ln>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7" name="Title 1"/>
          <p:cNvSpPr txBox="1">
            <a:spLocks/>
          </p:cNvSpPr>
          <p:nvPr/>
        </p:nvSpPr>
        <p:spPr>
          <a:xfrm>
            <a:off x="0" y="0"/>
            <a:ext cx="8626593" cy="97837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endParaRPr>
          </a:p>
          <a:p>
            <a:pPr algn="l"/>
            <a:r>
              <a:rPr lang="en-US" sz="3400" cap="small"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 </a:t>
            </a:r>
          </a:p>
          <a:p>
            <a:pPr algn="l"/>
            <a:endParaRPr lang="en-US" sz="3400" cap="small"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endParaRPr>
          </a:p>
          <a:p>
            <a:pPr algn="l">
              <a:spcBef>
                <a:spcPts val="0"/>
              </a:spcBef>
              <a:defRPr/>
            </a:pPr>
            <a:r>
              <a:rPr lang="en-US" sz="3400" cap="small"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  Corey j. McCaster</a:t>
            </a:r>
          </a:p>
          <a:p>
            <a:pPr algn="l">
              <a:spcBef>
                <a:spcPts val="0"/>
              </a:spcBef>
              <a:defRPr/>
            </a:pPr>
            <a:r>
              <a:rPr lang="en-US" sz="1600" dirty="0" smtClean="0">
                <a:solidFill>
                  <a:schemeClr val="accent5">
                    <a:lumMod val="50000"/>
                  </a:schemeClr>
                </a:solidFill>
                <a:latin typeface="Minion Pro" pitchFamily="18" charset="0"/>
                <a:cs typeface="Helvetica Neue"/>
              </a:rPr>
              <a:t>       Government Operations Consultant II</a:t>
            </a:r>
          </a:p>
          <a:p>
            <a:pPr algn="l"/>
            <a:endParaRPr lang="en-US" sz="3400" cap="small"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endParaRPr>
          </a:p>
          <a:p>
            <a:pPr algn="l"/>
            <a:r>
              <a:rPr lang="en-US" sz="3400" cap="small"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rPr>
              <a:t> </a:t>
            </a:r>
            <a:endParaRPr lang="en-US" sz="3400" cap="small" baseline="8000" dirty="0" smtClean="0">
              <a:solidFill>
                <a:schemeClr val="accent5">
                  <a:lumMod val="50000"/>
                </a:schemeClr>
              </a:solidFill>
              <a:effectLst>
                <a:glow rad="63500">
                  <a:schemeClr val="accent3">
                    <a:lumMod val="20000"/>
                    <a:lumOff val="80000"/>
                    <a:alpha val="40000"/>
                  </a:schemeClr>
                </a:glow>
                <a:outerShdw blurRad="60007" dist="200025" dir="15000000" sy="30000" kx="-1800000" algn="bl" rotWithShape="0">
                  <a:prstClr val="black">
                    <a:alpha val="32000"/>
                  </a:prstClr>
                </a:outerShdw>
              </a:effectLst>
              <a:latin typeface="Minion Pro"/>
              <a:cs typeface="Adobe Garamond Pro"/>
            </a:endParaRPr>
          </a:p>
          <a:p>
            <a:pPr algn="l"/>
            <a:r>
              <a:rPr lang="en-US" sz="3200"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   </a:t>
            </a:r>
            <a:r>
              <a:rPr lang="en-US" sz="3200" dirty="0" smtClean="0">
                <a:solidFill>
                  <a:schemeClr val="accent5">
                    <a:lumMod val="50000"/>
                  </a:schemeClr>
                </a:solidFill>
                <a:latin typeface="Minion Pro"/>
                <a:cs typeface="Adobe Garamond Pro"/>
              </a:rPr>
              <a:t> </a:t>
            </a:r>
            <a:endParaRPr lang="en-US" sz="3200" dirty="0">
              <a:solidFill>
                <a:schemeClr val="accent5">
                  <a:lumMod val="50000"/>
                </a:schemeClr>
              </a:solidFill>
              <a:latin typeface="Minion Pro"/>
              <a:cs typeface="Adobe Garamond Pro"/>
            </a:endParaRPr>
          </a:p>
        </p:txBody>
      </p:sp>
      <p:sp>
        <p:nvSpPr>
          <p:cNvPr id="8" name="Rectangle 7"/>
          <p:cNvSpPr/>
          <p:nvPr/>
        </p:nvSpPr>
        <p:spPr>
          <a:xfrm>
            <a:off x="338672" y="2990335"/>
            <a:ext cx="8457257" cy="1384995"/>
          </a:xfrm>
          <a:prstGeom prst="rect">
            <a:avLst/>
          </a:prstGeom>
        </p:spPr>
        <p:txBody>
          <a:bodyPr wrap="square">
            <a:spAutoFit/>
          </a:bodyPr>
          <a:lstStyle/>
          <a:p>
            <a:pPr marL="284163" indent="-284163">
              <a:lnSpc>
                <a:spcPct val="150000"/>
              </a:lnSpc>
              <a:buClr>
                <a:srgbClr val="92D050"/>
              </a:buClr>
              <a:buFont typeface="Wingdings" pitchFamily="2" charset="2"/>
              <a:buChar char="§"/>
              <a:defRPr/>
            </a:pPr>
            <a:r>
              <a:rPr lang="en-US" sz="2800" dirty="0" smtClean="0">
                <a:solidFill>
                  <a:schemeClr val="accent5">
                    <a:lumMod val="50000"/>
                  </a:schemeClr>
                </a:solidFill>
                <a:latin typeface="Minion Pro" pitchFamily="18" charset="0"/>
                <a:ea typeface="+mj-ea"/>
                <a:cs typeface="Helvetica Neue"/>
              </a:rPr>
              <a:t>E-Mail: </a:t>
            </a:r>
            <a:r>
              <a:rPr lang="en-US" sz="2400" b="1" dirty="0" smtClean="0">
                <a:solidFill>
                  <a:schemeClr val="accent6">
                    <a:lumMod val="75000"/>
                  </a:schemeClr>
                </a:solidFill>
                <a:hlinkClick r:id="rId2"/>
              </a:rPr>
              <a:t>Corey.McCaster@Deo.MyFlorida.com</a:t>
            </a:r>
            <a:endParaRPr lang="en-US" sz="2400" b="1" dirty="0" smtClean="0">
              <a:solidFill>
                <a:schemeClr val="accent6">
                  <a:lumMod val="75000"/>
                </a:schemeClr>
              </a:solidFill>
            </a:endParaRPr>
          </a:p>
          <a:p>
            <a:pPr marL="234950" indent="-234950">
              <a:lnSpc>
                <a:spcPct val="150000"/>
              </a:lnSpc>
              <a:buClr>
                <a:srgbClr val="92D050"/>
              </a:buClr>
              <a:buFont typeface="Wingdings" pitchFamily="2" charset="2"/>
              <a:buChar char="§"/>
              <a:defRPr/>
            </a:pPr>
            <a:r>
              <a:rPr lang="en-US" sz="2800" dirty="0" smtClean="0">
                <a:solidFill>
                  <a:schemeClr val="accent5">
                    <a:lumMod val="50000"/>
                  </a:schemeClr>
                </a:solidFill>
                <a:latin typeface="Minion Pro" pitchFamily="18" charset="0"/>
                <a:ea typeface="+mj-ea"/>
                <a:cs typeface="Helvetica Neue"/>
              </a:rPr>
              <a:t>Telephone : (850) 245-7402</a:t>
            </a:r>
          </a:p>
        </p:txBody>
      </p:sp>
      <p:sp>
        <p:nvSpPr>
          <p:cNvPr id="10" name="TextBox 9"/>
          <p:cNvSpPr txBox="1"/>
          <p:nvPr/>
        </p:nvSpPr>
        <p:spPr>
          <a:xfrm>
            <a:off x="221452" y="1404372"/>
            <a:ext cx="8753213" cy="1338828"/>
          </a:xfrm>
          <a:prstGeom prst="rect">
            <a:avLst/>
          </a:prstGeom>
          <a:noFill/>
        </p:spPr>
        <p:txBody>
          <a:bodyPr wrap="square" rtlCol="0">
            <a:spAutoFit/>
          </a:bodyPr>
          <a:lstStyle/>
          <a:p>
            <a:r>
              <a:rPr lang="en-US" sz="2700" dirty="0" smtClean="0">
                <a:solidFill>
                  <a:schemeClr val="accent5">
                    <a:lumMod val="50000"/>
                  </a:schemeClr>
                </a:solidFill>
                <a:latin typeface="Minion Pro" pitchFamily="18" charset="0"/>
                <a:ea typeface="+mj-ea"/>
                <a:cs typeface="Helvetica Neue"/>
              </a:rPr>
              <a:t>Please forward questions or comments about this training presentation, in part or whole, to the following  email address or phone number:</a:t>
            </a:r>
          </a:p>
        </p:txBody>
      </p:sp>
      <p:sp>
        <p:nvSpPr>
          <p:cNvPr id="11" name="TextBox 10"/>
          <p:cNvSpPr txBox="1"/>
          <p:nvPr/>
        </p:nvSpPr>
        <p:spPr>
          <a:xfrm>
            <a:off x="1248032" y="5421770"/>
            <a:ext cx="6017741" cy="369332"/>
          </a:xfrm>
          <a:prstGeom prst="rect">
            <a:avLst/>
          </a:prstGeom>
          <a:noFill/>
        </p:spPr>
        <p:txBody>
          <a:bodyPr wrap="square" rtlCol="0">
            <a:spAutoFit/>
          </a:bodyPr>
          <a:lstStyle/>
          <a:p>
            <a:r>
              <a:rPr lang="en-US" dirty="0" smtClean="0">
                <a:solidFill>
                  <a:schemeClr val="accent5">
                    <a:lumMod val="50000"/>
                  </a:schemeClr>
                </a:solidFill>
                <a:latin typeface="Minion Pro" pitchFamily="18" charset="0"/>
                <a:ea typeface="+mj-ea"/>
                <a:cs typeface="Helvetica Neue"/>
              </a:rPr>
              <a:t>Speakers Notes Are Available Upon Request </a:t>
            </a: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TextBox 12"/>
          <p:cNvSpPr txBox="1"/>
          <p:nvPr/>
        </p:nvSpPr>
        <p:spPr>
          <a:xfrm>
            <a:off x="2001796" y="3027405"/>
            <a:ext cx="6870356" cy="923330"/>
          </a:xfrm>
          <a:prstGeom prst="rect">
            <a:avLst/>
          </a:prstGeom>
          <a:noFill/>
        </p:spPr>
        <p:txBody>
          <a:bodyPr wrap="square" rtlCol="0">
            <a:spAutoFit/>
          </a:bodyPr>
          <a:lstStyle/>
          <a:p>
            <a:r>
              <a:rPr lang="en-US" sz="5400" dirty="0" smtClean="0">
                <a:solidFill>
                  <a:schemeClr val="bg1"/>
                </a:solidFill>
              </a:rPr>
              <a:t>Dead  Case  Files</a:t>
            </a:r>
            <a:endParaRPr lang="en-US" sz="5400" dirty="0">
              <a:solidFill>
                <a:schemeClr val="bg1"/>
              </a:solidFill>
            </a:endParaRPr>
          </a:p>
        </p:txBody>
      </p:sp>
      <p:cxnSp>
        <p:nvCxnSpPr>
          <p:cNvPr id="15" name="Straight Connector 14"/>
          <p:cNvCxnSpPr/>
          <p:nvPr/>
        </p:nvCxnSpPr>
        <p:spPr>
          <a:xfrm>
            <a:off x="3719384" y="3274541"/>
            <a:ext cx="0" cy="481913"/>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301049" y="3274541"/>
            <a:ext cx="0" cy="481913"/>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051222" y="2351211"/>
            <a:ext cx="1668162" cy="923330"/>
          </a:xfrm>
          <a:prstGeom prst="rect">
            <a:avLst/>
          </a:prstGeom>
          <a:noFill/>
        </p:spPr>
        <p:txBody>
          <a:bodyPr wrap="square" rtlCol="0">
            <a:spAutoFit/>
          </a:bodyPr>
          <a:lstStyle/>
          <a:p>
            <a:r>
              <a:rPr lang="en-US" sz="5400" dirty="0" smtClean="0">
                <a:solidFill>
                  <a:schemeClr val="bg1"/>
                </a:solidFill>
              </a:rPr>
              <a:t>Cold</a:t>
            </a:r>
          </a:p>
        </p:txBody>
      </p:sp>
      <p:sp>
        <p:nvSpPr>
          <p:cNvPr id="72" name="Freeform 71"/>
          <p:cNvSpPr/>
          <p:nvPr/>
        </p:nvSpPr>
        <p:spPr>
          <a:xfrm>
            <a:off x="2150076" y="3225114"/>
            <a:ext cx="1561189" cy="605481"/>
          </a:xfrm>
          <a:custGeom>
            <a:avLst/>
            <a:gdLst>
              <a:gd name="connsiteX0" fmla="*/ 0 w 1561189"/>
              <a:gd name="connsiteY0" fmla="*/ 0 h 605481"/>
              <a:gd name="connsiteX1" fmla="*/ 358346 w 1561189"/>
              <a:gd name="connsiteY1" fmla="*/ 160637 h 605481"/>
              <a:gd name="connsiteX2" fmla="*/ 407773 w 1561189"/>
              <a:gd name="connsiteY2" fmla="*/ 185351 h 605481"/>
              <a:gd name="connsiteX3" fmla="*/ 457200 w 1561189"/>
              <a:gd name="connsiteY3" fmla="*/ 222421 h 605481"/>
              <a:gd name="connsiteX4" fmla="*/ 593124 w 1561189"/>
              <a:gd name="connsiteY4" fmla="*/ 296562 h 605481"/>
              <a:gd name="connsiteX5" fmla="*/ 679621 w 1561189"/>
              <a:gd name="connsiteY5" fmla="*/ 321275 h 605481"/>
              <a:gd name="connsiteX6" fmla="*/ 766119 w 1561189"/>
              <a:gd name="connsiteY6" fmla="*/ 407772 h 605481"/>
              <a:gd name="connsiteX7" fmla="*/ 877329 w 1561189"/>
              <a:gd name="connsiteY7" fmla="*/ 457200 h 605481"/>
              <a:gd name="connsiteX8" fmla="*/ 926756 w 1561189"/>
              <a:gd name="connsiteY8" fmla="*/ 481913 h 605481"/>
              <a:gd name="connsiteX9" fmla="*/ 1482810 w 1561189"/>
              <a:gd name="connsiteY9" fmla="*/ 518983 h 605481"/>
              <a:gd name="connsiteX10" fmla="*/ 1556951 w 1561189"/>
              <a:gd name="connsiteY10" fmla="*/ 580767 h 605481"/>
              <a:gd name="connsiteX11" fmla="*/ 1556951 w 1561189"/>
              <a:gd name="connsiteY11" fmla="*/ 605481 h 605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1189" h="605481">
                <a:moveTo>
                  <a:pt x="0" y="0"/>
                </a:moveTo>
                <a:cubicBezTo>
                  <a:pt x="293332" y="125713"/>
                  <a:pt x="175330" y="69128"/>
                  <a:pt x="358346" y="160637"/>
                </a:cubicBezTo>
                <a:cubicBezTo>
                  <a:pt x="374822" y="168875"/>
                  <a:pt x="393037" y="174299"/>
                  <a:pt x="407773" y="185351"/>
                </a:cubicBezTo>
                <a:cubicBezTo>
                  <a:pt x="424249" y="197708"/>
                  <a:pt x="440442" y="210451"/>
                  <a:pt x="457200" y="222421"/>
                </a:cubicBezTo>
                <a:cubicBezTo>
                  <a:pt x="496683" y="250623"/>
                  <a:pt x="551042" y="282535"/>
                  <a:pt x="593124" y="296562"/>
                </a:cubicBezTo>
                <a:cubicBezTo>
                  <a:pt x="646305" y="314288"/>
                  <a:pt x="617558" y="305759"/>
                  <a:pt x="679621" y="321275"/>
                </a:cubicBezTo>
                <a:cubicBezTo>
                  <a:pt x="708454" y="350107"/>
                  <a:pt x="732192" y="385154"/>
                  <a:pt x="766119" y="407772"/>
                </a:cubicBezTo>
                <a:cubicBezTo>
                  <a:pt x="837436" y="455318"/>
                  <a:pt x="767047" y="413087"/>
                  <a:pt x="877329" y="457200"/>
                </a:cubicBezTo>
                <a:cubicBezTo>
                  <a:pt x="894432" y="464041"/>
                  <a:pt x="909653" y="475072"/>
                  <a:pt x="926756" y="481913"/>
                </a:cubicBezTo>
                <a:cubicBezTo>
                  <a:pt x="1112994" y="556408"/>
                  <a:pt x="1223733" y="512340"/>
                  <a:pt x="1482810" y="518983"/>
                </a:cubicBezTo>
                <a:cubicBezTo>
                  <a:pt x="1507468" y="535422"/>
                  <a:pt x="1541094" y="554339"/>
                  <a:pt x="1556951" y="580767"/>
                </a:cubicBezTo>
                <a:cubicBezTo>
                  <a:pt x="1561189" y="587831"/>
                  <a:pt x="1556951" y="597243"/>
                  <a:pt x="1556951" y="605481"/>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73" name="Freeform 72"/>
          <p:cNvSpPr/>
          <p:nvPr/>
        </p:nvSpPr>
        <p:spPr>
          <a:xfrm>
            <a:off x="1890584" y="3262184"/>
            <a:ext cx="1507524" cy="705689"/>
          </a:xfrm>
          <a:custGeom>
            <a:avLst/>
            <a:gdLst>
              <a:gd name="connsiteX0" fmla="*/ 1507524 w 1507524"/>
              <a:gd name="connsiteY0" fmla="*/ 0 h 705689"/>
              <a:gd name="connsiteX1" fmla="*/ 1309816 w 1507524"/>
              <a:gd name="connsiteY1" fmla="*/ 49427 h 705689"/>
              <a:gd name="connsiteX2" fmla="*/ 1173892 w 1507524"/>
              <a:gd name="connsiteY2" fmla="*/ 98854 h 705689"/>
              <a:gd name="connsiteX3" fmla="*/ 1124465 w 1507524"/>
              <a:gd name="connsiteY3" fmla="*/ 111211 h 705689"/>
              <a:gd name="connsiteX4" fmla="*/ 1000897 w 1507524"/>
              <a:gd name="connsiteY4" fmla="*/ 123567 h 705689"/>
              <a:gd name="connsiteX5" fmla="*/ 914400 w 1507524"/>
              <a:gd name="connsiteY5" fmla="*/ 185351 h 705689"/>
              <a:gd name="connsiteX6" fmla="*/ 877330 w 1507524"/>
              <a:gd name="connsiteY6" fmla="*/ 234778 h 705689"/>
              <a:gd name="connsiteX7" fmla="*/ 840259 w 1507524"/>
              <a:gd name="connsiteY7" fmla="*/ 259492 h 705689"/>
              <a:gd name="connsiteX8" fmla="*/ 790832 w 1507524"/>
              <a:gd name="connsiteY8" fmla="*/ 296562 h 705689"/>
              <a:gd name="connsiteX9" fmla="*/ 704335 w 1507524"/>
              <a:gd name="connsiteY9" fmla="*/ 345989 h 705689"/>
              <a:gd name="connsiteX10" fmla="*/ 605481 w 1507524"/>
              <a:gd name="connsiteY10" fmla="*/ 444843 h 705689"/>
              <a:gd name="connsiteX11" fmla="*/ 568411 w 1507524"/>
              <a:gd name="connsiteY11" fmla="*/ 481913 h 705689"/>
              <a:gd name="connsiteX12" fmla="*/ 531340 w 1507524"/>
              <a:gd name="connsiteY12" fmla="*/ 531340 h 705689"/>
              <a:gd name="connsiteX13" fmla="*/ 494270 w 1507524"/>
              <a:gd name="connsiteY13" fmla="*/ 568411 h 705689"/>
              <a:gd name="connsiteX14" fmla="*/ 407773 w 1507524"/>
              <a:gd name="connsiteY14" fmla="*/ 667265 h 705689"/>
              <a:gd name="connsiteX15" fmla="*/ 135924 w 1507524"/>
              <a:gd name="connsiteY15" fmla="*/ 679621 h 705689"/>
              <a:gd name="connsiteX16" fmla="*/ 98854 w 1507524"/>
              <a:gd name="connsiteY16" fmla="*/ 691978 h 705689"/>
              <a:gd name="connsiteX17" fmla="*/ 0 w 1507524"/>
              <a:gd name="connsiteY17" fmla="*/ 704335 h 70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07524" h="705689">
                <a:moveTo>
                  <a:pt x="1507524" y="0"/>
                </a:moveTo>
                <a:cubicBezTo>
                  <a:pt x="1419668" y="17571"/>
                  <a:pt x="1385816" y="19028"/>
                  <a:pt x="1309816" y="49427"/>
                </a:cubicBezTo>
                <a:cubicBezTo>
                  <a:pt x="1268877" y="65802"/>
                  <a:pt x="1216188" y="88280"/>
                  <a:pt x="1173892" y="98854"/>
                </a:cubicBezTo>
                <a:cubicBezTo>
                  <a:pt x="1157416" y="102973"/>
                  <a:pt x="1141277" y="108809"/>
                  <a:pt x="1124465" y="111211"/>
                </a:cubicBezTo>
                <a:cubicBezTo>
                  <a:pt x="1083486" y="117065"/>
                  <a:pt x="1042086" y="119448"/>
                  <a:pt x="1000897" y="123567"/>
                </a:cubicBezTo>
                <a:cubicBezTo>
                  <a:pt x="979851" y="137598"/>
                  <a:pt x="929724" y="170027"/>
                  <a:pt x="914400" y="185351"/>
                </a:cubicBezTo>
                <a:cubicBezTo>
                  <a:pt x="899837" y="199914"/>
                  <a:pt x="891893" y="220215"/>
                  <a:pt x="877330" y="234778"/>
                </a:cubicBezTo>
                <a:cubicBezTo>
                  <a:pt x="866829" y="245279"/>
                  <a:pt x="852344" y="250860"/>
                  <a:pt x="840259" y="259492"/>
                </a:cubicBezTo>
                <a:cubicBezTo>
                  <a:pt x="823501" y="271462"/>
                  <a:pt x="808296" y="285647"/>
                  <a:pt x="790832" y="296562"/>
                </a:cubicBezTo>
                <a:cubicBezTo>
                  <a:pt x="708732" y="347874"/>
                  <a:pt x="772364" y="294967"/>
                  <a:pt x="704335" y="345989"/>
                </a:cubicBezTo>
                <a:cubicBezTo>
                  <a:pt x="608716" y="417704"/>
                  <a:pt x="672239" y="366959"/>
                  <a:pt x="605481" y="444843"/>
                </a:cubicBezTo>
                <a:cubicBezTo>
                  <a:pt x="594108" y="458111"/>
                  <a:pt x="579784" y="468645"/>
                  <a:pt x="568411" y="481913"/>
                </a:cubicBezTo>
                <a:cubicBezTo>
                  <a:pt x="555008" y="497550"/>
                  <a:pt x="544743" y="515703"/>
                  <a:pt x="531340" y="531340"/>
                </a:cubicBezTo>
                <a:cubicBezTo>
                  <a:pt x="519967" y="544608"/>
                  <a:pt x="504999" y="554617"/>
                  <a:pt x="494270" y="568411"/>
                </a:cubicBezTo>
                <a:cubicBezTo>
                  <a:pt x="483954" y="581674"/>
                  <a:pt x="445882" y="662692"/>
                  <a:pt x="407773" y="667265"/>
                </a:cubicBezTo>
                <a:cubicBezTo>
                  <a:pt x="317709" y="678073"/>
                  <a:pt x="226540" y="675502"/>
                  <a:pt x="135924" y="679621"/>
                </a:cubicBezTo>
                <a:cubicBezTo>
                  <a:pt x="123567" y="683740"/>
                  <a:pt x="111569" y="689152"/>
                  <a:pt x="98854" y="691978"/>
                </a:cubicBezTo>
                <a:cubicBezTo>
                  <a:pt x="37154" y="705689"/>
                  <a:pt x="43005" y="704335"/>
                  <a:pt x="0" y="704335"/>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Tree>
    <p:extLst>
      <p:ext uri="{BB962C8B-B14F-4D97-AF65-F5344CB8AC3E}">
        <p14:creationId xmlns="" xmlns:p14="http://schemas.microsoft.com/office/powerpoint/2010/main" val="88494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accent5">
                    <a:lumMod val="50000"/>
                  </a:schemeClr>
                </a:solidFill>
                <a:effectLst>
                  <a:outerShdw blurRad="38100" dist="38100" dir="2700000" algn="tl">
                    <a:srgbClr val="000000">
                      <a:alpha val="43137"/>
                    </a:srgbClr>
                  </a:outerShdw>
                </a:effectLst>
                <a:latin typeface="Minion Pro" pitchFamily="18" charset="0"/>
                <a:cs typeface="Helvetica Neue"/>
              </a:rPr>
              <a:t>Cold Case</a:t>
            </a: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0" y="1729945"/>
            <a:ext cx="9144000" cy="2062103"/>
          </a:xfrm>
          <a:prstGeom prst="rect">
            <a:avLst/>
          </a:prstGeom>
          <a:solidFill>
            <a:schemeClr val="accent3">
              <a:lumMod val="40000"/>
              <a:lumOff val="60000"/>
            </a:schemeClr>
          </a:solidFill>
        </p:spPr>
        <p:txBody>
          <a:bodyPr wrap="square" rtlCol="0">
            <a:spAutoFit/>
          </a:bodyPr>
          <a:lstStyle/>
          <a:p>
            <a:pPr algn="ctr"/>
            <a:r>
              <a:rPr lang="en-US" sz="9600" dirty="0" smtClean="0">
                <a:solidFill>
                  <a:schemeClr val="accent5">
                    <a:lumMod val="50000"/>
                  </a:schemeClr>
                </a:solidFill>
                <a:latin typeface="Minion Pro" pitchFamily="18" charset="0"/>
                <a:ea typeface="+mj-ea"/>
                <a:cs typeface="Helvetica Neue"/>
              </a:rPr>
              <a:t>11,564</a:t>
            </a:r>
            <a:r>
              <a:rPr lang="en-US" sz="6000" dirty="0" smtClean="0">
                <a:solidFill>
                  <a:schemeClr val="accent5">
                    <a:lumMod val="50000"/>
                  </a:schemeClr>
                </a:solidFill>
                <a:latin typeface="Minion Pro" pitchFamily="18" charset="0"/>
                <a:ea typeface="+mj-ea"/>
                <a:cs typeface="Helvetica Neue"/>
              </a:rPr>
              <a:t> </a:t>
            </a:r>
          </a:p>
          <a:p>
            <a:pPr algn="ctr"/>
            <a:r>
              <a:rPr lang="en-US" sz="3200" dirty="0" smtClean="0">
                <a:solidFill>
                  <a:schemeClr val="accent5">
                    <a:lumMod val="50000"/>
                  </a:schemeClr>
                </a:solidFill>
                <a:latin typeface="Minion Pro" pitchFamily="18" charset="0"/>
                <a:ea typeface="+mj-ea"/>
                <a:cs typeface="Helvetica Neue"/>
              </a:rPr>
              <a:t> </a:t>
            </a:r>
          </a:p>
        </p:txBody>
      </p:sp>
      <p:sp>
        <p:nvSpPr>
          <p:cNvPr id="5" name="Rectangle 4"/>
          <p:cNvSpPr/>
          <p:nvPr/>
        </p:nvSpPr>
        <p:spPr>
          <a:xfrm>
            <a:off x="1255105" y="4238222"/>
            <a:ext cx="5246757" cy="1077218"/>
          </a:xfrm>
          <a:prstGeom prst="rect">
            <a:avLst/>
          </a:prstGeom>
        </p:spPr>
        <p:txBody>
          <a:bodyPr wrap="none">
            <a:spAutoFit/>
          </a:bodyPr>
          <a:lstStyle/>
          <a:p>
            <a:r>
              <a:rPr lang="en-US" sz="3200" b="1" dirty="0" smtClean="0">
                <a:solidFill>
                  <a:schemeClr val="accent5">
                    <a:lumMod val="50000"/>
                  </a:schemeClr>
                </a:solidFill>
                <a:latin typeface="Minion Pro" pitchFamily="18" charset="0"/>
                <a:cs typeface="Helvetica Neue"/>
              </a:rPr>
              <a:t>WIA Cases Open  in Florida </a:t>
            </a:r>
          </a:p>
          <a:p>
            <a:r>
              <a:rPr lang="en-US" sz="3200" b="1" dirty="0" smtClean="0">
                <a:solidFill>
                  <a:schemeClr val="accent5">
                    <a:lumMod val="50000"/>
                  </a:schemeClr>
                </a:solidFill>
                <a:latin typeface="Minion Pro" pitchFamily="18" charset="0"/>
                <a:cs typeface="Helvetica Neue"/>
              </a:rPr>
              <a:t>      Longer Than  2 Years</a:t>
            </a:r>
            <a:endParaRPr lang="en-US" sz="3200" b="1" dirty="0"/>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7" name="Title 1"/>
          <p:cNvSpPr txBox="1">
            <a:spLocks/>
          </p:cNvSpPr>
          <p:nvPr/>
        </p:nvSpPr>
        <p:spPr>
          <a:xfrm>
            <a:off x="221452"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accent5">
                    <a:lumMod val="50000"/>
                  </a:schemeClr>
                </a:solidFill>
                <a:effectLst>
                  <a:outerShdw blurRad="38100" dist="38100" dir="2700000" algn="tl">
                    <a:srgbClr val="000000">
                      <a:alpha val="43137"/>
                    </a:srgbClr>
                  </a:outerShdw>
                </a:effectLst>
                <a:latin typeface="Minion Pro" pitchFamily="18" charset="0"/>
                <a:cs typeface="Helvetica Neue"/>
              </a:rPr>
              <a:t>Cold Case</a:t>
            </a:r>
          </a:p>
        </p:txBody>
      </p:sp>
      <p:sp>
        <p:nvSpPr>
          <p:cNvPr id="9" name="TextBox 8"/>
          <p:cNvSpPr txBox="1"/>
          <p:nvPr/>
        </p:nvSpPr>
        <p:spPr>
          <a:xfrm>
            <a:off x="0" y="1838739"/>
            <a:ext cx="9144000" cy="2677656"/>
          </a:xfrm>
          <a:prstGeom prst="rect">
            <a:avLst/>
          </a:prstGeom>
        </p:spPr>
        <p:style>
          <a:lnRef idx="0">
            <a:scrgbClr r="0" g="0" b="0"/>
          </a:lnRef>
          <a:fillRef idx="1002">
            <a:schemeClr val="dk2"/>
          </a:fillRef>
          <a:effectRef idx="0">
            <a:scrgbClr r="0" g="0" b="0"/>
          </a:effectRef>
          <a:fontRef idx="major"/>
        </p:style>
        <p:txBody>
          <a:bodyPr wrap="square" rtlCol="0">
            <a:spAutoFit/>
          </a:bodyPr>
          <a:lstStyle/>
          <a:p>
            <a:pPr>
              <a:spcBef>
                <a:spcPts val="1200"/>
              </a:spcBef>
              <a:spcAft>
                <a:spcPts val="1200"/>
              </a:spcAft>
            </a:pPr>
            <a:r>
              <a:rPr lang="en-US" sz="3200" dirty="0" smtClean="0">
                <a:solidFill>
                  <a:schemeClr val="bg1"/>
                </a:solidFill>
                <a:latin typeface="Minion Pro" pitchFamily="18" charset="0"/>
                <a:ea typeface="+mj-ea"/>
                <a:cs typeface="Helvetica Neue"/>
              </a:rPr>
              <a:t>Case Review Result Categories:   </a:t>
            </a:r>
            <a:endParaRPr lang="en-US" sz="3200" dirty="0" smtClean="0">
              <a:solidFill>
                <a:schemeClr val="bg1"/>
              </a:solidFill>
            </a:endParaRPr>
          </a:p>
          <a:p>
            <a:pPr marL="1717675" indent="-234950">
              <a:buFont typeface="Arial" pitchFamily="34" charset="0"/>
              <a:buChar char="•"/>
            </a:pPr>
            <a:r>
              <a:rPr lang="en-US" sz="2800" dirty="0" smtClean="0">
                <a:solidFill>
                  <a:schemeClr val="bg1"/>
                </a:solidFill>
                <a:latin typeface="Minion Pro" pitchFamily="18" charset="0"/>
                <a:ea typeface="+mj-ea"/>
                <a:cs typeface="Helvetica Neue"/>
              </a:rPr>
              <a:t> </a:t>
            </a:r>
            <a:r>
              <a:rPr lang="en-US" sz="3000" dirty="0" smtClean="0">
                <a:solidFill>
                  <a:schemeClr val="bg1"/>
                </a:solidFill>
                <a:latin typeface="Minion Pro" pitchFamily="18" charset="0"/>
                <a:ea typeface="+mj-ea"/>
                <a:cs typeface="Helvetica Neue"/>
              </a:rPr>
              <a:t>Still Dislocated</a:t>
            </a:r>
          </a:p>
          <a:p>
            <a:pPr marL="1717675" indent="-234950">
              <a:buFont typeface="Arial" pitchFamily="34" charset="0"/>
              <a:buChar char="•"/>
            </a:pPr>
            <a:r>
              <a:rPr lang="en-US" sz="3000" dirty="0" smtClean="0">
                <a:solidFill>
                  <a:schemeClr val="bg1"/>
                </a:solidFill>
                <a:latin typeface="Minion Pro" pitchFamily="18" charset="0"/>
                <a:cs typeface="Helvetica Neue"/>
              </a:rPr>
              <a:t>Employed In M</a:t>
            </a:r>
            <a:r>
              <a:rPr lang="en-US" sz="3000" dirty="0" smtClean="0">
                <a:solidFill>
                  <a:schemeClr val="bg1"/>
                </a:solidFill>
                <a:latin typeface="Minion Pro" pitchFamily="18" charset="0"/>
                <a:ea typeface="+mj-ea"/>
                <a:cs typeface="Helvetica Neue"/>
              </a:rPr>
              <a:t>aintenance </a:t>
            </a:r>
            <a:r>
              <a:rPr lang="en-US" sz="3000" dirty="0" smtClean="0">
                <a:solidFill>
                  <a:schemeClr val="bg1"/>
                </a:solidFill>
                <a:latin typeface="Minion Pro" pitchFamily="18" charset="0"/>
                <a:cs typeface="Helvetica Neue"/>
              </a:rPr>
              <a:t>J</a:t>
            </a:r>
            <a:r>
              <a:rPr lang="en-US" sz="3000" dirty="0" smtClean="0">
                <a:solidFill>
                  <a:schemeClr val="bg1"/>
                </a:solidFill>
                <a:latin typeface="Minion Pro" pitchFamily="18" charset="0"/>
                <a:ea typeface="+mj-ea"/>
                <a:cs typeface="Helvetica Neue"/>
              </a:rPr>
              <a:t>obs  </a:t>
            </a:r>
          </a:p>
          <a:p>
            <a:pPr marL="1717675" indent="-234950">
              <a:buFont typeface="Arial" pitchFamily="34" charset="0"/>
              <a:buChar char="•"/>
            </a:pPr>
            <a:r>
              <a:rPr lang="en-US" sz="3000" dirty="0" smtClean="0">
                <a:solidFill>
                  <a:schemeClr val="bg1"/>
                </a:solidFill>
                <a:latin typeface="Minion Pro" pitchFamily="18" charset="0"/>
                <a:ea typeface="+mj-ea"/>
                <a:cs typeface="Helvetica Neue"/>
              </a:rPr>
              <a:t>Monthly Contact - No response </a:t>
            </a:r>
          </a:p>
          <a:p>
            <a:pPr>
              <a:buFont typeface="Arial" pitchFamily="34" charset="0"/>
              <a:buChar char="•"/>
            </a:pPr>
            <a:endParaRPr lang="en-US" dirty="0" smtClean="0"/>
          </a:p>
          <a:p>
            <a:endParaRPr lang="en-US" dirty="0" smtClean="0"/>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accent5">
                    <a:lumMod val="50000"/>
                  </a:schemeClr>
                </a:solidFill>
                <a:effectLst>
                  <a:outerShdw blurRad="38100" dist="38100" dir="2700000" algn="tl">
                    <a:srgbClr val="000000">
                      <a:alpha val="43137"/>
                    </a:srgbClr>
                  </a:outerShdw>
                </a:effectLst>
                <a:latin typeface="Minion Pro"/>
                <a:cs typeface="Adobe Garamond Pro"/>
              </a:rPr>
              <a:t>Cold Case –</a:t>
            </a:r>
            <a:r>
              <a:rPr lang="en-US" dirty="0" smtClean="0">
                <a:solidFill>
                  <a:schemeClr val="accent5">
                    <a:lumMod val="50000"/>
                  </a:schemeClr>
                </a:solidFill>
                <a:latin typeface="Minion Pro"/>
                <a:cs typeface="Adobe Garamond Pro"/>
              </a:rPr>
              <a:t> </a:t>
            </a:r>
            <a:r>
              <a:rPr lang="en-US" sz="1800" dirty="0" smtClean="0">
                <a:solidFill>
                  <a:schemeClr val="accent5">
                    <a:lumMod val="50000"/>
                  </a:schemeClr>
                </a:solidFill>
                <a:latin typeface="Minion Pro"/>
                <a:cs typeface="Adobe Garamond Pro"/>
              </a:rPr>
              <a:t>t</a:t>
            </a:r>
            <a:r>
              <a:rPr lang="en-US" sz="1800" i="1" dirty="0" smtClean="0">
                <a:solidFill>
                  <a:schemeClr val="accent5">
                    <a:lumMod val="50000"/>
                  </a:schemeClr>
                </a:solidFill>
                <a:latin typeface="Minion Pro"/>
                <a:cs typeface="Adobe Garamond Pro"/>
              </a:rPr>
              <a:t>he</a:t>
            </a:r>
            <a:r>
              <a:rPr lang="en-US" sz="3200" dirty="0" smtClean="0">
                <a:solidFill>
                  <a:schemeClr val="accent5">
                    <a:lumMod val="50000"/>
                  </a:schemeClr>
                </a:solidFill>
                <a:latin typeface="Minion Pro"/>
                <a:cs typeface="Adobe Garamond Pro"/>
              </a:rPr>
              <a:t>99ers</a:t>
            </a:r>
            <a:endParaRPr lang="en-US" sz="3200" dirty="0">
              <a:solidFill>
                <a:schemeClr val="accent5">
                  <a:lumMod val="50000"/>
                </a:schemeClr>
              </a:solidFill>
              <a:latin typeface="Minion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pic>
        <p:nvPicPr>
          <p:cNvPr id="22530" name="Picture 2" descr="http://www.waystomakemoneyfacts.com/wp-contents/uploads/2011/09/99ers-work.gif"/>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1452" y="1381539"/>
            <a:ext cx="3789403" cy="1136821"/>
          </a:xfrm>
          <a:prstGeom prst="rect">
            <a:avLst/>
          </a:prstGeom>
          <a:noFill/>
        </p:spPr>
      </p:pic>
      <p:pic>
        <p:nvPicPr>
          <p:cNvPr id="22534" name="Picture 6" descr="http://t3.gstatic.com/images?q=tbn:ANd9GcRcrHpwIK-rSFf2GPaxO9iyjjC-Ikgj0Q_yq2IeHrYVEbQfFYXp"/>
          <p:cNvPicPr>
            <a:picLocks noChangeAspect="1" noChangeArrowheads="1"/>
          </p:cNvPicPr>
          <p:nvPr/>
        </p:nvPicPr>
        <p:blipFill>
          <a:blip r:embed="rId4"/>
          <a:srcRect/>
          <a:stretch>
            <a:fillRect/>
          </a:stretch>
        </p:blipFill>
        <p:spPr bwMode="auto">
          <a:xfrm>
            <a:off x="4723455" y="2706130"/>
            <a:ext cx="3160156" cy="2716169"/>
          </a:xfrm>
          <a:prstGeom prst="rect">
            <a:avLst/>
          </a:prstGeom>
          <a:noFill/>
        </p:spPr>
      </p:pic>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ox(in)">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2534"/>
                                        </p:tgtEl>
                                        <p:attrNameLst>
                                          <p:attrName>style.visibility</p:attrName>
                                        </p:attrNameLst>
                                      </p:cBhvr>
                                      <p:to>
                                        <p:strVal val="visible"/>
                                      </p:to>
                                    </p:set>
                                    <p:animEffect transition="in" filter="box(in)">
                                      <p:cBhvr>
                                        <p:cTn id="12" dur="500"/>
                                        <p:tgtEl>
                                          <p:spTgt spid="2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3840"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accent5">
                    <a:lumMod val="50000"/>
                  </a:schemeClr>
                </a:solidFill>
                <a:effectLst>
                  <a:outerShdw blurRad="38100" dist="38100" dir="2700000" algn="tl">
                    <a:srgbClr val="000000">
                      <a:alpha val="43137"/>
                    </a:srgbClr>
                  </a:outerShdw>
                </a:effectLst>
                <a:latin typeface="Minion Pro" pitchFamily="18" charset="0"/>
                <a:cs typeface="Adobe Arabic" pitchFamily="18" charset="-78"/>
              </a:rPr>
              <a:t>Cold Case </a:t>
            </a:r>
            <a:r>
              <a:rPr lang="en-US" sz="3200" b="1" dirty="0" smtClean="0">
                <a:solidFill>
                  <a:schemeClr val="accent5">
                    <a:lumMod val="50000"/>
                  </a:schemeClr>
                </a:solidFill>
                <a:effectLst>
                  <a:outerShdw blurRad="38100" dist="38100" dir="2700000" algn="tl">
                    <a:srgbClr val="000000">
                      <a:alpha val="43137"/>
                    </a:srgbClr>
                  </a:outerShdw>
                </a:effectLst>
                <a:latin typeface="Adobe Garamond Pro"/>
                <a:cs typeface="Adobe Garamond Pro"/>
              </a:rPr>
              <a:t>–</a:t>
            </a:r>
            <a:r>
              <a:rPr lang="en-US" sz="3200" dirty="0" smtClean="0">
                <a:solidFill>
                  <a:schemeClr val="accent5">
                    <a:lumMod val="50000"/>
                  </a:schemeClr>
                </a:solidFill>
                <a:latin typeface="Adobe Garamond Pro"/>
                <a:cs typeface="Adobe Garamond Pro"/>
              </a:rPr>
              <a:t> </a:t>
            </a:r>
            <a:r>
              <a:rPr lang="en-US" sz="1800" dirty="0" smtClean="0">
                <a:solidFill>
                  <a:schemeClr val="accent5">
                    <a:lumMod val="50000"/>
                  </a:schemeClr>
                </a:solidFill>
                <a:latin typeface="Minion Pro"/>
                <a:cs typeface="Adobe Garamond Pro"/>
              </a:rPr>
              <a:t>the</a:t>
            </a:r>
            <a:r>
              <a:rPr lang="en-US" sz="3200" dirty="0" smtClean="0">
                <a:solidFill>
                  <a:schemeClr val="accent5">
                    <a:lumMod val="50000"/>
                  </a:schemeClr>
                </a:solidFill>
                <a:latin typeface="Minion Pro"/>
                <a:cs typeface="Adobe Garamond Pro"/>
              </a:rPr>
              <a:t>99ers</a:t>
            </a:r>
            <a:endParaRPr lang="en-US" sz="3200" dirty="0">
              <a:solidFill>
                <a:schemeClr val="accent5">
                  <a:lumMod val="50000"/>
                </a:schemeClr>
              </a:solidFill>
              <a:latin typeface="Minion Pro"/>
              <a:cs typeface="Adobe Garamond Pro"/>
            </a:endParaRPr>
          </a:p>
        </p:txBody>
      </p:sp>
      <p:cxnSp>
        <p:nvCxnSpPr>
          <p:cNvPr id="12" name="Straight Connector 11"/>
          <p:cNvCxnSpPr/>
          <p:nvPr/>
        </p:nvCxnSpPr>
        <p:spPr>
          <a:xfrm>
            <a:off x="169336"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469557" y="1791730"/>
            <a:ext cx="8452992" cy="2292935"/>
          </a:xfrm>
          <a:prstGeom prst="rect">
            <a:avLst/>
          </a:prstGeom>
        </p:spPr>
        <p:txBody>
          <a:bodyPr wrap="square">
            <a:spAutoFit/>
          </a:bodyPr>
          <a:lstStyle/>
          <a:p>
            <a:pPr>
              <a:spcAft>
                <a:spcPts val="600"/>
              </a:spcAft>
            </a:pPr>
            <a:r>
              <a:rPr lang="en-US" sz="2200" b="1" u="sng" dirty="0" smtClean="0">
                <a:latin typeface="Minion Pro" pitchFamily="18" charset="0"/>
                <a:ea typeface="+mj-ea"/>
                <a:cs typeface="Helvetica Neue"/>
              </a:rPr>
              <a:t>Who are  </a:t>
            </a:r>
            <a:r>
              <a:rPr lang="en-US" sz="2000" b="1" u="sng" dirty="0" smtClean="0">
                <a:latin typeface="Minion Pro" pitchFamily="18" charset="0"/>
                <a:ea typeface="+mj-ea"/>
                <a:cs typeface="Helvetica Neue"/>
              </a:rPr>
              <a:t>the</a:t>
            </a:r>
            <a:r>
              <a:rPr lang="en-US" sz="1600" b="1" u="sng" dirty="0" smtClean="0">
                <a:latin typeface="Minion Pro" pitchFamily="18" charset="0"/>
                <a:ea typeface="+mj-ea"/>
                <a:cs typeface="Helvetica Neue"/>
              </a:rPr>
              <a:t>  “</a:t>
            </a:r>
            <a:r>
              <a:rPr lang="en-US" sz="2200" b="1" u="sng" dirty="0" smtClean="0">
                <a:latin typeface="Minion Pro" pitchFamily="18" charset="0"/>
                <a:ea typeface="+mj-ea"/>
                <a:cs typeface="Helvetica Neue"/>
              </a:rPr>
              <a:t>99ers”?</a:t>
            </a:r>
          </a:p>
          <a:p>
            <a:pPr>
              <a:spcAft>
                <a:spcPts val="600"/>
              </a:spcAft>
            </a:pPr>
            <a:r>
              <a:rPr lang="en-US" sz="2800" dirty="0" smtClean="0">
                <a:solidFill>
                  <a:schemeClr val="accent5">
                    <a:lumMod val="50000"/>
                  </a:schemeClr>
                </a:solidFill>
                <a:latin typeface="Minion Pro" pitchFamily="18" charset="0"/>
                <a:ea typeface="+mj-ea"/>
                <a:cs typeface="Helvetica Neue"/>
              </a:rPr>
              <a:t>Over the past year and half the number of Americans without work for 99 weeks reached an alarming, record-high 1.4 million, according to the Department of Labor. </a:t>
            </a:r>
            <a:r>
              <a:rPr lang="en-US" sz="3000" dirty="0" smtClean="0">
                <a:solidFill>
                  <a:schemeClr val="accent5">
                    <a:lumMod val="50000"/>
                  </a:schemeClr>
                </a:solidFill>
                <a:latin typeface="Minion Pro" pitchFamily="18" charset="0"/>
                <a:ea typeface="+mj-ea"/>
                <a:cs typeface="Helvetica Neue"/>
              </a:rPr>
              <a:t> </a:t>
            </a:r>
            <a:br>
              <a:rPr lang="en-US" sz="3000" dirty="0" smtClean="0">
                <a:solidFill>
                  <a:schemeClr val="accent5">
                    <a:lumMod val="50000"/>
                  </a:schemeClr>
                </a:solidFill>
                <a:latin typeface="Minion Pro" pitchFamily="18" charset="0"/>
                <a:ea typeface="+mj-ea"/>
                <a:cs typeface="Helvetica Neue"/>
              </a:rPr>
            </a:br>
            <a:r>
              <a:rPr lang="en-US" sz="3000" dirty="0" smtClean="0">
                <a:solidFill>
                  <a:schemeClr val="accent5">
                    <a:lumMod val="50000"/>
                  </a:schemeClr>
                </a:solidFill>
                <a:latin typeface="Minion Pro" pitchFamily="18" charset="0"/>
                <a:ea typeface="+mj-ea"/>
                <a:cs typeface="Helvetica Neue"/>
              </a:rPr>
              <a:t> </a:t>
            </a:r>
          </a:p>
        </p:txBody>
      </p:sp>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chemeClr val="accent5">
                  <a:lumMod val="50000"/>
                </a:schemeClr>
              </a:solidFill>
              <a:latin typeface="Adobe Garamond Pro"/>
              <a:cs typeface="Adobe Garamond Pro"/>
            </a:endParaRPr>
          </a:p>
        </p:txBody>
      </p:sp>
      <p:cxnSp>
        <p:nvCxnSpPr>
          <p:cNvPr id="12" name="Straight Connector 11"/>
          <p:cNvCxnSpPr/>
          <p:nvPr/>
        </p:nvCxnSpPr>
        <p:spPr>
          <a:xfrm>
            <a:off x="221452" y="978372"/>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
        <p:nvSpPr>
          <p:cNvPr id="5" name="Title 1"/>
          <p:cNvSpPr txBox="1">
            <a:spLocks/>
          </p:cNvSpPr>
          <p:nvPr/>
        </p:nvSpPr>
        <p:spPr>
          <a:xfrm>
            <a:off x="295956" y="188150"/>
            <a:ext cx="8626593" cy="79022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accent5">
                    <a:lumMod val="50000"/>
                  </a:schemeClr>
                </a:solidFill>
                <a:effectLst>
                  <a:outerShdw blurRad="38100" dist="38100" dir="2700000" algn="tl">
                    <a:srgbClr val="000000">
                      <a:alpha val="43137"/>
                    </a:srgbClr>
                  </a:outerShdw>
                </a:effectLst>
                <a:latin typeface="Minion Pro" pitchFamily="18" charset="0"/>
                <a:cs typeface="Adobe Garamond Pro"/>
              </a:rPr>
              <a:t>Cold Case</a:t>
            </a:r>
            <a:endParaRPr lang="en-US" dirty="0">
              <a:solidFill>
                <a:schemeClr val="accent5">
                  <a:lumMod val="50000"/>
                </a:schemeClr>
              </a:solidFill>
              <a:latin typeface="Minion Pro" pitchFamily="18" charset="0"/>
              <a:cs typeface="Adobe Garamond Pro"/>
            </a:endParaRPr>
          </a:p>
        </p:txBody>
      </p:sp>
      <p:sp>
        <p:nvSpPr>
          <p:cNvPr id="41986" name="AutoShape 2" descr="http://www.google.com/url?source=imglanding&amp;ct=img&amp;q=http://www.sott.net/image/image/s2/41286/full/University_graduates_mortar_bo.jpg&amp;sa=X&amp;ei=FR3DTviHMKGo2wX0_aDiDg&amp;ved=0CAsQ8wc&amp;usg=AFQjCNFk1cviUlMF99xNadm-slsAcaCBH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3" name="TextBox 12"/>
          <p:cNvSpPr txBox="1"/>
          <p:nvPr/>
        </p:nvSpPr>
        <p:spPr>
          <a:xfrm>
            <a:off x="221452" y="2453177"/>
            <a:ext cx="3289852" cy="1564018"/>
          </a:xfrm>
          <a:prstGeom prst="rect">
            <a:avLst/>
          </a:prstGeom>
          <a:solidFill>
            <a:schemeClr val="tx2">
              <a:lumMod val="20000"/>
              <a:lumOff val="80000"/>
            </a:schemeClr>
          </a:solidFill>
          <a:scene3d>
            <a:camera prst="orthographicFront"/>
            <a:lightRig rig="threePt" dir="t"/>
          </a:scene3d>
          <a:sp3d>
            <a:bevelT w="152400" h="50800" prst="softRound"/>
          </a:sp3d>
        </p:spPr>
        <p:txBody>
          <a:bodyPr wrap="square" rtlCol="0">
            <a:spAutoFit/>
          </a:bodyPr>
          <a:lstStyle/>
          <a:p>
            <a:pPr marL="347663" indent="-347663">
              <a:lnSpc>
                <a:spcPct val="112000"/>
              </a:lnSpc>
              <a:spcBef>
                <a:spcPts val="600"/>
              </a:spcBef>
              <a:buFont typeface="Wingdings" pitchFamily="2" charset="2"/>
              <a:buChar char="q"/>
              <a:tabLst>
                <a:tab pos="347663" algn="l"/>
              </a:tabLst>
            </a:pPr>
            <a:r>
              <a:rPr lang="en-US" dirty="0" smtClean="0">
                <a:solidFill>
                  <a:schemeClr val="tx1">
                    <a:lumMod val="95000"/>
                    <a:lumOff val="5000"/>
                  </a:schemeClr>
                </a:solidFill>
                <a:latin typeface="Minion Pro"/>
              </a:rPr>
              <a:t>Educated </a:t>
            </a:r>
          </a:p>
          <a:p>
            <a:pPr marL="347663" indent="-347663">
              <a:lnSpc>
                <a:spcPct val="112000"/>
              </a:lnSpc>
              <a:spcBef>
                <a:spcPts val="600"/>
              </a:spcBef>
              <a:buFont typeface="Wingdings" pitchFamily="2" charset="2"/>
              <a:buChar char="q"/>
              <a:tabLst>
                <a:tab pos="347663" algn="l"/>
              </a:tabLst>
            </a:pPr>
            <a:r>
              <a:rPr lang="en-US" dirty="0" smtClean="0">
                <a:solidFill>
                  <a:schemeClr val="tx1">
                    <a:lumMod val="95000"/>
                    <a:lumOff val="5000"/>
                  </a:schemeClr>
                </a:solidFill>
                <a:latin typeface="Minion Pro"/>
              </a:rPr>
              <a:t>Once Gainfully Employed</a:t>
            </a:r>
          </a:p>
          <a:p>
            <a:pPr marL="347663" indent="-347663">
              <a:lnSpc>
                <a:spcPct val="112000"/>
              </a:lnSpc>
              <a:spcBef>
                <a:spcPts val="600"/>
              </a:spcBef>
              <a:buFont typeface="Wingdings" pitchFamily="2" charset="2"/>
              <a:buChar char="q"/>
              <a:tabLst>
                <a:tab pos="347663" algn="l"/>
              </a:tabLst>
            </a:pPr>
            <a:r>
              <a:rPr lang="en-US" dirty="0" smtClean="0">
                <a:solidFill>
                  <a:schemeClr val="tx1">
                    <a:lumMod val="95000"/>
                    <a:lumOff val="5000"/>
                  </a:schemeClr>
                </a:solidFill>
                <a:latin typeface="Minion Pro"/>
              </a:rPr>
              <a:t>Skills – possibly obsolete  </a:t>
            </a:r>
          </a:p>
          <a:p>
            <a:pPr marL="347663" indent="-347663">
              <a:lnSpc>
                <a:spcPct val="112000"/>
              </a:lnSpc>
              <a:spcBef>
                <a:spcPts val="600"/>
              </a:spcBef>
              <a:buFont typeface="Wingdings" pitchFamily="2" charset="2"/>
              <a:buChar char="q"/>
              <a:tabLst>
                <a:tab pos="347663" algn="l"/>
              </a:tabLst>
            </a:pPr>
            <a:r>
              <a:rPr lang="en-US" dirty="0" smtClean="0">
                <a:solidFill>
                  <a:schemeClr val="tx1">
                    <a:lumMod val="95000"/>
                    <a:lumOff val="5000"/>
                  </a:schemeClr>
                </a:solidFill>
                <a:latin typeface="Minion Pro"/>
              </a:rPr>
              <a:t>New Workers: ages 24 to 35</a:t>
            </a:r>
          </a:p>
        </p:txBody>
      </p:sp>
      <p:sp>
        <p:nvSpPr>
          <p:cNvPr id="14" name="TextBox 13"/>
          <p:cNvSpPr txBox="1"/>
          <p:nvPr/>
        </p:nvSpPr>
        <p:spPr>
          <a:xfrm>
            <a:off x="5420141" y="2355202"/>
            <a:ext cx="3502408" cy="1661993"/>
          </a:xfrm>
          <a:prstGeom prst="rect">
            <a:avLst/>
          </a:prstGeom>
          <a:solidFill>
            <a:schemeClr val="bg1">
              <a:lumMod val="85000"/>
            </a:schemeClr>
          </a:solidFill>
          <a:ln>
            <a:solidFill>
              <a:schemeClr val="bg2"/>
            </a:solidFill>
          </a:ln>
          <a:scene3d>
            <a:camera prst="orthographicFront"/>
            <a:lightRig rig="threePt" dir="t"/>
          </a:scene3d>
          <a:sp3d>
            <a:bevelT w="152400" h="50800" prst="softRound"/>
          </a:sp3d>
        </p:spPr>
        <p:txBody>
          <a:bodyPr wrap="square" rtlCol="0">
            <a:spAutoFit/>
          </a:bodyPr>
          <a:lstStyle/>
          <a:p>
            <a:pPr marL="396875" indent="-396875">
              <a:spcBef>
                <a:spcPts val="600"/>
              </a:spcBef>
              <a:spcAft>
                <a:spcPts val="600"/>
              </a:spcAft>
              <a:buFont typeface="Wingdings" pitchFamily="2" charset="2"/>
              <a:buChar char="q"/>
              <a:tabLst>
                <a:tab pos="347663" algn="l"/>
              </a:tabLst>
            </a:pPr>
            <a:r>
              <a:rPr lang="en-US" dirty="0" smtClean="0">
                <a:latin typeface="Minion Pro"/>
              </a:rPr>
              <a:t>A.A. or  Less</a:t>
            </a:r>
          </a:p>
          <a:p>
            <a:pPr marL="396875" indent="-396875">
              <a:spcBef>
                <a:spcPts val="600"/>
              </a:spcBef>
              <a:spcAft>
                <a:spcPts val="600"/>
              </a:spcAft>
              <a:buFont typeface="Wingdings" pitchFamily="2" charset="2"/>
              <a:buChar char="q"/>
              <a:tabLst>
                <a:tab pos="347663" algn="l"/>
              </a:tabLst>
            </a:pPr>
            <a:r>
              <a:rPr lang="en-US" dirty="0" smtClean="0">
                <a:latin typeface="Minion Pro"/>
              </a:rPr>
              <a:t>Loose Workforce Attachment</a:t>
            </a:r>
          </a:p>
          <a:p>
            <a:pPr marL="396875" indent="-396875">
              <a:spcBef>
                <a:spcPts val="600"/>
              </a:spcBef>
              <a:spcAft>
                <a:spcPts val="600"/>
              </a:spcAft>
              <a:buFont typeface="Wingdings" pitchFamily="2" charset="2"/>
              <a:buChar char="q"/>
              <a:tabLst>
                <a:tab pos="347663" algn="l"/>
              </a:tabLst>
            </a:pPr>
            <a:r>
              <a:rPr lang="en-US" dirty="0" smtClean="0">
                <a:latin typeface="Minion Pro"/>
              </a:rPr>
              <a:t>Few Job Skills</a:t>
            </a:r>
          </a:p>
          <a:p>
            <a:pPr marL="396875" indent="-396875">
              <a:spcBef>
                <a:spcPts val="600"/>
              </a:spcBef>
              <a:spcAft>
                <a:spcPts val="600"/>
              </a:spcAft>
              <a:buFont typeface="Wingdings" pitchFamily="2" charset="2"/>
              <a:buChar char="q"/>
              <a:tabLst>
                <a:tab pos="347663" algn="l"/>
              </a:tabLst>
            </a:pPr>
            <a:r>
              <a:rPr lang="en-US" dirty="0" smtClean="0">
                <a:latin typeface="Minion Pro"/>
              </a:rPr>
              <a:t>New Workers: ages 24 to 35</a:t>
            </a:r>
            <a:endParaRPr lang="en-US" dirty="0">
              <a:latin typeface="Minion Pro"/>
            </a:endParaRPr>
          </a:p>
        </p:txBody>
      </p:sp>
      <p:sp>
        <p:nvSpPr>
          <p:cNvPr id="18" name="Left-Right Arrow 17"/>
          <p:cNvSpPr/>
          <p:nvPr/>
        </p:nvSpPr>
        <p:spPr>
          <a:xfrm>
            <a:off x="3657600" y="2874893"/>
            <a:ext cx="1529381" cy="683316"/>
          </a:xfrm>
          <a:prstGeom prst="leftRightArrow">
            <a:avLst/>
          </a:prstGeom>
          <a:solidFill>
            <a:schemeClr val="accent2">
              <a:lumMod val="40000"/>
              <a:lumOff val="60000"/>
            </a:schemeClr>
          </a:solidFill>
          <a:ln>
            <a:solidFill>
              <a:schemeClr val="bg1">
                <a:lumMod val="75000"/>
              </a:schemeClr>
            </a:solidFill>
          </a:ln>
          <a:effectLst>
            <a:innerShdw blurRad="63500" dist="50800" dir="16200000">
              <a:prstClr val="black">
                <a:alpha val="50000"/>
              </a:prstClr>
            </a:inn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200" dirty="0" smtClean="0">
                <a:solidFill>
                  <a:schemeClr val="accent5">
                    <a:lumMod val="50000"/>
                  </a:schemeClr>
                </a:solidFill>
                <a:latin typeface="Minion Pro"/>
                <a:cs typeface="Adobe Garamond Pro"/>
              </a:rPr>
              <a:t>99ers</a:t>
            </a:r>
            <a:endParaRPr lang="en-US" sz="2200" dirty="0"/>
          </a:p>
        </p:txBody>
      </p:sp>
      <p:sp>
        <p:nvSpPr>
          <p:cNvPr id="19" name="TextBox 18"/>
          <p:cNvSpPr txBox="1"/>
          <p:nvPr/>
        </p:nvSpPr>
        <p:spPr>
          <a:xfrm>
            <a:off x="6104238" y="372816"/>
            <a:ext cx="2691691" cy="338554"/>
          </a:xfrm>
          <a:prstGeom prst="rect">
            <a:avLst/>
          </a:prstGeom>
          <a:solidFill>
            <a:schemeClr val="bg1"/>
          </a:solidFill>
          <a:ln>
            <a:solidFill>
              <a:schemeClr val="bg1"/>
            </a:solidFill>
          </a:ln>
          <a:effectLst>
            <a:glow rad="63500">
              <a:schemeClr val="accent3">
                <a:satMod val="175000"/>
                <a:alpha val="40000"/>
              </a:schemeClr>
            </a:glow>
            <a:softEdge rad="127000"/>
          </a:effectLst>
          <a:scene3d>
            <a:camera prst="obliqueTopRight"/>
            <a:lightRig rig="threePt" dir="t"/>
          </a:scene3d>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1600" dirty="0" smtClean="0">
                <a:ln/>
                <a:solidFill>
                  <a:schemeClr val="accent3"/>
                </a:solidFill>
                <a:latin typeface="Minion Pro" pitchFamily="18" charset="0"/>
                <a:ea typeface="+mj-ea"/>
                <a:cs typeface="Helvetica Neue"/>
              </a:rPr>
              <a:t>A DISTINCT DIFFERENCE</a:t>
            </a:r>
          </a:p>
        </p:txBody>
      </p:sp>
      <p:pic>
        <p:nvPicPr>
          <p:cNvPr id="20" name="Picture 12" descr="http://www.visionlink.org/images/case-management-pic.gif"/>
          <p:cNvPicPr>
            <a:picLocks noChangeAspect="1" noChangeArrowheads="1"/>
          </p:cNvPicPr>
          <p:nvPr/>
        </p:nvPicPr>
        <p:blipFill>
          <a:blip r:embed="rId2"/>
          <a:srcRect l="6465" t="6451" r="7612" b="6103"/>
          <a:stretch>
            <a:fillRect/>
          </a:stretch>
        </p:blipFill>
        <p:spPr bwMode="auto">
          <a:xfrm>
            <a:off x="8264779" y="5347252"/>
            <a:ext cx="531150" cy="53671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orthographicFront"/>
            <a:lightRig rig="threePt" dir="t"/>
          </a:scene3d>
          <a:sp3d contourW="6350" prstMaterial="matte">
            <a:contourClr>
              <a:srgbClr val="969696"/>
            </a:contourClr>
          </a:sp3d>
        </p:spPr>
      </p:pic>
    </p:spTree>
    <p:extLst>
      <p:ext uri="{BB962C8B-B14F-4D97-AF65-F5344CB8AC3E}">
        <p14:creationId xmlns="" xmlns:p14="http://schemas.microsoft.com/office/powerpoint/2010/main" val="88494861"/>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2514</TotalTime>
  <Words>885</Words>
  <Application>Microsoft Office PowerPoint</Application>
  <PresentationFormat>On-screen Show (4:3)</PresentationFormat>
  <Paragraphs>247</Paragraphs>
  <Slides>34</Slides>
  <Notes>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    Effective Strategies To Serve The Unemployed Hot Solutions for Cold Cases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Design Farm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1</dc:title>
  <dc:creator>Seth Brock</dc:creator>
  <cp:lastModifiedBy>Joseph Gaines</cp:lastModifiedBy>
  <cp:revision>264</cp:revision>
  <dcterms:created xsi:type="dcterms:W3CDTF">2011-09-07T20:10:12Z</dcterms:created>
  <dcterms:modified xsi:type="dcterms:W3CDTF">2012-04-30T15:32:15Z</dcterms:modified>
</cp:coreProperties>
</file>