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5" r:id="rId18"/>
    <p:sldId id="278" r:id="rId19"/>
    <p:sldId id="279" r:id="rId20"/>
    <p:sldId id="280" r:id="rId21"/>
    <p:sldId id="277" r:id="rId22"/>
    <p:sldId id="281" r:id="rId23"/>
    <p:sldId id="282" r:id="rId24"/>
    <p:sldId id="284" r:id="rId25"/>
    <p:sldId id="285" r:id="rId26"/>
  </p:sldIdLst>
  <p:sldSz cx="9144000" cy="6858000" type="screen4x3"/>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82" autoAdjust="0"/>
    <p:restoredTop sz="81439" autoAdjust="0"/>
  </p:normalViewPr>
  <p:slideViewPr>
    <p:cSldViewPr>
      <p:cViewPr>
        <p:scale>
          <a:sx n="80" d="100"/>
          <a:sy n="80" d="100"/>
        </p:scale>
        <p:origin x="-57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780"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E3F66C2-A613-4CC6-BB10-869F24D96AEA}" type="datetimeFigureOut">
              <a:rPr lang="en-US" smtClean="0"/>
              <a:pPr/>
              <a:t>4/19/2012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CB23D9E-09C5-441C-A8E3-A3A60479A87A}" type="slidenum">
              <a:rPr lang="en-US" smtClean="0"/>
              <a:pPr/>
              <a:t>‹#›</a:t>
            </a:fld>
            <a:endParaRPr lang="en-US" dirty="0"/>
          </a:p>
        </p:txBody>
      </p:sp>
    </p:spTree>
    <p:extLst>
      <p:ext uri="{BB962C8B-B14F-4D97-AF65-F5344CB8AC3E}">
        <p14:creationId xmlns:p14="http://schemas.microsoft.com/office/powerpoint/2010/main" xmlns="" val="33571102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E32F3F-B3C9-4C89-99B4-79C299113ED4}" type="datetimeFigureOut">
              <a:rPr lang="en-US" smtClean="0"/>
              <a:pPr/>
              <a:t>4/19/2012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C88E77-0638-4CF1-A69D-FD685D72D183}" type="slidenum">
              <a:rPr lang="en-US" smtClean="0"/>
              <a:pPr/>
              <a:t>‹#›</a:t>
            </a:fld>
            <a:endParaRPr lang="en-US" dirty="0"/>
          </a:p>
        </p:txBody>
      </p:sp>
    </p:spTree>
    <p:extLst>
      <p:ext uri="{BB962C8B-B14F-4D97-AF65-F5344CB8AC3E}">
        <p14:creationId xmlns:p14="http://schemas.microsoft.com/office/powerpoint/2010/main" xmlns="" val="27165767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17</a:t>
            </a:fld>
            <a:endParaRPr lang="en-US" dirty="0"/>
          </a:p>
        </p:txBody>
      </p:sp>
    </p:spTree>
    <p:extLst>
      <p:ext uri="{BB962C8B-B14F-4D97-AF65-F5344CB8AC3E}">
        <p14:creationId xmlns:p14="http://schemas.microsoft.com/office/powerpoint/2010/main" xmlns="" val="160091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dirty="0"/>
          </a:p>
        </p:txBody>
      </p:sp>
      <p:sp>
        <p:nvSpPr>
          <p:cNvPr id="4" name="Slide Number Placeholder 3"/>
          <p:cNvSpPr>
            <a:spLocks noGrp="1"/>
          </p:cNvSpPr>
          <p:nvPr>
            <p:ph type="sldNum" sz="quarter" idx="10"/>
          </p:nvPr>
        </p:nvSpPr>
        <p:spPr/>
        <p:txBody>
          <a:bodyPr/>
          <a:lstStyle/>
          <a:p>
            <a:fld id="{0CC88E77-0638-4CF1-A69D-FD685D72D18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Zucan_PP_Mai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Zucan_PP_Left.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E7B2D6A-61F6-4B22-9DE7-F39B95EAFF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Zucan_PP_Left.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B2D6A-61F6-4B22-9DE7-F39B95EAFF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ts val="600"/>
        </a:spcBef>
        <a:spcAft>
          <a:spcPts val="600"/>
        </a:spcAft>
        <a:buFont typeface="Arial" pitchFamily="34" charset="0"/>
        <a:buChar char="•"/>
        <a:defRPr sz="3200" kern="1200">
          <a:solidFill>
            <a:schemeClr val="tx1"/>
          </a:solidFill>
          <a:latin typeface="Gill Sans MT" pitchFamily="34" charset="0"/>
          <a:ea typeface="+mn-ea"/>
          <a:cs typeface="+mn-cs"/>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1"/>
          </a:solidFill>
          <a:latin typeface="Gill Sans MT" pitchFamily="34" charset="0"/>
          <a:ea typeface="+mn-ea"/>
          <a:cs typeface="+mn-cs"/>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1"/>
          </a:solidFill>
          <a:latin typeface="Gill Sans MT" pitchFamily="34" charset="0"/>
          <a:ea typeface="+mn-ea"/>
          <a:cs typeface="+mn-cs"/>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ucan_PP_Main.jpg"/>
          <p:cNvPicPr>
            <a:picLocks noChangeAspect="1"/>
          </p:cNvPicPr>
          <p:nvPr/>
        </p:nvPicPr>
        <p:blipFill>
          <a:blip r:embed="rId3" cstate="print"/>
          <a:stretch>
            <a:fillRect/>
          </a:stretch>
        </p:blipFill>
        <p:spPr>
          <a:xfrm>
            <a:off x="20392" y="81566"/>
            <a:ext cx="9144000" cy="6858000"/>
          </a:xfrm>
          <a:prstGeom prst="rect">
            <a:avLst/>
          </a:prstGeom>
        </p:spPr>
      </p:pic>
      <p:sp>
        <p:nvSpPr>
          <p:cNvPr id="2" name="Title 1"/>
          <p:cNvSpPr>
            <a:spLocks noGrp="1"/>
          </p:cNvSpPr>
          <p:nvPr>
            <p:ph type="ctrTitle"/>
          </p:nvPr>
        </p:nvSpPr>
        <p:spPr/>
        <p:txBody>
          <a:bodyPr>
            <a:normAutofit fontScale="90000"/>
          </a:bodyPr>
          <a:lstStyle/>
          <a:p>
            <a:r>
              <a:rPr lang="en-US" dirty="0" smtClean="0"/>
              <a:t> </a:t>
            </a:r>
            <a:br>
              <a:rPr lang="en-US" dirty="0" smtClean="0"/>
            </a:br>
            <a:r>
              <a:rPr lang="en-US" dirty="0" smtClean="0"/>
              <a:t>Calculating Hours of Participation</a:t>
            </a:r>
            <a:br>
              <a:rPr lang="en-US" dirty="0" smtClean="0"/>
            </a:br>
            <a:endParaRPr lang="en-US" sz="3200" dirty="0"/>
          </a:p>
        </p:txBody>
      </p:sp>
      <p:sp>
        <p:nvSpPr>
          <p:cNvPr id="3" name="Subtitle 2"/>
          <p:cNvSpPr>
            <a:spLocks noGrp="1"/>
          </p:cNvSpPr>
          <p:nvPr>
            <p:ph type="subTitle" idx="1"/>
          </p:nvPr>
        </p:nvSpPr>
        <p:spPr/>
        <p:txBody>
          <a:bodyPr/>
          <a:lstStyle/>
          <a:p>
            <a:endParaRPr lang="en-US" dirty="0" smtClean="0"/>
          </a:p>
          <a:p>
            <a:r>
              <a:rPr lang="en-US" dirty="0" smtClean="0"/>
              <a:t>Worksite Activities</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10</a:t>
            </a:fld>
            <a:endParaRPr lang="en-US" dirty="0"/>
          </a:p>
        </p:txBody>
      </p:sp>
      <p:sp>
        <p:nvSpPr>
          <p:cNvPr id="5" name="Content Placeholder 4"/>
          <p:cNvSpPr>
            <a:spLocks noGrp="1"/>
          </p:cNvSpPr>
          <p:nvPr>
            <p:ph idx="1"/>
          </p:nvPr>
        </p:nvSpPr>
        <p:spPr>
          <a:xfrm>
            <a:off x="457200" y="1295400"/>
            <a:ext cx="8229600" cy="4724400"/>
          </a:xfrm>
        </p:spPr>
        <p:txBody>
          <a:bodyPr>
            <a:normAutofit fontScale="92500" lnSpcReduction="20000"/>
          </a:bodyPr>
          <a:lstStyle/>
          <a:p>
            <a:pPr>
              <a:spcBef>
                <a:spcPts val="1200"/>
              </a:spcBef>
              <a:spcAft>
                <a:spcPts val="1200"/>
              </a:spcAft>
            </a:pPr>
            <a:r>
              <a:rPr lang="en-US" b="1" dirty="0" smtClean="0"/>
              <a:t>Understanding what the customer needs to get the job</a:t>
            </a:r>
          </a:p>
          <a:p>
            <a:pPr lvl="1">
              <a:spcBef>
                <a:spcPts val="1200"/>
              </a:spcBef>
              <a:spcAft>
                <a:spcPts val="1200"/>
              </a:spcAft>
            </a:pPr>
            <a:r>
              <a:rPr lang="en-US" b="1" dirty="0" smtClean="0"/>
              <a:t>Employers have specific requirements for specific jobs</a:t>
            </a:r>
          </a:p>
          <a:p>
            <a:pPr lvl="2">
              <a:spcBef>
                <a:spcPts val="1200"/>
              </a:spcBef>
              <a:spcAft>
                <a:spcPts val="1200"/>
              </a:spcAft>
            </a:pPr>
            <a:r>
              <a:rPr lang="en-US" b="1" dirty="0" smtClean="0"/>
              <a:t>Education level</a:t>
            </a:r>
          </a:p>
          <a:p>
            <a:pPr lvl="2">
              <a:spcBef>
                <a:spcPts val="1200"/>
              </a:spcBef>
              <a:spcAft>
                <a:spcPts val="1200"/>
              </a:spcAft>
            </a:pPr>
            <a:r>
              <a:rPr lang="en-US" b="1" dirty="0" smtClean="0"/>
              <a:t>Specialized skills</a:t>
            </a:r>
          </a:p>
          <a:p>
            <a:pPr lvl="2">
              <a:spcBef>
                <a:spcPts val="1200"/>
              </a:spcBef>
              <a:spcAft>
                <a:spcPts val="1200"/>
              </a:spcAft>
            </a:pPr>
            <a:r>
              <a:rPr lang="en-US" b="1" dirty="0" smtClean="0"/>
              <a:t>Work experience</a:t>
            </a:r>
          </a:p>
          <a:p>
            <a:pPr lvl="1">
              <a:spcBef>
                <a:spcPts val="1200"/>
              </a:spcBef>
              <a:spcAft>
                <a:spcPts val="1200"/>
              </a:spcAft>
            </a:pPr>
            <a:r>
              <a:rPr lang="en-US" b="1" dirty="0" smtClean="0"/>
              <a:t>What activities will help the customer build what the employer is looking for?</a:t>
            </a:r>
          </a:p>
        </p:txBody>
      </p:sp>
    </p:spTree>
    <p:extLst>
      <p:ext uri="{BB962C8B-B14F-4D97-AF65-F5344CB8AC3E}">
        <p14:creationId xmlns:p14="http://schemas.microsoft.com/office/powerpoint/2010/main" xmlns="" val="3290708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11</a:t>
            </a:fld>
            <a:endParaRPr lang="en-US" dirty="0"/>
          </a:p>
        </p:txBody>
      </p:sp>
      <p:sp>
        <p:nvSpPr>
          <p:cNvPr id="5" name="Content Placeholder 4"/>
          <p:cNvSpPr>
            <a:spLocks noGrp="1"/>
          </p:cNvSpPr>
          <p:nvPr>
            <p:ph idx="1"/>
          </p:nvPr>
        </p:nvSpPr>
        <p:spPr>
          <a:xfrm>
            <a:off x="457200" y="1295400"/>
            <a:ext cx="8229600" cy="4724400"/>
          </a:xfrm>
        </p:spPr>
        <p:txBody>
          <a:bodyPr>
            <a:normAutofit/>
          </a:bodyPr>
          <a:lstStyle/>
          <a:p>
            <a:pPr>
              <a:spcBef>
                <a:spcPts val="1200"/>
              </a:spcBef>
              <a:spcAft>
                <a:spcPts val="1200"/>
              </a:spcAft>
            </a:pPr>
            <a:r>
              <a:rPr lang="en-US" b="1" dirty="0" smtClean="0"/>
              <a:t>Each team has been provided a condensed assessment</a:t>
            </a:r>
          </a:p>
          <a:p>
            <a:pPr lvl="1">
              <a:spcBef>
                <a:spcPts val="1200"/>
              </a:spcBef>
              <a:spcAft>
                <a:spcPts val="1200"/>
              </a:spcAft>
            </a:pPr>
            <a:r>
              <a:rPr lang="en-US" b="1" dirty="0" smtClean="0"/>
              <a:t>What job is the customer interested in?</a:t>
            </a:r>
          </a:p>
          <a:p>
            <a:pPr lvl="1">
              <a:spcBef>
                <a:spcPts val="1200"/>
              </a:spcBef>
              <a:spcAft>
                <a:spcPts val="1200"/>
              </a:spcAft>
            </a:pPr>
            <a:r>
              <a:rPr lang="en-US" b="1" dirty="0" smtClean="0"/>
              <a:t>What skills does the customer need?</a:t>
            </a:r>
          </a:p>
          <a:p>
            <a:pPr lvl="1">
              <a:spcBef>
                <a:spcPts val="1200"/>
              </a:spcBef>
              <a:spcAft>
                <a:spcPts val="1200"/>
              </a:spcAft>
            </a:pPr>
            <a:r>
              <a:rPr lang="en-US" b="1" dirty="0" smtClean="0"/>
              <a:t>What education does the customer need?</a:t>
            </a:r>
          </a:p>
          <a:p>
            <a:pPr lvl="1">
              <a:spcBef>
                <a:spcPts val="1200"/>
              </a:spcBef>
              <a:spcAft>
                <a:spcPts val="1200"/>
              </a:spcAft>
            </a:pPr>
            <a:r>
              <a:rPr lang="en-US" b="1" dirty="0" smtClean="0"/>
              <a:t>What work experience does the customer need?</a:t>
            </a:r>
          </a:p>
        </p:txBody>
      </p:sp>
    </p:spTree>
    <p:extLst>
      <p:ext uri="{BB962C8B-B14F-4D97-AF65-F5344CB8AC3E}">
        <p14:creationId xmlns:p14="http://schemas.microsoft.com/office/powerpoint/2010/main" xmlns="" val="1024814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12</a:t>
            </a:fld>
            <a:endParaRPr lang="en-US" dirty="0"/>
          </a:p>
        </p:txBody>
      </p:sp>
      <p:sp>
        <p:nvSpPr>
          <p:cNvPr id="5" name="Content Placeholder 4"/>
          <p:cNvSpPr>
            <a:spLocks noGrp="1"/>
          </p:cNvSpPr>
          <p:nvPr>
            <p:ph idx="1"/>
          </p:nvPr>
        </p:nvSpPr>
        <p:spPr>
          <a:xfrm>
            <a:off x="457200" y="1295400"/>
            <a:ext cx="8229600" cy="5105400"/>
          </a:xfrm>
        </p:spPr>
        <p:txBody>
          <a:bodyPr>
            <a:normAutofit fontScale="77500" lnSpcReduction="20000"/>
          </a:bodyPr>
          <a:lstStyle/>
          <a:p>
            <a:pPr>
              <a:spcBef>
                <a:spcPts val="1200"/>
              </a:spcBef>
              <a:spcAft>
                <a:spcPts val="1200"/>
              </a:spcAft>
            </a:pPr>
            <a:r>
              <a:rPr lang="en-US" b="1" dirty="0" smtClean="0"/>
              <a:t>What core activity will help the customer get the skills, education and work experience?</a:t>
            </a:r>
          </a:p>
          <a:p>
            <a:pPr lvl="1">
              <a:spcBef>
                <a:spcPct val="30000"/>
              </a:spcBef>
            </a:pPr>
            <a:r>
              <a:rPr lang="en-US" sz="2900" b="1" dirty="0"/>
              <a:t>Core Activities</a:t>
            </a:r>
          </a:p>
          <a:p>
            <a:pPr lvl="2">
              <a:spcBef>
                <a:spcPct val="30000"/>
              </a:spcBef>
            </a:pPr>
            <a:r>
              <a:rPr lang="en-US" sz="2500" b="1" dirty="0"/>
              <a:t>Unsubsidized Employment</a:t>
            </a:r>
          </a:p>
          <a:p>
            <a:pPr lvl="2">
              <a:spcBef>
                <a:spcPct val="30000"/>
              </a:spcBef>
            </a:pPr>
            <a:r>
              <a:rPr lang="en-US" sz="2500" b="1" dirty="0"/>
              <a:t>Subsidized Private Sector Employment</a:t>
            </a:r>
          </a:p>
          <a:p>
            <a:pPr lvl="2">
              <a:spcBef>
                <a:spcPct val="30000"/>
              </a:spcBef>
            </a:pPr>
            <a:r>
              <a:rPr lang="en-US" sz="2500" b="1" dirty="0"/>
              <a:t>Subsidized Public Sector Employment</a:t>
            </a:r>
          </a:p>
          <a:p>
            <a:pPr lvl="2">
              <a:spcBef>
                <a:spcPct val="30000"/>
              </a:spcBef>
            </a:pPr>
            <a:r>
              <a:rPr lang="en-US" sz="2500" b="1" dirty="0"/>
              <a:t>Work Experience</a:t>
            </a:r>
          </a:p>
          <a:p>
            <a:pPr lvl="2">
              <a:spcBef>
                <a:spcPct val="30000"/>
              </a:spcBef>
            </a:pPr>
            <a:r>
              <a:rPr lang="en-US" sz="2500" b="1" dirty="0"/>
              <a:t>Job Search and Job Readiness Assistance</a:t>
            </a:r>
          </a:p>
          <a:p>
            <a:pPr lvl="2">
              <a:spcBef>
                <a:spcPct val="30000"/>
              </a:spcBef>
            </a:pPr>
            <a:r>
              <a:rPr lang="en-US" sz="2500" b="1" dirty="0"/>
              <a:t>Community Service Programs</a:t>
            </a:r>
          </a:p>
          <a:p>
            <a:pPr lvl="2">
              <a:spcBef>
                <a:spcPct val="30000"/>
              </a:spcBef>
            </a:pPr>
            <a:r>
              <a:rPr lang="en-US" sz="2500" b="1" dirty="0"/>
              <a:t>Vocational Educational Training</a:t>
            </a:r>
          </a:p>
          <a:p>
            <a:pPr lvl="2">
              <a:spcBef>
                <a:spcPct val="30000"/>
              </a:spcBef>
            </a:pPr>
            <a:r>
              <a:rPr lang="en-US" sz="2500" b="1" dirty="0"/>
              <a:t>On-the-Job Training</a:t>
            </a:r>
          </a:p>
          <a:p>
            <a:pPr lvl="2">
              <a:spcBef>
                <a:spcPct val="30000"/>
              </a:spcBef>
            </a:pPr>
            <a:r>
              <a:rPr lang="en-US" sz="2500" b="1" dirty="0"/>
              <a:t>Providing Childcare</a:t>
            </a:r>
            <a:endParaRPr lang="en-US" b="1" dirty="0"/>
          </a:p>
          <a:p>
            <a:pPr lvl="1">
              <a:spcBef>
                <a:spcPts val="1200"/>
              </a:spcBef>
              <a:spcAft>
                <a:spcPts val="1200"/>
              </a:spcAft>
            </a:pPr>
            <a:endParaRPr lang="en-US" b="1" dirty="0" smtClean="0"/>
          </a:p>
        </p:txBody>
      </p:sp>
    </p:spTree>
    <p:extLst>
      <p:ext uri="{BB962C8B-B14F-4D97-AF65-F5344CB8AC3E}">
        <p14:creationId xmlns:p14="http://schemas.microsoft.com/office/powerpoint/2010/main" xmlns="" val="129679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13</a:t>
            </a:fld>
            <a:endParaRPr lang="en-US" dirty="0"/>
          </a:p>
        </p:txBody>
      </p:sp>
      <p:sp>
        <p:nvSpPr>
          <p:cNvPr id="5" name="Content Placeholder 4"/>
          <p:cNvSpPr>
            <a:spLocks noGrp="1"/>
          </p:cNvSpPr>
          <p:nvPr>
            <p:ph idx="1"/>
          </p:nvPr>
        </p:nvSpPr>
        <p:spPr>
          <a:xfrm>
            <a:off x="457200" y="1295400"/>
            <a:ext cx="8458200" cy="5257800"/>
          </a:xfrm>
        </p:spPr>
        <p:txBody>
          <a:bodyPr>
            <a:normAutofit fontScale="92500" lnSpcReduction="20000"/>
          </a:bodyPr>
          <a:lstStyle/>
          <a:p>
            <a:pPr>
              <a:spcBef>
                <a:spcPts val="1200"/>
              </a:spcBef>
              <a:spcAft>
                <a:spcPts val="1200"/>
              </a:spcAft>
            </a:pPr>
            <a:r>
              <a:rPr lang="en-US" b="1" dirty="0" smtClean="0"/>
              <a:t>Things to consider</a:t>
            </a:r>
          </a:p>
          <a:p>
            <a:pPr lvl="1">
              <a:spcBef>
                <a:spcPct val="30000"/>
              </a:spcBef>
            </a:pPr>
            <a:r>
              <a:rPr lang="en-US" sz="2900" b="1" dirty="0" smtClean="0"/>
              <a:t>If you need more information or time, you can engage the customer in community service or work experience </a:t>
            </a:r>
          </a:p>
          <a:p>
            <a:pPr lvl="2">
              <a:spcBef>
                <a:spcPct val="30000"/>
              </a:spcBef>
            </a:pPr>
            <a:r>
              <a:rPr lang="en-US" b="1" dirty="0" smtClean="0"/>
              <a:t>Gain work experience</a:t>
            </a:r>
          </a:p>
          <a:p>
            <a:pPr lvl="2">
              <a:spcBef>
                <a:spcPct val="30000"/>
              </a:spcBef>
            </a:pPr>
            <a:r>
              <a:rPr lang="en-US" b="1" dirty="0" smtClean="0"/>
              <a:t>Gain employability skills</a:t>
            </a:r>
          </a:p>
          <a:p>
            <a:pPr lvl="2">
              <a:spcBef>
                <a:spcPct val="30000"/>
              </a:spcBef>
            </a:pPr>
            <a:r>
              <a:rPr lang="en-US" b="1" dirty="0" smtClean="0"/>
              <a:t>Gain job specific skills</a:t>
            </a:r>
          </a:p>
          <a:p>
            <a:pPr lvl="1">
              <a:spcBef>
                <a:spcPct val="30000"/>
              </a:spcBef>
            </a:pPr>
            <a:r>
              <a:rPr lang="en-US" b="1" dirty="0" smtClean="0"/>
              <a:t>Do not lose sight of the next step</a:t>
            </a:r>
          </a:p>
          <a:p>
            <a:pPr lvl="2">
              <a:spcBef>
                <a:spcPct val="30000"/>
              </a:spcBef>
            </a:pPr>
            <a:r>
              <a:rPr lang="en-US" b="1" dirty="0" smtClean="0"/>
              <a:t>Completing the TABE</a:t>
            </a:r>
          </a:p>
          <a:p>
            <a:pPr lvl="2">
              <a:spcBef>
                <a:spcPct val="30000"/>
              </a:spcBef>
            </a:pPr>
            <a:r>
              <a:rPr lang="en-US" b="1" dirty="0" smtClean="0"/>
              <a:t>Registering for school</a:t>
            </a:r>
          </a:p>
          <a:p>
            <a:pPr lvl="2">
              <a:spcBef>
                <a:spcPct val="30000"/>
              </a:spcBef>
            </a:pPr>
            <a:r>
              <a:rPr lang="en-US" b="1" dirty="0" smtClean="0"/>
              <a:t>Job searching after completing four months at the worksite</a:t>
            </a:r>
            <a:endParaRPr lang="en-US" b="1" dirty="0"/>
          </a:p>
          <a:p>
            <a:pPr lvl="1">
              <a:spcBef>
                <a:spcPts val="1200"/>
              </a:spcBef>
              <a:spcAft>
                <a:spcPts val="1200"/>
              </a:spcAft>
            </a:pPr>
            <a:endParaRPr lang="en-US" b="1" dirty="0" smtClean="0"/>
          </a:p>
        </p:txBody>
      </p:sp>
    </p:spTree>
    <p:extLst>
      <p:ext uri="{BB962C8B-B14F-4D97-AF65-F5344CB8AC3E}">
        <p14:creationId xmlns:p14="http://schemas.microsoft.com/office/powerpoint/2010/main" xmlns="" val="729612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14</a:t>
            </a:fld>
            <a:endParaRPr lang="en-US" dirty="0"/>
          </a:p>
        </p:txBody>
      </p:sp>
      <p:sp>
        <p:nvSpPr>
          <p:cNvPr id="5" name="Content Placeholder 4"/>
          <p:cNvSpPr>
            <a:spLocks noGrp="1"/>
          </p:cNvSpPr>
          <p:nvPr>
            <p:ph idx="1"/>
          </p:nvPr>
        </p:nvSpPr>
        <p:spPr>
          <a:xfrm>
            <a:off x="457200" y="1143000"/>
            <a:ext cx="8458200" cy="5410200"/>
          </a:xfrm>
        </p:spPr>
        <p:txBody>
          <a:bodyPr>
            <a:normAutofit fontScale="92500"/>
          </a:bodyPr>
          <a:lstStyle/>
          <a:p>
            <a:pPr>
              <a:spcBef>
                <a:spcPts val="1200"/>
              </a:spcBef>
              <a:spcAft>
                <a:spcPts val="1200"/>
              </a:spcAft>
            </a:pPr>
            <a:r>
              <a:rPr lang="en-US" b="1" dirty="0" smtClean="0"/>
              <a:t>Should the customer complete hours in a core plus activity to reach his/her goal?</a:t>
            </a:r>
            <a:endParaRPr lang="en-US" b="1" dirty="0"/>
          </a:p>
          <a:p>
            <a:pPr lvl="1">
              <a:spcBef>
                <a:spcPct val="70000"/>
              </a:spcBef>
            </a:pPr>
            <a:r>
              <a:rPr lang="en-US" sz="2500" b="1" dirty="0"/>
              <a:t>Core plus activities</a:t>
            </a:r>
          </a:p>
          <a:p>
            <a:pPr lvl="2">
              <a:spcBef>
                <a:spcPct val="70000"/>
              </a:spcBef>
            </a:pPr>
            <a:r>
              <a:rPr lang="en-US" sz="2100" b="1" dirty="0"/>
              <a:t>Job Skills Training Directly Related to Employment</a:t>
            </a:r>
          </a:p>
          <a:p>
            <a:pPr lvl="2">
              <a:spcBef>
                <a:spcPct val="70000"/>
              </a:spcBef>
            </a:pPr>
            <a:r>
              <a:rPr lang="en-US" sz="2100" b="1" dirty="0"/>
              <a:t>Education Directly Related to Employment</a:t>
            </a:r>
          </a:p>
          <a:p>
            <a:pPr lvl="3">
              <a:spcBef>
                <a:spcPct val="70000"/>
              </a:spcBef>
            </a:pPr>
            <a:r>
              <a:rPr lang="en-US" sz="1700" b="1" dirty="0"/>
              <a:t>The participant cannot receive credit for hours in this activity if (s)he has a high school diploma or a General Equivalency Diploma (GED)</a:t>
            </a:r>
          </a:p>
          <a:p>
            <a:pPr lvl="2">
              <a:spcBef>
                <a:spcPct val="70000"/>
              </a:spcBef>
            </a:pPr>
            <a:r>
              <a:rPr lang="en-US" sz="2100" b="1" dirty="0"/>
              <a:t>Satisfactory Attendance at a Secondary School or in a Course of Study Leading to a GED</a:t>
            </a:r>
          </a:p>
          <a:p>
            <a:pPr lvl="3">
              <a:spcBef>
                <a:spcPct val="70000"/>
              </a:spcBef>
            </a:pPr>
            <a:r>
              <a:rPr lang="en-US" sz="1700" b="1" dirty="0"/>
              <a:t>The participant cannot receive credit for hours in this activity if they have a high school diploma or a GED</a:t>
            </a:r>
          </a:p>
          <a:p>
            <a:pPr lvl="1">
              <a:spcBef>
                <a:spcPts val="1200"/>
              </a:spcBef>
              <a:spcAft>
                <a:spcPts val="1200"/>
              </a:spcAft>
            </a:pPr>
            <a:endParaRPr lang="en-US" b="1" dirty="0" smtClean="0"/>
          </a:p>
        </p:txBody>
      </p:sp>
    </p:spTree>
    <p:extLst>
      <p:ext uri="{BB962C8B-B14F-4D97-AF65-F5344CB8AC3E}">
        <p14:creationId xmlns:p14="http://schemas.microsoft.com/office/powerpoint/2010/main" xmlns="" val="1940204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Hours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15</a:t>
            </a:fld>
            <a:endParaRPr lang="en-US" dirty="0"/>
          </a:p>
        </p:txBody>
      </p:sp>
      <p:sp>
        <p:nvSpPr>
          <p:cNvPr id="5" name="Content Placeholder 4"/>
          <p:cNvSpPr>
            <a:spLocks noGrp="1"/>
          </p:cNvSpPr>
          <p:nvPr>
            <p:ph idx="1"/>
          </p:nvPr>
        </p:nvSpPr>
        <p:spPr>
          <a:xfrm>
            <a:off x="457200" y="1143000"/>
            <a:ext cx="8458200" cy="5410200"/>
          </a:xfrm>
        </p:spPr>
        <p:txBody>
          <a:bodyPr>
            <a:normAutofit/>
          </a:bodyPr>
          <a:lstStyle/>
          <a:p>
            <a:pPr>
              <a:spcBef>
                <a:spcPts val="1200"/>
              </a:spcBef>
              <a:spcAft>
                <a:spcPts val="1200"/>
              </a:spcAft>
            </a:pPr>
            <a:r>
              <a:rPr lang="en-US" sz="2800" b="1" dirty="0" smtClean="0"/>
              <a:t>Now that you have an idea of what the customer needs, it is time to get them started</a:t>
            </a:r>
          </a:p>
          <a:p>
            <a:pPr lvl="1">
              <a:spcBef>
                <a:spcPts val="1200"/>
              </a:spcBef>
              <a:spcAft>
                <a:spcPts val="1200"/>
              </a:spcAft>
            </a:pPr>
            <a:r>
              <a:rPr lang="en-US" sz="2200" b="1" dirty="0" smtClean="0"/>
              <a:t>This is unique to each region</a:t>
            </a:r>
          </a:p>
          <a:p>
            <a:pPr lvl="2">
              <a:spcBef>
                <a:spcPts val="1200"/>
              </a:spcBef>
              <a:spcAft>
                <a:spcPts val="1200"/>
              </a:spcAft>
            </a:pPr>
            <a:r>
              <a:rPr lang="en-US" sz="1800" b="1" dirty="0" smtClean="0"/>
              <a:t>Some regions have special programs for customers in community service or work experience, so you have to follow your Local Operating Procedures (LOP)</a:t>
            </a:r>
          </a:p>
          <a:p>
            <a:pPr lvl="1">
              <a:spcBef>
                <a:spcPts val="1200"/>
              </a:spcBef>
              <a:spcAft>
                <a:spcPts val="1200"/>
              </a:spcAft>
            </a:pPr>
            <a:r>
              <a:rPr lang="en-US" sz="2200" b="1" dirty="0" smtClean="0"/>
              <a:t>Customer assignment is based on engagement in activities</a:t>
            </a:r>
          </a:p>
          <a:p>
            <a:pPr lvl="2">
              <a:spcBef>
                <a:spcPts val="1200"/>
              </a:spcBef>
              <a:spcAft>
                <a:spcPts val="1200"/>
              </a:spcAft>
            </a:pPr>
            <a:r>
              <a:rPr lang="en-US" sz="1800" b="1" dirty="0" smtClean="0"/>
              <a:t>Core only engagement</a:t>
            </a:r>
          </a:p>
          <a:p>
            <a:pPr lvl="2">
              <a:spcBef>
                <a:spcPts val="1200"/>
              </a:spcBef>
              <a:spcAft>
                <a:spcPts val="1200"/>
              </a:spcAft>
            </a:pPr>
            <a:r>
              <a:rPr lang="en-US" sz="1800" b="1" dirty="0" smtClean="0"/>
              <a:t>Core/core plus combination </a:t>
            </a:r>
            <a:endParaRPr lang="en-US" sz="1800" b="1" dirty="0"/>
          </a:p>
          <a:p>
            <a:pPr lvl="1">
              <a:spcBef>
                <a:spcPts val="1200"/>
              </a:spcBef>
              <a:spcAft>
                <a:spcPts val="1200"/>
              </a:spcAft>
            </a:pPr>
            <a:endParaRPr lang="en-US" b="1" dirty="0" smtClean="0"/>
          </a:p>
        </p:txBody>
      </p:sp>
    </p:spTree>
    <p:extLst>
      <p:ext uri="{BB962C8B-B14F-4D97-AF65-F5344CB8AC3E}">
        <p14:creationId xmlns:p14="http://schemas.microsoft.com/office/powerpoint/2010/main" xmlns="" val="1373490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Hours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16</a:t>
            </a:fld>
            <a:endParaRPr lang="en-US" dirty="0"/>
          </a:p>
        </p:txBody>
      </p:sp>
      <p:sp>
        <p:nvSpPr>
          <p:cNvPr id="5" name="Content Placeholder 4"/>
          <p:cNvSpPr>
            <a:spLocks noGrp="1"/>
          </p:cNvSpPr>
          <p:nvPr>
            <p:ph idx="1"/>
          </p:nvPr>
        </p:nvSpPr>
        <p:spPr>
          <a:xfrm>
            <a:off x="457200" y="1143000"/>
            <a:ext cx="8458200" cy="5410200"/>
          </a:xfrm>
        </p:spPr>
        <p:txBody>
          <a:bodyPr>
            <a:normAutofit/>
          </a:bodyPr>
          <a:lstStyle/>
          <a:p>
            <a:pPr>
              <a:spcBef>
                <a:spcPts val="1200"/>
              </a:spcBef>
              <a:spcAft>
                <a:spcPts val="1200"/>
              </a:spcAft>
            </a:pPr>
            <a:r>
              <a:rPr lang="en-US" sz="2800" b="1" dirty="0" smtClean="0"/>
              <a:t>There are some rules that cannot be violated</a:t>
            </a:r>
          </a:p>
          <a:p>
            <a:pPr lvl="1">
              <a:spcBef>
                <a:spcPts val="1200"/>
              </a:spcBef>
              <a:spcAft>
                <a:spcPts val="1200"/>
              </a:spcAft>
            </a:pPr>
            <a:r>
              <a:rPr lang="en-US" sz="2200" b="1" dirty="0" smtClean="0"/>
              <a:t>A single individual cannot be required to complete more than 40 hours per week in an activity</a:t>
            </a:r>
          </a:p>
          <a:p>
            <a:pPr lvl="2">
              <a:spcBef>
                <a:spcPts val="1200"/>
              </a:spcBef>
              <a:spcAft>
                <a:spcPts val="1200"/>
              </a:spcAft>
            </a:pPr>
            <a:r>
              <a:rPr lang="en-US" sz="1800" b="1" dirty="0" smtClean="0"/>
              <a:t>This is based on the Fair Labor Standards Act (FLSA)</a:t>
            </a:r>
          </a:p>
          <a:p>
            <a:pPr lvl="1">
              <a:spcBef>
                <a:spcPts val="1200"/>
              </a:spcBef>
              <a:spcAft>
                <a:spcPts val="1200"/>
              </a:spcAft>
            </a:pPr>
            <a:r>
              <a:rPr lang="en-US" sz="2200" b="1" dirty="0" smtClean="0"/>
              <a:t>If the customer is to be assigned to a worksite (community service or work experience), the customer cannot be required to do more in </a:t>
            </a:r>
            <a:r>
              <a:rPr lang="en-US" sz="2200" b="1" dirty="0" smtClean="0">
                <a:solidFill>
                  <a:srgbClr val="FF0000"/>
                </a:solidFill>
              </a:rPr>
              <a:t>one month </a:t>
            </a:r>
            <a:r>
              <a:rPr lang="en-US" sz="2200" b="1" dirty="0" smtClean="0"/>
              <a:t>than the calculation allows</a:t>
            </a:r>
          </a:p>
          <a:p>
            <a:pPr marL="914400" lvl="2" indent="0">
              <a:spcBef>
                <a:spcPts val="1200"/>
              </a:spcBef>
              <a:spcAft>
                <a:spcPts val="1200"/>
              </a:spcAft>
              <a:buNone/>
            </a:pPr>
            <a:r>
              <a:rPr lang="en-US" sz="1800" b="1" dirty="0" smtClean="0">
                <a:solidFill>
                  <a:srgbClr val="0070C0"/>
                </a:solidFill>
              </a:rPr>
              <a:t>Cash amount for the month + food stamps amount for the month</a:t>
            </a:r>
          </a:p>
          <a:p>
            <a:pPr marL="914400" lvl="2" indent="0" algn="ctr">
              <a:spcBef>
                <a:spcPts val="1200"/>
              </a:spcBef>
              <a:spcAft>
                <a:spcPts val="1200"/>
              </a:spcAft>
              <a:buNone/>
            </a:pPr>
            <a:r>
              <a:rPr lang="en-US" sz="1800" b="1" dirty="0" smtClean="0">
                <a:solidFill>
                  <a:srgbClr val="0070C0"/>
                </a:solidFill>
              </a:rPr>
              <a:t>Minimum wage</a:t>
            </a:r>
            <a:endParaRPr lang="en-US" sz="1800" b="1" dirty="0">
              <a:solidFill>
                <a:srgbClr val="0070C0"/>
              </a:solidFill>
            </a:endParaRPr>
          </a:p>
          <a:p>
            <a:pPr lvl="1">
              <a:spcBef>
                <a:spcPts val="1200"/>
              </a:spcBef>
              <a:spcAft>
                <a:spcPts val="1200"/>
              </a:spcAft>
            </a:pPr>
            <a:endParaRPr lang="en-US" b="1" dirty="0" smtClean="0"/>
          </a:p>
        </p:txBody>
      </p:sp>
      <p:cxnSp>
        <p:nvCxnSpPr>
          <p:cNvPr id="6" name="Straight Connector 5"/>
          <p:cNvCxnSpPr/>
          <p:nvPr/>
        </p:nvCxnSpPr>
        <p:spPr>
          <a:xfrm>
            <a:off x="1295400" y="5486400"/>
            <a:ext cx="72390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31230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7B2D6A-61F6-4B22-9DE7-F39B95EAFFDC}" type="slidenum">
              <a:rPr lang="en-US" smtClean="0"/>
              <a:pPr/>
              <a:t>17</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14064630"/>
              </p:ext>
            </p:extLst>
          </p:nvPr>
        </p:nvGraphicFramePr>
        <p:xfrm>
          <a:off x="304800" y="381000"/>
          <a:ext cx="8610600" cy="6324600"/>
        </p:xfrm>
        <a:graphic>
          <a:graphicData uri="http://schemas.openxmlformats.org/drawingml/2006/table">
            <a:tbl>
              <a:tblPr firstRow="1" bandRow="1">
                <a:tableStyleId>{5C22544A-7EE6-4342-B048-85BDC9FD1C3A}</a:tableStyleId>
              </a:tblPr>
              <a:tblGrid>
                <a:gridCol w="2870200"/>
                <a:gridCol w="2870200"/>
                <a:gridCol w="2870200"/>
              </a:tblGrid>
              <a:tr h="590848">
                <a:tc>
                  <a:txBody>
                    <a:bodyPr/>
                    <a:lstStyle/>
                    <a:p>
                      <a:r>
                        <a:rPr lang="en-US" b="1" dirty="0" smtClean="0"/>
                        <a:t>Family Type</a:t>
                      </a:r>
                      <a:endParaRPr lang="en-US" b="1" dirty="0"/>
                    </a:p>
                  </a:txBody>
                  <a:tcPr/>
                </a:tc>
                <a:tc>
                  <a:txBody>
                    <a:bodyPr/>
                    <a:lstStyle/>
                    <a:p>
                      <a:r>
                        <a:rPr lang="en-US" b="1" dirty="0" smtClean="0"/>
                        <a:t>Four</a:t>
                      </a:r>
                      <a:r>
                        <a:rPr lang="en-US" b="1" baseline="0" dirty="0" smtClean="0"/>
                        <a:t>-week month</a:t>
                      </a:r>
                      <a:endParaRPr lang="en-US" b="1" dirty="0"/>
                    </a:p>
                  </a:txBody>
                  <a:tcPr/>
                </a:tc>
                <a:tc>
                  <a:txBody>
                    <a:bodyPr/>
                    <a:lstStyle/>
                    <a:p>
                      <a:r>
                        <a:rPr lang="en-US" b="1" dirty="0" smtClean="0"/>
                        <a:t>Five-week month</a:t>
                      </a:r>
                      <a:endParaRPr lang="en-US" b="1" dirty="0"/>
                    </a:p>
                  </a:txBody>
                  <a:tcPr/>
                </a:tc>
              </a:tr>
              <a:tr h="1019819">
                <a:tc>
                  <a:txBody>
                    <a:bodyPr/>
                    <a:lstStyle/>
                    <a:p>
                      <a:r>
                        <a:rPr lang="en-US" b="1" dirty="0" smtClean="0"/>
                        <a:t>Single parent family with a child under six</a:t>
                      </a:r>
                      <a:endParaRPr lang="en-US" b="1" dirty="0"/>
                    </a:p>
                  </a:txBody>
                  <a:tcPr/>
                </a:tc>
                <a:tc>
                  <a:txBody>
                    <a:bodyPr/>
                    <a:lstStyle/>
                    <a:p>
                      <a:r>
                        <a:rPr lang="en-US" b="1" dirty="0" smtClean="0"/>
                        <a:t>22 hours a week-CORE</a:t>
                      </a:r>
                      <a:endParaRPr lang="en-US" b="1" dirty="0"/>
                    </a:p>
                  </a:txBody>
                  <a:tcPr/>
                </a:tc>
                <a:tc>
                  <a:txBody>
                    <a:bodyPr/>
                    <a:lstStyle/>
                    <a:p>
                      <a:r>
                        <a:rPr lang="en-US" b="1" dirty="0" smtClean="0"/>
                        <a:t>18 hours</a:t>
                      </a:r>
                      <a:r>
                        <a:rPr lang="en-US" b="1" baseline="0" dirty="0" smtClean="0"/>
                        <a:t> a week-CORE</a:t>
                      </a:r>
                      <a:endParaRPr lang="en-US" b="1" dirty="0"/>
                    </a:p>
                  </a:txBody>
                  <a:tcPr/>
                </a:tc>
              </a:tr>
              <a:tr h="1456884">
                <a:tc>
                  <a:txBody>
                    <a:bodyPr/>
                    <a:lstStyle/>
                    <a:p>
                      <a:r>
                        <a:rPr lang="en-US" b="1" dirty="0" smtClean="0"/>
                        <a:t>Single parent family whose</a:t>
                      </a:r>
                      <a:r>
                        <a:rPr lang="en-US" b="1" baseline="0" dirty="0" smtClean="0"/>
                        <a:t> youngest child is six or older</a:t>
                      </a:r>
                      <a:endParaRPr lang="en-US" b="1" dirty="0"/>
                    </a:p>
                  </a:txBody>
                  <a:tcPr/>
                </a:tc>
                <a:tc>
                  <a:txBody>
                    <a:bodyPr/>
                    <a:lstStyle/>
                    <a:p>
                      <a:r>
                        <a:rPr lang="en-US" b="1" dirty="0" smtClean="0"/>
                        <a:t>33 hours a week/22 CORE</a:t>
                      </a:r>
                      <a:endParaRPr lang="en-US" b="1" dirty="0"/>
                    </a:p>
                  </a:txBody>
                  <a:tcPr/>
                </a:tc>
                <a:tc>
                  <a:txBody>
                    <a:bodyPr/>
                    <a:lstStyle/>
                    <a:p>
                      <a:r>
                        <a:rPr lang="en-US" b="1" dirty="0" smtClean="0"/>
                        <a:t>26 hours a week/18 CORE</a:t>
                      </a:r>
                      <a:endParaRPr lang="en-US" b="1" dirty="0"/>
                    </a:p>
                  </a:txBody>
                  <a:tcPr/>
                </a:tc>
              </a:tr>
              <a:tr h="1085340">
                <a:tc>
                  <a:txBody>
                    <a:bodyPr/>
                    <a:lstStyle/>
                    <a:p>
                      <a:r>
                        <a:rPr lang="en-US" b="1" dirty="0" smtClean="0"/>
                        <a:t>Two-parent</a:t>
                      </a:r>
                      <a:r>
                        <a:rPr lang="en-US" b="1" baseline="0" dirty="0" smtClean="0"/>
                        <a:t> family not receiving subsidized care</a:t>
                      </a:r>
                      <a:endParaRPr lang="en-US" b="1" dirty="0"/>
                    </a:p>
                  </a:txBody>
                  <a:tcPr/>
                </a:tc>
                <a:tc>
                  <a:txBody>
                    <a:bodyPr/>
                    <a:lstStyle/>
                    <a:p>
                      <a:r>
                        <a:rPr lang="en-US" b="1" dirty="0" smtClean="0"/>
                        <a:t>38 hours a week/33 CORE</a:t>
                      </a:r>
                    </a:p>
                    <a:p>
                      <a:endParaRPr lang="en-US" b="1" dirty="0" smtClean="0"/>
                    </a:p>
                    <a:p>
                      <a:r>
                        <a:rPr lang="en-US" b="1" dirty="0" smtClean="0"/>
                        <a:t>NOT</a:t>
                      </a:r>
                      <a:r>
                        <a:rPr lang="en-US" b="1" baseline="0" dirty="0" smtClean="0"/>
                        <a:t> SHARED</a:t>
                      </a:r>
                      <a:endParaRPr lang="en-US" b="1" dirty="0"/>
                    </a:p>
                  </a:txBody>
                  <a:tcPr/>
                </a:tc>
                <a:tc>
                  <a:txBody>
                    <a:bodyPr/>
                    <a:lstStyle/>
                    <a:p>
                      <a:r>
                        <a:rPr lang="en-US" b="1" dirty="0" smtClean="0"/>
                        <a:t>31 hours a week/26</a:t>
                      </a:r>
                      <a:r>
                        <a:rPr lang="en-US" b="1" baseline="0" dirty="0" smtClean="0"/>
                        <a:t> CORE</a:t>
                      </a:r>
                    </a:p>
                    <a:p>
                      <a:endParaRPr lang="en-US" b="1" baseline="0" dirty="0" smtClean="0"/>
                    </a:p>
                    <a:p>
                      <a:r>
                        <a:rPr lang="en-US" b="1" baseline="0" dirty="0" smtClean="0"/>
                        <a:t>NOT SHARED</a:t>
                      </a:r>
                      <a:endParaRPr lang="en-US" b="1" dirty="0"/>
                    </a:p>
                  </a:txBody>
                  <a:tcPr/>
                </a:tc>
              </a:tr>
              <a:tr h="1580861">
                <a:tc>
                  <a:txBody>
                    <a:bodyPr/>
                    <a:lstStyle/>
                    <a:p>
                      <a:r>
                        <a:rPr lang="en-US" b="1" dirty="0" smtClean="0"/>
                        <a:t>Two-parent</a:t>
                      </a:r>
                      <a:r>
                        <a:rPr lang="en-US" b="1" baseline="0" dirty="0" smtClean="0"/>
                        <a:t> family receiving subsidized care</a:t>
                      </a:r>
                      <a:endParaRPr lang="en-US" b="1" dirty="0"/>
                    </a:p>
                  </a:txBody>
                  <a:tcPr/>
                </a:tc>
                <a:tc>
                  <a:txBody>
                    <a:bodyPr/>
                    <a:lstStyle/>
                    <a:p>
                      <a:r>
                        <a:rPr lang="en-US" b="1" dirty="0" smtClean="0"/>
                        <a:t>60 hours a week (shared)/55 CORE</a:t>
                      </a:r>
                    </a:p>
                    <a:p>
                      <a:r>
                        <a:rPr lang="en-US"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33 hours a week/22 CORE</a:t>
                      </a:r>
                    </a:p>
                    <a:p>
                      <a:r>
                        <a:rPr lang="en-US" b="1" dirty="0" smtClean="0"/>
                        <a:t>ONE PARENT</a:t>
                      </a:r>
                      <a:endParaRPr lang="en-US" b="1" dirty="0"/>
                    </a:p>
                  </a:txBody>
                  <a:tcPr/>
                </a:tc>
                <a:tc>
                  <a:txBody>
                    <a:bodyPr/>
                    <a:lstStyle/>
                    <a:p>
                      <a:r>
                        <a:rPr lang="en-US" b="1" dirty="0" smtClean="0"/>
                        <a:t>48 hours a week (shared)/44 CORE</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26 hours a week-18 CORE</a:t>
                      </a:r>
                    </a:p>
                    <a:p>
                      <a:r>
                        <a:rPr lang="en-US" b="1" dirty="0" smtClean="0"/>
                        <a:t>ONE PARENT</a:t>
                      </a:r>
                    </a:p>
                  </a:txBody>
                  <a:tcPr/>
                </a:tc>
              </a:tr>
              <a:tr h="590848">
                <a:tc>
                  <a:txBody>
                    <a:bodyPr/>
                    <a:lstStyle/>
                    <a:p>
                      <a:r>
                        <a:rPr lang="en-US" b="1" dirty="0" smtClean="0"/>
                        <a:t>Teen parents</a:t>
                      </a:r>
                      <a:endParaRPr lang="en-US" b="1" dirty="0"/>
                    </a:p>
                  </a:txBody>
                  <a:tcPr/>
                </a:tc>
                <a:tc>
                  <a:txBody>
                    <a:bodyPr/>
                    <a:lstStyle/>
                    <a:p>
                      <a:r>
                        <a:rPr lang="en-US" b="1" dirty="0" smtClean="0"/>
                        <a:t>20 hours a week</a:t>
                      </a:r>
                      <a:endParaRPr lang="en-US" b="1" dirty="0"/>
                    </a:p>
                  </a:txBody>
                  <a:tcPr/>
                </a:tc>
                <a:tc>
                  <a:txBody>
                    <a:bodyPr/>
                    <a:lstStyle/>
                    <a:p>
                      <a:r>
                        <a:rPr lang="en-US" b="1" dirty="0" smtClean="0"/>
                        <a:t>20 hours a week</a:t>
                      </a:r>
                      <a:endParaRPr lang="en-US" b="1" dirty="0"/>
                    </a:p>
                  </a:txBody>
                  <a:tcPr/>
                </a:tc>
              </a:tr>
            </a:tbl>
          </a:graphicData>
        </a:graphic>
      </p:graphicFrame>
    </p:spTree>
    <p:extLst>
      <p:ext uri="{BB962C8B-B14F-4D97-AF65-F5344CB8AC3E}">
        <p14:creationId xmlns:p14="http://schemas.microsoft.com/office/powerpoint/2010/main" xmlns="" val="1052943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Hours</a:t>
            </a:r>
            <a:endParaRPr lang="en-US" dirty="0"/>
          </a:p>
        </p:txBody>
      </p:sp>
      <p:sp>
        <p:nvSpPr>
          <p:cNvPr id="3" name="Content Placeholder 2"/>
          <p:cNvSpPr>
            <a:spLocks noGrp="1"/>
          </p:cNvSpPr>
          <p:nvPr>
            <p:ph idx="1"/>
          </p:nvPr>
        </p:nvSpPr>
        <p:spPr>
          <a:xfrm>
            <a:off x="457200" y="1447800"/>
            <a:ext cx="8534400" cy="5181600"/>
          </a:xfrm>
        </p:spPr>
        <p:txBody>
          <a:bodyPr>
            <a:normAutofit fontScale="92500" lnSpcReduction="20000"/>
          </a:bodyPr>
          <a:lstStyle/>
          <a:p>
            <a:r>
              <a:rPr lang="en-US" b="1" dirty="0" smtClean="0"/>
              <a:t>Sally wants to work as a science teacher</a:t>
            </a:r>
          </a:p>
          <a:p>
            <a:pPr lvl="1"/>
            <a:r>
              <a:rPr lang="en-US" sz="2000" b="1" dirty="0" smtClean="0"/>
              <a:t>She needs her high school diploma</a:t>
            </a:r>
          </a:p>
          <a:p>
            <a:pPr lvl="1"/>
            <a:r>
              <a:rPr lang="en-US" sz="2000" b="1" dirty="0" smtClean="0"/>
              <a:t>She needs to increase her TABE scores to 10</a:t>
            </a:r>
            <a:r>
              <a:rPr lang="en-US" sz="2000" b="1" baseline="30000" dirty="0" smtClean="0"/>
              <a:t>th</a:t>
            </a:r>
            <a:r>
              <a:rPr lang="en-US" sz="2000" b="1" dirty="0" smtClean="0"/>
              <a:t> grade to enter college</a:t>
            </a:r>
          </a:p>
          <a:p>
            <a:pPr lvl="1"/>
            <a:r>
              <a:rPr lang="en-US" sz="2000" b="1" dirty="0" smtClean="0"/>
              <a:t>She needs to gain work experience because she has not worked a steady job in the last ten years</a:t>
            </a:r>
          </a:p>
          <a:p>
            <a:pPr lvl="1"/>
            <a:r>
              <a:rPr lang="en-US" sz="2000" b="1" dirty="0" smtClean="0"/>
              <a:t>She needs to gain the employability skills that employers are looking for</a:t>
            </a:r>
          </a:p>
          <a:p>
            <a:pPr lvl="2"/>
            <a:r>
              <a:rPr lang="en-US" sz="1600" b="1" dirty="0" smtClean="0"/>
              <a:t>Demonstrate she can be on time</a:t>
            </a:r>
          </a:p>
          <a:p>
            <a:pPr lvl="2"/>
            <a:r>
              <a:rPr lang="en-US" sz="1600" b="1" dirty="0" smtClean="0"/>
              <a:t>Demonstrate she can be reliable</a:t>
            </a:r>
          </a:p>
          <a:p>
            <a:pPr lvl="2"/>
            <a:r>
              <a:rPr lang="en-US" sz="1600" b="1" dirty="0" smtClean="0"/>
              <a:t>Demonstrate that she is a hard worker</a:t>
            </a:r>
          </a:p>
          <a:p>
            <a:pPr lvl="1"/>
            <a:r>
              <a:rPr lang="en-US" sz="2000" b="1" dirty="0" smtClean="0"/>
              <a:t>She needs to gain work related skills</a:t>
            </a:r>
          </a:p>
          <a:p>
            <a:pPr lvl="2"/>
            <a:r>
              <a:rPr lang="en-US" sz="1600" b="1" dirty="0" smtClean="0"/>
              <a:t>Computer skills</a:t>
            </a:r>
          </a:p>
          <a:p>
            <a:pPr lvl="2"/>
            <a:r>
              <a:rPr lang="en-US" sz="1600" b="1" dirty="0" smtClean="0"/>
              <a:t>Classroom skills</a:t>
            </a:r>
          </a:p>
          <a:p>
            <a:pPr lvl="2"/>
            <a:r>
              <a:rPr lang="en-US" sz="1600" b="1" dirty="0" smtClean="0"/>
              <a:t>Working with children</a:t>
            </a:r>
          </a:p>
          <a:p>
            <a:pPr lvl="2"/>
            <a:endParaRPr lang="en-US" sz="1600" b="1" dirty="0"/>
          </a:p>
          <a:p>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18</a:t>
            </a:fld>
            <a:endParaRPr lang="en-US" dirty="0"/>
          </a:p>
        </p:txBody>
      </p:sp>
    </p:spTree>
    <p:extLst>
      <p:ext uri="{BB962C8B-B14F-4D97-AF65-F5344CB8AC3E}">
        <p14:creationId xmlns:p14="http://schemas.microsoft.com/office/powerpoint/2010/main" xmlns="" val="2907263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Assigning Hours</a:t>
            </a:r>
            <a:endParaRPr lang="en-US" dirty="0"/>
          </a:p>
        </p:txBody>
      </p:sp>
      <p:sp>
        <p:nvSpPr>
          <p:cNvPr id="3" name="Content Placeholder 2"/>
          <p:cNvSpPr>
            <a:spLocks noGrp="1"/>
          </p:cNvSpPr>
          <p:nvPr>
            <p:ph idx="1"/>
          </p:nvPr>
        </p:nvSpPr>
        <p:spPr>
          <a:xfrm>
            <a:off x="381000" y="1066800"/>
            <a:ext cx="8534400" cy="5334000"/>
          </a:xfrm>
        </p:spPr>
        <p:txBody>
          <a:bodyPr>
            <a:normAutofit/>
          </a:bodyPr>
          <a:lstStyle/>
          <a:p>
            <a:r>
              <a:rPr lang="en-US" b="1" dirty="0" smtClean="0"/>
              <a:t>Sally wants to work as a teacher</a:t>
            </a:r>
          </a:p>
          <a:p>
            <a:pPr lvl="1"/>
            <a:r>
              <a:rPr lang="en-US" sz="2000" b="1" dirty="0" smtClean="0"/>
              <a:t>Objective 1:  Begin working with Hope for Best in the front office. Once you have demonstrated four months of solid work experience and completed four months in your GED program, we will pay for your finger prints to work in the classroom as an intern.</a:t>
            </a:r>
          </a:p>
          <a:p>
            <a:pPr lvl="2"/>
            <a:r>
              <a:rPr lang="en-US" sz="1900" b="1" dirty="0" smtClean="0"/>
              <a:t>Step1: Go to the </a:t>
            </a:r>
            <a:r>
              <a:rPr lang="en-US" sz="1900" b="1" dirty="0" err="1" smtClean="0"/>
              <a:t>ZuCan</a:t>
            </a:r>
            <a:r>
              <a:rPr lang="en-US" sz="1900" b="1" dirty="0" smtClean="0"/>
              <a:t> Works program. Your first week, you will be in class for 26 hours (Monday through Thursday from 9:00 AM to 4:00 PM).  Have your teacher sign your timesheet.</a:t>
            </a:r>
          </a:p>
          <a:p>
            <a:pPr lvl="3"/>
            <a:r>
              <a:rPr lang="en-US" sz="1800" b="1" dirty="0" smtClean="0"/>
              <a:t>Your first day of class will be November 28.  Your last day of class will be December 1, 2011.</a:t>
            </a:r>
          </a:p>
          <a:p>
            <a:pPr lvl="2"/>
            <a:r>
              <a:rPr lang="en-US" sz="1900" b="1" dirty="0" smtClean="0"/>
              <a:t>Step 2: Register for the GED classes at Hope for Best School and register for XX number of hours per week by going to the school on December 2, 2011 and registering for classes. </a:t>
            </a:r>
          </a:p>
          <a:p>
            <a:pPr lvl="2"/>
            <a:endParaRPr lang="en-US" sz="1600" b="1" dirty="0"/>
          </a:p>
          <a:p>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19</a:t>
            </a:fld>
            <a:endParaRPr lang="en-US" dirty="0"/>
          </a:p>
        </p:txBody>
      </p:sp>
    </p:spTree>
    <p:extLst>
      <p:ext uri="{BB962C8B-B14F-4D97-AF65-F5344CB8AC3E}">
        <p14:creationId xmlns:p14="http://schemas.microsoft.com/office/powerpoint/2010/main" xmlns="" val="42725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a:t>
            </a:fld>
            <a:endParaRPr lang="en-US" dirty="0"/>
          </a:p>
        </p:txBody>
      </p:sp>
      <p:sp>
        <p:nvSpPr>
          <p:cNvPr id="5" name="Content Placeholder 4"/>
          <p:cNvSpPr>
            <a:spLocks noGrp="1"/>
          </p:cNvSpPr>
          <p:nvPr>
            <p:ph idx="1"/>
          </p:nvPr>
        </p:nvSpPr>
        <p:spPr>
          <a:xfrm>
            <a:off x="457200" y="1295400"/>
            <a:ext cx="8458200" cy="5410200"/>
          </a:xfrm>
        </p:spPr>
        <p:txBody>
          <a:bodyPr>
            <a:normAutofit fontScale="77500" lnSpcReduction="20000"/>
          </a:bodyPr>
          <a:lstStyle/>
          <a:p>
            <a:pPr>
              <a:spcBef>
                <a:spcPts val="1200"/>
              </a:spcBef>
              <a:spcAft>
                <a:spcPts val="1200"/>
              </a:spcAft>
            </a:pPr>
            <a:r>
              <a:rPr lang="en-US" b="1" dirty="0" smtClean="0"/>
              <a:t>Understand the number of hours a family must participate in activities to be included in the all-family participation rate</a:t>
            </a:r>
          </a:p>
          <a:p>
            <a:pPr>
              <a:spcBef>
                <a:spcPts val="1200"/>
              </a:spcBef>
              <a:spcAft>
                <a:spcPts val="1200"/>
              </a:spcAft>
            </a:pPr>
            <a:r>
              <a:rPr lang="en-US" b="1" dirty="0" smtClean="0"/>
              <a:t>Understand the number of hours a family must participate to be included n the two-parent family participation rate</a:t>
            </a:r>
          </a:p>
          <a:p>
            <a:pPr>
              <a:spcBef>
                <a:spcPts val="1200"/>
              </a:spcBef>
              <a:spcAft>
                <a:spcPts val="1200"/>
              </a:spcAft>
            </a:pPr>
            <a:r>
              <a:rPr lang="en-US" b="1" dirty="0" smtClean="0"/>
              <a:t>Understand the assignment of activities based on the customer’s goals and core/core plus requirements</a:t>
            </a:r>
          </a:p>
          <a:p>
            <a:pPr>
              <a:spcBef>
                <a:spcPts val="1200"/>
              </a:spcBef>
              <a:spcAft>
                <a:spcPts val="1200"/>
              </a:spcAft>
            </a:pPr>
            <a:r>
              <a:rPr lang="en-US" b="1" dirty="0" smtClean="0"/>
              <a:t>Understand how to calculate hours of participation based on the activity assigned</a:t>
            </a:r>
          </a:p>
          <a:p>
            <a:pPr>
              <a:spcBef>
                <a:spcPts val="1200"/>
              </a:spcBef>
              <a:spcAft>
                <a:spcPts val="1200"/>
              </a:spcAft>
            </a:pPr>
            <a:r>
              <a:rPr lang="en-US" b="1" dirty="0" smtClean="0"/>
              <a:t>Understand how to assign the activity each week</a:t>
            </a:r>
          </a:p>
          <a:p>
            <a:pPr marL="0" indent="0">
              <a:spcBef>
                <a:spcPts val="1200"/>
              </a:spcBef>
              <a:spcAft>
                <a:spcPts val="1200"/>
              </a:spcAft>
              <a:buNone/>
            </a:pP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Assigning Hours</a:t>
            </a:r>
            <a:endParaRPr lang="en-US" dirty="0"/>
          </a:p>
        </p:txBody>
      </p:sp>
      <p:sp>
        <p:nvSpPr>
          <p:cNvPr id="3" name="Content Placeholder 2"/>
          <p:cNvSpPr>
            <a:spLocks noGrp="1"/>
          </p:cNvSpPr>
          <p:nvPr>
            <p:ph idx="1"/>
          </p:nvPr>
        </p:nvSpPr>
        <p:spPr>
          <a:xfrm>
            <a:off x="381000" y="1066800"/>
            <a:ext cx="8534400" cy="5257800"/>
          </a:xfrm>
        </p:spPr>
        <p:txBody>
          <a:bodyPr>
            <a:normAutofit lnSpcReduction="10000"/>
          </a:bodyPr>
          <a:lstStyle/>
          <a:p>
            <a:r>
              <a:rPr lang="en-US" b="1" dirty="0" smtClean="0"/>
              <a:t>Sally wants to work as a teacher</a:t>
            </a:r>
          </a:p>
          <a:p>
            <a:pPr lvl="1"/>
            <a:r>
              <a:rPr lang="en-US" sz="2000" b="1" dirty="0" smtClean="0"/>
              <a:t>Objective 1:  Begin working with Hope for Best in the front office. Once you have demonstrated four months of solid work experience and completed four months in your GED program, we will pay for your finger prints to work in the classroom as an intern.</a:t>
            </a:r>
          </a:p>
          <a:p>
            <a:pPr lvl="2"/>
            <a:r>
              <a:rPr lang="en-US" sz="1900" b="1" dirty="0" smtClean="0"/>
              <a:t>Step 3: Complete            hours at the worksite, Hope for Best starting December 5, 2011.  </a:t>
            </a:r>
            <a:endParaRPr lang="en-US" sz="1900" b="1" dirty="0"/>
          </a:p>
          <a:p>
            <a:pPr lvl="3"/>
            <a:r>
              <a:rPr lang="en-US" sz="1500" b="1" dirty="0" smtClean="0"/>
              <a:t>Each Friday, you must fax your timesheets to me by 5:00 PM. Fax them to (XXX) XXX-XXXX.  This starts on December 9, 2011 at 5:00 PM for the week of December 5, 2011. </a:t>
            </a:r>
          </a:p>
          <a:p>
            <a:pPr lvl="2"/>
            <a:r>
              <a:rPr lang="en-US" sz="1900" b="1" dirty="0" smtClean="0"/>
              <a:t>Step 4:  Attend class            hours a week at the school starting December 5, 2011. </a:t>
            </a:r>
          </a:p>
          <a:p>
            <a:pPr lvl="3"/>
            <a:r>
              <a:rPr lang="en-US" sz="1500" b="1" dirty="0" smtClean="0"/>
              <a:t>Each Friday, you must fax your timesheets to me </a:t>
            </a:r>
            <a:r>
              <a:rPr lang="en-US" sz="1500" b="1" dirty="0"/>
              <a:t>5:00 PM. Fax them to (XXX) XXX-XXXX.  This starts on December 9, 2011 at 5:00 PM for the week of December 5, 2011. </a:t>
            </a:r>
            <a:endParaRPr lang="en-US" sz="1600" b="1" dirty="0"/>
          </a:p>
          <a:p>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20</a:t>
            </a:fld>
            <a:endParaRPr lang="en-US" dirty="0"/>
          </a:p>
        </p:txBody>
      </p:sp>
      <p:sp>
        <p:nvSpPr>
          <p:cNvPr id="6" name="Rectangle 5"/>
          <p:cNvSpPr/>
          <p:nvPr/>
        </p:nvSpPr>
        <p:spPr>
          <a:xfrm>
            <a:off x="3657600" y="3124200"/>
            <a:ext cx="609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62400" y="4572000"/>
            <a:ext cx="609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52243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Hours</a:t>
            </a:r>
            <a:endParaRPr lang="en-US" dirty="0"/>
          </a:p>
        </p:txBody>
      </p:sp>
      <p:sp>
        <p:nvSpPr>
          <p:cNvPr id="3" name="Content Placeholder 2"/>
          <p:cNvSpPr>
            <a:spLocks noGrp="1"/>
          </p:cNvSpPr>
          <p:nvPr>
            <p:ph idx="1"/>
          </p:nvPr>
        </p:nvSpPr>
        <p:spPr>
          <a:xfrm>
            <a:off x="457200" y="1447800"/>
            <a:ext cx="8534400" cy="4953000"/>
          </a:xfrm>
        </p:spPr>
        <p:txBody>
          <a:bodyPr>
            <a:normAutofit fontScale="85000" lnSpcReduction="10000"/>
          </a:bodyPr>
          <a:lstStyle/>
          <a:p>
            <a:r>
              <a:rPr lang="en-US" b="1" dirty="0" smtClean="0"/>
              <a:t>Sally is assigned to complete hours at a worksite and GED classes. How do you determine the number of hours you need to assign?</a:t>
            </a:r>
          </a:p>
          <a:p>
            <a:pPr lvl="1">
              <a:spcBef>
                <a:spcPts val="1200"/>
              </a:spcBef>
              <a:spcAft>
                <a:spcPts val="1200"/>
              </a:spcAft>
            </a:pPr>
            <a:r>
              <a:rPr lang="en-US" b="1" dirty="0" smtClean="0"/>
              <a:t>For the worksite hours, she cannot </a:t>
            </a:r>
            <a:r>
              <a:rPr lang="en-US" b="1" dirty="0"/>
              <a:t>be required to do more than the calculation </a:t>
            </a:r>
            <a:r>
              <a:rPr lang="en-US" b="1" dirty="0" smtClean="0"/>
              <a:t>allows</a:t>
            </a:r>
          </a:p>
          <a:p>
            <a:pPr lvl="1">
              <a:spcBef>
                <a:spcPts val="1200"/>
              </a:spcBef>
              <a:spcAft>
                <a:spcPts val="1200"/>
              </a:spcAft>
            </a:pPr>
            <a:r>
              <a:rPr lang="en-US" b="1" dirty="0" smtClean="0"/>
              <a:t>Sally receives $241 in cash and $152 in food stamps</a:t>
            </a:r>
            <a:endParaRPr lang="en-US" b="1" dirty="0"/>
          </a:p>
          <a:p>
            <a:pPr>
              <a:spcBef>
                <a:spcPts val="1200"/>
              </a:spcBef>
              <a:spcAft>
                <a:spcPts val="1200"/>
              </a:spcAft>
              <a:buNone/>
            </a:pPr>
            <a:r>
              <a:rPr lang="en-US" sz="2400" b="1" dirty="0" smtClean="0"/>
              <a:t>                   </a:t>
            </a:r>
            <a:r>
              <a:rPr lang="en-US" sz="2400" b="1" dirty="0" smtClean="0">
                <a:solidFill>
                  <a:srgbClr val="0070C0"/>
                </a:solidFill>
              </a:rPr>
              <a:t>Cash </a:t>
            </a:r>
            <a:r>
              <a:rPr lang="en-US" sz="2400" b="1" dirty="0">
                <a:solidFill>
                  <a:srgbClr val="0070C0"/>
                </a:solidFill>
              </a:rPr>
              <a:t>+ food stamps / minimum wage is the </a:t>
            </a:r>
            <a:r>
              <a:rPr lang="en-US" sz="2400" b="1" dirty="0" smtClean="0">
                <a:solidFill>
                  <a:srgbClr val="0070C0"/>
                </a:solidFill>
              </a:rPr>
              <a:t>ceiling </a:t>
            </a:r>
            <a:endParaRPr lang="en-US" sz="2400" b="1" dirty="0">
              <a:solidFill>
                <a:srgbClr val="0070C0"/>
              </a:solidFill>
            </a:endParaRPr>
          </a:p>
          <a:p>
            <a:pPr>
              <a:spcBef>
                <a:spcPts val="1200"/>
              </a:spcBef>
              <a:spcAft>
                <a:spcPts val="1200"/>
              </a:spcAft>
              <a:buNone/>
            </a:pPr>
            <a:endParaRPr lang="en-US" sz="2400" b="1" dirty="0" smtClean="0"/>
          </a:p>
          <a:p>
            <a:pPr>
              <a:spcBef>
                <a:spcPts val="1200"/>
              </a:spcBef>
              <a:spcAft>
                <a:spcPts val="1200"/>
              </a:spcAft>
              <a:buNone/>
            </a:pPr>
            <a:r>
              <a:rPr lang="en-US" sz="2400" b="1" dirty="0" smtClean="0">
                <a:solidFill>
                  <a:srgbClr val="0070C0"/>
                </a:solidFill>
              </a:rPr>
              <a:t>Core </a:t>
            </a:r>
            <a:r>
              <a:rPr lang="en-US" sz="2400" b="1" dirty="0">
                <a:solidFill>
                  <a:srgbClr val="0070C0"/>
                </a:solidFill>
              </a:rPr>
              <a:t>requirement for </a:t>
            </a:r>
            <a:r>
              <a:rPr lang="en-US" sz="2400" b="1" dirty="0" smtClean="0">
                <a:solidFill>
                  <a:srgbClr val="0070C0"/>
                </a:solidFill>
              </a:rPr>
              <a:t>_________________= _______   hours </a:t>
            </a:r>
            <a:r>
              <a:rPr lang="en-US" sz="2400" b="1" dirty="0">
                <a:solidFill>
                  <a:srgbClr val="0070C0"/>
                </a:solidFill>
              </a:rPr>
              <a:t>a month</a:t>
            </a:r>
          </a:p>
          <a:p>
            <a:pPr marL="0" indent="0">
              <a:buNone/>
            </a:pP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21</a:t>
            </a:fld>
            <a:endParaRPr lang="en-US" dirty="0"/>
          </a:p>
        </p:txBody>
      </p:sp>
      <p:cxnSp>
        <p:nvCxnSpPr>
          <p:cNvPr id="5" name="Straight Connector 4"/>
          <p:cNvCxnSpPr/>
          <p:nvPr/>
        </p:nvCxnSpPr>
        <p:spPr>
          <a:xfrm>
            <a:off x="1143000" y="5047013"/>
            <a:ext cx="72390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6587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Hours</a:t>
            </a:r>
            <a:endParaRPr lang="en-US" dirty="0"/>
          </a:p>
        </p:txBody>
      </p:sp>
      <p:sp>
        <p:nvSpPr>
          <p:cNvPr id="3" name="Content Placeholder 2"/>
          <p:cNvSpPr>
            <a:spLocks noGrp="1"/>
          </p:cNvSpPr>
          <p:nvPr>
            <p:ph idx="1"/>
          </p:nvPr>
        </p:nvSpPr>
        <p:spPr>
          <a:xfrm>
            <a:off x="457200" y="1447800"/>
            <a:ext cx="8534400" cy="5181600"/>
          </a:xfrm>
        </p:spPr>
        <p:txBody>
          <a:bodyPr>
            <a:normAutofit/>
          </a:bodyPr>
          <a:lstStyle/>
          <a:p>
            <a:r>
              <a:rPr lang="en-US" b="1" dirty="0" smtClean="0"/>
              <a:t>Joe wants to work as a computer programmer</a:t>
            </a:r>
          </a:p>
          <a:p>
            <a:pPr lvl="1"/>
            <a:r>
              <a:rPr lang="en-US" sz="2000" b="1" dirty="0" smtClean="0"/>
              <a:t>He has a high school diploma</a:t>
            </a:r>
          </a:p>
          <a:p>
            <a:pPr lvl="1"/>
            <a:r>
              <a:rPr lang="en-US" sz="2000" b="1" dirty="0" smtClean="0"/>
              <a:t>You need to see his TABE scores to determine if he needs to complete remediation</a:t>
            </a:r>
          </a:p>
          <a:p>
            <a:pPr lvl="1"/>
            <a:r>
              <a:rPr lang="en-US" sz="2000" b="1" dirty="0" smtClean="0"/>
              <a:t>He needs to gain work experience because he has not worked in a year, and having current work experience on the resume will make him more competitive</a:t>
            </a:r>
          </a:p>
          <a:p>
            <a:pPr lvl="1"/>
            <a:r>
              <a:rPr lang="en-US" sz="2000" b="1" dirty="0" smtClean="0"/>
              <a:t>Additionally, he could always benefit from additional work related skills</a:t>
            </a:r>
          </a:p>
          <a:p>
            <a:pPr lvl="2"/>
            <a:r>
              <a:rPr lang="en-US" sz="1600" b="1" dirty="0" smtClean="0"/>
              <a:t>Computer skills</a:t>
            </a:r>
          </a:p>
          <a:p>
            <a:pPr lvl="2"/>
            <a:r>
              <a:rPr lang="en-US" sz="1600" b="1" dirty="0" smtClean="0"/>
              <a:t>Typing speed</a:t>
            </a:r>
            <a:endParaRPr lang="en-US" sz="1600" b="1" dirty="0"/>
          </a:p>
          <a:p>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22</a:t>
            </a:fld>
            <a:endParaRPr lang="en-US" dirty="0"/>
          </a:p>
        </p:txBody>
      </p:sp>
    </p:spTree>
    <p:extLst>
      <p:ext uri="{BB962C8B-B14F-4D97-AF65-F5344CB8AC3E}">
        <p14:creationId xmlns:p14="http://schemas.microsoft.com/office/powerpoint/2010/main" xmlns="" val="1881448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Assigning Hours</a:t>
            </a:r>
            <a:endParaRPr lang="en-US" dirty="0"/>
          </a:p>
        </p:txBody>
      </p:sp>
      <p:sp>
        <p:nvSpPr>
          <p:cNvPr id="3" name="Content Placeholder 2"/>
          <p:cNvSpPr>
            <a:spLocks noGrp="1"/>
          </p:cNvSpPr>
          <p:nvPr>
            <p:ph idx="1"/>
          </p:nvPr>
        </p:nvSpPr>
        <p:spPr>
          <a:xfrm>
            <a:off x="381000" y="1066800"/>
            <a:ext cx="8534400" cy="5334000"/>
          </a:xfrm>
        </p:spPr>
        <p:txBody>
          <a:bodyPr>
            <a:normAutofit fontScale="92500" lnSpcReduction="10000"/>
          </a:bodyPr>
          <a:lstStyle/>
          <a:p>
            <a:r>
              <a:rPr lang="en-US" b="1" dirty="0" smtClean="0"/>
              <a:t>Joe wants to work as a computer programmer</a:t>
            </a:r>
          </a:p>
          <a:p>
            <a:pPr lvl="1"/>
            <a:r>
              <a:rPr lang="en-US" sz="2000" b="1" dirty="0" smtClean="0"/>
              <a:t>Objective 1:  Begin working with Bob’s Not-for-Profit, Inc. Once you have demonstrated 60 days of solid work experience, we will connect you with the REC program.</a:t>
            </a:r>
          </a:p>
          <a:p>
            <a:pPr lvl="2"/>
            <a:r>
              <a:rPr lang="en-US" sz="1900" b="1" dirty="0" smtClean="0"/>
              <a:t>Step1: Go to the </a:t>
            </a:r>
            <a:r>
              <a:rPr lang="en-US" sz="1900" b="1" dirty="0" err="1" smtClean="0"/>
              <a:t>ZuCan</a:t>
            </a:r>
            <a:r>
              <a:rPr lang="en-US" sz="1900" b="1" dirty="0" smtClean="0"/>
              <a:t> Works seminar on December 2, 2011 at 9:00 AM until Noon at the </a:t>
            </a:r>
            <a:r>
              <a:rPr lang="en-US" sz="1900" b="1" dirty="0" err="1" smtClean="0"/>
              <a:t>ZuCan</a:t>
            </a:r>
            <a:r>
              <a:rPr lang="en-US" sz="1900" b="1" dirty="0" smtClean="0"/>
              <a:t> office. </a:t>
            </a:r>
            <a:r>
              <a:rPr lang="en-US" sz="1900" b="1" dirty="0"/>
              <a:t>Complete            hours at the worksite, </a:t>
            </a:r>
            <a:r>
              <a:rPr lang="en-US" sz="1900" b="1" dirty="0" smtClean="0"/>
              <a:t>Bob’s Not-for-Profit, Inc. starting </a:t>
            </a:r>
            <a:r>
              <a:rPr lang="en-US" sz="1900" b="1" dirty="0"/>
              <a:t>December 5, 2011.  </a:t>
            </a:r>
          </a:p>
          <a:p>
            <a:pPr lvl="3"/>
            <a:r>
              <a:rPr lang="en-US" sz="1500" b="1" dirty="0"/>
              <a:t>Each Friday, you must fax your timesheets to me by 5:00 PM. Fax them to (XXX) XXX-XXXX.  This starts on December 9, 2011 at 5:00 PM for the week of December 5, 2011. </a:t>
            </a:r>
          </a:p>
          <a:p>
            <a:pPr lvl="2"/>
            <a:r>
              <a:rPr lang="en-US" sz="1900" b="1" dirty="0"/>
              <a:t>Step 4:  </a:t>
            </a:r>
            <a:r>
              <a:rPr lang="en-US" sz="1900" b="1" dirty="0" smtClean="0"/>
              <a:t>Complete the TABE test on December 1, 2011 at 9:00 AM. Report to the </a:t>
            </a:r>
            <a:r>
              <a:rPr lang="en-US" sz="1900" b="1" dirty="0" err="1" smtClean="0"/>
              <a:t>ZuCan</a:t>
            </a:r>
            <a:r>
              <a:rPr lang="en-US" sz="1900" b="1" dirty="0" smtClean="0"/>
              <a:t> office at 8:45 AM to sign in. Be prepared to stay from 9:00 AM until Noon. </a:t>
            </a:r>
            <a:endParaRPr lang="en-US" sz="1900" b="1" dirty="0"/>
          </a:p>
          <a:p>
            <a:pPr lvl="3"/>
            <a:r>
              <a:rPr lang="en-US" sz="1500" b="1" dirty="0" smtClean="0"/>
              <a:t>The results will be sent to me automatically. I will review the results and call you on December 2, 2011 at 3:00 PM to discuss your results. Please be by your phone (xxx-xxx-</a:t>
            </a:r>
            <a:r>
              <a:rPr lang="en-US" sz="1500" b="1" dirty="0" err="1" smtClean="0"/>
              <a:t>xxxx</a:t>
            </a:r>
            <a:r>
              <a:rPr lang="en-US" sz="1500" b="1" dirty="0" smtClean="0"/>
              <a:t>) to discuss. I will then email you your next steps about school.</a:t>
            </a:r>
            <a:endParaRPr lang="en-US" sz="1600" b="1" dirty="0"/>
          </a:p>
          <a:p>
            <a:pPr lvl="2"/>
            <a:endParaRPr lang="en-US" sz="1600" b="1"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23</a:t>
            </a:fld>
            <a:endParaRPr lang="en-US" dirty="0"/>
          </a:p>
        </p:txBody>
      </p:sp>
      <p:sp>
        <p:nvSpPr>
          <p:cNvPr id="5" name="Rectangle 4"/>
          <p:cNvSpPr/>
          <p:nvPr/>
        </p:nvSpPr>
        <p:spPr>
          <a:xfrm>
            <a:off x="7010400" y="3276600"/>
            <a:ext cx="609600" cy="232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2793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Hours</a:t>
            </a:r>
            <a:endParaRPr lang="en-US" dirty="0"/>
          </a:p>
        </p:txBody>
      </p:sp>
      <p:sp>
        <p:nvSpPr>
          <p:cNvPr id="3" name="Content Placeholder 2"/>
          <p:cNvSpPr>
            <a:spLocks noGrp="1"/>
          </p:cNvSpPr>
          <p:nvPr>
            <p:ph idx="1"/>
          </p:nvPr>
        </p:nvSpPr>
        <p:spPr>
          <a:xfrm>
            <a:off x="457200" y="1447800"/>
            <a:ext cx="8534400" cy="4953000"/>
          </a:xfrm>
        </p:spPr>
        <p:txBody>
          <a:bodyPr>
            <a:normAutofit fontScale="92500" lnSpcReduction="10000"/>
          </a:bodyPr>
          <a:lstStyle/>
          <a:p>
            <a:r>
              <a:rPr lang="en-US" b="1" dirty="0" smtClean="0"/>
              <a:t>Joe is assigned to complete hours at a worksite. How do you determine the number of hours you need to assign?</a:t>
            </a:r>
          </a:p>
          <a:p>
            <a:pPr lvl="1">
              <a:spcBef>
                <a:spcPts val="1200"/>
              </a:spcBef>
              <a:spcAft>
                <a:spcPts val="1200"/>
              </a:spcAft>
            </a:pPr>
            <a:r>
              <a:rPr lang="en-US" b="1" dirty="0" smtClean="0"/>
              <a:t>For the worksite hours, he cannot </a:t>
            </a:r>
            <a:r>
              <a:rPr lang="en-US" b="1" dirty="0"/>
              <a:t>be required to do more than the calculation </a:t>
            </a:r>
            <a:r>
              <a:rPr lang="en-US" b="1" dirty="0" smtClean="0"/>
              <a:t>allows</a:t>
            </a:r>
          </a:p>
          <a:p>
            <a:pPr lvl="1">
              <a:spcBef>
                <a:spcPts val="1200"/>
              </a:spcBef>
              <a:spcAft>
                <a:spcPts val="1200"/>
              </a:spcAft>
            </a:pPr>
            <a:r>
              <a:rPr lang="en-US" b="1" dirty="0" smtClean="0"/>
              <a:t>Joe’s family receives $424 in cash and $788 in food stamps</a:t>
            </a:r>
            <a:endParaRPr lang="en-US" b="1" dirty="0"/>
          </a:p>
          <a:p>
            <a:pPr>
              <a:spcBef>
                <a:spcPts val="1200"/>
              </a:spcBef>
              <a:spcAft>
                <a:spcPts val="1200"/>
              </a:spcAft>
              <a:buNone/>
            </a:pPr>
            <a:r>
              <a:rPr lang="en-US" sz="2400" b="1" dirty="0" smtClean="0"/>
              <a:t>                   </a:t>
            </a:r>
            <a:r>
              <a:rPr lang="en-US" sz="2400" b="1" dirty="0" smtClean="0">
                <a:solidFill>
                  <a:srgbClr val="0070C0"/>
                </a:solidFill>
              </a:rPr>
              <a:t>Cash </a:t>
            </a:r>
            <a:r>
              <a:rPr lang="en-US" sz="2400" b="1" dirty="0">
                <a:solidFill>
                  <a:srgbClr val="0070C0"/>
                </a:solidFill>
              </a:rPr>
              <a:t>+ food stamps / minimum wage is the </a:t>
            </a:r>
            <a:r>
              <a:rPr lang="en-US" sz="2400" b="1" dirty="0" smtClean="0">
                <a:solidFill>
                  <a:srgbClr val="0070C0"/>
                </a:solidFill>
              </a:rPr>
              <a:t>ceiling </a:t>
            </a:r>
            <a:endParaRPr lang="en-US" sz="2400" b="1" dirty="0">
              <a:solidFill>
                <a:srgbClr val="0070C0"/>
              </a:solidFill>
            </a:endParaRPr>
          </a:p>
          <a:p>
            <a:pPr>
              <a:spcBef>
                <a:spcPts val="1200"/>
              </a:spcBef>
              <a:spcAft>
                <a:spcPts val="1200"/>
              </a:spcAft>
              <a:buNone/>
            </a:pPr>
            <a:r>
              <a:rPr lang="en-US" sz="2400" b="1" dirty="0" smtClean="0">
                <a:solidFill>
                  <a:srgbClr val="0070C0"/>
                </a:solidFill>
              </a:rPr>
              <a:t>    Core </a:t>
            </a:r>
            <a:r>
              <a:rPr lang="en-US" sz="2400" b="1" dirty="0">
                <a:solidFill>
                  <a:srgbClr val="0070C0"/>
                </a:solidFill>
              </a:rPr>
              <a:t>requirement for </a:t>
            </a:r>
            <a:r>
              <a:rPr lang="en-US" sz="2400" b="1" dirty="0" smtClean="0">
                <a:solidFill>
                  <a:srgbClr val="0070C0"/>
                </a:solidFill>
              </a:rPr>
              <a:t>_________________= _______   hours </a:t>
            </a:r>
            <a:r>
              <a:rPr lang="en-US" sz="2400" b="1" dirty="0">
                <a:solidFill>
                  <a:srgbClr val="0070C0"/>
                </a:solidFill>
              </a:rPr>
              <a:t>a month</a:t>
            </a:r>
          </a:p>
          <a:p>
            <a:pPr marL="0" indent="0">
              <a:buNone/>
            </a:pP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24</a:t>
            </a:fld>
            <a:endParaRPr lang="en-US" dirty="0"/>
          </a:p>
        </p:txBody>
      </p:sp>
      <p:cxnSp>
        <p:nvCxnSpPr>
          <p:cNvPr id="5" name="Straight Connector 4"/>
          <p:cNvCxnSpPr/>
          <p:nvPr/>
        </p:nvCxnSpPr>
        <p:spPr>
          <a:xfrm>
            <a:off x="1676400" y="5462649"/>
            <a:ext cx="72390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4629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b="1" dirty="0" smtClean="0"/>
              <a:t>Evaluate the family type </a:t>
            </a:r>
          </a:p>
          <a:p>
            <a:r>
              <a:rPr lang="en-US" b="1" dirty="0" smtClean="0"/>
              <a:t>Evaluate what the customer will be doing</a:t>
            </a:r>
          </a:p>
          <a:p>
            <a:pPr lvl="1"/>
            <a:r>
              <a:rPr lang="en-US" b="1" dirty="0" smtClean="0"/>
              <a:t>Remember, the calculation only applies when hours associated with work experience or community service are calculated</a:t>
            </a:r>
          </a:p>
          <a:p>
            <a:r>
              <a:rPr lang="en-US" b="1" dirty="0" smtClean="0"/>
              <a:t>Determine if the calculation is above or below the core requirement</a:t>
            </a:r>
          </a:p>
          <a:p>
            <a:r>
              <a:rPr lang="en-US" b="1" dirty="0" smtClean="0"/>
              <a:t>Determine if the customer needs to participate in a core plus activity</a:t>
            </a:r>
          </a:p>
          <a:p>
            <a:r>
              <a:rPr lang="en-US" b="1" dirty="0" smtClean="0"/>
              <a:t>Use your calendar</a:t>
            </a:r>
          </a:p>
        </p:txBody>
      </p:sp>
      <p:sp>
        <p:nvSpPr>
          <p:cNvPr id="4" name="Slide Number Placeholder 3"/>
          <p:cNvSpPr>
            <a:spLocks noGrp="1"/>
          </p:cNvSpPr>
          <p:nvPr>
            <p:ph type="sldNum" sz="quarter" idx="12"/>
          </p:nvPr>
        </p:nvSpPr>
        <p:spPr/>
        <p:txBody>
          <a:bodyPr/>
          <a:lstStyle/>
          <a:p>
            <a:fld id="{EE7B2D6A-61F6-4B22-9DE7-F39B95EAFFDC}" type="slidenum">
              <a:rPr lang="en-US" smtClean="0"/>
              <a:pPr/>
              <a:t>25</a:t>
            </a:fld>
            <a:endParaRPr lang="en-US" dirty="0"/>
          </a:p>
        </p:txBody>
      </p:sp>
    </p:spTree>
    <p:extLst>
      <p:ext uri="{BB962C8B-B14F-4D97-AF65-F5344CB8AC3E}">
        <p14:creationId xmlns:p14="http://schemas.microsoft.com/office/powerpoint/2010/main" xmlns="" val="368336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All-Family Requirements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3</a:t>
            </a:fld>
            <a:endParaRPr lang="en-US" dirty="0"/>
          </a:p>
        </p:txBody>
      </p:sp>
      <p:sp>
        <p:nvSpPr>
          <p:cNvPr id="5" name="Content Placeholder 4"/>
          <p:cNvSpPr>
            <a:spLocks noGrp="1"/>
          </p:cNvSpPr>
          <p:nvPr>
            <p:ph idx="1"/>
          </p:nvPr>
        </p:nvSpPr>
        <p:spPr>
          <a:xfrm>
            <a:off x="457200" y="1295400"/>
            <a:ext cx="8229600" cy="5029200"/>
          </a:xfrm>
        </p:spPr>
        <p:txBody>
          <a:bodyPr>
            <a:normAutofit fontScale="85000" lnSpcReduction="10000"/>
          </a:bodyPr>
          <a:lstStyle/>
          <a:p>
            <a:pPr>
              <a:spcBef>
                <a:spcPts val="1200"/>
              </a:spcBef>
              <a:spcAft>
                <a:spcPts val="1200"/>
              </a:spcAft>
            </a:pPr>
            <a:r>
              <a:rPr lang="en-US" b="1" dirty="0" smtClean="0"/>
              <a:t>To be included in the participation rate as “engaged”</a:t>
            </a:r>
          </a:p>
          <a:p>
            <a:pPr lvl="1">
              <a:spcBef>
                <a:spcPts val="1200"/>
              </a:spcBef>
              <a:spcAft>
                <a:spcPts val="1200"/>
              </a:spcAft>
            </a:pPr>
            <a:r>
              <a:rPr lang="en-US" b="1" dirty="0" smtClean="0"/>
              <a:t>Single parent families with a child under six must complete at least 87 hours in a core activity</a:t>
            </a:r>
          </a:p>
          <a:p>
            <a:pPr lvl="1">
              <a:spcBef>
                <a:spcPts val="1200"/>
              </a:spcBef>
              <a:spcAft>
                <a:spcPts val="1200"/>
              </a:spcAft>
            </a:pPr>
            <a:r>
              <a:rPr lang="en-US" b="1" dirty="0" smtClean="0"/>
              <a:t>Single parent families whose youngest child is six or older must complete at least 130 hours in countable work activities with 87 of those hours being in a core activity</a:t>
            </a:r>
          </a:p>
          <a:p>
            <a:pPr lvl="1">
              <a:spcBef>
                <a:spcPts val="1200"/>
              </a:spcBef>
              <a:spcAft>
                <a:spcPts val="1200"/>
              </a:spcAft>
            </a:pPr>
            <a:r>
              <a:rPr lang="en-US" b="1" dirty="0" smtClean="0"/>
              <a:t>At least one parent in a two parent family must complete 130 hours in countable work activities with 87 of those hours being in a core activity</a:t>
            </a:r>
            <a:endParaRPr lang="en-US" b="1" dirty="0"/>
          </a:p>
        </p:txBody>
      </p:sp>
    </p:spTree>
    <p:extLst>
      <p:ext uri="{BB962C8B-B14F-4D97-AF65-F5344CB8AC3E}">
        <p14:creationId xmlns:p14="http://schemas.microsoft.com/office/powerpoint/2010/main" xmlns="" val="115348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All-Family Requirements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4</a:t>
            </a:fld>
            <a:endParaRPr lang="en-US" dirty="0"/>
          </a:p>
        </p:txBody>
      </p:sp>
      <p:sp>
        <p:nvSpPr>
          <p:cNvPr id="5" name="Content Placeholder 4"/>
          <p:cNvSpPr>
            <a:spLocks noGrp="1"/>
          </p:cNvSpPr>
          <p:nvPr>
            <p:ph idx="1"/>
          </p:nvPr>
        </p:nvSpPr>
        <p:spPr>
          <a:xfrm>
            <a:off x="457200" y="1295400"/>
            <a:ext cx="8229600" cy="5029200"/>
          </a:xfrm>
        </p:spPr>
        <p:txBody>
          <a:bodyPr>
            <a:normAutofit lnSpcReduction="10000"/>
          </a:bodyPr>
          <a:lstStyle/>
          <a:p>
            <a:pPr>
              <a:spcBef>
                <a:spcPts val="1200"/>
              </a:spcBef>
              <a:spcAft>
                <a:spcPts val="1200"/>
              </a:spcAft>
            </a:pPr>
            <a:r>
              <a:rPr lang="en-US" b="1" dirty="0" smtClean="0"/>
              <a:t>We can break this down  </a:t>
            </a:r>
          </a:p>
          <a:p>
            <a:pPr lvl="1">
              <a:spcBef>
                <a:spcPts val="1200"/>
              </a:spcBef>
              <a:spcAft>
                <a:spcPts val="1200"/>
              </a:spcAft>
            </a:pPr>
            <a:r>
              <a:rPr lang="en-US" b="1" dirty="0" smtClean="0"/>
              <a:t>All parents have to complete at least 87 hours in a core activity</a:t>
            </a:r>
          </a:p>
          <a:p>
            <a:pPr lvl="1">
              <a:spcBef>
                <a:spcPts val="1200"/>
              </a:spcBef>
              <a:spcAft>
                <a:spcPts val="1200"/>
              </a:spcAft>
            </a:pPr>
            <a:r>
              <a:rPr lang="en-US" b="1" dirty="0" smtClean="0"/>
              <a:t>If the parent is not a single parent with a child under six, the parent will have to complete a total of 130 hours in countable work activities</a:t>
            </a:r>
          </a:p>
          <a:p>
            <a:pPr lvl="2">
              <a:spcBef>
                <a:spcPts val="1200"/>
              </a:spcBef>
              <a:spcAft>
                <a:spcPts val="1200"/>
              </a:spcAft>
            </a:pPr>
            <a:r>
              <a:rPr lang="en-US" b="1" dirty="0" smtClean="0"/>
              <a:t>Parents may complete these hours in a core activity or in a combination of core and core plus activities</a:t>
            </a:r>
            <a:endParaRPr lang="en-US" b="1" dirty="0"/>
          </a:p>
        </p:txBody>
      </p:sp>
    </p:spTree>
    <p:extLst>
      <p:ext uri="{BB962C8B-B14F-4D97-AF65-F5344CB8AC3E}">
        <p14:creationId xmlns:p14="http://schemas.microsoft.com/office/powerpoint/2010/main" xmlns="" val="1739522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Two-Parent Family Requirements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5</a:t>
            </a:fld>
            <a:endParaRPr lang="en-US" dirty="0"/>
          </a:p>
        </p:txBody>
      </p:sp>
      <p:sp>
        <p:nvSpPr>
          <p:cNvPr id="5" name="Content Placeholder 4"/>
          <p:cNvSpPr>
            <a:spLocks noGrp="1"/>
          </p:cNvSpPr>
          <p:nvPr>
            <p:ph idx="1"/>
          </p:nvPr>
        </p:nvSpPr>
        <p:spPr>
          <a:xfrm>
            <a:off x="457200" y="1295400"/>
            <a:ext cx="8229600" cy="5029200"/>
          </a:xfrm>
        </p:spPr>
        <p:txBody>
          <a:bodyPr>
            <a:normAutofit/>
          </a:bodyPr>
          <a:lstStyle/>
          <a:p>
            <a:pPr>
              <a:spcBef>
                <a:spcPts val="1200"/>
              </a:spcBef>
              <a:spcAft>
                <a:spcPts val="1200"/>
              </a:spcAft>
            </a:pPr>
            <a:r>
              <a:rPr lang="en-US" b="1" dirty="0" smtClean="0"/>
              <a:t>But what about two parent families?</a:t>
            </a:r>
          </a:p>
          <a:p>
            <a:pPr lvl="1">
              <a:spcBef>
                <a:spcPts val="1200"/>
              </a:spcBef>
              <a:spcAft>
                <a:spcPts val="1200"/>
              </a:spcAft>
            </a:pPr>
            <a:r>
              <a:rPr lang="en-US" b="1" dirty="0" smtClean="0"/>
              <a:t>If the family is made up of two parents and both parents are able to participate in activities</a:t>
            </a:r>
          </a:p>
          <a:p>
            <a:pPr lvl="2">
              <a:spcBef>
                <a:spcPts val="1200"/>
              </a:spcBef>
              <a:spcAft>
                <a:spcPts val="1200"/>
              </a:spcAft>
            </a:pPr>
            <a:r>
              <a:rPr lang="en-US" b="1" dirty="0" smtClean="0"/>
              <a:t>Neither parents have a medical deferral active on the case (greater than 30 days)</a:t>
            </a:r>
          </a:p>
          <a:p>
            <a:pPr lvl="2">
              <a:spcBef>
                <a:spcPts val="1200"/>
              </a:spcBef>
              <a:spcAft>
                <a:spcPts val="1200"/>
              </a:spcAft>
            </a:pPr>
            <a:r>
              <a:rPr lang="en-US" b="1" dirty="0" smtClean="0"/>
              <a:t>Both parents are referred by the Department of Children and Families (DCF) as “mandatory”</a:t>
            </a:r>
          </a:p>
          <a:p>
            <a:pPr lvl="2">
              <a:spcBef>
                <a:spcPts val="1200"/>
              </a:spcBef>
              <a:spcAft>
                <a:spcPts val="1200"/>
              </a:spcAft>
            </a:pPr>
            <a:endParaRPr lang="en-US" b="1" dirty="0" smtClean="0"/>
          </a:p>
        </p:txBody>
      </p:sp>
    </p:spTree>
    <p:extLst>
      <p:ext uri="{BB962C8B-B14F-4D97-AF65-F5344CB8AC3E}">
        <p14:creationId xmlns:p14="http://schemas.microsoft.com/office/powerpoint/2010/main" xmlns="" val="2634597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Two-Parent Family Requirements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6</a:t>
            </a:fld>
            <a:endParaRPr lang="en-US" dirty="0"/>
          </a:p>
        </p:txBody>
      </p:sp>
      <p:sp>
        <p:nvSpPr>
          <p:cNvPr id="5" name="Content Placeholder 4"/>
          <p:cNvSpPr>
            <a:spLocks noGrp="1"/>
          </p:cNvSpPr>
          <p:nvPr>
            <p:ph idx="1"/>
          </p:nvPr>
        </p:nvSpPr>
        <p:spPr>
          <a:xfrm>
            <a:off x="457200" y="1295400"/>
            <a:ext cx="8229600" cy="5029200"/>
          </a:xfrm>
        </p:spPr>
        <p:txBody>
          <a:bodyPr>
            <a:normAutofit fontScale="92500" lnSpcReduction="10000"/>
          </a:bodyPr>
          <a:lstStyle/>
          <a:p>
            <a:pPr>
              <a:spcBef>
                <a:spcPts val="1200"/>
              </a:spcBef>
              <a:spcAft>
                <a:spcPts val="1200"/>
              </a:spcAft>
            </a:pPr>
            <a:r>
              <a:rPr lang="en-US" b="1" dirty="0" smtClean="0"/>
              <a:t>But what about two parent families?</a:t>
            </a:r>
          </a:p>
          <a:p>
            <a:pPr lvl="1">
              <a:spcBef>
                <a:spcPts val="1200"/>
              </a:spcBef>
              <a:spcAft>
                <a:spcPts val="1200"/>
              </a:spcAft>
            </a:pPr>
            <a:r>
              <a:rPr lang="en-US" b="1" dirty="0" smtClean="0"/>
              <a:t>The parents have to complete either</a:t>
            </a:r>
          </a:p>
          <a:p>
            <a:pPr lvl="2">
              <a:spcBef>
                <a:spcPts val="1200"/>
              </a:spcBef>
              <a:spcAft>
                <a:spcPts val="1200"/>
              </a:spcAft>
            </a:pPr>
            <a:r>
              <a:rPr lang="en-US" b="1" dirty="0" smtClean="0"/>
              <a:t>238 hours in countable work activities with 217 in a core activity</a:t>
            </a:r>
          </a:p>
          <a:p>
            <a:pPr marL="914400" lvl="2" indent="0">
              <a:spcBef>
                <a:spcPts val="1200"/>
              </a:spcBef>
              <a:spcAft>
                <a:spcPts val="1200"/>
              </a:spcAft>
              <a:buNone/>
            </a:pPr>
            <a:r>
              <a:rPr lang="en-US" b="1" dirty="0"/>
              <a:t>	</a:t>
            </a:r>
            <a:r>
              <a:rPr lang="en-US" b="1" dirty="0" smtClean="0"/>
              <a:t>		OR</a:t>
            </a:r>
          </a:p>
          <a:p>
            <a:pPr lvl="2">
              <a:spcBef>
                <a:spcPts val="1200"/>
              </a:spcBef>
              <a:spcAft>
                <a:spcPts val="1200"/>
              </a:spcAft>
            </a:pPr>
            <a:r>
              <a:rPr lang="en-US" b="1" dirty="0" smtClean="0"/>
              <a:t>152 hours in countable work activities with 130 in a core activity</a:t>
            </a:r>
            <a:endParaRPr lang="en-US" b="1" dirty="0"/>
          </a:p>
          <a:p>
            <a:pPr lvl="1">
              <a:spcBef>
                <a:spcPts val="1200"/>
              </a:spcBef>
              <a:spcAft>
                <a:spcPts val="1200"/>
              </a:spcAft>
            </a:pPr>
            <a:r>
              <a:rPr lang="en-US" b="1" dirty="0" smtClean="0"/>
              <a:t>The total required is based on the receipt of subsidized childcare, which parents can receive from a variety of sources</a:t>
            </a:r>
          </a:p>
        </p:txBody>
      </p:sp>
    </p:spTree>
    <p:extLst>
      <p:ext uri="{BB962C8B-B14F-4D97-AF65-F5344CB8AC3E}">
        <p14:creationId xmlns:p14="http://schemas.microsoft.com/office/powerpoint/2010/main" xmlns="" val="134597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Two-Parent Family Requirements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7</a:t>
            </a:fld>
            <a:endParaRPr lang="en-US" dirty="0"/>
          </a:p>
        </p:txBody>
      </p:sp>
      <p:sp>
        <p:nvSpPr>
          <p:cNvPr id="5" name="Content Placeholder 4"/>
          <p:cNvSpPr>
            <a:spLocks noGrp="1"/>
          </p:cNvSpPr>
          <p:nvPr>
            <p:ph idx="1"/>
          </p:nvPr>
        </p:nvSpPr>
        <p:spPr>
          <a:xfrm>
            <a:off x="457200" y="1295400"/>
            <a:ext cx="8229600" cy="5029200"/>
          </a:xfrm>
        </p:spPr>
        <p:txBody>
          <a:bodyPr>
            <a:normAutofit fontScale="92500" lnSpcReduction="20000"/>
          </a:bodyPr>
          <a:lstStyle/>
          <a:p>
            <a:pPr>
              <a:spcBef>
                <a:spcPts val="1200"/>
              </a:spcBef>
              <a:spcAft>
                <a:spcPts val="1200"/>
              </a:spcAft>
            </a:pPr>
            <a:r>
              <a:rPr lang="en-US" b="1" dirty="0" smtClean="0"/>
              <a:t>Let’s break this down</a:t>
            </a:r>
          </a:p>
          <a:p>
            <a:pPr lvl="1">
              <a:spcBef>
                <a:spcPts val="1200"/>
              </a:spcBef>
              <a:spcAft>
                <a:spcPts val="1200"/>
              </a:spcAft>
            </a:pPr>
            <a:r>
              <a:rPr lang="en-US" b="1" dirty="0" smtClean="0"/>
              <a:t>If both parents are referred as “mandatory” and neither parent has a “Medical Deferral (Greater than 30 days)” or “Alcohol, Drug, Mental Health (Greater than 30 days)”open on the case, then the family will be included in the two-parent family participation rate</a:t>
            </a:r>
          </a:p>
          <a:p>
            <a:pPr lvl="1">
              <a:spcBef>
                <a:spcPts val="1200"/>
              </a:spcBef>
              <a:spcAft>
                <a:spcPts val="1200"/>
              </a:spcAft>
            </a:pPr>
            <a:r>
              <a:rPr lang="en-US" b="1" dirty="0" smtClean="0"/>
              <a:t>If both parents are required to participate, then engage the parents in the required 238/217</a:t>
            </a:r>
          </a:p>
          <a:p>
            <a:pPr lvl="1">
              <a:spcBef>
                <a:spcPts val="1200"/>
              </a:spcBef>
              <a:spcAft>
                <a:spcPts val="1200"/>
              </a:spcAft>
            </a:pPr>
            <a:r>
              <a:rPr lang="en-US" b="1" dirty="0" smtClean="0"/>
              <a:t>If only one parent is required to participate, then engage the parent in 152/130</a:t>
            </a:r>
          </a:p>
        </p:txBody>
      </p:sp>
    </p:spTree>
    <p:extLst>
      <p:ext uri="{BB962C8B-B14F-4D97-AF65-F5344CB8AC3E}">
        <p14:creationId xmlns:p14="http://schemas.microsoft.com/office/powerpoint/2010/main" xmlns="" val="2747162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8</a:t>
            </a:fld>
            <a:endParaRPr lang="en-US" dirty="0"/>
          </a:p>
        </p:txBody>
      </p:sp>
      <p:sp>
        <p:nvSpPr>
          <p:cNvPr id="5" name="Content Placeholder 4"/>
          <p:cNvSpPr>
            <a:spLocks noGrp="1"/>
          </p:cNvSpPr>
          <p:nvPr>
            <p:ph idx="1"/>
          </p:nvPr>
        </p:nvSpPr>
        <p:spPr>
          <a:xfrm>
            <a:off x="457200" y="1295400"/>
            <a:ext cx="8229600" cy="5029200"/>
          </a:xfrm>
        </p:spPr>
        <p:txBody>
          <a:bodyPr>
            <a:normAutofit fontScale="92500" lnSpcReduction="20000"/>
          </a:bodyPr>
          <a:lstStyle/>
          <a:p>
            <a:pPr>
              <a:spcBef>
                <a:spcPts val="1200"/>
              </a:spcBef>
              <a:spcAft>
                <a:spcPts val="1200"/>
              </a:spcAft>
            </a:pPr>
            <a:r>
              <a:rPr lang="en-US" b="1" dirty="0" smtClean="0"/>
              <a:t>How do we know what activities are appropriate for the customer?</a:t>
            </a:r>
          </a:p>
          <a:p>
            <a:pPr lvl="1">
              <a:spcBef>
                <a:spcPts val="1200"/>
              </a:spcBef>
              <a:spcAft>
                <a:spcPts val="1200"/>
              </a:spcAft>
            </a:pPr>
            <a:r>
              <a:rPr lang="en-US" b="1" dirty="0" smtClean="0"/>
              <a:t>Should the customer be assigned to work experience?</a:t>
            </a:r>
          </a:p>
          <a:p>
            <a:pPr lvl="1">
              <a:spcBef>
                <a:spcPts val="1200"/>
              </a:spcBef>
              <a:spcAft>
                <a:spcPts val="1200"/>
              </a:spcAft>
            </a:pPr>
            <a:r>
              <a:rPr lang="en-US" b="1" dirty="0" smtClean="0"/>
              <a:t>Should the customer be assigned to community service?</a:t>
            </a:r>
          </a:p>
          <a:p>
            <a:pPr lvl="1">
              <a:spcBef>
                <a:spcPts val="1200"/>
              </a:spcBef>
              <a:spcAft>
                <a:spcPts val="1200"/>
              </a:spcAft>
            </a:pPr>
            <a:r>
              <a:rPr lang="en-US" b="1" dirty="0" smtClean="0"/>
              <a:t>Should the customer be assigned to education or training?</a:t>
            </a:r>
          </a:p>
          <a:p>
            <a:pPr lvl="1">
              <a:spcBef>
                <a:spcPts val="1200"/>
              </a:spcBef>
              <a:spcAft>
                <a:spcPts val="1200"/>
              </a:spcAft>
            </a:pPr>
            <a:r>
              <a:rPr lang="en-US" b="1" dirty="0" smtClean="0"/>
              <a:t>Should the customer be assigned to look for work?</a:t>
            </a:r>
          </a:p>
          <a:p>
            <a:pPr lvl="1">
              <a:spcBef>
                <a:spcPts val="1200"/>
              </a:spcBef>
              <a:spcAft>
                <a:spcPts val="1200"/>
              </a:spcAft>
            </a:pPr>
            <a:endParaRPr lang="en-US" b="1" dirty="0" smtClean="0"/>
          </a:p>
        </p:txBody>
      </p:sp>
    </p:spTree>
    <p:extLst>
      <p:ext uri="{BB962C8B-B14F-4D97-AF65-F5344CB8AC3E}">
        <p14:creationId xmlns:p14="http://schemas.microsoft.com/office/powerpoint/2010/main" xmlns="" val="125852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Activities</a:t>
            </a:r>
            <a:endParaRPr lang="en-US" dirty="0"/>
          </a:p>
        </p:txBody>
      </p:sp>
      <p:sp>
        <p:nvSpPr>
          <p:cNvPr id="4" name="Slide Number Placeholder 3"/>
          <p:cNvSpPr>
            <a:spLocks noGrp="1"/>
          </p:cNvSpPr>
          <p:nvPr>
            <p:ph type="sldNum" sz="quarter" idx="12"/>
          </p:nvPr>
        </p:nvSpPr>
        <p:spPr/>
        <p:txBody>
          <a:bodyPr/>
          <a:lstStyle/>
          <a:p>
            <a:fld id="{EE7B2D6A-61F6-4B22-9DE7-F39B95EAFFDC}" type="slidenum">
              <a:rPr lang="en-US" smtClean="0"/>
              <a:pPr/>
              <a:t>9</a:t>
            </a:fld>
            <a:endParaRPr lang="en-US" dirty="0"/>
          </a:p>
        </p:txBody>
      </p:sp>
      <p:sp>
        <p:nvSpPr>
          <p:cNvPr id="5" name="Content Placeholder 4"/>
          <p:cNvSpPr>
            <a:spLocks noGrp="1"/>
          </p:cNvSpPr>
          <p:nvPr>
            <p:ph idx="1"/>
          </p:nvPr>
        </p:nvSpPr>
        <p:spPr>
          <a:xfrm>
            <a:off x="457200" y="1295400"/>
            <a:ext cx="8229600" cy="5029200"/>
          </a:xfrm>
        </p:spPr>
        <p:txBody>
          <a:bodyPr>
            <a:normAutofit/>
          </a:bodyPr>
          <a:lstStyle/>
          <a:p>
            <a:pPr>
              <a:spcBef>
                <a:spcPts val="1200"/>
              </a:spcBef>
              <a:spcAft>
                <a:spcPts val="1200"/>
              </a:spcAft>
            </a:pPr>
            <a:r>
              <a:rPr lang="en-US" b="1" dirty="0" smtClean="0"/>
              <a:t>This all depends on</a:t>
            </a:r>
          </a:p>
          <a:p>
            <a:pPr lvl="1">
              <a:spcBef>
                <a:spcPts val="1200"/>
              </a:spcBef>
              <a:spcAft>
                <a:spcPts val="1200"/>
              </a:spcAft>
            </a:pPr>
            <a:r>
              <a:rPr lang="en-US" b="1" dirty="0" smtClean="0"/>
              <a:t>The customer’s goals </a:t>
            </a:r>
          </a:p>
          <a:p>
            <a:pPr lvl="2">
              <a:spcBef>
                <a:spcPts val="1200"/>
              </a:spcBef>
              <a:spcAft>
                <a:spcPts val="1200"/>
              </a:spcAft>
            </a:pPr>
            <a:r>
              <a:rPr lang="en-US" b="1" dirty="0" smtClean="0"/>
              <a:t>What does the customer want to do?</a:t>
            </a:r>
          </a:p>
          <a:p>
            <a:pPr lvl="1">
              <a:spcBef>
                <a:spcPts val="1200"/>
              </a:spcBef>
              <a:spcAft>
                <a:spcPts val="1200"/>
              </a:spcAft>
            </a:pPr>
            <a:r>
              <a:rPr lang="en-US" b="1" dirty="0" smtClean="0"/>
              <a:t>The customer’s skills and work experience</a:t>
            </a:r>
          </a:p>
          <a:p>
            <a:pPr lvl="2">
              <a:spcBef>
                <a:spcPts val="1200"/>
              </a:spcBef>
              <a:spcAft>
                <a:spcPts val="1200"/>
              </a:spcAft>
            </a:pPr>
            <a:r>
              <a:rPr lang="en-US" b="1" dirty="0" smtClean="0"/>
              <a:t>What does the customer bring to the table?</a:t>
            </a:r>
          </a:p>
          <a:p>
            <a:pPr lvl="1">
              <a:spcBef>
                <a:spcPts val="1200"/>
              </a:spcBef>
              <a:spcAft>
                <a:spcPts val="1200"/>
              </a:spcAft>
            </a:pPr>
            <a:r>
              <a:rPr lang="en-US" b="1" dirty="0" smtClean="0"/>
              <a:t>You need to understand what the customer needs to get the job</a:t>
            </a:r>
          </a:p>
          <a:p>
            <a:pPr lvl="1">
              <a:spcBef>
                <a:spcPts val="1200"/>
              </a:spcBef>
              <a:spcAft>
                <a:spcPts val="1200"/>
              </a:spcAft>
            </a:pPr>
            <a:endParaRPr lang="en-US" b="1" dirty="0" smtClean="0"/>
          </a:p>
        </p:txBody>
      </p:sp>
    </p:spTree>
    <p:extLst>
      <p:ext uri="{BB962C8B-B14F-4D97-AF65-F5344CB8AC3E}">
        <p14:creationId xmlns:p14="http://schemas.microsoft.com/office/powerpoint/2010/main" xmlns="" val="30501694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32&quot;&gt;&lt;/object&gt;&lt;object type=&quot;2&quot; unique_id=&quot;10033&quot;&gt;&lt;object type=&quot;3&quot; unique_id=&quot;10034&quot;&gt;&lt;property id=&quot;20148&quot; value=&quot;5&quot;/&gt;&lt;property id=&quot;20300&quot; value=&quot;Slide 1 - &amp;quot; &amp;#x0D;&amp;#x0A;&amp;#x0D;&amp;#x0A;&amp;quot;&quot;/&gt;&lt;property id=&quot;20307&quot; value=&quot;256&quot;/&gt;&lt;/object&gt;&lt;object type=&quot;3&quot; unique_id=&quot;10040&quot;&gt;&lt;property id=&quot;20148&quot; value=&quot;5&quot;/&gt;&lt;property id=&quot;20300&quot; value=&quot;Slide 2 - &amp;quot;Objectives&amp;quot;&quot;/&gt;&lt;property id=&quot;20307&quot; value=&quot;258&quot;/&gt;&lt;/object&gt;&lt;object type=&quot;3&quot; unique_id=&quot;20489&quot;&gt;&lt;property id=&quot;20148&quot; value=&quot;5&quot;/&gt;&lt;property id=&quot;20300&quot; value=&quot;Slide 11 - &amp;quot;  Introduction ZuCan Job Club&amp;quot;&quot;/&gt;&lt;property id=&quot;20307&quot; value=&quot;300&quot;/&gt;&lt;/object&gt;&lt;object type=&quot;3&quot; unique_id=&quot;20492&quot;&gt;&lt;property id=&quot;20148&quot; value=&quot;5&quot;/&gt;&lt;property id=&quot;20300&quot; value=&quot;Slide 6 - &amp;quot;Register for Class Session&amp;quot;&quot;/&gt;&lt;property id=&quot;20307&quot; value=&quot;304&quot;/&gt;&lt;/object&gt;&lt;object type=&quot;3&quot; unique_id=&quot;20495&quot;&gt;&lt;property id=&quot;20148&quot; value=&quot;5&quot;/&gt;&lt;property id=&quot;20300&quot; value=&quot;Slide 7 - &amp;quot;Next Steps&amp;quot;&quot;/&gt;&lt;property id=&quot;20307&quot; value=&quot;309&quot;/&gt;&lt;/object&gt;&lt;object type=&quot;3&quot; unique_id=&quot;20496&quot;&gt;&lt;property id=&quot;20148&quot; value=&quot;5&quot;/&gt;&lt;property id=&quot;20300&quot; value=&quot;Slide 8 - &amp;quot;Next Steps&amp;quot;&quot;/&gt;&lt;property id=&quot;20307&quot; value=&quot;307&quot;/&gt;&lt;/object&gt;&lt;object type=&quot;3&quot; unique_id=&quot;20497&quot;&gt;&lt;property id=&quot;20148&quot; value=&quot;5&quot;/&gt;&lt;property id=&quot;20300&quot; value=&quot;Slide 9 - &amp;quot;Next Steps&amp;quot;&quot;/&gt;&lt;property id=&quot;20307&quot; value=&quot;308&quot;/&gt;&lt;/object&gt;&lt;object type=&quot;3&quot; unique_id=&quot;20498&quot;&gt;&lt;property id=&quot;20148&quot; value=&quot;5&quot;/&gt;&lt;property id=&quot;20300&quot; value=&quot;Slide 10 - &amp;quot;Next Steps&amp;quot;&quot;/&gt;&lt;property id=&quot;20307&quot; value=&quot;310&quot;/&gt;&lt;/object&gt;&lt;object type=&quot;3&quot; unique_id=&quot;20499&quot;&gt;&lt;property id=&quot;20148&quot; value=&quot;5&quot;/&gt;&lt;property id=&quot;20300&quot; value=&quot;Slide 15 - &amp;quot;Getting Started&amp;quot;&quot;/&gt;&lt;property id=&quot;20307&quot; value=&quot;311&quot;/&gt;&lt;/object&gt;&lt;object type=&quot;3&quot; unique_id=&quot;20626&quot;&gt;&lt;property id=&quot;20148&quot; value=&quot;5&quot;/&gt;&lt;property id=&quot;20300&quot; value=&quot;Slide 4 - &amp;quot;Initial Engagement: Introduction Process&amp;quot;&quot;/&gt;&lt;property id=&quot;20307&quot; value=&quot;312&quot;/&gt;&lt;/object&gt;&lt;object type=&quot;3&quot; unique_id=&quot;20649&quot;&gt;&lt;property id=&quot;20148&quot; value=&quot;5&quot;/&gt;&lt;property id=&quot;20300&quot; value=&quot;Slide 3 - &amp;quot;Flow Process&amp;quot;&quot;/&gt;&lt;property id=&quot;20307&quot; value=&quot;313&quot;/&gt;&lt;/object&gt;&lt;object type=&quot;3&quot; unique_id=&quot;20985&quot;&gt;&lt;property id=&quot;20148&quot; value=&quot;5&quot;/&gt;&lt;property id=&quot;20300&quot; value=&quot;Slide 14 - &amp;quot;Facilitator Goals&amp;quot;&quot;/&gt;&lt;property id=&quot;20307&quot; value=&quot;318&quot;/&gt;&lt;/object&gt;&lt;object type=&quot;3&quot; unique_id=&quot;21886&quot;&gt;&lt;property id=&quot;20148&quot; value=&quot;5&quot;/&gt;&lt;property id=&quot;20300&quot; value=&quot;Slide 17 - &amp;quot;Getting Organized &amp;quot;&quot;/&gt;&lt;property id=&quot;20307&quot; value=&quot;324&quot;/&gt;&lt;/object&gt;&lt;object type=&quot;3&quot; unique_id=&quot;21931&quot;&gt;&lt;property id=&quot;20148&quot; value=&quot;5&quot;/&gt;&lt;property id=&quot;20300&quot; value=&quot;Slide 5 - &amp;quot;Join ZuCan Program  &amp;quot;&quot;/&gt;&lt;property id=&quot;20307&quot; value=&quot;333&quot;/&gt;&lt;/object&gt;&lt;object type=&quot;3&quot; unique_id=&quot;21932&quot;&gt;&lt;property id=&quot;20148&quot; value=&quot;5&quot;/&gt;&lt;property id=&quot;20300&quot; value=&quot;Slide 12 - &amp;quot;Introduction to Zucan Job Club&amp;quot;&quot;/&gt;&lt;property id=&quot;20307&quot; value=&quot;334&quot;/&gt;&lt;/object&gt;&lt;object type=&quot;3&quot; unique_id=&quot;21933&quot;&gt;&lt;property id=&quot;20148&quot; value=&quot;5&quot;/&gt;&lt;property id=&quot;20300&quot; value=&quot;Slide 13 - &amp;quot;Sample Job Club Calendar&amp;quot;&quot;/&gt;&lt;property id=&quot;20307&quot; value=&quot;325&quot;/&gt;&lt;/object&gt;&lt;object type=&quot;3&quot; unique_id=&quot;21934&quot;&gt;&lt;property id=&quot;20148&quot; value=&quot;5&quot;/&gt;&lt;property id=&quot;20300&quot; value=&quot;Slide 18 - &amp;quot;Getting Connected&amp;quot;&quot;/&gt;&lt;property id=&quot;20307&quot; value=&quot;326&quot;/&gt;&lt;/object&gt;&lt;object type=&quot;3&quot; unique_id=&quot;21935&quot;&gt;&lt;property id=&quot;20148&quot; value=&quot;5&quot;/&gt;&lt;property id=&quot;20300&quot; value=&quot;Slide 19 - &amp;quot;Getting Heard&amp;quot;&quot;/&gt;&lt;property id=&quot;20307&quot; value=&quot;327&quot;/&gt;&lt;/object&gt;&lt;object type=&quot;3&quot; unique_id=&quot;21936&quot;&gt;&lt;property id=&quot;20148&quot; value=&quot;5&quot;/&gt;&lt;property id=&quot;20300&quot; value=&quot;Slide 20 - &amp;quot;Resume Lab&amp;quot;&quot;/&gt;&lt;property id=&quot;20307&quot; value=&quot;328&quot;/&gt;&lt;/object&gt;&lt;object type=&quot;3&quot; unique_id=&quot;21937&quot;&gt;&lt;property id=&quot;20148&quot; value=&quot;5&quot;/&gt;&lt;property id=&quot;20300&quot; value=&quot;Slide 22 - &amp;quot;Career Plan &amp;quot;&quot;/&gt;&lt;property id=&quot;20307&quot; value=&quot;330&quot;/&gt;&lt;/object&gt;&lt;object type=&quot;3&quot; unique_id=&quot;21938&quot;&gt;&lt;property id=&quot;20148&quot; value=&quot;5&quot;/&gt;&lt;property id=&quot;20300&quot; value=&quot;Slide 23 - &amp;quot;Zucan Works &amp;quot;&quot;/&gt;&lt;property id=&quot;20307&quot; value=&quot;329&quot;/&gt;&lt;/object&gt;&lt;object type=&quot;3&quot; unique_id=&quot;21939&quot;&gt;&lt;property id=&quot;20148&quot; value=&quot;5&quot;/&gt;&lt;property id=&quot;20300&quot; value=&quot;Slide 24 - &amp;quot;Works Seminar&amp;quot;&quot;/&gt;&lt;property id=&quot;20307&quot; value=&quot;331&quot;/&gt;&lt;/object&gt;&lt;object type=&quot;3&quot; unique_id=&quot;21940&quot;&gt;&lt;property id=&quot;20148&quot; value=&quot;5&quot;/&gt;&lt;property id=&quot;20300&quot; value=&quot;Slide 26 - &amp;quot;Reconnections Employment Program&amp;quot;&quot;/&gt;&lt;property id=&quot;20307&quot; value=&quot;332&quot;/&gt;&lt;/object&gt;&lt;object type=&quot;3&quot; unique_id=&quot;21941&quot;&gt;&lt;property id=&quot;20148&quot; value=&quot;5&quot;/&gt;&lt;property id=&quot;20300&quot; value=&quot;Slide 27 - &amp;quot;Zucan Program &amp;quot;&quot;/&gt;&lt;property id=&quot;20307&quot; value=&quot;335&quot;/&gt;&lt;/object&gt;&lt;object type=&quot;3&quot; unique_id=&quot;22410&quot;&gt;&lt;property id=&quot;20148&quot; value=&quot;5&quot;/&gt;&lt;property id=&quot;20300&quot; value=&quot;Slide 16 - &amp;quot;Sample Roster&amp;quot;&quot;/&gt;&lt;property id=&quot;20307&quot; value=&quot;336&quot;/&gt;&lt;/object&gt;&lt;object type=&quot;3&quot; unique_id=&quot;22546&quot;&gt;&lt;property id=&quot;20148&quot; value=&quot;5&quot;/&gt;&lt;property id=&quot;20300&quot; value=&quot;Slide 21 - &amp;quot;Welcome Session&amp;quot;&quot;/&gt;&lt;property id=&quot;20307&quot; value=&quot;337&quot;/&gt;&lt;/object&gt;&lt;object type=&quot;3&quot; unique_id=&quot;23023&quot;&gt;&lt;property id=&quot;20148&quot; value=&quot;5&quot;/&gt;&lt;property id=&quot;20300&quot; value=&quot;Slide 25 - &amp;quot;Works Internship&amp;quot;&quot;/&gt;&lt;property id=&quot;20307&quot; value=&quot;338&quot;/&gt;&lt;/object&gt;&lt;object type=&quot;3&quot; unique_id=&quot;23198&quot;&gt;&lt;property id=&quot;20148&quot; value=&quot;5&quot;/&gt;&lt;property id=&quot;20300&quot; value=&quot;Slide 28 - &amp;quot;Questions&amp;quot;&quot;/&gt;&lt;property id=&quot;20307&quot; value=&quot;340&quot;/&gt;&lt;/object&gt;&lt;object type=&quot;3&quot; unique_id=&quot;23199&quot;&gt;&lt;property id=&quot;20148&quot; value=&quot;5&quot;/&gt;&lt;property id=&quot;20300&quot; value=&quot;Slide 29 - &amp;quot;Thank You!&amp;quot;&quot;/&gt;&lt;property id=&quot;20307&quot; value=&quot;33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6091</TotalTime>
  <Words>2000</Words>
  <Application>Microsoft Office PowerPoint</Application>
  <PresentationFormat>On-screen Show (4:3)</PresentationFormat>
  <Paragraphs>236</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Calculating Hours of Participation </vt:lpstr>
      <vt:lpstr>Objectives</vt:lpstr>
      <vt:lpstr>All-Family Requirements</vt:lpstr>
      <vt:lpstr>All-Family Requirements</vt:lpstr>
      <vt:lpstr>Two-Parent Family Requirements</vt:lpstr>
      <vt:lpstr>Two-Parent Family Requirements</vt:lpstr>
      <vt:lpstr>Two-Parent Family Requirements</vt:lpstr>
      <vt:lpstr>Assigning Activities</vt:lpstr>
      <vt:lpstr>Assigning Activities</vt:lpstr>
      <vt:lpstr>Assigning Activities</vt:lpstr>
      <vt:lpstr>Assignment</vt:lpstr>
      <vt:lpstr>Assigning Activities</vt:lpstr>
      <vt:lpstr>Assigning Activities</vt:lpstr>
      <vt:lpstr>Assigning Activities</vt:lpstr>
      <vt:lpstr>Assigning Hours</vt:lpstr>
      <vt:lpstr>Assigning Hours</vt:lpstr>
      <vt:lpstr>Slide 17</vt:lpstr>
      <vt:lpstr>Assigning Hours</vt:lpstr>
      <vt:lpstr>Assigning Hours</vt:lpstr>
      <vt:lpstr>Assigning Hours</vt:lpstr>
      <vt:lpstr>Assigning Hours</vt:lpstr>
      <vt:lpstr>Assigning Hours</vt:lpstr>
      <vt:lpstr>Assigning Hours</vt:lpstr>
      <vt:lpstr>Assigning Hours</vt:lpstr>
      <vt:lpstr>Tips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w12em1</dc:creator>
  <cp:lastModifiedBy>Joseph Gaines</cp:lastModifiedBy>
  <cp:revision>469</cp:revision>
  <cp:lastPrinted>2011-10-27T12:18:49Z</cp:lastPrinted>
  <dcterms:created xsi:type="dcterms:W3CDTF">2010-05-19T13:45:33Z</dcterms:created>
  <dcterms:modified xsi:type="dcterms:W3CDTF">2012-04-19T12:52:36Z</dcterms:modified>
</cp:coreProperties>
</file>