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1" r:id="rId4"/>
  </p:sldMasterIdLst>
  <p:notesMasterIdLst>
    <p:notesMasterId r:id="rId67"/>
  </p:notesMasterIdLst>
  <p:sldIdLst>
    <p:sldId id="380" r:id="rId5"/>
    <p:sldId id="381" r:id="rId6"/>
    <p:sldId id="382" r:id="rId7"/>
    <p:sldId id="383" r:id="rId8"/>
    <p:sldId id="390" r:id="rId9"/>
    <p:sldId id="448" r:id="rId10"/>
    <p:sldId id="449" r:id="rId11"/>
    <p:sldId id="392" r:id="rId12"/>
    <p:sldId id="393" r:id="rId13"/>
    <p:sldId id="394" r:id="rId14"/>
    <p:sldId id="395" r:id="rId15"/>
    <p:sldId id="397" r:id="rId16"/>
    <p:sldId id="398" r:id="rId17"/>
    <p:sldId id="399" r:id="rId18"/>
    <p:sldId id="400" r:id="rId19"/>
    <p:sldId id="401" r:id="rId20"/>
    <p:sldId id="402" r:id="rId21"/>
    <p:sldId id="403" r:id="rId22"/>
    <p:sldId id="450" r:id="rId23"/>
    <p:sldId id="404" r:id="rId24"/>
    <p:sldId id="405" r:id="rId25"/>
    <p:sldId id="406" r:id="rId26"/>
    <p:sldId id="407" r:id="rId27"/>
    <p:sldId id="408" r:id="rId28"/>
    <p:sldId id="451" r:id="rId29"/>
    <p:sldId id="452" r:id="rId30"/>
    <p:sldId id="453" r:id="rId31"/>
    <p:sldId id="409" r:id="rId32"/>
    <p:sldId id="410" r:id="rId33"/>
    <p:sldId id="411" r:id="rId34"/>
    <p:sldId id="412" r:id="rId35"/>
    <p:sldId id="413" r:id="rId36"/>
    <p:sldId id="414" r:id="rId37"/>
    <p:sldId id="415" r:id="rId38"/>
    <p:sldId id="464" r:id="rId39"/>
    <p:sldId id="416" r:id="rId40"/>
    <p:sldId id="417" r:id="rId41"/>
    <p:sldId id="418" r:id="rId42"/>
    <p:sldId id="419" r:id="rId43"/>
    <p:sldId id="454" r:id="rId44"/>
    <p:sldId id="455" r:id="rId45"/>
    <p:sldId id="459" r:id="rId46"/>
    <p:sldId id="460" r:id="rId47"/>
    <p:sldId id="461" r:id="rId48"/>
    <p:sldId id="462" r:id="rId49"/>
    <p:sldId id="463" r:id="rId50"/>
    <p:sldId id="420" r:id="rId51"/>
    <p:sldId id="421" r:id="rId52"/>
    <p:sldId id="422" r:id="rId53"/>
    <p:sldId id="423" r:id="rId54"/>
    <p:sldId id="465" r:id="rId55"/>
    <p:sldId id="466" r:id="rId56"/>
    <p:sldId id="467" r:id="rId57"/>
    <p:sldId id="468" r:id="rId58"/>
    <p:sldId id="469" r:id="rId59"/>
    <p:sldId id="470" r:id="rId60"/>
    <p:sldId id="471" r:id="rId61"/>
    <p:sldId id="472" r:id="rId62"/>
    <p:sldId id="473" r:id="rId63"/>
    <p:sldId id="474" r:id="rId64"/>
    <p:sldId id="475" r:id="rId65"/>
    <p:sldId id="435" r:id="rId6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llins"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113663"/>
    <a:srgbClr val="A3C5EF"/>
    <a:srgbClr val="D2E3F7"/>
    <a:srgbClr val="DDDDDD"/>
    <a:srgbClr val="B2B2B2"/>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2083" autoAdjust="0"/>
    <p:restoredTop sz="88481" autoAdjust="0"/>
  </p:normalViewPr>
  <p:slideViewPr>
    <p:cSldViewPr>
      <p:cViewPr varScale="1">
        <p:scale>
          <a:sx n="97" d="100"/>
          <a:sy n="97" d="100"/>
        </p:scale>
        <p:origin x="-522" y="-90"/>
      </p:cViewPr>
      <p:guideLst>
        <p:guide orient="horz" pos="2160"/>
        <p:guide pos="2880"/>
      </p:guideLst>
    </p:cSldViewPr>
  </p:slideViewPr>
  <p:outlineViewPr>
    <p:cViewPr>
      <p:scale>
        <a:sx n="33" d="100"/>
        <a:sy n="33" d="100"/>
      </p:scale>
      <p:origin x="0" y="14556"/>
    </p:cViewPr>
  </p:outlineViewPr>
  <p:notesTextViewPr>
    <p:cViewPr>
      <p:scale>
        <a:sx n="100" d="100"/>
        <a:sy n="100" d="100"/>
      </p:scale>
      <p:origin x="0" y="0"/>
    </p:cViewPr>
  </p:notesTextViewPr>
  <p:sorterViewPr>
    <p:cViewPr>
      <p:scale>
        <a:sx n="100" d="100"/>
        <a:sy n="100" d="100"/>
      </p:scale>
      <p:origin x="0" y="703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commentAuthors" Target="commentAuthors.xml"/><Relationship Id="rId7" Type="http://schemas.openxmlformats.org/officeDocument/2006/relationships/slide" Target="slides/slide3.xml"/><Relationship Id="rId71"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endParaRPr lang="en-US"/>
          </a:p>
        </p:txBody>
      </p:sp>
      <p:sp>
        <p:nvSpPr>
          <p:cNvPr id="2048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endParaRPr lang="en-US"/>
          </a:p>
        </p:txBody>
      </p:sp>
      <p:sp>
        <p:nvSpPr>
          <p:cNvPr id="809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pPr>
              <a:defRPr/>
            </a:pPr>
            <a:endParaRPr lang="en-US"/>
          </a:p>
        </p:txBody>
      </p:sp>
      <p:sp>
        <p:nvSpPr>
          <p:cNvPr id="2048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3073432E-EC7E-4A8C-B8A5-B69D3681C87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education.umn.edu/ETCS/career/advanced/JobSearch.pdf"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pPr eaLnBrk="1" hangingPunct="1"/>
            <a:r>
              <a:rPr lang="en-US" dirty="0" smtClean="0"/>
              <a:t>Welcome to part one of the Wagner Peyser</a:t>
            </a:r>
            <a:r>
              <a:rPr lang="en-US" baseline="0" dirty="0" smtClean="0"/>
              <a:t> Services in the Employ Florida Marketplace presentation series. This</a:t>
            </a:r>
            <a:r>
              <a:rPr lang="en-US" dirty="0" smtClean="0"/>
              <a:t> presentation is intended to review the core</a:t>
            </a:r>
            <a:r>
              <a:rPr lang="en-US" baseline="0" dirty="0" smtClean="0"/>
              <a:t> </a:t>
            </a:r>
            <a:r>
              <a:rPr lang="en-US" dirty="0" smtClean="0"/>
              <a:t>service codes available in EFM that may be used to document labor exchange services provided to job seekers. For information regarding intensive</a:t>
            </a:r>
            <a:r>
              <a:rPr lang="en-US" baseline="0" dirty="0" smtClean="0"/>
              <a:t> and training codes, please review part two of this presentation series.</a:t>
            </a:r>
            <a:endParaRPr lang="en-US" dirty="0" smtClean="0"/>
          </a:p>
        </p:txBody>
      </p:sp>
      <p:sp>
        <p:nvSpPr>
          <p:cNvPr id="81924" name="Slide Number Placeholder 3"/>
          <p:cNvSpPr>
            <a:spLocks noGrp="1"/>
          </p:cNvSpPr>
          <p:nvPr>
            <p:ph type="sldNum" sz="quarter" idx="5"/>
          </p:nvPr>
        </p:nvSpPr>
        <p:spPr>
          <a:noFill/>
        </p:spPr>
        <p:txBody>
          <a:bodyPr/>
          <a:lstStyle/>
          <a:p>
            <a:fld id="{D7D7CADC-50EE-4832-992F-BCED3A19AB5D}"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r>
              <a:rPr lang="en-US" dirty="0" smtClean="0"/>
              <a:t>When this service is provided by staff, documentation consisting of specific assessment points should be recorded in the “Case Notes” screen at the time of service entry. Case notes should include sufficient detail so that other staff who may need to assist the customer can review the results of the assessment and provide follow-up services based on the information recorded. </a:t>
            </a:r>
          </a:p>
          <a:p>
            <a:endParaRPr lang="en-US" dirty="0" smtClean="0"/>
          </a:p>
        </p:txBody>
      </p:sp>
      <p:sp>
        <p:nvSpPr>
          <p:cNvPr id="98308" name="Slide Number Placeholder 3"/>
          <p:cNvSpPr>
            <a:spLocks noGrp="1"/>
          </p:cNvSpPr>
          <p:nvPr>
            <p:ph type="sldNum" sz="quarter" idx="5"/>
          </p:nvPr>
        </p:nvSpPr>
        <p:spPr>
          <a:noFill/>
        </p:spPr>
        <p:txBody>
          <a:bodyPr/>
          <a:lstStyle/>
          <a:p>
            <a:fld id="{6BBF2AFF-3FC6-4B40-ABC2-DE65D6177E5D}"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F9574F90-3918-4942-9361-5D1379537426}" type="slidenum">
              <a:rPr lang="en-US" smtClean="0"/>
              <a:pPr/>
              <a:t>11</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r>
              <a:rPr lang="en-US" dirty="0" smtClean="0"/>
              <a:t>Service code 103, </a:t>
            </a:r>
            <a:r>
              <a:rPr lang="en-US" i="1" dirty="0" smtClean="0"/>
              <a:t>information on training providers and performance outcomes</a:t>
            </a:r>
            <a:r>
              <a:rPr lang="en-US" dirty="0" smtClean="0"/>
              <a:t>, is a staff-assisted service that is automatically recorded in the system when customers access specific training-related information in EFM. This information should enable them to make informed choices relative to training opportunities and resources. Documentation from training provider searches can be found under the search history menu, programs tab. </a:t>
            </a:r>
          </a:p>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84EEBCD1-152B-4C3D-BB07-946E4D65B6AD}" type="slidenum">
              <a:rPr lang="en-US" smtClean="0"/>
              <a:pPr/>
              <a:t>12</a:t>
            </a:fld>
            <a:endParaRPr 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r>
              <a:rPr lang="en-US" dirty="0" smtClean="0"/>
              <a:t>Code 104, </a:t>
            </a:r>
            <a:r>
              <a:rPr lang="en-US" i="1" dirty="0" smtClean="0"/>
              <a:t>job search workshop </a:t>
            </a:r>
            <a:r>
              <a:rPr lang="en-US" dirty="0" smtClean="0"/>
              <a:t>is a short seminar that is designed to provide participants with techniques that enable them to perform a comprehensive job search. There are required services that must be included in this workshop before credit can be taken. At minimum, customers must receive labor market information, application/resume writing, interviewing techniques and instruction on how to find job openings. The aforementioned subjects are mandatory.  However, additional topics may be added if desired. Each subject can be broken down into individual components scheduled at separate times, but credit cannot be taken until all mandatory components are provided.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3C217A44-0807-4B14-9A7C-B7A42DD034DA}" type="slidenum">
              <a:rPr lang="en-US" smtClean="0"/>
              <a:pPr/>
              <a:t>13</a:t>
            </a:fld>
            <a:endParaRPr 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r>
              <a:rPr lang="en-US" dirty="0" smtClean="0"/>
              <a:t>Service code 105, </a:t>
            </a:r>
            <a:r>
              <a:rPr lang="en-US" i="1" dirty="0" smtClean="0"/>
              <a:t>job finding club</a:t>
            </a:r>
            <a:r>
              <a:rPr lang="en-US" dirty="0" smtClean="0"/>
              <a:t>, is similar to the job search workshop but longer in duration. A job finding club encompasses all the elements of the job search workshop. In includes reviewing labor market information, resume writing, interviewing skills and how to search for a job. The club should encompass at least one to two weeks of structured, supervised individual and/or group support where participants learn the skills necessary to obtain jobs and actively seek vacant positions.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952A69F1-E457-4A50-8B6D-F5B8568AFD7B}" type="slidenum">
              <a:rPr lang="en-US" smtClean="0"/>
              <a:pPr/>
              <a:t>14</a:t>
            </a:fld>
            <a:endParaRPr lang="en-US"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r>
              <a:rPr lang="en-US" dirty="0" smtClean="0"/>
              <a:t>Code 106, </a:t>
            </a:r>
            <a:r>
              <a:rPr lang="en-US" i="1" dirty="0" smtClean="0"/>
              <a:t>provided internet job search support/training</a:t>
            </a:r>
            <a:r>
              <a:rPr lang="en-US" dirty="0" smtClean="0"/>
              <a:t>, can be documented when staff work with a job seeker to train on how to use the internet for job search functions. Staff can assist customers with basic computer instruction such as learning what the mouse is, basic keyboarding and how to use a computer to search job banks such as EFM or CareerBuilder.</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1B20DED7-8CEC-4386-8B15-7C07F6E97737}" type="slidenum">
              <a:rPr lang="en-US" smtClean="0"/>
              <a:pPr/>
              <a:t>15</a:t>
            </a:fld>
            <a:endParaRPr lang="en-US"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r>
              <a:rPr lang="en-US" i="1" dirty="0" smtClean="0"/>
              <a:t>Provision of labor market information</a:t>
            </a:r>
            <a:r>
              <a:rPr lang="en-US" dirty="0" smtClean="0"/>
              <a:t>, code 107, provides a job seeker with information pertaining to the socio-economic forces which may influence the employment process in the local labor market. Labor market information (LMI) provides occupational staffing and hiring patterns, working conditions and wage information that can guide job seekers with their job search. LMI services can be provided as often as needed, in-person, by phone or mail. However, duplication of the same specific LMI service should be avoided.</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pPr eaLnBrk="1" hangingPunct="1">
              <a:lnSpc>
                <a:spcPct val="80000"/>
              </a:lnSpc>
            </a:pPr>
            <a:r>
              <a:rPr lang="en-US" smtClean="0"/>
              <a:t>When this service is provided by One-Stop staff, documentation should be recorded on the “Case Notes” screen at the time of service entry. Documentation should include the information that is provided to the customer. </a:t>
            </a:r>
          </a:p>
          <a:p>
            <a:endParaRPr lang="en-US" smtClean="0"/>
          </a:p>
        </p:txBody>
      </p:sp>
      <p:sp>
        <p:nvSpPr>
          <p:cNvPr id="104452" name="Slide Number Placeholder 3"/>
          <p:cNvSpPr>
            <a:spLocks noGrp="1"/>
          </p:cNvSpPr>
          <p:nvPr>
            <p:ph type="sldNum" sz="quarter" idx="5"/>
          </p:nvPr>
        </p:nvSpPr>
        <p:spPr>
          <a:noFill/>
        </p:spPr>
        <p:txBody>
          <a:bodyPr/>
          <a:lstStyle/>
          <a:p>
            <a:fld id="{9D10B671-B0F1-4926-9E7A-C99468640BF5}"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E7B08803-02FD-4947-B436-901666158EFA}" type="slidenum">
              <a:rPr lang="en-US" smtClean="0"/>
              <a:pPr/>
              <a:t>17</a:t>
            </a:fld>
            <a:endParaRPr lang="en-US" smtClean="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r>
              <a:rPr lang="en-US" i="1" dirty="0" smtClean="0"/>
              <a:t>Case coordinated services</a:t>
            </a:r>
            <a:r>
              <a:rPr lang="en-US" dirty="0" smtClean="0"/>
              <a:t>, code 109, is a veteran code which may use to document coordination with community agencies and other federal, state and local governments who provide services to veterans.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4823F8F3-03CE-456D-871F-63B6464A8FFF}" type="slidenum">
              <a:rPr lang="en-US" smtClean="0"/>
              <a:pPr/>
              <a:t>18</a:t>
            </a:fld>
            <a:endParaRPr lang="en-US" smtClean="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r>
              <a:rPr lang="en-US" dirty="0" smtClean="0"/>
              <a:t>Service code 110, </a:t>
            </a:r>
            <a:r>
              <a:rPr lang="en-US" i="1" dirty="0" smtClean="0"/>
              <a:t>attended a rapid response event</a:t>
            </a:r>
            <a:r>
              <a:rPr lang="en-US" dirty="0" smtClean="0"/>
              <a:t>, can be recorded if staff provide information about the One-Stop Career Center at a rapid response event. Rapid response events are typically held when a company is downsizing or closing. These events typically involve a large number of displaced employees who may need the services offered by the One Stop Career Center. When recording this service, staff should also record the response event number in the designated field, if available.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r>
              <a:rPr lang="en-US" dirty="0" smtClean="0"/>
              <a:t>Code 111, </a:t>
            </a:r>
            <a:r>
              <a:rPr lang="en-US" i="1" dirty="0" smtClean="0"/>
              <a:t>TAP workshop</a:t>
            </a:r>
            <a:r>
              <a:rPr lang="en-US" dirty="0" smtClean="0"/>
              <a:t>, is documented when a member the military attends a workshop that provides information about transitioning into civilian life. These workshops provide information about current labor market trends, career information, résumé assistance and a host of other workforce related tools and information. </a:t>
            </a:r>
          </a:p>
        </p:txBody>
      </p:sp>
      <p:sp>
        <p:nvSpPr>
          <p:cNvPr id="107524" name="Slide Number Placeholder 3"/>
          <p:cNvSpPr>
            <a:spLocks noGrp="1"/>
          </p:cNvSpPr>
          <p:nvPr>
            <p:ph type="sldNum" sz="quarter" idx="5"/>
          </p:nvPr>
        </p:nvSpPr>
        <p:spPr>
          <a:noFill/>
        </p:spPr>
        <p:txBody>
          <a:bodyPr/>
          <a:lstStyle/>
          <a:p>
            <a:fld id="{CB0FB583-CE27-4828-8737-8E298B2C13A6}"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The Wagner-Peyser Act of 1933 requires a nationwide labor exchange system to assist with meeting the needs of employers and job seekers. In Florida, labor exchange services can be accessed through three modes of service: self, facilitated self-help, or staff assisted. All labor exchange activities are documented in EFM regardless of the mode utilized.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eaLnBrk="1" hangingPunct="1"/>
            <a:r>
              <a:rPr lang="en-US" dirty="0" smtClean="0"/>
              <a:t>The Employ Florida Marketplace (EFM) is Florida’s management information system used to document labor exchange (Wagner-Peyser) services throughout the state. Data is captured through the use of service codes which are a series of numbers used to describe a specific activity. Service codes in EFM are captured in a sequential manner ranging from zero to nine-hundred. The type of service code recorded helps to determine whether the activity was a self-service or a staff-assisted service. Self-services are those that jobseekers or employers may perform for themselves on the EFM website. Many services are offered through the self-service option, including: job search, educational tools and other workforce related resources. Staff-assisted services are any activity that requires the expenditure of staff time. Most staff-assisted services are performed on-site at a One-Stop Career Center, job fairs or other recruitment events. The service code number also assists with identification of the type of workforce program a job seeker has received services through. For example, a customer enrolled in the Workforce Investment Act may have service activities documented from the 400 series which identifies them as a youth participant.</a:t>
            </a:r>
          </a:p>
          <a:p>
            <a:pPr eaLnBrk="1" hangingPunct="1"/>
            <a:endParaRPr lang="en-US" dirty="0" smtClean="0"/>
          </a:p>
          <a:p>
            <a:pPr eaLnBrk="1" hangingPunct="1"/>
            <a:endParaRPr lang="en-US" dirty="0" smtClean="0"/>
          </a:p>
        </p:txBody>
      </p:sp>
      <p:sp>
        <p:nvSpPr>
          <p:cNvPr id="82948" name="Slide Number Placeholder 3"/>
          <p:cNvSpPr>
            <a:spLocks noGrp="1"/>
          </p:cNvSpPr>
          <p:nvPr>
            <p:ph type="sldNum" sz="quarter" idx="5"/>
          </p:nvPr>
        </p:nvSpPr>
        <p:spPr>
          <a:noFill/>
        </p:spPr>
        <p:txBody>
          <a:bodyPr/>
          <a:lstStyle/>
          <a:p>
            <a:fld id="{A0B61E60-0F44-4C85-8C98-9E0C31E16584}"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0DFC979D-FC27-4393-8C76-F0A152686786}" type="slidenum">
              <a:rPr lang="en-US" smtClean="0"/>
              <a:pPr/>
              <a:t>20</a:t>
            </a:fld>
            <a:endParaRPr lang="en-US"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lnSpc>
                <a:spcPct val="80000"/>
              </a:lnSpc>
            </a:pPr>
            <a:r>
              <a:rPr lang="en-US" i="1" dirty="0" smtClean="0"/>
              <a:t>Job fairs </a:t>
            </a:r>
            <a:r>
              <a:rPr lang="en-US" dirty="0" smtClean="0"/>
              <a:t>are documented with a code 112 and represent a structured gathering and exhibition in an appointed place with individuals who are seeking employment and employers who are seeking workers. Job fairs count as staff-assisted, job search assistance activities. Job fairs can be provided at the employer’s business location, the One-Stop Career Center, or another designated location with prior arrangements made by or in conjunction with One-Stop staff. Logs or applications taken at a job fair should be retained for one year after the program year of the job fair. Referral to a job fair is not sufficient to obtain credit for this service. </a:t>
            </a:r>
            <a:endParaRPr lang="en-US" b="1" i="1"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ED560657-AAF9-4378-93C7-E895A466359B}" type="slidenum">
              <a:rPr lang="en-US" smtClean="0"/>
              <a:pPr/>
              <a:t>21</a:t>
            </a:fld>
            <a:endParaRPr lang="en-US"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marL="0" lvl="1" eaLnBrk="1" hangingPunct="1"/>
            <a:r>
              <a:rPr lang="en-US" altLang="zh-CN" dirty="0" smtClean="0"/>
              <a:t>Code 113 represents a </a:t>
            </a:r>
            <a:r>
              <a:rPr lang="en-US" altLang="zh-CN" i="1" dirty="0" smtClean="0"/>
              <a:t>job search plan </a:t>
            </a:r>
            <a:r>
              <a:rPr lang="en-US" altLang="zh-CN" dirty="0" smtClean="0"/>
              <a:t>that focuses on how to look for a job. Staff may want to consider addressing the following issues to assist with development of the plan: </a:t>
            </a:r>
          </a:p>
          <a:p>
            <a:pPr marL="0" lvl="1" eaLnBrk="1" hangingPunct="1"/>
            <a:endParaRPr lang="en-US" altLang="zh-CN" dirty="0" smtClean="0"/>
          </a:p>
          <a:p>
            <a:pPr marL="0" lvl="1" eaLnBrk="1" hangingPunct="1">
              <a:buFont typeface="Wingdings" pitchFamily="2" charset="2"/>
              <a:buChar char="Ø"/>
            </a:pPr>
            <a:r>
              <a:rPr lang="en-US" altLang="zh-CN" dirty="0" smtClean="0"/>
              <a:t>what does the individual want to do</a:t>
            </a:r>
          </a:p>
          <a:p>
            <a:pPr marL="0" lvl="1" eaLnBrk="1" hangingPunct="1">
              <a:buFont typeface="Wingdings" pitchFamily="2" charset="2"/>
              <a:buChar char="Ø"/>
            </a:pPr>
            <a:r>
              <a:rPr lang="en-US" altLang="zh-CN" dirty="0" smtClean="0"/>
              <a:t>skills they possess</a:t>
            </a:r>
          </a:p>
          <a:p>
            <a:pPr marL="0" lvl="1" eaLnBrk="1" hangingPunct="1">
              <a:buFont typeface="Wingdings" pitchFamily="2" charset="2"/>
              <a:buChar char="Ø"/>
            </a:pPr>
            <a:r>
              <a:rPr lang="en-US" altLang="zh-CN" dirty="0" smtClean="0"/>
              <a:t>how to create a resume</a:t>
            </a:r>
          </a:p>
          <a:p>
            <a:pPr marL="0" lvl="1" eaLnBrk="1" hangingPunct="1">
              <a:buFont typeface="Wingdings" pitchFamily="2" charset="2"/>
              <a:buChar char="Ø"/>
            </a:pPr>
            <a:r>
              <a:rPr lang="en-US" altLang="zh-CN" dirty="0" smtClean="0"/>
              <a:t>where they can find job announcements. </a:t>
            </a:r>
          </a:p>
          <a:p>
            <a:pPr marL="0" lvl="1" eaLnBrk="1" hangingPunct="1">
              <a:buFont typeface="Wingdings" pitchFamily="2" charset="2"/>
              <a:buNone/>
            </a:pPr>
            <a:endParaRPr lang="en-US" altLang="zh-CN" dirty="0" smtClean="0"/>
          </a:p>
          <a:p>
            <a:pPr marL="0" lvl="1" eaLnBrk="1" hangingPunct="1"/>
            <a:r>
              <a:rPr lang="en-US" dirty="0" smtClean="0">
                <a:hlinkClick r:id="rId3"/>
              </a:rPr>
              <a:t>http://www.education.umn.edu/ETCS/career/advanced/JobSearch.pdf</a:t>
            </a:r>
            <a:r>
              <a:rPr lang="en-US" dirty="0" smtClean="0"/>
              <a:t> </a:t>
            </a:r>
            <a:endParaRPr lang="en-US" altLang="zh-CN"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A5FBAEBA-690F-4678-8595-5132DCF58F54}" type="slidenum">
              <a:rPr lang="en-US" smtClean="0"/>
              <a:pPr/>
              <a:t>22</a:t>
            </a:fld>
            <a:endParaRPr lang="en-US" smtClean="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r>
              <a:rPr lang="en-US" dirty="0" smtClean="0"/>
              <a:t>Service code 114 may be used to record a </a:t>
            </a:r>
            <a:r>
              <a:rPr lang="en-US" i="1" dirty="0" smtClean="0"/>
              <a:t>staff-assisted job search </a:t>
            </a:r>
            <a:r>
              <a:rPr lang="en-US" dirty="0" smtClean="0"/>
              <a:t>when such services have been provided. The job search may be performed through EFM or any other job search resource.</a:t>
            </a:r>
          </a:p>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3F098228-FA1E-489F-9D7D-124A6388F4E8}" type="slidenum">
              <a:rPr lang="en-US" smtClean="0"/>
              <a:pPr/>
              <a:t>23</a:t>
            </a:fld>
            <a:endParaRPr lang="en-US" smtClean="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Service code 115, </a:t>
            </a:r>
            <a:r>
              <a:rPr lang="en-US" i="1" dirty="0" smtClean="0"/>
              <a:t>resume preparation assistance</a:t>
            </a:r>
            <a:r>
              <a:rPr lang="en-US" dirty="0" smtClean="0"/>
              <a:t>, can be recorded when a job seeker attends a workshop on resume preparation.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eaLnBrk="1" hangingPunct="1"/>
            <a:r>
              <a:rPr lang="en-US" dirty="0" smtClean="0"/>
              <a:t>Staff should assist the job seeker with the creation and/or critique of a written resume. </a:t>
            </a:r>
          </a:p>
          <a:p>
            <a:pPr eaLnBrk="1" hangingPunct="1"/>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0F28D76F-C69F-4303-BD0E-33C439D7E234}" type="slidenum">
              <a:rPr lang="en-US" smtClean="0"/>
              <a:pPr/>
              <a:t>24</a:t>
            </a:fld>
            <a:endParaRPr lang="en-US"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r>
              <a:rPr lang="en-US" dirty="0" smtClean="0"/>
              <a:t>Code 116, </a:t>
            </a:r>
            <a:r>
              <a:rPr lang="en-US" i="1" dirty="0" smtClean="0"/>
              <a:t>received service from staff not classified</a:t>
            </a:r>
            <a:r>
              <a:rPr lang="en-US" dirty="0" smtClean="0"/>
              <a:t>, can be recorded when staff have expended time providing a service which is not listed in EFM. The specific service provided should be documented on the case notes screen with the action and the results captured in the note.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p:spPr>
        <p:txBody>
          <a:bodyPr/>
          <a:lstStyle/>
          <a:p>
            <a:r>
              <a:rPr lang="en-US" dirty="0" smtClean="0"/>
              <a:t>Code 117, </a:t>
            </a:r>
            <a:r>
              <a:rPr lang="en-US" i="1" dirty="0" smtClean="0"/>
              <a:t>outreach Vet/MSFW</a:t>
            </a:r>
            <a:r>
              <a:rPr lang="en-US" dirty="0" smtClean="0"/>
              <a:t>, can be recorded when staff perform an outreach service to a veteran or MSFW. The outreach may include providing information about services available for veterans or MSFWs. </a:t>
            </a:r>
          </a:p>
        </p:txBody>
      </p:sp>
      <p:sp>
        <p:nvSpPr>
          <p:cNvPr id="113668" name="Slide Number Placeholder 3"/>
          <p:cNvSpPr>
            <a:spLocks noGrp="1"/>
          </p:cNvSpPr>
          <p:nvPr>
            <p:ph type="sldNum" sz="quarter" idx="5"/>
          </p:nvPr>
        </p:nvSpPr>
        <p:spPr>
          <a:noFill/>
        </p:spPr>
        <p:txBody>
          <a:bodyPr/>
          <a:lstStyle/>
          <a:p>
            <a:fld id="{D505828F-09C7-4FAF-96C1-6ED9D8DE133E}"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p:spPr>
        <p:txBody>
          <a:bodyPr/>
          <a:lstStyle/>
          <a:p>
            <a:r>
              <a:rPr lang="en-US" dirty="0" smtClean="0"/>
              <a:t>Code 118, </a:t>
            </a:r>
            <a:r>
              <a:rPr lang="en-US" i="1" dirty="0" smtClean="0"/>
              <a:t>failed to respond to call-in</a:t>
            </a:r>
            <a:r>
              <a:rPr lang="en-US" dirty="0" smtClean="0"/>
              <a:t>, may be recorded to note a job seeker’s failure to respond to a communication by staff to report to the one-stop career center. </a:t>
            </a:r>
          </a:p>
        </p:txBody>
      </p:sp>
      <p:sp>
        <p:nvSpPr>
          <p:cNvPr id="114692" name="Slide Number Placeholder 3"/>
          <p:cNvSpPr>
            <a:spLocks noGrp="1"/>
          </p:cNvSpPr>
          <p:nvPr>
            <p:ph type="sldNum" sz="quarter" idx="5"/>
          </p:nvPr>
        </p:nvSpPr>
        <p:spPr>
          <a:noFill/>
        </p:spPr>
        <p:txBody>
          <a:bodyPr/>
          <a:lstStyle/>
          <a:p>
            <a:fld id="{BD3F32FA-30E7-4988-ABCA-A24AC0420E10}"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p:spPr>
        <p:txBody>
          <a:bodyPr/>
          <a:lstStyle/>
          <a:p>
            <a:r>
              <a:rPr lang="en-US" dirty="0" smtClean="0"/>
              <a:t>Code 120, </a:t>
            </a:r>
            <a:r>
              <a:rPr lang="en-US" i="1" dirty="0" smtClean="0"/>
              <a:t>use of one-stop resource room/equipment</a:t>
            </a:r>
            <a:r>
              <a:rPr lang="en-US" dirty="0" smtClean="0"/>
              <a:t>, can be recorded when a job seeker utilizes the resource room to perform a service. Services may include use of the telephone, fax machine or copy machine.</a:t>
            </a:r>
          </a:p>
        </p:txBody>
      </p:sp>
      <p:sp>
        <p:nvSpPr>
          <p:cNvPr id="115716" name="Slide Number Placeholder 3"/>
          <p:cNvSpPr>
            <a:spLocks noGrp="1"/>
          </p:cNvSpPr>
          <p:nvPr>
            <p:ph type="sldNum" sz="quarter" idx="5"/>
          </p:nvPr>
        </p:nvSpPr>
        <p:spPr>
          <a:noFill/>
        </p:spPr>
        <p:txBody>
          <a:bodyPr/>
          <a:lstStyle/>
          <a:p>
            <a:fld id="{E8D84406-5383-4786-BB94-BEC87757BD24}"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A7D8C504-547C-497D-A814-3AC67FA31B00}" type="slidenum">
              <a:rPr lang="en-US" smtClean="0"/>
              <a:pPr/>
              <a:t>28</a:t>
            </a:fld>
            <a:endParaRPr lang="en-US"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r>
              <a:rPr lang="en-US" dirty="0" smtClean="0"/>
              <a:t>The federal definition of a job development is the process of securing a job interview with a public or private employer for a specific job seeker for whom the One-Stop Career Center has no suitable opening on file. Service code 123, job development contacts, should be used when staff make contacts with an employer for vacancies related to a job seekers skills and employment history.</a:t>
            </a:r>
          </a:p>
          <a:p>
            <a:pPr eaLnBrk="1" hangingPunct="1"/>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p:spPr>
        <p:txBody>
          <a:bodyPr/>
          <a:lstStyle/>
          <a:p>
            <a:r>
              <a:rPr lang="en-US" smtClean="0"/>
              <a:t>Job development contacts should be documented on the case notes screen with the employer’s name. If staff later learn that the customer was hired on the job to which a job development contact was made, a job order should be written and credit for the placement should be taken.</a:t>
            </a:r>
          </a:p>
        </p:txBody>
      </p:sp>
      <p:sp>
        <p:nvSpPr>
          <p:cNvPr id="117764" name="Slide Number Placeholder 3"/>
          <p:cNvSpPr>
            <a:spLocks noGrp="1"/>
          </p:cNvSpPr>
          <p:nvPr>
            <p:ph type="sldNum" sz="quarter" idx="5"/>
          </p:nvPr>
        </p:nvSpPr>
        <p:spPr>
          <a:noFill/>
        </p:spPr>
        <p:txBody>
          <a:bodyPr/>
          <a:lstStyle/>
          <a:p>
            <a:fld id="{764F5C20-4E35-4B9B-B936-FFF27BB09214}"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9D98A280-6910-4B5B-B3EC-0D58BF96B637}" type="slidenum">
              <a:rPr lang="en-US" smtClean="0"/>
              <a:pPr/>
              <a:t>3</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r>
              <a:rPr lang="en-US" dirty="0" smtClean="0"/>
              <a:t>Self-services fall in the zero series of service codes. Although these services are marked as system generated self-services, they can be either self-services or staff-assisted self-services. Staff can determine the type of service by locating the activity on the service plan and clicking the view link. This will display the individual activity service plan which provides staff with information on the date of the activity, completion status, region</a:t>
            </a:r>
            <a:r>
              <a:rPr lang="en-US" baseline="0" dirty="0" smtClean="0"/>
              <a:t> and </a:t>
            </a:r>
            <a:r>
              <a:rPr lang="en-US" dirty="0" smtClean="0"/>
              <a:t>office information and whether it was system or staff generated self-service. </a:t>
            </a:r>
          </a:p>
          <a:p>
            <a:pPr eaLnBrk="1" hangingPunct="1"/>
            <a:endParaRPr lang="en-US" dirty="0" smtClean="0"/>
          </a:p>
          <a:p>
            <a:pPr eaLnBrk="1" hangingPunct="1"/>
            <a:r>
              <a:rPr lang="en-US" dirty="0" smtClean="0"/>
              <a:t>The middle example shows a self-service job search that was performed with a job seeker but is staff-assisted. Remember the 006 code identifies it as a self-service activity because it falls under the zero series and the user ID is where you can identify that staff performed the activity. The staff members name is listed as both the creator and the editor. </a:t>
            </a:r>
          </a:p>
          <a:p>
            <a:pPr eaLnBrk="1" hangingPunct="1"/>
            <a:endParaRPr lang="en-US" dirty="0" smtClean="0"/>
          </a:p>
          <a:p>
            <a:pPr eaLnBrk="1" hangingPunct="1"/>
            <a:r>
              <a:rPr lang="en-US" dirty="0" smtClean="0"/>
              <a:t>The second example represents the same self-service activity except the user ID now lists the system as the user. This means a job seeker accessed this activity using their log-in information, performed a job search and the system captured the activity.</a:t>
            </a:r>
          </a:p>
          <a:p>
            <a:pPr eaLnBrk="1" hangingPunct="1"/>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EC7F775C-A62C-465F-94C0-64C563FB93CB}" type="slidenum">
              <a:rPr lang="en-US" smtClean="0"/>
              <a:pPr/>
              <a:t>30</a:t>
            </a:fld>
            <a:endParaRPr lang="en-US" smtClean="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r>
              <a:rPr lang="en-US" dirty="0" smtClean="0"/>
              <a:t>The federal bonding program provides fidelity bonds to job seekers for whom commercial bonds cannot be obtained. Bonds are issued to the employer to protect against any potential loss that may be incurred after hiring an at-risk job seeker. Each One-Stop Career Center should have knowledgeable staff who are trained in procedures for providing bond coverage. Code 124, </a:t>
            </a:r>
            <a:r>
              <a:rPr lang="en-US" i="1" dirty="0" smtClean="0"/>
              <a:t>received bonding assistance</a:t>
            </a:r>
            <a:r>
              <a:rPr lang="en-US" dirty="0" smtClean="0"/>
              <a:t>, should be taken when a bond is issued; not when information about the program is presented. When issuing a bond, document the employer’s name, the job seeker’s start date and the person who verified the information on the case notes screen. A copy of the bonding form should be maintained on file at the one-stop.</a:t>
            </a:r>
          </a:p>
          <a:p>
            <a:pPr eaLnBrk="1" hangingPunct="1"/>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A192C1BA-3E54-4171-A585-BA6E1A13CDFA}" type="slidenum">
              <a:rPr lang="en-US" smtClean="0"/>
              <a:pPr/>
              <a:t>31</a:t>
            </a:fld>
            <a:endParaRPr lang="en-US"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r>
              <a:rPr lang="en-US" i="1" dirty="0" smtClean="0"/>
              <a:t>Job Search &amp; placement assistance including career counseling</a:t>
            </a:r>
            <a:r>
              <a:rPr lang="en-US" dirty="0" smtClean="0"/>
              <a:t>, code 125, may be used to identify Priority Re-Employment Planning (PREP) program placement services. </a:t>
            </a:r>
            <a:endParaRPr lang="en-US" i="1"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76733743-B1C8-4398-B5F2-811477FE114D}" type="slidenum">
              <a:rPr lang="en-US" smtClean="0"/>
              <a:pPr/>
              <a:t>32</a:t>
            </a:fld>
            <a:endParaRPr lang="en-U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r>
              <a:rPr lang="en-US" dirty="0" smtClean="0"/>
              <a:t>The Work Opportunity Tax Credit (WOTC) is an incentive to private, for profit employers to hire individuals from certain targeted groups. </a:t>
            </a:r>
            <a:r>
              <a:rPr lang="en-US" i="1" dirty="0" smtClean="0"/>
              <a:t>Tax credit information</a:t>
            </a:r>
            <a:r>
              <a:rPr lang="en-US" dirty="0" smtClean="0"/>
              <a:t>, service code 126, can be recorded when a job seeker has been provided information regarding the Work Opportunity Tax Credit program (WOTC).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8F8BA57C-644F-48ED-A2E0-3F8BAADBBDE7}" type="slidenum">
              <a:rPr lang="en-US" smtClean="0"/>
              <a:pPr/>
              <a:t>33</a:t>
            </a:fld>
            <a:endParaRPr lang="en-US"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r>
              <a:rPr lang="en-US" dirty="0" smtClean="0"/>
              <a:t>Code 127, </a:t>
            </a:r>
            <a:r>
              <a:rPr lang="en-US" i="1" dirty="0" smtClean="0"/>
              <a:t>reportable service from a DVOP/LVER</a:t>
            </a:r>
            <a:r>
              <a:rPr lang="en-US" dirty="0" smtClean="0"/>
              <a:t>, is a service for veterans where a Disabled Veteran Outreach Program (DVOP) or Local Veterans Employment Representative (LVER) expend time providing a service which is not listed in EFM. The type of service provided should be documented on the case notes screen listing the action and the result of the action.</a:t>
            </a:r>
          </a:p>
          <a:p>
            <a:pPr eaLnBrk="1" hangingPunct="1"/>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054F0E8D-2DA5-4E20-8772-7C682D3B735E}" type="slidenum">
              <a:rPr lang="en-US" smtClean="0"/>
              <a:pPr/>
              <a:t>34</a:t>
            </a:fld>
            <a:endParaRPr lang="en-US"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r>
              <a:rPr lang="en-US" dirty="0" smtClean="0"/>
              <a:t>Code 128, </a:t>
            </a:r>
            <a:r>
              <a:rPr lang="en-US" i="1" dirty="0" smtClean="0"/>
              <a:t>assigned case manager</a:t>
            </a:r>
            <a:r>
              <a:rPr lang="en-US" dirty="0" smtClean="0"/>
              <a:t>, is another activity code for veteran use only. This service can be taken to record case management that a veteran customer may have been assigned from another agency, such as the Veterans Administration. The name of the veteran’s representative should be identified on the case notes screen.</a:t>
            </a:r>
          </a:p>
          <a:p>
            <a:pPr eaLnBrk="1" hangingPunct="1"/>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p:spPr>
        <p:txBody>
          <a:bodyPr/>
          <a:lstStyle/>
          <a:p>
            <a:r>
              <a:rPr lang="en-US" i="0" dirty="0" smtClean="0"/>
              <a:t>The last veteran activity code is 129</a:t>
            </a:r>
            <a:r>
              <a:rPr lang="en-US" i="1" dirty="0" smtClean="0"/>
              <a:t>, received case management services</a:t>
            </a:r>
            <a:r>
              <a:rPr lang="en-US" dirty="0" smtClean="0"/>
              <a:t>. This service code identifies veterans who have received and completed intensive case management services. The veteran representatives name should be documented on the case notes screen.</a:t>
            </a:r>
          </a:p>
        </p:txBody>
      </p:sp>
      <p:sp>
        <p:nvSpPr>
          <p:cNvPr id="123908" name="Slide Number Placeholder 3"/>
          <p:cNvSpPr>
            <a:spLocks noGrp="1"/>
          </p:cNvSpPr>
          <p:nvPr>
            <p:ph type="sldNum" sz="quarter" idx="5"/>
          </p:nvPr>
        </p:nvSpPr>
        <p:spPr>
          <a:noFill/>
        </p:spPr>
        <p:txBody>
          <a:bodyPr/>
          <a:lstStyle/>
          <a:p>
            <a:fld id="{E54E2D88-93F0-4830-B8A9-05E9A8AD30CE}"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77F01CA3-9D10-4401-91F5-1E28C453CA19}" type="slidenum">
              <a:rPr lang="en-US" smtClean="0"/>
              <a:pPr/>
              <a:t>36</a:t>
            </a:fld>
            <a:endParaRPr lang="en-US"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r>
              <a:rPr lang="en-US" dirty="0" smtClean="0"/>
              <a:t>A proficiency test examines the level of knowledge or skill an individual has in a particular area. </a:t>
            </a:r>
            <a:r>
              <a:rPr lang="en-US" i="1" dirty="0" smtClean="0"/>
              <a:t>Proficiency testing</a:t>
            </a:r>
            <a:r>
              <a:rPr lang="en-US" dirty="0" smtClean="0"/>
              <a:t>, service code 130, may be recorded if the One-Stop Career Center provides any type of proficiency testing, such as computer skills or workplace knowledge. This service should be documented in a case note or on the assessment tab in EFM listing the type of test and the results.</a:t>
            </a:r>
          </a:p>
          <a:p>
            <a:pPr eaLnBrk="1" hangingPunct="1"/>
            <a:endParaRPr lang="en-US" dirty="0" smtClean="0"/>
          </a:p>
          <a:p>
            <a:pPr eaLnBrk="1" hangingPunct="1"/>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D9C555E1-FFD6-4853-8714-896EF864C762}" type="slidenum">
              <a:rPr lang="en-US" smtClean="0"/>
              <a:pPr/>
              <a:t>37</a:t>
            </a:fld>
            <a:endParaRPr lang="en-US"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r>
              <a:rPr lang="en-US" dirty="0" smtClean="0"/>
              <a:t>Service code 131, </a:t>
            </a:r>
            <a:r>
              <a:rPr lang="en-US" i="1" dirty="0" smtClean="0"/>
              <a:t>testing/background check as required by employer</a:t>
            </a:r>
            <a:r>
              <a:rPr lang="en-US" dirty="0" smtClean="0"/>
              <a:t>, can be recorded when the One-Stop provides any testing to job-seekers for an employer. The type of test may vary, but should be documented on the notes screen or assessment tab, if appropriate. Any additional related information regarding test results and outcomes should also be listed.</a:t>
            </a:r>
          </a:p>
          <a:p>
            <a:pPr eaLnBrk="1" hangingPunct="1"/>
            <a:endParaRPr 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E26C018F-5679-4DB0-9C17-4A86B2A70A92}" type="slidenum">
              <a:rPr lang="en-US" smtClean="0"/>
              <a:pPr/>
              <a:t>38</a:t>
            </a:fld>
            <a:endParaRPr lang="en-US" smtClean="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r>
              <a:rPr lang="en-US" smtClean="0"/>
              <a:t>Service code 132 is used to capture other types of testing services that may be provided by One-Stop center, such as career assessments that are staff-assisted. The tests must be performed by One-Stop staff and should be documented on the assessment tab or the notes screen. The case note should include the test’s name, type, and results.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069261DB-2AA9-42E5-94C0-A89A0DA140B3}" type="slidenum">
              <a:rPr lang="en-US" smtClean="0"/>
              <a:pPr/>
              <a:t>39</a:t>
            </a:fld>
            <a:endParaRPr lang="en-US" smtClean="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r>
              <a:rPr lang="en-US" dirty="0" smtClean="0"/>
              <a:t>Pre-screening means examination of something or someone before selection. Service code 134, </a:t>
            </a:r>
            <a:r>
              <a:rPr lang="en-US" i="1" dirty="0" smtClean="0"/>
              <a:t>employer pre-screening</a:t>
            </a:r>
            <a:r>
              <a:rPr lang="en-US" dirty="0" smtClean="0"/>
              <a:t>, can be recorded when staff pre-screen an applicant’s qualifications before referring them to a job order. This code may also be used to document staff efforts to screen applicants on the </a:t>
            </a:r>
            <a:r>
              <a:rPr lang="en-US" i="1" dirty="0" smtClean="0"/>
              <a:t>referral pending review list </a:t>
            </a:r>
            <a:r>
              <a:rPr lang="en-US" dirty="0" smtClean="0"/>
              <a:t>of suppressed job orders when the screening does not result in a referral.</a:t>
            </a:r>
          </a:p>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r>
              <a:rPr lang="en-US" dirty="0" smtClean="0"/>
              <a:t>The next set of service codes are those falling in the 100 series. These codes reflect core-level activities that are always staff-assisted services provided on-site at the One-Stop Centers. These services can be utilized by staff in the Wagner-Peyser (WP), Workforce Investment Act (WIA) and Trade Adjustment Assistance (TAA) programs. Core services are universally accessible and generally provide fundamental job search assistance, internet training and referral to supportive services. </a:t>
            </a:r>
          </a:p>
        </p:txBody>
      </p:sp>
      <p:sp>
        <p:nvSpPr>
          <p:cNvPr id="86020" name="Slide Number Placeholder 3"/>
          <p:cNvSpPr>
            <a:spLocks noGrp="1"/>
          </p:cNvSpPr>
          <p:nvPr>
            <p:ph type="sldNum" sz="quarter" idx="5"/>
          </p:nvPr>
        </p:nvSpPr>
        <p:spPr>
          <a:noFill/>
        </p:spPr>
        <p:txBody>
          <a:bodyPr/>
          <a:lstStyle/>
          <a:p>
            <a:fld id="{623CE647-E9D7-46BE-AC25-218EB93CBBAC}"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r>
              <a:rPr lang="en-US" dirty="0" smtClean="0"/>
              <a:t>Service code 135, </a:t>
            </a:r>
            <a:r>
              <a:rPr lang="en-US" i="1" dirty="0" smtClean="0"/>
              <a:t>local office contact</a:t>
            </a:r>
            <a:r>
              <a:rPr lang="en-US" dirty="0" smtClean="0"/>
              <a:t>, may be used when a job seeker appears at the One-Stop Career Center as a result of outreach by staff. </a:t>
            </a:r>
            <a:r>
              <a:rPr lang="en-US" dirty="0" smtClean="0">
                <a:solidFill>
                  <a:srgbClr val="FFFF00"/>
                </a:solidFill>
              </a:rPr>
              <a:t>Depending on the type of service provided, codes other than 135 may </a:t>
            </a:r>
            <a:r>
              <a:rPr lang="en-US" smtClean="0">
                <a:solidFill>
                  <a:srgbClr val="FFFF00"/>
                </a:solidFill>
              </a:rPr>
              <a:t>be more </a:t>
            </a:r>
            <a:r>
              <a:rPr lang="en-US" dirty="0" smtClean="0">
                <a:solidFill>
                  <a:srgbClr val="FFFF00"/>
                </a:solidFill>
              </a:rPr>
              <a:t>appropriate to indicate the activities or services that are provided. </a:t>
            </a:r>
          </a:p>
        </p:txBody>
      </p:sp>
      <p:sp>
        <p:nvSpPr>
          <p:cNvPr id="129028" name="Slide Number Placeholder 3"/>
          <p:cNvSpPr>
            <a:spLocks noGrp="1"/>
          </p:cNvSpPr>
          <p:nvPr>
            <p:ph type="sldNum" sz="quarter" idx="5"/>
          </p:nvPr>
        </p:nvSpPr>
        <p:spPr>
          <a:noFill/>
        </p:spPr>
        <p:txBody>
          <a:bodyPr/>
          <a:lstStyle/>
          <a:p>
            <a:fld id="{C070D4DB-BE2A-453F-AAFA-DD12068098EB}" type="slidenum">
              <a:rPr lang="en-US" smtClean="0"/>
              <a:pPr/>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p:spPr>
        <p:txBody>
          <a:bodyPr/>
          <a:lstStyle/>
          <a:p>
            <a:r>
              <a:rPr lang="en-US" dirty="0" smtClean="0"/>
              <a:t>Code 136, </a:t>
            </a:r>
            <a:r>
              <a:rPr lang="en-US" i="1" dirty="0" smtClean="0"/>
              <a:t>follow up contact</a:t>
            </a:r>
            <a:r>
              <a:rPr lang="en-US" dirty="0" smtClean="0"/>
              <a:t>, indicates that follow up has been provided to a job seeker following some type of initial service. Follow up can be any appropriate service that is relevant to the job seekers file. May include working the soft exit report when a reportable service has not been provided.</a:t>
            </a:r>
          </a:p>
        </p:txBody>
      </p:sp>
      <p:sp>
        <p:nvSpPr>
          <p:cNvPr id="130052" name="Slide Number Placeholder 3"/>
          <p:cNvSpPr>
            <a:spLocks noGrp="1"/>
          </p:cNvSpPr>
          <p:nvPr>
            <p:ph type="sldNum" sz="quarter" idx="5"/>
          </p:nvPr>
        </p:nvSpPr>
        <p:spPr>
          <a:noFill/>
        </p:spPr>
        <p:txBody>
          <a:bodyPr/>
          <a:lstStyle/>
          <a:p>
            <a:fld id="{9BBFAA84-F02F-4E38-BE09-07CC1BBAA9AB}" type="slidenum">
              <a:rPr lang="en-US" smtClean="0"/>
              <a:pPr/>
              <a:t>41</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p:spPr>
        <p:txBody>
          <a:bodyPr/>
          <a:lstStyle/>
          <a:p>
            <a:r>
              <a:rPr lang="en-US" i="1" dirty="0" smtClean="0"/>
              <a:t>The computer skills workshop</a:t>
            </a:r>
            <a:r>
              <a:rPr lang="en-US" dirty="0" smtClean="0"/>
              <a:t>, code 153, can be recorded when instruction has been provided about how to use any type of computer application. This may include keyboarding skills, instruction on how to use e-mail or the use of the Microsoft Office Suite. This code can be used to document an individual or group service and any level of expertise.</a:t>
            </a:r>
          </a:p>
        </p:txBody>
      </p:sp>
      <p:sp>
        <p:nvSpPr>
          <p:cNvPr id="131076" name="Slide Number Placeholder 3"/>
          <p:cNvSpPr>
            <a:spLocks noGrp="1"/>
          </p:cNvSpPr>
          <p:nvPr>
            <p:ph type="sldNum" sz="quarter" idx="5"/>
          </p:nvPr>
        </p:nvSpPr>
        <p:spPr>
          <a:noFill/>
        </p:spPr>
        <p:txBody>
          <a:bodyPr/>
          <a:lstStyle/>
          <a:p>
            <a:fld id="{8E21D8E7-C6A4-462F-B6F4-06763F967760}" type="slidenum">
              <a:rPr lang="en-US" smtClean="0"/>
              <a:pPr/>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ln/>
        </p:spPr>
      </p:sp>
      <p:sp>
        <p:nvSpPr>
          <p:cNvPr id="132099" name="Notes Placeholder 2"/>
          <p:cNvSpPr>
            <a:spLocks noGrp="1"/>
          </p:cNvSpPr>
          <p:nvPr>
            <p:ph type="body" idx="1"/>
          </p:nvPr>
        </p:nvSpPr>
        <p:spPr>
          <a:noFill/>
          <a:ln/>
        </p:spPr>
        <p:txBody>
          <a:bodyPr/>
          <a:lstStyle/>
          <a:p>
            <a:r>
              <a:rPr lang="en-US" dirty="0" smtClean="0"/>
              <a:t>Code 154, </a:t>
            </a:r>
            <a:r>
              <a:rPr lang="en-US" i="1" dirty="0" smtClean="0"/>
              <a:t>social networking workshop</a:t>
            </a:r>
            <a:r>
              <a:rPr lang="en-US" dirty="0" smtClean="0"/>
              <a:t>, can be used to record attendance at a session where information has been provided on how to use social networking sites to search for employment and networking opportunities. Topics may include proper conduct while using these sites to contact employers or networking with other users and may be used to document any social networking site.</a:t>
            </a:r>
          </a:p>
        </p:txBody>
      </p:sp>
      <p:sp>
        <p:nvSpPr>
          <p:cNvPr id="132100" name="Slide Number Placeholder 3"/>
          <p:cNvSpPr>
            <a:spLocks noGrp="1"/>
          </p:cNvSpPr>
          <p:nvPr>
            <p:ph type="sldNum" sz="quarter" idx="5"/>
          </p:nvPr>
        </p:nvSpPr>
        <p:spPr>
          <a:noFill/>
        </p:spPr>
        <p:txBody>
          <a:bodyPr/>
          <a:lstStyle/>
          <a:p>
            <a:fld id="{BD38F4CF-BF0B-46C6-A7A2-BFD00F401A28}" type="slidenum">
              <a:rPr lang="en-US" smtClean="0"/>
              <a:pPr/>
              <a:t>43</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noFill/>
          <a:ln/>
        </p:spPr>
        <p:txBody>
          <a:bodyPr/>
          <a:lstStyle/>
          <a:p>
            <a:r>
              <a:rPr lang="en-US" dirty="0" smtClean="0"/>
              <a:t>Code 155, </a:t>
            </a:r>
            <a:r>
              <a:rPr lang="en-US" i="1" dirty="0" smtClean="0"/>
              <a:t>interview skills workshop</a:t>
            </a:r>
            <a:r>
              <a:rPr lang="en-US" dirty="0" smtClean="0"/>
              <a:t>, may be recorded when staff review guidelines and best practices on how to successfully participate in an interview. Topics may address how to dress appropriately, a review of frequently asked questions, mock interview sessions, etc.</a:t>
            </a:r>
          </a:p>
        </p:txBody>
      </p:sp>
      <p:sp>
        <p:nvSpPr>
          <p:cNvPr id="133124" name="Slide Number Placeholder 3"/>
          <p:cNvSpPr>
            <a:spLocks noGrp="1"/>
          </p:cNvSpPr>
          <p:nvPr>
            <p:ph type="sldNum" sz="quarter" idx="5"/>
          </p:nvPr>
        </p:nvSpPr>
        <p:spPr>
          <a:noFill/>
        </p:spPr>
        <p:txBody>
          <a:bodyPr/>
          <a:lstStyle/>
          <a:p>
            <a:fld id="{97220D28-1B16-403C-AE27-9CF06F675266}" type="slidenum">
              <a:rPr lang="en-US" smtClean="0"/>
              <a:pPr/>
              <a:t>44</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a:ln/>
        </p:spPr>
        <p:txBody>
          <a:bodyPr/>
          <a:lstStyle/>
          <a:p>
            <a:r>
              <a:rPr lang="en-US" dirty="0" smtClean="0"/>
              <a:t>Code 156, </a:t>
            </a:r>
            <a:r>
              <a:rPr lang="en-US" i="1" dirty="0" smtClean="0"/>
              <a:t>soft skills workshop</a:t>
            </a:r>
            <a:r>
              <a:rPr lang="en-US" dirty="0" smtClean="0"/>
              <a:t>, may be used to document activities provided to identify or discuss key soft skills that are useful in the workplace. Soft skills are those behavioral attributes which enhance a person’s job performance or career success. Soft skills may include interpersonal communications, professionalism and work ethic, critical thinking and problem solving, teamwork, creating a self image and reputation maintenance, among others.</a:t>
            </a:r>
          </a:p>
        </p:txBody>
      </p:sp>
      <p:sp>
        <p:nvSpPr>
          <p:cNvPr id="134148" name="Slide Number Placeholder 3"/>
          <p:cNvSpPr>
            <a:spLocks noGrp="1"/>
          </p:cNvSpPr>
          <p:nvPr>
            <p:ph type="sldNum" sz="quarter" idx="5"/>
          </p:nvPr>
        </p:nvSpPr>
        <p:spPr>
          <a:noFill/>
        </p:spPr>
        <p:txBody>
          <a:bodyPr/>
          <a:lstStyle/>
          <a:p>
            <a:fld id="{FAAD3DC0-0AF2-47B3-BA72-5149318F04B2}" type="slidenum">
              <a:rPr lang="en-US" smtClean="0"/>
              <a:pPr/>
              <a:t>45</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p:spPr>
        <p:txBody>
          <a:bodyPr/>
          <a:lstStyle/>
          <a:p>
            <a:r>
              <a:rPr lang="en-US" dirty="0" smtClean="0"/>
              <a:t>Service code 157, </a:t>
            </a:r>
            <a:r>
              <a:rPr lang="en-US" i="1" dirty="0" smtClean="0"/>
              <a:t>financial management workshop</a:t>
            </a:r>
            <a:r>
              <a:rPr lang="en-US" dirty="0" smtClean="0"/>
              <a:t>, may be used when staff provide customers with information on their personal finances. Topics may include discussing basic financial terminology, debt assessment, services offered at no charge by consumer credit counseling agencies and other budgeting basics. This code can also be used to document a customer’s attendance at a seminar or workshop hosted by a partner organization as long as the one-stop center has involvement in the activity.</a:t>
            </a:r>
          </a:p>
        </p:txBody>
      </p:sp>
      <p:sp>
        <p:nvSpPr>
          <p:cNvPr id="135172" name="Slide Number Placeholder 3"/>
          <p:cNvSpPr>
            <a:spLocks noGrp="1"/>
          </p:cNvSpPr>
          <p:nvPr>
            <p:ph type="sldNum" sz="quarter" idx="5"/>
          </p:nvPr>
        </p:nvSpPr>
        <p:spPr>
          <a:noFill/>
        </p:spPr>
        <p:txBody>
          <a:bodyPr/>
          <a:lstStyle/>
          <a:p>
            <a:fld id="{E1FAB5A4-A8AD-472A-9EF5-C26955CE9D6D}" type="slidenum">
              <a:rPr lang="en-US" smtClean="0"/>
              <a:pPr/>
              <a:t>46</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D05E055E-84AD-4807-903E-BDC94EA04B5A}" type="slidenum">
              <a:rPr lang="en-US" smtClean="0"/>
              <a:pPr/>
              <a:t>47</a:t>
            </a:fld>
            <a:endParaRPr lang="en-US"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r>
              <a:rPr lang="en-US" dirty="0" smtClean="0"/>
              <a:t>Service code 179, </a:t>
            </a:r>
            <a:r>
              <a:rPr lang="en-US" i="1" dirty="0" smtClean="0"/>
              <a:t>outside web-link job referral</a:t>
            </a:r>
            <a:r>
              <a:rPr lang="en-US" dirty="0" smtClean="0"/>
              <a:t>, is recorded when staff assisting a job seeker with a job search in EFM click on the apply for this job button on a spidered job. Spidered jobs are vacancies imported into EFM from other job search sites such as Career Builder.</a:t>
            </a:r>
          </a:p>
          <a:p>
            <a:pPr eaLnBrk="1" hangingPunct="1"/>
            <a:endParaRPr lang="en-US" dirty="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32F5B51F-400F-4B33-8541-E46B4E3772F4}" type="slidenum">
              <a:rPr lang="en-US" smtClean="0"/>
              <a:pPr/>
              <a:t>48</a:t>
            </a:fld>
            <a:endParaRPr lang="en-US"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r>
              <a:rPr lang="en-US" dirty="0" smtClean="0"/>
              <a:t>Supportive services are community resources offered to customers who face barriers that hinder their employment or training opportunities. The One-Stop Career Center may offer supportive services in the form of child care vouchers, transportation assistance, medical attention, temporary shelter, etc. Credit can be taken for referrals to  supportive services that fall in the service code range of 180-187. </a:t>
            </a:r>
          </a:p>
          <a:p>
            <a:pPr eaLnBrk="1" hangingPunct="1"/>
            <a:endParaRPr lang="en-US" dirty="0"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ln/>
        </p:spPr>
      </p:sp>
      <p:sp>
        <p:nvSpPr>
          <p:cNvPr id="138243" name="Notes Placeholder 2"/>
          <p:cNvSpPr>
            <a:spLocks noGrp="1"/>
          </p:cNvSpPr>
          <p:nvPr>
            <p:ph type="body" idx="1"/>
          </p:nvPr>
        </p:nvSpPr>
        <p:spPr>
          <a:noFill/>
          <a:ln/>
        </p:spPr>
        <p:txBody>
          <a:bodyPr/>
          <a:lstStyle/>
          <a:p>
            <a:pPr eaLnBrk="1" hangingPunct="1">
              <a:lnSpc>
                <a:spcPct val="90000"/>
              </a:lnSpc>
            </a:pPr>
            <a:r>
              <a:rPr lang="en-US" smtClean="0"/>
              <a:t>All customers can benefit from having the information necessary to obtain needed services provided by social and other service agencies operating in the community. It is our responsibility to provide customers with specific information regarding the service provider, the type of service and how to access the services. This information may be provided in person, by telephone, via e-mail or regular mail. It is the customer’s choice whether or not to take advantage of these various services.  </a:t>
            </a:r>
          </a:p>
          <a:p>
            <a:endParaRPr lang="en-US" smtClean="0"/>
          </a:p>
        </p:txBody>
      </p:sp>
      <p:sp>
        <p:nvSpPr>
          <p:cNvPr id="138244" name="Slide Number Placeholder 3"/>
          <p:cNvSpPr>
            <a:spLocks noGrp="1"/>
          </p:cNvSpPr>
          <p:nvPr>
            <p:ph type="sldNum" sz="quarter" idx="5"/>
          </p:nvPr>
        </p:nvSpPr>
        <p:spPr>
          <a:noFill/>
        </p:spPr>
        <p:txBody>
          <a:bodyPr/>
          <a:lstStyle/>
          <a:p>
            <a:fld id="{B31D0288-E0F0-48A9-98FA-2337CFD4956B}" type="slidenum">
              <a:rPr lang="en-US" smtClean="0"/>
              <a:pPr/>
              <a:t>49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E27BDAFF-7591-45AD-B702-72DFB4D1424B}" type="slidenum">
              <a:rPr lang="en-US" smtClean="0"/>
              <a:pPr/>
              <a:t>5</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r>
              <a:rPr lang="en-US" dirty="0" smtClean="0"/>
              <a:t>As mentioned earlier, some self-services are actually staff-assisted services. These are self-service activities that are recorded as staff-assisted workforce information services. The system labels the service according to the user information recorded when the service is performed.</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ln/>
        </p:spPr>
      </p:sp>
      <p:sp>
        <p:nvSpPr>
          <p:cNvPr id="139267" name="Notes Placeholder 2"/>
          <p:cNvSpPr>
            <a:spLocks noGrp="1"/>
          </p:cNvSpPr>
          <p:nvPr>
            <p:ph type="body" idx="1"/>
          </p:nvPr>
        </p:nvSpPr>
        <p:spPr>
          <a:noFill/>
          <a:ln/>
        </p:spPr>
        <p:txBody>
          <a:bodyPr/>
          <a:lstStyle/>
          <a:p>
            <a:r>
              <a:rPr lang="en-US" dirty="0" smtClean="0"/>
              <a:t>Supportive services should be documented on the case notes screen at the time of activity entry. The type of service and the name of the agency should be included in the case note.</a:t>
            </a:r>
          </a:p>
        </p:txBody>
      </p:sp>
      <p:sp>
        <p:nvSpPr>
          <p:cNvPr id="139268" name="Slide Number Placeholder 3"/>
          <p:cNvSpPr>
            <a:spLocks noGrp="1"/>
          </p:cNvSpPr>
          <p:nvPr>
            <p:ph type="sldNum" sz="quarter" idx="5"/>
          </p:nvPr>
        </p:nvSpPr>
        <p:spPr>
          <a:noFill/>
        </p:spPr>
        <p:txBody>
          <a:bodyPr/>
          <a:lstStyle/>
          <a:p>
            <a:fld id="{D013F401-6A52-4E1C-A065-0F1DC0488EE5}" type="slidenum">
              <a:rPr lang="en-US" smtClean="0"/>
              <a:pPr/>
              <a:t>50</a:t>
            </a:fld>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have completed part</a:t>
            </a:r>
            <a:r>
              <a:rPr lang="en-US" baseline="0" dirty="0" smtClean="0"/>
              <a:t> one of the Wagner Peyser services in EFM. Please take a moment to complete the following quiz.</a:t>
            </a:r>
            <a:endParaRPr lang="en-US" dirty="0"/>
          </a:p>
        </p:txBody>
      </p:sp>
      <p:sp>
        <p:nvSpPr>
          <p:cNvPr id="4" name="Slide Number Placeholder 3"/>
          <p:cNvSpPr>
            <a:spLocks noGrp="1"/>
          </p:cNvSpPr>
          <p:nvPr>
            <p:ph type="sldNum" sz="quarter" idx="10"/>
          </p:nvPr>
        </p:nvSpPr>
        <p:spPr/>
        <p:txBody>
          <a:bodyPr/>
          <a:lstStyle/>
          <a:p>
            <a:pPr>
              <a:defRPr/>
            </a:pPr>
            <a:fld id="{3073432E-EC7E-4A8C-B8A5-B69D3681C871}" type="slidenum">
              <a:rPr lang="en-US" smtClean="0"/>
              <a:pPr>
                <a:defRPr/>
              </a:pPr>
              <a:t>51</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 for viewing</a:t>
            </a:r>
            <a:r>
              <a:rPr lang="en-US" baseline="0" dirty="0" smtClean="0"/>
              <a:t> part one of the Wagner Peyser services in EFM. If you have questions or need additional information please contact the Wagner Peyser team at the information shown.</a:t>
            </a:r>
            <a:endParaRPr lang="en-US" dirty="0"/>
          </a:p>
        </p:txBody>
      </p:sp>
      <p:sp>
        <p:nvSpPr>
          <p:cNvPr id="4" name="Slide Number Placeholder 3"/>
          <p:cNvSpPr>
            <a:spLocks noGrp="1"/>
          </p:cNvSpPr>
          <p:nvPr>
            <p:ph type="sldNum" sz="quarter" idx="10"/>
          </p:nvPr>
        </p:nvSpPr>
        <p:spPr/>
        <p:txBody>
          <a:bodyPr/>
          <a:lstStyle/>
          <a:p>
            <a:pPr>
              <a:defRPr/>
            </a:pPr>
            <a:fld id="{3073432E-EC7E-4A8C-B8A5-B69D3681C871}" type="slidenum">
              <a:rPr lang="en-US" smtClean="0"/>
              <a:pPr>
                <a:defRPr/>
              </a:pPr>
              <a:t>62</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r>
              <a:rPr lang="en-US" dirty="0" smtClean="0"/>
              <a:t>Code 099, </a:t>
            </a:r>
            <a:r>
              <a:rPr lang="en-US" i="1" dirty="0" smtClean="0"/>
              <a:t>511N issued and explained</a:t>
            </a:r>
            <a:r>
              <a:rPr lang="en-US" dirty="0" smtClean="0"/>
              <a:t>, should be recorded when </a:t>
            </a:r>
            <a:r>
              <a:rPr lang="en-US" smtClean="0"/>
              <a:t>the DEO form </a:t>
            </a:r>
            <a:r>
              <a:rPr lang="en-US" dirty="0" smtClean="0"/>
              <a:t>LES 511N has been issued to MSFWs explaining the services available at the one-stop career center. This is not a reportable service and does not commence or extend participation.</a:t>
            </a:r>
          </a:p>
        </p:txBody>
      </p:sp>
      <p:sp>
        <p:nvSpPr>
          <p:cNvPr id="94212" name="Slide Number Placeholder 3"/>
          <p:cNvSpPr>
            <a:spLocks noGrp="1"/>
          </p:cNvSpPr>
          <p:nvPr>
            <p:ph type="sldNum" sz="quarter" idx="5"/>
          </p:nvPr>
        </p:nvSpPr>
        <p:spPr>
          <a:noFill/>
        </p:spPr>
        <p:txBody>
          <a:bodyPr/>
          <a:lstStyle/>
          <a:p>
            <a:fld id="{E397DE89-7C9F-41DB-A028-44015B6636C6}"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r>
              <a:rPr lang="en-US" dirty="0" smtClean="0"/>
              <a:t>Code 100, </a:t>
            </a:r>
            <a:r>
              <a:rPr lang="en-US" i="1" dirty="0" smtClean="0"/>
              <a:t>validate I-9</a:t>
            </a:r>
            <a:r>
              <a:rPr lang="en-US" dirty="0" smtClean="0"/>
              <a:t>, should be recorded when staff have validated a customer’s employment eligibility. This service may be requested by employers for agricultural jobs or other job orders. This is not a reportable service.</a:t>
            </a:r>
          </a:p>
        </p:txBody>
      </p:sp>
      <p:sp>
        <p:nvSpPr>
          <p:cNvPr id="95236" name="Slide Number Placeholder 3"/>
          <p:cNvSpPr>
            <a:spLocks noGrp="1"/>
          </p:cNvSpPr>
          <p:nvPr>
            <p:ph type="sldNum" sz="quarter" idx="5"/>
          </p:nvPr>
        </p:nvSpPr>
        <p:spPr>
          <a:noFill/>
        </p:spPr>
        <p:txBody>
          <a:bodyPr/>
          <a:lstStyle/>
          <a:p>
            <a:fld id="{AB2B709B-8481-4AE8-9185-1CBE6BDB8A40}"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FA99E61A-4091-416A-8226-C305E3F26850}" type="slidenum">
              <a:rPr lang="en-US" smtClean="0"/>
              <a:pPr/>
              <a:t>8</a:t>
            </a:fld>
            <a:endParaRPr lang="en-US"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r>
              <a:rPr lang="en-US" dirty="0" smtClean="0"/>
              <a:t>Service code 101 is a staff-assisted orientation. An orientation can be defined as </a:t>
            </a:r>
            <a:r>
              <a:rPr lang="en-US" dirty="0" smtClean="0">
                <a:solidFill>
                  <a:srgbClr val="000000"/>
                </a:solidFill>
              </a:rPr>
              <a:t>a structured, on-site session designed to acquaint customers with the One-Stop Career Center, available services and programs that can assist participants to secure employment or training opportunities.</a:t>
            </a:r>
            <a:r>
              <a:rPr lang="en-US" b="1" dirty="0" smtClean="0">
                <a:solidFill>
                  <a:srgbClr val="000000"/>
                </a:solidFill>
              </a:rPr>
              <a:t> </a:t>
            </a:r>
            <a:r>
              <a:rPr lang="en-US" dirty="0" smtClean="0">
                <a:solidFill>
                  <a:srgbClr val="000000"/>
                </a:solidFill>
              </a:rPr>
              <a:t>The length of this session may vary and should be provided by, or in conjunction with, One-Stop Career Center staff. Various programs may have additional guidelines for the provision of an orientation service. Staff should consult the guidance for those programs to ensure adherence to those requirements.</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0B883E48-B5A7-4C9C-B9A1-2BF1B0EB59C7}" type="slidenum">
              <a:rPr lang="en-US" smtClean="0"/>
              <a:pPr/>
              <a:t>9</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r>
              <a:rPr lang="en-US" dirty="0" smtClean="0"/>
              <a:t>The 102 initial assessment may be documented when staff perform a cursory review of the strengths and weaknesses of a job seekers education, work history and vocational skills. This review should result in the identification of employment goals, barriers and additional services that may be needed. The initial assessment results may also assist with the development of a plan which utilizes the job seeker’s strengths </a:t>
            </a:r>
            <a:r>
              <a:rPr lang="en-US" smtClean="0"/>
              <a:t>and addresses </a:t>
            </a:r>
            <a:r>
              <a:rPr lang="en-US" dirty="0" smtClean="0"/>
              <a:t>their weaknesses.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C2136106-A35F-4B4D-A14C-A2F4FDFDBAD0}"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E220731-1271-4FDD-99FD-430E7C005136}" type="slidenum">
              <a:rPr lang="en-US"/>
              <a:pPr>
                <a:defRPr/>
              </a:pPr>
              <a:t>‹#›</a:t>
            </a:fld>
            <a:endParaRPr lang="en-US" dirty="0"/>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1224C87-9016-4FA7-95C4-918546BF62DE}" type="slidenum">
              <a:rPr lang="en-US"/>
              <a:pPr>
                <a:defRPr/>
              </a:pPr>
              <a:t>‹#›</a:t>
            </a:fld>
            <a:endParaRPr lang="en-US" dirty="0"/>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F3A659A-495D-42FE-AAC2-770470A6B3EC}" type="slidenum">
              <a:rPr lang="en-US"/>
              <a:pPr>
                <a:defRPr/>
              </a:pPr>
              <a:t>‹#›</a:t>
            </a:fld>
            <a:endParaRPr lang="en-US" dirty="0"/>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B63A82F3-D78C-44A3-BF6C-529F25D6C3D1}"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C85F5FE-B40D-4B01-9DA4-11F731CFFC8B}" type="slidenum">
              <a:rPr lang="en-US"/>
              <a:pPr>
                <a:defRPr/>
              </a:pPr>
              <a:t>‹#›</a:t>
            </a:fld>
            <a:endParaRPr lang="en-US" dirty="0"/>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D5D8919B-4498-4A40-894C-1BE4018D50A7}" type="slidenum">
              <a:rPr lang="en-US"/>
              <a:pPr>
                <a:defRPr/>
              </a:pPr>
              <a:t>‹#›</a:t>
            </a:fld>
            <a:endParaRPr lang="en-US" dirty="0"/>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8F7D21FA-4BFC-4640-BBC5-23D11D73AE1F}" type="slidenum">
              <a:rPr lang="en-US"/>
              <a:pPr>
                <a:defRPr/>
              </a:pPr>
              <a:t>‹#›</a:t>
            </a:fld>
            <a:endParaRPr lang="en-US" dirty="0"/>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06727C2F-AABE-4096-AA4D-4C3112760B72}" type="slidenum">
              <a:rPr lang="en-US"/>
              <a:pPr>
                <a:defRPr/>
              </a:pPr>
              <a:t>‹#›</a:t>
            </a:fld>
            <a:endParaRPr lang="en-US" dirty="0"/>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B0C5C1C0-FDAC-4730-B6A0-596AB5A7F7B3}" type="slidenum">
              <a:rPr lang="en-US"/>
              <a:pPr>
                <a:defRPr/>
              </a:pPr>
              <a:t>‹#›</a:t>
            </a:fld>
            <a:endParaRPr lang="en-US" dirty="0"/>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472731E7-AA66-46FB-83B2-0229FD731B92}" type="slidenum">
              <a:rPr lang="en-US"/>
              <a:pPr>
                <a:defRPr/>
              </a:pPr>
              <a:t>‹#›</a:t>
            </a:fld>
            <a:endParaRPr lang="en-US" dirty="0"/>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052"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2053"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Arial" pitchFamily="34" charset="0"/>
              </a:defRPr>
            </a:lvl1pPr>
          </a:lstStyle>
          <a:p>
            <a:pPr>
              <a:defRPr/>
            </a:pPr>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Arial" pitchFamily="34" charset="0"/>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97B923C6-DD41-4144-8F62-9FB114DDD96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240" r:id="rId1"/>
    <p:sldLayoutId id="2147484233" r:id="rId2"/>
    <p:sldLayoutId id="2147484241" r:id="rId3"/>
    <p:sldLayoutId id="2147484234" r:id="rId4"/>
    <p:sldLayoutId id="2147484235" r:id="rId5"/>
    <p:sldLayoutId id="2147484236" r:id="rId6"/>
    <p:sldLayoutId id="2147484237" r:id="rId7"/>
    <p:sldLayoutId id="2147484242" r:id="rId8"/>
    <p:sldLayoutId id="2147484243" r:id="rId9"/>
    <p:sldLayoutId id="2147484238" r:id="rId10"/>
    <p:sldLayoutId id="2147484239" r:id="rId11"/>
  </p:sldLayoutIdLst>
  <p:transition spd="med">
    <p:fade thruBlk="1"/>
  </p:transition>
  <p:timing>
    <p:tnLst>
      <p:par>
        <p:cTn id="1" dur="indefinite" restart="never" nodeType="tmRoot"/>
      </p:par>
    </p:tnLst>
  </p:timing>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mailto:Danielle.McNeil@deo.myflorida.com"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hyperlink" Target="mailto:Tammellia.Bacon@deo.myflorida.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Part I: An Introduction to Core Service Codes</a:t>
            </a:r>
            <a:endParaRPr lang="en-US" dirty="0"/>
          </a:p>
        </p:txBody>
      </p:sp>
      <p:sp>
        <p:nvSpPr>
          <p:cNvPr id="1027" name="Rectangle 2"/>
          <p:cNvSpPr>
            <a:spLocks noGrp="1" noChangeArrowheads="1"/>
          </p:cNvSpPr>
          <p:nvPr>
            <p:ph type="ctrTitle"/>
          </p:nvPr>
        </p:nvSpPr>
        <p:spPr/>
        <p:txBody>
          <a:bodyPr/>
          <a:lstStyle/>
          <a:p>
            <a:pPr eaLnBrk="1" hangingPunct="1"/>
            <a:r>
              <a:rPr b="1" smtClean="0">
                <a:solidFill>
                  <a:schemeClr val="tx1"/>
                </a:solidFill>
              </a:rPr>
              <a:t>Wagner-Peyser Services in the Employ Florida Marketplace</a:t>
            </a:r>
          </a:p>
        </p:txBody>
      </p:sp>
      <p:pic>
        <p:nvPicPr>
          <p:cNvPr id="1028" name="Picture 5" descr="EFM.JPG"/>
          <p:cNvPicPr>
            <a:picLocks noChangeAspect="1"/>
          </p:cNvPicPr>
          <p:nvPr/>
        </p:nvPicPr>
        <p:blipFill>
          <a:blip r:embed="rId3" cstate="print"/>
          <a:srcRect/>
          <a:stretch>
            <a:fillRect/>
          </a:stretch>
        </p:blipFill>
        <p:spPr bwMode="auto">
          <a:xfrm>
            <a:off x="6629400" y="5343525"/>
            <a:ext cx="2057400" cy="1285875"/>
          </a:xfrm>
          <a:prstGeom prst="rect">
            <a:avLst/>
          </a:prstGeom>
          <a:noFill/>
          <a:ln w="9525">
            <a:noFill/>
            <a:miter lim="800000"/>
            <a:headEnd/>
            <a:tailEnd/>
          </a:ln>
        </p:spPr>
      </p:pic>
      <p:pic>
        <p:nvPicPr>
          <p:cNvPr id="6" name="Picture 5" descr="DEO_Logo_CJ_Stacked_RGB.jpg"/>
          <p:cNvPicPr>
            <a:picLocks noChangeAspect="1"/>
          </p:cNvPicPr>
          <p:nvPr/>
        </p:nvPicPr>
        <p:blipFill>
          <a:blip r:embed="rId4" cstate="print"/>
          <a:stretch>
            <a:fillRect/>
          </a:stretch>
        </p:blipFill>
        <p:spPr>
          <a:xfrm>
            <a:off x="220502" y="5429728"/>
            <a:ext cx="2141698" cy="1275872"/>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en-US" sz="3600" smtClean="0"/>
              <a:t>Initial Assessment Documentation</a:t>
            </a:r>
          </a:p>
        </p:txBody>
      </p:sp>
      <p:sp>
        <p:nvSpPr>
          <p:cNvPr id="22531" name="Rectangle 3"/>
          <p:cNvSpPr>
            <a:spLocks noGrp="1" noChangeArrowheads="1"/>
          </p:cNvSpPr>
          <p:nvPr>
            <p:ph type="body" idx="1"/>
          </p:nvPr>
        </p:nvSpPr>
        <p:spPr/>
        <p:txBody>
          <a:bodyPr/>
          <a:lstStyle/>
          <a:p>
            <a:pPr eaLnBrk="1" hangingPunct="1"/>
            <a:r>
              <a:rPr lang="en-US" sz="3600" smtClean="0"/>
              <a:t>Document results on the case notes screen </a:t>
            </a:r>
          </a:p>
          <a:p>
            <a:pPr eaLnBrk="1" hangingPunct="1"/>
            <a:r>
              <a:rPr lang="en-US" sz="3600" smtClean="0"/>
              <a:t>If documentation is maintained by hard copy, case note the location</a:t>
            </a:r>
          </a:p>
          <a:p>
            <a:pPr eaLnBrk="1" hangingPunct="1"/>
            <a:r>
              <a:rPr lang="en-US" sz="3600" smtClean="0"/>
              <a:t>Include sufficient detail for other staff to be able to follow</a:t>
            </a:r>
          </a:p>
          <a:p>
            <a:pPr eaLnBrk="1" hangingPunct="1"/>
            <a:r>
              <a:rPr lang="en-US" sz="3600" smtClean="0"/>
              <a:t>Should list specific points analyzed</a:t>
            </a:r>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7" descr="MCBD06630_0000[1]"/>
          <p:cNvPicPr>
            <a:picLocks noChangeAspect="1" noChangeArrowheads="1"/>
          </p:cNvPicPr>
          <p:nvPr/>
        </p:nvPicPr>
        <p:blipFill>
          <a:blip r:embed="rId3" cstate="print">
            <a:lum bright="70000" contrast="-70000"/>
          </a:blip>
          <a:srcRect/>
          <a:stretch>
            <a:fillRect/>
          </a:stretch>
        </p:blipFill>
        <p:spPr bwMode="auto">
          <a:xfrm>
            <a:off x="6934200" y="1447800"/>
            <a:ext cx="2006600" cy="1600200"/>
          </a:xfrm>
          <a:prstGeom prst="rect">
            <a:avLst/>
          </a:prstGeom>
          <a:noFill/>
          <a:ln w="9525">
            <a:noFill/>
            <a:miter lim="800000"/>
            <a:headEnd/>
            <a:tailEnd/>
          </a:ln>
        </p:spPr>
      </p:pic>
      <p:sp>
        <p:nvSpPr>
          <p:cNvPr id="23555" name="Rectangle 2"/>
          <p:cNvSpPr>
            <a:spLocks noGrp="1" noChangeArrowheads="1"/>
          </p:cNvSpPr>
          <p:nvPr>
            <p:ph type="title"/>
          </p:nvPr>
        </p:nvSpPr>
        <p:spPr>
          <a:xfrm>
            <a:off x="990600" y="228600"/>
            <a:ext cx="7543800" cy="1828800"/>
          </a:xfrm>
        </p:spPr>
        <p:txBody>
          <a:bodyPr/>
          <a:lstStyle/>
          <a:p>
            <a:pPr algn="ctr" eaLnBrk="1" hangingPunct="1"/>
            <a:r>
              <a:rPr lang="en-US" sz="3200" smtClean="0">
                <a:solidFill>
                  <a:schemeClr val="tx1"/>
                </a:solidFill>
              </a:rPr>
              <a:t>103 ***Information on Training Providers, Performance Outcomes</a:t>
            </a:r>
          </a:p>
        </p:txBody>
      </p:sp>
      <p:sp>
        <p:nvSpPr>
          <p:cNvPr id="23556" name="Rectangle 5"/>
          <p:cNvSpPr>
            <a:spLocks noGrp="1" noChangeArrowheads="1"/>
          </p:cNvSpPr>
          <p:nvPr>
            <p:ph type="body" idx="1"/>
          </p:nvPr>
        </p:nvSpPr>
        <p:spPr>
          <a:xfrm>
            <a:off x="1066800" y="2133600"/>
            <a:ext cx="7543800" cy="3810000"/>
          </a:xfrm>
        </p:spPr>
        <p:txBody>
          <a:bodyPr/>
          <a:lstStyle/>
          <a:p>
            <a:pPr eaLnBrk="1" hangingPunct="1"/>
            <a:r>
              <a:rPr lang="en-US" sz="3200" smtClean="0"/>
              <a:t>Provision of specific training related information and resources</a:t>
            </a:r>
          </a:p>
          <a:p>
            <a:pPr eaLnBrk="1" hangingPunct="1"/>
            <a:r>
              <a:rPr lang="en-US" sz="3200" smtClean="0"/>
              <a:t>Automatic system documentation in EFM</a:t>
            </a:r>
          </a:p>
          <a:p>
            <a:pPr eaLnBrk="1" hangingPunct="1"/>
            <a:endParaRPr lang="en-US" sz="3200" smtClean="0"/>
          </a:p>
        </p:txBody>
      </p:sp>
      <p:pic>
        <p:nvPicPr>
          <p:cNvPr id="23557" name="Picture 4"/>
          <p:cNvPicPr>
            <a:picLocks noChangeAspect="1" noChangeArrowheads="1"/>
          </p:cNvPicPr>
          <p:nvPr/>
        </p:nvPicPr>
        <p:blipFill>
          <a:blip r:embed="rId4" cstate="print"/>
          <a:srcRect/>
          <a:stretch>
            <a:fillRect/>
          </a:stretch>
        </p:blipFill>
        <p:spPr bwMode="auto">
          <a:xfrm>
            <a:off x="533400" y="3962400"/>
            <a:ext cx="8153400" cy="2128838"/>
          </a:xfrm>
          <a:prstGeom prst="rect">
            <a:avLst/>
          </a:prstGeom>
          <a:noFill/>
          <a:ln w="9525">
            <a:noFill/>
            <a:miter lim="800000"/>
            <a:headEnd/>
            <a:tailEnd/>
          </a:ln>
        </p:spPr>
      </p:pic>
      <p:sp>
        <p:nvSpPr>
          <p:cNvPr id="23558" name="Oval 5"/>
          <p:cNvSpPr>
            <a:spLocks noChangeArrowheads="1"/>
          </p:cNvSpPr>
          <p:nvPr/>
        </p:nvSpPr>
        <p:spPr bwMode="auto">
          <a:xfrm>
            <a:off x="3200400" y="3886200"/>
            <a:ext cx="1371600" cy="457200"/>
          </a:xfrm>
          <a:prstGeom prst="ellipse">
            <a:avLst/>
          </a:prstGeom>
          <a:noFill/>
          <a:ln w="9525">
            <a:solidFill>
              <a:srgbClr val="FF0000"/>
            </a:solidFill>
            <a:round/>
            <a:headEnd/>
            <a:tailEnd/>
          </a:ln>
        </p:spPr>
        <p:txBody>
          <a:bodyPr wrap="none" anchor="ctr"/>
          <a:lstStyle/>
          <a:p>
            <a:endParaRPr lang="en-US"/>
          </a:p>
        </p:txBody>
      </p:sp>
      <p:sp>
        <p:nvSpPr>
          <p:cNvPr id="23559" name="Oval 6"/>
          <p:cNvSpPr>
            <a:spLocks noChangeArrowheads="1"/>
          </p:cNvSpPr>
          <p:nvPr/>
        </p:nvSpPr>
        <p:spPr bwMode="auto">
          <a:xfrm>
            <a:off x="3124200" y="4495800"/>
            <a:ext cx="1219200" cy="609600"/>
          </a:xfrm>
          <a:prstGeom prst="ellipse">
            <a:avLst/>
          </a:prstGeom>
          <a:noFill/>
          <a:ln w="9525">
            <a:solidFill>
              <a:srgbClr val="FF0000"/>
            </a:solidFill>
            <a:round/>
            <a:headEnd/>
            <a:tailEnd/>
          </a:ln>
        </p:spPr>
        <p:txBody>
          <a:bodyPr wrap="none" anchor="ctr"/>
          <a:lstStyle/>
          <a:p>
            <a:endParaRPr lang="en-US"/>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14400" y="274638"/>
            <a:ext cx="7772400" cy="1020762"/>
          </a:xfrm>
        </p:spPr>
        <p:txBody>
          <a:bodyPr/>
          <a:lstStyle/>
          <a:p>
            <a:pPr algn="ctr" eaLnBrk="1" hangingPunct="1"/>
            <a:r>
              <a:rPr lang="en-US" sz="3600" smtClean="0"/>
              <a:t>104 *** Job Search Workshop</a:t>
            </a:r>
          </a:p>
        </p:txBody>
      </p:sp>
      <p:sp>
        <p:nvSpPr>
          <p:cNvPr id="24579" name="Rectangle 3"/>
          <p:cNvSpPr>
            <a:spLocks noGrp="1" noChangeArrowheads="1"/>
          </p:cNvSpPr>
          <p:nvPr>
            <p:ph type="body" idx="1"/>
          </p:nvPr>
        </p:nvSpPr>
        <p:spPr>
          <a:xfrm>
            <a:off x="762000" y="1371600"/>
            <a:ext cx="7848600" cy="4343400"/>
          </a:xfrm>
        </p:spPr>
        <p:txBody>
          <a:bodyPr/>
          <a:lstStyle/>
          <a:p>
            <a:pPr eaLnBrk="1" hangingPunct="1">
              <a:lnSpc>
                <a:spcPct val="80000"/>
              </a:lnSpc>
              <a:buSzTx/>
            </a:pPr>
            <a:r>
              <a:rPr lang="en-US" sz="3200" smtClean="0"/>
              <a:t>A short seminar to provide comprehensive job search techniques  </a:t>
            </a:r>
          </a:p>
          <a:p>
            <a:pPr eaLnBrk="1" hangingPunct="1">
              <a:lnSpc>
                <a:spcPct val="80000"/>
              </a:lnSpc>
              <a:buSzTx/>
            </a:pPr>
            <a:r>
              <a:rPr lang="en-US" sz="3200" smtClean="0"/>
              <a:t>Must include: labor market information, application/r</a:t>
            </a:r>
            <a:r>
              <a:rPr lang="en-US" sz="3200" smtClean="0">
                <a:cs typeface="Tahoma" pitchFamily="34" charset="0"/>
              </a:rPr>
              <a:t>é</a:t>
            </a:r>
            <a:r>
              <a:rPr lang="en-US" sz="3200" smtClean="0"/>
              <a:t>sum</a:t>
            </a:r>
            <a:r>
              <a:rPr lang="en-US" sz="3200" smtClean="0">
                <a:cs typeface="Tahoma" pitchFamily="34" charset="0"/>
              </a:rPr>
              <a:t>é</a:t>
            </a:r>
            <a:r>
              <a:rPr lang="en-US" sz="3200" smtClean="0"/>
              <a:t> writing, interviewing techniques and how to find job openings  </a:t>
            </a:r>
          </a:p>
          <a:p>
            <a:pPr eaLnBrk="1" hangingPunct="1">
              <a:lnSpc>
                <a:spcPct val="80000"/>
              </a:lnSpc>
              <a:buSzTx/>
            </a:pPr>
            <a:r>
              <a:rPr lang="en-US" sz="3200" smtClean="0"/>
              <a:t>Subjects may be provided individually</a:t>
            </a:r>
          </a:p>
          <a:p>
            <a:pPr eaLnBrk="1" hangingPunct="1">
              <a:lnSpc>
                <a:spcPct val="80000"/>
              </a:lnSpc>
              <a:buSzTx/>
            </a:pPr>
            <a:r>
              <a:rPr lang="en-US" sz="3200" smtClean="0"/>
              <a:t>Service cannot be recorded until all components have been provided</a:t>
            </a:r>
          </a:p>
        </p:txBody>
      </p: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en-US" sz="3600" smtClean="0"/>
              <a:t>105 *** Job Finding Club</a:t>
            </a:r>
          </a:p>
        </p:txBody>
      </p:sp>
      <p:sp>
        <p:nvSpPr>
          <p:cNvPr id="25603" name="Rectangle 3"/>
          <p:cNvSpPr>
            <a:spLocks noGrp="1" noChangeArrowheads="1"/>
          </p:cNvSpPr>
          <p:nvPr>
            <p:ph type="body" idx="1"/>
          </p:nvPr>
        </p:nvSpPr>
        <p:spPr>
          <a:xfrm>
            <a:off x="1066800" y="1828800"/>
            <a:ext cx="7543800" cy="4038600"/>
          </a:xfrm>
        </p:spPr>
        <p:txBody>
          <a:bodyPr/>
          <a:lstStyle/>
          <a:p>
            <a:pPr eaLnBrk="1" hangingPunct="1"/>
            <a:r>
              <a:rPr lang="en-US" sz="3600" smtClean="0"/>
              <a:t>Encompasses all elements of the Job Search Workshop</a:t>
            </a:r>
          </a:p>
          <a:p>
            <a:pPr eaLnBrk="1" hangingPunct="1"/>
            <a:r>
              <a:rPr lang="en-US" sz="3600" smtClean="0"/>
              <a:t>Suggested duration of 1-2 weeks </a:t>
            </a:r>
          </a:p>
          <a:p>
            <a:pPr eaLnBrk="1" hangingPunct="1"/>
            <a:r>
              <a:rPr lang="en-US" sz="3600" smtClean="0"/>
              <a:t>Structured, supervised individual and/or group support</a:t>
            </a:r>
          </a:p>
          <a:p>
            <a:pPr eaLnBrk="1" hangingPunct="1"/>
            <a:r>
              <a:rPr lang="en-US" sz="3600" smtClean="0"/>
              <a:t>Ultimate goal is to obtain a job</a:t>
            </a:r>
          </a:p>
          <a:p>
            <a:pPr eaLnBrk="1" hangingPunct="1"/>
            <a:endParaRPr lang="en-US" sz="3600" smtClean="0"/>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r>
              <a:rPr lang="en-US" sz="3600" smtClean="0"/>
              <a:t>106 *** Provided Internet Job Search Support/Training</a:t>
            </a:r>
          </a:p>
        </p:txBody>
      </p:sp>
      <p:sp>
        <p:nvSpPr>
          <p:cNvPr id="26627" name="Rectangle 3"/>
          <p:cNvSpPr>
            <a:spLocks noGrp="1" noChangeArrowheads="1"/>
          </p:cNvSpPr>
          <p:nvPr>
            <p:ph type="body" idx="1"/>
          </p:nvPr>
        </p:nvSpPr>
        <p:spPr>
          <a:xfrm>
            <a:off x="1066800" y="1905000"/>
            <a:ext cx="7543800" cy="3962400"/>
          </a:xfrm>
        </p:spPr>
        <p:txBody>
          <a:bodyPr/>
          <a:lstStyle/>
          <a:p>
            <a:pPr eaLnBrk="1" hangingPunct="1"/>
            <a:r>
              <a:rPr lang="en-US" sz="3600" smtClean="0"/>
              <a:t>Worked with a job seeker to train on using the Internet for job search</a:t>
            </a:r>
          </a:p>
          <a:p>
            <a:pPr lvl="1" eaLnBrk="1" hangingPunct="1"/>
            <a:r>
              <a:rPr lang="en-US" sz="3600" smtClean="0"/>
              <a:t>Using a search engine</a:t>
            </a:r>
          </a:p>
          <a:p>
            <a:pPr lvl="1" eaLnBrk="1" hangingPunct="1"/>
            <a:r>
              <a:rPr lang="en-US" sz="3600" smtClean="0"/>
              <a:t>Using EFM</a:t>
            </a:r>
          </a:p>
          <a:p>
            <a:pPr lvl="1" eaLnBrk="1" hangingPunct="1">
              <a:buFont typeface="Wingdings 2" pitchFamily="18" charset="2"/>
              <a:buNone/>
            </a:pPr>
            <a:endParaRPr lang="en-US" sz="3600" smtClean="0"/>
          </a:p>
        </p:txBody>
      </p:sp>
      <p:pic>
        <p:nvPicPr>
          <p:cNvPr id="26628" name="Picture 5" descr="MPj04072280000[1]"/>
          <p:cNvPicPr>
            <a:picLocks noChangeAspect="1" noChangeArrowheads="1"/>
          </p:cNvPicPr>
          <p:nvPr/>
        </p:nvPicPr>
        <p:blipFill>
          <a:blip r:embed="rId3" cstate="print"/>
          <a:srcRect/>
          <a:stretch>
            <a:fillRect/>
          </a:stretch>
        </p:blipFill>
        <p:spPr bwMode="auto">
          <a:xfrm>
            <a:off x="6096000" y="3733800"/>
            <a:ext cx="2767013" cy="281940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en-US" sz="3600" smtClean="0"/>
              <a:t>107 *** Provision of Labor Market Research</a:t>
            </a:r>
          </a:p>
        </p:txBody>
      </p:sp>
      <p:sp>
        <p:nvSpPr>
          <p:cNvPr id="27651" name="Rectangle 3"/>
          <p:cNvSpPr>
            <a:spLocks noGrp="1" noChangeArrowheads="1"/>
          </p:cNvSpPr>
          <p:nvPr>
            <p:ph type="body" idx="1"/>
          </p:nvPr>
        </p:nvSpPr>
        <p:spPr/>
        <p:txBody>
          <a:bodyPr/>
          <a:lstStyle/>
          <a:p>
            <a:pPr eaLnBrk="1" hangingPunct="1">
              <a:lnSpc>
                <a:spcPct val="80000"/>
              </a:lnSpc>
            </a:pPr>
            <a:r>
              <a:rPr lang="en-US" sz="3600" dirty="0" smtClean="0"/>
              <a:t>Provides local labor market information relating to:</a:t>
            </a:r>
          </a:p>
          <a:p>
            <a:pPr lvl="1" eaLnBrk="1" hangingPunct="1">
              <a:lnSpc>
                <a:spcPct val="80000"/>
              </a:lnSpc>
            </a:pPr>
            <a:r>
              <a:rPr lang="en-US" sz="3600" dirty="0" smtClean="0"/>
              <a:t>Occupational staffing patterns, hiring patterns, working conditions and wage information</a:t>
            </a:r>
          </a:p>
          <a:p>
            <a:pPr eaLnBrk="1" hangingPunct="1">
              <a:lnSpc>
                <a:spcPct val="80000"/>
              </a:lnSpc>
            </a:pPr>
            <a:r>
              <a:rPr lang="en-US" sz="3600" dirty="0" smtClean="0"/>
              <a:t>May be provided to job seekers in person, by telephone or mail</a:t>
            </a:r>
          </a:p>
          <a:p>
            <a:pPr eaLnBrk="1" hangingPunct="1">
              <a:lnSpc>
                <a:spcPct val="80000"/>
              </a:lnSpc>
            </a:pPr>
            <a:r>
              <a:rPr lang="en-US" sz="3600" dirty="0" smtClean="0"/>
              <a:t>May be provided multiple times</a:t>
            </a:r>
          </a:p>
          <a:p>
            <a:pPr eaLnBrk="1" hangingPunct="1">
              <a:lnSpc>
                <a:spcPct val="80000"/>
              </a:lnSpc>
            </a:pPr>
            <a:r>
              <a:rPr lang="en-US" sz="3600" dirty="0" smtClean="0"/>
              <a:t>Duplication of the same specific LMI service should be avoided</a:t>
            </a:r>
          </a:p>
          <a:p>
            <a:pPr eaLnBrk="1" hangingPunct="1">
              <a:lnSpc>
                <a:spcPct val="80000"/>
              </a:lnSpc>
            </a:pPr>
            <a:endParaRPr lang="en-US" sz="3600" dirty="0" smtClean="0"/>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990600" y="381000"/>
            <a:ext cx="7620000" cy="1584325"/>
          </a:xfrm>
        </p:spPr>
        <p:txBody>
          <a:bodyPr/>
          <a:lstStyle/>
          <a:p>
            <a:pPr algn="ctr" eaLnBrk="1" hangingPunct="1"/>
            <a:r>
              <a:rPr lang="en-US" sz="3600" smtClean="0"/>
              <a:t>Provision of Labor Market Information Documentation</a:t>
            </a:r>
            <a:r>
              <a:rPr lang="en-US" sz="3600" smtClean="0">
                <a:solidFill>
                  <a:schemeClr val="tx1"/>
                </a:solidFill>
              </a:rPr>
              <a:t> </a:t>
            </a:r>
            <a:br>
              <a:rPr lang="en-US" sz="3600" smtClean="0">
                <a:solidFill>
                  <a:schemeClr val="tx1"/>
                </a:solidFill>
              </a:rPr>
            </a:br>
            <a:endParaRPr lang="en-US" sz="3600" smtClean="0">
              <a:solidFill>
                <a:schemeClr val="tx1"/>
              </a:solidFill>
            </a:endParaRPr>
          </a:p>
        </p:txBody>
      </p:sp>
      <p:sp>
        <p:nvSpPr>
          <p:cNvPr id="28675" name="Rectangle 3"/>
          <p:cNvSpPr>
            <a:spLocks noGrp="1" noChangeArrowheads="1"/>
          </p:cNvSpPr>
          <p:nvPr>
            <p:ph type="body" idx="1"/>
          </p:nvPr>
        </p:nvSpPr>
        <p:spPr>
          <a:xfrm>
            <a:off x="1066800" y="1752600"/>
            <a:ext cx="7543800" cy="4038600"/>
          </a:xfrm>
        </p:spPr>
        <p:txBody>
          <a:bodyPr/>
          <a:lstStyle/>
          <a:p>
            <a:pPr eaLnBrk="1" hangingPunct="1">
              <a:lnSpc>
                <a:spcPct val="80000"/>
              </a:lnSpc>
            </a:pPr>
            <a:r>
              <a:rPr lang="en-US" sz="3600" smtClean="0"/>
              <a:t>Record LMI on the case notes screen</a:t>
            </a:r>
          </a:p>
          <a:p>
            <a:pPr eaLnBrk="1" hangingPunct="1">
              <a:lnSpc>
                <a:spcPct val="80000"/>
              </a:lnSpc>
            </a:pPr>
            <a:r>
              <a:rPr lang="en-US" sz="3600" smtClean="0"/>
              <a:t>LMI entries should document specific information provided to the customer</a:t>
            </a:r>
          </a:p>
          <a:p>
            <a:pPr eaLnBrk="1" hangingPunct="1">
              <a:lnSpc>
                <a:spcPct val="80000"/>
              </a:lnSpc>
            </a:pPr>
            <a:r>
              <a:rPr lang="en-US" sz="3600" smtClean="0"/>
              <a:t>LMI services may be monitored</a:t>
            </a:r>
          </a:p>
        </p:txBody>
      </p:sp>
      <p:pic>
        <p:nvPicPr>
          <p:cNvPr id="28676" name="Picture 6"/>
          <p:cNvPicPr>
            <a:picLocks noChangeAspect="1" noChangeArrowheads="1"/>
          </p:cNvPicPr>
          <p:nvPr/>
        </p:nvPicPr>
        <p:blipFill>
          <a:blip r:embed="rId3" cstate="print"/>
          <a:srcRect/>
          <a:stretch>
            <a:fillRect/>
          </a:stretch>
        </p:blipFill>
        <p:spPr bwMode="auto">
          <a:xfrm>
            <a:off x="2209800" y="4267200"/>
            <a:ext cx="4603750" cy="236220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en-US" sz="3600" smtClean="0"/>
              <a:t>109 *** Case Coordinated	Services</a:t>
            </a:r>
          </a:p>
        </p:txBody>
      </p:sp>
      <p:sp>
        <p:nvSpPr>
          <p:cNvPr id="29699" name="Rectangle 3"/>
          <p:cNvSpPr>
            <a:spLocks noGrp="1" noChangeArrowheads="1"/>
          </p:cNvSpPr>
          <p:nvPr>
            <p:ph type="body" idx="1"/>
          </p:nvPr>
        </p:nvSpPr>
        <p:spPr/>
        <p:txBody>
          <a:bodyPr/>
          <a:lstStyle/>
          <a:p>
            <a:pPr eaLnBrk="1" hangingPunct="1"/>
            <a:r>
              <a:rPr lang="en-US" sz="3600" dirty="0" smtClean="0"/>
              <a:t>Veteran Program staff use this service to document coordination with community agencies and other federal, state and local governments who provide related services. </a:t>
            </a:r>
          </a:p>
        </p:txBody>
      </p:sp>
      <p:pic>
        <p:nvPicPr>
          <p:cNvPr id="29700" name="Picture 5" descr="MPj02849710000[1]"/>
          <p:cNvPicPr>
            <a:picLocks noChangeAspect="1" noChangeArrowheads="1"/>
          </p:cNvPicPr>
          <p:nvPr/>
        </p:nvPicPr>
        <p:blipFill>
          <a:blip r:embed="rId3" cstate="print"/>
          <a:srcRect/>
          <a:stretch>
            <a:fillRect/>
          </a:stretch>
        </p:blipFill>
        <p:spPr bwMode="auto">
          <a:xfrm>
            <a:off x="7239000" y="4038600"/>
            <a:ext cx="1704975" cy="259080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eaLnBrk="1" hangingPunct="1"/>
            <a:r>
              <a:rPr lang="en-US" sz="3600" smtClean="0"/>
              <a:t>110 *** Attended</a:t>
            </a:r>
            <a:br>
              <a:rPr lang="en-US" sz="3600" smtClean="0"/>
            </a:br>
            <a:r>
              <a:rPr lang="en-US" sz="3600" smtClean="0"/>
              <a:t>Rapid Response</a:t>
            </a:r>
          </a:p>
        </p:txBody>
      </p:sp>
      <p:sp>
        <p:nvSpPr>
          <p:cNvPr id="30723" name="Rectangle 3"/>
          <p:cNvSpPr>
            <a:spLocks noGrp="1" noChangeArrowheads="1"/>
          </p:cNvSpPr>
          <p:nvPr>
            <p:ph type="body" idx="1"/>
          </p:nvPr>
        </p:nvSpPr>
        <p:spPr>
          <a:xfrm>
            <a:off x="1066800" y="1676400"/>
            <a:ext cx="7543800" cy="4419600"/>
          </a:xfrm>
        </p:spPr>
        <p:txBody>
          <a:bodyPr/>
          <a:lstStyle/>
          <a:p>
            <a:pPr eaLnBrk="1" hangingPunct="1"/>
            <a:r>
              <a:rPr lang="en-US" sz="3600" dirty="0" smtClean="0"/>
              <a:t>Staff provide information at a Rapid Response event</a:t>
            </a:r>
          </a:p>
          <a:p>
            <a:pPr eaLnBrk="1" hangingPunct="1"/>
            <a:r>
              <a:rPr lang="en-US" sz="3600" dirty="0" smtClean="0"/>
              <a:t>Enter the response event number, if available</a:t>
            </a:r>
          </a:p>
        </p:txBody>
      </p:sp>
      <p:pic>
        <p:nvPicPr>
          <p:cNvPr id="30724" name="Picture 4"/>
          <p:cNvPicPr>
            <a:picLocks noChangeAspect="1" noChangeArrowheads="1"/>
          </p:cNvPicPr>
          <p:nvPr/>
        </p:nvPicPr>
        <p:blipFill>
          <a:blip r:embed="rId3" cstate="print"/>
          <a:srcRect/>
          <a:stretch>
            <a:fillRect/>
          </a:stretch>
        </p:blipFill>
        <p:spPr bwMode="auto">
          <a:xfrm>
            <a:off x="525463" y="4038600"/>
            <a:ext cx="8085137" cy="1066800"/>
          </a:xfrm>
          <a:prstGeom prst="rect">
            <a:avLst/>
          </a:prstGeom>
          <a:noFill/>
          <a:ln w="9525" algn="ctr">
            <a:noFill/>
            <a:miter lim="800000"/>
            <a:headEnd/>
            <a:tailEnd/>
          </a:ln>
        </p:spPr>
      </p:pic>
      <p:sp>
        <p:nvSpPr>
          <p:cNvPr id="30725" name="Oval 4"/>
          <p:cNvSpPr>
            <a:spLocks noChangeArrowheads="1"/>
          </p:cNvSpPr>
          <p:nvPr/>
        </p:nvSpPr>
        <p:spPr bwMode="auto">
          <a:xfrm>
            <a:off x="5715000" y="4419600"/>
            <a:ext cx="1295400" cy="609600"/>
          </a:xfrm>
          <a:prstGeom prst="ellipse">
            <a:avLst/>
          </a:prstGeom>
          <a:noFill/>
          <a:ln w="38100" algn="ctr">
            <a:solidFill>
              <a:srgbClr val="FF0000"/>
            </a:solidFill>
            <a:round/>
            <a:headEnd/>
            <a:tailEnd type="triangle" w="med" len="med"/>
          </a:ln>
        </p:spPr>
        <p:txBody>
          <a:bodyPr/>
          <a:lstStyle/>
          <a:p>
            <a:endParaRPr lang="en-US"/>
          </a:p>
        </p:txBody>
      </p:sp>
    </p:spTree>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lgn="ctr"/>
            <a:r>
              <a:rPr lang="en-US" smtClean="0"/>
              <a:t>111 TAP Workshop</a:t>
            </a:r>
          </a:p>
        </p:txBody>
      </p:sp>
      <p:sp>
        <p:nvSpPr>
          <p:cNvPr id="31747" name="Content Placeholder 2"/>
          <p:cNvSpPr>
            <a:spLocks noGrp="1"/>
          </p:cNvSpPr>
          <p:nvPr>
            <p:ph sz="quarter" idx="1"/>
          </p:nvPr>
        </p:nvSpPr>
        <p:spPr/>
        <p:txBody>
          <a:bodyPr/>
          <a:lstStyle/>
          <a:p>
            <a:r>
              <a:rPr lang="en-US" sz="3600" dirty="0" smtClean="0"/>
              <a:t>Documents attendance at a Transition Assistance Program (TAP) workshop for service members transitioning to civilian life after leaving the military</a:t>
            </a:r>
          </a:p>
          <a:p>
            <a:r>
              <a:rPr lang="en-US" sz="3600" dirty="0" smtClean="0"/>
              <a:t>Not a reportable service</a:t>
            </a:r>
          </a:p>
          <a:p>
            <a:endParaRPr lang="en-US" sz="3600" dirty="0" smtClean="0"/>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smtClean="0"/>
              <a:t>Employ Florida Marketplace (EFM)</a:t>
            </a:r>
          </a:p>
        </p:txBody>
      </p:sp>
      <p:sp>
        <p:nvSpPr>
          <p:cNvPr id="7171" name="Content Placeholder 2"/>
          <p:cNvSpPr>
            <a:spLocks noGrp="1"/>
          </p:cNvSpPr>
          <p:nvPr>
            <p:ph idx="1"/>
          </p:nvPr>
        </p:nvSpPr>
        <p:spPr/>
        <p:txBody>
          <a:bodyPr/>
          <a:lstStyle/>
          <a:p>
            <a:pPr eaLnBrk="1" hangingPunct="1"/>
            <a:r>
              <a:rPr lang="en-US" sz="3600" smtClean="0"/>
              <a:t>EFM documents labor exchange activities</a:t>
            </a:r>
          </a:p>
          <a:p>
            <a:pPr eaLnBrk="1" hangingPunct="1"/>
            <a:r>
              <a:rPr lang="en-US" sz="3600" smtClean="0"/>
              <a:t>Service codes are in sequential order</a:t>
            </a:r>
          </a:p>
          <a:p>
            <a:pPr lvl="1" eaLnBrk="1" hangingPunct="1"/>
            <a:r>
              <a:rPr lang="en-US" sz="3600" smtClean="0"/>
              <a:t>Codes range from 000s-900s</a:t>
            </a:r>
          </a:p>
          <a:p>
            <a:pPr eaLnBrk="1" hangingPunct="1"/>
            <a:r>
              <a:rPr lang="en-US" sz="3600" smtClean="0"/>
              <a:t>Codes differentiate self-services from staff-assisted services</a:t>
            </a:r>
          </a:p>
          <a:p>
            <a:pPr eaLnBrk="1" hangingPunct="1"/>
            <a:r>
              <a:rPr lang="en-US" sz="3600" smtClean="0"/>
              <a:t>Assist with program association</a:t>
            </a:r>
          </a:p>
        </p:txBody>
      </p: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en-US" sz="3600" smtClean="0"/>
              <a:t>112 *** Job Fair</a:t>
            </a:r>
          </a:p>
        </p:txBody>
      </p:sp>
      <p:sp>
        <p:nvSpPr>
          <p:cNvPr id="32771" name="Rectangle 3"/>
          <p:cNvSpPr>
            <a:spLocks noGrp="1" noChangeArrowheads="1"/>
          </p:cNvSpPr>
          <p:nvPr>
            <p:ph type="body" idx="1"/>
          </p:nvPr>
        </p:nvSpPr>
        <p:spPr>
          <a:xfrm>
            <a:off x="990600" y="1752600"/>
            <a:ext cx="7543800" cy="4419600"/>
          </a:xfrm>
        </p:spPr>
        <p:txBody>
          <a:bodyPr/>
          <a:lstStyle/>
          <a:p>
            <a:pPr eaLnBrk="1" hangingPunct="1">
              <a:lnSpc>
                <a:spcPct val="80000"/>
              </a:lnSpc>
            </a:pPr>
            <a:r>
              <a:rPr lang="en-US" sz="3200" dirty="0" smtClean="0"/>
              <a:t>Structured gathering with individuals seeking work and employers seeking workers</a:t>
            </a:r>
          </a:p>
          <a:p>
            <a:pPr eaLnBrk="1" hangingPunct="1">
              <a:lnSpc>
                <a:spcPct val="80000"/>
              </a:lnSpc>
            </a:pPr>
            <a:r>
              <a:rPr lang="en-US" sz="3200" dirty="0" smtClean="0"/>
              <a:t>Location arranged in conjunction with the One-Stop  Career Center</a:t>
            </a:r>
          </a:p>
          <a:p>
            <a:pPr eaLnBrk="1" hangingPunct="1">
              <a:lnSpc>
                <a:spcPct val="80000"/>
              </a:lnSpc>
            </a:pPr>
            <a:r>
              <a:rPr lang="en-US" sz="3200" dirty="0" smtClean="0"/>
              <a:t>Attendance logs should be available </a:t>
            </a:r>
          </a:p>
          <a:p>
            <a:pPr lvl="1" eaLnBrk="1" hangingPunct="1">
              <a:lnSpc>
                <a:spcPct val="80000"/>
              </a:lnSpc>
            </a:pPr>
            <a:r>
              <a:rPr lang="en-US" sz="3200" dirty="0" smtClean="0"/>
              <a:t>Retain for one-year after the program year of the event</a:t>
            </a:r>
          </a:p>
          <a:p>
            <a:pPr eaLnBrk="1" hangingPunct="1">
              <a:lnSpc>
                <a:spcPct val="80000"/>
              </a:lnSpc>
            </a:pPr>
            <a:r>
              <a:rPr lang="en-US" sz="3200" dirty="0" smtClean="0"/>
              <a:t>Referral to the event is not sufficient to obtain credit</a:t>
            </a:r>
          </a:p>
          <a:p>
            <a:pPr lvl="1" eaLnBrk="1" hangingPunct="1">
              <a:lnSpc>
                <a:spcPct val="80000"/>
              </a:lnSpc>
            </a:pPr>
            <a:r>
              <a:rPr lang="en-US" sz="3000" dirty="0" smtClean="0"/>
              <a:t>Must be verified by the attendance log</a:t>
            </a:r>
          </a:p>
        </p:txBody>
      </p: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304800"/>
            <a:ext cx="6324600" cy="1431925"/>
          </a:xfrm>
        </p:spPr>
        <p:txBody>
          <a:bodyPr/>
          <a:lstStyle/>
          <a:p>
            <a:pPr eaLnBrk="1" hangingPunct="1"/>
            <a:r>
              <a:rPr lang="en-US" sz="3600" smtClean="0"/>
              <a:t>113 *** Job Search Plan</a:t>
            </a:r>
          </a:p>
        </p:txBody>
      </p:sp>
      <p:sp>
        <p:nvSpPr>
          <p:cNvPr id="33795" name="Rectangle 3"/>
          <p:cNvSpPr>
            <a:spLocks noGrp="1" noChangeArrowheads="1"/>
          </p:cNvSpPr>
          <p:nvPr>
            <p:ph type="body" idx="1"/>
          </p:nvPr>
        </p:nvSpPr>
        <p:spPr>
          <a:xfrm>
            <a:off x="1066800" y="2133600"/>
            <a:ext cx="7543800" cy="4495800"/>
          </a:xfrm>
        </p:spPr>
        <p:txBody>
          <a:bodyPr/>
          <a:lstStyle/>
          <a:p>
            <a:pPr eaLnBrk="1" hangingPunct="1">
              <a:lnSpc>
                <a:spcPct val="90000"/>
              </a:lnSpc>
            </a:pPr>
            <a:r>
              <a:rPr lang="en-US" sz="3600" smtClean="0"/>
              <a:t>A plan that focuses on how to look for a job</a:t>
            </a:r>
          </a:p>
          <a:p>
            <a:pPr eaLnBrk="1" hangingPunct="1">
              <a:lnSpc>
                <a:spcPct val="90000"/>
              </a:lnSpc>
            </a:pPr>
            <a:r>
              <a:rPr lang="en-US" sz="3600" smtClean="0"/>
              <a:t>May address the following questions:	</a:t>
            </a:r>
          </a:p>
          <a:p>
            <a:pPr lvl="1" eaLnBrk="1" hangingPunct="1">
              <a:lnSpc>
                <a:spcPct val="90000"/>
              </a:lnSpc>
              <a:buFont typeface="Wingdings" pitchFamily="2" charset="2"/>
              <a:buChar char="Ø"/>
            </a:pPr>
            <a:r>
              <a:rPr lang="en-US" altLang="zh-CN" sz="3600" smtClean="0"/>
              <a:t>What do you want to do? </a:t>
            </a:r>
          </a:p>
          <a:p>
            <a:pPr lvl="1" eaLnBrk="1" hangingPunct="1">
              <a:lnSpc>
                <a:spcPct val="90000"/>
              </a:lnSpc>
              <a:buFont typeface="Wingdings" pitchFamily="2" charset="2"/>
              <a:buChar char="Ø"/>
            </a:pPr>
            <a:r>
              <a:rPr lang="en-US" altLang="zh-CN" sz="3600" smtClean="0"/>
              <a:t>What skills do you have that an employer would want? </a:t>
            </a:r>
          </a:p>
          <a:p>
            <a:pPr lvl="1" eaLnBrk="1" hangingPunct="1">
              <a:lnSpc>
                <a:spcPct val="90000"/>
              </a:lnSpc>
              <a:buFont typeface="Wingdings" pitchFamily="2" charset="2"/>
              <a:buChar char="Ø"/>
            </a:pPr>
            <a:r>
              <a:rPr lang="en-US" altLang="zh-CN" sz="3600" smtClean="0"/>
              <a:t>How do you create a resume? </a:t>
            </a:r>
          </a:p>
          <a:p>
            <a:pPr lvl="1" eaLnBrk="1" hangingPunct="1">
              <a:lnSpc>
                <a:spcPct val="90000"/>
              </a:lnSpc>
              <a:buFont typeface="Wingdings" pitchFamily="2" charset="2"/>
              <a:buChar char="Ø"/>
            </a:pPr>
            <a:r>
              <a:rPr lang="en-US" altLang="zh-CN" sz="3600" smtClean="0"/>
              <a:t>Where can you find out about open jobs?</a:t>
            </a:r>
          </a:p>
        </p:txBody>
      </p:sp>
      <p:pic>
        <p:nvPicPr>
          <p:cNvPr id="33796" name="Picture 4" descr="MPj04072510000[1]"/>
          <p:cNvPicPr>
            <a:picLocks noChangeAspect="1" noChangeArrowheads="1"/>
          </p:cNvPicPr>
          <p:nvPr/>
        </p:nvPicPr>
        <p:blipFill>
          <a:blip r:embed="rId3" cstate="print"/>
          <a:srcRect/>
          <a:stretch>
            <a:fillRect/>
          </a:stretch>
        </p:blipFill>
        <p:spPr bwMode="auto">
          <a:xfrm>
            <a:off x="304800" y="304800"/>
            <a:ext cx="1377950" cy="1722438"/>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eaLnBrk="1" hangingPunct="1"/>
            <a:r>
              <a:rPr lang="en-US" sz="3600" smtClean="0"/>
              <a:t>114 *** Staff Assisted </a:t>
            </a:r>
            <a:br>
              <a:rPr lang="en-US" sz="3600" smtClean="0"/>
            </a:br>
            <a:r>
              <a:rPr lang="en-US" sz="3600" smtClean="0"/>
              <a:t>Job Search</a:t>
            </a:r>
          </a:p>
        </p:txBody>
      </p:sp>
      <p:sp>
        <p:nvSpPr>
          <p:cNvPr id="34819" name="Rectangle 3"/>
          <p:cNvSpPr>
            <a:spLocks noGrp="1" noChangeArrowheads="1"/>
          </p:cNvSpPr>
          <p:nvPr>
            <p:ph type="body" idx="1"/>
          </p:nvPr>
        </p:nvSpPr>
        <p:spPr>
          <a:xfrm>
            <a:off x="457200" y="1828800"/>
            <a:ext cx="8153400" cy="4419600"/>
          </a:xfrm>
        </p:spPr>
        <p:txBody>
          <a:bodyPr/>
          <a:lstStyle/>
          <a:p>
            <a:pPr eaLnBrk="1" hangingPunct="1"/>
            <a:r>
              <a:rPr lang="en-US" sz="3600" smtClean="0"/>
              <a:t>Staff provide job search services to job seekers</a:t>
            </a:r>
            <a:endParaRPr lang="en-US" sz="1100" smtClean="0"/>
          </a:p>
          <a:p>
            <a:pPr eaLnBrk="1" hangingPunct="1"/>
            <a:r>
              <a:rPr lang="en-US" sz="3600" smtClean="0"/>
              <a:t>Job search can be performed using EFM or any other job search site</a:t>
            </a:r>
            <a:r>
              <a:rPr lang="en-US" sz="3400" smtClean="0"/>
              <a:t>, such as:</a:t>
            </a:r>
          </a:p>
          <a:p>
            <a:pPr lvl="1" eaLnBrk="1" hangingPunct="1"/>
            <a:r>
              <a:rPr lang="en-US" sz="3400" smtClean="0"/>
              <a:t>CareerBuilder</a:t>
            </a:r>
          </a:p>
          <a:p>
            <a:pPr lvl="1" eaLnBrk="1" hangingPunct="1"/>
            <a:r>
              <a:rPr lang="en-US" sz="3400" smtClean="0"/>
              <a:t>Monster</a:t>
            </a:r>
          </a:p>
          <a:p>
            <a:pPr lvl="1" eaLnBrk="1" hangingPunct="1"/>
            <a:r>
              <a:rPr lang="en-US" sz="3400" smtClean="0"/>
              <a:t>Indeed</a:t>
            </a:r>
          </a:p>
        </p:txBody>
      </p:sp>
    </p:spTree>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eaLnBrk="1" hangingPunct="1"/>
            <a:r>
              <a:rPr lang="en-US" sz="3600" smtClean="0"/>
              <a:t>115 *** R</a:t>
            </a:r>
            <a:r>
              <a:rPr lang="en-US" sz="3600" smtClean="0">
                <a:cs typeface="Tahoma" pitchFamily="34" charset="0"/>
              </a:rPr>
              <a:t>é</a:t>
            </a:r>
            <a:r>
              <a:rPr lang="en-US" sz="3600" smtClean="0"/>
              <a:t>sum</a:t>
            </a:r>
            <a:r>
              <a:rPr lang="en-US" sz="3600" smtClean="0">
                <a:cs typeface="Tahoma" pitchFamily="34" charset="0"/>
              </a:rPr>
              <a:t>é</a:t>
            </a:r>
            <a:r>
              <a:rPr lang="en-US" sz="3600" smtClean="0"/>
              <a:t> Preparation Assistance</a:t>
            </a:r>
          </a:p>
        </p:txBody>
      </p:sp>
      <p:sp>
        <p:nvSpPr>
          <p:cNvPr id="35843" name="Rectangle 3"/>
          <p:cNvSpPr>
            <a:spLocks noGrp="1" noChangeArrowheads="1"/>
          </p:cNvSpPr>
          <p:nvPr>
            <p:ph type="body" idx="1"/>
          </p:nvPr>
        </p:nvSpPr>
        <p:spPr>
          <a:xfrm>
            <a:off x="609600" y="1676400"/>
            <a:ext cx="8077200" cy="4724400"/>
          </a:xfrm>
        </p:spPr>
        <p:txBody>
          <a:bodyPr/>
          <a:lstStyle/>
          <a:p>
            <a:pPr eaLnBrk="1" hangingPunct="1"/>
            <a:r>
              <a:rPr lang="en-US" sz="3600" smtClean="0"/>
              <a:t>Session providing résumé building information</a:t>
            </a:r>
          </a:p>
          <a:p>
            <a:pPr eaLnBrk="1" hangingPunct="1"/>
            <a:r>
              <a:rPr lang="en-US" sz="3600" smtClean="0"/>
              <a:t>Provide instructions on the content and format of résumés and cover letters</a:t>
            </a:r>
          </a:p>
          <a:p>
            <a:pPr eaLnBrk="1" hangingPunct="1"/>
            <a:r>
              <a:rPr lang="en-US" sz="3600" smtClean="0"/>
              <a:t>Includes assistance with the development and production of a résumé </a:t>
            </a:r>
          </a:p>
          <a:p>
            <a:pPr eaLnBrk="1" hangingPunct="1">
              <a:buFont typeface="Wingdings 2" pitchFamily="18" charset="2"/>
              <a:buNone/>
            </a:pPr>
            <a:endParaRPr lang="en-US" sz="3600" smtClean="0"/>
          </a:p>
          <a:p>
            <a:pPr eaLnBrk="1" hangingPunct="1"/>
            <a:endParaRPr lang="en-US" sz="1400" smtClean="0"/>
          </a:p>
          <a:p>
            <a:pPr eaLnBrk="1" hangingPunct="1"/>
            <a:endParaRPr lang="en-US" sz="3600" smtClean="0"/>
          </a:p>
        </p:txBody>
      </p:sp>
    </p:spTree>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ctr" eaLnBrk="1" hangingPunct="1"/>
            <a:r>
              <a:rPr lang="en-US" sz="3600" smtClean="0"/>
              <a:t>116 *** Received Service From Staff Not Classified</a:t>
            </a:r>
          </a:p>
        </p:txBody>
      </p:sp>
      <p:sp>
        <p:nvSpPr>
          <p:cNvPr id="36867" name="Rectangle 3"/>
          <p:cNvSpPr>
            <a:spLocks noGrp="1" noChangeArrowheads="1"/>
          </p:cNvSpPr>
          <p:nvPr>
            <p:ph type="body" idx="1"/>
          </p:nvPr>
        </p:nvSpPr>
        <p:spPr>
          <a:xfrm>
            <a:off x="838200" y="1752600"/>
            <a:ext cx="7696200" cy="4343400"/>
          </a:xfrm>
        </p:spPr>
        <p:txBody>
          <a:bodyPr/>
          <a:lstStyle/>
          <a:p>
            <a:pPr eaLnBrk="1" hangingPunct="1"/>
            <a:r>
              <a:rPr lang="en-US" sz="3600" smtClean="0"/>
              <a:t>Staff provide a service not listed in EFM</a:t>
            </a:r>
          </a:p>
          <a:p>
            <a:pPr eaLnBrk="1" hangingPunct="1"/>
            <a:r>
              <a:rPr lang="en-US" sz="3600" smtClean="0"/>
              <a:t>Document specific service on the ‘Notes’ screen</a:t>
            </a:r>
          </a:p>
          <a:p>
            <a:pPr marL="1203325" lvl="1" indent="-409575" eaLnBrk="1" hangingPunct="1">
              <a:buFont typeface="Wingdings" pitchFamily="2" charset="2"/>
              <a:buChar char="Ø"/>
            </a:pPr>
            <a:r>
              <a:rPr lang="en-US" sz="3600" smtClean="0"/>
              <a:t>Identify the action and result of the action</a:t>
            </a:r>
          </a:p>
        </p:txBody>
      </p:sp>
    </p:spTree>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algn="ctr"/>
            <a:r>
              <a:rPr lang="en-US" smtClean="0"/>
              <a:t>117 Outreach Vet/MSFW</a:t>
            </a:r>
          </a:p>
        </p:txBody>
      </p:sp>
      <p:sp>
        <p:nvSpPr>
          <p:cNvPr id="37891" name="Content Placeholder 2"/>
          <p:cNvSpPr>
            <a:spLocks noGrp="1"/>
          </p:cNvSpPr>
          <p:nvPr>
            <p:ph sz="quarter" idx="1"/>
          </p:nvPr>
        </p:nvSpPr>
        <p:spPr>
          <a:xfrm>
            <a:off x="609600" y="1600200"/>
            <a:ext cx="8077200" cy="4038600"/>
          </a:xfrm>
        </p:spPr>
        <p:txBody>
          <a:bodyPr/>
          <a:lstStyle/>
          <a:p>
            <a:endParaRPr lang="en-US" sz="3200" smtClean="0"/>
          </a:p>
          <a:p>
            <a:r>
              <a:rPr lang="en-US" sz="3600" smtClean="0"/>
              <a:t>Outreach performed on an individual job seeker</a:t>
            </a:r>
          </a:p>
          <a:p>
            <a:r>
              <a:rPr lang="en-US" sz="3600" smtClean="0"/>
              <a:t>May include providing information about available services for Veterans or MSFWs</a:t>
            </a:r>
          </a:p>
          <a:p>
            <a:r>
              <a:rPr lang="en-US" sz="3600" smtClean="0"/>
              <a:t>Does not commence or extend participation</a:t>
            </a:r>
          </a:p>
        </p:txBody>
      </p:sp>
    </p:spTree>
  </p:cSld>
  <p:clrMapOvr>
    <a:masterClrMapping/>
  </p:clrMapOvr>
  <p:transition spd="med">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algn="ctr"/>
            <a:r>
              <a:rPr lang="en-US" smtClean="0"/>
              <a:t>118 Failed to Respond to Call-In</a:t>
            </a:r>
          </a:p>
        </p:txBody>
      </p:sp>
      <p:sp>
        <p:nvSpPr>
          <p:cNvPr id="38915" name="Content Placeholder 2"/>
          <p:cNvSpPr>
            <a:spLocks noGrp="1"/>
          </p:cNvSpPr>
          <p:nvPr>
            <p:ph sz="quarter" idx="1"/>
          </p:nvPr>
        </p:nvSpPr>
        <p:spPr/>
        <p:txBody>
          <a:bodyPr/>
          <a:lstStyle/>
          <a:p>
            <a:endParaRPr lang="en-US" sz="3200" smtClean="0"/>
          </a:p>
          <a:p>
            <a:r>
              <a:rPr lang="en-US" sz="3600" smtClean="0"/>
              <a:t>Can be used to note a job seeker’s failure to respond to a request by staff</a:t>
            </a:r>
          </a:p>
        </p:txBody>
      </p:sp>
      <p:pic>
        <p:nvPicPr>
          <p:cNvPr id="38916" name="Picture 2" descr="C:\Documents and Settings\mcneild\Local Settings\Temporary Internet Files\Content.IE5\19UYSB21\MP900289543[1].jpg"/>
          <p:cNvPicPr>
            <a:picLocks noChangeAspect="1" noChangeArrowheads="1"/>
          </p:cNvPicPr>
          <p:nvPr/>
        </p:nvPicPr>
        <p:blipFill>
          <a:blip r:embed="rId3" cstate="print"/>
          <a:srcRect/>
          <a:stretch>
            <a:fillRect/>
          </a:stretch>
        </p:blipFill>
        <p:spPr bwMode="auto">
          <a:xfrm>
            <a:off x="2895600" y="4025900"/>
            <a:ext cx="3657600" cy="2451100"/>
          </a:xfrm>
          <a:prstGeom prst="rect">
            <a:avLst/>
          </a:prstGeom>
          <a:noFill/>
          <a:ln w="9525">
            <a:noFill/>
            <a:miter lim="800000"/>
            <a:headEnd/>
            <a:tailEnd/>
          </a:ln>
        </p:spPr>
      </p:pic>
    </p:spTree>
  </p:cSld>
  <p:clrMapOvr>
    <a:masterClrMapping/>
  </p:clrMapOvr>
  <p:transition spd="med">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914400" y="274638"/>
            <a:ext cx="7772400" cy="1249362"/>
          </a:xfrm>
        </p:spPr>
        <p:txBody>
          <a:bodyPr/>
          <a:lstStyle/>
          <a:p>
            <a:pPr algn="ctr"/>
            <a:r>
              <a:rPr lang="en-US" dirty="0" smtClean="0"/>
              <a:t>120 *** Use of One-Stop Resource Room/Equipment</a:t>
            </a:r>
          </a:p>
        </p:txBody>
      </p:sp>
      <p:sp>
        <p:nvSpPr>
          <p:cNvPr id="39939" name="Content Placeholder 2"/>
          <p:cNvSpPr>
            <a:spLocks noGrp="1"/>
          </p:cNvSpPr>
          <p:nvPr>
            <p:ph sz="quarter" idx="1"/>
          </p:nvPr>
        </p:nvSpPr>
        <p:spPr>
          <a:xfrm>
            <a:off x="914400" y="1828800"/>
            <a:ext cx="7772400" cy="4038600"/>
          </a:xfrm>
        </p:spPr>
        <p:txBody>
          <a:bodyPr/>
          <a:lstStyle/>
          <a:p>
            <a:r>
              <a:rPr lang="en-US" sz="3200" dirty="0" smtClean="0"/>
              <a:t>Job seeker utilizes the resource room</a:t>
            </a:r>
          </a:p>
          <a:p>
            <a:r>
              <a:rPr lang="en-US" sz="3200" dirty="0" smtClean="0"/>
              <a:t>Can be recorded for any variety of services in the resource room including:</a:t>
            </a:r>
          </a:p>
          <a:p>
            <a:pPr marL="962025" lvl="1" indent="-263525">
              <a:buFont typeface="Wingdings" pitchFamily="2" charset="2"/>
              <a:buChar char="Ø"/>
            </a:pPr>
            <a:r>
              <a:rPr lang="en-US" sz="3200" dirty="0" smtClean="0"/>
              <a:t>Use of the telephone</a:t>
            </a:r>
          </a:p>
          <a:p>
            <a:pPr marL="962025" lvl="1" indent="-263525">
              <a:buFont typeface="Wingdings" pitchFamily="2" charset="2"/>
              <a:buChar char="Ø"/>
            </a:pPr>
            <a:r>
              <a:rPr lang="en-US" sz="3200" dirty="0" smtClean="0"/>
              <a:t>Using the fax machine</a:t>
            </a:r>
          </a:p>
          <a:p>
            <a:pPr marL="962025" lvl="1" indent="-263525">
              <a:buFont typeface="Wingdings" pitchFamily="2" charset="2"/>
              <a:buChar char="Ø"/>
            </a:pPr>
            <a:r>
              <a:rPr lang="en-US" sz="3200" dirty="0" smtClean="0"/>
              <a:t>Making copies of a résumé</a:t>
            </a:r>
          </a:p>
        </p:txBody>
      </p:sp>
    </p:spTree>
  </p:cSld>
  <p:clrMapOvr>
    <a:masterClrMapping/>
  </p:clrMapOvr>
  <p:transition spd="med">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eaLnBrk="1" hangingPunct="1"/>
            <a:r>
              <a:rPr lang="en-US" sz="3600" smtClean="0"/>
              <a:t>123 *** Job Development Contacts</a:t>
            </a:r>
          </a:p>
        </p:txBody>
      </p:sp>
      <p:sp>
        <p:nvSpPr>
          <p:cNvPr id="40963" name="Rectangle 3"/>
          <p:cNvSpPr>
            <a:spLocks noGrp="1" noChangeArrowheads="1"/>
          </p:cNvSpPr>
          <p:nvPr>
            <p:ph type="body" idx="1"/>
          </p:nvPr>
        </p:nvSpPr>
        <p:spPr>
          <a:xfrm>
            <a:off x="762000" y="2133600"/>
            <a:ext cx="7543800" cy="3124200"/>
          </a:xfrm>
        </p:spPr>
        <p:txBody>
          <a:bodyPr/>
          <a:lstStyle/>
          <a:p>
            <a:pPr algn="ctr" eaLnBrk="1" hangingPunct="1">
              <a:lnSpc>
                <a:spcPct val="90000"/>
              </a:lnSpc>
              <a:buFont typeface="Wingdings" pitchFamily="2" charset="2"/>
              <a:buNone/>
            </a:pPr>
            <a:r>
              <a:rPr lang="en-US" sz="3600" smtClean="0"/>
              <a:t>	“Process of securing a job interview with a public or private employer for a specific job seeker for whom the One-Stop center has no suitable opening on file.”</a:t>
            </a:r>
          </a:p>
        </p:txBody>
      </p:sp>
    </p:spTree>
  </p:cSld>
  <p:clrMapOvr>
    <a:masterClrMapping/>
  </p:clrMapOvr>
  <p:transition spd="med">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eaLnBrk="1" hangingPunct="1"/>
            <a:r>
              <a:rPr lang="en-US" sz="3600" smtClean="0"/>
              <a:t>123 *** Job Development Contacts</a:t>
            </a:r>
          </a:p>
        </p:txBody>
      </p:sp>
      <p:sp>
        <p:nvSpPr>
          <p:cNvPr id="41987" name="Rectangle 3"/>
          <p:cNvSpPr>
            <a:spLocks noGrp="1" noChangeArrowheads="1"/>
          </p:cNvSpPr>
          <p:nvPr>
            <p:ph type="body" idx="1"/>
          </p:nvPr>
        </p:nvSpPr>
        <p:spPr>
          <a:xfrm>
            <a:off x="762000" y="1828800"/>
            <a:ext cx="7848600" cy="4267200"/>
          </a:xfrm>
        </p:spPr>
        <p:txBody>
          <a:bodyPr/>
          <a:lstStyle/>
          <a:p>
            <a:pPr eaLnBrk="1" hangingPunct="1"/>
            <a:r>
              <a:rPr lang="en-US" sz="3600" smtClean="0"/>
              <a:t>Record the activity code</a:t>
            </a:r>
          </a:p>
          <a:p>
            <a:pPr eaLnBrk="1" hangingPunct="1"/>
            <a:r>
              <a:rPr lang="en-US" sz="3600" smtClean="0"/>
              <a:t>Document JD contact on the case notes screen</a:t>
            </a:r>
          </a:p>
          <a:p>
            <a:pPr marL="914400" lvl="1" indent="-336550" eaLnBrk="1" hangingPunct="1">
              <a:buFont typeface="Wingdings" pitchFamily="2" charset="2"/>
              <a:buChar char="Ø"/>
            </a:pPr>
            <a:r>
              <a:rPr lang="en-US" sz="3600" smtClean="0"/>
              <a:t>Record employers name</a:t>
            </a:r>
          </a:p>
          <a:p>
            <a:pPr eaLnBrk="1" hangingPunct="1"/>
            <a:r>
              <a:rPr lang="en-US" sz="3600" smtClean="0"/>
              <a:t>If job seeker is hired, create a JD job order</a:t>
            </a:r>
          </a:p>
          <a:p>
            <a:pPr marL="914400" lvl="1" indent="-336550" eaLnBrk="1" hangingPunct="1">
              <a:buFont typeface="Wingdings" pitchFamily="2" charset="2"/>
              <a:buChar char="Ø"/>
            </a:pPr>
            <a:r>
              <a:rPr lang="en-US" sz="3600" smtClean="0"/>
              <a:t>Take credit for the placement</a:t>
            </a:r>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600" smtClean="0"/>
              <a:t>000- System or Staff Generated Self Service</a:t>
            </a:r>
          </a:p>
        </p:txBody>
      </p:sp>
      <p:pic>
        <p:nvPicPr>
          <p:cNvPr id="7" name="Picture 4"/>
          <p:cNvPicPr>
            <a:picLocks noChangeAspect="1" noChangeArrowheads="1"/>
          </p:cNvPicPr>
          <p:nvPr/>
        </p:nvPicPr>
        <p:blipFill>
          <a:blip r:embed="rId3" cstate="print"/>
          <a:srcRect/>
          <a:stretch>
            <a:fillRect/>
          </a:stretch>
        </p:blipFill>
        <p:spPr bwMode="auto">
          <a:xfrm>
            <a:off x="285750" y="1371600"/>
            <a:ext cx="8553450" cy="1371600"/>
          </a:xfrm>
          <a:prstGeom prst="rect">
            <a:avLst/>
          </a:prstGeom>
          <a:noFill/>
          <a:ln w="9525" algn="ctr">
            <a:noFill/>
            <a:miter lim="800000"/>
            <a:headEnd/>
            <a:tailEnd/>
          </a:ln>
        </p:spPr>
      </p:pic>
      <p:pic>
        <p:nvPicPr>
          <p:cNvPr id="8" name="Picture 5"/>
          <p:cNvPicPr>
            <a:picLocks noChangeAspect="1" noChangeArrowheads="1"/>
          </p:cNvPicPr>
          <p:nvPr/>
        </p:nvPicPr>
        <p:blipFill>
          <a:blip r:embed="rId4" cstate="print"/>
          <a:srcRect/>
          <a:stretch>
            <a:fillRect/>
          </a:stretch>
        </p:blipFill>
        <p:spPr bwMode="auto">
          <a:xfrm>
            <a:off x="304800" y="2971800"/>
            <a:ext cx="8593138" cy="1524000"/>
          </a:xfrm>
          <a:prstGeom prst="rect">
            <a:avLst/>
          </a:prstGeom>
          <a:noFill/>
          <a:ln w="9525" algn="ctr">
            <a:noFill/>
            <a:miter lim="800000"/>
            <a:headEnd/>
            <a:tailEnd/>
          </a:ln>
        </p:spPr>
      </p:pic>
      <p:sp>
        <p:nvSpPr>
          <p:cNvPr id="9" name="Oval 6"/>
          <p:cNvSpPr>
            <a:spLocks noChangeArrowheads="1"/>
          </p:cNvSpPr>
          <p:nvPr/>
        </p:nvSpPr>
        <p:spPr bwMode="auto">
          <a:xfrm>
            <a:off x="3124200" y="2743200"/>
            <a:ext cx="6019800" cy="1447800"/>
          </a:xfrm>
          <a:prstGeom prst="ellipse">
            <a:avLst/>
          </a:prstGeom>
          <a:noFill/>
          <a:ln w="57150" algn="ctr">
            <a:solidFill>
              <a:srgbClr val="FF0000"/>
            </a:solidFill>
            <a:round/>
            <a:headEnd/>
            <a:tailEnd type="triangle" w="med" len="med"/>
          </a:ln>
        </p:spPr>
        <p:txBody>
          <a:bodyPr/>
          <a:lstStyle/>
          <a:p>
            <a:endParaRPr lang="en-US"/>
          </a:p>
        </p:txBody>
      </p:sp>
      <p:pic>
        <p:nvPicPr>
          <p:cNvPr id="10" name="Picture 4"/>
          <p:cNvPicPr>
            <a:picLocks noChangeAspect="1" noChangeArrowheads="1"/>
          </p:cNvPicPr>
          <p:nvPr/>
        </p:nvPicPr>
        <p:blipFill>
          <a:blip r:embed="rId5" cstate="print"/>
          <a:srcRect/>
          <a:stretch>
            <a:fillRect/>
          </a:stretch>
        </p:blipFill>
        <p:spPr bwMode="auto">
          <a:xfrm>
            <a:off x="1066800" y="4800600"/>
            <a:ext cx="6800850" cy="1146175"/>
          </a:xfrm>
          <a:prstGeom prst="rect">
            <a:avLst/>
          </a:prstGeom>
          <a:noFill/>
          <a:ln w="9525" algn="ctr">
            <a:noFill/>
            <a:miter lim="800000"/>
            <a:headEnd/>
            <a:tailEnd/>
          </a:ln>
        </p:spPr>
      </p:pic>
      <p:sp>
        <p:nvSpPr>
          <p:cNvPr id="11" name="Oval 7"/>
          <p:cNvSpPr>
            <a:spLocks noChangeArrowheads="1"/>
          </p:cNvSpPr>
          <p:nvPr/>
        </p:nvSpPr>
        <p:spPr bwMode="auto">
          <a:xfrm>
            <a:off x="4267200" y="4648200"/>
            <a:ext cx="3429000" cy="1295400"/>
          </a:xfrm>
          <a:prstGeom prst="ellipse">
            <a:avLst/>
          </a:prstGeom>
          <a:noFill/>
          <a:ln w="57150" algn="ctr">
            <a:solidFill>
              <a:srgbClr val="FF0000"/>
            </a:solidFill>
            <a:round/>
            <a:headEnd/>
            <a:tailEnd type="triangle" w="med" len="med"/>
          </a:ln>
        </p:spPr>
        <p:txBody>
          <a:bodyPr/>
          <a:lstStyle/>
          <a:p>
            <a:endParaRPr lang="en-US"/>
          </a:p>
        </p:txBody>
      </p:sp>
    </p:spTree>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274638"/>
            <a:ext cx="8001000" cy="1096962"/>
          </a:xfrm>
        </p:spPr>
        <p:txBody>
          <a:bodyPr/>
          <a:lstStyle/>
          <a:p>
            <a:pPr algn="ctr" eaLnBrk="1" hangingPunct="1"/>
            <a:r>
              <a:rPr lang="en-US" sz="3600" smtClean="0"/>
              <a:t>124 *** Received Bonding Assistance</a:t>
            </a:r>
          </a:p>
        </p:txBody>
      </p:sp>
      <p:sp>
        <p:nvSpPr>
          <p:cNvPr id="43011" name="Rectangle 3"/>
          <p:cNvSpPr>
            <a:spLocks noGrp="1" noChangeArrowheads="1"/>
          </p:cNvSpPr>
          <p:nvPr>
            <p:ph type="body" idx="1"/>
          </p:nvPr>
        </p:nvSpPr>
        <p:spPr>
          <a:xfrm>
            <a:off x="838200" y="1600200"/>
            <a:ext cx="7772400" cy="4572000"/>
          </a:xfrm>
        </p:spPr>
        <p:txBody>
          <a:bodyPr/>
          <a:lstStyle/>
          <a:p>
            <a:pPr eaLnBrk="1" hangingPunct="1">
              <a:lnSpc>
                <a:spcPct val="90000"/>
              </a:lnSpc>
            </a:pPr>
            <a:r>
              <a:rPr lang="en-US" sz="3600" smtClean="0"/>
              <a:t>Provides a federal fidelity bond to employers for hiring at-risk job seekers</a:t>
            </a:r>
          </a:p>
          <a:p>
            <a:pPr eaLnBrk="1" hangingPunct="1">
              <a:lnSpc>
                <a:spcPct val="90000"/>
              </a:lnSpc>
            </a:pPr>
            <a:r>
              <a:rPr lang="en-US" sz="3600" smtClean="0"/>
              <a:t>Document the employer’s name, job seeker’s start date, amount of the bond and who verified the information on the case notes screen</a:t>
            </a:r>
          </a:p>
          <a:p>
            <a:pPr eaLnBrk="1" hangingPunct="1">
              <a:lnSpc>
                <a:spcPct val="90000"/>
              </a:lnSpc>
            </a:pPr>
            <a:r>
              <a:rPr lang="en-US" sz="3600" smtClean="0"/>
              <a:t>Maintain a copy of the bonding form at the one-stop center</a:t>
            </a:r>
          </a:p>
        </p:txBody>
      </p:sp>
    </p:spTree>
  </p:cSld>
  <p:clrMapOvr>
    <a:masterClrMapping/>
  </p:clrMapOvr>
  <p:transition spd="med">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eaLnBrk="1" hangingPunct="1"/>
            <a:r>
              <a:rPr lang="en-US" sz="3600" smtClean="0"/>
              <a:t>125 *** Job Search/Placement Asst., including Career Counseling</a:t>
            </a:r>
          </a:p>
        </p:txBody>
      </p:sp>
      <p:sp>
        <p:nvSpPr>
          <p:cNvPr id="44035" name="Rectangle 3"/>
          <p:cNvSpPr>
            <a:spLocks noGrp="1" noChangeArrowheads="1"/>
          </p:cNvSpPr>
          <p:nvPr>
            <p:ph type="body" idx="1"/>
          </p:nvPr>
        </p:nvSpPr>
        <p:spPr>
          <a:xfrm>
            <a:off x="762000" y="1828800"/>
            <a:ext cx="7848600" cy="3505200"/>
          </a:xfrm>
        </p:spPr>
        <p:txBody>
          <a:bodyPr/>
          <a:lstStyle/>
          <a:p>
            <a:pPr eaLnBrk="1" hangingPunct="1"/>
            <a:r>
              <a:rPr lang="en-US" sz="3600" smtClean="0"/>
              <a:t>May be used to identify Priority </a:t>
            </a:r>
            <a:br>
              <a:rPr lang="en-US" sz="3600" smtClean="0"/>
            </a:br>
            <a:r>
              <a:rPr lang="en-US" sz="3600" smtClean="0"/>
              <a:t>Re-employment Planning (PREP) Program Placement Services</a:t>
            </a:r>
          </a:p>
          <a:p>
            <a:pPr eaLnBrk="1" hangingPunct="1"/>
            <a:endParaRPr lang="en-US" sz="3600" smtClean="0"/>
          </a:p>
          <a:p>
            <a:pPr eaLnBrk="1" hangingPunct="1">
              <a:buFont typeface="Wingdings" pitchFamily="2" charset="2"/>
              <a:buNone/>
            </a:pPr>
            <a:endParaRPr lang="en-US" sz="3600" smtClean="0"/>
          </a:p>
        </p:txBody>
      </p:sp>
    </p:spTree>
  </p:cSld>
  <p:clrMapOvr>
    <a:masterClrMapping/>
  </p:clrMapOvr>
  <p:transition spd="med">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eaLnBrk="1" hangingPunct="1"/>
            <a:r>
              <a:rPr lang="en-US" sz="3600" smtClean="0"/>
              <a:t>126 *** Tax Credit Information</a:t>
            </a:r>
          </a:p>
        </p:txBody>
      </p:sp>
      <p:sp>
        <p:nvSpPr>
          <p:cNvPr id="45059" name="Rectangle 3"/>
          <p:cNvSpPr>
            <a:spLocks noGrp="1" noChangeArrowheads="1"/>
          </p:cNvSpPr>
          <p:nvPr>
            <p:ph type="body" idx="1"/>
          </p:nvPr>
        </p:nvSpPr>
        <p:spPr>
          <a:xfrm>
            <a:off x="914400" y="1600200"/>
            <a:ext cx="7772400" cy="4648200"/>
          </a:xfrm>
        </p:spPr>
        <p:txBody>
          <a:bodyPr/>
          <a:lstStyle/>
          <a:p>
            <a:pPr eaLnBrk="1" hangingPunct="1">
              <a:lnSpc>
                <a:spcPct val="90000"/>
              </a:lnSpc>
            </a:pPr>
            <a:r>
              <a:rPr lang="en-US" sz="3200" smtClean="0"/>
              <a:t>Work Opportunity Tax Credit (WOTC) program provides a tax incentive to private, for profit employers to hire individuals from certain target groups</a:t>
            </a:r>
          </a:p>
          <a:p>
            <a:pPr eaLnBrk="1" hangingPunct="1">
              <a:lnSpc>
                <a:spcPct val="90000"/>
              </a:lnSpc>
            </a:pPr>
            <a:r>
              <a:rPr lang="en-US" sz="3200" smtClean="0"/>
              <a:t>Service may be recorded for providing informational services regarding the program</a:t>
            </a:r>
          </a:p>
          <a:p>
            <a:pPr eaLnBrk="1" hangingPunct="1">
              <a:lnSpc>
                <a:spcPct val="90000"/>
              </a:lnSpc>
            </a:pPr>
            <a:endParaRPr lang="en-US" sz="3200" smtClean="0"/>
          </a:p>
          <a:p>
            <a:pPr eaLnBrk="1" hangingPunct="1">
              <a:lnSpc>
                <a:spcPct val="90000"/>
              </a:lnSpc>
              <a:buFont typeface="Wingdings 2" pitchFamily="18" charset="2"/>
              <a:buNone/>
            </a:pPr>
            <a:endParaRPr lang="en-US" sz="1100" smtClean="0"/>
          </a:p>
        </p:txBody>
      </p:sp>
    </p:spTree>
  </p:cSld>
  <p:clrMapOvr>
    <a:masterClrMapping/>
  </p:clrMapOvr>
  <p:transition spd="med">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eaLnBrk="1" hangingPunct="1"/>
            <a:r>
              <a:rPr lang="en-US" sz="3600" smtClean="0"/>
              <a:t>127 *** Reportable Service From DVOP/LVER </a:t>
            </a:r>
          </a:p>
        </p:txBody>
      </p:sp>
      <p:sp>
        <p:nvSpPr>
          <p:cNvPr id="46083" name="Rectangle 3"/>
          <p:cNvSpPr>
            <a:spLocks noGrp="1" noChangeArrowheads="1"/>
          </p:cNvSpPr>
          <p:nvPr>
            <p:ph type="body" idx="1"/>
          </p:nvPr>
        </p:nvSpPr>
        <p:spPr>
          <a:xfrm>
            <a:off x="457200" y="1676400"/>
            <a:ext cx="8153400" cy="4800600"/>
          </a:xfrm>
        </p:spPr>
        <p:txBody>
          <a:bodyPr/>
          <a:lstStyle/>
          <a:p>
            <a:pPr eaLnBrk="1" hangingPunct="1"/>
            <a:r>
              <a:rPr lang="en-US" sz="3600" smtClean="0"/>
              <a:t>Service for veterans by a Disabled Veteran Outreach Program (DVOP) or Local Veterans Employment Representative (LVER)</a:t>
            </a:r>
            <a:endParaRPr lang="en-US" sz="900" smtClean="0"/>
          </a:p>
          <a:p>
            <a:pPr eaLnBrk="1" hangingPunct="1"/>
            <a:r>
              <a:rPr lang="en-US" sz="3600" smtClean="0"/>
              <a:t>Staff time expended providing a service which is not listed in EFM</a:t>
            </a:r>
            <a:endParaRPr lang="en-US" sz="900" smtClean="0"/>
          </a:p>
          <a:p>
            <a:pPr eaLnBrk="1" hangingPunct="1"/>
            <a:r>
              <a:rPr lang="en-US" sz="3600" smtClean="0"/>
              <a:t>Document service on ‘Case Notes’ screen</a:t>
            </a:r>
          </a:p>
          <a:p>
            <a:pPr marL="914400" lvl="1" indent="-336550" eaLnBrk="1" hangingPunct="1">
              <a:buFont typeface="Wingdings" pitchFamily="2" charset="2"/>
              <a:buChar char="Ø"/>
            </a:pPr>
            <a:r>
              <a:rPr lang="en-US" sz="3600" smtClean="0"/>
              <a:t>List the action and result of the action</a:t>
            </a:r>
          </a:p>
          <a:p>
            <a:pPr eaLnBrk="1" hangingPunct="1">
              <a:buFont typeface="Wingdings" pitchFamily="2" charset="2"/>
              <a:buNone/>
            </a:pPr>
            <a:endParaRPr lang="en-US" sz="3600" smtClean="0"/>
          </a:p>
        </p:txBody>
      </p:sp>
    </p:spTree>
  </p:cSld>
  <p:clrMapOvr>
    <a:masterClrMapping/>
  </p:clrMapOvr>
  <p:transition spd="med">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914400" y="381000"/>
            <a:ext cx="7772400" cy="1143000"/>
          </a:xfrm>
        </p:spPr>
        <p:txBody>
          <a:bodyPr/>
          <a:lstStyle/>
          <a:p>
            <a:pPr algn="ctr" eaLnBrk="1" hangingPunct="1"/>
            <a:r>
              <a:rPr lang="en-US" sz="3200" smtClean="0"/>
              <a:t>128 *** Assigned Case Manager</a:t>
            </a:r>
          </a:p>
        </p:txBody>
      </p:sp>
      <p:sp>
        <p:nvSpPr>
          <p:cNvPr id="47107" name="Rectangle 3"/>
          <p:cNvSpPr>
            <a:spLocks noGrp="1" noChangeArrowheads="1"/>
          </p:cNvSpPr>
          <p:nvPr>
            <p:ph type="body" idx="1"/>
          </p:nvPr>
        </p:nvSpPr>
        <p:spPr>
          <a:xfrm>
            <a:off x="457200" y="1752600"/>
            <a:ext cx="8153400" cy="4343400"/>
          </a:xfrm>
        </p:spPr>
        <p:txBody>
          <a:bodyPr/>
          <a:lstStyle/>
          <a:p>
            <a:pPr eaLnBrk="1" hangingPunct="1"/>
            <a:r>
              <a:rPr lang="en-US" sz="3600" smtClean="0"/>
              <a:t>Service code for veteran use only</a:t>
            </a:r>
            <a:endParaRPr lang="en-US" sz="1100" smtClean="0"/>
          </a:p>
          <a:p>
            <a:pPr eaLnBrk="1" hangingPunct="1"/>
            <a:r>
              <a:rPr lang="en-US" sz="3600" smtClean="0"/>
              <a:t>Identifies veterans who have been assigned a case manager (i.e. Chapter 31 VR&amp;E)</a:t>
            </a:r>
            <a:endParaRPr lang="en-US" sz="1100" smtClean="0"/>
          </a:p>
          <a:p>
            <a:pPr eaLnBrk="1" hangingPunct="1"/>
            <a:r>
              <a:rPr lang="en-US" sz="3600" smtClean="0"/>
              <a:t>Document  service on the case notes screen</a:t>
            </a:r>
          </a:p>
          <a:p>
            <a:pPr marL="866775" lvl="1" indent="-361950" eaLnBrk="1" hangingPunct="1">
              <a:buFont typeface="Wingdings" pitchFamily="2" charset="2"/>
              <a:buChar char="Ø"/>
            </a:pPr>
            <a:r>
              <a:rPr lang="en-US" sz="3600" smtClean="0"/>
              <a:t>Include the veteran representative’s name</a:t>
            </a:r>
          </a:p>
        </p:txBody>
      </p:sp>
    </p:spTree>
  </p:cSld>
  <p:clrMapOvr>
    <a:masterClrMapping/>
  </p:clrMapOvr>
  <p:transition spd="med">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algn="ctr"/>
            <a:r>
              <a:rPr lang="en-US" sz="3200" smtClean="0"/>
              <a:t>129 *** Received Case Management Services</a:t>
            </a:r>
          </a:p>
        </p:txBody>
      </p:sp>
      <p:sp>
        <p:nvSpPr>
          <p:cNvPr id="48131" name="Rectangle 3"/>
          <p:cNvSpPr>
            <a:spLocks noGrp="1" noChangeArrowheads="1"/>
          </p:cNvSpPr>
          <p:nvPr>
            <p:ph sz="quarter" idx="1"/>
          </p:nvPr>
        </p:nvSpPr>
        <p:spPr/>
        <p:txBody>
          <a:bodyPr/>
          <a:lstStyle/>
          <a:p>
            <a:pPr eaLnBrk="1" hangingPunct="1"/>
            <a:r>
              <a:rPr lang="en-US" sz="3600" smtClean="0"/>
              <a:t>Service code for veteran use only</a:t>
            </a:r>
            <a:endParaRPr lang="en-US" sz="1100" smtClean="0"/>
          </a:p>
          <a:p>
            <a:pPr eaLnBrk="1" hangingPunct="1"/>
            <a:r>
              <a:rPr lang="en-US" sz="3600" smtClean="0"/>
              <a:t>Identifies veterans who have received and completed intensive case management services</a:t>
            </a:r>
            <a:endParaRPr lang="en-US" sz="1100" smtClean="0"/>
          </a:p>
          <a:p>
            <a:pPr eaLnBrk="1" hangingPunct="1"/>
            <a:r>
              <a:rPr lang="en-US" sz="3600" smtClean="0"/>
              <a:t>Document  service on the case notes screen</a:t>
            </a:r>
          </a:p>
          <a:p>
            <a:pPr marL="866775" lvl="1" indent="-361950" eaLnBrk="1" hangingPunct="1">
              <a:buFont typeface="Wingdings" pitchFamily="2" charset="2"/>
              <a:buChar char="Ø"/>
            </a:pPr>
            <a:r>
              <a:rPr lang="en-US" sz="3600" smtClean="0"/>
              <a:t>Include the veteran representative’s name</a:t>
            </a:r>
          </a:p>
        </p:txBody>
      </p:sp>
    </p:spTree>
  </p:cSld>
  <p:clrMapOvr>
    <a:masterClrMapping/>
  </p:clrMapOvr>
  <p:transition spd="med">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ctr" eaLnBrk="1" hangingPunct="1"/>
            <a:r>
              <a:rPr lang="en-US" sz="3600" smtClean="0"/>
              <a:t>130  *** Proficiency Testing </a:t>
            </a:r>
          </a:p>
        </p:txBody>
      </p:sp>
      <p:sp>
        <p:nvSpPr>
          <p:cNvPr id="49155" name="Rectangle 3"/>
          <p:cNvSpPr>
            <a:spLocks noGrp="1" noChangeArrowheads="1"/>
          </p:cNvSpPr>
          <p:nvPr>
            <p:ph type="body" idx="1"/>
          </p:nvPr>
        </p:nvSpPr>
        <p:spPr>
          <a:xfrm>
            <a:off x="685800" y="1676400"/>
            <a:ext cx="7924800" cy="4419600"/>
          </a:xfrm>
        </p:spPr>
        <p:txBody>
          <a:bodyPr/>
          <a:lstStyle/>
          <a:p>
            <a:pPr eaLnBrk="1" hangingPunct="1"/>
            <a:r>
              <a:rPr lang="en-US" sz="3600" smtClean="0"/>
              <a:t>A proficiency test examines knowledge or skill in a particular area</a:t>
            </a:r>
          </a:p>
          <a:p>
            <a:pPr eaLnBrk="1" hangingPunct="1"/>
            <a:r>
              <a:rPr lang="en-US" sz="3600" smtClean="0"/>
              <a:t>Code may be recorded if the One-Stop provides proficiency testing</a:t>
            </a:r>
          </a:p>
          <a:p>
            <a:pPr eaLnBrk="1" hangingPunct="1"/>
            <a:r>
              <a:rPr lang="en-US" sz="3600" smtClean="0"/>
              <a:t>Document service on the activity service plan and list the type of test and outcome/results in a case note or assessment tab</a:t>
            </a:r>
          </a:p>
        </p:txBody>
      </p:sp>
    </p:spTree>
  </p:cSld>
  <p:clrMapOvr>
    <a:masterClrMapping/>
  </p:clrMapOvr>
  <p:transition spd="med">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ctr" eaLnBrk="1" hangingPunct="1"/>
            <a:r>
              <a:rPr lang="en-US" sz="3600" smtClean="0"/>
              <a:t>131 *** Testing/ background check as required by employer</a:t>
            </a:r>
          </a:p>
        </p:txBody>
      </p:sp>
      <p:sp>
        <p:nvSpPr>
          <p:cNvPr id="50179" name="Rectangle 3"/>
          <p:cNvSpPr>
            <a:spLocks noGrp="1" noChangeArrowheads="1"/>
          </p:cNvSpPr>
          <p:nvPr>
            <p:ph type="body" idx="1"/>
          </p:nvPr>
        </p:nvSpPr>
        <p:spPr>
          <a:xfrm>
            <a:off x="533400" y="1676400"/>
            <a:ext cx="8153400" cy="4267200"/>
          </a:xfrm>
        </p:spPr>
        <p:txBody>
          <a:bodyPr/>
          <a:lstStyle/>
          <a:p>
            <a:pPr eaLnBrk="1" hangingPunct="1">
              <a:lnSpc>
                <a:spcPct val="90000"/>
              </a:lnSpc>
            </a:pPr>
            <a:r>
              <a:rPr lang="en-US" sz="3600" dirty="0" smtClean="0"/>
              <a:t>Any testing an employer requires the One-Stop Career Center to provide</a:t>
            </a:r>
          </a:p>
          <a:p>
            <a:pPr eaLnBrk="1" hangingPunct="1">
              <a:lnSpc>
                <a:spcPct val="90000"/>
              </a:lnSpc>
            </a:pPr>
            <a:r>
              <a:rPr lang="en-US" sz="3600" dirty="0" smtClean="0"/>
              <a:t>May be a specific aptitude test, personality test, interest inventory, etc.</a:t>
            </a:r>
          </a:p>
          <a:p>
            <a:pPr eaLnBrk="1" hangingPunct="1">
              <a:lnSpc>
                <a:spcPct val="90000"/>
              </a:lnSpc>
            </a:pPr>
            <a:r>
              <a:rPr lang="en-US" sz="3600" dirty="0" smtClean="0"/>
              <a:t>Document the type of test and any pertinent information on the assessment tab or the case notes screen</a:t>
            </a:r>
          </a:p>
          <a:p>
            <a:pPr eaLnBrk="1" hangingPunct="1">
              <a:lnSpc>
                <a:spcPct val="90000"/>
              </a:lnSpc>
            </a:pPr>
            <a:endParaRPr lang="en-US" sz="3600" dirty="0" smtClean="0"/>
          </a:p>
        </p:txBody>
      </p:sp>
    </p:spTree>
  </p:cSld>
  <p:clrMapOvr>
    <a:masterClrMapping/>
  </p:clrMapOvr>
  <p:transition spd="med">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ctr" eaLnBrk="1" hangingPunct="1"/>
            <a:r>
              <a:rPr lang="en-US" sz="3800" smtClean="0"/>
              <a:t>132 *** Testing - Other</a:t>
            </a:r>
          </a:p>
        </p:txBody>
      </p:sp>
      <p:sp>
        <p:nvSpPr>
          <p:cNvPr id="51203" name="Rectangle 3"/>
          <p:cNvSpPr>
            <a:spLocks noGrp="1" noChangeArrowheads="1"/>
          </p:cNvSpPr>
          <p:nvPr>
            <p:ph type="body" idx="1"/>
          </p:nvPr>
        </p:nvSpPr>
        <p:spPr>
          <a:xfrm>
            <a:off x="914400" y="1676400"/>
            <a:ext cx="7772400" cy="4343400"/>
          </a:xfrm>
        </p:spPr>
        <p:txBody>
          <a:bodyPr/>
          <a:lstStyle/>
          <a:p>
            <a:pPr eaLnBrk="1" hangingPunct="1"/>
            <a:r>
              <a:rPr lang="en-US" sz="3600" dirty="0" smtClean="0"/>
              <a:t>Captures tests not otherwise listed in EFM</a:t>
            </a:r>
          </a:p>
          <a:p>
            <a:pPr eaLnBrk="1" hangingPunct="1"/>
            <a:r>
              <a:rPr lang="en-US" sz="3600" dirty="0" smtClean="0"/>
              <a:t>Must be provided by One-Stop staff</a:t>
            </a:r>
          </a:p>
          <a:p>
            <a:pPr eaLnBrk="1" hangingPunct="1"/>
            <a:r>
              <a:rPr lang="en-US" sz="3600" dirty="0" smtClean="0"/>
              <a:t>Documentation should be recorded in the assessments tab or the case notes screen</a:t>
            </a:r>
          </a:p>
          <a:p>
            <a:pPr marL="866775" lvl="1" indent="-361950" eaLnBrk="1" hangingPunct="1">
              <a:buFont typeface="Wingdings" pitchFamily="2" charset="2"/>
              <a:buChar char="Ø"/>
            </a:pPr>
            <a:r>
              <a:rPr lang="en-US" sz="3600" dirty="0" smtClean="0"/>
              <a:t>List the test’s name, type of test and results</a:t>
            </a:r>
          </a:p>
        </p:txBody>
      </p:sp>
    </p:spTree>
  </p:cSld>
  <p:clrMapOvr>
    <a:masterClrMapping/>
  </p:clrMapOvr>
  <p:transition spd="med">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914400" y="533400"/>
            <a:ext cx="7772400" cy="1143000"/>
          </a:xfrm>
        </p:spPr>
        <p:txBody>
          <a:bodyPr/>
          <a:lstStyle/>
          <a:p>
            <a:pPr algn="ctr" eaLnBrk="1" hangingPunct="1"/>
            <a:r>
              <a:rPr lang="en-US" smtClean="0"/>
              <a:t>134 *** Employer</a:t>
            </a:r>
            <a:br>
              <a:rPr lang="en-US" smtClean="0"/>
            </a:br>
            <a:r>
              <a:rPr lang="en-US" smtClean="0"/>
              <a:t>Pre-Screening </a:t>
            </a:r>
          </a:p>
        </p:txBody>
      </p:sp>
      <p:sp>
        <p:nvSpPr>
          <p:cNvPr id="52227" name="Rectangle 3"/>
          <p:cNvSpPr>
            <a:spLocks noGrp="1" noChangeArrowheads="1"/>
          </p:cNvSpPr>
          <p:nvPr>
            <p:ph type="body" idx="1"/>
          </p:nvPr>
        </p:nvSpPr>
        <p:spPr>
          <a:xfrm>
            <a:off x="762000" y="1905000"/>
            <a:ext cx="7848600" cy="3581400"/>
          </a:xfrm>
        </p:spPr>
        <p:txBody>
          <a:bodyPr/>
          <a:lstStyle/>
          <a:p>
            <a:pPr eaLnBrk="1" hangingPunct="1"/>
            <a:r>
              <a:rPr lang="en-US" sz="3600" smtClean="0"/>
              <a:t>Pre-screening means to examine before selection</a:t>
            </a:r>
          </a:p>
          <a:p>
            <a:pPr eaLnBrk="1" hangingPunct="1"/>
            <a:r>
              <a:rPr lang="en-US" sz="3600" smtClean="0"/>
              <a:t>Staff can take this service when screening qualifications on a suppressed order does not result in a referral.</a:t>
            </a:r>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p:cNvSpPr>
            <a:spLocks noGrp="1"/>
          </p:cNvSpPr>
          <p:nvPr>
            <p:ph type="title"/>
          </p:nvPr>
        </p:nvSpPr>
        <p:spPr/>
        <p:txBody>
          <a:bodyPr/>
          <a:lstStyle/>
          <a:p>
            <a:pPr algn="ctr"/>
            <a:r>
              <a:rPr lang="en-US" smtClean="0"/>
              <a:t>100 – Core Services</a:t>
            </a:r>
          </a:p>
        </p:txBody>
      </p:sp>
      <p:sp>
        <p:nvSpPr>
          <p:cNvPr id="10243" name="Content Placeholder 8"/>
          <p:cNvSpPr>
            <a:spLocks noGrp="1"/>
          </p:cNvSpPr>
          <p:nvPr>
            <p:ph idx="1"/>
          </p:nvPr>
        </p:nvSpPr>
        <p:spPr/>
        <p:txBody>
          <a:bodyPr/>
          <a:lstStyle/>
          <a:p>
            <a:r>
              <a:rPr lang="en-US" sz="3600" dirty="0" smtClean="0"/>
              <a:t>Staff-assisted services </a:t>
            </a:r>
          </a:p>
          <a:p>
            <a:r>
              <a:rPr lang="en-US" sz="3600" dirty="0" smtClean="0"/>
              <a:t>Provided on-site at One-Stop Career Center</a:t>
            </a:r>
          </a:p>
          <a:p>
            <a:r>
              <a:rPr lang="en-US" sz="3600" dirty="0" smtClean="0"/>
              <a:t>Used by various programs</a:t>
            </a:r>
          </a:p>
          <a:p>
            <a:r>
              <a:rPr lang="en-US" sz="3600" dirty="0" smtClean="0"/>
              <a:t>Universally accessible</a:t>
            </a:r>
          </a:p>
        </p:txBody>
      </p:sp>
    </p:spTree>
  </p:cSld>
  <p:clrMapOvr>
    <a:masterClrMapping/>
  </p:clrMapOvr>
  <p:transition spd="med">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algn="ctr"/>
            <a:r>
              <a:rPr lang="en-US" smtClean="0"/>
              <a:t>135 Local Office Contact</a:t>
            </a:r>
          </a:p>
        </p:txBody>
      </p:sp>
      <p:sp>
        <p:nvSpPr>
          <p:cNvPr id="53251" name="Content Placeholder 2"/>
          <p:cNvSpPr>
            <a:spLocks noGrp="1"/>
          </p:cNvSpPr>
          <p:nvPr>
            <p:ph sz="quarter" idx="1"/>
          </p:nvPr>
        </p:nvSpPr>
        <p:spPr>
          <a:xfrm>
            <a:off x="914400" y="1905000"/>
            <a:ext cx="7772400" cy="4572000"/>
          </a:xfrm>
        </p:spPr>
        <p:txBody>
          <a:bodyPr/>
          <a:lstStyle/>
          <a:p>
            <a:r>
              <a:rPr lang="en-US" sz="3600" smtClean="0"/>
              <a:t>Staff may use this code to note that a job seeker appeared at the One-Stop Career Center as a result of staff outreach</a:t>
            </a:r>
            <a:endParaRPr lang="en-US" sz="1100" smtClean="0"/>
          </a:p>
          <a:p>
            <a:r>
              <a:rPr lang="en-US" sz="3600" smtClean="0"/>
              <a:t>Other reportable services may be more appropriate if additional services are provided</a:t>
            </a:r>
          </a:p>
          <a:p>
            <a:pPr>
              <a:buFont typeface="Wingdings 2" pitchFamily="18" charset="2"/>
              <a:buNone/>
            </a:pPr>
            <a:endParaRPr lang="en-US" sz="3600" smtClean="0"/>
          </a:p>
        </p:txBody>
      </p:sp>
    </p:spTree>
  </p:cSld>
  <p:clrMapOvr>
    <a:masterClrMapping/>
  </p:clrMapOvr>
  <p:transition spd="med">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algn="ctr"/>
            <a:r>
              <a:rPr lang="en-US" smtClean="0"/>
              <a:t>136 Follow-up Contact</a:t>
            </a:r>
          </a:p>
        </p:txBody>
      </p:sp>
      <p:sp>
        <p:nvSpPr>
          <p:cNvPr id="54275" name="Content Placeholder 2"/>
          <p:cNvSpPr>
            <a:spLocks noGrp="1"/>
          </p:cNvSpPr>
          <p:nvPr>
            <p:ph sz="quarter" idx="1"/>
          </p:nvPr>
        </p:nvSpPr>
        <p:spPr/>
        <p:txBody>
          <a:bodyPr/>
          <a:lstStyle/>
          <a:p>
            <a:r>
              <a:rPr lang="en-US" sz="3600" smtClean="0"/>
              <a:t>Denotes follow-up has been provided to a job seeker</a:t>
            </a:r>
            <a:endParaRPr lang="en-US" sz="1200" smtClean="0"/>
          </a:p>
          <a:p>
            <a:r>
              <a:rPr lang="en-US" sz="3600" smtClean="0"/>
              <a:t>Can be used to notate any type of follow up ( i.e. following reemployment services, job referrals or soft exit report)</a:t>
            </a:r>
            <a:endParaRPr lang="en-US" sz="1200" smtClean="0"/>
          </a:p>
        </p:txBody>
      </p:sp>
    </p:spTree>
  </p:cSld>
  <p:clrMapOvr>
    <a:masterClrMapping/>
  </p:clrMapOvr>
  <p:transition spd="med">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algn="ctr"/>
            <a:r>
              <a:rPr lang="en-US" smtClean="0"/>
              <a:t>153***Computer Skills Workshop</a:t>
            </a:r>
          </a:p>
        </p:txBody>
      </p:sp>
      <p:sp>
        <p:nvSpPr>
          <p:cNvPr id="55299" name="Content Placeholder 2"/>
          <p:cNvSpPr>
            <a:spLocks noGrp="1"/>
          </p:cNvSpPr>
          <p:nvPr>
            <p:ph sz="quarter" idx="1"/>
          </p:nvPr>
        </p:nvSpPr>
        <p:spPr/>
        <p:txBody>
          <a:bodyPr/>
          <a:lstStyle/>
          <a:p>
            <a:r>
              <a:rPr lang="en-US" sz="3200" dirty="0" smtClean="0"/>
              <a:t>Provides instructions on how to use various computer applications</a:t>
            </a:r>
          </a:p>
          <a:p>
            <a:r>
              <a:rPr lang="en-US" sz="3200" dirty="0" smtClean="0"/>
              <a:t>May include keyboarding skills, how to use e-mail, use of the Microsoft Office Suite, etc.</a:t>
            </a:r>
          </a:p>
          <a:p>
            <a:r>
              <a:rPr lang="en-US" sz="3200" dirty="0" smtClean="0"/>
              <a:t>May be recorded for individual assistance or group workshops</a:t>
            </a:r>
          </a:p>
          <a:p>
            <a:r>
              <a:rPr lang="en-US" sz="3200" dirty="0" smtClean="0"/>
              <a:t>May be used to record varying levels of comprehension (basic to advanced)</a:t>
            </a:r>
          </a:p>
        </p:txBody>
      </p:sp>
    </p:spTree>
  </p:cSld>
  <p:clrMapOvr>
    <a:masterClrMapping/>
  </p:clrMapOvr>
  <p:transition spd="med">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algn="ctr"/>
            <a:r>
              <a:rPr lang="en-US" sz="3600" smtClean="0"/>
              <a:t>154*** Social Networking Workshop</a:t>
            </a:r>
          </a:p>
        </p:txBody>
      </p:sp>
      <p:sp>
        <p:nvSpPr>
          <p:cNvPr id="56323" name="Content Placeholder 2"/>
          <p:cNvSpPr>
            <a:spLocks noGrp="1"/>
          </p:cNvSpPr>
          <p:nvPr>
            <p:ph sz="quarter" idx="1"/>
          </p:nvPr>
        </p:nvSpPr>
        <p:spPr/>
        <p:txBody>
          <a:bodyPr/>
          <a:lstStyle/>
          <a:p>
            <a:r>
              <a:rPr lang="en-US" sz="2800" smtClean="0"/>
              <a:t>Use of social networking sites to search for employment and networking opportunities</a:t>
            </a:r>
          </a:p>
          <a:p>
            <a:r>
              <a:rPr lang="en-US" sz="2800" smtClean="0"/>
              <a:t>May include addressing proper conduct while using these applications</a:t>
            </a:r>
          </a:p>
          <a:p>
            <a:pPr lvl="1"/>
            <a:r>
              <a:rPr lang="en-US" sz="2800" smtClean="0"/>
              <a:t>Including when contacting employers and networking with other job seekers</a:t>
            </a:r>
          </a:p>
          <a:p>
            <a:r>
              <a:rPr lang="en-US" sz="2800" smtClean="0"/>
              <a:t>May be used to document use of any social networking site</a:t>
            </a:r>
          </a:p>
          <a:p>
            <a:pPr lvl="1"/>
            <a:r>
              <a:rPr lang="en-US" sz="2800" smtClean="0"/>
              <a:t>Facebook, Twitter, LinkedIn, MySpace, etc.</a:t>
            </a:r>
          </a:p>
        </p:txBody>
      </p:sp>
    </p:spTree>
  </p:cSld>
  <p:clrMapOvr>
    <a:masterClrMapping/>
  </p:clrMapOvr>
  <p:transition spd="med">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algn="ctr"/>
            <a:r>
              <a:rPr lang="en-US" smtClean="0"/>
              <a:t>155*** Interview Skills Workshop</a:t>
            </a:r>
          </a:p>
        </p:txBody>
      </p:sp>
      <p:sp>
        <p:nvSpPr>
          <p:cNvPr id="57347" name="Content Placeholder 2"/>
          <p:cNvSpPr>
            <a:spLocks noGrp="1"/>
          </p:cNvSpPr>
          <p:nvPr>
            <p:ph sz="quarter" idx="1"/>
          </p:nvPr>
        </p:nvSpPr>
        <p:spPr/>
        <p:txBody>
          <a:bodyPr/>
          <a:lstStyle/>
          <a:p>
            <a:r>
              <a:rPr lang="en-US" sz="3600" smtClean="0"/>
              <a:t>Reviews guidelines and best practices on how to successfully participate in an interview</a:t>
            </a:r>
          </a:p>
          <a:p>
            <a:r>
              <a:rPr lang="en-US" sz="3600" smtClean="0"/>
              <a:t>May address the following:</a:t>
            </a:r>
          </a:p>
          <a:p>
            <a:pPr lvl="1"/>
            <a:r>
              <a:rPr lang="en-US" sz="3600" smtClean="0"/>
              <a:t>Appropriate attire;</a:t>
            </a:r>
          </a:p>
          <a:p>
            <a:pPr lvl="1"/>
            <a:r>
              <a:rPr lang="en-US" sz="3600" smtClean="0"/>
              <a:t>Frequently asked questions; </a:t>
            </a:r>
          </a:p>
          <a:p>
            <a:pPr lvl="1"/>
            <a:r>
              <a:rPr lang="en-US" sz="3600" smtClean="0"/>
              <a:t>Mock interviews, etc.</a:t>
            </a:r>
          </a:p>
        </p:txBody>
      </p:sp>
    </p:spTree>
  </p:cSld>
  <p:clrMapOvr>
    <a:masterClrMapping/>
  </p:clrMapOvr>
  <p:transition spd="med">
    <p:fade thruBlk="1"/>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algn="ctr"/>
            <a:r>
              <a:rPr lang="en-US" smtClean="0"/>
              <a:t>156*** Soft Skills Workshop</a:t>
            </a:r>
          </a:p>
        </p:txBody>
      </p:sp>
      <p:sp>
        <p:nvSpPr>
          <p:cNvPr id="58371" name="Content Placeholder 2"/>
          <p:cNvSpPr>
            <a:spLocks noGrp="1"/>
          </p:cNvSpPr>
          <p:nvPr>
            <p:ph sz="quarter" idx="1"/>
          </p:nvPr>
        </p:nvSpPr>
        <p:spPr/>
        <p:txBody>
          <a:bodyPr/>
          <a:lstStyle/>
          <a:p>
            <a:r>
              <a:rPr lang="en-US" sz="2800" smtClean="0"/>
              <a:t>Identification and discussion of key soft skills that are useful in the workplace</a:t>
            </a:r>
          </a:p>
          <a:p>
            <a:r>
              <a:rPr lang="en-US" sz="2800" smtClean="0"/>
              <a:t>Soft skills include, but are not limited to:</a:t>
            </a:r>
          </a:p>
          <a:p>
            <a:pPr lvl="1"/>
            <a:r>
              <a:rPr lang="en-US" sz="2800" smtClean="0"/>
              <a:t>Interpersonal communication in the workplace</a:t>
            </a:r>
          </a:p>
          <a:p>
            <a:pPr lvl="1"/>
            <a:r>
              <a:rPr lang="en-US" sz="2800" smtClean="0"/>
              <a:t>Professionalism and work ethic</a:t>
            </a:r>
          </a:p>
          <a:p>
            <a:pPr lvl="1"/>
            <a:r>
              <a:rPr lang="en-US" sz="2800" smtClean="0"/>
              <a:t>Critical thinking and problem solving</a:t>
            </a:r>
          </a:p>
          <a:p>
            <a:pPr lvl="1"/>
            <a:r>
              <a:rPr lang="en-US" sz="2800" smtClean="0"/>
              <a:t>Teamwork</a:t>
            </a:r>
          </a:p>
          <a:p>
            <a:pPr lvl="1"/>
            <a:r>
              <a:rPr lang="en-US" sz="2800" smtClean="0"/>
              <a:t>Creating a self image and reputation maintenance</a:t>
            </a:r>
          </a:p>
        </p:txBody>
      </p:sp>
    </p:spTree>
  </p:cSld>
  <p:clrMapOvr>
    <a:masterClrMapping/>
  </p:clrMapOvr>
  <p:transition spd="med">
    <p:fade thruBlk="1"/>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914400" y="274638"/>
            <a:ext cx="7772400" cy="868362"/>
          </a:xfrm>
        </p:spPr>
        <p:txBody>
          <a:bodyPr/>
          <a:lstStyle/>
          <a:p>
            <a:pPr algn="ctr"/>
            <a:r>
              <a:rPr lang="en-US" sz="3200" smtClean="0"/>
              <a:t>157*** Financial Management Workshop</a:t>
            </a:r>
          </a:p>
        </p:txBody>
      </p:sp>
      <p:sp>
        <p:nvSpPr>
          <p:cNvPr id="59395" name="Content Placeholder 2"/>
          <p:cNvSpPr>
            <a:spLocks noGrp="1"/>
          </p:cNvSpPr>
          <p:nvPr>
            <p:ph sz="quarter" idx="1"/>
          </p:nvPr>
        </p:nvSpPr>
        <p:spPr>
          <a:xfrm>
            <a:off x="914400" y="1295400"/>
            <a:ext cx="7772400" cy="5105400"/>
          </a:xfrm>
        </p:spPr>
        <p:txBody>
          <a:bodyPr/>
          <a:lstStyle/>
          <a:p>
            <a:r>
              <a:rPr lang="en-US" sz="2800" dirty="0" smtClean="0"/>
              <a:t>Provides customers with information on personal finances</a:t>
            </a:r>
          </a:p>
          <a:p>
            <a:r>
              <a:rPr lang="en-US" sz="2800" dirty="0" smtClean="0"/>
              <a:t>Topics may include:</a:t>
            </a:r>
          </a:p>
          <a:p>
            <a:pPr lvl="1"/>
            <a:r>
              <a:rPr lang="en-US" sz="2800" dirty="0" smtClean="0"/>
              <a:t>Basic financial terminology</a:t>
            </a:r>
          </a:p>
          <a:p>
            <a:pPr lvl="1"/>
            <a:r>
              <a:rPr lang="en-US" sz="2800" dirty="0" smtClean="0"/>
              <a:t>Assessing debt</a:t>
            </a:r>
          </a:p>
          <a:p>
            <a:pPr lvl="1"/>
            <a:r>
              <a:rPr lang="en-US" sz="2800" dirty="0" smtClean="0"/>
              <a:t>Consumer Credit Counseling services</a:t>
            </a:r>
          </a:p>
          <a:p>
            <a:pPr lvl="1"/>
            <a:r>
              <a:rPr lang="en-US" sz="2800" dirty="0" smtClean="0"/>
              <a:t>Building a budget, money management, saving, and retirement planning</a:t>
            </a:r>
          </a:p>
          <a:p>
            <a:r>
              <a:rPr lang="en-US" sz="2800" dirty="0" smtClean="0"/>
              <a:t>Service may be taken when providing financial management seminars hosted by partner organizations</a:t>
            </a:r>
          </a:p>
          <a:p>
            <a:pPr lvl="1"/>
            <a:r>
              <a:rPr lang="en-US" sz="2800" dirty="0" smtClean="0"/>
              <a:t>The One-Stop Career Center must have involvement</a:t>
            </a:r>
          </a:p>
        </p:txBody>
      </p:sp>
    </p:spTree>
  </p:cSld>
  <p:clrMapOvr>
    <a:masterClrMapping/>
  </p:clrMapOvr>
  <p:transition spd="med">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eaLnBrk="1" hangingPunct="1"/>
            <a:r>
              <a:rPr lang="en-US" sz="3600" smtClean="0"/>
              <a:t>179 *** Outside </a:t>
            </a:r>
            <a:br>
              <a:rPr lang="en-US" sz="3600" smtClean="0"/>
            </a:br>
            <a:r>
              <a:rPr lang="en-US" sz="3600" smtClean="0"/>
              <a:t>Web-Link Job Referral </a:t>
            </a:r>
          </a:p>
        </p:txBody>
      </p:sp>
      <p:sp>
        <p:nvSpPr>
          <p:cNvPr id="60419" name="Rectangle 3"/>
          <p:cNvSpPr>
            <a:spLocks noGrp="1" noChangeArrowheads="1"/>
          </p:cNvSpPr>
          <p:nvPr>
            <p:ph type="body" idx="1"/>
          </p:nvPr>
        </p:nvSpPr>
        <p:spPr>
          <a:xfrm>
            <a:off x="457200" y="1905000"/>
            <a:ext cx="8153400" cy="4495800"/>
          </a:xfrm>
        </p:spPr>
        <p:txBody>
          <a:bodyPr/>
          <a:lstStyle/>
          <a:p>
            <a:pPr eaLnBrk="1" hangingPunct="1"/>
            <a:r>
              <a:rPr lang="en-US" sz="3600" dirty="0" smtClean="0"/>
              <a:t>System-generated service when performing a job search in EFM</a:t>
            </a:r>
          </a:p>
          <a:p>
            <a:pPr eaLnBrk="1" hangingPunct="1"/>
            <a:r>
              <a:rPr lang="en-US" sz="3600" dirty="0" smtClean="0"/>
              <a:t>Linked only to </a:t>
            </a:r>
            <a:r>
              <a:rPr lang="en-US" sz="3600" dirty="0" err="1" smtClean="0"/>
              <a:t>spidered</a:t>
            </a:r>
            <a:r>
              <a:rPr lang="en-US" sz="3600" dirty="0" smtClean="0"/>
              <a:t> jobs</a:t>
            </a:r>
          </a:p>
          <a:p>
            <a:pPr eaLnBrk="1" hangingPunct="1"/>
            <a:r>
              <a:rPr lang="en-US" sz="3600" dirty="0" smtClean="0"/>
              <a:t>Records when “Apply for this job” button is clicked</a:t>
            </a:r>
          </a:p>
          <a:p>
            <a:pPr eaLnBrk="1" hangingPunct="1"/>
            <a:endParaRPr lang="en-US" sz="3200" dirty="0" smtClean="0"/>
          </a:p>
          <a:p>
            <a:pPr eaLnBrk="1" hangingPunct="1"/>
            <a:endParaRPr lang="en-US" sz="3200" dirty="0" smtClean="0"/>
          </a:p>
        </p:txBody>
      </p:sp>
      <p:pic>
        <p:nvPicPr>
          <p:cNvPr id="60420" name="Picture 4"/>
          <p:cNvPicPr>
            <a:picLocks noChangeAspect="1" noChangeArrowheads="1"/>
          </p:cNvPicPr>
          <p:nvPr/>
        </p:nvPicPr>
        <p:blipFill>
          <a:blip r:embed="rId3" cstate="print"/>
          <a:srcRect/>
          <a:stretch>
            <a:fillRect/>
          </a:stretch>
        </p:blipFill>
        <p:spPr bwMode="auto">
          <a:xfrm>
            <a:off x="1143000" y="5238750"/>
            <a:ext cx="6781800" cy="1085850"/>
          </a:xfrm>
          <a:prstGeom prst="rect">
            <a:avLst/>
          </a:prstGeom>
          <a:noFill/>
          <a:ln w="9525" algn="ctr">
            <a:noFill/>
            <a:miter lim="800000"/>
            <a:headEnd/>
            <a:tailEnd/>
          </a:ln>
        </p:spPr>
      </p:pic>
      <p:sp>
        <p:nvSpPr>
          <p:cNvPr id="60421" name="Oval 4"/>
          <p:cNvSpPr>
            <a:spLocks noChangeArrowheads="1"/>
          </p:cNvSpPr>
          <p:nvPr/>
        </p:nvSpPr>
        <p:spPr bwMode="auto">
          <a:xfrm>
            <a:off x="3505200" y="5695950"/>
            <a:ext cx="2057400" cy="457200"/>
          </a:xfrm>
          <a:prstGeom prst="ellipse">
            <a:avLst/>
          </a:prstGeom>
          <a:noFill/>
          <a:ln w="38100" algn="ctr">
            <a:solidFill>
              <a:srgbClr val="FF0000"/>
            </a:solidFill>
            <a:round/>
            <a:headEnd/>
            <a:tailEnd type="triangle" w="med" len="med"/>
          </a:ln>
        </p:spPr>
        <p:txBody>
          <a:bodyPr/>
          <a:lstStyle/>
          <a:p>
            <a:endParaRPr lang="en-US"/>
          </a:p>
        </p:txBody>
      </p:sp>
    </p:spTree>
  </p:cSld>
  <p:clrMapOvr>
    <a:masterClrMapping/>
  </p:clrMapOvr>
  <p:transition spd="med">
    <p:fade thruBlk="1"/>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lgn="ctr" eaLnBrk="1" hangingPunct="1"/>
            <a:r>
              <a:rPr lang="en-US" sz="3600" smtClean="0"/>
              <a:t>180 – 187 ***</a:t>
            </a:r>
            <a:br>
              <a:rPr lang="en-US" sz="3600" smtClean="0"/>
            </a:br>
            <a:r>
              <a:rPr lang="en-US" sz="3600" smtClean="0"/>
              <a:t>Supportive Services</a:t>
            </a:r>
          </a:p>
        </p:txBody>
      </p:sp>
      <p:sp>
        <p:nvSpPr>
          <p:cNvPr id="61443" name="Rectangle 3"/>
          <p:cNvSpPr>
            <a:spLocks noGrp="1" noChangeArrowheads="1"/>
          </p:cNvSpPr>
          <p:nvPr>
            <p:ph type="body" idx="1"/>
          </p:nvPr>
        </p:nvSpPr>
        <p:spPr>
          <a:xfrm>
            <a:off x="685800" y="1905000"/>
            <a:ext cx="7924800" cy="4343400"/>
          </a:xfrm>
        </p:spPr>
        <p:txBody>
          <a:bodyPr/>
          <a:lstStyle/>
          <a:p>
            <a:pPr eaLnBrk="1" hangingPunct="1"/>
            <a:r>
              <a:rPr lang="en-US" sz="3600" dirty="0" smtClean="0"/>
              <a:t>Supportive Services include:</a:t>
            </a:r>
          </a:p>
          <a:p>
            <a:pPr marL="914400" lvl="1" indent="-409575" eaLnBrk="1" hangingPunct="1">
              <a:buFont typeface="Wingdings" pitchFamily="2" charset="2"/>
              <a:buChar char="Ø"/>
            </a:pPr>
            <a:r>
              <a:rPr lang="en-US" sz="3600" dirty="0" smtClean="0"/>
              <a:t>Child/Dependent Care</a:t>
            </a:r>
          </a:p>
          <a:p>
            <a:pPr marL="914400" lvl="1" indent="-409575" eaLnBrk="1" hangingPunct="1">
              <a:buFont typeface="Wingdings" pitchFamily="2" charset="2"/>
              <a:buChar char="Ø"/>
            </a:pPr>
            <a:r>
              <a:rPr lang="en-US" sz="3600" dirty="0" smtClean="0"/>
              <a:t>Family Services</a:t>
            </a:r>
          </a:p>
          <a:p>
            <a:pPr marL="914400" lvl="1" indent="-409575" eaLnBrk="1" hangingPunct="1">
              <a:buFont typeface="Wingdings" pitchFamily="2" charset="2"/>
              <a:buChar char="Ø"/>
            </a:pPr>
            <a:r>
              <a:rPr lang="en-US" sz="3600" dirty="0" smtClean="0"/>
              <a:t>Transportation Assistance</a:t>
            </a:r>
          </a:p>
          <a:p>
            <a:pPr marL="914400" lvl="1" indent="-409575" eaLnBrk="1" hangingPunct="1">
              <a:buFont typeface="Wingdings" pitchFamily="2" charset="2"/>
              <a:buChar char="Ø"/>
            </a:pPr>
            <a:r>
              <a:rPr lang="en-US" sz="3600" dirty="0" smtClean="0"/>
              <a:t>Medical</a:t>
            </a:r>
          </a:p>
          <a:p>
            <a:pPr marL="914400" lvl="1" indent="-409575" eaLnBrk="1" hangingPunct="1">
              <a:buFont typeface="Wingdings" pitchFamily="2" charset="2"/>
              <a:buChar char="Ø"/>
            </a:pPr>
            <a:r>
              <a:rPr lang="en-US" sz="3600" dirty="0" smtClean="0"/>
              <a:t>Temporary Shelter</a:t>
            </a:r>
          </a:p>
          <a:p>
            <a:pPr marL="914400" lvl="1" indent="-409575" eaLnBrk="1" hangingPunct="1">
              <a:buNone/>
            </a:pPr>
            <a:endParaRPr lang="en-US" sz="3600" dirty="0" smtClean="0"/>
          </a:p>
        </p:txBody>
      </p:sp>
    </p:spTree>
  </p:cSld>
  <p:clrMapOvr>
    <a:masterClrMapping/>
  </p:clrMapOvr>
  <p:transition spd="med">
    <p:fade thruBlk="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ctr" eaLnBrk="1" hangingPunct="1"/>
            <a:r>
              <a:rPr lang="en-US" sz="3600" smtClean="0"/>
              <a:t>180 – 187</a:t>
            </a:r>
            <a:br>
              <a:rPr lang="en-US" sz="3600" smtClean="0"/>
            </a:br>
            <a:r>
              <a:rPr lang="en-US" sz="3600" smtClean="0"/>
              <a:t>Supportive Services</a:t>
            </a:r>
          </a:p>
        </p:txBody>
      </p:sp>
      <p:sp>
        <p:nvSpPr>
          <p:cNvPr id="62467" name="Rectangle 3"/>
          <p:cNvSpPr>
            <a:spLocks noGrp="1" noChangeArrowheads="1"/>
          </p:cNvSpPr>
          <p:nvPr>
            <p:ph type="body" idx="1"/>
          </p:nvPr>
        </p:nvSpPr>
        <p:spPr>
          <a:xfrm>
            <a:off x="914400" y="1905000"/>
            <a:ext cx="7772400" cy="4572000"/>
          </a:xfrm>
        </p:spPr>
        <p:txBody>
          <a:bodyPr/>
          <a:lstStyle/>
          <a:p>
            <a:pPr eaLnBrk="1" hangingPunct="1">
              <a:lnSpc>
                <a:spcPct val="90000"/>
              </a:lnSpc>
            </a:pPr>
            <a:r>
              <a:rPr lang="en-US" sz="3600" dirty="0" smtClean="0"/>
              <a:t>Provide information regarding the service provider, type of service, and how to access services</a:t>
            </a:r>
          </a:p>
          <a:p>
            <a:pPr eaLnBrk="1" hangingPunct="1">
              <a:lnSpc>
                <a:spcPct val="90000"/>
              </a:lnSpc>
            </a:pPr>
            <a:endParaRPr lang="en-US" sz="1100" dirty="0" smtClean="0"/>
          </a:p>
          <a:p>
            <a:pPr eaLnBrk="1" hangingPunct="1">
              <a:lnSpc>
                <a:spcPct val="90000"/>
              </a:lnSpc>
            </a:pPr>
            <a:r>
              <a:rPr lang="en-US" sz="3600" dirty="0" smtClean="0"/>
              <a:t>Information may be provided in-person, phone, e-mail, or postal mail</a:t>
            </a:r>
          </a:p>
          <a:p>
            <a:pPr eaLnBrk="1" hangingPunct="1">
              <a:lnSpc>
                <a:spcPct val="90000"/>
              </a:lnSpc>
            </a:pPr>
            <a:endParaRPr lang="en-US" sz="1100" dirty="0" smtClean="0"/>
          </a:p>
          <a:p>
            <a:pPr eaLnBrk="1" hangingPunct="1">
              <a:lnSpc>
                <a:spcPct val="90000"/>
              </a:lnSpc>
            </a:pPr>
            <a:r>
              <a:rPr lang="en-US" sz="3600" dirty="0" smtClean="0"/>
              <a:t>Customers have a choice whether to take advantage of the services offered</a:t>
            </a:r>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en-US" sz="3600" dirty="0" smtClean="0"/>
              <a:t>Self Services***(000)</a:t>
            </a:r>
          </a:p>
        </p:txBody>
      </p:sp>
      <p:sp>
        <p:nvSpPr>
          <p:cNvPr id="17411" name="Rectangle 3"/>
          <p:cNvSpPr>
            <a:spLocks noGrp="1" noChangeArrowheads="1"/>
          </p:cNvSpPr>
          <p:nvPr>
            <p:ph type="body" idx="1"/>
          </p:nvPr>
        </p:nvSpPr>
        <p:spPr/>
        <p:txBody>
          <a:bodyPr/>
          <a:lstStyle/>
          <a:p>
            <a:pPr eaLnBrk="1" hangingPunct="1"/>
            <a:r>
              <a:rPr lang="en-US" sz="3600" smtClean="0"/>
              <a:t>006*** Self Service Job Search through VOS</a:t>
            </a:r>
          </a:p>
          <a:p>
            <a:pPr eaLnBrk="1" hangingPunct="1"/>
            <a:r>
              <a:rPr lang="en-US" sz="3600" smtClean="0"/>
              <a:t>005*** Self Service Labor Market Research</a:t>
            </a:r>
          </a:p>
          <a:p>
            <a:pPr eaLnBrk="1" hangingPunct="1"/>
            <a:r>
              <a:rPr lang="en-US" sz="3600" smtClean="0"/>
              <a:t>004*** Self Service Information on Training Providers, Performance Outcomes</a:t>
            </a:r>
          </a:p>
          <a:p>
            <a:pPr eaLnBrk="1" hangingPunct="1"/>
            <a:r>
              <a:rPr lang="en-US" sz="3600" smtClean="0"/>
              <a:t>090*** Skills Self-Assessment</a:t>
            </a:r>
          </a:p>
          <a:p>
            <a:pPr eaLnBrk="1" hangingPunct="1"/>
            <a:r>
              <a:rPr lang="en-US" sz="3600" smtClean="0"/>
              <a:t>007*** Self Service R</a:t>
            </a:r>
            <a:r>
              <a:rPr lang="en-US" sz="3600" smtClean="0">
                <a:cs typeface="Tahoma" pitchFamily="34" charset="0"/>
              </a:rPr>
              <a:t>é</a:t>
            </a:r>
            <a:r>
              <a:rPr lang="en-US" sz="3600" smtClean="0"/>
              <a:t>sum</a:t>
            </a:r>
            <a:r>
              <a:rPr lang="en-US" sz="3600" smtClean="0">
                <a:cs typeface="Tahoma" pitchFamily="34" charset="0"/>
              </a:rPr>
              <a:t>é</a:t>
            </a:r>
            <a:endParaRPr lang="en-US" sz="3600" smtClean="0"/>
          </a:p>
          <a:p>
            <a:pPr eaLnBrk="1" hangingPunct="1"/>
            <a:endParaRPr lang="en-US" sz="3600" smtClean="0"/>
          </a:p>
        </p:txBody>
      </p:sp>
    </p:spTree>
  </p:cSld>
  <p:clrMapOvr>
    <a:masterClrMapping/>
  </p:clrMapOvr>
  <p:transition spd="med">
    <p:fade thruBlk="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914400" y="685800"/>
            <a:ext cx="7772400" cy="1143000"/>
          </a:xfrm>
        </p:spPr>
        <p:txBody>
          <a:bodyPr/>
          <a:lstStyle/>
          <a:p>
            <a:pPr algn="ctr" eaLnBrk="1" hangingPunct="1"/>
            <a:r>
              <a:rPr lang="en-US" sz="3600" smtClean="0"/>
              <a:t>180 – 187</a:t>
            </a:r>
            <a:br>
              <a:rPr lang="en-US" sz="3600" smtClean="0"/>
            </a:br>
            <a:r>
              <a:rPr lang="en-US" sz="3600" smtClean="0"/>
              <a:t>Supportive Services</a:t>
            </a:r>
            <a:br>
              <a:rPr lang="en-US" sz="3600" smtClean="0"/>
            </a:br>
            <a:r>
              <a:rPr lang="en-US" sz="3600" smtClean="0"/>
              <a:t>Documentation</a:t>
            </a:r>
          </a:p>
        </p:txBody>
      </p:sp>
      <p:sp>
        <p:nvSpPr>
          <p:cNvPr id="63491" name="Rectangle 3"/>
          <p:cNvSpPr>
            <a:spLocks noGrp="1" noChangeArrowheads="1"/>
          </p:cNvSpPr>
          <p:nvPr>
            <p:ph type="body" idx="1"/>
          </p:nvPr>
        </p:nvSpPr>
        <p:spPr>
          <a:xfrm>
            <a:off x="1066800" y="2514600"/>
            <a:ext cx="7543800" cy="3505200"/>
          </a:xfrm>
        </p:spPr>
        <p:txBody>
          <a:bodyPr/>
          <a:lstStyle/>
          <a:p>
            <a:pPr eaLnBrk="1" hangingPunct="1"/>
            <a:r>
              <a:rPr lang="en-US" sz="3600" dirty="0" smtClean="0"/>
              <a:t>Document the service on the case notes screen at the time of service code entry</a:t>
            </a:r>
          </a:p>
          <a:p>
            <a:pPr lvl="1" eaLnBrk="1" hangingPunct="1">
              <a:buFont typeface="Wingdings" pitchFamily="2" charset="2"/>
              <a:buChar char="Ø"/>
            </a:pPr>
            <a:endParaRPr lang="en-US" sz="1000" dirty="0" smtClean="0"/>
          </a:p>
          <a:p>
            <a:pPr lvl="1" eaLnBrk="1" hangingPunct="1">
              <a:buFont typeface="Wingdings" pitchFamily="2" charset="2"/>
              <a:buChar char="Ø"/>
            </a:pPr>
            <a:r>
              <a:rPr lang="en-US" sz="3600" dirty="0" smtClean="0"/>
              <a:t>Include the type of supportive service and the name of the agency the referral was given for </a:t>
            </a:r>
          </a:p>
        </p:txBody>
      </p:sp>
    </p:spTree>
  </p:cSld>
  <p:clrMapOvr>
    <a:masterClrMapping/>
  </p:clrMapOvr>
  <p:transition spd="med">
    <p:fade thruBlk="1"/>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Test your knowledge</a:t>
            </a:r>
            <a:endParaRPr lang="en-US" dirty="0"/>
          </a:p>
        </p:txBody>
      </p:sp>
      <p:sp>
        <p:nvSpPr>
          <p:cNvPr id="4" name="Title 3"/>
          <p:cNvSpPr>
            <a:spLocks noGrp="1"/>
          </p:cNvSpPr>
          <p:nvPr>
            <p:ph type="ctrTitle"/>
          </p:nvPr>
        </p:nvSpPr>
        <p:spPr/>
        <p:txBody>
          <a:bodyPr/>
          <a:lstStyle/>
          <a:p>
            <a:r>
              <a:rPr lang="en-US" dirty="0" smtClean="0"/>
              <a:t>Quiz</a:t>
            </a:r>
            <a:endParaRPr lang="en-US" dirty="0"/>
          </a:p>
        </p:txBody>
      </p:sp>
    </p:spTree>
  </p:cSld>
  <p:clrMapOvr>
    <a:masterClrMapping/>
  </p:clrMapOvr>
  <p:transition spd="med">
    <p:fade thruBlk="1"/>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57200"/>
            <a:ext cx="7772400" cy="5562600"/>
          </a:xfrm>
        </p:spPr>
        <p:txBody>
          <a:bodyPr/>
          <a:lstStyle/>
          <a:p>
            <a:pPr indent="0">
              <a:buNone/>
            </a:pPr>
            <a:r>
              <a:rPr lang="en-US" dirty="0" smtClean="0"/>
              <a:t>Code 124, Federal Bonding Program, must be recorded at what time?</a:t>
            </a:r>
          </a:p>
          <a:p>
            <a:pPr marL="787400" indent="-514350">
              <a:buFont typeface="+mj-lt"/>
              <a:buAutoNum type="alphaUcPeriod"/>
            </a:pPr>
            <a:r>
              <a:rPr lang="en-US" dirty="0" smtClean="0"/>
              <a:t>The last day of each month</a:t>
            </a:r>
          </a:p>
          <a:p>
            <a:pPr marL="787400" indent="-514350">
              <a:buFont typeface="+mj-lt"/>
              <a:buAutoNum type="alphaUcPeriod"/>
            </a:pPr>
            <a:r>
              <a:rPr lang="en-US" dirty="0" smtClean="0">
                <a:solidFill>
                  <a:srgbClr val="FF0000"/>
                </a:solidFill>
              </a:rPr>
              <a:t>Once the bond has been issued</a:t>
            </a:r>
          </a:p>
          <a:p>
            <a:pPr marL="787400" indent="-514350">
              <a:buFont typeface="+mj-lt"/>
              <a:buAutoNum type="alphaUcPeriod"/>
            </a:pPr>
            <a:r>
              <a:rPr lang="en-US" dirty="0" smtClean="0"/>
              <a:t>During an information session about the program</a:t>
            </a:r>
          </a:p>
          <a:p>
            <a:pPr marL="787400" indent="-514350">
              <a:buFont typeface="+mj-lt"/>
              <a:buAutoNum type="alphaUcPeriod"/>
            </a:pPr>
            <a:r>
              <a:rPr lang="en-US" dirty="0" smtClean="0"/>
              <a:t>Any time staff choose</a:t>
            </a:r>
            <a:endParaRPr lang="en-US" dirty="0"/>
          </a:p>
        </p:txBody>
      </p:sp>
    </p:spTree>
  </p:cSld>
  <p:clrMapOvr>
    <a:masterClrMapping/>
  </p:clrMapOvr>
  <p:transition spd="med">
    <p:fade thruBlk="1"/>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57200"/>
            <a:ext cx="7772400" cy="5562600"/>
          </a:xfrm>
        </p:spPr>
        <p:txBody>
          <a:bodyPr/>
          <a:lstStyle/>
          <a:p>
            <a:pPr indent="0">
              <a:buNone/>
            </a:pPr>
            <a:r>
              <a:rPr lang="en-US" dirty="0" smtClean="0"/>
              <a:t>True or False.</a:t>
            </a:r>
          </a:p>
          <a:p>
            <a:pPr indent="0">
              <a:buNone/>
            </a:pPr>
            <a:endParaRPr lang="en-US" dirty="0" smtClean="0"/>
          </a:p>
          <a:p>
            <a:pPr indent="0">
              <a:buNone/>
            </a:pPr>
            <a:r>
              <a:rPr lang="en-US" dirty="0" smtClean="0"/>
              <a:t>A job development, code 123, should not be recorded until the job seeker has been hired.</a:t>
            </a:r>
          </a:p>
          <a:p>
            <a:pPr marL="787400" indent="-514350">
              <a:buFont typeface="+mj-lt"/>
              <a:buAutoNum type="alphaUcPeriod"/>
            </a:pPr>
            <a:r>
              <a:rPr lang="en-US" dirty="0" smtClean="0"/>
              <a:t>True</a:t>
            </a:r>
          </a:p>
          <a:p>
            <a:pPr marL="787400" indent="-514350">
              <a:buFont typeface="+mj-lt"/>
              <a:buAutoNum type="alphaUcPeriod"/>
            </a:pPr>
            <a:r>
              <a:rPr lang="en-US" dirty="0" smtClean="0">
                <a:solidFill>
                  <a:srgbClr val="FF0000"/>
                </a:solidFill>
              </a:rPr>
              <a:t>False</a:t>
            </a:r>
            <a:endParaRPr lang="en-US" dirty="0">
              <a:solidFill>
                <a:srgbClr val="FF0000"/>
              </a:solidFill>
            </a:endParaRPr>
          </a:p>
        </p:txBody>
      </p:sp>
    </p:spTree>
  </p:cSld>
  <p:clrMapOvr>
    <a:masterClrMapping/>
  </p:clrMapOvr>
  <p:transition spd="med">
    <p:fade thruBlk="1"/>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533400"/>
            <a:ext cx="7772400" cy="5486400"/>
          </a:xfrm>
        </p:spPr>
        <p:txBody>
          <a:bodyPr/>
          <a:lstStyle/>
          <a:p>
            <a:pPr indent="0">
              <a:buNone/>
            </a:pPr>
            <a:r>
              <a:rPr lang="en-US" dirty="0" smtClean="0"/>
              <a:t>What type of service code should be used to document a follow up service when no reportable service has been provided?</a:t>
            </a:r>
          </a:p>
          <a:p>
            <a:pPr marL="787400" indent="-514350">
              <a:buFont typeface="+mj-lt"/>
              <a:buAutoNum type="alphaUcPeriod"/>
            </a:pPr>
            <a:r>
              <a:rPr lang="en-US" dirty="0" smtClean="0"/>
              <a:t>135 Local Office Contact</a:t>
            </a:r>
          </a:p>
          <a:p>
            <a:pPr marL="787400" indent="-514350">
              <a:buFont typeface="+mj-lt"/>
              <a:buAutoNum type="alphaUcPeriod"/>
            </a:pPr>
            <a:r>
              <a:rPr lang="en-US" dirty="0" smtClean="0"/>
              <a:t>118 Failed to Respond to Call In</a:t>
            </a:r>
          </a:p>
          <a:p>
            <a:pPr marL="787400" indent="-514350">
              <a:buFont typeface="+mj-lt"/>
              <a:buAutoNum type="alphaUcPeriod"/>
            </a:pPr>
            <a:r>
              <a:rPr lang="en-US" dirty="0" smtClean="0"/>
              <a:t>136 Follow Up Contact</a:t>
            </a:r>
          </a:p>
          <a:p>
            <a:pPr marL="787400" indent="-514350">
              <a:buFont typeface="+mj-lt"/>
              <a:buAutoNum type="alphaUcPeriod"/>
            </a:pPr>
            <a:r>
              <a:rPr lang="en-US" dirty="0" smtClean="0">
                <a:solidFill>
                  <a:srgbClr val="FF0000"/>
                </a:solidFill>
              </a:rPr>
              <a:t>A or C</a:t>
            </a:r>
          </a:p>
          <a:p>
            <a:pPr marL="787400" indent="-514350">
              <a:buFont typeface="+mj-lt"/>
              <a:buAutoNum type="alphaUcPeriod"/>
            </a:pPr>
            <a:endParaRPr lang="en-US" dirty="0"/>
          </a:p>
        </p:txBody>
      </p:sp>
    </p:spTree>
  </p:cSld>
  <p:clrMapOvr>
    <a:masterClrMapping/>
  </p:clrMapOvr>
  <p:transition spd="med">
    <p:fade thruBlk="1"/>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57200"/>
            <a:ext cx="7772400" cy="5562600"/>
          </a:xfrm>
        </p:spPr>
        <p:txBody>
          <a:bodyPr/>
          <a:lstStyle/>
          <a:p>
            <a:pPr indent="0">
              <a:buNone/>
            </a:pPr>
            <a:r>
              <a:rPr lang="en-US" dirty="0" smtClean="0"/>
              <a:t>The federal bonding program service code should be recorded once a bond has been issued. A case note should accompany the use of this code and include what information?</a:t>
            </a:r>
          </a:p>
          <a:p>
            <a:pPr marL="787400" indent="-514350">
              <a:buFont typeface="+mj-lt"/>
              <a:buAutoNum type="alphaUcPeriod"/>
            </a:pPr>
            <a:r>
              <a:rPr lang="en-US" dirty="0" smtClean="0">
                <a:solidFill>
                  <a:srgbClr val="FF0000"/>
                </a:solidFill>
              </a:rPr>
              <a:t>The employer’s name and amount of the bond</a:t>
            </a:r>
          </a:p>
          <a:p>
            <a:pPr marL="787400" indent="-514350">
              <a:buFont typeface="+mj-lt"/>
              <a:buAutoNum type="alphaUcPeriod"/>
            </a:pPr>
            <a:r>
              <a:rPr lang="en-US" dirty="0" smtClean="0"/>
              <a:t>The customer’s address</a:t>
            </a:r>
          </a:p>
          <a:p>
            <a:pPr marL="787400" indent="-514350">
              <a:buFont typeface="+mj-lt"/>
              <a:buAutoNum type="alphaUcPeriod"/>
            </a:pPr>
            <a:r>
              <a:rPr lang="en-US" dirty="0" smtClean="0"/>
              <a:t>The address where the bond will be sent</a:t>
            </a:r>
          </a:p>
          <a:p>
            <a:pPr marL="787400" indent="-514350">
              <a:buFont typeface="+mj-lt"/>
              <a:buAutoNum type="alphaUcPeriod"/>
            </a:pPr>
            <a:r>
              <a:rPr lang="en-US" dirty="0" smtClean="0"/>
              <a:t>A history of the customer’s previous employers</a:t>
            </a:r>
          </a:p>
          <a:p>
            <a:pPr>
              <a:buNone/>
            </a:pPr>
            <a:endParaRPr lang="en-US" dirty="0"/>
          </a:p>
        </p:txBody>
      </p:sp>
    </p:spTree>
  </p:cSld>
  <p:clrMapOvr>
    <a:masterClrMapping/>
  </p:clrMapOvr>
  <p:transition spd="med">
    <p:fade thruBlk="1"/>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381000"/>
            <a:ext cx="7772400" cy="5638800"/>
          </a:xfrm>
        </p:spPr>
        <p:txBody>
          <a:bodyPr/>
          <a:lstStyle/>
          <a:p>
            <a:pPr indent="0">
              <a:buNone/>
            </a:pPr>
            <a:r>
              <a:rPr lang="en-US" dirty="0" smtClean="0"/>
              <a:t>Which service code should be used to document a workshop which provides instruction on computer applications such as the Microsoft Office Suite?</a:t>
            </a:r>
          </a:p>
          <a:p>
            <a:pPr marL="787400" indent="-514350">
              <a:buFont typeface="+mj-lt"/>
              <a:buAutoNum type="alphaUcPeriod"/>
            </a:pPr>
            <a:r>
              <a:rPr lang="en-US" dirty="0" smtClean="0">
                <a:solidFill>
                  <a:srgbClr val="FF0000"/>
                </a:solidFill>
              </a:rPr>
              <a:t>153 </a:t>
            </a:r>
          </a:p>
          <a:p>
            <a:pPr marL="787400" indent="-514350">
              <a:buFont typeface="+mj-lt"/>
              <a:buAutoNum type="alphaUcPeriod"/>
            </a:pPr>
            <a:r>
              <a:rPr lang="en-US" dirty="0" smtClean="0"/>
              <a:t>154</a:t>
            </a:r>
          </a:p>
          <a:p>
            <a:pPr marL="787400" indent="-514350">
              <a:buFont typeface="+mj-lt"/>
              <a:buAutoNum type="alphaUcPeriod"/>
            </a:pPr>
            <a:r>
              <a:rPr lang="en-US" dirty="0" smtClean="0"/>
              <a:t>106</a:t>
            </a:r>
          </a:p>
          <a:p>
            <a:pPr marL="787400" indent="-514350">
              <a:buFont typeface="+mj-lt"/>
              <a:buAutoNum type="alphaUcPeriod"/>
            </a:pPr>
            <a:r>
              <a:rPr lang="en-US" dirty="0" smtClean="0"/>
              <a:t>212</a:t>
            </a:r>
            <a:endParaRPr lang="en-US" dirty="0"/>
          </a:p>
        </p:txBody>
      </p:sp>
    </p:spTree>
  </p:cSld>
  <p:clrMapOvr>
    <a:masterClrMapping/>
  </p:clrMapOvr>
  <p:transition spd="med">
    <p:fade thruBlk="1"/>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228600"/>
            <a:ext cx="7772400" cy="5791200"/>
          </a:xfrm>
        </p:spPr>
        <p:txBody>
          <a:bodyPr/>
          <a:lstStyle/>
          <a:p>
            <a:pPr indent="0">
              <a:buNone/>
            </a:pPr>
            <a:r>
              <a:rPr lang="en-US" dirty="0" smtClean="0"/>
              <a:t>Labor Market Information, code 107, may be recorded if staff perform which of the following services?</a:t>
            </a:r>
          </a:p>
          <a:p>
            <a:pPr marL="514350" indent="-514350">
              <a:buFont typeface="+mj-lt"/>
              <a:buAutoNum type="alphaUcPeriod"/>
            </a:pPr>
            <a:r>
              <a:rPr lang="en-US" dirty="0" smtClean="0"/>
              <a:t>Mapping of the region workforce boards</a:t>
            </a:r>
          </a:p>
          <a:p>
            <a:pPr marL="514350" indent="-514350">
              <a:buFont typeface="+mj-lt"/>
              <a:buAutoNum type="alphaUcPeriod"/>
            </a:pPr>
            <a:r>
              <a:rPr lang="en-US" dirty="0" smtClean="0"/>
              <a:t>Wage information</a:t>
            </a:r>
          </a:p>
          <a:p>
            <a:pPr marL="514350" indent="-514350">
              <a:buFont typeface="+mj-lt"/>
              <a:buAutoNum type="alphaUcPeriod"/>
            </a:pPr>
            <a:r>
              <a:rPr lang="en-US" dirty="0" smtClean="0"/>
              <a:t>Occupational </a:t>
            </a:r>
            <a:r>
              <a:rPr lang="en-US" dirty="0" smtClean="0"/>
              <a:t>patterns </a:t>
            </a:r>
            <a:endParaRPr lang="en-US" dirty="0" smtClean="0"/>
          </a:p>
          <a:p>
            <a:pPr marL="514350" indent="-514350">
              <a:buFont typeface="+mj-lt"/>
              <a:buAutoNum type="alphaUcPeriod"/>
            </a:pPr>
            <a:r>
              <a:rPr lang="en-US" dirty="0" smtClean="0"/>
              <a:t>B and C</a:t>
            </a:r>
          </a:p>
        </p:txBody>
      </p:sp>
    </p:spTree>
  </p:cSld>
  <p:clrMapOvr>
    <a:masterClrMapping/>
  </p:clrMapOvr>
  <p:transition spd="med">
    <p:fade thruBlk="1"/>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304800"/>
            <a:ext cx="7772400" cy="5715000"/>
          </a:xfrm>
        </p:spPr>
        <p:txBody>
          <a:bodyPr/>
          <a:lstStyle/>
          <a:p>
            <a:pPr indent="0">
              <a:buNone/>
            </a:pPr>
            <a:r>
              <a:rPr lang="en-US" dirty="0" smtClean="0"/>
              <a:t>True or False.</a:t>
            </a:r>
          </a:p>
          <a:p>
            <a:pPr indent="0">
              <a:buNone/>
            </a:pPr>
            <a:endParaRPr lang="en-US" dirty="0" smtClean="0"/>
          </a:p>
          <a:p>
            <a:pPr indent="0">
              <a:buNone/>
            </a:pPr>
            <a:r>
              <a:rPr lang="en-US" dirty="0" smtClean="0"/>
              <a:t>Service codes are used to document labor exchange activities. These codes may be staff assisted or self services.</a:t>
            </a:r>
          </a:p>
          <a:p>
            <a:pPr marL="787400" indent="-514350">
              <a:buFont typeface="+mj-lt"/>
              <a:buAutoNum type="alphaUcPeriod"/>
            </a:pPr>
            <a:r>
              <a:rPr lang="en-US" dirty="0" smtClean="0">
                <a:solidFill>
                  <a:srgbClr val="FF0000"/>
                </a:solidFill>
              </a:rPr>
              <a:t>True </a:t>
            </a:r>
          </a:p>
          <a:p>
            <a:pPr marL="787400" indent="-514350">
              <a:buFont typeface="+mj-lt"/>
              <a:buAutoNum type="alphaUcPeriod"/>
            </a:pPr>
            <a:r>
              <a:rPr lang="en-US" dirty="0" smtClean="0"/>
              <a:t>False</a:t>
            </a:r>
            <a:endParaRPr lang="en-US" dirty="0"/>
          </a:p>
        </p:txBody>
      </p:sp>
    </p:spTree>
  </p:cSld>
  <p:clrMapOvr>
    <a:masterClrMapping/>
  </p:clrMapOvr>
  <p:transition spd="med">
    <p:fade thruBlk="1"/>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304800"/>
            <a:ext cx="7772400" cy="5715000"/>
          </a:xfrm>
        </p:spPr>
        <p:txBody>
          <a:bodyPr/>
          <a:lstStyle/>
          <a:p>
            <a:pPr>
              <a:buNone/>
            </a:pPr>
            <a:r>
              <a:rPr lang="en-US" dirty="0" smtClean="0"/>
              <a:t>Core services fall within which of the following series?</a:t>
            </a:r>
          </a:p>
          <a:p>
            <a:pPr marL="514350" indent="-514350">
              <a:buFont typeface="+mj-lt"/>
              <a:buAutoNum type="arabicPeriod"/>
            </a:pPr>
            <a:r>
              <a:rPr lang="en-US" dirty="0" smtClean="0">
                <a:solidFill>
                  <a:srgbClr val="FF0000"/>
                </a:solidFill>
              </a:rPr>
              <a:t>100s</a:t>
            </a:r>
          </a:p>
          <a:p>
            <a:pPr marL="514350" indent="-514350">
              <a:buFont typeface="+mj-lt"/>
              <a:buAutoNum type="arabicPeriod"/>
            </a:pPr>
            <a:r>
              <a:rPr lang="en-US" dirty="0" smtClean="0"/>
              <a:t>200s</a:t>
            </a:r>
          </a:p>
          <a:p>
            <a:pPr marL="514350" indent="-514350">
              <a:buFont typeface="+mj-lt"/>
              <a:buAutoNum type="arabicPeriod"/>
            </a:pPr>
            <a:r>
              <a:rPr lang="en-US" dirty="0" smtClean="0"/>
              <a:t>300s</a:t>
            </a:r>
          </a:p>
          <a:p>
            <a:pPr marL="514350" indent="-514350">
              <a:buFont typeface="+mj-lt"/>
              <a:buAutoNum type="arabicPeriod"/>
            </a:pPr>
            <a:r>
              <a:rPr lang="en-US" dirty="0" smtClean="0"/>
              <a:t>400s</a:t>
            </a:r>
          </a:p>
        </p:txBody>
      </p:sp>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a:r>
              <a:rPr lang="en-US" smtClean="0"/>
              <a:t>099 511N Issued and Explained</a:t>
            </a:r>
          </a:p>
        </p:txBody>
      </p:sp>
      <p:sp>
        <p:nvSpPr>
          <p:cNvPr id="18435" name="Content Placeholder 2"/>
          <p:cNvSpPr>
            <a:spLocks noGrp="1"/>
          </p:cNvSpPr>
          <p:nvPr>
            <p:ph sz="quarter" idx="1"/>
          </p:nvPr>
        </p:nvSpPr>
        <p:spPr/>
        <p:txBody>
          <a:bodyPr/>
          <a:lstStyle/>
          <a:p>
            <a:r>
              <a:rPr lang="en-US" sz="3200" smtClean="0"/>
              <a:t>Required to be provided to MSFWs</a:t>
            </a:r>
          </a:p>
          <a:p>
            <a:r>
              <a:rPr lang="en-US" sz="3200" smtClean="0"/>
              <a:t>Document explains the services that can be provided by the one-stop center</a:t>
            </a:r>
          </a:p>
          <a:p>
            <a:r>
              <a:rPr lang="en-US" sz="3200" smtClean="0"/>
              <a:t>Does not commence or extend participation</a:t>
            </a:r>
          </a:p>
          <a:p>
            <a:endParaRPr lang="en-US" sz="3200" smtClean="0"/>
          </a:p>
        </p:txBody>
      </p:sp>
    </p:spTree>
  </p:cSld>
  <p:clrMapOvr>
    <a:masterClrMapping/>
  </p:clrMapOvr>
  <p:transition spd="med">
    <p:fade thruBlk="1"/>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304800"/>
            <a:ext cx="7772400" cy="5715000"/>
          </a:xfrm>
        </p:spPr>
        <p:txBody>
          <a:bodyPr/>
          <a:lstStyle/>
          <a:p>
            <a:pPr indent="0">
              <a:buNone/>
            </a:pPr>
            <a:r>
              <a:rPr lang="en-US" dirty="0" smtClean="0"/>
              <a:t>Which service code best documents an initial analysis of a job seeker’s strengths, challenges and barriers in relation to employment, vocation and skills?</a:t>
            </a:r>
          </a:p>
          <a:p>
            <a:pPr marL="787400" indent="-514350">
              <a:buFont typeface="+mj-lt"/>
              <a:buAutoNum type="alphaUcPeriod"/>
            </a:pPr>
            <a:r>
              <a:rPr lang="en-US" dirty="0" smtClean="0"/>
              <a:t>205 Develop Service Strategies</a:t>
            </a:r>
          </a:p>
          <a:p>
            <a:pPr marL="787400" indent="-514350">
              <a:buFont typeface="+mj-lt"/>
              <a:buAutoNum type="alphaUcPeriod"/>
            </a:pPr>
            <a:r>
              <a:rPr lang="en-US" dirty="0" smtClean="0"/>
              <a:t>101 Orientation</a:t>
            </a:r>
          </a:p>
          <a:p>
            <a:pPr marL="787400" indent="-514350">
              <a:buFont typeface="+mj-lt"/>
              <a:buAutoNum type="alphaUcPeriod"/>
            </a:pPr>
            <a:r>
              <a:rPr lang="en-US" dirty="0" smtClean="0"/>
              <a:t>116 Received Service Not Classified</a:t>
            </a:r>
          </a:p>
          <a:p>
            <a:pPr marL="787400" indent="-514350">
              <a:buFont typeface="+mj-lt"/>
              <a:buAutoNum type="alphaUcPeriod"/>
            </a:pPr>
            <a:r>
              <a:rPr lang="en-US" dirty="0" smtClean="0">
                <a:solidFill>
                  <a:srgbClr val="FF0000"/>
                </a:solidFill>
              </a:rPr>
              <a:t>102 Initial Assessment</a:t>
            </a:r>
            <a:endParaRPr lang="en-US" dirty="0">
              <a:solidFill>
                <a:srgbClr val="FF0000"/>
              </a:solidFill>
            </a:endParaRPr>
          </a:p>
        </p:txBody>
      </p:sp>
    </p:spTree>
  </p:cSld>
  <p:clrMapOvr>
    <a:masterClrMapping/>
  </p:clrMapOvr>
  <p:transition spd="med">
    <p:fade thruBlk="1"/>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381000"/>
            <a:ext cx="7772400" cy="5638800"/>
          </a:xfrm>
        </p:spPr>
        <p:txBody>
          <a:bodyPr/>
          <a:lstStyle/>
          <a:p>
            <a:pPr>
              <a:buNone/>
            </a:pPr>
            <a:r>
              <a:rPr lang="en-US" dirty="0" smtClean="0"/>
              <a:t>Service codes help identify which of the following:</a:t>
            </a:r>
          </a:p>
          <a:p>
            <a:pPr marL="514350" indent="-514350">
              <a:buFont typeface="+mj-lt"/>
              <a:buAutoNum type="alphaUcPeriod"/>
            </a:pPr>
            <a:r>
              <a:rPr lang="en-US" dirty="0" smtClean="0"/>
              <a:t>Program association</a:t>
            </a:r>
          </a:p>
          <a:p>
            <a:pPr marL="514350" indent="-514350">
              <a:buFont typeface="+mj-lt"/>
              <a:buAutoNum type="alphaUcPeriod"/>
            </a:pPr>
            <a:r>
              <a:rPr lang="en-US" dirty="0" smtClean="0"/>
              <a:t>Activities provided</a:t>
            </a:r>
          </a:p>
          <a:p>
            <a:pPr marL="514350" indent="-514350">
              <a:buFont typeface="+mj-lt"/>
              <a:buAutoNum type="alphaUcPeriod"/>
            </a:pPr>
            <a:r>
              <a:rPr lang="en-US" dirty="0" smtClean="0"/>
              <a:t>Self and staff assisted services</a:t>
            </a:r>
          </a:p>
          <a:p>
            <a:pPr marL="514350" indent="-514350">
              <a:buFont typeface="+mj-lt"/>
              <a:buAutoNum type="alphaUcPeriod"/>
            </a:pPr>
            <a:r>
              <a:rPr lang="en-US" dirty="0" smtClean="0">
                <a:solidFill>
                  <a:srgbClr val="FF0000"/>
                </a:solidFill>
              </a:rPr>
              <a:t>All of the above</a:t>
            </a:r>
            <a:endParaRPr lang="en-US" dirty="0">
              <a:solidFill>
                <a:srgbClr val="FF0000"/>
              </a:solidFill>
            </a:endParaRPr>
          </a:p>
        </p:txBody>
      </p:sp>
    </p:spTree>
  </p:cSld>
  <p:clrMapOvr>
    <a:masterClrMapping/>
  </p:clrMapOvr>
  <p:transition spd="med">
    <p:fade thruBlk="1"/>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algn="ctr"/>
            <a:r>
              <a:rPr lang="en-US" smtClean="0"/>
              <a:t>For More Information</a:t>
            </a:r>
          </a:p>
        </p:txBody>
      </p:sp>
      <p:sp>
        <p:nvSpPr>
          <p:cNvPr id="79875" name="Content Placeholder 2"/>
          <p:cNvSpPr>
            <a:spLocks noGrp="1"/>
          </p:cNvSpPr>
          <p:nvPr>
            <p:ph sz="quarter" idx="1"/>
          </p:nvPr>
        </p:nvSpPr>
        <p:spPr/>
        <p:txBody>
          <a:bodyPr/>
          <a:lstStyle/>
          <a:p>
            <a:pPr algn="ctr">
              <a:buFont typeface="Wingdings 2" pitchFamily="18" charset="2"/>
              <a:buNone/>
            </a:pPr>
            <a:r>
              <a:rPr lang="en-US" sz="3600" dirty="0" smtClean="0"/>
              <a:t>Danielle McNeil</a:t>
            </a:r>
          </a:p>
          <a:p>
            <a:pPr algn="ctr">
              <a:buFont typeface="Wingdings 2" pitchFamily="18" charset="2"/>
              <a:buNone/>
            </a:pPr>
            <a:r>
              <a:rPr lang="en-US" sz="3600" dirty="0" smtClean="0"/>
              <a:t>(850)245-7498</a:t>
            </a:r>
          </a:p>
          <a:p>
            <a:pPr algn="ctr">
              <a:buFont typeface="Wingdings 2" pitchFamily="18" charset="2"/>
              <a:buNone/>
            </a:pPr>
            <a:r>
              <a:rPr lang="en-US" sz="3600" dirty="0" smtClean="0">
                <a:hlinkClick r:id="rId3"/>
              </a:rPr>
              <a:t>Danielle.McNeil@deo.myflorida.com</a:t>
            </a:r>
            <a:r>
              <a:rPr lang="en-US" sz="3600" dirty="0" smtClean="0"/>
              <a:t> </a:t>
            </a:r>
          </a:p>
          <a:p>
            <a:pPr algn="ctr">
              <a:buFont typeface="Wingdings 2" pitchFamily="18" charset="2"/>
              <a:buNone/>
            </a:pPr>
            <a:endParaRPr lang="en-US" sz="3600" dirty="0" smtClean="0"/>
          </a:p>
          <a:p>
            <a:pPr algn="ctr">
              <a:buFont typeface="Wingdings 2" pitchFamily="18" charset="2"/>
              <a:buNone/>
            </a:pPr>
            <a:r>
              <a:rPr lang="en-US" sz="3600" dirty="0" smtClean="0"/>
              <a:t>Tammellia Bacon</a:t>
            </a:r>
          </a:p>
          <a:p>
            <a:pPr algn="ctr">
              <a:buFont typeface="Wingdings 2" pitchFamily="18" charset="2"/>
              <a:buNone/>
            </a:pPr>
            <a:r>
              <a:rPr lang="en-US" sz="3600" dirty="0" smtClean="0"/>
              <a:t>(850)921-3868</a:t>
            </a:r>
          </a:p>
          <a:p>
            <a:pPr algn="ctr">
              <a:buFont typeface="Wingdings 2" pitchFamily="18" charset="2"/>
              <a:buNone/>
            </a:pPr>
            <a:r>
              <a:rPr lang="en-US" sz="3600" dirty="0" smtClean="0">
                <a:hlinkClick r:id="rId4"/>
              </a:rPr>
              <a:t>Tammellia.Bacon@deo.myflorida.com</a:t>
            </a:r>
            <a:r>
              <a:rPr lang="en-US" sz="3600" dirty="0" smtClean="0"/>
              <a:t>  </a:t>
            </a:r>
          </a:p>
        </p:txBody>
      </p:sp>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a:r>
              <a:rPr lang="en-US" smtClean="0"/>
              <a:t>100 Validate I-9</a:t>
            </a:r>
          </a:p>
        </p:txBody>
      </p:sp>
      <p:sp>
        <p:nvSpPr>
          <p:cNvPr id="19459" name="Content Placeholder 2"/>
          <p:cNvSpPr>
            <a:spLocks noGrp="1"/>
          </p:cNvSpPr>
          <p:nvPr>
            <p:ph sz="quarter" idx="1"/>
          </p:nvPr>
        </p:nvSpPr>
        <p:spPr/>
        <p:txBody>
          <a:bodyPr/>
          <a:lstStyle/>
          <a:p>
            <a:r>
              <a:rPr lang="en-US" sz="3200" smtClean="0"/>
              <a:t>Provides information to staff that an I-9 has been validated</a:t>
            </a:r>
          </a:p>
          <a:p>
            <a:r>
              <a:rPr lang="en-US" sz="3200" smtClean="0"/>
              <a:t>May be requested  as a requirement for referral to agricultural jobs or other orders</a:t>
            </a:r>
          </a:p>
          <a:p>
            <a:r>
              <a:rPr lang="en-US" sz="3200" smtClean="0"/>
              <a:t>Does not extend or commence participation</a:t>
            </a:r>
          </a:p>
          <a:p>
            <a:endParaRPr lang="en-US" sz="3200" smtClean="0"/>
          </a:p>
        </p:txBody>
      </p:sp>
      <p:pic>
        <p:nvPicPr>
          <p:cNvPr id="19460" name="Picture 4" descr="MPj04223920000[1]"/>
          <p:cNvPicPr>
            <a:picLocks noChangeAspect="1" noChangeArrowheads="1"/>
          </p:cNvPicPr>
          <p:nvPr/>
        </p:nvPicPr>
        <p:blipFill>
          <a:blip r:embed="rId3" cstate="print"/>
          <a:srcRect/>
          <a:stretch>
            <a:fillRect/>
          </a:stretch>
        </p:blipFill>
        <p:spPr bwMode="auto">
          <a:xfrm>
            <a:off x="5867400" y="4305300"/>
            <a:ext cx="3124200" cy="2400300"/>
          </a:xfrm>
          <a:prstGeom prst="rect">
            <a:avLst/>
          </a:prstGeom>
          <a:noFill/>
          <a:ln w="9525">
            <a:noFill/>
            <a:miter lim="800000"/>
            <a:headEnd/>
            <a:tailEnd/>
          </a:ln>
        </p:spPr>
      </p:pic>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algn="ctr" eaLnBrk="1" hangingPunct="1">
              <a:defRPr/>
            </a:pPr>
            <a:r>
              <a:rPr lang="en-US" sz="3600" dirty="0" smtClean="0">
                <a:solidFill>
                  <a:schemeClr val="tx1"/>
                </a:solidFill>
                <a:effectLst>
                  <a:outerShdw blurRad="38100" dist="38100" dir="2700000" algn="tl">
                    <a:srgbClr val="FFFFFF"/>
                  </a:outerShdw>
                </a:effectLst>
              </a:rPr>
              <a:t>101 ***Orientation</a:t>
            </a:r>
          </a:p>
        </p:txBody>
      </p:sp>
      <p:sp>
        <p:nvSpPr>
          <p:cNvPr id="20483" name="Content Placeholder 5"/>
          <p:cNvSpPr>
            <a:spLocks noGrp="1"/>
          </p:cNvSpPr>
          <p:nvPr>
            <p:ph idx="1"/>
          </p:nvPr>
        </p:nvSpPr>
        <p:spPr/>
        <p:txBody>
          <a:bodyPr/>
          <a:lstStyle/>
          <a:p>
            <a:pPr>
              <a:buClr>
                <a:schemeClr val="tx1"/>
              </a:buClr>
              <a:buFont typeface="Arial" charset="0"/>
              <a:buChar char="•"/>
            </a:pPr>
            <a:r>
              <a:rPr lang="en-US" sz="3600" dirty="0" smtClean="0"/>
              <a:t>Structured, on-site session </a:t>
            </a:r>
          </a:p>
          <a:p>
            <a:pPr>
              <a:buClr>
                <a:schemeClr val="tx1"/>
              </a:buClr>
              <a:buFont typeface="Arial" charset="0"/>
              <a:buChar char="•"/>
            </a:pPr>
            <a:r>
              <a:rPr lang="en-US" sz="3600" dirty="0" smtClean="0"/>
              <a:t>Acquaints customers with the One-Stop Career Center, available services and programs </a:t>
            </a:r>
          </a:p>
          <a:p>
            <a:pPr>
              <a:buClr>
                <a:schemeClr val="tx1"/>
              </a:buClr>
              <a:buFont typeface="Arial" charset="0"/>
              <a:buChar char="•"/>
            </a:pPr>
            <a:r>
              <a:rPr lang="en-US" sz="3600" dirty="0" smtClean="0"/>
              <a:t>Session times may vary </a:t>
            </a:r>
          </a:p>
          <a:p>
            <a:pPr>
              <a:buClr>
                <a:schemeClr val="tx1"/>
              </a:buClr>
              <a:buFont typeface="Arial" charset="0"/>
              <a:buChar char="•"/>
            </a:pPr>
            <a:r>
              <a:rPr lang="en-US" sz="3600" dirty="0" smtClean="0"/>
              <a:t>Provided by, or in conjunction with, One-Stop Career Center staff</a:t>
            </a:r>
          </a:p>
          <a:p>
            <a:endParaRPr lang="en-US" sz="3600" dirty="0" smtClean="0"/>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Grp="1" noChangeArrowheads="1"/>
          </p:cNvSpPr>
          <p:nvPr>
            <p:ph type="title"/>
          </p:nvPr>
        </p:nvSpPr>
        <p:spPr>
          <a:xfrm>
            <a:off x="914400" y="274638"/>
            <a:ext cx="7772400" cy="868362"/>
          </a:xfrm>
        </p:spPr>
        <p:txBody>
          <a:bodyPr/>
          <a:lstStyle/>
          <a:p>
            <a:pPr algn="ctr" eaLnBrk="1" hangingPunct="1"/>
            <a:r>
              <a:rPr lang="en-US" sz="3600" smtClean="0"/>
              <a:t>102 *** Initial Assessment</a:t>
            </a:r>
          </a:p>
        </p:txBody>
      </p:sp>
      <p:sp>
        <p:nvSpPr>
          <p:cNvPr id="21507" name="Content Placeholder 5"/>
          <p:cNvSpPr>
            <a:spLocks noGrp="1"/>
          </p:cNvSpPr>
          <p:nvPr>
            <p:ph idx="1"/>
          </p:nvPr>
        </p:nvSpPr>
        <p:spPr>
          <a:xfrm>
            <a:off x="914400" y="1219200"/>
            <a:ext cx="7772400" cy="4800600"/>
          </a:xfrm>
        </p:spPr>
        <p:txBody>
          <a:bodyPr/>
          <a:lstStyle/>
          <a:p>
            <a:r>
              <a:rPr lang="en-US" sz="3600" dirty="0" smtClean="0"/>
              <a:t>Initial analysis of a customer’s strengths and weaknesses in relation to:</a:t>
            </a:r>
          </a:p>
          <a:p>
            <a:pPr lvl="1"/>
            <a:r>
              <a:rPr lang="en-US" sz="3600" dirty="0" smtClean="0"/>
              <a:t>Education, work history, vocational skills</a:t>
            </a:r>
          </a:p>
          <a:p>
            <a:r>
              <a:rPr lang="en-US" sz="3600" dirty="0" smtClean="0"/>
              <a:t>Identify employment goals, barriers and services needed</a:t>
            </a:r>
          </a:p>
          <a:p>
            <a:r>
              <a:rPr lang="en-US" sz="3600" dirty="0" smtClean="0"/>
              <a:t>Information  should be used to develop an employment plan</a:t>
            </a:r>
          </a:p>
        </p:txBody>
      </p:sp>
    </p:spTree>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Wagner-Peyser Services in EFM">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5F439A08D3819458E106DF831B05F73" ma:contentTypeVersion="4" ma:contentTypeDescription="Create a new document." ma:contentTypeScope="" ma:versionID="8258bb85fe7dc4c2a0cfcbad1ad4bc9c">
  <xsd:schema xmlns:xsd="http://www.w3.org/2001/XMLSchema" xmlns:xs="http://www.w3.org/2001/XMLSchema" xmlns:p="http://schemas.microsoft.com/office/2006/metadata/properties" targetNamespace="http://schemas.microsoft.com/office/2006/metadata/properties" ma:root="true" ma:fieldsID="7fae533ef3dbb81094feaea70219009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E6317E-B2B5-4E21-B629-00FC2F7F6635}">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0C17C289-7F44-4986-A741-183C45E67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68D71D1-AF57-4852-9208-73129DD612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3Wagner-Peyser Services in EFM</Template>
  <TotalTime>524</TotalTime>
  <Words>5618</Words>
  <Application>Microsoft Office PowerPoint</Application>
  <PresentationFormat>On-screen Show (4:3)</PresentationFormat>
  <Paragraphs>409</Paragraphs>
  <Slides>62</Slides>
  <Notes>52</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3Wagner-Peyser Services in EFM</vt:lpstr>
      <vt:lpstr>Wagner-Peyser Services in the Employ Florida Marketplace</vt:lpstr>
      <vt:lpstr>Employ Florida Marketplace (EFM)</vt:lpstr>
      <vt:lpstr>000- System or Staff Generated Self Service</vt:lpstr>
      <vt:lpstr>100 – Core Services</vt:lpstr>
      <vt:lpstr>Self Services***(000)</vt:lpstr>
      <vt:lpstr>099 511N Issued and Explained</vt:lpstr>
      <vt:lpstr>100 Validate I-9</vt:lpstr>
      <vt:lpstr>101 ***Orientation</vt:lpstr>
      <vt:lpstr>102 *** Initial Assessment</vt:lpstr>
      <vt:lpstr>Initial Assessment Documentation</vt:lpstr>
      <vt:lpstr>103 ***Information on Training Providers, Performance Outcomes</vt:lpstr>
      <vt:lpstr>104 *** Job Search Workshop</vt:lpstr>
      <vt:lpstr>105 *** Job Finding Club</vt:lpstr>
      <vt:lpstr>106 *** Provided Internet Job Search Support/Training</vt:lpstr>
      <vt:lpstr>107 *** Provision of Labor Market Research</vt:lpstr>
      <vt:lpstr>Provision of Labor Market Information Documentation  </vt:lpstr>
      <vt:lpstr>109 *** Case Coordinated Services</vt:lpstr>
      <vt:lpstr>110 *** Attended Rapid Response</vt:lpstr>
      <vt:lpstr>111 TAP Workshop</vt:lpstr>
      <vt:lpstr>112 *** Job Fair</vt:lpstr>
      <vt:lpstr>113 *** Job Search Plan</vt:lpstr>
      <vt:lpstr>114 *** Staff Assisted  Job Search</vt:lpstr>
      <vt:lpstr>115 *** Résumé Preparation Assistance</vt:lpstr>
      <vt:lpstr>116 *** Received Service From Staff Not Classified</vt:lpstr>
      <vt:lpstr>117 Outreach Vet/MSFW</vt:lpstr>
      <vt:lpstr>118 Failed to Respond to Call-In</vt:lpstr>
      <vt:lpstr>120 *** Use of One-Stop Resource Room/Equipment</vt:lpstr>
      <vt:lpstr>123 *** Job Development Contacts</vt:lpstr>
      <vt:lpstr>123 *** Job Development Contacts</vt:lpstr>
      <vt:lpstr>124 *** Received Bonding Assistance</vt:lpstr>
      <vt:lpstr>125 *** Job Search/Placement Asst., including Career Counseling</vt:lpstr>
      <vt:lpstr>126 *** Tax Credit Information</vt:lpstr>
      <vt:lpstr>127 *** Reportable Service From DVOP/LVER </vt:lpstr>
      <vt:lpstr>128 *** Assigned Case Manager</vt:lpstr>
      <vt:lpstr>129 *** Received Case Management Services</vt:lpstr>
      <vt:lpstr>130  *** Proficiency Testing </vt:lpstr>
      <vt:lpstr>131 *** Testing/ background check as required by employer</vt:lpstr>
      <vt:lpstr>132 *** Testing - Other</vt:lpstr>
      <vt:lpstr>134 *** Employer Pre-Screening </vt:lpstr>
      <vt:lpstr>135 Local Office Contact</vt:lpstr>
      <vt:lpstr>136 Follow-up Contact</vt:lpstr>
      <vt:lpstr>153***Computer Skills Workshop</vt:lpstr>
      <vt:lpstr>154*** Social Networking Workshop</vt:lpstr>
      <vt:lpstr>155*** Interview Skills Workshop</vt:lpstr>
      <vt:lpstr>156*** Soft Skills Workshop</vt:lpstr>
      <vt:lpstr>157*** Financial Management Workshop</vt:lpstr>
      <vt:lpstr>179 *** Outside  Web-Link Job Referral </vt:lpstr>
      <vt:lpstr>180 – 187 *** Supportive Services</vt:lpstr>
      <vt:lpstr>180 – 187 Supportive Services</vt:lpstr>
      <vt:lpstr>180 – 187 Supportive Services Documentation</vt:lpstr>
      <vt:lpstr>Quiz</vt:lpstr>
      <vt:lpstr>Slide 52</vt:lpstr>
      <vt:lpstr>Slide 53</vt:lpstr>
      <vt:lpstr>Slide 54</vt:lpstr>
      <vt:lpstr>Slide 55</vt:lpstr>
      <vt:lpstr>Slide 56</vt:lpstr>
      <vt:lpstr>Slide 57</vt:lpstr>
      <vt:lpstr>Slide 58</vt:lpstr>
      <vt:lpstr>Slide 59</vt:lpstr>
      <vt:lpstr>Slide 60</vt:lpstr>
      <vt:lpstr>Slide 61</vt:lpstr>
      <vt:lpstr>For More Information</vt:lpstr>
    </vt:vector>
  </TitlesOfParts>
  <Manager/>
  <Company>Agency for Workforce Innovation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Wagner-Peyser Services in the Employ Florida Marketplace</dc:title>
  <dc:subject/>
  <dc:creator>mcneild</dc:creator>
  <cp:keywords/>
  <dc:description/>
  <cp:lastModifiedBy>Joseph Gaines</cp:lastModifiedBy>
  <cp:revision>38</cp:revision>
  <dcterms:created xsi:type="dcterms:W3CDTF">2011-08-09T14:24:30Z</dcterms:created>
  <dcterms:modified xsi:type="dcterms:W3CDTF">2011-12-29T17:41:28Z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TC102862111033</vt:lpwstr>
  </property>
  <property fmtid="{D5CDD505-2E9C-101B-9397-08002B2CF9AE}" pid="3" name="ContentTypeId">
    <vt:lpwstr>0x010100D5F439A08D3819458E106DF831B05F73</vt:lpwstr>
  </property>
</Properties>
</file>