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257" r:id="rId5"/>
    <p:sldId id="258" r:id="rId6"/>
    <p:sldId id="259" r:id="rId7"/>
    <p:sldId id="260" r:id="rId8"/>
    <p:sldId id="292" r:id="rId9"/>
    <p:sldId id="293"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95" r:id="rId27"/>
    <p:sldId id="280" r:id="rId28"/>
    <p:sldId id="281" r:id="rId29"/>
    <p:sldId id="282" r:id="rId30"/>
    <p:sldId id="283" r:id="rId31"/>
    <p:sldId id="284" r:id="rId32"/>
    <p:sldId id="285" r:id="rId33"/>
    <p:sldId id="286" r:id="rId34"/>
    <p:sldId id="287" r:id="rId35"/>
    <p:sldId id="288" r:id="rId36"/>
    <p:sldId id="289" r:id="rId37"/>
    <p:sldId id="290"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1750" autoAdjust="0"/>
  </p:normalViewPr>
  <p:slideViewPr>
    <p:cSldViewPr>
      <p:cViewPr varScale="1">
        <p:scale>
          <a:sx n="74" d="100"/>
          <a:sy n="74" d="100"/>
        </p:scale>
        <p:origin x="-9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ED7FA-E32A-43B5-9399-F0E7F85FFB0B}" type="datetimeFigureOut">
              <a:rPr lang="en-US" smtClean="0"/>
              <a:pPr/>
              <a:t>12/14/2011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17C8B-5F58-45DC-B89D-477DCD4A83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Welcome to the Wagner-Peyser training on the employment service complaint and resolution system. The intent of this presentation is to provide staff with a general</a:t>
            </a:r>
            <a:r>
              <a:rPr lang="en-US" baseline="0" dirty="0" smtClean="0"/>
              <a:t> overview of </a:t>
            </a:r>
            <a:r>
              <a:rPr lang="en-US" dirty="0" smtClean="0"/>
              <a:t>the</a:t>
            </a:r>
            <a:r>
              <a:rPr lang="en-US" baseline="0" dirty="0" smtClean="0"/>
              <a:t> development of the </a:t>
            </a:r>
            <a:r>
              <a:rPr lang="en-US" dirty="0" smtClean="0"/>
              <a:t>complaint system and briefly review apparent violations. For step</a:t>
            </a:r>
            <a:r>
              <a:rPr lang="en-US" baseline="0" dirty="0" smtClean="0"/>
              <a:t>-by-step instructions for completing complaints, please review the Complaint-Resolution System presentation entitled “A Guide to Completing Complaints”.</a:t>
            </a: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D57F64-1DDB-4DD9-8294-7298B424D5FE}"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defTabSz="912879">
              <a:spcBef>
                <a:spcPct val="0"/>
              </a:spcBef>
            </a:pPr>
            <a:r>
              <a:rPr lang="en-US" dirty="0" smtClean="0"/>
              <a:t>As mentioned before, complaints can also be received through the mail by a signed letter. If a complaint is received by mail, is signed and provides sufficient information to initiate an investigation, the complaint should be treated like a properly completed complaint form and accepted by staff. </a:t>
            </a:r>
          </a:p>
          <a:p>
            <a:pPr defTabSz="912879">
              <a:spcBef>
                <a:spcPct val="0"/>
              </a:spcBef>
            </a:pPr>
            <a:endParaRPr lang="en-US" dirty="0" smtClean="0"/>
          </a:p>
          <a:p>
            <a:pPr defTabSz="912879">
              <a:spcBef>
                <a:spcPct val="0"/>
              </a:spcBef>
            </a:pPr>
            <a:r>
              <a:rPr lang="en-US" dirty="0" smtClean="0"/>
              <a:t>If the letter does not give sufficient information to investigate the complaint quickly, additional information should be requested from the complainant in writing. The complaint specialist should allow forty (40) working days for MSFWs and twenty (20) working days for non-MSFWs to respond to the additional request. Letters submitted by an attorney representing the complainant are also considered acceptable and represent a completed complaint form. </a:t>
            </a:r>
          </a:p>
          <a:p>
            <a:pPr defTabSz="912879">
              <a:spcBef>
                <a:spcPct val="0"/>
              </a:spcBef>
            </a:pPr>
            <a:endParaRPr lang="en-US" dirty="0"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46D211-305A-489D-8322-838F0901422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t>If a complaint is received by e-mail, an ETA form 8429 should be sent to the e-mail address for completion and return to the One Stop. The completed form can be faxed, sent by mail or hand delivered to the one-stop center for processing. Upon receipt of the completed form, staff should:</a:t>
            </a:r>
          </a:p>
          <a:p>
            <a:pPr>
              <a:defRPr/>
            </a:pPr>
            <a:endParaRPr lang="en-US" dirty="0" smtClean="0"/>
          </a:p>
          <a:p>
            <a:pPr marL="228585" indent="-228585">
              <a:buFont typeface="+mj-lt"/>
              <a:buAutoNum type="arabicPeriod"/>
              <a:defRPr/>
            </a:pPr>
            <a:r>
              <a:rPr lang="en-US" dirty="0" smtClean="0"/>
              <a:t>Log the complaint</a:t>
            </a:r>
          </a:p>
          <a:p>
            <a:pPr marL="228585" indent="-228585">
              <a:buFont typeface="+mj-lt"/>
              <a:buAutoNum type="arabicPeriod"/>
              <a:defRPr/>
            </a:pPr>
            <a:r>
              <a:rPr lang="en-US" dirty="0" smtClean="0"/>
              <a:t>Contact the complainant to offer any one-stop services; and</a:t>
            </a:r>
          </a:p>
          <a:p>
            <a:pPr marL="228585" indent="-228585">
              <a:buFont typeface="+mj-lt"/>
              <a:buAutoNum type="arabicPeriod"/>
              <a:defRPr/>
            </a:pPr>
            <a:r>
              <a:rPr lang="en-US" dirty="0" smtClean="0"/>
              <a:t>Send the complainant a copy of the completed form.</a:t>
            </a:r>
          </a:p>
          <a:p>
            <a:pPr>
              <a:defRPr/>
            </a:pPr>
            <a:endParaRPr lang="en-US" dirty="0" smtClean="0"/>
          </a:p>
          <a:p>
            <a:pPr>
              <a:defRPr/>
            </a:pPr>
            <a:r>
              <a:rPr lang="en-US" dirty="0" smtClean="0"/>
              <a:t>There are six categories of complaints which may require more specific steps to process the complaint. Please refer to the guidance posted on the DEO internet for a full description of each category’s steps.</a:t>
            </a:r>
          </a:p>
          <a:p>
            <a:pPr marL="228585" indent="-228585">
              <a:defRPr/>
            </a:pPr>
            <a:endParaRPr lang="en-US" dirty="0"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70E2C3-69F6-44FF-814F-1740EB4FC603}"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After the ETA 8429 is completed, the complaint specialist should log the complaint on the central complaint log. </a:t>
            </a:r>
          </a:p>
          <a:p>
            <a:pPr>
              <a:spcBef>
                <a:spcPct val="0"/>
              </a:spcBef>
            </a:pPr>
            <a:endParaRPr lang="en-US" dirty="0" smtClean="0"/>
          </a:p>
          <a:p>
            <a:pPr>
              <a:spcBef>
                <a:spcPct val="0"/>
              </a:spcBef>
            </a:pPr>
            <a:r>
              <a:rPr lang="en-US" dirty="0" smtClean="0"/>
              <a:t>The log contains the complaint number, name of the complainant, name of the respondent, the date the complaint was filed, the type of complaint, the referred agency, if applicable, identifies the</a:t>
            </a:r>
            <a:r>
              <a:rPr lang="en-US" u="none" dirty="0" smtClean="0"/>
              <a:t> agency handling the complaint</a:t>
            </a:r>
            <a:r>
              <a:rPr lang="en-US" dirty="0" smtClean="0"/>
              <a:t>, the date of resolution and the appropriate action taken. </a:t>
            </a:r>
          </a:p>
          <a:p>
            <a:pPr>
              <a:spcBef>
                <a:spcPct val="0"/>
              </a:spcBef>
            </a:pPr>
            <a:endParaRPr lang="en-US" dirty="0" smtClean="0"/>
          </a:p>
          <a:p>
            <a:pPr>
              <a:spcBef>
                <a:spcPct val="0"/>
              </a:spcBef>
            </a:pPr>
            <a:r>
              <a:rPr lang="en-US" dirty="0" smtClean="0"/>
              <a:t>Logs shall be kept for five years from the date of completion.</a:t>
            </a:r>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979B93-E05F-4105-888A-A92A00D7D1BD}"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Reports are due quarterly if there has been a complaint. Complaint logs are to be mailed to the Senior Monitor Advocate by the fifth working day after the end of the quarter in which a WP-related or non-related employment service complaint was taken. </a:t>
            </a:r>
          </a:p>
          <a:p>
            <a:pPr>
              <a:spcBef>
                <a:spcPct val="0"/>
              </a:spcBef>
            </a:pPr>
            <a:endParaRPr lang="en-US" dirty="0" smtClean="0"/>
          </a:p>
          <a:p>
            <a:pPr>
              <a:spcBef>
                <a:spcPct val="0"/>
              </a:spcBef>
            </a:pPr>
            <a:r>
              <a:rPr lang="en-US" dirty="0" smtClean="0"/>
              <a:t>It is not necessary to send a report if there are no complaints taken during the quarter, however, a negative report should be noted in the log. </a:t>
            </a:r>
          </a:p>
          <a:p>
            <a:pPr>
              <a:spcBef>
                <a:spcPct val="0"/>
              </a:spcBef>
            </a:pPr>
            <a:endParaRPr lang="en-US" dirty="0" smtClean="0"/>
          </a:p>
          <a:p>
            <a:pPr>
              <a:spcBef>
                <a:spcPct val="0"/>
              </a:spcBef>
            </a:pPr>
            <a:r>
              <a:rPr lang="en-US" dirty="0" smtClean="0"/>
              <a:t>The schedule shown provides the report due dates. </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5F3D31-6618-4253-A737-F3FEB2B62FEB}"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t>Complaint resolutions are determined by the type of complaint that is filed. A Wagner-Peyser complaint is resolved when any of the following occurs:</a:t>
            </a:r>
          </a:p>
          <a:p>
            <a:pPr>
              <a:defRPr/>
            </a:pPr>
            <a:endParaRPr lang="en-US" dirty="0" smtClean="0"/>
          </a:p>
          <a:p>
            <a:pPr marL="228585" indent="-228585">
              <a:buFont typeface="+mj-lt"/>
              <a:buAutoNum type="arabicPeriod"/>
              <a:defRPr/>
            </a:pPr>
            <a:r>
              <a:rPr lang="en-US" dirty="0" smtClean="0"/>
              <a:t>The complainant indicates satisfaction with the outcome;</a:t>
            </a:r>
          </a:p>
          <a:p>
            <a:pPr marL="228585" indent="-228585">
              <a:buFont typeface="+mj-lt"/>
              <a:buAutoNum type="arabicPeriod"/>
              <a:defRPr/>
            </a:pPr>
            <a:r>
              <a:rPr lang="en-US" dirty="0" smtClean="0"/>
              <a:t>Chooses not to elevate the complaint to the next level of review;</a:t>
            </a:r>
          </a:p>
          <a:p>
            <a:pPr marL="228585" indent="-228585">
              <a:buFont typeface="+mj-lt"/>
              <a:buAutoNum type="arabicPeriod"/>
              <a:defRPr/>
            </a:pPr>
            <a:r>
              <a:rPr lang="en-US" dirty="0" smtClean="0"/>
              <a:t>Fails to respond to a written request within twenty working days for non-MSFWs and forty working days for MSFWs; or</a:t>
            </a:r>
          </a:p>
          <a:p>
            <a:pPr marL="228585" indent="-228585">
              <a:buFont typeface="+mj-lt"/>
              <a:buAutoNum type="arabicPeriod"/>
              <a:defRPr/>
            </a:pPr>
            <a:r>
              <a:rPr lang="en-US" dirty="0" smtClean="0"/>
              <a:t>Exhausts the final level of review.</a:t>
            </a:r>
          </a:p>
          <a:p>
            <a:pPr marL="228585" indent="-228585">
              <a:defRPr/>
            </a:pPr>
            <a:endParaRPr lang="en-US" dirty="0" smtClean="0"/>
          </a:p>
          <a:p>
            <a:pPr>
              <a:defRPr/>
            </a:pPr>
            <a:r>
              <a:rPr lang="en-US" dirty="0" smtClean="0"/>
              <a:t>Non-WP complaints are resolved when the enforcement agency makes a final determination on the referred complaint.</a:t>
            </a: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E23207-6152-43E4-BC6E-EE5A1DE06085}"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one-stop centers should maintain a separate folder for each WP complaint and each non-WP complaint from MSFWs.</a:t>
            </a:r>
          </a:p>
          <a:p>
            <a:pPr>
              <a:spcBef>
                <a:spcPct val="0"/>
              </a:spcBef>
            </a:pPr>
            <a:endParaRPr lang="en-US" dirty="0" smtClean="0"/>
          </a:p>
          <a:p>
            <a:pPr>
              <a:spcBef>
                <a:spcPct val="0"/>
              </a:spcBef>
            </a:pPr>
            <a:r>
              <a:rPr lang="en-US" dirty="0" smtClean="0"/>
              <a:t>The left side of the folder should contain the complaint fact sheet and correspondence that has been sent or received including originals and copies. </a:t>
            </a:r>
          </a:p>
          <a:p>
            <a:pPr>
              <a:spcBef>
                <a:spcPct val="0"/>
              </a:spcBef>
            </a:pPr>
            <a:endParaRPr lang="en-US" dirty="0" smtClean="0"/>
          </a:p>
          <a:p>
            <a:pPr>
              <a:spcBef>
                <a:spcPct val="0"/>
              </a:spcBef>
            </a:pPr>
            <a:r>
              <a:rPr lang="en-US" dirty="0" smtClean="0"/>
              <a:t>The right side should contain the original ETA 8429, original and follow-up notes taken at the time of the complaint, subsequent telephone conversations, and any miscellaneous items such as check stubs</a:t>
            </a:r>
            <a:r>
              <a:rPr lang="en-US" baseline="0" dirty="0" smtClean="0"/>
              <a:t> and </a:t>
            </a:r>
            <a:r>
              <a:rPr lang="en-US" dirty="0" smtClean="0"/>
              <a:t>work assignments.</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3D0D7-EE76-4225-A1AD-F0EFEE50213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folders should be labeled by the complainants name, last four digits of their social security number, the month and year the complaint was taken, and the complaint number assigned including the quarter the complaint was filed and the consecutive number beginning on July 1</a:t>
            </a:r>
            <a:r>
              <a:rPr lang="en-US" baseline="30000" dirty="0" smtClean="0"/>
              <a:t>st</a:t>
            </a:r>
            <a:r>
              <a:rPr lang="en-US" dirty="0" smtClean="0"/>
              <a:t>. </a:t>
            </a:r>
          </a:p>
          <a:p>
            <a:pPr>
              <a:spcBef>
                <a:spcPct val="0"/>
              </a:spcBef>
            </a:pPr>
            <a:endParaRPr lang="en-US" dirty="0" smtClean="0"/>
          </a:p>
          <a:p>
            <a:pPr>
              <a:spcBef>
                <a:spcPct val="0"/>
              </a:spcBef>
            </a:pPr>
            <a:r>
              <a:rPr lang="en-US" dirty="0" smtClean="0"/>
              <a:t>The example shown displays the complainants information on the tab and lists the quarter and complaint number. According to this example, this complaint was filed in the second quarter and is the second complaint of the year. </a:t>
            </a:r>
          </a:p>
          <a:p>
            <a:pPr>
              <a:spcBef>
                <a:spcPct val="0"/>
              </a:spcBef>
            </a:pPr>
            <a:endParaRPr lang="en-US" dirty="0" smtClean="0"/>
          </a:p>
          <a:p>
            <a:pPr>
              <a:spcBef>
                <a:spcPct val="0"/>
              </a:spcBef>
            </a:pPr>
            <a:r>
              <a:rPr lang="en-US" dirty="0" smtClean="0"/>
              <a:t>Folders should also be filed alphabetically by fiscal year, contain only factual information and kept in a secure location  to protect the confidential information. </a:t>
            </a:r>
          </a:p>
          <a:p>
            <a:pPr>
              <a:spcBef>
                <a:spcPct val="0"/>
              </a:spcBef>
            </a:pPr>
            <a:endParaRPr lang="en-US" dirty="0" smtClean="0"/>
          </a:p>
          <a:p>
            <a:pPr>
              <a:spcBef>
                <a:spcPct val="0"/>
              </a:spcBef>
            </a:pPr>
            <a:r>
              <a:rPr lang="en-US" dirty="0" smtClean="0"/>
              <a:t>The one-stop shall keep complaints, logs, MSFW apparent violations and all related materials on file for five years from the date of most recent action. After five years, the information may be destroyed.</a:t>
            </a:r>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9F042C-C482-4829-8116-BA398B536C83}"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Another type of complaint that may be reported to a One-Stop Center is an apparent violation. An apparent violation is any suspected violation of employment-related laws or employment service regulations by an employer. </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657C37-F803-42A9-B6EE-63EF62F2967E}"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Similar to the complaints, apparent violations also consist of investigations and resolutions regarding violations of employment-related laws or other WP regulations. The difference is that these violations can be filed directly by the applicant or any one-stop employee who observes or has reason to believe a violation exists. </a:t>
            </a:r>
          </a:p>
          <a:p>
            <a:pPr>
              <a:spcBef>
                <a:spcPct val="0"/>
              </a:spcBef>
            </a:pPr>
            <a:endParaRPr lang="en-US" dirty="0" smtClean="0"/>
          </a:p>
          <a:p>
            <a:pPr>
              <a:spcBef>
                <a:spcPct val="0"/>
              </a:spcBef>
            </a:pPr>
            <a:r>
              <a:rPr lang="en-US" dirty="0" smtClean="0"/>
              <a:t>The incident should be documented in a memorandum describing the suspected violation and reported to one-stop center’s management. Any employer who has to be contacted as a result of the reported violation should not be provided with the name of the employee who initially made the report to management. </a:t>
            </a:r>
          </a:p>
          <a:p>
            <a:pPr>
              <a:spcBef>
                <a:spcPct val="0"/>
              </a:spcBef>
            </a:pPr>
            <a:endParaRPr lang="en-US" dirty="0" smtClean="0"/>
          </a:p>
          <a:p>
            <a:pPr>
              <a:spcBef>
                <a:spcPct val="0"/>
              </a:spcBef>
            </a:pPr>
            <a:r>
              <a:rPr lang="en-US" u="none" dirty="0" smtClean="0"/>
              <a:t>If the employer has filed a job order in the past 12 months</a:t>
            </a:r>
            <a:r>
              <a:rPr lang="en-US" dirty="0" smtClean="0"/>
              <a:t>, the one-stop center should attempt an informal resolution of the violation. The employer would then have five (5) working days to remedy the situation. </a:t>
            </a:r>
          </a:p>
          <a:p>
            <a:pPr>
              <a:spcBef>
                <a:spcPct val="0"/>
              </a:spcBef>
            </a:pPr>
            <a:endParaRPr lang="en-US" dirty="0" smtClean="0"/>
          </a:p>
          <a:p>
            <a:pPr>
              <a:spcBef>
                <a:spcPct val="0"/>
              </a:spcBef>
            </a:pPr>
            <a:r>
              <a:rPr lang="en-US" dirty="0" smtClean="0"/>
              <a:t>If there is no remedy after the fifth working day, the one-stop should initiate the discontinuation of services procedures in part 658 subpart F. The process is also available in the guidance on the DEO web site.</a:t>
            </a:r>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AFE15E-7107-4B1E-A92B-E6560EAE0EB6}"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All apparent violations should be entered on the log of apparent violations – MSFW. If multiple apparent violations need to be filed, each violation should be logged separately. The logs should be mailed to the Senior Monitor Advocate by the fifth working day after the end of the month in which the apparent violation is logged. </a:t>
            </a:r>
          </a:p>
          <a:p>
            <a:pPr>
              <a:spcBef>
                <a:spcPct val="0"/>
              </a:spcBef>
            </a:pPr>
            <a:endParaRPr lang="en-US" dirty="0" smtClean="0"/>
          </a:p>
          <a:p>
            <a:pPr>
              <a:spcBef>
                <a:spcPct val="0"/>
              </a:spcBef>
            </a:pPr>
            <a:r>
              <a:rPr lang="en-US" dirty="0" smtClean="0"/>
              <a:t>These records shall be retained for five years.</a:t>
            </a: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89D4B1-ECEF-48C5-BFCC-6383601378C2}"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During the course of this presentation, we will review:</a:t>
            </a:r>
          </a:p>
          <a:p>
            <a:pPr>
              <a:spcBef>
                <a:spcPct val="0"/>
              </a:spcBef>
              <a:buFontTx/>
              <a:buChar char="•"/>
            </a:pPr>
            <a:r>
              <a:rPr lang="en-US" dirty="0" smtClean="0"/>
              <a:t> The background leading up to the establishment of the complaint system; </a:t>
            </a:r>
          </a:p>
          <a:p>
            <a:pPr>
              <a:spcBef>
                <a:spcPct val="0"/>
              </a:spcBef>
              <a:buFontTx/>
              <a:buChar char="•"/>
            </a:pPr>
            <a:r>
              <a:rPr lang="en-US" dirty="0" smtClean="0"/>
              <a:t>The definition of a complaint and the different types of complaints the one-stop career centers may process;</a:t>
            </a:r>
          </a:p>
          <a:p>
            <a:pPr>
              <a:spcBef>
                <a:spcPct val="0"/>
              </a:spcBef>
              <a:buFontTx/>
              <a:buChar char="•"/>
            </a:pPr>
            <a:r>
              <a:rPr lang="en-US" dirty="0" smtClean="0"/>
              <a:t>The process for filing a complaint and the channels the complaint travels to resolution;</a:t>
            </a:r>
          </a:p>
          <a:p>
            <a:pPr>
              <a:spcBef>
                <a:spcPct val="0"/>
              </a:spcBef>
              <a:buFontTx/>
              <a:buChar char="•"/>
            </a:pPr>
            <a:r>
              <a:rPr lang="en-US" dirty="0" smtClean="0"/>
              <a:t>Apparent violations relating to Migrant and Seasonal Farm workers (MSFW); and</a:t>
            </a:r>
          </a:p>
          <a:p>
            <a:pPr>
              <a:spcBef>
                <a:spcPct val="0"/>
              </a:spcBef>
              <a:buFontTx/>
              <a:buChar char="•"/>
            </a:pPr>
            <a:r>
              <a:rPr lang="en-US" dirty="0" smtClean="0"/>
              <a:t>The publicly posted information required at all one-stop career centers.</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BA87AE-3014-4C5F-AE75-FF1494EC4A4B}"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the apparent violation is resolved, the one-stop shall maintain the files for five years, send a copy to the Senior Monitor Advocate and document the incidents in the apparent violations log. If the violation is unresolved and involves employment related laws, the one-stop should send the violation to the appropriate enforcement agency in writing.</a:t>
            </a:r>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451152-B81B-4747-9C97-9CBE79015EE9}"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Shown here is the log of apparent violations. You will notice that it is similar to the complaint log. Each field of the log should be completed through the final action or agency in which the violation was referred. The log of apparent violations should be maintained on a monthly basis.</a:t>
            </a:r>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DB5AB8-3412-48CB-AA5F-9B797B9CE09E}"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copy of the most recent complaint poster that should be displayed in all one-stop offices. This includes all main and satellite offices. The box in the center of the poster is a place holder for one-stop centers to place the contact information of the complaint specialist in the office.</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EF04C-17AB-4BAD-9CE4-33EA6DC1F98A}" type="slidenum">
              <a:rPr lang="en-US"/>
              <a:pPr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slide provides you with some of the resources that have been referred to. It’s recommended that individuals designated to be the complaint specialist review the policy information for further instruction on processes and procedures on how to handle complaints and apparent violations.</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8D6347-2741-43D0-B629-CADF19A363B3}"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Quiz answers are highlighted in yellow.</a:t>
            </a:r>
            <a:endParaRPr lang="en-US" dirty="0"/>
          </a:p>
        </p:txBody>
      </p:sp>
      <p:sp>
        <p:nvSpPr>
          <p:cNvPr id="4" name="Slide Number Placeholder 3"/>
          <p:cNvSpPr>
            <a:spLocks noGrp="1"/>
          </p:cNvSpPr>
          <p:nvPr>
            <p:ph type="sldNum" sz="quarter" idx="10"/>
          </p:nvPr>
        </p:nvSpPr>
        <p:spPr/>
        <p:txBody>
          <a:bodyPr/>
          <a:lstStyle/>
          <a:p>
            <a:fld id="{1EA17C8B-5F58-45DC-B89D-477DCD4A832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you have any additional questions or concerns feel free to contact Danielle McNeil or Tammellia Bacon in the Wagner-Peyser program by phone or email. You can also contact Marisela Ruiz, the State Monitor Advocate, for questions about migrant and seasonal farm workers, complaints, or reports. </a:t>
            </a:r>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F35608-0EC3-4072-92BE-531CD65BFAB5}" type="slidenum">
              <a:rPr lang="en-US"/>
              <a:pPr fontAlgn="base">
                <a:spcBef>
                  <a:spcPct val="0"/>
                </a:spcBef>
                <a:spcAft>
                  <a:spcPct val="0"/>
                </a:spcAft>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the early1970’s, various organizations accused several state employment service agencies of exploiting MSFWs. A formal complaint was filed with the United States District Court in 1972 by the NAACP alleging the mistreatment of MSFWs and violations in the operations of the Employment Service system.</a:t>
            </a:r>
          </a:p>
          <a:p>
            <a:pPr>
              <a:spcBef>
                <a:spcPct val="0"/>
              </a:spcBef>
            </a:pPr>
            <a:endParaRPr lang="en-US" dirty="0" smtClean="0"/>
          </a:p>
          <a:p>
            <a:pPr>
              <a:spcBef>
                <a:spcPct val="0"/>
              </a:spcBef>
            </a:pPr>
            <a:r>
              <a:rPr lang="en-US" dirty="0" smtClean="0"/>
              <a:t>In 1974, Judge Charles Richey signed a consent order to correct the inequities and required the United States Department of Labor (USDOL) to take the appropriate actions to ensure that services be provided to MSFWs on a non-discriminatory basis. </a:t>
            </a:r>
          </a:p>
          <a:p>
            <a:pPr>
              <a:spcBef>
                <a:spcPct val="0"/>
              </a:spcBef>
            </a:pPr>
            <a:endParaRPr lang="en-US" dirty="0" smtClean="0"/>
          </a:p>
          <a:p>
            <a:pPr>
              <a:spcBef>
                <a:spcPct val="0"/>
              </a:spcBef>
            </a:pPr>
            <a:r>
              <a:rPr lang="en-US" dirty="0" smtClean="0"/>
              <a:t>The order required MSFWs to be provided all Employment Service benefits including counseling, testing , training and job referral. In response to the new requirements, USDOL established federal regulations governing federal, state, Wagner-Peyser and job service systems. </a:t>
            </a:r>
          </a:p>
          <a:p>
            <a:pPr>
              <a:spcBef>
                <a:spcPct val="0"/>
              </a:spcBef>
            </a:pPr>
            <a:endParaRPr lang="en-US" dirty="0" smtClean="0"/>
          </a:p>
          <a:p>
            <a:pPr>
              <a:spcBef>
                <a:spcPct val="0"/>
              </a:spcBef>
            </a:pPr>
            <a:r>
              <a:rPr lang="en-US" dirty="0" smtClean="0"/>
              <a:t>The consent order also established the monitor advocate system on the federal, regional and state levels; as well as a complaint resolution system.</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85F729-A70A-4D10-8830-D58F678B3A06}"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federal definition of a complaint is “a representation made or referred to a state or local one-stop center of a violation of one-stop regulations and/or other federal, state, or local employment related law.” </a:t>
            </a:r>
          </a:p>
          <a:p>
            <a:pPr>
              <a:spcBef>
                <a:spcPct val="0"/>
              </a:spcBef>
            </a:pPr>
            <a:endParaRPr lang="en-US" dirty="0" smtClean="0"/>
          </a:p>
          <a:p>
            <a:pPr>
              <a:spcBef>
                <a:spcPct val="0"/>
              </a:spcBef>
            </a:pPr>
            <a:r>
              <a:rPr lang="en-US" dirty="0" smtClean="0"/>
              <a:t>There are two types of complaints the Job Service system can coordinate to resolution: Wagner-Peyser related </a:t>
            </a:r>
            <a:r>
              <a:rPr lang="en-US" baseline="0" dirty="0" smtClean="0"/>
              <a:t>and </a:t>
            </a:r>
            <a:r>
              <a:rPr lang="en-US" dirty="0" smtClean="0"/>
              <a:t>Non-Wagner-Peyser related complaints. Complaints</a:t>
            </a:r>
            <a:r>
              <a:rPr lang="en-US" baseline="0" dirty="0" smtClean="0"/>
              <a:t> </a:t>
            </a:r>
            <a:r>
              <a:rPr lang="en-US" dirty="0" smtClean="0"/>
              <a:t>that are not applicable to the Wagner-Peyser complaint system are referred to</a:t>
            </a:r>
            <a:r>
              <a:rPr lang="en-US" baseline="0" dirty="0" smtClean="0"/>
              <a:t> the appropriate program</a:t>
            </a:r>
            <a:r>
              <a:rPr lang="en-US" dirty="0" smtClean="0"/>
              <a:t>.</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55AE21-F62D-499F-9FE9-956F4386EBD7}"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smtClean="0"/>
              <a:t>Wagner-Peyser related complaints can be either employer or agency related,</a:t>
            </a:r>
            <a:r>
              <a:rPr lang="en-US" baseline="0" dirty="0" smtClean="0"/>
              <a:t> </a:t>
            </a:r>
            <a:r>
              <a:rPr lang="en-US" dirty="0" smtClean="0"/>
              <a:t>must have occurred within the last twelve months and also involves one or a combination of the following:</a:t>
            </a:r>
          </a:p>
          <a:p>
            <a:pPr fontAlgn="auto">
              <a:spcBef>
                <a:spcPts val="0"/>
              </a:spcBef>
              <a:spcAft>
                <a:spcPts val="0"/>
              </a:spcAft>
              <a:defRPr/>
            </a:pPr>
            <a:endParaRPr lang="en-US" dirty="0" smtClean="0"/>
          </a:p>
          <a:p>
            <a:pPr marL="232941" indent="-232941" fontAlgn="auto">
              <a:spcBef>
                <a:spcPts val="0"/>
              </a:spcBef>
              <a:spcAft>
                <a:spcPts val="0"/>
              </a:spcAft>
              <a:buFont typeface="+mj-lt"/>
              <a:buAutoNum type="arabicPeriod"/>
              <a:defRPr/>
            </a:pPr>
            <a:r>
              <a:rPr lang="en-US" dirty="0" smtClean="0"/>
              <a:t>A violation of employment related laws by an employer</a:t>
            </a:r>
          </a:p>
          <a:p>
            <a:pPr marL="232941" indent="-232941" fontAlgn="auto">
              <a:spcBef>
                <a:spcPts val="0"/>
              </a:spcBef>
              <a:spcAft>
                <a:spcPts val="0"/>
              </a:spcAft>
              <a:buFont typeface="+mj-lt"/>
              <a:buAutoNum type="arabicPeriod"/>
              <a:defRPr/>
            </a:pPr>
            <a:r>
              <a:rPr lang="en-US" dirty="0" smtClean="0"/>
              <a:t>A violation of WP administrative regulations by one-stop center staff through action or omission </a:t>
            </a:r>
          </a:p>
          <a:p>
            <a:pPr marL="232941" indent="-232941" fontAlgn="auto">
              <a:spcBef>
                <a:spcPts val="0"/>
              </a:spcBef>
              <a:spcAft>
                <a:spcPts val="0"/>
              </a:spcAft>
              <a:buFont typeface="+mj-lt"/>
              <a:buAutoNum type="arabicPeriod"/>
              <a:defRPr/>
            </a:pPr>
            <a:r>
              <a:rPr lang="en-US" dirty="0" smtClean="0"/>
              <a:t>A violation of the terms and conditions of a job order by an employer</a:t>
            </a:r>
            <a:r>
              <a:rPr lang="en-US" baseline="0" dirty="0" smtClean="0"/>
              <a:t> </a:t>
            </a:r>
            <a:endParaRPr lang="en-US" dirty="0" smtClean="0"/>
          </a:p>
          <a:p>
            <a:pPr marL="232941" indent="-232941" fontAlgn="auto">
              <a:spcBef>
                <a:spcPts val="0"/>
              </a:spcBef>
              <a:spcAft>
                <a:spcPts val="0"/>
              </a:spcAft>
              <a:buFont typeface="+mj-lt"/>
              <a:buAutoNum type="arabicPeriod"/>
              <a:defRPr/>
            </a:pPr>
            <a:r>
              <a:rPr lang="en-US" dirty="0" smtClean="0"/>
              <a:t>Alleged</a:t>
            </a:r>
            <a:r>
              <a:rPr lang="en-US" baseline="0" dirty="0" smtClean="0"/>
              <a:t> discrimination</a:t>
            </a:r>
          </a:p>
          <a:p>
            <a:pPr marL="232941" indent="-232941" fontAlgn="auto">
              <a:spcBef>
                <a:spcPts val="0"/>
              </a:spcBef>
              <a:spcAft>
                <a:spcPts val="0"/>
              </a:spcAft>
              <a:buFont typeface="+mj-lt"/>
              <a:buAutoNum type="arabicPeriod"/>
              <a:defRPr/>
            </a:pPr>
            <a:r>
              <a:rPr lang="en-US" baseline="0" dirty="0" smtClean="0"/>
              <a:t>Involves an employer in another state or another state agency, or</a:t>
            </a:r>
          </a:p>
          <a:p>
            <a:pPr marL="232941" indent="-232941" fontAlgn="auto">
              <a:spcBef>
                <a:spcPts val="0"/>
              </a:spcBef>
              <a:spcAft>
                <a:spcPts val="0"/>
              </a:spcAft>
              <a:buFont typeface="+mj-lt"/>
              <a:buAutoNum type="arabicPeriod"/>
              <a:defRPr/>
            </a:pPr>
            <a:r>
              <a:rPr lang="en-US" baseline="0" dirty="0" smtClean="0"/>
              <a:t>Involves multiple One-Stop Career Centers within the state.</a:t>
            </a:r>
            <a:endParaRPr lang="en-US" dirty="0" smtClean="0"/>
          </a:p>
          <a:p>
            <a:pPr marL="232941" fontAlgn="auto">
              <a:spcBef>
                <a:spcPts val="0"/>
              </a:spcBef>
              <a:spcAft>
                <a:spcPts val="0"/>
              </a:spcAft>
              <a:defRPr/>
            </a:pPr>
            <a:endParaRPr lang="en-US" dirty="0" smtClean="0"/>
          </a:p>
          <a:p>
            <a:pPr fontAlgn="auto">
              <a:spcBef>
                <a:spcPts val="0"/>
              </a:spcBef>
              <a:spcAft>
                <a:spcPts val="0"/>
              </a:spcAft>
              <a:defRPr/>
            </a:pPr>
            <a:r>
              <a:rPr lang="en-US" dirty="0" smtClean="0"/>
              <a:t>Staff should keep in mind that in order to be Wagner-Peyser related, the one-stop center must have referred the complainant to the employer and the complaint that is being filed is about the specific job that the complainant was referred to.</a:t>
            </a:r>
            <a:endParaRPr lang="en-US" dirty="0"/>
          </a:p>
        </p:txBody>
      </p:sp>
      <p:sp>
        <p:nvSpPr>
          <p:cNvPr id="4" name="Slide Number Placeholder 3"/>
          <p:cNvSpPr>
            <a:spLocks noGrp="1"/>
          </p:cNvSpPr>
          <p:nvPr>
            <p:ph type="sldNum" sz="quarter" idx="10"/>
          </p:nvPr>
        </p:nvSpPr>
        <p:spPr/>
        <p:txBody>
          <a:bodyPr/>
          <a:lstStyle/>
          <a:p>
            <a:fld id="{1EA17C8B-5F58-45DC-B89D-477DCD4A832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The second type of complaint is a non-Wagner-Peyser complaint. This is a complaint against an employer that is unrelated to any services provided through the one-stop center. Non</a:t>
            </a:r>
            <a:r>
              <a:rPr lang="en-US" baseline="0" dirty="0" smtClean="0"/>
              <a:t> Wagner Peyser complaints typically involve a violation of employment related laws.</a:t>
            </a:r>
            <a:r>
              <a:rPr lang="en-US" dirty="0" smtClean="0"/>
              <a:t> These types of complaints may also involve MSFWs and violations of laws enforced by the Employment Standards Administration (ESA) or </a:t>
            </a:r>
            <a:r>
              <a:rPr lang="en-US" dirty="0" smtClean="0">
                <a:solidFill>
                  <a:schemeClr val="bg1"/>
                </a:solidFill>
              </a:rPr>
              <a:t>Occupational Safety and Health Administration (OSHA)</a:t>
            </a:r>
            <a:r>
              <a:rPr lang="en-US" dirty="0" smtClean="0"/>
              <a:t>. </a:t>
            </a:r>
          </a:p>
          <a:p>
            <a:pPr>
              <a:spcBef>
                <a:spcPct val="0"/>
              </a:spcBef>
            </a:pPr>
            <a:endParaRPr lang="en-US" dirty="0" smtClean="0"/>
          </a:p>
          <a:p>
            <a:pPr>
              <a:spcBef>
                <a:spcPct val="0"/>
              </a:spcBef>
            </a:pPr>
            <a:r>
              <a:rPr lang="en-US" dirty="0" smtClean="0"/>
              <a:t>Non Wagner Peyser complaints may be filed through the One-Stop Career Centers or the complainant may file directly with the appropriate agency. However, if the complainant is a MSFW, the One-Stop Center</a:t>
            </a:r>
            <a:r>
              <a:rPr lang="en-US" baseline="0" dirty="0" smtClean="0"/>
              <a:t> must take the complaint and complete the appropriate form(s).</a:t>
            </a:r>
            <a:endParaRPr lang="en-US" dirty="0" smtClean="0"/>
          </a:p>
          <a:p>
            <a:endParaRPr lang="en-US" dirty="0"/>
          </a:p>
        </p:txBody>
      </p:sp>
      <p:sp>
        <p:nvSpPr>
          <p:cNvPr id="4" name="Slide Number Placeholder 3"/>
          <p:cNvSpPr>
            <a:spLocks noGrp="1"/>
          </p:cNvSpPr>
          <p:nvPr>
            <p:ph type="sldNum" sz="quarter" idx="10"/>
          </p:nvPr>
        </p:nvSpPr>
        <p:spPr/>
        <p:txBody>
          <a:bodyPr/>
          <a:lstStyle/>
          <a:p>
            <a:fld id="{1EA17C8B-5F58-45DC-B89D-477DCD4A832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Customers may have complaints</a:t>
            </a:r>
            <a:r>
              <a:rPr lang="en-US" baseline="0" dirty="0" smtClean="0"/>
              <a:t> about other partner programs at the One-Stop. These complaints are not processed through the Wagner Peyser complaint system and </a:t>
            </a:r>
            <a:r>
              <a:rPr lang="en-US" dirty="0" smtClean="0"/>
              <a:t>staff should direct the individual to follow the procedures set forth in that programs respective regulations.</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6FB27D-9201-460C-8ADF-071684DBB383}"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Now that the types of complaints that can be handled by the one-stop career centers has been defined, let’s review the process for filing a complaint. </a:t>
            </a:r>
          </a:p>
          <a:p>
            <a:pPr>
              <a:spcBef>
                <a:spcPct val="0"/>
              </a:spcBef>
            </a:pPr>
            <a:endParaRPr lang="en-US" dirty="0" smtClean="0"/>
          </a:p>
          <a:p>
            <a:pPr>
              <a:spcBef>
                <a:spcPct val="0"/>
              </a:spcBef>
            </a:pPr>
            <a:r>
              <a:rPr lang="en-US" dirty="0" smtClean="0"/>
              <a:t>Each one-stop career center, full service and satellite offices, should have a complaint system in place. </a:t>
            </a:r>
          </a:p>
          <a:p>
            <a:pPr>
              <a:spcBef>
                <a:spcPct val="0"/>
              </a:spcBef>
            </a:pPr>
            <a:endParaRPr lang="en-US" dirty="0" smtClean="0"/>
          </a:p>
          <a:p>
            <a:pPr>
              <a:spcBef>
                <a:spcPct val="0"/>
              </a:spcBef>
            </a:pPr>
            <a:r>
              <a:rPr lang="en-US" dirty="0" smtClean="0"/>
              <a:t>There should be a trained complaint specialist available during regular office hours to take complaints. The Office Manager is the responsible party for maintenance of the system, but may train another individual to receive and process complaints. </a:t>
            </a:r>
          </a:p>
          <a:p>
            <a:pPr>
              <a:spcBef>
                <a:spcPct val="0"/>
              </a:spcBef>
            </a:pPr>
            <a:endParaRPr lang="en-US" dirty="0" smtClean="0"/>
          </a:p>
          <a:p>
            <a:pPr>
              <a:spcBef>
                <a:spcPct val="0"/>
              </a:spcBef>
            </a:pPr>
            <a:r>
              <a:rPr lang="en-US" dirty="0" smtClean="0"/>
              <a:t>All information related to complaints filed at the one-stop centers should be kept confidential to the maximum extent possible in accordance with Florida law and to assure a fair determination to the complainant.</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E75AD9-56BF-4ACD-8E41-EEC2ED0A43D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t>Individuals can file a complaint in person, by submitting a signed letter, or through an email communication. </a:t>
            </a:r>
          </a:p>
          <a:p>
            <a:pPr>
              <a:defRPr/>
            </a:pPr>
            <a:endParaRPr lang="en-US" dirty="0" smtClean="0"/>
          </a:p>
          <a:p>
            <a:pPr>
              <a:defRPr/>
            </a:pPr>
            <a:r>
              <a:rPr lang="en-US" dirty="0" smtClean="0"/>
              <a:t>If the complainant appears in-person, staff should; </a:t>
            </a:r>
          </a:p>
          <a:p>
            <a:pPr>
              <a:defRPr/>
            </a:pPr>
            <a:endParaRPr lang="en-US" dirty="0" smtClean="0"/>
          </a:p>
          <a:p>
            <a:pPr marL="228585" indent="-228585">
              <a:buFont typeface="Arial" pitchFamily="34" charset="0"/>
              <a:buChar char="•"/>
              <a:defRPr/>
            </a:pPr>
            <a:r>
              <a:rPr lang="en-US" dirty="0" smtClean="0"/>
              <a:t>Explain the operations of the employment service complaint system;</a:t>
            </a:r>
          </a:p>
          <a:p>
            <a:pPr marL="228585" indent="-228585">
              <a:buFont typeface="Arial" pitchFamily="34" charset="0"/>
              <a:buChar char="•"/>
              <a:defRPr/>
            </a:pPr>
            <a:endParaRPr lang="en-US" dirty="0" smtClean="0"/>
          </a:p>
          <a:p>
            <a:pPr marL="228585" indent="-228585">
              <a:buFont typeface="Arial" pitchFamily="34" charset="0"/>
              <a:buChar char="•"/>
              <a:defRPr/>
            </a:pPr>
            <a:r>
              <a:rPr lang="en-US" dirty="0" smtClean="0"/>
              <a:t>Determine whether the complaint is WP, non-WP related or not applicable to the WP complaint system. If the complaint is WP or non-WP, trained staff should assist the individual by taking the complaint in writing on the approved Employment and Training Administration (ETA) form 8429, and log the complaint. If an investigation is required, the fact sheet should be used. The fact sheet tracks and describes actions that are taken and phone calls made or received that will aid in the investigation process.</a:t>
            </a:r>
          </a:p>
          <a:p>
            <a:pPr marL="228585" indent="-228585">
              <a:buFont typeface="Arial" pitchFamily="34" charset="0"/>
              <a:buChar char="•"/>
              <a:defRPr/>
            </a:pPr>
            <a:endParaRPr lang="en-US" dirty="0" smtClean="0"/>
          </a:p>
          <a:p>
            <a:pPr marL="228585" indent="-228585">
              <a:buFont typeface="Arial" pitchFamily="34" charset="0"/>
              <a:buChar char="•"/>
              <a:defRPr/>
            </a:pPr>
            <a:r>
              <a:rPr lang="en-US" dirty="0" smtClean="0"/>
              <a:t>After receiving all of the necessary information, staff should offer the customer any appropriate one-stop services and provide them with a copy of the complaint form.</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6413E0-00F9-44A9-B51A-CDCA91170BA2}"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0FC68827-5CB0-4F43-A986-0084BD0735BE}" type="datetimeFigureOut">
              <a:rPr lang="en-US" smtClean="0"/>
              <a:pPr/>
              <a:t>12/14/2011</a:t>
            </a:fld>
            <a:endParaRPr lang="en-US"/>
          </a:p>
        </p:txBody>
      </p:sp>
      <p:sp>
        <p:nvSpPr>
          <p:cNvPr id="11" name="Slide Number Placeholder 10"/>
          <p:cNvSpPr>
            <a:spLocks noGrp="1"/>
          </p:cNvSpPr>
          <p:nvPr>
            <p:ph type="sldNum" sz="quarter" idx="11"/>
          </p:nvPr>
        </p:nvSpPr>
        <p:spPr/>
        <p:txBody>
          <a:bodyPr rtlCol="0"/>
          <a:lstStyle/>
          <a:p>
            <a:fld id="{6813BC01-DC95-4A3F-9DFF-23D55CF405BD}" type="slidenum">
              <a:rPr lang="en-US" smtClean="0"/>
              <a:pPr/>
              <a:t>‹#›</a:t>
            </a:fld>
            <a:endParaRPr lang="en-US"/>
          </a:p>
        </p:txBody>
      </p:sp>
      <p:sp>
        <p:nvSpPr>
          <p:cNvPr id="12" name="Footer Placeholder 11"/>
          <p:cNvSpPr>
            <a:spLocks noGrp="1"/>
          </p:cNvSpPr>
          <p:nvPr>
            <p:ph type="ftr" sz="quarter" idx="12"/>
          </p:nvPr>
        </p:nvSpPr>
        <p:spPr/>
        <p:txBody>
          <a:bodyPr rtlCol="0"/>
          <a:lstStyle/>
          <a:p>
            <a:endParaRPr lang="en-US"/>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BC01-DC95-4A3F-9DFF-23D55CF405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BC01-DC95-4A3F-9DFF-23D55CF405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fld id="{0FC68827-5CB0-4F43-A986-0084BD0735BE}" type="datetimeFigureOut">
              <a:rPr lang="en-US" smtClean="0"/>
              <a:pPr/>
              <a:t>12/14/2011</a:t>
            </a:fld>
            <a:endParaRPr lang="en-US"/>
          </a:p>
        </p:txBody>
      </p:sp>
      <p:sp>
        <p:nvSpPr>
          <p:cNvPr id="11" name="Slide Number Placeholder 10"/>
          <p:cNvSpPr>
            <a:spLocks noGrp="1"/>
          </p:cNvSpPr>
          <p:nvPr>
            <p:ph type="sldNum" sz="quarter" idx="15"/>
          </p:nvPr>
        </p:nvSpPr>
        <p:spPr/>
        <p:txBody>
          <a:bodyPr rtlCol="0"/>
          <a:lstStyle/>
          <a:p>
            <a:fld id="{6813BC01-DC95-4A3F-9DFF-23D55CF405BD}" type="slidenum">
              <a:rPr lang="en-US" smtClean="0"/>
              <a:pPr/>
              <a:t>‹#›</a:t>
            </a:fld>
            <a:endParaRPr lang="en-US"/>
          </a:p>
        </p:txBody>
      </p:sp>
      <p:sp>
        <p:nvSpPr>
          <p:cNvPr id="12" name="Footer Placeholder 11"/>
          <p:cNvSpPr>
            <a:spLocks noGrp="1"/>
          </p:cNvSpPr>
          <p:nvPr>
            <p:ph type="ftr" sz="quarter" idx="16"/>
          </p:nvPr>
        </p:nvSpPr>
        <p:spPr/>
        <p:txBody>
          <a:bodyPr rtlCol="0"/>
          <a:lstStyle/>
          <a:p>
            <a:endParaRPr lang="en-US"/>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BC01-DC95-4A3F-9DFF-23D55CF405B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3BC01-DC95-4A3F-9DFF-23D55CF405BD}"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813BC01-DC95-4A3F-9DFF-23D55CF405B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3BC01-DC95-4A3F-9DFF-23D55CF405BD}"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3BC01-DC95-4A3F-9DFF-23D55CF405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6" name="Footer Placeholder 5"/>
          <p:cNvSpPr>
            <a:spLocks noGrp="1"/>
          </p:cNvSpPr>
          <p:nvPr>
            <p:ph type="ftr" sz="quarter" idx="11"/>
          </p:nvPr>
        </p:nvSpPr>
        <p:spPr>
          <a:xfrm>
            <a:off x="2286000" y="6357144"/>
            <a:ext cx="3429000" cy="384048"/>
          </a:xfrm>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6813BC01-DC95-4A3F-9DFF-23D55CF405BD}" type="slidenum">
              <a:rPr lang="en-US" smtClean="0"/>
              <a:pPr/>
              <a:t>‹#›</a:t>
            </a:fld>
            <a:endParaRPr lang="en-US"/>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0FC68827-5CB0-4F43-A986-0084BD0735BE}"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6813BC01-DC95-4A3F-9DFF-23D55CF405BD}" type="slidenum">
              <a:rPr lang="en-US" smtClean="0"/>
              <a:pPr/>
              <a:t>‹#›</a:t>
            </a:fld>
            <a:endParaRPr lang="en-US"/>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0FC68827-5CB0-4F43-A986-0084BD0735BE}" type="datetimeFigureOut">
              <a:rPr lang="en-US" smtClean="0"/>
              <a:pPr/>
              <a:t>12/14/2011</a:t>
            </a:fld>
            <a:endParaRPr lang="en-US"/>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n-US"/>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6813BC01-DC95-4A3F-9DFF-23D55CF405BD}" type="slidenum">
              <a:rPr lang="en-US" smtClean="0"/>
              <a:pPr/>
              <a:t>‹#›</a:t>
            </a:fld>
            <a:endParaRPr lang="en-US"/>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pic>
        <p:nvPicPr>
          <p:cNvPr id="31" name="Picture 30" descr="DEO_Logo_CJ_Stacked_RGB.jpg"/>
          <p:cNvPicPr>
            <a:picLocks noChangeAspect="1"/>
          </p:cNvPicPr>
          <p:nvPr userDrawn="1"/>
        </p:nvPicPr>
        <p:blipFill>
          <a:blip r:embed="rId13" cstate="print"/>
          <a:stretch>
            <a:fillRect/>
          </a:stretch>
        </p:blipFill>
        <p:spPr>
          <a:xfrm>
            <a:off x="76200" y="6237065"/>
            <a:ext cx="914400" cy="544735"/>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www.myfloridalicense.com/dbpr/reg/childlabor/index.html" TargetMode="External"/><Relationship Id="rId3" Type="http://schemas.openxmlformats.org/officeDocument/2006/relationships/hyperlink" Target="http://ecfr.gpoaccess.gov/cgi/t/text/text-idx?c=ecfr&amp;sid=a3123511f95a893361223a7cf9095336&amp;rgn=div5&amp;view=text&amp;node=20:3.0.2.1.38&amp;idno=20" TargetMode="External"/><Relationship Id="rId7" Type="http://schemas.openxmlformats.org/officeDocument/2006/relationships/hyperlink" Target="http://www.dol.gov/whd/"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floridajobs.org/PDG/MSFW/AWI_Form_ESO_1250.pdf" TargetMode="External"/><Relationship Id="rId5" Type="http://schemas.openxmlformats.org/officeDocument/2006/relationships/hyperlink" Target="http://www.floridajobs.org/PDG/MSFW/NFJP_OSCC_Complaint_Referral_Record.pdf" TargetMode="External"/><Relationship Id="rId4" Type="http://schemas.openxmlformats.org/officeDocument/2006/relationships/hyperlink" Target="http://www.floridajobs.org/PDG/MSFW/WP_ComplaintResolHndbkrev0609.pdf" TargetMode="External"/><Relationship Id="rId9" Type="http://schemas.openxmlformats.org/officeDocument/2006/relationships/hyperlink" Target="http://www.osha.gov/"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arisela.Ruiz@deo.myflorida.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Mable.Hicks@flaawi.com" TargetMode="External"/><Relationship Id="rId4" Type="http://schemas.openxmlformats.org/officeDocument/2006/relationships/hyperlink" Target="mailto:Danielle.McNeil@deo.myflorida.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038600"/>
            <a:ext cx="7854950" cy="2438400"/>
          </a:xfrm>
        </p:spPr>
        <p:txBody>
          <a:bodyPr>
            <a:normAutofit/>
          </a:bodyPr>
          <a:lstStyle/>
          <a:p>
            <a:pPr marR="0" algn="ctr">
              <a:lnSpc>
                <a:spcPct val="80000"/>
              </a:lnSpc>
            </a:pPr>
            <a:r>
              <a:rPr lang="en-US" sz="2400" dirty="0" smtClean="0"/>
              <a:t>Wagner Peyser Related and Non-Wagner Peyser Related Complaints Overview</a:t>
            </a:r>
          </a:p>
          <a:p>
            <a:pPr marR="0" algn="ctr">
              <a:lnSpc>
                <a:spcPct val="80000"/>
              </a:lnSpc>
            </a:pPr>
            <a:endParaRPr lang="en-US" sz="2400" dirty="0" smtClean="0"/>
          </a:p>
          <a:p>
            <a:pPr marR="0">
              <a:lnSpc>
                <a:spcPct val="80000"/>
              </a:lnSpc>
            </a:pPr>
            <a:endParaRPr lang="en-US" sz="2400" dirty="0" smtClean="0"/>
          </a:p>
          <a:p>
            <a:pPr marR="0">
              <a:lnSpc>
                <a:spcPct val="80000"/>
              </a:lnSpc>
            </a:pPr>
            <a:endParaRPr lang="en-US" sz="2400" dirty="0" smtClean="0"/>
          </a:p>
          <a:p>
            <a:pPr marR="0">
              <a:lnSpc>
                <a:spcPct val="80000"/>
              </a:lnSpc>
            </a:pPr>
            <a:endParaRPr lang="en-US" sz="2400" dirty="0" smtClean="0"/>
          </a:p>
          <a:p>
            <a:pPr marR="0">
              <a:lnSpc>
                <a:spcPct val="80000"/>
              </a:lnSpc>
            </a:pPr>
            <a:endParaRPr lang="en-US" sz="2400" dirty="0" smtClean="0"/>
          </a:p>
        </p:txBody>
      </p:sp>
      <p:sp>
        <p:nvSpPr>
          <p:cNvPr id="2" name="Title 1"/>
          <p:cNvSpPr>
            <a:spLocks noGrp="1"/>
          </p:cNvSpPr>
          <p:nvPr>
            <p:ph type="ctrTitle"/>
          </p:nvPr>
        </p:nvSpPr>
        <p:spPr/>
        <p:txBody>
          <a:bodyPr>
            <a:normAutofit fontScale="90000"/>
          </a:bodyPr>
          <a:lstStyle/>
          <a:p>
            <a:pPr algn="ctr" fontAlgn="auto">
              <a:spcAft>
                <a:spcPts val="0"/>
              </a:spcAft>
              <a:defRPr/>
            </a:pPr>
            <a:r>
              <a:rPr lang="en-US" dirty="0" smtClean="0"/>
              <a:t>Wagner Peyser Complaint-Resolution 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fontAlgn="auto">
              <a:spcAft>
                <a:spcPts val="0"/>
              </a:spcAft>
              <a:defRPr/>
            </a:pPr>
            <a:r>
              <a:rPr lang="en-US" dirty="0" smtClean="0">
                <a:solidFill>
                  <a:schemeClr val="tx1"/>
                </a:solidFill>
              </a:rPr>
              <a:t>Complaints Received by Mail</a:t>
            </a:r>
            <a:endParaRPr lang="en-US" dirty="0">
              <a:solidFill>
                <a:schemeClr val="tx1"/>
              </a:solidFill>
            </a:endParaRPr>
          </a:p>
        </p:txBody>
      </p:sp>
      <p:sp>
        <p:nvSpPr>
          <p:cNvPr id="3" name="Content Placeholder 2"/>
          <p:cNvSpPr>
            <a:spLocks noGrp="1"/>
          </p:cNvSpPr>
          <p:nvPr>
            <p:ph sz="quarter" idx="1"/>
          </p:nvPr>
        </p:nvSpPr>
        <p:spPr>
          <a:xfrm>
            <a:off x="457200" y="1600200"/>
            <a:ext cx="8229600" cy="4800600"/>
          </a:xfrm>
        </p:spPr>
        <p:txBody>
          <a:bodyPr>
            <a:normAutofit/>
          </a:bodyPr>
          <a:lstStyle/>
          <a:p>
            <a:pPr marL="274320" indent="-274320" fontAlgn="auto">
              <a:spcAft>
                <a:spcPts val="0"/>
              </a:spcAft>
              <a:buFont typeface="Wingdings 2"/>
              <a:buChar char=""/>
              <a:defRPr/>
            </a:pPr>
            <a:r>
              <a:rPr lang="en-US" dirty="0" smtClean="0"/>
              <a:t>Mailed complaints are acceptable</a:t>
            </a:r>
          </a:p>
          <a:p>
            <a:pPr marL="274320" indent="-274320" fontAlgn="auto">
              <a:spcAft>
                <a:spcPts val="0"/>
              </a:spcAft>
              <a:buFont typeface="Wingdings 2"/>
              <a:buChar char=""/>
              <a:defRPr/>
            </a:pPr>
            <a:r>
              <a:rPr lang="en-US" dirty="0" smtClean="0"/>
              <a:t>Letters </a:t>
            </a:r>
            <a:r>
              <a:rPr lang="en-US" u="sng" dirty="0" smtClean="0"/>
              <a:t>with</a:t>
            </a:r>
            <a:r>
              <a:rPr lang="en-US" dirty="0" smtClean="0"/>
              <a:t> sufficient information represents a valid complaint</a:t>
            </a:r>
          </a:p>
          <a:p>
            <a:pPr marL="274320" indent="-274320" fontAlgn="auto">
              <a:spcAft>
                <a:spcPts val="0"/>
              </a:spcAft>
              <a:buFont typeface="Wingdings 2"/>
              <a:buChar char=""/>
              <a:defRPr/>
            </a:pPr>
            <a:r>
              <a:rPr lang="en-US" dirty="0" smtClean="0"/>
              <a:t>Letters </a:t>
            </a:r>
            <a:r>
              <a:rPr lang="en-US" u="sng" dirty="0" smtClean="0"/>
              <a:t>without</a:t>
            </a:r>
            <a:r>
              <a:rPr lang="en-US" dirty="0" smtClean="0"/>
              <a:t> sufficient information require a request for additional information sent to the complainant in writing </a:t>
            </a:r>
          </a:p>
          <a:p>
            <a:pPr marL="640080" lvl="1" indent="-246888" fontAlgn="auto">
              <a:spcAft>
                <a:spcPts val="0"/>
              </a:spcAft>
              <a:buFont typeface="Wingdings 2"/>
              <a:buChar char=""/>
              <a:defRPr/>
            </a:pPr>
            <a:r>
              <a:rPr lang="en-US" dirty="0" smtClean="0"/>
              <a:t>40 working day response period for MSFWs</a:t>
            </a:r>
          </a:p>
          <a:p>
            <a:pPr marL="640080" lvl="1" indent="-246888" fontAlgn="auto">
              <a:spcAft>
                <a:spcPts val="0"/>
              </a:spcAft>
              <a:buFont typeface="Wingdings 2"/>
              <a:buChar char=""/>
              <a:defRPr/>
            </a:pPr>
            <a:r>
              <a:rPr lang="en-US" dirty="0" smtClean="0"/>
              <a:t>20 working day response period for non-MSFWs</a:t>
            </a:r>
          </a:p>
          <a:p>
            <a:pPr marL="274320" indent="-274320" fontAlgn="auto">
              <a:spcAft>
                <a:spcPts val="0"/>
              </a:spcAft>
              <a:buFont typeface="Wingdings 2"/>
              <a:buChar char=""/>
              <a:defRPr/>
            </a:pPr>
            <a:r>
              <a:rPr lang="en-US" dirty="0" smtClean="0"/>
              <a:t>Letter signed by an attorney representing the complainant serves as a valid complaint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fontAlgn="auto">
              <a:spcAft>
                <a:spcPts val="0"/>
              </a:spcAft>
              <a:defRPr/>
            </a:pPr>
            <a:r>
              <a:rPr lang="en-US" dirty="0" smtClean="0">
                <a:solidFill>
                  <a:schemeClr val="tx1"/>
                </a:solidFill>
              </a:rPr>
              <a:t>Complaints Received by E-Mail</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Char char=""/>
              <a:defRPr/>
            </a:pPr>
            <a:r>
              <a:rPr lang="en-US" dirty="0" smtClean="0"/>
              <a:t>Respond to the e-mail with an ETA Form 8429 attached</a:t>
            </a:r>
          </a:p>
          <a:p>
            <a:pPr marL="640080" lvl="1" indent="-246888" fontAlgn="auto">
              <a:spcAft>
                <a:spcPts val="0"/>
              </a:spcAft>
              <a:buFont typeface="Wingdings 2"/>
              <a:buChar char=""/>
              <a:defRPr/>
            </a:pPr>
            <a:r>
              <a:rPr lang="en-US" dirty="0" smtClean="0"/>
              <a:t>Form should be faxed, sent by mail, or brought in-person to the One-Stop Center</a:t>
            </a:r>
          </a:p>
          <a:p>
            <a:pPr marL="274320" indent="-274320" fontAlgn="auto">
              <a:spcAft>
                <a:spcPts val="0"/>
              </a:spcAft>
              <a:buFont typeface="Wingdings 2"/>
              <a:buChar char=""/>
              <a:defRPr/>
            </a:pPr>
            <a:r>
              <a:rPr lang="en-US" dirty="0" smtClean="0"/>
              <a:t>Upon receipt of the completed form, staff should:</a:t>
            </a:r>
          </a:p>
          <a:p>
            <a:pPr marL="640080" lvl="1" indent="-246888" fontAlgn="auto">
              <a:spcAft>
                <a:spcPts val="0"/>
              </a:spcAft>
              <a:buFont typeface="Wingdings 2"/>
              <a:buChar char=""/>
              <a:defRPr/>
            </a:pPr>
            <a:r>
              <a:rPr lang="en-US" dirty="0" smtClean="0"/>
              <a:t>Log the complaint</a:t>
            </a:r>
          </a:p>
          <a:p>
            <a:pPr marL="640080" lvl="1" indent="-246888" fontAlgn="auto">
              <a:spcAft>
                <a:spcPts val="0"/>
              </a:spcAft>
              <a:buFont typeface="Wingdings 2"/>
              <a:buChar char=""/>
              <a:defRPr/>
            </a:pPr>
            <a:r>
              <a:rPr lang="en-US" dirty="0" smtClean="0"/>
              <a:t>Offer One-Stop services</a:t>
            </a:r>
          </a:p>
          <a:p>
            <a:pPr marL="640080" lvl="1" indent="-246888" fontAlgn="auto">
              <a:spcAft>
                <a:spcPts val="0"/>
              </a:spcAft>
              <a:buFont typeface="Wingdings 2"/>
              <a:buChar char=""/>
              <a:defRPr/>
            </a:pPr>
            <a:r>
              <a:rPr lang="en-US" dirty="0" smtClean="0"/>
              <a:t>Send complainant a copy of the form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7106" name="TextBox 2"/>
          <p:cNvSpPr txBox="1">
            <a:spLocks noChangeArrowheads="1"/>
          </p:cNvSpPr>
          <p:nvPr/>
        </p:nvSpPr>
        <p:spPr bwMode="auto">
          <a:xfrm>
            <a:off x="-76200" y="2923401"/>
            <a:ext cx="424475" cy="276999"/>
          </a:xfrm>
          <a:prstGeom prst="rect">
            <a:avLst/>
          </a:prstGeom>
          <a:noFill/>
          <a:ln w="9525">
            <a:noFill/>
            <a:miter lim="800000"/>
            <a:headEnd/>
            <a:tailEnd/>
          </a:ln>
        </p:spPr>
        <p:txBody>
          <a:bodyPr wrap="none">
            <a:spAutoFit/>
          </a:bodyPr>
          <a:lstStyle/>
          <a:p>
            <a:r>
              <a:rPr lang="en-US" sz="1200" dirty="0" smtClean="0">
                <a:solidFill>
                  <a:schemeClr val="bg1"/>
                </a:solidFill>
                <a:latin typeface="Constantia" pitchFamily="18" charset="0"/>
              </a:rPr>
              <a:t>002</a:t>
            </a:r>
            <a:endParaRPr lang="en-US" sz="1200" dirty="0">
              <a:solidFill>
                <a:schemeClr val="bg1"/>
              </a:solidFill>
              <a:latin typeface="Constantia" pitchFamily="18" charset="0"/>
            </a:endParaRPr>
          </a:p>
        </p:txBody>
      </p:sp>
      <p:sp>
        <p:nvSpPr>
          <p:cNvPr id="47107" name="TextBox 3"/>
          <p:cNvSpPr txBox="1">
            <a:spLocks noChangeArrowheads="1"/>
          </p:cNvSpPr>
          <p:nvPr/>
        </p:nvSpPr>
        <p:spPr bwMode="auto">
          <a:xfrm>
            <a:off x="307975" y="2895600"/>
            <a:ext cx="1063625" cy="276225"/>
          </a:xfrm>
          <a:prstGeom prst="rect">
            <a:avLst/>
          </a:prstGeom>
          <a:noFill/>
          <a:ln w="9525">
            <a:noFill/>
            <a:miter lim="800000"/>
            <a:headEnd/>
            <a:tailEnd/>
          </a:ln>
        </p:spPr>
        <p:txBody>
          <a:bodyPr wrap="none">
            <a:spAutoFit/>
          </a:bodyPr>
          <a:lstStyle/>
          <a:p>
            <a:r>
              <a:rPr lang="en-US" sz="1200">
                <a:solidFill>
                  <a:schemeClr val="bg1"/>
                </a:solidFill>
                <a:latin typeface="Constantia" pitchFamily="18" charset="0"/>
              </a:rPr>
              <a:t>Marion Jones</a:t>
            </a:r>
          </a:p>
        </p:txBody>
      </p:sp>
      <p:sp>
        <p:nvSpPr>
          <p:cNvPr id="47108" name="TextBox 4"/>
          <p:cNvSpPr txBox="1">
            <a:spLocks noChangeArrowheads="1"/>
          </p:cNvSpPr>
          <p:nvPr/>
        </p:nvSpPr>
        <p:spPr bwMode="auto">
          <a:xfrm>
            <a:off x="1246188" y="2924175"/>
            <a:ext cx="1098550" cy="276225"/>
          </a:xfrm>
          <a:prstGeom prst="rect">
            <a:avLst/>
          </a:prstGeom>
          <a:noFill/>
          <a:ln w="9525">
            <a:noFill/>
            <a:miter lim="800000"/>
            <a:headEnd/>
            <a:tailEnd/>
          </a:ln>
        </p:spPr>
        <p:txBody>
          <a:bodyPr wrap="none">
            <a:spAutoFit/>
          </a:bodyPr>
          <a:lstStyle/>
          <a:p>
            <a:r>
              <a:rPr lang="en-US" sz="1200">
                <a:solidFill>
                  <a:schemeClr val="bg1"/>
                </a:solidFill>
                <a:latin typeface="Constantia" pitchFamily="18" charset="0"/>
              </a:rPr>
              <a:t>Row Boat Inc.</a:t>
            </a:r>
          </a:p>
        </p:txBody>
      </p:sp>
      <p:sp>
        <p:nvSpPr>
          <p:cNvPr id="47109" name="TextBox 7"/>
          <p:cNvSpPr txBox="1">
            <a:spLocks noChangeArrowheads="1"/>
          </p:cNvSpPr>
          <p:nvPr/>
        </p:nvSpPr>
        <p:spPr bwMode="auto">
          <a:xfrm>
            <a:off x="3505200" y="2830513"/>
            <a:ext cx="228600" cy="369887"/>
          </a:xfrm>
          <a:prstGeom prst="rect">
            <a:avLst/>
          </a:prstGeom>
          <a:noFill/>
          <a:ln w="9525">
            <a:noFill/>
            <a:miter lim="800000"/>
            <a:headEnd/>
            <a:tailEnd/>
          </a:ln>
        </p:spPr>
        <p:txBody>
          <a:bodyPr>
            <a:spAutoFit/>
          </a:bodyPr>
          <a:lstStyle/>
          <a:p>
            <a:r>
              <a:rPr lang="en-US">
                <a:solidFill>
                  <a:schemeClr val="bg1"/>
                </a:solidFill>
                <a:latin typeface="Constantia" pitchFamily="18" charset="0"/>
              </a:rPr>
              <a:t>x</a:t>
            </a:r>
          </a:p>
        </p:txBody>
      </p:sp>
      <p:sp>
        <p:nvSpPr>
          <p:cNvPr id="47110" name="TextBox 9"/>
          <p:cNvSpPr txBox="1">
            <a:spLocks noChangeArrowheads="1"/>
          </p:cNvSpPr>
          <p:nvPr/>
        </p:nvSpPr>
        <p:spPr bwMode="auto">
          <a:xfrm>
            <a:off x="7772400" y="2895600"/>
            <a:ext cx="1828800" cy="261938"/>
          </a:xfrm>
          <a:prstGeom prst="rect">
            <a:avLst/>
          </a:prstGeom>
          <a:noFill/>
          <a:ln w="9525">
            <a:noFill/>
            <a:miter lim="800000"/>
            <a:headEnd/>
            <a:tailEnd/>
          </a:ln>
        </p:spPr>
        <p:txBody>
          <a:bodyPr>
            <a:spAutoFit/>
          </a:bodyPr>
          <a:lstStyle/>
          <a:p>
            <a:r>
              <a:rPr lang="en-US" sz="1100">
                <a:solidFill>
                  <a:schemeClr val="bg1"/>
                </a:solidFill>
                <a:latin typeface="Constantia" pitchFamily="18" charset="0"/>
              </a:rPr>
              <a:t>WHD paid hours.</a:t>
            </a:r>
          </a:p>
        </p:txBody>
      </p:sp>
      <p:sp>
        <p:nvSpPr>
          <p:cNvPr id="47111" name="TextBox 10"/>
          <p:cNvSpPr txBox="1">
            <a:spLocks noChangeArrowheads="1"/>
          </p:cNvSpPr>
          <p:nvPr/>
        </p:nvSpPr>
        <p:spPr bwMode="auto">
          <a:xfrm>
            <a:off x="6858000" y="2895600"/>
            <a:ext cx="1219200" cy="215900"/>
          </a:xfrm>
          <a:prstGeom prst="rect">
            <a:avLst/>
          </a:prstGeom>
          <a:noFill/>
          <a:ln w="9525">
            <a:noFill/>
            <a:miter lim="800000"/>
            <a:headEnd/>
            <a:tailEnd/>
          </a:ln>
        </p:spPr>
        <p:txBody>
          <a:bodyPr>
            <a:spAutoFit/>
          </a:bodyPr>
          <a:lstStyle/>
          <a:p>
            <a:r>
              <a:rPr lang="en-US" sz="800" dirty="0">
                <a:solidFill>
                  <a:schemeClr val="bg1"/>
                </a:solidFill>
                <a:latin typeface="Constantia" pitchFamily="18" charset="0"/>
              </a:rPr>
              <a:t>12/5/09</a:t>
            </a:r>
          </a:p>
        </p:txBody>
      </p:sp>
      <p:sp>
        <p:nvSpPr>
          <p:cNvPr id="47112" name="TextBox 11"/>
          <p:cNvSpPr txBox="1">
            <a:spLocks noChangeArrowheads="1"/>
          </p:cNvSpPr>
          <p:nvPr/>
        </p:nvSpPr>
        <p:spPr bwMode="auto">
          <a:xfrm>
            <a:off x="2590800" y="533400"/>
            <a:ext cx="2514600" cy="369888"/>
          </a:xfrm>
          <a:prstGeom prst="rect">
            <a:avLst/>
          </a:prstGeom>
          <a:noFill/>
          <a:ln w="9525">
            <a:noFill/>
            <a:miter lim="800000"/>
            <a:headEnd/>
            <a:tailEnd/>
          </a:ln>
        </p:spPr>
        <p:txBody>
          <a:bodyPr>
            <a:spAutoFit/>
          </a:bodyPr>
          <a:lstStyle/>
          <a:p>
            <a:r>
              <a:rPr lang="en-US" dirty="0">
                <a:solidFill>
                  <a:schemeClr val="bg1"/>
                </a:solidFill>
                <a:latin typeface="Constantia" pitchFamily="18" charset="0"/>
              </a:rPr>
              <a:t>One-Stop Center </a:t>
            </a:r>
            <a:r>
              <a:rPr lang="en-US" dirty="0" smtClean="0">
                <a:solidFill>
                  <a:schemeClr val="bg1"/>
                </a:solidFill>
                <a:latin typeface="Constantia" pitchFamily="18" charset="0"/>
              </a:rPr>
              <a:t>4412</a:t>
            </a:r>
            <a:endParaRPr lang="en-US" dirty="0">
              <a:solidFill>
                <a:schemeClr val="bg1"/>
              </a:solidFill>
              <a:latin typeface="Constantia" pitchFamily="18" charset="0"/>
            </a:endParaRPr>
          </a:p>
        </p:txBody>
      </p:sp>
      <p:sp>
        <p:nvSpPr>
          <p:cNvPr id="47113" name="TextBox 12"/>
          <p:cNvSpPr txBox="1">
            <a:spLocks noChangeArrowheads="1"/>
          </p:cNvSpPr>
          <p:nvPr/>
        </p:nvSpPr>
        <p:spPr bwMode="auto">
          <a:xfrm>
            <a:off x="7543800" y="533400"/>
            <a:ext cx="1600200" cy="369888"/>
          </a:xfrm>
          <a:prstGeom prst="rect">
            <a:avLst/>
          </a:prstGeom>
          <a:noFill/>
          <a:ln w="9525">
            <a:noFill/>
            <a:miter lim="800000"/>
            <a:headEnd/>
            <a:tailEnd/>
          </a:ln>
        </p:spPr>
        <p:txBody>
          <a:bodyPr>
            <a:spAutoFit/>
          </a:bodyPr>
          <a:lstStyle/>
          <a:p>
            <a:r>
              <a:rPr lang="en-US">
                <a:solidFill>
                  <a:schemeClr val="bg1"/>
                </a:solidFill>
                <a:latin typeface="Constantia" pitchFamily="18" charset="0"/>
              </a:rPr>
              <a:t>December 08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990600"/>
          </a:xfrm>
        </p:spPr>
        <p:txBody>
          <a:bodyPr>
            <a:normAutofit/>
          </a:bodyPr>
          <a:lstStyle/>
          <a:p>
            <a:pPr algn="ctr" fontAlgn="auto">
              <a:spcAft>
                <a:spcPts val="0"/>
              </a:spcAft>
              <a:defRPr/>
            </a:pPr>
            <a:r>
              <a:rPr lang="en-US" dirty="0" smtClean="0">
                <a:solidFill>
                  <a:schemeClr val="tx1"/>
                </a:solidFill>
              </a:rPr>
              <a:t>Log Maintenance and Reporting</a:t>
            </a:r>
            <a:endParaRPr lang="en-US" dirty="0">
              <a:solidFill>
                <a:schemeClr val="tx1"/>
              </a:solidFill>
            </a:endParaRPr>
          </a:p>
        </p:txBody>
      </p:sp>
      <p:sp>
        <p:nvSpPr>
          <p:cNvPr id="6" name="Content Placeholder 5"/>
          <p:cNvSpPr>
            <a:spLocks noGrp="1"/>
          </p:cNvSpPr>
          <p:nvPr>
            <p:ph sz="quarter" idx="1"/>
          </p:nvPr>
        </p:nvSpPr>
        <p:spPr/>
        <p:txBody>
          <a:bodyPr>
            <a:normAutofit/>
          </a:bodyPr>
          <a:lstStyle/>
          <a:p>
            <a:pPr marL="274320" indent="-274320" fontAlgn="auto">
              <a:spcAft>
                <a:spcPts val="0"/>
              </a:spcAft>
              <a:buFont typeface="Wingdings 2"/>
              <a:buChar char=""/>
              <a:defRPr/>
            </a:pPr>
            <a:r>
              <a:rPr lang="en-US" dirty="0" smtClean="0"/>
              <a:t>Mailed to Senior Monitor Advocate by 5</a:t>
            </a:r>
            <a:r>
              <a:rPr lang="en-US" baseline="30000" dirty="0" smtClean="0"/>
              <a:t>th</a:t>
            </a:r>
            <a:r>
              <a:rPr lang="en-US" dirty="0" smtClean="0"/>
              <a:t> working day after the end of the quarter</a:t>
            </a:r>
          </a:p>
          <a:p>
            <a:pPr marL="274320" indent="-274320" fontAlgn="auto">
              <a:spcAft>
                <a:spcPts val="0"/>
              </a:spcAft>
              <a:buFont typeface="Wingdings 2"/>
              <a:buChar char=""/>
              <a:defRPr/>
            </a:pPr>
            <a:endParaRPr lang="en-US" dirty="0"/>
          </a:p>
        </p:txBody>
      </p:sp>
      <p:pic>
        <p:nvPicPr>
          <p:cNvPr id="49157" name="Picture 2"/>
          <p:cNvPicPr>
            <a:picLocks noChangeAspect="1" noChangeArrowheads="1"/>
          </p:cNvPicPr>
          <p:nvPr/>
        </p:nvPicPr>
        <p:blipFill>
          <a:blip r:embed="rId3" cstate="print"/>
          <a:srcRect/>
          <a:stretch>
            <a:fillRect/>
          </a:stretch>
        </p:blipFill>
        <p:spPr bwMode="auto">
          <a:xfrm>
            <a:off x="304800" y="2895600"/>
            <a:ext cx="8669338"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fontAlgn="auto">
              <a:spcAft>
                <a:spcPts val="0"/>
              </a:spcAft>
              <a:defRPr/>
            </a:pPr>
            <a:r>
              <a:rPr lang="en-US" dirty="0" smtClean="0">
                <a:solidFill>
                  <a:schemeClr val="tx1"/>
                </a:solidFill>
              </a:rPr>
              <a:t>Complaint Resolution</a:t>
            </a:r>
            <a:endParaRPr lang="en-US" dirty="0">
              <a:solidFill>
                <a:schemeClr val="tx1"/>
              </a:solidFill>
            </a:endParaRPr>
          </a:p>
        </p:txBody>
      </p:sp>
      <p:sp>
        <p:nvSpPr>
          <p:cNvPr id="3" name="Content Placeholder 2"/>
          <p:cNvSpPr>
            <a:spLocks noGrp="1"/>
          </p:cNvSpPr>
          <p:nvPr>
            <p:ph sz="quarter" idx="1"/>
          </p:nvPr>
        </p:nvSpPr>
        <p:spPr>
          <a:xfrm>
            <a:off x="457200" y="1524000"/>
            <a:ext cx="8229600" cy="5029201"/>
          </a:xfrm>
        </p:spPr>
        <p:txBody>
          <a:bodyPr>
            <a:normAutofit/>
          </a:bodyPr>
          <a:lstStyle/>
          <a:p>
            <a:pPr marL="274320" indent="-274320" fontAlgn="auto">
              <a:spcAft>
                <a:spcPts val="0"/>
              </a:spcAft>
              <a:buFont typeface="Wingdings 2"/>
              <a:buNone/>
              <a:defRPr/>
            </a:pPr>
            <a:r>
              <a:rPr lang="en-US" dirty="0" smtClean="0"/>
              <a:t>WP-Related:</a:t>
            </a:r>
          </a:p>
          <a:p>
            <a:pPr marL="850392" lvl="1" indent="-457200" fontAlgn="auto">
              <a:spcAft>
                <a:spcPts val="0"/>
              </a:spcAft>
              <a:buFont typeface="Wingdings 2"/>
              <a:buChar char=""/>
              <a:defRPr/>
            </a:pPr>
            <a:r>
              <a:rPr lang="en-US" dirty="0" smtClean="0"/>
              <a:t>Complainant indicates satisfaction with the outcome</a:t>
            </a:r>
          </a:p>
          <a:p>
            <a:pPr marL="850392" lvl="1" indent="-457200" fontAlgn="auto">
              <a:spcAft>
                <a:spcPts val="0"/>
              </a:spcAft>
              <a:buFont typeface="Wingdings 2"/>
              <a:buChar char=""/>
              <a:defRPr/>
            </a:pPr>
            <a:r>
              <a:rPr lang="en-US" dirty="0" smtClean="0"/>
              <a:t>Doesn’t elevate to the next level of review</a:t>
            </a:r>
          </a:p>
          <a:p>
            <a:pPr marL="850392" lvl="1" indent="-457200" fontAlgn="auto">
              <a:spcAft>
                <a:spcPts val="0"/>
              </a:spcAft>
              <a:buFont typeface="Wingdings 2"/>
              <a:buChar char=""/>
              <a:defRPr/>
            </a:pPr>
            <a:r>
              <a:rPr lang="en-US" dirty="0" smtClean="0"/>
              <a:t>Complainant failed to respond to written requests</a:t>
            </a:r>
          </a:p>
          <a:p>
            <a:pPr marL="1124712" lvl="2" indent="-457200" fontAlgn="auto">
              <a:spcAft>
                <a:spcPts val="0"/>
              </a:spcAft>
              <a:buFont typeface="Wingdings 2"/>
              <a:buChar char=""/>
              <a:defRPr/>
            </a:pPr>
            <a:r>
              <a:rPr lang="en-US" dirty="0" smtClean="0"/>
              <a:t>Twenty (20) working days for non-MSFWs</a:t>
            </a:r>
          </a:p>
          <a:p>
            <a:pPr marL="1124712" lvl="2" indent="-457200" fontAlgn="auto">
              <a:spcAft>
                <a:spcPts val="0"/>
              </a:spcAft>
              <a:buFont typeface="Wingdings 2"/>
              <a:buChar char=""/>
              <a:defRPr/>
            </a:pPr>
            <a:r>
              <a:rPr lang="en-US" dirty="0" smtClean="0"/>
              <a:t>Forty (40) working days for MSFWs</a:t>
            </a:r>
          </a:p>
          <a:p>
            <a:pPr marL="850392" lvl="1" indent="-457200" fontAlgn="auto">
              <a:spcAft>
                <a:spcPts val="0"/>
              </a:spcAft>
              <a:buFont typeface="Wingdings 2"/>
              <a:buChar char=""/>
              <a:defRPr/>
            </a:pPr>
            <a:r>
              <a:rPr lang="en-US" dirty="0" smtClean="0"/>
              <a:t>Exhausts final level of review</a:t>
            </a:r>
          </a:p>
          <a:p>
            <a:pPr marL="484632" indent="-457200" fontAlgn="auto">
              <a:spcAft>
                <a:spcPts val="0"/>
              </a:spcAft>
              <a:buFont typeface="Wingdings 2"/>
              <a:buNone/>
              <a:defRPr/>
            </a:pPr>
            <a:r>
              <a:rPr lang="en-US" dirty="0" smtClean="0"/>
              <a:t>Non-WP Related</a:t>
            </a:r>
          </a:p>
          <a:p>
            <a:pPr marL="907542" lvl="1" indent="-514350" fontAlgn="auto">
              <a:spcAft>
                <a:spcPts val="0"/>
              </a:spcAft>
              <a:buFont typeface="Wingdings 2"/>
              <a:buChar char=""/>
              <a:defRPr/>
            </a:pPr>
            <a:r>
              <a:rPr lang="en-US" dirty="0" smtClean="0"/>
              <a:t>Enforcement agency makes final determination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5" descr="C:\Documents and Settings\mcneild\Local Settings\Temporary Internet Files\Content.IE5\19UYSB21\j0439822[1].png"/>
          <p:cNvPicPr>
            <a:picLocks noChangeAspect="1" noChangeArrowheads="1"/>
          </p:cNvPicPr>
          <p:nvPr/>
        </p:nvPicPr>
        <p:blipFill>
          <a:blip r:embed="rId3" cstate="print"/>
          <a:srcRect/>
          <a:stretch>
            <a:fillRect/>
          </a:stretch>
        </p:blipFill>
        <p:spPr bwMode="auto">
          <a:xfrm rot="-6818795">
            <a:off x="7141588" y="4885037"/>
            <a:ext cx="2069071" cy="2069071"/>
          </a:xfrm>
          <a:prstGeom prst="rect">
            <a:avLst/>
          </a:prstGeom>
          <a:noFill/>
          <a:ln w="9525">
            <a:noFill/>
            <a:miter lim="800000"/>
            <a:headEnd/>
            <a:tailEnd/>
          </a:ln>
        </p:spPr>
      </p:pic>
      <p:sp>
        <p:nvSpPr>
          <p:cNvPr id="2" name="Title 1"/>
          <p:cNvSpPr>
            <a:spLocks noGrp="1"/>
          </p:cNvSpPr>
          <p:nvPr>
            <p:ph type="title"/>
          </p:nvPr>
        </p:nvSpPr>
        <p:spPr>
          <a:xfrm>
            <a:off x="457200" y="228600"/>
            <a:ext cx="8229600" cy="990600"/>
          </a:xfrm>
        </p:spPr>
        <p:txBody>
          <a:bodyPr>
            <a:normAutofit/>
          </a:bodyPr>
          <a:lstStyle/>
          <a:p>
            <a:pPr algn="ctr" fontAlgn="auto">
              <a:spcAft>
                <a:spcPts val="0"/>
              </a:spcAft>
              <a:defRPr/>
            </a:pPr>
            <a:r>
              <a:rPr lang="en-US" dirty="0" smtClean="0">
                <a:solidFill>
                  <a:schemeClr val="tx1"/>
                </a:solidFill>
              </a:rPr>
              <a:t>Complaint File System</a:t>
            </a:r>
            <a:endParaRPr lang="en-US" dirty="0">
              <a:solidFill>
                <a:schemeClr val="tx1"/>
              </a:solidFill>
            </a:endParaRPr>
          </a:p>
        </p:txBody>
      </p:sp>
      <p:sp>
        <p:nvSpPr>
          <p:cNvPr id="8" name="Content Placeholder 7"/>
          <p:cNvSpPr>
            <a:spLocks noGrp="1"/>
          </p:cNvSpPr>
          <p:nvPr>
            <p:ph sz="quarter" idx="1"/>
          </p:nvPr>
        </p:nvSpPr>
        <p:spPr>
          <a:xfrm>
            <a:off x="457200" y="1447800"/>
            <a:ext cx="8229600" cy="4876800"/>
          </a:xfrm>
        </p:spPr>
        <p:txBody>
          <a:bodyPr>
            <a:normAutofit lnSpcReduction="10000"/>
          </a:bodyPr>
          <a:lstStyle/>
          <a:p>
            <a:pPr marL="274320" indent="-274320" fontAlgn="auto">
              <a:spcAft>
                <a:spcPts val="0"/>
              </a:spcAft>
              <a:buFont typeface="Wingdings 2"/>
              <a:buChar char=""/>
              <a:defRPr/>
            </a:pPr>
            <a:r>
              <a:rPr lang="en-US" dirty="0" smtClean="0"/>
              <a:t>Maintain separate folders for WP and non-WP  complaints from MSFWs</a:t>
            </a:r>
          </a:p>
          <a:p>
            <a:pPr marL="274320" indent="-274320" fontAlgn="auto">
              <a:spcAft>
                <a:spcPts val="0"/>
              </a:spcAft>
              <a:buFont typeface="Wingdings 2"/>
              <a:buChar char=""/>
              <a:defRPr/>
            </a:pPr>
            <a:r>
              <a:rPr lang="en-US" dirty="0" smtClean="0"/>
              <a:t>Left-Side Contains:</a:t>
            </a:r>
          </a:p>
          <a:p>
            <a:pPr marL="640080" lvl="1" indent="-246888" fontAlgn="auto">
              <a:spcAft>
                <a:spcPts val="0"/>
              </a:spcAft>
              <a:buFont typeface="Wingdings 2"/>
              <a:buChar char=""/>
              <a:defRPr/>
            </a:pPr>
            <a:r>
              <a:rPr lang="en-US" dirty="0" smtClean="0"/>
              <a:t>Fact sheet and all correspondence (originals and copies)</a:t>
            </a:r>
          </a:p>
          <a:p>
            <a:pPr marL="274320" indent="-274320" fontAlgn="auto">
              <a:spcAft>
                <a:spcPts val="0"/>
              </a:spcAft>
              <a:buFont typeface="Wingdings 2"/>
              <a:buChar char=""/>
              <a:defRPr/>
            </a:pPr>
            <a:r>
              <a:rPr lang="en-US" dirty="0" smtClean="0"/>
              <a:t>Right-Side Contains;</a:t>
            </a:r>
          </a:p>
          <a:p>
            <a:pPr marL="640080" lvl="1" indent="-246888" fontAlgn="auto">
              <a:spcAft>
                <a:spcPts val="0"/>
              </a:spcAft>
              <a:buFont typeface="Wingdings 2"/>
              <a:buChar char=""/>
              <a:defRPr/>
            </a:pPr>
            <a:r>
              <a:rPr lang="en-US" dirty="0" smtClean="0"/>
              <a:t>Original ETA 8429</a:t>
            </a:r>
          </a:p>
          <a:p>
            <a:pPr marL="640080" lvl="1" indent="-246888" fontAlgn="auto">
              <a:spcAft>
                <a:spcPts val="0"/>
              </a:spcAft>
              <a:buFont typeface="Wingdings 2"/>
              <a:buChar char=""/>
              <a:defRPr/>
            </a:pPr>
            <a:r>
              <a:rPr lang="en-US" dirty="0" smtClean="0"/>
              <a:t>Original and follow-up notes</a:t>
            </a:r>
          </a:p>
          <a:p>
            <a:pPr marL="640080" lvl="1" indent="-246888" fontAlgn="auto">
              <a:spcAft>
                <a:spcPts val="0"/>
              </a:spcAft>
              <a:buFont typeface="Wingdings 2"/>
              <a:buChar char=""/>
              <a:defRPr/>
            </a:pPr>
            <a:r>
              <a:rPr lang="en-US" dirty="0" smtClean="0"/>
              <a:t>Subsequent telephone conversations</a:t>
            </a:r>
          </a:p>
          <a:p>
            <a:pPr marL="640080" lvl="1" indent="-246888" fontAlgn="auto">
              <a:spcAft>
                <a:spcPts val="0"/>
              </a:spcAft>
              <a:buFont typeface="Wingdings 2"/>
              <a:buChar char=""/>
              <a:defRPr/>
            </a:pPr>
            <a:r>
              <a:rPr lang="en-US" dirty="0" smtClean="0"/>
              <a:t>Miscellaneous documentation related to the </a:t>
            </a:r>
          </a:p>
          <a:p>
            <a:pPr marL="640080" lvl="1" indent="-246888" fontAlgn="auto">
              <a:spcAft>
                <a:spcPts val="0"/>
              </a:spcAft>
              <a:buFont typeface="Wingdings 2"/>
              <a:buNone/>
              <a:defRPr/>
            </a:pPr>
            <a:r>
              <a:rPr lang="en-US" dirty="0" smtClean="0"/>
              <a:t>	complaint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ile"/>
          <p:cNvSpPr>
            <a:spLocks noEditPoints="1" noChangeArrowheads="1"/>
          </p:cNvSpPr>
          <p:nvPr/>
        </p:nvSpPr>
        <p:spPr bwMode="auto">
          <a:xfrm>
            <a:off x="1981200" y="2524125"/>
            <a:ext cx="5257800" cy="1438275"/>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457200" y="228600"/>
            <a:ext cx="8229600" cy="990600"/>
          </a:xfrm>
        </p:spPr>
        <p:txBody>
          <a:bodyPr>
            <a:normAutofit/>
          </a:bodyPr>
          <a:lstStyle/>
          <a:p>
            <a:pPr algn="ctr" fontAlgn="auto">
              <a:spcAft>
                <a:spcPts val="0"/>
              </a:spcAft>
              <a:defRPr/>
            </a:pPr>
            <a:r>
              <a:rPr lang="en-US" dirty="0" smtClean="0">
                <a:solidFill>
                  <a:schemeClr val="tx1"/>
                </a:solidFill>
              </a:rPr>
              <a:t>Complaint File System</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buClr>
                <a:srgbClr val="A17C36"/>
              </a:buClr>
            </a:pPr>
            <a:r>
              <a:rPr lang="en-US" dirty="0" smtClean="0"/>
              <a:t>Identify file by name, last four SSN, year complaint taken</a:t>
            </a:r>
          </a:p>
          <a:p>
            <a:pPr>
              <a:buClr>
                <a:srgbClr val="A17C36"/>
              </a:buClr>
            </a:pPr>
            <a:endParaRPr lang="en-US" dirty="0" smtClean="0"/>
          </a:p>
          <a:p>
            <a:pPr>
              <a:buClr>
                <a:srgbClr val="A17C36"/>
              </a:buClr>
            </a:pPr>
            <a:endParaRPr lang="en-US" dirty="0" smtClean="0"/>
          </a:p>
          <a:p>
            <a:pPr>
              <a:buClr>
                <a:srgbClr val="A17C36"/>
              </a:buClr>
            </a:pPr>
            <a:endParaRPr lang="en-US" dirty="0" smtClean="0"/>
          </a:p>
          <a:p>
            <a:pPr>
              <a:buClr>
                <a:srgbClr val="A17C36"/>
              </a:buClr>
            </a:pPr>
            <a:r>
              <a:rPr lang="en-US" dirty="0" smtClean="0"/>
              <a:t>Folders should be:</a:t>
            </a:r>
          </a:p>
          <a:p>
            <a:pPr lvl="1">
              <a:buClr>
                <a:srgbClr val="A17C36"/>
              </a:buClr>
            </a:pPr>
            <a:r>
              <a:rPr lang="en-US" dirty="0" smtClean="0"/>
              <a:t>Filed by fiscal year in alphabetical order</a:t>
            </a:r>
          </a:p>
          <a:p>
            <a:pPr lvl="1">
              <a:buClr>
                <a:srgbClr val="A17C36"/>
              </a:buClr>
            </a:pPr>
            <a:r>
              <a:rPr lang="en-US" dirty="0" smtClean="0"/>
              <a:t>Contain only factual information and kept secure</a:t>
            </a:r>
          </a:p>
          <a:p>
            <a:pPr lvl="1">
              <a:buClr>
                <a:srgbClr val="A17C36"/>
              </a:buClr>
            </a:pPr>
            <a:r>
              <a:rPr lang="en-US" dirty="0" smtClean="0"/>
              <a:t>All information on file for five years</a:t>
            </a:r>
          </a:p>
        </p:txBody>
      </p:sp>
      <p:sp>
        <p:nvSpPr>
          <p:cNvPr id="55301" name="TextBox 4"/>
          <p:cNvSpPr txBox="1">
            <a:spLocks noChangeArrowheads="1"/>
          </p:cNvSpPr>
          <p:nvPr/>
        </p:nvSpPr>
        <p:spPr bwMode="auto">
          <a:xfrm>
            <a:off x="2286000" y="2590800"/>
            <a:ext cx="1981200" cy="523875"/>
          </a:xfrm>
          <a:prstGeom prst="rect">
            <a:avLst/>
          </a:prstGeom>
          <a:noFill/>
          <a:ln w="9525">
            <a:noFill/>
            <a:miter lim="800000"/>
            <a:headEnd/>
            <a:tailEnd/>
          </a:ln>
        </p:spPr>
        <p:txBody>
          <a:bodyPr>
            <a:spAutoFit/>
          </a:bodyPr>
          <a:lstStyle/>
          <a:p>
            <a:r>
              <a:rPr lang="en-US" sz="1400" b="1" dirty="0">
                <a:solidFill>
                  <a:schemeClr val="bg1"/>
                </a:solidFill>
                <a:latin typeface="Constantia" pitchFamily="18" charset="0"/>
              </a:rPr>
              <a:t>Jones, Marion 6598 12/08</a:t>
            </a:r>
          </a:p>
        </p:txBody>
      </p:sp>
      <p:sp>
        <p:nvSpPr>
          <p:cNvPr id="55302" name="TextBox 5"/>
          <p:cNvSpPr txBox="1">
            <a:spLocks noChangeArrowheads="1"/>
          </p:cNvSpPr>
          <p:nvPr/>
        </p:nvSpPr>
        <p:spPr bwMode="auto">
          <a:xfrm>
            <a:off x="6334125" y="2971800"/>
            <a:ext cx="1209675" cy="400050"/>
          </a:xfrm>
          <a:prstGeom prst="rect">
            <a:avLst/>
          </a:prstGeom>
          <a:noFill/>
          <a:ln w="9525">
            <a:noFill/>
            <a:miter lim="800000"/>
            <a:headEnd/>
            <a:tailEnd/>
          </a:ln>
        </p:spPr>
        <p:txBody>
          <a:bodyPr>
            <a:spAutoFit/>
          </a:bodyPr>
          <a:lstStyle/>
          <a:p>
            <a:r>
              <a:rPr lang="en-US" sz="2000" b="1">
                <a:solidFill>
                  <a:schemeClr val="bg1"/>
                </a:solidFill>
                <a:latin typeface="Constantia" pitchFamily="18" charset="0"/>
              </a:rPr>
              <a:t>2-002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lang="en-US" dirty="0" smtClean="0"/>
              <a:t>Apparent Violations</a:t>
            </a:r>
            <a:endParaRPr lang="en-US" dirty="0"/>
          </a:p>
        </p:txBody>
      </p:sp>
      <p:sp>
        <p:nvSpPr>
          <p:cNvPr id="57346" name="Subtitle 4"/>
          <p:cNvSpPr>
            <a:spLocks noGrp="1"/>
          </p:cNvSpPr>
          <p:nvPr>
            <p:ph sz="quarter" idx="1"/>
          </p:nvPr>
        </p:nvSpPr>
        <p:spPr/>
        <p:txBody>
          <a:bodyPr>
            <a:normAutofit/>
          </a:bodyPr>
          <a:lstStyle/>
          <a:p>
            <a:pPr marR="0" indent="0">
              <a:buNone/>
            </a:pPr>
            <a:r>
              <a:rPr lang="en-US" sz="2800" dirty="0" smtClean="0"/>
              <a:t>If a State agency employee observes, has reason to believe, or is in receipt of information regarding a suspected violation of employment related laws or JS regulations by an employer</a:t>
            </a:r>
          </a:p>
          <a:p>
            <a:pPr marR="0" algn="r">
              <a:buNone/>
            </a:pPr>
            <a:r>
              <a:rPr lang="en-US" sz="2800" dirty="0" smtClean="0"/>
              <a:t>20 CFR 653.113</a:t>
            </a:r>
          </a:p>
          <a:p>
            <a:pPr marR="0"/>
            <a:endParaRPr lang="en-US" sz="2800" dirty="0" smtClean="0"/>
          </a:p>
        </p:txBody>
      </p:sp>
      <p:pic>
        <p:nvPicPr>
          <p:cNvPr id="57347" name="Picture 2" descr="C:\Documents and Settings\mcneild\Local Settings\Temporary Internet Files\Content.IE5\19UYSB21\MM900295173[1].gif"/>
          <p:cNvPicPr>
            <a:picLocks noChangeAspect="1" noChangeArrowheads="1" noCrop="1"/>
          </p:cNvPicPr>
          <p:nvPr/>
        </p:nvPicPr>
        <p:blipFill>
          <a:blip r:embed="rId3" cstate="print"/>
          <a:srcRect/>
          <a:stretch>
            <a:fillRect/>
          </a:stretch>
        </p:blipFill>
        <p:spPr bwMode="auto">
          <a:xfrm>
            <a:off x="1157287" y="4038600"/>
            <a:ext cx="3567113" cy="256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fontAlgn="auto">
              <a:spcAft>
                <a:spcPts val="0"/>
              </a:spcAft>
              <a:defRPr/>
            </a:pPr>
            <a:r>
              <a:rPr lang="en-US" dirty="0" smtClean="0">
                <a:solidFill>
                  <a:schemeClr val="tx1"/>
                </a:solidFill>
              </a:rPr>
              <a:t>Processing an Apparent Violation</a:t>
            </a:r>
            <a:endParaRPr lang="en-US" dirty="0">
              <a:solidFill>
                <a:schemeClr val="tx1"/>
              </a:solidFill>
            </a:endParaRPr>
          </a:p>
        </p:txBody>
      </p:sp>
      <p:sp>
        <p:nvSpPr>
          <p:cNvPr id="3" name="Content Placeholder 2"/>
          <p:cNvSpPr>
            <a:spLocks noGrp="1"/>
          </p:cNvSpPr>
          <p:nvPr>
            <p:ph sz="quarter" idx="1"/>
          </p:nvPr>
        </p:nvSpPr>
        <p:spPr>
          <a:xfrm>
            <a:off x="457200" y="1600200"/>
            <a:ext cx="8229600" cy="4953000"/>
          </a:xfrm>
        </p:spPr>
        <p:txBody>
          <a:bodyPr>
            <a:normAutofit/>
          </a:bodyPr>
          <a:lstStyle/>
          <a:p>
            <a:pPr marL="0" indent="0" fontAlgn="auto">
              <a:spcAft>
                <a:spcPts val="0"/>
              </a:spcAft>
              <a:buFont typeface="Wingdings 2"/>
              <a:buChar char=""/>
              <a:defRPr/>
            </a:pPr>
            <a:r>
              <a:rPr lang="en-US" dirty="0" smtClean="0"/>
              <a:t>Report violation to management in writing</a:t>
            </a:r>
          </a:p>
          <a:p>
            <a:pPr marL="0" indent="0" fontAlgn="auto">
              <a:spcAft>
                <a:spcPts val="0"/>
              </a:spcAft>
              <a:buFont typeface="Wingdings 2"/>
              <a:buChar char=""/>
              <a:defRPr/>
            </a:pPr>
            <a:r>
              <a:rPr lang="en-US" dirty="0" smtClean="0"/>
              <a:t>Document in a memorandum</a:t>
            </a:r>
          </a:p>
          <a:p>
            <a:pPr marL="0" indent="0" fontAlgn="auto">
              <a:spcAft>
                <a:spcPts val="0"/>
              </a:spcAft>
              <a:buFont typeface="Wingdings 2"/>
              <a:buChar char=""/>
              <a:defRPr/>
            </a:pPr>
            <a:r>
              <a:rPr lang="en-US" dirty="0" smtClean="0"/>
              <a:t>Keep identities confidential</a:t>
            </a:r>
          </a:p>
          <a:p>
            <a:pPr marL="0" indent="0" fontAlgn="auto">
              <a:spcAft>
                <a:spcPts val="0"/>
              </a:spcAft>
              <a:buFont typeface="Wingdings 2"/>
              <a:buChar char=""/>
              <a:defRPr/>
            </a:pPr>
            <a:r>
              <a:rPr lang="en-US" dirty="0" smtClean="0"/>
              <a:t>Job orders filed in the past 12 months:</a:t>
            </a:r>
          </a:p>
          <a:p>
            <a:pPr marL="365760" lvl="1" indent="0" fontAlgn="auto">
              <a:spcAft>
                <a:spcPts val="0"/>
              </a:spcAft>
              <a:buFont typeface="Wingdings 2"/>
              <a:buChar char=""/>
              <a:defRPr/>
            </a:pPr>
            <a:r>
              <a:rPr lang="en-US" dirty="0" smtClean="0"/>
              <a:t>One-Stop should attempt informal resolution</a:t>
            </a:r>
          </a:p>
          <a:p>
            <a:pPr marL="365760" lvl="1" indent="0" fontAlgn="auto">
              <a:spcAft>
                <a:spcPts val="0"/>
              </a:spcAft>
              <a:buFont typeface="Wingdings 2"/>
              <a:buChar char=""/>
              <a:defRPr/>
            </a:pPr>
            <a:r>
              <a:rPr lang="en-US" dirty="0" smtClean="0"/>
              <a:t>Employer has five (5)working days to remedy situation</a:t>
            </a:r>
          </a:p>
          <a:p>
            <a:pPr marL="365760" lvl="1" indent="0" fontAlgn="auto">
              <a:spcAft>
                <a:spcPts val="0"/>
              </a:spcAft>
              <a:buFont typeface="Wingdings 2"/>
              <a:buChar char=""/>
              <a:defRPr/>
            </a:pPr>
            <a:r>
              <a:rPr lang="en-US" dirty="0" smtClean="0"/>
              <a:t>After five (5) day lapse, initiate discontinuation of services</a:t>
            </a:r>
          </a:p>
          <a:p>
            <a:pPr marL="0" indent="0" fontAlgn="auto">
              <a:spcAft>
                <a:spcPts val="0"/>
              </a:spcAft>
              <a:buFont typeface="Wingdings 2"/>
              <a:buChar char=""/>
              <a:defRPr/>
            </a:pPr>
            <a:r>
              <a:rPr lang="en-US" dirty="0" smtClean="0"/>
              <a:t>No job order filed in the past 12 months:</a:t>
            </a:r>
          </a:p>
          <a:p>
            <a:pPr marL="365760" lvl="1" indent="0" fontAlgn="auto">
              <a:spcAft>
                <a:spcPts val="0"/>
              </a:spcAft>
              <a:buFont typeface="Wingdings 2"/>
              <a:buChar char=""/>
              <a:defRPr/>
            </a:pPr>
            <a:r>
              <a:rPr lang="en-US" dirty="0" smtClean="0"/>
              <a:t>Refer to appropriate enforcement agency in writing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fontAlgn="auto">
              <a:spcAft>
                <a:spcPts val="0"/>
              </a:spcAft>
              <a:defRPr/>
            </a:pPr>
            <a:r>
              <a:rPr lang="en-US" dirty="0" smtClean="0">
                <a:solidFill>
                  <a:schemeClr val="tx1"/>
                </a:solidFill>
              </a:rPr>
              <a:t>Processing Apparent Violations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Char char=""/>
              <a:defRPr/>
            </a:pPr>
            <a:r>
              <a:rPr lang="en-US" dirty="0" smtClean="0"/>
              <a:t>Log of apparent violations – MSFW</a:t>
            </a:r>
          </a:p>
          <a:p>
            <a:pPr marL="274320" indent="-274320" fontAlgn="auto">
              <a:spcAft>
                <a:spcPts val="0"/>
              </a:spcAft>
              <a:buFont typeface="Wingdings 2"/>
              <a:buChar char=""/>
              <a:defRPr/>
            </a:pPr>
            <a:r>
              <a:rPr lang="en-US" dirty="0" smtClean="0"/>
              <a:t>Mail to Senior Monitor Advocate by 5</a:t>
            </a:r>
            <a:r>
              <a:rPr lang="en-US" baseline="30000" dirty="0" smtClean="0"/>
              <a:t>th</a:t>
            </a:r>
            <a:r>
              <a:rPr lang="en-US" dirty="0" smtClean="0"/>
              <a:t> working day of the month the violation is logged</a:t>
            </a:r>
          </a:p>
          <a:p>
            <a:pPr marL="274320" indent="-274320" fontAlgn="auto">
              <a:spcAft>
                <a:spcPts val="0"/>
              </a:spcAft>
              <a:buFont typeface="Wingdings 2"/>
              <a:buChar char=""/>
              <a:defRPr/>
            </a:pPr>
            <a:r>
              <a:rPr lang="en-US" dirty="0" smtClean="0"/>
              <a:t>Retain records for five years</a:t>
            </a:r>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fontAlgn="auto">
              <a:spcAft>
                <a:spcPts val="0"/>
              </a:spcAft>
              <a:defRPr/>
            </a:pPr>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sz="quarter" idx="1"/>
          </p:nvPr>
        </p:nvSpPr>
        <p:spPr>
          <a:xfrm>
            <a:off x="457200" y="1600200"/>
            <a:ext cx="8229600" cy="4724400"/>
          </a:xfrm>
        </p:spPr>
        <p:txBody>
          <a:bodyPr>
            <a:normAutofit/>
          </a:bodyPr>
          <a:lstStyle/>
          <a:p>
            <a:pPr marL="274320" indent="-274320" fontAlgn="auto">
              <a:spcAft>
                <a:spcPts val="0"/>
              </a:spcAft>
              <a:buFont typeface="Wingdings 2"/>
              <a:buChar char=""/>
              <a:defRPr/>
            </a:pPr>
            <a:r>
              <a:rPr lang="en-US" dirty="0" smtClean="0"/>
              <a:t>Background </a:t>
            </a:r>
          </a:p>
          <a:p>
            <a:pPr marL="274320" indent="-274320" fontAlgn="auto">
              <a:spcAft>
                <a:spcPts val="0"/>
              </a:spcAft>
              <a:buFont typeface="Wingdings 2"/>
              <a:buChar char=""/>
              <a:defRPr/>
            </a:pPr>
            <a:r>
              <a:rPr lang="en-US" dirty="0" smtClean="0"/>
              <a:t>Definitions and types of complaints</a:t>
            </a:r>
          </a:p>
          <a:p>
            <a:pPr marL="274320" indent="-274320" fontAlgn="auto">
              <a:spcAft>
                <a:spcPts val="0"/>
              </a:spcAft>
              <a:buFont typeface="Wingdings 2"/>
              <a:buChar char=""/>
              <a:defRPr/>
            </a:pPr>
            <a:r>
              <a:rPr lang="en-US" dirty="0" smtClean="0"/>
              <a:t>Complaint filing process</a:t>
            </a:r>
          </a:p>
          <a:p>
            <a:pPr marL="640080" lvl="1" indent="-246888" fontAlgn="auto">
              <a:spcAft>
                <a:spcPts val="0"/>
              </a:spcAft>
              <a:buFont typeface="Wingdings 2"/>
              <a:buChar char=""/>
              <a:defRPr/>
            </a:pPr>
            <a:r>
              <a:rPr lang="en-US" dirty="0" smtClean="0"/>
              <a:t>Receiving complaints</a:t>
            </a:r>
          </a:p>
          <a:p>
            <a:pPr marL="640080" lvl="1" indent="-246888" fontAlgn="auto">
              <a:spcAft>
                <a:spcPts val="0"/>
              </a:spcAft>
              <a:buFont typeface="Wingdings 2"/>
              <a:buChar char=""/>
              <a:defRPr/>
            </a:pPr>
            <a:r>
              <a:rPr lang="en-US" dirty="0" smtClean="0"/>
              <a:t>Complaint forms and logs</a:t>
            </a:r>
          </a:p>
          <a:p>
            <a:pPr marL="640080" lvl="1" indent="-246888" fontAlgn="auto">
              <a:spcAft>
                <a:spcPts val="0"/>
              </a:spcAft>
              <a:buFont typeface="Wingdings 2"/>
              <a:buChar char=""/>
              <a:defRPr/>
            </a:pPr>
            <a:r>
              <a:rPr lang="en-US" dirty="0" smtClean="0"/>
              <a:t>Complaint resolution</a:t>
            </a:r>
          </a:p>
          <a:p>
            <a:pPr marL="640080" lvl="1" indent="-246888" fontAlgn="auto">
              <a:spcAft>
                <a:spcPts val="0"/>
              </a:spcAft>
              <a:buFont typeface="Wingdings 2"/>
              <a:buChar char=""/>
              <a:defRPr/>
            </a:pPr>
            <a:r>
              <a:rPr lang="en-US" dirty="0" smtClean="0"/>
              <a:t>The file system</a:t>
            </a:r>
          </a:p>
          <a:p>
            <a:pPr marL="274320" indent="-274320" fontAlgn="auto">
              <a:spcAft>
                <a:spcPts val="0"/>
              </a:spcAft>
              <a:buFont typeface="Wingdings 2"/>
              <a:buChar char=""/>
              <a:defRPr/>
            </a:pPr>
            <a:r>
              <a:rPr lang="en-US" dirty="0" smtClean="0"/>
              <a:t>Apparent violations</a:t>
            </a:r>
          </a:p>
          <a:p>
            <a:pPr marL="274320" indent="-274320" fontAlgn="auto">
              <a:spcAft>
                <a:spcPts val="0"/>
              </a:spcAft>
              <a:buFont typeface="Wingdings 2"/>
              <a:buChar char=""/>
              <a:defRPr/>
            </a:pPr>
            <a:r>
              <a:rPr lang="en-US" dirty="0" smtClean="0"/>
              <a:t>Publicly posted information</a:t>
            </a:r>
          </a:p>
          <a:p>
            <a:pPr marL="274320" indent="-274320" fontAlgn="auto">
              <a:spcAft>
                <a:spcPts val="0"/>
              </a:spcAft>
              <a:buFont typeface="Wingdings 2"/>
              <a:buChar char=""/>
              <a:defRPr/>
            </a:pPr>
            <a:endParaRPr lang="en-US" dirty="0" smtClean="0"/>
          </a:p>
          <a:p>
            <a:pPr marL="640080" lvl="1" indent="-246888" fontAlgn="auto">
              <a:spcAft>
                <a:spcPts val="0"/>
              </a:spcAft>
              <a:buFont typeface="Wingdings 2"/>
              <a:buChar char=""/>
              <a:defRPr/>
            </a:pPr>
            <a:endParaRPr lang="en-US" dirty="0" smtClean="0"/>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fontAlgn="auto">
              <a:spcAft>
                <a:spcPts val="0"/>
              </a:spcAft>
              <a:defRPr/>
            </a:pPr>
            <a:r>
              <a:rPr lang="en-US" dirty="0" smtClean="0">
                <a:solidFill>
                  <a:schemeClr val="tx1"/>
                </a:solidFill>
              </a:rPr>
              <a:t>Processing Apparent Violations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None/>
              <a:defRPr/>
            </a:pPr>
            <a:r>
              <a:rPr lang="en-US" dirty="0" smtClean="0"/>
              <a:t>Resolved:</a:t>
            </a:r>
          </a:p>
          <a:p>
            <a:pPr marL="274320" indent="-274320" fontAlgn="auto">
              <a:spcAft>
                <a:spcPts val="0"/>
              </a:spcAft>
              <a:buFont typeface="Wingdings 2"/>
              <a:buChar char=""/>
              <a:defRPr/>
            </a:pPr>
            <a:r>
              <a:rPr lang="en-US" dirty="0" smtClean="0"/>
              <a:t>Maintain files for five (5) years</a:t>
            </a:r>
          </a:p>
          <a:p>
            <a:pPr marL="274320" indent="-274320" fontAlgn="auto">
              <a:spcAft>
                <a:spcPts val="0"/>
              </a:spcAft>
              <a:buFont typeface="Wingdings 2"/>
              <a:buChar char=""/>
              <a:defRPr/>
            </a:pPr>
            <a:r>
              <a:rPr lang="en-US" dirty="0" smtClean="0"/>
              <a:t>Send a copy to the Senior Monitor Advocate</a:t>
            </a:r>
          </a:p>
          <a:p>
            <a:pPr marL="274320" indent="-274320" fontAlgn="auto">
              <a:spcAft>
                <a:spcPts val="0"/>
              </a:spcAft>
              <a:buFont typeface="Wingdings 2"/>
              <a:buChar char=""/>
              <a:defRPr/>
            </a:pPr>
            <a:r>
              <a:rPr lang="en-US" dirty="0" smtClean="0"/>
              <a:t>Document apparent violations log</a:t>
            </a:r>
          </a:p>
          <a:p>
            <a:pPr marL="274320" indent="-274320" fontAlgn="auto">
              <a:spcAft>
                <a:spcPts val="0"/>
              </a:spcAft>
              <a:buNone/>
              <a:defRPr/>
            </a:pPr>
            <a:endParaRPr lang="en-US" dirty="0" smtClean="0"/>
          </a:p>
          <a:p>
            <a:pPr marL="274320" indent="-274320" fontAlgn="auto">
              <a:spcAft>
                <a:spcPts val="0"/>
              </a:spcAft>
              <a:buFont typeface="Wingdings 2"/>
              <a:buNone/>
              <a:defRPr/>
            </a:pPr>
            <a:r>
              <a:rPr lang="en-US" dirty="0" smtClean="0"/>
              <a:t>Unresolved and involves employment related laws:</a:t>
            </a:r>
          </a:p>
          <a:p>
            <a:pPr marL="274320" indent="-274320" fontAlgn="auto">
              <a:spcAft>
                <a:spcPts val="0"/>
              </a:spcAft>
              <a:buFont typeface="Wingdings 2"/>
              <a:buChar char=""/>
              <a:defRPr/>
            </a:pPr>
            <a:r>
              <a:rPr lang="en-US" dirty="0" smtClean="0"/>
              <a:t>Send violation to appropriate enforcement agency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2"/>
          <p:cNvPicPr>
            <a:picLocks noChangeAspect="1" noChangeArrowheads="1"/>
          </p:cNvPicPr>
          <p:nvPr/>
        </p:nvPicPr>
        <p:blipFill>
          <a:blip r:embed="rId3" cstate="print"/>
          <a:srcRect/>
          <a:stretch>
            <a:fillRect/>
          </a:stretch>
        </p:blipFill>
        <p:spPr bwMode="auto">
          <a:xfrm>
            <a:off x="-63500" y="0"/>
            <a:ext cx="91313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2"/>
          <p:cNvPicPr>
            <a:picLocks noChangeAspect="1" noChangeArrowheads="1"/>
          </p:cNvPicPr>
          <p:nvPr/>
        </p:nvPicPr>
        <p:blipFill>
          <a:blip r:embed="rId3" cstate="print"/>
          <a:srcRect/>
          <a:stretch>
            <a:fillRect/>
          </a:stretch>
        </p:blipFill>
        <p:spPr bwMode="auto">
          <a:xfrm>
            <a:off x="1814513" y="0"/>
            <a:ext cx="55149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457200" y="381000"/>
            <a:ext cx="8229600" cy="914400"/>
          </a:xfrm>
        </p:spPr>
        <p:txBody>
          <a:bodyPr/>
          <a:lstStyle/>
          <a:p>
            <a:pPr algn="ctr"/>
            <a:r>
              <a:rPr lang="en-US" dirty="0" smtClean="0">
                <a:solidFill>
                  <a:schemeClr val="tx1"/>
                </a:solidFill>
              </a:rPr>
              <a:t>Other Information</a:t>
            </a: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Char char=""/>
              <a:defRPr/>
            </a:pPr>
            <a:r>
              <a:rPr lang="en-US" dirty="0" smtClean="0">
                <a:hlinkClick r:id="rId3"/>
              </a:rPr>
              <a:t>Complaint System Regulations</a:t>
            </a:r>
            <a:endParaRPr lang="en-US" dirty="0" smtClean="0"/>
          </a:p>
          <a:p>
            <a:pPr marL="182880" indent="-210312">
              <a:defRPr/>
            </a:pPr>
            <a:r>
              <a:rPr lang="en-US" dirty="0" smtClean="0">
                <a:hlinkClick r:id="rId4"/>
              </a:rPr>
              <a:t>Complaint Handbook</a:t>
            </a:r>
            <a:endParaRPr lang="en-US" dirty="0" smtClean="0">
              <a:hlinkClick r:id="rId5"/>
            </a:endParaRPr>
          </a:p>
          <a:p>
            <a:pPr marL="274320" indent="-274320" fontAlgn="auto">
              <a:spcAft>
                <a:spcPts val="0"/>
              </a:spcAft>
              <a:buFont typeface="Wingdings 2"/>
              <a:buChar char=""/>
              <a:defRPr/>
            </a:pPr>
            <a:r>
              <a:rPr lang="en-US" dirty="0" smtClean="0">
                <a:hlinkClick r:id="rId6"/>
              </a:rPr>
              <a:t>Complaint Log</a:t>
            </a:r>
            <a:endParaRPr lang="en-US" dirty="0" smtClean="0"/>
          </a:p>
          <a:p>
            <a:pPr marL="274320" indent="-274320" fontAlgn="auto">
              <a:spcAft>
                <a:spcPts val="0"/>
              </a:spcAft>
              <a:buFont typeface="Wingdings 2"/>
              <a:buChar char=""/>
              <a:defRPr/>
            </a:pPr>
            <a:r>
              <a:rPr lang="en-US" dirty="0" smtClean="0">
                <a:hlinkClick r:id="rId7"/>
              </a:rPr>
              <a:t>U.S. Department of Labor Wage and Hour Division</a:t>
            </a:r>
            <a:endParaRPr lang="en-US" dirty="0" smtClean="0"/>
          </a:p>
          <a:p>
            <a:pPr marL="274320" indent="-274320" fontAlgn="auto">
              <a:spcAft>
                <a:spcPts val="0"/>
              </a:spcAft>
              <a:buFont typeface="Wingdings 2"/>
              <a:buChar char=""/>
              <a:defRPr/>
            </a:pPr>
            <a:r>
              <a:rPr lang="en-US" dirty="0" smtClean="0">
                <a:hlinkClick r:id="rId8"/>
              </a:rPr>
              <a:t>Child Labor Laws</a:t>
            </a:r>
            <a:endParaRPr lang="en-US" dirty="0" smtClean="0"/>
          </a:p>
          <a:p>
            <a:pPr marL="274320" indent="-274320" fontAlgn="auto">
              <a:spcAft>
                <a:spcPts val="0"/>
              </a:spcAft>
              <a:buFont typeface="Wingdings 2"/>
              <a:buChar char=""/>
              <a:defRPr/>
            </a:pPr>
            <a:r>
              <a:rPr lang="en-US" dirty="0" smtClean="0">
                <a:hlinkClick r:id="rId9"/>
              </a:rPr>
              <a:t>Occupational Safety and Health</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Test your knowledge by completing the following quiz.</a:t>
            </a:r>
            <a:endParaRPr lang="en-US" dirty="0"/>
          </a:p>
        </p:txBody>
      </p:sp>
      <p:sp>
        <p:nvSpPr>
          <p:cNvPr id="4" name="Title 3"/>
          <p:cNvSpPr>
            <a:spLocks noGrp="1"/>
          </p:cNvSpPr>
          <p:nvPr>
            <p:ph type="ctrTitle"/>
          </p:nvPr>
        </p:nvSpPr>
        <p:spPr/>
        <p:txBody>
          <a:bodyPr/>
          <a:lstStyle/>
          <a:p>
            <a:pPr algn="ctr"/>
            <a:r>
              <a:rPr lang="en-US" dirty="0" smtClean="0"/>
              <a:t>Quiz</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920926"/>
          </a:xfrm>
        </p:spPr>
        <p:txBody>
          <a:bodyPr>
            <a:normAutofit/>
          </a:bodyPr>
          <a:lstStyle/>
          <a:p>
            <a:pPr algn="ctr"/>
            <a:r>
              <a:rPr lang="en-US" dirty="0" smtClean="0"/>
              <a:t>True or False</a:t>
            </a:r>
            <a:endParaRPr lang="en-US" dirty="0"/>
          </a:p>
        </p:txBody>
      </p:sp>
      <p:sp>
        <p:nvSpPr>
          <p:cNvPr id="3" name="Content Placeholder 2"/>
          <p:cNvSpPr>
            <a:spLocks noGrp="1"/>
          </p:cNvSpPr>
          <p:nvPr>
            <p:ph sz="quarter" idx="1"/>
          </p:nvPr>
        </p:nvSpPr>
        <p:spPr/>
        <p:txBody>
          <a:bodyPr/>
          <a:lstStyle/>
          <a:p>
            <a:pPr indent="0">
              <a:buNone/>
            </a:pPr>
            <a:r>
              <a:rPr lang="en-US" dirty="0" smtClean="0"/>
              <a:t>Each One-Stop Career Center must have a complaint-resolution system available during normal operating hours.</a:t>
            </a:r>
          </a:p>
          <a:p>
            <a:pPr indent="0">
              <a:buNone/>
            </a:pPr>
            <a:r>
              <a:rPr lang="en-US" dirty="0" smtClean="0"/>
              <a:t>	</a:t>
            </a:r>
            <a:r>
              <a:rPr lang="en-US" dirty="0" smtClean="0">
                <a:solidFill>
                  <a:srgbClr val="FFFF00"/>
                </a:solidFill>
              </a:rPr>
              <a:t>A. True</a:t>
            </a:r>
          </a:p>
          <a:p>
            <a:pPr indent="0">
              <a:buNone/>
            </a:pPr>
            <a:r>
              <a:rPr lang="en-US" dirty="0" smtClean="0"/>
              <a:t>	B. False</a:t>
            </a:r>
          </a:p>
          <a:p>
            <a:pPr indent="0">
              <a:buNone/>
            </a:pPr>
            <a:endParaRPr lang="en-US" dirty="0" smtClean="0"/>
          </a:p>
          <a:p>
            <a:pPr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True or False</a:t>
            </a:r>
            <a:endParaRPr lang="en-US" dirty="0"/>
          </a:p>
        </p:txBody>
      </p:sp>
      <p:sp>
        <p:nvSpPr>
          <p:cNvPr id="3" name="Content Placeholder 2"/>
          <p:cNvSpPr>
            <a:spLocks noGrp="1"/>
          </p:cNvSpPr>
          <p:nvPr>
            <p:ph sz="quarter" idx="1"/>
          </p:nvPr>
        </p:nvSpPr>
        <p:spPr/>
        <p:txBody>
          <a:bodyPr/>
          <a:lstStyle/>
          <a:p>
            <a:pPr indent="0">
              <a:buNone/>
            </a:pPr>
            <a:r>
              <a:rPr lang="en-US" dirty="0" smtClean="0"/>
              <a:t>Follow up on non-MSFW complaints must be completed monthly.</a:t>
            </a:r>
          </a:p>
          <a:p>
            <a:pPr>
              <a:buNone/>
            </a:pPr>
            <a:r>
              <a:rPr lang="en-US" dirty="0" smtClean="0"/>
              <a:t>		A. True</a:t>
            </a:r>
          </a:p>
          <a:p>
            <a:pPr>
              <a:buNone/>
            </a:pPr>
            <a:r>
              <a:rPr lang="en-US" dirty="0" smtClean="0"/>
              <a:t>		</a:t>
            </a:r>
            <a:r>
              <a:rPr lang="en-US" dirty="0" smtClean="0">
                <a:solidFill>
                  <a:srgbClr val="FFFF00"/>
                </a:solidFill>
              </a:rPr>
              <a:t>B. False</a:t>
            </a:r>
            <a:endParaRPr lang="en-US" dirty="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True or False</a:t>
            </a:r>
            <a:endParaRPr lang="en-US" dirty="0"/>
          </a:p>
        </p:txBody>
      </p:sp>
      <p:sp>
        <p:nvSpPr>
          <p:cNvPr id="3" name="Content Placeholder 2"/>
          <p:cNvSpPr>
            <a:spLocks noGrp="1"/>
          </p:cNvSpPr>
          <p:nvPr>
            <p:ph sz="quarter" idx="1"/>
          </p:nvPr>
        </p:nvSpPr>
        <p:spPr/>
        <p:txBody>
          <a:bodyPr/>
          <a:lstStyle/>
          <a:p>
            <a:pPr indent="0">
              <a:buNone/>
            </a:pPr>
            <a:r>
              <a:rPr lang="en-US" dirty="0" smtClean="0"/>
              <a:t>Employers are the only party who is able to file an apparent violation.</a:t>
            </a:r>
          </a:p>
          <a:p>
            <a:pPr indent="0">
              <a:buNone/>
            </a:pPr>
            <a:r>
              <a:rPr lang="en-US" dirty="0" smtClean="0"/>
              <a:t>	A. True</a:t>
            </a:r>
          </a:p>
          <a:p>
            <a:pPr indent="0">
              <a:buNone/>
            </a:pPr>
            <a:r>
              <a:rPr lang="en-US" dirty="0" smtClean="0"/>
              <a:t>	</a:t>
            </a:r>
            <a:r>
              <a:rPr lang="en-US" dirty="0" smtClean="0">
                <a:solidFill>
                  <a:srgbClr val="FFFF00"/>
                </a:solidFill>
              </a:rPr>
              <a:t>B. False</a:t>
            </a:r>
            <a:endParaRPr lang="en-US" dirty="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True or False</a:t>
            </a:r>
            <a:endParaRPr lang="en-US" dirty="0"/>
          </a:p>
        </p:txBody>
      </p:sp>
      <p:sp>
        <p:nvSpPr>
          <p:cNvPr id="3" name="Content Placeholder 2"/>
          <p:cNvSpPr>
            <a:spLocks noGrp="1"/>
          </p:cNvSpPr>
          <p:nvPr>
            <p:ph sz="quarter" idx="1"/>
          </p:nvPr>
        </p:nvSpPr>
        <p:spPr/>
        <p:txBody>
          <a:bodyPr/>
          <a:lstStyle/>
          <a:p>
            <a:pPr>
              <a:buNone/>
            </a:pPr>
            <a:r>
              <a:rPr lang="en-US" dirty="0" smtClean="0"/>
              <a:t>There is </a:t>
            </a:r>
            <a:r>
              <a:rPr lang="en-US" b="1" u="sng" dirty="0" smtClean="0"/>
              <a:t>not</a:t>
            </a:r>
            <a:r>
              <a:rPr lang="en-US" dirty="0" smtClean="0"/>
              <a:t> a particular system for filing complaints.</a:t>
            </a:r>
          </a:p>
          <a:p>
            <a:pPr>
              <a:buNone/>
            </a:pPr>
            <a:r>
              <a:rPr lang="en-US" dirty="0" smtClean="0"/>
              <a:t>		A. True</a:t>
            </a:r>
          </a:p>
          <a:p>
            <a:pPr>
              <a:buNone/>
            </a:pPr>
            <a:r>
              <a:rPr lang="en-US" dirty="0" smtClean="0"/>
              <a:t>		</a:t>
            </a:r>
            <a:r>
              <a:rPr lang="en-US" dirty="0" smtClean="0">
                <a:solidFill>
                  <a:srgbClr val="FFFF00"/>
                </a:solidFill>
              </a:rPr>
              <a:t>B. False</a:t>
            </a:r>
            <a:endParaRPr lang="en-US" dirty="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97126"/>
          </a:xfrm>
        </p:spPr>
        <p:txBody>
          <a:bodyPr>
            <a:normAutofit fontScale="90000"/>
          </a:bodyPr>
          <a:lstStyle/>
          <a:p>
            <a:pPr algn="ctr"/>
            <a:r>
              <a:rPr lang="en-US" dirty="0" smtClean="0"/>
              <a:t>Complaints may be filed in which of the following ways?</a:t>
            </a:r>
            <a:endParaRPr lang="en-US" dirty="0"/>
          </a:p>
        </p:txBody>
      </p:sp>
      <p:sp>
        <p:nvSpPr>
          <p:cNvPr id="3" name="Content Placeholder 2"/>
          <p:cNvSpPr>
            <a:spLocks noGrp="1"/>
          </p:cNvSpPr>
          <p:nvPr>
            <p:ph sz="quarter" idx="1"/>
          </p:nvPr>
        </p:nvSpPr>
        <p:spPr/>
        <p:txBody>
          <a:bodyPr/>
          <a:lstStyle/>
          <a:p>
            <a:pPr>
              <a:buNone/>
            </a:pPr>
            <a:r>
              <a:rPr lang="en-US" dirty="0" smtClean="0"/>
              <a:t>	A. E-mail</a:t>
            </a:r>
          </a:p>
          <a:p>
            <a:pPr>
              <a:buNone/>
            </a:pPr>
            <a:r>
              <a:rPr lang="en-US" dirty="0" smtClean="0"/>
              <a:t>	B. Letter</a:t>
            </a:r>
          </a:p>
          <a:p>
            <a:pPr>
              <a:buNone/>
            </a:pPr>
            <a:r>
              <a:rPr lang="en-US" dirty="0" smtClean="0"/>
              <a:t>	C. In-person</a:t>
            </a:r>
          </a:p>
          <a:p>
            <a:pPr>
              <a:buNone/>
            </a:pPr>
            <a:r>
              <a:rPr lang="en-US" dirty="0" smtClean="0"/>
              <a:t>	</a:t>
            </a:r>
            <a:r>
              <a:rPr lang="en-US" dirty="0" smtClean="0">
                <a:solidFill>
                  <a:srgbClr val="FFFF00"/>
                </a:solidFill>
              </a:rPr>
              <a:t>D. All of the above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fontAlgn="auto">
              <a:spcAft>
                <a:spcPts val="0"/>
              </a:spcAft>
              <a:defRPr/>
            </a:pPr>
            <a:r>
              <a:rPr lang="en-US" dirty="0" smtClean="0">
                <a:solidFill>
                  <a:schemeClr val="tx1"/>
                </a:solidFill>
              </a:rPr>
              <a:t>Establishing the Complaint System</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274320" indent="-274320" fontAlgn="auto">
              <a:spcAft>
                <a:spcPts val="0"/>
              </a:spcAft>
              <a:buFont typeface="Wingdings 2"/>
              <a:buChar char=""/>
              <a:defRPr/>
            </a:pPr>
            <a:r>
              <a:rPr lang="en-US" dirty="0" smtClean="0"/>
              <a:t>1971- State employment service accused of exploitation of farm workers</a:t>
            </a:r>
          </a:p>
          <a:p>
            <a:pPr marL="274320" indent="-274320" fontAlgn="auto">
              <a:spcAft>
                <a:spcPts val="0"/>
              </a:spcAft>
              <a:buFont typeface="Wingdings 2"/>
              <a:buChar char=""/>
              <a:defRPr/>
            </a:pPr>
            <a:r>
              <a:rPr lang="en-US" dirty="0" smtClean="0"/>
              <a:t>1972- Formal complaint filed with U.S. District Court Washington, D.C.</a:t>
            </a:r>
          </a:p>
          <a:p>
            <a:pPr marL="274320" indent="-274320" fontAlgn="auto">
              <a:spcAft>
                <a:spcPts val="0"/>
              </a:spcAft>
              <a:buFont typeface="Wingdings 2"/>
              <a:buChar char=""/>
              <a:defRPr/>
            </a:pPr>
            <a:r>
              <a:rPr lang="en-US" dirty="0" smtClean="0"/>
              <a:t>1974 Judge Charles Richey signs consent order</a:t>
            </a:r>
          </a:p>
          <a:p>
            <a:pPr marL="640080" lvl="1" indent="-246888" fontAlgn="auto">
              <a:spcAft>
                <a:spcPts val="0"/>
              </a:spcAft>
              <a:buClr>
                <a:schemeClr val="bg2"/>
              </a:buClr>
              <a:buFont typeface="Wingdings 2"/>
              <a:buChar char=""/>
              <a:defRPr/>
            </a:pPr>
            <a:r>
              <a:rPr lang="en-US" dirty="0" smtClean="0"/>
              <a:t>Issues Federal Regulations governing employment systems</a:t>
            </a:r>
          </a:p>
          <a:p>
            <a:pPr marL="640080" lvl="1" indent="-246888" fontAlgn="auto">
              <a:spcAft>
                <a:spcPts val="0"/>
              </a:spcAft>
              <a:buFont typeface="Wingdings 2"/>
              <a:buChar char=""/>
              <a:defRPr/>
            </a:pPr>
            <a:r>
              <a:rPr lang="en-US" dirty="0" smtClean="0"/>
              <a:t>Establishes monitor  advocate system</a:t>
            </a:r>
          </a:p>
          <a:p>
            <a:pPr marL="640080" lvl="1" indent="-246888" fontAlgn="auto">
              <a:spcAft>
                <a:spcPts val="0"/>
              </a:spcAft>
              <a:buFont typeface="Wingdings 2"/>
              <a:buChar char=""/>
              <a:defRPr/>
            </a:pPr>
            <a:r>
              <a:rPr lang="en-US" dirty="0" smtClean="0"/>
              <a:t>Established complaint resolution system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smtClean="0"/>
              <a:t>How many days are provided to MSFWs to submit additional information if requested by the region?</a:t>
            </a:r>
            <a:endParaRPr lang="en-US" sz="2800" dirty="0"/>
          </a:p>
        </p:txBody>
      </p:sp>
      <p:sp>
        <p:nvSpPr>
          <p:cNvPr id="3" name="Content Placeholder 2"/>
          <p:cNvSpPr>
            <a:spLocks noGrp="1"/>
          </p:cNvSpPr>
          <p:nvPr>
            <p:ph sz="quarter" idx="1"/>
          </p:nvPr>
        </p:nvSpPr>
        <p:spPr/>
        <p:txBody>
          <a:bodyPr/>
          <a:lstStyle/>
          <a:p>
            <a:pPr>
              <a:buNone/>
            </a:pPr>
            <a:r>
              <a:rPr lang="en-US" dirty="0" smtClean="0"/>
              <a:t>	A. 10 working days</a:t>
            </a:r>
          </a:p>
          <a:p>
            <a:pPr>
              <a:buNone/>
            </a:pPr>
            <a:r>
              <a:rPr lang="en-US" dirty="0" smtClean="0"/>
              <a:t>	B. 15 working days</a:t>
            </a:r>
          </a:p>
          <a:p>
            <a:pPr>
              <a:buNone/>
            </a:pPr>
            <a:r>
              <a:rPr lang="en-US" dirty="0" smtClean="0"/>
              <a:t>	</a:t>
            </a:r>
            <a:r>
              <a:rPr lang="en-US" dirty="0" smtClean="0">
                <a:solidFill>
                  <a:srgbClr val="FFFF00"/>
                </a:solidFill>
              </a:rPr>
              <a:t>C. 40 working days</a:t>
            </a:r>
          </a:p>
          <a:p>
            <a:pPr>
              <a:buNone/>
            </a:pPr>
            <a:r>
              <a:rPr lang="en-US" dirty="0" smtClean="0"/>
              <a:t>	D. There is no time limit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WP related complaints may be considered resolved if which of the following occur:</a:t>
            </a:r>
            <a:endParaRPr lang="en-US" dirty="0"/>
          </a:p>
        </p:txBody>
      </p:sp>
      <p:sp>
        <p:nvSpPr>
          <p:cNvPr id="3" name="Content Placeholder 2"/>
          <p:cNvSpPr>
            <a:spLocks noGrp="1"/>
          </p:cNvSpPr>
          <p:nvPr>
            <p:ph sz="quarter" idx="1"/>
          </p:nvPr>
        </p:nvSpPr>
        <p:spPr/>
        <p:txBody>
          <a:bodyPr/>
          <a:lstStyle/>
          <a:p>
            <a:pPr>
              <a:buNone/>
            </a:pPr>
            <a:r>
              <a:rPr lang="en-US" dirty="0" smtClean="0"/>
              <a:t>	A. Complainant indicates satisfaction with the outcome</a:t>
            </a:r>
          </a:p>
          <a:p>
            <a:pPr>
              <a:buNone/>
            </a:pPr>
            <a:r>
              <a:rPr lang="en-US" dirty="0" smtClean="0"/>
              <a:t>	B. Complainant fails to respond to requests for additional information</a:t>
            </a:r>
          </a:p>
          <a:p>
            <a:pPr>
              <a:buNone/>
            </a:pPr>
            <a:r>
              <a:rPr lang="en-US" dirty="0" smtClean="0"/>
              <a:t>	C. Complaint exhausts the final level of review</a:t>
            </a:r>
          </a:p>
          <a:p>
            <a:pPr>
              <a:buNone/>
            </a:pPr>
            <a:r>
              <a:rPr lang="en-US" dirty="0" smtClean="0"/>
              <a:t>	</a:t>
            </a:r>
            <a:r>
              <a:rPr lang="en-US" dirty="0" smtClean="0">
                <a:solidFill>
                  <a:srgbClr val="FFFF00"/>
                </a:solidFill>
              </a:rPr>
              <a:t>D. All of the above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A Wagner-Peyser complaint may be filed by a customer if:</a:t>
            </a:r>
            <a:endParaRPr lang="en-US" dirty="0"/>
          </a:p>
        </p:txBody>
      </p:sp>
      <p:sp>
        <p:nvSpPr>
          <p:cNvPr id="3" name="Content Placeholder 2"/>
          <p:cNvSpPr>
            <a:spLocks noGrp="1"/>
          </p:cNvSpPr>
          <p:nvPr>
            <p:ph sz="quarter" idx="1"/>
          </p:nvPr>
        </p:nvSpPr>
        <p:spPr/>
        <p:txBody>
          <a:bodyPr/>
          <a:lstStyle/>
          <a:p>
            <a:pPr marL="514350" indent="-514350">
              <a:buFont typeface="+mj-lt"/>
              <a:buAutoNum type="alphaUcPeriod"/>
            </a:pPr>
            <a:r>
              <a:rPr lang="en-US" dirty="0" smtClean="0"/>
              <a:t> A One-Stop Center staff did not provide a job referral to a qualified applicant</a:t>
            </a:r>
          </a:p>
          <a:p>
            <a:pPr marL="514350" indent="-514350">
              <a:buFont typeface="+mj-lt"/>
              <a:buAutoNum type="alphaUcPeriod"/>
            </a:pPr>
            <a:r>
              <a:rPr lang="en-US" dirty="0" smtClean="0"/>
              <a:t> An employer with a job order violates the terms of the job order</a:t>
            </a:r>
          </a:p>
          <a:p>
            <a:pPr marL="514350" indent="-514350">
              <a:buFont typeface="+mj-lt"/>
              <a:buAutoNum type="alphaUcPeriod"/>
            </a:pPr>
            <a:r>
              <a:rPr lang="en-US" dirty="0" smtClean="0"/>
              <a:t> An employer violates minimum wage laws</a:t>
            </a:r>
          </a:p>
          <a:p>
            <a:pPr marL="514350" indent="-514350">
              <a:buFont typeface="+mj-lt"/>
              <a:buAutoNum type="alphaUcPeriod"/>
            </a:pPr>
            <a:r>
              <a:rPr lang="en-US" dirty="0" smtClean="0">
                <a:solidFill>
                  <a:srgbClr val="FFFF00"/>
                </a:solidFill>
              </a:rPr>
              <a:t> All of the above</a:t>
            </a:r>
            <a:endParaRPr lang="en-US"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8926"/>
            <a:ext cx="8229600" cy="1136474"/>
          </a:xfrm>
        </p:spPr>
        <p:txBody>
          <a:bodyPr>
            <a:noAutofit/>
          </a:bodyPr>
          <a:lstStyle/>
          <a:p>
            <a:pPr algn="ctr"/>
            <a:r>
              <a:rPr lang="en-US" sz="2600" dirty="0" smtClean="0"/>
              <a:t>A Wagner-Peyser related complaint must have occurred within the last __ months to be processed by the One-Stop?</a:t>
            </a:r>
            <a:endParaRPr lang="en-US" sz="2600" dirty="0"/>
          </a:p>
        </p:txBody>
      </p:sp>
      <p:sp>
        <p:nvSpPr>
          <p:cNvPr id="3" name="Content Placeholder 2"/>
          <p:cNvSpPr>
            <a:spLocks noGrp="1"/>
          </p:cNvSpPr>
          <p:nvPr>
            <p:ph sz="quarter" idx="1"/>
          </p:nvPr>
        </p:nvSpPr>
        <p:spPr/>
        <p:txBody>
          <a:bodyPr>
            <a:normAutofit/>
          </a:bodyPr>
          <a:lstStyle/>
          <a:p>
            <a:pPr>
              <a:buNone/>
            </a:pPr>
            <a:r>
              <a:rPr lang="en-US" sz="2600" dirty="0" smtClean="0"/>
              <a:t>	A. 6</a:t>
            </a:r>
          </a:p>
          <a:p>
            <a:pPr>
              <a:buNone/>
            </a:pPr>
            <a:r>
              <a:rPr lang="en-US" sz="2600" dirty="0" smtClean="0"/>
              <a:t>	B. There is no time limit</a:t>
            </a:r>
          </a:p>
          <a:p>
            <a:pPr>
              <a:buNone/>
            </a:pPr>
            <a:r>
              <a:rPr lang="en-US" sz="2600" dirty="0" smtClean="0"/>
              <a:t>	C. 18 </a:t>
            </a:r>
          </a:p>
          <a:p>
            <a:pPr>
              <a:buNone/>
            </a:pPr>
            <a:r>
              <a:rPr lang="en-US" sz="2600" dirty="0" smtClean="0"/>
              <a:t>	</a:t>
            </a:r>
            <a:r>
              <a:rPr lang="en-US" sz="2600" dirty="0" smtClean="0">
                <a:solidFill>
                  <a:srgbClr val="FFFF00"/>
                </a:solidFill>
              </a:rPr>
              <a:t>D. 12</a:t>
            </a:r>
            <a:endParaRPr lang="en-US" sz="2600" dirty="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Apparent violations are filed for suspected violations of which population?</a:t>
            </a:r>
            <a:endParaRPr lang="en-US" dirty="0"/>
          </a:p>
        </p:txBody>
      </p:sp>
      <p:sp>
        <p:nvSpPr>
          <p:cNvPr id="3" name="Content Placeholder 2"/>
          <p:cNvSpPr>
            <a:spLocks noGrp="1"/>
          </p:cNvSpPr>
          <p:nvPr>
            <p:ph sz="quarter" idx="1"/>
          </p:nvPr>
        </p:nvSpPr>
        <p:spPr/>
        <p:txBody>
          <a:bodyPr/>
          <a:lstStyle/>
          <a:p>
            <a:pPr>
              <a:buNone/>
            </a:pPr>
            <a:r>
              <a:rPr lang="en-US" dirty="0" smtClean="0"/>
              <a:t>	A. Universal customers</a:t>
            </a:r>
          </a:p>
          <a:p>
            <a:pPr>
              <a:buNone/>
            </a:pPr>
            <a:r>
              <a:rPr lang="en-US" dirty="0" smtClean="0"/>
              <a:t>	B. One-Stop Staff</a:t>
            </a:r>
          </a:p>
          <a:p>
            <a:pPr>
              <a:buNone/>
            </a:pPr>
            <a:r>
              <a:rPr lang="en-US" dirty="0" smtClean="0"/>
              <a:t>	</a:t>
            </a:r>
            <a:r>
              <a:rPr lang="en-US" dirty="0" smtClean="0">
                <a:solidFill>
                  <a:srgbClr val="FFFF00"/>
                </a:solidFill>
              </a:rPr>
              <a:t>C. Migrant and Seasonal Farm Workers</a:t>
            </a:r>
          </a:p>
          <a:p>
            <a:pPr>
              <a:buNone/>
            </a:pPr>
            <a:r>
              <a:rPr lang="en-US" dirty="0" smtClean="0"/>
              <a:t>	D. WIA participants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57200" y="457200"/>
            <a:ext cx="8229600" cy="762000"/>
          </a:xfrm>
        </p:spPr>
        <p:txBody>
          <a:bodyPr/>
          <a:lstStyle/>
          <a:p>
            <a:pPr algn="ctr"/>
            <a:r>
              <a:rPr lang="en-US" dirty="0" smtClean="0"/>
              <a:t>Questions???</a:t>
            </a:r>
          </a:p>
        </p:txBody>
      </p:sp>
      <p:sp>
        <p:nvSpPr>
          <p:cNvPr id="3" name="Content Placeholder 2"/>
          <p:cNvSpPr>
            <a:spLocks noGrp="1"/>
          </p:cNvSpPr>
          <p:nvPr>
            <p:ph sz="quarter" idx="1"/>
          </p:nvPr>
        </p:nvSpPr>
        <p:spPr>
          <a:xfrm>
            <a:off x="457200" y="1524000"/>
            <a:ext cx="8229600" cy="4800601"/>
          </a:xfrm>
        </p:spPr>
        <p:txBody>
          <a:bodyPr>
            <a:noAutofit/>
          </a:bodyPr>
          <a:lstStyle/>
          <a:p>
            <a:pPr marL="274320" indent="-274320" algn="ctr" fontAlgn="auto">
              <a:spcAft>
                <a:spcPts val="0"/>
              </a:spcAft>
              <a:buFont typeface="Wingdings 2"/>
              <a:buNone/>
              <a:defRPr/>
            </a:pPr>
            <a:r>
              <a:rPr lang="en-US" sz="2000" dirty="0" smtClean="0"/>
              <a:t>Marisela Ruiz - Senior Monitor Advocate</a:t>
            </a:r>
          </a:p>
          <a:p>
            <a:pPr marL="274320" indent="-274320" algn="ctr" fontAlgn="auto">
              <a:spcAft>
                <a:spcPts val="0"/>
              </a:spcAft>
              <a:buFont typeface="Wingdings 2"/>
              <a:buNone/>
              <a:defRPr/>
            </a:pPr>
            <a:r>
              <a:rPr lang="en-US" sz="2000" dirty="0" smtClean="0"/>
              <a:t>Phone: (850) 921-3207</a:t>
            </a:r>
          </a:p>
          <a:p>
            <a:pPr marL="274320" indent="-274320" algn="ctr" fontAlgn="auto">
              <a:spcAft>
                <a:spcPts val="0"/>
              </a:spcAft>
              <a:buFont typeface="Wingdings 2"/>
              <a:buNone/>
              <a:defRPr/>
            </a:pPr>
            <a:r>
              <a:rPr lang="en-US" sz="2000" dirty="0" smtClean="0"/>
              <a:t>Email: </a:t>
            </a:r>
            <a:r>
              <a:rPr lang="en-US" sz="2000" dirty="0" smtClean="0">
                <a:hlinkClick r:id="rId3"/>
              </a:rPr>
              <a:t>Marisela.Ruiz@deo.myflorida.com</a:t>
            </a:r>
            <a:r>
              <a:rPr lang="en-US" sz="2000" dirty="0" smtClean="0"/>
              <a:t> </a:t>
            </a:r>
          </a:p>
          <a:p>
            <a:pPr marL="274320" indent="-274320" algn="ctr" fontAlgn="auto">
              <a:spcAft>
                <a:spcPts val="0"/>
              </a:spcAft>
              <a:buFont typeface="Wingdings 2"/>
              <a:buNone/>
              <a:defRPr/>
            </a:pPr>
            <a:endParaRPr lang="en-US" sz="2000" dirty="0" smtClean="0"/>
          </a:p>
          <a:p>
            <a:pPr marL="274320" indent="-274320" algn="ctr" fontAlgn="auto">
              <a:spcAft>
                <a:spcPts val="0"/>
              </a:spcAft>
              <a:buFont typeface="Wingdings 2"/>
              <a:buNone/>
              <a:defRPr/>
            </a:pPr>
            <a:r>
              <a:rPr lang="en-US" sz="2000" dirty="0" smtClean="0"/>
              <a:t>Danielle McNeil - Wagner-Peyser Program</a:t>
            </a:r>
          </a:p>
          <a:p>
            <a:pPr marL="274320" indent="-274320" algn="ctr" fontAlgn="auto">
              <a:spcAft>
                <a:spcPts val="0"/>
              </a:spcAft>
              <a:buFont typeface="Wingdings 2"/>
              <a:buNone/>
              <a:defRPr/>
            </a:pPr>
            <a:r>
              <a:rPr lang="en-US" sz="2000" dirty="0" smtClean="0"/>
              <a:t>Phone: (850)245-7498</a:t>
            </a:r>
          </a:p>
          <a:p>
            <a:pPr marL="274320" indent="-274320" algn="ctr" fontAlgn="auto">
              <a:spcAft>
                <a:spcPts val="0"/>
              </a:spcAft>
              <a:buFont typeface="Wingdings 2"/>
              <a:buNone/>
              <a:defRPr/>
            </a:pPr>
            <a:r>
              <a:rPr lang="en-US" sz="2000" dirty="0" smtClean="0"/>
              <a:t>Email: </a:t>
            </a:r>
            <a:r>
              <a:rPr lang="en-US" sz="2000" dirty="0" smtClean="0">
                <a:hlinkClick r:id="rId4"/>
              </a:rPr>
              <a:t>Danielle.McNeil@deo.myflorida.com</a:t>
            </a:r>
            <a:r>
              <a:rPr lang="en-US" sz="2000" dirty="0" smtClean="0"/>
              <a:t> </a:t>
            </a:r>
          </a:p>
          <a:p>
            <a:pPr marL="274320" indent="-274320" algn="ctr" fontAlgn="auto">
              <a:spcAft>
                <a:spcPts val="0"/>
              </a:spcAft>
              <a:buFont typeface="Wingdings 2"/>
              <a:buNone/>
              <a:defRPr/>
            </a:pPr>
            <a:endParaRPr lang="en-US" sz="2000" dirty="0" smtClean="0"/>
          </a:p>
          <a:p>
            <a:pPr marL="274320" indent="-274320" algn="ctr" fontAlgn="auto">
              <a:spcAft>
                <a:spcPts val="0"/>
              </a:spcAft>
              <a:buFont typeface="Wingdings 2"/>
              <a:buNone/>
              <a:defRPr/>
            </a:pPr>
            <a:r>
              <a:rPr lang="en-US" sz="2000" dirty="0" smtClean="0"/>
              <a:t>Tammellia Bacon - Wagner-Peyser Program</a:t>
            </a:r>
          </a:p>
          <a:p>
            <a:pPr marL="274320" indent="-274320" algn="ctr" fontAlgn="auto">
              <a:spcAft>
                <a:spcPts val="0"/>
              </a:spcAft>
              <a:buFont typeface="Wingdings 2"/>
              <a:buNone/>
              <a:defRPr/>
            </a:pPr>
            <a:r>
              <a:rPr lang="en-US" sz="2000" dirty="0" smtClean="0"/>
              <a:t>Phone: (850)921-3868</a:t>
            </a:r>
          </a:p>
          <a:p>
            <a:pPr marL="274320" indent="-274320" algn="ctr" fontAlgn="auto">
              <a:spcAft>
                <a:spcPts val="0"/>
              </a:spcAft>
              <a:buFont typeface="Wingdings 2"/>
              <a:buNone/>
              <a:defRPr/>
            </a:pPr>
            <a:r>
              <a:rPr lang="en-US" sz="2000" dirty="0" smtClean="0"/>
              <a:t>Email: </a:t>
            </a:r>
            <a:r>
              <a:rPr lang="en-US" sz="2000" dirty="0" smtClean="0">
                <a:hlinkClick r:id="rId5"/>
              </a:rPr>
              <a:t>Tammellia.Bacon@deo.myflorida.com</a:t>
            </a:r>
            <a:endParaRPr lang="en-US" sz="2000" dirty="0" smtClean="0"/>
          </a:p>
          <a:p>
            <a:pPr marL="274320" indent="-274320" algn="ctr" fontAlgn="auto">
              <a:spcAft>
                <a:spcPts val="0"/>
              </a:spcAft>
              <a:buFont typeface="Wingdings 2"/>
              <a:buNone/>
              <a:defRPr/>
            </a:pPr>
            <a:endParaRPr lang="en-US" sz="2000" dirty="0" smtClean="0"/>
          </a:p>
          <a:p>
            <a:pPr marL="274320" indent="-274320" algn="ctr" fontAlgn="auto">
              <a:spcAft>
                <a:spcPts val="0"/>
              </a:spcAft>
              <a:buFont typeface="Wingdings 2"/>
              <a:buNone/>
              <a:defRPr/>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fontAlgn="auto">
              <a:spcAft>
                <a:spcPts val="0"/>
              </a:spcAft>
              <a:defRPr/>
            </a:pPr>
            <a:r>
              <a:rPr lang="en-US" dirty="0" smtClean="0">
                <a:solidFill>
                  <a:schemeClr val="tx1"/>
                </a:solidFill>
              </a:rPr>
              <a:t>What is a Complaint?</a:t>
            </a:r>
            <a:endParaRPr lang="en-US" dirty="0">
              <a:solidFill>
                <a:schemeClr val="tx1"/>
              </a:solidFill>
            </a:endParaRPr>
          </a:p>
        </p:txBody>
      </p:sp>
      <p:sp>
        <p:nvSpPr>
          <p:cNvPr id="3" name="Content Placeholder 2"/>
          <p:cNvSpPr>
            <a:spLocks noGrp="1"/>
          </p:cNvSpPr>
          <p:nvPr>
            <p:ph sz="quarter" idx="1"/>
          </p:nvPr>
        </p:nvSpPr>
        <p:spPr>
          <a:xfrm>
            <a:off x="457200" y="1752600"/>
            <a:ext cx="8229600" cy="4572000"/>
          </a:xfrm>
        </p:spPr>
        <p:txBody>
          <a:bodyPr>
            <a:normAutofit/>
          </a:bodyPr>
          <a:lstStyle/>
          <a:p>
            <a:pPr marL="274320" indent="0" algn="ctr" fontAlgn="auto">
              <a:spcAft>
                <a:spcPts val="0"/>
              </a:spcAft>
              <a:buFont typeface="Wingdings 2"/>
              <a:buNone/>
              <a:defRPr/>
            </a:pPr>
            <a:r>
              <a:rPr lang="en-US" sz="3200" dirty="0" smtClean="0"/>
              <a:t>“A representation made or referred to a state or local one-stop center of a violation of one-stop regulations and/or other federal, state, or local employment related law.”</a:t>
            </a:r>
          </a:p>
          <a:p>
            <a:pPr marL="274320" indent="0" algn="ctr" fontAlgn="auto">
              <a:spcAft>
                <a:spcPts val="0"/>
              </a:spcAft>
              <a:buFont typeface="Wingdings 2"/>
              <a:buNone/>
              <a:defRPr/>
            </a:pPr>
            <a:endParaRPr lang="en-US" sz="3200" dirty="0" smtClean="0"/>
          </a:p>
          <a:p>
            <a:pPr marL="274320" indent="0" algn="ctr" fontAlgn="auto">
              <a:spcAft>
                <a:spcPts val="0"/>
              </a:spcAft>
              <a:buFont typeface="Wingdings 2"/>
              <a:buNone/>
              <a:defRPr/>
            </a:pPr>
            <a:r>
              <a:rPr lang="en-US" sz="3200" dirty="0" smtClean="0"/>
              <a:t>20 CFR 651.10</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381000"/>
            <a:ext cx="4040188" cy="838200"/>
          </a:xfrm>
        </p:spPr>
        <p:txBody>
          <a:bodyPr/>
          <a:lstStyle/>
          <a:p>
            <a:r>
              <a:rPr lang="en-US" dirty="0" smtClean="0"/>
              <a:t>Wagner-Peyser Related</a:t>
            </a:r>
            <a:endParaRPr lang="en-US" dirty="0"/>
          </a:p>
        </p:txBody>
      </p:sp>
      <p:sp>
        <p:nvSpPr>
          <p:cNvPr id="6" name="Content Placeholder 5"/>
          <p:cNvSpPr>
            <a:spLocks noGrp="1"/>
          </p:cNvSpPr>
          <p:nvPr>
            <p:ph sz="quarter" idx="2"/>
          </p:nvPr>
        </p:nvSpPr>
        <p:spPr>
          <a:xfrm>
            <a:off x="457200" y="1371600"/>
            <a:ext cx="4038600" cy="4762590"/>
          </a:xfrm>
        </p:spPr>
        <p:txBody>
          <a:bodyPr/>
          <a:lstStyle/>
          <a:p>
            <a:r>
              <a:rPr lang="en-US" dirty="0" smtClean="0"/>
              <a:t>Employer related</a:t>
            </a:r>
          </a:p>
          <a:p>
            <a:r>
              <a:rPr lang="en-US" dirty="0" smtClean="0"/>
              <a:t>Agency /One-Stop related</a:t>
            </a:r>
          </a:p>
          <a:p>
            <a:r>
              <a:rPr lang="en-US" dirty="0" smtClean="0"/>
              <a:t>Occurred within the last 12 months</a:t>
            </a:r>
          </a:p>
          <a:p>
            <a:r>
              <a:rPr lang="en-US" dirty="0" smtClean="0"/>
              <a:t>Complainant was referred by the One-Stop</a:t>
            </a:r>
            <a:endParaRPr lang="en-US" dirty="0"/>
          </a:p>
        </p:txBody>
      </p:sp>
      <p:sp>
        <p:nvSpPr>
          <p:cNvPr id="8" name="Content Placeholder 7"/>
          <p:cNvSpPr>
            <a:spLocks noGrp="1"/>
          </p:cNvSpPr>
          <p:nvPr>
            <p:ph sz="quarter" idx="4"/>
          </p:nvPr>
        </p:nvSpPr>
        <p:spPr>
          <a:xfrm>
            <a:off x="4649788" y="1371600"/>
            <a:ext cx="4038600" cy="5486400"/>
          </a:xfrm>
        </p:spPr>
        <p:txBody>
          <a:bodyPr>
            <a:normAutofit/>
          </a:bodyPr>
          <a:lstStyle/>
          <a:p>
            <a:r>
              <a:rPr lang="en-US" sz="2400" dirty="0" smtClean="0"/>
              <a:t>Violation of employment related laws</a:t>
            </a:r>
          </a:p>
          <a:p>
            <a:r>
              <a:rPr lang="en-US" sz="2400" dirty="0" smtClean="0"/>
              <a:t>Violation of WP regulations by One-Stop through action or omission</a:t>
            </a:r>
          </a:p>
          <a:p>
            <a:r>
              <a:rPr lang="en-US" sz="2400" dirty="0" smtClean="0"/>
              <a:t>Violation of terms and conditions of a job order</a:t>
            </a:r>
          </a:p>
          <a:p>
            <a:r>
              <a:rPr lang="en-US" sz="2400" dirty="0" smtClean="0"/>
              <a:t>Discrimination</a:t>
            </a:r>
          </a:p>
          <a:p>
            <a:r>
              <a:rPr lang="en-US" sz="2400" dirty="0" smtClean="0"/>
              <a:t>Employer in another state or another state agency</a:t>
            </a:r>
          </a:p>
          <a:p>
            <a:r>
              <a:rPr lang="en-US" sz="2400" dirty="0" smtClean="0"/>
              <a:t>Multiple One-Stop Career Centers</a:t>
            </a:r>
          </a:p>
          <a:p>
            <a:endParaRPr lang="en-US" sz="2400" dirty="0"/>
          </a:p>
        </p:txBody>
      </p:sp>
      <p:sp>
        <p:nvSpPr>
          <p:cNvPr id="7" name="Text Placeholder 6"/>
          <p:cNvSpPr>
            <a:spLocks noGrp="1"/>
          </p:cNvSpPr>
          <p:nvPr>
            <p:ph type="body" idx="3"/>
          </p:nvPr>
        </p:nvSpPr>
        <p:spPr>
          <a:xfrm>
            <a:off x="4648200" y="381000"/>
            <a:ext cx="4040188" cy="838200"/>
          </a:xfrm>
        </p:spPr>
        <p:txBody>
          <a:bodyPr/>
          <a:lstStyle/>
          <a:p>
            <a:r>
              <a:rPr lang="en-US" sz="2300" dirty="0" smtClean="0"/>
              <a:t>Involves one of the following:</a:t>
            </a:r>
            <a:endParaRPr lang="en-US"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381000"/>
            <a:ext cx="4040188" cy="838200"/>
          </a:xfrm>
        </p:spPr>
        <p:txBody>
          <a:bodyPr/>
          <a:lstStyle/>
          <a:p>
            <a:r>
              <a:rPr lang="en-US" dirty="0" smtClean="0"/>
              <a:t>Non- Wagner Peyser Related</a:t>
            </a:r>
            <a:endParaRPr lang="en-US" dirty="0"/>
          </a:p>
        </p:txBody>
      </p:sp>
      <p:sp>
        <p:nvSpPr>
          <p:cNvPr id="3" name="Content Placeholder 2"/>
          <p:cNvSpPr>
            <a:spLocks noGrp="1"/>
          </p:cNvSpPr>
          <p:nvPr>
            <p:ph sz="quarter" idx="2"/>
          </p:nvPr>
        </p:nvSpPr>
        <p:spPr>
          <a:xfrm>
            <a:off x="457200" y="1295400"/>
            <a:ext cx="4038600" cy="4838790"/>
          </a:xfrm>
        </p:spPr>
        <p:txBody>
          <a:bodyPr/>
          <a:lstStyle/>
          <a:p>
            <a:r>
              <a:rPr lang="en-US" dirty="0" smtClean="0"/>
              <a:t>Not related to services provided by the One-stop</a:t>
            </a:r>
          </a:p>
          <a:p>
            <a:r>
              <a:rPr lang="en-US" dirty="0" smtClean="0"/>
              <a:t>Alleged violation of employment related laws</a:t>
            </a:r>
          </a:p>
          <a:p>
            <a:r>
              <a:rPr lang="en-US" dirty="0" smtClean="0"/>
              <a:t>If  MSFW, One-Stop </a:t>
            </a:r>
            <a:r>
              <a:rPr lang="en-US" b="1" u="sng" dirty="0" smtClean="0"/>
              <a:t>must</a:t>
            </a:r>
            <a:r>
              <a:rPr lang="en-US" dirty="0" smtClean="0"/>
              <a:t> take the complaint</a:t>
            </a:r>
            <a:endParaRPr lang="en-US" dirty="0"/>
          </a:p>
        </p:txBody>
      </p:sp>
      <p:sp>
        <p:nvSpPr>
          <p:cNvPr id="4" name="Content Placeholder 3"/>
          <p:cNvSpPr>
            <a:spLocks noGrp="1"/>
          </p:cNvSpPr>
          <p:nvPr>
            <p:ph sz="quarter" idx="4"/>
          </p:nvPr>
        </p:nvSpPr>
        <p:spPr>
          <a:xfrm>
            <a:off x="4649788" y="1295400"/>
            <a:ext cx="4038600" cy="4800600"/>
          </a:xfrm>
        </p:spPr>
        <p:txBody>
          <a:bodyPr/>
          <a:lstStyle/>
          <a:p>
            <a:r>
              <a:rPr lang="en-US" dirty="0" smtClean="0"/>
              <a:t>Violations of Occupational Safety Health Administration laws</a:t>
            </a:r>
          </a:p>
          <a:p>
            <a:r>
              <a:rPr lang="en-US" dirty="0" smtClean="0"/>
              <a:t>Alleged violations of the Employment Standards Administration (ESA)</a:t>
            </a:r>
          </a:p>
          <a:p>
            <a:pPr lvl="1"/>
            <a:r>
              <a:rPr lang="en-US" dirty="0" smtClean="0"/>
              <a:t>Minimum wage</a:t>
            </a:r>
          </a:p>
          <a:p>
            <a:pPr lvl="1"/>
            <a:r>
              <a:rPr lang="en-US" dirty="0" smtClean="0"/>
              <a:t>Overtime</a:t>
            </a:r>
          </a:p>
          <a:p>
            <a:endParaRPr lang="en-US" dirty="0"/>
          </a:p>
        </p:txBody>
      </p:sp>
      <p:sp>
        <p:nvSpPr>
          <p:cNvPr id="6" name="Text Placeholder 5"/>
          <p:cNvSpPr>
            <a:spLocks noGrp="1"/>
          </p:cNvSpPr>
          <p:nvPr>
            <p:ph type="body" idx="3"/>
          </p:nvPr>
        </p:nvSpPr>
        <p:spPr>
          <a:xfrm>
            <a:off x="4648200" y="381000"/>
            <a:ext cx="4040188" cy="838200"/>
          </a:xfrm>
        </p:spPr>
        <p:txBody>
          <a:bodyPr/>
          <a:lstStyle/>
          <a:p>
            <a:r>
              <a:rPr lang="en-US" dirty="0" smtClean="0"/>
              <a:t>May involve the following: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fontAlgn="auto">
              <a:spcAft>
                <a:spcPts val="0"/>
              </a:spcAft>
              <a:defRPr/>
            </a:pPr>
            <a:r>
              <a:rPr lang="en-US" dirty="0" smtClean="0">
                <a:solidFill>
                  <a:schemeClr val="tx1"/>
                </a:solidFill>
              </a:rPr>
              <a:t>Not Applicable to Wagner-</a:t>
            </a:r>
            <a:r>
              <a:rPr lang="en-US" dirty="0" err="1" smtClean="0">
                <a:solidFill>
                  <a:schemeClr val="tx1"/>
                </a:solidFill>
              </a:rPr>
              <a:t>Peyser</a:t>
            </a:r>
            <a:r>
              <a:rPr lang="en-US" dirty="0" smtClean="0">
                <a:solidFill>
                  <a:schemeClr val="tx1"/>
                </a:solidFill>
              </a:rPr>
              <a:t> Complaint System</a:t>
            </a:r>
            <a:endParaRPr lang="en-US" dirty="0">
              <a:solidFill>
                <a:schemeClr val="tx1"/>
              </a:solidFill>
            </a:endParaRPr>
          </a:p>
        </p:txBody>
      </p:sp>
      <p:sp>
        <p:nvSpPr>
          <p:cNvPr id="3" name="Content Placeholder 2"/>
          <p:cNvSpPr>
            <a:spLocks noGrp="1"/>
          </p:cNvSpPr>
          <p:nvPr>
            <p:ph sz="quarter" idx="1"/>
          </p:nvPr>
        </p:nvSpPr>
        <p:spPr>
          <a:xfrm>
            <a:off x="457200" y="1676400"/>
            <a:ext cx="8229600" cy="3810000"/>
          </a:xfrm>
        </p:spPr>
        <p:txBody>
          <a:bodyPr>
            <a:normAutofit/>
          </a:bodyPr>
          <a:lstStyle/>
          <a:p>
            <a:pPr marL="274320" indent="-274320" fontAlgn="auto">
              <a:spcAft>
                <a:spcPts val="0"/>
              </a:spcAft>
              <a:buFont typeface="Wingdings 2"/>
              <a:buChar char=""/>
              <a:defRPr/>
            </a:pPr>
            <a:r>
              <a:rPr lang="en-US" dirty="0" smtClean="0"/>
              <a:t>Complaints that relate to: Unemployment Insurance (UI), Workforce Investment Act (WIA), Food Stamp Employment and Training (FSET), etc.</a:t>
            </a:r>
          </a:p>
          <a:p>
            <a:pPr marL="274320" indent="-274320" fontAlgn="auto">
              <a:spcAft>
                <a:spcPts val="0"/>
              </a:spcAft>
              <a:buFont typeface="Wingdings 2"/>
              <a:buChar char=""/>
              <a:defRPr/>
            </a:pPr>
            <a:r>
              <a:rPr lang="en-US" dirty="0" smtClean="0"/>
              <a:t>Instruct the customer to follow procedures in the programs respective regulation</a:t>
            </a:r>
          </a:p>
          <a:p>
            <a:pPr marL="274320" indent="-274320" fontAlgn="auto">
              <a:spcAft>
                <a:spcPts val="0"/>
              </a:spcAft>
              <a:buFont typeface="Wingdings 2"/>
              <a:buChar char=""/>
              <a:defRPr/>
            </a:pPr>
            <a:endParaRPr lang="en-US" dirty="0"/>
          </a:p>
        </p:txBody>
      </p:sp>
      <p:sp>
        <p:nvSpPr>
          <p:cNvPr id="4" name="Rectangle 3"/>
          <p:cNvSpPr/>
          <p:nvPr/>
        </p:nvSpPr>
        <p:spPr>
          <a:xfrm>
            <a:off x="914400" y="5486400"/>
            <a:ext cx="181171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FSET</a:t>
            </a:r>
          </a:p>
        </p:txBody>
      </p:sp>
      <p:sp>
        <p:nvSpPr>
          <p:cNvPr id="5" name="Rectangle 4"/>
          <p:cNvSpPr/>
          <p:nvPr/>
        </p:nvSpPr>
        <p:spPr>
          <a:xfrm>
            <a:off x="3911477" y="5410200"/>
            <a:ext cx="1323311"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WT</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6" name="Rectangle 5"/>
          <p:cNvSpPr/>
          <p:nvPr/>
        </p:nvSpPr>
        <p:spPr>
          <a:xfrm>
            <a:off x="6400800" y="5410200"/>
            <a:ext cx="1617752"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WIA</a:t>
            </a:r>
          </a:p>
        </p:txBody>
      </p:sp>
      <p:pic>
        <p:nvPicPr>
          <p:cNvPr id="32775" name="Picture 2" descr="C:\Documents and Settings\mcneild\Local Settings\Temporary Internet Files\Content.IE5\DQEAV4EU\MC900303675[1].wmf"/>
          <p:cNvPicPr>
            <a:picLocks noChangeAspect="1" noChangeArrowheads="1"/>
          </p:cNvPicPr>
          <p:nvPr/>
        </p:nvPicPr>
        <p:blipFill>
          <a:blip r:embed="rId3" cstate="print"/>
          <a:srcRect/>
          <a:stretch>
            <a:fillRect/>
          </a:stretch>
        </p:blipFill>
        <p:spPr bwMode="auto">
          <a:xfrm>
            <a:off x="914400" y="4919663"/>
            <a:ext cx="1776413" cy="1785937"/>
          </a:xfrm>
          <a:prstGeom prst="rect">
            <a:avLst/>
          </a:prstGeom>
          <a:noFill/>
          <a:ln w="9525">
            <a:noFill/>
            <a:miter lim="800000"/>
            <a:headEnd/>
            <a:tailEnd/>
          </a:ln>
        </p:spPr>
      </p:pic>
      <p:pic>
        <p:nvPicPr>
          <p:cNvPr id="32776" name="Picture 3" descr="C:\Documents and Settings\mcneild\Local Settings\Temporary Internet Files\Content.IE5\DQEAV4EU\MC900303675[1].wmf"/>
          <p:cNvPicPr>
            <a:picLocks noChangeAspect="1" noChangeArrowheads="1"/>
          </p:cNvPicPr>
          <p:nvPr/>
        </p:nvPicPr>
        <p:blipFill>
          <a:blip r:embed="rId3" cstate="print"/>
          <a:srcRect/>
          <a:stretch>
            <a:fillRect/>
          </a:stretch>
        </p:blipFill>
        <p:spPr bwMode="auto">
          <a:xfrm>
            <a:off x="3733800" y="4953000"/>
            <a:ext cx="1776412" cy="1785937"/>
          </a:xfrm>
          <a:prstGeom prst="rect">
            <a:avLst/>
          </a:prstGeom>
          <a:noFill/>
          <a:ln w="9525">
            <a:noFill/>
            <a:miter lim="800000"/>
            <a:headEnd/>
            <a:tailEnd/>
          </a:ln>
        </p:spPr>
      </p:pic>
      <p:pic>
        <p:nvPicPr>
          <p:cNvPr id="32777" name="Picture 4" descr="C:\Documents and Settings\mcneild\Local Settings\Temporary Internet Files\Content.IE5\DQEAV4EU\MC900303675[1].wmf"/>
          <p:cNvPicPr>
            <a:picLocks noChangeAspect="1" noChangeArrowheads="1"/>
          </p:cNvPicPr>
          <p:nvPr/>
        </p:nvPicPr>
        <p:blipFill>
          <a:blip r:embed="rId3" cstate="print"/>
          <a:srcRect/>
          <a:stretch>
            <a:fillRect/>
          </a:stretch>
        </p:blipFill>
        <p:spPr bwMode="auto">
          <a:xfrm>
            <a:off x="6324600" y="4953000"/>
            <a:ext cx="1776413" cy="178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3209544"/>
            <a:ext cx="7772400" cy="1362456"/>
          </a:xfrm>
        </p:spPr>
        <p:txBody>
          <a:bodyPr/>
          <a:lstStyle/>
          <a:p>
            <a:pPr algn="ctr" fontAlgn="auto">
              <a:spcAft>
                <a:spcPts val="0"/>
              </a:spcAft>
              <a:defRPr/>
            </a:pPr>
            <a:r>
              <a:rPr dirty="0" smtClean="0"/>
              <a:t>Complaint Filing Process</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762000"/>
          </a:xfrm>
        </p:spPr>
        <p:txBody>
          <a:bodyPr>
            <a:normAutofit/>
          </a:bodyPr>
          <a:lstStyle/>
          <a:p>
            <a:pPr algn="ctr" fontAlgn="auto">
              <a:spcAft>
                <a:spcPts val="0"/>
              </a:spcAft>
              <a:defRPr/>
            </a:pPr>
            <a:r>
              <a:rPr lang="en-US" dirty="0" smtClean="0">
                <a:solidFill>
                  <a:schemeClr val="tx1"/>
                </a:solidFill>
              </a:rPr>
              <a:t>Complaints Filed In-Person</a:t>
            </a:r>
            <a:endParaRPr lang="en-US" dirty="0">
              <a:solidFill>
                <a:schemeClr val="tx1"/>
              </a:solidFill>
            </a:endParaRPr>
          </a:p>
        </p:txBody>
      </p:sp>
      <p:sp>
        <p:nvSpPr>
          <p:cNvPr id="5" name="Content Placeholder 4"/>
          <p:cNvSpPr>
            <a:spLocks noGrp="1"/>
          </p:cNvSpPr>
          <p:nvPr>
            <p:ph sz="quarter" idx="1"/>
          </p:nvPr>
        </p:nvSpPr>
        <p:spPr/>
        <p:txBody>
          <a:bodyPr>
            <a:normAutofit/>
          </a:bodyPr>
          <a:lstStyle/>
          <a:p>
            <a:pPr marL="571500" indent="-571500" fontAlgn="auto">
              <a:spcAft>
                <a:spcPts val="0"/>
              </a:spcAft>
              <a:buFont typeface="Wingdings 2"/>
              <a:buChar char=""/>
              <a:defRPr/>
            </a:pPr>
            <a:r>
              <a:rPr lang="en-US" dirty="0" smtClean="0"/>
              <a:t>Explain the employment service complaint system</a:t>
            </a:r>
          </a:p>
          <a:p>
            <a:pPr marL="571500" indent="-571500" fontAlgn="auto">
              <a:spcAft>
                <a:spcPts val="0"/>
              </a:spcAft>
              <a:buFont typeface="Wingdings 2"/>
              <a:buChar char=""/>
              <a:defRPr/>
            </a:pPr>
            <a:r>
              <a:rPr lang="en-US" dirty="0" smtClean="0"/>
              <a:t>Determine type of complaint</a:t>
            </a:r>
          </a:p>
          <a:p>
            <a:pPr lvl="2" indent="-246888" fontAlgn="auto">
              <a:spcAft>
                <a:spcPts val="0"/>
              </a:spcAft>
              <a:buFont typeface="Wingdings 2"/>
              <a:buChar char=""/>
              <a:defRPr/>
            </a:pPr>
            <a:r>
              <a:rPr lang="en-US" dirty="0" smtClean="0"/>
              <a:t>WP-Related; Non-WP Related, Not Applicable</a:t>
            </a:r>
          </a:p>
          <a:p>
            <a:pPr marL="571500" indent="-571500" fontAlgn="auto">
              <a:spcAft>
                <a:spcPts val="0"/>
              </a:spcAft>
              <a:buFont typeface="Wingdings 2"/>
              <a:buChar char=""/>
              <a:defRPr/>
            </a:pPr>
            <a:r>
              <a:rPr lang="en-US" dirty="0" smtClean="0"/>
              <a:t>Complete the Employment and Training Administration (ETA) form 8429</a:t>
            </a:r>
          </a:p>
          <a:p>
            <a:pPr marL="571500" indent="-571500" fontAlgn="auto">
              <a:spcAft>
                <a:spcPts val="0"/>
              </a:spcAft>
              <a:buFont typeface="Wingdings 2"/>
              <a:buChar char=""/>
              <a:defRPr/>
            </a:pPr>
            <a:r>
              <a:rPr lang="en-US" dirty="0" smtClean="0"/>
              <a:t>Log the complaint</a:t>
            </a:r>
          </a:p>
          <a:p>
            <a:pPr marL="571500" indent="-571500" fontAlgn="auto">
              <a:spcAft>
                <a:spcPts val="0"/>
              </a:spcAft>
              <a:buFont typeface="Wingdings 2"/>
              <a:buChar char=""/>
              <a:defRPr/>
            </a:pPr>
            <a:r>
              <a:rPr lang="en-US" dirty="0" smtClean="0"/>
              <a:t>Provide appropriate One-Stop services</a:t>
            </a:r>
          </a:p>
          <a:p>
            <a:pPr marL="571500" indent="-571500" fontAlgn="auto">
              <a:spcAft>
                <a:spcPts val="0"/>
              </a:spcAft>
              <a:buFont typeface="Wingdings 2"/>
              <a:buChar char=""/>
              <a:defRPr/>
            </a:pPr>
            <a:r>
              <a:rPr lang="en-US" dirty="0" smtClean="0"/>
              <a:t>Provide a copy of the complaint form</a:t>
            </a:r>
          </a:p>
          <a:p>
            <a:pPr marL="571500" indent="-571500" fontAlgn="auto">
              <a:spcAft>
                <a:spcPts val="0"/>
              </a:spcAft>
              <a:buFont typeface="+mj-lt"/>
              <a:buAutoNum type="romanUcPeriod" startAt="3"/>
              <a:defRPr/>
            </a:pPr>
            <a:endParaRPr lang="en-US" dirty="0" smtClean="0"/>
          </a:p>
          <a:p>
            <a:pPr marL="640080" lvl="1" indent="-246888"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913E51-A42B-4205-A5A0-FE19C8B60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9F4D1E4-8C77-4C0B-9116-B18FD145193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F9B47723-15E2-4AAF-B75B-3D1D4C037F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245</TotalTime>
  <Words>3337</Words>
  <Application>Microsoft Office PowerPoint</Application>
  <PresentationFormat>On-screen Show (4:3)</PresentationFormat>
  <Paragraphs>339</Paragraphs>
  <Slides>35</Slides>
  <Notes>25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Currency</vt:lpstr>
      <vt:lpstr>Wagner Peyser Complaint-Resolution System</vt:lpstr>
      <vt:lpstr>Objectives</vt:lpstr>
      <vt:lpstr>Establishing the Complaint System</vt:lpstr>
      <vt:lpstr>What is a Complaint?</vt:lpstr>
      <vt:lpstr>Slide 5</vt:lpstr>
      <vt:lpstr>Slide 6</vt:lpstr>
      <vt:lpstr>Not Applicable to Wagner-Peyser Complaint System</vt:lpstr>
      <vt:lpstr>Complaint Filing Process</vt:lpstr>
      <vt:lpstr>Complaints Filed In-Person</vt:lpstr>
      <vt:lpstr>Complaints Received by Mail</vt:lpstr>
      <vt:lpstr>Complaints Received by E-Mail</vt:lpstr>
      <vt:lpstr>Slide 12</vt:lpstr>
      <vt:lpstr>Log Maintenance and Reporting</vt:lpstr>
      <vt:lpstr>Complaint Resolution</vt:lpstr>
      <vt:lpstr>Complaint File System</vt:lpstr>
      <vt:lpstr>Complaint File System</vt:lpstr>
      <vt:lpstr>Apparent Violations</vt:lpstr>
      <vt:lpstr>Processing an Apparent Violation</vt:lpstr>
      <vt:lpstr>Processing Apparent Violations</vt:lpstr>
      <vt:lpstr>Processing Apparent Violations</vt:lpstr>
      <vt:lpstr>Slide 21</vt:lpstr>
      <vt:lpstr>Slide 22</vt:lpstr>
      <vt:lpstr>Other Information</vt:lpstr>
      <vt:lpstr>Quiz</vt:lpstr>
      <vt:lpstr>True or False</vt:lpstr>
      <vt:lpstr>True or False</vt:lpstr>
      <vt:lpstr>True or False</vt:lpstr>
      <vt:lpstr>True or False</vt:lpstr>
      <vt:lpstr>Complaints may be filed in which of the following ways?</vt:lpstr>
      <vt:lpstr>How many days are provided to MSFWs to submit additional information if requested by the region?</vt:lpstr>
      <vt:lpstr>WP related complaints may be considered resolved if which of the following occur:</vt:lpstr>
      <vt:lpstr>A Wagner-Peyser complaint may be filed by a customer if:</vt:lpstr>
      <vt:lpstr>A Wagner-Peyser related complaint must have occurred within the last __ months to be processed by the One-Stop?</vt:lpstr>
      <vt:lpstr>Apparent violations are filed for suspected violations of which population?</vt:lpstr>
      <vt:lpstr>Questions???</vt:lpstr>
    </vt:vector>
  </TitlesOfParts>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Wagner Peyser Complaint-Resolution System</dc:title>
  <dc:creator>mcneild</dc:creator>
  <cp:lastModifiedBy>Joseph Gaines</cp:lastModifiedBy>
  <cp:revision>32</cp:revision>
  <dcterms:created xsi:type="dcterms:W3CDTF">2011-08-17T18:54:18Z</dcterms:created>
  <dcterms:modified xsi:type="dcterms:W3CDTF">2011-12-14T14:18:39Z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0x010100D5F439A08D3819458E106DF831B05F73</vt:lpwstr>
  </property>
</Properties>
</file>