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notesSlides/notesSlide2.xml" ContentType="application/vnd.openxmlformats-officedocument.presentationml.notesSlide+xml"/>
  <Override PartName="/ppt/diagrams/drawing2.xml" ContentType="application/vnd.ms-office.drawingml.diagramDrawing+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diagrams/data2.xml" ContentType="application/vnd.openxmlformats-officedocument.drawingml.diagramData+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slides/slide8.xml" ContentType="application/vnd.openxmlformats-officedocument.presentationml.slide+xml"/>
  <Override PartName="/ppt/diagrams/data1.xml" ContentType="application/vnd.openxmlformats-officedocument.drawingml.diagramData+xml"/>
  <Override PartName="/ppt/notesSlides/notesSlide4.xml" ContentType="application/vnd.openxmlformats-officedocument.presentationml.notesSlide+xml"/>
  <Override PartName="/ppt/diagrams/colors3.xml" ContentType="application/vnd.openxmlformats-officedocument.drawingml.diagramColors+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diagrams/layout3.xml" ContentType="application/vnd.openxmlformats-officedocument.drawingml.diagramLayout+xml"/>
  <Override PartName="/ppt/notesSlides/notesSlide21.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Lst>
  <p:notesMasterIdLst>
    <p:notesMasterId r:id="rId43"/>
  </p:notesMasterIdLst>
  <p:sldIdLst>
    <p:sldId id="256" r:id="rId7"/>
    <p:sldId id="257" r:id="rId8"/>
    <p:sldId id="258" r:id="rId9"/>
    <p:sldId id="261" r:id="rId10"/>
    <p:sldId id="290" r:id="rId11"/>
    <p:sldId id="292" r:id="rId12"/>
    <p:sldId id="297" r:id="rId13"/>
    <p:sldId id="298" r:id="rId14"/>
    <p:sldId id="262" r:id="rId15"/>
    <p:sldId id="263" r:id="rId16"/>
    <p:sldId id="264" r:id="rId17"/>
    <p:sldId id="265" r:id="rId18"/>
    <p:sldId id="266" r:id="rId19"/>
    <p:sldId id="267" r:id="rId20"/>
    <p:sldId id="268" r:id="rId21"/>
    <p:sldId id="269" r:id="rId22"/>
    <p:sldId id="270" r:id="rId23"/>
    <p:sldId id="271" r:id="rId24"/>
    <p:sldId id="291" r:id="rId25"/>
    <p:sldId id="273" r:id="rId26"/>
    <p:sldId id="274" r:id="rId27"/>
    <p:sldId id="275" r:id="rId28"/>
    <p:sldId id="276" r:id="rId29"/>
    <p:sldId id="277" r:id="rId30"/>
    <p:sldId id="278" r:id="rId31"/>
    <p:sldId id="279" r:id="rId32"/>
    <p:sldId id="280" r:id="rId33"/>
    <p:sldId id="281" r:id="rId34"/>
    <p:sldId id="293" r:id="rId35"/>
    <p:sldId id="294" r:id="rId36"/>
    <p:sldId id="295" r:id="rId37"/>
    <p:sldId id="285" r:id="rId38"/>
    <p:sldId id="286" r:id="rId39"/>
    <p:sldId id="287" r:id="rId40"/>
    <p:sldId id="296" r:id="rId41"/>
    <p:sldId id="289"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ickeyt" initials="d" lastIdx="14"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136" autoAdjust="0"/>
  </p:normalViewPr>
  <p:slideViewPr>
    <p:cSldViewPr>
      <p:cViewPr varScale="1">
        <p:scale>
          <a:sx n="93" d="100"/>
          <a:sy n="93" d="100"/>
        </p:scale>
        <p:origin x="-490" y="-6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notesMaster" Target="notesMasters/notesMaster1.xml"/><Relationship Id="rId4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8C194D-B37D-429D-B87B-67DADD1F8A0C}" type="doc">
      <dgm:prSet loTypeId="urn:microsoft.com/office/officeart/2005/8/layout/bProcess4" loCatId="process" qsTypeId="urn:microsoft.com/office/officeart/2005/8/quickstyle/3d7" qsCatId="3D" csTypeId="urn:microsoft.com/office/officeart/2005/8/colors/accent2_2" csCatId="accent2" phldr="1"/>
      <dgm:spPr>
        <a:scene3d>
          <a:camera prst="isometricOffAxis1Right" zoom="91000"/>
          <a:lightRig rig="threePt" dir="t">
            <a:rot lat="0" lon="0" rev="20640000"/>
          </a:lightRig>
        </a:scene3d>
      </dgm:spPr>
      <dgm:t>
        <a:bodyPr/>
        <a:lstStyle/>
        <a:p>
          <a:endParaRPr lang="en-US"/>
        </a:p>
      </dgm:t>
    </dgm:pt>
    <dgm:pt modelId="{CB0339D1-E41B-416D-8102-A8EDDE3F296F}">
      <dgm:prSet phldrT="[Text]"/>
      <dgm:spPr/>
      <dgm:t>
        <a:bodyPr/>
        <a:lstStyle/>
        <a:p>
          <a:r>
            <a:rPr lang="en-US" dirty="0" smtClean="0"/>
            <a:t>Failure occurs</a:t>
          </a:r>
          <a:endParaRPr lang="en-US" dirty="0"/>
        </a:p>
      </dgm:t>
    </dgm:pt>
    <dgm:pt modelId="{48943670-90B6-4A6C-92B5-3F386D640FB2}" type="parTrans" cxnId="{E243D569-58E7-4617-A204-BE8DD069F07C}">
      <dgm:prSet/>
      <dgm:spPr/>
      <dgm:t>
        <a:bodyPr/>
        <a:lstStyle/>
        <a:p>
          <a:endParaRPr lang="en-US"/>
        </a:p>
      </dgm:t>
    </dgm:pt>
    <dgm:pt modelId="{671D8D0E-D3E9-4A2B-B789-051DB07DFD1E}" type="sibTrans" cxnId="{E243D569-58E7-4617-A204-BE8DD069F07C}">
      <dgm:prSet/>
      <dgm:spPr/>
      <dgm:t>
        <a:bodyPr/>
        <a:lstStyle/>
        <a:p>
          <a:endParaRPr lang="en-US" dirty="0"/>
        </a:p>
      </dgm:t>
    </dgm:pt>
    <dgm:pt modelId="{D5B1ACF6-17AE-4796-805F-081310F74752}">
      <dgm:prSet phldrT="[Text]"/>
      <dgm:spPr/>
      <dgm:t>
        <a:bodyPr/>
        <a:lstStyle/>
        <a:p>
          <a:r>
            <a:rPr lang="en-US" dirty="0" smtClean="0"/>
            <a:t>Mail AWI-WTP form 2290</a:t>
          </a:r>
          <a:endParaRPr lang="en-US" dirty="0"/>
        </a:p>
      </dgm:t>
    </dgm:pt>
    <dgm:pt modelId="{29730FC6-C118-4997-BE7A-51F4908D47FA}" type="parTrans" cxnId="{AB3B7C09-4627-404E-A91D-162AC24BCB0E}">
      <dgm:prSet/>
      <dgm:spPr/>
      <dgm:t>
        <a:bodyPr/>
        <a:lstStyle/>
        <a:p>
          <a:endParaRPr lang="en-US"/>
        </a:p>
      </dgm:t>
    </dgm:pt>
    <dgm:pt modelId="{1C7CA8E5-E05E-40BF-A239-11D872C9A3B8}" type="sibTrans" cxnId="{AB3B7C09-4627-404E-A91D-162AC24BCB0E}">
      <dgm:prSet/>
      <dgm:spPr/>
      <dgm:t>
        <a:bodyPr/>
        <a:lstStyle/>
        <a:p>
          <a:endParaRPr lang="en-US" dirty="0"/>
        </a:p>
      </dgm:t>
    </dgm:pt>
    <dgm:pt modelId="{C24D2125-72FE-4DFD-A6D2-2317285E211B}">
      <dgm:prSet phldrT="[Text]"/>
      <dgm:spPr/>
      <dgm:t>
        <a:bodyPr/>
        <a:lstStyle/>
        <a:p>
          <a:r>
            <a:rPr lang="en-US" dirty="0" smtClean="0"/>
            <a:t>Make an oral attempt</a:t>
          </a:r>
          <a:endParaRPr lang="en-US" dirty="0"/>
        </a:p>
      </dgm:t>
    </dgm:pt>
    <dgm:pt modelId="{8AC44A11-FFFF-47FC-83A0-1E4D1FC840AE}" type="parTrans" cxnId="{B5E814FC-9BCD-4E4B-A4E9-DBFF0E5E758C}">
      <dgm:prSet/>
      <dgm:spPr/>
      <dgm:t>
        <a:bodyPr/>
        <a:lstStyle/>
        <a:p>
          <a:endParaRPr lang="en-US"/>
        </a:p>
      </dgm:t>
    </dgm:pt>
    <dgm:pt modelId="{60842FC5-049C-40FB-998F-7D15707052F2}" type="sibTrans" cxnId="{B5E814FC-9BCD-4E4B-A4E9-DBFF0E5E758C}">
      <dgm:prSet/>
      <dgm:spPr/>
      <dgm:t>
        <a:bodyPr/>
        <a:lstStyle/>
        <a:p>
          <a:endParaRPr lang="en-US" dirty="0"/>
        </a:p>
      </dgm:t>
    </dgm:pt>
    <dgm:pt modelId="{4E1EE6FC-8C32-4C29-91D0-8FFD641950A6}">
      <dgm:prSet phldrT="[Text]"/>
      <dgm:spPr/>
      <dgm:t>
        <a:bodyPr/>
        <a:lstStyle/>
        <a:p>
          <a:r>
            <a:rPr lang="en-US" dirty="0" smtClean="0"/>
            <a:t>Oral attempt is </a:t>
          </a:r>
          <a:r>
            <a:rPr lang="en-US" b="1" i="1" u="sng" dirty="0" smtClean="0"/>
            <a:t>successful</a:t>
          </a:r>
          <a:endParaRPr lang="en-US" b="1" i="1" u="sng" dirty="0"/>
        </a:p>
      </dgm:t>
    </dgm:pt>
    <dgm:pt modelId="{DE0B7F7A-39F3-4764-892A-48E5F88CE015}" type="parTrans" cxnId="{73B7B64B-CFFF-4844-8E56-7B70FB323C95}">
      <dgm:prSet/>
      <dgm:spPr/>
      <dgm:t>
        <a:bodyPr/>
        <a:lstStyle/>
        <a:p>
          <a:endParaRPr lang="en-US"/>
        </a:p>
      </dgm:t>
    </dgm:pt>
    <dgm:pt modelId="{DB83AA09-C853-4675-B6A8-74A0EFEDDF64}" type="sibTrans" cxnId="{73B7B64B-CFFF-4844-8E56-7B70FB323C95}">
      <dgm:prSet/>
      <dgm:spPr/>
      <dgm:t>
        <a:bodyPr/>
        <a:lstStyle/>
        <a:p>
          <a:endParaRPr lang="en-US" dirty="0"/>
        </a:p>
      </dgm:t>
    </dgm:pt>
    <dgm:pt modelId="{1BB40EC3-E8AC-42F4-B240-51267D3B845C}">
      <dgm:prSet phldrT="[Text]"/>
      <dgm:spPr/>
      <dgm:t>
        <a:bodyPr/>
        <a:lstStyle/>
        <a:p>
          <a:r>
            <a:rPr lang="en-US" dirty="0" smtClean="0"/>
            <a:t>Does the customer have good cause or is good cause accepted?</a:t>
          </a:r>
          <a:endParaRPr lang="en-US" dirty="0"/>
        </a:p>
      </dgm:t>
    </dgm:pt>
    <dgm:pt modelId="{B0F1C1B9-8C97-42D8-9D25-674C6911BC37}" type="parTrans" cxnId="{558BE120-06E6-418D-BC44-88FD6435E390}">
      <dgm:prSet/>
      <dgm:spPr/>
      <dgm:t>
        <a:bodyPr/>
        <a:lstStyle/>
        <a:p>
          <a:endParaRPr lang="en-US"/>
        </a:p>
      </dgm:t>
    </dgm:pt>
    <dgm:pt modelId="{2316C8E4-C9FC-470D-BCC5-A7587F319ACA}" type="sibTrans" cxnId="{558BE120-06E6-418D-BC44-88FD6435E390}">
      <dgm:prSet/>
      <dgm:spPr/>
      <dgm:t>
        <a:bodyPr/>
        <a:lstStyle/>
        <a:p>
          <a:endParaRPr lang="en-US" dirty="0"/>
        </a:p>
      </dgm:t>
    </dgm:pt>
    <dgm:pt modelId="{134AEE64-2E4B-418F-BE65-ED3632A18B44}">
      <dgm:prSet phldrT="[Text]"/>
      <dgm:spPr/>
      <dgm:t>
        <a:bodyPr/>
        <a:lstStyle/>
        <a:p>
          <a:r>
            <a:rPr lang="en-US" dirty="0" smtClean="0"/>
            <a:t>YES!</a:t>
          </a:r>
          <a:endParaRPr lang="en-US" dirty="0"/>
        </a:p>
      </dgm:t>
    </dgm:pt>
    <dgm:pt modelId="{6EC707CD-D7F8-47E6-95BF-88B736F8A922}" type="parTrans" cxnId="{0DABFD44-741F-4981-B003-8D554AE63DC7}">
      <dgm:prSet/>
      <dgm:spPr/>
      <dgm:t>
        <a:bodyPr/>
        <a:lstStyle/>
        <a:p>
          <a:endParaRPr lang="en-US"/>
        </a:p>
      </dgm:t>
    </dgm:pt>
    <dgm:pt modelId="{3F0BD039-98FF-4C79-BE5B-1629ADED9F0B}" type="sibTrans" cxnId="{0DABFD44-741F-4981-B003-8D554AE63DC7}">
      <dgm:prSet/>
      <dgm:spPr/>
      <dgm:t>
        <a:bodyPr/>
        <a:lstStyle/>
        <a:p>
          <a:endParaRPr lang="en-US" dirty="0"/>
        </a:p>
      </dgm:t>
    </dgm:pt>
    <dgm:pt modelId="{1C98030E-412D-468D-BAD0-CC37196681BF}">
      <dgm:prSet phldrT="[Text]"/>
      <dgm:spPr/>
      <dgm:t>
        <a:bodyPr/>
        <a:lstStyle/>
        <a:p>
          <a:r>
            <a:rPr lang="en-US" dirty="0" smtClean="0"/>
            <a:t>End Pre-penalty with Good Cause</a:t>
          </a:r>
          <a:endParaRPr lang="en-US" dirty="0"/>
        </a:p>
      </dgm:t>
    </dgm:pt>
    <dgm:pt modelId="{C2C5AE2D-E603-4C85-9D35-71144AD31D2B}" type="parTrans" cxnId="{293E9A29-7FB1-4C1D-A4BC-37B490A96925}">
      <dgm:prSet/>
      <dgm:spPr/>
      <dgm:t>
        <a:bodyPr/>
        <a:lstStyle/>
        <a:p>
          <a:endParaRPr lang="en-US"/>
        </a:p>
      </dgm:t>
    </dgm:pt>
    <dgm:pt modelId="{79CE99D8-BD8A-4EB9-87E0-7FD730CE0FB7}" type="sibTrans" cxnId="{293E9A29-7FB1-4C1D-A4BC-37B490A96925}">
      <dgm:prSet/>
      <dgm:spPr/>
      <dgm:t>
        <a:bodyPr/>
        <a:lstStyle/>
        <a:p>
          <a:endParaRPr lang="en-US" dirty="0"/>
        </a:p>
      </dgm:t>
    </dgm:pt>
    <dgm:pt modelId="{E5251EB1-539F-4A41-B863-DF7C9B8CD777}">
      <dgm:prSet phldrT="[Text]"/>
      <dgm:spPr/>
      <dgm:t>
        <a:bodyPr/>
        <a:lstStyle/>
        <a:p>
          <a:r>
            <a:rPr lang="en-US" dirty="0" smtClean="0"/>
            <a:t>A sanction request is not necessary</a:t>
          </a:r>
          <a:endParaRPr lang="en-US" dirty="0"/>
        </a:p>
      </dgm:t>
    </dgm:pt>
    <dgm:pt modelId="{6DA3BD2B-3DC8-4B6A-BA10-A2620BB9FF40}" type="parTrans" cxnId="{7B80FCF6-B0D0-4FF9-AD2F-C891D8A82966}">
      <dgm:prSet/>
      <dgm:spPr/>
      <dgm:t>
        <a:bodyPr/>
        <a:lstStyle/>
        <a:p>
          <a:endParaRPr lang="en-US"/>
        </a:p>
      </dgm:t>
    </dgm:pt>
    <dgm:pt modelId="{DD4E1370-C170-431A-8025-A312AAC81F0E}" type="sibTrans" cxnId="{7B80FCF6-B0D0-4FF9-AD2F-C891D8A82966}">
      <dgm:prSet/>
      <dgm:spPr/>
      <dgm:t>
        <a:bodyPr/>
        <a:lstStyle/>
        <a:p>
          <a:endParaRPr lang="en-US"/>
        </a:p>
      </dgm:t>
    </dgm:pt>
    <dgm:pt modelId="{75C06C3F-934B-42BF-8F9F-E0AEF3B90507}" type="pres">
      <dgm:prSet presAssocID="{CB8C194D-B37D-429D-B87B-67DADD1F8A0C}" presName="Name0" presStyleCnt="0">
        <dgm:presLayoutVars>
          <dgm:dir/>
          <dgm:resizeHandles/>
        </dgm:presLayoutVars>
      </dgm:prSet>
      <dgm:spPr/>
      <dgm:t>
        <a:bodyPr/>
        <a:lstStyle/>
        <a:p>
          <a:endParaRPr lang="en-US"/>
        </a:p>
      </dgm:t>
    </dgm:pt>
    <dgm:pt modelId="{B9AF076D-EE8C-4C22-A33E-993C7CCE6B24}" type="pres">
      <dgm:prSet presAssocID="{CB0339D1-E41B-416D-8102-A8EDDE3F296F}" presName="compNode" presStyleCnt="0"/>
      <dgm:spPr/>
    </dgm:pt>
    <dgm:pt modelId="{5F8B55B4-E0E5-4EBC-944C-37B4E3A539EB}" type="pres">
      <dgm:prSet presAssocID="{CB0339D1-E41B-416D-8102-A8EDDE3F296F}" presName="dummyConnPt" presStyleCnt="0"/>
      <dgm:spPr/>
    </dgm:pt>
    <dgm:pt modelId="{C7778BED-6767-4ED0-990F-7CCE05B8316C}" type="pres">
      <dgm:prSet presAssocID="{CB0339D1-E41B-416D-8102-A8EDDE3F296F}" presName="node" presStyleLbl="node1" presStyleIdx="0" presStyleCnt="8" custLinFactNeighborX="-3426" custLinFactNeighborY="-16830">
        <dgm:presLayoutVars>
          <dgm:bulletEnabled val="1"/>
        </dgm:presLayoutVars>
      </dgm:prSet>
      <dgm:spPr/>
      <dgm:t>
        <a:bodyPr/>
        <a:lstStyle/>
        <a:p>
          <a:endParaRPr lang="en-US"/>
        </a:p>
      </dgm:t>
    </dgm:pt>
    <dgm:pt modelId="{1FF55917-FA90-42A1-9A99-41A02E4BC9F8}" type="pres">
      <dgm:prSet presAssocID="{671D8D0E-D3E9-4A2B-B789-051DB07DFD1E}" presName="sibTrans" presStyleLbl="bgSibTrans2D1" presStyleIdx="0" presStyleCnt="7"/>
      <dgm:spPr/>
      <dgm:t>
        <a:bodyPr/>
        <a:lstStyle/>
        <a:p>
          <a:endParaRPr lang="en-US"/>
        </a:p>
      </dgm:t>
    </dgm:pt>
    <dgm:pt modelId="{3326CDE1-A3F4-47B3-946D-0E1C0823C3EE}" type="pres">
      <dgm:prSet presAssocID="{D5B1ACF6-17AE-4796-805F-081310F74752}" presName="compNode" presStyleCnt="0"/>
      <dgm:spPr/>
    </dgm:pt>
    <dgm:pt modelId="{CE7E35EC-6311-477C-8F9B-5A63ADBEBC42}" type="pres">
      <dgm:prSet presAssocID="{D5B1ACF6-17AE-4796-805F-081310F74752}" presName="dummyConnPt" presStyleCnt="0"/>
      <dgm:spPr/>
    </dgm:pt>
    <dgm:pt modelId="{9313CCFA-A122-4301-8D35-D1F00200A327}" type="pres">
      <dgm:prSet presAssocID="{D5B1ACF6-17AE-4796-805F-081310F74752}" presName="node" presStyleLbl="node1" presStyleIdx="1" presStyleCnt="8">
        <dgm:presLayoutVars>
          <dgm:bulletEnabled val="1"/>
        </dgm:presLayoutVars>
      </dgm:prSet>
      <dgm:spPr/>
      <dgm:t>
        <a:bodyPr/>
        <a:lstStyle/>
        <a:p>
          <a:endParaRPr lang="en-US"/>
        </a:p>
      </dgm:t>
    </dgm:pt>
    <dgm:pt modelId="{402983BF-31F3-4BDF-B775-AAA751A01D6A}" type="pres">
      <dgm:prSet presAssocID="{1C7CA8E5-E05E-40BF-A239-11D872C9A3B8}" presName="sibTrans" presStyleLbl="bgSibTrans2D1" presStyleIdx="1" presStyleCnt="7"/>
      <dgm:spPr/>
      <dgm:t>
        <a:bodyPr/>
        <a:lstStyle/>
        <a:p>
          <a:endParaRPr lang="en-US"/>
        </a:p>
      </dgm:t>
    </dgm:pt>
    <dgm:pt modelId="{ACD15CE2-3158-489B-8715-592AD8E64046}" type="pres">
      <dgm:prSet presAssocID="{C24D2125-72FE-4DFD-A6D2-2317285E211B}" presName="compNode" presStyleCnt="0"/>
      <dgm:spPr/>
    </dgm:pt>
    <dgm:pt modelId="{C40BF1D2-6189-4937-93F4-5708C804D166}" type="pres">
      <dgm:prSet presAssocID="{C24D2125-72FE-4DFD-A6D2-2317285E211B}" presName="dummyConnPt" presStyleCnt="0"/>
      <dgm:spPr/>
    </dgm:pt>
    <dgm:pt modelId="{FBF58058-0694-4E07-894D-D2D7E677F1FF}" type="pres">
      <dgm:prSet presAssocID="{C24D2125-72FE-4DFD-A6D2-2317285E211B}" presName="node" presStyleLbl="node1" presStyleIdx="2" presStyleCnt="8">
        <dgm:presLayoutVars>
          <dgm:bulletEnabled val="1"/>
        </dgm:presLayoutVars>
      </dgm:prSet>
      <dgm:spPr/>
      <dgm:t>
        <a:bodyPr/>
        <a:lstStyle/>
        <a:p>
          <a:endParaRPr lang="en-US"/>
        </a:p>
      </dgm:t>
    </dgm:pt>
    <dgm:pt modelId="{620B5C45-FFD6-4BA2-BBA6-FD4E6911B1A0}" type="pres">
      <dgm:prSet presAssocID="{60842FC5-049C-40FB-998F-7D15707052F2}" presName="sibTrans" presStyleLbl="bgSibTrans2D1" presStyleIdx="2" presStyleCnt="7"/>
      <dgm:spPr/>
      <dgm:t>
        <a:bodyPr/>
        <a:lstStyle/>
        <a:p>
          <a:endParaRPr lang="en-US"/>
        </a:p>
      </dgm:t>
    </dgm:pt>
    <dgm:pt modelId="{7FF94FD9-420E-4CAE-B797-D24939BCF86B}" type="pres">
      <dgm:prSet presAssocID="{4E1EE6FC-8C32-4C29-91D0-8FFD641950A6}" presName="compNode" presStyleCnt="0"/>
      <dgm:spPr/>
    </dgm:pt>
    <dgm:pt modelId="{6156652D-B716-49B6-995B-E82260D9B01C}" type="pres">
      <dgm:prSet presAssocID="{4E1EE6FC-8C32-4C29-91D0-8FFD641950A6}" presName="dummyConnPt" presStyleCnt="0"/>
      <dgm:spPr/>
    </dgm:pt>
    <dgm:pt modelId="{CD8C8469-B044-4E81-A7FA-F9BFA9D85133}" type="pres">
      <dgm:prSet presAssocID="{4E1EE6FC-8C32-4C29-91D0-8FFD641950A6}" presName="node" presStyleLbl="node1" presStyleIdx="3" presStyleCnt="8">
        <dgm:presLayoutVars>
          <dgm:bulletEnabled val="1"/>
        </dgm:presLayoutVars>
      </dgm:prSet>
      <dgm:spPr/>
      <dgm:t>
        <a:bodyPr/>
        <a:lstStyle/>
        <a:p>
          <a:endParaRPr lang="en-US"/>
        </a:p>
      </dgm:t>
    </dgm:pt>
    <dgm:pt modelId="{525260C6-5509-4084-B5E7-BFCF001349DF}" type="pres">
      <dgm:prSet presAssocID="{DB83AA09-C853-4675-B6A8-74A0EFEDDF64}" presName="sibTrans" presStyleLbl="bgSibTrans2D1" presStyleIdx="3" presStyleCnt="7"/>
      <dgm:spPr/>
      <dgm:t>
        <a:bodyPr/>
        <a:lstStyle/>
        <a:p>
          <a:endParaRPr lang="en-US"/>
        </a:p>
      </dgm:t>
    </dgm:pt>
    <dgm:pt modelId="{A5754959-BF22-4002-AAAE-9C2E7789D45C}" type="pres">
      <dgm:prSet presAssocID="{1BB40EC3-E8AC-42F4-B240-51267D3B845C}" presName="compNode" presStyleCnt="0"/>
      <dgm:spPr/>
    </dgm:pt>
    <dgm:pt modelId="{F9C96BBE-00BA-4145-A6C3-960FF0C8A1D3}" type="pres">
      <dgm:prSet presAssocID="{1BB40EC3-E8AC-42F4-B240-51267D3B845C}" presName="dummyConnPt" presStyleCnt="0"/>
      <dgm:spPr/>
    </dgm:pt>
    <dgm:pt modelId="{E0A37C02-3345-4515-81BE-51313228534F}" type="pres">
      <dgm:prSet presAssocID="{1BB40EC3-E8AC-42F4-B240-51267D3B845C}" presName="node" presStyleLbl="node1" presStyleIdx="4" presStyleCnt="8">
        <dgm:presLayoutVars>
          <dgm:bulletEnabled val="1"/>
        </dgm:presLayoutVars>
      </dgm:prSet>
      <dgm:spPr/>
      <dgm:t>
        <a:bodyPr/>
        <a:lstStyle/>
        <a:p>
          <a:endParaRPr lang="en-US"/>
        </a:p>
      </dgm:t>
    </dgm:pt>
    <dgm:pt modelId="{5A86650A-B0D4-40A7-897F-6DFEB4B02A78}" type="pres">
      <dgm:prSet presAssocID="{2316C8E4-C9FC-470D-BCC5-A7587F319ACA}" presName="sibTrans" presStyleLbl="bgSibTrans2D1" presStyleIdx="4" presStyleCnt="7"/>
      <dgm:spPr/>
      <dgm:t>
        <a:bodyPr/>
        <a:lstStyle/>
        <a:p>
          <a:endParaRPr lang="en-US"/>
        </a:p>
      </dgm:t>
    </dgm:pt>
    <dgm:pt modelId="{07F0416E-31A5-4A50-A3FF-711B667BBDC0}" type="pres">
      <dgm:prSet presAssocID="{134AEE64-2E4B-418F-BE65-ED3632A18B44}" presName="compNode" presStyleCnt="0"/>
      <dgm:spPr/>
    </dgm:pt>
    <dgm:pt modelId="{C0F6B559-EA4F-49AB-820A-33AEC7994796}" type="pres">
      <dgm:prSet presAssocID="{134AEE64-2E4B-418F-BE65-ED3632A18B44}" presName="dummyConnPt" presStyleCnt="0"/>
      <dgm:spPr/>
    </dgm:pt>
    <dgm:pt modelId="{6756AD3D-7ACD-4976-8C1C-C129EA10AAE1}" type="pres">
      <dgm:prSet presAssocID="{134AEE64-2E4B-418F-BE65-ED3632A18B44}" presName="node" presStyleLbl="node1" presStyleIdx="5" presStyleCnt="8">
        <dgm:presLayoutVars>
          <dgm:bulletEnabled val="1"/>
        </dgm:presLayoutVars>
      </dgm:prSet>
      <dgm:spPr/>
      <dgm:t>
        <a:bodyPr/>
        <a:lstStyle/>
        <a:p>
          <a:endParaRPr lang="en-US"/>
        </a:p>
      </dgm:t>
    </dgm:pt>
    <dgm:pt modelId="{924C79FD-E0AF-44D3-A65B-6ACADAB6BD11}" type="pres">
      <dgm:prSet presAssocID="{3F0BD039-98FF-4C79-BE5B-1629ADED9F0B}" presName="sibTrans" presStyleLbl="bgSibTrans2D1" presStyleIdx="5" presStyleCnt="7"/>
      <dgm:spPr/>
      <dgm:t>
        <a:bodyPr/>
        <a:lstStyle/>
        <a:p>
          <a:endParaRPr lang="en-US"/>
        </a:p>
      </dgm:t>
    </dgm:pt>
    <dgm:pt modelId="{70374AD0-9026-44ED-BF44-F391E9A32235}" type="pres">
      <dgm:prSet presAssocID="{1C98030E-412D-468D-BAD0-CC37196681BF}" presName="compNode" presStyleCnt="0"/>
      <dgm:spPr/>
    </dgm:pt>
    <dgm:pt modelId="{2623BB0A-6783-40AA-8939-D7A2D671A3C5}" type="pres">
      <dgm:prSet presAssocID="{1C98030E-412D-468D-BAD0-CC37196681BF}" presName="dummyConnPt" presStyleCnt="0"/>
      <dgm:spPr/>
    </dgm:pt>
    <dgm:pt modelId="{58E9D9A8-DE56-452B-BACD-1EF7241EE81A}" type="pres">
      <dgm:prSet presAssocID="{1C98030E-412D-468D-BAD0-CC37196681BF}" presName="node" presStyleLbl="node1" presStyleIdx="6" presStyleCnt="8">
        <dgm:presLayoutVars>
          <dgm:bulletEnabled val="1"/>
        </dgm:presLayoutVars>
      </dgm:prSet>
      <dgm:spPr/>
      <dgm:t>
        <a:bodyPr/>
        <a:lstStyle/>
        <a:p>
          <a:endParaRPr lang="en-US"/>
        </a:p>
      </dgm:t>
    </dgm:pt>
    <dgm:pt modelId="{1A53C615-FA57-434E-BCC2-C4188AC4B90B}" type="pres">
      <dgm:prSet presAssocID="{79CE99D8-BD8A-4EB9-87E0-7FD730CE0FB7}" presName="sibTrans" presStyleLbl="bgSibTrans2D1" presStyleIdx="6" presStyleCnt="7"/>
      <dgm:spPr/>
      <dgm:t>
        <a:bodyPr/>
        <a:lstStyle/>
        <a:p>
          <a:endParaRPr lang="en-US"/>
        </a:p>
      </dgm:t>
    </dgm:pt>
    <dgm:pt modelId="{1AE54A2E-4ED2-4264-A2EC-356042B5B80C}" type="pres">
      <dgm:prSet presAssocID="{E5251EB1-539F-4A41-B863-DF7C9B8CD777}" presName="compNode" presStyleCnt="0"/>
      <dgm:spPr/>
    </dgm:pt>
    <dgm:pt modelId="{B1B22FB8-1EE3-44ED-9C47-AC427B38BA11}" type="pres">
      <dgm:prSet presAssocID="{E5251EB1-539F-4A41-B863-DF7C9B8CD777}" presName="dummyConnPt" presStyleCnt="0"/>
      <dgm:spPr/>
    </dgm:pt>
    <dgm:pt modelId="{65DD8832-451B-4E6A-B5EB-F2CF74C28A49}" type="pres">
      <dgm:prSet presAssocID="{E5251EB1-539F-4A41-B863-DF7C9B8CD777}" presName="node" presStyleLbl="node1" presStyleIdx="7" presStyleCnt="8">
        <dgm:presLayoutVars>
          <dgm:bulletEnabled val="1"/>
        </dgm:presLayoutVars>
      </dgm:prSet>
      <dgm:spPr/>
      <dgm:t>
        <a:bodyPr/>
        <a:lstStyle/>
        <a:p>
          <a:endParaRPr lang="en-US"/>
        </a:p>
      </dgm:t>
    </dgm:pt>
  </dgm:ptLst>
  <dgm:cxnLst>
    <dgm:cxn modelId="{4D53F0FB-2E26-4A1B-98A5-B5E5824E6DDF}" type="presOf" srcId="{CB0339D1-E41B-416D-8102-A8EDDE3F296F}" destId="{C7778BED-6767-4ED0-990F-7CCE05B8316C}" srcOrd="0" destOrd="0" presId="urn:microsoft.com/office/officeart/2005/8/layout/bProcess4"/>
    <dgm:cxn modelId="{13342860-67BB-49C9-9068-8C3F5A21BE4C}" type="presOf" srcId="{1BB40EC3-E8AC-42F4-B240-51267D3B845C}" destId="{E0A37C02-3345-4515-81BE-51313228534F}" srcOrd="0" destOrd="0" presId="urn:microsoft.com/office/officeart/2005/8/layout/bProcess4"/>
    <dgm:cxn modelId="{80F50ECD-2CD0-4DE2-BBF3-9F714125A6CC}" type="presOf" srcId="{1C98030E-412D-468D-BAD0-CC37196681BF}" destId="{58E9D9A8-DE56-452B-BACD-1EF7241EE81A}" srcOrd="0" destOrd="0" presId="urn:microsoft.com/office/officeart/2005/8/layout/bProcess4"/>
    <dgm:cxn modelId="{63FD8C6C-CC59-496E-9B35-10C7B857659B}" type="presOf" srcId="{2316C8E4-C9FC-470D-BCC5-A7587F319ACA}" destId="{5A86650A-B0D4-40A7-897F-6DFEB4B02A78}" srcOrd="0" destOrd="0" presId="urn:microsoft.com/office/officeart/2005/8/layout/bProcess4"/>
    <dgm:cxn modelId="{E243D569-58E7-4617-A204-BE8DD069F07C}" srcId="{CB8C194D-B37D-429D-B87B-67DADD1F8A0C}" destId="{CB0339D1-E41B-416D-8102-A8EDDE3F296F}" srcOrd="0" destOrd="0" parTransId="{48943670-90B6-4A6C-92B5-3F386D640FB2}" sibTransId="{671D8D0E-D3E9-4A2B-B789-051DB07DFD1E}"/>
    <dgm:cxn modelId="{B5E814FC-9BCD-4E4B-A4E9-DBFF0E5E758C}" srcId="{CB8C194D-B37D-429D-B87B-67DADD1F8A0C}" destId="{C24D2125-72FE-4DFD-A6D2-2317285E211B}" srcOrd="2" destOrd="0" parTransId="{8AC44A11-FFFF-47FC-83A0-1E4D1FC840AE}" sibTransId="{60842FC5-049C-40FB-998F-7D15707052F2}"/>
    <dgm:cxn modelId="{0D07ECF4-833E-487B-9460-AA353C1B5787}" type="presOf" srcId="{DB83AA09-C853-4675-B6A8-74A0EFEDDF64}" destId="{525260C6-5509-4084-B5E7-BFCF001349DF}" srcOrd="0" destOrd="0" presId="urn:microsoft.com/office/officeart/2005/8/layout/bProcess4"/>
    <dgm:cxn modelId="{7B80FCF6-B0D0-4FF9-AD2F-C891D8A82966}" srcId="{CB8C194D-B37D-429D-B87B-67DADD1F8A0C}" destId="{E5251EB1-539F-4A41-B863-DF7C9B8CD777}" srcOrd="7" destOrd="0" parTransId="{6DA3BD2B-3DC8-4B6A-BA10-A2620BB9FF40}" sibTransId="{DD4E1370-C170-431A-8025-A312AAC81F0E}"/>
    <dgm:cxn modelId="{43281BC4-A02B-4723-8FFC-C4716633F691}" type="presOf" srcId="{4E1EE6FC-8C32-4C29-91D0-8FFD641950A6}" destId="{CD8C8469-B044-4E81-A7FA-F9BFA9D85133}" srcOrd="0" destOrd="0" presId="urn:microsoft.com/office/officeart/2005/8/layout/bProcess4"/>
    <dgm:cxn modelId="{00C9A407-0D0B-4999-82AE-2E945EBC5071}" type="presOf" srcId="{D5B1ACF6-17AE-4796-805F-081310F74752}" destId="{9313CCFA-A122-4301-8D35-D1F00200A327}" srcOrd="0" destOrd="0" presId="urn:microsoft.com/office/officeart/2005/8/layout/bProcess4"/>
    <dgm:cxn modelId="{E62BA048-3728-44D9-ADA4-9AD371A33D98}" type="presOf" srcId="{671D8D0E-D3E9-4A2B-B789-051DB07DFD1E}" destId="{1FF55917-FA90-42A1-9A99-41A02E4BC9F8}" srcOrd="0" destOrd="0" presId="urn:microsoft.com/office/officeart/2005/8/layout/bProcess4"/>
    <dgm:cxn modelId="{0815B2ED-B896-4B28-9A34-D769EF041252}" type="presOf" srcId="{60842FC5-049C-40FB-998F-7D15707052F2}" destId="{620B5C45-FFD6-4BA2-BBA6-FD4E6911B1A0}" srcOrd="0" destOrd="0" presId="urn:microsoft.com/office/officeart/2005/8/layout/bProcess4"/>
    <dgm:cxn modelId="{C6ADA126-7673-4362-A4A9-74DEC3DFB98A}" type="presOf" srcId="{CB8C194D-B37D-429D-B87B-67DADD1F8A0C}" destId="{75C06C3F-934B-42BF-8F9F-E0AEF3B90507}" srcOrd="0" destOrd="0" presId="urn:microsoft.com/office/officeart/2005/8/layout/bProcess4"/>
    <dgm:cxn modelId="{293E9A29-7FB1-4C1D-A4BC-37B490A96925}" srcId="{CB8C194D-B37D-429D-B87B-67DADD1F8A0C}" destId="{1C98030E-412D-468D-BAD0-CC37196681BF}" srcOrd="6" destOrd="0" parTransId="{C2C5AE2D-E603-4C85-9D35-71144AD31D2B}" sibTransId="{79CE99D8-BD8A-4EB9-87E0-7FD730CE0FB7}"/>
    <dgm:cxn modelId="{B617D51D-59E9-4A99-800F-62A4A73FB2CC}" type="presOf" srcId="{79CE99D8-BD8A-4EB9-87E0-7FD730CE0FB7}" destId="{1A53C615-FA57-434E-BCC2-C4188AC4B90B}" srcOrd="0" destOrd="0" presId="urn:microsoft.com/office/officeart/2005/8/layout/bProcess4"/>
    <dgm:cxn modelId="{558BE120-06E6-418D-BC44-88FD6435E390}" srcId="{CB8C194D-B37D-429D-B87B-67DADD1F8A0C}" destId="{1BB40EC3-E8AC-42F4-B240-51267D3B845C}" srcOrd="4" destOrd="0" parTransId="{B0F1C1B9-8C97-42D8-9D25-674C6911BC37}" sibTransId="{2316C8E4-C9FC-470D-BCC5-A7587F319ACA}"/>
    <dgm:cxn modelId="{AB3B7C09-4627-404E-A91D-162AC24BCB0E}" srcId="{CB8C194D-B37D-429D-B87B-67DADD1F8A0C}" destId="{D5B1ACF6-17AE-4796-805F-081310F74752}" srcOrd="1" destOrd="0" parTransId="{29730FC6-C118-4997-BE7A-51F4908D47FA}" sibTransId="{1C7CA8E5-E05E-40BF-A239-11D872C9A3B8}"/>
    <dgm:cxn modelId="{62129DC0-AEAD-4B88-B74B-E624641AD1D6}" type="presOf" srcId="{3F0BD039-98FF-4C79-BE5B-1629ADED9F0B}" destId="{924C79FD-E0AF-44D3-A65B-6ACADAB6BD11}" srcOrd="0" destOrd="0" presId="urn:microsoft.com/office/officeart/2005/8/layout/bProcess4"/>
    <dgm:cxn modelId="{A526371F-5191-4B66-A279-A36347B68E7B}" type="presOf" srcId="{1C7CA8E5-E05E-40BF-A239-11D872C9A3B8}" destId="{402983BF-31F3-4BDF-B775-AAA751A01D6A}" srcOrd="0" destOrd="0" presId="urn:microsoft.com/office/officeart/2005/8/layout/bProcess4"/>
    <dgm:cxn modelId="{D49926A5-80D8-4ECD-B078-9167CA73FA07}" type="presOf" srcId="{C24D2125-72FE-4DFD-A6D2-2317285E211B}" destId="{FBF58058-0694-4E07-894D-D2D7E677F1FF}" srcOrd="0" destOrd="0" presId="urn:microsoft.com/office/officeart/2005/8/layout/bProcess4"/>
    <dgm:cxn modelId="{F8F0FE94-0513-43C2-AAE6-8CF358320BEC}" type="presOf" srcId="{E5251EB1-539F-4A41-B863-DF7C9B8CD777}" destId="{65DD8832-451B-4E6A-B5EB-F2CF74C28A49}" srcOrd="0" destOrd="0" presId="urn:microsoft.com/office/officeart/2005/8/layout/bProcess4"/>
    <dgm:cxn modelId="{73B7B64B-CFFF-4844-8E56-7B70FB323C95}" srcId="{CB8C194D-B37D-429D-B87B-67DADD1F8A0C}" destId="{4E1EE6FC-8C32-4C29-91D0-8FFD641950A6}" srcOrd="3" destOrd="0" parTransId="{DE0B7F7A-39F3-4764-892A-48E5F88CE015}" sibTransId="{DB83AA09-C853-4675-B6A8-74A0EFEDDF64}"/>
    <dgm:cxn modelId="{A3AA8CBB-3284-4C6A-A420-8212887F3CDC}" type="presOf" srcId="{134AEE64-2E4B-418F-BE65-ED3632A18B44}" destId="{6756AD3D-7ACD-4976-8C1C-C129EA10AAE1}" srcOrd="0" destOrd="0" presId="urn:microsoft.com/office/officeart/2005/8/layout/bProcess4"/>
    <dgm:cxn modelId="{0DABFD44-741F-4981-B003-8D554AE63DC7}" srcId="{CB8C194D-B37D-429D-B87B-67DADD1F8A0C}" destId="{134AEE64-2E4B-418F-BE65-ED3632A18B44}" srcOrd="5" destOrd="0" parTransId="{6EC707CD-D7F8-47E6-95BF-88B736F8A922}" sibTransId="{3F0BD039-98FF-4C79-BE5B-1629ADED9F0B}"/>
    <dgm:cxn modelId="{2D9C70D6-9144-4B82-A1A7-AF3931D235F5}" type="presParOf" srcId="{75C06C3F-934B-42BF-8F9F-E0AEF3B90507}" destId="{B9AF076D-EE8C-4C22-A33E-993C7CCE6B24}" srcOrd="0" destOrd="0" presId="urn:microsoft.com/office/officeart/2005/8/layout/bProcess4"/>
    <dgm:cxn modelId="{893A58E2-FFCD-404E-8F49-A9CDAFC2B051}" type="presParOf" srcId="{B9AF076D-EE8C-4C22-A33E-993C7CCE6B24}" destId="{5F8B55B4-E0E5-4EBC-944C-37B4E3A539EB}" srcOrd="0" destOrd="0" presId="urn:microsoft.com/office/officeart/2005/8/layout/bProcess4"/>
    <dgm:cxn modelId="{EA43A3BC-DE27-4DDC-8A5A-A2D5B413C924}" type="presParOf" srcId="{B9AF076D-EE8C-4C22-A33E-993C7CCE6B24}" destId="{C7778BED-6767-4ED0-990F-7CCE05B8316C}" srcOrd="1" destOrd="0" presId="urn:microsoft.com/office/officeart/2005/8/layout/bProcess4"/>
    <dgm:cxn modelId="{0D1EC374-78C5-4239-A797-11C4D12D40A1}" type="presParOf" srcId="{75C06C3F-934B-42BF-8F9F-E0AEF3B90507}" destId="{1FF55917-FA90-42A1-9A99-41A02E4BC9F8}" srcOrd="1" destOrd="0" presId="urn:microsoft.com/office/officeart/2005/8/layout/bProcess4"/>
    <dgm:cxn modelId="{401EB0CE-5080-412F-A847-2DCB32298A32}" type="presParOf" srcId="{75C06C3F-934B-42BF-8F9F-E0AEF3B90507}" destId="{3326CDE1-A3F4-47B3-946D-0E1C0823C3EE}" srcOrd="2" destOrd="0" presId="urn:microsoft.com/office/officeart/2005/8/layout/bProcess4"/>
    <dgm:cxn modelId="{6441BF26-08C5-4E6B-9418-D3D7BF412FD5}" type="presParOf" srcId="{3326CDE1-A3F4-47B3-946D-0E1C0823C3EE}" destId="{CE7E35EC-6311-477C-8F9B-5A63ADBEBC42}" srcOrd="0" destOrd="0" presId="urn:microsoft.com/office/officeart/2005/8/layout/bProcess4"/>
    <dgm:cxn modelId="{D623BDB2-D30A-464C-B439-3DB03A73B114}" type="presParOf" srcId="{3326CDE1-A3F4-47B3-946D-0E1C0823C3EE}" destId="{9313CCFA-A122-4301-8D35-D1F00200A327}" srcOrd="1" destOrd="0" presId="urn:microsoft.com/office/officeart/2005/8/layout/bProcess4"/>
    <dgm:cxn modelId="{8B6EE467-B675-445E-9965-B85EA0D29BDA}" type="presParOf" srcId="{75C06C3F-934B-42BF-8F9F-E0AEF3B90507}" destId="{402983BF-31F3-4BDF-B775-AAA751A01D6A}" srcOrd="3" destOrd="0" presId="urn:microsoft.com/office/officeart/2005/8/layout/bProcess4"/>
    <dgm:cxn modelId="{D7550933-4F8C-409B-A9B8-F0F645EC3810}" type="presParOf" srcId="{75C06C3F-934B-42BF-8F9F-E0AEF3B90507}" destId="{ACD15CE2-3158-489B-8715-592AD8E64046}" srcOrd="4" destOrd="0" presId="urn:microsoft.com/office/officeart/2005/8/layout/bProcess4"/>
    <dgm:cxn modelId="{0AE72BDD-4F37-486B-B2FC-6D2A32200DDC}" type="presParOf" srcId="{ACD15CE2-3158-489B-8715-592AD8E64046}" destId="{C40BF1D2-6189-4937-93F4-5708C804D166}" srcOrd="0" destOrd="0" presId="urn:microsoft.com/office/officeart/2005/8/layout/bProcess4"/>
    <dgm:cxn modelId="{8421B5B4-8AFD-4B4F-9860-57BF5553203B}" type="presParOf" srcId="{ACD15CE2-3158-489B-8715-592AD8E64046}" destId="{FBF58058-0694-4E07-894D-D2D7E677F1FF}" srcOrd="1" destOrd="0" presId="urn:microsoft.com/office/officeart/2005/8/layout/bProcess4"/>
    <dgm:cxn modelId="{E1C8E635-F07D-44FA-9A80-FB2146A0BE14}" type="presParOf" srcId="{75C06C3F-934B-42BF-8F9F-E0AEF3B90507}" destId="{620B5C45-FFD6-4BA2-BBA6-FD4E6911B1A0}" srcOrd="5" destOrd="0" presId="urn:microsoft.com/office/officeart/2005/8/layout/bProcess4"/>
    <dgm:cxn modelId="{A2C4DCB8-5FD5-474A-A81B-D92952A65076}" type="presParOf" srcId="{75C06C3F-934B-42BF-8F9F-E0AEF3B90507}" destId="{7FF94FD9-420E-4CAE-B797-D24939BCF86B}" srcOrd="6" destOrd="0" presId="urn:microsoft.com/office/officeart/2005/8/layout/bProcess4"/>
    <dgm:cxn modelId="{7AA74A32-A48B-459C-8F32-441D92CF9A0D}" type="presParOf" srcId="{7FF94FD9-420E-4CAE-B797-D24939BCF86B}" destId="{6156652D-B716-49B6-995B-E82260D9B01C}" srcOrd="0" destOrd="0" presId="urn:microsoft.com/office/officeart/2005/8/layout/bProcess4"/>
    <dgm:cxn modelId="{9700D292-4F54-463E-A816-C7ECA31346BA}" type="presParOf" srcId="{7FF94FD9-420E-4CAE-B797-D24939BCF86B}" destId="{CD8C8469-B044-4E81-A7FA-F9BFA9D85133}" srcOrd="1" destOrd="0" presId="urn:microsoft.com/office/officeart/2005/8/layout/bProcess4"/>
    <dgm:cxn modelId="{38A4A504-A979-4312-96DB-BA175951C870}" type="presParOf" srcId="{75C06C3F-934B-42BF-8F9F-E0AEF3B90507}" destId="{525260C6-5509-4084-B5E7-BFCF001349DF}" srcOrd="7" destOrd="0" presId="urn:microsoft.com/office/officeart/2005/8/layout/bProcess4"/>
    <dgm:cxn modelId="{666E91D3-5F29-46D3-8207-243995203F91}" type="presParOf" srcId="{75C06C3F-934B-42BF-8F9F-E0AEF3B90507}" destId="{A5754959-BF22-4002-AAAE-9C2E7789D45C}" srcOrd="8" destOrd="0" presId="urn:microsoft.com/office/officeart/2005/8/layout/bProcess4"/>
    <dgm:cxn modelId="{2FE2EA5A-3D9A-4CF2-A920-B4AD3746B70E}" type="presParOf" srcId="{A5754959-BF22-4002-AAAE-9C2E7789D45C}" destId="{F9C96BBE-00BA-4145-A6C3-960FF0C8A1D3}" srcOrd="0" destOrd="0" presId="urn:microsoft.com/office/officeart/2005/8/layout/bProcess4"/>
    <dgm:cxn modelId="{F293CA0F-F29C-4D0E-93ED-12C071F5ADB6}" type="presParOf" srcId="{A5754959-BF22-4002-AAAE-9C2E7789D45C}" destId="{E0A37C02-3345-4515-81BE-51313228534F}" srcOrd="1" destOrd="0" presId="urn:microsoft.com/office/officeart/2005/8/layout/bProcess4"/>
    <dgm:cxn modelId="{4FA56DDF-2571-4976-89B7-D5A4FF055AFB}" type="presParOf" srcId="{75C06C3F-934B-42BF-8F9F-E0AEF3B90507}" destId="{5A86650A-B0D4-40A7-897F-6DFEB4B02A78}" srcOrd="9" destOrd="0" presId="urn:microsoft.com/office/officeart/2005/8/layout/bProcess4"/>
    <dgm:cxn modelId="{FFFED7B1-8F65-4F23-AB20-48F35C44B971}" type="presParOf" srcId="{75C06C3F-934B-42BF-8F9F-E0AEF3B90507}" destId="{07F0416E-31A5-4A50-A3FF-711B667BBDC0}" srcOrd="10" destOrd="0" presId="urn:microsoft.com/office/officeart/2005/8/layout/bProcess4"/>
    <dgm:cxn modelId="{E7B0FD7E-374A-49BA-94AA-BFD9E6C950A9}" type="presParOf" srcId="{07F0416E-31A5-4A50-A3FF-711B667BBDC0}" destId="{C0F6B559-EA4F-49AB-820A-33AEC7994796}" srcOrd="0" destOrd="0" presId="urn:microsoft.com/office/officeart/2005/8/layout/bProcess4"/>
    <dgm:cxn modelId="{8B3CD109-F489-4BC7-9B8E-D957CDFFE32B}" type="presParOf" srcId="{07F0416E-31A5-4A50-A3FF-711B667BBDC0}" destId="{6756AD3D-7ACD-4976-8C1C-C129EA10AAE1}" srcOrd="1" destOrd="0" presId="urn:microsoft.com/office/officeart/2005/8/layout/bProcess4"/>
    <dgm:cxn modelId="{49DAF6CF-8586-4942-95EB-A9A69A1E6C6B}" type="presParOf" srcId="{75C06C3F-934B-42BF-8F9F-E0AEF3B90507}" destId="{924C79FD-E0AF-44D3-A65B-6ACADAB6BD11}" srcOrd="11" destOrd="0" presId="urn:microsoft.com/office/officeart/2005/8/layout/bProcess4"/>
    <dgm:cxn modelId="{A7373D51-9AEA-402C-8BB0-66B24900E42B}" type="presParOf" srcId="{75C06C3F-934B-42BF-8F9F-E0AEF3B90507}" destId="{70374AD0-9026-44ED-BF44-F391E9A32235}" srcOrd="12" destOrd="0" presId="urn:microsoft.com/office/officeart/2005/8/layout/bProcess4"/>
    <dgm:cxn modelId="{BF53121F-5C4F-475F-8E42-2DE7A008F622}" type="presParOf" srcId="{70374AD0-9026-44ED-BF44-F391E9A32235}" destId="{2623BB0A-6783-40AA-8939-D7A2D671A3C5}" srcOrd="0" destOrd="0" presId="urn:microsoft.com/office/officeart/2005/8/layout/bProcess4"/>
    <dgm:cxn modelId="{EE7B1F89-5F1D-4DCB-960D-D2CD7380DA1C}" type="presParOf" srcId="{70374AD0-9026-44ED-BF44-F391E9A32235}" destId="{58E9D9A8-DE56-452B-BACD-1EF7241EE81A}" srcOrd="1" destOrd="0" presId="urn:microsoft.com/office/officeart/2005/8/layout/bProcess4"/>
    <dgm:cxn modelId="{13418F99-F960-40AD-98B0-4588A81C1353}" type="presParOf" srcId="{75C06C3F-934B-42BF-8F9F-E0AEF3B90507}" destId="{1A53C615-FA57-434E-BCC2-C4188AC4B90B}" srcOrd="13" destOrd="0" presId="urn:microsoft.com/office/officeart/2005/8/layout/bProcess4"/>
    <dgm:cxn modelId="{E139105C-2292-493F-B9B8-C8DA2F2DBE21}" type="presParOf" srcId="{75C06C3F-934B-42BF-8F9F-E0AEF3B90507}" destId="{1AE54A2E-4ED2-4264-A2EC-356042B5B80C}" srcOrd="14" destOrd="0" presId="urn:microsoft.com/office/officeart/2005/8/layout/bProcess4"/>
    <dgm:cxn modelId="{4809B1CE-EDBD-4574-9380-F8EC1D33BDCF}" type="presParOf" srcId="{1AE54A2E-4ED2-4264-A2EC-356042B5B80C}" destId="{B1B22FB8-1EE3-44ED-9C47-AC427B38BA11}" srcOrd="0" destOrd="0" presId="urn:microsoft.com/office/officeart/2005/8/layout/bProcess4"/>
    <dgm:cxn modelId="{AAD84F64-7B69-4F37-BA7B-01D7CD2BEF2D}" type="presParOf" srcId="{1AE54A2E-4ED2-4264-A2EC-356042B5B80C}" destId="{65DD8832-451B-4E6A-B5EB-F2CF74C28A49}"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8C194D-B37D-429D-B87B-67DADD1F8A0C}" type="doc">
      <dgm:prSet loTypeId="urn:microsoft.com/office/officeart/2005/8/layout/bProcess4" loCatId="process" qsTypeId="urn:microsoft.com/office/officeart/2005/8/quickstyle/3d7" qsCatId="3D" csTypeId="urn:microsoft.com/office/officeart/2005/8/colors/accent2_2" csCatId="accent2" phldr="1"/>
      <dgm:spPr>
        <a:scene3d>
          <a:camera prst="isometricOffAxis1Right" zoom="91000"/>
          <a:lightRig rig="threePt" dir="t">
            <a:rot lat="0" lon="0" rev="20640000"/>
          </a:lightRig>
        </a:scene3d>
      </dgm:spPr>
      <dgm:t>
        <a:bodyPr/>
        <a:lstStyle/>
        <a:p>
          <a:endParaRPr lang="en-US"/>
        </a:p>
      </dgm:t>
    </dgm:pt>
    <dgm:pt modelId="{CB0339D1-E41B-416D-8102-A8EDDE3F296F}">
      <dgm:prSet phldrT="[Text]"/>
      <dgm:spPr/>
      <dgm:t>
        <a:bodyPr/>
        <a:lstStyle/>
        <a:p>
          <a:r>
            <a:rPr lang="en-US" dirty="0" smtClean="0"/>
            <a:t>Failure occurs</a:t>
          </a:r>
          <a:endParaRPr lang="en-US" dirty="0"/>
        </a:p>
      </dgm:t>
    </dgm:pt>
    <dgm:pt modelId="{48943670-90B6-4A6C-92B5-3F386D640FB2}" type="parTrans" cxnId="{E243D569-58E7-4617-A204-BE8DD069F07C}">
      <dgm:prSet/>
      <dgm:spPr/>
      <dgm:t>
        <a:bodyPr/>
        <a:lstStyle/>
        <a:p>
          <a:endParaRPr lang="en-US"/>
        </a:p>
      </dgm:t>
    </dgm:pt>
    <dgm:pt modelId="{671D8D0E-D3E9-4A2B-B789-051DB07DFD1E}" type="sibTrans" cxnId="{E243D569-58E7-4617-A204-BE8DD069F07C}">
      <dgm:prSet/>
      <dgm:spPr/>
      <dgm:t>
        <a:bodyPr/>
        <a:lstStyle/>
        <a:p>
          <a:endParaRPr lang="en-US" dirty="0"/>
        </a:p>
      </dgm:t>
    </dgm:pt>
    <dgm:pt modelId="{D5B1ACF6-17AE-4796-805F-081310F74752}">
      <dgm:prSet phldrT="[Text]"/>
      <dgm:spPr/>
      <dgm:t>
        <a:bodyPr/>
        <a:lstStyle/>
        <a:p>
          <a:r>
            <a:rPr lang="en-US" dirty="0" smtClean="0"/>
            <a:t>Mail AWI-WTP form 2290</a:t>
          </a:r>
          <a:endParaRPr lang="en-US" dirty="0"/>
        </a:p>
      </dgm:t>
    </dgm:pt>
    <dgm:pt modelId="{29730FC6-C118-4997-BE7A-51F4908D47FA}" type="parTrans" cxnId="{AB3B7C09-4627-404E-A91D-162AC24BCB0E}">
      <dgm:prSet/>
      <dgm:spPr/>
      <dgm:t>
        <a:bodyPr/>
        <a:lstStyle/>
        <a:p>
          <a:endParaRPr lang="en-US"/>
        </a:p>
      </dgm:t>
    </dgm:pt>
    <dgm:pt modelId="{1C7CA8E5-E05E-40BF-A239-11D872C9A3B8}" type="sibTrans" cxnId="{AB3B7C09-4627-404E-A91D-162AC24BCB0E}">
      <dgm:prSet/>
      <dgm:spPr/>
      <dgm:t>
        <a:bodyPr/>
        <a:lstStyle/>
        <a:p>
          <a:endParaRPr lang="en-US" dirty="0"/>
        </a:p>
      </dgm:t>
    </dgm:pt>
    <dgm:pt modelId="{C24D2125-72FE-4DFD-A6D2-2317285E211B}">
      <dgm:prSet phldrT="[Text]"/>
      <dgm:spPr/>
      <dgm:t>
        <a:bodyPr/>
        <a:lstStyle/>
        <a:p>
          <a:r>
            <a:rPr lang="en-US" dirty="0" smtClean="0"/>
            <a:t>Make an oral attempt</a:t>
          </a:r>
          <a:endParaRPr lang="en-US" dirty="0"/>
        </a:p>
      </dgm:t>
    </dgm:pt>
    <dgm:pt modelId="{8AC44A11-FFFF-47FC-83A0-1E4D1FC840AE}" type="parTrans" cxnId="{B5E814FC-9BCD-4E4B-A4E9-DBFF0E5E758C}">
      <dgm:prSet/>
      <dgm:spPr/>
      <dgm:t>
        <a:bodyPr/>
        <a:lstStyle/>
        <a:p>
          <a:endParaRPr lang="en-US"/>
        </a:p>
      </dgm:t>
    </dgm:pt>
    <dgm:pt modelId="{60842FC5-049C-40FB-998F-7D15707052F2}" type="sibTrans" cxnId="{B5E814FC-9BCD-4E4B-A4E9-DBFF0E5E758C}">
      <dgm:prSet/>
      <dgm:spPr/>
      <dgm:t>
        <a:bodyPr/>
        <a:lstStyle/>
        <a:p>
          <a:endParaRPr lang="en-US" dirty="0"/>
        </a:p>
      </dgm:t>
    </dgm:pt>
    <dgm:pt modelId="{4E1EE6FC-8C32-4C29-91D0-8FFD641950A6}">
      <dgm:prSet phldrT="[Text]"/>
      <dgm:spPr/>
      <dgm:t>
        <a:bodyPr/>
        <a:lstStyle/>
        <a:p>
          <a:r>
            <a:rPr lang="en-US" dirty="0" smtClean="0"/>
            <a:t>Oral attempt is </a:t>
          </a:r>
          <a:r>
            <a:rPr lang="en-US" b="1" i="1" u="sng" dirty="0" smtClean="0"/>
            <a:t>successful</a:t>
          </a:r>
          <a:endParaRPr lang="en-US" b="1" i="1" u="sng" dirty="0"/>
        </a:p>
      </dgm:t>
    </dgm:pt>
    <dgm:pt modelId="{DE0B7F7A-39F3-4764-892A-48E5F88CE015}" type="parTrans" cxnId="{73B7B64B-CFFF-4844-8E56-7B70FB323C95}">
      <dgm:prSet/>
      <dgm:spPr/>
      <dgm:t>
        <a:bodyPr/>
        <a:lstStyle/>
        <a:p>
          <a:endParaRPr lang="en-US"/>
        </a:p>
      </dgm:t>
    </dgm:pt>
    <dgm:pt modelId="{DB83AA09-C853-4675-B6A8-74A0EFEDDF64}" type="sibTrans" cxnId="{73B7B64B-CFFF-4844-8E56-7B70FB323C95}">
      <dgm:prSet/>
      <dgm:spPr/>
      <dgm:t>
        <a:bodyPr/>
        <a:lstStyle/>
        <a:p>
          <a:endParaRPr lang="en-US" dirty="0"/>
        </a:p>
      </dgm:t>
    </dgm:pt>
    <dgm:pt modelId="{1BB40EC3-E8AC-42F4-B240-51267D3B845C}">
      <dgm:prSet phldrT="[Text]"/>
      <dgm:spPr/>
      <dgm:t>
        <a:bodyPr/>
        <a:lstStyle/>
        <a:p>
          <a:r>
            <a:rPr lang="en-US" dirty="0" smtClean="0"/>
            <a:t>Does the customer have good cause or is good cause accepted?</a:t>
          </a:r>
          <a:endParaRPr lang="en-US" dirty="0"/>
        </a:p>
      </dgm:t>
    </dgm:pt>
    <dgm:pt modelId="{B0F1C1B9-8C97-42D8-9D25-674C6911BC37}" type="parTrans" cxnId="{558BE120-06E6-418D-BC44-88FD6435E390}">
      <dgm:prSet/>
      <dgm:spPr/>
      <dgm:t>
        <a:bodyPr/>
        <a:lstStyle/>
        <a:p>
          <a:endParaRPr lang="en-US"/>
        </a:p>
      </dgm:t>
    </dgm:pt>
    <dgm:pt modelId="{2316C8E4-C9FC-470D-BCC5-A7587F319ACA}" type="sibTrans" cxnId="{558BE120-06E6-418D-BC44-88FD6435E390}">
      <dgm:prSet/>
      <dgm:spPr/>
      <dgm:t>
        <a:bodyPr/>
        <a:lstStyle/>
        <a:p>
          <a:endParaRPr lang="en-US" dirty="0"/>
        </a:p>
      </dgm:t>
    </dgm:pt>
    <dgm:pt modelId="{134AEE64-2E4B-418F-BE65-ED3632A18B44}">
      <dgm:prSet phldrT="[Text]"/>
      <dgm:spPr/>
      <dgm:t>
        <a:bodyPr/>
        <a:lstStyle/>
        <a:p>
          <a:r>
            <a:rPr lang="en-US" dirty="0" smtClean="0"/>
            <a:t>NO!</a:t>
          </a:r>
          <a:endParaRPr lang="en-US" dirty="0"/>
        </a:p>
      </dgm:t>
    </dgm:pt>
    <dgm:pt modelId="{6EC707CD-D7F8-47E6-95BF-88B736F8A922}" type="parTrans" cxnId="{0DABFD44-741F-4981-B003-8D554AE63DC7}">
      <dgm:prSet/>
      <dgm:spPr/>
      <dgm:t>
        <a:bodyPr/>
        <a:lstStyle/>
        <a:p>
          <a:endParaRPr lang="en-US"/>
        </a:p>
      </dgm:t>
    </dgm:pt>
    <dgm:pt modelId="{3F0BD039-98FF-4C79-BE5B-1629ADED9F0B}" type="sibTrans" cxnId="{0DABFD44-741F-4981-B003-8D554AE63DC7}">
      <dgm:prSet/>
      <dgm:spPr/>
      <dgm:t>
        <a:bodyPr/>
        <a:lstStyle/>
        <a:p>
          <a:endParaRPr lang="en-US" dirty="0"/>
        </a:p>
      </dgm:t>
    </dgm:pt>
    <dgm:pt modelId="{1C98030E-412D-468D-BAD0-CC37196681BF}">
      <dgm:prSet phldrT="[Text]"/>
      <dgm:spPr/>
      <dgm:t>
        <a:bodyPr/>
        <a:lstStyle/>
        <a:p>
          <a:r>
            <a:rPr lang="en-US" dirty="0" smtClean="0"/>
            <a:t>Counsel participant on noncompliance (offer services, if needed)</a:t>
          </a:r>
          <a:endParaRPr lang="en-US" dirty="0"/>
        </a:p>
      </dgm:t>
    </dgm:pt>
    <dgm:pt modelId="{C2C5AE2D-E603-4C85-9D35-71144AD31D2B}" type="parTrans" cxnId="{293E9A29-7FB1-4C1D-A4BC-37B490A96925}">
      <dgm:prSet/>
      <dgm:spPr/>
      <dgm:t>
        <a:bodyPr/>
        <a:lstStyle/>
        <a:p>
          <a:endParaRPr lang="en-US"/>
        </a:p>
      </dgm:t>
    </dgm:pt>
    <dgm:pt modelId="{79CE99D8-BD8A-4EB9-87E0-7FD730CE0FB7}" type="sibTrans" cxnId="{293E9A29-7FB1-4C1D-A4BC-37B490A96925}">
      <dgm:prSet/>
      <dgm:spPr/>
      <dgm:t>
        <a:bodyPr/>
        <a:lstStyle/>
        <a:p>
          <a:endParaRPr lang="en-US" dirty="0"/>
        </a:p>
      </dgm:t>
    </dgm:pt>
    <dgm:pt modelId="{E5251EB1-539F-4A41-B863-DF7C9B8CD777}">
      <dgm:prSet phldrT="[Text]"/>
      <dgm:spPr/>
      <dgm:t>
        <a:bodyPr/>
        <a:lstStyle/>
        <a:p>
          <a:r>
            <a:rPr lang="en-US" dirty="0" smtClean="0"/>
            <a:t>Establish compliance activity with a due date</a:t>
          </a:r>
          <a:endParaRPr lang="en-US" dirty="0"/>
        </a:p>
      </dgm:t>
    </dgm:pt>
    <dgm:pt modelId="{6DA3BD2B-3DC8-4B6A-BA10-A2620BB9FF40}" type="parTrans" cxnId="{7B80FCF6-B0D0-4FF9-AD2F-C891D8A82966}">
      <dgm:prSet/>
      <dgm:spPr/>
      <dgm:t>
        <a:bodyPr/>
        <a:lstStyle/>
        <a:p>
          <a:endParaRPr lang="en-US"/>
        </a:p>
      </dgm:t>
    </dgm:pt>
    <dgm:pt modelId="{DD4E1370-C170-431A-8025-A312AAC81F0E}" type="sibTrans" cxnId="{7B80FCF6-B0D0-4FF9-AD2F-C891D8A82966}">
      <dgm:prSet/>
      <dgm:spPr/>
      <dgm:t>
        <a:bodyPr/>
        <a:lstStyle/>
        <a:p>
          <a:endParaRPr lang="en-US"/>
        </a:p>
      </dgm:t>
    </dgm:pt>
    <dgm:pt modelId="{75C06C3F-934B-42BF-8F9F-E0AEF3B90507}" type="pres">
      <dgm:prSet presAssocID="{CB8C194D-B37D-429D-B87B-67DADD1F8A0C}" presName="Name0" presStyleCnt="0">
        <dgm:presLayoutVars>
          <dgm:dir/>
          <dgm:resizeHandles/>
        </dgm:presLayoutVars>
      </dgm:prSet>
      <dgm:spPr/>
      <dgm:t>
        <a:bodyPr/>
        <a:lstStyle/>
        <a:p>
          <a:endParaRPr lang="en-US"/>
        </a:p>
      </dgm:t>
    </dgm:pt>
    <dgm:pt modelId="{B9AF076D-EE8C-4C22-A33E-993C7CCE6B24}" type="pres">
      <dgm:prSet presAssocID="{CB0339D1-E41B-416D-8102-A8EDDE3F296F}" presName="compNode" presStyleCnt="0"/>
      <dgm:spPr/>
    </dgm:pt>
    <dgm:pt modelId="{5F8B55B4-E0E5-4EBC-944C-37B4E3A539EB}" type="pres">
      <dgm:prSet presAssocID="{CB0339D1-E41B-416D-8102-A8EDDE3F296F}" presName="dummyConnPt" presStyleCnt="0"/>
      <dgm:spPr/>
    </dgm:pt>
    <dgm:pt modelId="{C7778BED-6767-4ED0-990F-7CCE05B8316C}" type="pres">
      <dgm:prSet presAssocID="{CB0339D1-E41B-416D-8102-A8EDDE3F296F}" presName="node" presStyleLbl="node1" presStyleIdx="0" presStyleCnt="8" custLinFactNeighborX="-3426" custLinFactNeighborY="-16830">
        <dgm:presLayoutVars>
          <dgm:bulletEnabled val="1"/>
        </dgm:presLayoutVars>
      </dgm:prSet>
      <dgm:spPr/>
      <dgm:t>
        <a:bodyPr/>
        <a:lstStyle/>
        <a:p>
          <a:endParaRPr lang="en-US"/>
        </a:p>
      </dgm:t>
    </dgm:pt>
    <dgm:pt modelId="{1FF55917-FA90-42A1-9A99-41A02E4BC9F8}" type="pres">
      <dgm:prSet presAssocID="{671D8D0E-D3E9-4A2B-B789-051DB07DFD1E}" presName="sibTrans" presStyleLbl="bgSibTrans2D1" presStyleIdx="0" presStyleCnt="7"/>
      <dgm:spPr/>
      <dgm:t>
        <a:bodyPr/>
        <a:lstStyle/>
        <a:p>
          <a:endParaRPr lang="en-US"/>
        </a:p>
      </dgm:t>
    </dgm:pt>
    <dgm:pt modelId="{3326CDE1-A3F4-47B3-946D-0E1C0823C3EE}" type="pres">
      <dgm:prSet presAssocID="{D5B1ACF6-17AE-4796-805F-081310F74752}" presName="compNode" presStyleCnt="0"/>
      <dgm:spPr/>
    </dgm:pt>
    <dgm:pt modelId="{CE7E35EC-6311-477C-8F9B-5A63ADBEBC42}" type="pres">
      <dgm:prSet presAssocID="{D5B1ACF6-17AE-4796-805F-081310F74752}" presName="dummyConnPt" presStyleCnt="0"/>
      <dgm:spPr/>
    </dgm:pt>
    <dgm:pt modelId="{9313CCFA-A122-4301-8D35-D1F00200A327}" type="pres">
      <dgm:prSet presAssocID="{D5B1ACF6-17AE-4796-805F-081310F74752}" presName="node" presStyleLbl="node1" presStyleIdx="1" presStyleCnt="8">
        <dgm:presLayoutVars>
          <dgm:bulletEnabled val="1"/>
        </dgm:presLayoutVars>
      </dgm:prSet>
      <dgm:spPr/>
      <dgm:t>
        <a:bodyPr/>
        <a:lstStyle/>
        <a:p>
          <a:endParaRPr lang="en-US"/>
        </a:p>
      </dgm:t>
    </dgm:pt>
    <dgm:pt modelId="{402983BF-31F3-4BDF-B775-AAA751A01D6A}" type="pres">
      <dgm:prSet presAssocID="{1C7CA8E5-E05E-40BF-A239-11D872C9A3B8}" presName="sibTrans" presStyleLbl="bgSibTrans2D1" presStyleIdx="1" presStyleCnt="7"/>
      <dgm:spPr/>
      <dgm:t>
        <a:bodyPr/>
        <a:lstStyle/>
        <a:p>
          <a:endParaRPr lang="en-US"/>
        </a:p>
      </dgm:t>
    </dgm:pt>
    <dgm:pt modelId="{ACD15CE2-3158-489B-8715-592AD8E64046}" type="pres">
      <dgm:prSet presAssocID="{C24D2125-72FE-4DFD-A6D2-2317285E211B}" presName="compNode" presStyleCnt="0"/>
      <dgm:spPr/>
    </dgm:pt>
    <dgm:pt modelId="{C40BF1D2-6189-4937-93F4-5708C804D166}" type="pres">
      <dgm:prSet presAssocID="{C24D2125-72FE-4DFD-A6D2-2317285E211B}" presName="dummyConnPt" presStyleCnt="0"/>
      <dgm:spPr/>
    </dgm:pt>
    <dgm:pt modelId="{FBF58058-0694-4E07-894D-D2D7E677F1FF}" type="pres">
      <dgm:prSet presAssocID="{C24D2125-72FE-4DFD-A6D2-2317285E211B}" presName="node" presStyleLbl="node1" presStyleIdx="2" presStyleCnt="8">
        <dgm:presLayoutVars>
          <dgm:bulletEnabled val="1"/>
        </dgm:presLayoutVars>
      </dgm:prSet>
      <dgm:spPr/>
      <dgm:t>
        <a:bodyPr/>
        <a:lstStyle/>
        <a:p>
          <a:endParaRPr lang="en-US"/>
        </a:p>
      </dgm:t>
    </dgm:pt>
    <dgm:pt modelId="{620B5C45-FFD6-4BA2-BBA6-FD4E6911B1A0}" type="pres">
      <dgm:prSet presAssocID="{60842FC5-049C-40FB-998F-7D15707052F2}" presName="sibTrans" presStyleLbl="bgSibTrans2D1" presStyleIdx="2" presStyleCnt="7"/>
      <dgm:spPr/>
      <dgm:t>
        <a:bodyPr/>
        <a:lstStyle/>
        <a:p>
          <a:endParaRPr lang="en-US"/>
        </a:p>
      </dgm:t>
    </dgm:pt>
    <dgm:pt modelId="{7FF94FD9-420E-4CAE-B797-D24939BCF86B}" type="pres">
      <dgm:prSet presAssocID="{4E1EE6FC-8C32-4C29-91D0-8FFD641950A6}" presName="compNode" presStyleCnt="0"/>
      <dgm:spPr/>
    </dgm:pt>
    <dgm:pt modelId="{6156652D-B716-49B6-995B-E82260D9B01C}" type="pres">
      <dgm:prSet presAssocID="{4E1EE6FC-8C32-4C29-91D0-8FFD641950A6}" presName="dummyConnPt" presStyleCnt="0"/>
      <dgm:spPr/>
    </dgm:pt>
    <dgm:pt modelId="{CD8C8469-B044-4E81-A7FA-F9BFA9D85133}" type="pres">
      <dgm:prSet presAssocID="{4E1EE6FC-8C32-4C29-91D0-8FFD641950A6}" presName="node" presStyleLbl="node1" presStyleIdx="3" presStyleCnt="8">
        <dgm:presLayoutVars>
          <dgm:bulletEnabled val="1"/>
        </dgm:presLayoutVars>
      </dgm:prSet>
      <dgm:spPr/>
      <dgm:t>
        <a:bodyPr/>
        <a:lstStyle/>
        <a:p>
          <a:endParaRPr lang="en-US"/>
        </a:p>
      </dgm:t>
    </dgm:pt>
    <dgm:pt modelId="{525260C6-5509-4084-B5E7-BFCF001349DF}" type="pres">
      <dgm:prSet presAssocID="{DB83AA09-C853-4675-B6A8-74A0EFEDDF64}" presName="sibTrans" presStyleLbl="bgSibTrans2D1" presStyleIdx="3" presStyleCnt="7"/>
      <dgm:spPr/>
      <dgm:t>
        <a:bodyPr/>
        <a:lstStyle/>
        <a:p>
          <a:endParaRPr lang="en-US"/>
        </a:p>
      </dgm:t>
    </dgm:pt>
    <dgm:pt modelId="{A5754959-BF22-4002-AAAE-9C2E7789D45C}" type="pres">
      <dgm:prSet presAssocID="{1BB40EC3-E8AC-42F4-B240-51267D3B845C}" presName="compNode" presStyleCnt="0"/>
      <dgm:spPr/>
    </dgm:pt>
    <dgm:pt modelId="{F9C96BBE-00BA-4145-A6C3-960FF0C8A1D3}" type="pres">
      <dgm:prSet presAssocID="{1BB40EC3-E8AC-42F4-B240-51267D3B845C}" presName="dummyConnPt" presStyleCnt="0"/>
      <dgm:spPr/>
    </dgm:pt>
    <dgm:pt modelId="{E0A37C02-3345-4515-81BE-51313228534F}" type="pres">
      <dgm:prSet presAssocID="{1BB40EC3-E8AC-42F4-B240-51267D3B845C}" presName="node" presStyleLbl="node1" presStyleIdx="4" presStyleCnt="8">
        <dgm:presLayoutVars>
          <dgm:bulletEnabled val="1"/>
        </dgm:presLayoutVars>
      </dgm:prSet>
      <dgm:spPr/>
      <dgm:t>
        <a:bodyPr/>
        <a:lstStyle/>
        <a:p>
          <a:endParaRPr lang="en-US"/>
        </a:p>
      </dgm:t>
    </dgm:pt>
    <dgm:pt modelId="{5A86650A-B0D4-40A7-897F-6DFEB4B02A78}" type="pres">
      <dgm:prSet presAssocID="{2316C8E4-C9FC-470D-BCC5-A7587F319ACA}" presName="sibTrans" presStyleLbl="bgSibTrans2D1" presStyleIdx="4" presStyleCnt="7"/>
      <dgm:spPr/>
      <dgm:t>
        <a:bodyPr/>
        <a:lstStyle/>
        <a:p>
          <a:endParaRPr lang="en-US"/>
        </a:p>
      </dgm:t>
    </dgm:pt>
    <dgm:pt modelId="{07F0416E-31A5-4A50-A3FF-711B667BBDC0}" type="pres">
      <dgm:prSet presAssocID="{134AEE64-2E4B-418F-BE65-ED3632A18B44}" presName="compNode" presStyleCnt="0"/>
      <dgm:spPr/>
    </dgm:pt>
    <dgm:pt modelId="{C0F6B559-EA4F-49AB-820A-33AEC7994796}" type="pres">
      <dgm:prSet presAssocID="{134AEE64-2E4B-418F-BE65-ED3632A18B44}" presName="dummyConnPt" presStyleCnt="0"/>
      <dgm:spPr/>
    </dgm:pt>
    <dgm:pt modelId="{6756AD3D-7ACD-4976-8C1C-C129EA10AAE1}" type="pres">
      <dgm:prSet presAssocID="{134AEE64-2E4B-418F-BE65-ED3632A18B44}" presName="node" presStyleLbl="node1" presStyleIdx="5" presStyleCnt="8">
        <dgm:presLayoutVars>
          <dgm:bulletEnabled val="1"/>
        </dgm:presLayoutVars>
      </dgm:prSet>
      <dgm:spPr/>
      <dgm:t>
        <a:bodyPr/>
        <a:lstStyle/>
        <a:p>
          <a:endParaRPr lang="en-US"/>
        </a:p>
      </dgm:t>
    </dgm:pt>
    <dgm:pt modelId="{924C79FD-E0AF-44D3-A65B-6ACADAB6BD11}" type="pres">
      <dgm:prSet presAssocID="{3F0BD039-98FF-4C79-BE5B-1629ADED9F0B}" presName="sibTrans" presStyleLbl="bgSibTrans2D1" presStyleIdx="5" presStyleCnt="7"/>
      <dgm:spPr/>
      <dgm:t>
        <a:bodyPr/>
        <a:lstStyle/>
        <a:p>
          <a:endParaRPr lang="en-US"/>
        </a:p>
      </dgm:t>
    </dgm:pt>
    <dgm:pt modelId="{70374AD0-9026-44ED-BF44-F391E9A32235}" type="pres">
      <dgm:prSet presAssocID="{1C98030E-412D-468D-BAD0-CC37196681BF}" presName="compNode" presStyleCnt="0"/>
      <dgm:spPr/>
    </dgm:pt>
    <dgm:pt modelId="{2623BB0A-6783-40AA-8939-D7A2D671A3C5}" type="pres">
      <dgm:prSet presAssocID="{1C98030E-412D-468D-BAD0-CC37196681BF}" presName="dummyConnPt" presStyleCnt="0"/>
      <dgm:spPr/>
    </dgm:pt>
    <dgm:pt modelId="{58E9D9A8-DE56-452B-BACD-1EF7241EE81A}" type="pres">
      <dgm:prSet presAssocID="{1C98030E-412D-468D-BAD0-CC37196681BF}" presName="node" presStyleLbl="node1" presStyleIdx="6" presStyleCnt="8">
        <dgm:presLayoutVars>
          <dgm:bulletEnabled val="1"/>
        </dgm:presLayoutVars>
      </dgm:prSet>
      <dgm:spPr/>
      <dgm:t>
        <a:bodyPr/>
        <a:lstStyle/>
        <a:p>
          <a:endParaRPr lang="en-US"/>
        </a:p>
      </dgm:t>
    </dgm:pt>
    <dgm:pt modelId="{1A53C615-FA57-434E-BCC2-C4188AC4B90B}" type="pres">
      <dgm:prSet presAssocID="{79CE99D8-BD8A-4EB9-87E0-7FD730CE0FB7}" presName="sibTrans" presStyleLbl="bgSibTrans2D1" presStyleIdx="6" presStyleCnt="7"/>
      <dgm:spPr/>
      <dgm:t>
        <a:bodyPr/>
        <a:lstStyle/>
        <a:p>
          <a:endParaRPr lang="en-US"/>
        </a:p>
      </dgm:t>
    </dgm:pt>
    <dgm:pt modelId="{1AE54A2E-4ED2-4264-A2EC-356042B5B80C}" type="pres">
      <dgm:prSet presAssocID="{E5251EB1-539F-4A41-B863-DF7C9B8CD777}" presName="compNode" presStyleCnt="0"/>
      <dgm:spPr/>
    </dgm:pt>
    <dgm:pt modelId="{B1B22FB8-1EE3-44ED-9C47-AC427B38BA11}" type="pres">
      <dgm:prSet presAssocID="{E5251EB1-539F-4A41-B863-DF7C9B8CD777}" presName="dummyConnPt" presStyleCnt="0"/>
      <dgm:spPr/>
    </dgm:pt>
    <dgm:pt modelId="{65DD8832-451B-4E6A-B5EB-F2CF74C28A49}" type="pres">
      <dgm:prSet presAssocID="{E5251EB1-539F-4A41-B863-DF7C9B8CD777}" presName="node" presStyleLbl="node1" presStyleIdx="7" presStyleCnt="8">
        <dgm:presLayoutVars>
          <dgm:bulletEnabled val="1"/>
        </dgm:presLayoutVars>
      </dgm:prSet>
      <dgm:spPr/>
      <dgm:t>
        <a:bodyPr/>
        <a:lstStyle/>
        <a:p>
          <a:endParaRPr lang="en-US"/>
        </a:p>
      </dgm:t>
    </dgm:pt>
  </dgm:ptLst>
  <dgm:cxnLst>
    <dgm:cxn modelId="{2967A681-B9EA-4BFA-ACD8-CDF1A923A6AB}" type="presOf" srcId="{1BB40EC3-E8AC-42F4-B240-51267D3B845C}" destId="{E0A37C02-3345-4515-81BE-51313228534F}" srcOrd="0" destOrd="0" presId="urn:microsoft.com/office/officeart/2005/8/layout/bProcess4"/>
    <dgm:cxn modelId="{E243D569-58E7-4617-A204-BE8DD069F07C}" srcId="{CB8C194D-B37D-429D-B87B-67DADD1F8A0C}" destId="{CB0339D1-E41B-416D-8102-A8EDDE3F296F}" srcOrd="0" destOrd="0" parTransId="{48943670-90B6-4A6C-92B5-3F386D640FB2}" sibTransId="{671D8D0E-D3E9-4A2B-B789-051DB07DFD1E}"/>
    <dgm:cxn modelId="{3EFF3F4F-AD91-4B14-9A90-B5F26B0840E8}" type="presOf" srcId="{C24D2125-72FE-4DFD-A6D2-2317285E211B}" destId="{FBF58058-0694-4E07-894D-D2D7E677F1FF}" srcOrd="0" destOrd="0" presId="urn:microsoft.com/office/officeart/2005/8/layout/bProcess4"/>
    <dgm:cxn modelId="{F1133CF7-B64B-420A-B4F7-5D186ECE72CF}" type="presOf" srcId="{3F0BD039-98FF-4C79-BE5B-1629ADED9F0B}" destId="{924C79FD-E0AF-44D3-A65B-6ACADAB6BD11}" srcOrd="0" destOrd="0" presId="urn:microsoft.com/office/officeart/2005/8/layout/bProcess4"/>
    <dgm:cxn modelId="{B5E814FC-9BCD-4E4B-A4E9-DBFF0E5E758C}" srcId="{CB8C194D-B37D-429D-B87B-67DADD1F8A0C}" destId="{C24D2125-72FE-4DFD-A6D2-2317285E211B}" srcOrd="2" destOrd="0" parTransId="{8AC44A11-FFFF-47FC-83A0-1E4D1FC840AE}" sibTransId="{60842FC5-049C-40FB-998F-7D15707052F2}"/>
    <dgm:cxn modelId="{164B20B0-59DE-47A0-8712-D65602A6F90B}" type="presOf" srcId="{E5251EB1-539F-4A41-B863-DF7C9B8CD777}" destId="{65DD8832-451B-4E6A-B5EB-F2CF74C28A49}" srcOrd="0" destOrd="0" presId="urn:microsoft.com/office/officeart/2005/8/layout/bProcess4"/>
    <dgm:cxn modelId="{7B80FCF6-B0D0-4FF9-AD2F-C891D8A82966}" srcId="{CB8C194D-B37D-429D-B87B-67DADD1F8A0C}" destId="{E5251EB1-539F-4A41-B863-DF7C9B8CD777}" srcOrd="7" destOrd="0" parTransId="{6DA3BD2B-3DC8-4B6A-BA10-A2620BB9FF40}" sibTransId="{DD4E1370-C170-431A-8025-A312AAC81F0E}"/>
    <dgm:cxn modelId="{D31654D2-E5CB-46F1-BF78-7ED74239C7B2}" type="presOf" srcId="{DB83AA09-C853-4675-B6A8-74A0EFEDDF64}" destId="{525260C6-5509-4084-B5E7-BFCF001349DF}" srcOrd="0" destOrd="0" presId="urn:microsoft.com/office/officeart/2005/8/layout/bProcess4"/>
    <dgm:cxn modelId="{29D866F6-1066-4F12-AC11-28C44D2C82F1}" type="presOf" srcId="{60842FC5-049C-40FB-998F-7D15707052F2}" destId="{620B5C45-FFD6-4BA2-BBA6-FD4E6911B1A0}" srcOrd="0" destOrd="0" presId="urn:microsoft.com/office/officeart/2005/8/layout/bProcess4"/>
    <dgm:cxn modelId="{FFF73FFD-90A7-462C-908A-24FA04CA844E}" type="presOf" srcId="{1C98030E-412D-468D-BAD0-CC37196681BF}" destId="{58E9D9A8-DE56-452B-BACD-1EF7241EE81A}" srcOrd="0" destOrd="0" presId="urn:microsoft.com/office/officeart/2005/8/layout/bProcess4"/>
    <dgm:cxn modelId="{A3606B29-BE29-42D2-A6F8-9D59AD37894E}" type="presOf" srcId="{4E1EE6FC-8C32-4C29-91D0-8FFD641950A6}" destId="{CD8C8469-B044-4E81-A7FA-F9BFA9D85133}" srcOrd="0" destOrd="0" presId="urn:microsoft.com/office/officeart/2005/8/layout/bProcess4"/>
    <dgm:cxn modelId="{D2DD3775-F7B0-4BF9-A3F6-522B5404C557}" type="presOf" srcId="{671D8D0E-D3E9-4A2B-B789-051DB07DFD1E}" destId="{1FF55917-FA90-42A1-9A99-41A02E4BC9F8}" srcOrd="0" destOrd="0" presId="urn:microsoft.com/office/officeart/2005/8/layout/bProcess4"/>
    <dgm:cxn modelId="{293E9A29-7FB1-4C1D-A4BC-37B490A96925}" srcId="{CB8C194D-B37D-429D-B87B-67DADD1F8A0C}" destId="{1C98030E-412D-468D-BAD0-CC37196681BF}" srcOrd="6" destOrd="0" parTransId="{C2C5AE2D-E603-4C85-9D35-71144AD31D2B}" sibTransId="{79CE99D8-BD8A-4EB9-87E0-7FD730CE0FB7}"/>
    <dgm:cxn modelId="{BB575961-32DE-4F00-8A5A-24968F877108}" type="presOf" srcId="{CB8C194D-B37D-429D-B87B-67DADD1F8A0C}" destId="{75C06C3F-934B-42BF-8F9F-E0AEF3B90507}" srcOrd="0" destOrd="0" presId="urn:microsoft.com/office/officeart/2005/8/layout/bProcess4"/>
    <dgm:cxn modelId="{558BE120-06E6-418D-BC44-88FD6435E390}" srcId="{CB8C194D-B37D-429D-B87B-67DADD1F8A0C}" destId="{1BB40EC3-E8AC-42F4-B240-51267D3B845C}" srcOrd="4" destOrd="0" parTransId="{B0F1C1B9-8C97-42D8-9D25-674C6911BC37}" sibTransId="{2316C8E4-C9FC-470D-BCC5-A7587F319ACA}"/>
    <dgm:cxn modelId="{AB3B7C09-4627-404E-A91D-162AC24BCB0E}" srcId="{CB8C194D-B37D-429D-B87B-67DADD1F8A0C}" destId="{D5B1ACF6-17AE-4796-805F-081310F74752}" srcOrd="1" destOrd="0" parTransId="{29730FC6-C118-4997-BE7A-51F4908D47FA}" sibTransId="{1C7CA8E5-E05E-40BF-A239-11D872C9A3B8}"/>
    <dgm:cxn modelId="{18AAFC57-ABF8-42CC-BD54-F7BBB4BF99E5}" type="presOf" srcId="{CB0339D1-E41B-416D-8102-A8EDDE3F296F}" destId="{C7778BED-6767-4ED0-990F-7CCE05B8316C}" srcOrd="0" destOrd="0" presId="urn:microsoft.com/office/officeart/2005/8/layout/bProcess4"/>
    <dgm:cxn modelId="{8149EC8E-B057-4FAD-8A0A-DB2431940F8B}" type="presOf" srcId="{1C7CA8E5-E05E-40BF-A239-11D872C9A3B8}" destId="{402983BF-31F3-4BDF-B775-AAA751A01D6A}" srcOrd="0" destOrd="0" presId="urn:microsoft.com/office/officeart/2005/8/layout/bProcess4"/>
    <dgm:cxn modelId="{73B7B64B-CFFF-4844-8E56-7B70FB323C95}" srcId="{CB8C194D-B37D-429D-B87B-67DADD1F8A0C}" destId="{4E1EE6FC-8C32-4C29-91D0-8FFD641950A6}" srcOrd="3" destOrd="0" parTransId="{DE0B7F7A-39F3-4764-892A-48E5F88CE015}" sibTransId="{DB83AA09-C853-4675-B6A8-74A0EFEDDF64}"/>
    <dgm:cxn modelId="{F5F6164D-2EF1-4179-A8DB-00DE2A6D3396}" type="presOf" srcId="{134AEE64-2E4B-418F-BE65-ED3632A18B44}" destId="{6756AD3D-7ACD-4976-8C1C-C129EA10AAE1}" srcOrd="0" destOrd="0" presId="urn:microsoft.com/office/officeart/2005/8/layout/bProcess4"/>
    <dgm:cxn modelId="{78A1DB75-F2C1-4853-B625-1CE9EA8FD9A9}" type="presOf" srcId="{2316C8E4-C9FC-470D-BCC5-A7587F319ACA}" destId="{5A86650A-B0D4-40A7-897F-6DFEB4B02A78}" srcOrd="0" destOrd="0" presId="urn:microsoft.com/office/officeart/2005/8/layout/bProcess4"/>
    <dgm:cxn modelId="{0DABFD44-741F-4981-B003-8D554AE63DC7}" srcId="{CB8C194D-B37D-429D-B87B-67DADD1F8A0C}" destId="{134AEE64-2E4B-418F-BE65-ED3632A18B44}" srcOrd="5" destOrd="0" parTransId="{6EC707CD-D7F8-47E6-95BF-88B736F8A922}" sibTransId="{3F0BD039-98FF-4C79-BE5B-1629ADED9F0B}"/>
    <dgm:cxn modelId="{EF471E9C-EB90-4AE1-B857-319CAFD5FF1A}" type="presOf" srcId="{79CE99D8-BD8A-4EB9-87E0-7FD730CE0FB7}" destId="{1A53C615-FA57-434E-BCC2-C4188AC4B90B}" srcOrd="0" destOrd="0" presId="urn:microsoft.com/office/officeart/2005/8/layout/bProcess4"/>
    <dgm:cxn modelId="{BAEA8BF1-534C-4022-AB9B-903F216E7B54}" type="presOf" srcId="{D5B1ACF6-17AE-4796-805F-081310F74752}" destId="{9313CCFA-A122-4301-8D35-D1F00200A327}" srcOrd="0" destOrd="0" presId="urn:microsoft.com/office/officeart/2005/8/layout/bProcess4"/>
    <dgm:cxn modelId="{85176A4A-3FFB-4B03-85BA-B0527C6B695C}" type="presParOf" srcId="{75C06C3F-934B-42BF-8F9F-E0AEF3B90507}" destId="{B9AF076D-EE8C-4C22-A33E-993C7CCE6B24}" srcOrd="0" destOrd="0" presId="urn:microsoft.com/office/officeart/2005/8/layout/bProcess4"/>
    <dgm:cxn modelId="{E033A1D6-67E3-4216-838A-8555679FCEA9}" type="presParOf" srcId="{B9AF076D-EE8C-4C22-A33E-993C7CCE6B24}" destId="{5F8B55B4-E0E5-4EBC-944C-37B4E3A539EB}" srcOrd="0" destOrd="0" presId="urn:microsoft.com/office/officeart/2005/8/layout/bProcess4"/>
    <dgm:cxn modelId="{8CC6E5FC-A7B0-48CD-BD22-288D282AC100}" type="presParOf" srcId="{B9AF076D-EE8C-4C22-A33E-993C7CCE6B24}" destId="{C7778BED-6767-4ED0-990F-7CCE05B8316C}" srcOrd="1" destOrd="0" presId="urn:microsoft.com/office/officeart/2005/8/layout/bProcess4"/>
    <dgm:cxn modelId="{0B4E73CA-5E25-406D-94F9-04B91DDF9663}" type="presParOf" srcId="{75C06C3F-934B-42BF-8F9F-E0AEF3B90507}" destId="{1FF55917-FA90-42A1-9A99-41A02E4BC9F8}" srcOrd="1" destOrd="0" presId="urn:microsoft.com/office/officeart/2005/8/layout/bProcess4"/>
    <dgm:cxn modelId="{691D5AE5-6180-48A2-96DB-2590B8D881E3}" type="presParOf" srcId="{75C06C3F-934B-42BF-8F9F-E0AEF3B90507}" destId="{3326CDE1-A3F4-47B3-946D-0E1C0823C3EE}" srcOrd="2" destOrd="0" presId="urn:microsoft.com/office/officeart/2005/8/layout/bProcess4"/>
    <dgm:cxn modelId="{35E62FA6-37BA-4775-AF6E-1C64C1FCE6CC}" type="presParOf" srcId="{3326CDE1-A3F4-47B3-946D-0E1C0823C3EE}" destId="{CE7E35EC-6311-477C-8F9B-5A63ADBEBC42}" srcOrd="0" destOrd="0" presId="urn:microsoft.com/office/officeart/2005/8/layout/bProcess4"/>
    <dgm:cxn modelId="{521AA283-2712-48F9-AB70-208A6BCEA4D2}" type="presParOf" srcId="{3326CDE1-A3F4-47B3-946D-0E1C0823C3EE}" destId="{9313CCFA-A122-4301-8D35-D1F00200A327}" srcOrd="1" destOrd="0" presId="urn:microsoft.com/office/officeart/2005/8/layout/bProcess4"/>
    <dgm:cxn modelId="{956B9822-1F8E-409C-9F0D-E5C02B3001B0}" type="presParOf" srcId="{75C06C3F-934B-42BF-8F9F-E0AEF3B90507}" destId="{402983BF-31F3-4BDF-B775-AAA751A01D6A}" srcOrd="3" destOrd="0" presId="urn:microsoft.com/office/officeart/2005/8/layout/bProcess4"/>
    <dgm:cxn modelId="{562EDF94-BE94-4EE0-B42E-F49937110058}" type="presParOf" srcId="{75C06C3F-934B-42BF-8F9F-E0AEF3B90507}" destId="{ACD15CE2-3158-489B-8715-592AD8E64046}" srcOrd="4" destOrd="0" presId="urn:microsoft.com/office/officeart/2005/8/layout/bProcess4"/>
    <dgm:cxn modelId="{ACCC7ED1-5AE7-48DA-8F46-29070660A2A8}" type="presParOf" srcId="{ACD15CE2-3158-489B-8715-592AD8E64046}" destId="{C40BF1D2-6189-4937-93F4-5708C804D166}" srcOrd="0" destOrd="0" presId="urn:microsoft.com/office/officeart/2005/8/layout/bProcess4"/>
    <dgm:cxn modelId="{27995893-CC46-4241-B978-008C16E72EB1}" type="presParOf" srcId="{ACD15CE2-3158-489B-8715-592AD8E64046}" destId="{FBF58058-0694-4E07-894D-D2D7E677F1FF}" srcOrd="1" destOrd="0" presId="urn:microsoft.com/office/officeart/2005/8/layout/bProcess4"/>
    <dgm:cxn modelId="{2E29F62F-8EE0-42FD-8472-B84DF5637296}" type="presParOf" srcId="{75C06C3F-934B-42BF-8F9F-E0AEF3B90507}" destId="{620B5C45-FFD6-4BA2-BBA6-FD4E6911B1A0}" srcOrd="5" destOrd="0" presId="urn:microsoft.com/office/officeart/2005/8/layout/bProcess4"/>
    <dgm:cxn modelId="{3000B44B-B8A5-403F-9381-BDAC090D2618}" type="presParOf" srcId="{75C06C3F-934B-42BF-8F9F-E0AEF3B90507}" destId="{7FF94FD9-420E-4CAE-B797-D24939BCF86B}" srcOrd="6" destOrd="0" presId="urn:microsoft.com/office/officeart/2005/8/layout/bProcess4"/>
    <dgm:cxn modelId="{6630C767-C50C-4223-B06E-19773D83141D}" type="presParOf" srcId="{7FF94FD9-420E-4CAE-B797-D24939BCF86B}" destId="{6156652D-B716-49B6-995B-E82260D9B01C}" srcOrd="0" destOrd="0" presId="urn:microsoft.com/office/officeart/2005/8/layout/bProcess4"/>
    <dgm:cxn modelId="{FB05718C-47CB-4969-9DC5-6605760FF8A4}" type="presParOf" srcId="{7FF94FD9-420E-4CAE-B797-D24939BCF86B}" destId="{CD8C8469-B044-4E81-A7FA-F9BFA9D85133}" srcOrd="1" destOrd="0" presId="urn:microsoft.com/office/officeart/2005/8/layout/bProcess4"/>
    <dgm:cxn modelId="{89413E58-B616-43D2-8F1F-F30CFF974BF7}" type="presParOf" srcId="{75C06C3F-934B-42BF-8F9F-E0AEF3B90507}" destId="{525260C6-5509-4084-B5E7-BFCF001349DF}" srcOrd="7" destOrd="0" presId="urn:microsoft.com/office/officeart/2005/8/layout/bProcess4"/>
    <dgm:cxn modelId="{8B9A6B7D-6C1F-4AD5-AEBC-31858D9BA005}" type="presParOf" srcId="{75C06C3F-934B-42BF-8F9F-E0AEF3B90507}" destId="{A5754959-BF22-4002-AAAE-9C2E7789D45C}" srcOrd="8" destOrd="0" presId="urn:microsoft.com/office/officeart/2005/8/layout/bProcess4"/>
    <dgm:cxn modelId="{9E448D7D-F99B-4EDB-98B4-AD8D28EA143A}" type="presParOf" srcId="{A5754959-BF22-4002-AAAE-9C2E7789D45C}" destId="{F9C96BBE-00BA-4145-A6C3-960FF0C8A1D3}" srcOrd="0" destOrd="0" presId="urn:microsoft.com/office/officeart/2005/8/layout/bProcess4"/>
    <dgm:cxn modelId="{CF1D9136-C36F-4036-8B56-AED5D68A9BDB}" type="presParOf" srcId="{A5754959-BF22-4002-AAAE-9C2E7789D45C}" destId="{E0A37C02-3345-4515-81BE-51313228534F}" srcOrd="1" destOrd="0" presId="urn:microsoft.com/office/officeart/2005/8/layout/bProcess4"/>
    <dgm:cxn modelId="{4C24C38B-22B9-4843-A4DB-3835BA3837BD}" type="presParOf" srcId="{75C06C3F-934B-42BF-8F9F-E0AEF3B90507}" destId="{5A86650A-B0D4-40A7-897F-6DFEB4B02A78}" srcOrd="9" destOrd="0" presId="urn:microsoft.com/office/officeart/2005/8/layout/bProcess4"/>
    <dgm:cxn modelId="{36F8ED07-7828-44A9-B49F-7E92177C0936}" type="presParOf" srcId="{75C06C3F-934B-42BF-8F9F-E0AEF3B90507}" destId="{07F0416E-31A5-4A50-A3FF-711B667BBDC0}" srcOrd="10" destOrd="0" presId="urn:microsoft.com/office/officeart/2005/8/layout/bProcess4"/>
    <dgm:cxn modelId="{B52973AD-6FF0-4706-8E7C-A007D738354A}" type="presParOf" srcId="{07F0416E-31A5-4A50-A3FF-711B667BBDC0}" destId="{C0F6B559-EA4F-49AB-820A-33AEC7994796}" srcOrd="0" destOrd="0" presId="urn:microsoft.com/office/officeart/2005/8/layout/bProcess4"/>
    <dgm:cxn modelId="{80B6DFE7-43FD-4B6A-8B27-EFC6D11C2AE2}" type="presParOf" srcId="{07F0416E-31A5-4A50-A3FF-711B667BBDC0}" destId="{6756AD3D-7ACD-4976-8C1C-C129EA10AAE1}" srcOrd="1" destOrd="0" presId="urn:microsoft.com/office/officeart/2005/8/layout/bProcess4"/>
    <dgm:cxn modelId="{2F33DC4E-9298-4760-9A21-7A8849499043}" type="presParOf" srcId="{75C06C3F-934B-42BF-8F9F-E0AEF3B90507}" destId="{924C79FD-E0AF-44D3-A65B-6ACADAB6BD11}" srcOrd="11" destOrd="0" presId="urn:microsoft.com/office/officeart/2005/8/layout/bProcess4"/>
    <dgm:cxn modelId="{36AC5190-4E37-4BAD-9A4E-AC36D6EC4740}" type="presParOf" srcId="{75C06C3F-934B-42BF-8F9F-E0AEF3B90507}" destId="{70374AD0-9026-44ED-BF44-F391E9A32235}" srcOrd="12" destOrd="0" presId="urn:microsoft.com/office/officeart/2005/8/layout/bProcess4"/>
    <dgm:cxn modelId="{043168A2-A8A1-4342-BB5E-9DAA65A7FFEE}" type="presParOf" srcId="{70374AD0-9026-44ED-BF44-F391E9A32235}" destId="{2623BB0A-6783-40AA-8939-D7A2D671A3C5}" srcOrd="0" destOrd="0" presId="urn:microsoft.com/office/officeart/2005/8/layout/bProcess4"/>
    <dgm:cxn modelId="{A19496CA-F2AE-4431-8B11-77AE3CAA2D12}" type="presParOf" srcId="{70374AD0-9026-44ED-BF44-F391E9A32235}" destId="{58E9D9A8-DE56-452B-BACD-1EF7241EE81A}" srcOrd="1" destOrd="0" presId="urn:microsoft.com/office/officeart/2005/8/layout/bProcess4"/>
    <dgm:cxn modelId="{F0D1C63D-7001-4F51-94A0-561703DFC61B}" type="presParOf" srcId="{75C06C3F-934B-42BF-8F9F-E0AEF3B90507}" destId="{1A53C615-FA57-434E-BCC2-C4188AC4B90B}" srcOrd="13" destOrd="0" presId="urn:microsoft.com/office/officeart/2005/8/layout/bProcess4"/>
    <dgm:cxn modelId="{13EEF09F-2F49-4598-A20B-FEB0306F35F2}" type="presParOf" srcId="{75C06C3F-934B-42BF-8F9F-E0AEF3B90507}" destId="{1AE54A2E-4ED2-4264-A2EC-356042B5B80C}" srcOrd="14" destOrd="0" presId="urn:microsoft.com/office/officeart/2005/8/layout/bProcess4"/>
    <dgm:cxn modelId="{11A8EA10-9C5E-43FF-BFBB-C8C9AC5B2C27}" type="presParOf" srcId="{1AE54A2E-4ED2-4264-A2EC-356042B5B80C}" destId="{B1B22FB8-1EE3-44ED-9C47-AC427B38BA11}" srcOrd="0" destOrd="0" presId="urn:microsoft.com/office/officeart/2005/8/layout/bProcess4"/>
    <dgm:cxn modelId="{51FD5BFE-1776-4040-A366-18370742FEC8}" type="presParOf" srcId="{1AE54A2E-4ED2-4264-A2EC-356042B5B80C}" destId="{65DD8832-451B-4E6A-B5EB-F2CF74C28A49}" srcOrd="1" destOrd="0" presId="urn:microsoft.com/office/officeart/2005/8/layout/bProcess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F0BCD8-D041-4B23-8630-52CF7CBA2AA7}" type="doc">
      <dgm:prSet loTypeId="urn:microsoft.com/office/officeart/2005/8/layout/vList6" loCatId="process" qsTypeId="urn:microsoft.com/office/officeart/2005/8/quickstyle/3d1" qsCatId="3D" csTypeId="urn:microsoft.com/office/officeart/2005/8/colors/accent2_2" csCatId="accent2" phldr="1"/>
      <dgm:spPr/>
      <dgm:t>
        <a:bodyPr/>
        <a:lstStyle/>
        <a:p>
          <a:endParaRPr lang="en-US"/>
        </a:p>
      </dgm:t>
    </dgm:pt>
    <dgm:pt modelId="{ECA55181-04DA-4124-B911-A757A4FE41CA}">
      <dgm:prSet phldrT="[Text]" custT="1"/>
      <dgm:spPr>
        <a:scene3d>
          <a:camera prst="orthographicFront"/>
          <a:lightRig rig="flat" dir="t"/>
        </a:scene3d>
        <a:sp3d>
          <a:bevelT prst="angle"/>
        </a:sp3d>
      </dgm:spPr>
      <dgm:t>
        <a:bodyPr/>
        <a:lstStyle/>
        <a:p>
          <a:r>
            <a:rPr lang="en-US" sz="3200" dirty="0" smtClean="0"/>
            <a:t>Oral attempt successful?</a:t>
          </a:r>
          <a:endParaRPr lang="en-US" sz="3200" dirty="0"/>
        </a:p>
      </dgm:t>
    </dgm:pt>
    <dgm:pt modelId="{88631B1C-C606-4910-A03B-CB8CCD8B1F6B}" type="parTrans" cxnId="{F8378179-23EB-48E4-B5B1-8A3C4A14140B}">
      <dgm:prSet/>
      <dgm:spPr/>
      <dgm:t>
        <a:bodyPr/>
        <a:lstStyle/>
        <a:p>
          <a:endParaRPr lang="en-US"/>
        </a:p>
      </dgm:t>
    </dgm:pt>
    <dgm:pt modelId="{C6811135-809F-48B7-A687-3A71905E0D34}" type="sibTrans" cxnId="{F8378179-23EB-48E4-B5B1-8A3C4A14140B}">
      <dgm:prSet/>
      <dgm:spPr>
        <a:scene3d>
          <a:camera prst="orthographicFront"/>
          <a:lightRig rig="flat" dir="t"/>
        </a:scene3d>
        <a:sp3d z="190500" extrusionH="12700" prstMaterial="plastic">
          <a:bevelT w="50800" h="50800" prst="angle"/>
        </a:sp3d>
      </dgm:spPr>
      <dgm:t>
        <a:bodyPr/>
        <a:lstStyle/>
        <a:p>
          <a:endParaRPr lang="en-US"/>
        </a:p>
      </dgm:t>
    </dgm:pt>
    <dgm:pt modelId="{142A4255-D4F6-447C-8DD0-93D572CB49CB}">
      <dgm:prSet phldrT="[Text]" custT="1"/>
      <dgm:spPr>
        <a:scene3d>
          <a:camera prst="orthographicFront"/>
          <a:lightRig rig="flat" dir="t"/>
        </a:scene3d>
        <a:sp3d>
          <a:bevelT prst="angle"/>
        </a:sp3d>
      </dgm:spPr>
      <dgm:t>
        <a:bodyPr anchor="ctr"/>
        <a:lstStyle/>
        <a:p>
          <a:r>
            <a:rPr lang="en-US" sz="3200" b="1" i="1" dirty="0" smtClean="0"/>
            <a:t>Yes</a:t>
          </a:r>
          <a:endParaRPr lang="en-US" sz="3200" b="1" i="1" dirty="0"/>
        </a:p>
      </dgm:t>
    </dgm:pt>
    <dgm:pt modelId="{5A74314E-2D6F-48F0-B896-E3000014E398}" type="parTrans" cxnId="{7579705D-2373-49CF-B78D-F7C476D2E1D8}">
      <dgm:prSet/>
      <dgm:spPr/>
      <dgm:t>
        <a:bodyPr/>
        <a:lstStyle/>
        <a:p>
          <a:endParaRPr lang="en-US"/>
        </a:p>
      </dgm:t>
    </dgm:pt>
    <dgm:pt modelId="{9A1E8C59-301B-402A-A0EC-260AD46536A4}" type="sibTrans" cxnId="{7579705D-2373-49CF-B78D-F7C476D2E1D8}">
      <dgm:prSet/>
      <dgm:spPr/>
      <dgm:t>
        <a:bodyPr/>
        <a:lstStyle/>
        <a:p>
          <a:endParaRPr lang="en-US"/>
        </a:p>
      </dgm:t>
    </dgm:pt>
    <dgm:pt modelId="{A5567B18-3150-4DA5-8B95-1BEACC7A58D4}">
      <dgm:prSet phldrT="[Text]" custT="1"/>
      <dgm:spPr>
        <a:scene3d>
          <a:camera prst="orthographicFront"/>
          <a:lightRig rig="flat" dir="t"/>
        </a:scene3d>
        <a:sp3d>
          <a:bevelT prst="angle"/>
        </a:sp3d>
      </dgm:spPr>
      <dgm:t>
        <a:bodyPr/>
        <a:lstStyle/>
        <a:p>
          <a:r>
            <a:rPr lang="en-US" sz="3200" dirty="0" smtClean="0"/>
            <a:t>Good Cause exists or accepted?</a:t>
          </a:r>
          <a:endParaRPr lang="en-US" sz="3200" dirty="0"/>
        </a:p>
      </dgm:t>
    </dgm:pt>
    <dgm:pt modelId="{988A7526-C908-4115-8C4A-F0018FA24424}" type="parTrans" cxnId="{6B0A2A8B-BFE6-4F1F-8B64-6A98FAF7F0E1}">
      <dgm:prSet/>
      <dgm:spPr/>
      <dgm:t>
        <a:bodyPr/>
        <a:lstStyle/>
        <a:p>
          <a:endParaRPr lang="en-US"/>
        </a:p>
      </dgm:t>
    </dgm:pt>
    <dgm:pt modelId="{BBDCB682-270F-4AB9-99EC-D1B01598827E}" type="sibTrans" cxnId="{6B0A2A8B-BFE6-4F1F-8B64-6A98FAF7F0E1}">
      <dgm:prSet/>
      <dgm:spPr>
        <a:scene3d>
          <a:camera prst="orthographicFront"/>
          <a:lightRig rig="flat" dir="t"/>
        </a:scene3d>
        <a:sp3d z="190500" extrusionH="12700" prstMaterial="plastic">
          <a:bevelT w="50800" h="50800" prst="angle"/>
        </a:sp3d>
      </dgm:spPr>
      <dgm:t>
        <a:bodyPr/>
        <a:lstStyle/>
        <a:p>
          <a:endParaRPr lang="en-US"/>
        </a:p>
      </dgm:t>
    </dgm:pt>
    <dgm:pt modelId="{2196D3D1-63EE-4A6E-86ED-F0978787BD0E}">
      <dgm:prSet phldrT="[Text]" custT="1"/>
      <dgm:spPr>
        <a:scene3d>
          <a:camera prst="orthographicFront"/>
          <a:lightRig rig="flat" dir="t"/>
        </a:scene3d>
        <a:sp3d>
          <a:bevelT prst="angle"/>
        </a:sp3d>
      </dgm:spPr>
      <dgm:t>
        <a:bodyPr anchor="ctr"/>
        <a:lstStyle/>
        <a:p>
          <a:r>
            <a:rPr lang="en-US" sz="3200" b="1" i="1" dirty="0" smtClean="0"/>
            <a:t>No</a:t>
          </a:r>
          <a:endParaRPr lang="en-US" sz="3200" b="1" i="1" dirty="0"/>
        </a:p>
      </dgm:t>
    </dgm:pt>
    <dgm:pt modelId="{597F0A9C-45C1-413A-8534-D4415FFF6E73}" type="parTrans" cxnId="{7C4E1C66-AA36-4D58-84C0-6C1D04F3A12F}">
      <dgm:prSet/>
      <dgm:spPr/>
      <dgm:t>
        <a:bodyPr/>
        <a:lstStyle/>
        <a:p>
          <a:endParaRPr lang="en-US"/>
        </a:p>
      </dgm:t>
    </dgm:pt>
    <dgm:pt modelId="{010855AB-51F4-4429-9299-46363BA4E967}" type="sibTrans" cxnId="{7C4E1C66-AA36-4D58-84C0-6C1D04F3A12F}">
      <dgm:prSet/>
      <dgm:spPr/>
      <dgm:t>
        <a:bodyPr/>
        <a:lstStyle/>
        <a:p>
          <a:endParaRPr lang="en-US"/>
        </a:p>
      </dgm:t>
    </dgm:pt>
    <dgm:pt modelId="{EEFAC10F-CFBC-4C22-8348-8AD6C26E01BB}">
      <dgm:prSet phldrT="[Text]" custT="1"/>
      <dgm:spPr>
        <a:scene3d>
          <a:camera prst="orthographicFront"/>
          <a:lightRig rig="flat" dir="t"/>
        </a:scene3d>
        <a:sp3d>
          <a:bevelT prst="angle"/>
        </a:sp3d>
      </dgm:spPr>
      <dgm:t>
        <a:bodyPr/>
        <a:lstStyle/>
        <a:p>
          <a:r>
            <a:rPr lang="en-US" sz="3200" dirty="0" smtClean="0"/>
            <a:t>Counsel Participant on Noncompliance</a:t>
          </a:r>
          <a:endParaRPr lang="en-US" sz="3200" dirty="0"/>
        </a:p>
      </dgm:t>
    </dgm:pt>
    <dgm:pt modelId="{131BE3FB-987A-457F-9A62-F7668534095F}" type="parTrans" cxnId="{8719805D-8FFD-4AC3-8938-D14CCF59E69B}">
      <dgm:prSet/>
      <dgm:spPr/>
      <dgm:t>
        <a:bodyPr/>
        <a:lstStyle/>
        <a:p>
          <a:endParaRPr lang="en-US"/>
        </a:p>
      </dgm:t>
    </dgm:pt>
    <dgm:pt modelId="{829D1621-E1B8-46F3-9077-AC24DC9FC4BC}" type="sibTrans" cxnId="{8719805D-8FFD-4AC3-8938-D14CCF59E69B}">
      <dgm:prSet/>
      <dgm:spPr/>
      <dgm:t>
        <a:bodyPr/>
        <a:lstStyle/>
        <a:p>
          <a:endParaRPr lang="en-US"/>
        </a:p>
      </dgm:t>
    </dgm:pt>
    <dgm:pt modelId="{88722686-3C34-4914-A285-EC39DB3E837F}">
      <dgm:prSet phldrT="[Text]" custT="1"/>
      <dgm:spPr>
        <a:scene3d>
          <a:camera prst="orthographicFront"/>
          <a:lightRig rig="flat" dir="t"/>
        </a:scene3d>
        <a:sp3d>
          <a:bevelT prst="angle"/>
        </a:sp3d>
      </dgm:spPr>
      <dgm:t>
        <a:bodyPr anchor="ctr"/>
        <a:lstStyle/>
        <a:p>
          <a:pPr algn="l"/>
          <a:r>
            <a:rPr lang="en-US" sz="2000" b="1" dirty="0" smtClean="0"/>
            <a:t>Offer services, if needed.  If the participant wants to comply, establish a compliance activity with a due date</a:t>
          </a:r>
          <a:endParaRPr lang="en-US" sz="2000" b="1" dirty="0"/>
        </a:p>
      </dgm:t>
    </dgm:pt>
    <dgm:pt modelId="{88BB3CDC-A79D-44A1-B8F2-44364A5ED98F}" type="parTrans" cxnId="{2EA81138-929F-4B8B-90C1-106CB0FDF5CB}">
      <dgm:prSet/>
      <dgm:spPr/>
      <dgm:t>
        <a:bodyPr/>
        <a:lstStyle/>
        <a:p>
          <a:endParaRPr lang="en-US"/>
        </a:p>
      </dgm:t>
    </dgm:pt>
    <dgm:pt modelId="{CF530F42-8012-4DC1-BC21-296589F9A1B2}" type="sibTrans" cxnId="{2EA81138-929F-4B8B-90C1-106CB0FDF5CB}">
      <dgm:prSet/>
      <dgm:spPr/>
      <dgm:t>
        <a:bodyPr/>
        <a:lstStyle/>
        <a:p>
          <a:endParaRPr lang="en-US"/>
        </a:p>
      </dgm:t>
    </dgm:pt>
    <dgm:pt modelId="{6941D08A-FA49-47CE-8C76-2F6BC5F3F4AE}" type="pres">
      <dgm:prSet presAssocID="{32F0BCD8-D041-4B23-8630-52CF7CBA2AA7}" presName="Name0" presStyleCnt="0">
        <dgm:presLayoutVars>
          <dgm:dir/>
          <dgm:animLvl val="lvl"/>
          <dgm:resizeHandles/>
        </dgm:presLayoutVars>
      </dgm:prSet>
      <dgm:spPr/>
      <dgm:t>
        <a:bodyPr/>
        <a:lstStyle/>
        <a:p>
          <a:endParaRPr lang="en-US"/>
        </a:p>
      </dgm:t>
    </dgm:pt>
    <dgm:pt modelId="{37967764-E4C1-4721-9BED-9A555442059E}" type="pres">
      <dgm:prSet presAssocID="{ECA55181-04DA-4124-B911-A757A4FE41CA}" presName="linNode" presStyleCnt="0"/>
      <dgm:spPr/>
    </dgm:pt>
    <dgm:pt modelId="{F3E52552-EAEE-4118-BA22-B00BCC7C42FD}" type="pres">
      <dgm:prSet presAssocID="{ECA55181-04DA-4124-B911-A757A4FE41CA}" presName="parentShp" presStyleLbl="node1" presStyleIdx="0" presStyleCnt="3" custScaleY="60000">
        <dgm:presLayoutVars>
          <dgm:bulletEnabled val="1"/>
        </dgm:presLayoutVars>
      </dgm:prSet>
      <dgm:spPr/>
      <dgm:t>
        <a:bodyPr/>
        <a:lstStyle/>
        <a:p>
          <a:endParaRPr lang="en-US"/>
        </a:p>
      </dgm:t>
    </dgm:pt>
    <dgm:pt modelId="{79BA10D6-AD14-4E9F-8FDB-56031C50E22F}" type="pres">
      <dgm:prSet presAssocID="{ECA55181-04DA-4124-B911-A757A4FE41CA}" presName="childShp" presStyleLbl="bgAccFollowNode1" presStyleIdx="0" presStyleCnt="3" custScaleY="41176">
        <dgm:presLayoutVars>
          <dgm:bulletEnabled val="1"/>
        </dgm:presLayoutVars>
      </dgm:prSet>
      <dgm:spPr/>
      <dgm:t>
        <a:bodyPr/>
        <a:lstStyle/>
        <a:p>
          <a:endParaRPr lang="en-US"/>
        </a:p>
      </dgm:t>
    </dgm:pt>
    <dgm:pt modelId="{49CF0FC9-1B29-4E6E-81C8-D3F682AE4371}" type="pres">
      <dgm:prSet presAssocID="{C6811135-809F-48B7-A687-3A71905E0D34}" presName="spacing" presStyleCnt="0"/>
      <dgm:spPr/>
    </dgm:pt>
    <dgm:pt modelId="{31A25C17-5A10-4DA6-93B4-44EE3718B49C}" type="pres">
      <dgm:prSet presAssocID="{A5567B18-3150-4DA5-8B95-1BEACC7A58D4}" presName="linNode" presStyleCnt="0"/>
      <dgm:spPr/>
    </dgm:pt>
    <dgm:pt modelId="{636DBC75-68BE-4B5D-9DFE-1714EAB91874}" type="pres">
      <dgm:prSet presAssocID="{A5567B18-3150-4DA5-8B95-1BEACC7A58D4}" presName="parentShp" presStyleLbl="node1" presStyleIdx="1" presStyleCnt="3" custScaleY="65882" custLinFactNeighborY="-4978">
        <dgm:presLayoutVars>
          <dgm:bulletEnabled val="1"/>
        </dgm:presLayoutVars>
      </dgm:prSet>
      <dgm:spPr/>
      <dgm:t>
        <a:bodyPr/>
        <a:lstStyle/>
        <a:p>
          <a:endParaRPr lang="en-US"/>
        </a:p>
      </dgm:t>
    </dgm:pt>
    <dgm:pt modelId="{6ADF7DD4-1194-48C2-A993-E421F878F42F}" type="pres">
      <dgm:prSet presAssocID="{A5567B18-3150-4DA5-8B95-1BEACC7A58D4}" presName="childShp" presStyleLbl="bgAccFollowNode1" presStyleIdx="1" presStyleCnt="3" custScaleY="40000" custLinFactNeighborX="1293" custLinFactNeighborY="-7059">
        <dgm:presLayoutVars>
          <dgm:bulletEnabled val="1"/>
        </dgm:presLayoutVars>
      </dgm:prSet>
      <dgm:spPr/>
      <dgm:t>
        <a:bodyPr/>
        <a:lstStyle/>
        <a:p>
          <a:endParaRPr lang="en-US"/>
        </a:p>
      </dgm:t>
    </dgm:pt>
    <dgm:pt modelId="{43B71A93-7344-475D-B4C6-CA0B84C5890F}" type="pres">
      <dgm:prSet presAssocID="{BBDCB682-270F-4AB9-99EC-D1B01598827E}" presName="spacing" presStyleCnt="0"/>
      <dgm:spPr/>
    </dgm:pt>
    <dgm:pt modelId="{89642E3B-085A-4C36-B585-4AE930F8CDE7}" type="pres">
      <dgm:prSet presAssocID="{EEFAC10F-CFBC-4C22-8348-8AD6C26E01BB}" presName="linNode" presStyleCnt="0"/>
      <dgm:spPr/>
    </dgm:pt>
    <dgm:pt modelId="{0A48A7BF-457E-4975-8FA5-D62E5BEFE026}" type="pres">
      <dgm:prSet presAssocID="{EEFAC10F-CFBC-4C22-8348-8AD6C26E01BB}" presName="parentShp" presStyleLbl="node1" presStyleIdx="2" presStyleCnt="3" custScaleY="55497" custLinFactNeighborY="-13523">
        <dgm:presLayoutVars>
          <dgm:bulletEnabled val="1"/>
        </dgm:presLayoutVars>
      </dgm:prSet>
      <dgm:spPr/>
      <dgm:t>
        <a:bodyPr/>
        <a:lstStyle/>
        <a:p>
          <a:endParaRPr lang="en-US"/>
        </a:p>
      </dgm:t>
    </dgm:pt>
    <dgm:pt modelId="{7BD0E64B-78EB-4306-AF90-BB295C3BC400}" type="pres">
      <dgm:prSet presAssocID="{EEFAC10F-CFBC-4C22-8348-8AD6C26E01BB}" presName="childShp" presStyleLbl="bgAccFollowNode1" presStyleIdx="2" presStyleCnt="3" custScaleX="105747" custScaleY="82081" custLinFactNeighborX="8621" custLinFactNeighborY="-11777">
        <dgm:presLayoutVars>
          <dgm:bulletEnabled val="1"/>
        </dgm:presLayoutVars>
      </dgm:prSet>
      <dgm:spPr/>
      <dgm:t>
        <a:bodyPr/>
        <a:lstStyle/>
        <a:p>
          <a:endParaRPr lang="en-US"/>
        </a:p>
      </dgm:t>
    </dgm:pt>
  </dgm:ptLst>
  <dgm:cxnLst>
    <dgm:cxn modelId="{8719805D-8FFD-4AC3-8938-D14CCF59E69B}" srcId="{32F0BCD8-D041-4B23-8630-52CF7CBA2AA7}" destId="{EEFAC10F-CFBC-4C22-8348-8AD6C26E01BB}" srcOrd="2" destOrd="0" parTransId="{131BE3FB-987A-457F-9A62-F7668534095F}" sibTransId="{829D1621-E1B8-46F3-9077-AC24DC9FC4BC}"/>
    <dgm:cxn modelId="{6B0A2A8B-BFE6-4F1F-8B64-6A98FAF7F0E1}" srcId="{32F0BCD8-D041-4B23-8630-52CF7CBA2AA7}" destId="{A5567B18-3150-4DA5-8B95-1BEACC7A58D4}" srcOrd="1" destOrd="0" parTransId="{988A7526-C908-4115-8C4A-F0018FA24424}" sibTransId="{BBDCB682-270F-4AB9-99EC-D1B01598827E}"/>
    <dgm:cxn modelId="{7C4E1C66-AA36-4D58-84C0-6C1D04F3A12F}" srcId="{A5567B18-3150-4DA5-8B95-1BEACC7A58D4}" destId="{2196D3D1-63EE-4A6E-86ED-F0978787BD0E}" srcOrd="0" destOrd="0" parTransId="{597F0A9C-45C1-413A-8534-D4415FFF6E73}" sibTransId="{010855AB-51F4-4429-9299-46363BA4E967}"/>
    <dgm:cxn modelId="{94F5E276-E67D-49B1-B3C6-DF505B54E521}" type="presOf" srcId="{32F0BCD8-D041-4B23-8630-52CF7CBA2AA7}" destId="{6941D08A-FA49-47CE-8C76-2F6BC5F3F4AE}" srcOrd="0" destOrd="0" presId="urn:microsoft.com/office/officeart/2005/8/layout/vList6"/>
    <dgm:cxn modelId="{A15C1175-6158-42A2-9AD4-57ED64D02ECA}" type="presOf" srcId="{A5567B18-3150-4DA5-8B95-1BEACC7A58D4}" destId="{636DBC75-68BE-4B5D-9DFE-1714EAB91874}" srcOrd="0" destOrd="0" presId="urn:microsoft.com/office/officeart/2005/8/layout/vList6"/>
    <dgm:cxn modelId="{7579705D-2373-49CF-B78D-F7C476D2E1D8}" srcId="{ECA55181-04DA-4124-B911-A757A4FE41CA}" destId="{142A4255-D4F6-447C-8DD0-93D572CB49CB}" srcOrd="0" destOrd="0" parTransId="{5A74314E-2D6F-48F0-B896-E3000014E398}" sibTransId="{9A1E8C59-301B-402A-A0EC-260AD46536A4}"/>
    <dgm:cxn modelId="{2EA81138-929F-4B8B-90C1-106CB0FDF5CB}" srcId="{EEFAC10F-CFBC-4C22-8348-8AD6C26E01BB}" destId="{88722686-3C34-4914-A285-EC39DB3E837F}" srcOrd="0" destOrd="0" parTransId="{88BB3CDC-A79D-44A1-B8F2-44364A5ED98F}" sibTransId="{CF530F42-8012-4DC1-BC21-296589F9A1B2}"/>
    <dgm:cxn modelId="{E6C75749-5382-4E3F-97C5-4EFBBBD6FD87}" type="presOf" srcId="{2196D3D1-63EE-4A6E-86ED-F0978787BD0E}" destId="{6ADF7DD4-1194-48C2-A993-E421F878F42F}" srcOrd="0" destOrd="0" presId="urn:microsoft.com/office/officeart/2005/8/layout/vList6"/>
    <dgm:cxn modelId="{1868425B-15AF-43AD-AE5D-954530E4B10F}" type="presOf" srcId="{142A4255-D4F6-447C-8DD0-93D572CB49CB}" destId="{79BA10D6-AD14-4E9F-8FDB-56031C50E22F}" srcOrd="0" destOrd="0" presId="urn:microsoft.com/office/officeart/2005/8/layout/vList6"/>
    <dgm:cxn modelId="{C8598342-3567-4DB6-8A97-577D96C644A0}" type="presOf" srcId="{88722686-3C34-4914-A285-EC39DB3E837F}" destId="{7BD0E64B-78EB-4306-AF90-BB295C3BC400}" srcOrd="0" destOrd="0" presId="urn:microsoft.com/office/officeart/2005/8/layout/vList6"/>
    <dgm:cxn modelId="{14AF439F-FC19-406F-8E98-59DFBCD38B85}" type="presOf" srcId="{ECA55181-04DA-4124-B911-A757A4FE41CA}" destId="{F3E52552-EAEE-4118-BA22-B00BCC7C42FD}" srcOrd="0" destOrd="0" presId="urn:microsoft.com/office/officeart/2005/8/layout/vList6"/>
    <dgm:cxn modelId="{5BD6AD23-C72A-4EDC-B628-0E0D52EC537E}" type="presOf" srcId="{EEFAC10F-CFBC-4C22-8348-8AD6C26E01BB}" destId="{0A48A7BF-457E-4975-8FA5-D62E5BEFE026}" srcOrd="0" destOrd="0" presId="urn:microsoft.com/office/officeart/2005/8/layout/vList6"/>
    <dgm:cxn modelId="{F8378179-23EB-48E4-B5B1-8A3C4A14140B}" srcId="{32F0BCD8-D041-4B23-8630-52CF7CBA2AA7}" destId="{ECA55181-04DA-4124-B911-A757A4FE41CA}" srcOrd="0" destOrd="0" parTransId="{88631B1C-C606-4910-A03B-CB8CCD8B1F6B}" sibTransId="{C6811135-809F-48B7-A687-3A71905E0D34}"/>
    <dgm:cxn modelId="{07CF2156-FC4C-42B9-90A4-AA17DD7CE8EF}" type="presParOf" srcId="{6941D08A-FA49-47CE-8C76-2F6BC5F3F4AE}" destId="{37967764-E4C1-4721-9BED-9A555442059E}" srcOrd="0" destOrd="0" presId="urn:microsoft.com/office/officeart/2005/8/layout/vList6"/>
    <dgm:cxn modelId="{E39C01E6-3A78-49FD-83B9-5B8D7A96EE0F}" type="presParOf" srcId="{37967764-E4C1-4721-9BED-9A555442059E}" destId="{F3E52552-EAEE-4118-BA22-B00BCC7C42FD}" srcOrd="0" destOrd="0" presId="urn:microsoft.com/office/officeart/2005/8/layout/vList6"/>
    <dgm:cxn modelId="{14BB3280-A13C-4D4F-BCE3-3FF4257D56AD}" type="presParOf" srcId="{37967764-E4C1-4721-9BED-9A555442059E}" destId="{79BA10D6-AD14-4E9F-8FDB-56031C50E22F}" srcOrd="1" destOrd="0" presId="urn:microsoft.com/office/officeart/2005/8/layout/vList6"/>
    <dgm:cxn modelId="{8D902383-5D34-4AD6-BA62-196F31CDD0A9}" type="presParOf" srcId="{6941D08A-FA49-47CE-8C76-2F6BC5F3F4AE}" destId="{49CF0FC9-1B29-4E6E-81C8-D3F682AE4371}" srcOrd="1" destOrd="0" presId="urn:microsoft.com/office/officeart/2005/8/layout/vList6"/>
    <dgm:cxn modelId="{2C3DB2F3-769A-430C-81E7-DF31F76E14F7}" type="presParOf" srcId="{6941D08A-FA49-47CE-8C76-2F6BC5F3F4AE}" destId="{31A25C17-5A10-4DA6-93B4-44EE3718B49C}" srcOrd="2" destOrd="0" presId="urn:microsoft.com/office/officeart/2005/8/layout/vList6"/>
    <dgm:cxn modelId="{8C3EE961-7A0D-4954-965D-9B1012DD75C3}" type="presParOf" srcId="{31A25C17-5A10-4DA6-93B4-44EE3718B49C}" destId="{636DBC75-68BE-4B5D-9DFE-1714EAB91874}" srcOrd="0" destOrd="0" presId="urn:microsoft.com/office/officeart/2005/8/layout/vList6"/>
    <dgm:cxn modelId="{3B226BB8-C8E1-4CD5-B400-186D7A92E989}" type="presParOf" srcId="{31A25C17-5A10-4DA6-93B4-44EE3718B49C}" destId="{6ADF7DD4-1194-48C2-A993-E421F878F42F}" srcOrd="1" destOrd="0" presId="urn:microsoft.com/office/officeart/2005/8/layout/vList6"/>
    <dgm:cxn modelId="{74E01675-6107-4C64-8CD8-D94126FF2C00}" type="presParOf" srcId="{6941D08A-FA49-47CE-8C76-2F6BC5F3F4AE}" destId="{43B71A93-7344-475D-B4C6-CA0B84C5890F}" srcOrd="3" destOrd="0" presId="urn:microsoft.com/office/officeart/2005/8/layout/vList6"/>
    <dgm:cxn modelId="{3B65308A-D732-4F36-95D2-FF82D026244B}" type="presParOf" srcId="{6941D08A-FA49-47CE-8C76-2F6BC5F3F4AE}" destId="{89642E3B-085A-4C36-B585-4AE930F8CDE7}" srcOrd="4" destOrd="0" presId="urn:microsoft.com/office/officeart/2005/8/layout/vList6"/>
    <dgm:cxn modelId="{B0110EC7-0726-47F2-95A5-6D87E89E4007}" type="presParOf" srcId="{89642E3B-085A-4C36-B585-4AE930F8CDE7}" destId="{0A48A7BF-457E-4975-8FA5-D62E5BEFE026}" srcOrd="0" destOrd="0" presId="urn:microsoft.com/office/officeart/2005/8/layout/vList6"/>
    <dgm:cxn modelId="{E223FC9D-6119-412E-BB5B-0514B88498B5}" type="presParOf" srcId="{89642E3B-085A-4C36-B585-4AE930F8CDE7}" destId="{7BD0E64B-78EB-4306-AF90-BB295C3BC400}" srcOrd="1" destOrd="0" presId="urn:microsoft.com/office/officeart/2005/8/layout/vList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F55917-FA90-42A1-9A99-41A02E4BC9F8}">
      <dsp:nvSpPr>
        <dsp:cNvPr id="0" name=""/>
        <dsp:cNvSpPr/>
      </dsp:nvSpPr>
      <dsp:spPr>
        <a:xfrm rot="5392030">
          <a:off x="-444617" y="1147820"/>
          <a:ext cx="1818420" cy="205907"/>
        </a:xfrm>
        <a:prstGeom prst="rect">
          <a:avLst/>
        </a:prstGeom>
        <a:solidFill>
          <a:schemeClr val="accent2">
            <a:tint val="60000"/>
            <a:hueOff val="0"/>
            <a:satOff val="0"/>
            <a:lumOff val="0"/>
            <a:alphaOff val="0"/>
          </a:schemeClr>
        </a:solidFill>
        <a:ln>
          <a:noFill/>
        </a:ln>
        <a:effectLst>
          <a:glow rad="70000">
            <a:schemeClr val="accent2">
              <a:tint val="60000"/>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C7778BED-6767-4ED0-990F-7CCE05B8316C}">
      <dsp:nvSpPr>
        <dsp:cNvPr id="0" name=""/>
        <dsp:cNvSpPr/>
      </dsp:nvSpPr>
      <dsp:spPr>
        <a:xfrm>
          <a:off x="0" y="0"/>
          <a:ext cx="2287860" cy="1372716"/>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Failure occurs</a:t>
          </a:r>
          <a:endParaRPr lang="en-US" sz="1900" kern="1200" dirty="0"/>
        </a:p>
      </dsp:txBody>
      <dsp:txXfrm>
        <a:off x="0" y="0"/>
        <a:ext cx="2287860" cy="1372716"/>
      </dsp:txXfrm>
    </dsp:sp>
    <dsp:sp modelId="{402983BF-31F3-4BDF-B775-AAA751A01D6A}">
      <dsp:nvSpPr>
        <dsp:cNvPr id="0" name=""/>
        <dsp:cNvSpPr/>
      </dsp:nvSpPr>
      <dsp:spPr>
        <a:xfrm rot="5400000">
          <a:off x="-386333" y="2919888"/>
          <a:ext cx="1706069" cy="205907"/>
        </a:xfrm>
        <a:prstGeom prst="rect">
          <a:avLst/>
        </a:prstGeom>
        <a:solidFill>
          <a:schemeClr val="accent2">
            <a:tint val="60000"/>
            <a:hueOff val="0"/>
            <a:satOff val="0"/>
            <a:lumOff val="0"/>
            <a:alphaOff val="0"/>
          </a:schemeClr>
        </a:solidFill>
        <a:ln>
          <a:noFill/>
        </a:ln>
        <a:effectLst>
          <a:glow rad="70000">
            <a:schemeClr val="accent2">
              <a:tint val="60000"/>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9313CCFA-A122-4301-8D35-D1F00200A327}">
      <dsp:nvSpPr>
        <dsp:cNvPr id="0" name=""/>
        <dsp:cNvSpPr/>
      </dsp:nvSpPr>
      <dsp:spPr>
        <a:xfrm>
          <a:off x="4215" y="1828241"/>
          <a:ext cx="2287860" cy="1372716"/>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Mail AWI-WTP form 2290</a:t>
          </a:r>
          <a:endParaRPr lang="en-US" sz="1900" kern="1200" dirty="0"/>
        </a:p>
      </dsp:txBody>
      <dsp:txXfrm>
        <a:off x="4215" y="1828241"/>
        <a:ext cx="2287860" cy="1372716"/>
      </dsp:txXfrm>
    </dsp:sp>
    <dsp:sp modelId="{620B5C45-FFD6-4BA2-BBA6-FD4E6911B1A0}">
      <dsp:nvSpPr>
        <dsp:cNvPr id="0" name=""/>
        <dsp:cNvSpPr/>
      </dsp:nvSpPr>
      <dsp:spPr>
        <a:xfrm>
          <a:off x="471613" y="3777836"/>
          <a:ext cx="3033028" cy="205907"/>
        </a:xfrm>
        <a:prstGeom prst="rect">
          <a:avLst/>
        </a:prstGeom>
        <a:solidFill>
          <a:schemeClr val="accent2">
            <a:tint val="60000"/>
            <a:hueOff val="0"/>
            <a:satOff val="0"/>
            <a:lumOff val="0"/>
            <a:alphaOff val="0"/>
          </a:schemeClr>
        </a:solidFill>
        <a:ln>
          <a:noFill/>
        </a:ln>
        <a:effectLst>
          <a:glow rad="70000">
            <a:schemeClr val="accent2">
              <a:tint val="60000"/>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FBF58058-0694-4E07-894D-D2D7E677F1FF}">
      <dsp:nvSpPr>
        <dsp:cNvPr id="0" name=""/>
        <dsp:cNvSpPr/>
      </dsp:nvSpPr>
      <dsp:spPr>
        <a:xfrm>
          <a:off x="4215" y="3544137"/>
          <a:ext cx="2287860" cy="1372716"/>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Make an oral attempt</a:t>
          </a:r>
          <a:endParaRPr lang="en-US" sz="1900" kern="1200" dirty="0"/>
        </a:p>
      </dsp:txBody>
      <dsp:txXfrm>
        <a:off x="4215" y="3544137"/>
        <a:ext cx="2287860" cy="1372716"/>
      </dsp:txXfrm>
    </dsp:sp>
    <dsp:sp modelId="{525260C6-5509-4084-B5E7-BFCF001349DF}">
      <dsp:nvSpPr>
        <dsp:cNvPr id="0" name=""/>
        <dsp:cNvSpPr/>
      </dsp:nvSpPr>
      <dsp:spPr>
        <a:xfrm rot="16200000">
          <a:off x="2656520" y="2919888"/>
          <a:ext cx="1706069" cy="205907"/>
        </a:xfrm>
        <a:prstGeom prst="rect">
          <a:avLst/>
        </a:prstGeom>
        <a:solidFill>
          <a:schemeClr val="accent2">
            <a:tint val="60000"/>
            <a:hueOff val="0"/>
            <a:satOff val="0"/>
            <a:lumOff val="0"/>
            <a:alphaOff val="0"/>
          </a:schemeClr>
        </a:solidFill>
        <a:ln>
          <a:noFill/>
        </a:ln>
        <a:effectLst>
          <a:glow rad="70000">
            <a:schemeClr val="accent2">
              <a:tint val="60000"/>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CD8C8469-B044-4E81-A7FA-F9BFA9D85133}">
      <dsp:nvSpPr>
        <dsp:cNvPr id="0" name=""/>
        <dsp:cNvSpPr/>
      </dsp:nvSpPr>
      <dsp:spPr>
        <a:xfrm>
          <a:off x="3047069" y="3544137"/>
          <a:ext cx="2287860" cy="1372716"/>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Oral attempt is </a:t>
          </a:r>
          <a:r>
            <a:rPr lang="en-US" sz="1900" b="1" i="1" u="sng" kern="1200" dirty="0" smtClean="0"/>
            <a:t>successful</a:t>
          </a:r>
          <a:endParaRPr lang="en-US" sz="1900" b="1" i="1" u="sng" kern="1200" dirty="0"/>
        </a:p>
      </dsp:txBody>
      <dsp:txXfrm>
        <a:off x="3047069" y="3544137"/>
        <a:ext cx="2287860" cy="1372716"/>
      </dsp:txXfrm>
    </dsp:sp>
    <dsp:sp modelId="{5A86650A-B0D4-40A7-897F-6DFEB4B02A78}">
      <dsp:nvSpPr>
        <dsp:cNvPr id="0" name=""/>
        <dsp:cNvSpPr/>
      </dsp:nvSpPr>
      <dsp:spPr>
        <a:xfrm rot="16200000">
          <a:off x="2656520" y="1203993"/>
          <a:ext cx="1706069" cy="205907"/>
        </a:xfrm>
        <a:prstGeom prst="rect">
          <a:avLst/>
        </a:prstGeom>
        <a:solidFill>
          <a:schemeClr val="accent2">
            <a:tint val="60000"/>
            <a:hueOff val="0"/>
            <a:satOff val="0"/>
            <a:lumOff val="0"/>
            <a:alphaOff val="0"/>
          </a:schemeClr>
        </a:solidFill>
        <a:ln>
          <a:noFill/>
        </a:ln>
        <a:effectLst>
          <a:glow rad="70000">
            <a:schemeClr val="accent2">
              <a:tint val="60000"/>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E0A37C02-3345-4515-81BE-51313228534F}">
      <dsp:nvSpPr>
        <dsp:cNvPr id="0" name=""/>
        <dsp:cNvSpPr/>
      </dsp:nvSpPr>
      <dsp:spPr>
        <a:xfrm>
          <a:off x="3047069" y="1828241"/>
          <a:ext cx="2287860" cy="1372716"/>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Does the customer have good cause or is good cause accepted?</a:t>
          </a:r>
          <a:endParaRPr lang="en-US" sz="1900" kern="1200" dirty="0"/>
        </a:p>
      </dsp:txBody>
      <dsp:txXfrm>
        <a:off x="3047069" y="1828241"/>
        <a:ext cx="2287860" cy="1372716"/>
      </dsp:txXfrm>
    </dsp:sp>
    <dsp:sp modelId="{924C79FD-E0AF-44D3-A65B-6ACADAB6BD11}">
      <dsp:nvSpPr>
        <dsp:cNvPr id="0" name=""/>
        <dsp:cNvSpPr/>
      </dsp:nvSpPr>
      <dsp:spPr>
        <a:xfrm>
          <a:off x="3514468" y="346045"/>
          <a:ext cx="3033028" cy="205907"/>
        </a:xfrm>
        <a:prstGeom prst="rect">
          <a:avLst/>
        </a:prstGeom>
        <a:solidFill>
          <a:schemeClr val="accent2">
            <a:tint val="60000"/>
            <a:hueOff val="0"/>
            <a:satOff val="0"/>
            <a:lumOff val="0"/>
            <a:alphaOff val="0"/>
          </a:schemeClr>
        </a:solidFill>
        <a:ln>
          <a:noFill/>
        </a:ln>
        <a:effectLst>
          <a:glow rad="70000">
            <a:schemeClr val="accent2">
              <a:tint val="60000"/>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6756AD3D-7ACD-4976-8C1C-C129EA10AAE1}">
      <dsp:nvSpPr>
        <dsp:cNvPr id="0" name=""/>
        <dsp:cNvSpPr/>
      </dsp:nvSpPr>
      <dsp:spPr>
        <a:xfrm>
          <a:off x="3047069" y="112346"/>
          <a:ext cx="2287860" cy="1372716"/>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YES!</a:t>
          </a:r>
          <a:endParaRPr lang="en-US" sz="1900" kern="1200" dirty="0"/>
        </a:p>
      </dsp:txBody>
      <dsp:txXfrm>
        <a:off x="3047069" y="112346"/>
        <a:ext cx="2287860" cy="1372716"/>
      </dsp:txXfrm>
    </dsp:sp>
    <dsp:sp modelId="{1A53C615-FA57-434E-BCC2-C4188AC4B90B}">
      <dsp:nvSpPr>
        <dsp:cNvPr id="0" name=""/>
        <dsp:cNvSpPr/>
      </dsp:nvSpPr>
      <dsp:spPr>
        <a:xfrm rot="5400000">
          <a:off x="5699374" y="1203993"/>
          <a:ext cx="1706069" cy="205907"/>
        </a:xfrm>
        <a:prstGeom prst="rect">
          <a:avLst/>
        </a:prstGeom>
        <a:solidFill>
          <a:schemeClr val="accent2">
            <a:tint val="60000"/>
            <a:hueOff val="0"/>
            <a:satOff val="0"/>
            <a:lumOff val="0"/>
            <a:alphaOff val="0"/>
          </a:schemeClr>
        </a:solidFill>
        <a:ln>
          <a:noFill/>
        </a:ln>
        <a:effectLst>
          <a:glow rad="70000">
            <a:schemeClr val="accent2">
              <a:tint val="60000"/>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58E9D9A8-DE56-452B-BACD-1EF7241EE81A}">
      <dsp:nvSpPr>
        <dsp:cNvPr id="0" name=""/>
        <dsp:cNvSpPr/>
      </dsp:nvSpPr>
      <dsp:spPr>
        <a:xfrm>
          <a:off x="6089924" y="112346"/>
          <a:ext cx="2287860" cy="1372716"/>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End Pre-penalty with Good Cause</a:t>
          </a:r>
          <a:endParaRPr lang="en-US" sz="1900" kern="1200" dirty="0"/>
        </a:p>
      </dsp:txBody>
      <dsp:txXfrm>
        <a:off x="6089924" y="112346"/>
        <a:ext cx="2287860" cy="1372716"/>
      </dsp:txXfrm>
    </dsp:sp>
    <dsp:sp modelId="{65DD8832-451B-4E6A-B5EB-F2CF74C28A49}">
      <dsp:nvSpPr>
        <dsp:cNvPr id="0" name=""/>
        <dsp:cNvSpPr/>
      </dsp:nvSpPr>
      <dsp:spPr>
        <a:xfrm>
          <a:off x="6089924" y="1828241"/>
          <a:ext cx="2287860" cy="1372716"/>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en-US" sz="1900" kern="1200" dirty="0" smtClean="0"/>
            <a:t>A sanction request is not necessary</a:t>
          </a:r>
          <a:endParaRPr lang="en-US" sz="1900" kern="1200" dirty="0"/>
        </a:p>
      </dsp:txBody>
      <dsp:txXfrm>
        <a:off x="6089924" y="1828241"/>
        <a:ext cx="2287860" cy="1372716"/>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F55917-FA90-42A1-9A99-41A02E4BC9F8}">
      <dsp:nvSpPr>
        <dsp:cNvPr id="0" name=""/>
        <dsp:cNvSpPr/>
      </dsp:nvSpPr>
      <dsp:spPr>
        <a:xfrm rot="5251689">
          <a:off x="-46885" y="1092600"/>
          <a:ext cx="1711592" cy="205740"/>
        </a:xfrm>
        <a:prstGeom prst="rect">
          <a:avLst/>
        </a:prstGeom>
        <a:solidFill>
          <a:schemeClr val="accent2">
            <a:tint val="60000"/>
            <a:hueOff val="0"/>
            <a:satOff val="0"/>
            <a:lumOff val="0"/>
            <a:alphaOff val="0"/>
          </a:schemeClr>
        </a:solidFill>
        <a:ln>
          <a:noFill/>
        </a:ln>
        <a:effectLst>
          <a:glow rad="70000">
            <a:schemeClr val="accent2">
              <a:tint val="60000"/>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C7778BED-6767-4ED0-990F-7CCE05B8316C}">
      <dsp:nvSpPr>
        <dsp:cNvPr id="0" name=""/>
        <dsp:cNvSpPr/>
      </dsp:nvSpPr>
      <dsp:spPr>
        <a:xfrm>
          <a:off x="310301" y="0"/>
          <a:ext cx="2286000" cy="1371600"/>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Failure occurs</a:t>
          </a:r>
          <a:endParaRPr lang="en-US" sz="1800" kern="1200" dirty="0"/>
        </a:p>
      </dsp:txBody>
      <dsp:txXfrm>
        <a:off x="310301" y="0"/>
        <a:ext cx="2286000" cy="1371600"/>
      </dsp:txXfrm>
    </dsp:sp>
    <dsp:sp modelId="{402983BF-31F3-4BDF-B775-AAA751A01D6A}">
      <dsp:nvSpPr>
        <dsp:cNvPr id="0" name=""/>
        <dsp:cNvSpPr/>
      </dsp:nvSpPr>
      <dsp:spPr>
        <a:xfrm rot="5400000">
          <a:off x="-2430" y="2804850"/>
          <a:ext cx="1705500" cy="205740"/>
        </a:xfrm>
        <a:prstGeom prst="rect">
          <a:avLst/>
        </a:prstGeom>
        <a:solidFill>
          <a:schemeClr val="accent2">
            <a:tint val="60000"/>
            <a:hueOff val="0"/>
            <a:satOff val="0"/>
            <a:lumOff val="0"/>
            <a:alphaOff val="0"/>
          </a:schemeClr>
        </a:solidFill>
        <a:ln>
          <a:noFill/>
        </a:ln>
        <a:effectLst>
          <a:glow rad="70000">
            <a:schemeClr val="accent2">
              <a:tint val="60000"/>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9313CCFA-A122-4301-8D35-D1F00200A327}">
      <dsp:nvSpPr>
        <dsp:cNvPr id="0" name=""/>
        <dsp:cNvSpPr/>
      </dsp:nvSpPr>
      <dsp:spPr>
        <a:xfrm>
          <a:off x="388619" y="1714500"/>
          <a:ext cx="2286000" cy="1371600"/>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Mail AWI-WTP form 2290</a:t>
          </a:r>
          <a:endParaRPr lang="en-US" sz="1800" kern="1200" dirty="0"/>
        </a:p>
      </dsp:txBody>
      <dsp:txXfrm>
        <a:off x="388619" y="1714500"/>
        <a:ext cx="2286000" cy="1371600"/>
      </dsp:txXfrm>
    </dsp:sp>
    <dsp:sp modelId="{620B5C45-FFD6-4BA2-BBA6-FD4E6911B1A0}">
      <dsp:nvSpPr>
        <dsp:cNvPr id="0" name=""/>
        <dsp:cNvSpPr/>
      </dsp:nvSpPr>
      <dsp:spPr>
        <a:xfrm>
          <a:off x="854819" y="3662100"/>
          <a:ext cx="3031380" cy="205740"/>
        </a:xfrm>
        <a:prstGeom prst="rect">
          <a:avLst/>
        </a:prstGeom>
        <a:solidFill>
          <a:schemeClr val="accent2">
            <a:tint val="60000"/>
            <a:hueOff val="0"/>
            <a:satOff val="0"/>
            <a:lumOff val="0"/>
            <a:alphaOff val="0"/>
          </a:schemeClr>
        </a:solidFill>
        <a:ln>
          <a:noFill/>
        </a:ln>
        <a:effectLst>
          <a:glow rad="70000">
            <a:schemeClr val="accent2">
              <a:tint val="60000"/>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FBF58058-0694-4E07-894D-D2D7E677F1FF}">
      <dsp:nvSpPr>
        <dsp:cNvPr id="0" name=""/>
        <dsp:cNvSpPr/>
      </dsp:nvSpPr>
      <dsp:spPr>
        <a:xfrm>
          <a:off x="388619" y="3429000"/>
          <a:ext cx="2286000" cy="1371600"/>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Make an oral attempt</a:t>
          </a:r>
          <a:endParaRPr lang="en-US" sz="1800" kern="1200" dirty="0"/>
        </a:p>
      </dsp:txBody>
      <dsp:txXfrm>
        <a:off x="388619" y="3429000"/>
        <a:ext cx="2286000" cy="1371600"/>
      </dsp:txXfrm>
    </dsp:sp>
    <dsp:sp modelId="{525260C6-5509-4084-B5E7-BFCF001349DF}">
      <dsp:nvSpPr>
        <dsp:cNvPr id="0" name=""/>
        <dsp:cNvSpPr/>
      </dsp:nvSpPr>
      <dsp:spPr>
        <a:xfrm rot="16200000">
          <a:off x="3037949" y="2804850"/>
          <a:ext cx="1705500" cy="205740"/>
        </a:xfrm>
        <a:prstGeom prst="rect">
          <a:avLst/>
        </a:prstGeom>
        <a:solidFill>
          <a:schemeClr val="accent2">
            <a:tint val="60000"/>
            <a:hueOff val="0"/>
            <a:satOff val="0"/>
            <a:lumOff val="0"/>
            <a:alphaOff val="0"/>
          </a:schemeClr>
        </a:solidFill>
        <a:ln>
          <a:noFill/>
        </a:ln>
        <a:effectLst>
          <a:glow rad="70000">
            <a:schemeClr val="accent2">
              <a:tint val="60000"/>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CD8C8469-B044-4E81-A7FA-F9BFA9D85133}">
      <dsp:nvSpPr>
        <dsp:cNvPr id="0" name=""/>
        <dsp:cNvSpPr/>
      </dsp:nvSpPr>
      <dsp:spPr>
        <a:xfrm>
          <a:off x="3429000" y="3429000"/>
          <a:ext cx="2286000" cy="1371600"/>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Oral attempt is </a:t>
          </a:r>
          <a:r>
            <a:rPr lang="en-US" sz="1800" b="1" i="1" u="sng" kern="1200" dirty="0" smtClean="0"/>
            <a:t>successful</a:t>
          </a:r>
          <a:endParaRPr lang="en-US" sz="1800" b="1" i="1" u="sng" kern="1200" dirty="0"/>
        </a:p>
      </dsp:txBody>
      <dsp:txXfrm>
        <a:off x="3429000" y="3429000"/>
        <a:ext cx="2286000" cy="1371600"/>
      </dsp:txXfrm>
    </dsp:sp>
    <dsp:sp modelId="{5A86650A-B0D4-40A7-897F-6DFEB4B02A78}">
      <dsp:nvSpPr>
        <dsp:cNvPr id="0" name=""/>
        <dsp:cNvSpPr/>
      </dsp:nvSpPr>
      <dsp:spPr>
        <a:xfrm rot="16200000">
          <a:off x="3037949" y="1090349"/>
          <a:ext cx="1705500" cy="205740"/>
        </a:xfrm>
        <a:prstGeom prst="rect">
          <a:avLst/>
        </a:prstGeom>
        <a:solidFill>
          <a:schemeClr val="accent2">
            <a:tint val="60000"/>
            <a:hueOff val="0"/>
            <a:satOff val="0"/>
            <a:lumOff val="0"/>
            <a:alphaOff val="0"/>
          </a:schemeClr>
        </a:solidFill>
        <a:ln>
          <a:noFill/>
        </a:ln>
        <a:effectLst>
          <a:glow rad="70000">
            <a:schemeClr val="accent2">
              <a:tint val="60000"/>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E0A37C02-3345-4515-81BE-51313228534F}">
      <dsp:nvSpPr>
        <dsp:cNvPr id="0" name=""/>
        <dsp:cNvSpPr/>
      </dsp:nvSpPr>
      <dsp:spPr>
        <a:xfrm>
          <a:off x="3429000" y="1714500"/>
          <a:ext cx="2286000" cy="1371600"/>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Does the customer have good cause or is good cause accepted?</a:t>
          </a:r>
          <a:endParaRPr lang="en-US" sz="1800" kern="1200" dirty="0"/>
        </a:p>
      </dsp:txBody>
      <dsp:txXfrm>
        <a:off x="3429000" y="1714500"/>
        <a:ext cx="2286000" cy="1371600"/>
      </dsp:txXfrm>
    </dsp:sp>
    <dsp:sp modelId="{924C79FD-E0AF-44D3-A65B-6ACADAB6BD11}">
      <dsp:nvSpPr>
        <dsp:cNvPr id="0" name=""/>
        <dsp:cNvSpPr/>
      </dsp:nvSpPr>
      <dsp:spPr>
        <a:xfrm>
          <a:off x="3895200" y="233099"/>
          <a:ext cx="3031380" cy="205740"/>
        </a:xfrm>
        <a:prstGeom prst="rect">
          <a:avLst/>
        </a:prstGeom>
        <a:solidFill>
          <a:schemeClr val="accent2">
            <a:tint val="60000"/>
            <a:hueOff val="0"/>
            <a:satOff val="0"/>
            <a:lumOff val="0"/>
            <a:alphaOff val="0"/>
          </a:schemeClr>
        </a:solidFill>
        <a:ln>
          <a:noFill/>
        </a:ln>
        <a:effectLst>
          <a:glow rad="70000">
            <a:schemeClr val="accent2">
              <a:tint val="60000"/>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6756AD3D-7ACD-4976-8C1C-C129EA10AAE1}">
      <dsp:nvSpPr>
        <dsp:cNvPr id="0" name=""/>
        <dsp:cNvSpPr/>
      </dsp:nvSpPr>
      <dsp:spPr>
        <a:xfrm>
          <a:off x="3429000" y="0"/>
          <a:ext cx="2286000" cy="1371600"/>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NO!</a:t>
          </a:r>
          <a:endParaRPr lang="en-US" sz="1800" kern="1200" dirty="0"/>
        </a:p>
      </dsp:txBody>
      <dsp:txXfrm>
        <a:off x="3429000" y="0"/>
        <a:ext cx="2286000" cy="1371600"/>
      </dsp:txXfrm>
    </dsp:sp>
    <dsp:sp modelId="{1A53C615-FA57-434E-BCC2-C4188AC4B90B}">
      <dsp:nvSpPr>
        <dsp:cNvPr id="0" name=""/>
        <dsp:cNvSpPr/>
      </dsp:nvSpPr>
      <dsp:spPr>
        <a:xfrm rot="5400000">
          <a:off x="6078330" y="1090350"/>
          <a:ext cx="1705500" cy="205740"/>
        </a:xfrm>
        <a:prstGeom prst="rect">
          <a:avLst/>
        </a:prstGeom>
        <a:solidFill>
          <a:schemeClr val="accent2">
            <a:tint val="60000"/>
            <a:hueOff val="0"/>
            <a:satOff val="0"/>
            <a:lumOff val="0"/>
            <a:alphaOff val="0"/>
          </a:schemeClr>
        </a:solidFill>
        <a:ln>
          <a:noFill/>
        </a:ln>
        <a:effectLst>
          <a:glow rad="70000">
            <a:schemeClr val="accent2">
              <a:tint val="60000"/>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z="-211800">
          <a:bevelT w="40600" h="20600" prst="relaxedInset"/>
        </a:sp3d>
      </dsp:spPr>
      <dsp:style>
        <a:lnRef idx="0">
          <a:scrgbClr r="0" g="0" b="0"/>
        </a:lnRef>
        <a:fillRef idx="1">
          <a:scrgbClr r="0" g="0" b="0"/>
        </a:fillRef>
        <a:effectRef idx="2">
          <a:scrgbClr r="0" g="0" b="0"/>
        </a:effectRef>
        <a:fontRef idx="minor"/>
      </dsp:style>
    </dsp:sp>
    <dsp:sp modelId="{58E9D9A8-DE56-452B-BACD-1EF7241EE81A}">
      <dsp:nvSpPr>
        <dsp:cNvPr id="0" name=""/>
        <dsp:cNvSpPr/>
      </dsp:nvSpPr>
      <dsp:spPr>
        <a:xfrm>
          <a:off x="6469380" y="0"/>
          <a:ext cx="2286000" cy="1371600"/>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Counsel participant on noncompliance (offer services, if needed)</a:t>
          </a:r>
          <a:endParaRPr lang="en-US" sz="1800" kern="1200" dirty="0"/>
        </a:p>
      </dsp:txBody>
      <dsp:txXfrm>
        <a:off x="6469380" y="0"/>
        <a:ext cx="2286000" cy="1371600"/>
      </dsp:txXfrm>
    </dsp:sp>
    <dsp:sp modelId="{65DD8832-451B-4E6A-B5EB-F2CF74C28A49}">
      <dsp:nvSpPr>
        <dsp:cNvPr id="0" name=""/>
        <dsp:cNvSpPr/>
      </dsp:nvSpPr>
      <dsp:spPr>
        <a:xfrm>
          <a:off x="6469380" y="1714500"/>
          <a:ext cx="2286000" cy="1371600"/>
        </a:xfrm>
        <a:prstGeom prst="roundRect">
          <a:avLst>
            <a:gd name="adj" fmla="val 10000"/>
          </a:avLst>
        </a:prstGeom>
        <a:solidFill>
          <a:schemeClr val="accent2">
            <a:hueOff val="0"/>
            <a:satOff val="0"/>
            <a:lumOff val="0"/>
            <a:alphaOff val="0"/>
          </a:schemeClr>
        </a:solidFill>
        <a:ln>
          <a:noFill/>
        </a:ln>
        <a:effectLst>
          <a:glow rad="63500">
            <a:schemeClr val="accent2">
              <a:hueOff val="0"/>
              <a:satOff val="0"/>
              <a:lumOff val="0"/>
              <a:alphaOff val="0"/>
              <a:tint val="30000"/>
              <a:shade val="95000"/>
              <a:satMod val="300000"/>
              <a:alpha val="50000"/>
            </a:schemeClr>
          </a:glow>
        </a:effectLst>
        <a:scene3d>
          <a:camera prst="isometricOffAxis1Right" zoom="91000"/>
          <a:lightRig rig="threePt" dir="t">
            <a:rot lat="0" lon="0" rev="20640000"/>
          </a:lightRig>
        </a:scene3d>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Establish compliance activity with a due date</a:t>
          </a:r>
          <a:endParaRPr lang="en-US" sz="1800" kern="1200" dirty="0"/>
        </a:p>
      </dsp:txBody>
      <dsp:txXfrm>
        <a:off x="6469380" y="1714500"/>
        <a:ext cx="2286000" cy="137160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9BA10D6-AD14-4E9F-8FDB-56031C50E22F}">
      <dsp:nvSpPr>
        <dsp:cNvPr id="0" name=""/>
        <dsp:cNvSpPr/>
      </dsp:nvSpPr>
      <dsp:spPr>
        <a:xfrm>
          <a:off x="3535680" y="214970"/>
          <a:ext cx="5303520" cy="935522"/>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glow rad="70000">
            <a:schemeClr val="accent2">
              <a:alpha val="90000"/>
              <a:tint val="40000"/>
              <a:hueOff val="0"/>
              <a:satOff val="0"/>
              <a:lumOff val="0"/>
              <a:alphaOff val="0"/>
              <a:tint val="30000"/>
              <a:shade val="95000"/>
              <a:satMod val="300000"/>
              <a:alpha val="50000"/>
            </a:schemeClr>
          </a:glow>
        </a:effectLst>
        <a:scene3d>
          <a:camera prst="orthographicFront"/>
          <a:lightRig rig="flat" dir="t"/>
        </a:scene3d>
        <a:sp3d>
          <a:bevelT prst="angle"/>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i="1" kern="1200" dirty="0" smtClean="0"/>
            <a:t>Yes</a:t>
          </a:r>
          <a:endParaRPr lang="en-US" sz="3200" b="1" i="1" kern="1200" dirty="0"/>
        </a:p>
      </dsp:txBody>
      <dsp:txXfrm>
        <a:off x="3535680" y="214970"/>
        <a:ext cx="5303520" cy="935522"/>
      </dsp:txXfrm>
    </dsp:sp>
    <dsp:sp modelId="{F3E52552-EAEE-4118-BA22-B00BCC7C42FD}">
      <dsp:nvSpPr>
        <dsp:cNvPr id="0" name=""/>
        <dsp:cNvSpPr/>
      </dsp:nvSpPr>
      <dsp:spPr>
        <a:xfrm>
          <a:off x="0" y="1128"/>
          <a:ext cx="3535680" cy="1363206"/>
        </a:xfrm>
        <a:prstGeom prst="round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Oral attempt successful?</a:t>
          </a:r>
          <a:endParaRPr lang="en-US" sz="3200" kern="1200" dirty="0"/>
        </a:p>
      </dsp:txBody>
      <dsp:txXfrm>
        <a:off x="0" y="1128"/>
        <a:ext cx="3535680" cy="1363206"/>
      </dsp:txXfrm>
    </dsp:sp>
    <dsp:sp modelId="{6ADF7DD4-1194-48C2-A993-E421F878F42F}">
      <dsp:nvSpPr>
        <dsp:cNvPr id="0" name=""/>
        <dsp:cNvSpPr/>
      </dsp:nvSpPr>
      <dsp:spPr>
        <a:xfrm>
          <a:off x="3535679" y="1725175"/>
          <a:ext cx="5303520" cy="908804"/>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glow rad="70000">
            <a:schemeClr val="accent2">
              <a:alpha val="90000"/>
              <a:tint val="40000"/>
              <a:hueOff val="0"/>
              <a:satOff val="0"/>
              <a:lumOff val="0"/>
              <a:alphaOff val="0"/>
              <a:tint val="30000"/>
              <a:shade val="95000"/>
              <a:satMod val="300000"/>
              <a:alpha val="50000"/>
            </a:schemeClr>
          </a:glow>
        </a:effectLst>
        <a:scene3d>
          <a:camera prst="orthographicFront"/>
          <a:lightRig rig="flat" dir="t"/>
        </a:scene3d>
        <a:sp3d>
          <a:bevelT prst="angle"/>
        </a:sp3d>
      </dsp:spPr>
      <dsp:style>
        <a:lnRef idx="1">
          <a:scrgbClr r="0" g="0" b="0"/>
        </a:lnRef>
        <a:fillRef idx="1">
          <a:scrgbClr r="0" g="0" b="0"/>
        </a:fillRef>
        <a:effectRef idx="2">
          <a:scrgbClr r="0" g="0" b="0"/>
        </a:effectRef>
        <a:fontRef idx="minor"/>
      </dsp:style>
      <dsp:txBody>
        <a:bodyPr spcFirstLastPara="0" vert="horz" wrap="square" lIns="20320"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i="1" kern="1200" dirty="0" smtClean="0"/>
            <a:t>No</a:t>
          </a:r>
          <a:endParaRPr lang="en-US" sz="3200" b="1" i="1" kern="1200" dirty="0"/>
        </a:p>
      </dsp:txBody>
      <dsp:txXfrm>
        <a:off x="3535679" y="1725175"/>
        <a:ext cx="5303520" cy="908804"/>
      </dsp:txXfrm>
    </dsp:sp>
    <dsp:sp modelId="{636DBC75-68BE-4B5D-9DFE-1714EAB91874}">
      <dsp:nvSpPr>
        <dsp:cNvPr id="0" name=""/>
        <dsp:cNvSpPr/>
      </dsp:nvSpPr>
      <dsp:spPr>
        <a:xfrm>
          <a:off x="0" y="1478435"/>
          <a:ext cx="3535680" cy="1496845"/>
        </a:xfrm>
        <a:prstGeom prst="round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Good Cause exists or accepted?</a:t>
          </a:r>
          <a:endParaRPr lang="en-US" sz="3200" kern="1200" dirty="0"/>
        </a:p>
      </dsp:txBody>
      <dsp:txXfrm>
        <a:off x="0" y="1478435"/>
        <a:ext cx="3535680" cy="1496845"/>
      </dsp:txXfrm>
    </dsp:sp>
    <dsp:sp modelId="{7BD0E64B-78EB-4306-AF90-BB295C3BC400}">
      <dsp:nvSpPr>
        <dsp:cNvPr id="0" name=""/>
        <dsp:cNvSpPr/>
      </dsp:nvSpPr>
      <dsp:spPr>
        <a:xfrm>
          <a:off x="3422577" y="3048007"/>
          <a:ext cx="5416622" cy="1864888"/>
        </a:xfrm>
        <a:prstGeom prst="rightArrow">
          <a:avLst>
            <a:gd name="adj1" fmla="val 75000"/>
            <a:gd name="adj2" fmla="val 50000"/>
          </a:avLst>
        </a:prstGeom>
        <a:solidFill>
          <a:schemeClr val="accent2">
            <a:alpha val="90000"/>
            <a:tint val="40000"/>
            <a:hueOff val="0"/>
            <a:satOff val="0"/>
            <a:lumOff val="0"/>
            <a:alphaOff val="0"/>
          </a:schemeClr>
        </a:solidFill>
        <a:ln w="9525" cap="flat" cmpd="sng" algn="ctr">
          <a:solidFill>
            <a:schemeClr val="accent2">
              <a:alpha val="90000"/>
              <a:tint val="40000"/>
              <a:hueOff val="0"/>
              <a:satOff val="0"/>
              <a:lumOff val="0"/>
              <a:alphaOff val="0"/>
            </a:schemeClr>
          </a:solidFill>
          <a:prstDash val="solid"/>
        </a:ln>
        <a:effectLst>
          <a:glow rad="70000">
            <a:schemeClr val="accent2">
              <a:alpha val="90000"/>
              <a:tint val="40000"/>
              <a:hueOff val="0"/>
              <a:satOff val="0"/>
              <a:lumOff val="0"/>
              <a:alphaOff val="0"/>
              <a:tint val="30000"/>
              <a:shade val="95000"/>
              <a:satMod val="300000"/>
              <a:alpha val="50000"/>
            </a:schemeClr>
          </a:glow>
        </a:effectLst>
        <a:scene3d>
          <a:camera prst="orthographicFront"/>
          <a:lightRig rig="flat" dir="t"/>
        </a:scene3d>
        <a:sp3d>
          <a:bevelT prst="angle"/>
        </a:sp3d>
      </dsp:spPr>
      <dsp:style>
        <a:lnRef idx="1">
          <a:scrgbClr r="0" g="0" b="0"/>
        </a:lnRef>
        <a:fillRef idx="1">
          <a:scrgbClr r="0" g="0" b="0"/>
        </a:fillRef>
        <a:effectRef idx="2">
          <a:scrgbClr r="0" g="0" b="0"/>
        </a:effectRef>
        <a:fontRef idx="minor"/>
      </dsp:style>
      <dsp:txBody>
        <a:bodyPr spcFirstLastPara="0" vert="horz" wrap="square" lIns="12700" tIns="12700" rIns="12700" bIns="12700" numCol="1" spcCol="1270" anchor="ctr" anchorCtr="0">
          <a:noAutofit/>
        </a:bodyPr>
        <a:lstStyle/>
        <a:p>
          <a:pPr marL="228600" lvl="1" indent="-228600" algn="l" defTabSz="889000">
            <a:lnSpc>
              <a:spcPct val="90000"/>
            </a:lnSpc>
            <a:spcBef>
              <a:spcPct val="0"/>
            </a:spcBef>
            <a:spcAft>
              <a:spcPct val="15000"/>
            </a:spcAft>
            <a:buChar char="••"/>
          </a:pPr>
          <a:r>
            <a:rPr lang="en-US" sz="2000" b="1" kern="1200" dirty="0" smtClean="0"/>
            <a:t>Offer services, if needed.  If the participant wants to comply, establish a compliance activity with a due date</a:t>
          </a:r>
          <a:endParaRPr lang="en-US" sz="2000" b="1" kern="1200" dirty="0"/>
        </a:p>
      </dsp:txBody>
      <dsp:txXfrm>
        <a:off x="3422577" y="3048007"/>
        <a:ext cx="5416622" cy="1864888"/>
      </dsp:txXfrm>
    </dsp:sp>
    <dsp:sp modelId="{0A48A7BF-457E-4975-8FA5-D62E5BEFE026}">
      <dsp:nvSpPr>
        <dsp:cNvPr id="0" name=""/>
        <dsp:cNvSpPr/>
      </dsp:nvSpPr>
      <dsp:spPr>
        <a:xfrm>
          <a:off x="3872" y="3310334"/>
          <a:ext cx="3414831" cy="1260897"/>
        </a:xfrm>
        <a:prstGeom prst="roundRect">
          <a:avLst/>
        </a:prstGeom>
        <a:gradFill rotWithShape="0">
          <a:gsLst>
            <a:gs pos="0">
              <a:schemeClr val="accent2">
                <a:hueOff val="0"/>
                <a:satOff val="0"/>
                <a:lumOff val="0"/>
                <a:alphaOff val="0"/>
                <a:tint val="73000"/>
                <a:satMod val="150000"/>
              </a:schemeClr>
            </a:gs>
            <a:gs pos="25000">
              <a:schemeClr val="accent2">
                <a:hueOff val="0"/>
                <a:satOff val="0"/>
                <a:lumOff val="0"/>
                <a:alphaOff val="0"/>
                <a:tint val="96000"/>
                <a:shade val="80000"/>
                <a:satMod val="105000"/>
              </a:schemeClr>
            </a:gs>
            <a:gs pos="38000">
              <a:schemeClr val="accent2">
                <a:hueOff val="0"/>
                <a:satOff val="0"/>
                <a:lumOff val="0"/>
                <a:alphaOff val="0"/>
                <a:tint val="96000"/>
                <a:shade val="59000"/>
                <a:satMod val="120000"/>
              </a:schemeClr>
            </a:gs>
            <a:gs pos="55000">
              <a:schemeClr val="accent2">
                <a:hueOff val="0"/>
                <a:satOff val="0"/>
                <a:lumOff val="0"/>
                <a:alphaOff val="0"/>
                <a:shade val="57000"/>
                <a:satMod val="120000"/>
              </a:schemeClr>
            </a:gs>
            <a:gs pos="80000">
              <a:schemeClr val="accent2">
                <a:hueOff val="0"/>
                <a:satOff val="0"/>
                <a:lumOff val="0"/>
                <a:alphaOff val="0"/>
                <a:shade val="56000"/>
                <a:satMod val="145000"/>
              </a:schemeClr>
            </a:gs>
            <a:gs pos="88000">
              <a:schemeClr val="accent2">
                <a:hueOff val="0"/>
                <a:satOff val="0"/>
                <a:lumOff val="0"/>
                <a:alphaOff val="0"/>
                <a:shade val="63000"/>
                <a:satMod val="160000"/>
              </a:schemeClr>
            </a:gs>
            <a:gs pos="100000">
              <a:schemeClr val="accent2">
                <a:hueOff val="0"/>
                <a:satOff val="0"/>
                <a:lumOff val="0"/>
                <a:alphaOff val="0"/>
                <a:tint val="99555"/>
                <a:satMod val="155000"/>
              </a:schemeClr>
            </a:gs>
          </a:gsLst>
          <a:lin ang="5400000" scaled="1"/>
        </a:gradFill>
        <a:ln>
          <a:noFill/>
        </a:ln>
        <a:effectLst>
          <a:glow rad="70000">
            <a:schemeClr val="accent2">
              <a:hueOff val="0"/>
              <a:satOff val="0"/>
              <a:lumOff val="0"/>
              <a:alphaOff val="0"/>
              <a:tint val="30000"/>
              <a:shade val="95000"/>
              <a:satMod val="300000"/>
              <a:alpha val="50000"/>
            </a:schemeClr>
          </a:glow>
        </a:effectLst>
        <a:scene3d>
          <a:camera prst="orthographicFront"/>
          <a:lightRig rig="flat" dir="t"/>
        </a:scene3d>
        <a:sp3d>
          <a:bevelT prst="angle"/>
        </a:sp3d>
      </dsp:spPr>
      <dsp:style>
        <a:lnRef idx="0">
          <a:scrgbClr r="0" g="0" b="0"/>
        </a:lnRef>
        <a:fillRef idx="3">
          <a:scrgbClr r="0" g="0" b="0"/>
        </a:fillRef>
        <a:effectRef idx="2">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en-US" sz="3200" kern="1200" dirty="0" smtClean="0"/>
            <a:t>Counsel Participant on Noncompliance</a:t>
          </a:r>
          <a:endParaRPr lang="en-US" sz="3200" kern="1200" dirty="0"/>
        </a:p>
      </dsp:txBody>
      <dsp:txXfrm>
        <a:off x="3872" y="3310334"/>
        <a:ext cx="3414831" cy="126089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F2D486F-91C9-4F29-A40C-47625E4FEFF5}" type="datetimeFigureOut">
              <a:rPr lang="en-US" smtClean="0"/>
              <a:pPr/>
              <a:t>3/11/2013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BA56B3-7558-4A46-95AC-77ADF0C42B1A}"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Welcome to the Welfare Transition (WT) program’s training on Accountability and the Sanction Process: Part 2 offered by the Florida Department of Economic Opportunity. This training will review and emphasize correct implementation of the pre-penalty and sanction processes.</a:t>
            </a:r>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Assuming that the failure has occurred</a:t>
            </a:r>
            <a:r>
              <a:rPr lang="en-US" baseline="0" dirty="0" smtClean="0"/>
              <a:t> and you have mailed the 2290, you would make an oral attempt to contact the program participant.  If the oral attempt is successful, you want to find out if good cause exists.  If good cause does not exist or no</a:t>
            </a:r>
            <a:r>
              <a:rPr lang="en-US" b="0" u="none" baseline="0" dirty="0" smtClean="0">
                <a:solidFill>
                  <a:schemeClr val="bg1"/>
                </a:solidFill>
              </a:rPr>
              <a:t>t</a:t>
            </a:r>
            <a:r>
              <a:rPr lang="en-US" b="1" u="none" baseline="0" dirty="0" smtClean="0">
                <a:solidFill>
                  <a:schemeClr val="bg1"/>
                </a:solidFill>
              </a:rPr>
              <a:t> </a:t>
            </a:r>
            <a:r>
              <a:rPr lang="en-US" baseline="0" dirty="0" smtClean="0"/>
              <a:t>accepted, you would counsel the participant regarding the noncompliance.  Inform them that they do not have good cause or that the reason they have provided is not accepted as good cause.  If the participant wishes to comply, you would establish a compliance activity and provide a due date.  Encourage the participant to repeat what they are supposed to do and when they are supposed to do it.  Case note the events of the participant’s noncompliance counseling.</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10</a:t>
            </a:fld>
            <a:endParaRPr lang="en-US" dirty="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a:t>
            </a:r>
            <a:r>
              <a:rPr lang="en-US" baseline="0" dirty="0" smtClean="0"/>
              <a:t> have provided a calendar to discuss the ten day contact period.  In this example, the participant fails on the first day of the month, which is a Thursday.  You notice the failure and mail the Notice of Failure form (DEO WTP form 2290) to the program participant on the next day, Friday, the 2</a:t>
            </a:r>
            <a:r>
              <a:rPr lang="en-US" baseline="30000" dirty="0" smtClean="0"/>
              <a:t>nd</a:t>
            </a:r>
            <a:r>
              <a:rPr lang="en-US" baseline="0" dirty="0" smtClean="0"/>
              <a:t> day of the month.  You also make an oral attempt to counsel the participant on his/her failure.  You are successful in reaching the participant and provided counseling.  </a:t>
            </a:r>
            <a:r>
              <a:rPr lang="en-US" baseline="0" dirty="0" err="1" smtClean="0"/>
              <a:t>He/She</a:t>
            </a:r>
            <a:r>
              <a:rPr lang="en-US" baseline="0" dirty="0" smtClean="0"/>
              <a:t> agrees to a compliance activity.  </a:t>
            </a:r>
            <a:r>
              <a:rPr lang="en-US" dirty="0" smtClean="0"/>
              <a:t>The</a:t>
            </a:r>
            <a:r>
              <a:rPr lang="en-US" baseline="0" dirty="0" smtClean="0"/>
              <a:t> oral attempt was successful.  Now that you have spoken with the customer and he/she has agreed to comply, what happens to the 10 days?</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11</a:t>
            </a:fld>
            <a:endParaRPr lang="en-US" dirty="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10 day contact period is set in place to help</a:t>
            </a:r>
            <a:r>
              <a:rPr lang="en-US" baseline="0" dirty="0" smtClean="0"/>
              <a:t> guide the participant back into program engagement. Counseling, offering services, and referring other forms of service to the customer are ways in which we, the career manager, attempt to guide the participant back into compliance. </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12</a:t>
            </a:fld>
            <a:endParaRPr lang="en-US"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the oral attempt is successful and </a:t>
            </a:r>
            <a:r>
              <a:rPr lang="en-US" baseline="0" dirty="0" smtClean="0"/>
              <a:t>the customer agrees to comply and has been given a compliance activity, then the purpose of the 10 day contact period has been satisfied. The 10 day contact period will conclude once you have counseled the participant, regardless of when the contact was made during the 10 day period. </a:t>
            </a:r>
            <a:endParaRPr lang="en-US" dirty="0" smtClean="0"/>
          </a:p>
          <a:p>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13</a:t>
            </a:fld>
            <a:endParaRPr lang="en-US" dirty="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Now, we will discuss what happens if the participant</a:t>
            </a:r>
            <a:r>
              <a:rPr lang="en-US" baseline="0" dirty="0" smtClean="0"/>
              <a:t> fails the compliance activity. </a:t>
            </a:r>
            <a:r>
              <a:rPr lang="en-US" dirty="0" smtClean="0"/>
              <a:t>Using this calendar,</a:t>
            </a:r>
            <a:r>
              <a:rPr lang="en-US" baseline="0" dirty="0" smtClean="0"/>
              <a:t> we know that the participant failed on the first day of the month, which was a Thursday.  You mailed the notice of failure on the 2</a:t>
            </a:r>
            <a:r>
              <a:rPr lang="en-US" baseline="30000" dirty="0" smtClean="0"/>
              <a:t>nd</a:t>
            </a:r>
            <a:r>
              <a:rPr lang="en-US" baseline="0" dirty="0" smtClean="0"/>
              <a:t> day of the month, mailed the Notice of Failure (form 2290) and called the participant.  The oral attempt was successful.  You counseled her and she agreed to show for a compliance activity on the fifth day of the month.  You learned that the participant didn’t show on the 5</a:t>
            </a:r>
            <a:r>
              <a:rPr lang="en-US" baseline="30000" dirty="0" smtClean="0"/>
              <a:t>th</a:t>
            </a:r>
            <a:r>
              <a:rPr lang="en-US" baseline="0" dirty="0" smtClean="0"/>
              <a:t> of the month. What should we do next?</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14</a:t>
            </a:fld>
            <a:endParaRPr lang="en-US" dirty="0">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3"/>
            <a:r>
              <a:rPr lang="en-US" dirty="0" smtClean="0"/>
              <a:t>In the previous example, the customer agreed to comply</a:t>
            </a:r>
            <a:r>
              <a:rPr lang="en-US" baseline="0" dirty="0" smtClean="0"/>
              <a:t> or show for his or her compliance appointment on the 5</a:t>
            </a:r>
            <a:r>
              <a:rPr lang="en-US" baseline="30000" dirty="0" smtClean="0"/>
              <a:t>th</a:t>
            </a:r>
            <a:r>
              <a:rPr lang="en-US" baseline="0" dirty="0" smtClean="0"/>
              <a:t> day of the month; however, the customer didn’t show.  This is where policy guides what happens in the system.  In the example, the compliance activity was supposed to occur on the 5</a:t>
            </a:r>
            <a:r>
              <a:rPr lang="en-US" baseline="30000" dirty="0" smtClean="0"/>
              <a:t>th</a:t>
            </a:r>
            <a:r>
              <a:rPr lang="en-US" baseline="0" dirty="0" smtClean="0"/>
              <a:t> day of the month. Because the customer failed to show, we would set an alert or use our outlook calendar to remind us of the three days that the customer has to contact us and provide good cause for why they failed.  Using the 5</a:t>
            </a:r>
            <a:r>
              <a:rPr lang="en-US" baseline="30000" dirty="0" smtClean="0"/>
              <a:t>th</a:t>
            </a:r>
            <a:r>
              <a:rPr lang="en-US" baseline="0" dirty="0" smtClean="0"/>
              <a:t> as the date, we would count out three days from that date.  </a:t>
            </a:r>
            <a:endParaRPr lang="en-US" dirty="0" smtClean="0"/>
          </a:p>
          <a:p>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04982">
              <a:defRPr/>
            </a:pPr>
            <a:r>
              <a:rPr lang="en-US" dirty="0" smtClean="0"/>
              <a:t>Set an alert for</a:t>
            </a:r>
            <a:r>
              <a:rPr lang="en-US" baseline="0" dirty="0" smtClean="0"/>
              <a:t> three days from the 2</a:t>
            </a:r>
            <a:r>
              <a:rPr lang="en-US" baseline="30000" dirty="0" smtClean="0"/>
              <a:t>nd</a:t>
            </a:r>
            <a:r>
              <a:rPr lang="en-US" baseline="0" dirty="0" smtClean="0"/>
              <a:t> failure date to allow the participant to report good cause. It is important that you do not end the pre-penalty in the system. Because this is the 2</a:t>
            </a:r>
            <a:r>
              <a:rPr lang="en-US" baseline="30000" dirty="0" smtClean="0"/>
              <a:t>nd</a:t>
            </a:r>
            <a:r>
              <a:rPr lang="en-US" baseline="0" dirty="0" smtClean="0"/>
              <a:t> failure, a 3 </a:t>
            </a:r>
            <a:r>
              <a:rPr lang="en-US" b="1" baseline="0" dirty="0" smtClean="0"/>
              <a:t>business</a:t>
            </a:r>
            <a:r>
              <a:rPr lang="en-US" baseline="0" dirty="0" smtClean="0"/>
              <a:t> day contact period is given to the customer to contact you with good cause. Let’s look at the calendar again.</a:t>
            </a:r>
            <a:endParaRPr lang="en-US" dirty="0" smtClean="0"/>
          </a:p>
          <a:p>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5</a:t>
            </a:r>
            <a:r>
              <a:rPr lang="en-US" baseline="30000" dirty="0" smtClean="0"/>
              <a:t>th</a:t>
            </a:r>
            <a:r>
              <a:rPr lang="en-US" baseline="0" dirty="0" smtClean="0"/>
              <a:t> day of the month is a Monday.  So, we will start counting from the 5</a:t>
            </a:r>
            <a:r>
              <a:rPr lang="en-US" baseline="30000" dirty="0" smtClean="0"/>
              <a:t>th</a:t>
            </a:r>
            <a:r>
              <a:rPr lang="en-US" baseline="0" dirty="0" smtClean="0"/>
              <a:t> and the third day will be the 8</a:t>
            </a:r>
            <a:r>
              <a:rPr lang="en-US" baseline="30000" dirty="0" smtClean="0"/>
              <a:t>th</a:t>
            </a:r>
            <a:r>
              <a:rPr lang="en-US" baseline="0" dirty="0" smtClean="0"/>
              <a:t> of the month.  You will set your to-do or place the reminder on your outlook calendar for the 9</a:t>
            </a:r>
            <a:r>
              <a:rPr lang="en-US" baseline="30000" dirty="0" smtClean="0"/>
              <a:t>th</a:t>
            </a:r>
            <a:r>
              <a:rPr lang="en-US" baseline="0" dirty="0" smtClean="0"/>
              <a:t> day of the month to notify you that you should request a sanction if the customer has not contacted you with good cause before this date.  If you request a sanction, you would mail the Notice of Failure to Demonstrate Satisfactory Compliance Form 2292 on the 9</a:t>
            </a:r>
            <a:r>
              <a:rPr lang="en-US" baseline="30000" dirty="0" smtClean="0"/>
              <a:t>th</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17</a:t>
            </a:fld>
            <a:endParaRPr lang="en-US"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last slide states that I need to request the penalty for the 2</a:t>
            </a:r>
            <a:r>
              <a:rPr lang="en-US" baseline="30000" dirty="0" smtClean="0"/>
              <a:t>nd</a:t>
            </a:r>
            <a:r>
              <a:rPr lang="en-US" dirty="0" smtClean="0"/>
              <a:t> failure and mail the 2292.  The letter doesn’t automatically generate.  What do I do? There</a:t>
            </a:r>
            <a:r>
              <a:rPr lang="en-US" baseline="0" dirty="0" smtClean="0"/>
              <a:t> are two possible ways to accomplish this.</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a:t>
            </a:r>
            <a:r>
              <a:rPr lang="en-US" baseline="0" dirty="0" smtClean="0"/>
              <a:t> have selected the pre-penalty hyperlink, you will be asked to record the next step.  For this process, since the participant never contacted the case manager regarding the failure, you will select the “Request Penalty” radio button to sanction the customer.</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3"/>
            <a:r>
              <a:rPr lang="en-US" dirty="0" smtClean="0"/>
              <a:t>If</a:t>
            </a:r>
            <a:r>
              <a:rPr lang="en-US" baseline="0" dirty="0" smtClean="0"/>
              <a:t> the oral attempt is successful and the customer has good cause, we would end the pre-penalty on the alternative plan page.  We would not request a sanction on the case.  In the first example the oral attempt was not successful and the customer never contacted </a:t>
            </a:r>
            <a:r>
              <a:rPr lang="en-US" b="0" u="none" baseline="0" dirty="0" smtClean="0"/>
              <a:t>the case manager, thus resulting in a sanction request</a:t>
            </a:r>
            <a:r>
              <a:rPr lang="en-US" baseline="0" dirty="0" smtClean="0"/>
              <a:t>.  In this example, the oral attempt was successful and the customer had good cause so a sanction was not warranted.  If you are not sure what your region considers good cause, please speak with your supervisor and ask for your Good Cause Local Operating Procedure.</a:t>
            </a:r>
            <a:endParaRPr lang="en-US" dirty="0" smtClean="0"/>
          </a:p>
          <a:p>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a:t>
            </a:fld>
            <a:endParaRPr lang="en-US" dirty="0">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Because</a:t>
            </a:r>
            <a:r>
              <a:rPr lang="en-US" baseline="0" dirty="0" smtClean="0"/>
              <a:t> 10 days have not elapsed in this instance, you will receive a notification that 10 days have not elapsed.  It also states that if counseling was conducted and the customer agreed, but still failed, you should select “OK”</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20</a:t>
            </a:fld>
            <a:endParaRPr lang="en-US" dirty="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would complete the sanction request </a:t>
            </a:r>
            <a:r>
              <a:rPr lang="en-US" baseline="0" dirty="0" smtClean="0"/>
              <a:t>by entering the date and the sanction level. Select the “Save” button once you have entered in the correct information.</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21</a:t>
            </a:fld>
            <a:endParaRPr lang="en-US" dirty="0">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After you select save, the sanction request is now in place and pending action from DCF.  From here, you will have to send a 2292 because it is a 2</a:t>
            </a:r>
            <a:r>
              <a:rPr lang="en-US" baseline="30000" dirty="0" smtClean="0"/>
              <a:t>nd</a:t>
            </a:r>
            <a:r>
              <a:rPr lang="en-US" baseline="0" dirty="0" smtClean="0"/>
              <a:t> failure.  </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22</a:t>
            </a:fld>
            <a:endParaRPr lang="en-US" dirty="0">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first</a:t>
            </a:r>
            <a:r>
              <a:rPr lang="en-US" baseline="0" dirty="0" smtClean="0"/>
              <a:t> way to print out the 2292 Form is to select the Skill Development tab on the left side of the screen. Under the Client Forms and Letters sub-section, you would select the dropdown arrow located at the end of the Form Name section.</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you will</a:t>
            </a:r>
            <a:r>
              <a:rPr lang="en-US" baseline="0" dirty="0" smtClean="0"/>
              <a:t> find a list of forms and letters that can be generated within the system. The title of the form we are in search</a:t>
            </a:r>
            <a:r>
              <a:rPr lang="en-US" b="0" u="none" baseline="0" dirty="0" smtClean="0"/>
              <a:t> of </a:t>
            </a:r>
            <a:r>
              <a:rPr lang="en-US" baseline="0" dirty="0" smtClean="0"/>
              <a:t>is “Notice of Failure to Demonstrate Satisfactory Compliance (CF-ES 2292).”</a:t>
            </a:r>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24</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Another method of locating the 2292 form is by selecting “Searches” from your left hand navigation menu. </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 have done that, you will get a pop up box</a:t>
            </a:r>
            <a:r>
              <a:rPr lang="en-US" baseline="0" dirty="0" smtClean="0"/>
              <a:t> that displays all searches you can complete in the system.  You will select “Participant Search.”</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a:t>
            </a:r>
            <a:r>
              <a:rPr lang="en-US" baseline="0" dirty="0" smtClean="0"/>
              <a:t> you have selected participant search, you will be taken to the screen where you have to enter some parameters for your search.  You will need to select a region and county.  You can also enter the name of the person or his/her social security number.  After you have selected your parameters, you will go to the bottom of the search screen and select search, which is illustrated in the next slide.</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27</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you will select the Search button.</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28</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you chose to search by SSN, you should get only one record.  If you search by name and the name is common, you will probably get more than one record. As a result, please ensure that you have selected the appropriate participant. Let’s take a look at the top of the screen for a moment.  You should see a Mail Merge Options header and beneath that, you will see a drop down box with form name to the left of it.  If you click on the dropdown, you will see all the forms you can print from the system.</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Using the pre-penalty process</a:t>
            </a:r>
            <a:r>
              <a:rPr lang="en-US" baseline="0" dirty="0" smtClean="0"/>
              <a:t> described in the previous slide, the participant fails on the first day of the month.  You mail the Notice of Failure (AWI form 2290) on the 2</a:t>
            </a:r>
            <a:r>
              <a:rPr lang="en-US" baseline="30000" dirty="0" smtClean="0"/>
              <a:t>nd</a:t>
            </a:r>
            <a:r>
              <a:rPr lang="en-US" baseline="0" dirty="0" smtClean="0"/>
              <a:t> day of the month and make an oral attempt.  The oral attempt is successful.  The participant explains that she had to take her child to the emergency room because of an accident at the daycare.  The daycare confirms the accident and the participant is willing to fax over the emergency room documentation.   You accept this as good cause for missing the activity.  What do you do in OSST? </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3</a:t>
            </a:fld>
            <a:endParaRPr lang="en-US" dirty="0">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have highlighted</a:t>
            </a:r>
            <a:r>
              <a:rPr lang="en-US" baseline="0" dirty="0" smtClean="0"/>
              <a:t> the Notice of Failure to Demonstrate Satisfactory Compliance (form 2292) that appears in the dropdown box.</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30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selecting the form, the system automatically populates the first radio button beneath the form name.  This will generate the form you have selected from your dropdown.  Select continue.</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31</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 will get the pop up asking if</a:t>
            </a:r>
            <a:r>
              <a:rPr lang="en-US" baseline="0" dirty="0" smtClean="0"/>
              <a:t> you want to open the document, save it, or cancel it.  You will select open to view/edit the document.</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32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You</a:t>
            </a:r>
            <a:r>
              <a:rPr lang="en-US" baseline="0" dirty="0" smtClean="0"/>
              <a:t> will print the letter, mail a copy to the customer, and keep a copy for your file. The system will generate a record that you have requested to print a form 2292, Notice of Failure to Demonstrate Satisfactory Compliance.</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a:t>
            </a:r>
            <a:r>
              <a:rPr lang="en-US" baseline="0" dirty="0" smtClean="0"/>
              <a:t> system generates a case note informing any system viewer that a 2292 was printed for this case.  If you click on the hyperlinked Date, you will receive more details about the letter.</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34</a:t>
            </a:fld>
            <a:endParaRPr lang="en-US" dirty="0">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Here is an example</a:t>
            </a:r>
            <a:r>
              <a:rPr lang="en-US" baseline="0" dirty="0" smtClean="0"/>
              <a:t> of how the case note will appear.</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35</a:t>
            </a:fld>
            <a:endParaRPr lang="en-US" dirty="0">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concludes part </a:t>
            </a:r>
            <a:r>
              <a:rPr lang="en-US" dirty="0" smtClean="0"/>
              <a:t>2 </a:t>
            </a:r>
            <a:r>
              <a:rPr lang="en-US" dirty="0"/>
              <a:t>of the Accountability and the sanction process training series. Please continue to part </a:t>
            </a:r>
            <a:r>
              <a:rPr lang="en-US" dirty="0" smtClean="0"/>
              <a:t>3 </a:t>
            </a:r>
            <a:r>
              <a:rPr lang="en-US" dirty="0"/>
              <a:t>of the training series.</a:t>
            </a:r>
          </a:p>
        </p:txBody>
      </p:sp>
      <p:sp>
        <p:nvSpPr>
          <p:cNvPr id="4" name="Slide Number Placeholder 3"/>
          <p:cNvSpPr>
            <a:spLocks noGrp="1"/>
          </p:cNvSpPr>
          <p:nvPr>
            <p:ph type="sldNum" sz="quarter" idx="10"/>
          </p:nvPr>
        </p:nvSpPr>
        <p:spPr/>
        <p:txBody>
          <a:bodyPr/>
          <a:lstStyle/>
          <a:p>
            <a:fld id="{2567FF2C-115E-4823-A3DD-DD2A286372C4}" type="slidenum">
              <a:rPr lang="en-US" smtClean="0"/>
              <a:pPr/>
              <a:t>36</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03">
              <a:defRPr/>
            </a:pPr>
            <a:r>
              <a:rPr lang="en-US" dirty="0" smtClean="0"/>
              <a:t>End the pre-penalty in OSST with good</a:t>
            </a:r>
            <a:r>
              <a:rPr lang="en-US" baseline="0" dirty="0" smtClean="0"/>
              <a:t> cause with the same date as the failure date. Case note the event(s).  What happens if the participant has another failure? We would follow the same process as stated previously.</a:t>
            </a:r>
            <a:endParaRPr lang="en-US" dirty="0" smtClean="0"/>
          </a:p>
          <a:p>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4</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Regardless of whether the oral attempt</a:t>
            </a:r>
            <a:r>
              <a:rPr lang="en-US" baseline="0" dirty="0" smtClean="0"/>
              <a:t> was successful or not, you will need to select the pre-penalty counseling hyperlink to either request a sanction or end the pre-penalty phase.</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5</a:t>
            </a:fld>
            <a:endParaRPr lang="en-US"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Once you</a:t>
            </a:r>
            <a:r>
              <a:rPr lang="en-US" baseline="0" dirty="0" smtClean="0"/>
              <a:t> have selected the pre-penalty hyperlink, you will be asked to complete the </a:t>
            </a:r>
            <a:r>
              <a:rPr lang="en-US" baseline="0" dirty="0" err="1" smtClean="0"/>
              <a:t>approriate</a:t>
            </a:r>
            <a:r>
              <a:rPr lang="en-US" baseline="0" dirty="0" smtClean="0"/>
              <a:t> next step.  For this process, the participant contacted the case manager regarding the failure and was determined to have good cause.  In this example, you will select the “Provided Good Cause” radio button to end the pre-penalty.</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After you select the “Provided Good Cause” radio button, the next step would be to enter the end date and a description of why the failure was closed due to good cause. The failure date and the end date are should be the same.  After all appropriate data is entered, select the “Save” button.</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After you select save, the outcome of the pre-penalty would display that the customer provided good cause for the failure.  Note that the hyperlink has disappeared and you are no longer able to select the pre-penalty. What would we do if the customer does not provide good cause or the good cause provided is not accepted? Let’s take a look at another scenario.</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8</a:t>
            </a:fld>
            <a:endParaRPr lang="en-US" dirty="0">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a:t>
            </a:r>
            <a:r>
              <a:rPr lang="en-US" baseline="0" dirty="0" smtClean="0"/>
              <a:t> the oral attempt is successful, but the customer does not have good cause or good cause is not accepted, we would let the participant know that the reason they provided is not good cause and counsel them on their noncompliance.  We would offer services or referral for services if they are needed for the customer to participate and establish a compliance activity with a due date.</a:t>
            </a:r>
            <a:endParaRPr lang="en-US" dirty="0"/>
          </a:p>
        </p:txBody>
      </p:sp>
      <p:sp>
        <p:nvSpPr>
          <p:cNvPr id="4" name="Slide Number Placeholder 3"/>
          <p:cNvSpPr>
            <a:spLocks noGrp="1"/>
          </p:cNvSpPr>
          <p:nvPr>
            <p:ph type="sldNum" sz="quarter" idx="10"/>
          </p:nvPr>
        </p:nvSpPr>
        <p:spPr/>
        <p:txBody>
          <a:bodyPr/>
          <a:lstStyle/>
          <a:p>
            <a:fld id="{2567FF2C-115E-4823-A3DD-DD2A286372C4}" type="slidenum">
              <a:rPr lang="en-US" smtClean="0">
                <a:solidFill>
                  <a:prstClr val="black"/>
                </a:solidFill>
              </a:rPr>
              <a:pPr/>
              <a:t>9</a:t>
            </a:fld>
            <a:endParaRPr lang="en-US"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F7805D-710C-4752-B2EB-E7A1A61BE89F}"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CCD42-34D5-44D4-A560-174215B9E5A2}"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F7805D-710C-4752-B2EB-E7A1A61BE89F}"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CCD42-34D5-44D4-A560-174215B9E5A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F7805D-710C-4752-B2EB-E7A1A61BE89F}"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CCD42-34D5-44D4-A560-174215B9E5A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D46340-173E-4639-823C-6D5807B93FDE}" type="datetime1">
              <a:rPr lang="en-US" smtClean="0">
                <a:solidFill>
                  <a:srgbClr val="DBF5F9">
                    <a:shade val="50000"/>
                  </a:srgbClr>
                </a:solidFill>
              </a:rPr>
              <a:pPr/>
              <a:t>3/11/2013</a:t>
            </a:fld>
            <a:endParaRPr lang="en-US" dirty="0">
              <a:solidFill>
                <a:srgbClr val="DBF5F9">
                  <a:shade val="5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5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708C9B-40D1-4FA1-9A28-D327215F9069}" type="datetime1">
              <a:rPr lang="en-US" smtClean="0">
                <a:solidFill>
                  <a:srgbClr val="DBF5F9">
                    <a:shade val="50000"/>
                  </a:srgbClr>
                </a:solidFill>
              </a:rPr>
              <a:pPr/>
              <a:t>3/11/2013</a:t>
            </a:fld>
            <a:endParaRPr lang="en-US" dirty="0">
              <a:solidFill>
                <a:srgbClr val="DBF5F9">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CAC3B5-1AEB-4177-8C59-79A5B62B295C}" type="datetime1">
              <a:rPr lang="en-US" smtClean="0">
                <a:solidFill>
                  <a:srgbClr val="DBF5F9">
                    <a:shade val="50000"/>
                  </a:srgbClr>
                </a:solidFill>
              </a:rPr>
              <a:pPr/>
              <a:t>3/11/2013</a:t>
            </a:fld>
            <a:endParaRPr lang="en-US" dirty="0">
              <a:solidFill>
                <a:srgbClr val="DBF5F9">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D7A52E-DE35-42D2-8A3B-EFCBBF869E23}" type="datetime1">
              <a:rPr lang="en-US" smtClean="0">
                <a:solidFill>
                  <a:srgbClr val="DBF5F9">
                    <a:shade val="50000"/>
                  </a:srgbClr>
                </a:solidFill>
              </a:rPr>
              <a:pPr/>
              <a:t>3/11/2013</a:t>
            </a:fld>
            <a:endParaRPr lang="en-US" dirty="0">
              <a:solidFill>
                <a:srgbClr val="DBF5F9">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DBF5F9">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35BEDF6-41C3-49A3-AAE1-A65D709243AF}" type="datetime1">
              <a:rPr lang="en-US" smtClean="0">
                <a:solidFill>
                  <a:srgbClr val="DBF5F9">
                    <a:shade val="50000"/>
                  </a:srgbClr>
                </a:solidFill>
              </a:rPr>
              <a:pPr/>
              <a:t>3/11/2013</a:t>
            </a:fld>
            <a:endParaRPr lang="en-US" dirty="0">
              <a:solidFill>
                <a:srgbClr val="DBF5F9">
                  <a:shade val="50000"/>
                </a:srgbClr>
              </a:solidFill>
            </a:endParaRPr>
          </a:p>
        </p:txBody>
      </p:sp>
      <p:sp>
        <p:nvSpPr>
          <p:cNvPr id="8" name="Footer Placeholder 7"/>
          <p:cNvSpPr>
            <a:spLocks noGrp="1"/>
          </p:cNvSpPr>
          <p:nvPr>
            <p:ph type="ftr" sz="quarter" idx="11"/>
          </p:nvPr>
        </p:nvSpPr>
        <p:spPr/>
        <p:txBody>
          <a:bodyPr/>
          <a:lstStyle/>
          <a:p>
            <a:endParaRPr lang="en-US" dirty="0">
              <a:solidFill>
                <a:srgbClr val="DBF5F9">
                  <a:shade val="5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DA36C61-1F30-47D7-8FF2-DC31015EBB5E}" type="datetime1">
              <a:rPr lang="en-US" smtClean="0">
                <a:solidFill>
                  <a:srgbClr val="DBF5F9">
                    <a:shade val="50000"/>
                  </a:srgbClr>
                </a:solidFill>
              </a:rPr>
              <a:pPr/>
              <a:t>3/11/2013</a:t>
            </a:fld>
            <a:endParaRPr lang="en-US" dirty="0">
              <a:solidFill>
                <a:srgbClr val="DBF5F9">
                  <a:shade val="50000"/>
                </a:srgbClr>
              </a:solidFill>
            </a:endParaRPr>
          </a:p>
        </p:txBody>
      </p:sp>
      <p:sp>
        <p:nvSpPr>
          <p:cNvPr id="8" name="Slide Number Placeholder 7"/>
          <p:cNvSpPr>
            <a:spLocks noGrp="1"/>
          </p:cNvSpPr>
          <p:nvPr>
            <p:ph type="sldNum" sz="quarter" idx="11"/>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
        <p:nvSpPr>
          <p:cNvPr id="9" name="Footer Placeholder 8"/>
          <p:cNvSpPr>
            <a:spLocks noGrp="1"/>
          </p:cNvSpPr>
          <p:nvPr>
            <p:ph type="ftr" sz="quarter" idx="12"/>
          </p:nvPr>
        </p:nvSpPr>
        <p:spPr/>
        <p:txBody>
          <a:bodyPr/>
          <a:lstStyle/>
          <a:p>
            <a:endParaRPr lang="en-US" dirty="0">
              <a:solidFill>
                <a:srgbClr val="DBF5F9">
                  <a:shade val="50000"/>
                </a:srgb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A5CED-8580-47EE-AB69-8F8285F034D2}" type="datetime1">
              <a:rPr lang="en-US" smtClean="0">
                <a:solidFill>
                  <a:srgbClr val="DBF5F9">
                    <a:shade val="50000"/>
                  </a:srgbClr>
                </a:solidFill>
              </a:rPr>
              <a:pPr/>
              <a:t>3/11/2013</a:t>
            </a:fld>
            <a:endParaRPr lang="en-US" dirty="0">
              <a:solidFill>
                <a:srgbClr val="DBF5F9">
                  <a:shade val="50000"/>
                </a:srgbClr>
              </a:solidFill>
            </a:endParaRPr>
          </a:p>
        </p:txBody>
      </p:sp>
      <p:sp>
        <p:nvSpPr>
          <p:cNvPr id="3" name="Footer Placeholder 2"/>
          <p:cNvSpPr>
            <a:spLocks noGrp="1"/>
          </p:cNvSpPr>
          <p:nvPr>
            <p:ph type="ftr" sz="quarter" idx="11"/>
          </p:nvPr>
        </p:nvSpPr>
        <p:spPr/>
        <p:txBody>
          <a:bodyPr/>
          <a:lstStyle/>
          <a:p>
            <a:endParaRPr lang="en-US" dirty="0">
              <a:solidFill>
                <a:srgbClr val="DBF5F9">
                  <a:shade val="5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5FA78F-221F-4998-AC63-D7ACEC733E2D}" type="datetime1">
              <a:rPr lang="en-US" smtClean="0">
                <a:solidFill>
                  <a:srgbClr val="DBF5F9">
                    <a:shade val="50000"/>
                  </a:srgbClr>
                </a:solidFill>
              </a:rPr>
              <a:pPr/>
              <a:t>3/11/2013</a:t>
            </a:fld>
            <a:endParaRPr lang="en-US" dirty="0">
              <a:solidFill>
                <a:srgbClr val="DBF5F9">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DBF5F9">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F7805D-710C-4752-B2EB-E7A1A61BE89F}"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CCD42-34D5-44D4-A560-174215B9E5A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E43FDAD-CD9D-4297-BAE6-D4A28382ACE9}" type="datetime1">
              <a:rPr lang="en-US" smtClean="0">
                <a:solidFill>
                  <a:srgbClr val="DBF5F9">
                    <a:shade val="50000"/>
                  </a:srgbClr>
                </a:solidFill>
              </a:rPr>
              <a:pPr/>
              <a:t>3/11/2013</a:t>
            </a:fld>
            <a:endParaRPr lang="en-US" dirty="0">
              <a:solidFill>
                <a:srgbClr val="DBF5F9">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DBF5F9">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95FDE3-F621-428A-B245-516B0D4D0C52}" type="datetime1">
              <a:rPr lang="en-US" smtClean="0">
                <a:solidFill>
                  <a:srgbClr val="DBF5F9">
                    <a:shade val="50000"/>
                  </a:srgbClr>
                </a:solidFill>
              </a:rPr>
              <a:pPr/>
              <a:t>3/11/2013</a:t>
            </a:fld>
            <a:endParaRPr lang="en-US" dirty="0">
              <a:solidFill>
                <a:srgbClr val="DBF5F9">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83588-013D-47FF-9D39-F896AEC3A0C1}" type="datetime1">
              <a:rPr lang="en-US" smtClean="0">
                <a:solidFill>
                  <a:srgbClr val="DBF5F9">
                    <a:shade val="50000"/>
                  </a:srgbClr>
                </a:solidFill>
              </a:rPr>
              <a:pPr/>
              <a:t>3/11/2013</a:t>
            </a:fld>
            <a:endParaRPr lang="en-US" dirty="0">
              <a:solidFill>
                <a:srgbClr val="DBF5F9">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A5D46340-173E-4639-823C-6D5807B93FDE}" type="datetime1">
              <a:rPr lang="en-US" smtClean="0">
                <a:solidFill>
                  <a:srgbClr val="DBF5F9">
                    <a:shade val="50000"/>
                  </a:srgbClr>
                </a:solidFill>
              </a:rPr>
              <a:pPr/>
              <a:t>3/11/2013</a:t>
            </a:fld>
            <a:endParaRPr lang="en-US" dirty="0">
              <a:solidFill>
                <a:srgbClr val="DBF5F9">
                  <a:shade val="5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5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AF708C9B-40D1-4FA1-9A28-D327215F9069}" type="datetime1">
              <a:rPr lang="en-US" smtClean="0">
                <a:solidFill>
                  <a:srgbClr val="DBF5F9">
                    <a:shade val="50000"/>
                  </a:srgbClr>
                </a:solidFill>
              </a:rPr>
              <a:pPr/>
              <a:t>3/11/2013</a:t>
            </a:fld>
            <a:endParaRPr lang="en-US" dirty="0">
              <a:solidFill>
                <a:srgbClr val="DBF5F9">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5CAC3B5-1AEB-4177-8C59-79A5B62B295C}" type="datetime1">
              <a:rPr lang="en-US" smtClean="0">
                <a:solidFill>
                  <a:srgbClr val="DBF5F9">
                    <a:shade val="50000"/>
                  </a:srgbClr>
                </a:solidFill>
              </a:rPr>
              <a:pPr/>
              <a:t>3/11/2013</a:t>
            </a:fld>
            <a:endParaRPr lang="en-US" dirty="0">
              <a:solidFill>
                <a:srgbClr val="DBF5F9">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D7A52E-DE35-42D2-8A3B-EFCBBF869E23}" type="datetime1">
              <a:rPr lang="en-US" smtClean="0">
                <a:solidFill>
                  <a:srgbClr val="DBF5F9">
                    <a:shade val="50000"/>
                  </a:srgbClr>
                </a:solidFill>
              </a:rPr>
              <a:pPr/>
              <a:t>3/11/2013</a:t>
            </a:fld>
            <a:endParaRPr lang="en-US" dirty="0">
              <a:solidFill>
                <a:srgbClr val="DBF5F9">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DBF5F9">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35BEDF6-41C3-49A3-AAE1-A65D709243AF}" type="datetime1">
              <a:rPr lang="en-US" smtClean="0">
                <a:solidFill>
                  <a:srgbClr val="DBF5F9">
                    <a:shade val="50000"/>
                  </a:srgbClr>
                </a:solidFill>
              </a:rPr>
              <a:pPr/>
              <a:t>3/11/2013</a:t>
            </a:fld>
            <a:endParaRPr lang="en-US" dirty="0">
              <a:solidFill>
                <a:srgbClr val="DBF5F9">
                  <a:shade val="50000"/>
                </a:srgbClr>
              </a:solidFill>
            </a:endParaRPr>
          </a:p>
        </p:txBody>
      </p:sp>
      <p:sp>
        <p:nvSpPr>
          <p:cNvPr id="8" name="Footer Placeholder 7"/>
          <p:cNvSpPr>
            <a:spLocks noGrp="1"/>
          </p:cNvSpPr>
          <p:nvPr>
            <p:ph type="ftr" sz="quarter" idx="11"/>
          </p:nvPr>
        </p:nvSpPr>
        <p:spPr/>
        <p:txBody>
          <a:bodyPr/>
          <a:lstStyle/>
          <a:p>
            <a:endParaRPr lang="en-US" dirty="0">
              <a:solidFill>
                <a:srgbClr val="DBF5F9">
                  <a:shade val="5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6DA36C61-1F30-47D7-8FF2-DC31015EBB5E}" type="datetime1">
              <a:rPr lang="en-US" smtClean="0">
                <a:solidFill>
                  <a:srgbClr val="DBF5F9">
                    <a:shade val="50000"/>
                  </a:srgbClr>
                </a:solidFill>
              </a:rPr>
              <a:pPr/>
              <a:t>3/11/2013</a:t>
            </a:fld>
            <a:endParaRPr lang="en-US" dirty="0">
              <a:solidFill>
                <a:srgbClr val="DBF5F9">
                  <a:shade val="50000"/>
                </a:srgbClr>
              </a:solidFill>
            </a:endParaRPr>
          </a:p>
        </p:txBody>
      </p:sp>
      <p:sp>
        <p:nvSpPr>
          <p:cNvPr id="8" name="Slide Number Placeholder 7"/>
          <p:cNvSpPr>
            <a:spLocks noGrp="1"/>
          </p:cNvSpPr>
          <p:nvPr>
            <p:ph type="sldNum" sz="quarter" idx="11"/>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
        <p:nvSpPr>
          <p:cNvPr id="9" name="Footer Placeholder 8"/>
          <p:cNvSpPr>
            <a:spLocks noGrp="1"/>
          </p:cNvSpPr>
          <p:nvPr>
            <p:ph type="ftr" sz="quarter" idx="12"/>
          </p:nvPr>
        </p:nvSpPr>
        <p:spPr/>
        <p:txBody>
          <a:bodyPr/>
          <a:lstStyle/>
          <a:p>
            <a:endParaRPr lang="en-US" dirty="0">
              <a:solidFill>
                <a:srgbClr val="DBF5F9">
                  <a:shade val="50000"/>
                </a:srgbClr>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BA5CED-8580-47EE-AB69-8F8285F034D2}" type="datetime1">
              <a:rPr lang="en-US" smtClean="0">
                <a:solidFill>
                  <a:srgbClr val="DBF5F9">
                    <a:shade val="50000"/>
                  </a:srgbClr>
                </a:solidFill>
              </a:rPr>
              <a:pPr/>
              <a:t>3/11/2013</a:t>
            </a:fld>
            <a:endParaRPr lang="en-US" dirty="0">
              <a:solidFill>
                <a:srgbClr val="DBF5F9">
                  <a:shade val="50000"/>
                </a:srgbClr>
              </a:solidFill>
            </a:endParaRPr>
          </a:p>
        </p:txBody>
      </p:sp>
      <p:sp>
        <p:nvSpPr>
          <p:cNvPr id="3" name="Footer Placeholder 2"/>
          <p:cNvSpPr>
            <a:spLocks noGrp="1"/>
          </p:cNvSpPr>
          <p:nvPr>
            <p:ph type="ftr" sz="quarter" idx="11"/>
          </p:nvPr>
        </p:nvSpPr>
        <p:spPr/>
        <p:txBody>
          <a:bodyPr/>
          <a:lstStyle/>
          <a:p>
            <a:endParaRPr lang="en-US" dirty="0">
              <a:solidFill>
                <a:srgbClr val="DBF5F9">
                  <a:shade val="5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F7805D-710C-4752-B2EB-E7A1A61BE89F}" type="datetimeFigureOut">
              <a:rPr lang="en-US" smtClean="0"/>
              <a:pPr/>
              <a:t>3/11/2013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90CCD42-34D5-44D4-A560-174215B9E5A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95FA78F-221F-4998-AC63-D7ACEC733E2D}" type="datetime1">
              <a:rPr lang="en-US" smtClean="0">
                <a:solidFill>
                  <a:srgbClr val="DBF5F9">
                    <a:shade val="50000"/>
                  </a:srgbClr>
                </a:solidFill>
              </a:rPr>
              <a:pPr/>
              <a:t>3/11/2013</a:t>
            </a:fld>
            <a:endParaRPr lang="en-US" dirty="0">
              <a:solidFill>
                <a:srgbClr val="DBF5F9">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DBF5F9">
                  <a:shade val="50000"/>
                </a:srgbClr>
              </a:solidFill>
            </a:endParaRPr>
          </a:p>
        </p:txBody>
      </p:sp>
      <p:sp>
        <p:nvSpPr>
          <p:cNvPr id="7" name="Slide Number Placeholder 6"/>
          <p:cNvSpPr>
            <a:spLocks noGrp="1"/>
          </p:cNvSpPr>
          <p:nvPr>
            <p:ph type="sldNum" sz="quarter" idx="12"/>
          </p:nvPr>
        </p:nvSpPr>
        <p:spPr>
          <a:xfrm>
            <a:off x="8156448" y="6422064"/>
            <a:ext cx="762000" cy="365125"/>
          </a:xfrm>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7E43FDAD-CD9D-4297-BAE6-D4A28382ACE9}" type="datetime1">
              <a:rPr lang="en-US" smtClean="0">
                <a:solidFill>
                  <a:srgbClr val="DBF5F9">
                    <a:shade val="50000"/>
                  </a:srgbClr>
                </a:solidFill>
              </a:rPr>
              <a:pPr/>
              <a:t>3/11/2013</a:t>
            </a:fld>
            <a:endParaRPr lang="en-US" dirty="0">
              <a:solidFill>
                <a:srgbClr val="DBF5F9">
                  <a:shade val="50000"/>
                </a:srgbClr>
              </a:solidFill>
            </a:endParaRPr>
          </a:p>
        </p:txBody>
      </p:sp>
      <p:sp>
        <p:nvSpPr>
          <p:cNvPr id="6" name="Footer Placeholder 5"/>
          <p:cNvSpPr>
            <a:spLocks noGrp="1"/>
          </p:cNvSpPr>
          <p:nvPr>
            <p:ph type="ftr" sz="quarter" idx="11"/>
          </p:nvPr>
        </p:nvSpPr>
        <p:spPr/>
        <p:txBody>
          <a:bodyPr/>
          <a:lstStyle/>
          <a:p>
            <a:endParaRPr lang="en-US" dirty="0">
              <a:solidFill>
                <a:srgbClr val="DBF5F9">
                  <a:shade val="5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795FDE3-F621-428A-B245-516B0D4D0C52}" type="datetime1">
              <a:rPr lang="en-US" smtClean="0">
                <a:solidFill>
                  <a:srgbClr val="DBF5F9">
                    <a:shade val="50000"/>
                  </a:srgbClr>
                </a:solidFill>
              </a:rPr>
              <a:pPr/>
              <a:t>3/11/2013</a:t>
            </a:fld>
            <a:endParaRPr lang="en-US" dirty="0">
              <a:solidFill>
                <a:srgbClr val="DBF5F9">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4A83588-013D-47FF-9D39-F896AEC3A0C1}" type="datetime1">
              <a:rPr lang="en-US" smtClean="0">
                <a:solidFill>
                  <a:srgbClr val="DBF5F9">
                    <a:shade val="50000"/>
                  </a:srgbClr>
                </a:solidFill>
              </a:rPr>
              <a:pPr/>
              <a:t>3/11/2013</a:t>
            </a:fld>
            <a:endParaRPr lang="en-US" dirty="0">
              <a:solidFill>
                <a:srgbClr val="DBF5F9">
                  <a:shade val="5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5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F7805D-710C-4752-B2EB-E7A1A61BE89F}"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CCD42-34D5-44D4-A560-174215B9E5A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F7805D-710C-4752-B2EB-E7A1A61BE89F}" type="datetimeFigureOut">
              <a:rPr lang="en-US" smtClean="0"/>
              <a:pPr/>
              <a:t>3/11/2013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90CCD42-34D5-44D4-A560-174215B9E5A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F7805D-710C-4752-B2EB-E7A1A61BE89F}" type="datetimeFigureOut">
              <a:rPr lang="en-US" smtClean="0"/>
              <a:pPr/>
              <a:t>3/11/2013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90CCD42-34D5-44D4-A560-174215B9E5A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F7805D-710C-4752-B2EB-E7A1A61BE89F}" type="datetimeFigureOut">
              <a:rPr lang="en-US" smtClean="0"/>
              <a:pPr/>
              <a:t>3/11/2013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90CCD42-34D5-44D4-A560-174215B9E5A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7805D-710C-4752-B2EB-E7A1A61BE89F}"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CCD42-34D5-44D4-A560-174215B9E5A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F7805D-710C-4752-B2EB-E7A1A61BE89F}" type="datetimeFigureOut">
              <a:rPr lang="en-US" smtClean="0"/>
              <a:pPr/>
              <a:t>3/11/2013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90CCD42-34D5-44D4-A560-174215B9E5A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F7805D-710C-4752-B2EB-E7A1A61BE89F}" type="datetimeFigureOut">
              <a:rPr lang="en-US" smtClean="0"/>
              <a:pPr/>
              <a:t>3/11/2013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0CCD42-34D5-44D4-A560-174215B9E5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5330693-87E5-48D2-A4D8-EB5FC090D4BC}" type="datetime1">
              <a:rPr lang="en-US" smtClean="0">
                <a:solidFill>
                  <a:srgbClr val="DBF5F9">
                    <a:shade val="50000"/>
                  </a:srgbClr>
                </a:solidFill>
              </a:rPr>
              <a:pPr/>
              <a:t>3/11/2013</a:t>
            </a:fld>
            <a:endParaRPr lang="en-US" dirty="0">
              <a:solidFill>
                <a:srgbClr val="DBF5F9">
                  <a:shade val="50000"/>
                </a:srgb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solidFill>
                <a:srgbClr val="DBF5F9">
                  <a:shade val="50000"/>
                </a:srgb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lang="en-US">
              <a:solidFill>
                <a:prstClr val="white"/>
              </a:solidFill>
            </a:endParaRPr>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lang="en-US">
              <a:solidFill>
                <a:prstClr val="white"/>
              </a:solidFill>
            </a:endParaRPr>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45330693-87E5-48D2-A4D8-EB5FC090D4BC}" type="datetime1">
              <a:rPr lang="en-US" smtClean="0">
                <a:solidFill>
                  <a:srgbClr val="DBF5F9">
                    <a:shade val="50000"/>
                  </a:srgbClr>
                </a:solidFill>
              </a:rPr>
              <a:pPr/>
              <a:t>3/11/2013</a:t>
            </a:fld>
            <a:endParaRPr lang="en-US" dirty="0">
              <a:solidFill>
                <a:srgbClr val="DBF5F9">
                  <a:shade val="50000"/>
                </a:srgbClr>
              </a:solidFill>
            </a:endParaRP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solidFill>
                <a:srgbClr val="DBF5F9">
                  <a:shade val="50000"/>
                </a:srgbClr>
              </a:solidFill>
            </a:endParaRP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B6F15528-21DE-4FAA-801E-634DDDAF4B2B}" type="slidenum">
              <a:rPr lang="en-US" smtClean="0">
                <a:solidFill>
                  <a:srgbClr val="DBF5F9">
                    <a:shade val="50000"/>
                  </a:srgbClr>
                </a:solidFill>
              </a:rPr>
              <a:pPr/>
              <a:t>‹#›</a:t>
            </a:fld>
            <a:endParaRPr lang="en-US" dirty="0">
              <a:solidFill>
                <a:srgbClr val="DBF5F9">
                  <a:shade val="50000"/>
                </a:srgbClr>
              </a:solidFill>
            </a:endParaRPr>
          </a:p>
        </p:txBody>
      </p:sp>
    </p:spTree>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7.xml"/><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8.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9.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0.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2.xml"/><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3.xml"/><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18.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solidFill>
                  <a:schemeClr val="accent2">
                    <a:lumMod val="20000"/>
                    <a:lumOff val="80000"/>
                  </a:schemeClr>
                </a:solidFill>
              </a:rPr>
              <a:t>Accountability and the sanction process</a:t>
            </a:r>
            <a:br>
              <a:rPr lang="en-US" dirty="0" smtClean="0">
                <a:solidFill>
                  <a:schemeClr val="accent2">
                    <a:lumMod val="20000"/>
                    <a:lumOff val="80000"/>
                  </a:schemeClr>
                </a:solidFill>
              </a:rPr>
            </a:br>
            <a:r>
              <a:rPr lang="en-US" sz="2000" smtClean="0">
                <a:solidFill>
                  <a:schemeClr val="accent2">
                    <a:lumMod val="20000"/>
                    <a:lumOff val="80000"/>
                  </a:schemeClr>
                </a:solidFill>
              </a:rPr>
              <a:t>Part 2</a:t>
            </a:r>
            <a:endParaRPr lang="en-US" dirty="0">
              <a:solidFill>
                <a:schemeClr val="accent2">
                  <a:lumMod val="20000"/>
                  <a:lumOff val="80000"/>
                </a:scheme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1</a:t>
            </a:fld>
            <a:endParaRPr lang="en-US" dirty="0">
              <a:solidFill>
                <a:srgbClr val="DBF5F9">
                  <a:shade val="50000"/>
                </a:srgbClr>
              </a:solidFill>
            </a:endParaRPr>
          </a:p>
        </p:txBody>
      </p:sp>
      <p:pic>
        <p:nvPicPr>
          <p:cNvPr id="1026" name="Picture 2"/>
          <p:cNvPicPr>
            <a:picLocks noChangeAspect="1" noChangeArrowheads="1"/>
          </p:cNvPicPr>
          <p:nvPr/>
        </p:nvPicPr>
        <p:blipFill>
          <a:blip r:embed="rId3" cstate="print"/>
          <a:srcRect l="9750" t="8000" r="85375" b="83000"/>
          <a:stretch>
            <a:fillRect/>
          </a:stretch>
        </p:blipFill>
        <p:spPr bwMode="auto">
          <a:xfrm>
            <a:off x="0" y="5715000"/>
            <a:ext cx="2743200" cy="10023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7" name="Picture 3"/>
          <p:cNvPicPr>
            <a:picLocks noChangeAspect="1" noChangeArrowheads="1"/>
          </p:cNvPicPr>
          <p:nvPr/>
        </p:nvPicPr>
        <p:blipFill>
          <a:blip r:embed="rId4" cstate="print"/>
          <a:srcRect l="10125" t="8000" r="85375" b="86000"/>
          <a:stretch>
            <a:fillRect/>
          </a:stretch>
        </p:blipFill>
        <p:spPr bwMode="auto">
          <a:xfrm>
            <a:off x="6553200" y="5867400"/>
            <a:ext cx="1905000" cy="762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534400" cy="944562"/>
          </a:xfrm>
        </p:spPr>
        <p:txBody>
          <a:bodyPr>
            <a:normAutofit/>
          </a:bodyPr>
          <a:lstStyle/>
          <a:p>
            <a:r>
              <a:rPr lang="en-US" b="1" dirty="0" smtClean="0"/>
              <a:t>Failure occurred and 2290 mailed</a:t>
            </a:r>
            <a:endParaRPr lang="en-US" b="1" dirty="0"/>
          </a:p>
        </p:txBody>
      </p:sp>
      <p:graphicFrame>
        <p:nvGraphicFramePr>
          <p:cNvPr id="4" name="Content Placeholder 3"/>
          <p:cNvGraphicFramePr>
            <a:graphicFrameLocks noGrp="1"/>
          </p:cNvGraphicFramePr>
          <p:nvPr>
            <p:ph idx="1"/>
          </p:nvPr>
        </p:nvGraphicFramePr>
        <p:xfrm>
          <a:off x="0" y="1676400"/>
          <a:ext cx="8839200" cy="5181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B6F15528-21DE-4FAA-801E-634DDDAF4B2B}" type="slidenum">
              <a:rPr lang="en-US" smtClean="0">
                <a:solidFill>
                  <a:srgbClr val="DBF5F9">
                    <a:shade val="50000"/>
                  </a:srgbClr>
                </a:solidFill>
              </a:rPr>
              <a:pPr/>
              <a:t>10</a:t>
            </a:fld>
            <a:endParaRPr lang="en-US" dirty="0">
              <a:solidFill>
                <a:srgbClr val="DBF5F9">
                  <a:shade val="50000"/>
                </a:srgbClr>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52400" y="152400"/>
            <a:ext cx="8686800" cy="685800"/>
          </a:xfrm>
        </p:spPr>
        <p:txBody>
          <a:bodyPr>
            <a:normAutofit fontScale="90000"/>
          </a:bodyPr>
          <a:lstStyle/>
          <a:p>
            <a:r>
              <a:rPr lang="en-US" dirty="0" smtClean="0"/>
              <a:t>Ten Day Contact Period</a:t>
            </a:r>
            <a:endParaRPr lang="en-US" dirty="0"/>
          </a:p>
        </p:txBody>
      </p:sp>
      <p:sp>
        <p:nvSpPr>
          <p:cNvPr id="5" name="Slide Number Placeholder 4"/>
          <p:cNvSpPr>
            <a:spLocks noGrp="1"/>
          </p:cNvSpPr>
          <p:nvPr>
            <p:ph type="sldNum" sz="quarter" idx="11"/>
          </p:nvPr>
        </p:nvSpPr>
        <p:spPr/>
        <p:txBody>
          <a:bodyPr/>
          <a:lstStyle/>
          <a:p>
            <a:fld id="{B6F15528-21DE-4FAA-801E-634DDDAF4B2B}" type="slidenum">
              <a:rPr lang="en-US" smtClean="0">
                <a:solidFill>
                  <a:srgbClr val="DBF5F9">
                    <a:shade val="50000"/>
                  </a:srgbClr>
                </a:solidFill>
              </a:rPr>
              <a:pPr/>
              <a:t>11</a:t>
            </a:fld>
            <a:endParaRPr lang="en-US" dirty="0">
              <a:solidFill>
                <a:srgbClr val="DBF5F9">
                  <a:shade val="50000"/>
                </a:srgbClr>
              </a:solidFill>
            </a:endParaRPr>
          </a:p>
        </p:txBody>
      </p:sp>
      <p:graphicFrame>
        <p:nvGraphicFramePr>
          <p:cNvPr id="14" name="Tabel 4"/>
          <p:cNvGraphicFramePr>
            <a:graphicFrameLocks/>
          </p:cNvGraphicFramePr>
          <p:nvPr/>
        </p:nvGraphicFramePr>
        <p:xfrm>
          <a:off x="152400" y="838200"/>
          <a:ext cx="8839198" cy="4419599"/>
        </p:xfrm>
        <a:graphic>
          <a:graphicData uri="http://schemas.openxmlformats.org/drawingml/2006/table">
            <a:tbl>
              <a:tblPr/>
              <a:tblGrid>
                <a:gridCol w="1154478"/>
                <a:gridCol w="1142381"/>
                <a:gridCol w="1208053"/>
                <a:gridCol w="1332175"/>
                <a:gridCol w="1542035"/>
                <a:gridCol w="1230038"/>
                <a:gridCol w="1230038"/>
              </a:tblGrid>
              <a:tr h="481649">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r>
              <a:tr h="1380726">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Failure Occurs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Notice of Failure (2290) mailed/oral attempt successful (customer agrees to comply on July 5th)</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3930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6</a:t>
                      </a:r>
                      <a:endParaRPr kumimoji="0" lang="da-DK" sz="1000" b="1" i="0" u="none" strike="noStrike" cap="none" normalizeH="0" baseline="0" dirty="0" smtClean="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3930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3930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39306">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rPr>
                        <a:t>30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bl>
          </a:graphicData>
        </a:graphic>
      </p:graphicFrame>
      <p:sp>
        <p:nvSpPr>
          <p:cNvPr id="15" name="Title 6"/>
          <p:cNvSpPr txBox="1">
            <a:spLocks/>
          </p:cNvSpPr>
          <p:nvPr/>
        </p:nvSpPr>
        <p:spPr>
          <a:xfrm>
            <a:off x="152400" y="5410200"/>
            <a:ext cx="8839200" cy="1066800"/>
          </a:xfrm>
          <a:prstGeom prst="rect">
            <a:avLst/>
          </a:prstGeom>
        </p:spPr>
        <p:txBody>
          <a:bodyPr bIns="91440" anchor="b" anchorCtr="0">
            <a:normAutofit fontScale="90000" lnSpcReduction="20000"/>
          </a:bodyPr>
          <a:lstStyle/>
          <a:p>
            <a:pPr>
              <a:spcBef>
                <a:spcPct val="0"/>
              </a:spcBef>
              <a:defRPr/>
            </a:pPr>
            <a:r>
              <a:rPr lang="en-US" sz="4000" dirty="0">
                <a:solidFill>
                  <a:prstClr val="black"/>
                </a:solidFill>
                <a:latin typeface="Monotype Corsiva" pitchFamily="66" charset="0"/>
              </a:rPr>
              <a:t>Now that you have counseled the customer, what happens to the 10 day contact period?</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1000" y="2057400"/>
            <a:ext cx="8229600" cy="4541520"/>
          </a:xfrm>
        </p:spPr>
        <p:txBody>
          <a:bodyPr/>
          <a:lstStyle/>
          <a:p>
            <a:pPr algn="just">
              <a:lnSpc>
                <a:spcPct val="150000"/>
              </a:lnSpc>
            </a:pPr>
            <a:r>
              <a:rPr lang="en-US" dirty="0" smtClean="0"/>
              <a:t>What are the ten days about?</a:t>
            </a:r>
          </a:p>
          <a:p>
            <a:pPr lvl="1" algn="just">
              <a:lnSpc>
                <a:spcPct val="150000"/>
              </a:lnSpc>
            </a:pPr>
            <a:r>
              <a:rPr lang="en-US" dirty="0" smtClean="0"/>
              <a:t>Counseling</a:t>
            </a:r>
          </a:p>
          <a:p>
            <a:pPr lvl="1" algn="just">
              <a:lnSpc>
                <a:spcPct val="150000"/>
              </a:lnSpc>
            </a:pPr>
            <a:r>
              <a:rPr lang="en-US" dirty="0" smtClean="0"/>
              <a:t>Pulling the customer back into program engagement</a:t>
            </a:r>
          </a:p>
          <a:p>
            <a:pPr lvl="1" algn="just"/>
            <a:r>
              <a:rPr lang="en-US" dirty="0" smtClean="0"/>
              <a:t>Providing services or referral to other services, if needed, to get back into compliance</a:t>
            </a:r>
          </a:p>
          <a:p>
            <a:pPr lvl="1">
              <a:lnSpc>
                <a:spcPct val="150000"/>
              </a:lnSpc>
              <a:buNone/>
            </a:pPr>
            <a:endParaRPr lang="en-US"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12</a:t>
            </a:fld>
            <a:endParaRPr lang="en-US" dirty="0">
              <a:solidFill>
                <a:srgbClr val="DBF5F9">
                  <a:shade val="50000"/>
                </a:srgbClr>
              </a:solidFill>
            </a:endParaRPr>
          </a:p>
        </p:txBody>
      </p:sp>
      <p:sp>
        <p:nvSpPr>
          <p:cNvPr id="5" name="Title 1"/>
          <p:cNvSpPr txBox="1">
            <a:spLocks/>
          </p:cNvSpPr>
          <p:nvPr/>
        </p:nvSpPr>
        <p:spPr>
          <a:xfrm>
            <a:off x="304800" y="838200"/>
            <a:ext cx="8458200" cy="868362"/>
          </a:xfrm>
          <a:prstGeom prst="rect">
            <a:avLst/>
          </a:prstGeom>
        </p:spPr>
        <p:txBody>
          <a:bodyPr vert="horz" lIns="0" rIns="0" bIns="0" anchor="b">
            <a:noAutofit/>
          </a:bodyPr>
          <a:lstStyle/>
          <a:p>
            <a:pPr>
              <a:spcBef>
                <a:spcPct val="0"/>
              </a:spcBef>
            </a:pPr>
            <a:r>
              <a:rPr lang="en-US" sz="3600" b="1" dirty="0">
                <a:solidFill>
                  <a:prstClr val="white"/>
                </a:solidFill>
              </a:rPr>
              <a:t>Ten Day Contact Period</a:t>
            </a:r>
            <a:endParaRPr lang="en-US" sz="3600" b="1" dirty="0">
              <a:solidFill>
                <a:srgbClr val="DBF5F9"/>
              </a:solidFill>
              <a:latin typeface="Franklin Gothic Book"/>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1000" y="1828800"/>
            <a:ext cx="8229600" cy="4770120"/>
          </a:xfrm>
        </p:spPr>
        <p:txBody>
          <a:bodyPr>
            <a:normAutofit fontScale="92500"/>
          </a:bodyPr>
          <a:lstStyle/>
          <a:p>
            <a:pPr>
              <a:lnSpc>
                <a:spcPct val="150000"/>
              </a:lnSpc>
            </a:pPr>
            <a:r>
              <a:rPr lang="en-US" dirty="0" smtClean="0"/>
              <a:t>Oral Attempt is successful and customer agrees</a:t>
            </a:r>
          </a:p>
          <a:p>
            <a:pPr lvl="1">
              <a:lnSpc>
                <a:spcPct val="150000"/>
              </a:lnSpc>
            </a:pPr>
            <a:r>
              <a:rPr lang="en-US" dirty="0" smtClean="0"/>
              <a:t>The purpose of the 10 day contact period has been served</a:t>
            </a:r>
          </a:p>
          <a:p>
            <a:pPr lvl="2">
              <a:lnSpc>
                <a:spcPct val="150000"/>
              </a:lnSpc>
            </a:pPr>
            <a:r>
              <a:rPr lang="en-US" dirty="0" smtClean="0"/>
              <a:t>Notification of failure</a:t>
            </a:r>
          </a:p>
          <a:p>
            <a:pPr lvl="2">
              <a:lnSpc>
                <a:spcPct val="150000"/>
              </a:lnSpc>
            </a:pPr>
            <a:r>
              <a:rPr lang="en-US" dirty="0" smtClean="0"/>
              <a:t>Offering services, if needed to participate</a:t>
            </a:r>
          </a:p>
          <a:p>
            <a:pPr lvl="2">
              <a:lnSpc>
                <a:spcPct val="150000"/>
              </a:lnSpc>
            </a:pPr>
            <a:r>
              <a:rPr lang="en-US" dirty="0" smtClean="0"/>
              <a:t>Giving the participant the opportunity to reengage</a:t>
            </a:r>
          </a:p>
          <a:p>
            <a:pPr lvl="2">
              <a:lnSpc>
                <a:spcPct val="150000"/>
              </a:lnSpc>
            </a:pPr>
            <a:r>
              <a:rPr lang="en-US" dirty="0" smtClean="0"/>
              <a:t>Setting up a compliance activity</a:t>
            </a:r>
          </a:p>
          <a:p>
            <a:pPr lvl="1">
              <a:lnSpc>
                <a:spcPct val="150000"/>
              </a:lnSpc>
              <a:buNone/>
            </a:pPr>
            <a:endParaRPr lang="en-US"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13</a:t>
            </a:fld>
            <a:endParaRPr lang="en-US" dirty="0">
              <a:solidFill>
                <a:srgbClr val="DBF5F9">
                  <a:shade val="50000"/>
                </a:srgbClr>
              </a:solidFill>
            </a:endParaRPr>
          </a:p>
        </p:txBody>
      </p:sp>
      <p:sp>
        <p:nvSpPr>
          <p:cNvPr id="5" name="Title 1"/>
          <p:cNvSpPr txBox="1">
            <a:spLocks/>
          </p:cNvSpPr>
          <p:nvPr/>
        </p:nvSpPr>
        <p:spPr>
          <a:xfrm>
            <a:off x="304800" y="914400"/>
            <a:ext cx="8458200" cy="792162"/>
          </a:xfrm>
          <a:prstGeom prst="rect">
            <a:avLst/>
          </a:prstGeom>
        </p:spPr>
        <p:txBody>
          <a:bodyPr vert="horz" lIns="0" rIns="0" bIns="0" anchor="b">
            <a:noAutofit/>
          </a:bodyPr>
          <a:lstStyle/>
          <a:p>
            <a:pPr>
              <a:spcBef>
                <a:spcPct val="0"/>
              </a:spcBef>
            </a:pPr>
            <a:r>
              <a:rPr lang="en-US" sz="3600" dirty="0">
                <a:solidFill>
                  <a:prstClr val="white"/>
                </a:solidFill>
              </a:rPr>
              <a:t>Ten Day Contact Period</a:t>
            </a:r>
            <a:endParaRPr lang="en-US" sz="3600" b="1" dirty="0">
              <a:solidFill>
                <a:srgbClr val="DBF5F9"/>
              </a:solidFill>
              <a:latin typeface="Franklin Gothic Book"/>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372083" y="1543189"/>
            <a:ext cx="8206612" cy="4248618"/>
          </a:xfrm>
          <a:prstGeom prst="rect">
            <a:avLst/>
          </a:prstGeom>
          <a:solidFill>
            <a:schemeClr val="bg1">
              <a:lumMod val="75000"/>
            </a:schemeClr>
          </a:solidFill>
          <a:ln w="25400" cap="flat" cmpd="sng" algn="ctr">
            <a:noFill/>
            <a:prstDash val="solid"/>
          </a:ln>
          <a:effectLst>
            <a:softEdge rad="63500"/>
          </a:effectLst>
        </p:spPr>
        <p:txBody>
          <a:bodyPr anchor="ctr"/>
          <a:lstStyle/>
          <a:p>
            <a:pPr algn="ctr">
              <a:defRPr/>
            </a:pPr>
            <a:endParaRPr lang="da-DK" kern="0" dirty="0" err="1">
              <a:solidFill>
                <a:sysClr val="window" lastClr="FFFFFF"/>
              </a:solidFill>
              <a:latin typeface="Calibri"/>
            </a:endParaRPr>
          </a:p>
        </p:txBody>
      </p:sp>
      <p:graphicFrame>
        <p:nvGraphicFramePr>
          <p:cNvPr id="5" name="Tabel 4"/>
          <p:cNvGraphicFramePr>
            <a:graphicFrameLocks noGrp="1"/>
          </p:cNvGraphicFramePr>
          <p:nvPr/>
        </p:nvGraphicFramePr>
        <p:xfrm>
          <a:off x="396873" y="1661159"/>
          <a:ext cx="8213727" cy="4559547"/>
        </p:xfrm>
        <a:graphic>
          <a:graphicData uri="http://schemas.openxmlformats.org/drawingml/2006/table">
            <a:tbl>
              <a:tblPr/>
              <a:tblGrid>
                <a:gridCol w="1072786"/>
                <a:gridCol w="1061544"/>
                <a:gridCol w="1122570"/>
                <a:gridCol w="1237909"/>
                <a:gridCol w="1432918"/>
                <a:gridCol w="1143000"/>
                <a:gridCol w="1143000"/>
              </a:tblGrid>
              <a:tr h="49161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r>
              <a:tr h="1409294">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Failure Occurs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Notice of Failure (2290) mailed/oral attempt successful (customer agrees to comply on July 5th)</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Customer didn’t show</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6</a:t>
                      </a:r>
                      <a:endParaRPr kumimoji="0" lang="da-DK" sz="1000" b="1" i="0" u="none" strike="noStrike" cap="none" normalizeH="0" baseline="0" dirty="0" smtClean="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52533">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rPr>
                        <a:t>30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bl>
          </a:graphicData>
        </a:graphic>
      </p:graphicFrame>
      <p:sp>
        <p:nvSpPr>
          <p:cNvPr id="7" name="Title 6"/>
          <p:cNvSpPr>
            <a:spLocks noGrp="1"/>
          </p:cNvSpPr>
          <p:nvPr>
            <p:ph type="title"/>
          </p:nvPr>
        </p:nvSpPr>
        <p:spPr>
          <a:xfrm>
            <a:off x="228600" y="274638"/>
            <a:ext cx="8458200" cy="1143000"/>
          </a:xfrm>
        </p:spPr>
        <p:txBody>
          <a:bodyPr/>
          <a:lstStyle/>
          <a:p>
            <a:r>
              <a:rPr lang="en-US" dirty="0" smtClean="0"/>
              <a:t>Compliance Activity Failure</a:t>
            </a:r>
            <a:endParaRPr lang="en-US" dirty="0"/>
          </a:p>
        </p:txBody>
      </p:sp>
      <p:sp>
        <p:nvSpPr>
          <p:cNvPr id="8" name="Slide Number Placeholder 7"/>
          <p:cNvSpPr>
            <a:spLocks noGrp="1"/>
          </p:cNvSpPr>
          <p:nvPr>
            <p:ph type="sldNum" sz="quarter" idx="11"/>
          </p:nvPr>
        </p:nvSpPr>
        <p:spPr/>
        <p:txBody>
          <a:bodyPr/>
          <a:lstStyle/>
          <a:p>
            <a:fld id="{B6F15528-21DE-4FAA-801E-634DDDAF4B2B}" type="slidenum">
              <a:rPr lang="en-US" smtClean="0">
                <a:solidFill>
                  <a:srgbClr val="DBF5F9">
                    <a:shade val="50000"/>
                  </a:srgbClr>
                </a:solidFill>
              </a:rPr>
              <a:pPr/>
              <a:t>14</a:t>
            </a:fld>
            <a:endParaRPr lang="en-US" dirty="0">
              <a:solidFill>
                <a:srgbClr val="DBF5F9">
                  <a:shade val="50000"/>
                </a:srgb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685800"/>
            <a:ext cx="8763000" cy="838200"/>
          </a:xfrm>
        </p:spPr>
        <p:txBody>
          <a:bodyPr>
            <a:noAutofit/>
          </a:bodyPr>
          <a:lstStyle/>
          <a:p>
            <a:r>
              <a:rPr lang="en-US" sz="3600" b="1" dirty="0" smtClean="0"/>
              <a:t>Customer agrees to comply but doesn’t show</a:t>
            </a:r>
            <a:endParaRPr lang="en-US" sz="3600" b="1" dirty="0"/>
          </a:p>
        </p:txBody>
      </p:sp>
      <p:sp>
        <p:nvSpPr>
          <p:cNvPr id="4" name="Content Placeholder 3"/>
          <p:cNvSpPr>
            <a:spLocks noGrp="1"/>
          </p:cNvSpPr>
          <p:nvPr>
            <p:ph idx="1"/>
          </p:nvPr>
        </p:nvSpPr>
        <p:spPr/>
        <p:txBody>
          <a:bodyPr/>
          <a:lstStyle/>
          <a:p>
            <a:pPr algn="just">
              <a:lnSpc>
                <a:spcPct val="150000"/>
              </a:lnSpc>
            </a:pPr>
            <a:r>
              <a:rPr lang="en-US" dirty="0" smtClean="0"/>
              <a:t>The customer agreed to attend a compliance activity, but didn’t show, what do I do in the system?</a:t>
            </a:r>
          </a:p>
          <a:p>
            <a:pPr lvl="1" algn="just">
              <a:lnSpc>
                <a:spcPct val="150000"/>
              </a:lnSpc>
            </a:pPr>
            <a:r>
              <a:rPr lang="en-US" b="1" i="1" dirty="0" smtClean="0">
                <a:solidFill>
                  <a:schemeClr val="bg1"/>
                </a:solidFill>
              </a:rPr>
              <a:t>Note: this is a second failure</a:t>
            </a:r>
          </a:p>
          <a:p>
            <a:pPr>
              <a:lnSpc>
                <a:spcPct val="150000"/>
              </a:lnSpc>
            </a:pP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DBF5F9">
                    <a:shade val="50000"/>
                  </a:srgbClr>
                </a:solidFill>
              </a:rPr>
              <a:pPr/>
              <a:t>15</a:t>
            </a:fld>
            <a:endParaRPr lang="en-US" dirty="0">
              <a:solidFill>
                <a:srgbClr val="DBF5F9">
                  <a:shade val="50000"/>
                </a:srgbClr>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914400"/>
            <a:ext cx="8229600" cy="1143000"/>
          </a:xfrm>
        </p:spPr>
        <p:txBody>
          <a:bodyPr>
            <a:normAutofit fontScale="90000"/>
          </a:bodyPr>
          <a:lstStyle/>
          <a:p>
            <a:r>
              <a:rPr lang="en-US" sz="3600" b="1" dirty="0" smtClean="0"/>
              <a:t>Customer agrees to comply and doesn’t show for compliance activity</a:t>
            </a:r>
            <a:endParaRPr lang="en-US" sz="3600" b="1" dirty="0"/>
          </a:p>
        </p:txBody>
      </p:sp>
      <p:sp>
        <p:nvSpPr>
          <p:cNvPr id="4" name="Content Placeholder 3"/>
          <p:cNvSpPr>
            <a:spLocks noGrp="1"/>
          </p:cNvSpPr>
          <p:nvPr>
            <p:ph idx="1"/>
          </p:nvPr>
        </p:nvSpPr>
        <p:spPr>
          <a:xfrm>
            <a:off x="457200" y="2468880"/>
            <a:ext cx="8229600" cy="4008120"/>
          </a:xfrm>
        </p:spPr>
        <p:txBody>
          <a:bodyPr/>
          <a:lstStyle/>
          <a:p>
            <a:pPr algn="just"/>
            <a:r>
              <a:rPr lang="en-US" dirty="0" smtClean="0"/>
              <a:t>Set an alert or “to-do” for </a:t>
            </a:r>
            <a:r>
              <a:rPr lang="en-US" b="1" i="1" dirty="0" smtClean="0"/>
              <a:t>three</a:t>
            </a:r>
            <a:r>
              <a:rPr lang="en-US" dirty="0" smtClean="0"/>
              <a:t> days from the date of the failure of the compliance activity</a:t>
            </a:r>
          </a:p>
          <a:p>
            <a:pPr lvl="1" algn="just">
              <a:lnSpc>
                <a:spcPct val="150000"/>
              </a:lnSpc>
            </a:pPr>
            <a:r>
              <a:rPr lang="en-US" b="1" i="1" dirty="0" smtClean="0"/>
              <a:t>Alternative: </a:t>
            </a:r>
            <a:r>
              <a:rPr lang="en-US" dirty="0" smtClean="0"/>
              <a:t>place it on your outlook calendar</a:t>
            </a:r>
          </a:p>
          <a:p>
            <a:pPr algn="just">
              <a:lnSpc>
                <a:spcPct val="150000"/>
              </a:lnSpc>
            </a:pPr>
            <a:r>
              <a:rPr lang="en-US" dirty="0" smtClean="0"/>
              <a:t>DO NOT end the pre-penalty in the system</a:t>
            </a:r>
          </a:p>
          <a:p>
            <a:pPr algn="just"/>
            <a:r>
              <a:rPr lang="en-US" dirty="0" smtClean="0"/>
              <a:t>If the customer does not contact with Good Cause, request the penalty</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DBF5F9">
                    <a:shade val="50000"/>
                  </a:srgbClr>
                </a:solidFill>
              </a:rPr>
              <a:pPr/>
              <a:t>16</a:t>
            </a:fld>
            <a:endParaRPr lang="en-US" dirty="0">
              <a:solidFill>
                <a:srgbClr val="DBF5F9">
                  <a:shade val="50000"/>
                </a:srgbClr>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p:cNvSpPr/>
          <p:nvPr/>
        </p:nvSpPr>
        <p:spPr>
          <a:xfrm>
            <a:off x="372083" y="1543189"/>
            <a:ext cx="8206612" cy="4248618"/>
          </a:xfrm>
          <a:prstGeom prst="rect">
            <a:avLst/>
          </a:prstGeom>
          <a:solidFill>
            <a:schemeClr val="bg1">
              <a:lumMod val="75000"/>
            </a:schemeClr>
          </a:solidFill>
          <a:ln w="25400" cap="flat" cmpd="sng" algn="ctr">
            <a:noFill/>
            <a:prstDash val="solid"/>
          </a:ln>
          <a:effectLst>
            <a:softEdge rad="63500"/>
          </a:effectLst>
        </p:spPr>
        <p:txBody>
          <a:bodyPr anchor="ctr"/>
          <a:lstStyle/>
          <a:p>
            <a:pPr algn="ctr">
              <a:defRPr/>
            </a:pPr>
            <a:endParaRPr lang="da-DK" kern="0" dirty="0" err="1">
              <a:solidFill>
                <a:sysClr val="window" lastClr="FFFFFF"/>
              </a:solidFill>
              <a:latin typeface="Calibri"/>
            </a:endParaRPr>
          </a:p>
        </p:txBody>
      </p:sp>
      <p:graphicFrame>
        <p:nvGraphicFramePr>
          <p:cNvPr id="5" name="Tabel 4"/>
          <p:cNvGraphicFramePr>
            <a:graphicFrameLocks noGrp="1"/>
          </p:cNvGraphicFramePr>
          <p:nvPr>
            <p:extLst>
              <p:ext uri="{D42A27DB-BD31-4B8C-83A1-F6EECF244321}">
                <p14:modId xmlns="" xmlns:p14="http://schemas.microsoft.com/office/powerpoint/2010/main" val="1291910826"/>
              </p:ext>
            </p:extLst>
          </p:nvPr>
        </p:nvGraphicFramePr>
        <p:xfrm>
          <a:off x="0" y="1905001"/>
          <a:ext cx="9143999" cy="4952999"/>
        </p:xfrm>
        <a:graphic>
          <a:graphicData uri="http://schemas.openxmlformats.org/drawingml/2006/table">
            <a:tbl>
              <a:tblPr/>
              <a:tblGrid>
                <a:gridCol w="1194288"/>
                <a:gridCol w="1181773"/>
                <a:gridCol w="1249710"/>
                <a:gridCol w="1378112"/>
                <a:gridCol w="1595208"/>
                <a:gridCol w="1272454"/>
                <a:gridCol w="1272454"/>
              </a:tblGrid>
              <a:tr h="516764">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r>
              <a:tr h="1481390">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Failure Occurs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Notice of Failure (2290) mailed/oral attempt successful (customer agrees to comply on July 5th)</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89710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5</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What do you do if she doesn’t show?</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6</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7</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8</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accent5">
                        <a:lumMod val="40000"/>
                        <a:lumOff val="6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9</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Request Penalty         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accent2">
                        <a:lumMod val="40000"/>
                        <a:lumOff val="60000"/>
                      </a:schemeClr>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8591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8591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85915">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pitchFamily="-108" charset="0"/>
                          <a:ea typeface="ＭＳ Ｐゴシック" pitchFamily="-108" charset="-128"/>
                        </a:rPr>
                        <a:t>30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bl>
          </a:graphicData>
        </a:graphic>
      </p:graphicFrame>
      <p:sp>
        <p:nvSpPr>
          <p:cNvPr id="7" name="Title 6"/>
          <p:cNvSpPr>
            <a:spLocks noGrp="1"/>
          </p:cNvSpPr>
          <p:nvPr>
            <p:ph type="title"/>
          </p:nvPr>
        </p:nvSpPr>
        <p:spPr>
          <a:xfrm>
            <a:off x="228600" y="609600"/>
            <a:ext cx="8458200" cy="792162"/>
          </a:xfrm>
        </p:spPr>
        <p:txBody>
          <a:bodyPr>
            <a:normAutofit fontScale="90000"/>
          </a:bodyPr>
          <a:lstStyle/>
          <a:p>
            <a:r>
              <a:rPr lang="en-US" sz="3600" dirty="0" smtClean="0"/>
              <a:t>Customer agrees to comply but doesn’t show</a:t>
            </a:r>
            <a:endParaRPr lang="en-US" sz="3600" dirty="0"/>
          </a:p>
        </p:txBody>
      </p:sp>
      <p:sp>
        <p:nvSpPr>
          <p:cNvPr id="10" name="Slide Number Placeholder 9"/>
          <p:cNvSpPr>
            <a:spLocks noGrp="1"/>
          </p:cNvSpPr>
          <p:nvPr>
            <p:ph type="sldNum" sz="quarter" idx="11"/>
          </p:nvPr>
        </p:nvSpPr>
        <p:spPr/>
        <p:txBody>
          <a:bodyPr/>
          <a:lstStyle/>
          <a:p>
            <a:fld id="{B6F15528-21DE-4FAA-801E-634DDDAF4B2B}" type="slidenum">
              <a:rPr lang="en-US" smtClean="0">
                <a:solidFill>
                  <a:srgbClr val="DBF5F9">
                    <a:shade val="50000"/>
                  </a:srgbClr>
                </a:solidFill>
              </a:rPr>
              <a:pPr/>
              <a:t>17</a:t>
            </a:fld>
            <a:endParaRPr lang="en-US" dirty="0">
              <a:solidFill>
                <a:srgbClr val="DBF5F9">
                  <a:shade val="50000"/>
                </a:srgbClr>
              </a:solidFill>
            </a:endParaRPr>
          </a:p>
        </p:txBody>
      </p:sp>
      <p:sp>
        <p:nvSpPr>
          <p:cNvPr id="8" name="Right Arrow 7"/>
          <p:cNvSpPr/>
          <p:nvPr/>
        </p:nvSpPr>
        <p:spPr>
          <a:xfrm>
            <a:off x="1219201" y="4147237"/>
            <a:ext cx="3809998" cy="217274"/>
          </a:xfrm>
          <a:prstGeom prst="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9" name="Oval Callout 8"/>
          <p:cNvSpPr/>
          <p:nvPr/>
        </p:nvSpPr>
        <p:spPr>
          <a:xfrm>
            <a:off x="6248400" y="3810000"/>
            <a:ext cx="2895600" cy="2590800"/>
          </a:xfrm>
          <a:prstGeom prst="wedgeEllipseCallout">
            <a:avLst>
              <a:gd name="adj1" fmla="val -54537"/>
              <a:gd name="adj2" fmla="val -28358"/>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a:solidFill>
                  <a:prstClr val="white"/>
                </a:solidFill>
              </a:rPr>
              <a:t>Mail the Notice of Failure to Demonstrate Satisfactory Compliance.  Form 2292.</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a:t>
            </a:r>
            <a:endParaRPr lang="en-US" dirty="0"/>
          </a:p>
        </p:txBody>
      </p:sp>
      <p:sp>
        <p:nvSpPr>
          <p:cNvPr id="4" name="Content Placeholder 3"/>
          <p:cNvSpPr>
            <a:spLocks noGrp="1"/>
          </p:cNvSpPr>
          <p:nvPr>
            <p:ph idx="1"/>
          </p:nvPr>
        </p:nvSpPr>
        <p:spPr/>
        <p:txBody>
          <a:bodyPr/>
          <a:lstStyle/>
          <a:p>
            <a:r>
              <a:rPr lang="en-US" dirty="0" smtClean="0"/>
              <a:t>In the last slide it states that I need to request the penalty for the 2</a:t>
            </a:r>
            <a:r>
              <a:rPr lang="en-US" baseline="30000" dirty="0" smtClean="0"/>
              <a:t>nd</a:t>
            </a:r>
            <a:r>
              <a:rPr lang="en-US" dirty="0" smtClean="0"/>
              <a:t> failure and mail the 2292.  The letter doesn’t automatically generate.  What do I do?</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DBF5F9">
                    <a:shade val="50000"/>
                  </a:srgbClr>
                </a:solidFill>
              </a:rPr>
              <a:pPr/>
              <a:t>18</a:t>
            </a:fld>
            <a:endParaRPr lang="en-US" dirty="0">
              <a:solidFill>
                <a:srgbClr val="DBF5F9">
                  <a:shade val="50000"/>
                </a:srgb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6F15528-21DE-4FAA-801E-634DDDAF4B2B}" type="slidenum">
              <a:rPr lang="en-US" smtClean="0"/>
              <a:pPr/>
              <a:t>19</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0" y="0"/>
            <a:ext cx="9220200" cy="6629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cxnSp>
        <p:nvCxnSpPr>
          <p:cNvPr id="7" name="Straight Arrow Connector 6"/>
          <p:cNvCxnSpPr/>
          <p:nvPr/>
        </p:nvCxnSpPr>
        <p:spPr>
          <a:xfrm rot="16200000" flipV="1">
            <a:off x="4000500" y="2095500"/>
            <a:ext cx="7620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305800" cy="685800"/>
          </a:xfrm>
        </p:spPr>
        <p:txBody>
          <a:bodyPr>
            <a:normAutofit fontScale="90000"/>
          </a:bodyPr>
          <a:lstStyle/>
          <a:p>
            <a:r>
              <a:rPr lang="en-US" dirty="0" smtClean="0"/>
              <a:t>Pre-penalty and Sanction Process</a:t>
            </a:r>
            <a:endParaRPr lang="en-US" dirty="0"/>
          </a:p>
        </p:txBody>
      </p:sp>
      <p:sp>
        <p:nvSpPr>
          <p:cNvPr id="4" name="Slide Number Placeholder 3"/>
          <p:cNvSpPr>
            <a:spLocks noGrp="1"/>
          </p:cNvSpPr>
          <p:nvPr>
            <p:ph type="sldNum" sz="quarter" idx="11"/>
          </p:nvPr>
        </p:nvSpPr>
        <p:spPr/>
        <p:txBody>
          <a:bodyPr/>
          <a:lstStyle/>
          <a:p>
            <a:fld id="{B6F15528-21DE-4FAA-801E-634DDDAF4B2B}" type="slidenum">
              <a:rPr lang="en-US" smtClean="0">
                <a:solidFill>
                  <a:srgbClr val="DBF5F9">
                    <a:shade val="50000"/>
                  </a:srgbClr>
                </a:solidFill>
              </a:rPr>
              <a:pPr/>
              <a:t>2</a:t>
            </a:fld>
            <a:endParaRPr lang="en-US" dirty="0">
              <a:solidFill>
                <a:srgbClr val="DBF5F9">
                  <a:shade val="50000"/>
                </a:srgbClr>
              </a:solidFill>
            </a:endParaRPr>
          </a:p>
        </p:txBody>
      </p:sp>
      <p:graphicFrame>
        <p:nvGraphicFramePr>
          <p:cNvPr id="3" name="Content Placeholder 9"/>
          <p:cNvGraphicFramePr>
            <a:graphicFrameLocks/>
          </p:cNvGraphicFramePr>
          <p:nvPr/>
        </p:nvGraphicFramePr>
        <p:xfrm>
          <a:off x="457200" y="1524000"/>
          <a:ext cx="8382000" cy="5029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6F15528-21DE-4FAA-801E-634DDDAF4B2B}" type="slidenum">
              <a:rPr lang="en-US" smtClean="0">
                <a:solidFill>
                  <a:srgbClr val="DBF5F9">
                    <a:shade val="50000"/>
                  </a:srgbClr>
                </a:solidFill>
              </a:rPr>
              <a:pPr/>
              <a:t>20</a:t>
            </a:fld>
            <a:endParaRPr lang="en-US" dirty="0">
              <a:solidFill>
                <a:srgbClr val="DBF5F9">
                  <a:shade val="50000"/>
                </a:srgbClr>
              </a:solidFill>
            </a:endParaRPr>
          </a:p>
        </p:txBody>
      </p:sp>
      <p:pic>
        <p:nvPicPr>
          <p:cNvPr id="1026" name="Picture 2"/>
          <p:cNvPicPr>
            <a:picLocks noChangeAspect="1" noChangeArrowheads="1"/>
          </p:cNvPicPr>
          <p:nvPr/>
        </p:nvPicPr>
        <p:blipFill>
          <a:blip r:embed="rId3" cstate="print"/>
          <a:srcRect/>
          <a:stretch>
            <a:fillRect/>
          </a:stretch>
        </p:blipFill>
        <p:spPr bwMode="auto">
          <a:xfrm>
            <a:off x="0" y="0"/>
            <a:ext cx="90678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cxnSp>
        <p:nvCxnSpPr>
          <p:cNvPr id="6" name="Straight Arrow Connector 5"/>
          <p:cNvCxnSpPr/>
          <p:nvPr/>
        </p:nvCxnSpPr>
        <p:spPr>
          <a:xfrm>
            <a:off x="4495800" y="5867400"/>
            <a:ext cx="990600" cy="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6F15528-21DE-4FAA-801E-634DDDAF4B2B}" type="slidenum">
              <a:rPr lang="en-US" smtClean="0">
                <a:solidFill>
                  <a:srgbClr val="DBF5F9">
                    <a:shade val="50000"/>
                  </a:srgbClr>
                </a:solidFill>
              </a:rPr>
              <a:pPr/>
              <a:t>21</a:t>
            </a:fld>
            <a:endParaRPr lang="en-US" dirty="0">
              <a:solidFill>
                <a:srgbClr val="DBF5F9">
                  <a:shade val="50000"/>
                </a:srgbClr>
              </a:solidFill>
            </a:endParaRPr>
          </a:p>
        </p:txBody>
      </p:sp>
      <p:pic>
        <p:nvPicPr>
          <p:cNvPr id="3075" name="Picture 3"/>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13" name="Rectangle 12"/>
          <p:cNvSpPr/>
          <p:nvPr/>
        </p:nvSpPr>
        <p:spPr>
          <a:xfrm>
            <a:off x="381000" y="3810000"/>
            <a:ext cx="7848600" cy="1446550"/>
          </a:xfrm>
          <a:prstGeom prst="rect">
            <a:avLst/>
          </a:prstGeom>
          <a:solidFill>
            <a:schemeClr val="accent3">
              <a:lumMod val="60000"/>
              <a:lumOff val="40000"/>
            </a:schemeClr>
          </a:solidFill>
          <a:ln>
            <a:solidFill>
              <a:srgbClr val="C00000"/>
            </a:solidFill>
          </a:ln>
          <a:effectLst/>
          <a:scene3d>
            <a:camera prst="orthographicFront">
              <a:rot lat="0" lon="0" rev="0"/>
            </a:camera>
            <a:lightRig rig="contrasting" dir="t">
              <a:rot lat="0" lon="0" rev="7800000"/>
            </a:lightRig>
          </a:scene3d>
          <a:sp3d>
            <a:bevelT w="139700" h="1397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dirty="0">
                <a:ln w="11430"/>
                <a:solidFill>
                  <a:prstClr val="white">
                    <a:lumMod val="85000"/>
                    <a:lumOff val="15000"/>
                  </a:prstClr>
                </a:solidFill>
                <a:effectLst>
                  <a:outerShdw blurRad="80000" dist="40000" dir="5040000" algn="tl">
                    <a:srgbClr val="000000">
                      <a:alpha val="30000"/>
                    </a:srgbClr>
                  </a:outerShdw>
                </a:effectLst>
              </a:rPr>
              <a:t>Enter the sanction request date and the sanction level</a:t>
            </a:r>
          </a:p>
        </p:txBody>
      </p:sp>
      <p:cxnSp>
        <p:nvCxnSpPr>
          <p:cNvPr id="14" name="Straight Arrow Connector 13"/>
          <p:cNvCxnSpPr/>
          <p:nvPr/>
        </p:nvCxnSpPr>
        <p:spPr>
          <a:xfrm flipV="1">
            <a:off x="7239000" y="3276600"/>
            <a:ext cx="609600" cy="4572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6F15528-21DE-4FAA-801E-634DDDAF4B2B}" type="slidenum">
              <a:rPr lang="en-US" smtClean="0">
                <a:solidFill>
                  <a:srgbClr val="DBF5F9">
                    <a:shade val="50000"/>
                  </a:srgbClr>
                </a:solidFill>
              </a:rPr>
              <a:pPr/>
              <a:t>22</a:t>
            </a:fld>
            <a:endParaRPr lang="en-US" dirty="0">
              <a:solidFill>
                <a:srgbClr val="DBF5F9">
                  <a:shade val="50000"/>
                </a:srgbClr>
              </a:solidFill>
            </a:endParaRPr>
          </a:p>
        </p:txBody>
      </p:sp>
      <p:pic>
        <p:nvPicPr>
          <p:cNvPr id="4098" name="Picture 2"/>
          <p:cNvPicPr>
            <a:picLocks noChangeAspect="1" noChangeArrowheads="1"/>
          </p:cNvPicPr>
          <p:nvPr/>
        </p:nvPicPr>
        <p:blipFill>
          <a:blip r:embed="rId3" cstate="print"/>
          <a:srcRect/>
          <a:stretch>
            <a:fillRect/>
          </a:stretch>
        </p:blipFill>
        <p:spPr bwMode="auto">
          <a:xfrm>
            <a:off x="0" y="0"/>
            <a:ext cx="9144000" cy="6705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Oval 5"/>
          <p:cNvSpPr/>
          <p:nvPr/>
        </p:nvSpPr>
        <p:spPr>
          <a:xfrm>
            <a:off x="-76200" y="1219200"/>
            <a:ext cx="9144000" cy="12192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solidFill>
                  <a:srgbClr val="DBF5F9">
                    <a:shade val="50000"/>
                  </a:srgbClr>
                </a:solidFill>
              </a:rPr>
              <a:pPr/>
              <a:t>23</a:t>
            </a:fld>
            <a:endParaRPr lang="en-US" dirty="0">
              <a:solidFill>
                <a:srgbClr val="DBF5F9">
                  <a:shade val="50000"/>
                </a:srgbClr>
              </a:solidFill>
            </a:endParaRPr>
          </a:p>
        </p:txBody>
      </p:sp>
      <p:pic>
        <p:nvPicPr>
          <p:cNvPr id="2" name="Picture 2"/>
          <p:cNvPicPr>
            <a:picLocks noChangeAspect="1" noChangeArrowheads="1"/>
          </p:cNvPicPr>
          <p:nvPr/>
        </p:nvPicPr>
        <p:blipFill>
          <a:blip r:embed="rId3" cstate="print"/>
          <a:srcRect/>
          <a:stretch>
            <a:fillRect/>
          </a:stretch>
        </p:blipFill>
        <p:spPr bwMode="auto">
          <a:xfrm>
            <a:off x="-152400" y="-228600"/>
            <a:ext cx="9677400" cy="76327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cxnSp>
        <p:nvCxnSpPr>
          <p:cNvPr id="8" name="Straight Arrow Connector 7"/>
          <p:cNvCxnSpPr/>
          <p:nvPr/>
        </p:nvCxnSpPr>
        <p:spPr>
          <a:xfrm flipH="1" flipV="1">
            <a:off x="914400" y="1981200"/>
            <a:ext cx="457200" cy="685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895600" y="5715000"/>
            <a:ext cx="838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3886200" y="5715000"/>
            <a:ext cx="12192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Grp="1" noChangeAspect="1" noChangeArrowheads="1"/>
          </p:cNvPicPr>
          <p:nvPr>
            <p:ph sz="half" idx="2"/>
          </p:nvPr>
        </p:nvPicPr>
        <p:blipFill>
          <a:blip r:embed="rId3" cstate="print"/>
          <a:srcRect/>
          <a:stretch>
            <a:fillRect/>
          </a:stretch>
        </p:blipFill>
        <p:spPr bwMode="auto">
          <a:xfrm>
            <a:off x="4876800" y="457200"/>
            <a:ext cx="4267200" cy="5943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Slide Number Placeholder 1"/>
          <p:cNvSpPr>
            <a:spLocks noGrp="1"/>
          </p:cNvSpPr>
          <p:nvPr>
            <p:ph type="sldNum" sz="quarter" idx="12"/>
          </p:nvPr>
        </p:nvSpPr>
        <p:spPr/>
        <p:txBody>
          <a:bodyPr/>
          <a:lstStyle/>
          <a:p>
            <a:fld id="{B6F15528-21DE-4FAA-801E-634DDDAF4B2B}" type="slidenum">
              <a:rPr lang="en-US" smtClean="0">
                <a:solidFill>
                  <a:srgbClr val="DBF5F9">
                    <a:shade val="50000"/>
                  </a:srgbClr>
                </a:solidFill>
              </a:rPr>
              <a:pPr/>
              <a:t>24</a:t>
            </a:fld>
            <a:endParaRPr lang="en-US" dirty="0">
              <a:solidFill>
                <a:srgbClr val="DBF5F9">
                  <a:shade val="50000"/>
                </a:srgbClr>
              </a:solidFill>
            </a:endParaRPr>
          </a:p>
        </p:txBody>
      </p:sp>
      <p:cxnSp>
        <p:nvCxnSpPr>
          <p:cNvPr id="9" name="Straight Arrow Connector 8"/>
          <p:cNvCxnSpPr/>
          <p:nvPr/>
        </p:nvCxnSpPr>
        <p:spPr>
          <a:xfrm flipH="1">
            <a:off x="3505200" y="3810000"/>
            <a:ext cx="533400" cy="533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p:cNvPicPr>
            <a:picLocks noGrp="1" noChangeAspect="1" noChangeArrowheads="1"/>
          </p:cNvPicPr>
          <p:nvPr>
            <p:ph sz="half" idx="1"/>
          </p:nvPr>
        </p:nvPicPr>
        <p:blipFill>
          <a:blip r:embed="rId4" cstate="print"/>
          <a:srcRect/>
          <a:stretch>
            <a:fillRect/>
          </a:stretch>
        </p:blipFill>
        <p:spPr bwMode="auto">
          <a:xfrm>
            <a:off x="0" y="762000"/>
            <a:ext cx="4343400" cy="5334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cxnSp>
        <p:nvCxnSpPr>
          <p:cNvPr id="10" name="Straight Arrow Connector 9"/>
          <p:cNvCxnSpPr/>
          <p:nvPr/>
        </p:nvCxnSpPr>
        <p:spPr>
          <a:xfrm flipH="1">
            <a:off x="2438400" y="5029200"/>
            <a:ext cx="838200" cy="3810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25</a:t>
            </a:fld>
            <a:endParaRPr lang="en-US" dirty="0">
              <a:solidFill>
                <a:srgbClr val="DBF5F9">
                  <a:shade val="50000"/>
                </a:srgbClr>
              </a:solidFill>
            </a:endParaRPr>
          </a:p>
        </p:txBody>
      </p:sp>
      <p:pic>
        <p:nvPicPr>
          <p:cNvPr id="6146" name="Picture 2"/>
          <p:cNvPicPr>
            <a:picLocks noChangeAspect="1" noChangeArrowheads="1"/>
          </p:cNvPicPr>
          <p:nvPr/>
        </p:nvPicPr>
        <p:blipFill>
          <a:blip r:embed="rId3" cstate="print"/>
          <a:srcRect/>
          <a:stretch>
            <a:fillRect/>
          </a:stretch>
        </p:blipFill>
        <p:spPr bwMode="auto">
          <a:xfrm>
            <a:off x="0" y="-304800"/>
            <a:ext cx="9296400" cy="71628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cxnSp>
        <p:nvCxnSpPr>
          <p:cNvPr id="6" name="Straight Arrow Connector 5"/>
          <p:cNvCxnSpPr/>
          <p:nvPr/>
        </p:nvCxnSpPr>
        <p:spPr>
          <a:xfrm flipH="1">
            <a:off x="762000" y="4724400"/>
            <a:ext cx="1143000" cy="13716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26</a:t>
            </a:fld>
            <a:endParaRPr lang="en-US" dirty="0">
              <a:solidFill>
                <a:srgbClr val="DBF5F9">
                  <a:shade val="50000"/>
                </a:srgbClr>
              </a:solidFill>
            </a:endParaRPr>
          </a:p>
        </p:txBody>
      </p:sp>
      <p:pic>
        <p:nvPicPr>
          <p:cNvPr id="7170" name="Picture 2"/>
          <p:cNvPicPr>
            <a:picLocks noChangeAspect="1" noChangeArrowheads="1"/>
          </p:cNvPicPr>
          <p:nvPr/>
        </p:nvPicPr>
        <p:blipFill>
          <a:blip r:embed="rId3" cstate="print"/>
          <a:srcRect/>
          <a:stretch>
            <a:fillRect/>
          </a:stretch>
        </p:blipFill>
        <p:spPr bwMode="auto">
          <a:xfrm>
            <a:off x="0" y="0"/>
            <a:ext cx="9144000" cy="6705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Oval 5"/>
          <p:cNvSpPr/>
          <p:nvPr/>
        </p:nvSpPr>
        <p:spPr>
          <a:xfrm>
            <a:off x="3352800" y="1828800"/>
            <a:ext cx="2133600" cy="609600"/>
          </a:xfrm>
          <a:prstGeom prst="ellipse">
            <a:avLst/>
          </a:prstGeom>
          <a:noFill/>
          <a:ln w="57150">
            <a:solidFill>
              <a:srgbClr val="C00000"/>
            </a:solidFill>
          </a:ln>
          <a:effectLst>
            <a:glow rad="101600">
              <a:schemeClr val="accent3">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sp>
        <p:nvSpPr>
          <p:cNvPr id="3" name="Oval Callout 2"/>
          <p:cNvSpPr/>
          <p:nvPr/>
        </p:nvSpPr>
        <p:spPr>
          <a:xfrm>
            <a:off x="4191000" y="1828800"/>
            <a:ext cx="2743200" cy="762000"/>
          </a:xfrm>
          <a:prstGeom prst="wedgeEllipseCallout">
            <a:avLst>
              <a:gd name="adj1" fmla="val -60833"/>
              <a:gd name="adj2" fmla="val -26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You may enter the SSN</a:t>
            </a:r>
          </a:p>
        </p:txBody>
      </p:sp>
      <p:sp>
        <p:nvSpPr>
          <p:cNvPr id="4" name="Oval Callout 3"/>
          <p:cNvSpPr/>
          <p:nvPr/>
        </p:nvSpPr>
        <p:spPr>
          <a:xfrm>
            <a:off x="4800600" y="3505200"/>
            <a:ext cx="2743200" cy="914400"/>
          </a:xfrm>
          <a:prstGeom prst="wedgeEllipseCallout">
            <a:avLst>
              <a:gd name="adj1" fmla="val -60833"/>
              <a:gd name="adj2" fmla="val -2664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prstClr val="white"/>
                </a:solidFill>
              </a:rPr>
              <a:t>You may enter the customer’s name</a:t>
            </a: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DBF5F9">
                    <a:shade val="50000"/>
                  </a:srgbClr>
                </a:solidFill>
              </a:rPr>
              <a:pPr/>
              <a:t>27</a:t>
            </a:fld>
            <a:endParaRPr lang="en-US" dirty="0">
              <a:solidFill>
                <a:srgbClr val="DBF5F9">
                  <a:shade val="50000"/>
                </a:srgb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a:effectLst/>
        </p:spPr>
      </p:pic>
      <p:cxnSp>
        <p:nvCxnSpPr>
          <p:cNvPr id="4" name="Straight Arrow Connector 3"/>
          <p:cNvCxnSpPr/>
          <p:nvPr/>
        </p:nvCxnSpPr>
        <p:spPr>
          <a:xfrm rot="5400000">
            <a:off x="8001000" y="5638800"/>
            <a:ext cx="11430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solidFill>
                  <a:srgbClr val="DBF5F9">
                    <a:shade val="50000"/>
                  </a:srgbClr>
                </a:solidFill>
              </a:rPr>
              <a:pPr/>
              <a:t>28</a:t>
            </a:fld>
            <a:endParaRPr lang="en-US" dirty="0">
              <a:solidFill>
                <a:srgbClr val="DBF5F9">
                  <a:shade val="50000"/>
                </a:srgb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solidFill>
                  <a:srgbClr val="DBF5F9">
                    <a:shade val="50000"/>
                  </a:srgbClr>
                </a:solidFill>
              </a:rPr>
              <a:pPr/>
              <a:t>29</a:t>
            </a:fld>
            <a:endParaRPr lang="en-US" dirty="0">
              <a:solidFill>
                <a:srgbClr val="DBF5F9">
                  <a:shade val="50000"/>
                </a:srgbClr>
              </a:solidFill>
            </a:endParaRPr>
          </a:p>
        </p:txBody>
      </p:sp>
      <p:pic>
        <p:nvPicPr>
          <p:cNvPr id="8194" name="Picture 2"/>
          <p:cNvPicPr>
            <a:picLocks noChangeAspect="1" noChangeArrowheads="1"/>
          </p:cNvPicPr>
          <p:nvPr/>
        </p:nvPicPr>
        <p:blipFill>
          <a:blip r:embed="rId3" cstate="print"/>
          <a:srcRect/>
          <a:stretch>
            <a:fillRect/>
          </a:stretch>
        </p:blipFill>
        <p:spPr bwMode="auto">
          <a:xfrm>
            <a:off x="-152400" y="152400"/>
            <a:ext cx="9296400" cy="69342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4" name="Rectangle 3"/>
          <p:cNvSpPr/>
          <p:nvPr/>
        </p:nvSpPr>
        <p:spPr>
          <a:xfrm>
            <a:off x="-76200" y="1447800"/>
            <a:ext cx="9144000" cy="381000"/>
          </a:xfrm>
          <a:prstGeom prst="rect">
            <a:avLst/>
          </a:prstGeom>
          <a:solidFill>
            <a:srgbClr val="FFFF00">
              <a:alpha val="3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9" name="Straight Arrow Connector 8"/>
          <p:cNvCxnSpPr/>
          <p:nvPr/>
        </p:nvCxnSpPr>
        <p:spPr>
          <a:xfrm flipV="1">
            <a:off x="76200" y="1828800"/>
            <a:ext cx="228600" cy="6858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flipV="1">
            <a:off x="4419600" y="1828800"/>
            <a:ext cx="228600" cy="762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1524000" y="1143000"/>
            <a:ext cx="2057400" cy="2286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20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0" y="304800"/>
            <a:ext cx="8686800" cy="1295400"/>
          </a:xfrm>
        </p:spPr>
        <p:txBody>
          <a:bodyPr>
            <a:normAutofit fontScale="90000"/>
          </a:bodyPr>
          <a:lstStyle/>
          <a:p>
            <a:r>
              <a:rPr lang="en-US" sz="4000" b="1" dirty="0" smtClean="0"/>
              <a:t>Failure-successful oral attempt without good cause</a:t>
            </a:r>
            <a:endParaRPr lang="en-US" sz="4000" b="1" dirty="0"/>
          </a:p>
        </p:txBody>
      </p:sp>
      <p:sp>
        <p:nvSpPr>
          <p:cNvPr id="4" name="Slide Number Placeholder 3"/>
          <p:cNvSpPr>
            <a:spLocks noGrp="1"/>
          </p:cNvSpPr>
          <p:nvPr>
            <p:ph type="sldNum" sz="quarter" idx="11"/>
          </p:nvPr>
        </p:nvSpPr>
        <p:spPr/>
        <p:txBody>
          <a:bodyPr/>
          <a:lstStyle/>
          <a:p>
            <a:fld id="{B6F15528-21DE-4FAA-801E-634DDDAF4B2B}" type="slidenum">
              <a:rPr lang="en-US" smtClean="0">
                <a:solidFill>
                  <a:srgbClr val="DBF5F9">
                    <a:shade val="50000"/>
                  </a:srgbClr>
                </a:solidFill>
              </a:rPr>
              <a:pPr/>
              <a:t>3</a:t>
            </a:fld>
            <a:endParaRPr lang="en-US" dirty="0">
              <a:solidFill>
                <a:srgbClr val="DBF5F9">
                  <a:shade val="50000"/>
                </a:srgbClr>
              </a:solidFill>
            </a:endParaRPr>
          </a:p>
        </p:txBody>
      </p:sp>
      <p:graphicFrame>
        <p:nvGraphicFramePr>
          <p:cNvPr id="14" name="Tabel 4"/>
          <p:cNvGraphicFramePr>
            <a:graphicFrameLocks/>
          </p:cNvGraphicFramePr>
          <p:nvPr/>
        </p:nvGraphicFramePr>
        <p:xfrm>
          <a:off x="0" y="1905000"/>
          <a:ext cx="8915401" cy="4648201"/>
        </p:xfrm>
        <a:graphic>
          <a:graphicData uri="http://schemas.openxmlformats.org/drawingml/2006/table">
            <a:tbl>
              <a:tblPr/>
              <a:tblGrid>
                <a:gridCol w="1164431"/>
                <a:gridCol w="1152229"/>
                <a:gridCol w="1218468"/>
                <a:gridCol w="1343660"/>
                <a:gridCol w="1555329"/>
                <a:gridCol w="1240642"/>
                <a:gridCol w="1240642"/>
              </a:tblGrid>
              <a:tr h="506562">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MONDAY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TUESDAY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WEDNESDAY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THURSDAY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FRIDAY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dirty="0" smtClean="0">
                          <a:ln>
                            <a:noFill/>
                          </a:ln>
                          <a:solidFill>
                            <a:schemeClr val="bg1"/>
                          </a:solidFill>
                          <a:effectLst/>
                          <a:latin typeface="Calibri" pitchFamily="-108" charset="0"/>
                          <a:ea typeface="ＭＳ Ｐゴシック" pitchFamily="-108" charset="-128"/>
                        </a:rPr>
                        <a:t>SATURDAY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da-DK" sz="1200" b="1" i="0" u="none" strike="noStrike" cap="none" normalizeH="0" baseline="0" smtClean="0">
                        <a:ln>
                          <a:noFill/>
                        </a:ln>
                        <a:solidFill>
                          <a:schemeClr val="bg1"/>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200" b="1" i="0" u="none" strike="noStrike" cap="none" normalizeH="0" baseline="0" smtClean="0">
                          <a:ln>
                            <a:noFill/>
                          </a:ln>
                          <a:solidFill>
                            <a:schemeClr val="bg1"/>
                          </a:solidFill>
                          <a:effectLst/>
                          <a:latin typeface="Calibri" pitchFamily="-108" charset="0"/>
                          <a:ea typeface="ＭＳ Ｐゴシック" pitchFamily="-108" charset="-128"/>
                        </a:rPr>
                        <a:t>SUNDAY</a:t>
                      </a:r>
                    </a:p>
                  </a:txBody>
                  <a:tcPr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gradFill rotWithShape="1">
                      <a:gsLst>
                        <a:gs pos="0">
                          <a:srgbClr val="00F3F0"/>
                        </a:gs>
                        <a:gs pos="100000">
                          <a:srgbClr val="009593"/>
                        </a:gs>
                      </a:gsLst>
                      <a:lin ang="5400000"/>
                    </a:gradFill>
                  </a:tcPr>
                </a:tc>
              </a:tr>
              <a:tr h="1452143">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chemeClr val="bg1"/>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Arial" pitchFamily="34" charset="0"/>
                          <a:ea typeface="ＭＳ Ｐゴシック" pitchFamily="-108" charset="-128"/>
                          <a:cs typeface="Arial" pitchFamily="34" charset="0"/>
                        </a:rPr>
                        <a:t>Customer fails</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a:t>
                      </a: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r" defTabSz="914400" rtl="0" eaLnBrk="1" fontAlgn="base" latinLnBrk="0" hangingPunct="1">
                        <a:lnSpc>
                          <a:spcPct val="100000"/>
                        </a:lnSpc>
                        <a:spcBef>
                          <a:spcPct val="0"/>
                        </a:spcBef>
                        <a:spcAft>
                          <a:spcPct val="0"/>
                        </a:spcAft>
                        <a:buClrTx/>
                        <a:buSzTx/>
                        <a:buFontTx/>
                        <a:buNone/>
                        <a:tabLst/>
                      </a:pPr>
                      <a:endPar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Notice of Failure (2290) mailed/oral attempt successful (customer has good cause)</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723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6</a:t>
                      </a:r>
                      <a:endParaRPr kumimoji="0" lang="da-DK" sz="1000" b="1" i="0" u="none" strike="noStrike" cap="none" normalizeH="0" baseline="0" dirty="0" smtClean="0">
                        <a:ln>
                          <a:noFill/>
                        </a:ln>
                        <a:solidFill>
                          <a:srgbClr val="A6A6A6"/>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723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18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723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19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22</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23</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24</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25</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r h="672374">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26</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smtClean="0">
                          <a:ln>
                            <a:noFill/>
                          </a:ln>
                          <a:solidFill>
                            <a:srgbClr val="404040"/>
                          </a:solidFill>
                          <a:effectLst/>
                          <a:latin typeface="Calibri" pitchFamily="-108" charset="0"/>
                          <a:ea typeface="ＭＳ Ｐゴシック" pitchFamily="-108" charset="-128"/>
                        </a:rPr>
                        <a:t>27</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da-DK" sz="1000" b="1" i="0" u="none" strike="noStrike" cap="none" normalizeH="0" baseline="0" dirty="0" smtClean="0">
                          <a:ln>
                            <a:noFill/>
                          </a:ln>
                          <a:solidFill>
                            <a:srgbClr val="404040"/>
                          </a:solidFill>
                          <a:effectLst/>
                          <a:latin typeface="Calibri" pitchFamily="-108" charset="0"/>
                          <a:ea typeface="ＭＳ Ｐゴシック" pitchFamily="-108" charset="-128"/>
                        </a:rPr>
                        <a:t>28</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pitchFamily="-108" charset="0"/>
                          <a:ea typeface="ＭＳ Ｐゴシック" pitchFamily="-108" charset="-128"/>
                        </a:rPr>
                        <a:t>29</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1" i="0" u="none" strike="noStrike" cap="none" normalizeH="0" baseline="0" dirty="0" smtClean="0">
                          <a:ln>
                            <a:noFill/>
                          </a:ln>
                          <a:solidFill>
                            <a:srgbClr val="000000"/>
                          </a:solidFill>
                          <a:effectLst/>
                          <a:latin typeface="Calibri" pitchFamily="-108" charset="0"/>
                          <a:ea typeface="ＭＳ Ｐゴシック" pitchFamily="-108" charset="-128"/>
                        </a:rPr>
                        <a:t>30</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chemeClr val="tx1"/>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108" charset="0"/>
                          <a:ea typeface="ＭＳ Ｐゴシック" pitchFamily="-108" charset="-128"/>
                        </a:rPr>
                        <a:t>            31</a:t>
                      </a: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0" lang="en-US" sz="1000" b="1" i="0" u="none" strike="noStrike" cap="none" normalizeH="0" baseline="0" dirty="0" smtClean="0">
                        <a:ln>
                          <a:noFill/>
                        </a:ln>
                        <a:solidFill>
                          <a:srgbClr val="404040"/>
                        </a:solidFill>
                        <a:effectLst/>
                        <a:latin typeface="Calibri" pitchFamily="-108" charset="0"/>
                        <a:ea typeface="ＭＳ Ｐゴシック" pitchFamily="-108" charset="-128"/>
                      </a:endParaRPr>
                    </a:p>
                  </a:txBody>
                  <a:tcPr anchor="b" horzOverflow="overflow">
                    <a:lnL w="12700" cap="flat" cmpd="sng" algn="ctr">
                      <a:solidFill>
                        <a:srgbClr val="595959"/>
                      </a:solidFill>
                      <a:prstDash val="solid"/>
                      <a:round/>
                      <a:headEnd type="none" w="med" len="med"/>
                      <a:tailEnd type="none" w="med" len="med"/>
                    </a:lnL>
                    <a:lnR w="12700" cap="flat" cmpd="sng" algn="ctr">
                      <a:solidFill>
                        <a:srgbClr val="595959"/>
                      </a:solidFill>
                      <a:prstDash val="solid"/>
                      <a:round/>
                      <a:headEnd type="none" w="med" len="med"/>
                      <a:tailEnd type="none" w="med" len="med"/>
                    </a:lnR>
                    <a:lnT w="12700" cap="flat" cmpd="sng" algn="ctr">
                      <a:solidFill>
                        <a:srgbClr val="595959"/>
                      </a:solidFill>
                      <a:prstDash val="solid"/>
                      <a:round/>
                      <a:headEnd type="none" w="med" len="med"/>
                      <a:tailEnd type="none" w="med" len="med"/>
                    </a:lnT>
                    <a:lnB w="12700" cap="flat" cmpd="sng" algn="ctr">
                      <a:solidFill>
                        <a:srgbClr val="595959"/>
                      </a:solidFill>
                      <a:prstDash val="solid"/>
                      <a:round/>
                      <a:headEnd type="none" w="med" len="med"/>
                      <a:tailEnd type="none" w="med" len="med"/>
                    </a:lnB>
                    <a:lnTlToBr>
                      <a:noFill/>
                    </a:lnTlToBr>
                    <a:lnBlToTr>
                      <a:noFill/>
                    </a:lnBlToTr>
                    <a:solidFill>
                      <a:srgbClr val="F2F2F2"/>
                    </a:solidFill>
                  </a:tcPr>
                </a:tc>
              </a:tr>
            </a:tbl>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solidFill>
                  <a:srgbClr val="DBF5F9">
                    <a:shade val="50000"/>
                  </a:srgbClr>
                </a:solidFill>
              </a:rPr>
              <a:pPr/>
              <a:t>30</a:t>
            </a:fld>
            <a:endParaRPr lang="en-US" dirty="0">
              <a:solidFill>
                <a:srgbClr val="DBF5F9">
                  <a:shade val="50000"/>
                </a:srgbClr>
              </a:solidFill>
            </a:endParaRPr>
          </a:p>
        </p:txBody>
      </p:sp>
      <p:pic>
        <p:nvPicPr>
          <p:cNvPr id="9218" name="Picture 2"/>
          <p:cNvPicPr>
            <a:picLocks noChangeAspect="1" noChangeArrowheads="1"/>
          </p:cNvPicPr>
          <p:nvPr/>
        </p:nvPicPr>
        <p:blipFill>
          <a:blip r:embed="rId3" cstate="print"/>
          <a:srcRect/>
          <a:stretch>
            <a:fillRect/>
          </a:stretch>
        </p:blipFill>
        <p:spPr bwMode="auto">
          <a:xfrm>
            <a:off x="0" y="0"/>
            <a:ext cx="9524999"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6F15528-21DE-4FAA-801E-634DDDAF4B2B}" type="slidenum">
              <a:rPr lang="en-US" smtClean="0">
                <a:solidFill>
                  <a:srgbClr val="DBF5F9">
                    <a:shade val="50000"/>
                  </a:srgbClr>
                </a:solidFill>
              </a:rPr>
              <a:pPr/>
              <a:t>31</a:t>
            </a:fld>
            <a:endParaRPr lang="en-US" dirty="0">
              <a:solidFill>
                <a:srgbClr val="DBF5F9">
                  <a:shade val="50000"/>
                </a:srgbClr>
              </a:solidFill>
            </a:endParaRPr>
          </a:p>
        </p:txBody>
      </p:sp>
      <p:pic>
        <p:nvPicPr>
          <p:cNvPr id="10243" name="Picture 3"/>
          <p:cNvPicPr>
            <a:picLocks noChangeAspect="1" noChangeArrowheads="1"/>
          </p:cNvPicPr>
          <p:nvPr/>
        </p:nvPicPr>
        <p:blipFill>
          <a:blip r:embed="rId3" cstate="print"/>
          <a:srcRect t="15217"/>
          <a:stretch>
            <a:fillRect/>
          </a:stretch>
        </p:blipFill>
        <p:spPr bwMode="auto">
          <a:xfrm>
            <a:off x="0" y="0"/>
            <a:ext cx="9067800" cy="7010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cxnSp>
        <p:nvCxnSpPr>
          <p:cNvPr id="4" name="Straight Arrow Connector 3"/>
          <p:cNvCxnSpPr/>
          <p:nvPr/>
        </p:nvCxnSpPr>
        <p:spPr>
          <a:xfrm rot="5400000" flipH="1" flipV="1">
            <a:off x="8039100" y="5219700"/>
            <a:ext cx="685800" cy="3048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a:effectLst/>
        </p:spPr>
      </p:pic>
      <p:cxnSp>
        <p:nvCxnSpPr>
          <p:cNvPr id="4" name="Straight Arrow Connector 3"/>
          <p:cNvCxnSpPr/>
          <p:nvPr/>
        </p:nvCxnSpPr>
        <p:spPr>
          <a:xfrm rot="16200000" flipV="1">
            <a:off x="4076700" y="4000500"/>
            <a:ext cx="838200" cy="4572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Slide Number Placeholder 4"/>
          <p:cNvSpPr>
            <a:spLocks noGrp="1"/>
          </p:cNvSpPr>
          <p:nvPr>
            <p:ph type="sldNum" sz="quarter" idx="12"/>
          </p:nvPr>
        </p:nvSpPr>
        <p:spPr/>
        <p:txBody>
          <a:bodyPr/>
          <a:lstStyle/>
          <a:p>
            <a:fld id="{B6F15528-21DE-4FAA-801E-634DDDAF4B2B}" type="slidenum">
              <a:rPr lang="en-US" smtClean="0">
                <a:solidFill>
                  <a:srgbClr val="DBF5F9">
                    <a:shade val="50000"/>
                  </a:srgbClr>
                </a:solidFill>
              </a:rPr>
              <a:pPr/>
              <a:t>32</a:t>
            </a:fld>
            <a:endParaRPr lang="en-US" dirty="0">
              <a:solidFill>
                <a:srgbClr val="DBF5F9">
                  <a:shade val="50000"/>
                </a:srgb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solidFill>
                  <a:srgbClr val="DBF5F9">
                    <a:shade val="50000"/>
                  </a:srgbClr>
                </a:solidFill>
              </a:rPr>
              <a:pPr/>
              <a:t>33</a:t>
            </a:fld>
            <a:endParaRPr lang="en-US" dirty="0">
              <a:solidFill>
                <a:srgbClr val="DBF5F9">
                  <a:shade val="50000"/>
                </a:srgbClr>
              </a:solidFill>
            </a:endParaRPr>
          </a:p>
        </p:txBody>
      </p:sp>
      <p:pic>
        <p:nvPicPr>
          <p:cNvPr id="11266" name="Picture 2"/>
          <p:cNvPicPr>
            <a:picLocks noChangeAspect="1" noChangeArrowheads="1"/>
          </p:cNvPicPr>
          <p:nvPr/>
        </p:nvPicPr>
        <p:blipFill>
          <a:blip r:embed="rId3" cstate="print"/>
          <a:srcRect/>
          <a:stretch>
            <a:fillRect/>
          </a:stretch>
        </p:blipFill>
        <p:spPr bwMode="auto">
          <a:xfrm>
            <a:off x="152400" y="76200"/>
            <a:ext cx="8686800" cy="678179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34</a:t>
            </a:fld>
            <a:endParaRPr lang="en-US" dirty="0">
              <a:solidFill>
                <a:srgbClr val="DBF5F9">
                  <a:shade val="50000"/>
                </a:srgbClr>
              </a:solidFill>
            </a:endParaRPr>
          </a:p>
        </p:txBody>
      </p:sp>
      <p:pic>
        <p:nvPicPr>
          <p:cNvPr id="12290" name="Picture 2"/>
          <p:cNvPicPr>
            <a:picLocks noChangeAspect="1" noChangeArrowheads="1"/>
          </p:cNvPicPr>
          <p:nvPr/>
        </p:nvPicPr>
        <p:blipFill>
          <a:blip r:embed="rId3" cstate="print"/>
          <a:srcRect/>
          <a:stretch>
            <a:fillRect/>
          </a:stretch>
        </p:blipFill>
        <p:spPr bwMode="auto">
          <a:xfrm>
            <a:off x="-381000" y="0"/>
            <a:ext cx="10026650" cy="6705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cxnSp>
        <p:nvCxnSpPr>
          <p:cNvPr id="5" name="Straight Arrow Connector 4"/>
          <p:cNvCxnSpPr/>
          <p:nvPr/>
        </p:nvCxnSpPr>
        <p:spPr>
          <a:xfrm rot="10800000" flipV="1">
            <a:off x="5334000" y="3352800"/>
            <a:ext cx="4572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5791200" y="3352800"/>
            <a:ext cx="5334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B6F15528-21DE-4FAA-801E-634DDDAF4B2B}" type="slidenum">
              <a:rPr lang="en-US" smtClean="0">
                <a:solidFill>
                  <a:srgbClr val="DBF5F9">
                    <a:shade val="50000"/>
                  </a:srgbClr>
                </a:solidFill>
              </a:rPr>
              <a:pPr/>
              <a:t>35</a:t>
            </a:fld>
            <a:endParaRPr lang="en-US" dirty="0">
              <a:solidFill>
                <a:srgbClr val="DBF5F9">
                  <a:shade val="50000"/>
                </a:srgbClr>
              </a:solidFill>
            </a:endParaRPr>
          </a:p>
        </p:txBody>
      </p:sp>
      <p:pic>
        <p:nvPicPr>
          <p:cNvPr id="13314" name="Picture 2"/>
          <p:cNvPicPr>
            <a:picLocks noChangeAspect="1" noChangeArrowheads="1"/>
          </p:cNvPicPr>
          <p:nvPr/>
        </p:nvPicPr>
        <p:blipFill>
          <a:blip r:embed="rId3" cstate="print"/>
          <a:srcRect/>
          <a:stretch>
            <a:fillRect/>
          </a:stretch>
        </p:blipFill>
        <p:spPr bwMode="auto">
          <a:xfrm>
            <a:off x="-152400" y="0"/>
            <a:ext cx="9296399" cy="67056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l"/>
            <a:r>
              <a:rPr lang="en-US" dirty="0" smtClean="0">
                <a:solidFill>
                  <a:schemeClr val="accent2">
                    <a:lumMod val="20000"/>
                    <a:lumOff val="80000"/>
                  </a:schemeClr>
                </a:solidFill>
              </a:rPr>
              <a:t>Accountability and the sanction process</a:t>
            </a:r>
            <a:br>
              <a:rPr lang="en-US" dirty="0" smtClean="0">
                <a:solidFill>
                  <a:schemeClr val="accent2">
                    <a:lumMod val="20000"/>
                    <a:lumOff val="80000"/>
                  </a:schemeClr>
                </a:solidFill>
              </a:rPr>
            </a:br>
            <a:r>
              <a:rPr lang="en-US" sz="2000" dirty="0" smtClean="0">
                <a:solidFill>
                  <a:schemeClr val="accent2">
                    <a:lumMod val="20000"/>
                    <a:lumOff val="80000"/>
                  </a:schemeClr>
                </a:solidFill>
              </a:rPr>
              <a:t>(P</a:t>
            </a:r>
            <a:r>
              <a:rPr lang="en-US" sz="2000" dirty="0" smtClean="0">
                <a:solidFill>
                  <a:schemeClr val="accent2">
                    <a:lumMod val="20000"/>
                    <a:lumOff val="80000"/>
                  </a:schemeClr>
                </a:solidFill>
                <a:effectLst/>
              </a:rPr>
              <a:t>lease Continue to part 3 of this training)</a:t>
            </a:r>
            <a:endParaRPr lang="en-US" dirty="0">
              <a:solidFill>
                <a:schemeClr val="accent2">
                  <a:lumMod val="20000"/>
                  <a:lumOff val="80000"/>
                </a:scheme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36</a:t>
            </a:fld>
            <a:endParaRPr lang="en-US" dirty="0"/>
          </a:p>
        </p:txBody>
      </p:sp>
      <p:pic>
        <p:nvPicPr>
          <p:cNvPr id="1026" name="Picture 2"/>
          <p:cNvPicPr>
            <a:picLocks noChangeAspect="1" noChangeArrowheads="1"/>
          </p:cNvPicPr>
          <p:nvPr/>
        </p:nvPicPr>
        <p:blipFill>
          <a:blip r:embed="rId3" cstate="print"/>
          <a:srcRect l="9750" t="8000" r="85375" b="83000"/>
          <a:stretch>
            <a:fillRect/>
          </a:stretch>
        </p:blipFill>
        <p:spPr bwMode="auto">
          <a:xfrm>
            <a:off x="0" y="5715000"/>
            <a:ext cx="2743200" cy="1002323"/>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7" name="Picture 3"/>
          <p:cNvPicPr>
            <a:picLocks noChangeAspect="1" noChangeArrowheads="1"/>
          </p:cNvPicPr>
          <p:nvPr/>
        </p:nvPicPr>
        <p:blipFill>
          <a:blip r:embed="rId4" cstate="print"/>
          <a:srcRect l="10125" t="8000" r="85375" b="86000"/>
          <a:stretch>
            <a:fillRect/>
          </a:stretch>
        </p:blipFill>
        <p:spPr bwMode="auto">
          <a:xfrm>
            <a:off x="6553200" y="5867400"/>
            <a:ext cx="1905000" cy="7620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7" name="Title 1"/>
          <p:cNvSpPr txBox="1">
            <a:spLocks/>
          </p:cNvSpPr>
          <p:nvPr/>
        </p:nvSpPr>
        <p:spPr>
          <a:xfrm>
            <a:off x="457200" y="274638"/>
            <a:ext cx="7467600" cy="1143000"/>
          </a:xfrm>
          <a:prstGeom prst="rect">
            <a:avLst/>
          </a:prstGeom>
        </p:spPr>
        <p:txBody>
          <a:bodyPr vert="horz" lIns="45720" rIns="45720" anchor="t">
            <a:normAutofit/>
          </a:bodyPr>
          <a:lstStyle/>
          <a:p>
            <a:pPr marL="0" marR="0" lvl="0" indent="0" defTabSz="914400" rtl="0" eaLnBrk="1" fontAlgn="auto" latinLnBrk="0" hangingPunct="1">
              <a:lnSpc>
                <a:spcPct val="100000"/>
              </a:lnSpc>
              <a:spcBef>
                <a:spcPct val="0"/>
              </a:spcBef>
              <a:spcAft>
                <a:spcPts val="0"/>
              </a:spcAft>
              <a:buClrTx/>
              <a:buSzTx/>
              <a:buFontTx/>
              <a:buNone/>
              <a:tabLst/>
              <a:defRPr/>
            </a:pPr>
            <a:r>
              <a:rPr lang="en-US" sz="5400" b="1" cap="all" dirty="0" smtClean="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latin typeface="+mj-lt"/>
                <a:ea typeface="+mj-ea"/>
                <a:cs typeface="+mj-cs"/>
              </a:rPr>
              <a:t>End of part 2</a:t>
            </a:r>
            <a:endParaRPr kumimoji="0" lang="en-US" sz="5400" b="1" i="0" u="none" strike="noStrike" kern="1200" cap="all" spc="0" normalizeH="0" baseline="0" noProof="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81000" y="2057400"/>
            <a:ext cx="8229600" cy="4541520"/>
          </a:xfrm>
        </p:spPr>
        <p:txBody>
          <a:bodyPr/>
          <a:lstStyle/>
          <a:p>
            <a:pPr algn="just">
              <a:lnSpc>
                <a:spcPct val="150000"/>
              </a:lnSpc>
            </a:pPr>
            <a:r>
              <a:rPr lang="en-US" dirty="0" smtClean="0"/>
              <a:t>In OSST</a:t>
            </a:r>
          </a:p>
          <a:p>
            <a:pPr lvl="1" algn="just">
              <a:lnSpc>
                <a:spcPct val="150000"/>
              </a:lnSpc>
            </a:pPr>
            <a:r>
              <a:rPr lang="en-US" dirty="0" smtClean="0"/>
              <a:t>End the pre-penalty with “Good Cause”</a:t>
            </a:r>
          </a:p>
          <a:p>
            <a:pPr lvl="1" algn="just"/>
            <a:r>
              <a:rPr lang="en-US" dirty="0" smtClean="0"/>
              <a:t>The pre-penalty end date would be the same as the failure date</a:t>
            </a:r>
          </a:p>
          <a:p>
            <a:pPr lvl="1" algn="just">
              <a:lnSpc>
                <a:spcPct val="150000"/>
              </a:lnSpc>
            </a:pPr>
            <a:r>
              <a:rPr lang="en-US" dirty="0" smtClean="0"/>
              <a:t>Case note the event(s)</a:t>
            </a:r>
          </a:p>
          <a:p>
            <a:pPr algn="just">
              <a:lnSpc>
                <a:spcPct val="150000"/>
              </a:lnSpc>
            </a:pPr>
            <a:r>
              <a:rPr lang="en-US" dirty="0" smtClean="0"/>
              <a:t>What if the participant fails again?</a:t>
            </a:r>
          </a:p>
          <a:p>
            <a:pPr lvl="1" algn="just">
              <a:lnSpc>
                <a:spcPct val="150000"/>
              </a:lnSpc>
            </a:pPr>
            <a:r>
              <a:rPr lang="en-US" dirty="0" smtClean="0"/>
              <a:t>Follow the same pre-penalty process</a:t>
            </a:r>
          </a:p>
          <a:p>
            <a:pPr lvl="1">
              <a:lnSpc>
                <a:spcPct val="150000"/>
              </a:lnSpc>
              <a:buNone/>
            </a:pPr>
            <a:endParaRPr lang="en-US" dirty="0" smtClean="0"/>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50000"/>
                  </a:srgbClr>
                </a:solidFill>
              </a:rPr>
              <a:pPr/>
              <a:t>4</a:t>
            </a:fld>
            <a:endParaRPr lang="en-US" dirty="0">
              <a:solidFill>
                <a:srgbClr val="DBF5F9">
                  <a:shade val="50000"/>
                </a:srgbClr>
              </a:solidFill>
            </a:endParaRPr>
          </a:p>
        </p:txBody>
      </p:sp>
      <p:sp>
        <p:nvSpPr>
          <p:cNvPr id="5" name="Title 1"/>
          <p:cNvSpPr txBox="1">
            <a:spLocks/>
          </p:cNvSpPr>
          <p:nvPr/>
        </p:nvSpPr>
        <p:spPr>
          <a:xfrm>
            <a:off x="304800" y="762000"/>
            <a:ext cx="8458200" cy="1096962"/>
          </a:xfrm>
          <a:prstGeom prst="rect">
            <a:avLst/>
          </a:prstGeom>
        </p:spPr>
        <p:txBody>
          <a:bodyPr vert="horz" lIns="0" rIns="0" bIns="0" anchor="b">
            <a:noAutofit/>
          </a:bodyPr>
          <a:lstStyle/>
          <a:p>
            <a:pPr>
              <a:spcBef>
                <a:spcPct val="0"/>
              </a:spcBef>
              <a:defRPr/>
            </a:pPr>
            <a:r>
              <a:rPr lang="en-US" sz="3600" b="1" dirty="0">
                <a:solidFill>
                  <a:srgbClr val="DBF5F9"/>
                </a:solidFill>
                <a:latin typeface="Franklin Gothic Book"/>
              </a:rPr>
              <a:t>Failure with successful oral attempt and </a:t>
            </a:r>
            <a:r>
              <a:rPr lang="en-US" sz="3600" b="1" i="1" u="sng" dirty="0">
                <a:solidFill>
                  <a:srgbClr val="DBF5F9"/>
                </a:solidFill>
                <a:latin typeface="Franklin Gothic Book"/>
              </a:rPr>
              <a:t>Good Cause </a:t>
            </a:r>
            <a:r>
              <a:rPr lang="en-US" sz="3600" b="1" dirty="0">
                <a:solidFill>
                  <a:srgbClr val="DBF5F9"/>
                </a:solidFill>
                <a:latin typeface="Franklin Gothic Book"/>
              </a:rPr>
              <a:t>exists or is accepted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6F15528-21DE-4FAA-801E-634DDDAF4B2B}" type="slidenum">
              <a:rPr lang="en-US" smtClean="0">
                <a:solidFill>
                  <a:srgbClr val="DBF5F9">
                    <a:shade val="50000"/>
                  </a:srgbClr>
                </a:solidFill>
              </a:rPr>
              <a:pPr/>
              <a:t>5</a:t>
            </a:fld>
            <a:endParaRPr lang="en-US" dirty="0">
              <a:solidFill>
                <a:srgbClr val="DBF5F9">
                  <a:shade val="50000"/>
                </a:srgbClr>
              </a:solidFill>
            </a:endParaRPr>
          </a:p>
        </p:txBody>
      </p:sp>
      <p:pic>
        <p:nvPicPr>
          <p:cNvPr id="4098" name="Picture 2"/>
          <p:cNvPicPr>
            <a:picLocks noChangeAspect="1" noChangeArrowheads="1"/>
          </p:cNvPicPr>
          <p:nvPr/>
        </p:nvPicPr>
        <p:blipFill>
          <a:blip r:embed="rId3" cstate="print"/>
          <a:srcRect/>
          <a:stretch>
            <a:fillRect/>
          </a:stretch>
        </p:blipFill>
        <p:spPr bwMode="auto">
          <a:xfrm>
            <a:off x="0" y="0"/>
            <a:ext cx="91440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cxnSp>
        <p:nvCxnSpPr>
          <p:cNvPr id="6" name="Straight Arrow Connector 5"/>
          <p:cNvCxnSpPr/>
          <p:nvPr/>
        </p:nvCxnSpPr>
        <p:spPr>
          <a:xfrm flipH="1" flipV="1">
            <a:off x="685800" y="2133600"/>
            <a:ext cx="5334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6F15528-21DE-4FAA-801E-634DDDAF4B2B}" type="slidenum">
              <a:rPr lang="en-US" smtClean="0"/>
              <a:pPr/>
              <a:t>6</a:t>
            </a:fld>
            <a:endParaRPr lang="en-US" dirty="0"/>
          </a:p>
        </p:txBody>
      </p:sp>
      <p:pic>
        <p:nvPicPr>
          <p:cNvPr id="2050" name="Picture 2"/>
          <p:cNvPicPr>
            <a:picLocks noChangeAspect="1" noChangeArrowheads="1"/>
          </p:cNvPicPr>
          <p:nvPr/>
        </p:nvPicPr>
        <p:blipFill>
          <a:blip r:embed="rId3" cstate="print"/>
          <a:srcRect/>
          <a:stretch>
            <a:fillRect/>
          </a:stretch>
        </p:blipFill>
        <p:spPr bwMode="auto">
          <a:xfrm>
            <a:off x="0" y="0"/>
            <a:ext cx="9220200" cy="66294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cxnSp>
        <p:nvCxnSpPr>
          <p:cNvPr id="7" name="Straight Arrow Connector 6"/>
          <p:cNvCxnSpPr/>
          <p:nvPr/>
        </p:nvCxnSpPr>
        <p:spPr>
          <a:xfrm rot="16200000" flipV="1">
            <a:off x="2247900" y="1943100"/>
            <a:ext cx="762000" cy="3810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fld id="{B6F15528-21DE-4FAA-801E-634DDDAF4B2B}" type="slidenum">
              <a:rPr lang="en-US" smtClean="0"/>
              <a:pPr/>
              <a:t>7</a:t>
            </a:fld>
            <a:endParaRPr lang="en-US" dirty="0"/>
          </a:p>
        </p:txBody>
      </p:sp>
      <p:pic>
        <p:nvPicPr>
          <p:cNvPr id="14338" name="Picture 2"/>
          <p:cNvPicPr>
            <a:picLocks noChangeAspect="1" noChangeArrowheads="1"/>
          </p:cNvPicPr>
          <p:nvPr/>
        </p:nvPicPr>
        <p:blipFill>
          <a:blip r:embed="rId3" cstate="print"/>
          <a:srcRect/>
          <a:stretch>
            <a:fillRect/>
          </a:stretch>
        </p:blipFill>
        <p:spPr bwMode="auto">
          <a:xfrm>
            <a:off x="0" y="-76200"/>
            <a:ext cx="9144000" cy="69342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cxnSp>
        <p:nvCxnSpPr>
          <p:cNvPr id="6" name="Straight Arrow Connector 5"/>
          <p:cNvCxnSpPr/>
          <p:nvPr/>
        </p:nvCxnSpPr>
        <p:spPr>
          <a:xfrm flipV="1">
            <a:off x="7315200" y="2971800"/>
            <a:ext cx="685800" cy="5334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228600" y="3581400"/>
            <a:ext cx="7848600" cy="2123658"/>
          </a:xfrm>
          <a:prstGeom prst="rect">
            <a:avLst/>
          </a:prstGeom>
          <a:solidFill>
            <a:schemeClr val="accent3">
              <a:lumMod val="60000"/>
              <a:lumOff val="40000"/>
            </a:schemeClr>
          </a:solidFill>
          <a:ln>
            <a:solidFill>
              <a:srgbClr val="C00000"/>
            </a:solidFill>
          </a:ln>
          <a:effectLst/>
          <a:scene3d>
            <a:camera prst="orthographicFront">
              <a:rot lat="0" lon="0" rev="0"/>
            </a:camera>
            <a:lightRig rig="contrasting" dir="t">
              <a:rot lat="0" lon="0" rev="7800000"/>
            </a:lightRig>
          </a:scene3d>
          <a:sp3d>
            <a:bevelT w="139700" h="139700"/>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r>
              <a:rPr lang="en-US" sz="4400" b="1" dirty="0">
                <a:ln w="11430"/>
                <a:solidFill>
                  <a:prstClr val="white">
                    <a:lumMod val="85000"/>
                    <a:lumOff val="15000"/>
                  </a:prstClr>
                </a:solidFill>
                <a:effectLst>
                  <a:outerShdw blurRad="80000" dist="40000" dir="5040000" algn="tl">
                    <a:srgbClr val="000000">
                      <a:alpha val="30000"/>
                    </a:srgbClr>
                  </a:outerShdw>
                </a:effectLst>
              </a:rPr>
              <a:t>Enter the </a:t>
            </a:r>
            <a:r>
              <a:rPr lang="en-US" sz="4400" b="1" dirty="0" smtClean="0">
                <a:ln w="11430"/>
                <a:solidFill>
                  <a:prstClr val="white">
                    <a:lumMod val="85000"/>
                    <a:lumOff val="15000"/>
                  </a:prstClr>
                </a:solidFill>
                <a:effectLst>
                  <a:outerShdw blurRad="80000" dist="40000" dir="5040000" algn="tl">
                    <a:srgbClr val="000000">
                      <a:alpha val="30000"/>
                    </a:srgbClr>
                  </a:outerShdw>
                </a:effectLst>
              </a:rPr>
              <a:t>pre-penalty end </a:t>
            </a:r>
            <a:r>
              <a:rPr lang="en-US" sz="4400" b="1" dirty="0">
                <a:ln w="11430"/>
                <a:solidFill>
                  <a:prstClr val="white">
                    <a:lumMod val="85000"/>
                    <a:lumOff val="15000"/>
                  </a:prstClr>
                </a:solidFill>
                <a:effectLst>
                  <a:outerShdw blurRad="80000" dist="40000" dir="5040000" algn="tl">
                    <a:srgbClr val="000000">
                      <a:alpha val="30000"/>
                    </a:srgbClr>
                  </a:outerShdw>
                </a:effectLst>
              </a:rPr>
              <a:t>date </a:t>
            </a:r>
            <a:r>
              <a:rPr lang="en-US" sz="4400" b="1" dirty="0" smtClean="0">
                <a:ln w="11430"/>
                <a:solidFill>
                  <a:prstClr val="white">
                    <a:lumMod val="85000"/>
                    <a:lumOff val="15000"/>
                  </a:prstClr>
                </a:solidFill>
                <a:effectLst>
                  <a:outerShdw blurRad="80000" dist="40000" dir="5040000" algn="tl">
                    <a:srgbClr val="000000">
                      <a:alpha val="30000"/>
                    </a:srgbClr>
                  </a:outerShdw>
                </a:effectLst>
              </a:rPr>
              <a:t>and a brief description of the good cause.</a:t>
            </a:r>
            <a:endParaRPr lang="en-US" sz="4400" b="1" dirty="0">
              <a:ln w="11430"/>
              <a:solidFill>
                <a:prstClr val="white">
                  <a:lumMod val="85000"/>
                  <a:lumOff val="15000"/>
                </a:prstClr>
              </a:solidFill>
              <a:effectLst>
                <a:outerShdw blurRad="80000" dist="40000" dir="5040000" algn="tl">
                  <a:srgbClr val="000000">
                    <a:alpha val="30000"/>
                  </a:srgbClr>
                </a:outerShdw>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1"/>
          </p:nvPr>
        </p:nvSpPr>
        <p:spPr/>
        <p:txBody>
          <a:bodyPr/>
          <a:lstStyle/>
          <a:p>
            <a:fld id="{B6F15528-21DE-4FAA-801E-634DDDAF4B2B}" type="slidenum">
              <a:rPr lang="en-US" smtClean="0">
                <a:solidFill>
                  <a:srgbClr val="DBF5F9">
                    <a:shade val="50000"/>
                  </a:srgbClr>
                </a:solidFill>
              </a:rPr>
              <a:pPr/>
              <a:t>8</a:t>
            </a:fld>
            <a:endParaRPr lang="en-US" dirty="0">
              <a:solidFill>
                <a:srgbClr val="DBF5F9">
                  <a:shade val="50000"/>
                </a:srgbClr>
              </a:solidFill>
            </a:endParaRPr>
          </a:p>
        </p:txBody>
      </p:sp>
      <p:pic>
        <p:nvPicPr>
          <p:cNvPr id="15362" name="Picture 2"/>
          <p:cNvPicPr>
            <a:picLocks noChangeAspect="1" noChangeArrowheads="1"/>
          </p:cNvPicPr>
          <p:nvPr/>
        </p:nvPicPr>
        <p:blipFill>
          <a:blip r:embed="rId3" cstate="print"/>
          <a:srcRect t="7778"/>
          <a:stretch>
            <a:fillRect/>
          </a:stretch>
        </p:blipFill>
        <p:spPr bwMode="auto">
          <a:xfrm>
            <a:off x="-152400" y="0"/>
            <a:ext cx="9448800" cy="6858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6" name="Oval 5"/>
          <p:cNvSpPr/>
          <p:nvPr/>
        </p:nvSpPr>
        <p:spPr>
          <a:xfrm>
            <a:off x="0" y="1676400"/>
            <a:ext cx="9144000" cy="1219200"/>
          </a:xfrm>
          <a:prstGeom prst="ellipse">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cxnSp>
        <p:nvCxnSpPr>
          <p:cNvPr id="7" name="Straight Arrow Connector 6"/>
          <p:cNvCxnSpPr/>
          <p:nvPr/>
        </p:nvCxnSpPr>
        <p:spPr>
          <a:xfrm>
            <a:off x="0" y="1524000"/>
            <a:ext cx="304800" cy="609600"/>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609600"/>
            <a:ext cx="8458200" cy="1096962"/>
          </a:xfrm>
        </p:spPr>
        <p:txBody>
          <a:bodyPr>
            <a:normAutofit fontScale="90000"/>
          </a:bodyPr>
          <a:lstStyle/>
          <a:p>
            <a:r>
              <a:rPr lang="en-US" sz="3600" b="1" dirty="0" smtClean="0"/>
              <a:t>Successful oral attempt and good cause does not exist or </a:t>
            </a:r>
            <a:r>
              <a:rPr lang="en-US" sz="3600" b="1" i="1" u="sng" dirty="0" smtClean="0"/>
              <a:t>is not </a:t>
            </a:r>
            <a:r>
              <a:rPr lang="en-US" sz="3600" b="1" dirty="0" smtClean="0"/>
              <a:t>accepted</a:t>
            </a:r>
            <a:endParaRPr lang="en-US" sz="3600" b="1" dirty="0"/>
          </a:p>
        </p:txBody>
      </p:sp>
      <p:graphicFrame>
        <p:nvGraphicFramePr>
          <p:cNvPr id="10" name="Content Placeholder 9"/>
          <p:cNvGraphicFramePr>
            <a:graphicFrameLocks noGrp="1"/>
          </p:cNvGraphicFramePr>
          <p:nvPr>
            <p:ph idx="1"/>
          </p:nvPr>
        </p:nvGraphicFramePr>
        <p:xfrm>
          <a:off x="0" y="1828800"/>
          <a:ext cx="9144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solidFill>
                  <a:srgbClr val="DBF5F9">
                    <a:shade val="50000"/>
                  </a:srgbClr>
                </a:solidFill>
              </a:rPr>
              <a:pPr/>
              <a:t>9</a:t>
            </a:fld>
            <a:endParaRPr lang="en-US" dirty="0">
              <a:solidFill>
                <a:srgbClr val="DBF5F9">
                  <a:shade val="50000"/>
                </a:srgb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chn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3.xml><?xml version="1.0" encoding="utf-8"?>
<a:theme xmlns:a="http://schemas.openxmlformats.org/drawingml/2006/main" name="1_Techn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5F439A08D3819458E106DF831B05F73" ma:contentTypeVersion="4" ma:contentTypeDescription="Create a new document." ma:contentTypeScope="" ma:versionID="8258bb85fe7dc4c2a0cfcbad1ad4bc9c">
  <xsd:schema xmlns:xsd="http://www.w3.org/2001/XMLSchema" xmlns:xs="http://www.w3.org/2001/XMLSchema" xmlns:p="http://schemas.microsoft.com/office/2006/metadata/properties" targetNamespace="http://schemas.microsoft.com/office/2006/metadata/properties" ma:root="true" ma:fieldsID="7fae533ef3dbb81094feaea70219009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FAF7610-0745-4094-9723-A3024956086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1093A543-D730-4785-9DCC-3A1684788D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E889417F-58D5-425E-A112-7D16BA94B40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494</TotalTime>
  <Words>2924</Words>
  <Application>Microsoft Office PowerPoint</Application>
  <PresentationFormat>On-screen Show (4:3)</PresentationFormat>
  <Paragraphs>409</Paragraphs>
  <Slides>36</Slides>
  <Notes>36</Notes>
  <HiddenSlides>0</HiddenSlides>
  <MMClips>0</MMClips>
  <ScaleCrop>false</ScaleCrop>
  <HeadingPairs>
    <vt:vector size="4" baseType="variant">
      <vt:variant>
        <vt:lpstr>Theme</vt:lpstr>
      </vt:variant>
      <vt:variant>
        <vt:i4>3</vt:i4>
      </vt:variant>
      <vt:variant>
        <vt:lpstr>Slide Titles</vt:lpstr>
      </vt:variant>
      <vt:variant>
        <vt:i4>36</vt:i4>
      </vt:variant>
    </vt:vector>
  </HeadingPairs>
  <TitlesOfParts>
    <vt:vector size="39" baseType="lpstr">
      <vt:lpstr>Office Theme</vt:lpstr>
      <vt:lpstr>Technic</vt:lpstr>
      <vt:lpstr>1_Technic</vt:lpstr>
      <vt:lpstr>Accountability and the sanction process Part 2</vt:lpstr>
      <vt:lpstr>Pre-penalty and Sanction Process</vt:lpstr>
      <vt:lpstr>Failure-successful oral attempt without good cause</vt:lpstr>
      <vt:lpstr>Slide 4</vt:lpstr>
      <vt:lpstr>Slide 5</vt:lpstr>
      <vt:lpstr>Slide 6</vt:lpstr>
      <vt:lpstr>Slide 7</vt:lpstr>
      <vt:lpstr>Slide 8</vt:lpstr>
      <vt:lpstr>Successful oral attempt and good cause does not exist or is not accepted</vt:lpstr>
      <vt:lpstr>Failure occurred and 2290 mailed</vt:lpstr>
      <vt:lpstr>Ten Day Contact Period</vt:lpstr>
      <vt:lpstr>Slide 12</vt:lpstr>
      <vt:lpstr>Slide 13</vt:lpstr>
      <vt:lpstr>Compliance Activity Failure</vt:lpstr>
      <vt:lpstr>Customer agrees to comply but doesn’t show</vt:lpstr>
      <vt:lpstr>Customer agrees to comply and doesn’t show for compliance activity</vt:lpstr>
      <vt:lpstr>Customer agrees to comply but doesn’t show</vt:lpstr>
      <vt:lpstr>Question…</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Accountability and the sanction process (Please Continue to part 3 of this training)</vt:lpstr>
    </vt:vector>
  </TitlesOfParts>
  <Company>Agency for Workforce Innovation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Accountability and the sanction process Part II</dc:title>
  <dc:creator>pellerp</dc:creator>
  <cp:lastModifiedBy>pellerp</cp:lastModifiedBy>
  <cp:revision>36</cp:revision>
  <dcterms:created xsi:type="dcterms:W3CDTF">2013-01-16T20:24:49Z</dcterms:created>
  <dcterms:modified xsi:type="dcterms:W3CDTF">2013-03-11T18:55:29Z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0x010100D5F439A08D3819458E106DF831B05F73</vt:lpwstr>
  </property>
</Properties>
</file>