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4" r:id="rId2"/>
  </p:sldMasterIdLst>
  <p:notesMasterIdLst>
    <p:notesMasterId r:id="rId27"/>
  </p:notesMasterIdLst>
  <p:handoutMasterIdLst>
    <p:handoutMasterId r:id="rId28"/>
  </p:handoutMasterIdLst>
  <p:sldIdLst>
    <p:sldId id="362" r:id="rId3"/>
    <p:sldId id="295" r:id="rId4"/>
    <p:sldId id="341" r:id="rId5"/>
    <p:sldId id="316" r:id="rId6"/>
    <p:sldId id="321" r:id="rId7"/>
    <p:sldId id="343" r:id="rId8"/>
    <p:sldId id="344" r:id="rId9"/>
    <p:sldId id="342" r:id="rId10"/>
    <p:sldId id="317" r:id="rId11"/>
    <p:sldId id="346" r:id="rId12"/>
    <p:sldId id="349" r:id="rId13"/>
    <p:sldId id="322" r:id="rId14"/>
    <p:sldId id="360" r:id="rId15"/>
    <p:sldId id="318" r:id="rId16"/>
    <p:sldId id="351" r:id="rId17"/>
    <p:sldId id="352" r:id="rId18"/>
    <p:sldId id="337" r:id="rId19"/>
    <p:sldId id="353" r:id="rId20"/>
    <p:sldId id="358" r:id="rId21"/>
    <p:sldId id="350" r:id="rId22"/>
    <p:sldId id="359" r:id="rId23"/>
    <p:sldId id="279" r:id="rId24"/>
    <p:sldId id="336" r:id="rId25"/>
    <p:sldId id="361" r:id="rId26"/>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26F"/>
    <a:srgbClr val="173C87"/>
    <a:srgbClr val="FF6565"/>
    <a:srgbClr val="0099FF"/>
    <a:srgbClr val="99CCFF"/>
    <a:srgbClr val="15387D"/>
    <a:srgbClr val="3333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4" autoAdjust="0"/>
    <p:restoredTop sz="86243" autoAdjust="0"/>
  </p:normalViewPr>
  <p:slideViewPr>
    <p:cSldViewPr>
      <p:cViewPr varScale="1">
        <p:scale>
          <a:sx n="101" d="100"/>
          <a:sy n="101" d="100"/>
        </p:scale>
        <p:origin x="-207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notesViewPr>
    <p:cSldViewPr>
      <p:cViewPr>
        <p:scale>
          <a:sx n="100" d="100"/>
          <a:sy n="100" d="100"/>
        </p:scale>
        <p:origin x="-756" y="786"/>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72" tIns="46186" rIns="92372" bIns="4618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2372" tIns="46186" rIns="92372" bIns="46186" rtlCol="0"/>
          <a:lstStyle>
            <a:lvl1pPr algn="r" fontAlgn="auto">
              <a:spcBef>
                <a:spcPts val="0"/>
              </a:spcBef>
              <a:spcAft>
                <a:spcPts val="0"/>
              </a:spcAft>
              <a:defRPr sz="1200">
                <a:latin typeface="+mn-lt"/>
              </a:defRPr>
            </a:lvl1pPr>
          </a:lstStyle>
          <a:p>
            <a:pPr>
              <a:defRPr/>
            </a:pPr>
            <a:fld id="{B7E0A71C-6F89-43B1-82B3-FB07AEAAF123}" type="datetimeFigureOut">
              <a:rPr lang="en-US"/>
              <a:pPr>
                <a:defRPr/>
              </a:pPr>
              <a:t>4/23/2014</a:t>
            </a:fld>
            <a:endParaRPr lang="en-US" dirty="0"/>
          </a:p>
        </p:txBody>
      </p:sp>
      <p:sp>
        <p:nvSpPr>
          <p:cNvPr id="4" name="Footer Placeholder 3"/>
          <p:cNvSpPr>
            <a:spLocks noGrp="1"/>
          </p:cNvSpPr>
          <p:nvPr>
            <p:ph type="ftr" sz="quarter" idx="2"/>
          </p:nvPr>
        </p:nvSpPr>
        <p:spPr>
          <a:xfrm>
            <a:off x="0" y="8769350"/>
            <a:ext cx="3005138" cy="461963"/>
          </a:xfrm>
          <a:prstGeom prst="rect">
            <a:avLst/>
          </a:prstGeom>
        </p:spPr>
        <p:txBody>
          <a:bodyPr vert="horz" lIns="92372" tIns="46186" rIns="92372" bIns="4618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2372" tIns="46186" rIns="92372" bIns="46186" rtlCol="0" anchor="b"/>
          <a:lstStyle>
            <a:lvl1pPr algn="r" fontAlgn="auto">
              <a:spcBef>
                <a:spcPts val="0"/>
              </a:spcBef>
              <a:spcAft>
                <a:spcPts val="0"/>
              </a:spcAft>
              <a:defRPr sz="1200">
                <a:latin typeface="+mn-lt"/>
              </a:defRPr>
            </a:lvl1pPr>
          </a:lstStyle>
          <a:p>
            <a:pPr>
              <a:defRPr/>
            </a:pPr>
            <a:fld id="{FF0F86D6-04E4-4BBE-AB6D-0A38E6334E9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72" tIns="46186" rIns="92372" bIns="4618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72" tIns="46186" rIns="92372" bIns="46186" rtlCol="0"/>
          <a:lstStyle>
            <a:lvl1pPr algn="r" fontAlgn="auto">
              <a:spcBef>
                <a:spcPts val="0"/>
              </a:spcBef>
              <a:spcAft>
                <a:spcPts val="0"/>
              </a:spcAft>
              <a:defRPr sz="1200">
                <a:latin typeface="+mn-lt"/>
              </a:defRPr>
            </a:lvl1pPr>
          </a:lstStyle>
          <a:p>
            <a:pPr>
              <a:defRPr/>
            </a:pPr>
            <a:fld id="{6C47D6D0-0FCD-4B29-B0B0-935D881A27AD}" type="datetimeFigureOut">
              <a:rPr lang="en-US"/>
              <a:pPr>
                <a:defRPr/>
              </a:pPr>
              <a:t>4/23/2014</a:t>
            </a:fld>
            <a:endParaRPr lang="en-US" dirty="0"/>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72" tIns="46186" rIns="92372" bIns="46186" rtlCol="0" anchor="ctr"/>
          <a:lstStyle/>
          <a:p>
            <a:pPr lvl="0"/>
            <a:endParaRPr lang="en-US" noProof="0" dirty="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72" tIns="46186" rIns="92372" bIns="461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lIns="92372" tIns="46186" rIns="92372" bIns="4618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72" tIns="46186" rIns="92372" bIns="46186" rtlCol="0" anchor="b"/>
          <a:lstStyle>
            <a:lvl1pPr algn="r" fontAlgn="auto">
              <a:spcBef>
                <a:spcPts val="0"/>
              </a:spcBef>
              <a:spcAft>
                <a:spcPts val="0"/>
              </a:spcAft>
              <a:defRPr sz="1200">
                <a:latin typeface="+mn-lt"/>
              </a:defRPr>
            </a:lvl1pPr>
          </a:lstStyle>
          <a:p>
            <a:pPr>
              <a:defRPr/>
            </a:pPr>
            <a:fld id="{47AC570E-2E00-419B-8C77-B9C8C544C35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2058987"/>
          </a:xfrm>
        </p:spPr>
        <p:txBody>
          <a:bodyPr>
            <a:noAutofit/>
          </a:bodyPr>
          <a:lstStyle/>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Welcome to the Department</a:t>
            </a:r>
            <a:r>
              <a:rPr lang="en-US" baseline="0" dirty="0" smtClean="0">
                <a:solidFill>
                  <a:schemeClr val="tx1">
                    <a:lumMod val="95000"/>
                    <a:lumOff val="5000"/>
                  </a:schemeClr>
                </a:solidFill>
                <a:latin typeface="Palatino Linotype" pitchFamily="18" charset="0"/>
              </a:rPr>
              <a:t> of Economic Opportunity</a:t>
            </a:r>
            <a:r>
              <a:rPr lang="en-US" dirty="0" smtClean="0">
                <a:solidFill>
                  <a:schemeClr val="tx1">
                    <a:lumMod val="95000"/>
                    <a:lumOff val="5000"/>
                  </a:schemeClr>
                </a:solidFill>
                <a:latin typeface="Palatino Linotype" pitchFamily="18" charset="0"/>
              </a:rPr>
              <a:t>’s WIA Training Series, a series developed to make Workforce Investment guidance, policies, and rulings easier to understand and implement.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This module deals with the Department of Labor Employment and Training Administration’s guidance on capturing youth literacy and numeracy gains.  The module is structured to aide a thorough and comprehensive review of the </a:t>
            </a:r>
            <a:r>
              <a:rPr lang="en-US" i="1" dirty="0" smtClean="0">
                <a:solidFill>
                  <a:schemeClr val="tx1">
                    <a:lumMod val="95000"/>
                    <a:lumOff val="5000"/>
                  </a:schemeClr>
                </a:solidFill>
                <a:latin typeface="Palatino Linotype" pitchFamily="18" charset="0"/>
              </a:rPr>
              <a:t>Literacy and Numeracy </a:t>
            </a:r>
            <a:r>
              <a:rPr lang="en-US" dirty="0" smtClean="0">
                <a:solidFill>
                  <a:schemeClr val="tx1">
                    <a:lumMod val="95000"/>
                    <a:lumOff val="5000"/>
                  </a:schemeClr>
                </a:solidFill>
                <a:latin typeface="Palatino Linotype" pitchFamily="18" charset="0"/>
              </a:rPr>
              <a:t>section of TEGL 17-05, however; it’s recommended readers review the entire remaining sections of TEGL 17-05.</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A0AA8E-22C7-4721-8B35-A5B614DE22F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87850"/>
            <a:ext cx="5546725" cy="2971800"/>
          </a:xfrm>
        </p:spPr>
        <p:txBody>
          <a:bodyPr>
            <a:noAutofit/>
          </a:bodyPr>
          <a:lstStyle/>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Monika, unlike Jake enters the WIA youth program at StarForce. She is also given a pre-test. She scores 5.7 in reading and a 8.8 in math.  Monika’s pre-test scores puts her in the Low to Intermediate education functioning level for reading and High Intermediate functioning level for math.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After nine months of program participation, Monika post-tests. She increases her math score to 9.0 and failed to increase her reading score.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Has Monika performed well enough on the TABE to satisfy annual basic skills requirements? Yes! Monica is required by TEGL 17-05 to post-test one educational functioning level higher (in either math and/or reading) than at pre-test.</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Monika increase of .2 in math moves her to the next educational functioning level, thereby capturing a positive goal attainment for </a:t>
            </a:r>
            <a:r>
              <a:rPr lang="en-US" dirty="0" err="1" smtClean="0">
                <a:solidFill>
                  <a:schemeClr val="tx1">
                    <a:lumMod val="95000"/>
                    <a:lumOff val="5000"/>
                  </a:schemeClr>
                </a:solidFill>
                <a:latin typeface="Palatino Linotype" pitchFamily="18" charset="0"/>
              </a:rPr>
              <a:t>StarForce</a:t>
            </a:r>
            <a:r>
              <a:rPr lang="en-US" dirty="0" smtClean="0">
                <a:solidFill>
                  <a:schemeClr val="tx1">
                    <a:lumMod val="95000"/>
                    <a:lumOff val="5000"/>
                  </a:schemeClr>
                </a:solidFill>
                <a:latin typeface="Palatino Linotype" pitchFamily="18" charset="0"/>
              </a:rPr>
              <a:t> and placing her in the numerator of their Literacy and Numeracy performance indicator.</a:t>
            </a:r>
            <a:endParaRPr lang="en-US" dirty="0">
              <a:solidFill>
                <a:schemeClr val="tx1">
                  <a:lumMod val="95000"/>
                  <a:lumOff val="5000"/>
                </a:schemeClr>
              </a:solidFill>
              <a:latin typeface="Palatino Linotype" pitchFamily="18" charset="0"/>
            </a:endParaRP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7AF01A-6B94-4FDD-B480-A35ECF4D1932}"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47700" y="4387850"/>
            <a:ext cx="5546725" cy="839788"/>
          </a:xfrm>
        </p:spPr>
        <p:txBody>
          <a:bodyPr/>
          <a:lstStyle/>
          <a:p>
            <a:pPr eaLnBrk="1" fontAlgn="auto" hangingPunct="1">
              <a:lnSpc>
                <a:spcPct val="123000"/>
              </a:lnSpc>
              <a:spcBef>
                <a:spcPts val="0"/>
              </a:spcBef>
              <a:spcAft>
                <a:spcPts val="0"/>
              </a:spcAft>
              <a:defRPr/>
            </a:pPr>
            <a:r>
              <a:rPr lang="en-US" dirty="0" smtClean="0">
                <a:solidFill>
                  <a:schemeClr val="tx1">
                    <a:lumMod val="95000"/>
                    <a:lumOff val="5000"/>
                  </a:schemeClr>
                </a:solidFill>
                <a:latin typeface="Palatino Linotype" pitchFamily="18" charset="0"/>
              </a:rPr>
              <a:t>There are 10 important literacy and numeracy facts which should be review when attempting to capture youth literacy and numeracy gains.  </a:t>
            </a:r>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026BDD-0310-4072-BFE9-5AE64222C693}"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xfrm>
            <a:off x="647700" y="4311650"/>
            <a:ext cx="5546725" cy="1066800"/>
          </a:xfrm>
          <a:noFill/>
        </p:spPr>
        <p:txBody>
          <a:bodyPr wrap="square" numCol="1" anchor="t" anchorCtr="0" compatLnSpc="1">
            <a:prstTxWarp prst="textNoShape">
              <a:avLst/>
            </a:prstTxWarp>
          </a:bodyPr>
          <a:lstStyle/>
          <a:p>
            <a:pPr marL="0" lvl="1" algn="just" eaLnBrk="1" hangingPunct="1">
              <a:lnSpc>
                <a:spcPct val="112000"/>
              </a:lnSpc>
              <a:spcBef>
                <a:spcPct val="0"/>
              </a:spcBef>
            </a:pPr>
            <a:r>
              <a:rPr lang="en-US" smtClean="0">
                <a:latin typeface="Palatino Linotype" pitchFamily="18" charset="0"/>
              </a:rPr>
              <a:t>Post-tests must be given prior to exit. Post-tests can be at any time within the first year, but must be given prior to or on the anniversary date.</a:t>
            </a:r>
          </a:p>
          <a:p>
            <a:pPr eaLnBrk="1" hangingPunct="1">
              <a:lnSpc>
                <a:spcPct val="112000"/>
              </a:lnSpc>
              <a:spcBef>
                <a:spcPct val="0"/>
              </a:spcBef>
            </a:pPr>
            <a:endParaRPr lang="en-US" smtClean="0">
              <a:latin typeface="Palatino Linotype" pitchFamily="18" charset="0"/>
            </a:endParaRP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C5A109-A53D-4C1E-88EA-08A8A57F9294}"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342900" y="4386263"/>
            <a:ext cx="6324600" cy="1525587"/>
          </a:xfrm>
        </p:spPr>
        <p:txBody>
          <a:bodyPr>
            <a:noAutofit/>
          </a:bodyPr>
          <a:lstStyle/>
          <a:p>
            <a:pPr marL="173038" lvl="1" indent="-1588" algn="just" eaLnBrk="1" fontAlgn="auto" hangingPunct="1">
              <a:lnSpc>
                <a:spcPct val="110000"/>
              </a:lnSpc>
              <a:spcBef>
                <a:spcPts val="0"/>
              </a:spcBef>
              <a:spcAft>
                <a:spcPts val="0"/>
              </a:spcAft>
              <a:defRPr/>
            </a:pPr>
            <a:r>
              <a:rPr lang="en-US" dirty="0" smtClean="0">
                <a:solidFill>
                  <a:srgbClr val="173C87"/>
                </a:solidFill>
                <a:latin typeface="Palatino Linotype" pitchFamily="18" charset="0"/>
              </a:rPr>
              <a:t>Multiple progress post-tests can be given throughout the year. However, one progress test must be identified as a post test prior to the participant anniversary date. </a:t>
            </a:r>
          </a:p>
          <a:p>
            <a:pPr marL="173038" lvl="1" indent="-1588" algn="just" eaLnBrk="1" fontAlgn="auto" hangingPunct="1">
              <a:lnSpc>
                <a:spcPct val="110000"/>
              </a:lnSpc>
              <a:spcBef>
                <a:spcPts val="0"/>
              </a:spcBef>
              <a:spcAft>
                <a:spcPts val="0"/>
              </a:spcAft>
              <a:defRPr/>
            </a:pPr>
            <a:endParaRPr lang="en-US" dirty="0" smtClean="0">
              <a:solidFill>
                <a:srgbClr val="173C87"/>
              </a:solidFill>
              <a:latin typeface="Palatino Linotype" pitchFamily="18" charset="0"/>
            </a:endParaRPr>
          </a:p>
          <a:p>
            <a:pPr marL="173038" lvl="1" indent="-1588" algn="just" eaLnBrk="1" fontAlgn="auto" hangingPunct="1">
              <a:lnSpc>
                <a:spcPct val="110000"/>
              </a:lnSpc>
              <a:spcBef>
                <a:spcPts val="0"/>
              </a:spcBef>
              <a:spcAft>
                <a:spcPts val="0"/>
              </a:spcAft>
              <a:defRPr/>
            </a:pPr>
            <a:r>
              <a:rPr lang="en-US" dirty="0" smtClean="0">
                <a:solidFill>
                  <a:srgbClr val="173C87"/>
                </a:solidFill>
                <a:latin typeface="Palatino Linotype" pitchFamily="18" charset="0"/>
              </a:rPr>
              <a:t>If a post test is not identified, the test scores entered closest to the anniversary date or on the anniversary date will be recognized as the official post test score, regardless of whether or not it was a higher or lower score than any of the previous post assessments conducted during the year.</a:t>
            </a:r>
            <a:endParaRPr lang="en-US" dirty="0" smtClean="0">
              <a:solidFill>
                <a:srgbClr val="173C87"/>
              </a:solidFill>
            </a:endParaRPr>
          </a:p>
          <a:p>
            <a:pPr marL="0" lvl="1" eaLnBrk="1" fontAlgn="auto" hangingPunct="1">
              <a:lnSpc>
                <a:spcPct val="145000"/>
              </a:lnSpc>
              <a:spcBef>
                <a:spcPts val="0"/>
              </a:spcBef>
              <a:spcAft>
                <a:spcPts val="0"/>
              </a:spcAft>
              <a:buFont typeface="Arial" pitchFamily="34" charset="0"/>
              <a:buNone/>
              <a:defRPr/>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FCAA76-CDC1-4664-BFF2-27C3C5E5257E}"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11650"/>
            <a:ext cx="5546725" cy="609600"/>
          </a:xfrm>
        </p:spPr>
        <p:txBody>
          <a:bodyPr>
            <a:normAutofit lnSpcReduction="10000"/>
          </a:bodyPr>
          <a:lstStyle/>
          <a:p>
            <a:pPr marL="0" lvl="1" eaLnBrk="1" fontAlgn="auto" hangingPunct="1">
              <a:spcBef>
                <a:spcPts val="0"/>
              </a:spcBef>
              <a:spcAft>
                <a:spcPts val="0"/>
              </a:spcAft>
              <a:buFont typeface="Arial" pitchFamily="34" charset="0"/>
              <a:buNone/>
              <a:defRPr/>
            </a:pPr>
            <a:r>
              <a:rPr lang="en-US" sz="2400" dirty="0" smtClean="0">
                <a:solidFill>
                  <a:srgbClr val="13326F"/>
                </a:solidFill>
                <a:latin typeface="Palatino Linotype" pitchFamily="18" charset="0"/>
              </a:rPr>
              <a:t>States, grantees, or contractors are not required to use the same assessment tool throughout their jurisdictions, but the same test tool used for a participant at pre-testing must used for the participant’s post-testing. </a:t>
            </a:r>
          </a:p>
          <a:p>
            <a:pPr eaLnBrk="1" fontAlgn="auto" hangingPunct="1">
              <a:spcBef>
                <a:spcPts val="0"/>
              </a:spcBef>
              <a:spcAft>
                <a:spcPts val="0"/>
              </a:spcAft>
              <a:buFont typeface="Arial" pitchFamily="34" charset="0"/>
              <a:buNone/>
              <a:defRPr/>
            </a:pPr>
            <a:endParaRPr lang="en-US" dirty="0">
              <a:latin typeface="Palatino Linotype" pitchFamily="18" charset="0"/>
            </a:endParaRP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2E2E1B-60BF-4BF2-861F-9131D768EB1C}"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87850"/>
            <a:ext cx="5546725" cy="3048000"/>
          </a:xfrm>
        </p:spPr>
        <p:txBody>
          <a:bodyPr>
            <a:noAutofit/>
          </a:bodyPr>
          <a:lstStyle/>
          <a:p>
            <a:pPr eaLnBrk="1" fontAlgn="auto" hangingPunct="1">
              <a:spcBef>
                <a:spcPts val="0"/>
              </a:spcBef>
              <a:spcAft>
                <a:spcPts val="0"/>
              </a:spcAft>
              <a:defRPr/>
            </a:pPr>
            <a:r>
              <a:rPr lang="en-US" dirty="0" smtClean="0">
                <a:latin typeface="Palatino Linotype" pitchFamily="18" charset="0"/>
              </a:rPr>
              <a:t>Accommodations for the assessment process generally fall into the following categories:</a:t>
            </a:r>
          </a:p>
          <a:p>
            <a:pPr eaLnBrk="1" fontAlgn="auto" hangingPunct="1">
              <a:spcBef>
                <a:spcPts val="0"/>
              </a:spcBef>
              <a:spcAft>
                <a:spcPts val="0"/>
              </a:spcAft>
              <a:defRPr/>
            </a:pPr>
            <a:endParaRPr lang="en-US" dirty="0" smtClean="0">
              <a:latin typeface="Palatino Linotype" pitchFamily="18" charset="0"/>
            </a:endParaRPr>
          </a:p>
          <a:p>
            <a:pPr marL="228600" indent="-228600" eaLnBrk="1" fontAlgn="auto" hangingPunct="1">
              <a:spcBef>
                <a:spcPts val="0"/>
              </a:spcBef>
              <a:spcAft>
                <a:spcPts val="0"/>
              </a:spcAft>
              <a:buFont typeface="+mj-lt"/>
              <a:buAutoNum type="arabicPeriod"/>
              <a:defRPr/>
            </a:pPr>
            <a:r>
              <a:rPr lang="en-US" dirty="0" smtClean="0">
                <a:latin typeface="Palatino Linotype" pitchFamily="18" charset="0"/>
              </a:rPr>
              <a:t>Changes to the methods of </a:t>
            </a:r>
            <a:r>
              <a:rPr lang="en-US" b="1" dirty="0" smtClean="0">
                <a:latin typeface="Palatino Linotype" pitchFamily="18" charset="0"/>
              </a:rPr>
              <a:t>Presentation</a:t>
            </a:r>
            <a:r>
              <a:rPr lang="en-US" dirty="0" smtClean="0">
                <a:latin typeface="Palatino Linotype" pitchFamily="18" charset="0"/>
              </a:rPr>
              <a:t> of the test used as an assessment tool: e.g., providing Braille versions of the test, or orally reading the directions or test questions to test-takers</a:t>
            </a:r>
          </a:p>
          <a:p>
            <a:pPr marL="228600" indent="-228600" eaLnBrk="1" fontAlgn="auto" hangingPunct="1">
              <a:spcBef>
                <a:spcPts val="0"/>
              </a:spcBef>
              <a:spcAft>
                <a:spcPts val="0"/>
              </a:spcAft>
              <a:buFont typeface="+mj-lt"/>
              <a:buAutoNum type="arabicPeriod"/>
              <a:defRPr/>
            </a:pPr>
            <a:endParaRPr lang="en-US" dirty="0" smtClean="0">
              <a:latin typeface="Palatino Linotype" pitchFamily="18" charset="0"/>
            </a:endParaRPr>
          </a:p>
          <a:p>
            <a:pPr marL="228600" indent="-228600" eaLnBrk="1" fontAlgn="auto" hangingPunct="1">
              <a:spcBef>
                <a:spcPts val="0"/>
              </a:spcBef>
              <a:spcAft>
                <a:spcPts val="0"/>
              </a:spcAft>
              <a:buFont typeface="+mj-lt"/>
              <a:buAutoNum type="arabicPeriod"/>
              <a:defRPr/>
            </a:pPr>
            <a:r>
              <a:rPr lang="en-US" dirty="0" smtClean="0">
                <a:latin typeface="Palatino Linotype" pitchFamily="18" charset="0"/>
              </a:rPr>
              <a:t>Changes to the methods of </a:t>
            </a:r>
            <a:r>
              <a:rPr lang="en-US" b="1" dirty="0" smtClean="0">
                <a:latin typeface="Palatino Linotype" pitchFamily="18" charset="0"/>
              </a:rPr>
              <a:t>Response</a:t>
            </a:r>
            <a:r>
              <a:rPr lang="en-US" dirty="0" smtClean="0">
                <a:latin typeface="Palatino Linotype" pitchFamily="18" charset="0"/>
              </a:rPr>
              <a:t> to the test questions: e.g., having the test-taker point to a response or use a computer for responding</a:t>
            </a:r>
          </a:p>
          <a:p>
            <a:pPr marL="228600" indent="-228600" eaLnBrk="1" fontAlgn="auto" hangingPunct="1">
              <a:spcBef>
                <a:spcPts val="0"/>
              </a:spcBef>
              <a:spcAft>
                <a:spcPts val="0"/>
              </a:spcAft>
              <a:buFont typeface="+mj-lt"/>
              <a:buAutoNum type="arabicPeriod"/>
              <a:defRPr/>
            </a:pPr>
            <a:endParaRPr lang="en-US" dirty="0" smtClean="0">
              <a:latin typeface="Palatino Linotype" pitchFamily="18" charset="0"/>
            </a:endParaRPr>
          </a:p>
          <a:p>
            <a:pPr marL="228600" indent="-228600" eaLnBrk="1" fontAlgn="auto" hangingPunct="1">
              <a:spcBef>
                <a:spcPts val="0"/>
              </a:spcBef>
              <a:spcAft>
                <a:spcPts val="0"/>
              </a:spcAft>
              <a:buFont typeface="+mj-lt"/>
              <a:buAutoNum type="arabicPeriod"/>
              <a:defRPr/>
            </a:pPr>
            <a:r>
              <a:rPr lang="en-US" dirty="0" smtClean="0">
                <a:latin typeface="Palatino Linotype" pitchFamily="18" charset="0"/>
              </a:rPr>
              <a:t>Change the </a:t>
            </a:r>
            <a:r>
              <a:rPr lang="en-US" b="1" dirty="0" smtClean="0">
                <a:latin typeface="Palatino Linotype" pitchFamily="18" charset="0"/>
              </a:rPr>
              <a:t>Setting</a:t>
            </a:r>
            <a:r>
              <a:rPr lang="en-US" dirty="0" smtClean="0">
                <a:latin typeface="Palatino Linotype" pitchFamily="18" charset="0"/>
              </a:rPr>
              <a:t> in which the test is provided: e.g., permitting the test to be taken at home, or in small groups, rather than in a large-group or institutional setting</a:t>
            </a:r>
          </a:p>
          <a:p>
            <a:pPr marL="228600" indent="-228600" eaLnBrk="1" fontAlgn="auto" hangingPunct="1">
              <a:spcBef>
                <a:spcPts val="0"/>
              </a:spcBef>
              <a:spcAft>
                <a:spcPts val="0"/>
              </a:spcAft>
              <a:buFont typeface="+mj-lt"/>
              <a:buAutoNum type="arabicPeriod"/>
              <a:defRPr/>
            </a:pPr>
            <a:endParaRPr lang="en-US" dirty="0" smtClean="0">
              <a:latin typeface="Palatino Linotype" pitchFamily="18" charset="0"/>
            </a:endParaRPr>
          </a:p>
          <a:p>
            <a:pPr marL="228600" indent="-228600" eaLnBrk="1" fontAlgn="auto" hangingPunct="1">
              <a:spcBef>
                <a:spcPts val="0"/>
              </a:spcBef>
              <a:spcAft>
                <a:spcPts val="0"/>
              </a:spcAft>
              <a:buFont typeface="+mj-lt"/>
              <a:buAutoNum type="arabicPeriod"/>
              <a:defRPr/>
            </a:pPr>
            <a:r>
              <a:rPr lang="en-US" dirty="0" smtClean="0">
                <a:latin typeface="Palatino Linotype" pitchFamily="18" charset="0"/>
              </a:rPr>
              <a:t>Changes to the </a:t>
            </a:r>
            <a:r>
              <a:rPr lang="en-US" b="1" dirty="0" smtClean="0">
                <a:latin typeface="Palatino Linotype" pitchFamily="18" charset="0"/>
              </a:rPr>
              <a:t>Timing/Scheduling</a:t>
            </a:r>
            <a:r>
              <a:rPr lang="en-US" dirty="0" smtClean="0">
                <a:latin typeface="Palatino Linotype" pitchFamily="18" charset="0"/>
              </a:rPr>
              <a:t> of the test: e.g., extending the amount of time generally provided for completion of the test, permitting frequent breaks, etc.</a:t>
            </a:r>
          </a:p>
          <a:p>
            <a:pPr marL="169863" indent="-169863" eaLnBrk="1" fontAlgn="auto" hangingPunct="1">
              <a:spcBef>
                <a:spcPts val="0"/>
              </a:spcBef>
              <a:spcAft>
                <a:spcPts val="0"/>
              </a:spcAft>
              <a:buFont typeface="Arial" pitchFamily="34" charset="0"/>
              <a:buNone/>
              <a:defRPr/>
            </a:pPr>
            <a:endParaRPr lang="en-US" dirty="0" smtClean="0">
              <a:latin typeface="Palatino Linotype" pitchFamily="18" charset="0"/>
            </a:endParaRPr>
          </a:p>
          <a:p>
            <a:pPr marL="169863" indent="-169863" eaLnBrk="1" fontAlgn="auto" hangingPunct="1">
              <a:spcBef>
                <a:spcPts val="0"/>
              </a:spcBef>
              <a:spcAft>
                <a:spcPts val="0"/>
              </a:spcAft>
              <a:buFont typeface="Arial" pitchFamily="34" charset="0"/>
              <a:buNone/>
              <a:defRPr/>
            </a:pPr>
            <a:endParaRPr lang="en-US" dirty="0">
              <a:latin typeface="Palatino Linotype" pitchFamily="18" charset="0"/>
            </a:endParaRPr>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626F76-5897-499E-84A0-6616FC5FD979}"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87850"/>
            <a:ext cx="5546725" cy="2133600"/>
          </a:xfrm>
        </p:spPr>
        <p:txBody>
          <a:bodyPr/>
          <a:lstStyle/>
          <a:p>
            <a:pPr eaLnBrk="1" fontAlgn="auto" hangingPunct="1">
              <a:lnSpc>
                <a:spcPct val="112000"/>
              </a:lnSpc>
              <a:spcBef>
                <a:spcPts val="0"/>
              </a:spcBef>
              <a:spcAft>
                <a:spcPts val="0"/>
              </a:spcAft>
              <a:buFont typeface="Arial" pitchFamily="34" charset="0"/>
              <a:buNone/>
              <a:defRPr/>
            </a:pPr>
            <a:r>
              <a:rPr lang="en-US" dirty="0" smtClean="0">
                <a:latin typeface="Palatino Linotype" pitchFamily="18" charset="0"/>
              </a:rPr>
              <a:t>Most youth with disabilities can, and should, be assessed using tests that specifically crosswalk to educational functioning levels, using accommodations where needed. It recognizes that in very limited instances, use of these testing instruments, even with appropriate accommodations, may not provide a valid or reliable evaluation of the literacy and numeracy skills of a youth with one or more disabilities. In those rater instances, service providers and grant recipients may use alternate assessment tools to measure gains in numeracy and literacy for youth with disabilities, if those alternate tools have been deemed acceptable by the State. </a:t>
            </a:r>
          </a:p>
          <a:p>
            <a:pPr marL="169863" indent="-169863" eaLnBrk="1" fontAlgn="auto" hangingPunct="1">
              <a:lnSpc>
                <a:spcPct val="112000"/>
              </a:lnSpc>
              <a:spcBef>
                <a:spcPts val="0"/>
              </a:spcBef>
              <a:spcAft>
                <a:spcPts val="0"/>
              </a:spcAft>
              <a:buFont typeface="Arial" pitchFamily="34" charset="0"/>
              <a:buNone/>
              <a:defRPr/>
            </a:pPr>
            <a:endParaRPr lang="en-US" dirty="0">
              <a:latin typeface="Palatino Linotype" pitchFamily="18" charset="0"/>
            </a:endParaRPr>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C6C381-186D-4584-9DFE-88D453C5EAE1}"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2820987"/>
          </a:xfrm>
        </p:spPr>
        <p:txBody>
          <a:bodyPr>
            <a:noAutofit/>
          </a:bodyPr>
          <a:lstStyle/>
          <a:p>
            <a:pPr marL="1371600" lvl="2" indent="-457200" eaLnBrk="1" fontAlgn="auto" hangingPunct="1">
              <a:lnSpc>
                <a:spcPct val="120000"/>
              </a:lnSpc>
              <a:spcBef>
                <a:spcPts val="0"/>
              </a:spcBef>
              <a:spcAft>
                <a:spcPts val="0"/>
              </a:spcAft>
              <a:buFont typeface="+mj-lt"/>
              <a:buNone/>
              <a:defRPr/>
            </a:pPr>
            <a:r>
              <a:rPr lang="en-US" sz="1400" dirty="0" smtClean="0">
                <a:solidFill>
                  <a:srgbClr val="13326F"/>
                </a:solidFill>
                <a:latin typeface="Palatino Linotype" pitchFamily="18" charset="0"/>
              </a:rPr>
              <a:t>The literacy and numeracy measure excludes participants whose program exits</a:t>
            </a:r>
          </a:p>
          <a:p>
            <a:pPr marL="1371600" lvl="2" indent="-457200" eaLnBrk="1" fontAlgn="auto" hangingPunct="1">
              <a:lnSpc>
                <a:spcPct val="120000"/>
              </a:lnSpc>
              <a:spcBef>
                <a:spcPts val="0"/>
              </a:spcBef>
              <a:spcAft>
                <a:spcPts val="0"/>
              </a:spcAft>
              <a:buFont typeface="+mj-lt"/>
              <a:buNone/>
              <a:defRPr/>
            </a:pPr>
            <a:r>
              <a:rPr lang="en-US" sz="1400" dirty="0" smtClean="0">
                <a:solidFill>
                  <a:srgbClr val="13326F"/>
                </a:solidFill>
                <a:latin typeface="Palatino Linotype" pitchFamily="18" charset="0"/>
              </a:rPr>
              <a:t>occur before their second-year anniversary date.</a:t>
            </a:r>
          </a:p>
          <a:p>
            <a:pPr marL="1371600" lvl="2" indent="-457200" eaLnBrk="1" fontAlgn="auto" hangingPunct="1">
              <a:lnSpc>
                <a:spcPct val="120000"/>
              </a:lnSpc>
              <a:spcBef>
                <a:spcPts val="0"/>
              </a:spcBef>
              <a:spcAft>
                <a:spcPts val="0"/>
              </a:spcAft>
              <a:buFont typeface="+mj-lt"/>
              <a:buAutoNum type="alphaLcPeriod"/>
              <a:defRPr/>
            </a:pPr>
            <a:endParaRPr lang="en-US" sz="1400" dirty="0" smtClean="0">
              <a:solidFill>
                <a:srgbClr val="13326F"/>
              </a:solidFill>
              <a:latin typeface="Palatino Linotype" pitchFamily="18" charset="0"/>
            </a:endParaRPr>
          </a:p>
          <a:p>
            <a:pPr marL="1371600" lvl="2" indent="-457200" eaLnBrk="1" fontAlgn="auto" hangingPunct="1">
              <a:lnSpc>
                <a:spcPct val="120000"/>
              </a:lnSpc>
              <a:spcBef>
                <a:spcPts val="0"/>
              </a:spcBef>
              <a:spcAft>
                <a:spcPts val="0"/>
              </a:spcAft>
              <a:buFont typeface="+mj-lt"/>
              <a:buAutoNum type="alphaLcPeriod"/>
              <a:defRPr/>
            </a:pPr>
            <a:r>
              <a:rPr lang="en-US" sz="1400" dirty="0" smtClean="0">
                <a:solidFill>
                  <a:srgbClr val="13326F"/>
                </a:solidFill>
                <a:latin typeface="Palatino Linotype" pitchFamily="18" charset="0"/>
              </a:rPr>
              <a:t>Even if the participant completes post-testing prior to exit</a:t>
            </a:r>
          </a:p>
          <a:p>
            <a:pPr marL="344488" indent="-344488" algn="just" eaLnBrk="1" fontAlgn="auto" hangingPunct="1">
              <a:lnSpc>
                <a:spcPct val="145000"/>
              </a:lnSpc>
              <a:spcBef>
                <a:spcPts val="0"/>
              </a:spcBef>
              <a:spcAft>
                <a:spcPts val="0"/>
              </a:spcAft>
              <a:buFont typeface="Arial" pitchFamily="34" charset="0"/>
              <a:buNone/>
              <a:defRPr/>
            </a:pPr>
            <a:endParaRPr lang="en-US" sz="1400" dirty="0" smtClean="0">
              <a:solidFill>
                <a:schemeClr val="tx1">
                  <a:lumMod val="95000"/>
                  <a:lumOff val="5000"/>
                </a:schemeClr>
              </a:solidFill>
              <a:latin typeface="Palatino Linotype" pitchFamily="18" charset="0"/>
            </a:endParaRPr>
          </a:p>
          <a:p>
            <a:pPr marL="344488" indent="-344488" algn="just" eaLnBrk="1" fontAlgn="auto" hangingPunct="1">
              <a:lnSpc>
                <a:spcPct val="145000"/>
              </a:lnSpc>
              <a:spcBef>
                <a:spcPts val="0"/>
              </a:spcBef>
              <a:spcAft>
                <a:spcPts val="0"/>
              </a:spcAft>
              <a:buFont typeface="Arial" pitchFamily="34" charset="0"/>
              <a:buNone/>
              <a:defRPr/>
            </a:pPr>
            <a:endParaRPr lang="en-US" sz="1100" dirty="0" smtClean="0">
              <a:solidFill>
                <a:schemeClr val="tx1">
                  <a:lumMod val="95000"/>
                  <a:lumOff val="5000"/>
                </a:schemeClr>
              </a:solidFill>
              <a:latin typeface="Palatino Linotype" pitchFamily="18" charset="0"/>
            </a:endParaRPr>
          </a:p>
          <a:p>
            <a:pPr marL="228600" indent="-228600" eaLnBrk="1" fontAlgn="auto" hangingPunct="1">
              <a:spcBef>
                <a:spcPts val="0"/>
              </a:spcBef>
              <a:spcAft>
                <a:spcPts val="1200"/>
              </a:spcAft>
              <a:buFont typeface="+mj-lt"/>
              <a:buNone/>
              <a:defRPr/>
            </a:pPr>
            <a:endParaRPr lang="en-US" sz="1100" dirty="0" smtClean="0">
              <a:latin typeface="Palatino Linotype" pitchFamily="18" charset="0"/>
            </a:endParaRP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828338-662D-4D49-A47F-8CD644832BB4}"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2820987"/>
          </a:xfrm>
        </p:spPr>
        <p:txBody>
          <a:bodyPr>
            <a:noAutofit/>
          </a:bodyPr>
          <a:lstStyle/>
          <a:p>
            <a:pPr eaLnBrk="1" fontAlgn="auto" hangingPunct="1">
              <a:lnSpc>
                <a:spcPct val="112000"/>
              </a:lnSpc>
              <a:spcBef>
                <a:spcPts val="0"/>
              </a:spcBef>
              <a:spcAft>
                <a:spcPts val="0"/>
              </a:spcAft>
              <a:defRPr/>
            </a:pPr>
            <a:r>
              <a:rPr lang="en-US" dirty="0" smtClean="0">
                <a:solidFill>
                  <a:srgbClr val="13326F"/>
                </a:solidFill>
                <a:latin typeface="Palatino Linotype" pitchFamily="18" charset="0"/>
              </a:rPr>
              <a:t>Participants who exit with a global exclusion are excluded from the literacy and numeracy performance measure. </a:t>
            </a:r>
          </a:p>
          <a:p>
            <a:pPr eaLnBrk="1" fontAlgn="auto" hangingPunct="1">
              <a:lnSpc>
                <a:spcPct val="112000"/>
              </a:lnSpc>
              <a:spcBef>
                <a:spcPts val="0"/>
              </a:spcBef>
              <a:spcAft>
                <a:spcPts val="0"/>
              </a:spcAft>
              <a:defRPr/>
            </a:pPr>
            <a:endParaRPr lang="en-US" dirty="0" smtClean="0">
              <a:solidFill>
                <a:srgbClr val="13326F"/>
              </a:solidFill>
              <a:latin typeface="Palatino Linotype" pitchFamily="18" charset="0"/>
            </a:endParaRP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 Death</a:t>
            </a: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 Health/medical</a:t>
            </a: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 Family care </a:t>
            </a: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 Institutionalized </a:t>
            </a: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Reservists called back to duty</a:t>
            </a:r>
          </a:p>
          <a:p>
            <a:pPr marL="2065338" indent="-236538" eaLnBrk="1" fontAlgn="auto" hangingPunct="1">
              <a:lnSpc>
                <a:spcPct val="112000"/>
              </a:lnSpc>
              <a:spcBef>
                <a:spcPts val="0"/>
              </a:spcBef>
              <a:spcAft>
                <a:spcPts val="0"/>
              </a:spcAft>
              <a:buFont typeface="Arial" pitchFamily="34" charset="0"/>
              <a:buChar char="•"/>
              <a:tabLst>
                <a:tab pos="2065338" algn="l"/>
              </a:tabLst>
              <a:defRPr/>
            </a:pPr>
            <a:r>
              <a:rPr lang="en-US" dirty="0" smtClean="0">
                <a:solidFill>
                  <a:srgbClr val="13326F"/>
                </a:solidFill>
                <a:latin typeface="Palatino Linotype" pitchFamily="18" charset="0"/>
              </a:rPr>
              <a:t> Relocation to a mandated residential facility</a:t>
            </a:r>
          </a:p>
          <a:p>
            <a:pPr marL="344488" indent="-344488" algn="just" eaLnBrk="1" fontAlgn="auto" hangingPunct="1">
              <a:lnSpc>
                <a:spcPct val="121000"/>
              </a:lnSpc>
              <a:spcBef>
                <a:spcPts val="0"/>
              </a:spcBef>
              <a:spcAft>
                <a:spcPts val="0"/>
              </a:spcAft>
              <a:defRPr/>
            </a:pPr>
            <a:r>
              <a:rPr lang="en-US" b="1" dirty="0" smtClean="0">
                <a:solidFill>
                  <a:srgbClr val="FF0000"/>
                </a:solidFill>
                <a:latin typeface="Palatino Linotype" pitchFamily="18" charset="0"/>
              </a:rPr>
              <a:t>Special Note:  </a:t>
            </a:r>
            <a:r>
              <a:rPr lang="en-US" dirty="0" smtClean="0">
                <a:solidFill>
                  <a:srgbClr val="FF0000"/>
                </a:solidFill>
                <a:latin typeface="Palatino Linotype" pitchFamily="18" charset="0"/>
              </a:rPr>
              <a:t>Must verify 90 days</a:t>
            </a:r>
            <a:endParaRPr lang="en-US" dirty="0" smtClean="0">
              <a:solidFill>
                <a:srgbClr val="FF0000"/>
              </a:solidFill>
            </a:endParaRPr>
          </a:p>
          <a:p>
            <a:pPr marL="344488" indent="-344488" algn="just" eaLnBrk="1" fontAlgn="auto" hangingPunct="1">
              <a:lnSpc>
                <a:spcPct val="121000"/>
              </a:lnSpc>
              <a:spcBef>
                <a:spcPts val="0"/>
              </a:spcBef>
              <a:spcAft>
                <a:spcPts val="0"/>
              </a:spcAft>
              <a:defRPr/>
            </a:pPr>
            <a:endParaRPr lang="en-US" b="1" cap="small" dirty="0" smtClean="0">
              <a:solidFill>
                <a:srgbClr val="173C87"/>
              </a:solidFill>
            </a:endParaRPr>
          </a:p>
          <a:p>
            <a:pPr eaLnBrk="1" fontAlgn="auto" hangingPunct="1">
              <a:lnSpc>
                <a:spcPct val="112000"/>
              </a:lnSpc>
              <a:spcBef>
                <a:spcPts val="0"/>
              </a:spcBef>
              <a:spcAft>
                <a:spcPts val="0"/>
              </a:spcAft>
              <a:defRPr/>
            </a:pPr>
            <a:endParaRPr lang="en-US" dirty="0" smtClean="0">
              <a:latin typeface="Palatino Linotype" pitchFamily="18" charset="0"/>
            </a:endParaRP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A69FCE-E22E-4026-AA1D-0CAAC34EB0DC}"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xfrm>
            <a:off x="693738" y="4386263"/>
            <a:ext cx="5546725" cy="2820987"/>
          </a:xfrm>
          <a:noFill/>
        </p:spPr>
        <p:txBody>
          <a:bodyPr wrap="square" numCol="1" anchor="t" anchorCtr="0" compatLnSpc="1">
            <a:prstTxWarp prst="textNoShape">
              <a:avLst/>
            </a:prstTxWarp>
          </a:bodyPr>
          <a:lstStyle/>
          <a:p>
            <a:pPr marL="228600" indent="-228600" eaLnBrk="1" hangingPunct="1">
              <a:spcBef>
                <a:spcPct val="0"/>
              </a:spcBef>
              <a:spcAft>
                <a:spcPts val="1200"/>
              </a:spcAft>
              <a:buFont typeface="+mj-lt"/>
              <a:buNone/>
            </a:pPr>
            <a:r>
              <a:rPr lang="en-US" sz="1100" dirty="0" smtClean="0">
                <a:solidFill>
                  <a:srgbClr val="13326F"/>
                </a:solidFill>
                <a:latin typeface="Palatino Linotype" pitchFamily="18" charset="0"/>
              </a:rPr>
              <a:t>Unless a previous basic skills assessments was conducted within six months prior to</a:t>
            </a:r>
          </a:p>
          <a:p>
            <a:pPr marL="228600" indent="-228600" eaLnBrk="1" hangingPunct="1">
              <a:spcBef>
                <a:spcPct val="0"/>
              </a:spcBef>
              <a:spcAft>
                <a:spcPts val="1200"/>
              </a:spcAft>
              <a:buFont typeface="+mj-lt"/>
              <a:buNone/>
            </a:pPr>
            <a:r>
              <a:rPr lang="en-US" sz="1100" dirty="0" smtClean="0">
                <a:solidFill>
                  <a:srgbClr val="13326F"/>
                </a:solidFill>
                <a:latin typeface="Palatino Linotype" pitchFamily="18" charset="0"/>
              </a:rPr>
              <a:t>participation, programs must assess participants at  intake or within 60 days following the</a:t>
            </a:r>
          </a:p>
          <a:p>
            <a:pPr marL="228600" indent="-228600" eaLnBrk="1" hangingPunct="1">
              <a:spcBef>
                <a:spcPct val="0"/>
              </a:spcBef>
              <a:spcAft>
                <a:spcPts val="1200"/>
              </a:spcAft>
              <a:buFont typeface="+mj-lt"/>
              <a:buNone/>
            </a:pPr>
            <a:r>
              <a:rPr lang="en-US" sz="1100" dirty="0" smtClean="0">
                <a:solidFill>
                  <a:srgbClr val="13326F"/>
                </a:solidFill>
                <a:latin typeface="Palatino Linotype" pitchFamily="18" charset="0"/>
              </a:rPr>
              <a:t>date of first youth program service to determine their initial educational functioning level.</a:t>
            </a:r>
          </a:p>
          <a:p>
            <a:pPr marL="228600" indent="-228600" eaLnBrk="1" hangingPunct="1">
              <a:spcBef>
                <a:spcPct val="0"/>
              </a:spcBef>
              <a:spcAft>
                <a:spcPts val="1200"/>
              </a:spcAft>
              <a:buFont typeface="+mj-lt"/>
              <a:buNone/>
            </a:pPr>
            <a:endParaRPr lang="en-US" sz="1100" dirty="0" smtClean="0">
              <a:solidFill>
                <a:srgbClr val="13326F"/>
              </a:solidFill>
              <a:latin typeface="Palatino Linotype" pitchFamily="18" charset="0"/>
            </a:endParaRPr>
          </a:p>
          <a:p>
            <a:pPr marL="228600" indent="-228600" eaLnBrk="1" hangingPunct="1">
              <a:spcBef>
                <a:spcPct val="0"/>
              </a:spcBef>
              <a:spcAft>
                <a:spcPts val="1200"/>
              </a:spcAft>
              <a:buFont typeface="+mj-lt"/>
              <a:buNone/>
            </a:pPr>
            <a:r>
              <a:rPr lang="en-US" sz="1100" dirty="0" smtClean="0">
                <a:solidFill>
                  <a:srgbClr val="FF0000"/>
                </a:solidFill>
                <a:latin typeface="Palatino Linotype" pitchFamily="18" charset="0"/>
              </a:rPr>
              <a:t>Conducting basic skills assessments at intake will ensure basic skill deficient (out of school)</a:t>
            </a:r>
          </a:p>
          <a:p>
            <a:pPr marL="228600" indent="-228600" eaLnBrk="1" hangingPunct="1">
              <a:spcBef>
                <a:spcPct val="0"/>
              </a:spcBef>
              <a:spcAft>
                <a:spcPts val="1200"/>
              </a:spcAft>
              <a:buFont typeface="+mj-lt"/>
              <a:buNone/>
            </a:pPr>
            <a:r>
              <a:rPr lang="en-US" sz="1100" dirty="0" smtClean="0">
                <a:solidFill>
                  <a:srgbClr val="FF0000"/>
                </a:solidFill>
                <a:latin typeface="Palatino Linotype" pitchFamily="18" charset="0"/>
              </a:rPr>
              <a:t>younger youth are identified easily so that their first goal is a basic skills goal, as required by</a:t>
            </a:r>
          </a:p>
          <a:p>
            <a:pPr marL="228600" indent="-228600" eaLnBrk="1" hangingPunct="1">
              <a:spcBef>
                <a:spcPct val="0"/>
              </a:spcBef>
              <a:spcAft>
                <a:spcPts val="1200"/>
              </a:spcAft>
              <a:buFont typeface="+mj-lt"/>
              <a:buNone/>
            </a:pPr>
            <a:r>
              <a:rPr lang="en-US" sz="1100" dirty="0" smtClean="0">
                <a:solidFill>
                  <a:srgbClr val="FF0000"/>
                </a:solidFill>
                <a:latin typeface="Palatino Linotype" pitchFamily="18" charset="0"/>
              </a:rPr>
              <a:t>WIA guidance.</a:t>
            </a:r>
            <a:endParaRPr lang="en-US" sz="1100" dirty="0" smtClean="0">
              <a:solidFill>
                <a:srgbClr val="13326F"/>
              </a:solidFill>
              <a:latin typeface="Palatino Linotype" pitchFamily="18" charset="0"/>
            </a:endParaRPr>
          </a:p>
          <a:p>
            <a:pPr marL="228600" indent="-228600" eaLnBrk="1" hangingPunct="1">
              <a:spcBef>
                <a:spcPct val="0"/>
              </a:spcBef>
              <a:spcAft>
                <a:spcPts val="1200"/>
              </a:spcAft>
              <a:buFont typeface="+mj-lt"/>
              <a:buNone/>
            </a:pPr>
            <a:endParaRPr lang="en-US" sz="1100" dirty="0" smtClean="0">
              <a:latin typeface="Palatino Linotype" pitchFamily="18" charset="0"/>
            </a:endParaRP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37A53-8337-4C6E-A900-AFFF93B7E940}"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571500" y="4311650"/>
            <a:ext cx="5546725" cy="2514600"/>
          </a:xfrm>
        </p:spPr>
        <p:txBody>
          <a:bodyPr>
            <a:noAutofit/>
          </a:bodyPr>
          <a:lstStyle/>
          <a:p>
            <a:pPr eaLnBrk="1" fontAlgn="auto" hangingPunct="1">
              <a:spcBef>
                <a:spcPts val="0"/>
              </a:spcBef>
              <a:spcAft>
                <a:spcPts val="0"/>
              </a:spcAft>
              <a:defRPr/>
            </a:pPr>
            <a:r>
              <a:rPr lang="en-US" dirty="0" smtClean="0">
                <a:solidFill>
                  <a:srgbClr val="173C87"/>
                </a:solidFill>
                <a:latin typeface="Palatino Linotype" pitchFamily="18" charset="0"/>
              </a:rPr>
              <a:t>Training and Employment Guidance Letter (TEGL) 17-05, among other things, clarifies the federal literacy and numeracy gains requirement for youth by: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marL="741363" lvl="1" indent="-284163" eaLnBrk="1" fontAlgn="auto" hangingPunct="1">
              <a:lnSpc>
                <a:spcPct val="122000"/>
              </a:lnSpc>
              <a:spcBef>
                <a:spcPts val="0"/>
              </a:spcBef>
              <a:spcAft>
                <a:spcPts val="0"/>
              </a:spcAft>
              <a:buFont typeface="Arial" pitchFamily="34" charset="0"/>
              <a:buChar char="•"/>
              <a:defRPr/>
            </a:pPr>
            <a:r>
              <a:rPr lang="en-US" dirty="0" smtClean="0">
                <a:solidFill>
                  <a:schemeClr val="tx1">
                    <a:lumMod val="95000"/>
                    <a:lumOff val="5000"/>
                  </a:schemeClr>
                </a:solidFill>
                <a:latin typeface="Palatino Linotype" pitchFamily="18" charset="0"/>
              </a:rPr>
              <a:t>Limiting the WIA Youth test population to basic skills deficient Older Youth</a:t>
            </a:r>
          </a:p>
          <a:p>
            <a:pPr marL="693738" lvl="1" indent="-236538" eaLnBrk="1" fontAlgn="auto" hangingPunct="1">
              <a:lnSpc>
                <a:spcPct val="122000"/>
              </a:lnSpc>
              <a:spcBef>
                <a:spcPts val="0"/>
              </a:spcBef>
              <a:spcAft>
                <a:spcPts val="0"/>
              </a:spcAft>
              <a:buFont typeface="Arial" pitchFamily="34" charset="0"/>
              <a:buChar char="•"/>
              <a:defRPr/>
            </a:pPr>
            <a:r>
              <a:rPr lang="en-US" dirty="0" smtClean="0">
                <a:solidFill>
                  <a:schemeClr val="tx1">
                    <a:lumMod val="95000"/>
                    <a:lumOff val="5000"/>
                  </a:schemeClr>
                </a:solidFill>
                <a:latin typeface="Palatino Linotype" pitchFamily="18" charset="0"/>
              </a:rPr>
              <a:t> Instituting firm assessment timelines</a:t>
            </a:r>
          </a:p>
          <a:p>
            <a:pPr marL="693738" lvl="1" indent="-236538" eaLnBrk="1" fontAlgn="auto" hangingPunct="1">
              <a:lnSpc>
                <a:spcPct val="122000"/>
              </a:lnSpc>
              <a:spcBef>
                <a:spcPts val="0"/>
              </a:spcBef>
              <a:spcAft>
                <a:spcPts val="0"/>
              </a:spcAft>
              <a:buFont typeface="Arial" pitchFamily="34" charset="0"/>
              <a:buChar char="•"/>
              <a:defRPr/>
            </a:pPr>
            <a:r>
              <a:rPr lang="en-US" dirty="0" smtClean="0">
                <a:solidFill>
                  <a:schemeClr val="tx1">
                    <a:lumMod val="95000"/>
                    <a:lumOff val="5000"/>
                  </a:schemeClr>
                </a:solidFill>
                <a:latin typeface="Palatino Linotype" pitchFamily="18" charset="0"/>
              </a:rPr>
              <a:t>Adopting the United States Department of Education’s National Reporting System standards </a:t>
            </a:r>
          </a:p>
          <a:p>
            <a:pPr marL="693738" lvl="1" indent="-236538" eaLnBrk="1" fontAlgn="auto" hangingPunct="1">
              <a:lnSpc>
                <a:spcPct val="122000"/>
              </a:lnSpc>
              <a:spcBef>
                <a:spcPts val="0"/>
              </a:spcBef>
              <a:spcAft>
                <a:spcPts val="0"/>
              </a:spcAft>
              <a:buFont typeface="Arial" pitchFamily="34" charset="0"/>
              <a:buChar char="•"/>
              <a:defRPr/>
            </a:pPr>
            <a:r>
              <a:rPr lang="en-US" dirty="0" smtClean="0">
                <a:solidFill>
                  <a:schemeClr val="tx1">
                    <a:lumMod val="95000"/>
                    <a:lumOff val="5000"/>
                  </a:schemeClr>
                </a:solidFill>
                <a:latin typeface="Palatino Linotype" pitchFamily="18" charset="0"/>
              </a:rPr>
              <a:t>Establishing  a federal literacy and numeracy performance indicator</a:t>
            </a:r>
            <a:endParaRPr lang="en-US" dirty="0">
              <a:solidFill>
                <a:schemeClr val="tx1">
                  <a:lumMod val="95000"/>
                  <a:lumOff val="5000"/>
                </a:schemeClr>
              </a:solidFill>
              <a:latin typeface="Palatino Linotype" pitchFamily="18"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1B54FF-7954-42B0-AE20-EDFB7F33642D}"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1754187"/>
          </a:xfrm>
        </p:spPr>
        <p:txBody>
          <a:bodyPr>
            <a:normAutofit fontScale="40000" lnSpcReduction="20000"/>
          </a:bodyPr>
          <a:lstStyle/>
          <a:p>
            <a:pPr lvl="1" indent="-457200" eaLnBrk="1" fontAlgn="auto" hangingPunct="1">
              <a:lnSpc>
                <a:spcPct val="114000"/>
              </a:lnSpc>
              <a:spcBef>
                <a:spcPts val="0"/>
              </a:spcBef>
              <a:spcAft>
                <a:spcPts val="0"/>
              </a:spcAft>
              <a:defRPr/>
            </a:pPr>
            <a:r>
              <a:rPr lang="en-US" sz="3000" dirty="0" smtClean="0">
                <a:latin typeface="Palatino Linotype" pitchFamily="18" charset="0"/>
              </a:rPr>
              <a:t>All WIA youth participants should be assessed for basic skills</a:t>
            </a:r>
          </a:p>
          <a:p>
            <a:pPr marL="0" lvl="1" eaLnBrk="1" fontAlgn="auto" hangingPunct="1">
              <a:lnSpc>
                <a:spcPct val="114000"/>
              </a:lnSpc>
              <a:spcBef>
                <a:spcPts val="0"/>
              </a:spcBef>
              <a:spcAft>
                <a:spcPts val="0"/>
              </a:spcAft>
              <a:defRPr/>
            </a:pPr>
            <a:r>
              <a:rPr lang="en-US" sz="3000" dirty="0" smtClean="0">
                <a:latin typeface="Palatino Linotype" pitchFamily="18" charset="0"/>
              </a:rPr>
              <a:t>deficiency and their scores recorded in Employ Florida Marketplace (EFM).   </a:t>
            </a:r>
          </a:p>
          <a:p>
            <a:pPr marL="0" lvl="1" eaLnBrk="1" fontAlgn="auto" hangingPunct="1">
              <a:lnSpc>
                <a:spcPct val="114000"/>
              </a:lnSpc>
              <a:spcBef>
                <a:spcPts val="0"/>
              </a:spcBef>
              <a:spcAft>
                <a:spcPts val="0"/>
              </a:spcAft>
              <a:defRPr/>
            </a:pPr>
            <a:endParaRPr lang="en-US" sz="3000" dirty="0" smtClean="0">
              <a:latin typeface="Palatino Linotype" pitchFamily="18" charset="0"/>
            </a:endParaRPr>
          </a:p>
          <a:p>
            <a:pPr marL="0" lvl="1" eaLnBrk="1" fontAlgn="auto" hangingPunct="1">
              <a:lnSpc>
                <a:spcPct val="114000"/>
              </a:lnSpc>
              <a:spcBef>
                <a:spcPts val="0"/>
              </a:spcBef>
              <a:spcAft>
                <a:spcPts val="0"/>
              </a:spcAft>
              <a:defRPr/>
            </a:pPr>
            <a:r>
              <a:rPr lang="en-US" sz="3000" dirty="0" smtClean="0">
                <a:latin typeface="Palatino Linotype" pitchFamily="18" charset="0"/>
              </a:rPr>
              <a:t>However only Out-school youth who are basic skill deficient should have their test scores recorded in the </a:t>
            </a:r>
            <a:r>
              <a:rPr lang="en-US" sz="3000" i="1" dirty="0" smtClean="0">
                <a:latin typeface="Palatino Linotype" pitchFamily="18" charset="0"/>
              </a:rPr>
              <a:t>Literacy and Numeracy  </a:t>
            </a:r>
            <a:r>
              <a:rPr lang="en-US" sz="3000" dirty="0" smtClean="0">
                <a:latin typeface="Palatino Linotype" pitchFamily="18" charset="0"/>
              </a:rPr>
              <a:t>section of EFM. </a:t>
            </a:r>
          </a:p>
          <a:p>
            <a:pPr marL="0" lvl="1" eaLnBrk="1" fontAlgn="auto" hangingPunct="1">
              <a:lnSpc>
                <a:spcPct val="114000"/>
              </a:lnSpc>
              <a:spcBef>
                <a:spcPts val="0"/>
              </a:spcBef>
              <a:spcAft>
                <a:spcPts val="0"/>
              </a:spcAft>
              <a:defRPr/>
            </a:pPr>
            <a:endParaRPr lang="en-US" sz="3000" dirty="0" smtClean="0">
              <a:latin typeface="Palatino Linotype" pitchFamily="18" charset="0"/>
            </a:endParaRPr>
          </a:p>
          <a:p>
            <a:pPr marL="0" lvl="1" eaLnBrk="1" fontAlgn="auto" hangingPunct="1">
              <a:lnSpc>
                <a:spcPct val="114000"/>
              </a:lnSpc>
              <a:spcBef>
                <a:spcPts val="0"/>
              </a:spcBef>
              <a:spcAft>
                <a:spcPts val="0"/>
              </a:spcAft>
              <a:defRPr/>
            </a:pPr>
            <a:r>
              <a:rPr lang="en-US" sz="3000" dirty="0" smtClean="0">
                <a:latin typeface="Palatino Linotype" pitchFamily="18" charset="0"/>
              </a:rPr>
              <a:t>All other participant scores should be recorded under the Basic Skills area in the Assessment TAB. </a:t>
            </a:r>
          </a:p>
          <a:p>
            <a:pPr marL="0" lvl="1" eaLnBrk="1" fontAlgn="auto" hangingPunct="1">
              <a:lnSpc>
                <a:spcPct val="80000"/>
              </a:lnSpc>
              <a:spcBef>
                <a:spcPts val="0"/>
              </a:spcBef>
              <a:spcAft>
                <a:spcPts val="0"/>
              </a:spcAft>
              <a:defRPr/>
            </a:pPr>
            <a:endParaRPr lang="en-US" sz="3000" dirty="0" smtClean="0">
              <a:latin typeface="Palatino Linotype" pitchFamily="18" charset="0"/>
            </a:endParaRPr>
          </a:p>
          <a:p>
            <a:pPr eaLnBrk="1" fontAlgn="auto" hangingPunct="1">
              <a:spcBef>
                <a:spcPts val="0"/>
              </a:spcBef>
              <a:spcAft>
                <a:spcPts val="0"/>
              </a:spcAft>
              <a:defRPr/>
            </a:pPr>
            <a:endParaRPr lang="en-US" dirty="0">
              <a:latin typeface="Palatino Linotype" pitchFamily="18" charset="0"/>
            </a:endParaRP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C7D836-BE7E-4762-B2B8-FC03E8944AB0}"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2820987"/>
          </a:xfrm>
        </p:spPr>
        <p:txBody>
          <a:bodyPr>
            <a:noAutofit/>
          </a:bodyPr>
          <a:lstStyle/>
          <a:p>
            <a:pPr marL="0" lvl="3" eaLnBrk="1" fontAlgn="auto" hangingPunct="1">
              <a:lnSpc>
                <a:spcPct val="112000"/>
              </a:lnSpc>
              <a:spcBef>
                <a:spcPts val="0"/>
              </a:spcBef>
              <a:spcAft>
                <a:spcPts val="0"/>
              </a:spcAft>
              <a:defRPr/>
            </a:pPr>
            <a:r>
              <a:rPr lang="en-US" sz="2000" dirty="0" smtClean="0">
                <a:solidFill>
                  <a:srgbClr val="13326F"/>
                </a:solidFill>
                <a:latin typeface="Palatino Linotype" pitchFamily="18" charset="0"/>
              </a:rPr>
              <a:t>In addition to Literacy Numeracy Gains Performance Indicator, Florida instituted the Youth Average Grade Level Gain </a:t>
            </a:r>
            <a:r>
              <a:rPr lang="en-US" sz="2000" dirty="0" smtClean="0">
                <a:solidFill>
                  <a:srgbClr val="173C87"/>
                </a:solidFill>
                <a:latin typeface="Palatino Linotype" pitchFamily="18" charset="0"/>
              </a:rPr>
              <a:t>Measure</a:t>
            </a:r>
            <a:r>
              <a:rPr lang="en-US" sz="2000" dirty="0" smtClean="0">
                <a:solidFill>
                  <a:srgbClr val="13326F"/>
                </a:solidFill>
                <a:latin typeface="Palatino Linotype" pitchFamily="18" charset="0"/>
              </a:rPr>
              <a:t> that measures the average annual grade level </a:t>
            </a:r>
            <a:r>
              <a:rPr lang="en-US" sz="2000" dirty="0" smtClean="0">
                <a:solidFill>
                  <a:srgbClr val="173C87"/>
                </a:solidFill>
                <a:latin typeface="Palatino Linotype" pitchFamily="18" charset="0"/>
              </a:rPr>
              <a:t>increase</a:t>
            </a:r>
            <a:r>
              <a:rPr lang="en-US" sz="2000" dirty="0" smtClean="0">
                <a:solidFill>
                  <a:srgbClr val="13326F"/>
                </a:solidFill>
                <a:latin typeface="Palatino Linotype" pitchFamily="18" charset="0"/>
              </a:rPr>
              <a:t> for all Workforce Investment Act (WIA) basic skills deficient youth, based on pre- and post-test results at 1 year anniversary or at exit.</a:t>
            </a:r>
          </a:p>
          <a:p>
            <a:pPr marL="0" lvl="3" eaLnBrk="1" fontAlgn="auto" hangingPunct="1">
              <a:lnSpc>
                <a:spcPct val="112000"/>
              </a:lnSpc>
              <a:spcBef>
                <a:spcPts val="0"/>
              </a:spcBef>
              <a:spcAft>
                <a:spcPts val="0"/>
              </a:spcAft>
              <a:defRPr/>
            </a:pPr>
            <a:endParaRPr lang="en-US" sz="2000" dirty="0" smtClean="0">
              <a:solidFill>
                <a:srgbClr val="13326F"/>
              </a:solidFill>
              <a:latin typeface="Palatino Linotype" pitchFamily="18" charset="0"/>
            </a:endParaRPr>
          </a:p>
          <a:p>
            <a:pPr marL="393700" lvl="3" indent="-393700" eaLnBrk="1" fontAlgn="auto" hangingPunct="1">
              <a:lnSpc>
                <a:spcPct val="90000"/>
              </a:lnSpc>
              <a:spcBef>
                <a:spcPts val="0"/>
              </a:spcBef>
              <a:spcAft>
                <a:spcPts val="0"/>
              </a:spcAft>
              <a:buFont typeface="Arial" pitchFamily="34" charset="0"/>
              <a:buChar char="•"/>
              <a:defRPr/>
            </a:pPr>
            <a:r>
              <a:rPr lang="en-US" sz="2000" dirty="0" smtClean="0">
                <a:solidFill>
                  <a:srgbClr val="13326F"/>
                </a:solidFill>
                <a:latin typeface="Palatino Linotype" pitchFamily="18" charset="0"/>
              </a:rPr>
              <a:t>The measure applies to both in-school and out-of-school participants, who are assessed as basic skills deficient at registration </a:t>
            </a:r>
          </a:p>
          <a:p>
            <a:pPr marL="393700" lvl="3" indent="-393700" eaLnBrk="1" fontAlgn="auto" hangingPunct="1">
              <a:lnSpc>
                <a:spcPct val="90000"/>
              </a:lnSpc>
              <a:spcBef>
                <a:spcPts val="0"/>
              </a:spcBef>
              <a:spcAft>
                <a:spcPts val="0"/>
              </a:spcAft>
              <a:buFont typeface="Arial" pitchFamily="34" charset="0"/>
              <a:buChar char="•"/>
              <a:defRPr/>
            </a:pPr>
            <a:endParaRPr lang="en-US" sz="2000" dirty="0" smtClean="0">
              <a:solidFill>
                <a:srgbClr val="13326F"/>
              </a:solidFill>
              <a:latin typeface="Palatino Linotype" pitchFamily="18" charset="0"/>
            </a:endParaRPr>
          </a:p>
          <a:p>
            <a:pPr marL="393700" lvl="3" indent="-393700" eaLnBrk="1" fontAlgn="auto" hangingPunct="1">
              <a:lnSpc>
                <a:spcPct val="90000"/>
              </a:lnSpc>
              <a:spcBef>
                <a:spcPts val="0"/>
              </a:spcBef>
              <a:spcAft>
                <a:spcPts val="0"/>
              </a:spcAft>
              <a:buFont typeface="Arial" pitchFamily="34" charset="0"/>
              <a:buChar char="•"/>
              <a:defRPr/>
            </a:pPr>
            <a:r>
              <a:rPr lang="en-US" sz="2000" dirty="0" smtClean="0">
                <a:solidFill>
                  <a:srgbClr val="13326F"/>
                </a:solidFill>
                <a:latin typeface="Palatino Linotype" pitchFamily="18" charset="0"/>
              </a:rPr>
              <a:t>The higher of the 2 results for either numeracy or literacy gain will be used to calculate the measure </a:t>
            </a:r>
          </a:p>
          <a:p>
            <a:pPr marL="0" lvl="3" eaLnBrk="1" fontAlgn="auto" hangingPunct="1">
              <a:lnSpc>
                <a:spcPct val="112000"/>
              </a:lnSpc>
              <a:spcBef>
                <a:spcPts val="0"/>
              </a:spcBef>
              <a:spcAft>
                <a:spcPts val="0"/>
              </a:spcAft>
              <a:defRPr/>
            </a:pPr>
            <a:endParaRPr lang="en-US" sz="2000" dirty="0" smtClean="0">
              <a:solidFill>
                <a:srgbClr val="13326F"/>
              </a:solidFill>
              <a:latin typeface="Palatino Linotype" pitchFamily="18" charset="0"/>
            </a:endParaRPr>
          </a:p>
          <a:p>
            <a:pPr marL="0" lvl="3" eaLnBrk="1" fontAlgn="auto" hangingPunct="1">
              <a:lnSpc>
                <a:spcPct val="112000"/>
              </a:lnSpc>
              <a:spcBef>
                <a:spcPts val="0"/>
              </a:spcBef>
              <a:spcAft>
                <a:spcPts val="0"/>
              </a:spcAft>
              <a:defRPr/>
            </a:pPr>
            <a:endParaRPr lang="en-US" sz="2000" dirty="0" smtClean="0">
              <a:solidFill>
                <a:srgbClr val="13326F"/>
              </a:solidFill>
              <a:latin typeface="Palatino Linotype" pitchFamily="18" charset="0"/>
            </a:endParaRPr>
          </a:p>
          <a:p>
            <a:pPr eaLnBrk="1" fontAlgn="auto" hangingPunct="1">
              <a:lnSpc>
                <a:spcPct val="112000"/>
              </a:lnSpc>
              <a:spcBef>
                <a:spcPts val="0"/>
              </a:spcBef>
              <a:spcAft>
                <a:spcPts val="0"/>
              </a:spcAft>
              <a:defRPr/>
            </a:pPr>
            <a:endParaRPr lang="en-US" dirty="0" smtClean="0">
              <a:latin typeface="Palatino Linotype" pitchFamily="18" charset="0"/>
            </a:endParaRPr>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FD4435-7D76-4E7E-8D71-08B0138C3A56}"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t>
            </a:r>
          </a:p>
          <a:p>
            <a:pPr algn="ct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8EACCD-7637-40D7-BC77-B6FAD13CBBAD}"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C64B56-EF22-4023-ACD2-587311E7482F}"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If you have any questions or request for additional information, please contact a member of the Policy and Guidance Unit </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755830-0A12-472D-9000-BCAC811C8D86}"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915987"/>
          </a:xfrm>
        </p:spPr>
        <p:txBody>
          <a:bodyPr>
            <a:normAutofit fontScale="25000" lnSpcReduction="20000"/>
          </a:bodyPr>
          <a:lstStyle/>
          <a:p>
            <a:pPr eaLnBrk="1" fontAlgn="auto" hangingPunct="1">
              <a:spcBef>
                <a:spcPts val="0"/>
              </a:spcBef>
              <a:spcAft>
                <a:spcPts val="0"/>
              </a:spcAft>
              <a:defRPr/>
            </a:pPr>
            <a:r>
              <a:rPr lang="en-US" sz="1800" dirty="0" smtClean="0">
                <a:solidFill>
                  <a:schemeClr val="tx1">
                    <a:lumMod val="95000"/>
                    <a:lumOff val="5000"/>
                  </a:schemeClr>
                </a:solidFill>
                <a:latin typeface="Palatino Linotype" pitchFamily="18" charset="0"/>
              </a:rPr>
              <a:t>The Literacy and Numeracy section of TEGL 17-05 sets seven operating rules at the center of the Literacy and Numeracy Gains methodology. </a:t>
            </a:r>
          </a:p>
          <a:p>
            <a:pPr eaLnBrk="1" fontAlgn="auto" hangingPunct="1">
              <a:spcBef>
                <a:spcPts val="0"/>
              </a:spcBef>
              <a:spcAft>
                <a:spcPts val="0"/>
              </a:spcAft>
              <a:defRPr/>
            </a:pPr>
            <a:endParaRPr lang="en-US" sz="1800" dirty="0" smtClean="0">
              <a:solidFill>
                <a:schemeClr val="tx1">
                  <a:lumMod val="95000"/>
                  <a:lumOff val="5000"/>
                </a:schemeClr>
              </a:solidFill>
              <a:latin typeface="Palatino Linotype" pitchFamily="18" charset="0"/>
            </a:endParaRPr>
          </a:p>
          <a:p>
            <a:pPr marL="173038" indent="-173038" eaLnBrk="1" fontAlgn="auto" hangingPunct="1">
              <a:lnSpc>
                <a:spcPct val="112000"/>
              </a:lnSpc>
              <a:spcBef>
                <a:spcPts val="0"/>
              </a:spcBef>
              <a:spcAft>
                <a:spcPts val="0"/>
              </a:spcAft>
              <a:defRPr/>
            </a:pPr>
            <a:r>
              <a:rPr lang="en-US" sz="1800" b="1" u="sng" cap="small" dirty="0" smtClean="0">
                <a:solidFill>
                  <a:srgbClr val="13326F"/>
                </a:solidFill>
              </a:rPr>
              <a:t>Rules </a:t>
            </a:r>
            <a:endParaRPr lang="en-US" sz="1800" dirty="0" smtClean="0">
              <a:solidFill>
                <a:srgbClr val="173C87"/>
              </a:solidFill>
              <a:latin typeface="Palatino Linotype" pitchFamily="18" charset="0"/>
            </a:endParaRP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In-school youth at program participation are excluded from measure </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Pretesting  is required with in 6o days of program are excluded participation, but the use of scores attained within six months of program participation is allowable</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basic skills sufficient youth excluded for measure</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The use of reasonable accommodations when assessing youth with disabilities </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assessment in basic reading/writing and math for all out-of-school youth</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The measure is based on “date of first youth program service” rather than date of participation</a:t>
            </a:r>
          </a:p>
          <a:p>
            <a:pPr marL="173038" indent="-173038" eaLnBrk="1" fontAlgn="auto" hangingPunct="1">
              <a:lnSpc>
                <a:spcPct val="112000"/>
              </a:lnSpc>
              <a:spcBef>
                <a:spcPts val="200"/>
              </a:spcBef>
              <a:spcAft>
                <a:spcPts val="200"/>
              </a:spcAft>
              <a:buFont typeface="Arial" pitchFamily="34" charset="0"/>
              <a:buChar char="•"/>
              <a:defRPr/>
            </a:pPr>
            <a:r>
              <a:rPr lang="en-US" sz="1800" cap="small" dirty="0" smtClean="0">
                <a:solidFill>
                  <a:srgbClr val="13326F"/>
                </a:solidFill>
              </a:rPr>
              <a:t>Subsequent test scores are captured on the anniversary date of participation</a:t>
            </a:r>
          </a:p>
          <a:p>
            <a:pPr eaLnBrk="1" fontAlgn="auto" hangingPunct="1">
              <a:spcBef>
                <a:spcPts val="0"/>
              </a:spcBef>
              <a:spcAft>
                <a:spcPts val="0"/>
              </a:spcAft>
              <a:defRPr/>
            </a:pPr>
            <a:endParaRPr lang="en-US" sz="1800"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endParaRPr lang="en-US" sz="1800" dirty="0">
              <a:solidFill>
                <a:srgbClr val="FF0000"/>
              </a:solidFill>
            </a:endParaRP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FA5D70-9C39-41BC-A406-3C098D7CEFE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11650"/>
            <a:ext cx="5546725" cy="1981200"/>
          </a:xfrm>
        </p:spPr>
        <p:txBody>
          <a:bodyPr/>
          <a:lstStyle/>
          <a:p>
            <a:pPr eaLnBrk="1" fontAlgn="auto" hangingPunct="1">
              <a:lnSpc>
                <a:spcPct val="125000"/>
              </a:lnSpc>
              <a:spcBef>
                <a:spcPts val="0"/>
              </a:spcBef>
              <a:spcAft>
                <a:spcPts val="0"/>
              </a:spcAft>
              <a:defRPr/>
            </a:pPr>
            <a:r>
              <a:rPr lang="en-US" dirty="0" smtClean="0">
                <a:solidFill>
                  <a:schemeClr val="tx1">
                    <a:lumMod val="95000"/>
                    <a:lumOff val="5000"/>
                  </a:schemeClr>
                </a:solidFill>
                <a:latin typeface="Palatino Linotype" pitchFamily="18" charset="0"/>
              </a:rPr>
              <a:t>The indicator measures educational gains of basic skills deficient out-of-school youth. It compares the number of basic skills deficient out-of-school youth who increase one or more educational functioning levels in a program year, </a:t>
            </a:r>
            <a:r>
              <a:rPr lang="en-US" u="sng" dirty="0" smtClean="0">
                <a:solidFill>
                  <a:schemeClr val="tx1">
                    <a:lumMod val="95000"/>
                    <a:lumOff val="5000"/>
                  </a:schemeClr>
                </a:solidFill>
                <a:latin typeface="Palatino Linotype" pitchFamily="18" charset="0"/>
              </a:rPr>
              <a:t>to</a:t>
            </a:r>
            <a:r>
              <a:rPr lang="en-US" dirty="0" smtClean="0">
                <a:solidFill>
                  <a:schemeClr val="tx1">
                    <a:lumMod val="95000"/>
                    <a:lumOff val="5000"/>
                  </a:schemeClr>
                </a:solidFill>
                <a:latin typeface="Palatino Linotype" pitchFamily="18" charset="0"/>
              </a:rPr>
              <a:t> the number of basic skills deficient out-of-school youth who completed a youth program year (i.e., one year from the date of first youth program service), </a:t>
            </a:r>
            <a:r>
              <a:rPr lang="en-US" u="sng" dirty="0" smtClean="0">
                <a:solidFill>
                  <a:schemeClr val="tx1">
                    <a:lumMod val="95000"/>
                    <a:lumOff val="5000"/>
                  </a:schemeClr>
                </a:solidFill>
                <a:latin typeface="Palatino Linotype" pitchFamily="18" charset="0"/>
              </a:rPr>
              <a:t>plus</a:t>
            </a:r>
            <a:r>
              <a:rPr lang="en-US" dirty="0" smtClean="0">
                <a:solidFill>
                  <a:schemeClr val="tx1">
                    <a:lumMod val="95000"/>
                    <a:lumOff val="5000"/>
                  </a:schemeClr>
                </a:solidFill>
                <a:latin typeface="Palatino Linotype" pitchFamily="18" charset="0"/>
              </a:rPr>
              <a:t> the number of basic skills deficient out-of-school youth who exit before completing a year of youth program activities or did not post test before their most recent anniversary date.  </a:t>
            </a:r>
          </a:p>
          <a:p>
            <a:pPr eaLnBrk="1" fontAlgn="auto" hangingPunct="1">
              <a:spcBef>
                <a:spcPts val="0"/>
              </a:spcBef>
              <a:spcAft>
                <a:spcPts val="0"/>
              </a:spcAft>
              <a:defRPr/>
            </a:pPr>
            <a:endParaRPr lang="en-US" dirty="0">
              <a:latin typeface="Palatino Linotype" pitchFamily="18" charset="0"/>
            </a:endParaRP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0E4FDD-2110-4A6E-B0B1-6A6CF8199FCD}"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3963987"/>
          </a:xfrm>
        </p:spPr>
        <p:txBody>
          <a:bodyPr>
            <a:normAutofit fontScale="40000" lnSpcReduction="20000"/>
          </a:bodyPr>
          <a:lstStyle/>
          <a:p>
            <a:pPr marL="169863" indent="-169863" eaLnBrk="1" fontAlgn="auto" hangingPunct="1">
              <a:lnSpc>
                <a:spcPct val="145000"/>
              </a:lnSpc>
              <a:spcBef>
                <a:spcPts val="0"/>
              </a:spcBef>
              <a:spcAft>
                <a:spcPts val="0"/>
              </a:spcAft>
              <a:buFont typeface="Arial" pitchFamily="34" charset="0"/>
              <a:buNone/>
              <a:defRPr/>
            </a:pPr>
            <a:r>
              <a:rPr lang="en-US" sz="2900" dirty="0" smtClean="0">
                <a:solidFill>
                  <a:schemeClr val="tx1">
                    <a:lumMod val="95000"/>
                    <a:lumOff val="5000"/>
                  </a:schemeClr>
                </a:solidFill>
                <a:latin typeface="Palatino Linotype" pitchFamily="18" charset="0"/>
              </a:rPr>
              <a:t>To properly capture youth educational gains, WIA programs are required to</a:t>
            </a:r>
          </a:p>
          <a:p>
            <a:pPr marL="169863" indent="-169863" eaLnBrk="1" fontAlgn="auto" hangingPunct="1">
              <a:lnSpc>
                <a:spcPct val="145000"/>
              </a:lnSpc>
              <a:spcBef>
                <a:spcPts val="0"/>
              </a:spcBef>
              <a:spcAft>
                <a:spcPts val="0"/>
              </a:spcAft>
              <a:buFont typeface="Arial" pitchFamily="34" charset="0"/>
              <a:buNone/>
              <a:defRPr/>
            </a:pPr>
            <a:r>
              <a:rPr lang="en-US" sz="2900" dirty="0" smtClean="0">
                <a:solidFill>
                  <a:schemeClr val="tx1">
                    <a:lumMod val="95000"/>
                    <a:lumOff val="5000"/>
                  </a:schemeClr>
                </a:solidFill>
                <a:latin typeface="Palatino Linotype" pitchFamily="18" charset="0"/>
              </a:rPr>
              <a:t>use assessment procedures comprised of a standardized test or a performance</a:t>
            </a:r>
          </a:p>
          <a:p>
            <a:pPr marL="169863" indent="-169863" eaLnBrk="1" fontAlgn="auto" hangingPunct="1">
              <a:lnSpc>
                <a:spcPct val="145000"/>
              </a:lnSpc>
              <a:spcBef>
                <a:spcPts val="0"/>
              </a:spcBef>
              <a:spcAft>
                <a:spcPts val="0"/>
              </a:spcAft>
              <a:buFont typeface="Arial" pitchFamily="34" charset="0"/>
              <a:buNone/>
              <a:defRPr/>
            </a:pPr>
            <a:r>
              <a:rPr lang="en-US" sz="2900" dirty="0" smtClean="0">
                <a:solidFill>
                  <a:schemeClr val="tx1">
                    <a:lumMod val="95000"/>
                    <a:lumOff val="5000"/>
                  </a:schemeClr>
                </a:solidFill>
                <a:latin typeface="Palatino Linotype" pitchFamily="18" charset="0"/>
              </a:rPr>
              <a:t>assessment with standardized scoring protocols that crosswalk directly to the</a:t>
            </a:r>
          </a:p>
          <a:p>
            <a:pPr marL="169863" indent="-169863" eaLnBrk="1" fontAlgn="auto" hangingPunct="1">
              <a:lnSpc>
                <a:spcPct val="145000"/>
              </a:lnSpc>
              <a:spcBef>
                <a:spcPts val="0"/>
              </a:spcBef>
              <a:spcAft>
                <a:spcPts val="0"/>
              </a:spcAft>
              <a:buFont typeface="Arial" pitchFamily="34" charset="0"/>
              <a:buNone/>
              <a:defRPr/>
            </a:pPr>
            <a:r>
              <a:rPr lang="en-US" sz="2900" dirty="0" smtClean="0">
                <a:solidFill>
                  <a:schemeClr val="tx1">
                    <a:lumMod val="95000"/>
                    <a:lumOff val="5000"/>
                  </a:schemeClr>
                </a:solidFill>
                <a:latin typeface="Palatino Linotype" pitchFamily="18" charset="0"/>
              </a:rPr>
              <a:t>Department of Education’s National Reporting System educational functioning</a:t>
            </a:r>
          </a:p>
          <a:p>
            <a:pPr marL="169863" indent="-169863" eaLnBrk="1" fontAlgn="auto" hangingPunct="1">
              <a:lnSpc>
                <a:spcPct val="145000"/>
              </a:lnSpc>
              <a:spcBef>
                <a:spcPts val="0"/>
              </a:spcBef>
              <a:spcAft>
                <a:spcPts val="0"/>
              </a:spcAft>
              <a:buFont typeface="Arial" pitchFamily="34" charset="0"/>
              <a:buNone/>
              <a:defRPr/>
            </a:pPr>
            <a:r>
              <a:rPr lang="en-US" sz="2900" dirty="0" smtClean="0">
                <a:solidFill>
                  <a:schemeClr val="tx1">
                    <a:lumMod val="95000"/>
                    <a:lumOff val="5000"/>
                  </a:schemeClr>
                </a:solidFill>
                <a:latin typeface="Palatino Linotype" pitchFamily="18" charset="0"/>
              </a:rPr>
              <a:t>levels. </a:t>
            </a:r>
          </a:p>
          <a:p>
            <a:pPr eaLnBrk="1" fontAlgn="auto" hangingPunct="1">
              <a:lnSpc>
                <a:spcPct val="145000"/>
              </a:lnSpc>
              <a:spcBef>
                <a:spcPts val="0"/>
              </a:spcBef>
              <a:spcAft>
                <a:spcPts val="0"/>
              </a:spcAft>
              <a:defRPr/>
            </a:pPr>
            <a:endParaRPr lang="en-US" sz="2900" dirty="0" smtClean="0">
              <a:solidFill>
                <a:schemeClr val="tx1">
                  <a:lumMod val="95000"/>
                  <a:lumOff val="5000"/>
                </a:schemeClr>
              </a:solidFill>
              <a:latin typeface="Palatino Linotype" pitchFamily="18" charset="0"/>
            </a:endParaRPr>
          </a:p>
          <a:p>
            <a:pPr eaLnBrk="1" fontAlgn="auto" hangingPunct="1">
              <a:lnSpc>
                <a:spcPct val="145000"/>
              </a:lnSpc>
              <a:spcBef>
                <a:spcPts val="0"/>
              </a:spcBef>
              <a:spcAft>
                <a:spcPts val="0"/>
              </a:spcAft>
              <a:defRPr/>
            </a:pPr>
            <a:r>
              <a:rPr lang="en-US" sz="2900" dirty="0" smtClean="0">
                <a:solidFill>
                  <a:schemeClr val="tx1">
                    <a:lumMod val="95000"/>
                    <a:lumOff val="5000"/>
                  </a:schemeClr>
                </a:solidFill>
                <a:latin typeface="Palatino Linotype" pitchFamily="18" charset="0"/>
              </a:rPr>
              <a:t>Attachment C of TEGL 17-05 recognizes the use of the ABLE, CASAS and TABE when assessing youth for literacy and numeracy gains. Therefore, programs must use one of the assessment tools listed in Attachment C or submit a request to the Department of Labor to use an assessment tool not listed in Attachment C.</a:t>
            </a:r>
          </a:p>
          <a:p>
            <a:pPr eaLnBrk="1" fontAlgn="auto" hangingPunct="1">
              <a:lnSpc>
                <a:spcPct val="145000"/>
              </a:lnSpc>
              <a:spcBef>
                <a:spcPts val="0"/>
              </a:spcBef>
              <a:spcAft>
                <a:spcPts val="0"/>
              </a:spcAft>
              <a:defRPr/>
            </a:pPr>
            <a:endParaRPr lang="en-US" sz="2900" dirty="0" smtClean="0">
              <a:latin typeface="Palatino Linotype" pitchFamily="18" charset="0"/>
            </a:endParaRPr>
          </a:p>
          <a:p>
            <a:pPr eaLnBrk="1" fontAlgn="auto" hangingPunct="1">
              <a:spcBef>
                <a:spcPts val="0"/>
              </a:spcBef>
              <a:spcAft>
                <a:spcPts val="0"/>
              </a:spcAft>
              <a:defRPr/>
            </a:pPr>
            <a:endParaRPr lang="en-US" dirty="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A5C122-8538-4027-B150-DD5AB65BC50F}"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1373187"/>
          </a:xfrm>
        </p:spPr>
        <p:txBody>
          <a:bodyPr>
            <a:normAutofit fontScale="62500" lnSpcReduction="20000"/>
          </a:bodyPr>
          <a:lstStyle/>
          <a:p>
            <a:pPr eaLnBrk="1" fontAlgn="auto" hangingPunct="1">
              <a:lnSpc>
                <a:spcPct val="145000"/>
              </a:lnSpc>
              <a:spcBef>
                <a:spcPts val="0"/>
              </a:spcBef>
              <a:spcAft>
                <a:spcPts val="0"/>
              </a:spcAft>
              <a:defRPr/>
            </a:pPr>
            <a:r>
              <a:rPr lang="en-US" sz="2100" dirty="0" smtClean="0">
                <a:solidFill>
                  <a:schemeClr val="tx1">
                    <a:lumMod val="95000"/>
                    <a:lumOff val="5000"/>
                  </a:schemeClr>
                </a:solidFill>
                <a:latin typeface="Palatino Linotype" pitchFamily="18" charset="0"/>
              </a:rPr>
              <a:t>Attachment C explains how educational functioning levels are related to assessment scoring for both Adult Basic Education (ABE) and English-AS-A -Second Language (ESL) assessment categories. Furthermore, it illustrates expected reading, writing, math and workplace competencies for each educational functioning levels. </a:t>
            </a:r>
          </a:p>
          <a:p>
            <a:pPr eaLnBrk="1" fontAlgn="auto" hangingPunct="1">
              <a:lnSpc>
                <a:spcPct val="112000"/>
              </a:lnSpc>
              <a:spcBef>
                <a:spcPts val="0"/>
              </a:spcBef>
              <a:spcAft>
                <a:spcPts val="0"/>
              </a:spcAft>
              <a:defRPr/>
            </a:pPr>
            <a:endParaRPr lang="en-US" dirty="0" smtClean="0">
              <a:latin typeface="Palatino Linotype" pitchFamily="18" charset="0"/>
            </a:endParaRP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256AE9-5B6F-4172-A612-FF1ECEB7798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342900" y="4386263"/>
            <a:ext cx="5897563" cy="1296987"/>
          </a:xfrm>
        </p:spPr>
        <p:txBody>
          <a:bodyPr>
            <a:noAutofit/>
          </a:bodyPr>
          <a:lstStyle/>
          <a:p>
            <a:pPr eaLnBrk="1" fontAlgn="auto" hangingPunct="1">
              <a:lnSpc>
                <a:spcPct val="160000"/>
              </a:lnSpc>
              <a:spcBef>
                <a:spcPts val="0"/>
              </a:spcBef>
              <a:spcAft>
                <a:spcPts val="1200"/>
              </a:spcAft>
              <a:buFont typeface="+mj-lt"/>
              <a:buNone/>
              <a:defRPr/>
            </a:pPr>
            <a:r>
              <a:rPr lang="en-US" dirty="0" smtClean="0">
                <a:solidFill>
                  <a:schemeClr val="tx1">
                    <a:lumMod val="95000"/>
                    <a:lumOff val="5000"/>
                  </a:schemeClr>
                </a:solidFill>
                <a:latin typeface="Palatino Linotype" pitchFamily="18" charset="0"/>
              </a:rPr>
              <a:t>The educational functioning levels for Adult Basic Education ranges from Beginning ABE Literacy to High Adult Secondary Education. The corresponding grade level score ranges from 0 to 12.9, respectively.  Relationships of this type are available in Attachment C for ABLE testing, as well as CASAS testing. </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7D24A0-92BF-456C-B28F-B295B966BAD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93738" y="4386263"/>
            <a:ext cx="5546725" cy="992187"/>
          </a:xfrm>
        </p:spPr>
        <p:txBody>
          <a:bodyPr>
            <a:normAutofit fontScale="77500" lnSpcReduction="20000"/>
          </a:bodyPr>
          <a:lstStyle/>
          <a:p>
            <a:pPr eaLnBrk="1" fontAlgn="auto" hangingPunct="1">
              <a:lnSpc>
                <a:spcPct val="122000"/>
              </a:lnSpc>
              <a:spcBef>
                <a:spcPts val="0"/>
              </a:spcBef>
              <a:spcAft>
                <a:spcPts val="1200"/>
              </a:spcAft>
              <a:buFont typeface="+mj-lt"/>
              <a:buNone/>
              <a:defRPr/>
            </a:pPr>
            <a:r>
              <a:rPr lang="en-US" sz="1300" dirty="0" smtClean="0">
                <a:solidFill>
                  <a:schemeClr val="tx1">
                    <a:lumMod val="95000"/>
                    <a:lumOff val="5000"/>
                  </a:schemeClr>
                </a:solidFill>
                <a:latin typeface="Palatino Linotype" pitchFamily="18" charset="0"/>
              </a:rPr>
              <a:t>Warning!!</a:t>
            </a:r>
            <a:r>
              <a:rPr lang="en-US" sz="1400" dirty="0" smtClean="0">
                <a:solidFill>
                  <a:srgbClr val="173C87"/>
                </a:solidFill>
                <a:latin typeface="Palatino Linotype" pitchFamily="18" charset="0"/>
              </a:rPr>
              <a:t> When using either the Test of Adult Basic Education (TABE) or the Adult Basic Literacy (ABLE) Education exams for literacy and numeracy gains assessment, take note!</a:t>
            </a:r>
            <a:r>
              <a:rPr lang="en-US" sz="1300" dirty="0" smtClean="0">
                <a:solidFill>
                  <a:schemeClr val="tx1">
                    <a:lumMod val="95000"/>
                    <a:lumOff val="5000"/>
                  </a:schemeClr>
                </a:solidFill>
                <a:latin typeface="Palatino Linotype" pitchFamily="18" charset="0"/>
              </a:rPr>
              <a:t> A grade level increase in a participant’s TABE/ABLE score may not mean the participant has reach his annual goal of increasing one educational functioning level (EFL). </a:t>
            </a:r>
          </a:p>
          <a:p>
            <a:pPr marL="228600" indent="-228600" eaLnBrk="1" fontAlgn="auto" hangingPunct="1">
              <a:spcBef>
                <a:spcPts val="0"/>
              </a:spcBef>
              <a:spcAft>
                <a:spcPts val="1200"/>
              </a:spcAft>
              <a:buFont typeface="+mj-lt"/>
              <a:buNone/>
              <a:defRPr/>
            </a:pPr>
            <a:endParaRPr lang="en-US" dirty="0" smtClean="0">
              <a:solidFill>
                <a:srgbClr val="173C87"/>
              </a:solidFill>
              <a:latin typeface="Palatino Linotype" pitchFamily="18" charset="0"/>
            </a:endParaRPr>
          </a:p>
          <a:p>
            <a:pPr marL="228600" indent="-228600" eaLnBrk="1" fontAlgn="auto" hangingPunct="1">
              <a:spcBef>
                <a:spcPts val="0"/>
              </a:spcBef>
              <a:spcAft>
                <a:spcPts val="1200"/>
              </a:spcAft>
              <a:buFont typeface="+mj-lt"/>
              <a:buNone/>
              <a:defRPr/>
            </a:pPr>
            <a:endParaRPr lang="en-US" dirty="0" smtClean="0">
              <a:latin typeface="Palatino Linotype" pitchFamily="18" charset="0"/>
            </a:endParaRP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66896C-E8F6-4DAD-9BB9-D71BF04B9C9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23900" y="4387850"/>
            <a:ext cx="5546725" cy="2743200"/>
          </a:xfrm>
        </p:spPr>
        <p:txBody>
          <a:bodyPr>
            <a:noAutofit/>
          </a:bodyPr>
          <a:lstStyle/>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For example, when Jake enters the WIA youth program at SunForce he is given a pre-test, on which he scores a 4.8 in both math and reading. Jake’s pre-test scores puts him in the Low Intermediate Basic education functioning level.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After six months of participation, Jake post-tests. His scores increase. He scores 5.8 (fifth grade- eighth month) in both math and reading.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Has Jake performed well enough on the TABE to satisfy his annual basic skills requirement? No!  Jake is required by TEGL 17-05 to test one educational functioning levels higher than when he pre-tested. </a:t>
            </a:r>
          </a:p>
          <a:p>
            <a:pPr eaLnBrk="1" fontAlgn="auto" hangingPunct="1">
              <a:spcBef>
                <a:spcPts val="0"/>
              </a:spcBef>
              <a:spcAft>
                <a:spcPts val="0"/>
              </a:spcAft>
              <a:defRPr/>
            </a:pPr>
            <a:endParaRPr lang="en-US" dirty="0" smtClean="0">
              <a:solidFill>
                <a:schemeClr val="tx1">
                  <a:lumMod val="95000"/>
                  <a:lumOff val="5000"/>
                </a:schemeClr>
              </a:solidFill>
              <a:latin typeface="Palatino Linotype" pitchFamily="18" charset="0"/>
            </a:endParaRPr>
          </a:p>
          <a:p>
            <a:pPr eaLnBrk="1" fontAlgn="auto" hangingPunct="1">
              <a:spcBef>
                <a:spcPts val="0"/>
              </a:spcBef>
              <a:spcAft>
                <a:spcPts val="0"/>
              </a:spcAft>
              <a:defRPr/>
            </a:pPr>
            <a:r>
              <a:rPr lang="en-US" dirty="0" smtClean="0">
                <a:solidFill>
                  <a:schemeClr val="tx1">
                    <a:lumMod val="95000"/>
                    <a:lumOff val="5000"/>
                  </a:schemeClr>
                </a:solidFill>
                <a:latin typeface="Palatino Linotype" pitchFamily="18" charset="0"/>
              </a:rPr>
              <a:t>Jake must test at 6.0 on the TABE in either math or reading to fulfill his basic skill goal and count in the numerator of </a:t>
            </a:r>
            <a:r>
              <a:rPr lang="en-US" dirty="0" err="1" smtClean="0">
                <a:solidFill>
                  <a:schemeClr val="tx1">
                    <a:lumMod val="95000"/>
                    <a:lumOff val="5000"/>
                  </a:schemeClr>
                </a:solidFill>
                <a:latin typeface="Palatino Linotype" pitchFamily="18" charset="0"/>
              </a:rPr>
              <a:t>Sunforce’s</a:t>
            </a:r>
            <a:r>
              <a:rPr lang="en-US" dirty="0" smtClean="0">
                <a:solidFill>
                  <a:schemeClr val="tx1">
                    <a:lumMod val="95000"/>
                    <a:lumOff val="5000"/>
                  </a:schemeClr>
                </a:solidFill>
                <a:latin typeface="Palatino Linotype" pitchFamily="18" charset="0"/>
              </a:rPr>
              <a:t> Literacy and Numeracy performance indicator.     </a:t>
            </a:r>
            <a:endParaRPr lang="en-US" dirty="0">
              <a:solidFill>
                <a:schemeClr val="tx1">
                  <a:lumMod val="95000"/>
                  <a:lumOff val="5000"/>
                </a:schemeClr>
              </a:solidFill>
              <a:latin typeface="Palatino Linotype" pitchFamily="18" charset="0"/>
            </a:endParaRP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1E4547-8C1E-4E65-A394-2EF4D8EEE7C1}"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EE6CBD-CF68-4FE3-8C4C-DF096FEEB3D7}"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9BC85B49-9124-4C56-BCBF-F66E396001D4}"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C4739E-817F-4AFD-AD12-6D46C7BA469D}"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87406AA1-FC6C-4423-A113-437E7D56ECCF}"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834A6C-1CD4-4E20-B1B6-6B1A7D590ACC}"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C3CABC37-FE24-458F-85BF-F63C94C3DA31}"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6629402" y="762000"/>
            <a:ext cx="2362198" cy="261610"/>
          </a:xfrm>
          <a:prstGeom prst="rect">
            <a:avLst/>
          </a:prstGeom>
        </p:spPr>
        <p:txBody>
          <a:bodyPr wrap="squar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Literacy and Numeracy Gains</a:t>
            </a:r>
          </a:p>
        </p:txBody>
      </p:sp>
      <p:sp>
        <p:nvSpPr>
          <p:cNvPr id="5" name="TextBox 4"/>
          <p:cNvSpPr txBox="1"/>
          <p:nvPr userDrawn="1"/>
        </p:nvSpPr>
        <p:spPr>
          <a:xfrm>
            <a:off x="7010400" y="5638801"/>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653B5D4-9CC4-4281-AA0A-3B4AC64BF84A}"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4391DC25-F6AB-4593-8C04-599B92180AA5}" type="slidenum">
              <a:rPr lang="en-US"/>
              <a:pPr>
                <a:defRPr/>
              </a:pPr>
              <a:t>‹#›</a:t>
            </a:fld>
            <a:endParaRPr lang="en-US" dirty="0"/>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923F3D-97EA-4A9E-AF73-3875D69549AA}"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848F8C1D-B7E1-4A7F-A27E-8752FEE323AE}" type="slidenum">
              <a:rPr lang="en-US"/>
              <a:pPr>
                <a:defRPr/>
              </a:pPr>
              <a:t>‹#›</a:t>
            </a:fld>
            <a:endParaRPr lang="en-US" dirty="0"/>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1F1436-B6D8-4EEA-B2D1-1A6EDCB3D9C6}"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9EB73C1C-2714-4EFE-885C-8FEECBAD36B3}" type="slidenum">
              <a:rPr lang="en-US"/>
              <a:pPr>
                <a:defRPr/>
              </a:pPr>
              <a:t>‹#›</a:t>
            </a:fld>
            <a:endParaRPr lang="en-US" dirty="0"/>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C36DD59-396C-4B8D-88AC-5441A7DE4166}"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FF4BE253-1B21-4BB7-9209-8F92128C82D7}" type="slidenum">
              <a:rPr lang="en-US"/>
              <a:pPr>
                <a:defRPr/>
              </a:pPr>
              <a:t>‹#›</a:t>
            </a:fld>
            <a:endParaRPr lang="en-US" dirty="0"/>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1DE739-40C0-4A44-AF91-0B0A0355F84C}" type="datetimeFigureOut">
              <a:rPr lang="en-US"/>
              <a:pPr>
                <a:defRPr/>
              </a:pPr>
              <a:t>4/23/2014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9" name="Slide Number Placeholder 5"/>
          <p:cNvSpPr>
            <a:spLocks noGrp="1"/>
          </p:cNvSpPr>
          <p:nvPr>
            <p:ph type="sldNum" sz="quarter" idx="12"/>
          </p:nvPr>
        </p:nvSpPr>
        <p:spPr/>
        <p:txBody>
          <a:bodyPr/>
          <a:lstStyle>
            <a:lvl1pPr>
              <a:defRPr/>
            </a:lvl1pPr>
          </a:lstStyle>
          <a:p>
            <a:pPr>
              <a:defRPr/>
            </a:pPr>
            <a:fld id="{24C15E4B-BA78-40AF-A4FE-91E2923922AA}" type="slidenum">
              <a:rPr lang="en-US"/>
              <a:pPr>
                <a:defRPr/>
              </a:pPr>
              <a:t>‹#›</a:t>
            </a:fld>
            <a:endParaRPr lang="en-US" dirty="0"/>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670064D-6063-4B9A-B094-B0BA093C007F}" type="datetimeFigureOut">
              <a:rPr lang="en-US"/>
              <a:pPr>
                <a:defRPr/>
              </a:pPr>
              <a:t>4/23/2014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5" name="Slide Number Placeholder 5"/>
          <p:cNvSpPr>
            <a:spLocks noGrp="1"/>
          </p:cNvSpPr>
          <p:nvPr>
            <p:ph type="sldNum" sz="quarter" idx="12"/>
          </p:nvPr>
        </p:nvSpPr>
        <p:spPr/>
        <p:txBody>
          <a:bodyPr/>
          <a:lstStyle>
            <a:lvl1pPr>
              <a:defRPr/>
            </a:lvl1pPr>
          </a:lstStyle>
          <a:p>
            <a:pPr>
              <a:defRPr/>
            </a:pPr>
            <a:fld id="{FF489089-E34C-4D45-A441-73397E73C585}" type="slidenum">
              <a:rPr lang="en-US"/>
              <a:pPr>
                <a:defRPr/>
              </a:pPr>
              <a:t>‹#›</a:t>
            </a:fld>
            <a:endParaRPr lang="en-US" dirty="0"/>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6D4EC7-3C36-47A8-8CCB-F0F353B61A13}" type="datetimeFigureOut">
              <a:rPr lang="en-US"/>
              <a:pPr>
                <a:defRPr/>
              </a:pPr>
              <a:t>4/23/2014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4" name="Slide Number Placeholder 5"/>
          <p:cNvSpPr>
            <a:spLocks noGrp="1"/>
          </p:cNvSpPr>
          <p:nvPr>
            <p:ph type="sldNum" sz="quarter" idx="12"/>
          </p:nvPr>
        </p:nvSpPr>
        <p:spPr/>
        <p:txBody>
          <a:bodyPr/>
          <a:lstStyle>
            <a:lvl1pPr>
              <a:defRPr/>
            </a:lvl1pPr>
          </a:lstStyle>
          <a:p>
            <a:pPr>
              <a:defRPr/>
            </a:pPr>
            <a:fld id="{F6DE6FA2-4A49-4814-ABB1-01294C55F1CF}"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238EEF-37CE-4871-B266-3946D617E01B}"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68DEA62D-4B12-4F1F-B140-9896D14D93CC}" type="slidenum">
              <a:rPr lang="en-US"/>
              <a:pPr>
                <a:defRPr/>
              </a:pPr>
              <a:t>‹#›</a:t>
            </a:fld>
            <a:endParaRPr lang="en-US" dirty="0"/>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4B8F4F-EF1A-49FD-A9C5-006EA054A4A8}"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17B2BF4D-2189-425D-B7A9-31F62BACB8F5}" type="slidenum">
              <a:rPr lang="en-US"/>
              <a:pPr>
                <a:defRPr/>
              </a:pPr>
              <a:t>‹#›</a:t>
            </a:fld>
            <a:endParaRPr lang="en-US" dirty="0"/>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48CC1-3BB3-4CEA-B5E1-E23AEC6ACF62}"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03FAD2D9-7A01-43DD-B8C3-6A093168C371}" type="slidenum">
              <a:rPr lang="en-US"/>
              <a:pPr>
                <a:defRPr/>
              </a:pPr>
              <a:t>‹#›</a:t>
            </a:fld>
            <a:endParaRPr lang="en-US" dirty="0"/>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3171D3-F404-4BB7-B476-E7F1E04103E8}"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AF6ABAEC-FD3D-42A4-B1A0-BAFC49B5794A}" type="slidenum">
              <a:rPr lang="en-US"/>
              <a:pPr>
                <a:defRPr/>
              </a:pPr>
              <a:t>‹#›</a:t>
            </a:fld>
            <a:endParaRPr lang="en-US" dirty="0"/>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2F7E84-76BE-44D5-AA75-2993BD360E8B}"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D79A1757-E744-43E9-9AE6-4418AE69843B}"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B29714-4C5F-4697-ACE3-B4295F263B00}" type="datetimeFigureOut">
              <a:rPr lang="en-US"/>
              <a:pPr>
                <a:defRPr/>
              </a:pPr>
              <a:t>4/23/2014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6" name="Slide Number Placeholder 5"/>
          <p:cNvSpPr>
            <a:spLocks noGrp="1"/>
          </p:cNvSpPr>
          <p:nvPr>
            <p:ph type="sldNum" sz="quarter" idx="12"/>
          </p:nvPr>
        </p:nvSpPr>
        <p:spPr/>
        <p:txBody>
          <a:bodyPr/>
          <a:lstStyle>
            <a:lvl1pPr>
              <a:defRPr/>
            </a:lvl1pPr>
          </a:lstStyle>
          <a:p>
            <a:pPr>
              <a:defRPr/>
            </a:pPr>
            <a:fld id="{75049B85-BF0F-4841-8793-C27A42450446}"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BCFCA0-A875-4F38-BEBA-DEF09D71A5DC}"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B608D9B5-3929-4119-A59C-2CCBDF32A618}"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112F905-DF66-40CB-8F9B-03B3FE2436AA}" type="datetimeFigureOut">
              <a:rPr lang="en-US"/>
              <a:pPr>
                <a:defRPr/>
              </a:pPr>
              <a:t>4/23/2014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9" name="Slide Number Placeholder 5"/>
          <p:cNvSpPr>
            <a:spLocks noGrp="1"/>
          </p:cNvSpPr>
          <p:nvPr>
            <p:ph type="sldNum" sz="quarter" idx="12"/>
          </p:nvPr>
        </p:nvSpPr>
        <p:spPr/>
        <p:txBody>
          <a:bodyPr/>
          <a:lstStyle>
            <a:lvl1pPr>
              <a:defRPr/>
            </a:lvl1pPr>
          </a:lstStyle>
          <a:p>
            <a:pPr>
              <a:defRPr/>
            </a:pPr>
            <a:fld id="{E87A7556-EB5E-4E8D-9461-DA9592B8E0C7}"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847CBDA-5C78-42B3-B5D0-192104F85AB5}" type="datetimeFigureOut">
              <a:rPr lang="en-US"/>
              <a:pPr>
                <a:defRPr/>
              </a:pPr>
              <a:t>4/23/2014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5" name="Slide Number Placeholder 5"/>
          <p:cNvSpPr>
            <a:spLocks noGrp="1"/>
          </p:cNvSpPr>
          <p:nvPr>
            <p:ph type="sldNum" sz="quarter" idx="12"/>
          </p:nvPr>
        </p:nvSpPr>
        <p:spPr/>
        <p:txBody>
          <a:bodyPr/>
          <a:lstStyle>
            <a:lvl1pPr>
              <a:defRPr/>
            </a:lvl1pPr>
          </a:lstStyle>
          <a:p>
            <a:pPr>
              <a:defRPr/>
            </a:pPr>
            <a:fld id="{B1E49405-1A0E-4BD3-A078-72D0E0243874}"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007086-8AB6-49A0-8AFC-F83FFC4E0F57}" type="datetimeFigureOut">
              <a:rPr lang="en-US"/>
              <a:pPr>
                <a:defRPr/>
              </a:pPr>
              <a:t>4/23/2014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4" name="Slide Number Placeholder 5"/>
          <p:cNvSpPr>
            <a:spLocks noGrp="1"/>
          </p:cNvSpPr>
          <p:nvPr>
            <p:ph type="sldNum" sz="quarter" idx="12"/>
          </p:nvPr>
        </p:nvSpPr>
        <p:spPr/>
        <p:txBody>
          <a:bodyPr/>
          <a:lstStyle>
            <a:lvl1pPr>
              <a:defRPr/>
            </a:lvl1pPr>
          </a:lstStyle>
          <a:p>
            <a:pPr>
              <a:defRPr/>
            </a:pPr>
            <a:fld id="{47A79992-24BB-4F99-BAD4-5B7AC1CE581C}"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88C6CA-C5A4-4445-B49D-BD1E483F8551}"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4E133E66-B6FE-44C4-BDED-4794379DB376}"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E4C7BE-155B-44DD-A2DB-D854977FFFFB}" type="datetimeFigureOut">
              <a:rPr lang="en-US"/>
              <a:pPr>
                <a:defRPr/>
              </a:pPr>
              <a:t>4/23/2014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Workforce Investment Act - WIA </a:t>
            </a:r>
          </a:p>
        </p:txBody>
      </p:sp>
      <p:sp>
        <p:nvSpPr>
          <p:cNvPr id="7" name="Slide Number Placeholder 5"/>
          <p:cNvSpPr>
            <a:spLocks noGrp="1"/>
          </p:cNvSpPr>
          <p:nvPr>
            <p:ph type="sldNum" sz="quarter" idx="12"/>
          </p:nvPr>
        </p:nvSpPr>
        <p:spPr/>
        <p:txBody>
          <a:bodyPr/>
          <a:lstStyle>
            <a:lvl1pPr>
              <a:defRPr/>
            </a:lvl1pPr>
          </a:lstStyle>
          <a:p>
            <a:pPr>
              <a:defRPr/>
            </a:pPr>
            <a:fld id="{84E5D3AE-3B13-4EED-959B-870688CD00AF}"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A0FDA33-32E0-49DE-BD31-0606E858DFD3}" type="datetimeFigureOut">
              <a:rPr lang="en-US"/>
              <a:pPr>
                <a:defRPr/>
              </a:pPr>
              <a:t>4/23/2014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Workforce Investment Act - WIA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522A568-B8BB-4D26-91C7-12926573730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29" r:id="rId12"/>
  </p:sldLayoutIdLst>
  <p:transition>
    <p:fade thruBlk="1"/>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88A2BD4-D399-4CEA-9B8D-F0D4DBE97617}" type="datetimeFigureOut">
              <a:rPr lang="en-US"/>
              <a:pPr>
                <a:defRPr/>
              </a:pPr>
              <a:t>4/23/2014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Workforce Investment Act - WIA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8EB97F2-BC34-4610-9799-0E5EB583B44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ransition>
    <p:fade thruBlk="1"/>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mailto:WP_WIAProgramInfo@deo.myflorida.com"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Line 3"/>
          <p:cNvSpPr>
            <a:spLocks noChangeShapeType="1"/>
          </p:cNvSpPr>
          <p:nvPr/>
        </p:nvSpPr>
        <p:spPr bwMode="auto">
          <a:xfrm>
            <a:off x="152400" y="6477000"/>
            <a:ext cx="6675120" cy="0"/>
          </a:xfrm>
          <a:prstGeom prst="line">
            <a:avLst/>
          </a:prstGeom>
          <a:noFill/>
          <a:ln w="9525">
            <a:solidFill>
              <a:srgbClr val="13326F"/>
            </a:solidFill>
            <a:round/>
            <a:headEnd/>
            <a:tailEnd/>
          </a:ln>
        </p:spPr>
        <p:txBody>
          <a:bodyPr/>
          <a:lstStyle/>
          <a:p>
            <a:endParaRPr lang="en-US"/>
          </a:p>
        </p:txBody>
      </p:sp>
      <p:sp>
        <p:nvSpPr>
          <p:cNvPr id="4099" name="Text Box 4"/>
          <p:cNvSpPr txBox="1">
            <a:spLocks noChangeArrowheads="1"/>
          </p:cNvSpPr>
          <p:nvPr/>
        </p:nvSpPr>
        <p:spPr bwMode="auto">
          <a:xfrm>
            <a:off x="0" y="0"/>
            <a:ext cx="9144000" cy="708025"/>
          </a:xfrm>
          <a:prstGeom prst="rect">
            <a:avLst/>
          </a:prstGeom>
          <a:solidFill>
            <a:srgbClr val="173C87"/>
          </a:solidFill>
          <a:ln w="9525">
            <a:noFill/>
            <a:miter lim="800000"/>
            <a:headEnd/>
            <a:tailEnd/>
          </a:ln>
        </p:spPr>
        <p:txBody>
          <a:bodyPr>
            <a:spAutoFit/>
          </a:bodyPr>
          <a:lstStyle/>
          <a:p>
            <a:pPr algn="ctr">
              <a:spcBef>
                <a:spcPct val="50000"/>
              </a:spcBef>
            </a:pPr>
            <a:endParaRPr lang="en-US" sz="4000">
              <a:solidFill>
                <a:srgbClr val="FF0000"/>
              </a:solidFill>
              <a:latin typeface="Calibri" pitchFamily="34" charset="0"/>
            </a:endParaRPr>
          </a:p>
        </p:txBody>
      </p:sp>
      <p:sp>
        <p:nvSpPr>
          <p:cNvPr id="6" name="TextBox 5"/>
          <p:cNvSpPr txBox="1"/>
          <p:nvPr/>
        </p:nvSpPr>
        <p:spPr>
          <a:xfrm>
            <a:off x="4800600" y="1295400"/>
            <a:ext cx="4114800" cy="1508125"/>
          </a:xfrm>
          <a:prstGeom prst="rect">
            <a:avLst/>
          </a:prstGeom>
          <a:noFill/>
        </p:spPr>
        <p:txBody>
          <a:bodyPr>
            <a:spAutoFit/>
          </a:bodyPr>
          <a:lstStyle/>
          <a:p>
            <a:pPr algn="r" fontAlgn="auto">
              <a:spcBef>
                <a:spcPts val="0"/>
              </a:spcBef>
              <a:spcAft>
                <a:spcPts val="0"/>
              </a:spcAft>
              <a:defRPr/>
            </a:pPr>
            <a:r>
              <a:rPr lang="en-US" sz="4400" b="1" cap="small" dirty="0">
                <a:solidFill>
                  <a:srgbClr val="13326F"/>
                </a:solidFill>
                <a:effectLst>
                  <a:outerShdw blurRad="38100" dist="38100" dir="2700000" algn="tl">
                    <a:srgbClr val="000000">
                      <a:alpha val="43137"/>
                    </a:srgbClr>
                  </a:outerShdw>
                </a:effectLst>
                <a:latin typeface="+mn-lt"/>
              </a:rPr>
              <a:t>TEGL 17-05 </a:t>
            </a:r>
          </a:p>
          <a:p>
            <a:pPr algn="r" fontAlgn="auto">
              <a:spcBef>
                <a:spcPts val="0"/>
              </a:spcBef>
              <a:spcAft>
                <a:spcPts val="0"/>
              </a:spcAft>
              <a:defRPr/>
            </a:pPr>
            <a:r>
              <a:rPr lang="en-US" sz="2400" b="1" i="1" cap="small" dirty="0">
                <a:solidFill>
                  <a:srgbClr val="13326F"/>
                </a:solidFill>
                <a:effectLst>
                  <a:outerShdw blurRad="38100" dist="38100" dir="2700000" algn="tl">
                    <a:srgbClr val="000000">
                      <a:alpha val="43137"/>
                    </a:srgbClr>
                  </a:outerShdw>
                </a:effectLst>
                <a:latin typeface="+mn-lt"/>
              </a:rPr>
              <a:t>Literacy and Numeracy Gains</a:t>
            </a:r>
          </a:p>
          <a:p>
            <a:pPr algn="r" fontAlgn="auto">
              <a:spcBef>
                <a:spcPts val="0"/>
              </a:spcBef>
              <a:spcAft>
                <a:spcPts val="0"/>
              </a:spcAft>
              <a:defRPr/>
            </a:pPr>
            <a:r>
              <a:rPr lang="en-US" sz="2400" b="1" i="1" cap="small" dirty="0">
                <a:solidFill>
                  <a:srgbClr val="13326F"/>
                </a:solidFill>
                <a:effectLst>
                  <a:outerShdw blurRad="38100" dist="38100" dir="2700000" algn="tl">
                    <a:srgbClr val="000000">
                      <a:alpha val="43137"/>
                    </a:srgbClr>
                  </a:outerShdw>
                </a:effectLst>
                <a:latin typeface="+mn-lt"/>
              </a:rPr>
              <a:t>Quick Facts  </a:t>
            </a:r>
          </a:p>
        </p:txBody>
      </p:sp>
      <p:sp>
        <p:nvSpPr>
          <p:cNvPr id="7" name="TextBox 6"/>
          <p:cNvSpPr txBox="1"/>
          <p:nvPr/>
        </p:nvSpPr>
        <p:spPr>
          <a:xfrm>
            <a:off x="152400" y="6581775"/>
            <a:ext cx="2209800" cy="276225"/>
          </a:xfrm>
          <a:prstGeom prst="rect">
            <a:avLst/>
          </a:prstGeom>
          <a:noFill/>
        </p:spPr>
        <p:txBody>
          <a:bodyPr>
            <a:spAutoFit/>
          </a:bodyPr>
          <a:lstStyle/>
          <a:p>
            <a:pPr fontAlgn="auto">
              <a:spcBef>
                <a:spcPts val="0"/>
              </a:spcBef>
              <a:spcAft>
                <a:spcPts val="0"/>
              </a:spcAft>
              <a:defRPr/>
            </a:pPr>
            <a:endParaRPr lang="en-US" sz="1200" b="1" dirty="0">
              <a:solidFill>
                <a:srgbClr val="DA0000"/>
              </a:solidFill>
              <a:effectLst>
                <a:outerShdw blurRad="38100" dist="38100" dir="2700000" algn="tl">
                  <a:srgbClr val="000000">
                    <a:alpha val="43137"/>
                  </a:srgbClr>
                </a:outerShdw>
              </a:effectLst>
              <a:latin typeface="+mn-lt"/>
            </a:endParaRPr>
          </a:p>
        </p:txBody>
      </p:sp>
      <p:sp>
        <p:nvSpPr>
          <p:cNvPr id="4103" name="Rectangle 7"/>
          <p:cNvSpPr>
            <a:spLocks noChangeArrowheads="1"/>
          </p:cNvSpPr>
          <p:nvPr/>
        </p:nvSpPr>
        <p:spPr bwMode="auto">
          <a:xfrm>
            <a:off x="152400" y="6172200"/>
            <a:ext cx="20574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TEGL 17-05</a:t>
            </a:r>
          </a:p>
        </p:txBody>
      </p:sp>
      <p:pic>
        <p:nvPicPr>
          <p:cNvPr id="9" name="Picture 4" descr="DEO_Logo_CJ_Stacked_CMYK.png"/>
          <p:cNvPicPr>
            <a:picLocks noChangeAspect="1"/>
          </p:cNvPicPr>
          <p:nvPr/>
        </p:nvPicPr>
        <p:blipFill>
          <a:blip r:embed="rId3" cstate="print"/>
          <a:srcRect/>
          <a:stretch>
            <a:fillRect/>
          </a:stretch>
        </p:blipFill>
        <p:spPr bwMode="auto">
          <a:xfrm>
            <a:off x="6931152" y="5432425"/>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3317"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6019800" y="228600"/>
            <a:ext cx="28194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3321" name="Rectangle 16"/>
          <p:cNvSpPr>
            <a:spLocks noChangeArrowheads="1"/>
          </p:cNvSpPr>
          <p:nvPr/>
        </p:nvSpPr>
        <p:spPr bwMode="auto">
          <a:xfrm>
            <a:off x="228600" y="1676400"/>
            <a:ext cx="1108075" cy="369888"/>
          </a:xfrm>
          <a:prstGeom prst="rect">
            <a:avLst/>
          </a:prstGeom>
          <a:noFill/>
          <a:ln w="9525">
            <a:noFill/>
            <a:miter lim="800000"/>
            <a:headEnd/>
            <a:tailEnd/>
          </a:ln>
        </p:spPr>
        <p:txBody>
          <a:bodyPr wrap="none">
            <a:spAutoFit/>
          </a:bodyPr>
          <a:lstStyle/>
          <a:p>
            <a:r>
              <a:rPr lang="en-US" b="1">
                <a:latin typeface="Calibri" pitchFamily="34" charset="0"/>
              </a:rPr>
              <a:t>	</a:t>
            </a:r>
          </a:p>
        </p:txBody>
      </p:sp>
      <p:sp>
        <p:nvSpPr>
          <p:cNvPr id="13322" name="TextBox 18"/>
          <p:cNvSpPr txBox="1">
            <a:spLocks noChangeArrowheads="1"/>
          </p:cNvSpPr>
          <p:nvPr/>
        </p:nvSpPr>
        <p:spPr bwMode="auto">
          <a:xfrm>
            <a:off x="1447800" y="5029200"/>
            <a:ext cx="6248400" cy="523875"/>
          </a:xfrm>
          <a:prstGeom prst="rect">
            <a:avLst/>
          </a:prstGeom>
          <a:noFill/>
          <a:ln w="38100">
            <a:solidFill>
              <a:schemeClr val="tx1"/>
            </a:solidFill>
            <a:miter lim="800000"/>
            <a:headEnd/>
            <a:tailEnd/>
          </a:ln>
        </p:spPr>
        <p:txBody>
          <a:bodyPr>
            <a:spAutoFit/>
          </a:bodyPr>
          <a:lstStyle/>
          <a:p>
            <a:endParaRPr lang="en-US" sz="1400" u="sng">
              <a:solidFill>
                <a:srgbClr val="FF0000"/>
              </a:solidFill>
              <a:latin typeface="Palatino Linotype" pitchFamily="18" charset="0"/>
            </a:endParaRPr>
          </a:p>
          <a:p>
            <a:r>
              <a:rPr lang="en-US" sz="1400" b="1">
                <a:solidFill>
                  <a:srgbClr val="13326F"/>
                </a:solidFill>
                <a:latin typeface="Palatino Linotype" pitchFamily="18" charset="0"/>
              </a:rPr>
              <a:t>Monika’s Math Pre-test  Score: 8.8  </a:t>
            </a:r>
          </a:p>
        </p:txBody>
      </p:sp>
      <p:sp>
        <p:nvSpPr>
          <p:cNvPr id="13323" name="Rectangle 19"/>
          <p:cNvSpPr>
            <a:spLocks noChangeArrowheads="1"/>
          </p:cNvSpPr>
          <p:nvPr/>
        </p:nvSpPr>
        <p:spPr bwMode="auto">
          <a:xfrm>
            <a:off x="2362200" y="1600200"/>
            <a:ext cx="5410200" cy="538163"/>
          </a:xfrm>
          <a:prstGeom prst="rect">
            <a:avLst/>
          </a:prstGeom>
          <a:noFill/>
          <a:ln w="28575">
            <a:solidFill>
              <a:schemeClr val="tx1"/>
            </a:solidFill>
            <a:miter lim="800000"/>
            <a:headEnd/>
            <a:tailEnd/>
          </a:ln>
        </p:spPr>
        <p:txBody>
          <a:bodyPr>
            <a:spAutoFit/>
          </a:bodyPr>
          <a:lstStyle/>
          <a:p>
            <a:r>
              <a:rPr lang="en-US" sz="1500" b="1" u="sng">
                <a:solidFill>
                  <a:srgbClr val="FF0000"/>
                </a:solidFill>
                <a:latin typeface="Palatino Linotype" pitchFamily="18" charset="0"/>
              </a:rPr>
              <a:t>Low Adult Secondary Education (Grade </a:t>
            </a:r>
            <a:r>
              <a:rPr lang="en-US" sz="1500" u="sng">
                <a:solidFill>
                  <a:srgbClr val="FF0000"/>
                </a:solidFill>
                <a:latin typeface="Palatino Linotype" pitchFamily="18" charset="0"/>
              </a:rPr>
              <a:t>Level 9 – 10.9)</a:t>
            </a:r>
            <a:endParaRPr lang="en-US" sz="1500" b="1" u="sng">
              <a:solidFill>
                <a:srgbClr val="FF0000"/>
              </a:solidFill>
              <a:latin typeface="Palatino Linotype" pitchFamily="18" charset="0"/>
            </a:endParaRPr>
          </a:p>
          <a:p>
            <a:r>
              <a:rPr lang="en-US" sz="1400" b="1">
                <a:solidFill>
                  <a:srgbClr val="13326F"/>
                </a:solidFill>
                <a:latin typeface="Palatino Linotype" pitchFamily="18" charset="0"/>
              </a:rPr>
              <a:t>Monika’s Math Post-test score: 9.0 	</a:t>
            </a:r>
          </a:p>
        </p:txBody>
      </p:sp>
      <p:sp>
        <p:nvSpPr>
          <p:cNvPr id="24" name="TextBox 23"/>
          <p:cNvSpPr txBox="1"/>
          <p:nvPr/>
        </p:nvSpPr>
        <p:spPr>
          <a:xfrm>
            <a:off x="6096000" y="2971800"/>
            <a:ext cx="1905000" cy="1016000"/>
          </a:xfrm>
          <a:prstGeom prst="rect">
            <a:avLst/>
          </a:prstGeom>
          <a:noFill/>
        </p:spPr>
        <p:txBody>
          <a:bodyPr>
            <a:spAutoFit/>
          </a:bodyPr>
          <a:lstStyle/>
          <a:p>
            <a:pPr fontAlgn="auto">
              <a:spcBef>
                <a:spcPts val="0"/>
              </a:spcBef>
              <a:spcAft>
                <a:spcPts val="0"/>
              </a:spcAft>
              <a:defRPr/>
            </a:pPr>
            <a:r>
              <a:rPr lang="en-US" u="sng" cap="all" dirty="0">
                <a:solidFill>
                  <a:srgbClr val="FF0000"/>
                </a:solidFill>
                <a:latin typeface="+mn-lt"/>
              </a:rPr>
              <a:t>Goal</a:t>
            </a:r>
            <a:r>
              <a:rPr lang="en-US" cap="all" dirty="0">
                <a:latin typeface="+mn-lt"/>
              </a:rPr>
              <a:t> </a:t>
            </a:r>
          </a:p>
          <a:p>
            <a:pPr fontAlgn="auto">
              <a:spcBef>
                <a:spcPts val="0"/>
              </a:spcBef>
              <a:spcAft>
                <a:spcPts val="0"/>
              </a:spcAft>
              <a:defRPr/>
            </a:pPr>
            <a:r>
              <a:rPr lang="en-US" sz="1400" b="1" cap="small" dirty="0">
                <a:solidFill>
                  <a:srgbClr val="13326F"/>
                </a:solidFill>
                <a:latin typeface="+mn-lt"/>
              </a:rPr>
              <a:t>Move up one ABE Educational functioning Level (EFL)</a:t>
            </a:r>
          </a:p>
        </p:txBody>
      </p:sp>
      <p:cxnSp>
        <p:nvCxnSpPr>
          <p:cNvPr id="29" name="Elbow Connector 28"/>
          <p:cNvCxnSpPr/>
          <p:nvPr/>
        </p:nvCxnSpPr>
        <p:spPr>
          <a:xfrm rot="5400000" flipH="1" flipV="1">
            <a:off x="2857500" y="2781300"/>
            <a:ext cx="2819400" cy="1676400"/>
          </a:xfrm>
          <a:prstGeom prst="bentConnector3">
            <a:avLst>
              <a:gd name="adj1" fmla="val 50000"/>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3326" name="Rectangle 14"/>
          <p:cNvSpPr>
            <a:spLocks noChangeArrowheads="1"/>
          </p:cNvSpPr>
          <p:nvPr/>
        </p:nvSpPr>
        <p:spPr bwMode="auto">
          <a:xfrm>
            <a:off x="1447800" y="5029200"/>
            <a:ext cx="5324475" cy="323850"/>
          </a:xfrm>
          <a:prstGeom prst="rect">
            <a:avLst/>
          </a:prstGeom>
          <a:noFill/>
          <a:ln w="9525">
            <a:noFill/>
            <a:miter lim="800000"/>
            <a:headEnd/>
            <a:tailEnd/>
          </a:ln>
        </p:spPr>
        <p:txBody>
          <a:bodyPr>
            <a:spAutoFit/>
          </a:bodyPr>
          <a:lstStyle/>
          <a:p>
            <a:r>
              <a:rPr lang="en-US" sz="1500" b="1" u="sng">
                <a:solidFill>
                  <a:srgbClr val="FF0000"/>
                </a:solidFill>
                <a:latin typeface="Palatino Linotype" pitchFamily="18" charset="0"/>
              </a:rPr>
              <a:t>High Intermediate Basic Education </a:t>
            </a:r>
            <a:r>
              <a:rPr lang="en-US" sz="1500" u="sng">
                <a:solidFill>
                  <a:srgbClr val="FF0000"/>
                </a:solidFill>
                <a:latin typeface="Palatino Linotype" pitchFamily="18" charset="0"/>
              </a:rPr>
              <a:t>(Grade Level 6 - 8.9)</a:t>
            </a:r>
            <a:endParaRPr lang="en-US" sz="1500" b="1" u="sng">
              <a:solidFill>
                <a:srgbClr val="FF0000"/>
              </a:solidFill>
              <a:latin typeface="Palatino Linotype" pitchFamily="18"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4341"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791200" y="228600"/>
            <a:ext cx="30480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2" name="Rectangle 11"/>
          <p:cNvSpPr/>
          <p:nvPr/>
        </p:nvSpPr>
        <p:spPr>
          <a:xfrm>
            <a:off x="304800" y="2209800"/>
            <a:ext cx="8610600" cy="1355725"/>
          </a:xfrm>
          <a:prstGeom prst="rect">
            <a:avLst/>
          </a:prstGeom>
        </p:spPr>
        <p:txBody>
          <a:bodyPr>
            <a:spAutoFit/>
          </a:bodyPr>
          <a:lstStyle/>
          <a:p>
            <a:pPr algn="ctr" fontAlgn="auto">
              <a:lnSpc>
                <a:spcPct val="114000"/>
              </a:lnSpc>
              <a:spcBef>
                <a:spcPts val="0"/>
              </a:spcBef>
              <a:spcAft>
                <a:spcPts val="0"/>
              </a:spcAft>
              <a:defRPr/>
            </a:pPr>
            <a:r>
              <a:rPr lang="en-US" sz="3600" b="1" cap="all" dirty="0">
                <a:solidFill>
                  <a:srgbClr val="173C87"/>
                </a:solidFill>
                <a:effectLst>
                  <a:outerShdw blurRad="38100" dist="38100" dir="2700000" algn="tl">
                    <a:srgbClr val="000000">
                      <a:alpha val="43137"/>
                    </a:srgbClr>
                  </a:outerShdw>
                </a:effectLst>
                <a:latin typeface="Palatino Linotype" pitchFamily="18" charset="0"/>
              </a:rPr>
              <a:t>10  Important </a:t>
            </a:r>
          </a:p>
          <a:p>
            <a:pPr fontAlgn="auto">
              <a:lnSpc>
                <a:spcPct val="114000"/>
              </a:lnSpc>
              <a:spcBef>
                <a:spcPts val="0"/>
              </a:spcBef>
              <a:spcAft>
                <a:spcPts val="0"/>
              </a:spcAft>
              <a:defRPr/>
            </a:pPr>
            <a:r>
              <a:rPr lang="en-US" sz="3600" b="1" cap="all" dirty="0">
                <a:solidFill>
                  <a:srgbClr val="173C87"/>
                </a:solidFill>
                <a:effectLst>
                  <a:outerShdw blurRad="38100" dist="38100" dir="2700000" algn="tl">
                    <a:srgbClr val="000000">
                      <a:alpha val="43137"/>
                    </a:srgbClr>
                  </a:outerShdw>
                </a:effectLst>
                <a:latin typeface="Palatino Linotype" pitchFamily="18" charset="0"/>
              </a:rPr>
              <a:t>Literacy and Numeracy Facts </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5365"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0" name="Rectangle 9"/>
          <p:cNvSpPr/>
          <p:nvPr/>
        </p:nvSpPr>
        <p:spPr>
          <a:xfrm>
            <a:off x="1066800" y="2286000"/>
            <a:ext cx="6934200" cy="1401763"/>
          </a:xfrm>
          <a:prstGeom prst="rect">
            <a:avLst/>
          </a:prstGeom>
        </p:spPr>
        <p:txBody>
          <a:bodyPr>
            <a:spAutoFit/>
          </a:bodyPr>
          <a:lstStyle/>
          <a:p>
            <a:pPr marL="0" lvl="1" algn="just" fontAlgn="auto">
              <a:lnSpc>
                <a:spcPct val="112000"/>
              </a:lnSpc>
              <a:spcBef>
                <a:spcPts val="0"/>
              </a:spcBef>
              <a:spcAft>
                <a:spcPts val="0"/>
              </a:spcAft>
              <a:defRPr/>
            </a:pPr>
            <a:r>
              <a:rPr lang="en-US" sz="2200" dirty="0">
                <a:solidFill>
                  <a:srgbClr val="13326F"/>
                </a:solidFill>
                <a:latin typeface="Palatino Linotype" pitchFamily="18" charset="0"/>
              </a:rPr>
              <a:t>Post-tests must be given prior to exit. Post-tests can be at any time within the first year, but must be given prior to or on the anniversary date.</a:t>
            </a:r>
          </a:p>
          <a:p>
            <a:pPr lvl="1" indent="-285750" algn="just" fontAlgn="auto">
              <a:lnSpc>
                <a:spcPct val="80000"/>
              </a:lnSpc>
              <a:spcBef>
                <a:spcPts val="0"/>
              </a:spcBef>
              <a:spcAft>
                <a:spcPts val="0"/>
              </a:spcAft>
              <a:buFont typeface="Arial" pitchFamily="34" charset="0"/>
              <a:buChar char="•"/>
              <a:defRPr/>
            </a:pPr>
            <a:endParaRPr lang="en-US" sz="1400" b="1" cap="small" dirty="0">
              <a:solidFill>
                <a:srgbClr val="173C87"/>
              </a:solidFill>
              <a:effectLst>
                <a:outerShdw blurRad="38100" dist="38100" dir="2700000" algn="tl">
                  <a:srgbClr val="000000">
                    <a:alpha val="43137"/>
                  </a:srgbClr>
                </a:outerShdw>
              </a:effectLst>
              <a:latin typeface="Palatino Linotype" pitchFamily="18" charset="0"/>
            </a:endParaRPr>
          </a:p>
        </p:txBody>
      </p:sp>
      <p:sp>
        <p:nvSpPr>
          <p:cNvPr id="12" name="Rectangle 11"/>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1</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6389"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2</a:t>
            </a:r>
          </a:p>
        </p:txBody>
      </p:sp>
      <p:sp>
        <p:nvSpPr>
          <p:cNvPr id="16394" name="Rectangle 11"/>
          <p:cNvSpPr>
            <a:spLocks noChangeArrowheads="1"/>
          </p:cNvSpPr>
          <p:nvPr/>
        </p:nvSpPr>
        <p:spPr bwMode="auto">
          <a:xfrm>
            <a:off x="381000" y="1752600"/>
            <a:ext cx="8153400" cy="3443288"/>
          </a:xfrm>
          <a:prstGeom prst="rect">
            <a:avLst/>
          </a:prstGeom>
          <a:noFill/>
          <a:ln w="9525">
            <a:noFill/>
            <a:miter lim="800000"/>
            <a:headEnd/>
            <a:tailEnd/>
          </a:ln>
        </p:spPr>
        <p:txBody>
          <a:bodyPr>
            <a:spAutoFit/>
          </a:bodyPr>
          <a:lstStyle/>
          <a:p>
            <a:pPr marL="173038" lvl="1" indent="-1588" algn="just">
              <a:lnSpc>
                <a:spcPct val="110000"/>
              </a:lnSpc>
            </a:pPr>
            <a:r>
              <a:rPr lang="en-US" sz="2200">
                <a:solidFill>
                  <a:srgbClr val="173C87"/>
                </a:solidFill>
                <a:latin typeface="Palatino Linotype" pitchFamily="18" charset="0"/>
              </a:rPr>
              <a:t>Multiple progress post-tests can be given throughout the year. However, one progress test must be identified as a post-test prior to the participant’s anniversary date. </a:t>
            </a:r>
          </a:p>
          <a:p>
            <a:pPr marL="173038" lvl="1" indent="-1588" algn="just">
              <a:lnSpc>
                <a:spcPct val="110000"/>
              </a:lnSpc>
            </a:pPr>
            <a:endParaRPr lang="en-US" sz="2200">
              <a:solidFill>
                <a:srgbClr val="173C87"/>
              </a:solidFill>
              <a:latin typeface="Palatino Linotype" pitchFamily="18" charset="0"/>
            </a:endParaRPr>
          </a:p>
          <a:p>
            <a:pPr marL="173038" lvl="1" indent="-1588" algn="just">
              <a:lnSpc>
                <a:spcPct val="110000"/>
              </a:lnSpc>
            </a:pPr>
            <a:r>
              <a:rPr lang="en-US" sz="2200">
                <a:solidFill>
                  <a:srgbClr val="173C87"/>
                </a:solidFill>
                <a:latin typeface="Palatino Linotype" pitchFamily="18" charset="0"/>
              </a:rPr>
              <a:t>If a post test is not identified, the test scores entered closest to the anniversary date or on the anniversary date will be recognized as the official post test score, regardless of whether or not it was a higher or lower score than any of the previous post assessments conducted during the year.</a:t>
            </a:r>
            <a:endParaRPr lang="en-US" sz="2200">
              <a:solidFill>
                <a:srgbClr val="173C87"/>
              </a:solidFill>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7413"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0" name="Rectangle 9"/>
          <p:cNvSpPr/>
          <p:nvPr/>
        </p:nvSpPr>
        <p:spPr>
          <a:xfrm>
            <a:off x="2667000" y="1371600"/>
            <a:ext cx="4419600" cy="584200"/>
          </a:xfrm>
          <a:prstGeom prst="rect">
            <a:avLst/>
          </a:prstGeom>
        </p:spPr>
        <p:txBody>
          <a:bodyPr>
            <a:spAutoFit/>
          </a:bodyPr>
          <a:lstStyle/>
          <a:p>
            <a:pPr fontAlgn="auto">
              <a:spcBef>
                <a:spcPts val="0"/>
              </a:spcBef>
              <a:spcAft>
                <a:spcPts val="0"/>
              </a:spcAft>
              <a:defRPr/>
            </a:pPr>
            <a:r>
              <a:rPr lang="en-US" sz="3200" b="1" cap="small" dirty="0">
                <a:solidFill>
                  <a:srgbClr val="13326F"/>
                </a:solidFill>
                <a:latin typeface="Palatino Linotype" pitchFamily="18" charset="0"/>
              </a:rPr>
              <a:t>Assessment  Tools  </a:t>
            </a:r>
          </a:p>
        </p:txBody>
      </p:sp>
      <p:sp>
        <p:nvSpPr>
          <p:cNvPr id="17418" name="TextBox 13"/>
          <p:cNvSpPr txBox="1">
            <a:spLocks noChangeArrowheads="1"/>
          </p:cNvSpPr>
          <p:nvPr/>
        </p:nvSpPr>
        <p:spPr bwMode="auto">
          <a:xfrm>
            <a:off x="609600" y="2209800"/>
            <a:ext cx="8001000" cy="1570038"/>
          </a:xfrm>
          <a:prstGeom prst="rect">
            <a:avLst/>
          </a:prstGeom>
          <a:noFill/>
          <a:ln w="9525">
            <a:noFill/>
            <a:miter lim="800000"/>
            <a:headEnd/>
            <a:tailEnd/>
          </a:ln>
        </p:spPr>
        <p:txBody>
          <a:bodyPr>
            <a:spAutoFit/>
          </a:bodyPr>
          <a:lstStyle/>
          <a:p>
            <a:pPr marL="0" lvl="1">
              <a:tabLst>
                <a:tab pos="346075" algn="l"/>
              </a:tabLst>
            </a:pPr>
            <a:r>
              <a:rPr lang="en-US" sz="2400">
                <a:solidFill>
                  <a:srgbClr val="13326F"/>
                </a:solidFill>
                <a:latin typeface="Palatino Linotype" pitchFamily="18" charset="0"/>
              </a:rPr>
              <a:t>States, grantees, or contractors are not required to use the same assessment tool throughout their jurisdictions, but the same test tool used for a participant at pre-testing must used for the participant’s post-testing. </a:t>
            </a:r>
          </a:p>
        </p:txBody>
      </p:sp>
      <p:sp>
        <p:nvSpPr>
          <p:cNvPr id="15" name="Rectangle 14"/>
          <p:cNvSpPr/>
          <p:nvPr/>
        </p:nvSpPr>
        <p:spPr>
          <a:xfrm>
            <a:off x="6629400" y="228600"/>
            <a:ext cx="1481328"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3</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8437"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0" name="Rectangle 9"/>
          <p:cNvSpPr/>
          <p:nvPr/>
        </p:nvSpPr>
        <p:spPr>
          <a:xfrm>
            <a:off x="1447800" y="1371600"/>
            <a:ext cx="6858000" cy="584200"/>
          </a:xfrm>
          <a:prstGeom prst="rect">
            <a:avLst/>
          </a:prstGeom>
        </p:spPr>
        <p:txBody>
          <a:bodyPr>
            <a:spAutoFit/>
          </a:bodyPr>
          <a:lstStyle/>
          <a:p>
            <a:pPr fontAlgn="auto">
              <a:spcBef>
                <a:spcPts val="0"/>
              </a:spcBef>
              <a:spcAft>
                <a:spcPts val="0"/>
              </a:spcAft>
              <a:defRPr/>
            </a:pPr>
            <a:r>
              <a:rPr lang="en-US" sz="3200" b="1" cap="small" dirty="0">
                <a:solidFill>
                  <a:srgbClr val="13326F"/>
                </a:solidFill>
                <a:latin typeface="Palatino Linotype" pitchFamily="18" charset="0"/>
              </a:rPr>
              <a:t>Youth With Disabilities (YWD) </a:t>
            </a:r>
          </a:p>
        </p:txBody>
      </p:sp>
      <p:sp>
        <p:nvSpPr>
          <p:cNvPr id="18441" name="Rectangle 19"/>
          <p:cNvSpPr>
            <a:spLocks noChangeArrowheads="1"/>
          </p:cNvSpPr>
          <p:nvPr/>
        </p:nvSpPr>
        <p:spPr bwMode="auto">
          <a:xfrm>
            <a:off x="228600" y="2286000"/>
            <a:ext cx="8610600" cy="3178175"/>
          </a:xfrm>
          <a:prstGeom prst="rect">
            <a:avLst/>
          </a:prstGeom>
          <a:noFill/>
          <a:ln w="9525">
            <a:noFill/>
            <a:miter lim="800000"/>
            <a:headEnd/>
            <a:tailEnd/>
          </a:ln>
        </p:spPr>
        <p:txBody>
          <a:bodyPr>
            <a:spAutoFit/>
          </a:bodyPr>
          <a:lstStyle/>
          <a:p>
            <a:r>
              <a:rPr lang="en-US" sz="2200">
                <a:solidFill>
                  <a:srgbClr val="13326F"/>
                </a:solidFill>
                <a:latin typeface="Palatino Linotype" pitchFamily="18" charset="0"/>
              </a:rPr>
              <a:t>When administering assessment tools, individuals with disabilities are to be provided with reasonable accommodations, as appropriate, according to:</a:t>
            </a:r>
          </a:p>
          <a:p>
            <a:endParaRPr lang="en-US" sz="2200">
              <a:solidFill>
                <a:srgbClr val="13326F"/>
              </a:solidFill>
              <a:latin typeface="Palatino Linotype" pitchFamily="18" charset="0"/>
            </a:endParaRPr>
          </a:p>
          <a:p>
            <a:pPr marL="630238" lvl="1" indent="-173038">
              <a:lnSpc>
                <a:spcPct val="125000"/>
              </a:lnSpc>
              <a:buFont typeface="Arial" pitchFamily="34" charset="0"/>
              <a:buChar char="•"/>
            </a:pPr>
            <a:r>
              <a:rPr lang="en-US">
                <a:solidFill>
                  <a:srgbClr val="13326F"/>
                </a:solidFill>
                <a:latin typeface="Palatino Linotype" pitchFamily="18" charset="0"/>
              </a:rPr>
              <a:t>Section 188 of the WIA (implementing regulations at 29 CFR Part 37), </a:t>
            </a:r>
          </a:p>
          <a:p>
            <a:pPr marL="630238" lvl="1" indent="-173038">
              <a:lnSpc>
                <a:spcPct val="125000"/>
              </a:lnSpc>
              <a:buFont typeface="Arial" pitchFamily="34" charset="0"/>
              <a:buChar char="•"/>
            </a:pPr>
            <a:r>
              <a:rPr lang="en-US">
                <a:solidFill>
                  <a:srgbClr val="13326F"/>
                </a:solidFill>
                <a:latin typeface="Palatino Linotype" pitchFamily="18" charset="0"/>
              </a:rPr>
              <a:t>Section 504 of the Rehabilitation Act of 1973 (DOL implementing regulations at 29 CFR 32)</a:t>
            </a:r>
          </a:p>
          <a:p>
            <a:pPr marL="630238" lvl="1" indent="-173038">
              <a:lnSpc>
                <a:spcPct val="125000"/>
              </a:lnSpc>
              <a:buFont typeface="Arial" pitchFamily="34" charset="0"/>
              <a:buChar char="•"/>
            </a:pPr>
            <a:r>
              <a:rPr lang="en-US">
                <a:solidFill>
                  <a:srgbClr val="13326F"/>
                </a:solidFill>
                <a:latin typeface="Palatino Linotype" pitchFamily="18" charset="0"/>
              </a:rPr>
              <a:t>Title II of the Americans with Disabilities Act, if applicable (implementing regulations at 28 CFR Part 35) taking into consideration</a:t>
            </a: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4</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9461"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0" name="Rectangle 9"/>
          <p:cNvSpPr/>
          <p:nvPr/>
        </p:nvSpPr>
        <p:spPr>
          <a:xfrm>
            <a:off x="1447800" y="1371600"/>
            <a:ext cx="7086600" cy="584200"/>
          </a:xfrm>
          <a:prstGeom prst="rect">
            <a:avLst/>
          </a:prstGeom>
        </p:spPr>
        <p:txBody>
          <a:bodyPr>
            <a:spAutoFit/>
          </a:bodyPr>
          <a:lstStyle/>
          <a:p>
            <a:pPr fontAlgn="auto">
              <a:spcBef>
                <a:spcPts val="0"/>
              </a:spcBef>
              <a:spcAft>
                <a:spcPts val="0"/>
              </a:spcAft>
              <a:defRPr/>
            </a:pPr>
            <a:r>
              <a:rPr lang="en-US" sz="3200" b="1" cap="small" dirty="0">
                <a:solidFill>
                  <a:srgbClr val="13326F"/>
                </a:solidFill>
                <a:latin typeface="Palatino Linotype" pitchFamily="18" charset="0"/>
              </a:rPr>
              <a:t>Alternate Assessments- (YWD) </a:t>
            </a: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5</a:t>
            </a:r>
          </a:p>
        </p:txBody>
      </p:sp>
      <p:sp>
        <p:nvSpPr>
          <p:cNvPr id="19467" name="Rectangle 11"/>
          <p:cNvSpPr>
            <a:spLocks noChangeArrowheads="1"/>
          </p:cNvSpPr>
          <p:nvPr/>
        </p:nvSpPr>
        <p:spPr bwMode="auto">
          <a:xfrm>
            <a:off x="381000" y="2133600"/>
            <a:ext cx="8458200" cy="3116263"/>
          </a:xfrm>
          <a:prstGeom prst="rect">
            <a:avLst/>
          </a:prstGeom>
          <a:noFill/>
          <a:ln w="9525">
            <a:noFill/>
            <a:miter lim="800000"/>
            <a:headEnd/>
            <a:tailEnd/>
          </a:ln>
        </p:spPr>
        <p:txBody>
          <a:bodyPr>
            <a:spAutoFit/>
          </a:bodyPr>
          <a:lstStyle/>
          <a:p>
            <a:r>
              <a:rPr lang="en-US" sz="2400" dirty="0">
                <a:solidFill>
                  <a:srgbClr val="13326F"/>
                </a:solidFill>
                <a:latin typeface="Palatino Linotype" pitchFamily="18" charset="0"/>
              </a:rPr>
              <a:t>Most youth with disabilities can, and should, be assessed using tests that specifically crosswalk to educational functioning levels, using accommodations where needed. </a:t>
            </a:r>
          </a:p>
          <a:p>
            <a:endParaRPr lang="en-US" sz="2400" dirty="0">
              <a:solidFill>
                <a:srgbClr val="13326F"/>
              </a:solidFill>
              <a:latin typeface="Palatino Linotype" pitchFamily="18" charset="0"/>
            </a:endParaRPr>
          </a:p>
          <a:p>
            <a:r>
              <a:rPr lang="en-US" sz="2400" dirty="0">
                <a:solidFill>
                  <a:srgbClr val="13326F"/>
                </a:solidFill>
                <a:latin typeface="Palatino Linotype" pitchFamily="18" charset="0"/>
              </a:rPr>
              <a:t>It recognizes that in very limited instances, use of these testing instruments, even with appropriate accommodations, may not provide a valid or reliable evaluation of the literacy and numeracy skills of a youth with one or more disabilities. </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0485"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4" name="Rectangle 13"/>
          <p:cNvSpPr/>
          <p:nvPr/>
        </p:nvSpPr>
        <p:spPr>
          <a:xfrm>
            <a:off x="457200" y="1676400"/>
            <a:ext cx="8153400" cy="2230438"/>
          </a:xfrm>
          <a:prstGeom prst="rect">
            <a:avLst/>
          </a:prstGeom>
        </p:spPr>
        <p:txBody>
          <a:bodyPr>
            <a:spAutoFit/>
          </a:bodyPr>
          <a:lstStyle/>
          <a:p>
            <a:pPr fontAlgn="auto">
              <a:lnSpc>
                <a:spcPct val="120000"/>
              </a:lnSpc>
              <a:spcBef>
                <a:spcPts val="0"/>
              </a:spcBef>
              <a:spcAft>
                <a:spcPts val="0"/>
              </a:spcAft>
              <a:defRPr/>
            </a:pPr>
            <a:r>
              <a:rPr lang="en-US" sz="2200" dirty="0">
                <a:solidFill>
                  <a:srgbClr val="13326F"/>
                </a:solidFill>
                <a:latin typeface="Palatino Linotype" pitchFamily="18" charset="0"/>
              </a:rPr>
              <a:t>Participants who exit prior to their anniversary date in any program year after their first twelve months of participation are excluded from the literacy and numeracy performance measure.</a:t>
            </a:r>
          </a:p>
          <a:p>
            <a:pPr fontAlgn="auto">
              <a:lnSpc>
                <a:spcPct val="120000"/>
              </a:lnSpc>
              <a:spcBef>
                <a:spcPts val="0"/>
              </a:spcBef>
              <a:spcAft>
                <a:spcPts val="0"/>
              </a:spcAft>
              <a:defRPr/>
            </a:pPr>
            <a:endParaRPr lang="en-US" sz="800" dirty="0">
              <a:solidFill>
                <a:srgbClr val="13326F"/>
              </a:solidFill>
              <a:latin typeface="Palatino Linotype" pitchFamily="18" charset="0"/>
            </a:endParaRPr>
          </a:p>
          <a:p>
            <a:pPr marL="1371600" lvl="2" indent="-457200" fontAlgn="auto">
              <a:lnSpc>
                <a:spcPct val="120000"/>
              </a:lnSpc>
              <a:spcBef>
                <a:spcPts val="0"/>
              </a:spcBef>
              <a:spcAft>
                <a:spcPts val="0"/>
              </a:spcAft>
              <a:buFont typeface="+mj-lt"/>
              <a:buAutoNum type="alphaLcPeriod"/>
              <a:defRPr/>
            </a:pPr>
            <a:r>
              <a:rPr lang="en-US" sz="2000" dirty="0">
                <a:solidFill>
                  <a:srgbClr val="13326F"/>
                </a:solidFill>
                <a:latin typeface="Palatino Linotype" pitchFamily="18" charset="0"/>
              </a:rPr>
              <a:t>Even if the participant completes post-testing prior to exit</a:t>
            </a:r>
          </a:p>
          <a:p>
            <a:pPr marL="344488" indent="-344488" algn="just" fontAlgn="auto">
              <a:spcBef>
                <a:spcPts val="0"/>
              </a:spcBef>
              <a:spcAft>
                <a:spcPts val="0"/>
              </a:spcAft>
              <a:defRPr/>
            </a:pPr>
            <a:endParaRPr lang="en-US" sz="2400" dirty="0">
              <a:solidFill>
                <a:srgbClr val="13326F"/>
              </a:solidFill>
              <a:latin typeface="Palatino Linotype" pitchFamily="18" charset="0"/>
            </a:endParaRP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6</a:t>
            </a: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1509"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4" name="Rectangle 13"/>
          <p:cNvSpPr/>
          <p:nvPr/>
        </p:nvSpPr>
        <p:spPr>
          <a:xfrm>
            <a:off x="990600" y="1600200"/>
            <a:ext cx="7620000" cy="3814763"/>
          </a:xfrm>
          <a:prstGeom prst="rect">
            <a:avLst/>
          </a:prstGeom>
        </p:spPr>
        <p:txBody>
          <a:bodyPr>
            <a:spAutoFit/>
          </a:bodyPr>
          <a:lstStyle/>
          <a:p>
            <a:pPr fontAlgn="auto">
              <a:lnSpc>
                <a:spcPct val="112000"/>
              </a:lnSpc>
              <a:spcBef>
                <a:spcPts val="0"/>
              </a:spcBef>
              <a:spcAft>
                <a:spcPts val="0"/>
              </a:spcAft>
              <a:defRPr/>
            </a:pPr>
            <a:r>
              <a:rPr lang="en-US" sz="2200" dirty="0">
                <a:solidFill>
                  <a:srgbClr val="13326F"/>
                </a:solidFill>
                <a:latin typeface="Palatino Linotype" pitchFamily="18" charset="0"/>
              </a:rPr>
              <a:t>Participants who exit with a global exclusion are excluded from the literacy and numeracy performance measure. </a:t>
            </a:r>
          </a:p>
          <a:p>
            <a:pPr fontAlgn="auto">
              <a:lnSpc>
                <a:spcPct val="112000"/>
              </a:lnSpc>
              <a:spcBef>
                <a:spcPts val="0"/>
              </a:spcBef>
              <a:spcAft>
                <a:spcPts val="0"/>
              </a:spcAft>
              <a:defRPr/>
            </a:pPr>
            <a:endParaRPr lang="en-US" dirty="0">
              <a:solidFill>
                <a:srgbClr val="13326F"/>
              </a:solidFill>
              <a:latin typeface="Palatino Linotype" pitchFamily="18" charset="0"/>
            </a:endParaRP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 Death</a:t>
            </a: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 Health/medical</a:t>
            </a: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 Family care </a:t>
            </a: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 Institutionalized </a:t>
            </a: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Reservists called back to duty</a:t>
            </a:r>
          </a:p>
          <a:p>
            <a:pPr marL="2065338" indent="-236538" fontAlgn="auto">
              <a:lnSpc>
                <a:spcPct val="112000"/>
              </a:lnSpc>
              <a:spcBef>
                <a:spcPts val="0"/>
              </a:spcBef>
              <a:spcAft>
                <a:spcPts val="0"/>
              </a:spcAft>
              <a:buFont typeface="Arial" pitchFamily="34" charset="0"/>
              <a:buChar char="•"/>
              <a:tabLst>
                <a:tab pos="2065338" algn="l"/>
              </a:tabLst>
              <a:defRPr/>
            </a:pPr>
            <a:r>
              <a:rPr lang="en-US" sz="2200" dirty="0">
                <a:solidFill>
                  <a:srgbClr val="13326F"/>
                </a:solidFill>
                <a:latin typeface="Palatino Linotype" pitchFamily="18" charset="0"/>
              </a:rPr>
              <a:t> Relocation to a mandated residential facility</a:t>
            </a: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7</a:t>
            </a:r>
          </a:p>
        </p:txBody>
      </p:sp>
      <p:sp>
        <p:nvSpPr>
          <p:cNvPr id="21515" name="TextBox 11"/>
          <p:cNvSpPr txBox="1">
            <a:spLocks noChangeArrowheads="1"/>
          </p:cNvSpPr>
          <p:nvPr/>
        </p:nvSpPr>
        <p:spPr bwMode="auto">
          <a:xfrm>
            <a:off x="2895600" y="5638800"/>
            <a:ext cx="2590800" cy="276225"/>
          </a:xfrm>
          <a:prstGeom prst="rect">
            <a:avLst/>
          </a:prstGeom>
          <a:noFill/>
          <a:ln w="9525">
            <a:noFill/>
            <a:miter lim="800000"/>
            <a:headEnd/>
            <a:tailEnd/>
          </a:ln>
        </p:spPr>
        <p:txBody>
          <a:bodyPr>
            <a:spAutoFit/>
          </a:bodyPr>
          <a:lstStyle/>
          <a:p>
            <a:r>
              <a:rPr lang="en-US" sz="1200" b="1">
                <a:solidFill>
                  <a:srgbClr val="FF0000"/>
                </a:solidFill>
                <a:latin typeface="Palatino Linotype" pitchFamily="18" charset="0"/>
              </a:rPr>
              <a:t>Special Note:  </a:t>
            </a:r>
            <a:r>
              <a:rPr lang="en-US" sz="1200">
                <a:solidFill>
                  <a:srgbClr val="FF0000"/>
                </a:solidFill>
                <a:latin typeface="Palatino Linotype" pitchFamily="18" charset="0"/>
              </a:rPr>
              <a:t>Must verify 90 days</a:t>
            </a:r>
            <a:endParaRPr lang="en-US" sz="120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533"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4" name="Rectangle 13"/>
          <p:cNvSpPr/>
          <p:nvPr/>
        </p:nvSpPr>
        <p:spPr>
          <a:xfrm>
            <a:off x="457200" y="1600200"/>
            <a:ext cx="7620000" cy="704850"/>
          </a:xfrm>
          <a:prstGeom prst="rect">
            <a:avLst/>
          </a:prstGeom>
        </p:spPr>
        <p:txBody>
          <a:bodyPr>
            <a:spAutoFit/>
          </a:bodyPr>
          <a:lstStyle/>
          <a:p>
            <a:pPr marL="344488" indent="-344488" algn="just" fontAlgn="auto">
              <a:spcBef>
                <a:spcPts val="0"/>
              </a:spcBef>
              <a:spcAft>
                <a:spcPts val="0"/>
              </a:spcAft>
              <a:defRPr/>
            </a:pPr>
            <a:endParaRPr lang="en-US" b="1" cap="small" dirty="0">
              <a:solidFill>
                <a:srgbClr val="173C87"/>
              </a:solidFill>
              <a:latin typeface="Calibri" pitchFamily="34" charset="0"/>
            </a:endParaRPr>
          </a:p>
          <a:p>
            <a:pPr marL="344488" indent="-344488" algn="just" fontAlgn="auto">
              <a:lnSpc>
                <a:spcPct val="121000"/>
              </a:lnSpc>
              <a:spcBef>
                <a:spcPts val="0"/>
              </a:spcBef>
              <a:spcAft>
                <a:spcPts val="0"/>
              </a:spcAft>
              <a:defRPr/>
            </a:pPr>
            <a:endParaRPr lang="en-US" b="1" cap="small" dirty="0">
              <a:solidFill>
                <a:srgbClr val="173C87"/>
              </a:solidFill>
              <a:latin typeface="Calibri" pitchFamily="34" charset="0"/>
            </a:endParaRPr>
          </a:p>
        </p:txBody>
      </p:sp>
      <p:sp>
        <p:nvSpPr>
          <p:cNvPr id="15" name="Rectangle 14"/>
          <p:cNvSpPr/>
          <p:nvPr/>
        </p:nvSpPr>
        <p:spPr>
          <a:xfrm>
            <a:off x="6629400" y="228601"/>
            <a:ext cx="1481917"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8</a:t>
            </a:r>
          </a:p>
        </p:txBody>
      </p:sp>
      <p:sp>
        <p:nvSpPr>
          <p:cNvPr id="22539" name="Rectangle 11"/>
          <p:cNvSpPr>
            <a:spLocks noChangeArrowheads="1"/>
          </p:cNvSpPr>
          <p:nvPr/>
        </p:nvSpPr>
        <p:spPr bwMode="auto">
          <a:xfrm>
            <a:off x="457200" y="1752600"/>
            <a:ext cx="7924800" cy="2060575"/>
          </a:xfrm>
          <a:prstGeom prst="rect">
            <a:avLst/>
          </a:prstGeom>
          <a:noFill/>
          <a:ln w="9525">
            <a:noFill/>
            <a:miter lim="800000"/>
            <a:headEnd/>
            <a:tailEnd/>
          </a:ln>
        </p:spPr>
        <p:txBody>
          <a:bodyPr>
            <a:spAutoFit/>
          </a:bodyPr>
          <a:lstStyle/>
          <a:p>
            <a:pPr>
              <a:lnSpc>
                <a:spcPct val="112000"/>
              </a:lnSpc>
            </a:pPr>
            <a:r>
              <a:rPr lang="en-US" sz="2200" dirty="0">
                <a:solidFill>
                  <a:srgbClr val="13326F"/>
                </a:solidFill>
                <a:latin typeface="Palatino Linotype" pitchFamily="18" charset="0"/>
              </a:rPr>
              <a:t>Unless a previous basic skills assessments was conducted within six months prior to participation, programs must assess participants at  intake or within 60 days following the date of first youth program service to determine their initial educational functioning level.</a:t>
            </a:r>
          </a:p>
        </p:txBody>
      </p:sp>
      <p:sp>
        <p:nvSpPr>
          <p:cNvPr id="22540" name="TextBox 16"/>
          <p:cNvSpPr txBox="1">
            <a:spLocks noChangeArrowheads="1"/>
          </p:cNvSpPr>
          <p:nvPr/>
        </p:nvSpPr>
        <p:spPr bwMode="auto">
          <a:xfrm>
            <a:off x="990600" y="3886200"/>
            <a:ext cx="6858000" cy="738188"/>
          </a:xfrm>
          <a:prstGeom prst="rect">
            <a:avLst/>
          </a:prstGeom>
          <a:noFill/>
          <a:ln w="9525">
            <a:noFill/>
            <a:miter lim="800000"/>
            <a:headEnd/>
            <a:tailEnd/>
          </a:ln>
        </p:spPr>
        <p:txBody>
          <a:bodyPr>
            <a:spAutoFit/>
          </a:bodyPr>
          <a:lstStyle/>
          <a:p>
            <a:r>
              <a:rPr lang="en-US" sz="1400">
                <a:solidFill>
                  <a:srgbClr val="FF0000"/>
                </a:solidFill>
                <a:latin typeface="Palatino Linotype" pitchFamily="18" charset="0"/>
              </a:rPr>
              <a:t>Special Note:   Conducting basic skills assessments at intake will ensure basic skill deficient (out of school) younger youth are identified easily so that their first goal is a basic skills goal, as required by WIA guidance.</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5125"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6248400" y="228600"/>
            <a:ext cx="25908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5128" name="Rectangle 11"/>
          <p:cNvSpPr>
            <a:spLocks noChangeArrowheads="1"/>
          </p:cNvSpPr>
          <p:nvPr/>
        </p:nvSpPr>
        <p:spPr bwMode="auto">
          <a:xfrm>
            <a:off x="381000" y="1447800"/>
            <a:ext cx="8534400" cy="806450"/>
          </a:xfrm>
          <a:prstGeom prst="rect">
            <a:avLst/>
          </a:prstGeom>
          <a:noFill/>
          <a:ln w="9525">
            <a:noFill/>
            <a:miter lim="800000"/>
            <a:headEnd/>
            <a:tailEnd/>
          </a:ln>
        </p:spPr>
        <p:txBody>
          <a:bodyPr>
            <a:spAutoFit/>
          </a:bodyPr>
          <a:lstStyle/>
          <a:p>
            <a:pPr>
              <a:lnSpc>
                <a:spcPct val="122000"/>
              </a:lnSpc>
            </a:pPr>
            <a:r>
              <a:rPr lang="en-US" sz="1900">
                <a:solidFill>
                  <a:srgbClr val="173C87"/>
                </a:solidFill>
                <a:latin typeface="Palatino Linotype" pitchFamily="18" charset="0"/>
              </a:rPr>
              <a:t>Training and Employment Guidance Letter (TEGL) 17-05, among other things, clarifies the federal literacy and numeracy gains requirement for youth by: </a:t>
            </a:r>
          </a:p>
        </p:txBody>
      </p:sp>
      <p:sp>
        <p:nvSpPr>
          <p:cNvPr id="10" name="TextBox 9"/>
          <p:cNvSpPr txBox="1"/>
          <p:nvPr/>
        </p:nvSpPr>
        <p:spPr>
          <a:xfrm>
            <a:off x="838200" y="2667000"/>
            <a:ext cx="7696200" cy="1565275"/>
          </a:xfrm>
          <a:prstGeom prst="rect">
            <a:avLst/>
          </a:prstGeom>
          <a:noFill/>
        </p:spPr>
        <p:txBody>
          <a:bodyPr>
            <a:spAutoFit/>
          </a:bodyPr>
          <a:lstStyle/>
          <a:p>
            <a:pPr marL="741363" lvl="1" indent="-284163" fontAlgn="auto">
              <a:spcBef>
                <a:spcPts val="0"/>
              </a:spcBef>
              <a:spcAft>
                <a:spcPts val="0"/>
              </a:spcAft>
              <a:buFont typeface="Arial" pitchFamily="34" charset="0"/>
              <a:buChar char="•"/>
              <a:defRPr/>
            </a:pPr>
            <a:r>
              <a:rPr lang="en-US" sz="1600" cap="small" dirty="0">
                <a:solidFill>
                  <a:srgbClr val="173C87"/>
                </a:solidFill>
                <a:latin typeface="+mn-lt"/>
              </a:rPr>
              <a:t>Limiting the WIA Youth test population to basic skills deficient Older Youth</a:t>
            </a:r>
          </a:p>
          <a:p>
            <a:pPr marL="693738" lvl="1" indent="-236538" fontAlgn="auto">
              <a:lnSpc>
                <a:spcPct val="122000"/>
              </a:lnSpc>
              <a:spcBef>
                <a:spcPts val="0"/>
              </a:spcBef>
              <a:spcAft>
                <a:spcPts val="0"/>
              </a:spcAft>
              <a:buFont typeface="Arial" pitchFamily="34" charset="0"/>
              <a:buChar char="•"/>
              <a:defRPr/>
            </a:pPr>
            <a:r>
              <a:rPr lang="en-US" sz="1600" cap="small" dirty="0">
                <a:solidFill>
                  <a:srgbClr val="173C87"/>
                </a:solidFill>
                <a:latin typeface="+mn-lt"/>
              </a:rPr>
              <a:t> Instituting firm assessment timelines</a:t>
            </a:r>
          </a:p>
          <a:p>
            <a:pPr marL="693738" lvl="1" indent="-236538" fontAlgn="auto">
              <a:lnSpc>
                <a:spcPct val="122000"/>
              </a:lnSpc>
              <a:spcBef>
                <a:spcPts val="0"/>
              </a:spcBef>
              <a:spcAft>
                <a:spcPts val="0"/>
              </a:spcAft>
              <a:buFont typeface="Arial" pitchFamily="34" charset="0"/>
              <a:buChar char="•"/>
              <a:defRPr/>
            </a:pPr>
            <a:r>
              <a:rPr lang="en-US" sz="1600" cap="small" dirty="0">
                <a:solidFill>
                  <a:srgbClr val="173C87"/>
                </a:solidFill>
                <a:latin typeface="+mn-lt"/>
              </a:rPr>
              <a:t>Adopting the United States Department of Education’s National Reporting System (NRS) standards </a:t>
            </a:r>
          </a:p>
          <a:p>
            <a:pPr marL="693738" lvl="1" indent="-236538" fontAlgn="auto">
              <a:lnSpc>
                <a:spcPct val="122000"/>
              </a:lnSpc>
              <a:spcBef>
                <a:spcPts val="0"/>
              </a:spcBef>
              <a:spcAft>
                <a:spcPts val="0"/>
              </a:spcAft>
              <a:buFont typeface="Arial" pitchFamily="34" charset="0"/>
              <a:buChar char="•"/>
              <a:defRPr/>
            </a:pPr>
            <a:r>
              <a:rPr lang="en-US" sz="1600" cap="small" dirty="0">
                <a:solidFill>
                  <a:srgbClr val="173C87"/>
                </a:solidFill>
                <a:latin typeface="+mn-lt"/>
              </a:rPr>
              <a:t>Establishing  a federal literacy and numeracy performance indicator</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3557"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0" name="Rectangle 9"/>
          <p:cNvSpPr/>
          <p:nvPr/>
        </p:nvSpPr>
        <p:spPr>
          <a:xfrm>
            <a:off x="457200" y="1626174"/>
            <a:ext cx="8305800" cy="4222631"/>
          </a:xfrm>
          <a:prstGeom prst="rect">
            <a:avLst/>
          </a:prstGeom>
        </p:spPr>
        <p:txBody>
          <a:bodyPr>
            <a:spAutoFit/>
          </a:bodyPr>
          <a:lstStyle/>
          <a:p>
            <a:pPr lvl="1" indent="-457200" fontAlgn="auto">
              <a:lnSpc>
                <a:spcPct val="114000"/>
              </a:lnSpc>
              <a:spcBef>
                <a:spcPts val="0"/>
              </a:spcBef>
              <a:spcAft>
                <a:spcPts val="0"/>
              </a:spcAft>
              <a:defRPr/>
            </a:pPr>
            <a:r>
              <a:rPr lang="en-US" sz="2200" dirty="0">
                <a:solidFill>
                  <a:srgbClr val="13326F"/>
                </a:solidFill>
                <a:latin typeface="Palatino Linotype" pitchFamily="18" charset="0"/>
              </a:rPr>
              <a:t>All WIA youth participants should be assessed for basic skills</a:t>
            </a:r>
          </a:p>
          <a:p>
            <a:pPr marL="0" lvl="1" fontAlgn="auto">
              <a:lnSpc>
                <a:spcPct val="114000"/>
              </a:lnSpc>
              <a:spcBef>
                <a:spcPts val="0"/>
              </a:spcBef>
              <a:spcAft>
                <a:spcPts val="0"/>
              </a:spcAft>
              <a:defRPr/>
            </a:pPr>
            <a:r>
              <a:rPr lang="en-US" sz="2200" dirty="0">
                <a:solidFill>
                  <a:srgbClr val="13326F"/>
                </a:solidFill>
                <a:latin typeface="Palatino Linotype" pitchFamily="18" charset="0"/>
              </a:rPr>
              <a:t>deficiencies and their scores recorded in Employ Florida Marketplace (EFM).   </a:t>
            </a:r>
          </a:p>
          <a:p>
            <a:pPr marL="0" lvl="1" fontAlgn="auto">
              <a:lnSpc>
                <a:spcPct val="114000"/>
              </a:lnSpc>
              <a:spcBef>
                <a:spcPts val="0"/>
              </a:spcBef>
              <a:spcAft>
                <a:spcPts val="0"/>
              </a:spcAft>
              <a:defRPr/>
            </a:pPr>
            <a:endParaRPr lang="en-US" sz="1200" dirty="0">
              <a:solidFill>
                <a:srgbClr val="13326F"/>
              </a:solidFill>
              <a:latin typeface="Palatino Linotype" pitchFamily="18" charset="0"/>
            </a:endParaRPr>
          </a:p>
          <a:p>
            <a:pPr lvl="2" indent="-457200" fontAlgn="auto">
              <a:lnSpc>
                <a:spcPct val="114000"/>
              </a:lnSpc>
              <a:spcBef>
                <a:spcPts val="0"/>
              </a:spcBef>
              <a:spcAft>
                <a:spcPts val="0"/>
              </a:spcAft>
              <a:buFont typeface="+mj-lt"/>
              <a:buAutoNum type="alphaLcPeriod"/>
              <a:defRPr/>
            </a:pPr>
            <a:r>
              <a:rPr lang="en-US" sz="1600" dirty="0">
                <a:solidFill>
                  <a:srgbClr val="13326F"/>
                </a:solidFill>
                <a:latin typeface="Palatino Linotype" pitchFamily="18" charset="0"/>
              </a:rPr>
              <a:t>Basic skills deficient youth test scores must be record in the </a:t>
            </a:r>
            <a:r>
              <a:rPr lang="en-US" sz="1600" i="1" dirty="0">
                <a:solidFill>
                  <a:srgbClr val="13326F"/>
                </a:solidFill>
                <a:latin typeface="Palatino Linotype" pitchFamily="18" charset="0"/>
              </a:rPr>
              <a:t>Literacy and Numeracy </a:t>
            </a:r>
            <a:r>
              <a:rPr lang="en-US" sz="1600" dirty="0">
                <a:solidFill>
                  <a:srgbClr val="13326F"/>
                </a:solidFill>
                <a:latin typeface="Palatino Linotype" pitchFamily="18" charset="0"/>
              </a:rPr>
              <a:t>section of EFM.  </a:t>
            </a:r>
          </a:p>
          <a:p>
            <a:pPr lvl="5" indent="-457200">
              <a:lnSpc>
                <a:spcPct val="114000"/>
              </a:lnSpc>
              <a:buFont typeface="+mj-lt"/>
              <a:buAutoNum type="romanUcPeriod"/>
              <a:defRPr/>
            </a:pPr>
            <a:r>
              <a:rPr lang="en-US" sz="1600" dirty="0">
                <a:solidFill>
                  <a:srgbClr val="13326F"/>
                </a:solidFill>
                <a:latin typeface="Palatino Linotype" pitchFamily="18" charset="0"/>
              </a:rPr>
              <a:t>Federal requirements: out of school youth only </a:t>
            </a:r>
          </a:p>
          <a:p>
            <a:pPr lvl="5" indent="-457200">
              <a:lnSpc>
                <a:spcPct val="114000"/>
              </a:lnSpc>
              <a:buFont typeface="+mj-lt"/>
              <a:buAutoNum type="romanUcPeriod"/>
              <a:defRPr/>
            </a:pPr>
            <a:r>
              <a:rPr lang="en-US" sz="1600" dirty="0">
                <a:solidFill>
                  <a:srgbClr val="13326F"/>
                </a:solidFill>
                <a:latin typeface="Palatino Linotype" pitchFamily="18" charset="0"/>
              </a:rPr>
              <a:t>State requirements:  all  WIA participant </a:t>
            </a:r>
          </a:p>
          <a:p>
            <a:pPr lvl="2" indent="-457200" fontAlgn="auto">
              <a:lnSpc>
                <a:spcPct val="114000"/>
              </a:lnSpc>
              <a:spcBef>
                <a:spcPts val="0"/>
              </a:spcBef>
              <a:spcAft>
                <a:spcPts val="0"/>
              </a:spcAft>
              <a:buFont typeface="+mj-lt"/>
              <a:buAutoNum type="alphaLcPeriod"/>
              <a:defRPr/>
            </a:pPr>
            <a:endParaRPr lang="en-US" sz="800" dirty="0">
              <a:solidFill>
                <a:srgbClr val="13326F"/>
              </a:solidFill>
              <a:latin typeface="Palatino Linotype" pitchFamily="18" charset="0"/>
            </a:endParaRPr>
          </a:p>
          <a:p>
            <a:pPr lvl="2" indent="-457200" fontAlgn="auto">
              <a:lnSpc>
                <a:spcPct val="114000"/>
              </a:lnSpc>
              <a:spcBef>
                <a:spcPts val="0"/>
              </a:spcBef>
              <a:spcAft>
                <a:spcPts val="0"/>
              </a:spcAft>
              <a:buFont typeface="+mj-lt"/>
              <a:buAutoNum type="alphaLcPeriod"/>
              <a:defRPr/>
            </a:pPr>
            <a:r>
              <a:rPr lang="en-US" sz="1400" dirty="0">
                <a:solidFill>
                  <a:srgbClr val="13326F"/>
                </a:solidFill>
                <a:latin typeface="Palatino Linotype" pitchFamily="18" charset="0"/>
              </a:rPr>
              <a:t>All other participant scores should be recorded under the Basic Skills area in the Assessment TAB. </a:t>
            </a:r>
          </a:p>
          <a:p>
            <a:pPr lvl="5" indent="-457200">
              <a:lnSpc>
                <a:spcPct val="114000"/>
              </a:lnSpc>
              <a:buFont typeface="+mj-lt"/>
              <a:buAutoNum type="romanUcPeriod"/>
              <a:defRPr/>
            </a:pPr>
            <a:r>
              <a:rPr lang="en-US" sz="1400" dirty="0">
                <a:solidFill>
                  <a:srgbClr val="13326F"/>
                </a:solidFill>
                <a:latin typeface="Palatino Linotype" pitchFamily="18" charset="0"/>
              </a:rPr>
              <a:t>Progress test scores </a:t>
            </a:r>
          </a:p>
          <a:p>
            <a:pPr lvl="5" indent="-457200">
              <a:lnSpc>
                <a:spcPct val="114000"/>
              </a:lnSpc>
              <a:buFont typeface="+mj-lt"/>
              <a:buAutoNum type="romanUcPeriod"/>
              <a:defRPr/>
            </a:pPr>
            <a:r>
              <a:rPr lang="en-US" sz="1400" dirty="0">
                <a:solidFill>
                  <a:srgbClr val="13326F"/>
                </a:solidFill>
                <a:latin typeface="Palatino Linotype" pitchFamily="18" charset="0"/>
              </a:rPr>
              <a:t>Basic skills sufficient participant score  </a:t>
            </a:r>
          </a:p>
          <a:p>
            <a:pPr lvl="1" indent="-457200" fontAlgn="auto">
              <a:lnSpc>
                <a:spcPct val="114000"/>
              </a:lnSpc>
              <a:spcBef>
                <a:spcPts val="0"/>
              </a:spcBef>
              <a:spcAft>
                <a:spcPts val="0"/>
              </a:spcAft>
              <a:buFont typeface="+mj-lt"/>
              <a:buAutoNum type="alphaLcPeriod"/>
              <a:defRPr/>
            </a:pPr>
            <a:endParaRPr lang="en-US" sz="1400" dirty="0">
              <a:solidFill>
                <a:srgbClr val="13326F"/>
              </a:solidFill>
              <a:latin typeface="Palatino Linotype" pitchFamily="18" charset="0"/>
            </a:endParaRPr>
          </a:p>
          <a:p>
            <a:pPr marL="0" lvl="1" fontAlgn="auto">
              <a:lnSpc>
                <a:spcPct val="80000"/>
              </a:lnSpc>
              <a:spcBef>
                <a:spcPts val="0"/>
              </a:spcBef>
              <a:spcAft>
                <a:spcPts val="0"/>
              </a:spcAft>
              <a:defRPr/>
            </a:pPr>
            <a:endParaRPr lang="en-US" sz="2200" dirty="0">
              <a:solidFill>
                <a:srgbClr val="13326F"/>
              </a:solidFill>
              <a:latin typeface="Palatino Linotype" pitchFamily="18" charset="0"/>
            </a:endParaRPr>
          </a:p>
        </p:txBody>
      </p:sp>
      <p:sp>
        <p:nvSpPr>
          <p:cNvPr id="12" name="Rectangle 11"/>
          <p:cNvSpPr/>
          <p:nvPr/>
        </p:nvSpPr>
        <p:spPr>
          <a:xfrm>
            <a:off x="6629400" y="228600"/>
            <a:ext cx="1481328" cy="553998"/>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a:t>
            </a:r>
            <a:r>
              <a:rPr lang="en-US" sz="3000" b="1" cap="small" spc="50" dirty="0" smtClean="0">
                <a:ln w="13500">
                  <a:solidFill>
                    <a:schemeClr val="accent1">
                      <a:shade val="2500"/>
                      <a:alpha val="6500"/>
                    </a:schemeClr>
                  </a:solidFill>
                  <a:prstDash val="solid"/>
                </a:ln>
                <a:solidFill>
                  <a:srgbClr val="13326F"/>
                </a:solidFill>
                <a:latin typeface="Bell MT" pitchFamily="18" charset="0"/>
              </a:rPr>
              <a:t>9</a:t>
            </a:r>
            <a:endParaRPr lang="en-US" sz="3000" b="1" cap="small" spc="50" dirty="0">
              <a:ln w="13500">
                <a:solidFill>
                  <a:schemeClr val="accent1">
                    <a:shade val="2500"/>
                    <a:alpha val="6500"/>
                  </a:schemeClr>
                </a:solidFill>
                <a:prstDash val="solid"/>
              </a:ln>
              <a:solidFill>
                <a:srgbClr val="13326F"/>
              </a:solidFill>
              <a:latin typeface="Bell MT"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4581"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5" name="Rectangle 14"/>
          <p:cNvSpPr/>
          <p:nvPr/>
        </p:nvSpPr>
        <p:spPr>
          <a:xfrm>
            <a:off x="6629400" y="228601"/>
            <a:ext cx="1737360" cy="557784"/>
          </a:xfrm>
          <a:prstGeom prst="rect">
            <a:avLst/>
          </a:prstGeom>
        </p:spPr>
        <p:txBody>
          <a:bodyPr>
            <a:spAutoFit/>
          </a:bodyPr>
          <a:lstStyle/>
          <a:p>
            <a:pPr fontAlgn="auto">
              <a:spcBef>
                <a:spcPts val="0"/>
              </a:spcBef>
              <a:spcAft>
                <a:spcPts val="0"/>
              </a:spcAft>
              <a:defRPr/>
            </a:pPr>
            <a:r>
              <a:rPr lang="en-US" sz="3000" b="1" cap="small" spc="50" dirty="0">
                <a:ln w="13500">
                  <a:solidFill>
                    <a:schemeClr val="accent1">
                      <a:shade val="2500"/>
                      <a:alpha val="6500"/>
                    </a:schemeClr>
                  </a:solidFill>
                  <a:prstDash val="solid"/>
                </a:ln>
                <a:solidFill>
                  <a:srgbClr val="13326F"/>
                </a:solidFill>
                <a:latin typeface="Bell MT" pitchFamily="18" charset="0"/>
              </a:rPr>
              <a:t>Fact 10</a:t>
            </a:r>
          </a:p>
        </p:txBody>
      </p:sp>
      <p:sp>
        <p:nvSpPr>
          <p:cNvPr id="24586" name="Rectangle 11"/>
          <p:cNvSpPr>
            <a:spLocks noChangeArrowheads="1"/>
          </p:cNvSpPr>
          <p:nvPr/>
        </p:nvSpPr>
        <p:spPr bwMode="auto">
          <a:xfrm>
            <a:off x="762000" y="1447800"/>
            <a:ext cx="7924800" cy="2174875"/>
          </a:xfrm>
          <a:prstGeom prst="rect">
            <a:avLst/>
          </a:prstGeom>
          <a:noFill/>
          <a:ln w="9525">
            <a:noFill/>
            <a:miter lim="800000"/>
            <a:headEnd/>
            <a:tailEnd/>
          </a:ln>
        </p:spPr>
        <p:txBody>
          <a:bodyPr>
            <a:spAutoFit/>
          </a:bodyPr>
          <a:lstStyle/>
          <a:p>
            <a:pPr marL="0" lvl="3">
              <a:lnSpc>
                <a:spcPct val="112000"/>
              </a:lnSpc>
            </a:pPr>
            <a:r>
              <a:rPr lang="en-US" sz="2000" dirty="0">
                <a:solidFill>
                  <a:srgbClr val="13326F"/>
                </a:solidFill>
                <a:latin typeface="Palatino Linotype" pitchFamily="18" charset="0"/>
              </a:rPr>
              <a:t>In addition to Literacy Numeracy Gains Performance Indicator, Florida instituted the Youth Average Grade Level Gain </a:t>
            </a:r>
            <a:r>
              <a:rPr lang="en-US" sz="2000" dirty="0">
                <a:solidFill>
                  <a:srgbClr val="173C87"/>
                </a:solidFill>
                <a:latin typeface="Palatino Linotype" pitchFamily="18" charset="0"/>
              </a:rPr>
              <a:t>Measure</a:t>
            </a:r>
            <a:r>
              <a:rPr lang="en-US" sz="2000" dirty="0">
                <a:solidFill>
                  <a:srgbClr val="13326F"/>
                </a:solidFill>
                <a:latin typeface="Palatino Linotype" pitchFamily="18" charset="0"/>
              </a:rPr>
              <a:t> that measures the average annual grade level </a:t>
            </a:r>
            <a:r>
              <a:rPr lang="en-US" sz="2000" dirty="0">
                <a:solidFill>
                  <a:srgbClr val="173C87"/>
                </a:solidFill>
                <a:latin typeface="Palatino Linotype" pitchFamily="18" charset="0"/>
              </a:rPr>
              <a:t>increase</a:t>
            </a:r>
            <a:r>
              <a:rPr lang="en-US" sz="2000" dirty="0">
                <a:solidFill>
                  <a:srgbClr val="13326F"/>
                </a:solidFill>
                <a:latin typeface="Palatino Linotype" pitchFamily="18" charset="0"/>
              </a:rPr>
              <a:t> for all Workforce Investment Act (WIA) basic skills deficient youth, based on pre- and post-test results at 1 year anniversary or at exit.</a:t>
            </a:r>
          </a:p>
          <a:p>
            <a:pPr>
              <a:lnSpc>
                <a:spcPct val="112000"/>
              </a:lnSpc>
            </a:pPr>
            <a:endParaRPr lang="en-US" sz="2200" dirty="0">
              <a:solidFill>
                <a:srgbClr val="13326F"/>
              </a:solidFill>
              <a:latin typeface="Palatino Linotype" pitchFamily="18" charset="0"/>
            </a:endParaRPr>
          </a:p>
        </p:txBody>
      </p:sp>
      <p:sp>
        <p:nvSpPr>
          <p:cNvPr id="24587" name="Rectangle 13"/>
          <p:cNvSpPr>
            <a:spLocks noChangeArrowheads="1"/>
          </p:cNvSpPr>
          <p:nvPr/>
        </p:nvSpPr>
        <p:spPr bwMode="auto">
          <a:xfrm>
            <a:off x="1524000" y="3505200"/>
            <a:ext cx="6324600" cy="1754188"/>
          </a:xfrm>
          <a:prstGeom prst="rect">
            <a:avLst/>
          </a:prstGeom>
          <a:noFill/>
          <a:ln w="9525">
            <a:noFill/>
            <a:miter lim="800000"/>
            <a:headEnd/>
            <a:tailEnd/>
          </a:ln>
        </p:spPr>
        <p:txBody>
          <a:bodyPr>
            <a:spAutoFit/>
          </a:bodyPr>
          <a:lstStyle/>
          <a:p>
            <a:pPr marL="393700" lvl="3" indent="-393700">
              <a:lnSpc>
                <a:spcPct val="90000"/>
              </a:lnSpc>
              <a:buFont typeface="Arial" pitchFamily="34" charset="0"/>
              <a:buChar char="•"/>
            </a:pPr>
            <a:r>
              <a:rPr lang="en-US" sz="2000">
                <a:solidFill>
                  <a:srgbClr val="13326F"/>
                </a:solidFill>
                <a:latin typeface="Palatino Linotype" pitchFamily="18" charset="0"/>
              </a:rPr>
              <a:t>The measure applies to both in-school and out-of-school participants, who are assessed as basic skills deficient at registration </a:t>
            </a:r>
          </a:p>
          <a:p>
            <a:pPr marL="393700" lvl="3" indent="-393700">
              <a:lnSpc>
                <a:spcPct val="90000"/>
              </a:lnSpc>
              <a:buFont typeface="Arial" pitchFamily="34" charset="0"/>
              <a:buChar char="•"/>
            </a:pPr>
            <a:endParaRPr lang="en-US" sz="2000">
              <a:solidFill>
                <a:srgbClr val="13326F"/>
              </a:solidFill>
              <a:latin typeface="Palatino Linotype" pitchFamily="18" charset="0"/>
            </a:endParaRPr>
          </a:p>
          <a:p>
            <a:pPr marL="393700" lvl="3" indent="-393700">
              <a:lnSpc>
                <a:spcPct val="90000"/>
              </a:lnSpc>
              <a:buFont typeface="Arial" pitchFamily="34" charset="0"/>
              <a:buChar char="•"/>
            </a:pPr>
            <a:r>
              <a:rPr lang="en-US" sz="2000">
                <a:solidFill>
                  <a:srgbClr val="13326F"/>
                </a:solidFill>
                <a:latin typeface="Palatino Linotype" pitchFamily="18" charset="0"/>
              </a:rPr>
              <a:t>The higher of the 2 results for either numeracy or literacy gain will be used to calculate the measure </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p:txBody>
          <a:bodyPr/>
          <a:lstStyle/>
          <a:p>
            <a:pPr>
              <a:defRPr/>
            </a:pPr>
            <a:endParaRPr lang="en-US" dirty="0">
              <a:solidFill>
                <a:srgbClr val="173C87"/>
              </a:solidFill>
            </a:endParaRPr>
          </a:p>
          <a:p>
            <a:pPr>
              <a:defRPr/>
            </a:pPr>
            <a:fld id="{43BA0CD2-4CFB-4464-A50F-D0E39F451A9E}" type="slidenum">
              <a:rPr lang="en-US">
                <a:solidFill>
                  <a:srgbClr val="173C87"/>
                </a:solidFill>
              </a:rPr>
              <a:pPr>
                <a:defRPr/>
              </a:pPr>
              <a:t>22</a:t>
            </a:fld>
            <a:r>
              <a:rPr lang="en-US" dirty="0">
                <a:solidFill>
                  <a:srgbClr val="173C87"/>
                </a:solidFill>
              </a:rPr>
              <a:t> -WIA</a:t>
            </a:r>
          </a:p>
          <a:p>
            <a:pPr>
              <a:defRPr/>
            </a:pPr>
            <a:endParaRPr lang="en-US" dirty="0"/>
          </a:p>
        </p:txBody>
      </p:sp>
      <p:sp>
        <p:nvSpPr>
          <p:cNvPr id="30723" name="Rectangle 2"/>
          <p:cNvSpPr>
            <a:spLocks noGrp="1" noChangeArrowheads="1"/>
          </p:cNvSpPr>
          <p:nvPr>
            <p:ph type="title"/>
          </p:nvPr>
        </p:nvSpPr>
        <p:spPr>
          <a:xfrm>
            <a:off x="457200" y="1676400"/>
            <a:ext cx="8229600" cy="1143000"/>
          </a:xfrm>
        </p:spPr>
        <p:txBody>
          <a:bodyPr rtlCol="0">
            <a:normAutofit/>
          </a:bodyPr>
          <a:lstStyle/>
          <a:p>
            <a:pPr eaLnBrk="1" fontAlgn="auto" hangingPunct="1">
              <a:spcAft>
                <a:spcPts val="0"/>
              </a:spcAft>
              <a:defRPr/>
            </a:pPr>
            <a:r>
              <a:rPr lang="en-US" sz="6000" b="1" dirty="0" smtClean="0">
                <a:solidFill>
                  <a:srgbClr val="13326F"/>
                </a:solidFill>
                <a:effectLst>
                  <a:outerShdw blurRad="38100" dist="38100" dir="2700000" algn="tl">
                    <a:srgbClr val="000000">
                      <a:alpha val="43137"/>
                    </a:srgbClr>
                  </a:outerShdw>
                </a:effectLst>
                <a:latin typeface="Verdana" pitchFamily="34" charset="0"/>
              </a:rPr>
              <a:t>THE END</a:t>
            </a:r>
          </a:p>
        </p:txBody>
      </p:sp>
      <p:sp>
        <p:nvSpPr>
          <p:cNvPr id="24580" name="Footer Placeholder 6"/>
          <p:cNvSpPr>
            <a:spLocks noGrp="1"/>
          </p:cNvSpPr>
          <p:nvPr>
            <p:ph type="ftr" sz="quarter" idx="11"/>
          </p:nvPr>
        </p:nvSpPr>
        <p:spPr bwMode="auto">
          <a:xfrm>
            <a:off x="3733800" y="6324600"/>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173C87"/>
                </a:solidFill>
              </a:rPr>
              <a:t>Workforce Investment Act - WIA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0723"/>
                                        </p:tgtEl>
                                        <p:attrNameLst>
                                          <p:attrName>style.visibility</p:attrName>
                                        </p:attrNameLst>
                                      </p:cBhvr>
                                      <p:to>
                                        <p:strVal val="visible"/>
                                      </p:to>
                                    </p:set>
                                    <p:animEffect transition="in" filter="fade">
                                      <p:cBhvr>
                                        <p:cTn id="7" dur="2000"/>
                                        <p:tgtEl>
                                          <p:spTgt spid="30723"/>
                                        </p:tgtEl>
                                      </p:cBhvr>
                                    </p:animEffect>
                                    <p:anim calcmode="lin" valueType="num">
                                      <p:cBhvr>
                                        <p:cTn id="8" dur="2000" fill="hold"/>
                                        <p:tgtEl>
                                          <p:spTgt spid="30723"/>
                                        </p:tgtEl>
                                        <p:attrNameLst>
                                          <p:attrName>ppt_w</p:attrName>
                                        </p:attrNameLst>
                                      </p:cBhvr>
                                      <p:tavLst>
                                        <p:tav tm="0" fmla="#ppt_w*sin(2.5*pi*$)">
                                          <p:val>
                                            <p:fltVal val="0"/>
                                          </p:val>
                                        </p:tav>
                                        <p:tav tm="100000">
                                          <p:val>
                                            <p:fltVal val="1"/>
                                          </p:val>
                                        </p:tav>
                                      </p:tavLst>
                                    </p:anim>
                                    <p:anim calcmode="lin" valueType="num">
                                      <p:cBhvr>
                                        <p:cTn id="9" dur="2000" fill="hold"/>
                                        <p:tgtEl>
                                          <p:spTgt spid="307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6629"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562600" y="228600"/>
            <a:ext cx="32766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2" name="TextBox 11"/>
          <p:cNvSpPr txBox="1"/>
          <p:nvPr/>
        </p:nvSpPr>
        <p:spPr>
          <a:xfrm>
            <a:off x="2438400" y="838200"/>
            <a:ext cx="3810000" cy="830263"/>
          </a:xfrm>
          <a:prstGeom prst="rect">
            <a:avLst/>
          </a:prstGeom>
          <a:noFill/>
        </p:spPr>
        <p:txBody>
          <a:bodyPr>
            <a:spAutoFit/>
          </a:bodyPr>
          <a:lstStyle/>
          <a:p>
            <a:pPr fontAlgn="auto">
              <a:spcBef>
                <a:spcPts val="0"/>
              </a:spcBef>
              <a:spcAft>
                <a:spcPts val="0"/>
              </a:spcAft>
              <a:defRPr/>
            </a:pPr>
            <a:r>
              <a:rPr lang="en-US" sz="2400" b="1" cap="small" dirty="0">
                <a:solidFill>
                  <a:srgbClr val="13326F"/>
                </a:solidFill>
                <a:latin typeface="Palatino Linotype" pitchFamily="18" charset="0"/>
              </a:rPr>
              <a:t>		</a:t>
            </a:r>
          </a:p>
          <a:p>
            <a:pPr fontAlgn="auto">
              <a:spcBef>
                <a:spcPts val="0"/>
              </a:spcBef>
              <a:spcAft>
                <a:spcPts val="0"/>
              </a:spcAft>
              <a:defRPr/>
            </a:pPr>
            <a:r>
              <a:rPr lang="en-US" sz="2400" b="1" cap="small" dirty="0">
                <a:solidFill>
                  <a:srgbClr val="13326F"/>
                </a:solidFill>
                <a:latin typeface="Palatino Linotype" pitchFamily="18" charset="0"/>
              </a:rPr>
              <a:t>	Test Questions </a:t>
            </a:r>
          </a:p>
        </p:txBody>
      </p:sp>
      <p:sp>
        <p:nvSpPr>
          <p:cNvPr id="26634" name="TextBox 17"/>
          <p:cNvSpPr txBox="1">
            <a:spLocks noChangeArrowheads="1"/>
          </p:cNvSpPr>
          <p:nvPr/>
        </p:nvSpPr>
        <p:spPr bwMode="auto">
          <a:xfrm>
            <a:off x="457200" y="1752600"/>
            <a:ext cx="8382000" cy="3379788"/>
          </a:xfrm>
          <a:prstGeom prst="rect">
            <a:avLst/>
          </a:prstGeom>
          <a:noFill/>
          <a:ln w="9525">
            <a:noFill/>
            <a:miter lim="800000"/>
            <a:headEnd/>
            <a:tailEnd/>
          </a:ln>
        </p:spPr>
        <p:txBody>
          <a:bodyPr>
            <a:spAutoFit/>
          </a:bodyPr>
          <a:lstStyle/>
          <a:p>
            <a:pPr marL="342900" indent="-342900">
              <a:lnSpc>
                <a:spcPct val="130000"/>
              </a:lnSpc>
              <a:buFont typeface="Calibri" pitchFamily="34" charset="0"/>
              <a:buAutoNum type="arabicPeriod"/>
            </a:pPr>
            <a:r>
              <a:rPr lang="en-US" sz="1200">
                <a:solidFill>
                  <a:srgbClr val="173C87"/>
                </a:solidFill>
                <a:latin typeface="Palatino Linotype" pitchFamily="18" charset="0"/>
              </a:rPr>
              <a:t>Only Out-school-youth are included in the Federal Literacy and Numeracy Indicator             	</a:t>
            </a:r>
            <a:r>
              <a:rPr lang="en-US" sz="1200">
                <a:solidFill>
                  <a:srgbClr val="FF0000"/>
                </a:solidFill>
                <a:latin typeface="Palatino Linotype" pitchFamily="18" charset="0"/>
              </a:rPr>
              <a:t>T </a:t>
            </a:r>
            <a:r>
              <a:rPr lang="en-US" sz="1200">
                <a:solidFill>
                  <a:srgbClr val="173C87"/>
                </a:solidFill>
                <a:latin typeface="Palatino Linotype" pitchFamily="18" charset="0"/>
              </a:rPr>
              <a:t> </a:t>
            </a:r>
            <a:r>
              <a:rPr lang="en-US" sz="1200">
                <a:solidFill>
                  <a:srgbClr val="FF0000"/>
                </a:solidFill>
                <a:latin typeface="Palatino Linotype" pitchFamily="18" charset="0"/>
              </a:rPr>
              <a:t> </a:t>
            </a:r>
            <a:r>
              <a:rPr lang="en-US" sz="1200">
                <a:solidFill>
                  <a:srgbClr val="173C87"/>
                </a:solidFill>
                <a:latin typeface="Palatino Linotype" pitchFamily="18" charset="0"/>
              </a:rPr>
              <a:t>F</a:t>
            </a:r>
          </a:p>
          <a:p>
            <a:pPr marL="342900" indent="-342900">
              <a:lnSpc>
                <a:spcPct val="130000"/>
              </a:lnSpc>
              <a:buFont typeface="Calibri" pitchFamily="34" charset="0"/>
              <a:buAutoNum type="arabicPeriod"/>
            </a:pPr>
            <a:r>
              <a:rPr lang="en-US" sz="1200">
                <a:solidFill>
                  <a:srgbClr val="173C87"/>
                </a:solidFill>
                <a:latin typeface="Palatino Linotype" pitchFamily="18" charset="0"/>
              </a:rPr>
              <a:t>Participants who don’t increase one educational functioning level are include in the </a:t>
            </a:r>
          </a:p>
          <a:p>
            <a:pPr marL="342900" indent="-342900">
              <a:lnSpc>
                <a:spcPct val="130000"/>
              </a:lnSpc>
            </a:pPr>
            <a:r>
              <a:rPr lang="en-US" sz="1200">
                <a:solidFill>
                  <a:srgbClr val="173C87"/>
                </a:solidFill>
                <a:latin typeface="Palatino Linotype" pitchFamily="18" charset="0"/>
              </a:rPr>
              <a:t>	Literacy and Numeracy Indicator   					 	T </a:t>
            </a:r>
            <a:r>
              <a:rPr lang="en-US" sz="1200">
                <a:solidFill>
                  <a:srgbClr val="FF0000"/>
                </a:solidFill>
                <a:latin typeface="Palatino Linotype" pitchFamily="18" charset="0"/>
              </a:rPr>
              <a:t> F</a:t>
            </a:r>
          </a:p>
          <a:p>
            <a:pPr marL="342900" indent="-342900">
              <a:lnSpc>
                <a:spcPct val="130000"/>
              </a:lnSpc>
              <a:buFontTx/>
              <a:buAutoNum type="arabicPeriod" startAt="3"/>
            </a:pPr>
            <a:r>
              <a:rPr lang="en-US" sz="1200">
                <a:solidFill>
                  <a:srgbClr val="173C87"/>
                </a:solidFill>
                <a:latin typeface="Palatino Linotype" pitchFamily="18" charset="0"/>
              </a:rPr>
              <a:t>Programs must assess participants at intake or within 30 days following the </a:t>
            </a:r>
          </a:p>
          <a:p>
            <a:pPr marL="342900" indent="-342900">
              <a:lnSpc>
                <a:spcPct val="130000"/>
              </a:lnSpc>
            </a:pPr>
            <a:r>
              <a:rPr lang="en-US" sz="1200">
                <a:solidFill>
                  <a:srgbClr val="173C87"/>
                </a:solidFill>
                <a:latin typeface="Palatino Linotype" pitchFamily="18" charset="0"/>
              </a:rPr>
              <a:t>	first date of participation youth 						</a:t>
            </a:r>
            <a:r>
              <a:rPr lang="en-US" sz="1200">
                <a:latin typeface="Palatino Linotype" pitchFamily="18" charset="0"/>
              </a:rPr>
              <a:t>T </a:t>
            </a:r>
            <a:r>
              <a:rPr lang="en-US" sz="1200">
                <a:solidFill>
                  <a:srgbClr val="FF0000"/>
                </a:solidFill>
                <a:latin typeface="Palatino Linotype" pitchFamily="18" charset="0"/>
              </a:rPr>
              <a:t>F</a:t>
            </a:r>
          </a:p>
          <a:p>
            <a:pPr marL="342900" indent="-342900">
              <a:lnSpc>
                <a:spcPct val="130000"/>
              </a:lnSpc>
            </a:pPr>
            <a:endParaRPr lang="en-US" sz="1200">
              <a:solidFill>
                <a:srgbClr val="173C87"/>
              </a:solidFill>
              <a:latin typeface="Palatino Linotype" pitchFamily="18" charset="0"/>
            </a:endParaRPr>
          </a:p>
          <a:p>
            <a:pPr marL="342900" indent="-342900">
              <a:lnSpc>
                <a:spcPct val="130000"/>
              </a:lnSpc>
              <a:buFontTx/>
              <a:buAutoNum type="arabicPeriod" startAt="4"/>
            </a:pPr>
            <a:r>
              <a:rPr lang="en-US" sz="1200">
                <a:solidFill>
                  <a:srgbClr val="173C87"/>
                </a:solidFill>
                <a:latin typeface="Palatino Linotype" pitchFamily="18" charset="0"/>
              </a:rPr>
              <a:t>Initial WIA assessment  scores must be entered into OSST 			 	T</a:t>
            </a:r>
            <a:r>
              <a:rPr lang="en-US" sz="1200">
                <a:solidFill>
                  <a:srgbClr val="FF0000"/>
                </a:solidFill>
                <a:latin typeface="Palatino Linotype" pitchFamily="18" charset="0"/>
              </a:rPr>
              <a:t> F</a:t>
            </a:r>
          </a:p>
          <a:p>
            <a:pPr marL="342900" indent="-342900">
              <a:lnSpc>
                <a:spcPct val="130000"/>
              </a:lnSpc>
              <a:buFontTx/>
              <a:buAutoNum type="arabicPeriod" startAt="4"/>
            </a:pPr>
            <a:r>
              <a:rPr lang="en-US" sz="1200">
                <a:solidFill>
                  <a:srgbClr val="173C87"/>
                </a:solidFill>
                <a:latin typeface="Palatino Linotype" pitchFamily="18" charset="0"/>
              </a:rPr>
              <a:t>Which of the following test can NOT be used for WIA assessment testing </a:t>
            </a:r>
          </a:p>
          <a:p>
            <a:pPr marL="1714500" lvl="3" indent="-342900">
              <a:lnSpc>
                <a:spcPct val="120000"/>
              </a:lnSpc>
              <a:buFont typeface="Calibri" pitchFamily="34" charset="0"/>
              <a:buAutoNum type="alphaLcParenR"/>
            </a:pPr>
            <a:r>
              <a:rPr lang="en-US" sz="1200">
                <a:solidFill>
                  <a:srgbClr val="173C87"/>
                </a:solidFill>
                <a:latin typeface="Palatino Linotype" pitchFamily="18" charset="0"/>
              </a:rPr>
              <a:t>ABLE </a:t>
            </a:r>
          </a:p>
          <a:p>
            <a:pPr marL="1714500" lvl="3" indent="-342900">
              <a:lnSpc>
                <a:spcPct val="120000"/>
              </a:lnSpc>
              <a:buFont typeface="Calibri" pitchFamily="34" charset="0"/>
              <a:buAutoNum type="alphaLcParenR"/>
            </a:pPr>
            <a:r>
              <a:rPr lang="en-US" sz="1200">
                <a:solidFill>
                  <a:srgbClr val="173C87"/>
                </a:solidFill>
                <a:latin typeface="Palatino Linotype" pitchFamily="18" charset="0"/>
              </a:rPr>
              <a:t>TABE</a:t>
            </a:r>
          </a:p>
          <a:p>
            <a:pPr marL="1714500" lvl="3" indent="-342900">
              <a:lnSpc>
                <a:spcPct val="120000"/>
              </a:lnSpc>
              <a:buFont typeface="Calibri" pitchFamily="34" charset="0"/>
              <a:buAutoNum type="alphaLcParenR"/>
            </a:pPr>
            <a:r>
              <a:rPr lang="en-US" sz="1200">
                <a:solidFill>
                  <a:srgbClr val="173C87"/>
                </a:solidFill>
                <a:latin typeface="Palatino Linotype" pitchFamily="18" charset="0"/>
              </a:rPr>
              <a:t>CASAS </a:t>
            </a:r>
          </a:p>
          <a:p>
            <a:pPr marL="1714500" lvl="3" indent="-342900">
              <a:lnSpc>
                <a:spcPct val="120000"/>
              </a:lnSpc>
              <a:buFont typeface="Calibri" pitchFamily="34" charset="0"/>
              <a:buAutoNum type="alphaLcParenR"/>
            </a:pPr>
            <a:r>
              <a:rPr lang="en-US" sz="1200">
                <a:solidFill>
                  <a:srgbClr val="FF0000"/>
                </a:solidFill>
                <a:latin typeface="Palatino Linotype" pitchFamily="18" charset="0"/>
              </a:rPr>
              <a:t>All the above </a:t>
            </a:r>
            <a:r>
              <a:rPr lang="en-US" sz="1200">
                <a:solidFill>
                  <a:srgbClr val="173C87"/>
                </a:solidFill>
                <a:latin typeface="Palatino Linotype" pitchFamily="18" charset="0"/>
              </a:rPr>
              <a:t>	</a:t>
            </a:r>
          </a:p>
          <a:p>
            <a:pPr marL="342900" indent="-342900">
              <a:lnSpc>
                <a:spcPct val="120000"/>
              </a:lnSpc>
              <a:buFont typeface="Calibri" pitchFamily="34" charset="0"/>
              <a:buAutoNum type="arabicPeriod" startAt="4"/>
            </a:pPr>
            <a:r>
              <a:rPr lang="en-US" sz="1200">
                <a:solidFill>
                  <a:srgbClr val="173C87"/>
                </a:solidFill>
                <a:latin typeface="Palatino Linotype" pitchFamily="18" charset="0"/>
              </a:rPr>
              <a:t>All youth pre-test scores are entered in the </a:t>
            </a:r>
            <a:r>
              <a:rPr lang="en-US" sz="1200" i="1">
                <a:solidFill>
                  <a:srgbClr val="173C87"/>
                </a:solidFill>
                <a:latin typeface="Palatino Linotype" pitchFamily="18" charset="0"/>
              </a:rPr>
              <a:t>Literacy and Numeracy </a:t>
            </a:r>
            <a:r>
              <a:rPr lang="en-US" sz="1200">
                <a:solidFill>
                  <a:srgbClr val="173C87"/>
                </a:solidFill>
                <a:latin typeface="Palatino Linotype" pitchFamily="18" charset="0"/>
              </a:rPr>
              <a:t>section of EFM, </a:t>
            </a:r>
          </a:p>
          <a:p>
            <a:pPr marL="342900" indent="-342900">
              <a:lnSpc>
                <a:spcPct val="120000"/>
              </a:lnSpc>
            </a:pPr>
            <a:r>
              <a:rPr lang="en-US" sz="1200">
                <a:solidFill>
                  <a:srgbClr val="173C87"/>
                </a:solidFill>
                <a:latin typeface="Palatino Linotype" pitchFamily="18" charset="0"/>
              </a:rPr>
              <a:t>	 regardless if they are basic skill deficient or not.	T</a:t>
            </a:r>
            <a:r>
              <a:rPr lang="en-US" sz="1200">
                <a:solidFill>
                  <a:srgbClr val="FF0000"/>
                </a:solidFill>
                <a:latin typeface="Palatino Linotype" pitchFamily="18" charset="0"/>
              </a:rPr>
              <a:t> F </a:t>
            </a:r>
            <a:r>
              <a:rPr lang="en-US" sz="1400">
                <a:solidFill>
                  <a:srgbClr val="173C87"/>
                </a:solidFill>
                <a:latin typeface="Palatino Linotype" pitchFamily="18" charset="0"/>
              </a:rPr>
              <a:t>	                   </a:t>
            </a: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076" y="2130552"/>
            <a:ext cx="7927848" cy="2057400"/>
          </a:xfrm>
        </p:spPr>
        <p:txBody>
          <a:bodyPr rtlCol="0">
            <a:noAutofit/>
          </a:bodyPr>
          <a:lstStyle/>
          <a:p>
            <a:pPr marL="0" indent="0" eaLnBrk="1" hangingPunct="1">
              <a:buClr>
                <a:schemeClr val="accent2"/>
              </a:buClr>
              <a:buNone/>
            </a:pPr>
            <a:r>
              <a:rPr lang="en-US" sz="2400" dirty="0" smtClean="0">
                <a:solidFill>
                  <a:srgbClr val="13326F"/>
                </a:solidFill>
                <a:latin typeface="Palatino Linotype" pitchFamily="18" charset="0"/>
                <a:cs typeface="Times New Roman" pitchFamily="18" charset="0"/>
              </a:rPr>
              <a:t>If you have any questions or for additional information, please contact DEO’s WIA policy and technical assistance staff at: </a:t>
            </a:r>
            <a:r>
              <a:rPr lang="en-US" sz="2400" dirty="0" smtClean="0">
                <a:latin typeface="Palatino Linotype" pitchFamily="18" charset="0"/>
                <a:cs typeface="Times New Roman" pitchFamily="18" charset="0"/>
                <a:hlinkClick r:id="rId3"/>
              </a:rPr>
              <a:t>WP_WIAProgramInfo@deo.myflorida.com</a:t>
            </a:r>
            <a:r>
              <a:rPr lang="en-US" sz="2400" dirty="0" smtClean="0">
                <a:latin typeface="Palatino Linotype" pitchFamily="18" charset="0"/>
                <a:cs typeface="Times New Roman" pitchFamily="18" charset="0"/>
              </a:rPr>
              <a:t>.</a:t>
            </a:r>
            <a:endParaRPr lang="en-US" sz="2400" dirty="0" smtClean="0">
              <a:latin typeface="Palatino Linotype" pitchFamily="18" charset="0"/>
              <a:cs typeface="Times New Roman" pitchFamily="18" charset="0"/>
            </a:endParaRPr>
          </a:p>
        </p:txBody>
      </p:sp>
      <p:sp>
        <p:nvSpPr>
          <p:cNvPr id="26629"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173C87"/>
                </a:solidFill>
              </a:rPr>
              <a:t>Workforce Investment Act - WIA </a:t>
            </a:r>
          </a:p>
        </p:txBody>
      </p:sp>
      <p:sp>
        <p:nvSpPr>
          <p:cNvPr id="4" name="Slide Number Placeholder 3"/>
          <p:cNvSpPr>
            <a:spLocks noGrp="1"/>
          </p:cNvSpPr>
          <p:nvPr>
            <p:ph type="sldNum" sz="quarter" idx="12"/>
          </p:nvPr>
        </p:nvSpPr>
        <p:spPr/>
        <p:txBody>
          <a:bodyPr/>
          <a:lstStyle/>
          <a:p>
            <a:pPr>
              <a:defRPr/>
            </a:pPr>
            <a:endParaRPr lang="en-US" dirty="0">
              <a:solidFill>
                <a:srgbClr val="173C87"/>
              </a:solidFill>
            </a:endParaRPr>
          </a:p>
          <a:p>
            <a:pPr>
              <a:defRPr/>
            </a:pPr>
            <a:fld id="{C06D7128-6CC4-4145-8174-9A6E584DDF58}" type="slidenum">
              <a:rPr lang="en-US">
                <a:solidFill>
                  <a:srgbClr val="173C87"/>
                </a:solidFill>
              </a:rPr>
              <a:pPr>
                <a:defRPr/>
              </a:pPr>
              <a:t>24</a:t>
            </a:fld>
            <a:r>
              <a:rPr lang="en-US" dirty="0">
                <a:solidFill>
                  <a:srgbClr val="173C87"/>
                </a:solidFill>
              </a:rPr>
              <a:t> -WIA</a:t>
            </a:r>
          </a:p>
          <a:p>
            <a:pPr>
              <a:defRPr/>
            </a:pPr>
            <a:endParaRPr lang="en-US" dirty="0"/>
          </a:p>
        </p:txBody>
      </p:sp>
      <p:sp>
        <p:nvSpPr>
          <p:cNvPr id="3" name="Title 2"/>
          <p:cNvSpPr>
            <a:spLocks noGrp="1"/>
          </p:cNvSpPr>
          <p:nvPr>
            <p:ph type="title"/>
          </p:nvPr>
        </p:nvSpPr>
        <p:spPr>
          <a:xfrm>
            <a:off x="457200" y="1371600"/>
            <a:ext cx="8229600" cy="585216"/>
          </a:xfrm>
        </p:spPr>
        <p:txBody>
          <a:bodyPr rtlCol="0" anchor="t">
            <a:noAutofit/>
          </a:bodyPr>
          <a:lstStyle/>
          <a:p>
            <a:pPr eaLnBrk="1" fontAlgn="auto" hangingPunct="1">
              <a:spcAft>
                <a:spcPts val="0"/>
              </a:spcAft>
              <a:defRPr/>
            </a:pPr>
            <a:r>
              <a:rPr lang="en-US" sz="3200" b="1" u="sng" dirty="0" smtClean="0">
                <a:solidFill>
                  <a:srgbClr val="173C87"/>
                </a:solidFill>
                <a:latin typeface="Palatino Linotype" pitchFamily="18" charset="0"/>
              </a:rPr>
              <a:t>Policy and </a:t>
            </a:r>
            <a:r>
              <a:rPr lang="en-US" sz="3200" b="1" u="sng" dirty="0" smtClean="0">
                <a:solidFill>
                  <a:srgbClr val="173C87"/>
                </a:solidFill>
                <a:latin typeface="Palatino Linotype" pitchFamily="18" charset="0"/>
              </a:rPr>
              <a:t>Guidance </a:t>
            </a:r>
            <a:r>
              <a:rPr lang="en-US" sz="3200" b="1" u="sng" dirty="0" smtClean="0">
                <a:solidFill>
                  <a:srgbClr val="173C87"/>
                </a:solidFill>
                <a:latin typeface="Palatino Linotype" pitchFamily="18" charset="0"/>
              </a:rPr>
              <a:t>Unit </a:t>
            </a:r>
            <a:endParaRPr lang="en-US" sz="3200" b="1" u="sng" dirty="0">
              <a:solidFill>
                <a:srgbClr val="173C87"/>
              </a:solidFill>
              <a:latin typeface="Palatino Linotype" pitchFamily="18"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6149"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791200" y="228600"/>
            <a:ext cx="30480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2" name="Rectangle 11"/>
          <p:cNvSpPr/>
          <p:nvPr/>
        </p:nvSpPr>
        <p:spPr>
          <a:xfrm>
            <a:off x="152400" y="1219200"/>
            <a:ext cx="8839200" cy="812800"/>
          </a:xfrm>
          <a:prstGeom prst="rect">
            <a:avLst/>
          </a:prstGeom>
        </p:spPr>
        <p:txBody>
          <a:bodyPr>
            <a:spAutoFit/>
          </a:bodyPr>
          <a:lstStyle/>
          <a:p>
            <a:pPr fontAlgn="auto">
              <a:lnSpc>
                <a:spcPct val="120000"/>
              </a:lnSpc>
              <a:spcBef>
                <a:spcPts val="0"/>
              </a:spcBef>
              <a:spcAft>
                <a:spcPts val="0"/>
              </a:spcAft>
              <a:defRPr/>
            </a:pPr>
            <a:r>
              <a:rPr lang="en-US" sz="1950" dirty="0">
                <a:solidFill>
                  <a:srgbClr val="173C87"/>
                </a:solidFill>
                <a:latin typeface="Palatino Linotype" pitchFamily="18" charset="0"/>
              </a:rPr>
              <a:t>The </a:t>
            </a:r>
            <a:r>
              <a:rPr lang="en-US" sz="1950" i="1" dirty="0">
                <a:solidFill>
                  <a:srgbClr val="173C87"/>
                </a:solidFill>
                <a:latin typeface="Palatino Linotype" pitchFamily="18" charset="0"/>
              </a:rPr>
              <a:t>Literacy and Numeracy</a:t>
            </a:r>
            <a:r>
              <a:rPr lang="en-US" sz="1950" dirty="0">
                <a:solidFill>
                  <a:srgbClr val="173C87"/>
                </a:solidFill>
                <a:latin typeface="Palatino Linotype" pitchFamily="18" charset="0"/>
              </a:rPr>
              <a:t> section of TEGL 17-05 sets seven operating rules at the center of the Literacy and Numeracy Gains methodology. </a:t>
            </a:r>
          </a:p>
        </p:txBody>
      </p:sp>
      <p:sp>
        <p:nvSpPr>
          <p:cNvPr id="15" name="TextBox 14"/>
          <p:cNvSpPr txBox="1"/>
          <p:nvPr/>
        </p:nvSpPr>
        <p:spPr>
          <a:xfrm>
            <a:off x="762000" y="2209800"/>
            <a:ext cx="8077200" cy="2770188"/>
          </a:xfrm>
          <a:prstGeom prst="rect">
            <a:avLst/>
          </a:prstGeom>
          <a:noFill/>
        </p:spPr>
        <p:txBody>
          <a:bodyPr>
            <a:spAutoFit/>
          </a:bodyPr>
          <a:lstStyle/>
          <a:p>
            <a:pPr marL="173038" indent="-173038" fontAlgn="auto">
              <a:lnSpc>
                <a:spcPct val="112000"/>
              </a:lnSpc>
              <a:spcBef>
                <a:spcPts val="0"/>
              </a:spcBef>
              <a:spcAft>
                <a:spcPts val="0"/>
              </a:spcAft>
              <a:defRPr/>
            </a:pPr>
            <a:r>
              <a:rPr lang="en-US" sz="1600" b="1" u="sng" cap="small" dirty="0">
                <a:solidFill>
                  <a:srgbClr val="13326F"/>
                </a:solidFill>
                <a:latin typeface="+mn-lt"/>
              </a:rPr>
              <a:t>Rules </a:t>
            </a:r>
            <a:endParaRPr lang="en-US" sz="2000" dirty="0">
              <a:solidFill>
                <a:srgbClr val="173C87"/>
              </a:solidFill>
              <a:latin typeface="Palatino Linotype" pitchFamily="18" charset="0"/>
            </a:endParaRP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In-school youth at program participation are excluded from measure </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Pretesting is required with in 6o days of program participation. the use of scores attained within six months of program participation is allowable</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basic skills sufficient youth  are excluded from measure</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The use of reasonable accommodations when assessing youth with disabilities </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assessment in basic reading/writing and math for all out-of-school youth</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The measure is based on “date of first youth program service” rather than date of participation</a:t>
            </a:r>
          </a:p>
          <a:p>
            <a:pPr marL="173038" indent="-173038" fontAlgn="auto">
              <a:lnSpc>
                <a:spcPct val="112000"/>
              </a:lnSpc>
              <a:spcBef>
                <a:spcPts val="200"/>
              </a:spcBef>
              <a:spcAft>
                <a:spcPts val="200"/>
              </a:spcAft>
              <a:buFont typeface="Arial" pitchFamily="34" charset="0"/>
              <a:buChar char="•"/>
              <a:defRPr/>
            </a:pPr>
            <a:r>
              <a:rPr lang="en-US" sz="1500" cap="small" dirty="0">
                <a:solidFill>
                  <a:srgbClr val="13326F"/>
                </a:solidFill>
                <a:latin typeface="+mn-lt"/>
              </a:rPr>
              <a:t>Subsequent  year test scores are captured on the anniversary date of participation</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85800" y="2667000"/>
            <a:ext cx="8153400" cy="2362200"/>
          </a:xfrm>
          <a:prstGeom prst="rect">
            <a:avLst/>
          </a:prstGeom>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dirty="0"/>
          </a:p>
        </p:txBody>
      </p:sp>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7174"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6019800" y="228600"/>
            <a:ext cx="28194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4098" name="Rectangle 2"/>
          <p:cNvSpPr>
            <a:spLocks noChangeArrowheads="1"/>
          </p:cNvSpPr>
          <p:nvPr/>
        </p:nvSpPr>
        <p:spPr bwMode="auto">
          <a:xfrm>
            <a:off x="990600" y="2895600"/>
            <a:ext cx="7391400" cy="646113"/>
          </a:xfrm>
          <a:prstGeom prst="rect">
            <a:avLst/>
          </a:prstGeom>
          <a:noFill/>
          <a:ln w="9525">
            <a:noFill/>
            <a:miter lim="800000"/>
            <a:headEnd/>
            <a:tailEnd/>
          </a:ln>
          <a:effectLst/>
        </p:spPr>
        <p:txBody>
          <a:bodyPr anchor="ctr">
            <a:spAutoFit/>
          </a:bodyPr>
          <a:lstStyle/>
          <a:p>
            <a:pPr algn="just" defTabSz="573088">
              <a:defRPr/>
            </a:pPr>
            <a:r>
              <a:rPr lang="en-US" sz="1400" cap="small" dirty="0">
                <a:solidFill>
                  <a:schemeClr val="bg1"/>
                </a:solidFill>
                <a:latin typeface="Palatino Linotype" pitchFamily="18" charset="0"/>
                <a:ea typeface="Calibri" pitchFamily="34" charset="0"/>
                <a:cs typeface="Times New Roman" pitchFamily="18" charset="0"/>
              </a:rPr>
              <a:t># </a:t>
            </a:r>
            <a:r>
              <a:rPr lang="en-US" cap="small" dirty="0">
                <a:solidFill>
                  <a:schemeClr val="bg1"/>
                </a:solidFill>
                <a:latin typeface="Palatino Linotype" pitchFamily="18" charset="0"/>
                <a:ea typeface="Calibri" pitchFamily="34" charset="0"/>
                <a:cs typeface="Times New Roman" pitchFamily="18" charset="0"/>
              </a:rPr>
              <a:t>of out-of-school youth participants who increase one or more educational functioning levels </a:t>
            </a:r>
          </a:p>
        </p:txBody>
      </p:sp>
      <p:cxnSp>
        <p:nvCxnSpPr>
          <p:cNvPr id="14" name="Straight Connector 13"/>
          <p:cNvCxnSpPr/>
          <p:nvPr/>
        </p:nvCxnSpPr>
        <p:spPr>
          <a:xfrm>
            <a:off x="1143000" y="3581400"/>
            <a:ext cx="7391400" cy="0"/>
          </a:xfrm>
          <a:prstGeom prst="line">
            <a:avLst/>
          </a:prstGeom>
          <a:ln>
            <a:solidFill>
              <a:srgbClr val="173C87"/>
            </a:solidFill>
          </a:ln>
        </p:spPr>
        <p:style>
          <a:lnRef idx="3">
            <a:schemeClr val="accent6"/>
          </a:lnRef>
          <a:fillRef idx="0">
            <a:schemeClr val="accent6"/>
          </a:fillRef>
          <a:effectRef idx="2">
            <a:schemeClr val="accent6"/>
          </a:effectRef>
          <a:fontRef idx="minor">
            <a:schemeClr val="tx1"/>
          </a:fontRef>
        </p:style>
      </p:cxnSp>
      <p:sp>
        <p:nvSpPr>
          <p:cNvPr id="15" name="Rectangle 14"/>
          <p:cNvSpPr/>
          <p:nvPr/>
        </p:nvSpPr>
        <p:spPr>
          <a:xfrm>
            <a:off x="990600" y="3657600"/>
            <a:ext cx="7620000" cy="1200150"/>
          </a:xfrm>
          <a:prstGeom prst="rect">
            <a:avLst/>
          </a:prstGeom>
        </p:spPr>
        <p:txBody>
          <a:bodyPr>
            <a:spAutoFit/>
          </a:bodyPr>
          <a:lstStyle/>
          <a:p>
            <a:pPr algn="just">
              <a:defRPr/>
            </a:pPr>
            <a:r>
              <a:rPr lang="en-US" cap="small" dirty="0">
                <a:solidFill>
                  <a:schemeClr val="bg1"/>
                </a:solidFill>
                <a:latin typeface="Palatino Linotype" pitchFamily="18" charset="0"/>
                <a:ea typeface="Calibri" pitchFamily="34" charset="0"/>
                <a:cs typeface="Times New Roman" pitchFamily="18" charset="0"/>
              </a:rPr>
              <a:t>#of out-of-school youth participants with one year youth program completion (i.e., one year from the date of first youth program service) </a:t>
            </a:r>
            <a:r>
              <a:rPr lang="en-US" u="sng" cap="small" dirty="0">
                <a:solidFill>
                  <a:schemeClr val="bg1"/>
                </a:solidFill>
                <a:latin typeface="Palatino Linotype" pitchFamily="18" charset="0"/>
                <a:ea typeface="Calibri" pitchFamily="34" charset="0"/>
                <a:cs typeface="Times New Roman" pitchFamily="18" charset="0"/>
              </a:rPr>
              <a:t>plus</a:t>
            </a:r>
            <a:r>
              <a:rPr lang="en-US" cap="small" dirty="0">
                <a:solidFill>
                  <a:schemeClr val="bg1"/>
                </a:solidFill>
                <a:latin typeface="Palatino Linotype" pitchFamily="18" charset="0"/>
                <a:ea typeface="Calibri" pitchFamily="34" charset="0"/>
                <a:cs typeface="Times New Roman" pitchFamily="18" charset="0"/>
              </a:rPr>
              <a:t> the # of participants who exit before completing one youth program year or do not post-test.</a:t>
            </a:r>
            <a:endParaRPr lang="en-US" cap="small" dirty="0">
              <a:solidFill>
                <a:schemeClr val="bg1"/>
              </a:solidFill>
              <a:latin typeface="Palatino Linotype" pitchFamily="18" charset="0"/>
            </a:endParaRPr>
          </a:p>
        </p:txBody>
      </p:sp>
      <p:sp>
        <p:nvSpPr>
          <p:cNvPr id="21" name="Rectangle 20"/>
          <p:cNvSpPr/>
          <p:nvPr/>
        </p:nvSpPr>
        <p:spPr>
          <a:xfrm>
            <a:off x="762000" y="1981200"/>
            <a:ext cx="5943600" cy="400050"/>
          </a:xfrm>
          <a:prstGeom prst="rect">
            <a:avLst/>
          </a:prstGeom>
        </p:spPr>
        <p:txBody>
          <a:bodyPr>
            <a:spAutoFit/>
          </a:bodyPr>
          <a:lstStyle/>
          <a:p>
            <a:pPr fontAlgn="auto">
              <a:spcBef>
                <a:spcPts val="0"/>
              </a:spcBef>
              <a:spcAft>
                <a:spcPts val="0"/>
              </a:spcAft>
              <a:defRPr/>
            </a:pPr>
            <a:r>
              <a:rPr lang="en-US" sz="2000" b="1" cap="all" dirty="0">
                <a:solidFill>
                  <a:srgbClr val="15387D"/>
                </a:solidFill>
                <a:effectLst>
                  <a:outerShdw blurRad="38100" dist="38100" dir="2700000" algn="tl">
                    <a:srgbClr val="000000">
                      <a:alpha val="43137"/>
                    </a:srgbClr>
                  </a:outerShdw>
                </a:effectLst>
                <a:latin typeface="Palatino Linotype" pitchFamily="18" charset="0"/>
              </a:rPr>
              <a:t>Literacy and Numeracy Indicator</a:t>
            </a:r>
            <a:r>
              <a:rPr lang="en-US" sz="2000" b="1" cap="small" dirty="0">
                <a:solidFill>
                  <a:srgbClr val="15387D"/>
                </a:solidFill>
                <a:latin typeface="Palatino Linotype" pitchFamily="18" charset="0"/>
              </a:rPr>
              <a:t>:</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8197"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791200" y="228600"/>
            <a:ext cx="30480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pic>
        <p:nvPicPr>
          <p:cNvPr id="8201" name="Picture 6" descr="CASAS logo"/>
          <p:cNvPicPr>
            <a:picLocks noChangeAspect="1" noChangeArrowheads="1"/>
          </p:cNvPicPr>
          <p:nvPr/>
        </p:nvPicPr>
        <p:blipFill>
          <a:blip r:embed="rId3" cstate="print"/>
          <a:srcRect/>
          <a:stretch>
            <a:fillRect/>
          </a:stretch>
        </p:blipFill>
        <p:spPr bwMode="auto">
          <a:xfrm>
            <a:off x="990600" y="3810000"/>
            <a:ext cx="3276600" cy="828675"/>
          </a:xfrm>
          <a:prstGeom prst="rect">
            <a:avLst/>
          </a:prstGeom>
          <a:noFill/>
          <a:ln w="9525">
            <a:noFill/>
            <a:miter lim="800000"/>
            <a:headEnd/>
            <a:tailEnd/>
          </a:ln>
        </p:spPr>
      </p:pic>
      <p:pic>
        <p:nvPicPr>
          <p:cNvPr id="8202" name="Picture 8" descr="http://www.pearsonassessments.com/hai/images/able.gif"/>
          <p:cNvPicPr>
            <a:picLocks noChangeAspect="1" noChangeArrowheads="1"/>
          </p:cNvPicPr>
          <p:nvPr/>
        </p:nvPicPr>
        <p:blipFill>
          <a:blip r:embed="rId4" cstate="print"/>
          <a:srcRect/>
          <a:stretch>
            <a:fillRect/>
          </a:stretch>
        </p:blipFill>
        <p:spPr bwMode="auto">
          <a:xfrm>
            <a:off x="1295400" y="1828800"/>
            <a:ext cx="1524000" cy="1095375"/>
          </a:xfrm>
          <a:prstGeom prst="rect">
            <a:avLst/>
          </a:prstGeom>
          <a:noFill/>
          <a:ln w="9525">
            <a:noFill/>
            <a:miter lim="800000"/>
            <a:headEnd/>
            <a:tailEnd/>
          </a:ln>
        </p:spPr>
      </p:pic>
      <p:sp>
        <p:nvSpPr>
          <p:cNvPr id="8203" name="Rectangle 14"/>
          <p:cNvSpPr>
            <a:spLocks noChangeArrowheads="1"/>
          </p:cNvSpPr>
          <p:nvPr/>
        </p:nvSpPr>
        <p:spPr bwMode="auto">
          <a:xfrm>
            <a:off x="685800" y="2667000"/>
            <a:ext cx="3048000" cy="338138"/>
          </a:xfrm>
          <a:prstGeom prst="rect">
            <a:avLst/>
          </a:prstGeom>
          <a:noFill/>
          <a:ln w="9525">
            <a:noFill/>
            <a:miter lim="800000"/>
            <a:headEnd/>
            <a:tailEnd/>
          </a:ln>
        </p:spPr>
        <p:txBody>
          <a:bodyPr>
            <a:spAutoFit/>
          </a:bodyPr>
          <a:lstStyle/>
          <a:p>
            <a:r>
              <a:rPr lang="en-US" sz="1600">
                <a:latin typeface="Calibri" pitchFamily="34" charset="0"/>
              </a:rPr>
              <a:t>Adult Basic Learning Examination</a:t>
            </a:r>
          </a:p>
        </p:txBody>
      </p:sp>
      <p:pic>
        <p:nvPicPr>
          <p:cNvPr id="8204" name="Picture 18" descr="http://images.contentreserve.com/ImageType-100/0018-1/%7B9FC7CDA8-9A70-4C70-9380-EDD471AE91F4%7DImg100.jpg"/>
          <p:cNvPicPr>
            <a:picLocks noChangeAspect="1" noChangeArrowheads="1"/>
          </p:cNvPicPr>
          <p:nvPr/>
        </p:nvPicPr>
        <p:blipFill>
          <a:blip r:embed="rId5" cstate="print"/>
          <a:srcRect/>
          <a:stretch>
            <a:fillRect/>
          </a:stretch>
        </p:blipFill>
        <p:spPr bwMode="auto">
          <a:xfrm>
            <a:off x="5715000" y="1524000"/>
            <a:ext cx="2152650" cy="28702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9221"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562600" y="228600"/>
            <a:ext cx="32766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9225" name="TextBox 14"/>
          <p:cNvSpPr txBox="1">
            <a:spLocks noChangeArrowheads="1"/>
          </p:cNvSpPr>
          <p:nvPr/>
        </p:nvSpPr>
        <p:spPr bwMode="auto">
          <a:xfrm>
            <a:off x="228600" y="1828800"/>
            <a:ext cx="8686800" cy="2470150"/>
          </a:xfrm>
          <a:prstGeom prst="rect">
            <a:avLst/>
          </a:prstGeom>
          <a:noFill/>
          <a:ln w="9525">
            <a:noFill/>
            <a:miter lim="800000"/>
            <a:headEnd/>
            <a:tailEnd/>
          </a:ln>
        </p:spPr>
        <p:txBody>
          <a:bodyPr>
            <a:spAutoFit/>
          </a:bodyPr>
          <a:lstStyle/>
          <a:p>
            <a:pPr>
              <a:lnSpc>
                <a:spcPct val="112000"/>
              </a:lnSpc>
            </a:pPr>
            <a:r>
              <a:rPr lang="en-US" sz="2200">
                <a:solidFill>
                  <a:srgbClr val="13326F"/>
                </a:solidFill>
                <a:latin typeface="Palatino Linotype" pitchFamily="18" charset="0"/>
              </a:rPr>
              <a:t>Attachment C explains how educational functioning levels are related to assessment scoring. The attachment  shows relationships for Adult Basic Education (ABE) and English-AS-A -Second Language (ESL) testing. Furthermore, </a:t>
            </a:r>
            <a:r>
              <a:rPr lang="en-US" sz="2400">
                <a:solidFill>
                  <a:srgbClr val="13326F"/>
                </a:solidFill>
                <a:latin typeface="Palatino Linotype" pitchFamily="18" charset="0"/>
              </a:rPr>
              <a:t>it also references expected reading, writing, math and workplace competencies for each educational functioning levels. </a:t>
            </a:r>
            <a:endParaRPr lang="en-US" sz="2200">
              <a:solidFill>
                <a:srgbClr val="FF0000"/>
              </a:solidFill>
              <a:latin typeface="Palatino Linotype" pitchFamily="18"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0245"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562600" y="228600"/>
            <a:ext cx="32766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0249" name="Rectangle 8"/>
          <p:cNvSpPr>
            <a:spLocks noChangeArrowheads="1"/>
          </p:cNvSpPr>
          <p:nvPr/>
        </p:nvSpPr>
        <p:spPr bwMode="auto">
          <a:xfrm>
            <a:off x="0" y="3048000"/>
            <a:ext cx="9144000" cy="369888"/>
          </a:xfrm>
          <a:prstGeom prst="rect">
            <a:avLst/>
          </a:prstGeom>
          <a:noFill/>
          <a:ln w="9525">
            <a:noFill/>
            <a:miter lim="800000"/>
            <a:headEnd/>
            <a:tailEnd/>
          </a:ln>
        </p:spPr>
        <p:txBody>
          <a:bodyPr>
            <a:spAutoFit/>
          </a:bodyPr>
          <a:lstStyle/>
          <a:p>
            <a:r>
              <a:rPr lang="en-US">
                <a:latin typeface="Calibri" pitchFamily="34" charset="0"/>
              </a:rPr>
              <a:t>Beginning ABE Literacy 					 0 - 1.9  </a:t>
            </a:r>
          </a:p>
        </p:txBody>
      </p:sp>
      <p:sp>
        <p:nvSpPr>
          <p:cNvPr id="10" name="Rectangle 9"/>
          <p:cNvSpPr/>
          <p:nvPr/>
        </p:nvSpPr>
        <p:spPr>
          <a:xfrm>
            <a:off x="0" y="3429000"/>
            <a:ext cx="9144000" cy="369888"/>
          </a:xfrm>
          <a:prstGeom prst="rect">
            <a:avLst/>
          </a:prstGeom>
          <a:solidFill>
            <a:schemeClr val="bg1">
              <a:lumMod val="85000"/>
            </a:schemeClr>
          </a:solidFill>
        </p:spPr>
        <p:txBody>
          <a:bodyPr>
            <a:spAutoFit/>
          </a:bodyPr>
          <a:lstStyle/>
          <a:p>
            <a:pPr fontAlgn="auto">
              <a:spcBef>
                <a:spcPts val="0"/>
              </a:spcBef>
              <a:spcAft>
                <a:spcPts val="0"/>
              </a:spcAft>
              <a:defRPr/>
            </a:pPr>
            <a:r>
              <a:rPr lang="en-US" dirty="0">
                <a:latin typeface="+mn-lt"/>
              </a:rPr>
              <a:t>Beginning Basic Education 					 2 - 3.9</a:t>
            </a:r>
          </a:p>
        </p:txBody>
      </p:sp>
      <p:sp>
        <p:nvSpPr>
          <p:cNvPr id="10251" name="Rectangle 11"/>
          <p:cNvSpPr>
            <a:spLocks noChangeArrowheads="1"/>
          </p:cNvSpPr>
          <p:nvPr/>
        </p:nvSpPr>
        <p:spPr bwMode="auto">
          <a:xfrm>
            <a:off x="0" y="3886200"/>
            <a:ext cx="9144000" cy="369888"/>
          </a:xfrm>
          <a:prstGeom prst="rect">
            <a:avLst/>
          </a:prstGeom>
          <a:noFill/>
          <a:ln w="9525">
            <a:noFill/>
            <a:miter lim="800000"/>
            <a:headEnd/>
            <a:tailEnd/>
          </a:ln>
        </p:spPr>
        <p:txBody>
          <a:bodyPr>
            <a:spAutoFit/>
          </a:bodyPr>
          <a:lstStyle/>
          <a:p>
            <a:r>
              <a:rPr lang="en-US">
                <a:latin typeface="Calibri" pitchFamily="34" charset="0"/>
              </a:rPr>
              <a:t>Low Intermediate Basic Education 				 4 - 5.9</a:t>
            </a:r>
          </a:p>
        </p:txBody>
      </p:sp>
      <p:sp>
        <p:nvSpPr>
          <p:cNvPr id="14" name="Rectangle 13"/>
          <p:cNvSpPr/>
          <p:nvPr/>
        </p:nvSpPr>
        <p:spPr>
          <a:xfrm>
            <a:off x="1143000" y="1447800"/>
            <a:ext cx="7239000" cy="769938"/>
          </a:xfrm>
          <a:prstGeom prst="rect">
            <a:avLst/>
          </a:prstGeom>
        </p:spPr>
        <p:txBody>
          <a:bodyPr>
            <a:spAutoFit/>
          </a:bodyPr>
          <a:lstStyle/>
          <a:p>
            <a:pPr fontAlgn="auto">
              <a:spcBef>
                <a:spcPts val="0"/>
              </a:spcBef>
              <a:spcAft>
                <a:spcPts val="0"/>
              </a:spcAft>
              <a:defRPr/>
            </a:pPr>
            <a:r>
              <a:rPr lang="en-US" sz="2400" b="1" cap="small" dirty="0">
                <a:solidFill>
                  <a:srgbClr val="C00000"/>
                </a:solidFill>
                <a:latin typeface="+mn-lt"/>
              </a:rPr>
              <a:t>education functioning levels for adult basic education</a:t>
            </a:r>
            <a:r>
              <a:rPr lang="en-US" b="1" cap="small" dirty="0">
                <a:solidFill>
                  <a:srgbClr val="C00000"/>
                </a:solidFill>
                <a:latin typeface="+mn-lt"/>
              </a:rPr>
              <a:t> </a:t>
            </a:r>
          </a:p>
          <a:p>
            <a:pPr fontAlgn="auto">
              <a:spcBef>
                <a:spcPts val="0"/>
              </a:spcBef>
              <a:spcAft>
                <a:spcPts val="0"/>
              </a:spcAft>
              <a:defRPr/>
            </a:pPr>
            <a:r>
              <a:rPr lang="en-US" b="1" cap="small" dirty="0">
                <a:solidFill>
                  <a:srgbClr val="C00000"/>
                </a:solidFill>
                <a:latin typeface="+mn-lt"/>
              </a:rPr>
              <a:t>		        	 </a:t>
            </a:r>
            <a:r>
              <a:rPr lang="en-US" sz="2000" b="1" cap="small" dirty="0">
                <a:solidFill>
                  <a:srgbClr val="C00000"/>
                </a:solidFill>
                <a:latin typeface="+mn-lt"/>
              </a:rPr>
              <a:t>t.a.b.e scores</a:t>
            </a:r>
          </a:p>
        </p:txBody>
      </p:sp>
      <p:sp>
        <p:nvSpPr>
          <p:cNvPr id="15" name="TextBox 14"/>
          <p:cNvSpPr txBox="1"/>
          <p:nvPr/>
        </p:nvSpPr>
        <p:spPr>
          <a:xfrm>
            <a:off x="0" y="2590800"/>
            <a:ext cx="3505200" cy="430213"/>
          </a:xfrm>
          <a:prstGeom prst="rect">
            <a:avLst/>
          </a:prstGeom>
          <a:noFill/>
        </p:spPr>
        <p:txBody>
          <a:bodyPr>
            <a:spAutoFit/>
          </a:bodyPr>
          <a:lstStyle/>
          <a:p>
            <a:pPr fontAlgn="auto">
              <a:spcBef>
                <a:spcPts val="0"/>
              </a:spcBef>
              <a:spcAft>
                <a:spcPts val="0"/>
              </a:spcAft>
              <a:defRPr/>
            </a:pPr>
            <a:r>
              <a:rPr lang="en-US" sz="2200" u="sng" cap="small" dirty="0">
                <a:latin typeface="+mn-lt"/>
              </a:rPr>
              <a:t>Educational Function Level</a:t>
            </a:r>
          </a:p>
        </p:txBody>
      </p:sp>
      <p:sp>
        <p:nvSpPr>
          <p:cNvPr id="17" name="TextBox 16"/>
          <p:cNvSpPr txBox="1"/>
          <p:nvPr/>
        </p:nvSpPr>
        <p:spPr>
          <a:xfrm>
            <a:off x="5410200" y="2590800"/>
            <a:ext cx="3124200" cy="430213"/>
          </a:xfrm>
          <a:prstGeom prst="rect">
            <a:avLst/>
          </a:prstGeom>
          <a:noFill/>
        </p:spPr>
        <p:txBody>
          <a:bodyPr>
            <a:spAutoFit/>
          </a:bodyPr>
          <a:lstStyle/>
          <a:p>
            <a:pPr fontAlgn="auto">
              <a:spcBef>
                <a:spcPts val="0"/>
              </a:spcBef>
              <a:spcAft>
                <a:spcPts val="0"/>
              </a:spcAft>
              <a:defRPr/>
            </a:pPr>
            <a:r>
              <a:rPr lang="en-US" sz="2200" u="sng" cap="small" dirty="0">
                <a:latin typeface="+mn-lt"/>
              </a:rPr>
              <a:t>Grade level score Level</a:t>
            </a:r>
          </a:p>
        </p:txBody>
      </p:sp>
      <p:sp>
        <p:nvSpPr>
          <p:cNvPr id="18" name="Rectangle 17"/>
          <p:cNvSpPr/>
          <p:nvPr/>
        </p:nvSpPr>
        <p:spPr>
          <a:xfrm>
            <a:off x="0" y="4267200"/>
            <a:ext cx="9144000" cy="369888"/>
          </a:xfrm>
          <a:prstGeom prst="rect">
            <a:avLst/>
          </a:prstGeom>
          <a:solidFill>
            <a:schemeClr val="bg1">
              <a:lumMod val="85000"/>
            </a:schemeClr>
          </a:solidFill>
        </p:spPr>
        <p:txBody>
          <a:bodyPr>
            <a:spAutoFit/>
          </a:bodyPr>
          <a:lstStyle/>
          <a:p>
            <a:pPr fontAlgn="auto">
              <a:spcBef>
                <a:spcPts val="0"/>
              </a:spcBef>
              <a:spcAft>
                <a:spcPts val="0"/>
              </a:spcAft>
              <a:defRPr/>
            </a:pPr>
            <a:r>
              <a:rPr lang="en-US" dirty="0">
                <a:latin typeface="+mn-lt"/>
              </a:rPr>
              <a:t>High Intermediate Basic Education				 6 - 8.9 </a:t>
            </a:r>
          </a:p>
        </p:txBody>
      </p:sp>
      <p:sp>
        <p:nvSpPr>
          <p:cNvPr id="10256" name="Rectangle 18"/>
          <p:cNvSpPr>
            <a:spLocks noChangeArrowheads="1"/>
          </p:cNvSpPr>
          <p:nvPr/>
        </p:nvSpPr>
        <p:spPr bwMode="auto">
          <a:xfrm>
            <a:off x="0" y="4724400"/>
            <a:ext cx="9144000" cy="369888"/>
          </a:xfrm>
          <a:prstGeom prst="rect">
            <a:avLst/>
          </a:prstGeom>
          <a:noFill/>
          <a:ln w="9525">
            <a:noFill/>
            <a:miter lim="800000"/>
            <a:headEnd/>
            <a:tailEnd/>
          </a:ln>
        </p:spPr>
        <p:txBody>
          <a:bodyPr>
            <a:spAutoFit/>
          </a:bodyPr>
          <a:lstStyle/>
          <a:p>
            <a:r>
              <a:rPr lang="en-US">
                <a:latin typeface="Calibri" pitchFamily="34" charset="0"/>
              </a:rPr>
              <a:t>Low Adult Secondary Education				 9 - 10.9</a:t>
            </a:r>
          </a:p>
        </p:txBody>
      </p:sp>
      <p:sp>
        <p:nvSpPr>
          <p:cNvPr id="20" name="Rectangle 19"/>
          <p:cNvSpPr/>
          <p:nvPr/>
        </p:nvSpPr>
        <p:spPr>
          <a:xfrm>
            <a:off x="0" y="5105400"/>
            <a:ext cx="9144000" cy="369888"/>
          </a:xfrm>
          <a:prstGeom prst="rect">
            <a:avLst/>
          </a:prstGeom>
          <a:solidFill>
            <a:schemeClr val="bg1">
              <a:lumMod val="85000"/>
            </a:schemeClr>
          </a:solidFill>
        </p:spPr>
        <p:txBody>
          <a:bodyPr>
            <a:spAutoFit/>
          </a:bodyPr>
          <a:lstStyle/>
          <a:p>
            <a:pPr fontAlgn="auto">
              <a:spcBef>
                <a:spcPts val="0"/>
              </a:spcBef>
              <a:spcAft>
                <a:spcPts val="0"/>
              </a:spcAft>
              <a:defRPr/>
            </a:pPr>
            <a:r>
              <a:rPr lang="en-US" dirty="0">
                <a:latin typeface="+mn-lt"/>
              </a:rPr>
              <a:t>High Adult Secondary Education				11 – 12.9</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1269"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5562600" y="228600"/>
            <a:ext cx="32766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4" name="TextBox 13"/>
          <p:cNvSpPr txBox="1"/>
          <p:nvPr/>
        </p:nvSpPr>
        <p:spPr>
          <a:xfrm>
            <a:off x="228600" y="1981200"/>
            <a:ext cx="8763000" cy="2382838"/>
          </a:xfrm>
          <a:prstGeom prst="rect">
            <a:avLst/>
          </a:prstGeom>
          <a:noFill/>
        </p:spPr>
        <p:txBody>
          <a:bodyPr>
            <a:spAutoFit/>
          </a:bodyPr>
          <a:lstStyle/>
          <a:p>
            <a:pPr fontAlgn="auto">
              <a:lnSpc>
                <a:spcPct val="112000"/>
              </a:lnSpc>
              <a:spcBef>
                <a:spcPts val="0"/>
              </a:spcBef>
              <a:spcAft>
                <a:spcPts val="0"/>
              </a:spcAft>
              <a:defRPr/>
            </a:pPr>
            <a:r>
              <a:rPr lang="en-US" sz="2400" b="1" u="sng" cap="all" dirty="0">
                <a:solidFill>
                  <a:srgbClr val="173C87"/>
                </a:solidFill>
                <a:latin typeface="Palatino Linotype" pitchFamily="18" charset="0"/>
              </a:rPr>
              <a:t>Warning:</a:t>
            </a:r>
            <a:r>
              <a:rPr lang="en-US" sz="2400" b="1" dirty="0">
                <a:solidFill>
                  <a:srgbClr val="173C87"/>
                </a:solidFill>
                <a:latin typeface="Palatino Linotype" pitchFamily="18" charset="0"/>
              </a:rPr>
              <a:t>  </a:t>
            </a:r>
            <a:r>
              <a:rPr lang="en-US" sz="2200" dirty="0">
                <a:solidFill>
                  <a:srgbClr val="173C87"/>
                </a:solidFill>
                <a:latin typeface="Palatino Linotype" pitchFamily="18" charset="0"/>
              </a:rPr>
              <a:t>When using either the Test of Adult Basic Education (TABE) or the Adult Basic Literacy (ABLE) Education exams for literacy and numeracy gains assessment, take note! </a:t>
            </a:r>
            <a:r>
              <a:rPr lang="en-US" sz="2200" u="sng" cap="small" dirty="0">
                <a:solidFill>
                  <a:srgbClr val="173C87"/>
                </a:solidFill>
                <a:latin typeface="Palatino Linotype" pitchFamily="18" charset="0"/>
              </a:rPr>
              <a:t>a grade level increase in a participant’s TABE/ABLE score may not mean the participant has reached his annual goal of increasing one educational functioning level. </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12293" name="TextBox 71"/>
          <p:cNvSpPr txBox="1">
            <a:spLocks noChangeArrowheads="1"/>
          </p:cNvSpPr>
          <p:nvPr/>
        </p:nvSpPr>
        <p:spPr bwMode="auto">
          <a:xfrm>
            <a:off x="228600" y="6400800"/>
            <a:ext cx="3886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AWI – 062 &amp; TEGL 17-05 </a:t>
            </a:r>
          </a:p>
        </p:txBody>
      </p:sp>
      <p:sp>
        <p:nvSpPr>
          <p:cNvPr id="73" name="Rectangle 72"/>
          <p:cNvSpPr/>
          <p:nvPr/>
        </p:nvSpPr>
        <p:spPr>
          <a:xfrm>
            <a:off x="6172201"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6019800" y="228600"/>
            <a:ext cx="2819400" cy="554038"/>
          </a:xfrm>
          <a:prstGeom prst="rect">
            <a:avLst/>
          </a:prstGeom>
          <a:solidFill>
            <a:schemeClr val="bg1"/>
          </a:solidFill>
          <a:ln>
            <a:solidFill>
              <a:schemeClr val="bg1"/>
            </a:solidFill>
          </a:ln>
          <a:effectLst/>
        </p:spPr>
        <p:txBody>
          <a:bodyPr>
            <a:spAutoFit/>
          </a:bodyPr>
          <a:lstStyle/>
          <a:p>
            <a:pPr algn="r" fontAlgn="auto">
              <a:spcBef>
                <a:spcPts val="0"/>
              </a:spcBef>
              <a:spcAft>
                <a:spcPts val="0"/>
              </a:spcAft>
              <a:defRPr/>
            </a:pPr>
            <a:r>
              <a:rPr lang="en-US" sz="3000" b="1" cap="all" spc="100" dirty="0">
                <a:solidFill>
                  <a:srgbClr val="173C87"/>
                </a:solidFill>
                <a:latin typeface="Palatino Linotype" pitchFamily="18" charset="0"/>
              </a:rPr>
              <a:t>TEGL 17-05</a:t>
            </a:r>
            <a:endParaRPr lang="en-US" sz="3000" b="1" spc="100" dirty="0">
              <a:solidFill>
                <a:srgbClr val="173C87"/>
              </a:solidFill>
              <a:latin typeface="+mn-lt"/>
            </a:endParaRPr>
          </a:p>
        </p:txBody>
      </p:sp>
      <p:sp>
        <p:nvSpPr>
          <p:cNvPr id="12297" name="Rectangle 16"/>
          <p:cNvSpPr>
            <a:spLocks noChangeArrowheads="1"/>
          </p:cNvSpPr>
          <p:nvPr/>
        </p:nvSpPr>
        <p:spPr bwMode="auto">
          <a:xfrm>
            <a:off x="228600" y="1676400"/>
            <a:ext cx="1108075" cy="369888"/>
          </a:xfrm>
          <a:prstGeom prst="rect">
            <a:avLst/>
          </a:prstGeom>
          <a:noFill/>
          <a:ln w="9525">
            <a:noFill/>
            <a:miter lim="800000"/>
            <a:headEnd/>
            <a:tailEnd/>
          </a:ln>
        </p:spPr>
        <p:txBody>
          <a:bodyPr wrap="none">
            <a:spAutoFit/>
          </a:bodyPr>
          <a:lstStyle/>
          <a:p>
            <a:r>
              <a:rPr lang="en-US" b="1">
                <a:latin typeface="Calibri" pitchFamily="34" charset="0"/>
              </a:rPr>
              <a:t>	</a:t>
            </a:r>
          </a:p>
        </p:txBody>
      </p:sp>
      <p:sp>
        <p:nvSpPr>
          <p:cNvPr id="12298" name="TextBox 18"/>
          <p:cNvSpPr txBox="1">
            <a:spLocks noChangeArrowheads="1"/>
          </p:cNvSpPr>
          <p:nvPr/>
        </p:nvSpPr>
        <p:spPr bwMode="auto">
          <a:xfrm>
            <a:off x="1447800" y="5029200"/>
            <a:ext cx="6248400" cy="538163"/>
          </a:xfrm>
          <a:prstGeom prst="rect">
            <a:avLst/>
          </a:prstGeom>
          <a:noFill/>
          <a:ln w="38100">
            <a:solidFill>
              <a:schemeClr val="tx1"/>
            </a:solidFill>
            <a:miter lim="800000"/>
            <a:headEnd/>
            <a:tailEnd/>
          </a:ln>
        </p:spPr>
        <p:txBody>
          <a:bodyPr>
            <a:spAutoFit/>
          </a:bodyPr>
          <a:lstStyle/>
          <a:p>
            <a:r>
              <a:rPr lang="en-US" sz="1500" b="1" u="sng">
                <a:solidFill>
                  <a:srgbClr val="FF0000"/>
                </a:solidFill>
                <a:latin typeface="Palatino Linotype" pitchFamily="18" charset="0"/>
              </a:rPr>
              <a:t>Low Intermediate Basic Education (</a:t>
            </a:r>
            <a:r>
              <a:rPr lang="en-US" sz="1500" u="sng">
                <a:solidFill>
                  <a:srgbClr val="FF0000"/>
                </a:solidFill>
                <a:latin typeface="Palatino Linotype" pitchFamily="18" charset="0"/>
              </a:rPr>
              <a:t>Grade Level  4-5.9 </a:t>
            </a:r>
            <a:r>
              <a:rPr lang="en-US" sz="1400" u="sng">
                <a:solidFill>
                  <a:srgbClr val="FF0000"/>
                </a:solidFill>
                <a:latin typeface="Palatino Linotype" pitchFamily="18" charset="0"/>
              </a:rPr>
              <a:t>)</a:t>
            </a:r>
          </a:p>
          <a:p>
            <a:r>
              <a:rPr lang="en-US" sz="1400" b="1">
                <a:solidFill>
                  <a:srgbClr val="13326F"/>
                </a:solidFill>
                <a:latin typeface="Palatino Linotype" pitchFamily="18" charset="0"/>
              </a:rPr>
              <a:t>Jake’s TABE Pre-test  Score 4.8</a:t>
            </a:r>
          </a:p>
        </p:txBody>
      </p:sp>
      <p:sp>
        <p:nvSpPr>
          <p:cNvPr id="12299" name="Rectangle 19"/>
          <p:cNvSpPr>
            <a:spLocks noChangeArrowheads="1"/>
          </p:cNvSpPr>
          <p:nvPr/>
        </p:nvSpPr>
        <p:spPr bwMode="auto">
          <a:xfrm>
            <a:off x="2362200" y="1600200"/>
            <a:ext cx="5410200" cy="538163"/>
          </a:xfrm>
          <a:prstGeom prst="rect">
            <a:avLst/>
          </a:prstGeom>
          <a:noFill/>
          <a:ln w="28575">
            <a:solidFill>
              <a:schemeClr val="tx1"/>
            </a:solidFill>
            <a:miter lim="800000"/>
            <a:headEnd/>
            <a:tailEnd/>
          </a:ln>
        </p:spPr>
        <p:txBody>
          <a:bodyPr>
            <a:spAutoFit/>
          </a:bodyPr>
          <a:lstStyle/>
          <a:p>
            <a:r>
              <a:rPr lang="en-US" sz="1500" b="1" u="sng">
                <a:solidFill>
                  <a:srgbClr val="FF0000"/>
                </a:solidFill>
                <a:latin typeface="Palatino Linotype" pitchFamily="18" charset="0"/>
              </a:rPr>
              <a:t>High Intermediate Basic Education </a:t>
            </a:r>
            <a:r>
              <a:rPr lang="en-US" sz="1500" u="sng">
                <a:solidFill>
                  <a:srgbClr val="FF0000"/>
                </a:solidFill>
                <a:latin typeface="Palatino Linotype" pitchFamily="18" charset="0"/>
              </a:rPr>
              <a:t>(Grade Level 6 - 8.9)</a:t>
            </a:r>
            <a:endParaRPr lang="en-US" sz="1500" b="1" u="sng">
              <a:solidFill>
                <a:srgbClr val="FF0000"/>
              </a:solidFill>
              <a:latin typeface="Palatino Linotype" pitchFamily="18" charset="0"/>
            </a:endParaRPr>
          </a:p>
          <a:p>
            <a:r>
              <a:rPr lang="en-US" sz="1400" b="1">
                <a:solidFill>
                  <a:srgbClr val="13326F"/>
                </a:solidFill>
                <a:latin typeface="Palatino Linotype" pitchFamily="18" charset="0"/>
              </a:rPr>
              <a:t>Post-test score Jake needs: 6.0 	</a:t>
            </a:r>
          </a:p>
        </p:txBody>
      </p:sp>
      <p:sp>
        <p:nvSpPr>
          <p:cNvPr id="24" name="TextBox 23"/>
          <p:cNvSpPr txBox="1"/>
          <p:nvPr/>
        </p:nvSpPr>
        <p:spPr>
          <a:xfrm>
            <a:off x="6096000" y="2971800"/>
            <a:ext cx="1905000" cy="1016000"/>
          </a:xfrm>
          <a:prstGeom prst="rect">
            <a:avLst/>
          </a:prstGeom>
          <a:noFill/>
        </p:spPr>
        <p:txBody>
          <a:bodyPr>
            <a:spAutoFit/>
          </a:bodyPr>
          <a:lstStyle/>
          <a:p>
            <a:pPr fontAlgn="auto">
              <a:spcBef>
                <a:spcPts val="0"/>
              </a:spcBef>
              <a:spcAft>
                <a:spcPts val="0"/>
              </a:spcAft>
              <a:defRPr/>
            </a:pPr>
            <a:r>
              <a:rPr lang="en-US" u="sng" cap="all" dirty="0">
                <a:solidFill>
                  <a:srgbClr val="FF0000"/>
                </a:solidFill>
                <a:latin typeface="+mn-lt"/>
              </a:rPr>
              <a:t>Goal</a:t>
            </a:r>
            <a:r>
              <a:rPr lang="en-US" cap="all" dirty="0">
                <a:latin typeface="+mn-lt"/>
              </a:rPr>
              <a:t> </a:t>
            </a:r>
          </a:p>
          <a:p>
            <a:pPr fontAlgn="auto">
              <a:spcBef>
                <a:spcPts val="0"/>
              </a:spcBef>
              <a:spcAft>
                <a:spcPts val="0"/>
              </a:spcAft>
              <a:defRPr/>
            </a:pPr>
            <a:r>
              <a:rPr lang="en-US" sz="1400" b="1" cap="small" dirty="0">
                <a:solidFill>
                  <a:srgbClr val="13326F"/>
                </a:solidFill>
                <a:latin typeface="+mn-lt"/>
              </a:rPr>
              <a:t>Move up one ABE Educational functioning Level (EFL)</a:t>
            </a:r>
          </a:p>
        </p:txBody>
      </p:sp>
      <p:cxnSp>
        <p:nvCxnSpPr>
          <p:cNvPr id="29" name="Elbow Connector 28"/>
          <p:cNvCxnSpPr/>
          <p:nvPr/>
        </p:nvCxnSpPr>
        <p:spPr>
          <a:xfrm rot="5400000" flipH="1" flipV="1">
            <a:off x="2857500" y="2781300"/>
            <a:ext cx="2819400" cy="1676400"/>
          </a:xfrm>
          <a:prstGeom prst="bentConnector3">
            <a:avLst>
              <a:gd name="adj1" fmla="val 50000"/>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7842</TotalTime>
  <Words>3182</Words>
  <Application>Microsoft Office PowerPoint</Application>
  <PresentationFormat>On-screen Show (4:3)</PresentationFormat>
  <Paragraphs>303</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THE END</vt:lpstr>
      <vt:lpstr>Slide 23</vt:lpstr>
      <vt:lpstr>Policy and Guidance Unit </vt:lpstr>
    </vt:vector>
  </TitlesOfParts>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Investment Act</dc:title>
  <dc:creator>mccastc</dc:creator>
  <cp:lastModifiedBy>Joseph Gaines</cp:lastModifiedBy>
  <cp:revision>609</cp:revision>
  <dcterms:created xsi:type="dcterms:W3CDTF">2010-07-20T19:34:35Z</dcterms:created>
  <dcterms:modified xsi:type="dcterms:W3CDTF">2014-04-23T14:44:48Z</dcterms:modified>
</cp:coreProperties>
</file>