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omments/comment5.xml" ContentType="application/vnd.openxmlformats-officedocument.presentationml.comment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8" r:id="rId5"/>
    <p:sldId id="310" r:id="rId6"/>
    <p:sldId id="311" r:id="rId7"/>
    <p:sldId id="262" r:id="rId8"/>
    <p:sldId id="279" r:id="rId9"/>
    <p:sldId id="280" r:id="rId10"/>
    <p:sldId id="317" r:id="rId11"/>
    <p:sldId id="265" r:id="rId12"/>
    <p:sldId id="335" r:id="rId13"/>
    <p:sldId id="294" r:id="rId14"/>
    <p:sldId id="336" r:id="rId15"/>
    <p:sldId id="333" r:id="rId16"/>
    <p:sldId id="355" r:id="rId17"/>
    <p:sldId id="331" r:id="rId18"/>
    <p:sldId id="332" r:id="rId19"/>
    <p:sldId id="338" r:id="rId20"/>
    <p:sldId id="283" r:id="rId21"/>
    <p:sldId id="341" r:id="rId22"/>
    <p:sldId id="270" r:id="rId23"/>
    <p:sldId id="286" r:id="rId24"/>
    <p:sldId id="287" r:id="rId25"/>
    <p:sldId id="339" r:id="rId26"/>
    <p:sldId id="342" r:id="rId27"/>
    <p:sldId id="344" r:id="rId28"/>
    <p:sldId id="323" r:id="rId29"/>
    <p:sldId id="349" r:id="rId30"/>
    <p:sldId id="350" r:id="rId31"/>
    <p:sldId id="345" r:id="rId32"/>
    <p:sldId id="359" r:id="rId33"/>
    <p:sldId id="358" r:id="rId34"/>
    <p:sldId id="313" r:id="rId35"/>
    <p:sldId id="328" r:id="rId36"/>
    <p:sldId id="360" r:id="rId37"/>
    <p:sldId id="361" r:id="rId38"/>
    <p:sldId id="309" r:id="rId39"/>
  </p:sldIdLst>
  <p:sldSz cx="9144000" cy="6858000" type="screen4x3"/>
  <p:notesSz cx="6934200" cy="9232900"/>
  <p:custDataLst>
    <p:tags r:id="rId42"/>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ckeyt" initials="d" lastIdx="6" clrIdx="0"/>
  <p:cmAuthor id="1" name="Michael D. Lynch" initials="md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8000"/>
    <a:srgbClr val="006600"/>
    <a:srgbClr val="009900"/>
    <a:srgbClr val="F1D717"/>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70595" autoAdjust="0"/>
  </p:normalViewPr>
  <p:slideViewPr>
    <p:cSldViewPr>
      <p:cViewPr varScale="1">
        <p:scale>
          <a:sx n="55" d="100"/>
          <a:sy n="55" d="100"/>
        </p:scale>
        <p:origin x="-1560" y="-84"/>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08" y="-78"/>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1-05T11:24:21.670" idx="1">
    <p:pos x="10" y="10"/>
    <p:text>Include the terms in the leader notes section.  The person completes the voice over for this presentation will need these notes as a guide.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1-05T11:31:06.943" idx="3">
    <p:pos x="10" y="10"/>
    <p:text>add more to the notes for the person conducting the voice over. the notes should provide a brief explanation of skills, work history, and employability (including the references made to needs and barriers)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1-05T11:40:57.510" idx="4">
    <p:pos x="10" y="10"/>
    <p:text>make sure that the information in the speaker notes coincides with the information in the presentation slide. Add language about conduting the initial asseseement prior to referrals, employer referrals and educational endeavors.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1-05T11:42:53.930" idx="5">
    <p:pos x="10" y="10"/>
    <p:text>Tell the narrator what these assessment are in the leader notes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1-05T14:44:21.727" idx="6">
    <p:pos x="3904" y="346"/>
    <p:text>review some highlights from the presentation on this slide</p:text>
  </p:cm>
</p:cmLst>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4D098-7DEC-4AA7-AD43-9348B748AF63}" type="doc">
      <dgm:prSet loTypeId="urn:microsoft.com/office/officeart/2005/8/layout/arrow6" loCatId="process" qsTypeId="urn:microsoft.com/office/officeart/2005/8/quickstyle/3d9" qsCatId="3D" csTypeId="urn:microsoft.com/office/officeart/2005/8/colors/accent3_4" csCatId="accent3" phldr="1"/>
      <dgm:spPr/>
      <dgm:t>
        <a:bodyPr/>
        <a:lstStyle/>
        <a:p>
          <a:endParaRPr lang="en-US"/>
        </a:p>
      </dgm:t>
    </dgm:pt>
    <dgm:pt modelId="{996CE2A0-96CF-4EDF-AF3A-1773906C05C4}">
      <dgm:prSet phldrT="[Text]"/>
      <dgm:spPr/>
      <dgm:t>
        <a:bodyPr/>
        <a:lstStyle/>
        <a:p>
          <a:r>
            <a:rPr lang="en-US" b="1" cap="none" spc="0" dirty="0" smtClean="0">
              <a:ln w="11430"/>
              <a:effectLst>
                <a:outerShdw blurRad="50800" dist="39000" dir="5460000" algn="tl">
                  <a:srgbClr val="000000">
                    <a:alpha val="38000"/>
                  </a:srgbClr>
                </a:outerShdw>
              </a:effectLst>
            </a:rPr>
            <a:t>Tasks </a:t>
          </a:r>
          <a:endParaRPr lang="en-US" b="1" cap="none" spc="0" dirty="0">
            <a:ln w="11430"/>
            <a:effectLst>
              <a:outerShdw blurRad="50800" dist="39000" dir="5460000" algn="tl">
                <a:srgbClr val="000000">
                  <a:alpha val="38000"/>
                </a:srgbClr>
              </a:outerShdw>
            </a:effectLst>
          </a:endParaRPr>
        </a:p>
      </dgm:t>
    </dgm:pt>
    <dgm:pt modelId="{75739CB5-355D-44DB-84BA-60D7517E5CB1}" type="parTrans" cxnId="{17E6AF92-BA1A-47D0-BEC4-BAF7E973E0F1}">
      <dgm:prSet/>
      <dgm:spPr/>
      <dgm:t>
        <a:bodyPr/>
        <a:lstStyle/>
        <a:p>
          <a:endParaRPr lang="en-US"/>
        </a:p>
      </dgm:t>
    </dgm:pt>
    <dgm:pt modelId="{1180D6AE-D4B7-429A-B707-460BF3F40223}" type="sibTrans" cxnId="{17E6AF92-BA1A-47D0-BEC4-BAF7E973E0F1}">
      <dgm:prSet/>
      <dgm:spPr/>
      <dgm:t>
        <a:bodyPr/>
        <a:lstStyle/>
        <a:p>
          <a:endParaRPr lang="en-US"/>
        </a:p>
      </dgm:t>
    </dgm:pt>
    <dgm:pt modelId="{C8251E26-DA71-4C82-865C-48C4B6F5BD2C}">
      <dgm:prSet phldrT="[Text]"/>
      <dgm:spPr>
        <a:ln w="57150">
          <a:solidFill>
            <a:schemeClr val="bg1"/>
          </a:solidFill>
        </a:ln>
      </dgm:spPr>
      <dgm:t>
        <a:bodyPr/>
        <a:lstStyle/>
        <a:p>
          <a:r>
            <a:rPr lang="en-US" b="1" cap="none" spc="0" dirty="0" smtClean="0">
              <a:ln w="11430"/>
              <a:effectLst>
                <a:outerShdw blurRad="50800" dist="39000" dir="5460000" algn="tl">
                  <a:srgbClr val="000000">
                    <a:alpha val="38000"/>
                  </a:srgbClr>
                </a:outerShdw>
              </a:effectLst>
            </a:rPr>
            <a:t>Skills</a:t>
          </a:r>
          <a:endParaRPr lang="en-US" b="1" cap="none" spc="0" dirty="0">
            <a:ln w="11430"/>
            <a:effectLst>
              <a:outerShdw blurRad="50800" dist="39000" dir="5460000" algn="tl">
                <a:srgbClr val="000000">
                  <a:alpha val="38000"/>
                </a:srgbClr>
              </a:outerShdw>
            </a:effectLst>
          </a:endParaRPr>
        </a:p>
      </dgm:t>
    </dgm:pt>
    <dgm:pt modelId="{C73E0A08-EEA3-4E45-8F5D-197D327C5AA7}" type="parTrans" cxnId="{2D4F56C7-4E57-475F-B589-0936DFFB4D33}">
      <dgm:prSet/>
      <dgm:spPr/>
      <dgm:t>
        <a:bodyPr/>
        <a:lstStyle/>
        <a:p>
          <a:endParaRPr lang="en-US"/>
        </a:p>
      </dgm:t>
    </dgm:pt>
    <dgm:pt modelId="{C098C223-AF94-41AC-9630-8EB827A6200C}" type="sibTrans" cxnId="{2D4F56C7-4E57-475F-B589-0936DFFB4D33}">
      <dgm:prSet/>
      <dgm:spPr/>
      <dgm:t>
        <a:bodyPr/>
        <a:lstStyle/>
        <a:p>
          <a:endParaRPr lang="en-US"/>
        </a:p>
      </dgm:t>
    </dgm:pt>
    <dgm:pt modelId="{18557884-7ED8-4AB5-8935-B2B7A87D0B77}" type="pres">
      <dgm:prSet presAssocID="{D874D098-7DEC-4AA7-AD43-9348B748AF63}" presName="compositeShape" presStyleCnt="0">
        <dgm:presLayoutVars>
          <dgm:chMax val="2"/>
          <dgm:dir/>
          <dgm:resizeHandles val="exact"/>
        </dgm:presLayoutVars>
      </dgm:prSet>
      <dgm:spPr/>
      <dgm:t>
        <a:bodyPr/>
        <a:lstStyle/>
        <a:p>
          <a:endParaRPr lang="en-US"/>
        </a:p>
      </dgm:t>
    </dgm:pt>
    <dgm:pt modelId="{C0594C4E-0C8A-4459-9496-7CB3A7BB95A1}" type="pres">
      <dgm:prSet presAssocID="{D874D098-7DEC-4AA7-AD43-9348B748AF63}" presName="ribbon" presStyleLbl="node1" presStyleIdx="0" presStyleCnt="1" custLinFactNeighborY="11598"/>
      <dgm:spPr>
        <a:solidFill>
          <a:srgbClr val="FFC000"/>
        </a:solidFill>
        <a:ln w="76200">
          <a:solidFill>
            <a:schemeClr val="bg1"/>
          </a:solidFill>
        </a:ln>
        <a:sp3d extrusionH="152250" prstMaterial="matte">
          <a:bevelT/>
        </a:sp3d>
      </dgm:spPr>
      <dgm:t>
        <a:bodyPr/>
        <a:lstStyle/>
        <a:p>
          <a:endParaRPr lang="en-US"/>
        </a:p>
      </dgm:t>
    </dgm:pt>
    <dgm:pt modelId="{AEC5EC91-D049-475E-B25F-52F6AEADA451}" type="pres">
      <dgm:prSet presAssocID="{D874D098-7DEC-4AA7-AD43-9348B748AF63}" presName="leftArrowText" presStyleLbl="node1" presStyleIdx="0" presStyleCnt="1" custLinFactNeighborX="5303" custLinFactNeighborY="12117">
        <dgm:presLayoutVars>
          <dgm:chMax val="0"/>
          <dgm:bulletEnabled val="1"/>
        </dgm:presLayoutVars>
      </dgm:prSet>
      <dgm:spPr/>
      <dgm:t>
        <a:bodyPr/>
        <a:lstStyle/>
        <a:p>
          <a:endParaRPr lang="en-US"/>
        </a:p>
      </dgm:t>
    </dgm:pt>
    <dgm:pt modelId="{7CAD2262-7C4A-4F11-8FD1-6D2C2E909652}" type="pres">
      <dgm:prSet presAssocID="{D874D098-7DEC-4AA7-AD43-9348B748AF63}" presName="rightArrowText" presStyleLbl="node1" presStyleIdx="0" presStyleCnt="1" custLinFactNeighborY="11352">
        <dgm:presLayoutVars>
          <dgm:chMax val="0"/>
          <dgm:bulletEnabled val="1"/>
        </dgm:presLayoutVars>
      </dgm:prSet>
      <dgm:spPr/>
      <dgm:t>
        <a:bodyPr/>
        <a:lstStyle/>
        <a:p>
          <a:endParaRPr lang="en-US"/>
        </a:p>
      </dgm:t>
    </dgm:pt>
  </dgm:ptLst>
  <dgm:cxnLst>
    <dgm:cxn modelId="{17E6AF92-BA1A-47D0-BEC4-BAF7E973E0F1}" srcId="{D874D098-7DEC-4AA7-AD43-9348B748AF63}" destId="{996CE2A0-96CF-4EDF-AF3A-1773906C05C4}" srcOrd="0" destOrd="0" parTransId="{75739CB5-355D-44DB-84BA-60D7517E5CB1}" sibTransId="{1180D6AE-D4B7-429A-B707-460BF3F40223}"/>
    <dgm:cxn modelId="{FDD54E3E-4CF5-43A2-8997-B6E3A007B206}" type="presOf" srcId="{D874D098-7DEC-4AA7-AD43-9348B748AF63}" destId="{18557884-7ED8-4AB5-8935-B2B7A87D0B77}" srcOrd="0" destOrd="0" presId="urn:microsoft.com/office/officeart/2005/8/layout/arrow6"/>
    <dgm:cxn modelId="{B5E2BFAD-FD6F-4B42-A37A-9321EFF83000}" type="presOf" srcId="{996CE2A0-96CF-4EDF-AF3A-1773906C05C4}" destId="{AEC5EC91-D049-475E-B25F-52F6AEADA451}" srcOrd="0" destOrd="0" presId="urn:microsoft.com/office/officeart/2005/8/layout/arrow6"/>
    <dgm:cxn modelId="{2D4F56C7-4E57-475F-B589-0936DFFB4D33}" srcId="{D874D098-7DEC-4AA7-AD43-9348B748AF63}" destId="{C8251E26-DA71-4C82-865C-48C4B6F5BD2C}" srcOrd="1" destOrd="0" parTransId="{C73E0A08-EEA3-4E45-8F5D-197D327C5AA7}" sibTransId="{C098C223-AF94-41AC-9630-8EB827A6200C}"/>
    <dgm:cxn modelId="{113BFD6D-2DC3-49D7-A805-E790F5C97816}" type="presOf" srcId="{C8251E26-DA71-4C82-865C-48C4B6F5BD2C}" destId="{7CAD2262-7C4A-4F11-8FD1-6D2C2E909652}" srcOrd="0" destOrd="0" presId="urn:microsoft.com/office/officeart/2005/8/layout/arrow6"/>
    <dgm:cxn modelId="{26D9D521-5661-4DBE-9300-744D4A180D31}" type="presParOf" srcId="{18557884-7ED8-4AB5-8935-B2B7A87D0B77}" destId="{C0594C4E-0C8A-4459-9496-7CB3A7BB95A1}" srcOrd="0" destOrd="0" presId="urn:microsoft.com/office/officeart/2005/8/layout/arrow6"/>
    <dgm:cxn modelId="{FE5AA9AE-24E9-409E-8BD6-62DB639E80F2}" type="presParOf" srcId="{18557884-7ED8-4AB5-8935-B2B7A87D0B77}" destId="{AEC5EC91-D049-475E-B25F-52F6AEADA451}" srcOrd="1" destOrd="0" presId="urn:microsoft.com/office/officeart/2005/8/layout/arrow6"/>
    <dgm:cxn modelId="{B0102188-7B6B-4370-8122-78A937DB5946}" type="presParOf" srcId="{18557884-7ED8-4AB5-8935-B2B7A87D0B77}" destId="{7CAD2262-7C4A-4F11-8FD1-6D2C2E909652}"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94C4E-0C8A-4459-9496-7CB3A7BB95A1}">
      <dsp:nvSpPr>
        <dsp:cNvPr id="0" name=""/>
        <dsp:cNvSpPr/>
      </dsp:nvSpPr>
      <dsp:spPr>
        <a:xfrm>
          <a:off x="0" y="701905"/>
          <a:ext cx="6096000" cy="2438400"/>
        </a:xfrm>
        <a:prstGeom prst="leftRightRibbon">
          <a:avLst/>
        </a:prstGeom>
        <a:solidFill>
          <a:srgbClr val="FFC000"/>
        </a:solidFill>
        <a:ln w="76200">
          <a:solidFill>
            <a:schemeClr val="bg1"/>
          </a:solidFill>
        </a:ln>
        <a:effectLst>
          <a:outerShdw blurRad="40000" dist="23000" dir="5400000" rotWithShape="0">
            <a:srgbClr val="000000">
              <a:alpha val="35000"/>
            </a:srgbClr>
          </a:outerShdw>
        </a:effectLst>
        <a:sp3d extrusionH="152250" prstMaterial="matte">
          <a:bevelT/>
        </a:sp3d>
      </dsp:spPr>
      <dsp:style>
        <a:lnRef idx="0">
          <a:scrgbClr r="0" g="0" b="0"/>
        </a:lnRef>
        <a:fillRef idx="1">
          <a:scrgbClr r="0" g="0" b="0"/>
        </a:fillRef>
        <a:effectRef idx="2">
          <a:scrgbClr r="0" g="0" b="0"/>
        </a:effectRef>
        <a:fontRef idx="minor">
          <a:schemeClr val="lt1"/>
        </a:fontRef>
      </dsp:style>
    </dsp:sp>
    <dsp:sp modelId="{AEC5EC91-D049-475E-B25F-52F6AEADA451}">
      <dsp:nvSpPr>
        <dsp:cNvPr id="0" name=""/>
        <dsp:cNvSpPr/>
      </dsp:nvSpPr>
      <dsp:spPr>
        <a:xfrm>
          <a:off x="838199" y="990595"/>
          <a:ext cx="2011680" cy="1194816"/>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99136" rIns="0" bIns="213360" numCol="1" spcCol="1270" anchor="ctr" anchorCtr="0">
          <a:noAutofit/>
          <a:sp3d extrusionH="28000" prstMaterial="matte"/>
        </a:bodyPr>
        <a:lstStyle/>
        <a:p>
          <a:pPr lvl="0" algn="ctr" defTabSz="2489200">
            <a:lnSpc>
              <a:spcPct val="90000"/>
            </a:lnSpc>
            <a:spcBef>
              <a:spcPct val="0"/>
            </a:spcBef>
            <a:spcAft>
              <a:spcPct val="35000"/>
            </a:spcAft>
          </a:pPr>
          <a:r>
            <a:rPr lang="en-US" sz="5600" b="1" kern="1200" cap="none" spc="0" dirty="0" smtClean="0">
              <a:ln w="11430"/>
              <a:effectLst>
                <a:outerShdw blurRad="50800" dist="39000" dir="5460000" algn="tl">
                  <a:srgbClr val="000000">
                    <a:alpha val="38000"/>
                  </a:srgbClr>
                </a:outerShdw>
              </a:effectLst>
            </a:rPr>
            <a:t>Tasks </a:t>
          </a:r>
          <a:endParaRPr lang="en-US" sz="5600" b="1" kern="1200" cap="none" spc="0" dirty="0">
            <a:ln w="11430"/>
            <a:effectLst>
              <a:outerShdw blurRad="50800" dist="39000" dir="5460000" algn="tl">
                <a:srgbClr val="000000">
                  <a:alpha val="38000"/>
                </a:srgbClr>
              </a:outerShdw>
            </a:effectLst>
          </a:endParaRPr>
        </a:p>
      </dsp:txBody>
      <dsp:txXfrm>
        <a:off x="838199" y="990595"/>
        <a:ext cx="2011680" cy="1194816"/>
      </dsp:txXfrm>
    </dsp:sp>
    <dsp:sp modelId="{7CAD2262-7C4A-4F11-8FD1-6D2C2E909652}">
      <dsp:nvSpPr>
        <dsp:cNvPr id="0" name=""/>
        <dsp:cNvSpPr/>
      </dsp:nvSpPr>
      <dsp:spPr>
        <a:xfrm>
          <a:off x="3048000" y="1371599"/>
          <a:ext cx="2377440" cy="1194816"/>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99136" rIns="0" bIns="213360" numCol="1" spcCol="1270" anchor="ctr" anchorCtr="0">
          <a:noAutofit/>
          <a:sp3d extrusionH="28000" prstMaterial="matte"/>
        </a:bodyPr>
        <a:lstStyle/>
        <a:p>
          <a:pPr lvl="0" algn="ctr" defTabSz="2489200">
            <a:lnSpc>
              <a:spcPct val="90000"/>
            </a:lnSpc>
            <a:spcBef>
              <a:spcPct val="0"/>
            </a:spcBef>
            <a:spcAft>
              <a:spcPct val="35000"/>
            </a:spcAft>
          </a:pPr>
          <a:r>
            <a:rPr lang="en-US" sz="5600" b="1" kern="1200" cap="none" spc="0" dirty="0" smtClean="0">
              <a:ln w="11430"/>
              <a:effectLst>
                <a:outerShdw blurRad="50800" dist="39000" dir="5460000" algn="tl">
                  <a:srgbClr val="000000">
                    <a:alpha val="38000"/>
                  </a:srgbClr>
                </a:outerShdw>
              </a:effectLst>
            </a:rPr>
            <a:t>Skills</a:t>
          </a:r>
          <a:endParaRPr lang="en-US" sz="5600" b="1" kern="1200" cap="none" spc="0" dirty="0">
            <a:ln w="11430"/>
            <a:effectLst>
              <a:outerShdw blurRad="50800" dist="39000" dir="5460000" algn="tl">
                <a:srgbClr val="000000">
                  <a:alpha val="38000"/>
                </a:srgbClr>
              </a:outerShdw>
            </a:effectLst>
          </a:endParaRPr>
        </a:p>
      </dsp:txBody>
      <dsp:txXfrm>
        <a:off x="3048000" y="1371599"/>
        <a:ext cx="2377440" cy="1194816"/>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38" cy="461963"/>
          </a:xfrm>
          <a:prstGeom prst="rect">
            <a:avLst/>
          </a:prstGeom>
        </p:spPr>
        <p:txBody>
          <a:bodyPr vert="horz" lIns="91433" tIns="45716" rIns="91433" bIns="45716" rtlCol="0"/>
          <a:lstStyle>
            <a:lvl1pPr algn="l">
              <a:defRPr sz="1200"/>
            </a:lvl1pPr>
          </a:lstStyle>
          <a:p>
            <a:endParaRPr lang="en-US" dirty="0"/>
          </a:p>
        </p:txBody>
      </p:sp>
      <p:sp>
        <p:nvSpPr>
          <p:cNvPr id="3" name="Date Placeholder 2"/>
          <p:cNvSpPr>
            <a:spLocks noGrp="1"/>
          </p:cNvSpPr>
          <p:nvPr>
            <p:ph type="dt" sz="quarter" idx="1"/>
          </p:nvPr>
        </p:nvSpPr>
        <p:spPr>
          <a:xfrm>
            <a:off x="3927475" y="1"/>
            <a:ext cx="3005138" cy="461963"/>
          </a:xfrm>
          <a:prstGeom prst="rect">
            <a:avLst/>
          </a:prstGeom>
        </p:spPr>
        <p:txBody>
          <a:bodyPr vert="horz" lIns="91433" tIns="45716" rIns="91433" bIns="45716" rtlCol="0"/>
          <a:lstStyle>
            <a:lvl1pPr algn="r">
              <a:defRPr sz="1200"/>
            </a:lvl1pPr>
          </a:lstStyle>
          <a:p>
            <a:fld id="{E254EF85-86AF-4575-8F87-860EF6D21091}" type="datetimeFigureOut">
              <a:rPr lang="en-US" smtClean="0"/>
              <a:pPr/>
              <a:t>4/3/2012</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1433" tIns="45716" rIns="91433"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1433" tIns="45716" rIns="91433" bIns="45716" rtlCol="0" anchor="b"/>
          <a:lstStyle>
            <a:lvl1pPr algn="r">
              <a:defRPr sz="1200"/>
            </a:lvl1pPr>
          </a:lstStyle>
          <a:p>
            <a:fld id="{DD45D91B-F9EC-42B5-9A2D-4760C07C7E25}"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820" cy="461645"/>
          </a:xfrm>
          <a:prstGeom prst="rect">
            <a:avLst/>
          </a:prstGeom>
        </p:spPr>
        <p:txBody>
          <a:bodyPr vert="horz" lIns="92375" tIns="46187" rIns="92375" bIns="46187" rtlCol="0"/>
          <a:lstStyle>
            <a:lvl1pPr algn="l">
              <a:defRPr sz="1200"/>
            </a:lvl1pPr>
          </a:lstStyle>
          <a:p>
            <a:endParaRPr lang="en-US" dirty="0"/>
          </a:p>
        </p:txBody>
      </p:sp>
      <p:sp>
        <p:nvSpPr>
          <p:cNvPr id="3" name="Date Placeholder 2"/>
          <p:cNvSpPr>
            <a:spLocks noGrp="1"/>
          </p:cNvSpPr>
          <p:nvPr>
            <p:ph type="dt" idx="1"/>
          </p:nvPr>
        </p:nvSpPr>
        <p:spPr>
          <a:xfrm>
            <a:off x="3927775" y="1"/>
            <a:ext cx="3004820" cy="461645"/>
          </a:xfrm>
          <a:prstGeom prst="rect">
            <a:avLst/>
          </a:prstGeom>
        </p:spPr>
        <p:txBody>
          <a:bodyPr vert="horz" lIns="92375" tIns="46187" rIns="92375" bIns="46187" rtlCol="0"/>
          <a:lstStyle>
            <a:lvl1pPr algn="r">
              <a:defRPr sz="1200"/>
            </a:lvl1pPr>
          </a:lstStyle>
          <a:p>
            <a:fld id="{5A696EBB-CA3C-46C2-A1B4-782A409E7E7F}" type="datetimeFigureOut">
              <a:rPr lang="en-US" smtClean="0"/>
              <a:pPr/>
              <a:t>4/3/2012</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5" tIns="46187" rIns="92375" bIns="46187"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75" tIns="46187" rIns="92375"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75" tIns="46187" rIns="92375" bIns="461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75" tIns="46187" rIns="92375" bIns="46187" rtlCol="0" anchor="b"/>
          <a:lstStyle>
            <a:lvl1pPr algn="r">
              <a:defRPr sz="1200"/>
            </a:lvl1pPr>
          </a:lstStyle>
          <a:p>
            <a:fld id="{CAAE0328-BB7B-403D-A885-DD46D14EFE7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846138"/>
            <a:ext cx="4616450" cy="3462337"/>
          </a:xfrm>
        </p:spPr>
      </p:sp>
      <p:sp>
        <p:nvSpPr>
          <p:cNvPr id="3" name="Notes Placeholder 2"/>
          <p:cNvSpPr>
            <a:spLocks noGrp="1"/>
          </p:cNvSpPr>
          <p:nvPr>
            <p:ph type="body" idx="1"/>
          </p:nvPr>
        </p:nvSpPr>
        <p:spPr/>
        <p:txBody>
          <a:bodyPr>
            <a:normAutofit/>
          </a:bodyPr>
          <a:lstStyle/>
          <a:p>
            <a:r>
              <a:rPr lang="en-US" sz="1100" dirty="0" smtClean="0"/>
              <a:t>Welcome to the</a:t>
            </a:r>
            <a:r>
              <a:rPr lang="en-US" sz="1100" baseline="0" dirty="0" smtClean="0"/>
              <a:t> Welfare Transition (WT) program’s training on </a:t>
            </a:r>
            <a:r>
              <a:rPr lang="en-US" sz="1100" dirty="0" smtClean="0"/>
              <a:t>Initial Assessment offered by the Florida Department</a:t>
            </a:r>
            <a:r>
              <a:rPr lang="en-US" sz="1100" baseline="0" dirty="0" smtClean="0"/>
              <a:t> of Economic Opportunity</a:t>
            </a:r>
            <a:r>
              <a:rPr lang="en-US" sz="1100" dirty="0" smtClean="0"/>
              <a:t>. This training will review Initial Assessment requirements</a:t>
            </a:r>
            <a:r>
              <a:rPr lang="en-US" sz="1100" baseline="0" dirty="0" smtClean="0"/>
              <a:t> </a:t>
            </a:r>
            <a:r>
              <a:rPr lang="en-US" sz="1100" dirty="0" smtClean="0"/>
              <a:t>and components. </a:t>
            </a:r>
            <a:endParaRPr lang="en-US" sz="1100"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36">
              <a:defRPr/>
            </a:pPr>
            <a:r>
              <a:rPr lang="en-US" sz="1100" dirty="0" smtClean="0"/>
              <a:t>The informal assessment may involve conducting a face to face interview.  Interviews are a</a:t>
            </a:r>
            <a:r>
              <a:rPr lang="en-US" sz="1100" baseline="0" dirty="0" smtClean="0"/>
              <a:t> great way to gather information about participants. Interviews are </a:t>
            </a:r>
            <a:r>
              <a:rPr lang="en-US" sz="1100" dirty="0" smtClean="0"/>
              <a:t>personable, force interaction and set</a:t>
            </a:r>
            <a:r>
              <a:rPr lang="en-US" sz="1100" baseline="0" dirty="0" smtClean="0"/>
              <a:t> the stage to develop a rapport with the participant.  Interviews also give the interviewer the opportunity to pick up on visual cues in body language that cannot be gathered by a paper and pencil or computerized test.</a:t>
            </a:r>
            <a:r>
              <a:rPr lang="en-US" sz="1100" dirty="0" smtClean="0"/>
              <a:t> </a:t>
            </a:r>
          </a:p>
          <a:p>
            <a:pPr defTabSz="906536">
              <a:defRPr/>
            </a:pPr>
            <a:endParaRPr lang="en-US" sz="1100" dirty="0" smtClean="0"/>
          </a:p>
          <a:p>
            <a:pPr defTabSz="906536">
              <a:defRPr/>
            </a:pPr>
            <a:r>
              <a:rPr lang="en-US" sz="1100" dirty="0" smtClean="0"/>
              <a:t>Interviews can be structured or unstructured and entail asking customers a series of questions related to their work history, skills, and barriers to employment. Think about the questions that compose your local assessment. Do you ask every customer the same questions or are your questions specific to each customer and their situation? </a:t>
            </a:r>
          </a:p>
          <a:p>
            <a:pPr defTabSz="906536">
              <a:defRPr/>
            </a:pPr>
            <a:endParaRPr lang="en-US" sz="1100" dirty="0" smtClean="0"/>
          </a:p>
          <a:p>
            <a:pPr defTabSz="906536">
              <a:defRPr/>
            </a:pPr>
            <a:r>
              <a:rPr lang="en-US" sz="1100" dirty="0" smtClean="0"/>
              <a:t>Structured interview</a:t>
            </a:r>
            <a:r>
              <a:rPr lang="en-US" sz="1100" baseline="0" dirty="0" smtClean="0"/>
              <a:t> questions are designed to gather the same kind of information from each participant.  Unstructured interview questions are designed to open a “free-form” discussion where the participant may open up about things other than work history, employability and skills.</a:t>
            </a:r>
            <a:endParaRPr lang="en-US" sz="1100" dirty="0" smtClean="0"/>
          </a:p>
        </p:txBody>
      </p:sp>
      <p:sp>
        <p:nvSpPr>
          <p:cNvPr id="4" name="Slide Number Placeholder 3"/>
          <p:cNvSpPr>
            <a:spLocks noGrp="1"/>
          </p:cNvSpPr>
          <p:nvPr>
            <p:ph type="sldNum" sz="quarter" idx="10"/>
          </p:nvPr>
        </p:nvSpPr>
        <p:spPr/>
        <p:txBody>
          <a:bodyPr/>
          <a:lstStyle/>
          <a:p>
            <a:fld id="{048175E3-6786-48E5-8444-AD1BD94C941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Online assessments are a convenient and easily accessible method of informal assessments. Employ Florida Marketplace is a great and readily available resource for accessing online assessments.</a:t>
            </a:r>
            <a:r>
              <a:rPr lang="en-US" sz="1100" baseline="0" dirty="0" smtClean="0"/>
              <a:t>  Some of these assessments can include:</a:t>
            </a:r>
          </a:p>
          <a:p>
            <a:endParaRPr lang="en-US" sz="1100" baseline="0" dirty="0" smtClean="0"/>
          </a:p>
          <a:p>
            <a:pPr marL="228600" indent="-228600">
              <a:buFont typeface="+mj-lt"/>
              <a:buAutoNum type="arabicPeriod"/>
            </a:pPr>
            <a:r>
              <a:rPr lang="en-US" sz="1100" baseline="0" dirty="0" smtClean="0"/>
              <a:t>The Work Interest Analyzer which informs customers of the things they like or enjoy the most in the workplace setting</a:t>
            </a:r>
          </a:p>
          <a:p>
            <a:pPr marL="228600" indent="-228600">
              <a:buFont typeface="+mj-lt"/>
              <a:buAutoNum type="arabicPeriod"/>
            </a:pPr>
            <a:r>
              <a:rPr lang="en-US" sz="1100" baseline="0" dirty="0" smtClean="0"/>
              <a:t>The Work Importance Analyzer which informs customers of the things that they value the most in the workplace setting</a:t>
            </a:r>
          </a:p>
          <a:p>
            <a:pPr marL="228600" indent="-228600">
              <a:buFont typeface="+mj-lt"/>
              <a:buAutoNum type="arabicPeriod"/>
            </a:pPr>
            <a:r>
              <a:rPr lang="en-US" sz="1100" baseline="0" dirty="0" smtClean="0"/>
              <a:t>The Transferrable Skills Analyzer which provides customers with information pertaining to other occupations that could best utilize their current skills</a:t>
            </a:r>
          </a:p>
          <a:p>
            <a:pPr marL="228600" indent="-228600">
              <a:buFont typeface="+mj-lt"/>
              <a:buAutoNum type="arabicPeriod"/>
            </a:pPr>
            <a:endParaRPr lang="en-US" sz="1100" dirty="0" smtClean="0"/>
          </a:p>
          <a:p>
            <a:endParaRPr lang="en-US" sz="1600" dirty="0" smtClean="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36">
              <a:defRPr/>
            </a:pPr>
            <a:r>
              <a:rPr lang="en-US" sz="1100" dirty="0" smtClean="0"/>
              <a:t>Another useful online assessment is Work Keys. This assessment is offered through American</a:t>
            </a:r>
            <a:r>
              <a:rPr lang="en-US" sz="1100" baseline="0" dirty="0" smtClean="0"/>
              <a:t> </a:t>
            </a:r>
            <a:r>
              <a:rPr lang="en-US" sz="1100" dirty="0" smtClean="0"/>
              <a:t>College Testing (ACT) and helps customers figure out how prepared they are for the careers that interest them. This assessment shows the customers their skill level, the skill level required by the profession, and the areas that need to be improved upon to be successful in that profession. </a:t>
            </a:r>
          </a:p>
          <a:p>
            <a:endParaRPr lang="en-US" sz="1600" dirty="0" smtClean="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The Employee Reliability Inventory, also known as ERI, is an online questionnaire that assesses a customer’s employability.  </a:t>
            </a:r>
            <a:r>
              <a:rPr lang="en-US" dirty="0" smtClean="0"/>
              <a:t>Customers</a:t>
            </a:r>
            <a:r>
              <a:rPr lang="en-US" baseline="0" dirty="0" smtClean="0"/>
              <a:t> may </a:t>
            </a:r>
            <a:r>
              <a:rPr lang="en-US" dirty="0" smtClean="0"/>
              <a:t>complete the</a:t>
            </a:r>
            <a:r>
              <a:rPr lang="en-US" baseline="0" dirty="0" smtClean="0"/>
              <a:t> </a:t>
            </a:r>
            <a:r>
              <a:rPr lang="en-US" dirty="0" smtClean="0"/>
              <a:t>questionnaire</a:t>
            </a:r>
            <a:r>
              <a:rPr lang="en-US" baseline="0" dirty="0" smtClean="0"/>
              <a:t> from </a:t>
            </a:r>
            <a:r>
              <a:rPr lang="en-US" dirty="0" smtClean="0"/>
              <a:t>home or at</a:t>
            </a:r>
            <a:r>
              <a:rPr lang="en-US" baseline="0" dirty="0" smtClean="0"/>
              <a:t> the One-Stop center, and a report displaying their score in the 7 categories can be generated instantly. </a:t>
            </a:r>
          </a:p>
          <a:p>
            <a:endParaRPr lang="en-US" kern="1200" baseline="0" dirty="0" smtClean="0">
              <a:solidFill>
                <a:schemeClr val="tx1"/>
              </a:solidFill>
              <a:latin typeface="+mn-lt"/>
              <a:ea typeface="+mn-ea"/>
              <a:cs typeface="+mn-cs"/>
            </a:endParaRPr>
          </a:p>
          <a:p>
            <a:r>
              <a:rPr lang="en-US" kern="1200" baseline="0" dirty="0" smtClean="0">
                <a:solidFill>
                  <a:schemeClr val="tx1"/>
                </a:solidFill>
                <a:latin typeface="+mn-lt"/>
                <a:ea typeface="+mn-ea"/>
                <a:cs typeface="+mn-cs"/>
              </a:rPr>
              <a:t>Freedom from Disrupted Job Performance (A)</a:t>
            </a:r>
          </a:p>
          <a:p>
            <a:r>
              <a:rPr lang="en-US" kern="1200" baseline="0" dirty="0" smtClean="0">
                <a:solidFill>
                  <a:schemeClr val="tx1"/>
                </a:solidFill>
                <a:latin typeface="+mn-lt"/>
                <a:ea typeface="+mn-ea"/>
                <a:cs typeface="+mn-cs"/>
              </a:rPr>
              <a:t>Assesses whether performance and productivity will be disrupted by behaviors such as inattentiveness, unauthorized absence/lateness, failing to follow through on assignments, or other inappropriate work behaviors.</a:t>
            </a:r>
          </a:p>
          <a:p>
            <a:endParaRPr lang="en-US" kern="1200" baseline="0" dirty="0" smtClean="0">
              <a:solidFill>
                <a:schemeClr val="tx1"/>
              </a:solidFill>
              <a:latin typeface="+mn-lt"/>
              <a:ea typeface="+mn-ea"/>
              <a:cs typeface="+mn-cs"/>
            </a:endParaRPr>
          </a:p>
          <a:p>
            <a:r>
              <a:rPr lang="en-US" kern="1200" baseline="0" dirty="0" smtClean="0">
                <a:solidFill>
                  <a:schemeClr val="tx1"/>
                </a:solidFill>
                <a:latin typeface="+mn-lt"/>
                <a:ea typeface="+mn-ea"/>
                <a:cs typeface="+mn-cs"/>
              </a:rPr>
              <a:t>Courtesy (C)  </a:t>
            </a:r>
          </a:p>
          <a:p>
            <a:r>
              <a:rPr lang="en-US" kern="1200" baseline="0" dirty="0" smtClean="0">
                <a:solidFill>
                  <a:schemeClr val="tx1"/>
                </a:solidFill>
                <a:latin typeface="+mn-lt"/>
                <a:ea typeface="+mn-ea"/>
                <a:cs typeface="+mn-cs"/>
              </a:rPr>
              <a:t>Assesses customer’s ability to interact with a high level of courtesy and commitment to service.</a:t>
            </a:r>
          </a:p>
          <a:p>
            <a:endParaRPr lang="en-US" kern="1200" baseline="0" dirty="0" smtClean="0">
              <a:solidFill>
                <a:schemeClr val="tx1"/>
              </a:solidFill>
              <a:latin typeface="+mn-lt"/>
              <a:ea typeface="+mn-ea"/>
              <a:cs typeface="+mn-cs"/>
            </a:endParaRPr>
          </a:p>
          <a:p>
            <a:r>
              <a:rPr lang="en-US" kern="1200" baseline="0" dirty="0" smtClean="0">
                <a:solidFill>
                  <a:schemeClr val="tx1"/>
                </a:solidFill>
                <a:latin typeface="+mn-lt"/>
                <a:ea typeface="+mn-ea"/>
                <a:cs typeface="+mn-cs"/>
              </a:rPr>
              <a:t>Emotional Maturity (E) </a:t>
            </a:r>
          </a:p>
          <a:p>
            <a:r>
              <a:rPr lang="en-US" kern="1200" baseline="0" dirty="0" smtClean="0">
                <a:solidFill>
                  <a:schemeClr val="tx1"/>
                </a:solidFill>
                <a:latin typeface="+mn-lt"/>
                <a:ea typeface="+mn-ea"/>
                <a:cs typeface="+mn-cs"/>
              </a:rPr>
              <a:t>Assesses whether performance and productivity will be disrupted due to the presence of maladaptive personality traits, such as irresponsibility, difficulty in working cooperatively with others, poor judgment, or poor impulse control.</a:t>
            </a:r>
          </a:p>
          <a:p>
            <a:endParaRPr lang="en-US" kern="1200" baseline="0" dirty="0" smtClean="0">
              <a:solidFill>
                <a:schemeClr val="tx1"/>
              </a:solidFill>
              <a:latin typeface="+mn-lt"/>
              <a:ea typeface="+mn-ea"/>
              <a:cs typeface="+mn-cs"/>
            </a:endParaRPr>
          </a:p>
          <a:p>
            <a:r>
              <a:rPr lang="en-US" kern="1200" baseline="0" dirty="0" smtClean="0">
                <a:solidFill>
                  <a:schemeClr val="tx1"/>
                </a:solidFill>
                <a:latin typeface="+mn-lt"/>
                <a:ea typeface="+mn-ea"/>
                <a:cs typeface="+mn-cs"/>
              </a:rPr>
              <a:t>Conscientiousness (F) </a:t>
            </a:r>
          </a:p>
          <a:p>
            <a:r>
              <a:rPr lang="en-US" kern="1200" baseline="0" dirty="0" smtClean="0">
                <a:solidFill>
                  <a:schemeClr val="tx1"/>
                </a:solidFill>
                <a:latin typeface="+mn-lt"/>
                <a:ea typeface="+mn-ea"/>
                <a:cs typeface="+mn-cs"/>
              </a:rPr>
              <a:t>Assesses a customer’s ability to perform on the job in a productive and conscientious manner.</a:t>
            </a:r>
          </a:p>
          <a:p>
            <a:endParaRPr lang="en-US" kern="1200" baseline="0" dirty="0" smtClean="0">
              <a:solidFill>
                <a:schemeClr val="tx1"/>
              </a:solidFill>
              <a:latin typeface="+mn-lt"/>
              <a:ea typeface="+mn-ea"/>
              <a:cs typeface="+mn-cs"/>
            </a:endParaRPr>
          </a:p>
          <a:p>
            <a:r>
              <a:rPr lang="en-US" kern="1200" baseline="0" dirty="0" smtClean="0">
                <a:solidFill>
                  <a:schemeClr val="tx1"/>
                </a:solidFill>
                <a:latin typeface="+mn-lt"/>
                <a:ea typeface="+mn-ea"/>
                <a:cs typeface="+mn-cs"/>
              </a:rPr>
              <a:t>Trustworthiness (H) </a:t>
            </a:r>
          </a:p>
          <a:p>
            <a:r>
              <a:rPr lang="en-US" kern="1200" baseline="0" dirty="0" smtClean="0">
                <a:solidFill>
                  <a:schemeClr val="tx1"/>
                </a:solidFill>
                <a:latin typeface="+mn-lt"/>
                <a:ea typeface="+mn-ea"/>
                <a:cs typeface="+mn-cs"/>
              </a:rPr>
              <a:t>Assesses for trustworthiness.</a:t>
            </a:r>
          </a:p>
          <a:p>
            <a:endParaRPr lang="en-US" kern="1200" baseline="0" dirty="0" smtClean="0">
              <a:solidFill>
                <a:schemeClr val="tx1"/>
              </a:solidFill>
              <a:latin typeface="+mn-lt"/>
              <a:ea typeface="+mn-ea"/>
              <a:cs typeface="+mn-cs"/>
            </a:endParaRPr>
          </a:p>
          <a:p>
            <a:r>
              <a:rPr lang="en-US" kern="1200" baseline="0" dirty="0" smtClean="0">
                <a:solidFill>
                  <a:schemeClr val="tx1"/>
                </a:solidFill>
                <a:latin typeface="+mn-lt"/>
                <a:ea typeface="+mn-ea"/>
                <a:cs typeface="+mn-cs"/>
              </a:rPr>
              <a:t>Long Term Job Commitment (Q) </a:t>
            </a:r>
          </a:p>
          <a:p>
            <a:r>
              <a:rPr lang="en-US" kern="1200" baseline="0" dirty="0" smtClean="0">
                <a:solidFill>
                  <a:schemeClr val="tx1"/>
                </a:solidFill>
                <a:latin typeface="+mn-lt"/>
                <a:ea typeface="+mn-ea"/>
                <a:cs typeface="+mn-cs"/>
              </a:rPr>
              <a:t>Assesses customer’s tendency for a long-term commitment to a job.</a:t>
            </a:r>
          </a:p>
          <a:p>
            <a:endParaRPr lang="en-US" kern="1200" baseline="0" dirty="0" smtClean="0">
              <a:solidFill>
                <a:schemeClr val="tx1"/>
              </a:solidFill>
              <a:latin typeface="+mn-lt"/>
              <a:ea typeface="+mn-ea"/>
              <a:cs typeface="+mn-cs"/>
            </a:endParaRPr>
          </a:p>
          <a:p>
            <a:r>
              <a:rPr lang="en-US" kern="1200" baseline="0" dirty="0" smtClean="0">
                <a:solidFill>
                  <a:schemeClr val="tx1"/>
                </a:solidFill>
                <a:latin typeface="+mn-lt"/>
                <a:ea typeface="+mn-ea"/>
                <a:cs typeface="+mn-cs"/>
              </a:rPr>
              <a:t>Safety (S) </a:t>
            </a:r>
          </a:p>
          <a:p>
            <a:r>
              <a:rPr lang="en-US" kern="1200" baseline="0" dirty="0" smtClean="0">
                <a:solidFill>
                  <a:schemeClr val="tx1"/>
                </a:solidFill>
                <a:latin typeface="+mn-lt"/>
                <a:ea typeface="+mn-ea"/>
                <a:cs typeface="+mn-cs"/>
              </a:rPr>
              <a:t>Assesses whether a customer can safely perform their job duties</a:t>
            </a:r>
          </a:p>
          <a:p>
            <a:endParaRPr lang="en-US" dirty="0" smtClean="0"/>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36">
              <a:defRPr/>
            </a:pPr>
            <a:r>
              <a:rPr lang="en-US" sz="1100" dirty="0" smtClean="0"/>
              <a:t>Many regions combine assessments with questionnaires to adequately assess customers. Questionnaires can be developed by the region or by Community Partners, and they often cover issues</a:t>
            </a:r>
            <a:r>
              <a:rPr lang="en-US" sz="1100" baseline="0" dirty="0" smtClean="0"/>
              <a:t> that frequently hinder the customer from getting a job, keeping a job, and/or advancing on their job</a:t>
            </a:r>
            <a:r>
              <a:rPr lang="en-US" sz="1100" dirty="0" smtClean="0"/>
              <a:t>. Questionnaires are a</a:t>
            </a:r>
            <a:r>
              <a:rPr lang="en-US" sz="1100" baseline="0" dirty="0" smtClean="0"/>
              <a:t> quick way to identify those who may need to be referred to community partners for more help.</a:t>
            </a:r>
            <a:endParaRPr lang="en-US" sz="1100" dirty="0" smtClean="0"/>
          </a:p>
          <a:p>
            <a:r>
              <a:rPr lang="en-US" sz="1600" dirty="0" smtClean="0">
                <a:latin typeface="Agency FB" pitchFamily="34" charset="0"/>
              </a:rPr>
              <a:t> </a:t>
            </a:r>
          </a:p>
        </p:txBody>
      </p:sp>
      <p:sp>
        <p:nvSpPr>
          <p:cNvPr id="4" name="Slide Number Placeholder 3"/>
          <p:cNvSpPr>
            <a:spLocks noGrp="1"/>
          </p:cNvSpPr>
          <p:nvPr>
            <p:ph type="sldNum" sz="quarter" idx="10"/>
          </p:nvPr>
        </p:nvSpPr>
        <p:spPr/>
        <p:txBody>
          <a:bodyPr/>
          <a:lstStyle/>
          <a:p>
            <a:fld id="{048175E3-6786-48E5-8444-AD1BD94C941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36">
              <a:defRPr/>
            </a:pPr>
            <a:r>
              <a:rPr lang="en-US" sz="1100" dirty="0" smtClean="0"/>
              <a:t>Informal assessments are great indicators of whether more formal assessments, such as standardized testing, are needed.  Often times passing scores on standardized tests are requirements for entry into college and for obtaining  a GED or H.S. diploma.  Although standardized tests can be good assessment tools, they should not be the only or final assessment of  a customer’s abilities. </a:t>
            </a:r>
          </a:p>
        </p:txBody>
      </p:sp>
      <p:sp>
        <p:nvSpPr>
          <p:cNvPr id="4" name="Slide Number Placeholder 3"/>
          <p:cNvSpPr>
            <a:spLocks noGrp="1"/>
          </p:cNvSpPr>
          <p:nvPr>
            <p:ph type="sldNum" sz="quarter" idx="10"/>
          </p:nvPr>
        </p:nvSpPr>
        <p:spPr/>
        <p:txBody>
          <a:bodyPr/>
          <a:lstStyle/>
          <a:p>
            <a:fld id="{048175E3-6786-48E5-8444-AD1BD94C941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36">
              <a:defRPr/>
            </a:pPr>
            <a:r>
              <a:rPr lang="en-US" sz="1100" dirty="0" smtClean="0"/>
              <a:t>Now that we have assessed our customer, what did we find? Often times these assessments reveal a host of barriers that have been preventing the customer from being able to obtain or retain gainful employment. Some of the barriers to employment that exist for our customers are learning disabilities,</a:t>
            </a:r>
            <a:r>
              <a:rPr lang="en-US" sz="1100" baseline="0" dirty="0" smtClean="0"/>
              <a:t> </a:t>
            </a:r>
            <a:r>
              <a:rPr lang="en-US" sz="1100" dirty="0" smtClean="0"/>
              <a:t>lack of education,</a:t>
            </a:r>
            <a:r>
              <a:rPr lang="en-US" sz="1100" baseline="0" dirty="0" smtClean="0"/>
              <a:t> or</a:t>
            </a:r>
            <a:r>
              <a:rPr lang="en-US" sz="1100" dirty="0" smtClean="0"/>
              <a:t> substance abuse. Some of our</a:t>
            </a:r>
            <a:r>
              <a:rPr lang="en-US" sz="1100" baseline="0" dirty="0" smtClean="0"/>
              <a:t> customers may have multiple barriers.</a:t>
            </a:r>
            <a:endParaRPr lang="en-US" sz="1100" dirty="0" smtClean="0"/>
          </a:p>
          <a:p>
            <a:endParaRPr lang="en-US" sz="1600" dirty="0">
              <a:solidFill>
                <a:srgbClr val="FF0000"/>
              </a:solidFill>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Once barriers have been identified, there are many ways in which the customer can be accommodated. Testing accommodations, as well as workplace accommodations, should be available to our customers. For</a:t>
            </a:r>
            <a:r>
              <a:rPr lang="en-US" sz="1100" baseline="0" dirty="0" smtClean="0"/>
              <a:t> example, a customer who has a visual impairment may need special lighting, large print books or material, or an enhanced computer screen.</a:t>
            </a:r>
            <a:endParaRPr lang="en-US" sz="1100" dirty="0" smtClean="0"/>
          </a:p>
        </p:txBody>
      </p:sp>
      <p:sp>
        <p:nvSpPr>
          <p:cNvPr id="4" name="Slide Number Placeholder 3"/>
          <p:cNvSpPr>
            <a:spLocks noGrp="1"/>
          </p:cNvSpPr>
          <p:nvPr>
            <p:ph type="sldNum" sz="quarter" idx="10"/>
          </p:nvPr>
        </p:nvSpPr>
        <p:spPr/>
        <p:txBody>
          <a:bodyPr/>
          <a:lstStyle/>
          <a:p>
            <a:fld id="{048175E3-6786-48E5-8444-AD1BD94C941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Assessments can also reveal our customer’s work history.  Key elements of work history are</a:t>
            </a:r>
          </a:p>
          <a:p>
            <a:r>
              <a:rPr lang="en-US" sz="1100" dirty="0" smtClean="0"/>
              <a:t>duration of employment, number of jobs held, and the reasons for leaving</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When assessing work history, we should encourage the customer to inform us of all </a:t>
            </a:r>
            <a:r>
              <a:rPr lang="en-US" sz="1100" baseline="0" dirty="0" smtClean="0"/>
              <a:t>past</a:t>
            </a:r>
            <a:r>
              <a:rPr lang="en-US" sz="1100" dirty="0" smtClean="0"/>
              <a:t> jobs, whether paid or unpaid. All of these jobs have contributed to the customer’s skill set and are therefore a component of his/her work history.   Work history</a:t>
            </a:r>
            <a:r>
              <a:rPr lang="en-US" sz="1100" baseline="0" dirty="0" smtClean="0"/>
              <a:t> includes unsubsidized jobs as well as subsidized jobs. </a:t>
            </a:r>
          </a:p>
          <a:p>
            <a:endParaRPr lang="en-US" sz="1100" baseline="0" dirty="0" smtClean="0"/>
          </a:p>
          <a:p>
            <a:r>
              <a:rPr lang="en-US" sz="1100" baseline="0" dirty="0" smtClean="0"/>
              <a:t>Unsubsidized employment is where the employer paid the salary of the employee without any subsidy.</a:t>
            </a:r>
          </a:p>
          <a:p>
            <a:r>
              <a:rPr lang="en-US" sz="1100" baseline="0" dirty="0" smtClean="0"/>
              <a:t>Subsidized employment is where an employer is paid a subsidy to offset the cost of hiring the employee.</a:t>
            </a:r>
            <a:endParaRPr lang="en-US" sz="1100" dirty="0" smtClean="0"/>
          </a:p>
        </p:txBody>
      </p:sp>
      <p:sp>
        <p:nvSpPr>
          <p:cNvPr id="4" name="Slide Number Placeholder 3"/>
          <p:cNvSpPr>
            <a:spLocks noGrp="1"/>
          </p:cNvSpPr>
          <p:nvPr>
            <p:ph type="sldNum" sz="quarter" idx="10"/>
          </p:nvPr>
        </p:nvSpPr>
        <p:spPr/>
        <p:txBody>
          <a:bodyPr/>
          <a:lstStyle/>
          <a:p>
            <a:fld id="{048175E3-6786-48E5-8444-AD1BD94C941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cs typeface="Times New Roman" pitchFamily="18" charset="0"/>
              </a:rPr>
              <a:t>There are many terms associated with the Initial Assessment.</a:t>
            </a:r>
            <a:r>
              <a:rPr lang="en-US" baseline="0" dirty="0" smtClean="0">
                <a:latin typeface="Calibri" pitchFamily="34" charset="0"/>
                <a:cs typeface="Times New Roman" pitchFamily="18" charset="0"/>
              </a:rPr>
              <a:t> </a:t>
            </a:r>
          </a:p>
          <a:p>
            <a:endParaRPr lang="en-US" sz="1600" baseline="0" dirty="0" smtClean="0">
              <a:latin typeface="Calibri" pitchFamily="34" charset="0"/>
              <a:cs typeface="Times New Roman" pitchFamily="18" charset="0"/>
            </a:endParaRPr>
          </a:p>
          <a:p>
            <a:pPr>
              <a:spcBef>
                <a:spcPts val="0"/>
              </a:spcBef>
              <a:buClr>
                <a:srgbClr val="FFC000"/>
              </a:buClr>
              <a:buFont typeface="Wingdings" pitchFamily="2" charset="2"/>
              <a:buChar char="§"/>
            </a:pPr>
            <a:r>
              <a:rPr lang="en-US" sz="1600" b="1" dirty="0" smtClean="0">
                <a:latin typeface="Garamond" pitchFamily="18" charset="0"/>
                <a:cs typeface="Times New Roman" pitchFamily="18" charset="0"/>
              </a:rPr>
              <a:t>Initial Assessment</a:t>
            </a:r>
            <a:r>
              <a:rPr lang="en-US" sz="1600" b="0" baseline="0" dirty="0" smtClean="0">
                <a:latin typeface="Garamond" pitchFamily="18" charset="0"/>
                <a:cs typeface="Times New Roman" pitchFamily="18" charset="0"/>
              </a:rPr>
              <a:t> is </a:t>
            </a:r>
            <a:r>
              <a:rPr lang="en-US" sz="1600" dirty="0" smtClean="0">
                <a:latin typeface="Garamond" pitchFamily="18" charset="0"/>
                <a:cs typeface="Times New Roman" pitchFamily="18" charset="0"/>
              </a:rPr>
              <a:t>an organized procedure</a:t>
            </a:r>
            <a:r>
              <a:rPr lang="en-US" sz="1600" baseline="0" dirty="0" smtClean="0">
                <a:latin typeface="Garamond" pitchFamily="18" charset="0"/>
                <a:cs typeface="Times New Roman" pitchFamily="18" charset="0"/>
              </a:rPr>
              <a:t> used</a:t>
            </a:r>
            <a:r>
              <a:rPr lang="en-US" sz="1600" dirty="0" smtClean="0">
                <a:latin typeface="Garamond" pitchFamily="18" charset="0"/>
                <a:cs typeface="Times New Roman" pitchFamily="18" charset="0"/>
              </a:rPr>
              <a:t> to evaluate an individual’s</a:t>
            </a:r>
            <a:r>
              <a:rPr lang="en-US" sz="1600" baseline="0" dirty="0" smtClean="0">
                <a:latin typeface="Garamond" pitchFamily="18" charset="0"/>
                <a:cs typeface="Times New Roman" pitchFamily="18" charset="0"/>
              </a:rPr>
              <a:t> skills, work history, and employability prior to program engagement</a:t>
            </a:r>
            <a:endParaRPr lang="en-US" sz="1600" dirty="0" smtClean="0">
              <a:latin typeface="Garamond" pitchFamily="18" charset="0"/>
              <a:cs typeface="Times New Roman" pitchFamily="18" charset="0"/>
            </a:endParaRPr>
          </a:p>
          <a:p>
            <a:pPr>
              <a:spcBef>
                <a:spcPts val="0"/>
              </a:spcBef>
              <a:buClr>
                <a:srgbClr val="FFC000"/>
              </a:buClr>
              <a:buFont typeface="Wingdings" pitchFamily="2" charset="2"/>
              <a:buChar char="§"/>
            </a:pPr>
            <a:endParaRPr lang="en-US" sz="16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1600" b="1" dirty="0" smtClean="0">
                <a:latin typeface="Garamond" pitchFamily="18" charset="0"/>
                <a:cs typeface="Times New Roman" pitchFamily="18" charset="0"/>
              </a:rPr>
              <a:t>Individual Responsibility Plan – </a:t>
            </a:r>
            <a:r>
              <a:rPr lang="en-US" sz="1600" dirty="0" smtClean="0">
                <a:latin typeface="Garamond" pitchFamily="18" charset="0"/>
                <a:cs typeface="Times New Roman" pitchFamily="18" charset="0"/>
              </a:rPr>
              <a:t>a plan that outlines a participant’s strategies to pursue and accomplish their goals </a:t>
            </a:r>
          </a:p>
          <a:p>
            <a:pPr>
              <a:spcBef>
                <a:spcPts val="0"/>
              </a:spcBef>
              <a:buClr>
                <a:srgbClr val="FFC000"/>
              </a:buClr>
              <a:buNone/>
            </a:pPr>
            <a:endParaRPr lang="en-US" sz="16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1600" b="1" dirty="0" smtClean="0">
                <a:latin typeface="Garamond" pitchFamily="18" charset="0"/>
              </a:rPr>
              <a:t>Mandatory Participant </a:t>
            </a:r>
            <a:r>
              <a:rPr lang="en-US" sz="1600" dirty="0" smtClean="0">
                <a:latin typeface="Garamond" pitchFamily="18" charset="0"/>
              </a:rPr>
              <a:t>– an individual that is required to participate in the Welfare Transition program</a:t>
            </a:r>
          </a:p>
          <a:p>
            <a:pPr>
              <a:spcBef>
                <a:spcPts val="0"/>
              </a:spcBef>
              <a:buClr>
                <a:srgbClr val="FFC000"/>
              </a:buClr>
              <a:buNone/>
            </a:pPr>
            <a:endParaRPr lang="en-US" sz="1600" dirty="0" smtClean="0">
              <a:latin typeface="Garamond" pitchFamily="18" charset="0"/>
            </a:endParaRPr>
          </a:p>
          <a:p>
            <a:pPr>
              <a:spcBef>
                <a:spcPts val="0"/>
              </a:spcBef>
              <a:buClr>
                <a:srgbClr val="FFC000"/>
              </a:buClr>
              <a:buFont typeface="Wingdings" pitchFamily="2" charset="2"/>
              <a:buChar char="§"/>
            </a:pPr>
            <a:r>
              <a:rPr lang="en-US" sz="1600" b="1" dirty="0" smtClean="0">
                <a:latin typeface="Garamond" pitchFamily="18" charset="0"/>
                <a:cs typeface="Times New Roman" pitchFamily="18" charset="0"/>
              </a:rPr>
              <a:t>Program Engagement </a:t>
            </a:r>
            <a:r>
              <a:rPr lang="en-US" sz="1600" dirty="0" smtClean="0">
                <a:latin typeface="Garamond" pitchFamily="18" charset="0"/>
                <a:cs typeface="Times New Roman" pitchFamily="18" charset="0"/>
              </a:rPr>
              <a:t>– program activities that participants are engaged in to help move them from welfare to work</a:t>
            </a:r>
          </a:p>
          <a:p>
            <a:endParaRPr lang="en-US" sz="1600" dirty="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Hours spent volunteering with local community agencies, mentoring at their child’s school,</a:t>
            </a:r>
            <a:r>
              <a:rPr lang="en-US" sz="1100" baseline="0" dirty="0" smtClean="0"/>
              <a:t> </a:t>
            </a:r>
            <a:r>
              <a:rPr lang="en-US" sz="1100" dirty="0" smtClean="0"/>
              <a:t>or even previous Welfare Transition work activities contribute to</a:t>
            </a:r>
            <a:r>
              <a:rPr lang="en-US" sz="1100" baseline="0" dirty="0" smtClean="0"/>
              <a:t> a customer’s work history. </a:t>
            </a:r>
            <a:r>
              <a:rPr lang="en-US" sz="1100" dirty="0" smtClean="0"/>
              <a:t> Overlooking these experiences could cause a customer to miss out on</a:t>
            </a:r>
            <a:r>
              <a:rPr lang="en-US" sz="1100" baseline="0" dirty="0" smtClean="0"/>
              <a:t> identifying skills that can transfer over into a career</a:t>
            </a:r>
            <a:r>
              <a:rPr lang="en-US" sz="1100" dirty="0" smtClean="0"/>
              <a:t>.</a:t>
            </a:r>
          </a:p>
          <a:p>
            <a:endParaRPr lang="en-US" sz="1100" dirty="0" smtClean="0"/>
          </a:p>
          <a:p>
            <a:r>
              <a:rPr lang="en-US" sz="1100" dirty="0" smtClean="0"/>
              <a:t>Customers who have been incarcerated feel that the time they have spent in jail does not count towards their work history, but customers should be reminded that work skills are work skills, no matter where they were acquired. Many offenders come out of jail much more prepared to enter the workforce than they were prior to</a:t>
            </a:r>
            <a:r>
              <a:rPr lang="en-US" sz="1100" baseline="0" dirty="0" smtClean="0"/>
              <a:t> entering</a:t>
            </a:r>
            <a:r>
              <a:rPr lang="en-US" sz="1100" dirty="0" smtClean="0"/>
              <a:t>.</a:t>
            </a:r>
          </a:p>
          <a:p>
            <a:endParaRPr lang="en-US" sz="1400" dirty="0" smtClean="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Another</a:t>
            </a:r>
            <a:r>
              <a:rPr lang="en-US" sz="1100" baseline="0" dirty="0" smtClean="0"/>
              <a:t> thing to consider during the participant’s assessment is h</a:t>
            </a:r>
            <a:r>
              <a:rPr lang="en-US" sz="1100" dirty="0" smtClean="0"/>
              <a:t>ow long </a:t>
            </a:r>
            <a:r>
              <a:rPr lang="en-US" sz="1100" baseline="0" dirty="0" smtClean="0"/>
              <a:t>the </a:t>
            </a:r>
            <a:r>
              <a:rPr lang="en-US" sz="1100" dirty="0" smtClean="0"/>
              <a:t>customer usually stays on a job?  Length of employment and reasons for leaving can give</a:t>
            </a:r>
            <a:r>
              <a:rPr lang="en-US" sz="1100" baseline="0" dirty="0" smtClean="0"/>
              <a:t> you</a:t>
            </a:r>
            <a:r>
              <a:rPr lang="en-US" sz="1100" dirty="0" smtClean="0"/>
              <a:t> and the customer insight into what areas of work readiness the customer needs to</a:t>
            </a:r>
            <a:r>
              <a:rPr lang="en-US" sz="1100" baseline="0" dirty="0" smtClean="0"/>
              <a:t> </a:t>
            </a:r>
            <a:r>
              <a:rPr lang="en-US" sz="1100" dirty="0" smtClean="0"/>
              <a:t>focus on.  These key points of work history will also inform you of whether or not the customer is accustomed to traditional work</a:t>
            </a:r>
            <a:r>
              <a:rPr lang="en-US" sz="1100" baseline="0" dirty="0" smtClean="0"/>
              <a:t> hours, as well as the circumstances surrounding his/her departure from each previous position</a:t>
            </a:r>
            <a:r>
              <a:rPr lang="en-US" sz="1100" dirty="0" smtClean="0"/>
              <a:t>. </a:t>
            </a:r>
          </a:p>
        </p:txBody>
      </p:sp>
      <p:sp>
        <p:nvSpPr>
          <p:cNvPr id="4" name="Slide Number Placeholder 3"/>
          <p:cNvSpPr>
            <a:spLocks noGrp="1"/>
          </p:cNvSpPr>
          <p:nvPr>
            <p:ph type="sldNum" sz="quarter" idx="10"/>
          </p:nvPr>
        </p:nvSpPr>
        <p:spPr/>
        <p:txBody>
          <a:bodyPr/>
          <a:lstStyle/>
          <a:p>
            <a:fld id="{048175E3-6786-48E5-8444-AD1BD94C941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After assessing a customer’s work history, you should have a pretty good idea of what that customer’s skills are.  Many customers may not be able to tell the difference between their job tasks and the job skills that they have acquired.  The difference between a skill and a task is that</a:t>
            </a:r>
            <a:r>
              <a:rPr lang="en-US" sz="1100" baseline="0" dirty="0" smtClean="0"/>
              <a:t> a</a:t>
            </a:r>
            <a:r>
              <a:rPr lang="en-US" sz="1100" dirty="0" smtClean="0"/>
              <a:t> task is the action that was performed versus a skill which is the overall job family knowledge that was gained from being able to perform that task and other related tasks. </a:t>
            </a:r>
          </a:p>
        </p:txBody>
      </p:sp>
      <p:sp>
        <p:nvSpPr>
          <p:cNvPr id="4" name="Slide Number Placeholder 3"/>
          <p:cNvSpPr>
            <a:spLocks noGrp="1"/>
          </p:cNvSpPr>
          <p:nvPr>
            <p:ph type="sldNum" sz="quarter" idx="10"/>
          </p:nvPr>
        </p:nvSpPr>
        <p:spPr/>
        <p:txBody>
          <a:bodyPr/>
          <a:lstStyle/>
          <a:p>
            <a:fld id="{048175E3-6786-48E5-8444-AD1BD94C941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In order for a skill to be beneficial to the customer, it should be transferrable and sustainable.  For example, if a customer has work experience operating a cash register, then being able to</a:t>
            </a:r>
            <a:r>
              <a:rPr lang="en-US" sz="1100" baseline="0" dirty="0" smtClean="0"/>
              <a:t> </a:t>
            </a:r>
            <a:r>
              <a:rPr lang="en-US" sz="1100" b="0" dirty="0" smtClean="0"/>
              <a:t>sustain</a:t>
            </a:r>
            <a:r>
              <a:rPr lang="en-US" sz="1100" b="1" dirty="0" smtClean="0"/>
              <a:t> </a:t>
            </a:r>
            <a:r>
              <a:rPr lang="en-US" sz="1100" dirty="0" smtClean="0"/>
              <a:t>the information gained as a cashier could allow this customer to </a:t>
            </a:r>
            <a:r>
              <a:rPr lang="en-US" sz="1100" b="0" dirty="0" smtClean="0"/>
              <a:t>transfer</a:t>
            </a:r>
            <a:r>
              <a:rPr lang="en-US" sz="1100" dirty="0" smtClean="0"/>
              <a:t> those cash handling skills into becoming a bank teller.  Many participants may not be aware of the skills that they possess, and it is our goal, through assessment, to highlight and explore the customer’s knowledge, skills, and abilities.</a:t>
            </a:r>
          </a:p>
        </p:txBody>
      </p:sp>
      <p:sp>
        <p:nvSpPr>
          <p:cNvPr id="4" name="Slide Number Placeholder 3"/>
          <p:cNvSpPr>
            <a:spLocks noGrp="1"/>
          </p:cNvSpPr>
          <p:nvPr>
            <p:ph type="sldNum" sz="quarter" idx="10"/>
          </p:nvPr>
        </p:nvSpPr>
        <p:spPr/>
        <p:txBody>
          <a:bodyPr/>
          <a:lstStyle/>
          <a:p>
            <a:fld id="{048175E3-6786-48E5-8444-AD1BD94C941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t>There are many factors that</a:t>
            </a:r>
            <a:r>
              <a:rPr lang="en-US" sz="1100" baseline="0" dirty="0" smtClean="0"/>
              <a:t> </a:t>
            </a:r>
            <a:r>
              <a:rPr lang="en-US" sz="1100" dirty="0" smtClean="0"/>
              <a:t>determine whether or not a participant can obtain and retain employment. Employability means that the participant can apply for and start a job today. Once a comprehensive assessment of a customer’s skills, barriers, and work history has been completed, then the next phase in assessment is their employability potential. </a:t>
            </a:r>
          </a:p>
          <a:p>
            <a:pPr algn="just"/>
            <a:endParaRPr lang="en-US" sz="1400" dirty="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t>One of the issues that impacts a customer’s employability and job readiness is the severity of his/her barriers to employment and the length of time needed to minimize or eliminate those barriers. Above are a list of barriers with varying degrees of severity. What does your region have in place to assist your customers with the listed barriers?</a:t>
            </a:r>
          </a:p>
          <a:p>
            <a:pPr algn="just"/>
            <a:endParaRPr lang="en-US" sz="1100" dirty="0" smtClean="0"/>
          </a:p>
          <a:p>
            <a:pPr algn="just"/>
            <a:r>
              <a:rPr lang="en-US" sz="1100" dirty="0" smtClean="0"/>
              <a:t>Some of these barriers may be easily</a:t>
            </a:r>
            <a:r>
              <a:rPr lang="en-US" sz="1100" baseline="0" dirty="0" smtClean="0"/>
              <a:t> eliminated.  Participants who need clothes to attend interviews or go to work can be served by providing clothes from a clothes closet maintained by career center staff.  Additionally, several local businesses are willing to donate clothing to career centers so that customers can have adequate clothing to look for or go to work.  The RWB may also provide clothing vouchers to participants who do not have the proper work attire.</a:t>
            </a:r>
            <a:endParaRPr lang="en-US" sz="1100"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gency FB" pitchFamily="34" charset="0"/>
              </a:rPr>
              <a:t>Let’s discuss</a:t>
            </a:r>
            <a:r>
              <a:rPr lang="en-US" sz="1400" baseline="0" dirty="0" smtClean="0">
                <a:latin typeface="Agency FB" pitchFamily="34" charset="0"/>
              </a:rPr>
              <a:t> this employability scenario.  Remember, the simple definition of employability is the ability for an individual to apply for and start a job today.</a:t>
            </a:r>
          </a:p>
          <a:p>
            <a:endParaRPr lang="en-US" sz="1400" baseline="0" dirty="0" smtClean="0">
              <a:latin typeface="Agency FB" pitchFamily="34" charset="0"/>
            </a:endParaRPr>
          </a:p>
          <a:p>
            <a:r>
              <a:rPr lang="en-US" sz="1400" baseline="0" dirty="0" smtClean="0">
                <a:latin typeface="Agency FB" pitchFamily="34" charset="0"/>
              </a:rPr>
              <a:t>Courtney is required to wear business attire if hired on her new job.  She has always admired how professionally the workers at her local Career Center dress, but she doesn’t have clothes like that in her closet.  Courtney would like to dress professionally but could never afford a $200.00 suit.  What can you offer Courtney?</a:t>
            </a:r>
          </a:p>
          <a:p>
            <a:endParaRPr lang="en-US" sz="1400" baseline="0" dirty="0" smtClean="0">
              <a:latin typeface="Agency FB" pitchFamily="34" charset="0"/>
            </a:endParaRPr>
          </a:p>
          <a:p>
            <a:r>
              <a:rPr lang="en-US" sz="1400" baseline="0" dirty="0" smtClean="0">
                <a:latin typeface="Agency FB" pitchFamily="34" charset="0"/>
              </a:rPr>
              <a:t>Courtney’s issue can be solved by giving her access to the region’s clothes closet, if one is available, or by providing her with a voucher to purchase work clothes from a local store.</a:t>
            </a:r>
          </a:p>
          <a:p>
            <a:endParaRPr lang="en-US" sz="1400" baseline="0" dirty="0" smtClean="0">
              <a:latin typeface="Agency FB" pitchFamily="34" charset="0"/>
            </a:endParaRPr>
          </a:p>
          <a:p>
            <a:r>
              <a:rPr lang="en-US" sz="1400" baseline="0" dirty="0" smtClean="0">
                <a:latin typeface="Agency FB" pitchFamily="34" charset="0"/>
              </a:rPr>
              <a:t>If you provide Courtney with this assistance, it’s a possibility that Courtney can start work today or even the next day since the barrier is easily resolved.</a:t>
            </a:r>
            <a:endParaRPr lang="en-US" sz="1400" dirty="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gency FB" pitchFamily="34" charset="0"/>
              </a:rPr>
              <a:t>Let’s discuss</a:t>
            </a:r>
            <a:r>
              <a:rPr lang="en-US" sz="1400" baseline="0" dirty="0" smtClean="0">
                <a:latin typeface="Agency FB" pitchFamily="34" charset="0"/>
              </a:rPr>
              <a:t> another scenario…</a:t>
            </a:r>
          </a:p>
          <a:p>
            <a:endParaRPr lang="en-US" sz="1400" baseline="0" dirty="0" smtClean="0">
              <a:latin typeface="Agency FB" pitchFamily="34" charset="0"/>
            </a:endParaRPr>
          </a:p>
          <a:p>
            <a:r>
              <a:rPr lang="en-US" sz="1400" baseline="0" dirty="0" smtClean="0">
                <a:latin typeface="Agency FB" pitchFamily="34" charset="0"/>
              </a:rPr>
              <a:t>Caleb is very well known at the county jail, but last year, after serving 3 years for identity theft, he decided it was time to clean up his act.  He wants to be an example to his son and show him that he can live life free of crime. Now, the only problem he currently faces is his extensive criminal record.</a:t>
            </a:r>
          </a:p>
          <a:p>
            <a:endParaRPr lang="en-US" sz="1400" baseline="0" dirty="0" smtClean="0">
              <a:latin typeface="Agency FB" pitchFamily="34" charset="0"/>
            </a:endParaRPr>
          </a:p>
          <a:p>
            <a:r>
              <a:rPr lang="en-US" sz="1400" baseline="0" dirty="0" smtClean="0">
                <a:latin typeface="Agency FB" pitchFamily="34" charset="0"/>
              </a:rPr>
              <a:t>Can Caleb start work today or tomorrow?</a:t>
            </a:r>
          </a:p>
          <a:p>
            <a:endParaRPr lang="en-US" sz="1400" baseline="0" dirty="0" smtClean="0">
              <a:latin typeface="Agency FB" pitchFamily="34" charset="0"/>
            </a:endParaRPr>
          </a:p>
          <a:p>
            <a:r>
              <a:rPr lang="en-US" sz="1400" baseline="0" dirty="0" smtClean="0">
                <a:latin typeface="Agency FB" pitchFamily="34" charset="0"/>
              </a:rPr>
              <a:t>Possibly. Depending on his skill set and whether there is an employer taking part in the federal bonding program that is willing to take a chance on Caleb, Caleb may be able to start a job.  Other possible resolutions to Caleb’s criminal record would be more long-term in nature, such as getting his record expunged or receiving a pardon.  These are both things that Caleb can continue to work toward; however, the short-term solution would be to explore available resources, such as the federal bonding program.</a:t>
            </a:r>
            <a:endParaRPr lang="en-US" sz="1400" dirty="0" smtClean="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t>Another facet of employability is Organizational Fit or how suitable a customer is for a particular organization or career of choice. Organizational fit</a:t>
            </a:r>
            <a:r>
              <a:rPr lang="en-US" sz="1100" baseline="0" dirty="0" smtClean="0"/>
              <a:t> </a:t>
            </a:r>
            <a:r>
              <a:rPr lang="en-US" sz="1100" dirty="0" smtClean="0"/>
              <a:t>depends on many variables, such as personality type</a:t>
            </a:r>
            <a:r>
              <a:rPr lang="en-US" sz="1100" baseline="0" dirty="0" smtClean="0"/>
              <a:t> and work ethic.</a:t>
            </a:r>
            <a:endParaRPr lang="en-US" sz="1400" dirty="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36">
              <a:defRPr/>
            </a:pPr>
            <a:r>
              <a:rPr lang="en-US" sz="1100" dirty="0" smtClean="0"/>
              <a:t>Properly assessing our customers has an effect on our ability to acquire and retain worksites.  Healthy business relationships with the organizations within our community allow us to provide our customers with work experience and eventually employment opportunities. These businesses and organizations want volunteers and employees that are a good</a:t>
            </a:r>
            <a:r>
              <a:rPr lang="en-US" sz="1100" baseline="0" dirty="0" smtClean="0"/>
              <a:t> match for </a:t>
            </a:r>
            <a:r>
              <a:rPr lang="en-US" sz="1100" dirty="0" smtClean="0"/>
              <a:t>their</a:t>
            </a:r>
            <a:r>
              <a:rPr lang="en-US" sz="1100" baseline="0" dirty="0" smtClean="0"/>
              <a:t> organizations</a:t>
            </a:r>
            <a:r>
              <a:rPr lang="en-US" sz="1100" dirty="0" smtClean="0"/>
              <a:t>.  </a:t>
            </a:r>
          </a:p>
          <a:p>
            <a:endParaRPr lang="en-US" sz="1600" dirty="0">
              <a:solidFill>
                <a:srgbClr val="FF0000"/>
              </a:solidFill>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36">
              <a:defRPr/>
            </a:pPr>
            <a:r>
              <a:rPr lang="en-US" sz="1100" dirty="0" smtClean="0">
                <a:latin typeface="Calibri" pitchFamily="34" charset="0"/>
                <a:cs typeface="Times New Roman" pitchFamily="18" charset="0"/>
              </a:rPr>
              <a:t>We have provided a list of</a:t>
            </a:r>
            <a:r>
              <a:rPr lang="en-US" sz="1100" baseline="0" dirty="0" smtClean="0">
                <a:latin typeface="Calibri" pitchFamily="34" charset="0"/>
                <a:cs typeface="Times New Roman" pitchFamily="18" charset="0"/>
              </a:rPr>
              <a:t> commonly used</a:t>
            </a:r>
            <a:r>
              <a:rPr lang="en-US" sz="1100" dirty="0" smtClean="0">
                <a:latin typeface="Calibri" pitchFamily="34" charset="0"/>
                <a:cs typeface="Times New Roman" pitchFamily="18" charset="0"/>
              </a:rPr>
              <a:t> terms that you will hear throughout this presentation.</a:t>
            </a:r>
          </a:p>
          <a:p>
            <a:pPr defTabSz="906536">
              <a:defRPr/>
            </a:pPr>
            <a:endParaRPr lang="en-US" sz="1600" dirty="0" smtClean="0">
              <a:latin typeface="Calibri" pitchFamily="34" charset="0"/>
            </a:endParaRPr>
          </a:p>
          <a:p>
            <a:pPr>
              <a:spcBef>
                <a:spcPts val="0"/>
              </a:spcBef>
              <a:buClr>
                <a:srgbClr val="FFC000"/>
              </a:buClr>
              <a:buFont typeface="Wingdings" pitchFamily="2" charset="2"/>
              <a:buChar char="§"/>
            </a:pPr>
            <a:r>
              <a:rPr lang="en-US" sz="1600" b="1" dirty="0" smtClean="0">
                <a:latin typeface="Garamond" pitchFamily="18" charset="0"/>
                <a:cs typeface="Times New Roman" pitchFamily="18" charset="0"/>
              </a:rPr>
              <a:t>Skills </a:t>
            </a:r>
            <a:r>
              <a:rPr lang="en-US" sz="1600" dirty="0" smtClean="0">
                <a:latin typeface="Garamond" pitchFamily="18" charset="0"/>
                <a:cs typeface="Times New Roman" pitchFamily="18" charset="0"/>
              </a:rPr>
              <a:t>– the abilities obtained by an individual as a result of a job or position</a:t>
            </a:r>
          </a:p>
          <a:p>
            <a:pPr>
              <a:spcBef>
                <a:spcPts val="0"/>
              </a:spcBef>
              <a:buClr>
                <a:srgbClr val="FFC000"/>
              </a:buClr>
              <a:buFont typeface="Wingdings" pitchFamily="2" charset="2"/>
              <a:buChar char="§"/>
            </a:pPr>
            <a:endParaRPr lang="en-US" sz="16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1600" b="1" dirty="0" smtClean="0">
                <a:latin typeface="Garamond" pitchFamily="18" charset="0"/>
                <a:cs typeface="Times New Roman" pitchFamily="18" charset="0"/>
              </a:rPr>
              <a:t>Work History </a:t>
            </a:r>
            <a:r>
              <a:rPr lang="en-US" sz="1600" dirty="0" smtClean="0">
                <a:latin typeface="Garamond" pitchFamily="18" charset="0"/>
                <a:cs typeface="Times New Roman" pitchFamily="18" charset="0"/>
              </a:rPr>
              <a:t>– chronicle of jobs held by the participant</a:t>
            </a:r>
          </a:p>
          <a:p>
            <a:pPr>
              <a:spcBef>
                <a:spcPts val="0"/>
              </a:spcBef>
              <a:buClr>
                <a:srgbClr val="FFC000"/>
              </a:buClr>
              <a:buFont typeface="Wingdings" pitchFamily="2" charset="2"/>
              <a:buChar char="§"/>
            </a:pPr>
            <a:endParaRPr lang="en-US" sz="16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1600" b="1" dirty="0" smtClean="0">
                <a:latin typeface="Garamond" pitchFamily="18" charset="0"/>
                <a:cs typeface="Times New Roman" pitchFamily="18" charset="0"/>
              </a:rPr>
              <a:t>Employability </a:t>
            </a:r>
            <a:r>
              <a:rPr lang="en-US" sz="1600" dirty="0" smtClean="0">
                <a:latin typeface="Garamond" pitchFamily="18" charset="0"/>
                <a:cs typeface="Times New Roman" pitchFamily="18" charset="0"/>
              </a:rPr>
              <a:t>– an individual’s readiness for hiring</a:t>
            </a:r>
            <a:r>
              <a:rPr lang="en-US" sz="1600" baseline="0" dirty="0" smtClean="0">
                <a:latin typeface="Garamond" pitchFamily="18" charset="0"/>
                <a:cs typeface="Times New Roman" pitchFamily="18" charset="0"/>
              </a:rPr>
              <a:t> or </a:t>
            </a:r>
            <a:r>
              <a:rPr lang="en-US" sz="1600" dirty="0" smtClean="0">
                <a:latin typeface="Garamond" pitchFamily="18" charset="0"/>
                <a:cs typeface="Times New Roman" pitchFamily="18" charset="0"/>
              </a:rPr>
              <a:t>engagement</a:t>
            </a:r>
          </a:p>
          <a:p>
            <a:pPr>
              <a:spcBef>
                <a:spcPts val="0"/>
              </a:spcBef>
              <a:buClr>
                <a:srgbClr val="FFC000"/>
              </a:buClr>
              <a:buFont typeface="Wingdings" pitchFamily="2" charset="2"/>
              <a:buChar char="§"/>
            </a:pPr>
            <a:endParaRPr lang="en-US" sz="16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1600" b="1" dirty="0" smtClean="0">
                <a:latin typeface="Garamond" pitchFamily="18" charset="0"/>
                <a:cs typeface="Times New Roman" pitchFamily="18" charset="0"/>
              </a:rPr>
              <a:t>Barriers </a:t>
            </a:r>
            <a:r>
              <a:rPr lang="en-US" sz="1600" dirty="0" smtClean="0">
                <a:latin typeface="Garamond" pitchFamily="18" charset="0"/>
                <a:cs typeface="Times New Roman" pitchFamily="18" charset="0"/>
              </a:rPr>
              <a:t>– obstacles that hinder or limit the ability of the participant to work or engage in work activity</a:t>
            </a:r>
            <a:endParaRPr lang="en-US" sz="1600" b="1" dirty="0" smtClean="0">
              <a:latin typeface="Garamond" pitchFamily="18" charset="0"/>
              <a:cs typeface="Times New Roman" pitchFamily="18" charset="0"/>
            </a:endParaRPr>
          </a:p>
          <a:p>
            <a:endParaRPr lang="en-US" sz="1600" dirty="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536">
              <a:defRPr/>
            </a:pPr>
            <a:r>
              <a:rPr lang="en-US" sz="1100" dirty="0" smtClean="0"/>
              <a:t>Failing</a:t>
            </a:r>
            <a:r>
              <a:rPr lang="en-US" sz="1100" baseline="0" dirty="0" smtClean="0"/>
              <a:t> to properly assess an individual prior to</a:t>
            </a:r>
            <a:r>
              <a:rPr lang="en-US" sz="1100" dirty="0" smtClean="0"/>
              <a:t> activity</a:t>
            </a:r>
            <a:r>
              <a:rPr lang="en-US" sz="1100" baseline="0" dirty="0" smtClean="0"/>
              <a:t> assignment </a:t>
            </a:r>
            <a:r>
              <a:rPr lang="en-US" sz="1100" dirty="0" smtClean="0"/>
              <a:t>can damage </a:t>
            </a:r>
            <a:r>
              <a:rPr lang="en-US" sz="1100" baseline="0" dirty="0" smtClean="0"/>
              <a:t>relationships with our employers and serve as a stumbling block for our customers.  Placing customers at worksites for which they are not suited causes employers to become frustrated.  Continuous inappropriate referrals may lead to the employer terminating the working relationship with the RWB.  Losing employers makes it difficult to develop and maintain worksites.</a:t>
            </a:r>
          </a:p>
          <a:p>
            <a:pPr defTabSz="906536">
              <a:defRPr/>
            </a:pPr>
            <a:endParaRPr lang="en-US" sz="1100" baseline="0" dirty="0" smtClean="0"/>
          </a:p>
          <a:p>
            <a:pPr defTabSz="906536">
              <a:defRPr/>
            </a:pPr>
            <a:r>
              <a:rPr lang="en-US" sz="1100" dirty="0" smtClean="0"/>
              <a:t>Through proper assessment, we can prevent our customers and employers from</a:t>
            </a:r>
            <a:r>
              <a:rPr lang="en-US" sz="1100" baseline="0" dirty="0" smtClean="0"/>
              <a:t> having undesirable and dissatisfying worksite experiences. </a:t>
            </a:r>
            <a:endParaRPr lang="en-US" sz="1600" dirty="0">
              <a:solidFill>
                <a:srgbClr val="FF0000"/>
              </a:solidFill>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Another important</a:t>
            </a:r>
            <a:r>
              <a:rPr lang="en-US" sz="1100" baseline="0" dirty="0" smtClean="0"/>
              <a:t> employability factor is the </a:t>
            </a:r>
            <a:r>
              <a:rPr lang="en-US" sz="1100" dirty="0" smtClean="0"/>
              <a:t>customer’s work ethic.  Obtaining employment and retaining employment</a:t>
            </a:r>
            <a:r>
              <a:rPr lang="en-US" sz="1100" baseline="0" dirty="0" smtClean="0"/>
              <a:t> requires more than the customer just </a:t>
            </a:r>
            <a:r>
              <a:rPr lang="en-US" sz="1100" dirty="0" smtClean="0"/>
              <a:t>having a</a:t>
            </a:r>
            <a:r>
              <a:rPr lang="en-US" sz="1100" baseline="0" dirty="0" smtClean="0"/>
              <a:t> nice </a:t>
            </a:r>
            <a:r>
              <a:rPr lang="en-US" sz="1100" dirty="0" smtClean="0"/>
              <a:t>personality;</a:t>
            </a:r>
            <a:r>
              <a:rPr lang="en-US" sz="1100" baseline="0" dirty="0" smtClean="0"/>
              <a:t> employers want to know how </a:t>
            </a:r>
            <a:r>
              <a:rPr lang="en-US" sz="1100" dirty="0" smtClean="0"/>
              <a:t>customers will perform once they have actually been provided an opportunity to work.  As mentioned earlier in the presentation</a:t>
            </a:r>
            <a:r>
              <a:rPr lang="en-US" sz="1100" baseline="0" dirty="0" smtClean="0"/>
              <a:t>, </a:t>
            </a:r>
            <a:r>
              <a:rPr lang="en-US" sz="1100" dirty="0" smtClean="0"/>
              <a:t>healthy relationships with worksites are</a:t>
            </a:r>
            <a:r>
              <a:rPr lang="en-US" sz="1100" baseline="0" dirty="0" smtClean="0"/>
              <a:t> </a:t>
            </a:r>
            <a:r>
              <a:rPr lang="en-US" sz="1100" dirty="0" smtClean="0"/>
              <a:t>vital to our program, because once a customer has been placed, it is beneficial for us</a:t>
            </a:r>
            <a:r>
              <a:rPr lang="en-US" sz="1100" baseline="0" dirty="0" smtClean="0"/>
              <a:t> </a:t>
            </a:r>
            <a:r>
              <a:rPr lang="en-US" sz="1100" dirty="0" smtClean="0"/>
              <a:t>to be able to obtain feedback</a:t>
            </a:r>
            <a:r>
              <a:rPr lang="en-US" sz="1100" baseline="0" dirty="0" smtClean="0"/>
              <a:t> </a:t>
            </a:r>
            <a:r>
              <a:rPr lang="en-US" sz="1100" dirty="0" smtClean="0"/>
              <a:t>regarding the customer’s</a:t>
            </a:r>
            <a:r>
              <a:rPr lang="en-US" sz="1100" baseline="0" dirty="0" smtClean="0"/>
              <a:t> </a:t>
            </a:r>
            <a:r>
              <a:rPr lang="en-US" sz="1100" dirty="0" smtClean="0"/>
              <a:t>job performance and continue</a:t>
            </a:r>
            <a:r>
              <a:rPr lang="en-US" sz="1100" baseline="0" dirty="0" smtClean="0"/>
              <a:t> to place our customers at the worksite to gain skills and experience</a:t>
            </a:r>
            <a:r>
              <a:rPr lang="en-US" sz="1100" dirty="0" smtClean="0"/>
              <a:t>.  This will give us insight as</a:t>
            </a:r>
            <a:r>
              <a:rPr lang="en-US" sz="1100" baseline="0" dirty="0" smtClean="0"/>
              <a:t> </a:t>
            </a:r>
            <a:r>
              <a:rPr lang="en-US" sz="1100" dirty="0" smtClean="0"/>
              <a:t>to whether the customer is “Ready to Work” or in need of further job skills or job readiness training. </a:t>
            </a:r>
            <a:endParaRPr lang="en-US" sz="1100"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aseline="0" dirty="0" smtClean="0">
                <a:latin typeface="+mn-lt"/>
              </a:rPr>
              <a:t>For customers who exit, an Initial Assessment must still be completed.  Although the case manager may be very familiar with the customer, the customer still needs to be assessed to ensure that he/she does not have any new barriers and also to eliminate listed barriers that the customer may have been able to resolve.  </a:t>
            </a:r>
          </a:p>
          <a:p>
            <a:endParaRPr lang="en-US" sz="1100" baseline="0" dirty="0" smtClean="0">
              <a:latin typeface="+mn-lt"/>
            </a:endParaRPr>
          </a:p>
          <a:p>
            <a:r>
              <a:rPr lang="en-US" sz="1100" baseline="0" dirty="0" smtClean="0">
                <a:latin typeface="+mn-lt"/>
              </a:rPr>
              <a:t>If the initial assessment is conducted prior to the participant becoming mandatory, it needs to be reviewed with the participant and note any changes to the participant’s situation.  The participant and career manager will sign and date that the initial assessment was reviewed and maintain it in the participant’s case file. </a:t>
            </a:r>
          </a:p>
          <a:p>
            <a:endParaRPr lang="en-US" sz="1100" baseline="0" dirty="0" smtClean="0">
              <a:latin typeface="+mn-lt"/>
            </a:endParaRPr>
          </a:p>
          <a:p>
            <a:r>
              <a:rPr lang="en-US" sz="1100" baseline="0" dirty="0" smtClean="0">
                <a:latin typeface="+mn-lt"/>
              </a:rPr>
              <a:t>Simply case noting that the initial assessment was reviewed with the participant is not sufficient documentation that the initial assessment was reviewed with the participant.</a:t>
            </a:r>
            <a:endParaRPr lang="en-US" sz="1100" dirty="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Always remember</a:t>
            </a:r>
            <a:r>
              <a:rPr lang="en-US" sz="1100" baseline="0" dirty="0" smtClean="0"/>
              <a:t> that </a:t>
            </a:r>
            <a:r>
              <a:rPr lang="en-US" sz="1100" dirty="0" smtClean="0"/>
              <a:t>assessment is an ongoing process.  As our customers embark on their journey to self-sufficiency, many things can happen to alter their goals or status in life.  It is our goal to continually assess them to ensure that their activities are always in alignment with their goals. </a:t>
            </a:r>
            <a:endParaRPr lang="en-US" sz="1100" dirty="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Review…</a:t>
            </a:r>
          </a:p>
          <a:p>
            <a:endParaRPr lang="en-US" dirty="0" smtClean="0"/>
          </a:p>
          <a:p>
            <a:pPr marL="514350" indent="-514350">
              <a:buClr>
                <a:srgbClr val="FFC000"/>
              </a:buClr>
              <a:buFont typeface="+mj-lt"/>
              <a:buAutoNum type="arabicPeriod"/>
            </a:pPr>
            <a:r>
              <a:rPr lang="en-US" sz="2100" dirty="0" smtClean="0"/>
              <a:t>Which of the following are assessed during the Initial Assessment?</a:t>
            </a:r>
          </a:p>
          <a:p>
            <a:pPr marL="914400" lvl="1" indent="-514350">
              <a:buClr>
                <a:srgbClr val="FFC000"/>
              </a:buClr>
              <a:buFont typeface="+mj-lt"/>
              <a:buAutoNum type="alphaLcParenR"/>
            </a:pPr>
            <a:r>
              <a:rPr lang="en-US" sz="2100" dirty="0" smtClean="0"/>
              <a:t>Work History (answer)</a:t>
            </a:r>
          </a:p>
          <a:p>
            <a:pPr marL="914400" lvl="1" indent="-514350">
              <a:buClr>
                <a:srgbClr val="FFC000"/>
              </a:buClr>
              <a:buFont typeface="+mj-lt"/>
              <a:buAutoNum type="alphaLcParenR"/>
            </a:pPr>
            <a:r>
              <a:rPr lang="en-US" sz="2100" dirty="0" smtClean="0"/>
              <a:t>Writing Style</a:t>
            </a:r>
          </a:p>
          <a:p>
            <a:pPr marL="514350" indent="-514350">
              <a:buClr>
                <a:srgbClr val="FFC000"/>
              </a:buClr>
              <a:buFont typeface="+mj-lt"/>
              <a:buAutoNum type="arabicPeriod"/>
            </a:pPr>
            <a:endParaRPr lang="en-US" sz="2100" dirty="0" smtClean="0"/>
          </a:p>
          <a:p>
            <a:pPr marL="514350" indent="-514350">
              <a:buClr>
                <a:srgbClr val="FFC000"/>
              </a:buClr>
              <a:buFont typeface="+mj-lt"/>
              <a:buAutoNum type="arabicPeriod"/>
            </a:pPr>
            <a:r>
              <a:rPr lang="en-US" sz="2100" dirty="0" smtClean="0"/>
              <a:t>A customer’s work history and skills can determine his/her employability?</a:t>
            </a:r>
          </a:p>
          <a:p>
            <a:pPr marL="914400" lvl="1" indent="-514350">
              <a:buClr>
                <a:srgbClr val="FFC000"/>
              </a:buClr>
              <a:buFont typeface="+mj-lt"/>
              <a:buAutoNum type="alphaLcParenR"/>
            </a:pPr>
            <a:r>
              <a:rPr lang="en-US" sz="2100" dirty="0" smtClean="0"/>
              <a:t>True (answer)</a:t>
            </a:r>
          </a:p>
          <a:p>
            <a:pPr marL="914400" lvl="1" indent="-514350">
              <a:buClr>
                <a:srgbClr val="FFC000"/>
              </a:buClr>
              <a:buFont typeface="+mj-lt"/>
              <a:buAutoNum type="alphaLcParenR"/>
            </a:pPr>
            <a:r>
              <a:rPr lang="en-US" sz="2100" dirty="0" smtClean="0"/>
              <a:t>False </a:t>
            </a:r>
          </a:p>
          <a:p>
            <a:pPr marL="514350" indent="-514350">
              <a:buClr>
                <a:srgbClr val="FFC000"/>
              </a:buClr>
              <a:buFont typeface="+mj-lt"/>
              <a:buAutoNum type="arabicPeriod"/>
            </a:pPr>
            <a:endParaRPr lang="en-US" sz="2100" dirty="0" smtClean="0"/>
          </a:p>
          <a:p>
            <a:pPr marL="514350" indent="-514350">
              <a:buClr>
                <a:srgbClr val="FFC000"/>
              </a:buClr>
              <a:buFont typeface="+mj-lt"/>
              <a:buAutoNum type="arabicPeriod"/>
            </a:pPr>
            <a:r>
              <a:rPr lang="en-US" sz="2100" dirty="0" smtClean="0"/>
              <a:t>Assessment is an</a:t>
            </a:r>
            <a:r>
              <a:rPr lang="en-US" sz="2100" baseline="0" dirty="0" smtClean="0"/>
              <a:t> ongoing process.</a:t>
            </a:r>
            <a:endParaRPr lang="en-US" sz="2100" dirty="0" smtClean="0"/>
          </a:p>
          <a:p>
            <a:pPr marL="914400" lvl="1" indent="-514350">
              <a:buClr>
                <a:srgbClr val="FFC000"/>
              </a:buClr>
              <a:buFont typeface="+mj-lt"/>
              <a:buAutoNum type="alphaLcParenR"/>
            </a:pPr>
            <a:r>
              <a:rPr lang="en-US" sz="2100" dirty="0" smtClean="0"/>
              <a:t>True  (answer) </a:t>
            </a:r>
          </a:p>
          <a:p>
            <a:pPr marL="914400" lvl="1" indent="-514350">
              <a:buClr>
                <a:srgbClr val="FFC000"/>
              </a:buClr>
              <a:buFont typeface="+mj-lt"/>
              <a:buAutoNum type="alphaLcParenR"/>
            </a:pPr>
            <a:r>
              <a:rPr lang="en-US" sz="2100" dirty="0" smtClean="0"/>
              <a:t>False </a:t>
            </a:r>
          </a:p>
          <a:p>
            <a:pPr marL="514350" indent="-514350">
              <a:buClr>
                <a:srgbClr val="FFC000"/>
              </a:buClr>
              <a:buFont typeface="+mj-lt"/>
              <a:buAutoNum type="arabicPeriod"/>
            </a:pPr>
            <a:endParaRPr lang="en-US" sz="2100" dirty="0" smtClean="0"/>
          </a:p>
          <a:p>
            <a:pPr marL="514350" indent="-514350">
              <a:buClr>
                <a:srgbClr val="FFC000"/>
              </a:buClr>
              <a:buFont typeface="+mj-lt"/>
              <a:buAutoNum type="arabicPeriod"/>
            </a:pPr>
            <a:r>
              <a:rPr lang="en-US" sz="2100" dirty="0" smtClean="0"/>
              <a:t>The Initial Assessment must take place within ______ days of the customer becoming eligible for cash assistance?</a:t>
            </a:r>
          </a:p>
          <a:p>
            <a:pPr marL="914400" lvl="1" indent="-514350">
              <a:buClr>
                <a:srgbClr val="FFC000"/>
              </a:buClr>
              <a:buFont typeface="+mj-lt"/>
              <a:buAutoNum type="alphaLcParenR"/>
            </a:pPr>
            <a:r>
              <a:rPr lang="en-US" sz="2100" dirty="0" smtClean="0"/>
              <a:t>120 Days</a:t>
            </a:r>
          </a:p>
          <a:p>
            <a:pPr marL="914400" lvl="1" indent="-514350">
              <a:buClr>
                <a:srgbClr val="FFC000"/>
              </a:buClr>
              <a:buFont typeface="+mj-lt"/>
              <a:buAutoNum type="alphaLcParenR"/>
            </a:pPr>
            <a:r>
              <a:rPr lang="en-US" sz="2100" dirty="0" smtClean="0"/>
              <a:t>30 Days (answer)</a:t>
            </a:r>
            <a:endParaRPr lang="en-US" dirty="0"/>
          </a:p>
        </p:txBody>
      </p:sp>
      <p:sp>
        <p:nvSpPr>
          <p:cNvPr id="4" name="Slide Number Placeholder 3"/>
          <p:cNvSpPr>
            <a:spLocks noGrp="1"/>
          </p:cNvSpPr>
          <p:nvPr>
            <p:ph type="sldNum" sz="quarter" idx="10"/>
          </p:nvPr>
        </p:nvSpPr>
        <p:spPr/>
        <p:txBody>
          <a:bodyPr/>
          <a:lstStyle/>
          <a:p>
            <a:fld id="{CAAE0328-BB7B-403D-A885-DD46D14EFE7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Thank</a:t>
            </a:r>
            <a:r>
              <a:rPr lang="en-US" sz="1100" baseline="0" dirty="0" smtClean="0"/>
              <a:t> you for accessing the Initial Assessment training offered by the Florida Department of Economic Opportunity.  If you have questions about initial assessments or other WT related questions, please contact the Welfare Transition program team by calling 1 (866) 352-2345</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D60C8BBB-5321-4216-819C-2B266DAEC841}"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latin typeface="Agency FB" pitchFamily="34" charset="0"/>
              </a:rPr>
              <a:t>Who must be assessed ?</a:t>
            </a:r>
            <a:endParaRPr lang="en-US" sz="900" b="1" dirty="0" smtClean="0"/>
          </a:p>
          <a:p>
            <a:endParaRPr lang="en-US" sz="1100" dirty="0" smtClean="0"/>
          </a:p>
          <a:p>
            <a:r>
              <a:rPr lang="en-US" sz="1100" dirty="0" smtClean="0"/>
              <a:t>Federal guidelines also outline who must be assessed during the Initial Assessment. </a:t>
            </a:r>
          </a:p>
          <a:p>
            <a:endParaRPr lang="en-US" sz="1100" dirty="0" smtClean="0">
              <a:latin typeface="Agency FB" pitchFamily="34" charset="0"/>
            </a:endParaRPr>
          </a:p>
          <a:p>
            <a:r>
              <a:rPr lang="en-US" sz="1100" dirty="0" smtClean="0">
                <a:latin typeface="Agency FB" pitchFamily="34" charset="0"/>
              </a:rPr>
              <a:t>Temporary</a:t>
            </a:r>
            <a:r>
              <a:rPr lang="en-US" sz="1100" baseline="0" dirty="0" smtClean="0">
                <a:latin typeface="Agency FB" pitchFamily="34" charset="0"/>
              </a:rPr>
              <a:t> Assistance for Needy Families (TANF) recipients who are:</a:t>
            </a:r>
          </a:p>
          <a:p>
            <a:endParaRPr lang="en-US" sz="1100" baseline="0" dirty="0" smtClean="0">
              <a:latin typeface="Agency FB" pitchFamily="34" charset="0"/>
            </a:endParaRPr>
          </a:p>
          <a:p>
            <a:pPr>
              <a:buFont typeface="Arial" pitchFamily="34" charset="0"/>
              <a:buChar char="•"/>
            </a:pPr>
            <a:r>
              <a:rPr lang="en-US" sz="1100" baseline="0" dirty="0" smtClean="0">
                <a:latin typeface="Agency FB" pitchFamily="34" charset="0"/>
              </a:rPr>
              <a:t>At least 18 or</a:t>
            </a:r>
          </a:p>
          <a:p>
            <a:pPr>
              <a:buFont typeface="Arial" pitchFamily="34" charset="0"/>
              <a:buChar char="•"/>
            </a:pPr>
            <a:r>
              <a:rPr lang="en-US" sz="1100" baseline="0" dirty="0" smtClean="0">
                <a:latin typeface="Agency FB" pitchFamily="34" charset="0"/>
              </a:rPr>
              <a:t>Have not completed high school or an equivalent and</a:t>
            </a:r>
          </a:p>
          <a:p>
            <a:pPr>
              <a:buFont typeface="Arial" pitchFamily="34" charset="0"/>
              <a:buChar char="•"/>
            </a:pPr>
            <a:r>
              <a:rPr lang="en-US" sz="1100" baseline="0" dirty="0" smtClean="0">
                <a:latin typeface="Agency FB" pitchFamily="34" charset="0"/>
              </a:rPr>
              <a:t>Are not attending secondary school</a:t>
            </a:r>
          </a:p>
          <a:p>
            <a:pPr>
              <a:buFont typeface="Arial" pitchFamily="34" charset="0"/>
              <a:buChar char="•"/>
            </a:pPr>
            <a:endParaRPr lang="en-US" sz="1100" baseline="0" dirty="0" smtClean="0">
              <a:latin typeface="Agency FB" pitchFamily="34" charset="0"/>
            </a:endParaRPr>
          </a:p>
          <a:p>
            <a:r>
              <a:rPr lang="en-US" sz="1100" b="1" dirty="0" smtClean="0"/>
              <a:t>Why do we complete the initial assessment?</a:t>
            </a:r>
          </a:p>
          <a:p>
            <a:endParaRPr lang="en-US" sz="1100" dirty="0" smtClean="0"/>
          </a:p>
          <a:p>
            <a:r>
              <a:rPr lang="en-US" sz="1100" dirty="0" smtClean="0"/>
              <a:t>Federal</a:t>
            </a:r>
            <a:r>
              <a:rPr lang="en-US" sz="1100" baseline="0" dirty="0" smtClean="0"/>
              <a:t> law requires </a:t>
            </a:r>
            <a:r>
              <a:rPr lang="en-US" sz="1100" dirty="0" smtClean="0"/>
              <a:t>that an initial assessment of an</a:t>
            </a:r>
            <a:r>
              <a:rPr lang="en-US" sz="1100" baseline="0" dirty="0" smtClean="0"/>
              <a:t> individual’s skills, work history, and employability be conducted within 3</a:t>
            </a:r>
            <a:r>
              <a:rPr lang="en-US" sz="1100" dirty="0" smtClean="0"/>
              <a:t>0 days of the </a:t>
            </a:r>
            <a:r>
              <a:rPr lang="en-US" sz="1100" smtClean="0"/>
              <a:t>date he/she becomes </a:t>
            </a:r>
            <a:r>
              <a:rPr lang="en-US" sz="1100" dirty="0" smtClean="0"/>
              <a:t>eligible for cash assistance. </a:t>
            </a:r>
          </a:p>
        </p:txBody>
      </p:sp>
      <p:sp>
        <p:nvSpPr>
          <p:cNvPr id="4" name="Slide Number Placeholder 3"/>
          <p:cNvSpPr>
            <a:spLocks noGrp="1"/>
          </p:cNvSpPr>
          <p:nvPr>
            <p:ph type="sldNum" sz="quarter" idx="10"/>
          </p:nvPr>
        </p:nvSpPr>
        <p:spPr/>
        <p:txBody>
          <a:bodyPr/>
          <a:lstStyle/>
          <a:p>
            <a:fld id="{048175E3-6786-48E5-8444-AD1BD94C941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The</a:t>
            </a:r>
            <a:r>
              <a:rPr lang="en-US" sz="1100" baseline="0" dirty="0" smtClean="0"/>
              <a:t> initial assessment must assess the individual’s skills, work history and employability. As discussed earlier, skills are the tangible and intangible abilities and knowledge that an individual possesses, and work history is comprised of the various jobs or positions that an individual has held. These two components, in conjunction with an assessment of an individual’s work ethic, personality, and needs and barriers, can determine employability or the individual’s potential to be hired and retained on a job. </a:t>
            </a:r>
          </a:p>
          <a:p>
            <a:r>
              <a:rPr lang="en-US" sz="1600" dirty="0" smtClean="0">
                <a:latin typeface="Agency FB" pitchFamily="34" charset="0"/>
              </a:rPr>
              <a:t> </a:t>
            </a:r>
            <a:endParaRPr lang="en-US" sz="1600" dirty="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FFC000"/>
              </a:buClr>
            </a:pPr>
            <a:r>
              <a:rPr lang="en-US" sz="1100" dirty="0" smtClean="0"/>
              <a:t>A participant must be assessed within 30 days of becoming eligible for cash assistance. Depending on your region, you may</a:t>
            </a:r>
            <a:r>
              <a:rPr lang="en-US" sz="1100" baseline="0" dirty="0" smtClean="0"/>
              <a:t> </a:t>
            </a:r>
            <a:r>
              <a:rPr lang="en-US" sz="1100" dirty="0" smtClean="0"/>
              <a:t>perform the Initial Assessment during work registration of the customer or during the first one-on-one appointment. Whatever your local procedure is, it is important to know that the clock begins running the day you receive notification</a:t>
            </a:r>
            <a:r>
              <a:rPr lang="en-US" sz="1100" baseline="0" dirty="0" smtClean="0"/>
              <a:t> in the One Stop Service Tracking (OSST) system that the participant is mandatory and must be engaged in the WT program</a:t>
            </a:r>
            <a:r>
              <a:rPr lang="en-US" sz="1100" dirty="0" smtClean="0"/>
              <a:t>. </a:t>
            </a:r>
          </a:p>
          <a:p>
            <a:endParaRPr lang="en-US" sz="1600" dirty="0">
              <a:latin typeface="Agency FB" pitchFamily="34" charset="0"/>
            </a:endParaRPr>
          </a:p>
        </p:txBody>
      </p:sp>
      <p:sp>
        <p:nvSpPr>
          <p:cNvPr id="4" name="Slide Number Placeholder 3"/>
          <p:cNvSpPr>
            <a:spLocks noGrp="1"/>
          </p:cNvSpPr>
          <p:nvPr>
            <p:ph type="sldNum" sz="quarter" idx="10"/>
          </p:nvPr>
        </p:nvSpPr>
        <p:spPr/>
        <p:txBody>
          <a:bodyPr/>
          <a:lstStyle/>
          <a:p>
            <a:fld id="{048175E3-6786-48E5-8444-AD1BD94C941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FFC000"/>
              </a:buClr>
              <a:buFont typeface="Wingdings" pitchFamily="2" charset="2"/>
              <a:buNone/>
            </a:pPr>
            <a:r>
              <a:rPr lang="en-US" sz="1100" dirty="0" smtClean="0"/>
              <a:t>The initial</a:t>
            </a:r>
            <a:r>
              <a:rPr lang="en-US" sz="1100" baseline="0" dirty="0" smtClean="0"/>
              <a:t> assessment should be conducted prior to the pursuit of educational endeavors, as well as prior to workforce or employer referrals.  The i</a:t>
            </a:r>
            <a:r>
              <a:rPr lang="en-US" sz="1100" dirty="0" smtClean="0"/>
              <a:t>nitial</a:t>
            </a:r>
            <a:r>
              <a:rPr lang="en-US" sz="1100" baseline="0" dirty="0" smtClean="0"/>
              <a:t> assessment </a:t>
            </a:r>
            <a:r>
              <a:rPr lang="en-US" sz="1100" dirty="0" smtClean="0"/>
              <a:t>allows staff to gather vital information used</a:t>
            </a:r>
            <a:r>
              <a:rPr lang="en-US" sz="1100" baseline="0" dirty="0" smtClean="0"/>
              <a:t> </a:t>
            </a:r>
            <a:r>
              <a:rPr lang="en-US" sz="1100" dirty="0" smtClean="0"/>
              <a:t>to identify </a:t>
            </a:r>
            <a:r>
              <a:rPr lang="en-US" sz="1100" baseline="0" dirty="0" smtClean="0"/>
              <a:t> customer abilities, provide insight into employment gaps or lack of employment, and identify </a:t>
            </a:r>
            <a:r>
              <a:rPr lang="en-US" sz="1100" dirty="0" smtClean="0"/>
              <a:t>issues that may</a:t>
            </a:r>
            <a:r>
              <a:rPr lang="en-US" sz="1100" baseline="0" dirty="0" smtClean="0"/>
              <a:t> be </a:t>
            </a:r>
            <a:r>
              <a:rPr lang="en-US" sz="1100" dirty="0" smtClean="0"/>
              <a:t>keeping customers from moving forward. </a:t>
            </a:r>
          </a:p>
        </p:txBody>
      </p:sp>
      <p:sp>
        <p:nvSpPr>
          <p:cNvPr id="4" name="Slide Number Placeholder 3"/>
          <p:cNvSpPr>
            <a:spLocks noGrp="1"/>
          </p:cNvSpPr>
          <p:nvPr>
            <p:ph type="sldNum" sz="quarter" idx="10"/>
          </p:nvPr>
        </p:nvSpPr>
        <p:spPr/>
        <p:txBody>
          <a:bodyPr/>
          <a:lstStyle/>
          <a:p>
            <a:fld id="{048175E3-6786-48E5-8444-AD1BD94C941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Assessment serves as the foundational component of the case management process. One of the purposes of the Initial Assessment is to identify barriers, so that services can be provided to the participant</a:t>
            </a:r>
            <a:r>
              <a:rPr lang="en-US" sz="1100" baseline="0" dirty="0" smtClean="0"/>
              <a:t> or </a:t>
            </a:r>
            <a:r>
              <a:rPr lang="en-US" sz="1100" dirty="0" smtClean="0"/>
              <a:t>referrals to the appropriate community resource can</a:t>
            </a:r>
            <a:r>
              <a:rPr lang="en-US" sz="1100" baseline="0" dirty="0" smtClean="0"/>
              <a:t> be made in order to help resolve outstanding issues that could hinder participant progress.</a:t>
            </a:r>
            <a:r>
              <a:rPr lang="en-US" sz="1100" dirty="0" smtClean="0"/>
              <a:t> The Initial Assessment also allows the career manager to explore customer interest to ensure engagement in the appropriate activities.  Together, the interests and barriers revealed during the Initial Assessment are used to developed the Individual Responsibility Plan. </a:t>
            </a:r>
            <a:endParaRPr lang="en-US" sz="1100" dirty="0"/>
          </a:p>
        </p:txBody>
      </p:sp>
      <p:sp>
        <p:nvSpPr>
          <p:cNvPr id="4" name="Slide Number Placeholder 3"/>
          <p:cNvSpPr>
            <a:spLocks noGrp="1"/>
          </p:cNvSpPr>
          <p:nvPr>
            <p:ph type="sldNum" sz="quarter" idx="10"/>
          </p:nvPr>
        </p:nvSpPr>
        <p:spPr/>
        <p:txBody>
          <a:bodyPr/>
          <a:lstStyle/>
          <a:p>
            <a:fld id="{048175E3-6786-48E5-8444-AD1BD94C941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Tools</a:t>
            </a:r>
            <a:r>
              <a:rPr lang="en-US" sz="1100" baseline="0" dirty="0" smtClean="0"/>
              <a:t> to assess skills, work history and employability are vast and varied.  </a:t>
            </a:r>
            <a:r>
              <a:rPr lang="en-US" sz="1100" dirty="0" smtClean="0"/>
              <a:t>These</a:t>
            </a:r>
            <a:r>
              <a:rPr lang="en-US" sz="1100" baseline="0" dirty="0" smtClean="0"/>
              <a:t> a</a:t>
            </a:r>
            <a:r>
              <a:rPr lang="en-US" sz="1100" dirty="0" smtClean="0"/>
              <a:t>ssessments can be  formal or informal. There are many assessment tools that Regional</a:t>
            </a:r>
            <a:r>
              <a:rPr lang="en-US" sz="1100" baseline="0" dirty="0" smtClean="0"/>
              <a:t> Workforce Boards can choose from, such as interest inventories, aptitude assessments, and personality inventories.</a:t>
            </a:r>
          </a:p>
          <a:p>
            <a:endParaRPr lang="en-US" sz="1100" baseline="0" dirty="0" smtClean="0"/>
          </a:p>
        </p:txBody>
      </p:sp>
      <p:sp>
        <p:nvSpPr>
          <p:cNvPr id="4" name="Slide Number Placeholder 3"/>
          <p:cNvSpPr>
            <a:spLocks noGrp="1"/>
          </p:cNvSpPr>
          <p:nvPr>
            <p:ph type="sldNum" sz="quarter" idx="10"/>
          </p:nvPr>
        </p:nvSpPr>
        <p:spPr/>
        <p:txBody>
          <a:bodyPr/>
          <a:lstStyle/>
          <a:p>
            <a:fld id="{048175E3-6786-48E5-8444-AD1BD94C941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a:ln>
                  <a:solidFill>
                    <a:sysClr val="windowText" lastClr="000000"/>
                  </a:solidFill>
                </a:ln>
              </a:defRPr>
            </a:lvl1pPr>
          </a:lstStyle>
          <a:p>
            <a:r>
              <a:rPr lang="en-US" smtClean="0"/>
              <a:t>Click to edit Master title style</a:t>
            </a:r>
            <a:endParaRPr lang="en-U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pic>
        <p:nvPicPr>
          <p:cNvPr id="7" name="6 Imagen" descr="1419952071_f3c3fec6a8.jpg"/>
          <p:cNvPicPr>
            <a:picLocks noChangeAspect="1"/>
          </p:cNvPicPr>
          <p:nvPr userDrawn="1"/>
        </p:nvPicPr>
        <p:blipFill>
          <a:blip r:embed="rId2" cstate="print"/>
          <a:stretch>
            <a:fillRect/>
          </a:stretch>
        </p:blipFill>
        <p:spPr>
          <a:xfrm>
            <a:off x="642910" y="642918"/>
            <a:ext cx="7858180" cy="55721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
        <p:nvSpPr>
          <p:cNvPr id="3" name="2 Marcador de contenido"/>
          <p:cNvSpPr>
            <a:spLocks noGrp="1"/>
          </p:cNvSpPr>
          <p:nvPr>
            <p:ph idx="1"/>
          </p:nvPr>
        </p:nvSpPr>
        <p:spPr>
          <a:xfrm>
            <a:off x="457200" y="1428736"/>
            <a:ext cx="8229600" cy="48577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1 Título"/>
          <p:cNvSpPr>
            <a:spLocks noGrp="1"/>
          </p:cNvSpPr>
          <p:nvPr>
            <p:ph type="title"/>
          </p:nvPr>
        </p:nvSpPr>
        <p:spPr>
          <a:xfrm>
            <a:off x="428596" y="500042"/>
            <a:ext cx="8229600" cy="714380"/>
          </a:xfrm>
        </p:spPr>
        <p:txBody>
          <a:bodyPr>
            <a:noAutofit/>
          </a:bodyPr>
          <a:lstStyle>
            <a:lvl1pPr>
              <a:defRPr sz="4000" b="1">
                <a:ln>
                  <a:solidFill>
                    <a:sysClr val="windowText" lastClr="000000"/>
                  </a:solidFill>
                </a:ln>
                <a:solidFill>
                  <a:srgbClr val="FFC000"/>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E6C8579E-17F5-4F7A-AEA9-B765326197EF}" type="datetimeFigureOut">
              <a:rPr lang="en-US" smtClean="0"/>
              <a:pPr/>
              <a:t>4/3/2012</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9C3F62D3-AB24-4A46-AB89-031853C43FA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9 Imagen" descr="1419952071_f3c3fec6a8.jpg"/>
          <p:cNvPicPr>
            <a:picLocks noChangeAspect="1"/>
          </p:cNvPicPr>
          <p:nvPr/>
        </p:nvPicPr>
        <p:blipFill>
          <a:blip r:embed="rId13" cstate="print"/>
          <a:stretch>
            <a:fillRect/>
          </a:stretch>
        </p:blipFill>
        <p:spPr>
          <a:xfrm>
            <a:off x="0" y="0"/>
            <a:ext cx="9144000" cy="6858000"/>
          </a:xfrm>
          <a:prstGeom prst="rect">
            <a:avLst/>
          </a:prstGeom>
        </p:spPr>
      </p:pic>
      <p:sp>
        <p:nvSpPr>
          <p:cNvPr id="2" name="1 Marcador de título"/>
          <p:cNvSpPr>
            <a:spLocks noGrp="1"/>
          </p:cNvSpPr>
          <p:nvPr>
            <p:ph type="title"/>
          </p:nvPr>
        </p:nvSpPr>
        <p:spPr>
          <a:xfrm>
            <a:off x="457200" y="357166"/>
            <a:ext cx="8229600" cy="1060472"/>
          </a:xfrm>
          <a:prstGeom prst="rect">
            <a:avLst/>
          </a:prstGeom>
        </p:spPr>
        <p:txBody>
          <a:bodyPr vert="horz" lIns="91440" tIns="45720" rIns="91440" bIns="45720" rtlCol="0" anchor="ctr">
            <a:norm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714488"/>
            <a:ext cx="8229600" cy="4411675"/>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8579E-17F5-4F7A-AEA9-B765326197EF}" type="datetimeFigureOut">
              <a:rPr lang="en-US" smtClean="0"/>
              <a:pPr/>
              <a:t>4/3/2012</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F62D3-AB24-4A46-AB89-031853C43FA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1"/>
            <a:ext cx="9144000" cy="533400"/>
          </a:xfrm>
          <a:ln w="3175">
            <a:solidFill>
              <a:schemeClr val="tx1"/>
            </a:solidFill>
          </a:ln>
        </p:spPr>
        <p:txBody>
          <a:bodyPr>
            <a:noAutofit/>
          </a:bodyPr>
          <a:lstStyle/>
          <a:p>
            <a:r>
              <a:rPr lang="en-US" sz="3200" dirty="0" smtClean="0">
                <a:ln>
                  <a:solidFill>
                    <a:schemeClr val="tx1"/>
                  </a:solidFill>
                </a:ln>
                <a:solidFill>
                  <a:schemeClr val="tx1"/>
                </a:solidFill>
                <a:latin typeface="Times New Roman" pitchFamily="18" charset="0"/>
                <a:cs typeface="Times New Roman" pitchFamily="18" charset="0"/>
              </a:rPr>
              <a:t>   </a:t>
            </a:r>
            <a:r>
              <a:rPr lang="en-US" sz="1800" dirty="0" smtClean="0">
                <a:ln>
                  <a:solidFill>
                    <a:schemeClr val="tx1"/>
                  </a:solidFill>
                </a:ln>
                <a:solidFill>
                  <a:schemeClr val="tx1"/>
                </a:solidFill>
                <a:latin typeface="Perpetua Titling MT" pitchFamily="18" charset="0"/>
                <a:cs typeface="Times New Roman" pitchFamily="18" charset="0"/>
              </a:rPr>
              <a:t>Department of Economic Opportunity</a:t>
            </a:r>
            <a:endParaRPr lang="en-US" sz="1800" dirty="0">
              <a:ln>
                <a:solidFill>
                  <a:schemeClr val="tx1"/>
                </a:solidFill>
              </a:ln>
              <a:solidFill>
                <a:schemeClr val="tx1"/>
              </a:solidFill>
              <a:latin typeface="Perpetua Titling MT" pitchFamily="18" charset="0"/>
              <a:cs typeface="Times New Roman" pitchFamily="18" charset="0"/>
            </a:endParaRPr>
          </a:p>
        </p:txBody>
      </p:sp>
      <p:sp>
        <p:nvSpPr>
          <p:cNvPr id="6" name="Title 1"/>
          <p:cNvSpPr txBox="1">
            <a:spLocks/>
          </p:cNvSpPr>
          <p:nvPr/>
        </p:nvSpPr>
        <p:spPr>
          <a:xfrm>
            <a:off x="304800" y="1828800"/>
            <a:ext cx="8458200" cy="2667000"/>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ln>
            <a:solidFill>
              <a:schemeClr val="tx1"/>
            </a:solidFill>
          </a:ln>
          <a:scene3d>
            <a:camera prst="perspectiveRelaxedModerately"/>
            <a:lightRig rig="balanced" dir="t">
              <a:rot lat="0" lon="0" rev="2100000"/>
            </a:lightRig>
          </a:scene3d>
          <a:sp3d>
            <a:bevelT/>
          </a:sp3d>
        </p:spPr>
        <p:txBody>
          <a:bodyPr vert="horz" lIns="91440" tIns="45720" rIns="91440" bIns="45720" rtlCol="0" anchor="ctr">
            <a:prstTxWarp prst="textPlain">
              <a:avLst/>
            </a:prstTxWarp>
            <a:noAutofit/>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50800"/>
                <a:effectLst/>
                <a:latin typeface="Times New Roman" pitchFamily="18" charset="0"/>
                <a:ea typeface="+mj-ea"/>
                <a:cs typeface="Times New Roman" pitchFamily="18" charset="0"/>
              </a:rPr>
              <a:t>Initial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50800"/>
                <a:effectLst/>
                <a:latin typeface="Times New Roman" pitchFamily="18" charset="0"/>
                <a:ea typeface="+mj-ea"/>
                <a:cs typeface="Times New Roman" pitchFamily="18" charset="0"/>
              </a:rPr>
              <a:t>  Assessment </a:t>
            </a:r>
            <a:endParaRPr kumimoji="0" lang="en-US" sz="6000" b="1" i="0" u="none" strike="noStrike" kern="1200" normalizeH="0" baseline="0" noProof="0" dirty="0">
              <a:ln w="50800"/>
              <a:effectLst/>
              <a:uLnTx/>
              <a:uFillTx/>
              <a:latin typeface="Times New Roman" pitchFamily="18" charset="0"/>
              <a:ea typeface="+mj-ea"/>
              <a:cs typeface="Times New Roman" pitchFamily="18" charset="0"/>
            </a:endParaRPr>
          </a:p>
        </p:txBody>
      </p:sp>
      <p:sp>
        <p:nvSpPr>
          <p:cNvPr id="7" name="Title 1"/>
          <p:cNvSpPr txBox="1">
            <a:spLocks/>
          </p:cNvSpPr>
          <p:nvPr/>
        </p:nvSpPr>
        <p:spPr>
          <a:xfrm>
            <a:off x="0" y="914400"/>
            <a:ext cx="9144000" cy="990601"/>
          </a:xfrm>
          <a:prstGeom prst="rect">
            <a:avLst/>
          </a:prstGeom>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solidFill>
                    <a:schemeClr val="tx1"/>
                  </a:solidFill>
                </a:ln>
                <a:effectLst/>
                <a:uLnTx/>
                <a:uFillTx/>
                <a:latin typeface="Perpetua Titling MT" pitchFamily="18" charset="0"/>
                <a:ea typeface="+mj-ea"/>
                <a:cs typeface="Times New Roman" pitchFamily="18" charset="0"/>
              </a:rPr>
              <a:t>Welfare Transition Program</a:t>
            </a:r>
            <a:endParaRPr kumimoji="0" lang="en-US" sz="2800" b="0" i="0" u="none" strike="noStrike" kern="1200" cap="none" spc="0" normalizeH="0" baseline="0" noProof="0" dirty="0">
              <a:ln>
                <a:solidFill>
                  <a:schemeClr val="tx1"/>
                </a:solidFill>
              </a:ln>
              <a:effectLst/>
              <a:uLnTx/>
              <a:uFillTx/>
              <a:latin typeface="Perpetua Titling MT"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105400"/>
          </a:xfrm>
        </p:spPr>
        <p:txBody>
          <a:bodyPr>
            <a:normAutofit/>
          </a:bodyPr>
          <a:lstStyle/>
          <a:p>
            <a:pPr>
              <a:buClr>
                <a:srgbClr val="FFC000"/>
              </a:buClr>
              <a:buFont typeface="Wingdings" pitchFamily="2" charset="2"/>
              <a:buChar char="§"/>
            </a:pPr>
            <a:r>
              <a:rPr lang="en-US" dirty="0" smtClean="0">
                <a:latin typeface="Garamond" pitchFamily="18" charset="0"/>
              </a:rPr>
              <a:t>Informal Assessments</a:t>
            </a:r>
          </a:p>
          <a:p>
            <a:pPr lvl="1">
              <a:buClr>
                <a:srgbClr val="FFC000"/>
              </a:buClr>
              <a:buFont typeface="Wingdings" pitchFamily="2" charset="2"/>
              <a:buChar char="§"/>
            </a:pPr>
            <a:r>
              <a:rPr lang="en-US" sz="3200" b="1" dirty="0" smtClean="0">
                <a:latin typeface="Garamond" pitchFamily="18" charset="0"/>
              </a:rPr>
              <a:t>Face to Face Interview</a:t>
            </a:r>
          </a:p>
          <a:p>
            <a:pPr lvl="2">
              <a:buClr>
                <a:srgbClr val="FFC000"/>
              </a:buClr>
              <a:buFont typeface="Wingdings" pitchFamily="2" charset="2"/>
              <a:buChar char="§"/>
            </a:pPr>
            <a:r>
              <a:rPr lang="en-US" sz="2800" dirty="0" smtClean="0">
                <a:latin typeface="Garamond" pitchFamily="18" charset="0"/>
              </a:rPr>
              <a:t>Structured Interview</a:t>
            </a:r>
          </a:p>
          <a:p>
            <a:pPr lvl="3">
              <a:buClr>
                <a:srgbClr val="FFC000"/>
              </a:buClr>
              <a:buFont typeface="Wingdings" pitchFamily="2" charset="2"/>
              <a:buChar char="§"/>
            </a:pPr>
            <a:r>
              <a:rPr lang="en-US" dirty="0" smtClean="0">
                <a:latin typeface="Garamond" pitchFamily="18" charset="0"/>
              </a:rPr>
              <a:t>Questions are posed to every customer in a similar fashion </a:t>
            </a:r>
          </a:p>
          <a:p>
            <a:pPr lvl="3">
              <a:buClr>
                <a:srgbClr val="FFC000"/>
              </a:buClr>
              <a:buFont typeface="Wingdings" pitchFamily="2" charset="2"/>
              <a:buChar char="§"/>
            </a:pPr>
            <a:r>
              <a:rPr lang="en-US" dirty="0" smtClean="0">
                <a:latin typeface="Garamond" pitchFamily="18" charset="0"/>
              </a:rPr>
              <a:t>Questions are consistent for every customer </a:t>
            </a:r>
          </a:p>
          <a:p>
            <a:pPr lvl="3">
              <a:buClr>
                <a:srgbClr val="FFC000"/>
              </a:buClr>
              <a:buFont typeface="Wingdings" pitchFamily="2" charset="2"/>
              <a:buChar char="§"/>
            </a:pPr>
            <a:r>
              <a:rPr lang="en-US" dirty="0" smtClean="0">
                <a:latin typeface="Garamond" pitchFamily="18" charset="0"/>
              </a:rPr>
              <a:t>Allows programs to compare customer responses to each other</a:t>
            </a:r>
          </a:p>
          <a:p>
            <a:pPr lvl="3">
              <a:buClr>
                <a:srgbClr val="FFC000"/>
              </a:buClr>
              <a:buFont typeface="Wingdings" pitchFamily="2" charset="2"/>
              <a:buChar char="§"/>
            </a:pPr>
            <a:endParaRPr lang="en-US" sz="1400" dirty="0" smtClean="0">
              <a:latin typeface="Garamond" pitchFamily="18" charset="0"/>
            </a:endParaRPr>
          </a:p>
          <a:p>
            <a:pPr lvl="2">
              <a:buClr>
                <a:srgbClr val="FFC000"/>
              </a:buClr>
              <a:buFont typeface="Wingdings" pitchFamily="2" charset="2"/>
              <a:buChar char="§"/>
            </a:pPr>
            <a:r>
              <a:rPr lang="en-US" sz="2800" dirty="0" smtClean="0">
                <a:latin typeface="Garamond" pitchFamily="18" charset="0"/>
              </a:rPr>
              <a:t>Unstructured Interview</a:t>
            </a:r>
          </a:p>
          <a:p>
            <a:pPr lvl="3">
              <a:buClr>
                <a:srgbClr val="FFC000"/>
              </a:buClr>
              <a:buFont typeface="Wingdings" pitchFamily="2" charset="2"/>
              <a:buChar char="§"/>
            </a:pPr>
            <a:r>
              <a:rPr lang="en-US" dirty="0" smtClean="0">
                <a:latin typeface="Garamond" pitchFamily="18" charset="0"/>
              </a:rPr>
              <a:t>Questions are specific to each customer and his/her situation </a:t>
            </a:r>
          </a:p>
          <a:p>
            <a:pPr marL="2286000" lvl="4" indent="-457200">
              <a:buClr>
                <a:srgbClr val="FFC000"/>
              </a:buClr>
              <a:buFont typeface="+mj-lt"/>
              <a:buAutoNum type="alphaUcPeriod"/>
            </a:pPr>
            <a:r>
              <a:rPr lang="en-US" dirty="0" smtClean="0">
                <a:latin typeface="Garamond" pitchFamily="18" charset="0"/>
              </a:rPr>
              <a:t>Describe a previous job you’ve held and your duties</a:t>
            </a:r>
          </a:p>
          <a:p>
            <a:pPr marL="2286000" lvl="4" indent="-457200">
              <a:buClr>
                <a:srgbClr val="FFC000"/>
              </a:buClr>
              <a:buFont typeface="+mj-lt"/>
              <a:buAutoNum type="alphaUcPeriod"/>
            </a:pPr>
            <a:r>
              <a:rPr lang="en-US" dirty="0" smtClean="0">
                <a:latin typeface="Garamond" pitchFamily="18" charset="0"/>
              </a:rPr>
              <a:t>Tell me about your “best” and “worst” job</a:t>
            </a:r>
          </a:p>
          <a:p>
            <a:pPr marL="2286000" lvl="4" indent="-457200">
              <a:buClr>
                <a:srgbClr val="FFC000"/>
              </a:buClr>
              <a:buFont typeface="+mj-lt"/>
              <a:buAutoNum type="alphaUcPeriod"/>
            </a:pPr>
            <a:endParaRPr lang="en-US" dirty="0" smtClean="0">
              <a:latin typeface="Garamond" pitchFamily="18" charset="0"/>
            </a:endParaRPr>
          </a:p>
          <a:p>
            <a:pPr lvl="1">
              <a:buNone/>
            </a:pPr>
            <a:endParaRPr lang="en-US" sz="3200" dirty="0" smtClean="0">
              <a:solidFill>
                <a:schemeClr val="accent3">
                  <a:lumMod val="60000"/>
                  <a:lumOff val="40000"/>
                </a:schemeClr>
              </a:solidFill>
              <a:latin typeface="Garamond" pitchFamily="18" charset="0"/>
            </a:endParaRPr>
          </a:p>
          <a:p>
            <a:pPr lvl="1">
              <a:buFont typeface="Wingdings" pitchFamily="2" charset="2"/>
              <a:buChar char="§"/>
            </a:pPr>
            <a:endParaRPr lang="en-US" sz="3200" dirty="0" smtClean="0">
              <a:solidFill>
                <a:schemeClr val="accent3">
                  <a:lumMod val="60000"/>
                  <a:lumOff val="40000"/>
                </a:schemeClr>
              </a:solidFill>
              <a:latin typeface="Garamond" pitchFamily="18" charset="0"/>
            </a:endParaRPr>
          </a:p>
          <a:p>
            <a:pPr lvl="1">
              <a:buNone/>
            </a:pPr>
            <a:endParaRPr lang="en-US" dirty="0">
              <a:solidFill>
                <a:schemeClr val="accent1">
                  <a:lumMod val="50000"/>
                </a:schemeClr>
              </a:solidFill>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Assessment</a:t>
            </a: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 Tools</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4953000"/>
          </a:xfrm>
        </p:spPr>
        <p:txBody>
          <a:bodyPr>
            <a:normAutofit/>
          </a:bodyPr>
          <a:lstStyle/>
          <a:p>
            <a:pPr>
              <a:buClr>
                <a:srgbClr val="FFC000"/>
              </a:buClr>
              <a:buNone/>
            </a:pPr>
            <a:r>
              <a:rPr lang="en-US" b="1" dirty="0" smtClean="0">
                <a:latin typeface="Garamond" pitchFamily="18" charset="0"/>
              </a:rPr>
              <a:t>Online Assessments</a:t>
            </a:r>
          </a:p>
          <a:p>
            <a:pPr>
              <a:spcBef>
                <a:spcPts val="0"/>
              </a:spcBef>
              <a:buClr>
                <a:srgbClr val="FFC000"/>
              </a:buClr>
              <a:buFont typeface="Wingdings" pitchFamily="2" charset="2"/>
              <a:buChar char="§"/>
            </a:pPr>
            <a:r>
              <a:rPr lang="en-US" sz="2800" b="1" dirty="0" smtClean="0">
                <a:latin typeface="Garamond" pitchFamily="18" charset="0"/>
              </a:rPr>
              <a:t>Employ Florida Marketplace</a:t>
            </a:r>
          </a:p>
          <a:p>
            <a:pPr lvl="1">
              <a:buClr>
                <a:srgbClr val="FFC000"/>
              </a:buClr>
              <a:buFont typeface="Wingdings" pitchFamily="2" charset="2"/>
              <a:buChar char="§"/>
            </a:pPr>
            <a:r>
              <a:rPr lang="en-US" dirty="0" smtClean="0">
                <a:latin typeface="Garamond" pitchFamily="18" charset="0"/>
              </a:rPr>
              <a:t>Career Explorer </a:t>
            </a:r>
          </a:p>
          <a:p>
            <a:pPr lvl="3">
              <a:buClr>
                <a:srgbClr val="FFC000"/>
              </a:buClr>
              <a:buFont typeface="Wingdings" pitchFamily="2" charset="2"/>
              <a:buChar char="§"/>
            </a:pPr>
            <a:r>
              <a:rPr lang="en-US" dirty="0" smtClean="0">
                <a:latin typeface="Garamond" pitchFamily="18" charset="0"/>
              </a:rPr>
              <a:t>Work Interest Analyzer</a:t>
            </a:r>
          </a:p>
          <a:p>
            <a:pPr lvl="3">
              <a:buClr>
                <a:srgbClr val="FFC000"/>
              </a:buClr>
              <a:buFont typeface="Wingdings" pitchFamily="2" charset="2"/>
              <a:buChar char="§"/>
            </a:pPr>
            <a:r>
              <a:rPr lang="en-US" dirty="0" smtClean="0">
                <a:latin typeface="Garamond" pitchFamily="18" charset="0"/>
              </a:rPr>
              <a:t>Work Importance Analyzer</a:t>
            </a:r>
          </a:p>
          <a:p>
            <a:pPr lvl="3">
              <a:buClr>
                <a:srgbClr val="FFC000"/>
              </a:buClr>
              <a:buFont typeface="Wingdings" pitchFamily="2" charset="2"/>
              <a:buChar char="§"/>
            </a:pPr>
            <a:r>
              <a:rPr lang="en-US" dirty="0" smtClean="0">
                <a:latin typeface="Garamond" pitchFamily="18" charset="0"/>
              </a:rPr>
              <a:t>Transferrable Skills Analyzer</a:t>
            </a:r>
          </a:p>
          <a:p>
            <a:pPr lvl="3">
              <a:buClr>
                <a:srgbClr val="FFC000"/>
              </a:buClr>
              <a:buNone/>
            </a:pPr>
            <a:endParaRPr lang="en-US" dirty="0" smtClean="0">
              <a:latin typeface="Garamond" pitchFamily="18" charset="0"/>
            </a:endParaRPr>
          </a:p>
          <a:p>
            <a:pPr lvl="1">
              <a:buFont typeface="Wingdings" pitchFamily="2" charset="2"/>
              <a:buChar char="§"/>
            </a:pPr>
            <a:endParaRPr lang="en-US" sz="3200" dirty="0" smtClean="0">
              <a:solidFill>
                <a:schemeClr val="accent3">
                  <a:lumMod val="60000"/>
                  <a:lumOff val="40000"/>
                </a:schemeClr>
              </a:solidFill>
              <a:latin typeface="Garamond" pitchFamily="18" charset="0"/>
            </a:endParaRPr>
          </a:p>
          <a:p>
            <a:pPr lvl="1">
              <a:buFont typeface="Wingdings" pitchFamily="2" charset="2"/>
              <a:buChar char="§"/>
            </a:pPr>
            <a:endParaRPr lang="en-US" sz="3200" dirty="0" smtClean="0">
              <a:solidFill>
                <a:schemeClr val="accent3">
                  <a:lumMod val="60000"/>
                  <a:lumOff val="40000"/>
                </a:schemeClr>
              </a:solidFill>
              <a:latin typeface="Garamond" pitchFamily="18" charset="0"/>
            </a:endParaRPr>
          </a:p>
          <a:p>
            <a:pPr lvl="1">
              <a:buNone/>
            </a:pPr>
            <a:endParaRPr lang="en-US" dirty="0">
              <a:solidFill>
                <a:schemeClr val="accent1">
                  <a:lumMod val="50000"/>
                </a:schemeClr>
              </a:solidFill>
              <a:latin typeface="Garamond" pitchFamily="18" charset="0"/>
            </a:endParaRPr>
          </a:p>
        </p:txBody>
      </p:sp>
      <p:sp>
        <p:nvSpPr>
          <p:cNvPr id="4" name="Content Placeholder 5"/>
          <p:cNvSpPr txBox="1">
            <a:spLocks/>
          </p:cNvSpPr>
          <p:nvPr/>
        </p:nvSpPr>
        <p:spPr>
          <a:xfrm>
            <a:off x="1219200" y="1905000"/>
            <a:ext cx="3352800" cy="4038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Assessment</a:t>
            </a: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 Tools</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pic>
        <p:nvPicPr>
          <p:cNvPr id="14" name="Picture 2"/>
          <p:cNvPicPr>
            <a:picLocks noChangeAspect="1" noChangeArrowheads="1"/>
          </p:cNvPicPr>
          <p:nvPr/>
        </p:nvPicPr>
        <p:blipFill>
          <a:blip r:embed="rId3" cstate="print"/>
          <a:srcRect l="14440" t="26154" r="39204" b="49720"/>
          <a:stretch>
            <a:fillRect/>
          </a:stretch>
        </p:blipFill>
        <p:spPr bwMode="auto">
          <a:xfrm>
            <a:off x="609600" y="3962400"/>
            <a:ext cx="7910985" cy="2180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6705600" y="6488668"/>
            <a:ext cx="2438400" cy="369332"/>
          </a:xfrm>
          <a:prstGeom prst="rect">
            <a:avLst/>
          </a:prstGeom>
          <a:noFill/>
        </p:spPr>
        <p:txBody>
          <a:bodyPr wrap="square" rtlCol="0">
            <a:spAutoFit/>
          </a:bodyPr>
          <a:lstStyle/>
          <a:p>
            <a:pPr algn="ctr"/>
            <a:r>
              <a:rPr lang="en-US" b="1" dirty="0" smtClean="0">
                <a:solidFill>
                  <a:srgbClr val="FFC000"/>
                </a:solidFill>
                <a:latin typeface="Cambria" pitchFamily="18" charset="0"/>
              </a:rPr>
              <a:t>Assessing Interest </a:t>
            </a:r>
            <a:endParaRPr lang="en-US" b="1" dirty="0">
              <a:solidFill>
                <a:srgbClr val="FFC000"/>
              </a:solidFill>
              <a:latin typeface="Cambria" pitchFamily="18" charset="0"/>
            </a:endParaRPr>
          </a:p>
        </p:txBody>
      </p:sp>
      <p:pic>
        <p:nvPicPr>
          <p:cNvPr id="4098" name="Picture 2"/>
          <p:cNvPicPr>
            <a:picLocks noChangeAspect="1" noChangeArrowheads="1"/>
          </p:cNvPicPr>
          <p:nvPr/>
        </p:nvPicPr>
        <p:blipFill>
          <a:blip r:embed="rId4" cstate="print"/>
          <a:srcRect t="57715" r="79375" b="19038"/>
          <a:stretch>
            <a:fillRect/>
          </a:stretch>
        </p:blipFill>
        <p:spPr bwMode="auto">
          <a:xfrm>
            <a:off x="6096000" y="1447800"/>
            <a:ext cx="25146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105400"/>
          </a:xfrm>
        </p:spPr>
        <p:txBody>
          <a:bodyPr>
            <a:normAutofit/>
          </a:bodyPr>
          <a:lstStyle/>
          <a:p>
            <a:pPr>
              <a:spcBef>
                <a:spcPts val="0"/>
              </a:spcBef>
              <a:buClr>
                <a:srgbClr val="FFC000"/>
              </a:buClr>
              <a:buNone/>
            </a:pPr>
            <a:r>
              <a:rPr lang="en-US" b="1" dirty="0" smtClean="0">
                <a:latin typeface="Garamond" pitchFamily="18" charset="0"/>
                <a:cs typeface="Times New Roman" pitchFamily="18" charset="0"/>
              </a:rPr>
              <a:t>Online Assessments</a:t>
            </a:r>
          </a:p>
          <a:p>
            <a:pPr>
              <a:spcBef>
                <a:spcPts val="0"/>
              </a:spcBef>
              <a:buClr>
                <a:srgbClr val="FFC000"/>
              </a:buClr>
              <a:buFont typeface="Wingdings" pitchFamily="2" charset="2"/>
              <a:buChar char="§"/>
            </a:pPr>
            <a:r>
              <a:rPr lang="en-US" sz="2800" b="1" dirty="0" smtClean="0">
                <a:latin typeface="Garamond" pitchFamily="18" charset="0"/>
                <a:cs typeface="Times New Roman" pitchFamily="18" charset="0"/>
              </a:rPr>
              <a:t>Work Keys</a:t>
            </a:r>
          </a:p>
          <a:p>
            <a:pPr lvl="1">
              <a:lnSpc>
                <a:spcPct val="150000"/>
              </a:lnSpc>
              <a:spcBef>
                <a:spcPts val="0"/>
              </a:spcBef>
              <a:buClr>
                <a:srgbClr val="FFC000"/>
              </a:buClr>
              <a:buFont typeface="Wingdings" pitchFamily="2" charset="2"/>
              <a:buChar char="§"/>
            </a:pPr>
            <a:r>
              <a:rPr lang="en-US" sz="2400" dirty="0" smtClean="0">
                <a:latin typeface="Garamond" pitchFamily="18" charset="0"/>
                <a:cs typeface="Times New Roman" pitchFamily="18" charset="0"/>
              </a:rPr>
              <a:t>Offered Through ACT </a:t>
            </a:r>
          </a:p>
          <a:p>
            <a:pPr lvl="1">
              <a:lnSpc>
                <a:spcPct val="150000"/>
              </a:lnSpc>
              <a:spcBef>
                <a:spcPts val="0"/>
              </a:spcBef>
              <a:buClr>
                <a:srgbClr val="FFC000"/>
              </a:buClr>
              <a:buFont typeface="Wingdings" pitchFamily="2" charset="2"/>
              <a:buChar char="§"/>
            </a:pPr>
            <a:r>
              <a:rPr lang="en-US" sz="2400" dirty="0" smtClean="0">
                <a:latin typeface="Garamond" pitchFamily="18" charset="0"/>
                <a:cs typeface="Times New Roman" pitchFamily="18" charset="0"/>
              </a:rPr>
              <a:t>Job Skills Assessment System</a:t>
            </a:r>
          </a:p>
          <a:p>
            <a:pPr lvl="1">
              <a:lnSpc>
                <a:spcPct val="150000"/>
              </a:lnSpc>
              <a:spcBef>
                <a:spcPts val="0"/>
              </a:spcBef>
              <a:buClr>
                <a:srgbClr val="FFC000"/>
              </a:buClr>
              <a:buFont typeface="Wingdings" pitchFamily="2" charset="2"/>
              <a:buChar char="§"/>
            </a:pPr>
            <a:r>
              <a:rPr lang="en-US" sz="2400" dirty="0" smtClean="0">
                <a:latin typeface="Garamond" pitchFamily="18" charset="0"/>
                <a:cs typeface="Times New Roman" pitchFamily="18" charset="0"/>
              </a:rPr>
              <a:t>Helps Employers</a:t>
            </a:r>
          </a:p>
          <a:p>
            <a:pPr lvl="2">
              <a:lnSpc>
                <a:spcPct val="150000"/>
              </a:lnSpc>
              <a:spcBef>
                <a:spcPts val="0"/>
              </a:spcBef>
              <a:buClr>
                <a:srgbClr val="FFC000"/>
              </a:buClr>
              <a:buFont typeface="Wingdings" pitchFamily="2" charset="2"/>
              <a:buChar char="§"/>
            </a:pPr>
            <a:r>
              <a:rPr lang="en-US" sz="2000" b="1" dirty="0" smtClean="0">
                <a:latin typeface="Garamond" pitchFamily="18" charset="0"/>
                <a:cs typeface="Times New Roman" pitchFamily="18" charset="0"/>
              </a:rPr>
              <a:t>Select </a:t>
            </a:r>
            <a:r>
              <a:rPr lang="en-US" sz="2000" dirty="0" smtClean="0">
                <a:latin typeface="Garamond" pitchFamily="18" charset="0"/>
                <a:cs typeface="Times New Roman" pitchFamily="18" charset="0"/>
              </a:rPr>
              <a:t>a high-performance workforce </a:t>
            </a:r>
          </a:p>
          <a:p>
            <a:pPr lvl="2">
              <a:lnSpc>
                <a:spcPct val="150000"/>
              </a:lnSpc>
              <a:spcBef>
                <a:spcPts val="0"/>
              </a:spcBef>
              <a:buClr>
                <a:srgbClr val="FFC000"/>
              </a:buClr>
              <a:buFont typeface="Wingdings" pitchFamily="2" charset="2"/>
              <a:buChar char="§"/>
            </a:pPr>
            <a:r>
              <a:rPr lang="en-US" sz="2000" b="1" dirty="0" smtClean="0">
                <a:latin typeface="Garamond" pitchFamily="18" charset="0"/>
                <a:cs typeface="Times New Roman" pitchFamily="18" charset="0"/>
              </a:rPr>
              <a:t>Hire</a:t>
            </a:r>
            <a:r>
              <a:rPr lang="en-US" sz="2000" dirty="0" smtClean="0">
                <a:latin typeface="Garamond" pitchFamily="18" charset="0"/>
                <a:cs typeface="Times New Roman" pitchFamily="18" charset="0"/>
              </a:rPr>
              <a:t> a high-performance workforce </a:t>
            </a:r>
            <a:endParaRPr lang="en-US" sz="2000" b="1" dirty="0" smtClean="0">
              <a:latin typeface="Garamond" pitchFamily="18" charset="0"/>
              <a:cs typeface="Times New Roman" pitchFamily="18" charset="0"/>
            </a:endParaRPr>
          </a:p>
          <a:p>
            <a:pPr lvl="2">
              <a:lnSpc>
                <a:spcPct val="150000"/>
              </a:lnSpc>
              <a:spcBef>
                <a:spcPts val="0"/>
              </a:spcBef>
              <a:buClr>
                <a:srgbClr val="FFC000"/>
              </a:buClr>
              <a:buFont typeface="Wingdings" pitchFamily="2" charset="2"/>
              <a:buChar char="§"/>
            </a:pPr>
            <a:r>
              <a:rPr lang="en-US" sz="2000" b="1" dirty="0" smtClean="0">
                <a:latin typeface="Garamond" pitchFamily="18" charset="0"/>
                <a:cs typeface="Times New Roman" pitchFamily="18" charset="0"/>
              </a:rPr>
              <a:t>Train </a:t>
            </a:r>
            <a:r>
              <a:rPr lang="en-US" sz="2000" dirty="0" smtClean="0">
                <a:latin typeface="Garamond" pitchFamily="18" charset="0"/>
                <a:cs typeface="Times New Roman" pitchFamily="18" charset="0"/>
              </a:rPr>
              <a:t>a high-performance workforce </a:t>
            </a:r>
            <a:endParaRPr lang="en-US" sz="2000" b="1" dirty="0" smtClean="0">
              <a:latin typeface="Garamond" pitchFamily="18" charset="0"/>
              <a:cs typeface="Times New Roman" pitchFamily="18" charset="0"/>
            </a:endParaRPr>
          </a:p>
          <a:p>
            <a:pPr lvl="2">
              <a:lnSpc>
                <a:spcPct val="150000"/>
              </a:lnSpc>
              <a:spcBef>
                <a:spcPts val="0"/>
              </a:spcBef>
              <a:buClr>
                <a:srgbClr val="FFC000"/>
              </a:buClr>
              <a:buFont typeface="Wingdings" pitchFamily="2" charset="2"/>
              <a:buChar char="§"/>
            </a:pPr>
            <a:r>
              <a:rPr lang="en-US" sz="2000" b="1" dirty="0" smtClean="0">
                <a:latin typeface="Garamond" pitchFamily="18" charset="0"/>
                <a:cs typeface="Times New Roman" pitchFamily="18" charset="0"/>
              </a:rPr>
              <a:t>Develop </a:t>
            </a:r>
            <a:r>
              <a:rPr lang="en-US" sz="2000" dirty="0" smtClean="0">
                <a:latin typeface="Garamond" pitchFamily="18" charset="0"/>
                <a:cs typeface="Times New Roman" pitchFamily="18" charset="0"/>
              </a:rPr>
              <a:t>a high-performance workforce </a:t>
            </a:r>
            <a:endParaRPr lang="en-US" sz="2000" b="1" dirty="0" smtClean="0">
              <a:latin typeface="Garamond" pitchFamily="18" charset="0"/>
              <a:cs typeface="Times New Roman" pitchFamily="18" charset="0"/>
            </a:endParaRPr>
          </a:p>
          <a:p>
            <a:pPr lvl="2">
              <a:lnSpc>
                <a:spcPct val="150000"/>
              </a:lnSpc>
              <a:spcBef>
                <a:spcPts val="0"/>
              </a:spcBef>
              <a:buClr>
                <a:srgbClr val="FFC000"/>
              </a:buClr>
              <a:buFont typeface="Wingdings" pitchFamily="2" charset="2"/>
              <a:buChar char="§"/>
            </a:pPr>
            <a:r>
              <a:rPr lang="en-US" sz="2000" b="1" dirty="0" smtClean="0">
                <a:latin typeface="Garamond" pitchFamily="18" charset="0"/>
                <a:cs typeface="Times New Roman" pitchFamily="18" charset="0"/>
              </a:rPr>
              <a:t>Retain </a:t>
            </a:r>
            <a:r>
              <a:rPr lang="en-US" sz="2000" dirty="0" smtClean="0">
                <a:latin typeface="Garamond" pitchFamily="18" charset="0"/>
                <a:cs typeface="Times New Roman" pitchFamily="18" charset="0"/>
              </a:rPr>
              <a:t>a high-performance workforce </a:t>
            </a:r>
            <a:endParaRPr lang="en-US" sz="2000" b="1" dirty="0" smtClean="0">
              <a:latin typeface="Garamond" pitchFamily="18" charset="0"/>
              <a:cs typeface="Times New Roman" pitchFamily="18" charset="0"/>
            </a:endParaRPr>
          </a:p>
          <a:p>
            <a:pPr lvl="2">
              <a:spcBef>
                <a:spcPts val="0"/>
              </a:spcBef>
              <a:buClr>
                <a:srgbClr val="FFC000"/>
              </a:buClr>
              <a:buFont typeface="Wingdings" pitchFamily="2" charset="2"/>
              <a:buChar char="§"/>
            </a:pPr>
            <a:endParaRPr lang="en-US" b="1" dirty="0" smtClean="0">
              <a:latin typeface="Garamond" pitchFamily="18" charset="0"/>
              <a:cs typeface="Times New Roman" pitchFamily="18" charset="0"/>
            </a:endParaRPr>
          </a:p>
          <a:p>
            <a:pPr lvl="2">
              <a:buClr>
                <a:srgbClr val="FFC000"/>
              </a:buClr>
              <a:buFont typeface="Wingdings" pitchFamily="2" charset="2"/>
              <a:buChar char="§"/>
            </a:pPr>
            <a:endParaRPr lang="en-US" dirty="0" smtClean="0">
              <a:latin typeface="Garamond" pitchFamily="18" charset="0"/>
            </a:endParaRPr>
          </a:p>
          <a:p>
            <a:pPr lvl="1">
              <a:buFont typeface="Wingdings" pitchFamily="2" charset="2"/>
              <a:buChar char="§"/>
            </a:pPr>
            <a:endParaRPr lang="en-US" sz="3200" dirty="0" smtClean="0">
              <a:solidFill>
                <a:schemeClr val="accent3">
                  <a:lumMod val="60000"/>
                  <a:lumOff val="40000"/>
                </a:schemeClr>
              </a:solidFill>
              <a:latin typeface="Garamond" pitchFamily="18" charset="0"/>
            </a:endParaRPr>
          </a:p>
          <a:p>
            <a:pPr lvl="1">
              <a:buFont typeface="Wingdings" pitchFamily="2" charset="2"/>
              <a:buChar char="§"/>
            </a:pPr>
            <a:endParaRPr lang="en-US" sz="3200" dirty="0" smtClean="0">
              <a:solidFill>
                <a:schemeClr val="accent3">
                  <a:lumMod val="60000"/>
                  <a:lumOff val="40000"/>
                </a:schemeClr>
              </a:solidFill>
              <a:latin typeface="Garamond" pitchFamily="18" charset="0"/>
            </a:endParaRPr>
          </a:p>
          <a:p>
            <a:pPr>
              <a:buNone/>
            </a:pPr>
            <a:endParaRPr lang="en-US" dirty="0" smtClean="0">
              <a:solidFill>
                <a:schemeClr val="accent3">
                  <a:lumMod val="60000"/>
                  <a:lumOff val="40000"/>
                </a:schemeClr>
              </a:solidFill>
              <a:latin typeface="Garamond" pitchFamily="18" charset="0"/>
            </a:endParaRPr>
          </a:p>
          <a:p>
            <a:pPr lvl="1">
              <a:buFont typeface="Wingdings" pitchFamily="2" charset="2"/>
              <a:buChar char="§"/>
            </a:pPr>
            <a:endParaRPr lang="en-US" dirty="0">
              <a:solidFill>
                <a:schemeClr val="accent1">
                  <a:lumMod val="50000"/>
                </a:schemeClr>
              </a:solidFill>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Assessment</a:t>
            </a: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 Tools</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pic>
        <p:nvPicPr>
          <p:cNvPr id="6" name="Picture 2"/>
          <p:cNvPicPr>
            <a:picLocks noChangeAspect="1" noChangeArrowheads="1"/>
          </p:cNvPicPr>
          <p:nvPr/>
        </p:nvPicPr>
        <p:blipFill>
          <a:blip r:embed="rId3" cstate="print">
            <a:clrChange>
              <a:clrFrom>
                <a:srgbClr val="D65A52"/>
              </a:clrFrom>
              <a:clrTo>
                <a:srgbClr val="D65A52">
                  <a:alpha val="0"/>
                </a:srgbClr>
              </a:clrTo>
            </a:clrChange>
          </a:blip>
          <a:srcRect l="40690" t="38806" r="17416" b="8955"/>
          <a:stretch>
            <a:fillRect/>
          </a:stretch>
        </p:blipFill>
        <p:spPr bwMode="auto">
          <a:xfrm>
            <a:off x="5638800" y="1524000"/>
            <a:ext cx="3352800" cy="3259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867400" y="6488668"/>
            <a:ext cx="3276600" cy="369332"/>
          </a:xfrm>
          <a:prstGeom prst="rect">
            <a:avLst/>
          </a:prstGeom>
          <a:noFill/>
        </p:spPr>
        <p:txBody>
          <a:bodyPr wrap="square" rtlCol="0">
            <a:spAutoFit/>
          </a:bodyPr>
          <a:lstStyle/>
          <a:p>
            <a:pPr algn="ctr"/>
            <a:r>
              <a:rPr lang="en-US" b="1" dirty="0" smtClean="0">
                <a:solidFill>
                  <a:srgbClr val="FFC000"/>
                </a:solidFill>
                <a:latin typeface="Cambria" pitchFamily="18" charset="0"/>
              </a:rPr>
              <a:t>Assessing Work Readiness </a:t>
            </a:r>
            <a:endParaRPr lang="en-US" b="1" dirty="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295400"/>
            <a:ext cx="8305800" cy="5181600"/>
          </a:xfrm>
        </p:spPr>
        <p:txBody>
          <a:bodyPr>
            <a:normAutofit/>
          </a:bodyPr>
          <a:lstStyle/>
          <a:p>
            <a:pPr>
              <a:buNone/>
            </a:pPr>
            <a:r>
              <a:rPr lang="en-US" b="1" dirty="0" smtClean="0">
                <a:latin typeface="Garamond" pitchFamily="18" charset="0"/>
              </a:rPr>
              <a:t>Online Assessments</a:t>
            </a:r>
          </a:p>
          <a:p>
            <a:pPr>
              <a:buClr>
                <a:srgbClr val="FFC000"/>
              </a:buClr>
              <a:buFont typeface="Wingdings" pitchFamily="2" charset="2"/>
              <a:buChar char="§"/>
            </a:pPr>
            <a:r>
              <a:rPr lang="en-US" sz="2400" b="1" dirty="0" smtClean="0">
                <a:latin typeface="Garamond" pitchFamily="18" charset="0"/>
              </a:rPr>
              <a:t>Employee Reliability Inventory (ERI) </a:t>
            </a:r>
          </a:p>
          <a:p>
            <a:pPr lvl="1">
              <a:spcBef>
                <a:spcPts val="0"/>
              </a:spcBef>
              <a:buClr>
                <a:srgbClr val="FFC000"/>
              </a:buClr>
              <a:buFont typeface="Wingdings" pitchFamily="2" charset="2"/>
              <a:buChar char="§"/>
            </a:pPr>
            <a:endParaRPr lang="en-US" sz="1000" b="1" dirty="0" smtClean="0">
              <a:latin typeface="Garamond" pitchFamily="18" charset="0"/>
            </a:endParaRPr>
          </a:p>
          <a:p>
            <a:pPr lvl="1">
              <a:spcBef>
                <a:spcPts val="0"/>
              </a:spcBef>
              <a:buClr>
                <a:srgbClr val="FFC000"/>
              </a:buClr>
              <a:buFont typeface="Wingdings" pitchFamily="2" charset="2"/>
              <a:buChar char="§"/>
            </a:pPr>
            <a:r>
              <a:rPr lang="en-US" sz="2000" b="1" dirty="0" smtClean="0">
                <a:latin typeface="Garamond" pitchFamily="18" charset="0"/>
              </a:rPr>
              <a:t>Freedom from Disrupted Job </a:t>
            </a:r>
          </a:p>
          <a:p>
            <a:pPr lvl="1">
              <a:spcBef>
                <a:spcPts val="0"/>
              </a:spcBef>
              <a:buClr>
                <a:srgbClr val="FFC000"/>
              </a:buClr>
              <a:buNone/>
            </a:pPr>
            <a:r>
              <a:rPr lang="en-US" sz="2000" b="1" dirty="0" smtClean="0">
                <a:latin typeface="Garamond" pitchFamily="18" charset="0"/>
              </a:rPr>
              <a:t>     Performance</a:t>
            </a:r>
          </a:p>
          <a:p>
            <a:pPr lvl="1">
              <a:lnSpc>
                <a:spcPct val="150000"/>
              </a:lnSpc>
              <a:buClr>
                <a:srgbClr val="FFC000"/>
              </a:buClr>
              <a:buFont typeface="Wingdings" pitchFamily="2" charset="2"/>
              <a:buChar char="§"/>
            </a:pPr>
            <a:r>
              <a:rPr lang="en-US" sz="2000" b="1" dirty="0" smtClean="0">
                <a:latin typeface="Garamond" pitchFamily="18" charset="0"/>
              </a:rPr>
              <a:t>Courtesy</a:t>
            </a:r>
          </a:p>
          <a:p>
            <a:pPr lvl="1">
              <a:lnSpc>
                <a:spcPct val="150000"/>
              </a:lnSpc>
              <a:buClr>
                <a:srgbClr val="FFC000"/>
              </a:buClr>
              <a:buFont typeface="Wingdings" pitchFamily="2" charset="2"/>
              <a:buChar char="§"/>
            </a:pPr>
            <a:r>
              <a:rPr lang="en-US" sz="2000" b="1" dirty="0" smtClean="0">
                <a:latin typeface="Garamond" pitchFamily="18" charset="0"/>
              </a:rPr>
              <a:t>Emotional Maturity </a:t>
            </a:r>
          </a:p>
          <a:p>
            <a:pPr lvl="1">
              <a:lnSpc>
                <a:spcPct val="150000"/>
              </a:lnSpc>
              <a:buClr>
                <a:srgbClr val="FFC000"/>
              </a:buClr>
              <a:buFont typeface="Wingdings" pitchFamily="2" charset="2"/>
              <a:buChar char="§"/>
            </a:pPr>
            <a:r>
              <a:rPr lang="en-US" sz="2000" b="1" dirty="0" smtClean="0">
                <a:latin typeface="Garamond" pitchFamily="18" charset="0"/>
              </a:rPr>
              <a:t>Conscientiousness </a:t>
            </a:r>
          </a:p>
          <a:p>
            <a:pPr lvl="1">
              <a:lnSpc>
                <a:spcPct val="150000"/>
              </a:lnSpc>
              <a:buClr>
                <a:srgbClr val="FFC000"/>
              </a:buClr>
              <a:buFont typeface="Wingdings" pitchFamily="2" charset="2"/>
              <a:buChar char="§"/>
            </a:pPr>
            <a:r>
              <a:rPr lang="en-US" sz="2000" b="1" dirty="0" smtClean="0">
                <a:latin typeface="Garamond" pitchFamily="18" charset="0"/>
              </a:rPr>
              <a:t>Trustworthiness</a:t>
            </a:r>
          </a:p>
          <a:p>
            <a:pPr lvl="1">
              <a:lnSpc>
                <a:spcPct val="150000"/>
              </a:lnSpc>
              <a:buClr>
                <a:srgbClr val="FFC000"/>
              </a:buClr>
              <a:buFont typeface="Wingdings" pitchFamily="2" charset="2"/>
              <a:buChar char="§"/>
            </a:pPr>
            <a:r>
              <a:rPr lang="en-US" sz="2000" b="1" dirty="0" smtClean="0">
                <a:latin typeface="Garamond" pitchFamily="18" charset="0"/>
              </a:rPr>
              <a:t>Long Term Job Commitment</a:t>
            </a:r>
          </a:p>
          <a:p>
            <a:pPr lvl="1">
              <a:lnSpc>
                <a:spcPct val="150000"/>
              </a:lnSpc>
              <a:buClr>
                <a:srgbClr val="FFC000"/>
              </a:buClr>
              <a:buFont typeface="Wingdings" pitchFamily="2" charset="2"/>
              <a:buChar char="§"/>
            </a:pPr>
            <a:r>
              <a:rPr lang="en-US" sz="2000" b="1" dirty="0" smtClean="0">
                <a:latin typeface="Garamond" pitchFamily="18" charset="0"/>
              </a:rPr>
              <a:t>Safety</a:t>
            </a:r>
            <a:endParaRPr lang="en-US" sz="2000" dirty="0" smtClean="0">
              <a:solidFill>
                <a:srgbClr val="FFC000"/>
              </a:solidFill>
              <a:latin typeface="Garamond" pitchFamily="18" charset="0"/>
            </a:endParaRPr>
          </a:p>
          <a:p>
            <a:pPr lvl="1">
              <a:lnSpc>
                <a:spcPct val="110000"/>
              </a:lnSpc>
              <a:spcBef>
                <a:spcPts val="0"/>
              </a:spcBef>
              <a:buClr>
                <a:srgbClr val="FFC000"/>
              </a:buClr>
              <a:buFont typeface="Wingdings" pitchFamily="2" charset="2"/>
              <a:buChar char="§"/>
            </a:pPr>
            <a:endParaRPr lang="en-US" sz="1600" dirty="0" smtClean="0">
              <a:solidFill>
                <a:srgbClr val="FFC000"/>
              </a:solidFill>
              <a:latin typeface="Garamond" pitchFamily="18" charset="0"/>
            </a:endParaRPr>
          </a:p>
          <a:p>
            <a:pPr lvl="1">
              <a:buFont typeface="Wingdings" pitchFamily="2" charset="2"/>
              <a:buChar char="§"/>
            </a:pPr>
            <a:endParaRPr lang="en-US" dirty="0" smtClean="0">
              <a:solidFill>
                <a:schemeClr val="accent3">
                  <a:lumMod val="60000"/>
                  <a:lumOff val="40000"/>
                </a:schemeClr>
              </a:solidFill>
              <a:latin typeface="Garamond" pitchFamily="18" charset="0"/>
            </a:endParaRPr>
          </a:p>
          <a:p>
            <a:pPr>
              <a:buNone/>
            </a:pPr>
            <a:endParaRPr lang="en-US" sz="4000" dirty="0">
              <a:solidFill>
                <a:schemeClr val="accent1">
                  <a:lumMod val="50000"/>
                </a:schemeClr>
              </a:solidFill>
              <a:latin typeface="Garamond" pitchFamily="18" charset="0"/>
            </a:endParaRPr>
          </a:p>
        </p:txBody>
      </p:sp>
      <p:sp>
        <p:nvSpPr>
          <p:cNvPr id="9"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   Employability Assessment</a:t>
            </a:r>
            <a:r>
              <a:rPr kumimoji="0" lang="en-US" sz="44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4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6" name="Rounded Rectangle 5"/>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8" name="TextBox 7"/>
          <p:cNvSpPr txBox="1"/>
          <p:nvPr/>
        </p:nvSpPr>
        <p:spPr>
          <a:xfrm>
            <a:off x="5867400" y="6488668"/>
            <a:ext cx="3276600" cy="369332"/>
          </a:xfrm>
          <a:prstGeom prst="rect">
            <a:avLst/>
          </a:prstGeom>
          <a:noFill/>
        </p:spPr>
        <p:txBody>
          <a:bodyPr wrap="square" rtlCol="0">
            <a:spAutoFit/>
          </a:bodyPr>
          <a:lstStyle/>
          <a:p>
            <a:pPr algn="ctr"/>
            <a:r>
              <a:rPr lang="en-US" b="1" dirty="0" smtClean="0">
                <a:solidFill>
                  <a:srgbClr val="FFC000"/>
                </a:solidFill>
                <a:latin typeface="Cambria" pitchFamily="18" charset="0"/>
              </a:rPr>
              <a:t>Assessing Employability  </a:t>
            </a:r>
            <a:endParaRPr lang="en-US" b="1" dirty="0">
              <a:solidFill>
                <a:srgbClr val="FFC000"/>
              </a:solidFill>
              <a:latin typeface="Cambria" pitchFamily="18" charset="0"/>
            </a:endParaRPr>
          </a:p>
        </p:txBody>
      </p:sp>
      <p:pic>
        <p:nvPicPr>
          <p:cNvPr id="12" name="Picture 2"/>
          <p:cNvPicPr>
            <a:picLocks noChangeAspect="1" noChangeArrowheads="1"/>
          </p:cNvPicPr>
          <p:nvPr/>
        </p:nvPicPr>
        <p:blipFill>
          <a:blip r:embed="rId3" cstate="print"/>
          <a:srcRect l="31928" t="36925" r="27193" b="2941"/>
          <a:stretch>
            <a:fillRect/>
          </a:stretch>
        </p:blipFill>
        <p:spPr bwMode="auto">
          <a:xfrm>
            <a:off x="5562600" y="2307772"/>
            <a:ext cx="3124200" cy="40168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105400"/>
          </a:xfrm>
        </p:spPr>
        <p:txBody>
          <a:bodyPr>
            <a:normAutofit/>
          </a:bodyPr>
          <a:lstStyle/>
          <a:p>
            <a:pPr>
              <a:buClr>
                <a:srgbClr val="FFC000"/>
              </a:buClr>
              <a:buNone/>
            </a:pPr>
            <a:r>
              <a:rPr lang="en-US" sz="3500" dirty="0" smtClean="0">
                <a:latin typeface="Garamond" pitchFamily="18" charset="0"/>
              </a:rPr>
              <a:t>Questionnaires</a:t>
            </a:r>
          </a:p>
          <a:p>
            <a:pPr lvl="1">
              <a:spcBef>
                <a:spcPts val="768"/>
              </a:spcBef>
              <a:buClr>
                <a:srgbClr val="FFC000"/>
              </a:buClr>
              <a:buFont typeface="Wingdings" pitchFamily="2" charset="2"/>
              <a:buChar char="§"/>
            </a:pPr>
            <a:r>
              <a:rPr lang="en-US" sz="3000" dirty="0" smtClean="0">
                <a:latin typeface="Garamond" pitchFamily="18" charset="0"/>
              </a:rPr>
              <a:t>Developed by RWB or Community Partners</a:t>
            </a:r>
          </a:p>
          <a:p>
            <a:pPr lvl="2">
              <a:lnSpc>
                <a:spcPct val="200000"/>
              </a:lnSpc>
              <a:spcBef>
                <a:spcPts val="768"/>
              </a:spcBef>
              <a:buClr>
                <a:srgbClr val="FFC000"/>
              </a:buClr>
              <a:buFont typeface="Wingdings" pitchFamily="2" charset="2"/>
              <a:buChar char="§"/>
            </a:pPr>
            <a:r>
              <a:rPr lang="en-US" sz="2800" dirty="0" smtClean="0">
                <a:latin typeface="Garamond" pitchFamily="18" charset="0"/>
              </a:rPr>
              <a:t>Stress</a:t>
            </a:r>
          </a:p>
          <a:p>
            <a:pPr lvl="2">
              <a:lnSpc>
                <a:spcPct val="200000"/>
              </a:lnSpc>
              <a:spcBef>
                <a:spcPts val="768"/>
              </a:spcBef>
              <a:buClr>
                <a:srgbClr val="FFC000"/>
              </a:buClr>
              <a:buFont typeface="Wingdings" pitchFamily="2" charset="2"/>
              <a:buChar char="§"/>
            </a:pPr>
            <a:r>
              <a:rPr lang="en-US" sz="2800" dirty="0" smtClean="0">
                <a:latin typeface="Garamond" pitchFamily="18" charset="0"/>
              </a:rPr>
              <a:t>Mental Health</a:t>
            </a:r>
          </a:p>
          <a:p>
            <a:pPr lvl="2">
              <a:lnSpc>
                <a:spcPct val="200000"/>
              </a:lnSpc>
              <a:spcBef>
                <a:spcPts val="768"/>
              </a:spcBef>
              <a:buClr>
                <a:srgbClr val="FFC000"/>
              </a:buClr>
              <a:buFont typeface="Wingdings" pitchFamily="2" charset="2"/>
              <a:buChar char="§"/>
            </a:pPr>
            <a:r>
              <a:rPr lang="en-US" sz="2800" dirty="0" smtClean="0">
                <a:latin typeface="Garamond" pitchFamily="18" charset="0"/>
              </a:rPr>
              <a:t>Substance Abuse </a:t>
            </a:r>
          </a:p>
          <a:p>
            <a:pPr lvl="2">
              <a:lnSpc>
                <a:spcPct val="200000"/>
              </a:lnSpc>
              <a:spcBef>
                <a:spcPts val="768"/>
              </a:spcBef>
              <a:buClr>
                <a:srgbClr val="FFC000"/>
              </a:buClr>
              <a:buFont typeface="Wingdings" pitchFamily="2" charset="2"/>
              <a:buChar char="§"/>
            </a:pPr>
            <a:r>
              <a:rPr lang="en-US" sz="2800" dirty="0" smtClean="0">
                <a:latin typeface="Garamond" pitchFamily="18" charset="0"/>
              </a:rPr>
              <a:t>Domestic Violence</a:t>
            </a:r>
          </a:p>
          <a:p>
            <a:pPr lvl="1">
              <a:spcBef>
                <a:spcPts val="768"/>
              </a:spcBef>
              <a:buClr>
                <a:srgbClr val="FFC000"/>
              </a:buClr>
              <a:buNone/>
            </a:pPr>
            <a:endParaRPr lang="en-US" dirty="0" smtClean="0">
              <a:latin typeface="Garamond" pitchFamily="18" charset="0"/>
            </a:endParaRPr>
          </a:p>
          <a:p>
            <a:pPr lvl="3">
              <a:buClr>
                <a:srgbClr val="FFC000"/>
              </a:buClr>
              <a:buNone/>
            </a:pPr>
            <a:endParaRPr lang="en-US" dirty="0" smtClean="0">
              <a:latin typeface="Garamond" pitchFamily="18" charset="0"/>
            </a:endParaRPr>
          </a:p>
          <a:p>
            <a:pPr lvl="1">
              <a:buFont typeface="Wingdings" pitchFamily="2" charset="2"/>
              <a:buChar char="§"/>
            </a:pPr>
            <a:endParaRPr lang="en-US" sz="3200" dirty="0" smtClean="0">
              <a:solidFill>
                <a:schemeClr val="accent3">
                  <a:lumMod val="60000"/>
                  <a:lumOff val="40000"/>
                </a:schemeClr>
              </a:solidFill>
              <a:latin typeface="Garamond" pitchFamily="18" charset="0"/>
            </a:endParaRPr>
          </a:p>
          <a:p>
            <a:pPr lvl="1">
              <a:buFont typeface="Wingdings" pitchFamily="2" charset="2"/>
              <a:buChar char="§"/>
            </a:pPr>
            <a:endParaRPr lang="en-US" sz="3200" dirty="0" smtClean="0">
              <a:solidFill>
                <a:schemeClr val="accent3">
                  <a:lumMod val="60000"/>
                  <a:lumOff val="40000"/>
                </a:schemeClr>
              </a:solidFill>
              <a:latin typeface="Garamond" pitchFamily="18" charset="0"/>
            </a:endParaRPr>
          </a:p>
          <a:p>
            <a:pPr lvl="1">
              <a:buNone/>
            </a:pPr>
            <a:endParaRPr lang="en-US" dirty="0">
              <a:solidFill>
                <a:schemeClr val="accent1">
                  <a:lumMod val="50000"/>
                </a:schemeClr>
              </a:solidFill>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Assessment</a:t>
            </a: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 Tools</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8" name="TextBox 7"/>
          <p:cNvSpPr txBox="1"/>
          <p:nvPr/>
        </p:nvSpPr>
        <p:spPr>
          <a:xfrm>
            <a:off x="4267200" y="6488668"/>
            <a:ext cx="4876800" cy="369332"/>
          </a:xfrm>
          <a:prstGeom prst="rect">
            <a:avLst/>
          </a:prstGeom>
          <a:noFill/>
        </p:spPr>
        <p:txBody>
          <a:bodyPr wrap="square" rtlCol="0">
            <a:spAutoFit/>
          </a:bodyPr>
          <a:lstStyle/>
          <a:p>
            <a:pPr algn="ctr"/>
            <a:r>
              <a:rPr lang="en-US" b="1" dirty="0" smtClean="0">
                <a:solidFill>
                  <a:srgbClr val="FFC000"/>
                </a:solidFill>
                <a:latin typeface="Cambria" pitchFamily="18" charset="0"/>
              </a:rPr>
              <a:t>Assessing Barriers  </a:t>
            </a:r>
            <a:endParaRPr lang="en-US" b="1" dirty="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295400"/>
            <a:ext cx="8686800" cy="5105400"/>
          </a:xfrm>
        </p:spPr>
        <p:txBody>
          <a:bodyPr>
            <a:normAutofit/>
          </a:bodyPr>
          <a:lstStyle/>
          <a:p>
            <a:pPr>
              <a:buClr>
                <a:srgbClr val="FFC000"/>
              </a:buClr>
              <a:buFont typeface="Wingdings" pitchFamily="2" charset="2"/>
              <a:buChar char="§"/>
            </a:pPr>
            <a:r>
              <a:rPr lang="en-US" b="1" dirty="0" smtClean="0">
                <a:latin typeface="Garamond" pitchFamily="18" charset="0"/>
              </a:rPr>
              <a:t>Formal Assessments – </a:t>
            </a:r>
            <a:r>
              <a:rPr lang="en-US" dirty="0" smtClean="0">
                <a:latin typeface="Garamond" pitchFamily="18" charset="0"/>
              </a:rPr>
              <a:t>Standardized Tests </a:t>
            </a:r>
          </a:p>
          <a:p>
            <a:pPr lvl="1">
              <a:buClr>
                <a:srgbClr val="FFC000"/>
              </a:buClr>
              <a:buFont typeface="Wingdings" pitchFamily="2" charset="2"/>
              <a:buChar char="§"/>
            </a:pPr>
            <a:r>
              <a:rPr lang="en-US" b="1" dirty="0" smtClean="0">
                <a:latin typeface="Garamond" pitchFamily="18" charset="0"/>
                <a:cs typeface="Times New Roman" pitchFamily="18" charset="0"/>
              </a:rPr>
              <a:t>TABE </a:t>
            </a:r>
            <a:r>
              <a:rPr lang="en-US" dirty="0" smtClean="0">
                <a:latin typeface="Garamond" pitchFamily="18" charset="0"/>
                <a:cs typeface="Times New Roman" pitchFamily="18" charset="0"/>
              </a:rPr>
              <a:t>– Test of Adult Basic Education</a:t>
            </a:r>
          </a:p>
          <a:p>
            <a:pPr lvl="2">
              <a:spcBef>
                <a:spcPts val="0"/>
              </a:spcBef>
              <a:buClr>
                <a:srgbClr val="FFC000"/>
              </a:buClr>
              <a:buFont typeface="Wingdings" pitchFamily="2" charset="2"/>
              <a:buChar char="§"/>
            </a:pPr>
            <a:endParaRPr lang="en-US" dirty="0" smtClean="0">
              <a:latin typeface="Garamond" pitchFamily="18" charset="0"/>
              <a:cs typeface="Times New Roman" pitchFamily="18" charset="0"/>
            </a:endParaRPr>
          </a:p>
          <a:p>
            <a:pPr lvl="2">
              <a:spcBef>
                <a:spcPts val="0"/>
              </a:spcBef>
              <a:buClr>
                <a:srgbClr val="FFC000"/>
              </a:buClr>
              <a:buFont typeface="Wingdings" pitchFamily="2" charset="2"/>
              <a:buChar char="§"/>
            </a:pPr>
            <a:r>
              <a:rPr lang="en-US" sz="2800" dirty="0" smtClean="0">
                <a:latin typeface="Garamond" pitchFamily="18" charset="0"/>
                <a:cs typeface="Times New Roman" pitchFamily="18" charset="0"/>
              </a:rPr>
              <a:t>Covers reading, math, and language </a:t>
            </a:r>
          </a:p>
          <a:p>
            <a:pPr lvl="2">
              <a:spcBef>
                <a:spcPts val="0"/>
              </a:spcBef>
              <a:buClr>
                <a:srgbClr val="FFC000"/>
              </a:buClr>
              <a:buFont typeface="Wingdings" pitchFamily="2" charset="2"/>
              <a:buChar char="§"/>
            </a:pPr>
            <a:endParaRPr lang="en-US" sz="2800" dirty="0" smtClean="0">
              <a:latin typeface="Garamond" pitchFamily="18" charset="0"/>
              <a:cs typeface="Times New Roman" pitchFamily="18" charset="0"/>
            </a:endParaRPr>
          </a:p>
          <a:p>
            <a:pPr lvl="2">
              <a:spcBef>
                <a:spcPts val="0"/>
              </a:spcBef>
              <a:buClr>
                <a:srgbClr val="FFC000"/>
              </a:buClr>
              <a:buFont typeface="Wingdings" pitchFamily="2" charset="2"/>
              <a:buChar char="§"/>
            </a:pPr>
            <a:r>
              <a:rPr lang="en-US" sz="2800" dirty="0" smtClean="0">
                <a:latin typeface="Garamond" pitchFamily="18" charset="0"/>
                <a:cs typeface="Times New Roman" pitchFamily="18" charset="0"/>
              </a:rPr>
              <a:t>Measures academic skills up to the 12</a:t>
            </a:r>
            <a:r>
              <a:rPr lang="en-US" sz="2800" baseline="30000" dirty="0" smtClean="0">
                <a:latin typeface="Garamond" pitchFamily="18" charset="0"/>
                <a:cs typeface="Times New Roman" pitchFamily="18" charset="0"/>
              </a:rPr>
              <a:t>th</a:t>
            </a:r>
            <a:r>
              <a:rPr lang="en-US" sz="2800" dirty="0" smtClean="0">
                <a:latin typeface="Garamond" pitchFamily="18" charset="0"/>
                <a:cs typeface="Times New Roman" pitchFamily="18" charset="0"/>
              </a:rPr>
              <a:t> grade level</a:t>
            </a:r>
          </a:p>
          <a:p>
            <a:pPr lvl="2">
              <a:spcBef>
                <a:spcPts val="0"/>
              </a:spcBef>
              <a:buClr>
                <a:srgbClr val="FFC000"/>
              </a:buClr>
              <a:buFont typeface="Wingdings" pitchFamily="2" charset="2"/>
              <a:buChar char="§"/>
            </a:pPr>
            <a:endParaRPr lang="en-US" sz="2800" dirty="0" smtClean="0">
              <a:latin typeface="Garamond" pitchFamily="18" charset="0"/>
              <a:cs typeface="Times New Roman" pitchFamily="18" charset="0"/>
            </a:endParaRPr>
          </a:p>
          <a:p>
            <a:pPr lvl="2">
              <a:spcBef>
                <a:spcPts val="0"/>
              </a:spcBef>
              <a:buClr>
                <a:srgbClr val="FFC000"/>
              </a:buClr>
              <a:buFont typeface="Wingdings" pitchFamily="2" charset="2"/>
              <a:buChar char="§"/>
            </a:pPr>
            <a:r>
              <a:rPr lang="en-US" sz="2800" dirty="0" smtClean="0">
                <a:latin typeface="Garamond" pitchFamily="18" charset="0"/>
                <a:cs typeface="Times New Roman" pitchFamily="18" charset="0"/>
              </a:rPr>
              <a:t>May predict how well a customer will perform on the GED/General Equivalency Diploma exam </a:t>
            </a:r>
          </a:p>
          <a:p>
            <a:pPr lvl="2">
              <a:spcBef>
                <a:spcPts val="1200"/>
              </a:spcBef>
              <a:buClr>
                <a:srgbClr val="FFC000"/>
              </a:buClr>
              <a:buNone/>
            </a:pPr>
            <a:endParaRPr lang="en-US" dirty="0" smtClean="0">
              <a:latin typeface="Garamond" pitchFamily="18" charset="0"/>
              <a:cs typeface="Times New Roman" pitchFamily="18" charset="0"/>
            </a:endParaRPr>
          </a:p>
          <a:p>
            <a:pPr lvl="2">
              <a:buClr>
                <a:srgbClr val="FFC000"/>
              </a:buClr>
              <a:buNone/>
            </a:pPr>
            <a:endParaRPr lang="en-US" dirty="0" smtClean="0">
              <a:latin typeface="Garamond" pitchFamily="18" charset="0"/>
            </a:endParaRPr>
          </a:p>
          <a:p>
            <a:pPr lvl="1">
              <a:buFont typeface="Wingdings" pitchFamily="2" charset="2"/>
              <a:buChar char="§"/>
            </a:pPr>
            <a:endParaRPr lang="en-US" sz="3200" dirty="0" smtClean="0">
              <a:solidFill>
                <a:schemeClr val="accent3">
                  <a:lumMod val="60000"/>
                  <a:lumOff val="40000"/>
                </a:schemeClr>
              </a:solidFill>
              <a:latin typeface="Garamond" pitchFamily="18" charset="0"/>
            </a:endParaRPr>
          </a:p>
          <a:p>
            <a:pPr lvl="1">
              <a:buFont typeface="Wingdings" pitchFamily="2" charset="2"/>
              <a:buChar char="§"/>
            </a:pPr>
            <a:endParaRPr lang="en-US" sz="3200" dirty="0" smtClean="0">
              <a:solidFill>
                <a:schemeClr val="accent3">
                  <a:lumMod val="60000"/>
                  <a:lumOff val="40000"/>
                </a:schemeClr>
              </a:solidFill>
              <a:latin typeface="Garamond" pitchFamily="18" charset="0"/>
            </a:endParaRPr>
          </a:p>
          <a:p>
            <a:pPr>
              <a:buNone/>
            </a:pPr>
            <a:endParaRPr lang="en-US" dirty="0" smtClean="0">
              <a:solidFill>
                <a:schemeClr val="accent3">
                  <a:lumMod val="60000"/>
                  <a:lumOff val="40000"/>
                </a:schemeClr>
              </a:solidFill>
              <a:latin typeface="Garamond" pitchFamily="18" charset="0"/>
            </a:endParaRPr>
          </a:p>
          <a:p>
            <a:pPr lvl="1">
              <a:buFont typeface="Wingdings" pitchFamily="2" charset="2"/>
              <a:buChar char="§"/>
            </a:pPr>
            <a:endParaRPr lang="en-US" dirty="0">
              <a:solidFill>
                <a:schemeClr val="accent1">
                  <a:lumMod val="50000"/>
                </a:schemeClr>
              </a:solidFill>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Assessment</a:t>
            </a: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 Tools</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8" name="TextBox 7"/>
          <p:cNvSpPr txBox="1"/>
          <p:nvPr/>
        </p:nvSpPr>
        <p:spPr>
          <a:xfrm>
            <a:off x="6705600" y="6488668"/>
            <a:ext cx="2438400" cy="369332"/>
          </a:xfrm>
          <a:prstGeom prst="rect">
            <a:avLst/>
          </a:prstGeom>
          <a:noFill/>
        </p:spPr>
        <p:txBody>
          <a:bodyPr wrap="square" rtlCol="0">
            <a:spAutoFit/>
          </a:bodyPr>
          <a:lstStyle/>
          <a:p>
            <a:r>
              <a:rPr lang="en-US" b="1" dirty="0" smtClean="0">
                <a:solidFill>
                  <a:srgbClr val="FFC000"/>
                </a:solidFill>
                <a:latin typeface="Cambria" pitchFamily="18" charset="0"/>
              </a:rPr>
              <a:t>Assessing Aptitude </a:t>
            </a:r>
            <a:endParaRPr lang="en-US" b="1" dirty="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1219200" y="1905000"/>
            <a:ext cx="3352800" cy="4038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8" name="Content Placeholder 5"/>
          <p:cNvSpPr txBox="1">
            <a:spLocks/>
          </p:cNvSpPr>
          <p:nvPr/>
        </p:nvSpPr>
        <p:spPr>
          <a:xfrm>
            <a:off x="4953000" y="1828801"/>
            <a:ext cx="3657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3200" noProof="0" dirty="0" smtClean="0">
              <a:solidFill>
                <a:schemeClr val="accent1"/>
              </a:solidFill>
              <a:latin typeface="Agency FB"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Identifying Barriers</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15" name="Text Placeholder 14"/>
          <p:cNvSpPr>
            <a:spLocks noGrp="1"/>
          </p:cNvSpPr>
          <p:nvPr>
            <p:ph type="body" idx="1"/>
          </p:nvPr>
        </p:nvSpPr>
        <p:spPr/>
        <p:txBody>
          <a:bodyPr>
            <a:noAutofit/>
          </a:bodyPr>
          <a:lstStyle/>
          <a:p>
            <a:pPr algn="ctr"/>
            <a:r>
              <a:rPr lang="en-US" sz="4800" dirty="0" smtClean="0">
                <a:latin typeface="Cambria" pitchFamily="18" charset="0"/>
              </a:rPr>
              <a:t>Barrier </a:t>
            </a:r>
            <a:endParaRPr lang="en-US" sz="4800" dirty="0">
              <a:latin typeface="Cambria" pitchFamily="18" charset="0"/>
            </a:endParaRPr>
          </a:p>
        </p:txBody>
      </p:sp>
      <p:sp>
        <p:nvSpPr>
          <p:cNvPr id="13" name="Content Placeholder 2"/>
          <p:cNvSpPr>
            <a:spLocks noGrp="1"/>
          </p:cNvSpPr>
          <p:nvPr>
            <p:ph sz="half" idx="2"/>
          </p:nvPr>
        </p:nvSpPr>
        <p:spPr>
          <a:xfrm>
            <a:off x="457200" y="2174874"/>
            <a:ext cx="4040188" cy="4225925"/>
          </a:xfrm>
          <a:prstGeom prst="rect">
            <a:avLst/>
          </a:prstGeom>
          <a:ln>
            <a:solidFill>
              <a:schemeClr val="tx1"/>
            </a:solidFill>
          </a:ln>
        </p:spPr>
        <p:txBody>
          <a:bodyPr>
            <a:normAutofit/>
          </a:bodyPr>
          <a:lstStyle/>
          <a:p>
            <a:pPr lvl="1" indent="-512064">
              <a:lnSpc>
                <a:spcPct val="150000"/>
              </a:lnSpc>
              <a:spcBef>
                <a:spcPts val="600"/>
              </a:spcBef>
              <a:buFont typeface="Wingdings" pitchFamily="2" charset="2"/>
              <a:buChar char="§"/>
            </a:pPr>
            <a:r>
              <a:rPr lang="en-US" sz="2200" dirty="0" smtClean="0">
                <a:latin typeface="Garamond" pitchFamily="18" charset="0"/>
              </a:rPr>
              <a:t>Substance Abuse</a:t>
            </a:r>
          </a:p>
          <a:p>
            <a:pPr lvl="1" indent="-512064">
              <a:lnSpc>
                <a:spcPct val="150000"/>
              </a:lnSpc>
              <a:spcBef>
                <a:spcPts val="600"/>
              </a:spcBef>
              <a:buFont typeface="Wingdings" pitchFamily="2" charset="2"/>
              <a:buChar char="§"/>
            </a:pPr>
            <a:r>
              <a:rPr lang="en-US" sz="2200" dirty="0" smtClean="0">
                <a:latin typeface="Garamond" pitchFamily="18" charset="0"/>
              </a:rPr>
              <a:t>Health Issues</a:t>
            </a:r>
          </a:p>
          <a:p>
            <a:pPr lvl="1" indent="-512064">
              <a:lnSpc>
                <a:spcPct val="150000"/>
              </a:lnSpc>
              <a:spcBef>
                <a:spcPts val="600"/>
              </a:spcBef>
              <a:buFont typeface="Wingdings" pitchFamily="2" charset="2"/>
              <a:buChar char="§"/>
            </a:pPr>
            <a:r>
              <a:rPr lang="en-US" sz="2200" dirty="0" smtClean="0">
                <a:latin typeface="Garamond" pitchFamily="18" charset="0"/>
              </a:rPr>
              <a:t>Lack of Child Care</a:t>
            </a:r>
          </a:p>
          <a:p>
            <a:pPr lvl="1" indent="-512064">
              <a:lnSpc>
                <a:spcPct val="150000"/>
              </a:lnSpc>
              <a:spcBef>
                <a:spcPts val="600"/>
              </a:spcBef>
              <a:buFont typeface="Wingdings" pitchFamily="2" charset="2"/>
              <a:buChar char="§"/>
            </a:pPr>
            <a:r>
              <a:rPr lang="en-US" sz="2200" dirty="0" smtClean="0">
                <a:latin typeface="Garamond" pitchFamily="18" charset="0"/>
              </a:rPr>
              <a:t>Criminal History</a:t>
            </a:r>
          </a:p>
          <a:p>
            <a:pPr lvl="1" indent="-512064">
              <a:lnSpc>
                <a:spcPct val="150000"/>
              </a:lnSpc>
              <a:spcBef>
                <a:spcPts val="600"/>
              </a:spcBef>
              <a:buFont typeface="Wingdings" pitchFamily="2" charset="2"/>
              <a:buChar char="§"/>
            </a:pPr>
            <a:r>
              <a:rPr lang="en-US" sz="2200" dirty="0" smtClean="0">
                <a:latin typeface="Garamond" pitchFamily="18" charset="0"/>
              </a:rPr>
              <a:t>Lack of Education</a:t>
            </a:r>
          </a:p>
          <a:p>
            <a:pPr lvl="1" indent="-512064">
              <a:lnSpc>
                <a:spcPct val="150000"/>
              </a:lnSpc>
              <a:spcBef>
                <a:spcPts val="600"/>
              </a:spcBef>
              <a:buFont typeface="Wingdings" pitchFamily="2" charset="2"/>
              <a:buChar char="§"/>
            </a:pPr>
            <a:r>
              <a:rPr lang="en-US" sz="2200" dirty="0" smtClean="0">
                <a:latin typeface="Garamond" pitchFamily="18" charset="0"/>
              </a:rPr>
              <a:t>Homelessness</a:t>
            </a:r>
          </a:p>
          <a:p>
            <a:pPr lvl="1" indent="-512064">
              <a:lnSpc>
                <a:spcPct val="150000"/>
              </a:lnSpc>
              <a:spcBef>
                <a:spcPts val="600"/>
              </a:spcBef>
              <a:buFont typeface="Wingdings" pitchFamily="2" charset="2"/>
              <a:buChar char="§"/>
            </a:pPr>
            <a:r>
              <a:rPr lang="en-US" sz="2200" dirty="0" smtClean="0">
                <a:latin typeface="Garamond" pitchFamily="18" charset="0"/>
              </a:rPr>
              <a:t>Domestic Violence </a:t>
            </a:r>
            <a:endParaRPr lang="en-US" sz="2200" dirty="0" smtClean="0">
              <a:ln w="18415" cmpd="sng">
                <a:solidFill>
                  <a:srgbClr val="FFFFFF"/>
                </a:solidFill>
                <a:prstDash val="solid"/>
              </a:ln>
              <a:solidFill>
                <a:schemeClr val="accent6">
                  <a:lumMod val="60000"/>
                  <a:lumOff val="40000"/>
                </a:schemeClr>
              </a:solidFill>
              <a:effectLst>
                <a:outerShdw blurRad="63500" dir="3600000" algn="tl" rotWithShape="0">
                  <a:srgbClr val="000000">
                    <a:alpha val="70000"/>
                  </a:srgbClr>
                </a:outerShdw>
              </a:effectLst>
              <a:latin typeface="Garamond" pitchFamily="18" charset="0"/>
            </a:endParaRPr>
          </a:p>
        </p:txBody>
      </p:sp>
      <p:sp>
        <p:nvSpPr>
          <p:cNvPr id="16" name="Text Placeholder 15"/>
          <p:cNvSpPr>
            <a:spLocks noGrp="1"/>
          </p:cNvSpPr>
          <p:nvPr>
            <p:ph type="body" sz="quarter" idx="3"/>
          </p:nvPr>
        </p:nvSpPr>
        <p:spPr/>
        <p:txBody>
          <a:bodyPr>
            <a:noAutofit/>
          </a:bodyPr>
          <a:lstStyle/>
          <a:p>
            <a:pPr algn="ctr"/>
            <a:r>
              <a:rPr lang="en-US" sz="4800" dirty="0" smtClean="0">
                <a:latin typeface="Cambria" pitchFamily="18" charset="0"/>
              </a:rPr>
              <a:t>Resources </a:t>
            </a:r>
            <a:endParaRPr lang="en-US" sz="4800" dirty="0">
              <a:latin typeface="Cambria" pitchFamily="18" charset="0"/>
            </a:endParaRPr>
          </a:p>
        </p:txBody>
      </p:sp>
      <p:sp>
        <p:nvSpPr>
          <p:cNvPr id="14" name="Content Placeholder 8"/>
          <p:cNvSpPr>
            <a:spLocks noGrp="1"/>
          </p:cNvSpPr>
          <p:nvPr>
            <p:ph sz="quarter" idx="4"/>
          </p:nvPr>
        </p:nvSpPr>
        <p:spPr>
          <a:xfrm>
            <a:off x="4645025" y="2174874"/>
            <a:ext cx="4041775" cy="4225925"/>
          </a:xfrm>
          <a:prstGeom prst="rect">
            <a:avLst/>
          </a:prstGeom>
          <a:ln>
            <a:solidFill>
              <a:schemeClr val="tx1"/>
            </a:solidFill>
          </a:ln>
        </p:spPr>
        <p:txBody>
          <a:bodyPr>
            <a:noAutofit/>
          </a:bodyPr>
          <a:lstStyle/>
          <a:p>
            <a:pPr marL="731520" lvl="3" indent="-514350">
              <a:lnSpc>
                <a:spcPct val="150000"/>
              </a:lnSpc>
              <a:spcBef>
                <a:spcPts val="600"/>
              </a:spcBef>
              <a:buFont typeface="Wingdings" pitchFamily="2" charset="2"/>
              <a:buChar char="§"/>
            </a:pPr>
            <a:r>
              <a:rPr lang="en-US" sz="2200" dirty="0" smtClean="0">
                <a:latin typeface="Garamond" pitchFamily="18" charset="0"/>
              </a:rPr>
              <a:t>Addicts Anonymous</a:t>
            </a:r>
          </a:p>
          <a:p>
            <a:pPr marL="731520" lvl="3" indent="-514350">
              <a:lnSpc>
                <a:spcPct val="150000"/>
              </a:lnSpc>
              <a:spcBef>
                <a:spcPts val="600"/>
              </a:spcBef>
              <a:buFont typeface="Wingdings" pitchFamily="2" charset="2"/>
              <a:buChar char="§"/>
            </a:pPr>
            <a:r>
              <a:rPr lang="en-US" sz="2200" dirty="0" smtClean="0">
                <a:latin typeface="Garamond" pitchFamily="18" charset="0"/>
              </a:rPr>
              <a:t>Local Health Department</a:t>
            </a:r>
          </a:p>
          <a:p>
            <a:pPr marL="731520" lvl="3" indent="-514350">
              <a:lnSpc>
                <a:spcPct val="150000"/>
              </a:lnSpc>
              <a:spcBef>
                <a:spcPts val="600"/>
              </a:spcBef>
              <a:buFont typeface="Wingdings" pitchFamily="2" charset="2"/>
              <a:buChar char="§"/>
            </a:pPr>
            <a:r>
              <a:rPr lang="en-US" sz="2200" dirty="0" smtClean="0">
                <a:latin typeface="Garamond" pitchFamily="18" charset="0"/>
              </a:rPr>
              <a:t>Early Learning Coalition</a:t>
            </a:r>
          </a:p>
          <a:p>
            <a:pPr marL="731520" lvl="3" indent="-514350">
              <a:lnSpc>
                <a:spcPct val="150000"/>
              </a:lnSpc>
              <a:spcBef>
                <a:spcPts val="600"/>
              </a:spcBef>
              <a:buFont typeface="Wingdings" pitchFamily="2" charset="2"/>
              <a:buChar char="§"/>
            </a:pPr>
            <a:r>
              <a:rPr lang="en-US" sz="2200" dirty="0" smtClean="0">
                <a:latin typeface="Garamond" pitchFamily="18" charset="0"/>
              </a:rPr>
              <a:t>Federal Bonding Program</a:t>
            </a:r>
          </a:p>
          <a:p>
            <a:pPr marL="731520" lvl="3" indent="-514350">
              <a:lnSpc>
                <a:spcPct val="150000"/>
              </a:lnSpc>
              <a:spcBef>
                <a:spcPts val="600"/>
              </a:spcBef>
              <a:buFont typeface="Wingdings" pitchFamily="2" charset="2"/>
              <a:buChar char="§"/>
            </a:pPr>
            <a:r>
              <a:rPr lang="en-US" sz="2200" dirty="0" smtClean="0">
                <a:latin typeface="Garamond" pitchFamily="18" charset="0"/>
              </a:rPr>
              <a:t>Adult Community Educ.</a:t>
            </a:r>
          </a:p>
          <a:p>
            <a:pPr marL="731520" lvl="3" indent="-514350">
              <a:lnSpc>
                <a:spcPct val="150000"/>
              </a:lnSpc>
              <a:spcBef>
                <a:spcPts val="600"/>
              </a:spcBef>
              <a:buFont typeface="Wingdings" pitchFamily="2" charset="2"/>
              <a:buChar char="§"/>
            </a:pPr>
            <a:r>
              <a:rPr lang="en-US" sz="2200" dirty="0" smtClean="0">
                <a:latin typeface="Garamond" pitchFamily="18" charset="0"/>
              </a:rPr>
              <a:t>Local Shelter  </a:t>
            </a:r>
          </a:p>
          <a:p>
            <a:pPr marL="731520" lvl="3" indent="-514350">
              <a:lnSpc>
                <a:spcPct val="150000"/>
              </a:lnSpc>
              <a:spcBef>
                <a:spcPts val="600"/>
              </a:spcBef>
              <a:buFont typeface="Wingdings" pitchFamily="2" charset="2"/>
              <a:buChar char="§"/>
            </a:pPr>
            <a:r>
              <a:rPr lang="en-US" sz="2200" dirty="0" smtClean="0">
                <a:latin typeface="Garamond" pitchFamily="18" charset="0"/>
              </a:rPr>
              <a:t>Local Advocacy Program</a:t>
            </a:r>
            <a:endParaRPr lang="en-US" sz="2200" dirty="0" smtClean="0">
              <a:ln w="18415" cmpd="sng">
                <a:solidFill>
                  <a:srgbClr val="FFFFFF"/>
                </a:solidFill>
                <a:prstDash val="solid"/>
              </a:ln>
              <a:solidFill>
                <a:schemeClr val="accent6">
                  <a:lumMod val="60000"/>
                  <a:lumOff val="40000"/>
                </a:schemeClr>
              </a:solidFill>
              <a:effectLst>
                <a:outerShdw blurRad="63500" dir="3600000" algn="tl" rotWithShape="0">
                  <a:srgbClr val="000000">
                    <a:alpha val="70000"/>
                  </a:srgbClr>
                </a:outerShdw>
              </a:effectLst>
              <a:latin typeface="Garamond"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334000"/>
          </a:xfrm>
        </p:spPr>
        <p:txBody>
          <a:bodyPr>
            <a:normAutofit/>
          </a:bodyPr>
          <a:lstStyle/>
          <a:p>
            <a:pPr>
              <a:buClr>
                <a:srgbClr val="FFC000"/>
              </a:buClr>
              <a:buFont typeface="Wingdings" pitchFamily="2" charset="2"/>
              <a:buChar char="§"/>
            </a:pPr>
            <a:r>
              <a:rPr lang="en-US" sz="2800" dirty="0" smtClean="0">
                <a:latin typeface="Garamond" pitchFamily="18" charset="0"/>
              </a:rPr>
              <a:t>Special Needs</a:t>
            </a:r>
          </a:p>
          <a:p>
            <a:pPr lvl="2">
              <a:buClr>
                <a:srgbClr val="FFC000"/>
              </a:buClr>
              <a:buFont typeface="Wingdings" pitchFamily="2" charset="2"/>
              <a:buChar char="§"/>
            </a:pPr>
            <a:r>
              <a:rPr lang="en-US" sz="2600" dirty="0" smtClean="0">
                <a:latin typeface="Garamond" pitchFamily="18" charset="0"/>
              </a:rPr>
              <a:t>Visual Impairments</a:t>
            </a:r>
          </a:p>
          <a:p>
            <a:pPr lvl="2">
              <a:buClr>
                <a:srgbClr val="FFC000"/>
              </a:buClr>
              <a:buFont typeface="Wingdings" pitchFamily="2" charset="2"/>
              <a:buChar char="§"/>
            </a:pPr>
            <a:r>
              <a:rPr lang="en-US" sz="2600" dirty="0" smtClean="0">
                <a:latin typeface="Garamond" pitchFamily="18" charset="0"/>
              </a:rPr>
              <a:t>Learning Disabilities</a:t>
            </a:r>
          </a:p>
          <a:p>
            <a:pPr>
              <a:spcAft>
                <a:spcPct val="20000"/>
              </a:spcAft>
              <a:buClr>
                <a:srgbClr val="FFC000"/>
              </a:buClr>
              <a:buFont typeface="Wingdings" pitchFamily="2" charset="2"/>
              <a:buChar char="§"/>
            </a:pPr>
            <a:r>
              <a:rPr lang="en-US" sz="2800" dirty="0" smtClean="0">
                <a:latin typeface="Garamond" pitchFamily="18" charset="0"/>
              </a:rPr>
              <a:t>RWB Accommodations</a:t>
            </a:r>
          </a:p>
          <a:p>
            <a:pPr lvl="2">
              <a:spcAft>
                <a:spcPct val="20000"/>
              </a:spcAft>
              <a:buClr>
                <a:srgbClr val="FFC000"/>
              </a:buClr>
              <a:buFont typeface="Wingdings" pitchFamily="2" charset="2"/>
              <a:buChar char="§"/>
            </a:pPr>
            <a:r>
              <a:rPr lang="en-US" sz="2600" dirty="0" smtClean="0">
                <a:latin typeface="Garamond" pitchFamily="18" charset="0"/>
              </a:rPr>
              <a:t>Special Lighting</a:t>
            </a:r>
          </a:p>
          <a:p>
            <a:pPr lvl="2">
              <a:spcAft>
                <a:spcPct val="20000"/>
              </a:spcAft>
              <a:buClr>
                <a:srgbClr val="FFC000"/>
              </a:buClr>
              <a:buFont typeface="Wingdings" pitchFamily="2" charset="2"/>
              <a:buChar char="§"/>
            </a:pPr>
            <a:r>
              <a:rPr lang="en-US" sz="2600" dirty="0" smtClean="0">
                <a:latin typeface="Garamond" pitchFamily="18" charset="0"/>
              </a:rPr>
              <a:t>Large Print Books</a:t>
            </a:r>
          </a:p>
          <a:p>
            <a:pPr lvl="2">
              <a:spcAft>
                <a:spcPct val="20000"/>
              </a:spcAft>
              <a:buClr>
                <a:srgbClr val="FFC000"/>
              </a:buClr>
              <a:buFont typeface="Wingdings" pitchFamily="2" charset="2"/>
              <a:buChar char="§"/>
            </a:pPr>
            <a:r>
              <a:rPr lang="en-US" sz="2600" dirty="0" smtClean="0">
                <a:latin typeface="Garamond" pitchFamily="18" charset="0"/>
              </a:rPr>
              <a:t>Enhanced Computer Screens</a:t>
            </a:r>
          </a:p>
          <a:p>
            <a:pPr lvl="2">
              <a:spcAft>
                <a:spcPct val="20000"/>
              </a:spcAft>
              <a:buClr>
                <a:srgbClr val="FFC000"/>
              </a:buClr>
              <a:buFont typeface="Wingdings" pitchFamily="2" charset="2"/>
              <a:buChar char="§"/>
            </a:pPr>
            <a:r>
              <a:rPr lang="en-US" sz="2600" dirty="0" smtClean="0">
                <a:latin typeface="Garamond" pitchFamily="18" charset="0"/>
              </a:rPr>
              <a:t>Tutoring may be offered to customers</a:t>
            </a:r>
          </a:p>
          <a:p>
            <a:pPr lvl="2">
              <a:spcAft>
                <a:spcPct val="20000"/>
              </a:spcAft>
              <a:buClr>
                <a:srgbClr val="FFC000"/>
              </a:buClr>
              <a:buFont typeface="Wingdings" pitchFamily="2" charset="2"/>
              <a:buChar char="§"/>
            </a:pPr>
            <a:r>
              <a:rPr lang="en-US" sz="2600" dirty="0" smtClean="0">
                <a:latin typeface="Garamond" pitchFamily="18" charset="0"/>
              </a:rPr>
              <a:t>Staff may read assessment questions and answers to customer</a:t>
            </a:r>
          </a:p>
          <a:p>
            <a:pPr>
              <a:spcAft>
                <a:spcPct val="20000"/>
              </a:spcAft>
              <a:buClr>
                <a:srgbClr val="FFC000"/>
              </a:buClr>
              <a:buFont typeface="Wingdings" pitchFamily="2" charset="2"/>
              <a:buChar char="§"/>
            </a:pPr>
            <a:endParaRPr lang="en-US" sz="3600" dirty="0" smtClean="0">
              <a:latin typeface="Garamond" pitchFamily="18" charset="0"/>
            </a:endParaRPr>
          </a:p>
          <a:p>
            <a:pPr lvl="3">
              <a:buClr>
                <a:srgbClr val="FFC000"/>
              </a:buClr>
              <a:buFont typeface="Wingdings" pitchFamily="2" charset="2"/>
              <a:buChar char="§"/>
            </a:pPr>
            <a:endParaRPr lang="en-US" dirty="0" smtClean="0">
              <a:latin typeface="Garamond" pitchFamily="18" charset="0"/>
            </a:endParaRPr>
          </a:p>
          <a:p>
            <a:pPr lvl="3">
              <a:buClr>
                <a:srgbClr val="FFC000"/>
              </a:buClr>
              <a:buFont typeface="Wingdings" pitchFamily="2" charset="2"/>
              <a:buChar char="§"/>
            </a:pPr>
            <a:endParaRPr lang="en-US" dirty="0" smtClean="0">
              <a:latin typeface="Garamond" pitchFamily="18" charset="0"/>
            </a:endParaRPr>
          </a:p>
          <a:p>
            <a:pPr>
              <a:buNone/>
            </a:pPr>
            <a:endParaRPr lang="en-US" sz="4000" dirty="0">
              <a:solidFill>
                <a:schemeClr val="accent1">
                  <a:lumMod val="50000"/>
                </a:schemeClr>
              </a:solidFill>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Identifying Barriers</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105400"/>
          </a:xfrm>
        </p:spPr>
        <p:txBody>
          <a:bodyPr>
            <a:normAutofit/>
          </a:bodyPr>
          <a:lstStyle/>
          <a:p>
            <a:pPr>
              <a:buClr>
                <a:srgbClr val="FFC000"/>
              </a:buClr>
              <a:buFont typeface="Wingdings" pitchFamily="2" charset="2"/>
              <a:buChar char="§"/>
            </a:pPr>
            <a:r>
              <a:rPr lang="en-US" dirty="0" smtClean="0">
                <a:latin typeface="Garamond" pitchFamily="18" charset="0"/>
              </a:rPr>
              <a:t>Key Elements  </a:t>
            </a:r>
          </a:p>
          <a:p>
            <a:pPr lvl="1">
              <a:lnSpc>
                <a:spcPct val="150000"/>
              </a:lnSpc>
              <a:buClr>
                <a:srgbClr val="FFC000"/>
              </a:buClr>
              <a:buFont typeface="Wingdings" pitchFamily="2" charset="2"/>
              <a:buChar char="§"/>
            </a:pPr>
            <a:r>
              <a:rPr lang="en-US" sz="3200" dirty="0" smtClean="0">
                <a:latin typeface="Garamond" pitchFamily="18" charset="0"/>
              </a:rPr>
              <a:t>Average Length of Past Employment</a:t>
            </a:r>
          </a:p>
          <a:p>
            <a:pPr lvl="1">
              <a:lnSpc>
                <a:spcPct val="150000"/>
              </a:lnSpc>
              <a:buClr>
                <a:srgbClr val="FFC000"/>
              </a:buClr>
              <a:buFont typeface="Wingdings" pitchFamily="2" charset="2"/>
              <a:buChar char="§"/>
            </a:pPr>
            <a:r>
              <a:rPr lang="en-US" sz="3200" dirty="0" smtClean="0">
                <a:latin typeface="Garamond" pitchFamily="18" charset="0"/>
              </a:rPr>
              <a:t> Number of Jobs Held </a:t>
            </a:r>
          </a:p>
          <a:p>
            <a:pPr lvl="1">
              <a:lnSpc>
                <a:spcPct val="150000"/>
              </a:lnSpc>
              <a:buClr>
                <a:srgbClr val="FFC000"/>
              </a:buClr>
              <a:buFont typeface="Wingdings" pitchFamily="2" charset="2"/>
              <a:buChar char="§"/>
            </a:pPr>
            <a:r>
              <a:rPr lang="en-US" sz="3200" dirty="0" smtClean="0">
                <a:latin typeface="Garamond" pitchFamily="18" charset="0"/>
              </a:rPr>
              <a:t>Reasons for Leaving </a:t>
            </a:r>
          </a:p>
          <a:p>
            <a:pPr lvl="2">
              <a:lnSpc>
                <a:spcPct val="150000"/>
              </a:lnSpc>
              <a:buClr>
                <a:srgbClr val="FFC000"/>
              </a:buClr>
              <a:buNone/>
            </a:pPr>
            <a:endParaRPr lang="en-US" sz="1000" dirty="0" smtClean="0">
              <a:latin typeface="Garamond" pitchFamily="18" charset="0"/>
            </a:endParaRPr>
          </a:p>
          <a:p>
            <a:pPr lvl="1">
              <a:buClr>
                <a:srgbClr val="FFC000"/>
              </a:buClr>
              <a:buNone/>
            </a:pPr>
            <a:endParaRPr lang="en-US" sz="2400" dirty="0" smtClean="0">
              <a:latin typeface="Garamond" pitchFamily="18" charset="0"/>
            </a:endParaRPr>
          </a:p>
          <a:p>
            <a:endParaRPr lang="en-US" b="1" dirty="0" smtClean="0">
              <a:solidFill>
                <a:schemeClr val="accent1">
                  <a:lumMod val="50000"/>
                </a:schemeClr>
              </a:solidFill>
              <a:latin typeface="Garamond" pitchFamily="18" charset="0"/>
            </a:endParaRPr>
          </a:p>
        </p:txBody>
      </p:sp>
      <p:sp>
        <p:nvSpPr>
          <p:cNvPr id="8" name="Content Placeholder 5"/>
          <p:cNvSpPr txBox="1">
            <a:spLocks/>
          </p:cNvSpPr>
          <p:nvPr/>
        </p:nvSpPr>
        <p:spPr>
          <a:xfrm>
            <a:off x="4953000" y="1828801"/>
            <a:ext cx="3657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3200" noProof="0" dirty="0" smtClean="0">
              <a:solidFill>
                <a:schemeClr val="accent1"/>
              </a:solidFill>
              <a:latin typeface="Agency FB"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Assessing Work History</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9" name="TextBox 8"/>
          <p:cNvSpPr txBox="1"/>
          <p:nvPr/>
        </p:nvSpPr>
        <p:spPr>
          <a:xfrm>
            <a:off x="0" y="5181600"/>
            <a:ext cx="9144000" cy="584775"/>
          </a:xfrm>
          <a:prstGeom prst="rect">
            <a:avLst/>
          </a:prstGeom>
          <a:noFill/>
          <a:ln>
            <a:solidFill>
              <a:schemeClr val="bg1"/>
            </a:solidFill>
          </a:ln>
        </p:spPr>
        <p:txBody>
          <a:bodyPr wrap="square" rtlCol="0">
            <a:spAutoFit/>
          </a:bodyPr>
          <a:lstStyle/>
          <a:p>
            <a:pPr algn="ctr"/>
            <a:r>
              <a:rPr lang="en-US" sz="3200" b="1" dirty="0" smtClean="0">
                <a:solidFill>
                  <a:srgbClr val="FFC000"/>
                </a:solidFill>
                <a:latin typeface="Garamond" pitchFamily="18" charset="0"/>
              </a:rPr>
              <a:t>What Skills Has The Customer Obtained ?</a:t>
            </a:r>
            <a:endParaRPr lang="en-US" sz="3200" b="1" dirty="0">
              <a:solidFill>
                <a:srgbClr val="FFC000"/>
              </a:solidFill>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562600"/>
          </a:xfrm>
        </p:spPr>
        <p:txBody>
          <a:bodyPr>
            <a:normAutofit lnSpcReduction="10000"/>
          </a:bodyPr>
          <a:lstStyle/>
          <a:p>
            <a:pPr>
              <a:lnSpc>
                <a:spcPct val="120000"/>
              </a:lnSpc>
              <a:spcBef>
                <a:spcPts val="600"/>
              </a:spcBef>
              <a:buClr>
                <a:srgbClr val="FFC000"/>
              </a:buClr>
              <a:buFont typeface="Wingdings" pitchFamily="2" charset="2"/>
              <a:buChar char="§"/>
            </a:pPr>
            <a:r>
              <a:rPr lang="en-US" sz="3400" dirty="0" smtClean="0">
                <a:latin typeface="Garamond" pitchFamily="18" charset="0"/>
              </a:rPr>
              <a:t>Unsubsidized Employment</a:t>
            </a:r>
          </a:p>
          <a:p>
            <a:pPr lvl="2">
              <a:lnSpc>
                <a:spcPct val="160000"/>
              </a:lnSpc>
              <a:spcBef>
                <a:spcPts val="0"/>
              </a:spcBef>
              <a:buClr>
                <a:srgbClr val="FFC000"/>
              </a:buClr>
              <a:buFont typeface="Wingdings" pitchFamily="2" charset="2"/>
              <a:buChar char="§"/>
            </a:pPr>
            <a:r>
              <a:rPr lang="en-US" dirty="0" smtClean="0">
                <a:latin typeface="Garamond" pitchFamily="18" charset="0"/>
              </a:rPr>
              <a:t>Teacher </a:t>
            </a:r>
          </a:p>
          <a:p>
            <a:pPr lvl="2">
              <a:lnSpc>
                <a:spcPct val="160000"/>
              </a:lnSpc>
              <a:spcBef>
                <a:spcPts val="0"/>
              </a:spcBef>
              <a:buClr>
                <a:srgbClr val="FFC000"/>
              </a:buClr>
              <a:buFont typeface="Wingdings" pitchFamily="2" charset="2"/>
              <a:buChar char="§"/>
            </a:pPr>
            <a:r>
              <a:rPr lang="en-US" dirty="0" smtClean="0">
                <a:latin typeface="Garamond" pitchFamily="18" charset="0"/>
              </a:rPr>
              <a:t>Cashier</a:t>
            </a:r>
          </a:p>
          <a:p>
            <a:pPr lvl="2">
              <a:lnSpc>
                <a:spcPct val="160000"/>
              </a:lnSpc>
              <a:spcBef>
                <a:spcPts val="0"/>
              </a:spcBef>
              <a:buClr>
                <a:srgbClr val="FFC000"/>
              </a:buClr>
              <a:buFont typeface="Wingdings" pitchFamily="2" charset="2"/>
              <a:buChar char="§"/>
            </a:pPr>
            <a:r>
              <a:rPr lang="en-US" dirty="0" smtClean="0">
                <a:latin typeface="Garamond" pitchFamily="18" charset="0"/>
              </a:rPr>
              <a:t>Cab Driver </a:t>
            </a:r>
          </a:p>
          <a:p>
            <a:pPr lvl="2">
              <a:lnSpc>
                <a:spcPct val="160000"/>
              </a:lnSpc>
              <a:spcBef>
                <a:spcPts val="0"/>
              </a:spcBef>
              <a:buClr>
                <a:srgbClr val="FFC000"/>
              </a:buClr>
              <a:buFont typeface="Wingdings" pitchFamily="2" charset="2"/>
              <a:buChar char="§"/>
            </a:pPr>
            <a:r>
              <a:rPr lang="en-US" dirty="0" smtClean="0">
                <a:latin typeface="Garamond" pitchFamily="18" charset="0"/>
              </a:rPr>
              <a:t>Customer Service Representative</a:t>
            </a:r>
          </a:p>
          <a:p>
            <a:pPr lvl="1">
              <a:lnSpc>
                <a:spcPct val="120000"/>
              </a:lnSpc>
              <a:spcBef>
                <a:spcPts val="0"/>
              </a:spcBef>
              <a:buClr>
                <a:srgbClr val="FFC000"/>
              </a:buClr>
              <a:buFont typeface="Wingdings" pitchFamily="2" charset="2"/>
              <a:buChar char="§"/>
            </a:pPr>
            <a:endParaRPr lang="en-US" sz="2200" dirty="0" smtClean="0">
              <a:latin typeface="Garamond" pitchFamily="18" charset="0"/>
            </a:endParaRPr>
          </a:p>
          <a:p>
            <a:pPr>
              <a:lnSpc>
                <a:spcPct val="120000"/>
              </a:lnSpc>
              <a:spcBef>
                <a:spcPts val="0"/>
              </a:spcBef>
              <a:buClr>
                <a:srgbClr val="FFC000"/>
              </a:buClr>
              <a:buFont typeface="Wingdings" pitchFamily="2" charset="2"/>
              <a:buChar char="§"/>
            </a:pPr>
            <a:r>
              <a:rPr lang="en-US" sz="3400" dirty="0" smtClean="0">
                <a:latin typeface="Garamond" pitchFamily="18" charset="0"/>
              </a:rPr>
              <a:t>Subsidized Employment</a:t>
            </a:r>
          </a:p>
          <a:p>
            <a:pPr lvl="2">
              <a:lnSpc>
                <a:spcPct val="170000"/>
              </a:lnSpc>
              <a:spcBef>
                <a:spcPts val="0"/>
              </a:spcBef>
              <a:buClr>
                <a:srgbClr val="FFC000"/>
              </a:buClr>
              <a:buFont typeface="Wingdings" pitchFamily="2" charset="2"/>
              <a:buChar char="§"/>
            </a:pPr>
            <a:r>
              <a:rPr lang="en-US" dirty="0" smtClean="0">
                <a:latin typeface="Garamond" pitchFamily="18" charset="0"/>
              </a:rPr>
              <a:t>Work Study</a:t>
            </a:r>
          </a:p>
          <a:p>
            <a:pPr lvl="2">
              <a:lnSpc>
                <a:spcPct val="170000"/>
              </a:lnSpc>
              <a:spcBef>
                <a:spcPts val="0"/>
              </a:spcBef>
              <a:buClr>
                <a:srgbClr val="FFC000"/>
              </a:buClr>
              <a:buFont typeface="Wingdings" pitchFamily="2" charset="2"/>
              <a:buChar char="§"/>
            </a:pPr>
            <a:r>
              <a:rPr lang="en-US" dirty="0" smtClean="0">
                <a:latin typeface="Garamond" pitchFamily="18" charset="0"/>
              </a:rPr>
              <a:t>Florida Back to Work</a:t>
            </a:r>
          </a:p>
          <a:p>
            <a:pPr>
              <a:buNone/>
            </a:pPr>
            <a:r>
              <a:rPr lang="en-US" dirty="0" smtClean="0">
                <a:solidFill>
                  <a:schemeClr val="accent1">
                    <a:lumMod val="50000"/>
                  </a:schemeClr>
                </a:solidFill>
                <a:latin typeface="Garamond" pitchFamily="18" charset="0"/>
              </a:rPr>
              <a:t>	</a:t>
            </a:r>
          </a:p>
          <a:p>
            <a:pPr>
              <a:buNone/>
            </a:pPr>
            <a:endParaRPr lang="en-US" dirty="0">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WORK HISTORY</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524000"/>
            <a:ext cx="8534400" cy="5029200"/>
          </a:xfrm>
        </p:spPr>
        <p:txBody>
          <a:bodyPr>
            <a:normAutofit/>
          </a:bodyPr>
          <a:lstStyle/>
          <a:p>
            <a:pPr>
              <a:spcBef>
                <a:spcPts val="0"/>
              </a:spcBef>
              <a:buClr>
                <a:srgbClr val="FFC000"/>
              </a:buClr>
              <a:buFont typeface="Wingdings" pitchFamily="2" charset="2"/>
              <a:buChar char="§"/>
            </a:pPr>
            <a:r>
              <a:rPr lang="en-US" sz="2400" b="1" dirty="0" smtClean="0">
                <a:latin typeface="Garamond" pitchFamily="18" charset="0"/>
                <a:cs typeface="Times New Roman" pitchFamily="18" charset="0"/>
              </a:rPr>
              <a:t>Initial Assessment </a:t>
            </a:r>
            <a:r>
              <a:rPr lang="en-US" sz="2400" dirty="0" smtClean="0">
                <a:latin typeface="Garamond" pitchFamily="18" charset="0"/>
                <a:cs typeface="Times New Roman" pitchFamily="18" charset="0"/>
              </a:rPr>
              <a:t>– an organized procedure used to evaluate an individual’s skills, work history and employability</a:t>
            </a:r>
          </a:p>
          <a:p>
            <a:pPr>
              <a:spcBef>
                <a:spcPts val="0"/>
              </a:spcBef>
              <a:buClr>
                <a:srgbClr val="FFC000"/>
              </a:buClr>
              <a:buFont typeface="Wingdings" pitchFamily="2" charset="2"/>
              <a:buChar char="§"/>
            </a:pPr>
            <a:endParaRPr lang="en-US" sz="24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2400" b="1" dirty="0" smtClean="0">
                <a:latin typeface="Garamond" pitchFamily="18" charset="0"/>
                <a:cs typeface="Times New Roman" pitchFamily="18" charset="0"/>
              </a:rPr>
              <a:t>Individual Responsibility Plan – </a:t>
            </a:r>
            <a:r>
              <a:rPr lang="en-US" sz="2400" dirty="0" smtClean="0">
                <a:latin typeface="Garamond" pitchFamily="18" charset="0"/>
                <a:cs typeface="Times New Roman" pitchFamily="18" charset="0"/>
              </a:rPr>
              <a:t>a plan that outlines a participant’s strategies to pursue and accomplish their goals </a:t>
            </a:r>
          </a:p>
          <a:p>
            <a:pPr>
              <a:spcBef>
                <a:spcPts val="0"/>
              </a:spcBef>
              <a:buClr>
                <a:srgbClr val="FFC000"/>
              </a:buClr>
              <a:buNone/>
            </a:pPr>
            <a:endParaRPr lang="en-US" sz="24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2400" b="1" dirty="0" smtClean="0">
                <a:latin typeface="Garamond" pitchFamily="18" charset="0"/>
              </a:rPr>
              <a:t>Mandatory Participant </a:t>
            </a:r>
            <a:r>
              <a:rPr lang="en-US" sz="2400" dirty="0" smtClean="0">
                <a:latin typeface="Garamond" pitchFamily="18" charset="0"/>
              </a:rPr>
              <a:t>– an individual that is required to participate in the Welfare Transition program</a:t>
            </a:r>
          </a:p>
          <a:p>
            <a:pPr>
              <a:spcBef>
                <a:spcPts val="0"/>
              </a:spcBef>
              <a:buClr>
                <a:srgbClr val="FFC000"/>
              </a:buClr>
              <a:buNone/>
            </a:pPr>
            <a:endParaRPr lang="en-US" sz="2400" dirty="0" smtClean="0">
              <a:latin typeface="Garamond" pitchFamily="18" charset="0"/>
            </a:endParaRPr>
          </a:p>
          <a:p>
            <a:pPr>
              <a:spcBef>
                <a:spcPts val="0"/>
              </a:spcBef>
              <a:buClr>
                <a:srgbClr val="FFC000"/>
              </a:buClr>
              <a:buFont typeface="Wingdings" pitchFamily="2" charset="2"/>
              <a:buChar char="§"/>
            </a:pPr>
            <a:r>
              <a:rPr lang="en-US" sz="2400" b="1" dirty="0" smtClean="0">
                <a:latin typeface="Garamond" pitchFamily="18" charset="0"/>
                <a:cs typeface="Times New Roman" pitchFamily="18" charset="0"/>
              </a:rPr>
              <a:t>Program Engagement </a:t>
            </a:r>
            <a:r>
              <a:rPr lang="en-US" sz="2400" dirty="0" smtClean="0">
                <a:latin typeface="Garamond" pitchFamily="18" charset="0"/>
                <a:cs typeface="Times New Roman" pitchFamily="18" charset="0"/>
              </a:rPr>
              <a:t>– program activities that participants are engaged in to help move them from welfare to work</a:t>
            </a:r>
            <a:endParaRPr lang="en-US" sz="2400" dirty="0" smtClean="0">
              <a:solidFill>
                <a:schemeClr val="accent1">
                  <a:lumMod val="50000"/>
                </a:schemeClr>
              </a:solidFill>
              <a:latin typeface="Garamond" pitchFamily="18" charset="0"/>
              <a:cs typeface="Times New Roman" pitchFamily="18" charset="0"/>
            </a:endParaRPr>
          </a:p>
        </p:txBody>
      </p:sp>
      <p:sp>
        <p:nvSpPr>
          <p:cNvPr id="5"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Commonly used Terms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4" name="Rounded Rectangle 3"/>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2000" y="1295400"/>
            <a:ext cx="7924800" cy="5562600"/>
          </a:xfrm>
        </p:spPr>
        <p:txBody>
          <a:bodyPr>
            <a:normAutofit/>
          </a:bodyPr>
          <a:lstStyle/>
          <a:p>
            <a:pPr>
              <a:spcBef>
                <a:spcPts val="600"/>
              </a:spcBef>
              <a:buClr>
                <a:srgbClr val="FFC000"/>
              </a:buClr>
              <a:buFont typeface="Wingdings" pitchFamily="2" charset="2"/>
              <a:buChar char="§"/>
            </a:pPr>
            <a:r>
              <a:rPr lang="en-US" sz="2800" dirty="0" smtClean="0">
                <a:latin typeface="Garamond" pitchFamily="18" charset="0"/>
              </a:rPr>
              <a:t>Community Service</a:t>
            </a:r>
          </a:p>
          <a:p>
            <a:pPr lvl="1">
              <a:spcBef>
                <a:spcPts val="0"/>
              </a:spcBef>
              <a:buClr>
                <a:srgbClr val="FFC000"/>
              </a:buClr>
              <a:buFont typeface="Wingdings" pitchFamily="2" charset="2"/>
              <a:buChar char="§"/>
            </a:pPr>
            <a:r>
              <a:rPr lang="en-US" sz="2600" dirty="0" smtClean="0">
                <a:latin typeface="Garamond" pitchFamily="18" charset="0"/>
              </a:rPr>
              <a:t>Court Assigned</a:t>
            </a:r>
          </a:p>
          <a:p>
            <a:pPr lvl="1">
              <a:spcBef>
                <a:spcPts val="0"/>
              </a:spcBef>
              <a:buClr>
                <a:srgbClr val="FFC000"/>
              </a:buClr>
              <a:buFont typeface="Wingdings" pitchFamily="2" charset="2"/>
              <a:buChar char="§"/>
            </a:pPr>
            <a:r>
              <a:rPr lang="en-US" sz="2600" dirty="0" smtClean="0">
                <a:latin typeface="Garamond" pitchFamily="18" charset="0"/>
              </a:rPr>
              <a:t>Welfare Transition Activity</a:t>
            </a:r>
          </a:p>
          <a:p>
            <a:pPr lvl="3">
              <a:spcBef>
                <a:spcPts val="0"/>
              </a:spcBef>
              <a:buClr>
                <a:srgbClr val="FFC000"/>
              </a:buClr>
              <a:buFont typeface="Wingdings" pitchFamily="2" charset="2"/>
              <a:buChar char="§"/>
            </a:pPr>
            <a:endParaRPr lang="en-US" sz="1000" dirty="0" smtClean="0">
              <a:latin typeface="Garamond" pitchFamily="18" charset="0"/>
            </a:endParaRPr>
          </a:p>
          <a:p>
            <a:pPr>
              <a:lnSpc>
                <a:spcPct val="110000"/>
              </a:lnSpc>
              <a:spcBef>
                <a:spcPts val="0"/>
              </a:spcBef>
              <a:buClr>
                <a:srgbClr val="FFC000"/>
              </a:buClr>
              <a:buFont typeface="Wingdings" pitchFamily="2" charset="2"/>
              <a:buChar char="§"/>
            </a:pPr>
            <a:r>
              <a:rPr lang="en-US" sz="2800" dirty="0" smtClean="0">
                <a:latin typeface="Garamond" pitchFamily="18" charset="0"/>
              </a:rPr>
              <a:t>Volunteering – Mentoring</a:t>
            </a:r>
          </a:p>
          <a:p>
            <a:pPr lvl="1">
              <a:lnSpc>
                <a:spcPct val="110000"/>
              </a:lnSpc>
              <a:spcBef>
                <a:spcPts val="0"/>
              </a:spcBef>
              <a:buClr>
                <a:srgbClr val="FFC000"/>
              </a:buClr>
              <a:buFont typeface="Wingdings" pitchFamily="2" charset="2"/>
              <a:buChar char="§"/>
            </a:pPr>
            <a:r>
              <a:rPr lang="en-US" sz="2600" dirty="0" smtClean="0">
                <a:latin typeface="Garamond" pitchFamily="18" charset="0"/>
              </a:rPr>
              <a:t>Welfare Transition Activity</a:t>
            </a:r>
          </a:p>
          <a:p>
            <a:pPr lvl="1">
              <a:lnSpc>
                <a:spcPct val="110000"/>
              </a:lnSpc>
              <a:spcBef>
                <a:spcPts val="0"/>
              </a:spcBef>
              <a:buClr>
                <a:srgbClr val="FFC000"/>
              </a:buClr>
              <a:buFont typeface="Wingdings" pitchFamily="2" charset="2"/>
              <a:buChar char="§"/>
            </a:pPr>
            <a:r>
              <a:rPr lang="en-US" sz="2600" dirty="0" smtClean="0">
                <a:latin typeface="Garamond" pitchFamily="18" charset="0"/>
              </a:rPr>
              <a:t>Civic Organization Activity</a:t>
            </a:r>
          </a:p>
          <a:p>
            <a:pPr lvl="1">
              <a:lnSpc>
                <a:spcPct val="110000"/>
              </a:lnSpc>
              <a:spcBef>
                <a:spcPts val="0"/>
              </a:spcBef>
              <a:buClr>
                <a:srgbClr val="FFC000"/>
              </a:buClr>
              <a:buFont typeface="Wingdings" pitchFamily="2" charset="2"/>
              <a:buChar char="§"/>
            </a:pPr>
            <a:r>
              <a:rPr lang="en-US" sz="2600" dirty="0" smtClean="0">
                <a:latin typeface="Garamond" pitchFamily="18" charset="0"/>
              </a:rPr>
              <a:t>Church Activity </a:t>
            </a:r>
          </a:p>
          <a:p>
            <a:pPr lvl="3">
              <a:lnSpc>
                <a:spcPct val="110000"/>
              </a:lnSpc>
              <a:spcBef>
                <a:spcPts val="0"/>
              </a:spcBef>
              <a:buClr>
                <a:srgbClr val="FFC000"/>
              </a:buClr>
              <a:buFont typeface="Wingdings" pitchFamily="2" charset="2"/>
              <a:buChar char="§"/>
            </a:pPr>
            <a:endParaRPr lang="en-US" sz="1000" dirty="0" smtClean="0">
              <a:latin typeface="Garamond" pitchFamily="18" charset="0"/>
            </a:endParaRPr>
          </a:p>
          <a:p>
            <a:pPr>
              <a:spcBef>
                <a:spcPts val="0"/>
              </a:spcBef>
              <a:buClr>
                <a:srgbClr val="FFC000"/>
              </a:buClr>
              <a:buFont typeface="Wingdings" pitchFamily="2" charset="2"/>
              <a:buChar char="§"/>
            </a:pPr>
            <a:r>
              <a:rPr lang="en-US" sz="2800" dirty="0" smtClean="0">
                <a:latin typeface="Garamond" pitchFamily="18" charset="0"/>
              </a:rPr>
              <a:t>Prison-Jail Assignments </a:t>
            </a:r>
          </a:p>
          <a:p>
            <a:pPr lvl="1">
              <a:lnSpc>
                <a:spcPct val="110000"/>
              </a:lnSpc>
              <a:spcBef>
                <a:spcPts val="0"/>
              </a:spcBef>
              <a:buClr>
                <a:srgbClr val="FFC000"/>
              </a:buClr>
              <a:buFont typeface="Wingdings" pitchFamily="2" charset="2"/>
              <a:buChar char="§"/>
            </a:pPr>
            <a:r>
              <a:rPr lang="en-US" sz="2600" dirty="0" smtClean="0">
                <a:latin typeface="Garamond" pitchFamily="18" charset="0"/>
              </a:rPr>
              <a:t>Cook</a:t>
            </a:r>
          </a:p>
          <a:p>
            <a:pPr lvl="1">
              <a:lnSpc>
                <a:spcPct val="110000"/>
              </a:lnSpc>
              <a:spcBef>
                <a:spcPts val="0"/>
              </a:spcBef>
              <a:buClr>
                <a:srgbClr val="FFC000"/>
              </a:buClr>
              <a:buFont typeface="Wingdings" pitchFamily="2" charset="2"/>
              <a:buChar char="§"/>
            </a:pPr>
            <a:r>
              <a:rPr lang="en-US" sz="2600" dirty="0" smtClean="0">
                <a:latin typeface="Garamond" pitchFamily="18" charset="0"/>
              </a:rPr>
              <a:t>Librarian</a:t>
            </a:r>
          </a:p>
          <a:p>
            <a:pPr lvl="1">
              <a:lnSpc>
                <a:spcPct val="110000"/>
              </a:lnSpc>
              <a:spcBef>
                <a:spcPts val="0"/>
              </a:spcBef>
              <a:buClr>
                <a:srgbClr val="FFC000"/>
              </a:buClr>
              <a:buFont typeface="Wingdings" pitchFamily="2" charset="2"/>
              <a:buChar char="§"/>
            </a:pPr>
            <a:r>
              <a:rPr lang="en-US" sz="2600" dirty="0" smtClean="0">
                <a:latin typeface="Garamond" pitchFamily="18" charset="0"/>
              </a:rPr>
              <a:t>Landscaper </a:t>
            </a:r>
          </a:p>
          <a:p>
            <a:pPr lvl="3">
              <a:lnSpc>
                <a:spcPct val="110000"/>
              </a:lnSpc>
              <a:spcBef>
                <a:spcPts val="0"/>
              </a:spcBef>
              <a:buClr>
                <a:srgbClr val="FFC000"/>
              </a:buClr>
              <a:buNone/>
            </a:pPr>
            <a:endParaRPr lang="en-US" dirty="0" smtClean="0">
              <a:latin typeface="Garamond" pitchFamily="18" charset="0"/>
            </a:endParaRPr>
          </a:p>
          <a:p>
            <a:pPr lvl="2">
              <a:lnSpc>
                <a:spcPct val="110000"/>
              </a:lnSpc>
              <a:spcBef>
                <a:spcPts val="0"/>
              </a:spcBef>
              <a:buClr>
                <a:srgbClr val="FFC000"/>
              </a:buClr>
              <a:buFont typeface="Wingdings" pitchFamily="2" charset="2"/>
              <a:buChar char="§"/>
            </a:pPr>
            <a:endParaRPr lang="en-US" dirty="0" smtClean="0">
              <a:latin typeface="Garamond" pitchFamily="18" charset="0"/>
            </a:endParaRPr>
          </a:p>
          <a:p>
            <a:pPr lvl="2">
              <a:lnSpc>
                <a:spcPct val="110000"/>
              </a:lnSpc>
              <a:spcBef>
                <a:spcPts val="0"/>
              </a:spcBef>
              <a:buClr>
                <a:srgbClr val="FFC000"/>
              </a:buClr>
              <a:buFont typeface="Wingdings" pitchFamily="2" charset="2"/>
              <a:buChar char="§"/>
            </a:pPr>
            <a:endParaRPr lang="en-US" dirty="0" smtClean="0">
              <a:latin typeface="Garamond" pitchFamily="18" charset="0"/>
            </a:endParaRPr>
          </a:p>
          <a:p>
            <a:pPr>
              <a:buNone/>
            </a:pPr>
            <a:endParaRPr lang="en-US" dirty="0">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WORK HISTORY</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153400" cy="5181600"/>
          </a:xfrm>
        </p:spPr>
        <p:txBody>
          <a:bodyPr>
            <a:normAutofit lnSpcReduction="10000"/>
          </a:bodyPr>
          <a:lstStyle/>
          <a:p>
            <a:pPr>
              <a:buNone/>
            </a:pPr>
            <a:r>
              <a:rPr lang="en-US" sz="2800" dirty="0" smtClean="0">
                <a:latin typeface="Garamond" pitchFamily="18" charset="0"/>
              </a:rPr>
              <a:t>Duration of Employment</a:t>
            </a:r>
          </a:p>
          <a:p>
            <a:pPr>
              <a:buNone/>
            </a:pPr>
            <a:endParaRPr lang="en-US" sz="700" dirty="0" smtClean="0">
              <a:latin typeface="Garamond" pitchFamily="18" charset="0"/>
            </a:endParaRPr>
          </a:p>
          <a:p>
            <a:pPr lvl="1">
              <a:lnSpc>
                <a:spcPct val="80000"/>
              </a:lnSpc>
              <a:spcBef>
                <a:spcPct val="30000"/>
              </a:spcBef>
              <a:buClr>
                <a:srgbClr val="FFC000"/>
              </a:buClr>
              <a:buFont typeface="Wingdings" pitchFamily="2" charset="2"/>
              <a:buChar char="§"/>
            </a:pPr>
            <a:r>
              <a:rPr lang="en-US" sz="2600" dirty="0" smtClean="0">
                <a:latin typeface="Garamond" pitchFamily="18" charset="0"/>
              </a:rPr>
              <a:t>How long does the customer usually stay employed?</a:t>
            </a:r>
          </a:p>
          <a:p>
            <a:pPr lvl="1">
              <a:lnSpc>
                <a:spcPct val="80000"/>
              </a:lnSpc>
              <a:spcBef>
                <a:spcPct val="30000"/>
              </a:spcBef>
              <a:buClr>
                <a:srgbClr val="FFC000"/>
              </a:buClr>
              <a:buFont typeface="Wingdings" pitchFamily="2" charset="2"/>
              <a:buChar char="§"/>
            </a:pPr>
            <a:endParaRPr lang="en-US" sz="700" dirty="0" smtClean="0">
              <a:latin typeface="Garamond" pitchFamily="18" charset="0"/>
            </a:endParaRPr>
          </a:p>
          <a:p>
            <a:pPr lvl="1">
              <a:lnSpc>
                <a:spcPct val="80000"/>
              </a:lnSpc>
              <a:spcBef>
                <a:spcPct val="30000"/>
              </a:spcBef>
              <a:buClr>
                <a:srgbClr val="FFC000"/>
              </a:buClr>
              <a:buFont typeface="Wingdings" pitchFamily="2" charset="2"/>
              <a:buChar char="§"/>
            </a:pPr>
            <a:r>
              <a:rPr lang="en-US" sz="2600" dirty="0" smtClean="0">
                <a:latin typeface="Garamond" pitchFamily="18" charset="0"/>
              </a:rPr>
              <a:t>Has the customer ever held a steady job?</a:t>
            </a:r>
          </a:p>
          <a:p>
            <a:pPr lvl="2">
              <a:lnSpc>
                <a:spcPct val="80000"/>
              </a:lnSpc>
              <a:spcBef>
                <a:spcPct val="30000"/>
              </a:spcBef>
              <a:buClr>
                <a:srgbClr val="FFC000"/>
              </a:buClr>
              <a:buFont typeface="Wingdings" pitchFamily="2" charset="2"/>
              <a:buChar char="§"/>
            </a:pPr>
            <a:r>
              <a:rPr lang="en-US" dirty="0" smtClean="0">
                <a:latin typeface="Garamond" pitchFamily="18" charset="0"/>
              </a:rPr>
              <a:t>How many hours a week is the customer accustomed to working? </a:t>
            </a:r>
          </a:p>
          <a:p>
            <a:pPr lvl="2">
              <a:lnSpc>
                <a:spcPct val="80000"/>
              </a:lnSpc>
              <a:spcBef>
                <a:spcPct val="30000"/>
              </a:spcBef>
              <a:buClr>
                <a:srgbClr val="FFC000"/>
              </a:buClr>
              <a:buFont typeface="Wingdings" pitchFamily="2" charset="2"/>
              <a:buChar char="§"/>
            </a:pPr>
            <a:r>
              <a:rPr lang="en-US" dirty="0" smtClean="0">
                <a:latin typeface="Garamond" pitchFamily="18" charset="0"/>
              </a:rPr>
              <a:t>What shift or work hours is the customer used to? </a:t>
            </a:r>
          </a:p>
          <a:p>
            <a:pPr lvl="1">
              <a:lnSpc>
                <a:spcPct val="80000"/>
              </a:lnSpc>
              <a:spcBef>
                <a:spcPct val="30000"/>
              </a:spcBef>
              <a:buClr>
                <a:srgbClr val="FFC000"/>
              </a:buClr>
              <a:buNone/>
            </a:pPr>
            <a:endParaRPr lang="en-US" sz="700" dirty="0" smtClean="0">
              <a:latin typeface="Garamond" pitchFamily="18" charset="0"/>
            </a:endParaRPr>
          </a:p>
          <a:p>
            <a:pPr lvl="1">
              <a:lnSpc>
                <a:spcPct val="80000"/>
              </a:lnSpc>
              <a:spcBef>
                <a:spcPct val="30000"/>
              </a:spcBef>
              <a:buClr>
                <a:srgbClr val="FFC000"/>
              </a:buClr>
              <a:buFont typeface="Wingdings" pitchFamily="2" charset="2"/>
              <a:buChar char="§"/>
            </a:pPr>
            <a:r>
              <a:rPr lang="en-US" sz="2600" dirty="0" smtClean="0">
                <a:latin typeface="Garamond" pitchFamily="18" charset="0"/>
              </a:rPr>
              <a:t>What were the customer’s reasons for leaving employment</a:t>
            </a:r>
          </a:p>
          <a:p>
            <a:pPr lvl="2">
              <a:lnSpc>
                <a:spcPct val="80000"/>
              </a:lnSpc>
              <a:spcBef>
                <a:spcPct val="30000"/>
              </a:spcBef>
              <a:buClr>
                <a:srgbClr val="FFC000"/>
              </a:buClr>
              <a:buFont typeface="Wingdings" pitchFamily="2" charset="2"/>
              <a:buChar char="§"/>
            </a:pPr>
            <a:r>
              <a:rPr lang="en-US" dirty="0" smtClean="0">
                <a:latin typeface="Garamond" pitchFamily="18" charset="0"/>
              </a:rPr>
              <a:t>Conflict on the Job</a:t>
            </a:r>
          </a:p>
          <a:p>
            <a:pPr lvl="2">
              <a:lnSpc>
                <a:spcPct val="80000"/>
              </a:lnSpc>
              <a:spcBef>
                <a:spcPct val="30000"/>
              </a:spcBef>
              <a:buClr>
                <a:srgbClr val="FFC000"/>
              </a:buClr>
              <a:buFont typeface="Wingdings" pitchFamily="2" charset="2"/>
              <a:buChar char="§"/>
            </a:pPr>
            <a:r>
              <a:rPr lang="en-US" dirty="0" smtClean="0">
                <a:latin typeface="Garamond" pitchFamily="18" charset="0"/>
              </a:rPr>
              <a:t>Job Abandonment</a:t>
            </a:r>
          </a:p>
          <a:p>
            <a:pPr lvl="2">
              <a:lnSpc>
                <a:spcPct val="80000"/>
              </a:lnSpc>
              <a:spcBef>
                <a:spcPct val="30000"/>
              </a:spcBef>
              <a:buClr>
                <a:srgbClr val="FFC000"/>
              </a:buClr>
              <a:buFont typeface="Wingdings" pitchFamily="2" charset="2"/>
              <a:buChar char="§"/>
            </a:pPr>
            <a:r>
              <a:rPr lang="en-US" dirty="0" smtClean="0">
                <a:latin typeface="Garamond" pitchFamily="18" charset="0"/>
              </a:rPr>
              <a:t>Child Care</a:t>
            </a:r>
          </a:p>
          <a:p>
            <a:pPr lvl="2">
              <a:lnSpc>
                <a:spcPct val="80000"/>
              </a:lnSpc>
              <a:spcBef>
                <a:spcPct val="30000"/>
              </a:spcBef>
              <a:buClr>
                <a:srgbClr val="FFC000"/>
              </a:buClr>
              <a:buFont typeface="Wingdings" pitchFamily="2" charset="2"/>
              <a:buChar char="§"/>
            </a:pPr>
            <a:r>
              <a:rPr lang="en-US" dirty="0" smtClean="0">
                <a:latin typeface="Garamond" pitchFamily="18" charset="0"/>
              </a:rPr>
              <a:t>Transportation</a:t>
            </a:r>
          </a:p>
          <a:p>
            <a:pPr lvl="2">
              <a:lnSpc>
                <a:spcPct val="80000"/>
              </a:lnSpc>
              <a:spcBef>
                <a:spcPct val="30000"/>
              </a:spcBef>
              <a:buClr>
                <a:srgbClr val="FFC000"/>
              </a:buClr>
              <a:buFont typeface="Wingdings" pitchFamily="2" charset="2"/>
              <a:buChar char="§"/>
            </a:pPr>
            <a:r>
              <a:rPr lang="en-US" dirty="0" smtClean="0">
                <a:latin typeface="Garamond" pitchFamily="18" charset="0"/>
              </a:rPr>
              <a:t>Better Opportunity </a:t>
            </a:r>
          </a:p>
          <a:p>
            <a:pPr lvl="1">
              <a:lnSpc>
                <a:spcPct val="80000"/>
              </a:lnSpc>
              <a:spcBef>
                <a:spcPct val="30000"/>
              </a:spcBef>
            </a:pPr>
            <a:endParaRPr lang="en-US" sz="2700" dirty="0" smtClean="0">
              <a:latin typeface="Garamond" pitchFamily="18" charset="0"/>
            </a:endParaRPr>
          </a:p>
          <a:p>
            <a:pPr marL="342900" lvl="1" indent="-342900">
              <a:buClr>
                <a:srgbClr val="FFC000"/>
              </a:buClr>
              <a:buFont typeface="Wingdings" pitchFamily="2" charset="2"/>
              <a:buChar char="§"/>
            </a:pPr>
            <a:endParaRPr lang="en-US" dirty="0" smtClean="0">
              <a:latin typeface="Garamond" pitchFamily="18" charset="0"/>
            </a:endParaRPr>
          </a:p>
          <a:p>
            <a:pPr>
              <a:buFont typeface="Wingdings" pitchFamily="2" charset="2"/>
              <a:buChar char="§"/>
            </a:pPr>
            <a:endParaRPr lang="en-US" dirty="0" smtClean="0">
              <a:latin typeface="Garamond" pitchFamily="18" charset="0"/>
            </a:endParaRPr>
          </a:p>
          <a:p>
            <a:endParaRPr lang="en-US" sz="2800" b="1" dirty="0">
              <a:solidFill>
                <a:schemeClr val="accent1">
                  <a:lumMod val="50000"/>
                </a:schemeClr>
              </a:solidFill>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WORK HISTORY</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153400" cy="5029200"/>
          </a:xfrm>
        </p:spPr>
        <p:txBody>
          <a:bodyPr>
            <a:normAutofit lnSpcReduction="10000"/>
          </a:bodyPr>
          <a:lstStyle/>
          <a:p>
            <a:pPr>
              <a:buClr>
                <a:srgbClr val="FFC000"/>
              </a:buClr>
              <a:buFont typeface="Wingdings" pitchFamily="2" charset="2"/>
              <a:buChar char="§"/>
            </a:pPr>
            <a:r>
              <a:rPr lang="en-US" b="1" dirty="0" smtClean="0">
                <a:latin typeface="Garamond" pitchFamily="18" charset="0"/>
              </a:rPr>
              <a:t>Tasks Vs. Skills</a:t>
            </a:r>
          </a:p>
          <a:p>
            <a:pPr lvl="2">
              <a:buClr>
                <a:srgbClr val="FFC000"/>
              </a:buClr>
              <a:buFont typeface="Wingdings" pitchFamily="2" charset="2"/>
              <a:buChar char="§"/>
            </a:pPr>
            <a:endParaRPr lang="en-US" sz="2000" dirty="0" smtClean="0">
              <a:latin typeface="Garamond" pitchFamily="18" charset="0"/>
            </a:endParaRPr>
          </a:p>
          <a:p>
            <a:pPr lvl="2">
              <a:buClr>
                <a:srgbClr val="FFC000"/>
              </a:buClr>
              <a:buFont typeface="Wingdings" pitchFamily="2" charset="2"/>
              <a:buChar char="§"/>
            </a:pPr>
            <a:endParaRPr lang="en-US" sz="2000" dirty="0" smtClean="0">
              <a:latin typeface="Garamond" pitchFamily="18" charset="0"/>
            </a:endParaRPr>
          </a:p>
          <a:p>
            <a:pPr lvl="2">
              <a:buClr>
                <a:srgbClr val="FFC000"/>
              </a:buClr>
              <a:buFont typeface="Wingdings" pitchFamily="2" charset="2"/>
              <a:buChar char="§"/>
            </a:pPr>
            <a:endParaRPr lang="en-US" sz="2000" dirty="0" smtClean="0">
              <a:latin typeface="Garamond" pitchFamily="18" charset="0"/>
            </a:endParaRPr>
          </a:p>
          <a:p>
            <a:pPr lvl="2">
              <a:buClr>
                <a:srgbClr val="FFC000"/>
              </a:buClr>
              <a:buFont typeface="Wingdings" pitchFamily="2" charset="2"/>
              <a:buChar char="§"/>
            </a:pPr>
            <a:endParaRPr lang="en-US" sz="2000" dirty="0" smtClean="0">
              <a:latin typeface="Garamond" pitchFamily="18" charset="0"/>
            </a:endParaRPr>
          </a:p>
          <a:p>
            <a:pPr lvl="2">
              <a:buClr>
                <a:srgbClr val="FFC000"/>
              </a:buClr>
              <a:buFont typeface="Wingdings" pitchFamily="2" charset="2"/>
              <a:buChar char="§"/>
            </a:pPr>
            <a:endParaRPr lang="en-US" sz="2000" dirty="0" smtClean="0">
              <a:latin typeface="Garamond" pitchFamily="18" charset="0"/>
            </a:endParaRPr>
          </a:p>
          <a:p>
            <a:pPr lvl="2">
              <a:buClr>
                <a:srgbClr val="FFC000"/>
              </a:buClr>
              <a:buFont typeface="Wingdings" pitchFamily="2" charset="2"/>
              <a:buChar char="§"/>
            </a:pPr>
            <a:endParaRPr lang="en-US" sz="2000" dirty="0" smtClean="0">
              <a:latin typeface="Garamond" pitchFamily="18" charset="0"/>
            </a:endParaRPr>
          </a:p>
          <a:p>
            <a:pPr lvl="2">
              <a:buClr>
                <a:srgbClr val="FFC000"/>
              </a:buClr>
              <a:buFont typeface="Wingdings" pitchFamily="2" charset="2"/>
              <a:buChar char="§"/>
            </a:pPr>
            <a:endParaRPr lang="en-US" sz="2000" dirty="0" smtClean="0">
              <a:latin typeface="Garamond" pitchFamily="18" charset="0"/>
            </a:endParaRPr>
          </a:p>
          <a:p>
            <a:pPr>
              <a:buClr>
                <a:srgbClr val="FFC000"/>
              </a:buClr>
              <a:buFont typeface="Wingdings" pitchFamily="2" charset="2"/>
              <a:buChar char="§"/>
            </a:pPr>
            <a:r>
              <a:rPr lang="en-US" sz="2800" dirty="0" smtClean="0">
                <a:latin typeface="Garamond" pitchFamily="18" charset="0"/>
              </a:rPr>
              <a:t>Customers may not be able to tell the difference between a task and a skill</a:t>
            </a:r>
          </a:p>
          <a:p>
            <a:pPr lvl="2">
              <a:buClr>
                <a:srgbClr val="FFC000"/>
              </a:buClr>
              <a:buFont typeface="Wingdings" pitchFamily="2" charset="2"/>
              <a:buChar char="§"/>
            </a:pPr>
            <a:r>
              <a:rPr lang="en-US" dirty="0" smtClean="0">
                <a:latin typeface="Garamond" pitchFamily="18" charset="0"/>
              </a:rPr>
              <a:t>Tasks – Actions being performed </a:t>
            </a:r>
          </a:p>
          <a:p>
            <a:pPr lvl="2">
              <a:buClr>
                <a:srgbClr val="FFC000"/>
              </a:buClr>
              <a:buFont typeface="Wingdings" pitchFamily="2" charset="2"/>
              <a:buChar char="§"/>
            </a:pPr>
            <a:r>
              <a:rPr lang="en-US" dirty="0" smtClean="0">
                <a:latin typeface="Garamond" pitchFamily="18" charset="0"/>
              </a:rPr>
              <a:t>Skills – Overall job family knowledge gained from task performance</a:t>
            </a:r>
          </a:p>
          <a:p>
            <a:pPr lvl="1">
              <a:buNone/>
            </a:pPr>
            <a:endParaRPr lang="en-US" dirty="0" smtClean="0">
              <a:solidFill>
                <a:schemeClr val="accent3">
                  <a:lumMod val="60000"/>
                  <a:lumOff val="40000"/>
                </a:schemeClr>
              </a:solidFill>
              <a:latin typeface="Garamond" pitchFamily="18" charset="0"/>
            </a:endParaRPr>
          </a:p>
          <a:p>
            <a:pPr>
              <a:buNone/>
            </a:pPr>
            <a:endParaRPr lang="en-US" dirty="0">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Assess</a:t>
            </a: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ing Skills</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graphicFrame>
        <p:nvGraphicFramePr>
          <p:cNvPr id="13" name="Diagram 12"/>
          <p:cNvGraphicFramePr/>
          <p:nvPr/>
        </p:nvGraphicFramePr>
        <p:xfrm>
          <a:off x="1447800" y="990600"/>
          <a:ext cx="6096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4991120"/>
          </a:xfrm>
        </p:spPr>
        <p:txBody>
          <a:bodyPr>
            <a:normAutofit/>
          </a:bodyPr>
          <a:lstStyle/>
          <a:p>
            <a:pPr>
              <a:buNone/>
            </a:pPr>
            <a:r>
              <a:rPr lang="en-US" b="1" dirty="0" smtClean="0">
                <a:latin typeface="Garamond" pitchFamily="18" charset="0"/>
              </a:rPr>
              <a:t>Transferrable &amp; Sustainable Skills</a:t>
            </a:r>
          </a:p>
          <a:p>
            <a:pPr>
              <a:spcBef>
                <a:spcPts val="0"/>
              </a:spcBef>
              <a:buNone/>
            </a:pPr>
            <a:r>
              <a:rPr lang="en-US" sz="2400" dirty="0" smtClean="0">
                <a:latin typeface="Garamond" pitchFamily="18" charset="0"/>
              </a:rPr>
              <a:t>Skills that the customer has gained that can transfer between jobs</a:t>
            </a:r>
          </a:p>
          <a:p>
            <a:pPr lvl="1">
              <a:lnSpc>
                <a:spcPct val="80000"/>
              </a:lnSpc>
              <a:spcBef>
                <a:spcPct val="30000"/>
              </a:spcBef>
              <a:buClr>
                <a:srgbClr val="FFC000"/>
              </a:buClr>
              <a:buFont typeface="Wingdings" pitchFamily="2" charset="2"/>
              <a:buChar char="§"/>
            </a:pPr>
            <a:endParaRPr lang="en-US" sz="2400" dirty="0" smtClean="0">
              <a:latin typeface="Garamond" pitchFamily="18" charset="0"/>
            </a:endParaRPr>
          </a:p>
          <a:p>
            <a:pPr lvl="2">
              <a:lnSpc>
                <a:spcPct val="80000"/>
              </a:lnSpc>
              <a:spcBef>
                <a:spcPct val="30000"/>
              </a:spcBef>
              <a:buClr>
                <a:srgbClr val="FFC000"/>
              </a:buClr>
              <a:buFont typeface="Wingdings" pitchFamily="2" charset="2"/>
              <a:buChar char="§"/>
            </a:pPr>
            <a:endParaRPr lang="en-US" sz="800" dirty="0" smtClean="0">
              <a:latin typeface="Garamond" pitchFamily="18" charset="0"/>
            </a:endParaRPr>
          </a:p>
          <a:p>
            <a:pPr lvl="1">
              <a:lnSpc>
                <a:spcPct val="80000"/>
              </a:lnSpc>
              <a:spcBef>
                <a:spcPct val="30000"/>
              </a:spcBef>
              <a:buClr>
                <a:srgbClr val="FFC000"/>
              </a:buClr>
              <a:buFont typeface="Wingdings" pitchFamily="2" charset="2"/>
              <a:buChar char="§"/>
            </a:pPr>
            <a:endParaRPr lang="en-US" sz="2700" dirty="0" smtClean="0">
              <a:latin typeface="Garamond" pitchFamily="18" charset="0"/>
            </a:endParaRPr>
          </a:p>
          <a:p>
            <a:pPr marL="342900" lvl="1" indent="-342900">
              <a:buClr>
                <a:srgbClr val="FFC000"/>
              </a:buClr>
              <a:buFont typeface="Wingdings" pitchFamily="2" charset="2"/>
              <a:buChar char="§"/>
            </a:pPr>
            <a:endParaRPr lang="en-US" dirty="0" smtClean="0">
              <a:latin typeface="Garamond" pitchFamily="18" charset="0"/>
            </a:endParaRPr>
          </a:p>
          <a:p>
            <a:pPr>
              <a:buFont typeface="Wingdings" pitchFamily="2" charset="2"/>
              <a:buChar char="§"/>
            </a:pPr>
            <a:endParaRPr lang="en-US" dirty="0" smtClean="0">
              <a:latin typeface="Garamond" pitchFamily="18" charset="0"/>
            </a:endParaRPr>
          </a:p>
          <a:p>
            <a:endParaRPr lang="en-US" sz="2800" b="1" dirty="0">
              <a:solidFill>
                <a:schemeClr val="accent1">
                  <a:lumMod val="50000"/>
                </a:schemeClr>
              </a:solidFill>
              <a:latin typeface="Garamond" pitchFamily="18"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Assessing Skills </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6" name="Content Placeholder 6"/>
          <p:cNvSpPr txBox="1">
            <a:spLocks/>
          </p:cNvSpPr>
          <p:nvPr/>
        </p:nvSpPr>
        <p:spPr>
          <a:xfrm>
            <a:off x="457200" y="2209800"/>
            <a:ext cx="4038600" cy="4114800"/>
          </a:xfrm>
          <a:prstGeom prst="rect">
            <a:avLst/>
          </a:prstGeom>
          <a:ln>
            <a:solidFill>
              <a:srgbClr val="FFC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3200" b="1" i="0" u="none" strike="noStrike" kern="1200" cap="none" spc="0" normalizeH="0" baseline="0" noProof="0" dirty="0" smtClean="0">
                <a:ln>
                  <a:noFill/>
                </a:ln>
                <a:solidFill>
                  <a:schemeClr val="bg1"/>
                </a:solidFill>
                <a:effectLst/>
                <a:uLnTx/>
                <a:uFillTx/>
                <a:latin typeface="Garamond" pitchFamily="18" charset="0"/>
              </a:rPr>
              <a:t>Task</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Operated Register</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Greeted Customers </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lang="en-US" sz="2800" dirty="0" smtClean="0">
                <a:solidFill>
                  <a:schemeClr val="bg1"/>
                </a:solidFill>
                <a:latin typeface="Garamond" pitchFamily="18" charset="0"/>
              </a:rPr>
              <a:t>Monitored </a:t>
            </a:r>
            <a:r>
              <a:rPr kumimoji="0" lang="en-US" sz="2800" b="0" i="0" u="none" strike="noStrike" kern="1200" cap="none" spc="0" normalizeH="0" baseline="0" noProof="0" dirty="0" smtClean="0">
                <a:ln>
                  <a:noFill/>
                </a:ln>
                <a:solidFill>
                  <a:schemeClr val="bg1"/>
                </a:solidFill>
                <a:effectLst/>
                <a:uLnTx/>
                <a:uFillTx/>
                <a:latin typeface="Garamond" pitchFamily="18" charset="0"/>
              </a:rPr>
              <a:t>Children</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Typed Documents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Organized Projects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Created </a:t>
            </a:r>
            <a:r>
              <a:rPr kumimoji="0" lang="en-US" sz="2800" b="0" i="0" u="none" strike="noStrike" kern="1200" cap="none" spc="0" normalizeH="0" baseline="0" noProof="0" dirty="0" err="1" smtClean="0">
                <a:ln>
                  <a:noFill/>
                </a:ln>
                <a:solidFill>
                  <a:schemeClr val="bg1"/>
                </a:solidFill>
                <a:effectLst/>
                <a:uLnTx/>
                <a:uFillTx/>
                <a:latin typeface="Garamond" pitchFamily="18" charset="0"/>
              </a:rPr>
              <a:t>PowerPoints</a:t>
            </a:r>
            <a:endParaRPr kumimoji="0" lang="en-US" sz="2800" b="0" i="0" u="none" strike="noStrike" kern="1200" cap="none" spc="0" normalizeH="0" baseline="0" noProof="0" dirty="0" smtClean="0">
              <a:ln>
                <a:noFill/>
              </a:ln>
              <a:solidFill>
                <a:schemeClr val="bg1"/>
              </a:solidFill>
              <a:effectLst/>
              <a:uLnTx/>
              <a:uFillTx/>
              <a:latin typeface="Garamond" pitchFamily="18" charset="0"/>
            </a:endParaRP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endParaRPr kumimoji="0" lang="en-US" sz="2800" b="0" i="0" u="none" strike="noStrike" kern="1200" cap="none" spc="0" normalizeH="0" baseline="0" noProof="0" dirty="0" smtClean="0">
              <a:ln>
                <a:noFill/>
              </a:ln>
              <a:solidFill>
                <a:schemeClr val="bg1"/>
              </a:solidFill>
              <a:effectLst/>
              <a:uLnTx/>
              <a:uFillTx/>
              <a:latin typeface="Garamond" pitchFamily="18" charset="0"/>
            </a:endParaRP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endParaRPr kumimoji="0" lang="en-US" sz="2800" b="0" i="0" u="none" strike="noStrike" kern="1200" cap="none" spc="0" normalizeH="0" baseline="0" noProof="0" dirty="0" smtClean="0">
              <a:ln>
                <a:noFill/>
              </a:ln>
              <a:solidFill>
                <a:schemeClr val="bg1"/>
              </a:solidFill>
              <a:effectLst/>
              <a:uLnTx/>
              <a:uFillTx/>
              <a:latin typeface="Garamond"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bg1"/>
              </a:solidFill>
              <a:effectLst/>
              <a:uLnTx/>
              <a:uFillTx/>
              <a:latin typeface="Garamond" pitchFamily="18" charset="0"/>
            </a:endParaRPr>
          </a:p>
        </p:txBody>
      </p:sp>
      <p:sp>
        <p:nvSpPr>
          <p:cNvPr id="8" name="Content Placeholder 8"/>
          <p:cNvSpPr txBox="1">
            <a:spLocks/>
          </p:cNvSpPr>
          <p:nvPr/>
        </p:nvSpPr>
        <p:spPr>
          <a:xfrm>
            <a:off x="4648200" y="2209800"/>
            <a:ext cx="4038600" cy="4114800"/>
          </a:xfrm>
          <a:prstGeom prst="rect">
            <a:avLst/>
          </a:prstGeom>
          <a:ln>
            <a:solidFill>
              <a:srgbClr val="FFC000"/>
            </a:solidFill>
          </a:ln>
        </p:spPr>
        <p:txBody>
          <a:bodyPr>
            <a:normAutofit/>
          </a:bodyPr>
          <a:lstStyle/>
          <a:p>
            <a:pPr marL="342900" marR="0" lvl="0" indent="-34290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3200" b="1" i="0" u="none" strike="noStrike" kern="1200" cap="none" spc="0" normalizeH="0" baseline="0" noProof="0" dirty="0" smtClean="0">
                <a:ln>
                  <a:noFill/>
                </a:ln>
                <a:solidFill>
                  <a:schemeClr val="bg1"/>
                </a:solidFill>
                <a:effectLst/>
                <a:uLnTx/>
                <a:uFillTx/>
                <a:latin typeface="Garamond" pitchFamily="18" charset="0"/>
              </a:rPr>
              <a:t>Transferrable Skill</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Cash Handling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Customer Service</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Child Care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Clerical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Organizational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Garamond" pitchFamily="18" charset="0"/>
              </a:rPr>
              <a:t>Computer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Garamond"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19200"/>
            <a:ext cx="8229600" cy="5181600"/>
          </a:xfrm>
        </p:spPr>
        <p:txBody>
          <a:bodyPr>
            <a:normAutofit/>
          </a:bodyPr>
          <a:lstStyle/>
          <a:p>
            <a:pPr>
              <a:buClr>
                <a:srgbClr val="FFC000"/>
              </a:buClr>
              <a:buFont typeface="Wingdings" pitchFamily="2" charset="2"/>
              <a:buChar char="§"/>
            </a:pPr>
            <a:r>
              <a:rPr lang="en-US" b="1" dirty="0" smtClean="0">
                <a:latin typeface="Garamond" pitchFamily="18" charset="0"/>
              </a:rPr>
              <a:t>Employability Factors</a:t>
            </a:r>
          </a:p>
          <a:p>
            <a:pPr>
              <a:spcBef>
                <a:spcPts val="0"/>
              </a:spcBef>
              <a:buClr>
                <a:srgbClr val="FFC000"/>
              </a:buClr>
              <a:buNone/>
            </a:pPr>
            <a:r>
              <a:rPr lang="en-US" sz="2400" dirty="0" smtClean="0">
                <a:latin typeface="Garamond" pitchFamily="18" charset="0"/>
              </a:rPr>
              <a:t>	A customer’s ability to gain, maintain, and obtain new employment if required </a:t>
            </a:r>
            <a:endParaRPr lang="en-US" sz="1000" dirty="0" smtClean="0">
              <a:latin typeface="Garamond" pitchFamily="18" charset="0"/>
            </a:endParaRPr>
          </a:p>
          <a:p>
            <a:pPr lvl="1">
              <a:buClr>
                <a:srgbClr val="FFC000"/>
              </a:buClr>
              <a:buFont typeface="Wingdings" pitchFamily="2" charset="2"/>
              <a:buChar char="§"/>
            </a:pPr>
            <a:r>
              <a:rPr lang="en-US" sz="4000" dirty="0" smtClean="0">
                <a:latin typeface="Garamond" pitchFamily="18" charset="0"/>
              </a:rPr>
              <a:t>Skills</a:t>
            </a:r>
          </a:p>
          <a:p>
            <a:pPr lvl="2">
              <a:buClr>
                <a:srgbClr val="FFC000"/>
              </a:buClr>
              <a:buFont typeface="Wingdings" pitchFamily="2" charset="2"/>
              <a:buChar char="§"/>
            </a:pPr>
            <a:r>
              <a:rPr lang="en-US" sz="4000" dirty="0" smtClean="0">
                <a:latin typeface="Garamond" pitchFamily="18" charset="0"/>
              </a:rPr>
              <a:t>Barriers</a:t>
            </a:r>
          </a:p>
          <a:p>
            <a:pPr lvl="3">
              <a:buClr>
                <a:srgbClr val="FFC000"/>
              </a:buClr>
              <a:buFont typeface="Wingdings" pitchFamily="2" charset="2"/>
              <a:buChar char="§"/>
            </a:pPr>
            <a:r>
              <a:rPr lang="en-US" sz="4000" dirty="0" smtClean="0">
                <a:latin typeface="Garamond" pitchFamily="18" charset="0"/>
              </a:rPr>
              <a:t>Work History</a:t>
            </a:r>
          </a:p>
          <a:p>
            <a:pPr lvl="1">
              <a:buClr>
                <a:srgbClr val="FFC000"/>
              </a:buClr>
              <a:buFont typeface="Wingdings" pitchFamily="2" charset="2"/>
              <a:buChar char="§"/>
            </a:pPr>
            <a:endParaRPr lang="en-US" sz="3200" dirty="0" smtClean="0">
              <a:latin typeface="Garamond" pitchFamily="18" charset="0"/>
            </a:endParaRPr>
          </a:p>
          <a:p>
            <a:pPr lvl="1">
              <a:buClr>
                <a:srgbClr val="FFC000"/>
              </a:buClr>
              <a:buFont typeface="Wingdings" pitchFamily="2" charset="2"/>
              <a:buChar char="§"/>
            </a:pPr>
            <a:endParaRPr lang="en-US" sz="3200" dirty="0" smtClean="0">
              <a:latin typeface="Garamond" pitchFamily="18" charset="0"/>
            </a:endParaRPr>
          </a:p>
          <a:p>
            <a:pPr>
              <a:lnSpc>
                <a:spcPct val="110000"/>
              </a:lnSpc>
              <a:spcBef>
                <a:spcPts val="0"/>
              </a:spcBef>
              <a:buClr>
                <a:srgbClr val="FFC000"/>
              </a:buClr>
              <a:buNone/>
            </a:pPr>
            <a:endParaRPr lang="en-US" sz="1600" dirty="0" smtClean="0">
              <a:latin typeface="Garamond" pitchFamily="18" charset="0"/>
            </a:endParaRPr>
          </a:p>
        </p:txBody>
      </p:sp>
      <p:sp>
        <p:nvSpPr>
          <p:cNvPr id="9" name="Title 1"/>
          <p:cNvSpPr>
            <a:spLocks noGrp="1"/>
          </p:cNvSpPr>
          <p:nvPr>
            <p:ph type="title"/>
          </p:nvPr>
        </p:nvSpPr>
        <p:spPr>
          <a:xfrm>
            <a:off x="0" y="228600"/>
            <a:ext cx="9144000" cy="1069848"/>
          </a:xfrm>
          <a:noFill/>
          <a:ln w="12700">
            <a:solidFill>
              <a:srgbClr val="FFC000"/>
            </a:solidFill>
          </a:ln>
        </p:spPr>
        <p:txBody>
          <a:bodyPr>
            <a:normAutofit/>
          </a:bodyPr>
          <a:lstStyle/>
          <a:p>
            <a:pPr algn="l"/>
            <a:r>
              <a:rPr lang="en-US" sz="4400"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rPr>
              <a:t>   Employability Assessment</a:t>
            </a:r>
            <a:r>
              <a:rPr lang="en-US"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rPr>
              <a:t> </a:t>
            </a: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endParaRPr>
          </a:p>
        </p:txBody>
      </p:sp>
      <p:sp>
        <p:nvSpPr>
          <p:cNvPr id="10" name="Rounded Rectangle 9"/>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12" name="TextBox 11"/>
          <p:cNvSpPr txBox="1"/>
          <p:nvPr/>
        </p:nvSpPr>
        <p:spPr>
          <a:xfrm>
            <a:off x="0" y="5181600"/>
            <a:ext cx="9144000" cy="584775"/>
          </a:xfrm>
          <a:prstGeom prst="rect">
            <a:avLst/>
          </a:prstGeom>
          <a:noFill/>
          <a:ln>
            <a:solidFill>
              <a:schemeClr val="bg1"/>
            </a:solidFill>
          </a:ln>
        </p:spPr>
        <p:txBody>
          <a:bodyPr wrap="square" rtlCol="0">
            <a:spAutoFit/>
          </a:bodyPr>
          <a:lstStyle/>
          <a:p>
            <a:pPr algn="ctr"/>
            <a:r>
              <a:rPr lang="en-US" sz="3200" b="1" dirty="0" smtClean="0">
                <a:solidFill>
                  <a:srgbClr val="FFC000"/>
                </a:solidFill>
                <a:latin typeface="Garamond" pitchFamily="18" charset="0"/>
              </a:rPr>
              <a:t>Can the customer apply for a job and start today?</a:t>
            </a:r>
            <a:endParaRPr lang="en-US" sz="3200" b="1" dirty="0">
              <a:solidFill>
                <a:srgbClr val="FFC000"/>
              </a:solidFill>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3400" y="1298448"/>
            <a:ext cx="4572000" cy="5102352"/>
          </a:xfrm>
        </p:spPr>
        <p:txBody>
          <a:bodyPr>
            <a:normAutofit fontScale="92500" lnSpcReduction="10000"/>
          </a:bodyPr>
          <a:lstStyle/>
          <a:p>
            <a:pPr>
              <a:lnSpc>
                <a:spcPct val="110000"/>
              </a:lnSpc>
              <a:spcBef>
                <a:spcPts val="600"/>
              </a:spcBef>
              <a:buClr>
                <a:srgbClr val="FFC000"/>
              </a:buClr>
              <a:buNone/>
            </a:pPr>
            <a:r>
              <a:rPr lang="en-US" sz="3500" u="sng" dirty="0" smtClean="0">
                <a:latin typeface="Garamond" pitchFamily="18" charset="0"/>
              </a:rPr>
              <a:t>Customer’s Barriers</a:t>
            </a:r>
          </a:p>
          <a:p>
            <a:pPr indent="-283464">
              <a:lnSpc>
                <a:spcPct val="160000"/>
              </a:lnSpc>
              <a:buClr>
                <a:srgbClr val="FFC000"/>
              </a:buClr>
              <a:buFont typeface="Wingdings" pitchFamily="2" charset="2"/>
              <a:buChar char="§"/>
            </a:pPr>
            <a:r>
              <a:rPr lang="en-US" sz="3000" dirty="0" smtClean="0">
                <a:latin typeface="Garamond" pitchFamily="18" charset="0"/>
              </a:rPr>
              <a:t>Lack of Childcare</a:t>
            </a:r>
          </a:p>
          <a:p>
            <a:pPr indent="-283464">
              <a:lnSpc>
                <a:spcPct val="160000"/>
              </a:lnSpc>
              <a:buClr>
                <a:srgbClr val="FFC000"/>
              </a:buClr>
              <a:buFont typeface="Wingdings" pitchFamily="2" charset="2"/>
              <a:buChar char="§"/>
            </a:pPr>
            <a:r>
              <a:rPr lang="en-US" sz="3000" dirty="0" smtClean="0">
                <a:latin typeface="Garamond" pitchFamily="18" charset="0"/>
              </a:rPr>
              <a:t>Lack of Transportation</a:t>
            </a:r>
          </a:p>
          <a:p>
            <a:pPr indent="-283464">
              <a:lnSpc>
                <a:spcPct val="160000"/>
              </a:lnSpc>
              <a:buClr>
                <a:srgbClr val="FFC000"/>
              </a:buClr>
              <a:buFont typeface="Wingdings" pitchFamily="2" charset="2"/>
              <a:buChar char="§"/>
            </a:pPr>
            <a:r>
              <a:rPr lang="en-US" sz="3000" dirty="0" smtClean="0">
                <a:latin typeface="Garamond" pitchFamily="18" charset="0"/>
              </a:rPr>
              <a:t>Lack of Work History</a:t>
            </a:r>
          </a:p>
          <a:p>
            <a:pPr indent="-283464">
              <a:lnSpc>
                <a:spcPct val="160000"/>
              </a:lnSpc>
              <a:buClr>
                <a:srgbClr val="FFC000"/>
              </a:buClr>
              <a:buFont typeface="Wingdings" pitchFamily="2" charset="2"/>
              <a:buChar char="§"/>
            </a:pPr>
            <a:r>
              <a:rPr lang="en-US" sz="3000" dirty="0" smtClean="0">
                <a:latin typeface="Garamond" pitchFamily="18" charset="0"/>
              </a:rPr>
              <a:t>Low Skill Set</a:t>
            </a:r>
          </a:p>
          <a:p>
            <a:pPr indent="-283464">
              <a:lnSpc>
                <a:spcPct val="160000"/>
              </a:lnSpc>
              <a:buClr>
                <a:srgbClr val="FFC000"/>
              </a:buClr>
              <a:buFont typeface="Wingdings" pitchFamily="2" charset="2"/>
              <a:buChar char="§"/>
            </a:pPr>
            <a:r>
              <a:rPr lang="en-US" sz="3000" dirty="0" smtClean="0">
                <a:latin typeface="Garamond" pitchFamily="18" charset="0"/>
              </a:rPr>
              <a:t>No Work Clothes </a:t>
            </a:r>
          </a:p>
          <a:p>
            <a:pPr lvl="1">
              <a:buClr>
                <a:srgbClr val="FFC000"/>
              </a:buClr>
              <a:buFont typeface="Wingdings" pitchFamily="2" charset="2"/>
              <a:buChar char="§"/>
            </a:pPr>
            <a:endParaRPr lang="en-US" dirty="0" smtClean="0">
              <a:latin typeface="Garamond" pitchFamily="18" charset="0"/>
            </a:endParaRPr>
          </a:p>
          <a:p>
            <a:pPr lvl="1">
              <a:buNone/>
            </a:pPr>
            <a:r>
              <a:rPr lang="en-US" dirty="0" smtClean="0">
                <a:solidFill>
                  <a:schemeClr val="accent3">
                    <a:lumMod val="60000"/>
                    <a:lumOff val="40000"/>
                  </a:schemeClr>
                </a:solidFill>
                <a:latin typeface="Garamond" pitchFamily="18" charset="0"/>
              </a:rPr>
              <a:t>  </a:t>
            </a:r>
          </a:p>
          <a:p>
            <a:pPr lvl="1">
              <a:buNone/>
            </a:pPr>
            <a:endParaRPr lang="en-US" dirty="0" smtClean="0">
              <a:solidFill>
                <a:schemeClr val="accent3">
                  <a:lumMod val="60000"/>
                  <a:lumOff val="40000"/>
                </a:schemeClr>
              </a:solidFill>
              <a:latin typeface="Garamond" pitchFamily="18" charset="0"/>
            </a:endParaRPr>
          </a:p>
        </p:txBody>
      </p:sp>
      <p:sp>
        <p:nvSpPr>
          <p:cNvPr id="8" name="Content Placeholder 5"/>
          <p:cNvSpPr txBox="1">
            <a:spLocks/>
          </p:cNvSpPr>
          <p:nvPr/>
        </p:nvSpPr>
        <p:spPr>
          <a:xfrm>
            <a:off x="4953000" y="1828801"/>
            <a:ext cx="3657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3200" noProof="0" dirty="0" smtClean="0">
              <a:solidFill>
                <a:schemeClr val="accent1"/>
              </a:solidFill>
              <a:latin typeface="Agency FB"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9" name="Content Placeholder 6"/>
          <p:cNvSpPr txBox="1">
            <a:spLocks/>
          </p:cNvSpPr>
          <p:nvPr/>
        </p:nvSpPr>
        <p:spPr>
          <a:xfrm>
            <a:off x="4572000" y="1295400"/>
            <a:ext cx="4419600" cy="51054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ts val="600"/>
              </a:spcBef>
              <a:spcAft>
                <a:spcPts val="0"/>
              </a:spcAft>
              <a:buClr>
                <a:srgbClr val="FFC000"/>
              </a:buClr>
              <a:buSzTx/>
              <a:tabLst/>
              <a:defRPr/>
            </a:pPr>
            <a:r>
              <a:rPr lang="en-US" sz="3200" u="sng" dirty="0" smtClean="0">
                <a:solidFill>
                  <a:schemeClr val="bg1"/>
                </a:solidFill>
                <a:latin typeface="Garamond" pitchFamily="18" charset="0"/>
              </a:rPr>
              <a:t>Barrier Resolutions</a:t>
            </a:r>
            <a:endParaRPr kumimoji="0" lang="en-US" sz="3200" b="0" i="0" u="sng" strike="noStrike" kern="1200" cap="none" spc="0" normalizeH="0" baseline="0" noProof="0" dirty="0" smtClean="0">
              <a:ln>
                <a:noFill/>
              </a:ln>
              <a:solidFill>
                <a:schemeClr val="bg1"/>
              </a:solidFill>
              <a:effectLst/>
              <a:uLnTx/>
              <a:uFillTx/>
              <a:latin typeface="Garamond" pitchFamily="18" charset="0"/>
            </a:endParaRP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800" dirty="0" smtClean="0">
                <a:solidFill>
                  <a:schemeClr val="bg1"/>
                </a:solidFill>
                <a:latin typeface="Garamond" pitchFamily="18" charset="0"/>
              </a:rPr>
              <a:t>Referral for childcare</a:t>
            </a:r>
            <a:endParaRPr kumimoji="0" lang="en-US" sz="2800" b="0" i="0" u="none" strike="noStrike" kern="1200" cap="none" spc="0" normalizeH="0" baseline="0" noProof="0" dirty="0" smtClean="0">
              <a:ln>
                <a:noFill/>
              </a:ln>
              <a:solidFill>
                <a:schemeClr val="bg1"/>
              </a:solidFill>
              <a:effectLst/>
              <a:uLnTx/>
              <a:uFillTx/>
              <a:latin typeface="Garamond" pitchFamily="18" charset="0"/>
            </a:endParaRP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800" dirty="0" smtClean="0">
                <a:solidFill>
                  <a:schemeClr val="bg1"/>
                </a:solidFill>
                <a:latin typeface="Garamond" pitchFamily="18" charset="0"/>
              </a:rPr>
              <a:t>Local Transit/Gas Cards</a:t>
            </a:r>
            <a:endParaRPr kumimoji="0" lang="en-US" sz="2800" b="0" i="0" u="none" strike="noStrike" kern="1200" cap="none" spc="0" normalizeH="0" baseline="0" noProof="0" dirty="0" smtClean="0">
              <a:ln>
                <a:noFill/>
              </a:ln>
              <a:solidFill>
                <a:schemeClr val="bg1"/>
              </a:solidFill>
              <a:effectLst/>
              <a:uLnTx/>
              <a:uFillTx/>
              <a:latin typeface="Garamond" pitchFamily="18" charset="0"/>
            </a:endParaRP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800" dirty="0" smtClean="0">
                <a:solidFill>
                  <a:schemeClr val="bg1"/>
                </a:solidFill>
                <a:latin typeface="Garamond" pitchFamily="18" charset="0"/>
              </a:rPr>
              <a:t>Work Experience  </a:t>
            </a: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800" dirty="0" smtClean="0">
                <a:solidFill>
                  <a:schemeClr val="bg1"/>
                </a:solidFill>
                <a:latin typeface="Garamond" pitchFamily="18" charset="0"/>
              </a:rPr>
              <a:t>Job Skills Training </a:t>
            </a: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800" dirty="0" smtClean="0">
                <a:solidFill>
                  <a:schemeClr val="bg1"/>
                </a:solidFill>
                <a:latin typeface="Garamond" pitchFamily="18" charset="0"/>
              </a:rPr>
              <a:t>Clothing Closet /Voucher  </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endParaRPr kumimoji="0" lang="en-US" sz="2800" b="0" i="0" u="none" strike="noStrike" kern="1200" cap="none" spc="0" normalizeH="0" baseline="0" noProof="0" dirty="0" smtClean="0">
              <a:ln>
                <a:noFill/>
              </a:ln>
              <a:solidFill>
                <a:schemeClr val="bg1"/>
              </a:solidFill>
              <a:effectLst/>
              <a:uLnTx/>
              <a:uFillTx/>
              <a:latin typeface="Garamond"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3">
                  <a:lumMod val="60000"/>
                  <a:lumOff val="40000"/>
                </a:schemeClr>
              </a:solidFill>
              <a:effectLst/>
              <a:uLnTx/>
              <a:uFillTx/>
              <a:latin typeface="Garamond" pitchFamily="18" charset="0"/>
            </a:endParaRPr>
          </a:p>
        </p:txBody>
      </p:sp>
      <p:sp>
        <p:nvSpPr>
          <p:cNvPr id="10" name="Title 1"/>
          <p:cNvSpPr>
            <a:spLocks noGrp="1"/>
          </p:cNvSpPr>
          <p:nvPr>
            <p:ph type="title"/>
          </p:nvPr>
        </p:nvSpPr>
        <p:spPr>
          <a:xfrm>
            <a:off x="0" y="228600"/>
            <a:ext cx="9144000" cy="1069848"/>
          </a:xfrm>
          <a:noFill/>
          <a:ln w="12700">
            <a:solidFill>
              <a:srgbClr val="FFC000"/>
            </a:solidFill>
          </a:ln>
        </p:spPr>
        <p:txBody>
          <a:bodyPr>
            <a:normAutofit/>
          </a:bodyPr>
          <a:lstStyle/>
          <a:p>
            <a:pPr algn="l"/>
            <a:r>
              <a:rPr lang="en-US" sz="4400"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rPr>
              <a:t>   Employability Assessment</a:t>
            </a:r>
            <a:r>
              <a:rPr lang="en-US"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rPr>
              <a:t> </a:t>
            </a: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13" name="TextBox 12"/>
          <p:cNvSpPr txBox="1"/>
          <p:nvPr/>
        </p:nvSpPr>
        <p:spPr>
          <a:xfrm>
            <a:off x="0" y="5638800"/>
            <a:ext cx="9144000" cy="830997"/>
          </a:xfrm>
          <a:prstGeom prst="rect">
            <a:avLst/>
          </a:prstGeom>
          <a:noFill/>
        </p:spPr>
        <p:txBody>
          <a:bodyPr wrap="square" rtlCol="0">
            <a:spAutoFit/>
          </a:bodyPr>
          <a:lstStyle/>
          <a:p>
            <a:pPr algn="ctr"/>
            <a:r>
              <a:rPr lang="en-US" sz="2400" dirty="0" smtClean="0">
                <a:solidFill>
                  <a:srgbClr val="FFC000"/>
                </a:solidFill>
                <a:latin typeface="Garamond" pitchFamily="18" charset="0"/>
              </a:rPr>
              <a:t>How severe are the customer’s barriers?</a:t>
            </a:r>
          </a:p>
          <a:p>
            <a:pPr algn="ctr"/>
            <a:r>
              <a:rPr lang="en-US" sz="2400" dirty="0" smtClean="0">
                <a:solidFill>
                  <a:srgbClr val="FFC000"/>
                </a:solidFill>
                <a:latin typeface="Garamond" pitchFamily="18" charset="0"/>
              </a:rPr>
              <a:t>How long will it take the customer to resolve the barriers?</a:t>
            </a:r>
            <a:endParaRPr lang="en-US" sz="2400" dirty="0">
              <a:solidFill>
                <a:srgbClr val="FFC000"/>
              </a:solidFill>
              <a:latin typeface="Garamon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295400"/>
            <a:ext cx="4038600" cy="4267200"/>
          </a:xfrm>
          <a:ln>
            <a:solidFill>
              <a:srgbClr val="FFC000"/>
            </a:solidFill>
          </a:ln>
        </p:spPr>
        <p:txBody>
          <a:bodyPr>
            <a:normAutofit lnSpcReduction="10000"/>
          </a:bodyPr>
          <a:lstStyle/>
          <a:p>
            <a:pPr>
              <a:buClr>
                <a:srgbClr val="FFC000"/>
              </a:buClr>
              <a:buFont typeface="Wingdings" pitchFamily="2" charset="2"/>
              <a:buChar char="§"/>
            </a:pPr>
            <a:r>
              <a:rPr lang="en-US" sz="2400" dirty="0" smtClean="0">
                <a:latin typeface="Garamond" pitchFamily="18" charset="0"/>
              </a:rPr>
              <a:t>Courtney is required to wear business attire if hired on her new job. She has always admired how professional the workers at her local One-Stop dress, but she doesn’t have any clothes like that in her closet. Courtney would like to dress professionally but could never afford a 200.00 suit. What can you offer her?  </a:t>
            </a:r>
            <a:endParaRPr lang="en-US" sz="2400" dirty="0">
              <a:latin typeface="Garamond" pitchFamily="18" charset="0"/>
            </a:endParaRPr>
          </a:p>
        </p:txBody>
      </p:sp>
      <p:sp>
        <p:nvSpPr>
          <p:cNvPr id="9" name="Content Placeholder 8"/>
          <p:cNvSpPr>
            <a:spLocks noGrp="1"/>
          </p:cNvSpPr>
          <p:nvPr>
            <p:ph sz="half" idx="2"/>
          </p:nvPr>
        </p:nvSpPr>
        <p:spPr>
          <a:xfrm>
            <a:off x="4648200" y="1295400"/>
            <a:ext cx="4038600" cy="4267200"/>
          </a:xfrm>
          <a:ln>
            <a:solidFill>
              <a:srgbClr val="FFC000"/>
            </a:solidFill>
          </a:ln>
        </p:spPr>
        <p:txBody>
          <a:bodyPr>
            <a:normAutofit lnSpcReduction="10000"/>
          </a:bodyPr>
          <a:lstStyle/>
          <a:p>
            <a:pPr>
              <a:buClr>
                <a:srgbClr val="FFC000"/>
              </a:buClr>
              <a:buFont typeface="Wingdings" pitchFamily="2" charset="2"/>
              <a:buChar char="§"/>
            </a:pPr>
            <a:r>
              <a:rPr lang="en-US" sz="3200" b="1" dirty="0" smtClean="0">
                <a:latin typeface="Garamond" pitchFamily="18" charset="0"/>
              </a:rPr>
              <a:t>Barrier Resolution </a:t>
            </a:r>
          </a:p>
          <a:p>
            <a:pPr lvl="1">
              <a:buClr>
                <a:srgbClr val="FFC000"/>
              </a:buClr>
              <a:buFont typeface="Wingdings" pitchFamily="2" charset="2"/>
              <a:buChar char="§"/>
            </a:pPr>
            <a:r>
              <a:rPr lang="en-US" sz="2800" dirty="0" smtClean="0">
                <a:latin typeface="Garamond" pitchFamily="18" charset="0"/>
              </a:rPr>
              <a:t>Access to         Clothes Closet</a:t>
            </a:r>
          </a:p>
          <a:p>
            <a:pPr lvl="1">
              <a:buClr>
                <a:srgbClr val="FFC000"/>
              </a:buClr>
              <a:buNone/>
            </a:pPr>
            <a:endParaRPr lang="en-US" sz="2000" dirty="0" smtClean="0">
              <a:latin typeface="Garamond" pitchFamily="18" charset="0"/>
            </a:endParaRPr>
          </a:p>
        </p:txBody>
      </p:sp>
      <p:sp>
        <p:nvSpPr>
          <p:cNvPr id="8" name="Content Placeholder 5"/>
          <p:cNvSpPr txBox="1">
            <a:spLocks/>
          </p:cNvSpPr>
          <p:nvPr/>
        </p:nvSpPr>
        <p:spPr>
          <a:xfrm>
            <a:off x="4953000" y="1828801"/>
            <a:ext cx="3657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3200" noProof="0" dirty="0" smtClean="0">
              <a:solidFill>
                <a:schemeClr val="accent1"/>
              </a:solidFill>
              <a:latin typeface="Agency FB"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10" name="Title 1"/>
          <p:cNvSpPr>
            <a:spLocks noGrp="1"/>
          </p:cNvSpPr>
          <p:nvPr>
            <p:ph type="title"/>
          </p:nvPr>
        </p:nvSpPr>
        <p:spPr>
          <a:xfrm>
            <a:off x="0" y="228600"/>
            <a:ext cx="9144000" cy="1066800"/>
          </a:xfrm>
          <a:noFill/>
          <a:ln w="12700">
            <a:solidFill>
              <a:srgbClr val="FFC000"/>
            </a:solidFill>
          </a:ln>
        </p:spPr>
        <p:txBody>
          <a:bodyPr>
            <a:normAutofit/>
          </a:bodyPr>
          <a:lstStyle/>
          <a:p>
            <a:pPr algn="l"/>
            <a:r>
              <a:rPr 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rPr>
              <a:t>   Employability Assessment </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13" name="TextBox 12"/>
          <p:cNvSpPr txBox="1"/>
          <p:nvPr/>
        </p:nvSpPr>
        <p:spPr>
          <a:xfrm>
            <a:off x="609600" y="5791200"/>
            <a:ext cx="3810000" cy="461665"/>
          </a:xfrm>
          <a:prstGeom prst="rect">
            <a:avLst/>
          </a:prstGeom>
          <a:noFill/>
        </p:spPr>
        <p:txBody>
          <a:bodyPr wrap="square" rtlCol="0">
            <a:spAutoFit/>
          </a:bodyPr>
          <a:lstStyle/>
          <a:p>
            <a:r>
              <a:rPr lang="en-US" sz="2400" dirty="0" smtClean="0">
                <a:solidFill>
                  <a:schemeClr val="bg1"/>
                </a:solidFill>
                <a:latin typeface="Garamond" pitchFamily="18" charset="0"/>
              </a:rPr>
              <a:t>Can She Start Work Today?</a:t>
            </a:r>
            <a:endParaRPr lang="en-US" sz="2400" dirty="0">
              <a:solidFill>
                <a:schemeClr val="bg1"/>
              </a:solidFill>
              <a:latin typeface="Garamond" pitchFamily="18" charset="0"/>
            </a:endParaRPr>
          </a:p>
        </p:txBody>
      </p:sp>
      <p:sp>
        <p:nvSpPr>
          <p:cNvPr id="14" name="TextBox 13"/>
          <p:cNvSpPr txBox="1"/>
          <p:nvPr/>
        </p:nvSpPr>
        <p:spPr>
          <a:xfrm>
            <a:off x="5181600" y="5562600"/>
            <a:ext cx="1295400"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latin typeface="Baskerville Old Face" pitchFamily="18" charset="0"/>
              </a:rPr>
              <a:t>YES</a:t>
            </a:r>
            <a:endParaRPr lang="en-US" sz="4800" b="1" dirty="0">
              <a:ln w="50800"/>
              <a:solidFill>
                <a:schemeClr val="bg1">
                  <a:shade val="50000"/>
                </a:schemeClr>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295400"/>
            <a:ext cx="4038600" cy="4267200"/>
          </a:xfrm>
          <a:ln>
            <a:solidFill>
              <a:srgbClr val="FFC000"/>
            </a:solidFill>
          </a:ln>
        </p:spPr>
        <p:txBody>
          <a:bodyPr>
            <a:normAutofit/>
          </a:bodyPr>
          <a:lstStyle/>
          <a:p>
            <a:pPr>
              <a:buClr>
                <a:srgbClr val="FFC000"/>
              </a:buClr>
              <a:buFont typeface="Wingdings" pitchFamily="2" charset="2"/>
              <a:buChar char="§"/>
            </a:pPr>
            <a:r>
              <a:rPr lang="en-US" sz="2400" dirty="0" smtClean="0">
                <a:latin typeface="Garamond" pitchFamily="18" charset="0"/>
              </a:rPr>
              <a:t>Caleb is very well known down at the county jail, but last year, after serving  3 years in prison for identity theft, he decided to clean up his act. He wants to be an example to his son and show him that he can live a life free of crime. The only problem he faces now is his extensive criminal record.  </a:t>
            </a:r>
          </a:p>
          <a:p>
            <a:pPr>
              <a:buNone/>
            </a:pPr>
            <a:endParaRPr lang="en-US" sz="2400" dirty="0">
              <a:latin typeface="Garamond" pitchFamily="18" charset="0"/>
            </a:endParaRPr>
          </a:p>
        </p:txBody>
      </p:sp>
      <p:sp>
        <p:nvSpPr>
          <p:cNvPr id="9" name="Content Placeholder 8"/>
          <p:cNvSpPr>
            <a:spLocks noGrp="1"/>
          </p:cNvSpPr>
          <p:nvPr>
            <p:ph sz="half" idx="2"/>
          </p:nvPr>
        </p:nvSpPr>
        <p:spPr>
          <a:xfrm>
            <a:off x="4648200" y="1295400"/>
            <a:ext cx="4038600" cy="4267200"/>
          </a:xfrm>
          <a:ln>
            <a:solidFill>
              <a:srgbClr val="FFC000"/>
            </a:solidFill>
          </a:ln>
        </p:spPr>
        <p:txBody>
          <a:bodyPr>
            <a:normAutofit/>
          </a:bodyPr>
          <a:lstStyle/>
          <a:p>
            <a:pPr>
              <a:buClr>
                <a:srgbClr val="FFC000"/>
              </a:buClr>
              <a:buFont typeface="Wingdings" pitchFamily="2" charset="2"/>
              <a:buChar char="§"/>
            </a:pPr>
            <a:r>
              <a:rPr lang="en-US" sz="3200" b="1" dirty="0" smtClean="0">
                <a:latin typeface="Garamond" pitchFamily="18" charset="0"/>
              </a:rPr>
              <a:t>Barrier Resolution</a:t>
            </a:r>
          </a:p>
          <a:p>
            <a:pPr lvl="1">
              <a:buClr>
                <a:srgbClr val="FFC000"/>
              </a:buClr>
              <a:buFont typeface="Wingdings" pitchFamily="2" charset="2"/>
              <a:buChar char="§"/>
            </a:pPr>
            <a:endParaRPr lang="en-US" sz="600" dirty="0" smtClean="0">
              <a:latin typeface="Garamond" pitchFamily="18" charset="0"/>
            </a:endParaRPr>
          </a:p>
          <a:p>
            <a:pPr lvl="1">
              <a:buClr>
                <a:srgbClr val="FFC000"/>
              </a:buClr>
              <a:buFont typeface="Wingdings" pitchFamily="2" charset="2"/>
              <a:buChar char="§"/>
            </a:pPr>
            <a:r>
              <a:rPr lang="en-US" dirty="0" smtClean="0">
                <a:latin typeface="Garamond" pitchFamily="18" charset="0"/>
              </a:rPr>
              <a:t>Work Opportunity Tax Credit (WOTC) Program</a:t>
            </a:r>
          </a:p>
          <a:p>
            <a:pPr lvl="1">
              <a:buClr>
                <a:srgbClr val="FFC000"/>
              </a:buClr>
              <a:buNone/>
            </a:pPr>
            <a:endParaRPr lang="en-US" sz="1800" dirty="0" smtClean="0">
              <a:latin typeface="Garamond" pitchFamily="18" charset="0"/>
            </a:endParaRPr>
          </a:p>
          <a:p>
            <a:pPr lvl="1">
              <a:buClr>
                <a:srgbClr val="FFC000"/>
              </a:buClr>
              <a:buFont typeface="Wingdings" pitchFamily="2" charset="2"/>
              <a:buChar char="§"/>
            </a:pPr>
            <a:r>
              <a:rPr lang="en-US" dirty="0" smtClean="0">
                <a:latin typeface="Garamond" pitchFamily="18" charset="0"/>
              </a:rPr>
              <a:t>Federal Bonding Program </a:t>
            </a:r>
          </a:p>
          <a:p>
            <a:pPr lvl="1">
              <a:buClr>
                <a:srgbClr val="FFC000"/>
              </a:buClr>
              <a:buNone/>
            </a:pPr>
            <a:endParaRPr lang="en-US" sz="1800" dirty="0" smtClean="0">
              <a:latin typeface="Garamond" pitchFamily="18" charset="0"/>
            </a:endParaRPr>
          </a:p>
          <a:p>
            <a:pPr lvl="1">
              <a:buClr>
                <a:srgbClr val="FFC000"/>
              </a:buClr>
              <a:buFont typeface="Wingdings" pitchFamily="2" charset="2"/>
              <a:buChar char="§"/>
            </a:pPr>
            <a:r>
              <a:rPr lang="en-US" dirty="0" smtClean="0">
                <a:latin typeface="Garamond" pitchFamily="18" charset="0"/>
              </a:rPr>
              <a:t> Record Expungement</a:t>
            </a:r>
          </a:p>
          <a:p>
            <a:pPr lvl="1">
              <a:buClr>
                <a:srgbClr val="FFC000"/>
              </a:buClr>
              <a:buNone/>
            </a:pPr>
            <a:endParaRPr lang="en-US" sz="1800" dirty="0" smtClean="0">
              <a:latin typeface="Garamond" pitchFamily="18" charset="0"/>
            </a:endParaRPr>
          </a:p>
          <a:p>
            <a:pPr lvl="1">
              <a:buClr>
                <a:srgbClr val="FFC000"/>
              </a:buClr>
              <a:buFont typeface="Wingdings" pitchFamily="2" charset="2"/>
              <a:buChar char="§"/>
            </a:pPr>
            <a:r>
              <a:rPr lang="en-US" dirty="0" smtClean="0">
                <a:latin typeface="Garamond" pitchFamily="18" charset="0"/>
              </a:rPr>
              <a:t> Clemency Pardon</a:t>
            </a:r>
          </a:p>
        </p:txBody>
      </p:sp>
      <p:sp>
        <p:nvSpPr>
          <p:cNvPr id="8" name="Content Placeholder 5"/>
          <p:cNvSpPr txBox="1">
            <a:spLocks/>
          </p:cNvSpPr>
          <p:nvPr/>
        </p:nvSpPr>
        <p:spPr>
          <a:xfrm>
            <a:off x="4953000" y="1828801"/>
            <a:ext cx="3657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3200" noProof="0" dirty="0" smtClean="0">
              <a:solidFill>
                <a:schemeClr val="accent1"/>
              </a:solidFill>
              <a:latin typeface="Agency FB"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10" name="Title 1"/>
          <p:cNvSpPr>
            <a:spLocks noGrp="1"/>
          </p:cNvSpPr>
          <p:nvPr>
            <p:ph type="title"/>
          </p:nvPr>
        </p:nvSpPr>
        <p:spPr>
          <a:xfrm>
            <a:off x="0" y="228600"/>
            <a:ext cx="9144000" cy="1066800"/>
          </a:xfrm>
          <a:noFill/>
          <a:ln w="12700">
            <a:solidFill>
              <a:srgbClr val="FFC000"/>
            </a:solidFill>
          </a:ln>
        </p:spPr>
        <p:txBody>
          <a:bodyPr>
            <a:normAutofit/>
          </a:bodyPr>
          <a:lstStyle/>
          <a:p>
            <a:pPr algn="l"/>
            <a:r>
              <a:rPr 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rPr>
              <a:t>   Employability Assessment  </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13" name="TextBox 12"/>
          <p:cNvSpPr txBox="1"/>
          <p:nvPr/>
        </p:nvSpPr>
        <p:spPr>
          <a:xfrm>
            <a:off x="685800" y="5867400"/>
            <a:ext cx="3810000" cy="461665"/>
          </a:xfrm>
          <a:prstGeom prst="rect">
            <a:avLst/>
          </a:prstGeom>
          <a:noFill/>
        </p:spPr>
        <p:txBody>
          <a:bodyPr wrap="square" rtlCol="0">
            <a:spAutoFit/>
          </a:bodyPr>
          <a:lstStyle/>
          <a:p>
            <a:r>
              <a:rPr lang="en-US" sz="2400" dirty="0" smtClean="0">
                <a:solidFill>
                  <a:schemeClr val="bg1"/>
                </a:solidFill>
                <a:latin typeface="Baskerville Old Face" pitchFamily="18" charset="0"/>
              </a:rPr>
              <a:t>Can He Start Work Today?</a:t>
            </a:r>
            <a:endParaRPr lang="en-US" sz="2400" dirty="0">
              <a:solidFill>
                <a:schemeClr val="bg1"/>
              </a:solidFill>
              <a:latin typeface="Baskerville Old Face" pitchFamily="18" charset="0"/>
            </a:endParaRPr>
          </a:p>
        </p:txBody>
      </p:sp>
      <p:sp>
        <p:nvSpPr>
          <p:cNvPr id="14" name="TextBox 13"/>
          <p:cNvSpPr txBox="1"/>
          <p:nvPr/>
        </p:nvSpPr>
        <p:spPr>
          <a:xfrm>
            <a:off x="5257800" y="5638800"/>
            <a:ext cx="2667000"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latin typeface="Baskerville Old Face" pitchFamily="18" charset="0"/>
              </a:rPr>
              <a:t>Maybe</a:t>
            </a:r>
            <a:endParaRPr lang="en-US" sz="4800" b="1" dirty="0">
              <a:ln w="50800"/>
              <a:solidFill>
                <a:schemeClr val="bg1">
                  <a:shade val="50000"/>
                </a:schemeClr>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19200"/>
            <a:ext cx="8229600" cy="5181600"/>
          </a:xfrm>
        </p:spPr>
        <p:txBody>
          <a:bodyPr>
            <a:normAutofit/>
          </a:bodyPr>
          <a:lstStyle/>
          <a:p>
            <a:pPr>
              <a:lnSpc>
                <a:spcPct val="110000"/>
              </a:lnSpc>
              <a:spcBef>
                <a:spcPts val="0"/>
              </a:spcBef>
              <a:buClr>
                <a:srgbClr val="FFC000"/>
              </a:buClr>
              <a:buFont typeface="Wingdings" pitchFamily="2" charset="2"/>
              <a:buChar char="§"/>
            </a:pPr>
            <a:r>
              <a:rPr lang="en-US" b="1" dirty="0" smtClean="0">
                <a:latin typeface="Garamond" pitchFamily="18" charset="0"/>
              </a:rPr>
              <a:t>Customer’s Organizational Fit</a:t>
            </a:r>
          </a:p>
          <a:p>
            <a:pPr>
              <a:spcBef>
                <a:spcPts val="0"/>
              </a:spcBef>
              <a:buClr>
                <a:srgbClr val="FFC000"/>
              </a:buClr>
              <a:buNone/>
            </a:pPr>
            <a:r>
              <a:rPr lang="en-US" sz="2400" dirty="0" smtClean="0">
                <a:latin typeface="Garamond" pitchFamily="18" charset="0"/>
              </a:rPr>
              <a:t>	Customer exhibits attributes and values consistent with those held by the organization</a:t>
            </a:r>
          </a:p>
          <a:p>
            <a:pPr lvl="1">
              <a:buClr>
                <a:srgbClr val="FFC000"/>
              </a:buClr>
              <a:buFont typeface="Wingdings" pitchFamily="2" charset="2"/>
              <a:buChar char="§"/>
            </a:pPr>
            <a:r>
              <a:rPr lang="en-US" sz="3600" dirty="0" smtClean="0">
                <a:latin typeface="Garamond" pitchFamily="18" charset="0"/>
              </a:rPr>
              <a:t>Personality</a:t>
            </a:r>
          </a:p>
          <a:p>
            <a:pPr lvl="1">
              <a:buClr>
                <a:srgbClr val="FFC000"/>
              </a:buClr>
              <a:buFont typeface="Wingdings" pitchFamily="2" charset="2"/>
              <a:buChar char="§"/>
            </a:pPr>
            <a:r>
              <a:rPr lang="en-US" sz="3600" dirty="0" smtClean="0">
                <a:latin typeface="Garamond" pitchFamily="18" charset="0"/>
              </a:rPr>
              <a:t>Work Ethic  </a:t>
            </a:r>
          </a:p>
          <a:p>
            <a:pPr lvl="1">
              <a:buClr>
                <a:srgbClr val="FFC000"/>
              </a:buClr>
              <a:buFont typeface="Wingdings" pitchFamily="2" charset="2"/>
              <a:buChar char="§"/>
            </a:pPr>
            <a:r>
              <a:rPr lang="en-US" sz="3600" dirty="0" smtClean="0">
                <a:latin typeface="Garamond" pitchFamily="18" charset="0"/>
              </a:rPr>
              <a:t>Image – Dressing for Success </a:t>
            </a:r>
          </a:p>
        </p:txBody>
      </p:sp>
      <p:sp>
        <p:nvSpPr>
          <p:cNvPr id="9" name="Title 1"/>
          <p:cNvSpPr>
            <a:spLocks noGrp="1"/>
          </p:cNvSpPr>
          <p:nvPr>
            <p:ph type="title"/>
          </p:nvPr>
        </p:nvSpPr>
        <p:spPr>
          <a:xfrm>
            <a:off x="0" y="228600"/>
            <a:ext cx="9144000" cy="1069848"/>
          </a:xfrm>
          <a:noFill/>
          <a:ln w="12700">
            <a:solidFill>
              <a:srgbClr val="FFC000"/>
            </a:solidFill>
          </a:ln>
        </p:spPr>
        <p:txBody>
          <a:bodyPr>
            <a:normAutofit/>
          </a:bodyPr>
          <a:lstStyle/>
          <a:p>
            <a:pPr algn="l"/>
            <a:r>
              <a:rPr lang="en-US" sz="4400"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rPr>
              <a:t>   Employability Assessment </a:t>
            </a:r>
            <a:r>
              <a:rPr lang="en-US"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rPr>
              <a:t> </a:t>
            </a:r>
            <a:endPar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endParaRPr>
          </a:p>
        </p:txBody>
      </p:sp>
      <p:sp>
        <p:nvSpPr>
          <p:cNvPr id="10" name="Rounded Rectangle 9"/>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12" name="TextBox 11"/>
          <p:cNvSpPr txBox="1"/>
          <p:nvPr/>
        </p:nvSpPr>
        <p:spPr>
          <a:xfrm>
            <a:off x="0" y="5029200"/>
            <a:ext cx="9144000" cy="584775"/>
          </a:xfrm>
          <a:prstGeom prst="rect">
            <a:avLst/>
          </a:prstGeom>
          <a:noFill/>
          <a:ln>
            <a:solidFill>
              <a:schemeClr val="bg1"/>
            </a:solidFill>
          </a:ln>
        </p:spPr>
        <p:txBody>
          <a:bodyPr wrap="square" rtlCol="0">
            <a:spAutoFit/>
          </a:bodyPr>
          <a:lstStyle/>
          <a:p>
            <a:pPr algn="ctr"/>
            <a:r>
              <a:rPr lang="en-US" sz="3200" b="1" dirty="0" smtClean="0">
                <a:solidFill>
                  <a:srgbClr val="FFC000"/>
                </a:solidFill>
                <a:latin typeface="Garamond" pitchFamily="18" charset="0"/>
              </a:rPr>
              <a:t>Is the customer a good “fit” for the placement?</a:t>
            </a:r>
            <a:endParaRPr lang="en-US" sz="3200" b="1" dirty="0">
              <a:solidFill>
                <a:srgbClr val="FFC000"/>
              </a:solidFill>
              <a:latin typeface="Garamond"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181600"/>
          </a:xfrm>
        </p:spPr>
        <p:txBody>
          <a:bodyPr>
            <a:normAutofit/>
          </a:bodyPr>
          <a:lstStyle/>
          <a:p>
            <a:pPr>
              <a:spcBef>
                <a:spcPts val="0"/>
              </a:spcBef>
              <a:buNone/>
            </a:pPr>
            <a:r>
              <a:rPr lang="en-US" b="1" dirty="0" smtClean="0">
                <a:latin typeface="Garamond" pitchFamily="18" charset="0"/>
              </a:rPr>
              <a:t>Worksites</a:t>
            </a:r>
          </a:p>
          <a:p>
            <a:pPr>
              <a:spcBef>
                <a:spcPts val="1200"/>
              </a:spcBef>
              <a:buFont typeface="Wingdings" pitchFamily="2" charset="2"/>
              <a:buChar char="§"/>
            </a:pPr>
            <a:r>
              <a:rPr lang="en-US" sz="2600" dirty="0" smtClean="0">
                <a:latin typeface="Garamond" pitchFamily="18" charset="0"/>
              </a:rPr>
              <a:t>Worksite development and retention depend on </a:t>
            </a:r>
          </a:p>
          <a:p>
            <a:pPr>
              <a:spcBef>
                <a:spcPts val="0"/>
              </a:spcBef>
              <a:buNone/>
            </a:pPr>
            <a:r>
              <a:rPr lang="en-US" sz="2600" dirty="0" smtClean="0">
                <a:latin typeface="Garamond" pitchFamily="18" charset="0"/>
              </a:rPr>
              <a:t>      establishing and maintaining healthy business relationships</a:t>
            </a:r>
          </a:p>
          <a:p>
            <a:pPr>
              <a:spcBef>
                <a:spcPts val="0"/>
              </a:spcBef>
              <a:buNone/>
            </a:pPr>
            <a:endParaRPr lang="en-US" sz="2000" dirty="0" smtClean="0">
              <a:latin typeface="Garamond" pitchFamily="18" charset="0"/>
            </a:endParaRPr>
          </a:p>
          <a:p>
            <a:pPr>
              <a:spcBef>
                <a:spcPts val="0"/>
              </a:spcBef>
              <a:buFont typeface="Wingdings" pitchFamily="2" charset="2"/>
              <a:buChar char="§"/>
            </a:pPr>
            <a:r>
              <a:rPr lang="en-US" sz="2600" dirty="0" smtClean="0">
                <a:latin typeface="Garamond" pitchFamily="18" charset="0"/>
              </a:rPr>
              <a:t>Local Businesses and Organizations</a:t>
            </a:r>
          </a:p>
          <a:p>
            <a:pPr lvl="1">
              <a:buFont typeface="Wingdings" pitchFamily="2" charset="2"/>
              <a:buChar char="§"/>
            </a:pPr>
            <a:r>
              <a:rPr lang="en-US" sz="2400" dirty="0" smtClean="0">
                <a:latin typeface="Garamond" pitchFamily="18" charset="0"/>
              </a:rPr>
              <a:t>Provide customers with work experience</a:t>
            </a:r>
          </a:p>
          <a:p>
            <a:pPr lvl="1">
              <a:buFont typeface="Wingdings" pitchFamily="2" charset="2"/>
              <a:buChar char="§"/>
            </a:pPr>
            <a:r>
              <a:rPr lang="en-US" sz="2400" dirty="0" smtClean="0">
                <a:latin typeface="Garamond" pitchFamily="18" charset="0"/>
              </a:rPr>
              <a:t>May provide customers with employment opportunities </a:t>
            </a:r>
          </a:p>
          <a:p>
            <a:pPr>
              <a:buFont typeface="Wingdings" pitchFamily="2" charset="2"/>
              <a:buChar char="§"/>
            </a:pPr>
            <a:endParaRPr lang="en-US" sz="1400" dirty="0" smtClean="0">
              <a:latin typeface="Garamond" pitchFamily="18" charset="0"/>
            </a:endParaRPr>
          </a:p>
          <a:p>
            <a:pPr>
              <a:buFont typeface="Wingdings" pitchFamily="2" charset="2"/>
              <a:buChar char="§"/>
            </a:pPr>
            <a:r>
              <a:rPr lang="en-US" sz="2600" dirty="0" smtClean="0">
                <a:latin typeface="Garamond" pitchFamily="18" charset="0"/>
              </a:rPr>
              <a:t>Businesses and Organizations want </a:t>
            </a:r>
          </a:p>
          <a:p>
            <a:pPr lvl="1">
              <a:buFont typeface="Wingdings" pitchFamily="2" charset="2"/>
              <a:buChar char="§"/>
            </a:pPr>
            <a:r>
              <a:rPr lang="en-US" sz="2400" dirty="0" smtClean="0">
                <a:latin typeface="Garamond" pitchFamily="18" charset="0"/>
              </a:rPr>
              <a:t>Interns that fit into their organizational structure</a:t>
            </a:r>
          </a:p>
          <a:p>
            <a:pPr lvl="1">
              <a:buFont typeface="Wingdings" pitchFamily="2" charset="2"/>
              <a:buChar char="§"/>
            </a:pPr>
            <a:r>
              <a:rPr lang="en-US" sz="2400" dirty="0" smtClean="0">
                <a:latin typeface="Garamond" pitchFamily="18" charset="0"/>
              </a:rPr>
              <a:t>Employees that fit into their organizational structure</a:t>
            </a:r>
          </a:p>
          <a:p>
            <a:pPr>
              <a:spcBef>
                <a:spcPts val="0"/>
              </a:spcBef>
              <a:buNone/>
            </a:pPr>
            <a:endParaRPr lang="en-US" sz="2000" dirty="0" smtClean="0">
              <a:latin typeface="Garamond" pitchFamily="18" charset="0"/>
            </a:endParaRPr>
          </a:p>
          <a:p>
            <a:pPr>
              <a:spcBef>
                <a:spcPts val="0"/>
              </a:spcBef>
              <a:buFont typeface="Wingdings" pitchFamily="2" charset="2"/>
              <a:buChar char="§"/>
            </a:pPr>
            <a:endParaRPr lang="en-US" sz="1000" dirty="0" smtClean="0">
              <a:latin typeface="Garamond" pitchFamily="18" charset="0"/>
            </a:endParaRPr>
          </a:p>
          <a:p>
            <a:pPr>
              <a:buFont typeface="Wingdings" pitchFamily="2" charset="2"/>
              <a:buChar char="§"/>
            </a:pPr>
            <a:endParaRPr lang="en-US" sz="2000" dirty="0" smtClean="0">
              <a:latin typeface="Garamond" pitchFamily="18" charset="0"/>
            </a:endParaRPr>
          </a:p>
          <a:p>
            <a:pPr>
              <a:buFont typeface="Wingdings" pitchFamily="2" charset="2"/>
              <a:buChar char="§"/>
            </a:pPr>
            <a:endParaRPr lang="en-US" sz="2000" dirty="0" smtClean="0">
              <a:latin typeface="Garamond" pitchFamily="18" charset="0"/>
            </a:endParaRPr>
          </a:p>
          <a:p>
            <a:pPr>
              <a:buFont typeface="Wingdings" pitchFamily="2" charset="2"/>
              <a:buChar char="§"/>
            </a:pPr>
            <a:endParaRPr lang="en-US" b="1" dirty="0" smtClean="0">
              <a:latin typeface="Garamond" pitchFamily="18" charset="0"/>
            </a:endParaRPr>
          </a:p>
          <a:p>
            <a:pPr>
              <a:buFont typeface="Wingdings" pitchFamily="2" charset="2"/>
              <a:buChar char="§"/>
            </a:pPr>
            <a:endParaRPr lang="en-US" dirty="0" smtClean="0">
              <a:solidFill>
                <a:schemeClr val="accent3">
                  <a:lumMod val="60000"/>
                  <a:lumOff val="40000"/>
                </a:schemeClr>
              </a:solidFill>
              <a:latin typeface="Garamond" pitchFamily="18" charset="0"/>
            </a:endParaRPr>
          </a:p>
          <a:p>
            <a:pPr>
              <a:buNone/>
            </a:pPr>
            <a:endParaRPr lang="en-US" sz="4000" dirty="0">
              <a:solidFill>
                <a:schemeClr val="accent1">
                  <a:lumMod val="50000"/>
                </a:schemeClr>
              </a:solidFill>
              <a:latin typeface="Garamond" pitchFamily="18" charset="0"/>
            </a:endParaRPr>
          </a:p>
        </p:txBody>
      </p:sp>
      <p:sp>
        <p:nvSpPr>
          <p:cNvPr id="9"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Organizational Fit</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6" name="Rounded Rectangle 5"/>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4048" y="1527048"/>
            <a:ext cx="8531352" cy="5029200"/>
          </a:xfrm>
        </p:spPr>
        <p:txBody>
          <a:bodyPr>
            <a:normAutofit/>
          </a:bodyPr>
          <a:lstStyle/>
          <a:p>
            <a:pPr>
              <a:spcBef>
                <a:spcPts val="0"/>
              </a:spcBef>
              <a:buClr>
                <a:srgbClr val="FFC000"/>
              </a:buClr>
              <a:buFont typeface="Wingdings" pitchFamily="2" charset="2"/>
              <a:buChar char="§"/>
            </a:pPr>
            <a:r>
              <a:rPr lang="en-US" sz="2400" b="1" dirty="0" smtClean="0">
                <a:latin typeface="Garamond" pitchFamily="18" charset="0"/>
                <a:cs typeface="Times New Roman" pitchFamily="18" charset="0"/>
              </a:rPr>
              <a:t>Skills </a:t>
            </a:r>
            <a:r>
              <a:rPr lang="en-US" sz="2400" dirty="0" smtClean="0">
                <a:latin typeface="Garamond" pitchFamily="18" charset="0"/>
                <a:cs typeface="Times New Roman" pitchFamily="18" charset="0"/>
              </a:rPr>
              <a:t>– the abilities obtained by an individual as a result of a job or position</a:t>
            </a:r>
          </a:p>
          <a:p>
            <a:pPr>
              <a:spcBef>
                <a:spcPts val="0"/>
              </a:spcBef>
              <a:buClr>
                <a:srgbClr val="FFC000"/>
              </a:buClr>
              <a:buFont typeface="Wingdings" pitchFamily="2" charset="2"/>
              <a:buChar char="§"/>
            </a:pPr>
            <a:endParaRPr lang="en-US" sz="36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2400" b="1" dirty="0" smtClean="0">
                <a:latin typeface="Garamond" pitchFamily="18" charset="0"/>
                <a:cs typeface="Times New Roman" pitchFamily="18" charset="0"/>
              </a:rPr>
              <a:t>Work History </a:t>
            </a:r>
            <a:r>
              <a:rPr lang="en-US" sz="2400" dirty="0" smtClean="0">
                <a:latin typeface="Garamond" pitchFamily="18" charset="0"/>
                <a:cs typeface="Times New Roman" pitchFamily="18" charset="0"/>
              </a:rPr>
              <a:t>– chronicle of jobs held by the participant</a:t>
            </a:r>
          </a:p>
          <a:p>
            <a:pPr>
              <a:spcBef>
                <a:spcPts val="0"/>
              </a:spcBef>
              <a:buClr>
                <a:srgbClr val="FFC000"/>
              </a:buClr>
              <a:buFont typeface="Wingdings" pitchFamily="2" charset="2"/>
              <a:buChar char="§"/>
            </a:pPr>
            <a:endParaRPr lang="en-US" sz="36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2400" b="1" dirty="0" smtClean="0">
                <a:latin typeface="Garamond" pitchFamily="18" charset="0"/>
                <a:cs typeface="Times New Roman" pitchFamily="18" charset="0"/>
              </a:rPr>
              <a:t>Employability </a:t>
            </a:r>
            <a:r>
              <a:rPr lang="en-US" sz="2400" dirty="0" smtClean="0">
                <a:latin typeface="Garamond" pitchFamily="18" charset="0"/>
                <a:cs typeface="Times New Roman" pitchFamily="18" charset="0"/>
              </a:rPr>
              <a:t>– an individual’s readiness for hiring or engagement</a:t>
            </a:r>
          </a:p>
          <a:p>
            <a:pPr>
              <a:spcBef>
                <a:spcPts val="0"/>
              </a:spcBef>
              <a:buClr>
                <a:srgbClr val="FFC000"/>
              </a:buClr>
              <a:buFont typeface="Wingdings" pitchFamily="2" charset="2"/>
              <a:buChar char="§"/>
            </a:pPr>
            <a:endParaRPr lang="en-US" sz="3600" dirty="0" smtClean="0">
              <a:latin typeface="Garamond" pitchFamily="18" charset="0"/>
              <a:cs typeface="Times New Roman" pitchFamily="18" charset="0"/>
            </a:endParaRPr>
          </a:p>
          <a:p>
            <a:pPr>
              <a:spcBef>
                <a:spcPts val="0"/>
              </a:spcBef>
              <a:buClr>
                <a:srgbClr val="FFC000"/>
              </a:buClr>
              <a:buFont typeface="Wingdings" pitchFamily="2" charset="2"/>
              <a:buChar char="§"/>
            </a:pPr>
            <a:r>
              <a:rPr lang="en-US" sz="2400" b="1" dirty="0" smtClean="0">
                <a:latin typeface="Garamond" pitchFamily="18" charset="0"/>
                <a:cs typeface="Times New Roman" pitchFamily="18" charset="0"/>
              </a:rPr>
              <a:t>Barriers </a:t>
            </a:r>
            <a:r>
              <a:rPr lang="en-US" sz="2400" dirty="0" smtClean="0">
                <a:latin typeface="Garamond" pitchFamily="18" charset="0"/>
                <a:cs typeface="Times New Roman" pitchFamily="18" charset="0"/>
              </a:rPr>
              <a:t>– obstacles that hinder or limit the ability of the participant to work or engage in work activity</a:t>
            </a:r>
            <a:endParaRPr lang="en-US" sz="2400" dirty="0" smtClean="0">
              <a:solidFill>
                <a:schemeClr val="accent3">
                  <a:lumMod val="60000"/>
                  <a:lumOff val="40000"/>
                </a:schemeClr>
              </a:solidFill>
              <a:latin typeface="Garamond" pitchFamily="18" charset="0"/>
              <a:cs typeface="Times New Roman" pitchFamily="18" charset="0"/>
            </a:endParaRPr>
          </a:p>
        </p:txBody>
      </p:sp>
      <p:sp>
        <p:nvSpPr>
          <p:cNvPr id="5"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Commonly used Terms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4" name="Rounded Rectangle 3"/>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181600"/>
          </a:xfrm>
        </p:spPr>
        <p:txBody>
          <a:bodyPr>
            <a:normAutofit fontScale="92500"/>
          </a:bodyPr>
          <a:lstStyle/>
          <a:p>
            <a:pPr>
              <a:spcBef>
                <a:spcPts val="0"/>
              </a:spcBef>
              <a:buNone/>
            </a:pPr>
            <a:r>
              <a:rPr lang="en-US" b="1" dirty="0" smtClean="0">
                <a:latin typeface="Garamond" pitchFamily="18" charset="0"/>
              </a:rPr>
              <a:t>When the Customer Doesn’t Fit</a:t>
            </a:r>
            <a:endParaRPr lang="en-US" sz="2000" b="1" dirty="0" smtClean="0">
              <a:latin typeface="Garamond" pitchFamily="18" charset="0"/>
            </a:endParaRPr>
          </a:p>
          <a:p>
            <a:pPr>
              <a:spcBef>
                <a:spcPts val="0"/>
              </a:spcBef>
              <a:buFont typeface="Wingdings" pitchFamily="2" charset="2"/>
              <a:buChar char="§"/>
            </a:pPr>
            <a:endParaRPr lang="en-US" sz="2000" dirty="0" smtClean="0">
              <a:latin typeface="Garamond" pitchFamily="18" charset="0"/>
            </a:endParaRPr>
          </a:p>
          <a:p>
            <a:pPr>
              <a:spcBef>
                <a:spcPts val="0"/>
              </a:spcBef>
              <a:buFont typeface="Wingdings" pitchFamily="2" charset="2"/>
              <a:buChar char="§"/>
            </a:pPr>
            <a:r>
              <a:rPr lang="en-US" sz="2800" dirty="0" smtClean="0">
                <a:latin typeface="Garamond" pitchFamily="18" charset="0"/>
              </a:rPr>
              <a:t>Inaccurate Customer Assessments </a:t>
            </a:r>
          </a:p>
          <a:p>
            <a:pPr lvl="1">
              <a:spcBef>
                <a:spcPts val="0"/>
              </a:spcBef>
              <a:buFont typeface="Wingdings" pitchFamily="2" charset="2"/>
              <a:buChar char="§"/>
            </a:pPr>
            <a:r>
              <a:rPr lang="en-US" sz="2400" dirty="0" smtClean="0">
                <a:latin typeface="Garamond" pitchFamily="18" charset="0"/>
              </a:rPr>
              <a:t>Affect our ability to develop and retain worksites</a:t>
            </a:r>
          </a:p>
          <a:p>
            <a:pPr lvl="2">
              <a:lnSpc>
                <a:spcPct val="150000"/>
              </a:lnSpc>
              <a:spcBef>
                <a:spcPts val="0"/>
              </a:spcBef>
              <a:buFont typeface="Wingdings" pitchFamily="2" charset="2"/>
              <a:buChar char="§"/>
            </a:pPr>
            <a:r>
              <a:rPr lang="en-US" sz="2200" dirty="0" smtClean="0">
                <a:latin typeface="Garamond" pitchFamily="18" charset="0"/>
              </a:rPr>
              <a:t>Worksite/Employer may not want to accept any future placements</a:t>
            </a:r>
          </a:p>
          <a:p>
            <a:pPr lvl="2">
              <a:lnSpc>
                <a:spcPct val="150000"/>
              </a:lnSpc>
              <a:spcBef>
                <a:spcPts val="0"/>
              </a:spcBef>
              <a:buFont typeface="Wingdings" pitchFamily="2" charset="2"/>
              <a:buChar char="§"/>
            </a:pPr>
            <a:r>
              <a:rPr lang="en-US" sz="2200" dirty="0" smtClean="0">
                <a:latin typeface="Garamond" pitchFamily="18" charset="0"/>
              </a:rPr>
              <a:t>Worksite/Employer may not want to work with the program </a:t>
            </a:r>
          </a:p>
          <a:p>
            <a:pPr lvl="2">
              <a:spcBef>
                <a:spcPts val="0"/>
              </a:spcBef>
              <a:buNone/>
            </a:pPr>
            <a:r>
              <a:rPr lang="en-US" sz="1500" dirty="0" smtClean="0">
                <a:latin typeface="Garamond" pitchFamily="18" charset="0"/>
              </a:rPr>
              <a:t> </a:t>
            </a:r>
          </a:p>
          <a:p>
            <a:pPr lvl="2">
              <a:spcBef>
                <a:spcPts val="0"/>
              </a:spcBef>
              <a:buNone/>
            </a:pPr>
            <a:endParaRPr lang="en-US" sz="1000" dirty="0" smtClean="0">
              <a:latin typeface="Garamond" pitchFamily="18" charset="0"/>
            </a:endParaRPr>
          </a:p>
          <a:p>
            <a:pPr>
              <a:spcBef>
                <a:spcPts val="0"/>
              </a:spcBef>
              <a:buFont typeface="Wingdings" pitchFamily="2" charset="2"/>
              <a:buChar char="§"/>
            </a:pPr>
            <a:r>
              <a:rPr lang="en-US" sz="2800" dirty="0" smtClean="0">
                <a:latin typeface="Garamond" pitchFamily="18" charset="0"/>
              </a:rPr>
              <a:t>Accurate Assessments and Placements </a:t>
            </a:r>
          </a:p>
          <a:p>
            <a:pPr lvl="1">
              <a:lnSpc>
                <a:spcPct val="150000"/>
              </a:lnSpc>
              <a:spcBef>
                <a:spcPts val="0"/>
              </a:spcBef>
              <a:buFont typeface="Wingdings" pitchFamily="2" charset="2"/>
              <a:buChar char="§"/>
            </a:pPr>
            <a:r>
              <a:rPr lang="en-US" sz="2400" dirty="0" smtClean="0">
                <a:latin typeface="Garamond" pitchFamily="18" charset="0"/>
              </a:rPr>
              <a:t>Prevent customers from feeling frustrated and unsuccessful</a:t>
            </a:r>
          </a:p>
          <a:p>
            <a:pPr lvl="1">
              <a:lnSpc>
                <a:spcPct val="150000"/>
              </a:lnSpc>
              <a:spcBef>
                <a:spcPts val="0"/>
              </a:spcBef>
              <a:buFont typeface="Wingdings" pitchFamily="2" charset="2"/>
              <a:buChar char="§"/>
            </a:pPr>
            <a:r>
              <a:rPr lang="en-US" sz="2400" dirty="0" smtClean="0">
                <a:latin typeface="Garamond" pitchFamily="18" charset="0"/>
              </a:rPr>
              <a:t>Prevent worksites/employers from having unproductive placements</a:t>
            </a:r>
          </a:p>
          <a:p>
            <a:pPr>
              <a:buFont typeface="Wingdings" pitchFamily="2" charset="2"/>
              <a:buChar char="§"/>
            </a:pPr>
            <a:endParaRPr lang="en-US" sz="2000" dirty="0" smtClean="0">
              <a:latin typeface="Garamond" pitchFamily="18" charset="0"/>
            </a:endParaRPr>
          </a:p>
          <a:p>
            <a:pPr>
              <a:buFont typeface="Wingdings" pitchFamily="2" charset="2"/>
              <a:buChar char="§"/>
            </a:pPr>
            <a:endParaRPr lang="en-US" sz="2000" dirty="0" smtClean="0">
              <a:latin typeface="Garamond" pitchFamily="18" charset="0"/>
            </a:endParaRPr>
          </a:p>
          <a:p>
            <a:pPr>
              <a:buFont typeface="Wingdings" pitchFamily="2" charset="2"/>
              <a:buChar char="§"/>
            </a:pPr>
            <a:endParaRPr lang="en-US" b="1" dirty="0" smtClean="0">
              <a:latin typeface="Garamond" pitchFamily="18" charset="0"/>
            </a:endParaRPr>
          </a:p>
          <a:p>
            <a:pPr>
              <a:buFont typeface="Wingdings" pitchFamily="2" charset="2"/>
              <a:buChar char="§"/>
            </a:pPr>
            <a:endParaRPr lang="en-US" dirty="0" smtClean="0">
              <a:solidFill>
                <a:schemeClr val="accent3">
                  <a:lumMod val="60000"/>
                  <a:lumOff val="40000"/>
                </a:schemeClr>
              </a:solidFill>
              <a:latin typeface="Garamond" pitchFamily="18" charset="0"/>
            </a:endParaRPr>
          </a:p>
          <a:p>
            <a:pPr>
              <a:buNone/>
            </a:pPr>
            <a:endParaRPr lang="en-US" sz="4000" dirty="0">
              <a:solidFill>
                <a:schemeClr val="accent1">
                  <a:lumMod val="50000"/>
                </a:schemeClr>
              </a:solidFill>
              <a:latin typeface="Garamond" pitchFamily="18" charset="0"/>
            </a:endParaRPr>
          </a:p>
        </p:txBody>
      </p:sp>
      <p:sp>
        <p:nvSpPr>
          <p:cNvPr id="9"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Organizational Fit</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6" name="Rounded Rectangle 5"/>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105400"/>
          </a:xfrm>
        </p:spPr>
        <p:txBody>
          <a:bodyPr>
            <a:normAutofit fontScale="92500"/>
          </a:bodyPr>
          <a:lstStyle/>
          <a:p>
            <a:pPr>
              <a:buNone/>
            </a:pPr>
            <a:r>
              <a:rPr lang="en-US" b="1" dirty="0" smtClean="0">
                <a:latin typeface="Garamond" pitchFamily="18" charset="0"/>
              </a:rPr>
              <a:t>Work Ethic</a:t>
            </a:r>
          </a:p>
          <a:p>
            <a:pPr>
              <a:buFont typeface="Wingdings" pitchFamily="2" charset="2"/>
              <a:buChar char="§"/>
            </a:pPr>
            <a:r>
              <a:rPr lang="en-US" sz="2400" b="1" dirty="0" smtClean="0">
                <a:latin typeface="Garamond" pitchFamily="18" charset="0"/>
              </a:rPr>
              <a:t>A set of values based on hard work and diligence </a:t>
            </a:r>
          </a:p>
          <a:p>
            <a:pPr>
              <a:buFont typeface="Wingdings" pitchFamily="2" charset="2"/>
              <a:buChar char="§"/>
            </a:pPr>
            <a:r>
              <a:rPr lang="en-US" sz="2400" b="1" dirty="0" smtClean="0">
                <a:latin typeface="Garamond" pitchFamily="18" charset="0"/>
              </a:rPr>
              <a:t>Poor work behavior begins with poor work ethic</a:t>
            </a:r>
          </a:p>
          <a:p>
            <a:pPr lvl="1">
              <a:lnSpc>
                <a:spcPct val="150000"/>
              </a:lnSpc>
              <a:buClr>
                <a:srgbClr val="FFC000"/>
              </a:buClr>
              <a:buFont typeface="Wingdings" pitchFamily="2" charset="2"/>
              <a:buChar char="§"/>
            </a:pPr>
            <a:r>
              <a:rPr lang="en-US" sz="2600" dirty="0" smtClean="0">
                <a:latin typeface="Garamond" pitchFamily="18" charset="0"/>
              </a:rPr>
              <a:t>Has the Customer shown a Lack of Professionalism?</a:t>
            </a:r>
          </a:p>
          <a:p>
            <a:pPr lvl="1">
              <a:lnSpc>
                <a:spcPct val="150000"/>
              </a:lnSpc>
              <a:buClr>
                <a:srgbClr val="FFC000"/>
              </a:buClr>
              <a:buFont typeface="Wingdings" pitchFamily="2" charset="2"/>
              <a:buChar char="§"/>
            </a:pPr>
            <a:r>
              <a:rPr lang="en-US" sz="2600" dirty="0" smtClean="0">
                <a:latin typeface="Garamond" pitchFamily="18" charset="0"/>
              </a:rPr>
              <a:t>Has the Customer Shown Repetitive Tardiness?</a:t>
            </a:r>
          </a:p>
          <a:p>
            <a:pPr lvl="1">
              <a:lnSpc>
                <a:spcPct val="150000"/>
              </a:lnSpc>
              <a:buClr>
                <a:srgbClr val="FFC000"/>
              </a:buClr>
              <a:buFont typeface="Wingdings" pitchFamily="2" charset="2"/>
              <a:buChar char="§"/>
            </a:pPr>
            <a:r>
              <a:rPr lang="en-US" sz="2600" dirty="0" smtClean="0">
                <a:latin typeface="Garamond" pitchFamily="18" charset="0"/>
              </a:rPr>
              <a:t>Is the Customer Easily Distracted?</a:t>
            </a:r>
          </a:p>
          <a:p>
            <a:pPr lvl="1">
              <a:lnSpc>
                <a:spcPct val="150000"/>
              </a:lnSpc>
              <a:buClr>
                <a:srgbClr val="FFC000"/>
              </a:buClr>
              <a:buFont typeface="Wingdings" pitchFamily="2" charset="2"/>
              <a:buChar char="§"/>
            </a:pPr>
            <a:r>
              <a:rPr lang="en-US" sz="2600" dirty="0" smtClean="0">
                <a:latin typeface="Garamond" pitchFamily="18" charset="0"/>
              </a:rPr>
              <a:t>Is the Customer Known for Being Argumentative?</a:t>
            </a:r>
          </a:p>
          <a:p>
            <a:pPr lvl="1">
              <a:lnSpc>
                <a:spcPct val="150000"/>
              </a:lnSpc>
              <a:buClr>
                <a:srgbClr val="FFC000"/>
              </a:buClr>
              <a:buFont typeface="Wingdings" pitchFamily="2" charset="2"/>
              <a:buChar char="§"/>
            </a:pPr>
            <a:r>
              <a:rPr lang="en-US" sz="2600" dirty="0" smtClean="0">
                <a:latin typeface="Garamond" pitchFamily="18" charset="0"/>
              </a:rPr>
              <a:t>Does the Customer Appear to be Overly Social?</a:t>
            </a:r>
          </a:p>
          <a:p>
            <a:pPr lvl="1">
              <a:lnSpc>
                <a:spcPct val="150000"/>
              </a:lnSpc>
              <a:buClr>
                <a:srgbClr val="FFC000"/>
              </a:buClr>
              <a:buFont typeface="Wingdings" pitchFamily="2" charset="2"/>
              <a:buChar char="§"/>
            </a:pPr>
            <a:r>
              <a:rPr lang="en-US" sz="2600" dirty="0" smtClean="0">
                <a:latin typeface="Garamond" pitchFamily="18" charset="0"/>
              </a:rPr>
              <a:t>Can the Customer be a Team Player?</a:t>
            </a:r>
          </a:p>
          <a:p>
            <a:pPr lvl="2">
              <a:buClr>
                <a:srgbClr val="FFC000"/>
              </a:buClr>
              <a:buFont typeface="Wingdings" pitchFamily="2" charset="2"/>
              <a:buChar char="§"/>
            </a:pPr>
            <a:endParaRPr lang="en-US" dirty="0" smtClean="0">
              <a:latin typeface="Garamond" pitchFamily="18" charset="0"/>
            </a:endParaRPr>
          </a:p>
          <a:p>
            <a:pPr lvl="1">
              <a:buFont typeface="Wingdings" pitchFamily="2" charset="2"/>
              <a:buChar char="§"/>
            </a:pPr>
            <a:endParaRPr lang="en-US" dirty="0" smtClean="0">
              <a:solidFill>
                <a:schemeClr val="accent3">
                  <a:lumMod val="60000"/>
                  <a:lumOff val="40000"/>
                </a:schemeClr>
              </a:solidFill>
              <a:latin typeface="Garamond" pitchFamily="18" charset="0"/>
            </a:endParaRPr>
          </a:p>
          <a:p>
            <a:pPr>
              <a:buNone/>
            </a:pPr>
            <a:endParaRPr lang="en-US" sz="4000" dirty="0">
              <a:solidFill>
                <a:schemeClr val="accent1">
                  <a:lumMod val="50000"/>
                </a:schemeClr>
              </a:solidFill>
              <a:latin typeface="Garamond" pitchFamily="18" charset="0"/>
            </a:endParaRPr>
          </a:p>
        </p:txBody>
      </p:sp>
      <p:sp>
        <p:nvSpPr>
          <p:cNvPr id="9"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Organizational Fit</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6" name="Rounded Rectangle 5"/>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257800"/>
          </a:xfrm>
        </p:spPr>
        <p:txBody>
          <a:bodyPr>
            <a:normAutofit lnSpcReduction="10000"/>
          </a:bodyPr>
          <a:lstStyle/>
          <a:p>
            <a:pPr>
              <a:buClr>
                <a:srgbClr val="FFC000"/>
              </a:buClr>
              <a:buNone/>
            </a:pPr>
            <a:r>
              <a:rPr lang="en-US" dirty="0" smtClean="0">
                <a:latin typeface="Garamond" pitchFamily="18" charset="0"/>
              </a:rPr>
              <a:t>Returning Customers</a:t>
            </a:r>
          </a:p>
          <a:p>
            <a:pPr>
              <a:buClr>
                <a:srgbClr val="FFC000"/>
              </a:buClr>
              <a:buFont typeface="Wingdings" pitchFamily="2" charset="2"/>
              <a:buChar char="§"/>
            </a:pPr>
            <a:r>
              <a:rPr lang="en-US" dirty="0" smtClean="0">
                <a:latin typeface="Garamond" pitchFamily="18" charset="0"/>
              </a:rPr>
              <a:t>Initial Assessment should still be completed</a:t>
            </a:r>
          </a:p>
          <a:p>
            <a:pPr>
              <a:buClr>
                <a:srgbClr val="FFC000"/>
              </a:buClr>
              <a:buFont typeface="Wingdings" pitchFamily="2" charset="2"/>
              <a:buChar char="§"/>
            </a:pPr>
            <a:r>
              <a:rPr lang="en-US" dirty="0" smtClean="0">
                <a:latin typeface="Garamond" pitchFamily="18" charset="0"/>
              </a:rPr>
              <a:t>If the Initial Assessment is completed before the participant becomes mandatory</a:t>
            </a:r>
          </a:p>
          <a:p>
            <a:pPr lvl="1">
              <a:buClr>
                <a:srgbClr val="FFC000"/>
              </a:buClr>
              <a:buFont typeface="Wingdings" pitchFamily="2" charset="2"/>
              <a:buChar char="§"/>
            </a:pPr>
            <a:r>
              <a:rPr lang="en-US" dirty="0" smtClean="0">
                <a:latin typeface="Garamond" pitchFamily="18" charset="0"/>
              </a:rPr>
              <a:t>A </a:t>
            </a:r>
            <a:r>
              <a:rPr lang="en-US" u="sng" dirty="0" smtClean="0">
                <a:solidFill>
                  <a:srgbClr val="FFC000"/>
                </a:solidFill>
                <a:latin typeface="Garamond" pitchFamily="18" charset="0"/>
              </a:rPr>
              <a:t>review signature line</a:t>
            </a:r>
            <a:r>
              <a:rPr lang="en-US" dirty="0" smtClean="0">
                <a:solidFill>
                  <a:srgbClr val="FFC000"/>
                </a:solidFill>
                <a:latin typeface="Garamond" pitchFamily="18" charset="0"/>
              </a:rPr>
              <a:t> </a:t>
            </a:r>
            <a:r>
              <a:rPr lang="en-US" dirty="0" smtClean="0">
                <a:latin typeface="Garamond" pitchFamily="18" charset="0"/>
              </a:rPr>
              <a:t>should be added </a:t>
            </a:r>
          </a:p>
          <a:p>
            <a:pPr lvl="2">
              <a:buClr>
                <a:srgbClr val="FFC000"/>
              </a:buClr>
              <a:buFont typeface="Wingdings" pitchFamily="2" charset="2"/>
              <a:buChar char="§"/>
            </a:pPr>
            <a:r>
              <a:rPr lang="en-US" dirty="0" smtClean="0">
                <a:latin typeface="Garamond" pitchFamily="18" charset="0"/>
              </a:rPr>
              <a:t>Verifies that the case manager and customer have discussed the prior assessment</a:t>
            </a:r>
          </a:p>
          <a:p>
            <a:pPr lvl="2">
              <a:buClr>
                <a:srgbClr val="FFC000"/>
              </a:buClr>
              <a:buFont typeface="Wingdings" pitchFamily="2" charset="2"/>
              <a:buChar char="§"/>
            </a:pPr>
            <a:r>
              <a:rPr lang="en-US" dirty="0" smtClean="0">
                <a:latin typeface="Garamond" pitchFamily="18" charset="0"/>
              </a:rPr>
              <a:t>Informs monitors of any updates/changes to prior assessment</a:t>
            </a:r>
          </a:p>
          <a:p>
            <a:pPr lvl="1">
              <a:buClr>
                <a:srgbClr val="FFC000"/>
              </a:buClr>
              <a:buFont typeface="Wingdings" pitchFamily="2" charset="2"/>
              <a:buChar char="§"/>
            </a:pPr>
            <a:r>
              <a:rPr lang="en-US" dirty="0" smtClean="0">
                <a:latin typeface="Garamond" pitchFamily="18" charset="0"/>
              </a:rPr>
              <a:t>Case notes do not suffice</a:t>
            </a:r>
          </a:p>
          <a:p>
            <a:pPr lvl="2">
              <a:buClr>
                <a:srgbClr val="FFC000"/>
              </a:buClr>
              <a:buFont typeface="Wingdings" pitchFamily="2" charset="2"/>
              <a:buChar char="§"/>
            </a:pPr>
            <a:r>
              <a:rPr lang="en-US" dirty="0" smtClean="0">
                <a:latin typeface="Garamond" pitchFamily="18" charset="0"/>
              </a:rPr>
              <a:t>Example: Case manager reviewed prior Initial Assessment with customer on 01/11/11. </a:t>
            </a:r>
          </a:p>
          <a:p>
            <a:pPr lvl="1">
              <a:buClr>
                <a:srgbClr val="FFC000"/>
              </a:buClr>
              <a:buFont typeface="Wingdings" pitchFamily="2" charset="2"/>
              <a:buChar char="§"/>
            </a:pPr>
            <a:endParaRPr lang="en-US" dirty="0" smtClean="0">
              <a:latin typeface="Garamond" pitchFamily="18" charset="0"/>
            </a:endParaRPr>
          </a:p>
          <a:p>
            <a:pPr>
              <a:buFont typeface="Wingdings" pitchFamily="2" charset="2"/>
              <a:buChar char="§"/>
            </a:pPr>
            <a:endParaRPr lang="en-US" sz="2400" dirty="0" smtClean="0">
              <a:latin typeface="Garamond" pitchFamily="18" charset="0"/>
            </a:endParaRPr>
          </a:p>
          <a:p>
            <a:pPr>
              <a:buFont typeface="Wingdings" pitchFamily="2" charset="2"/>
              <a:buChar char="§"/>
            </a:pPr>
            <a:endParaRPr lang="en-US" sz="2400" dirty="0">
              <a:latin typeface="Garamond" pitchFamily="18" charset="0"/>
            </a:endParaRPr>
          </a:p>
        </p:txBody>
      </p:sp>
      <p:sp>
        <p:nvSpPr>
          <p:cNvPr id="9"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Ongoing Assessment</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0" name="Rounded Rectangle 9"/>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19200"/>
            <a:ext cx="8229600" cy="5181600"/>
          </a:xfrm>
        </p:spPr>
        <p:txBody>
          <a:bodyPr>
            <a:normAutofit/>
          </a:bodyPr>
          <a:lstStyle/>
          <a:p>
            <a:pPr>
              <a:buClr>
                <a:srgbClr val="FFC000"/>
              </a:buClr>
              <a:buNone/>
            </a:pPr>
            <a:r>
              <a:rPr lang="en-US" dirty="0" smtClean="0">
                <a:latin typeface="Garamond" pitchFamily="18" charset="0"/>
              </a:rPr>
              <a:t>Assessment is Ongoing…</a:t>
            </a:r>
          </a:p>
          <a:p>
            <a:pPr>
              <a:buClr>
                <a:srgbClr val="FFC000"/>
              </a:buClr>
              <a:buFont typeface="Wingdings" pitchFamily="2" charset="2"/>
              <a:buChar char="§"/>
            </a:pPr>
            <a:r>
              <a:rPr lang="en-US" sz="2800" dirty="0" smtClean="0">
                <a:latin typeface="Garamond" pitchFamily="18" charset="0"/>
              </a:rPr>
              <a:t>Purpose of Ongoing Assessment </a:t>
            </a:r>
            <a:r>
              <a:rPr lang="en-US" sz="2000" dirty="0" smtClean="0">
                <a:latin typeface="Garamond" pitchFamily="18" charset="0"/>
              </a:rPr>
              <a:t> </a:t>
            </a:r>
          </a:p>
          <a:p>
            <a:pPr lvl="1">
              <a:buClr>
                <a:srgbClr val="FFC000"/>
              </a:buClr>
              <a:buFont typeface="Wingdings" pitchFamily="2" charset="2"/>
              <a:buChar char="§"/>
            </a:pPr>
            <a:r>
              <a:rPr lang="en-US" dirty="0" smtClean="0">
                <a:latin typeface="Garamond" pitchFamily="18" charset="0"/>
              </a:rPr>
              <a:t>Customer’s Needs and Barriers Change</a:t>
            </a:r>
          </a:p>
          <a:p>
            <a:pPr lvl="1">
              <a:buClr>
                <a:srgbClr val="FFC000"/>
              </a:buClr>
              <a:buFont typeface="Wingdings" pitchFamily="2" charset="2"/>
              <a:buChar char="§"/>
            </a:pPr>
            <a:r>
              <a:rPr lang="en-US" dirty="0" smtClean="0">
                <a:latin typeface="Garamond" pitchFamily="18" charset="0"/>
              </a:rPr>
              <a:t>Customer’s Goals Change </a:t>
            </a:r>
          </a:p>
          <a:p>
            <a:pPr lvl="2">
              <a:buClr>
                <a:srgbClr val="FFC000"/>
              </a:buClr>
              <a:buFont typeface="Wingdings" pitchFamily="2" charset="2"/>
              <a:buChar char="§"/>
            </a:pPr>
            <a:r>
              <a:rPr lang="en-US" dirty="0" smtClean="0">
                <a:latin typeface="Garamond" pitchFamily="18" charset="0"/>
              </a:rPr>
              <a:t>Possible Life Changing Events</a:t>
            </a:r>
          </a:p>
          <a:p>
            <a:pPr lvl="3">
              <a:buClr>
                <a:srgbClr val="FFC000"/>
              </a:buClr>
              <a:buFont typeface="Wingdings" pitchFamily="2" charset="2"/>
              <a:buChar char="§"/>
            </a:pPr>
            <a:r>
              <a:rPr lang="en-US" sz="2300" dirty="0" smtClean="0">
                <a:latin typeface="Garamond" pitchFamily="18" charset="0"/>
              </a:rPr>
              <a:t>Death of a Loved One</a:t>
            </a:r>
          </a:p>
          <a:p>
            <a:pPr lvl="3">
              <a:buClr>
                <a:srgbClr val="FFC000"/>
              </a:buClr>
              <a:buFont typeface="Wingdings" pitchFamily="2" charset="2"/>
              <a:buChar char="§"/>
            </a:pPr>
            <a:r>
              <a:rPr lang="en-US" sz="2300" dirty="0" smtClean="0">
                <a:latin typeface="Garamond" pitchFamily="18" charset="0"/>
              </a:rPr>
              <a:t>College Graduation</a:t>
            </a:r>
          </a:p>
          <a:p>
            <a:pPr lvl="3">
              <a:buClr>
                <a:srgbClr val="FFC000"/>
              </a:buClr>
              <a:buFont typeface="Wingdings" pitchFamily="2" charset="2"/>
              <a:buChar char="§"/>
            </a:pPr>
            <a:r>
              <a:rPr lang="en-US" sz="2300" dirty="0" smtClean="0">
                <a:latin typeface="Garamond" pitchFamily="18" charset="0"/>
              </a:rPr>
              <a:t>Birth of a Child</a:t>
            </a:r>
          </a:p>
          <a:p>
            <a:pPr lvl="3">
              <a:buClr>
                <a:srgbClr val="FFC000"/>
              </a:buClr>
              <a:buFont typeface="Wingdings" pitchFamily="2" charset="2"/>
              <a:buChar char="§"/>
            </a:pPr>
            <a:r>
              <a:rPr lang="en-US" sz="2300" dirty="0" smtClean="0">
                <a:latin typeface="Garamond" pitchFamily="18" charset="0"/>
              </a:rPr>
              <a:t>Relocation</a:t>
            </a:r>
          </a:p>
          <a:p>
            <a:pPr lvl="3">
              <a:buClr>
                <a:srgbClr val="FFC000"/>
              </a:buClr>
              <a:buFont typeface="Wingdings" pitchFamily="2" charset="2"/>
              <a:buChar char="§"/>
            </a:pPr>
            <a:r>
              <a:rPr lang="en-US" sz="2300" dirty="0" smtClean="0">
                <a:latin typeface="Garamond" pitchFamily="18" charset="0"/>
              </a:rPr>
              <a:t>Marriage</a:t>
            </a:r>
          </a:p>
          <a:p>
            <a:pPr lvl="3">
              <a:buClr>
                <a:srgbClr val="FFC000"/>
              </a:buClr>
              <a:buFont typeface="Wingdings" pitchFamily="2" charset="2"/>
              <a:buChar char="§"/>
            </a:pPr>
            <a:r>
              <a:rPr lang="en-US" sz="2300" dirty="0" smtClean="0">
                <a:latin typeface="Garamond" pitchFamily="18" charset="0"/>
              </a:rPr>
              <a:t>Divorce</a:t>
            </a:r>
          </a:p>
          <a:p>
            <a:pPr lvl="3">
              <a:buClr>
                <a:srgbClr val="FFC000"/>
              </a:buClr>
              <a:buFont typeface="Wingdings" pitchFamily="2" charset="2"/>
              <a:buChar char="§"/>
            </a:pPr>
            <a:endParaRPr lang="en-US" dirty="0" smtClean="0">
              <a:latin typeface="Garamond" pitchFamily="18" charset="0"/>
            </a:endParaRPr>
          </a:p>
          <a:p>
            <a:pPr>
              <a:buFont typeface="Wingdings" pitchFamily="2" charset="2"/>
              <a:buChar char="§"/>
            </a:pPr>
            <a:endParaRPr lang="en-US" sz="2400" dirty="0" smtClean="0">
              <a:latin typeface="Garamond" pitchFamily="18" charset="0"/>
            </a:endParaRPr>
          </a:p>
          <a:p>
            <a:pPr>
              <a:buFont typeface="Wingdings" pitchFamily="2" charset="2"/>
              <a:buChar char="§"/>
            </a:pPr>
            <a:endParaRPr lang="en-US" sz="2400" dirty="0">
              <a:latin typeface="Garamond" pitchFamily="18" charset="0"/>
            </a:endParaRPr>
          </a:p>
        </p:txBody>
      </p:sp>
      <p:sp>
        <p:nvSpPr>
          <p:cNvPr id="8" name="Content Placeholder 5"/>
          <p:cNvSpPr txBox="1">
            <a:spLocks/>
          </p:cNvSpPr>
          <p:nvPr/>
        </p:nvSpPr>
        <p:spPr>
          <a:xfrm>
            <a:off x="4953000" y="1828801"/>
            <a:ext cx="3657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3200" noProof="0" dirty="0" smtClean="0">
              <a:solidFill>
                <a:schemeClr val="accent1"/>
              </a:solidFill>
              <a:latin typeface="Agency FB"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9"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Ongoing Assessment</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0" name="Rounded Rectangle 9"/>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pic>
        <p:nvPicPr>
          <p:cNvPr id="13" name="Picture 12" descr="neverendingmarimba.jpg"/>
          <p:cNvPicPr>
            <a:picLocks noChangeAspect="1"/>
          </p:cNvPicPr>
          <p:nvPr/>
        </p:nvPicPr>
        <p:blipFill>
          <a:blip r:embed="rId3" cstate="print"/>
          <a:stretch>
            <a:fillRect/>
          </a:stretch>
        </p:blipFill>
        <p:spPr>
          <a:xfrm>
            <a:off x="5638800" y="3048000"/>
            <a:ext cx="2895600" cy="2895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Autofit/>
          </a:bodyPr>
          <a:lstStyle/>
          <a:p>
            <a:pPr marL="514350" indent="-514350">
              <a:buClr>
                <a:srgbClr val="FFC000"/>
              </a:buClr>
              <a:buFont typeface="+mj-lt"/>
              <a:buAutoNum type="arabicPeriod"/>
            </a:pPr>
            <a:r>
              <a:rPr lang="en-US" sz="2100" dirty="0" smtClean="0">
                <a:latin typeface="Garamond" pitchFamily="18" charset="0"/>
              </a:rPr>
              <a:t>Which of the following is assessed during the Initial Assessment?</a:t>
            </a:r>
          </a:p>
          <a:p>
            <a:pPr marL="914400" lvl="1" indent="-514350">
              <a:buClr>
                <a:srgbClr val="FFC000"/>
              </a:buClr>
              <a:buFont typeface="+mj-lt"/>
              <a:buAutoNum type="alphaLcParenR"/>
            </a:pPr>
            <a:r>
              <a:rPr lang="en-US" sz="2100" dirty="0" smtClean="0">
                <a:latin typeface="Garamond" pitchFamily="18" charset="0"/>
              </a:rPr>
              <a:t>Work History (answer)</a:t>
            </a:r>
          </a:p>
          <a:p>
            <a:pPr marL="914400" lvl="1" indent="-514350">
              <a:buClr>
                <a:srgbClr val="FFC000"/>
              </a:buClr>
              <a:buFont typeface="+mj-lt"/>
              <a:buAutoNum type="alphaLcParenR"/>
            </a:pPr>
            <a:r>
              <a:rPr lang="en-US" sz="2100" dirty="0" smtClean="0">
                <a:latin typeface="Garamond" pitchFamily="18" charset="0"/>
              </a:rPr>
              <a:t>Writing Style</a:t>
            </a:r>
          </a:p>
          <a:p>
            <a:pPr marL="514350" indent="-514350">
              <a:buClr>
                <a:srgbClr val="FFC000"/>
              </a:buClr>
              <a:buFont typeface="+mj-lt"/>
              <a:buAutoNum type="arabicPeriod"/>
            </a:pPr>
            <a:r>
              <a:rPr lang="en-US" sz="2100" dirty="0" smtClean="0">
                <a:latin typeface="Garamond" pitchFamily="18" charset="0"/>
              </a:rPr>
              <a:t>A customer’s work history and skills can determine his/her employability.</a:t>
            </a:r>
          </a:p>
          <a:p>
            <a:pPr marL="914400" lvl="1" indent="-514350">
              <a:buClr>
                <a:srgbClr val="FFC000"/>
              </a:buClr>
              <a:buFont typeface="+mj-lt"/>
              <a:buAutoNum type="alphaLcParenR"/>
            </a:pPr>
            <a:r>
              <a:rPr lang="en-US" sz="2100" dirty="0" smtClean="0">
                <a:latin typeface="Garamond" pitchFamily="18" charset="0"/>
              </a:rPr>
              <a:t>True (answer)</a:t>
            </a:r>
          </a:p>
          <a:p>
            <a:pPr marL="914400" lvl="1" indent="-514350">
              <a:buClr>
                <a:srgbClr val="FFC000"/>
              </a:buClr>
              <a:buFont typeface="+mj-lt"/>
              <a:buAutoNum type="alphaLcParenR"/>
            </a:pPr>
            <a:r>
              <a:rPr lang="en-US" sz="2100" dirty="0" smtClean="0">
                <a:latin typeface="Garamond" pitchFamily="18" charset="0"/>
              </a:rPr>
              <a:t>False </a:t>
            </a:r>
          </a:p>
          <a:p>
            <a:pPr marL="514350" indent="-514350">
              <a:buClr>
                <a:srgbClr val="FFC000"/>
              </a:buClr>
              <a:buFont typeface="+mj-lt"/>
              <a:buAutoNum type="arabicPeriod"/>
            </a:pPr>
            <a:r>
              <a:rPr lang="en-US" sz="2100" dirty="0" smtClean="0">
                <a:latin typeface="Garamond" pitchFamily="18" charset="0"/>
              </a:rPr>
              <a:t>Assessment is an ongoing process.</a:t>
            </a:r>
          </a:p>
          <a:p>
            <a:pPr marL="914400" lvl="1" indent="-514350">
              <a:buClr>
                <a:srgbClr val="FFC000"/>
              </a:buClr>
              <a:buFont typeface="+mj-lt"/>
              <a:buAutoNum type="alphaLcParenR"/>
            </a:pPr>
            <a:r>
              <a:rPr lang="en-US" sz="2100" dirty="0" smtClean="0">
                <a:latin typeface="Garamond" pitchFamily="18" charset="0"/>
              </a:rPr>
              <a:t>True  (answer) </a:t>
            </a:r>
          </a:p>
          <a:p>
            <a:pPr marL="914400" lvl="1" indent="-514350">
              <a:buClr>
                <a:srgbClr val="FFC000"/>
              </a:buClr>
              <a:buFont typeface="+mj-lt"/>
              <a:buAutoNum type="alphaLcParenR"/>
            </a:pPr>
            <a:r>
              <a:rPr lang="en-US" sz="2100" dirty="0" smtClean="0">
                <a:latin typeface="Garamond" pitchFamily="18" charset="0"/>
              </a:rPr>
              <a:t>False </a:t>
            </a:r>
          </a:p>
          <a:p>
            <a:pPr marL="514350" indent="-514350">
              <a:buClr>
                <a:srgbClr val="FFC000"/>
              </a:buClr>
              <a:buFont typeface="+mj-lt"/>
              <a:buAutoNum type="arabicPeriod"/>
            </a:pPr>
            <a:r>
              <a:rPr lang="en-US" sz="2100" dirty="0" smtClean="0">
                <a:latin typeface="Garamond" pitchFamily="18" charset="0"/>
              </a:rPr>
              <a:t>The Initial Assessment must take place within ______ days of the customer becoming eligible for cash assistance?</a:t>
            </a:r>
          </a:p>
          <a:p>
            <a:pPr marL="914400" lvl="1" indent="-514350">
              <a:buClr>
                <a:srgbClr val="FFC000"/>
              </a:buClr>
              <a:buFont typeface="+mj-lt"/>
              <a:buAutoNum type="alphaLcParenR"/>
            </a:pPr>
            <a:r>
              <a:rPr lang="en-US" sz="2100" dirty="0" smtClean="0">
                <a:latin typeface="Garamond" pitchFamily="18" charset="0"/>
              </a:rPr>
              <a:t>120 Days</a:t>
            </a:r>
          </a:p>
          <a:p>
            <a:pPr marL="914400" lvl="1" indent="-514350">
              <a:buClr>
                <a:srgbClr val="FFC000"/>
              </a:buClr>
              <a:buFont typeface="+mj-lt"/>
              <a:buAutoNum type="alphaLcParenR"/>
            </a:pPr>
            <a:r>
              <a:rPr lang="en-US" sz="2100" dirty="0" smtClean="0">
                <a:latin typeface="Garamond" pitchFamily="18" charset="0"/>
              </a:rPr>
              <a:t>30 Days (answer)</a:t>
            </a:r>
          </a:p>
        </p:txBody>
      </p:sp>
      <p:sp>
        <p:nvSpPr>
          <p:cNvPr id="3" name="Title 2"/>
          <p:cNvSpPr>
            <a:spLocks noGrp="1"/>
          </p:cNvSpPr>
          <p:nvPr>
            <p:ph type="title"/>
          </p:nvPr>
        </p:nvSpPr>
        <p:spPr>
          <a:xfrm>
            <a:off x="0" y="228600"/>
            <a:ext cx="9144000" cy="1069848"/>
          </a:xfrm>
        </p:spPr>
        <p:txBody>
          <a:bodyPr/>
          <a:lstStyle/>
          <a:p>
            <a:r>
              <a:rPr lang="en-US" sz="4800" dirty="0" smtClean="0">
                <a:latin typeface="Cambria" pitchFamily="18" charset="0"/>
              </a:rPr>
              <a:t>Let’s Review</a:t>
            </a:r>
            <a:endParaRPr lang="en-US" sz="4800" dirty="0">
              <a:latin typeface="Cambri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82045"/>
            <a:ext cx="9143999" cy="5410986"/>
          </a:xfrm>
        </p:spPr>
        <p:txBody>
          <a:bodyPr>
            <a:normAutofit fontScale="92500" lnSpcReduction="20000"/>
          </a:bodyPr>
          <a:lstStyle/>
          <a:p>
            <a:pPr algn="ctr">
              <a:lnSpc>
                <a:spcPct val="150000"/>
              </a:lnSpc>
              <a:buFont typeface="Wingdings" pitchFamily="2" charset="2"/>
              <a:buChar char="§"/>
            </a:pPr>
            <a:endParaRPr lang="en-US" sz="2400" dirty="0" smtClean="0">
              <a:latin typeface="Baskerville Old Face" pitchFamily="18" charset="0"/>
            </a:endParaRPr>
          </a:p>
          <a:p>
            <a:pPr algn="ctr">
              <a:lnSpc>
                <a:spcPct val="150000"/>
              </a:lnSpc>
              <a:buFont typeface="Wingdings" pitchFamily="2" charset="2"/>
              <a:buChar char="§"/>
            </a:pPr>
            <a:endParaRPr lang="en-US" sz="2400" dirty="0" smtClean="0">
              <a:latin typeface="Baskerville Old Face" pitchFamily="18" charset="0"/>
            </a:endParaRPr>
          </a:p>
          <a:p>
            <a:pPr algn="ctr">
              <a:buNone/>
            </a:pPr>
            <a:r>
              <a:rPr lang="en-US" sz="5400" dirty="0" smtClean="0">
                <a:latin typeface="Baskerville Old Face" pitchFamily="18" charset="0"/>
              </a:rPr>
              <a:t>Please Contact the </a:t>
            </a:r>
          </a:p>
          <a:p>
            <a:pPr algn="ctr">
              <a:buNone/>
            </a:pPr>
            <a:r>
              <a:rPr lang="en-US" sz="5400" dirty="0" smtClean="0">
                <a:latin typeface="Baskerville Old Face" pitchFamily="18" charset="0"/>
              </a:rPr>
              <a:t>Welfare Transition Team </a:t>
            </a:r>
          </a:p>
          <a:p>
            <a:pPr algn="ctr">
              <a:buNone/>
            </a:pPr>
            <a:r>
              <a:rPr lang="en-US" sz="5400" dirty="0" smtClean="0">
                <a:latin typeface="Baskerville Old Face" pitchFamily="18" charset="0"/>
              </a:rPr>
              <a:t>at 1-866-352-2345 </a:t>
            </a:r>
          </a:p>
          <a:p>
            <a:pPr algn="ctr">
              <a:buNone/>
            </a:pPr>
            <a:endParaRPr lang="en-US" sz="3600" dirty="0" smtClean="0">
              <a:solidFill>
                <a:srgbClr val="FFC000"/>
              </a:solidFill>
              <a:latin typeface="Agency FB" pitchFamily="34" charset="0"/>
            </a:endParaRPr>
          </a:p>
          <a:p>
            <a:pPr lvl="0">
              <a:buNone/>
              <a:defRPr/>
            </a:pPr>
            <a:endParaRPr lang="en-US" sz="3600" dirty="0" smtClean="0">
              <a:solidFill>
                <a:srgbClr val="FFC000"/>
              </a:solidFill>
              <a:latin typeface="Agency FB" pitchFamily="34" charset="0"/>
            </a:endParaRPr>
          </a:p>
          <a:p>
            <a:pPr lvl="0">
              <a:buNone/>
              <a:defRPr/>
            </a:pPr>
            <a:r>
              <a:rPr lang="en-US" sz="2200" dirty="0" smtClean="0">
                <a:solidFill>
                  <a:srgbClr val="FFC000"/>
                </a:solidFill>
                <a:latin typeface="Agency FB" pitchFamily="34" charset="0"/>
              </a:rPr>
              <a:t>An equal opportunity employer/program. Auxiliary aids and services are available upon request to individuals </a:t>
            </a:r>
          </a:p>
          <a:p>
            <a:pPr lvl="0">
              <a:buNone/>
              <a:defRPr/>
            </a:pPr>
            <a:r>
              <a:rPr lang="en-US" sz="2200" dirty="0" smtClean="0">
                <a:solidFill>
                  <a:srgbClr val="FFC000"/>
                </a:solidFill>
                <a:latin typeface="Agency FB" pitchFamily="34" charset="0"/>
              </a:rPr>
              <a:t>with disabilities. All voice telephone numbers on this document may be reached by persons using TTY/TDD </a:t>
            </a:r>
          </a:p>
          <a:p>
            <a:pPr lvl="0">
              <a:buNone/>
              <a:defRPr/>
            </a:pPr>
            <a:r>
              <a:rPr lang="en-US" sz="2200" dirty="0" smtClean="0">
                <a:solidFill>
                  <a:srgbClr val="FFC000"/>
                </a:solidFill>
                <a:latin typeface="Agency FB" pitchFamily="34" charset="0"/>
              </a:rPr>
              <a:t>equipment via Florida Relay Service at 711</a:t>
            </a:r>
            <a:r>
              <a:rPr lang="en-US" sz="2400" dirty="0" smtClean="0">
                <a:solidFill>
                  <a:schemeClr val="tx2"/>
                </a:solidFill>
                <a:latin typeface="Agency FB" pitchFamily="34" charset="0"/>
              </a:rPr>
              <a:t>.</a:t>
            </a:r>
          </a:p>
          <a:p>
            <a:pPr>
              <a:lnSpc>
                <a:spcPct val="150000"/>
              </a:lnSpc>
              <a:buFont typeface="Wingdings" pitchFamily="2" charset="2"/>
              <a:buChar char="§"/>
            </a:pPr>
            <a:endParaRPr lang="en-US" sz="2400" dirty="0" smtClean="0">
              <a:latin typeface="Castellar" pitchFamily="18" charset="0"/>
            </a:endParaRPr>
          </a:p>
        </p:txBody>
      </p:sp>
      <p:sp>
        <p:nvSpPr>
          <p:cNvPr id="8" name="Title 1"/>
          <p:cNvSpPr>
            <a:spLocks noGrp="1"/>
          </p:cNvSpPr>
          <p:nvPr>
            <p:ph type="title"/>
          </p:nvPr>
        </p:nvSpPr>
        <p:spPr>
          <a:xfrm>
            <a:off x="0" y="228600"/>
            <a:ext cx="9144000" cy="1069848"/>
          </a:xfrm>
          <a:noFill/>
          <a:ln w="12700">
            <a:solidFill>
              <a:srgbClr val="FFC000"/>
            </a:solidFill>
          </a:ln>
        </p:spPr>
        <p:txBody>
          <a:bodyPr>
            <a:normAutofit/>
          </a:bodyPr>
          <a:lstStyle/>
          <a:p>
            <a:r>
              <a:rPr lang="en-US" sz="5400" cap="all" dirty="0" smtClean="0">
                <a:ln w="9000" cmpd="sng">
                  <a:solidFill>
                    <a:schemeClr val="tx1"/>
                  </a:solidFill>
                  <a:prstDash val="solid"/>
                </a:ln>
                <a:effectLst>
                  <a:reflection blurRad="12700" stA="28000" endPos="45000" dist="1000" dir="5400000" sy="-100000" algn="bl" rotWithShape="0"/>
                </a:effectLst>
                <a:latin typeface="Cambria" pitchFamily="18" charset="0"/>
              </a:rPr>
              <a:t>Questions</a:t>
            </a:r>
            <a:r>
              <a:rPr lang="en-US" sz="54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mbria" pitchFamily="18" charset="0"/>
              </a:rPr>
              <a:t> </a:t>
            </a:r>
            <a:endParaRPr lang="en-US" sz="54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mbria" pitchFamily="18" charset="0"/>
            </a:endParaRPr>
          </a:p>
        </p:txBody>
      </p:sp>
      <p:sp>
        <p:nvSpPr>
          <p:cNvPr id="9" name="Title 6"/>
          <p:cNvSpPr txBox="1">
            <a:spLocks/>
          </p:cNvSpPr>
          <p:nvPr/>
        </p:nvSpPr>
        <p:spPr>
          <a:xfrm>
            <a:off x="8074152" y="155448"/>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11" name="Rounded Rectangle 10"/>
          <p:cNvSpPr/>
          <p:nvPr/>
        </p:nvSpPr>
        <p:spPr>
          <a:xfrm>
            <a:off x="8348472" y="301752"/>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228600"/>
            <a:ext cx="1752600" cy="1069848"/>
          </a:xfrm>
          <a:prstGeom prst="rect">
            <a:avLst/>
          </a:prstGeom>
          <a:solidFill>
            <a:schemeClr val="bg1">
              <a:alpha val="43922"/>
            </a:schemeClr>
          </a:solidFill>
        </p:spPr>
        <p:txBody>
          <a:bodyPr wrap="square" rtlCol="0">
            <a:spAutoFit/>
          </a:bodyPr>
          <a:lstStyle/>
          <a:p>
            <a:endParaRPr lang="en-US" dirty="0" smtClean="0"/>
          </a:p>
          <a:p>
            <a:endParaRPr lang="en-US" dirty="0" smtClean="0"/>
          </a:p>
          <a:p>
            <a:endParaRPr lang="en-US" dirty="0"/>
          </a:p>
        </p:txBody>
      </p:sp>
      <p:pic>
        <p:nvPicPr>
          <p:cNvPr id="10" name="Picture 9" descr="DEO logo for press releases"/>
          <p:cNvPicPr/>
          <p:nvPr/>
        </p:nvPicPr>
        <p:blipFill>
          <a:blip r:embed="rId3" cstate="print"/>
          <a:srcRect/>
          <a:stretch>
            <a:fillRect/>
          </a:stretch>
        </p:blipFill>
        <p:spPr bwMode="auto">
          <a:xfrm>
            <a:off x="0" y="228600"/>
            <a:ext cx="1704975" cy="1069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524000"/>
            <a:ext cx="8305800" cy="4876800"/>
          </a:xfrm>
        </p:spPr>
        <p:txBody>
          <a:bodyPr>
            <a:normAutofit/>
          </a:bodyPr>
          <a:lstStyle/>
          <a:p>
            <a:pPr marL="457200" indent="-457200">
              <a:buFont typeface="Arial" pitchFamily="34" charset="0"/>
              <a:buAutoNum type="alphaLcParenBoth"/>
            </a:pPr>
            <a:r>
              <a:rPr lang="en-US" sz="2500" dirty="0" smtClean="0">
                <a:latin typeface="Garamond" pitchFamily="18" charset="0"/>
              </a:rPr>
              <a:t> The State must make an initial assessment of the skills, </a:t>
            </a:r>
          </a:p>
          <a:p>
            <a:pPr marL="457200" indent="-457200">
              <a:buNone/>
            </a:pPr>
            <a:r>
              <a:rPr lang="en-US" sz="2500" dirty="0" smtClean="0">
                <a:latin typeface="Garamond" pitchFamily="18" charset="0"/>
              </a:rPr>
              <a:t>prior work experience, and employability of each recipient </a:t>
            </a:r>
          </a:p>
          <a:p>
            <a:pPr marL="457200" indent="-457200">
              <a:buNone/>
            </a:pPr>
            <a:r>
              <a:rPr lang="en-US" sz="2500" dirty="0" smtClean="0">
                <a:latin typeface="Garamond" pitchFamily="18" charset="0"/>
              </a:rPr>
              <a:t>who is at least age 18 or who has not completed high school </a:t>
            </a:r>
          </a:p>
          <a:p>
            <a:pPr marL="457200" indent="-457200">
              <a:buNone/>
            </a:pPr>
            <a:r>
              <a:rPr lang="en-US" sz="2500" dirty="0" smtClean="0">
                <a:latin typeface="Garamond" pitchFamily="18" charset="0"/>
              </a:rPr>
              <a:t>(or equivalent) and is not attending secondary school.</a:t>
            </a:r>
          </a:p>
          <a:p>
            <a:pPr marL="457200" indent="-457200">
              <a:buNone/>
            </a:pPr>
            <a:endParaRPr lang="en-US" sz="2500" dirty="0" smtClean="0">
              <a:latin typeface="Garamond" pitchFamily="18" charset="0"/>
            </a:endParaRPr>
          </a:p>
          <a:p>
            <a:pPr>
              <a:buNone/>
            </a:pPr>
            <a:r>
              <a:rPr lang="en-US" sz="2500" dirty="0" smtClean="0">
                <a:latin typeface="Garamond" pitchFamily="18" charset="0"/>
              </a:rPr>
              <a:t>(b) The State must make any required assessments within 30 </a:t>
            </a:r>
          </a:p>
          <a:p>
            <a:pPr>
              <a:buNone/>
            </a:pPr>
            <a:r>
              <a:rPr lang="en-US" sz="2500" dirty="0" smtClean="0">
                <a:latin typeface="Garamond" pitchFamily="18" charset="0"/>
              </a:rPr>
              <a:t>days of the date an individual becomes eligible for </a:t>
            </a:r>
          </a:p>
          <a:p>
            <a:pPr>
              <a:buNone/>
            </a:pPr>
            <a:r>
              <a:rPr lang="en-US" sz="2500" dirty="0" smtClean="0">
                <a:latin typeface="Garamond" pitchFamily="18" charset="0"/>
              </a:rPr>
              <a:t>assistance. </a:t>
            </a:r>
          </a:p>
          <a:p>
            <a:pPr>
              <a:buNone/>
            </a:pPr>
            <a:endParaRPr lang="en-US" sz="2500" dirty="0" smtClean="0">
              <a:solidFill>
                <a:schemeClr val="accent3">
                  <a:lumMod val="60000"/>
                  <a:lumOff val="40000"/>
                </a:schemeClr>
              </a:solidFill>
              <a:latin typeface="Garamond" pitchFamily="18" charset="0"/>
            </a:endParaRPr>
          </a:p>
          <a:p>
            <a:pPr>
              <a:buNone/>
            </a:pPr>
            <a:endParaRPr lang="en-US" sz="2500" dirty="0">
              <a:solidFill>
                <a:schemeClr val="accent3">
                  <a:lumMod val="60000"/>
                  <a:lumOff val="40000"/>
                </a:schemeClr>
              </a:solidFill>
              <a:latin typeface="Garamond" pitchFamily="18" charset="0"/>
            </a:endParaRPr>
          </a:p>
        </p:txBody>
      </p:sp>
      <p:sp>
        <p:nvSpPr>
          <p:cNvPr id="4" name="Content Placeholder 5"/>
          <p:cNvSpPr txBox="1">
            <a:spLocks/>
          </p:cNvSpPr>
          <p:nvPr/>
        </p:nvSpPr>
        <p:spPr>
          <a:xfrm>
            <a:off x="1219200" y="1905000"/>
            <a:ext cx="3352800" cy="4038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8" name="Content Placeholder 5"/>
          <p:cNvSpPr txBox="1">
            <a:spLocks/>
          </p:cNvSpPr>
          <p:nvPr/>
        </p:nvSpPr>
        <p:spPr>
          <a:xfrm>
            <a:off x="4953000" y="1828801"/>
            <a:ext cx="3657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3200" noProof="0" dirty="0" smtClean="0">
              <a:solidFill>
                <a:schemeClr val="accent1"/>
              </a:solidFill>
              <a:latin typeface="Agency FB"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11"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Authority</a:t>
            </a: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2" name="Rounded Rectangle 11"/>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10" name="TextBox 9"/>
          <p:cNvSpPr txBox="1"/>
          <p:nvPr/>
        </p:nvSpPr>
        <p:spPr>
          <a:xfrm>
            <a:off x="457200" y="457200"/>
            <a:ext cx="2286000" cy="369332"/>
          </a:xfrm>
          <a:prstGeom prst="rect">
            <a:avLst/>
          </a:prstGeom>
          <a:noFill/>
        </p:spPr>
        <p:txBody>
          <a:bodyPr wrap="square" rtlCol="0">
            <a:spAutoFit/>
          </a:bodyPr>
          <a:lstStyle/>
          <a:p>
            <a:r>
              <a:rPr lang="en-US" dirty="0" smtClean="0">
                <a:solidFill>
                  <a:schemeClr val="bg1"/>
                </a:solidFill>
                <a:latin typeface="Arial Black" pitchFamily="34" charset="0"/>
              </a:rPr>
              <a:t>CFR 261.11</a:t>
            </a:r>
            <a:endParaRPr lang="en-US"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410200"/>
          </a:xfrm>
        </p:spPr>
        <p:txBody>
          <a:bodyPr>
            <a:normAutofit fontScale="85000" lnSpcReduction="20000"/>
          </a:bodyPr>
          <a:lstStyle/>
          <a:p>
            <a:pPr>
              <a:buNone/>
            </a:pPr>
            <a:r>
              <a:rPr lang="en-US" sz="4000" b="1" dirty="0" smtClean="0">
                <a:latin typeface="Garamond" pitchFamily="18" charset="0"/>
              </a:rPr>
              <a:t>What’s Being Assessed?</a:t>
            </a:r>
            <a:endParaRPr lang="en-US" sz="4000" dirty="0" smtClean="0">
              <a:latin typeface="Garamond" pitchFamily="18" charset="0"/>
            </a:endParaRPr>
          </a:p>
          <a:p>
            <a:pPr lvl="1">
              <a:lnSpc>
                <a:spcPct val="150000"/>
              </a:lnSpc>
              <a:spcBef>
                <a:spcPts val="0"/>
              </a:spcBef>
              <a:buClr>
                <a:srgbClr val="FFC000"/>
              </a:buClr>
              <a:buFont typeface="Wingdings" pitchFamily="2" charset="2"/>
              <a:buChar char="§"/>
            </a:pPr>
            <a:r>
              <a:rPr lang="en-US" sz="4700" dirty="0" smtClean="0">
                <a:latin typeface="Garamond" pitchFamily="18" charset="0"/>
              </a:rPr>
              <a:t>Skills</a:t>
            </a:r>
          </a:p>
          <a:p>
            <a:pPr lvl="2">
              <a:lnSpc>
                <a:spcPct val="150000"/>
              </a:lnSpc>
              <a:buClr>
                <a:srgbClr val="FFC000"/>
              </a:buClr>
              <a:buFont typeface="Wingdings" pitchFamily="2" charset="2"/>
              <a:buChar char="§"/>
            </a:pPr>
            <a:r>
              <a:rPr lang="en-US" sz="4700" dirty="0" smtClean="0">
                <a:latin typeface="Garamond" pitchFamily="18" charset="0"/>
              </a:rPr>
              <a:t> Work History</a:t>
            </a:r>
          </a:p>
          <a:p>
            <a:pPr lvl="3">
              <a:lnSpc>
                <a:spcPct val="150000"/>
              </a:lnSpc>
              <a:buClr>
                <a:srgbClr val="FFC000"/>
              </a:buClr>
              <a:buFont typeface="Wingdings" pitchFamily="2" charset="2"/>
              <a:buChar char="§"/>
            </a:pPr>
            <a:r>
              <a:rPr lang="en-US" sz="4700" dirty="0" smtClean="0">
                <a:latin typeface="Garamond" pitchFamily="18" charset="0"/>
              </a:rPr>
              <a:t>Employability</a:t>
            </a:r>
          </a:p>
          <a:p>
            <a:pPr lvl="4">
              <a:lnSpc>
                <a:spcPct val="120000"/>
              </a:lnSpc>
              <a:buClr>
                <a:schemeClr val="bg1"/>
              </a:buClr>
              <a:buFont typeface="Wingdings" pitchFamily="2" charset="2"/>
              <a:buChar char="§"/>
            </a:pPr>
            <a:r>
              <a:rPr lang="en-US" sz="3200" dirty="0" smtClean="0">
                <a:latin typeface="Garamond" pitchFamily="18" charset="0"/>
              </a:rPr>
              <a:t>Needs</a:t>
            </a:r>
          </a:p>
          <a:p>
            <a:pPr lvl="4">
              <a:lnSpc>
                <a:spcPct val="120000"/>
              </a:lnSpc>
              <a:buClr>
                <a:schemeClr val="bg1"/>
              </a:buClr>
              <a:buFont typeface="Wingdings" pitchFamily="2" charset="2"/>
              <a:buChar char="§"/>
            </a:pPr>
            <a:r>
              <a:rPr lang="en-US" sz="3200" dirty="0" smtClean="0">
                <a:latin typeface="Garamond" pitchFamily="18" charset="0"/>
              </a:rPr>
              <a:t>Barriers</a:t>
            </a:r>
          </a:p>
          <a:p>
            <a:pPr lvl="4">
              <a:lnSpc>
                <a:spcPct val="120000"/>
              </a:lnSpc>
              <a:buClr>
                <a:schemeClr val="bg1"/>
              </a:buClr>
              <a:buFont typeface="Wingdings" pitchFamily="2" charset="2"/>
              <a:buChar char="§"/>
            </a:pPr>
            <a:r>
              <a:rPr lang="en-US" sz="3200" dirty="0" smtClean="0">
                <a:latin typeface="Garamond" pitchFamily="18" charset="0"/>
              </a:rPr>
              <a:t>Work Ethic</a:t>
            </a:r>
          </a:p>
          <a:p>
            <a:pPr lvl="4">
              <a:lnSpc>
                <a:spcPct val="120000"/>
              </a:lnSpc>
              <a:buClr>
                <a:schemeClr val="bg1"/>
              </a:buClr>
              <a:buFont typeface="Wingdings" pitchFamily="2" charset="2"/>
              <a:buChar char="§"/>
            </a:pPr>
            <a:r>
              <a:rPr lang="en-US" sz="3200" dirty="0" smtClean="0">
                <a:latin typeface="Garamond" pitchFamily="18" charset="0"/>
              </a:rPr>
              <a:t>Personality Type </a:t>
            </a:r>
          </a:p>
          <a:p>
            <a:pPr lvl="1">
              <a:buClr>
                <a:srgbClr val="FFC000"/>
              </a:buClr>
              <a:buNone/>
            </a:pPr>
            <a:endParaRPr lang="en-US" dirty="0" smtClean="0">
              <a:latin typeface="Garamond" pitchFamily="18" charset="0"/>
            </a:endParaRPr>
          </a:p>
        </p:txBody>
      </p:sp>
      <p:sp>
        <p:nvSpPr>
          <p:cNvPr id="9"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Initial Assessment</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0" name="Rounded Rectangle 9"/>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8448"/>
            <a:ext cx="8229600" cy="5413248"/>
          </a:xfrm>
        </p:spPr>
        <p:txBody>
          <a:bodyPr>
            <a:normAutofit/>
          </a:bodyPr>
          <a:lstStyle/>
          <a:p>
            <a:pPr>
              <a:buNone/>
            </a:pPr>
            <a:r>
              <a:rPr lang="en-US" sz="3400" b="1" dirty="0" smtClean="0">
                <a:latin typeface="Garamond" pitchFamily="18" charset="0"/>
              </a:rPr>
              <a:t>When</a:t>
            </a:r>
            <a:r>
              <a:rPr lang="en-US" b="1" dirty="0" smtClean="0">
                <a:latin typeface="Garamond" pitchFamily="18" charset="0"/>
              </a:rPr>
              <a:t>?</a:t>
            </a:r>
            <a:endParaRPr lang="en-US" sz="1000" dirty="0" smtClean="0">
              <a:latin typeface="Garamond" pitchFamily="18" charset="0"/>
            </a:endParaRPr>
          </a:p>
          <a:p>
            <a:pPr>
              <a:buClr>
                <a:srgbClr val="FFC000"/>
              </a:buClr>
              <a:buFont typeface="Wingdings" pitchFamily="2" charset="2"/>
              <a:buChar char="§"/>
            </a:pPr>
            <a:r>
              <a:rPr lang="en-US" sz="2800" dirty="0" smtClean="0">
                <a:latin typeface="Garamond" pitchFamily="18" charset="0"/>
              </a:rPr>
              <a:t>Federal Regulation States</a:t>
            </a:r>
          </a:p>
          <a:p>
            <a:pPr lvl="1">
              <a:buClr>
                <a:srgbClr val="FFC000"/>
              </a:buClr>
              <a:buFont typeface="Wingdings" pitchFamily="2" charset="2"/>
              <a:buChar char="§"/>
            </a:pPr>
            <a:r>
              <a:rPr lang="en-US" sz="2400" dirty="0" smtClean="0">
                <a:latin typeface="Garamond" pitchFamily="18" charset="0"/>
              </a:rPr>
              <a:t>The Initial Assessment must occur within </a:t>
            </a:r>
            <a:r>
              <a:rPr lang="en-US" sz="2400" dirty="0" smtClean="0">
                <a:effectLst/>
                <a:latin typeface="Garamond" pitchFamily="18" charset="0"/>
              </a:rPr>
              <a:t>30 days </a:t>
            </a:r>
            <a:r>
              <a:rPr lang="en-US" sz="2400" dirty="0" smtClean="0">
                <a:latin typeface="Garamond" pitchFamily="18" charset="0"/>
              </a:rPr>
              <a:t>of a customer becoming eligible for cash assistance.</a:t>
            </a:r>
          </a:p>
          <a:p>
            <a:pPr>
              <a:buClr>
                <a:srgbClr val="FFC000"/>
              </a:buClr>
              <a:buFont typeface="Wingdings" pitchFamily="2" charset="2"/>
              <a:buChar char="§"/>
            </a:pPr>
            <a:endParaRPr lang="en-US" sz="1600" dirty="0" smtClean="0">
              <a:latin typeface="Garamond" pitchFamily="18" charset="0"/>
            </a:endParaRPr>
          </a:p>
          <a:p>
            <a:pPr>
              <a:buClr>
                <a:srgbClr val="FFC000"/>
              </a:buClr>
              <a:buFont typeface="Wingdings" pitchFamily="2" charset="2"/>
              <a:buChar char="§"/>
            </a:pPr>
            <a:r>
              <a:rPr lang="en-US" sz="2800" dirty="0" smtClean="0">
                <a:latin typeface="Garamond" pitchFamily="18" charset="0"/>
              </a:rPr>
              <a:t>Initial Assessment</a:t>
            </a:r>
          </a:p>
          <a:p>
            <a:pPr lvl="1">
              <a:buClr>
                <a:srgbClr val="FFC000"/>
              </a:buClr>
              <a:buFont typeface="Wingdings" pitchFamily="2" charset="2"/>
              <a:buChar char="§"/>
            </a:pPr>
            <a:r>
              <a:rPr lang="en-US" sz="2400" dirty="0" smtClean="0">
                <a:latin typeface="Garamond" pitchFamily="18" charset="0"/>
              </a:rPr>
              <a:t>May be 30 days prior to becoming mandatory</a:t>
            </a:r>
          </a:p>
          <a:p>
            <a:pPr lvl="1">
              <a:buClr>
                <a:srgbClr val="FFC000"/>
              </a:buClr>
              <a:buFont typeface="Wingdings" pitchFamily="2" charset="2"/>
              <a:buChar char="§"/>
            </a:pPr>
            <a:r>
              <a:rPr lang="en-US" sz="2400" dirty="0" smtClean="0">
                <a:latin typeface="Garamond" pitchFamily="18" charset="0"/>
              </a:rPr>
              <a:t>No longer than 30 days after the receipt of the alert  </a:t>
            </a:r>
          </a:p>
          <a:p>
            <a:pPr>
              <a:buClr>
                <a:srgbClr val="FFC000"/>
              </a:buClr>
              <a:buNone/>
            </a:pPr>
            <a:endParaRPr lang="en-US" sz="2400" dirty="0" smtClean="0">
              <a:latin typeface="Garamond" pitchFamily="18" charset="0"/>
            </a:endParaRPr>
          </a:p>
          <a:p>
            <a:pPr>
              <a:buClr>
                <a:srgbClr val="FFC000"/>
              </a:buClr>
              <a:buFont typeface="Wingdings" pitchFamily="2" charset="2"/>
              <a:buChar char="§"/>
            </a:pPr>
            <a:endParaRPr lang="en-US" sz="2400" dirty="0" smtClean="0">
              <a:latin typeface="Garamond" pitchFamily="18" charset="0"/>
            </a:endParaRPr>
          </a:p>
          <a:p>
            <a:pPr>
              <a:buFont typeface="Wingdings" pitchFamily="2" charset="2"/>
              <a:buChar char="§"/>
            </a:pPr>
            <a:endParaRPr lang="en-US" sz="2400" dirty="0" smtClean="0">
              <a:latin typeface="Garamond" pitchFamily="18" charset="0"/>
            </a:endParaRPr>
          </a:p>
          <a:p>
            <a:pPr>
              <a:buFont typeface="Wingdings" pitchFamily="2" charset="2"/>
              <a:buChar char="§"/>
            </a:pPr>
            <a:endParaRPr lang="en-US" sz="2400" dirty="0">
              <a:latin typeface="Garamond" pitchFamily="18" charset="0"/>
            </a:endParaRPr>
          </a:p>
        </p:txBody>
      </p:sp>
      <p:sp>
        <p:nvSpPr>
          <p:cNvPr id="9"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Initial Assessment</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0" name="Rounded Rectangle 9"/>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13" name="Title 1"/>
          <p:cNvSpPr txBox="1">
            <a:spLocks/>
          </p:cNvSpPr>
          <p:nvPr/>
        </p:nvSpPr>
        <p:spPr>
          <a:xfrm>
            <a:off x="609600" y="5029200"/>
            <a:ext cx="8153400" cy="1066800"/>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ln>
            <a:solidFill>
              <a:schemeClr val="tx1"/>
            </a:solidFill>
          </a:ln>
          <a:scene3d>
            <a:camera prst="perspectiveRelaxedModerately"/>
            <a:lightRig rig="balanced" dir="t">
              <a:rot lat="0" lon="0" rev="2100000"/>
            </a:lightRig>
          </a:scene3d>
          <a:sp3d>
            <a:bevelT/>
          </a:sp3d>
        </p:spPr>
        <p:txBody>
          <a:bodyPr vert="horz" lIns="91440" tIns="45720" rIns="91440" bIns="45720" rtlCol="0" anchor="ctr">
            <a:prstTxWarp prst="textPlain">
              <a:avLst/>
            </a:prstTxWarp>
            <a:noAutofit/>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50800"/>
                <a:latin typeface="Times New Roman" pitchFamily="18" charset="0"/>
                <a:ea typeface="+mj-ea"/>
                <a:cs typeface="Times New Roman" pitchFamily="18" charset="0"/>
              </a:rPr>
              <a:t> 30 Days</a:t>
            </a:r>
            <a:r>
              <a:rPr lang="en-US" sz="6000" b="1" dirty="0" smtClean="0">
                <a:ln w="50800"/>
                <a:effectLst/>
                <a:latin typeface="Times New Roman" pitchFamily="18" charset="0"/>
                <a:ea typeface="+mj-ea"/>
                <a:cs typeface="Times New Roman" pitchFamily="18" charset="0"/>
              </a:rPr>
              <a:t> </a:t>
            </a:r>
            <a:endParaRPr kumimoji="0" lang="en-US" sz="6000" b="1" i="0" u="none" strike="noStrike" kern="1200" normalizeH="0" baseline="0" noProof="0" dirty="0">
              <a:ln w="50800"/>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19200"/>
            <a:ext cx="8382000" cy="5181600"/>
          </a:xfrm>
        </p:spPr>
        <p:txBody>
          <a:bodyPr>
            <a:normAutofit lnSpcReduction="10000"/>
          </a:bodyPr>
          <a:lstStyle/>
          <a:p>
            <a:pPr>
              <a:buClr>
                <a:srgbClr val="FFC000"/>
              </a:buClr>
              <a:buFont typeface="Wingdings" pitchFamily="2" charset="2"/>
              <a:buChar char="§"/>
            </a:pPr>
            <a:endParaRPr lang="en-US" sz="300" dirty="0" smtClean="0">
              <a:latin typeface="Garamond" pitchFamily="18" charset="0"/>
            </a:endParaRPr>
          </a:p>
          <a:p>
            <a:pPr>
              <a:buClr>
                <a:srgbClr val="FFC000"/>
              </a:buClr>
              <a:buFont typeface="Wingdings" pitchFamily="2" charset="2"/>
              <a:buChar char="§"/>
            </a:pPr>
            <a:r>
              <a:rPr lang="en-US" sz="2400" dirty="0" smtClean="0">
                <a:latin typeface="Garamond" pitchFamily="18" charset="0"/>
              </a:rPr>
              <a:t>Should begin prior to educational program referrals</a:t>
            </a:r>
          </a:p>
          <a:p>
            <a:pPr lvl="2">
              <a:spcBef>
                <a:spcPts val="0"/>
              </a:spcBef>
              <a:buClr>
                <a:srgbClr val="FFC000"/>
              </a:buClr>
              <a:buFont typeface="Wingdings" pitchFamily="2" charset="2"/>
              <a:buChar char="§"/>
            </a:pPr>
            <a:r>
              <a:rPr lang="en-US" dirty="0" smtClean="0">
                <a:latin typeface="Garamond" pitchFamily="18" charset="0"/>
              </a:rPr>
              <a:t>Ensures program alignment with customer’s career interest </a:t>
            </a:r>
          </a:p>
          <a:p>
            <a:pPr lvl="2">
              <a:spcBef>
                <a:spcPts val="0"/>
              </a:spcBef>
              <a:buClr>
                <a:srgbClr val="FFC000"/>
              </a:buClr>
              <a:buFont typeface="Wingdings" pitchFamily="2" charset="2"/>
              <a:buChar char="§"/>
            </a:pPr>
            <a:r>
              <a:rPr lang="en-US" dirty="0" smtClean="0">
                <a:latin typeface="Garamond" pitchFamily="18" charset="0"/>
              </a:rPr>
              <a:t>Exposes barriers that may hinder customer success within program</a:t>
            </a:r>
          </a:p>
          <a:p>
            <a:pPr>
              <a:buClr>
                <a:srgbClr val="FFC000"/>
              </a:buClr>
              <a:buNone/>
            </a:pPr>
            <a:endParaRPr lang="en-US" sz="1400" dirty="0" smtClean="0">
              <a:latin typeface="Garamond" pitchFamily="18" charset="0"/>
            </a:endParaRPr>
          </a:p>
          <a:p>
            <a:pPr>
              <a:buClr>
                <a:srgbClr val="FFC000"/>
              </a:buClr>
              <a:buFont typeface="Wingdings" pitchFamily="2" charset="2"/>
              <a:buChar char="§"/>
            </a:pPr>
            <a:r>
              <a:rPr lang="en-US" sz="2400" dirty="0" smtClean="0">
                <a:latin typeface="Garamond" pitchFamily="18" charset="0"/>
              </a:rPr>
              <a:t>Should begin prior to work engagement</a:t>
            </a:r>
          </a:p>
          <a:p>
            <a:pPr lvl="2">
              <a:spcBef>
                <a:spcPts val="0"/>
              </a:spcBef>
              <a:buClr>
                <a:srgbClr val="FFC000"/>
              </a:buClr>
              <a:buFont typeface="Wingdings" pitchFamily="2" charset="2"/>
              <a:buChar char="§"/>
            </a:pPr>
            <a:r>
              <a:rPr lang="en-US" dirty="0" smtClean="0">
                <a:latin typeface="Garamond" pitchFamily="18" charset="0"/>
              </a:rPr>
              <a:t>Ensures work activity alignment with customer’s career interest </a:t>
            </a:r>
          </a:p>
          <a:p>
            <a:pPr lvl="2">
              <a:spcBef>
                <a:spcPts val="0"/>
              </a:spcBef>
              <a:buClr>
                <a:srgbClr val="FFC000"/>
              </a:buClr>
              <a:buFont typeface="Wingdings" pitchFamily="2" charset="2"/>
              <a:buChar char="§"/>
            </a:pPr>
            <a:r>
              <a:rPr lang="en-US" dirty="0" smtClean="0">
                <a:latin typeface="Garamond" pitchFamily="18" charset="0"/>
              </a:rPr>
              <a:t>Exposes barriers that may hinder customer success at worksite</a:t>
            </a:r>
          </a:p>
          <a:p>
            <a:pPr>
              <a:buClr>
                <a:srgbClr val="FFC000"/>
              </a:buClr>
              <a:buNone/>
            </a:pPr>
            <a:endParaRPr lang="en-US" sz="1400" dirty="0" smtClean="0">
              <a:latin typeface="Garamond" pitchFamily="18" charset="0"/>
            </a:endParaRPr>
          </a:p>
          <a:p>
            <a:pPr>
              <a:buClr>
                <a:srgbClr val="FFC000"/>
              </a:buClr>
              <a:buFont typeface="Wingdings" pitchFamily="2" charset="2"/>
              <a:buChar char="§"/>
            </a:pPr>
            <a:r>
              <a:rPr lang="en-US" sz="2400" dirty="0" smtClean="0">
                <a:latin typeface="Garamond" pitchFamily="18" charset="0"/>
              </a:rPr>
              <a:t>Should begin prior to employer referrals</a:t>
            </a:r>
          </a:p>
          <a:p>
            <a:pPr lvl="2">
              <a:buClr>
                <a:srgbClr val="FFC000"/>
              </a:buClr>
              <a:buFont typeface="Wingdings" pitchFamily="2" charset="2"/>
              <a:buChar char="§"/>
            </a:pPr>
            <a:r>
              <a:rPr lang="en-US" dirty="0" smtClean="0">
                <a:latin typeface="Garamond" pitchFamily="18" charset="0"/>
              </a:rPr>
              <a:t>Ensures customer’s skills match those requested by the employer</a:t>
            </a:r>
          </a:p>
          <a:p>
            <a:pPr lvl="2">
              <a:buClr>
                <a:srgbClr val="FFC000"/>
              </a:buClr>
              <a:buFont typeface="Wingdings" pitchFamily="2" charset="2"/>
              <a:buChar char="§"/>
            </a:pPr>
            <a:endParaRPr lang="en-US" sz="300" dirty="0" smtClean="0">
              <a:latin typeface="Garamond" pitchFamily="18" charset="0"/>
            </a:endParaRPr>
          </a:p>
          <a:p>
            <a:pPr>
              <a:buNone/>
            </a:pPr>
            <a:endParaRPr lang="en-US" sz="1000" dirty="0" smtClean="0">
              <a:latin typeface="Garamond" pitchFamily="18" charset="0"/>
            </a:endParaRPr>
          </a:p>
          <a:p>
            <a:pPr>
              <a:buFont typeface="Wingdings" pitchFamily="2" charset="2"/>
              <a:buChar char="§"/>
            </a:pPr>
            <a:endParaRPr lang="en-US" sz="1000" dirty="0" smtClean="0">
              <a:latin typeface="Garamond" pitchFamily="18" charset="0"/>
            </a:endParaRPr>
          </a:p>
          <a:p>
            <a:pPr>
              <a:buFont typeface="Wingdings" pitchFamily="2" charset="2"/>
              <a:buChar char="§"/>
            </a:pPr>
            <a:endParaRPr lang="en-US" sz="2400" dirty="0" smtClean="0">
              <a:latin typeface="Garamond" pitchFamily="18" charset="0"/>
            </a:endParaRPr>
          </a:p>
          <a:p>
            <a:pPr>
              <a:buFont typeface="Wingdings" pitchFamily="2" charset="2"/>
              <a:buChar char="§"/>
            </a:pPr>
            <a:endParaRPr lang="en-US" sz="2400" dirty="0">
              <a:latin typeface="Garamond" pitchFamily="18" charset="0"/>
            </a:endParaRPr>
          </a:p>
        </p:txBody>
      </p:sp>
      <p:sp>
        <p:nvSpPr>
          <p:cNvPr id="9"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Initial Assessment</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0" name="Rounded Rectangle 9"/>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71600"/>
            <a:ext cx="8382000" cy="4953000"/>
          </a:xfrm>
        </p:spPr>
        <p:txBody>
          <a:bodyPr>
            <a:normAutofit/>
          </a:bodyPr>
          <a:lstStyle/>
          <a:p>
            <a:pPr>
              <a:buClr>
                <a:srgbClr val="FFC000"/>
              </a:buClr>
              <a:buFont typeface="Wingdings" pitchFamily="2" charset="2"/>
              <a:buChar char="§"/>
            </a:pPr>
            <a:r>
              <a:rPr lang="en-US" sz="3000" dirty="0" smtClean="0">
                <a:latin typeface="Garamond" pitchFamily="18" charset="0"/>
              </a:rPr>
              <a:t>To assess the customer’s employability, work history and skills</a:t>
            </a:r>
          </a:p>
          <a:p>
            <a:pPr>
              <a:buClr>
                <a:srgbClr val="FFC000"/>
              </a:buClr>
              <a:buNone/>
            </a:pPr>
            <a:endParaRPr lang="en-US" sz="2600" dirty="0" smtClean="0">
              <a:latin typeface="Garamond" pitchFamily="18" charset="0"/>
            </a:endParaRPr>
          </a:p>
          <a:p>
            <a:pPr>
              <a:buClr>
                <a:srgbClr val="FFC000"/>
              </a:buClr>
              <a:buFont typeface="Wingdings" pitchFamily="2" charset="2"/>
              <a:buChar char="§"/>
            </a:pPr>
            <a:r>
              <a:rPr lang="en-US" sz="3000" dirty="0" smtClean="0">
                <a:latin typeface="Garamond" pitchFamily="18" charset="0"/>
              </a:rPr>
              <a:t>To identify issues that may interfere with success</a:t>
            </a:r>
          </a:p>
          <a:p>
            <a:pPr>
              <a:buClr>
                <a:srgbClr val="FFC000"/>
              </a:buClr>
              <a:buNone/>
            </a:pPr>
            <a:endParaRPr lang="en-US" sz="2600" dirty="0" smtClean="0">
              <a:latin typeface="Garamond" pitchFamily="18" charset="0"/>
            </a:endParaRPr>
          </a:p>
          <a:p>
            <a:pPr>
              <a:buClr>
                <a:srgbClr val="FFC000"/>
              </a:buClr>
              <a:buFont typeface="Wingdings" pitchFamily="2" charset="2"/>
              <a:buChar char="§"/>
            </a:pPr>
            <a:r>
              <a:rPr lang="en-US" sz="3000" dirty="0" smtClean="0">
                <a:latin typeface="Garamond" pitchFamily="18" charset="0"/>
              </a:rPr>
              <a:t>To engage the participant in the appropriate activities</a:t>
            </a:r>
          </a:p>
          <a:p>
            <a:pPr>
              <a:buClr>
                <a:srgbClr val="FFC000"/>
              </a:buClr>
              <a:buFont typeface="Wingdings" pitchFamily="2" charset="2"/>
              <a:buChar char="§"/>
            </a:pPr>
            <a:endParaRPr lang="en-US" sz="2600" dirty="0" smtClean="0">
              <a:latin typeface="Garamond" pitchFamily="18" charset="0"/>
            </a:endParaRPr>
          </a:p>
          <a:p>
            <a:pPr>
              <a:buClr>
                <a:srgbClr val="FFC000"/>
              </a:buClr>
              <a:buFont typeface="Wingdings" pitchFamily="2" charset="2"/>
              <a:buChar char="§"/>
            </a:pPr>
            <a:r>
              <a:rPr lang="en-US" sz="3000" dirty="0" smtClean="0">
                <a:latin typeface="Garamond" pitchFamily="18" charset="0"/>
              </a:rPr>
              <a:t>To develop the Individual Responsibility Plan (IRP)</a:t>
            </a:r>
          </a:p>
          <a:p>
            <a:pPr lvl="1">
              <a:buFont typeface="Wingdings" pitchFamily="2" charset="2"/>
              <a:buChar char="§"/>
            </a:pPr>
            <a:endParaRPr lang="en-US" dirty="0">
              <a:solidFill>
                <a:schemeClr val="accent1">
                  <a:lumMod val="50000"/>
                </a:schemeClr>
              </a:solidFill>
              <a:latin typeface="Garamond" pitchFamily="18" charset="0"/>
            </a:endParaRPr>
          </a:p>
        </p:txBody>
      </p:sp>
      <p:sp>
        <p:nvSpPr>
          <p:cNvPr id="8" name="Content Placeholder 5"/>
          <p:cNvSpPr txBox="1">
            <a:spLocks/>
          </p:cNvSpPr>
          <p:nvPr/>
        </p:nvSpPr>
        <p:spPr>
          <a:xfrm>
            <a:off x="4953000" y="1828801"/>
            <a:ext cx="3657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3200" noProof="0" dirty="0" smtClean="0">
              <a:solidFill>
                <a:schemeClr val="accent1"/>
              </a:solidFill>
              <a:latin typeface="Agency FB"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Purpose of Assessment</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105400"/>
          </a:xfrm>
        </p:spPr>
        <p:txBody>
          <a:bodyPr>
            <a:normAutofit lnSpcReduction="10000"/>
          </a:bodyPr>
          <a:lstStyle/>
          <a:p>
            <a:pPr>
              <a:buClr>
                <a:srgbClr val="FFC000"/>
              </a:buClr>
              <a:buFont typeface="Wingdings" pitchFamily="2" charset="2"/>
              <a:buChar char="§"/>
            </a:pPr>
            <a:r>
              <a:rPr lang="en-US" dirty="0" smtClean="0">
                <a:latin typeface="Garamond" pitchFamily="18" charset="0"/>
              </a:rPr>
              <a:t>Assessment Tool Types</a:t>
            </a:r>
          </a:p>
          <a:p>
            <a:pPr lvl="2">
              <a:buClr>
                <a:srgbClr val="FFC000"/>
              </a:buClr>
              <a:buFont typeface="Wingdings" pitchFamily="2" charset="2"/>
              <a:buChar char="§"/>
            </a:pPr>
            <a:r>
              <a:rPr lang="en-US" dirty="0" smtClean="0">
                <a:latin typeface="Garamond" pitchFamily="18" charset="0"/>
              </a:rPr>
              <a:t>Formal Assessments</a:t>
            </a:r>
          </a:p>
          <a:p>
            <a:pPr lvl="2">
              <a:buClr>
                <a:srgbClr val="FFC000"/>
              </a:buClr>
              <a:buFont typeface="Wingdings" pitchFamily="2" charset="2"/>
              <a:buChar char="§"/>
            </a:pPr>
            <a:r>
              <a:rPr lang="en-US" dirty="0" smtClean="0">
                <a:latin typeface="Garamond" pitchFamily="18" charset="0"/>
              </a:rPr>
              <a:t>Informal Assessments</a:t>
            </a:r>
          </a:p>
          <a:p>
            <a:pPr>
              <a:buClr>
                <a:srgbClr val="FFC000"/>
              </a:buClr>
              <a:buFont typeface="Wingdings" pitchFamily="2" charset="2"/>
              <a:buChar char="§"/>
            </a:pPr>
            <a:r>
              <a:rPr lang="en-US" dirty="0" smtClean="0">
                <a:latin typeface="Garamond" pitchFamily="18" charset="0"/>
              </a:rPr>
              <a:t>Assessment Categories  </a:t>
            </a:r>
          </a:p>
          <a:p>
            <a:pPr lvl="2">
              <a:buClr>
                <a:srgbClr val="FFC000"/>
              </a:buClr>
              <a:buFont typeface="Wingdings" pitchFamily="2" charset="2"/>
              <a:buChar char="§"/>
            </a:pPr>
            <a:r>
              <a:rPr lang="en-US" dirty="0" smtClean="0">
                <a:latin typeface="Garamond" pitchFamily="18" charset="0"/>
              </a:rPr>
              <a:t>Employability</a:t>
            </a:r>
          </a:p>
          <a:p>
            <a:pPr lvl="3">
              <a:buClr>
                <a:srgbClr val="FFC000"/>
              </a:buClr>
              <a:buFont typeface="Wingdings" pitchFamily="2" charset="2"/>
              <a:buChar char="§"/>
            </a:pPr>
            <a:r>
              <a:rPr lang="en-US" sz="2400" dirty="0" smtClean="0">
                <a:latin typeface="Garamond" pitchFamily="18" charset="0"/>
              </a:rPr>
              <a:t>Work Readiness</a:t>
            </a:r>
          </a:p>
          <a:p>
            <a:pPr lvl="2">
              <a:buClr>
                <a:srgbClr val="FFC000"/>
              </a:buClr>
              <a:buFont typeface="Wingdings" pitchFamily="2" charset="2"/>
              <a:buChar char="§"/>
            </a:pPr>
            <a:r>
              <a:rPr lang="en-US" dirty="0" smtClean="0">
                <a:latin typeface="Garamond" pitchFamily="18" charset="0"/>
              </a:rPr>
              <a:t>Interest </a:t>
            </a:r>
          </a:p>
          <a:p>
            <a:pPr lvl="2">
              <a:buClr>
                <a:srgbClr val="FFC000"/>
              </a:buClr>
              <a:buFont typeface="Wingdings" pitchFamily="2" charset="2"/>
              <a:buChar char="§"/>
            </a:pPr>
            <a:r>
              <a:rPr lang="en-US" dirty="0" smtClean="0">
                <a:latin typeface="Garamond" pitchFamily="18" charset="0"/>
              </a:rPr>
              <a:t>Hidden Disabilities</a:t>
            </a:r>
          </a:p>
          <a:p>
            <a:pPr lvl="2">
              <a:buClr>
                <a:srgbClr val="FFC000"/>
              </a:buClr>
              <a:buFont typeface="Wingdings" pitchFamily="2" charset="2"/>
              <a:buChar char="§"/>
            </a:pPr>
            <a:r>
              <a:rPr lang="en-US" dirty="0" smtClean="0">
                <a:latin typeface="Garamond" pitchFamily="18" charset="0"/>
              </a:rPr>
              <a:t>Barriers (Drug and Alcohol/Medical)</a:t>
            </a:r>
          </a:p>
          <a:p>
            <a:pPr lvl="2">
              <a:buClr>
                <a:srgbClr val="FFC000"/>
              </a:buClr>
              <a:buFont typeface="Wingdings" pitchFamily="2" charset="2"/>
              <a:buChar char="§"/>
            </a:pPr>
            <a:r>
              <a:rPr lang="en-US" dirty="0" smtClean="0">
                <a:latin typeface="Garamond" pitchFamily="18" charset="0"/>
              </a:rPr>
              <a:t>Aptitude</a:t>
            </a:r>
          </a:p>
          <a:p>
            <a:pPr lvl="2">
              <a:buClr>
                <a:srgbClr val="FFC000"/>
              </a:buClr>
              <a:buFont typeface="Wingdings" pitchFamily="2" charset="2"/>
              <a:buChar char="§"/>
            </a:pPr>
            <a:r>
              <a:rPr lang="en-US" dirty="0" smtClean="0">
                <a:latin typeface="Garamond" pitchFamily="18" charset="0"/>
              </a:rPr>
              <a:t>Personality</a:t>
            </a:r>
          </a:p>
          <a:p>
            <a:pPr lvl="1">
              <a:buClr>
                <a:srgbClr val="FFC000"/>
              </a:buClr>
              <a:buFont typeface="Wingdings" pitchFamily="2" charset="2"/>
              <a:buChar char="§"/>
            </a:pPr>
            <a:endParaRPr lang="en-US" sz="2400" dirty="0" smtClean="0">
              <a:latin typeface="Garamond" pitchFamily="18" charset="0"/>
            </a:endParaRPr>
          </a:p>
          <a:p>
            <a:endParaRPr lang="en-US" b="1" dirty="0" smtClean="0">
              <a:solidFill>
                <a:schemeClr val="accent1">
                  <a:lumMod val="50000"/>
                </a:schemeClr>
              </a:solidFill>
              <a:latin typeface="Garamond" pitchFamily="18" charset="0"/>
            </a:endParaRPr>
          </a:p>
        </p:txBody>
      </p:sp>
      <p:sp>
        <p:nvSpPr>
          <p:cNvPr id="8" name="Content Placeholder 5"/>
          <p:cNvSpPr txBox="1">
            <a:spLocks/>
          </p:cNvSpPr>
          <p:nvPr/>
        </p:nvSpPr>
        <p:spPr>
          <a:xfrm>
            <a:off x="4953000" y="1828801"/>
            <a:ext cx="3657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US" sz="3200" noProof="0" dirty="0" smtClean="0">
              <a:solidFill>
                <a:schemeClr val="accent1"/>
              </a:solidFill>
              <a:latin typeface="Agency FB"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Agency FB"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1"/>
              </a:solidFill>
              <a:effectLst/>
              <a:uLnTx/>
              <a:uFillTx/>
              <a:latin typeface="Agency FB" pitchFamily="34" charset="0"/>
              <a:ea typeface="+mn-ea"/>
              <a:cs typeface="Arial" pitchFamily="34" charset="0"/>
            </a:endParaRPr>
          </a:p>
        </p:txBody>
      </p:sp>
      <p:sp>
        <p:nvSpPr>
          <p:cNvPr id="10" name="Title 1"/>
          <p:cNvSpPr txBox="1">
            <a:spLocks/>
          </p:cNvSpPr>
          <p:nvPr/>
        </p:nvSpPr>
        <p:spPr>
          <a:xfrm>
            <a:off x="0" y="228600"/>
            <a:ext cx="9144000" cy="1066800"/>
          </a:xfrm>
          <a:prstGeom prst="rect">
            <a:avLst/>
          </a:prstGeom>
          <a:noFill/>
          <a:ln w="12700">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Assessment</a:t>
            </a:r>
            <a:r>
              <a:rPr lang="en-US" sz="4800" b="1" cap="all"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mbria" pitchFamily="18" charset="0"/>
                <a:ea typeface="+mj-ea"/>
                <a:cs typeface="Arial" pitchFamily="34" charset="0"/>
              </a:rPr>
              <a:t> Tools</a:t>
            </a:r>
            <a:r>
              <a:rPr kumimoji="0" lang="en-US" sz="4800" b="1" i="0" u="none" strike="noStrike" kern="1200" cap="all" spc="0" normalizeH="0" baseline="0" noProof="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rPr>
              <a:t> </a:t>
            </a:r>
            <a:endParaRPr kumimoji="0" lang="en-US" sz="4800" b="1" i="0" u="none" strike="noStrike" kern="1200" cap="all" spc="0" normalizeH="0" baseline="0" noProof="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uLnTx/>
              <a:uFillTx/>
              <a:latin typeface="Cambria" pitchFamily="18" charset="0"/>
              <a:ea typeface="+mj-ea"/>
              <a:cs typeface="Arial" pitchFamily="34" charset="0"/>
            </a:endParaRPr>
          </a:p>
        </p:txBody>
      </p:sp>
      <p:sp>
        <p:nvSpPr>
          <p:cNvPr id="11" name="Rounded Rectangle 10"/>
          <p:cNvSpPr/>
          <p:nvPr/>
        </p:nvSpPr>
        <p:spPr>
          <a:xfrm>
            <a:off x="8352149" y="304800"/>
            <a:ext cx="791851" cy="850769"/>
          </a:xfrm>
          <a:prstGeom prst="roundRect">
            <a:avLst/>
          </a:prstGeom>
          <a:noFill/>
          <a:ln>
            <a:solidFill>
              <a:schemeClr val="bg1"/>
            </a:solidFill>
          </a:ln>
          <a:effectLst>
            <a:reflection blurRad="6350" stA="52000" endA="300" endPos="350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6"/>
          <p:cNvSpPr txBox="1">
            <a:spLocks/>
          </p:cNvSpPr>
          <p:nvPr/>
        </p:nvSpPr>
        <p:spPr>
          <a:xfrm>
            <a:off x="8077200" y="152400"/>
            <a:ext cx="969020" cy="1143000"/>
          </a:xfrm>
          <a:prstGeom prst="rect">
            <a:avLst/>
          </a:prstGeom>
          <a:ln>
            <a:noFill/>
          </a:ln>
        </p:spPr>
        <p:txBody>
          <a:bodyPr vert="horz" lIns="91440" tIns="45720" rIns="91440" bIns="45720" rtlCol="0" anchor="ctr">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50800"/>
                <a:solidFill>
                  <a:schemeClr val="bg1">
                    <a:shade val="50000"/>
                  </a:schemeClr>
                </a:solidFill>
                <a:uLnTx/>
                <a:uFillTx/>
                <a:latin typeface="+mj-lt"/>
                <a:ea typeface="+mj-ea"/>
                <a:cs typeface="+mj-cs"/>
              </a:rPr>
              <a:t>    </a:t>
            </a:r>
            <a:r>
              <a:rPr lang="en-US"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j-lt"/>
                <a:ea typeface="+mj-ea"/>
                <a:cs typeface="+mj-cs"/>
              </a:rPr>
              <a:t>IA</a:t>
            </a:r>
            <a:r>
              <a:rPr lang="en-US" sz="32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j-lt"/>
                <a:ea typeface="+mj-ea"/>
                <a:cs typeface="+mj-cs"/>
              </a:rPr>
              <a:t> </a:t>
            </a:r>
            <a:endParaRPr kumimoji="0" lang="en-US" sz="3200" b="1" i="0" u="none" strike="noStrike" kern="1200" normalizeH="0" baseline="0" noProof="0" dirty="0">
              <a:ln w="50800"/>
              <a:solidFill>
                <a:srgbClr val="7030A0"/>
              </a:solidFill>
              <a:uLnTx/>
              <a:uFillTx/>
              <a:latin typeface="+mj-lt"/>
              <a:ea typeface="+mj-ea"/>
              <a:cs typeface="+mj-cs"/>
            </a:endParaRPr>
          </a:p>
        </p:txBody>
      </p:sp>
      <p:sp>
        <p:nvSpPr>
          <p:cNvPr id="9" name="TextBox 8"/>
          <p:cNvSpPr txBox="1"/>
          <p:nvPr/>
        </p:nvSpPr>
        <p:spPr>
          <a:xfrm>
            <a:off x="5943600" y="6488668"/>
            <a:ext cx="2971800" cy="369332"/>
          </a:xfrm>
          <a:prstGeom prst="rect">
            <a:avLst/>
          </a:prstGeom>
          <a:noFill/>
        </p:spPr>
        <p:txBody>
          <a:bodyPr wrap="square" rtlCol="0">
            <a:spAutoFit/>
          </a:bodyPr>
          <a:lstStyle/>
          <a:p>
            <a:pPr algn="ctr"/>
            <a:r>
              <a:rPr lang="en-US" b="1" dirty="0" smtClean="0">
                <a:solidFill>
                  <a:srgbClr val="FFC000"/>
                </a:solidFill>
                <a:latin typeface="Cambria" pitchFamily="18" charset="0"/>
              </a:rPr>
              <a:t>Assessing Employability</a:t>
            </a:r>
            <a:endParaRPr lang="en-US" b="1" dirty="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Department of Economic Opportunity&amp;quot;&quot;/&gt;&lt;property id=&quot;20307&quot; value=&quot;258&quot;/&gt;&lt;/object&gt;&lt;object type=&quot;3&quot; unique_id=&quot;10005&quot;&gt;&lt;property id=&quot;20148&quot; value=&quot;5&quot;/&gt;&lt;property id=&quot;20300&quot; value=&quot;Slide 2&quot;/&gt;&lt;property id=&quot;20307&quot; value=&quot;310&quot;/&gt;&lt;/object&gt;&lt;object type=&quot;3&quot; unique_id=&quot;10006&quot;&gt;&lt;property id=&quot;20148&quot; value=&quot;5&quot;/&gt;&lt;property id=&quot;20300&quot; value=&quot;Slide 3&quot;/&gt;&lt;property id=&quot;20307&quot; value=&quot;311&quot;/&gt;&lt;/object&gt;&lt;object type=&quot;3&quot; unique_id=&quot;10007&quot;&gt;&lt;property id=&quot;20148&quot; value=&quot;5&quot;/&gt;&lt;property id=&quot;20300&quot; value=&quot;Slide 4&quot;/&gt;&lt;property id=&quot;20307&quot; value=&quot;262&quot;/&gt;&lt;/object&gt;&lt;object type=&quot;3&quot; unique_id=&quot;10009&quot;&gt;&lt;property id=&quot;20148&quot; value=&quot;5&quot;/&gt;&lt;property id=&quot;20300&quot; value=&quot;Slide 5&quot;/&gt;&lt;property id=&quot;20307&quot; value=&quot;279&quot;/&gt;&lt;/object&gt;&lt;object type=&quot;3&quot; unique_id=&quot;10010&quot;&gt;&lt;property id=&quot;20148&quot; value=&quot;5&quot;/&gt;&lt;property id=&quot;20300&quot; value=&quot;Slide 6&quot;/&gt;&lt;property id=&quot;20307&quot; value=&quot;280&quot;/&gt;&lt;/object&gt;&lt;object type=&quot;3&quot; unique_id=&quot;10011&quot;&gt;&lt;property id=&quot;20148&quot; value=&quot;5&quot;/&gt;&lt;property id=&quot;20300&quot; value=&quot;Slide 7&quot;/&gt;&lt;property id=&quot;20307&quot; value=&quot;317&quot;/&gt;&lt;/object&gt;&lt;object type=&quot;3&quot; unique_id=&quot;10012&quot;&gt;&lt;property id=&quot;20148&quot; value=&quot;5&quot;/&gt;&lt;property id=&quot;20300&quot; value=&quot;Slide 8&quot;/&gt;&lt;property id=&quot;20307&quot; value=&quot;265&quot;/&gt;&lt;/object&gt;&lt;object type=&quot;3&quot; unique_id=&quot;10013&quot;&gt;&lt;property id=&quot;20148&quot; value=&quot;5&quot;/&gt;&lt;property id=&quot;20300&quot; value=&quot;Slide 9&quot;/&gt;&lt;property id=&quot;20307&quot; value=&quot;335&quot;/&gt;&lt;/object&gt;&lt;object type=&quot;3&quot; unique_id=&quot;10014&quot;&gt;&lt;property id=&quot;20148&quot; value=&quot;5&quot;/&gt;&lt;property id=&quot;20300&quot; value=&quot;Slide 10&quot;/&gt;&lt;property id=&quot;20307&quot; value=&quot;294&quot;/&gt;&lt;/object&gt;&lt;object type=&quot;3&quot; unique_id=&quot;10015&quot;&gt;&lt;property id=&quot;20148&quot; value=&quot;5&quot;/&gt;&lt;property id=&quot;20300&quot; value=&quot;Slide 11&quot;/&gt;&lt;property id=&quot;20307&quot; value=&quot;336&quot;/&gt;&lt;/object&gt;&lt;object type=&quot;3&quot; unique_id=&quot;10016&quot;&gt;&lt;property id=&quot;20148&quot; value=&quot;5&quot;/&gt;&lt;property id=&quot;20300&quot; value=&quot;Slide 12&quot;/&gt;&lt;property id=&quot;20307&quot; value=&quot;333&quot;/&gt;&lt;/object&gt;&lt;object type=&quot;3&quot; unique_id=&quot;10017&quot;&gt;&lt;property id=&quot;20148&quot; value=&quot;5&quot;/&gt;&lt;property id=&quot;20300&quot; value=&quot;Slide 13&quot;/&gt;&lt;property id=&quot;20307&quot; value=&quot;355&quot;/&gt;&lt;/object&gt;&lt;object type=&quot;3&quot; unique_id=&quot;10018&quot;&gt;&lt;property id=&quot;20148&quot; value=&quot;5&quot;/&gt;&lt;property id=&quot;20300&quot; value=&quot;Slide 14&quot;/&gt;&lt;property id=&quot;20307&quot; value=&quot;331&quot;/&gt;&lt;/object&gt;&lt;object type=&quot;3&quot; unique_id=&quot;10019&quot;&gt;&lt;property id=&quot;20148&quot; value=&quot;5&quot;/&gt;&lt;property id=&quot;20300&quot; value=&quot;Slide 15&quot;/&gt;&lt;property id=&quot;20307&quot; value=&quot;332&quot;/&gt;&lt;/object&gt;&lt;object type=&quot;3&quot; unique_id=&quot;10020&quot;&gt;&lt;property id=&quot;20148&quot; value=&quot;5&quot;/&gt;&lt;property id=&quot;20300&quot; value=&quot;Slide 16&quot;/&gt;&lt;property id=&quot;20307&quot; value=&quot;338&quot;/&gt;&lt;/object&gt;&lt;object type=&quot;3&quot; unique_id=&quot;10021&quot;&gt;&lt;property id=&quot;20148&quot; value=&quot;5&quot;/&gt;&lt;property id=&quot;20300&quot; value=&quot;Slide 17&quot;/&gt;&lt;property id=&quot;20307&quot; value=&quot;283&quot;/&gt;&lt;/object&gt;&lt;object type=&quot;3&quot; unique_id=&quot;10022&quot;&gt;&lt;property id=&quot;20148&quot; value=&quot;5&quot;/&gt;&lt;property id=&quot;20300&quot; value=&quot;Slide 18&quot;/&gt;&lt;property id=&quot;20307&quot; value=&quot;341&quot;/&gt;&lt;/object&gt;&lt;object type=&quot;3&quot; unique_id=&quot;10023&quot;&gt;&lt;property id=&quot;20148&quot; value=&quot;5&quot;/&gt;&lt;property id=&quot;20300&quot; value=&quot;Slide 19&quot;/&gt;&lt;property id=&quot;20307&quot; value=&quot;270&quot;/&gt;&lt;/object&gt;&lt;object type=&quot;3&quot; unique_id=&quot;10024&quot;&gt;&lt;property id=&quot;20148&quot; value=&quot;5&quot;/&gt;&lt;property id=&quot;20300&quot; value=&quot;Slide 20&quot;/&gt;&lt;property id=&quot;20307&quot; value=&quot;286&quot;/&gt;&lt;/object&gt;&lt;object type=&quot;3&quot; unique_id=&quot;10025&quot;&gt;&lt;property id=&quot;20148&quot; value=&quot;5&quot;/&gt;&lt;property id=&quot;20300&quot; value=&quot;Slide 21&quot;/&gt;&lt;property id=&quot;20307&quot; value=&quot;287&quot;/&gt;&lt;/object&gt;&lt;object type=&quot;3&quot; unique_id=&quot;10026&quot;&gt;&lt;property id=&quot;20148&quot; value=&quot;5&quot;/&gt;&lt;property id=&quot;20300&quot; value=&quot;Slide 22&quot;/&gt;&lt;property id=&quot;20307&quot; value=&quot;339&quot;/&gt;&lt;/object&gt;&lt;object type=&quot;3&quot; unique_id=&quot;10027&quot;&gt;&lt;property id=&quot;20148&quot; value=&quot;5&quot;/&gt;&lt;property id=&quot;20300&quot; value=&quot;Slide 23&quot;/&gt;&lt;property id=&quot;20307&quot; value=&quot;342&quot;/&gt;&lt;/object&gt;&lt;object type=&quot;3&quot; unique_id=&quot;10028&quot;&gt;&lt;property id=&quot;20148&quot; value=&quot;5&quot;/&gt;&lt;property id=&quot;20300&quot; value=&quot;Slide 24 - &amp;quot;Employability Assessment &amp;quot;&quot;/&gt;&lt;property id=&quot;20307&quot; value=&quot;344&quot;/&gt;&lt;/object&gt;&lt;object type=&quot;3&quot; unique_id=&quot;10029&quot;&gt;&lt;property id=&quot;20148&quot; value=&quot;5&quot;/&gt;&lt;property id=&quot;20300&quot; value=&quot;Slide 25 - &amp;quot;Employability Assessment &amp;quot;&quot;/&gt;&lt;property id=&quot;20307&quot; value=&quot;323&quot;/&gt;&lt;/object&gt;&lt;object type=&quot;3&quot; unique_id=&quot;10030&quot;&gt;&lt;property id=&quot;20148&quot; value=&quot;5&quot;/&gt;&lt;property id=&quot;20300&quot; value=&quot;Slide 26 - &amp;quot;Employability Assessment &amp;quot;&quot;/&gt;&lt;property id=&quot;20307&quot; value=&quot;349&quot;/&gt;&lt;/object&gt;&lt;object type=&quot;3&quot; unique_id=&quot;10031&quot;&gt;&lt;property id=&quot;20148&quot; value=&quot;5&quot;/&gt;&lt;property id=&quot;20300&quot; value=&quot;Slide 27 - &amp;quot;Employability Assessment  &amp;quot;&quot;/&gt;&lt;property id=&quot;20307&quot; value=&quot;350&quot;/&gt;&lt;/object&gt;&lt;object type=&quot;3&quot; unique_id=&quot;10032&quot;&gt;&lt;property id=&quot;20148&quot; value=&quot;5&quot;/&gt;&lt;property id=&quot;20300&quot; value=&quot;Slide 28 - &amp;quot;Employability Assessment  &amp;quot;&quot;/&gt;&lt;property id=&quot;20307&quot; value=&quot;345&quot;/&gt;&lt;/object&gt;&lt;object type=&quot;3&quot; unique_id=&quot;10033&quot;&gt;&lt;property id=&quot;20148&quot; value=&quot;5&quot;/&gt;&lt;property id=&quot;20300&quot; value=&quot;Slide 29&quot;/&gt;&lt;property id=&quot;20307&quot; value=&quot;359&quot;/&gt;&lt;/object&gt;&lt;object type=&quot;3&quot; unique_id=&quot;10034&quot;&gt;&lt;property id=&quot;20148&quot; value=&quot;5&quot;/&gt;&lt;property id=&quot;20300&quot; value=&quot;Slide 30&quot;/&gt;&lt;property id=&quot;20307&quot; value=&quot;358&quot;/&gt;&lt;/object&gt;&lt;object type=&quot;3&quot; unique_id=&quot;10036&quot;&gt;&lt;property id=&quot;20148&quot; value=&quot;5&quot;/&gt;&lt;property id=&quot;20300&quot; value=&quot;Slide 31&quot;/&gt;&lt;property id=&quot;20307&quot; value=&quot;313&quot;/&gt;&lt;/object&gt;&lt;object type=&quot;3&quot; unique_id=&quot;10038&quot;&gt;&lt;property id=&quot;20148&quot; value=&quot;5&quot;/&gt;&lt;property id=&quot;20300&quot; value=&quot;Slide 32&quot;/&gt;&lt;property id=&quot;20307&quot; value=&quot;328&quot;/&gt;&lt;/object&gt;&lt;object type=&quot;3&quot; unique_id=&quot;10041&quot;&gt;&lt;property id=&quot;20148&quot; value=&quot;5&quot;/&gt;&lt;property id=&quot;20300&quot; value=&quot;Slide 35 - &amp;quot;Questions &amp;quot;&quot;/&gt;&lt;property id=&quot;20307&quot; value=&quot;309&quot;/&gt;&lt;/object&gt;&lt;object type=&quot;3&quot; unique_id=&quot;10080&quot;&gt;&lt;property id=&quot;20148&quot; value=&quot;5&quot;/&gt;&lt;property id=&quot;20300&quot; value=&quot;Slide 33&quot;/&gt;&lt;property id=&quot;20307&quot; value=&quot;360&quot;/&gt;&lt;/object&gt;&lt;object type=&quot;3&quot; unique_id=&quot;10081&quot;&gt;&lt;property id=&quot;20148&quot; value=&quot;5&quot;/&gt;&lt;property id=&quot;20300&quot; value=&quot;Slide 34 - &amp;quot;Let’s Review&amp;quot;&quot;/&gt;&lt;property id=&quot;20307&quot; value=&quot;361&quot;/&gt;&lt;/object&gt;&lt;/object&gt;&lt;/object&gt;&lt;/database&gt;"/>
  <p:tag name="SECTOMILLISECCONVERTED" val="1"/>
</p:tagLst>
</file>

<file path=ppt/theme/theme1.xml><?xml version="1.0" encoding="utf-8"?>
<a:theme xmlns:a="http://schemas.openxmlformats.org/drawingml/2006/main" name="TP03000687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A78EEA-403F-4394-BA10-F4634668EE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C0824CD-70D8-4755-A87B-F0A858B888D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CED7AB-9160-494B-919C-5572A40EB0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TP030006874</Template>
  <TotalTime>4220</TotalTime>
  <Words>4773</Words>
  <Application>Microsoft Office PowerPoint</Application>
  <PresentationFormat>On-screen Show (4:3)</PresentationFormat>
  <Paragraphs>655</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TP030006874</vt:lpstr>
      <vt:lpstr>   Department of Economic Opportunity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   Employability Assessment </vt:lpstr>
      <vt:lpstr>   Employability Assessment </vt:lpstr>
      <vt:lpstr>   Employability Assessment </vt:lpstr>
      <vt:lpstr>   Employability Assessment  </vt:lpstr>
      <vt:lpstr>   Employability Assessment  </vt:lpstr>
      <vt:lpstr>Slide 29</vt:lpstr>
      <vt:lpstr>Slide 30</vt:lpstr>
      <vt:lpstr>Slide 31</vt:lpstr>
      <vt:lpstr>Slide 32</vt:lpstr>
      <vt:lpstr>Slide 33</vt:lpstr>
      <vt:lpstr>Let’s Review</vt:lpstr>
      <vt:lpstr>Questions </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c:title>
  <dc:subject/>
  <dc:creator>brownni</dc:creator>
  <cp:keywords/>
  <dc:description/>
  <cp:lastModifiedBy>Joseph Gaines</cp:lastModifiedBy>
  <cp:revision>330</cp:revision>
  <dcterms:created xsi:type="dcterms:W3CDTF">2011-01-21T21:00:08Z</dcterms:created>
  <dcterms:modified xsi:type="dcterms:W3CDTF">2012-04-03T16:52:43Z</dcterms:modified>
  <cp:contentType>Document</cp:contentTyp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TC300068749990</vt:lpwstr>
  </property>
  <property fmtid="{D5CDD505-2E9C-101B-9397-08002B2CF9AE}" pid="3" name="ContentTypeId">
    <vt:lpwstr>0x010100D5F439A08D3819458E106DF831B05F73</vt:lpwstr>
  </property>
</Properties>
</file>