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diagrams/quickStyle1.xml" ContentType="application/vnd.openxmlformats-officedocument.drawingml.diagramStyl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4"/>
  </p:sldMasterIdLst>
  <p:notesMasterIdLst>
    <p:notesMasterId r:id="rId51"/>
  </p:notesMasterIdLst>
  <p:handoutMasterIdLst>
    <p:handoutMasterId r:id="rId52"/>
  </p:handoutMasterIdLst>
  <p:sldIdLst>
    <p:sldId id="256" r:id="rId5"/>
    <p:sldId id="257" r:id="rId6"/>
    <p:sldId id="272" r:id="rId7"/>
    <p:sldId id="403" r:id="rId8"/>
    <p:sldId id="447" r:id="rId9"/>
    <p:sldId id="404" r:id="rId10"/>
    <p:sldId id="360" r:id="rId11"/>
    <p:sldId id="355" r:id="rId12"/>
    <p:sldId id="406" r:id="rId13"/>
    <p:sldId id="405" r:id="rId14"/>
    <p:sldId id="407" r:id="rId15"/>
    <p:sldId id="393" r:id="rId16"/>
    <p:sldId id="386" r:id="rId17"/>
    <p:sldId id="392" r:id="rId18"/>
    <p:sldId id="414" r:id="rId19"/>
    <p:sldId id="413" r:id="rId20"/>
    <p:sldId id="415" r:id="rId21"/>
    <p:sldId id="361" r:id="rId22"/>
    <p:sldId id="306" r:id="rId23"/>
    <p:sldId id="356" r:id="rId24"/>
    <p:sldId id="417" r:id="rId25"/>
    <p:sldId id="308" r:id="rId26"/>
    <p:sldId id="363" r:id="rId27"/>
    <p:sldId id="358" r:id="rId28"/>
    <p:sldId id="424" r:id="rId29"/>
    <p:sldId id="423" r:id="rId30"/>
    <p:sldId id="425" r:id="rId31"/>
    <p:sldId id="452" r:id="rId32"/>
    <p:sldId id="453" r:id="rId33"/>
    <p:sldId id="454" r:id="rId34"/>
    <p:sldId id="455" r:id="rId35"/>
    <p:sldId id="456" r:id="rId36"/>
    <p:sldId id="457" r:id="rId37"/>
    <p:sldId id="459" r:id="rId38"/>
    <p:sldId id="450" r:id="rId39"/>
    <p:sldId id="448" r:id="rId40"/>
    <p:sldId id="449" r:id="rId41"/>
    <p:sldId id="426" r:id="rId42"/>
    <p:sldId id="276" r:id="rId43"/>
    <p:sldId id="436" r:id="rId44"/>
    <p:sldId id="435" r:id="rId45"/>
    <p:sldId id="430" r:id="rId46"/>
    <p:sldId id="434" r:id="rId47"/>
    <p:sldId id="431" r:id="rId48"/>
    <p:sldId id="432" r:id="rId49"/>
    <p:sldId id="269" r:id="rId50"/>
  </p:sldIdLst>
  <p:sldSz cx="9144000" cy="6858000" type="screen4x3"/>
  <p:notesSz cx="6934200" cy="9232900"/>
  <p:custDataLst>
    <p:tags r:id="rId53"/>
  </p:custDataLst>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22" autoAdjust="0"/>
    <p:restoredTop sz="95391" autoAdjust="0"/>
  </p:normalViewPr>
  <p:slideViewPr>
    <p:cSldViewPr>
      <p:cViewPr>
        <p:scale>
          <a:sx n="100" d="100"/>
          <a:sy n="100" d="100"/>
        </p:scale>
        <p:origin x="-7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08" y="630"/>
      </p:cViewPr>
      <p:guideLst>
        <p:guide orient="horz" pos="2908"/>
        <p:guide pos="218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64CA10-D3CB-4583-91A3-E39A6ECE5EC4}" type="doc">
      <dgm:prSet loTypeId="urn:microsoft.com/office/officeart/2005/8/layout/balance1" loCatId="relationship" qsTypeId="urn:microsoft.com/office/officeart/2005/8/quickstyle/3d3" qsCatId="3D" csTypeId="urn:microsoft.com/office/officeart/2005/8/colors/accent2_2" csCatId="accent2" phldr="1"/>
      <dgm:spPr/>
      <dgm:t>
        <a:bodyPr/>
        <a:lstStyle/>
        <a:p>
          <a:endParaRPr lang="en-US"/>
        </a:p>
      </dgm:t>
    </dgm:pt>
    <dgm:pt modelId="{B86F4748-C19B-4988-AB03-67C9B208A06F}">
      <dgm:prSet phldrT="[Text]"/>
      <dgm:spPr/>
      <dgm:t>
        <a:bodyPr/>
        <a:lstStyle/>
        <a:p>
          <a:r>
            <a:rPr lang="en-US" dirty="0" smtClean="0">
              <a:solidFill>
                <a:schemeClr val="tx2"/>
              </a:solidFill>
            </a:rPr>
            <a:t>Class Time</a:t>
          </a:r>
          <a:endParaRPr lang="en-US" dirty="0">
            <a:solidFill>
              <a:schemeClr val="tx2"/>
            </a:solidFill>
          </a:endParaRPr>
        </a:p>
      </dgm:t>
    </dgm:pt>
    <dgm:pt modelId="{0830158F-A6D1-486A-90B7-1FFF35343EF9}" type="parTrans" cxnId="{C7841A5E-86A9-4F59-9486-B52B9D439CE4}">
      <dgm:prSet/>
      <dgm:spPr/>
      <dgm:t>
        <a:bodyPr/>
        <a:lstStyle/>
        <a:p>
          <a:endParaRPr lang="en-US"/>
        </a:p>
      </dgm:t>
    </dgm:pt>
    <dgm:pt modelId="{C66964E9-69DC-4580-8230-452E96BE11D0}" type="sibTrans" cxnId="{C7841A5E-86A9-4F59-9486-B52B9D439CE4}">
      <dgm:prSet/>
      <dgm:spPr/>
      <dgm:t>
        <a:bodyPr/>
        <a:lstStyle/>
        <a:p>
          <a:endParaRPr lang="en-US"/>
        </a:p>
      </dgm:t>
    </dgm:pt>
    <dgm:pt modelId="{E7982508-A6B6-4F74-BD4F-9B4561EA1C7C}">
      <dgm:prSet phldrT="[Text]"/>
      <dgm:spPr/>
      <dgm:t>
        <a:bodyPr/>
        <a:lstStyle/>
        <a:p>
          <a:r>
            <a:rPr lang="en-US" dirty="0" smtClean="0">
              <a:solidFill>
                <a:schemeClr val="tx2"/>
              </a:solidFill>
            </a:rPr>
            <a:t>Study Time </a:t>
          </a:r>
          <a:endParaRPr lang="en-US" dirty="0">
            <a:solidFill>
              <a:schemeClr val="tx2"/>
            </a:solidFill>
          </a:endParaRPr>
        </a:p>
      </dgm:t>
    </dgm:pt>
    <dgm:pt modelId="{6D07C7E3-8883-4139-A3A1-BF65D1A3364C}" type="parTrans" cxnId="{AAF65CC9-037F-4D31-9C4C-CEF577AF49D4}">
      <dgm:prSet/>
      <dgm:spPr/>
      <dgm:t>
        <a:bodyPr/>
        <a:lstStyle/>
        <a:p>
          <a:endParaRPr lang="en-US"/>
        </a:p>
      </dgm:t>
    </dgm:pt>
    <dgm:pt modelId="{1BDE117C-9133-424B-B205-B6213A8567AB}" type="sibTrans" cxnId="{AAF65CC9-037F-4D31-9C4C-CEF577AF49D4}">
      <dgm:prSet/>
      <dgm:spPr/>
      <dgm:t>
        <a:bodyPr/>
        <a:lstStyle/>
        <a:p>
          <a:endParaRPr lang="en-US"/>
        </a:p>
      </dgm:t>
    </dgm:pt>
    <dgm:pt modelId="{CF104C41-8F4F-4104-85B5-2014AB9305C2}">
      <dgm:prSet phldrT="[Text]"/>
      <dgm:spPr/>
      <dgm:t>
        <a:bodyPr/>
        <a:lstStyle/>
        <a:p>
          <a:r>
            <a:rPr lang="en-US" dirty="0" smtClean="0"/>
            <a:t>3 hrs</a:t>
          </a:r>
          <a:endParaRPr lang="en-US" dirty="0"/>
        </a:p>
      </dgm:t>
    </dgm:pt>
    <dgm:pt modelId="{D0A7ADF9-6571-4524-84A8-44693A1ECF9D}" type="parTrans" cxnId="{008A53F7-3FA3-4D68-91BA-C9C44D020730}">
      <dgm:prSet/>
      <dgm:spPr/>
      <dgm:t>
        <a:bodyPr/>
        <a:lstStyle/>
        <a:p>
          <a:endParaRPr lang="en-US"/>
        </a:p>
      </dgm:t>
    </dgm:pt>
    <dgm:pt modelId="{0106C01E-82A3-44D1-AD18-34C075D018A1}" type="sibTrans" cxnId="{008A53F7-3FA3-4D68-91BA-C9C44D020730}">
      <dgm:prSet/>
      <dgm:spPr/>
      <dgm:t>
        <a:bodyPr/>
        <a:lstStyle/>
        <a:p>
          <a:endParaRPr lang="en-US"/>
        </a:p>
      </dgm:t>
    </dgm:pt>
    <dgm:pt modelId="{CD721266-6BC8-44F4-B656-41F4EEE7E345}">
      <dgm:prSet phldrT="[Text]" custT="1"/>
      <dgm:spPr/>
      <dgm:t>
        <a:bodyPr/>
        <a:lstStyle/>
        <a:p>
          <a:pPr algn="ctr"/>
          <a:r>
            <a:rPr lang="en-US" sz="2000" b="1" dirty="0" smtClean="0"/>
            <a:t>8:00 </a:t>
          </a:r>
          <a:r>
            <a:rPr lang="en-US" sz="1400" b="1" dirty="0" smtClean="0"/>
            <a:t>am </a:t>
          </a:r>
        </a:p>
        <a:p>
          <a:pPr algn="ctr"/>
          <a:r>
            <a:rPr lang="en-US" sz="1400" b="1" dirty="0" smtClean="0"/>
            <a:t>to </a:t>
          </a:r>
        </a:p>
        <a:p>
          <a:pPr algn="ctr"/>
          <a:r>
            <a:rPr lang="en-US" sz="2000" b="1" dirty="0" smtClean="0"/>
            <a:t>9:00 </a:t>
          </a:r>
          <a:r>
            <a:rPr lang="en-US" sz="1400" b="1" dirty="0" smtClean="0"/>
            <a:t>am  </a:t>
          </a:r>
        </a:p>
        <a:p>
          <a:pPr algn="ctr"/>
          <a:r>
            <a:rPr lang="en-US" sz="1200" b="1" dirty="0" smtClean="0"/>
            <a:t>Mon, Wed, Fri</a:t>
          </a:r>
          <a:endParaRPr lang="en-US" sz="1200" b="1" dirty="0"/>
        </a:p>
      </dgm:t>
    </dgm:pt>
    <dgm:pt modelId="{858F1449-7F7E-4742-8A46-E67DCF4C4611}" type="parTrans" cxnId="{A1506776-13D0-4679-A498-4B6780735894}">
      <dgm:prSet/>
      <dgm:spPr/>
      <dgm:t>
        <a:bodyPr/>
        <a:lstStyle/>
        <a:p>
          <a:endParaRPr lang="en-US"/>
        </a:p>
      </dgm:t>
    </dgm:pt>
    <dgm:pt modelId="{2C0DD9E6-A0DB-4B8D-B9C7-42DD59C4D4D6}" type="sibTrans" cxnId="{A1506776-13D0-4679-A498-4B6780735894}">
      <dgm:prSet/>
      <dgm:spPr/>
      <dgm:t>
        <a:bodyPr/>
        <a:lstStyle/>
        <a:p>
          <a:endParaRPr lang="en-US"/>
        </a:p>
      </dgm:t>
    </dgm:pt>
    <dgm:pt modelId="{D0678102-04FF-438B-8A51-343EF282300C}" type="pres">
      <dgm:prSet presAssocID="{F264CA10-D3CB-4583-91A3-E39A6ECE5EC4}" presName="outerComposite" presStyleCnt="0">
        <dgm:presLayoutVars>
          <dgm:chMax val="2"/>
          <dgm:animLvl val="lvl"/>
          <dgm:resizeHandles val="exact"/>
        </dgm:presLayoutVars>
      </dgm:prSet>
      <dgm:spPr/>
      <dgm:t>
        <a:bodyPr/>
        <a:lstStyle/>
        <a:p>
          <a:endParaRPr lang="en-US"/>
        </a:p>
      </dgm:t>
    </dgm:pt>
    <dgm:pt modelId="{45EF9E9D-25A9-4E1B-9F4F-DB9069D3E3DD}" type="pres">
      <dgm:prSet presAssocID="{F264CA10-D3CB-4583-91A3-E39A6ECE5EC4}" presName="dummyMaxCanvas" presStyleCnt="0"/>
      <dgm:spPr/>
      <dgm:t>
        <a:bodyPr/>
        <a:lstStyle/>
        <a:p>
          <a:endParaRPr lang="en-US"/>
        </a:p>
      </dgm:t>
    </dgm:pt>
    <dgm:pt modelId="{9B775BF0-1C32-4DE5-BDCC-310F4EC43045}" type="pres">
      <dgm:prSet presAssocID="{F264CA10-D3CB-4583-91A3-E39A6ECE5EC4}" presName="parentComposite" presStyleCnt="0"/>
      <dgm:spPr/>
      <dgm:t>
        <a:bodyPr/>
        <a:lstStyle/>
        <a:p>
          <a:endParaRPr lang="en-US"/>
        </a:p>
      </dgm:t>
    </dgm:pt>
    <dgm:pt modelId="{66134A8E-A61B-43B6-A1E5-CCF6A951EABB}" type="pres">
      <dgm:prSet presAssocID="{F264CA10-D3CB-4583-91A3-E39A6ECE5EC4}" presName="parent1" presStyleLbl="alignAccFollowNode1" presStyleIdx="0" presStyleCnt="4">
        <dgm:presLayoutVars>
          <dgm:chMax val="4"/>
        </dgm:presLayoutVars>
      </dgm:prSet>
      <dgm:spPr/>
      <dgm:t>
        <a:bodyPr/>
        <a:lstStyle/>
        <a:p>
          <a:endParaRPr lang="en-US"/>
        </a:p>
      </dgm:t>
    </dgm:pt>
    <dgm:pt modelId="{2A58A922-771F-4B5F-86A4-81F43A0F638E}" type="pres">
      <dgm:prSet presAssocID="{F264CA10-D3CB-4583-91A3-E39A6ECE5EC4}" presName="parent2" presStyleLbl="alignAccFollowNode1" presStyleIdx="1" presStyleCnt="4">
        <dgm:presLayoutVars>
          <dgm:chMax val="4"/>
        </dgm:presLayoutVars>
      </dgm:prSet>
      <dgm:spPr/>
      <dgm:t>
        <a:bodyPr/>
        <a:lstStyle/>
        <a:p>
          <a:endParaRPr lang="en-US"/>
        </a:p>
      </dgm:t>
    </dgm:pt>
    <dgm:pt modelId="{F00D2236-0739-4582-962F-5D528B7DAEE5}" type="pres">
      <dgm:prSet presAssocID="{F264CA10-D3CB-4583-91A3-E39A6ECE5EC4}" presName="childrenComposite" presStyleCnt="0"/>
      <dgm:spPr/>
      <dgm:t>
        <a:bodyPr/>
        <a:lstStyle/>
        <a:p>
          <a:endParaRPr lang="en-US"/>
        </a:p>
      </dgm:t>
    </dgm:pt>
    <dgm:pt modelId="{49576DFE-35FD-4E55-B2B9-B89B63A4D5C6}" type="pres">
      <dgm:prSet presAssocID="{F264CA10-D3CB-4583-91A3-E39A6ECE5EC4}" presName="dummyMaxCanvas_ChildArea" presStyleCnt="0"/>
      <dgm:spPr/>
      <dgm:t>
        <a:bodyPr/>
        <a:lstStyle/>
        <a:p>
          <a:endParaRPr lang="en-US"/>
        </a:p>
      </dgm:t>
    </dgm:pt>
    <dgm:pt modelId="{5D77652D-92A6-4A2E-8C87-699F0157B0A3}" type="pres">
      <dgm:prSet presAssocID="{F264CA10-D3CB-4583-91A3-E39A6ECE5EC4}" presName="fulcrum" presStyleLbl="alignAccFollowNode1" presStyleIdx="2" presStyleCnt="4"/>
      <dgm:spPr/>
      <dgm:t>
        <a:bodyPr/>
        <a:lstStyle/>
        <a:p>
          <a:endParaRPr lang="en-US"/>
        </a:p>
      </dgm:t>
    </dgm:pt>
    <dgm:pt modelId="{D7DC3EC6-223A-47B6-8F98-B12BC9AC07F1}" type="pres">
      <dgm:prSet presAssocID="{F264CA10-D3CB-4583-91A3-E39A6ECE5EC4}" presName="balance_11" presStyleLbl="alignAccFollowNode1" presStyleIdx="3" presStyleCnt="4">
        <dgm:presLayoutVars>
          <dgm:bulletEnabled val="1"/>
        </dgm:presLayoutVars>
      </dgm:prSet>
      <dgm:spPr/>
      <dgm:t>
        <a:bodyPr/>
        <a:lstStyle/>
        <a:p>
          <a:endParaRPr lang="en-US"/>
        </a:p>
      </dgm:t>
    </dgm:pt>
    <dgm:pt modelId="{86117AE3-FF64-43BA-BE09-641912764332}" type="pres">
      <dgm:prSet presAssocID="{F264CA10-D3CB-4583-91A3-E39A6ECE5EC4}" presName="left_11_1" presStyleLbl="node1" presStyleIdx="0" presStyleCnt="2">
        <dgm:presLayoutVars>
          <dgm:bulletEnabled val="1"/>
        </dgm:presLayoutVars>
      </dgm:prSet>
      <dgm:spPr/>
      <dgm:t>
        <a:bodyPr/>
        <a:lstStyle/>
        <a:p>
          <a:endParaRPr lang="en-US"/>
        </a:p>
      </dgm:t>
    </dgm:pt>
    <dgm:pt modelId="{931B8370-D52D-4337-B9B1-354A319366C2}" type="pres">
      <dgm:prSet presAssocID="{F264CA10-D3CB-4583-91A3-E39A6ECE5EC4}" presName="right_11_1" presStyleLbl="node1" presStyleIdx="1" presStyleCnt="2">
        <dgm:presLayoutVars>
          <dgm:bulletEnabled val="1"/>
        </dgm:presLayoutVars>
      </dgm:prSet>
      <dgm:spPr/>
      <dgm:t>
        <a:bodyPr/>
        <a:lstStyle/>
        <a:p>
          <a:endParaRPr lang="en-US"/>
        </a:p>
      </dgm:t>
    </dgm:pt>
  </dgm:ptLst>
  <dgm:cxnLst>
    <dgm:cxn modelId="{B3B22830-1393-424C-8BDE-FA0FE23F3FEB}" type="presOf" srcId="{CD721266-6BC8-44F4-B656-41F4EEE7E345}" destId="{86117AE3-FF64-43BA-BE09-641912764332}" srcOrd="0" destOrd="0" presId="urn:microsoft.com/office/officeart/2005/8/layout/balance1"/>
    <dgm:cxn modelId="{364DACBE-D226-4ABC-9B83-370CA986D9AD}" type="presOf" srcId="{E7982508-A6B6-4F74-BD4F-9B4561EA1C7C}" destId="{2A58A922-771F-4B5F-86A4-81F43A0F638E}" srcOrd="0" destOrd="0" presId="urn:microsoft.com/office/officeart/2005/8/layout/balance1"/>
    <dgm:cxn modelId="{A367294A-DEB1-45D2-BEE9-71FC8A5BE09D}" type="presOf" srcId="{F264CA10-D3CB-4583-91A3-E39A6ECE5EC4}" destId="{D0678102-04FF-438B-8A51-343EF282300C}" srcOrd="0" destOrd="0" presId="urn:microsoft.com/office/officeart/2005/8/layout/balance1"/>
    <dgm:cxn modelId="{CCB4E4B4-33DD-4D82-AE3B-595D0DD9A837}" type="presOf" srcId="{CF104C41-8F4F-4104-85B5-2014AB9305C2}" destId="{931B8370-D52D-4337-B9B1-354A319366C2}" srcOrd="0" destOrd="0" presId="urn:microsoft.com/office/officeart/2005/8/layout/balance1"/>
    <dgm:cxn modelId="{008A53F7-3FA3-4D68-91BA-C9C44D020730}" srcId="{E7982508-A6B6-4F74-BD4F-9B4561EA1C7C}" destId="{CF104C41-8F4F-4104-85B5-2014AB9305C2}" srcOrd="0" destOrd="0" parTransId="{D0A7ADF9-6571-4524-84A8-44693A1ECF9D}" sibTransId="{0106C01E-82A3-44D1-AD18-34C075D018A1}"/>
    <dgm:cxn modelId="{AAF65CC9-037F-4D31-9C4C-CEF577AF49D4}" srcId="{F264CA10-D3CB-4583-91A3-E39A6ECE5EC4}" destId="{E7982508-A6B6-4F74-BD4F-9B4561EA1C7C}" srcOrd="1" destOrd="0" parTransId="{6D07C7E3-8883-4139-A3A1-BF65D1A3364C}" sibTransId="{1BDE117C-9133-424B-B205-B6213A8567AB}"/>
    <dgm:cxn modelId="{7905B4BD-9F0B-4EEE-985D-FA8AEDCD3650}" type="presOf" srcId="{B86F4748-C19B-4988-AB03-67C9B208A06F}" destId="{66134A8E-A61B-43B6-A1E5-CCF6A951EABB}" srcOrd="0" destOrd="0" presId="urn:microsoft.com/office/officeart/2005/8/layout/balance1"/>
    <dgm:cxn modelId="{C7841A5E-86A9-4F59-9486-B52B9D439CE4}" srcId="{F264CA10-D3CB-4583-91A3-E39A6ECE5EC4}" destId="{B86F4748-C19B-4988-AB03-67C9B208A06F}" srcOrd="0" destOrd="0" parTransId="{0830158F-A6D1-486A-90B7-1FFF35343EF9}" sibTransId="{C66964E9-69DC-4580-8230-452E96BE11D0}"/>
    <dgm:cxn modelId="{A1506776-13D0-4679-A498-4B6780735894}" srcId="{B86F4748-C19B-4988-AB03-67C9B208A06F}" destId="{CD721266-6BC8-44F4-B656-41F4EEE7E345}" srcOrd="0" destOrd="0" parTransId="{858F1449-7F7E-4742-8A46-E67DCF4C4611}" sibTransId="{2C0DD9E6-A0DB-4B8D-B9C7-42DD59C4D4D6}"/>
    <dgm:cxn modelId="{864DDA11-26F5-48C5-B119-9A7B68716A53}" type="presParOf" srcId="{D0678102-04FF-438B-8A51-343EF282300C}" destId="{45EF9E9D-25A9-4E1B-9F4F-DB9069D3E3DD}" srcOrd="0" destOrd="0" presId="urn:microsoft.com/office/officeart/2005/8/layout/balance1"/>
    <dgm:cxn modelId="{44EECD88-EEDF-46B9-9CF0-EE0192C95528}" type="presParOf" srcId="{D0678102-04FF-438B-8A51-343EF282300C}" destId="{9B775BF0-1C32-4DE5-BDCC-310F4EC43045}" srcOrd="1" destOrd="0" presId="urn:microsoft.com/office/officeart/2005/8/layout/balance1"/>
    <dgm:cxn modelId="{E6B0FB3D-A28F-46BC-A987-FD860DC7BCE8}" type="presParOf" srcId="{9B775BF0-1C32-4DE5-BDCC-310F4EC43045}" destId="{66134A8E-A61B-43B6-A1E5-CCF6A951EABB}" srcOrd="0" destOrd="0" presId="urn:microsoft.com/office/officeart/2005/8/layout/balance1"/>
    <dgm:cxn modelId="{7A000178-AE18-4EE4-8367-69A6CA769F38}" type="presParOf" srcId="{9B775BF0-1C32-4DE5-BDCC-310F4EC43045}" destId="{2A58A922-771F-4B5F-86A4-81F43A0F638E}" srcOrd="1" destOrd="0" presId="urn:microsoft.com/office/officeart/2005/8/layout/balance1"/>
    <dgm:cxn modelId="{D71158A3-9EC3-459D-90F6-9F1E15ACB064}" type="presParOf" srcId="{D0678102-04FF-438B-8A51-343EF282300C}" destId="{F00D2236-0739-4582-962F-5D528B7DAEE5}" srcOrd="2" destOrd="0" presId="urn:microsoft.com/office/officeart/2005/8/layout/balance1"/>
    <dgm:cxn modelId="{87C85C79-0D96-4D50-B195-49AC3EB71C72}" type="presParOf" srcId="{F00D2236-0739-4582-962F-5D528B7DAEE5}" destId="{49576DFE-35FD-4E55-B2B9-B89B63A4D5C6}" srcOrd="0" destOrd="0" presId="urn:microsoft.com/office/officeart/2005/8/layout/balance1"/>
    <dgm:cxn modelId="{B975537D-93B5-41F4-85F1-FACCE0994A73}" type="presParOf" srcId="{F00D2236-0739-4582-962F-5D528B7DAEE5}" destId="{5D77652D-92A6-4A2E-8C87-699F0157B0A3}" srcOrd="1" destOrd="0" presId="urn:microsoft.com/office/officeart/2005/8/layout/balance1"/>
    <dgm:cxn modelId="{1964BA95-6BED-4D9F-B9AE-DD762843371D}" type="presParOf" srcId="{F00D2236-0739-4582-962F-5D528B7DAEE5}" destId="{D7DC3EC6-223A-47B6-8F98-B12BC9AC07F1}" srcOrd="2" destOrd="0" presId="urn:microsoft.com/office/officeart/2005/8/layout/balance1"/>
    <dgm:cxn modelId="{91150507-E8AC-4DF3-AF5E-8C2150F200FC}" type="presParOf" srcId="{F00D2236-0739-4582-962F-5D528B7DAEE5}" destId="{86117AE3-FF64-43BA-BE09-641912764332}" srcOrd="3" destOrd="0" presId="urn:microsoft.com/office/officeart/2005/8/layout/balance1"/>
    <dgm:cxn modelId="{0FAEBC61-8902-444A-9CED-AEC4146EA549}" type="presParOf" srcId="{F00D2236-0739-4582-962F-5D528B7DAEE5}" destId="{931B8370-D52D-4337-B9B1-354A319366C2}" srcOrd="4" destOrd="0" presId="urn:microsoft.com/office/officeart/2005/8/layout/balanc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4820" cy="461645"/>
          </a:xfrm>
          <a:prstGeom prst="rect">
            <a:avLst/>
          </a:prstGeom>
        </p:spPr>
        <p:txBody>
          <a:bodyPr vert="horz" lIns="92375" tIns="46187" rIns="92375" bIns="46187" rtlCol="0"/>
          <a:lstStyle>
            <a:lvl1pPr algn="l">
              <a:defRPr sz="1200"/>
            </a:lvl1pPr>
          </a:lstStyle>
          <a:p>
            <a:endParaRPr lang="en-US"/>
          </a:p>
        </p:txBody>
      </p:sp>
      <p:sp>
        <p:nvSpPr>
          <p:cNvPr id="3" name="Date Placeholder 2"/>
          <p:cNvSpPr>
            <a:spLocks noGrp="1"/>
          </p:cNvSpPr>
          <p:nvPr>
            <p:ph type="dt" sz="quarter" idx="1"/>
          </p:nvPr>
        </p:nvSpPr>
        <p:spPr>
          <a:xfrm>
            <a:off x="3927775" y="1"/>
            <a:ext cx="3004820" cy="461645"/>
          </a:xfrm>
          <a:prstGeom prst="rect">
            <a:avLst/>
          </a:prstGeom>
        </p:spPr>
        <p:txBody>
          <a:bodyPr vert="horz" lIns="92375" tIns="46187" rIns="92375" bIns="46187" rtlCol="0"/>
          <a:lstStyle>
            <a:lvl1pPr algn="r">
              <a:defRPr sz="1200"/>
            </a:lvl1pPr>
          </a:lstStyle>
          <a:p>
            <a:fld id="{F9C81680-CFD2-4132-B322-E05A5716FB5B}" type="datetimeFigureOut">
              <a:rPr lang="en-US" smtClean="0"/>
              <a:pPr/>
              <a:t>2/15/2012</a:t>
            </a:fld>
            <a:endParaRPr lang="en-US"/>
          </a:p>
        </p:txBody>
      </p:sp>
      <p:sp>
        <p:nvSpPr>
          <p:cNvPr id="4" name="Footer Placeholder 3"/>
          <p:cNvSpPr>
            <a:spLocks noGrp="1"/>
          </p:cNvSpPr>
          <p:nvPr>
            <p:ph type="ftr" sz="quarter" idx="2"/>
          </p:nvPr>
        </p:nvSpPr>
        <p:spPr>
          <a:xfrm>
            <a:off x="0" y="8769653"/>
            <a:ext cx="3004820" cy="461645"/>
          </a:xfrm>
          <a:prstGeom prst="rect">
            <a:avLst/>
          </a:prstGeom>
        </p:spPr>
        <p:txBody>
          <a:bodyPr vert="horz" lIns="92375" tIns="46187" rIns="92375" bIns="46187"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69653"/>
            <a:ext cx="3004820" cy="461645"/>
          </a:xfrm>
          <a:prstGeom prst="rect">
            <a:avLst/>
          </a:prstGeom>
        </p:spPr>
        <p:txBody>
          <a:bodyPr vert="horz" lIns="92375" tIns="46187" rIns="92375" bIns="46187" rtlCol="0" anchor="b"/>
          <a:lstStyle>
            <a:lvl1pPr algn="r">
              <a:defRPr sz="1200"/>
            </a:lvl1pPr>
          </a:lstStyle>
          <a:p>
            <a:fld id="{74CB9105-FAD7-4990-9EBB-D9641A5133C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4820" cy="461645"/>
          </a:xfrm>
          <a:prstGeom prst="rect">
            <a:avLst/>
          </a:prstGeom>
        </p:spPr>
        <p:txBody>
          <a:bodyPr vert="horz" lIns="92375" tIns="46187" rIns="92375" bIns="46187" rtlCol="0"/>
          <a:lstStyle>
            <a:lvl1pPr algn="l">
              <a:defRPr sz="1200"/>
            </a:lvl1pPr>
          </a:lstStyle>
          <a:p>
            <a:endParaRPr lang="en-US"/>
          </a:p>
        </p:txBody>
      </p:sp>
      <p:sp>
        <p:nvSpPr>
          <p:cNvPr id="3" name="Date Placeholder 2"/>
          <p:cNvSpPr>
            <a:spLocks noGrp="1"/>
          </p:cNvSpPr>
          <p:nvPr>
            <p:ph type="dt" idx="1"/>
          </p:nvPr>
        </p:nvSpPr>
        <p:spPr>
          <a:xfrm>
            <a:off x="3927775" y="1"/>
            <a:ext cx="3004820" cy="461645"/>
          </a:xfrm>
          <a:prstGeom prst="rect">
            <a:avLst/>
          </a:prstGeom>
        </p:spPr>
        <p:txBody>
          <a:bodyPr vert="horz" lIns="92375" tIns="46187" rIns="92375" bIns="46187" rtlCol="0"/>
          <a:lstStyle>
            <a:lvl1pPr algn="r">
              <a:defRPr sz="1200"/>
            </a:lvl1pPr>
          </a:lstStyle>
          <a:p>
            <a:fld id="{2447E72A-D913-4DC2-9E0A-E520CE8FCC86}" type="datetimeFigureOut">
              <a:rPr lang="en-US" smtClean="0"/>
              <a:pPr/>
              <a:t>2/15/2012</a:t>
            </a:fld>
            <a:endParaRPr lang="en-US"/>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2375" tIns="46187" rIns="92375" bIns="46187" rtlCol="0" anchor="ctr"/>
          <a:lstStyle/>
          <a:p>
            <a:endParaRPr lang="en-US"/>
          </a:p>
        </p:txBody>
      </p:sp>
      <p:sp>
        <p:nvSpPr>
          <p:cNvPr id="5" name="Notes Placeholder 4"/>
          <p:cNvSpPr>
            <a:spLocks noGrp="1"/>
          </p:cNvSpPr>
          <p:nvPr>
            <p:ph type="body" sz="quarter" idx="3"/>
          </p:nvPr>
        </p:nvSpPr>
        <p:spPr>
          <a:xfrm>
            <a:off x="693420" y="4385628"/>
            <a:ext cx="5547360" cy="4154805"/>
          </a:xfrm>
          <a:prstGeom prst="rect">
            <a:avLst/>
          </a:prstGeom>
        </p:spPr>
        <p:txBody>
          <a:bodyPr vert="horz" lIns="92375" tIns="46187" rIns="92375" bIns="4618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9653"/>
            <a:ext cx="3004820" cy="461645"/>
          </a:xfrm>
          <a:prstGeom prst="rect">
            <a:avLst/>
          </a:prstGeom>
        </p:spPr>
        <p:txBody>
          <a:bodyPr vert="horz" lIns="92375" tIns="46187" rIns="92375" bIns="46187"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69653"/>
            <a:ext cx="3004820" cy="461645"/>
          </a:xfrm>
          <a:prstGeom prst="rect">
            <a:avLst/>
          </a:prstGeom>
        </p:spPr>
        <p:txBody>
          <a:bodyPr vert="horz" lIns="92375" tIns="46187" rIns="92375" bIns="46187" rtlCol="0" anchor="b"/>
          <a:lstStyle>
            <a:lvl1pPr algn="r">
              <a:defRPr sz="1200"/>
            </a:lvl1pPr>
          </a:lstStyle>
          <a:p>
            <a:fld id="{A5D78FC6-CE17-4259-A63C-DDFC12E048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for accessing the</a:t>
            </a:r>
            <a:r>
              <a:rPr lang="en-US" baseline="0" dirty="0" smtClean="0"/>
              <a:t> Welfare Transition program’s</a:t>
            </a:r>
            <a:r>
              <a:rPr lang="en-US" dirty="0" smtClean="0"/>
              <a:t> Educational Activities training</a:t>
            </a:r>
            <a:r>
              <a:rPr lang="en-US" baseline="0" dirty="0" smtClean="0"/>
              <a:t> offered by the Florida Department of Economic Opportunity</a:t>
            </a:r>
            <a:r>
              <a:rPr lang="en-US" dirty="0" smtClean="0"/>
              <a:t>. </a:t>
            </a:r>
            <a:r>
              <a:rPr lang="en-US" baseline="0" dirty="0" smtClean="0"/>
              <a:t> In this training, we will focus on educational activity engagement in the WT program, including activity definitions and documentation requirements.</a:t>
            </a:r>
            <a:endParaRPr lang="en-US" dirty="0" smtClean="0"/>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Scenario</a:t>
            </a:r>
          </a:p>
          <a:p>
            <a:r>
              <a:rPr lang="en-US" dirty="0" smtClean="0"/>
              <a:t>John</a:t>
            </a:r>
            <a:r>
              <a:rPr lang="en-US" baseline="0" dirty="0" smtClean="0"/>
              <a:t> is studying at Florida University to become a Physical Therapist.  His program is two years long.  Would his attendance at Florida University count as Vocational educational training?</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Perhaps.  Remember</a:t>
            </a:r>
            <a:r>
              <a:rPr lang="en-US" baseline="0" dirty="0" smtClean="0"/>
              <a:t> that someone enrolled in school to seek an advanced degree can be assigned to vocational educational training.  However, there is a 12 month lifetime limit on how long the participant can get credit towards participation rates in</a:t>
            </a:r>
            <a:r>
              <a:rPr lang="en-US" dirty="0" smtClean="0"/>
              <a:t> this activity. </a:t>
            </a:r>
            <a:endParaRPr lang="en-US" baseline="0" dirty="0" smtClean="0"/>
          </a:p>
          <a:p>
            <a:endParaRPr lang="en-US" baseline="0" dirty="0" smtClean="0"/>
          </a:p>
          <a:p>
            <a:r>
              <a:rPr lang="en-US" baseline="0" dirty="0" smtClean="0"/>
              <a:t>If John were in his last year or last few months of the program, </a:t>
            </a:r>
            <a:r>
              <a:rPr lang="en-US" dirty="0" smtClean="0"/>
              <a:t> this activity </a:t>
            </a:r>
            <a:r>
              <a:rPr lang="en-US" baseline="0" dirty="0" smtClean="0"/>
              <a:t>could be an appropriate activity for him.  If he is just starting the program, the career manager should be mindful that he could get credit towards participation rates for 12 months of the two year program.</a:t>
            </a:r>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next educational activity</a:t>
            </a:r>
            <a:r>
              <a:rPr lang="en-US" baseline="0" dirty="0" smtClean="0"/>
              <a:t> we will discuss </a:t>
            </a:r>
            <a:r>
              <a:rPr lang="en-US" dirty="0" smtClean="0"/>
              <a:t>is Job</a:t>
            </a:r>
            <a:r>
              <a:rPr lang="en-US" baseline="0" dirty="0" smtClean="0"/>
              <a:t> Skills Training Directly Related to Employment.  Job Skills Training is education and training required by an employer to provide an individual with the ability to obtain employment or to advance or adapt to the changing demands of the workplace.</a:t>
            </a:r>
          </a:p>
          <a:p>
            <a:endParaRPr lang="en-US" baseline="0" dirty="0" smtClean="0"/>
          </a:p>
          <a:p>
            <a:r>
              <a:rPr lang="en-US" baseline="0" dirty="0" smtClean="0"/>
              <a:t>Job Skills Training is a core plus activity, which means that it has to be coupled with another activity in order for the hours to count towards participation credit.  Adults assigned to job skills training must complete an average of 20 hours per week in a core activity before participation credit can be granted in Job Skills Training.  However, for teen parents without a high school diploma or General Equivalency Diploma (GED), Job Skills Training is a core activity.  This means that Jobs Skills Training would not have to be coupled with another activity in order to count towards participation rate credit.</a:t>
            </a: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activity may include classes</a:t>
            </a:r>
            <a:r>
              <a:rPr lang="en-US" baseline="0" dirty="0" smtClean="0"/>
              <a:t> taken at a </a:t>
            </a:r>
            <a:r>
              <a:rPr lang="en-US" dirty="0" smtClean="0"/>
              <a:t>post-secondary</a:t>
            </a:r>
            <a:r>
              <a:rPr lang="en-US" baseline="0" dirty="0" smtClean="0"/>
              <a:t> institution </a:t>
            </a:r>
            <a:r>
              <a:rPr lang="en-US" dirty="0" smtClean="0"/>
              <a:t>or even at</a:t>
            </a:r>
            <a:r>
              <a:rPr lang="en-US" baseline="0" dirty="0" smtClean="0"/>
              <a:t> a jobsite as customized training.  It may include </a:t>
            </a:r>
            <a:r>
              <a:rPr lang="en-US" dirty="0" smtClean="0"/>
              <a:t>literacy instruction if the skills are needed for employment</a:t>
            </a:r>
            <a:r>
              <a:rPr lang="en-US" baseline="0" dirty="0" smtClean="0"/>
              <a:t> and r</a:t>
            </a:r>
            <a:r>
              <a:rPr lang="en-US" dirty="0" smtClean="0"/>
              <a:t>emedial instruction is also permitted if it is embedded within the</a:t>
            </a:r>
            <a:r>
              <a:rPr lang="en-US" baseline="0" dirty="0" smtClean="0"/>
              <a:t> job skills </a:t>
            </a:r>
            <a:r>
              <a:rPr lang="en-US" dirty="0" smtClean="0"/>
              <a:t>training program. </a:t>
            </a: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Content</a:t>
            </a:r>
            <a:r>
              <a:rPr lang="en-US" baseline="0" dirty="0" smtClean="0"/>
              <a:t> Review</a:t>
            </a:r>
          </a:p>
          <a:p>
            <a:endParaRPr lang="en-US" baseline="0" dirty="0" smtClean="0"/>
          </a:p>
          <a:p>
            <a:r>
              <a:rPr lang="en-US" baseline="0" dirty="0" smtClean="0"/>
              <a:t>Janice has a High School Diploma and wants to take a beginner’s computer class at her local One-Stop.  She feels that this will make her more employable.  She does not have a job offer yet, but is very hopeful.</a:t>
            </a:r>
          </a:p>
          <a:p>
            <a:endParaRPr lang="en-US" baseline="0" dirty="0" smtClean="0"/>
          </a:p>
          <a:p>
            <a:r>
              <a:rPr lang="en-US" baseline="0" dirty="0" smtClean="0"/>
              <a:t>Based on the definition of Job Skills Training, would this be an appropriate activity to use for Janice’s beginner’s computer class?</a:t>
            </a:r>
            <a:endParaRPr lang="en-US" dirty="0" smtClean="0"/>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really.  Remember, Job Skills Training is education</a:t>
            </a:r>
            <a:r>
              <a:rPr lang="en-US" baseline="0" dirty="0" smtClean="0"/>
              <a:t> or training for skills required by an employer to provide an individual with the ability to obtain employment or to advance or adapt to the changing demands of the workplace.  </a:t>
            </a:r>
          </a:p>
          <a:p>
            <a:endParaRPr lang="en-US" baseline="0" dirty="0" smtClean="0"/>
          </a:p>
          <a:p>
            <a:r>
              <a:rPr lang="en-US" baseline="0" dirty="0" smtClean="0"/>
              <a:t>The skill would have to be required by an employer to provide the individual with the ability to obtain employment.  Not all employers require computer knowledge to perform job functions, so it would be important to keep in mind the activity’s definition.  If the activity doesn’t meet the activity’s guidelines, you should find a more suitable activity for the customer.  </a:t>
            </a:r>
          </a:p>
          <a:p>
            <a:endParaRPr lang="en-US" baseline="0" dirty="0" smtClean="0"/>
          </a:p>
          <a:p>
            <a:r>
              <a:rPr lang="en-US" baseline="0" dirty="0" smtClean="0"/>
              <a:t>In this case we would look at other options for Janice to see if we can find a more suitable activity that will allow her to get those computer courses or see if there is an employer who could use Janice with her current skill set with an offer of employment if she completes the computer course.</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Content</a:t>
            </a:r>
            <a:r>
              <a:rPr lang="en-US" baseline="0" dirty="0" smtClean="0"/>
              <a:t> Review</a:t>
            </a:r>
          </a:p>
          <a:p>
            <a:r>
              <a:rPr lang="en-US" baseline="0" dirty="0" smtClean="0"/>
              <a:t>Michael was told that he could begin his new job as soon as he finished his high school diploma.  He would like to take classes at the local community college.  Would it be appropriate to place Michael in Job Skills Training Directly Related to Employment?</a:t>
            </a:r>
            <a:endParaRPr lang="en-US" dirty="0" smtClean="0"/>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Job</a:t>
            </a:r>
            <a:r>
              <a:rPr lang="en-US" baseline="0" dirty="0" smtClean="0"/>
              <a:t> Skills Training is not the best option for Michael.  While he has the promise of a job once he finishes his high school diploma, the definition of Job Skills Training is education or training for Job Skills required by an employer.  There is another activity available that would be more appropriate for Michael. We will discuss Satisfactory Attendance at a Secondary School or in a Course of Study Leading to a GED later in the presentation.</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a:t>
            </a:r>
            <a:r>
              <a:rPr lang="en-US" baseline="0" dirty="0" smtClean="0"/>
              <a:t>participants limited education and no high school diploma or GED, there are two additional educational activities. The first of which is Education Directly Related to Employment. Education Directly Related to Employment is a core plus activity which means that it cannot be assigned to the customer as a stand alone activity. Sometimes employers may be interested in employing a customer but employment is contingent on the participant obtaining their high school diploma or GED. </a:t>
            </a:r>
            <a:r>
              <a:rPr lang="en-US" dirty="0" smtClean="0"/>
              <a:t>This activity</a:t>
            </a:r>
            <a:r>
              <a:rPr lang="en-US" baseline="0" dirty="0" smtClean="0"/>
              <a:t> allows those customers to work towards obtaining their GED so that they can </a:t>
            </a:r>
            <a:r>
              <a:rPr lang="en-US" dirty="0" smtClean="0"/>
              <a:t>obtain,</a:t>
            </a:r>
            <a:r>
              <a:rPr lang="en-US" baseline="0" dirty="0" smtClean="0"/>
              <a:t> </a:t>
            </a:r>
            <a:r>
              <a:rPr lang="en-US" dirty="0" smtClean="0"/>
              <a:t>retain, </a:t>
            </a:r>
            <a:r>
              <a:rPr lang="en-US" baseline="0" dirty="0" smtClean="0"/>
              <a:t>or be promoted on a j</a:t>
            </a:r>
            <a:r>
              <a:rPr lang="en-US" dirty="0" smtClean="0"/>
              <a:t>ob.</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Education Directly</a:t>
            </a:r>
            <a:r>
              <a:rPr lang="en-US" baseline="0" dirty="0" smtClean="0"/>
              <a:t> Related to Employment </a:t>
            </a:r>
            <a:r>
              <a:rPr lang="en-US" dirty="0" smtClean="0"/>
              <a:t>may include adult basic education or literacy skills, GED preparation</a:t>
            </a:r>
            <a:r>
              <a:rPr lang="en-US" baseline="0" dirty="0" smtClean="0"/>
              <a:t> </a:t>
            </a:r>
            <a:r>
              <a:rPr lang="en-US" dirty="0" smtClean="0"/>
              <a:t> if required</a:t>
            </a:r>
            <a:r>
              <a:rPr lang="en-US" baseline="0" dirty="0" smtClean="0"/>
              <a:t> by an employer as a pre-requisite for hire, </a:t>
            </a:r>
            <a:r>
              <a:rPr lang="en-US" dirty="0" smtClean="0"/>
              <a:t>and customer</a:t>
            </a:r>
            <a:r>
              <a:rPr lang="en-US" baseline="0" dirty="0" smtClean="0"/>
              <a:t>s with</a:t>
            </a:r>
            <a:r>
              <a:rPr lang="en-US" dirty="0" smtClean="0"/>
              <a:t> a high school </a:t>
            </a:r>
            <a:r>
              <a:rPr lang="en-US" baseline="0" dirty="0" smtClean="0"/>
              <a:t>diploma from other countries may qualify for this activity if they are assessed and it shows that they are performing below U.S. Standards or a 10</a:t>
            </a:r>
            <a:r>
              <a:rPr lang="en-US" baseline="30000" dirty="0" smtClean="0"/>
              <a:t>th</a:t>
            </a:r>
            <a:r>
              <a:rPr lang="en-US" baseline="0" dirty="0" smtClean="0"/>
              <a:t> grade level.</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Calibri" pitchFamily="34" charset="0"/>
                <a:cs typeface="Times New Roman" pitchFamily="18" charset="0"/>
              </a:rPr>
              <a:t>There are many terms associated with Educational Activities and we have provided a list of the terms that you will hear throughout this presentation. </a:t>
            </a:r>
          </a:p>
          <a:p>
            <a:endParaRPr lang="en-US" dirty="0" smtClean="0">
              <a:latin typeface="Calibri" pitchFamily="34" charset="0"/>
              <a:cs typeface="Times New Roman" pitchFamily="18" charset="0"/>
            </a:endParaRPr>
          </a:p>
          <a:p>
            <a:pPr>
              <a:lnSpc>
                <a:spcPct val="150000"/>
              </a:lnSpc>
              <a:spcBef>
                <a:spcPts val="0"/>
              </a:spcBef>
              <a:buFont typeface="Wingdings" pitchFamily="2" charset="2"/>
              <a:buChar char="§"/>
            </a:pPr>
            <a:r>
              <a:rPr lang="en-US" sz="1400" b="1" dirty="0" smtClean="0">
                <a:latin typeface="Garamond" pitchFamily="18" charset="0"/>
              </a:rPr>
              <a:t>Educational Work Activity</a:t>
            </a:r>
          </a:p>
          <a:p>
            <a:pPr>
              <a:lnSpc>
                <a:spcPct val="150000"/>
              </a:lnSpc>
              <a:spcBef>
                <a:spcPts val="0"/>
              </a:spcBef>
              <a:buFont typeface="Wingdings" pitchFamily="2" charset="2"/>
              <a:buChar char="§"/>
            </a:pPr>
            <a:r>
              <a:rPr lang="en-US" sz="1400" b="1" dirty="0" smtClean="0">
                <a:latin typeface="Garamond" pitchFamily="18" charset="0"/>
              </a:rPr>
              <a:t>Supervision</a:t>
            </a:r>
          </a:p>
          <a:p>
            <a:pPr>
              <a:lnSpc>
                <a:spcPct val="150000"/>
              </a:lnSpc>
              <a:spcBef>
                <a:spcPts val="0"/>
              </a:spcBef>
              <a:buFont typeface="Wingdings" pitchFamily="2" charset="2"/>
              <a:buChar char="§"/>
            </a:pPr>
            <a:r>
              <a:rPr lang="en-US" sz="1400" b="1" dirty="0" smtClean="0">
                <a:latin typeface="Garamond" pitchFamily="18" charset="0"/>
              </a:rPr>
              <a:t>Documentation</a:t>
            </a:r>
          </a:p>
          <a:p>
            <a:pPr>
              <a:lnSpc>
                <a:spcPct val="150000"/>
              </a:lnSpc>
              <a:spcBef>
                <a:spcPts val="0"/>
              </a:spcBef>
              <a:buFont typeface="Wingdings" pitchFamily="2" charset="2"/>
              <a:buChar char="§"/>
            </a:pPr>
            <a:r>
              <a:rPr lang="en-US" sz="1400" b="1" dirty="0" smtClean="0">
                <a:latin typeface="Garamond" pitchFamily="18" charset="0"/>
              </a:rPr>
              <a:t>Class Schedule</a:t>
            </a:r>
          </a:p>
          <a:p>
            <a:pPr>
              <a:lnSpc>
                <a:spcPct val="150000"/>
              </a:lnSpc>
              <a:spcBef>
                <a:spcPts val="0"/>
              </a:spcBef>
              <a:buFont typeface="Wingdings" pitchFamily="2" charset="2"/>
              <a:buChar char="§"/>
            </a:pPr>
            <a:r>
              <a:rPr lang="en-US" sz="1400" b="1" dirty="0" smtClean="0">
                <a:latin typeface="Garamond" pitchFamily="18" charset="0"/>
              </a:rPr>
              <a:t>Class Syllabus </a:t>
            </a:r>
          </a:p>
          <a:p>
            <a:pPr>
              <a:lnSpc>
                <a:spcPct val="150000"/>
              </a:lnSpc>
              <a:spcBef>
                <a:spcPts val="0"/>
              </a:spcBef>
              <a:buFont typeface="Wingdings" pitchFamily="2" charset="2"/>
              <a:buChar char="§"/>
            </a:pPr>
            <a:r>
              <a:rPr lang="en-US" sz="1400" b="1" dirty="0" smtClean="0">
                <a:latin typeface="Garamond" pitchFamily="18" charset="0"/>
              </a:rPr>
              <a:t>Statement of Required or Recommended Study</a:t>
            </a:r>
          </a:p>
          <a:p>
            <a:pPr>
              <a:lnSpc>
                <a:spcPct val="150000"/>
              </a:lnSpc>
              <a:spcBef>
                <a:spcPts val="0"/>
              </a:spcBef>
              <a:buFont typeface="Wingdings" pitchFamily="2" charset="2"/>
              <a:buChar char="§"/>
            </a:pPr>
            <a:r>
              <a:rPr lang="en-US" sz="1400" b="1" dirty="0" smtClean="0">
                <a:latin typeface="Garamond" pitchFamily="18" charset="0"/>
              </a:rPr>
              <a:t>Study Time</a:t>
            </a:r>
          </a:p>
          <a:p>
            <a:pPr lvl="1">
              <a:lnSpc>
                <a:spcPct val="120000"/>
              </a:lnSpc>
              <a:spcBef>
                <a:spcPts val="0"/>
              </a:spcBef>
              <a:buFont typeface="Wingdings" pitchFamily="2" charset="2"/>
              <a:buChar char="§"/>
            </a:pPr>
            <a:r>
              <a:rPr lang="en-US" sz="1400" dirty="0" smtClean="0">
                <a:latin typeface="Garamond" pitchFamily="18" charset="0"/>
              </a:rPr>
              <a:t>Supervised</a:t>
            </a:r>
          </a:p>
          <a:p>
            <a:pPr lvl="1">
              <a:lnSpc>
                <a:spcPct val="120000"/>
              </a:lnSpc>
              <a:spcBef>
                <a:spcPts val="0"/>
              </a:spcBef>
              <a:buFont typeface="Wingdings" pitchFamily="2" charset="2"/>
              <a:buChar char="§"/>
            </a:pPr>
            <a:r>
              <a:rPr lang="en-US" sz="1400" dirty="0" smtClean="0">
                <a:latin typeface="Garamond" pitchFamily="18" charset="0"/>
              </a:rPr>
              <a:t>Unsupervised</a:t>
            </a:r>
          </a:p>
          <a:p>
            <a:pPr>
              <a:buFont typeface="Wingdings" pitchFamily="2" charset="2"/>
              <a:buChar char="§"/>
            </a:pPr>
            <a:endParaRPr lang="en-US" dirty="0">
              <a:latin typeface="Calibri" pitchFamily="34" charset="0"/>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a:t>
            </a:r>
            <a:r>
              <a:rPr lang="en-US" baseline="0" dirty="0" smtClean="0"/>
              <a:t> the scenario…</a:t>
            </a:r>
          </a:p>
          <a:p>
            <a:r>
              <a:rPr lang="en-US" baseline="0" dirty="0" smtClean="0"/>
              <a:t>Maria grew up in Mexico where she received her high school diploma.  Assessments show that her she is performing at an 8</a:t>
            </a:r>
            <a:r>
              <a:rPr lang="en-US" baseline="30000" dirty="0" smtClean="0"/>
              <a:t>th</a:t>
            </a:r>
            <a:r>
              <a:rPr lang="en-US" baseline="0" dirty="0" smtClean="0"/>
              <a:t> grade level based on US Standards.  She worked as an Administrative Assistant in Mexico and has an opportunity to work at a local business if she can successfully complete a six week Microsoft class.  Would Education Directly Related to Employment be an appropriate activity for Maria?</a:t>
            </a:r>
          </a:p>
        </p:txBody>
      </p:sp>
      <p:sp>
        <p:nvSpPr>
          <p:cNvPr id="4" name="Slide Number Placeholder 3"/>
          <p:cNvSpPr>
            <a:spLocks noGrp="1"/>
          </p:cNvSpPr>
          <p:nvPr>
            <p:ph type="sldNum" sz="quarter" idx="10"/>
          </p:nvPr>
        </p:nvSpPr>
        <p:spPr/>
        <p:txBody>
          <a:bodyPr/>
          <a:lstStyle/>
          <a:p>
            <a:fld id="{A5D78FC6-CE17-4259-A63C-DDFC12E048F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Yes,</a:t>
            </a:r>
            <a:r>
              <a:rPr lang="en-US" baseline="0" dirty="0" smtClean="0"/>
              <a:t> Education Directly Related to Employment would be an appropriate activity for Maria.  Although she has a high school diploma from another country, her educational level is below US Standards according to her educational assessments. She has office skills and the offer of a job if she can complete a Microsoft course as required by the employer.</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second education</a:t>
            </a:r>
            <a:r>
              <a:rPr lang="en-US" baseline="0" dirty="0" smtClean="0"/>
              <a:t>al activity f</a:t>
            </a:r>
            <a:r>
              <a:rPr lang="en-US" dirty="0" smtClean="0"/>
              <a:t>or</a:t>
            </a:r>
            <a:r>
              <a:rPr lang="en-US" baseline="0" dirty="0" smtClean="0"/>
              <a:t> customers </a:t>
            </a:r>
            <a:r>
              <a:rPr lang="en-US" dirty="0" smtClean="0"/>
              <a:t>without</a:t>
            </a:r>
            <a:r>
              <a:rPr lang="en-US" baseline="0" dirty="0" smtClean="0"/>
              <a:t> a</a:t>
            </a:r>
            <a:r>
              <a:rPr lang="en-US" dirty="0" smtClean="0"/>
              <a:t> high school diploma or GED, </a:t>
            </a:r>
            <a:r>
              <a:rPr lang="en-US" baseline="0" dirty="0" smtClean="0"/>
              <a:t>is Satisfactory Attendance at a Secondary School.  It is defined as regular attendance at a secondary school or in a course of study leading to a certificate of general equivalence. This activity is a core plus activity, which means it must be paired with a core activity in order for participants to receive credit.  However, for teen parents without a high school diploma, Satisfactory attendance at a secondary school is a core activity. </a:t>
            </a:r>
          </a:p>
          <a:p>
            <a:endParaRPr lang="en-US" baseline="0" dirty="0" smtClean="0"/>
          </a:p>
          <a:p>
            <a:pPr marL="0" marR="0" lvl="2" indent="0" algn="l" defTabSz="914400" rtl="0" eaLnBrk="1" fontAlgn="auto" latinLnBrk="0" hangingPunct="1">
              <a:lnSpc>
                <a:spcPct val="100000"/>
              </a:lnSpc>
              <a:spcBef>
                <a:spcPts val="0"/>
              </a:spcBef>
              <a:spcAft>
                <a:spcPts val="0"/>
              </a:spcAft>
              <a:buClrTx/>
              <a:buSzTx/>
              <a:buFontTx/>
              <a:buNone/>
              <a:tabLst/>
              <a:defRPr/>
            </a:pPr>
            <a:endParaRPr lang="en-US" sz="1600" b="0" dirty="0" smtClean="0">
              <a:solidFill>
                <a:schemeClr val="tx2"/>
              </a:solidFill>
              <a:effectLst/>
              <a:latin typeface="Arial Narrow" pitchFamily="34" charset="0"/>
            </a:endParaRP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Satisfactory</a:t>
            </a:r>
            <a:r>
              <a:rPr lang="en-US" baseline="0" dirty="0" smtClean="0"/>
              <a:t> attendance at a secondary school may include literacy education if it’s required in order for the participant to receive their diploma or GED.  Adult Basic Education is also allowed if this education is directly related to the student obtaining their diploma or GED.</a:t>
            </a:r>
          </a:p>
          <a:p>
            <a:endParaRPr lang="en-US" baseline="0" dirty="0" smtClean="0"/>
          </a:p>
          <a:p>
            <a:r>
              <a:rPr lang="en-US" baseline="0" dirty="0" smtClean="0"/>
              <a:t>Participants engaged in this activity may receive credit for study time as required or recommended by the school or instructor.  Study time may be supervised or unsupervised.  Both require a statement from the school or instructor.  However, if the study time is supervised, there must be a record of the supervision with the signature of the person responsible for supervising the study time on a time sheet or other acceptable form of documentation.  </a:t>
            </a:r>
          </a:p>
          <a:p>
            <a:endParaRPr lang="en-US" baseline="0" dirty="0" smtClean="0"/>
          </a:p>
          <a:p>
            <a:r>
              <a:rPr lang="en-US" baseline="0" dirty="0" smtClean="0"/>
              <a:t>Participants engaged in this activity may receive up to one hour of credit for study time for every hour of class time if they school or instructor provides a statement that study time is recommended or required in order for the student to be successful in achieving their diploma or GED.</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discuss this scenario…</a:t>
            </a:r>
          </a:p>
          <a:p>
            <a:r>
              <a:rPr lang="en-US" dirty="0" smtClean="0"/>
              <a:t>Michelle is a teen</a:t>
            </a:r>
            <a:r>
              <a:rPr lang="en-US" baseline="0" dirty="0" smtClean="0"/>
              <a:t> parent who does not have a high school diploma.  She would like to get her diploma by taking courses at the local community college that offers a high school curriculum and provides parenting workshops.  Can Michelle’s attendance in this program count as Satisfactory Attendance at a Secondary School?</a:t>
            </a:r>
            <a:endParaRPr lang="en-US" dirty="0" smtClean="0"/>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Yes. Michelle’s attendance in this program meets the definition of Satisfactory Attendance at a Secondary School.  Also, because Michelle is a teen parent without  high school diploma, her participation in this activity will count as a core activity, which means she can use this as a stand alone activity towards participation.</a:t>
            </a:r>
            <a:endParaRPr lang="en-US" dirty="0" smtClean="0"/>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discuss the scenario above. </a:t>
            </a:r>
          </a:p>
          <a:p>
            <a:r>
              <a:rPr lang="en-US" dirty="0" smtClean="0"/>
              <a:t>Tammy graduated with her high</a:t>
            </a:r>
            <a:r>
              <a:rPr lang="en-US" baseline="0" dirty="0" smtClean="0"/>
              <a:t> school diploma at 16.  She is now interested in taking classes at the local university.  Would Satisfactory Attendance at a Secondary School be an appropriate activity for Tammy?</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No.  This would not be an appropriate activity for Tammy.  She already has a high school diploma.  Depending on the amount of time it will take to complete her coursework at the university, a more appropriate activity could be Vocational Educational Training.  If Tammy is pursuing a four year degree, further discussion with Tammy would be needed to see what other activity would be appropriate.</a:t>
            </a:r>
          </a:p>
        </p:txBody>
      </p:sp>
      <p:sp>
        <p:nvSpPr>
          <p:cNvPr id="4" name="Slide Number Placeholder 3"/>
          <p:cNvSpPr>
            <a:spLocks noGrp="1"/>
          </p:cNvSpPr>
          <p:nvPr>
            <p:ph type="sldNum" sz="quarter" idx="10"/>
          </p:nvPr>
        </p:nvSpPr>
        <p:spPr/>
        <p:txBody>
          <a:bodyPr/>
          <a:lstStyle/>
          <a:p>
            <a:fld id="{A5D78FC6-CE17-4259-A63C-DDFC12E048FC}"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23900" y="4387850"/>
            <a:ext cx="5547360" cy="4154805"/>
          </a:xfrm>
        </p:spPr>
        <p:txBody>
          <a:bodyPr>
            <a:normAutofit/>
          </a:bodyPr>
          <a:lstStyle/>
          <a:p>
            <a:r>
              <a:rPr lang="en-US" dirty="0" smtClean="0"/>
              <a:t>Lets discuss Supervision and Documentation…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Educational</a:t>
            </a:r>
            <a:r>
              <a:rPr lang="en-US" dirty="0" smtClean="0"/>
              <a:t> work activities </a:t>
            </a:r>
            <a:r>
              <a:rPr lang="en-US" baseline="0" dirty="0" smtClean="0"/>
              <a:t>must be supervised and that supervision must  be conducted by a designated party that is responsible for the oversight of the customer’s attendance or participation.  Supervision may be provided by the classroom instructor, professor, or teacher’s aide or assistant if they have been designated or cleared to certify attendance by the instructor or the education institution.</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Work Activities were introduced in 1996 as a part of the Personal Responsibility and Work Opportunity Reconciliation Act.</a:t>
            </a:r>
            <a:r>
              <a:rPr lang="en-US" baseline="0" dirty="0" smtClean="0"/>
              <a:t> The 12 work activities are listed in the presentation slide. During</a:t>
            </a:r>
            <a:r>
              <a:rPr lang="en-US" dirty="0" smtClean="0"/>
              <a:t> this training</a:t>
            </a:r>
            <a:r>
              <a:rPr lang="en-US" baseline="0" dirty="0" smtClean="0"/>
              <a:t> </a:t>
            </a:r>
            <a:r>
              <a:rPr lang="en-US" dirty="0" smtClean="0"/>
              <a:t>we will focus on the four</a:t>
            </a:r>
            <a:r>
              <a:rPr lang="en-US" baseline="0" dirty="0" smtClean="0"/>
              <a:t> </a:t>
            </a:r>
            <a:r>
              <a:rPr lang="en-US" dirty="0" smtClean="0"/>
              <a:t>educational activities.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It is important to remember that </a:t>
            </a:r>
            <a:r>
              <a:rPr lang="en-US" dirty="0" smtClean="0"/>
              <a:t> although supervision must be provided daily, it </a:t>
            </a:r>
            <a:r>
              <a:rPr lang="en-US" baseline="0" dirty="0" smtClean="0"/>
              <a:t>does not always have to be in person. Advancements in technology have made it so that systems can </a:t>
            </a:r>
            <a:r>
              <a:rPr lang="en-US" dirty="0" smtClean="0"/>
              <a:t>capture a student’s </a:t>
            </a:r>
            <a:r>
              <a:rPr lang="en-US" baseline="0" dirty="0" smtClean="0"/>
              <a:t>login</a:t>
            </a:r>
            <a:r>
              <a:rPr lang="en-US" dirty="0" smtClean="0"/>
              <a:t> and log out times. This allows the </a:t>
            </a:r>
            <a:r>
              <a:rPr lang="en-US" baseline="0" dirty="0" smtClean="0"/>
              <a:t>student </a:t>
            </a:r>
            <a:r>
              <a:rPr lang="en-US" dirty="0" smtClean="0"/>
              <a:t>to be able to provide a </a:t>
            </a:r>
            <a:r>
              <a:rPr lang="en-US" baseline="0" dirty="0" smtClean="0"/>
              <a:t>print out of </a:t>
            </a:r>
            <a:r>
              <a:rPr lang="en-US" dirty="0" smtClean="0"/>
              <a:t>participation hours and those hours can then be </a:t>
            </a:r>
            <a:r>
              <a:rPr lang="en-US" baseline="0" dirty="0" smtClean="0"/>
              <a:t>verified by program or departmental staff.  If a participant is enrolled in online courses and the educational institution has an electronic logging mechanism that tracks the student’s time spent in the online course, this may be accepted as supervision and documentation of time spent in the training.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6536"/>
            <a:r>
              <a:rPr lang="en-US" baseline="0" dirty="0" smtClean="0"/>
              <a:t>Regional</a:t>
            </a:r>
            <a:r>
              <a:rPr lang="en-US" dirty="0" smtClean="0"/>
              <a:t> workforce staff is </a:t>
            </a:r>
            <a:r>
              <a:rPr lang="en-US" baseline="0" dirty="0" smtClean="0"/>
              <a:t>responsible for ensuring that program participants are </a:t>
            </a:r>
            <a:r>
              <a:rPr lang="en-US" dirty="0" smtClean="0"/>
              <a:t>actually participating in their activity and that the designated responsible party is verifying the hours. Regions can be informed of who will be supervising the activity through the registration documents, student’s course</a:t>
            </a:r>
            <a:r>
              <a:rPr lang="en-US" baseline="0" dirty="0" smtClean="0"/>
              <a:t> schedule, </a:t>
            </a:r>
            <a:r>
              <a:rPr lang="en-US" dirty="0" smtClean="0"/>
              <a:t>syllabus,</a:t>
            </a:r>
            <a:r>
              <a:rPr lang="en-US" baseline="0" dirty="0" smtClean="0"/>
              <a:t> </a:t>
            </a:r>
            <a:r>
              <a:rPr lang="en-US" dirty="0" smtClean="0"/>
              <a:t>or other notification provided by the institution. </a:t>
            </a: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Documentation is the method through which</a:t>
            </a:r>
            <a:r>
              <a:rPr lang="en-US" baseline="0" dirty="0" smtClean="0"/>
              <a:t> the state verifies the customer’s hours of participation. </a:t>
            </a:r>
            <a:r>
              <a:rPr lang="en-US" dirty="0" smtClean="0"/>
              <a:t>Prior to entering these</a:t>
            </a:r>
            <a:r>
              <a:rPr lang="en-US" baseline="0" dirty="0" smtClean="0"/>
              <a:t> hours </a:t>
            </a:r>
            <a:r>
              <a:rPr lang="en-US" dirty="0" smtClean="0"/>
              <a:t>into</a:t>
            </a:r>
            <a:r>
              <a:rPr lang="en-US" baseline="0" dirty="0" smtClean="0"/>
              <a:t> the One-Stop Service Tracking (OSST) system</a:t>
            </a:r>
            <a:r>
              <a:rPr lang="en-US" dirty="0" smtClean="0"/>
              <a:t>, documentation must be received from the customer, education institution</a:t>
            </a:r>
            <a:r>
              <a:rPr lang="en-US" baseline="0" dirty="0" smtClean="0"/>
              <a:t> or service provider</a:t>
            </a:r>
            <a:r>
              <a:rPr lang="en-US" dirty="0" smtClean="0"/>
              <a:t>. Acceptable</a:t>
            </a:r>
            <a:r>
              <a:rPr lang="en-US" baseline="0" dirty="0" smtClean="0"/>
              <a:t> forms of documentation include time logs </a:t>
            </a:r>
            <a:r>
              <a:rPr lang="en-US" sz="1200" dirty="0" smtClean="0"/>
              <a:t>kept by participants and signed by a supervisor</a:t>
            </a:r>
            <a:r>
              <a:rPr lang="en-US" baseline="0" dirty="0" smtClean="0"/>
              <a:t>, attendance records </a:t>
            </a:r>
            <a:r>
              <a:rPr lang="en-US" sz="1200" dirty="0" smtClean="0"/>
              <a:t>submitted to the RWB provider monthly or in accordance with the attendance/progress report schedule</a:t>
            </a:r>
            <a:r>
              <a:rPr lang="en-US" baseline="0" dirty="0" smtClean="0"/>
              <a:t>, and in some instances may require you to call the supervisor or institution.</a:t>
            </a:r>
            <a:r>
              <a:rPr lang="en-US" dirty="0" smtClean="0"/>
              <a:t> </a:t>
            </a: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Customers </a:t>
            </a:r>
            <a:r>
              <a:rPr lang="en-US" baseline="0" dirty="0" smtClean="0"/>
              <a:t>engaged in program activities are responsible for providing proof of enrollment.  This can be accomplished by providing a copy of their schedule, syllabus or other course requirements.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customer is also responsible for providing updated information or schedules when a new course, quarter or semester begins along with new requirements for those courses.  </a:t>
            </a:r>
            <a:endParaRPr lang="en-US" dirty="0" smtClean="0"/>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It </a:t>
            </a:r>
            <a:r>
              <a:rPr lang="en-US" dirty="0" smtClean="0"/>
              <a:t>is the responsibility of the region to ensure that the provided documentation matches the hours that are turned in and that vital information such as the name of the course and the institution are obtained. The region i</a:t>
            </a:r>
            <a:r>
              <a:rPr lang="en-US" baseline="0" dirty="0" smtClean="0"/>
              <a:t>s also responsible for entering the information into the One Stop Service Tracking system and for maintaining the documents in a case file.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Let’s discuss class schedules and study time…</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take</a:t>
            </a:r>
            <a:r>
              <a:rPr lang="en-US" baseline="0" dirty="0" smtClean="0"/>
              <a:t> an in depth look…</a:t>
            </a:r>
          </a:p>
          <a:p>
            <a:endParaRPr lang="en-US" dirty="0" smtClean="0"/>
          </a:p>
          <a:p>
            <a:r>
              <a:rPr lang="en-US" dirty="0" smtClean="0"/>
              <a:t>Review the schedule above. How many hours a week is this customer scheduled for class? </a:t>
            </a: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According to the schedule,</a:t>
            </a:r>
            <a:r>
              <a:rPr lang="en-US" baseline="0" dirty="0" smtClean="0"/>
              <a:t> the customer is supposed to attend class five hours per week.  </a:t>
            </a:r>
            <a:endParaRPr lang="en-US" dirty="0" smtClean="0"/>
          </a:p>
          <a:p>
            <a:endParaRPr lang="en-US" dirty="0" smtClean="0"/>
          </a:p>
          <a:p>
            <a:r>
              <a:rPr lang="en-US" dirty="0" smtClean="0"/>
              <a:t>Note: It is important to remember that just because a customer is scheduled for class does not mean that they will attend.  For this reason, it is very important that program staff  verifies the customer’s actual hours of participation prior to entering this information in OSST. </a:t>
            </a: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discuss study</a:t>
            </a:r>
            <a:r>
              <a:rPr lang="en-US" baseline="0" dirty="0" smtClean="0"/>
              <a:t> time in greater detail.  There are two types of study allowances: supervised study time and unsupervised study time.</a:t>
            </a:r>
          </a:p>
          <a:p>
            <a:endParaRPr lang="en-US" baseline="0" dirty="0" smtClean="0"/>
          </a:p>
          <a:p>
            <a:r>
              <a:rPr lang="en-US" baseline="0" dirty="0" smtClean="0"/>
              <a:t>Supervised study time is where students get credit for study time that has taken place in a supervised setting as required by the educational institution, school, professor or instructor.  Hours in supervised study time must be documented and signed by the person responsible for providing the supervision.  If the student is seeking a post-secondary degree, the requirement for supervised study will be outlined on the course syllable or in course requirements.  Supervised Study time does not include time spent in class.  Time spent in class are actual class hours.</a:t>
            </a:r>
          </a:p>
          <a:p>
            <a:endParaRPr lang="en-US" baseline="0" dirty="0" smtClean="0"/>
          </a:p>
          <a:p>
            <a:r>
              <a:rPr lang="en-US" baseline="0" dirty="0" smtClean="0"/>
              <a:t>Unsupervised study time is where the student studies independently without any type of supervision.  Participants may be given credit for up to one hour of unsupervised study time for every hour spent in class.  A statement of required or recommended study must be received prior to granting credit for unsupervised study time.  The statement may come from the educational institution, school, professor or instructor.</a:t>
            </a:r>
          </a:p>
          <a:p>
            <a:endParaRPr lang="en-US" baseline="0" dirty="0" smtClean="0"/>
          </a:p>
        </p:txBody>
      </p:sp>
      <p:sp>
        <p:nvSpPr>
          <p:cNvPr id="4" name="Slide Number Placeholder 3"/>
          <p:cNvSpPr>
            <a:spLocks noGrp="1"/>
          </p:cNvSpPr>
          <p:nvPr>
            <p:ph type="sldNum" sz="quarter" idx="10"/>
          </p:nvPr>
        </p:nvSpPr>
        <p:spPr/>
        <p:txBody>
          <a:bodyPr/>
          <a:lstStyle/>
          <a:p>
            <a:fld id="{A5D78FC6-CE17-4259-A63C-DDFC12E048FC}"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Participants</a:t>
            </a:r>
            <a:r>
              <a:rPr lang="en-US" baseline="0" dirty="0" smtClean="0"/>
              <a:t> assigned to educational activities</a:t>
            </a:r>
            <a:r>
              <a:rPr lang="en-US" dirty="0" smtClean="0"/>
              <a:t> are allowed up to one hour of unsupervised study time for every hour that they are in class. The</a:t>
            </a:r>
            <a:r>
              <a:rPr lang="en-US" baseline="0" dirty="0" smtClean="0"/>
              <a:t> illustration in the presentation slide gives information about a math class that is an hour long every Monday, Wednesday and Friday.  The instructor has indicated that students are expected to study for one hour for every class hour.  With this expectation and statement, a participant assigned to this course could receive credit for up to 3 hours per week studying.  This means a participant assigned to this course could receive credit for up to six hours per week if they attend class for three hours and they study for three hours.</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four educational</a:t>
            </a:r>
            <a:r>
              <a:rPr lang="en-US" baseline="0" dirty="0" smtClean="0"/>
              <a:t> work activity categories are:</a:t>
            </a:r>
          </a:p>
          <a:p>
            <a:endParaRPr lang="en-US" baseline="0" dirty="0" smtClean="0"/>
          </a:p>
          <a:p>
            <a:pPr>
              <a:buFont typeface="Wingdings" pitchFamily="2" charset="2"/>
              <a:buChar char="§"/>
            </a:pPr>
            <a:r>
              <a:rPr lang="en-US" baseline="0" dirty="0" smtClean="0"/>
              <a:t>Vocational Educational Training</a:t>
            </a:r>
          </a:p>
          <a:p>
            <a:pPr>
              <a:buFont typeface="Wingdings" pitchFamily="2" charset="2"/>
              <a:buChar char="§"/>
            </a:pPr>
            <a:r>
              <a:rPr lang="en-US" baseline="0" dirty="0" smtClean="0"/>
              <a:t>Job Skills Training Directly Related to Employment</a:t>
            </a:r>
          </a:p>
          <a:p>
            <a:pPr>
              <a:buFont typeface="Wingdings" pitchFamily="2" charset="2"/>
              <a:buChar char="§"/>
            </a:pPr>
            <a:r>
              <a:rPr lang="en-US" baseline="0" dirty="0" smtClean="0"/>
              <a:t>Education Directly Related to Employment</a:t>
            </a:r>
          </a:p>
          <a:p>
            <a:pPr>
              <a:buFont typeface="Wingdings" pitchFamily="2" charset="2"/>
              <a:buChar char="§"/>
            </a:pPr>
            <a:r>
              <a:rPr lang="en-US" baseline="0" dirty="0" smtClean="0"/>
              <a:t>Satisfactory Attendance in a Secondary School or in a course of study leading to a </a:t>
            </a:r>
          </a:p>
          <a:p>
            <a:r>
              <a:rPr lang="en-US" dirty="0" smtClean="0"/>
              <a:t>  </a:t>
            </a:r>
            <a:r>
              <a:rPr lang="en-US" baseline="0" dirty="0" smtClean="0"/>
              <a:t>general equivalency</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take an  in depth look…</a:t>
            </a:r>
          </a:p>
          <a:p>
            <a:endParaRPr lang="en-US" dirty="0" smtClean="0"/>
          </a:p>
          <a:p>
            <a:r>
              <a:rPr lang="en-US" dirty="0" smtClean="0"/>
              <a:t>Review the schedule above. How many hours did Jane attend class for the week?</a:t>
            </a:r>
          </a:p>
          <a:p>
            <a:endParaRPr lang="en-US" baseline="0" dirty="0" smtClean="0"/>
          </a:p>
        </p:txBody>
      </p:sp>
      <p:sp>
        <p:nvSpPr>
          <p:cNvPr id="4" name="Slide Number Placeholder 3"/>
          <p:cNvSpPr>
            <a:spLocks noGrp="1"/>
          </p:cNvSpPr>
          <p:nvPr>
            <p:ph type="sldNum" sz="quarter" idx="10"/>
          </p:nvPr>
        </p:nvSpPr>
        <p:spPr/>
        <p:txBody>
          <a:bodyPr/>
          <a:lstStyle/>
          <a:p>
            <a:fld id="{A5D78FC6-CE17-4259-A63C-DDFC12E048FC}"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r>
              <a:rPr lang="en-US" dirty="0" smtClean="0"/>
              <a:t>Considering Jane attended class as scheduled during the week, she would have been in class for four hours. </a:t>
            </a:r>
          </a:p>
          <a:p>
            <a:endParaRPr lang="en-US" dirty="0" smtClean="0"/>
          </a:p>
        </p:txBody>
      </p:sp>
      <p:sp>
        <p:nvSpPr>
          <p:cNvPr id="4" name="Slide Number Placeholder 3"/>
          <p:cNvSpPr>
            <a:spLocks noGrp="1"/>
          </p:cNvSpPr>
          <p:nvPr>
            <p:ph type="sldNum" sz="quarter" idx="10"/>
          </p:nvPr>
        </p:nvSpPr>
        <p:spPr/>
        <p:txBody>
          <a:bodyPr/>
          <a:lstStyle/>
          <a:p>
            <a:fld id="{A5D78FC6-CE17-4259-A63C-DDFC12E048FC}"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Let’s take another look at the schedule…</a:t>
            </a:r>
          </a:p>
          <a:p>
            <a:endParaRPr lang="en-US" dirty="0" smtClean="0"/>
          </a:p>
          <a:p>
            <a:r>
              <a:rPr lang="en-US" dirty="0" smtClean="0"/>
              <a:t>How many study hours can Jane be credited for the week? </a:t>
            </a:r>
            <a:endParaRPr lang="en-US" baseline="0" dirty="0" smtClean="0"/>
          </a:p>
        </p:txBody>
      </p:sp>
      <p:sp>
        <p:nvSpPr>
          <p:cNvPr id="4" name="Slide Number Placeholder 3"/>
          <p:cNvSpPr>
            <a:spLocks noGrp="1"/>
          </p:cNvSpPr>
          <p:nvPr>
            <p:ph type="sldNum" sz="quarter" idx="10"/>
          </p:nvPr>
        </p:nvSpPr>
        <p:spPr/>
        <p:txBody>
          <a:bodyPr/>
          <a:lstStyle/>
          <a:p>
            <a:fld id="{A5D78FC6-CE17-4259-A63C-DDFC12E048FC}"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r>
              <a:rPr lang="en-US" dirty="0" smtClean="0"/>
              <a:t>Because Jane only</a:t>
            </a:r>
            <a:r>
              <a:rPr lang="en-US" baseline="0" dirty="0" smtClean="0"/>
              <a:t> attended four hours in class for that week, she can only receive credit for study time for four hours.  Remember, participants can receive up to one hour of unsupervised study time for every hour they are in class.  They cannot receive credit for unsupervised study time just because they are scheduled to attend class.</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pPr>
            <a:r>
              <a:rPr lang="en-US" dirty="0" smtClean="0"/>
              <a:t>There are four educational work activities</a:t>
            </a:r>
          </a:p>
          <a:p>
            <a:pPr lvl="1">
              <a:lnSpc>
                <a:spcPct val="150000"/>
              </a:lnSpc>
              <a:buFont typeface="Wingdings" pitchFamily="2" charset="2"/>
              <a:buChar char="§"/>
            </a:pPr>
            <a:r>
              <a:rPr lang="en-US" dirty="0" smtClean="0"/>
              <a:t>Vocational Educational Training</a:t>
            </a:r>
          </a:p>
          <a:p>
            <a:pPr lvl="1">
              <a:lnSpc>
                <a:spcPct val="150000"/>
              </a:lnSpc>
              <a:buFont typeface="Wingdings" pitchFamily="2" charset="2"/>
              <a:buChar char="§"/>
            </a:pPr>
            <a:r>
              <a:rPr lang="en-US" dirty="0" smtClean="0"/>
              <a:t>Job Skills Directly Related to Employment</a:t>
            </a:r>
          </a:p>
          <a:p>
            <a:pPr lvl="1">
              <a:lnSpc>
                <a:spcPct val="150000"/>
              </a:lnSpc>
              <a:buFont typeface="Wingdings" pitchFamily="2" charset="2"/>
              <a:buChar char="§"/>
            </a:pPr>
            <a:r>
              <a:rPr lang="en-US" dirty="0" smtClean="0"/>
              <a:t>Education Directly Related to Employment</a:t>
            </a:r>
          </a:p>
          <a:p>
            <a:pPr lvl="1">
              <a:lnSpc>
                <a:spcPct val="150000"/>
              </a:lnSpc>
              <a:buFont typeface="Wingdings" pitchFamily="2" charset="2"/>
              <a:buChar char="§"/>
            </a:pPr>
            <a:r>
              <a:rPr lang="en-US" dirty="0" smtClean="0"/>
              <a:t>Satisfactory Attendance in Secondary School or in a Course of Study Leading </a:t>
            </a:r>
          </a:p>
          <a:p>
            <a:pPr lvl="1">
              <a:lnSpc>
                <a:spcPct val="150000"/>
              </a:lnSpc>
            </a:pPr>
            <a:r>
              <a:rPr lang="en-US" dirty="0" smtClean="0"/>
              <a:t>  to a General Equivalency</a:t>
            </a: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pPr>
            <a:r>
              <a:rPr lang="en-US" dirty="0" smtClean="0"/>
              <a:t>Participants enrolled in education activities</a:t>
            </a:r>
          </a:p>
          <a:p>
            <a:pPr lvl="1">
              <a:lnSpc>
                <a:spcPct val="150000"/>
              </a:lnSpc>
              <a:buFont typeface="Wingdings" pitchFamily="2" charset="2"/>
              <a:buChar char="§"/>
            </a:pPr>
            <a:r>
              <a:rPr lang="en-US" dirty="0" smtClean="0"/>
              <a:t>Can receive credit for unsupervised study time</a:t>
            </a:r>
          </a:p>
          <a:p>
            <a:pPr lvl="2">
              <a:lnSpc>
                <a:spcPct val="150000"/>
              </a:lnSpc>
              <a:buFont typeface="Wingdings" pitchFamily="2" charset="2"/>
              <a:buChar char="§"/>
            </a:pPr>
            <a:r>
              <a:rPr lang="en-US" dirty="0" smtClean="0"/>
              <a:t>School or instructor statement required</a:t>
            </a:r>
          </a:p>
          <a:p>
            <a:pPr lvl="1">
              <a:lnSpc>
                <a:spcPct val="150000"/>
              </a:lnSpc>
              <a:buFont typeface="Wingdings" pitchFamily="2" charset="2"/>
              <a:buChar char="§"/>
            </a:pPr>
            <a:r>
              <a:rPr lang="en-US" dirty="0" smtClean="0"/>
              <a:t>Can receive credit for supervised study time </a:t>
            </a:r>
          </a:p>
          <a:p>
            <a:pPr lvl="2">
              <a:lnSpc>
                <a:spcPct val="150000"/>
              </a:lnSpc>
              <a:buFont typeface="Wingdings" pitchFamily="2" charset="2"/>
              <a:buChar char="§"/>
            </a:pPr>
            <a:r>
              <a:rPr lang="en-US" dirty="0" smtClean="0"/>
              <a:t>School or instructor statement required</a:t>
            </a:r>
          </a:p>
          <a:p>
            <a:pPr lvl="2">
              <a:lnSpc>
                <a:spcPct val="150000"/>
              </a:lnSpc>
              <a:buFont typeface="Wingdings" pitchFamily="2" charset="2"/>
              <a:buChar char="§"/>
            </a:pPr>
            <a:r>
              <a:rPr lang="en-US" dirty="0" smtClean="0"/>
              <a:t>Study time must be supervised and documented</a:t>
            </a:r>
          </a:p>
          <a:p>
            <a:pPr lvl="2">
              <a:lnSpc>
                <a:spcPct val="150000"/>
              </a:lnSpc>
              <a:buFont typeface="Wingdings" pitchFamily="2" charset="2"/>
              <a:buChar char="§"/>
            </a:pPr>
            <a:r>
              <a:rPr lang="en-US" dirty="0" smtClean="0"/>
              <a:t>Documentation must be signed by the person supervising</a:t>
            </a: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8346" y="4389411"/>
            <a:ext cx="5547360" cy="4154805"/>
          </a:xfrm>
        </p:spPr>
        <p:txBody>
          <a:bodyPr>
            <a:normAutofit/>
          </a:bodyPr>
          <a:lstStyle/>
          <a:p>
            <a:r>
              <a:rPr lang="en-US" dirty="0" smtClean="0"/>
              <a:t>This concludes</a:t>
            </a:r>
            <a:r>
              <a:rPr lang="en-US" baseline="0" dirty="0" smtClean="0"/>
              <a:t> our presentation on Educational Activities.  </a:t>
            </a:r>
            <a:r>
              <a:rPr lang="en-US" dirty="0" smtClean="0"/>
              <a:t>If you have questions about education</a:t>
            </a:r>
            <a:r>
              <a:rPr lang="en-US" baseline="0" dirty="0" smtClean="0"/>
              <a:t> activities or other Welfare Transition program questions</a:t>
            </a:r>
            <a:r>
              <a:rPr lang="en-US" dirty="0" smtClean="0"/>
              <a:t>, please contact the Welfare Transition Team @ 1-866-352-2345. </a:t>
            </a: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Begin!</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Vocational educational training is education and training that prepares customers for employment in current or emerging occupations through organized and state approved training in Florida’s vocational technical area centers, community colleges, universities, and proprietary schools. Proprietary Schools are for profit colleges or universities that are privately owned and do not depend or rely on government funding. </a:t>
            </a:r>
          </a:p>
          <a:p>
            <a:endParaRPr lang="en-US" baseline="0" dirty="0" smtClean="0"/>
          </a:p>
          <a:p>
            <a:r>
              <a:rPr lang="en-US" dirty="0" smtClean="0"/>
              <a:t>Vocational</a:t>
            </a:r>
            <a:r>
              <a:rPr lang="en-US" baseline="0" dirty="0" smtClean="0"/>
              <a:t> Educational Training </a:t>
            </a:r>
            <a:r>
              <a:rPr lang="en-US" dirty="0" smtClean="0"/>
              <a:t>allows the customer to enroll</a:t>
            </a:r>
            <a:r>
              <a:rPr lang="en-US" baseline="0" dirty="0" smtClean="0"/>
              <a:t> in a state approved training program offered by one of the appropriate training institutions. These</a:t>
            </a:r>
            <a:r>
              <a:rPr lang="en-US" dirty="0" smtClean="0"/>
              <a:t> t</a:t>
            </a:r>
            <a:r>
              <a:rPr lang="en-US" baseline="0" dirty="0" smtClean="0"/>
              <a:t>raining programs are generally short-term</a:t>
            </a:r>
            <a:r>
              <a:rPr lang="en-US" dirty="0" smtClean="0"/>
              <a:t> and </a:t>
            </a:r>
            <a:r>
              <a:rPr lang="en-US" baseline="0" dirty="0" smtClean="0"/>
              <a:t>provide individuals with the education and skills needed to move directly into a particular field.  </a:t>
            </a:r>
          </a:p>
          <a:p>
            <a:endParaRPr lang="en-US" baseline="0" dirty="0" smtClean="0"/>
          </a:p>
          <a:p>
            <a:r>
              <a:rPr lang="en-US" baseline="0" dirty="0" smtClean="0"/>
              <a:t>Vocational educational training is a core activity.  This means that it doesn’t have to be paired with another activity in order for it to count towards the attendees participation in the Welfare Transition (WT) program.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dirty="0" smtClean="0"/>
              <a:t>This type of t</a:t>
            </a:r>
            <a:r>
              <a:rPr lang="en-US" baseline="0" dirty="0" smtClean="0"/>
              <a:t>raining is also time limited and participants assigned to this activity can receive participation credit in this activity for 12 months in their lifetime.  Program staff should be mindful that although a customer may be assigned to vocational training beyond 12 months, any hours granted beyond the 12 month time limit cannot be counted towards the State’s participation rates.</a:t>
            </a: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Welfare Transition</a:t>
            </a:r>
            <a:r>
              <a:rPr lang="en-US" baseline="0" dirty="0" smtClean="0"/>
              <a:t> (WT) participants assigned to vocational training may be enrolled in certificate or degree-seeking programs.  It is important for program staff to remember that advanced degrees usually take longer than 12 months to complete, so they need to use</a:t>
            </a:r>
            <a:r>
              <a:rPr lang="en-US" dirty="0" smtClean="0"/>
              <a:t> this activity </a:t>
            </a:r>
            <a:r>
              <a:rPr lang="en-US" baseline="0" dirty="0" smtClean="0"/>
              <a:t>wisely.  Program staff can other ways to incorporate a participant’s education into his or her work activity, such as helping the participant find an on-campus work study site and assigning the classroom activity as Job Skills Directly Related to Employment.  We will discuss Job Skills Directly Related to Employment later in the presentation.</a:t>
            </a:r>
          </a:p>
          <a:p>
            <a:endParaRPr lang="en-US" baseline="0" dirty="0" smtClean="0"/>
          </a:p>
          <a:p>
            <a:r>
              <a:rPr lang="en-US" baseline="0" dirty="0" smtClean="0"/>
              <a:t>Vocational educational</a:t>
            </a:r>
            <a:r>
              <a:rPr lang="en-US" dirty="0" smtClean="0"/>
              <a:t> t</a:t>
            </a:r>
            <a:r>
              <a:rPr lang="en-US" baseline="0" dirty="0" smtClean="0"/>
              <a:t>raining does not allow stand alone remedial, basic skills, college prep, or English proficiency classes.  These types of classes are only allowed if they are embedded in the vocational program and are required for the student’s success.</a:t>
            </a:r>
          </a:p>
          <a:p>
            <a:endParaRPr lang="en-US" baseline="0" dirty="0"/>
          </a:p>
          <a:p>
            <a:endParaRPr lang="en-US" baseline="0" dirty="0" smtClean="0"/>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Content Review…</a:t>
            </a:r>
          </a:p>
          <a:p>
            <a:r>
              <a:rPr lang="en-US" dirty="0" smtClean="0"/>
              <a:t>Earlier</a:t>
            </a:r>
            <a:r>
              <a:rPr lang="en-US" baseline="0" dirty="0" smtClean="0"/>
              <a:t> in the presentation, we provided the definition of vocational educational training and other activity details.  Using that information, answer the questions based on the presented scenarios.</a:t>
            </a:r>
          </a:p>
          <a:p>
            <a:endParaRPr lang="en-US" baseline="0" dirty="0" smtClean="0"/>
          </a:p>
          <a:p>
            <a:r>
              <a:rPr lang="en-US" baseline="0" dirty="0" smtClean="0"/>
              <a:t>Karen has a high school diploma and would like to enroll in cosmetology school.  The program is six months long.  Would her attendance in cosmetology courses count as vocational educational training?</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Yes</a:t>
            </a:r>
            <a:r>
              <a:rPr lang="en-US" baseline="0" dirty="0" smtClean="0"/>
              <a:t>, this activity meets the definition of vocational educational training since it is short-term training in a demand or an emerging occupation.  Additionally, Karen would only use six of her 12 time limited activity months if she enrolled in cosmetology school.</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duotone>
              <a:schemeClr val="bg2">
                <a:shade val="45000"/>
                <a:satMod val="135000"/>
              </a:schemeClr>
              <a:prstClr val="white"/>
            </a:duotone>
            <a:lum/>
          </a:blip>
          <a:srcRect/>
          <a:stretch>
            <a:fillRect r="-20000"/>
          </a:stretch>
        </a:blip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2362200" y="4038600"/>
            <a:ext cx="6477000" cy="1828800"/>
          </a:xfrm>
        </p:spPr>
        <p:txBody>
          <a:bodyPr anchor="b">
            <a:normAutofit/>
          </a:bodyPr>
          <a:lstStyle>
            <a:lvl1pPr>
              <a:defRPr sz="4000" b="0" i="0" cap="all" baseline="0">
                <a:effectLst>
                  <a:outerShdw blurRad="38100" dist="38100" dir="2700000" algn="tl">
                    <a:srgbClr val="000000">
                      <a:alpha val="43137"/>
                    </a:srgbClr>
                  </a:outerShdw>
                </a:effectLst>
                <a:latin typeface="Imprint MT Shadow" pitchFamily="82" charset="0"/>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i="1">
                <a:solidFill>
                  <a:srgbClr val="FFFFFF"/>
                </a:solidFill>
                <a:latin typeface="New York" pitchFamily="18"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13" name="Slide Number Placeholder 12"/>
          <p:cNvSpPr>
            <a:spLocks noGrp="1"/>
          </p:cNvSpPr>
          <p:nvPr>
            <p:ph type="sldNum" sz="quarter" idx="11"/>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2/15/2012 9:47 AM</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2/15/2012 9:47 AM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2/15/2012 9:47 AM</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2/15/2012 9:47 AM</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2/15/2012 9:47 AM</a:t>
            </a:fld>
            <a:endParaRPr lang="en-US"/>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2/15/2012 9:47 AM</a:t>
            </a:fld>
            <a:endParaRPr lang="en-US"/>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2/15/2012 9:47 AM</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2/15/2012 9:47 AM</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2/15/2012 9:47 AM</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book.png"/>
          <p:cNvPicPr>
            <a:picLocks noChangeAspect="1"/>
          </p:cNvPicPr>
          <p:nvPr userDrawn="1"/>
        </p:nvPicPr>
        <p:blipFill>
          <a:blip r:embed="rId2" cstate="print"/>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2/15/2012 9:47 AM</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2/15/2012 9:47 AM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0" y="1295400"/>
            <a:ext cx="9144000" cy="1143000"/>
          </a:xfrm>
          <a:ln>
            <a:solidFill>
              <a:schemeClr val="accent1"/>
            </a:solidFill>
          </a:ln>
        </p:spPr>
        <p:txBody>
          <a:bodyPr>
            <a:normAutofit/>
          </a:bodyPr>
          <a:lstStyle/>
          <a:p>
            <a:r>
              <a:rPr lang="en-US" sz="3200" dirty="0" smtClean="0">
                <a:solidFill>
                  <a:schemeClr val="tx1"/>
                </a:solidFill>
                <a:effectLst/>
                <a:latin typeface="Garamond" pitchFamily="18" charset="0"/>
              </a:rPr>
              <a:t>Making the grade: </a:t>
            </a:r>
            <a:br>
              <a:rPr lang="en-US" sz="3200" dirty="0" smtClean="0">
                <a:solidFill>
                  <a:schemeClr val="tx1"/>
                </a:solidFill>
                <a:effectLst/>
                <a:latin typeface="Garamond" pitchFamily="18" charset="0"/>
              </a:rPr>
            </a:br>
            <a:r>
              <a:rPr lang="en-US" sz="3200" dirty="0" smtClean="0">
                <a:solidFill>
                  <a:schemeClr val="tx1"/>
                </a:solidFill>
                <a:effectLst/>
                <a:latin typeface="Garamond" pitchFamily="18" charset="0"/>
              </a:rPr>
              <a:t>Educational Activities</a:t>
            </a:r>
            <a:endParaRPr lang="en-US" sz="3200" dirty="0">
              <a:solidFill>
                <a:schemeClr val="tx1"/>
              </a:solidFill>
              <a:effectLst/>
              <a:latin typeface="Garamond" pitchFamily="18" charset="0"/>
            </a:endParaRPr>
          </a:p>
        </p:txBody>
      </p:sp>
      <p:sp>
        <p:nvSpPr>
          <p:cNvPr id="3" name="Rectangle 2"/>
          <p:cNvSpPr>
            <a:spLocks noGrp="1"/>
          </p:cNvSpPr>
          <p:nvPr>
            <p:ph type="subTitle" idx="1"/>
          </p:nvPr>
        </p:nvSpPr>
        <p:spPr/>
        <p:txBody>
          <a:bodyPr>
            <a:noAutofit/>
          </a:bodyPr>
          <a:lstStyle/>
          <a:p>
            <a:r>
              <a:rPr lang="en-US" sz="2000" b="1" i="0" dirty="0" smtClean="0">
                <a:effectLst>
                  <a:outerShdw blurRad="38100" dist="38100" dir="2700000" algn="tl">
                    <a:srgbClr val="000000">
                      <a:alpha val="43137"/>
                    </a:srgbClr>
                  </a:outerShdw>
                </a:effectLst>
                <a:latin typeface="Garamond" pitchFamily="18" charset="0"/>
              </a:rPr>
              <a:t>Documenting Class Attendance and Study Time</a:t>
            </a:r>
            <a:br>
              <a:rPr lang="en-US" sz="2000" b="1" i="0" dirty="0" smtClean="0">
                <a:effectLst>
                  <a:outerShdw blurRad="38100" dist="38100" dir="2700000" algn="tl">
                    <a:srgbClr val="000000">
                      <a:alpha val="43137"/>
                    </a:srgbClr>
                  </a:outerShdw>
                </a:effectLst>
                <a:latin typeface="Garamond" pitchFamily="18" charset="0"/>
              </a:rPr>
            </a:br>
            <a:r>
              <a:rPr lang="en-US" sz="2000" b="1" i="0" dirty="0" smtClean="0">
                <a:effectLst>
                  <a:outerShdw blurRad="38100" dist="38100" dir="2700000" algn="tl">
                    <a:srgbClr val="000000">
                      <a:alpha val="43137"/>
                    </a:srgbClr>
                  </a:outerShdw>
                </a:effectLst>
                <a:latin typeface="Garamond" pitchFamily="18" charset="0"/>
              </a:rPr>
              <a:t>Welfare Transition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Rot="1" noChangeArrowheads="1"/>
          </p:cNvSpPr>
          <p:nvPr>
            <p:ph type="title"/>
          </p:nvPr>
        </p:nvSpPr>
        <p:spPr>
          <a:xfrm>
            <a:off x="0" y="0"/>
            <a:ext cx="9144000" cy="1295400"/>
          </a:xfrm>
        </p:spPr>
        <p:txBody>
          <a:bodyPr>
            <a:normAutofit/>
          </a:bodyPr>
          <a:lstStyle/>
          <a:p>
            <a:pPr algn="ctr" eaLnBrk="1" hangingPunct="1">
              <a:defRPr/>
            </a:pPr>
            <a:r>
              <a:rPr lang="en-US" sz="3600" cap="all" dirty="0" smtClean="0">
                <a:effectLst>
                  <a:outerShdw blurRad="38100" dist="38100" dir="2700000" algn="tl">
                    <a:srgbClr val="000000">
                      <a:alpha val="43137"/>
                    </a:srgbClr>
                  </a:outerShdw>
                </a:effectLst>
                <a:latin typeface="Garamond" pitchFamily="18" charset="0"/>
              </a:rPr>
              <a:t>Vocational Educational Training</a:t>
            </a:r>
          </a:p>
        </p:txBody>
      </p:sp>
      <p:sp>
        <p:nvSpPr>
          <p:cNvPr id="71685" name="Rectangle 3"/>
          <p:cNvSpPr>
            <a:spLocks noGrp="1" noChangeArrowheads="1"/>
          </p:cNvSpPr>
          <p:nvPr>
            <p:ph sz="quarter" idx="2"/>
          </p:nvPr>
        </p:nvSpPr>
        <p:spPr>
          <a:xfrm>
            <a:off x="609600" y="2438400"/>
            <a:ext cx="3886200" cy="4114800"/>
          </a:xfrm>
          <a:ln>
            <a:solidFill>
              <a:schemeClr val="accent1"/>
            </a:solidFill>
          </a:ln>
        </p:spPr>
        <p:txBody>
          <a:bodyPr>
            <a:normAutofit/>
          </a:bodyPr>
          <a:lstStyle/>
          <a:p>
            <a:pPr marL="457200" indent="-457200">
              <a:spcBef>
                <a:spcPts val="0"/>
              </a:spcBef>
              <a:buNone/>
            </a:pPr>
            <a:r>
              <a:rPr lang="en-US" sz="2400" i="1" dirty="0" smtClean="0">
                <a:solidFill>
                  <a:schemeClr val="tx2"/>
                </a:solidFill>
                <a:latin typeface="Bell MT" pitchFamily="18" charset="0"/>
              </a:rPr>
              <a:t>	</a:t>
            </a:r>
          </a:p>
          <a:p>
            <a:pPr>
              <a:spcBef>
                <a:spcPts val="0"/>
              </a:spcBef>
              <a:buNone/>
            </a:pPr>
            <a:r>
              <a:rPr lang="en-US" sz="2400" i="1" dirty="0" smtClean="0">
                <a:solidFill>
                  <a:schemeClr val="tx2"/>
                </a:solidFill>
                <a:latin typeface="Bell MT" pitchFamily="18" charset="0"/>
              </a:rPr>
              <a:t>John is studying at the Florida </a:t>
            </a:r>
          </a:p>
          <a:p>
            <a:pPr>
              <a:spcBef>
                <a:spcPts val="0"/>
              </a:spcBef>
              <a:buNone/>
            </a:pPr>
            <a:r>
              <a:rPr lang="en-US" sz="2400" i="1" dirty="0" smtClean="0">
                <a:solidFill>
                  <a:schemeClr val="tx2"/>
                </a:solidFill>
                <a:latin typeface="Bell MT" pitchFamily="18" charset="0"/>
              </a:rPr>
              <a:t>University to become a Physical </a:t>
            </a:r>
          </a:p>
          <a:p>
            <a:pPr>
              <a:spcBef>
                <a:spcPts val="0"/>
              </a:spcBef>
              <a:buNone/>
            </a:pPr>
            <a:r>
              <a:rPr lang="en-US" sz="2400" i="1" dirty="0" smtClean="0">
                <a:solidFill>
                  <a:schemeClr val="tx2"/>
                </a:solidFill>
                <a:latin typeface="Bell MT" pitchFamily="18" charset="0"/>
              </a:rPr>
              <a:t>Therapist. His program is two </a:t>
            </a:r>
          </a:p>
          <a:p>
            <a:pPr>
              <a:spcBef>
                <a:spcPts val="0"/>
              </a:spcBef>
              <a:buNone/>
            </a:pPr>
            <a:r>
              <a:rPr lang="en-US" sz="2400" i="1" dirty="0" smtClean="0">
                <a:solidFill>
                  <a:schemeClr val="tx2"/>
                </a:solidFill>
                <a:latin typeface="Bell MT" pitchFamily="18" charset="0"/>
              </a:rPr>
              <a:t>years long. </a:t>
            </a:r>
          </a:p>
          <a:p>
            <a:pPr lvl="3">
              <a:buFont typeface="Wingdings" pitchFamily="2" charset="2"/>
              <a:buChar char="v"/>
            </a:pPr>
            <a:endParaRPr lang="en-US" sz="1200" b="0" dirty="0" smtClean="0">
              <a:latin typeface="Arial Narrow" pitchFamily="34" charset="0"/>
            </a:endParaRPr>
          </a:p>
          <a:p>
            <a:pPr lvl="1">
              <a:spcBef>
                <a:spcPct val="70000"/>
              </a:spcBef>
              <a:buFont typeface="Wingdings" pitchFamily="2" charset="2"/>
              <a:buChar char="v"/>
            </a:pPr>
            <a:endParaRPr lang="en-US" sz="2000" b="0" dirty="0" smtClean="0">
              <a:latin typeface="Arial Narrow" pitchFamily="34" charset="0"/>
            </a:endParaRPr>
          </a:p>
          <a:p>
            <a:pPr lvl="1" eaLnBrk="1" hangingPunct="1"/>
            <a:endParaRPr lang="en-US" sz="2000" b="1" dirty="0" smtClean="0">
              <a:effectLst/>
            </a:endParaRPr>
          </a:p>
        </p:txBody>
      </p:sp>
      <p:sp>
        <p:nvSpPr>
          <p:cNvPr id="5" name="Text Placeholder 4"/>
          <p:cNvSpPr>
            <a:spLocks noGrp="1"/>
          </p:cNvSpPr>
          <p:nvPr>
            <p:ph type="body" sz="quarter" idx="1"/>
          </p:nvPr>
        </p:nvSpPr>
        <p:spPr/>
        <p:txBody>
          <a:bodyPr>
            <a:noAutofit/>
          </a:bodyPr>
          <a:lstStyle/>
          <a:p>
            <a:pPr algn="ctr"/>
            <a:r>
              <a:rPr lang="en-US" sz="5400" dirty="0" smtClean="0"/>
              <a:t>Scenario </a:t>
            </a:r>
            <a:endParaRPr lang="en-US" sz="5400" dirty="0"/>
          </a:p>
        </p:txBody>
      </p:sp>
      <p:sp>
        <p:nvSpPr>
          <p:cNvPr id="6" name="Text Placeholder 5"/>
          <p:cNvSpPr>
            <a:spLocks noGrp="1"/>
          </p:cNvSpPr>
          <p:nvPr>
            <p:ph type="body" sz="quarter" idx="3"/>
          </p:nvPr>
        </p:nvSpPr>
        <p:spPr>
          <a:solidFill>
            <a:schemeClr val="accent1"/>
          </a:solidFill>
        </p:spPr>
        <p:txBody>
          <a:bodyPr>
            <a:noAutofit/>
          </a:bodyPr>
          <a:lstStyle/>
          <a:p>
            <a:pPr algn="ctr"/>
            <a:r>
              <a:rPr lang="en-US" sz="4000" dirty="0" smtClean="0"/>
              <a:t>Does it Count?</a:t>
            </a:r>
            <a:endParaRPr lang="en-US" sz="4000" dirty="0"/>
          </a:p>
        </p:txBody>
      </p:sp>
      <p:sp>
        <p:nvSpPr>
          <p:cNvPr id="11" name="Content Placeholder 7"/>
          <p:cNvSpPr>
            <a:spLocks noGrp="1"/>
          </p:cNvSpPr>
          <p:nvPr>
            <p:ph sz="quarter" idx="4"/>
          </p:nvPr>
        </p:nvSpPr>
        <p:spPr>
          <a:xfrm>
            <a:off x="4724400" y="2438400"/>
            <a:ext cx="3886200" cy="4419600"/>
          </a:xfrm>
          <a:ln>
            <a:noFill/>
          </a:ln>
        </p:spPr>
        <p:txBody>
          <a:bodyPr>
            <a:normAutofit/>
          </a:bodyPr>
          <a:lstStyle/>
          <a:p>
            <a:pPr marL="514350" indent="-514350">
              <a:buNone/>
            </a:pPr>
            <a:endParaRPr lang="en-US" sz="3600" i="1" dirty="0" smtClean="0">
              <a:solidFill>
                <a:schemeClr val="tx2"/>
              </a:solidFill>
              <a:latin typeface="Bell MT" pitchFamily="18" charset="0"/>
            </a:endParaRPr>
          </a:p>
          <a:p>
            <a:pPr marL="514350" indent="-514350">
              <a:buNone/>
            </a:pPr>
            <a:endParaRPr lang="en-US" sz="3600" i="1" dirty="0" smtClean="0">
              <a:solidFill>
                <a:schemeClr val="tx2"/>
              </a:solidFill>
              <a:latin typeface="Bell MT" pitchFamily="18" charset="0"/>
            </a:endParaRPr>
          </a:p>
        </p:txBody>
      </p:sp>
      <p:sp>
        <p:nvSpPr>
          <p:cNvPr id="12" name="TextBox 11"/>
          <p:cNvSpPr txBox="1"/>
          <p:nvPr/>
        </p:nvSpPr>
        <p:spPr>
          <a:xfrm>
            <a:off x="4876800" y="2971800"/>
            <a:ext cx="2057400"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YES</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3" name="TextBox 12"/>
          <p:cNvSpPr txBox="1"/>
          <p:nvPr/>
        </p:nvSpPr>
        <p:spPr>
          <a:xfrm>
            <a:off x="6400800" y="4267200"/>
            <a:ext cx="2057400"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No</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Rot="1" noChangeArrowheads="1"/>
          </p:cNvSpPr>
          <p:nvPr>
            <p:ph type="title"/>
          </p:nvPr>
        </p:nvSpPr>
        <p:spPr>
          <a:xfrm>
            <a:off x="0" y="0"/>
            <a:ext cx="9144000" cy="1295400"/>
          </a:xfrm>
        </p:spPr>
        <p:txBody>
          <a:bodyPr>
            <a:normAutofit/>
          </a:bodyPr>
          <a:lstStyle/>
          <a:p>
            <a:pPr algn="ctr" eaLnBrk="1" hangingPunct="1">
              <a:defRPr/>
            </a:pPr>
            <a:r>
              <a:rPr lang="en-US" sz="3600" cap="all" dirty="0" smtClean="0">
                <a:effectLst>
                  <a:outerShdw blurRad="38100" dist="38100" dir="2700000" algn="tl">
                    <a:srgbClr val="000000">
                      <a:alpha val="43137"/>
                    </a:srgbClr>
                  </a:outerShdw>
                </a:effectLst>
                <a:latin typeface="Garamond" pitchFamily="18" charset="0"/>
              </a:rPr>
              <a:t>Vocational Educational Training</a:t>
            </a:r>
          </a:p>
        </p:txBody>
      </p:sp>
      <p:sp>
        <p:nvSpPr>
          <p:cNvPr id="71685" name="Rectangle 3"/>
          <p:cNvSpPr>
            <a:spLocks noGrp="1" noChangeArrowheads="1"/>
          </p:cNvSpPr>
          <p:nvPr>
            <p:ph sz="quarter" idx="2"/>
          </p:nvPr>
        </p:nvSpPr>
        <p:spPr>
          <a:xfrm>
            <a:off x="609600" y="2438400"/>
            <a:ext cx="3886200" cy="4114800"/>
          </a:xfrm>
          <a:ln>
            <a:solidFill>
              <a:schemeClr val="accent1"/>
            </a:solidFill>
          </a:ln>
        </p:spPr>
        <p:txBody>
          <a:bodyPr>
            <a:normAutofit/>
          </a:bodyPr>
          <a:lstStyle/>
          <a:p>
            <a:pPr marL="457200" indent="-457200">
              <a:spcBef>
                <a:spcPts val="0"/>
              </a:spcBef>
              <a:buNone/>
            </a:pPr>
            <a:r>
              <a:rPr lang="en-US" sz="2400" i="1" dirty="0" smtClean="0">
                <a:solidFill>
                  <a:schemeClr val="tx2"/>
                </a:solidFill>
                <a:latin typeface="Bell MT" pitchFamily="18" charset="0"/>
              </a:rPr>
              <a:t>	</a:t>
            </a:r>
          </a:p>
          <a:p>
            <a:pPr>
              <a:spcBef>
                <a:spcPts val="0"/>
              </a:spcBef>
              <a:buNone/>
            </a:pPr>
            <a:r>
              <a:rPr lang="en-US" sz="2400" i="1" dirty="0" smtClean="0">
                <a:solidFill>
                  <a:schemeClr val="tx2"/>
                </a:solidFill>
                <a:latin typeface="Bell MT" pitchFamily="18" charset="0"/>
              </a:rPr>
              <a:t>John is studying at the Florida </a:t>
            </a:r>
          </a:p>
          <a:p>
            <a:pPr>
              <a:spcBef>
                <a:spcPts val="0"/>
              </a:spcBef>
              <a:buNone/>
            </a:pPr>
            <a:r>
              <a:rPr lang="en-US" sz="2400" i="1" dirty="0" smtClean="0">
                <a:solidFill>
                  <a:schemeClr val="tx2"/>
                </a:solidFill>
                <a:latin typeface="Bell MT" pitchFamily="18" charset="0"/>
              </a:rPr>
              <a:t>University to become a Physical </a:t>
            </a:r>
          </a:p>
          <a:p>
            <a:pPr>
              <a:spcBef>
                <a:spcPts val="0"/>
              </a:spcBef>
              <a:buNone/>
            </a:pPr>
            <a:r>
              <a:rPr lang="en-US" sz="2400" i="1" dirty="0" smtClean="0">
                <a:solidFill>
                  <a:schemeClr val="tx2"/>
                </a:solidFill>
                <a:latin typeface="Bell MT" pitchFamily="18" charset="0"/>
              </a:rPr>
              <a:t>Therapist. His program is two </a:t>
            </a:r>
          </a:p>
          <a:p>
            <a:pPr>
              <a:spcBef>
                <a:spcPts val="0"/>
              </a:spcBef>
              <a:buNone/>
            </a:pPr>
            <a:r>
              <a:rPr lang="en-US" sz="2400" i="1" dirty="0" smtClean="0">
                <a:solidFill>
                  <a:schemeClr val="tx2"/>
                </a:solidFill>
                <a:latin typeface="Bell MT" pitchFamily="18" charset="0"/>
              </a:rPr>
              <a:t>years long. </a:t>
            </a:r>
          </a:p>
          <a:p>
            <a:pPr lvl="3">
              <a:buFont typeface="Wingdings" pitchFamily="2" charset="2"/>
              <a:buChar char="v"/>
            </a:pPr>
            <a:endParaRPr lang="en-US" sz="1200" b="0" dirty="0" smtClean="0">
              <a:latin typeface="Arial Narrow" pitchFamily="34" charset="0"/>
            </a:endParaRPr>
          </a:p>
          <a:p>
            <a:pPr lvl="1">
              <a:spcBef>
                <a:spcPct val="70000"/>
              </a:spcBef>
              <a:buFont typeface="Wingdings" pitchFamily="2" charset="2"/>
              <a:buChar char="v"/>
            </a:pPr>
            <a:endParaRPr lang="en-US" sz="2000" b="0" dirty="0" smtClean="0">
              <a:latin typeface="Arial Narrow" pitchFamily="34" charset="0"/>
            </a:endParaRPr>
          </a:p>
          <a:p>
            <a:pPr lvl="1" eaLnBrk="1" hangingPunct="1"/>
            <a:endParaRPr lang="en-US" sz="2000" b="1" dirty="0" smtClean="0">
              <a:effectLst/>
            </a:endParaRPr>
          </a:p>
        </p:txBody>
      </p:sp>
      <p:sp>
        <p:nvSpPr>
          <p:cNvPr id="5" name="Text Placeholder 4"/>
          <p:cNvSpPr>
            <a:spLocks noGrp="1"/>
          </p:cNvSpPr>
          <p:nvPr>
            <p:ph type="body" sz="quarter" idx="1"/>
          </p:nvPr>
        </p:nvSpPr>
        <p:spPr/>
        <p:txBody>
          <a:bodyPr>
            <a:noAutofit/>
          </a:bodyPr>
          <a:lstStyle/>
          <a:p>
            <a:pPr algn="ctr"/>
            <a:r>
              <a:rPr lang="en-US" sz="5400" dirty="0" smtClean="0"/>
              <a:t>Scenario </a:t>
            </a:r>
            <a:endParaRPr lang="en-US" sz="5400" dirty="0"/>
          </a:p>
        </p:txBody>
      </p:sp>
      <p:sp>
        <p:nvSpPr>
          <p:cNvPr id="6" name="Text Placeholder 5"/>
          <p:cNvSpPr>
            <a:spLocks noGrp="1"/>
          </p:cNvSpPr>
          <p:nvPr>
            <p:ph type="body" sz="quarter" idx="3"/>
          </p:nvPr>
        </p:nvSpPr>
        <p:spPr>
          <a:solidFill>
            <a:schemeClr val="accent1"/>
          </a:solidFill>
        </p:spPr>
        <p:txBody>
          <a:bodyPr>
            <a:noAutofit/>
          </a:bodyPr>
          <a:lstStyle/>
          <a:p>
            <a:pPr algn="ctr"/>
            <a:r>
              <a:rPr lang="en-US" sz="4000" dirty="0" smtClean="0"/>
              <a:t>Does it Count?</a:t>
            </a:r>
            <a:endParaRPr lang="en-US" sz="4000" dirty="0"/>
          </a:p>
        </p:txBody>
      </p:sp>
      <p:sp>
        <p:nvSpPr>
          <p:cNvPr id="11" name="Content Placeholder 7"/>
          <p:cNvSpPr>
            <a:spLocks noGrp="1"/>
          </p:cNvSpPr>
          <p:nvPr>
            <p:ph sz="quarter" idx="4"/>
          </p:nvPr>
        </p:nvSpPr>
        <p:spPr>
          <a:xfrm>
            <a:off x="4724400" y="2438400"/>
            <a:ext cx="3886200" cy="4419600"/>
          </a:xfrm>
          <a:ln>
            <a:noFill/>
          </a:ln>
        </p:spPr>
        <p:txBody>
          <a:bodyPr>
            <a:normAutofit/>
          </a:bodyPr>
          <a:lstStyle/>
          <a:p>
            <a:pPr marL="514350" indent="-514350">
              <a:buNone/>
            </a:pPr>
            <a:endParaRPr lang="en-US" sz="3600" i="1" dirty="0" smtClean="0">
              <a:solidFill>
                <a:schemeClr val="tx2"/>
              </a:solidFill>
              <a:latin typeface="Bell MT" pitchFamily="18" charset="0"/>
            </a:endParaRPr>
          </a:p>
          <a:p>
            <a:pPr marL="514350" indent="-514350">
              <a:buNone/>
            </a:pPr>
            <a:endParaRPr lang="en-US" sz="3600" i="1" dirty="0" smtClean="0">
              <a:solidFill>
                <a:schemeClr val="tx2"/>
              </a:solidFill>
              <a:latin typeface="Bell MT" pitchFamily="18" charset="0"/>
            </a:endParaRPr>
          </a:p>
        </p:txBody>
      </p:sp>
      <p:sp>
        <p:nvSpPr>
          <p:cNvPr id="12" name="TextBox 11"/>
          <p:cNvSpPr txBox="1"/>
          <p:nvPr/>
        </p:nvSpPr>
        <p:spPr>
          <a:xfrm>
            <a:off x="5105400" y="3352800"/>
            <a:ext cx="3429000"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Maybe</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609600" y="1600200"/>
            <a:ext cx="8458200" cy="5029200"/>
          </a:xfrm>
          <a:prstGeom prst="rect">
            <a:avLst/>
          </a:prstGeom>
          <a:noFill/>
          <a:ln w="9525">
            <a:solidFill>
              <a:schemeClr val="tx2"/>
            </a:solidFill>
            <a:miter lim="800000"/>
            <a:headEnd/>
            <a:tailEnd/>
          </a:ln>
        </p:spPr>
        <p:txBody>
          <a:bodyPr vert="horz" wrap="square" lIns="91440" tIns="45720" rIns="91440" bIns="45720" numCol="1" anchor="t" anchorCtr="0" compatLnSpc="1">
            <a:prstTxWarp prst="textNoShape">
              <a:avLst/>
            </a:prstTxWarp>
          </a:bodyPr>
          <a:lstStyle/>
          <a:p>
            <a:pPr>
              <a:spcBef>
                <a:spcPts val="0"/>
              </a:spcBef>
              <a:buFont typeface="Wingdings" pitchFamily="2" charset="2"/>
              <a:buChar char="Ø"/>
            </a:pPr>
            <a:r>
              <a:rPr lang="en-US" sz="2600" dirty="0" smtClean="0">
                <a:solidFill>
                  <a:schemeClr val="tx2"/>
                </a:solidFill>
                <a:latin typeface="Garamond" pitchFamily="18" charset="0"/>
              </a:rPr>
              <a:t>Education and training for job skills required by an employer to provide an individual with the ability to obtain employment or to advance or adapt to the changing demands of the workplace.</a:t>
            </a:r>
          </a:p>
          <a:p>
            <a:pPr>
              <a:spcBef>
                <a:spcPts val="0"/>
              </a:spcBef>
            </a:pPr>
            <a:endParaRPr lang="en-US" sz="2000" dirty="0" smtClean="0">
              <a:solidFill>
                <a:schemeClr val="tx2"/>
              </a:solidFill>
              <a:latin typeface="Garamond" pitchFamily="18" charset="0"/>
            </a:endParaRPr>
          </a:p>
          <a:p>
            <a:pPr>
              <a:spcBef>
                <a:spcPts val="0"/>
              </a:spcBef>
              <a:buFont typeface="Wingdings" pitchFamily="2" charset="2"/>
              <a:buChar char="Ø"/>
            </a:pPr>
            <a:r>
              <a:rPr lang="en-US" sz="2600" kern="0" dirty="0" smtClean="0">
                <a:solidFill>
                  <a:schemeClr val="tx2"/>
                </a:solidFill>
                <a:latin typeface="Garamond" pitchFamily="18" charset="0"/>
              </a:rPr>
              <a:t>Does the customer need help with</a:t>
            </a:r>
            <a:r>
              <a:rPr lang="en-US" sz="2800" kern="0" dirty="0" smtClean="0">
                <a:solidFill>
                  <a:schemeClr val="tx2"/>
                </a:solidFill>
                <a:latin typeface="Garamond" pitchFamily="18" charset="0"/>
              </a:rPr>
              <a:t>: </a:t>
            </a:r>
          </a:p>
          <a:p>
            <a:pPr lvl="1">
              <a:lnSpc>
                <a:spcPct val="200000"/>
              </a:lnSpc>
              <a:buClr>
                <a:schemeClr val="accent2">
                  <a:lumMod val="75000"/>
                </a:schemeClr>
              </a:buClr>
              <a:buFont typeface="Wingdings" pitchFamily="2" charset="2"/>
              <a:buChar char="Ø"/>
            </a:pPr>
            <a:r>
              <a:rPr lang="en-US" sz="2200" dirty="0" smtClean="0">
                <a:solidFill>
                  <a:schemeClr val="tx2"/>
                </a:solidFill>
                <a:latin typeface="Garamond" pitchFamily="18" charset="0"/>
              </a:rPr>
              <a:t>Obtaining employment?</a:t>
            </a:r>
          </a:p>
          <a:p>
            <a:pPr lvl="1">
              <a:lnSpc>
                <a:spcPct val="200000"/>
              </a:lnSpc>
              <a:buClr>
                <a:schemeClr val="accent2">
                  <a:lumMod val="75000"/>
                </a:schemeClr>
              </a:buClr>
              <a:buFont typeface="Wingdings" pitchFamily="2" charset="2"/>
              <a:buChar char="Ø"/>
            </a:pPr>
            <a:r>
              <a:rPr lang="en-US" sz="2200" dirty="0" smtClean="0">
                <a:solidFill>
                  <a:schemeClr val="tx2"/>
                </a:solidFill>
                <a:latin typeface="Garamond" pitchFamily="18" charset="0"/>
              </a:rPr>
              <a:t>Advancing in current employment?</a:t>
            </a:r>
          </a:p>
          <a:p>
            <a:pPr lvl="1">
              <a:lnSpc>
                <a:spcPct val="200000"/>
              </a:lnSpc>
              <a:buClr>
                <a:schemeClr val="accent2">
                  <a:lumMod val="75000"/>
                </a:schemeClr>
              </a:buClr>
              <a:buFont typeface="Wingdings" pitchFamily="2" charset="2"/>
              <a:buChar char="Ø"/>
            </a:pPr>
            <a:r>
              <a:rPr lang="en-US" sz="2200" dirty="0" smtClean="0">
                <a:solidFill>
                  <a:schemeClr val="tx2"/>
                </a:solidFill>
                <a:latin typeface="Garamond" pitchFamily="18" charset="0"/>
              </a:rPr>
              <a:t>Adapting to the changing demands of the workplace?</a:t>
            </a:r>
          </a:p>
          <a:p>
            <a:pPr lvl="2" eaLnBrk="1" hangingPunct="1">
              <a:buFont typeface="Wingdings" pitchFamily="2" charset="2"/>
              <a:buChar char="Ø"/>
            </a:pPr>
            <a:endParaRPr kumimoji="0" lang="en-US" sz="1000" b="0" i="0" u="none" strike="noStrike" kern="0" cap="none" spc="0" normalizeH="0" baseline="0" noProof="0" dirty="0" smtClean="0">
              <a:ln>
                <a:noFill/>
              </a:ln>
              <a:solidFill>
                <a:schemeClr val="tx2"/>
              </a:solidFill>
              <a:uLnTx/>
              <a:uFillTx/>
              <a:latin typeface="Garamond" pitchFamily="18" charset="0"/>
            </a:endParaRPr>
          </a:p>
          <a:p>
            <a:pPr marL="1143000" lvl="2" indent="-228600" eaLnBrk="1" hangingPunct="1">
              <a:spcBef>
                <a:spcPct val="20000"/>
              </a:spcBef>
            </a:pPr>
            <a:endParaRPr kumimoji="0" lang="en-US" sz="1400" b="0" i="0" u="none" strike="noStrike" kern="0" cap="none" spc="0" normalizeH="0" baseline="0" noProof="0" dirty="0" smtClean="0">
              <a:ln>
                <a:noFill/>
              </a:ln>
              <a:solidFill>
                <a:schemeClr val="accent4"/>
              </a:solidFill>
              <a:uLnTx/>
              <a:uFillTx/>
              <a:latin typeface="Garamond" pitchFamily="18" charset="0"/>
            </a:endParaRPr>
          </a:p>
          <a:p>
            <a:pPr marL="1600200" marR="0" lvl="3" indent="-228600" algn="l" defTabSz="914400" rtl="0" eaLnBrk="1" fontAlgn="base" latinLnBrk="0" hangingPunct="1">
              <a:lnSpc>
                <a:spcPct val="100000"/>
              </a:lnSpc>
              <a:spcBef>
                <a:spcPct val="20000"/>
              </a:spcBef>
              <a:spcAft>
                <a:spcPct val="0"/>
              </a:spcAft>
              <a:buClrTx/>
              <a:buSzTx/>
              <a:tabLst/>
              <a:defRPr/>
            </a:pPr>
            <a:endParaRPr kumimoji="0" lang="en-US" sz="1200" b="0" i="0" u="none" strike="noStrike" kern="0" cap="none" spc="0" normalizeH="0" baseline="0" noProof="0" dirty="0" smtClean="0">
              <a:ln>
                <a:noFill/>
              </a:ln>
              <a:solidFill>
                <a:schemeClr val="accent2">
                  <a:lumMod val="40000"/>
                  <a:lumOff val="60000"/>
                </a:schemeClr>
              </a:solidFill>
              <a:uLnTx/>
              <a:uFillTx/>
              <a:latin typeface="Garamond" pitchFamily="18" charset="0"/>
            </a:endParaRPr>
          </a:p>
          <a:p>
            <a:pPr marL="1600200" marR="0" lvl="3" indent="-228600" algn="l"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en-US" sz="1200" b="0" i="0" u="none" strike="noStrike" kern="0" cap="none" spc="0" normalizeH="0" baseline="0" noProof="0" dirty="0" smtClean="0">
              <a:ln>
                <a:noFill/>
              </a:ln>
              <a:solidFill>
                <a:schemeClr val="tx1"/>
              </a:solidFill>
              <a:uLnTx/>
              <a:uFillTx/>
              <a:latin typeface="Garamond" pitchFamily="18" charset="0"/>
            </a:endParaRPr>
          </a:p>
          <a:p>
            <a:pPr marL="742950" marR="0" lvl="1" indent="-285750" algn="l" defTabSz="914400" rtl="0" eaLnBrk="1" fontAlgn="base" latinLnBrk="0" hangingPunct="1">
              <a:lnSpc>
                <a:spcPct val="100000"/>
              </a:lnSpc>
              <a:spcBef>
                <a:spcPct val="70000"/>
              </a:spcBef>
              <a:spcAft>
                <a:spcPct val="0"/>
              </a:spcAft>
              <a:buClrTx/>
              <a:buSzTx/>
              <a:buFont typeface="Wingdings" pitchFamily="2" charset="2"/>
              <a:buChar char="v"/>
              <a:tabLst/>
              <a:defRPr/>
            </a:pPr>
            <a:endParaRPr kumimoji="0" lang="en-US" sz="2000" b="0" i="0" u="none" strike="noStrike" kern="0" cap="none" spc="0" normalizeH="0" baseline="0" noProof="0" dirty="0" smtClean="0">
              <a:ln>
                <a:noFill/>
              </a:ln>
              <a:solidFill>
                <a:schemeClr val="tx1"/>
              </a:solidFill>
              <a:uLnTx/>
              <a:uFillTx/>
              <a:latin typeface="Garamond" pitchFamily="18" charset="0"/>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000" b="1" i="0" u="none" strike="noStrike" kern="0" cap="none" spc="0" normalizeH="0" baseline="0" noProof="0" dirty="0" smtClean="0">
              <a:ln>
                <a:noFill/>
              </a:ln>
              <a:solidFill>
                <a:schemeClr val="tx1"/>
              </a:solidFill>
              <a:uLnTx/>
              <a:uFillTx/>
              <a:latin typeface="Garamond" pitchFamily="18" charset="0"/>
            </a:endParaRPr>
          </a:p>
        </p:txBody>
      </p:sp>
      <p:sp>
        <p:nvSpPr>
          <p:cNvPr id="8" name="Rectangle 1"/>
          <p:cNvSpPr>
            <a:spLocks noGrp="1"/>
          </p:cNvSpPr>
          <p:nvPr>
            <p:ph type="title"/>
          </p:nvPr>
        </p:nvSpPr>
        <p:spPr>
          <a:xfrm>
            <a:off x="0" y="0"/>
            <a:ext cx="9144000" cy="1295400"/>
          </a:xfrm>
        </p:spPr>
        <p:txBody>
          <a:bodyPr>
            <a:normAutofit fontScale="90000"/>
          </a:bodyPr>
          <a:lstStyle/>
          <a:p>
            <a:pPr lvl="0" algn="ctr"/>
            <a:r>
              <a:rPr lang="en-US" sz="2700" dirty="0" smtClean="0">
                <a:effectLst>
                  <a:outerShdw blurRad="38100" dist="38100" dir="2700000" algn="tl">
                    <a:srgbClr val="000000">
                      <a:alpha val="43137"/>
                    </a:srgbClr>
                  </a:outerShdw>
                </a:effectLst>
                <a:latin typeface="Garamond" pitchFamily="18" charset="0"/>
              </a:rPr>
              <a:t> </a:t>
            </a:r>
            <a:br>
              <a:rPr lang="en-US" sz="2700" dirty="0" smtClean="0">
                <a:effectLst>
                  <a:outerShdw blurRad="38100" dist="38100" dir="2700000" algn="tl">
                    <a:srgbClr val="000000">
                      <a:alpha val="43137"/>
                    </a:srgbClr>
                  </a:outerShdw>
                </a:effectLst>
                <a:latin typeface="Garamond" pitchFamily="18" charset="0"/>
              </a:rPr>
            </a:br>
            <a:r>
              <a:rPr lang="en-US" sz="2700" dirty="0" smtClean="0">
                <a:effectLst>
                  <a:outerShdw blurRad="38100" dist="38100" dir="2700000" algn="tl">
                    <a:srgbClr val="000000">
                      <a:alpha val="43137"/>
                    </a:srgbClr>
                  </a:outerShdw>
                </a:effectLst>
                <a:latin typeface="Garamond" pitchFamily="18" charset="0"/>
              </a:rPr>
              <a:t/>
            </a:r>
            <a:br>
              <a:rPr lang="en-US" sz="2700" dirty="0" smtClean="0">
                <a:effectLst>
                  <a:outerShdw blurRad="38100" dist="38100" dir="2700000" algn="tl">
                    <a:srgbClr val="000000">
                      <a:alpha val="43137"/>
                    </a:srgbClr>
                  </a:outerShdw>
                </a:effectLst>
                <a:latin typeface="Garamond" pitchFamily="18" charset="0"/>
              </a:rPr>
            </a:br>
            <a:r>
              <a:rPr lang="en-US" sz="3300" dirty="0" smtClean="0">
                <a:effectLst>
                  <a:outerShdw blurRad="38100" dist="38100" dir="2700000" algn="tl">
                    <a:srgbClr val="000000">
                      <a:alpha val="43137"/>
                    </a:srgbClr>
                  </a:outerShdw>
                </a:effectLst>
                <a:latin typeface="Garamond" pitchFamily="18" charset="0"/>
              </a:rPr>
              <a:t>JOB SKILLS TRAINING DIRECTLY RELATED TO EMPLOYMENT </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9" name="Rectangle 8"/>
          <p:cNvSpPr/>
          <p:nvPr/>
        </p:nvSpPr>
        <p:spPr>
          <a:xfrm>
            <a:off x="3962400" y="3886200"/>
            <a:ext cx="5181600"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Core Plus</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609600" y="1600200"/>
            <a:ext cx="8458200" cy="5029200"/>
          </a:xfrm>
          <a:prstGeom prst="rect">
            <a:avLst/>
          </a:prstGeom>
          <a:noFill/>
          <a:ln w="9525">
            <a:solidFill>
              <a:schemeClr val="tx2"/>
            </a:solidFill>
            <a:miter lim="800000"/>
            <a:headEnd/>
            <a:tailEnd/>
          </a:ln>
        </p:spPr>
        <p:txBody>
          <a:bodyPr vert="horz" wrap="square" lIns="91440" tIns="45720" rIns="91440" bIns="45720" numCol="1" anchor="t" anchorCtr="0" compatLnSpc="1">
            <a:prstTxWarp prst="textNoShape">
              <a:avLst/>
            </a:prstTxWarp>
          </a:bodyPr>
          <a:lstStyle/>
          <a:p>
            <a:pPr marL="285750" indent="-285750" fontAlgn="base">
              <a:buFont typeface="Wingdings" pitchFamily="2" charset="2"/>
              <a:buChar char="Ø"/>
              <a:defRPr/>
            </a:pPr>
            <a:r>
              <a:rPr lang="en-US" sz="2800" b="1" kern="0" dirty="0" smtClean="0">
                <a:solidFill>
                  <a:schemeClr val="tx2"/>
                </a:solidFill>
                <a:latin typeface="Garamond" pitchFamily="18" charset="0"/>
              </a:rPr>
              <a:t>Training</a:t>
            </a:r>
            <a:r>
              <a:rPr kumimoji="0" lang="en-US" sz="2800" b="1" i="0" u="none" strike="noStrike" kern="0" cap="none" spc="0" normalizeH="0" baseline="0" noProof="0" dirty="0" smtClean="0">
                <a:ln>
                  <a:noFill/>
                </a:ln>
                <a:solidFill>
                  <a:schemeClr val="tx2"/>
                </a:solidFill>
                <a:effectLst/>
                <a:uLnTx/>
                <a:uFillTx/>
                <a:latin typeface="Garamond" pitchFamily="18" charset="0"/>
              </a:rPr>
              <a:t> must :</a:t>
            </a:r>
          </a:p>
          <a:p>
            <a:pPr marL="685800" lvl="1" indent="-228600" fontAlgn="base">
              <a:lnSpc>
                <a:spcPct val="150000"/>
              </a:lnSpc>
              <a:spcBef>
                <a:spcPct val="20000"/>
              </a:spcBef>
              <a:spcAft>
                <a:spcPct val="0"/>
              </a:spcAft>
              <a:buClr>
                <a:schemeClr val="accent2">
                  <a:lumMod val="75000"/>
                </a:schemeClr>
              </a:buClr>
              <a:buFont typeface="Wingdings" pitchFamily="2" charset="2"/>
              <a:buChar char="Ø"/>
              <a:defRPr/>
            </a:pPr>
            <a:r>
              <a:rPr kumimoji="0" lang="en-US" sz="2400" b="0" i="0" u="none" strike="noStrike" kern="0" cap="none" spc="0" normalizeH="0" baseline="0" noProof="0" dirty="0" smtClean="0">
                <a:ln>
                  <a:noFill/>
                </a:ln>
                <a:solidFill>
                  <a:schemeClr val="tx2"/>
                </a:solidFill>
                <a:effectLst/>
                <a:uLnTx/>
                <a:uFillTx/>
                <a:latin typeface="Garamond" pitchFamily="18" charset="0"/>
              </a:rPr>
              <a:t>Meet the </a:t>
            </a:r>
            <a:r>
              <a:rPr kumimoji="0" lang="en-US" sz="2400" b="1" i="0" u="sng" strike="noStrike" kern="0" cap="none" spc="0" normalizeH="0" baseline="0" noProof="0" dirty="0" smtClean="0">
                <a:ln>
                  <a:noFill/>
                </a:ln>
                <a:solidFill>
                  <a:schemeClr val="tx2"/>
                </a:solidFill>
                <a:effectLst/>
                <a:uLnTx/>
                <a:uFillTx/>
                <a:latin typeface="Garamond" pitchFamily="18" charset="0"/>
              </a:rPr>
              <a:t>specific needs </a:t>
            </a:r>
            <a:r>
              <a:rPr kumimoji="0" lang="en-US" sz="2400" b="0" i="0" u="none" strike="noStrike" kern="0" cap="none" spc="0" normalizeH="0" baseline="0" noProof="0" dirty="0" smtClean="0">
                <a:ln>
                  <a:noFill/>
                </a:ln>
                <a:solidFill>
                  <a:schemeClr val="tx2"/>
                </a:solidFill>
                <a:effectLst/>
                <a:uLnTx/>
                <a:uFillTx/>
                <a:latin typeface="Garamond" pitchFamily="18" charset="0"/>
              </a:rPr>
              <a:t>of an employer</a:t>
            </a:r>
          </a:p>
          <a:p>
            <a:pPr marL="685800" lvl="1" indent="-228600" fontAlgn="base">
              <a:lnSpc>
                <a:spcPct val="150000"/>
              </a:lnSpc>
              <a:spcBef>
                <a:spcPct val="20000"/>
              </a:spcBef>
              <a:spcAft>
                <a:spcPct val="0"/>
              </a:spcAft>
              <a:buClr>
                <a:schemeClr val="accent2">
                  <a:lumMod val="75000"/>
                </a:schemeClr>
              </a:buClr>
              <a:buFont typeface="Wingdings" pitchFamily="2" charset="2"/>
              <a:buChar char="Ø"/>
              <a:defRPr/>
            </a:pPr>
            <a:r>
              <a:rPr lang="en-US" sz="2400" kern="0" dirty="0" smtClean="0">
                <a:solidFill>
                  <a:schemeClr val="tx2"/>
                </a:solidFill>
                <a:latin typeface="Garamond" pitchFamily="18" charset="0"/>
              </a:rPr>
              <a:t>Prepare the customer for employment</a:t>
            </a:r>
          </a:p>
          <a:p>
            <a:pPr marL="228600" indent="-228600" fontAlgn="base">
              <a:spcBef>
                <a:spcPct val="20000"/>
              </a:spcBef>
              <a:spcAft>
                <a:spcPct val="0"/>
              </a:spcAft>
              <a:buClr>
                <a:schemeClr val="tx2"/>
              </a:buClr>
              <a:buFont typeface="Wingdings" pitchFamily="2" charset="2"/>
              <a:buChar char="Ø"/>
              <a:defRPr/>
            </a:pPr>
            <a:endParaRPr kumimoji="0" lang="en-US" sz="1400" b="1" i="0" u="none" strike="noStrike" kern="0" cap="none" spc="0" normalizeH="0" baseline="0" noProof="0" dirty="0" smtClean="0">
              <a:ln>
                <a:noFill/>
              </a:ln>
              <a:solidFill>
                <a:schemeClr val="tx2"/>
              </a:solidFill>
              <a:effectLst/>
              <a:uLnTx/>
              <a:uFillTx/>
              <a:latin typeface="Garamond" pitchFamily="18" charset="0"/>
            </a:endParaRPr>
          </a:p>
          <a:p>
            <a:pPr marL="228600" indent="-228600" fontAlgn="base">
              <a:spcBef>
                <a:spcPct val="20000"/>
              </a:spcBef>
              <a:spcAft>
                <a:spcPct val="0"/>
              </a:spcAft>
              <a:buClr>
                <a:schemeClr val="tx2"/>
              </a:buClr>
              <a:buFont typeface="Wingdings" pitchFamily="2" charset="2"/>
              <a:buChar char="Ø"/>
              <a:defRPr/>
            </a:pPr>
            <a:r>
              <a:rPr kumimoji="0" lang="en-US" sz="2800" b="1" i="0" u="none" strike="noStrike" kern="0" cap="none" spc="0" normalizeH="0" baseline="0" noProof="0" dirty="0" smtClean="0">
                <a:ln>
                  <a:noFill/>
                </a:ln>
                <a:solidFill>
                  <a:schemeClr val="tx2"/>
                </a:solidFill>
                <a:effectLst/>
                <a:uLnTx/>
                <a:uFillTx/>
                <a:latin typeface="Garamond" pitchFamily="18" charset="0"/>
              </a:rPr>
              <a:t>May Include</a:t>
            </a:r>
            <a:r>
              <a:rPr kumimoji="0" lang="en-US" sz="2800" b="0" i="0" u="none" strike="noStrike" kern="0" cap="none" spc="0" normalizeH="0" baseline="0" noProof="0" dirty="0" smtClean="0">
                <a:ln>
                  <a:noFill/>
                </a:ln>
                <a:solidFill>
                  <a:schemeClr val="tx2"/>
                </a:solidFill>
                <a:effectLst/>
                <a:uLnTx/>
                <a:uFillTx/>
                <a:latin typeface="Garamond" pitchFamily="18" charset="0"/>
              </a:rPr>
              <a:t>: </a:t>
            </a:r>
          </a:p>
          <a:p>
            <a:pPr marL="685800" lvl="1" indent="-228600">
              <a:lnSpc>
                <a:spcPct val="150000"/>
              </a:lnSpc>
              <a:spcBef>
                <a:spcPct val="20000"/>
              </a:spcBef>
              <a:buClr>
                <a:schemeClr val="accent2">
                  <a:lumMod val="75000"/>
                </a:schemeClr>
              </a:buClr>
              <a:buFont typeface="Wingdings" pitchFamily="2" charset="2"/>
              <a:buChar char="Ø"/>
            </a:pPr>
            <a:r>
              <a:rPr kumimoji="0" lang="en-US" sz="2400" b="0" i="0" u="none" strike="noStrike" kern="0" cap="none" spc="0" normalizeH="0" baseline="0" noProof="0" dirty="0" smtClean="0">
                <a:ln>
                  <a:noFill/>
                </a:ln>
                <a:solidFill>
                  <a:schemeClr val="tx2"/>
                </a:solidFill>
                <a:effectLst/>
                <a:uLnTx/>
                <a:uFillTx/>
                <a:latin typeface="Garamond" pitchFamily="18" charset="0"/>
              </a:rPr>
              <a:t>Post-Secondary</a:t>
            </a:r>
            <a:r>
              <a:rPr kumimoji="0" lang="en-US" sz="2400" b="0" i="0" u="none" strike="noStrike" kern="0" cap="none" spc="0" normalizeH="0" noProof="0" dirty="0" smtClean="0">
                <a:ln>
                  <a:noFill/>
                </a:ln>
                <a:solidFill>
                  <a:schemeClr val="tx2"/>
                </a:solidFill>
                <a:effectLst/>
                <a:uLnTx/>
                <a:uFillTx/>
                <a:latin typeface="Garamond" pitchFamily="18" charset="0"/>
              </a:rPr>
              <a:t> Education</a:t>
            </a:r>
          </a:p>
          <a:p>
            <a:pPr marL="685800" lvl="1" indent="-228600">
              <a:lnSpc>
                <a:spcPct val="150000"/>
              </a:lnSpc>
              <a:spcBef>
                <a:spcPct val="20000"/>
              </a:spcBef>
              <a:buClr>
                <a:schemeClr val="accent2">
                  <a:lumMod val="75000"/>
                </a:schemeClr>
              </a:buClr>
              <a:buFont typeface="Wingdings" pitchFamily="2" charset="2"/>
              <a:buChar char="Ø"/>
            </a:pPr>
            <a:r>
              <a:rPr lang="en-US" sz="2400" kern="0" baseline="0" dirty="0" smtClean="0">
                <a:solidFill>
                  <a:schemeClr val="tx2"/>
                </a:solidFill>
                <a:latin typeface="Garamond" pitchFamily="18" charset="0"/>
              </a:rPr>
              <a:t>Literacy</a:t>
            </a:r>
            <a:r>
              <a:rPr lang="en-US" sz="2400" kern="0" dirty="0" smtClean="0">
                <a:solidFill>
                  <a:schemeClr val="tx2"/>
                </a:solidFill>
                <a:latin typeface="Garamond" pitchFamily="18" charset="0"/>
              </a:rPr>
              <a:t> and Language Instruction </a:t>
            </a:r>
          </a:p>
          <a:p>
            <a:pPr marL="1143000" lvl="2" indent="-228600" eaLnBrk="1" hangingPunct="1">
              <a:spcBef>
                <a:spcPct val="20000"/>
              </a:spcBef>
              <a:buClr>
                <a:schemeClr val="accent2">
                  <a:lumMod val="75000"/>
                </a:schemeClr>
              </a:buClr>
            </a:pPr>
            <a:endParaRPr lang="en-US" sz="1000" kern="0" dirty="0" smtClean="0">
              <a:solidFill>
                <a:schemeClr val="tx2"/>
              </a:solidFill>
              <a:latin typeface="Garamond" pitchFamily="18" charset="0"/>
            </a:endParaRPr>
          </a:p>
          <a:p>
            <a:pPr marL="1143000" lvl="2" indent="-228600">
              <a:buFont typeface="Wingdings" pitchFamily="2" charset="2"/>
              <a:buChar char="Ø"/>
            </a:pPr>
            <a:r>
              <a:rPr lang="en-US" sz="2200" kern="0" dirty="0" smtClean="0">
                <a:solidFill>
                  <a:schemeClr val="tx2"/>
                </a:solidFill>
                <a:latin typeface="Garamond" pitchFamily="18" charset="0"/>
              </a:rPr>
              <a:t>If there is a focus on the skills needed for employment</a:t>
            </a:r>
          </a:p>
          <a:p>
            <a:pPr marL="1600200" lvl="3" indent="-228600" eaLnBrk="1" hangingPunct="1">
              <a:spcBef>
                <a:spcPts val="0"/>
              </a:spcBef>
              <a:spcAft>
                <a:spcPts val="0"/>
              </a:spcAft>
            </a:pPr>
            <a:endParaRPr lang="en-US" sz="2200" kern="0" dirty="0" smtClean="0">
              <a:solidFill>
                <a:schemeClr val="tx2"/>
              </a:solidFill>
              <a:latin typeface="Arial Narrow" pitchFamily="34" charset="0"/>
            </a:endParaRPr>
          </a:p>
          <a:p>
            <a:pPr marL="1143000" lvl="2" indent="-228600">
              <a:buFont typeface="Wingdings" pitchFamily="2" charset="2"/>
              <a:buChar char="Ø"/>
            </a:pPr>
            <a:r>
              <a:rPr lang="en-US" sz="2200" kern="0" dirty="0" smtClean="0">
                <a:solidFill>
                  <a:schemeClr val="tx2"/>
                </a:solidFill>
                <a:latin typeface="Garamond" pitchFamily="18" charset="0"/>
              </a:rPr>
              <a:t>If the remedial instruction is embedded in a training program </a:t>
            </a:r>
          </a:p>
          <a:p>
            <a:pPr marL="1143000" lvl="2" indent="-228600" eaLnBrk="1" hangingPunct="1">
              <a:spcBef>
                <a:spcPct val="20000"/>
              </a:spcBef>
            </a:pPr>
            <a:endParaRPr kumimoji="0" lang="en-US" sz="1400" b="0" i="0" u="none" strike="noStrike" kern="0" cap="none" spc="0" normalizeH="0" baseline="0" noProof="0" dirty="0" smtClean="0">
              <a:ln>
                <a:noFill/>
              </a:ln>
              <a:solidFill>
                <a:schemeClr val="accent4"/>
              </a:solidFill>
              <a:effectLst/>
              <a:uLnTx/>
              <a:uFillTx/>
              <a:latin typeface="Arial Narrow" pitchFamily="34" charset="0"/>
            </a:endParaRPr>
          </a:p>
          <a:p>
            <a:pPr marL="1600200" marR="0" lvl="3" indent="-228600" algn="l" defTabSz="914400" rtl="0" eaLnBrk="1" fontAlgn="base" latinLnBrk="0" hangingPunct="1">
              <a:lnSpc>
                <a:spcPct val="100000"/>
              </a:lnSpc>
              <a:spcBef>
                <a:spcPct val="20000"/>
              </a:spcBef>
              <a:spcAft>
                <a:spcPct val="0"/>
              </a:spcAft>
              <a:buClrTx/>
              <a:buSzTx/>
              <a:tabLst/>
              <a:defRPr/>
            </a:pPr>
            <a:endParaRPr kumimoji="0" lang="en-US" sz="1200" b="0" i="0" u="none" strike="noStrike" kern="0" cap="none" spc="0" normalizeH="0" baseline="0" noProof="0" dirty="0" smtClean="0">
              <a:ln>
                <a:noFill/>
              </a:ln>
              <a:solidFill>
                <a:schemeClr val="accent2">
                  <a:lumMod val="40000"/>
                  <a:lumOff val="60000"/>
                </a:schemeClr>
              </a:solidFill>
              <a:effectLst/>
              <a:uLnTx/>
              <a:uFillTx/>
              <a:latin typeface="Arial Narrow" pitchFamily="34" charset="0"/>
            </a:endParaRPr>
          </a:p>
          <a:p>
            <a:pPr marL="1600200" marR="0" lvl="3" indent="-228600" algn="l"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en-US" sz="1200" b="0" i="0" u="none" strike="noStrike" kern="0" cap="none" spc="0" normalizeH="0" baseline="0" noProof="0" dirty="0" smtClean="0">
              <a:ln>
                <a:noFill/>
              </a:ln>
              <a:solidFill>
                <a:schemeClr val="tx1"/>
              </a:solidFill>
              <a:effectLst/>
              <a:uLnTx/>
              <a:uFillTx/>
              <a:latin typeface="Arial Narrow" pitchFamily="34" charset="0"/>
            </a:endParaRPr>
          </a:p>
          <a:p>
            <a:pPr marL="742950" marR="0" lvl="1" indent="-285750" algn="l" defTabSz="914400" rtl="0" eaLnBrk="1" fontAlgn="base" latinLnBrk="0" hangingPunct="1">
              <a:lnSpc>
                <a:spcPct val="100000"/>
              </a:lnSpc>
              <a:spcBef>
                <a:spcPct val="70000"/>
              </a:spcBef>
              <a:spcAft>
                <a:spcPct val="0"/>
              </a:spcAft>
              <a:buClrTx/>
              <a:buSzTx/>
              <a:buFont typeface="Wingdings" pitchFamily="2" charset="2"/>
              <a:buChar char="v"/>
              <a:tabLst/>
              <a:defRPr/>
            </a:pPr>
            <a:endParaRPr kumimoji="0" lang="en-US" sz="2000" b="0" i="0" u="none" strike="noStrike" kern="0" cap="none" spc="0" normalizeH="0" baseline="0" noProof="0" dirty="0" smtClean="0">
              <a:ln>
                <a:noFill/>
              </a:ln>
              <a:solidFill>
                <a:schemeClr val="tx1"/>
              </a:solidFill>
              <a:effectLst/>
              <a:uLnTx/>
              <a:uFillTx/>
              <a:latin typeface="Arial Narrow" pitchFamily="34" charset="0"/>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000" b="1" i="0" u="none" strike="noStrike" kern="0" cap="none" spc="0" normalizeH="0" baseline="0" noProof="0" dirty="0" smtClean="0">
              <a:ln>
                <a:noFill/>
              </a:ln>
              <a:solidFill>
                <a:schemeClr val="tx1"/>
              </a:solidFill>
              <a:effectLst/>
              <a:uLnTx/>
              <a:uFillTx/>
              <a:latin typeface="+mn-lt"/>
            </a:endParaRPr>
          </a:p>
        </p:txBody>
      </p:sp>
      <p:sp>
        <p:nvSpPr>
          <p:cNvPr id="8" name="Rectangle 1"/>
          <p:cNvSpPr>
            <a:spLocks noGrp="1"/>
          </p:cNvSpPr>
          <p:nvPr>
            <p:ph type="title"/>
          </p:nvPr>
        </p:nvSpPr>
        <p:spPr>
          <a:xfrm>
            <a:off x="0" y="0"/>
            <a:ext cx="9144000" cy="1295400"/>
          </a:xfrm>
        </p:spPr>
        <p:txBody>
          <a:bodyPr>
            <a:normAutofit fontScale="90000"/>
          </a:bodyPr>
          <a:lstStyle/>
          <a:p>
            <a:pPr lvl="0" algn="ctr"/>
            <a:r>
              <a:rPr lang="en-US" dirty="0" smtClean="0"/>
              <a:t> J</a:t>
            </a:r>
            <a:br>
              <a:rPr lang="en-US" dirty="0" smtClean="0"/>
            </a:br>
            <a:r>
              <a:rPr lang="en-US" dirty="0" smtClean="0"/>
              <a:t/>
            </a:r>
            <a:br>
              <a:rPr lang="en-US" dirty="0" smtClean="0"/>
            </a:br>
            <a:r>
              <a:rPr lang="en-US" dirty="0" smtClean="0"/>
              <a:t/>
            </a:r>
            <a:br>
              <a:rPr lang="en-US" dirty="0" smtClean="0"/>
            </a:br>
            <a:r>
              <a:rPr lang="en-US" sz="3300" dirty="0" smtClean="0">
                <a:effectLst>
                  <a:outerShdw blurRad="38100" dist="38100" dir="2700000" algn="tl">
                    <a:srgbClr val="000000">
                      <a:alpha val="43137"/>
                    </a:srgbClr>
                  </a:outerShdw>
                </a:effectLst>
                <a:latin typeface="Garamond" pitchFamily="18" charset="0"/>
              </a:rPr>
              <a:t>JOB SKILLS TRAINING DIRECTLY RELATED TO EMPLOYMENT </a:t>
            </a:r>
            <a:r>
              <a:rPr lang="en-US" dirty="0" smtClean="0"/>
              <a:t/>
            </a:r>
            <a:br>
              <a:rPr lang="en-US" dirty="0" smtClean="0"/>
            </a:br>
            <a:r>
              <a:rPr lang="en-US" sz="8800" b="1" dirty="0" smtClean="0">
                <a:solidFill>
                  <a:schemeClr val="accent2">
                    <a:lumMod val="75000"/>
                  </a:schemeClr>
                </a:solidFill>
                <a:latin typeface="Arial Narrow" pitchFamily="34" charset="0"/>
              </a:rPr>
              <a:t/>
            </a:r>
            <a:br>
              <a:rPr lang="en-US" sz="8800" b="1" dirty="0" smtClean="0">
                <a:solidFill>
                  <a:schemeClr val="accent2">
                    <a:lumMod val="75000"/>
                  </a:schemeClr>
                </a:solidFill>
                <a:latin typeface="Arial Narrow" pitchFamily="34" charset="0"/>
              </a:rPr>
            </a:b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Rot="1" noChangeArrowheads="1"/>
          </p:cNvSpPr>
          <p:nvPr>
            <p:ph type="title"/>
          </p:nvPr>
        </p:nvSpPr>
        <p:spPr>
          <a:xfrm>
            <a:off x="0" y="0"/>
            <a:ext cx="9144000" cy="1295400"/>
          </a:xfrm>
        </p:spPr>
        <p:txBody>
          <a:bodyPr>
            <a:normAutofit/>
          </a:bodyPr>
          <a:lstStyle/>
          <a:p>
            <a:pPr algn="ctr" eaLnBrk="1" hangingPunct="1">
              <a:defRPr/>
            </a:pPr>
            <a:r>
              <a:rPr lang="en-US" sz="3000" cap="all" dirty="0" smtClean="0">
                <a:effectLst>
                  <a:outerShdw blurRad="38100" dist="38100" dir="2700000" algn="tl">
                    <a:srgbClr val="000000">
                      <a:alpha val="43137"/>
                    </a:srgbClr>
                  </a:outerShdw>
                </a:effectLst>
                <a:latin typeface="Garamond" pitchFamily="18" charset="0"/>
              </a:rPr>
              <a:t>JOB SKILLS Training DIRECTLY RELATED TO Employment</a:t>
            </a:r>
          </a:p>
        </p:txBody>
      </p:sp>
      <p:sp>
        <p:nvSpPr>
          <p:cNvPr id="71685" name="Rectangle 3"/>
          <p:cNvSpPr>
            <a:spLocks noGrp="1" noChangeArrowheads="1"/>
          </p:cNvSpPr>
          <p:nvPr>
            <p:ph sz="quarter" idx="2"/>
          </p:nvPr>
        </p:nvSpPr>
        <p:spPr>
          <a:xfrm>
            <a:off x="609600" y="2438400"/>
            <a:ext cx="3886200" cy="4191000"/>
          </a:xfrm>
          <a:ln>
            <a:solidFill>
              <a:schemeClr val="accent1"/>
            </a:solidFill>
          </a:ln>
        </p:spPr>
        <p:txBody>
          <a:bodyPr anchor="ctr">
            <a:normAutofit/>
          </a:bodyPr>
          <a:lstStyle/>
          <a:p>
            <a:pPr marL="457200" indent="-457200">
              <a:spcBef>
                <a:spcPts val="0"/>
              </a:spcBef>
              <a:buNone/>
            </a:pPr>
            <a:r>
              <a:rPr lang="en-US" sz="2000" i="1" dirty="0" smtClean="0">
                <a:solidFill>
                  <a:schemeClr val="tx2"/>
                </a:solidFill>
                <a:latin typeface="Bell MT" pitchFamily="18" charset="0"/>
              </a:rPr>
              <a:t>Janice has a H.S. diploma and wants </a:t>
            </a:r>
          </a:p>
          <a:p>
            <a:pPr marL="457200" indent="-457200">
              <a:spcBef>
                <a:spcPts val="0"/>
              </a:spcBef>
              <a:buNone/>
            </a:pPr>
            <a:r>
              <a:rPr lang="en-US" sz="2000" i="1" dirty="0" smtClean="0">
                <a:solidFill>
                  <a:schemeClr val="tx2"/>
                </a:solidFill>
                <a:latin typeface="Bell MT" pitchFamily="18" charset="0"/>
              </a:rPr>
              <a:t>to take a beginner’s computer class at </a:t>
            </a:r>
          </a:p>
          <a:p>
            <a:pPr marL="457200" indent="-457200">
              <a:spcBef>
                <a:spcPts val="0"/>
              </a:spcBef>
              <a:buNone/>
            </a:pPr>
            <a:r>
              <a:rPr lang="en-US" sz="2000" i="1" dirty="0" smtClean="0">
                <a:solidFill>
                  <a:schemeClr val="tx2"/>
                </a:solidFill>
                <a:latin typeface="Bell MT" pitchFamily="18" charset="0"/>
              </a:rPr>
              <a:t>her local One-Stop. She feels that this </a:t>
            </a:r>
          </a:p>
          <a:p>
            <a:pPr marL="457200" indent="-457200">
              <a:spcBef>
                <a:spcPts val="0"/>
              </a:spcBef>
              <a:buNone/>
            </a:pPr>
            <a:r>
              <a:rPr lang="en-US" sz="2000" i="1" dirty="0" smtClean="0">
                <a:solidFill>
                  <a:schemeClr val="tx2"/>
                </a:solidFill>
                <a:latin typeface="Bell MT" pitchFamily="18" charset="0"/>
              </a:rPr>
              <a:t>will make her more employable. She </a:t>
            </a:r>
          </a:p>
          <a:p>
            <a:pPr marL="457200" indent="-457200">
              <a:spcBef>
                <a:spcPts val="0"/>
              </a:spcBef>
              <a:buNone/>
            </a:pPr>
            <a:r>
              <a:rPr lang="en-US" sz="2000" i="1" dirty="0" smtClean="0">
                <a:solidFill>
                  <a:schemeClr val="tx2"/>
                </a:solidFill>
                <a:latin typeface="Bell MT" pitchFamily="18" charset="0"/>
              </a:rPr>
              <a:t>does not have a job offer yet but is very </a:t>
            </a:r>
          </a:p>
          <a:p>
            <a:pPr marL="457200" indent="-457200">
              <a:spcBef>
                <a:spcPts val="0"/>
              </a:spcBef>
              <a:buNone/>
            </a:pPr>
            <a:r>
              <a:rPr lang="en-US" sz="2000" i="1" dirty="0" smtClean="0">
                <a:solidFill>
                  <a:schemeClr val="tx2"/>
                </a:solidFill>
                <a:latin typeface="Bell MT" pitchFamily="18" charset="0"/>
              </a:rPr>
              <a:t>hopeful. </a:t>
            </a:r>
          </a:p>
          <a:p>
            <a:pPr marL="457200" indent="-457200">
              <a:spcBef>
                <a:spcPts val="0"/>
              </a:spcBef>
              <a:buNone/>
            </a:pPr>
            <a:endParaRPr lang="en-US" sz="2000" i="1" dirty="0" smtClean="0">
              <a:solidFill>
                <a:schemeClr val="tx2"/>
              </a:solidFill>
              <a:latin typeface="Bell MT" pitchFamily="18" charset="0"/>
            </a:endParaRPr>
          </a:p>
          <a:p>
            <a:pPr lvl="3">
              <a:buFont typeface="Wingdings" pitchFamily="2" charset="2"/>
              <a:buChar char="v"/>
            </a:pPr>
            <a:endParaRPr lang="en-US" sz="1200" b="0" dirty="0" smtClean="0">
              <a:latin typeface="Arial Narrow" pitchFamily="34" charset="0"/>
            </a:endParaRPr>
          </a:p>
          <a:p>
            <a:pPr lvl="1">
              <a:spcBef>
                <a:spcPct val="70000"/>
              </a:spcBef>
              <a:buFont typeface="Wingdings" pitchFamily="2" charset="2"/>
              <a:buChar char="v"/>
            </a:pPr>
            <a:endParaRPr lang="en-US" sz="2000" b="0" dirty="0" smtClean="0">
              <a:latin typeface="Arial Narrow" pitchFamily="34" charset="0"/>
            </a:endParaRPr>
          </a:p>
          <a:p>
            <a:pPr lvl="1" eaLnBrk="1" hangingPunct="1"/>
            <a:endParaRPr lang="en-US" sz="2000" b="1" dirty="0" smtClean="0">
              <a:effectLst/>
            </a:endParaRPr>
          </a:p>
        </p:txBody>
      </p:sp>
      <p:sp>
        <p:nvSpPr>
          <p:cNvPr id="8" name="Content Placeholder 7"/>
          <p:cNvSpPr>
            <a:spLocks noGrp="1"/>
          </p:cNvSpPr>
          <p:nvPr>
            <p:ph sz="quarter" idx="4"/>
          </p:nvPr>
        </p:nvSpPr>
        <p:spPr/>
        <p:txBody>
          <a:bodyPr>
            <a:normAutofit/>
          </a:bodyPr>
          <a:lstStyle/>
          <a:p>
            <a:pPr marL="514350" indent="-514350">
              <a:buNone/>
            </a:pPr>
            <a:endParaRPr lang="en-US" sz="3600" i="1" dirty="0" smtClean="0">
              <a:solidFill>
                <a:schemeClr val="tx2"/>
              </a:solidFill>
              <a:latin typeface="Bell MT" pitchFamily="18" charset="0"/>
            </a:endParaRPr>
          </a:p>
          <a:p>
            <a:pPr marL="514350" indent="-514350">
              <a:buFont typeface="+mj-lt"/>
              <a:buAutoNum type="arabicPeriod"/>
            </a:pPr>
            <a:endParaRPr lang="en-US" sz="3600" i="1" dirty="0" smtClean="0">
              <a:solidFill>
                <a:schemeClr val="tx2"/>
              </a:solidFill>
              <a:latin typeface="Bell MT" pitchFamily="18" charset="0"/>
            </a:endParaRPr>
          </a:p>
          <a:p>
            <a:pPr marL="514350" indent="-514350">
              <a:buNone/>
            </a:pPr>
            <a:endParaRPr lang="en-US" sz="3600" i="1" dirty="0" smtClean="0">
              <a:solidFill>
                <a:schemeClr val="tx2"/>
              </a:solidFill>
              <a:latin typeface="Bell MT" pitchFamily="18" charset="0"/>
            </a:endParaRPr>
          </a:p>
        </p:txBody>
      </p:sp>
      <p:sp>
        <p:nvSpPr>
          <p:cNvPr id="5" name="Text Placeholder 4"/>
          <p:cNvSpPr>
            <a:spLocks noGrp="1"/>
          </p:cNvSpPr>
          <p:nvPr>
            <p:ph type="body" sz="quarter" idx="1"/>
          </p:nvPr>
        </p:nvSpPr>
        <p:spPr/>
        <p:txBody>
          <a:bodyPr>
            <a:noAutofit/>
          </a:bodyPr>
          <a:lstStyle/>
          <a:p>
            <a:pPr algn="ctr"/>
            <a:r>
              <a:rPr lang="en-US" sz="5400" dirty="0" smtClean="0"/>
              <a:t>Scenario </a:t>
            </a:r>
            <a:endParaRPr lang="en-US" sz="5400" dirty="0"/>
          </a:p>
        </p:txBody>
      </p:sp>
      <p:sp>
        <p:nvSpPr>
          <p:cNvPr id="6" name="Text Placeholder 5"/>
          <p:cNvSpPr>
            <a:spLocks noGrp="1"/>
          </p:cNvSpPr>
          <p:nvPr>
            <p:ph type="body" sz="quarter" idx="3"/>
          </p:nvPr>
        </p:nvSpPr>
        <p:spPr>
          <a:solidFill>
            <a:schemeClr val="accent1"/>
          </a:solidFill>
        </p:spPr>
        <p:txBody>
          <a:bodyPr>
            <a:noAutofit/>
          </a:bodyPr>
          <a:lstStyle/>
          <a:p>
            <a:pPr algn="ctr"/>
            <a:r>
              <a:rPr lang="en-US" sz="4000" dirty="0" smtClean="0"/>
              <a:t>Does it fit?</a:t>
            </a:r>
            <a:endParaRPr lang="en-US" sz="4000" dirty="0"/>
          </a:p>
        </p:txBody>
      </p:sp>
      <p:sp>
        <p:nvSpPr>
          <p:cNvPr id="7" name="TextBox 6"/>
          <p:cNvSpPr txBox="1"/>
          <p:nvPr/>
        </p:nvSpPr>
        <p:spPr>
          <a:xfrm>
            <a:off x="4800600" y="2743200"/>
            <a:ext cx="2057400"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YES</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9" name="TextBox 8"/>
          <p:cNvSpPr txBox="1"/>
          <p:nvPr/>
        </p:nvSpPr>
        <p:spPr>
          <a:xfrm>
            <a:off x="6400800" y="4343400"/>
            <a:ext cx="2057400"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No</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Rot="1" noChangeArrowheads="1"/>
          </p:cNvSpPr>
          <p:nvPr>
            <p:ph type="title"/>
          </p:nvPr>
        </p:nvSpPr>
        <p:spPr>
          <a:xfrm>
            <a:off x="0" y="0"/>
            <a:ext cx="9144000" cy="1219200"/>
          </a:xfrm>
        </p:spPr>
        <p:txBody>
          <a:bodyPr>
            <a:normAutofit/>
          </a:bodyPr>
          <a:lstStyle/>
          <a:p>
            <a:pPr algn="ctr" eaLnBrk="1" hangingPunct="1">
              <a:defRPr/>
            </a:pPr>
            <a:r>
              <a:rPr lang="en-US" sz="3000" cap="all" dirty="0" smtClean="0">
                <a:effectLst>
                  <a:outerShdw blurRad="38100" dist="38100" dir="2700000" algn="tl">
                    <a:srgbClr val="000000">
                      <a:alpha val="43137"/>
                    </a:srgbClr>
                  </a:outerShdw>
                </a:effectLst>
                <a:latin typeface="Garamond" pitchFamily="18" charset="0"/>
              </a:rPr>
              <a:t>JOB SKILLS Training DIRECTLY RELATED TO Employment</a:t>
            </a:r>
          </a:p>
        </p:txBody>
      </p:sp>
      <p:sp>
        <p:nvSpPr>
          <p:cNvPr id="71685" name="Rectangle 3"/>
          <p:cNvSpPr>
            <a:spLocks noGrp="1" noChangeArrowheads="1"/>
          </p:cNvSpPr>
          <p:nvPr>
            <p:ph sz="quarter" idx="2"/>
          </p:nvPr>
        </p:nvSpPr>
        <p:spPr>
          <a:xfrm>
            <a:off x="609600" y="2438400"/>
            <a:ext cx="3886200" cy="4114800"/>
          </a:xfrm>
          <a:ln>
            <a:solidFill>
              <a:schemeClr val="accent1"/>
            </a:solidFill>
          </a:ln>
        </p:spPr>
        <p:txBody>
          <a:bodyPr anchor="ctr">
            <a:normAutofit/>
          </a:bodyPr>
          <a:lstStyle/>
          <a:p>
            <a:pPr marL="457200" indent="-457200">
              <a:spcBef>
                <a:spcPts val="0"/>
              </a:spcBef>
              <a:buNone/>
            </a:pPr>
            <a:r>
              <a:rPr lang="en-US" sz="2000" i="1" dirty="0" smtClean="0">
                <a:solidFill>
                  <a:schemeClr val="tx2"/>
                </a:solidFill>
                <a:latin typeface="Bell MT" pitchFamily="18" charset="0"/>
              </a:rPr>
              <a:t>Janice has a H.S. diploma and wants </a:t>
            </a:r>
          </a:p>
          <a:p>
            <a:pPr marL="457200" indent="-457200">
              <a:spcBef>
                <a:spcPts val="0"/>
              </a:spcBef>
              <a:buNone/>
            </a:pPr>
            <a:r>
              <a:rPr lang="en-US" sz="2000" i="1" dirty="0" smtClean="0">
                <a:solidFill>
                  <a:schemeClr val="tx2"/>
                </a:solidFill>
                <a:latin typeface="Bell MT" pitchFamily="18" charset="0"/>
              </a:rPr>
              <a:t>to take a beginner’s computer class at </a:t>
            </a:r>
          </a:p>
          <a:p>
            <a:pPr marL="457200" indent="-457200">
              <a:spcBef>
                <a:spcPts val="0"/>
              </a:spcBef>
              <a:buNone/>
            </a:pPr>
            <a:r>
              <a:rPr lang="en-US" sz="2000" i="1" dirty="0" smtClean="0">
                <a:solidFill>
                  <a:schemeClr val="tx2"/>
                </a:solidFill>
                <a:latin typeface="Bell MT" pitchFamily="18" charset="0"/>
              </a:rPr>
              <a:t>her local One-Stop. She feels that this </a:t>
            </a:r>
          </a:p>
          <a:p>
            <a:pPr marL="457200" indent="-457200">
              <a:spcBef>
                <a:spcPts val="0"/>
              </a:spcBef>
              <a:buNone/>
            </a:pPr>
            <a:r>
              <a:rPr lang="en-US" sz="2000" i="1" dirty="0" smtClean="0">
                <a:solidFill>
                  <a:schemeClr val="tx2"/>
                </a:solidFill>
                <a:latin typeface="Bell MT" pitchFamily="18" charset="0"/>
              </a:rPr>
              <a:t>will make her more employable. She </a:t>
            </a:r>
          </a:p>
          <a:p>
            <a:pPr marL="457200" indent="-457200">
              <a:spcBef>
                <a:spcPts val="0"/>
              </a:spcBef>
              <a:buNone/>
            </a:pPr>
            <a:r>
              <a:rPr lang="en-US" sz="2000" i="1" dirty="0" smtClean="0">
                <a:solidFill>
                  <a:schemeClr val="tx2"/>
                </a:solidFill>
                <a:latin typeface="Bell MT" pitchFamily="18" charset="0"/>
              </a:rPr>
              <a:t>does not have a job offer yet but is very </a:t>
            </a:r>
          </a:p>
          <a:p>
            <a:pPr marL="457200" indent="-457200">
              <a:spcBef>
                <a:spcPts val="0"/>
              </a:spcBef>
              <a:buNone/>
            </a:pPr>
            <a:r>
              <a:rPr lang="en-US" sz="2000" i="1" dirty="0" smtClean="0">
                <a:solidFill>
                  <a:schemeClr val="tx2"/>
                </a:solidFill>
                <a:latin typeface="Bell MT" pitchFamily="18" charset="0"/>
              </a:rPr>
              <a:t>hopeful. </a:t>
            </a:r>
          </a:p>
          <a:p>
            <a:pPr marL="457200" indent="-457200">
              <a:spcBef>
                <a:spcPts val="0"/>
              </a:spcBef>
              <a:buNone/>
            </a:pPr>
            <a:endParaRPr lang="en-US" sz="2000" i="1" dirty="0" smtClean="0">
              <a:solidFill>
                <a:schemeClr val="tx2"/>
              </a:solidFill>
              <a:latin typeface="Bell MT" pitchFamily="18" charset="0"/>
            </a:endParaRPr>
          </a:p>
          <a:p>
            <a:pPr lvl="3">
              <a:buFont typeface="Wingdings" pitchFamily="2" charset="2"/>
              <a:buChar char="v"/>
            </a:pPr>
            <a:endParaRPr lang="en-US" sz="1200" b="0" dirty="0" smtClean="0">
              <a:latin typeface="Arial Narrow" pitchFamily="34" charset="0"/>
            </a:endParaRPr>
          </a:p>
          <a:p>
            <a:pPr lvl="1">
              <a:spcBef>
                <a:spcPct val="70000"/>
              </a:spcBef>
              <a:buFont typeface="Wingdings" pitchFamily="2" charset="2"/>
              <a:buChar char="v"/>
            </a:pPr>
            <a:endParaRPr lang="en-US" sz="2000" b="0" dirty="0" smtClean="0">
              <a:latin typeface="Arial Narrow" pitchFamily="34" charset="0"/>
            </a:endParaRPr>
          </a:p>
          <a:p>
            <a:pPr lvl="1" eaLnBrk="1" hangingPunct="1"/>
            <a:endParaRPr lang="en-US" sz="2000" b="1" dirty="0" smtClean="0">
              <a:effectLst/>
            </a:endParaRPr>
          </a:p>
        </p:txBody>
      </p:sp>
      <p:sp>
        <p:nvSpPr>
          <p:cNvPr id="8" name="Content Placeholder 7"/>
          <p:cNvSpPr>
            <a:spLocks noGrp="1"/>
          </p:cNvSpPr>
          <p:nvPr>
            <p:ph sz="quarter" idx="4"/>
          </p:nvPr>
        </p:nvSpPr>
        <p:spPr/>
        <p:txBody>
          <a:bodyPr>
            <a:normAutofit/>
          </a:bodyPr>
          <a:lstStyle/>
          <a:p>
            <a:pPr marL="514350" indent="-514350">
              <a:buNone/>
            </a:pPr>
            <a:endParaRPr lang="en-US" sz="3600" i="1" dirty="0" smtClean="0">
              <a:solidFill>
                <a:schemeClr val="tx2"/>
              </a:solidFill>
              <a:latin typeface="Bell MT" pitchFamily="18" charset="0"/>
            </a:endParaRPr>
          </a:p>
          <a:p>
            <a:pPr marL="514350" indent="-514350">
              <a:buFont typeface="+mj-lt"/>
              <a:buAutoNum type="arabicPeriod"/>
            </a:pPr>
            <a:endParaRPr lang="en-US" sz="3600" i="1" dirty="0" smtClean="0">
              <a:solidFill>
                <a:schemeClr val="tx2"/>
              </a:solidFill>
              <a:latin typeface="Bell MT" pitchFamily="18" charset="0"/>
            </a:endParaRPr>
          </a:p>
          <a:p>
            <a:pPr marL="514350" indent="-514350">
              <a:buNone/>
            </a:pPr>
            <a:endParaRPr lang="en-US" sz="3600" i="1" dirty="0" smtClean="0">
              <a:solidFill>
                <a:schemeClr val="tx2"/>
              </a:solidFill>
              <a:latin typeface="Bell MT" pitchFamily="18" charset="0"/>
            </a:endParaRPr>
          </a:p>
        </p:txBody>
      </p:sp>
      <p:sp>
        <p:nvSpPr>
          <p:cNvPr id="5" name="Text Placeholder 4"/>
          <p:cNvSpPr>
            <a:spLocks noGrp="1"/>
          </p:cNvSpPr>
          <p:nvPr>
            <p:ph type="body" sz="quarter" idx="1"/>
          </p:nvPr>
        </p:nvSpPr>
        <p:spPr/>
        <p:txBody>
          <a:bodyPr>
            <a:noAutofit/>
          </a:bodyPr>
          <a:lstStyle/>
          <a:p>
            <a:pPr algn="ctr"/>
            <a:r>
              <a:rPr lang="en-US" sz="5400" dirty="0" smtClean="0"/>
              <a:t>Scenario </a:t>
            </a:r>
            <a:endParaRPr lang="en-US" sz="5400" dirty="0"/>
          </a:p>
        </p:txBody>
      </p:sp>
      <p:sp>
        <p:nvSpPr>
          <p:cNvPr id="6" name="Text Placeholder 5"/>
          <p:cNvSpPr>
            <a:spLocks noGrp="1"/>
          </p:cNvSpPr>
          <p:nvPr>
            <p:ph type="body" sz="quarter" idx="3"/>
          </p:nvPr>
        </p:nvSpPr>
        <p:spPr>
          <a:solidFill>
            <a:schemeClr val="accent1"/>
          </a:solidFill>
        </p:spPr>
        <p:txBody>
          <a:bodyPr>
            <a:noAutofit/>
          </a:bodyPr>
          <a:lstStyle/>
          <a:p>
            <a:pPr algn="ctr"/>
            <a:r>
              <a:rPr lang="en-US" sz="4000" dirty="0" smtClean="0"/>
              <a:t>Does it fit?</a:t>
            </a:r>
            <a:endParaRPr lang="en-US" sz="4000" dirty="0"/>
          </a:p>
        </p:txBody>
      </p:sp>
      <p:sp>
        <p:nvSpPr>
          <p:cNvPr id="9" name="TextBox 8"/>
          <p:cNvSpPr txBox="1"/>
          <p:nvPr/>
        </p:nvSpPr>
        <p:spPr>
          <a:xfrm>
            <a:off x="5029200" y="3276600"/>
            <a:ext cx="3810000" cy="1938992"/>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NoT</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 Really</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Rot="1" noChangeArrowheads="1"/>
          </p:cNvSpPr>
          <p:nvPr>
            <p:ph type="title"/>
          </p:nvPr>
        </p:nvSpPr>
        <p:spPr>
          <a:xfrm>
            <a:off x="0" y="0"/>
            <a:ext cx="9144000" cy="1295400"/>
          </a:xfrm>
        </p:spPr>
        <p:txBody>
          <a:bodyPr>
            <a:normAutofit/>
          </a:bodyPr>
          <a:lstStyle/>
          <a:p>
            <a:pPr algn="ctr" eaLnBrk="1" hangingPunct="1">
              <a:defRPr/>
            </a:pPr>
            <a:r>
              <a:rPr lang="en-US" sz="3000" cap="all" dirty="0" smtClean="0">
                <a:effectLst>
                  <a:outerShdw blurRad="38100" dist="38100" dir="2700000" algn="tl">
                    <a:srgbClr val="000000">
                      <a:alpha val="43137"/>
                    </a:srgbClr>
                  </a:outerShdw>
                </a:effectLst>
                <a:latin typeface="Garamond" pitchFamily="18" charset="0"/>
              </a:rPr>
              <a:t>JOB SKILLS Training DIRECTLY RELATED TO Employment</a:t>
            </a:r>
          </a:p>
        </p:txBody>
      </p:sp>
      <p:sp>
        <p:nvSpPr>
          <p:cNvPr id="71685" name="Rectangle 3"/>
          <p:cNvSpPr>
            <a:spLocks noGrp="1" noChangeArrowheads="1"/>
          </p:cNvSpPr>
          <p:nvPr>
            <p:ph sz="quarter" idx="2"/>
          </p:nvPr>
        </p:nvSpPr>
        <p:spPr>
          <a:xfrm>
            <a:off x="609600" y="2438400"/>
            <a:ext cx="3886200" cy="4114800"/>
          </a:xfrm>
          <a:ln>
            <a:solidFill>
              <a:schemeClr val="accent1"/>
            </a:solidFill>
          </a:ln>
        </p:spPr>
        <p:txBody>
          <a:bodyPr>
            <a:normAutofit/>
          </a:bodyPr>
          <a:lstStyle/>
          <a:p>
            <a:pPr marL="457200" indent="-457200">
              <a:spcBef>
                <a:spcPts val="0"/>
              </a:spcBef>
              <a:buNone/>
            </a:pPr>
            <a:endParaRPr lang="en-US" sz="2000" i="1" dirty="0" smtClean="0">
              <a:solidFill>
                <a:schemeClr val="tx2"/>
              </a:solidFill>
              <a:latin typeface="Bell MT" pitchFamily="18" charset="0"/>
            </a:endParaRPr>
          </a:p>
          <a:p>
            <a:pPr>
              <a:spcBef>
                <a:spcPts val="0"/>
              </a:spcBef>
              <a:buNone/>
            </a:pPr>
            <a:r>
              <a:rPr lang="en-US" sz="2000" i="1" dirty="0" smtClean="0">
                <a:solidFill>
                  <a:schemeClr val="tx2"/>
                </a:solidFill>
                <a:latin typeface="Bell MT" pitchFamily="18" charset="0"/>
              </a:rPr>
              <a:t>Michael was told that he could begin </a:t>
            </a:r>
          </a:p>
          <a:p>
            <a:pPr>
              <a:spcBef>
                <a:spcPts val="0"/>
              </a:spcBef>
              <a:buNone/>
            </a:pPr>
            <a:r>
              <a:rPr lang="en-US" sz="2000" i="1" dirty="0" smtClean="0">
                <a:solidFill>
                  <a:schemeClr val="tx2"/>
                </a:solidFill>
                <a:latin typeface="Bell MT" pitchFamily="18" charset="0"/>
              </a:rPr>
              <a:t>his new job as soon as he finished </a:t>
            </a:r>
          </a:p>
          <a:p>
            <a:pPr>
              <a:spcBef>
                <a:spcPts val="0"/>
              </a:spcBef>
              <a:buNone/>
            </a:pPr>
            <a:r>
              <a:rPr lang="en-US" sz="2000" i="1" dirty="0" smtClean="0">
                <a:solidFill>
                  <a:schemeClr val="tx2"/>
                </a:solidFill>
                <a:latin typeface="Bell MT" pitchFamily="18" charset="0"/>
              </a:rPr>
              <a:t>his high school diploma. He would like </a:t>
            </a:r>
          </a:p>
          <a:p>
            <a:pPr>
              <a:spcBef>
                <a:spcPts val="0"/>
              </a:spcBef>
              <a:buNone/>
            </a:pPr>
            <a:r>
              <a:rPr lang="en-US" sz="2000" i="1" dirty="0" smtClean="0">
                <a:solidFill>
                  <a:schemeClr val="tx2"/>
                </a:solidFill>
                <a:latin typeface="Bell MT" pitchFamily="18" charset="0"/>
              </a:rPr>
              <a:t>to take classes at the local community </a:t>
            </a:r>
          </a:p>
          <a:p>
            <a:pPr>
              <a:spcBef>
                <a:spcPts val="0"/>
              </a:spcBef>
              <a:buNone/>
            </a:pPr>
            <a:r>
              <a:rPr lang="en-US" sz="2000" i="1" dirty="0" smtClean="0">
                <a:solidFill>
                  <a:schemeClr val="tx2"/>
                </a:solidFill>
                <a:latin typeface="Bell MT" pitchFamily="18" charset="0"/>
              </a:rPr>
              <a:t>college.  </a:t>
            </a:r>
          </a:p>
          <a:p>
            <a:pPr lvl="3">
              <a:buFont typeface="Wingdings" pitchFamily="2" charset="2"/>
              <a:buChar char="v"/>
            </a:pPr>
            <a:endParaRPr lang="en-US" sz="1200" b="0" dirty="0" smtClean="0">
              <a:latin typeface="Arial Narrow" pitchFamily="34" charset="0"/>
            </a:endParaRPr>
          </a:p>
          <a:p>
            <a:pPr lvl="1">
              <a:spcBef>
                <a:spcPct val="70000"/>
              </a:spcBef>
              <a:buFont typeface="Wingdings" pitchFamily="2" charset="2"/>
              <a:buChar char="v"/>
            </a:pPr>
            <a:endParaRPr lang="en-US" sz="2000" b="0" dirty="0" smtClean="0">
              <a:latin typeface="Arial Narrow" pitchFamily="34" charset="0"/>
            </a:endParaRPr>
          </a:p>
          <a:p>
            <a:pPr lvl="1" eaLnBrk="1" hangingPunct="1"/>
            <a:endParaRPr lang="en-US" sz="2000" b="1" dirty="0" smtClean="0">
              <a:effectLst/>
            </a:endParaRPr>
          </a:p>
        </p:txBody>
      </p:sp>
      <p:sp>
        <p:nvSpPr>
          <p:cNvPr id="8" name="Content Placeholder 7"/>
          <p:cNvSpPr>
            <a:spLocks noGrp="1"/>
          </p:cNvSpPr>
          <p:nvPr>
            <p:ph sz="quarter" idx="4"/>
          </p:nvPr>
        </p:nvSpPr>
        <p:spPr/>
        <p:txBody>
          <a:bodyPr>
            <a:normAutofit/>
          </a:bodyPr>
          <a:lstStyle/>
          <a:p>
            <a:pPr marL="514350" indent="-514350">
              <a:buFont typeface="+mj-lt"/>
              <a:buAutoNum type="arabicPeriod"/>
            </a:pPr>
            <a:endParaRPr lang="en-US" sz="3600" i="1" dirty="0" smtClean="0">
              <a:solidFill>
                <a:schemeClr val="tx2"/>
              </a:solidFill>
              <a:latin typeface="Bell MT" pitchFamily="18" charset="0"/>
            </a:endParaRPr>
          </a:p>
          <a:p>
            <a:pPr marL="514350" indent="-514350">
              <a:buNone/>
            </a:pPr>
            <a:endParaRPr lang="en-US" sz="3600" i="1" dirty="0" smtClean="0">
              <a:solidFill>
                <a:schemeClr val="tx2"/>
              </a:solidFill>
              <a:latin typeface="Bell MT" pitchFamily="18" charset="0"/>
            </a:endParaRPr>
          </a:p>
          <a:p>
            <a:pPr marL="514350" indent="-514350">
              <a:buNone/>
            </a:pPr>
            <a:endParaRPr lang="en-US" sz="3600" i="1" dirty="0" smtClean="0">
              <a:solidFill>
                <a:schemeClr val="tx2"/>
              </a:solidFill>
              <a:latin typeface="Bell MT" pitchFamily="18" charset="0"/>
            </a:endParaRPr>
          </a:p>
        </p:txBody>
      </p:sp>
      <p:sp>
        <p:nvSpPr>
          <p:cNvPr id="5" name="Text Placeholder 4"/>
          <p:cNvSpPr>
            <a:spLocks noGrp="1"/>
          </p:cNvSpPr>
          <p:nvPr>
            <p:ph type="body" sz="quarter" idx="1"/>
          </p:nvPr>
        </p:nvSpPr>
        <p:spPr/>
        <p:txBody>
          <a:bodyPr>
            <a:noAutofit/>
          </a:bodyPr>
          <a:lstStyle/>
          <a:p>
            <a:pPr algn="ctr"/>
            <a:r>
              <a:rPr lang="en-US" sz="5400" dirty="0" smtClean="0"/>
              <a:t>Scenario </a:t>
            </a:r>
            <a:endParaRPr lang="en-US" sz="5400" dirty="0"/>
          </a:p>
        </p:txBody>
      </p:sp>
      <p:sp>
        <p:nvSpPr>
          <p:cNvPr id="6" name="Text Placeholder 5"/>
          <p:cNvSpPr>
            <a:spLocks noGrp="1"/>
          </p:cNvSpPr>
          <p:nvPr>
            <p:ph type="body" sz="quarter" idx="3"/>
          </p:nvPr>
        </p:nvSpPr>
        <p:spPr>
          <a:solidFill>
            <a:schemeClr val="accent1"/>
          </a:solidFill>
        </p:spPr>
        <p:txBody>
          <a:bodyPr>
            <a:noAutofit/>
          </a:bodyPr>
          <a:lstStyle/>
          <a:p>
            <a:pPr algn="ctr"/>
            <a:r>
              <a:rPr lang="en-US" sz="4000" dirty="0" smtClean="0"/>
              <a:t>Does it Count</a:t>
            </a:r>
            <a:endParaRPr lang="en-US" sz="4000" dirty="0"/>
          </a:p>
        </p:txBody>
      </p:sp>
      <p:sp>
        <p:nvSpPr>
          <p:cNvPr id="10" name="Content Placeholder 7"/>
          <p:cNvSpPr txBox="1">
            <a:spLocks/>
          </p:cNvSpPr>
          <p:nvPr/>
        </p:nvSpPr>
        <p:spPr>
          <a:xfrm>
            <a:off x="4953000" y="2590800"/>
            <a:ext cx="3886200" cy="3962400"/>
          </a:xfrm>
          <a:prstGeom prst="rect">
            <a:avLst/>
          </a:prstGeom>
        </p:spPr>
        <p:txBody>
          <a:bodyPr vert="horz">
            <a:normAutofit/>
          </a:bodyPr>
          <a:lstStyle/>
          <a:p>
            <a:pPr marL="514350" marR="0" lvl="0" indent="-514350"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3600" b="0" i="1" u="none" strike="noStrike" kern="1200" cap="none" spc="0" normalizeH="0" baseline="0" noProof="0" smtClean="0">
              <a:ln>
                <a:noFill/>
              </a:ln>
              <a:solidFill>
                <a:schemeClr val="tx2"/>
              </a:solidFill>
              <a:effectLst/>
              <a:uLnTx/>
              <a:uFillTx/>
              <a:latin typeface="Bell MT" pitchFamily="18" charset="0"/>
              <a:ea typeface="+mn-ea"/>
              <a:cs typeface="+mn-cs"/>
            </a:endParaRPr>
          </a:p>
          <a:p>
            <a:pPr marL="514350" marR="0" lvl="0" indent="-514350" algn="l" defTabSz="914400" rtl="0" eaLnBrk="1" fontAlgn="auto" latinLnBrk="0" hangingPunct="1">
              <a:lnSpc>
                <a:spcPct val="100000"/>
              </a:lnSpc>
              <a:spcBef>
                <a:spcPts val="700"/>
              </a:spcBef>
              <a:spcAft>
                <a:spcPts val="0"/>
              </a:spcAft>
              <a:buClr>
                <a:schemeClr val="accent2"/>
              </a:buClr>
              <a:buSzPct val="60000"/>
              <a:buFont typeface="+mj-lt"/>
              <a:buAutoNum type="arabicPeriod"/>
              <a:tabLst/>
              <a:defRPr/>
            </a:pPr>
            <a:endParaRPr kumimoji="0" lang="en-US" sz="3600" b="0" i="1" u="none" strike="noStrike" kern="1200" cap="none" spc="0" normalizeH="0" baseline="0" noProof="0" smtClean="0">
              <a:ln>
                <a:noFill/>
              </a:ln>
              <a:solidFill>
                <a:schemeClr val="tx2"/>
              </a:solidFill>
              <a:effectLst/>
              <a:uLnTx/>
              <a:uFillTx/>
              <a:latin typeface="Bell MT" pitchFamily="18" charset="0"/>
              <a:ea typeface="+mn-ea"/>
              <a:cs typeface="+mn-cs"/>
            </a:endParaRPr>
          </a:p>
          <a:p>
            <a:pPr marL="514350" marR="0" lvl="0" indent="-514350"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3600" b="0" i="1" u="none" strike="noStrike" kern="1200" cap="none" spc="0" normalizeH="0" baseline="0" noProof="0" dirty="0" smtClean="0">
              <a:ln>
                <a:noFill/>
              </a:ln>
              <a:solidFill>
                <a:schemeClr val="tx2"/>
              </a:solidFill>
              <a:effectLst/>
              <a:uLnTx/>
              <a:uFillTx/>
              <a:latin typeface="Bell MT" pitchFamily="18" charset="0"/>
              <a:ea typeface="+mn-ea"/>
              <a:cs typeface="+mn-cs"/>
            </a:endParaRPr>
          </a:p>
        </p:txBody>
      </p:sp>
      <p:sp>
        <p:nvSpPr>
          <p:cNvPr id="11" name="TextBox 10"/>
          <p:cNvSpPr txBox="1"/>
          <p:nvPr/>
        </p:nvSpPr>
        <p:spPr>
          <a:xfrm>
            <a:off x="4800600" y="2743200"/>
            <a:ext cx="2057400"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YES</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2" name="TextBox 11"/>
          <p:cNvSpPr txBox="1"/>
          <p:nvPr/>
        </p:nvSpPr>
        <p:spPr>
          <a:xfrm>
            <a:off x="6400800" y="4343400"/>
            <a:ext cx="2057400"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No</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Rot="1" noChangeArrowheads="1"/>
          </p:cNvSpPr>
          <p:nvPr>
            <p:ph type="title"/>
          </p:nvPr>
        </p:nvSpPr>
        <p:spPr>
          <a:xfrm>
            <a:off x="0" y="0"/>
            <a:ext cx="9144000" cy="1295400"/>
          </a:xfrm>
        </p:spPr>
        <p:txBody>
          <a:bodyPr>
            <a:normAutofit/>
          </a:bodyPr>
          <a:lstStyle/>
          <a:p>
            <a:pPr algn="ctr" eaLnBrk="1" hangingPunct="1">
              <a:defRPr/>
            </a:pPr>
            <a:r>
              <a:rPr lang="en-US" sz="3000" cap="all" dirty="0" smtClean="0">
                <a:effectLst>
                  <a:outerShdw blurRad="38100" dist="38100" dir="2700000" algn="tl">
                    <a:srgbClr val="000000">
                      <a:alpha val="43137"/>
                    </a:srgbClr>
                  </a:outerShdw>
                </a:effectLst>
                <a:latin typeface="Garamond" pitchFamily="18" charset="0"/>
              </a:rPr>
              <a:t>JOB SKILLS Training DIRECTLY RELATED TO Employment</a:t>
            </a:r>
          </a:p>
        </p:txBody>
      </p:sp>
      <p:sp>
        <p:nvSpPr>
          <p:cNvPr id="71685" name="Rectangle 3"/>
          <p:cNvSpPr>
            <a:spLocks noGrp="1" noChangeArrowheads="1"/>
          </p:cNvSpPr>
          <p:nvPr>
            <p:ph sz="quarter" idx="2"/>
          </p:nvPr>
        </p:nvSpPr>
        <p:spPr>
          <a:xfrm>
            <a:off x="609600" y="2438400"/>
            <a:ext cx="3886200" cy="4114800"/>
          </a:xfrm>
          <a:ln>
            <a:solidFill>
              <a:schemeClr val="accent1"/>
            </a:solidFill>
          </a:ln>
        </p:spPr>
        <p:txBody>
          <a:bodyPr anchor="ctr">
            <a:normAutofit/>
          </a:bodyPr>
          <a:lstStyle/>
          <a:p>
            <a:pPr>
              <a:spcBef>
                <a:spcPts val="0"/>
              </a:spcBef>
              <a:buNone/>
            </a:pPr>
            <a:r>
              <a:rPr lang="en-US" sz="2000" i="1" dirty="0" smtClean="0">
                <a:solidFill>
                  <a:schemeClr val="tx2"/>
                </a:solidFill>
                <a:latin typeface="Bell MT" pitchFamily="18" charset="0"/>
              </a:rPr>
              <a:t>Michael was told that he could begin </a:t>
            </a:r>
          </a:p>
          <a:p>
            <a:pPr>
              <a:spcBef>
                <a:spcPts val="0"/>
              </a:spcBef>
              <a:buNone/>
            </a:pPr>
            <a:r>
              <a:rPr lang="en-US" sz="2000" i="1" dirty="0" smtClean="0">
                <a:solidFill>
                  <a:schemeClr val="tx2"/>
                </a:solidFill>
                <a:latin typeface="Bell MT" pitchFamily="18" charset="0"/>
              </a:rPr>
              <a:t>his new job as soon as he finished his </a:t>
            </a:r>
          </a:p>
          <a:p>
            <a:pPr>
              <a:spcBef>
                <a:spcPts val="0"/>
              </a:spcBef>
              <a:buNone/>
            </a:pPr>
            <a:r>
              <a:rPr lang="en-US" sz="2000" i="1" dirty="0" smtClean="0">
                <a:solidFill>
                  <a:schemeClr val="tx2"/>
                </a:solidFill>
                <a:latin typeface="Bell MT" pitchFamily="18" charset="0"/>
              </a:rPr>
              <a:t>high school diploma. He would like </a:t>
            </a:r>
          </a:p>
          <a:p>
            <a:pPr>
              <a:spcBef>
                <a:spcPts val="0"/>
              </a:spcBef>
              <a:buNone/>
            </a:pPr>
            <a:r>
              <a:rPr lang="en-US" sz="2000" i="1" dirty="0" smtClean="0">
                <a:solidFill>
                  <a:schemeClr val="tx2"/>
                </a:solidFill>
                <a:latin typeface="Bell MT" pitchFamily="18" charset="0"/>
              </a:rPr>
              <a:t>to take classes at the local community </a:t>
            </a:r>
          </a:p>
          <a:p>
            <a:pPr>
              <a:spcBef>
                <a:spcPts val="0"/>
              </a:spcBef>
              <a:buNone/>
            </a:pPr>
            <a:r>
              <a:rPr lang="en-US" sz="2000" i="1" dirty="0" smtClean="0">
                <a:solidFill>
                  <a:schemeClr val="tx2"/>
                </a:solidFill>
                <a:latin typeface="Bell MT" pitchFamily="18" charset="0"/>
              </a:rPr>
              <a:t>college.  </a:t>
            </a:r>
          </a:p>
          <a:p>
            <a:pPr lvl="3">
              <a:spcBef>
                <a:spcPts val="0"/>
              </a:spcBef>
              <a:buFont typeface="Wingdings" pitchFamily="2" charset="2"/>
              <a:buChar char="v"/>
            </a:pPr>
            <a:endParaRPr lang="en-US" sz="1200" b="0" dirty="0" smtClean="0">
              <a:latin typeface="Arial Narrow" pitchFamily="34" charset="0"/>
            </a:endParaRPr>
          </a:p>
          <a:p>
            <a:pPr lvl="1">
              <a:spcBef>
                <a:spcPct val="70000"/>
              </a:spcBef>
              <a:buFont typeface="Wingdings" pitchFamily="2" charset="2"/>
              <a:buChar char="v"/>
            </a:pPr>
            <a:endParaRPr lang="en-US" sz="2000" b="0" dirty="0" smtClean="0">
              <a:latin typeface="Arial Narrow" pitchFamily="34" charset="0"/>
            </a:endParaRPr>
          </a:p>
          <a:p>
            <a:pPr lvl="1" eaLnBrk="1" hangingPunct="1"/>
            <a:endParaRPr lang="en-US" sz="2000" b="1" dirty="0" smtClean="0">
              <a:effectLst/>
            </a:endParaRPr>
          </a:p>
        </p:txBody>
      </p:sp>
      <p:sp>
        <p:nvSpPr>
          <p:cNvPr id="8" name="Content Placeholder 7"/>
          <p:cNvSpPr>
            <a:spLocks noGrp="1"/>
          </p:cNvSpPr>
          <p:nvPr>
            <p:ph sz="quarter" idx="4"/>
          </p:nvPr>
        </p:nvSpPr>
        <p:spPr/>
        <p:txBody>
          <a:bodyPr>
            <a:normAutofit/>
          </a:bodyPr>
          <a:lstStyle/>
          <a:p>
            <a:pPr marL="514350" indent="-514350">
              <a:buFont typeface="+mj-lt"/>
              <a:buAutoNum type="arabicPeriod"/>
            </a:pPr>
            <a:endParaRPr lang="en-US" sz="3600" i="1" dirty="0" smtClean="0">
              <a:solidFill>
                <a:schemeClr val="tx2"/>
              </a:solidFill>
              <a:latin typeface="Bell MT" pitchFamily="18" charset="0"/>
            </a:endParaRPr>
          </a:p>
          <a:p>
            <a:pPr marL="514350" indent="-514350">
              <a:buNone/>
            </a:pPr>
            <a:endParaRPr lang="en-US" sz="3600" i="1" dirty="0" smtClean="0">
              <a:solidFill>
                <a:schemeClr val="tx2"/>
              </a:solidFill>
              <a:latin typeface="Bell MT" pitchFamily="18" charset="0"/>
            </a:endParaRPr>
          </a:p>
          <a:p>
            <a:pPr marL="514350" indent="-514350">
              <a:buNone/>
            </a:pPr>
            <a:endParaRPr lang="en-US" sz="3600" i="1" dirty="0" smtClean="0">
              <a:solidFill>
                <a:schemeClr val="tx2"/>
              </a:solidFill>
              <a:latin typeface="Bell MT" pitchFamily="18" charset="0"/>
            </a:endParaRPr>
          </a:p>
        </p:txBody>
      </p:sp>
      <p:sp>
        <p:nvSpPr>
          <p:cNvPr id="5" name="Text Placeholder 4"/>
          <p:cNvSpPr>
            <a:spLocks noGrp="1"/>
          </p:cNvSpPr>
          <p:nvPr>
            <p:ph type="body" sz="quarter" idx="1"/>
          </p:nvPr>
        </p:nvSpPr>
        <p:spPr/>
        <p:txBody>
          <a:bodyPr>
            <a:noAutofit/>
          </a:bodyPr>
          <a:lstStyle/>
          <a:p>
            <a:pPr algn="ctr"/>
            <a:r>
              <a:rPr lang="en-US" sz="5400" dirty="0" smtClean="0"/>
              <a:t>Scenario </a:t>
            </a:r>
            <a:endParaRPr lang="en-US" sz="5400" dirty="0"/>
          </a:p>
        </p:txBody>
      </p:sp>
      <p:sp>
        <p:nvSpPr>
          <p:cNvPr id="6" name="Text Placeholder 5"/>
          <p:cNvSpPr>
            <a:spLocks noGrp="1"/>
          </p:cNvSpPr>
          <p:nvPr>
            <p:ph type="body" sz="quarter" idx="3"/>
          </p:nvPr>
        </p:nvSpPr>
        <p:spPr>
          <a:solidFill>
            <a:schemeClr val="accent1"/>
          </a:solidFill>
        </p:spPr>
        <p:txBody>
          <a:bodyPr>
            <a:noAutofit/>
          </a:bodyPr>
          <a:lstStyle/>
          <a:p>
            <a:pPr algn="ctr"/>
            <a:r>
              <a:rPr lang="en-US" sz="4000" dirty="0" smtClean="0"/>
              <a:t>Does it Count</a:t>
            </a:r>
            <a:endParaRPr lang="en-US" sz="4000" dirty="0"/>
          </a:p>
        </p:txBody>
      </p:sp>
      <p:sp>
        <p:nvSpPr>
          <p:cNvPr id="10" name="Content Placeholder 7"/>
          <p:cNvSpPr txBox="1">
            <a:spLocks/>
          </p:cNvSpPr>
          <p:nvPr/>
        </p:nvSpPr>
        <p:spPr>
          <a:xfrm>
            <a:off x="4953000" y="2590800"/>
            <a:ext cx="3886200" cy="3962400"/>
          </a:xfrm>
          <a:prstGeom prst="rect">
            <a:avLst/>
          </a:prstGeom>
        </p:spPr>
        <p:txBody>
          <a:bodyPr vert="horz">
            <a:normAutofit/>
          </a:bodyPr>
          <a:lstStyle/>
          <a:p>
            <a:pPr marL="514350" marR="0" lvl="0" indent="-514350"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3600" b="0" i="1" u="none" strike="noStrike" kern="1200" cap="none" spc="0" normalizeH="0" baseline="0" noProof="0" smtClean="0">
              <a:ln>
                <a:noFill/>
              </a:ln>
              <a:solidFill>
                <a:schemeClr val="tx2"/>
              </a:solidFill>
              <a:effectLst/>
              <a:uLnTx/>
              <a:uFillTx/>
              <a:latin typeface="Bell MT" pitchFamily="18" charset="0"/>
              <a:ea typeface="+mn-ea"/>
              <a:cs typeface="+mn-cs"/>
            </a:endParaRPr>
          </a:p>
          <a:p>
            <a:pPr marL="514350" marR="0" lvl="0" indent="-514350" algn="l" defTabSz="914400" rtl="0" eaLnBrk="1" fontAlgn="auto" latinLnBrk="0" hangingPunct="1">
              <a:lnSpc>
                <a:spcPct val="100000"/>
              </a:lnSpc>
              <a:spcBef>
                <a:spcPts val="700"/>
              </a:spcBef>
              <a:spcAft>
                <a:spcPts val="0"/>
              </a:spcAft>
              <a:buClr>
                <a:schemeClr val="accent2"/>
              </a:buClr>
              <a:buSzPct val="60000"/>
              <a:buFont typeface="+mj-lt"/>
              <a:buAutoNum type="arabicPeriod"/>
              <a:tabLst/>
              <a:defRPr/>
            </a:pPr>
            <a:endParaRPr kumimoji="0" lang="en-US" sz="3600" b="0" i="1" u="none" strike="noStrike" kern="1200" cap="none" spc="0" normalizeH="0" baseline="0" noProof="0" smtClean="0">
              <a:ln>
                <a:noFill/>
              </a:ln>
              <a:solidFill>
                <a:schemeClr val="tx2"/>
              </a:solidFill>
              <a:effectLst/>
              <a:uLnTx/>
              <a:uFillTx/>
              <a:latin typeface="Bell MT" pitchFamily="18" charset="0"/>
              <a:ea typeface="+mn-ea"/>
              <a:cs typeface="+mn-cs"/>
            </a:endParaRPr>
          </a:p>
          <a:p>
            <a:pPr marL="514350" marR="0" lvl="0" indent="-514350"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3600" b="0" i="1" u="none" strike="noStrike" kern="1200" cap="none" spc="0" normalizeH="0" baseline="0" noProof="0" dirty="0" smtClean="0">
              <a:ln>
                <a:noFill/>
              </a:ln>
              <a:solidFill>
                <a:schemeClr val="tx2"/>
              </a:solidFill>
              <a:effectLst/>
              <a:uLnTx/>
              <a:uFillTx/>
              <a:latin typeface="Bell MT" pitchFamily="18" charset="0"/>
              <a:ea typeface="+mn-ea"/>
              <a:cs typeface="+mn-cs"/>
            </a:endParaRPr>
          </a:p>
        </p:txBody>
      </p:sp>
      <p:sp>
        <p:nvSpPr>
          <p:cNvPr id="12" name="TextBox 11"/>
          <p:cNvSpPr txBox="1"/>
          <p:nvPr/>
        </p:nvSpPr>
        <p:spPr>
          <a:xfrm>
            <a:off x="5562600" y="3657600"/>
            <a:ext cx="2057400"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No</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0" y="152400"/>
            <a:ext cx="9144000" cy="1143000"/>
          </a:xfrm>
        </p:spPr>
        <p:txBody>
          <a:bodyPr>
            <a:noAutofit/>
          </a:bodyPr>
          <a:lstStyle/>
          <a:p>
            <a:pPr algn="ctr">
              <a:lnSpc>
                <a:spcPct val="80000"/>
              </a:lnSpc>
              <a:defRPr/>
            </a:pPr>
            <a:r>
              <a:rPr lang="en-US" sz="3200" dirty="0" smtClean="0"/>
              <a:t>   </a:t>
            </a:r>
            <a:br>
              <a:rPr lang="en-US" sz="3200" dirty="0" smtClean="0"/>
            </a:br>
            <a:r>
              <a:rPr lang="en-US" sz="3000" cap="all" dirty="0" smtClean="0">
                <a:effectLst>
                  <a:outerShdw blurRad="38100" dist="38100" dir="2700000" algn="tl">
                    <a:srgbClr val="000000">
                      <a:alpha val="43137"/>
                    </a:srgbClr>
                  </a:outerShdw>
                </a:effectLst>
                <a:latin typeface="Garamond" pitchFamily="18" charset="0"/>
              </a:rPr>
              <a:t>Education Directly Related to Employment</a:t>
            </a:r>
            <a:r>
              <a:rPr lang="en-US" sz="3200" dirty="0" smtClean="0"/>
              <a:t/>
            </a:r>
            <a:br>
              <a:rPr lang="en-US" sz="3200" dirty="0" smtClean="0"/>
            </a:br>
            <a:r>
              <a:rPr lang="en-US" sz="3200" dirty="0" smtClean="0"/>
              <a:t/>
            </a:r>
            <a:br>
              <a:rPr lang="en-US" sz="3200" dirty="0" smtClean="0"/>
            </a:br>
            <a:endParaRPr lang="en-US" sz="3200" dirty="0" smtClean="0"/>
          </a:p>
        </p:txBody>
      </p:sp>
      <p:sp>
        <p:nvSpPr>
          <p:cNvPr id="7" name="Rectangle 3"/>
          <p:cNvSpPr txBox="1">
            <a:spLocks noChangeArrowheads="1"/>
          </p:cNvSpPr>
          <p:nvPr/>
        </p:nvSpPr>
        <p:spPr bwMode="auto">
          <a:xfrm>
            <a:off x="609600" y="1600200"/>
            <a:ext cx="8229600" cy="5029200"/>
          </a:xfrm>
          <a:prstGeom prst="rect">
            <a:avLst/>
          </a:prstGeom>
          <a:noFill/>
          <a:ln w="9525">
            <a:solidFill>
              <a:schemeClr val="tx2"/>
            </a:solidFill>
            <a:miter lim="800000"/>
            <a:headEnd/>
            <a:tailEnd/>
          </a:ln>
        </p:spPr>
        <p:txBody>
          <a:bodyPr vert="horz" wrap="square" lIns="91440" tIns="45720" rIns="91440" bIns="45720" numCol="1" anchor="t" anchorCtr="0" compatLnSpc="1">
            <a:prstTxWarp prst="textNoShape">
              <a:avLst/>
            </a:prstTxWarp>
          </a:bodyPr>
          <a:lstStyle/>
          <a:p>
            <a:r>
              <a:rPr lang="en-US" sz="2600" dirty="0" smtClean="0">
                <a:solidFill>
                  <a:schemeClr val="tx2"/>
                </a:solidFill>
                <a:latin typeface="Garamond" pitchFamily="18" charset="0"/>
              </a:rPr>
              <a:t>Educational activity for work eligible participants, regardless of age, who  </a:t>
            </a:r>
            <a:r>
              <a:rPr lang="en-US" sz="2600" b="1" u="sng" dirty="0" smtClean="0">
                <a:solidFill>
                  <a:schemeClr val="accent2">
                    <a:lumMod val="75000"/>
                  </a:schemeClr>
                </a:solidFill>
                <a:latin typeface="Garamond" pitchFamily="18" charset="0"/>
              </a:rPr>
              <a:t>have not </a:t>
            </a:r>
            <a:r>
              <a:rPr lang="en-US" sz="2600" dirty="0" smtClean="0">
                <a:solidFill>
                  <a:schemeClr val="tx2"/>
                </a:solidFill>
                <a:latin typeface="Garamond" pitchFamily="18" charset="0"/>
              </a:rPr>
              <a:t>received a high school diploma or GED and need further education related to a job in a specific occupation, job, or job offer. </a:t>
            </a:r>
          </a:p>
          <a:p>
            <a:r>
              <a:rPr lang="en-US" sz="2000" b="1" dirty="0" smtClean="0">
                <a:solidFill>
                  <a:schemeClr val="tx2"/>
                </a:solidFill>
                <a:latin typeface="Arial Narrow" pitchFamily="34" charset="0"/>
              </a:rPr>
              <a:t>    </a:t>
            </a:r>
            <a:endParaRPr kumimoji="0" lang="en-US" sz="1000" b="0" i="0" u="none" strike="noStrike" kern="0" cap="none" spc="0" normalizeH="0" noProof="0" dirty="0" smtClean="0">
              <a:ln>
                <a:noFill/>
              </a:ln>
              <a:solidFill>
                <a:schemeClr val="tx2"/>
              </a:solidFill>
              <a:effectLst/>
              <a:uLnTx/>
              <a:uFillTx/>
              <a:latin typeface="Arial Narrow" pitchFamily="34" charset="0"/>
              <a:ea typeface="+mn-ea"/>
              <a:cs typeface="+mn-cs"/>
            </a:endParaRPr>
          </a:p>
          <a:p>
            <a:pPr>
              <a:lnSpc>
                <a:spcPct val="150000"/>
              </a:lnSpc>
              <a:buFont typeface="Wingdings" pitchFamily="2" charset="2"/>
              <a:buChar char="Ø"/>
            </a:pPr>
            <a:r>
              <a:rPr lang="en-US" sz="2400" dirty="0" smtClean="0">
                <a:solidFill>
                  <a:schemeClr val="tx2"/>
                </a:solidFill>
                <a:latin typeface="Garamond" pitchFamily="18" charset="0"/>
              </a:rPr>
              <a:t>Customer should have:</a:t>
            </a:r>
          </a:p>
          <a:p>
            <a:pPr lvl="1">
              <a:lnSpc>
                <a:spcPct val="150000"/>
              </a:lnSpc>
              <a:buClr>
                <a:schemeClr val="accent2">
                  <a:lumMod val="75000"/>
                </a:schemeClr>
              </a:buClr>
              <a:buFont typeface="Wingdings" pitchFamily="2" charset="2"/>
              <a:buChar char="Ø"/>
            </a:pPr>
            <a:r>
              <a:rPr lang="en-US" sz="2200" dirty="0" smtClean="0">
                <a:solidFill>
                  <a:schemeClr val="tx2"/>
                </a:solidFill>
                <a:latin typeface="Garamond" pitchFamily="18" charset="0"/>
              </a:rPr>
              <a:t>Specific Occupation</a:t>
            </a:r>
          </a:p>
          <a:p>
            <a:pPr lvl="1">
              <a:lnSpc>
                <a:spcPct val="150000"/>
              </a:lnSpc>
              <a:buClr>
                <a:schemeClr val="accent2">
                  <a:lumMod val="75000"/>
                </a:schemeClr>
              </a:buClr>
              <a:buFont typeface="Wingdings" pitchFamily="2" charset="2"/>
              <a:buChar char="Ø"/>
            </a:pPr>
            <a:r>
              <a:rPr lang="en-US" sz="2200" dirty="0" smtClean="0">
                <a:solidFill>
                  <a:schemeClr val="tx2"/>
                </a:solidFill>
                <a:latin typeface="Garamond" pitchFamily="18" charset="0"/>
              </a:rPr>
              <a:t>Job</a:t>
            </a:r>
          </a:p>
          <a:p>
            <a:pPr lvl="1">
              <a:lnSpc>
                <a:spcPct val="150000"/>
              </a:lnSpc>
              <a:buClr>
                <a:schemeClr val="accent2">
                  <a:lumMod val="75000"/>
                </a:schemeClr>
              </a:buClr>
              <a:buFont typeface="Wingdings" pitchFamily="2" charset="2"/>
              <a:buChar char="Ø"/>
            </a:pPr>
            <a:r>
              <a:rPr lang="en-US" sz="2200" dirty="0" smtClean="0">
                <a:solidFill>
                  <a:schemeClr val="tx2"/>
                </a:solidFill>
                <a:latin typeface="Garamond" pitchFamily="18" charset="0"/>
              </a:rPr>
              <a:t>Job Offer</a:t>
            </a:r>
            <a:endParaRPr lang="en-US" sz="1600" kern="0" dirty="0" smtClean="0">
              <a:solidFill>
                <a:schemeClr val="tx2"/>
              </a:solidFill>
              <a:latin typeface="Garamond" pitchFamily="18" charset="0"/>
            </a:endParaRPr>
          </a:p>
          <a:p>
            <a:pPr marL="1143000" lvl="2" indent="-228600" eaLnBrk="1" hangingPunct="1">
              <a:spcBef>
                <a:spcPts val="0"/>
              </a:spcBef>
              <a:spcAft>
                <a:spcPts val="0"/>
              </a:spcAft>
              <a:buFont typeface="Wingdings" pitchFamily="2" charset="2"/>
              <a:buChar char="Ø"/>
            </a:pPr>
            <a:endParaRPr lang="en-US" sz="2000" b="1" kern="0" dirty="0" smtClean="0">
              <a:solidFill>
                <a:schemeClr val="accent4"/>
              </a:solidFill>
              <a:latin typeface="Arial Narrow" pitchFamily="34" charset="0"/>
            </a:endParaRPr>
          </a:p>
          <a:p>
            <a:pPr marL="1143000" lvl="2" indent="-228600" eaLnBrk="1" hangingPunct="1">
              <a:spcBef>
                <a:spcPct val="20000"/>
              </a:spcBef>
              <a:buFont typeface="Wingdings" pitchFamily="2" charset="2"/>
              <a:buChar char="Ø"/>
            </a:pPr>
            <a:endParaRPr kumimoji="0" lang="en-US" sz="1400" b="0" i="0" u="none" strike="noStrike" kern="0" cap="none" spc="0" normalizeH="0" baseline="0" noProof="0" dirty="0" smtClean="0">
              <a:ln>
                <a:noFill/>
              </a:ln>
              <a:solidFill>
                <a:schemeClr val="accent4"/>
              </a:solidFill>
              <a:effectLst/>
              <a:uLnTx/>
              <a:uFillTx/>
              <a:latin typeface="Arial Narrow" pitchFamily="34" charset="0"/>
            </a:endParaRPr>
          </a:p>
          <a:p>
            <a:pPr marL="1600200" marR="0" lvl="3" indent="-228600" algn="l" defTabSz="914400" rtl="0" eaLnBrk="1" fontAlgn="base" latinLnBrk="0" hangingPunct="1">
              <a:lnSpc>
                <a:spcPct val="100000"/>
              </a:lnSpc>
              <a:spcBef>
                <a:spcPct val="20000"/>
              </a:spcBef>
              <a:spcAft>
                <a:spcPct val="0"/>
              </a:spcAft>
              <a:buClrTx/>
              <a:buSzTx/>
              <a:buFont typeface="Wingdings" pitchFamily="2" charset="2"/>
              <a:buChar char="Ø"/>
              <a:tabLst/>
              <a:defRPr/>
            </a:pPr>
            <a:endParaRPr kumimoji="0" lang="en-US" sz="1200" b="0" i="0" u="none" strike="noStrike" kern="0" cap="none" spc="0" normalizeH="0" baseline="0" noProof="0" dirty="0" smtClean="0">
              <a:ln>
                <a:noFill/>
              </a:ln>
              <a:solidFill>
                <a:schemeClr val="accent2">
                  <a:lumMod val="40000"/>
                  <a:lumOff val="60000"/>
                </a:schemeClr>
              </a:solidFill>
              <a:effectLst/>
              <a:uLnTx/>
              <a:uFillTx/>
              <a:latin typeface="Arial Narrow" pitchFamily="34" charset="0"/>
            </a:endParaRPr>
          </a:p>
          <a:p>
            <a:pPr marL="1600200" marR="0" lvl="3" indent="-228600" algn="l" defTabSz="914400" rtl="0" eaLnBrk="1" fontAlgn="base" latinLnBrk="0" hangingPunct="1">
              <a:lnSpc>
                <a:spcPct val="100000"/>
              </a:lnSpc>
              <a:spcBef>
                <a:spcPct val="20000"/>
              </a:spcBef>
              <a:spcAft>
                <a:spcPct val="0"/>
              </a:spcAft>
              <a:buClrTx/>
              <a:buSzTx/>
              <a:buFont typeface="Wingdings" pitchFamily="2" charset="2"/>
              <a:buChar char="v"/>
              <a:tabLst/>
              <a:defRPr/>
            </a:pPr>
            <a:endParaRPr kumimoji="0" lang="en-US" sz="1200" b="0" i="0" u="none" strike="noStrike" kern="0" cap="none" spc="0" normalizeH="0" baseline="0" noProof="0" dirty="0" smtClean="0">
              <a:ln>
                <a:noFill/>
              </a:ln>
              <a:solidFill>
                <a:schemeClr val="tx1"/>
              </a:solidFill>
              <a:effectLst/>
              <a:uLnTx/>
              <a:uFillTx/>
              <a:latin typeface="Arial Narrow" pitchFamily="34" charset="0"/>
            </a:endParaRPr>
          </a:p>
          <a:p>
            <a:pPr marL="742950" marR="0" lvl="1" indent="-285750" algn="l" defTabSz="914400" rtl="0" eaLnBrk="1" fontAlgn="base" latinLnBrk="0" hangingPunct="1">
              <a:lnSpc>
                <a:spcPct val="100000"/>
              </a:lnSpc>
              <a:spcBef>
                <a:spcPct val="70000"/>
              </a:spcBef>
              <a:spcAft>
                <a:spcPct val="0"/>
              </a:spcAft>
              <a:buClrTx/>
              <a:buSzTx/>
              <a:buFont typeface="Wingdings" pitchFamily="2" charset="2"/>
              <a:buChar char="v"/>
              <a:tabLst/>
              <a:defRPr/>
            </a:pPr>
            <a:endParaRPr kumimoji="0" lang="en-US" sz="2000" b="0" i="0" u="none" strike="noStrike" kern="0" cap="none" spc="0" normalizeH="0" baseline="0" noProof="0" dirty="0" smtClean="0">
              <a:ln>
                <a:noFill/>
              </a:ln>
              <a:solidFill>
                <a:schemeClr val="tx1"/>
              </a:solidFill>
              <a:effectLst/>
              <a:uLnTx/>
              <a:uFillTx/>
              <a:latin typeface="Arial Narrow" pitchFamily="34" charset="0"/>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000" b="1" i="0" u="none" strike="noStrike" kern="0" cap="none" spc="0" normalizeH="0" baseline="0" noProof="0" dirty="0" smtClean="0">
              <a:ln>
                <a:noFill/>
              </a:ln>
              <a:solidFill>
                <a:schemeClr val="tx1"/>
              </a:solidFill>
              <a:effectLst/>
              <a:uLnTx/>
              <a:uFillTx/>
              <a:latin typeface="+mn-lt"/>
            </a:endParaRPr>
          </a:p>
        </p:txBody>
      </p:sp>
      <p:sp>
        <p:nvSpPr>
          <p:cNvPr id="6" name="Rectangle 5"/>
          <p:cNvSpPr/>
          <p:nvPr/>
        </p:nvSpPr>
        <p:spPr>
          <a:xfrm>
            <a:off x="4953000" y="4114800"/>
            <a:ext cx="2971800" cy="769441"/>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Core Plus</a:t>
            </a:r>
            <a:endParaRPr lang="en-US"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609600" y="1600200"/>
            <a:ext cx="8229600" cy="5029200"/>
          </a:xfrm>
          <a:prstGeom prst="rect">
            <a:avLst/>
          </a:prstGeom>
          <a:noFill/>
          <a:ln w="9525">
            <a:solidFill>
              <a:schemeClr val="tx2"/>
            </a:solidFill>
            <a:miter lim="800000"/>
            <a:headEnd/>
            <a:tailEnd/>
          </a:ln>
        </p:spPr>
        <p:txBody>
          <a:bodyPr vert="horz" wrap="square" lIns="91440" tIns="45720" rIns="91440" bIns="45720" numCol="1" anchor="t" anchorCtr="0" compatLnSpc="1">
            <a:prstTxWarp prst="textNoShape">
              <a:avLst/>
            </a:prstTxWarp>
          </a:bodyPr>
          <a:lstStyle/>
          <a:p>
            <a:pPr>
              <a:lnSpc>
                <a:spcPct val="150000"/>
              </a:lnSpc>
              <a:buClr>
                <a:schemeClr val="accent2"/>
              </a:buClr>
              <a:buFont typeface="Wingdings" pitchFamily="2" charset="2"/>
              <a:buChar char="Ø"/>
            </a:pPr>
            <a:r>
              <a:rPr kumimoji="0" lang="en-US" sz="2800" b="1" i="0" u="none" strike="noStrike" kern="0" cap="none" spc="0" normalizeH="0" baseline="0" noProof="0" dirty="0" smtClean="0">
                <a:ln>
                  <a:noFill/>
                </a:ln>
                <a:solidFill>
                  <a:schemeClr val="tx2"/>
                </a:solidFill>
                <a:effectLst/>
                <a:uLnTx/>
                <a:uFillTx/>
                <a:latin typeface="Garamond" pitchFamily="18" charset="0"/>
              </a:rPr>
              <a:t>May Include</a:t>
            </a:r>
            <a:r>
              <a:rPr kumimoji="0" lang="en-US" sz="2800" b="0" i="0" u="none" strike="noStrike" kern="0" cap="none" spc="0" normalizeH="0" baseline="0" noProof="0" dirty="0" smtClean="0">
                <a:ln>
                  <a:noFill/>
                </a:ln>
                <a:solidFill>
                  <a:schemeClr val="tx2"/>
                </a:solidFill>
                <a:effectLst/>
                <a:uLnTx/>
                <a:uFillTx/>
                <a:latin typeface="Garamond" pitchFamily="18" charset="0"/>
              </a:rPr>
              <a:t>: </a:t>
            </a:r>
          </a:p>
          <a:p>
            <a:pPr lvl="1" eaLnBrk="1" hangingPunct="1">
              <a:lnSpc>
                <a:spcPct val="150000"/>
              </a:lnSpc>
              <a:buClr>
                <a:schemeClr val="accent2"/>
              </a:buClr>
              <a:buFont typeface="Wingdings" pitchFamily="2" charset="2"/>
              <a:buChar char="Ø"/>
            </a:pPr>
            <a:endParaRPr kumimoji="0" lang="en-US" sz="500" b="0" i="0" u="none" strike="noStrike" kern="0" cap="none" spc="0" normalizeH="0" baseline="0" noProof="0" dirty="0" smtClean="0">
              <a:ln>
                <a:noFill/>
              </a:ln>
              <a:solidFill>
                <a:schemeClr val="tx2"/>
              </a:solidFill>
              <a:effectLst/>
              <a:uLnTx/>
              <a:uFillTx/>
              <a:latin typeface="Garamond" pitchFamily="18" charset="0"/>
            </a:endParaRPr>
          </a:p>
          <a:p>
            <a:pPr marL="685800" lvl="1" indent="-228600">
              <a:lnSpc>
                <a:spcPct val="150000"/>
              </a:lnSpc>
              <a:buClr>
                <a:schemeClr val="accent2"/>
              </a:buClr>
              <a:buFont typeface="Wingdings" pitchFamily="2" charset="2"/>
              <a:buChar char="Ø"/>
            </a:pPr>
            <a:r>
              <a:rPr lang="en-US" sz="2400" kern="0" dirty="0" smtClean="0">
                <a:solidFill>
                  <a:schemeClr val="tx2"/>
                </a:solidFill>
                <a:latin typeface="Garamond" pitchFamily="18" charset="0"/>
              </a:rPr>
              <a:t>Literacy Skills </a:t>
            </a:r>
          </a:p>
          <a:p>
            <a:pPr marL="685800" lvl="1" indent="-228600">
              <a:lnSpc>
                <a:spcPct val="150000"/>
              </a:lnSpc>
              <a:buClr>
                <a:schemeClr val="accent2"/>
              </a:buClr>
              <a:buFont typeface="Wingdings" pitchFamily="2" charset="2"/>
              <a:buChar char="Ø"/>
            </a:pPr>
            <a:r>
              <a:rPr lang="en-US" sz="2400" kern="0" dirty="0" smtClean="0">
                <a:solidFill>
                  <a:schemeClr val="tx2"/>
                </a:solidFill>
                <a:latin typeface="Garamond" pitchFamily="18" charset="0"/>
              </a:rPr>
              <a:t>Adult Basic</a:t>
            </a:r>
            <a:r>
              <a:rPr kumimoji="0" lang="en-US" sz="2400" b="0" i="0" u="none" strike="noStrike" kern="0" cap="none" spc="0" normalizeH="0" noProof="0" dirty="0" smtClean="0">
                <a:ln>
                  <a:noFill/>
                </a:ln>
                <a:solidFill>
                  <a:schemeClr val="tx2"/>
                </a:solidFill>
                <a:effectLst/>
                <a:uLnTx/>
                <a:uFillTx/>
                <a:latin typeface="Garamond" pitchFamily="18" charset="0"/>
              </a:rPr>
              <a:t> Education</a:t>
            </a:r>
          </a:p>
          <a:p>
            <a:pPr marL="685800" lvl="1" indent="-228600">
              <a:lnSpc>
                <a:spcPct val="150000"/>
              </a:lnSpc>
              <a:buClr>
                <a:schemeClr val="accent2"/>
              </a:buClr>
              <a:buFont typeface="Wingdings" pitchFamily="2" charset="2"/>
              <a:buChar char="Ø"/>
            </a:pPr>
            <a:r>
              <a:rPr lang="en-US" sz="2400" kern="0" dirty="0" smtClean="0">
                <a:solidFill>
                  <a:schemeClr val="tx2"/>
                </a:solidFill>
                <a:latin typeface="Garamond" pitchFamily="18" charset="0"/>
              </a:rPr>
              <a:t>English as a Second Language  </a:t>
            </a:r>
          </a:p>
          <a:p>
            <a:pPr marL="685800" lvl="1" indent="-228600">
              <a:lnSpc>
                <a:spcPct val="150000"/>
              </a:lnSpc>
              <a:buClr>
                <a:schemeClr val="accent2"/>
              </a:buClr>
              <a:buFont typeface="Wingdings" pitchFamily="2" charset="2"/>
              <a:buChar char="Ø"/>
            </a:pPr>
            <a:r>
              <a:rPr lang="en-US" sz="2400" kern="0" dirty="0" smtClean="0">
                <a:solidFill>
                  <a:schemeClr val="tx2"/>
                </a:solidFill>
                <a:latin typeface="Garamond" pitchFamily="18" charset="0"/>
              </a:rPr>
              <a:t>GED Preparation</a:t>
            </a:r>
          </a:p>
          <a:p>
            <a:pPr marL="1143000" lvl="2" indent="-228600">
              <a:lnSpc>
                <a:spcPct val="150000"/>
              </a:lnSpc>
              <a:buClr>
                <a:schemeClr val="accent2"/>
              </a:buClr>
              <a:buFont typeface="Wingdings" pitchFamily="2" charset="2"/>
              <a:buChar char="Ø"/>
            </a:pPr>
            <a:r>
              <a:rPr lang="en-US" sz="2200" kern="0" dirty="0" smtClean="0">
                <a:solidFill>
                  <a:schemeClr val="tx2"/>
                </a:solidFill>
                <a:latin typeface="Garamond" pitchFamily="18" charset="0"/>
              </a:rPr>
              <a:t>If required by the employer as a pre-requisite for hire</a:t>
            </a:r>
            <a:endParaRPr lang="en-US" sz="2400" kern="0" dirty="0" smtClean="0">
              <a:solidFill>
                <a:schemeClr val="tx2"/>
              </a:solidFill>
              <a:latin typeface="Garamond" pitchFamily="18" charset="0"/>
            </a:endParaRPr>
          </a:p>
          <a:p>
            <a:pPr marL="1143000" lvl="2" indent="-228600">
              <a:buClr>
                <a:schemeClr val="accent2"/>
              </a:buClr>
              <a:buFont typeface="Wingdings" pitchFamily="2" charset="2"/>
              <a:buChar char="Ø"/>
            </a:pPr>
            <a:r>
              <a:rPr lang="en-US" sz="2200" kern="0" dirty="0" smtClean="0">
                <a:solidFill>
                  <a:schemeClr val="tx2"/>
                </a:solidFill>
                <a:latin typeface="Garamond" pitchFamily="18" charset="0"/>
              </a:rPr>
              <a:t>If the customer received a high school diploma from another country and an assessment shows their education level is below US Standards</a:t>
            </a:r>
          </a:p>
          <a:p>
            <a:pPr marL="1143000" lvl="2" indent="-228600" eaLnBrk="1" hangingPunct="1">
              <a:lnSpc>
                <a:spcPct val="150000"/>
              </a:lnSpc>
              <a:spcBef>
                <a:spcPts val="0"/>
              </a:spcBef>
              <a:spcAft>
                <a:spcPts val="0"/>
              </a:spcAft>
              <a:buClr>
                <a:schemeClr val="accent2"/>
              </a:buClr>
            </a:pPr>
            <a:r>
              <a:rPr lang="en-US" sz="1600" kern="0" dirty="0" smtClean="0">
                <a:solidFill>
                  <a:schemeClr val="tx2"/>
                </a:solidFill>
                <a:latin typeface="Arial Narrow" pitchFamily="34" charset="0"/>
              </a:rPr>
              <a:t>      </a:t>
            </a:r>
          </a:p>
          <a:p>
            <a:pPr marL="1143000" lvl="2" indent="-228600" eaLnBrk="1" hangingPunct="1">
              <a:lnSpc>
                <a:spcPct val="150000"/>
              </a:lnSpc>
              <a:spcBef>
                <a:spcPts val="0"/>
              </a:spcBef>
              <a:spcAft>
                <a:spcPts val="0"/>
              </a:spcAft>
            </a:pPr>
            <a:endParaRPr lang="en-US" sz="2000" b="1" kern="0" dirty="0" smtClean="0">
              <a:solidFill>
                <a:schemeClr val="accent4"/>
              </a:solidFill>
              <a:latin typeface="Arial Narrow" pitchFamily="34" charset="0"/>
            </a:endParaRPr>
          </a:p>
          <a:p>
            <a:pPr marL="1143000" lvl="2" indent="-228600" eaLnBrk="1" hangingPunct="1">
              <a:lnSpc>
                <a:spcPct val="150000"/>
              </a:lnSpc>
              <a:spcBef>
                <a:spcPct val="20000"/>
              </a:spcBef>
              <a:buFont typeface="Wingdings" pitchFamily="2" charset="2"/>
              <a:buChar char="Ø"/>
            </a:pPr>
            <a:endParaRPr kumimoji="0" lang="en-US" sz="1400" b="0" i="0" u="none" strike="noStrike" kern="0" cap="none" spc="0" normalizeH="0" baseline="0" noProof="0" dirty="0" smtClean="0">
              <a:ln>
                <a:noFill/>
              </a:ln>
              <a:solidFill>
                <a:schemeClr val="accent4"/>
              </a:solidFill>
              <a:effectLst/>
              <a:uLnTx/>
              <a:uFillTx/>
              <a:latin typeface="Arial Narrow" pitchFamily="34" charset="0"/>
            </a:endParaRPr>
          </a:p>
          <a:p>
            <a:pPr marL="1600200" marR="0" lvl="3" indent="-228600" algn="l" defTabSz="914400" rtl="0" eaLnBrk="1" fontAlgn="base" latinLnBrk="0" hangingPunct="1">
              <a:lnSpc>
                <a:spcPct val="150000"/>
              </a:lnSpc>
              <a:spcBef>
                <a:spcPct val="20000"/>
              </a:spcBef>
              <a:spcAft>
                <a:spcPct val="0"/>
              </a:spcAft>
              <a:buClrTx/>
              <a:buSzTx/>
              <a:buFont typeface="Wingdings" pitchFamily="2" charset="2"/>
              <a:buChar char="Ø"/>
              <a:tabLst/>
              <a:defRPr/>
            </a:pPr>
            <a:endParaRPr kumimoji="0" lang="en-US" sz="1200" b="0" i="0" u="none" strike="noStrike" kern="0" cap="none" spc="0" normalizeH="0" baseline="0" noProof="0" dirty="0" smtClean="0">
              <a:ln>
                <a:noFill/>
              </a:ln>
              <a:solidFill>
                <a:schemeClr val="accent2">
                  <a:lumMod val="40000"/>
                  <a:lumOff val="60000"/>
                </a:schemeClr>
              </a:solidFill>
              <a:effectLst/>
              <a:uLnTx/>
              <a:uFillTx/>
              <a:latin typeface="Arial Narrow" pitchFamily="34" charset="0"/>
            </a:endParaRPr>
          </a:p>
          <a:p>
            <a:pPr marL="1600200" marR="0" lvl="3" indent="-228600" algn="l" defTabSz="914400" rtl="0" eaLnBrk="1" fontAlgn="base" latinLnBrk="0" hangingPunct="1">
              <a:lnSpc>
                <a:spcPct val="150000"/>
              </a:lnSpc>
              <a:spcBef>
                <a:spcPct val="20000"/>
              </a:spcBef>
              <a:spcAft>
                <a:spcPct val="0"/>
              </a:spcAft>
              <a:buClrTx/>
              <a:buSzTx/>
              <a:buFont typeface="Wingdings" pitchFamily="2" charset="2"/>
              <a:buChar char="v"/>
              <a:tabLst/>
              <a:defRPr/>
            </a:pPr>
            <a:endParaRPr kumimoji="0" lang="en-US" sz="1200" b="0" i="0" u="none" strike="noStrike" kern="0" cap="none" spc="0" normalizeH="0" baseline="0" noProof="0" dirty="0" smtClean="0">
              <a:ln>
                <a:noFill/>
              </a:ln>
              <a:solidFill>
                <a:schemeClr val="tx1"/>
              </a:solidFill>
              <a:effectLst/>
              <a:uLnTx/>
              <a:uFillTx/>
              <a:latin typeface="Arial Narrow" pitchFamily="34" charset="0"/>
            </a:endParaRPr>
          </a:p>
          <a:p>
            <a:pPr marL="742950" marR="0" lvl="1" indent="-285750" algn="l" defTabSz="914400" rtl="0" eaLnBrk="1" fontAlgn="base" latinLnBrk="0" hangingPunct="1">
              <a:lnSpc>
                <a:spcPct val="150000"/>
              </a:lnSpc>
              <a:spcBef>
                <a:spcPct val="70000"/>
              </a:spcBef>
              <a:spcAft>
                <a:spcPct val="0"/>
              </a:spcAft>
              <a:buClrTx/>
              <a:buSzTx/>
              <a:buFont typeface="Wingdings" pitchFamily="2" charset="2"/>
              <a:buChar char="v"/>
              <a:tabLst/>
              <a:defRPr/>
            </a:pPr>
            <a:endParaRPr kumimoji="0" lang="en-US" sz="2000" b="0" i="0" u="none" strike="noStrike" kern="0" cap="none" spc="0" normalizeH="0" baseline="0" noProof="0" dirty="0" smtClean="0">
              <a:ln>
                <a:noFill/>
              </a:ln>
              <a:solidFill>
                <a:schemeClr val="tx1"/>
              </a:solidFill>
              <a:effectLst/>
              <a:uLnTx/>
              <a:uFillTx/>
              <a:latin typeface="Arial Narrow" pitchFamily="34" charset="0"/>
            </a:endParaRPr>
          </a:p>
          <a:p>
            <a:pPr marL="742950" marR="0" lvl="1" indent="-285750" algn="l" defTabSz="914400" rtl="0" eaLnBrk="1" fontAlgn="base" latinLnBrk="0" hangingPunct="1">
              <a:lnSpc>
                <a:spcPct val="150000"/>
              </a:lnSpc>
              <a:spcBef>
                <a:spcPct val="20000"/>
              </a:spcBef>
              <a:spcAft>
                <a:spcPct val="0"/>
              </a:spcAft>
              <a:buClrTx/>
              <a:buSzTx/>
              <a:buFontTx/>
              <a:buChar char="–"/>
              <a:tabLst/>
              <a:defRPr/>
            </a:pPr>
            <a:endParaRPr kumimoji="0" lang="en-US" sz="2000" b="1" i="0" u="none" strike="noStrike" kern="0" cap="none" spc="0" normalizeH="0" baseline="0" noProof="0" dirty="0" smtClean="0">
              <a:ln>
                <a:noFill/>
              </a:ln>
              <a:solidFill>
                <a:schemeClr val="tx1"/>
              </a:solidFill>
              <a:effectLst/>
              <a:uLnTx/>
              <a:uFillTx/>
              <a:latin typeface="+mn-lt"/>
            </a:endParaRPr>
          </a:p>
        </p:txBody>
      </p:sp>
      <p:sp>
        <p:nvSpPr>
          <p:cNvPr id="8" name="Rectangle 2"/>
          <p:cNvSpPr>
            <a:spLocks noGrp="1" noChangeArrowheads="1"/>
          </p:cNvSpPr>
          <p:nvPr>
            <p:ph type="title"/>
          </p:nvPr>
        </p:nvSpPr>
        <p:spPr>
          <a:xfrm>
            <a:off x="0" y="0"/>
            <a:ext cx="9144000" cy="1219200"/>
          </a:xfrm>
        </p:spPr>
        <p:txBody>
          <a:bodyPr>
            <a:noAutofit/>
          </a:bodyPr>
          <a:lstStyle/>
          <a:p>
            <a:pPr algn="ctr">
              <a:lnSpc>
                <a:spcPct val="80000"/>
              </a:lnSpc>
              <a:defRPr/>
            </a:pPr>
            <a:r>
              <a:rPr lang="en-US" sz="3200" dirty="0" smtClean="0"/>
              <a:t>   </a:t>
            </a:r>
            <a:br>
              <a:rPr lang="en-US" sz="3200" dirty="0" smtClean="0"/>
            </a:br>
            <a:r>
              <a:rPr lang="en-US" sz="3200" dirty="0" smtClean="0"/>
              <a:t/>
            </a:r>
            <a:br>
              <a:rPr lang="en-US" sz="3200" dirty="0" smtClean="0"/>
            </a:br>
            <a:r>
              <a:rPr lang="en-US" sz="3200" dirty="0" smtClean="0"/>
              <a:t> </a:t>
            </a:r>
            <a:r>
              <a:rPr lang="en-US" sz="3000" cap="all" dirty="0" smtClean="0">
                <a:effectLst>
                  <a:outerShdw blurRad="38100" dist="38100" dir="2700000" algn="tl">
                    <a:srgbClr val="000000">
                      <a:alpha val="43137"/>
                    </a:srgbClr>
                  </a:outerShdw>
                </a:effectLst>
                <a:latin typeface="Garamond" pitchFamily="18" charset="0"/>
              </a:rPr>
              <a:t>Education Directly Related to Employment</a:t>
            </a:r>
            <a:r>
              <a:rPr lang="en-US" sz="3200" dirty="0" smtClean="0"/>
              <a:t/>
            </a:r>
            <a:br>
              <a:rPr lang="en-US" sz="3200" dirty="0" smtClean="0"/>
            </a:br>
            <a:r>
              <a:rPr lang="en-US" sz="3200" dirty="0" smtClean="0"/>
              <a:t/>
            </a:r>
            <a:br>
              <a:rPr lang="en-US" sz="3200" dirty="0" smtClean="0"/>
            </a:br>
            <a:endParaRPr lang="en-US" sz="32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0"/>
            <a:ext cx="9144000" cy="1295400"/>
          </a:xfrm>
        </p:spPr>
        <p:txBody>
          <a:bodyPr>
            <a:normAutofit/>
          </a:bodyPr>
          <a:lstStyle/>
          <a:p>
            <a:pPr algn="ctr"/>
            <a:r>
              <a:rPr lang="en-US" cap="all" dirty="0" smtClean="0">
                <a:effectLst>
                  <a:outerShdw blurRad="38100" dist="38100" dir="2700000" algn="tl">
                    <a:srgbClr val="000000">
                      <a:alpha val="43137"/>
                    </a:srgbClr>
                  </a:outerShdw>
                </a:effectLst>
                <a:latin typeface="Garamond" pitchFamily="18" charset="0"/>
              </a:rPr>
              <a:t>Commonly Used Terms</a:t>
            </a:r>
            <a:endParaRPr lang="en-US" cap="all" dirty="0">
              <a:effectLst>
                <a:outerShdw blurRad="38100" dist="38100" dir="2700000" algn="tl">
                  <a:srgbClr val="000000">
                    <a:alpha val="43137"/>
                  </a:srgbClr>
                </a:outerShdw>
              </a:effectLst>
              <a:latin typeface="Garamond" pitchFamily="18" charset="0"/>
            </a:endParaRPr>
          </a:p>
        </p:txBody>
      </p:sp>
      <p:sp>
        <p:nvSpPr>
          <p:cNvPr id="3" name="Rectangle 2"/>
          <p:cNvSpPr>
            <a:spLocks noGrp="1"/>
          </p:cNvSpPr>
          <p:nvPr>
            <p:ph sz="quarter" idx="1"/>
          </p:nvPr>
        </p:nvSpPr>
        <p:spPr>
          <a:xfrm>
            <a:off x="609600" y="1524000"/>
            <a:ext cx="8153400" cy="5105400"/>
          </a:xfrm>
          <a:ln w="19050" cmpd="dbl">
            <a:solidFill>
              <a:schemeClr val="accent2">
                <a:lumMod val="75000"/>
              </a:schemeClr>
            </a:solidFill>
          </a:ln>
        </p:spPr>
        <p:txBody>
          <a:bodyPr>
            <a:normAutofit/>
          </a:bodyPr>
          <a:lstStyle/>
          <a:p>
            <a:pPr>
              <a:lnSpc>
                <a:spcPct val="150000"/>
              </a:lnSpc>
              <a:spcBef>
                <a:spcPts val="0"/>
              </a:spcBef>
              <a:buFont typeface="Wingdings" pitchFamily="2" charset="2"/>
              <a:buChar char="Ø"/>
            </a:pPr>
            <a:r>
              <a:rPr lang="en-US" sz="2400" b="1" dirty="0" smtClean="0">
                <a:solidFill>
                  <a:schemeClr val="tx2"/>
                </a:solidFill>
                <a:latin typeface="Garamond" pitchFamily="18" charset="0"/>
              </a:rPr>
              <a:t>Educational Work Activity</a:t>
            </a:r>
          </a:p>
          <a:p>
            <a:pPr>
              <a:lnSpc>
                <a:spcPct val="150000"/>
              </a:lnSpc>
              <a:spcBef>
                <a:spcPts val="0"/>
              </a:spcBef>
              <a:buFont typeface="Wingdings" pitchFamily="2" charset="2"/>
              <a:buChar char="Ø"/>
            </a:pPr>
            <a:r>
              <a:rPr lang="en-US" sz="2400" b="1" dirty="0" smtClean="0">
                <a:solidFill>
                  <a:schemeClr val="tx2"/>
                </a:solidFill>
                <a:latin typeface="Garamond" pitchFamily="18" charset="0"/>
              </a:rPr>
              <a:t>Supervision</a:t>
            </a:r>
          </a:p>
          <a:p>
            <a:pPr>
              <a:lnSpc>
                <a:spcPct val="150000"/>
              </a:lnSpc>
              <a:spcBef>
                <a:spcPts val="0"/>
              </a:spcBef>
              <a:buFont typeface="Wingdings" pitchFamily="2" charset="2"/>
              <a:buChar char="Ø"/>
            </a:pPr>
            <a:r>
              <a:rPr lang="en-US" sz="2400" b="1" dirty="0" smtClean="0">
                <a:solidFill>
                  <a:schemeClr val="tx2"/>
                </a:solidFill>
                <a:latin typeface="Garamond" pitchFamily="18" charset="0"/>
              </a:rPr>
              <a:t>Documentation</a:t>
            </a:r>
          </a:p>
          <a:p>
            <a:pPr>
              <a:lnSpc>
                <a:spcPct val="150000"/>
              </a:lnSpc>
              <a:spcBef>
                <a:spcPts val="0"/>
              </a:spcBef>
              <a:buFont typeface="Wingdings" pitchFamily="2" charset="2"/>
              <a:buChar char="Ø"/>
            </a:pPr>
            <a:r>
              <a:rPr lang="en-US" sz="2400" b="1" dirty="0" smtClean="0">
                <a:solidFill>
                  <a:schemeClr val="tx2"/>
                </a:solidFill>
                <a:latin typeface="Garamond" pitchFamily="18" charset="0"/>
              </a:rPr>
              <a:t>Class Schedule</a:t>
            </a:r>
          </a:p>
          <a:p>
            <a:pPr>
              <a:lnSpc>
                <a:spcPct val="150000"/>
              </a:lnSpc>
              <a:spcBef>
                <a:spcPts val="0"/>
              </a:spcBef>
              <a:buFont typeface="Wingdings" pitchFamily="2" charset="2"/>
              <a:buChar char="Ø"/>
            </a:pPr>
            <a:r>
              <a:rPr lang="en-US" sz="2400" b="1" dirty="0" smtClean="0">
                <a:solidFill>
                  <a:schemeClr val="tx2"/>
                </a:solidFill>
                <a:latin typeface="Garamond" pitchFamily="18" charset="0"/>
              </a:rPr>
              <a:t>Class Syllabus </a:t>
            </a:r>
          </a:p>
          <a:p>
            <a:pPr>
              <a:lnSpc>
                <a:spcPct val="150000"/>
              </a:lnSpc>
              <a:spcBef>
                <a:spcPts val="0"/>
              </a:spcBef>
              <a:buFont typeface="Wingdings" pitchFamily="2" charset="2"/>
              <a:buChar char="Ø"/>
            </a:pPr>
            <a:r>
              <a:rPr lang="en-US" sz="2400" b="1" dirty="0" smtClean="0">
                <a:solidFill>
                  <a:schemeClr val="tx2"/>
                </a:solidFill>
                <a:latin typeface="Garamond" pitchFamily="18" charset="0"/>
              </a:rPr>
              <a:t>Statement of Required or Recommended Study</a:t>
            </a:r>
          </a:p>
          <a:p>
            <a:pPr>
              <a:lnSpc>
                <a:spcPct val="150000"/>
              </a:lnSpc>
              <a:spcBef>
                <a:spcPts val="0"/>
              </a:spcBef>
              <a:buFont typeface="Wingdings" pitchFamily="2" charset="2"/>
              <a:buChar char="Ø"/>
            </a:pPr>
            <a:r>
              <a:rPr lang="en-US" sz="2400" b="1" dirty="0" smtClean="0">
                <a:solidFill>
                  <a:schemeClr val="tx2"/>
                </a:solidFill>
                <a:latin typeface="Garamond" pitchFamily="18" charset="0"/>
              </a:rPr>
              <a:t>Study Time</a:t>
            </a:r>
          </a:p>
          <a:p>
            <a:pPr lvl="1">
              <a:lnSpc>
                <a:spcPct val="120000"/>
              </a:lnSpc>
              <a:spcBef>
                <a:spcPts val="0"/>
              </a:spcBef>
              <a:buFont typeface="Wingdings" pitchFamily="2" charset="2"/>
              <a:buChar char="Ø"/>
            </a:pPr>
            <a:r>
              <a:rPr lang="en-US" sz="2400" dirty="0" smtClean="0">
                <a:solidFill>
                  <a:schemeClr val="tx2"/>
                </a:solidFill>
                <a:latin typeface="Garamond" pitchFamily="18" charset="0"/>
              </a:rPr>
              <a:t>Supervised</a:t>
            </a:r>
          </a:p>
          <a:p>
            <a:pPr lvl="1">
              <a:lnSpc>
                <a:spcPct val="120000"/>
              </a:lnSpc>
              <a:spcBef>
                <a:spcPts val="0"/>
              </a:spcBef>
              <a:buFont typeface="Wingdings" pitchFamily="2" charset="2"/>
              <a:buChar char="Ø"/>
            </a:pPr>
            <a:r>
              <a:rPr lang="en-US" sz="2400" dirty="0" smtClean="0">
                <a:solidFill>
                  <a:schemeClr val="tx2"/>
                </a:solidFill>
                <a:latin typeface="Garamond" pitchFamily="18" charset="0"/>
              </a:rPr>
              <a:t>Unsupervised</a:t>
            </a:r>
          </a:p>
          <a:p>
            <a:pPr>
              <a:lnSpc>
                <a:spcPct val="170000"/>
              </a:lnSpc>
              <a:buFont typeface="Wingdings" pitchFamily="2" charset="2"/>
              <a:buChar char="Ø"/>
            </a:pPr>
            <a:endParaRPr lang="en-US" sz="2200" b="1" dirty="0" smtClean="0">
              <a:solidFill>
                <a:schemeClr val="tx2"/>
              </a:solidFill>
              <a:latin typeface="Garamond" pitchFamily="18" charset="0"/>
            </a:endParaRPr>
          </a:p>
          <a:p>
            <a:pPr>
              <a:lnSpc>
                <a:spcPct val="170000"/>
              </a:lnSpc>
              <a:buFont typeface="Wingdings" pitchFamily="2" charset="2"/>
              <a:buChar char="Ø"/>
            </a:pPr>
            <a:endParaRPr lang="en-US" sz="2800" b="1" dirty="0" smtClean="0">
              <a:solidFill>
                <a:schemeClr val="tx2"/>
              </a:solidFill>
              <a:latin typeface="Garamond" pitchFamily="18" charset="0"/>
            </a:endParaRPr>
          </a:p>
          <a:p>
            <a:pPr>
              <a:lnSpc>
                <a:spcPct val="170000"/>
              </a:lnSpc>
              <a:buFont typeface="Wingdings" pitchFamily="2" charset="2"/>
              <a:buChar char="Ø"/>
            </a:pPr>
            <a:endParaRPr lang="en-US" sz="2800" b="1" dirty="0" smtClean="0">
              <a:solidFill>
                <a:schemeClr val="tx2"/>
              </a:solidFill>
              <a:latin typeface="Garamond" pitchFamily="18" charset="0"/>
            </a:endParaRPr>
          </a:p>
          <a:p>
            <a:pPr>
              <a:lnSpc>
                <a:spcPct val="170000"/>
              </a:lnSpc>
              <a:buFont typeface="Wingdings" pitchFamily="2" charset="2"/>
              <a:buChar char="Ø"/>
            </a:pPr>
            <a:endParaRPr lang="en-US" sz="2800" b="1" dirty="0" smtClean="0">
              <a:solidFill>
                <a:schemeClr val="tx2"/>
              </a:solidFill>
              <a:latin typeface="Garamond" pitchFamily="18" charset="0"/>
            </a:endParaRPr>
          </a:p>
          <a:p>
            <a:pPr>
              <a:lnSpc>
                <a:spcPct val="170000"/>
              </a:lnSpc>
              <a:buFont typeface="Wingdings" pitchFamily="2" charset="2"/>
              <a:buChar char="Ø"/>
            </a:pPr>
            <a:endParaRPr lang="en-US" sz="2800" b="1" dirty="0" smtClean="0">
              <a:solidFill>
                <a:schemeClr val="tx2"/>
              </a:solidFill>
              <a:latin typeface="Garamond" pitchFamily="18" charset="0"/>
            </a:endParaRPr>
          </a:p>
          <a:p>
            <a:pPr>
              <a:lnSpc>
                <a:spcPct val="220000"/>
              </a:lnSpc>
              <a:buFont typeface="Wingdings" pitchFamily="2" charset="2"/>
              <a:buChar char="Ø"/>
            </a:pPr>
            <a:endParaRPr lang="en-US" sz="2800" b="1" dirty="0" smtClean="0">
              <a:solidFill>
                <a:schemeClr val="tx2"/>
              </a:solidFill>
              <a:latin typeface="Garamond" pitchFamily="18" charset="0"/>
            </a:endParaRPr>
          </a:p>
          <a:p>
            <a:pPr>
              <a:buFont typeface="Wingdings" pitchFamily="2" charset="2"/>
              <a:buChar char="Ø"/>
            </a:pPr>
            <a:endParaRPr lang="en-US" sz="2800" dirty="0" smtClean="0">
              <a:solidFill>
                <a:schemeClr val="tx2"/>
              </a:solidFill>
              <a:latin typeface="Garamond" pitchFamily="18" charset="0"/>
            </a:endParaRPr>
          </a:p>
          <a:p>
            <a:pPr>
              <a:buFont typeface="Wingdings" pitchFamily="2" charset="2"/>
              <a:buChar char="Ø"/>
            </a:pPr>
            <a:endParaRPr lang="en-US" dirty="0" smtClean="0">
              <a:latin typeface="Garamond" pitchFamily="18" charset="0"/>
            </a:endParaRPr>
          </a:p>
          <a:p>
            <a:pPr>
              <a:buNone/>
            </a:pPr>
            <a:endParaRPr lang="en-US" dirty="0" smtClean="0">
              <a:latin typeface="Garamond"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Rot="1" noChangeArrowheads="1"/>
          </p:cNvSpPr>
          <p:nvPr>
            <p:ph type="title"/>
          </p:nvPr>
        </p:nvSpPr>
        <p:spPr>
          <a:xfrm>
            <a:off x="0" y="0"/>
            <a:ext cx="9144000" cy="1295400"/>
          </a:xfrm>
        </p:spPr>
        <p:txBody>
          <a:bodyPr>
            <a:normAutofit/>
          </a:bodyPr>
          <a:lstStyle/>
          <a:p>
            <a:pPr algn="ctr" eaLnBrk="1" hangingPunct="1">
              <a:defRPr/>
            </a:pPr>
            <a:r>
              <a:rPr lang="en-US" sz="3000" cap="all" dirty="0" smtClean="0">
                <a:effectLst>
                  <a:outerShdw blurRad="38100" dist="38100" dir="2700000" algn="tl">
                    <a:srgbClr val="000000">
                      <a:alpha val="43137"/>
                    </a:srgbClr>
                  </a:outerShdw>
                </a:effectLst>
                <a:latin typeface="Garamond" pitchFamily="18" charset="0"/>
              </a:rPr>
              <a:t>Education Directly Related to Employment</a:t>
            </a:r>
          </a:p>
        </p:txBody>
      </p:sp>
      <p:sp>
        <p:nvSpPr>
          <p:cNvPr id="8" name="Content Placeholder 7"/>
          <p:cNvSpPr>
            <a:spLocks noGrp="1"/>
          </p:cNvSpPr>
          <p:nvPr>
            <p:ph sz="quarter" idx="4"/>
          </p:nvPr>
        </p:nvSpPr>
        <p:spPr>
          <a:ln>
            <a:noFill/>
          </a:ln>
        </p:spPr>
        <p:txBody>
          <a:bodyPr>
            <a:normAutofit/>
          </a:bodyPr>
          <a:lstStyle/>
          <a:p>
            <a:pPr marL="514350" indent="-514350">
              <a:buNone/>
            </a:pPr>
            <a:endParaRPr lang="en-US" sz="3600" i="1" dirty="0" smtClean="0">
              <a:solidFill>
                <a:schemeClr val="tx2"/>
              </a:solidFill>
              <a:latin typeface="Bell MT" pitchFamily="18" charset="0"/>
            </a:endParaRPr>
          </a:p>
          <a:p>
            <a:pPr marL="514350" indent="-514350">
              <a:buNone/>
            </a:pPr>
            <a:endParaRPr lang="en-US" sz="3600" i="1" dirty="0" smtClean="0">
              <a:solidFill>
                <a:schemeClr val="tx2"/>
              </a:solidFill>
              <a:latin typeface="Bell MT" pitchFamily="18" charset="0"/>
            </a:endParaRPr>
          </a:p>
        </p:txBody>
      </p:sp>
      <p:sp>
        <p:nvSpPr>
          <p:cNvPr id="5" name="Text Placeholder 4"/>
          <p:cNvSpPr>
            <a:spLocks noGrp="1"/>
          </p:cNvSpPr>
          <p:nvPr>
            <p:ph type="body" sz="quarter" idx="1"/>
          </p:nvPr>
        </p:nvSpPr>
        <p:spPr/>
        <p:txBody>
          <a:bodyPr>
            <a:noAutofit/>
          </a:bodyPr>
          <a:lstStyle/>
          <a:p>
            <a:pPr algn="ctr"/>
            <a:r>
              <a:rPr lang="en-US" sz="5400" dirty="0" smtClean="0"/>
              <a:t>Scenario </a:t>
            </a:r>
            <a:endParaRPr lang="en-US" sz="5400" dirty="0"/>
          </a:p>
        </p:txBody>
      </p:sp>
      <p:sp>
        <p:nvSpPr>
          <p:cNvPr id="6" name="Text Placeholder 5"/>
          <p:cNvSpPr>
            <a:spLocks noGrp="1"/>
          </p:cNvSpPr>
          <p:nvPr>
            <p:ph type="body" sz="quarter" idx="3"/>
          </p:nvPr>
        </p:nvSpPr>
        <p:spPr>
          <a:solidFill>
            <a:schemeClr val="accent1"/>
          </a:solidFill>
        </p:spPr>
        <p:txBody>
          <a:bodyPr>
            <a:noAutofit/>
          </a:bodyPr>
          <a:lstStyle/>
          <a:p>
            <a:pPr algn="ctr"/>
            <a:r>
              <a:rPr lang="en-US" sz="4000" dirty="0" smtClean="0"/>
              <a:t>Does it Count</a:t>
            </a:r>
            <a:endParaRPr lang="en-US" sz="4000" dirty="0"/>
          </a:p>
        </p:txBody>
      </p:sp>
      <p:sp>
        <p:nvSpPr>
          <p:cNvPr id="9" name="TextBox 8"/>
          <p:cNvSpPr txBox="1"/>
          <p:nvPr/>
        </p:nvSpPr>
        <p:spPr>
          <a:xfrm>
            <a:off x="5029200" y="2971800"/>
            <a:ext cx="2057400"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YES</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TextBox 9"/>
          <p:cNvSpPr txBox="1"/>
          <p:nvPr/>
        </p:nvSpPr>
        <p:spPr>
          <a:xfrm>
            <a:off x="6400800" y="4343400"/>
            <a:ext cx="2057400"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No</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Content Placeholder 10"/>
          <p:cNvSpPr>
            <a:spLocks noGrp="1"/>
          </p:cNvSpPr>
          <p:nvPr>
            <p:ph sz="quarter" idx="2"/>
          </p:nvPr>
        </p:nvSpPr>
        <p:spPr>
          <a:xfrm>
            <a:off x="609600" y="2438400"/>
            <a:ext cx="3886200" cy="4114800"/>
          </a:xfrm>
          <a:ln>
            <a:solidFill>
              <a:schemeClr val="accent1">
                <a:lumMod val="75000"/>
              </a:schemeClr>
            </a:solidFill>
          </a:ln>
        </p:spPr>
        <p:txBody>
          <a:bodyPr anchor="ctr">
            <a:normAutofit/>
          </a:bodyPr>
          <a:lstStyle/>
          <a:p>
            <a:pPr marL="457200" indent="-457200">
              <a:spcBef>
                <a:spcPts val="0"/>
              </a:spcBef>
              <a:buNone/>
            </a:pPr>
            <a:r>
              <a:rPr lang="en-US" sz="2000" i="1" dirty="0" smtClean="0">
                <a:solidFill>
                  <a:schemeClr val="tx2"/>
                </a:solidFill>
                <a:latin typeface="Bell MT" pitchFamily="18" charset="0"/>
              </a:rPr>
              <a:t>Maria grew up in Mexico and has a </a:t>
            </a:r>
          </a:p>
          <a:p>
            <a:pPr marL="457200" indent="-457200">
              <a:spcBef>
                <a:spcPts val="0"/>
              </a:spcBef>
              <a:buNone/>
            </a:pPr>
            <a:r>
              <a:rPr lang="en-US" sz="2000" i="1" dirty="0" smtClean="0">
                <a:solidFill>
                  <a:schemeClr val="tx2"/>
                </a:solidFill>
                <a:latin typeface="Bell MT" pitchFamily="18" charset="0"/>
              </a:rPr>
              <a:t>high school diploma. Assessments show </a:t>
            </a:r>
          </a:p>
          <a:p>
            <a:pPr marL="457200" indent="-457200">
              <a:spcBef>
                <a:spcPts val="0"/>
              </a:spcBef>
              <a:buNone/>
            </a:pPr>
            <a:r>
              <a:rPr lang="en-US" sz="2000" i="1" dirty="0" smtClean="0">
                <a:solidFill>
                  <a:schemeClr val="tx2"/>
                </a:solidFill>
                <a:latin typeface="Bell MT" pitchFamily="18" charset="0"/>
              </a:rPr>
              <a:t>that Maria performs on an 8</a:t>
            </a:r>
            <a:r>
              <a:rPr lang="en-US" sz="2000" i="1" baseline="30000" dirty="0" smtClean="0">
                <a:solidFill>
                  <a:schemeClr val="tx2"/>
                </a:solidFill>
                <a:latin typeface="Bell MT" pitchFamily="18" charset="0"/>
              </a:rPr>
              <a:t>th</a:t>
            </a:r>
            <a:r>
              <a:rPr lang="en-US" sz="2000" i="1" dirty="0" smtClean="0">
                <a:solidFill>
                  <a:schemeClr val="tx2"/>
                </a:solidFill>
                <a:latin typeface="Bell MT" pitchFamily="18" charset="0"/>
              </a:rPr>
              <a:t> grade </a:t>
            </a:r>
          </a:p>
          <a:p>
            <a:pPr marL="457200" indent="-457200">
              <a:spcBef>
                <a:spcPts val="0"/>
              </a:spcBef>
              <a:buNone/>
            </a:pPr>
            <a:r>
              <a:rPr lang="en-US" sz="2000" i="1" dirty="0" smtClean="0">
                <a:solidFill>
                  <a:schemeClr val="tx2"/>
                </a:solidFill>
                <a:latin typeface="Bell MT" pitchFamily="18" charset="0"/>
              </a:rPr>
              <a:t>level according to U. S. standards. She </a:t>
            </a:r>
          </a:p>
          <a:p>
            <a:pPr marL="457200" indent="-457200">
              <a:spcBef>
                <a:spcPts val="0"/>
              </a:spcBef>
              <a:buNone/>
            </a:pPr>
            <a:r>
              <a:rPr lang="en-US" sz="2000" i="1" dirty="0" smtClean="0">
                <a:solidFill>
                  <a:schemeClr val="tx2"/>
                </a:solidFill>
                <a:latin typeface="Bell MT" pitchFamily="18" charset="0"/>
              </a:rPr>
              <a:t>worked as an Administrative Assistant </a:t>
            </a:r>
          </a:p>
          <a:p>
            <a:pPr marL="457200" indent="-457200">
              <a:spcBef>
                <a:spcPts val="0"/>
              </a:spcBef>
              <a:buNone/>
            </a:pPr>
            <a:r>
              <a:rPr lang="en-US" sz="2000" i="1" dirty="0" smtClean="0">
                <a:solidFill>
                  <a:schemeClr val="tx2"/>
                </a:solidFill>
                <a:latin typeface="Bell MT" pitchFamily="18" charset="0"/>
              </a:rPr>
              <a:t>in Mexico and has an opportunity to </a:t>
            </a:r>
          </a:p>
          <a:p>
            <a:pPr marL="457200" indent="-457200">
              <a:spcBef>
                <a:spcPts val="0"/>
              </a:spcBef>
              <a:buNone/>
            </a:pPr>
            <a:r>
              <a:rPr lang="en-US" sz="2000" i="1" dirty="0" smtClean="0">
                <a:solidFill>
                  <a:schemeClr val="tx2"/>
                </a:solidFill>
                <a:latin typeface="Bell MT" pitchFamily="18" charset="0"/>
              </a:rPr>
              <a:t>work at a local business if she can </a:t>
            </a:r>
          </a:p>
          <a:p>
            <a:pPr marL="457200" indent="-457200">
              <a:spcBef>
                <a:spcPts val="0"/>
              </a:spcBef>
              <a:buNone/>
            </a:pPr>
            <a:r>
              <a:rPr lang="en-US" sz="2000" i="1" dirty="0" smtClean="0">
                <a:solidFill>
                  <a:schemeClr val="tx2"/>
                </a:solidFill>
                <a:latin typeface="Bell MT" pitchFamily="18" charset="0"/>
              </a:rPr>
              <a:t>successfully complete a 6 week </a:t>
            </a:r>
          </a:p>
          <a:p>
            <a:pPr marL="457200" indent="-457200">
              <a:spcBef>
                <a:spcPts val="0"/>
              </a:spcBef>
              <a:buNone/>
            </a:pPr>
            <a:r>
              <a:rPr lang="en-US" sz="2000" i="1" dirty="0" smtClean="0">
                <a:solidFill>
                  <a:schemeClr val="tx2"/>
                </a:solidFill>
                <a:latin typeface="Bell MT" pitchFamily="18" charset="0"/>
              </a:rPr>
              <a:t>Microsoft class.</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Rectangle 3"/>
          <p:cNvSpPr>
            <a:spLocks noGrp="1" noChangeArrowheads="1"/>
          </p:cNvSpPr>
          <p:nvPr>
            <p:ph sz="quarter" idx="2"/>
          </p:nvPr>
        </p:nvSpPr>
        <p:spPr>
          <a:xfrm>
            <a:off x="609600" y="2438400"/>
            <a:ext cx="3886200" cy="4114800"/>
          </a:xfrm>
          <a:ln>
            <a:solidFill>
              <a:schemeClr val="accent1"/>
            </a:solidFill>
          </a:ln>
        </p:spPr>
        <p:txBody>
          <a:bodyPr>
            <a:normAutofit/>
          </a:bodyPr>
          <a:lstStyle/>
          <a:p>
            <a:pPr marL="457200" indent="-457200">
              <a:spcBef>
                <a:spcPts val="0"/>
              </a:spcBef>
              <a:buNone/>
            </a:pPr>
            <a:r>
              <a:rPr lang="en-US" sz="2000" i="1" dirty="0" smtClean="0">
                <a:solidFill>
                  <a:schemeClr val="tx2"/>
                </a:solidFill>
                <a:latin typeface="Bell MT" pitchFamily="18" charset="0"/>
              </a:rPr>
              <a:t>Maria grew up in Mexico and has a </a:t>
            </a:r>
          </a:p>
          <a:p>
            <a:pPr marL="457200" indent="-457200">
              <a:spcBef>
                <a:spcPts val="0"/>
              </a:spcBef>
              <a:buNone/>
            </a:pPr>
            <a:r>
              <a:rPr lang="en-US" sz="2000" i="1" dirty="0" smtClean="0">
                <a:solidFill>
                  <a:schemeClr val="tx2"/>
                </a:solidFill>
                <a:latin typeface="Bell MT" pitchFamily="18" charset="0"/>
              </a:rPr>
              <a:t>high school diploma. Assessments show </a:t>
            </a:r>
          </a:p>
          <a:p>
            <a:pPr marL="457200" indent="-457200">
              <a:spcBef>
                <a:spcPts val="0"/>
              </a:spcBef>
              <a:buNone/>
            </a:pPr>
            <a:r>
              <a:rPr lang="en-US" sz="2000" i="1" dirty="0" smtClean="0">
                <a:solidFill>
                  <a:schemeClr val="tx2"/>
                </a:solidFill>
                <a:latin typeface="Bell MT" pitchFamily="18" charset="0"/>
              </a:rPr>
              <a:t>that Maria performs on an 8</a:t>
            </a:r>
            <a:r>
              <a:rPr lang="en-US" sz="2000" i="1" baseline="30000" dirty="0" smtClean="0">
                <a:solidFill>
                  <a:schemeClr val="tx2"/>
                </a:solidFill>
                <a:latin typeface="Bell MT" pitchFamily="18" charset="0"/>
              </a:rPr>
              <a:t>th</a:t>
            </a:r>
            <a:r>
              <a:rPr lang="en-US" sz="2000" i="1" dirty="0" smtClean="0">
                <a:solidFill>
                  <a:schemeClr val="tx2"/>
                </a:solidFill>
                <a:latin typeface="Bell MT" pitchFamily="18" charset="0"/>
              </a:rPr>
              <a:t> grade </a:t>
            </a:r>
          </a:p>
          <a:p>
            <a:pPr marL="457200" indent="-457200">
              <a:spcBef>
                <a:spcPts val="0"/>
              </a:spcBef>
              <a:buNone/>
            </a:pPr>
            <a:r>
              <a:rPr lang="en-US" sz="2000" i="1" dirty="0" smtClean="0">
                <a:solidFill>
                  <a:schemeClr val="tx2"/>
                </a:solidFill>
                <a:latin typeface="Bell MT" pitchFamily="18" charset="0"/>
              </a:rPr>
              <a:t>level according to U. S. standards. She </a:t>
            </a:r>
          </a:p>
          <a:p>
            <a:pPr marL="457200" indent="-457200">
              <a:spcBef>
                <a:spcPts val="0"/>
              </a:spcBef>
              <a:buNone/>
            </a:pPr>
            <a:r>
              <a:rPr lang="en-US" sz="2000" i="1" dirty="0" smtClean="0">
                <a:solidFill>
                  <a:schemeClr val="tx2"/>
                </a:solidFill>
                <a:latin typeface="Bell MT" pitchFamily="18" charset="0"/>
              </a:rPr>
              <a:t>worked as an Administrative Assistant </a:t>
            </a:r>
          </a:p>
          <a:p>
            <a:pPr marL="457200" indent="-457200">
              <a:spcBef>
                <a:spcPts val="0"/>
              </a:spcBef>
              <a:buNone/>
            </a:pPr>
            <a:r>
              <a:rPr lang="en-US" sz="2000" i="1" dirty="0" smtClean="0">
                <a:solidFill>
                  <a:schemeClr val="tx2"/>
                </a:solidFill>
                <a:latin typeface="Bell MT" pitchFamily="18" charset="0"/>
              </a:rPr>
              <a:t>in Mexico and has an opportunity to </a:t>
            </a:r>
          </a:p>
          <a:p>
            <a:pPr marL="457200" indent="-457200">
              <a:spcBef>
                <a:spcPts val="0"/>
              </a:spcBef>
              <a:buNone/>
            </a:pPr>
            <a:r>
              <a:rPr lang="en-US" sz="2000" i="1" dirty="0" smtClean="0">
                <a:solidFill>
                  <a:schemeClr val="tx2"/>
                </a:solidFill>
                <a:latin typeface="Bell MT" pitchFamily="18" charset="0"/>
              </a:rPr>
              <a:t>work at a local business if she can </a:t>
            </a:r>
          </a:p>
          <a:p>
            <a:pPr marL="457200" indent="-457200">
              <a:spcBef>
                <a:spcPts val="0"/>
              </a:spcBef>
              <a:buNone/>
            </a:pPr>
            <a:r>
              <a:rPr lang="en-US" sz="2000" i="1" dirty="0" smtClean="0">
                <a:solidFill>
                  <a:schemeClr val="tx2"/>
                </a:solidFill>
                <a:latin typeface="Bell MT" pitchFamily="18" charset="0"/>
              </a:rPr>
              <a:t>successfully complete a 6 week </a:t>
            </a:r>
          </a:p>
          <a:p>
            <a:pPr marL="457200" indent="-457200">
              <a:spcBef>
                <a:spcPts val="0"/>
              </a:spcBef>
              <a:buNone/>
            </a:pPr>
            <a:r>
              <a:rPr lang="en-US" sz="2000" i="1" dirty="0" smtClean="0">
                <a:solidFill>
                  <a:schemeClr val="tx2"/>
                </a:solidFill>
                <a:latin typeface="Bell MT" pitchFamily="18" charset="0"/>
              </a:rPr>
              <a:t>Microsoft class.</a:t>
            </a:r>
          </a:p>
          <a:p>
            <a:pPr lvl="3">
              <a:buFont typeface="Wingdings" pitchFamily="2" charset="2"/>
              <a:buChar char="v"/>
            </a:pPr>
            <a:endParaRPr lang="en-US" sz="1200" b="0" dirty="0" smtClean="0">
              <a:latin typeface="Arial Narrow" pitchFamily="34" charset="0"/>
            </a:endParaRPr>
          </a:p>
          <a:p>
            <a:pPr lvl="1">
              <a:spcBef>
                <a:spcPct val="70000"/>
              </a:spcBef>
              <a:buFont typeface="Wingdings" pitchFamily="2" charset="2"/>
              <a:buChar char="v"/>
            </a:pPr>
            <a:endParaRPr lang="en-US" sz="2000" b="0" dirty="0" smtClean="0">
              <a:latin typeface="Arial Narrow" pitchFamily="34" charset="0"/>
            </a:endParaRPr>
          </a:p>
          <a:p>
            <a:pPr lvl="1" eaLnBrk="1" hangingPunct="1"/>
            <a:endParaRPr lang="en-US" sz="2000" b="1" dirty="0" smtClean="0">
              <a:effectLst/>
            </a:endParaRPr>
          </a:p>
        </p:txBody>
      </p:sp>
      <p:sp>
        <p:nvSpPr>
          <p:cNvPr id="8" name="Content Placeholder 7"/>
          <p:cNvSpPr>
            <a:spLocks noGrp="1"/>
          </p:cNvSpPr>
          <p:nvPr>
            <p:ph sz="quarter" idx="4"/>
          </p:nvPr>
        </p:nvSpPr>
        <p:spPr>
          <a:ln>
            <a:noFill/>
          </a:ln>
        </p:spPr>
        <p:txBody>
          <a:bodyPr>
            <a:normAutofit/>
          </a:bodyPr>
          <a:lstStyle/>
          <a:p>
            <a:pPr marL="514350" indent="-514350">
              <a:buNone/>
            </a:pPr>
            <a:endParaRPr lang="en-US" sz="3600" i="1" dirty="0" smtClean="0">
              <a:solidFill>
                <a:schemeClr val="tx2"/>
              </a:solidFill>
              <a:latin typeface="Bell MT" pitchFamily="18" charset="0"/>
            </a:endParaRPr>
          </a:p>
          <a:p>
            <a:pPr marL="514350" indent="-514350">
              <a:buNone/>
            </a:pPr>
            <a:endParaRPr lang="en-US" sz="3600" i="1" dirty="0" smtClean="0">
              <a:solidFill>
                <a:schemeClr val="tx2"/>
              </a:solidFill>
              <a:latin typeface="Bell MT" pitchFamily="18" charset="0"/>
            </a:endParaRPr>
          </a:p>
        </p:txBody>
      </p:sp>
      <p:sp>
        <p:nvSpPr>
          <p:cNvPr id="5" name="Text Placeholder 4"/>
          <p:cNvSpPr>
            <a:spLocks noGrp="1"/>
          </p:cNvSpPr>
          <p:nvPr>
            <p:ph type="body" sz="quarter" idx="1"/>
          </p:nvPr>
        </p:nvSpPr>
        <p:spPr/>
        <p:txBody>
          <a:bodyPr>
            <a:noAutofit/>
          </a:bodyPr>
          <a:lstStyle/>
          <a:p>
            <a:pPr algn="ctr"/>
            <a:r>
              <a:rPr lang="en-US" sz="5400" dirty="0" smtClean="0"/>
              <a:t>Scenario </a:t>
            </a:r>
            <a:endParaRPr lang="en-US" sz="5400" dirty="0"/>
          </a:p>
        </p:txBody>
      </p:sp>
      <p:sp>
        <p:nvSpPr>
          <p:cNvPr id="6" name="Text Placeholder 5"/>
          <p:cNvSpPr>
            <a:spLocks noGrp="1"/>
          </p:cNvSpPr>
          <p:nvPr>
            <p:ph type="body" sz="quarter" idx="3"/>
          </p:nvPr>
        </p:nvSpPr>
        <p:spPr>
          <a:solidFill>
            <a:schemeClr val="accent1"/>
          </a:solidFill>
        </p:spPr>
        <p:txBody>
          <a:bodyPr>
            <a:noAutofit/>
          </a:bodyPr>
          <a:lstStyle/>
          <a:p>
            <a:pPr algn="ctr"/>
            <a:r>
              <a:rPr lang="en-US" sz="4000" dirty="0" smtClean="0"/>
              <a:t>Does it Count</a:t>
            </a:r>
            <a:endParaRPr lang="en-US" sz="4000" dirty="0"/>
          </a:p>
        </p:txBody>
      </p:sp>
      <p:sp>
        <p:nvSpPr>
          <p:cNvPr id="9" name="TextBox 8"/>
          <p:cNvSpPr txBox="1"/>
          <p:nvPr/>
        </p:nvSpPr>
        <p:spPr>
          <a:xfrm>
            <a:off x="5715000" y="3505200"/>
            <a:ext cx="2057400"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YES</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2" name="Rectangle 2"/>
          <p:cNvSpPr>
            <a:spLocks noGrp="1" noRot="1" noChangeArrowheads="1"/>
          </p:cNvSpPr>
          <p:nvPr>
            <p:ph type="title"/>
          </p:nvPr>
        </p:nvSpPr>
        <p:spPr>
          <a:xfrm>
            <a:off x="0" y="0"/>
            <a:ext cx="9144000" cy="1295400"/>
          </a:xfrm>
        </p:spPr>
        <p:txBody>
          <a:bodyPr>
            <a:normAutofit/>
          </a:bodyPr>
          <a:lstStyle/>
          <a:p>
            <a:pPr algn="ctr" eaLnBrk="1" hangingPunct="1">
              <a:defRPr/>
            </a:pPr>
            <a:r>
              <a:rPr lang="en-US" sz="3000" cap="all" dirty="0" smtClean="0">
                <a:effectLst>
                  <a:outerShdw blurRad="38100" dist="38100" dir="2700000" algn="tl">
                    <a:srgbClr val="000000">
                      <a:alpha val="43137"/>
                    </a:srgbClr>
                  </a:outerShdw>
                </a:effectLst>
                <a:latin typeface="Garamond" pitchFamily="18" charset="0"/>
              </a:rPr>
              <a:t>Education Directly Related to Employment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7" name="Rectangle 3"/>
          <p:cNvSpPr>
            <a:spLocks noGrp="1" noChangeArrowheads="1"/>
          </p:cNvSpPr>
          <p:nvPr>
            <p:ph type="body" idx="1"/>
          </p:nvPr>
        </p:nvSpPr>
        <p:spPr>
          <a:xfrm>
            <a:off x="609600" y="1600200"/>
            <a:ext cx="8382000" cy="5105400"/>
          </a:xfrm>
          <a:ln>
            <a:solidFill>
              <a:schemeClr val="tx2"/>
            </a:solidFill>
          </a:ln>
        </p:spPr>
        <p:txBody>
          <a:bodyPr>
            <a:normAutofit/>
          </a:bodyPr>
          <a:lstStyle/>
          <a:p>
            <a:pPr>
              <a:spcBef>
                <a:spcPts val="0"/>
              </a:spcBef>
              <a:buFont typeface="Wingdings" pitchFamily="2" charset="2"/>
              <a:buChar char="Ø"/>
            </a:pPr>
            <a:r>
              <a:rPr lang="en-US" sz="2800" dirty="0" smtClean="0">
                <a:solidFill>
                  <a:schemeClr val="tx2"/>
                </a:solidFill>
                <a:latin typeface="Garamond" pitchFamily="18" charset="0"/>
              </a:rPr>
              <a:t>Regular attendance at secondary school or in a course of study leading to a certificate of general equivalence</a:t>
            </a:r>
            <a:endParaRPr lang="en-US" sz="2800" dirty="0" smtClean="0">
              <a:solidFill>
                <a:schemeClr val="accent2">
                  <a:lumMod val="75000"/>
                </a:schemeClr>
              </a:solidFill>
              <a:latin typeface="Garamond" pitchFamily="18" charset="0"/>
            </a:endParaRPr>
          </a:p>
          <a:p>
            <a:pPr lvl="1">
              <a:spcBef>
                <a:spcPct val="75000"/>
              </a:spcBef>
              <a:buFont typeface="Wingdings" pitchFamily="2" charset="2"/>
              <a:buChar char="Ø"/>
            </a:pPr>
            <a:r>
              <a:rPr lang="en-US" sz="2800" dirty="0" smtClean="0">
                <a:solidFill>
                  <a:schemeClr val="tx2"/>
                </a:solidFill>
                <a:latin typeface="Garamond" pitchFamily="18" charset="0"/>
              </a:rPr>
              <a:t>Participation Requires</a:t>
            </a:r>
            <a:r>
              <a:rPr lang="en-US" sz="2800" dirty="0" smtClean="0">
                <a:solidFill>
                  <a:schemeClr val="tx2"/>
                </a:solidFill>
                <a:effectLst/>
                <a:latin typeface="Garamond" pitchFamily="18" charset="0"/>
              </a:rPr>
              <a:t>:</a:t>
            </a:r>
          </a:p>
          <a:p>
            <a:pPr lvl="2">
              <a:lnSpc>
                <a:spcPct val="150000"/>
              </a:lnSpc>
              <a:spcBef>
                <a:spcPts val="0"/>
              </a:spcBef>
              <a:buFont typeface="Wingdings" pitchFamily="2" charset="2"/>
              <a:buChar char="Ø"/>
            </a:pPr>
            <a:r>
              <a:rPr lang="en-US" sz="2800" b="0" dirty="0" smtClean="0">
                <a:solidFill>
                  <a:schemeClr val="tx2"/>
                </a:solidFill>
                <a:latin typeface="Garamond" pitchFamily="18" charset="0"/>
              </a:rPr>
              <a:t>Customer does not have a H.S. diploma or GED </a:t>
            </a:r>
            <a:r>
              <a:rPr lang="en-US" sz="2800" b="0" dirty="0" smtClean="0">
                <a:solidFill>
                  <a:schemeClr val="tx2"/>
                </a:solidFill>
                <a:effectLst/>
                <a:latin typeface="Garamond" pitchFamily="18" charset="0"/>
              </a:rPr>
              <a:t> </a:t>
            </a:r>
          </a:p>
          <a:p>
            <a:pPr lvl="2">
              <a:lnSpc>
                <a:spcPct val="150000"/>
              </a:lnSpc>
              <a:spcBef>
                <a:spcPts val="0"/>
              </a:spcBef>
              <a:buFont typeface="Wingdings" pitchFamily="2" charset="2"/>
              <a:buChar char="Ø"/>
            </a:pPr>
            <a:r>
              <a:rPr lang="en-US" sz="2800" b="0" dirty="0" smtClean="0">
                <a:solidFill>
                  <a:schemeClr val="tx2"/>
                </a:solidFill>
                <a:latin typeface="Garamond" pitchFamily="18" charset="0"/>
              </a:rPr>
              <a:t>Satisfactory Class Attendance</a:t>
            </a:r>
            <a:endParaRPr lang="en-US" sz="2800" dirty="0" smtClean="0">
              <a:solidFill>
                <a:schemeClr val="tx2"/>
              </a:solidFill>
              <a:latin typeface="Garamond" pitchFamily="18" charset="0"/>
            </a:endParaRPr>
          </a:p>
          <a:p>
            <a:pPr lvl="2">
              <a:lnSpc>
                <a:spcPct val="150000"/>
              </a:lnSpc>
              <a:spcBef>
                <a:spcPts val="0"/>
              </a:spcBef>
              <a:buFont typeface="Wingdings" pitchFamily="2" charset="2"/>
              <a:buChar char="Ø"/>
            </a:pPr>
            <a:endParaRPr lang="en-US" sz="1000" b="0" dirty="0" smtClean="0">
              <a:solidFill>
                <a:schemeClr val="tx2"/>
              </a:solidFill>
              <a:effectLst/>
              <a:latin typeface="Garamond" pitchFamily="18" charset="0"/>
            </a:endParaRPr>
          </a:p>
          <a:p>
            <a:pPr lvl="1">
              <a:spcBef>
                <a:spcPts val="0"/>
              </a:spcBef>
              <a:buFont typeface="Wingdings" pitchFamily="2" charset="2"/>
              <a:buChar char="Ø"/>
            </a:pPr>
            <a:r>
              <a:rPr lang="en-US" sz="2800" dirty="0" smtClean="0">
                <a:solidFill>
                  <a:schemeClr val="tx2"/>
                </a:solidFill>
                <a:latin typeface="Garamond" pitchFamily="18" charset="0"/>
              </a:rPr>
              <a:t>Customer Exceptions:</a:t>
            </a:r>
          </a:p>
          <a:p>
            <a:pPr lvl="2">
              <a:spcBef>
                <a:spcPts val="0"/>
              </a:spcBef>
              <a:spcAft>
                <a:spcPts val="0"/>
              </a:spcAft>
              <a:buFont typeface="Wingdings" pitchFamily="2" charset="2"/>
              <a:buChar char="Ø"/>
            </a:pPr>
            <a:endParaRPr lang="en-US" sz="800" b="0" dirty="0" smtClean="0">
              <a:solidFill>
                <a:schemeClr val="tx2"/>
              </a:solidFill>
              <a:latin typeface="Garamond" pitchFamily="18" charset="0"/>
            </a:endParaRPr>
          </a:p>
          <a:p>
            <a:pPr lvl="2">
              <a:spcBef>
                <a:spcPts val="0"/>
              </a:spcBef>
              <a:spcAft>
                <a:spcPts val="0"/>
              </a:spcAft>
              <a:buFont typeface="Wingdings" pitchFamily="2" charset="2"/>
              <a:buChar char="Ø"/>
            </a:pPr>
            <a:r>
              <a:rPr lang="en-US" sz="2800" b="0" dirty="0" smtClean="0">
                <a:solidFill>
                  <a:schemeClr val="tx2"/>
                </a:solidFill>
                <a:latin typeface="Garamond" pitchFamily="18" charset="0"/>
              </a:rPr>
              <a:t>Participation of customers with H.S. credentials from other countries and test below US Standards</a:t>
            </a:r>
            <a:endParaRPr lang="en-US" sz="2800" b="0" dirty="0" smtClean="0">
              <a:latin typeface="Garamond" pitchFamily="18" charset="0"/>
            </a:endParaRPr>
          </a:p>
          <a:p>
            <a:pPr lvl="1">
              <a:spcBef>
                <a:spcPct val="75000"/>
              </a:spcBef>
              <a:buFont typeface="Wingdings" pitchFamily="2" charset="2"/>
              <a:buChar char="v"/>
            </a:pPr>
            <a:endParaRPr lang="en-US" b="0" dirty="0" smtClean="0">
              <a:effectLst/>
              <a:latin typeface="Arial Narrow" pitchFamily="34" charset="0"/>
            </a:endParaRPr>
          </a:p>
        </p:txBody>
      </p:sp>
      <p:sp>
        <p:nvSpPr>
          <p:cNvPr id="8" name="Rectangle 1"/>
          <p:cNvSpPr>
            <a:spLocks noGrp="1"/>
          </p:cNvSpPr>
          <p:nvPr>
            <p:ph type="title"/>
          </p:nvPr>
        </p:nvSpPr>
        <p:spPr>
          <a:xfrm>
            <a:off x="0" y="228600"/>
            <a:ext cx="9144000" cy="990600"/>
          </a:xfrm>
        </p:spPr>
        <p:txBody>
          <a:bodyPr>
            <a:normAutofit fontScale="90000"/>
          </a:bodyPr>
          <a:lstStyle/>
          <a:p>
            <a:pPr lvl="0" algn="ctr"/>
            <a:r>
              <a:rPr lang="en-US" dirty="0" smtClean="0"/>
              <a:t/>
            </a:r>
            <a:br>
              <a:rPr lang="en-US" dirty="0" smtClean="0"/>
            </a:br>
            <a:r>
              <a:rPr lang="en-US" dirty="0" smtClean="0"/>
              <a:t/>
            </a:r>
            <a:br>
              <a:rPr lang="en-US" dirty="0" smtClean="0"/>
            </a:br>
            <a:r>
              <a:rPr lang="en-US" dirty="0" smtClean="0"/>
              <a:t/>
            </a:r>
            <a:br>
              <a:rPr lang="en-US" dirty="0" smtClean="0"/>
            </a:br>
            <a:r>
              <a:rPr lang="en-US" sz="8800" b="1" dirty="0" smtClean="0">
                <a:solidFill>
                  <a:schemeClr val="accent2">
                    <a:lumMod val="75000"/>
                  </a:schemeClr>
                </a:solidFill>
                <a:latin typeface="Arial Narrow" pitchFamily="34" charset="0"/>
              </a:rPr>
              <a:t/>
            </a:r>
            <a:br>
              <a:rPr lang="en-US" sz="8800" b="1" dirty="0" smtClean="0">
                <a:solidFill>
                  <a:schemeClr val="accent2">
                    <a:lumMod val="75000"/>
                  </a:schemeClr>
                </a:solidFill>
                <a:latin typeface="Arial Narrow" pitchFamily="34" charset="0"/>
              </a:rPr>
            </a:br>
            <a:endParaRPr lang="en-US" dirty="0"/>
          </a:p>
        </p:txBody>
      </p:sp>
      <p:sp>
        <p:nvSpPr>
          <p:cNvPr id="9" name="Rectangle 8"/>
          <p:cNvSpPr/>
          <p:nvPr/>
        </p:nvSpPr>
        <p:spPr>
          <a:xfrm>
            <a:off x="4343400" y="3962400"/>
            <a:ext cx="4572000" cy="70788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en-US" sz="3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Core Plus</a:t>
            </a:r>
            <a:endParaRPr lang="en-US" sz="3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Rectangle 2"/>
          <p:cNvSpPr txBox="1">
            <a:spLocks noRot="1" noChangeArrowheads="1"/>
          </p:cNvSpPr>
          <p:nvPr/>
        </p:nvSpPr>
        <p:spPr>
          <a:xfrm>
            <a:off x="0" y="0"/>
            <a:ext cx="9144000" cy="12954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all" spc="0" normalizeH="0" baseline="0" noProof="0" dirty="0" smtClean="0">
                <a:ln>
                  <a:noFill/>
                </a:ln>
                <a:solidFill>
                  <a:schemeClr val="tx2"/>
                </a:solidFill>
                <a:effectLst>
                  <a:outerShdw blurRad="38100" dist="38100" dir="2700000" algn="tl">
                    <a:srgbClr val="000000">
                      <a:alpha val="43137"/>
                    </a:srgbClr>
                  </a:outerShdw>
                </a:effectLst>
                <a:uLnTx/>
                <a:uFillTx/>
                <a:latin typeface="Garamond" pitchFamily="18" charset="0"/>
                <a:ea typeface="+mj-ea"/>
                <a:cs typeface="+mj-cs"/>
              </a:rPr>
              <a:t>Satisfactory</a:t>
            </a:r>
            <a:r>
              <a:rPr kumimoji="0" lang="en-US" sz="3000" b="0" i="0" u="none" strike="noStrike" kern="1200" cap="all" spc="0" normalizeH="0" noProof="0" dirty="0" smtClean="0">
                <a:ln>
                  <a:noFill/>
                </a:ln>
                <a:solidFill>
                  <a:schemeClr val="tx2"/>
                </a:solidFill>
                <a:effectLst>
                  <a:outerShdw blurRad="38100" dist="38100" dir="2700000" algn="tl">
                    <a:srgbClr val="000000">
                      <a:alpha val="43137"/>
                    </a:srgbClr>
                  </a:outerShdw>
                </a:effectLst>
                <a:uLnTx/>
                <a:uFillTx/>
                <a:latin typeface="Garamond" pitchFamily="18" charset="0"/>
                <a:ea typeface="+mj-ea"/>
                <a:cs typeface="+mj-cs"/>
              </a:rPr>
              <a:t> attendance at a secondary school</a:t>
            </a:r>
            <a:endParaRPr kumimoji="0" lang="en-US" sz="3000" b="0" i="0" u="none" strike="noStrike" kern="1200" cap="all" spc="0" normalizeH="0" baseline="0" noProof="0" dirty="0" smtClean="0">
              <a:ln>
                <a:noFill/>
              </a:ln>
              <a:solidFill>
                <a:schemeClr val="tx2"/>
              </a:solidFill>
              <a:effectLst>
                <a:outerShdw blurRad="38100" dist="38100" dir="2700000" algn="tl">
                  <a:srgbClr val="000000">
                    <a:alpha val="43137"/>
                  </a:srgbClr>
                </a:outerShdw>
              </a:effectLst>
              <a:uLnTx/>
              <a:uFillTx/>
              <a:latin typeface="Garamond" pitchFamily="18" charset="0"/>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7" name="Rectangle 3"/>
          <p:cNvSpPr>
            <a:spLocks noGrp="1" noChangeArrowheads="1"/>
          </p:cNvSpPr>
          <p:nvPr>
            <p:ph type="body" idx="1"/>
          </p:nvPr>
        </p:nvSpPr>
        <p:spPr>
          <a:xfrm>
            <a:off x="609600" y="1600200"/>
            <a:ext cx="8382000" cy="5105400"/>
          </a:xfrm>
          <a:ln>
            <a:solidFill>
              <a:schemeClr val="tx2"/>
            </a:solidFill>
          </a:ln>
        </p:spPr>
        <p:txBody>
          <a:bodyPr>
            <a:normAutofit fontScale="92500" lnSpcReduction="10000"/>
          </a:bodyPr>
          <a:lstStyle/>
          <a:p>
            <a:pPr>
              <a:spcBef>
                <a:spcPts val="0"/>
              </a:spcBef>
              <a:buNone/>
            </a:pPr>
            <a:r>
              <a:rPr lang="en-US" sz="2800" dirty="0" smtClean="0">
                <a:solidFill>
                  <a:schemeClr val="tx2"/>
                </a:solidFill>
                <a:latin typeface="Garamond" pitchFamily="18" charset="0"/>
              </a:rPr>
              <a:t>May include:</a:t>
            </a:r>
          </a:p>
          <a:p>
            <a:pPr lvl="1">
              <a:spcBef>
                <a:spcPts val="0"/>
              </a:spcBef>
              <a:buFont typeface="Wingdings" pitchFamily="2" charset="2"/>
              <a:buChar char="Ø"/>
            </a:pPr>
            <a:r>
              <a:rPr lang="en-US" sz="2400" b="0" dirty="0" smtClean="0">
                <a:solidFill>
                  <a:schemeClr val="tx2"/>
                </a:solidFill>
                <a:latin typeface="Garamond" pitchFamily="18" charset="0"/>
              </a:rPr>
              <a:t>Literacy education if required to secure a high school diploma or a GED</a:t>
            </a:r>
          </a:p>
          <a:p>
            <a:pPr lvl="1">
              <a:lnSpc>
                <a:spcPct val="110000"/>
              </a:lnSpc>
              <a:spcBef>
                <a:spcPts val="0"/>
              </a:spcBef>
              <a:buFont typeface="Wingdings" pitchFamily="2" charset="2"/>
              <a:buChar char="Ø"/>
            </a:pPr>
            <a:r>
              <a:rPr lang="en-US" sz="2400" b="0" dirty="0" smtClean="0">
                <a:solidFill>
                  <a:schemeClr val="tx2"/>
                </a:solidFill>
                <a:latin typeface="Garamond" pitchFamily="18" charset="0"/>
              </a:rPr>
              <a:t>Adult Basic Education directly related to obtaining high school diploma or GED</a:t>
            </a:r>
            <a:endParaRPr lang="en-US" sz="1600" b="0" dirty="0" smtClean="0">
              <a:solidFill>
                <a:schemeClr val="tx2"/>
              </a:solidFill>
              <a:latin typeface="Garamond" pitchFamily="18" charset="0"/>
            </a:endParaRPr>
          </a:p>
          <a:p>
            <a:pPr>
              <a:buFont typeface="Wingdings" pitchFamily="2" charset="2"/>
              <a:buChar char="Ø"/>
            </a:pPr>
            <a:r>
              <a:rPr lang="en-US" sz="2800" dirty="0" smtClean="0">
                <a:solidFill>
                  <a:schemeClr val="tx2"/>
                </a:solidFill>
                <a:latin typeface="Garamond" pitchFamily="18" charset="0"/>
              </a:rPr>
              <a:t>Study Time</a:t>
            </a:r>
          </a:p>
          <a:p>
            <a:pPr lvl="1">
              <a:buFont typeface="Wingdings" pitchFamily="2" charset="2"/>
              <a:buChar char="Ø"/>
            </a:pPr>
            <a:r>
              <a:rPr lang="en-US" sz="2700" b="0" u="sng" dirty="0" smtClean="0">
                <a:solidFill>
                  <a:schemeClr val="tx2"/>
                </a:solidFill>
                <a:latin typeface="Garamond" pitchFamily="18" charset="0"/>
              </a:rPr>
              <a:t>Supervised Study Time </a:t>
            </a:r>
            <a:endParaRPr lang="en-US" sz="2700" u="sng" dirty="0" smtClean="0">
              <a:solidFill>
                <a:schemeClr val="tx2"/>
              </a:solidFill>
              <a:latin typeface="Garamond" pitchFamily="18" charset="0"/>
            </a:endParaRPr>
          </a:p>
          <a:p>
            <a:pPr lvl="2">
              <a:buFont typeface="Wingdings" pitchFamily="2" charset="2"/>
              <a:buChar char="Ø"/>
            </a:pPr>
            <a:r>
              <a:rPr lang="en-US" sz="2400" b="0" dirty="0" smtClean="0">
                <a:solidFill>
                  <a:schemeClr val="tx2"/>
                </a:solidFill>
                <a:latin typeface="Garamond" pitchFamily="18" charset="0"/>
              </a:rPr>
              <a:t>Based on statement from the school and signature of responsible party providing the supervision</a:t>
            </a:r>
            <a:endParaRPr lang="en-US" sz="2400" dirty="0" smtClean="0">
              <a:solidFill>
                <a:schemeClr val="tx2"/>
              </a:solidFill>
              <a:latin typeface="Garamond" pitchFamily="18" charset="0"/>
            </a:endParaRPr>
          </a:p>
          <a:p>
            <a:pPr lvl="1">
              <a:buFont typeface="Wingdings" pitchFamily="2" charset="2"/>
              <a:buChar char="Ø"/>
            </a:pPr>
            <a:r>
              <a:rPr lang="en-US" sz="2700" b="0" u="sng" dirty="0" smtClean="0">
                <a:solidFill>
                  <a:schemeClr val="tx2"/>
                </a:solidFill>
                <a:latin typeface="Garamond" pitchFamily="18" charset="0"/>
              </a:rPr>
              <a:t>Unsupervised Study Time </a:t>
            </a:r>
            <a:endParaRPr lang="en-US" sz="2700" dirty="0" smtClean="0">
              <a:solidFill>
                <a:schemeClr val="tx2"/>
              </a:solidFill>
              <a:latin typeface="Garamond" pitchFamily="18" charset="0"/>
            </a:endParaRPr>
          </a:p>
          <a:p>
            <a:pPr lvl="2">
              <a:buFont typeface="Wingdings" pitchFamily="2" charset="2"/>
              <a:buChar char="Ø"/>
            </a:pPr>
            <a:r>
              <a:rPr lang="en-US" sz="2400" dirty="0" smtClean="0">
                <a:solidFill>
                  <a:schemeClr val="tx2"/>
                </a:solidFill>
                <a:latin typeface="Garamond" pitchFamily="18" charset="0"/>
              </a:rPr>
              <a:t>May receive credit for up to one hour of study time for every hour spent in class</a:t>
            </a:r>
          </a:p>
          <a:p>
            <a:pPr lvl="2">
              <a:buFont typeface="Wingdings" pitchFamily="2" charset="2"/>
              <a:buChar char="Ø"/>
            </a:pPr>
            <a:r>
              <a:rPr lang="en-US" sz="2400" b="0" dirty="0" smtClean="0">
                <a:solidFill>
                  <a:schemeClr val="tx2"/>
                </a:solidFill>
                <a:latin typeface="Garamond" pitchFamily="18" charset="0"/>
              </a:rPr>
              <a:t>Statement of required or recommended study must be received from the school or instructor(s)</a:t>
            </a:r>
          </a:p>
          <a:p>
            <a:pPr marL="742950" lvl="2" indent="-342900">
              <a:spcBef>
                <a:spcPct val="70000"/>
              </a:spcBef>
              <a:buClr>
                <a:schemeClr val="tx2"/>
              </a:buClr>
              <a:buNone/>
            </a:pPr>
            <a:endParaRPr lang="en-US" sz="2000" b="0" dirty="0" smtClean="0">
              <a:latin typeface="Arial Narrow" pitchFamily="34" charset="0"/>
            </a:endParaRPr>
          </a:p>
          <a:p>
            <a:pPr lvl="1">
              <a:spcBef>
                <a:spcPct val="75000"/>
              </a:spcBef>
              <a:buFont typeface="Wingdings" pitchFamily="2" charset="2"/>
              <a:buChar char="v"/>
            </a:pPr>
            <a:endParaRPr lang="en-US" b="0" dirty="0" smtClean="0">
              <a:effectLst/>
              <a:latin typeface="Arial Narrow" pitchFamily="34" charset="0"/>
            </a:endParaRPr>
          </a:p>
        </p:txBody>
      </p:sp>
      <p:sp>
        <p:nvSpPr>
          <p:cNvPr id="8" name="Rectangle 1"/>
          <p:cNvSpPr>
            <a:spLocks noGrp="1"/>
          </p:cNvSpPr>
          <p:nvPr>
            <p:ph type="title"/>
          </p:nvPr>
        </p:nvSpPr>
        <p:spPr>
          <a:xfrm>
            <a:off x="0" y="228600"/>
            <a:ext cx="9144000" cy="990600"/>
          </a:xfrm>
        </p:spPr>
        <p:txBody>
          <a:bodyPr>
            <a:normAutofit fontScale="90000"/>
          </a:bodyPr>
          <a:lstStyle/>
          <a:p>
            <a:pPr lvl="0" algn="ctr"/>
            <a:r>
              <a:rPr lang="en-US" sz="8800" b="1" dirty="0" smtClean="0">
                <a:solidFill>
                  <a:schemeClr val="accent2">
                    <a:lumMod val="75000"/>
                  </a:schemeClr>
                </a:solidFill>
                <a:latin typeface="Arial Narrow" pitchFamily="34" charset="0"/>
              </a:rPr>
              <a:t/>
            </a:r>
            <a:br>
              <a:rPr lang="en-US" sz="8800" b="1" dirty="0" smtClean="0">
                <a:solidFill>
                  <a:schemeClr val="accent2">
                    <a:lumMod val="75000"/>
                  </a:schemeClr>
                </a:solidFill>
                <a:latin typeface="Arial Narrow" pitchFamily="34" charset="0"/>
              </a:rPr>
            </a:br>
            <a:endParaRPr lang="en-US" dirty="0"/>
          </a:p>
        </p:txBody>
      </p:sp>
      <p:sp>
        <p:nvSpPr>
          <p:cNvPr id="6" name="Rectangle 2"/>
          <p:cNvSpPr txBox="1">
            <a:spLocks noRot="1" noChangeArrowheads="1"/>
          </p:cNvSpPr>
          <p:nvPr/>
        </p:nvSpPr>
        <p:spPr>
          <a:xfrm>
            <a:off x="0" y="0"/>
            <a:ext cx="9144000" cy="12954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all" spc="0" normalizeH="0" baseline="0" noProof="0" dirty="0" smtClean="0">
                <a:ln>
                  <a:noFill/>
                </a:ln>
                <a:solidFill>
                  <a:schemeClr val="tx2"/>
                </a:solidFill>
                <a:effectLst>
                  <a:outerShdw blurRad="38100" dist="38100" dir="2700000" algn="tl">
                    <a:srgbClr val="000000">
                      <a:alpha val="43137"/>
                    </a:srgbClr>
                  </a:outerShdw>
                </a:effectLst>
                <a:uLnTx/>
                <a:uFillTx/>
                <a:latin typeface="Garamond" pitchFamily="18" charset="0"/>
                <a:ea typeface="+mj-ea"/>
                <a:cs typeface="+mj-cs"/>
              </a:rPr>
              <a:t>Satisfactory</a:t>
            </a:r>
            <a:r>
              <a:rPr kumimoji="0" lang="en-US" sz="3000" b="0" i="0" u="none" strike="noStrike" kern="1200" cap="all" spc="0" normalizeH="0" noProof="0" dirty="0" smtClean="0">
                <a:ln>
                  <a:noFill/>
                </a:ln>
                <a:solidFill>
                  <a:schemeClr val="tx2"/>
                </a:solidFill>
                <a:effectLst>
                  <a:outerShdw blurRad="38100" dist="38100" dir="2700000" algn="tl">
                    <a:srgbClr val="000000">
                      <a:alpha val="43137"/>
                    </a:srgbClr>
                  </a:outerShdw>
                </a:effectLst>
                <a:uLnTx/>
                <a:uFillTx/>
                <a:latin typeface="Garamond" pitchFamily="18" charset="0"/>
                <a:ea typeface="+mj-ea"/>
                <a:cs typeface="+mj-cs"/>
              </a:rPr>
              <a:t> attendance at a secondary school</a:t>
            </a:r>
            <a:endParaRPr kumimoji="0" lang="en-US" sz="3000" b="0" i="0" u="none" strike="noStrike" kern="1200" cap="all" spc="0" normalizeH="0" baseline="0" noProof="0" dirty="0" smtClean="0">
              <a:ln>
                <a:noFill/>
              </a:ln>
              <a:solidFill>
                <a:schemeClr val="tx2"/>
              </a:solidFill>
              <a:effectLst>
                <a:outerShdw blurRad="38100" dist="38100" dir="2700000" algn="tl">
                  <a:srgbClr val="000000">
                    <a:alpha val="43137"/>
                  </a:srgbClr>
                </a:outerShdw>
              </a:effectLst>
              <a:uLnTx/>
              <a:uFillTx/>
              <a:latin typeface="Garamond" pitchFamily="18" charset="0"/>
              <a:ea typeface="+mj-ea"/>
              <a:cs typeface="+mj-cs"/>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4"/>
          </p:nvPr>
        </p:nvSpPr>
        <p:spPr/>
        <p:txBody>
          <a:bodyPr>
            <a:normAutofit/>
          </a:bodyPr>
          <a:lstStyle/>
          <a:p>
            <a:pPr marL="514350" indent="-514350">
              <a:buNone/>
            </a:pPr>
            <a:endParaRPr lang="en-US" sz="3600" i="1" dirty="0" smtClean="0">
              <a:solidFill>
                <a:schemeClr val="tx2"/>
              </a:solidFill>
              <a:latin typeface="Bell MT" pitchFamily="18" charset="0"/>
            </a:endParaRPr>
          </a:p>
          <a:p>
            <a:pPr marL="514350" indent="-514350">
              <a:buNone/>
            </a:pPr>
            <a:endParaRPr lang="en-US" sz="3600" i="1" dirty="0" smtClean="0">
              <a:solidFill>
                <a:schemeClr val="tx2"/>
              </a:solidFill>
              <a:latin typeface="Bell MT" pitchFamily="18" charset="0"/>
            </a:endParaRPr>
          </a:p>
        </p:txBody>
      </p:sp>
      <p:sp>
        <p:nvSpPr>
          <p:cNvPr id="5" name="Text Placeholder 4"/>
          <p:cNvSpPr>
            <a:spLocks noGrp="1"/>
          </p:cNvSpPr>
          <p:nvPr>
            <p:ph type="body" sz="quarter" idx="1"/>
          </p:nvPr>
        </p:nvSpPr>
        <p:spPr/>
        <p:txBody>
          <a:bodyPr>
            <a:noAutofit/>
          </a:bodyPr>
          <a:lstStyle/>
          <a:p>
            <a:pPr algn="ctr"/>
            <a:r>
              <a:rPr lang="en-US" sz="5400" smtClean="0"/>
              <a:t>Scenario </a:t>
            </a:r>
            <a:endParaRPr lang="en-US" sz="5400" dirty="0"/>
          </a:p>
        </p:txBody>
      </p:sp>
      <p:sp>
        <p:nvSpPr>
          <p:cNvPr id="6" name="Text Placeholder 5"/>
          <p:cNvSpPr>
            <a:spLocks noGrp="1"/>
          </p:cNvSpPr>
          <p:nvPr>
            <p:ph type="body" sz="quarter" idx="3"/>
          </p:nvPr>
        </p:nvSpPr>
        <p:spPr>
          <a:solidFill>
            <a:schemeClr val="accent1"/>
          </a:solidFill>
        </p:spPr>
        <p:txBody>
          <a:bodyPr>
            <a:noAutofit/>
          </a:bodyPr>
          <a:lstStyle/>
          <a:p>
            <a:pPr algn="ctr"/>
            <a:r>
              <a:rPr lang="en-US" sz="4000" smtClean="0"/>
              <a:t>Does it Count</a:t>
            </a:r>
            <a:endParaRPr lang="en-US" sz="4000" dirty="0"/>
          </a:p>
        </p:txBody>
      </p:sp>
      <p:sp>
        <p:nvSpPr>
          <p:cNvPr id="7" name="TextBox 6"/>
          <p:cNvSpPr txBox="1"/>
          <p:nvPr/>
        </p:nvSpPr>
        <p:spPr>
          <a:xfrm>
            <a:off x="4876800" y="2819400"/>
            <a:ext cx="2057400"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YES</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9" name="TextBox 8"/>
          <p:cNvSpPr txBox="1"/>
          <p:nvPr/>
        </p:nvSpPr>
        <p:spPr>
          <a:xfrm>
            <a:off x="6172200" y="4038600"/>
            <a:ext cx="2057400"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NO</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2"/>
          <p:cNvSpPr txBox="1">
            <a:spLocks noGrp="1" noRot="1" noChangeArrowheads="1"/>
          </p:cNvSpPr>
          <p:nvPr>
            <p:ph type="title"/>
          </p:nvPr>
        </p:nvSpPr>
        <p:spPr>
          <a:xfrm>
            <a:off x="0" y="0"/>
            <a:ext cx="9144000" cy="1295400"/>
          </a:xfrm>
          <a:prstGeom prst="rect">
            <a:avLst/>
          </a:prstGeom>
        </p:spPr>
        <p:txBody>
          <a:bodyPr vert="horz"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all" spc="0" normalizeH="0" baseline="0" noProof="0" dirty="0" smtClean="0">
                <a:ln>
                  <a:noFill/>
                </a:ln>
                <a:solidFill>
                  <a:schemeClr val="tx2"/>
                </a:solidFill>
                <a:effectLst>
                  <a:outerShdw blurRad="38100" dist="38100" dir="2700000" algn="tl">
                    <a:srgbClr val="000000">
                      <a:alpha val="43137"/>
                    </a:srgbClr>
                  </a:outerShdw>
                </a:effectLst>
                <a:uLnTx/>
                <a:uFillTx/>
                <a:latin typeface="Garamond" pitchFamily="18" charset="0"/>
              </a:rPr>
              <a:t>Satisfactory</a:t>
            </a:r>
            <a:r>
              <a:rPr kumimoji="0" lang="en-US" sz="3200" b="0" i="0" u="none" strike="noStrike" kern="1200" cap="all" spc="0" normalizeH="0" noProof="0" dirty="0" smtClean="0">
                <a:ln>
                  <a:noFill/>
                </a:ln>
                <a:solidFill>
                  <a:schemeClr val="tx2"/>
                </a:solidFill>
                <a:effectLst>
                  <a:outerShdw blurRad="38100" dist="38100" dir="2700000" algn="tl">
                    <a:srgbClr val="000000">
                      <a:alpha val="43137"/>
                    </a:srgbClr>
                  </a:outerShdw>
                </a:effectLst>
                <a:uLnTx/>
                <a:uFillTx/>
                <a:latin typeface="Garamond" pitchFamily="18" charset="0"/>
              </a:rPr>
              <a:t> attendance at a secondary school</a:t>
            </a:r>
            <a:endParaRPr kumimoji="0" lang="en-US" sz="3200" b="0" i="0" u="none" strike="noStrike" kern="1200" cap="all" spc="0" normalizeH="0" baseline="0" noProof="0" dirty="0" smtClean="0">
              <a:ln>
                <a:noFill/>
              </a:ln>
              <a:solidFill>
                <a:schemeClr val="tx2"/>
              </a:solidFill>
              <a:effectLst>
                <a:outerShdw blurRad="38100" dist="38100" dir="2700000" algn="tl">
                  <a:srgbClr val="000000">
                    <a:alpha val="43137"/>
                  </a:srgbClr>
                </a:outerShdw>
              </a:effectLst>
              <a:uLnTx/>
              <a:uFillTx/>
              <a:latin typeface="Garamond" pitchFamily="18" charset="0"/>
            </a:endParaRPr>
          </a:p>
        </p:txBody>
      </p:sp>
      <p:sp>
        <p:nvSpPr>
          <p:cNvPr id="23" name="Content Placeholder 9"/>
          <p:cNvSpPr>
            <a:spLocks noGrp="1"/>
          </p:cNvSpPr>
          <p:nvPr>
            <p:ph sz="quarter" idx="2"/>
          </p:nvPr>
        </p:nvSpPr>
        <p:spPr>
          <a:xfrm>
            <a:off x="609600" y="2438400"/>
            <a:ext cx="3886200" cy="4114800"/>
          </a:xfrm>
          <a:ln>
            <a:solidFill>
              <a:schemeClr val="accent1"/>
            </a:solidFill>
          </a:ln>
        </p:spPr>
        <p:txBody>
          <a:bodyPr anchor="ctr">
            <a:normAutofit/>
          </a:bodyPr>
          <a:lstStyle/>
          <a:p>
            <a:pPr marL="0" indent="-457200">
              <a:spcBef>
                <a:spcPts val="0"/>
              </a:spcBef>
              <a:buNone/>
            </a:pPr>
            <a:r>
              <a:rPr lang="en-US" sz="2000" i="1" dirty="0" smtClean="0">
                <a:solidFill>
                  <a:schemeClr val="tx2"/>
                </a:solidFill>
                <a:latin typeface="Bell MT" pitchFamily="18" charset="0"/>
              </a:rPr>
              <a:t>Michelle is a teen mother and would </a:t>
            </a:r>
          </a:p>
          <a:p>
            <a:pPr marL="0" indent="-457200">
              <a:spcBef>
                <a:spcPts val="0"/>
              </a:spcBef>
              <a:buNone/>
            </a:pPr>
            <a:r>
              <a:rPr lang="en-US" sz="2000" i="1" dirty="0" smtClean="0">
                <a:solidFill>
                  <a:schemeClr val="tx2"/>
                </a:solidFill>
                <a:latin typeface="Bell MT" pitchFamily="18" charset="0"/>
              </a:rPr>
              <a:t>like to obtain her high school diploma </a:t>
            </a:r>
          </a:p>
          <a:p>
            <a:pPr marL="0" indent="-457200">
              <a:spcBef>
                <a:spcPts val="0"/>
              </a:spcBef>
              <a:buNone/>
            </a:pPr>
            <a:r>
              <a:rPr lang="en-US" sz="2000" i="1" dirty="0" smtClean="0">
                <a:solidFill>
                  <a:schemeClr val="tx2"/>
                </a:solidFill>
                <a:latin typeface="Bell MT" pitchFamily="18" charset="0"/>
              </a:rPr>
              <a:t>through a local community college</a:t>
            </a:r>
            <a:endParaRPr lang="en-US" sz="2000" i="1" dirty="0" smtClean="0">
              <a:latin typeface="Bell MT" pitchFamily="18" charset="0"/>
            </a:endParaRPr>
          </a:p>
          <a:p>
            <a:pPr marL="0" indent="-457200">
              <a:spcBef>
                <a:spcPts val="0"/>
              </a:spcBef>
              <a:buNone/>
            </a:pPr>
            <a:r>
              <a:rPr lang="en-US" sz="2000" i="1" dirty="0" smtClean="0">
                <a:solidFill>
                  <a:schemeClr val="tx2"/>
                </a:solidFill>
                <a:latin typeface="Bell MT" pitchFamily="18" charset="0"/>
              </a:rPr>
              <a:t>that offers a high school curriculum </a:t>
            </a:r>
          </a:p>
          <a:p>
            <a:pPr marL="0" indent="-457200">
              <a:spcBef>
                <a:spcPts val="0"/>
              </a:spcBef>
              <a:buNone/>
            </a:pPr>
            <a:r>
              <a:rPr lang="en-US" sz="2000" i="1" dirty="0" smtClean="0">
                <a:solidFill>
                  <a:schemeClr val="tx2"/>
                </a:solidFill>
                <a:latin typeface="Bell MT" pitchFamily="18" charset="0"/>
              </a:rPr>
              <a:t>and provides Parenting workshops</a:t>
            </a:r>
          </a:p>
          <a:p>
            <a:pPr marL="0" indent="-457200">
              <a:spcBef>
                <a:spcPts val="0"/>
              </a:spcBef>
              <a:buNone/>
            </a:pPr>
            <a:endParaRPr lang="en-US" sz="2400" dirty="0" smtClean="0">
              <a:solidFill>
                <a:schemeClr val="tx2"/>
              </a:solidFill>
              <a:latin typeface="Bell MT"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4"/>
          </p:nvPr>
        </p:nvSpPr>
        <p:spPr/>
        <p:txBody>
          <a:bodyPr>
            <a:normAutofit/>
          </a:bodyPr>
          <a:lstStyle/>
          <a:p>
            <a:pPr marL="514350" indent="-514350">
              <a:buNone/>
            </a:pPr>
            <a:endParaRPr lang="en-US" sz="3600" i="1" dirty="0" smtClean="0">
              <a:solidFill>
                <a:schemeClr val="tx2"/>
              </a:solidFill>
              <a:latin typeface="Bell MT" pitchFamily="18" charset="0"/>
            </a:endParaRPr>
          </a:p>
          <a:p>
            <a:pPr marL="514350" indent="-514350">
              <a:buNone/>
            </a:pPr>
            <a:endParaRPr lang="en-US" sz="3600" i="1" dirty="0" smtClean="0">
              <a:solidFill>
                <a:schemeClr val="tx2"/>
              </a:solidFill>
              <a:latin typeface="Bell MT" pitchFamily="18" charset="0"/>
            </a:endParaRPr>
          </a:p>
        </p:txBody>
      </p:sp>
      <p:sp>
        <p:nvSpPr>
          <p:cNvPr id="5" name="Text Placeholder 4"/>
          <p:cNvSpPr>
            <a:spLocks noGrp="1"/>
          </p:cNvSpPr>
          <p:nvPr>
            <p:ph type="body" sz="quarter" idx="1"/>
          </p:nvPr>
        </p:nvSpPr>
        <p:spPr/>
        <p:txBody>
          <a:bodyPr>
            <a:noAutofit/>
          </a:bodyPr>
          <a:lstStyle/>
          <a:p>
            <a:pPr algn="ctr"/>
            <a:r>
              <a:rPr lang="en-US" sz="5400" dirty="0" smtClean="0"/>
              <a:t>Scenario </a:t>
            </a:r>
            <a:endParaRPr lang="en-US" sz="5400" dirty="0"/>
          </a:p>
        </p:txBody>
      </p:sp>
      <p:sp>
        <p:nvSpPr>
          <p:cNvPr id="6" name="Text Placeholder 5"/>
          <p:cNvSpPr>
            <a:spLocks noGrp="1"/>
          </p:cNvSpPr>
          <p:nvPr>
            <p:ph type="body" sz="quarter" idx="3"/>
          </p:nvPr>
        </p:nvSpPr>
        <p:spPr>
          <a:solidFill>
            <a:schemeClr val="accent1"/>
          </a:solidFill>
        </p:spPr>
        <p:txBody>
          <a:bodyPr>
            <a:noAutofit/>
          </a:bodyPr>
          <a:lstStyle/>
          <a:p>
            <a:pPr algn="ctr"/>
            <a:r>
              <a:rPr lang="en-US" sz="4000" dirty="0" smtClean="0"/>
              <a:t>Does it Count</a:t>
            </a:r>
            <a:endParaRPr lang="en-US" sz="4000" dirty="0"/>
          </a:p>
        </p:txBody>
      </p:sp>
      <p:sp>
        <p:nvSpPr>
          <p:cNvPr id="7" name="TextBox 6"/>
          <p:cNvSpPr txBox="1"/>
          <p:nvPr/>
        </p:nvSpPr>
        <p:spPr>
          <a:xfrm>
            <a:off x="5638800" y="3124200"/>
            <a:ext cx="2057400"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YES</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2"/>
          <p:cNvSpPr txBox="1">
            <a:spLocks noGrp="1" noRot="1" noChangeArrowheads="1"/>
          </p:cNvSpPr>
          <p:nvPr>
            <p:ph type="title"/>
          </p:nvPr>
        </p:nvSpPr>
        <p:spPr>
          <a:xfrm>
            <a:off x="0" y="0"/>
            <a:ext cx="9144000" cy="1295400"/>
          </a:xfrm>
          <a:prstGeom prst="rect">
            <a:avLst/>
          </a:prstGeom>
        </p:spPr>
        <p:txBody>
          <a:bodyPr vert="horz"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all" spc="0" normalizeH="0" baseline="0" noProof="0" dirty="0" smtClean="0">
                <a:ln>
                  <a:noFill/>
                </a:ln>
                <a:solidFill>
                  <a:schemeClr val="tx2"/>
                </a:solidFill>
                <a:effectLst>
                  <a:outerShdw blurRad="38100" dist="38100" dir="2700000" algn="tl">
                    <a:srgbClr val="000000">
                      <a:alpha val="43137"/>
                    </a:srgbClr>
                  </a:outerShdw>
                </a:effectLst>
                <a:uLnTx/>
                <a:uFillTx/>
                <a:latin typeface="Garamond" pitchFamily="18" charset="0"/>
              </a:rPr>
              <a:t>Satisfactory</a:t>
            </a:r>
            <a:r>
              <a:rPr kumimoji="0" lang="en-US" sz="3200" b="0" i="0" u="none" strike="noStrike" kern="1200" cap="all" spc="0" normalizeH="0" noProof="0" dirty="0" smtClean="0">
                <a:ln>
                  <a:noFill/>
                </a:ln>
                <a:solidFill>
                  <a:schemeClr val="tx2"/>
                </a:solidFill>
                <a:effectLst>
                  <a:outerShdw blurRad="38100" dist="38100" dir="2700000" algn="tl">
                    <a:srgbClr val="000000">
                      <a:alpha val="43137"/>
                    </a:srgbClr>
                  </a:outerShdw>
                </a:effectLst>
                <a:uLnTx/>
                <a:uFillTx/>
                <a:latin typeface="Garamond" pitchFamily="18" charset="0"/>
              </a:rPr>
              <a:t> attendance at a secondary school</a:t>
            </a:r>
            <a:endParaRPr kumimoji="0" lang="en-US" sz="3200" b="0" i="0" u="none" strike="noStrike" kern="1200" cap="all" spc="0" normalizeH="0" baseline="0" noProof="0" dirty="0" smtClean="0">
              <a:ln>
                <a:noFill/>
              </a:ln>
              <a:solidFill>
                <a:schemeClr val="tx2"/>
              </a:solidFill>
              <a:effectLst>
                <a:outerShdw blurRad="38100" dist="38100" dir="2700000" algn="tl">
                  <a:srgbClr val="000000">
                    <a:alpha val="43137"/>
                  </a:srgbClr>
                </a:outerShdw>
              </a:effectLst>
              <a:uLnTx/>
              <a:uFillTx/>
              <a:latin typeface="Garamond" pitchFamily="18" charset="0"/>
            </a:endParaRPr>
          </a:p>
        </p:txBody>
      </p:sp>
      <p:sp>
        <p:nvSpPr>
          <p:cNvPr id="9" name="Content Placeholder 9"/>
          <p:cNvSpPr txBox="1">
            <a:spLocks/>
          </p:cNvSpPr>
          <p:nvPr/>
        </p:nvSpPr>
        <p:spPr>
          <a:xfrm>
            <a:off x="609600" y="2438400"/>
            <a:ext cx="3886200" cy="4114800"/>
          </a:xfrm>
          <a:prstGeom prst="rect">
            <a:avLst/>
          </a:prstGeom>
          <a:ln>
            <a:solidFill>
              <a:schemeClr val="accent1"/>
            </a:solidFill>
          </a:ln>
        </p:spPr>
        <p:txBody>
          <a:bodyPr vert="horz" anchor="ctr">
            <a:normAutofit/>
          </a:bodyPr>
          <a:lstStyle/>
          <a:p>
            <a:pPr marL="0" marR="0" lvl="0" indent="-457200" algn="l" defTabSz="914400" rtl="0" eaLnBrk="1" fontAlgn="auto" latinLnBrk="0" hangingPunct="1">
              <a:lnSpc>
                <a:spcPct val="100000"/>
              </a:lnSpc>
              <a:spcBef>
                <a:spcPts val="0"/>
              </a:spcBef>
              <a:spcAft>
                <a:spcPts val="0"/>
              </a:spcAft>
              <a:buClr>
                <a:schemeClr val="accent2"/>
              </a:buClr>
              <a:buSzPct val="60000"/>
              <a:buFont typeface="Wingdings"/>
              <a:buNone/>
              <a:tabLst/>
              <a:defRPr/>
            </a:pPr>
            <a:r>
              <a:rPr kumimoji="0" lang="en-US" sz="2000" b="0" i="1" u="none" strike="noStrike" kern="1200" cap="none" spc="0" normalizeH="0" baseline="0" noProof="0" smtClean="0">
                <a:ln>
                  <a:noFill/>
                </a:ln>
                <a:solidFill>
                  <a:schemeClr val="tx2"/>
                </a:solidFill>
                <a:effectLst/>
                <a:uLnTx/>
                <a:uFillTx/>
                <a:latin typeface="Bell MT" pitchFamily="18" charset="0"/>
                <a:ea typeface="+mn-ea"/>
                <a:cs typeface="+mn-cs"/>
              </a:rPr>
              <a:t>Michelle is a teen mother and would </a:t>
            </a:r>
          </a:p>
          <a:p>
            <a:pPr marL="0" marR="0" lvl="0" indent="-457200" algn="l" defTabSz="914400" rtl="0" eaLnBrk="1" fontAlgn="auto" latinLnBrk="0" hangingPunct="1">
              <a:lnSpc>
                <a:spcPct val="100000"/>
              </a:lnSpc>
              <a:spcBef>
                <a:spcPts val="0"/>
              </a:spcBef>
              <a:spcAft>
                <a:spcPts val="0"/>
              </a:spcAft>
              <a:buClr>
                <a:schemeClr val="accent2"/>
              </a:buClr>
              <a:buSzPct val="60000"/>
              <a:buFont typeface="Wingdings"/>
              <a:buNone/>
              <a:tabLst/>
              <a:defRPr/>
            </a:pPr>
            <a:r>
              <a:rPr kumimoji="0" lang="en-US" sz="2000" b="0" i="1" u="none" strike="noStrike" kern="1200" cap="none" spc="0" normalizeH="0" baseline="0" noProof="0" smtClean="0">
                <a:ln>
                  <a:noFill/>
                </a:ln>
                <a:solidFill>
                  <a:schemeClr val="tx2"/>
                </a:solidFill>
                <a:effectLst/>
                <a:uLnTx/>
                <a:uFillTx/>
                <a:latin typeface="Bell MT" pitchFamily="18" charset="0"/>
                <a:ea typeface="+mn-ea"/>
                <a:cs typeface="+mn-cs"/>
              </a:rPr>
              <a:t>like to obtain her high school diploma </a:t>
            </a:r>
          </a:p>
          <a:p>
            <a:pPr marL="0" marR="0" lvl="0" indent="-457200" algn="l" defTabSz="914400" rtl="0" eaLnBrk="1" fontAlgn="auto" latinLnBrk="0" hangingPunct="1">
              <a:lnSpc>
                <a:spcPct val="100000"/>
              </a:lnSpc>
              <a:spcBef>
                <a:spcPts val="0"/>
              </a:spcBef>
              <a:spcAft>
                <a:spcPts val="0"/>
              </a:spcAft>
              <a:buClr>
                <a:schemeClr val="accent2"/>
              </a:buClr>
              <a:buSzPct val="60000"/>
              <a:buFont typeface="Wingdings"/>
              <a:buNone/>
              <a:tabLst/>
              <a:defRPr/>
            </a:pPr>
            <a:r>
              <a:rPr kumimoji="0" lang="en-US" sz="2000" b="0" i="1" u="none" strike="noStrike" kern="1200" cap="none" spc="0" normalizeH="0" baseline="0" noProof="0" smtClean="0">
                <a:ln>
                  <a:noFill/>
                </a:ln>
                <a:solidFill>
                  <a:schemeClr val="tx2"/>
                </a:solidFill>
                <a:effectLst/>
                <a:uLnTx/>
                <a:uFillTx/>
                <a:latin typeface="Bell MT" pitchFamily="18" charset="0"/>
                <a:ea typeface="+mn-ea"/>
                <a:cs typeface="+mn-cs"/>
              </a:rPr>
              <a:t>through a local community college</a:t>
            </a:r>
            <a:endParaRPr kumimoji="0" lang="en-US" sz="2000" b="0" i="1" u="none" strike="noStrike" kern="1200" cap="none" spc="0" normalizeH="0" baseline="0" noProof="0" smtClean="0">
              <a:ln>
                <a:noFill/>
              </a:ln>
              <a:solidFill>
                <a:schemeClr val="tx1"/>
              </a:solidFill>
              <a:effectLst/>
              <a:uLnTx/>
              <a:uFillTx/>
              <a:latin typeface="Bell MT" pitchFamily="18" charset="0"/>
              <a:ea typeface="+mn-ea"/>
              <a:cs typeface="+mn-cs"/>
            </a:endParaRPr>
          </a:p>
          <a:p>
            <a:pPr marL="0" marR="0" lvl="0" indent="-457200" algn="l" defTabSz="914400" rtl="0" eaLnBrk="1" fontAlgn="auto" latinLnBrk="0" hangingPunct="1">
              <a:lnSpc>
                <a:spcPct val="100000"/>
              </a:lnSpc>
              <a:spcBef>
                <a:spcPts val="0"/>
              </a:spcBef>
              <a:spcAft>
                <a:spcPts val="0"/>
              </a:spcAft>
              <a:buClr>
                <a:schemeClr val="accent2"/>
              </a:buClr>
              <a:buSzPct val="60000"/>
              <a:buFont typeface="Wingdings"/>
              <a:buNone/>
              <a:tabLst/>
              <a:defRPr/>
            </a:pPr>
            <a:r>
              <a:rPr kumimoji="0" lang="en-US" sz="2000" b="0" i="1" u="none" strike="noStrike" kern="1200" cap="none" spc="0" normalizeH="0" baseline="0" noProof="0" smtClean="0">
                <a:ln>
                  <a:noFill/>
                </a:ln>
                <a:solidFill>
                  <a:schemeClr val="tx2"/>
                </a:solidFill>
                <a:effectLst/>
                <a:uLnTx/>
                <a:uFillTx/>
                <a:latin typeface="Bell MT" pitchFamily="18" charset="0"/>
                <a:ea typeface="+mn-ea"/>
                <a:cs typeface="+mn-cs"/>
              </a:rPr>
              <a:t>that offers a high school curriculum </a:t>
            </a:r>
          </a:p>
          <a:p>
            <a:pPr marL="0" marR="0" lvl="0" indent="-457200" algn="l" defTabSz="914400" rtl="0" eaLnBrk="1" fontAlgn="auto" latinLnBrk="0" hangingPunct="1">
              <a:lnSpc>
                <a:spcPct val="100000"/>
              </a:lnSpc>
              <a:spcBef>
                <a:spcPts val="0"/>
              </a:spcBef>
              <a:spcAft>
                <a:spcPts val="0"/>
              </a:spcAft>
              <a:buClr>
                <a:schemeClr val="accent2"/>
              </a:buClr>
              <a:buSzPct val="60000"/>
              <a:buFont typeface="Wingdings"/>
              <a:buNone/>
              <a:tabLst/>
              <a:defRPr/>
            </a:pPr>
            <a:r>
              <a:rPr kumimoji="0" lang="en-US" sz="2000" b="0" i="1" u="none" strike="noStrike" kern="1200" cap="none" spc="0" normalizeH="0" baseline="0" noProof="0" smtClean="0">
                <a:ln>
                  <a:noFill/>
                </a:ln>
                <a:solidFill>
                  <a:schemeClr val="tx2"/>
                </a:solidFill>
                <a:effectLst/>
                <a:uLnTx/>
                <a:uFillTx/>
                <a:latin typeface="Bell MT" pitchFamily="18" charset="0"/>
                <a:ea typeface="+mn-ea"/>
                <a:cs typeface="+mn-cs"/>
              </a:rPr>
              <a:t>and provides Parenting workshops</a:t>
            </a:r>
          </a:p>
          <a:p>
            <a:pPr marL="0" marR="0" lvl="0" indent="-457200" algn="l" defTabSz="914400" rtl="0" eaLnBrk="1" fontAlgn="auto" latinLnBrk="0" hangingPunct="1">
              <a:lnSpc>
                <a:spcPct val="100000"/>
              </a:lnSpc>
              <a:spcBef>
                <a:spcPts val="0"/>
              </a:spcBef>
              <a:spcAft>
                <a:spcPts val="0"/>
              </a:spcAft>
              <a:buClr>
                <a:schemeClr val="accent2"/>
              </a:buClr>
              <a:buSzPct val="60000"/>
              <a:buFont typeface="Wingdings"/>
              <a:buNone/>
              <a:tabLst/>
              <a:defRPr/>
            </a:pPr>
            <a:endParaRPr kumimoji="0" lang="en-US" sz="2400" b="0" i="0" u="none" strike="noStrike" kern="1200" cap="none" spc="0" normalizeH="0" baseline="0" noProof="0" dirty="0" smtClean="0">
              <a:ln>
                <a:noFill/>
              </a:ln>
              <a:solidFill>
                <a:schemeClr val="tx2"/>
              </a:solidFill>
              <a:effectLst/>
              <a:uLnTx/>
              <a:uFillTx/>
              <a:latin typeface="Bell MT" pitchFamily="18" charset="0"/>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5" name="Rectangle 3"/>
          <p:cNvSpPr>
            <a:spLocks noGrp="1" noChangeArrowheads="1"/>
          </p:cNvSpPr>
          <p:nvPr>
            <p:ph sz="quarter" idx="2"/>
          </p:nvPr>
        </p:nvSpPr>
        <p:spPr>
          <a:xfrm>
            <a:off x="609600" y="2438400"/>
            <a:ext cx="3886200" cy="4114800"/>
          </a:xfrm>
          <a:ln>
            <a:solidFill>
              <a:schemeClr val="accent1"/>
            </a:solidFill>
          </a:ln>
        </p:spPr>
        <p:txBody>
          <a:bodyPr anchor="ctr">
            <a:normAutofit/>
          </a:bodyPr>
          <a:lstStyle/>
          <a:p>
            <a:pPr marL="457200" indent="-457200">
              <a:spcBef>
                <a:spcPts val="0"/>
              </a:spcBef>
              <a:buNone/>
            </a:pPr>
            <a:r>
              <a:rPr lang="en-US" sz="2000" i="1" dirty="0" smtClean="0">
                <a:solidFill>
                  <a:schemeClr val="tx2"/>
                </a:solidFill>
                <a:latin typeface="Bell MT" pitchFamily="18" charset="0"/>
              </a:rPr>
              <a:t>Tammy graduated with her high school </a:t>
            </a:r>
          </a:p>
          <a:p>
            <a:pPr marL="457200" indent="-457200">
              <a:spcBef>
                <a:spcPts val="0"/>
              </a:spcBef>
              <a:buNone/>
            </a:pPr>
            <a:r>
              <a:rPr lang="en-US" sz="2000" i="1" dirty="0" smtClean="0">
                <a:solidFill>
                  <a:schemeClr val="tx2"/>
                </a:solidFill>
                <a:latin typeface="Bell MT" pitchFamily="18" charset="0"/>
              </a:rPr>
              <a:t>diploma at 16  and is now interested in </a:t>
            </a:r>
          </a:p>
          <a:p>
            <a:pPr marL="457200" indent="-457200">
              <a:spcBef>
                <a:spcPts val="0"/>
              </a:spcBef>
              <a:buNone/>
            </a:pPr>
            <a:r>
              <a:rPr lang="en-US" sz="2000" i="1" dirty="0" smtClean="0">
                <a:solidFill>
                  <a:schemeClr val="tx2"/>
                </a:solidFill>
                <a:latin typeface="Bell MT" pitchFamily="18" charset="0"/>
              </a:rPr>
              <a:t>taking classes at the local university. </a:t>
            </a:r>
          </a:p>
          <a:p>
            <a:pPr>
              <a:spcBef>
                <a:spcPts val="0"/>
              </a:spcBef>
              <a:buNone/>
            </a:pPr>
            <a:r>
              <a:rPr lang="en-US" sz="2400" i="1" dirty="0" smtClean="0">
                <a:solidFill>
                  <a:schemeClr val="tx2"/>
                </a:solidFill>
                <a:latin typeface="Bell MT" pitchFamily="18" charset="0"/>
              </a:rPr>
              <a:t> </a:t>
            </a:r>
            <a:endParaRPr lang="en-US" sz="1200" b="0" dirty="0" smtClean="0">
              <a:latin typeface="Arial Narrow" pitchFamily="34" charset="0"/>
            </a:endParaRPr>
          </a:p>
          <a:p>
            <a:pPr lvl="1">
              <a:spcBef>
                <a:spcPct val="70000"/>
              </a:spcBef>
              <a:buFont typeface="Wingdings" pitchFamily="2" charset="2"/>
              <a:buChar char="v"/>
            </a:pPr>
            <a:endParaRPr lang="en-US" sz="2000" b="0" dirty="0" smtClean="0">
              <a:latin typeface="Arial Narrow" pitchFamily="34" charset="0"/>
            </a:endParaRPr>
          </a:p>
          <a:p>
            <a:pPr lvl="1" eaLnBrk="1" hangingPunct="1"/>
            <a:endParaRPr lang="en-US" sz="2000" b="1" dirty="0" smtClean="0">
              <a:effectLst/>
            </a:endParaRPr>
          </a:p>
        </p:txBody>
      </p:sp>
      <p:sp>
        <p:nvSpPr>
          <p:cNvPr id="8" name="Content Placeholder 7"/>
          <p:cNvSpPr>
            <a:spLocks noGrp="1"/>
          </p:cNvSpPr>
          <p:nvPr>
            <p:ph sz="quarter" idx="4"/>
          </p:nvPr>
        </p:nvSpPr>
        <p:spPr/>
        <p:txBody>
          <a:bodyPr>
            <a:normAutofit/>
          </a:bodyPr>
          <a:lstStyle/>
          <a:p>
            <a:pPr marL="514350" indent="-514350">
              <a:buNone/>
            </a:pPr>
            <a:endParaRPr lang="en-US" sz="3600" i="1" dirty="0" smtClean="0">
              <a:solidFill>
                <a:schemeClr val="tx2"/>
              </a:solidFill>
              <a:latin typeface="Bell MT" pitchFamily="18" charset="0"/>
            </a:endParaRPr>
          </a:p>
          <a:p>
            <a:pPr marL="514350" indent="-514350">
              <a:buNone/>
            </a:pPr>
            <a:endParaRPr lang="en-US" sz="3600" i="1" dirty="0" smtClean="0">
              <a:solidFill>
                <a:schemeClr val="tx2"/>
              </a:solidFill>
              <a:latin typeface="Bell MT" pitchFamily="18" charset="0"/>
            </a:endParaRPr>
          </a:p>
        </p:txBody>
      </p:sp>
      <p:sp>
        <p:nvSpPr>
          <p:cNvPr id="5" name="Text Placeholder 4"/>
          <p:cNvSpPr>
            <a:spLocks noGrp="1"/>
          </p:cNvSpPr>
          <p:nvPr>
            <p:ph type="body" sz="quarter" idx="1"/>
          </p:nvPr>
        </p:nvSpPr>
        <p:spPr>
          <a:xfrm>
            <a:off x="609600" y="1752600"/>
            <a:ext cx="3886200" cy="640080"/>
          </a:xfrm>
        </p:spPr>
        <p:txBody>
          <a:bodyPr>
            <a:noAutofit/>
          </a:bodyPr>
          <a:lstStyle/>
          <a:p>
            <a:pPr algn="ctr"/>
            <a:r>
              <a:rPr lang="en-US" sz="5400" dirty="0" smtClean="0"/>
              <a:t>Scenario </a:t>
            </a:r>
            <a:endParaRPr lang="en-US" sz="5400" dirty="0"/>
          </a:p>
        </p:txBody>
      </p:sp>
      <p:sp>
        <p:nvSpPr>
          <p:cNvPr id="6" name="Text Placeholder 5"/>
          <p:cNvSpPr>
            <a:spLocks noGrp="1"/>
          </p:cNvSpPr>
          <p:nvPr>
            <p:ph type="body" sz="quarter" idx="3"/>
          </p:nvPr>
        </p:nvSpPr>
        <p:spPr>
          <a:solidFill>
            <a:schemeClr val="accent1"/>
          </a:solidFill>
        </p:spPr>
        <p:txBody>
          <a:bodyPr>
            <a:noAutofit/>
          </a:bodyPr>
          <a:lstStyle/>
          <a:p>
            <a:pPr algn="ctr"/>
            <a:r>
              <a:rPr lang="en-US" sz="4000" dirty="0" smtClean="0"/>
              <a:t>Does it Count</a:t>
            </a:r>
            <a:endParaRPr lang="en-US" sz="4000" dirty="0"/>
          </a:p>
        </p:txBody>
      </p:sp>
      <p:sp>
        <p:nvSpPr>
          <p:cNvPr id="7" name="TextBox 6"/>
          <p:cNvSpPr txBox="1"/>
          <p:nvPr/>
        </p:nvSpPr>
        <p:spPr>
          <a:xfrm>
            <a:off x="5029200" y="2667000"/>
            <a:ext cx="2057400"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YES</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9" name="TextBox 8"/>
          <p:cNvSpPr txBox="1"/>
          <p:nvPr/>
        </p:nvSpPr>
        <p:spPr>
          <a:xfrm>
            <a:off x="6324600" y="3962400"/>
            <a:ext cx="2057400"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NO</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Rectangle 2"/>
          <p:cNvSpPr txBox="1">
            <a:spLocks noGrp="1" noRot="1" noChangeArrowheads="1"/>
          </p:cNvSpPr>
          <p:nvPr>
            <p:ph type="title"/>
          </p:nvPr>
        </p:nvSpPr>
        <p:spPr>
          <a:xfrm>
            <a:off x="0" y="0"/>
            <a:ext cx="9144000" cy="1295400"/>
          </a:xfrm>
          <a:prstGeom prst="rect">
            <a:avLst/>
          </a:prstGeom>
        </p:spPr>
        <p:txBody>
          <a:bodyPr vert="horz"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all" spc="0" normalizeH="0" baseline="0" noProof="0" dirty="0" smtClean="0">
                <a:ln>
                  <a:noFill/>
                </a:ln>
                <a:solidFill>
                  <a:schemeClr val="tx2"/>
                </a:solidFill>
                <a:effectLst>
                  <a:outerShdw blurRad="38100" dist="38100" dir="2700000" algn="tl">
                    <a:srgbClr val="000000">
                      <a:alpha val="43137"/>
                    </a:srgbClr>
                  </a:outerShdw>
                </a:effectLst>
                <a:uLnTx/>
                <a:uFillTx/>
                <a:latin typeface="Garamond" pitchFamily="18" charset="0"/>
              </a:rPr>
              <a:t>Satisfactory</a:t>
            </a:r>
            <a:r>
              <a:rPr kumimoji="0" lang="en-US" sz="3200" b="0" i="0" u="none" strike="noStrike" kern="1200" cap="all" spc="0" normalizeH="0" noProof="0" dirty="0" smtClean="0">
                <a:ln>
                  <a:noFill/>
                </a:ln>
                <a:solidFill>
                  <a:schemeClr val="tx2"/>
                </a:solidFill>
                <a:effectLst>
                  <a:outerShdw blurRad="38100" dist="38100" dir="2700000" algn="tl">
                    <a:srgbClr val="000000">
                      <a:alpha val="43137"/>
                    </a:srgbClr>
                  </a:outerShdw>
                </a:effectLst>
                <a:uLnTx/>
                <a:uFillTx/>
                <a:latin typeface="Garamond" pitchFamily="18" charset="0"/>
              </a:rPr>
              <a:t> attendance at a secondary school</a:t>
            </a:r>
            <a:endParaRPr kumimoji="0" lang="en-US" sz="3200" b="0" i="0" u="none" strike="noStrike" kern="1200" cap="all" spc="0" normalizeH="0" baseline="0" noProof="0" dirty="0" smtClean="0">
              <a:ln>
                <a:noFill/>
              </a:ln>
              <a:solidFill>
                <a:schemeClr val="tx2"/>
              </a:solidFill>
              <a:effectLst>
                <a:outerShdw blurRad="38100" dist="38100" dir="2700000" algn="tl">
                  <a:srgbClr val="000000">
                    <a:alpha val="43137"/>
                  </a:srgbClr>
                </a:outerShdw>
              </a:effectLst>
              <a:uLnTx/>
              <a:uFillTx/>
              <a:latin typeface="Garamond"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
          </p:nvPr>
        </p:nvSpPr>
        <p:spPr>
          <a:xfrm>
            <a:off x="609600" y="1752600"/>
            <a:ext cx="3886200" cy="640080"/>
          </a:xfrm>
        </p:spPr>
        <p:txBody>
          <a:bodyPr>
            <a:noAutofit/>
          </a:bodyPr>
          <a:lstStyle/>
          <a:p>
            <a:pPr algn="ctr"/>
            <a:r>
              <a:rPr lang="en-US" sz="5400" dirty="0" smtClean="0"/>
              <a:t>Scenario </a:t>
            </a:r>
            <a:endParaRPr lang="en-US" sz="5400" dirty="0"/>
          </a:p>
        </p:txBody>
      </p:sp>
      <p:sp>
        <p:nvSpPr>
          <p:cNvPr id="6" name="Text Placeholder 5"/>
          <p:cNvSpPr>
            <a:spLocks noGrp="1"/>
          </p:cNvSpPr>
          <p:nvPr>
            <p:ph type="body" sz="quarter" idx="3"/>
          </p:nvPr>
        </p:nvSpPr>
        <p:spPr>
          <a:solidFill>
            <a:schemeClr val="accent1"/>
          </a:solidFill>
        </p:spPr>
        <p:txBody>
          <a:bodyPr>
            <a:noAutofit/>
          </a:bodyPr>
          <a:lstStyle/>
          <a:p>
            <a:pPr algn="ctr"/>
            <a:r>
              <a:rPr lang="en-US" sz="4000" dirty="0" smtClean="0"/>
              <a:t>Does it Count</a:t>
            </a:r>
            <a:endParaRPr lang="en-US" sz="4000" dirty="0"/>
          </a:p>
        </p:txBody>
      </p:sp>
      <p:sp>
        <p:nvSpPr>
          <p:cNvPr id="9" name="TextBox 8"/>
          <p:cNvSpPr txBox="1"/>
          <p:nvPr/>
        </p:nvSpPr>
        <p:spPr>
          <a:xfrm>
            <a:off x="5867400" y="3429000"/>
            <a:ext cx="2057400"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NO</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0" name="Rectangle 2"/>
          <p:cNvSpPr txBox="1">
            <a:spLocks noGrp="1" noRot="1" noChangeArrowheads="1"/>
          </p:cNvSpPr>
          <p:nvPr>
            <p:ph type="title"/>
          </p:nvPr>
        </p:nvSpPr>
        <p:spPr>
          <a:xfrm>
            <a:off x="0" y="0"/>
            <a:ext cx="9144000" cy="1295400"/>
          </a:xfrm>
          <a:prstGeom prst="rect">
            <a:avLst/>
          </a:prstGeom>
        </p:spPr>
        <p:txBody>
          <a:bodyPr vert="horz"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all" spc="0" normalizeH="0" baseline="0" noProof="0" dirty="0" smtClean="0">
                <a:ln>
                  <a:noFill/>
                </a:ln>
                <a:solidFill>
                  <a:schemeClr val="tx2"/>
                </a:solidFill>
                <a:effectLst>
                  <a:outerShdw blurRad="38100" dist="38100" dir="2700000" algn="tl">
                    <a:srgbClr val="000000">
                      <a:alpha val="43137"/>
                    </a:srgbClr>
                  </a:outerShdw>
                </a:effectLst>
                <a:uLnTx/>
                <a:uFillTx/>
                <a:latin typeface="Garamond" pitchFamily="18" charset="0"/>
              </a:rPr>
              <a:t>Satisfactory</a:t>
            </a:r>
            <a:r>
              <a:rPr kumimoji="0" lang="en-US" sz="3200" b="0" i="0" u="none" strike="noStrike" kern="1200" cap="all" spc="0" normalizeH="0" noProof="0" dirty="0" smtClean="0">
                <a:ln>
                  <a:noFill/>
                </a:ln>
                <a:solidFill>
                  <a:schemeClr val="tx2"/>
                </a:solidFill>
                <a:effectLst>
                  <a:outerShdw blurRad="38100" dist="38100" dir="2700000" algn="tl">
                    <a:srgbClr val="000000">
                      <a:alpha val="43137"/>
                    </a:srgbClr>
                  </a:outerShdw>
                </a:effectLst>
                <a:uLnTx/>
                <a:uFillTx/>
                <a:latin typeface="Garamond" pitchFamily="18" charset="0"/>
              </a:rPr>
              <a:t> attendance at a secondary school</a:t>
            </a:r>
            <a:endParaRPr kumimoji="0" lang="en-US" sz="3200" b="0" i="0" u="none" strike="noStrike" kern="1200" cap="all" spc="0" normalizeH="0" baseline="0" noProof="0" dirty="0" smtClean="0">
              <a:ln>
                <a:noFill/>
              </a:ln>
              <a:solidFill>
                <a:schemeClr val="tx2"/>
              </a:solidFill>
              <a:effectLst>
                <a:outerShdw blurRad="38100" dist="38100" dir="2700000" algn="tl">
                  <a:srgbClr val="000000">
                    <a:alpha val="43137"/>
                  </a:srgbClr>
                </a:outerShdw>
              </a:effectLst>
              <a:uLnTx/>
              <a:uFillTx/>
              <a:latin typeface="Garamond" pitchFamily="18" charset="0"/>
            </a:endParaRPr>
          </a:p>
        </p:txBody>
      </p:sp>
      <p:sp>
        <p:nvSpPr>
          <p:cNvPr id="11" name="Rectangle 3"/>
          <p:cNvSpPr txBox="1">
            <a:spLocks noChangeArrowheads="1"/>
          </p:cNvSpPr>
          <p:nvPr/>
        </p:nvSpPr>
        <p:spPr>
          <a:xfrm>
            <a:off x="609600" y="2438400"/>
            <a:ext cx="3886200" cy="4114800"/>
          </a:xfrm>
          <a:prstGeom prst="rect">
            <a:avLst/>
          </a:prstGeom>
          <a:ln>
            <a:solidFill>
              <a:schemeClr val="accent1"/>
            </a:solidFill>
          </a:ln>
        </p:spPr>
        <p:txBody>
          <a:bodyPr vert="horz" anchor="ctr">
            <a:normAutofit/>
          </a:bodyPr>
          <a:lstStyle/>
          <a:p>
            <a:pPr marL="457200" marR="0" lvl="0" indent="-457200" algn="l" defTabSz="914400" rtl="0" eaLnBrk="1" fontAlgn="auto" latinLnBrk="0" hangingPunct="1">
              <a:lnSpc>
                <a:spcPct val="100000"/>
              </a:lnSpc>
              <a:spcBef>
                <a:spcPts val="0"/>
              </a:spcBef>
              <a:spcAft>
                <a:spcPts val="0"/>
              </a:spcAft>
              <a:buClr>
                <a:schemeClr val="accent2"/>
              </a:buClr>
              <a:buSzPct val="60000"/>
              <a:buFont typeface="Wingdings"/>
              <a:buNone/>
              <a:tabLst/>
              <a:defRPr/>
            </a:pPr>
            <a:r>
              <a:rPr kumimoji="0" lang="en-US" sz="2000" b="0" i="1" u="none" strike="noStrike" kern="1200" cap="none" spc="0" normalizeH="0" baseline="0" noProof="0" smtClean="0">
                <a:ln>
                  <a:noFill/>
                </a:ln>
                <a:solidFill>
                  <a:schemeClr val="tx2"/>
                </a:solidFill>
                <a:effectLst/>
                <a:uLnTx/>
                <a:uFillTx/>
                <a:latin typeface="Bell MT" pitchFamily="18" charset="0"/>
                <a:ea typeface="+mn-ea"/>
                <a:cs typeface="+mn-cs"/>
              </a:rPr>
              <a:t>Tammy graduated with her high school </a:t>
            </a:r>
          </a:p>
          <a:p>
            <a:pPr marL="457200" marR="0" lvl="0" indent="-457200" algn="l" defTabSz="914400" rtl="0" eaLnBrk="1" fontAlgn="auto" latinLnBrk="0" hangingPunct="1">
              <a:lnSpc>
                <a:spcPct val="100000"/>
              </a:lnSpc>
              <a:spcBef>
                <a:spcPts val="0"/>
              </a:spcBef>
              <a:spcAft>
                <a:spcPts val="0"/>
              </a:spcAft>
              <a:buClr>
                <a:schemeClr val="accent2"/>
              </a:buClr>
              <a:buSzPct val="60000"/>
              <a:buFont typeface="Wingdings"/>
              <a:buNone/>
              <a:tabLst/>
              <a:defRPr/>
            </a:pPr>
            <a:r>
              <a:rPr kumimoji="0" lang="en-US" sz="2000" b="0" i="1" u="none" strike="noStrike" kern="1200" cap="none" spc="0" normalizeH="0" baseline="0" noProof="0" smtClean="0">
                <a:ln>
                  <a:noFill/>
                </a:ln>
                <a:solidFill>
                  <a:schemeClr val="tx2"/>
                </a:solidFill>
                <a:effectLst/>
                <a:uLnTx/>
                <a:uFillTx/>
                <a:latin typeface="Bell MT" pitchFamily="18" charset="0"/>
                <a:ea typeface="+mn-ea"/>
                <a:cs typeface="+mn-cs"/>
              </a:rPr>
              <a:t>diploma at 16  and is now interested in </a:t>
            </a:r>
          </a:p>
          <a:p>
            <a:pPr marL="457200" marR="0" lvl="0" indent="-457200" algn="l" defTabSz="914400" rtl="0" eaLnBrk="1" fontAlgn="auto" latinLnBrk="0" hangingPunct="1">
              <a:lnSpc>
                <a:spcPct val="100000"/>
              </a:lnSpc>
              <a:spcBef>
                <a:spcPts val="0"/>
              </a:spcBef>
              <a:spcAft>
                <a:spcPts val="0"/>
              </a:spcAft>
              <a:buClr>
                <a:schemeClr val="accent2"/>
              </a:buClr>
              <a:buSzPct val="60000"/>
              <a:buFont typeface="Wingdings"/>
              <a:buNone/>
              <a:tabLst/>
              <a:defRPr/>
            </a:pPr>
            <a:r>
              <a:rPr kumimoji="0" lang="en-US" sz="2000" b="0" i="1" u="none" strike="noStrike" kern="1200" cap="none" spc="0" normalizeH="0" baseline="0" noProof="0" smtClean="0">
                <a:ln>
                  <a:noFill/>
                </a:ln>
                <a:solidFill>
                  <a:schemeClr val="tx2"/>
                </a:solidFill>
                <a:effectLst/>
                <a:uLnTx/>
                <a:uFillTx/>
                <a:latin typeface="Bell MT" pitchFamily="18" charset="0"/>
                <a:ea typeface="+mn-ea"/>
                <a:cs typeface="+mn-cs"/>
              </a:rPr>
              <a:t>taking classes at the local university. </a:t>
            </a:r>
          </a:p>
          <a:p>
            <a:pPr marL="320040" marR="0" lvl="0" indent="-320040" algn="l" defTabSz="914400" rtl="0" eaLnBrk="1" fontAlgn="auto" latinLnBrk="0" hangingPunct="1">
              <a:lnSpc>
                <a:spcPct val="100000"/>
              </a:lnSpc>
              <a:spcBef>
                <a:spcPts val="0"/>
              </a:spcBef>
              <a:spcAft>
                <a:spcPts val="0"/>
              </a:spcAft>
              <a:buClr>
                <a:schemeClr val="accent2"/>
              </a:buClr>
              <a:buSzPct val="60000"/>
              <a:buFont typeface="Wingdings"/>
              <a:buNone/>
              <a:tabLst/>
              <a:defRPr/>
            </a:pPr>
            <a:r>
              <a:rPr kumimoji="0" lang="en-US" sz="2400" b="0" i="1" u="none" strike="noStrike" kern="1200" cap="none" spc="0" normalizeH="0" baseline="0" noProof="0" smtClean="0">
                <a:ln>
                  <a:noFill/>
                </a:ln>
                <a:solidFill>
                  <a:schemeClr val="tx2"/>
                </a:solidFill>
                <a:effectLst/>
                <a:uLnTx/>
                <a:uFillTx/>
                <a:latin typeface="Bell MT" pitchFamily="18" charset="0"/>
                <a:ea typeface="+mn-ea"/>
                <a:cs typeface="+mn-cs"/>
              </a:rPr>
              <a:t> </a:t>
            </a:r>
            <a:endParaRPr kumimoji="0" lang="en-US" sz="1200" b="0" i="0" u="none" strike="noStrike" kern="1200" cap="none" spc="0" normalizeH="0" baseline="0" noProof="0" smtClean="0">
              <a:ln>
                <a:noFill/>
              </a:ln>
              <a:solidFill>
                <a:schemeClr val="tx1"/>
              </a:solidFill>
              <a:effectLst/>
              <a:uLnTx/>
              <a:uFillTx/>
              <a:latin typeface="Arial Narrow" pitchFamily="34" charset="0"/>
              <a:ea typeface="+mn-ea"/>
              <a:cs typeface="+mn-cs"/>
            </a:endParaRPr>
          </a:p>
          <a:p>
            <a:pPr marL="640080" marR="0" lvl="1" indent="-274320" algn="l" defTabSz="914400" rtl="0" eaLnBrk="1" fontAlgn="auto" latinLnBrk="0" hangingPunct="1">
              <a:lnSpc>
                <a:spcPct val="100000"/>
              </a:lnSpc>
              <a:spcBef>
                <a:spcPct val="70000"/>
              </a:spcBef>
              <a:spcAft>
                <a:spcPts val="0"/>
              </a:spcAft>
              <a:buClr>
                <a:schemeClr val="accent1"/>
              </a:buClr>
              <a:buSzPct val="70000"/>
              <a:buFont typeface="Wingdings" pitchFamily="2" charset="2"/>
              <a:buChar char="v"/>
              <a:tabLst/>
              <a:defRPr/>
            </a:pPr>
            <a:endParaRPr kumimoji="0" lang="en-US" sz="2000" b="0" i="0" u="none" strike="noStrike" kern="1200" cap="none" spc="0" normalizeH="0" baseline="0" noProof="0" smtClean="0">
              <a:ln>
                <a:noFill/>
              </a:ln>
              <a:solidFill>
                <a:schemeClr val="tx1"/>
              </a:solidFill>
              <a:effectLst/>
              <a:uLnTx/>
              <a:uFillTx/>
              <a:latin typeface="Arial Narrow" pitchFamily="34" charset="0"/>
              <a:ea typeface="+mn-ea"/>
              <a:cs typeface="+mn-cs"/>
            </a:endParaRPr>
          </a:p>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2"/>
              <a:buChar char=""/>
              <a:tabLst/>
              <a:defRPr/>
            </a:pPr>
            <a:endParaRPr kumimoji="0" lang="en-US" sz="20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b="1" dirty="0" smtClean="0">
                <a:latin typeface="Garamond" pitchFamily="18" charset="0"/>
              </a:rPr>
              <a:t>Supervision &amp; Documentation </a:t>
            </a:r>
            <a:endParaRPr lang="en-US" b="1" dirty="0">
              <a:latin typeface="Garamond"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a:bodyPr>
          <a:lstStyle/>
          <a:p>
            <a:pPr algn="ctr"/>
            <a:r>
              <a:rPr lang="en-US" dirty="0" smtClean="0">
                <a:effectLst>
                  <a:outerShdw blurRad="38100" dist="38100" dir="2700000" algn="tl">
                    <a:srgbClr val="000000">
                      <a:alpha val="43137"/>
                    </a:srgbClr>
                  </a:outerShdw>
                </a:effectLst>
                <a:latin typeface="Garamond" pitchFamily="18" charset="0"/>
              </a:rPr>
              <a:t>SUPERVISION</a:t>
            </a:r>
            <a:endParaRPr lang="en-US"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sz="quarter" idx="1"/>
          </p:nvPr>
        </p:nvSpPr>
        <p:spPr>
          <a:xfrm>
            <a:off x="612648" y="1600200"/>
            <a:ext cx="8302752" cy="4953000"/>
          </a:xfrm>
          <a:ln>
            <a:solidFill>
              <a:schemeClr val="accent1"/>
            </a:solidFill>
          </a:ln>
        </p:spPr>
        <p:txBody>
          <a:bodyPr>
            <a:normAutofit/>
          </a:bodyPr>
          <a:lstStyle/>
          <a:p>
            <a:pPr>
              <a:buClr>
                <a:schemeClr val="accent1">
                  <a:lumMod val="75000"/>
                </a:schemeClr>
              </a:buClr>
              <a:buFont typeface="Wingdings" pitchFamily="2" charset="2"/>
              <a:buChar char="Ø"/>
            </a:pPr>
            <a:r>
              <a:rPr lang="en-US" sz="2700" dirty="0" smtClean="0">
                <a:solidFill>
                  <a:schemeClr val="tx2"/>
                </a:solidFill>
                <a:latin typeface="Garamond" pitchFamily="18" charset="0"/>
              </a:rPr>
              <a:t>Educational Work Activities must be </a:t>
            </a:r>
            <a:r>
              <a:rPr lang="en-US" sz="2700" b="1" u="sng" dirty="0" smtClean="0">
                <a:solidFill>
                  <a:schemeClr val="accent2">
                    <a:lumMod val="75000"/>
                  </a:schemeClr>
                </a:solidFill>
                <a:effectLst>
                  <a:outerShdw blurRad="38100" dist="38100" dir="2700000" algn="tl">
                    <a:srgbClr val="000000">
                      <a:alpha val="43137"/>
                    </a:srgbClr>
                  </a:outerShdw>
                </a:effectLst>
                <a:latin typeface="Garamond" pitchFamily="18" charset="0"/>
              </a:rPr>
              <a:t>supervised daily</a:t>
            </a:r>
            <a:r>
              <a:rPr lang="en-US" sz="2700" b="1" dirty="0" smtClean="0">
                <a:solidFill>
                  <a:schemeClr val="accent2">
                    <a:lumMod val="75000"/>
                  </a:schemeClr>
                </a:solidFill>
                <a:effectLst>
                  <a:outerShdw blurRad="38100" dist="38100" dir="2700000" algn="tl">
                    <a:srgbClr val="000000">
                      <a:alpha val="43137"/>
                    </a:srgbClr>
                  </a:outerShdw>
                </a:effectLst>
                <a:latin typeface="Garamond" pitchFamily="18" charset="0"/>
              </a:rPr>
              <a:t> </a:t>
            </a:r>
            <a:r>
              <a:rPr lang="en-US" sz="2700" dirty="0" smtClean="0">
                <a:solidFill>
                  <a:schemeClr val="tx2"/>
                </a:solidFill>
                <a:latin typeface="Garamond" pitchFamily="18" charset="0"/>
              </a:rPr>
              <a:t> by a designated party responsible for the oversight of the customer’s attendance or participation</a:t>
            </a:r>
          </a:p>
          <a:p>
            <a:pPr lvl="2">
              <a:spcBef>
                <a:spcPts val="0"/>
              </a:spcBef>
              <a:buFont typeface="Wingdings" pitchFamily="2" charset="2"/>
              <a:buChar char="Ø"/>
            </a:pPr>
            <a:endParaRPr lang="en-US" sz="800" dirty="0" smtClean="0">
              <a:solidFill>
                <a:schemeClr val="tx2"/>
              </a:solidFill>
              <a:latin typeface="Garamond" pitchFamily="18" charset="0"/>
            </a:endParaRPr>
          </a:p>
          <a:p>
            <a:pPr lvl="2">
              <a:lnSpc>
                <a:spcPct val="200000"/>
              </a:lnSpc>
              <a:spcBef>
                <a:spcPts val="0"/>
              </a:spcBef>
              <a:buFont typeface="Wingdings" pitchFamily="2" charset="2"/>
              <a:buChar char="Ø"/>
            </a:pPr>
            <a:endParaRPr lang="en-US" sz="1000" dirty="0" smtClean="0">
              <a:solidFill>
                <a:schemeClr val="tx2"/>
              </a:solidFill>
              <a:latin typeface="Garamond" pitchFamily="18" charset="0"/>
            </a:endParaRPr>
          </a:p>
          <a:p>
            <a:pPr lvl="2">
              <a:lnSpc>
                <a:spcPct val="200000"/>
              </a:lnSpc>
              <a:spcBef>
                <a:spcPts val="0"/>
              </a:spcBef>
              <a:buFont typeface="Wingdings" pitchFamily="2" charset="2"/>
              <a:buChar char="Ø"/>
            </a:pPr>
            <a:r>
              <a:rPr lang="en-US" sz="2800" dirty="0" smtClean="0">
                <a:solidFill>
                  <a:schemeClr val="tx2"/>
                </a:solidFill>
                <a:latin typeface="Garamond" pitchFamily="18" charset="0"/>
              </a:rPr>
              <a:t>Classroom Instructor</a:t>
            </a:r>
          </a:p>
          <a:p>
            <a:pPr lvl="2">
              <a:lnSpc>
                <a:spcPct val="200000"/>
              </a:lnSpc>
              <a:spcBef>
                <a:spcPts val="0"/>
              </a:spcBef>
              <a:buFont typeface="Wingdings" pitchFamily="2" charset="2"/>
              <a:buChar char="Ø"/>
            </a:pPr>
            <a:r>
              <a:rPr lang="en-US" sz="2800" dirty="0" smtClean="0">
                <a:solidFill>
                  <a:schemeClr val="tx2"/>
                </a:solidFill>
                <a:latin typeface="Garamond" pitchFamily="18" charset="0"/>
              </a:rPr>
              <a:t>Professor</a:t>
            </a:r>
          </a:p>
          <a:p>
            <a:pPr lvl="2">
              <a:lnSpc>
                <a:spcPct val="200000"/>
              </a:lnSpc>
              <a:spcBef>
                <a:spcPts val="0"/>
              </a:spcBef>
              <a:buFont typeface="Wingdings" pitchFamily="2" charset="2"/>
              <a:buChar char="Ø"/>
            </a:pPr>
            <a:r>
              <a:rPr lang="en-US" sz="2800" dirty="0" smtClean="0">
                <a:solidFill>
                  <a:schemeClr val="tx2"/>
                </a:solidFill>
                <a:latin typeface="Garamond" pitchFamily="18" charset="0"/>
              </a:rPr>
              <a:t>Supervisor</a:t>
            </a:r>
          </a:p>
          <a:p>
            <a:pPr lvl="1">
              <a:buNone/>
            </a:pPr>
            <a:endParaRPr lang="en-US" sz="1700" dirty="0" smtClean="0">
              <a:solidFill>
                <a:schemeClr val="tx2"/>
              </a:solidFill>
              <a:latin typeface="Garamond" pitchFamily="18" charset="0"/>
            </a:endParaRPr>
          </a:p>
        </p:txBody>
      </p:sp>
      <p:pic>
        <p:nvPicPr>
          <p:cNvPr id="4" name="Picture 2" descr="http://departments.bloomu.edu/coe/Images/Teacher.jpg"/>
          <p:cNvPicPr>
            <a:picLocks noChangeAspect="1" noChangeArrowheads="1"/>
          </p:cNvPicPr>
          <p:nvPr/>
        </p:nvPicPr>
        <p:blipFill>
          <a:blip r:embed="rId3" cstate="print"/>
          <a:srcRect/>
          <a:stretch>
            <a:fillRect/>
          </a:stretch>
        </p:blipFill>
        <p:spPr bwMode="auto">
          <a:xfrm>
            <a:off x="5486400" y="3429000"/>
            <a:ext cx="2667000" cy="2667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0"/>
            <a:ext cx="9144000" cy="1295400"/>
          </a:xfrm>
        </p:spPr>
        <p:txBody>
          <a:bodyPr>
            <a:noAutofit/>
          </a:bodyPr>
          <a:lstStyle/>
          <a:p>
            <a:pPr algn="ctr"/>
            <a:r>
              <a:rPr lang="en-US" cap="all" dirty="0" smtClean="0">
                <a:effectLst>
                  <a:outerShdw blurRad="38100" dist="38100" dir="2700000" algn="tl">
                    <a:srgbClr val="000000">
                      <a:alpha val="43137"/>
                    </a:srgbClr>
                  </a:outerShdw>
                </a:effectLst>
                <a:latin typeface="Garamond" pitchFamily="18" charset="0"/>
              </a:rPr>
              <a:t>12 Work Activity Categories </a:t>
            </a:r>
            <a:endParaRPr lang="en-US" cap="all" dirty="0">
              <a:effectLst>
                <a:outerShdw blurRad="38100" dist="38100" dir="2700000" algn="tl">
                  <a:srgbClr val="000000">
                    <a:alpha val="43137"/>
                  </a:srgbClr>
                </a:outerShdw>
              </a:effectLst>
              <a:latin typeface="Garamond" pitchFamily="18" charset="0"/>
            </a:endParaRPr>
          </a:p>
        </p:txBody>
      </p:sp>
      <p:sp>
        <p:nvSpPr>
          <p:cNvPr id="3" name="Rectangle 2"/>
          <p:cNvSpPr>
            <a:spLocks noGrp="1"/>
          </p:cNvSpPr>
          <p:nvPr>
            <p:ph sz="quarter" idx="1"/>
          </p:nvPr>
        </p:nvSpPr>
        <p:spPr>
          <a:xfrm>
            <a:off x="0" y="1447800"/>
            <a:ext cx="9144000" cy="5562600"/>
          </a:xfrm>
          <a:ln w="19050" cmpd="dbl">
            <a:solidFill>
              <a:schemeClr val="accent2">
                <a:lumMod val="75000"/>
              </a:schemeClr>
            </a:solidFill>
          </a:ln>
        </p:spPr>
        <p:txBody>
          <a:bodyPr>
            <a:normAutofit fontScale="92500" lnSpcReduction="10000"/>
          </a:bodyPr>
          <a:lstStyle/>
          <a:p>
            <a:pPr lvl="1">
              <a:lnSpc>
                <a:spcPct val="150000"/>
              </a:lnSpc>
              <a:spcBef>
                <a:spcPts val="0"/>
              </a:spcBef>
              <a:buFont typeface="Arial" pitchFamily="34" charset="0"/>
              <a:buChar char="•"/>
            </a:pPr>
            <a:r>
              <a:rPr lang="en-US" sz="2200" dirty="0" smtClean="0">
                <a:solidFill>
                  <a:schemeClr val="tx2"/>
                </a:solidFill>
                <a:latin typeface="Garamond" pitchFamily="18" charset="0"/>
              </a:rPr>
              <a:t>Unsubsidized Employment</a:t>
            </a:r>
          </a:p>
          <a:p>
            <a:pPr lvl="1">
              <a:lnSpc>
                <a:spcPct val="150000"/>
              </a:lnSpc>
              <a:spcBef>
                <a:spcPts val="0"/>
              </a:spcBef>
              <a:buFont typeface="Arial" pitchFamily="34" charset="0"/>
              <a:buChar char="•"/>
            </a:pPr>
            <a:r>
              <a:rPr lang="en-US" sz="2200" dirty="0" smtClean="0">
                <a:solidFill>
                  <a:schemeClr val="tx2"/>
                </a:solidFill>
                <a:latin typeface="Garamond" pitchFamily="18" charset="0"/>
              </a:rPr>
              <a:t>Subsidized Private Sector Employment</a:t>
            </a:r>
          </a:p>
          <a:p>
            <a:pPr lvl="1">
              <a:lnSpc>
                <a:spcPct val="150000"/>
              </a:lnSpc>
              <a:spcBef>
                <a:spcPts val="0"/>
              </a:spcBef>
              <a:buFont typeface="Arial" pitchFamily="34" charset="0"/>
              <a:buChar char="•"/>
            </a:pPr>
            <a:r>
              <a:rPr lang="en-US" sz="2200" dirty="0" smtClean="0">
                <a:solidFill>
                  <a:schemeClr val="tx2"/>
                </a:solidFill>
                <a:latin typeface="Garamond" pitchFamily="18" charset="0"/>
              </a:rPr>
              <a:t>Subsidized Public Sector Employment</a:t>
            </a:r>
          </a:p>
          <a:p>
            <a:pPr lvl="1">
              <a:lnSpc>
                <a:spcPct val="150000"/>
              </a:lnSpc>
              <a:spcBef>
                <a:spcPts val="0"/>
              </a:spcBef>
              <a:buFont typeface="Arial" pitchFamily="34" charset="0"/>
              <a:buChar char="•"/>
            </a:pPr>
            <a:r>
              <a:rPr lang="en-US" sz="2200" dirty="0" smtClean="0">
                <a:solidFill>
                  <a:schemeClr val="tx2"/>
                </a:solidFill>
                <a:latin typeface="Garamond" pitchFamily="18" charset="0"/>
              </a:rPr>
              <a:t>On-the-Job Training</a:t>
            </a:r>
          </a:p>
          <a:p>
            <a:pPr lvl="1">
              <a:lnSpc>
                <a:spcPct val="150000"/>
              </a:lnSpc>
              <a:spcBef>
                <a:spcPts val="0"/>
              </a:spcBef>
              <a:buFont typeface="Arial" pitchFamily="34" charset="0"/>
              <a:buChar char="•"/>
            </a:pPr>
            <a:r>
              <a:rPr lang="en-US" sz="2200" dirty="0" smtClean="0">
                <a:solidFill>
                  <a:schemeClr val="tx2"/>
                </a:solidFill>
                <a:latin typeface="Garamond" pitchFamily="18" charset="0"/>
              </a:rPr>
              <a:t>Work Experience</a:t>
            </a:r>
          </a:p>
          <a:p>
            <a:pPr lvl="1">
              <a:lnSpc>
                <a:spcPct val="150000"/>
              </a:lnSpc>
              <a:spcBef>
                <a:spcPts val="0"/>
              </a:spcBef>
              <a:buFont typeface="Arial" pitchFamily="34" charset="0"/>
              <a:buChar char="•"/>
            </a:pPr>
            <a:r>
              <a:rPr lang="en-US" sz="2200" dirty="0" smtClean="0">
                <a:solidFill>
                  <a:schemeClr val="tx2"/>
                </a:solidFill>
                <a:latin typeface="Garamond" pitchFamily="18" charset="0"/>
              </a:rPr>
              <a:t>Community Service Programs</a:t>
            </a:r>
          </a:p>
          <a:p>
            <a:pPr lvl="1">
              <a:lnSpc>
                <a:spcPct val="150000"/>
              </a:lnSpc>
              <a:spcBef>
                <a:spcPts val="0"/>
              </a:spcBef>
              <a:buFont typeface="Arial" pitchFamily="34" charset="0"/>
              <a:buChar char="•"/>
            </a:pPr>
            <a:r>
              <a:rPr lang="en-US" sz="2200" dirty="0" smtClean="0">
                <a:solidFill>
                  <a:schemeClr val="tx2"/>
                </a:solidFill>
                <a:latin typeface="Garamond" pitchFamily="18" charset="0"/>
              </a:rPr>
              <a:t>Job Search and Job Readiness Assistance</a:t>
            </a:r>
          </a:p>
          <a:p>
            <a:pPr lvl="1">
              <a:lnSpc>
                <a:spcPct val="150000"/>
              </a:lnSpc>
              <a:spcBef>
                <a:spcPts val="0"/>
              </a:spcBef>
              <a:buFont typeface="Arial" pitchFamily="34" charset="0"/>
              <a:buChar char="•"/>
            </a:pPr>
            <a:r>
              <a:rPr lang="en-US" sz="2200" dirty="0" smtClean="0">
                <a:solidFill>
                  <a:schemeClr val="tx2"/>
                </a:solidFill>
                <a:latin typeface="Garamond" pitchFamily="18" charset="0"/>
              </a:rPr>
              <a:t>Providing Childcare</a:t>
            </a:r>
          </a:p>
          <a:p>
            <a:pPr lvl="1">
              <a:lnSpc>
                <a:spcPct val="150000"/>
              </a:lnSpc>
              <a:spcBef>
                <a:spcPts val="0"/>
              </a:spcBef>
              <a:buClr>
                <a:schemeClr val="tx2"/>
              </a:buClr>
              <a:buFont typeface="Wingdings" pitchFamily="2" charset="2"/>
              <a:buChar char="v"/>
            </a:pPr>
            <a:r>
              <a:rPr lang="en-US" sz="2200" b="1" dirty="0" smtClean="0">
                <a:solidFill>
                  <a:schemeClr val="tx2"/>
                </a:solidFill>
                <a:latin typeface="Garamond" pitchFamily="18" charset="0"/>
              </a:rPr>
              <a:t>Vocational Educational Training</a:t>
            </a:r>
          </a:p>
          <a:p>
            <a:pPr lvl="1">
              <a:lnSpc>
                <a:spcPct val="150000"/>
              </a:lnSpc>
              <a:spcBef>
                <a:spcPts val="0"/>
              </a:spcBef>
              <a:buClr>
                <a:schemeClr val="tx2"/>
              </a:buClr>
              <a:buFont typeface="Wingdings" pitchFamily="2" charset="2"/>
              <a:buChar char="v"/>
            </a:pPr>
            <a:r>
              <a:rPr lang="en-US" sz="2200" b="1" dirty="0" smtClean="0">
                <a:solidFill>
                  <a:schemeClr val="tx2"/>
                </a:solidFill>
                <a:latin typeface="Garamond" pitchFamily="18" charset="0"/>
              </a:rPr>
              <a:t>Job Skills Training Directly Related to Employment</a:t>
            </a:r>
          </a:p>
          <a:p>
            <a:pPr lvl="1">
              <a:lnSpc>
                <a:spcPct val="150000"/>
              </a:lnSpc>
              <a:spcBef>
                <a:spcPts val="0"/>
              </a:spcBef>
              <a:buClr>
                <a:schemeClr val="tx2"/>
              </a:buClr>
              <a:buFont typeface="Wingdings" pitchFamily="2" charset="2"/>
              <a:buChar char="v"/>
            </a:pPr>
            <a:r>
              <a:rPr lang="en-US" sz="2200" b="1" dirty="0" smtClean="0">
                <a:solidFill>
                  <a:schemeClr val="tx2"/>
                </a:solidFill>
                <a:latin typeface="Garamond" pitchFamily="18" charset="0"/>
              </a:rPr>
              <a:t>Education Directly Related to Employment</a:t>
            </a:r>
          </a:p>
          <a:p>
            <a:pPr lvl="1">
              <a:lnSpc>
                <a:spcPct val="150000"/>
              </a:lnSpc>
              <a:spcBef>
                <a:spcPts val="0"/>
              </a:spcBef>
              <a:buClr>
                <a:schemeClr val="tx2"/>
              </a:buClr>
              <a:buFont typeface="Wingdings" pitchFamily="2" charset="2"/>
              <a:buChar char="v"/>
            </a:pPr>
            <a:r>
              <a:rPr lang="en-US" sz="2200" b="1" dirty="0" smtClean="0">
                <a:solidFill>
                  <a:schemeClr val="tx2"/>
                </a:solidFill>
                <a:latin typeface="Garamond" pitchFamily="18" charset="0"/>
              </a:rPr>
              <a:t>Satisfactory Attendance in a Secondary Education Program</a:t>
            </a:r>
          </a:p>
          <a:p>
            <a:pPr lvl="2">
              <a:spcBef>
                <a:spcPts val="0"/>
              </a:spcBef>
              <a:buFont typeface="Wingdings" pitchFamily="2" charset="2"/>
              <a:buChar char="v"/>
            </a:pPr>
            <a:endParaRPr lang="en-US" sz="1400" dirty="0" smtClean="0">
              <a:solidFill>
                <a:schemeClr val="tx2"/>
              </a:solidFill>
              <a:latin typeface="Arial Narrow" pitchFamily="34" charset="0"/>
            </a:endParaRPr>
          </a:p>
          <a:p>
            <a:pPr>
              <a:spcBef>
                <a:spcPts val="0"/>
              </a:spcBef>
              <a:buNone/>
            </a:pPr>
            <a:endParaRPr lang="en-US" sz="2000" dirty="0" smtClean="0">
              <a:solidFill>
                <a:schemeClr val="tx2"/>
              </a:solidFill>
              <a:latin typeface="Arial Narrow" pitchFamily="34" charset="0"/>
            </a:endParaRPr>
          </a:p>
          <a:p>
            <a:pPr lvl="3">
              <a:buNone/>
            </a:pPr>
            <a:endParaRPr lang="en-US" sz="2200" dirty="0" smtClean="0">
              <a:solidFill>
                <a:schemeClr val="tx2"/>
              </a:solidFill>
            </a:endParaRPr>
          </a:p>
          <a:p>
            <a:pPr lvl="1">
              <a:buFont typeface="Wingdings" pitchFamily="2" charset="2"/>
              <a:buChar char="Ø"/>
            </a:pPr>
            <a:endParaRPr lang="en-US" sz="2500" dirty="0" smtClean="0">
              <a:solidFill>
                <a:schemeClr val="tx2"/>
              </a:solidFill>
            </a:endParaRPr>
          </a:p>
          <a:p>
            <a:pPr>
              <a:buNone/>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0"/>
            <a:ext cx="9144000" cy="1295400"/>
          </a:xfrm>
        </p:spPr>
        <p:txBody>
          <a:bodyPr>
            <a:normAutofit/>
          </a:bodyPr>
          <a:lstStyle/>
          <a:p>
            <a:pPr algn="ctr"/>
            <a:r>
              <a:rPr lang="en-US" dirty="0" smtClean="0">
                <a:effectLst>
                  <a:outerShdw blurRad="38100" dist="38100" dir="2700000" algn="tl">
                    <a:srgbClr val="000000">
                      <a:alpha val="43137"/>
                    </a:srgbClr>
                  </a:outerShdw>
                </a:effectLst>
                <a:latin typeface="Garamond" pitchFamily="18" charset="0"/>
              </a:rPr>
              <a:t>SUPERVISION</a:t>
            </a:r>
            <a:endParaRPr lang="en-US" dirty="0">
              <a:effectLst>
                <a:outerShdw blurRad="38100" dist="38100" dir="2700000" algn="tl">
                  <a:srgbClr val="000000">
                    <a:alpha val="43137"/>
                  </a:srgbClr>
                </a:outerShdw>
              </a:effectLst>
              <a:latin typeface="Garamond" pitchFamily="18" charset="0"/>
            </a:endParaRPr>
          </a:p>
        </p:txBody>
      </p:sp>
      <p:sp>
        <p:nvSpPr>
          <p:cNvPr id="3" name="Rectangle 2"/>
          <p:cNvSpPr>
            <a:spLocks noGrp="1"/>
          </p:cNvSpPr>
          <p:nvPr>
            <p:ph sz="quarter" idx="1"/>
          </p:nvPr>
        </p:nvSpPr>
        <p:spPr>
          <a:xfrm>
            <a:off x="612648" y="1524000"/>
            <a:ext cx="8153400" cy="5105400"/>
          </a:xfrm>
          <a:ln w="19050" cmpd="dbl">
            <a:solidFill>
              <a:schemeClr val="accent2">
                <a:lumMod val="75000"/>
              </a:schemeClr>
            </a:solidFill>
          </a:ln>
        </p:spPr>
        <p:txBody>
          <a:bodyPr>
            <a:normAutofit/>
          </a:bodyPr>
          <a:lstStyle/>
          <a:p>
            <a:pPr>
              <a:buFont typeface="Wingdings" pitchFamily="2" charset="2"/>
              <a:buChar char="Ø"/>
            </a:pPr>
            <a:r>
              <a:rPr lang="en-US" sz="2800" b="1" dirty="0" smtClean="0">
                <a:solidFill>
                  <a:schemeClr val="tx2"/>
                </a:solidFill>
                <a:latin typeface="Garamond" pitchFamily="18" charset="0"/>
              </a:rPr>
              <a:t>Distance Learning</a:t>
            </a:r>
            <a:endParaRPr lang="en-US" sz="300" dirty="0" smtClean="0">
              <a:solidFill>
                <a:schemeClr val="tx2"/>
              </a:solidFill>
              <a:latin typeface="Garamond" pitchFamily="18" charset="0"/>
            </a:endParaRPr>
          </a:p>
          <a:p>
            <a:pPr lvl="1">
              <a:spcBef>
                <a:spcPts val="600"/>
              </a:spcBef>
              <a:buFont typeface="Wingdings" pitchFamily="2" charset="2"/>
              <a:buChar char="Ø"/>
            </a:pPr>
            <a:r>
              <a:rPr lang="en-US" sz="2400" dirty="0" smtClean="0">
                <a:solidFill>
                  <a:schemeClr val="tx2"/>
                </a:solidFill>
                <a:latin typeface="Garamond" pitchFamily="18" charset="0"/>
              </a:rPr>
              <a:t>Distance learning is allowed</a:t>
            </a:r>
          </a:p>
          <a:p>
            <a:pPr lvl="1">
              <a:spcBef>
                <a:spcPts val="600"/>
              </a:spcBef>
              <a:buFont typeface="Wingdings" pitchFamily="2" charset="2"/>
              <a:buChar char="Ø"/>
            </a:pPr>
            <a:endParaRPr lang="en-US" sz="100" dirty="0" smtClean="0">
              <a:solidFill>
                <a:schemeClr val="tx2"/>
              </a:solidFill>
              <a:latin typeface="Garamond" pitchFamily="18" charset="0"/>
            </a:endParaRPr>
          </a:p>
          <a:p>
            <a:pPr lvl="1">
              <a:spcBef>
                <a:spcPts val="600"/>
              </a:spcBef>
              <a:buFont typeface="Wingdings" pitchFamily="2" charset="2"/>
              <a:buChar char="Ø"/>
            </a:pPr>
            <a:r>
              <a:rPr lang="en-US" sz="2400" dirty="0" smtClean="0">
                <a:solidFill>
                  <a:schemeClr val="tx2"/>
                </a:solidFill>
                <a:latin typeface="Garamond" pitchFamily="18" charset="0"/>
              </a:rPr>
              <a:t>Customer participation can be tracked via an electronic tracking system</a:t>
            </a:r>
          </a:p>
          <a:p>
            <a:pPr lvl="1">
              <a:spcBef>
                <a:spcPts val="600"/>
              </a:spcBef>
              <a:buFont typeface="Wingdings" pitchFamily="2" charset="2"/>
              <a:buChar char="Ø"/>
            </a:pPr>
            <a:endParaRPr lang="en-US" sz="1000" b="1" dirty="0" smtClean="0">
              <a:solidFill>
                <a:schemeClr val="tx2"/>
              </a:solidFill>
              <a:latin typeface="Garamond" pitchFamily="18" charset="0"/>
            </a:endParaRPr>
          </a:p>
          <a:p>
            <a:pPr>
              <a:spcBef>
                <a:spcPts val="600"/>
              </a:spcBef>
              <a:buFont typeface="Wingdings" pitchFamily="2" charset="2"/>
              <a:buChar char="Ø"/>
            </a:pPr>
            <a:r>
              <a:rPr lang="en-US" sz="2800" b="1" dirty="0" smtClean="0">
                <a:solidFill>
                  <a:schemeClr val="tx2"/>
                </a:solidFill>
                <a:latin typeface="Garamond" pitchFamily="18" charset="0"/>
              </a:rPr>
              <a:t>Popular Online Public Schools</a:t>
            </a:r>
          </a:p>
          <a:p>
            <a:pPr lvl="1">
              <a:buFont typeface="Wingdings" pitchFamily="2" charset="2"/>
              <a:buChar char="Ø"/>
            </a:pPr>
            <a:r>
              <a:rPr lang="en-US" sz="2800" b="1" dirty="0" smtClean="0">
                <a:solidFill>
                  <a:schemeClr val="tx2"/>
                </a:solidFill>
                <a:latin typeface="Garamond" pitchFamily="18" charset="0"/>
              </a:rPr>
              <a:t> </a:t>
            </a:r>
            <a:r>
              <a:rPr lang="en-US" sz="2400" dirty="0" smtClean="0">
                <a:solidFill>
                  <a:schemeClr val="tx2"/>
                </a:solidFill>
                <a:latin typeface="Garamond" pitchFamily="18" charset="0"/>
              </a:rPr>
              <a:t>K12  </a:t>
            </a:r>
            <a:endParaRPr lang="en-US" sz="800" dirty="0" smtClean="0">
              <a:solidFill>
                <a:schemeClr val="tx2"/>
              </a:solidFill>
              <a:latin typeface="Garamond" pitchFamily="18" charset="0"/>
            </a:endParaRPr>
          </a:p>
          <a:p>
            <a:pPr lvl="2">
              <a:buFont typeface="Wingdings" pitchFamily="2" charset="2"/>
              <a:buChar char="Ø"/>
            </a:pPr>
            <a:r>
              <a:rPr lang="en-US" sz="2000" u="sng" dirty="0" smtClean="0">
                <a:solidFill>
                  <a:schemeClr val="tx2"/>
                </a:solidFill>
                <a:latin typeface="Garamond" pitchFamily="18" charset="0"/>
              </a:rPr>
              <a:t>http://www.k12.com/schools-programs/online-public-schools </a:t>
            </a:r>
          </a:p>
          <a:p>
            <a:pPr lvl="1">
              <a:buFont typeface="Wingdings" pitchFamily="2" charset="2"/>
              <a:buChar char="Ø"/>
            </a:pPr>
            <a:endParaRPr lang="en-US" sz="800" u="sng" dirty="0" smtClean="0">
              <a:solidFill>
                <a:schemeClr val="tx2"/>
              </a:solidFill>
              <a:latin typeface="Garamond" pitchFamily="18" charset="0"/>
            </a:endParaRPr>
          </a:p>
          <a:p>
            <a:pPr lvl="1">
              <a:buFont typeface="Wingdings" pitchFamily="2" charset="2"/>
              <a:buChar char="Ø"/>
            </a:pPr>
            <a:r>
              <a:rPr lang="en-US" dirty="0" smtClean="0">
                <a:solidFill>
                  <a:schemeClr val="tx2"/>
                </a:solidFill>
                <a:latin typeface="Garamond" pitchFamily="18" charset="0"/>
              </a:rPr>
              <a:t>Florida Department of Education Virtual Public School</a:t>
            </a:r>
            <a:endParaRPr lang="en-US" sz="800" dirty="0" smtClean="0">
              <a:solidFill>
                <a:schemeClr val="tx2"/>
              </a:solidFill>
              <a:latin typeface="Garamond" pitchFamily="18" charset="0"/>
            </a:endParaRPr>
          </a:p>
          <a:p>
            <a:pPr lvl="2">
              <a:buFont typeface="Wingdings" pitchFamily="2" charset="2"/>
              <a:buChar char="Ø"/>
            </a:pPr>
            <a:r>
              <a:rPr lang="en-US" sz="2000" u="sng" dirty="0" smtClean="0">
                <a:solidFill>
                  <a:schemeClr val="tx2"/>
                </a:solidFill>
                <a:latin typeface="Garamond" pitchFamily="18" charset="0"/>
              </a:rPr>
              <a:t>http://www.fldoe.org/schools/virtual-schools/faqs.asp</a:t>
            </a:r>
          </a:p>
          <a:p>
            <a:pPr>
              <a:spcBef>
                <a:spcPts val="600"/>
              </a:spcBef>
              <a:buFont typeface="Wingdings" pitchFamily="2" charset="2"/>
              <a:buChar char="Ø"/>
            </a:pPr>
            <a:endParaRPr lang="en-US" sz="2800" b="1" dirty="0" smtClean="0">
              <a:solidFill>
                <a:schemeClr val="tx2"/>
              </a:solidFill>
              <a:latin typeface="Garamond" pitchFamily="18" charset="0"/>
            </a:endParaRPr>
          </a:p>
          <a:p>
            <a:pPr lvl="1">
              <a:spcBef>
                <a:spcPts val="0"/>
              </a:spcBef>
              <a:buNone/>
              <a:defRPr/>
            </a:pPr>
            <a:endParaRPr lang="en-US" sz="800" dirty="0" smtClean="0">
              <a:solidFill>
                <a:schemeClr val="tx2"/>
              </a:solidFill>
              <a:latin typeface="Arial Narrow"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0"/>
            <a:ext cx="9144000" cy="1295400"/>
          </a:xfrm>
        </p:spPr>
        <p:txBody>
          <a:bodyPr/>
          <a:lstStyle/>
          <a:p>
            <a:pPr algn="ctr"/>
            <a:r>
              <a:rPr lang="en-US" dirty="0" smtClean="0">
                <a:effectLst>
                  <a:outerShdw blurRad="38100" dist="38100" dir="2700000" algn="tl">
                    <a:srgbClr val="000000">
                      <a:alpha val="43137"/>
                    </a:srgbClr>
                  </a:outerShdw>
                </a:effectLst>
                <a:latin typeface="Garamond" pitchFamily="18" charset="0"/>
              </a:rPr>
              <a:t>SUPERVISION </a:t>
            </a:r>
            <a:endParaRPr lang="en-US" dirty="0">
              <a:effectLst>
                <a:outerShdw blurRad="38100" dist="38100" dir="2700000" algn="tl">
                  <a:srgbClr val="000000">
                    <a:alpha val="43137"/>
                  </a:srgbClr>
                </a:outerShdw>
              </a:effectLst>
              <a:latin typeface="Garamond" pitchFamily="18" charset="0"/>
            </a:endParaRPr>
          </a:p>
        </p:txBody>
      </p:sp>
      <p:sp>
        <p:nvSpPr>
          <p:cNvPr id="3" name="Rectangle 2"/>
          <p:cNvSpPr>
            <a:spLocks noGrp="1"/>
          </p:cNvSpPr>
          <p:nvPr>
            <p:ph sz="quarter" idx="1"/>
          </p:nvPr>
        </p:nvSpPr>
        <p:spPr>
          <a:xfrm>
            <a:off x="612648" y="1524000"/>
            <a:ext cx="8153400" cy="5105400"/>
          </a:xfrm>
          <a:ln w="19050" cmpd="dbl">
            <a:solidFill>
              <a:schemeClr val="accent2">
                <a:lumMod val="75000"/>
              </a:schemeClr>
            </a:solidFill>
          </a:ln>
        </p:spPr>
        <p:txBody>
          <a:bodyPr>
            <a:normAutofit/>
          </a:bodyPr>
          <a:lstStyle/>
          <a:p>
            <a:pPr lvl="1">
              <a:spcBef>
                <a:spcPts val="0"/>
              </a:spcBef>
              <a:buNone/>
              <a:defRPr/>
            </a:pPr>
            <a:endParaRPr lang="en-US" sz="800" dirty="0" smtClean="0">
              <a:solidFill>
                <a:schemeClr val="tx2"/>
              </a:solidFill>
              <a:latin typeface="Garamond" pitchFamily="18" charset="0"/>
            </a:endParaRPr>
          </a:p>
          <a:p>
            <a:pPr>
              <a:spcBef>
                <a:spcPts val="0"/>
              </a:spcBef>
              <a:buFont typeface="Wingdings" pitchFamily="2" charset="2"/>
              <a:buChar char="Ø"/>
              <a:defRPr/>
            </a:pPr>
            <a:r>
              <a:rPr lang="en-US" sz="3200" b="1" dirty="0" smtClean="0">
                <a:solidFill>
                  <a:schemeClr val="tx2"/>
                </a:solidFill>
                <a:latin typeface="Garamond" pitchFamily="18" charset="0"/>
              </a:rPr>
              <a:t>Regional Workforce Board Responsibilities:</a:t>
            </a:r>
          </a:p>
          <a:p>
            <a:pPr lvl="1">
              <a:spcBef>
                <a:spcPts val="600"/>
              </a:spcBef>
              <a:buFont typeface="Wingdings" pitchFamily="2" charset="2"/>
              <a:buChar char="Ø"/>
              <a:defRPr/>
            </a:pPr>
            <a:endParaRPr lang="en-US" sz="1000" dirty="0" smtClean="0">
              <a:solidFill>
                <a:schemeClr val="tx2"/>
              </a:solidFill>
              <a:latin typeface="Garamond" pitchFamily="18" charset="0"/>
            </a:endParaRPr>
          </a:p>
          <a:p>
            <a:pPr lvl="1">
              <a:spcBef>
                <a:spcPts val="600"/>
              </a:spcBef>
              <a:buFont typeface="Wingdings" pitchFamily="2" charset="2"/>
              <a:buChar char="Ø"/>
              <a:defRPr/>
            </a:pPr>
            <a:r>
              <a:rPr lang="en-US" sz="3200" dirty="0" smtClean="0">
                <a:solidFill>
                  <a:schemeClr val="tx2"/>
                </a:solidFill>
                <a:latin typeface="Garamond" pitchFamily="18" charset="0"/>
              </a:rPr>
              <a:t>Ensuring that the customer is actually participating in the assigned activity</a:t>
            </a:r>
          </a:p>
          <a:p>
            <a:pPr lvl="1">
              <a:spcBef>
                <a:spcPts val="600"/>
              </a:spcBef>
              <a:buFont typeface="Wingdings" pitchFamily="2" charset="2"/>
              <a:buChar char="Ø"/>
              <a:defRPr/>
            </a:pPr>
            <a:endParaRPr lang="en-US" sz="1000" dirty="0" smtClean="0">
              <a:solidFill>
                <a:schemeClr val="tx2"/>
              </a:solidFill>
              <a:latin typeface="Garamond" pitchFamily="18" charset="0"/>
            </a:endParaRPr>
          </a:p>
          <a:p>
            <a:pPr lvl="1">
              <a:spcBef>
                <a:spcPts val="600"/>
              </a:spcBef>
              <a:buFont typeface="Wingdings" pitchFamily="2" charset="2"/>
              <a:buChar char="Ø"/>
              <a:defRPr/>
            </a:pPr>
            <a:r>
              <a:rPr lang="en-US" sz="3200" dirty="0" smtClean="0">
                <a:solidFill>
                  <a:schemeClr val="tx2"/>
                </a:solidFill>
                <a:latin typeface="Garamond" pitchFamily="18" charset="0"/>
              </a:rPr>
              <a:t>Ensuring that participation hours are supervised by a </a:t>
            </a:r>
            <a:r>
              <a:rPr lang="en-US" sz="3200" dirty="0" smtClean="0">
                <a:solidFill>
                  <a:schemeClr val="accent2">
                    <a:lumMod val="75000"/>
                  </a:schemeClr>
                </a:solidFill>
                <a:latin typeface="Garamond" pitchFamily="18" charset="0"/>
              </a:rPr>
              <a:t>Designated Responsible Party</a:t>
            </a:r>
          </a:p>
          <a:p>
            <a:pPr lvl="1">
              <a:spcBef>
                <a:spcPts val="600"/>
              </a:spcBef>
              <a:buFont typeface="Wingdings" pitchFamily="2" charset="2"/>
              <a:buChar char="Ø"/>
              <a:defRPr/>
            </a:pPr>
            <a:endParaRPr lang="en-US" sz="2400" dirty="0" smtClean="0">
              <a:solidFill>
                <a:schemeClr val="accent2">
                  <a:lumMod val="75000"/>
                </a:schemeClr>
              </a:solidFill>
              <a:latin typeface="Garamond" pitchFamily="18" charset="0"/>
            </a:endParaRPr>
          </a:p>
          <a:p>
            <a:pPr lvl="1">
              <a:spcBef>
                <a:spcPts val="600"/>
              </a:spcBef>
              <a:buFont typeface="Wingdings" pitchFamily="2" charset="2"/>
              <a:buChar char="Ø"/>
              <a:defRPr/>
            </a:pPr>
            <a:endParaRPr lang="en-US" sz="2400" dirty="0" smtClean="0">
              <a:solidFill>
                <a:schemeClr val="accent2">
                  <a:lumMod val="75000"/>
                </a:schemeClr>
              </a:solidFill>
              <a:latin typeface="Garamond" pitchFamily="18" charset="0"/>
            </a:endParaRPr>
          </a:p>
          <a:p>
            <a:pPr lvl="1">
              <a:spcBef>
                <a:spcPts val="600"/>
              </a:spcBef>
              <a:buFont typeface="Wingdings" pitchFamily="2" charset="2"/>
              <a:buChar char="Ø"/>
              <a:defRPr/>
            </a:pPr>
            <a:endParaRPr lang="en-US" sz="1000" dirty="0" smtClean="0">
              <a:solidFill>
                <a:schemeClr val="accent2">
                  <a:lumMod val="75000"/>
                </a:schemeClr>
              </a:solidFill>
              <a:latin typeface="Garamond" pitchFamily="18" charset="0"/>
            </a:endParaRPr>
          </a:p>
          <a:p>
            <a:pPr lvl="2">
              <a:spcBef>
                <a:spcPct val="30000"/>
              </a:spcBef>
              <a:spcAft>
                <a:spcPct val="30000"/>
              </a:spcAft>
              <a:buNone/>
              <a:defRPr/>
            </a:pPr>
            <a:endParaRPr lang="en-US" dirty="0" smtClean="0">
              <a:solidFill>
                <a:schemeClr val="tx2"/>
              </a:solidFill>
              <a:latin typeface="Garamond"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pPr algn="ctr"/>
            <a:r>
              <a:rPr lang="en-US" dirty="0" smtClean="0">
                <a:effectLst>
                  <a:outerShdw blurRad="38100" dist="38100" dir="2700000" algn="tl">
                    <a:srgbClr val="000000">
                      <a:alpha val="43137"/>
                    </a:srgbClr>
                  </a:outerShdw>
                </a:effectLst>
                <a:latin typeface="Garamond" pitchFamily="18" charset="0"/>
              </a:rPr>
              <a:t>DOCUMENTATION</a:t>
            </a:r>
            <a:endParaRPr lang="en-US"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sz="quarter" idx="1"/>
          </p:nvPr>
        </p:nvSpPr>
        <p:spPr>
          <a:xfrm>
            <a:off x="612648" y="1600200"/>
            <a:ext cx="8302752" cy="4953000"/>
          </a:xfrm>
          <a:ln>
            <a:solidFill>
              <a:schemeClr val="accent1"/>
            </a:solidFill>
          </a:ln>
        </p:spPr>
        <p:txBody>
          <a:bodyPr>
            <a:normAutofit/>
          </a:bodyPr>
          <a:lstStyle/>
          <a:p>
            <a:pPr>
              <a:spcBef>
                <a:spcPts val="0"/>
              </a:spcBef>
              <a:buFont typeface="Wingdings" pitchFamily="2" charset="2"/>
              <a:buChar char="v"/>
            </a:pPr>
            <a:r>
              <a:rPr lang="en-US" sz="2600" dirty="0" smtClean="0">
                <a:solidFill>
                  <a:schemeClr val="tx2"/>
                </a:solidFill>
                <a:latin typeface="Garamond" pitchFamily="18" charset="0"/>
              </a:rPr>
              <a:t>Actual hours of participation in Educational Work Activities must be documented</a:t>
            </a:r>
          </a:p>
          <a:p>
            <a:pPr>
              <a:spcBef>
                <a:spcPts val="0"/>
              </a:spcBef>
              <a:buNone/>
            </a:pPr>
            <a:endParaRPr lang="en-US" sz="2400" dirty="0" smtClean="0">
              <a:solidFill>
                <a:schemeClr val="tx2"/>
              </a:solidFill>
              <a:latin typeface="Garamond" pitchFamily="18" charset="0"/>
            </a:endParaRPr>
          </a:p>
          <a:p>
            <a:pPr lvl="1">
              <a:spcBef>
                <a:spcPts val="0"/>
              </a:spcBef>
              <a:buFont typeface="Wingdings" pitchFamily="2" charset="2"/>
              <a:buChar char="v"/>
            </a:pPr>
            <a:r>
              <a:rPr lang="en-US" sz="2800" b="1" dirty="0" smtClean="0">
                <a:solidFill>
                  <a:schemeClr val="accent2">
                    <a:lumMod val="75000"/>
                  </a:schemeClr>
                </a:solidFill>
                <a:latin typeface="Garamond" pitchFamily="18" charset="0"/>
              </a:rPr>
              <a:t>Acceptable forms of documentation may include</a:t>
            </a:r>
          </a:p>
          <a:p>
            <a:pPr lvl="1">
              <a:buNone/>
            </a:pPr>
            <a:endParaRPr lang="en-US" sz="2400" b="1" dirty="0" smtClean="0">
              <a:solidFill>
                <a:schemeClr val="tx2"/>
              </a:solidFill>
              <a:latin typeface="Garamond" pitchFamily="18" charset="0"/>
            </a:endParaRPr>
          </a:p>
          <a:p>
            <a:pPr lvl="8">
              <a:spcBef>
                <a:spcPts val="600"/>
              </a:spcBef>
              <a:buClr>
                <a:schemeClr val="accent2">
                  <a:lumMod val="75000"/>
                </a:schemeClr>
              </a:buClr>
              <a:buFont typeface="Wingdings" pitchFamily="2" charset="2"/>
              <a:buChar char="Ø"/>
            </a:pPr>
            <a:r>
              <a:rPr lang="en-US" sz="2200" dirty="0" smtClean="0">
                <a:solidFill>
                  <a:schemeClr val="tx2"/>
                </a:solidFill>
                <a:latin typeface="Garamond" pitchFamily="18" charset="0"/>
              </a:rPr>
              <a:t>Time Logs</a:t>
            </a:r>
          </a:p>
          <a:p>
            <a:pPr lvl="8">
              <a:buClr>
                <a:schemeClr val="accent2">
                  <a:lumMod val="75000"/>
                </a:schemeClr>
              </a:buClr>
              <a:buFont typeface="Wingdings" pitchFamily="2" charset="2"/>
              <a:buChar char="Ø"/>
            </a:pPr>
            <a:endParaRPr lang="en-US" sz="2200" dirty="0" smtClean="0">
              <a:solidFill>
                <a:schemeClr val="tx2"/>
              </a:solidFill>
              <a:latin typeface="Garamond" pitchFamily="18" charset="0"/>
            </a:endParaRPr>
          </a:p>
          <a:p>
            <a:pPr lvl="8">
              <a:buClr>
                <a:schemeClr val="accent2">
                  <a:lumMod val="75000"/>
                </a:schemeClr>
              </a:buClr>
              <a:buFont typeface="Wingdings" pitchFamily="2" charset="2"/>
              <a:buChar char="Ø"/>
            </a:pPr>
            <a:r>
              <a:rPr lang="en-US" sz="2200" dirty="0" smtClean="0">
                <a:solidFill>
                  <a:schemeClr val="tx2"/>
                </a:solidFill>
                <a:latin typeface="Garamond" pitchFamily="18" charset="0"/>
              </a:rPr>
              <a:t>Attendance Records</a:t>
            </a:r>
          </a:p>
          <a:p>
            <a:pPr lvl="8">
              <a:buClr>
                <a:schemeClr val="accent2">
                  <a:lumMod val="75000"/>
                </a:schemeClr>
              </a:buClr>
              <a:buFont typeface="Wingdings" pitchFamily="2" charset="2"/>
              <a:buChar char="Ø"/>
            </a:pPr>
            <a:endParaRPr lang="en-US" sz="2200" dirty="0" smtClean="0">
              <a:solidFill>
                <a:schemeClr val="tx2"/>
              </a:solidFill>
              <a:latin typeface="Garamond" pitchFamily="18" charset="0"/>
            </a:endParaRPr>
          </a:p>
          <a:p>
            <a:pPr lvl="8">
              <a:buClr>
                <a:schemeClr val="accent2">
                  <a:lumMod val="75000"/>
                </a:schemeClr>
              </a:buClr>
              <a:buFont typeface="Wingdings" pitchFamily="2" charset="2"/>
              <a:buChar char="Ø"/>
            </a:pPr>
            <a:r>
              <a:rPr lang="en-US" sz="2200" dirty="0" smtClean="0">
                <a:solidFill>
                  <a:schemeClr val="tx2"/>
                </a:solidFill>
                <a:latin typeface="Garamond" pitchFamily="18" charset="0"/>
              </a:rPr>
              <a:t>Contacting an instructor, other supervisor, or institution directly </a:t>
            </a:r>
            <a:r>
              <a:rPr lang="en-US" sz="2200" dirty="0" smtClean="0">
                <a:effectLst>
                  <a:outerShdw blurRad="38100" dist="38100" dir="2700000" algn="tl">
                    <a:srgbClr val="000000">
                      <a:alpha val="43137"/>
                    </a:srgbClr>
                  </a:outerShdw>
                </a:effectLst>
                <a:latin typeface="Garamond" pitchFamily="18" charset="0"/>
              </a:rPr>
              <a:t>	</a:t>
            </a:r>
          </a:p>
          <a:p>
            <a:pPr lvl="2">
              <a:spcBef>
                <a:spcPts val="1200"/>
              </a:spcBef>
              <a:buFont typeface="Wingdings" pitchFamily="2" charset="2"/>
              <a:buChar char="Ø"/>
            </a:pPr>
            <a:endParaRPr lang="en-US" sz="1700" dirty="0" smtClean="0">
              <a:solidFill>
                <a:schemeClr val="tx2"/>
              </a:solidFill>
              <a:latin typeface="Garamond" pitchFamily="18" charset="0"/>
            </a:endParaRPr>
          </a:p>
          <a:p>
            <a:pPr lvl="1">
              <a:buNone/>
            </a:pPr>
            <a:endParaRPr lang="en-US" sz="2400" b="1" dirty="0" smtClean="0">
              <a:solidFill>
                <a:schemeClr val="tx2"/>
              </a:solidFill>
              <a:latin typeface="Garamond" pitchFamily="18" charset="0"/>
            </a:endParaRPr>
          </a:p>
        </p:txBody>
      </p:sp>
      <p:pic>
        <p:nvPicPr>
          <p:cNvPr id="5" name="Picture 2" descr="http://i.ehow.com/images/a07/6l/5v/write-comments-unethical-job-evaluation-800X800.jpg"/>
          <p:cNvPicPr>
            <a:picLocks noChangeAspect="1" noChangeArrowheads="1"/>
          </p:cNvPicPr>
          <p:nvPr/>
        </p:nvPicPr>
        <p:blipFill>
          <a:blip r:embed="rId3" cstate="print"/>
          <a:srcRect/>
          <a:stretch>
            <a:fillRect/>
          </a:stretch>
        </p:blipFill>
        <p:spPr bwMode="auto">
          <a:xfrm>
            <a:off x="990600" y="3429000"/>
            <a:ext cx="2237217" cy="277659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pPr algn="ctr"/>
            <a:r>
              <a:rPr lang="en-US" dirty="0" smtClean="0">
                <a:effectLst>
                  <a:outerShdw blurRad="38100" dist="38100" dir="2700000" algn="tl">
                    <a:srgbClr val="000000">
                      <a:alpha val="43137"/>
                    </a:srgbClr>
                  </a:outerShdw>
                </a:effectLst>
                <a:latin typeface="Garamond" pitchFamily="18" charset="0"/>
              </a:rPr>
              <a:t>DOCUMENTATION</a:t>
            </a:r>
            <a:endParaRPr lang="en-US"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sz="quarter" idx="1"/>
          </p:nvPr>
        </p:nvSpPr>
        <p:spPr>
          <a:xfrm>
            <a:off x="457200" y="1600200"/>
            <a:ext cx="8534400" cy="5105400"/>
          </a:xfrm>
          <a:ln>
            <a:solidFill>
              <a:schemeClr val="accent1"/>
            </a:solidFill>
          </a:ln>
        </p:spPr>
        <p:txBody>
          <a:bodyPr>
            <a:normAutofit/>
          </a:bodyPr>
          <a:lstStyle/>
          <a:p>
            <a:pPr lvl="1">
              <a:buNone/>
            </a:pPr>
            <a:endParaRPr lang="en-US" sz="300" dirty="0" smtClean="0">
              <a:solidFill>
                <a:schemeClr val="tx2"/>
              </a:solidFill>
              <a:latin typeface="Garamond" pitchFamily="18" charset="0"/>
            </a:endParaRPr>
          </a:p>
          <a:p>
            <a:pPr>
              <a:buFont typeface="Wingdings" pitchFamily="2" charset="2"/>
              <a:buChar char="Ø"/>
            </a:pPr>
            <a:r>
              <a:rPr lang="en-US" sz="3600" b="1" dirty="0" smtClean="0">
                <a:solidFill>
                  <a:schemeClr val="tx2"/>
                </a:solidFill>
                <a:latin typeface="Garamond" pitchFamily="18" charset="0"/>
              </a:rPr>
              <a:t>Customer Responsibilities</a:t>
            </a:r>
          </a:p>
          <a:p>
            <a:pPr lvl="2">
              <a:lnSpc>
                <a:spcPct val="120000"/>
              </a:lnSpc>
              <a:spcBef>
                <a:spcPts val="1200"/>
              </a:spcBef>
              <a:buFont typeface="Wingdings" pitchFamily="2" charset="2"/>
              <a:buChar char="Ø"/>
            </a:pPr>
            <a:r>
              <a:rPr lang="en-US" sz="3000" dirty="0" smtClean="0">
                <a:solidFill>
                  <a:schemeClr val="accent2">
                    <a:lumMod val="75000"/>
                  </a:schemeClr>
                </a:solidFill>
                <a:latin typeface="Garamond" pitchFamily="18" charset="0"/>
              </a:rPr>
              <a:t>Provide </a:t>
            </a:r>
            <a:r>
              <a:rPr lang="en-US" sz="3000" dirty="0" smtClean="0">
                <a:solidFill>
                  <a:schemeClr val="tx2"/>
                </a:solidFill>
                <a:latin typeface="Garamond" pitchFamily="18" charset="0"/>
              </a:rPr>
              <a:t>proof of enrollment</a:t>
            </a:r>
            <a:endParaRPr lang="en-US" sz="3000" dirty="0" smtClean="0">
              <a:solidFill>
                <a:schemeClr val="accent2">
                  <a:lumMod val="75000"/>
                </a:schemeClr>
              </a:solidFill>
              <a:latin typeface="Garamond" pitchFamily="18" charset="0"/>
            </a:endParaRPr>
          </a:p>
          <a:p>
            <a:pPr lvl="2">
              <a:lnSpc>
                <a:spcPct val="120000"/>
              </a:lnSpc>
              <a:spcBef>
                <a:spcPts val="1200"/>
              </a:spcBef>
              <a:buFont typeface="Wingdings" pitchFamily="2" charset="2"/>
              <a:buChar char="Ø"/>
            </a:pPr>
            <a:r>
              <a:rPr lang="en-US" sz="3000" dirty="0" smtClean="0">
                <a:solidFill>
                  <a:schemeClr val="accent2">
                    <a:lumMod val="75000"/>
                  </a:schemeClr>
                </a:solidFill>
                <a:latin typeface="Garamond" pitchFamily="18" charset="0"/>
              </a:rPr>
              <a:t>Provide </a:t>
            </a:r>
            <a:r>
              <a:rPr lang="en-US" sz="3000" dirty="0" smtClean="0">
                <a:solidFill>
                  <a:schemeClr val="tx2"/>
                </a:solidFill>
                <a:latin typeface="Garamond" pitchFamily="18" charset="0"/>
              </a:rPr>
              <a:t>class schedule</a:t>
            </a:r>
          </a:p>
          <a:p>
            <a:pPr lvl="2">
              <a:lnSpc>
                <a:spcPct val="120000"/>
              </a:lnSpc>
              <a:spcBef>
                <a:spcPts val="1200"/>
              </a:spcBef>
              <a:buFont typeface="Wingdings" pitchFamily="2" charset="2"/>
              <a:buChar char="Ø"/>
            </a:pPr>
            <a:r>
              <a:rPr lang="en-US" sz="3000" dirty="0" smtClean="0">
                <a:solidFill>
                  <a:schemeClr val="accent2">
                    <a:lumMod val="75000"/>
                  </a:schemeClr>
                </a:solidFill>
                <a:latin typeface="Garamond" pitchFamily="18" charset="0"/>
              </a:rPr>
              <a:t>Document </a:t>
            </a:r>
            <a:r>
              <a:rPr lang="en-US" sz="3000" dirty="0" smtClean="0">
                <a:solidFill>
                  <a:schemeClr val="tx2"/>
                </a:solidFill>
                <a:latin typeface="Garamond" pitchFamily="18" charset="0"/>
              </a:rPr>
              <a:t>course requirements</a:t>
            </a:r>
          </a:p>
          <a:p>
            <a:pPr lvl="2">
              <a:lnSpc>
                <a:spcPct val="120000"/>
              </a:lnSpc>
              <a:spcBef>
                <a:spcPts val="1200"/>
              </a:spcBef>
              <a:buFont typeface="Wingdings" pitchFamily="2" charset="2"/>
              <a:buChar char="Ø"/>
            </a:pPr>
            <a:r>
              <a:rPr lang="en-US" sz="3000" dirty="0" smtClean="0">
                <a:solidFill>
                  <a:schemeClr val="accent2">
                    <a:lumMod val="75000"/>
                  </a:schemeClr>
                </a:solidFill>
                <a:latin typeface="Garamond" pitchFamily="18" charset="0"/>
              </a:rPr>
              <a:t>Document </a:t>
            </a:r>
            <a:r>
              <a:rPr lang="en-US" sz="3000" dirty="0" smtClean="0">
                <a:solidFill>
                  <a:schemeClr val="tx2"/>
                </a:solidFill>
                <a:latin typeface="Garamond" pitchFamily="18" charset="0"/>
              </a:rPr>
              <a:t>study requirements, when applicable </a:t>
            </a:r>
            <a:endParaRPr lang="en-US" sz="3000" dirty="0" smtClean="0">
              <a:solidFill>
                <a:schemeClr val="accent2">
                  <a:lumMod val="75000"/>
                </a:schemeClr>
              </a:solidFill>
              <a:latin typeface="Garamond" pitchFamily="18" charset="0"/>
            </a:endParaRPr>
          </a:p>
          <a:p>
            <a:pPr lvl="2">
              <a:lnSpc>
                <a:spcPct val="120000"/>
              </a:lnSpc>
              <a:spcBef>
                <a:spcPts val="1200"/>
              </a:spcBef>
              <a:buFont typeface="Wingdings" pitchFamily="2" charset="2"/>
              <a:buChar char="Ø"/>
            </a:pPr>
            <a:r>
              <a:rPr lang="en-US" sz="3000" dirty="0" smtClean="0">
                <a:solidFill>
                  <a:schemeClr val="accent2">
                    <a:lumMod val="75000"/>
                  </a:schemeClr>
                </a:solidFill>
                <a:latin typeface="Garamond" pitchFamily="18" charset="0"/>
              </a:rPr>
              <a:t>Submit</a:t>
            </a:r>
            <a:r>
              <a:rPr lang="en-US" sz="3000" dirty="0" smtClean="0">
                <a:solidFill>
                  <a:schemeClr val="tx2"/>
                </a:solidFill>
                <a:latin typeface="Garamond" pitchFamily="18" charset="0"/>
              </a:rPr>
              <a:t> other pertinent documentation as required by the Career Manager or RWB</a:t>
            </a:r>
          </a:p>
          <a:p>
            <a:pPr>
              <a:buClr>
                <a:schemeClr val="accent2">
                  <a:lumMod val="75000"/>
                </a:schemeClr>
              </a:buClr>
              <a:buNone/>
            </a:pPr>
            <a:endParaRPr lang="en-US" sz="3400" dirty="0" smtClean="0">
              <a:solidFill>
                <a:schemeClr val="tx2"/>
              </a:solidFill>
              <a:latin typeface="Garamond" pitchFamily="18" charset="0"/>
            </a:endParaRPr>
          </a:p>
          <a:p>
            <a:pPr>
              <a:buClr>
                <a:schemeClr val="accent2">
                  <a:lumMod val="75000"/>
                </a:schemeClr>
              </a:buClr>
              <a:buNone/>
            </a:pPr>
            <a:endParaRPr lang="en-US" sz="3400" dirty="0" smtClean="0">
              <a:solidFill>
                <a:schemeClr val="tx2"/>
              </a:solidFill>
              <a:latin typeface="Garamond" pitchFamily="18" charset="0"/>
            </a:endParaRPr>
          </a:p>
          <a:p>
            <a:pPr>
              <a:buClr>
                <a:schemeClr val="accent2">
                  <a:lumMod val="75000"/>
                </a:schemeClr>
              </a:buClr>
              <a:buFont typeface="Wingdings" pitchFamily="2" charset="2"/>
              <a:buChar char="Ø"/>
            </a:pPr>
            <a:endParaRPr lang="en-US" sz="3400" dirty="0" smtClean="0">
              <a:solidFill>
                <a:schemeClr val="tx2"/>
              </a:solidFill>
              <a:latin typeface="Garamond" pitchFamily="18" charset="0"/>
            </a:endParaRPr>
          </a:p>
          <a:p>
            <a:pPr>
              <a:buNone/>
            </a:pPr>
            <a:endParaRPr lang="en-US" dirty="0">
              <a:latin typeface="Garamond"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pPr algn="ctr"/>
            <a:r>
              <a:rPr lang="en-US" dirty="0" smtClean="0">
                <a:effectLst>
                  <a:outerShdw blurRad="38100" dist="38100" dir="2700000" algn="tl">
                    <a:srgbClr val="000000">
                      <a:alpha val="43137"/>
                    </a:srgbClr>
                  </a:outerShdw>
                </a:effectLst>
                <a:latin typeface="Garamond" pitchFamily="18" charset="0"/>
              </a:rPr>
              <a:t>DOCUMENTATION</a:t>
            </a:r>
            <a:endParaRPr lang="en-US"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sz="quarter" idx="1"/>
          </p:nvPr>
        </p:nvSpPr>
        <p:spPr>
          <a:xfrm>
            <a:off x="0" y="1524000"/>
            <a:ext cx="9144000" cy="5334000"/>
          </a:xfrm>
          <a:ln>
            <a:noFill/>
          </a:ln>
        </p:spPr>
        <p:txBody>
          <a:bodyPr>
            <a:normAutofit fontScale="25000" lnSpcReduction="20000"/>
          </a:bodyPr>
          <a:lstStyle/>
          <a:p>
            <a:pPr lvl="1">
              <a:buNone/>
            </a:pPr>
            <a:endParaRPr lang="en-US" sz="300" dirty="0" smtClean="0">
              <a:solidFill>
                <a:schemeClr val="tx2"/>
              </a:solidFill>
              <a:latin typeface="Arial Narrow" pitchFamily="34" charset="0"/>
            </a:endParaRPr>
          </a:p>
          <a:p>
            <a:pPr>
              <a:buFont typeface="Wingdings" pitchFamily="2" charset="2"/>
              <a:buChar char="Ø"/>
            </a:pPr>
            <a:r>
              <a:rPr lang="en-US" sz="8000" b="1" dirty="0" smtClean="0">
                <a:solidFill>
                  <a:schemeClr val="tx2"/>
                </a:solidFill>
                <a:latin typeface="Garamond" pitchFamily="18" charset="0"/>
              </a:rPr>
              <a:t>Regional Workforce Board Responsibilities</a:t>
            </a:r>
          </a:p>
          <a:p>
            <a:pPr lvl="1">
              <a:spcBef>
                <a:spcPts val="600"/>
              </a:spcBef>
              <a:buFont typeface="Wingdings" pitchFamily="2" charset="2"/>
              <a:buChar char="Ø"/>
              <a:defRPr/>
            </a:pPr>
            <a:r>
              <a:rPr lang="en-US" sz="8000" dirty="0" smtClean="0">
                <a:solidFill>
                  <a:schemeClr val="accent2">
                    <a:lumMod val="75000"/>
                  </a:schemeClr>
                </a:solidFill>
                <a:latin typeface="Garamond" pitchFamily="18" charset="0"/>
              </a:rPr>
              <a:t>Obtaining</a:t>
            </a:r>
            <a:r>
              <a:rPr lang="en-US" sz="8000" dirty="0" smtClean="0">
                <a:solidFill>
                  <a:schemeClr val="tx2"/>
                </a:solidFill>
                <a:latin typeface="Garamond" pitchFamily="18" charset="0"/>
              </a:rPr>
              <a:t> documentation of the designated responsible party through </a:t>
            </a:r>
          </a:p>
          <a:p>
            <a:pPr lvl="2">
              <a:lnSpc>
                <a:spcPct val="200000"/>
              </a:lnSpc>
              <a:spcBef>
                <a:spcPts val="0"/>
              </a:spcBef>
              <a:buClr>
                <a:schemeClr val="accent2">
                  <a:lumMod val="75000"/>
                </a:schemeClr>
              </a:buClr>
              <a:buFont typeface="Wingdings" pitchFamily="2" charset="2"/>
              <a:buChar char="Ø"/>
              <a:defRPr/>
            </a:pPr>
            <a:r>
              <a:rPr lang="en-US" sz="6400" dirty="0" smtClean="0">
                <a:solidFill>
                  <a:schemeClr val="tx2"/>
                </a:solidFill>
                <a:latin typeface="Garamond" pitchFamily="18" charset="0"/>
              </a:rPr>
              <a:t>Registration Documents</a:t>
            </a:r>
          </a:p>
          <a:p>
            <a:pPr lvl="2">
              <a:lnSpc>
                <a:spcPct val="200000"/>
              </a:lnSpc>
              <a:spcBef>
                <a:spcPts val="0"/>
              </a:spcBef>
              <a:buClr>
                <a:schemeClr val="accent2">
                  <a:lumMod val="75000"/>
                </a:schemeClr>
              </a:buClr>
              <a:buFont typeface="Wingdings" pitchFamily="2" charset="2"/>
              <a:buChar char="Ø"/>
              <a:defRPr/>
            </a:pPr>
            <a:r>
              <a:rPr lang="en-US" sz="6400" dirty="0" smtClean="0">
                <a:solidFill>
                  <a:schemeClr val="tx2"/>
                </a:solidFill>
                <a:latin typeface="Garamond" pitchFamily="18" charset="0"/>
              </a:rPr>
              <a:t>Syllabus</a:t>
            </a:r>
          </a:p>
          <a:p>
            <a:pPr lvl="2">
              <a:lnSpc>
                <a:spcPct val="200000"/>
              </a:lnSpc>
              <a:spcBef>
                <a:spcPts val="0"/>
              </a:spcBef>
              <a:buClr>
                <a:schemeClr val="accent2">
                  <a:lumMod val="75000"/>
                </a:schemeClr>
              </a:buClr>
              <a:buFont typeface="Wingdings" pitchFamily="2" charset="2"/>
              <a:buChar char="Ø"/>
              <a:defRPr/>
            </a:pPr>
            <a:r>
              <a:rPr lang="en-US" sz="6400" dirty="0" smtClean="0">
                <a:solidFill>
                  <a:schemeClr val="tx2"/>
                </a:solidFill>
                <a:latin typeface="Garamond" pitchFamily="18" charset="0"/>
              </a:rPr>
              <a:t>Other written notification provided by the instructor or institution</a:t>
            </a:r>
            <a:endParaRPr lang="en-US" sz="6400" dirty="0" smtClean="0">
              <a:solidFill>
                <a:schemeClr val="accent2">
                  <a:lumMod val="75000"/>
                </a:schemeClr>
              </a:solidFill>
              <a:latin typeface="Garamond" pitchFamily="18" charset="0"/>
            </a:endParaRPr>
          </a:p>
          <a:p>
            <a:pPr lvl="1">
              <a:lnSpc>
                <a:spcPct val="120000"/>
              </a:lnSpc>
              <a:spcBef>
                <a:spcPts val="600"/>
              </a:spcBef>
              <a:buFont typeface="Wingdings" pitchFamily="2" charset="2"/>
              <a:buChar char="Ø"/>
            </a:pPr>
            <a:r>
              <a:rPr lang="en-US" sz="8000" dirty="0" smtClean="0">
                <a:solidFill>
                  <a:schemeClr val="accent2">
                    <a:lumMod val="75000"/>
                  </a:schemeClr>
                </a:solidFill>
                <a:latin typeface="Garamond" pitchFamily="18" charset="0"/>
              </a:rPr>
              <a:t>Ensuring</a:t>
            </a:r>
            <a:r>
              <a:rPr lang="en-US" sz="8000" dirty="0" smtClean="0">
                <a:solidFill>
                  <a:schemeClr val="tx2"/>
                </a:solidFill>
                <a:latin typeface="Garamond" pitchFamily="18" charset="0"/>
              </a:rPr>
              <a:t> that documentation supports hours reported</a:t>
            </a:r>
          </a:p>
          <a:p>
            <a:pPr lvl="1">
              <a:lnSpc>
                <a:spcPct val="120000"/>
              </a:lnSpc>
              <a:spcBef>
                <a:spcPts val="600"/>
              </a:spcBef>
              <a:buFont typeface="Wingdings" pitchFamily="2" charset="2"/>
              <a:buChar char="Ø"/>
            </a:pPr>
            <a:r>
              <a:rPr lang="en-US" sz="8000" dirty="0" smtClean="0">
                <a:solidFill>
                  <a:schemeClr val="accent2">
                    <a:lumMod val="75000"/>
                  </a:schemeClr>
                </a:solidFill>
                <a:latin typeface="Garamond" pitchFamily="18" charset="0"/>
              </a:rPr>
              <a:t>Ensuring</a:t>
            </a:r>
            <a:r>
              <a:rPr lang="en-US" sz="8000" dirty="0" smtClean="0">
                <a:solidFill>
                  <a:schemeClr val="tx2"/>
                </a:solidFill>
                <a:latin typeface="Garamond" pitchFamily="18" charset="0"/>
              </a:rPr>
              <a:t> the documentation includes the following information:</a:t>
            </a:r>
          </a:p>
          <a:p>
            <a:pPr marL="1508760" lvl="4" indent="-320040">
              <a:lnSpc>
                <a:spcPct val="120000"/>
              </a:lnSpc>
              <a:spcBef>
                <a:spcPts val="600"/>
              </a:spcBef>
              <a:buClr>
                <a:schemeClr val="accent1"/>
              </a:buClr>
              <a:buSzPct val="60000"/>
              <a:buFont typeface="Wingdings" pitchFamily="2" charset="2"/>
              <a:buChar char="Ø"/>
            </a:pPr>
            <a:r>
              <a:rPr lang="en-US" sz="6400" dirty="0" smtClean="0">
                <a:solidFill>
                  <a:schemeClr val="tx2"/>
                </a:solidFill>
                <a:latin typeface="Garamond" pitchFamily="18" charset="0"/>
              </a:rPr>
              <a:t>Name of Instructor or Supervising Party </a:t>
            </a:r>
          </a:p>
          <a:p>
            <a:pPr marL="1508760" lvl="4" indent="-320040">
              <a:lnSpc>
                <a:spcPct val="120000"/>
              </a:lnSpc>
              <a:spcBef>
                <a:spcPts val="600"/>
              </a:spcBef>
              <a:buClr>
                <a:schemeClr val="accent1"/>
              </a:buClr>
              <a:buSzPct val="60000"/>
              <a:buFont typeface="Wingdings" pitchFamily="2" charset="2"/>
              <a:buChar char="Ø"/>
            </a:pPr>
            <a:r>
              <a:rPr lang="en-US" sz="6400" dirty="0" smtClean="0">
                <a:solidFill>
                  <a:schemeClr val="tx2"/>
                </a:solidFill>
                <a:latin typeface="Garamond" pitchFamily="18" charset="0"/>
              </a:rPr>
              <a:t>Course </a:t>
            </a:r>
          </a:p>
          <a:p>
            <a:pPr marL="1508760" lvl="4" indent="-320040">
              <a:lnSpc>
                <a:spcPct val="120000"/>
              </a:lnSpc>
              <a:spcBef>
                <a:spcPts val="600"/>
              </a:spcBef>
              <a:buClr>
                <a:schemeClr val="accent1"/>
              </a:buClr>
              <a:buSzPct val="60000"/>
              <a:buFont typeface="Wingdings" pitchFamily="2" charset="2"/>
              <a:buChar char="Ø"/>
            </a:pPr>
            <a:r>
              <a:rPr lang="en-US" sz="6400" dirty="0" smtClean="0">
                <a:solidFill>
                  <a:schemeClr val="tx2"/>
                </a:solidFill>
                <a:latin typeface="Garamond" pitchFamily="18" charset="0"/>
              </a:rPr>
              <a:t>Dates of Attendance </a:t>
            </a:r>
          </a:p>
          <a:p>
            <a:pPr marL="1508760" lvl="4" indent="-320040">
              <a:lnSpc>
                <a:spcPct val="120000"/>
              </a:lnSpc>
              <a:spcBef>
                <a:spcPts val="600"/>
              </a:spcBef>
              <a:buClr>
                <a:schemeClr val="accent1"/>
              </a:buClr>
              <a:buSzPct val="60000"/>
              <a:buFont typeface="Wingdings" pitchFamily="2" charset="2"/>
              <a:buChar char="Ø"/>
            </a:pPr>
            <a:r>
              <a:rPr lang="en-US" sz="6400" dirty="0" smtClean="0">
                <a:solidFill>
                  <a:schemeClr val="tx2"/>
                </a:solidFill>
                <a:latin typeface="Garamond" pitchFamily="18" charset="0"/>
              </a:rPr>
              <a:t>Hours Related to Credit</a:t>
            </a:r>
          </a:p>
          <a:p>
            <a:pPr marL="1508760" lvl="4" indent="-320040">
              <a:lnSpc>
                <a:spcPct val="120000"/>
              </a:lnSpc>
              <a:spcBef>
                <a:spcPts val="600"/>
              </a:spcBef>
              <a:buClr>
                <a:schemeClr val="accent1"/>
              </a:buClr>
              <a:buSzPct val="60000"/>
              <a:buFont typeface="Wingdings" pitchFamily="2" charset="2"/>
              <a:buChar char="Ø"/>
            </a:pPr>
            <a:r>
              <a:rPr lang="en-US" sz="6400" dirty="0" smtClean="0">
                <a:solidFill>
                  <a:schemeClr val="tx2"/>
                </a:solidFill>
                <a:latin typeface="Garamond" pitchFamily="18" charset="0"/>
              </a:rPr>
              <a:t>Contact information of person verifying attendance</a:t>
            </a:r>
          </a:p>
          <a:p>
            <a:pPr lvl="1">
              <a:lnSpc>
                <a:spcPct val="120000"/>
              </a:lnSpc>
              <a:spcBef>
                <a:spcPts val="600"/>
              </a:spcBef>
              <a:buFont typeface="Wingdings" pitchFamily="2" charset="2"/>
              <a:buChar char="Ø"/>
              <a:defRPr/>
            </a:pPr>
            <a:r>
              <a:rPr lang="en-US" sz="8000" dirty="0" smtClean="0">
                <a:solidFill>
                  <a:schemeClr val="accent2">
                    <a:lumMod val="75000"/>
                  </a:schemeClr>
                </a:solidFill>
                <a:latin typeface="Garamond" pitchFamily="18" charset="0"/>
              </a:rPr>
              <a:t>Entering</a:t>
            </a:r>
            <a:r>
              <a:rPr lang="en-US" sz="8000" dirty="0" smtClean="0">
                <a:solidFill>
                  <a:schemeClr val="tx2"/>
                </a:solidFill>
                <a:latin typeface="Garamond" pitchFamily="18" charset="0"/>
              </a:rPr>
              <a:t> the information in the workforce data entry system after verification</a:t>
            </a:r>
          </a:p>
          <a:p>
            <a:pPr lvl="1">
              <a:lnSpc>
                <a:spcPct val="120000"/>
              </a:lnSpc>
              <a:spcBef>
                <a:spcPts val="600"/>
              </a:spcBef>
              <a:buFont typeface="Wingdings" pitchFamily="2" charset="2"/>
              <a:buChar char="Ø"/>
              <a:defRPr/>
            </a:pPr>
            <a:r>
              <a:rPr lang="en-US" sz="8000" dirty="0" smtClean="0">
                <a:solidFill>
                  <a:schemeClr val="accent2">
                    <a:lumMod val="75000"/>
                  </a:schemeClr>
                </a:solidFill>
                <a:latin typeface="Garamond" pitchFamily="18" charset="0"/>
              </a:rPr>
              <a:t>Maintaining</a:t>
            </a:r>
            <a:r>
              <a:rPr lang="en-US" sz="8000" dirty="0" smtClean="0">
                <a:solidFill>
                  <a:schemeClr val="tx2"/>
                </a:solidFill>
                <a:latin typeface="Garamond" pitchFamily="18" charset="0"/>
              </a:rPr>
              <a:t> the documentation in the case file to support participation</a:t>
            </a:r>
          </a:p>
          <a:p>
            <a:pPr marL="1051560" lvl="3" indent="-320040">
              <a:spcBef>
                <a:spcPts val="0"/>
              </a:spcBef>
              <a:buClr>
                <a:schemeClr val="accent1"/>
              </a:buClr>
              <a:buSzPct val="60000"/>
              <a:buFont typeface="Wingdings" pitchFamily="2" charset="2"/>
              <a:buChar char="Ø"/>
            </a:pPr>
            <a:endParaRPr lang="en-US" sz="1700" dirty="0" smtClean="0">
              <a:solidFill>
                <a:schemeClr val="tx2"/>
              </a:solidFill>
            </a:endParaRPr>
          </a:p>
          <a:p>
            <a:pPr marL="1508760" lvl="4" indent="-320040">
              <a:spcBef>
                <a:spcPts val="0"/>
              </a:spcBef>
              <a:buClr>
                <a:schemeClr val="accent1"/>
              </a:buClr>
              <a:buSzPct val="60000"/>
              <a:buFont typeface="Wingdings" pitchFamily="2" charset="2"/>
              <a:buChar char="Ø"/>
            </a:pPr>
            <a:endParaRPr lang="en-US" sz="1700" dirty="0" smtClean="0">
              <a:solidFill>
                <a:schemeClr val="tx2"/>
              </a:solidFill>
              <a:latin typeface="Arial Narrow" pitchFamily="34" charset="0"/>
            </a:endParaRPr>
          </a:p>
          <a:p>
            <a:pPr>
              <a:buClr>
                <a:schemeClr val="accent2">
                  <a:lumMod val="75000"/>
                </a:schemeClr>
              </a:buClr>
              <a:buNone/>
            </a:pPr>
            <a:endParaRPr lang="en-US" dirty="0" smtClean="0">
              <a:solidFill>
                <a:schemeClr val="tx2"/>
              </a:solidFill>
              <a:latin typeface="Arial Narrow" pitchFamily="34" charset="0"/>
            </a:endParaRP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US" b="1" dirty="0" smtClean="0">
                <a:latin typeface="Garamond" pitchFamily="18" charset="0"/>
              </a:rPr>
              <a:t>Schedules &amp; Study Time</a:t>
            </a:r>
            <a:endParaRPr lang="en-US" b="1" dirty="0">
              <a:latin typeface="Garamond"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pPr algn="ctr"/>
            <a:r>
              <a:rPr lang="en-US" dirty="0" smtClean="0">
                <a:effectLst>
                  <a:outerShdw blurRad="38100" dist="38100" dir="2700000" algn="tl">
                    <a:srgbClr val="000000">
                      <a:alpha val="43137"/>
                    </a:srgbClr>
                  </a:outerShdw>
                </a:effectLst>
                <a:latin typeface="Garamond" pitchFamily="18" charset="0"/>
              </a:rPr>
              <a:t>CLASS SCHEDULING</a:t>
            </a:r>
            <a:endParaRPr lang="en-US" dirty="0">
              <a:effectLst>
                <a:outerShdw blurRad="38100" dist="38100" dir="2700000" algn="tl">
                  <a:srgbClr val="000000">
                    <a:alpha val="43137"/>
                  </a:srgbClr>
                </a:outerShdw>
              </a:effectLst>
              <a:latin typeface="Garamond" pitchFamily="18" charset="0"/>
            </a:endParaRPr>
          </a:p>
        </p:txBody>
      </p:sp>
      <p:sp>
        <p:nvSpPr>
          <p:cNvPr id="7" name="TextBox 6"/>
          <p:cNvSpPr txBox="1"/>
          <p:nvPr/>
        </p:nvSpPr>
        <p:spPr>
          <a:xfrm>
            <a:off x="609600" y="1524000"/>
            <a:ext cx="8156448" cy="5293757"/>
          </a:xfrm>
          <a:prstGeom prst="rect">
            <a:avLst/>
          </a:prstGeom>
          <a:noFill/>
          <a:ln w="19050">
            <a:solidFill>
              <a:schemeClr val="accent2">
                <a:lumMod val="75000"/>
              </a:schemeClr>
            </a:solidFill>
          </a:ln>
        </p:spPr>
        <p:txBody>
          <a:bodyPr wrap="square" rtlCol="0">
            <a:spAutoFit/>
          </a:bodyPr>
          <a:lstStyle/>
          <a:p>
            <a:pPr marL="0" lvl="1" algn="ctr"/>
            <a:r>
              <a:rPr lang="en-US" sz="2000" b="1" dirty="0" smtClean="0">
                <a:solidFill>
                  <a:schemeClr val="tx2"/>
                </a:solidFill>
                <a:latin typeface="Garamond" pitchFamily="18" charset="0"/>
              </a:rPr>
              <a:t>Customers may only get credit for actual hours </a:t>
            </a:r>
            <a:r>
              <a:rPr lang="en-US" sz="2000" b="1" dirty="0" smtClean="0">
                <a:solidFill>
                  <a:schemeClr val="accent2">
                    <a:lumMod val="75000"/>
                  </a:schemeClr>
                </a:solidFill>
                <a:latin typeface="Garamond" pitchFamily="18" charset="0"/>
              </a:rPr>
              <a:t>ATTENDED </a:t>
            </a:r>
            <a:r>
              <a:rPr lang="en-US" sz="2000" b="1" dirty="0" smtClean="0">
                <a:solidFill>
                  <a:schemeClr val="tx2"/>
                </a:solidFill>
                <a:latin typeface="Garamond" pitchFamily="18" charset="0"/>
              </a:rPr>
              <a:t>in class</a:t>
            </a:r>
          </a:p>
          <a:p>
            <a:pPr marL="0" lvl="1"/>
            <a:endParaRPr lang="en-US" sz="2400" b="1" dirty="0" smtClean="0">
              <a:solidFill>
                <a:schemeClr val="tx2"/>
              </a:solidFill>
              <a:latin typeface="Garamond" pitchFamily="18" charset="0"/>
            </a:endParaRPr>
          </a:p>
          <a:p>
            <a:pPr marL="0" lvl="1"/>
            <a:endParaRPr lang="en-US" sz="2400" b="1" dirty="0" smtClean="0">
              <a:solidFill>
                <a:schemeClr val="tx2"/>
              </a:solidFill>
              <a:latin typeface="Garamond" pitchFamily="18" charset="0"/>
            </a:endParaRPr>
          </a:p>
          <a:p>
            <a:pPr marL="0" lvl="1"/>
            <a:endParaRPr lang="en-US" sz="2400" b="1" dirty="0" smtClean="0">
              <a:solidFill>
                <a:schemeClr val="tx2"/>
              </a:solidFill>
              <a:latin typeface="Garamond" pitchFamily="18" charset="0"/>
            </a:endParaRPr>
          </a:p>
          <a:p>
            <a:pPr marL="0" lvl="1"/>
            <a:endParaRPr lang="en-US" sz="2400" b="1" dirty="0" smtClean="0">
              <a:solidFill>
                <a:schemeClr val="tx2"/>
              </a:solidFill>
              <a:latin typeface="Garamond" pitchFamily="18" charset="0"/>
            </a:endParaRPr>
          </a:p>
          <a:p>
            <a:pPr marL="0" lvl="1"/>
            <a:endParaRPr lang="en-US" sz="2400" b="1" dirty="0" smtClean="0">
              <a:solidFill>
                <a:schemeClr val="tx2"/>
              </a:solidFill>
              <a:latin typeface="Garamond" pitchFamily="18" charset="0"/>
            </a:endParaRPr>
          </a:p>
          <a:p>
            <a:pPr marL="0" lvl="1" algn="ctr"/>
            <a:endParaRPr lang="en-US" sz="3600" dirty="0" smtClean="0">
              <a:solidFill>
                <a:schemeClr val="tx2"/>
              </a:solidFill>
              <a:latin typeface="Garamond" pitchFamily="18" charset="0"/>
            </a:endParaRPr>
          </a:p>
          <a:p>
            <a:pPr marL="0" lvl="1" algn="ctr"/>
            <a:r>
              <a:rPr lang="en-US" sz="3600" dirty="0" smtClean="0">
                <a:solidFill>
                  <a:schemeClr val="tx2"/>
                </a:solidFill>
                <a:latin typeface="Garamond" pitchFamily="18" charset="0"/>
              </a:rPr>
              <a:t>How many hours a week is this customer scheduled for class?</a:t>
            </a:r>
            <a:endParaRPr lang="en-US" sz="2000" dirty="0" smtClean="0">
              <a:solidFill>
                <a:schemeClr val="tx2"/>
              </a:solidFill>
              <a:latin typeface="Arial Narrow" pitchFamily="34" charset="0"/>
            </a:endParaRPr>
          </a:p>
          <a:p>
            <a:pPr lvl="2">
              <a:lnSpc>
                <a:spcPct val="200000"/>
              </a:lnSpc>
              <a:buClr>
                <a:schemeClr val="accent2">
                  <a:lumMod val="75000"/>
                </a:schemeClr>
              </a:buClr>
            </a:pPr>
            <a:endParaRPr lang="en-US" sz="2000" dirty="0" smtClean="0">
              <a:solidFill>
                <a:schemeClr val="tx2"/>
              </a:solidFill>
              <a:latin typeface="Arial Narrow" pitchFamily="34" charset="0"/>
            </a:endParaRPr>
          </a:p>
          <a:p>
            <a:pPr lvl="2">
              <a:lnSpc>
                <a:spcPct val="200000"/>
              </a:lnSpc>
              <a:buClr>
                <a:schemeClr val="accent2">
                  <a:lumMod val="75000"/>
                </a:schemeClr>
              </a:buClr>
            </a:pPr>
            <a:endParaRPr lang="en-US" sz="2000" dirty="0" smtClean="0">
              <a:solidFill>
                <a:schemeClr val="tx2"/>
              </a:solidFill>
              <a:latin typeface="Arial Narrow" pitchFamily="34" charset="0"/>
            </a:endParaRPr>
          </a:p>
          <a:p>
            <a:pPr lvl="2">
              <a:lnSpc>
                <a:spcPct val="200000"/>
              </a:lnSpc>
              <a:buClr>
                <a:schemeClr val="accent2">
                  <a:lumMod val="75000"/>
                </a:schemeClr>
              </a:buClr>
            </a:pPr>
            <a:endParaRPr lang="en-US" sz="500" dirty="0" smtClean="0">
              <a:solidFill>
                <a:schemeClr val="tx2"/>
              </a:solidFill>
              <a:latin typeface="Arial Narrow" pitchFamily="34" charset="0"/>
            </a:endParaRPr>
          </a:p>
        </p:txBody>
      </p:sp>
      <p:graphicFrame>
        <p:nvGraphicFramePr>
          <p:cNvPr id="6" name="Content Placeholder 3"/>
          <p:cNvGraphicFramePr>
            <a:graphicFrameLocks/>
          </p:cNvGraphicFramePr>
          <p:nvPr/>
        </p:nvGraphicFramePr>
        <p:xfrm>
          <a:off x="0" y="2209800"/>
          <a:ext cx="9143999" cy="1767841"/>
        </p:xfrm>
        <a:graphic>
          <a:graphicData uri="http://schemas.openxmlformats.org/drawingml/2006/table">
            <a:tbl>
              <a:tblPr firstRow="1" bandRow="1">
                <a:tableStyleId>{0660B408-B3CF-4A94-85FC-2B1E0A45F4A2}</a:tableStyleId>
              </a:tblPr>
              <a:tblGrid>
                <a:gridCol w="1859856"/>
                <a:gridCol w="2456281"/>
                <a:gridCol w="2202183"/>
                <a:gridCol w="2625679"/>
              </a:tblGrid>
              <a:tr h="493351">
                <a:tc>
                  <a:txBody>
                    <a:bodyPr/>
                    <a:lstStyle/>
                    <a:p>
                      <a:pPr algn="ctr"/>
                      <a:r>
                        <a:rPr lang="en-US" sz="1800" dirty="0" smtClean="0">
                          <a:latin typeface="Garamond" pitchFamily="18" charset="0"/>
                        </a:rPr>
                        <a:t>Topic</a:t>
                      </a:r>
                      <a:endParaRPr lang="en-US" sz="1800" dirty="0">
                        <a:latin typeface="Garamond" pitchFamily="18" charset="0"/>
                      </a:endParaRPr>
                    </a:p>
                  </a:txBody>
                  <a:tcPr marL="95923" marR="95923"/>
                </a:tc>
                <a:tc>
                  <a:txBody>
                    <a:bodyPr/>
                    <a:lstStyle/>
                    <a:p>
                      <a:pPr algn="ctr"/>
                      <a:r>
                        <a:rPr lang="en-US" sz="1800" dirty="0" smtClean="0">
                          <a:latin typeface="Garamond" pitchFamily="18" charset="0"/>
                        </a:rPr>
                        <a:t>Meeting</a:t>
                      </a:r>
                      <a:r>
                        <a:rPr lang="en-US" sz="1800" baseline="0" dirty="0" smtClean="0">
                          <a:latin typeface="Garamond" pitchFamily="18" charset="0"/>
                        </a:rPr>
                        <a:t> Times </a:t>
                      </a:r>
                      <a:endParaRPr lang="en-US" sz="1800" dirty="0">
                        <a:latin typeface="Garamond" pitchFamily="18" charset="0"/>
                      </a:endParaRPr>
                    </a:p>
                  </a:txBody>
                  <a:tcPr marL="95923" marR="95923"/>
                </a:tc>
                <a:tc>
                  <a:txBody>
                    <a:bodyPr/>
                    <a:lstStyle/>
                    <a:p>
                      <a:pPr algn="ctr"/>
                      <a:r>
                        <a:rPr lang="en-US" sz="1800" dirty="0" smtClean="0">
                          <a:latin typeface="Garamond" pitchFamily="18" charset="0"/>
                        </a:rPr>
                        <a:t>Instructor</a:t>
                      </a:r>
                      <a:r>
                        <a:rPr lang="en-US" sz="1800" baseline="0" dirty="0" smtClean="0">
                          <a:latin typeface="Garamond" pitchFamily="18" charset="0"/>
                        </a:rPr>
                        <a:t> </a:t>
                      </a:r>
                      <a:endParaRPr lang="en-US" sz="1800" dirty="0">
                        <a:latin typeface="Garamond" pitchFamily="18" charset="0"/>
                      </a:endParaRPr>
                    </a:p>
                  </a:txBody>
                  <a:tcPr marL="95923" marR="95923"/>
                </a:tc>
                <a:tc>
                  <a:txBody>
                    <a:bodyPr/>
                    <a:lstStyle/>
                    <a:p>
                      <a:pPr algn="ctr"/>
                      <a:r>
                        <a:rPr lang="en-US" sz="1800" dirty="0" smtClean="0">
                          <a:latin typeface="Garamond" pitchFamily="18" charset="0"/>
                        </a:rPr>
                        <a:t>Class</a:t>
                      </a:r>
                      <a:r>
                        <a:rPr lang="en-US" sz="1800" baseline="0" dirty="0" smtClean="0">
                          <a:latin typeface="Garamond" pitchFamily="18" charset="0"/>
                        </a:rPr>
                        <a:t> Dates </a:t>
                      </a:r>
                      <a:endParaRPr lang="en-US" sz="1800" dirty="0">
                        <a:latin typeface="Garamond" pitchFamily="18" charset="0"/>
                      </a:endParaRPr>
                    </a:p>
                  </a:txBody>
                  <a:tcPr marL="95923" marR="95923"/>
                </a:tc>
              </a:tr>
              <a:tr h="781139">
                <a:tc>
                  <a:txBody>
                    <a:bodyPr/>
                    <a:lstStyle/>
                    <a:p>
                      <a:pPr algn="ctr"/>
                      <a:r>
                        <a:rPr lang="en-US" sz="1800" dirty="0" smtClean="0">
                          <a:solidFill>
                            <a:schemeClr val="tx2"/>
                          </a:solidFill>
                          <a:latin typeface="Garamond" pitchFamily="18" charset="0"/>
                        </a:rPr>
                        <a:t>Math </a:t>
                      </a:r>
                      <a:endParaRPr lang="en-US" sz="1800" dirty="0">
                        <a:solidFill>
                          <a:schemeClr val="tx2"/>
                        </a:solidFill>
                        <a:latin typeface="Garamond" pitchFamily="18" charset="0"/>
                      </a:endParaRPr>
                    </a:p>
                  </a:txBody>
                  <a:tcPr marL="95923" marR="9592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latin typeface="Garamond" pitchFamily="18" charset="0"/>
                        </a:rPr>
                        <a:t>Mon,</a:t>
                      </a:r>
                      <a:r>
                        <a:rPr lang="en-US" sz="1400" baseline="0" dirty="0" smtClean="0">
                          <a:solidFill>
                            <a:schemeClr val="tx2"/>
                          </a:solidFill>
                          <a:latin typeface="Garamond" pitchFamily="18" charset="0"/>
                        </a:rPr>
                        <a:t> </a:t>
                      </a:r>
                      <a:r>
                        <a:rPr lang="en-US" sz="1400" dirty="0" smtClean="0">
                          <a:solidFill>
                            <a:schemeClr val="tx2"/>
                          </a:solidFill>
                          <a:latin typeface="Garamond" pitchFamily="18" charset="0"/>
                        </a:rPr>
                        <a:t>Wed</a:t>
                      </a:r>
                      <a:r>
                        <a:rPr lang="en-US" sz="1400" baseline="0" dirty="0" smtClean="0">
                          <a:solidFill>
                            <a:schemeClr val="tx2"/>
                          </a:solidFill>
                          <a:latin typeface="Garamond" pitchFamily="18" charset="0"/>
                        </a:rPr>
                        <a:t>       </a:t>
                      </a:r>
                      <a:r>
                        <a:rPr lang="en-US" sz="1400" dirty="0" smtClean="0">
                          <a:solidFill>
                            <a:schemeClr val="tx2"/>
                          </a:solidFill>
                          <a:latin typeface="Garamond" pitchFamily="18" charset="0"/>
                        </a:rPr>
                        <a:t>8:00-9:00</a:t>
                      </a:r>
                    </a:p>
                  </a:txBody>
                  <a:tcPr marL="95923" marR="95923"/>
                </a:tc>
                <a:tc>
                  <a:txBody>
                    <a:bodyPr/>
                    <a:lstStyle/>
                    <a:p>
                      <a:pPr algn="ctr"/>
                      <a:r>
                        <a:rPr lang="en-US" dirty="0" smtClean="0">
                          <a:solidFill>
                            <a:schemeClr val="tx2"/>
                          </a:solidFill>
                          <a:latin typeface="Garamond" pitchFamily="18" charset="0"/>
                        </a:rPr>
                        <a:t>Professor</a:t>
                      </a:r>
                      <a:r>
                        <a:rPr lang="en-US" baseline="0" dirty="0" smtClean="0">
                          <a:solidFill>
                            <a:schemeClr val="tx2"/>
                          </a:solidFill>
                          <a:latin typeface="Garamond" pitchFamily="18" charset="0"/>
                        </a:rPr>
                        <a:t> Joseph </a:t>
                      </a:r>
                      <a:endParaRPr lang="en-US" dirty="0">
                        <a:solidFill>
                          <a:schemeClr val="tx2"/>
                        </a:solidFill>
                        <a:latin typeface="Garamond" pitchFamily="18" charset="0"/>
                      </a:endParaRPr>
                    </a:p>
                  </a:txBody>
                  <a:tcPr marL="95923" marR="9592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latin typeface="Garamond" pitchFamily="18" charset="0"/>
                        </a:rPr>
                        <a:t>01/04/2011-04-29-2011</a:t>
                      </a:r>
                    </a:p>
                    <a:p>
                      <a:pPr algn="ctr"/>
                      <a:endParaRPr lang="en-US" dirty="0">
                        <a:solidFill>
                          <a:schemeClr val="tx2"/>
                        </a:solidFill>
                        <a:latin typeface="Garamond" pitchFamily="18" charset="0"/>
                      </a:endParaRPr>
                    </a:p>
                  </a:txBody>
                  <a:tcPr marL="95923" marR="95923"/>
                </a:tc>
              </a:tr>
              <a:tr h="493351">
                <a:tc>
                  <a:txBody>
                    <a:bodyPr/>
                    <a:lstStyle/>
                    <a:p>
                      <a:pPr algn="ctr"/>
                      <a:r>
                        <a:rPr lang="en-US" sz="1800" dirty="0" smtClean="0">
                          <a:solidFill>
                            <a:schemeClr val="tx2"/>
                          </a:solidFill>
                          <a:latin typeface="Garamond" pitchFamily="18" charset="0"/>
                        </a:rPr>
                        <a:t>English</a:t>
                      </a:r>
                      <a:r>
                        <a:rPr lang="en-US" sz="1800" baseline="0" dirty="0" smtClean="0">
                          <a:solidFill>
                            <a:schemeClr val="tx2"/>
                          </a:solidFill>
                          <a:latin typeface="Garamond" pitchFamily="18" charset="0"/>
                        </a:rPr>
                        <a:t> </a:t>
                      </a:r>
                      <a:r>
                        <a:rPr lang="en-US" sz="1800" dirty="0" smtClean="0">
                          <a:solidFill>
                            <a:schemeClr val="tx2"/>
                          </a:solidFill>
                          <a:latin typeface="Garamond" pitchFamily="18" charset="0"/>
                        </a:rPr>
                        <a:t> </a:t>
                      </a:r>
                      <a:endParaRPr lang="en-US" sz="1800" dirty="0">
                        <a:solidFill>
                          <a:schemeClr val="tx2"/>
                        </a:solidFill>
                        <a:latin typeface="Garamond" pitchFamily="18" charset="0"/>
                      </a:endParaRPr>
                    </a:p>
                  </a:txBody>
                  <a:tcPr marL="95923" marR="95923"/>
                </a:tc>
                <a:tc>
                  <a:txBody>
                    <a:bodyPr/>
                    <a:lstStyle/>
                    <a:p>
                      <a:pPr algn="ctr"/>
                      <a:r>
                        <a:rPr lang="en-US" sz="1400" dirty="0" smtClean="0">
                          <a:solidFill>
                            <a:schemeClr val="tx2"/>
                          </a:solidFill>
                          <a:latin typeface="Garamond" pitchFamily="18" charset="0"/>
                        </a:rPr>
                        <a:t>Tues,</a:t>
                      </a:r>
                      <a:r>
                        <a:rPr lang="en-US" sz="1400" baseline="0" dirty="0" smtClean="0">
                          <a:solidFill>
                            <a:schemeClr val="tx2"/>
                          </a:solidFill>
                          <a:latin typeface="Garamond" pitchFamily="18" charset="0"/>
                        </a:rPr>
                        <a:t> </a:t>
                      </a:r>
                      <a:r>
                        <a:rPr lang="en-US" sz="1400" baseline="0" dirty="0" err="1" smtClean="0">
                          <a:solidFill>
                            <a:schemeClr val="tx2"/>
                          </a:solidFill>
                          <a:latin typeface="Garamond" pitchFamily="18" charset="0"/>
                        </a:rPr>
                        <a:t>Thur</a:t>
                      </a:r>
                      <a:r>
                        <a:rPr lang="en-US" sz="1400" baseline="0" dirty="0" smtClean="0">
                          <a:solidFill>
                            <a:schemeClr val="tx2"/>
                          </a:solidFill>
                          <a:latin typeface="Garamond" pitchFamily="18" charset="0"/>
                        </a:rPr>
                        <a:t>     10:00-11:30</a:t>
                      </a:r>
                      <a:endParaRPr lang="en-US" sz="1400" dirty="0">
                        <a:solidFill>
                          <a:schemeClr val="tx2"/>
                        </a:solidFill>
                        <a:latin typeface="Garamond" pitchFamily="18" charset="0"/>
                      </a:endParaRPr>
                    </a:p>
                  </a:txBody>
                  <a:tcPr marL="95923" marR="95923"/>
                </a:tc>
                <a:tc>
                  <a:txBody>
                    <a:bodyPr/>
                    <a:lstStyle/>
                    <a:p>
                      <a:pPr algn="ctr"/>
                      <a:r>
                        <a:rPr lang="en-US" dirty="0" smtClean="0">
                          <a:solidFill>
                            <a:schemeClr val="tx2"/>
                          </a:solidFill>
                          <a:latin typeface="Garamond" pitchFamily="18" charset="0"/>
                        </a:rPr>
                        <a:t>Professor Hankins</a:t>
                      </a:r>
                      <a:endParaRPr lang="en-US" dirty="0">
                        <a:solidFill>
                          <a:schemeClr val="tx2"/>
                        </a:solidFill>
                        <a:latin typeface="Garamond" pitchFamily="18" charset="0"/>
                      </a:endParaRPr>
                    </a:p>
                  </a:txBody>
                  <a:tcPr marL="95923" marR="95923"/>
                </a:tc>
                <a:tc>
                  <a:txBody>
                    <a:bodyPr/>
                    <a:lstStyle/>
                    <a:p>
                      <a:pPr algn="ctr"/>
                      <a:r>
                        <a:rPr lang="en-US" sz="1400" dirty="0" smtClean="0">
                          <a:solidFill>
                            <a:schemeClr val="tx2"/>
                          </a:solidFill>
                          <a:latin typeface="Garamond" pitchFamily="18" charset="0"/>
                        </a:rPr>
                        <a:t>01/04/2011-04-29-2011</a:t>
                      </a:r>
                      <a:endParaRPr lang="en-US" sz="1400" dirty="0">
                        <a:solidFill>
                          <a:schemeClr val="tx2"/>
                        </a:solidFill>
                        <a:latin typeface="Garamond" pitchFamily="18" charset="0"/>
                      </a:endParaRPr>
                    </a:p>
                  </a:txBody>
                  <a:tcPr marL="95923" marR="95923"/>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pPr algn="ctr"/>
            <a:r>
              <a:rPr lang="en-US" dirty="0" smtClean="0">
                <a:effectLst>
                  <a:outerShdw blurRad="38100" dist="38100" dir="2700000" algn="tl">
                    <a:srgbClr val="000000">
                      <a:alpha val="43137"/>
                    </a:srgbClr>
                  </a:outerShdw>
                </a:effectLst>
                <a:latin typeface="Garamond" pitchFamily="18" charset="0"/>
              </a:rPr>
              <a:t>CLASS SCHEDULING</a:t>
            </a:r>
            <a:endParaRPr lang="en-US" dirty="0">
              <a:effectLst>
                <a:outerShdw blurRad="38100" dist="38100" dir="2700000" algn="tl">
                  <a:srgbClr val="000000">
                    <a:alpha val="43137"/>
                  </a:srgbClr>
                </a:outerShdw>
              </a:effectLst>
              <a:latin typeface="Garamond" pitchFamily="18" charset="0"/>
            </a:endParaRPr>
          </a:p>
        </p:txBody>
      </p:sp>
      <p:sp>
        <p:nvSpPr>
          <p:cNvPr id="7" name="TextBox 6"/>
          <p:cNvSpPr txBox="1"/>
          <p:nvPr/>
        </p:nvSpPr>
        <p:spPr>
          <a:xfrm>
            <a:off x="609600" y="1524000"/>
            <a:ext cx="8156448" cy="5324535"/>
          </a:xfrm>
          <a:prstGeom prst="rect">
            <a:avLst/>
          </a:prstGeom>
          <a:noFill/>
          <a:ln w="19050">
            <a:solidFill>
              <a:schemeClr val="accent2">
                <a:lumMod val="75000"/>
              </a:schemeClr>
            </a:solidFill>
          </a:ln>
        </p:spPr>
        <p:txBody>
          <a:bodyPr wrap="square" rtlCol="0">
            <a:spAutoFit/>
          </a:bodyPr>
          <a:lstStyle/>
          <a:p>
            <a:pPr marL="0" lvl="1" algn="ctr"/>
            <a:r>
              <a:rPr lang="en-US" sz="2000" b="1" dirty="0" smtClean="0">
                <a:solidFill>
                  <a:schemeClr val="tx2"/>
                </a:solidFill>
                <a:latin typeface="Garamond" pitchFamily="18" charset="0"/>
              </a:rPr>
              <a:t>Customers may only get credit for actual hours </a:t>
            </a:r>
            <a:r>
              <a:rPr lang="en-US" sz="2000" b="1" dirty="0" smtClean="0">
                <a:solidFill>
                  <a:schemeClr val="accent2">
                    <a:lumMod val="75000"/>
                  </a:schemeClr>
                </a:solidFill>
                <a:latin typeface="Garamond" pitchFamily="18" charset="0"/>
              </a:rPr>
              <a:t>ATTENDED </a:t>
            </a:r>
            <a:r>
              <a:rPr lang="en-US" sz="2000" b="1" dirty="0" smtClean="0">
                <a:solidFill>
                  <a:schemeClr val="tx2"/>
                </a:solidFill>
                <a:latin typeface="Garamond" pitchFamily="18" charset="0"/>
              </a:rPr>
              <a:t>in class</a:t>
            </a:r>
          </a:p>
          <a:p>
            <a:pPr marL="0" lvl="1"/>
            <a:endParaRPr lang="en-US" sz="2400" b="1" dirty="0" smtClean="0">
              <a:solidFill>
                <a:schemeClr val="tx2"/>
              </a:solidFill>
              <a:latin typeface="Garamond" pitchFamily="18" charset="0"/>
            </a:endParaRPr>
          </a:p>
          <a:p>
            <a:pPr marL="0" lvl="1"/>
            <a:endParaRPr lang="en-US" sz="2400" b="1" dirty="0" smtClean="0">
              <a:solidFill>
                <a:schemeClr val="tx2"/>
              </a:solidFill>
              <a:latin typeface="Garamond" pitchFamily="18" charset="0"/>
            </a:endParaRPr>
          </a:p>
          <a:p>
            <a:pPr marL="0" lvl="1"/>
            <a:endParaRPr lang="en-US" sz="2400" b="1" dirty="0" smtClean="0">
              <a:solidFill>
                <a:schemeClr val="tx2"/>
              </a:solidFill>
              <a:latin typeface="Garamond" pitchFamily="18" charset="0"/>
            </a:endParaRPr>
          </a:p>
          <a:p>
            <a:pPr marL="0" lvl="1"/>
            <a:endParaRPr lang="en-US" sz="2400" b="1" dirty="0" smtClean="0">
              <a:solidFill>
                <a:schemeClr val="tx2"/>
              </a:solidFill>
              <a:latin typeface="Garamond" pitchFamily="18" charset="0"/>
            </a:endParaRPr>
          </a:p>
          <a:p>
            <a:pPr lvl="2">
              <a:lnSpc>
                <a:spcPct val="200000"/>
              </a:lnSpc>
              <a:buClr>
                <a:schemeClr val="accent2">
                  <a:lumMod val="75000"/>
                </a:schemeClr>
              </a:buClr>
            </a:pPr>
            <a:endParaRPr lang="en-US" sz="2400" b="1" dirty="0" smtClean="0">
              <a:solidFill>
                <a:schemeClr val="tx2"/>
              </a:solidFill>
              <a:latin typeface="Garamond" pitchFamily="18" charset="0"/>
            </a:endParaRPr>
          </a:p>
          <a:p>
            <a:pPr marL="0" lvl="2">
              <a:buClr>
                <a:schemeClr val="accent2">
                  <a:lumMod val="75000"/>
                </a:schemeClr>
              </a:buClr>
            </a:pPr>
            <a:endParaRPr lang="en-US" sz="2000" dirty="0" smtClean="0">
              <a:solidFill>
                <a:schemeClr val="tx2"/>
              </a:solidFill>
              <a:latin typeface="Garamond" pitchFamily="18" charset="0"/>
            </a:endParaRPr>
          </a:p>
          <a:p>
            <a:pPr marL="0" lvl="2">
              <a:buClr>
                <a:schemeClr val="accent2">
                  <a:lumMod val="75000"/>
                </a:schemeClr>
              </a:buClr>
            </a:pPr>
            <a:r>
              <a:rPr lang="en-US" sz="2400" dirty="0" smtClean="0">
                <a:solidFill>
                  <a:schemeClr val="tx2"/>
                </a:solidFill>
                <a:latin typeface="Garamond" pitchFamily="18" charset="0"/>
              </a:rPr>
              <a:t>According to the class schedule this customer is scheduled to attend Math class for 2 hours per week and English class for 3 hours per week. This equates to </a:t>
            </a:r>
            <a:r>
              <a:rPr lang="en-US" sz="2400" b="1" dirty="0" smtClean="0">
                <a:solidFill>
                  <a:schemeClr val="tx2"/>
                </a:solidFill>
                <a:effectLst>
                  <a:outerShdw blurRad="38100" dist="38100" dir="2700000" algn="tl">
                    <a:srgbClr val="000000">
                      <a:alpha val="43137"/>
                    </a:srgbClr>
                  </a:outerShdw>
                </a:effectLst>
                <a:latin typeface="Garamond" pitchFamily="18" charset="0"/>
              </a:rPr>
              <a:t>5 hours </a:t>
            </a:r>
            <a:r>
              <a:rPr lang="en-US" sz="2400" dirty="0" smtClean="0">
                <a:solidFill>
                  <a:schemeClr val="tx2"/>
                </a:solidFill>
                <a:latin typeface="Garamond" pitchFamily="18" charset="0"/>
              </a:rPr>
              <a:t>per week of scheduled class time. </a:t>
            </a:r>
          </a:p>
          <a:p>
            <a:pPr marL="0" lvl="2">
              <a:buClr>
                <a:schemeClr val="accent2">
                  <a:lumMod val="75000"/>
                </a:schemeClr>
              </a:buClr>
            </a:pPr>
            <a:endParaRPr lang="en-US" sz="2000" dirty="0" smtClean="0">
              <a:solidFill>
                <a:schemeClr val="tx2"/>
              </a:solidFill>
              <a:latin typeface="Arial Narrow" pitchFamily="34" charset="0"/>
            </a:endParaRPr>
          </a:p>
          <a:p>
            <a:pPr marL="0" lvl="2">
              <a:buClr>
                <a:schemeClr val="accent2">
                  <a:lumMod val="75000"/>
                </a:schemeClr>
              </a:buClr>
            </a:pPr>
            <a:endParaRPr lang="en-US" sz="1000" dirty="0" smtClean="0">
              <a:solidFill>
                <a:schemeClr val="tx2"/>
              </a:solidFill>
              <a:latin typeface="Arial Narrow" pitchFamily="34" charset="0"/>
            </a:endParaRPr>
          </a:p>
          <a:p>
            <a:pPr marL="0" lvl="2">
              <a:buClr>
                <a:schemeClr val="accent2">
                  <a:lumMod val="75000"/>
                </a:schemeClr>
              </a:buClr>
            </a:pPr>
            <a:endParaRPr lang="en-US" sz="1000" dirty="0" smtClean="0">
              <a:solidFill>
                <a:schemeClr val="tx2"/>
              </a:solidFill>
              <a:latin typeface="Arial Narrow" pitchFamily="34" charset="0"/>
            </a:endParaRPr>
          </a:p>
          <a:p>
            <a:pPr marL="0" lvl="2">
              <a:buClr>
                <a:schemeClr val="accent2">
                  <a:lumMod val="75000"/>
                </a:schemeClr>
              </a:buClr>
            </a:pPr>
            <a:endParaRPr lang="en-US" sz="2000" dirty="0" smtClean="0">
              <a:solidFill>
                <a:schemeClr val="tx2"/>
              </a:solidFill>
              <a:latin typeface="Arial Narrow" pitchFamily="34" charset="0"/>
            </a:endParaRPr>
          </a:p>
        </p:txBody>
      </p:sp>
      <p:graphicFrame>
        <p:nvGraphicFramePr>
          <p:cNvPr id="6" name="Content Placeholder 3"/>
          <p:cNvGraphicFramePr>
            <a:graphicFrameLocks/>
          </p:cNvGraphicFramePr>
          <p:nvPr/>
        </p:nvGraphicFramePr>
        <p:xfrm>
          <a:off x="0" y="2209800"/>
          <a:ext cx="9143999" cy="1767841"/>
        </p:xfrm>
        <a:graphic>
          <a:graphicData uri="http://schemas.openxmlformats.org/drawingml/2006/table">
            <a:tbl>
              <a:tblPr firstRow="1" bandRow="1">
                <a:tableStyleId>{0660B408-B3CF-4A94-85FC-2B1E0A45F4A2}</a:tableStyleId>
              </a:tblPr>
              <a:tblGrid>
                <a:gridCol w="1859856"/>
                <a:gridCol w="2456281"/>
                <a:gridCol w="2202183"/>
                <a:gridCol w="2625679"/>
              </a:tblGrid>
              <a:tr h="493351">
                <a:tc>
                  <a:txBody>
                    <a:bodyPr/>
                    <a:lstStyle/>
                    <a:p>
                      <a:pPr algn="ctr"/>
                      <a:r>
                        <a:rPr lang="en-US" sz="1800" dirty="0" smtClean="0">
                          <a:latin typeface="Garamond" pitchFamily="18" charset="0"/>
                        </a:rPr>
                        <a:t>Topic</a:t>
                      </a:r>
                      <a:endParaRPr lang="en-US" sz="1800" dirty="0">
                        <a:latin typeface="Garamond" pitchFamily="18" charset="0"/>
                      </a:endParaRPr>
                    </a:p>
                  </a:txBody>
                  <a:tcPr marL="95923" marR="95923"/>
                </a:tc>
                <a:tc>
                  <a:txBody>
                    <a:bodyPr/>
                    <a:lstStyle/>
                    <a:p>
                      <a:pPr algn="ctr"/>
                      <a:r>
                        <a:rPr lang="en-US" sz="1800" dirty="0" smtClean="0">
                          <a:latin typeface="Garamond" pitchFamily="18" charset="0"/>
                        </a:rPr>
                        <a:t>Meeting</a:t>
                      </a:r>
                      <a:r>
                        <a:rPr lang="en-US" sz="1800" baseline="0" dirty="0" smtClean="0">
                          <a:latin typeface="Garamond" pitchFamily="18" charset="0"/>
                        </a:rPr>
                        <a:t> Times </a:t>
                      </a:r>
                      <a:endParaRPr lang="en-US" sz="1800" dirty="0">
                        <a:latin typeface="Garamond" pitchFamily="18" charset="0"/>
                      </a:endParaRPr>
                    </a:p>
                  </a:txBody>
                  <a:tcPr marL="95923" marR="95923"/>
                </a:tc>
                <a:tc>
                  <a:txBody>
                    <a:bodyPr/>
                    <a:lstStyle/>
                    <a:p>
                      <a:pPr algn="ctr"/>
                      <a:r>
                        <a:rPr lang="en-US" sz="1800" dirty="0" smtClean="0">
                          <a:latin typeface="Garamond" pitchFamily="18" charset="0"/>
                        </a:rPr>
                        <a:t>Instructor</a:t>
                      </a:r>
                      <a:r>
                        <a:rPr lang="en-US" sz="1800" baseline="0" dirty="0" smtClean="0">
                          <a:latin typeface="Garamond" pitchFamily="18" charset="0"/>
                        </a:rPr>
                        <a:t> </a:t>
                      </a:r>
                      <a:endParaRPr lang="en-US" sz="1800" dirty="0">
                        <a:latin typeface="Garamond" pitchFamily="18" charset="0"/>
                      </a:endParaRPr>
                    </a:p>
                  </a:txBody>
                  <a:tcPr marL="95923" marR="95923"/>
                </a:tc>
                <a:tc>
                  <a:txBody>
                    <a:bodyPr/>
                    <a:lstStyle/>
                    <a:p>
                      <a:pPr algn="ctr"/>
                      <a:r>
                        <a:rPr lang="en-US" sz="1800" dirty="0" smtClean="0">
                          <a:latin typeface="Garamond" pitchFamily="18" charset="0"/>
                        </a:rPr>
                        <a:t>Class</a:t>
                      </a:r>
                      <a:r>
                        <a:rPr lang="en-US" sz="1800" baseline="0" dirty="0" smtClean="0">
                          <a:latin typeface="Garamond" pitchFamily="18" charset="0"/>
                        </a:rPr>
                        <a:t> Dates </a:t>
                      </a:r>
                      <a:endParaRPr lang="en-US" sz="1800" dirty="0">
                        <a:latin typeface="Garamond" pitchFamily="18" charset="0"/>
                      </a:endParaRPr>
                    </a:p>
                  </a:txBody>
                  <a:tcPr marL="95923" marR="95923"/>
                </a:tc>
              </a:tr>
              <a:tr h="781139">
                <a:tc>
                  <a:txBody>
                    <a:bodyPr/>
                    <a:lstStyle/>
                    <a:p>
                      <a:pPr algn="ctr"/>
                      <a:r>
                        <a:rPr lang="en-US" sz="1800" dirty="0" smtClean="0">
                          <a:solidFill>
                            <a:schemeClr val="tx2"/>
                          </a:solidFill>
                          <a:latin typeface="Garamond" pitchFamily="18" charset="0"/>
                        </a:rPr>
                        <a:t>Math </a:t>
                      </a:r>
                      <a:endParaRPr lang="en-US" sz="1800" dirty="0">
                        <a:solidFill>
                          <a:schemeClr val="tx2"/>
                        </a:solidFill>
                        <a:latin typeface="Garamond" pitchFamily="18" charset="0"/>
                      </a:endParaRPr>
                    </a:p>
                  </a:txBody>
                  <a:tcPr marL="95923" marR="9592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latin typeface="Garamond" pitchFamily="18" charset="0"/>
                        </a:rPr>
                        <a:t>Mon,</a:t>
                      </a:r>
                      <a:r>
                        <a:rPr lang="en-US" sz="1400" baseline="0" dirty="0" smtClean="0">
                          <a:solidFill>
                            <a:schemeClr val="tx2"/>
                          </a:solidFill>
                          <a:latin typeface="Garamond" pitchFamily="18" charset="0"/>
                        </a:rPr>
                        <a:t> </a:t>
                      </a:r>
                      <a:r>
                        <a:rPr lang="en-US" sz="1400" dirty="0" smtClean="0">
                          <a:solidFill>
                            <a:schemeClr val="tx2"/>
                          </a:solidFill>
                          <a:latin typeface="Garamond" pitchFamily="18" charset="0"/>
                        </a:rPr>
                        <a:t>Wed</a:t>
                      </a:r>
                      <a:r>
                        <a:rPr lang="en-US" sz="1400" baseline="0" dirty="0" smtClean="0">
                          <a:solidFill>
                            <a:schemeClr val="tx2"/>
                          </a:solidFill>
                          <a:latin typeface="Garamond" pitchFamily="18" charset="0"/>
                        </a:rPr>
                        <a:t>       </a:t>
                      </a:r>
                      <a:r>
                        <a:rPr lang="en-US" sz="1400" dirty="0" smtClean="0">
                          <a:solidFill>
                            <a:schemeClr val="tx2"/>
                          </a:solidFill>
                          <a:latin typeface="Garamond" pitchFamily="18" charset="0"/>
                        </a:rPr>
                        <a:t>8:00-9:00</a:t>
                      </a:r>
                    </a:p>
                  </a:txBody>
                  <a:tcPr marL="95923" marR="95923"/>
                </a:tc>
                <a:tc>
                  <a:txBody>
                    <a:bodyPr/>
                    <a:lstStyle/>
                    <a:p>
                      <a:pPr algn="ctr"/>
                      <a:r>
                        <a:rPr lang="en-US" dirty="0" smtClean="0">
                          <a:solidFill>
                            <a:schemeClr val="tx2"/>
                          </a:solidFill>
                          <a:latin typeface="Garamond" pitchFamily="18" charset="0"/>
                        </a:rPr>
                        <a:t>Professor</a:t>
                      </a:r>
                      <a:r>
                        <a:rPr lang="en-US" baseline="0" dirty="0" smtClean="0">
                          <a:solidFill>
                            <a:schemeClr val="tx2"/>
                          </a:solidFill>
                          <a:latin typeface="Garamond" pitchFamily="18" charset="0"/>
                        </a:rPr>
                        <a:t> Joseph </a:t>
                      </a:r>
                      <a:endParaRPr lang="en-US" dirty="0">
                        <a:solidFill>
                          <a:schemeClr val="tx2"/>
                        </a:solidFill>
                        <a:latin typeface="Garamond" pitchFamily="18" charset="0"/>
                      </a:endParaRPr>
                    </a:p>
                  </a:txBody>
                  <a:tcPr marL="95923" marR="9592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latin typeface="Garamond" pitchFamily="18" charset="0"/>
                        </a:rPr>
                        <a:t>01/04/2011-04-29-2011</a:t>
                      </a:r>
                    </a:p>
                    <a:p>
                      <a:pPr algn="ctr"/>
                      <a:endParaRPr lang="en-US" dirty="0">
                        <a:solidFill>
                          <a:schemeClr val="tx2"/>
                        </a:solidFill>
                        <a:latin typeface="Garamond" pitchFamily="18" charset="0"/>
                      </a:endParaRPr>
                    </a:p>
                  </a:txBody>
                  <a:tcPr marL="95923" marR="95923"/>
                </a:tc>
              </a:tr>
              <a:tr h="493351">
                <a:tc>
                  <a:txBody>
                    <a:bodyPr/>
                    <a:lstStyle/>
                    <a:p>
                      <a:pPr algn="ctr"/>
                      <a:r>
                        <a:rPr lang="en-US" sz="1800" dirty="0" smtClean="0">
                          <a:solidFill>
                            <a:schemeClr val="tx2"/>
                          </a:solidFill>
                          <a:latin typeface="Garamond" pitchFamily="18" charset="0"/>
                        </a:rPr>
                        <a:t>English</a:t>
                      </a:r>
                      <a:r>
                        <a:rPr lang="en-US" sz="1800" baseline="0" dirty="0" smtClean="0">
                          <a:solidFill>
                            <a:schemeClr val="tx2"/>
                          </a:solidFill>
                          <a:latin typeface="Garamond" pitchFamily="18" charset="0"/>
                        </a:rPr>
                        <a:t> </a:t>
                      </a:r>
                      <a:r>
                        <a:rPr lang="en-US" sz="1800" dirty="0" smtClean="0">
                          <a:solidFill>
                            <a:schemeClr val="tx2"/>
                          </a:solidFill>
                          <a:latin typeface="Garamond" pitchFamily="18" charset="0"/>
                        </a:rPr>
                        <a:t> </a:t>
                      </a:r>
                      <a:endParaRPr lang="en-US" sz="1800" dirty="0">
                        <a:solidFill>
                          <a:schemeClr val="tx2"/>
                        </a:solidFill>
                        <a:latin typeface="Garamond" pitchFamily="18" charset="0"/>
                      </a:endParaRPr>
                    </a:p>
                  </a:txBody>
                  <a:tcPr marL="95923" marR="95923"/>
                </a:tc>
                <a:tc>
                  <a:txBody>
                    <a:bodyPr/>
                    <a:lstStyle/>
                    <a:p>
                      <a:pPr algn="ctr"/>
                      <a:r>
                        <a:rPr lang="en-US" sz="1400" dirty="0" smtClean="0">
                          <a:solidFill>
                            <a:schemeClr val="tx2"/>
                          </a:solidFill>
                          <a:latin typeface="Garamond" pitchFamily="18" charset="0"/>
                        </a:rPr>
                        <a:t>Tues,</a:t>
                      </a:r>
                      <a:r>
                        <a:rPr lang="en-US" sz="1400" baseline="0" dirty="0" smtClean="0">
                          <a:solidFill>
                            <a:schemeClr val="tx2"/>
                          </a:solidFill>
                          <a:latin typeface="Garamond" pitchFamily="18" charset="0"/>
                        </a:rPr>
                        <a:t> </a:t>
                      </a:r>
                      <a:r>
                        <a:rPr lang="en-US" sz="1400" baseline="0" dirty="0" err="1" smtClean="0">
                          <a:solidFill>
                            <a:schemeClr val="tx2"/>
                          </a:solidFill>
                          <a:latin typeface="Garamond" pitchFamily="18" charset="0"/>
                        </a:rPr>
                        <a:t>Thur</a:t>
                      </a:r>
                      <a:r>
                        <a:rPr lang="en-US" sz="1400" baseline="0" dirty="0" smtClean="0">
                          <a:solidFill>
                            <a:schemeClr val="tx2"/>
                          </a:solidFill>
                          <a:latin typeface="Garamond" pitchFamily="18" charset="0"/>
                        </a:rPr>
                        <a:t>     10:00-11:30</a:t>
                      </a:r>
                      <a:endParaRPr lang="en-US" sz="1400" dirty="0">
                        <a:solidFill>
                          <a:schemeClr val="tx2"/>
                        </a:solidFill>
                        <a:latin typeface="Garamond" pitchFamily="18" charset="0"/>
                      </a:endParaRPr>
                    </a:p>
                  </a:txBody>
                  <a:tcPr marL="95923" marR="95923"/>
                </a:tc>
                <a:tc>
                  <a:txBody>
                    <a:bodyPr/>
                    <a:lstStyle/>
                    <a:p>
                      <a:pPr algn="ctr"/>
                      <a:r>
                        <a:rPr lang="en-US" dirty="0" smtClean="0">
                          <a:solidFill>
                            <a:schemeClr val="tx2"/>
                          </a:solidFill>
                          <a:latin typeface="Garamond" pitchFamily="18" charset="0"/>
                        </a:rPr>
                        <a:t>Professor Hankins</a:t>
                      </a:r>
                      <a:endParaRPr lang="en-US" dirty="0">
                        <a:solidFill>
                          <a:schemeClr val="tx2"/>
                        </a:solidFill>
                        <a:latin typeface="Garamond" pitchFamily="18" charset="0"/>
                      </a:endParaRPr>
                    </a:p>
                  </a:txBody>
                  <a:tcPr marL="95923" marR="95923"/>
                </a:tc>
                <a:tc>
                  <a:txBody>
                    <a:bodyPr/>
                    <a:lstStyle/>
                    <a:p>
                      <a:pPr algn="ctr"/>
                      <a:r>
                        <a:rPr lang="en-US" sz="1400" dirty="0" smtClean="0">
                          <a:solidFill>
                            <a:schemeClr val="tx2"/>
                          </a:solidFill>
                          <a:latin typeface="Garamond" pitchFamily="18" charset="0"/>
                        </a:rPr>
                        <a:t>01/04/2011-04-29-2011</a:t>
                      </a:r>
                      <a:endParaRPr lang="en-US" sz="1400" dirty="0">
                        <a:solidFill>
                          <a:schemeClr val="tx2"/>
                        </a:solidFill>
                        <a:latin typeface="Garamond" pitchFamily="18" charset="0"/>
                      </a:endParaRPr>
                    </a:p>
                  </a:txBody>
                  <a:tcPr marL="95923" marR="95923"/>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0"/>
            <a:ext cx="9144000" cy="1295400"/>
          </a:xfrm>
        </p:spPr>
        <p:txBody>
          <a:bodyPr/>
          <a:lstStyle/>
          <a:p>
            <a:pPr algn="ctr"/>
            <a:r>
              <a:rPr lang="en-US" dirty="0" smtClean="0">
                <a:effectLst>
                  <a:outerShdw blurRad="38100" dist="38100" dir="2700000" algn="tl">
                    <a:srgbClr val="000000">
                      <a:alpha val="43137"/>
                    </a:srgbClr>
                  </a:outerShdw>
                </a:effectLst>
                <a:latin typeface="Garamond" pitchFamily="18" charset="0"/>
              </a:rPr>
              <a:t>STUDY TIME</a:t>
            </a:r>
            <a:endParaRPr lang="en-US" dirty="0">
              <a:effectLst>
                <a:outerShdw blurRad="38100" dist="38100" dir="2700000" algn="tl">
                  <a:srgbClr val="000000">
                    <a:alpha val="43137"/>
                  </a:srgbClr>
                </a:outerShdw>
              </a:effectLst>
              <a:latin typeface="Garamond" pitchFamily="18" charset="0"/>
            </a:endParaRPr>
          </a:p>
        </p:txBody>
      </p:sp>
      <p:sp>
        <p:nvSpPr>
          <p:cNvPr id="3" name="Rectangle 2"/>
          <p:cNvSpPr>
            <a:spLocks noGrp="1"/>
          </p:cNvSpPr>
          <p:nvPr>
            <p:ph sz="quarter" idx="1"/>
          </p:nvPr>
        </p:nvSpPr>
        <p:spPr>
          <a:xfrm>
            <a:off x="612648" y="1524000"/>
            <a:ext cx="8153400" cy="5181600"/>
          </a:xfrm>
          <a:ln w="19050" cmpd="dbl">
            <a:solidFill>
              <a:schemeClr val="accent2">
                <a:lumMod val="75000"/>
              </a:schemeClr>
            </a:solidFill>
          </a:ln>
        </p:spPr>
        <p:txBody>
          <a:bodyPr>
            <a:normAutofit fontScale="85000" lnSpcReduction="10000"/>
          </a:bodyPr>
          <a:lstStyle/>
          <a:p>
            <a:pPr>
              <a:lnSpc>
                <a:spcPct val="120000"/>
              </a:lnSpc>
              <a:spcBef>
                <a:spcPts val="0"/>
              </a:spcBef>
              <a:buClr>
                <a:schemeClr val="accent2">
                  <a:lumMod val="75000"/>
                </a:schemeClr>
              </a:buClr>
              <a:buFont typeface="Wingdings" pitchFamily="2" charset="2"/>
              <a:buChar char="Ø"/>
            </a:pPr>
            <a:r>
              <a:rPr lang="en-US" sz="2800" b="1" dirty="0" smtClean="0">
                <a:solidFill>
                  <a:schemeClr val="tx2"/>
                </a:solidFill>
                <a:latin typeface="Garamond" pitchFamily="18" charset="0"/>
              </a:rPr>
              <a:t>Supervised </a:t>
            </a:r>
            <a:r>
              <a:rPr lang="en-US" sz="2800" dirty="0" smtClean="0">
                <a:solidFill>
                  <a:schemeClr val="tx2"/>
                </a:solidFill>
                <a:latin typeface="Garamond" pitchFamily="18" charset="0"/>
              </a:rPr>
              <a:t>Study Time </a:t>
            </a:r>
          </a:p>
          <a:p>
            <a:pPr lvl="1">
              <a:lnSpc>
                <a:spcPct val="160000"/>
              </a:lnSpc>
              <a:spcBef>
                <a:spcPts val="0"/>
              </a:spcBef>
              <a:buClr>
                <a:schemeClr val="accent2">
                  <a:lumMod val="75000"/>
                </a:schemeClr>
              </a:buClr>
              <a:buFont typeface="Wingdings" pitchFamily="2" charset="2"/>
              <a:buChar char="Ø"/>
            </a:pPr>
            <a:r>
              <a:rPr lang="en-US" sz="2400" dirty="0" smtClean="0">
                <a:solidFill>
                  <a:schemeClr val="tx2"/>
                </a:solidFill>
                <a:latin typeface="Garamond" pitchFamily="18" charset="0"/>
              </a:rPr>
              <a:t>Mandatory study session held in a supervised setting</a:t>
            </a:r>
          </a:p>
          <a:p>
            <a:pPr lvl="1">
              <a:lnSpc>
                <a:spcPct val="160000"/>
              </a:lnSpc>
              <a:spcBef>
                <a:spcPts val="0"/>
              </a:spcBef>
              <a:buClr>
                <a:schemeClr val="accent2">
                  <a:lumMod val="75000"/>
                </a:schemeClr>
              </a:buClr>
              <a:buFont typeface="Wingdings" pitchFamily="2" charset="2"/>
              <a:buChar char="Ø"/>
            </a:pPr>
            <a:r>
              <a:rPr lang="en-US" sz="2400" dirty="0" smtClean="0">
                <a:solidFill>
                  <a:schemeClr val="tx2"/>
                </a:solidFill>
                <a:latin typeface="Garamond" pitchFamily="18" charset="0"/>
              </a:rPr>
              <a:t>Must be in in the presence of an instructor or supervisor </a:t>
            </a:r>
          </a:p>
          <a:p>
            <a:pPr lvl="2">
              <a:lnSpc>
                <a:spcPct val="120000"/>
              </a:lnSpc>
              <a:spcBef>
                <a:spcPts val="0"/>
              </a:spcBef>
              <a:buClr>
                <a:schemeClr val="accent2">
                  <a:lumMod val="75000"/>
                </a:schemeClr>
              </a:buClr>
              <a:buNone/>
            </a:pPr>
            <a:r>
              <a:rPr lang="en-US" sz="2000" dirty="0" smtClean="0">
                <a:solidFill>
                  <a:schemeClr val="tx2"/>
                </a:solidFill>
                <a:latin typeface="Garamond" pitchFamily="18" charset="0"/>
              </a:rPr>
              <a:t>     </a:t>
            </a:r>
            <a:r>
              <a:rPr lang="en-US" sz="2000" b="1" dirty="0" smtClean="0">
                <a:solidFill>
                  <a:schemeClr val="accent2">
                    <a:lumMod val="75000"/>
                  </a:schemeClr>
                </a:solidFill>
                <a:latin typeface="Garamond" pitchFamily="18" charset="0"/>
              </a:rPr>
              <a:t>Note</a:t>
            </a:r>
            <a:r>
              <a:rPr lang="en-US" sz="2000" dirty="0" smtClean="0">
                <a:solidFill>
                  <a:schemeClr val="accent2">
                    <a:lumMod val="75000"/>
                  </a:schemeClr>
                </a:solidFill>
                <a:latin typeface="Garamond" pitchFamily="18" charset="0"/>
              </a:rPr>
              <a:t>: These hours are counted as actual classroom hours</a:t>
            </a:r>
          </a:p>
          <a:p>
            <a:pPr>
              <a:lnSpc>
                <a:spcPct val="120000"/>
              </a:lnSpc>
              <a:spcBef>
                <a:spcPts val="0"/>
              </a:spcBef>
              <a:buClr>
                <a:schemeClr val="accent2">
                  <a:lumMod val="75000"/>
                </a:schemeClr>
              </a:buClr>
              <a:buFont typeface="Wingdings" pitchFamily="2" charset="2"/>
              <a:buChar char="Ø"/>
            </a:pPr>
            <a:r>
              <a:rPr lang="en-US" sz="2800" b="1" dirty="0" smtClean="0">
                <a:solidFill>
                  <a:schemeClr val="tx2"/>
                </a:solidFill>
                <a:latin typeface="Garamond" pitchFamily="18" charset="0"/>
              </a:rPr>
              <a:t>Unsupervised </a:t>
            </a:r>
            <a:r>
              <a:rPr lang="en-US" sz="2800" dirty="0" smtClean="0">
                <a:solidFill>
                  <a:schemeClr val="tx2"/>
                </a:solidFill>
                <a:latin typeface="Garamond" pitchFamily="18" charset="0"/>
              </a:rPr>
              <a:t>Study Time </a:t>
            </a:r>
          </a:p>
          <a:p>
            <a:pPr lvl="1">
              <a:lnSpc>
                <a:spcPct val="170000"/>
              </a:lnSpc>
              <a:spcBef>
                <a:spcPts val="0"/>
              </a:spcBef>
              <a:buClr>
                <a:schemeClr val="accent2">
                  <a:lumMod val="75000"/>
                </a:schemeClr>
              </a:buClr>
              <a:buFont typeface="Wingdings" pitchFamily="2" charset="2"/>
              <a:buChar char="Ø"/>
            </a:pPr>
            <a:r>
              <a:rPr lang="en-US" sz="2400" dirty="0" smtClean="0">
                <a:solidFill>
                  <a:schemeClr val="tx2"/>
                </a:solidFill>
                <a:latin typeface="Garamond" pitchFamily="18" charset="0"/>
              </a:rPr>
              <a:t>Doesn’t require a supervised setting</a:t>
            </a:r>
            <a:endParaRPr lang="en-US" sz="1000" b="1" dirty="0" smtClean="0">
              <a:solidFill>
                <a:schemeClr val="tx2"/>
              </a:solidFill>
              <a:latin typeface="Garamond" pitchFamily="18" charset="0"/>
            </a:endParaRPr>
          </a:p>
          <a:p>
            <a:pPr lvl="1">
              <a:lnSpc>
                <a:spcPct val="170000"/>
              </a:lnSpc>
              <a:spcBef>
                <a:spcPts val="0"/>
              </a:spcBef>
              <a:buClr>
                <a:schemeClr val="accent2"/>
              </a:buClr>
              <a:buFont typeface="Wingdings" pitchFamily="2" charset="2"/>
              <a:buChar char="Ø"/>
            </a:pPr>
            <a:r>
              <a:rPr lang="en-US" sz="2400" dirty="0" smtClean="0">
                <a:solidFill>
                  <a:schemeClr val="tx2"/>
                </a:solidFill>
                <a:latin typeface="Garamond" pitchFamily="18" charset="0"/>
              </a:rPr>
              <a:t>Unsupervised study activities could include: </a:t>
            </a:r>
          </a:p>
          <a:p>
            <a:pPr lvl="2">
              <a:lnSpc>
                <a:spcPct val="150000"/>
              </a:lnSpc>
              <a:spcBef>
                <a:spcPts val="0"/>
              </a:spcBef>
              <a:buFont typeface="Wingdings" pitchFamily="2" charset="2"/>
              <a:buChar char="Ø"/>
            </a:pPr>
            <a:r>
              <a:rPr lang="en-US" sz="2000" dirty="0" smtClean="0">
                <a:solidFill>
                  <a:schemeClr val="tx2"/>
                </a:solidFill>
                <a:latin typeface="Garamond" pitchFamily="18" charset="0"/>
              </a:rPr>
              <a:t>Reading the chapters before class</a:t>
            </a:r>
          </a:p>
          <a:p>
            <a:pPr lvl="2">
              <a:lnSpc>
                <a:spcPct val="150000"/>
              </a:lnSpc>
              <a:buFont typeface="Wingdings" pitchFamily="2" charset="2"/>
              <a:buChar char="Ø"/>
            </a:pPr>
            <a:r>
              <a:rPr lang="en-US" sz="2000" dirty="0" smtClean="0">
                <a:solidFill>
                  <a:schemeClr val="tx2"/>
                </a:solidFill>
                <a:latin typeface="Garamond" pitchFamily="18" charset="0"/>
              </a:rPr>
              <a:t>Meeting with the instructor or classmates for tutoring</a:t>
            </a:r>
          </a:p>
          <a:p>
            <a:pPr lvl="2">
              <a:lnSpc>
                <a:spcPct val="150000"/>
              </a:lnSpc>
              <a:buFont typeface="Wingdings" pitchFamily="2" charset="2"/>
              <a:buChar char="Ø"/>
            </a:pPr>
            <a:r>
              <a:rPr lang="en-US" sz="2000" dirty="0" smtClean="0">
                <a:solidFill>
                  <a:schemeClr val="tx2"/>
                </a:solidFill>
                <a:latin typeface="Garamond" pitchFamily="18" charset="0"/>
              </a:rPr>
              <a:t>Reviewing previously studied chapters</a:t>
            </a:r>
          </a:p>
          <a:p>
            <a:pPr lvl="2">
              <a:lnSpc>
                <a:spcPct val="150000"/>
              </a:lnSpc>
              <a:buFont typeface="Wingdings" pitchFamily="2" charset="2"/>
              <a:buChar char="Ø"/>
            </a:pPr>
            <a:r>
              <a:rPr lang="en-US" sz="2000" dirty="0" smtClean="0">
                <a:solidFill>
                  <a:schemeClr val="tx2"/>
                </a:solidFill>
                <a:latin typeface="Garamond" pitchFamily="18" charset="0"/>
              </a:rPr>
              <a:t>Completing class assignments</a:t>
            </a:r>
          </a:p>
          <a:p>
            <a:pPr lvl="2">
              <a:lnSpc>
                <a:spcPct val="150000"/>
              </a:lnSpc>
              <a:buFont typeface="Wingdings" pitchFamily="2" charset="2"/>
              <a:buChar char="Ø"/>
            </a:pPr>
            <a:r>
              <a:rPr lang="en-US" sz="2000" dirty="0" smtClean="0">
                <a:solidFill>
                  <a:schemeClr val="tx2"/>
                </a:solidFill>
                <a:latin typeface="Garamond" pitchFamily="18" charset="0"/>
              </a:rPr>
              <a:t>Researching information for class </a:t>
            </a:r>
          </a:p>
          <a:p>
            <a:pPr>
              <a:buNone/>
            </a:pPr>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0"/>
            <a:ext cx="9144000" cy="1219200"/>
          </a:xfrm>
        </p:spPr>
        <p:txBody>
          <a:bodyPr>
            <a:noAutofit/>
          </a:bodyPr>
          <a:lstStyle/>
          <a:p>
            <a:r>
              <a:rPr lang="en-US" sz="3200" dirty="0" smtClean="0">
                <a:latin typeface="Garamond" pitchFamily="18" charset="0"/>
              </a:rPr>
              <a:t>STATEMENT of REQUIRED or RECOMMENDED </a:t>
            </a:r>
            <a:br>
              <a:rPr lang="en-US" sz="3200" dirty="0" smtClean="0">
                <a:latin typeface="Garamond" pitchFamily="18" charset="0"/>
              </a:rPr>
            </a:br>
            <a:r>
              <a:rPr lang="en-US" sz="3200" b="1" dirty="0" smtClean="0">
                <a:latin typeface="Garamond" pitchFamily="18" charset="0"/>
              </a:rPr>
              <a:t>STUDY TIME</a:t>
            </a:r>
            <a:endParaRPr lang="en-US" sz="3200" b="1" dirty="0">
              <a:latin typeface="Garamond" pitchFamily="18" charset="0"/>
            </a:endParaRPr>
          </a:p>
        </p:txBody>
      </p:sp>
      <p:sp>
        <p:nvSpPr>
          <p:cNvPr id="6" name="Vertical Scroll 5"/>
          <p:cNvSpPr/>
          <p:nvPr/>
        </p:nvSpPr>
        <p:spPr>
          <a:xfrm>
            <a:off x="3581400" y="1600200"/>
            <a:ext cx="5410200" cy="502920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3"/>
          <p:cNvSpPr txBox="1">
            <a:spLocks/>
          </p:cNvSpPr>
          <p:nvPr/>
        </p:nvSpPr>
        <p:spPr>
          <a:xfrm>
            <a:off x="4191000" y="2286000"/>
            <a:ext cx="4267200" cy="4267200"/>
          </a:xfrm>
          <a:prstGeom prst="rect">
            <a:avLst/>
          </a:prstGeom>
          <a:ln>
            <a:noFill/>
          </a:ln>
        </p:spPr>
        <p:txBody>
          <a:bodyPr vert="horz">
            <a:normAutofit fontScale="77500" lnSpcReduction="20000"/>
          </a:bodyPr>
          <a:lstStyle/>
          <a:p>
            <a:pPr marL="320040" marR="0" lvl="0" indent="-320040" algn="just" defTabSz="914400" rtl="0" eaLnBrk="1" fontAlgn="auto" latinLnBrk="0" hangingPunct="1">
              <a:lnSpc>
                <a:spcPct val="100000"/>
              </a:lnSpc>
              <a:spcBef>
                <a:spcPts val="700"/>
              </a:spcBef>
              <a:spcAft>
                <a:spcPts val="0"/>
              </a:spcAft>
              <a:buClr>
                <a:schemeClr val="accent2"/>
              </a:buClr>
              <a:buSzPct val="60000"/>
              <a:tabLst/>
              <a:defRPr/>
            </a:pPr>
            <a:r>
              <a:rPr kumimoji="0" lang="en-US" sz="2900" b="1" i="0" u="none" strike="noStrike" kern="1200" cap="none" spc="0" normalizeH="0" baseline="0" noProof="0" dirty="0" smtClean="0">
                <a:ln>
                  <a:noFill/>
                </a:ln>
                <a:solidFill>
                  <a:schemeClr val="tx2"/>
                </a:solidFill>
                <a:effectLst/>
                <a:uLnTx/>
                <a:uFillTx/>
                <a:latin typeface="+mn-lt"/>
                <a:ea typeface="+mn-ea"/>
                <a:cs typeface="+mn-cs"/>
              </a:rPr>
              <a:t>Study time for this course: </a:t>
            </a:r>
            <a:r>
              <a:rPr kumimoji="0" lang="en-US" sz="2900" b="0" i="0" u="none" strike="noStrike" kern="1200" cap="none" spc="0" normalizeH="0" baseline="0" noProof="0" dirty="0" smtClean="0">
                <a:ln>
                  <a:noFill/>
                </a:ln>
                <a:solidFill>
                  <a:schemeClr val="tx2"/>
                </a:solidFill>
                <a:effectLst/>
                <a:uLnTx/>
                <a:uFillTx/>
                <a:latin typeface="+mn-lt"/>
                <a:ea typeface="+mn-ea"/>
                <a:cs typeface="+mn-cs"/>
              </a:rPr>
              <a:t>The</a:t>
            </a:r>
          </a:p>
          <a:p>
            <a:pPr marL="320040" marR="0" lvl="0" indent="-320040" algn="just" defTabSz="914400" rtl="0" eaLnBrk="1" fontAlgn="auto" latinLnBrk="0" hangingPunct="1">
              <a:lnSpc>
                <a:spcPct val="100000"/>
              </a:lnSpc>
              <a:spcBef>
                <a:spcPts val="700"/>
              </a:spcBef>
              <a:spcAft>
                <a:spcPts val="0"/>
              </a:spcAft>
              <a:buClr>
                <a:schemeClr val="accent2"/>
              </a:buClr>
              <a:buSzPct val="60000"/>
              <a:tabLst/>
              <a:defRPr/>
            </a:pPr>
            <a:r>
              <a:rPr kumimoji="0" lang="en-US" sz="2900" b="0" i="0" u="none" strike="noStrike" kern="1200" cap="none" spc="0" normalizeH="0" baseline="0" noProof="0" dirty="0" smtClean="0">
                <a:ln>
                  <a:noFill/>
                </a:ln>
                <a:solidFill>
                  <a:schemeClr val="tx2"/>
                </a:solidFill>
                <a:effectLst/>
                <a:uLnTx/>
                <a:uFillTx/>
                <a:latin typeface="+mn-lt"/>
                <a:ea typeface="+mn-ea"/>
                <a:cs typeface="+mn-cs"/>
              </a:rPr>
              <a:t>instructor expects that students will </a:t>
            </a:r>
          </a:p>
          <a:p>
            <a:pPr marL="320040" marR="0" lvl="0" indent="-320040" algn="just" defTabSz="914400" rtl="0" eaLnBrk="1" fontAlgn="auto" latinLnBrk="0" hangingPunct="1">
              <a:lnSpc>
                <a:spcPct val="100000"/>
              </a:lnSpc>
              <a:spcBef>
                <a:spcPts val="700"/>
              </a:spcBef>
              <a:spcAft>
                <a:spcPts val="0"/>
              </a:spcAft>
              <a:buClr>
                <a:schemeClr val="accent2"/>
              </a:buClr>
              <a:buSzPct val="60000"/>
              <a:tabLst/>
              <a:defRPr/>
            </a:pPr>
            <a:r>
              <a:rPr kumimoji="0" lang="en-US" sz="2900" b="0" i="0" u="none" strike="noStrike" kern="1200" cap="none" spc="0" normalizeH="0" baseline="0" noProof="0" dirty="0" smtClean="0">
                <a:ln>
                  <a:noFill/>
                </a:ln>
                <a:solidFill>
                  <a:schemeClr val="tx2"/>
                </a:solidFill>
                <a:effectLst/>
                <a:uLnTx/>
                <a:uFillTx/>
                <a:latin typeface="+mn-lt"/>
                <a:ea typeface="+mn-ea"/>
                <a:cs typeface="+mn-cs"/>
              </a:rPr>
              <a:t>devote time to the study of the </a:t>
            </a:r>
          </a:p>
          <a:p>
            <a:pPr marL="320040" marR="0" lvl="0" indent="-320040" algn="just" defTabSz="914400" rtl="0" eaLnBrk="1" fontAlgn="auto" latinLnBrk="0" hangingPunct="1">
              <a:lnSpc>
                <a:spcPct val="100000"/>
              </a:lnSpc>
              <a:spcBef>
                <a:spcPts val="700"/>
              </a:spcBef>
              <a:spcAft>
                <a:spcPts val="0"/>
              </a:spcAft>
              <a:buClr>
                <a:schemeClr val="accent2"/>
              </a:buClr>
              <a:buSzPct val="60000"/>
              <a:tabLst/>
              <a:defRPr/>
            </a:pPr>
            <a:r>
              <a:rPr kumimoji="0" lang="en-US" sz="2900" b="0" i="0" u="none" strike="noStrike" kern="1200" cap="none" spc="0" normalizeH="0" baseline="0" noProof="0" dirty="0" smtClean="0">
                <a:ln>
                  <a:noFill/>
                </a:ln>
                <a:solidFill>
                  <a:schemeClr val="tx2"/>
                </a:solidFill>
                <a:effectLst/>
                <a:uLnTx/>
                <a:uFillTx/>
                <a:latin typeface="+mn-lt"/>
                <a:ea typeface="+mn-ea"/>
                <a:cs typeface="+mn-cs"/>
              </a:rPr>
              <a:t>mathematical concepts that will be </a:t>
            </a:r>
          </a:p>
          <a:p>
            <a:pPr marL="320040" marR="0" lvl="0" indent="-320040" algn="just" defTabSz="914400" rtl="0" eaLnBrk="1" fontAlgn="auto" latinLnBrk="0" hangingPunct="1">
              <a:lnSpc>
                <a:spcPct val="100000"/>
              </a:lnSpc>
              <a:spcBef>
                <a:spcPts val="700"/>
              </a:spcBef>
              <a:spcAft>
                <a:spcPts val="0"/>
              </a:spcAft>
              <a:buClr>
                <a:schemeClr val="accent2"/>
              </a:buClr>
              <a:buSzPct val="60000"/>
              <a:tabLst/>
              <a:defRPr/>
            </a:pPr>
            <a:r>
              <a:rPr kumimoji="0" lang="en-US" sz="2900" b="0" i="0" u="none" strike="noStrike" kern="1200" cap="none" spc="0" normalizeH="0" baseline="0" noProof="0" dirty="0" smtClean="0">
                <a:ln>
                  <a:noFill/>
                </a:ln>
                <a:solidFill>
                  <a:schemeClr val="tx2"/>
                </a:solidFill>
                <a:effectLst/>
                <a:uLnTx/>
                <a:uFillTx/>
                <a:latin typeface="+mn-lt"/>
                <a:ea typeface="+mn-ea"/>
                <a:cs typeface="+mn-cs"/>
              </a:rPr>
              <a:t>covered in this class. It is being</a:t>
            </a:r>
            <a:r>
              <a:rPr kumimoji="0" lang="en-US" sz="2900" b="0" i="0" u="none" strike="noStrike" kern="1200" cap="none" spc="0" normalizeH="0" noProof="0" dirty="0" smtClean="0">
                <a:ln>
                  <a:noFill/>
                </a:ln>
                <a:solidFill>
                  <a:schemeClr val="tx2"/>
                </a:solidFill>
                <a:effectLst/>
                <a:uLnTx/>
                <a:uFillTx/>
                <a:latin typeface="+mn-lt"/>
                <a:ea typeface="+mn-ea"/>
                <a:cs typeface="+mn-cs"/>
              </a:rPr>
              <a:t> </a:t>
            </a:r>
          </a:p>
          <a:p>
            <a:pPr marL="320040" marR="0" lvl="0" indent="-320040" algn="just" defTabSz="914400" rtl="0" eaLnBrk="1" fontAlgn="auto" latinLnBrk="0" hangingPunct="1">
              <a:lnSpc>
                <a:spcPct val="100000"/>
              </a:lnSpc>
              <a:spcBef>
                <a:spcPts val="700"/>
              </a:spcBef>
              <a:spcAft>
                <a:spcPts val="0"/>
              </a:spcAft>
              <a:buClr>
                <a:schemeClr val="accent2"/>
              </a:buClr>
              <a:buSzPct val="60000"/>
              <a:tabLst/>
              <a:defRPr/>
            </a:pPr>
            <a:r>
              <a:rPr kumimoji="0" lang="en-US" sz="2900" b="0" i="0" u="none" strike="noStrike" kern="1200" cap="none" spc="0" normalizeH="0" baseline="0" noProof="0" dirty="0" smtClean="0">
                <a:ln>
                  <a:noFill/>
                </a:ln>
                <a:solidFill>
                  <a:schemeClr val="tx2"/>
                </a:solidFill>
                <a:effectLst/>
                <a:uLnTx/>
                <a:uFillTx/>
                <a:latin typeface="+mn-lt"/>
                <a:ea typeface="+mn-ea"/>
                <a:cs typeface="+mn-cs"/>
              </a:rPr>
              <a:t>recommended that students devote </a:t>
            </a:r>
          </a:p>
          <a:p>
            <a:pPr marL="320040" marR="0" lvl="0" indent="-320040" algn="just" defTabSz="914400" rtl="0" eaLnBrk="1" fontAlgn="auto" latinLnBrk="0" hangingPunct="1">
              <a:lnSpc>
                <a:spcPct val="100000"/>
              </a:lnSpc>
              <a:spcBef>
                <a:spcPts val="700"/>
              </a:spcBef>
              <a:spcAft>
                <a:spcPts val="0"/>
              </a:spcAft>
              <a:buClr>
                <a:schemeClr val="accent2"/>
              </a:buClr>
              <a:buSzPct val="60000"/>
              <a:tabLst/>
              <a:defRPr/>
            </a:pPr>
            <a:r>
              <a:rPr kumimoji="0" lang="en-US" sz="2900" b="1" i="0" u="none" strike="noStrike" kern="1200" cap="none" spc="0" normalizeH="0" baseline="0" noProof="0" dirty="0" smtClean="0">
                <a:ln>
                  <a:noFill/>
                </a:ln>
                <a:solidFill>
                  <a:schemeClr val="tx2"/>
                </a:solidFill>
                <a:effectLst/>
                <a:uLnTx/>
                <a:uFillTx/>
                <a:latin typeface="+mn-lt"/>
                <a:ea typeface="+mn-ea"/>
                <a:cs typeface="+mn-cs"/>
              </a:rPr>
              <a:t>one hour of outside study time </a:t>
            </a:r>
          </a:p>
          <a:p>
            <a:pPr marL="320040" marR="0" lvl="0" indent="-320040" algn="just" defTabSz="914400" rtl="0" eaLnBrk="1" fontAlgn="auto" latinLnBrk="0" hangingPunct="1">
              <a:lnSpc>
                <a:spcPct val="100000"/>
              </a:lnSpc>
              <a:spcBef>
                <a:spcPts val="700"/>
              </a:spcBef>
              <a:spcAft>
                <a:spcPts val="0"/>
              </a:spcAft>
              <a:buClr>
                <a:schemeClr val="accent2"/>
              </a:buClr>
              <a:buSzPct val="60000"/>
              <a:tabLst/>
              <a:defRPr/>
            </a:pPr>
            <a:r>
              <a:rPr kumimoji="0" lang="en-US" sz="2900" b="1" i="0" u="none" strike="noStrike" kern="1200" cap="none" spc="0" normalizeH="0" baseline="0" noProof="0" dirty="0" smtClean="0">
                <a:ln>
                  <a:noFill/>
                </a:ln>
                <a:solidFill>
                  <a:schemeClr val="tx2"/>
                </a:solidFill>
                <a:effectLst/>
                <a:uLnTx/>
                <a:uFillTx/>
                <a:latin typeface="+mn-lt"/>
                <a:ea typeface="+mn-ea"/>
                <a:cs typeface="+mn-cs"/>
              </a:rPr>
              <a:t>for every one hour</a:t>
            </a:r>
            <a:r>
              <a:rPr kumimoji="0" lang="en-US" sz="2900" b="1" i="0" u="none" strike="noStrike" kern="1200" cap="none" spc="0" normalizeH="0" noProof="0" dirty="0" smtClean="0">
                <a:ln>
                  <a:noFill/>
                </a:ln>
                <a:solidFill>
                  <a:schemeClr val="tx2"/>
                </a:solidFill>
                <a:effectLst/>
                <a:uLnTx/>
                <a:uFillTx/>
                <a:latin typeface="+mn-lt"/>
                <a:ea typeface="+mn-ea"/>
                <a:cs typeface="+mn-cs"/>
              </a:rPr>
              <a:t> </a:t>
            </a:r>
            <a:r>
              <a:rPr kumimoji="0" lang="en-US" sz="2900" b="1" i="0" u="none" strike="noStrike" kern="1200" cap="none" spc="0" normalizeH="0" baseline="0" noProof="0" dirty="0" smtClean="0">
                <a:ln>
                  <a:noFill/>
                </a:ln>
                <a:solidFill>
                  <a:schemeClr val="tx2"/>
                </a:solidFill>
                <a:effectLst/>
                <a:uLnTx/>
                <a:uFillTx/>
                <a:latin typeface="+mn-lt"/>
                <a:ea typeface="+mn-ea"/>
                <a:cs typeface="+mn-cs"/>
              </a:rPr>
              <a:t>of class time</a:t>
            </a:r>
            <a:r>
              <a:rPr kumimoji="0" lang="en-US" sz="2900" b="0" i="0" u="none" strike="noStrike" kern="1200" cap="none" spc="0" normalizeH="0" baseline="0" noProof="0" dirty="0" smtClean="0">
                <a:ln>
                  <a:noFill/>
                </a:ln>
                <a:solidFill>
                  <a:schemeClr val="tx2"/>
                </a:solidFill>
                <a:effectLst/>
                <a:uLnTx/>
                <a:uFillTx/>
                <a:latin typeface="+mn-lt"/>
                <a:ea typeface="+mn-ea"/>
                <a:cs typeface="+mn-cs"/>
              </a:rPr>
              <a:t>. </a:t>
            </a:r>
          </a:p>
          <a:p>
            <a:pPr marL="320040" marR="0" lvl="0" indent="-320040" algn="just" defTabSz="914400" rtl="0" eaLnBrk="1" fontAlgn="auto" latinLnBrk="0" hangingPunct="1">
              <a:lnSpc>
                <a:spcPct val="100000"/>
              </a:lnSpc>
              <a:spcBef>
                <a:spcPts val="700"/>
              </a:spcBef>
              <a:spcAft>
                <a:spcPts val="0"/>
              </a:spcAft>
              <a:buClr>
                <a:schemeClr val="accent2"/>
              </a:buClr>
              <a:buSzPct val="60000"/>
              <a:tabLst/>
              <a:defRPr/>
            </a:pPr>
            <a:r>
              <a:rPr kumimoji="0" lang="en-US" sz="2600" b="0" i="0" u="none" strike="noStrike" kern="1200" cap="none" spc="0" normalizeH="0" baseline="0" noProof="0" dirty="0" smtClean="0">
                <a:ln>
                  <a:noFill/>
                </a:ln>
                <a:solidFill>
                  <a:schemeClr val="tx2"/>
                </a:solidFill>
                <a:effectLst/>
                <a:uLnTx/>
                <a:uFillTx/>
                <a:latin typeface="+mn-lt"/>
                <a:ea typeface="+mn-ea"/>
                <a:cs typeface="+mn-cs"/>
              </a:rPr>
              <a:t>For</a:t>
            </a:r>
            <a:r>
              <a:rPr kumimoji="0" lang="en-US" sz="2600" b="0" i="0" u="none" strike="noStrike" kern="1200" cap="none" spc="0" normalizeH="0" noProof="0" dirty="0" smtClean="0">
                <a:ln>
                  <a:noFill/>
                </a:ln>
                <a:solidFill>
                  <a:schemeClr val="tx2"/>
                </a:solidFill>
                <a:effectLst/>
                <a:uLnTx/>
                <a:uFillTx/>
                <a:latin typeface="+mn-lt"/>
                <a:ea typeface="+mn-ea"/>
                <a:cs typeface="+mn-cs"/>
              </a:rPr>
              <a:t> a</a:t>
            </a:r>
            <a:r>
              <a:rPr kumimoji="0" lang="en-US" sz="2600" b="0" i="0" u="none" strike="noStrike" kern="1200" cap="none" spc="0" normalizeH="0" baseline="0" noProof="0" dirty="0" smtClean="0">
                <a:ln>
                  <a:noFill/>
                </a:ln>
                <a:solidFill>
                  <a:schemeClr val="tx2"/>
                </a:solidFill>
                <a:effectLst/>
                <a:uLnTx/>
                <a:uFillTx/>
                <a:latin typeface="+mn-lt"/>
                <a:ea typeface="+mn-ea"/>
                <a:cs typeface="+mn-cs"/>
              </a:rPr>
              <a:t> 3 hour lecture class, this </a:t>
            </a:r>
          </a:p>
          <a:p>
            <a:pPr marL="320040" marR="0" lvl="0" indent="-320040" algn="just" defTabSz="914400" rtl="0" eaLnBrk="1" fontAlgn="auto" latinLnBrk="0" hangingPunct="1">
              <a:lnSpc>
                <a:spcPct val="100000"/>
              </a:lnSpc>
              <a:spcBef>
                <a:spcPts val="700"/>
              </a:spcBef>
              <a:spcAft>
                <a:spcPts val="0"/>
              </a:spcAft>
              <a:buClr>
                <a:schemeClr val="accent2"/>
              </a:buClr>
              <a:buSzPct val="60000"/>
              <a:tabLst/>
              <a:defRPr/>
            </a:pPr>
            <a:r>
              <a:rPr lang="en-US" sz="2600" dirty="0" smtClean="0">
                <a:solidFill>
                  <a:schemeClr val="tx2"/>
                </a:solidFill>
              </a:rPr>
              <a:t>could </a:t>
            </a:r>
            <a:r>
              <a:rPr kumimoji="0" lang="en-US" sz="2600" b="0" i="0" u="none" strike="noStrike" kern="1200" cap="none" spc="0" normalizeH="0" baseline="0" noProof="0" dirty="0" smtClean="0">
                <a:ln>
                  <a:noFill/>
                </a:ln>
                <a:solidFill>
                  <a:schemeClr val="tx2"/>
                </a:solidFill>
                <a:effectLst/>
                <a:uLnTx/>
                <a:uFillTx/>
                <a:latin typeface="+mn-lt"/>
                <a:ea typeface="+mn-ea"/>
                <a:cs typeface="+mn-cs"/>
              </a:rPr>
              <a:t>equal </a:t>
            </a:r>
            <a:r>
              <a:rPr lang="en-US" sz="2600" b="1" dirty="0" smtClean="0">
                <a:solidFill>
                  <a:schemeClr val="tx2"/>
                </a:solidFill>
              </a:rPr>
              <a:t>3</a:t>
            </a:r>
            <a:r>
              <a:rPr kumimoji="0" lang="en-US" sz="2600" b="1" i="0" u="none" strike="noStrike" kern="1200" cap="none" spc="0" normalizeH="0" baseline="0" noProof="0" dirty="0" smtClean="0">
                <a:ln>
                  <a:noFill/>
                </a:ln>
                <a:solidFill>
                  <a:schemeClr val="tx2"/>
                </a:solidFill>
                <a:effectLst/>
                <a:uLnTx/>
                <a:uFillTx/>
                <a:latin typeface="+mn-lt"/>
                <a:ea typeface="+mn-ea"/>
                <a:cs typeface="+mn-cs"/>
              </a:rPr>
              <a:t> hours per week of</a:t>
            </a:r>
          </a:p>
          <a:p>
            <a:pPr marL="320040" marR="0" lvl="0" indent="-320040" algn="just" defTabSz="914400" rtl="0" eaLnBrk="1" fontAlgn="auto" latinLnBrk="0" hangingPunct="1">
              <a:lnSpc>
                <a:spcPct val="100000"/>
              </a:lnSpc>
              <a:spcBef>
                <a:spcPts val="700"/>
              </a:spcBef>
              <a:spcAft>
                <a:spcPts val="0"/>
              </a:spcAft>
              <a:buClr>
                <a:schemeClr val="accent2"/>
              </a:buClr>
              <a:buSzPct val="60000"/>
              <a:tabLst/>
              <a:defRPr/>
            </a:pPr>
            <a:r>
              <a:rPr kumimoji="0" lang="en-US" sz="2600" b="1" i="0" u="none" strike="noStrike" kern="1200" cap="none" spc="0" normalizeH="0" baseline="0" noProof="0" dirty="0" smtClean="0">
                <a:ln>
                  <a:noFill/>
                </a:ln>
                <a:solidFill>
                  <a:schemeClr val="tx2"/>
                </a:solidFill>
                <a:effectLst/>
                <a:uLnTx/>
                <a:uFillTx/>
                <a:latin typeface="+mn-lt"/>
                <a:ea typeface="+mn-ea"/>
                <a:cs typeface="+mn-cs"/>
              </a:rPr>
              <a:t>outside study time</a:t>
            </a:r>
            <a:r>
              <a:rPr lang="en-US" sz="2600" dirty="0" smtClean="0">
                <a:solidFill>
                  <a:schemeClr val="tx2"/>
                </a:solidFill>
              </a:rPr>
              <a:t> and a total of 6</a:t>
            </a:r>
          </a:p>
          <a:p>
            <a:pPr marL="320040" marR="0" lvl="0" indent="-320040" algn="just" defTabSz="914400" rtl="0" eaLnBrk="1" fontAlgn="auto" latinLnBrk="0" hangingPunct="1">
              <a:lnSpc>
                <a:spcPct val="100000"/>
              </a:lnSpc>
              <a:spcBef>
                <a:spcPts val="700"/>
              </a:spcBef>
              <a:spcAft>
                <a:spcPts val="0"/>
              </a:spcAft>
              <a:buClr>
                <a:schemeClr val="accent2"/>
              </a:buClr>
              <a:buSzPct val="60000"/>
              <a:tabLst/>
              <a:defRPr/>
            </a:pPr>
            <a:r>
              <a:rPr lang="en-US" sz="2600" dirty="0" smtClean="0">
                <a:solidFill>
                  <a:schemeClr val="tx2"/>
                </a:solidFill>
              </a:rPr>
              <a:t>hours of participation.</a:t>
            </a:r>
            <a:r>
              <a:rPr kumimoji="0" lang="en-US" sz="2600" b="0" i="0" u="none" strike="noStrike" kern="1200" cap="none" spc="0" normalizeH="0" baseline="0" noProof="0" dirty="0" smtClean="0">
                <a:ln>
                  <a:noFill/>
                </a:ln>
                <a:solidFill>
                  <a:schemeClr val="tx2"/>
                </a:solidFill>
                <a:effectLst/>
                <a:uLnTx/>
                <a:uFillTx/>
                <a:latin typeface="+mn-lt"/>
                <a:ea typeface="+mn-ea"/>
                <a:cs typeface="+mn-cs"/>
              </a:rPr>
              <a:t> </a:t>
            </a:r>
          </a:p>
        </p:txBody>
      </p:sp>
      <p:graphicFrame>
        <p:nvGraphicFramePr>
          <p:cNvPr id="8" name="Diagram 7"/>
          <p:cNvGraphicFramePr/>
          <p:nvPr/>
        </p:nvGraphicFramePr>
        <p:xfrm>
          <a:off x="0" y="1752600"/>
          <a:ext cx="40386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2667000" y="685800"/>
            <a:ext cx="6477000" cy="584775"/>
          </a:xfrm>
          <a:prstGeom prst="rect">
            <a:avLst/>
          </a:prstGeom>
          <a:noFill/>
        </p:spPr>
        <p:txBody>
          <a:bodyPr wrap="square" rtlCol="0">
            <a:spAutoFit/>
          </a:bodyPr>
          <a:lstStyle/>
          <a:p>
            <a:pPr>
              <a:buClr>
                <a:schemeClr val="tx2"/>
              </a:buClr>
            </a:pPr>
            <a:r>
              <a:rPr lang="en-US" sz="1600" dirty="0" smtClean="0">
                <a:solidFill>
                  <a:schemeClr val="accent2">
                    <a:lumMod val="75000"/>
                  </a:schemeClr>
                </a:solidFill>
                <a:latin typeface="Arial Narrow" pitchFamily="34" charset="0"/>
              </a:rPr>
              <a:t>Total homework time counted for participation </a:t>
            </a:r>
            <a:r>
              <a:rPr lang="en-US" sz="1600" u="sng" dirty="0" smtClean="0">
                <a:solidFill>
                  <a:schemeClr val="accent2">
                    <a:lumMod val="75000"/>
                  </a:schemeClr>
                </a:solidFill>
                <a:latin typeface="Arial Narrow" pitchFamily="34" charset="0"/>
              </a:rPr>
              <a:t>can not exceed</a:t>
            </a:r>
            <a:r>
              <a:rPr lang="en-US" sz="1600" dirty="0" smtClean="0">
                <a:solidFill>
                  <a:schemeClr val="accent2">
                    <a:lumMod val="75000"/>
                  </a:schemeClr>
                </a:solidFill>
                <a:latin typeface="Arial Narrow" pitchFamily="34" charset="0"/>
              </a:rPr>
              <a:t> the hours required or advised by the educational program/instructor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8"/>
                                        </p:tgtEl>
                                      </p:cBhvr>
                                    </p:animEffect>
                                    <p:animScale>
                                      <p:cBhvr>
                                        <p:cTn id="7"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0"/>
            <a:ext cx="9144000" cy="1219200"/>
          </a:xfrm>
        </p:spPr>
        <p:txBody>
          <a:bodyPr>
            <a:normAutofit fontScale="90000"/>
          </a:bodyPr>
          <a:lstStyle/>
          <a:p>
            <a:pPr algn="ctr"/>
            <a:r>
              <a:rPr lang="en-US" cap="all" dirty="0" smtClean="0">
                <a:effectLst>
                  <a:outerShdw blurRad="38100" dist="38100" dir="2700000" algn="tl">
                    <a:srgbClr val="000000">
                      <a:alpha val="43137"/>
                    </a:srgbClr>
                  </a:outerShdw>
                </a:effectLst>
                <a:latin typeface="Garamond" pitchFamily="18" charset="0"/>
              </a:rPr>
              <a:t>Educational Work Activities</a:t>
            </a:r>
            <a:endParaRPr lang="en-US" cap="all" dirty="0">
              <a:effectLst>
                <a:outerShdw blurRad="38100" dist="38100" dir="2700000" algn="tl">
                  <a:srgbClr val="000000">
                    <a:alpha val="43137"/>
                  </a:srgbClr>
                </a:outerShdw>
              </a:effectLst>
              <a:latin typeface="Garamond" pitchFamily="18" charset="0"/>
            </a:endParaRPr>
          </a:p>
        </p:txBody>
      </p:sp>
      <p:sp>
        <p:nvSpPr>
          <p:cNvPr id="3" name="Rectangle 2"/>
          <p:cNvSpPr>
            <a:spLocks noGrp="1"/>
          </p:cNvSpPr>
          <p:nvPr>
            <p:ph sz="quarter" idx="1"/>
          </p:nvPr>
        </p:nvSpPr>
        <p:spPr>
          <a:xfrm>
            <a:off x="609600" y="1589566"/>
            <a:ext cx="4114800" cy="4811233"/>
          </a:xfrm>
          <a:ln w="19050" cmpd="dbl">
            <a:solidFill>
              <a:schemeClr val="accent2">
                <a:lumMod val="75000"/>
              </a:schemeClr>
            </a:solidFill>
          </a:ln>
        </p:spPr>
        <p:txBody>
          <a:bodyPr>
            <a:normAutofit fontScale="85000" lnSpcReduction="10000"/>
          </a:bodyPr>
          <a:lstStyle/>
          <a:p>
            <a:pPr>
              <a:lnSpc>
                <a:spcPct val="160000"/>
              </a:lnSpc>
              <a:spcBef>
                <a:spcPts val="0"/>
              </a:spcBef>
              <a:buClr>
                <a:schemeClr val="tx2"/>
              </a:buClr>
              <a:buFont typeface="Wingdings" pitchFamily="2" charset="2"/>
              <a:buChar char="v"/>
            </a:pPr>
            <a:r>
              <a:rPr lang="en-US" sz="2700" b="1" dirty="0" smtClean="0">
                <a:solidFill>
                  <a:schemeClr val="tx2"/>
                </a:solidFill>
                <a:latin typeface="Garamond" pitchFamily="18" charset="0"/>
              </a:rPr>
              <a:t>Vocational Educational Training</a:t>
            </a:r>
          </a:p>
          <a:p>
            <a:pPr>
              <a:lnSpc>
                <a:spcPct val="160000"/>
              </a:lnSpc>
              <a:spcBef>
                <a:spcPts val="0"/>
              </a:spcBef>
              <a:buClr>
                <a:schemeClr val="tx2"/>
              </a:buClr>
              <a:buFont typeface="Wingdings" pitchFamily="2" charset="2"/>
              <a:buChar char="v"/>
            </a:pPr>
            <a:r>
              <a:rPr lang="en-US" sz="2700" b="1" dirty="0" smtClean="0">
                <a:solidFill>
                  <a:schemeClr val="tx2"/>
                </a:solidFill>
                <a:latin typeface="Garamond" pitchFamily="18" charset="0"/>
              </a:rPr>
              <a:t>Job Skills Training Directly Related to Employment</a:t>
            </a:r>
          </a:p>
          <a:p>
            <a:pPr>
              <a:lnSpc>
                <a:spcPct val="160000"/>
              </a:lnSpc>
              <a:spcBef>
                <a:spcPts val="0"/>
              </a:spcBef>
              <a:buClr>
                <a:schemeClr val="tx2"/>
              </a:buClr>
              <a:buFont typeface="Wingdings" pitchFamily="2" charset="2"/>
              <a:buChar char="v"/>
            </a:pPr>
            <a:r>
              <a:rPr lang="en-US" sz="2700" b="1" dirty="0" smtClean="0">
                <a:solidFill>
                  <a:schemeClr val="tx2"/>
                </a:solidFill>
                <a:latin typeface="Garamond" pitchFamily="18" charset="0"/>
              </a:rPr>
              <a:t>Education Directly Related to Employment</a:t>
            </a:r>
          </a:p>
          <a:p>
            <a:pPr>
              <a:lnSpc>
                <a:spcPct val="160000"/>
              </a:lnSpc>
              <a:spcBef>
                <a:spcPts val="0"/>
              </a:spcBef>
              <a:buClr>
                <a:schemeClr val="tx2"/>
              </a:buClr>
              <a:buFont typeface="Wingdings" pitchFamily="2" charset="2"/>
              <a:buChar char="v"/>
            </a:pPr>
            <a:r>
              <a:rPr lang="en-US" sz="2700" b="1" dirty="0" smtClean="0">
                <a:solidFill>
                  <a:schemeClr val="tx2"/>
                </a:solidFill>
                <a:latin typeface="Garamond" pitchFamily="18" charset="0"/>
              </a:rPr>
              <a:t>Satisfactory Attendance in a Secondary School/Program</a:t>
            </a:r>
          </a:p>
          <a:p>
            <a:pPr lvl="2">
              <a:lnSpc>
                <a:spcPct val="160000"/>
              </a:lnSpc>
              <a:spcBef>
                <a:spcPts val="0"/>
              </a:spcBef>
              <a:buFont typeface="Wingdings" pitchFamily="2" charset="2"/>
              <a:buChar char="v"/>
            </a:pPr>
            <a:endParaRPr lang="en-US" sz="2400" b="1" dirty="0" smtClean="0">
              <a:solidFill>
                <a:schemeClr val="tx2"/>
              </a:solidFill>
              <a:latin typeface="Garamond" pitchFamily="18" charset="0"/>
            </a:endParaRPr>
          </a:p>
          <a:p>
            <a:pPr>
              <a:lnSpc>
                <a:spcPct val="160000"/>
              </a:lnSpc>
              <a:spcBef>
                <a:spcPts val="0"/>
              </a:spcBef>
              <a:buNone/>
            </a:pPr>
            <a:endParaRPr lang="en-US" sz="2400" b="1" dirty="0" smtClean="0">
              <a:solidFill>
                <a:schemeClr val="tx2"/>
              </a:solidFill>
              <a:latin typeface="Garamond" pitchFamily="18" charset="0"/>
            </a:endParaRPr>
          </a:p>
          <a:p>
            <a:pPr lvl="3">
              <a:lnSpc>
                <a:spcPct val="160000"/>
              </a:lnSpc>
              <a:buNone/>
            </a:pPr>
            <a:endParaRPr lang="en-US" sz="2400" b="1" dirty="0" smtClean="0">
              <a:solidFill>
                <a:schemeClr val="tx2"/>
              </a:solidFill>
              <a:latin typeface="Garamond" pitchFamily="18" charset="0"/>
            </a:endParaRPr>
          </a:p>
          <a:p>
            <a:pPr lvl="1">
              <a:lnSpc>
                <a:spcPct val="160000"/>
              </a:lnSpc>
              <a:buFont typeface="Wingdings" pitchFamily="2" charset="2"/>
              <a:buChar char="Ø"/>
            </a:pPr>
            <a:endParaRPr lang="en-US" sz="2400" b="1" dirty="0" smtClean="0">
              <a:solidFill>
                <a:schemeClr val="tx2"/>
              </a:solidFill>
              <a:latin typeface="Garamond" pitchFamily="18" charset="0"/>
            </a:endParaRPr>
          </a:p>
          <a:p>
            <a:pPr>
              <a:lnSpc>
                <a:spcPct val="160000"/>
              </a:lnSpc>
              <a:buNone/>
            </a:pPr>
            <a:endParaRPr lang="en-US" sz="2400" b="1" dirty="0" smtClean="0">
              <a:latin typeface="Garamond" pitchFamily="18" charset="0"/>
            </a:endParaRPr>
          </a:p>
        </p:txBody>
      </p:sp>
      <p:pic>
        <p:nvPicPr>
          <p:cNvPr id="7" name="Content Placeholder 6" descr="j0401121.jpg"/>
          <p:cNvPicPr>
            <a:picLocks noGrp="1" noChangeAspect="1"/>
          </p:cNvPicPr>
          <p:nvPr>
            <p:ph sz="quarter" idx="2"/>
          </p:nvPr>
        </p:nvPicPr>
        <p:blipFill>
          <a:blip r:embed="rId3" cstate="print">
            <a:clrChange>
              <a:clrFrom>
                <a:srgbClr val="9AA3BE"/>
              </a:clrFrom>
              <a:clrTo>
                <a:srgbClr val="9AA3BE">
                  <a:alpha val="0"/>
                </a:srgbClr>
              </a:clrTo>
            </a:clrChange>
          </a:blip>
          <a:stretch>
            <a:fillRect/>
          </a:stretch>
        </p:blipFill>
        <p:spPr>
          <a:xfrm>
            <a:off x="5059710" y="1600200"/>
            <a:ext cx="3595762" cy="4800600"/>
          </a:xfr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0"/>
            <a:ext cx="9144000" cy="1219200"/>
          </a:xfrm>
          <a:ln>
            <a:solidFill>
              <a:schemeClr val="accent1">
                <a:lumMod val="75000"/>
              </a:schemeClr>
            </a:solidFill>
          </a:ln>
        </p:spPr>
        <p:txBody>
          <a:bodyPr/>
          <a:lstStyle/>
          <a:p>
            <a:pPr algn="ctr"/>
            <a:r>
              <a:rPr lang="en-US" dirty="0" smtClean="0">
                <a:effectLst>
                  <a:outerShdw blurRad="38100" dist="38100" dir="2700000" algn="tl">
                    <a:srgbClr val="000000">
                      <a:alpha val="43137"/>
                    </a:srgbClr>
                  </a:outerShdw>
                </a:effectLst>
                <a:latin typeface="Garamond" pitchFamily="18" charset="0"/>
              </a:rPr>
              <a:t>STUDY TIME</a:t>
            </a:r>
            <a:endParaRPr lang="en-US" dirty="0">
              <a:effectLst>
                <a:outerShdw blurRad="38100" dist="38100" dir="2700000" algn="tl">
                  <a:srgbClr val="000000">
                    <a:alpha val="43137"/>
                  </a:srgbClr>
                </a:outerShdw>
              </a:effectLst>
              <a:latin typeface="Garamond" pitchFamily="18" charset="0"/>
            </a:endParaRPr>
          </a:p>
        </p:txBody>
      </p:sp>
      <p:sp>
        <p:nvSpPr>
          <p:cNvPr id="3" name="Rectangle 2"/>
          <p:cNvSpPr>
            <a:spLocks noGrp="1"/>
          </p:cNvSpPr>
          <p:nvPr>
            <p:ph sz="quarter" idx="1"/>
          </p:nvPr>
        </p:nvSpPr>
        <p:spPr>
          <a:xfrm>
            <a:off x="612648" y="1524000"/>
            <a:ext cx="8153400" cy="5181600"/>
          </a:xfrm>
          <a:ln w="19050" cmpd="dbl">
            <a:solidFill>
              <a:schemeClr val="accent2">
                <a:lumMod val="75000"/>
              </a:schemeClr>
            </a:solidFill>
          </a:ln>
        </p:spPr>
        <p:txBody>
          <a:bodyPr>
            <a:normAutofit/>
          </a:bodyPr>
          <a:lstStyle/>
          <a:p>
            <a:pPr>
              <a:buClr>
                <a:schemeClr val="accent2">
                  <a:lumMod val="75000"/>
                </a:schemeClr>
              </a:buClr>
              <a:buNone/>
            </a:pPr>
            <a:r>
              <a:rPr lang="en-US" sz="2000" b="1" dirty="0" smtClean="0">
                <a:solidFill>
                  <a:schemeClr val="tx2"/>
                </a:solidFill>
                <a:latin typeface="Garamond" pitchFamily="18" charset="0"/>
              </a:rPr>
              <a:t>Customers cannot receive study time for hours they </a:t>
            </a:r>
            <a:r>
              <a:rPr lang="en-US" sz="2000" b="1" u="sng" dirty="0" smtClean="0">
                <a:solidFill>
                  <a:schemeClr val="accent2">
                    <a:lumMod val="75000"/>
                  </a:schemeClr>
                </a:solidFill>
                <a:latin typeface="Garamond" pitchFamily="18" charset="0"/>
              </a:rPr>
              <a:t>did not </a:t>
            </a:r>
            <a:r>
              <a:rPr lang="en-US" sz="2000" b="1" dirty="0" smtClean="0">
                <a:solidFill>
                  <a:schemeClr val="tx2"/>
                </a:solidFill>
                <a:latin typeface="Garamond" pitchFamily="18" charset="0"/>
              </a:rPr>
              <a:t>spend in class</a:t>
            </a:r>
          </a:p>
          <a:p>
            <a:pPr>
              <a:buClr>
                <a:schemeClr val="accent2">
                  <a:lumMod val="75000"/>
                </a:schemeClr>
              </a:buClr>
              <a:buNone/>
            </a:pPr>
            <a:endParaRPr lang="en-US" sz="2000" b="1" dirty="0" smtClean="0">
              <a:solidFill>
                <a:schemeClr val="tx2"/>
              </a:solidFill>
              <a:latin typeface="Arial Narrow" pitchFamily="34" charset="0"/>
            </a:endParaRPr>
          </a:p>
          <a:p>
            <a:pPr>
              <a:buClr>
                <a:schemeClr val="accent2">
                  <a:lumMod val="75000"/>
                </a:schemeClr>
              </a:buClr>
              <a:buNone/>
            </a:pPr>
            <a:endParaRPr lang="en-US" sz="2000" b="1" dirty="0" smtClean="0">
              <a:solidFill>
                <a:schemeClr val="tx2"/>
              </a:solidFill>
              <a:latin typeface="Arial Narrow" pitchFamily="34" charset="0"/>
            </a:endParaRPr>
          </a:p>
          <a:p>
            <a:pPr>
              <a:buClr>
                <a:schemeClr val="accent2">
                  <a:lumMod val="75000"/>
                </a:schemeClr>
              </a:buClr>
              <a:buNone/>
            </a:pPr>
            <a:endParaRPr lang="en-US" sz="2000" b="1" dirty="0" smtClean="0">
              <a:solidFill>
                <a:schemeClr val="tx2"/>
              </a:solidFill>
              <a:latin typeface="Arial Narrow" pitchFamily="34" charset="0"/>
            </a:endParaRPr>
          </a:p>
          <a:p>
            <a:pPr>
              <a:buClr>
                <a:schemeClr val="accent2">
                  <a:lumMod val="75000"/>
                </a:schemeClr>
              </a:buClr>
              <a:buNone/>
            </a:pPr>
            <a:endParaRPr lang="en-US" sz="2000" b="1" dirty="0" smtClean="0">
              <a:solidFill>
                <a:schemeClr val="tx2"/>
              </a:solidFill>
              <a:latin typeface="Arial Narrow" pitchFamily="34" charset="0"/>
            </a:endParaRPr>
          </a:p>
          <a:p>
            <a:pPr>
              <a:buClr>
                <a:schemeClr val="accent2">
                  <a:lumMod val="75000"/>
                </a:schemeClr>
              </a:buClr>
              <a:buFont typeface="Wingdings" pitchFamily="2" charset="2"/>
              <a:buChar char="Ø"/>
            </a:pPr>
            <a:endParaRPr lang="en-US" sz="1000" dirty="0" smtClean="0">
              <a:solidFill>
                <a:schemeClr val="tx2"/>
              </a:solidFill>
              <a:latin typeface="Arial Narrow" pitchFamily="34" charset="0"/>
            </a:endParaRPr>
          </a:p>
          <a:p>
            <a:pPr>
              <a:buClr>
                <a:schemeClr val="accent2">
                  <a:lumMod val="75000"/>
                </a:schemeClr>
              </a:buClr>
              <a:buNone/>
            </a:pPr>
            <a:endParaRPr lang="en-US" sz="2000" dirty="0" smtClean="0">
              <a:solidFill>
                <a:schemeClr val="tx2"/>
              </a:solidFill>
              <a:latin typeface="Arial Narrow" pitchFamily="34" charset="0"/>
            </a:endParaRPr>
          </a:p>
        </p:txBody>
      </p:sp>
      <p:sp>
        <p:nvSpPr>
          <p:cNvPr id="6" name="Rectangle 5"/>
          <p:cNvSpPr/>
          <p:nvPr/>
        </p:nvSpPr>
        <p:spPr>
          <a:xfrm>
            <a:off x="609600" y="4038600"/>
            <a:ext cx="8153400" cy="2169825"/>
          </a:xfrm>
          <a:prstGeom prst="rect">
            <a:avLst/>
          </a:prstGeom>
        </p:spPr>
        <p:txBody>
          <a:bodyPr wrap="square">
            <a:spAutoFit/>
          </a:bodyPr>
          <a:lstStyle/>
          <a:p>
            <a:pPr>
              <a:buClr>
                <a:schemeClr val="accent2">
                  <a:lumMod val="75000"/>
                </a:schemeClr>
              </a:buClr>
              <a:buNone/>
            </a:pPr>
            <a:r>
              <a:rPr lang="en-US" i="1" dirty="0" smtClean="0">
                <a:solidFill>
                  <a:schemeClr val="tx2"/>
                </a:solidFill>
                <a:latin typeface="Bell MT" pitchFamily="18" charset="0"/>
              </a:rPr>
              <a:t>Scenario: Jane was not feeling well on Monday. She thought about going to the doctor but changed her mind. She did not attend any of her classes on Monday but was feeling better and did attend the rest of her classes that week. </a:t>
            </a:r>
          </a:p>
          <a:p>
            <a:pPr>
              <a:buClr>
                <a:schemeClr val="accent2">
                  <a:lumMod val="75000"/>
                </a:schemeClr>
              </a:buClr>
              <a:buFont typeface="Wingdings" pitchFamily="2" charset="2"/>
              <a:buChar char="Ø"/>
            </a:pPr>
            <a:endParaRPr lang="en-US" sz="900" dirty="0" smtClean="0">
              <a:solidFill>
                <a:schemeClr val="tx2"/>
              </a:solidFill>
              <a:latin typeface="Arial Narrow" pitchFamily="34" charset="0"/>
            </a:endParaRPr>
          </a:p>
          <a:p>
            <a:pPr algn="ctr">
              <a:buClr>
                <a:schemeClr val="accent2">
                  <a:lumMod val="75000"/>
                </a:schemeClr>
              </a:buClr>
            </a:pPr>
            <a:r>
              <a:rPr lang="en-US" sz="3600" dirty="0" smtClean="0">
                <a:solidFill>
                  <a:schemeClr val="tx2"/>
                </a:solidFill>
                <a:latin typeface="Garamond" pitchFamily="18" charset="0"/>
              </a:rPr>
              <a:t>How many hours did Jane attend class for the week?</a:t>
            </a:r>
            <a:endParaRPr lang="en-US" sz="3600" dirty="0">
              <a:latin typeface="Garamond" pitchFamily="18" charset="0"/>
            </a:endParaRPr>
          </a:p>
        </p:txBody>
      </p:sp>
      <p:graphicFrame>
        <p:nvGraphicFramePr>
          <p:cNvPr id="7" name="Content Placeholder 3"/>
          <p:cNvGraphicFramePr>
            <a:graphicFrameLocks/>
          </p:cNvGraphicFramePr>
          <p:nvPr/>
        </p:nvGraphicFramePr>
        <p:xfrm>
          <a:off x="1" y="2057400"/>
          <a:ext cx="9143999" cy="1767841"/>
        </p:xfrm>
        <a:graphic>
          <a:graphicData uri="http://schemas.openxmlformats.org/drawingml/2006/table">
            <a:tbl>
              <a:tblPr firstRow="1" bandRow="1">
                <a:tableStyleId>{0660B408-B3CF-4A94-85FC-2B1E0A45F4A2}</a:tableStyleId>
              </a:tblPr>
              <a:tblGrid>
                <a:gridCol w="1859856"/>
                <a:gridCol w="2456281"/>
                <a:gridCol w="2202183"/>
                <a:gridCol w="2625679"/>
              </a:tblGrid>
              <a:tr h="493351">
                <a:tc>
                  <a:txBody>
                    <a:bodyPr/>
                    <a:lstStyle/>
                    <a:p>
                      <a:pPr algn="ctr"/>
                      <a:r>
                        <a:rPr lang="en-US" sz="1800" dirty="0" smtClean="0">
                          <a:latin typeface="Garamond" pitchFamily="18" charset="0"/>
                        </a:rPr>
                        <a:t>Topic</a:t>
                      </a:r>
                      <a:endParaRPr lang="en-US" sz="1800" dirty="0">
                        <a:latin typeface="Garamond" pitchFamily="18" charset="0"/>
                      </a:endParaRPr>
                    </a:p>
                  </a:txBody>
                  <a:tcPr marL="95923" marR="95923"/>
                </a:tc>
                <a:tc>
                  <a:txBody>
                    <a:bodyPr/>
                    <a:lstStyle/>
                    <a:p>
                      <a:pPr algn="ctr"/>
                      <a:r>
                        <a:rPr lang="en-US" sz="1800" dirty="0" smtClean="0">
                          <a:latin typeface="Garamond" pitchFamily="18" charset="0"/>
                        </a:rPr>
                        <a:t>Meeting</a:t>
                      </a:r>
                      <a:r>
                        <a:rPr lang="en-US" sz="1800" baseline="0" dirty="0" smtClean="0">
                          <a:latin typeface="Garamond" pitchFamily="18" charset="0"/>
                        </a:rPr>
                        <a:t> Times </a:t>
                      </a:r>
                      <a:endParaRPr lang="en-US" sz="1800" dirty="0">
                        <a:latin typeface="Garamond" pitchFamily="18" charset="0"/>
                      </a:endParaRPr>
                    </a:p>
                  </a:txBody>
                  <a:tcPr marL="95923" marR="95923"/>
                </a:tc>
                <a:tc>
                  <a:txBody>
                    <a:bodyPr/>
                    <a:lstStyle/>
                    <a:p>
                      <a:pPr algn="ctr"/>
                      <a:r>
                        <a:rPr lang="en-US" sz="1800" dirty="0" smtClean="0">
                          <a:latin typeface="Garamond" pitchFamily="18" charset="0"/>
                        </a:rPr>
                        <a:t>Instructor</a:t>
                      </a:r>
                      <a:r>
                        <a:rPr lang="en-US" sz="1800" baseline="0" dirty="0" smtClean="0">
                          <a:latin typeface="Garamond" pitchFamily="18" charset="0"/>
                        </a:rPr>
                        <a:t> </a:t>
                      </a:r>
                      <a:endParaRPr lang="en-US" sz="1800" dirty="0">
                        <a:latin typeface="Garamond" pitchFamily="18" charset="0"/>
                      </a:endParaRPr>
                    </a:p>
                  </a:txBody>
                  <a:tcPr marL="95923" marR="95923"/>
                </a:tc>
                <a:tc>
                  <a:txBody>
                    <a:bodyPr/>
                    <a:lstStyle/>
                    <a:p>
                      <a:pPr algn="ctr"/>
                      <a:r>
                        <a:rPr lang="en-US" sz="1800" dirty="0" smtClean="0">
                          <a:latin typeface="Garamond" pitchFamily="18" charset="0"/>
                        </a:rPr>
                        <a:t>Class</a:t>
                      </a:r>
                      <a:r>
                        <a:rPr lang="en-US" sz="1800" baseline="0" dirty="0" smtClean="0">
                          <a:latin typeface="Garamond" pitchFamily="18" charset="0"/>
                        </a:rPr>
                        <a:t> Dates </a:t>
                      </a:r>
                      <a:endParaRPr lang="en-US" sz="1800" dirty="0">
                        <a:latin typeface="Garamond" pitchFamily="18" charset="0"/>
                      </a:endParaRPr>
                    </a:p>
                  </a:txBody>
                  <a:tcPr marL="95923" marR="95923"/>
                </a:tc>
              </a:tr>
              <a:tr h="781139">
                <a:tc>
                  <a:txBody>
                    <a:bodyPr/>
                    <a:lstStyle/>
                    <a:p>
                      <a:pPr algn="ctr"/>
                      <a:r>
                        <a:rPr lang="en-US" sz="1800" dirty="0" smtClean="0">
                          <a:solidFill>
                            <a:schemeClr val="tx2"/>
                          </a:solidFill>
                          <a:latin typeface="Garamond" pitchFamily="18" charset="0"/>
                        </a:rPr>
                        <a:t>Math </a:t>
                      </a:r>
                      <a:endParaRPr lang="en-US" sz="1800" dirty="0">
                        <a:solidFill>
                          <a:schemeClr val="tx2"/>
                        </a:solidFill>
                        <a:latin typeface="Garamond" pitchFamily="18" charset="0"/>
                      </a:endParaRPr>
                    </a:p>
                  </a:txBody>
                  <a:tcPr marL="95923" marR="959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latin typeface="Garamond" pitchFamily="18" charset="0"/>
                        </a:rPr>
                        <a:t>Mon,</a:t>
                      </a:r>
                      <a:r>
                        <a:rPr lang="en-US" sz="1400" baseline="0" dirty="0" smtClean="0">
                          <a:solidFill>
                            <a:schemeClr val="tx2"/>
                          </a:solidFill>
                          <a:latin typeface="Garamond" pitchFamily="18" charset="0"/>
                        </a:rPr>
                        <a:t> </a:t>
                      </a:r>
                      <a:r>
                        <a:rPr lang="en-US" sz="1400" dirty="0" smtClean="0">
                          <a:solidFill>
                            <a:schemeClr val="tx2"/>
                          </a:solidFill>
                          <a:latin typeface="Garamond" pitchFamily="18" charset="0"/>
                        </a:rPr>
                        <a:t>Wed</a:t>
                      </a:r>
                      <a:r>
                        <a:rPr lang="en-US" sz="1400" baseline="0" dirty="0" smtClean="0">
                          <a:solidFill>
                            <a:schemeClr val="tx2"/>
                          </a:solidFill>
                          <a:latin typeface="Garamond" pitchFamily="18" charset="0"/>
                        </a:rPr>
                        <a:t>       </a:t>
                      </a:r>
                      <a:r>
                        <a:rPr lang="en-US" sz="1400" dirty="0" smtClean="0">
                          <a:solidFill>
                            <a:schemeClr val="tx2"/>
                          </a:solidFill>
                          <a:latin typeface="Garamond" pitchFamily="18" charset="0"/>
                        </a:rPr>
                        <a:t>8:00-9:00</a:t>
                      </a:r>
                    </a:p>
                  </a:txBody>
                  <a:tcPr marL="95923" marR="95923"/>
                </a:tc>
                <a:tc>
                  <a:txBody>
                    <a:bodyPr/>
                    <a:lstStyle/>
                    <a:p>
                      <a:pPr algn="l"/>
                      <a:r>
                        <a:rPr lang="en-US" dirty="0" smtClean="0">
                          <a:solidFill>
                            <a:schemeClr val="tx2"/>
                          </a:solidFill>
                          <a:latin typeface="Garamond" pitchFamily="18" charset="0"/>
                        </a:rPr>
                        <a:t>Professor</a:t>
                      </a:r>
                      <a:r>
                        <a:rPr lang="en-US" baseline="0" dirty="0" smtClean="0">
                          <a:solidFill>
                            <a:schemeClr val="tx2"/>
                          </a:solidFill>
                          <a:latin typeface="Garamond" pitchFamily="18" charset="0"/>
                        </a:rPr>
                        <a:t> Joseph </a:t>
                      </a:r>
                      <a:endParaRPr lang="en-US" dirty="0">
                        <a:solidFill>
                          <a:schemeClr val="tx2"/>
                        </a:solidFill>
                        <a:latin typeface="Garamond" pitchFamily="18" charset="0"/>
                      </a:endParaRPr>
                    </a:p>
                  </a:txBody>
                  <a:tcPr marL="95923" marR="959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latin typeface="Garamond" pitchFamily="18" charset="0"/>
                        </a:rPr>
                        <a:t>01/04/2011-04-29-2011</a:t>
                      </a:r>
                    </a:p>
                    <a:p>
                      <a:pPr algn="l"/>
                      <a:endParaRPr lang="en-US" dirty="0">
                        <a:solidFill>
                          <a:schemeClr val="tx2"/>
                        </a:solidFill>
                        <a:latin typeface="Garamond" pitchFamily="18" charset="0"/>
                      </a:endParaRPr>
                    </a:p>
                  </a:txBody>
                  <a:tcPr marL="95923" marR="95923"/>
                </a:tc>
              </a:tr>
              <a:tr h="493351">
                <a:tc>
                  <a:txBody>
                    <a:bodyPr/>
                    <a:lstStyle/>
                    <a:p>
                      <a:pPr algn="ctr"/>
                      <a:r>
                        <a:rPr lang="en-US" sz="1800" dirty="0" smtClean="0">
                          <a:solidFill>
                            <a:schemeClr val="tx2"/>
                          </a:solidFill>
                          <a:latin typeface="Garamond" pitchFamily="18" charset="0"/>
                        </a:rPr>
                        <a:t>English</a:t>
                      </a:r>
                      <a:r>
                        <a:rPr lang="en-US" sz="1800" baseline="0" dirty="0" smtClean="0">
                          <a:solidFill>
                            <a:schemeClr val="tx2"/>
                          </a:solidFill>
                          <a:latin typeface="Garamond" pitchFamily="18" charset="0"/>
                        </a:rPr>
                        <a:t> </a:t>
                      </a:r>
                      <a:r>
                        <a:rPr lang="en-US" sz="1800" dirty="0" smtClean="0">
                          <a:solidFill>
                            <a:schemeClr val="tx2"/>
                          </a:solidFill>
                          <a:latin typeface="Garamond" pitchFamily="18" charset="0"/>
                        </a:rPr>
                        <a:t> </a:t>
                      </a:r>
                      <a:endParaRPr lang="en-US" sz="1800" dirty="0">
                        <a:solidFill>
                          <a:schemeClr val="tx2"/>
                        </a:solidFill>
                        <a:latin typeface="Garamond" pitchFamily="18" charset="0"/>
                      </a:endParaRPr>
                    </a:p>
                  </a:txBody>
                  <a:tcPr marL="95923" marR="95923"/>
                </a:tc>
                <a:tc>
                  <a:txBody>
                    <a:bodyPr/>
                    <a:lstStyle/>
                    <a:p>
                      <a:pPr algn="l"/>
                      <a:r>
                        <a:rPr lang="en-US" sz="1400" dirty="0" smtClean="0">
                          <a:solidFill>
                            <a:schemeClr val="tx2"/>
                          </a:solidFill>
                          <a:latin typeface="Garamond" pitchFamily="18" charset="0"/>
                        </a:rPr>
                        <a:t>Tues,</a:t>
                      </a:r>
                      <a:r>
                        <a:rPr lang="en-US" sz="1400" baseline="0" dirty="0" smtClean="0">
                          <a:solidFill>
                            <a:schemeClr val="tx2"/>
                          </a:solidFill>
                          <a:latin typeface="Garamond" pitchFamily="18" charset="0"/>
                        </a:rPr>
                        <a:t> </a:t>
                      </a:r>
                      <a:r>
                        <a:rPr lang="en-US" sz="1400" baseline="0" dirty="0" err="1" smtClean="0">
                          <a:solidFill>
                            <a:schemeClr val="tx2"/>
                          </a:solidFill>
                          <a:latin typeface="Garamond" pitchFamily="18" charset="0"/>
                        </a:rPr>
                        <a:t>Thur</a:t>
                      </a:r>
                      <a:r>
                        <a:rPr lang="en-US" sz="1400" baseline="0" dirty="0" smtClean="0">
                          <a:solidFill>
                            <a:schemeClr val="tx2"/>
                          </a:solidFill>
                          <a:latin typeface="Garamond" pitchFamily="18" charset="0"/>
                        </a:rPr>
                        <a:t>     10:00-11:30</a:t>
                      </a:r>
                      <a:endParaRPr lang="en-US" sz="1400" dirty="0">
                        <a:solidFill>
                          <a:schemeClr val="tx2"/>
                        </a:solidFill>
                        <a:latin typeface="Garamond" pitchFamily="18" charset="0"/>
                      </a:endParaRPr>
                    </a:p>
                  </a:txBody>
                  <a:tcPr marL="95923" marR="95923"/>
                </a:tc>
                <a:tc>
                  <a:txBody>
                    <a:bodyPr/>
                    <a:lstStyle/>
                    <a:p>
                      <a:pPr algn="l"/>
                      <a:r>
                        <a:rPr lang="en-US" dirty="0" smtClean="0">
                          <a:solidFill>
                            <a:schemeClr val="tx2"/>
                          </a:solidFill>
                          <a:latin typeface="Garamond" pitchFamily="18" charset="0"/>
                        </a:rPr>
                        <a:t>Professor Hankins</a:t>
                      </a:r>
                      <a:endParaRPr lang="en-US" dirty="0">
                        <a:solidFill>
                          <a:schemeClr val="tx2"/>
                        </a:solidFill>
                        <a:latin typeface="Garamond" pitchFamily="18" charset="0"/>
                      </a:endParaRPr>
                    </a:p>
                  </a:txBody>
                  <a:tcPr marL="95923" marR="95923"/>
                </a:tc>
                <a:tc>
                  <a:txBody>
                    <a:bodyPr/>
                    <a:lstStyle/>
                    <a:p>
                      <a:pPr algn="l"/>
                      <a:r>
                        <a:rPr lang="en-US" sz="1400" dirty="0" smtClean="0">
                          <a:solidFill>
                            <a:schemeClr val="tx2"/>
                          </a:solidFill>
                          <a:latin typeface="Garamond" pitchFamily="18" charset="0"/>
                        </a:rPr>
                        <a:t>01/04/2011-04-29-2011</a:t>
                      </a:r>
                      <a:endParaRPr lang="en-US" sz="1400" dirty="0">
                        <a:solidFill>
                          <a:schemeClr val="tx2"/>
                        </a:solidFill>
                        <a:latin typeface="Garamond" pitchFamily="18" charset="0"/>
                      </a:endParaRPr>
                    </a:p>
                  </a:txBody>
                  <a:tcPr marL="95923" marR="95923"/>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0"/>
            <a:ext cx="9144000" cy="1219200"/>
          </a:xfrm>
          <a:ln>
            <a:solidFill>
              <a:schemeClr val="accent1">
                <a:lumMod val="75000"/>
              </a:schemeClr>
            </a:solidFill>
          </a:ln>
        </p:spPr>
        <p:txBody>
          <a:bodyPr/>
          <a:lstStyle/>
          <a:p>
            <a:pPr algn="ctr"/>
            <a:r>
              <a:rPr lang="en-US" dirty="0" smtClean="0">
                <a:effectLst>
                  <a:outerShdw blurRad="38100" dist="38100" dir="2700000" algn="tl">
                    <a:srgbClr val="000000">
                      <a:alpha val="43137"/>
                    </a:srgbClr>
                  </a:outerShdw>
                </a:effectLst>
                <a:latin typeface="Garamond" pitchFamily="18" charset="0"/>
              </a:rPr>
              <a:t>STUDY TIME</a:t>
            </a:r>
            <a:endParaRPr lang="en-US" dirty="0">
              <a:effectLst>
                <a:outerShdw blurRad="38100" dist="38100" dir="2700000" algn="tl">
                  <a:srgbClr val="000000">
                    <a:alpha val="43137"/>
                  </a:srgbClr>
                </a:outerShdw>
              </a:effectLst>
              <a:latin typeface="Garamond" pitchFamily="18" charset="0"/>
            </a:endParaRPr>
          </a:p>
        </p:txBody>
      </p:sp>
      <p:sp>
        <p:nvSpPr>
          <p:cNvPr id="3" name="Rectangle 2"/>
          <p:cNvSpPr>
            <a:spLocks noGrp="1"/>
          </p:cNvSpPr>
          <p:nvPr>
            <p:ph sz="quarter" idx="1"/>
          </p:nvPr>
        </p:nvSpPr>
        <p:spPr>
          <a:xfrm>
            <a:off x="612648" y="1524000"/>
            <a:ext cx="8153400" cy="5181600"/>
          </a:xfrm>
          <a:ln w="19050" cmpd="dbl">
            <a:solidFill>
              <a:schemeClr val="accent2">
                <a:lumMod val="75000"/>
              </a:schemeClr>
            </a:solidFill>
          </a:ln>
        </p:spPr>
        <p:txBody>
          <a:bodyPr>
            <a:normAutofit/>
          </a:bodyPr>
          <a:lstStyle/>
          <a:p>
            <a:pPr>
              <a:buClr>
                <a:schemeClr val="accent2">
                  <a:lumMod val="75000"/>
                </a:schemeClr>
              </a:buClr>
              <a:buNone/>
            </a:pPr>
            <a:r>
              <a:rPr lang="en-US" sz="2000" b="1" dirty="0" smtClean="0">
                <a:solidFill>
                  <a:schemeClr val="tx2"/>
                </a:solidFill>
                <a:latin typeface="Garamond" pitchFamily="18" charset="0"/>
              </a:rPr>
              <a:t>Customers cannot receive study time for hours they </a:t>
            </a:r>
            <a:r>
              <a:rPr lang="en-US" sz="2000" b="1" u="sng" dirty="0" smtClean="0">
                <a:solidFill>
                  <a:schemeClr val="accent2">
                    <a:lumMod val="75000"/>
                  </a:schemeClr>
                </a:solidFill>
                <a:latin typeface="Garamond" pitchFamily="18" charset="0"/>
              </a:rPr>
              <a:t>did not </a:t>
            </a:r>
            <a:r>
              <a:rPr lang="en-US" sz="2000" b="1" dirty="0" smtClean="0">
                <a:solidFill>
                  <a:schemeClr val="tx2"/>
                </a:solidFill>
                <a:latin typeface="Garamond" pitchFamily="18" charset="0"/>
              </a:rPr>
              <a:t>spend in class</a:t>
            </a:r>
          </a:p>
          <a:p>
            <a:pPr>
              <a:buClr>
                <a:schemeClr val="accent2">
                  <a:lumMod val="75000"/>
                </a:schemeClr>
              </a:buClr>
              <a:buNone/>
            </a:pPr>
            <a:endParaRPr lang="en-US" sz="2000" b="1" dirty="0" smtClean="0">
              <a:solidFill>
                <a:schemeClr val="tx2"/>
              </a:solidFill>
              <a:latin typeface="Arial Narrow" pitchFamily="34" charset="0"/>
            </a:endParaRPr>
          </a:p>
          <a:p>
            <a:pPr>
              <a:buClr>
                <a:schemeClr val="accent2">
                  <a:lumMod val="75000"/>
                </a:schemeClr>
              </a:buClr>
              <a:buNone/>
            </a:pPr>
            <a:endParaRPr lang="en-US" sz="2000" b="1" dirty="0" smtClean="0">
              <a:solidFill>
                <a:schemeClr val="tx2"/>
              </a:solidFill>
              <a:latin typeface="Arial Narrow" pitchFamily="34" charset="0"/>
            </a:endParaRPr>
          </a:p>
          <a:p>
            <a:pPr>
              <a:buClr>
                <a:schemeClr val="accent2">
                  <a:lumMod val="75000"/>
                </a:schemeClr>
              </a:buClr>
              <a:buNone/>
            </a:pPr>
            <a:endParaRPr lang="en-US" sz="2000" b="1" dirty="0" smtClean="0">
              <a:solidFill>
                <a:schemeClr val="tx2"/>
              </a:solidFill>
              <a:latin typeface="Arial Narrow" pitchFamily="34" charset="0"/>
            </a:endParaRPr>
          </a:p>
          <a:p>
            <a:pPr>
              <a:buClr>
                <a:schemeClr val="accent2">
                  <a:lumMod val="75000"/>
                </a:schemeClr>
              </a:buClr>
              <a:buNone/>
            </a:pPr>
            <a:endParaRPr lang="en-US" sz="2000" b="1" dirty="0" smtClean="0">
              <a:solidFill>
                <a:schemeClr val="tx2"/>
              </a:solidFill>
              <a:latin typeface="Arial Narrow" pitchFamily="34" charset="0"/>
            </a:endParaRPr>
          </a:p>
          <a:p>
            <a:pPr>
              <a:buClr>
                <a:schemeClr val="accent2">
                  <a:lumMod val="75000"/>
                </a:schemeClr>
              </a:buClr>
              <a:buFont typeface="Wingdings" pitchFamily="2" charset="2"/>
              <a:buChar char="Ø"/>
            </a:pPr>
            <a:endParaRPr lang="en-US" sz="1000" dirty="0" smtClean="0">
              <a:solidFill>
                <a:schemeClr val="tx2"/>
              </a:solidFill>
              <a:latin typeface="Arial Narrow" pitchFamily="34" charset="0"/>
            </a:endParaRPr>
          </a:p>
          <a:p>
            <a:pPr>
              <a:buClr>
                <a:schemeClr val="accent2">
                  <a:lumMod val="75000"/>
                </a:schemeClr>
              </a:buClr>
              <a:buNone/>
            </a:pPr>
            <a:endParaRPr lang="en-US" sz="2000" dirty="0" smtClean="0">
              <a:solidFill>
                <a:schemeClr val="tx2"/>
              </a:solidFill>
              <a:latin typeface="Arial Narrow" pitchFamily="34" charset="0"/>
            </a:endParaRPr>
          </a:p>
        </p:txBody>
      </p:sp>
      <p:graphicFrame>
        <p:nvGraphicFramePr>
          <p:cNvPr id="4" name="Content Placeholder 3"/>
          <p:cNvGraphicFramePr>
            <a:graphicFrameLocks/>
          </p:cNvGraphicFramePr>
          <p:nvPr/>
        </p:nvGraphicFramePr>
        <p:xfrm>
          <a:off x="0" y="2209799"/>
          <a:ext cx="9143999" cy="1767841"/>
        </p:xfrm>
        <a:graphic>
          <a:graphicData uri="http://schemas.openxmlformats.org/drawingml/2006/table">
            <a:tbl>
              <a:tblPr firstRow="1" bandRow="1">
                <a:tableStyleId>{0660B408-B3CF-4A94-85FC-2B1E0A45F4A2}</a:tableStyleId>
              </a:tblPr>
              <a:tblGrid>
                <a:gridCol w="1859856"/>
                <a:gridCol w="2456281"/>
                <a:gridCol w="2202183"/>
                <a:gridCol w="2625679"/>
              </a:tblGrid>
              <a:tr h="493351">
                <a:tc>
                  <a:txBody>
                    <a:bodyPr/>
                    <a:lstStyle/>
                    <a:p>
                      <a:pPr algn="ctr"/>
                      <a:r>
                        <a:rPr lang="en-US" sz="1400" dirty="0" smtClean="0">
                          <a:latin typeface="Garamond" pitchFamily="18" charset="0"/>
                        </a:rPr>
                        <a:t>Topic</a:t>
                      </a:r>
                      <a:endParaRPr lang="en-US" sz="1400" dirty="0">
                        <a:latin typeface="Garamond" pitchFamily="18" charset="0"/>
                      </a:endParaRPr>
                    </a:p>
                  </a:txBody>
                  <a:tcPr marL="95923" marR="95923"/>
                </a:tc>
                <a:tc>
                  <a:txBody>
                    <a:bodyPr/>
                    <a:lstStyle/>
                    <a:p>
                      <a:pPr algn="ctr"/>
                      <a:r>
                        <a:rPr lang="en-US" dirty="0" smtClean="0">
                          <a:latin typeface="Garamond" pitchFamily="18" charset="0"/>
                        </a:rPr>
                        <a:t>Meeting</a:t>
                      </a:r>
                      <a:r>
                        <a:rPr lang="en-US" baseline="0" dirty="0" smtClean="0">
                          <a:latin typeface="Garamond" pitchFamily="18" charset="0"/>
                        </a:rPr>
                        <a:t> Times </a:t>
                      </a:r>
                      <a:endParaRPr lang="en-US" dirty="0">
                        <a:latin typeface="Garamond" pitchFamily="18" charset="0"/>
                      </a:endParaRPr>
                    </a:p>
                  </a:txBody>
                  <a:tcPr marL="95923" marR="95923"/>
                </a:tc>
                <a:tc>
                  <a:txBody>
                    <a:bodyPr/>
                    <a:lstStyle/>
                    <a:p>
                      <a:pPr algn="ctr"/>
                      <a:r>
                        <a:rPr lang="en-US" sz="1400" dirty="0" smtClean="0">
                          <a:latin typeface="Garamond" pitchFamily="18" charset="0"/>
                        </a:rPr>
                        <a:t>Instructor</a:t>
                      </a:r>
                      <a:r>
                        <a:rPr lang="en-US" sz="1400" baseline="0" dirty="0" smtClean="0">
                          <a:latin typeface="Garamond" pitchFamily="18" charset="0"/>
                        </a:rPr>
                        <a:t> </a:t>
                      </a:r>
                      <a:endParaRPr lang="en-US" sz="1400" dirty="0">
                        <a:latin typeface="Garamond" pitchFamily="18" charset="0"/>
                      </a:endParaRPr>
                    </a:p>
                  </a:txBody>
                  <a:tcPr marL="95923" marR="95923"/>
                </a:tc>
                <a:tc>
                  <a:txBody>
                    <a:bodyPr/>
                    <a:lstStyle/>
                    <a:p>
                      <a:pPr algn="ctr"/>
                      <a:r>
                        <a:rPr lang="en-US" sz="1400" dirty="0" smtClean="0">
                          <a:latin typeface="Garamond" pitchFamily="18" charset="0"/>
                        </a:rPr>
                        <a:t>Class</a:t>
                      </a:r>
                      <a:r>
                        <a:rPr lang="en-US" sz="1400" baseline="0" dirty="0" smtClean="0">
                          <a:latin typeface="Garamond" pitchFamily="18" charset="0"/>
                        </a:rPr>
                        <a:t> Dates </a:t>
                      </a:r>
                      <a:endParaRPr lang="en-US" sz="1400" dirty="0">
                        <a:latin typeface="Garamond" pitchFamily="18" charset="0"/>
                      </a:endParaRPr>
                    </a:p>
                  </a:txBody>
                  <a:tcPr marL="95923" marR="95923"/>
                </a:tc>
              </a:tr>
              <a:tr h="781139">
                <a:tc>
                  <a:txBody>
                    <a:bodyPr/>
                    <a:lstStyle/>
                    <a:p>
                      <a:pPr algn="ctr"/>
                      <a:r>
                        <a:rPr lang="en-US" sz="1800" dirty="0" smtClean="0">
                          <a:solidFill>
                            <a:schemeClr val="tx2"/>
                          </a:solidFill>
                          <a:latin typeface="Garamond" pitchFamily="18" charset="0"/>
                        </a:rPr>
                        <a:t>Math </a:t>
                      </a:r>
                      <a:endParaRPr lang="en-US" sz="1800" dirty="0">
                        <a:solidFill>
                          <a:schemeClr val="tx2"/>
                        </a:solidFill>
                        <a:latin typeface="Garamond" pitchFamily="18" charset="0"/>
                      </a:endParaRPr>
                    </a:p>
                  </a:txBody>
                  <a:tcPr marL="95923" marR="959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latin typeface="Garamond" pitchFamily="18" charset="0"/>
                        </a:rPr>
                        <a:t>Mon,</a:t>
                      </a:r>
                      <a:r>
                        <a:rPr lang="en-US" sz="1400" baseline="0" dirty="0" smtClean="0">
                          <a:solidFill>
                            <a:schemeClr val="tx2"/>
                          </a:solidFill>
                          <a:latin typeface="Garamond" pitchFamily="18" charset="0"/>
                        </a:rPr>
                        <a:t> </a:t>
                      </a:r>
                      <a:r>
                        <a:rPr lang="en-US" sz="1400" dirty="0" smtClean="0">
                          <a:solidFill>
                            <a:schemeClr val="tx2"/>
                          </a:solidFill>
                          <a:latin typeface="Garamond" pitchFamily="18" charset="0"/>
                        </a:rPr>
                        <a:t>Wed</a:t>
                      </a:r>
                      <a:r>
                        <a:rPr lang="en-US" sz="1400" baseline="0" dirty="0" smtClean="0">
                          <a:solidFill>
                            <a:schemeClr val="tx2"/>
                          </a:solidFill>
                          <a:latin typeface="Garamond" pitchFamily="18" charset="0"/>
                        </a:rPr>
                        <a:t>       </a:t>
                      </a:r>
                      <a:r>
                        <a:rPr lang="en-US" sz="1400" dirty="0" smtClean="0">
                          <a:solidFill>
                            <a:schemeClr val="tx2"/>
                          </a:solidFill>
                          <a:latin typeface="Garamond" pitchFamily="18" charset="0"/>
                        </a:rPr>
                        <a:t>8:00-9:00</a:t>
                      </a:r>
                    </a:p>
                  </a:txBody>
                  <a:tcPr marL="95923" marR="95923"/>
                </a:tc>
                <a:tc>
                  <a:txBody>
                    <a:bodyPr/>
                    <a:lstStyle/>
                    <a:p>
                      <a:pPr algn="l"/>
                      <a:r>
                        <a:rPr lang="en-US" dirty="0" smtClean="0">
                          <a:solidFill>
                            <a:schemeClr val="tx2"/>
                          </a:solidFill>
                          <a:latin typeface="Garamond" pitchFamily="18" charset="0"/>
                        </a:rPr>
                        <a:t>Professor</a:t>
                      </a:r>
                      <a:r>
                        <a:rPr lang="en-US" baseline="0" dirty="0" smtClean="0">
                          <a:solidFill>
                            <a:schemeClr val="tx2"/>
                          </a:solidFill>
                          <a:latin typeface="Garamond" pitchFamily="18" charset="0"/>
                        </a:rPr>
                        <a:t> Joseph </a:t>
                      </a:r>
                      <a:endParaRPr lang="en-US" dirty="0">
                        <a:solidFill>
                          <a:schemeClr val="tx2"/>
                        </a:solidFill>
                        <a:latin typeface="Garamond" pitchFamily="18" charset="0"/>
                      </a:endParaRPr>
                    </a:p>
                  </a:txBody>
                  <a:tcPr marL="95923" marR="959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latin typeface="Garamond" pitchFamily="18" charset="0"/>
                        </a:rPr>
                        <a:t>01/04/2011-04-29-2011</a:t>
                      </a:r>
                    </a:p>
                    <a:p>
                      <a:pPr algn="l"/>
                      <a:endParaRPr lang="en-US" dirty="0">
                        <a:solidFill>
                          <a:schemeClr val="tx2"/>
                        </a:solidFill>
                        <a:latin typeface="Garamond" pitchFamily="18" charset="0"/>
                      </a:endParaRPr>
                    </a:p>
                  </a:txBody>
                  <a:tcPr marL="95923" marR="95923"/>
                </a:tc>
              </a:tr>
              <a:tr h="493351">
                <a:tc>
                  <a:txBody>
                    <a:bodyPr/>
                    <a:lstStyle/>
                    <a:p>
                      <a:pPr algn="ctr"/>
                      <a:r>
                        <a:rPr lang="en-US" sz="1800" dirty="0" smtClean="0">
                          <a:solidFill>
                            <a:schemeClr val="tx2"/>
                          </a:solidFill>
                          <a:latin typeface="Garamond" pitchFamily="18" charset="0"/>
                        </a:rPr>
                        <a:t>English</a:t>
                      </a:r>
                      <a:r>
                        <a:rPr lang="en-US" sz="1800" baseline="0" dirty="0" smtClean="0">
                          <a:solidFill>
                            <a:schemeClr val="tx2"/>
                          </a:solidFill>
                          <a:latin typeface="Garamond" pitchFamily="18" charset="0"/>
                        </a:rPr>
                        <a:t> </a:t>
                      </a:r>
                      <a:r>
                        <a:rPr lang="en-US" sz="1800" dirty="0" smtClean="0">
                          <a:solidFill>
                            <a:schemeClr val="tx2"/>
                          </a:solidFill>
                          <a:latin typeface="Garamond" pitchFamily="18" charset="0"/>
                        </a:rPr>
                        <a:t> </a:t>
                      </a:r>
                      <a:endParaRPr lang="en-US" sz="1800" dirty="0">
                        <a:solidFill>
                          <a:schemeClr val="tx2"/>
                        </a:solidFill>
                        <a:latin typeface="Garamond" pitchFamily="18" charset="0"/>
                      </a:endParaRPr>
                    </a:p>
                  </a:txBody>
                  <a:tcPr marL="95923" marR="95923"/>
                </a:tc>
                <a:tc>
                  <a:txBody>
                    <a:bodyPr/>
                    <a:lstStyle/>
                    <a:p>
                      <a:pPr algn="l"/>
                      <a:r>
                        <a:rPr lang="en-US" sz="1400" dirty="0" smtClean="0">
                          <a:solidFill>
                            <a:schemeClr val="tx2"/>
                          </a:solidFill>
                          <a:latin typeface="Garamond" pitchFamily="18" charset="0"/>
                        </a:rPr>
                        <a:t>Tues,</a:t>
                      </a:r>
                      <a:r>
                        <a:rPr lang="en-US" sz="1400" baseline="0" dirty="0" smtClean="0">
                          <a:solidFill>
                            <a:schemeClr val="tx2"/>
                          </a:solidFill>
                          <a:latin typeface="Garamond" pitchFamily="18" charset="0"/>
                        </a:rPr>
                        <a:t> </a:t>
                      </a:r>
                      <a:r>
                        <a:rPr lang="en-US" sz="1400" baseline="0" dirty="0" err="1" smtClean="0">
                          <a:solidFill>
                            <a:schemeClr val="tx2"/>
                          </a:solidFill>
                          <a:latin typeface="Garamond" pitchFamily="18" charset="0"/>
                        </a:rPr>
                        <a:t>Thur</a:t>
                      </a:r>
                      <a:r>
                        <a:rPr lang="en-US" sz="1400" baseline="0" dirty="0" smtClean="0">
                          <a:solidFill>
                            <a:schemeClr val="tx2"/>
                          </a:solidFill>
                          <a:latin typeface="Garamond" pitchFamily="18" charset="0"/>
                        </a:rPr>
                        <a:t>     10:00-11:30</a:t>
                      </a:r>
                      <a:endParaRPr lang="en-US" sz="1400" dirty="0">
                        <a:solidFill>
                          <a:schemeClr val="tx2"/>
                        </a:solidFill>
                        <a:latin typeface="Garamond" pitchFamily="18" charset="0"/>
                      </a:endParaRPr>
                    </a:p>
                  </a:txBody>
                  <a:tcPr marL="95923" marR="95923"/>
                </a:tc>
                <a:tc>
                  <a:txBody>
                    <a:bodyPr/>
                    <a:lstStyle/>
                    <a:p>
                      <a:pPr algn="l"/>
                      <a:r>
                        <a:rPr lang="en-US" dirty="0" smtClean="0">
                          <a:solidFill>
                            <a:schemeClr val="tx2"/>
                          </a:solidFill>
                          <a:latin typeface="Garamond" pitchFamily="18" charset="0"/>
                        </a:rPr>
                        <a:t>Professor Hankins</a:t>
                      </a:r>
                      <a:endParaRPr lang="en-US" dirty="0">
                        <a:solidFill>
                          <a:schemeClr val="tx2"/>
                        </a:solidFill>
                        <a:latin typeface="Garamond" pitchFamily="18" charset="0"/>
                      </a:endParaRPr>
                    </a:p>
                  </a:txBody>
                  <a:tcPr marL="95923" marR="95923"/>
                </a:tc>
                <a:tc>
                  <a:txBody>
                    <a:bodyPr/>
                    <a:lstStyle/>
                    <a:p>
                      <a:pPr algn="l"/>
                      <a:r>
                        <a:rPr lang="en-US" sz="1400" dirty="0" smtClean="0">
                          <a:solidFill>
                            <a:schemeClr val="tx2"/>
                          </a:solidFill>
                          <a:latin typeface="Garamond" pitchFamily="18" charset="0"/>
                        </a:rPr>
                        <a:t>01/04/2011-04-29-2011</a:t>
                      </a:r>
                      <a:endParaRPr lang="en-US" sz="1400" dirty="0">
                        <a:solidFill>
                          <a:schemeClr val="tx2"/>
                        </a:solidFill>
                        <a:latin typeface="Garamond" pitchFamily="18" charset="0"/>
                      </a:endParaRPr>
                    </a:p>
                  </a:txBody>
                  <a:tcPr marL="95923" marR="95923"/>
                </a:tc>
              </a:tr>
            </a:tbl>
          </a:graphicData>
        </a:graphic>
      </p:graphicFrame>
      <p:sp>
        <p:nvSpPr>
          <p:cNvPr id="5" name="TextBox 4"/>
          <p:cNvSpPr txBox="1"/>
          <p:nvPr/>
        </p:nvSpPr>
        <p:spPr>
          <a:xfrm>
            <a:off x="1905000" y="4191000"/>
            <a:ext cx="4953000" cy="1323439"/>
          </a:xfrm>
          <a:prstGeom prst="rect">
            <a:avLst/>
          </a:prstGeom>
          <a:noFill/>
        </p:spPr>
        <p:txBody>
          <a:bodyPr wrap="square" rtlCol="0">
            <a:spAutoFit/>
          </a:bodyPr>
          <a:lstStyle/>
          <a:p>
            <a:pPr algn="ctr"/>
            <a:r>
              <a:rPr lang="en-US" sz="8000" dirty="0" smtClean="0">
                <a:ln w="1905"/>
                <a:solidFill>
                  <a:schemeClr val="tx2"/>
                </a:solidFill>
                <a:effectLst>
                  <a:outerShdw blurRad="38100" dist="38100" dir="2700000" algn="tl">
                    <a:srgbClr val="000000">
                      <a:alpha val="43137"/>
                    </a:srgbClr>
                  </a:outerShdw>
                </a:effectLst>
                <a:latin typeface="Garamond" pitchFamily="18" charset="0"/>
              </a:rPr>
              <a:t>4 Hours</a:t>
            </a:r>
            <a:endParaRPr lang="en-US" sz="8000" dirty="0">
              <a:ln w="1905"/>
              <a:solidFill>
                <a:schemeClr val="tx2"/>
              </a:solidFill>
              <a:effectLst>
                <a:outerShdw blurRad="38100" dist="38100" dir="2700000" algn="tl">
                  <a:srgbClr val="000000">
                    <a:alpha val="43137"/>
                  </a:srgbClr>
                </a:outerShdw>
              </a:effectLst>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0"/>
            <a:ext cx="9144000" cy="1219200"/>
          </a:xfrm>
          <a:ln>
            <a:solidFill>
              <a:schemeClr val="accent1">
                <a:lumMod val="75000"/>
              </a:schemeClr>
            </a:solidFill>
          </a:ln>
        </p:spPr>
        <p:txBody>
          <a:bodyPr/>
          <a:lstStyle/>
          <a:p>
            <a:pPr algn="ctr"/>
            <a:r>
              <a:rPr lang="en-US" dirty="0" smtClean="0">
                <a:effectLst>
                  <a:outerShdw blurRad="38100" dist="38100" dir="2700000" algn="tl">
                    <a:srgbClr val="000000">
                      <a:alpha val="43137"/>
                    </a:srgbClr>
                  </a:outerShdw>
                </a:effectLst>
                <a:latin typeface="Garamond" pitchFamily="18" charset="0"/>
              </a:rPr>
              <a:t>STUDY TIME</a:t>
            </a:r>
            <a:endParaRPr lang="en-US" dirty="0">
              <a:effectLst>
                <a:outerShdw blurRad="38100" dist="38100" dir="2700000" algn="tl">
                  <a:srgbClr val="000000">
                    <a:alpha val="43137"/>
                  </a:srgbClr>
                </a:outerShdw>
              </a:effectLst>
              <a:latin typeface="Garamond" pitchFamily="18" charset="0"/>
            </a:endParaRPr>
          </a:p>
        </p:txBody>
      </p:sp>
      <p:sp>
        <p:nvSpPr>
          <p:cNvPr id="3" name="Rectangle 2"/>
          <p:cNvSpPr>
            <a:spLocks noGrp="1"/>
          </p:cNvSpPr>
          <p:nvPr>
            <p:ph sz="quarter" idx="1"/>
          </p:nvPr>
        </p:nvSpPr>
        <p:spPr>
          <a:xfrm>
            <a:off x="612648" y="1524000"/>
            <a:ext cx="8153400" cy="5181600"/>
          </a:xfrm>
          <a:ln w="19050" cmpd="dbl">
            <a:solidFill>
              <a:schemeClr val="accent2">
                <a:lumMod val="75000"/>
              </a:schemeClr>
            </a:solidFill>
          </a:ln>
        </p:spPr>
        <p:txBody>
          <a:bodyPr>
            <a:normAutofit/>
          </a:bodyPr>
          <a:lstStyle/>
          <a:p>
            <a:pPr>
              <a:buClr>
                <a:schemeClr val="accent2">
                  <a:lumMod val="75000"/>
                </a:schemeClr>
              </a:buClr>
              <a:buNone/>
            </a:pPr>
            <a:r>
              <a:rPr lang="en-US" sz="2000" b="1" dirty="0" smtClean="0">
                <a:solidFill>
                  <a:schemeClr val="tx2"/>
                </a:solidFill>
                <a:latin typeface="Garamond" pitchFamily="18" charset="0"/>
              </a:rPr>
              <a:t>Customers cannot receive study time for hours they </a:t>
            </a:r>
            <a:r>
              <a:rPr lang="en-US" sz="2000" b="1" u="sng" dirty="0" smtClean="0">
                <a:solidFill>
                  <a:schemeClr val="accent2">
                    <a:lumMod val="75000"/>
                  </a:schemeClr>
                </a:solidFill>
                <a:latin typeface="Garamond" pitchFamily="18" charset="0"/>
              </a:rPr>
              <a:t>did not </a:t>
            </a:r>
            <a:r>
              <a:rPr lang="en-US" sz="2000" b="1" dirty="0" smtClean="0">
                <a:solidFill>
                  <a:schemeClr val="tx2"/>
                </a:solidFill>
                <a:latin typeface="Garamond" pitchFamily="18" charset="0"/>
              </a:rPr>
              <a:t>spend in class</a:t>
            </a:r>
          </a:p>
          <a:p>
            <a:pPr>
              <a:buClr>
                <a:schemeClr val="accent2">
                  <a:lumMod val="75000"/>
                </a:schemeClr>
              </a:buClr>
              <a:buNone/>
            </a:pPr>
            <a:endParaRPr lang="en-US" sz="2000" b="1" dirty="0" smtClean="0">
              <a:solidFill>
                <a:schemeClr val="tx2"/>
              </a:solidFill>
              <a:latin typeface="Arial Narrow" pitchFamily="34" charset="0"/>
            </a:endParaRPr>
          </a:p>
          <a:p>
            <a:pPr>
              <a:buClr>
                <a:schemeClr val="accent2">
                  <a:lumMod val="75000"/>
                </a:schemeClr>
              </a:buClr>
              <a:buNone/>
            </a:pPr>
            <a:endParaRPr lang="en-US" sz="2000" b="1" dirty="0" smtClean="0">
              <a:solidFill>
                <a:schemeClr val="tx2"/>
              </a:solidFill>
              <a:latin typeface="Arial Narrow" pitchFamily="34" charset="0"/>
            </a:endParaRPr>
          </a:p>
          <a:p>
            <a:pPr>
              <a:buClr>
                <a:schemeClr val="accent2">
                  <a:lumMod val="75000"/>
                </a:schemeClr>
              </a:buClr>
              <a:buNone/>
            </a:pPr>
            <a:endParaRPr lang="en-US" sz="2000" b="1" dirty="0" smtClean="0">
              <a:solidFill>
                <a:schemeClr val="tx2"/>
              </a:solidFill>
              <a:latin typeface="Arial Narrow" pitchFamily="34" charset="0"/>
            </a:endParaRPr>
          </a:p>
          <a:p>
            <a:pPr>
              <a:buClr>
                <a:schemeClr val="accent2">
                  <a:lumMod val="75000"/>
                </a:schemeClr>
              </a:buClr>
              <a:buNone/>
            </a:pPr>
            <a:endParaRPr lang="en-US" sz="2000" b="1" dirty="0" smtClean="0">
              <a:solidFill>
                <a:schemeClr val="tx2"/>
              </a:solidFill>
              <a:latin typeface="Arial Narrow" pitchFamily="34" charset="0"/>
            </a:endParaRPr>
          </a:p>
          <a:p>
            <a:pPr>
              <a:buClr>
                <a:schemeClr val="accent2">
                  <a:lumMod val="75000"/>
                </a:schemeClr>
              </a:buClr>
              <a:buFont typeface="Wingdings" pitchFamily="2" charset="2"/>
              <a:buChar char="Ø"/>
            </a:pPr>
            <a:endParaRPr lang="en-US" sz="1000" dirty="0" smtClean="0">
              <a:solidFill>
                <a:schemeClr val="tx2"/>
              </a:solidFill>
              <a:latin typeface="Arial Narrow" pitchFamily="34" charset="0"/>
            </a:endParaRPr>
          </a:p>
          <a:p>
            <a:pPr>
              <a:buClr>
                <a:schemeClr val="accent2">
                  <a:lumMod val="75000"/>
                </a:schemeClr>
              </a:buClr>
              <a:buNone/>
            </a:pPr>
            <a:endParaRPr lang="en-US" sz="2000" dirty="0" smtClean="0">
              <a:solidFill>
                <a:schemeClr val="tx2"/>
              </a:solidFill>
              <a:latin typeface="Arial Narrow" pitchFamily="34" charset="0"/>
            </a:endParaRPr>
          </a:p>
        </p:txBody>
      </p:sp>
      <p:graphicFrame>
        <p:nvGraphicFramePr>
          <p:cNvPr id="4" name="Content Placeholder 3"/>
          <p:cNvGraphicFramePr>
            <a:graphicFrameLocks/>
          </p:cNvGraphicFramePr>
          <p:nvPr/>
        </p:nvGraphicFramePr>
        <p:xfrm>
          <a:off x="0" y="2209799"/>
          <a:ext cx="9143999" cy="1767841"/>
        </p:xfrm>
        <a:graphic>
          <a:graphicData uri="http://schemas.openxmlformats.org/drawingml/2006/table">
            <a:tbl>
              <a:tblPr firstRow="1" bandRow="1">
                <a:tableStyleId>{0660B408-B3CF-4A94-85FC-2B1E0A45F4A2}</a:tableStyleId>
              </a:tblPr>
              <a:tblGrid>
                <a:gridCol w="1859856"/>
                <a:gridCol w="2456281"/>
                <a:gridCol w="2202183"/>
                <a:gridCol w="2625679"/>
              </a:tblGrid>
              <a:tr h="493351">
                <a:tc>
                  <a:txBody>
                    <a:bodyPr/>
                    <a:lstStyle/>
                    <a:p>
                      <a:pPr algn="ctr"/>
                      <a:r>
                        <a:rPr lang="en-US" sz="1400" dirty="0" smtClean="0">
                          <a:latin typeface="Garamond" pitchFamily="18" charset="0"/>
                        </a:rPr>
                        <a:t>Topic</a:t>
                      </a:r>
                      <a:endParaRPr lang="en-US" sz="1400" dirty="0">
                        <a:latin typeface="Garamond" pitchFamily="18" charset="0"/>
                      </a:endParaRPr>
                    </a:p>
                  </a:txBody>
                  <a:tcPr marL="95923" marR="95923"/>
                </a:tc>
                <a:tc>
                  <a:txBody>
                    <a:bodyPr/>
                    <a:lstStyle/>
                    <a:p>
                      <a:pPr algn="ctr"/>
                      <a:r>
                        <a:rPr lang="en-US" dirty="0" smtClean="0">
                          <a:latin typeface="Garamond" pitchFamily="18" charset="0"/>
                        </a:rPr>
                        <a:t>Meeting</a:t>
                      </a:r>
                      <a:r>
                        <a:rPr lang="en-US" baseline="0" dirty="0" smtClean="0">
                          <a:latin typeface="Garamond" pitchFamily="18" charset="0"/>
                        </a:rPr>
                        <a:t> Times </a:t>
                      </a:r>
                      <a:endParaRPr lang="en-US" dirty="0">
                        <a:latin typeface="Garamond" pitchFamily="18" charset="0"/>
                      </a:endParaRPr>
                    </a:p>
                  </a:txBody>
                  <a:tcPr marL="95923" marR="95923"/>
                </a:tc>
                <a:tc>
                  <a:txBody>
                    <a:bodyPr/>
                    <a:lstStyle/>
                    <a:p>
                      <a:pPr algn="ctr"/>
                      <a:r>
                        <a:rPr lang="en-US" sz="1400" dirty="0" smtClean="0">
                          <a:latin typeface="Garamond" pitchFamily="18" charset="0"/>
                        </a:rPr>
                        <a:t>Instructor</a:t>
                      </a:r>
                      <a:r>
                        <a:rPr lang="en-US" sz="1400" baseline="0" dirty="0" smtClean="0">
                          <a:latin typeface="Garamond" pitchFamily="18" charset="0"/>
                        </a:rPr>
                        <a:t> </a:t>
                      </a:r>
                      <a:endParaRPr lang="en-US" sz="1400" dirty="0">
                        <a:latin typeface="Garamond" pitchFamily="18" charset="0"/>
                      </a:endParaRPr>
                    </a:p>
                  </a:txBody>
                  <a:tcPr marL="95923" marR="95923"/>
                </a:tc>
                <a:tc>
                  <a:txBody>
                    <a:bodyPr/>
                    <a:lstStyle/>
                    <a:p>
                      <a:pPr algn="ctr"/>
                      <a:r>
                        <a:rPr lang="en-US" sz="1400" dirty="0" smtClean="0">
                          <a:latin typeface="Garamond" pitchFamily="18" charset="0"/>
                        </a:rPr>
                        <a:t>Class</a:t>
                      </a:r>
                      <a:r>
                        <a:rPr lang="en-US" sz="1400" baseline="0" dirty="0" smtClean="0">
                          <a:latin typeface="Garamond" pitchFamily="18" charset="0"/>
                        </a:rPr>
                        <a:t> Dates </a:t>
                      </a:r>
                      <a:endParaRPr lang="en-US" sz="1400" dirty="0">
                        <a:latin typeface="Garamond" pitchFamily="18" charset="0"/>
                      </a:endParaRPr>
                    </a:p>
                  </a:txBody>
                  <a:tcPr marL="95923" marR="95923"/>
                </a:tc>
              </a:tr>
              <a:tr h="781139">
                <a:tc>
                  <a:txBody>
                    <a:bodyPr/>
                    <a:lstStyle/>
                    <a:p>
                      <a:pPr algn="ctr"/>
                      <a:r>
                        <a:rPr lang="en-US" sz="1800" dirty="0" smtClean="0">
                          <a:solidFill>
                            <a:schemeClr val="tx2"/>
                          </a:solidFill>
                          <a:latin typeface="Garamond" pitchFamily="18" charset="0"/>
                        </a:rPr>
                        <a:t>Math </a:t>
                      </a:r>
                      <a:endParaRPr lang="en-US" sz="1800" dirty="0">
                        <a:solidFill>
                          <a:schemeClr val="tx2"/>
                        </a:solidFill>
                        <a:latin typeface="Garamond" pitchFamily="18" charset="0"/>
                      </a:endParaRPr>
                    </a:p>
                  </a:txBody>
                  <a:tcPr marL="95923" marR="959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latin typeface="Garamond" pitchFamily="18" charset="0"/>
                        </a:rPr>
                        <a:t>Mon,</a:t>
                      </a:r>
                      <a:r>
                        <a:rPr lang="en-US" sz="1400" baseline="0" dirty="0" smtClean="0">
                          <a:solidFill>
                            <a:schemeClr val="tx2"/>
                          </a:solidFill>
                          <a:latin typeface="Garamond" pitchFamily="18" charset="0"/>
                        </a:rPr>
                        <a:t> </a:t>
                      </a:r>
                      <a:r>
                        <a:rPr lang="en-US" sz="1400" dirty="0" smtClean="0">
                          <a:solidFill>
                            <a:schemeClr val="tx2"/>
                          </a:solidFill>
                          <a:latin typeface="Garamond" pitchFamily="18" charset="0"/>
                        </a:rPr>
                        <a:t>Wed</a:t>
                      </a:r>
                      <a:r>
                        <a:rPr lang="en-US" sz="1400" baseline="0" dirty="0" smtClean="0">
                          <a:solidFill>
                            <a:schemeClr val="tx2"/>
                          </a:solidFill>
                          <a:latin typeface="Garamond" pitchFamily="18" charset="0"/>
                        </a:rPr>
                        <a:t>       </a:t>
                      </a:r>
                      <a:r>
                        <a:rPr lang="en-US" sz="1400" dirty="0" smtClean="0">
                          <a:solidFill>
                            <a:schemeClr val="tx2"/>
                          </a:solidFill>
                          <a:latin typeface="Garamond" pitchFamily="18" charset="0"/>
                        </a:rPr>
                        <a:t>8:00-9:00</a:t>
                      </a:r>
                    </a:p>
                  </a:txBody>
                  <a:tcPr marL="95923" marR="95923"/>
                </a:tc>
                <a:tc>
                  <a:txBody>
                    <a:bodyPr/>
                    <a:lstStyle/>
                    <a:p>
                      <a:pPr algn="l"/>
                      <a:r>
                        <a:rPr lang="en-US" dirty="0" smtClean="0">
                          <a:solidFill>
                            <a:schemeClr val="tx2"/>
                          </a:solidFill>
                          <a:latin typeface="Garamond" pitchFamily="18" charset="0"/>
                        </a:rPr>
                        <a:t>Professor</a:t>
                      </a:r>
                      <a:r>
                        <a:rPr lang="en-US" baseline="0" dirty="0" smtClean="0">
                          <a:solidFill>
                            <a:schemeClr val="tx2"/>
                          </a:solidFill>
                          <a:latin typeface="Garamond" pitchFamily="18" charset="0"/>
                        </a:rPr>
                        <a:t> Joseph </a:t>
                      </a:r>
                      <a:endParaRPr lang="en-US" dirty="0">
                        <a:solidFill>
                          <a:schemeClr val="tx2"/>
                        </a:solidFill>
                        <a:latin typeface="Garamond" pitchFamily="18" charset="0"/>
                      </a:endParaRPr>
                    </a:p>
                  </a:txBody>
                  <a:tcPr marL="95923" marR="959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latin typeface="Garamond" pitchFamily="18" charset="0"/>
                        </a:rPr>
                        <a:t>01/04/2011-04-29-2011</a:t>
                      </a:r>
                    </a:p>
                    <a:p>
                      <a:pPr algn="l"/>
                      <a:endParaRPr lang="en-US" dirty="0">
                        <a:solidFill>
                          <a:schemeClr val="tx2"/>
                        </a:solidFill>
                        <a:latin typeface="Garamond" pitchFamily="18" charset="0"/>
                      </a:endParaRPr>
                    </a:p>
                  </a:txBody>
                  <a:tcPr marL="95923" marR="95923"/>
                </a:tc>
              </a:tr>
              <a:tr h="493351">
                <a:tc>
                  <a:txBody>
                    <a:bodyPr/>
                    <a:lstStyle/>
                    <a:p>
                      <a:pPr algn="ctr"/>
                      <a:r>
                        <a:rPr lang="en-US" sz="1800" dirty="0" smtClean="0">
                          <a:solidFill>
                            <a:schemeClr val="tx2"/>
                          </a:solidFill>
                          <a:latin typeface="Garamond" pitchFamily="18" charset="0"/>
                        </a:rPr>
                        <a:t>English</a:t>
                      </a:r>
                      <a:r>
                        <a:rPr lang="en-US" sz="1800" baseline="0" dirty="0" smtClean="0">
                          <a:solidFill>
                            <a:schemeClr val="tx2"/>
                          </a:solidFill>
                          <a:latin typeface="Garamond" pitchFamily="18" charset="0"/>
                        </a:rPr>
                        <a:t> </a:t>
                      </a:r>
                      <a:r>
                        <a:rPr lang="en-US" sz="1800" dirty="0" smtClean="0">
                          <a:solidFill>
                            <a:schemeClr val="tx2"/>
                          </a:solidFill>
                          <a:latin typeface="Garamond" pitchFamily="18" charset="0"/>
                        </a:rPr>
                        <a:t> </a:t>
                      </a:r>
                      <a:endParaRPr lang="en-US" sz="1800" dirty="0">
                        <a:solidFill>
                          <a:schemeClr val="tx2"/>
                        </a:solidFill>
                        <a:latin typeface="Garamond" pitchFamily="18" charset="0"/>
                      </a:endParaRPr>
                    </a:p>
                  </a:txBody>
                  <a:tcPr marL="95923" marR="95923"/>
                </a:tc>
                <a:tc>
                  <a:txBody>
                    <a:bodyPr/>
                    <a:lstStyle/>
                    <a:p>
                      <a:pPr algn="l"/>
                      <a:r>
                        <a:rPr lang="en-US" sz="1400" dirty="0" smtClean="0">
                          <a:solidFill>
                            <a:schemeClr val="tx2"/>
                          </a:solidFill>
                          <a:latin typeface="Garamond" pitchFamily="18" charset="0"/>
                        </a:rPr>
                        <a:t>Tues,</a:t>
                      </a:r>
                      <a:r>
                        <a:rPr lang="en-US" sz="1400" baseline="0" dirty="0" smtClean="0">
                          <a:solidFill>
                            <a:schemeClr val="tx2"/>
                          </a:solidFill>
                          <a:latin typeface="Garamond" pitchFamily="18" charset="0"/>
                        </a:rPr>
                        <a:t> </a:t>
                      </a:r>
                      <a:r>
                        <a:rPr lang="en-US" sz="1400" baseline="0" dirty="0" err="1" smtClean="0">
                          <a:solidFill>
                            <a:schemeClr val="tx2"/>
                          </a:solidFill>
                          <a:latin typeface="Garamond" pitchFamily="18" charset="0"/>
                        </a:rPr>
                        <a:t>Thur</a:t>
                      </a:r>
                      <a:r>
                        <a:rPr lang="en-US" sz="1400" baseline="0" dirty="0" smtClean="0">
                          <a:solidFill>
                            <a:schemeClr val="tx2"/>
                          </a:solidFill>
                          <a:latin typeface="Garamond" pitchFamily="18" charset="0"/>
                        </a:rPr>
                        <a:t>     10:00-11:30</a:t>
                      </a:r>
                      <a:endParaRPr lang="en-US" sz="1400" dirty="0">
                        <a:solidFill>
                          <a:schemeClr val="tx2"/>
                        </a:solidFill>
                        <a:latin typeface="Garamond" pitchFamily="18" charset="0"/>
                      </a:endParaRPr>
                    </a:p>
                  </a:txBody>
                  <a:tcPr marL="95923" marR="95923"/>
                </a:tc>
                <a:tc>
                  <a:txBody>
                    <a:bodyPr/>
                    <a:lstStyle/>
                    <a:p>
                      <a:pPr algn="l"/>
                      <a:r>
                        <a:rPr lang="en-US" dirty="0" smtClean="0">
                          <a:solidFill>
                            <a:schemeClr val="tx2"/>
                          </a:solidFill>
                          <a:latin typeface="Garamond" pitchFamily="18" charset="0"/>
                        </a:rPr>
                        <a:t>Professor Hankins</a:t>
                      </a:r>
                      <a:endParaRPr lang="en-US" dirty="0">
                        <a:solidFill>
                          <a:schemeClr val="tx2"/>
                        </a:solidFill>
                        <a:latin typeface="Garamond" pitchFamily="18" charset="0"/>
                      </a:endParaRPr>
                    </a:p>
                  </a:txBody>
                  <a:tcPr marL="95923" marR="95923"/>
                </a:tc>
                <a:tc>
                  <a:txBody>
                    <a:bodyPr/>
                    <a:lstStyle/>
                    <a:p>
                      <a:pPr algn="l"/>
                      <a:r>
                        <a:rPr lang="en-US" sz="1400" dirty="0" smtClean="0">
                          <a:solidFill>
                            <a:schemeClr val="tx2"/>
                          </a:solidFill>
                          <a:latin typeface="Garamond" pitchFamily="18" charset="0"/>
                        </a:rPr>
                        <a:t>01/04/2011-04-29-2011</a:t>
                      </a:r>
                      <a:endParaRPr lang="en-US" sz="1400" dirty="0">
                        <a:solidFill>
                          <a:schemeClr val="tx2"/>
                        </a:solidFill>
                        <a:latin typeface="Garamond" pitchFamily="18" charset="0"/>
                      </a:endParaRPr>
                    </a:p>
                  </a:txBody>
                  <a:tcPr marL="95923" marR="95923"/>
                </a:tc>
              </a:tr>
            </a:tbl>
          </a:graphicData>
        </a:graphic>
      </p:graphicFrame>
      <p:sp>
        <p:nvSpPr>
          <p:cNvPr id="5" name="TextBox 4"/>
          <p:cNvSpPr txBox="1"/>
          <p:nvPr/>
        </p:nvSpPr>
        <p:spPr>
          <a:xfrm>
            <a:off x="685800" y="4191000"/>
            <a:ext cx="8077200" cy="2339102"/>
          </a:xfrm>
          <a:prstGeom prst="rect">
            <a:avLst/>
          </a:prstGeom>
          <a:noFill/>
        </p:spPr>
        <p:txBody>
          <a:bodyPr wrap="square" rtlCol="0">
            <a:spAutoFit/>
          </a:bodyPr>
          <a:lstStyle/>
          <a:p>
            <a:r>
              <a:rPr lang="en-US" i="1" dirty="0" smtClean="0">
                <a:solidFill>
                  <a:schemeClr val="tx2"/>
                </a:solidFill>
                <a:latin typeface="Bell MT" pitchFamily="18" charset="0"/>
              </a:rPr>
              <a:t>Scenario: Jane was not feeling well on Monday. She thought about going to the doctor but changed her mind. She did not attend any of her classes on Monday but was feeling better and did attend the rest of her classes that week. </a:t>
            </a:r>
          </a:p>
          <a:p>
            <a:pPr algn="ctr"/>
            <a:endParaRPr lang="en-US" sz="2000" dirty="0" smtClean="0">
              <a:solidFill>
                <a:schemeClr val="tx2"/>
              </a:solidFill>
              <a:latin typeface="Garamond" pitchFamily="18" charset="0"/>
            </a:endParaRPr>
          </a:p>
          <a:p>
            <a:pPr algn="ctr"/>
            <a:r>
              <a:rPr lang="en-US" sz="3600" dirty="0" smtClean="0">
                <a:solidFill>
                  <a:schemeClr val="tx2"/>
                </a:solidFill>
                <a:latin typeface="Garamond" pitchFamily="18" charset="0"/>
              </a:rPr>
              <a:t>How many study hours can she be credited for this week?</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0"/>
            <a:ext cx="9144000" cy="1219200"/>
          </a:xfrm>
          <a:ln>
            <a:solidFill>
              <a:schemeClr val="accent1">
                <a:lumMod val="75000"/>
              </a:schemeClr>
            </a:solidFill>
          </a:ln>
        </p:spPr>
        <p:txBody>
          <a:bodyPr/>
          <a:lstStyle/>
          <a:p>
            <a:pPr algn="ctr"/>
            <a:r>
              <a:rPr lang="en-US" dirty="0" smtClean="0">
                <a:effectLst>
                  <a:outerShdw blurRad="38100" dist="38100" dir="2700000" algn="tl">
                    <a:srgbClr val="000000">
                      <a:alpha val="43137"/>
                    </a:srgbClr>
                  </a:outerShdw>
                </a:effectLst>
                <a:latin typeface="Garamond" pitchFamily="18" charset="0"/>
              </a:rPr>
              <a:t>STUDY TIME</a:t>
            </a:r>
            <a:endParaRPr lang="en-US" dirty="0">
              <a:effectLst>
                <a:outerShdw blurRad="38100" dist="38100" dir="2700000" algn="tl">
                  <a:srgbClr val="000000">
                    <a:alpha val="43137"/>
                  </a:srgbClr>
                </a:outerShdw>
              </a:effectLst>
              <a:latin typeface="Garamond" pitchFamily="18" charset="0"/>
            </a:endParaRPr>
          </a:p>
        </p:txBody>
      </p:sp>
      <p:sp>
        <p:nvSpPr>
          <p:cNvPr id="3" name="Rectangle 2"/>
          <p:cNvSpPr>
            <a:spLocks noGrp="1"/>
          </p:cNvSpPr>
          <p:nvPr>
            <p:ph sz="quarter" idx="1"/>
          </p:nvPr>
        </p:nvSpPr>
        <p:spPr>
          <a:xfrm>
            <a:off x="612648" y="1524000"/>
            <a:ext cx="8153400" cy="5181600"/>
          </a:xfrm>
          <a:ln w="19050" cmpd="dbl">
            <a:solidFill>
              <a:schemeClr val="accent2">
                <a:lumMod val="75000"/>
              </a:schemeClr>
            </a:solidFill>
          </a:ln>
        </p:spPr>
        <p:txBody>
          <a:bodyPr>
            <a:normAutofit/>
          </a:bodyPr>
          <a:lstStyle/>
          <a:p>
            <a:pPr>
              <a:buClr>
                <a:schemeClr val="accent2">
                  <a:lumMod val="75000"/>
                </a:schemeClr>
              </a:buClr>
              <a:buNone/>
            </a:pPr>
            <a:r>
              <a:rPr lang="en-US" sz="2000" b="1" dirty="0" smtClean="0">
                <a:solidFill>
                  <a:schemeClr val="tx2"/>
                </a:solidFill>
                <a:latin typeface="Garamond" pitchFamily="18" charset="0"/>
              </a:rPr>
              <a:t>Customers cannot receive study time for hours they </a:t>
            </a:r>
            <a:r>
              <a:rPr lang="en-US" sz="2000" b="1" u="sng" dirty="0" smtClean="0">
                <a:solidFill>
                  <a:schemeClr val="accent2">
                    <a:lumMod val="75000"/>
                  </a:schemeClr>
                </a:solidFill>
                <a:latin typeface="Garamond" pitchFamily="18" charset="0"/>
              </a:rPr>
              <a:t>did not </a:t>
            </a:r>
            <a:r>
              <a:rPr lang="en-US" sz="2000" b="1" dirty="0" smtClean="0">
                <a:solidFill>
                  <a:schemeClr val="tx2"/>
                </a:solidFill>
                <a:latin typeface="Garamond" pitchFamily="18" charset="0"/>
              </a:rPr>
              <a:t>spend in class</a:t>
            </a:r>
          </a:p>
          <a:p>
            <a:pPr>
              <a:buClr>
                <a:schemeClr val="accent2">
                  <a:lumMod val="75000"/>
                </a:schemeClr>
              </a:buClr>
              <a:buNone/>
            </a:pPr>
            <a:endParaRPr lang="en-US" sz="2000" b="1" dirty="0" smtClean="0">
              <a:solidFill>
                <a:schemeClr val="tx2"/>
              </a:solidFill>
              <a:latin typeface="Arial Narrow" pitchFamily="34" charset="0"/>
            </a:endParaRPr>
          </a:p>
          <a:p>
            <a:pPr>
              <a:buClr>
                <a:schemeClr val="accent2">
                  <a:lumMod val="75000"/>
                </a:schemeClr>
              </a:buClr>
              <a:buNone/>
            </a:pPr>
            <a:endParaRPr lang="en-US" sz="2000" b="1" dirty="0" smtClean="0">
              <a:solidFill>
                <a:schemeClr val="tx2"/>
              </a:solidFill>
              <a:latin typeface="Arial Narrow" pitchFamily="34" charset="0"/>
            </a:endParaRPr>
          </a:p>
          <a:p>
            <a:pPr>
              <a:buClr>
                <a:schemeClr val="accent2">
                  <a:lumMod val="75000"/>
                </a:schemeClr>
              </a:buClr>
              <a:buNone/>
            </a:pPr>
            <a:endParaRPr lang="en-US" sz="2000" b="1" dirty="0" smtClean="0">
              <a:solidFill>
                <a:schemeClr val="tx2"/>
              </a:solidFill>
              <a:latin typeface="Arial Narrow" pitchFamily="34" charset="0"/>
            </a:endParaRPr>
          </a:p>
          <a:p>
            <a:pPr>
              <a:buClr>
                <a:schemeClr val="accent2">
                  <a:lumMod val="75000"/>
                </a:schemeClr>
              </a:buClr>
              <a:buNone/>
            </a:pPr>
            <a:endParaRPr lang="en-US" sz="2000" b="1" dirty="0" smtClean="0">
              <a:solidFill>
                <a:schemeClr val="tx2"/>
              </a:solidFill>
              <a:latin typeface="Arial Narrow" pitchFamily="34" charset="0"/>
            </a:endParaRPr>
          </a:p>
          <a:p>
            <a:pPr>
              <a:buClr>
                <a:schemeClr val="accent2">
                  <a:lumMod val="75000"/>
                </a:schemeClr>
              </a:buClr>
              <a:buFont typeface="Wingdings" pitchFamily="2" charset="2"/>
              <a:buChar char="Ø"/>
            </a:pPr>
            <a:endParaRPr lang="en-US" sz="1000" dirty="0" smtClean="0">
              <a:solidFill>
                <a:schemeClr val="tx2"/>
              </a:solidFill>
              <a:latin typeface="Arial Narrow" pitchFamily="34" charset="0"/>
            </a:endParaRPr>
          </a:p>
          <a:p>
            <a:pPr>
              <a:buClr>
                <a:schemeClr val="accent2">
                  <a:lumMod val="75000"/>
                </a:schemeClr>
              </a:buClr>
              <a:buNone/>
            </a:pPr>
            <a:endParaRPr lang="en-US" sz="2000" dirty="0" smtClean="0">
              <a:solidFill>
                <a:schemeClr val="tx2"/>
              </a:solidFill>
              <a:latin typeface="Arial Narrow" pitchFamily="34" charset="0"/>
            </a:endParaRPr>
          </a:p>
        </p:txBody>
      </p:sp>
      <p:graphicFrame>
        <p:nvGraphicFramePr>
          <p:cNvPr id="4" name="Content Placeholder 3"/>
          <p:cNvGraphicFramePr>
            <a:graphicFrameLocks/>
          </p:cNvGraphicFramePr>
          <p:nvPr/>
        </p:nvGraphicFramePr>
        <p:xfrm>
          <a:off x="0" y="2209799"/>
          <a:ext cx="9143999" cy="1767841"/>
        </p:xfrm>
        <a:graphic>
          <a:graphicData uri="http://schemas.openxmlformats.org/drawingml/2006/table">
            <a:tbl>
              <a:tblPr firstRow="1" bandRow="1">
                <a:tableStyleId>{0660B408-B3CF-4A94-85FC-2B1E0A45F4A2}</a:tableStyleId>
              </a:tblPr>
              <a:tblGrid>
                <a:gridCol w="1859856"/>
                <a:gridCol w="2456281"/>
                <a:gridCol w="2202183"/>
                <a:gridCol w="2625679"/>
              </a:tblGrid>
              <a:tr h="493351">
                <a:tc>
                  <a:txBody>
                    <a:bodyPr/>
                    <a:lstStyle/>
                    <a:p>
                      <a:pPr algn="ctr"/>
                      <a:r>
                        <a:rPr lang="en-US" sz="1400" dirty="0" smtClean="0">
                          <a:latin typeface="Garamond" pitchFamily="18" charset="0"/>
                        </a:rPr>
                        <a:t>Topic</a:t>
                      </a:r>
                      <a:endParaRPr lang="en-US" sz="1400" dirty="0">
                        <a:latin typeface="Garamond" pitchFamily="18" charset="0"/>
                      </a:endParaRPr>
                    </a:p>
                  </a:txBody>
                  <a:tcPr marL="95923" marR="95923"/>
                </a:tc>
                <a:tc>
                  <a:txBody>
                    <a:bodyPr/>
                    <a:lstStyle/>
                    <a:p>
                      <a:pPr algn="ctr"/>
                      <a:r>
                        <a:rPr lang="en-US" dirty="0" smtClean="0">
                          <a:latin typeface="Garamond" pitchFamily="18" charset="0"/>
                        </a:rPr>
                        <a:t>Meeting</a:t>
                      </a:r>
                      <a:r>
                        <a:rPr lang="en-US" baseline="0" dirty="0" smtClean="0">
                          <a:latin typeface="Garamond" pitchFamily="18" charset="0"/>
                        </a:rPr>
                        <a:t> Times </a:t>
                      </a:r>
                      <a:endParaRPr lang="en-US" dirty="0">
                        <a:latin typeface="Garamond" pitchFamily="18" charset="0"/>
                      </a:endParaRPr>
                    </a:p>
                  </a:txBody>
                  <a:tcPr marL="95923" marR="95923"/>
                </a:tc>
                <a:tc>
                  <a:txBody>
                    <a:bodyPr/>
                    <a:lstStyle/>
                    <a:p>
                      <a:pPr algn="ctr"/>
                      <a:r>
                        <a:rPr lang="en-US" sz="1400" dirty="0" smtClean="0">
                          <a:latin typeface="Garamond" pitchFamily="18" charset="0"/>
                        </a:rPr>
                        <a:t>Instructor</a:t>
                      </a:r>
                      <a:r>
                        <a:rPr lang="en-US" sz="1400" baseline="0" dirty="0" smtClean="0">
                          <a:latin typeface="Garamond" pitchFamily="18" charset="0"/>
                        </a:rPr>
                        <a:t> </a:t>
                      </a:r>
                      <a:endParaRPr lang="en-US" sz="1400" dirty="0">
                        <a:latin typeface="Garamond" pitchFamily="18" charset="0"/>
                      </a:endParaRPr>
                    </a:p>
                  </a:txBody>
                  <a:tcPr marL="95923" marR="95923"/>
                </a:tc>
                <a:tc>
                  <a:txBody>
                    <a:bodyPr/>
                    <a:lstStyle/>
                    <a:p>
                      <a:pPr algn="ctr"/>
                      <a:r>
                        <a:rPr lang="en-US" sz="1400" dirty="0" smtClean="0">
                          <a:latin typeface="Garamond" pitchFamily="18" charset="0"/>
                        </a:rPr>
                        <a:t>Class</a:t>
                      </a:r>
                      <a:r>
                        <a:rPr lang="en-US" sz="1400" baseline="0" dirty="0" smtClean="0">
                          <a:latin typeface="Garamond" pitchFamily="18" charset="0"/>
                        </a:rPr>
                        <a:t> Dates </a:t>
                      </a:r>
                      <a:endParaRPr lang="en-US" sz="1400" dirty="0">
                        <a:latin typeface="Garamond" pitchFamily="18" charset="0"/>
                      </a:endParaRPr>
                    </a:p>
                  </a:txBody>
                  <a:tcPr marL="95923" marR="95923"/>
                </a:tc>
              </a:tr>
              <a:tr h="781139">
                <a:tc>
                  <a:txBody>
                    <a:bodyPr/>
                    <a:lstStyle/>
                    <a:p>
                      <a:pPr algn="ctr"/>
                      <a:r>
                        <a:rPr lang="en-US" sz="1800" dirty="0" smtClean="0">
                          <a:solidFill>
                            <a:schemeClr val="tx2"/>
                          </a:solidFill>
                          <a:latin typeface="Garamond" pitchFamily="18" charset="0"/>
                        </a:rPr>
                        <a:t>Math </a:t>
                      </a:r>
                      <a:endParaRPr lang="en-US" sz="1800" dirty="0">
                        <a:solidFill>
                          <a:schemeClr val="tx2"/>
                        </a:solidFill>
                        <a:latin typeface="Garamond" pitchFamily="18" charset="0"/>
                      </a:endParaRPr>
                    </a:p>
                  </a:txBody>
                  <a:tcPr marL="95923" marR="959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latin typeface="Garamond" pitchFamily="18" charset="0"/>
                        </a:rPr>
                        <a:t>Mon,</a:t>
                      </a:r>
                      <a:r>
                        <a:rPr lang="en-US" sz="1400" baseline="0" dirty="0" smtClean="0">
                          <a:solidFill>
                            <a:schemeClr val="tx2"/>
                          </a:solidFill>
                          <a:latin typeface="Garamond" pitchFamily="18" charset="0"/>
                        </a:rPr>
                        <a:t> </a:t>
                      </a:r>
                      <a:r>
                        <a:rPr lang="en-US" sz="1400" dirty="0" smtClean="0">
                          <a:solidFill>
                            <a:schemeClr val="tx2"/>
                          </a:solidFill>
                          <a:latin typeface="Garamond" pitchFamily="18" charset="0"/>
                        </a:rPr>
                        <a:t>Wed</a:t>
                      </a:r>
                      <a:r>
                        <a:rPr lang="en-US" sz="1400" baseline="0" dirty="0" smtClean="0">
                          <a:solidFill>
                            <a:schemeClr val="tx2"/>
                          </a:solidFill>
                          <a:latin typeface="Garamond" pitchFamily="18" charset="0"/>
                        </a:rPr>
                        <a:t>       </a:t>
                      </a:r>
                      <a:r>
                        <a:rPr lang="en-US" sz="1400" dirty="0" smtClean="0">
                          <a:solidFill>
                            <a:schemeClr val="tx2"/>
                          </a:solidFill>
                          <a:latin typeface="Garamond" pitchFamily="18" charset="0"/>
                        </a:rPr>
                        <a:t>8:00-9:00</a:t>
                      </a:r>
                    </a:p>
                  </a:txBody>
                  <a:tcPr marL="95923" marR="95923"/>
                </a:tc>
                <a:tc>
                  <a:txBody>
                    <a:bodyPr/>
                    <a:lstStyle/>
                    <a:p>
                      <a:pPr algn="l"/>
                      <a:r>
                        <a:rPr lang="en-US" dirty="0" smtClean="0">
                          <a:solidFill>
                            <a:schemeClr val="tx2"/>
                          </a:solidFill>
                          <a:latin typeface="Garamond" pitchFamily="18" charset="0"/>
                        </a:rPr>
                        <a:t>Professor</a:t>
                      </a:r>
                      <a:r>
                        <a:rPr lang="en-US" baseline="0" dirty="0" smtClean="0">
                          <a:solidFill>
                            <a:schemeClr val="tx2"/>
                          </a:solidFill>
                          <a:latin typeface="Garamond" pitchFamily="18" charset="0"/>
                        </a:rPr>
                        <a:t> Joseph </a:t>
                      </a:r>
                      <a:endParaRPr lang="en-US" dirty="0">
                        <a:solidFill>
                          <a:schemeClr val="tx2"/>
                        </a:solidFill>
                        <a:latin typeface="Garamond" pitchFamily="18" charset="0"/>
                      </a:endParaRPr>
                    </a:p>
                  </a:txBody>
                  <a:tcPr marL="95923" marR="959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latin typeface="Garamond" pitchFamily="18" charset="0"/>
                        </a:rPr>
                        <a:t>01/04/2011-04-29-2011</a:t>
                      </a:r>
                    </a:p>
                    <a:p>
                      <a:pPr algn="l"/>
                      <a:endParaRPr lang="en-US" dirty="0">
                        <a:solidFill>
                          <a:schemeClr val="tx2"/>
                        </a:solidFill>
                        <a:latin typeface="Garamond" pitchFamily="18" charset="0"/>
                      </a:endParaRPr>
                    </a:p>
                  </a:txBody>
                  <a:tcPr marL="95923" marR="95923"/>
                </a:tc>
              </a:tr>
              <a:tr h="493351">
                <a:tc>
                  <a:txBody>
                    <a:bodyPr/>
                    <a:lstStyle/>
                    <a:p>
                      <a:pPr algn="ctr"/>
                      <a:r>
                        <a:rPr lang="en-US" sz="1800" dirty="0" smtClean="0">
                          <a:solidFill>
                            <a:schemeClr val="tx2"/>
                          </a:solidFill>
                          <a:latin typeface="Garamond" pitchFamily="18" charset="0"/>
                        </a:rPr>
                        <a:t>English</a:t>
                      </a:r>
                      <a:r>
                        <a:rPr lang="en-US" sz="1800" baseline="0" dirty="0" smtClean="0">
                          <a:solidFill>
                            <a:schemeClr val="tx2"/>
                          </a:solidFill>
                          <a:latin typeface="Garamond" pitchFamily="18" charset="0"/>
                        </a:rPr>
                        <a:t> </a:t>
                      </a:r>
                      <a:r>
                        <a:rPr lang="en-US" sz="1800" dirty="0" smtClean="0">
                          <a:solidFill>
                            <a:schemeClr val="tx2"/>
                          </a:solidFill>
                          <a:latin typeface="Garamond" pitchFamily="18" charset="0"/>
                        </a:rPr>
                        <a:t> </a:t>
                      </a:r>
                      <a:endParaRPr lang="en-US" sz="1800" dirty="0">
                        <a:solidFill>
                          <a:schemeClr val="tx2"/>
                        </a:solidFill>
                        <a:latin typeface="Garamond" pitchFamily="18" charset="0"/>
                      </a:endParaRPr>
                    </a:p>
                  </a:txBody>
                  <a:tcPr marL="95923" marR="95923"/>
                </a:tc>
                <a:tc>
                  <a:txBody>
                    <a:bodyPr/>
                    <a:lstStyle/>
                    <a:p>
                      <a:pPr algn="l"/>
                      <a:r>
                        <a:rPr lang="en-US" sz="1400" dirty="0" smtClean="0">
                          <a:solidFill>
                            <a:schemeClr val="tx2"/>
                          </a:solidFill>
                          <a:latin typeface="Garamond" pitchFamily="18" charset="0"/>
                        </a:rPr>
                        <a:t>Tues,</a:t>
                      </a:r>
                      <a:r>
                        <a:rPr lang="en-US" sz="1400" baseline="0" dirty="0" smtClean="0">
                          <a:solidFill>
                            <a:schemeClr val="tx2"/>
                          </a:solidFill>
                          <a:latin typeface="Garamond" pitchFamily="18" charset="0"/>
                        </a:rPr>
                        <a:t> </a:t>
                      </a:r>
                      <a:r>
                        <a:rPr lang="en-US" sz="1400" baseline="0" dirty="0" err="1" smtClean="0">
                          <a:solidFill>
                            <a:schemeClr val="tx2"/>
                          </a:solidFill>
                          <a:latin typeface="Garamond" pitchFamily="18" charset="0"/>
                        </a:rPr>
                        <a:t>Thur</a:t>
                      </a:r>
                      <a:r>
                        <a:rPr lang="en-US" sz="1400" baseline="0" dirty="0" smtClean="0">
                          <a:solidFill>
                            <a:schemeClr val="tx2"/>
                          </a:solidFill>
                          <a:latin typeface="Garamond" pitchFamily="18" charset="0"/>
                        </a:rPr>
                        <a:t>     10:00-11:30</a:t>
                      </a:r>
                      <a:endParaRPr lang="en-US" sz="1400" dirty="0">
                        <a:solidFill>
                          <a:schemeClr val="tx2"/>
                        </a:solidFill>
                        <a:latin typeface="Garamond" pitchFamily="18" charset="0"/>
                      </a:endParaRPr>
                    </a:p>
                  </a:txBody>
                  <a:tcPr marL="95923" marR="95923"/>
                </a:tc>
                <a:tc>
                  <a:txBody>
                    <a:bodyPr/>
                    <a:lstStyle/>
                    <a:p>
                      <a:pPr algn="l"/>
                      <a:r>
                        <a:rPr lang="en-US" dirty="0" smtClean="0">
                          <a:solidFill>
                            <a:schemeClr val="tx2"/>
                          </a:solidFill>
                          <a:latin typeface="Garamond" pitchFamily="18" charset="0"/>
                        </a:rPr>
                        <a:t>Professor Hankins</a:t>
                      </a:r>
                      <a:endParaRPr lang="en-US" dirty="0">
                        <a:solidFill>
                          <a:schemeClr val="tx2"/>
                        </a:solidFill>
                        <a:latin typeface="Garamond" pitchFamily="18" charset="0"/>
                      </a:endParaRPr>
                    </a:p>
                  </a:txBody>
                  <a:tcPr marL="95923" marR="95923"/>
                </a:tc>
                <a:tc>
                  <a:txBody>
                    <a:bodyPr/>
                    <a:lstStyle/>
                    <a:p>
                      <a:pPr algn="l"/>
                      <a:r>
                        <a:rPr lang="en-US" sz="1400" dirty="0" smtClean="0">
                          <a:solidFill>
                            <a:schemeClr val="tx2"/>
                          </a:solidFill>
                          <a:latin typeface="Garamond" pitchFamily="18" charset="0"/>
                        </a:rPr>
                        <a:t>01/04/2011-04-29-2011</a:t>
                      </a:r>
                      <a:endParaRPr lang="en-US" sz="1400" dirty="0">
                        <a:solidFill>
                          <a:schemeClr val="tx2"/>
                        </a:solidFill>
                        <a:latin typeface="Garamond" pitchFamily="18" charset="0"/>
                      </a:endParaRPr>
                    </a:p>
                  </a:txBody>
                  <a:tcPr marL="95923" marR="95923"/>
                </a:tc>
              </a:tr>
            </a:tbl>
          </a:graphicData>
        </a:graphic>
      </p:graphicFrame>
      <p:sp>
        <p:nvSpPr>
          <p:cNvPr id="5" name="TextBox 4"/>
          <p:cNvSpPr txBox="1"/>
          <p:nvPr/>
        </p:nvSpPr>
        <p:spPr>
          <a:xfrm>
            <a:off x="1905000" y="4191000"/>
            <a:ext cx="4953000" cy="1323439"/>
          </a:xfrm>
          <a:prstGeom prst="rect">
            <a:avLst/>
          </a:prstGeom>
          <a:noFill/>
        </p:spPr>
        <p:txBody>
          <a:bodyPr wrap="square" rtlCol="0">
            <a:spAutoFit/>
          </a:bodyPr>
          <a:lstStyle/>
          <a:p>
            <a:pPr algn="ctr"/>
            <a:r>
              <a:rPr lang="en-US" sz="8000" dirty="0" smtClean="0">
                <a:ln w="1905"/>
                <a:solidFill>
                  <a:schemeClr val="tx2"/>
                </a:solidFill>
                <a:effectLst>
                  <a:outerShdw blurRad="38100" dist="38100" dir="2700000" algn="tl">
                    <a:srgbClr val="000000">
                      <a:alpha val="43137"/>
                    </a:srgbClr>
                  </a:outerShdw>
                </a:effectLst>
                <a:latin typeface="Garamond" pitchFamily="18" charset="0"/>
              </a:rPr>
              <a:t>4 Hours</a:t>
            </a:r>
            <a:endParaRPr lang="en-US" sz="8000" dirty="0">
              <a:ln w="1905"/>
              <a:solidFill>
                <a:schemeClr val="tx2"/>
              </a:solidFill>
              <a:effectLst>
                <a:outerShdw blurRad="38100" dist="38100" dir="2700000" algn="tl">
                  <a:srgbClr val="000000">
                    <a:alpha val="43137"/>
                  </a:srgbClr>
                </a:outerShdw>
              </a:effectLst>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pPr algn="ctr"/>
            <a:r>
              <a:rPr lang="en-US" dirty="0" smtClean="0">
                <a:effectLst>
                  <a:outerShdw blurRad="38100" dist="38100" dir="2700000" algn="tl">
                    <a:srgbClr val="000000">
                      <a:alpha val="43137"/>
                    </a:srgbClr>
                  </a:outerShdw>
                </a:effectLst>
                <a:latin typeface="Garamond" pitchFamily="18" charset="0"/>
              </a:rPr>
              <a:t>Let’s Review</a:t>
            </a:r>
            <a:endParaRPr lang="en-US"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sz="quarter" idx="1"/>
          </p:nvPr>
        </p:nvSpPr>
        <p:spPr>
          <a:xfrm>
            <a:off x="0" y="1447800"/>
            <a:ext cx="9144000" cy="5410200"/>
          </a:xfrm>
        </p:spPr>
        <p:txBody>
          <a:bodyPr>
            <a:normAutofit fontScale="92500" lnSpcReduction="10000"/>
          </a:bodyPr>
          <a:lstStyle/>
          <a:p>
            <a:pPr>
              <a:lnSpc>
                <a:spcPct val="150000"/>
              </a:lnSpc>
              <a:buFont typeface="Wingdings" pitchFamily="2" charset="2"/>
              <a:buChar char="Ø"/>
            </a:pPr>
            <a:r>
              <a:rPr lang="en-US" sz="3200" dirty="0" smtClean="0">
                <a:solidFill>
                  <a:schemeClr val="tx2"/>
                </a:solidFill>
                <a:latin typeface="Garamond" pitchFamily="18" charset="0"/>
              </a:rPr>
              <a:t>There are four Educational Work Activities</a:t>
            </a:r>
          </a:p>
          <a:p>
            <a:pPr lvl="1">
              <a:lnSpc>
                <a:spcPct val="150000"/>
              </a:lnSpc>
              <a:buFont typeface="Wingdings" pitchFamily="2" charset="2"/>
              <a:buChar char="Ø"/>
            </a:pPr>
            <a:r>
              <a:rPr lang="en-US" sz="3200" dirty="0" smtClean="0">
                <a:solidFill>
                  <a:schemeClr val="tx2"/>
                </a:solidFill>
                <a:latin typeface="Garamond" pitchFamily="18" charset="0"/>
              </a:rPr>
              <a:t>Vocational Educational Training</a:t>
            </a:r>
          </a:p>
          <a:p>
            <a:pPr lvl="2">
              <a:lnSpc>
                <a:spcPct val="110000"/>
              </a:lnSpc>
              <a:buFont typeface="Wingdings" pitchFamily="2" charset="2"/>
              <a:buChar char="Ø"/>
            </a:pPr>
            <a:r>
              <a:rPr lang="en-US" sz="2400" dirty="0" smtClean="0">
                <a:solidFill>
                  <a:schemeClr val="tx2"/>
                </a:solidFill>
                <a:latin typeface="Garamond" pitchFamily="18" charset="0"/>
              </a:rPr>
              <a:t>12-month time limit for participation credit</a:t>
            </a:r>
          </a:p>
          <a:p>
            <a:pPr lvl="1">
              <a:lnSpc>
                <a:spcPct val="150000"/>
              </a:lnSpc>
              <a:buFont typeface="Wingdings" pitchFamily="2" charset="2"/>
              <a:buChar char="Ø"/>
            </a:pPr>
            <a:endParaRPr lang="en-US" sz="900" dirty="0" smtClean="0">
              <a:solidFill>
                <a:schemeClr val="tx2"/>
              </a:solidFill>
              <a:latin typeface="Garamond" pitchFamily="18" charset="0"/>
            </a:endParaRPr>
          </a:p>
          <a:p>
            <a:pPr lvl="1">
              <a:lnSpc>
                <a:spcPct val="150000"/>
              </a:lnSpc>
              <a:buFont typeface="Wingdings" pitchFamily="2" charset="2"/>
              <a:buChar char="Ø"/>
            </a:pPr>
            <a:r>
              <a:rPr lang="en-US" sz="3200" dirty="0" smtClean="0">
                <a:solidFill>
                  <a:schemeClr val="tx2"/>
                </a:solidFill>
                <a:latin typeface="Garamond" pitchFamily="18" charset="0"/>
              </a:rPr>
              <a:t>Job Skills Directly Related to Employment</a:t>
            </a:r>
          </a:p>
          <a:p>
            <a:pPr lvl="1">
              <a:lnSpc>
                <a:spcPct val="150000"/>
              </a:lnSpc>
              <a:buFont typeface="Wingdings" pitchFamily="2" charset="2"/>
              <a:buChar char="Ø"/>
            </a:pPr>
            <a:endParaRPr lang="en-US" sz="800" dirty="0" smtClean="0">
              <a:solidFill>
                <a:schemeClr val="tx2"/>
              </a:solidFill>
              <a:latin typeface="Garamond" pitchFamily="18" charset="0"/>
            </a:endParaRPr>
          </a:p>
          <a:p>
            <a:pPr lvl="1">
              <a:lnSpc>
                <a:spcPct val="150000"/>
              </a:lnSpc>
              <a:buFont typeface="Wingdings" pitchFamily="2" charset="2"/>
              <a:buChar char="Ø"/>
            </a:pPr>
            <a:r>
              <a:rPr lang="en-US" sz="3500" dirty="0" smtClean="0">
                <a:solidFill>
                  <a:schemeClr val="tx2"/>
                </a:solidFill>
                <a:latin typeface="Garamond" pitchFamily="18" charset="0"/>
              </a:rPr>
              <a:t>Education Directly Related to Employment</a:t>
            </a:r>
          </a:p>
          <a:p>
            <a:pPr lvl="1">
              <a:lnSpc>
                <a:spcPct val="150000"/>
              </a:lnSpc>
              <a:buFont typeface="Wingdings" pitchFamily="2" charset="2"/>
              <a:buChar char="Ø"/>
            </a:pPr>
            <a:endParaRPr lang="en-US" sz="800" dirty="0" smtClean="0">
              <a:solidFill>
                <a:schemeClr val="tx2"/>
              </a:solidFill>
              <a:latin typeface="Garamond" pitchFamily="18" charset="0"/>
            </a:endParaRPr>
          </a:p>
          <a:p>
            <a:pPr lvl="1">
              <a:lnSpc>
                <a:spcPct val="150000"/>
              </a:lnSpc>
              <a:buFont typeface="Wingdings" pitchFamily="2" charset="2"/>
              <a:buChar char="Ø"/>
            </a:pPr>
            <a:r>
              <a:rPr lang="en-US" sz="3500" dirty="0" smtClean="0">
                <a:solidFill>
                  <a:schemeClr val="tx2"/>
                </a:solidFill>
                <a:latin typeface="Garamond" pitchFamily="18" charset="0"/>
              </a:rPr>
              <a:t>Satisfactory Attendance in Secondary School </a:t>
            </a:r>
          </a:p>
          <a:p>
            <a:pPr lvl="2">
              <a:lnSpc>
                <a:spcPct val="150000"/>
              </a:lnSpc>
              <a:buFont typeface="Wingdings" pitchFamily="2" charset="2"/>
              <a:buChar char="Ø"/>
            </a:pPr>
            <a:r>
              <a:rPr lang="en-US" sz="2500" dirty="0" smtClean="0">
                <a:solidFill>
                  <a:schemeClr val="tx2"/>
                </a:solidFill>
                <a:latin typeface="Garamond" pitchFamily="18" charset="0"/>
              </a:rPr>
              <a:t>or in a Course of Study Leading to a General Equivalency</a:t>
            </a:r>
            <a:endParaRPr lang="en-US" sz="2500" dirty="0">
              <a:solidFill>
                <a:schemeClr val="tx2"/>
              </a:solidFill>
              <a:latin typeface="Garamond"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pPr algn="ctr"/>
            <a:r>
              <a:rPr lang="en-US" dirty="0" smtClean="0">
                <a:effectLst>
                  <a:outerShdw blurRad="38100" dist="38100" dir="2700000" algn="tl">
                    <a:srgbClr val="000000">
                      <a:alpha val="43137"/>
                    </a:srgbClr>
                  </a:outerShdw>
                </a:effectLst>
                <a:latin typeface="Garamond" pitchFamily="18" charset="0"/>
              </a:rPr>
              <a:t>Let’s Review</a:t>
            </a:r>
            <a:endParaRPr lang="en-US" dirty="0">
              <a:effectLst>
                <a:outerShdw blurRad="38100" dist="38100" dir="2700000" algn="tl">
                  <a:srgbClr val="000000">
                    <a:alpha val="43137"/>
                  </a:srgbClr>
                </a:outerShdw>
              </a:effectLst>
              <a:latin typeface="Garamond" pitchFamily="18" charset="0"/>
            </a:endParaRPr>
          </a:p>
        </p:txBody>
      </p:sp>
      <p:sp>
        <p:nvSpPr>
          <p:cNvPr id="3" name="Content Placeholder 2"/>
          <p:cNvSpPr>
            <a:spLocks noGrp="1"/>
          </p:cNvSpPr>
          <p:nvPr>
            <p:ph sz="quarter" idx="1"/>
          </p:nvPr>
        </p:nvSpPr>
        <p:spPr>
          <a:xfrm>
            <a:off x="0" y="1524000"/>
            <a:ext cx="9144000" cy="5334000"/>
          </a:xfrm>
        </p:spPr>
        <p:txBody>
          <a:bodyPr>
            <a:normAutofit/>
          </a:bodyPr>
          <a:lstStyle/>
          <a:p>
            <a:pPr>
              <a:lnSpc>
                <a:spcPct val="150000"/>
              </a:lnSpc>
              <a:buFont typeface="Wingdings" pitchFamily="2" charset="2"/>
              <a:buChar char="Ø"/>
            </a:pPr>
            <a:r>
              <a:rPr lang="en-US" sz="3200" dirty="0" smtClean="0">
                <a:solidFill>
                  <a:schemeClr val="tx2"/>
                </a:solidFill>
                <a:latin typeface="Garamond" pitchFamily="18" charset="0"/>
              </a:rPr>
              <a:t>Participants enrolled in Educational Work Activities</a:t>
            </a:r>
          </a:p>
          <a:p>
            <a:pPr lvl="1">
              <a:lnSpc>
                <a:spcPct val="150000"/>
              </a:lnSpc>
              <a:buFont typeface="Wingdings" pitchFamily="2" charset="2"/>
              <a:buChar char="Ø"/>
            </a:pPr>
            <a:r>
              <a:rPr lang="en-US" sz="3200" dirty="0" smtClean="0">
                <a:solidFill>
                  <a:schemeClr val="tx2"/>
                </a:solidFill>
                <a:latin typeface="Garamond" pitchFamily="18" charset="0"/>
              </a:rPr>
              <a:t>Can receive credit for unsupervised study time</a:t>
            </a:r>
          </a:p>
          <a:p>
            <a:pPr lvl="2">
              <a:lnSpc>
                <a:spcPct val="150000"/>
              </a:lnSpc>
              <a:buFont typeface="Wingdings" pitchFamily="2" charset="2"/>
              <a:buChar char="Ø"/>
            </a:pPr>
            <a:r>
              <a:rPr lang="en-US" sz="2400" dirty="0" smtClean="0">
                <a:solidFill>
                  <a:schemeClr val="tx2"/>
                </a:solidFill>
                <a:latin typeface="Garamond" pitchFamily="18" charset="0"/>
              </a:rPr>
              <a:t>School or instructor statement required</a:t>
            </a:r>
          </a:p>
          <a:p>
            <a:pPr lvl="1">
              <a:lnSpc>
                <a:spcPct val="150000"/>
              </a:lnSpc>
              <a:buFont typeface="Wingdings" pitchFamily="2" charset="2"/>
              <a:buChar char="Ø"/>
            </a:pPr>
            <a:endParaRPr lang="en-US" sz="100" dirty="0" smtClean="0">
              <a:solidFill>
                <a:schemeClr val="tx2"/>
              </a:solidFill>
              <a:latin typeface="Garamond" pitchFamily="18" charset="0"/>
            </a:endParaRPr>
          </a:p>
          <a:p>
            <a:pPr lvl="1">
              <a:lnSpc>
                <a:spcPct val="150000"/>
              </a:lnSpc>
              <a:buFont typeface="Wingdings" pitchFamily="2" charset="2"/>
              <a:buChar char="Ø"/>
            </a:pPr>
            <a:r>
              <a:rPr lang="en-US" sz="3200" dirty="0" smtClean="0">
                <a:solidFill>
                  <a:schemeClr val="tx2"/>
                </a:solidFill>
                <a:latin typeface="Garamond" pitchFamily="18" charset="0"/>
              </a:rPr>
              <a:t>Can receive credit for supervised study time </a:t>
            </a:r>
          </a:p>
          <a:p>
            <a:pPr lvl="2">
              <a:lnSpc>
                <a:spcPct val="150000"/>
              </a:lnSpc>
              <a:buFont typeface="Wingdings" pitchFamily="2" charset="2"/>
              <a:buChar char="Ø"/>
            </a:pPr>
            <a:r>
              <a:rPr lang="en-US" sz="2400" dirty="0" smtClean="0">
                <a:solidFill>
                  <a:schemeClr val="tx2"/>
                </a:solidFill>
                <a:latin typeface="Garamond" pitchFamily="18" charset="0"/>
              </a:rPr>
              <a:t>School or instructor statement required</a:t>
            </a:r>
          </a:p>
          <a:p>
            <a:pPr lvl="2">
              <a:lnSpc>
                <a:spcPct val="150000"/>
              </a:lnSpc>
              <a:buFont typeface="Wingdings" pitchFamily="2" charset="2"/>
              <a:buChar char="Ø"/>
            </a:pPr>
            <a:r>
              <a:rPr lang="en-US" sz="2400" dirty="0" smtClean="0">
                <a:solidFill>
                  <a:schemeClr val="tx2"/>
                </a:solidFill>
                <a:latin typeface="Garamond" pitchFamily="18" charset="0"/>
              </a:rPr>
              <a:t>Study time must be supervised and documented</a:t>
            </a:r>
          </a:p>
          <a:p>
            <a:pPr lvl="2">
              <a:lnSpc>
                <a:spcPct val="150000"/>
              </a:lnSpc>
              <a:buFont typeface="Wingdings" pitchFamily="2" charset="2"/>
              <a:buChar char="Ø"/>
            </a:pPr>
            <a:r>
              <a:rPr lang="en-US" sz="2400" dirty="0" smtClean="0">
                <a:solidFill>
                  <a:schemeClr val="tx2"/>
                </a:solidFill>
                <a:latin typeface="Garamond" pitchFamily="18" charset="0"/>
              </a:rPr>
              <a:t>Documentation must be signed by the person supervising</a:t>
            </a:r>
            <a:endParaRPr lang="en-US" sz="2400" dirty="0">
              <a:solidFill>
                <a:schemeClr val="tx2"/>
              </a:solidFill>
              <a:latin typeface="Garamond"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0"/>
            <a:ext cx="9144000" cy="1295400"/>
          </a:xfrm>
        </p:spPr>
        <p:txBody>
          <a:bodyPr/>
          <a:lstStyle/>
          <a:p>
            <a:pPr algn="ctr"/>
            <a:r>
              <a:rPr lang="en-US" dirty="0" smtClean="0">
                <a:effectLst>
                  <a:outerShdw blurRad="38100" dist="38100" dir="2700000" algn="tl">
                    <a:srgbClr val="000000">
                      <a:alpha val="43137"/>
                    </a:srgbClr>
                  </a:outerShdw>
                </a:effectLst>
                <a:latin typeface="Garamond" pitchFamily="18" charset="0"/>
              </a:rPr>
              <a:t>QUESTIONS?</a:t>
            </a:r>
            <a:endParaRPr lang="en-US" dirty="0">
              <a:effectLst>
                <a:outerShdw blurRad="38100" dist="38100" dir="2700000" algn="tl">
                  <a:srgbClr val="000000">
                    <a:alpha val="43137"/>
                  </a:srgbClr>
                </a:outerShdw>
              </a:effectLst>
              <a:latin typeface="Garamond" pitchFamily="18" charset="0"/>
            </a:endParaRPr>
          </a:p>
        </p:txBody>
      </p:sp>
      <p:sp>
        <p:nvSpPr>
          <p:cNvPr id="3" name="Rectangle 2"/>
          <p:cNvSpPr>
            <a:spLocks noGrp="1"/>
          </p:cNvSpPr>
          <p:nvPr>
            <p:ph sz="quarter" idx="1"/>
          </p:nvPr>
        </p:nvSpPr>
        <p:spPr>
          <a:xfrm>
            <a:off x="0" y="1600200"/>
            <a:ext cx="9144000" cy="5257800"/>
          </a:xfrm>
        </p:spPr>
        <p:txBody>
          <a:bodyPr>
            <a:normAutofit fontScale="92500" lnSpcReduction="10000"/>
          </a:bodyPr>
          <a:lstStyle/>
          <a:p>
            <a:pPr algn="ctr">
              <a:buNone/>
            </a:pPr>
            <a:endParaRPr lang="en-US" sz="4800" dirty="0" smtClean="0">
              <a:solidFill>
                <a:schemeClr val="tx2"/>
              </a:solidFill>
              <a:latin typeface="Agency FB" pitchFamily="34" charset="0"/>
            </a:endParaRPr>
          </a:p>
          <a:p>
            <a:pPr algn="ctr">
              <a:buNone/>
            </a:pPr>
            <a:r>
              <a:rPr lang="en-US" sz="4800" dirty="0" smtClean="0">
                <a:solidFill>
                  <a:schemeClr val="tx2"/>
                </a:solidFill>
                <a:latin typeface="Agency FB" pitchFamily="34" charset="0"/>
              </a:rPr>
              <a:t>  </a:t>
            </a:r>
            <a:r>
              <a:rPr lang="en-US" sz="4800" dirty="0" smtClean="0">
                <a:solidFill>
                  <a:schemeClr val="tx2"/>
                </a:solidFill>
                <a:latin typeface="Garamond" pitchFamily="18" charset="0"/>
              </a:rPr>
              <a:t>Please Contact the </a:t>
            </a:r>
          </a:p>
          <a:p>
            <a:pPr algn="ctr">
              <a:buNone/>
            </a:pPr>
            <a:r>
              <a:rPr lang="en-US" sz="4800" dirty="0" smtClean="0">
                <a:solidFill>
                  <a:schemeClr val="tx2"/>
                </a:solidFill>
                <a:latin typeface="Garamond" pitchFamily="18" charset="0"/>
              </a:rPr>
              <a:t>Welfare Transition Team at</a:t>
            </a:r>
          </a:p>
          <a:p>
            <a:pPr algn="ctr">
              <a:buNone/>
            </a:pPr>
            <a:r>
              <a:rPr lang="en-US" sz="4800" dirty="0" smtClean="0">
                <a:solidFill>
                  <a:schemeClr val="tx2"/>
                </a:solidFill>
                <a:latin typeface="Garamond" pitchFamily="18" charset="0"/>
              </a:rPr>
              <a:t>1-866-352-2345 </a:t>
            </a:r>
          </a:p>
          <a:p>
            <a:pPr algn="ctr">
              <a:buNone/>
            </a:pPr>
            <a:endParaRPr lang="en-US" sz="3200" dirty="0" smtClean="0">
              <a:solidFill>
                <a:schemeClr val="tx2"/>
              </a:solidFill>
              <a:latin typeface="Agency FB" pitchFamily="34" charset="0"/>
            </a:endParaRPr>
          </a:p>
          <a:p>
            <a:pPr algn="ctr">
              <a:buNone/>
            </a:pPr>
            <a:endParaRPr lang="en-US" sz="3200" dirty="0" smtClean="0">
              <a:solidFill>
                <a:schemeClr val="tx2"/>
              </a:solidFill>
              <a:latin typeface="Agency FB" pitchFamily="34" charset="0"/>
            </a:endParaRPr>
          </a:p>
          <a:p>
            <a:pPr lvl="0">
              <a:buNone/>
              <a:defRPr/>
            </a:pPr>
            <a:endParaRPr lang="en-US" sz="2200" dirty="0" smtClean="0">
              <a:solidFill>
                <a:schemeClr val="tx2"/>
              </a:solidFill>
              <a:latin typeface="Agency FB" pitchFamily="34" charset="0"/>
            </a:endParaRPr>
          </a:p>
          <a:p>
            <a:pPr lvl="0">
              <a:buNone/>
              <a:defRPr/>
            </a:pPr>
            <a:r>
              <a:rPr lang="en-US" sz="2200" dirty="0" smtClean="0">
                <a:solidFill>
                  <a:schemeClr val="tx2"/>
                </a:solidFill>
                <a:latin typeface="Garamond" pitchFamily="18" charset="0"/>
              </a:rPr>
              <a:t>An equal opportunity employer/program. Auxiliary aids and services are available upon </a:t>
            </a:r>
          </a:p>
          <a:p>
            <a:pPr lvl="0">
              <a:buNone/>
              <a:defRPr/>
            </a:pPr>
            <a:r>
              <a:rPr lang="en-US" sz="2200" dirty="0" smtClean="0">
                <a:solidFill>
                  <a:schemeClr val="tx2"/>
                </a:solidFill>
                <a:latin typeface="Garamond" pitchFamily="18" charset="0"/>
              </a:rPr>
              <a:t>request to individuals with disabilities. All voice telephone numbers on this document may </a:t>
            </a:r>
          </a:p>
          <a:p>
            <a:pPr lvl="0">
              <a:buNone/>
              <a:defRPr/>
            </a:pPr>
            <a:r>
              <a:rPr lang="en-US" sz="2200" dirty="0" smtClean="0">
                <a:solidFill>
                  <a:schemeClr val="tx2"/>
                </a:solidFill>
                <a:latin typeface="Garamond" pitchFamily="18" charset="0"/>
              </a:rPr>
              <a:t>be reached by persons using TTY/TDD equipment via Florida Relay Service at 711.</a:t>
            </a:r>
          </a:p>
          <a:p>
            <a:pPr>
              <a:buFont typeface="Wingdings" pitchFamily="2" charset="2"/>
              <a:buChar char="Ø"/>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b="1" dirty="0" smtClean="0">
                <a:latin typeface="Garamond" pitchFamily="18" charset="0"/>
              </a:rPr>
              <a:t>Let’s Begin! </a:t>
            </a:r>
            <a:endParaRPr lang="en-US" b="1" dirty="0">
              <a:latin typeface="Garamond"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
          </p:nvPr>
        </p:nvSpPr>
        <p:spPr>
          <a:xfrm>
            <a:off x="304800" y="1600200"/>
            <a:ext cx="8461248" cy="4953000"/>
          </a:xfrm>
        </p:spPr>
        <p:txBody>
          <a:bodyPr>
            <a:normAutofit/>
          </a:bodyPr>
          <a:lstStyle/>
          <a:p>
            <a:pPr>
              <a:lnSpc>
                <a:spcPct val="150000"/>
              </a:lnSpc>
              <a:buFont typeface="Wingdings" pitchFamily="2" charset="2"/>
              <a:buChar char="v"/>
            </a:pPr>
            <a:r>
              <a:rPr lang="en-US" sz="2500" dirty="0" smtClean="0">
                <a:solidFill>
                  <a:schemeClr val="tx2"/>
                </a:solidFill>
                <a:latin typeface="Garamond" pitchFamily="18" charset="0"/>
              </a:rPr>
              <a:t>Vocational Education and Training prepares customers for employment in current or emerging occupations</a:t>
            </a:r>
          </a:p>
          <a:p>
            <a:pPr>
              <a:lnSpc>
                <a:spcPct val="150000"/>
              </a:lnSpc>
              <a:buFont typeface="Wingdings" pitchFamily="2" charset="2"/>
              <a:buChar char="v"/>
            </a:pPr>
            <a:r>
              <a:rPr lang="en-US" sz="2500" dirty="0" smtClean="0">
                <a:solidFill>
                  <a:schemeClr val="tx2"/>
                </a:solidFill>
                <a:latin typeface="Garamond" pitchFamily="18" charset="0"/>
              </a:rPr>
              <a:t>Program must be a State approved training offered through:</a:t>
            </a:r>
          </a:p>
          <a:p>
            <a:pPr lvl="2" algn="just">
              <a:lnSpc>
                <a:spcPct val="200000"/>
              </a:lnSpc>
              <a:spcBef>
                <a:spcPts val="0"/>
              </a:spcBef>
              <a:buClr>
                <a:schemeClr val="accent2">
                  <a:lumMod val="75000"/>
                </a:schemeClr>
              </a:buClr>
              <a:buFont typeface="Wingdings" pitchFamily="2" charset="2"/>
              <a:buChar char="v"/>
            </a:pPr>
            <a:r>
              <a:rPr lang="en-US" dirty="0" smtClean="0">
                <a:solidFill>
                  <a:schemeClr val="tx2"/>
                </a:solidFill>
                <a:latin typeface="Garamond" pitchFamily="18" charset="0"/>
              </a:rPr>
              <a:t>Vocational Technical Area Centers</a:t>
            </a:r>
          </a:p>
          <a:p>
            <a:pPr lvl="2">
              <a:lnSpc>
                <a:spcPct val="200000"/>
              </a:lnSpc>
              <a:spcBef>
                <a:spcPts val="0"/>
              </a:spcBef>
              <a:buClr>
                <a:schemeClr val="accent2">
                  <a:lumMod val="75000"/>
                </a:schemeClr>
              </a:buClr>
              <a:buFont typeface="Wingdings" pitchFamily="2" charset="2"/>
              <a:buChar char="v"/>
            </a:pPr>
            <a:r>
              <a:rPr lang="en-US" dirty="0" smtClean="0">
                <a:solidFill>
                  <a:schemeClr val="tx2"/>
                </a:solidFill>
                <a:latin typeface="Garamond" pitchFamily="18" charset="0"/>
              </a:rPr>
              <a:t>Community Colleges </a:t>
            </a:r>
          </a:p>
          <a:p>
            <a:pPr lvl="2">
              <a:lnSpc>
                <a:spcPct val="200000"/>
              </a:lnSpc>
              <a:spcBef>
                <a:spcPts val="0"/>
              </a:spcBef>
              <a:buClr>
                <a:schemeClr val="accent2">
                  <a:lumMod val="75000"/>
                </a:schemeClr>
              </a:buClr>
              <a:buFont typeface="Wingdings" pitchFamily="2" charset="2"/>
              <a:buChar char="v"/>
            </a:pPr>
            <a:r>
              <a:rPr lang="en-US" dirty="0" smtClean="0">
                <a:solidFill>
                  <a:schemeClr val="tx2"/>
                </a:solidFill>
                <a:latin typeface="Garamond" pitchFamily="18" charset="0"/>
              </a:rPr>
              <a:t>Universities</a:t>
            </a:r>
          </a:p>
          <a:p>
            <a:pPr lvl="2">
              <a:lnSpc>
                <a:spcPct val="200000"/>
              </a:lnSpc>
              <a:spcBef>
                <a:spcPts val="0"/>
              </a:spcBef>
              <a:buClr>
                <a:schemeClr val="accent2">
                  <a:lumMod val="75000"/>
                </a:schemeClr>
              </a:buClr>
              <a:buFont typeface="Wingdings" pitchFamily="2" charset="2"/>
              <a:buChar char="v"/>
            </a:pPr>
            <a:r>
              <a:rPr lang="en-US" dirty="0" smtClean="0">
                <a:solidFill>
                  <a:schemeClr val="tx2"/>
                </a:solidFill>
                <a:latin typeface="Garamond" pitchFamily="18" charset="0"/>
              </a:rPr>
              <a:t>Proprietary Schools</a:t>
            </a:r>
          </a:p>
          <a:p>
            <a:pPr>
              <a:lnSpc>
                <a:spcPct val="150000"/>
              </a:lnSpc>
            </a:pPr>
            <a:endParaRPr lang="en-US" dirty="0"/>
          </a:p>
        </p:txBody>
      </p:sp>
      <p:sp>
        <p:nvSpPr>
          <p:cNvPr id="7" name="Rectangle 6"/>
          <p:cNvSpPr/>
          <p:nvPr/>
        </p:nvSpPr>
        <p:spPr>
          <a:xfrm>
            <a:off x="6477000" y="4495800"/>
            <a:ext cx="1837362"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Core</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9" name="Rectangle 2"/>
          <p:cNvSpPr>
            <a:spLocks noGrp="1" noRot="1" noChangeArrowheads="1"/>
          </p:cNvSpPr>
          <p:nvPr>
            <p:ph type="title"/>
          </p:nvPr>
        </p:nvSpPr>
        <p:spPr>
          <a:xfrm>
            <a:off x="0" y="0"/>
            <a:ext cx="9144000" cy="1219200"/>
          </a:xfrm>
        </p:spPr>
        <p:txBody>
          <a:bodyPr>
            <a:normAutofit/>
          </a:bodyPr>
          <a:lstStyle/>
          <a:p>
            <a:pPr algn="ctr" eaLnBrk="1" hangingPunct="1">
              <a:defRPr/>
            </a:pPr>
            <a:r>
              <a:rPr lang="en-US" sz="3600" cap="all" dirty="0" smtClean="0">
                <a:effectLst>
                  <a:outerShdw blurRad="38100" dist="38100" dir="2700000" algn="tl">
                    <a:srgbClr val="000000">
                      <a:alpha val="43137"/>
                    </a:srgbClr>
                  </a:outerShdw>
                </a:effectLst>
                <a:latin typeface="Garamond" pitchFamily="18" charset="0"/>
              </a:rPr>
              <a:t>Vocational Educational Training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Rot="1" noChangeArrowheads="1"/>
          </p:cNvSpPr>
          <p:nvPr>
            <p:ph type="title"/>
          </p:nvPr>
        </p:nvSpPr>
        <p:spPr>
          <a:xfrm>
            <a:off x="0" y="0"/>
            <a:ext cx="9144000" cy="1295400"/>
          </a:xfrm>
        </p:spPr>
        <p:txBody>
          <a:bodyPr>
            <a:normAutofit/>
          </a:bodyPr>
          <a:lstStyle/>
          <a:p>
            <a:pPr algn="ctr" eaLnBrk="1" hangingPunct="1">
              <a:defRPr/>
            </a:pPr>
            <a:r>
              <a:rPr lang="en-US" sz="3600" cap="all" dirty="0" smtClean="0">
                <a:effectLst>
                  <a:outerShdw blurRad="38100" dist="38100" dir="2700000" algn="tl">
                    <a:srgbClr val="000000">
                      <a:alpha val="43137"/>
                    </a:srgbClr>
                  </a:outerShdw>
                </a:effectLst>
                <a:latin typeface="Garamond" pitchFamily="18" charset="0"/>
              </a:rPr>
              <a:t>Vocational Educational Training</a:t>
            </a:r>
          </a:p>
        </p:txBody>
      </p:sp>
      <p:sp>
        <p:nvSpPr>
          <p:cNvPr id="71685" name="Rectangle 3"/>
          <p:cNvSpPr>
            <a:spLocks noGrp="1" noChangeArrowheads="1"/>
          </p:cNvSpPr>
          <p:nvPr>
            <p:ph idx="1"/>
          </p:nvPr>
        </p:nvSpPr>
        <p:spPr>
          <a:xfrm>
            <a:off x="609600" y="1600200"/>
            <a:ext cx="8382000" cy="5029200"/>
          </a:xfrm>
          <a:ln>
            <a:solidFill>
              <a:schemeClr val="accent1"/>
            </a:solidFill>
          </a:ln>
        </p:spPr>
        <p:txBody>
          <a:bodyPr>
            <a:normAutofit/>
          </a:bodyPr>
          <a:lstStyle/>
          <a:p>
            <a:pPr lvl="1">
              <a:lnSpc>
                <a:spcPct val="150000"/>
              </a:lnSpc>
              <a:buFont typeface="Wingdings" pitchFamily="2" charset="2"/>
              <a:buChar char="v"/>
            </a:pPr>
            <a:r>
              <a:rPr lang="en-US" sz="2800" b="0" dirty="0" smtClean="0">
                <a:solidFill>
                  <a:schemeClr val="tx2"/>
                </a:solidFill>
                <a:latin typeface="Garamond" pitchFamily="18" charset="0"/>
              </a:rPr>
              <a:t>Customer may receive:</a:t>
            </a:r>
          </a:p>
          <a:p>
            <a:pPr lvl="2">
              <a:lnSpc>
                <a:spcPct val="150000"/>
              </a:lnSpc>
              <a:spcBef>
                <a:spcPts val="0"/>
              </a:spcBef>
              <a:buFont typeface="Wingdings" pitchFamily="2" charset="2"/>
              <a:buChar char="v"/>
            </a:pPr>
            <a:r>
              <a:rPr lang="en-US" sz="2200" b="0" dirty="0" smtClean="0">
                <a:solidFill>
                  <a:schemeClr val="tx2"/>
                </a:solidFill>
                <a:latin typeface="Garamond" pitchFamily="18" charset="0"/>
              </a:rPr>
              <a:t>Certificate</a:t>
            </a:r>
          </a:p>
          <a:p>
            <a:pPr lvl="2">
              <a:lnSpc>
                <a:spcPct val="150000"/>
              </a:lnSpc>
              <a:spcBef>
                <a:spcPts val="0"/>
              </a:spcBef>
              <a:buFont typeface="Wingdings" pitchFamily="2" charset="2"/>
              <a:buChar char="v"/>
            </a:pPr>
            <a:r>
              <a:rPr lang="en-US" sz="2200" b="0" dirty="0" smtClean="0">
                <a:solidFill>
                  <a:schemeClr val="tx2"/>
                </a:solidFill>
                <a:latin typeface="Garamond" pitchFamily="18" charset="0"/>
              </a:rPr>
              <a:t>Baccalaureate Degree</a:t>
            </a:r>
          </a:p>
          <a:p>
            <a:pPr lvl="2">
              <a:lnSpc>
                <a:spcPct val="150000"/>
              </a:lnSpc>
              <a:spcBef>
                <a:spcPts val="0"/>
              </a:spcBef>
              <a:buFont typeface="Wingdings" pitchFamily="2" charset="2"/>
              <a:buChar char="v"/>
            </a:pPr>
            <a:r>
              <a:rPr lang="en-US" sz="2200" b="0" dirty="0" smtClean="0">
                <a:solidFill>
                  <a:schemeClr val="tx2"/>
                </a:solidFill>
                <a:latin typeface="Garamond" pitchFamily="18" charset="0"/>
              </a:rPr>
              <a:t>Other Advanced Degree</a:t>
            </a:r>
          </a:p>
          <a:p>
            <a:pPr lvl="1">
              <a:lnSpc>
                <a:spcPct val="150000"/>
              </a:lnSpc>
              <a:buFont typeface="Wingdings" pitchFamily="2" charset="2"/>
              <a:buChar char="v"/>
            </a:pPr>
            <a:r>
              <a:rPr lang="en-US" sz="2800" b="0" dirty="0" smtClean="0">
                <a:solidFill>
                  <a:schemeClr val="tx2"/>
                </a:solidFill>
                <a:latin typeface="Garamond" pitchFamily="18" charset="0"/>
              </a:rPr>
              <a:t>Does not allow:</a:t>
            </a:r>
          </a:p>
          <a:p>
            <a:pPr lvl="2">
              <a:lnSpc>
                <a:spcPct val="150000"/>
              </a:lnSpc>
              <a:spcBef>
                <a:spcPts val="0"/>
              </a:spcBef>
              <a:buFont typeface="Wingdings" pitchFamily="2" charset="2"/>
              <a:buChar char="v"/>
            </a:pPr>
            <a:r>
              <a:rPr lang="en-US" sz="2200" b="0" dirty="0" smtClean="0">
                <a:solidFill>
                  <a:schemeClr val="tx2"/>
                </a:solidFill>
                <a:latin typeface="Garamond" pitchFamily="18" charset="0"/>
              </a:rPr>
              <a:t>Stand Alone English Proficiency Classes</a:t>
            </a:r>
          </a:p>
          <a:p>
            <a:pPr lvl="2">
              <a:lnSpc>
                <a:spcPct val="150000"/>
              </a:lnSpc>
              <a:spcBef>
                <a:spcPts val="0"/>
              </a:spcBef>
              <a:buFont typeface="Wingdings" pitchFamily="2" charset="2"/>
              <a:buChar char="v"/>
            </a:pPr>
            <a:r>
              <a:rPr lang="en-US" sz="2200" b="0" dirty="0" smtClean="0">
                <a:solidFill>
                  <a:schemeClr val="tx2"/>
                </a:solidFill>
                <a:latin typeface="Garamond" pitchFamily="18" charset="0"/>
              </a:rPr>
              <a:t>Stand Alone Basic Skills or College Preparatory Classes</a:t>
            </a:r>
          </a:p>
          <a:p>
            <a:pPr lvl="3">
              <a:lnSpc>
                <a:spcPct val="150000"/>
              </a:lnSpc>
              <a:spcBef>
                <a:spcPts val="0"/>
              </a:spcBef>
              <a:buFont typeface="Wingdings" pitchFamily="2" charset="2"/>
              <a:buChar char="v"/>
            </a:pPr>
            <a:r>
              <a:rPr lang="en-US" sz="1800" b="1" dirty="0" smtClean="0">
                <a:solidFill>
                  <a:schemeClr val="tx2"/>
                </a:solidFill>
                <a:latin typeface="Garamond" pitchFamily="18" charset="0"/>
              </a:rPr>
              <a:t>Note: Classes may be embedded within a program if they are required for the student’s success</a:t>
            </a:r>
          </a:p>
          <a:p>
            <a:pPr lvl="3">
              <a:lnSpc>
                <a:spcPct val="150000"/>
              </a:lnSpc>
              <a:buFont typeface="Wingdings" pitchFamily="2" charset="2"/>
              <a:buChar char="v"/>
            </a:pPr>
            <a:endParaRPr lang="en-US" sz="1200" b="0" dirty="0" smtClean="0">
              <a:latin typeface="Garamond" pitchFamily="18" charset="0"/>
            </a:endParaRPr>
          </a:p>
          <a:p>
            <a:pPr lvl="3">
              <a:lnSpc>
                <a:spcPct val="150000"/>
              </a:lnSpc>
              <a:buFont typeface="Wingdings" pitchFamily="2" charset="2"/>
              <a:buChar char="v"/>
            </a:pPr>
            <a:endParaRPr lang="en-US" sz="1200" b="0" dirty="0" smtClean="0">
              <a:latin typeface="Garamond" pitchFamily="18" charset="0"/>
            </a:endParaRPr>
          </a:p>
          <a:p>
            <a:pPr lvl="1">
              <a:lnSpc>
                <a:spcPct val="150000"/>
              </a:lnSpc>
              <a:spcBef>
                <a:spcPct val="70000"/>
              </a:spcBef>
              <a:buFont typeface="Wingdings" pitchFamily="2" charset="2"/>
              <a:buChar char="v"/>
            </a:pPr>
            <a:endParaRPr lang="en-US" sz="2000" b="0" dirty="0" smtClean="0">
              <a:latin typeface="Garamond" pitchFamily="18" charset="0"/>
            </a:endParaRPr>
          </a:p>
          <a:p>
            <a:pPr lvl="1" eaLnBrk="1" hangingPunct="1">
              <a:lnSpc>
                <a:spcPct val="150000"/>
              </a:lnSpc>
            </a:pPr>
            <a:endParaRPr lang="en-US" sz="2000" b="1" dirty="0" smtClean="0">
              <a:effectLst/>
              <a:latin typeface="Garamond" pitchFamily="18" charset="0"/>
            </a:endParaRPr>
          </a:p>
        </p:txBody>
      </p:sp>
      <p:sp>
        <p:nvSpPr>
          <p:cNvPr id="5" name="TextBox 4"/>
          <p:cNvSpPr txBox="1"/>
          <p:nvPr/>
        </p:nvSpPr>
        <p:spPr>
          <a:xfrm>
            <a:off x="5486400" y="1828800"/>
            <a:ext cx="2667000" cy="1992212"/>
          </a:xfrm>
          <a:prstGeom prst="rect">
            <a:avLst/>
          </a:prstGeom>
          <a:noFill/>
          <a:ln>
            <a:solidFill>
              <a:schemeClr val="accent2"/>
            </a:solidFill>
          </a:ln>
        </p:spPr>
        <p:txBody>
          <a:bodyPr wrap="square" rtlCol="0">
            <a:spAutoFit/>
          </a:bodyPr>
          <a:lstStyle/>
          <a:p>
            <a:pPr algn="ctr"/>
            <a:r>
              <a:rPr lang="en-US" b="1" u="sng" dirty="0" smtClean="0">
                <a:solidFill>
                  <a:schemeClr val="accent2">
                    <a:lumMod val="75000"/>
                  </a:schemeClr>
                </a:solidFill>
                <a:latin typeface="Garamond" pitchFamily="18" charset="0"/>
              </a:rPr>
              <a:t>Class Room Activities</a:t>
            </a:r>
          </a:p>
          <a:p>
            <a:pPr>
              <a:lnSpc>
                <a:spcPct val="150000"/>
              </a:lnSpc>
              <a:buFont typeface="Arial" pitchFamily="34" charset="0"/>
              <a:buChar char="•"/>
            </a:pPr>
            <a:r>
              <a:rPr lang="en-US" dirty="0" smtClean="0">
                <a:solidFill>
                  <a:schemeClr val="accent1">
                    <a:lumMod val="75000"/>
                  </a:schemeClr>
                </a:solidFill>
                <a:latin typeface="Garamond" pitchFamily="18" charset="0"/>
              </a:rPr>
              <a:t>Lectures</a:t>
            </a:r>
          </a:p>
          <a:p>
            <a:pPr>
              <a:lnSpc>
                <a:spcPct val="150000"/>
              </a:lnSpc>
              <a:buFont typeface="Arial" pitchFamily="34" charset="0"/>
              <a:buChar char="•"/>
            </a:pPr>
            <a:r>
              <a:rPr lang="en-US" dirty="0" smtClean="0">
                <a:solidFill>
                  <a:schemeClr val="accent1">
                    <a:lumMod val="75000"/>
                  </a:schemeClr>
                </a:solidFill>
                <a:latin typeface="Garamond" pitchFamily="18" charset="0"/>
              </a:rPr>
              <a:t>Labs</a:t>
            </a:r>
          </a:p>
          <a:p>
            <a:pPr>
              <a:lnSpc>
                <a:spcPct val="150000"/>
              </a:lnSpc>
              <a:buFont typeface="Arial" pitchFamily="34" charset="0"/>
              <a:buChar char="•"/>
            </a:pPr>
            <a:r>
              <a:rPr lang="en-US" dirty="0" smtClean="0">
                <a:solidFill>
                  <a:schemeClr val="accent1">
                    <a:lumMod val="75000"/>
                  </a:schemeClr>
                </a:solidFill>
                <a:latin typeface="Garamond" pitchFamily="18" charset="0"/>
              </a:rPr>
              <a:t>Clinicals</a:t>
            </a:r>
          </a:p>
          <a:p>
            <a:pPr>
              <a:lnSpc>
                <a:spcPct val="150000"/>
              </a:lnSpc>
              <a:buFont typeface="Arial" pitchFamily="34" charset="0"/>
              <a:buChar char="•"/>
            </a:pPr>
            <a:r>
              <a:rPr lang="en-US" dirty="0" smtClean="0">
                <a:solidFill>
                  <a:schemeClr val="accent1">
                    <a:lumMod val="75000"/>
                  </a:schemeClr>
                </a:solidFill>
                <a:latin typeface="Garamond" pitchFamily="18" charset="0"/>
              </a:rPr>
              <a:t>Supervised Study Halls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Rot="1" noChangeArrowheads="1"/>
          </p:cNvSpPr>
          <p:nvPr>
            <p:ph type="title"/>
          </p:nvPr>
        </p:nvSpPr>
        <p:spPr>
          <a:xfrm>
            <a:off x="0" y="0"/>
            <a:ext cx="9144000" cy="1295400"/>
          </a:xfrm>
        </p:spPr>
        <p:txBody>
          <a:bodyPr>
            <a:normAutofit/>
          </a:bodyPr>
          <a:lstStyle/>
          <a:p>
            <a:pPr algn="ctr" eaLnBrk="1" hangingPunct="1">
              <a:defRPr/>
            </a:pPr>
            <a:r>
              <a:rPr lang="en-US" sz="3600" cap="all" dirty="0" smtClean="0">
                <a:effectLst>
                  <a:outerShdw blurRad="38100" dist="38100" dir="2700000" algn="tl">
                    <a:srgbClr val="000000">
                      <a:alpha val="43137"/>
                    </a:srgbClr>
                  </a:outerShdw>
                </a:effectLst>
                <a:latin typeface="Garamond" pitchFamily="18" charset="0"/>
              </a:rPr>
              <a:t>Vocational Educational Training</a:t>
            </a:r>
          </a:p>
        </p:txBody>
      </p:sp>
      <p:sp>
        <p:nvSpPr>
          <p:cNvPr id="71685" name="Rectangle 3"/>
          <p:cNvSpPr>
            <a:spLocks noGrp="1" noChangeArrowheads="1"/>
          </p:cNvSpPr>
          <p:nvPr>
            <p:ph sz="quarter" idx="2"/>
          </p:nvPr>
        </p:nvSpPr>
        <p:spPr>
          <a:xfrm>
            <a:off x="457200" y="2438400"/>
            <a:ext cx="4038600" cy="4114800"/>
          </a:xfrm>
          <a:ln>
            <a:solidFill>
              <a:schemeClr val="accent1"/>
            </a:solidFill>
          </a:ln>
        </p:spPr>
        <p:txBody>
          <a:bodyPr anchor="ctr">
            <a:normAutofit/>
          </a:bodyPr>
          <a:lstStyle/>
          <a:p>
            <a:pPr marL="457200" indent="-457200">
              <a:spcBef>
                <a:spcPts val="0"/>
              </a:spcBef>
              <a:buNone/>
            </a:pPr>
            <a:r>
              <a:rPr lang="en-US" sz="2400" i="1" dirty="0" smtClean="0">
                <a:solidFill>
                  <a:schemeClr val="tx2"/>
                </a:solidFill>
                <a:latin typeface="Bell MT" pitchFamily="18" charset="0"/>
              </a:rPr>
              <a:t>Karen has a high school diploma </a:t>
            </a:r>
          </a:p>
          <a:p>
            <a:pPr marL="457200" indent="-457200">
              <a:spcBef>
                <a:spcPts val="0"/>
              </a:spcBef>
              <a:buNone/>
            </a:pPr>
            <a:r>
              <a:rPr lang="en-US" sz="2400" i="1" dirty="0" smtClean="0">
                <a:solidFill>
                  <a:schemeClr val="tx2"/>
                </a:solidFill>
                <a:latin typeface="Bell MT" pitchFamily="18" charset="0"/>
              </a:rPr>
              <a:t>and would like to enroll in </a:t>
            </a:r>
          </a:p>
          <a:p>
            <a:pPr marL="457200" indent="-457200">
              <a:spcBef>
                <a:spcPts val="0"/>
              </a:spcBef>
              <a:buNone/>
            </a:pPr>
            <a:r>
              <a:rPr lang="en-US" sz="2400" i="1" dirty="0" smtClean="0">
                <a:solidFill>
                  <a:schemeClr val="tx2"/>
                </a:solidFill>
                <a:latin typeface="Bell MT" pitchFamily="18" charset="0"/>
              </a:rPr>
              <a:t>cosmetology school. The program </a:t>
            </a:r>
          </a:p>
          <a:p>
            <a:pPr marL="457200" indent="-457200">
              <a:spcBef>
                <a:spcPts val="0"/>
              </a:spcBef>
              <a:buNone/>
            </a:pPr>
            <a:r>
              <a:rPr lang="en-US" sz="2400" i="1" dirty="0" smtClean="0">
                <a:solidFill>
                  <a:schemeClr val="tx2"/>
                </a:solidFill>
                <a:latin typeface="Bell MT" pitchFamily="18" charset="0"/>
              </a:rPr>
              <a:t>is 6 months long. 		</a:t>
            </a:r>
          </a:p>
          <a:p>
            <a:pPr>
              <a:spcBef>
                <a:spcPts val="0"/>
              </a:spcBef>
              <a:buNone/>
            </a:pPr>
            <a:endParaRPr lang="en-US" sz="1200" b="0" dirty="0" smtClean="0">
              <a:latin typeface="Arial Narrow" pitchFamily="34" charset="0"/>
            </a:endParaRPr>
          </a:p>
          <a:p>
            <a:pPr lvl="1">
              <a:spcBef>
                <a:spcPct val="70000"/>
              </a:spcBef>
              <a:buFont typeface="Wingdings" pitchFamily="2" charset="2"/>
              <a:buChar char="v"/>
            </a:pPr>
            <a:endParaRPr lang="en-US" sz="2000" b="0" dirty="0" smtClean="0">
              <a:latin typeface="Arial Narrow" pitchFamily="34" charset="0"/>
            </a:endParaRPr>
          </a:p>
          <a:p>
            <a:pPr lvl="1" eaLnBrk="1" hangingPunct="1"/>
            <a:endParaRPr lang="en-US" sz="2000" b="1" dirty="0" smtClean="0">
              <a:effectLst/>
            </a:endParaRPr>
          </a:p>
        </p:txBody>
      </p:sp>
      <p:sp>
        <p:nvSpPr>
          <p:cNvPr id="8" name="Content Placeholder 7"/>
          <p:cNvSpPr>
            <a:spLocks noGrp="1"/>
          </p:cNvSpPr>
          <p:nvPr>
            <p:ph sz="quarter" idx="4"/>
          </p:nvPr>
        </p:nvSpPr>
        <p:spPr>
          <a:xfrm>
            <a:off x="4724400" y="2438400"/>
            <a:ext cx="3886200" cy="4419600"/>
          </a:xfrm>
          <a:ln>
            <a:noFill/>
          </a:ln>
        </p:spPr>
        <p:txBody>
          <a:bodyPr>
            <a:normAutofit/>
          </a:bodyPr>
          <a:lstStyle/>
          <a:p>
            <a:pPr marL="514350" indent="-514350">
              <a:buNone/>
            </a:pPr>
            <a:endParaRPr lang="en-US" sz="3600" i="1" dirty="0" smtClean="0">
              <a:solidFill>
                <a:schemeClr val="tx2"/>
              </a:solidFill>
              <a:latin typeface="Bell MT" pitchFamily="18" charset="0"/>
            </a:endParaRPr>
          </a:p>
          <a:p>
            <a:pPr marL="514350" indent="-514350">
              <a:buNone/>
            </a:pPr>
            <a:endParaRPr lang="en-US" sz="3600" i="1" dirty="0" smtClean="0">
              <a:solidFill>
                <a:schemeClr val="tx2"/>
              </a:solidFill>
              <a:latin typeface="Bell MT" pitchFamily="18" charset="0"/>
            </a:endParaRPr>
          </a:p>
        </p:txBody>
      </p:sp>
      <p:sp>
        <p:nvSpPr>
          <p:cNvPr id="5" name="Text Placeholder 4"/>
          <p:cNvSpPr>
            <a:spLocks noGrp="1"/>
          </p:cNvSpPr>
          <p:nvPr>
            <p:ph type="body" sz="quarter" idx="1"/>
          </p:nvPr>
        </p:nvSpPr>
        <p:spPr>
          <a:xfrm>
            <a:off x="457200" y="1752600"/>
            <a:ext cx="4038600" cy="640080"/>
          </a:xfrm>
        </p:spPr>
        <p:txBody>
          <a:bodyPr>
            <a:noAutofit/>
          </a:bodyPr>
          <a:lstStyle/>
          <a:p>
            <a:pPr algn="ctr"/>
            <a:r>
              <a:rPr lang="en-US" sz="5400" dirty="0" smtClean="0"/>
              <a:t>Scenario </a:t>
            </a:r>
            <a:endParaRPr lang="en-US" sz="5400" dirty="0"/>
          </a:p>
        </p:txBody>
      </p:sp>
      <p:sp>
        <p:nvSpPr>
          <p:cNvPr id="6" name="Text Placeholder 5"/>
          <p:cNvSpPr>
            <a:spLocks noGrp="1"/>
          </p:cNvSpPr>
          <p:nvPr>
            <p:ph type="body" sz="quarter" idx="3"/>
          </p:nvPr>
        </p:nvSpPr>
        <p:spPr>
          <a:solidFill>
            <a:schemeClr val="accent1"/>
          </a:solidFill>
        </p:spPr>
        <p:txBody>
          <a:bodyPr>
            <a:noAutofit/>
          </a:bodyPr>
          <a:lstStyle/>
          <a:p>
            <a:pPr algn="ctr"/>
            <a:r>
              <a:rPr lang="en-US" sz="4000" dirty="0" smtClean="0"/>
              <a:t>Does it Count?</a:t>
            </a:r>
            <a:endParaRPr lang="en-US" sz="4000" dirty="0"/>
          </a:p>
        </p:txBody>
      </p:sp>
      <p:sp>
        <p:nvSpPr>
          <p:cNvPr id="10" name="TextBox 9"/>
          <p:cNvSpPr txBox="1"/>
          <p:nvPr/>
        </p:nvSpPr>
        <p:spPr>
          <a:xfrm>
            <a:off x="4876800" y="2971800"/>
            <a:ext cx="2057400"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YES</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TextBox 10"/>
          <p:cNvSpPr txBox="1"/>
          <p:nvPr/>
        </p:nvSpPr>
        <p:spPr>
          <a:xfrm>
            <a:off x="6248400" y="4191000"/>
            <a:ext cx="2057400"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No</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Rot="1" noChangeArrowheads="1"/>
          </p:cNvSpPr>
          <p:nvPr>
            <p:ph type="title"/>
          </p:nvPr>
        </p:nvSpPr>
        <p:spPr>
          <a:xfrm>
            <a:off x="0" y="0"/>
            <a:ext cx="9144000" cy="1295400"/>
          </a:xfrm>
        </p:spPr>
        <p:txBody>
          <a:bodyPr>
            <a:normAutofit/>
          </a:bodyPr>
          <a:lstStyle/>
          <a:p>
            <a:pPr algn="ctr" eaLnBrk="1" hangingPunct="1">
              <a:defRPr/>
            </a:pPr>
            <a:r>
              <a:rPr lang="en-US" sz="3600" cap="all" dirty="0" smtClean="0">
                <a:effectLst>
                  <a:outerShdw blurRad="38100" dist="38100" dir="2700000" algn="tl">
                    <a:srgbClr val="000000">
                      <a:alpha val="43137"/>
                    </a:srgbClr>
                  </a:outerShdw>
                </a:effectLst>
                <a:latin typeface="Garamond" pitchFamily="18" charset="0"/>
              </a:rPr>
              <a:t>Vocational Educational Training</a:t>
            </a:r>
          </a:p>
        </p:txBody>
      </p:sp>
      <p:sp>
        <p:nvSpPr>
          <p:cNvPr id="8" name="Content Placeholder 7"/>
          <p:cNvSpPr>
            <a:spLocks noGrp="1"/>
          </p:cNvSpPr>
          <p:nvPr>
            <p:ph sz="quarter" idx="4"/>
          </p:nvPr>
        </p:nvSpPr>
        <p:spPr>
          <a:xfrm>
            <a:off x="4724400" y="2438400"/>
            <a:ext cx="3886200" cy="4419600"/>
          </a:xfrm>
          <a:ln>
            <a:noFill/>
          </a:ln>
        </p:spPr>
        <p:txBody>
          <a:bodyPr>
            <a:normAutofit/>
          </a:bodyPr>
          <a:lstStyle/>
          <a:p>
            <a:pPr marL="514350" indent="-514350">
              <a:buNone/>
            </a:pPr>
            <a:endParaRPr lang="en-US" sz="3600" i="1" dirty="0" smtClean="0">
              <a:solidFill>
                <a:schemeClr val="tx2"/>
              </a:solidFill>
              <a:latin typeface="Bell MT" pitchFamily="18" charset="0"/>
            </a:endParaRPr>
          </a:p>
          <a:p>
            <a:pPr marL="514350" indent="-514350">
              <a:buNone/>
            </a:pPr>
            <a:endParaRPr lang="en-US" sz="3600" i="1" dirty="0" smtClean="0">
              <a:solidFill>
                <a:schemeClr val="tx2"/>
              </a:solidFill>
              <a:latin typeface="Bell MT" pitchFamily="18" charset="0"/>
            </a:endParaRPr>
          </a:p>
        </p:txBody>
      </p:sp>
      <p:sp>
        <p:nvSpPr>
          <p:cNvPr id="5" name="Text Placeholder 4"/>
          <p:cNvSpPr>
            <a:spLocks noGrp="1"/>
          </p:cNvSpPr>
          <p:nvPr>
            <p:ph type="body" sz="quarter" idx="1"/>
          </p:nvPr>
        </p:nvSpPr>
        <p:spPr>
          <a:xfrm>
            <a:off x="457200" y="1752600"/>
            <a:ext cx="4038600" cy="640080"/>
          </a:xfrm>
        </p:spPr>
        <p:txBody>
          <a:bodyPr>
            <a:noAutofit/>
          </a:bodyPr>
          <a:lstStyle/>
          <a:p>
            <a:pPr algn="ctr"/>
            <a:r>
              <a:rPr lang="en-US" sz="5400" dirty="0" smtClean="0"/>
              <a:t>Scenario </a:t>
            </a:r>
            <a:endParaRPr lang="en-US" sz="5400" dirty="0"/>
          </a:p>
        </p:txBody>
      </p:sp>
      <p:sp>
        <p:nvSpPr>
          <p:cNvPr id="6" name="Text Placeholder 5"/>
          <p:cNvSpPr>
            <a:spLocks noGrp="1"/>
          </p:cNvSpPr>
          <p:nvPr>
            <p:ph type="body" sz="quarter" idx="3"/>
          </p:nvPr>
        </p:nvSpPr>
        <p:spPr>
          <a:solidFill>
            <a:schemeClr val="accent1"/>
          </a:solidFill>
        </p:spPr>
        <p:txBody>
          <a:bodyPr>
            <a:noAutofit/>
          </a:bodyPr>
          <a:lstStyle/>
          <a:p>
            <a:pPr algn="ctr"/>
            <a:r>
              <a:rPr lang="en-US" sz="4000" dirty="0" smtClean="0"/>
              <a:t>Does it Count?</a:t>
            </a:r>
            <a:endParaRPr lang="en-US" sz="4000" dirty="0"/>
          </a:p>
        </p:txBody>
      </p:sp>
      <p:sp>
        <p:nvSpPr>
          <p:cNvPr id="10" name="TextBox 9"/>
          <p:cNvSpPr txBox="1"/>
          <p:nvPr/>
        </p:nvSpPr>
        <p:spPr>
          <a:xfrm>
            <a:off x="5486400" y="3429000"/>
            <a:ext cx="2362200" cy="101566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Bell MT" pitchFamily="18" charset="0"/>
              </a:rPr>
              <a:t>YES</a:t>
            </a:r>
            <a:r>
              <a:rPr lang="en-US" sz="6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3"/>
          <p:cNvSpPr>
            <a:spLocks noGrp="1" noChangeArrowheads="1"/>
          </p:cNvSpPr>
          <p:nvPr>
            <p:ph sz="quarter" idx="2"/>
          </p:nvPr>
        </p:nvSpPr>
        <p:spPr>
          <a:xfrm>
            <a:off x="457200" y="2438400"/>
            <a:ext cx="4038600" cy="4114800"/>
          </a:xfrm>
          <a:ln>
            <a:solidFill>
              <a:schemeClr val="accent1"/>
            </a:solidFill>
          </a:ln>
        </p:spPr>
        <p:txBody>
          <a:bodyPr anchor="ctr">
            <a:normAutofit/>
          </a:bodyPr>
          <a:lstStyle/>
          <a:p>
            <a:pPr marL="457200" indent="-457200">
              <a:spcBef>
                <a:spcPts val="0"/>
              </a:spcBef>
              <a:buNone/>
            </a:pPr>
            <a:r>
              <a:rPr lang="en-US" sz="2400" i="1" dirty="0" smtClean="0">
                <a:solidFill>
                  <a:schemeClr val="tx2"/>
                </a:solidFill>
                <a:latin typeface="Bell MT" pitchFamily="18" charset="0"/>
              </a:rPr>
              <a:t>Karen has a high school diploma </a:t>
            </a:r>
          </a:p>
          <a:p>
            <a:pPr marL="457200" indent="-457200">
              <a:spcBef>
                <a:spcPts val="0"/>
              </a:spcBef>
              <a:buNone/>
            </a:pPr>
            <a:r>
              <a:rPr lang="en-US" sz="2400" i="1" dirty="0" smtClean="0">
                <a:solidFill>
                  <a:schemeClr val="tx2"/>
                </a:solidFill>
                <a:latin typeface="Bell MT" pitchFamily="18" charset="0"/>
              </a:rPr>
              <a:t>and would like to enroll in </a:t>
            </a:r>
          </a:p>
          <a:p>
            <a:pPr marL="457200" indent="-457200">
              <a:spcBef>
                <a:spcPts val="0"/>
              </a:spcBef>
              <a:buNone/>
            </a:pPr>
            <a:r>
              <a:rPr lang="en-US" sz="2400" i="1" dirty="0" smtClean="0">
                <a:solidFill>
                  <a:schemeClr val="tx2"/>
                </a:solidFill>
                <a:latin typeface="Bell MT" pitchFamily="18" charset="0"/>
              </a:rPr>
              <a:t>cosmetology school. The program </a:t>
            </a:r>
          </a:p>
          <a:p>
            <a:pPr marL="457200" indent="-457200">
              <a:spcBef>
                <a:spcPts val="0"/>
              </a:spcBef>
              <a:buNone/>
            </a:pPr>
            <a:r>
              <a:rPr lang="en-US" sz="2400" i="1" dirty="0" smtClean="0">
                <a:solidFill>
                  <a:schemeClr val="tx2"/>
                </a:solidFill>
                <a:latin typeface="Bell MT" pitchFamily="18" charset="0"/>
              </a:rPr>
              <a:t>is 6 months long. 		</a:t>
            </a:r>
          </a:p>
          <a:p>
            <a:pPr>
              <a:spcBef>
                <a:spcPts val="0"/>
              </a:spcBef>
              <a:buNone/>
            </a:pPr>
            <a:endParaRPr lang="en-US" sz="1200" b="0" dirty="0" smtClean="0">
              <a:latin typeface="Arial Narrow" pitchFamily="34" charset="0"/>
            </a:endParaRPr>
          </a:p>
          <a:p>
            <a:pPr lvl="1">
              <a:spcBef>
                <a:spcPct val="70000"/>
              </a:spcBef>
              <a:buFont typeface="Wingdings" pitchFamily="2" charset="2"/>
              <a:buChar char="v"/>
            </a:pPr>
            <a:endParaRPr lang="en-US" sz="2000" b="0" dirty="0" smtClean="0">
              <a:latin typeface="Arial Narrow" pitchFamily="34" charset="0"/>
            </a:endParaRPr>
          </a:p>
          <a:p>
            <a:pPr lvl="1" eaLnBrk="1" hangingPunct="1"/>
            <a:endParaRPr lang="en-US" sz="2000" b="1" dirty="0" smtClean="0">
              <a:effectLst/>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Making the grade: &amp;#x0D;&amp;#x0A;Educational Activities&amp;quot;&quot;/&gt;&lt;property id=&quot;20307&quot; value=&quot;256&quot;/&gt;&lt;/object&gt;&lt;object type=&quot;3&quot; unique_id=&quot;10005&quot;&gt;&lt;property id=&quot;20148&quot; value=&quot;5&quot;/&gt;&lt;property id=&quot;20300&quot; value=&quot;Slide 2 - &amp;quot;Commonly Used Terms&amp;quot;&quot;/&gt;&lt;property id=&quot;20307&quot; value=&quot;257&quot;/&gt;&lt;/object&gt;&lt;object type=&quot;3&quot; unique_id=&quot;10006&quot;&gt;&lt;property id=&quot;20148&quot; value=&quot;5&quot;/&gt;&lt;property id=&quot;20300&quot; value=&quot;Slide 3 - &amp;quot;12 Work Activity Categories &amp;quot;&quot;/&gt;&lt;property id=&quot;20307&quot; value=&quot;272&quot;/&gt;&lt;/object&gt;&lt;object type=&quot;3&quot; unique_id=&quot;10009&quot;&gt;&lt;property id=&quot;20148&quot; value=&quot;5&quot;/&gt;&lt;property id=&quot;20300&quot; value=&quot;Slide 7 - &amp;quot;Vocational Educational Training&amp;quot;&quot;/&gt;&lt;property id=&quot;20307&quot; value=&quot;360&quot;/&gt;&lt;/object&gt;&lt;object type=&quot;3&quot; unique_id=&quot;10016&quot;&gt;&lt;property id=&quot;20148&quot; value=&quot;5&quot;/&gt;&lt;property id=&quot;20300&quot; value=&quot;Slide 8 - &amp;quot;Vocational Educational Training&amp;quot;&quot;/&gt;&lt;property id=&quot;20307&quot; value=&quot;355&quot;/&gt;&lt;/object&gt;&lt;object type=&quot;3&quot; unique_id=&quot;10017&quot;&gt;&lt;property id=&quot;20148&quot; value=&quot;5&quot;/&gt;&lt;property id=&quot;20300&quot; value=&quot;Slide 12 - &amp;quot; &amp;#x0D;&amp;#x0A;&amp;#x0D;&amp;#x0A;JOB SKILLS TRAINING DIRECTLY RELATED TO EMPLOYMENT &amp;#x0D;&amp;#x0A;&amp;quot;&quot;/&gt;&lt;property id=&quot;20307&quot; value=&quot;393&quot;/&gt;&lt;/object&gt;&lt;object type=&quot;3&quot; unique_id=&quot;10018&quot;&gt;&lt;property id=&quot;20148&quot; value=&quot;5&quot;/&gt;&lt;property id=&quot;20300&quot; value=&quot;Slide 13 - &amp;quot; J&amp;#x0D;&amp;#x0A;&amp;#x0D;&amp;#x0A;&amp;#x0D;&amp;#x0A;JOB SKILLS TRAINING DIRECTLY RELATED TO EMPLOYMENT &amp;#x0D;&amp;#x0A;&amp;#x0D;&amp;#x0A;&amp;quot;&quot;/&gt;&lt;property id=&quot;20307&quot; value=&quot;386&quot;/&gt;&lt;/object&gt;&lt;object type=&quot;3&quot; unique_id=&quot;10025&quot;&gt;&lt;property id=&quot;20148&quot; value=&quot;5&quot;/&gt;&lt;property id=&quot;20300&quot; value=&quot;Slide 14 - &amp;quot;JOB SKILLS Training DIRECTLY RELATED TO Employment&amp;quot;&quot;/&gt;&lt;property id=&quot;20307&quot; value=&quot;392&quot;/&gt;&lt;/object&gt;&lt;object type=&quot;3&quot; unique_id=&quot;10026&quot;&gt;&lt;property id=&quot;20148&quot; value=&quot;5&quot;/&gt;&lt;property id=&quot;20300&quot; value=&quot;Slide 18 - &amp;quot;   &amp;#x0D;&amp;#x0A;Education Directly Related to Employment&amp;#x0D;&amp;#x0A;&amp;#x0D;&amp;#x0A;&amp;quot;&quot;/&gt;&lt;property id=&quot;20307&quot; value=&quot;361&quot;/&gt;&lt;/object&gt;&lt;object type=&quot;3&quot; unique_id=&quot;10027&quot;&gt;&lt;property id=&quot;20148&quot; value=&quot;5&quot;/&gt;&lt;property id=&quot;20300&quot; value=&quot;Slide 19 - &amp;quot;   &amp;#x0D;&amp;#x0A;&amp;#x0D;&amp;#x0A; Education Directly Related to Employment&amp;#x0D;&amp;#x0A;&amp;#x0D;&amp;#x0A;&amp;quot;&quot;/&gt;&lt;property id=&quot;20307&quot; value=&quot;306&quot;/&gt;&lt;/object&gt;&lt;object type=&quot;3&quot; unique_id=&quot;10034&quot;&gt;&lt;property id=&quot;20148&quot; value=&quot;5&quot;/&gt;&lt;property id=&quot;20300&quot; value=&quot;Slide 20 - &amp;quot;Education Directly Related to Employment&amp;quot;&quot;/&gt;&lt;property id=&quot;20307&quot; value=&quot;356&quot;/&gt;&lt;/object&gt;&lt;object type=&quot;3&quot; unique_id=&quot;10035&quot;&gt;&lt;property id=&quot;20148&quot; value=&quot;5&quot;/&gt;&lt;property id=&quot;20300&quot; value=&quot;Slide 22 - &amp;quot;&amp;#x0D;&amp;#x0A;&amp;#x0D;&amp;#x0A;&amp;#x0D;&amp;#x0A;&amp;#x0D;&amp;#x0A;&amp;quot;&quot;/&gt;&lt;property id=&quot;20307&quot; value=&quot;308&quot;/&gt;&lt;/object&gt;&lt;object type=&quot;3&quot; unique_id=&quot;10036&quot;&gt;&lt;property id=&quot;20148&quot; value=&quot;5&quot;/&gt;&lt;property id=&quot;20300&quot; value=&quot;Slide 23 - &amp;quot;&amp;#x0D;&amp;#x0A;&amp;quot;&quot;/&gt;&lt;property id=&quot;20307&quot; value=&quot;363&quot;/&gt;&lt;/object&gt;&lt;object type=&quot;3&quot; unique_id=&quot;10043&quot;&gt;&lt;property id=&quot;20148&quot; value=&quot;5&quot;/&gt;&lt;property id=&quot;20300&quot; value=&quot;Slide 24 - &amp;quot;Satisfactory attendance at a secondary school&amp;quot;&quot;/&gt;&lt;property id=&quot;20307&quot; value=&quot;358&quot;/&gt;&lt;/object&gt;&lt;object type=&quot;3&quot; unique_id=&quot;10049&quot;&gt;&lt;property id=&quot;20148&quot; value=&quot;5&quot;/&gt;&lt;property id=&quot;20300&quot; value=&quot;Slide 39 - &amp;quot;STATEMENT of REQUIRED or RECOMMENDED &amp;#x0D;&amp;#x0A;STUDY TIME&amp;quot;&quot;/&gt;&lt;property id=&quot;20307&quot; value=&quot;276&quot;/&gt;&lt;/object&gt;&lt;object type=&quot;3&quot; unique_id=&quot;10058&quot;&gt;&lt;property id=&quot;20148&quot; value=&quot;5&quot;/&gt;&lt;property id=&quot;20300&quot; value=&quot;Slide 46 - &amp;quot;QUESTIONS?&amp;quot;&quot;/&gt;&lt;property id=&quot;20307&quot; value=&quot;269&quot;/&gt;&lt;/object&gt;&lt;object type=&quot;3&quot; unique_id=&quot;10378&quot;&gt;&lt;property id=&quot;20148&quot; value=&quot;5&quot;/&gt;&lt;property id=&quot;20300&quot; value=&quot;Slide 4 - &amp;quot;Educational Work Activities&amp;quot;&quot;/&gt;&lt;property id=&quot;20307&quot; value=&quot;403&quot;/&gt;&lt;/object&gt;&lt;object type=&quot;3&quot; unique_id=&quot;10379&quot;&gt;&lt;property id=&quot;20148&quot; value=&quot;5&quot;/&gt;&lt;property id=&quot;20300&quot; value=&quot;Slide 6 - &amp;quot;Vocational Educational Training&amp;quot;&quot;/&gt;&lt;property id=&quot;20307&quot; value=&quot;404&quot;/&gt;&lt;/object&gt;&lt;object type=&quot;3&quot; unique_id=&quot;10380&quot;&gt;&lt;property id=&quot;20148&quot; value=&quot;5&quot;/&gt;&lt;property id=&quot;20300&quot; value=&quot;Slide 9 - &amp;quot;Vocational Educational Training&amp;quot;&quot;/&gt;&lt;property id=&quot;20307&quot; value=&quot;406&quot;/&gt;&lt;/object&gt;&lt;object type=&quot;3&quot; unique_id=&quot;10381&quot;&gt;&lt;property id=&quot;20148&quot; value=&quot;5&quot;/&gt;&lt;property id=&quot;20300&quot; value=&quot;Slide 10 - &amp;quot;Vocational Educational Training&amp;quot;&quot;/&gt;&lt;property id=&quot;20307&quot; value=&quot;405&quot;/&gt;&lt;/object&gt;&lt;object type=&quot;3&quot; unique_id=&quot;10382&quot;&gt;&lt;property id=&quot;20148&quot; value=&quot;5&quot;/&gt;&lt;property id=&quot;20300&quot; value=&quot;Slide 11 - &amp;quot;Vocational Educational Training&amp;quot;&quot;/&gt;&lt;property id=&quot;20307&quot; value=&quot;407&quot;/&gt;&lt;/object&gt;&lt;object type=&quot;3&quot; unique_id=&quot;10388&quot;&gt;&lt;property id=&quot;20148&quot; value=&quot;5&quot;/&gt;&lt;property id=&quot;20300&quot; value=&quot;Slide 15 - &amp;quot;JOB SKILLS Training DIRECTLY RELATED TO Employment&amp;quot;&quot;/&gt;&lt;property id=&quot;20307&quot; value=&quot;414&quot;/&gt;&lt;/object&gt;&lt;object type=&quot;3&quot; unique_id=&quot;10389&quot;&gt;&lt;property id=&quot;20148&quot; value=&quot;5&quot;/&gt;&lt;property id=&quot;20300&quot; value=&quot;Slide 16 - &amp;quot;JOB SKILLS Training DIRECTLY RELATED TO Employment&amp;quot;&quot;/&gt;&lt;property id=&quot;20307&quot; value=&quot;413&quot;/&gt;&lt;/object&gt;&lt;object type=&quot;3&quot; unique_id=&quot;10390&quot;&gt;&lt;property id=&quot;20148&quot; value=&quot;5&quot;/&gt;&lt;property id=&quot;20300&quot; value=&quot;Slide 17 - &amp;quot;JOB SKILLS Training DIRECTLY RELATED TO Employment&amp;quot;&quot;/&gt;&lt;property id=&quot;20307&quot; value=&quot;415&quot;/&gt;&lt;/object&gt;&lt;object type=&quot;3&quot; unique_id=&quot;10392&quot;&gt;&lt;property id=&quot;20148&quot; value=&quot;5&quot;/&gt;&lt;property id=&quot;20300&quot; value=&quot;Slide 21 - &amp;quot;Education Directly Related to Employment&amp;quot;&quot;/&gt;&lt;property id=&quot;20307&quot; value=&quot;417&quot;/&gt;&lt;/object&gt;&lt;object type=&quot;3&quot; unique_id=&quot;10398&quot;&gt;&lt;property id=&quot;20148&quot; value=&quot;5&quot;/&gt;&lt;property id=&quot;20300&quot; value=&quot;Slide 25 - &amp;quot;Satisfactory attendance at a secondary school&amp;quot;&quot;/&gt;&lt;property id=&quot;20307&quot; value=&quot;424&quot;/&gt;&lt;/object&gt;&lt;object type=&quot;3&quot; unique_id=&quot;10399&quot;&gt;&lt;property id=&quot;20148&quot; value=&quot;5&quot;/&gt;&lt;property id=&quot;20300&quot; value=&quot;Slide 26 - &amp;quot;Satisfactory attendance at a secondary school&amp;quot;&quot;/&gt;&lt;property id=&quot;20307&quot; value=&quot;423&quot;/&gt;&lt;/object&gt;&lt;object type=&quot;3&quot; unique_id=&quot;10400&quot;&gt;&lt;property id=&quot;20148&quot; value=&quot;5&quot;/&gt;&lt;property id=&quot;20300&quot; value=&quot;Slide 27 - &amp;quot;Satisfactory attendance at a secondary school&amp;quot;&quot;/&gt;&lt;property id=&quot;20307&quot; value=&quot;425&quot;/&gt;&lt;/object&gt;&lt;object type=&quot;3&quot; unique_id=&quot;10401&quot;&gt;&lt;property id=&quot;20148&quot; value=&quot;5&quot;/&gt;&lt;property id=&quot;20300&quot; value=&quot;Slide 38 - &amp;quot;STUDY TIME&amp;quot;&quot;/&gt;&lt;property id=&quot;20307&quot; value=&quot;426&quot;/&gt;&lt;/object&gt;&lt;object type=&quot;3&quot; unique_id=&quot;10404&quot;&gt;&lt;property id=&quot;20148&quot; value=&quot;5&quot;/&gt;&lt;property id=&quot;20300&quot; value=&quot;Slide 42 - &amp;quot;STUDY TIME&amp;quot;&quot;/&gt;&lt;property id=&quot;20307&quot; value=&quot;430&quot;/&gt;&lt;/object&gt;&lt;object type=&quot;3&quot; unique_id=&quot;10405&quot;&gt;&lt;property id=&quot;20148&quot; value=&quot;5&quot;/&gt;&lt;property id=&quot;20300&quot; value=&quot;Slide 44 - &amp;quot;Let’s Review&amp;quot;&quot;/&gt;&lt;property id=&quot;20307&quot; value=&quot;431&quot;/&gt;&lt;/object&gt;&lt;object type=&quot;3&quot; unique_id=&quot;10406&quot;&gt;&lt;property id=&quot;20148&quot; value=&quot;5&quot;/&gt;&lt;property id=&quot;20300&quot; value=&quot;Slide 45 - &amp;quot;Let’s Review&amp;quot;&quot;/&gt;&lt;property id=&quot;20307&quot; value=&quot;432&quot;/&gt;&lt;/object&gt;&lt;object type=&quot;3&quot; unique_id=&quot;10890&quot;&gt;&lt;property id=&quot;20148&quot; value=&quot;5&quot;/&gt;&lt;property id=&quot;20300&quot; value=&quot;Slide 40 - &amp;quot;STUDY TIME&amp;quot;&quot;/&gt;&lt;property id=&quot;20307&quot; value=&quot;436&quot;/&gt;&lt;/object&gt;&lt;object type=&quot;3&quot; unique_id=&quot;10891&quot;&gt;&lt;property id=&quot;20148&quot; value=&quot;5&quot;/&gt;&lt;property id=&quot;20300&quot; value=&quot;Slide 41 - &amp;quot;STUDY TIME&amp;quot;&quot;/&gt;&lt;property id=&quot;20307&quot; value=&quot;435&quot;/&gt;&lt;/object&gt;&lt;object type=&quot;3&quot; unique_id=&quot;10892&quot;&gt;&lt;property id=&quot;20148&quot; value=&quot;5&quot;/&gt;&lt;property id=&quot;20300&quot; value=&quot;Slide 43 - &amp;quot;STUDY TIME&amp;quot;&quot;/&gt;&lt;property id=&quot;20307&quot; value=&quot;434&quot;/&gt;&lt;/object&gt;&lt;object type=&quot;3&quot; unique_id=&quot;12428&quot;&gt;&lt;property id=&quot;20148&quot; value=&quot;5&quot;/&gt;&lt;property id=&quot;20300&quot; value=&quot;Slide 5 - &amp;quot;Let’s Begin! &amp;quot;&quot;/&gt;&lt;property id=&quot;20307&quot; value=&quot;447&quot;/&gt;&lt;/object&gt;&lt;object type=&quot;3&quot; unique_id=&quot;12429&quot;&gt;&lt;property id=&quot;20148&quot; value=&quot;5&quot;/&gt;&lt;property id=&quot;20300&quot; value=&quot;Slide 28 - &amp;quot;Supervision &amp;amp; Documentation &amp;quot;&quot;/&gt;&lt;property id=&quot;20307&quot; value=&quot;452&quot;/&gt;&lt;/object&gt;&lt;object type=&quot;3&quot; unique_id=&quot;12430&quot;&gt;&lt;property id=&quot;20148&quot; value=&quot;5&quot;/&gt;&lt;property id=&quot;20300&quot; value=&quot;Slide 29 - &amp;quot;SUPERVISION&amp;quot;&quot;/&gt;&lt;property id=&quot;20307&quot; value=&quot;453&quot;/&gt;&lt;/object&gt;&lt;object type=&quot;3&quot; unique_id=&quot;12431&quot;&gt;&lt;property id=&quot;20148&quot; value=&quot;5&quot;/&gt;&lt;property id=&quot;20300&quot; value=&quot;Slide 30 - &amp;quot;SUPERVISION&amp;quot;&quot;/&gt;&lt;property id=&quot;20307&quot; value=&quot;454&quot;/&gt;&lt;/object&gt;&lt;object type=&quot;3&quot; unique_id=&quot;12432&quot;&gt;&lt;property id=&quot;20148&quot; value=&quot;5&quot;/&gt;&lt;property id=&quot;20300&quot; value=&quot;Slide 31 - &amp;quot;SUPERVISION &amp;quot;&quot;/&gt;&lt;property id=&quot;20307&quot; value=&quot;455&quot;/&gt;&lt;/object&gt;&lt;object type=&quot;3&quot; unique_id=&quot;12433&quot;&gt;&lt;property id=&quot;20148&quot; value=&quot;5&quot;/&gt;&lt;property id=&quot;20300&quot; value=&quot;Slide 32 - &amp;quot;DOCUMENTATION&amp;quot;&quot;/&gt;&lt;property id=&quot;20307&quot; value=&quot;456&quot;/&gt;&lt;/object&gt;&lt;object type=&quot;3&quot; unique_id=&quot;12434&quot;&gt;&lt;property id=&quot;20148&quot; value=&quot;5&quot;/&gt;&lt;property id=&quot;20300&quot; value=&quot;Slide 33 - &amp;quot;DOCUMENTATION&amp;quot;&quot;/&gt;&lt;property id=&quot;20307&quot; value=&quot;457&quot;/&gt;&lt;/object&gt;&lt;object type=&quot;3&quot; unique_id=&quot;12435&quot;&gt;&lt;property id=&quot;20148&quot; value=&quot;5&quot;/&gt;&lt;property id=&quot;20300&quot; value=&quot;Slide 34 - &amp;quot;DOCUMENTATION&amp;quot;&quot;/&gt;&lt;property id=&quot;20307&quot; value=&quot;459&quot;/&gt;&lt;/object&gt;&lt;object type=&quot;3&quot; unique_id=&quot;12436&quot;&gt;&lt;property id=&quot;20148&quot; value=&quot;5&quot;/&gt;&lt;property id=&quot;20300&quot; value=&quot;Slide 35 - &amp;quot;Schedules &amp;amp; Study Time&amp;quot;&quot;/&gt;&lt;property id=&quot;20307&quot; value=&quot;450&quot;/&gt;&lt;/object&gt;&lt;object type=&quot;3&quot; unique_id=&quot;12437&quot;&gt;&lt;property id=&quot;20148&quot; value=&quot;5&quot;/&gt;&lt;property id=&quot;20300&quot; value=&quot;Slide 36 - &amp;quot;CLASS SCHEDULING&amp;quot;&quot;/&gt;&lt;property id=&quot;20307&quot; value=&quot;448&quot;/&gt;&lt;/object&gt;&lt;object type=&quot;3&quot; unique_id=&quot;12438&quot;&gt;&lt;property id=&quot;20148&quot; value=&quot;5&quot;/&gt;&lt;property id=&quot;20300&quot; value=&quot;Slide 37 - &amp;quot;CLASS SCHEDULING&amp;quot;&quot;/&gt;&lt;property id=&quot;20307&quot; value=&quot;449&quot;/&gt;&lt;/objec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cademic presentation for college cours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5F439A08D3819458E106DF831B05F73" ma:contentTypeVersion="4" ma:contentTypeDescription="Create a new document." ma:contentTypeScope="" ma:versionID="8258bb85fe7dc4c2a0cfcbad1ad4bc9c">
  <xsd:schema xmlns:xsd="http://www.w3.org/2001/XMLSchema" xmlns:xs="http://www.w3.org/2001/XMLSchema" xmlns:p="http://schemas.microsoft.com/office/2006/metadata/properties" targetNamespace="http://schemas.microsoft.com/office/2006/metadata/properties" ma:root="true" ma:fieldsID="7fae533ef3dbb81094feaea70219009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C12144-C712-42E6-B12D-448C817B7C51}">
  <ds:schemaRefs>
    <ds:schemaRef ds:uri="http://schemas.microsoft.com/sharepoint/v3/contenttype/forms"/>
  </ds:schemaRefs>
</ds:datastoreItem>
</file>

<file path=customXml/itemProps2.xml><?xml version="1.0" encoding="utf-8"?>
<ds:datastoreItem xmlns:ds="http://schemas.openxmlformats.org/officeDocument/2006/customXml" ds:itemID="{5E163B91-B87B-4507-80D2-720BB588EA66}">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2D5177F3-151D-47AA-9BF4-ACD97910AC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Academic presentation for college course</Template>
  <TotalTime>0</TotalTime>
  <Words>5400</Words>
  <Application>Microsoft Office PowerPoint</Application>
  <PresentationFormat>On-screen Show (4:3)</PresentationFormat>
  <Paragraphs>727</Paragraphs>
  <Slides>46</Slides>
  <Notes>46</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Academic presentation for college course</vt:lpstr>
      <vt:lpstr>Making the grade:  Educational Activities</vt:lpstr>
      <vt:lpstr>Commonly Used Terms</vt:lpstr>
      <vt:lpstr>12 Work Activity Categories </vt:lpstr>
      <vt:lpstr>Educational Work Activities</vt:lpstr>
      <vt:lpstr>Let’s Begin! </vt:lpstr>
      <vt:lpstr>Vocational Educational Training</vt:lpstr>
      <vt:lpstr>Vocational Educational Training</vt:lpstr>
      <vt:lpstr>Vocational Educational Training</vt:lpstr>
      <vt:lpstr>Vocational Educational Training</vt:lpstr>
      <vt:lpstr>Vocational Educational Training</vt:lpstr>
      <vt:lpstr>Vocational Educational Training</vt:lpstr>
      <vt:lpstr>   JOB SKILLS TRAINING DIRECTLY RELATED TO EMPLOYMENT  </vt:lpstr>
      <vt:lpstr> J   JOB SKILLS TRAINING DIRECTLY RELATED TO EMPLOYMENT   </vt:lpstr>
      <vt:lpstr>JOB SKILLS Training DIRECTLY RELATED TO Employment</vt:lpstr>
      <vt:lpstr>JOB SKILLS Training DIRECTLY RELATED TO Employment</vt:lpstr>
      <vt:lpstr>JOB SKILLS Training DIRECTLY RELATED TO Employment</vt:lpstr>
      <vt:lpstr>JOB SKILLS Training DIRECTLY RELATED TO Employment</vt:lpstr>
      <vt:lpstr>    Education Directly Related to Employment  </vt:lpstr>
      <vt:lpstr>      Education Directly Related to Employment  </vt:lpstr>
      <vt:lpstr>Education Directly Related to Employment</vt:lpstr>
      <vt:lpstr>Education Directly Related to Employment</vt:lpstr>
      <vt:lpstr>    </vt:lpstr>
      <vt:lpstr> </vt:lpstr>
      <vt:lpstr>Satisfactory attendance at a secondary school</vt:lpstr>
      <vt:lpstr>Satisfactory attendance at a secondary school</vt:lpstr>
      <vt:lpstr>Satisfactory attendance at a secondary school</vt:lpstr>
      <vt:lpstr>Satisfactory attendance at a secondary school</vt:lpstr>
      <vt:lpstr>Supervision &amp; Documentation </vt:lpstr>
      <vt:lpstr>SUPERVISION</vt:lpstr>
      <vt:lpstr>SUPERVISION</vt:lpstr>
      <vt:lpstr>SUPERVISION </vt:lpstr>
      <vt:lpstr>DOCUMENTATION</vt:lpstr>
      <vt:lpstr>DOCUMENTATION</vt:lpstr>
      <vt:lpstr>DOCUMENTATION</vt:lpstr>
      <vt:lpstr>Schedules &amp; Study Time</vt:lpstr>
      <vt:lpstr>CLASS SCHEDULING</vt:lpstr>
      <vt:lpstr>CLASS SCHEDULING</vt:lpstr>
      <vt:lpstr>STUDY TIME</vt:lpstr>
      <vt:lpstr>STATEMENT of REQUIRED or RECOMMENDED  STUDY TIME</vt:lpstr>
      <vt:lpstr>STUDY TIME</vt:lpstr>
      <vt:lpstr>STUDY TIME</vt:lpstr>
      <vt:lpstr>STUDY TIME</vt:lpstr>
      <vt:lpstr>STUDY TIME</vt:lpstr>
      <vt:lpstr>Let’s Review</vt:lpstr>
      <vt:lpstr>Let’s Review</vt:lpstr>
      <vt:lpstr>QUESTIONS?</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Activities</dc:title>
  <dc:creator/>
  <cp:lastModifiedBy/>
  <cp:revision>1</cp:revision>
  <dcterms:created xsi:type="dcterms:W3CDTF">2010-04-12T13:23:34Z</dcterms:created>
  <dcterms:modified xsi:type="dcterms:W3CDTF">2012-02-15T14:47:30Z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TC103524801033</vt:lpwstr>
  </property>
  <property fmtid="{D5CDD505-2E9C-101B-9397-08002B2CF9AE}" pid="3" name="ContentTypeId">
    <vt:lpwstr>0x010100D5F439A08D3819458E106DF831B05F73</vt:lpwstr>
  </property>
</Properties>
</file>