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Layouts/slideLayout236.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slideLayouts/slideLayout225.xml" ContentType="application/vnd.openxmlformats-officedocument.presentationml.slideLayout+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notesSlides/notesSlide7.xml" ContentType="application/vnd.openxmlformats-officedocument.presentationml.notesSlide+xml"/>
  <Override PartName="/ppt/diagrams/layout1.xml" ContentType="application/vnd.openxmlformats-officedocument.drawingml.diagram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Default Extension="emf" ContentType="image/x-emf"/>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notesSlides/notesSlide4.xml" ContentType="application/vnd.openxmlformats-officedocument.presentationml.notes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diagrams/colors1.xml" ContentType="application/vnd.openxmlformats-officedocument.drawingml.diagramColors+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notesSlides/notesSlide18.xml" ContentType="application/vnd.openxmlformats-officedocument.presentationml.notes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38.xml" ContentType="application/vnd.openxmlformats-officedocument.presentationml.slideLayout+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theme/theme23.xml" ContentType="application/vnd.openxmlformats-officedocument.them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Masters/slideMaster21.xml" ContentType="application/vnd.openxmlformats-officedocument.presentationml.slideMaster+xml"/>
  <Override PartName="/ppt/slideLayouts/slideLayout224.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Layouts/slideLayout213.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theme/theme14.xml" ContentType="application/vnd.openxmlformats-officedocument.theme+xml"/>
  <Override PartName="/ppt/notesSlides/notesSlide12.xml" ContentType="application/vnd.openxmlformats-officedocument.presentationml.notesSlide+xml"/>
  <Override PartName="/ppt/slideLayouts/slideLayout232.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theme/theme22.xml" ContentType="application/vnd.openxmlformats-officedocument.theme+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diagrams/quickStyle1.xml" ContentType="application/vnd.openxmlformats-officedocument.drawingml.diagramStyl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notesSlides/notesSlide22.xml" ContentType="application/vnd.openxmlformats-officedocument.presentationml.notesSlide+xml"/>
  <Override PartName="/ppt/slideLayouts/slideLayout206.xml" ContentType="application/vnd.openxmlformats-officedocument.presentationml.slideLayout+xml"/>
  <Override PartName="/ppt/theme/theme24.xml" ContentType="application/vnd.openxmlformats-officedocument.them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metadata/thumbnail" Target="docProps/thumbnail0.jpeg"/><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 id="2147483684" r:id="rId5"/>
    <p:sldMasterId id="2147483720" r:id="rId6"/>
    <p:sldMasterId id="2147483756" r:id="rId7"/>
    <p:sldMasterId id="2147483816" r:id="rId8"/>
    <p:sldMasterId id="2147483888" r:id="rId9"/>
    <p:sldMasterId id="2147483912" r:id="rId10"/>
    <p:sldMasterId id="2147483924" r:id="rId11"/>
    <p:sldMasterId id="2147483960" r:id="rId12"/>
    <p:sldMasterId id="2147483972" r:id="rId13"/>
    <p:sldMasterId id="2147483996" r:id="rId14"/>
    <p:sldMasterId id="2147484020" r:id="rId15"/>
    <p:sldMasterId id="2147484032" r:id="rId16"/>
    <p:sldMasterId id="2147484056" r:id="rId17"/>
    <p:sldMasterId id="2147484068" r:id="rId18"/>
    <p:sldMasterId id="2147484116" r:id="rId19"/>
    <p:sldMasterId id="2147484140" r:id="rId20"/>
    <p:sldMasterId id="2147484188" r:id="rId21"/>
    <p:sldMasterId id="2147484212" r:id="rId22"/>
    <p:sldMasterId id="2147484224" r:id="rId23"/>
    <p:sldMasterId id="2147484260" r:id="rId24"/>
    <p:sldMasterId id="2147484272" r:id="rId25"/>
  </p:sldMasterIdLst>
  <p:notesMasterIdLst>
    <p:notesMasterId r:id="rId55"/>
  </p:notesMasterIdLst>
  <p:handoutMasterIdLst>
    <p:handoutMasterId r:id="rId56"/>
  </p:handoutMasterIdLst>
  <p:sldIdLst>
    <p:sldId id="453" r:id="rId26"/>
    <p:sldId id="484" r:id="rId27"/>
    <p:sldId id="487" r:id="rId28"/>
    <p:sldId id="490" r:id="rId29"/>
    <p:sldId id="495" r:id="rId30"/>
    <p:sldId id="532" r:id="rId31"/>
    <p:sldId id="501" r:id="rId32"/>
    <p:sldId id="503" r:id="rId33"/>
    <p:sldId id="533" r:id="rId34"/>
    <p:sldId id="504" r:id="rId35"/>
    <p:sldId id="507" r:id="rId36"/>
    <p:sldId id="508" r:id="rId37"/>
    <p:sldId id="510" r:id="rId38"/>
    <p:sldId id="463" r:id="rId39"/>
    <p:sldId id="512" r:id="rId40"/>
    <p:sldId id="513" r:id="rId41"/>
    <p:sldId id="515" r:id="rId42"/>
    <p:sldId id="467" r:id="rId43"/>
    <p:sldId id="516" r:id="rId44"/>
    <p:sldId id="520" r:id="rId45"/>
    <p:sldId id="522" r:id="rId46"/>
    <p:sldId id="526" r:id="rId47"/>
    <p:sldId id="474" r:id="rId48"/>
    <p:sldId id="528" r:id="rId49"/>
    <p:sldId id="471" r:id="rId50"/>
    <p:sldId id="476" r:id="rId51"/>
    <p:sldId id="529" r:id="rId52"/>
    <p:sldId id="478" r:id="rId53"/>
    <p:sldId id="481" r:id="rId54"/>
  </p:sldIdLst>
  <p:sldSz cx="9144000" cy="6858000" type="screen4x3"/>
  <p:notesSz cx="6946900" cy="9220200"/>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4D822A"/>
    <a:srgbClr val="EBEBEB"/>
    <a:srgbClr val="376092"/>
    <a:srgbClr val="7F7F7F"/>
    <a:srgbClr val="825809"/>
    <a:srgbClr val="FFFFFF"/>
    <a:srgbClr val="ABB1B0"/>
    <a:srgbClr val="ACACB0"/>
    <a:srgbClr val="A8A9B4"/>
    <a:srgbClr val="87F1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96"/>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88" autoAdjust="0"/>
    <p:restoredTop sz="55844" autoAdjust="0"/>
  </p:normalViewPr>
  <p:slideViewPr>
    <p:cSldViewPr snapToGrid="0">
      <p:cViewPr varScale="1">
        <p:scale>
          <a:sx n="42" d="100"/>
          <a:sy n="42" d="100"/>
        </p:scale>
        <p:origin x="-1242" y="-102"/>
      </p:cViewPr>
      <p:guideLst>
        <p:guide orient="horz" pos="2160"/>
        <p:guide pos="2880"/>
      </p:guideLst>
    </p:cSldViewPr>
  </p:slideViewPr>
  <p:notesTextViewPr>
    <p:cViewPr>
      <p:scale>
        <a:sx n="130" d="100"/>
        <a:sy n="130" d="100"/>
      </p:scale>
      <p:origin x="0" y="0"/>
    </p:cViewPr>
  </p:notesTextViewPr>
  <p:sorterViewPr>
    <p:cViewPr>
      <p:scale>
        <a:sx n="50" d="100"/>
        <a:sy n="50" d="100"/>
      </p:scale>
      <p:origin x="0" y="0"/>
    </p:cViewPr>
  </p:sorterViewPr>
  <p:notesViewPr>
    <p:cSldViewPr snapToGrid="0">
      <p:cViewPr>
        <p:scale>
          <a:sx n="100" d="100"/>
          <a:sy n="100" d="100"/>
        </p:scale>
        <p:origin x="-564" y="1074"/>
      </p:cViewPr>
      <p:guideLst>
        <p:guide orient="horz" pos="2904"/>
        <p:guide pos="218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1.xml"/><Relationship Id="rId39" Type="http://schemas.openxmlformats.org/officeDocument/2006/relationships/slide" Target="slides/slide14.xml"/><Relationship Id="rId21" Type="http://schemas.openxmlformats.org/officeDocument/2006/relationships/slideMaster" Target="slideMasters/slideMaster18.xml"/><Relationship Id="rId34" Type="http://schemas.openxmlformats.org/officeDocument/2006/relationships/slide" Target="slides/slide9.xml"/><Relationship Id="rId42" Type="http://schemas.openxmlformats.org/officeDocument/2006/relationships/slide" Target="slides/slide17.xml"/><Relationship Id="rId47" Type="http://schemas.openxmlformats.org/officeDocument/2006/relationships/slide" Target="slides/slide22.xml"/><Relationship Id="rId50" Type="http://schemas.openxmlformats.org/officeDocument/2006/relationships/slide" Target="slides/slide25.xml"/><Relationship Id="rId55"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4.xml"/><Relationship Id="rId41" Type="http://schemas.openxmlformats.org/officeDocument/2006/relationships/slide" Target="slides/slide16.xml"/><Relationship Id="rId54" Type="http://schemas.openxmlformats.org/officeDocument/2006/relationships/slide" Target="slides/slide2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slide" Target="slides/slide28.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26.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6EE616-3914-4567-B9BF-4C04EDDE8BA4}" type="doc">
      <dgm:prSet loTypeId="urn:microsoft.com/office/officeart/2005/8/layout/pyramid2" loCatId="list" qsTypeId="urn:microsoft.com/office/officeart/2005/8/quickstyle/3d5" qsCatId="3D" csTypeId="urn:microsoft.com/office/officeart/2005/8/colors/accent5_4" csCatId="accent5" phldr="1"/>
      <dgm:spPr/>
    </dgm:pt>
    <dgm:pt modelId="{4AAA3BBA-EDDD-4F10-A0F3-325B1B34C9F5}">
      <dgm:prSet phldrT="[Text]"/>
      <dgm:spPr/>
      <dgm:t>
        <a:bodyPr/>
        <a:lstStyle/>
        <a:p>
          <a:r>
            <a:rPr lang="en-US" dirty="0" smtClean="0"/>
            <a:t>Recognized</a:t>
          </a:r>
          <a:endParaRPr lang="en-US" dirty="0"/>
        </a:p>
      </dgm:t>
    </dgm:pt>
    <dgm:pt modelId="{4D04AC23-95B9-4776-9491-C6991A234BF5}" type="parTrans" cxnId="{FA7B0C47-58EA-448B-B80B-901F64DF5598}">
      <dgm:prSet/>
      <dgm:spPr/>
      <dgm:t>
        <a:bodyPr/>
        <a:lstStyle/>
        <a:p>
          <a:endParaRPr lang="en-US"/>
        </a:p>
      </dgm:t>
    </dgm:pt>
    <dgm:pt modelId="{DA704062-C7EE-41F7-A446-A398C4FD84F8}" type="sibTrans" cxnId="{FA7B0C47-58EA-448B-B80B-901F64DF5598}">
      <dgm:prSet/>
      <dgm:spPr/>
      <dgm:t>
        <a:bodyPr/>
        <a:lstStyle/>
        <a:p>
          <a:endParaRPr lang="en-US"/>
        </a:p>
      </dgm:t>
    </dgm:pt>
    <dgm:pt modelId="{D52EB39F-DA16-4665-82E1-A41CA546F6A5}">
      <dgm:prSet phldrT="[Text]"/>
      <dgm:spPr/>
      <dgm:t>
        <a:bodyPr/>
        <a:lstStyle/>
        <a:p>
          <a:r>
            <a:rPr lang="en-US" dirty="0" smtClean="0"/>
            <a:t>Prepared</a:t>
          </a:r>
          <a:endParaRPr lang="en-US" dirty="0"/>
        </a:p>
      </dgm:t>
    </dgm:pt>
    <dgm:pt modelId="{17653979-D1F1-443D-B542-908CAC1C381D}" type="parTrans" cxnId="{7E4DF8CF-1016-4921-B1F7-7C4F809F2998}">
      <dgm:prSet/>
      <dgm:spPr/>
      <dgm:t>
        <a:bodyPr/>
        <a:lstStyle/>
        <a:p>
          <a:endParaRPr lang="en-US"/>
        </a:p>
      </dgm:t>
    </dgm:pt>
    <dgm:pt modelId="{4657F442-3E35-411F-A685-1DEBD2922F71}" type="sibTrans" cxnId="{7E4DF8CF-1016-4921-B1F7-7C4F809F2998}">
      <dgm:prSet/>
      <dgm:spPr/>
      <dgm:t>
        <a:bodyPr/>
        <a:lstStyle/>
        <a:p>
          <a:endParaRPr lang="en-US"/>
        </a:p>
      </dgm:t>
    </dgm:pt>
    <dgm:pt modelId="{07683651-5077-434D-B6E3-BE99BD93D58F}">
      <dgm:prSet phldrT="[Text]"/>
      <dgm:spPr/>
      <dgm:t>
        <a:bodyPr/>
        <a:lstStyle/>
        <a:p>
          <a:r>
            <a:rPr lang="en-US" dirty="0" smtClean="0"/>
            <a:t>Organized</a:t>
          </a:r>
          <a:endParaRPr lang="en-US" dirty="0"/>
        </a:p>
      </dgm:t>
    </dgm:pt>
    <dgm:pt modelId="{48A5C83B-2D34-41CB-88B3-D5A763D0A1D8}" type="parTrans" cxnId="{DCBBE257-B09D-44AC-B910-B6B9A6FF8C24}">
      <dgm:prSet/>
      <dgm:spPr/>
      <dgm:t>
        <a:bodyPr/>
        <a:lstStyle/>
        <a:p>
          <a:endParaRPr lang="en-US"/>
        </a:p>
      </dgm:t>
    </dgm:pt>
    <dgm:pt modelId="{94107259-A2AC-460D-83C3-2B90A1688A35}" type="sibTrans" cxnId="{DCBBE257-B09D-44AC-B910-B6B9A6FF8C24}">
      <dgm:prSet/>
      <dgm:spPr/>
      <dgm:t>
        <a:bodyPr/>
        <a:lstStyle/>
        <a:p>
          <a:endParaRPr lang="en-US"/>
        </a:p>
      </dgm:t>
    </dgm:pt>
    <dgm:pt modelId="{5E88A1DF-14B7-4AF4-BAAE-7E9F2CC681B8}" type="pres">
      <dgm:prSet presAssocID="{AD6EE616-3914-4567-B9BF-4C04EDDE8BA4}" presName="compositeShape" presStyleCnt="0">
        <dgm:presLayoutVars>
          <dgm:dir/>
          <dgm:resizeHandles/>
        </dgm:presLayoutVars>
      </dgm:prSet>
      <dgm:spPr/>
    </dgm:pt>
    <dgm:pt modelId="{56345582-181C-49C3-922C-4DCAC66358F7}" type="pres">
      <dgm:prSet presAssocID="{AD6EE616-3914-4567-B9BF-4C04EDDE8BA4}" presName="pyramid" presStyleLbl="node1" presStyleIdx="0" presStyleCnt="1"/>
      <dgm:spPr/>
    </dgm:pt>
    <dgm:pt modelId="{50E083BE-5C02-4334-A37B-F32D222AEB19}" type="pres">
      <dgm:prSet presAssocID="{AD6EE616-3914-4567-B9BF-4C04EDDE8BA4}" presName="theList" presStyleCnt="0"/>
      <dgm:spPr/>
    </dgm:pt>
    <dgm:pt modelId="{4724620D-BD8C-4A48-B57C-BE3444EDA5CC}" type="pres">
      <dgm:prSet presAssocID="{4AAA3BBA-EDDD-4F10-A0F3-325B1B34C9F5}" presName="aNode" presStyleLbl="fgAcc1" presStyleIdx="0" presStyleCnt="3">
        <dgm:presLayoutVars>
          <dgm:bulletEnabled val="1"/>
        </dgm:presLayoutVars>
      </dgm:prSet>
      <dgm:spPr/>
      <dgm:t>
        <a:bodyPr/>
        <a:lstStyle/>
        <a:p>
          <a:endParaRPr lang="en-US"/>
        </a:p>
      </dgm:t>
    </dgm:pt>
    <dgm:pt modelId="{1A008BB9-D8ED-4493-9B46-010C392E9700}" type="pres">
      <dgm:prSet presAssocID="{4AAA3BBA-EDDD-4F10-A0F3-325B1B34C9F5}" presName="aSpace" presStyleCnt="0"/>
      <dgm:spPr/>
    </dgm:pt>
    <dgm:pt modelId="{41B8BF31-AA92-413E-8A9B-0ACFE77B8398}" type="pres">
      <dgm:prSet presAssocID="{D52EB39F-DA16-4665-82E1-A41CA546F6A5}" presName="aNode" presStyleLbl="fgAcc1" presStyleIdx="1" presStyleCnt="3">
        <dgm:presLayoutVars>
          <dgm:bulletEnabled val="1"/>
        </dgm:presLayoutVars>
      </dgm:prSet>
      <dgm:spPr/>
      <dgm:t>
        <a:bodyPr/>
        <a:lstStyle/>
        <a:p>
          <a:endParaRPr lang="en-US"/>
        </a:p>
      </dgm:t>
    </dgm:pt>
    <dgm:pt modelId="{E9CDE440-65E8-4C0C-A22B-ABCE009665C0}" type="pres">
      <dgm:prSet presAssocID="{D52EB39F-DA16-4665-82E1-A41CA546F6A5}" presName="aSpace" presStyleCnt="0"/>
      <dgm:spPr/>
    </dgm:pt>
    <dgm:pt modelId="{73C347C1-3B3B-492F-B1E2-D8C970ACCA2A}" type="pres">
      <dgm:prSet presAssocID="{07683651-5077-434D-B6E3-BE99BD93D58F}" presName="aNode" presStyleLbl="fgAcc1" presStyleIdx="2" presStyleCnt="3">
        <dgm:presLayoutVars>
          <dgm:bulletEnabled val="1"/>
        </dgm:presLayoutVars>
      </dgm:prSet>
      <dgm:spPr/>
      <dgm:t>
        <a:bodyPr/>
        <a:lstStyle/>
        <a:p>
          <a:endParaRPr lang="en-US"/>
        </a:p>
      </dgm:t>
    </dgm:pt>
    <dgm:pt modelId="{D965FBC0-3595-4F20-BB1B-9343D5138970}" type="pres">
      <dgm:prSet presAssocID="{07683651-5077-434D-B6E3-BE99BD93D58F}" presName="aSpace" presStyleCnt="0"/>
      <dgm:spPr/>
    </dgm:pt>
  </dgm:ptLst>
  <dgm:cxnLst>
    <dgm:cxn modelId="{FA7B0C47-58EA-448B-B80B-901F64DF5598}" srcId="{AD6EE616-3914-4567-B9BF-4C04EDDE8BA4}" destId="{4AAA3BBA-EDDD-4F10-A0F3-325B1B34C9F5}" srcOrd="0" destOrd="0" parTransId="{4D04AC23-95B9-4776-9491-C6991A234BF5}" sibTransId="{DA704062-C7EE-41F7-A446-A398C4FD84F8}"/>
    <dgm:cxn modelId="{7E4DF8CF-1016-4921-B1F7-7C4F809F2998}" srcId="{AD6EE616-3914-4567-B9BF-4C04EDDE8BA4}" destId="{D52EB39F-DA16-4665-82E1-A41CA546F6A5}" srcOrd="1" destOrd="0" parTransId="{17653979-D1F1-443D-B542-908CAC1C381D}" sibTransId="{4657F442-3E35-411F-A685-1DEBD2922F71}"/>
    <dgm:cxn modelId="{FD188992-C012-4CA8-9D4B-D39B0DBA9A06}" type="presOf" srcId="{D52EB39F-DA16-4665-82E1-A41CA546F6A5}" destId="{41B8BF31-AA92-413E-8A9B-0ACFE77B8398}" srcOrd="0" destOrd="0" presId="urn:microsoft.com/office/officeart/2005/8/layout/pyramid2"/>
    <dgm:cxn modelId="{7F255F6B-C05B-48C5-B32C-D75BEAF77E54}" type="presOf" srcId="{4AAA3BBA-EDDD-4F10-A0F3-325B1B34C9F5}" destId="{4724620D-BD8C-4A48-B57C-BE3444EDA5CC}" srcOrd="0" destOrd="0" presId="urn:microsoft.com/office/officeart/2005/8/layout/pyramid2"/>
    <dgm:cxn modelId="{90FD79CB-5215-4202-A4D8-B95FAB35ABF0}" type="presOf" srcId="{AD6EE616-3914-4567-B9BF-4C04EDDE8BA4}" destId="{5E88A1DF-14B7-4AF4-BAAE-7E9F2CC681B8}" srcOrd="0" destOrd="0" presId="urn:microsoft.com/office/officeart/2005/8/layout/pyramid2"/>
    <dgm:cxn modelId="{7E02DD5F-63F5-4305-A0F6-AC01D98F2C3B}" type="presOf" srcId="{07683651-5077-434D-B6E3-BE99BD93D58F}" destId="{73C347C1-3B3B-492F-B1E2-D8C970ACCA2A}" srcOrd="0" destOrd="0" presId="urn:microsoft.com/office/officeart/2005/8/layout/pyramid2"/>
    <dgm:cxn modelId="{DCBBE257-B09D-44AC-B910-B6B9A6FF8C24}" srcId="{AD6EE616-3914-4567-B9BF-4C04EDDE8BA4}" destId="{07683651-5077-434D-B6E3-BE99BD93D58F}" srcOrd="2" destOrd="0" parTransId="{48A5C83B-2D34-41CB-88B3-D5A763D0A1D8}" sibTransId="{94107259-A2AC-460D-83C3-2B90A1688A35}"/>
    <dgm:cxn modelId="{33AE5F33-40A0-46FD-80E7-41314903347C}" type="presParOf" srcId="{5E88A1DF-14B7-4AF4-BAAE-7E9F2CC681B8}" destId="{56345582-181C-49C3-922C-4DCAC66358F7}" srcOrd="0" destOrd="0" presId="urn:microsoft.com/office/officeart/2005/8/layout/pyramid2"/>
    <dgm:cxn modelId="{E5365B1A-CCF4-405E-BD55-2456E0749F38}" type="presParOf" srcId="{5E88A1DF-14B7-4AF4-BAAE-7E9F2CC681B8}" destId="{50E083BE-5C02-4334-A37B-F32D222AEB19}" srcOrd="1" destOrd="0" presId="urn:microsoft.com/office/officeart/2005/8/layout/pyramid2"/>
    <dgm:cxn modelId="{95DC029E-F506-410A-B140-EEAC8B27B2DF}" type="presParOf" srcId="{50E083BE-5C02-4334-A37B-F32D222AEB19}" destId="{4724620D-BD8C-4A48-B57C-BE3444EDA5CC}" srcOrd="0" destOrd="0" presId="urn:microsoft.com/office/officeart/2005/8/layout/pyramid2"/>
    <dgm:cxn modelId="{099275B4-3428-41FE-BDDF-B82F6F23FF97}" type="presParOf" srcId="{50E083BE-5C02-4334-A37B-F32D222AEB19}" destId="{1A008BB9-D8ED-4493-9B46-010C392E9700}" srcOrd="1" destOrd="0" presId="urn:microsoft.com/office/officeart/2005/8/layout/pyramid2"/>
    <dgm:cxn modelId="{41B13E1F-C585-4B70-9D81-D266E4EFC32A}" type="presParOf" srcId="{50E083BE-5C02-4334-A37B-F32D222AEB19}" destId="{41B8BF31-AA92-413E-8A9B-0ACFE77B8398}" srcOrd="2" destOrd="0" presId="urn:microsoft.com/office/officeart/2005/8/layout/pyramid2"/>
    <dgm:cxn modelId="{725CE7AD-ECB0-46D9-9517-5E8637F9EACA}" type="presParOf" srcId="{50E083BE-5C02-4334-A37B-F32D222AEB19}" destId="{E9CDE440-65E8-4C0C-A22B-ABCE009665C0}" srcOrd="3" destOrd="0" presId="urn:microsoft.com/office/officeart/2005/8/layout/pyramid2"/>
    <dgm:cxn modelId="{22C66EB6-A8C7-4E2D-AA66-4BB0A016E82D}" type="presParOf" srcId="{50E083BE-5C02-4334-A37B-F32D222AEB19}" destId="{73C347C1-3B3B-492F-B1E2-D8C970ACCA2A}" srcOrd="4" destOrd="0" presId="urn:microsoft.com/office/officeart/2005/8/layout/pyramid2"/>
    <dgm:cxn modelId="{DBE7554F-7366-4A2E-8922-9ED6234ABF4F}" type="presParOf" srcId="{50E083BE-5C02-4334-A37B-F32D222AEB19}" destId="{D965FBC0-3595-4F20-BB1B-9343D5138970}" srcOrd="5"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345582-181C-49C3-922C-4DCAC66358F7}">
      <dsp:nvSpPr>
        <dsp:cNvPr id="0" name=""/>
        <dsp:cNvSpPr/>
      </dsp:nvSpPr>
      <dsp:spPr>
        <a:xfrm>
          <a:off x="0" y="0"/>
          <a:ext cx="3511826" cy="4525963"/>
        </a:xfrm>
        <a:prstGeom prst="triangle">
          <a:avLst/>
        </a:prstGeom>
        <a:solidFill>
          <a:schemeClr val="accent5">
            <a:shade val="5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4724620D-BD8C-4A48-B57C-BE3444EDA5CC}">
      <dsp:nvSpPr>
        <dsp:cNvPr id="0" name=""/>
        <dsp:cNvSpPr/>
      </dsp:nvSpPr>
      <dsp:spPr>
        <a:xfrm>
          <a:off x="1755913" y="455027"/>
          <a:ext cx="2282686" cy="1071380"/>
        </a:xfrm>
        <a:prstGeom prst="roundRect">
          <a:avLst/>
        </a:prstGeom>
        <a:solidFill>
          <a:schemeClr val="lt1">
            <a:alpha val="90000"/>
            <a:hueOff val="0"/>
            <a:satOff val="0"/>
            <a:lumOff val="0"/>
            <a:alphaOff val="0"/>
          </a:schemeClr>
        </a:solidFill>
        <a:ln w="9525" cap="flat" cmpd="sng" algn="ctr">
          <a:solidFill>
            <a:schemeClr val="accent5">
              <a:shade val="50000"/>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Recognized</a:t>
          </a:r>
          <a:endParaRPr lang="en-US" sz="3300" kern="1200" dirty="0"/>
        </a:p>
      </dsp:txBody>
      <dsp:txXfrm>
        <a:off x="1755913" y="455027"/>
        <a:ext cx="2282686" cy="1071380"/>
      </dsp:txXfrm>
    </dsp:sp>
    <dsp:sp modelId="{41B8BF31-AA92-413E-8A9B-0ACFE77B8398}">
      <dsp:nvSpPr>
        <dsp:cNvPr id="0" name=""/>
        <dsp:cNvSpPr/>
      </dsp:nvSpPr>
      <dsp:spPr>
        <a:xfrm>
          <a:off x="1755913" y="1660330"/>
          <a:ext cx="2282686" cy="1071380"/>
        </a:xfrm>
        <a:prstGeom prst="roundRect">
          <a:avLst/>
        </a:prstGeom>
        <a:solidFill>
          <a:schemeClr val="lt1">
            <a:alpha val="90000"/>
            <a:hueOff val="0"/>
            <a:satOff val="0"/>
            <a:lumOff val="0"/>
            <a:alphaOff val="0"/>
          </a:schemeClr>
        </a:solidFill>
        <a:ln w="9525" cap="flat" cmpd="sng" algn="ctr">
          <a:solidFill>
            <a:schemeClr val="accent5">
              <a:shade val="50000"/>
              <a:hueOff val="168648"/>
              <a:satOff val="-3730"/>
              <a:lumOff val="27991"/>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Prepared</a:t>
          </a:r>
          <a:endParaRPr lang="en-US" sz="3300" kern="1200" dirty="0"/>
        </a:p>
      </dsp:txBody>
      <dsp:txXfrm>
        <a:off x="1755913" y="1660330"/>
        <a:ext cx="2282686" cy="1071380"/>
      </dsp:txXfrm>
    </dsp:sp>
    <dsp:sp modelId="{73C347C1-3B3B-492F-B1E2-D8C970ACCA2A}">
      <dsp:nvSpPr>
        <dsp:cNvPr id="0" name=""/>
        <dsp:cNvSpPr/>
      </dsp:nvSpPr>
      <dsp:spPr>
        <a:xfrm>
          <a:off x="1755913" y="2865632"/>
          <a:ext cx="2282686" cy="1071380"/>
        </a:xfrm>
        <a:prstGeom prst="roundRect">
          <a:avLst/>
        </a:prstGeom>
        <a:solidFill>
          <a:schemeClr val="lt1">
            <a:alpha val="90000"/>
            <a:hueOff val="0"/>
            <a:satOff val="0"/>
            <a:lumOff val="0"/>
            <a:alphaOff val="0"/>
          </a:schemeClr>
        </a:solidFill>
        <a:ln w="9525" cap="flat" cmpd="sng" algn="ctr">
          <a:solidFill>
            <a:schemeClr val="accent5">
              <a:shade val="50000"/>
              <a:hueOff val="168648"/>
              <a:satOff val="-3730"/>
              <a:lumOff val="27991"/>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Organized</a:t>
          </a:r>
          <a:endParaRPr lang="en-US" sz="3300" kern="1200" dirty="0"/>
        </a:p>
      </dsp:txBody>
      <dsp:txXfrm>
        <a:off x="1755913" y="2865632"/>
        <a:ext cx="2282686" cy="107138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757590"/>
            <a:ext cx="3010323" cy="461010"/>
          </a:xfrm>
          <a:prstGeom prst="rect">
            <a:avLst/>
          </a:prstGeom>
        </p:spPr>
        <p:txBody>
          <a:bodyPr vert="horz" lIns="92382" tIns="46191" rIns="92382" bIns="46191" rtlCol="0" anchor="b"/>
          <a:lstStyle>
            <a:lvl1pPr algn="l">
              <a:defRPr sz="1200"/>
            </a:lvl1pPr>
          </a:lstStyle>
          <a:p>
            <a:r>
              <a:rPr lang="en-US" sz="1000" dirty="0" smtClean="0">
                <a:latin typeface="Arial" pitchFamily="34" charset="0"/>
                <a:cs typeface="Arial" pitchFamily="34" charset="0"/>
              </a:rPr>
              <a:t>© Duarte Design, Inc.  2009</a:t>
            </a:r>
            <a:endParaRPr lang="en-US" sz="1000" dirty="0">
              <a:latin typeface="Arial" pitchFamily="34" charset="0"/>
              <a:cs typeface="Arial" pitchFamily="34" charset="0"/>
            </a:endParaRPr>
          </a:p>
        </p:txBody>
      </p:sp>
      <p:sp>
        <p:nvSpPr>
          <p:cNvPr id="5" name="Slide Number Placeholder 4"/>
          <p:cNvSpPr>
            <a:spLocks noGrp="1"/>
          </p:cNvSpPr>
          <p:nvPr>
            <p:ph type="sldNum" sz="quarter" idx="3"/>
          </p:nvPr>
        </p:nvSpPr>
        <p:spPr>
          <a:xfrm>
            <a:off x="3934969" y="8757590"/>
            <a:ext cx="3010323" cy="461010"/>
          </a:xfrm>
          <a:prstGeom prst="rect">
            <a:avLst/>
          </a:prstGeom>
        </p:spPr>
        <p:txBody>
          <a:bodyPr vert="horz" lIns="92382" tIns="46191" rIns="92382" bIns="46191" rtlCol="0" anchor="b"/>
          <a:lstStyle>
            <a:lvl1pPr algn="r">
              <a:defRPr sz="1200"/>
            </a:lvl1pPr>
          </a:lstStyle>
          <a:p>
            <a:fld id="{FF37EAF2-1DE3-4AC2-BC82-3EF63BED91BD}"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68400" y="692150"/>
            <a:ext cx="4610100" cy="3457575"/>
          </a:xfrm>
          <a:prstGeom prst="rect">
            <a:avLst/>
          </a:prstGeom>
          <a:noFill/>
          <a:ln w="12700">
            <a:solidFill>
              <a:prstClr val="black"/>
            </a:solidFill>
          </a:ln>
        </p:spPr>
        <p:txBody>
          <a:bodyPr vert="horz" lIns="92382" tIns="46191" rIns="92382" bIns="46191" rtlCol="0" anchor="ctr"/>
          <a:lstStyle/>
          <a:p>
            <a:endParaRPr lang="en-US" dirty="0"/>
          </a:p>
        </p:txBody>
      </p:sp>
      <p:sp>
        <p:nvSpPr>
          <p:cNvPr id="5" name="Notes Placeholder 4"/>
          <p:cNvSpPr>
            <a:spLocks noGrp="1"/>
          </p:cNvSpPr>
          <p:nvPr>
            <p:ph type="body" sz="quarter" idx="3"/>
          </p:nvPr>
        </p:nvSpPr>
        <p:spPr>
          <a:xfrm>
            <a:off x="694690" y="4379595"/>
            <a:ext cx="5557520" cy="4149090"/>
          </a:xfrm>
          <a:prstGeom prst="rect">
            <a:avLst/>
          </a:prstGeom>
        </p:spPr>
        <p:txBody>
          <a:bodyPr vert="horz" lIns="92382" tIns="46191" rIns="92382" bIns="4619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3934969" y="8757590"/>
            <a:ext cx="3010323" cy="461010"/>
          </a:xfrm>
          <a:prstGeom prst="rect">
            <a:avLst/>
          </a:prstGeom>
        </p:spPr>
        <p:txBody>
          <a:bodyPr vert="horz" lIns="92382" tIns="46191" rIns="92382" bIns="46191" rtlCol="0" anchor="b"/>
          <a:lstStyle>
            <a:lvl1pPr algn="r">
              <a:defRPr sz="1200"/>
            </a:lvl1pPr>
          </a:lstStyle>
          <a:p>
            <a:fld id="{CB1A8ED9-A90F-43A0-A471-4F79F54F87D6}" type="slidenum">
              <a:rPr lang="en-US" smtClean="0"/>
              <a:pPr/>
              <a:t>‹#›</a:t>
            </a:fld>
            <a:endParaRPr lang="en-US" dirty="0"/>
          </a:p>
        </p:txBody>
      </p:sp>
      <p:sp>
        <p:nvSpPr>
          <p:cNvPr id="9" name="Footer Placeholder 8"/>
          <p:cNvSpPr>
            <a:spLocks noGrp="1"/>
          </p:cNvSpPr>
          <p:nvPr>
            <p:ph type="ftr" sz="quarter" idx="4"/>
          </p:nvPr>
        </p:nvSpPr>
        <p:spPr>
          <a:xfrm>
            <a:off x="0" y="8757590"/>
            <a:ext cx="3010323" cy="461010"/>
          </a:xfrm>
          <a:prstGeom prst="rect">
            <a:avLst/>
          </a:prstGeom>
        </p:spPr>
        <p:txBody>
          <a:bodyPr vert="horz" lIns="92382" tIns="46191" rIns="92382" bIns="46191" rtlCol="0" anchor="b"/>
          <a:lstStyle>
            <a:lvl1pPr algn="l">
              <a:defRPr sz="1200"/>
            </a:lvl1pPr>
          </a:lstStyle>
          <a:p>
            <a:r>
              <a:rPr lang="en-US" sz="1000" dirty="0" smtClean="0">
                <a:solidFill>
                  <a:prstClr val="black"/>
                </a:solidFill>
                <a:latin typeface="Arial" pitchFamily="34" charset="0"/>
                <a:cs typeface="Arial" pitchFamily="34" charset="0"/>
              </a:rPr>
              <a:t>© Duarte Design, Inc.  2009</a:t>
            </a:r>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job seeker </a:t>
            </a:r>
            <a:r>
              <a:rPr lang="en-US" baseline="0" dirty="0" smtClean="0"/>
              <a:t>customers have gotten organized, t</a:t>
            </a:r>
            <a:r>
              <a:rPr lang="en-US" dirty="0" smtClean="0"/>
              <a:t>he</a:t>
            </a:r>
            <a:r>
              <a:rPr lang="en-US" baseline="0" dirty="0" smtClean="0"/>
              <a:t> next step in the job search process is to “get recognized.”  </a:t>
            </a:r>
            <a:endParaRPr lang="en-US" dirty="0"/>
          </a:p>
        </p:txBody>
      </p:sp>
      <p:sp>
        <p:nvSpPr>
          <p:cNvPr id="4" name="Slide Number Placeholder 3"/>
          <p:cNvSpPr>
            <a:spLocks noGrp="1"/>
          </p:cNvSpPr>
          <p:nvPr>
            <p:ph type="sldNum" sz="quarter" idx="10"/>
          </p:nvPr>
        </p:nvSpPr>
        <p:spPr/>
        <p:txBody>
          <a:bodyPr/>
          <a:lstStyle/>
          <a:p>
            <a:fld id="{4DB4DFB0-44CD-4632-8FEA-E6F62CCD500F}"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3818">
              <a:defRPr/>
            </a:pPr>
            <a:r>
              <a:rPr lang="en-US" baseline="0" dirty="0" smtClean="0"/>
              <a:t>This type of research like you just saw, helps job seekers fill out applications in a concise manner, which is a critical element of a successful job search.  </a:t>
            </a:r>
            <a:endParaRPr lang="en-US" dirty="0"/>
          </a:p>
        </p:txBody>
      </p:sp>
      <p:sp>
        <p:nvSpPr>
          <p:cNvPr id="4" name="Slide Number Placeholder 3"/>
          <p:cNvSpPr>
            <a:spLocks noGrp="1"/>
          </p:cNvSpPr>
          <p:nvPr>
            <p:ph type="sldNum" sz="quarter" idx="10"/>
          </p:nvPr>
        </p:nvSpPr>
        <p:spPr/>
        <p:txBody>
          <a:bodyPr/>
          <a:lstStyle/>
          <a:p>
            <a:fld id="{CB1A8ED9-A90F-43A0-A471-4F79F54F87D6}"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aseline="0" dirty="0" smtClean="0"/>
              <a:t>Many job seekers are guilty of not filling out job applications completely.  Applications should have every block filled in.  This brings us to the third “C” of the application process;  applications must be filled out completely.  If an element on the specific application does not pertain to the customer, the job seeker customer should enter “N/A." Look at this example, will the employer guess the information or call the customer about the blanks</a:t>
            </a:r>
            <a:r>
              <a:rPr lang="en-US" baseline="0" dirty="0" smtClean="0">
                <a:solidFill>
                  <a:srgbClr val="FF0000"/>
                </a:solidFill>
              </a:rPr>
              <a:t>; o</a:t>
            </a:r>
            <a:r>
              <a:rPr lang="en-US" baseline="0" dirty="0" smtClean="0"/>
              <a:t>r</a:t>
            </a:r>
            <a:r>
              <a:rPr lang="en-US" baseline="0" dirty="0" smtClean="0">
                <a:solidFill>
                  <a:srgbClr val="FF0000"/>
                </a:solidFill>
              </a:rPr>
              <a:t>,</a:t>
            </a:r>
            <a:r>
              <a:rPr lang="en-US" baseline="0" dirty="0" smtClean="0"/>
              <a:t> will the employer simply throw out the application?  </a:t>
            </a:r>
          </a:p>
          <a:p>
            <a:endParaRPr lang="en-US" baseline="0" dirty="0" smtClean="0"/>
          </a:p>
          <a:p>
            <a:r>
              <a:rPr lang="en-US" baseline="0" dirty="0" smtClean="0"/>
              <a:t>In this job market, employers are getting dozens, if not hundreds, of applications to review.  If applications are incomplete, employers will simply remove applications from consideration.  </a:t>
            </a:r>
          </a:p>
          <a:p>
            <a:endParaRPr lang="en-US" baseline="0" dirty="0" smtClean="0"/>
          </a:p>
          <a:p>
            <a:r>
              <a:rPr lang="en-US" baseline="0" dirty="0" smtClean="0"/>
              <a:t>Job seekers are most likely to leave addresses, phone numbers, employment dates and salaries blank because they simply do not remember the details associated with past jobs.  Job seekers should carry an example application in their document organizers.  The example job application should include all pertinent information, and it should be used whenever the job seeker goes to fill out applications with employers.  The example application should document critical information, such as the job seeker’s employment history; this must include each employer’s name, address, phone number and other critical data.  The example application should also include the job seeker’s education history, including what schools the job seeker attended, the dates the job seeker was in school and the addresses of the schools.  The example application should also include a list of professional skills that will help the job seeker respond to any specific informational requests.  This example shows that the job seeker customer is still employed, and all of the information is complete.  This application is neater and shows the job seeker is organized and ready to go to work.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B1A8ED9-A90F-43A0-A471-4F79F54F87D6}"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next “C” requires applications to be filled out correctly.  Job seeker customers should not submit applications that have grammatical errors.  Look at this example, can you find the grammatical errors?  Employers will see this and assume that the job seeker cannot communicate using written forms.  </a:t>
            </a:r>
            <a:r>
              <a:rPr lang="en-US" baseline="0" dirty="0" smtClean="0"/>
              <a:t>Grammatical errors on applications, cover letters and résumés are the quickest ways to be removed from consideration for a job.  In a survey conducted by the Society for Human Resource Management, 99 percent of human resource professionals polled stated they have found grammatical errors on either the job seeker’s résumé or cover letter, and 87 percent stated they have thrown out an application due to such errors.  </a:t>
            </a:r>
            <a:endParaRPr lang="en-US" dirty="0"/>
          </a:p>
        </p:txBody>
      </p:sp>
      <p:sp>
        <p:nvSpPr>
          <p:cNvPr id="4" name="Slide Number Placeholder 3"/>
          <p:cNvSpPr>
            <a:spLocks noGrp="1"/>
          </p:cNvSpPr>
          <p:nvPr>
            <p:ph type="sldNum" sz="quarter" idx="10"/>
          </p:nvPr>
        </p:nvSpPr>
        <p:spPr/>
        <p:txBody>
          <a:bodyPr/>
          <a:lstStyle/>
          <a:p>
            <a:fld id="{CB1A8ED9-A90F-43A0-A471-4F79F54F87D6}"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Job seekers must also be conscientious when filling out job applications.  What does this mean?  This means that job seekers should fill out the job applications using correct information and according to their best judgments.  The term “conscientious” actually means to do something according to what is right.  Therefore, it is never appropriate to lie on an application.   While information may be worded to demonstrate a positive perspective, it is never appropriate for job seekers to be dishonest.  When job seekers are dishonest, they lose more than the opportunity to fill a position.  In fact, many employers will remove dishonest job seekers from the list of potential candidates for future job openings.  </a:t>
            </a:r>
          </a:p>
          <a:p>
            <a:endParaRPr lang="en-US" baseline="0" dirty="0" smtClean="0"/>
          </a:p>
          <a:p>
            <a:r>
              <a:rPr lang="en-US" baseline="0" dirty="0" smtClean="0"/>
              <a:t>So, what if the application element asks if the customer has ever been convicted of a felony, and the job seeker customer must answer “yes”? It is better to be honest on the application and to respond to the issue directly than to be dishonest.  In this example, we see that the applicant has answered honestly and has asked for an opportunity to explain the situation.  Additionally, the job seeker provided a cover letter addressing the issue, asking the employer to offer him the opportunity to be bonded using the Federal Bonding program.  Prepare your customer in advance by having him fill out a job application and explain any tough situations in a professional manner.  Review the language with the customer to ensure it is honest and professional.  Next, have your customer write the information down on his example application, which he can take with him to future job sites.  </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B1A8ED9-A90F-43A0-A471-4F79F54F87D6}"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if the job seeker wants to impress the employer, but he or she cannot think of job duties that will highlight his or her skills?  Can we simply make up job duties?  No, this is not conscientious or “right."  Your job as a workforce staff member is to work with the customer and ask probing questions that will help the job seeker outline his or her skills.  </a:t>
            </a:r>
            <a:r>
              <a:rPr lang="en-US" baseline="0" dirty="0" smtClean="0"/>
              <a:t>Then, you can take this information and highlight transferrable or job specific skills in a positive manner.  However, it is never appropriate to be dishonest on an application or on a résumé.  </a:t>
            </a:r>
            <a:endParaRPr lang="en-US" dirty="0"/>
          </a:p>
        </p:txBody>
      </p:sp>
      <p:sp>
        <p:nvSpPr>
          <p:cNvPr id="4" name="Slide Number Placeholder 3"/>
          <p:cNvSpPr>
            <a:spLocks noGrp="1"/>
          </p:cNvSpPr>
          <p:nvPr>
            <p:ph type="sldNum" sz="quarter" idx="10"/>
          </p:nvPr>
        </p:nvSpPr>
        <p:spPr/>
        <p:txBody>
          <a:bodyPr/>
          <a:lstStyle/>
          <a:p>
            <a:fld id="{CB1A8ED9-A90F-43A0-A471-4F79F54F87D6}"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There are instances when we have to restate information in a positive manner.  For example, what do we enter if the customer was terminated from the job or the individual essentially quit?  We do not want to enter “fired” or “quit” under “Reason for Leaving."  First, we have to talk to the customer to find out what occurred.  There are situations where it is not the customer’s fault, and we may be able to enter such information appropriately.  In this example, the customer’s job was downsized due to the economy, and the application was updated to reflect this.  </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B1A8ED9-A90F-43A0-A471-4F79F54F87D6}"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if</a:t>
            </a:r>
            <a:r>
              <a:rPr lang="en-US" baseline="0" dirty="0" smtClean="0"/>
              <a:t> the customer has a gap in employment?  Once again, we need to review the information with the customer.  Let’s take Anny, our job seeker, as an example.  Anny has a valid  reason for having a gap in her work employment.  She had to care for a sick family member, an issue that many employers can relate to.  More than likely, Anny gained a host of transferrable skills during this period, but the employer will not see this unless it is provided in the application or cover letter.  So, what should Anny do?  She can address the gap in employment right in the work history section of the job application.  In this example, Anny treated this time period as a job.  Anny states that she was caring for her sick mother as a primary caretaker and lists her skills.  She also stated that she is trying to become a nurse as a result of this experience.   </a:t>
            </a:r>
            <a:endParaRPr lang="en-US" dirty="0"/>
          </a:p>
        </p:txBody>
      </p:sp>
      <p:sp>
        <p:nvSpPr>
          <p:cNvPr id="4" name="Slide Number Placeholder 3"/>
          <p:cNvSpPr>
            <a:spLocks noGrp="1"/>
          </p:cNvSpPr>
          <p:nvPr>
            <p:ph type="sldNum" sz="quarter" idx="10"/>
          </p:nvPr>
        </p:nvSpPr>
        <p:spPr/>
        <p:txBody>
          <a:bodyPr/>
          <a:lstStyle/>
          <a:p>
            <a:fld id="{CB1A8ED9-A90F-43A0-A471-4F79F54F87D6}"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some additional tips for job seekers who are either</a:t>
            </a:r>
            <a:r>
              <a:rPr lang="en-US" baseline="0" dirty="0" smtClean="0"/>
              <a:t> starting the job search process or are not having any luck during the job search process.  </a:t>
            </a:r>
          </a:p>
          <a:p>
            <a:endParaRPr lang="en-US" baseline="0" dirty="0" smtClean="0"/>
          </a:p>
          <a:p>
            <a:pPr marL="230955" indent="-230955">
              <a:buAutoNum type="arabicPeriod"/>
            </a:pPr>
            <a:r>
              <a:rPr lang="en-US" dirty="0" smtClean="0"/>
              <a:t>First, Job seekers should practice filling out job applications</a:t>
            </a:r>
            <a:r>
              <a:rPr lang="en-US" dirty="0" smtClean="0">
                <a:solidFill>
                  <a:srgbClr val="FF0000"/>
                </a:solidFill>
              </a:rPr>
              <a:t>;</a:t>
            </a:r>
            <a:r>
              <a:rPr lang="en-US" baseline="0" dirty="0" smtClean="0"/>
              <a:t> and, workforce program staff should review those applications and provide ideas on how to improve the documents.  </a:t>
            </a:r>
          </a:p>
          <a:p>
            <a:pPr marL="230955" indent="-230955">
              <a:buAutoNum type="arabicPeriod"/>
            </a:pPr>
            <a:r>
              <a:rPr lang="en-US" baseline="0" dirty="0" smtClean="0"/>
              <a:t>Job seekers should maintain an example application that documents all critical information.  </a:t>
            </a:r>
          </a:p>
          <a:p>
            <a:pPr marL="230955" indent="-230955">
              <a:buAutoNum type="arabicPeriod"/>
            </a:pPr>
            <a:r>
              <a:rPr lang="en-US" baseline="0" dirty="0" smtClean="0"/>
              <a:t>Job seekers should have a detailed list of work experience and skills in the form of a cheat sheet</a:t>
            </a:r>
            <a:r>
              <a:rPr lang="en-US" baseline="0" dirty="0" smtClean="0">
                <a:solidFill>
                  <a:srgbClr val="FF0000"/>
                </a:solidFill>
              </a:rPr>
              <a:t>,</a:t>
            </a:r>
            <a:r>
              <a:rPr lang="en-US" baseline="0" dirty="0" smtClean="0"/>
              <a:t> and</a:t>
            </a:r>
            <a:r>
              <a:rPr lang="en-US" baseline="0" dirty="0" smtClean="0">
                <a:solidFill>
                  <a:srgbClr val="FF0000"/>
                </a:solidFill>
              </a:rPr>
              <a:t>,</a:t>
            </a:r>
            <a:r>
              <a:rPr lang="en-US" baseline="0" dirty="0" smtClean="0"/>
              <a:t> this should be kept in the document organizer.  This information can be used to fill out applications with employers.  </a:t>
            </a:r>
          </a:p>
          <a:p>
            <a:pPr marL="230955" indent="-230955">
              <a:buAutoNum type="arabicPeriod"/>
            </a:pPr>
            <a:r>
              <a:rPr lang="en-US" dirty="0" smtClean="0"/>
              <a:t>Finally, job seekers should ensure all completed applications meet the five “C”s.  </a:t>
            </a:r>
            <a:endParaRPr lang="en-US" dirty="0"/>
          </a:p>
        </p:txBody>
      </p:sp>
      <p:sp>
        <p:nvSpPr>
          <p:cNvPr id="4" name="Slide Number Placeholder 3"/>
          <p:cNvSpPr>
            <a:spLocks noGrp="1"/>
          </p:cNvSpPr>
          <p:nvPr>
            <p:ph type="sldNum" sz="quarter" idx="10"/>
          </p:nvPr>
        </p:nvSpPr>
        <p:spPr/>
        <p:txBody>
          <a:bodyPr/>
          <a:lstStyle/>
          <a:p>
            <a:fld id="{CB1A8ED9-A90F-43A0-A471-4F79F54F87D6}"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a:t>
            </a:r>
            <a:r>
              <a:rPr lang="en-US" baseline="0" dirty="0" smtClean="0"/>
              <a:t> employers require a résumé in addition to an application.  In fact, most employers require job seekers to submit information by fax or by Internet.  Job search systems, such as the EFM system and People First, afford employers the ability to secure information about job seekers directly through the system via submitted résumés.  Additionally, j</a:t>
            </a:r>
            <a:r>
              <a:rPr lang="en-US" dirty="0" smtClean="0"/>
              <a:t>ob</a:t>
            </a:r>
            <a:r>
              <a:rPr lang="en-US" baseline="0" dirty="0" smtClean="0"/>
              <a:t> seekers should look for employment on the Internet</a:t>
            </a:r>
            <a:r>
              <a:rPr lang="en-US" baseline="0" dirty="0" smtClean="0">
                <a:solidFill>
                  <a:srgbClr val="FF0000"/>
                </a:solidFill>
              </a:rPr>
              <a:t>; </a:t>
            </a:r>
            <a:r>
              <a:rPr lang="en-US" baseline="0" dirty="0" smtClean="0"/>
              <a:t>and, most Internet-based advertisements require the submission of an electronic résumé.  A successful job search requires a strong and competitive résumé.  Richard H.  Beatty, the author of </a:t>
            </a:r>
            <a:r>
              <a:rPr lang="en-US" i="1" baseline="0" dirty="0" smtClean="0"/>
              <a:t>The Ultimate Job Search</a:t>
            </a:r>
            <a:r>
              <a:rPr lang="en-US" baseline="0" dirty="0" smtClean="0"/>
              <a:t>, states that to compete in this job market, the job seeker’s résumé has to stand out like a “snowflake in a snow storm." </a:t>
            </a:r>
            <a:endParaRPr lang="en-US" dirty="0"/>
          </a:p>
        </p:txBody>
      </p:sp>
      <p:sp>
        <p:nvSpPr>
          <p:cNvPr id="4" name="Slide Number Placeholder 3"/>
          <p:cNvSpPr>
            <a:spLocks noGrp="1"/>
          </p:cNvSpPr>
          <p:nvPr>
            <p:ph type="sldNum" sz="quarter" idx="10"/>
          </p:nvPr>
        </p:nvSpPr>
        <p:spPr/>
        <p:txBody>
          <a:bodyPr/>
          <a:lstStyle/>
          <a:p>
            <a:fld id="{CB1A8ED9-A90F-43A0-A471-4F79F54F87D6}"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are going to focus on three of the most common types of résumés.  There is the chronological résumé, the functional résumé and the combination résumé.  </a:t>
            </a:r>
            <a:endParaRPr lang="en-US" dirty="0"/>
          </a:p>
        </p:txBody>
      </p:sp>
      <p:sp>
        <p:nvSpPr>
          <p:cNvPr id="4" name="Slide Number Placeholder 3"/>
          <p:cNvSpPr>
            <a:spLocks noGrp="1"/>
          </p:cNvSpPr>
          <p:nvPr>
            <p:ph type="sldNum" sz="quarter" idx="10"/>
          </p:nvPr>
        </p:nvSpPr>
        <p:spPr/>
        <p:txBody>
          <a:bodyPr/>
          <a:lstStyle/>
          <a:p>
            <a:fld id="{CB1A8ED9-A90F-43A0-A471-4F79F54F87D6}"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most common way for our job seekers to be recognized is through the application process.  During this lesson, we will focus on helping job seeker customers get recognized by developing applications that are concentrated, concise, complete, correct, and conscientious (or the five “C”s of application writing).  We will also discuss how to help our job seekers develop résumés that employers will respond to.  </a:t>
            </a:r>
          </a:p>
          <a:p>
            <a:endParaRPr lang="en-US" baseline="0" dirty="0" smtClean="0"/>
          </a:p>
          <a:p>
            <a:r>
              <a:rPr lang="en-US" baseline="0" dirty="0" smtClean="0"/>
              <a:t>It is important to note that we will be discussing general concepts.  Each Regional Workforce Board or RWB assists customers using innovative tools and unique activities designed to move job seeker customers towards employment based on state and local expertise.  For example, we will review several types of résumés with a focus on a résumé type preferred in research conducted by the Society for Human Resource Management.  Your RWB may prefer to use a different résumé format than the one described in this module.  Please make sure that you learn more about the classes, workshops, online study tools and resources your RWB uses to assist job seekers with finding employment.  If you find that local tools differ from anything seen in the Job Search Skills modules, follow your local operating procedures.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DB4DFB0-44CD-4632-8FEA-E6F62CCD500F}"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chronological résumé focuses on offering information associated with the job seeker’s work experience over time.  The chronological résumé provides the most recent job history first.  Other job experiences are listed in reverse chronological order from most recent to the oldest.  Functional or skills résumés focus on the skills that the customer has gained over time.  Such résumés actually start with skills that are relevant to the job.  Functional résumés can be very useful if the job seeker has extensive experience in a specific occupation or industry.  Functional résumés are also very helpful if the job seeker has a gap in employment or other issues that would stand out in a chronological résumé.  The job seeker’s most recent work experience is simply listed after the job seeker’s strengths and abilities have been highlighted in the document.  The combination résumé mixes the chronological résumé and the functional résumé by highlighting the job seeker’s skills and abilities, as well as listing the job seeker’s employment history later in the document.  </a:t>
            </a:r>
            <a:endParaRPr lang="en-US" dirty="0"/>
          </a:p>
        </p:txBody>
      </p:sp>
      <p:sp>
        <p:nvSpPr>
          <p:cNvPr id="4" name="Slide Number Placeholder 3"/>
          <p:cNvSpPr>
            <a:spLocks noGrp="1"/>
          </p:cNvSpPr>
          <p:nvPr>
            <p:ph type="sldNum" sz="quarter" idx="10"/>
          </p:nvPr>
        </p:nvSpPr>
        <p:spPr/>
        <p:txBody>
          <a:bodyPr/>
          <a:lstStyle/>
          <a:p>
            <a:fld id="{CB1A8ED9-A90F-43A0-A471-4F79F54F87D6}"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which format should our job seeker customers use?  According to the Society for Human Resource Management, 74 percent of staffing professionals surveyed prefer the chronological résumé over other formats.  Additionally, 99 percent of those professionals surveyed consider a detailed job history a critical part of the résumé document.  </a:t>
            </a:r>
          </a:p>
          <a:p>
            <a:endParaRPr lang="en-US" baseline="0" dirty="0" smtClean="0"/>
          </a:p>
          <a:p>
            <a:r>
              <a:rPr lang="en-US" baseline="0" dirty="0" smtClean="0"/>
              <a:t>You may be asking yourself, “What do I do if my region uses another résumé format?”  This is not a problem.  In fact, many times, our customers need to use other résumé formats because of a gap in work history, lack of work history, job jumping, and more.  The information presented in this presentation was designed to help you understand what many employers are looking for when job seekers attempt to secure employment.  Please follow your local operating procedures when working with your customers.  </a:t>
            </a:r>
          </a:p>
          <a:p>
            <a:endParaRPr lang="en-US" baseline="0" dirty="0" smtClean="0"/>
          </a:p>
        </p:txBody>
      </p:sp>
      <p:sp>
        <p:nvSpPr>
          <p:cNvPr id="4" name="Slide Number Placeholder 3"/>
          <p:cNvSpPr>
            <a:spLocks noGrp="1"/>
          </p:cNvSpPr>
          <p:nvPr>
            <p:ph type="sldNum" sz="quarter" idx="10"/>
          </p:nvPr>
        </p:nvSpPr>
        <p:spPr/>
        <p:txBody>
          <a:bodyPr/>
          <a:lstStyle/>
          <a:p>
            <a:fld id="{CB1A8ED9-A90F-43A0-A471-4F79F54F87D6}"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Successful résumés follow the three “C”s of the application process.  Successful résumés are grammatically correct, concise and conscientious.  In the July 19, 2005, weekly survey, the Society for Human Resource Management stated that 87 percent of respondents indicated they had rejected a candidate due to grammatical errors on a résumé or cover letter.  </a:t>
            </a:r>
            <a:r>
              <a:rPr lang="en-US" baseline="0" dirty="0" smtClean="0"/>
              <a:t>This is why résumés must be grammatically correct.  The résumé must also be concise and respond to the employer’s needs based on the job advertisement or other research regarding the posted position.  The information on the résumé must also be true, meaning the job seeker must create the résumé conscientiously.  </a:t>
            </a:r>
            <a:endParaRPr lang="en-US" dirty="0"/>
          </a:p>
        </p:txBody>
      </p:sp>
      <p:sp>
        <p:nvSpPr>
          <p:cNvPr id="4" name="Slide Number Placeholder 3"/>
          <p:cNvSpPr>
            <a:spLocks noGrp="1"/>
          </p:cNvSpPr>
          <p:nvPr>
            <p:ph type="sldNum" sz="quarter" idx="10"/>
          </p:nvPr>
        </p:nvSpPr>
        <p:spPr/>
        <p:txBody>
          <a:bodyPr/>
          <a:lstStyle/>
          <a:p>
            <a:fld id="{CB1A8ED9-A90F-43A0-A471-4F79F54F87D6}"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Additionally, successful résumés include the job seeker’s name, address, phone number, email address, skills, work experience and educational information.  The information must be up-to-date and useful.  For example, it does not help to post an invalid phone number.  The phone number must be a working number that can be called by the employer, and the email must be checked on a regular basis.  </a:t>
            </a:r>
          </a:p>
          <a:p>
            <a:endParaRPr lang="en-US" baseline="0" dirty="0" smtClean="0"/>
          </a:p>
          <a:p>
            <a:r>
              <a:rPr lang="en-US" baseline="0" dirty="0" smtClean="0"/>
              <a:t> Additionally, the job seeker must ensure that his or her résumé includes his or her accomplishments, not just what the customer did at the job.  In other words, did the customer save the company money, design a new way of managing daily activities or implement a program to reward co-workers for their hard work?  These accomplishments help employers identify achievements that have been attained for the employer’s benefit during the course of business.  According to Richard Beatty, this translates to “tangible evidence” for the employer.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B1A8ED9-A90F-43A0-A471-4F79F54F87D6}"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final component</a:t>
            </a:r>
            <a:r>
              <a:rPr lang="en-US" baseline="0" dirty="0" smtClean="0"/>
              <a:t> of a competitive résumé is the use of action words.  The use of a myriad of action words demonstrates a variety of skills.  Action words show power, persuasion, and distinction.  The Internet has a large number of action word lists the job seeker can use to power up his or her résumé; here are just a few that can be used.  </a:t>
            </a:r>
            <a:endParaRPr lang="en-US" dirty="0"/>
          </a:p>
        </p:txBody>
      </p:sp>
      <p:sp>
        <p:nvSpPr>
          <p:cNvPr id="4" name="Slide Number Placeholder 3"/>
          <p:cNvSpPr>
            <a:spLocks noGrp="1"/>
          </p:cNvSpPr>
          <p:nvPr>
            <p:ph type="sldNum" sz="quarter" idx="10"/>
          </p:nvPr>
        </p:nvSpPr>
        <p:spPr/>
        <p:txBody>
          <a:bodyPr/>
          <a:lstStyle/>
          <a:p>
            <a:fld id="{CB1A8ED9-A90F-43A0-A471-4F79F54F87D6}"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if the job seeker has to submit a résumé electronically?  Job seekers should be prepared to create or enter a résumé into an Internet-based system.  In fact, job seekers should place multiple résumés in the EFM system and in the State of Florida’s People First system.  </a:t>
            </a:r>
            <a:r>
              <a:rPr lang="en-US" baseline="0" dirty="0" smtClean="0"/>
              <a:t>The résumé should be converted to the appropriate file format based on the system's directions.  Before entering the résumé into a  computer system, the job seeker should type the information into a Microsoft Word document to check the spelling and the grammar.  The information should then be copied and pasted into the appropriate job bank system unless there is a résumé builder embedded in that job search system.  </a:t>
            </a:r>
          </a:p>
          <a:p>
            <a:endParaRPr lang="en-US" dirty="0"/>
          </a:p>
        </p:txBody>
      </p:sp>
      <p:sp>
        <p:nvSpPr>
          <p:cNvPr id="4" name="Slide Number Placeholder 3"/>
          <p:cNvSpPr>
            <a:spLocks noGrp="1"/>
          </p:cNvSpPr>
          <p:nvPr>
            <p:ph type="sldNum" sz="quarter" idx="10"/>
          </p:nvPr>
        </p:nvSpPr>
        <p:spPr/>
        <p:txBody>
          <a:bodyPr/>
          <a:lstStyle/>
          <a:p>
            <a:fld id="{CB1A8ED9-A90F-43A0-A471-4F79F54F87D6}"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recap for a moment.  You have assisted the customer with organizing his or her space, time and efforts.  You have helped the customer prepare an example application.  You have also helped the customer prepare a résumé and references that can be passed out to employers.  Now, how does the customer actually get recognized by employers?  The job seeker must "get out there" to be seen by employers.  </a:t>
            </a:r>
            <a:endParaRPr lang="en-US" dirty="0"/>
          </a:p>
        </p:txBody>
      </p:sp>
      <p:sp>
        <p:nvSpPr>
          <p:cNvPr id="4" name="Slide Number Placeholder 3"/>
          <p:cNvSpPr>
            <a:spLocks noGrp="1"/>
          </p:cNvSpPr>
          <p:nvPr>
            <p:ph type="sldNum" sz="quarter" idx="10"/>
          </p:nvPr>
        </p:nvSpPr>
        <p:spPr/>
        <p:txBody>
          <a:bodyPr/>
          <a:lstStyle/>
          <a:p>
            <a:fld id="{CB1A8ED9-A90F-43A0-A471-4F79F54F87D6}"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discussed one process already, your job seeker customers need to put their résumés in job banks.  Employers search for documents in job banks to find possible candidates.  Next, your job seekers will need to search job banks, such as EFM or People First, and apply for specific jobs.  </a:t>
            </a:r>
          </a:p>
          <a:p>
            <a:endParaRPr lang="en-US" dirty="0" smtClean="0"/>
          </a:p>
          <a:p>
            <a:r>
              <a:rPr lang="en-US" dirty="0" smtClean="0"/>
              <a:t>This may require responding with a system-based résumé or submitting a résumé or application according to directions that employers post in the system.  Your job seekers should also research companies.  </a:t>
            </a:r>
          </a:p>
          <a:p>
            <a:endParaRPr lang="en-US" dirty="0" smtClean="0"/>
          </a:p>
          <a:p>
            <a:r>
              <a:rPr lang="en-US" dirty="0" smtClean="0"/>
              <a:t>When job seekers find a company that they are interested in, the job seekers can go to company’s website to see if the company has any jobs posted.  </a:t>
            </a:r>
            <a:r>
              <a:rPr lang="en-US" baseline="0" dirty="0" smtClean="0"/>
              <a:t>Job seekers can then follow the employer’s directions to apply directly with the company.  Finally, job seekers can attend job fairs offered or facilitated by RWBs or community partners.  Job Fairs afford job seekers the opportunity to meet directly with employers to express interest in job openings and employment opportunities.  </a:t>
            </a:r>
            <a:endParaRPr lang="en-US" dirty="0"/>
          </a:p>
        </p:txBody>
      </p:sp>
      <p:sp>
        <p:nvSpPr>
          <p:cNvPr id="4" name="Slide Number Placeholder 3"/>
          <p:cNvSpPr>
            <a:spLocks noGrp="1"/>
          </p:cNvSpPr>
          <p:nvPr>
            <p:ph type="sldNum" sz="quarter" idx="10"/>
          </p:nvPr>
        </p:nvSpPr>
        <p:spPr/>
        <p:txBody>
          <a:bodyPr/>
          <a:lstStyle/>
          <a:p>
            <a:fld id="{CB1A8ED9-A90F-43A0-A471-4F79F54F87D6}"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of these job search opportunities</a:t>
            </a:r>
            <a:r>
              <a:rPr lang="en-US" baseline="0" dirty="0" smtClean="0"/>
              <a:t> will lead your job seekers to apply for a lot of jobs</a:t>
            </a:r>
            <a:r>
              <a:rPr lang="en-US" baseline="0" dirty="0" smtClean="0">
                <a:solidFill>
                  <a:srgbClr val="FF0000"/>
                </a:solidFill>
              </a:rPr>
              <a:t>;</a:t>
            </a:r>
            <a:r>
              <a:rPr lang="en-US" baseline="0" dirty="0" smtClean="0"/>
              <a:t> so remember, you have to help your job seekers stay organized.  Encourage your job seekers to use a system of recording all actions taken with employers for each position.  Encourage your job seekers to maintain copies of their résumés, as well as their references, which will be of critical importance when they go on interviews.  </a:t>
            </a:r>
            <a:endParaRPr lang="en-US" dirty="0"/>
          </a:p>
        </p:txBody>
      </p:sp>
      <p:sp>
        <p:nvSpPr>
          <p:cNvPr id="4" name="Slide Number Placeholder 3"/>
          <p:cNvSpPr>
            <a:spLocks noGrp="1"/>
          </p:cNvSpPr>
          <p:nvPr>
            <p:ph type="sldNum" sz="quarter" idx="10"/>
          </p:nvPr>
        </p:nvSpPr>
        <p:spPr/>
        <p:txBody>
          <a:bodyPr/>
          <a:lstStyle/>
          <a:p>
            <a:fld id="{CB1A8ED9-A90F-43A0-A471-4F79F54F87D6}"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concludes this lesson.  In the next lesson, we will talk about getting heard or helping your job seekers master the art of a good interview.  </a:t>
            </a:r>
            <a:endParaRPr lang="en-US" dirty="0"/>
          </a:p>
        </p:txBody>
      </p:sp>
      <p:sp>
        <p:nvSpPr>
          <p:cNvPr id="4" name="Slide Number Placeholder 3"/>
          <p:cNvSpPr>
            <a:spLocks noGrp="1"/>
          </p:cNvSpPr>
          <p:nvPr>
            <p:ph type="sldNum" sz="quarter" idx="10"/>
          </p:nvPr>
        </p:nvSpPr>
        <p:spPr/>
        <p:txBody>
          <a:bodyPr/>
          <a:lstStyle/>
          <a:p>
            <a:fld id="{CB1A8ED9-A90F-43A0-A471-4F79F54F87D6}"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Filling out an application is an important part of the job search process.  Most employers require job seekers to fill out an application at some point during the hiring process to collect information not found on the résumé.  For example, many applications request information about felony convictions.  Job applications serve a lot of purposes, but most importantly, job applications help employers screen out candidates quickly.  </a:t>
            </a:r>
          </a:p>
          <a:p>
            <a:endParaRPr lang="en-US" baseline="0" dirty="0" smtClean="0"/>
          </a:p>
          <a:p>
            <a:r>
              <a:rPr lang="en-US" baseline="0" dirty="0" smtClean="0"/>
              <a:t>Once again, imagine you are the hiring manager at a large hospital.  You post a position for a clerk in the newspaper and in the Employ Florida Marketplace or EFM system.  At the end of the first week, you receive one-hundred applications.  You only want to interview seven people.  How do you narrow down 100 applications to less than ten possible candidates?  Easy, you use the information found in the application to narrow down the possibilities.  </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DB4DFB0-44CD-4632-8FEA-E6F62CCD500F}" type="slidenum">
              <a:rPr lang="en-US" smtClean="0">
                <a:solidFill>
                  <a:prstClr val="black"/>
                </a:solidFill>
              </a:rPr>
              <a:pPr/>
              <a:t>3</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do not want our job seeker customers to be disregarded because their applications are not competitive.  We must help our job seeker customers get noticed as potential job candidates.  Our customers must ensure their applications are concentrated, concise, complete, correct, and conscientious.  </a:t>
            </a:r>
            <a:endParaRPr lang="en-US" dirty="0"/>
          </a:p>
        </p:txBody>
      </p:sp>
      <p:sp>
        <p:nvSpPr>
          <p:cNvPr id="4" name="Slide Number Placeholder 3"/>
          <p:cNvSpPr>
            <a:spLocks noGrp="1"/>
          </p:cNvSpPr>
          <p:nvPr>
            <p:ph type="sldNum" sz="quarter" idx="10"/>
          </p:nvPr>
        </p:nvSpPr>
        <p:spPr/>
        <p:txBody>
          <a:bodyPr/>
          <a:lstStyle/>
          <a:p>
            <a:fld id="{4DB4DFB0-44CD-4632-8FEA-E6F62CCD500F}"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Job seekers must follow employer directions, which brings us to our first “C”.  Job seekers must concentrate their efforts on filling out applications to employers’ specifications.  </a:t>
            </a:r>
          </a:p>
          <a:p>
            <a:endParaRPr lang="en-US" baseline="0" dirty="0" smtClean="0"/>
          </a:p>
          <a:p>
            <a:r>
              <a:rPr lang="en-US" baseline="0" dirty="0" smtClean="0"/>
              <a:t>In this example, the job seeker candidate was asked to record his job history in reverse chronological order.  The employer wanted to review the candidate’s most recent job information first.  However, this customer entered his job history out of order.  The first job entry on the application was from January 2010 to February 2011.  The next job entry was from 2011 to 2012.  This employer will simply think that the candidate cannot fill out the form correctly or does not pay attention to critical details.  If the employer has 100 applications to look at, this application will simply be thrown out.  During the application review process, employers look to see if job candidates can fill out simple forms to specifications.  </a:t>
            </a:r>
            <a:endParaRPr lang="en-US" dirty="0"/>
          </a:p>
        </p:txBody>
      </p:sp>
      <p:sp>
        <p:nvSpPr>
          <p:cNvPr id="4" name="Slide Number Placeholder 3"/>
          <p:cNvSpPr>
            <a:spLocks noGrp="1"/>
          </p:cNvSpPr>
          <p:nvPr>
            <p:ph type="sldNum" sz="quarter" idx="10"/>
          </p:nvPr>
        </p:nvSpPr>
        <p:spPr/>
        <p:txBody>
          <a:bodyPr/>
          <a:lstStyle/>
          <a:p>
            <a:fld id="{4DB4DFB0-44CD-4632-8FEA-E6F62CCD500F}"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ensure applications concentrate on what employers want, job seekers must understand that every application is different.  Therefore, job seekers must read the directions on the employer's application to fill out the form appropriately.  </a:t>
            </a:r>
            <a:endParaRPr lang="en-US" dirty="0"/>
          </a:p>
        </p:txBody>
      </p:sp>
      <p:sp>
        <p:nvSpPr>
          <p:cNvPr id="4" name="Slide Number Placeholder 3"/>
          <p:cNvSpPr>
            <a:spLocks noGrp="1"/>
          </p:cNvSpPr>
          <p:nvPr>
            <p:ph type="sldNum" sz="quarter" idx="10"/>
          </p:nvPr>
        </p:nvSpPr>
        <p:spPr/>
        <p:txBody>
          <a:bodyPr/>
          <a:lstStyle/>
          <a:p>
            <a:fld id="{4DB4DFB0-44CD-4632-8FEA-E6F62CCD500F}"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Debra Auerbach of CareerBuilder.com states that many applicants use a “one-size fits all” job application, which is a major mistake.  This brings us to our next “C”.  Applications must be concise.  While we encourage our customers to use an example application, applications and résumés actually submitted must be tailored to what employers are looking for.  Details entered on applications must be based on what employers want.  </a:t>
            </a:r>
          </a:p>
          <a:p>
            <a:endParaRPr lang="en-US" baseline="0" dirty="0" smtClean="0"/>
          </a:p>
          <a:p>
            <a:r>
              <a:rPr lang="en-US" baseline="0" dirty="0" smtClean="0"/>
              <a:t>You may be asking yourself, what does this mean?  In previous examples, </a:t>
            </a:r>
            <a:r>
              <a:rPr lang="en-US" b="0" baseline="0" dirty="0" smtClean="0">
                <a:solidFill>
                  <a:srgbClr val="FF0000"/>
                </a:solidFill>
              </a:rPr>
              <a:t>we stated that you are </a:t>
            </a:r>
            <a:r>
              <a:rPr lang="en-US" b="0" baseline="0" dirty="0" smtClean="0"/>
              <a:t>the hiring manager for a large hospital, and you are looking for </a:t>
            </a:r>
            <a:r>
              <a:rPr lang="en-US" baseline="0" dirty="0" smtClean="0"/>
              <a:t>a Unit Clerk who will enter orders in the computer for doctors, help patients, help patients’ families, and ensure supplies are stocked.  The job advertisement includes these major job duties.  So, you expect those responding to the advertisement to pay attention to these details.  However, on Anny’s job application, you see that her last job only lists the duties: “took orders from customers and gave them their food.”  In this example, Anny did not pay attention to the advertisement and focus on the transferrable and job specific skills that relate to the employer’s job posting.  Essentially, Anny was not concise.  </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B1A8ED9-A90F-43A0-A471-4F79F54F87D6}"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23818">
              <a:defRPr/>
            </a:pPr>
            <a:r>
              <a:rPr lang="en-US" baseline="0" dirty="0" smtClean="0"/>
              <a:t>Applications must be concise by listing the transferrable and job specific skills job seekers have that will meet employer needs.  Job postings are a great source of information.  Essentially, employers tell job seekers exactly what they are looking for through written communication in either EFM or another job search system.  Job seekers must read the information found in job postings and use this information to ensure their applications respond to employers’ needs.  </a:t>
            </a:r>
          </a:p>
          <a:p>
            <a:pPr defTabSz="923818">
              <a:defRPr/>
            </a:pPr>
            <a:endParaRPr lang="en-US" baseline="0" dirty="0" smtClean="0"/>
          </a:p>
          <a:p>
            <a:pPr defTabSz="923818">
              <a:defRPr/>
            </a:pPr>
            <a:r>
              <a:rPr lang="en-US" baseline="0" dirty="0" smtClean="0"/>
              <a:t>Let’s return to our example and focus on helping Anny make her application concise.  After talking with Anny, the workforce professional realizes Anny did more than just take orders and hand out food.  She had to stock shelves in the kitchen; she took orders from customers and put them in a computer system; and</a:t>
            </a:r>
            <a:r>
              <a:rPr lang="en-US" baseline="0" dirty="0" smtClean="0">
                <a:solidFill>
                  <a:srgbClr val="FF0000"/>
                </a:solidFill>
              </a:rPr>
              <a:t>,</a:t>
            </a:r>
            <a:r>
              <a:rPr lang="en-US" baseline="0" dirty="0" smtClean="0"/>
              <a:t> she assisted in cleaning the restaurant.  Additionally, the workforce professional found out that Anny really enjoyed helping people.  So, staff at the One-Stop Career Center helped Anny highlight these skills by outlining them in her example application.  Anny then uses this information to fill out the application at the hospital.  In this example, you read that Anny “greeted customers in a friendly way to demonstrate that they were the focus of the restaurant’s business</a:t>
            </a:r>
            <a:r>
              <a:rPr lang="en-US" baseline="0" dirty="0" smtClean="0">
                <a:solidFill>
                  <a:srgbClr val="FF0000"/>
                </a:solidFill>
              </a:rPr>
              <a:t>."</a:t>
            </a:r>
            <a:r>
              <a:rPr lang="en-US" baseline="0" dirty="0" smtClean="0"/>
              <a:t> Anny also reviewed the menu with customers to answer any questions; she took orders; she entered their orders into a computer; and, Anny ensured customers received their food timely.  Based on this information, you, the hiring manager, knows that Anny can greet customers</a:t>
            </a:r>
            <a:r>
              <a:rPr lang="en-US" baseline="0" dirty="0" smtClean="0">
                <a:solidFill>
                  <a:srgbClr val="FF0000"/>
                </a:solidFill>
              </a:rPr>
              <a:t>,</a:t>
            </a:r>
            <a:r>
              <a:rPr lang="en-US" baseline="0" dirty="0" smtClean="0"/>
              <a:t> answer questions</a:t>
            </a:r>
            <a:r>
              <a:rPr lang="en-US" baseline="0" dirty="0" smtClean="0">
                <a:solidFill>
                  <a:srgbClr val="FF0000"/>
                </a:solidFill>
              </a:rPr>
              <a:t>,</a:t>
            </a:r>
            <a:r>
              <a:rPr lang="en-US" baseline="0" dirty="0" smtClean="0"/>
              <a:t> take orders from a third party</a:t>
            </a:r>
            <a:r>
              <a:rPr lang="en-US" baseline="0" dirty="0" smtClean="0">
                <a:solidFill>
                  <a:srgbClr val="FF0000"/>
                </a:solidFill>
              </a:rPr>
              <a:t>,</a:t>
            </a:r>
            <a:r>
              <a:rPr lang="en-US" baseline="0" dirty="0" smtClean="0"/>
              <a:t> learn and use specialized computer software</a:t>
            </a:r>
            <a:r>
              <a:rPr lang="en-US" baseline="0" dirty="0" smtClean="0">
                <a:solidFill>
                  <a:srgbClr val="FF0000"/>
                </a:solidFill>
              </a:rPr>
              <a:t>,</a:t>
            </a:r>
            <a:r>
              <a:rPr lang="en-US" baseline="0" dirty="0" smtClean="0"/>
              <a:t> follow-up with her customers</a:t>
            </a:r>
            <a:r>
              <a:rPr lang="en-US" baseline="0" dirty="0" smtClean="0">
                <a:solidFill>
                  <a:srgbClr val="FF0000"/>
                </a:solidFill>
              </a:rPr>
              <a:t>,</a:t>
            </a:r>
            <a:r>
              <a:rPr lang="en-US" baseline="0" dirty="0" smtClean="0"/>
              <a:t>  stock shelves</a:t>
            </a:r>
            <a:r>
              <a:rPr lang="en-US" baseline="0" dirty="0" smtClean="0">
                <a:solidFill>
                  <a:srgbClr val="FF0000"/>
                </a:solidFill>
              </a:rPr>
              <a:t>,</a:t>
            </a:r>
            <a:r>
              <a:rPr lang="en-US" baseline="0" dirty="0" smtClean="0"/>
              <a:t> work with a manager</a:t>
            </a:r>
            <a:r>
              <a:rPr lang="en-US" baseline="0" dirty="0" smtClean="0">
                <a:solidFill>
                  <a:srgbClr val="FF0000"/>
                </a:solidFill>
              </a:rPr>
              <a:t>,</a:t>
            </a:r>
            <a:r>
              <a:rPr lang="en-US" baseline="0" dirty="0" smtClean="0"/>
              <a:t> identify a need and respond to that need</a:t>
            </a:r>
            <a:r>
              <a:rPr lang="en-US" baseline="0" dirty="0" smtClean="0">
                <a:solidFill>
                  <a:srgbClr val="FF0000"/>
                </a:solidFill>
              </a:rPr>
              <a:t>,</a:t>
            </a:r>
            <a:r>
              <a:rPr lang="en-US" baseline="0" dirty="0" smtClean="0"/>
              <a:t> as well as work with others.  This small bit of information really responds to the needs of the employer.  </a:t>
            </a:r>
          </a:p>
          <a:p>
            <a:pPr defTabSz="923818">
              <a:defRPr/>
            </a:pPr>
            <a:endParaRPr lang="en-US" baseline="0" dirty="0" smtClean="0"/>
          </a:p>
          <a:p>
            <a:pPr defTabSz="923818">
              <a:defRPr/>
            </a:pPr>
            <a:endParaRPr lang="en-US" baseline="0" dirty="0" smtClean="0"/>
          </a:p>
          <a:p>
            <a:pPr defTabSz="923818">
              <a:defRPr/>
            </a:pPr>
            <a:endParaRPr lang="en-US" baseline="0" dirty="0" smtClean="0"/>
          </a:p>
        </p:txBody>
      </p:sp>
      <p:sp>
        <p:nvSpPr>
          <p:cNvPr id="4" name="Slide Number Placeholder 3"/>
          <p:cNvSpPr>
            <a:spLocks noGrp="1"/>
          </p:cNvSpPr>
          <p:nvPr>
            <p:ph type="sldNum" sz="quarter" idx="10"/>
          </p:nvPr>
        </p:nvSpPr>
        <p:spPr/>
        <p:txBody>
          <a:bodyPr/>
          <a:lstStyle/>
          <a:p>
            <a:fld id="{CB1A8ED9-A90F-43A0-A471-4F79F54F87D6}"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3818">
              <a:defRPr/>
            </a:pPr>
            <a:r>
              <a:rPr lang="en-US" dirty="0" smtClean="0"/>
              <a:t>Job seeker customers must review job postings and respond to what employers are looking for.  If the employer’s job posting is limited, the job seeker can review the Occupational Profile in the EFM system, which will provide more details for the job seeker customer.  How do we look up information in EFM associated with a specific occupational profile? </a:t>
            </a:r>
            <a:endParaRPr lang="en-US" dirty="0"/>
          </a:p>
        </p:txBody>
      </p:sp>
      <p:sp>
        <p:nvSpPr>
          <p:cNvPr id="4" name="Slide Number Placeholder 3"/>
          <p:cNvSpPr>
            <a:spLocks noGrp="1"/>
          </p:cNvSpPr>
          <p:nvPr>
            <p:ph type="sldNum" sz="quarter" idx="10"/>
          </p:nvPr>
        </p:nvSpPr>
        <p:spPr/>
        <p:txBody>
          <a:bodyPr/>
          <a:lstStyle/>
          <a:p>
            <a:fld id="{CB1A8ED9-A90F-43A0-A471-4F79F54F87D6}"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91024" y="2130425"/>
            <a:ext cx="4067175" cy="1470025"/>
          </a:xfrm>
        </p:spPr>
        <p:txBody>
          <a:bodyPr/>
          <a:lstStyle>
            <a:lvl1pPr algn="l">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4391024" y="3886200"/>
            <a:ext cx="3381376"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spTree>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91024" y="2130425"/>
            <a:ext cx="4067175" cy="1470025"/>
          </a:xfrm>
        </p:spPr>
        <p:txBody>
          <a:bodyPr/>
          <a:lstStyle>
            <a:lvl1pPr algn="l">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4391024" y="3886200"/>
            <a:ext cx="3381376"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5" name="Picture 2"/>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spTree>
  </p:cSld>
  <p:clrMapOvr>
    <a:masterClrMapping/>
  </p:clrMapOvr>
  <p:transition spd="slow">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2DB4A7F0-A91B-4F5E-9BB8-59D63A43C398}" type="slidenum">
              <a:rPr lang="en-US" smtClean="0"/>
              <a:pPr/>
              <a:t>‹#›</a:t>
            </a:fld>
            <a:endParaRPr lang="en-US" dirty="0"/>
          </a:p>
        </p:txBody>
      </p:sp>
    </p:spTree>
  </p:cSld>
  <p:clrMapOvr>
    <a:masterClrMapping/>
  </p:clrMapOvr>
  <p:transition spd="slow">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9/11/2012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91024" y="2130425"/>
            <a:ext cx="4067175" cy="1470025"/>
          </a:xfrm>
        </p:spPr>
        <p:txBody>
          <a:bodyPr/>
          <a:lstStyle>
            <a:lvl1pPr algn="l">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4391024" y="3886200"/>
            <a:ext cx="3381376"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5"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6" name="Picture 2"/>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spTree>
  </p:cSld>
  <p:clrMapOvr>
    <a:masterClrMapping/>
  </p:clrMapOvr>
  <p:transition spd="slow">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2DB4A7F0-A91B-4F5E-9BB8-59D63A43C398}" type="slidenum">
              <a:rPr lang="en-US" smtClean="0"/>
              <a:pPr/>
              <a:t>‹#›</a:t>
            </a:fld>
            <a:endParaRPr lang="en-US" dirty="0"/>
          </a:p>
        </p:txBody>
      </p:sp>
    </p:spTree>
  </p:cSld>
  <p:clrMapOvr>
    <a:masterClrMapping/>
  </p:clrMapOvr>
  <p:transition spd="slow">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9/11/2012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91024" y="2130425"/>
            <a:ext cx="4067175" cy="1470025"/>
          </a:xfrm>
        </p:spPr>
        <p:txBody>
          <a:bodyPr/>
          <a:lstStyle>
            <a:lvl1pPr algn="l">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4391024" y="3886200"/>
            <a:ext cx="3381376"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5"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6"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8" name="Picture 2"/>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spTree>
  </p:cSld>
  <p:clrMapOvr>
    <a:masterClrMapping/>
  </p:clrMapOvr>
  <p:transition spd="slow">
    <p:fade/>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91024" y="2130425"/>
            <a:ext cx="4067175" cy="1470025"/>
          </a:xfrm>
        </p:spPr>
        <p:txBody>
          <a:bodyPr/>
          <a:lstStyle>
            <a:lvl1pPr algn="l">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4391024" y="3886200"/>
            <a:ext cx="3381376"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5"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6" name="Picture 2"/>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spTree>
  </p:cSld>
  <p:clrMapOvr>
    <a:masterClrMapping/>
  </p:clrMapOvr>
  <p:transition spd="slow">
    <p:fade/>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2DB4A7F0-A91B-4F5E-9BB8-59D63A43C398}" type="slidenum">
              <a:rPr lang="en-US" smtClean="0"/>
              <a:pPr/>
              <a:t>‹#›</a:t>
            </a:fld>
            <a:endParaRPr lang="en-US" dirty="0"/>
          </a:p>
        </p:txBody>
      </p:sp>
    </p:spTree>
  </p:cSld>
  <p:clrMapOvr>
    <a:masterClrMapping/>
  </p:clrMapOvr>
  <p:transition spd="slow">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9/11/2012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2DB4A7F0-A91B-4F5E-9BB8-59D63A43C398}" type="slidenum">
              <a:rPr lang="en-US" smtClean="0"/>
              <a:pPr/>
              <a:t>‹#›</a:t>
            </a:fld>
            <a:endParaRPr lang="en-US" dirty="0"/>
          </a:p>
        </p:txBody>
      </p:sp>
    </p:spTree>
  </p:cSld>
  <p:clrMapOvr>
    <a:masterClrMapping/>
  </p:clrMapOvr>
  <p:transition spd="slow">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91024" y="2130425"/>
            <a:ext cx="4067175" cy="1470025"/>
          </a:xfrm>
        </p:spPr>
        <p:txBody>
          <a:bodyPr/>
          <a:lstStyle>
            <a:lvl1pPr algn="l">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4391024" y="3886200"/>
            <a:ext cx="3381376"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5" name="Picture 2"/>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spTree>
  </p:cSld>
  <p:clrMapOvr>
    <a:masterClrMapping/>
  </p:clrMapOvr>
  <p:transition spd="slow">
    <p:fade/>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2DB4A7F0-A91B-4F5E-9BB8-59D63A43C398}" type="slidenum">
              <a:rPr lang="en-US" smtClean="0"/>
              <a:pPr/>
              <a:t>‹#›</a:t>
            </a:fld>
            <a:endParaRPr lang="en-US" dirty="0"/>
          </a:p>
        </p:txBody>
      </p:sp>
    </p:spTree>
  </p:cSld>
  <p:clrMapOvr>
    <a:masterClrMapping/>
  </p:clrMapOvr>
  <p:transition spd="slow">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9/11/2012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91024" y="2130425"/>
            <a:ext cx="4067175" cy="1470025"/>
          </a:xfrm>
        </p:spPr>
        <p:txBody>
          <a:bodyPr/>
          <a:lstStyle>
            <a:lvl1pPr algn="l">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4391024" y="3886200"/>
            <a:ext cx="3381376"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5"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6" name="Picture 2"/>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spTree>
  </p:cSld>
  <p:clrMapOvr>
    <a:masterClrMapping/>
  </p:clrMapOvr>
  <p:transition spd="slow">
    <p:fade/>
  </p:transition>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2DB4A7F0-A91B-4F5E-9BB8-59D63A43C398}" type="slidenum">
              <a:rPr lang="en-US" smtClean="0"/>
              <a:pPr/>
              <a:t>‹#›</a:t>
            </a:fld>
            <a:endParaRPr lang="en-US" dirty="0"/>
          </a:p>
        </p:txBody>
      </p:sp>
    </p:spTree>
  </p:cSld>
  <p:clrMapOvr>
    <a:masterClrMapping/>
  </p:clrMapOvr>
  <p:transition spd="slow">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9/11/2012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91024" y="2130425"/>
            <a:ext cx="4067175" cy="1470025"/>
          </a:xfrm>
        </p:spPr>
        <p:txBody>
          <a:bodyPr/>
          <a:lstStyle>
            <a:lvl1pPr algn="l">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4391024" y="3886200"/>
            <a:ext cx="3381376"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5" name="Picture 2"/>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spTree>
  </p:cSld>
  <p:clrMapOvr>
    <a:masterClrMapping/>
  </p:clrMapOvr>
  <p:transition spd="slow">
    <p:fade/>
  </p:transition>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2DB4A7F0-A91B-4F5E-9BB8-59D63A43C398}" type="slidenum">
              <a:rPr lang="en-US" smtClean="0"/>
              <a:pPr/>
              <a:t>‹#›</a:t>
            </a:fld>
            <a:endParaRPr lang="en-US" dirty="0"/>
          </a:p>
        </p:txBody>
      </p:sp>
    </p:spTree>
  </p:cSld>
  <p:clrMapOvr>
    <a:masterClrMapping/>
  </p:clrMapOvr>
  <p:transition spd="slow">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9/11/2012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91024" y="2130425"/>
            <a:ext cx="4067175" cy="1470025"/>
          </a:xfrm>
        </p:spPr>
        <p:txBody>
          <a:bodyPr/>
          <a:lstStyle>
            <a:lvl1pPr algn="l">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4391024" y="3886200"/>
            <a:ext cx="3381376"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5"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6"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8"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9" name="Picture 2"/>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spTree>
  </p:cSld>
  <p:clrMapOvr>
    <a:masterClrMapping/>
  </p:clrMapOvr>
  <p:transition spd="slow">
    <p:fade/>
  </p:transition>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2DB4A7F0-A91B-4F5E-9BB8-59D63A43C398}" type="slidenum">
              <a:rPr lang="en-US" smtClean="0"/>
              <a:pPr/>
              <a:t>‹#›</a:t>
            </a:fld>
            <a:endParaRPr lang="en-US" dirty="0"/>
          </a:p>
        </p:txBody>
      </p:sp>
    </p:spTree>
  </p:cSld>
  <p:clrMapOvr>
    <a:masterClrMapping/>
  </p:clrMapOvr>
  <p:transition spd="slow">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9/11/2012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91024" y="2130425"/>
            <a:ext cx="4067175" cy="1470025"/>
          </a:xfrm>
        </p:spPr>
        <p:txBody>
          <a:bodyPr/>
          <a:lstStyle>
            <a:lvl1pPr algn="l">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4391024" y="3886200"/>
            <a:ext cx="3381376"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5"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6" name="Picture 2"/>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spTree>
  </p:cSld>
  <p:clrMapOvr>
    <a:masterClrMapping/>
  </p:clrMapOvr>
  <p:transition spd="slow">
    <p:fade/>
  </p:transition>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2DB4A7F0-A91B-4F5E-9BB8-59D63A43C398}" type="slidenum">
              <a:rPr lang="en-US" smtClean="0"/>
              <a:pPr/>
              <a:t>‹#›</a:t>
            </a:fld>
            <a:endParaRPr lang="en-US" dirty="0"/>
          </a:p>
        </p:txBody>
      </p:sp>
    </p:spTree>
  </p:cSld>
  <p:clrMapOvr>
    <a:masterClrMapping/>
  </p:clrMapOvr>
  <p:transition spd="slow">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9/11/2012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9/11/2012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91024" y="2130425"/>
            <a:ext cx="4067175" cy="1470025"/>
          </a:xfrm>
        </p:spPr>
        <p:txBody>
          <a:bodyPr/>
          <a:lstStyle>
            <a:lvl1pPr algn="l">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4391024" y="3886200"/>
            <a:ext cx="3381376"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5"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6"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8"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9" name="Picture 2"/>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spTree>
  </p:cSld>
  <p:clrMapOvr>
    <a:masterClrMapping/>
  </p:clrMapOvr>
  <p:transition spd="slow">
    <p:fade/>
  </p:transition>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2DB4A7F0-A91B-4F5E-9BB8-59D63A43C398}" type="slidenum">
              <a:rPr lang="en-US" smtClean="0"/>
              <a:pPr/>
              <a:t>‹#›</a:t>
            </a:fld>
            <a:endParaRPr lang="en-US" dirty="0"/>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9/11/2012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91024" y="2130425"/>
            <a:ext cx="4067175" cy="1470025"/>
          </a:xfrm>
        </p:spPr>
        <p:txBody>
          <a:bodyPr/>
          <a:lstStyle>
            <a:lvl1pPr algn="l">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4391024" y="3886200"/>
            <a:ext cx="3381376"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5"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6" name="Picture 2"/>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spTree>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2DB4A7F0-A91B-4F5E-9BB8-59D63A43C398}" type="slidenum">
              <a:rPr lang="en-US" smtClean="0"/>
              <a:pPr/>
              <a:t>‹#›</a:t>
            </a:fld>
            <a:endParaRPr lang="en-US" dirty="0"/>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2DB4A7F0-A91B-4F5E-9BB8-59D63A43C398}" type="slidenum">
              <a:rPr lang="en-US" smtClean="0"/>
              <a:pPr/>
              <a:t>‹#›</a:t>
            </a:fld>
            <a:endParaRPr lang="en-US" dirty="0"/>
          </a:p>
        </p:txBody>
      </p:sp>
    </p:spTree>
  </p:cSld>
  <p:clrMapOvr>
    <a:masterClrMapping/>
  </p:clrMapOvr>
  <p:transition spd="slow">
    <p:fade/>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9/11/2012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91024" y="2130425"/>
            <a:ext cx="4067175" cy="1470025"/>
          </a:xfrm>
        </p:spPr>
        <p:txBody>
          <a:bodyPr/>
          <a:lstStyle>
            <a:lvl1pPr algn="l">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4391024" y="3886200"/>
            <a:ext cx="3381376"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5" name="Picture 2"/>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spTree>
  </p:cSld>
  <p:clrMapOvr>
    <a:masterClrMapping/>
  </p:clrMapOvr>
  <p:transition spd="slow">
    <p:fade/>
  </p:transition>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2DB4A7F0-A91B-4F5E-9BB8-59D63A43C398}" type="slidenum">
              <a:rPr lang="en-US" smtClean="0"/>
              <a:pPr/>
              <a:t>‹#›</a:t>
            </a:fld>
            <a:endParaRPr lang="en-US" dirty="0"/>
          </a:p>
        </p:txBody>
      </p:sp>
    </p:spTree>
  </p:cSld>
  <p:clrMapOvr>
    <a:masterClrMapping/>
  </p:clrMapOvr>
  <p:transition spd="slow">
    <p:fad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9/11/2012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91024" y="2130425"/>
            <a:ext cx="4067175" cy="1470025"/>
          </a:xfrm>
        </p:spPr>
        <p:txBody>
          <a:bodyPr/>
          <a:lstStyle>
            <a:lvl1pPr algn="l">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4391024" y="3886200"/>
            <a:ext cx="3381376"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5"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6"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8"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9" name="Picture 2"/>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spTree>
  </p:cSld>
  <p:clrMapOvr>
    <a:masterClrMapping/>
  </p:clrMapOvr>
  <p:transition spd="slow">
    <p:fade/>
  </p:transition>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2DB4A7F0-A91B-4F5E-9BB8-59D63A43C398}" type="slidenum">
              <a:rPr lang="en-US" smtClean="0"/>
              <a:pPr/>
              <a:t>‹#›</a:t>
            </a:fld>
            <a:endParaRPr lang="en-US" dirty="0"/>
          </a:p>
        </p:txBody>
      </p:sp>
    </p:spTree>
  </p:cSld>
  <p:clrMapOvr>
    <a:masterClrMapping/>
  </p:clrMapOvr>
  <p:transition spd="slow">
    <p:fade/>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9/11/2012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91024" y="2130425"/>
            <a:ext cx="4067175" cy="1470025"/>
          </a:xfrm>
        </p:spPr>
        <p:txBody>
          <a:bodyPr/>
          <a:lstStyle>
            <a:lvl1pPr algn="l">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4391024" y="3886200"/>
            <a:ext cx="3381376"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5"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6"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8" name="Picture 2"/>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spTree>
  </p:cSld>
  <p:clrMapOvr>
    <a:masterClrMapping/>
  </p:clrMapOvr>
  <p:transition spd="slow">
    <p:fade/>
  </p:transition>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91024" y="2130425"/>
            <a:ext cx="4067175" cy="1470025"/>
          </a:xfrm>
        </p:spPr>
        <p:txBody>
          <a:bodyPr/>
          <a:lstStyle>
            <a:lvl1pPr algn="l">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4391024" y="3886200"/>
            <a:ext cx="3381376"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5" name="Picture 2"/>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spTree>
  </p:cSld>
  <p:clrMapOvr>
    <a:masterClrMapping/>
  </p:clrMapOvr>
  <p:transition spd="slow">
    <p:fade/>
  </p:transition>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2DB4A7F0-A91B-4F5E-9BB8-59D63A43C398}" type="slidenum">
              <a:rPr lang="en-US" smtClean="0"/>
              <a:pPr/>
              <a:t>‹#›</a:t>
            </a:fld>
            <a:endParaRPr lang="en-US" dirty="0"/>
          </a:p>
        </p:txBody>
      </p:sp>
    </p:spTree>
  </p:cSld>
  <p:clrMapOvr>
    <a:masterClrMapping/>
  </p:clrMapOvr>
  <p:transition spd="slow">
    <p:fade/>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9/11/2012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2DB4A7F0-A91B-4F5E-9BB8-59D63A43C398}" type="slidenum">
              <a:rPr lang="en-US" smtClean="0"/>
              <a:pPr/>
              <a:t>‹#›</a:t>
            </a:fld>
            <a:endParaRPr lang="en-US" dirty="0"/>
          </a:p>
        </p:txBody>
      </p:sp>
    </p:spTree>
  </p:cSld>
  <p:clrMapOvr>
    <a:masterClrMapping/>
  </p:clrMapOvr>
  <p:transition spd="slow">
    <p:fade/>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9/11/2012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91024" y="2130425"/>
            <a:ext cx="4067175" cy="1470025"/>
          </a:xfrm>
        </p:spPr>
        <p:txBody>
          <a:bodyPr/>
          <a:lstStyle>
            <a:lvl1pPr algn="l">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4391024" y="3886200"/>
            <a:ext cx="3381376"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5"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6"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8" name="Picture 2"/>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spTree>
  </p:cSld>
  <p:clrMapOvr>
    <a:masterClrMapping/>
  </p:clrMapOvr>
  <p:transition spd="slow">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2DB4A7F0-A91B-4F5E-9BB8-59D63A43C398}" type="slidenum">
              <a:rPr lang="en-US" smtClean="0"/>
              <a:pPr/>
              <a:t>‹#›</a:t>
            </a:fld>
            <a:endParaRPr lang="en-US" dirty="0"/>
          </a:p>
        </p:txBody>
      </p:sp>
    </p:spTree>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9/11/2012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91024" y="2130425"/>
            <a:ext cx="4067175" cy="1470025"/>
          </a:xfrm>
        </p:spPr>
        <p:txBody>
          <a:bodyPr/>
          <a:lstStyle>
            <a:lvl1pPr algn="l">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4391024" y="3886200"/>
            <a:ext cx="3381376"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5"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6"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8"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9"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spTree>
  </p:cSld>
  <p:clrMapOvr>
    <a:masterClrMapping/>
  </p:clrMapOvr>
  <p:transition spd="slow">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2DB4A7F0-A91B-4F5E-9BB8-59D63A43C398}" type="slidenum">
              <a:rPr lang="en-US" smtClean="0"/>
              <a:pPr/>
              <a:t>‹#›</a:t>
            </a:fld>
            <a:endParaRPr lang="en-US" dirty="0"/>
          </a:p>
        </p:txBody>
      </p:sp>
    </p:spTree>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9/11/2012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91024" y="2130425"/>
            <a:ext cx="4067175" cy="1470025"/>
          </a:xfrm>
        </p:spPr>
        <p:txBody>
          <a:bodyPr/>
          <a:lstStyle>
            <a:lvl1pPr algn="l">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4391024" y="3886200"/>
            <a:ext cx="3381376"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5"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6"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8"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9"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spTree>
  </p:cSld>
  <p:clrMapOvr>
    <a:masterClrMapping/>
  </p:clrMapOvr>
  <p:transition spd="slow">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2DB4A7F0-A91B-4F5E-9BB8-59D63A43C398}" type="slidenum">
              <a:rPr lang="en-US" smtClean="0"/>
              <a:pPr/>
              <a:t>‹#›</a:t>
            </a:fld>
            <a:endParaRPr lang="en-US" dirty="0"/>
          </a:p>
        </p:txBody>
      </p:sp>
    </p:spTree>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9/11/2012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91024" y="2130425"/>
            <a:ext cx="4067175" cy="1470025"/>
          </a:xfrm>
        </p:spPr>
        <p:txBody>
          <a:bodyPr/>
          <a:lstStyle>
            <a:lvl1pPr algn="l">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4391024" y="3886200"/>
            <a:ext cx="3381376"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5"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6" name="Picture 2"/>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spTree>
  </p:cSld>
  <p:clrMapOvr>
    <a:masterClrMapping/>
  </p:clrMapOvr>
  <p:transition spd="slow">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2DB4A7F0-A91B-4F5E-9BB8-59D63A43C398}" type="slidenum">
              <a:rPr lang="en-US" smtClean="0"/>
              <a:pPr/>
              <a:t>‹#›</a:t>
            </a:fld>
            <a:endParaRPr lang="en-US" dirty="0"/>
          </a:p>
        </p:txBody>
      </p:sp>
    </p:spTree>
  </p:cSld>
  <p:clrMapOvr>
    <a:masterClrMapping/>
  </p:clrMapOvr>
  <p:transition spd="slow">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9/11/2012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9/11/2012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91024" y="2130425"/>
            <a:ext cx="4067175" cy="1470025"/>
          </a:xfrm>
        </p:spPr>
        <p:txBody>
          <a:bodyPr/>
          <a:lstStyle>
            <a:lvl1pPr algn="l">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4391024" y="3886200"/>
            <a:ext cx="3381376"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5" name="Picture 2"/>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spTree>
  </p:cSld>
  <p:clrMapOvr>
    <a:masterClrMapping/>
  </p:clrMapOvr>
  <p:transition spd="slow">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2DB4A7F0-A91B-4F5E-9BB8-59D63A43C398}" type="slidenum">
              <a:rPr lang="en-US" smtClean="0"/>
              <a:pPr/>
              <a:t>‹#›</a:t>
            </a:fld>
            <a:endParaRPr lang="en-US" dirty="0"/>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9/11/2012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91024" y="2130425"/>
            <a:ext cx="4067175" cy="1470025"/>
          </a:xfrm>
        </p:spPr>
        <p:txBody>
          <a:bodyPr/>
          <a:lstStyle>
            <a:lvl1pPr algn="l">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4391024" y="3886200"/>
            <a:ext cx="3381376"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5"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6"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pic>
        <p:nvPicPr>
          <p:cNvPr id="8" name="Picture 2"/>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4571"/>
            <a:ext cx="4619625" cy="4486275"/>
          </a:xfrm>
          <a:prstGeom prst="rect">
            <a:avLst/>
          </a:prstGeom>
          <a:noFill/>
        </p:spPr>
      </p:pic>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2DB4A7F0-A91B-4F5E-9BB8-59D63A43C398}" type="slidenum">
              <a:rPr lang="en-US" smtClean="0"/>
              <a:pPr/>
              <a:t>‹#›</a:t>
            </a:fld>
            <a:endParaRPr lang="en-US" dirty="0"/>
          </a:p>
        </p:txBody>
      </p:sp>
    </p:spTree>
  </p:cSld>
  <p:clrMapOvr>
    <a:masterClrMapping/>
  </p:clrMapOvr>
  <p:transition spd="slow">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pPr/>
              <a:t>9/11/2012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pPr/>
              <a:t>‹#›</a:t>
            </a:fld>
            <a:endParaRPr lang="en-US" dirty="0"/>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jpe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jpe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1.jpe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4A7F0-A91B-4F5E-9BB8-59D63A43C39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iming>
    <p:tnLst>
      <p:par>
        <p:cTn id="1" dur="indefinite" restart="never" nodeType="tmRoot"/>
      </p:par>
    </p:tnLst>
  </p:timing>
  <p:txStyles>
    <p:titleStyle>
      <a:lvl1pPr algn="l" defTabSz="914400" rtl="0" eaLnBrk="1" latinLnBrk="0" hangingPunct="1">
        <a:spcBef>
          <a:spcPct val="0"/>
        </a:spcBef>
        <a:buNone/>
        <a:defRPr sz="40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a:buChar char="•"/>
        <a:defRPr sz="28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a:buChar char="–"/>
        <a:defRPr sz="24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a:buChar char="•"/>
        <a:defRPr sz="20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4A7F0-A91B-4F5E-9BB8-59D63A43C39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ransition spd="slow">
    <p:fade/>
  </p:transition>
  <p:timing>
    <p:tnLst>
      <p:par>
        <p:cTn id="1" dur="indefinite" restart="never" nodeType="tmRoot"/>
      </p:par>
    </p:tnLst>
  </p:timing>
  <p:txStyles>
    <p:titleStyle>
      <a:lvl1pPr algn="l" defTabSz="914400" rtl="0" eaLnBrk="1" latinLnBrk="0" hangingPunct="1">
        <a:spcBef>
          <a:spcPct val="0"/>
        </a:spcBef>
        <a:buNone/>
        <a:defRPr sz="40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a:buChar char="•"/>
        <a:defRPr sz="28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a:buChar char="–"/>
        <a:defRPr sz="24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a:buChar char="•"/>
        <a:defRPr sz="20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4A7F0-A91B-4F5E-9BB8-59D63A43C39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ransition spd="slow">
    <p:fade/>
  </p:transition>
  <p:timing>
    <p:tnLst>
      <p:par>
        <p:cTn id="1" dur="indefinite" restart="never" nodeType="tmRoot"/>
      </p:par>
    </p:tnLst>
  </p:timing>
  <p:txStyles>
    <p:titleStyle>
      <a:lvl1pPr algn="l" defTabSz="914400" rtl="0" eaLnBrk="1" latinLnBrk="0" hangingPunct="1">
        <a:spcBef>
          <a:spcPct val="0"/>
        </a:spcBef>
        <a:buNone/>
        <a:defRPr sz="40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a:buChar char="•"/>
        <a:defRPr sz="28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a:buChar char="–"/>
        <a:defRPr sz="24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a:buChar char="•"/>
        <a:defRPr sz="20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4A7F0-A91B-4F5E-9BB8-59D63A43C39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ransition spd="slow">
    <p:fade/>
  </p:transition>
  <p:timing>
    <p:tnLst>
      <p:par>
        <p:cTn id="1" dur="indefinite" restart="never" nodeType="tmRoot"/>
      </p:par>
    </p:tnLst>
  </p:timing>
  <p:txStyles>
    <p:titleStyle>
      <a:lvl1pPr algn="l" defTabSz="914400" rtl="0" eaLnBrk="1" latinLnBrk="0" hangingPunct="1">
        <a:spcBef>
          <a:spcPct val="0"/>
        </a:spcBef>
        <a:buNone/>
        <a:defRPr sz="40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a:buChar char="•"/>
        <a:defRPr sz="28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a:buChar char="–"/>
        <a:defRPr sz="24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a:buChar char="•"/>
        <a:defRPr sz="20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4A7F0-A91B-4F5E-9BB8-59D63A43C39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ransition spd="slow">
    <p:fade/>
  </p:transition>
  <p:timing>
    <p:tnLst>
      <p:par>
        <p:cTn id="1" dur="indefinite" restart="never" nodeType="tmRoot"/>
      </p:par>
    </p:tnLst>
  </p:timing>
  <p:txStyles>
    <p:titleStyle>
      <a:lvl1pPr algn="l" defTabSz="914400" rtl="0" eaLnBrk="1" latinLnBrk="0" hangingPunct="1">
        <a:spcBef>
          <a:spcPct val="0"/>
        </a:spcBef>
        <a:buNone/>
        <a:defRPr sz="40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a:buChar char="•"/>
        <a:defRPr sz="28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a:buChar char="–"/>
        <a:defRPr sz="24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a:buChar char="•"/>
        <a:defRPr sz="20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4A7F0-A91B-4F5E-9BB8-59D63A43C39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ransition spd="slow">
    <p:fade/>
  </p:transition>
  <p:timing>
    <p:tnLst>
      <p:par>
        <p:cTn id="1" dur="indefinite" restart="never" nodeType="tmRoot"/>
      </p:par>
    </p:tnLst>
  </p:timing>
  <p:txStyles>
    <p:titleStyle>
      <a:lvl1pPr algn="l" defTabSz="914400" rtl="0" eaLnBrk="1" latinLnBrk="0" hangingPunct="1">
        <a:spcBef>
          <a:spcPct val="0"/>
        </a:spcBef>
        <a:buNone/>
        <a:defRPr sz="40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a:buChar char="•"/>
        <a:defRPr sz="28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a:buChar char="–"/>
        <a:defRPr sz="24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a:buChar char="•"/>
        <a:defRPr sz="20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4A7F0-A91B-4F5E-9BB8-59D63A43C39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ransition spd="slow">
    <p:fade/>
  </p:transition>
  <p:timing>
    <p:tnLst>
      <p:par>
        <p:cTn id="1" dur="indefinite" restart="never" nodeType="tmRoot"/>
      </p:par>
    </p:tnLst>
  </p:timing>
  <p:txStyles>
    <p:titleStyle>
      <a:lvl1pPr algn="l" defTabSz="914400" rtl="0" eaLnBrk="1" latinLnBrk="0" hangingPunct="1">
        <a:spcBef>
          <a:spcPct val="0"/>
        </a:spcBef>
        <a:buNone/>
        <a:defRPr sz="40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a:buChar char="•"/>
        <a:defRPr sz="28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a:buChar char="–"/>
        <a:defRPr sz="24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a:buChar char="•"/>
        <a:defRPr sz="20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4A7F0-A91B-4F5E-9BB8-59D63A43C39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ransition spd="slow">
    <p:fade/>
  </p:transition>
  <p:timing>
    <p:tnLst>
      <p:par>
        <p:cTn id="1" dur="indefinite" restart="never" nodeType="tmRoot"/>
      </p:par>
    </p:tnLst>
  </p:timing>
  <p:txStyles>
    <p:titleStyle>
      <a:lvl1pPr algn="l" defTabSz="914400" rtl="0" eaLnBrk="1" latinLnBrk="0" hangingPunct="1">
        <a:spcBef>
          <a:spcPct val="0"/>
        </a:spcBef>
        <a:buNone/>
        <a:defRPr sz="40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a:buChar char="•"/>
        <a:defRPr sz="28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a:buChar char="–"/>
        <a:defRPr sz="24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a:buChar char="•"/>
        <a:defRPr sz="20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4A7F0-A91B-4F5E-9BB8-59D63A43C39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ransition spd="slow">
    <p:fade/>
  </p:transition>
  <p:timing>
    <p:tnLst>
      <p:par>
        <p:cTn id="1" dur="indefinite" restart="never" nodeType="tmRoot"/>
      </p:par>
    </p:tnLst>
  </p:timing>
  <p:txStyles>
    <p:titleStyle>
      <a:lvl1pPr algn="l" defTabSz="914400" rtl="0" eaLnBrk="1" latinLnBrk="0" hangingPunct="1">
        <a:spcBef>
          <a:spcPct val="0"/>
        </a:spcBef>
        <a:buNone/>
        <a:defRPr sz="40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a:buChar char="•"/>
        <a:defRPr sz="28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a:buChar char="–"/>
        <a:defRPr sz="24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a:buChar char="•"/>
        <a:defRPr sz="20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4A7F0-A91B-4F5E-9BB8-59D63A43C39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ransition spd="slow">
    <p:fade/>
  </p:transition>
  <p:timing>
    <p:tnLst>
      <p:par>
        <p:cTn id="1" dur="indefinite" restart="never" nodeType="tmRoot"/>
      </p:par>
    </p:tnLst>
  </p:timing>
  <p:txStyles>
    <p:titleStyle>
      <a:lvl1pPr algn="l" defTabSz="914400" rtl="0" eaLnBrk="1" latinLnBrk="0" hangingPunct="1">
        <a:spcBef>
          <a:spcPct val="0"/>
        </a:spcBef>
        <a:buNone/>
        <a:defRPr sz="40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a:buChar char="•"/>
        <a:defRPr sz="28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a:buChar char="–"/>
        <a:defRPr sz="24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a:buChar char="•"/>
        <a:defRPr sz="20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4A7F0-A91B-4F5E-9BB8-59D63A43C39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ransition spd="slow">
    <p:fade/>
  </p:transition>
  <p:timing>
    <p:tnLst>
      <p:par>
        <p:cTn id="1" dur="indefinite" restart="never" nodeType="tmRoot"/>
      </p:par>
    </p:tnLst>
  </p:timing>
  <p:txStyles>
    <p:titleStyle>
      <a:lvl1pPr algn="l" defTabSz="914400" rtl="0" eaLnBrk="1" latinLnBrk="0" hangingPunct="1">
        <a:spcBef>
          <a:spcPct val="0"/>
        </a:spcBef>
        <a:buNone/>
        <a:defRPr sz="40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a:buChar char="•"/>
        <a:defRPr sz="28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a:buChar char="–"/>
        <a:defRPr sz="24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a:buChar char="•"/>
        <a:defRPr sz="20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4A7F0-A91B-4F5E-9BB8-59D63A43C39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fade/>
  </p:transition>
  <p:timing>
    <p:tnLst>
      <p:par>
        <p:cTn id="1" dur="indefinite" restart="never" nodeType="tmRoot"/>
      </p:par>
    </p:tnLst>
  </p:timing>
  <p:txStyles>
    <p:titleStyle>
      <a:lvl1pPr algn="l" defTabSz="914400" rtl="0" eaLnBrk="1" latinLnBrk="0" hangingPunct="1">
        <a:spcBef>
          <a:spcPct val="0"/>
        </a:spcBef>
        <a:buNone/>
        <a:defRPr sz="40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a:buChar char="•"/>
        <a:defRPr sz="28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a:buChar char="–"/>
        <a:defRPr sz="24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a:buChar char="•"/>
        <a:defRPr sz="20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4A7F0-A91B-4F5E-9BB8-59D63A43C39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ransition spd="slow">
    <p:fade/>
  </p:transition>
  <p:timing>
    <p:tnLst>
      <p:par>
        <p:cTn id="1" dur="indefinite" restart="never" nodeType="tmRoot"/>
      </p:par>
    </p:tnLst>
  </p:timing>
  <p:txStyles>
    <p:titleStyle>
      <a:lvl1pPr algn="l" defTabSz="914400" rtl="0" eaLnBrk="1" latinLnBrk="0" hangingPunct="1">
        <a:spcBef>
          <a:spcPct val="0"/>
        </a:spcBef>
        <a:buNone/>
        <a:defRPr sz="40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a:buChar char="•"/>
        <a:defRPr sz="28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a:buChar char="–"/>
        <a:defRPr sz="24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a:buChar char="•"/>
        <a:defRPr sz="20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4A7F0-A91B-4F5E-9BB8-59D63A43C39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ransition spd="slow">
    <p:fade/>
  </p:transition>
  <p:timing>
    <p:tnLst>
      <p:par>
        <p:cTn id="1" dur="indefinite" restart="never" nodeType="tmRoot"/>
      </p:par>
    </p:tnLst>
  </p:timing>
  <p:txStyles>
    <p:titleStyle>
      <a:lvl1pPr algn="l" defTabSz="914400" rtl="0" eaLnBrk="1" latinLnBrk="0" hangingPunct="1">
        <a:spcBef>
          <a:spcPct val="0"/>
        </a:spcBef>
        <a:buNone/>
        <a:defRPr sz="40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a:buChar char="•"/>
        <a:defRPr sz="28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a:buChar char="–"/>
        <a:defRPr sz="24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a:buChar char="•"/>
        <a:defRPr sz="20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4A7F0-A91B-4F5E-9BB8-59D63A43C39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transition spd="slow">
    <p:fade/>
  </p:transition>
  <p:timing>
    <p:tnLst>
      <p:par>
        <p:cTn id="1" dur="indefinite" restart="never" nodeType="tmRoot"/>
      </p:par>
    </p:tnLst>
  </p:timing>
  <p:txStyles>
    <p:titleStyle>
      <a:lvl1pPr algn="l" defTabSz="914400" rtl="0" eaLnBrk="1" latinLnBrk="0" hangingPunct="1">
        <a:spcBef>
          <a:spcPct val="0"/>
        </a:spcBef>
        <a:buNone/>
        <a:defRPr sz="40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a:buChar char="•"/>
        <a:defRPr sz="28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a:buChar char="–"/>
        <a:defRPr sz="24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a:buChar char="•"/>
        <a:defRPr sz="20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4A7F0-A91B-4F5E-9BB8-59D63A43C39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fade/>
  </p:transition>
  <p:timing>
    <p:tnLst>
      <p:par>
        <p:cTn id="1" dur="indefinite" restart="never" nodeType="tmRoot"/>
      </p:par>
    </p:tnLst>
  </p:timing>
  <p:txStyles>
    <p:titleStyle>
      <a:lvl1pPr algn="l" defTabSz="914400" rtl="0" eaLnBrk="1" latinLnBrk="0" hangingPunct="1">
        <a:spcBef>
          <a:spcPct val="0"/>
        </a:spcBef>
        <a:buNone/>
        <a:defRPr sz="40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a:buChar char="•"/>
        <a:defRPr sz="28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a:buChar char="–"/>
        <a:defRPr sz="24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a:buChar char="•"/>
        <a:defRPr sz="20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4A7F0-A91B-4F5E-9BB8-59D63A43C39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slow">
    <p:fade/>
  </p:transition>
  <p:timing>
    <p:tnLst>
      <p:par>
        <p:cTn id="1" dur="indefinite" restart="never" nodeType="tmRoot"/>
      </p:par>
    </p:tnLst>
  </p:timing>
  <p:txStyles>
    <p:titleStyle>
      <a:lvl1pPr algn="l" defTabSz="914400" rtl="0" eaLnBrk="1" latinLnBrk="0" hangingPunct="1">
        <a:spcBef>
          <a:spcPct val="0"/>
        </a:spcBef>
        <a:buNone/>
        <a:defRPr sz="40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a:buChar char="•"/>
        <a:defRPr sz="28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a:buChar char="–"/>
        <a:defRPr sz="24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a:buChar char="•"/>
        <a:defRPr sz="20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4A7F0-A91B-4F5E-9BB8-59D63A43C39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spd="slow">
    <p:fade/>
  </p:transition>
  <p:timing>
    <p:tnLst>
      <p:par>
        <p:cTn id="1" dur="indefinite" restart="never" nodeType="tmRoot"/>
      </p:par>
    </p:tnLst>
  </p:timing>
  <p:txStyles>
    <p:titleStyle>
      <a:lvl1pPr algn="l" defTabSz="914400" rtl="0" eaLnBrk="1" latinLnBrk="0" hangingPunct="1">
        <a:spcBef>
          <a:spcPct val="0"/>
        </a:spcBef>
        <a:buNone/>
        <a:defRPr sz="40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a:buChar char="•"/>
        <a:defRPr sz="28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a:buChar char="–"/>
        <a:defRPr sz="24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a:buChar char="•"/>
        <a:defRPr sz="20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4A7F0-A91B-4F5E-9BB8-59D63A43C39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spd="slow">
    <p:fade/>
  </p:transition>
  <p:timing>
    <p:tnLst>
      <p:par>
        <p:cTn id="1" dur="indefinite" restart="never" nodeType="tmRoot"/>
      </p:par>
    </p:tnLst>
  </p:timing>
  <p:txStyles>
    <p:titleStyle>
      <a:lvl1pPr algn="l" defTabSz="914400" rtl="0" eaLnBrk="1" latinLnBrk="0" hangingPunct="1">
        <a:spcBef>
          <a:spcPct val="0"/>
        </a:spcBef>
        <a:buNone/>
        <a:defRPr sz="40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a:buChar char="•"/>
        <a:defRPr sz="28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a:buChar char="–"/>
        <a:defRPr sz="24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a:buChar char="•"/>
        <a:defRPr sz="20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4A7F0-A91B-4F5E-9BB8-59D63A43C39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ransition spd="slow">
    <p:fade/>
  </p:transition>
  <p:timing>
    <p:tnLst>
      <p:par>
        <p:cTn id="1" dur="indefinite" restart="never" nodeType="tmRoot"/>
      </p:par>
    </p:tnLst>
  </p:timing>
  <p:txStyles>
    <p:titleStyle>
      <a:lvl1pPr algn="l" defTabSz="914400" rtl="0" eaLnBrk="1" latinLnBrk="0" hangingPunct="1">
        <a:spcBef>
          <a:spcPct val="0"/>
        </a:spcBef>
        <a:buNone/>
        <a:defRPr sz="40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a:buChar char="•"/>
        <a:defRPr sz="28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a:buChar char="–"/>
        <a:defRPr sz="24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a:buChar char="•"/>
        <a:defRPr sz="20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4A7F0-A91B-4F5E-9BB8-59D63A43C39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spd="slow">
    <p:fade/>
  </p:transition>
  <p:timing>
    <p:tnLst>
      <p:par>
        <p:cTn id="1" dur="indefinite" restart="never" nodeType="tmRoot"/>
      </p:par>
    </p:tnLst>
  </p:timing>
  <p:txStyles>
    <p:titleStyle>
      <a:lvl1pPr algn="l" defTabSz="914400" rtl="0" eaLnBrk="1" latinLnBrk="0" hangingPunct="1">
        <a:spcBef>
          <a:spcPct val="0"/>
        </a:spcBef>
        <a:buNone/>
        <a:defRPr sz="40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a:buChar char="•"/>
        <a:defRPr sz="28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a:buChar char="–"/>
        <a:defRPr sz="24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a:buChar char="•"/>
        <a:defRPr sz="20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4A7F0-A91B-4F5E-9BB8-59D63A43C39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ransition spd="slow">
    <p:fade/>
  </p:transition>
  <p:timing>
    <p:tnLst>
      <p:par>
        <p:cTn id="1" dur="indefinite" restart="never" nodeType="tmRoot"/>
      </p:par>
    </p:tnLst>
  </p:timing>
  <p:txStyles>
    <p:titleStyle>
      <a:lvl1pPr algn="l" defTabSz="914400" rtl="0" eaLnBrk="1" latinLnBrk="0" hangingPunct="1">
        <a:spcBef>
          <a:spcPct val="0"/>
        </a:spcBef>
        <a:buNone/>
        <a:defRPr sz="40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a:buChar char="•"/>
        <a:defRPr sz="28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a:buChar char="–"/>
        <a:defRPr sz="24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a:buChar char="•"/>
        <a:defRPr sz="20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92.xml"/><Relationship Id="rId5" Type="http://schemas.openxmlformats.org/officeDocument/2006/relationships/image" Target="../media/image27.gif"/><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03.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14.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25.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36.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147.xml"/></Relationships>
</file>

<file path=ppt/slides/_rels/slide1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9.xml"/><Relationship Id="rId1" Type="http://schemas.openxmlformats.org/officeDocument/2006/relationships/slideLayout" Target="../slideLayouts/slideLayout15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69.xml"/><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24.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9.xml"/><Relationship Id="rId5" Type="http://schemas.openxmlformats.org/officeDocument/2006/relationships/image" Target="../media/image17.jpe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70.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3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p:spPr>
      </p:pic>
      <p:pic>
        <p:nvPicPr>
          <p:cNvPr id="26" name="Picture 2"/>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0" y="0"/>
            <a:ext cx="4619625" cy="4486275"/>
          </a:xfrm>
          <a:prstGeom prst="rect">
            <a:avLst/>
          </a:prstGeom>
          <a:noFill/>
        </p:spPr>
      </p:pic>
      <p:sp>
        <p:nvSpPr>
          <p:cNvPr id="9" name="Rectangle 8"/>
          <p:cNvSpPr/>
          <p:nvPr/>
        </p:nvSpPr>
        <p:spPr>
          <a:xfrm>
            <a:off x="3138616" y="3934420"/>
            <a:ext cx="5747149" cy="707886"/>
          </a:xfrm>
          <a:prstGeom prst="rect">
            <a:avLst/>
          </a:prstGeom>
        </p:spPr>
        <p:txBody>
          <a:bodyPr wrap="square">
            <a:spAutoFit/>
          </a:bodyPr>
          <a:lstStyle/>
          <a:p>
            <a:r>
              <a:rPr lang="en-US" sz="4000" dirty="0" smtClean="0">
                <a:solidFill>
                  <a:srgbClr val="08CFEE"/>
                </a:solidFill>
                <a:latin typeface="Arial" pitchFamily="34" charset="0"/>
                <a:cs typeface="Arial" pitchFamily="34" charset="0"/>
              </a:rPr>
              <a:t>Getting Recognized</a:t>
            </a:r>
            <a:endParaRPr lang="en-US" sz="4000" dirty="0">
              <a:solidFill>
                <a:srgbClr val="08CFEE"/>
              </a:solidFill>
              <a:latin typeface="Arial" pitchFamily="34" charset="0"/>
              <a:cs typeface="Arial" pitchFamily="34" charset="0"/>
            </a:endParaRPr>
          </a:p>
        </p:txBody>
      </p:sp>
      <p:sp>
        <p:nvSpPr>
          <p:cNvPr id="10" name="TextBox 9"/>
          <p:cNvSpPr txBox="1"/>
          <p:nvPr/>
        </p:nvSpPr>
        <p:spPr>
          <a:xfrm>
            <a:off x="0" y="1640236"/>
            <a:ext cx="3547872" cy="830997"/>
          </a:xfrm>
          <a:prstGeom prst="rect">
            <a:avLst/>
          </a:prstGeom>
          <a:noFill/>
        </p:spPr>
        <p:txBody>
          <a:bodyPr wrap="square" rtlCol="0">
            <a:spAutoFit/>
          </a:bodyPr>
          <a:lstStyle/>
          <a:p>
            <a:r>
              <a:rPr lang="en-US" sz="2400" dirty="0" smtClean="0">
                <a:latin typeface="+mj-lt"/>
              </a:rPr>
              <a:t>The Hidden Components of a Successful Job Search: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ppt_x"/>
                                          </p:val>
                                        </p:tav>
                                        <p:tav tm="100000">
                                          <p:val>
                                            <p:strVal val="#ppt_x"/>
                                          </p:val>
                                        </p:tav>
                                      </p:tavLst>
                                    </p:anim>
                                    <p:anim calcmode="lin" valueType="num">
                                      <p:cBhvr additive="base">
                                        <p:cTn id="8"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Five “C”s of Applications</a:t>
            </a:r>
            <a:endParaRPr lang="en-US" dirty="0"/>
          </a:p>
        </p:txBody>
      </p:sp>
      <p:pic>
        <p:nvPicPr>
          <p:cNvPr id="2051" name="Picture 3"/>
          <p:cNvPicPr>
            <a:picLocks noChangeAspect="1" noChangeArrowheads="1"/>
          </p:cNvPicPr>
          <p:nvPr/>
        </p:nvPicPr>
        <p:blipFill>
          <a:blip r:embed="rId3"/>
          <a:srcRect/>
          <a:stretch>
            <a:fillRect/>
          </a:stretch>
        </p:blipFill>
        <p:spPr bwMode="auto">
          <a:xfrm>
            <a:off x="2628170" y="1893252"/>
            <a:ext cx="4556830" cy="3251488"/>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Five “C”s of Applications</a:t>
            </a:r>
            <a:endParaRPr lang="en-US" dirty="0"/>
          </a:p>
        </p:txBody>
      </p:sp>
      <p:sp>
        <p:nvSpPr>
          <p:cNvPr id="3" name="Content Placeholder 2"/>
          <p:cNvSpPr>
            <a:spLocks noGrp="1"/>
          </p:cNvSpPr>
          <p:nvPr>
            <p:ph sz="half" idx="1"/>
          </p:nvPr>
        </p:nvSpPr>
        <p:spPr>
          <a:xfrm>
            <a:off x="153073" y="1377537"/>
            <a:ext cx="3931920" cy="4818393"/>
          </a:xfrm>
        </p:spPr>
        <p:txBody>
          <a:bodyPr>
            <a:normAutofit lnSpcReduction="10000"/>
          </a:bodyPr>
          <a:lstStyle/>
          <a:p>
            <a:r>
              <a:rPr lang="en-US" dirty="0" smtClean="0"/>
              <a:t>The application must be </a:t>
            </a:r>
            <a:r>
              <a:rPr lang="en-US" u="sng" dirty="0" smtClean="0"/>
              <a:t>complete</a:t>
            </a:r>
            <a:endParaRPr lang="en-US" u="sng" dirty="0"/>
          </a:p>
        </p:txBody>
      </p:sp>
      <p:sp>
        <p:nvSpPr>
          <p:cNvPr id="7" name="Content Placeholder 6"/>
          <p:cNvSpPr>
            <a:spLocks noGrp="1"/>
          </p:cNvSpPr>
          <p:nvPr>
            <p:ph sz="half" idx="2"/>
          </p:nvPr>
        </p:nvSpPr>
        <p:spPr>
          <a:xfrm>
            <a:off x="4263241" y="1347553"/>
            <a:ext cx="4663440" cy="5303520"/>
          </a:xfrm>
        </p:spPr>
        <p:txBody>
          <a:bodyPr>
            <a:normAutofit lnSpcReduction="10000"/>
          </a:bodyPr>
          <a:lstStyle/>
          <a:p>
            <a:r>
              <a:rPr lang="en-US" dirty="0" smtClean="0"/>
              <a:t>Employment history </a:t>
            </a:r>
          </a:p>
          <a:p>
            <a:pPr lvl="1"/>
            <a:r>
              <a:rPr lang="en-US" dirty="0" smtClean="0"/>
              <a:t>Employer’s address</a:t>
            </a:r>
          </a:p>
          <a:p>
            <a:pPr lvl="1"/>
            <a:r>
              <a:rPr lang="en-US" dirty="0" smtClean="0"/>
              <a:t>Employer’s phone number</a:t>
            </a:r>
          </a:p>
          <a:p>
            <a:pPr lvl="1"/>
            <a:r>
              <a:rPr lang="en-US" dirty="0" smtClean="0"/>
              <a:t>Job title and specific duties</a:t>
            </a:r>
          </a:p>
          <a:p>
            <a:pPr lvl="1"/>
            <a:r>
              <a:rPr lang="en-US" dirty="0" smtClean="0"/>
              <a:t>Supervisor’s name</a:t>
            </a:r>
          </a:p>
          <a:p>
            <a:pPr lvl="1"/>
            <a:r>
              <a:rPr lang="en-US" dirty="0" smtClean="0"/>
              <a:t>Dates employed</a:t>
            </a:r>
          </a:p>
          <a:p>
            <a:pPr lvl="1"/>
            <a:r>
              <a:rPr lang="en-US" dirty="0" smtClean="0"/>
              <a:t>Salary </a:t>
            </a:r>
          </a:p>
          <a:p>
            <a:r>
              <a:rPr lang="en-US" dirty="0" smtClean="0"/>
              <a:t>Education history</a:t>
            </a:r>
          </a:p>
          <a:p>
            <a:pPr lvl="1"/>
            <a:r>
              <a:rPr lang="en-US" dirty="0" smtClean="0"/>
              <a:t>High school information</a:t>
            </a:r>
          </a:p>
          <a:p>
            <a:pPr lvl="1"/>
            <a:r>
              <a:rPr lang="en-US" dirty="0" smtClean="0"/>
              <a:t>College information</a:t>
            </a:r>
          </a:p>
          <a:p>
            <a:pPr lvl="1"/>
            <a:r>
              <a:rPr lang="en-US" dirty="0" smtClean="0"/>
              <a:t>Certifications</a:t>
            </a:r>
          </a:p>
          <a:p>
            <a:r>
              <a:rPr lang="en-US" dirty="0" smtClean="0"/>
              <a:t>Professional Skills</a:t>
            </a:r>
            <a:endParaRPr lang="en-US" dirty="0"/>
          </a:p>
        </p:txBody>
      </p:sp>
      <p:pic>
        <p:nvPicPr>
          <p:cNvPr id="2050" name="Picture 2"/>
          <p:cNvPicPr>
            <a:picLocks noChangeAspect="1" noChangeArrowheads="1"/>
          </p:cNvPicPr>
          <p:nvPr/>
        </p:nvPicPr>
        <p:blipFill>
          <a:blip r:embed="rId3"/>
          <a:srcRect/>
          <a:stretch>
            <a:fillRect/>
          </a:stretch>
        </p:blipFill>
        <p:spPr bwMode="auto">
          <a:xfrm>
            <a:off x="1332673" y="2442607"/>
            <a:ext cx="5838825" cy="2333625"/>
          </a:xfrm>
          <a:prstGeom prst="rect">
            <a:avLst/>
          </a:prstGeom>
          <a:noFill/>
          <a:ln w="9525">
            <a:noFill/>
            <a:miter lim="800000"/>
            <a:headEnd/>
            <a:tailEnd/>
          </a:ln>
        </p:spPr>
      </p:pic>
      <p:pic>
        <p:nvPicPr>
          <p:cNvPr id="2052" name="Picture 4"/>
          <p:cNvPicPr>
            <a:picLocks noChangeAspect="1" noChangeArrowheads="1"/>
          </p:cNvPicPr>
          <p:nvPr/>
        </p:nvPicPr>
        <p:blipFill>
          <a:blip r:embed="rId4"/>
          <a:srcRect/>
          <a:stretch>
            <a:fillRect/>
          </a:stretch>
        </p:blipFill>
        <p:spPr bwMode="auto">
          <a:xfrm>
            <a:off x="844212" y="2425550"/>
            <a:ext cx="7408863" cy="3067050"/>
          </a:xfrm>
          <a:prstGeom prst="rect">
            <a:avLst/>
          </a:prstGeom>
          <a:noFill/>
          <a:ln w="9525">
            <a:noFill/>
            <a:miter lim="800000"/>
            <a:headEnd/>
            <a:tailEnd/>
          </a:ln>
        </p:spPr>
      </p:pic>
      <p:pic>
        <p:nvPicPr>
          <p:cNvPr id="4098" name="Picture 2"/>
          <p:cNvPicPr>
            <a:picLocks noChangeAspect="1" noChangeArrowheads="1"/>
          </p:cNvPicPr>
          <p:nvPr/>
        </p:nvPicPr>
        <p:blipFill>
          <a:blip r:embed="rId5"/>
          <a:srcRect/>
          <a:stretch>
            <a:fillRect/>
          </a:stretch>
        </p:blipFill>
        <p:spPr bwMode="auto">
          <a:xfrm>
            <a:off x="2967740" y="2573190"/>
            <a:ext cx="2983089" cy="287655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par>
                          <p:cTn id="13" fill="hold">
                            <p:stCondLst>
                              <p:cond delay="2000"/>
                            </p:stCondLst>
                            <p:childTnLst>
                              <p:par>
                                <p:cTn id="14" presetID="9" presetClass="entr" presetSubtype="0" fill="hold" nodeType="afterEffect">
                                  <p:stCondLst>
                                    <p:cond delay="18000"/>
                                  </p:stCondLst>
                                  <p:childTnLst>
                                    <p:set>
                                      <p:cBhvr>
                                        <p:cTn id="15" dur="1" fill="hold">
                                          <p:stCondLst>
                                            <p:cond delay="0"/>
                                          </p:stCondLst>
                                        </p:cTn>
                                        <p:tgtEl>
                                          <p:spTgt spid="2050"/>
                                        </p:tgtEl>
                                        <p:attrNameLst>
                                          <p:attrName>style.visibility</p:attrName>
                                        </p:attrNameLst>
                                      </p:cBhvr>
                                      <p:to>
                                        <p:strVal val="visible"/>
                                      </p:to>
                                    </p:set>
                                    <p:animEffect transition="in" filter="dissolve">
                                      <p:cBhvr>
                                        <p:cTn id="16" dur="1000"/>
                                        <p:tgtEl>
                                          <p:spTgt spid="2050"/>
                                        </p:tgtEl>
                                      </p:cBhvr>
                                    </p:animEffect>
                                  </p:childTnLst>
                                </p:cTn>
                              </p:par>
                            </p:childTnLst>
                          </p:cTn>
                        </p:par>
                        <p:par>
                          <p:cTn id="17" fill="hold">
                            <p:stCondLst>
                              <p:cond delay="21000"/>
                            </p:stCondLst>
                            <p:childTnLst>
                              <p:par>
                                <p:cTn id="18" presetID="5" presetClass="exit" presetSubtype="10" fill="hold" nodeType="afterEffect">
                                  <p:stCondLst>
                                    <p:cond delay="4200"/>
                                  </p:stCondLst>
                                  <p:childTnLst>
                                    <p:animEffect transition="out" filter="checkerboard(across)">
                                      <p:cBhvr>
                                        <p:cTn id="19" dur="500"/>
                                        <p:tgtEl>
                                          <p:spTgt spid="2050"/>
                                        </p:tgtEl>
                                      </p:cBhvr>
                                    </p:animEffect>
                                    <p:set>
                                      <p:cBhvr>
                                        <p:cTn id="20" dur="1" fill="hold">
                                          <p:stCondLst>
                                            <p:cond delay="499"/>
                                          </p:stCondLst>
                                        </p:cTn>
                                        <p:tgtEl>
                                          <p:spTgt spid="2050"/>
                                        </p:tgtEl>
                                        <p:attrNameLst>
                                          <p:attrName>style.visibility</p:attrName>
                                        </p:attrNameLst>
                                      </p:cBhvr>
                                      <p:to>
                                        <p:strVal val="hidden"/>
                                      </p:to>
                                    </p:set>
                                  </p:childTnLst>
                                </p:cTn>
                              </p:par>
                            </p:childTnLst>
                          </p:cTn>
                        </p:par>
                        <p:par>
                          <p:cTn id="21" fill="hold">
                            <p:stCondLst>
                              <p:cond delay="25700"/>
                            </p:stCondLst>
                            <p:childTnLst>
                              <p:par>
                                <p:cTn id="22" presetID="9" presetClass="entr" presetSubtype="0" fill="hold" nodeType="afterEffect">
                                  <p:stCondLst>
                                    <p:cond delay="300"/>
                                  </p:stCondLst>
                                  <p:childTnLst>
                                    <p:set>
                                      <p:cBhvr>
                                        <p:cTn id="23" dur="1" fill="hold">
                                          <p:stCondLst>
                                            <p:cond delay="0"/>
                                          </p:stCondLst>
                                        </p:cTn>
                                        <p:tgtEl>
                                          <p:spTgt spid="4098"/>
                                        </p:tgtEl>
                                        <p:attrNameLst>
                                          <p:attrName>style.visibility</p:attrName>
                                        </p:attrNameLst>
                                      </p:cBhvr>
                                      <p:to>
                                        <p:strVal val="visible"/>
                                      </p:to>
                                    </p:set>
                                    <p:animEffect transition="in" filter="dissolve">
                                      <p:cBhvr>
                                        <p:cTn id="24" dur="1000"/>
                                        <p:tgtEl>
                                          <p:spTgt spid="4098"/>
                                        </p:tgtEl>
                                      </p:cBhvr>
                                    </p:animEffect>
                                  </p:childTnLst>
                                </p:cTn>
                              </p:par>
                            </p:childTnLst>
                          </p:cTn>
                        </p:par>
                        <p:par>
                          <p:cTn id="25" fill="hold">
                            <p:stCondLst>
                              <p:cond delay="27000"/>
                            </p:stCondLst>
                            <p:childTnLst>
                              <p:par>
                                <p:cTn id="26" presetID="5" presetClass="exit" presetSubtype="10" fill="hold" nodeType="afterEffect">
                                  <p:stCondLst>
                                    <p:cond delay="33200"/>
                                  </p:stCondLst>
                                  <p:childTnLst>
                                    <p:animEffect transition="out" filter="checkerboard(across)">
                                      <p:cBhvr>
                                        <p:cTn id="27" dur="800"/>
                                        <p:tgtEl>
                                          <p:spTgt spid="4098"/>
                                        </p:tgtEl>
                                      </p:cBhvr>
                                    </p:animEffect>
                                    <p:set>
                                      <p:cBhvr>
                                        <p:cTn id="28" dur="1" fill="hold">
                                          <p:stCondLst>
                                            <p:cond delay="799"/>
                                          </p:stCondLst>
                                        </p:cTn>
                                        <p:tgtEl>
                                          <p:spTgt spid="4098"/>
                                        </p:tgtEl>
                                        <p:attrNameLst>
                                          <p:attrName>style.visibility</p:attrName>
                                        </p:attrNameLst>
                                      </p:cBhvr>
                                      <p:to>
                                        <p:strVal val="hidden"/>
                                      </p:to>
                                    </p:set>
                                  </p:childTnLst>
                                </p:cTn>
                              </p:par>
                            </p:childTnLst>
                          </p:cTn>
                        </p:par>
                        <p:par>
                          <p:cTn id="29" fill="hold">
                            <p:stCondLst>
                              <p:cond delay="61000"/>
                            </p:stCondLst>
                            <p:childTnLst>
                              <p:par>
                                <p:cTn id="30" presetID="2" presetClass="entr" presetSubtype="4" fill="hold" nodeType="afterEffect">
                                  <p:stCondLst>
                                    <p:cond delay="5000"/>
                                  </p:stCondLst>
                                  <p:childTnLst>
                                    <p:set>
                                      <p:cBhvr>
                                        <p:cTn id="31" dur="1" fill="hold">
                                          <p:stCondLst>
                                            <p:cond delay="0"/>
                                          </p:stCondLst>
                                        </p:cTn>
                                        <p:tgtEl>
                                          <p:spTgt spid="7">
                                            <p:txEl>
                                              <p:pRg st="0" end="0"/>
                                            </p:txEl>
                                          </p:spTgt>
                                        </p:tgtEl>
                                        <p:attrNameLst>
                                          <p:attrName>style.visibility</p:attrName>
                                        </p:attrNameLst>
                                      </p:cBhvr>
                                      <p:to>
                                        <p:strVal val="visible"/>
                                      </p:to>
                                    </p:set>
                                    <p:anim calcmode="lin" valueType="num">
                                      <p:cBhvr additive="base">
                                        <p:cTn id="3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6500"/>
                            </p:stCondLst>
                            <p:childTnLst>
                              <p:par>
                                <p:cTn id="35" presetID="2" presetClass="entr" presetSubtype="4" fill="hold" nodeType="after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 calcmode="lin" valueType="num">
                                      <p:cBhvr additive="base">
                                        <p:cTn id="3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39" fill="hold">
                            <p:stCondLst>
                              <p:cond delay="67000"/>
                            </p:stCondLst>
                            <p:childTnLst>
                              <p:par>
                                <p:cTn id="40" presetID="2" presetClass="entr" presetSubtype="4" fill="hold" nodeType="afterEffect">
                                  <p:stCondLst>
                                    <p:cond delay="0"/>
                                  </p:stCondLst>
                                  <p:childTnLst>
                                    <p:set>
                                      <p:cBhvr>
                                        <p:cTn id="41" dur="1" fill="hold">
                                          <p:stCondLst>
                                            <p:cond delay="0"/>
                                          </p:stCondLst>
                                        </p:cTn>
                                        <p:tgtEl>
                                          <p:spTgt spid="7">
                                            <p:txEl>
                                              <p:pRg st="2" end="2"/>
                                            </p:txEl>
                                          </p:spTgt>
                                        </p:tgtEl>
                                        <p:attrNameLst>
                                          <p:attrName>style.visibility</p:attrName>
                                        </p:attrNameLst>
                                      </p:cBhvr>
                                      <p:to>
                                        <p:strVal val="visible"/>
                                      </p:to>
                                    </p:set>
                                    <p:anim calcmode="lin" valueType="num">
                                      <p:cBhvr additive="base">
                                        <p:cTn id="42"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44" fill="hold">
                            <p:stCondLst>
                              <p:cond delay="67500"/>
                            </p:stCondLst>
                            <p:childTnLst>
                              <p:par>
                                <p:cTn id="45" presetID="2" presetClass="entr" presetSubtype="4" fill="hold" nodeType="after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anim calcmode="lin" valueType="num">
                                      <p:cBhvr additive="base">
                                        <p:cTn id="4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49" fill="hold">
                            <p:stCondLst>
                              <p:cond delay="68000"/>
                            </p:stCondLst>
                            <p:childTnLst>
                              <p:par>
                                <p:cTn id="50" presetID="2" presetClass="entr" presetSubtype="4" fill="hold" nodeType="afterEffect">
                                  <p:stCondLst>
                                    <p:cond delay="0"/>
                                  </p:stCondLst>
                                  <p:childTnLst>
                                    <p:set>
                                      <p:cBhvr>
                                        <p:cTn id="51" dur="1" fill="hold">
                                          <p:stCondLst>
                                            <p:cond delay="0"/>
                                          </p:stCondLst>
                                        </p:cTn>
                                        <p:tgtEl>
                                          <p:spTgt spid="7">
                                            <p:txEl>
                                              <p:pRg st="4" end="4"/>
                                            </p:txEl>
                                          </p:spTgt>
                                        </p:tgtEl>
                                        <p:attrNameLst>
                                          <p:attrName>style.visibility</p:attrName>
                                        </p:attrNameLst>
                                      </p:cBhvr>
                                      <p:to>
                                        <p:strVal val="visible"/>
                                      </p:to>
                                    </p:set>
                                    <p:anim calcmode="lin" valueType="num">
                                      <p:cBhvr additive="base">
                                        <p:cTn id="52"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par>
                          <p:cTn id="54" fill="hold">
                            <p:stCondLst>
                              <p:cond delay="68500"/>
                            </p:stCondLst>
                            <p:childTnLst>
                              <p:par>
                                <p:cTn id="55" presetID="2" presetClass="entr" presetSubtype="4" fill="hold" nodeType="afterEffect">
                                  <p:stCondLst>
                                    <p:cond delay="0"/>
                                  </p:stCondLst>
                                  <p:childTnLst>
                                    <p:set>
                                      <p:cBhvr>
                                        <p:cTn id="56" dur="1" fill="hold">
                                          <p:stCondLst>
                                            <p:cond delay="0"/>
                                          </p:stCondLst>
                                        </p:cTn>
                                        <p:tgtEl>
                                          <p:spTgt spid="7">
                                            <p:txEl>
                                              <p:pRg st="5" end="5"/>
                                            </p:txEl>
                                          </p:spTgt>
                                        </p:tgtEl>
                                        <p:attrNameLst>
                                          <p:attrName>style.visibility</p:attrName>
                                        </p:attrNameLst>
                                      </p:cBhvr>
                                      <p:to>
                                        <p:strVal val="visible"/>
                                      </p:to>
                                    </p:set>
                                    <p:anim calcmode="lin" valueType="num">
                                      <p:cBhvr additive="base">
                                        <p:cTn id="5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par>
                          <p:cTn id="59" fill="hold">
                            <p:stCondLst>
                              <p:cond delay="69000"/>
                            </p:stCondLst>
                            <p:childTnLst>
                              <p:par>
                                <p:cTn id="60" presetID="2" presetClass="entr" presetSubtype="4" fill="hold" nodeType="afterEffect">
                                  <p:stCondLst>
                                    <p:cond delay="0"/>
                                  </p:stCondLst>
                                  <p:childTnLst>
                                    <p:set>
                                      <p:cBhvr>
                                        <p:cTn id="61" dur="1" fill="hold">
                                          <p:stCondLst>
                                            <p:cond delay="0"/>
                                          </p:stCondLst>
                                        </p:cTn>
                                        <p:tgtEl>
                                          <p:spTgt spid="7">
                                            <p:txEl>
                                              <p:pRg st="6" end="6"/>
                                            </p:txEl>
                                          </p:spTgt>
                                        </p:tgtEl>
                                        <p:attrNameLst>
                                          <p:attrName>style.visibility</p:attrName>
                                        </p:attrNameLst>
                                      </p:cBhvr>
                                      <p:to>
                                        <p:strVal val="visible"/>
                                      </p:to>
                                    </p:set>
                                    <p:anim calcmode="lin" valueType="num">
                                      <p:cBhvr additive="base">
                                        <p:cTn id="62"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par>
                          <p:cTn id="64" fill="hold">
                            <p:stCondLst>
                              <p:cond delay="69500"/>
                            </p:stCondLst>
                            <p:childTnLst>
                              <p:par>
                                <p:cTn id="65" presetID="2" presetClass="entr" presetSubtype="4" fill="hold" nodeType="afterEffect">
                                  <p:stCondLst>
                                    <p:cond delay="6000"/>
                                  </p:stCondLst>
                                  <p:childTnLst>
                                    <p:set>
                                      <p:cBhvr>
                                        <p:cTn id="66" dur="1" fill="hold">
                                          <p:stCondLst>
                                            <p:cond delay="0"/>
                                          </p:stCondLst>
                                        </p:cTn>
                                        <p:tgtEl>
                                          <p:spTgt spid="7">
                                            <p:txEl>
                                              <p:pRg st="7" end="7"/>
                                            </p:txEl>
                                          </p:spTgt>
                                        </p:tgtEl>
                                        <p:attrNameLst>
                                          <p:attrName>style.visibility</p:attrName>
                                        </p:attrNameLst>
                                      </p:cBhvr>
                                      <p:to>
                                        <p:strVal val="visible"/>
                                      </p:to>
                                    </p:set>
                                    <p:anim calcmode="lin" valueType="num">
                                      <p:cBhvr additive="base">
                                        <p:cTn id="67"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par>
                          <p:cTn id="69" fill="hold">
                            <p:stCondLst>
                              <p:cond delay="76000"/>
                            </p:stCondLst>
                            <p:childTnLst>
                              <p:par>
                                <p:cTn id="70" presetID="2" presetClass="entr" presetSubtype="4" fill="hold" nodeType="afterEffect">
                                  <p:stCondLst>
                                    <p:cond delay="0"/>
                                  </p:stCondLst>
                                  <p:childTnLst>
                                    <p:set>
                                      <p:cBhvr>
                                        <p:cTn id="71" dur="1" fill="hold">
                                          <p:stCondLst>
                                            <p:cond delay="0"/>
                                          </p:stCondLst>
                                        </p:cTn>
                                        <p:tgtEl>
                                          <p:spTgt spid="7">
                                            <p:txEl>
                                              <p:pRg st="8" end="8"/>
                                            </p:txEl>
                                          </p:spTgt>
                                        </p:tgtEl>
                                        <p:attrNameLst>
                                          <p:attrName>style.visibility</p:attrName>
                                        </p:attrNameLst>
                                      </p:cBhvr>
                                      <p:to>
                                        <p:strVal val="visible"/>
                                      </p:to>
                                    </p:set>
                                    <p:anim calcmode="lin" valueType="num">
                                      <p:cBhvr additive="base">
                                        <p:cTn id="72"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par>
                          <p:cTn id="74" fill="hold">
                            <p:stCondLst>
                              <p:cond delay="76500"/>
                            </p:stCondLst>
                            <p:childTnLst>
                              <p:par>
                                <p:cTn id="75" presetID="2" presetClass="entr" presetSubtype="4" fill="hold" nodeType="afterEffect">
                                  <p:stCondLst>
                                    <p:cond delay="0"/>
                                  </p:stCondLst>
                                  <p:childTnLst>
                                    <p:set>
                                      <p:cBhvr>
                                        <p:cTn id="76" dur="1" fill="hold">
                                          <p:stCondLst>
                                            <p:cond delay="0"/>
                                          </p:stCondLst>
                                        </p:cTn>
                                        <p:tgtEl>
                                          <p:spTgt spid="7">
                                            <p:txEl>
                                              <p:pRg st="9" end="9"/>
                                            </p:txEl>
                                          </p:spTgt>
                                        </p:tgtEl>
                                        <p:attrNameLst>
                                          <p:attrName>style.visibility</p:attrName>
                                        </p:attrNameLst>
                                      </p:cBhvr>
                                      <p:to>
                                        <p:strVal val="visible"/>
                                      </p:to>
                                    </p:set>
                                    <p:anim calcmode="lin" valueType="num">
                                      <p:cBhvr additive="base">
                                        <p:cTn id="77"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par>
                          <p:cTn id="79" fill="hold">
                            <p:stCondLst>
                              <p:cond delay="77000"/>
                            </p:stCondLst>
                            <p:childTnLst>
                              <p:par>
                                <p:cTn id="80" presetID="2" presetClass="entr" presetSubtype="4" fill="hold" nodeType="afterEffect">
                                  <p:stCondLst>
                                    <p:cond delay="0"/>
                                  </p:stCondLst>
                                  <p:childTnLst>
                                    <p:set>
                                      <p:cBhvr>
                                        <p:cTn id="81" dur="1" fill="hold">
                                          <p:stCondLst>
                                            <p:cond delay="0"/>
                                          </p:stCondLst>
                                        </p:cTn>
                                        <p:tgtEl>
                                          <p:spTgt spid="7">
                                            <p:txEl>
                                              <p:pRg st="10" end="10"/>
                                            </p:txEl>
                                          </p:spTgt>
                                        </p:tgtEl>
                                        <p:attrNameLst>
                                          <p:attrName>style.visibility</p:attrName>
                                        </p:attrNameLst>
                                      </p:cBhvr>
                                      <p:to>
                                        <p:strVal val="visible"/>
                                      </p:to>
                                    </p:set>
                                    <p:anim calcmode="lin" valueType="num">
                                      <p:cBhvr additive="base">
                                        <p:cTn id="82"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7500"/>
                            </p:stCondLst>
                            <p:childTnLst>
                              <p:par>
                                <p:cTn id="85" presetID="2" presetClass="entr" presetSubtype="4" fill="hold" nodeType="afterEffect">
                                  <p:stCondLst>
                                    <p:cond delay="9000"/>
                                  </p:stCondLst>
                                  <p:childTnLst>
                                    <p:set>
                                      <p:cBhvr>
                                        <p:cTn id="86" dur="1" fill="hold">
                                          <p:stCondLst>
                                            <p:cond delay="0"/>
                                          </p:stCondLst>
                                        </p:cTn>
                                        <p:tgtEl>
                                          <p:spTgt spid="7">
                                            <p:txEl>
                                              <p:pRg st="11" end="11"/>
                                            </p:txEl>
                                          </p:spTgt>
                                        </p:tgtEl>
                                        <p:attrNameLst>
                                          <p:attrName>style.visibility</p:attrName>
                                        </p:attrNameLst>
                                      </p:cBhvr>
                                      <p:to>
                                        <p:strVal val="visible"/>
                                      </p:to>
                                    </p:set>
                                    <p:anim calcmode="lin" valueType="num">
                                      <p:cBhvr additive="base">
                                        <p:cTn id="87"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7">
                                            <p:txEl>
                                              <p:pRg st="11" end="11"/>
                                            </p:txEl>
                                          </p:spTgt>
                                        </p:tgtEl>
                                        <p:attrNameLst>
                                          <p:attrName>ppt_y</p:attrName>
                                        </p:attrNameLst>
                                      </p:cBhvr>
                                      <p:tavLst>
                                        <p:tav tm="0">
                                          <p:val>
                                            <p:strVal val="1+#ppt_h/2"/>
                                          </p:val>
                                        </p:tav>
                                        <p:tav tm="100000">
                                          <p:val>
                                            <p:strVal val="#ppt_y"/>
                                          </p:val>
                                        </p:tav>
                                      </p:tavLst>
                                    </p:anim>
                                  </p:childTnLst>
                                </p:cTn>
                              </p:par>
                            </p:childTnLst>
                          </p:cTn>
                        </p:par>
                        <p:par>
                          <p:cTn id="89" fill="hold">
                            <p:stCondLst>
                              <p:cond delay="87000"/>
                            </p:stCondLst>
                            <p:childTnLst>
                              <p:par>
                                <p:cTn id="90" presetID="3" presetClass="exit" presetSubtype="10" fill="hold" nodeType="afterEffect">
                                  <p:stCondLst>
                                    <p:cond delay="1000"/>
                                  </p:stCondLst>
                                  <p:childTnLst>
                                    <p:animEffect transition="out" filter="blinds(horizontal)">
                                      <p:cBhvr>
                                        <p:cTn id="91" dur="500"/>
                                        <p:tgtEl>
                                          <p:spTgt spid="7">
                                            <p:txEl>
                                              <p:pRg st="0" end="0"/>
                                            </p:txEl>
                                          </p:spTgt>
                                        </p:tgtEl>
                                      </p:cBhvr>
                                    </p:animEffect>
                                    <p:set>
                                      <p:cBhvr>
                                        <p:cTn id="92" dur="1" fill="hold">
                                          <p:stCondLst>
                                            <p:cond delay="499"/>
                                          </p:stCondLst>
                                        </p:cTn>
                                        <p:tgtEl>
                                          <p:spTgt spid="7">
                                            <p:txEl>
                                              <p:pRg st="0" end="0"/>
                                            </p:txEl>
                                          </p:spTgt>
                                        </p:tgtEl>
                                        <p:attrNameLst>
                                          <p:attrName>style.visibility</p:attrName>
                                        </p:attrNameLst>
                                      </p:cBhvr>
                                      <p:to>
                                        <p:strVal val="hidden"/>
                                      </p:to>
                                    </p:set>
                                  </p:childTnLst>
                                </p:cTn>
                              </p:par>
                            </p:childTnLst>
                          </p:cTn>
                        </p:par>
                        <p:par>
                          <p:cTn id="93" fill="hold">
                            <p:stCondLst>
                              <p:cond delay="88500"/>
                            </p:stCondLst>
                            <p:childTnLst>
                              <p:par>
                                <p:cTn id="94" presetID="3" presetClass="exit" presetSubtype="10" fill="hold" nodeType="afterEffect">
                                  <p:stCondLst>
                                    <p:cond delay="0"/>
                                  </p:stCondLst>
                                  <p:childTnLst>
                                    <p:animEffect transition="out" filter="blinds(horizontal)">
                                      <p:cBhvr>
                                        <p:cTn id="95" dur="500"/>
                                        <p:tgtEl>
                                          <p:spTgt spid="7">
                                            <p:txEl>
                                              <p:pRg st="1" end="1"/>
                                            </p:txEl>
                                          </p:spTgt>
                                        </p:tgtEl>
                                      </p:cBhvr>
                                    </p:animEffect>
                                    <p:set>
                                      <p:cBhvr>
                                        <p:cTn id="96" dur="1" fill="hold">
                                          <p:stCondLst>
                                            <p:cond delay="499"/>
                                          </p:stCondLst>
                                        </p:cTn>
                                        <p:tgtEl>
                                          <p:spTgt spid="7">
                                            <p:txEl>
                                              <p:pRg st="1" end="1"/>
                                            </p:txEl>
                                          </p:spTgt>
                                        </p:tgtEl>
                                        <p:attrNameLst>
                                          <p:attrName>style.visibility</p:attrName>
                                        </p:attrNameLst>
                                      </p:cBhvr>
                                      <p:to>
                                        <p:strVal val="hidden"/>
                                      </p:to>
                                    </p:set>
                                  </p:childTnLst>
                                </p:cTn>
                              </p:par>
                            </p:childTnLst>
                          </p:cTn>
                        </p:par>
                        <p:par>
                          <p:cTn id="97" fill="hold">
                            <p:stCondLst>
                              <p:cond delay="89000"/>
                            </p:stCondLst>
                            <p:childTnLst>
                              <p:par>
                                <p:cTn id="98" presetID="3" presetClass="exit" presetSubtype="10" fill="hold" nodeType="afterEffect">
                                  <p:stCondLst>
                                    <p:cond delay="0"/>
                                  </p:stCondLst>
                                  <p:childTnLst>
                                    <p:animEffect transition="out" filter="blinds(horizontal)">
                                      <p:cBhvr>
                                        <p:cTn id="99" dur="500"/>
                                        <p:tgtEl>
                                          <p:spTgt spid="7">
                                            <p:txEl>
                                              <p:pRg st="2" end="2"/>
                                            </p:txEl>
                                          </p:spTgt>
                                        </p:tgtEl>
                                      </p:cBhvr>
                                    </p:animEffect>
                                    <p:set>
                                      <p:cBhvr>
                                        <p:cTn id="100" dur="1" fill="hold">
                                          <p:stCondLst>
                                            <p:cond delay="499"/>
                                          </p:stCondLst>
                                        </p:cTn>
                                        <p:tgtEl>
                                          <p:spTgt spid="7">
                                            <p:txEl>
                                              <p:pRg st="2" end="2"/>
                                            </p:txEl>
                                          </p:spTgt>
                                        </p:tgtEl>
                                        <p:attrNameLst>
                                          <p:attrName>style.visibility</p:attrName>
                                        </p:attrNameLst>
                                      </p:cBhvr>
                                      <p:to>
                                        <p:strVal val="hidden"/>
                                      </p:to>
                                    </p:set>
                                  </p:childTnLst>
                                </p:cTn>
                              </p:par>
                            </p:childTnLst>
                          </p:cTn>
                        </p:par>
                        <p:par>
                          <p:cTn id="101" fill="hold">
                            <p:stCondLst>
                              <p:cond delay="89500"/>
                            </p:stCondLst>
                            <p:childTnLst>
                              <p:par>
                                <p:cTn id="102" presetID="3" presetClass="exit" presetSubtype="10" fill="hold" nodeType="afterEffect">
                                  <p:stCondLst>
                                    <p:cond delay="0"/>
                                  </p:stCondLst>
                                  <p:childTnLst>
                                    <p:animEffect transition="out" filter="blinds(horizontal)">
                                      <p:cBhvr>
                                        <p:cTn id="103" dur="500"/>
                                        <p:tgtEl>
                                          <p:spTgt spid="7">
                                            <p:txEl>
                                              <p:pRg st="3" end="3"/>
                                            </p:txEl>
                                          </p:spTgt>
                                        </p:tgtEl>
                                      </p:cBhvr>
                                    </p:animEffect>
                                    <p:set>
                                      <p:cBhvr>
                                        <p:cTn id="104" dur="1" fill="hold">
                                          <p:stCondLst>
                                            <p:cond delay="499"/>
                                          </p:stCondLst>
                                        </p:cTn>
                                        <p:tgtEl>
                                          <p:spTgt spid="7">
                                            <p:txEl>
                                              <p:pRg st="3" end="3"/>
                                            </p:txEl>
                                          </p:spTgt>
                                        </p:tgtEl>
                                        <p:attrNameLst>
                                          <p:attrName>style.visibility</p:attrName>
                                        </p:attrNameLst>
                                      </p:cBhvr>
                                      <p:to>
                                        <p:strVal val="hidden"/>
                                      </p:to>
                                    </p:set>
                                  </p:childTnLst>
                                </p:cTn>
                              </p:par>
                            </p:childTnLst>
                          </p:cTn>
                        </p:par>
                        <p:par>
                          <p:cTn id="105" fill="hold">
                            <p:stCondLst>
                              <p:cond delay="90000"/>
                            </p:stCondLst>
                            <p:childTnLst>
                              <p:par>
                                <p:cTn id="106" presetID="3" presetClass="exit" presetSubtype="10" fill="hold" nodeType="afterEffect">
                                  <p:stCondLst>
                                    <p:cond delay="0"/>
                                  </p:stCondLst>
                                  <p:childTnLst>
                                    <p:animEffect transition="out" filter="blinds(horizontal)">
                                      <p:cBhvr>
                                        <p:cTn id="107" dur="500"/>
                                        <p:tgtEl>
                                          <p:spTgt spid="7">
                                            <p:txEl>
                                              <p:pRg st="4" end="4"/>
                                            </p:txEl>
                                          </p:spTgt>
                                        </p:tgtEl>
                                      </p:cBhvr>
                                    </p:animEffect>
                                    <p:set>
                                      <p:cBhvr>
                                        <p:cTn id="108" dur="1" fill="hold">
                                          <p:stCondLst>
                                            <p:cond delay="499"/>
                                          </p:stCondLst>
                                        </p:cTn>
                                        <p:tgtEl>
                                          <p:spTgt spid="7">
                                            <p:txEl>
                                              <p:pRg st="4" end="4"/>
                                            </p:txEl>
                                          </p:spTgt>
                                        </p:tgtEl>
                                        <p:attrNameLst>
                                          <p:attrName>style.visibility</p:attrName>
                                        </p:attrNameLst>
                                      </p:cBhvr>
                                      <p:to>
                                        <p:strVal val="hidden"/>
                                      </p:to>
                                    </p:set>
                                  </p:childTnLst>
                                </p:cTn>
                              </p:par>
                            </p:childTnLst>
                          </p:cTn>
                        </p:par>
                        <p:par>
                          <p:cTn id="109" fill="hold">
                            <p:stCondLst>
                              <p:cond delay="90500"/>
                            </p:stCondLst>
                            <p:childTnLst>
                              <p:par>
                                <p:cTn id="110" presetID="3" presetClass="exit" presetSubtype="10" fill="hold" nodeType="afterEffect">
                                  <p:stCondLst>
                                    <p:cond delay="0"/>
                                  </p:stCondLst>
                                  <p:childTnLst>
                                    <p:animEffect transition="out" filter="blinds(horizontal)">
                                      <p:cBhvr>
                                        <p:cTn id="111" dur="500"/>
                                        <p:tgtEl>
                                          <p:spTgt spid="7">
                                            <p:txEl>
                                              <p:pRg st="5" end="5"/>
                                            </p:txEl>
                                          </p:spTgt>
                                        </p:tgtEl>
                                      </p:cBhvr>
                                    </p:animEffect>
                                    <p:set>
                                      <p:cBhvr>
                                        <p:cTn id="112" dur="1" fill="hold">
                                          <p:stCondLst>
                                            <p:cond delay="499"/>
                                          </p:stCondLst>
                                        </p:cTn>
                                        <p:tgtEl>
                                          <p:spTgt spid="7">
                                            <p:txEl>
                                              <p:pRg st="5" end="5"/>
                                            </p:txEl>
                                          </p:spTgt>
                                        </p:tgtEl>
                                        <p:attrNameLst>
                                          <p:attrName>style.visibility</p:attrName>
                                        </p:attrNameLst>
                                      </p:cBhvr>
                                      <p:to>
                                        <p:strVal val="hidden"/>
                                      </p:to>
                                    </p:set>
                                  </p:childTnLst>
                                </p:cTn>
                              </p:par>
                            </p:childTnLst>
                          </p:cTn>
                        </p:par>
                        <p:par>
                          <p:cTn id="113" fill="hold">
                            <p:stCondLst>
                              <p:cond delay="91000"/>
                            </p:stCondLst>
                            <p:childTnLst>
                              <p:par>
                                <p:cTn id="114" presetID="3" presetClass="exit" presetSubtype="10" fill="hold" nodeType="afterEffect">
                                  <p:stCondLst>
                                    <p:cond delay="0"/>
                                  </p:stCondLst>
                                  <p:childTnLst>
                                    <p:animEffect transition="out" filter="blinds(horizontal)">
                                      <p:cBhvr>
                                        <p:cTn id="115" dur="500"/>
                                        <p:tgtEl>
                                          <p:spTgt spid="7">
                                            <p:txEl>
                                              <p:pRg st="6" end="6"/>
                                            </p:txEl>
                                          </p:spTgt>
                                        </p:tgtEl>
                                      </p:cBhvr>
                                    </p:animEffect>
                                    <p:set>
                                      <p:cBhvr>
                                        <p:cTn id="116" dur="1" fill="hold">
                                          <p:stCondLst>
                                            <p:cond delay="499"/>
                                          </p:stCondLst>
                                        </p:cTn>
                                        <p:tgtEl>
                                          <p:spTgt spid="7">
                                            <p:txEl>
                                              <p:pRg st="6" end="6"/>
                                            </p:txEl>
                                          </p:spTgt>
                                        </p:tgtEl>
                                        <p:attrNameLst>
                                          <p:attrName>style.visibility</p:attrName>
                                        </p:attrNameLst>
                                      </p:cBhvr>
                                      <p:to>
                                        <p:strVal val="hidden"/>
                                      </p:to>
                                    </p:set>
                                  </p:childTnLst>
                                </p:cTn>
                              </p:par>
                            </p:childTnLst>
                          </p:cTn>
                        </p:par>
                        <p:par>
                          <p:cTn id="117" fill="hold">
                            <p:stCondLst>
                              <p:cond delay="91500"/>
                            </p:stCondLst>
                            <p:childTnLst>
                              <p:par>
                                <p:cTn id="118" presetID="3" presetClass="exit" presetSubtype="10" fill="hold" nodeType="afterEffect">
                                  <p:stCondLst>
                                    <p:cond delay="0"/>
                                  </p:stCondLst>
                                  <p:childTnLst>
                                    <p:animEffect transition="out" filter="blinds(horizontal)">
                                      <p:cBhvr>
                                        <p:cTn id="119" dur="500"/>
                                        <p:tgtEl>
                                          <p:spTgt spid="7">
                                            <p:txEl>
                                              <p:pRg st="7" end="7"/>
                                            </p:txEl>
                                          </p:spTgt>
                                        </p:tgtEl>
                                      </p:cBhvr>
                                    </p:animEffect>
                                    <p:set>
                                      <p:cBhvr>
                                        <p:cTn id="120" dur="1" fill="hold">
                                          <p:stCondLst>
                                            <p:cond delay="499"/>
                                          </p:stCondLst>
                                        </p:cTn>
                                        <p:tgtEl>
                                          <p:spTgt spid="7">
                                            <p:txEl>
                                              <p:pRg st="7" end="7"/>
                                            </p:txEl>
                                          </p:spTgt>
                                        </p:tgtEl>
                                        <p:attrNameLst>
                                          <p:attrName>style.visibility</p:attrName>
                                        </p:attrNameLst>
                                      </p:cBhvr>
                                      <p:to>
                                        <p:strVal val="hidden"/>
                                      </p:to>
                                    </p:set>
                                  </p:childTnLst>
                                </p:cTn>
                              </p:par>
                            </p:childTnLst>
                          </p:cTn>
                        </p:par>
                        <p:par>
                          <p:cTn id="121" fill="hold">
                            <p:stCondLst>
                              <p:cond delay="92000"/>
                            </p:stCondLst>
                            <p:childTnLst>
                              <p:par>
                                <p:cTn id="122" presetID="3" presetClass="exit" presetSubtype="10" fill="hold" nodeType="afterEffect">
                                  <p:stCondLst>
                                    <p:cond delay="0"/>
                                  </p:stCondLst>
                                  <p:childTnLst>
                                    <p:animEffect transition="out" filter="blinds(horizontal)">
                                      <p:cBhvr>
                                        <p:cTn id="123" dur="500"/>
                                        <p:tgtEl>
                                          <p:spTgt spid="7">
                                            <p:txEl>
                                              <p:pRg st="8" end="8"/>
                                            </p:txEl>
                                          </p:spTgt>
                                        </p:tgtEl>
                                      </p:cBhvr>
                                    </p:animEffect>
                                    <p:set>
                                      <p:cBhvr>
                                        <p:cTn id="124" dur="1" fill="hold">
                                          <p:stCondLst>
                                            <p:cond delay="499"/>
                                          </p:stCondLst>
                                        </p:cTn>
                                        <p:tgtEl>
                                          <p:spTgt spid="7">
                                            <p:txEl>
                                              <p:pRg st="8" end="8"/>
                                            </p:txEl>
                                          </p:spTgt>
                                        </p:tgtEl>
                                        <p:attrNameLst>
                                          <p:attrName>style.visibility</p:attrName>
                                        </p:attrNameLst>
                                      </p:cBhvr>
                                      <p:to>
                                        <p:strVal val="hidden"/>
                                      </p:to>
                                    </p:set>
                                  </p:childTnLst>
                                </p:cTn>
                              </p:par>
                            </p:childTnLst>
                          </p:cTn>
                        </p:par>
                        <p:par>
                          <p:cTn id="125" fill="hold">
                            <p:stCondLst>
                              <p:cond delay="92500"/>
                            </p:stCondLst>
                            <p:childTnLst>
                              <p:par>
                                <p:cTn id="126" presetID="3" presetClass="exit" presetSubtype="10" fill="hold" nodeType="afterEffect">
                                  <p:stCondLst>
                                    <p:cond delay="0"/>
                                  </p:stCondLst>
                                  <p:childTnLst>
                                    <p:animEffect transition="out" filter="blinds(horizontal)">
                                      <p:cBhvr>
                                        <p:cTn id="127" dur="500"/>
                                        <p:tgtEl>
                                          <p:spTgt spid="7">
                                            <p:txEl>
                                              <p:pRg st="9" end="9"/>
                                            </p:txEl>
                                          </p:spTgt>
                                        </p:tgtEl>
                                      </p:cBhvr>
                                    </p:animEffect>
                                    <p:set>
                                      <p:cBhvr>
                                        <p:cTn id="128" dur="1" fill="hold">
                                          <p:stCondLst>
                                            <p:cond delay="499"/>
                                          </p:stCondLst>
                                        </p:cTn>
                                        <p:tgtEl>
                                          <p:spTgt spid="7">
                                            <p:txEl>
                                              <p:pRg st="9" end="9"/>
                                            </p:txEl>
                                          </p:spTgt>
                                        </p:tgtEl>
                                        <p:attrNameLst>
                                          <p:attrName>style.visibility</p:attrName>
                                        </p:attrNameLst>
                                      </p:cBhvr>
                                      <p:to>
                                        <p:strVal val="hidden"/>
                                      </p:to>
                                    </p:set>
                                  </p:childTnLst>
                                </p:cTn>
                              </p:par>
                            </p:childTnLst>
                          </p:cTn>
                        </p:par>
                        <p:par>
                          <p:cTn id="129" fill="hold">
                            <p:stCondLst>
                              <p:cond delay="93000"/>
                            </p:stCondLst>
                            <p:childTnLst>
                              <p:par>
                                <p:cTn id="130" presetID="3" presetClass="exit" presetSubtype="10" fill="hold" nodeType="afterEffect">
                                  <p:stCondLst>
                                    <p:cond delay="0"/>
                                  </p:stCondLst>
                                  <p:childTnLst>
                                    <p:animEffect transition="out" filter="blinds(horizontal)">
                                      <p:cBhvr>
                                        <p:cTn id="131" dur="500"/>
                                        <p:tgtEl>
                                          <p:spTgt spid="7">
                                            <p:txEl>
                                              <p:pRg st="10" end="10"/>
                                            </p:txEl>
                                          </p:spTgt>
                                        </p:tgtEl>
                                      </p:cBhvr>
                                    </p:animEffect>
                                    <p:set>
                                      <p:cBhvr>
                                        <p:cTn id="132" dur="1" fill="hold">
                                          <p:stCondLst>
                                            <p:cond delay="499"/>
                                          </p:stCondLst>
                                        </p:cTn>
                                        <p:tgtEl>
                                          <p:spTgt spid="7">
                                            <p:txEl>
                                              <p:pRg st="10" end="10"/>
                                            </p:txEl>
                                          </p:spTgt>
                                        </p:tgtEl>
                                        <p:attrNameLst>
                                          <p:attrName>style.visibility</p:attrName>
                                        </p:attrNameLst>
                                      </p:cBhvr>
                                      <p:to>
                                        <p:strVal val="hidden"/>
                                      </p:to>
                                    </p:set>
                                  </p:childTnLst>
                                </p:cTn>
                              </p:par>
                            </p:childTnLst>
                          </p:cTn>
                        </p:par>
                        <p:par>
                          <p:cTn id="133" fill="hold">
                            <p:stCondLst>
                              <p:cond delay="93500"/>
                            </p:stCondLst>
                            <p:childTnLst>
                              <p:par>
                                <p:cTn id="134" presetID="3" presetClass="exit" presetSubtype="10" fill="hold" nodeType="afterEffect">
                                  <p:stCondLst>
                                    <p:cond delay="0"/>
                                  </p:stCondLst>
                                  <p:childTnLst>
                                    <p:animEffect transition="out" filter="blinds(horizontal)">
                                      <p:cBhvr>
                                        <p:cTn id="135" dur="500"/>
                                        <p:tgtEl>
                                          <p:spTgt spid="7">
                                            <p:txEl>
                                              <p:pRg st="11" end="11"/>
                                            </p:txEl>
                                          </p:spTgt>
                                        </p:tgtEl>
                                      </p:cBhvr>
                                    </p:animEffect>
                                    <p:set>
                                      <p:cBhvr>
                                        <p:cTn id="136" dur="1" fill="hold">
                                          <p:stCondLst>
                                            <p:cond delay="499"/>
                                          </p:stCondLst>
                                        </p:cTn>
                                        <p:tgtEl>
                                          <p:spTgt spid="7">
                                            <p:txEl>
                                              <p:pRg st="11" end="11"/>
                                            </p:txEl>
                                          </p:spTgt>
                                        </p:tgtEl>
                                        <p:attrNameLst>
                                          <p:attrName>style.visibility</p:attrName>
                                        </p:attrNameLst>
                                      </p:cBhvr>
                                      <p:to>
                                        <p:strVal val="hidden"/>
                                      </p:to>
                                    </p:set>
                                  </p:childTnLst>
                                </p:cTn>
                              </p:par>
                            </p:childTnLst>
                          </p:cTn>
                        </p:par>
                        <p:par>
                          <p:cTn id="137" fill="hold">
                            <p:stCondLst>
                              <p:cond delay="94000"/>
                            </p:stCondLst>
                            <p:childTnLst>
                              <p:par>
                                <p:cTn id="138" presetID="2" presetClass="entr" presetSubtype="8" fill="hold" nodeType="afterEffect">
                                  <p:stCondLst>
                                    <p:cond delay="0"/>
                                  </p:stCondLst>
                                  <p:childTnLst>
                                    <p:set>
                                      <p:cBhvr>
                                        <p:cTn id="139" dur="1" fill="hold">
                                          <p:stCondLst>
                                            <p:cond delay="0"/>
                                          </p:stCondLst>
                                        </p:cTn>
                                        <p:tgtEl>
                                          <p:spTgt spid="2052"/>
                                        </p:tgtEl>
                                        <p:attrNameLst>
                                          <p:attrName>style.visibility</p:attrName>
                                        </p:attrNameLst>
                                      </p:cBhvr>
                                      <p:to>
                                        <p:strVal val="visible"/>
                                      </p:to>
                                    </p:set>
                                    <p:anim calcmode="lin" valueType="num">
                                      <p:cBhvr additive="base">
                                        <p:cTn id="140" dur="500" fill="hold"/>
                                        <p:tgtEl>
                                          <p:spTgt spid="2052"/>
                                        </p:tgtEl>
                                        <p:attrNameLst>
                                          <p:attrName>ppt_x</p:attrName>
                                        </p:attrNameLst>
                                      </p:cBhvr>
                                      <p:tavLst>
                                        <p:tav tm="0">
                                          <p:val>
                                            <p:strVal val="0-#ppt_w/2"/>
                                          </p:val>
                                        </p:tav>
                                        <p:tav tm="100000">
                                          <p:val>
                                            <p:strVal val="#ppt_x"/>
                                          </p:val>
                                        </p:tav>
                                      </p:tavLst>
                                    </p:anim>
                                    <p:anim calcmode="lin" valueType="num">
                                      <p:cBhvr additive="base">
                                        <p:cTn id="141"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Five “C”s of Applications</a:t>
            </a:r>
            <a:endParaRPr lang="en-US" dirty="0"/>
          </a:p>
        </p:txBody>
      </p:sp>
      <p:sp>
        <p:nvSpPr>
          <p:cNvPr id="3" name="Content Placeholder 2"/>
          <p:cNvSpPr>
            <a:spLocks noGrp="1"/>
          </p:cNvSpPr>
          <p:nvPr>
            <p:ph sz="half" idx="1"/>
          </p:nvPr>
        </p:nvSpPr>
        <p:spPr>
          <a:xfrm>
            <a:off x="457200" y="1600200"/>
            <a:ext cx="5695406" cy="4525963"/>
          </a:xfrm>
        </p:spPr>
        <p:txBody>
          <a:bodyPr/>
          <a:lstStyle/>
          <a:p>
            <a:r>
              <a:rPr lang="en-US" dirty="0" smtClean="0"/>
              <a:t>Applications must be </a:t>
            </a:r>
            <a:r>
              <a:rPr lang="en-US" u="sng" dirty="0" smtClean="0"/>
              <a:t>correct</a:t>
            </a:r>
            <a:endParaRPr lang="en-US" u="sng" dirty="0"/>
          </a:p>
        </p:txBody>
      </p:sp>
      <p:pic>
        <p:nvPicPr>
          <p:cNvPr id="3074" name="Picture 2"/>
          <p:cNvPicPr>
            <a:picLocks noGrp="1" noChangeAspect="1" noChangeArrowheads="1"/>
          </p:cNvPicPr>
          <p:nvPr>
            <p:ph sz="half" idx="2"/>
          </p:nvPr>
        </p:nvPicPr>
        <p:blipFill>
          <a:blip r:embed="rId3"/>
          <a:srcRect/>
          <a:stretch>
            <a:fillRect/>
          </a:stretch>
        </p:blipFill>
        <p:spPr bwMode="auto">
          <a:xfrm>
            <a:off x="0" y="2821010"/>
            <a:ext cx="9144000" cy="342196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Five “C”s of Applications</a:t>
            </a:r>
            <a:endParaRPr lang="en-US" dirty="0"/>
          </a:p>
        </p:txBody>
      </p:sp>
      <p:sp>
        <p:nvSpPr>
          <p:cNvPr id="3" name="Content Placeholder 2"/>
          <p:cNvSpPr>
            <a:spLocks noGrp="1"/>
          </p:cNvSpPr>
          <p:nvPr>
            <p:ph sz="half" idx="1"/>
          </p:nvPr>
        </p:nvSpPr>
        <p:spPr>
          <a:xfrm>
            <a:off x="457200" y="1600200"/>
            <a:ext cx="7654834" cy="4525963"/>
          </a:xfrm>
        </p:spPr>
        <p:txBody>
          <a:bodyPr/>
          <a:lstStyle/>
          <a:p>
            <a:r>
              <a:rPr lang="en-US" dirty="0" smtClean="0"/>
              <a:t>Job seekers must be </a:t>
            </a:r>
            <a:r>
              <a:rPr lang="en-US" u="sng" dirty="0" smtClean="0"/>
              <a:t>conscientious</a:t>
            </a:r>
            <a:r>
              <a:rPr lang="en-US" dirty="0" smtClean="0"/>
              <a:t> when filling out job applications</a:t>
            </a:r>
            <a:endParaRPr lang="en-US" dirty="0"/>
          </a:p>
        </p:txBody>
      </p:sp>
      <p:sp>
        <p:nvSpPr>
          <p:cNvPr id="4" name="Content Placeholder 3"/>
          <p:cNvSpPr>
            <a:spLocks noGrp="1"/>
          </p:cNvSpPr>
          <p:nvPr>
            <p:ph sz="half" idx="2"/>
          </p:nvPr>
        </p:nvSpPr>
        <p:spPr>
          <a:xfrm>
            <a:off x="468037" y="2709684"/>
            <a:ext cx="7937732" cy="2961109"/>
          </a:xfrm>
        </p:spPr>
        <p:txBody>
          <a:bodyPr/>
          <a:lstStyle/>
          <a:p>
            <a:r>
              <a:rPr lang="en-US" i="1" dirty="0" smtClean="0"/>
              <a:t>Conscientious means to do something according to what is </a:t>
            </a:r>
            <a:r>
              <a:rPr lang="en-US" i="1" dirty="0" smtClean="0">
                <a:solidFill>
                  <a:srgbClr val="FF0000"/>
                </a:solidFill>
              </a:rPr>
              <a:t>right</a:t>
            </a:r>
            <a:endParaRPr lang="en-US" i="1" dirty="0">
              <a:solidFill>
                <a:srgbClr val="FF0000"/>
              </a:solidFill>
            </a:endParaRPr>
          </a:p>
        </p:txBody>
      </p:sp>
      <p:pic>
        <p:nvPicPr>
          <p:cNvPr id="4098" name="Picture 2"/>
          <p:cNvPicPr>
            <a:picLocks noChangeAspect="1" noChangeArrowheads="1"/>
          </p:cNvPicPr>
          <p:nvPr/>
        </p:nvPicPr>
        <p:blipFill>
          <a:blip r:embed="rId3"/>
          <a:srcRect/>
          <a:stretch>
            <a:fillRect/>
          </a:stretch>
        </p:blipFill>
        <p:spPr bwMode="auto">
          <a:xfrm>
            <a:off x="0" y="1724017"/>
            <a:ext cx="9144000" cy="2416215"/>
          </a:xfrm>
          <a:prstGeom prst="rect">
            <a:avLst/>
          </a:prstGeom>
          <a:noFill/>
          <a:ln w="9525">
            <a:noFill/>
            <a:miter lim="800000"/>
            <a:headEnd/>
            <a:tailEnd/>
          </a:ln>
        </p:spPr>
      </p:pic>
      <p:sp>
        <p:nvSpPr>
          <p:cNvPr id="6" name="Content Placeholder 3"/>
          <p:cNvSpPr txBox="1">
            <a:spLocks/>
          </p:cNvSpPr>
          <p:nvPr/>
        </p:nvSpPr>
        <p:spPr>
          <a:xfrm>
            <a:off x="534171" y="1406608"/>
            <a:ext cx="8170442" cy="4899189"/>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1200"/>
              </a:spcAft>
              <a:buClrTx/>
              <a:buSzTx/>
              <a:buFont typeface="Arial"/>
              <a:buChar char="•"/>
              <a:tabLst/>
              <a:defRPr/>
            </a:pPr>
            <a:r>
              <a:rPr kumimoji="0" lang="en-US" sz="2800" b="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Prepare your customer by</a:t>
            </a:r>
            <a:r>
              <a:rPr kumimoji="0" lang="en-US" sz="2800" b="0" u="none" strike="noStrike" kern="1200" cap="none" spc="0" normalizeH="0" noProof="0" dirty="0" smtClean="0">
                <a:ln>
                  <a:noFill/>
                </a:ln>
                <a:solidFill>
                  <a:schemeClr val="bg1"/>
                </a:solidFill>
                <a:effectLst/>
                <a:uLnTx/>
                <a:uFillTx/>
                <a:latin typeface="Arial" pitchFamily="34" charset="0"/>
                <a:ea typeface="+mn-ea"/>
                <a:cs typeface="Arial" pitchFamily="34" charset="0"/>
              </a:rPr>
              <a:t> having him fill out a job application and explain any tough situations in a professional manner</a:t>
            </a:r>
          </a:p>
          <a:p>
            <a:pPr marL="342900" marR="0" lvl="0" indent="-342900" algn="l" defTabSz="914400" rtl="0" eaLnBrk="1" fontAlgn="auto" latinLnBrk="0" hangingPunct="1">
              <a:lnSpc>
                <a:spcPct val="100000"/>
              </a:lnSpc>
              <a:spcBef>
                <a:spcPct val="20000"/>
              </a:spcBef>
              <a:spcAft>
                <a:spcPts val="1200"/>
              </a:spcAft>
              <a:buClrTx/>
              <a:buSzTx/>
              <a:buFont typeface="Arial"/>
              <a:buChar char="•"/>
              <a:tabLst/>
              <a:defRPr/>
            </a:pPr>
            <a:r>
              <a:rPr lang="en-US" sz="2800" baseline="0" dirty="0" smtClean="0">
                <a:solidFill>
                  <a:schemeClr val="bg1"/>
                </a:solidFill>
                <a:latin typeface="Arial" pitchFamily="34" charset="0"/>
                <a:cs typeface="Arial" pitchFamily="34" charset="0"/>
              </a:rPr>
              <a:t>Review</a:t>
            </a:r>
            <a:r>
              <a:rPr lang="en-US" sz="2800" dirty="0" smtClean="0">
                <a:solidFill>
                  <a:schemeClr val="bg1"/>
                </a:solidFill>
                <a:latin typeface="Arial" pitchFamily="34" charset="0"/>
                <a:cs typeface="Arial" pitchFamily="34" charset="0"/>
              </a:rPr>
              <a:t> the information with the customer in advance</a:t>
            </a:r>
          </a:p>
          <a:p>
            <a:pPr marL="342900" marR="0" lvl="0" indent="-342900" algn="l" defTabSz="914400" rtl="0" eaLnBrk="1" fontAlgn="auto" latinLnBrk="0" hangingPunct="1">
              <a:lnSpc>
                <a:spcPct val="100000"/>
              </a:lnSpc>
              <a:spcBef>
                <a:spcPct val="20000"/>
              </a:spcBef>
              <a:spcAft>
                <a:spcPts val="1200"/>
              </a:spcAft>
              <a:buClrTx/>
              <a:buSzTx/>
              <a:buFont typeface="Arial"/>
              <a:buChar char="•"/>
              <a:tabLst/>
              <a:defRPr/>
            </a:pPr>
            <a:r>
              <a:rPr lang="en-US" sz="2800" dirty="0" smtClean="0">
                <a:solidFill>
                  <a:schemeClr val="bg1"/>
                </a:solidFill>
                <a:latin typeface="Arial" pitchFamily="34" charset="0"/>
                <a:cs typeface="Arial" pitchFamily="34" charset="0"/>
              </a:rPr>
              <a:t>Have your customer perfect the language and enter it on an example application</a:t>
            </a:r>
          </a:p>
          <a:p>
            <a:pPr marL="342900" marR="0" lvl="0" indent="-342900" algn="l" defTabSz="914400" rtl="0" eaLnBrk="1" fontAlgn="auto" latinLnBrk="0" hangingPunct="1">
              <a:lnSpc>
                <a:spcPct val="100000"/>
              </a:lnSpc>
              <a:spcBef>
                <a:spcPct val="20000"/>
              </a:spcBef>
              <a:spcAft>
                <a:spcPts val="1200"/>
              </a:spcAft>
              <a:buClrTx/>
              <a:buSzTx/>
              <a:buFont typeface="Arial"/>
              <a:buChar char="•"/>
              <a:tabLst/>
              <a:defRPr/>
            </a:pPr>
            <a:r>
              <a:rPr lang="en-US" sz="2800" dirty="0" smtClean="0">
                <a:solidFill>
                  <a:schemeClr val="bg1"/>
                </a:solidFill>
                <a:latin typeface="Arial" pitchFamily="34" charset="0"/>
                <a:cs typeface="Arial" pitchFamily="34" charset="0"/>
              </a:rPr>
              <a:t>This example application should be maintained in the document organizer</a:t>
            </a:r>
          </a:p>
          <a:p>
            <a:pPr marL="800100" lvl="1" indent="-342900">
              <a:spcBef>
                <a:spcPct val="20000"/>
              </a:spcBef>
              <a:spcAft>
                <a:spcPts val="1200"/>
              </a:spcAft>
              <a:buFont typeface="Arial"/>
              <a:buChar char="•"/>
            </a:pPr>
            <a:r>
              <a:rPr kumimoji="0" lang="en-US" sz="2800" b="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The customer</a:t>
            </a:r>
            <a:r>
              <a:rPr kumimoji="0" lang="en-US" sz="2800" b="0" u="none" strike="noStrike" kern="1200" cap="none" spc="0" normalizeH="0" noProof="0" dirty="0" smtClean="0">
                <a:ln>
                  <a:noFill/>
                </a:ln>
                <a:solidFill>
                  <a:schemeClr val="bg1"/>
                </a:solidFill>
                <a:effectLst/>
                <a:uLnTx/>
                <a:uFillTx/>
                <a:latin typeface="Arial" pitchFamily="34" charset="0"/>
                <a:ea typeface="+mn-ea"/>
                <a:cs typeface="Arial" pitchFamily="34" charset="0"/>
              </a:rPr>
              <a:t> can then use this language on future applications knowing it has been reviewed by a workforce</a:t>
            </a:r>
            <a:r>
              <a:rPr lang="en-US" sz="2800" dirty="0" smtClean="0">
                <a:solidFill>
                  <a:schemeClr val="bg1"/>
                </a:solidFill>
                <a:latin typeface="Arial" pitchFamily="34" charset="0"/>
                <a:cs typeface="Arial" pitchFamily="34" charset="0"/>
              </a:rPr>
              <a:t> professional</a:t>
            </a:r>
            <a:endParaRPr kumimoji="0" lang="en-US" sz="2800" b="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pic>
        <p:nvPicPr>
          <p:cNvPr id="1026" name="Picture 2"/>
          <p:cNvPicPr>
            <a:picLocks noChangeAspect="1" noChangeArrowheads="1"/>
          </p:cNvPicPr>
          <p:nvPr/>
        </p:nvPicPr>
        <p:blipFill>
          <a:blip r:embed="rId4"/>
          <a:srcRect/>
          <a:stretch>
            <a:fillRect/>
          </a:stretch>
        </p:blipFill>
        <p:spPr bwMode="auto">
          <a:xfrm>
            <a:off x="3443845" y="3693130"/>
            <a:ext cx="2136013" cy="316487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400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5000"/>
                            </p:stCondLst>
                            <p:childTnLst>
                              <p:par>
                                <p:cTn id="10" presetID="9" presetClass="entr" presetSubtype="0" fill="hold" nodeType="afterEffect">
                                  <p:stCondLst>
                                    <p:cond delay="16000"/>
                                  </p:stCondLst>
                                  <p:childTnLst>
                                    <p:set>
                                      <p:cBhvr>
                                        <p:cTn id="11" dur="1" fill="hold">
                                          <p:stCondLst>
                                            <p:cond delay="0"/>
                                          </p:stCondLst>
                                        </p:cTn>
                                        <p:tgtEl>
                                          <p:spTgt spid="1026"/>
                                        </p:tgtEl>
                                        <p:attrNameLst>
                                          <p:attrName>style.visibility</p:attrName>
                                        </p:attrNameLst>
                                      </p:cBhvr>
                                      <p:to>
                                        <p:strVal val="visible"/>
                                      </p:to>
                                    </p:set>
                                    <p:animEffect transition="in" filter="dissolve">
                                      <p:cBhvr>
                                        <p:cTn id="12" dur="1000"/>
                                        <p:tgtEl>
                                          <p:spTgt spid="1026"/>
                                        </p:tgtEl>
                                      </p:cBhvr>
                                    </p:animEffect>
                                  </p:childTnLst>
                                </p:cTn>
                              </p:par>
                            </p:childTnLst>
                          </p:cTn>
                        </p:par>
                        <p:par>
                          <p:cTn id="13" fill="hold">
                            <p:stCondLst>
                              <p:cond delay="32000"/>
                            </p:stCondLst>
                            <p:childTnLst>
                              <p:par>
                                <p:cTn id="14" presetID="2" presetClass="exit" presetSubtype="4" fill="hold" grpId="0" nodeType="afterEffect">
                                  <p:stCondLst>
                                    <p:cond delay="18500"/>
                                  </p:stCondLst>
                                  <p:childTnLst>
                                    <p:anim calcmode="lin" valueType="num">
                                      <p:cBhvr additive="base">
                                        <p:cTn id="15" dur="10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1000"/>
                                        <p:tgtEl>
                                          <p:spTgt spid="3">
                                            <p:txEl>
                                              <p:pRg st="0" end="0"/>
                                            </p:txEl>
                                          </p:spTgt>
                                        </p:tgtEl>
                                        <p:attrNameLst>
                                          <p:attrName>ppt_y</p:attrName>
                                        </p:attrNameLst>
                                      </p:cBhvr>
                                      <p:tavLst>
                                        <p:tav tm="0">
                                          <p:val>
                                            <p:strVal val="ppt_y"/>
                                          </p:val>
                                        </p:tav>
                                        <p:tav tm="100000">
                                          <p:val>
                                            <p:strVal val="1+ppt_h/2"/>
                                          </p:val>
                                        </p:tav>
                                      </p:tavLst>
                                    </p:anim>
                                    <p:set>
                                      <p:cBhvr>
                                        <p:cTn id="17" dur="1" fill="hold">
                                          <p:stCondLst>
                                            <p:cond delay="999"/>
                                          </p:stCondLst>
                                        </p:cTn>
                                        <p:tgtEl>
                                          <p:spTgt spid="3">
                                            <p:txEl>
                                              <p:pRg st="0" end="0"/>
                                            </p:txEl>
                                          </p:spTgt>
                                        </p:tgtEl>
                                        <p:attrNameLst>
                                          <p:attrName>style.visibility</p:attrName>
                                        </p:attrNameLst>
                                      </p:cBhvr>
                                      <p:to>
                                        <p:strVal val="hidden"/>
                                      </p:to>
                                    </p:set>
                                  </p:childTnLst>
                                </p:cTn>
                              </p:par>
                            </p:childTnLst>
                          </p:cTn>
                        </p:par>
                        <p:par>
                          <p:cTn id="18" fill="hold">
                            <p:stCondLst>
                              <p:cond delay="51500"/>
                            </p:stCondLst>
                            <p:childTnLst>
                              <p:par>
                                <p:cTn id="19" presetID="2" presetClass="exit" presetSubtype="4" fill="hold" grpId="1" nodeType="afterEffect">
                                  <p:stCondLst>
                                    <p:cond delay="0"/>
                                  </p:stCondLst>
                                  <p:childTnLst>
                                    <p:anim calcmode="lin" valueType="num">
                                      <p:cBhvr additive="base">
                                        <p:cTn id="20" dur="1000"/>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1" dur="1000"/>
                                        <p:tgtEl>
                                          <p:spTgt spid="4">
                                            <p:txEl>
                                              <p:pRg st="0" end="0"/>
                                            </p:txEl>
                                          </p:spTgt>
                                        </p:tgtEl>
                                        <p:attrNameLst>
                                          <p:attrName>ppt_y</p:attrName>
                                        </p:attrNameLst>
                                      </p:cBhvr>
                                      <p:tavLst>
                                        <p:tav tm="0">
                                          <p:val>
                                            <p:strVal val="ppt_y"/>
                                          </p:val>
                                        </p:tav>
                                        <p:tav tm="100000">
                                          <p:val>
                                            <p:strVal val="1+ppt_h/2"/>
                                          </p:val>
                                        </p:tav>
                                      </p:tavLst>
                                    </p:anim>
                                    <p:set>
                                      <p:cBhvr>
                                        <p:cTn id="22" dur="1" fill="hold">
                                          <p:stCondLst>
                                            <p:cond delay="999"/>
                                          </p:stCondLst>
                                        </p:cTn>
                                        <p:tgtEl>
                                          <p:spTgt spid="4">
                                            <p:txEl>
                                              <p:pRg st="0" end="0"/>
                                            </p:txEl>
                                          </p:spTgt>
                                        </p:tgtEl>
                                        <p:attrNameLst>
                                          <p:attrName>style.visibility</p:attrName>
                                        </p:attrNameLst>
                                      </p:cBhvr>
                                      <p:to>
                                        <p:strVal val="hidden"/>
                                      </p:to>
                                    </p:set>
                                  </p:childTnLst>
                                </p:cTn>
                              </p:par>
                            </p:childTnLst>
                          </p:cTn>
                        </p:par>
                        <p:par>
                          <p:cTn id="23" fill="hold">
                            <p:stCondLst>
                              <p:cond delay="52500"/>
                            </p:stCondLst>
                            <p:childTnLst>
                              <p:par>
                                <p:cTn id="24" presetID="2" presetClass="exit" presetSubtype="4" fill="hold" nodeType="afterEffect">
                                  <p:stCondLst>
                                    <p:cond delay="0"/>
                                  </p:stCondLst>
                                  <p:childTnLst>
                                    <p:anim calcmode="lin" valueType="num">
                                      <p:cBhvr additive="base">
                                        <p:cTn id="25" dur="1000"/>
                                        <p:tgtEl>
                                          <p:spTgt spid="1026"/>
                                        </p:tgtEl>
                                        <p:attrNameLst>
                                          <p:attrName>ppt_x</p:attrName>
                                        </p:attrNameLst>
                                      </p:cBhvr>
                                      <p:tavLst>
                                        <p:tav tm="0">
                                          <p:val>
                                            <p:strVal val="ppt_x"/>
                                          </p:val>
                                        </p:tav>
                                        <p:tav tm="100000">
                                          <p:val>
                                            <p:strVal val="ppt_x"/>
                                          </p:val>
                                        </p:tav>
                                      </p:tavLst>
                                    </p:anim>
                                    <p:anim calcmode="lin" valueType="num">
                                      <p:cBhvr additive="base">
                                        <p:cTn id="26" dur="1000"/>
                                        <p:tgtEl>
                                          <p:spTgt spid="1026"/>
                                        </p:tgtEl>
                                        <p:attrNameLst>
                                          <p:attrName>ppt_y</p:attrName>
                                        </p:attrNameLst>
                                      </p:cBhvr>
                                      <p:tavLst>
                                        <p:tav tm="0">
                                          <p:val>
                                            <p:strVal val="ppt_y"/>
                                          </p:val>
                                        </p:tav>
                                        <p:tav tm="100000">
                                          <p:val>
                                            <p:strVal val="1+ppt_h/2"/>
                                          </p:val>
                                        </p:tav>
                                      </p:tavLst>
                                    </p:anim>
                                    <p:set>
                                      <p:cBhvr>
                                        <p:cTn id="27" dur="1" fill="hold">
                                          <p:stCondLst>
                                            <p:cond delay="999"/>
                                          </p:stCondLst>
                                        </p:cTn>
                                        <p:tgtEl>
                                          <p:spTgt spid="1026"/>
                                        </p:tgtEl>
                                        <p:attrNameLst>
                                          <p:attrName>style.visibility</p:attrName>
                                        </p:attrNameLst>
                                      </p:cBhvr>
                                      <p:to>
                                        <p:strVal val="hidden"/>
                                      </p:to>
                                    </p:set>
                                  </p:childTnLst>
                                </p:cTn>
                              </p:par>
                            </p:childTnLst>
                          </p:cTn>
                        </p:par>
                        <p:par>
                          <p:cTn id="28" fill="hold">
                            <p:stCondLst>
                              <p:cond delay="53500"/>
                            </p:stCondLst>
                            <p:childTnLst>
                              <p:par>
                                <p:cTn id="29" presetID="20" presetClass="entr" presetSubtype="0" fill="hold" nodeType="afterEffect">
                                  <p:stCondLst>
                                    <p:cond delay="0"/>
                                  </p:stCondLst>
                                  <p:childTnLst>
                                    <p:set>
                                      <p:cBhvr>
                                        <p:cTn id="30" dur="1" fill="hold">
                                          <p:stCondLst>
                                            <p:cond delay="0"/>
                                          </p:stCondLst>
                                        </p:cTn>
                                        <p:tgtEl>
                                          <p:spTgt spid="4098"/>
                                        </p:tgtEl>
                                        <p:attrNameLst>
                                          <p:attrName>style.visibility</p:attrName>
                                        </p:attrNameLst>
                                      </p:cBhvr>
                                      <p:to>
                                        <p:strVal val="visible"/>
                                      </p:to>
                                    </p:set>
                                    <p:animEffect transition="in" filter="wedge">
                                      <p:cBhvr>
                                        <p:cTn id="31" dur="2000"/>
                                        <p:tgtEl>
                                          <p:spTgt spid="4098"/>
                                        </p:tgtEl>
                                      </p:cBhvr>
                                    </p:animEffect>
                                  </p:childTnLst>
                                </p:cTn>
                              </p:par>
                            </p:childTnLst>
                          </p:cTn>
                        </p:par>
                        <p:par>
                          <p:cTn id="32" fill="hold">
                            <p:stCondLst>
                              <p:cond delay="55500"/>
                            </p:stCondLst>
                            <p:childTnLst>
                              <p:par>
                                <p:cTn id="33" presetID="4" presetClass="exit" presetSubtype="16" fill="hold" nodeType="afterEffect">
                                  <p:stCondLst>
                                    <p:cond delay="11500"/>
                                  </p:stCondLst>
                                  <p:childTnLst>
                                    <p:animEffect transition="out" filter="box(in)">
                                      <p:cBhvr>
                                        <p:cTn id="34" dur="500"/>
                                        <p:tgtEl>
                                          <p:spTgt spid="4098"/>
                                        </p:tgtEl>
                                      </p:cBhvr>
                                    </p:animEffect>
                                    <p:set>
                                      <p:cBhvr>
                                        <p:cTn id="35" dur="1" fill="hold">
                                          <p:stCondLst>
                                            <p:cond delay="499"/>
                                          </p:stCondLst>
                                        </p:cTn>
                                        <p:tgtEl>
                                          <p:spTgt spid="4098"/>
                                        </p:tgtEl>
                                        <p:attrNameLst>
                                          <p:attrName>style.visibility</p:attrName>
                                        </p:attrNameLst>
                                      </p:cBhvr>
                                      <p:to>
                                        <p:strVal val="hidden"/>
                                      </p:to>
                                    </p:set>
                                  </p:childTnLst>
                                </p:cTn>
                              </p:par>
                            </p:childTnLst>
                          </p:cTn>
                        </p:par>
                        <p:par>
                          <p:cTn id="36" fill="hold">
                            <p:stCondLst>
                              <p:cond delay="67500"/>
                            </p:stCondLst>
                            <p:childTnLst>
                              <p:par>
                                <p:cTn id="37" presetID="9" presetClass="entr" presetSubtype="0" fill="hold" grpId="0" nodeType="afterEffect">
                                  <p:stCondLst>
                                    <p:cond delay="1500"/>
                                  </p:stCondLst>
                                  <p:childTnLst>
                                    <p:set>
                                      <p:cBhvr>
                                        <p:cTn id="38" dur="1" fill="hold">
                                          <p:stCondLst>
                                            <p:cond delay="0"/>
                                          </p:stCondLst>
                                        </p:cTn>
                                        <p:tgtEl>
                                          <p:spTgt spid="6"/>
                                        </p:tgtEl>
                                        <p:attrNameLst>
                                          <p:attrName>style.visibility</p:attrName>
                                        </p:attrNameLst>
                                      </p:cBhvr>
                                      <p:to>
                                        <p:strVal val="visible"/>
                                      </p:to>
                                    </p:set>
                                    <p:animEffect transition="in" filter="dissolve">
                                      <p:cBhvr>
                                        <p:cTn id="3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4" grpId="1" build="p"/>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Frequently Asked Questions</a:t>
            </a:r>
            <a:endParaRPr lang="en-US" dirty="0"/>
          </a:p>
        </p:txBody>
      </p:sp>
      <p:sp>
        <p:nvSpPr>
          <p:cNvPr id="3" name="Content Placeholder 2"/>
          <p:cNvSpPr>
            <a:spLocks noGrp="1"/>
          </p:cNvSpPr>
          <p:nvPr>
            <p:ph sz="half" idx="1"/>
          </p:nvPr>
        </p:nvSpPr>
        <p:spPr>
          <a:xfrm>
            <a:off x="457200" y="1600200"/>
            <a:ext cx="7654834" cy="4525963"/>
          </a:xfrm>
        </p:spPr>
        <p:txBody>
          <a:bodyPr/>
          <a:lstStyle/>
          <a:p>
            <a:pPr>
              <a:spcAft>
                <a:spcPts val="1200"/>
              </a:spcAft>
            </a:pPr>
            <a:r>
              <a:rPr lang="en-US" dirty="0" smtClean="0"/>
              <a:t>If the job seeker wants to be responsive to the advertisement, can he/she just make up job duties? </a:t>
            </a:r>
          </a:p>
          <a:p>
            <a:pPr lvl="1">
              <a:spcAft>
                <a:spcPts val="1200"/>
              </a:spcAft>
            </a:pPr>
            <a:r>
              <a:rPr lang="en-US" dirty="0" smtClean="0"/>
              <a:t>No, this would not be “conscientious” or “right”</a:t>
            </a:r>
          </a:p>
          <a:p>
            <a:pPr lvl="1">
              <a:spcAft>
                <a:spcPts val="1200"/>
              </a:spcAft>
            </a:pPr>
            <a:r>
              <a:rPr lang="en-US" dirty="0" smtClean="0"/>
              <a:t>Work with the job seeker to find those job duties that highlight transferrable and job specific skills</a:t>
            </a:r>
          </a:p>
          <a:p>
            <a:pPr lvl="1">
              <a:spcAft>
                <a:spcPts val="1200"/>
              </a:spcAft>
            </a:pPr>
            <a:r>
              <a:rPr lang="en-US" dirty="0" smtClean="0"/>
              <a:t>Outline those skills in a positive manner, but never be dishonest</a:t>
            </a:r>
            <a:endParaRPr lang="en-US" dirty="0"/>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Frequently Asked Questions</a:t>
            </a:r>
            <a:endParaRPr lang="en-US" dirty="0"/>
          </a:p>
        </p:txBody>
      </p:sp>
      <p:sp>
        <p:nvSpPr>
          <p:cNvPr id="3" name="Content Placeholder 2"/>
          <p:cNvSpPr>
            <a:spLocks noGrp="1"/>
          </p:cNvSpPr>
          <p:nvPr>
            <p:ph sz="half" idx="1"/>
          </p:nvPr>
        </p:nvSpPr>
        <p:spPr>
          <a:xfrm>
            <a:off x="457200" y="1600200"/>
            <a:ext cx="7654834" cy="2151529"/>
          </a:xfrm>
        </p:spPr>
        <p:txBody>
          <a:bodyPr>
            <a:normAutofit fontScale="92500" lnSpcReduction="10000"/>
          </a:bodyPr>
          <a:lstStyle/>
          <a:p>
            <a:pPr>
              <a:spcAft>
                <a:spcPts val="1200"/>
              </a:spcAft>
            </a:pPr>
            <a:r>
              <a:rPr lang="en-US" dirty="0" smtClean="0"/>
              <a:t>What do we enter for “Reason for Leaving” if the individual quit or was fired?</a:t>
            </a:r>
          </a:p>
          <a:p>
            <a:pPr lvl="1">
              <a:spcAft>
                <a:spcPts val="1200"/>
              </a:spcAft>
            </a:pPr>
            <a:r>
              <a:rPr lang="en-US" dirty="0" smtClean="0"/>
              <a:t>First, we review the information with the customer</a:t>
            </a:r>
          </a:p>
          <a:p>
            <a:pPr lvl="1">
              <a:spcAft>
                <a:spcPts val="1200"/>
              </a:spcAft>
            </a:pPr>
            <a:r>
              <a:rPr lang="en-US" dirty="0" smtClean="0"/>
              <a:t>Next, we can re-state information in a positive manner without being dishonest</a:t>
            </a:r>
            <a:endParaRPr lang="en-US" dirty="0"/>
          </a:p>
        </p:txBody>
      </p:sp>
      <p:pic>
        <p:nvPicPr>
          <p:cNvPr id="1028" name="Picture 4"/>
          <p:cNvPicPr>
            <a:picLocks noChangeAspect="1" noChangeArrowheads="1"/>
          </p:cNvPicPr>
          <p:nvPr/>
        </p:nvPicPr>
        <p:blipFill>
          <a:blip r:embed="rId3"/>
          <a:srcRect/>
          <a:stretch>
            <a:fillRect/>
          </a:stretch>
        </p:blipFill>
        <p:spPr bwMode="auto">
          <a:xfrm>
            <a:off x="-5829580" y="4177833"/>
            <a:ext cx="2219325" cy="2428875"/>
          </a:xfrm>
          <a:prstGeom prst="rect">
            <a:avLst/>
          </a:prstGeom>
          <a:noFill/>
          <a:ln w="9525">
            <a:noFill/>
            <a:miter lim="800000"/>
            <a:headEnd/>
            <a:tailEnd/>
          </a:ln>
        </p:spPr>
      </p:pic>
      <p:pic>
        <p:nvPicPr>
          <p:cNvPr id="1026" name="Picture 2"/>
          <p:cNvPicPr>
            <a:picLocks noChangeAspect="1" noChangeArrowheads="1"/>
          </p:cNvPicPr>
          <p:nvPr/>
        </p:nvPicPr>
        <p:blipFill>
          <a:blip r:embed="rId4"/>
          <a:srcRect/>
          <a:stretch>
            <a:fillRect/>
          </a:stretch>
        </p:blipFill>
        <p:spPr bwMode="auto">
          <a:xfrm>
            <a:off x="3287568" y="4106848"/>
            <a:ext cx="1914525" cy="24193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Frequently Asked Questions</a:t>
            </a:r>
            <a:endParaRPr lang="en-US" dirty="0"/>
          </a:p>
        </p:txBody>
      </p:sp>
      <p:sp>
        <p:nvSpPr>
          <p:cNvPr id="3" name="Content Placeholder 2"/>
          <p:cNvSpPr>
            <a:spLocks noGrp="1"/>
          </p:cNvSpPr>
          <p:nvPr>
            <p:ph sz="half" idx="1"/>
          </p:nvPr>
        </p:nvSpPr>
        <p:spPr>
          <a:xfrm>
            <a:off x="457200" y="1600200"/>
            <a:ext cx="7654834" cy="2151529"/>
          </a:xfrm>
        </p:spPr>
        <p:txBody>
          <a:bodyPr>
            <a:normAutofit fontScale="92500" lnSpcReduction="10000"/>
          </a:bodyPr>
          <a:lstStyle/>
          <a:p>
            <a:pPr>
              <a:spcAft>
                <a:spcPts val="1200"/>
              </a:spcAft>
            </a:pPr>
            <a:r>
              <a:rPr lang="en-US" dirty="0" smtClean="0"/>
              <a:t>What if the customer has a gap in employment?</a:t>
            </a:r>
          </a:p>
          <a:p>
            <a:pPr lvl="1">
              <a:spcAft>
                <a:spcPts val="1200"/>
              </a:spcAft>
            </a:pPr>
            <a:r>
              <a:rPr lang="en-US" dirty="0" smtClean="0"/>
              <a:t>First, we have a duty to discuss the impact on the customer’s résumé</a:t>
            </a:r>
          </a:p>
          <a:p>
            <a:pPr lvl="1">
              <a:spcAft>
                <a:spcPts val="1200"/>
              </a:spcAft>
            </a:pPr>
            <a:r>
              <a:rPr lang="en-US" dirty="0" smtClean="0"/>
              <a:t>Next, we can re-state information in a positive manner without being dishonest</a:t>
            </a:r>
            <a:endParaRPr lang="en-US" dirty="0"/>
          </a:p>
        </p:txBody>
      </p:sp>
      <p:pic>
        <p:nvPicPr>
          <p:cNvPr id="2050" name="Picture 2"/>
          <p:cNvPicPr>
            <a:picLocks noChangeAspect="1" noChangeArrowheads="1"/>
          </p:cNvPicPr>
          <p:nvPr/>
        </p:nvPicPr>
        <p:blipFill>
          <a:blip r:embed="rId3"/>
          <a:srcRect/>
          <a:stretch>
            <a:fillRect/>
          </a:stretch>
        </p:blipFill>
        <p:spPr bwMode="auto">
          <a:xfrm>
            <a:off x="1860797" y="4048288"/>
            <a:ext cx="5705475" cy="25050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Filling Out Job Applications</a:t>
            </a:r>
            <a:endParaRPr lang="en-US" dirty="0"/>
          </a:p>
        </p:txBody>
      </p:sp>
      <p:sp>
        <p:nvSpPr>
          <p:cNvPr id="3" name="Content Placeholder 2"/>
          <p:cNvSpPr>
            <a:spLocks noGrp="1"/>
          </p:cNvSpPr>
          <p:nvPr>
            <p:ph sz="half" idx="1"/>
          </p:nvPr>
        </p:nvSpPr>
        <p:spPr>
          <a:xfrm>
            <a:off x="457199" y="1600200"/>
            <a:ext cx="4544291" cy="5257800"/>
          </a:xfrm>
        </p:spPr>
        <p:txBody>
          <a:bodyPr>
            <a:normAutofit/>
          </a:bodyPr>
          <a:lstStyle/>
          <a:p>
            <a:pPr>
              <a:spcAft>
                <a:spcPts val="1200"/>
              </a:spcAft>
            </a:pPr>
            <a:r>
              <a:rPr lang="en-US" dirty="0" smtClean="0"/>
              <a:t>Job seekers should</a:t>
            </a:r>
          </a:p>
          <a:p>
            <a:pPr lvl="1">
              <a:spcAft>
                <a:spcPts val="1200"/>
              </a:spcAft>
            </a:pPr>
            <a:r>
              <a:rPr lang="en-US" dirty="0" smtClean="0"/>
              <a:t>Be prepared through practice</a:t>
            </a:r>
          </a:p>
          <a:p>
            <a:pPr lvl="1">
              <a:spcAft>
                <a:spcPts val="1200"/>
              </a:spcAft>
            </a:pPr>
            <a:r>
              <a:rPr lang="en-US" dirty="0" smtClean="0"/>
              <a:t>Have example applications</a:t>
            </a:r>
          </a:p>
          <a:p>
            <a:pPr lvl="1">
              <a:spcAft>
                <a:spcPts val="1200"/>
              </a:spcAft>
            </a:pPr>
            <a:r>
              <a:rPr lang="en-US" dirty="0" smtClean="0"/>
              <a:t>Have a work experience and example cheat sheet</a:t>
            </a:r>
          </a:p>
          <a:p>
            <a:pPr lvl="1">
              <a:spcAft>
                <a:spcPts val="1200"/>
              </a:spcAft>
            </a:pPr>
            <a:r>
              <a:rPr lang="en-US" dirty="0" smtClean="0"/>
              <a:t>Ensure that every application meets the five “C”s</a:t>
            </a:r>
          </a:p>
        </p:txBody>
      </p:sp>
      <p:pic>
        <p:nvPicPr>
          <p:cNvPr id="3074" name="Picture 2"/>
          <p:cNvPicPr>
            <a:picLocks noGrp="1" noChangeAspect="1" noChangeArrowheads="1"/>
          </p:cNvPicPr>
          <p:nvPr>
            <p:ph sz="half" idx="2"/>
          </p:nvPr>
        </p:nvPicPr>
        <p:blipFill>
          <a:blip r:embed="rId3"/>
          <a:stretch>
            <a:fillRect/>
          </a:stretch>
        </p:blipFill>
        <p:spPr bwMode="auto">
          <a:xfrm>
            <a:off x="5626608" y="2302605"/>
            <a:ext cx="2081784" cy="3121152"/>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90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1000"/>
                                        <p:tgtEl>
                                          <p:spTgt spid="3">
                                            <p:txEl>
                                              <p:pRg st="1" end="1"/>
                                            </p:txEl>
                                          </p:spTgt>
                                        </p:tgtEl>
                                      </p:cBhvr>
                                    </p:animEffect>
                                  </p:childTnLst>
                                </p:cTn>
                              </p:par>
                            </p:childTnLst>
                          </p:cTn>
                        </p:par>
                        <p:par>
                          <p:cTn id="8" fill="hold">
                            <p:stCondLst>
                              <p:cond delay="10000"/>
                            </p:stCondLst>
                            <p:childTnLst>
                              <p:par>
                                <p:cTn id="9" presetID="9" presetClass="entr" presetSubtype="0" fill="hold" nodeType="afterEffect">
                                  <p:stCondLst>
                                    <p:cond delay="10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dissolve">
                                      <p:cBhvr>
                                        <p:cTn id="11" dur="1000"/>
                                        <p:tgtEl>
                                          <p:spTgt spid="3">
                                            <p:txEl>
                                              <p:pRg st="2" end="2"/>
                                            </p:txEl>
                                          </p:spTgt>
                                        </p:tgtEl>
                                      </p:cBhvr>
                                    </p:animEffect>
                                  </p:childTnLst>
                                </p:cTn>
                              </p:par>
                            </p:childTnLst>
                          </p:cTn>
                        </p:par>
                        <p:par>
                          <p:cTn id="12" fill="hold">
                            <p:stCondLst>
                              <p:cond delay="21000"/>
                            </p:stCondLst>
                            <p:childTnLst>
                              <p:par>
                                <p:cTn id="13" presetID="9" presetClass="entr" presetSubtype="0" fill="hold" nodeType="afterEffect">
                                  <p:stCondLst>
                                    <p:cond delay="45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1000"/>
                                        <p:tgtEl>
                                          <p:spTgt spid="3">
                                            <p:txEl>
                                              <p:pRg st="3" end="3"/>
                                            </p:txEl>
                                          </p:spTgt>
                                        </p:tgtEl>
                                      </p:cBhvr>
                                    </p:animEffect>
                                  </p:childTnLst>
                                </p:cTn>
                              </p:par>
                            </p:childTnLst>
                          </p:cTn>
                        </p:par>
                        <p:par>
                          <p:cTn id="16" fill="hold">
                            <p:stCondLst>
                              <p:cond delay="26500"/>
                            </p:stCondLst>
                            <p:childTnLst>
                              <p:par>
                                <p:cTn id="17" presetID="9" presetClass="entr" presetSubtype="0" fill="hold" nodeType="afterEffect">
                                  <p:stCondLst>
                                    <p:cond delay="105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Competitive Résumé</a:t>
            </a:r>
            <a:endParaRPr lang="en-US" dirty="0"/>
          </a:p>
        </p:txBody>
      </p:sp>
      <p:sp>
        <p:nvSpPr>
          <p:cNvPr id="3" name="Content Placeholder 2"/>
          <p:cNvSpPr>
            <a:spLocks noGrp="1"/>
          </p:cNvSpPr>
          <p:nvPr>
            <p:ph sz="half" idx="1"/>
          </p:nvPr>
        </p:nvSpPr>
        <p:spPr/>
        <p:txBody>
          <a:bodyPr>
            <a:normAutofit/>
          </a:bodyPr>
          <a:lstStyle/>
          <a:p>
            <a:pPr>
              <a:spcAft>
                <a:spcPts val="1200"/>
              </a:spcAft>
            </a:pPr>
            <a:r>
              <a:rPr lang="en-US" dirty="0" smtClean="0"/>
              <a:t>Employers expect job seekers to have résumés</a:t>
            </a:r>
            <a:r>
              <a:rPr lang="en-US" b="1" dirty="0" smtClean="0"/>
              <a:t> </a:t>
            </a:r>
            <a:r>
              <a:rPr lang="en-US" dirty="0" smtClean="0"/>
              <a:t>that highlight what the job seekers have to offer</a:t>
            </a:r>
          </a:p>
          <a:p>
            <a:pPr>
              <a:spcAft>
                <a:spcPts val="1200"/>
              </a:spcAft>
            </a:pPr>
            <a:r>
              <a:rPr lang="en-US" dirty="0" smtClean="0"/>
              <a:t>Many job search methods require an Internet-based résumé</a:t>
            </a:r>
          </a:p>
          <a:p>
            <a:pPr lvl="1">
              <a:spcAft>
                <a:spcPts val="1200"/>
              </a:spcAft>
            </a:pPr>
            <a:endParaRPr lang="en-US" dirty="0"/>
          </a:p>
        </p:txBody>
      </p:sp>
      <p:pic>
        <p:nvPicPr>
          <p:cNvPr id="4099" name="Picture 3"/>
          <p:cNvPicPr>
            <a:picLocks noGrp="1" noChangeAspect="1" noChangeArrowheads="1"/>
          </p:cNvPicPr>
          <p:nvPr>
            <p:ph sz="half" idx="2"/>
          </p:nvPr>
        </p:nvPicPr>
        <p:blipFill>
          <a:blip r:embed="rId3"/>
          <a:srcRect/>
          <a:stretch>
            <a:fillRect/>
          </a:stretch>
        </p:blipFill>
        <p:spPr bwMode="auto">
          <a:xfrm>
            <a:off x="5394960" y="2386672"/>
            <a:ext cx="2677886" cy="2273751"/>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Creating a Competitive Résumé</a:t>
            </a:r>
            <a:endParaRPr lang="en-US" dirty="0"/>
          </a:p>
        </p:txBody>
      </p:sp>
      <p:sp>
        <p:nvSpPr>
          <p:cNvPr id="3" name="Content Placeholder 2"/>
          <p:cNvSpPr>
            <a:spLocks noGrp="1"/>
          </p:cNvSpPr>
          <p:nvPr>
            <p:ph sz="half" idx="1"/>
          </p:nvPr>
        </p:nvSpPr>
        <p:spPr>
          <a:xfrm>
            <a:off x="457200" y="1734670"/>
            <a:ext cx="5378824" cy="4391493"/>
          </a:xfrm>
        </p:spPr>
        <p:txBody>
          <a:bodyPr/>
          <a:lstStyle/>
          <a:p>
            <a:pPr>
              <a:spcAft>
                <a:spcPts val="1200"/>
              </a:spcAft>
            </a:pPr>
            <a:r>
              <a:rPr lang="en-US" dirty="0" smtClean="0"/>
              <a:t>There are several different types of résumés </a:t>
            </a:r>
          </a:p>
          <a:p>
            <a:pPr lvl="1">
              <a:spcAft>
                <a:spcPts val="1200"/>
              </a:spcAft>
              <a:buNone/>
            </a:pPr>
            <a:endParaRPr lang="en-US" dirty="0"/>
          </a:p>
        </p:txBody>
      </p:sp>
      <p:pic>
        <p:nvPicPr>
          <p:cNvPr id="5125" name="Picture 5"/>
          <p:cNvPicPr>
            <a:picLocks noChangeAspect="1" noChangeArrowheads="1"/>
          </p:cNvPicPr>
          <p:nvPr/>
        </p:nvPicPr>
        <p:blipFill>
          <a:blip r:embed="rId3"/>
          <a:srcRect/>
          <a:stretch>
            <a:fillRect/>
          </a:stretch>
        </p:blipFill>
        <p:spPr bwMode="auto">
          <a:xfrm>
            <a:off x="1174377" y="2578704"/>
            <a:ext cx="7329769" cy="4036797"/>
          </a:xfrm>
          <a:prstGeom prst="rect">
            <a:avLst/>
          </a:prstGeom>
          <a:noFill/>
          <a:ln w="9525">
            <a:noFill/>
            <a:miter lim="800000"/>
            <a:headEnd/>
            <a:tailEnd/>
          </a:ln>
          <a:effectLst/>
        </p:spPr>
      </p:pic>
      <p:sp>
        <p:nvSpPr>
          <p:cNvPr id="11" name="TextBox 10"/>
          <p:cNvSpPr txBox="1"/>
          <p:nvPr/>
        </p:nvSpPr>
        <p:spPr>
          <a:xfrm>
            <a:off x="2824752" y="3929410"/>
            <a:ext cx="3872752" cy="923330"/>
          </a:xfrm>
          <a:prstGeom prst="rect">
            <a:avLst/>
          </a:prstGeom>
          <a:noFill/>
        </p:spPr>
        <p:txBody>
          <a:bodyPr wrap="square" rtlCol="0">
            <a:spAutoFit/>
          </a:bodyPr>
          <a:lstStyle/>
          <a:p>
            <a:pPr algn="ctr">
              <a:spcAft>
                <a:spcPts val="1200"/>
              </a:spcAft>
            </a:pPr>
            <a:r>
              <a:rPr lang="en-US" b="1" dirty="0" smtClean="0">
                <a:latin typeface="Arial" pitchFamily="34" charset="0"/>
                <a:cs typeface="Arial" pitchFamily="34" charset="0"/>
              </a:rPr>
              <a:t>We are going to focus on three of the most common types of résumés</a:t>
            </a:r>
          </a:p>
        </p:txBody>
      </p:sp>
      <p:sp>
        <p:nvSpPr>
          <p:cNvPr id="6" name="TextBox 5"/>
          <p:cNvSpPr txBox="1"/>
          <p:nvPr/>
        </p:nvSpPr>
        <p:spPr>
          <a:xfrm>
            <a:off x="2874013" y="4019637"/>
            <a:ext cx="387275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spcAft>
                <a:spcPts val="1200"/>
              </a:spcAft>
            </a:pPr>
            <a:r>
              <a:rPr lang="en-US" b="1" dirty="0" smtClean="0">
                <a:latin typeface="Bookman Old Style" pitchFamily="18" charset="0"/>
                <a:cs typeface="Arial" pitchFamily="34" charset="0"/>
              </a:rPr>
              <a:t>Chronological Résumé</a:t>
            </a:r>
          </a:p>
        </p:txBody>
      </p:sp>
      <p:sp>
        <p:nvSpPr>
          <p:cNvPr id="7" name="TextBox 6"/>
          <p:cNvSpPr txBox="1"/>
          <p:nvPr/>
        </p:nvSpPr>
        <p:spPr>
          <a:xfrm>
            <a:off x="2866464" y="4032417"/>
            <a:ext cx="387275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spcAft>
                <a:spcPts val="1200"/>
              </a:spcAft>
            </a:pPr>
            <a:r>
              <a:rPr lang="en-US" sz="2400" b="1" dirty="0" smtClean="0">
                <a:latin typeface="Bradley Hand ITC" pitchFamily="66" charset="0"/>
                <a:cs typeface="Arial" pitchFamily="34" charset="0"/>
              </a:rPr>
              <a:t>Functional Résumé</a:t>
            </a:r>
          </a:p>
        </p:txBody>
      </p:sp>
      <p:sp>
        <p:nvSpPr>
          <p:cNvPr id="8" name="TextBox 7"/>
          <p:cNvSpPr txBox="1"/>
          <p:nvPr/>
        </p:nvSpPr>
        <p:spPr>
          <a:xfrm>
            <a:off x="2849943" y="4048264"/>
            <a:ext cx="387275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spcAft>
                <a:spcPts val="1200"/>
              </a:spcAft>
            </a:pPr>
            <a:r>
              <a:rPr lang="en-US" b="1" dirty="0" smtClean="0">
                <a:latin typeface="Bookman Old Style" pitchFamily="18" charset="0"/>
                <a:cs typeface="Arial" pitchFamily="34" charset="0"/>
              </a:rPr>
              <a:t>Combination </a:t>
            </a:r>
            <a:r>
              <a:rPr lang="en-US" sz="2400" b="1" dirty="0" smtClean="0">
                <a:latin typeface="Bradley Hand ITC" pitchFamily="66" charset="0"/>
                <a:cs typeface="Arial" pitchFamily="34" charset="0"/>
              </a:rPr>
              <a:t>Résumé</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xit" presetSubtype="10" fill="hold" grpId="0" nodeType="afterEffect">
                                  <p:stCondLst>
                                    <p:cond delay="3500"/>
                                  </p:stCondLst>
                                  <p:childTnLst>
                                    <p:animEffect transition="out" filter="blinds(horizontal)">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par>
                          <p:cTn id="8" fill="hold">
                            <p:stCondLst>
                              <p:cond delay="4000"/>
                            </p:stCondLst>
                            <p:childTnLst>
                              <p:par>
                                <p:cTn id="9" presetID="3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800" decel="100000"/>
                                        <p:tgtEl>
                                          <p:spTgt spid="6"/>
                                        </p:tgtEl>
                                      </p:cBhvr>
                                    </p:animEffect>
                                    <p:anim calcmode="lin" valueType="num">
                                      <p:cBhvr>
                                        <p:cTn id="12" dur="800" decel="100000" fill="hold"/>
                                        <p:tgtEl>
                                          <p:spTgt spid="6"/>
                                        </p:tgtEl>
                                        <p:attrNameLst>
                                          <p:attrName>style.rotation</p:attrName>
                                        </p:attrNameLst>
                                      </p:cBhvr>
                                      <p:tavLst>
                                        <p:tav tm="0">
                                          <p:val>
                                            <p:fltVal val="-90"/>
                                          </p:val>
                                        </p:tav>
                                        <p:tav tm="100000">
                                          <p:val>
                                            <p:fltVal val="0"/>
                                          </p:val>
                                        </p:tav>
                                      </p:tavLst>
                                    </p:anim>
                                    <p:anim calcmode="lin" valueType="num">
                                      <p:cBhvr>
                                        <p:cTn id="13" dur="800" decel="100000" fill="hold"/>
                                        <p:tgtEl>
                                          <p:spTgt spid="6"/>
                                        </p:tgtEl>
                                        <p:attrNameLst>
                                          <p:attrName>ppt_x</p:attrName>
                                        </p:attrNameLst>
                                      </p:cBhvr>
                                      <p:tavLst>
                                        <p:tav tm="0">
                                          <p:val>
                                            <p:strVal val="#ppt_x+0.4"/>
                                          </p:val>
                                        </p:tav>
                                        <p:tav tm="100000">
                                          <p:val>
                                            <p:strVal val="#ppt_x-0.05"/>
                                          </p:val>
                                        </p:tav>
                                      </p:tavLst>
                                    </p:anim>
                                    <p:anim calcmode="lin" valueType="num">
                                      <p:cBhvr>
                                        <p:cTn id="14" dur="800" decel="100000" fill="hold"/>
                                        <p:tgtEl>
                                          <p:spTgt spid="6"/>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7" fill="hold">
                            <p:stCondLst>
                              <p:cond delay="5000"/>
                            </p:stCondLst>
                            <p:childTnLst>
                              <p:par>
                                <p:cTn id="18" presetID="2" presetClass="exit" presetSubtype="4" fill="hold" grpId="1" nodeType="afterEffect">
                                  <p:stCondLst>
                                    <p:cond delay="500"/>
                                  </p:stCondLst>
                                  <p:childTnLst>
                                    <p:anim calcmode="lin" valueType="num">
                                      <p:cBhvr additive="base">
                                        <p:cTn id="19" dur="500"/>
                                        <p:tgtEl>
                                          <p:spTgt spid="6"/>
                                        </p:tgtEl>
                                        <p:attrNameLst>
                                          <p:attrName>ppt_x</p:attrName>
                                        </p:attrNameLst>
                                      </p:cBhvr>
                                      <p:tavLst>
                                        <p:tav tm="0">
                                          <p:val>
                                            <p:strVal val="ppt_x"/>
                                          </p:val>
                                        </p:tav>
                                        <p:tav tm="100000">
                                          <p:val>
                                            <p:strVal val="ppt_x"/>
                                          </p:val>
                                        </p:tav>
                                      </p:tavLst>
                                    </p:anim>
                                    <p:anim calcmode="lin" valueType="num">
                                      <p:cBhvr additive="base">
                                        <p:cTn id="20" dur="500"/>
                                        <p:tgtEl>
                                          <p:spTgt spid="6"/>
                                        </p:tgtEl>
                                        <p:attrNameLst>
                                          <p:attrName>ppt_y</p:attrName>
                                        </p:attrNameLst>
                                      </p:cBhvr>
                                      <p:tavLst>
                                        <p:tav tm="0">
                                          <p:val>
                                            <p:strVal val="ppt_y"/>
                                          </p:val>
                                        </p:tav>
                                        <p:tav tm="100000">
                                          <p:val>
                                            <p:strVal val="1+ppt_h/2"/>
                                          </p:val>
                                        </p:tav>
                                      </p:tavLst>
                                    </p:anim>
                                    <p:set>
                                      <p:cBhvr>
                                        <p:cTn id="21" dur="1" fill="hold">
                                          <p:stCondLst>
                                            <p:cond delay="499"/>
                                          </p:stCondLst>
                                        </p:cTn>
                                        <p:tgtEl>
                                          <p:spTgt spid="6"/>
                                        </p:tgtEl>
                                        <p:attrNameLst>
                                          <p:attrName>style.visibility</p:attrName>
                                        </p:attrNameLst>
                                      </p:cBhvr>
                                      <p:to>
                                        <p:strVal val="hidden"/>
                                      </p:to>
                                    </p:set>
                                  </p:childTnLst>
                                </p:cTn>
                              </p:par>
                            </p:childTnLst>
                          </p:cTn>
                        </p:par>
                        <p:par>
                          <p:cTn id="22" fill="hold">
                            <p:stCondLst>
                              <p:cond delay="6000"/>
                            </p:stCondLst>
                            <p:childTnLst>
                              <p:par>
                                <p:cTn id="23" presetID="3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800" decel="100000"/>
                                        <p:tgtEl>
                                          <p:spTgt spid="7"/>
                                        </p:tgtEl>
                                      </p:cBhvr>
                                    </p:animEffect>
                                    <p:anim calcmode="lin" valueType="num">
                                      <p:cBhvr>
                                        <p:cTn id="26" dur="800" decel="100000" fill="hold"/>
                                        <p:tgtEl>
                                          <p:spTgt spid="7"/>
                                        </p:tgtEl>
                                        <p:attrNameLst>
                                          <p:attrName>style.rotation</p:attrName>
                                        </p:attrNameLst>
                                      </p:cBhvr>
                                      <p:tavLst>
                                        <p:tav tm="0">
                                          <p:val>
                                            <p:fltVal val="-90"/>
                                          </p:val>
                                        </p:tav>
                                        <p:tav tm="100000">
                                          <p:val>
                                            <p:fltVal val="0"/>
                                          </p:val>
                                        </p:tav>
                                      </p:tavLst>
                                    </p:anim>
                                    <p:anim calcmode="lin" valueType="num">
                                      <p:cBhvr>
                                        <p:cTn id="27" dur="800" decel="100000" fill="hold"/>
                                        <p:tgtEl>
                                          <p:spTgt spid="7"/>
                                        </p:tgtEl>
                                        <p:attrNameLst>
                                          <p:attrName>ppt_x</p:attrName>
                                        </p:attrNameLst>
                                      </p:cBhvr>
                                      <p:tavLst>
                                        <p:tav tm="0">
                                          <p:val>
                                            <p:strVal val="#ppt_x+0.4"/>
                                          </p:val>
                                        </p:tav>
                                        <p:tav tm="100000">
                                          <p:val>
                                            <p:strVal val="#ppt_x-0.05"/>
                                          </p:val>
                                        </p:tav>
                                      </p:tavLst>
                                    </p:anim>
                                    <p:anim calcmode="lin" valueType="num">
                                      <p:cBhvr>
                                        <p:cTn id="28" dur="800" decel="100000" fill="hold"/>
                                        <p:tgtEl>
                                          <p:spTgt spid="7"/>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31" fill="hold">
                            <p:stCondLst>
                              <p:cond delay="7000"/>
                            </p:stCondLst>
                            <p:childTnLst>
                              <p:par>
                                <p:cTn id="32" presetID="2" presetClass="exit" presetSubtype="4" fill="hold" grpId="1" nodeType="afterEffect">
                                  <p:stCondLst>
                                    <p:cond delay="500"/>
                                  </p:stCondLst>
                                  <p:childTnLst>
                                    <p:anim calcmode="lin" valueType="num">
                                      <p:cBhvr additive="base">
                                        <p:cTn id="33" dur="500"/>
                                        <p:tgtEl>
                                          <p:spTgt spid="7"/>
                                        </p:tgtEl>
                                        <p:attrNameLst>
                                          <p:attrName>ppt_x</p:attrName>
                                        </p:attrNameLst>
                                      </p:cBhvr>
                                      <p:tavLst>
                                        <p:tav tm="0">
                                          <p:val>
                                            <p:strVal val="ppt_x"/>
                                          </p:val>
                                        </p:tav>
                                        <p:tav tm="100000">
                                          <p:val>
                                            <p:strVal val="ppt_x"/>
                                          </p:val>
                                        </p:tav>
                                      </p:tavLst>
                                    </p:anim>
                                    <p:anim calcmode="lin" valueType="num">
                                      <p:cBhvr additive="base">
                                        <p:cTn id="34" dur="500"/>
                                        <p:tgtEl>
                                          <p:spTgt spid="7"/>
                                        </p:tgtEl>
                                        <p:attrNameLst>
                                          <p:attrName>ppt_y</p:attrName>
                                        </p:attrNameLst>
                                      </p:cBhvr>
                                      <p:tavLst>
                                        <p:tav tm="0">
                                          <p:val>
                                            <p:strVal val="ppt_y"/>
                                          </p:val>
                                        </p:tav>
                                        <p:tav tm="100000">
                                          <p:val>
                                            <p:strVal val="1+ppt_h/2"/>
                                          </p:val>
                                        </p:tav>
                                      </p:tavLst>
                                    </p:anim>
                                    <p:set>
                                      <p:cBhvr>
                                        <p:cTn id="35" dur="1" fill="hold">
                                          <p:stCondLst>
                                            <p:cond delay="499"/>
                                          </p:stCondLst>
                                        </p:cTn>
                                        <p:tgtEl>
                                          <p:spTgt spid="7"/>
                                        </p:tgtEl>
                                        <p:attrNameLst>
                                          <p:attrName>style.visibility</p:attrName>
                                        </p:attrNameLst>
                                      </p:cBhvr>
                                      <p:to>
                                        <p:strVal val="hidden"/>
                                      </p:to>
                                    </p:set>
                                  </p:childTnLst>
                                </p:cTn>
                              </p:par>
                            </p:childTnLst>
                          </p:cTn>
                        </p:par>
                        <p:par>
                          <p:cTn id="36" fill="hold">
                            <p:stCondLst>
                              <p:cond delay="8000"/>
                            </p:stCondLst>
                            <p:childTnLst>
                              <p:par>
                                <p:cTn id="37" presetID="30"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800" decel="100000"/>
                                        <p:tgtEl>
                                          <p:spTgt spid="8"/>
                                        </p:tgtEl>
                                      </p:cBhvr>
                                    </p:animEffect>
                                    <p:anim calcmode="lin" valueType="num">
                                      <p:cBhvr>
                                        <p:cTn id="40" dur="800" decel="100000" fill="hold"/>
                                        <p:tgtEl>
                                          <p:spTgt spid="8"/>
                                        </p:tgtEl>
                                        <p:attrNameLst>
                                          <p:attrName>style.rotation</p:attrName>
                                        </p:attrNameLst>
                                      </p:cBhvr>
                                      <p:tavLst>
                                        <p:tav tm="0">
                                          <p:val>
                                            <p:fltVal val="-90"/>
                                          </p:val>
                                        </p:tav>
                                        <p:tav tm="100000">
                                          <p:val>
                                            <p:fltVal val="0"/>
                                          </p:val>
                                        </p:tav>
                                      </p:tavLst>
                                    </p:anim>
                                    <p:anim calcmode="lin" valueType="num">
                                      <p:cBhvr>
                                        <p:cTn id="41" dur="800" decel="100000" fill="hold"/>
                                        <p:tgtEl>
                                          <p:spTgt spid="8"/>
                                        </p:tgtEl>
                                        <p:attrNameLst>
                                          <p:attrName>ppt_x</p:attrName>
                                        </p:attrNameLst>
                                      </p:cBhvr>
                                      <p:tavLst>
                                        <p:tav tm="0">
                                          <p:val>
                                            <p:strVal val="#ppt_x+0.4"/>
                                          </p:val>
                                        </p:tav>
                                        <p:tav tm="100000">
                                          <p:val>
                                            <p:strVal val="#ppt_x-0.05"/>
                                          </p:val>
                                        </p:tav>
                                      </p:tavLst>
                                    </p:anim>
                                    <p:anim calcmode="lin" valueType="num">
                                      <p:cBhvr>
                                        <p:cTn id="42" dur="800" decel="100000" fill="hold"/>
                                        <p:tgtEl>
                                          <p:spTgt spid="8"/>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P spid="6" grpId="1" animBg="1"/>
      <p:bldP spid="7" grpId="0" animBg="1"/>
      <p:bldP spid="7" grpId="1"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p:spPr>
      </p:pic>
      <p:sp>
        <p:nvSpPr>
          <p:cNvPr id="11" name="Title 10"/>
          <p:cNvSpPr>
            <a:spLocks noGrp="1"/>
          </p:cNvSpPr>
          <p:nvPr>
            <p:ph type="title"/>
          </p:nvPr>
        </p:nvSpPr>
        <p:spPr/>
        <p:txBody>
          <a:bodyPr/>
          <a:lstStyle/>
          <a:p>
            <a:r>
              <a:rPr lang="en-US" dirty="0" smtClean="0"/>
              <a:t>Objectives</a:t>
            </a:r>
            <a:endParaRPr lang="en-US" dirty="0"/>
          </a:p>
        </p:txBody>
      </p:sp>
      <p:sp>
        <p:nvSpPr>
          <p:cNvPr id="13" name="Content Placeholder 12"/>
          <p:cNvSpPr>
            <a:spLocks noGrp="1"/>
          </p:cNvSpPr>
          <p:nvPr>
            <p:ph sz="half" idx="1"/>
          </p:nvPr>
        </p:nvSpPr>
        <p:spPr>
          <a:xfrm>
            <a:off x="524256" y="1463040"/>
            <a:ext cx="7595616" cy="5140960"/>
          </a:xfrm>
        </p:spPr>
        <p:txBody>
          <a:bodyPr>
            <a:normAutofit lnSpcReduction="10000"/>
          </a:bodyPr>
          <a:lstStyle/>
          <a:p>
            <a:pPr>
              <a:spcAft>
                <a:spcPts val="1200"/>
              </a:spcAft>
            </a:pPr>
            <a:r>
              <a:rPr lang="en-US" dirty="0" smtClean="0"/>
              <a:t>During this lesson, we will focus on helping job seeker customers get recognized </a:t>
            </a:r>
          </a:p>
          <a:p>
            <a:pPr lvl="1">
              <a:spcAft>
                <a:spcPts val="1200"/>
              </a:spcAft>
            </a:pPr>
            <a:r>
              <a:rPr lang="en-US" dirty="0" smtClean="0"/>
              <a:t>Discuss developing applications that are</a:t>
            </a:r>
          </a:p>
          <a:p>
            <a:pPr lvl="2">
              <a:spcAft>
                <a:spcPts val="1200"/>
              </a:spcAft>
            </a:pPr>
            <a:r>
              <a:rPr lang="en-US" dirty="0" smtClean="0"/>
              <a:t>Concentrated</a:t>
            </a:r>
          </a:p>
          <a:p>
            <a:pPr lvl="2">
              <a:spcAft>
                <a:spcPts val="1200"/>
              </a:spcAft>
            </a:pPr>
            <a:r>
              <a:rPr lang="en-US" dirty="0" smtClean="0"/>
              <a:t>Concise</a:t>
            </a:r>
          </a:p>
          <a:p>
            <a:pPr lvl="2">
              <a:spcAft>
                <a:spcPts val="1200"/>
              </a:spcAft>
            </a:pPr>
            <a:r>
              <a:rPr lang="en-US" dirty="0" smtClean="0"/>
              <a:t>Complete</a:t>
            </a:r>
          </a:p>
          <a:p>
            <a:pPr lvl="2">
              <a:spcAft>
                <a:spcPts val="1200"/>
              </a:spcAft>
            </a:pPr>
            <a:r>
              <a:rPr lang="en-US" dirty="0" smtClean="0"/>
              <a:t>Correct</a:t>
            </a:r>
          </a:p>
          <a:p>
            <a:pPr lvl="2">
              <a:spcAft>
                <a:spcPts val="1200"/>
              </a:spcAft>
            </a:pPr>
            <a:r>
              <a:rPr lang="en-US" dirty="0" smtClean="0"/>
              <a:t>Conscientious</a:t>
            </a:r>
          </a:p>
          <a:p>
            <a:pPr lvl="1">
              <a:spcAft>
                <a:spcPts val="1200"/>
              </a:spcAft>
            </a:pPr>
            <a:r>
              <a:rPr lang="en-US" dirty="0" smtClean="0"/>
              <a:t>Discuss developing a résumé employers will respond to</a:t>
            </a:r>
          </a:p>
          <a:p>
            <a:pPr lvl="2">
              <a:spcAft>
                <a:spcPts val="1200"/>
              </a:spcAft>
            </a:pPr>
            <a:endParaRPr lang="en-US" dirty="0" smtClean="0"/>
          </a:p>
          <a:p>
            <a:pPr lvl="2">
              <a:spcAft>
                <a:spcPts val="1200"/>
              </a:spcAft>
            </a:pPr>
            <a:endParaRPr lang="en-US" dirty="0" smtClean="0"/>
          </a:p>
          <a:p>
            <a:pPr lvl="2">
              <a:spcAft>
                <a:spcPts val="1200"/>
              </a:spcAft>
            </a:pPr>
            <a:endParaRPr lang="en-US" dirty="0"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500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childTnLst>
                          </p:cTn>
                        </p:par>
                        <p:par>
                          <p:cTn id="8" fill="hold">
                            <p:stCondLst>
                              <p:cond delay="5500"/>
                            </p:stCondLst>
                            <p:childTnLst>
                              <p:par>
                                <p:cTn id="9" presetID="3" presetClass="entr" presetSubtype="10" fill="hold" nodeType="afterEffect">
                                  <p:stCondLst>
                                    <p:cond delay="390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blinds(horizontal)">
                                      <p:cBhvr>
                                        <p:cTn id="11" dur="500"/>
                                        <p:tgtEl>
                                          <p:spTgt spid="13">
                                            <p:txEl>
                                              <p:pRg st="1" end="1"/>
                                            </p:txEl>
                                          </p:spTgt>
                                        </p:tgtEl>
                                      </p:cBhvr>
                                    </p:animEffect>
                                  </p:childTnLst>
                                </p:cTn>
                              </p:par>
                            </p:childTnLst>
                          </p:cTn>
                        </p:par>
                        <p:par>
                          <p:cTn id="12" fill="hold">
                            <p:stCondLst>
                              <p:cond delay="9900"/>
                            </p:stCondLst>
                            <p:childTnLst>
                              <p:par>
                                <p:cTn id="13" presetID="9" presetClass="entr" presetSubtype="0" fill="hold" nodeType="afterEffect">
                                  <p:stCondLst>
                                    <p:cond delay="40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dissolve">
                                      <p:cBhvr>
                                        <p:cTn id="15" dur="500"/>
                                        <p:tgtEl>
                                          <p:spTgt spid="13">
                                            <p:txEl>
                                              <p:pRg st="2" end="2"/>
                                            </p:txEl>
                                          </p:spTgt>
                                        </p:tgtEl>
                                      </p:cBhvr>
                                    </p:animEffect>
                                  </p:childTnLst>
                                </p:cTn>
                              </p:par>
                            </p:childTnLst>
                          </p:cTn>
                        </p:par>
                        <p:par>
                          <p:cTn id="16" fill="hold">
                            <p:stCondLst>
                              <p:cond delay="10800"/>
                            </p:stCondLst>
                            <p:childTnLst>
                              <p:par>
                                <p:cTn id="17" presetID="9" presetClass="entr" presetSubtype="0" fill="hold" nodeType="afterEffect">
                                  <p:stCondLst>
                                    <p:cond delay="500"/>
                                  </p:stCondLst>
                                  <p:childTnLst>
                                    <p:set>
                                      <p:cBhvr>
                                        <p:cTn id="18" dur="1" fill="hold">
                                          <p:stCondLst>
                                            <p:cond delay="0"/>
                                          </p:stCondLst>
                                        </p:cTn>
                                        <p:tgtEl>
                                          <p:spTgt spid="13">
                                            <p:txEl>
                                              <p:pRg st="3" end="3"/>
                                            </p:txEl>
                                          </p:spTgt>
                                        </p:tgtEl>
                                        <p:attrNameLst>
                                          <p:attrName>style.visibility</p:attrName>
                                        </p:attrNameLst>
                                      </p:cBhvr>
                                      <p:to>
                                        <p:strVal val="visible"/>
                                      </p:to>
                                    </p:set>
                                    <p:animEffect transition="in" filter="dissolve">
                                      <p:cBhvr>
                                        <p:cTn id="19" dur="500"/>
                                        <p:tgtEl>
                                          <p:spTgt spid="13">
                                            <p:txEl>
                                              <p:pRg st="3" end="3"/>
                                            </p:txEl>
                                          </p:spTgt>
                                        </p:tgtEl>
                                      </p:cBhvr>
                                    </p:animEffect>
                                  </p:childTnLst>
                                </p:cTn>
                              </p:par>
                            </p:childTnLst>
                          </p:cTn>
                        </p:par>
                        <p:par>
                          <p:cTn id="20" fill="hold">
                            <p:stCondLst>
                              <p:cond delay="11800"/>
                            </p:stCondLst>
                            <p:childTnLst>
                              <p:par>
                                <p:cTn id="21" presetID="9" presetClass="entr" presetSubtype="0" fill="hold" nodeType="afterEffect">
                                  <p:stCondLst>
                                    <p:cond delay="500"/>
                                  </p:stCondLst>
                                  <p:childTnLst>
                                    <p:set>
                                      <p:cBhvr>
                                        <p:cTn id="22" dur="1" fill="hold">
                                          <p:stCondLst>
                                            <p:cond delay="0"/>
                                          </p:stCondLst>
                                        </p:cTn>
                                        <p:tgtEl>
                                          <p:spTgt spid="13">
                                            <p:txEl>
                                              <p:pRg st="4" end="4"/>
                                            </p:txEl>
                                          </p:spTgt>
                                        </p:tgtEl>
                                        <p:attrNameLst>
                                          <p:attrName>style.visibility</p:attrName>
                                        </p:attrNameLst>
                                      </p:cBhvr>
                                      <p:to>
                                        <p:strVal val="visible"/>
                                      </p:to>
                                    </p:set>
                                    <p:animEffect transition="in" filter="dissolve">
                                      <p:cBhvr>
                                        <p:cTn id="23" dur="500"/>
                                        <p:tgtEl>
                                          <p:spTgt spid="13">
                                            <p:txEl>
                                              <p:pRg st="4" end="4"/>
                                            </p:txEl>
                                          </p:spTgt>
                                        </p:tgtEl>
                                      </p:cBhvr>
                                    </p:animEffect>
                                  </p:childTnLst>
                                </p:cTn>
                              </p:par>
                            </p:childTnLst>
                          </p:cTn>
                        </p:par>
                        <p:par>
                          <p:cTn id="24" fill="hold">
                            <p:stCondLst>
                              <p:cond delay="12800"/>
                            </p:stCondLst>
                            <p:childTnLst>
                              <p:par>
                                <p:cTn id="25" presetID="9" presetClass="entr" presetSubtype="0" fill="hold" nodeType="afterEffect">
                                  <p:stCondLst>
                                    <p:cond delay="500"/>
                                  </p:stCondLst>
                                  <p:childTnLst>
                                    <p:set>
                                      <p:cBhvr>
                                        <p:cTn id="26" dur="1" fill="hold">
                                          <p:stCondLst>
                                            <p:cond delay="0"/>
                                          </p:stCondLst>
                                        </p:cTn>
                                        <p:tgtEl>
                                          <p:spTgt spid="13">
                                            <p:txEl>
                                              <p:pRg st="5" end="5"/>
                                            </p:txEl>
                                          </p:spTgt>
                                        </p:tgtEl>
                                        <p:attrNameLst>
                                          <p:attrName>style.visibility</p:attrName>
                                        </p:attrNameLst>
                                      </p:cBhvr>
                                      <p:to>
                                        <p:strVal val="visible"/>
                                      </p:to>
                                    </p:set>
                                    <p:animEffect transition="in" filter="dissolve">
                                      <p:cBhvr>
                                        <p:cTn id="27" dur="500"/>
                                        <p:tgtEl>
                                          <p:spTgt spid="13">
                                            <p:txEl>
                                              <p:pRg st="5" end="5"/>
                                            </p:txEl>
                                          </p:spTgt>
                                        </p:tgtEl>
                                      </p:cBhvr>
                                    </p:animEffect>
                                  </p:childTnLst>
                                </p:cTn>
                              </p:par>
                            </p:childTnLst>
                          </p:cTn>
                        </p:par>
                        <p:par>
                          <p:cTn id="28" fill="hold">
                            <p:stCondLst>
                              <p:cond delay="13800"/>
                            </p:stCondLst>
                            <p:childTnLst>
                              <p:par>
                                <p:cTn id="29" presetID="9" presetClass="entr" presetSubtype="0" fill="hold" nodeType="afterEffect">
                                  <p:stCondLst>
                                    <p:cond delay="500"/>
                                  </p:stCondLst>
                                  <p:childTnLst>
                                    <p:set>
                                      <p:cBhvr>
                                        <p:cTn id="30" dur="1" fill="hold">
                                          <p:stCondLst>
                                            <p:cond delay="0"/>
                                          </p:stCondLst>
                                        </p:cTn>
                                        <p:tgtEl>
                                          <p:spTgt spid="13">
                                            <p:txEl>
                                              <p:pRg st="6" end="6"/>
                                            </p:txEl>
                                          </p:spTgt>
                                        </p:tgtEl>
                                        <p:attrNameLst>
                                          <p:attrName>style.visibility</p:attrName>
                                        </p:attrNameLst>
                                      </p:cBhvr>
                                      <p:to>
                                        <p:strVal val="visible"/>
                                      </p:to>
                                    </p:set>
                                    <p:animEffect transition="in" filter="dissolve">
                                      <p:cBhvr>
                                        <p:cTn id="31" dur="500"/>
                                        <p:tgtEl>
                                          <p:spTgt spid="13">
                                            <p:txEl>
                                              <p:pRg st="6" end="6"/>
                                            </p:txEl>
                                          </p:spTgt>
                                        </p:tgtEl>
                                      </p:cBhvr>
                                    </p:animEffect>
                                  </p:childTnLst>
                                </p:cTn>
                              </p:par>
                            </p:childTnLst>
                          </p:cTn>
                        </p:par>
                        <p:par>
                          <p:cTn id="32" fill="hold">
                            <p:stCondLst>
                              <p:cond delay="14800"/>
                            </p:stCondLst>
                            <p:childTnLst>
                              <p:par>
                                <p:cTn id="33" presetID="2" presetClass="entr" presetSubtype="4" fill="hold" nodeType="afterEffect">
                                  <p:stCondLst>
                                    <p:cond delay="6700"/>
                                  </p:stCondLst>
                                  <p:childTnLst>
                                    <p:set>
                                      <p:cBhvr>
                                        <p:cTn id="34" dur="1" fill="hold">
                                          <p:stCondLst>
                                            <p:cond delay="0"/>
                                          </p:stCondLst>
                                        </p:cTn>
                                        <p:tgtEl>
                                          <p:spTgt spid="13">
                                            <p:txEl>
                                              <p:pRg st="7" end="7"/>
                                            </p:txEl>
                                          </p:spTgt>
                                        </p:tgtEl>
                                        <p:attrNameLst>
                                          <p:attrName>style.visibility</p:attrName>
                                        </p:attrNameLst>
                                      </p:cBhvr>
                                      <p:to>
                                        <p:strVal val="visible"/>
                                      </p:to>
                                    </p:set>
                                    <p:anim calcmode="lin" valueType="num">
                                      <p:cBhvr additive="base">
                                        <p:cTn id="35" dur="6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36" dur="600" fill="hold"/>
                                        <p:tgtEl>
                                          <p:spTgt spid="1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2666986" y="741422"/>
            <a:ext cx="5290457" cy="5906964"/>
          </a:xfrm>
          <a:prstGeom prst="rect">
            <a:avLst/>
          </a:prstGeom>
          <a:noFill/>
          <a:ln w="9525">
            <a:noFill/>
            <a:miter lim="800000"/>
            <a:headEnd/>
            <a:tailEnd/>
          </a:ln>
        </p:spPr>
      </p:pic>
      <p:pic>
        <p:nvPicPr>
          <p:cNvPr id="5124" name="Picture 4"/>
          <p:cNvPicPr>
            <a:picLocks noChangeAspect="1" noChangeArrowheads="1"/>
          </p:cNvPicPr>
          <p:nvPr/>
        </p:nvPicPr>
        <p:blipFill>
          <a:blip r:embed="rId4"/>
          <a:srcRect/>
          <a:stretch>
            <a:fillRect/>
          </a:stretch>
        </p:blipFill>
        <p:spPr bwMode="auto">
          <a:xfrm>
            <a:off x="1470547" y="724820"/>
            <a:ext cx="7027863" cy="5915025"/>
          </a:xfrm>
          <a:prstGeom prst="rect">
            <a:avLst/>
          </a:prstGeom>
          <a:noFill/>
          <a:ln w="9525">
            <a:noFill/>
            <a:miter lim="800000"/>
            <a:headEnd/>
            <a:tailEnd/>
          </a:ln>
        </p:spPr>
      </p:pic>
      <p:sp>
        <p:nvSpPr>
          <p:cNvPr id="7" name="Content Placeholder 6"/>
          <p:cNvSpPr>
            <a:spLocks noGrp="1"/>
          </p:cNvSpPr>
          <p:nvPr>
            <p:ph sz="half" idx="1"/>
          </p:nvPr>
        </p:nvSpPr>
        <p:spPr>
          <a:xfrm>
            <a:off x="283261" y="261257"/>
            <a:ext cx="4977508" cy="699247"/>
          </a:xfrm>
        </p:spPr>
        <p:txBody>
          <a:bodyPr/>
          <a:lstStyle/>
          <a:p>
            <a:pPr>
              <a:buNone/>
            </a:pPr>
            <a:r>
              <a:rPr lang="en-US" dirty="0" smtClean="0"/>
              <a:t>Chronological Résumé</a:t>
            </a:r>
            <a:endParaRPr lang="en-US" dirty="0"/>
          </a:p>
        </p:txBody>
      </p:sp>
      <p:sp>
        <p:nvSpPr>
          <p:cNvPr id="8" name="Content Placeholder 6"/>
          <p:cNvSpPr>
            <a:spLocks noGrp="1"/>
          </p:cNvSpPr>
          <p:nvPr>
            <p:ph sz="half" idx="2"/>
          </p:nvPr>
        </p:nvSpPr>
        <p:spPr>
          <a:xfrm>
            <a:off x="304052" y="241300"/>
            <a:ext cx="4038600" cy="699247"/>
          </a:xfrm>
        </p:spPr>
        <p:txBody>
          <a:bodyPr/>
          <a:lstStyle/>
          <a:p>
            <a:pPr>
              <a:buNone/>
            </a:pPr>
            <a:r>
              <a:rPr lang="en-US" dirty="0" smtClean="0"/>
              <a:t>Functional Résumé</a:t>
            </a:r>
            <a:endParaRPr lang="en-US" dirty="0"/>
          </a:p>
        </p:txBody>
      </p:sp>
      <p:sp>
        <p:nvSpPr>
          <p:cNvPr id="10" name="Content Placeholder 6"/>
          <p:cNvSpPr>
            <a:spLocks noGrp="1"/>
          </p:cNvSpPr>
          <p:nvPr>
            <p:ph sz="half" idx="4294967295"/>
          </p:nvPr>
        </p:nvSpPr>
        <p:spPr>
          <a:xfrm>
            <a:off x="0" y="215900"/>
            <a:ext cx="4038600" cy="700088"/>
          </a:xfrm>
        </p:spPr>
        <p:txBody>
          <a:bodyPr/>
          <a:lstStyle/>
          <a:p>
            <a:pPr>
              <a:buNone/>
            </a:pPr>
            <a:r>
              <a:rPr lang="en-US" dirty="0" smtClean="0"/>
              <a:t>Combination Résumé</a:t>
            </a:r>
            <a:endParaRPr lang="en-US" dirty="0"/>
          </a:p>
        </p:txBody>
      </p:sp>
      <p:pic>
        <p:nvPicPr>
          <p:cNvPr id="1026" name="Picture 2"/>
          <p:cNvPicPr>
            <a:picLocks noChangeAspect="1" noChangeArrowheads="1"/>
          </p:cNvPicPr>
          <p:nvPr/>
        </p:nvPicPr>
        <p:blipFill>
          <a:blip r:embed="rId5"/>
          <a:srcRect/>
          <a:stretch>
            <a:fillRect/>
          </a:stretch>
        </p:blipFill>
        <p:spPr bwMode="auto">
          <a:xfrm>
            <a:off x="757238" y="804863"/>
            <a:ext cx="7627937" cy="52482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afterEffect">
                                  <p:stCondLst>
                                    <p:cond delay="15000"/>
                                  </p:stCondLst>
                                  <p:childTnLst>
                                    <p:anim calcmode="lin" valueType="num">
                                      <p:cBhvr additive="base">
                                        <p:cTn id="6" dur="500"/>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7">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7">
                                            <p:txEl>
                                              <p:pRg st="0" end="0"/>
                                            </p:txEl>
                                          </p:spTgt>
                                        </p:tgtEl>
                                        <p:attrNameLst>
                                          <p:attrName>style.visibility</p:attrName>
                                        </p:attrNameLst>
                                      </p:cBhvr>
                                      <p:to>
                                        <p:strVal val="hidden"/>
                                      </p:to>
                                    </p:set>
                                  </p:childTnLst>
                                </p:cTn>
                              </p:par>
                            </p:childTnLst>
                          </p:cTn>
                        </p:par>
                        <p:par>
                          <p:cTn id="9" fill="hold">
                            <p:stCondLst>
                              <p:cond delay="15500"/>
                            </p:stCondLst>
                            <p:childTnLst>
                              <p:par>
                                <p:cTn id="10" presetID="2" presetClass="exit" presetSubtype="4" fill="hold" nodeType="afterEffect">
                                  <p:stCondLst>
                                    <p:cond delay="0"/>
                                  </p:stCondLst>
                                  <p:childTnLst>
                                    <p:anim calcmode="lin" valueType="num">
                                      <p:cBhvr additive="base">
                                        <p:cTn id="11" dur="500"/>
                                        <p:tgtEl>
                                          <p:spTgt spid="5122"/>
                                        </p:tgtEl>
                                        <p:attrNameLst>
                                          <p:attrName>ppt_x</p:attrName>
                                        </p:attrNameLst>
                                      </p:cBhvr>
                                      <p:tavLst>
                                        <p:tav tm="0">
                                          <p:val>
                                            <p:strVal val="ppt_x"/>
                                          </p:val>
                                        </p:tav>
                                        <p:tav tm="100000">
                                          <p:val>
                                            <p:strVal val="ppt_x"/>
                                          </p:val>
                                        </p:tav>
                                      </p:tavLst>
                                    </p:anim>
                                    <p:anim calcmode="lin" valueType="num">
                                      <p:cBhvr additive="base">
                                        <p:cTn id="12" dur="500"/>
                                        <p:tgtEl>
                                          <p:spTgt spid="5122"/>
                                        </p:tgtEl>
                                        <p:attrNameLst>
                                          <p:attrName>ppt_y</p:attrName>
                                        </p:attrNameLst>
                                      </p:cBhvr>
                                      <p:tavLst>
                                        <p:tav tm="0">
                                          <p:val>
                                            <p:strVal val="ppt_y"/>
                                          </p:val>
                                        </p:tav>
                                        <p:tav tm="100000">
                                          <p:val>
                                            <p:strVal val="1+ppt_h/2"/>
                                          </p:val>
                                        </p:tav>
                                      </p:tavLst>
                                    </p:anim>
                                    <p:set>
                                      <p:cBhvr>
                                        <p:cTn id="13" dur="1" fill="hold">
                                          <p:stCondLst>
                                            <p:cond delay="499"/>
                                          </p:stCondLst>
                                        </p:cTn>
                                        <p:tgtEl>
                                          <p:spTgt spid="5122"/>
                                        </p:tgtEl>
                                        <p:attrNameLst>
                                          <p:attrName>style.visibility</p:attrName>
                                        </p:attrNameLst>
                                      </p:cBhvr>
                                      <p:to>
                                        <p:strVal val="hidden"/>
                                      </p:to>
                                    </p:set>
                                  </p:childTnLst>
                                </p:cTn>
                              </p:par>
                            </p:childTnLst>
                          </p:cTn>
                        </p:par>
                        <p:par>
                          <p:cTn id="14" fill="hold">
                            <p:stCondLst>
                              <p:cond delay="16000"/>
                            </p:stCondLst>
                            <p:childTnLst>
                              <p:par>
                                <p:cTn id="15" presetID="9" presetClass="entr" presetSubtype="0" fill="hold" grpId="0" nodeType="after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dissolve">
                                      <p:cBhvr>
                                        <p:cTn id="17" dur="500"/>
                                        <p:tgtEl>
                                          <p:spTgt spid="8">
                                            <p:txEl>
                                              <p:pRg st="0" end="0"/>
                                            </p:txEl>
                                          </p:spTgt>
                                        </p:tgtEl>
                                      </p:cBhvr>
                                    </p:animEffect>
                                  </p:childTnLst>
                                </p:cTn>
                              </p:par>
                            </p:childTnLst>
                          </p:cTn>
                        </p:par>
                        <p:par>
                          <p:cTn id="18" fill="hold">
                            <p:stCondLst>
                              <p:cond delay="16500"/>
                            </p:stCondLst>
                            <p:childTnLst>
                              <p:par>
                                <p:cTn id="19" presetID="9" presetClass="entr" presetSubtype="0" fill="hold" nodeType="after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dissolve">
                                      <p:cBhvr>
                                        <p:cTn id="21" dur="500"/>
                                        <p:tgtEl>
                                          <p:spTgt spid="1026"/>
                                        </p:tgtEl>
                                      </p:cBhvr>
                                    </p:animEffect>
                                  </p:childTnLst>
                                </p:cTn>
                              </p:par>
                            </p:childTnLst>
                          </p:cTn>
                        </p:par>
                        <p:par>
                          <p:cTn id="22" fill="hold">
                            <p:stCondLst>
                              <p:cond delay="17000"/>
                            </p:stCondLst>
                            <p:childTnLst>
                              <p:par>
                                <p:cTn id="23" presetID="2" presetClass="exit" presetSubtype="4" fill="hold" grpId="1" nodeType="afterEffect">
                                  <p:stCondLst>
                                    <p:cond delay="29000"/>
                                  </p:stCondLst>
                                  <p:childTnLst>
                                    <p:anim calcmode="lin" valueType="num">
                                      <p:cBhvr additive="base">
                                        <p:cTn id="24" dur="700"/>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5" dur="700"/>
                                        <p:tgtEl>
                                          <p:spTgt spid="8">
                                            <p:txEl>
                                              <p:pRg st="0" end="0"/>
                                            </p:txEl>
                                          </p:spTgt>
                                        </p:tgtEl>
                                        <p:attrNameLst>
                                          <p:attrName>ppt_y</p:attrName>
                                        </p:attrNameLst>
                                      </p:cBhvr>
                                      <p:tavLst>
                                        <p:tav tm="0">
                                          <p:val>
                                            <p:strVal val="ppt_y"/>
                                          </p:val>
                                        </p:tav>
                                        <p:tav tm="100000">
                                          <p:val>
                                            <p:strVal val="1+ppt_h/2"/>
                                          </p:val>
                                        </p:tav>
                                      </p:tavLst>
                                    </p:anim>
                                    <p:set>
                                      <p:cBhvr>
                                        <p:cTn id="26" dur="1" fill="hold">
                                          <p:stCondLst>
                                            <p:cond delay="699"/>
                                          </p:stCondLst>
                                        </p:cTn>
                                        <p:tgtEl>
                                          <p:spTgt spid="8">
                                            <p:txEl>
                                              <p:pRg st="0" end="0"/>
                                            </p:txEl>
                                          </p:spTgt>
                                        </p:tgtEl>
                                        <p:attrNameLst>
                                          <p:attrName>style.visibility</p:attrName>
                                        </p:attrNameLst>
                                      </p:cBhvr>
                                      <p:to>
                                        <p:strVal val="hidden"/>
                                      </p:to>
                                    </p:set>
                                  </p:childTnLst>
                                </p:cTn>
                              </p:par>
                            </p:childTnLst>
                          </p:cTn>
                        </p:par>
                        <p:par>
                          <p:cTn id="27" fill="hold">
                            <p:stCondLst>
                              <p:cond delay="46700"/>
                            </p:stCondLst>
                            <p:childTnLst>
                              <p:par>
                                <p:cTn id="28" presetID="2" presetClass="exit" presetSubtype="4" fill="hold" nodeType="afterEffect">
                                  <p:stCondLst>
                                    <p:cond delay="0"/>
                                  </p:stCondLst>
                                  <p:childTnLst>
                                    <p:anim calcmode="lin" valueType="num">
                                      <p:cBhvr additive="base">
                                        <p:cTn id="29" dur="500"/>
                                        <p:tgtEl>
                                          <p:spTgt spid="1026"/>
                                        </p:tgtEl>
                                        <p:attrNameLst>
                                          <p:attrName>ppt_x</p:attrName>
                                        </p:attrNameLst>
                                      </p:cBhvr>
                                      <p:tavLst>
                                        <p:tav tm="0">
                                          <p:val>
                                            <p:strVal val="ppt_x"/>
                                          </p:val>
                                        </p:tav>
                                        <p:tav tm="100000">
                                          <p:val>
                                            <p:strVal val="ppt_x"/>
                                          </p:val>
                                        </p:tav>
                                      </p:tavLst>
                                    </p:anim>
                                    <p:anim calcmode="lin" valueType="num">
                                      <p:cBhvr additive="base">
                                        <p:cTn id="30" dur="500"/>
                                        <p:tgtEl>
                                          <p:spTgt spid="1026"/>
                                        </p:tgtEl>
                                        <p:attrNameLst>
                                          <p:attrName>ppt_y</p:attrName>
                                        </p:attrNameLst>
                                      </p:cBhvr>
                                      <p:tavLst>
                                        <p:tav tm="0">
                                          <p:val>
                                            <p:strVal val="ppt_y"/>
                                          </p:val>
                                        </p:tav>
                                        <p:tav tm="100000">
                                          <p:val>
                                            <p:strVal val="1+ppt_h/2"/>
                                          </p:val>
                                        </p:tav>
                                      </p:tavLst>
                                    </p:anim>
                                    <p:set>
                                      <p:cBhvr>
                                        <p:cTn id="31" dur="1" fill="hold">
                                          <p:stCondLst>
                                            <p:cond delay="499"/>
                                          </p:stCondLst>
                                        </p:cTn>
                                        <p:tgtEl>
                                          <p:spTgt spid="1026"/>
                                        </p:tgtEl>
                                        <p:attrNameLst>
                                          <p:attrName>style.visibility</p:attrName>
                                        </p:attrNameLst>
                                      </p:cBhvr>
                                      <p:to>
                                        <p:strVal val="hidden"/>
                                      </p:to>
                                    </p:set>
                                  </p:childTnLst>
                                </p:cTn>
                              </p:par>
                            </p:childTnLst>
                          </p:cTn>
                        </p:par>
                        <p:par>
                          <p:cTn id="32" fill="hold">
                            <p:stCondLst>
                              <p:cond delay="47200"/>
                            </p:stCondLst>
                            <p:childTnLst>
                              <p:par>
                                <p:cTn id="33" presetID="2" presetClass="entr" presetSubtype="8" fill="hold" grpId="0" nodeType="afterEffect">
                                  <p:stCondLst>
                                    <p:cond delay="100"/>
                                  </p:stCondLst>
                                  <p:childTnLst>
                                    <p:set>
                                      <p:cBhvr>
                                        <p:cTn id="34" dur="1" fill="hold">
                                          <p:stCondLst>
                                            <p:cond delay="0"/>
                                          </p:stCondLst>
                                        </p:cTn>
                                        <p:tgtEl>
                                          <p:spTgt spid="10">
                                            <p:txEl>
                                              <p:pRg st="0" end="0"/>
                                            </p:txEl>
                                          </p:spTgt>
                                        </p:tgtEl>
                                        <p:attrNameLst>
                                          <p:attrName>style.visibility</p:attrName>
                                        </p:attrNameLst>
                                      </p:cBhvr>
                                      <p:to>
                                        <p:strVal val="visible"/>
                                      </p:to>
                                    </p:set>
                                    <p:anim calcmode="lin" valueType="num">
                                      <p:cBhvr additive="base">
                                        <p:cTn id="35"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37" fill="hold">
                            <p:stCondLst>
                              <p:cond delay="47800"/>
                            </p:stCondLst>
                            <p:childTnLst>
                              <p:par>
                                <p:cTn id="38" presetID="2" presetClass="entr" presetSubtype="2" fill="hold" nodeType="afterEffect">
                                  <p:stCondLst>
                                    <p:cond delay="0"/>
                                  </p:stCondLst>
                                  <p:childTnLst>
                                    <p:set>
                                      <p:cBhvr>
                                        <p:cTn id="39" dur="1" fill="hold">
                                          <p:stCondLst>
                                            <p:cond delay="0"/>
                                          </p:stCondLst>
                                        </p:cTn>
                                        <p:tgtEl>
                                          <p:spTgt spid="5124"/>
                                        </p:tgtEl>
                                        <p:attrNameLst>
                                          <p:attrName>style.visibility</p:attrName>
                                        </p:attrNameLst>
                                      </p:cBhvr>
                                      <p:to>
                                        <p:strVal val="visible"/>
                                      </p:to>
                                    </p:set>
                                    <p:anim calcmode="lin" valueType="num">
                                      <p:cBhvr additive="base">
                                        <p:cTn id="40" dur="500" fill="hold"/>
                                        <p:tgtEl>
                                          <p:spTgt spid="5124"/>
                                        </p:tgtEl>
                                        <p:attrNameLst>
                                          <p:attrName>ppt_x</p:attrName>
                                        </p:attrNameLst>
                                      </p:cBhvr>
                                      <p:tavLst>
                                        <p:tav tm="0">
                                          <p:val>
                                            <p:strVal val="1+#ppt_w/2"/>
                                          </p:val>
                                        </p:tav>
                                        <p:tav tm="100000">
                                          <p:val>
                                            <p:strVal val="#ppt_x"/>
                                          </p:val>
                                        </p:tav>
                                      </p:tavLst>
                                    </p:anim>
                                    <p:anim calcmode="lin" valueType="num">
                                      <p:cBhvr additive="base">
                                        <p:cTn id="41" dur="500" fill="hold"/>
                                        <p:tgtEl>
                                          <p:spTgt spid="51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8" grpId="1" build="p"/>
      <p:bldP spid="1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Frequently Asked Questions</a:t>
            </a:r>
            <a:endParaRPr lang="en-US" dirty="0"/>
          </a:p>
        </p:txBody>
      </p:sp>
      <p:sp>
        <p:nvSpPr>
          <p:cNvPr id="3" name="Content Placeholder 2"/>
          <p:cNvSpPr>
            <a:spLocks noGrp="1"/>
          </p:cNvSpPr>
          <p:nvPr>
            <p:ph sz="half" idx="1"/>
          </p:nvPr>
        </p:nvSpPr>
        <p:spPr>
          <a:xfrm>
            <a:off x="457199" y="1600200"/>
            <a:ext cx="8274909" cy="4525963"/>
          </a:xfrm>
        </p:spPr>
        <p:txBody>
          <a:bodyPr/>
          <a:lstStyle/>
          <a:p>
            <a:pPr>
              <a:spcAft>
                <a:spcPts val="1200"/>
              </a:spcAft>
            </a:pPr>
            <a:r>
              <a:rPr lang="en-US" dirty="0" smtClean="0"/>
              <a:t>So, which format should our job seeker customers use?</a:t>
            </a:r>
          </a:p>
          <a:p>
            <a:pPr lvl="1">
              <a:spcAft>
                <a:spcPts val="1200"/>
              </a:spcAft>
            </a:pPr>
            <a:r>
              <a:rPr lang="en-US" dirty="0" smtClean="0"/>
              <a:t>74 percent of staffing professionals surveyed stated they preferred the chronological résumé</a:t>
            </a:r>
          </a:p>
          <a:p>
            <a:pPr lvl="1">
              <a:spcAft>
                <a:spcPts val="1200"/>
              </a:spcAft>
            </a:pPr>
            <a:r>
              <a:rPr lang="en-US" dirty="0" smtClean="0"/>
              <a:t>99 percent of staffing professionals surveyed stated they consider a detailed job history a critical part of the résumé document</a:t>
            </a:r>
          </a:p>
          <a:p>
            <a:pPr lvl="1">
              <a:spcAft>
                <a:spcPts val="1200"/>
              </a:spcAft>
            </a:pPr>
            <a:r>
              <a:rPr lang="en-US" dirty="0" smtClean="0"/>
              <a:t>Follow your local operating procedures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560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6100"/>
                            </p:stCondLst>
                            <p:childTnLst>
                              <p:par>
                                <p:cTn id="10" presetID="2" presetClass="entr" presetSubtype="8" fill="hold" nodeType="afterEffect">
                                  <p:stCondLst>
                                    <p:cond delay="690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4" fill="hold">
                            <p:stCondLst>
                              <p:cond delay="13500"/>
                            </p:stCondLst>
                            <p:childTnLst>
                              <p:par>
                                <p:cTn id="15" presetID="2" presetClass="entr" presetSubtype="8" fill="hold" nodeType="afterEffect">
                                  <p:stCondLst>
                                    <p:cond delay="1250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Competitive Résumé</a:t>
            </a:r>
            <a:endParaRPr lang="en-US" dirty="0"/>
          </a:p>
        </p:txBody>
      </p:sp>
      <p:sp>
        <p:nvSpPr>
          <p:cNvPr id="3" name="Content Placeholder 2"/>
          <p:cNvSpPr>
            <a:spLocks noGrp="1"/>
          </p:cNvSpPr>
          <p:nvPr>
            <p:ph sz="half" idx="1"/>
          </p:nvPr>
        </p:nvSpPr>
        <p:spPr>
          <a:xfrm>
            <a:off x="457200" y="1600200"/>
            <a:ext cx="7889966" cy="5061857"/>
          </a:xfrm>
        </p:spPr>
        <p:txBody>
          <a:bodyPr>
            <a:normAutofit fontScale="85000" lnSpcReduction="10000"/>
          </a:bodyPr>
          <a:lstStyle/>
          <a:p>
            <a:pPr>
              <a:spcBef>
                <a:spcPts val="1200"/>
              </a:spcBef>
              <a:spcAft>
                <a:spcPts val="1200"/>
              </a:spcAft>
            </a:pPr>
            <a:r>
              <a:rPr lang="en-US" dirty="0" smtClean="0"/>
              <a:t>Successful résumés follow three “C”s of the application process</a:t>
            </a:r>
          </a:p>
          <a:p>
            <a:pPr lvl="1">
              <a:spcBef>
                <a:spcPts val="1200"/>
              </a:spcBef>
              <a:spcAft>
                <a:spcPts val="1200"/>
              </a:spcAft>
            </a:pPr>
            <a:r>
              <a:rPr lang="en-US" dirty="0" smtClean="0"/>
              <a:t>Correct</a:t>
            </a:r>
          </a:p>
          <a:p>
            <a:pPr lvl="2">
              <a:spcBef>
                <a:spcPts val="1200"/>
              </a:spcBef>
              <a:spcAft>
                <a:spcPts val="1200"/>
              </a:spcAft>
            </a:pPr>
            <a:r>
              <a:rPr lang="en-US" dirty="0" smtClean="0"/>
              <a:t>In July 19, 2005’s online weekly survey, SHRM stated that </a:t>
            </a:r>
            <a:r>
              <a:rPr lang="en-US" b="1" dirty="0" smtClean="0"/>
              <a:t>87 percent </a:t>
            </a:r>
            <a:r>
              <a:rPr lang="en-US" dirty="0" smtClean="0"/>
              <a:t>of respondents indicated that they had rejected a candidate due to grammatical errors on a résumé or cover letter</a:t>
            </a:r>
          </a:p>
          <a:p>
            <a:pPr lvl="1">
              <a:spcBef>
                <a:spcPts val="1200"/>
              </a:spcBef>
              <a:spcAft>
                <a:spcPts val="1200"/>
              </a:spcAft>
            </a:pPr>
            <a:r>
              <a:rPr lang="en-US" dirty="0" smtClean="0"/>
              <a:t>Concise</a:t>
            </a:r>
          </a:p>
          <a:p>
            <a:pPr lvl="2">
              <a:spcBef>
                <a:spcPts val="1200"/>
              </a:spcBef>
              <a:spcAft>
                <a:spcPts val="1200"/>
              </a:spcAft>
            </a:pPr>
            <a:r>
              <a:rPr lang="en-US" dirty="0" smtClean="0"/>
              <a:t>Respond to the employer’s needs based on the job advertisement or other research regarding the posted position</a:t>
            </a:r>
          </a:p>
          <a:p>
            <a:pPr lvl="1">
              <a:spcBef>
                <a:spcPts val="1200"/>
              </a:spcBef>
              <a:spcAft>
                <a:spcPts val="1200"/>
              </a:spcAft>
            </a:pPr>
            <a:r>
              <a:rPr lang="en-US" dirty="0" smtClean="0"/>
              <a:t>Conscientious</a:t>
            </a:r>
          </a:p>
          <a:p>
            <a:pPr lvl="2">
              <a:spcBef>
                <a:spcPts val="1200"/>
              </a:spcBef>
              <a:spcAft>
                <a:spcPts val="1200"/>
              </a:spcAft>
            </a:pPr>
            <a:r>
              <a:rPr lang="en-US" dirty="0" smtClean="0"/>
              <a:t>Ensure the information is true</a:t>
            </a:r>
          </a:p>
          <a:p>
            <a:pPr lvl="1">
              <a:spcBef>
                <a:spcPts val="1200"/>
              </a:spcBef>
              <a:spcAft>
                <a:spcPts val="1200"/>
              </a:spcAft>
              <a:buNone/>
            </a:pPr>
            <a:endParaRPr 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57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par>
                          <p:cTn id="8" fill="hold">
                            <p:stCondLst>
                              <p:cond delay="6200"/>
                            </p:stCondLst>
                            <p:childTnLst>
                              <p:par>
                                <p:cTn id="9" presetID="5" presetClass="entr" presetSubtype="10" fill="hold" nodeType="afterEffect">
                                  <p:stCondLst>
                                    <p:cond delay="80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checkerboard(across)">
                                      <p:cBhvr>
                                        <p:cTn id="11" dur="500"/>
                                        <p:tgtEl>
                                          <p:spTgt spid="3">
                                            <p:txEl>
                                              <p:pRg st="3" end="3"/>
                                            </p:txEl>
                                          </p:spTgt>
                                        </p:tgtEl>
                                      </p:cBhvr>
                                    </p:animEffect>
                                  </p:childTnLst>
                                </p:cTn>
                              </p:par>
                            </p:childTnLst>
                          </p:cTn>
                        </p:par>
                        <p:par>
                          <p:cTn id="12" fill="hold">
                            <p:stCondLst>
                              <p:cond delay="7500"/>
                            </p:stCondLst>
                            <p:childTnLst>
                              <p:par>
                                <p:cTn id="13" presetID="5" presetClass="entr" presetSubtype="10" fill="hold" nodeType="afterEffect">
                                  <p:stCondLst>
                                    <p:cond delay="50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checkerboard(across)">
                                      <p:cBhvr>
                                        <p:cTn id="15" dur="500"/>
                                        <p:tgtEl>
                                          <p:spTgt spid="3">
                                            <p:txEl>
                                              <p:pRg st="5" end="5"/>
                                            </p:txEl>
                                          </p:spTgt>
                                        </p:tgtEl>
                                      </p:cBhvr>
                                    </p:animEffect>
                                  </p:childTnLst>
                                </p:cTn>
                              </p:par>
                            </p:childTnLst>
                          </p:cTn>
                        </p:par>
                        <p:par>
                          <p:cTn id="16" fill="hold">
                            <p:stCondLst>
                              <p:cond delay="8500"/>
                            </p:stCondLst>
                            <p:childTnLst>
                              <p:par>
                                <p:cTn id="17" presetID="2" presetClass="entr" presetSubtype="8" fill="hold" nodeType="afterEffect">
                                  <p:stCondLst>
                                    <p:cond delay="100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1" fill="hold">
                            <p:stCondLst>
                              <p:cond delay="10000"/>
                            </p:stCondLst>
                            <p:childTnLst>
                              <p:par>
                                <p:cTn id="22" presetID="2" presetClass="entr" presetSubtype="8" fill="hold" nodeType="afterEffect">
                                  <p:stCondLst>
                                    <p:cond delay="1600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6" fill="hold">
                            <p:stCondLst>
                              <p:cond delay="26500"/>
                            </p:stCondLst>
                            <p:childTnLst>
                              <p:par>
                                <p:cTn id="27" presetID="2" presetClass="entr" presetSubtype="8" fill="hold" nodeType="afterEffect">
                                  <p:stCondLst>
                                    <p:cond delay="850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Competitive Résumé</a:t>
            </a:r>
            <a:endParaRPr lang="en-US" dirty="0"/>
          </a:p>
        </p:txBody>
      </p:sp>
      <p:sp>
        <p:nvSpPr>
          <p:cNvPr id="3" name="Content Placeholder 2"/>
          <p:cNvSpPr>
            <a:spLocks noGrp="1"/>
          </p:cNvSpPr>
          <p:nvPr>
            <p:ph sz="half" idx="1"/>
          </p:nvPr>
        </p:nvSpPr>
        <p:spPr>
          <a:xfrm>
            <a:off x="457200" y="1600200"/>
            <a:ext cx="7889966" cy="5061857"/>
          </a:xfrm>
        </p:spPr>
        <p:txBody>
          <a:bodyPr>
            <a:normAutofit fontScale="85000" lnSpcReduction="20000"/>
          </a:bodyPr>
          <a:lstStyle/>
          <a:p>
            <a:pPr>
              <a:spcBef>
                <a:spcPts val="1200"/>
              </a:spcBef>
              <a:spcAft>
                <a:spcPts val="1200"/>
              </a:spcAft>
            </a:pPr>
            <a:r>
              <a:rPr lang="en-US" dirty="0" smtClean="0"/>
              <a:t>Elements of a successful résumé</a:t>
            </a:r>
          </a:p>
          <a:p>
            <a:pPr lvl="1">
              <a:spcBef>
                <a:spcPts val="1200"/>
              </a:spcBef>
              <a:spcAft>
                <a:spcPts val="1200"/>
              </a:spcAft>
            </a:pPr>
            <a:r>
              <a:rPr lang="en-US" dirty="0" smtClean="0"/>
              <a:t>Name</a:t>
            </a:r>
          </a:p>
          <a:p>
            <a:pPr lvl="1">
              <a:spcBef>
                <a:spcPts val="1200"/>
              </a:spcBef>
              <a:spcAft>
                <a:spcPts val="1200"/>
              </a:spcAft>
            </a:pPr>
            <a:r>
              <a:rPr lang="en-US" dirty="0" smtClean="0"/>
              <a:t>Address</a:t>
            </a:r>
          </a:p>
          <a:p>
            <a:pPr lvl="1">
              <a:spcBef>
                <a:spcPts val="1200"/>
              </a:spcBef>
              <a:spcAft>
                <a:spcPts val="1200"/>
              </a:spcAft>
            </a:pPr>
            <a:r>
              <a:rPr lang="en-US" dirty="0" smtClean="0"/>
              <a:t>Phone number</a:t>
            </a:r>
          </a:p>
          <a:p>
            <a:pPr lvl="1">
              <a:spcBef>
                <a:spcPts val="1200"/>
              </a:spcBef>
              <a:spcAft>
                <a:spcPts val="1200"/>
              </a:spcAft>
            </a:pPr>
            <a:r>
              <a:rPr lang="en-US" dirty="0" smtClean="0"/>
              <a:t>Email address</a:t>
            </a:r>
          </a:p>
          <a:p>
            <a:pPr lvl="1">
              <a:spcBef>
                <a:spcPts val="1200"/>
              </a:spcBef>
              <a:spcAft>
                <a:spcPts val="1200"/>
              </a:spcAft>
            </a:pPr>
            <a:r>
              <a:rPr lang="en-US" dirty="0" smtClean="0"/>
              <a:t>Skills</a:t>
            </a:r>
          </a:p>
          <a:p>
            <a:pPr lvl="1">
              <a:spcBef>
                <a:spcPts val="1200"/>
              </a:spcBef>
              <a:spcAft>
                <a:spcPts val="1200"/>
              </a:spcAft>
            </a:pPr>
            <a:r>
              <a:rPr lang="en-US" dirty="0" smtClean="0"/>
              <a:t>Work history</a:t>
            </a:r>
          </a:p>
          <a:p>
            <a:pPr lvl="1">
              <a:spcBef>
                <a:spcPts val="1200"/>
              </a:spcBef>
              <a:spcAft>
                <a:spcPts val="1200"/>
              </a:spcAft>
            </a:pPr>
            <a:r>
              <a:rPr lang="en-US" dirty="0" smtClean="0"/>
              <a:t>Education and training</a:t>
            </a:r>
          </a:p>
          <a:p>
            <a:pPr lvl="1">
              <a:spcBef>
                <a:spcPts val="1200"/>
              </a:spcBef>
              <a:spcAft>
                <a:spcPts val="1200"/>
              </a:spcAft>
            </a:pPr>
            <a:r>
              <a:rPr lang="en-US" dirty="0" smtClean="0"/>
              <a:t>Accomplishments</a:t>
            </a:r>
          </a:p>
          <a:p>
            <a:pPr lvl="1">
              <a:spcBef>
                <a:spcPts val="1200"/>
              </a:spcBef>
              <a:spcAft>
                <a:spcPts val="1200"/>
              </a:spcAft>
              <a:buNone/>
            </a:pPr>
            <a:endParaRPr lang="en-US" dirty="0"/>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Competitive Résumé</a:t>
            </a:r>
            <a:endParaRPr lang="en-US" dirty="0"/>
          </a:p>
        </p:txBody>
      </p:sp>
      <p:sp>
        <p:nvSpPr>
          <p:cNvPr id="4" name="TextBox 3"/>
          <p:cNvSpPr txBox="1"/>
          <p:nvPr/>
        </p:nvSpPr>
        <p:spPr>
          <a:xfrm rot="20592838">
            <a:off x="1900236" y="2633276"/>
            <a:ext cx="2443162" cy="646331"/>
          </a:xfrm>
          <a:prstGeom prst="rect">
            <a:avLst/>
          </a:prstGeom>
          <a:noFill/>
        </p:spPr>
        <p:txBody>
          <a:bodyPr wrap="square" rtlCol="0">
            <a:spAutoFit/>
          </a:bodyPr>
          <a:lstStyle/>
          <a:p>
            <a:r>
              <a:rPr lang="en-US" sz="3600" b="1" dirty="0" smtClean="0">
                <a:solidFill>
                  <a:schemeClr val="bg1"/>
                </a:solidFill>
                <a:latin typeface="Bradley Hand ITC" pitchFamily="66" charset="0"/>
              </a:rPr>
              <a:t>Assisted</a:t>
            </a:r>
            <a:endParaRPr lang="en-US" sz="3600" b="1" dirty="0">
              <a:solidFill>
                <a:schemeClr val="bg1"/>
              </a:solidFill>
              <a:latin typeface="Bradley Hand ITC" pitchFamily="66" charset="0"/>
            </a:endParaRPr>
          </a:p>
        </p:txBody>
      </p:sp>
      <p:sp>
        <p:nvSpPr>
          <p:cNvPr id="5" name="TextBox 4"/>
          <p:cNvSpPr txBox="1"/>
          <p:nvPr/>
        </p:nvSpPr>
        <p:spPr>
          <a:xfrm rot="1512231">
            <a:off x="3038477" y="4671626"/>
            <a:ext cx="2443162" cy="646331"/>
          </a:xfrm>
          <a:prstGeom prst="rect">
            <a:avLst/>
          </a:prstGeom>
          <a:noFill/>
        </p:spPr>
        <p:txBody>
          <a:bodyPr wrap="square" rtlCol="0">
            <a:spAutoFit/>
          </a:bodyPr>
          <a:lstStyle/>
          <a:p>
            <a:r>
              <a:rPr lang="en-US" sz="3600" b="1" dirty="0" smtClean="0">
                <a:solidFill>
                  <a:schemeClr val="accent2">
                    <a:lumMod val="75000"/>
                  </a:schemeClr>
                </a:solidFill>
                <a:latin typeface="Bradley Hand ITC" pitchFamily="66" charset="0"/>
              </a:rPr>
              <a:t>Balanced</a:t>
            </a:r>
            <a:endParaRPr lang="en-US" sz="3600" b="1" dirty="0">
              <a:solidFill>
                <a:schemeClr val="accent2">
                  <a:lumMod val="75000"/>
                </a:schemeClr>
              </a:solidFill>
              <a:latin typeface="Bradley Hand ITC" pitchFamily="66" charset="0"/>
            </a:endParaRPr>
          </a:p>
        </p:txBody>
      </p:sp>
      <p:sp>
        <p:nvSpPr>
          <p:cNvPr id="6" name="TextBox 5"/>
          <p:cNvSpPr txBox="1"/>
          <p:nvPr/>
        </p:nvSpPr>
        <p:spPr>
          <a:xfrm rot="21063029">
            <a:off x="5252837" y="5506724"/>
            <a:ext cx="3489354" cy="646331"/>
          </a:xfrm>
          <a:prstGeom prst="rect">
            <a:avLst/>
          </a:prstGeom>
          <a:noFill/>
        </p:spPr>
        <p:txBody>
          <a:bodyPr wrap="square" rtlCol="0">
            <a:spAutoFit/>
          </a:bodyPr>
          <a:lstStyle/>
          <a:p>
            <a:r>
              <a:rPr lang="en-US" sz="3600" b="1" dirty="0" smtClean="0">
                <a:solidFill>
                  <a:schemeClr val="accent1">
                    <a:lumMod val="60000"/>
                    <a:lumOff val="40000"/>
                  </a:schemeClr>
                </a:solidFill>
                <a:latin typeface="Bradley Hand ITC" pitchFamily="66" charset="0"/>
              </a:rPr>
              <a:t>Communicated</a:t>
            </a:r>
            <a:endParaRPr lang="en-US" sz="3600" b="1" dirty="0">
              <a:solidFill>
                <a:schemeClr val="accent1">
                  <a:lumMod val="60000"/>
                  <a:lumOff val="40000"/>
                </a:schemeClr>
              </a:solidFill>
              <a:latin typeface="Bradley Hand ITC" pitchFamily="66" charset="0"/>
            </a:endParaRPr>
          </a:p>
        </p:txBody>
      </p:sp>
      <p:sp>
        <p:nvSpPr>
          <p:cNvPr id="7" name="TextBox 6"/>
          <p:cNvSpPr txBox="1"/>
          <p:nvPr/>
        </p:nvSpPr>
        <p:spPr>
          <a:xfrm>
            <a:off x="1425901" y="5797397"/>
            <a:ext cx="2911354" cy="646331"/>
          </a:xfrm>
          <a:prstGeom prst="rect">
            <a:avLst/>
          </a:prstGeom>
          <a:noFill/>
        </p:spPr>
        <p:txBody>
          <a:bodyPr wrap="square" rtlCol="0">
            <a:spAutoFit/>
          </a:bodyPr>
          <a:lstStyle/>
          <a:p>
            <a:r>
              <a:rPr lang="en-US" sz="3600" b="1" dirty="0" smtClean="0">
                <a:solidFill>
                  <a:schemeClr val="bg2">
                    <a:lumMod val="75000"/>
                  </a:schemeClr>
                </a:solidFill>
                <a:latin typeface="Bradley Hand ITC" pitchFamily="66" charset="0"/>
              </a:rPr>
              <a:t>Compiled</a:t>
            </a:r>
            <a:endParaRPr lang="en-US" sz="3600" b="1" dirty="0">
              <a:solidFill>
                <a:schemeClr val="bg2">
                  <a:lumMod val="75000"/>
                </a:schemeClr>
              </a:solidFill>
              <a:latin typeface="Bradley Hand ITC" pitchFamily="66" charset="0"/>
            </a:endParaRPr>
          </a:p>
        </p:txBody>
      </p:sp>
      <p:sp>
        <p:nvSpPr>
          <p:cNvPr id="8" name="TextBox 7"/>
          <p:cNvSpPr txBox="1"/>
          <p:nvPr/>
        </p:nvSpPr>
        <p:spPr>
          <a:xfrm>
            <a:off x="881064" y="4745265"/>
            <a:ext cx="2443162" cy="646331"/>
          </a:xfrm>
          <a:prstGeom prst="rect">
            <a:avLst/>
          </a:prstGeom>
          <a:noFill/>
        </p:spPr>
        <p:txBody>
          <a:bodyPr wrap="square" rtlCol="0">
            <a:spAutoFit/>
          </a:bodyPr>
          <a:lstStyle/>
          <a:p>
            <a:r>
              <a:rPr lang="en-US" sz="3600" b="1" dirty="0" smtClean="0">
                <a:solidFill>
                  <a:schemeClr val="bg1"/>
                </a:solidFill>
                <a:latin typeface="Bradley Hand ITC" pitchFamily="66" charset="0"/>
              </a:rPr>
              <a:t>Executed</a:t>
            </a:r>
            <a:endParaRPr lang="en-US" sz="3600" b="1" dirty="0">
              <a:solidFill>
                <a:schemeClr val="bg1"/>
              </a:solidFill>
              <a:latin typeface="Bradley Hand ITC" pitchFamily="66" charset="0"/>
            </a:endParaRPr>
          </a:p>
        </p:txBody>
      </p:sp>
      <p:sp>
        <p:nvSpPr>
          <p:cNvPr id="9" name="TextBox 8"/>
          <p:cNvSpPr txBox="1"/>
          <p:nvPr/>
        </p:nvSpPr>
        <p:spPr>
          <a:xfrm rot="700065">
            <a:off x="4623089" y="3205209"/>
            <a:ext cx="2443162" cy="646331"/>
          </a:xfrm>
          <a:prstGeom prst="rect">
            <a:avLst/>
          </a:prstGeom>
          <a:noFill/>
        </p:spPr>
        <p:txBody>
          <a:bodyPr wrap="square" rtlCol="0">
            <a:spAutoFit/>
          </a:bodyPr>
          <a:lstStyle/>
          <a:p>
            <a:r>
              <a:rPr lang="en-US" sz="3600" b="1" dirty="0" smtClean="0">
                <a:solidFill>
                  <a:schemeClr val="bg1"/>
                </a:solidFill>
                <a:latin typeface="Bradley Hand ITC" pitchFamily="66" charset="0"/>
              </a:rPr>
              <a:t>Facilitated</a:t>
            </a:r>
            <a:endParaRPr lang="en-US" sz="3600" b="1" dirty="0">
              <a:solidFill>
                <a:schemeClr val="bg1"/>
              </a:solidFill>
              <a:latin typeface="Bradley Hand ITC" pitchFamily="66" charset="0"/>
            </a:endParaRPr>
          </a:p>
        </p:txBody>
      </p:sp>
      <p:sp>
        <p:nvSpPr>
          <p:cNvPr id="10" name="TextBox 9"/>
          <p:cNvSpPr txBox="1"/>
          <p:nvPr/>
        </p:nvSpPr>
        <p:spPr>
          <a:xfrm rot="21336504">
            <a:off x="719139" y="1752213"/>
            <a:ext cx="2443162" cy="646331"/>
          </a:xfrm>
          <a:prstGeom prst="rect">
            <a:avLst/>
          </a:prstGeom>
          <a:noFill/>
        </p:spPr>
        <p:txBody>
          <a:bodyPr wrap="square" rtlCol="0">
            <a:spAutoFit/>
          </a:bodyPr>
          <a:lstStyle/>
          <a:p>
            <a:r>
              <a:rPr lang="en-US" sz="3600" b="1" dirty="0" smtClean="0">
                <a:solidFill>
                  <a:schemeClr val="accent2">
                    <a:lumMod val="75000"/>
                  </a:schemeClr>
                </a:solidFill>
                <a:latin typeface="Bradley Hand ITC" pitchFamily="66" charset="0"/>
              </a:rPr>
              <a:t>Improved</a:t>
            </a:r>
            <a:endParaRPr lang="en-US" sz="3600" b="1" dirty="0">
              <a:solidFill>
                <a:schemeClr val="accent2">
                  <a:lumMod val="75000"/>
                </a:schemeClr>
              </a:solidFill>
              <a:latin typeface="Bradley Hand ITC" pitchFamily="66" charset="0"/>
            </a:endParaRPr>
          </a:p>
        </p:txBody>
      </p:sp>
      <p:sp>
        <p:nvSpPr>
          <p:cNvPr id="12" name="TextBox 11"/>
          <p:cNvSpPr txBox="1"/>
          <p:nvPr/>
        </p:nvSpPr>
        <p:spPr>
          <a:xfrm rot="21063029">
            <a:off x="5553733" y="1734366"/>
            <a:ext cx="3205779" cy="646331"/>
          </a:xfrm>
          <a:prstGeom prst="rect">
            <a:avLst/>
          </a:prstGeom>
          <a:noFill/>
        </p:spPr>
        <p:txBody>
          <a:bodyPr wrap="square" rtlCol="0">
            <a:spAutoFit/>
          </a:bodyPr>
          <a:lstStyle/>
          <a:p>
            <a:r>
              <a:rPr lang="en-US" sz="3600" b="1" dirty="0" smtClean="0">
                <a:solidFill>
                  <a:schemeClr val="accent1">
                    <a:lumMod val="60000"/>
                    <a:lumOff val="40000"/>
                  </a:schemeClr>
                </a:solidFill>
                <a:latin typeface="Bradley Hand ITC" pitchFamily="66" charset="0"/>
              </a:rPr>
              <a:t>Organized</a:t>
            </a:r>
            <a:endParaRPr lang="en-US" sz="3600" b="1" dirty="0">
              <a:solidFill>
                <a:schemeClr val="accent1">
                  <a:lumMod val="60000"/>
                  <a:lumOff val="40000"/>
                </a:schemeClr>
              </a:solidFill>
              <a:latin typeface="Bradley Hand ITC" pitchFamily="66" charset="0"/>
            </a:endParaRPr>
          </a:p>
        </p:txBody>
      </p:sp>
      <p:sp>
        <p:nvSpPr>
          <p:cNvPr id="13" name="TextBox 12"/>
          <p:cNvSpPr txBox="1"/>
          <p:nvPr/>
        </p:nvSpPr>
        <p:spPr>
          <a:xfrm rot="21412137">
            <a:off x="6290829" y="4307061"/>
            <a:ext cx="2318714" cy="646331"/>
          </a:xfrm>
          <a:prstGeom prst="rect">
            <a:avLst/>
          </a:prstGeom>
          <a:noFill/>
        </p:spPr>
        <p:txBody>
          <a:bodyPr wrap="square" rtlCol="0">
            <a:spAutoFit/>
          </a:bodyPr>
          <a:lstStyle/>
          <a:p>
            <a:r>
              <a:rPr lang="en-US" sz="3600" b="1" dirty="0" smtClean="0">
                <a:solidFill>
                  <a:schemeClr val="accent3">
                    <a:lumMod val="60000"/>
                    <a:lumOff val="40000"/>
                  </a:schemeClr>
                </a:solidFill>
                <a:latin typeface="Bradley Hand ITC" pitchFamily="66" charset="0"/>
              </a:rPr>
              <a:t>Produced</a:t>
            </a:r>
            <a:endParaRPr lang="en-US" sz="3600" b="1" dirty="0">
              <a:solidFill>
                <a:schemeClr val="accent3">
                  <a:lumMod val="60000"/>
                  <a:lumOff val="40000"/>
                </a:schemeClr>
              </a:solidFill>
              <a:latin typeface="Bradley Hand ITC" pitchFamily="66"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1+#ppt_w/2"/>
                                          </p:val>
                                        </p:tav>
                                        <p:tav tm="100000">
                                          <p:val>
                                            <p:strVal val="#ppt_x"/>
                                          </p:val>
                                        </p:tav>
                                      </p:tavLst>
                                    </p:anim>
                                    <p:anim calcmode="lin" valueType="num">
                                      <p:cBhvr additive="base">
                                        <p:cTn id="12" dur="20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2500"/>
                            </p:stCondLst>
                            <p:childTnLst>
                              <p:par>
                                <p:cTn id="14" presetID="3" presetClass="entr" presetSubtype="1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1000"/>
                                        <p:tgtEl>
                                          <p:spTgt spid="12"/>
                                        </p:tgtEl>
                                      </p:cBhvr>
                                    </p:animEffect>
                                  </p:childTnLst>
                                </p:cTn>
                              </p:par>
                            </p:childTnLst>
                          </p:cTn>
                        </p:par>
                        <p:par>
                          <p:cTn id="17" fill="hold">
                            <p:stCondLst>
                              <p:cond delay="3500"/>
                            </p:stCondLst>
                            <p:childTnLst>
                              <p:par>
                                <p:cTn id="18" presetID="8"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amond(in)">
                                      <p:cBhvr>
                                        <p:cTn id="20" dur="2000"/>
                                        <p:tgtEl>
                                          <p:spTgt spid="9"/>
                                        </p:tgtEl>
                                      </p:cBhvr>
                                    </p:animEffect>
                                  </p:childTnLst>
                                </p:cTn>
                              </p:par>
                            </p:childTnLst>
                          </p:cTn>
                        </p:par>
                        <p:par>
                          <p:cTn id="21" fill="hold">
                            <p:stCondLst>
                              <p:cond delay="5500"/>
                            </p:stCondLst>
                            <p:childTnLst>
                              <p:par>
                                <p:cTn id="22" presetID="4"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ox(in)">
                                      <p:cBhvr>
                                        <p:cTn id="24" dur="1000"/>
                                        <p:tgtEl>
                                          <p:spTgt spid="6"/>
                                        </p:tgtEl>
                                      </p:cBhvr>
                                    </p:animEffect>
                                  </p:childTnLst>
                                </p:cTn>
                              </p:par>
                            </p:childTnLst>
                          </p:cTn>
                        </p:par>
                        <p:par>
                          <p:cTn id="25" fill="hold">
                            <p:stCondLst>
                              <p:cond delay="6500"/>
                            </p:stCondLst>
                            <p:childTnLst>
                              <p:par>
                                <p:cTn id="26" presetID="2" presetClass="entr" presetSubtype="1"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3000" fill="hold"/>
                                        <p:tgtEl>
                                          <p:spTgt spid="7"/>
                                        </p:tgtEl>
                                        <p:attrNameLst>
                                          <p:attrName>ppt_x</p:attrName>
                                        </p:attrNameLst>
                                      </p:cBhvr>
                                      <p:tavLst>
                                        <p:tav tm="0">
                                          <p:val>
                                            <p:strVal val="#ppt_x"/>
                                          </p:val>
                                        </p:tav>
                                        <p:tav tm="100000">
                                          <p:val>
                                            <p:strVal val="#ppt_x"/>
                                          </p:val>
                                        </p:tav>
                                      </p:tavLst>
                                    </p:anim>
                                    <p:anim calcmode="lin" valueType="num">
                                      <p:cBhvr additive="base">
                                        <p:cTn id="29" dur="3000" fill="hold"/>
                                        <p:tgtEl>
                                          <p:spTgt spid="7"/>
                                        </p:tgtEl>
                                        <p:attrNameLst>
                                          <p:attrName>ppt_y</p:attrName>
                                        </p:attrNameLst>
                                      </p:cBhvr>
                                      <p:tavLst>
                                        <p:tav tm="0">
                                          <p:val>
                                            <p:strVal val="0-#ppt_h/2"/>
                                          </p:val>
                                        </p:tav>
                                        <p:tav tm="100000">
                                          <p:val>
                                            <p:strVal val="#ppt_y"/>
                                          </p:val>
                                        </p:tav>
                                      </p:tavLst>
                                    </p:anim>
                                  </p:childTnLst>
                                </p:cTn>
                              </p:par>
                            </p:childTnLst>
                          </p:cTn>
                        </p:par>
                        <p:par>
                          <p:cTn id="30" fill="hold">
                            <p:stCondLst>
                              <p:cond delay="9500"/>
                            </p:stCondLst>
                            <p:childTnLst>
                              <p:par>
                                <p:cTn id="31" presetID="3" presetClass="entr" presetSubtype="1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1000"/>
                                        <p:tgtEl>
                                          <p:spTgt spid="8"/>
                                        </p:tgtEl>
                                      </p:cBhvr>
                                    </p:animEffect>
                                  </p:childTnLst>
                                </p:cTn>
                              </p:par>
                            </p:childTnLst>
                          </p:cTn>
                        </p:par>
                        <p:par>
                          <p:cTn id="34" fill="hold">
                            <p:stCondLst>
                              <p:cond delay="10500"/>
                            </p:stCondLst>
                            <p:childTnLst>
                              <p:par>
                                <p:cTn id="35" presetID="5" presetClass="entr" presetSubtype="1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heckerboard(across)">
                                      <p:cBhvr>
                                        <p:cTn id="37" dur="1000"/>
                                        <p:tgtEl>
                                          <p:spTgt spid="13"/>
                                        </p:tgtEl>
                                      </p:cBhvr>
                                    </p:animEffect>
                                  </p:childTnLst>
                                </p:cTn>
                              </p:par>
                            </p:childTnLst>
                          </p:cTn>
                        </p:par>
                        <p:par>
                          <p:cTn id="38" fill="hold">
                            <p:stCondLst>
                              <p:cond delay="11500"/>
                            </p:stCondLst>
                            <p:childTnLst>
                              <p:par>
                                <p:cTn id="39" presetID="7" presetClass="entr" presetSubtype="8"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2000" fill="hold"/>
                                        <p:tgtEl>
                                          <p:spTgt spid="5"/>
                                        </p:tgtEl>
                                        <p:attrNameLst>
                                          <p:attrName>ppt_x</p:attrName>
                                        </p:attrNameLst>
                                      </p:cBhvr>
                                      <p:tavLst>
                                        <p:tav tm="0">
                                          <p:val>
                                            <p:strVal val="0-#ppt_w/2"/>
                                          </p:val>
                                        </p:tav>
                                        <p:tav tm="100000">
                                          <p:val>
                                            <p:strVal val="#ppt_x"/>
                                          </p:val>
                                        </p:tav>
                                      </p:tavLst>
                                    </p:anim>
                                    <p:anim calcmode="lin" valueType="num">
                                      <p:cBhvr additive="base">
                                        <p:cTn id="42"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Frequently Asked Questions</a:t>
            </a:r>
            <a:endParaRPr lang="en-US" dirty="0"/>
          </a:p>
        </p:txBody>
      </p:sp>
      <p:sp>
        <p:nvSpPr>
          <p:cNvPr id="3" name="Content Placeholder 2"/>
          <p:cNvSpPr>
            <a:spLocks noGrp="1"/>
          </p:cNvSpPr>
          <p:nvPr>
            <p:ph sz="half" idx="1"/>
          </p:nvPr>
        </p:nvSpPr>
        <p:spPr>
          <a:xfrm>
            <a:off x="457200" y="1600200"/>
            <a:ext cx="7889966" cy="5061857"/>
          </a:xfrm>
        </p:spPr>
        <p:txBody>
          <a:bodyPr>
            <a:normAutofit lnSpcReduction="10000"/>
          </a:bodyPr>
          <a:lstStyle/>
          <a:p>
            <a:pPr>
              <a:spcBef>
                <a:spcPts val="1200"/>
              </a:spcBef>
              <a:spcAft>
                <a:spcPts val="1200"/>
              </a:spcAft>
            </a:pPr>
            <a:r>
              <a:rPr lang="en-US" dirty="0" smtClean="0"/>
              <a:t>What if the job seeker has to submit a résumé electronically? </a:t>
            </a:r>
          </a:p>
          <a:p>
            <a:pPr lvl="1">
              <a:spcBef>
                <a:spcPts val="1200"/>
              </a:spcBef>
              <a:spcAft>
                <a:spcPts val="1200"/>
              </a:spcAft>
            </a:pPr>
            <a:r>
              <a:rPr lang="en-US" dirty="0" smtClean="0"/>
              <a:t>The résumé should be converted to the appropriate file format</a:t>
            </a:r>
          </a:p>
          <a:p>
            <a:pPr lvl="2">
              <a:spcBef>
                <a:spcPts val="1200"/>
              </a:spcBef>
              <a:spcAft>
                <a:spcPts val="1200"/>
              </a:spcAft>
            </a:pPr>
            <a:r>
              <a:rPr lang="en-US" dirty="0" smtClean="0"/>
              <a:t>Once again, job seekers must read the directions to ensure they upload or send the résumés in the correct format</a:t>
            </a:r>
          </a:p>
          <a:p>
            <a:pPr lvl="1">
              <a:spcBef>
                <a:spcPts val="1200"/>
              </a:spcBef>
              <a:spcAft>
                <a:spcPts val="1200"/>
              </a:spcAft>
            </a:pPr>
            <a:r>
              <a:rPr lang="en-US" dirty="0" smtClean="0"/>
              <a:t>Type the information in Microsoft Word </a:t>
            </a:r>
          </a:p>
          <a:p>
            <a:pPr lvl="2">
              <a:spcBef>
                <a:spcPts val="1200"/>
              </a:spcBef>
              <a:spcAft>
                <a:spcPts val="1200"/>
              </a:spcAft>
            </a:pPr>
            <a:r>
              <a:rPr lang="en-US" dirty="0" smtClean="0"/>
              <a:t>Check spelling and grammar</a:t>
            </a:r>
          </a:p>
          <a:p>
            <a:pPr lvl="2">
              <a:spcBef>
                <a:spcPts val="1200"/>
              </a:spcBef>
              <a:spcAft>
                <a:spcPts val="1200"/>
              </a:spcAft>
            </a:pPr>
            <a:r>
              <a:rPr lang="en-US" dirty="0" smtClean="0"/>
              <a:t>Cut and paste into job search system</a:t>
            </a: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Frequently Asked Questions</a:t>
            </a:r>
            <a:endParaRPr lang="en-US" dirty="0"/>
          </a:p>
        </p:txBody>
      </p:sp>
      <p:sp>
        <p:nvSpPr>
          <p:cNvPr id="3" name="Content Placeholder 2"/>
          <p:cNvSpPr>
            <a:spLocks noGrp="1"/>
          </p:cNvSpPr>
          <p:nvPr>
            <p:ph sz="half" idx="1"/>
          </p:nvPr>
        </p:nvSpPr>
        <p:spPr>
          <a:xfrm>
            <a:off x="521208" y="1463040"/>
            <a:ext cx="4038600" cy="5257800"/>
          </a:xfrm>
        </p:spPr>
        <p:txBody>
          <a:bodyPr>
            <a:normAutofit fontScale="92500"/>
          </a:bodyPr>
          <a:lstStyle/>
          <a:p>
            <a:r>
              <a:rPr lang="en-US" dirty="0" smtClean="0"/>
              <a:t>You have helped the customer get organized</a:t>
            </a:r>
          </a:p>
          <a:p>
            <a:r>
              <a:rPr lang="en-US" dirty="0" smtClean="0"/>
              <a:t>You have helped the customer prepare an application and a résumé</a:t>
            </a:r>
          </a:p>
          <a:p>
            <a:r>
              <a:rPr lang="en-US" dirty="0" smtClean="0"/>
              <a:t>How does the customer get “recognized”? </a:t>
            </a:r>
          </a:p>
          <a:p>
            <a:pPr lvl="1"/>
            <a:r>
              <a:rPr lang="en-US" dirty="0" smtClean="0"/>
              <a:t>The job search process is critically important</a:t>
            </a:r>
          </a:p>
          <a:p>
            <a:pPr lvl="1"/>
            <a:r>
              <a:rPr lang="en-US" dirty="0" smtClean="0"/>
              <a:t>The job seeker customer must “get out there” to be recognized</a:t>
            </a:r>
            <a:endParaRPr lang="en-US" dirty="0"/>
          </a:p>
        </p:txBody>
      </p:sp>
      <p:graphicFrame>
        <p:nvGraphicFramePr>
          <p:cNvPr id="5" name="Content Placeholder 4"/>
          <p:cNvGraphicFramePr>
            <a:graphicFrameLocks noGrp="1"/>
          </p:cNvGraphicFramePr>
          <p:nvPr>
            <p:ph sz="half" idx="2"/>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Frequently Asked Question</a:t>
            </a:r>
            <a:endParaRPr lang="en-US" dirty="0"/>
          </a:p>
        </p:txBody>
      </p:sp>
      <p:sp>
        <p:nvSpPr>
          <p:cNvPr id="5" name="Freeform 28"/>
          <p:cNvSpPr>
            <a:spLocks/>
          </p:cNvSpPr>
          <p:nvPr/>
        </p:nvSpPr>
        <p:spPr bwMode="auto">
          <a:xfrm>
            <a:off x="3550950" y="1027402"/>
            <a:ext cx="1371600" cy="1570037"/>
          </a:xfrm>
          <a:custGeom>
            <a:avLst/>
            <a:gdLst>
              <a:gd name="T0" fmla="*/ 5 w 366"/>
              <a:gd name="T1" fmla="*/ 356 h 419"/>
              <a:gd name="T2" fmla="*/ 181 w 366"/>
              <a:gd name="T3" fmla="*/ 0 h 419"/>
              <a:gd name="T4" fmla="*/ 356 w 366"/>
              <a:gd name="T5" fmla="*/ 357 h 419"/>
              <a:gd name="T6" fmla="*/ 259 w 366"/>
              <a:gd name="T7" fmla="*/ 408 h 419"/>
              <a:gd name="T8" fmla="*/ 21 w 366"/>
              <a:gd name="T9" fmla="*/ 385 h 419"/>
              <a:gd name="T10" fmla="*/ 5 w 366"/>
              <a:gd name="T11" fmla="*/ 356 h 419"/>
            </a:gdLst>
            <a:ahLst/>
            <a:cxnLst>
              <a:cxn ang="0">
                <a:pos x="T0" y="T1"/>
              </a:cxn>
              <a:cxn ang="0">
                <a:pos x="T2" y="T3"/>
              </a:cxn>
              <a:cxn ang="0">
                <a:pos x="T4" y="T5"/>
              </a:cxn>
              <a:cxn ang="0">
                <a:pos x="T6" y="T7"/>
              </a:cxn>
              <a:cxn ang="0">
                <a:pos x="T8" y="T9"/>
              </a:cxn>
              <a:cxn ang="0">
                <a:pos x="T10" y="T11"/>
              </a:cxn>
            </a:cxnLst>
            <a:rect l="0" t="0" r="r" b="b"/>
            <a:pathLst>
              <a:path w="366" h="419">
                <a:moveTo>
                  <a:pt x="5" y="356"/>
                </a:moveTo>
                <a:cubicBezTo>
                  <a:pt x="64" y="238"/>
                  <a:pt x="122" y="119"/>
                  <a:pt x="181" y="0"/>
                </a:cubicBezTo>
                <a:cubicBezTo>
                  <a:pt x="239" y="119"/>
                  <a:pt x="298" y="238"/>
                  <a:pt x="356" y="357"/>
                </a:cubicBezTo>
                <a:cubicBezTo>
                  <a:pt x="366" y="377"/>
                  <a:pt x="329" y="398"/>
                  <a:pt x="259" y="408"/>
                </a:cubicBezTo>
                <a:cubicBezTo>
                  <a:pt x="171" y="419"/>
                  <a:pt x="64" y="409"/>
                  <a:pt x="21" y="385"/>
                </a:cubicBezTo>
                <a:cubicBezTo>
                  <a:pt x="5" y="376"/>
                  <a:pt x="0" y="366"/>
                  <a:pt x="5" y="356"/>
                </a:cubicBezTo>
                <a:close/>
              </a:path>
            </a:pathLst>
          </a:custGeom>
          <a:gradFill flip="none" rotWithShape="1">
            <a:gsLst>
              <a:gs pos="0">
                <a:srgbClr val="037AB5"/>
              </a:gs>
              <a:gs pos="100000">
                <a:srgbClr val="08A7EE">
                  <a:lumMod val="100000"/>
                </a:srgbClr>
              </a:gs>
            </a:gsLst>
            <a:lin ang="10800000" scaled="1"/>
            <a:tileRect/>
          </a:gradFill>
          <a:ln w="9525" cap="flat" cmpd="sng" algn="ctr">
            <a:solidFill>
              <a:srgbClr val="0195F9"/>
            </a:solidFill>
            <a:prstDash val="solid"/>
            <a:round/>
            <a:headEnd type="none" w="med" len="med"/>
            <a:tailEnd type="none" w="med" len="med"/>
          </a:ln>
          <a:effectLst>
            <a:outerShdw blurRad="38100" dist="25400" dir="5400000" algn="ctr" rotWithShape="0">
              <a:srgbClr val="000000">
                <a:alpha val="27000"/>
              </a:srgbClr>
            </a:outerShdw>
          </a:effectLst>
        </p:spPr>
        <p:txBody>
          <a:bodyPr lIns="82124" tIns="41061" rIns="82124" bIns="41061" anchor="ctr"/>
          <a:lstStyle/>
          <a:p>
            <a:pPr algn="ctr" defTabSz="814388">
              <a:lnSpc>
                <a:spcPct val="90000"/>
              </a:lnSpc>
              <a:defRPr/>
            </a:pPr>
            <a:endParaRPr lang="en-US" sz="2400" dirty="0">
              <a:latin typeface="Arial" charset="0"/>
              <a:cs typeface="+mn-cs"/>
            </a:endParaRPr>
          </a:p>
        </p:txBody>
      </p:sp>
      <p:sp>
        <p:nvSpPr>
          <p:cNvPr id="6" name="TextBox 11"/>
          <p:cNvSpPr txBox="1">
            <a:spLocks noChangeArrowheads="1"/>
          </p:cNvSpPr>
          <p:nvPr/>
        </p:nvSpPr>
        <p:spPr bwMode="auto">
          <a:xfrm>
            <a:off x="223838" y="1543483"/>
            <a:ext cx="1628713" cy="461962"/>
          </a:xfrm>
          <a:prstGeom prst="rect">
            <a:avLst/>
          </a:prstGeom>
          <a:noFill/>
          <a:ln w="9525">
            <a:noFill/>
            <a:miter lim="800000"/>
            <a:headEnd/>
            <a:tailEnd/>
          </a:ln>
        </p:spPr>
        <p:txBody>
          <a:bodyPr wrap="square" lIns="0" anchor="b">
            <a:spAutoFit/>
          </a:bodyPr>
          <a:lstStyle/>
          <a:p>
            <a:pPr defTabSz="457200" eaLnBrk="1" hangingPunct="1"/>
            <a:r>
              <a:rPr lang="en-US" sz="2400" b="1" dirty="0" smtClean="0">
                <a:solidFill>
                  <a:schemeClr val="bg1"/>
                </a:solidFill>
                <a:latin typeface="Arial" pitchFamily="34" charset="0"/>
              </a:rPr>
              <a:t>Job Fairs</a:t>
            </a:r>
            <a:endParaRPr lang="en-US" sz="2400" b="1" dirty="0">
              <a:solidFill>
                <a:schemeClr val="bg1"/>
              </a:solidFill>
              <a:latin typeface="Arial" pitchFamily="34" charset="0"/>
            </a:endParaRPr>
          </a:p>
        </p:txBody>
      </p:sp>
      <p:cxnSp>
        <p:nvCxnSpPr>
          <p:cNvPr id="7" name="Straight Arrow Connector 6"/>
          <p:cNvCxnSpPr/>
          <p:nvPr/>
        </p:nvCxnSpPr>
        <p:spPr bwMode="auto">
          <a:xfrm>
            <a:off x="223838" y="2025650"/>
            <a:ext cx="3849398" cy="10968"/>
          </a:xfrm>
          <a:prstGeom prst="straightConnector1">
            <a:avLst/>
          </a:prstGeom>
          <a:solidFill>
            <a:schemeClr val="accent1"/>
          </a:solidFill>
          <a:ln w="19050" cap="flat" cmpd="sng" algn="ctr">
            <a:solidFill>
              <a:srgbClr val="9B9B9B"/>
            </a:solidFill>
            <a:prstDash val="solid"/>
            <a:round/>
            <a:headEnd type="none" w="med" len="med"/>
            <a:tailEnd type="oval"/>
          </a:ln>
          <a:effectLst>
            <a:outerShdw blurRad="12700" dist="12700" dir="5400000" algn="t" rotWithShape="0">
              <a:schemeClr val="tx1">
                <a:alpha val="50000"/>
              </a:schemeClr>
            </a:outerShdw>
          </a:effectLst>
        </p:spPr>
      </p:cxnSp>
      <p:grpSp>
        <p:nvGrpSpPr>
          <p:cNvPr id="3" name="Group 3"/>
          <p:cNvGrpSpPr>
            <a:grpSpLocks/>
          </p:cNvGrpSpPr>
          <p:nvPr/>
        </p:nvGrpSpPr>
        <p:grpSpPr bwMode="auto">
          <a:xfrm>
            <a:off x="2803671" y="2611869"/>
            <a:ext cx="2884487" cy="1968500"/>
            <a:chOff x="3163887" y="2625725"/>
            <a:chExt cx="2884488" cy="1968500"/>
          </a:xfrm>
        </p:grpSpPr>
        <p:sp>
          <p:nvSpPr>
            <p:cNvPr id="11" name="Freeform 20"/>
            <p:cNvSpPr>
              <a:spLocks/>
            </p:cNvSpPr>
            <p:nvPr/>
          </p:nvSpPr>
          <p:spPr bwMode="auto">
            <a:xfrm>
              <a:off x="3708400" y="2625725"/>
              <a:ext cx="1758950" cy="487363"/>
            </a:xfrm>
            <a:custGeom>
              <a:avLst/>
              <a:gdLst>
                <a:gd name="T0" fmla="*/ 1571429 w 469"/>
                <a:gd name="T1" fmla="*/ 149958 h 130"/>
                <a:gd name="T2" fmla="*/ 1218889 w 469"/>
                <a:gd name="T3" fmla="*/ 434878 h 130"/>
                <a:gd name="T4" fmla="*/ 187521 w 469"/>
                <a:gd name="T5" fmla="*/ 337405 h 130"/>
                <a:gd name="T6" fmla="*/ 540061 w 469"/>
                <a:gd name="T7" fmla="*/ 52485 h 130"/>
                <a:gd name="T8" fmla="*/ 1571429 w 469"/>
                <a:gd name="T9" fmla="*/ 149958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9" h="130">
                  <a:moveTo>
                    <a:pt x="419" y="40"/>
                  </a:moveTo>
                  <a:cubicBezTo>
                    <a:pt x="469" y="69"/>
                    <a:pt x="427" y="103"/>
                    <a:pt x="325" y="116"/>
                  </a:cubicBezTo>
                  <a:cubicBezTo>
                    <a:pt x="223" y="130"/>
                    <a:pt x="100" y="118"/>
                    <a:pt x="50" y="90"/>
                  </a:cubicBezTo>
                  <a:cubicBezTo>
                    <a:pt x="0" y="61"/>
                    <a:pt x="42" y="27"/>
                    <a:pt x="144" y="14"/>
                  </a:cubicBezTo>
                  <a:cubicBezTo>
                    <a:pt x="246" y="0"/>
                    <a:pt x="369" y="12"/>
                    <a:pt x="419" y="40"/>
                  </a:cubicBezTo>
                  <a:close/>
                </a:path>
              </a:pathLst>
            </a:custGeom>
            <a:gradFill rotWithShape="1">
              <a:gsLst>
                <a:gs pos="0">
                  <a:srgbClr val="0560B3"/>
                </a:gs>
                <a:gs pos="100000">
                  <a:srgbClr val="043E72"/>
                </a:gs>
              </a:gsLst>
              <a:lin ang="2700000" scaled="1"/>
            </a:gradFill>
            <a:ln w="9525" cap="flat" cmpd="sng" algn="ctr">
              <a:solidFill>
                <a:srgbClr val="01568F"/>
              </a:solidFill>
              <a:prstDash val="solid"/>
              <a:round/>
              <a:headEnd type="none" w="med" len="med"/>
              <a:tailEnd type="none" w="med" len="med"/>
            </a:ln>
          </p:spPr>
          <p:txBody>
            <a:bodyPr lIns="82124" tIns="41061" rIns="82124" bIns="41061" anchor="ctr"/>
            <a:lstStyle/>
            <a:p>
              <a:endParaRPr lang="en-US" dirty="0"/>
            </a:p>
          </p:txBody>
        </p:sp>
        <p:sp>
          <p:nvSpPr>
            <p:cNvPr id="12" name="Freeform 18"/>
            <p:cNvSpPr>
              <a:spLocks/>
            </p:cNvSpPr>
            <p:nvPr/>
          </p:nvSpPr>
          <p:spPr bwMode="auto">
            <a:xfrm>
              <a:off x="3163887" y="2838450"/>
              <a:ext cx="2884488" cy="1755775"/>
            </a:xfrm>
            <a:custGeom>
              <a:avLst/>
              <a:gdLst>
                <a:gd name="T0" fmla="*/ 10 w 769"/>
                <a:gd name="T1" fmla="*/ 335 h 468"/>
                <a:gd name="T2" fmla="*/ 176 w 769"/>
                <a:gd name="T3" fmla="*/ 0 h 468"/>
                <a:gd name="T4" fmla="*/ 195 w 769"/>
                <a:gd name="T5" fmla="*/ 33 h 468"/>
                <a:gd name="T6" fmla="*/ 470 w 769"/>
                <a:gd name="T7" fmla="*/ 59 h 468"/>
                <a:gd name="T8" fmla="*/ 583 w 769"/>
                <a:gd name="T9" fmla="*/ 1 h 468"/>
                <a:gd name="T10" fmla="*/ 748 w 769"/>
                <a:gd name="T11" fmla="*/ 337 h 468"/>
                <a:gd name="T12" fmla="*/ 543 w 769"/>
                <a:gd name="T13" fmla="*/ 443 h 468"/>
                <a:gd name="T14" fmla="*/ 44 w 769"/>
                <a:gd name="T15" fmla="*/ 395 h 468"/>
                <a:gd name="T16" fmla="*/ 10 w 769"/>
                <a:gd name="T17" fmla="*/ 335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9" h="468">
                  <a:moveTo>
                    <a:pt x="10" y="335"/>
                  </a:moveTo>
                  <a:cubicBezTo>
                    <a:pt x="65" y="223"/>
                    <a:pt x="120" y="112"/>
                    <a:pt x="176" y="0"/>
                  </a:cubicBezTo>
                  <a:cubicBezTo>
                    <a:pt x="170" y="11"/>
                    <a:pt x="176" y="22"/>
                    <a:pt x="195" y="33"/>
                  </a:cubicBezTo>
                  <a:cubicBezTo>
                    <a:pt x="245" y="61"/>
                    <a:pt x="368" y="73"/>
                    <a:pt x="470" y="59"/>
                  </a:cubicBezTo>
                  <a:cubicBezTo>
                    <a:pt x="551" y="48"/>
                    <a:pt x="595" y="24"/>
                    <a:pt x="583" y="1"/>
                  </a:cubicBezTo>
                  <a:cubicBezTo>
                    <a:pt x="748" y="337"/>
                    <a:pt x="748" y="337"/>
                    <a:pt x="748" y="337"/>
                  </a:cubicBezTo>
                  <a:cubicBezTo>
                    <a:pt x="769" y="380"/>
                    <a:pt x="691" y="423"/>
                    <a:pt x="543" y="443"/>
                  </a:cubicBezTo>
                  <a:cubicBezTo>
                    <a:pt x="358" y="468"/>
                    <a:pt x="135" y="446"/>
                    <a:pt x="44" y="395"/>
                  </a:cubicBezTo>
                  <a:cubicBezTo>
                    <a:pt x="10" y="376"/>
                    <a:pt x="0" y="355"/>
                    <a:pt x="10" y="335"/>
                  </a:cubicBezTo>
                  <a:close/>
                </a:path>
              </a:pathLst>
            </a:custGeom>
            <a:gradFill flip="none" rotWithShape="1">
              <a:gsLst>
                <a:gs pos="100000">
                  <a:srgbClr val="043E72"/>
                </a:gs>
                <a:gs pos="0">
                  <a:srgbClr val="0560B3"/>
                </a:gs>
              </a:gsLst>
              <a:lin ang="0" scaled="1"/>
              <a:tileRect/>
            </a:gradFill>
            <a:ln w="9525" cap="flat" cmpd="sng" algn="ctr">
              <a:solidFill>
                <a:srgbClr val="01568F"/>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cs typeface="+mn-cs"/>
              </a:endParaRPr>
            </a:p>
          </p:txBody>
        </p:sp>
      </p:grpSp>
      <p:sp>
        <p:nvSpPr>
          <p:cNvPr id="13" name="TextBox 15"/>
          <p:cNvSpPr txBox="1">
            <a:spLocks noChangeArrowheads="1"/>
          </p:cNvSpPr>
          <p:nvPr/>
        </p:nvSpPr>
        <p:spPr bwMode="auto">
          <a:xfrm>
            <a:off x="5818909" y="3200400"/>
            <a:ext cx="3109191" cy="461963"/>
          </a:xfrm>
          <a:prstGeom prst="rect">
            <a:avLst/>
          </a:prstGeom>
          <a:noFill/>
          <a:ln w="9525">
            <a:noFill/>
            <a:miter lim="800000"/>
            <a:headEnd/>
            <a:tailEnd/>
          </a:ln>
        </p:spPr>
        <p:txBody>
          <a:bodyPr wrap="square" lIns="0" rIns="0" anchor="b">
            <a:spAutoFit/>
          </a:bodyPr>
          <a:lstStyle/>
          <a:p>
            <a:pPr algn="r" defTabSz="457200" eaLnBrk="1" hangingPunct="1"/>
            <a:r>
              <a:rPr lang="en-US" sz="2400" b="1" dirty="0" smtClean="0">
                <a:solidFill>
                  <a:schemeClr val="bg1"/>
                </a:solidFill>
                <a:latin typeface="Arial" pitchFamily="34" charset="0"/>
              </a:rPr>
              <a:t>Company Research</a:t>
            </a:r>
            <a:endParaRPr lang="en-US" sz="2400" b="1" dirty="0">
              <a:solidFill>
                <a:schemeClr val="bg1"/>
              </a:solidFill>
              <a:latin typeface="Arial" pitchFamily="34" charset="0"/>
            </a:endParaRPr>
          </a:p>
        </p:txBody>
      </p:sp>
      <p:cxnSp>
        <p:nvCxnSpPr>
          <p:cNvPr id="14" name="Straight Arrow Connector 13"/>
          <p:cNvCxnSpPr/>
          <p:nvPr/>
        </p:nvCxnSpPr>
        <p:spPr bwMode="auto">
          <a:xfrm flipH="1">
            <a:off x="5029200" y="3668713"/>
            <a:ext cx="3898900" cy="16596"/>
          </a:xfrm>
          <a:prstGeom prst="straightConnector1">
            <a:avLst/>
          </a:prstGeom>
          <a:solidFill>
            <a:schemeClr val="accent1"/>
          </a:solidFill>
          <a:ln w="19050" cap="flat" cmpd="sng" algn="ctr">
            <a:solidFill>
              <a:srgbClr val="9B9B9B"/>
            </a:solidFill>
            <a:prstDash val="solid"/>
            <a:round/>
            <a:headEnd type="none" w="med" len="med"/>
            <a:tailEnd type="oval"/>
          </a:ln>
          <a:effectLst>
            <a:outerShdw blurRad="12700" dist="12700" dir="5400000" algn="t" rotWithShape="0">
              <a:schemeClr val="tx1">
                <a:alpha val="50000"/>
              </a:schemeClr>
            </a:outerShdw>
          </a:effectLst>
        </p:spPr>
      </p:cxnSp>
      <p:grpSp>
        <p:nvGrpSpPr>
          <p:cNvPr id="4" name="Group 4"/>
          <p:cNvGrpSpPr>
            <a:grpSpLocks/>
          </p:cNvGrpSpPr>
          <p:nvPr/>
        </p:nvGrpSpPr>
        <p:grpSpPr bwMode="auto">
          <a:xfrm>
            <a:off x="2107045" y="4548187"/>
            <a:ext cx="4259263" cy="2309813"/>
            <a:chOff x="2425700" y="3892550"/>
            <a:chExt cx="4259263" cy="2309813"/>
          </a:xfrm>
        </p:grpSpPr>
        <p:sp>
          <p:nvSpPr>
            <p:cNvPr id="17" name="Freeform 9"/>
            <p:cNvSpPr>
              <a:spLocks/>
            </p:cNvSpPr>
            <p:nvPr/>
          </p:nvSpPr>
          <p:spPr bwMode="auto">
            <a:xfrm>
              <a:off x="2425700" y="3892550"/>
              <a:ext cx="4259263" cy="2309813"/>
            </a:xfrm>
            <a:custGeom>
              <a:avLst/>
              <a:gdLst>
                <a:gd name="T0" fmla="*/ 1124 w 1136"/>
                <a:gd name="T1" fmla="*/ 493 h 616"/>
                <a:gd name="T2" fmla="*/ 1131 w 1136"/>
                <a:gd name="T3" fmla="*/ 482 h 616"/>
                <a:gd name="T4" fmla="*/ 1134 w 1136"/>
                <a:gd name="T5" fmla="*/ 475 h 616"/>
                <a:gd name="T6" fmla="*/ 1136 w 1136"/>
                <a:gd name="T7" fmla="*/ 464 h 616"/>
                <a:gd name="T8" fmla="*/ 1136 w 1136"/>
                <a:gd name="T9" fmla="*/ 456 h 616"/>
                <a:gd name="T10" fmla="*/ 1134 w 1136"/>
                <a:gd name="T11" fmla="*/ 446 h 616"/>
                <a:gd name="T12" fmla="*/ 971 w 1136"/>
                <a:gd name="T13" fmla="*/ 112 h 616"/>
                <a:gd name="T14" fmla="*/ 176 w 1136"/>
                <a:gd name="T15" fmla="*/ 111 h 616"/>
                <a:gd name="T16" fmla="*/ 15 w 1136"/>
                <a:gd name="T17" fmla="*/ 437 h 616"/>
                <a:gd name="T18" fmla="*/ 77 w 1136"/>
                <a:gd name="T19" fmla="*/ 533 h 616"/>
                <a:gd name="T20" fmla="*/ 94 w 1136"/>
                <a:gd name="T21" fmla="*/ 541 h 616"/>
                <a:gd name="T22" fmla="*/ 107 w 1136"/>
                <a:gd name="T23" fmla="*/ 546 h 616"/>
                <a:gd name="T24" fmla="*/ 125 w 1136"/>
                <a:gd name="T25" fmla="*/ 553 h 616"/>
                <a:gd name="T26" fmla="*/ 140 w 1136"/>
                <a:gd name="T27" fmla="*/ 559 h 616"/>
                <a:gd name="T28" fmla="*/ 160 w 1136"/>
                <a:gd name="T29" fmla="*/ 565 h 616"/>
                <a:gd name="T30" fmla="*/ 177 w 1136"/>
                <a:gd name="T31" fmla="*/ 570 h 616"/>
                <a:gd name="T32" fmla="*/ 198 w 1136"/>
                <a:gd name="T33" fmla="*/ 576 h 616"/>
                <a:gd name="T34" fmla="*/ 217 w 1136"/>
                <a:gd name="T35" fmla="*/ 580 h 616"/>
                <a:gd name="T36" fmla="*/ 240 w 1136"/>
                <a:gd name="T37" fmla="*/ 585 h 616"/>
                <a:gd name="T38" fmla="*/ 259 w 1136"/>
                <a:gd name="T39" fmla="*/ 589 h 616"/>
                <a:gd name="T40" fmla="*/ 285 w 1136"/>
                <a:gd name="T41" fmla="*/ 593 h 616"/>
                <a:gd name="T42" fmla="*/ 304 w 1136"/>
                <a:gd name="T43" fmla="*/ 596 h 616"/>
                <a:gd name="T44" fmla="*/ 333 w 1136"/>
                <a:gd name="T45" fmla="*/ 600 h 616"/>
                <a:gd name="T46" fmla="*/ 352 w 1136"/>
                <a:gd name="T47" fmla="*/ 603 h 616"/>
                <a:gd name="T48" fmla="*/ 382 w 1136"/>
                <a:gd name="T49" fmla="*/ 606 h 616"/>
                <a:gd name="T50" fmla="*/ 402 w 1136"/>
                <a:gd name="T51" fmla="*/ 608 h 616"/>
                <a:gd name="T52" fmla="*/ 433 w 1136"/>
                <a:gd name="T53" fmla="*/ 611 h 616"/>
                <a:gd name="T54" fmla="*/ 454 w 1136"/>
                <a:gd name="T55" fmla="*/ 612 h 616"/>
                <a:gd name="T56" fmla="*/ 485 w 1136"/>
                <a:gd name="T57" fmla="*/ 614 h 616"/>
                <a:gd name="T58" fmla="*/ 507 w 1136"/>
                <a:gd name="T59" fmla="*/ 615 h 616"/>
                <a:gd name="T60" fmla="*/ 523 w 1136"/>
                <a:gd name="T61" fmla="*/ 615 h 616"/>
                <a:gd name="T62" fmla="*/ 597 w 1136"/>
                <a:gd name="T63" fmla="*/ 616 h 616"/>
                <a:gd name="T64" fmla="*/ 637 w 1136"/>
                <a:gd name="T65" fmla="*/ 615 h 616"/>
                <a:gd name="T66" fmla="*/ 710 w 1136"/>
                <a:gd name="T67" fmla="*/ 611 h 616"/>
                <a:gd name="T68" fmla="*/ 749 w 1136"/>
                <a:gd name="T69" fmla="*/ 608 h 616"/>
                <a:gd name="T70" fmla="*/ 821 w 1136"/>
                <a:gd name="T71" fmla="*/ 600 h 616"/>
                <a:gd name="T72" fmla="*/ 859 w 1136"/>
                <a:gd name="T73" fmla="*/ 595 h 616"/>
                <a:gd name="T74" fmla="*/ 884 w 1136"/>
                <a:gd name="T75" fmla="*/ 590 h 616"/>
                <a:gd name="T76" fmla="*/ 918 w 1136"/>
                <a:gd name="T77" fmla="*/ 584 h 616"/>
                <a:gd name="T78" fmla="*/ 939 w 1136"/>
                <a:gd name="T79" fmla="*/ 579 h 616"/>
                <a:gd name="T80" fmla="*/ 955 w 1136"/>
                <a:gd name="T81" fmla="*/ 575 h 616"/>
                <a:gd name="T82" fmla="*/ 983 w 1136"/>
                <a:gd name="T83" fmla="*/ 567 h 616"/>
                <a:gd name="T84" fmla="*/ 1001 w 1136"/>
                <a:gd name="T85" fmla="*/ 562 h 616"/>
                <a:gd name="T86" fmla="*/ 1023 w 1136"/>
                <a:gd name="T87" fmla="*/ 554 h 616"/>
                <a:gd name="T88" fmla="*/ 1039 w 1136"/>
                <a:gd name="T89" fmla="*/ 548 h 616"/>
                <a:gd name="T90" fmla="*/ 1060 w 1136"/>
                <a:gd name="T91" fmla="*/ 539 h 616"/>
                <a:gd name="T92" fmla="*/ 1073 w 1136"/>
                <a:gd name="T93" fmla="*/ 532 h 616"/>
                <a:gd name="T94" fmla="*/ 1090 w 1136"/>
                <a:gd name="T95" fmla="*/ 523 h 616"/>
                <a:gd name="T96" fmla="*/ 1100 w 1136"/>
                <a:gd name="T97" fmla="*/ 516 h 616"/>
                <a:gd name="T98" fmla="*/ 1112 w 1136"/>
                <a:gd name="T99" fmla="*/ 505 h 616"/>
                <a:gd name="T100" fmla="*/ 1119 w 1136"/>
                <a:gd name="T101" fmla="*/ 498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36" h="616">
                  <a:moveTo>
                    <a:pt x="1119" y="498"/>
                  </a:moveTo>
                  <a:cubicBezTo>
                    <a:pt x="1121" y="497"/>
                    <a:pt x="1122" y="496"/>
                    <a:pt x="1123" y="495"/>
                  </a:cubicBezTo>
                  <a:cubicBezTo>
                    <a:pt x="1123" y="494"/>
                    <a:pt x="1124" y="493"/>
                    <a:pt x="1124" y="493"/>
                  </a:cubicBezTo>
                  <a:cubicBezTo>
                    <a:pt x="1125" y="491"/>
                    <a:pt x="1126" y="490"/>
                    <a:pt x="1127" y="488"/>
                  </a:cubicBezTo>
                  <a:cubicBezTo>
                    <a:pt x="1127" y="488"/>
                    <a:pt x="1128" y="488"/>
                    <a:pt x="1128" y="487"/>
                  </a:cubicBezTo>
                  <a:cubicBezTo>
                    <a:pt x="1129" y="486"/>
                    <a:pt x="1130" y="484"/>
                    <a:pt x="1131" y="482"/>
                  </a:cubicBezTo>
                  <a:cubicBezTo>
                    <a:pt x="1131" y="481"/>
                    <a:pt x="1131" y="481"/>
                    <a:pt x="1132" y="480"/>
                  </a:cubicBezTo>
                  <a:cubicBezTo>
                    <a:pt x="1132" y="479"/>
                    <a:pt x="1133" y="478"/>
                    <a:pt x="1133" y="476"/>
                  </a:cubicBezTo>
                  <a:cubicBezTo>
                    <a:pt x="1134" y="476"/>
                    <a:pt x="1134" y="475"/>
                    <a:pt x="1134" y="475"/>
                  </a:cubicBezTo>
                  <a:cubicBezTo>
                    <a:pt x="1134" y="473"/>
                    <a:pt x="1135" y="472"/>
                    <a:pt x="1135" y="471"/>
                  </a:cubicBezTo>
                  <a:cubicBezTo>
                    <a:pt x="1135" y="470"/>
                    <a:pt x="1135" y="470"/>
                    <a:pt x="1136" y="469"/>
                  </a:cubicBezTo>
                  <a:cubicBezTo>
                    <a:pt x="1136" y="467"/>
                    <a:pt x="1136" y="466"/>
                    <a:pt x="1136" y="464"/>
                  </a:cubicBezTo>
                  <a:cubicBezTo>
                    <a:pt x="1136" y="464"/>
                    <a:pt x="1136" y="464"/>
                    <a:pt x="1136" y="463"/>
                  </a:cubicBezTo>
                  <a:cubicBezTo>
                    <a:pt x="1136" y="462"/>
                    <a:pt x="1136" y="460"/>
                    <a:pt x="1136" y="458"/>
                  </a:cubicBezTo>
                  <a:cubicBezTo>
                    <a:pt x="1136" y="457"/>
                    <a:pt x="1136" y="457"/>
                    <a:pt x="1136" y="456"/>
                  </a:cubicBezTo>
                  <a:cubicBezTo>
                    <a:pt x="1136" y="455"/>
                    <a:pt x="1136" y="454"/>
                    <a:pt x="1136" y="452"/>
                  </a:cubicBezTo>
                  <a:cubicBezTo>
                    <a:pt x="1136" y="452"/>
                    <a:pt x="1135" y="451"/>
                    <a:pt x="1135" y="450"/>
                  </a:cubicBezTo>
                  <a:cubicBezTo>
                    <a:pt x="1135" y="449"/>
                    <a:pt x="1135" y="448"/>
                    <a:pt x="1134" y="446"/>
                  </a:cubicBezTo>
                  <a:cubicBezTo>
                    <a:pt x="1134" y="446"/>
                    <a:pt x="1134" y="445"/>
                    <a:pt x="1134" y="445"/>
                  </a:cubicBezTo>
                  <a:cubicBezTo>
                    <a:pt x="1133" y="443"/>
                    <a:pt x="1132" y="441"/>
                    <a:pt x="1131" y="439"/>
                  </a:cubicBezTo>
                  <a:cubicBezTo>
                    <a:pt x="1078" y="330"/>
                    <a:pt x="1024" y="221"/>
                    <a:pt x="971" y="112"/>
                  </a:cubicBezTo>
                  <a:cubicBezTo>
                    <a:pt x="965" y="101"/>
                    <a:pt x="953" y="89"/>
                    <a:pt x="933" y="78"/>
                  </a:cubicBezTo>
                  <a:cubicBezTo>
                    <a:pt x="836" y="23"/>
                    <a:pt x="596" y="0"/>
                    <a:pt x="397" y="26"/>
                  </a:cubicBezTo>
                  <a:cubicBezTo>
                    <a:pt x="273" y="43"/>
                    <a:pt x="194" y="75"/>
                    <a:pt x="176" y="111"/>
                  </a:cubicBezTo>
                  <a:cubicBezTo>
                    <a:pt x="15" y="437"/>
                    <a:pt x="15" y="437"/>
                    <a:pt x="15" y="437"/>
                  </a:cubicBezTo>
                  <a:cubicBezTo>
                    <a:pt x="15" y="437"/>
                    <a:pt x="15" y="437"/>
                    <a:pt x="15" y="437"/>
                  </a:cubicBezTo>
                  <a:cubicBezTo>
                    <a:pt x="15" y="437"/>
                    <a:pt x="15" y="437"/>
                    <a:pt x="15" y="437"/>
                  </a:cubicBezTo>
                  <a:cubicBezTo>
                    <a:pt x="0" y="467"/>
                    <a:pt x="16" y="498"/>
                    <a:pt x="67" y="527"/>
                  </a:cubicBezTo>
                  <a:cubicBezTo>
                    <a:pt x="70" y="529"/>
                    <a:pt x="72" y="530"/>
                    <a:pt x="75" y="532"/>
                  </a:cubicBezTo>
                  <a:cubicBezTo>
                    <a:pt x="76" y="532"/>
                    <a:pt x="77" y="532"/>
                    <a:pt x="77" y="533"/>
                  </a:cubicBezTo>
                  <a:cubicBezTo>
                    <a:pt x="79" y="534"/>
                    <a:pt x="81" y="535"/>
                    <a:pt x="83" y="536"/>
                  </a:cubicBezTo>
                  <a:cubicBezTo>
                    <a:pt x="84" y="536"/>
                    <a:pt x="85" y="537"/>
                    <a:pt x="86" y="537"/>
                  </a:cubicBezTo>
                  <a:cubicBezTo>
                    <a:pt x="89" y="538"/>
                    <a:pt x="91" y="540"/>
                    <a:pt x="94" y="541"/>
                  </a:cubicBezTo>
                  <a:cubicBezTo>
                    <a:pt x="94" y="541"/>
                    <a:pt x="94" y="541"/>
                    <a:pt x="95" y="541"/>
                  </a:cubicBezTo>
                  <a:cubicBezTo>
                    <a:pt x="98" y="543"/>
                    <a:pt x="101" y="544"/>
                    <a:pt x="104" y="545"/>
                  </a:cubicBezTo>
                  <a:cubicBezTo>
                    <a:pt x="105" y="546"/>
                    <a:pt x="106" y="546"/>
                    <a:pt x="107" y="546"/>
                  </a:cubicBezTo>
                  <a:cubicBezTo>
                    <a:pt x="109" y="547"/>
                    <a:pt x="111" y="548"/>
                    <a:pt x="114" y="549"/>
                  </a:cubicBezTo>
                  <a:cubicBezTo>
                    <a:pt x="115" y="550"/>
                    <a:pt x="116" y="550"/>
                    <a:pt x="117" y="550"/>
                  </a:cubicBezTo>
                  <a:cubicBezTo>
                    <a:pt x="119" y="551"/>
                    <a:pt x="122" y="552"/>
                    <a:pt x="125" y="553"/>
                  </a:cubicBezTo>
                  <a:cubicBezTo>
                    <a:pt x="125" y="554"/>
                    <a:pt x="126" y="554"/>
                    <a:pt x="127" y="554"/>
                  </a:cubicBezTo>
                  <a:cubicBezTo>
                    <a:pt x="130" y="555"/>
                    <a:pt x="134" y="557"/>
                    <a:pt x="137" y="558"/>
                  </a:cubicBezTo>
                  <a:cubicBezTo>
                    <a:pt x="138" y="558"/>
                    <a:pt x="139" y="558"/>
                    <a:pt x="140" y="559"/>
                  </a:cubicBezTo>
                  <a:cubicBezTo>
                    <a:pt x="143" y="560"/>
                    <a:pt x="145" y="560"/>
                    <a:pt x="148" y="561"/>
                  </a:cubicBezTo>
                  <a:cubicBezTo>
                    <a:pt x="149" y="562"/>
                    <a:pt x="150" y="562"/>
                    <a:pt x="152" y="562"/>
                  </a:cubicBezTo>
                  <a:cubicBezTo>
                    <a:pt x="154" y="563"/>
                    <a:pt x="157" y="564"/>
                    <a:pt x="160" y="565"/>
                  </a:cubicBezTo>
                  <a:cubicBezTo>
                    <a:pt x="161" y="565"/>
                    <a:pt x="162" y="566"/>
                    <a:pt x="163" y="566"/>
                  </a:cubicBezTo>
                  <a:cubicBezTo>
                    <a:pt x="166" y="567"/>
                    <a:pt x="170" y="568"/>
                    <a:pt x="174" y="569"/>
                  </a:cubicBezTo>
                  <a:cubicBezTo>
                    <a:pt x="175" y="569"/>
                    <a:pt x="176" y="570"/>
                    <a:pt x="177" y="570"/>
                  </a:cubicBezTo>
                  <a:cubicBezTo>
                    <a:pt x="180" y="571"/>
                    <a:pt x="183" y="572"/>
                    <a:pt x="186" y="572"/>
                  </a:cubicBezTo>
                  <a:cubicBezTo>
                    <a:pt x="187" y="573"/>
                    <a:pt x="188" y="573"/>
                    <a:pt x="190" y="573"/>
                  </a:cubicBezTo>
                  <a:cubicBezTo>
                    <a:pt x="193" y="574"/>
                    <a:pt x="196" y="575"/>
                    <a:pt x="198" y="576"/>
                  </a:cubicBezTo>
                  <a:cubicBezTo>
                    <a:pt x="200" y="576"/>
                    <a:pt x="201" y="576"/>
                    <a:pt x="202" y="577"/>
                  </a:cubicBezTo>
                  <a:cubicBezTo>
                    <a:pt x="206" y="577"/>
                    <a:pt x="210" y="578"/>
                    <a:pt x="214" y="579"/>
                  </a:cubicBezTo>
                  <a:cubicBezTo>
                    <a:pt x="215" y="580"/>
                    <a:pt x="216" y="580"/>
                    <a:pt x="217" y="580"/>
                  </a:cubicBezTo>
                  <a:cubicBezTo>
                    <a:pt x="220" y="581"/>
                    <a:pt x="224" y="581"/>
                    <a:pt x="227" y="582"/>
                  </a:cubicBezTo>
                  <a:cubicBezTo>
                    <a:pt x="228" y="583"/>
                    <a:pt x="230" y="583"/>
                    <a:pt x="231" y="583"/>
                  </a:cubicBezTo>
                  <a:cubicBezTo>
                    <a:pt x="234" y="584"/>
                    <a:pt x="237" y="584"/>
                    <a:pt x="240" y="585"/>
                  </a:cubicBezTo>
                  <a:cubicBezTo>
                    <a:pt x="242" y="585"/>
                    <a:pt x="243" y="586"/>
                    <a:pt x="245" y="586"/>
                  </a:cubicBezTo>
                  <a:cubicBezTo>
                    <a:pt x="249" y="587"/>
                    <a:pt x="253" y="588"/>
                    <a:pt x="258" y="588"/>
                  </a:cubicBezTo>
                  <a:cubicBezTo>
                    <a:pt x="258" y="589"/>
                    <a:pt x="258" y="589"/>
                    <a:pt x="259" y="589"/>
                  </a:cubicBezTo>
                  <a:cubicBezTo>
                    <a:pt x="263" y="589"/>
                    <a:pt x="267" y="590"/>
                    <a:pt x="271" y="591"/>
                  </a:cubicBezTo>
                  <a:cubicBezTo>
                    <a:pt x="273" y="591"/>
                    <a:pt x="274" y="591"/>
                    <a:pt x="276" y="592"/>
                  </a:cubicBezTo>
                  <a:cubicBezTo>
                    <a:pt x="279" y="592"/>
                    <a:pt x="282" y="593"/>
                    <a:pt x="285" y="593"/>
                  </a:cubicBezTo>
                  <a:cubicBezTo>
                    <a:pt x="287" y="594"/>
                    <a:pt x="288" y="594"/>
                    <a:pt x="290" y="594"/>
                  </a:cubicBezTo>
                  <a:cubicBezTo>
                    <a:pt x="294" y="595"/>
                    <a:pt x="298" y="595"/>
                    <a:pt x="302" y="596"/>
                  </a:cubicBezTo>
                  <a:cubicBezTo>
                    <a:pt x="302" y="596"/>
                    <a:pt x="303" y="596"/>
                    <a:pt x="304" y="596"/>
                  </a:cubicBezTo>
                  <a:cubicBezTo>
                    <a:pt x="308" y="597"/>
                    <a:pt x="313" y="598"/>
                    <a:pt x="318" y="598"/>
                  </a:cubicBezTo>
                  <a:cubicBezTo>
                    <a:pt x="319" y="599"/>
                    <a:pt x="321" y="599"/>
                    <a:pt x="322" y="599"/>
                  </a:cubicBezTo>
                  <a:cubicBezTo>
                    <a:pt x="326" y="599"/>
                    <a:pt x="329" y="600"/>
                    <a:pt x="333" y="600"/>
                  </a:cubicBezTo>
                  <a:cubicBezTo>
                    <a:pt x="334" y="601"/>
                    <a:pt x="336" y="601"/>
                    <a:pt x="337" y="601"/>
                  </a:cubicBezTo>
                  <a:cubicBezTo>
                    <a:pt x="341" y="602"/>
                    <a:pt x="345" y="602"/>
                    <a:pt x="349" y="603"/>
                  </a:cubicBezTo>
                  <a:cubicBezTo>
                    <a:pt x="350" y="603"/>
                    <a:pt x="351" y="603"/>
                    <a:pt x="352" y="603"/>
                  </a:cubicBezTo>
                  <a:cubicBezTo>
                    <a:pt x="357" y="603"/>
                    <a:pt x="362" y="604"/>
                    <a:pt x="367" y="605"/>
                  </a:cubicBezTo>
                  <a:cubicBezTo>
                    <a:pt x="368" y="605"/>
                    <a:pt x="370" y="605"/>
                    <a:pt x="371" y="605"/>
                  </a:cubicBezTo>
                  <a:cubicBezTo>
                    <a:pt x="375" y="605"/>
                    <a:pt x="378" y="606"/>
                    <a:pt x="382" y="606"/>
                  </a:cubicBezTo>
                  <a:cubicBezTo>
                    <a:pt x="384" y="606"/>
                    <a:pt x="385" y="607"/>
                    <a:pt x="387" y="607"/>
                  </a:cubicBezTo>
                  <a:cubicBezTo>
                    <a:pt x="391" y="607"/>
                    <a:pt x="395" y="607"/>
                    <a:pt x="398" y="608"/>
                  </a:cubicBezTo>
                  <a:cubicBezTo>
                    <a:pt x="400" y="608"/>
                    <a:pt x="401" y="608"/>
                    <a:pt x="402" y="608"/>
                  </a:cubicBezTo>
                  <a:cubicBezTo>
                    <a:pt x="407" y="609"/>
                    <a:pt x="412" y="609"/>
                    <a:pt x="417" y="609"/>
                  </a:cubicBezTo>
                  <a:cubicBezTo>
                    <a:pt x="419" y="610"/>
                    <a:pt x="420" y="610"/>
                    <a:pt x="421" y="610"/>
                  </a:cubicBezTo>
                  <a:cubicBezTo>
                    <a:pt x="425" y="610"/>
                    <a:pt x="429" y="610"/>
                    <a:pt x="433" y="611"/>
                  </a:cubicBezTo>
                  <a:cubicBezTo>
                    <a:pt x="435" y="611"/>
                    <a:pt x="437" y="611"/>
                    <a:pt x="438" y="611"/>
                  </a:cubicBezTo>
                  <a:cubicBezTo>
                    <a:pt x="442" y="611"/>
                    <a:pt x="446" y="612"/>
                    <a:pt x="450" y="612"/>
                  </a:cubicBezTo>
                  <a:cubicBezTo>
                    <a:pt x="451" y="612"/>
                    <a:pt x="453" y="612"/>
                    <a:pt x="454" y="612"/>
                  </a:cubicBezTo>
                  <a:cubicBezTo>
                    <a:pt x="459" y="612"/>
                    <a:pt x="464" y="613"/>
                    <a:pt x="470" y="613"/>
                  </a:cubicBezTo>
                  <a:cubicBezTo>
                    <a:pt x="471" y="613"/>
                    <a:pt x="472" y="613"/>
                    <a:pt x="473" y="613"/>
                  </a:cubicBezTo>
                  <a:cubicBezTo>
                    <a:pt x="477" y="613"/>
                    <a:pt x="481" y="614"/>
                    <a:pt x="485" y="614"/>
                  </a:cubicBezTo>
                  <a:cubicBezTo>
                    <a:pt x="487" y="614"/>
                    <a:pt x="489" y="614"/>
                    <a:pt x="491" y="614"/>
                  </a:cubicBezTo>
                  <a:cubicBezTo>
                    <a:pt x="495" y="614"/>
                    <a:pt x="498" y="614"/>
                    <a:pt x="502" y="614"/>
                  </a:cubicBezTo>
                  <a:cubicBezTo>
                    <a:pt x="504" y="614"/>
                    <a:pt x="505" y="615"/>
                    <a:pt x="507" y="615"/>
                  </a:cubicBezTo>
                  <a:cubicBezTo>
                    <a:pt x="512" y="615"/>
                    <a:pt x="518" y="615"/>
                    <a:pt x="523" y="615"/>
                  </a:cubicBezTo>
                  <a:cubicBezTo>
                    <a:pt x="523" y="615"/>
                    <a:pt x="523" y="615"/>
                    <a:pt x="523" y="615"/>
                  </a:cubicBezTo>
                  <a:cubicBezTo>
                    <a:pt x="523" y="615"/>
                    <a:pt x="523" y="615"/>
                    <a:pt x="523" y="615"/>
                  </a:cubicBezTo>
                  <a:cubicBezTo>
                    <a:pt x="535" y="615"/>
                    <a:pt x="547" y="616"/>
                    <a:pt x="559" y="616"/>
                  </a:cubicBezTo>
                  <a:cubicBezTo>
                    <a:pt x="560" y="616"/>
                    <a:pt x="561" y="616"/>
                    <a:pt x="561" y="616"/>
                  </a:cubicBezTo>
                  <a:cubicBezTo>
                    <a:pt x="573" y="616"/>
                    <a:pt x="585" y="616"/>
                    <a:pt x="597" y="616"/>
                  </a:cubicBezTo>
                  <a:cubicBezTo>
                    <a:pt x="598" y="616"/>
                    <a:pt x="598" y="616"/>
                    <a:pt x="599" y="616"/>
                  </a:cubicBezTo>
                  <a:cubicBezTo>
                    <a:pt x="611" y="616"/>
                    <a:pt x="623" y="615"/>
                    <a:pt x="635" y="615"/>
                  </a:cubicBezTo>
                  <a:cubicBezTo>
                    <a:pt x="635" y="615"/>
                    <a:pt x="636" y="615"/>
                    <a:pt x="637" y="615"/>
                  </a:cubicBezTo>
                  <a:cubicBezTo>
                    <a:pt x="649" y="615"/>
                    <a:pt x="661" y="614"/>
                    <a:pt x="673" y="614"/>
                  </a:cubicBezTo>
                  <a:cubicBezTo>
                    <a:pt x="673" y="614"/>
                    <a:pt x="673" y="614"/>
                    <a:pt x="673" y="614"/>
                  </a:cubicBezTo>
                  <a:cubicBezTo>
                    <a:pt x="686" y="613"/>
                    <a:pt x="698" y="612"/>
                    <a:pt x="710" y="611"/>
                  </a:cubicBezTo>
                  <a:cubicBezTo>
                    <a:pt x="710" y="611"/>
                    <a:pt x="711" y="611"/>
                    <a:pt x="712" y="611"/>
                  </a:cubicBezTo>
                  <a:cubicBezTo>
                    <a:pt x="723" y="610"/>
                    <a:pt x="735" y="610"/>
                    <a:pt x="747" y="608"/>
                  </a:cubicBezTo>
                  <a:cubicBezTo>
                    <a:pt x="747" y="608"/>
                    <a:pt x="748" y="608"/>
                    <a:pt x="749" y="608"/>
                  </a:cubicBezTo>
                  <a:cubicBezTo>
                    <a:pt x="761" y="607"/>
                    <a:pt x="772" y="606"/>
                    <a:pt x="784" y="605"/>
                  </a:cubicBezTo>
                  <a:cubicBezTo>
                    <a:pt x="785" y="605"/>
                    <a:pt x="785" y="605"/>
                    <a:pt x="786" y="605"/>
                  </a:cubicBezTo>
                  <a:cubicBezTo>
                    <a:pt x="798" y="603"/>
                    <a:pt x="809" y="602"/>
                    <a:pt x="821" y="600"/>
                  </a:cubicBezTo>
                  <a:cubicBezTo>
                    <a:pt x="827" y="599"/>
                    <a:pt x="834" y="598"/>
                    <a:pt x="840" y="598"/>
                  </a:cubicBezTo>
                  <a:cubicBezTo>
                    <a:pt x="842" y="597"/>
                    <a:pt x="844" y="597"/>
                    <a:pt x="846" y="597"/>
                  </a:cubicBezTo>
                  <a:cubicBezTo>
                    <a:pt x="850" y="596"/>
                    <a:pt x="855" y="595"/>
                    <a:pt x="859" y="595"/>
                  </a:cubicBezTo>
                  <a:cubicBezTo>
                    <a:pt x="861" y="594"/>
                    <a:pt x="863" y="594"/>
                    <a:pt x="865" y="594"/>
                  </a:cubicBezTo>
                  <a:cubicBezTo>
                    <a:pt x="869" y="593"/>
                    <a:pt x="873" y="592"/>
                    <a:pt x="877" y="592"/>
                  </a:cubicBezTo>
                  <a:cubicBezTo>
                    <a:pt x="879" y="591"/>
                    <a:pt x="882" y="591"/>
                    <a:pt x="884" y="590"/>
                  </a:cubicBezTo>
                  <a:cubicBezTo>
                    <a:pt x="888" y="590"/>
                    <a:pt x="892" y="589"/>
                    <a:pt x="896" y="588"/>
                  </a:cubicBezTo>
                  <a:cubicBezTo>
                    <a:pt x="898" y="588"/>
                    <a:pt x="899" y="587"/>
                    <a:pt x="901" y="587"/>
                  </a:cubicBezTo>
                  <a:cubicBezTo>
                    <a:pt x="907" y="586"/>
                    <a:pt x="912" y="585"/>
                    <a:pt x="918" y="584"/>
                  </a:cubicBezTo>
                  <a:cubicBezTo>
                    <a:pt x="918" y="584"/>
                    <a:pt x="919" y="583"/>
                    <a:pt x="919" y="583"/>
                  </a:cubicBezTo>
                  <a:cubicBezTo>
                    <a:pt x="924" y="582"/>
                    <a:pt x="929" y="581"/>
                    <a:pt x="934" y="580"/>
                  </a:cubicBezTo>
                  <a:cubicBezTo>
                    <a:pt x="936" y="580"/>
                    <a:pt x="937" y="579"/>
                    <a:pt x="939" y="579"/>
                  </a:cubicBezTo>
                  <a:cubicBezTo>
                    <a:pt x="941" y="578"/>
                    <a:pt x="944" y="578"/>
                    <a:pt x="946" y="577"/>
                  </a:cubicBezTo>
                  <a:cubicBezTo>
                    <a:pt x="947" y="577"/>
                    <a:pt x="949" y="577"/>
                    <a:pt x="950" y="576"/>
                  </a:cubicBezTo>
                  <a:cubicBezTo>
                    <a:pt x="952" y="576"/>
                    <a:pt x="953" y="575"/>
                    <a:pt x="955" y="575"/>
                  </a:cubicBezTo>
                  <a:cubicBezTo>
                    <a:pt x="958" y="574"/>
                    <a:pt x="962" y="573"/>
                    <a:pt x="965" y="572"/>
                  </a:cubicBezTo>
                  <a:cubicBezTo>
                    <a:pt x="967" y="572"/>
                    <a:pt x="968" y="572"/>
                    <a:pt x="970" y="571"/>
                  </a:cubicBezTo>
                  <a:cubicBezTo>
                    <a:pt x="974" y="570"/>
                    <a:pt x="979" y="569"/>
                    <a:pt x="983" y="567"/>
                  </a:cubicBezTo>
                  <a:cubicBezTo>
                    <a:pt x="984" y="567"/>
                    <a:pt x="984" y="567"/>
                    <a:pt x="984" y="567"/>
                  </a:cubicBezTo>
                  <a:cubicBezTo>
                    <a:pt x="988" y="566"/>
                    <a:pt x="993" y="564"/>
                    <a:pt x="997" y="563"/>
                  </a:cubicBezTo>
                  <a:cubicBezTo>
                    <a:pt x="999" y="563"/>
                    <a:pt x="1000" y="562"/>
                    <a:pt x="1001" y="562"/>
                  </a:cubicBezTo>
                  <a:cubicBezTo>
                    <a:pt x="1004" y="561"/>
                    <a:pt x="1007" y="560"/>
                    <a:pt x="1010" y="559"/>
                  </a:cubicBezTo>
                  <a:cubicBezTo>
                    <a:pt x="1012" y="558"/>
                    <a:pt x="1013" y="558"/>
                    <a:pt x="1015" y="557"/>
                  </a:cubicBezTo>
                  <a:cubicBezTo>
                    <a:pt x="1018" y="556"/>
                    <a:pt x="1020" y="555"/>
                    <a:pt x="1023" y="554"/>
                  </a:cubicBezTo>
                  <a:cubicBezTo>
                    <a:pt x="1025" y="554"/>
                    <a:pt x="1026" y="553"/>
                    <a:pt x="1027" y="553"/>
                  </a:cubicBezTo>
                  <a:cubicBezTo>
                    <a:pt x="1031" y="551"/>
                    <a:pt x="1035" y="550"/>
                    <a:pt x="1038" y="548"/>
                  </a:cubicBezTo>
                  <a:cubicBezTo>
                    <a:pt x="1039" y="548"/>
                    <a:pt x="1039" y="548"/>
                    <a:pt x="1039" y="548"/>
                  </a:cubicBezTo>
                  <a:cubicBezTo>
                    <a:pt x="1043" y="547"/>
                    <a:pt x="1046" y="545"/>
                    <a:pt x="1049" y="544"/>
                  </a:cubicBezTo>
                  <a:cubicBezTo>
                    <a:pt x="1050" y="543"/>
                    <a:pt x="1051" y="543"/>
                    <a:pt x="1053" y="542"/>
                  </a:cubicBezTo>
                  <a:cubicBezTo>
                    <a:pt x="1055" y="541"/>
                    <a:pt x="1057" y="540"/>
                    <a:pt x="1060" y="539"/>
                  </a:cubicBezTo>
                  <a:cubicBezTo>
                    <a:pt x="1061" y="538"/>
                    <a:pt x="1062" y="538"/>
                    <a:pt x="1063" y="537"/>
                  </a:cubicBezTo>
                  <a:cubicBezTo>
                    <a:pt x="1065" y="536"/>
                    <a:pt x="1068" y="535"/>
                    <a:pt x="1070" y="534"/>
                  </a:cubicBezTo>
                  <a:cubicBezTo>
                    <a:pt x="1071" y="533"/>
                    <a:pt x="1072" y="533"/>
                    <a:pt x="1073" y="532"/>
                  </a:cubicBezTo>
                  <a:cubicBezTo>
                    <a:pt x="1076" y="531"/>
                    <a:pt x="1079" y="529"/>
                    <a:pt x="1081" y="528"/>
                  </a:cubicBezTo>
                  <a:cubicBezTo>
                    <a:pt x="1082" y="527"/>
                    <a:pt x="1082" y="527"/>
                    <a:pt x="1083" y="527"/>
                  </a:cubicBezTo>
                  <a:cubicBezTo>
                    <a:pt x="1085" y="525"/>
                    <a:pt x="1087" y="524"/>
                    <a:pt x="1090" y="523"/>
                  </a:cubicBezTo>
                  <a:cubicBezTo>
                    <a:pt x="1090" y="522"/>
                    <a:pt x="1091" y="521"/>
                    <a:pt x="1092" y="521"/>
                  </a:cubicBezTo>
                  <a:cubicBezTo>
                    <a:pt x="1094" y="520"/>
                    <a:pt x="1096" y="519"/>
                    <a:pt x="1097" y="517"/>
                  </a:cubicBezTo>
                  <a:cubicBezTo>
                    <a:pt x="1098" y="517"/>
                    <a:pt x="1099" y="516"/>
                    <a:pt x="1100" y="516"/>
                  </a:cubicBezTo>
                  <a:cubicBezTo>
                    <a:pt x="1101" y="514"/>
                    <a:pt x="1103" y="513"/>
                    <a:pt x="1105" y="512"/>
                  </a:cubicBezTo>
                  <a:cubicBezTo>
                    <a:pt x="1105" y="511"/>
                    <a:pt x="1106" y="511"/>
                    <a:pt x="1106" y="510"/>
                  </a:cubicBezTo>
                  <a:cubicBezTo>
                    <a:pt x="1109" y="509"/>
                    <a:pt x="1111" y="507"/>
                    <a:pt x="1112" y="505"/>
                  </a:cubicBezTo>
                  <a:cubicBezTo>
                    <a:pt x="1113" y="505"/>
                    <a:pt x="1113" y="504"/>
                    <a:pt x="1114" y="504"/>
                  </a:cubicBezTo>
                  <a:cubicBezTo>
                    <a:pt x="1115" y="503"/>
                    <a:pt x="1117" y="501"/>
                    <a:pt x="1118" y="500"/>
                  </a:cubicBezTo>
                  <a:cubicBezTo>
                    <a:pt x="1118" y="499"/>
                    <a:pt x="1119" y="499"/>
                    <a:pt x="1119" y="498"/>
                  </a:cubicBezTo>
                  <a:close/>
                </a:path>
              </a:pathLst>
            </a:custGeom>
            <a:gradFill flip="none" rotWithShape="1">
              <a:gsLst>
                <a:gs pos="0">
                  <a:srgbClr val="093667"/>
                </a:gs>
                <a:gs pos="100000">
                  <a:srgbClr val="011E39"/>
                </a:gs>
              </a:gsLst>
              <a:lin ang="0" scaled="1"/>
              <a:tileRect/>
            </a:gradFill>
            <a:ln>
              <a:solidFill>
                <a:srgbClr val="013253"/>
              </a:solidFill>
            </a:ln>
            <a:effectLst>
              <a:outerShdw blurRad="38100" dist="25400" dir="5400000" algn="ctr" rotWithShape="0">
                <a:srgbClr val="000000">
                  <a:alpha val="27000"/>
                </a:srgbClr>
              </a:outerShdw>
            </a:effectLst>
          </p:spPr>
          <p:txBody>
            <a:bodyPr/>
            <a:lstStyle/>
            <a:p>
              <a:pPr eaLnBrk="1" fontAlgn="auto" hangingPunct="1">
                <a:spcBef>
                  <a:spcPts val="0"/>
                </a:spcBef>
                <a:spcAft>
                  <a:spcPts val="0"/>
                </a:spcAft>
                <a:defRPr/>
              </a:pPr>
              <a:endParaRPr lang="en-US" dirty="0">
                <a:latin typeface="+mn-lt"/>
                <a:cs typeface="+mn-cs"/>
              </a:endParaRPr>
            </a:p>
          </p:txBody>
        </p:sp>
        <p:sp>
          <p:nvSpPr>
            <p:cNvPr id="18" name="Freeform 10"/>
            <p:cNvSpPr>
              <a:spLocks/>
            </p:cNvSpPr>
            <p:nvPr/>
          </p:nvSpPr>
          <p:spPr bwMode="auto">
            <a:xfrm>
              <a:off x="2860675" y="3892550"/>
              <a:ext cx="3430588" cy="952500"/>
            </a:xfrm>
            <a:custGeom>
              <a:avLst/>
              <a:gdLst>
                <a:gd name="T0" fmla="*/ 3063159 w 915"/>
                <a:gd name="T1" fmla="*/ 292500 h 254"/>
                <a:gd name="T2" fmla="*/ 2377041 w 915"/>
                <a:gd name="T3" fmla="*/ 851250 h 254"/>
                <a:gd name="T4" fmla="*/ 367429 w 915"/>
                <a:gd name="T5" fmla="*/ 656250 h 254"/>
                <a:gd name="T6" fmla="*/ 1053547 w 915"/>
                <a:gd name="T7" fmla="*/ 97500 h 254"/>
                <a:gd name="T8" fmla="*/ 3063159 w 915"/>
                <a:gd name="T9" fmla="*/ 292500 h 2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5" h="254">
                  <a:moveTo>
                    <a:pt x="817" y="78"/>
                  </a:moveTo>
                  <a:cubicBezTo>
                    <a:pt x="915" y="134"/>
                    <a:pt x="833" y="200"/>
                    <a:pt x="634" y="227"/>
                  </a:cubicBezTo>
                  <a:cubicBezTo>
                    <a:pt x="435" y="254"/>
                    <a:pt x="195" y="230"/>
                    <a:pt x="98" y="175"/>
                  </a:cubicBezTo>
                  <a:cubicBezTo>
                    <a:pt x="0" y="120"/>
                    <a:pt x="82" y="53"/>
                    <a:pt x="281" y="26"/>
                  </a:cubicBezTo>
                  <a:cubicBezTo>
                    <a:pt x="480" y="0"/>
                    <a:pt x="720" y="23"/>
                    <a:pt x="817" y="78"/>
                  </a:cubicBezTo>
                  <a:close/>
                </a:path>
              </a:pathLst>
            </a:custGeom>
            <a:gradFill rotWithShape="1">
              <a:gsLst>
                <a:gs pos="0">
                  <a:srgbClr val="093667"/>
                </a:gs>
                <a:gs pos="100000">
                  <a:srgbClr val="011E39"/>
                </a:gs>
              </a:gsLst>
              <a:lin ang="2700000" scaled="1"/>
            </a:gradFill>
            <a:ln w="9525">
              <a:solidFill>
                <a:srgbClr val="013253"/>
              </a:solidFill>
              <a:round/>
              <a:headEnd/>
              <a:tailEnd/>
            </a:ln>
          </p:spPr>
          <p:txBody>
            <a:bodyPr/>
            <a:lstStyle/>
            <a:p>
              <a:endParaRPr lang="en-US" dirty="0"/>
            </a:p>
          </p:txBody>
        </p:sp>
      </p:grpSp>
      <p:sp>
        <p:nvSpPr>
          <p:cNvPr id="19" name="TextBox 17"/>
          <p:cNvSpPr txBox="1">
            <a:spLocks noChangeArrowheads="1"/>
          </p:cNvSpPr>
          <p:nvPr/>
        </p:nvSpPr>
        <p:spPr bwMode="auto">
          <a:xfrm>
            <a:off x="223837" y="4845348"/>
            <a:ext cx="2756869" cy="461665"/>
          </a:xfrm>
          <a:prstGeom prst="rect">
            <a:avLst/>
          </a:prstGeom>
          <a:noFill/>
          <a:ln w="9525">
            <a:noFill/>
            <a:miter lim="800000"/>
            <a:headEnd/>
            <a:tailEnd/>
          </a:ln>
        </p:spPr>
        <p:txBody>
          <a:bodyPr wrap="square" lIns="0" anchor="b">
            <a:spAutoFit/>
          </a:bodyPr>
          <a:lstStyle/>
          <a:p>
            <a:pPr defTabSz="457200" eaLnBrk="1" hangingPunct="1"/>
            <a:r>
              <a:rPr lang="en-US" sz="2400" b="1" dirty="0" smtClean="0">
                <a:solidFill>
                  <a:schemeClr val="bg1"/>
                </a:solidFill>
                <a:latin typeface="Arial" pitchFamily="34" charset="0"/>
              </a:rPr>
              <a:t>Direct Job Search</a:t>
            </a:r>
            <a:endParaRPr lang="en-US" sz="2400" b="1" dirty="0">
              <a:solidFill>
                <a:schemeClr val="bg1"/>
              </a:solidFill>
              <a:latin typeface="Arial" pitchFamily="34" charset="0"/>
            </a:endParaRPr>
          </a:p>
        </p:txBody>
      </p:sp>
      <p:cxnSp>
        <p:nvCxnSpPr>
          <p:cNvPr id="20" name="Straight Arrow Connector 19"/>
          <p:cNvCxnSpPr/>
          <p:nvPr/>
        </p:nvCxnSpPr>
        <p:spPr bwMode="auto">
          <a:xfrm>
            <a:off x="223838" y="5313363"/>
            <a:ext cx="2636837" cy="0"/>
          </a:xfrm>
          <a:prstGeom prst="straightConnector1">
            <a:avLst/>
          </a:prstGeom>
          <a:solidFill>
            <a:schemeClr val="accent1"/>
          </a:solidFill>
          <a:ln w="19050" cap="flat" cmpd="sng" algn="ctr">
            <a:solidFill>
              <a:srgbClr val="9B9B9B"/>
            </a:solidFill>
            <a:prstDash val="solid"/>
            <a:round/>
            <a:headEnd type="none" w="med" len="med"/>
            <a:tailEnd type="oval"/>
          </a:ln>
          <a:effectLst>
            <a:outerShdw blurRad="12700" dist="12700" dir="5400000" algn="t" rotWithShape="0">
              <a:schemeClr val="tx1">
                <a:alpha val="50000"/>
              </a:schemeClr>
            </a:outerShdw>
          </a:effectLst>
        </p:spPr>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1"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0" fill="hold"/>
                                        <p:tgtEl>
                                          <p:spTgt spid="19"/>
                                        </p:tgtEl>
                                        <p:attrNameLst>
                                          <p:attrName>ppt_x</p:attrName>
                                        </p:attrNameLst>
                                      </p:cBhvr>
                                      <p:tavLst>
                                        <p:tav tm="0">
                                          <p:val>
                                            <p:strVal val="#ppt_x"/>
                                          </p:val>
                                        </p:tav>
                                        <p:tav tm="100000">
                                          <p:val>
                                            <p:strVal val="#ppt_x"/>
                                          </p:val>
                                        </p:tav>
                                      </p:tavLst>
                                    </p:anim>
                                    <p:anim calcmode="lin" valueType="num">
                                      <p:cBhvr additive="base">
                                        <p:cTn id="13" dur="5000" fill="hold"/>
                                        <p:tgtEl>
                                          <p:spTgt spid="19"/>
                                        </p:tgtEl>
                                        <p:attrNameLst>
                                          <p:attrName>ppt_y</p:attrName>
                                        </p:attrNameLst>
                                      </p:cBhvr>
                                      <p:tavLst>
                                        <p:tav tm="0">
                                          <p:val>
                                            <p:strVal val="0-#ppt_h/2"/>
                                          </p:val>
                                        </p:tav>
                                        <p:tav tm="100000">
                                          <p:val>
                                            <p:strVal val="#ppt_y"/>
                                          </p:val>
                                        </p:tav>
                                      </p:tavLst>
                                    </p:anim>
                                  </p:childTnLst>
                                </p:cTn>
                              </p:par>
                              <p:par>
                                <p:cTn id="14" presetID="7" presetClass="entr" presetSubtype="4"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0" fill="hold"/>
                                        <p:tgtEl>
                                          <p:spTgt spid="20"/>
                                        </p:tgtEl>
                                        <p:attrNameLst>
                                          <p:attrName>ppt_x</p:attrName>
                                        </p:attrNameLst>
                                      </p:cBhvr>
                                      <p:tavLst>
                                        <p:tav tm="0">
                                          <p:val>
                                            <p:strVal val="#ppt_x"/>
                                          </p:val>
                                        </p:tav>
                                        <p:tav tm="100000">
                                          <p:val>
                                            <p:strVal val="#ppt_x"/>
                                          </p:val>
                                        </p:tav>
                                      </p:tavLst>
                                    </p:anim>
                                    <p:anim calcmode="lin" valueType="num">
                                      <p:cBhvr additive="base">
                                        <p:cTn id="17" dur="5000" fill="hold"/>
                                        <p:tgtEl>
                                          <p:spTgt spid="20"/>
                                        </p:tgtEl>
                                        <p:attrNameLst>
                                          <p:attrName>ppt_y</p:attrName>
                                        </p:attrNameLst>
                                      </p:cBhvr>
                                      <p:tavLst>
                                        <p:tav tm="0">
                                          <p:val>
                                            <p:strVal val="1+#ppt_h/2"/>
                                          </p:val>
                                        </p:tav>
                                        <p:tav tm="100000">
                                          <p:val>
                                            <p:strVal val="#ppt_y"/>
                                          </p:val>
                                        </p:tav>
                                      </p:tavLst>
                                    </p:anim>
                                  </p:childTnLst>
                                </p:cTn>
                              </p:par>
                            </p:childTnLst>
                          </p:cTn>
                        </p:par>
                        <p:par>
                          <p:cTn id="18" fill="hold">
                            <p:stCondLst>
                              <p:cond delay="10000"/>
                            </p:stCondLst>
                            <p:childTnLst>
                              <p:par>
                                <p:cTn id="19" presetID="7" presetClass="entr" presetSubtype="8" fill="hold" nodeType="afterEffect">
                                  <p:stCondLst>
                                    <p:cond delay="1500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3000" fill="hold"/>
                                        <p:tgtEl>
                                          <p:spTgt spid="3"/>
                                        </p:tgtEl>
                                        <p:attrNameLst>
                                          <p:attrName>ppt_x</p:attrName>
                                        </p:attrNameLst>
                                      </p:cBhvr>
                                      <p:tavLst>
                                        <p:tav tm="0">
                                          <p:val>
                                            <p:strVal val="0-#ppt_w/2"/>
                                          </p:val>
                                        </p:tav>
                                        <p:tav tm="100000">
                                          <p:val>
                                            <p:strVal val="#ppt_x"/>
                                          </p:val>
                                        </p:tav>
                                      </p:tavLst>
                                    </p:anim>
                                    <p:anim calcmode="lin" valueType="num">
                                      <p:cBhvr additive="base">
                                        <p:cTn id="22" dur="3000" fill="hold"/>
                                        <p:tgtEl>
                                          <p:spTgt spid="3"/>
                                        </p:tgtEl>
                                        <p:attrNameLst>
                                          <p:attrName>ppt_y</p:attrName>
                                        </p:attrNameLst>
                                      </p:cBhvr>
                                      <p:tavLst>
                                        <p:tav tm="0">
                                          <p:val>
                                            <p:strVal val="#ppt_y"/>
                                          </p:val>
                                        </p:tav>
                                        <p:tav tm="100000">
                                          <p:val>
                                            <p:strVal val="#ppt_y"/>
                                          </p:val>
                                        </p:tav>
                                      </p:tavLst>
                                    </p:anim>
                                  </p:childTnLst>
                                </p:cTn>
                              </p:par>
                            </p:childTnLst>
                          </p:cTn>
                        </p:par>
                        <p:par>
                          <p:cTn id="23" fill="hold">
                            <p:stCondLst>
                              <p:cond delay="28000"/>
                            </p:stCondLst>
                            <p:childTnLst>
                              <p:par>
                                <p:cTn id="24" presetID="8"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amond(in)">
                                      <p:cBhvr>
                                        <p:cTn id="26" dur="2000"/>
                                        <p:tgtEl>
                                          <p:spTgt spid="13"/>
                                        </p:tgtEl>
                                      </p:cBhvr>
                                    </p:animEffect>
                                  </p:childTnLst>
                                </p:cTn>
                              </p:par>
                              <p:par>
                                <p:cTn id="27" presetID="8"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diamond(in)">
                                      <p:cBhvr>
                                        <p:cTn id="29" dur="2000"/>
                                        <p:tgtEl>
                                          <p:spTgt spid="14"/>
                                        </p:tgtEl>
                                      </p:cBhvr>
                                    </p:animEffect>
                                  </p:childTnLst>
                                </p:cTn>
                              </p:par>
                            </p:childTnLst>
                          </p:cTn>
                        </p:par>
                        <p:par>
                          <p:cTn id="30" fill="hold">
                            <p:stCondLst>
                              <p:cond delay="30000"/>
                            </p:stCondLst>
                            <p:childTnLst>
                              <p:par>
                                <p:cTn id="31" presetID="7" presetClass="entr" presetSubtype="2" fill="hold" grpId="0" nodeType="afterEffect">
                                  <p:stCondLst>
                                    <p:cond delay="110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3000" fill="hold"/>
                                        <p:tgtEl>
                                          <p:spTgt spid="5"/>
                                        </p:tgtEl>
                                        <p:attrNameLst>
                                          <p:attrName>ppt_x</p:attrName>
                                        </p:attrNameLst>
                                      </p:cBhvr>
                                      <p:tavLst>
                                        <p:tav tm="0">
                                          <p:val>
                                            <p:strVal val="1+#ppt_w/2"/>
                                          </p:val>
                                        </p:tav>
                                        <p:tav tm="100000">
                                          <p:val>
                                            <p:strVal val="#ppt_x"/>
                                          </p:val>
                                        </p:tav>
                                      </p:tavLst>
                                    </p:anim>
                                    <p:anim calcmode="lin" valueType="num">
                                      <p:cBhvr additive="base">
                                        <p:cTn id="34" dur="3000" fill="hold"/>
                                        <p:tgtEl>
                                          <p:spTgt spid="5"/>
                                        </p:tgtEl>
                                        <p:attrNameLst>
                                          <p:attrName>ppt_y</p:attrName>
                                        </p:attrNameLst>
                                      </p:cBhvr>
                                      <p:tavLst>
                                        <p:tav tm="0">
                                          <p:val>
                                            <p:strVal val="#ppt_y"/>
                                          </p:val>
                                        </p:tav>
                                        <p:tav tm="100000">
                                          <p:val>
                                            <p:strVal val="#ppt_y"/>
                                          </p:val>
                                        </p:tav>
                                      </p:tavLst>
                                    </p:anim>
                                  </p:childTnLst>
                                </p:cTn>
                              </p:par>
                            </p:childTnLst>
                          </p:cTn>
                        </p:par>
                        <p:par>
                          <p:cTn id="35" fill="hold">
                            <p:stCondLst>
                              <p:cond delay="44000"/>
                            </p:stCondLst>
                            <p:childTnLst>
                              <p:par>
                                <p:cTn id="36" presetID="4" presetClass="entr" presetSubtype="16"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ox(in)">
                                      <p:cBhvr>
                                        <p:cTn id="38" dur="1000"/>
                                        <p:tgtEl>
                                          <p:spTgt spid="6"/>
                                        </p:tgtEl>
                                      </p:cBhvr>
                                    </p:animEffect>
                                  </p:childTnLst>
                                </p:cTn>
                              </p:par>
                              <p:par>
                                <p:cTn id="39" presetID="4" presetClass="entr" presetSubtype="16"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ox(in)">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3" grpId="0"/>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Recognized</a:t>
            </a:r>
            <a:endParaRPr lang="en-US" dirty="0"/>
          </a:p>
        </p:txBody>
      </p:sp>
      <p:sp>
        <p:nvSpPr>
          <p:cNvPr id="4" name="Content Placeholder 3"/>
          <p:cNvSpPr>
            <a:spLocks noGrp="1"/>
          </p:cNvSpPr>
          <p:nvPr>
            <p:ph sz="half" idx="2"/>
          </p:nvPr>
        </p:nvSpPr>
        <p:spPr>
          <a:xfrm>
            <a:off x="757646" y="1600200"/>
            <a:ext cx="7929154" cy="4983480"/>
          </a:xfrm>
        </p:spPr>
        <p:txBody>
          <a:bodyPr/>
          <a:lstStyle/>
          <a:p>
            <a:pPr>
              <a:spcAft>
                <a:spcPts val="1200"/>
              </a:spcAft>
            </a:pPr>
            <a:r>
              <a:rPr lang="en-US" dirty="0" smtClean="0"/>
              <a:t>All of these job search opportunities will lead your job seekers to apply for a lot of jobs</a:t>
            </a:r>
          </a:p>
          <a:p>
            <a:pPr lvl="1">
              <a:spcAft>
                <a:spcPts val="1200"/>
              </a:spcAft>
            </a:pPr>
            <a:r>
              <a:rPr lang="en-US" dirty="0" smtClean="0"/>
              <a:t>Job seekers must stay organized to ensure they do not apply for the same job twice</a:t>
            </a:r>
          </a:p>
          <a:p>
            <a:pPr lvl="1">
              <a:spcAft>
                <a:spcPts val="1200"/>
              </a:spcAft>
            </a:pPr>
            <a:r>
              <a:rPr lang="en-US" dirty="0" smtClean="0"/>
              <a:t>Job seekers must stay organized to ensure they have a copy of the résumés submitted to employers</a:t>
            </a:r>
          </a:p>
          <a:p>
            <a:pPr lvl="1">
              <a:spcAft>
                <a:spcPts val="1200"/>
              </a:spcAft>
            </a:pPr>
            <a:r>
              <a:rPr lang="en-US" dirty="0" smtClean="0"/>
              <a:t>Job seekers must stay organized so they have copies of required documents to take to interviews</a:t>
            </a:r>
            <a:endParaRPr lang="en-US" dirty="0"/>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4" name="Content Placeholder 3"/>
          <p:cNvSpPr>
            <a:spLocks noGrp="1"/>
          </p:cNvSpPr>
          <p:nvPr>
            <p:ph sz="half" idx="1"/>
          </p:nvPr>
        </p:nvSpPr>
        <p:spPr/>
        <p:txBody>
          <a:bodyPr>
            <a:normAutofit/>
          </a:bodyPr>
          <a:lstStyle/>
          <a:p>
            <a:pPr>
              <a:spcAft>
                <a:spcPts val="1200"/>
              </a:spcAft>
            </a:pPr>
            <a:r>
              <a:rPr lang="en-US" dirty="0" smtClean="0"/>
              <a:t>This concludes the third lesson in the Job Search Skills module</a:t>
            </a:r>
          </a:p>
          <a:p>
            <a:pPr>
              <a:spcAft>
                <a:spcPts val="1200"/>
              </a:spcAft>
            </a:pPr>
            <a:r>
              <a:rPr lang="en-US" dirty="0" smtClean="0"/>
              <a:t>In the next lesson, we will discuss the interview process</a:t>
            </a:r>
            <a:endParaRPr lang="en-US" dirty="0"/>
          </a:p>
        </p:txBody>
      </p:sp>
      <p:pic>
        <p:nvPicPr>
          <p:cNvPr id="1026" name="Picture 2"/>
          <p:cNvPicPr>
            <a:picLocks noGrp="1" noChangeAspect="1" noChangeArrowheads="1"/>
          </p:cNvPicPr>
          <p:nvPr>
            <p:ph sz="half" idx="2"/>
          </p:nvPr>
        </p:nvPicPr>
        <p:blipFill>
          <a:blip r:embed="rId3"/>
          <a:srcRect/>
          <a:stretch>
            <a:fillRect/>
          </a:stretch>
        </p:blipFill>
        <p:spPr bwMode="auto">
          <a:xfrm>
            <a:off x="5628903" y="2124582"/>
            <a:ext cx="2357252" cy="2242164"/>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p:spPr>
      </p:pic>
      <p:sp>
        <p:nvSpPr>
          <p:cNvPr id="11" name="Title 10"/>
          <p:cNvSpPr>
            <a:spLocks noGrp="1"/>
          </p:cNvSpPr>
          <p:nvPr>
            <p:ph type="title"/>
          </p:nvPr>
        </p:nvSpPr>
        <p:spPr/>
        <p:txBody>
          <a:bodyPr/>
          <a:lstStyle/>
          <a:p>
            <a:r>
              <a:rPr lang="en-US" dirty="0" smtClean="0"/>
              <a:t>Getting Recognized</a:t>
            </a:r>
            <a:endParaRPr lang="en-US" dirty="0"/>
          </a:p>
        </p:txBody>
      </p:sp>
      <p:sp>
        <p:nvSpPr>
          <p:cNvPr id="13" name="Content Placeholder 12"/>
          <p:cNvSpPr>
            <a:spLocks noGrp="1"/>
          </p:cNvSpPr>
          <p:nvPr>
            <p:ph sz="half" idx="1"/>
          </p:nvPr>
        </p:nvSpPr>
        <p:spPr>
          <a:xfrm>
            <a:off x="548698" y="1433442"/>
            <a:ext cx="6070508" cy="5140960"/>
          </a:xfrm>
        </p:spPr>
        <p:txBody>
          <a:bodyPr>
            <a:normAutofit/>
          </a:bodyPr>
          <a:lstStyle/>
          <a:p>
            <a:pPr>
              <a:spcAft>
                <a:spcPts val="1200"/>
              </a:spcAft>
            </a:pPr>
            <a:r>
              <a:rPr lang="en-US" dirty="0" smtClean="0"/>
              <a:t>Applications are an important part of the job search process</a:t>
            </a:r>
          </a:p>
          <a:p>
            <a:pPr lvl="1">
              <a:spcAft>
                <a:spcPts val="1200"/>
              </a:spcAft>
            </a:pPr>
            <a:r>
              <a:rPr lang="en-US" dirty="0" smtClean="0"/>
              <a:t>Employers use the application to get information that they cannot find on résumés</a:t>
            </a:r>
          </a:p>
          <a:p>
            <a:pPr lvl="1">
              <a:spcAft>
                <a:spcPts val="1200"/>
              </a:spcAft>
            </a:pPr>
            <a:r>
              <a:rPr lang="en-US" dirty="0" smtClean="0"/>
              <a:t>Employers use information found in applications to weed through hundreds of candidates</a:t>
            </a:r>
          </a:p>
          <a:p>
            <a:pPr lvl="2">
              <a:spcAft>
                <a:spcPts val="1200"/>
              </a:spcAft>
            </a:pPr>
            <a:endParaRPr lang="en-US" dirty="0" smtClean="0"/>
          </a:p>
          <a:p>
            <a:pPr lvl="2">
              <a:spcAft>
                <a:spcPts val="1200"/>
              </a:spcAft>
            </a:pPr>
            <a:endParaRPr lang="en-US" dirty="0" smtClean="0"/>
          </a:p>
          <a:p>
            <a:pPr lvl="2">
              <a:spcAft>
                <a:spcPts val="1200"/>
              </a:spcAft>
            </a:pPr>
            <a:endParaRPr lang="en-US" dirty="0" smtClean="0"/>
          </a:p>
        </p:txBody>
      </p:sp>
      <p:pic>
        <p:nvPicPr>
          <p:cNvPr id="1027" name="Picture 3"/>
          <p:cNvPicPr>
            <a:picLocks noChangeAspect="1" noChangeArrowheads="1"/>
          </p:cNvPicPr>
          <p:nvPr/>
        </p:nvPicPr>
        <p:blipFill>
          <a:blip r:embed="rId4"/>
          <a:srcRect/>
          <a:stretch>
            <a:fillRect/>
          </a:stretch>
        </p:blipFill>
        <p:spPr bwMode="auto">
          <a:xfrm>
            <a:off x="2179955" y="1710470"/>
            <a:ext cx="5161280" cy="3439509"/>
          </a:xfrm>
          <a:prstGeom prst="rect">
            <a:avLst/>
          </a:prstGeom>
          <a:noFill/>
          <a:ln w="9525">
            <a:noFill/>
            <a:miter lim="800000"/>
            <a:headEnd/>
            <a:tailEnd/>
          </a:ln>
          <a:effectLst/>
        </p:spPr>
      </p:pic>
      <p:pic>
        <p:nvPicPr>
          <p:cNvPr id="1026" name="Picture 2"/>
          <p:cNvPicPr>
            <a:picLocks noChangeAspect="1" noChangeArrowheads="1"/>
          </p:cNvPicPr>
          <p:nvPr/>
        </p:nvPicPr>
        <p:blipFill>
          <a:blip r:embed="rId5"/>
          <a:srcRect/>
          <a:stretch>
            <a:fillRect/>
          </a:stretch>
        </p:blipFill>
        <p:spPr bwMode="auto">
          <a:xfrm>
            <a:off x="3903046" y="2223082"/>
            <a:ext cx="2493063" cy="3739595"/>
          </a:xfrm>
          <a:prstGeom prst="rect">
            <a:avLst/>
          </a:prstGeom>
          <a:noFill/>
          <a:ln w="9525">
            <a:noFill/>
            <a:miter lim="800000"/>
            <a:headEnd/>
            <a:tailEnd/>
          </a:ln>
          <a:effectLst/>
        </p:spPr>
      </p:pic>
      <p:pic>
        <p:nvPicPr>
          <p:cNvPr id="2" name="Picture 3"/>
          <p:cNvPicPr>
            <a:picLocks noChangeAspect="1" noChangeArrowheads="1"/>
          </p:cNvPicPr>
          <p:nvPr/>
        </p:nvPicPr>
        <p:blipFill>
          <a:blip r:embed="rId6"/>
          <a:srcRect/>
          <a:stretch>
            <a:fillRect/>
          </a:stretch>
        </p:blipFill>
        <p:spPr bwMode="auto">
          <a:xfrm>
            <a:off x="6584193" y="1073121"/>
            <a:ext cx="2081213" cy="3121025"/>
          </a:xfrm>
          <a:prstGeom prst="rect">
            <a:avLst/>
          </a:prstGeom>
          <a:noFill/>
          <a:ln w="9525">
            <a:noFill/>
            <a:miter lim="800000"/>
            <a:headEnd/>
            <a:tailEnd/>
          </a:ln>
          <a:effectLst/>
        </p:spPr>
      </p:pic>
      <p:pic>
        <p:nvPicPr>
          <p:cNvPr id="1028" name="Picture 4"/>
          <p:cNvPicPr>
            <a:picLocks noChangeAspect="1" noChangeArrowheads="1"/>
          </p:cNvPicPr>
          <p:nvPr/>
        </p:nvPicPr>
        <p:blipFill>
          <a:blip r:embed="rId7"/>
          <a:srcRect/>
          <a:stretch>
            <a:fillRect/>
          </a:stretch>
        </p:blipFill>
        <p:spPr bwMode="auto">
          <a:xfrm>
            <a:off x="0" y="1346609"/>
            <a:ext cx="3427500" cy="2098381"/>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30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childTnLst>
                          </p:cTn>
                        </p:par>
                        <p:par>
                          <p:cTn id="8" fill="hold">
                            <p:stCondLst>
                              <p:cond delay="800"/>
                            </p:stCondLst>
                            <p:childTnLst>
                              <p:par>
                                <p:cTn id="9" presetID="9" presetClass="entr" presetSubtype="0" fill="hold" nodeType="afterEffect">
                                  <p:stCondLst>
                                    <p:cond delay="220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dissolve">
                                      <p:cBhvr>
                                        <p:cTn id="11" dur="500"/>
                                        <p:tgtEl>
                                          <p:spTgt spid="13">
                                            <p:txEl>
                                              <p:pRg st="1" end="1"/>
                                            </p:txEl>
                                          </p:spTgt>
                                        </p:tgtEl>
                                      </p:cBhvr>
                                    </p:animEffect>
                                  </p:childTnLst>
                                </p:cTn>
                              </p:par>
                            </p:childTnLst>
                          </p:cTn>
                        </p:par>
                        <p:par>
                          <p:cTn id="12" fill="hold">
                            <p:stCondLst>
                              <p:cond delay="3500"/>
                            </p:stCondLst>
                            <p:childTnLst>
                              <p:par>
                                <p:cTn id="13" presetID="9" presetClass="entr" presetSubtype="0" fill="hold" nodeType="afterEffect">
                                  <p:stCondLst>
                                    <p:cond delay="1950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dissolve">
                                      <p:cBhvr>
                                        <p:cTn id="15" dur="800"/>
                                        <p:tgtEl>
                                          <p:spTgt spid="13">
                                            <p:txEl>
                                              <p:pRg st="2" end="2"/>
                                            </p:txEl>
                                          </p:spTgt>
                                        </p:tgtEl>
                                      </p:cBhvr>
                                    </p:animEffect>
                                  </p:childTnLst>
                                </p:cTn>
                              </p:par>
                            </p:childTnLst>
                          </p:cTn>
                        </p:par>
                        <p:par>
                          <p:cTn id="16" fill="hold">
                            <p:stCondLst>
                              <p:cond delay="23800"/>
                            </p:stCondLst>
                            <p:childTnLst>
                              <p:par>
                                <p:cTn id="17" presetID="3" presetClass="exit" presetSubtype="10" fill="hold" nodeType="afterEffect">
                                  <p:stCondLst>
                                    <p:cond delay="3100"/>
                                  </p:stCondLst>
                                  <p:childTnLst>
                                    <p:animEffect transition="out" filter="blinds(horizontal)">
                                      <p:cBhvr>
                                        <p:cTn id="18" dur="100"/>
                                        <p:tgtEl>
                                          <p:spTgt spid="13">
                                            <p:txEl>
                                              <p:pRg st="0" end="0"/>
                                            </p:txEl>
                                          </p:spTgt>
                                        </p:tgtEl>
                                      </p:cBhvr>
                                    </p:animEffect>
                                    <p:set>
                                      <p:cBhvr>
                                        <p:cTn id="19" dur="1" fill="hold">
                                          <p:stCondLst>
                                            <p:cond delay="99"/>
                                          </p:stCondLst>
                                        </p:cTn>
                                        <p:tgtEl>
                                          <p:spTgt spid="13">
                                            <p:txEl>
                                              <p:pRg st="0" end="0"/>
                                            </p:txEl>
                                          </p:spTgt>
                                        </p:tgtEl>
                                        <p:attrNameLst>
                                          <p:attrName>style.visibility</p:attrName>
                                        </p:attrNameLst>
                                      </p:cBhvr>
                                      <p:to>
                                        <p:strVal val="hidden"/>
                                      </p:to>
                                    </p:set>
                                  </p:childTnLst>
                                </p:cTn>
                              </p:par>
                            </p:childTnLst>
                          </p:cTn>
                        </p:par>
                        <p:par>
                          <p:cTn id="20" fill="hold">
                            <p:stCondLst>
                              <p:cond delay="27000"/>
                            </p:stCondLst>
                            <p:childTnLst>
                              <p:par>
                                <p:cTn id="21" presetID="3" presetClass="exit" presetSubtype="10" fill="hold" nodeType="afterEffect">
                                  <p:stCondLst>
                                    <p:cond delay="0"/>
                                  </p:stCondLst>
                                  <p:childTnLst>
                                    <p:animEffect transition="out" filter="blinds(horizontal)">
                                      <p:cBhvr>
                                        <p:cTn id="22" dur="500"/>
                                        <p:tgtEl>
                                          <p:spTgt spid="13">
                                            <p:txEl>
                                              <p:pRg st="1" end="1"/>
                                            </p:txEl>
                                          </p:spTgt>
                                        </p:tgtEl>
                                      </p:cBhvr>
                                    </p:animEffect>
                                    <p:set>
                                      <p:cBhvr>
                                        <p:cTn id="23" dur="1" fill="hold">
                                          <p:stCondLst>
                                            <p:cond delay="499"/>
                                          </p:stCondLst>
                                        </p:cTn>
                                        <p:tgtEl>
                                          <p:spTgt spid="13">
                                            <p:txEl>
                                              <p:pRg st="1" end="1"/>
                                            </p:txEl>
                                          </p:spTgt>
                                        </p:tgtEl>
                                        <p:attrNameLst>
                                          <p:attrName>style.visibility</p:attrName>
                                        </p:attrNameLst>
                                      </p:cBhvr>
                                      <p:to>
                                        <p:strVal val="hidden"/>
                                      </p:to>
                                    </p:set>
                                  </p:childTnLst>
                                </p:cTn>
                              </p:par>
                            </p:childTnLst>
                          </p:cTn>
                        </p:par>
                        <p:par>
                          <p:cTn id="24" fill="hold">
                            <p:stCondLst>
                              <p:cond delay="27500"/>
                            </p:stCondLst>
                            <p:childTnLst>
                              <p:par>
                                <p:cTn id="25" presetID="3" presetClass="exit" presetSubtype="10" fill="hold" nodeType="afterEffect">
                                  <p:stCondLst>
                                    <p:cond delay="0"/>
                                  </p:stCondLst>
                                  <p:childTnLst>
                                    <p:animEffect transition="out" filter="blinds(horizontal)">
                                      <p:cBhvr>
                                        <p:cTn id="26" dur="500"/>
                                        <p:tgtEl>
                                          <p:spTgt spid="13">
                                            <p:txEl>
                                              <p:pRg st="2" end="2"/>
                                            </p:txEl>
                                          </p:spTgt>
                                        </p:tgtEl>
                                      </p:cBhvr>
                                    </p:animEffect>
                                    <p:set>
                                      <p:cBhvr>
                                        <p:cTn id="27" dur="1" fill="hold">
                                          <p:stCondLst>
                                            <p:cond delay="499"/>
                                          </p:stCondLst>
                                        </p:cTn>
                                        <p:tgtEl>
                                          <p:spTgt spid="13">
                                            <p:txEl>
                                              <p:pRg st="2" end="2"/>
                                            </p:txEl>
                                          </p:spTgt>
                                        </p:tgtEl>
                                        <p:attrNameLst>
                                          <p:attrName>style.visibility</p:attrName>
                                        </p:attrNameLst>
                                      </p:cBhvr>
                                      <p:to>
                                        <p:strVal val="hidden"/>
                                      </p:to>
                                    </p:set>
                                  </p:childTnLst>
                                </p:cTn>
                              </p:par>
                            </p:childTnLst>
                          </p:cTn>
                        </p:par>
                        <p:par>
                          <p:cTn id="28" fill="hold">
                            <p:stCondLst>
                              <p:cond delay="28000"/>
                            </p:stCondLst>
                            <p:childTnLst>
                              <p:par>
                                <p:cTn id="29" presetID="2" presetClass="entr" presetSubtype="4" fill="hold" nodeType="after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additive="base">
                                        <p:cTn id="31" dur="500" fill="hold"/>
                                        <p:tgtEl>
                                          <p:spTgt spid="1026"/>
                                        </p:tgtEl>
                                        <p:attrNameLst>
                                          <p:attrName>ppt_x</p:attrName>
                                        </p:attrNameLst>
                                      </p:cBhvr>
                                      <p:tavLst>
                                        <p:tav tm="0">
                                          <p:val>
                                            <p:strVal val="#ppt_x"/>
                                          </p:val>
                                        </p:tav>
                                        <p:tav tm="100000">
                                          <p:val>
                                            <p:strVal val="#ppt_x"/>
                                          </p:val>
                                        </p:tav>
                                      </p:tavLst>
                                    </p:anim>
                                    <p:anim calcmode="lin" valueType="num">
                                      <p:cBhvr additive="base">
                                        <p:cTn id="32" dur="500" fill="hold"/>
                                        <p:tgtEl>
                                          <p:spTgt spid="1026"/>
                                        </p:tgtEl>
                                        <p:attrNameLst>
                                          <p:attrName>ppt_y</p:attrName>
                                        </p:attrNameLst>
                                      </p:cBhvr>
                                      <p:tavLst>
                                        <p:tav tm="0">
                                          <p:val>
                                            <p:strVal val="1+#ppt_h/2"/>
                                          </p:val>
                                        </p:tav>
                                        <p:tav tm="100000">
                                          <p:val>
                                            <p:strVal val="#ppt_y"/>
                                          </p:val>
                                        </p:tav>
                                      </p:tavLst>
                                    </p:anim>
                                  </p:childTnLst>
                                </p:cTn>
                              </p:par>
                            </p:childTnLst>
                          </p:cTn>
                        </p:par>
                        <p:par>
                          <p:cTn id="33" fill="hold">
                            <p:stCondLst>
                              <p:cond delay="28500"/>
                            </p:stCondLst>
                            <p:childTnLst>
                              <p:par>
                                <p:cTn id="34" presetID="2" presetClass="entr" presetSubtype="4" fill="hold" nodeType="afterEffect">
                                  <p:stCondLst>
                                    <p:cond delay="390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ppt_x"/>
                                          </p:val>
                                        </p:tav>
                                        <p:tav tm="100000">
                                          <p:val>
                                            <p:strVal val="#ppt_x"/>
                                          </p:val>
                                        </p:tav>
                                      </p:tavLst>
                                    </p:anim>
                                    <p:anim calcmode="lin" valueType="num">
                                      <p:cBhvr additive="base">
                                        <p:cTn id="37" dur="500" fill="hold"/>
                                        <p:tgtEl>
                                          <p:spTgt spid="2"/>
                                        </p:tgtEl>
                                        <p:attrNameLst>
                                          <p:attrName>ppt_y</p:attrName>
                                        </p:attrNameLst>
                                      </p:cBhvr>
                                      <p:tavLst>
                                        <p:tav tm="0">
                                          <p:val>
                                            <p:strVal val="1+#ppt_h/2"/>
                                          </p:val>
                                        </p:tav>
                                        <p:tav tm="100000">
                                          <p:val>
                                            <p:strVal val="#ppt_y"/>
                                          </p:val>
                                        </p:tav>
                                      </p:tavLst>
                                    </p:anim>
                                  </p:childTnLst>
                                </p:cTn>
                              </p:par>
                            </p:childTnLst>
                          </p:cTn>
                        </p:par>
                        <p:par>
                          <p:cTn id="38" fill="hold">
                            <p:stCondLst>
                              <p:cond delay="32900"/>
                            </p:stCondLst>
                            <p:childTnLst>
                              <p:par>
                                <p:cTn id="39" presetID="2" presetClass="entr" presetSubtype="4" fill="hold" nodeType="afterEffect">
                                  <p:stCondLst>
                                    <p:cond delay="600"/>
                                  </p:stCondLst>
                                  <p:childTnLst>
                                    <p:set>
                                      <p:cBhvr>
                                        <p:cTn id="40" dur="1" fill="hold">
                                          <p:stCondLst>
                                            <p:cond delay="0"/>
                                          </p:stCondLst>
                                        </p:cTn>
                                        <p:tgtEl>
                                          <p:spTgt spid="1028"/>
                                        </p:tgtEl>
                                        <p:attrNameLst>
                                          <p:attrName>style.visibility</p:attrName>
                                        </p:attrNameLst>
                                      </p:cBhvr>
                                      <p:to>
                                        <p:strVal val="visible"/>
                                      </p:to>
                                    </p:set>
                                    <p:anim calcmode="lin" valueType="num">
                                      <p:cBhvr additive="base">
                                        <p:cTn id="41" dur="500" fill="hold"/>
                                        <p:tgtEl>
                                          <p:spTgt spid="1028"/>
                                        </p:tgtEl>
                                        <p:attrNameLst>
                                          <p:attrName>ppt_x</p:attrName>
                                        </p:attrNameLst>
                                      </p:cBhvr>
                                      <p:tavLst>
                                        <p:tav tm="0">
                                          <p:val>
                                            <p:strVal val="#ppt_x"/>
                                          </p:val>
                                        </p:tav>
                                        <p:tav tm="100000">
                                          <p:val>
                                            <p:strVal val="#ppt_x"/>
                                          </p:val>
                                        </p:tav>
                                      </p:tavLst>
                                    </p:anim>
                                    <p:anim calcmode="lin" valueType="num">
                                      <p:cBhvr additive="base">
                                        <p:cTn id="42" dur="500" fill="hold"/>
                                        <p:tgtEl>
                                          <p:spTgt spid="1028"/>
                                        </p:tgtEl>
                                        <p:attrNameLst>
                                          <p:attrName>ppt_y</p:attrName>
                                        </p:attrNameLst>
                                      </p:cBhvr>
                                      <p:tavLst>
                                        <p:tav tm="0">
                                          <p:val>
                                            <p:strVal val="1+#ppt_h/2"/>
                                          </p:val>
                                        </p:tav>
                                        <p:tav tm="100000">
                                          <p:val>
                                            <p:strVal val="#ppt_y"/>
                                          </p:val>
                                        </p:tav>
                                      </p:tavLst>
                                    </p:anim>
                                  </p:childTnLst>
                                </p:cTn>
                              </p:par>
                            </p:childTnLst>
                          </p:cTn>
                        </p:par>
                        <p:par>
                          <p:cTn id="43" fill="hold">
                            <p:stCondLst>
                              <p:cond delay="34000"/>
                            </p:stCondLst>
                            <p:childTnLst>
                              <p:par>
                                <p:cTn id="44" presetID="2" presetClass="exit" presetSubtype="4" fill="hold" nodeType="afterEffect">
                                  <p:stCondLst>
                                    <p:cond delay="7100"/>
                                  </p:stCondLst>
                                  <p:childTnLst>
                                    <p:anim calcmode="lin" valueType="num">
                                      <p:cBhvr additive="base">
                                        <p:cTn id="45" dur="500"/>
                                        <p:tgtEl>
                                          <p:spTgt spid="1028"/>
                                        </p:tgtEl>
                                        <p:attrNameLst>
                                          <p:attrName>ppt_x</p:attrName>
                                        </p:attrNameLst>
                                      </p:cBhvr>
                                      <p:tavLst>
                                        <p:tav tm="0">
                                          <p:val>
                                            <p:strVal val="ppt_x"/>
                                          </p:val>
                                        </p:tav>
                                        <p:tav tm="100000">
                                          <p:val>
                                            <p:strVal val="ppt_x"/>
                                          </p:val>
                                        </p:tav>
                                      </p:tavLst>
                                    </p:anim>
                                    <p:anim calcmode="lin" valueType="num">
                                      <p:cBhvr additive="base">
                                        <p:cTn id="46" dur="500"/>
                                        <p:tgtEl>
                                          <p:spTgt spid="1028"/>
                                        </p:tgtEl>
                                        <p:attrNameLst>
                                          <p:attrName>ppt_y</p:attrName>
                                        </p:attrNameLst>
                                      </p:cBhvr>
                                      <p:tavLst>
                                        <p:tav tm="0">
                                          <p:val>
                                            <p:strVal val="ppt_y"/>
                                          </p:val>
                                        </p:tav>
                                        <p:tav tm="100000">
                                          <p:val>
                                            <p:strVal val="1+ppt_h/2"/>
                                          </p:val>
                                        </p:tav>
                                      </p:tavLst>
                                    </p:anim>
                                    <p:set>
                                      <p:cBhvr>
                                        <p:cTn id="47" dur="1" fill="hold">
                                          <p:stCondLst>
                                            <p:cond delay="499"/>
                                          </p:stCondLst>
                                        </p:cTn>
                                        <p:tgtEl>
                                          <p:spTgt spid="1028"/>
                                        </p:tgtEl>
                                        <p:attrNameLst>
                                          <p:attrName>style.visibility</p:attrName>
                                        </p:attrNameLst>
                                      </p:cBhvr>
                                      <p:to>
                                        <p:strVal val="hidden"/>
                                      </p:to>
                                    </p:set>
                                  </p:childTnLst>
                                </p:cTn>
                              </p:par>
                            </p:childTnLst>
                          </p:cTn>
                        </p:par>
                        <p:par>
                          <p:cTn id="48" fill="hold">
                            <p:stCondLst>
                              <p:cond delay="41600"/>
                            </p:stCondLst>
                            <p:childTnLst>
                              <p:par>
                                <p:cTn id="49" presetID="2" presetClass="exit" presetSubtype="4" fill="hold" nodeType="afterEffect">
                                  <p:stCondLst>
                                    <p:cond delay="0"/>
                                  </p:stCondLst>
                                  <p:childTnLst>
                                    <p:anim calcmode="lin" valueType="num">
                                      <p:cBhvr additive="base">
                                        <p:cTn id="50" dur="500"/>
                                        <p:tgtEl>
                                          <p:spTgt spid="1026"/>
                                        </p:tgtEl>
                                        <p:attrNameLst>
                                          <p:attrName>ppt_x</p:attrName>
                                        </p:attrNameLst>
                                      </p:cBhvr>
                                      <p:tavLst>
                                        <p:tav tm="0">
                                          <p:val>
                                            <p:strVal val="ppt_x"/>
                                          </p:val>
                                        </p:tav>
                                        <p:tav tm="100000">
                                          <p:val>
                                            <p:strVal val="ppt_x"/>
                                          </p:val>
                                        </p:tav>
                                      </p:tavLst>
                                    </p:anim>
                                    <p:anim calcmode="lin" valueType="num">
                                      <p:cBhvr additive="base">
                                        <p:cTn id="51" dur="500"/>
                                        <p:tgtEl>
                                          <p:spTgt spid="1026"/>
                                        </p:tgtEl>
                                        <p:attrNameLst>
                                          <p:attrName>ppt_y</p:attrName>
                                        </p:attrNameLst>
                                      </p:cBhvr>
                                      <p:tavLst>
                                        <p:tav tm="0">
                                          <p:val>
                                            <p:strVal val="ppt_y"/>
                                          </p:val>
                                        </p:tav>
                                        <p:tav tm="100000">
                                          <p:val>
                                            <p:strVal val="1+ppt_h/2"/>
                                          </p:val>
                                        </p:tav>
                                      </p:tavLst>
                                    </p:anim>
                                    <p:set>
                                      <p:cBhvr>
                                        <p:cTn id="52" dur="1" fill="hold">
                                          <p:stCondLst>
                                            <p:cond delay="499"/>
                                          </p:stCondLst>
                                        </p:cTn>
                                        <p:tgtEl>
                                          <p:spTgt spid="1026"/>
                                        </p:tgtEl>
                                        <p:attrNameLst>
                                          <p:attrName>style.visibility</p:attrName>
                                        </p:attrNameLst>
                                      </p:cBhvr>
                                      <p:to>
                                        <p:strVal val="hidden"/>
                                      </p:to>
                                    </p:set>
                                  </p:childTnLst>
                                </p:cTn>
                              </p:par>
                            </p:childTnLst>
                          </p:cTn>
                        </p:par>
                        <p:par>
                          <p:cTn id="53" fill="hold">
                            <p:stCondLst>
                              <p:cond delay="42100"/>
                            </p:stCondLst>
                            <p:childTnLst>
                              <p:par>
                                <p:cTn id="54" presetID="2" presetClass="exit" presetSubtype="4" fill="hold" nodeType="afterEffect">
                                  <p:stCondLst>
                                    <p:cond delay="0"/>
                                  </p:stCondLst>
                                  <p:childTnLst>
                                    <p:anim calcmode="lin" valueType="num">
                                      <p:cBhvr additive="base">
                                        <p:cTn id="55" dur="500"/>
                                        <p:tgtEl>
                                          <p:spTgt spid="2"/>
                                        </p:tgtEl>
                                        <p:attrNameLst>
                                          <p:attrName>ppt_x</p:attrName>
                                        </p:attrNameLst>
                                      </p:cBhvr>
                                      <p:tavLst>
                                        <p:tav tm="0">
                                          <p:val>
                                            <p:strVal val="ppt_x"/>
                                          </p:val>
                                        </p:tav>
                                        <p:tav tm="100000">
                                          <p:val>
                                            <p:strVal val="ppt_x"/>
                                          </p:val>
                                        </p:tav>
                                      </p:tavLst>
                                    </p:anim>
                                    <p:anim calcmode="lin" valueType="num">
                                      <p:cBhvr additive="base">
                                        <p:cTn id="56" dur="500"/>
                                        <p:tgtEl>
                                          <p:spTgt spid="2"/>
                                        </p:tgtEl>
                                        <p:attrNameLst>
                                          <p:attrName>ppt_y</p:attrName>
                                        </p:attrNameLst>
                                      </p:cBhvr>
                                      <p:tavLst>
                                        <p:tav tm="0">
                                          <p:val>
                                            <p:strVal val="ppt_y"/>
                                          </p:val>
                                        </p:tav>
                                        <p:tav tm="100000">
                                          <p:val>
                                            <p:strVal val="1+ppt_h/2"/>
                                          </p:val>
                                        </p:tav>
                                      </p:tavLst>
                                    </p:anim>
                                    <p:set>
                                      <p:cBhvr>
                                        <p:cTn id="57" dur="1" fill="hold">
                                          <p:stCondLst>
                                            <p:cond delay="499"/>
                                          </p:stCondLst>
                                        </p:cTn>
                                        <p:tgtEl>
                                          <p:spTgt spid="2"/>
                                        </p:tgtEl>
                                        <p:attrNameLst>
                                          <p:attrName>style.visibility</p:attrName>
                                        </p:attrNameLst>
                                      </p:cBhvr>
                                      <p:to>
                                        <p:strVal val="hidden"/>
                                      </p:to>
                                    </p:set>
                                  </p:childTnLst>
                                </p:cTn>
                              </p:par>
                            </p:childTnLst>
                          </p:cTn>
                        </p:par>
                        <p:par>
                          <p:cTn id="58" fill="hold">
                            <p:stCondLst>
                              <p:cond delay="42600"/>
                            </p:stCondLst>
                            <p:childTnLst>
                              <p:par>
                                <p:cTn id="59" presetID="31" presetClass="entr" presetSubtype="0" fill="hold" nodeType="afterEffect">
                                  <p:stCondLst>
                                    <p:cond delay="1300"/>
                                  </p:stCondLst>
                                  <p:iterate type="lt">
                                    <p:tmPct val="5000"/>
                                  </p:iterate>
                                  <p:childTnLst>
                                    <p:set>
                                      <p:cBhvr>
                                        <p:cTn id="60" dur="1" fill="hold">
                                          <p:stCondLst>
                                            <p:cond delay="0"/>
                                          </p:stCondLst>
                                        </p:cTn>
                                        <p:tgtEl>
                                          <p:spTgt spid="1027"/>
                                        </p:tgtEl>
                                        <p:attrNameLst>
                                          <p:attrName>style.visibility</p:attrName>
                                        </p:attrNameLst>
                                      </p:cBhvr>
                                      <p:to>
                                        <p:strVal val="visible"/>
                                      </p:to>
                                    </p:set>
                                    <p:anim calcmode="lin" valueType="num">
                                      <p:cBhvr>
                                        <p:cTn id="61" dur="700" fill="hold"/>
                                        <p:tgtEl>
                                          <p:spTgt spid="1027"/>
                                        </p:tgtEl>
                                        <p:attrNameLst>
                                          <p:attrName>ppt_w</p:attrName>
                                        </p:attrNameLst>
                                      </p:cBhvr>
                                      <p:tavLst>
                                        <p:tav tm="0">
                                          <p:val>
                                            <p:fltVal val="0"/>
                                          </p:val>
                                        </p:tav>
                                        <p:tav tm="100000">
                                          <p:val>
                                            <p:strVal val="#ppt_w"/>
                                          </p:val>
                                        </p:tav>
                                      </p:tavLst>
                                    </p:anim>
                                    <p:anim calcmode="lin" valueType="num">
                                      <p:cBhvr>
                                        <p:cTn id="62" dur="700" fill="hold"/>
                                        <p:tgtEl>
                                          <p:spTgt spid="1027"/>
                                        </p:tgtEl>
                                        <p:attrNameLst>
                                          <p:attrName>ppt_h</p:attrName>
                                        </p:attrNameLst>
                                      </p:cBhvr>
                                      <p:tavLst>
                                        <p:tav tm="0">
                                          <p:val>
                                            <p:fltVal val="0"/>
                                          </p:val>
                                        </p:tav>
                                        <p:tav tm="100000">
                                          <p:val>
                                            <p:strVal val="#ppt_h"/>
                                          </p:val>
                                        </p:tav>
                                      </p:tavLst>
                                    </p:anim>
                                    <p:anim calcmode="lin" valueType="num">
                                      <p:cBhvr>
                                        <p:cTn id="63" dur="700" fill="hold"/>
                                        <p:tgtEl>
                                          <p:spTgt spid="1027"/>
                                        </p:tgtEl>
                                        <p:attrNameLst>
                                          <p:attrName>style.rotation</p:attrName>
                                        </p:attrNameLst>
                                      </p:cBhvr>
                                      <p:tavLst>
                                        <p:tav tm="0">
                                          <p:val>
                                            <p:fltVal val="90"/>
                                          </p:val>
                                        </p:tav>
                                        <p:tav tm="100000">
                                          <p:val>
                                            <p:fltVal val="0"/>
                                          </p:val>
                                        </p:tav>
                                      </p:tavLst>
                                    </p:anim>
                                    <p:animEffect transition="in" filter="fade">
                                      <p:cBhvr>
                                        <p:cTn id="64" dur="7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p:spPr>
      </p:pic>
      <p:sp>
        <p:nvSpPr>
          <p:cNvPr id="11" name="Title 10"/>
          <p:cNvSpPr>
            <a:spLocks noGrp="1"/>
          </p:cNvSpPr>
          <p:nvPr>
            <p:ph type="title"/>
          </p:nvPr>
        </p:nvSpPr>
        <p:spPr/>
        <p:txBody>
          <a:bodyPr/>
          <a:lstStyle/>
          <a:p>
            <a:r>
              <a:rPr lang="en-US" dirty="0" smtClean="0"/>
              <a:t>The Five “C”s of Applications</a:t>
            </a:r>
            <a:endParaRPr lang="en-US" dirty="0"/>
          </a:p>
        </p:txBody>
      </p:sp>
      <p:pic>
        <p:nvPicPr>
          <p:cNvPr id="2050" name="Picture 2" descr="C:\Users\MOTTERI\AppData\Local\Microsoft\Windows\Temporary Internet Files\Low\Content.IE5\QK32FGC8\MC910227483[1].PNG"/>
          <p:cNvPicPr>
            <a:picLocks noChangeArrowheads="1"/>
          </p:cNvPicPr>
          <p:nvPr/>
        </p:nvPicPr>
        <p:blipFill>
          <a:blip r:embed="rId4"/>
          <a:stretch>
            <a:fillRect/>
          </a:stretch>
        </p:blipFill>
        <p:spPr bwMode="auto">
          <a:xfrm>
            <a:off x="-9144" y="2148840"/>
            <a:ext cx="4005072" cy="4032504"/>
          </a:xfrm>
          <a:prstGeom prst="rect">
            <a:avLst/>
          </a:prstGeom>
          <a:noFill/>
        </p:spPr>
      </p:pic>
      <p:sp>
        <p:nvSpPr>
          <p:cNvPr id="6" name="TextBox 5"/>
          <p:cNvSpPr txBox="1"/>
          <p:nvPr/>
        </p:nvSpPr>
        <p:spPr>
          <a:xfrm>
            <a:off x="3899155" y="2789986"/>
            <a:ext cx="2101933" cy="523220"/>
          </a:xfrm>
          <a:prstGeom prst="rect">
            <a:avLst/>
          </a:prstGeom>
          <a:noFill/>
        </p:spPr>
        <p:txBody>
          <a:bodyPr wrap="square" rtlCol="0">
            <a:spAutoFit/>
          </a:bodyPr>
          <a:lstStyle/>
          <a:p>
            <a:r>
              <a:rPr lang="en-US" sz="2800" dirty="0" smtClean="0">
                <a:solidFill>
                  <a:prstClr val="white"/>
                </a:solidFill>
                <a:latin typeface="Arial" pitchFamily="34" charset="0"/>
                <a:cs typeface="Arial" pitchFamily="34" charset="0"/>
              </a:rPr>
              <a:t>oncentrated</a:t>
            </a:r>
            <a:endParaRPr lang="en-US" dirty="0"/>
          </a:p>
        </p:txBody>
      </p:sp>
      <p:sp>
        <p:nvSpPr>
          <p:cNvPr id="7" name="TextBox 6"/>
          <p:cNvSpPr txBox="1"/>
          <p:nvPr/>
        </p:nvSpPr>
        <p:spPr>
          <a:xfrm>
            <a:off x="3899155" y="3441521"/>
            <a:ext cx="1391394" cy="523220"/>
          </a:xfrm>
          <a:prstGeom prst="rect">
            <a:avLst/>
          </a:prstGeom>
          <a:noFill/>
        </p:spPr>
        <p:txBody>
          <a:bodyPr wrap="square" rtlCol="0">
            <a:spAutoFit/>
          </a:bodyPr>
          <a:lstStyle/>
          <a:p>
            <a:r>
              <a:rPr lang="en-US" sz="2800" dirty="0" smtClean="0">
                <a:solidFill>
                  <a:prstClr val="white"/>
                </a:solidFill>
                <a:latin typeface="Arial" pitchFamily="34" charset="0"/>
                <a:cs typeface="Arial" pitchFamily="34" charset="0"/>
              </a:rPr>
              <a:t>oncise</a:t>
            </a:r>
            <a:endParaRPr lang="en-US" dirty="0"/>
          </a:p>
        </p:txBody>
      </p:sp>
      <p:sp>
        <p:nvSpPr>
          <p:cNvPr id="8" name="TextBox 7"/>
          <p:cNvSpPr txBox="1"/>
          <p:nvPr/>
        </p:nvSpPr>
        <p:spPr>
          <a:xfrm>
            <a:off x="3899155" y="4093056"/>
            <a:ext cx="1485326" cy="523220"/>
          </a:xfrm>
          <a:prstGeom prst="rect">
            <a:avLst/>
          </a:prstGeom>
          <a:noFill/>
        </p:spPr>
        <p:txBody>
          <a:bodyPr wrap="square" rtlCol="0">
            <a:spAutoFit/>
          </a:bodyPr>
          <a:lstStyle/>
          <a:p>
            <a:r>
              <a:rPr lang="en-US" sz="2800" dirty="0" smtClean="0">
                <a:solidFill>
                  <a:prstClr val="white"/>
                </a:solidFill>
                <a:latin typeface="Arial" pitchFamily="34" charset="0"/>
                <a:cs typeface="Arial" pitchFamily="34" charset="0"/>
              </a:rPr>
              <a:t>omplete</a:t>
            </a:r>
            <a:endParaRPr lang="en-US" dirty="0"/>
          </a:p>
        </p:txBody>
      </p:sp>
      <p:sp>
        <p:nvSpPr>
          <p:cNvPr id="9" name="TextBox 8"/>
          <p:cNvSpPr txBox="1"/>
          <p:nvPr/>
        </p:nvSpPr>
        <p:spPr>
          <a:xfrm>
            <a:off x="3899155" y="4744591"/>
            <a:ext cx="1320142" cy="523220"/>
          </a:xfrm>
          <a:prstGeom prst="rect">
            <a:avLst/>
          </a:prstGeom>
          <a:noFill/>
        </p:spPr>
        <p:txBody>
          <a:bodyPr wrap="square" rtlCol="0">
            <a:spAutoFit/>
          </a:bodyPr>
          <a:lstStyle/>
          <a:p>
            <a:r>
              <a:rPr lang="en-US" sz="2800" dirty="0" smtClean="0">
                <a:solidFill>
                  <a:prstClr val="white"/>
                </a:solidFill>
                <a:latin typeface="Arial" pitchFamily="34" charset="0"/>
                <a:cs typeface="Arial" pitchFamily="34" charset="0"/>
              </a:rPr>
              <a:t>orrect</a:t>
            </a:r>
            <a:endParaRPr lang="en-US" dirty="0"/>
          </a:p>
        </p:txBody>
      </p:sp>
      <p:sp>
        <p:nvSpPr>
          <p:cNvPr id="12" name="TextBox 11"/>
          <p:cNvSpPr txBox="1"/>
          <p:nvPr/>
        </p:nvSpPr>
        <p:spPr>
          <a:xfrm>
            <a:off x="3899155" y="5396126"/>
            <a:ext cx="2257222" cy="523220"/>
          </a:xfrm>
          <a:prstGeom prst="rect">
            <a:avLst/>
          </a:prstGeom>
          <a:noFill/>
        </p:spPr>
        <p:txBody>
          <a:bodyPr wrap="square" rtlCol="0">
            <a:spAutoFit/>
          </a:bodyPr>
          <a:lstStyle/>
          <a:p>
            <a:r>
              <a:rPr lang="en-US" sz="2800" dirty="0" smtClean="0">
                <a:solidFill>
                  <a:prstClr val="white"/>
                </a:solidFill>
                <a:latin typeface="Arial" pitchFamily="34" charset="0"/>
                <a:cs typeface="Arial" pitchFamily="34" charset="0"/>
              </a:rPr>
              <a:t>onscientious</a:t>
            </a:r>
            <a:endParaRPr 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110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1600"/>
                            </p:stCondLst>
                            <p:childTnLst>
                              <p:par>
                                <p:cTn id="10" presetID="2" presetClass="entr" presetSubtype="4" fill="hold" nodeType="afterEffect">
                                  <p:stCondLst>
                                    <p:cond delay="50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2600"/>
                            </p:stCondLst>
                            <p:childTnLst>
                              <p:par>
                                <p:cTn id="15" presetID="2" presetClass="entr" presetSubtype="4" fill="hold" nodeType="afterEffect">
                                  <p:stCondLst>
                                    <p:cond delay="50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additive="base">
                                        <p:cTn id="1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3600"/>
                            </p:stCondLst>
                            <p:childTnLst>
                              <p:par>
                                <p:cTn id="20" presetID="2" presetClass="entr" presetSubtype="4" fill="hold" nodeType="afterEffect">
                                  <p:stCondLst>
                                    <p:cond delay="500"/>
                                  </p:stCondLst>
                                  <p:childTnLst>
                                    <p:set>
                                      <p:cBhvr>
                                        <p:cTn id="21" dur="1" fill="hold">
                                          <p:stCondLst>
                                            <p:cond delay="0"/>
                                          </p:stCondLst>
                                        </p:cTn>
                                        <p:tgtEl>
                                          <p:spTgt spid="9">
                                            <p:txEl>
                                              <p:pRg st="0" end="0"/>
                                            </p:txEl>
                                          </p:spTgt>
                                        </p:tgtEl>
                                        <p:attrNameLst>
                                          <p:attrName>style.visibility</p:attrName>
                                        </p:attrNameLst>
                                      </p:cBhvr>
                                      <p:to>
                                        <p:strVal val="visible"/>
                                      </p:to>
                                    </p:set>
                                    <p:anim calcmode="lin" valueType="num">
                                      <p:cBhvr additive="base">
                                        <p:cTn id="2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4600"/>
                            </p:stCondLst>
                            <p:childTnLst>
                              <p:par>
                                <p:cTn id="25" presetID="2" presetClass="entr" presetSubtype="4" fill="hold" nodeType="afterEffect">
                                  <p:stCondLst>
                                    <p:cond delay="500"/>
                                  </p:stCondLst>
                                  <p:childTnLst>
                                    <p:set>
                                      <p:cBhvr>
                                        <p:cTn id="26" dur="1" fill="hold">
                                          <p:stCondLst>
                                            <p:cond delay="0"/>
                                          </p:stCondLst>
                                        </p:cTn>
                                        <p:tgtEl>
                                          <p:spTgt spid="12">
                                            <p:txEl>
                                              <p:pRg st="0" end="0"/>
                                            </p:txEl>
                                          </p:spTgt>
                                        </p:tgtEl>
                                        <p:attrNameLst>
                                          <p:attrName>style.visibility</p:attrName>
                                        </p:attrNameLst>
                                      </p:cBhvr>
                                      <p:to>
                                        <p:strVal val="visible"/>
                                      </p:to>
                                    </p:set>
                                    <p:anim calcmode="lin" valueType="num">
                                      <p:cBhvr additive="base">
                                        <p:cTn id="2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p:spPr>
      </p:pic>
      <p:sp>
        <p:nvSpPr>
          <p:cNvPr id="11" name="Title 10"/>
          <p:cNvSpPr>
            <a:spLocks noGrp="1"/>
          </p:cNvSpPr>
          <p:nvPr>
            <p:ph type="title"/>
          </p:nvPr>
        </p:nvSpPr>
        <p:spPr/>
        <p:txBody>
          <a:bodyPr/>
          <a:lstStyle/>
          <a:p>
            <a:r>
              <a:rPr lang="en-US" dirty="0" smtClean="0"/>
              <a:t>The Five “C”s of Applications</a:t>
            </a:r>
            <a:endParaRPr lang="en-US" dirty="0"/>
          </a:p>
        </p:txBody>
      </p:sp>
      <p:sp>
        <p:nvSpPr>
          <p:cNvPr id="13" name="Content Placeholder 12"/>
          <p:cNvSpPr>
            <a:spLocks noGrp="1"/>
          </p:cNvSpPr>
          <p:nvPr>
            <p:ph sz="half" idx="1"/>
          </p:nvPr>
        </p:nvSpPr>
        <p:spPr>
          <a:xfrm>
            <a:off x="521208" y="1313362"/>
            <a:ext cx="8193024" cy="4836160"/>
          </a:xfrm>
        </p:spPr>
        <p:txBody>
          <a:bodyPr>
            <a:normAutofit/>
          </a:bodyPr>
          <a:lstStyle/>
          <a:p>
            <a:pPr>
              <a:spcAft>
                <a:spcPts val="1200"/>
              </a:spcAft>
            </a:pPr>
            <a:r>
              <a:rPr lang="en-US" dirty="0" smtClean="0"/>
              <a:t>Applications must be </a:t>
            </a:r>
            <a:r>
              <a:rPr lang="en-US" u="sng" dirty="0" smtClean="0"/>
              <a:t>concentrated</a:t>
            </a:r>
            <a:endParaRPr lang="en-US" dirty="0" smtClean="0"/>
          </a:p>
          <a:p>
            <a:pPr lvl="1">
              <a:spcAft>
                <a:spcPts val="1200"/>
              </a:spcAft>
            </a:pPr>
            <a:r>
              <a:rPr lang="en-US" dirty="0" smtClean="0"/>
              <a:t>Job seekers must focus follow employer directions</a:t>
            </a:r>
          </a:p>
          <a:p>
            <a:pPr lvl="1">
              <a:spcAft>
                <a:spcPts val="1200"/>
              </a:spcAft>
            </a:pPr>
            <a:r>
              <a:rPr lang="en-US" dirty="0" smtClean="0"/>
              <a:t>Employers look to see if job candidates can fill out a simple form to specifications</a:t>
            </a:r>
          </a:p>
          <a:p>
            <a:pPr lvl="2">
              <a:spcAft>
                <a:spcPts val="1200"/>
              </a:spcAft>
            </a:pPr>
            <a:endParaRPr lang="en-US" dirty="0" smtClean="0"/>
          </a:p>
          <a:p>
            <a:pPr lvl="2">
              <a:spcAft>
                <a:spcPts val="1200"/>
              </a:spcAft>
            </a:pPr>
            <a:endParaRPr lang="en-US" dirty="0" smtClean="0"/>
          </a:p>
          <a:p>
            <a:pPr lvl="2">
              <a:spcAft>
                <a:spcPts val="1200"/>
              </a:spcAft>
            </a:pPr>
            <a:endParaRPr lang="en-US" dirty="0" smtClean="0"/>
          </a:p>
        </p:txBody>
      </p:sp>
      <p:pic>
        <p:nvPicPr>
          <p:cNvPr id="1026" name="Picture 2"/>
          <p:cNvPicPr>
            <a:picLocks noChangeAspect="1" noChangeArrowheads="1"/>
          </p:cNvPicPr>
          <p:nvPr/>
        </p:nvPicPr>
        <p:blipFill>
          <a:blip r:embed="rId4"/>
          <a:srcRect/>
          <a:stretch>
            <a:fillRect/>
          </a:stretch>
        </p:blipFill>
        <p:spPr bwMode="auto">
          <a:xfrm>
            <a:off x="3373613" y="3740727"/>
            <a:ext cx="1978571" cy="2772888"/>
          </a:xfrm>
          <a:prstGeom prst="rect">
            <a:avLst/>
          </a:prstGeom>
          <a:noFill/>
          <a:ln w="9525">
            <a:noFill/>
            <a:miter lim="800000"/>
            <a:headEnd/>
            <a:tailEnd/>
          </a:ln>
          <a:effectLst/>
        </p:spPr>
      </p:pic>
      <p:pic>
        <p:nvPicPr>
          <p:cNvPr id="2" name="Picture 2"/>
          <p:cNvPicPr>
            <a:picLocks noChangeAspect="1" noChangeArrowheads="1"/>
          </p:cNvPicPr>
          <p:nvPr/>
        </p:nvPicPr>
        <p:blipFill>
          <a:blip r:embed="rId5"/>
          <a:srcRect/>
          <a:stretch>
            <a:fillRect/>
          </a:stretch>
        </p:blipFill>
        <p:spPr bwMode="auto">
          <a:xfrm>
            <a:off x="1216294" y="3850081"/>
            <a:ext cx="7113587" cy="1295400"/>
          </a:xfrm>
          <a:prstGeom prst="rect">
            <a:avLst/>
          </a:prstGeom>
          <a:noFill/>
          <a:ln w="9525">
            <a:noFill/>
            <a:miter lim="800000"/>
            <a:headEnd/>
            <a:tailEnd/>
          </a:ln>
        </p:spPr>
      </p:pic>
      <p:pic>
        <p:nvPicPr>
          <p:cNvPr id="3" name="Picture 2"/>
          <p:cNvPicPr>
            <a:picLocks noChangeAspect="1" noChangeArrowheads="1"/>
          </p:cNvPicPr>
          <p:nvPr/>
        </p:nvPicPr>
        <p:blipFill>
          <a:blip r:embed="rId6"/>
          <a:srcRect/>
          <a:stretch>
            <a:fillRect/>
          </a:stretch>
        </p:blipFill>
        <p:spPr bwMode="auto">
          <a:xfrm>
            <a:off x="156519" y="2552297"/>
            <a:ext cx="4706122" cy="2406367"/>
          </a:xfrm>
          <a:prstGeom prst="rect">
            <a:avLst/>
          </a:prstGeom>
          <a:noFill/>
          <a:ln w="9525">
            <a:noFill/>
            <a:miter lim="800000"/>
            <a:headEnd/>
            <a:tailEnd/>
          </a:ln>
        </p:spPr>
      </p:pic>
      <p:sp>
        <p:nvSpPr>
          <p:cNvPr id="12" name="Left Arrow 11"/>
          <p:cNvSpPr/>
          <p:nvPr/>
        </p:nvSpPr>
        <p:spPr>
          <a:xfrm rot="20336611">
            <a:off x="1009534" y="3859701"/>
            <a:ext cx="2235200" cy="8839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p:cNvPicPr>
            <a:picLocks noChangeAspect="1" noChangeArrowheads="1"/>
          </p:cNvPicPr>
          <p:nvPr/>
        </p:nvPicPr>
        <p:blipFill>
          <a:blip r:embed="rId7"/>
          <a:srcRect/>
          <a:stretch>
            <a:fillRect/>
          </a:stretch>
        </p:blipFill>
        <p:spPr bwMode="auto">
          <a:xfrm>
            <a:off x="4356263" y="4668574"/>
            <a:ext cx="4787737" cy="1981411"/>
          </a:xfrm>
          <a:prstGeom prst="rect">
            <a:avLst/>
          </a:prstGeom>
          <a:noFill/>
          <a:ln w="9525">
            <a:noFill/>
            <a:miter lim="800000"/>
            <a:headEnd/>
            <a:tailEnd/>
          </a:ln>
        </p:spPr>
      </p:pic>
      <p:sp>
        <p:nvSpPr>
          <p:cNvPr id="7" name="Left Arrow 6"/>
          <p:cNvSpPr/>
          <p:nvPr/>
        </p:nvSpPr>
        <p:spPr>
          <a:xfrm rot="20336611">
            <a:off x="5574012" y="5429268"/>
            <a:ext cx="2235200" cy="8839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50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blinds(horizontal)">
                                      <p:cBhvr>
                                        <p:cTn id="7" dur="500"/>
                                        <p:tgtEl>
                                          <p:spTgt spid="13">
                                            <p:txEl>
                                              <p:pRg st="1" end="1"/>
                                            </p:txEl>
                                          </p:spTgt>
                                        </p:tgtEl>
                                      </p:cBhvr>
                                    </p:animEffect>
                                  </p:childTnLst>
                                </p:cTn>
                              </p:par>
                            </p:childTnLst>
                          </p:cTn>
                        </p:par>
                        <p:par>
                          <p:cTn id="8" fill="hold">
                            <p:stCondLst>
                              <p:cond delay="1000"/>
                            </p:stCondLst>
                            <p:childTnLst>
                              <p:par>
                                <p:cTn id="9" presetID="30" presetClass="entr" presetSubtype="0" fill="hold" nodeType="afterEffect">
                                  <p:stCondLst>
                                    <p:cond delay="90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800" decel="100000"/>
                                        <p:tgtEl>
                                          <p:spTgt spid="2"/>
                                        </p:tgtEl>
                                      </p:cBhvr>
                                    </p:animEffect>
                                    <p:anim calcmode="lin" valueType="num">
                                      <p:cBhvr>
                                        <p:cTn id="12" dur="800" decel="100000" fill="hold"/>
                                        <p:tgtEl>
                                          <p:spTgt spid="2"/>
                                        </p:tgtEl>
                                        <p:attrNameLst>
                                          <p:attrName>style.rotation</p:attrName>
                                        </p:attrNameLst>
                                      </p:cBhvr>
                                      <p:tavLst>
                                        <p:tav tm="0">
                                          <p:val>
                                            <p:fltVal val="-90"/>
                                          </p:val>
                                        </p:tav>
                                        <p:tav tm="100000">
                                          <p:val>
                                            <p:fltVal val="0"/>
                                          </p:val>
                                        </p:tav>
                                      </p:tavLst>
                                    </p:anim>
                                    <p:anim calcmode="lin" valueType="num">
                                      <p:cBhvr>
                                        <p:cTn id="13" dur="800" decel="100000" fill="hold"/>
                                        <p:tgtEl>
                                          <p:spTgt spid="2"/>
                                        </p:tgtEl>
                                        <p:attrNameLst>
                                          <p:attrName>ppt_x</p:attrName>
                                        </p:attrNameLst>
                                      </p:cBhvr>
                                      <p:tavLst>
                                        <p:tav tm="0">
                                          <p:val>
                                            <p:strVal val="#ppt_x+0.4"/>
                                          </p:val>
                                        </p:tav>
                                        <p:tav tm="100000">
                                          <p:val>
                                            <p:strVal val="#ppt_x-0.05"/>
                                          </p:val>
                                        </p:tav>
                                      </p:tavLst>
                                    </p:anim>
                                    <p:anim calcmode="lin" valueType="num">
                                      <p:cBhvr>
                                        <p:cTn id="14" dur="800" decel="100000" fill="hold"/>
                                        <p:tgtEl>
                                          <p:spTgt spid="2"/>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7" fill="hold">
                            <p:stCondLst>
                              <p:cond delay="11000"/>
                            </p:stCondLst>
                            <p:childTnLst>
                              <p:par>
                                <p:cTn id="18" presetID="2" presetClass="exit" presetSubtype="4" fill="hold" nodeType="afterEffect">
                                  <p:stCondLst>
                                    <p:cond delay="10000"/>
                                  </p:stCondLst>
                                  <p:childTnLst>
                                    <p:anim calcmode="lin" valueType="num">
                                      <p:cBhvr additive="base">
                                        <p:cTn id="19" dur="500"/>
                                        <p:tgtEl>
                                          <p:spTgt spid="2"/>
                                        </p:tgtEl>
                                        <p:attrNameLst>
                                          <p:attrName>ppt_x</p:attrName>
                                        </p:attrNameLst>
                                      </p:cBhvr>
                                      <p:tavLst>
                                        <p:tav tm="0">
                                          <p:val>
                                            <p:strVal val="ppt_x"/>
                                          </p:val>
                                        </p:tav>
                                        <p:tav tm="100000">
                                          <p:val>
                                            <p:strVal val="ppt_x"/>
                                          </p:val>
                                        </p:tav>
                                      </p:tavLst>
                                    </p:anim>
                                    <p:anim calcmode="lin" valueType="num">
                                      <p:cBhvr additive="base">
                                        <p:cTn id="20" dur="500"/>
                                        <p:tgtEl>
                                          <p:spTgt spid="2"/>
                                        </p:tgtEl>
                                        <p:attrNameLst>
                                          <p:attrName>ppt_y</p:attrName>
                                        </p:attrNameLst>
                                      </p:cBhvr>
                                      <p:tavLst>
                                        <p:tav tm="0">
                                          <p:val>
                                            <p:strVal val="ppt_y"/>
                                          </p:val>
                                        </p:tav>
                                        <p:tav tm="100000">
                                          <p:val>
                                            <p:strVal val="1+ppt_h/2"/>
                                          </p:val>
                                        </p:tav>
                                      </p:tavLst>
                                    </p:anim>
                                    <p:set>
                                      <p:cBhvr>
                                        <p:cTn id="21" dur="1" fill="hold">
                                          <p:stCondLst>
                                            <p:cond delay="499"/>
                                          </p:stCondLst>
                                        </p:cTn>
                                        <p:tgtEl>
                                          <p:spTgt spid="2"/>
                                        </p:tgtEl>
                                        <p:attrNameLst>
                                          <p:attrName>style.visibility</p:attrName>
                                        </p:attrNameLst>
                                      </p:cBhvr>
                                      <p:to>
                                        <p:strVal val="hidden"/>
                                      </p:to>
                                    </p:set>
                                  </p:childTnLst>
                                </p:cTn>
                              </p:par>
                            </p:childTnLst>
                          </p:cTn>
                        </p:par>
                        <p:par>
                          <p:cTn id="22" fill="hold">
                            <p:stCondLst>
                              <p:cond delay="21500"/>
                            </p:stCondLst>
                            <p:childTnLst>
                              <p:par>
                                <p:cTn id="23" presetID="5" presetClass="entr" presetSubtype="10" fill="hold" nodeType="afterEffect">
                                  <p:stCondLst>
                                    <p:cond delay="3500"/>
                                  </p:stCondLst>
                                  <p:childTnLst>
                                    <p:set>
                                      <p:cBhvr>
                                        <p:cTn id="24" dur="1" fill="hold">
                                          <p:stCondLst>
                                            <p:cond delay="0"/>
                                          </p:stCondLst>
                                        </p:cTn>
                                        <p:tgtEl>
                                          <p:spTgt spid="3074"/>
                                        </p:tgtEl>
                                        <p:attrNameLst>
                                          <p:attrName>style.visibility</p:attrName>
                                        </p:attrNameLst>
                                      </p:cBhvr>
                                      <p:to>
                                        <p:strVal val="visible"/>
                                      </p:to>
                                    </p:set>
                                    <p:animEffect transition="in" filter="checkerboard(across)">
                                      <p:cBhvr>
                                        <p:cTn id="25" dur="500"/>
                                        <p:tgtEl>
                                          <p:spTgt spid="3074"/>
                                        </p:tgtEl>
                                      </p:cBhvr>
                                    </p:animEffect>
                                  </p:childTnLst>
                                </p:cTn>
                              </p:par>
                            </p:childTnLst>
                          </p:cTn>
                        </p:par>
                        <p:par>
                          <p:cTn id="26" fill="hold">
                            <p:stCondLst>
                              <p:cond delay="25500"/>
                            </p:stCondLst>
                            <p:childTnLst>
                              <p:par>
                                <p:cTn id="27" presetID="2" presetClass="entr" presetSubtype="4"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par>
                          <p:cTn id="31" fill="hold">
                            <p:stCondLst>
                              <p:cond delay="26000"/>
                            </p:stCondLst>
                            <p:childTnLst>
                              <p:par>
                                <p:cTn id="32" presetID="2" presetClass="entr" presetSubtype="4" fill="hold" grpId="0" nodeType="afterEffect">
                                  <p:stCondLst>
                                    <p:cond delay="300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par>
                          <p:cTn id="36" fill="hold">
                            <p:stCondLst>
                              <p:cond delay="29500"/>
                            </p:stCondLst>
                            <p:childTnLst>
                              <p:par>
                                <p:cTn id="37" presetID="2" presetClass="entr" presetSubtype="4" fill="hold" grpId="0" nodeType="afterEffect">
                                  <p:stCondLst>
                                    <p:cond delay="300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par>
                          <p:cTn id="41" fill="hold">
                            <p:stCondLst>
                              <p:cond delay="33000"/>
                            </p:stCondLst>
                            <p:childTnLst>
                              <p:par>
                                <p:cTn id="42" presetID="5" presetClass="exit" presetSubtype="10" fill="hold" grpId="1" nodeType="afterEffect">
                                  <p:stCondLst>
                                    <p:cond delay="9000"/>
                                  </p:stCondLst>
                                  <p:childTnLst>
                                    <p:animEffect transition="out" filter="checkerboard(across)">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childTnLst>
                          </p:cTn>
                        </p:par>
                        <p:par>
                          <p:cTn id="45" fill="hold">
                            <p:stCondLst>
                              <p:cond delay="42500"/>
                            </p:stCondLst>
                            <p:childTnLst>
                              <p:par>
                                <p:cTn id="46" presetID="5" presetClass="exit" presetSubtype="10" fill="hold" grpId="1" nodeType="afterEffect">
                                  <p:stCondLst>
                                    <p:cond delay="0"/>
                                  </p:stCondLst>
                                  <p:childTnLst>
                                    <p:animEffect transition="out" filter="checkerboard(across)">
                                      <p:cBhvr>
                                        <p:cTn id="47" dur="500"/>
                                        <p:tgtEl>
                                          <p:spTgt spid="7"/>
                                        </p:tgtEl>
                                      </p:cBhvr>
                                    </p:animEffect>
                                    <p:set>
                                      <p:cBhvr>
                                        <p:cTn id="48" dur="1" fill="hold">
                                          <p:stCondLst>
                                            <p:cond delay="499"/>
                                          </p:stCondLst>
                                        </p:cTn>
                                        <p:tgtEl>
                                          <p:spTgt spid="7"/>
                                        </p:tgtEl>
                                        <p:attrNameLst>
                                          <p:attrName>style.visibility</p:attrName>
                                        </p:attrNameLst>
                                      </p:cBhvr>
                                      <p:to>
                                        <p:strVal val="hidden"/>
                                      </p:to>
                                    </p:set>
                                  </p:childTnLst>
                                </p:cTn>
                              </p:par>
                            </p:childTnLst>
                          </p:cTn>
                        </p:par>
                        <p:par>
                          <p:cTn id="49" fill="hold">
                            <p:stCondLst>
                              <p:cond delay="43000"/>
                            </p:stCondLst>
                            <p:childTnLst>
                              <p:par>
                                <p:cTn id="50" presetID="5" presetClass="exit" presetSubtype="10" fill="hold" nodeType="afterEffect">
                                  <p:stCondLst>
                                    <p:cond delay="0"/>
                                  </p:stCondLst>
                                  <p:childTnLst>
                                    <p:animEffect transition="out" filter="checkerboard(across)">
                                      <p:cBhvr>
                                        <p:cTn id="51" dur="500"/>
                                        <p:tgtEl>
                                          <p:spTgt spid="3074"/>
                                        </p:tgtEl>
                                      </p:cBhvr>
                                    </p:animEffect>
                                    <p:set>
                                      <p:cBhvr>
                                        <p:cTn id="52" dur="1" fill="hold">
                                          <p:stCondLst>
                                            <p:cond delay="499"/>
                                          </p:stCondLst>
                                        </p:cTn>
                                        <p:tgtEl>
                                          <p:spTgt spid="3074"/>
                                        </p:tgtEl>
                                        <p:attrNameLst>
                                          <p:attrName>style.visibility</p:attrName>
                                        </p:attrNameLst>
                                      </p:cBhvr>
                                      <p:to>
                                        <p:strVal val="hidden"/>
                                      </p:to>
                                    </p:set>
                                  </p:childTnLst>
                                </p:cTn>
                              </p:par>
                            </p:childTnLst>
                          </p:cTn>
                        </p:par>
                        <p:par>
                          <p:cTn id="53" fill="hold">
                            <p:stCondLst>
                              <p:cond delay="43500"/>
                            </p:stCondLst>
                            <p:childTnLst>
                              <p:par>
                                <p:cTn id="54" presetID="5" presetClass="exit" presetSubtype="10" fill="hold" nodeType="afterEffect">
                                  <p:stCondLst>
                                    <p:cond delay="0"/>
                                  </p:stCondLst>
                                  <p:childTnLst>
                                    <p:animEffect transition="out" filter="checkerboard(across)">
                                      <p:cBhvr>
                                        <p:cTn id="55" dur="500"/>
                                        <p:tgtEl>
                                          <p:spTgt spid="3"/>
                                        </p:tgtEl>
                                      </p:cBhvr>
                                    </p:animEffect>
                                    <p:set>
                                      <p:cBhvr>
                                        <p:cTn id="56" dur="1" fill="hold">
                                          <p:stCondLst>
                                            <p:cond delay="499"/>
                                          </p:stCondLst>
                                        </p:cTn>
                                        <p:tgtEl>
                                          <p:spTgt spid="3"/>
                                        </p:tgtEl>
                                        <p:attrNameLst>
                                          <p:attrName>style.visibility</p:attrName>
                                        </p:attrNameLst>
                                      </p:cBhvr>
                                      <p:to>
                                        <p:strVal val="hidden"/>
                                      </p:to>
                                    </p:set>
                                  </p:childTnLst>
                                </p:cTn>
                              </p:par>
                            </p:childTnLst>
                          </p:cTn>
                        </p:par>
                        <p:par>
                          <p:cTn id="57" fill="hold">
                            <p:stCondLst>
                              <p:cond delay="44000"/>
                            </p:stCondLst>
                            <p:childTnLst>
                              <p:par>
                                <p:cTn id="58" presetID="9" presetClass="entr" presetSubtype="0" fill="hold" nodeType="afterEffect">
                                  <p:stCondLst>
                                    <p:cond delay="1000"/>
                                  </p:stCondLst>
                                  <p:childTnLst>
                                    <p:set>
                                      <p:cBhvr>
                                        <p:cTn id="59" dur="1" fill="hold">
                                          <p:stCondLst>
                                            <p:cond delay="0"/>
                                          </p:stCondLst>
                                        </p:cTn>
                                        <p:tgtEl>
                                          <p:spTgt spid="1026"/>
                                        </p:tgtEl>
                                        <p:attrNameLst>
                                          <p:attrName>style.visibility</p:attrName>
                                        </p:attrNameLst>
                                      </p:cBhvr>
                                      <p:to>
                                        <p:strVal val="visible"/>
                                      </p:to>
                                    </p:set>
                                    <p:animEffect transition="in" filter="dissolve">
                                      <p:cBhvr>
                                        <p:cTn id="60" dur="500"/>
                                        <p:tgtEl>
                                          <p:spTgt spid="1026"/>
                                        </p:tgtEl>
                                      </p:cBhvr>
                                    </p:animEffect>
                                  </p:childTnLst>
                                </p:cTn>
                              </p:par>
                            </p:childTnLst>
                          </p:cTn>
                        </p:par>
                        <p:par>
                          <p:cTn id="61" fill="hold">
                            <p:stCondLst>
                              <p:cond delay="45500"/>
                            </p:stCondLst>
                            <p:childTnLst>
                              <p:par>
                                <p:cTn id="62" presetID="9" presetClass="entr" presetSubtype="0" fill="hold" nodeType="afterEffect">
                                  <p:stCondLst>
                                    <p:cond delay="6000"/>
                                  </p:stCondLst>
                                  <p:childTnLst>
                                    <p:set>
                                      <p:cBhvr>
                                        <p:cTn id="63" dur="1" fill="hold">
                                          <p:stCondLst>
                                            <p:cond delay="0"/>
                                          </p:stCondLst>
                                        </p:cTn>
                                        <p:tgtEl>
                                          <p:spTgt spid="13">
                                            <p:txEl>
                                              <p:pRg st="2" end="2"/>
                                            </p:txEl>
                                          </p:spTgt>
                                        </p:tgtEl>
                                        <p:attrNameLst>
                                          <p:attrName>style.visibility</p:attrName>
                                        </p:attrNameLst>
                                      </p:cBhvr>
                                      <p:to>
                                        <p:strVal val="visible"/>
                                      </p:to>
                                    </p:set>
                                    <p:animEffect transition="in" filter="dissolve">
                                      <p:cBhvr>
                                        <p:cTn id="64" dur="8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7" grpId="0" animBg="1"/>
      <p:bldP spid="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p:spPr>
      </p:pic>
      <p:sp>
        <p:nvSpPr>
          <p:cNvPr id="11" name="Title 10"/>
          <p:cNvSpPr>
            <a:spLocks noGrp="1"/>
          </p:cNvSpPr>
          <p:nvPr>
            <p:ph type="title"/>
          </p:nvPr>
        </p:nvSpPr>
        <p:spPr/>
        <p:txBody>
          <a:bodyPr/>
          <a:lstStyle/>
          <a:p>
            <a:r>
              <a:rPr lang="en-US" dirty="0" smtClean="0"/>
              <a:t>The Five “C”s of Applications</a:t>
            </a:r>
            <a:endParaRPr lang="en-US" dirty="0"/>
          </a:p>
        </p:txBody>
      </p:sp>
      <p:sp>
        <p:nvSpPr>
          <p:cNvPr id="13" name="Content Placeholder 12"/>
          <p:cNvSpPr>
            <a:spLocks noGrp="1"/>
          </p:cNvSpPr>
          <p:nvPr>
            <p:ph sz="half" idx="1"/>
          </p:nvPr>
        </p:nvSpPr>
        <p:spPr>
          <a:xfrm>
            <a:off x="457199" y="1600200"/>
            <a:ext cx="4370173" cy="4525963"/>
          </a:xfrm>
        </p:spPr>
        <p:txBody>
          <a:bodyPr>
            <a:normAutofit/>
          </a:bodyPr>
          <a:lstStyle/>
          <a:p>
            <a:pPr>
              <a:spcAft>
                <a:spcPts val="1200"/>
              </a:spcAft>
            </a:pPr>
            <a:r>
              <a:rPr lang="en-US" dirty="0" smtClean="0"/>
              <a:t>Tip for a “</a:t>
            </a:r>
            <a:r>
              <a:rPr lang="en-US" u="sng" dirty="0" smtClean="0"/>
              <a:t>concentrated</a:t>
            </a:r>
            <a:r>
              <a:rPr lang="en-US" dirty="0" smtClean="0"/>
              <a:t>” application</a:t>
            </a:r>
          </a:p>
          <a:p>
            <a:pPr lvl="1">
              <a:spcAft>
                <a:spcPts val="1200"/>
              </a:spcAft>
            </a:pPr>
            <a:r>
              <a:rPr lang="en-US" dirty="0" smtClean="0"/>
              <a:t>Each application is different</a:t>
            </a:r>
          </a:p>
          <a:p>
            <a:pPr lvl="1">
              <a:spcAft>
                <a:spcPts val="1200"/>
              </a:spcAft>
            </a:pPr>
            <a:r>
              <a:rPr lang="en-US" dirty="0" smtClean="0"/>
              <a:t>Job seekers should review the directions on applications first </a:t>
            </a:r>
          </a:p>
          <a:p>
            <a:pPr lvl="2">
              <a:spcAft>
                <a:spcPts val="1200"/>
              </a:spcAft>
            </a:pPr>
            <a:r>
              <a:rPr lang="en-US" dirty="0" smtClean="0"/>
              <a:t>Fill out applications according to  employer specifications</a:t>
            </a:r>
          </a:p>
        </p:txBody>
      </p:sp>
      <p:pic>
        <p:nvPicPr>
          <p:cNvPr id="2" name="Picture 2"/>
          <p:cNvPicPr>
            <a:picLocks noChangeAspect="1" noChangeArrowheads="1"/>
          </p:cNvPicPr>
          <p:nvPr/>
        </p:nvPicPr>
        <p:blipFill>
          <a:blip r:embed="rId4"/>
          <a:srcRect/>
          <a:stretch>
            <a:fillRect/>
          </a:stretch>
        </p:blipFill>
        <p:spPr bwMode="auto">
          <a:xfrm>
            <a:off x="5870232" y="1725356"/>
            <a:ext cx="2609850" cy="365760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Five “C”s of Applications</a:t>
            </a:r>
            <a:endParaRPr lang="en-US" dirty="0"/>
          </a:p>
        </p:txBody>
      </p:sp>
      <p:sp>
        <p:nvSpPr>
          <p:cNvPr id="3" name="Content Placeholder 2"/>
          <p:cNvSpPr>
            <a:spLocks noGrp="1"/>
          </p:cNvSpPr>
          <p:nvPr>
            <p:ph sz="half" idx="1"/>
          </p:nvPr>
        </p:nvSpPr>
        <p:spPr/>
        <p:txBody>
          <a:bodyPr/>
          <a:lstStyle/>
          <a:p>
            <a:r>
              <a:rPr lang="en-US" dirty="0" smtClean="0"/>
              <a:t>Applications must be filled out based on what employers are looking for</a:t>
            </a:r>
            <a:endParaRPr lang="en-US" dirty="0"/>
          </a:p>
        </p:txBody>
      </p:sp>
      <p:pic>
        <p:nvPicPr>
          <p:cNvPr id="5" name="Content Placeholder 4"/>
          <p:cNvPicPr>
            <a:picLocks noGrp="1" noChangeAspect="1" noChangeArrowheads="1"/>
          </p:cNvPicPr>
          <p:nvPr>
            <p:ph sz="half" idx="2"/>
          </p:nvPr>
        </p:nvPicPr>
        <p:blipFill>
          <a:blip r:embed="rId3"/>
          <a:srcRect/>
          <a:stretch>
            <a:fillRect/>
          </a:stretch>
        </p:blipFill>
        <p:spPr bwMode="auto">
          <a:xfrm>
            <a:off x="2377044" y="3537260"/>
            <a:ext cx="5107577" cy="2809167"/>
          </a:xfrm>
          <a:prstGeom prst="rect">
            <a:avLst/>
          </a:prstGeom>
          <a:noFill/>
          <a:ln w="9525">
            <a:noFill/>
            <a:miter lim="800000"/>
            <a:headEnd/>
            <a:tailEnd/>
          </a:ln>
        </p:spPr>
      </p:pic>
      <p:pic>
        <p:nvPicPr>
          <p:cNvPr id="3074" name="Picture 2"/>
          <p:cNvPicPr>
            <a:picLocks noChangeAspect="1" noChangeArrowheads="1"/>
          </p:cNvPicPr>
          <p:nvPr/>
        </p:nvPicPr>
        <p:blipFill>
          <a:blip r:embed="rId4"/>
          <a:srcRect/>
          <a:stretch>
            <a:fillRect/>
          </a:stretch>
        </p:blipFill>
        <p:spPr bwMode="auto">
          <a:xfrm>
            <a:off x="2267862" y="3410445"/>
            <a:ext cx="5746001" cy="3257550"/>
          </a:xfrm>
          <a:prstGeom prst="rect">
            <a:avLst/>
          </a:prstGeom>
          <a:noFill/>
          <a:ln w="9525">
            <a:noFill/>
            <a:miter lim="800000"/>
            <a:headEnd/>
            <a:tailEnd/>
          </a:ln>
        </p:spPr>
      </p:pic>
      <p:pic>
        <p:nvPicPr>
          <p:cNvPr id="1026" name="Picture 2" descr="C:\Users\MOTTERI\AppData\Local\Microsoft\Windows\Temporary Internet Files\Low\Content.IE5\Q1FU22LP\bigstock-A-businessman-making-a-puzzle--15535448[1].jpg"/>
          <p:cNvPicPr>
            <a:picLocks noChangeAspect="1" noChangeArrowheads="1"/>
          </p:cNvPicPr>
          <p:nvPr/>
        </p:nvPicPr>
        <p:blipFill>
          <a:blip r:embed="rId5"/>
          <a:srcRect/>
          <a:stretch>
            <a:fillRect/>
          </a:stretch>
        </p:blipFill>
        <p:spPr bwMode="auto">
          <a:xfrm>
            <a:off x="2568269" y="1509584"/>
            <a:ext cx="3447288" cy="4876800"/>
          </a:xfrm>
          <a:prstGeom prst="rect">
            <a:avLst/>
          </a:prstGeom>
          <a:noFill/>
        </p:spPr>
      </p:pic>
      <p:sp>
        <p:nvSpPr>
          <p:cNvPr id="7" name="Multiply 6"/>
          <p:cNvSpPr/>
          <p:nvPr/>
        </p:nvSpPr>
        <p:spPr>
          <a:xfrm>
            <a:off x="2042983" y="1499287"/>
            <a:ext cx="4572000" cy="456376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60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1000" fill="hold"/>
                                        <p:tgtEl>
                                          <p:spTgt spid="1026"/>
                                        </p:tgtEl>
                                        <p:attrNameLst>
                                          <p:attrName>ppt_x</p:attrName>
                                        </p:attrNameLst>
                                      </p:cBhvr>
                                      <p:tavLst>
                                        <p:tav tm="0">
                                          <p:val>
                                            <p:strVal val="0-#ppt_w/2"/>
                                          </p:val>
                                        </p:tav>
                                        <p:tav tm="100000">
                                          <p:val>
                                            <p:strVal val="#ppt_x"/>
                                          </p:val>
                                        </p:tav>
                                      </p:tavLst>
                                    </p:anim>
                                    <p:anim calcmode="lin" valueType="num">
                                      <p:cBhvr additive="base">
                                        <p:cTn id="8" dur="1000" fill="hold"/>
                                        <p:tgtEl>
                                          <p:spTgt spid="1026"/>
                                        </p:tgtEl>
                                        <p:attrNameLst>
                                          <p:attrName>ppt_y</p:attrName>
                                        </p:attrNameLst>
                                      </p:cBhvr>
                                      <p:tavLst>
                                        <p:tav tm="0">
                                          <p:val>
                                            <p:strVal val="#ppt_y"/>
                                          </p:val>
                                        </p:tav>
                                        <p:tav tm="100000">
                                          <p:val>
                                            <p:strVal val="#ppt_y"/>
                                          </p:val>
                                        </p:tav>
                                      </p:tavLst>
                                    </p:anim>
                                  </p:childTnLst>
                                </p:cTn>
                              </p:par>
                            </p:childTnLst>
                          </p:cTn>
                        </p:par>
                        <p:par>
                          <p:cTn id="9" fill="hold">
                            <p:stCondLst>
                              <p:cond delay="1600"/>
                            </p:stCondLst>
                            <p:childTnLst>
                              <p:par>
                                <p:cTn id="10" presetID="9" presetClass="entr" presetSubtype="0" fill="hold" grpId="0" nodeType="afterEffect">
                                  <p:stCondLst>
                                    <p:cond delay="560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1000"/>
                                        <p:tgtEl>
                                          <p:spTgt spid="7"/>
                                        </p:tgtEl>
                                      </p:cBhvr>
                                    </p:animEffect>
                                  </p:childTnLst>
                                </p:cTn>
                              </p:par>
                            </p:childTnLst>
                          </p:cTn>
                        </p:par>
                        <p:par>
                          <p:cTn id="13" fill="hold">
                            <p:stCondLst>
                              <p:cond delay="8200"/>
                            </p:stCondLst>
                            <p:childTnLst>
                              <p:par>
                                <p:cTn id="14" presetID="5" presetClass="exit" presetSubtype="10" fill="hold" nodeType="afterEffect">
                                  <p:stCondLst>
                                    <p:cond delay="1300"/>
                                  </p:stCondLst>
                                  <p:childTnLst>
                                    <p:animEffect transition="out" filter="checkerboard(across)">
                                      <p:cBhvr>
                                        <p:cTn id="15" dur="700"/>
                                        <p:tgtEl>
                                          <p:spTgt spid="1026"/>
                                        </p:tgtEl>
                                      </p:cBhvr>
                                    </p:animEffect>
                                    <p:set>
                                      <p:cBhvr>
                                        <p:cTn id="16" dur="1" fill="hold">
                                          <p:stCondLst>
                                            <p:cond delay="699"/>
                                          </p:stCondLst>
                                        </p:cTn>
                                        <p:tgtEl>
                                          <p:spTgt spid="1026"/>
                                        </p:tgtEl>
                                        <p:attrNameLst>
                                          <p:attrName>style.visibility</p:attrName>
                                        </p:attrNameLst>
                                      </p:cBhvr>
                                      <p:to>
                                        <p:strVal val="hidden"/>
                                      </p:to>
                                    </p:set>
                                  </p:childTnLst>
                                </p:cTn>
                              </p:par>
                            </p:childTnLst>
                          </p:cTn>
                        </p:par>
                        <p:par>
                          <p:cTn id="17" fill="hold">
                            <p:stCondLst>
                              <p:cond delay="10200"/>
                            </p:stCondLst>
                            <p:childTnLst>
                              <p:par>
                                <p:cTn id="18" presetID="5" presetClass="exit" presetSubtype="10" fill="hold" grpId="1" nodeType="afterEffect">
                                  <p:stCondLst>
                                    <p:cond delay="0"/>
                                  </p:stCondLst>
                                  <p:childTnLst>
                                    <p:animEffect transition="out" filter="checkerboard(across)">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par>
                          <p:cTn id="21" fill="hold">
                            <p:stCondLst>
                              <p:cond delay="10700"/>
                            </p:stCondLst>
                            <p:childTnLst>
                              <p:par>
                                <p:cTn id="22" presetID="3" presetClass="entr" presetSubtype="10" fill="hold" nodeType="afterEffect">
                                  <p:stCondLst>
                                    <p:cond delay="30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blinds(horizontal)">
                                      <p:cBhvr>
                                        <p:cTn id="24" dur="1000"/>
                                        <p:tgtEl>
                                          <p:spTgt spid="3">
                                            <p:txEl>
                                              <p:pRg st="0" end="0"/>
                                            </p:txEl>
                                          </p:spTgt>
                                        </p:tgtEl>
                                      </p:cBhvr>
                                    </p:animEffect>
                                  </p:childTnLst>
                                </p:cTn>
                              </p:par>
                            </p:childTnLst>
                          </p:cTn>
                        </p:par>
                        <p:par>
                          <p:cTn id="25" fill="hold">
                            <p:stCondLst>
                              <p:cond delay="12000"/>
                            </p:stCondLst>
                            <p:childTnLst>
                              <p:par>
                                <p:cTn id="26" presetID="9" presetClass="entr" presetSubtype="0" fill="hold" nodeType="afterEffect">
                                  <p:stCondLst>
                                    <p:cond delay="19500"/>
                                  </p:stCondLst>
                                  <p:childTnLst>
                                    <p:set>
                                      <p:cBhvr>
                                        <p:cTn id="27" dur="1" fill="hold">
                                          <p:stCondLst>
                                            <p:cond delay="0"/>
                                          </p:stCondLst>
                                        </p:cTn>
                                        <p:tgtEl>
                                          <p:spTgt spid="3074"/>
                                        </p:tgtEl>
                                        <p:attrNameLst>
                                          <p:attrName>style.visibility</p:attrName>
                                        </p:attrNameLst>
                                      </p:cBhvr>
                                      <p:to>
                                        <p:strVal val="visible"/>
                                      </p:to>
                                    </p:set>
                                    <p:animEffect transition="in" filter="dissolve">
                                      <p:cBhvr>
                                        <p:cTn id="28" dur="1000"/>
                                        <p:tgtEl>
                                          <p:spTgt spid="3074"/>
                                        </p:tgtEl>
                                      </p:cBhvr>
                                    </p:animEffect>
                                  </p:childTnLst>
                                </p:cTn>
                              </p:par>
                            </p:childTnLst>
                          </p:cTn>
                        </p:par>
                        <p:par>
                          <p:cTn id="29" fill="hold">
                            <p:stCondLst>
                              <p:cond delay="32500"/>
                            </p:stCondLst>
                            <p:childTnLst>
                              <p:par>
                                <p:cTn id="30" presetID="3" presetClass="exit" presetSubtype="10" fill="hold" nodeType="afterEffect">
                                  <p:stCondLst>
                                    <p:cond delay="19600"/>
                                  </p:stCondLst>
                                  <p:childTnLst>
                                    <p:animEffect transition="out" filter="blinds(horizontal)">
                                      <p:cBhvr>
                                        <p:cTn id="31" dur="1000"/>
                                        <p:tgtEl>
                                          <p:spTgt spid="3074"/>
                                        </p:tgtEl>
                                      </p:cBhvr>
                                    </p:animEffect>
                                    <p:set>
                                      <p:cBhvr>
                                        <p:cTn id="32" dur="1" fill="hold">
                                          <p:stCondLst>
                                            <p:cond delay="999"/>
                                          </p:stCondLst>
                                        </p:cTn>
                                        <p:tgtEl>
                                          <p:spTgt spid="3074"/>
                                        </p:tgtEl>
                                        <p:attrNameLst>
                                          <p:attrName>style.visibility</p:attrName>
                                        </p:attrNameLst>
                                      </p:cBhvr>
                                      <p:to>
                                        <p:strVal val="hidden"/>
                                      </p:to>
                                    </p:set>
                                  </p:childTnLst>
                                </p:cTn>
                              </p:par>
                            </p:childTnLst>
                          </p:cTn>
                        </p:par>
                        <p:par>
                          <p:cTn id="33" fill="hold">
                            <p:stCondLst>
                              <p:cond delay="53100"/>
                            </p:stCondLst>
                            <p:childTnLst>
                              <p:par>
                                <p:cTn id="34" presetID="2" presetClass="entr" presetSubtype="4" fill="hold" nodeType="afterEffect">
                                  <p:stCondLst>
                                    <p:cond delay="90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1000" fill="hold"/>
                                        <p:tgtEl>
                                          <p:spTgt spid="5"/>
                                        </p:tgtEl>
                                        <p:attrNameLst>
                                          <p:attrName>ppt_x</p:attrName>
                                        </p:attrNameLst>
                                      </p:cBhvr>
                                      <p:tavLst>
                                        <p:tav tm="0">
                                          <p:val>
                                            <p:strVal val="#ppt_x"/>
                                          </p:val>
                                        </p:tav>
                                        <p:tav tm="100000">
                                          <p:val>
                                            <p:strVal val="#ppt_x"/>
                                          </p:val>
                                        </p:tav>
                                      </p:tavLst>
                                    </p:anim>
                                    <p:anim calcmode="lin" valueType="num">
                                      <p:cBhvr additive="base">
                                        <p:cTn id="37"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Five “C”s of Applications</a:t>
            </a:r>
            <a:endParaRPr lang="en-US" dirty="0"/>
          </a:p>
        </p:txBody>
      </p:sp>
      <p:sp>
        <p:nvSpPr>
          <p:cNvPr id="3" name="Content Placeholder 2"/>
          <p:cNvSpPr>
            <a:spLocks noGrp="1"/>
          </p:cNvSpPr>
          <p:nvPr>
            <p:ph sz="half" idx="1"/>
          </p:nvPr>
        </p:nvSpPr>
        <p:spPr>
          <a:xfrm>
            <a:off x="373701" y="1388300"/>
            <a:ext cx="4038600" cy="4525963"/>
          </a:xfrm>
        </p:spPr>
        <p:txBody>
          <a:bodyPr>
            <a:normAutofit/>
          </a:bodyPr>
          <a:lstStyle/>
          <a:p>
            <a:r>
              <a:rPr lang="en-US" dirty="0" smtClean="0"/>
              <a:t>Applications must be </a:t>
            </a:r>
            <a:r>
              <a:rPr lang="en-US" u="sng" dirty="0" smtClean="0"/>
              <a:t>concise</a:t>
            </a:r>
            <a:r>
              <a:rPr lang="en-US" dirty="0" smtClean="0"/>
              <a:t> by listing the transferrable and job specific skills job seekers have that will meet employer needs</a:t>
            </a:r>
            <a:endParaRPr lang="en-US" dirty="0"/>
          </a:p>
        </p:txBody>
      </p:sp>
      <p:sp>
        <p:nvSpPr>
          <p:cNvPr id="5" name="Content Placeholder 4"/>
          <p:cNvSpPr>
            <a:spLocks noGrp="1"/>
          </p:cNvSpPr>
          <p:nvPr>
            <p:ph sz="half" idx="2"/>
          </p:nvPr>
        </p:nvSpPr>
        <p:spPr>
          <a:xfrm>
            <a:off x="283523" y="1251919"/>
            <a:ext cx="8329613" cy="5257800"/>
          </a:xfrm>
        </p:spPr>
        <p:txBody>
          <a:bodyPr>
            <a:normAutofit/>
          </a:bodyPr>
          <a:lstStyle/>
          <a:p>
            <a:pPr>
              <a:spcAft>
                <a:spcPts val="1200"/>
              </a:spcAft>
            </a:pPr>
            <a:r>
              <a:rPr lang="en-US" dirty="0" smtClean="0"/>
              <a:t>Job seekers must research </a:t>
            </a:r>
          </a:p>
          <a:p>
            <a:pPr lvl="1">
              <a:spcAft>
                <a:spcPts val="1200"/>
              </a:spcAft>
            </a:pPr>
            <a:r>
              <a:rPr lang="en-US" dirty="0" smtClean="0"/>
              <a:t>Job postings</a:t>
            </a:r>
          </a:p>
          <a:p>
            <a:pPr lvl="1">
              <a:spcAft>
                <a:spcPts val="1200"/>
              </a:spcAft>
            </a:pPr>
            <a:r>
              <a:rPr lang="en-US" dirty="0" smtClean="0"/>
              <a:t>Other related job postings</a:t>
            </a:r>
          </a:p>
          <a:p>
            <a:pPr lvl="1">
              <a:spcAft>
                <a:spcPts val="1200"/>
              </a:spcAft>
            </a:pPr>
            <a:r>
              <a:rPr lang="en-US" dirty="0" smtClean="0"/>
              <a:t>Job descriptions in EFM</a:t>
            </a:r>
          </a:p>
          <a:p>
            <a:pPr>
              <a:spcAft>
                <a:spcPts val="1200"/>
              </a:spcAft>
            </a:pPr>
            <a:r>
              <a:rPr lang="en-US" dirty="0" smtClean="0"/>
              <a:t>Using information found in these sources, job seekers must ensure applications respond to the employers’ needs in a concise manner</a:t>
            </a:r>
            <a:endParaRPr lang="en-US" dirty="0"/>
          </a:p>
        </p:txBody>
      </p:sp>
      <p:pic>
        <p:nvPicPr>
          <p:cNvPr id="1027" name="Picture 3"/>
          <p:cNvPicPr>
            <a:picLocks noChangeAspect="1" noChangeArrowheads="1"/>
          </p:cNvPicPr>
          <p:nvPr/>
        </p:nvPicPr>
        <p:blipFill>
          <a:blip r:embed="rId3"/>
          <a:srcRect/>
          <a:stretch>
            <a:fillRect/>
          </a:stretch>
        </p:blipFill>
        <p:spPr bwMode="auto">
          <a:xfrm>
            <a:off x="0" y="1775887"/>
            <a:ext cx="9144000" cy="3614057"/>
          </a:xfrm>
          <a:prstGeom prst="rect">
            <a:avLst/>
          </a:prstGeom>
          <a:noFill/>
          <a:ln w="9525">
            <a:noFill/>
            <a:miter lim="800000"/>
            <a:headEnd/>
            <a:tailEnd/>
          </a:ln>
        </p:spPr>
      </p:pic>
      <p:pic>
        <p:nvPicPr>
          <p:cNvPr id="1026" name="Picture 2" descr="C:\Users\MOTTERI\AppData\Local\Microsoft\Windows\Temporary Internet Files\Low\Content.IE5\IU9G1FFC\bigstock-Employment-Application-76903[1].jpg"/>
          <p:cNvPicPr>
            <a:picLocks noChangeAspect="1" noChangeArrowheads="1"/>
          </p:cNvPicPr>
          <p:nvPr/>
        </p:nvPicPr>
        <p:blipFill>
          <a:blip r:embed="rId4"/>
          <a:srcRect/>
          <a:stretch>
            <a:fillRect/>
          </a:stretch>
        </p:blipFill>
        <p:spPr bwMode="auto">
          <a:xfrm>
            <a:off x="4975760" y="4070490"/>
            <a:ext cx="4168239" cy="2787510"/>
          </a:xfrm>
          <a:prstGeom prst="rect">
            <a:avLst/>
          </a:prstGeom>
          <a:noFill/>
        </p:spPr>
      </p:pic>
      <p:pic>
        <p:nvPicPr>
          <p:cNvPr id="4" name="Picture 3"/>
          <p:cNvPicPr>
            <a:picLocks noChangeAspect="1" noChangeArrowheads="1"/>
          </p:cNvPicPr>
          <p:nvPr/>
        </p:nvPicPr>
        <p:blipFill>
          <a:blip r:embed="rId5"/>
          <a:srcRect/>
          <a:stretch>
            <a:fillRect/>
          </a:stretch>
        </p:blipFill>
        <p:spPr bwMode="auto">
          <a:xfrm>
            <a:off x="493224" y="1211283"/>
            <a:ext cx="2408643" cy="3130013"/>
          </a:xfrm>
          <a:prstGeom prst="rect">
            <a:avLst/>
          </a:prstGeom>
          <a:noFill/>
          <a:ln w="9525">
            <a:noFill/>
            <a:miter lim="800000"/>
            <a:headEnd/>
            <a:tailEnd/>
          </a:ln>
          <a:effectLst/>
        </p:spPr>
      </p:pic>
      <p:pic>
        <p:nvPicPr>
          <p:cNvPr id="1028" name="Picture 4" descr="C:\Users\MOTTERI\AppData\Local\Microsoft\Windows\Temporary Internet Files\Low\Content.IE5\X74S81JW\bigstock-Waitress-Taking-Order-6078171[1].jpg"/>
          <p:cNvPicPr>
            <a:picLocks noChangeAspect="1" noChangeArrowheads="1"/>
          </p:cNvPicPr>
          <p:nvPr/>
        </p:nvPicPr>
        <p:blipFill>
          <a:blip r:embed="rId6"/>
          <a:srcRect/>
          <a:stretch>
            <a:fillRect/>
          </a:stretch>
        </p:blipFill>
        <p:spPr bwMode="auto">
          <a:xfrm>
            <a:off x="6127668" y="1262294"/>
            <a:ext cx="3016332" cy="2011516"/>
          </a:xfrm>
          <a:prstGeom prst="rect">
            <a:avLst/>
          </a:prstGeom>
          <a:noFill/>
        </p:spPr>
      </p:pic>
      <p:pic>
        <p:nvPicPr>
          <p:cNvPr id="1029" name="Picture 5" descr="C:\Users\MOTTERI\AppData\Local\Microsoft\Windows\Temporary Internet Files\Low\Content.IE5\JT8IUQED\bigstock-Waitress-In-Diner-5811762[1].jpg"/>
          <p:cNvPicPr>
            <a:picLocks noChangeAspect="1" noChangeArrowheads="1"/>
          </p:cNvPicPr>
          <p:nvPr/>
        </p:nvPicPr>
        <p:blipFill>
          <a:blip r:embed="rId7"/>
          <a:srcRect/>
          <a:stretch>
            <a:fillRect/>
          </a:stretch>
        </p:blipFill>
        <p:spPr bwMode="auto">
          <a:xfrm>
            <a:off x="2731325" y="4226134"/>
            <a:ext cx="3946566" cy="2631866"/>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3" presetClass="entr" presetSubtype="10"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1000"/>
                                        <p:tgtEl>
                                          <p:spTgt spid="1026"/>
                                        </p:tgtEl>
                                      </p:cBhvr>
                                    </p:animEffect>
                                  </p:childTnLst>
                                </p:cTn>
                              </p:par>
                            </p:childTnLst>
                          </p:cTn>
                        </p:par>
                        <p:par>
                          <p:cTn id="13" fill="hold">
                            <p:stCondLst>
                              <p:cond delay="3000"/>
                            </p:stCondLst>
                            <p:childTnLst>
                              <p:par>
                                <p:cTn id="14" presetID="3" presetClass="exit" presetSubtype="10" fill="hold" nodeType="afterEffect">
                                  <p:stCondLst>
                                    <p:cond delay="15000"/>
                                  </p:stCondLst>
                                  <p:childTnLst>
                                    <p:animEffect transition="out" filter="blinds(horizontal)">
                                      <p:cBhvr>
                                        <p:cTn id="15" dur="1000"/>
                                        <p:tgtEl>
                                          <p:spTgt spid="1026"/>
                                        </p:tgtEl>
                                      </p:cBhvr>
                                    </p:animEffect>
                                    <p:set>
                                      <p:cBhvr>
                                        <p:cTn id="16" dur="1" fill="hold">
                                          <p:stCondLst>
                                            <p:cond delay="999"/>
                                          </p:stCondLst>
                                        </p:cTn>
                                        <p:tgtEl>
                                          <p:spTgt spid="1026"/>
                                        </p:tgtEl>
                                        <p:attrNameLst>
                                          <p:attrName>style.visibility</p:attrName>
                                        </p:attrNameLst>
                                      </p:cBhvr>
                                      <p:to>
                                        <p:strVal val="hidden"/>
                                      </p:to>
                                    </p:set>
                                  </p:childTnLst>
                                </p:cTn>
                              </p:par>
                            </p:childTnLst>
                          </p:cTn>
                        </p:par>
                        <p:par>
                          <p:cTn id="17" fill="hold">
                            <p:stCondLst>
                              <p:cond delay="19000"/>
                            </p:stCondLst>
                            <p:childTnLst>
                              <p:par>
                                <p:cTn id="18" presetID="3" presetClass="exit" presetSubtype="10" fill="hold" grpId="1" nodeType="afterEffect">
                                  <p:stCondLst>
                                    <p:cond delay="1000"/>
                                  </p:stCondLst>
                                  <p:childTnLst>
                                    <p:animEffect transition="out" filter="blinds(horizontal)">
                                      <p:cBhvr>
                                        <p:cTn id="19" dur="500"/>
                                        <p:tgtEl>
                                          <p:spTgt spid="3">
                                            <p:txEl>
                                              <p:pRg st="0" end="0"/>
                                            </p:txEl>
                                          </p:spTgt>
                                        </p:tgtEl>
                                      </p:cBhvr>
                                    </p:animEffect>
                                    <p:set>
                                      <p:cBhvr>
                                        <p:cTn id="20" dur="1" fill="hold">
                                          <p:stCondLst>
                                            <p:cond delay="499"/>
                                          </p:stCondLst>
                                        </p:cTn>
                                        <p:tgtEl>
                                          <p:spTgt spid="3">
                                            <p:txEl>
                                              <p:pRg st="0" end="0"/>
                                            </p:txEl>
                                          </p:spTgt>
                                        </p:tgtEl>
                                        <p:attrNameLst>
                                          <p:attrName>style.visibility</p:attrName>
                                        </p:attrNameLst>
                                      </p:cBhvr>
                                      <p:to>
                                        <p:strVal val="hidden"/>
                                      </p:to>
                                    </p:set>
                                  </p:childTnLst>
                                </p:cTn>
                              </p:par>
                            </p:childTnLst>
                          </p:cTn>
                        </p:par>
                        <p:par>
                          <p:cTn id="21" fill="hold">
                            <p:stCondLst>
                              <p:cond delay="20500"/>
                            </p:stCondLst>
                            <p:childTnLst>
                              <p:par>
                                <p:cTn id="22" presetID="9" presetClass="entr" presetSubtype="0" fill="hold" grpId="0" nodeType="after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dissolve">
                                      <p:cBhvr>
                                        <p:cTn id="24" dur="500"/>
                                        <p:tgtEl>
                                          <p:spTgt spid="5">
                                            <p:txEl>
                                              <p:pRg st="0" end="0"/>
                                            </p:txEl>
                                          </p:spTgt>
                                        </p:tgtEl>
                                      </p:cBhvr>
                                    </p:animEffect>
                                  </p:childTnLst>
                                </p:cTn>
                              </p:par>
                            </p:childTnLst>
                          </p:cTn>
                        </p:par>
                        <p:par>
                          <p:cTn id="25" fill="hold">
                            <p:stCondLst>
                              <p:cond delay="21000"/>
                            </p:stCondLst>
                            <p:childTnLst>
                              <p:par>
                                <p:cTn id="26" presetID="9" presetClass="entr" presetSubtype="0" fill="hold" grpId="0" nodeType="after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dissolve">
                                      <p:cBhvr>
                                        <p:cTn id="28" dur="500"/>
                                        <p:tgtEl>
                                          <p:spTgt spid="5">
                                            <p:txEl>
                                              <p:pRg st="1" end="1"/>
                                            </p:txEl>
                                          </p:spTgt>
                                        </p:tgtEl>
                                      </p:cBhvr>
                                    </p:animEffect>
                                  </p:childTnLst>
                                </p:cTn>
                              </p:par>
                            </p:childTnLst>
                          </p:cTn>
                        </p:par>
                        <p:par>
                          <p:cTn id="29" fill="hold">
                            <p:stCondLst>
                              <p:cond delay="21500"/>
                            </p:stCondLst>
                            <p:childTnLst>
                              <p:par>
                                <p:cTn id="30" presetID="9" presetClass="entr" presetSubtype="0" fill="hold" grpId="0" nodeType="after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dissolve">
                                      <p:cBhvr>
                                        <p:cTn id="32" dur="500"/>
                                        <p:tgtEl>
                                          <p:spTgt spid="5">
                                            <p:txEl>
                                              <p:pRg st="2" end="2"/>
                                            </p:txEl>
                                          </p:spTgt>
                                        </p:tgtEl>
                                      </p:cBhvr>
                                    </p:animEffect>
                                  </p:childTnLst>
                                </p:cTn>
                              </p:par>
                            </p:childTnLst>
                          </p:cTn>
                        </p:par>
                        <p:par>
                          <p:cTn id="33" fill="hold">
                            <p:stCondLst>
                              <p:cond delay="22000"/>
                            </p:stCondLst>
                            <p:childTnLst>
                              <p:par>
                                <p:cTn id="34" presetID="9" presetClass="entr" presetSubtype="0" fill="hold" grpId="0" nodeType="after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dissolve">
                                      <p:cBhvr>
                                        <p:cTn id="36" dur="500"/>
                                        <p:tgtEl>
                                          <p:spTgt spid="5">
                                            <p:txEl>
                                              <p:pRg st="3" end="3"/>
                                            </p:txEl>
                                          </p:spTgt>
                                        </p:tgtEl>
                                      </p:cBhvr>
                                    </p:animEffect>
                                  </p:childTnLst>
                                </p:cTn>
                              </p:par>
                            </p:childTnLst>
                          </p:cTn>
                        </p:par>
                        <p:par>
                          <p:cTn id="37" fill="hold">
                            <p:stCondLst>
                              <p:cond delay="22500"/>
                            </p:stCondLst>
                            <p:childTnLst>
                              <p:par>
                                <p:cTn id="38" presetID="9" presetClass="entr" presetSubtype="0" fill="hold" grpId="0" nodeType="after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dissolve">
                                      <p:cBhvr>
                                        <p:cTn id="40" dur="500"/>
                                        <p:tgtEl>
                                          <p:spTgt spid="5">
                                            <p:txEl>
                                              <p:pRg st="4" end="4"/>
                                            </p:txEl>
                                          </p:spTgt>
                                        </p:tgtEl>
                                      </p:cBhvr>
                                    </p:animEffect>
                                  </p:childTnLst>
                                </p:cTn>
                              </p:par>
                            </p:childTnLst>
                          </p:cTn>
                        </p:par>
                        <p:par>
                          <p:cTn id="41" fill="hold">
                            <p:stCondLst>
                              <p:cond delay="23000"/>
                            </p:stCondLst>
                            <p:childTnLst>
                              <p:par>
                                <p:cTn id="42" presetID="5" presetClass="exit" presetSubtype="10" fill="hold" grpId="1" nodeType="afterEffect">
                                  <p:stCondLst>
                                    <p:cond delay="6000"/>
                                  </p:stCondLst>
                                  <p:childTnLst>
                                    <p:animEffect transition="out" filter="checkerboard(across)">
                                      <p:cBhvr>
                                        <p:cTn id="43" dur="1000"/>
                                        <p:tgtEl>
                                          <p:spTgt spid="5">
                                            <p:txEl>
                                              <p:pRg st="0" end="0"/>
                                            </p:txEl>
                                          </p:spTgt>
                                        </p:tgtEl>
                                      </p:cBhvr>
                                    </p:animEffect>
                                    <p:set>
                                      <p:cBhvr>
                                        <p:cTn id="44" dur="1" fill="hold">
                                          <p:stCondLst>
                                            <p:cond delay="999"/>
                                          </p:stCondLst>
                                        </p:cTn>
                                        <p:tgtEl>
                                          <p:spTgt spid="5">
                                            <p:txEl>
                                              <p:pRg st="0" end="0"/>
                                            </p:txEl>
                                          </p:spTgt>
                                        </p:tgtEl>
                                        <p:attrNameLst>
                                          <p:attrName>style.visibility</p:attrName>
                                        </p:attrNameLst>
                                      </p:cBhvr>
                                      <p:to>
                                        <p:strVal val="hidden"/>
                                      </p:to>
                                    </p:set>
                                  </p:childTnLst>
                                </p:cTn>
                              </p:par>
                            </p:childTnLst>
                          </p:cTn>
                        </p:par>
                        <p:par>
                          <p:cTn id="45" fill="hold">
                            <p:stCondLst>
                              <p:cond delay="30000"/>
                            </p:stCondLst>
                            <p:childTnLst>
                              <p:par>
                                <p:cTn id="46" presetID="5" presetClass="exit" presetSubtype="10" fill="hold" grpId="1" nodeType="afterEffect">
                                  <p:stCondLst>
                                    <p:cond delay="0"/>
                                  </p:stCondLst>
                                  <p:childTnLst>
                                    <p:animEffect transition="out" filter="checkerboard(across)">
                                      <p:cBhvr>
                                        <p:cTn id="47" dur="1000"/>
                                        <p:tgtEl>
                                          <p:spTgt spid="5">
                                            <p:txEl>
                                              <p:pRg st="1" end="1"/>
                                            </p:txEl>
                                          </p:spTgt>
                                        </p:tgtEl>
                                      </p:cBhvr>
                                    </p:animEffect>
                                    <p:set>
                                      <p:cBhvr>
                                        <p:cTn id="48" dur="1" fill="hold">
                                          <p:stCondLst>
                                            <p:cond delay="999"/>
                                          </p:stCondLst>
                                        </p:cTn>
                                        <p:tgtEl>
                                          <p:spTgt spid="5">
                                            <p:txEl>
                                              <p:pRg st="1" end="1"/>
                                            </p:txEl>
                                          </p:spTgt>
                                        </p:tgtEl>
                                        <p:attrNameLst>
                                          <p:attrName>style.visibility</p:attrName>
                                        </p:attrNameLst>
                                      </p:cBhvr>
                                      <p:to>
                                        <p:strVal val="hidden"/>
                                      </p:to>
                                    </p:set>
                                  </p:childTnLst>
                                </p:cTn>
                              </p:par>
                            </p:childTnLst>
                          </p:cTn>
                        </p:par>
                        <p:par>
                          <p:cTn id="49" fill="hold">
                            <p:stCondLst>
                              <p:cond delay="31000"/>
                            </p:stCondLst>
                            <p:childTnLst>
                              <p:par>
                                <p:cTn id="50" presetID="5" presetClass="exit" presetSubtype="10" fill="hold" grpId="1" nodeType="afterEffect">
                                  <p:stCondLst>
                                    <p:cond delay="0"/>
                                  </p:stCondLst>
                                  <p:childTnLst>
                                    <p:animEffect transition="out" filter="checkerboard(across)">
                                      <p:cBhvr>
                                        <p:cTn id="51" dur="1000"/>
                                        <p:tgtEl>
                                          <p:spTgt spid="5">
                                            <p:txEl>
                                              <p:pRg st="2" end="2"/>
                                            </p:txEl>
                                          </p:spTgt>
                                        </p:tgtEl>
                                      </p:cBhvr>
                                    </p:animEffect>
                                    <p:set>
                                      <p:cBhvr>
                                        <p:cTn id="52" dur="1" fill="hold">
                                          <p:stCondLst>
                                            <p:cond delay="999"/>
                                          </p:stCondLst>
                                        </p:cTn>
                                        <p:tgtEl>
                                          <p:spTgt spid="5">
                                            <p:txEl>
                                              <p:pRg st="2" end="2"/>
                                            </p:txEl>
                                          </p:spTgt>
                                        </p:tgtEl>
                                        <p:attrNameLst>
                                          <p:attrName>style.visibility</p:attrName>
                                        </p:attrNameLst>
                                      </p:cBhvr>
                                      <p:to>
                                        <p:strVal val="hidden"/>
                                      </p:to>
                                    </p:set>
                                  </p:childTnLst>
                                </p:cTn>
                              </p:par>
                            </p:childTnLst>
                          </p:cTn>
                        </p:par>
                        <p:par>
                          <p:cTn id="53" fill="hold">
                            <p:stCondLst>
                              <p:cond delay="32000"/>
                            </p:stCondLst>
                            <p:childTnLst>
                              <p:par>
                                <p:cTn id="54" presetID="5" presetClass="exit" presetSubtype="10" fill="hold" grpId="1" nodeType="afterEffect">
                                  <p:stCondLst>
                                    <p:cond delay="0"/>
                                  </p:stCondLst>
                                  <p:childTnLst>
                                    <p:animEffect transition="out" filter="checkerboard(across)">
                                      <p:cBhvr>
                                        <p:cTn id="55" dur="1000"/>
                                        <p:tgtEl>
                                          <p:spTgt spid="5">
                                            <p:txEl>
                                              <p:pRg st="3" end="3"/>
                                            </p:txEl>
                                          </p:spTgt>
                                        </p:tgtEl>
                                      </p:cBhvr>
                                    </p:animEffect>
                                    <p:set>
                                      <p:cBhvr>
                                        <p:cTn id="56" dur="1" fill="hold">
                                          <p:stCondLst>
                                            <p:cond delay="999"/>
                                          </p:stCondLst>
                                        </p:cTn>
                                        <p:tgtEl>
                                          <p:spTgt spid="5">
                                            <p:txEl>
                                              <p:pRg st="3" end="3"/>
                                            </p:txEl>
                                          </p:spTgt>
                                        </p:tgtEl>
                                        <p:attrNameLst>
                                          <p:attrName>style.visibility</p:attrName>
                                        </p:attrNameLst>
                                      </p:cBhvr>
                                      <p:to>
                                        <p:strVal val="hidden"/>
                                      </p:to>
                                    </p:set>
                                  </p:childTnLst>
                                </p:cTn>
                              </p:par>
                            </p:childTnLst>
                          </p:cTn>
                        </p:par>
                        <p:par>
                          <p:cTn id="57" fill="hold">
                            <p:stCondLst>
                              <p:cond delay="33000"/>
                            </p:stCondLst>
                            <p:childTnLst>
                              <p:par>
                                <p:cTn id="58" presetID="5" presetClass="exit" presetSubtype="10" fill="hold" grpId="1" nodeType="afterEffect">
                                  <p:stCondLst>
                                    <p:cond delay="0"/>
                                  </p:stCondLst>
                                  <p:childTnLst>
                                    <p:animEffect transition="out" filter="checkerboard(across)">
                                      <p:cBhvr>
                                        <p:cTn id="59" dur="1000"/>
                                        <p:tgtEl>
                                          <p:spTgt spid="5">
                                            <p:txEl>
                                              <p:pRg st="4" end="4"/>
                                            </p:txEl>
                                          </p:spTgt>
                                        </p:tgtEl>
                                      </p:cBhvr>
                                    </p:animEffect>
                                    <p:set>
                                      <p:cBhvr>
                                        <p:cTn id="60" dur="1" fill="hold">
                                          <p:stCondLst>
                                            <p:cond delay="999"/>
                                          </p:stCondLst>
                                        </p:cTn>
                                        <p:tgtEl>
                                          <p:spTgt spid="5">
                                            <p:txEl>
                                              <p:pRg st="4" end="4"/>
                                            </p:txEl>
                                          </p:spTgt>
                                        </p:tgtEl>
                                        <p:attrNameLst>
                                          <p:attrName>style.visibility</p:attrName>
                                        </p:attrNameLst>
                                      </p:cBhvr>
                                      <p:to>
                                        <p:strVal val="hidden"/>
                                      </p:to>
                                    </p:set>
                                  </p:childTnLst>
                                </p:cTn>
                              </p:par>
                            </p:childTnLst>
                          </p:cTn>
                        </p:par>
                        <p:par>
                          <p:cTn id="61" fill="hold">
                            <p:stCondLst>
                              <p:cond delay="34000"/>
                            </p:stCondLst>
                            <p:childTnLst>
                              <p:par>
                                <p:cTn id="62" presetID="9" presetClass="entr" presetSubtype="0" fill="hold" nodeType="afterEffect">
                                  <p:stCondLst>
                                    <p:cond delay="5000"/>
                                  </p:stCondLst>
                                  <p:childTnLst>
                                    <p:set>
                                      <p:cBhvr>
                                        <p:cTn id="63" dur="1" fill="hold">
                                          <p:stCondLst>
                                            <p:cond delay="0"/>
                                          </p:stCondLst>
                                        </p:cTn>
                                        <p:tgtEl>
                                          <p:spTgt spid="4"/>
                                        </p:tgtEl>
                                        <p:attrNameLst>
                                          <p:attrName>style.visibility</p:attrName>
                                        </p:attrNameLst>
                                      </p:cBhvr>
                                      <p:to>
                                        <p:strVal val="visible"/>
                                      </p:to>
                                    </p:set>
                                    <p:animEffect transition="in" filter="dissolve">
                                      <p:cBhvr>
                                        <p:cTn id="64" dur="500"/>
                                        <p:tgtEl>
                                          <p:spTgt spid="4"/>
                                        </p:tgtEl>
                                      </p:cBhvr>
                                    </p:animEffect>
                                  </p:childTnLst>
                                </p:cTn>
                              </p:par>
                            </p:childTnLst>
                          </p:cTn>
                        </p:par>
                        <p:par>
                          <p:cTn id="65" fill="hold">
                            <p:stCondLst>
                              <p:cond delay="39500"/>
                            </p:stCondLst>
                            <p:childTnLst>
                              <p:par>
                                <p:cTn id="66" presetID="9" presetClass="entr" presetSubtype="0" fill="hold" nodeType="afterEffect">
                                  <p:stCondLst>
                                    <p:cond delay="2400"/>
                                  </p:stCondLst>
                                  <p:childTnLst>
                                    <p:set>
                                      <p:cBhvr>
                                        <p:cTn id="67" dur="1" fill="hold">
                                          <p:stCondLst>
                                            <p:cond delay="0"/>
                                          </p:stCondLst>
                                        </p:cTn>
                                        <p:tgtEl>
                                          <p:spTgt spid="1028"/>
                                        </p:tgtEl>
                                        <p:attrNameLst>
                                          <p:attrName>style.visibility</p:attrName>
                                        </p:attrNameLst>
                                      </p:cBhvr>
                                      <p:to>
                                        <p:strVal val="visible"/>
                                      </p:to>
                                    </p:set>
                                    <p:animEffect transition="in" filter="dissolve">
                                      <p:cBhvr>
                                        <p:cTn id="68" dur="500"/>
                                        <p:tgtEl>
                                          <p:spTgt spid="1028"/>
                                        </p:tgtEl>
                                      </p:cBhvr>
                                    </p:animEffect>
                                  </p:childTnLst>
                                </p:cTn>
                              </p:par>
                            </p:childTnLst>
                          </p:cTn>
                        </p:par>
                        <p:par>
                          <p:cTn id="69" fill="hold">
                            <p:stCondLst>
                              <p:cond delay="42400"/>
                            </p:stCondLst>
                            <p:childTnLst>
                              <p:par>
                                <p:cTn id="70" presetID="9" presetClass="entr" presetSubtype="0" fill="hold" nodeType="afterEffect">
                                  <p:stCondLst>
                                    <p:cond delay="2400"/>
                                  </p:stCondLst>
                                  <p:childTnLst>
                                    <p:set>
                                      <p:cBhvr>
                                        <p:cTn id="71" dur="1" fill="hold">
                                          <p:stCondLst>
                                            <p:cond delay="0"/>
                                          </p:stCondLst>
                                        </p:cTn>
                                        <p:tgtEl>
                                          <p:spTgt spid="1029"/>
                                        </p:tgtEl>
                                        <p:attrNameLst>
                                          <p:attrName>style.visibility</p:attrName>
                                        </p:attrNameLst>
                                      </p:cBhvr>
                                      <p:to>
                                        <p:strVal val="visible"/>
                                      </p:to>
                                    </p:set>
                                    <p:animEffect transition="in" filter="dissolve">
                                      <p:cBhvr>
                                        <p:cTn id="72" dur="1000"/>
                                        <p:tgtEl>
                                          <p:spTgt spid="1029"/>
                                        </p:tgtEl>
                                      </p:cBhvr>
                                    </p:animEffect>
                                  </p:childTnLst>
                                </p:cTn>
                              </p:par>
                            </p:childTnLst>
                          </p:cTn>
                        </p:par>
                        <p:par>
                          <p:cTn id="73" fill="hold">
                            <p:stCondLst>
                              <p:cond delay="45800"/>
                            </p:stCondLst>
                            <p:childTnLst>
                              <p:par>
                                <p:cTn id="74" presetID="2" presetClass="exit" presetSubtype="4" fill="hold" nodeType="afterEffect">
                                  <p:stCondLst>
                                    <p:cond delay="8200"/>
                                  </p:stCondLst>
                                  <p:childTnLst>
                                    <p:anim calcmode="lin" valueType="num">
                                      <p:cBhvr additive="base">
                                        <p:cTn id="75" dur="500"/>
                                        <p:tgtEl>
                                          <p:spTgt spid="1028"/>
                                        </p:tgtEl>
                                        <p:attrNameLst>
                                          <p:attrName>ppt_x</p:attrName>
                                        </p:attrNameLst>
                                      </p:cBhvr>
                                      <p:tavLst>
                                        <p:tav tm="0">
                                          <p:val>
                                            <p:strVal val="ppt_x"/>
                                          </p:val>
                                        </p:tav>
                                        <p:tav tm="100000">
                                          <p:val>
                                            <p:strVal val="ppt_x"/>
                                          </p:val>
                                        </p:tav>
                                      </p:tavLst>
                                    </p:anim>
                                    <p:anim calcmode="lin" valueType="num">
                                      <p:cBhvr additive="base">
                                        <p:cTn id="76" dur="500"/>
                                        <p:tgtEl>
                                          <p:spTgt spid="1028"/>
                                        </p:tgtEl>
                                        <p:attrNameLst>
                                          <p:attrName>ppt_y</p:attrName>
                                        </p:attrNameLst>
                                      </p:cBhvr>
                                      <p:tavLst>
                                        <p:tav tm="0">
                                          <p:val>
                                            <p:strVal val="ppt_y"/>
                                          </p:val>
                                        </p:tav>
                                        <p:tav tm="100000">
                                          <p:val>
                                            <p:strVal val="1+ppt_h/2"/>
                                          </p:val>
                                        </p:tav>
                                      </p:tavLst>
                                    </p:anim>
                                    <p:set>
                                      <p:cBhvr>
                                        <p:cTn id="77" dur="1" fill="hold">
                                          <p:stCondLst>
                                            <p:cond delay="499"/>
                                          </p:stCondLst>
                                        </p:cTn>
                                        <p:tgtEl>
                                          <p:spTgt spid="1028"/>
                                        </p:tgtEl>
                                        <p:attrNameLst>
                                          <p:attrName>style.visibility</p:attrName>
                                        </p:attrNameLst>
                                      </p:cBhvr>
                                      <p:to>
                                        <p:strVal val="hidden"/>
                                      </p:to>
                                    </p:set>
                                  </p:childTnLst>
                                </p:cTn>
                              </p:par>
                            </p:childTnLst>
                          </p:cTn>
                        </p:par>
                        <p:par>
                          <p:cTn id="78" fill="hold">
                            <p:stCondLst>
                              <p:cond delay="54500"/>
                            </p:stCondLst>
                            <p:childTnLst>
                              <p:par>
                                <p:cTn id="79" presetID="2" presetClass="exit" presetSubtype="4" fill="hold" nodeType="afterEffect">
                                  <p:stCondLst>
                                    <p:cond delay="0"/>
                                  </p:stCondLst>
                                  <p:childTnLst>
                                    <p:anim calcmode="lin" valueType="num">
                                      <p:cBhvr additive="base">
                                        <p:cTn id="80" dur="500"/>
                                        <p:tgtEl>
                                          <p:spTgt spid="1029"/>
                                        </p:tgtEl>
                                        <p:attrNameLst>
                                          <p:attrName>ppt_x</p:attrName>
                                        </p:attrNameLst>
                                      </p:cBhvr>
                                      <p:tavLst>
                                        <p:tav tm="0">
                                          <p:val>
                                            <p:strVal val="ppt_x"/>
                                          </p:val>
                                        </p:tav>
                                        <p:tav tm="100000">
                                          <p:val>
                                            <p:strVal val="ppt_x"/>
                                          </p:val>
                                        </p:tav>
                                      </p:tavLst>
                                    </p:anim>
                                    <p:anim calcmode="lin" valueType="num">
                                      <p:cBhvr additive="base">
                                        <p:cTn id="81" dur="500"/>
                                        <p:tgtEl>
                                          <p:spTgt spid="1029"/>
                                        </p:tgtEl>
                                        <p:attrNameLst>
                                          <p:attrName>ppt_y</p:attrName>
                                        </p:attrNameLst>
                                      </p:cBhvr>
                                      <p:tavLst>
                                        <p:tav tm="0">
                                          <p:val>
                                            <p:strVal val="ppt_y"/>
                                          </p:val>
                                        </p:tav>
                                        <p:tav tm="100000">
                                          <p:val>
                                            <p:strVal val="1+ppt_h/2"/>
                                          </p:val>
                                        </p:tav>
                                      </p:tavLst>
                                    </p:anim>
                                    <p:set>
                                      <p:cBhvr>
                                        <p:cTn id="82" dur="1" fill="hold">
                                          <p:stCondLst>
                                            <p:cond delay="499"/>
                                          </p:stCondLst>
                                        </p:cTn>
                                        <p:tgtEl>
                                          <p:spTgt spid="1029"/>
                                        </p:tgtEl>
                                        <p:attrNameLst>
                                          <p:attrName>style.visibility</p:attrName>
                                        </p:attrNameLst>
                                      </p:cBhvr>
                                      <p:to>
                                        <p:strVal val="hidden"/>
                                      </p:to>
                                    </p:set>
                                  </p:childTnLst>
                                </p:cTn>
                              </p:par>
                            </p:childTnLst>
                          </p:cTn>
                        </p:par>
                        <p:par>
                          <p:cTn id="83" fill="hold">
                            <p:stCondLst>
                              <p:cond delay="55000"/>
                            </p:stCondLst>
                            <p:childTnLst>
                              <p:par>
                                <p:cTn id="84" presetID="2" presetClass="exit" presetSubtype="4" fill="hold" nodeType="afterEffect">
                                  <p:stCondLst>
                                    <p:cond delay="0"/>
                                  </p:stCondLst>
                                  <p:childTnLst>
                                    <p:anim calcmode="lin" valueType="num">
                                      <p:cBhvr additive="base">
                                        <p:cTn id="85" dur="500"/>
                                        <p:tgtEl>
                                          <p:spTgt spid="4"/>
                                        </p:tgtEl>
                                        <p:attrNameLst>
                                          <p:attrName>ppt_x</p:attrName>
                                        </p:attrNameLst>
                                      </p:cBhvr>
                                      <p:tavLst>
                                        <p:tav tm="0">
                                          <p:val>
                                            <p:strVal val="ppt_x"/>
                                          </p:val>
                                        </p:tav>
                                        <p:tav tm="100000">
                                          <p:val>
                                            <p:strVal val="ppt_x"/>
                                          </p:val>
                                        </p:tav>
                                      </p:tavLst>
                                    </p:anim>
                                    <p:anim calcmode="lin" valueType="num">
                                      <p:cBhvr additive="base">
                                        <p:cTn id="86" dur="500"/>
                                        <p:tgtEl>
                                          <p:spTgt spid="4"/>
                                        </p:tgtEl>
                                        <p:attrNameLst>
                                          <p:attrName>ppt_y</p:attrName>
                                        </p:attrNameLst>
                                      </p:cBhvr>
                                      <p:tavLst>
                                        <p:tav tm="0">
                                          <p:val>
                                            <p:strVal val="ppt_y"/>
                                          </p:val>
                                        </p:tav>
                                        <p:tav tm="100000">
                                          <p:val>
                                            <p:strVal val="1+ppt_h/2"/>
                                          </p:val>
                                        </p:tav>
                                      </p:tavLst>
                                    </p:anim>
                                    <p:set>
                                      <p:cBhvr>
                                        <p:cTn id="87" dur="1" fill="hold">
                                          <p:stCondLst>
                                            <p:cond delay="499"/>
                                          </p:stCondLst>
                                        </p:cTn>
                                        <p:tgtEl>
                                          <p:spTgt spid="4"/>
                                        </p:tgtEl>
                                        <p:attrNameLst>
                                          <p:attrName>style.visibility</p:attrName>
                                        </p:attrNameLst>
                                      </p:cBhvr>
                                      <p:to>
                                        <p:strVal val="hidden"/>
                                      </p:to>
                                    </p:set>
                                  </p:childTnLst>
                                </p:cTn>
                              </p:par>
                            </p:childTnLst>
                          </p:cTn>
                        </p:par>
                        <p:par>
                          <p:cTn id="88" fill="hold">
                            <p:stCondLst>
                              <p:cond delay="55500"/>
                            </p:stCondLst>
                            <p:childTnLst>
                              <p:par>
                                <p:cTn id="89" presetID="2" presetClass="entr" presetSubtype="2" fill="hold" nodeType="afterEffect">
                                  <p:stCondLst>
                                    <p:cond delay="2500"/>
                                  </p:stCondLst>
                                  <p:childTnLst>
                                    <p:set>
                                      <p:cBhvr>
                                        <p:cTn id="90" dur="1" fill="hold">
                                          <p:stCondLst>
                                            <p:cond delay="0"/>
                                          </p:stCondLst>
                                        </p:cTn>
                                        <p:tgtEl>
                                          <p:spTgt spid="1027"/>
                                        </p:tgtEl>
                                        <p:attrNameLst>
                                          <p:attrName>style.visibility</p:attrName>
                                        </p:attrNameLst>
                                      </p:cBhvr>
                                      <p:to>
                                        <p:strVal val="visible"/>
                                      </p:to>
                                    </p:set>
                                    <p:anim calcmode="lin" valueType="num">
                                      <p:cBhvr additive="base">
                                        <p:cTn id="91" dur="2000" fill="hold"/>
                                        <p:tgtEl>
                                          <p:spTgt spid="1027"/>
                                        </p:tgtEl>
                                        <p:attrNameLst>
                                          <p:attrName>ppt_x</p:attrName>
                                        </p:attrNameLst>
                                      </p:cBhvr>
                                      <p:tavLst>
                                        <p:tav tm="0">
                                          <p:val>
                                            <p:strVal val="1+#ppt_w/2"/>
                                          </p:val>
                                        </p:tav>
                                        <p:tav tm="100000">
                                          <p:val>
                                            <p:strVal val="#ppt_x"/>
                                          </p:val>
                                        </p:tav>
                                      </p:tavLst>
                                    </p:anim>
                                    <p:anim calcmode="lin" valueType="num">
                                      <p:cBhvr additive="base">
                                        <p:cTn id="92" dur="2000" fill="hold"/>
                                        <p:tgtEl>
                                          <p:spTgt spid="10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5" grpId="0" build="p"/>
      <p:bldP spid="5"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Five “C”s of Applications</a:t>
            </a:r>
            <a:endParaRPr lang="en-US" dirty="0"/>
          </a:p>
        </p:txBody>
      </p:sp>
      <p:pic>
        <p:nvPicPr>
          <p:cNvPr id="1026" name="Picture 2"/>
          <p:cNvPicPr>
            <a:picLocks noGrp="1" noChangeAspect="1" noChangeArrowheads="1"/>
          </p:cNvPicPr>
          <p:nvPr>
            <p:ph sz="half" idx="1"/>
          </p:nvPr>
        </p:nvPicPr>
        <p:blipFill>
          <a:blip r:embed="rId3"/>
          <a:stretch>
            <a:fillRect/>
          </a:stretch>
        </p:blipFill>
        <p:spPr bwMode="auto">
          <a:xfrm>
            <a:off x="457200" y="3002339"/>
            <a:ext cx="4038600" cy="1721685"/>
          </a:xfrm>
          <a:prstGeom prst="rect">
            <a:avLst/>
          </a:prstGeom>
          <a:noFill/>
          <a:ln w="9525">
            <a:noFill/>
            <a:miter lim="800000"/>
            <a:headEnd/>
            <a:tailEnd/>
          </a:ln>
        </p:spPr>
      </p:pic>
      <p:sp>
        <p:nvSpPr>
          <p:cNvPr id="6" name="Content Placeholder 5"/>
          <p:cNvSpPr>
            <a:spLocks noGrp="1"/>
          </p:cNvSpPr>
          <p:nvPr>
            <p:ph sz="half" idx="2"/>
          </p:nvPr>
        </p:nvSpPr>
        <p:spPr/>
        <p:txBody>
          <a:bodyPr/>
          <a:lstStyle/>
          <a:p>
            <a:r>
              <a:rPr lang="en-US" dirty="0" smtClean="0"/>
              <a:t>Job seekers </a:t>
            </a:r>
          </a:p>
          <a:p>
            <a:pPr lvl="1"/>
            <a:r>
              <a:rPr lang="en-US" dirty="0" smtClean="0"/>
              <a:t>Must review job postings</a:t>
            </a:r>
          </a:p>
          <a:p>
            <a:pPr lvl="1"/>
            <a:r>
              <a:rPr lang="en-US" dirty="0" smtClean="0"/>
              <a:t>Respond to what employers are looking for</a:t>
            </a:r>
          </a:p>
          <a:p>
            <a:pPr lvl="1"/>
            <a:r>
              <a:rPr lang="en-US" dirty="0" smtClean="0"/>
              <a:t>Research other sources if the job posting is limited</a:t>
            </a:r>
            <a:endParaRPr lang="en-US" dirty="0"/>
          </a:p>
        </p:txBody>
      </p:sp>
    </p:spTree>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453&quot;/&gt;&lt;/object&gt;&lt;object type=&quot;3&quot; unique_id=&quot;10332&quot;&gt;&lt;property id=&quot;20148&quot; value=&quot;5&quot;/&gt;&lt;property id=&quot;20300&quot; value=&quot;Slide 14 - &amp;quot;Frequently Asked Questions&amp;quot;&quot;/&gt;&lt;property id=&quot;20307&quot; value=&quot;463&quot;/&gt;&lt;/object&gt;&lt;object type=&quot;3&quot; unique_id=&quot;10336&quot;&gt;&lt;property id=&quot;20148&quot; value=&quot;5&quot;/&gt;&lt;property id=&quot;20300&quot; value=&quot;Slide 18 - &amp;quot;Creating a Competitive Résumé&amp;quot;&quot;/&gt;&lt;property id=&quot;20307&quot; value=&quot;467&quot;/&gt;&lt;/object&gt;&lt;object type=&quot;3&quot; unique_id=&quot;10341&quot;&gt;&lt;property id=&quot;20148&quot; value=&quot;5&quot;/&gt;&lt;property id=&quot;20300&quot; value=&quot;Slide 23 - &amp;quot;Creating a Competitive Résumé&amp;quot;&quot;/&gt;&lt;property id=&quot;20307&quot; value=&quot;474&quot;/&gt;&lt;/object&gt;&lt;object type=&quot;3&quot; unique_id=&quot;10343&quot;&gt;&lt;property id=&quot;20148&quot; value=&quot;5&quot;/&gt;&lt;property id=&quot;20300&quot; value=&quot;Slide 25 - &amp;quot;Frequently Asked Questions&amp;quot;&quot;/&gt;&lt;property id=&quot;20307&quot; value=&quot;471&quot;/&gt;&lt;/object&gt;&lt;object type=&quot;3&quot; unique_id=&quot;10345&quot;&gt;&lt;property id=&quot;20148&quot; value=&quot;5&quot;/&gt;&lt;property id=&quot;20300&quot; value=&quot;Slide 26 - &amp;quot;Frequently Asked Questions&amp;quot;&quot;/&gt;&lt;property id=&quot;20307&quot; value=&quot;476&quot;/&gt;&lt;/object&gt;&lt;object type=&quot;3&quot; unique_id=&quot;10347&quot;&gt;&lt;property id=&quot;20148&quot; value=&quot;5&quot;/&gt;&lt;property id=&quot;20300&quot; value=&quot;Slide 28 - &amp;quot;Getting Recognized&amp;quot;&quot;/&gt;&lt;property id=&quot;20307&quot; value=&quot;478&quot;/&gt;&lt;/object&gt;&lt;object type=&quot;3&quot; unique_id=&quot;10356&quot;&gt;&lt;property id=&quot;20148&quot; value=&quot;5&quot;/&gt;&lt;property id=&quot;20300&quot; value=&quot;Slide 34 - &amp;quot;Conclusion&amp;quot;&quot;/&gt;&lt;property id=&quot;20307&quot; value=&quot;481&quot;/&gt;&lt;/object&gt;&lt;object type=&quot;3&quot; unique_id=&quot;10357&quot;&gt;&lt;property id=&quot;20148&quot; value=&quot;5&quot;/&gt;&lt;property id=&quot;20300&quot; value=&quot;Slide 2 - &amp;quot;Objectives&amp;quot;&quot;/&gt;&lt;property id=&quot;20307&quot; value=&quot;484&quot;/&gt;&lt;/object&gt;&lt;object type=&quot;3&quot; unique_id=&quot;10358&quot;&gt;&lt;property id=&quot;20148&quot; value=&quot;5&quot;/&gt;&lt;property id=&quot;20300&quot; value=&quot;Slide 3 - &amp;quot;Getting Recognized&amp;quot;&quot;/&gt;&lt;property id=&quot;20307&quot; value=&quot;487&quot;/&gt;&lt;/object&gt;&lt;object type=&quot;3&quot; unique_id=&quot;10359&quot;&gt;&lt;property id=&quot;20148&quot; value=&quot;5&quot;/&gt;&lt;property id=&quot;20300&quot; value=&quot;Slide 4 - &amp;quot;The Five “C”s of Applications&amp;quot;&quot;/&gt;&lt;property id=&quot;20307&quot; value=&quot;490&quot;/&gt;&lt;/object&gt;&lt;object type=&quot;3&quot; unique_id=&quot;10360&quot;&gt;&lt;property id=&quot;20148&quot; value=&quot;5&quot;/&gt;&lt;property id=&quot;20300&quot; value=&quot;Slide 5 - &amp;quot;The Five “C”s of Applications&amp;quot;&quot;/&gt;&lt;property id=&quot;20307&quot; value=&quot;495&quot;/&gt;&lt;/object&gt;&lt;object type=&quot;3&quot; unique_id=&quot;10361&quot;&gt;&lt;property id=&quot;20148&quot; value=&quot;5&quot;/&gt;&lt;property id=&quot;20300&quot; value=&quot;Slide 6 - &amp;quot;The Five “C”s of Applications&amp;quot;&quot;/&gt;&lt;property id=&quot;20307&quot; value=&quot;532&quot;/&gt;&lt;/object&gt;&lt;object type=&quot;3&quot; unique_id=&quot;10362&quot;&gt;&lt;property id=&quot;20148&quot; value=&quot;5&quot;/&gt;&lt;property id=&quot;20300&quot; value=&quot;Slide 7 - &amp;quot;The Five “C”s of Applications&amp;quot;&quot;/&gt;&lt;property id=&quot;20307&quot; value=&quot;501&quot;/&gt;&lt;/object&gt;&lt;object type=&quot;3&quot; unique_id=&quot;10363&quot;&gt;&lt;property id=&quot;20148&quot; value=&quot;5&quot;/&gt;&lt;property id=&quot;20300&quot; value=&quot;Slide 8 - &amp;quot;The Five “C”s of Applications&amp;quot;&quot;/&gt;&lt;property id=&quot;20307&quot; value=&quot;503&quot;/&gt;&lt;/object&gt;&lt;object type=&quot;3&quot; unique_id=&quot;10364&quot;&gt;&lt;property id=&quot;20148&quot; value=&quot;5&quot;/&gt;&lt;property id=&quot;20300&quot; value=&quot;Slide 9 - &amp;quot;The Five “C”s of Applications&amp;quot;&quot;/&gt;&lt;property id=&quot;20307&quot; value=&quot;533&quot;/&gt;&lt;/object&gt;&lt;object type=&quot;3&quot; unique_id=&quot;10365&quot;&gt;&lt;property id=&quot;20148&quot; value=&quot;5&quot;/&gt;&lt;property id=&quot;20300&quot; value=&quot;Slide 10 - &amp;quot;The Five “C”s of Applications&amp;quot;&quot;/&gt;&lt;property id=&quot;20307&quot; value=&quot;504&quot;/&gt;&lt;/object&gt;&lt;object type=&quot;3&quot; unique_id=&quot;10366&quot;&gt;&lt;property id=&quot;20148&quot; value=&quot;5&quot;/&gt;&lt;property id=&quot;20300&quot; value=&quot;Slide 11 - &amp;quot;The Five “C”s of Applications&amp;quot;&quot;/&gt;&lt;property id=&quot;20307&quot; value=&quot;507&quot;/&gt;&lt;/object&gt;&lt;object type=&quot;3&quot; unique_id=&quot;10367&quot;&gt;&lt;property id=&quot;20148&quot; value=&quot;5&quot;/&gt;&lt;property id=&quot;20300&quot; value=&quot;Slide 12 - &amp;quot;The Five “C”s of Applications&amp;quot;&quot;/&gt;&lt;property id=&quot;20307&quot; value=&quot;508&quot;/&gt;&lt;/object&gt;&lt;object type=&quot;3&quot; unique_id=&quot;10368&quot;&gt;&lt;property id=&quot;20148&quot; value=&quot;5&quot;/&gt;&lt;property id=&quot;20300&quot; value=&quot;Slide 13 - &amp;quot;The Five “C”s of Applications&amp;quot;&quot;/&gt;&lt;property id=&quot;20307&quot; value=&quot;510&quot;/&gt;&lt;/object&gt;&lt;object type=&quot;3&quot; unique_id=&quot;10369&quot;&gt;&lt;property id=&quot;20148&quot; value=&quot;5&quot;/&gt;&lt;property id=&quot;20300&quot; value=&quot;Slide 15 - &amp;quot;Frequently Asked Questions&amp;quot;&quot;/&gt;&lt;property id=&quot;20307&quot; value=&quot;512&quot;/&gt;&lt;/object&gt;&lt;object type=&quot;3&quot; unique_id=&quot;10370&quot;&gt;&lt;property id=&quot;20148&quot; value=&quot;5&quot;/&gt;&lt;property id=&quot;20300&quot; value=&quot;Slide 16 - &amp;quot;Frequently Asked Questions&amp;quot;&quot;/&gt;&lt;property id=&quot;20307&quot; value=&quot;513&quot;/&gt;&lt;/object&gt;&lt;object type=&quot;3&quot; unique_id=&quot;10371&quot;&gt;&lt;property id=&quot;20148&quot; value=&quot;5&quot;/&gt;&lt;property id=&quot;20300&quot; value=&quot;Slide 17 - &amp;quot;Tips for Filling Out Job Applications&amp;quot;&quot;/&gt;&lt;property id=&quot;20307&quot; value=&quot;515&quot;/&gt;&lt;/object&gt;&lt;object type=&quot;3&quot; unique_id=&quot;10372&quot;&gt;&lt;property id=&quot;20148&quot; value=&quot;5&quot;/&gt;&lt;property id=&quot;20300&quot; value=&quot;Slide 19 - &amp;quot;Creating a Competitive Résumé&amp;quot;&quot;/&gt;&lt;property id=&quot;20307&quot; value=&quot;516&quot;/&gt;&lt;/object&gt;&lt;object type=&quot;3&quot; unique_id=&quot;10373&quot;&gt;&lt;property id=&quot;20148&quot; value=&quot;5&quot;/&gt;&lt;property id=&quot;20300&quot; value=&quot;Slide 20&quot;/&gt;&lt;property id=&quot;20307&quot; value=&quot;520&quot;/&gt;&lt;/object&gt;&lt;object type=&quot;3&quot; unique_id=&quot;10374&quot;&gt;&lt;property id=&quot;20148&quot; value=&quot;5&quot;/&gt;&lt;property id=&quot;20300&quot; value=&quot;Slide 21 - &amp;quot;Frequently Asked Questions&amp;quot;&quot;/&gt;&lt;property id=&quot;20307&quot; value=&quot;522&quot;/&gt;&lt;/object&gt;&lt;object type=&quot;3&quot; unique_id=&quot;10375&quot;&gt;&lt;property id=&quot;20148&quot; value=&quot;5&quot;/&gt;&lt;property id=&quot;20300&quot; value=&quot;Slide 22 - &amp;quot;Creating a Competitive Résumé&amp;quot;&quot;/&gt;&lt;property id=&quot;20307&quot; value=&quot;526&quot;/&gt;&lt;/object&gt;&lt;object type=&quot;3&quot; unique_id=&quot;10376&quot;&gt;&lt;property id=&quot;20148&quot; value=&quot;5&quot;/&gt;&lt;property id=&quot;20300&quot; value=&quot;Slide 24 - &amp;quot;Creating a Competitive Résumé&amp;quot;&quot;/&gt;&lt;property id=&quot;20307&quot; value=&quot;528&quot;/&gt;&lt;/object&gt;&lt;object type=&quot;3&quot; unique_id=&quot;10377&quot;&gt;&lt;property id=&quot;20148&quot; value=&quot;5&quot;/&gt;&lt;property id=&quot;20300&quot; value=&quot;Slide 27 - &amp;quot;Frequently Asked Question&amp;quot;&quot;/&gt;&lt;property id=&quot;20307&quot; value=&quot;529&quot;/&gt;&lt;/object&gt;&lt;object type=&quot;3&quot; unique_id=&quot;10378&quot;&gt;&lt;property id=&quot;20148&quot; value=&quot;5&quot;/&gt;&lt;property id=&quot;20300&quot; value=&quot;Slide 29 - &amp;quot;True/False&amp;quot;&quot;/&gt;&lt;property id=&quot;20307&quot; value=&quot;534&quot;/&gt;&lt;/object&gt;&lt;object type=&quot;3&quot; unique_id=&quot;10379&quot;&gt;&lt;property id=&quot;20148&quot; value=&quot;5&quot;/&gt;&lt;property id=&quot;20300&quot; value=&quot;Slide 30 - &amp;quot;Multiple Choice&amp;quot;&quot;/&gt;&lt;property id=&quot;20307&quot; value=&quot;535&quot;/&gt;&lt;/object&gt;&lt;object type=&quot;3&quot; unique_id=&quot;10380&quot;&gt;&lt;property id=&quot;20148&quot; value=&quot;5&quot;/&gt;&lt;property id=&quot;20300&quot; value=&quot;Slide 31 - &amp;quot;Multiple Choice&amp;quot;&quot;/&gt;&lt;property id=&quot;20307&quot; value=&quot;536&quot;/&gt;&lt;/object&gt;&lt;object type=&quot;3&quot; unique_id=&quot;10381&quot;&gt;&lt;property id=&quot;20148&quot; value=&quot;5&quot;/&gt;&lt;property id=&quot;20300&quot; value=&quot;Slide 32 - &amp;quot;Multiple Choice&amp;quot;&quot;/&gt;&lt;property id=&quot;20307&quot; value=&quot;537&quot;/&gt;&lt;/object&gt;&lt;object type=&quot;3&quot; unique_id=&quot;10382&quot;&gt;&lt;property id=&quot;20148&quot; value=&quot;5&quot;/&gt;&lt;property id=&quot;20300&quot; value=&quot;Slide 33 - &amp;quot;True/False&amp;quot;&quot;/&gt;&lt;property id=&quot;20307&quot; value=&quot;538&quot;/&gt;&lt;/object&gt;&lt;/object&gt;&lt;/object&gt;&lt;/database&gt;"/>
  <p:tag name="SECTOMILLISECCONVERTED" val="1"/>
</p:tagLst>
</file>

<file path=ppt/theme/theme1.xml><?xml version="1.0" encoding="utf-8"?>
<a:theme xmlns:a="http://schemas.openxmlformats.org/drawingml/2006/main" name="Five Rules">
  <a:themeElements>
    <a:clrScheme name="Duarte's Five Rules">
      <a:dk1>
        <a:sysClr val="windowText" lastClr="000000"/>
      </a:dk1>
      <a:lt1>
        <a:sysClr val="window" lastClr="FFFFFF"/>
      </a:lt1>
      <a:dk2>
        <a:srgbClr val="000000"/>
      </a:dk2>
      <a:lt2>
        <a:srgbClr val="EEECE1"/>
      </a:lt2>
      <a:accent1>
        <a:srgbClr val="08CFEE"/>
      </a:accent1>
      <a:accent2>
        <a:srgbClr val="F0AA26"/>
      </a:accent2>
      <a:accent3>
        <a:srgbClr val="5DA01F"/>
      </a:accent3>
      <a:accent4>
        <a:srgbClr val="F3EACD"/>
      </a:accent4>
      <a:accent5>
        <a:srgbClr val="4BACC6"/>
      </a:accent5>
      <a:accent6>
        <a:srgbClr val="F79646"/>
      </a:accent6>
      <a:hlink>
        <a:srgbClr val="F0AA26"/>
      </a:hlink>
      <a:folHlink>
        <a:srgbClr val="08CFE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Five Rules">
  <a:themeElements>
    <a:clrScheme name="Duarte's Five Rules">
      <a:dk1>
        <a:sysClr val="windowText" lastClr="000000"/>
      </a:dk1>
      <a:lt1>
        <a:sysClr val="window" lastClr="FFFFFF"/>
      </a:lt1>
      <a:dk2>
        <a:srgbClr val="000000"/>
      </a:dk2>
      <a:lt2>
        <a:srgbClr val="EEECE1"/>
      </a:lt2>
      <a:accent1>
        <a:srgbClr val="08CFEE"/>
      </a:accent1>
      <a:accent2>
        <a:srgbClr val="F0AA26"/>
      </a:accent2>
      <a:accent3>
        <a:srgbClr val="5DA01F"/>
      </a:accent3>
      <a:accent4>
        <a:srgbClr val="F3EACD"/>
      </a:accent4>
      <a:accent5>
        <a:srgbClr val="4BACC6"/>
      </a:accent5>
      <a:accent6>
        <a:srgbClr val="F79646"/>
      </a:accent6>
      <a:hlink>
        <a:srgbClr val="F0AA26"/>
      </a:hlink>
      <a:folHlink>
        <a:srgbClr val="08CFE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Five Rules">
  <a:themeElements>
    <a:clrScheme name="Duarte's Five Rules">
      <a:dk1>
        <a:sysClr val="windowText" lastClr="000000"/>
      </a:dk1>
      <a:lt1>
        <a:sysClr val="window" lastClr="FFFFFF"/>
      </a:lt1>
      <a:dk2>
        <a:srgbClr val="000000"/>
      </a:dk2>
      <a:lt2>
        <a:srgbClr val="EEECE1"/>
      </a:lt2>
      <a:accent1>
        <a:srgbClr val="08CFEE"/>
      </a:accent1>
      <a:accent2>
        <a:srgbClr val="F0AA26"/>
      </a:accent2>
      <a:accent3>
        <a:srgbClr val="5DA01F"/>
      </a:accent3>
      <a:accent4>
        <a:srgbClr val="F3EACD"/>
      </a:accent4>
      <a:accent5>
        <a:srgbClr val="4BACC6"/>
      </a:accent5>
      <a:accent6>
        <a:srgbClr val="F79646"/>
      </a:accent6>
      <a:hlink>
        <a:srgbClr val="F0AA26"/>
      </a:hlink>
      <a:folHlink>
        <a:srgbClr val="08CFE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3_Five Rules">
  <a:themeElements>
    <a:clrScheme name="Duarte's Five Rules">
      <a:dk1>
        <a:sysClr val="windowText" lastClr="000000"/>
      </a:dk1>
      <a:lt1>
        <a:sysClr val="window" lastClr="FFFFFF"/>
      </a:lt1>
      <a:dk2>
        <a:srgbClr val="000000"/>
      </a:dk2>
      <a:lt2>
        <a:srgbClr val="EEECE1"/>
      </a:lt2>
      <a:accent1>
        <a:srgbClr val="08CFEE"/>
      </a:accent1>
      <a:accent2>
        <a:srgbClr val="F0AA26"/>
      </a:accent2>
      <a:accent3>
        <a:srgbClr val="5DA01F"/>
      </a:accent3>
      <a:accent4>
        <a:srgbClr val="F3EACD"/>
      </a:accent4>
      <a:accent5>
        <a:srgbClr val="4BACC6"/>
      </a:accent5>
      <a:accent6>
        <a:srgbClr val="F79646"/>
      </a:accent6>
      <a:hlink>
        <a:srgbClr val="F0AA26"/>
      </a:hlink>
      <a:folHlink>
        <a:srgbClr val="08CFE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Five Rules">
  <a:themeElements>
    <a:clrScheme name="Duarte's Five Rules">
      <a:dk1>
        <a:sysClr val="windowText" lastClr="000000"/>
      </a:dk1>
      <a:lt1>
        <a:sysClr val="window" lastClr="FFFFFF"/>
      </a:lt1>
      <a:dk2>
        <a:srgbClr val="000000"/>
      </a:dk2>
      <a:lt2>
        <a:srgbClr val="EEECE1"/>
      </a:lt2>
      <a:accent1>
        <a:srgbClr val="08CFEE"/>
      </a:accent1>
      <a:accent2>
        <a:srgbClr val="F0AA26"/>
      </a:accent2>
      <a:accent3>
        <a:srgbClr val="5DA01F"/>
      </a:accent3>
      <a:accent4>
        <a:srgbClr val="F3EACD"/>
      </a:accent4>
      <a:accent5>
        <a:srgbClr val="4BACC6"/>
      </a:accent5>
      <a:accent6>
        <a:srgbClr val="F79646"/>
      </a:accent6>
      <a:hlink>
        <a:srgbClr val="F0AA26"/>
      </a:hlink>
      <a:folHlink>
        <a:srgbClr val="08CFE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5_Five Rules">
  <a:themeElements>
    <a:clrScheme name="Duarte's Five Rules">
      <a:dk1>
        <a:sysClr val="windowText" lastClr="000000"/>
      </a:dk1>
      <a:lt1>
        <a:sysClr val="window" lastClr="FFFFFF"/>
      </a:lt1>
      <a:dk2>
        <a:srgbClr val="000000"/>
      </a:dk2>
      <a:lt2>
        <a:srgbClr val="EEECE1"/>
      </a:lt2>
      <a:accent1>
        <a:srgbClr val="08CFEE"/>
      </a:accent1>
      <a:accent2>
        <a:srgbClr val="F0AA26"/>
      </a:accent2>
      <a:accent3>
        <a:srgbClr val="5DA01F"/>
      </a:accent3>
      <a:accent4>
        <a:srgbClr val="F3EACD"/>
      </a:accent4>
      <a:accent5>
        <a:srgbClr val="4BACC6"/>
      </a:accent5>
      <a:accent6>
        <a:srgbClr val="F79646"/>
      </a:accent6>
      <a:hlink>
        <a:srgbClr val="F0AA26"/>
      </a:hlink>
      <a:folHlink>
        <a:srgbClr val="08CFE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Five Rules">
  <a:themeElements>
    <a:clrScheme name="Duarte's Five Rules">
      <a:dk1>
        <a:sysClr val="windowText" lastClr="000000"/>
      </a:dk1>
      <a:lt1>
        <a:sysClr val="window" lastClr="FFFFFF"/>
      </a:lt1>
      <a:dk2>
        <a:srgbClr val="000000"/>
      </a:dk2>
      <a:lt2>
        <a:srgbClr val="EEECE1"/>
      </a:lt2>
      <a:accent1>
        <a:srgbClr val="08CFEE"/>
      </a:accent1>
      <a:accent2>
        <a:srgbClr val="F0AA26"/>
      </a:accent2>
      <a:accent3>
        <a:srgbClr val="5DA01F"/>
      </a:accent3>
      <a:accent4>
        <a:srgbClr val="F3EACD"/>
      </a:accent4>
      <a:accent5>
        <a:srgbClr val="4BACC6"/>
      </a:accent5>
      <a:accent6>
        <a:srgbClr val="F79646"/>
      </a:accent6>
      <a:hlink>
        <a:srgbClr val="F0AA26"/>
      </a:hlink>
      <a:folHlink>
        <a:srgbClr val="08CFE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9_Five Rules">
  <a:themeElements>
    <a:clrScheme name="Duarte's Five Rules">
      <a:dk1>
        <a:sysClr val="windowText" lastClr="000000"/>
      </a:dk1>
      <a:lt1>
        <a:sysClr val="window" lastClr="FFFFFF"/>
      </a:lt1>
      <a:dk2>
        <a:srgbClr val="000000"/>
      </a:dk2>
      <a:lt2>
        <a:srgbClr val="EEECE1"/>
      </a:lt2>
      <a:accent1>
        <a:srgbClr val="08CFEE"/>
      </a:accent1>
      <a:accent2>
        <a:srgbClr val="F0AA26"/>
      </a:accent2>
      <a:accent3>
        <a:srgbClr val="5DA01F"/>
      </a:accent3>
      <a:accent4>
        <a:srgbClr val="F3EACD"/>
      </a:accent4>
      <a:accent5>
        <a:srgbClr val="4BACC6"/>
      </a:accent5>
      <a:accent6>
        <a:srgbClr val="F79646"/>
      </a:accent6>
      <a:hlink>
        <a:srgbClr val="F0AA26"/>
      </a:hlink>
      <a:folHlink>
        <a:srgbClr val="08CFE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7_Five Rules">
  <a:themeElements>
    <a:clrScheme name="Duarte's Five Rules">
      <a:dk1>
        <a:sysClr val="windowText" lastClr="000000"/>
      </a:dk1>
      <a:lt1>
        <a:sysClr val="window" lastClr="FFFFFF"/>
      </a:lt1>
      <a:dk2>
        <a:srgbClr val="000000"/>
      </a:dk2>
      <a:lt2>
        <a:srgbClr val="EEECE1"/>
      </a:lt2>
      <a:accent1>
        <a:srgbClr val="08CFEE"/>
      </a:accent1>
      <a:accent2>
        <a:srgbClr val="F0AA26"/>
      </a:accent2>
      <a:accent3>
        <a:srgbClr val="5DA01F"/>
      </a:accent3>
      <a:accent4>
        <a:srgbClr val="F3EACD"/>
      </a:accent4>
      <a:accent5>
        <a:srgbClr val="4BACC6"/>
      </a:accent5>
      <a:accent6>
        <a:srgbClr val="F79646"/>
      </a:accent6>
      <a:hlink>
        <a:srgbClr val="F0AA26"/>
      </a:hlink>
      <a:folHlink>
        <a:srgbClr val="08CFE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1_Five Rules">
  <a:themeElements>
    <a:clrScheme name="Duarte's Five Rules">
      <a:dk1>
        <a:sysClr val="windowText" lastClr="000000"/>
      </a:dk1>
      <a:lt1>
        <a:sysClr val="window" lastClr="FFFFFF"/>
      </a:lt1>
      <a:dk2>
        <a:srgbClr val="000000"/>
      </a:dk2>
      <a:lt2>
        <a:srgbClr val="EEECE1"/>
      </a:lt2>
      <a:accent1>
        <a:srgbClr val="08CFEE"/>
      </a:accent1>
      <a:accent2>
        <a:srgbClr val="F0AA26"/>
      </a:accent2>
      <a:accent3>
        <a:srgbClr val="5DA01F"/>
      </a:accent3>
      <a:accent4>
        <a:srgbClr val="F3EACD"/>
      </a:accent4>
      <a:accent5>
        <a:srgbClr val="4BACC6"/>
      </a:accent5>
      <a:accent6>
        <a:srgbClr val="F79646"/>
      </a:accent6>
      <a:hlink>
        <a:srgbClr val="F0AA26"/>
      </a:hlink>
      <a:folHlink>
        <a:srgbClr val="08CFE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Five Rules">
  <a:themeElements>
    <a:clrScheme name="Duarte's Five Rules">
      <a:dk1>
        <a:sysClr val="windowText" lastClr="000000"/>
      </a:dk1>
      <a:lt1>
        <a:sysClr val="window" lastClr="FFFFFF"/>
      </a:lt1>
      <a:dk2>
        <a:srgbClr val="000000"/>
      </a:dk2>
      <a:lt2>
        <a:srgbClr val="EEECE1"/>
      </a:lt2>
      <a:accent1>
        <a:srgbClr val="08CFEE"/>
      </a:accent1>
      <a:accent2>
        <a:srgbClr val="F0AA26"/>
      </a:accent2>
      <a:accent3>
        <a:srgbClr val="5DA01F"/>
      </a:accent3>
      <a:accent4>
        <a:srgbClr val="F3EACD"/>
      </a:accent4>
      <a:accent5>
        <a:srgbClr val="4BACC6"/>
      </a:accent5>
      <a:accent6>
        <a:srgbClr val="F79646"/>
      </a:accent6>
      <a:hlink>
        <a:srgbClr val="F0AA26"/>
      </a:hlink>
      <a:folHlink>
        <a:srgbClr val="08CFE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Five Rules">
  <a:themeElements>
    <a:clrScheme name="Duarte's Five Rules">
      <a:dk1>
        <a:sysClr val="windowText" lastClr="000000"/>
      </a:dk1>
      <a:lt1>
        <a:sysClr val="window" lastClr="FFFFFF"/>
      </a:lt1>
      <a:dk2>
        <a:srgbClr val="000000"/>
      </a:dk2>
      <a:lt2>
        <a:srgbClr val="EEECE1"/>
      </a:lt2>
      <a:accent1>
        <a:srgbClr val="08CFEE"/>
      </a:accent1>
      <a:accent2>
        <a:srgbClr val="F0AA26"/>
      </a:accent2>
      <a:accent3>
        <a:srgbClr val="5DA01F"/>
      </a:accent3>
      <a:accent4>
        <a:srgbClr val="F3EACD"/>
      </a:accent4>
      <a:accent5>
        <a:srgbClr val="4BACC6"/>
      </a:accent5>
      <a:accent6>
        <a:srgbClr val="F79646"/>
      </a:accent6>
      <a:hlink>
        <a:srgbClr val="F0AA26"/>
      </a:hlink>
      <a:folHlink>
        <a:srgbClr val="08CFE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6_Five Rules">
  <a:themeElements>
    <a:clrScheme name="Duarte's Five Rules">
      <a:dk1>
        <a:sysClr val="windowText" lastClr="000000"/>
      </a:dk1>
      <a:lt1>
        <a:sysClr val="window" lastClr="FFFFFF"/>
      </a:lt1>
      <a:dk2>
        <a:srgbClr val="000000"/>
      </a:dk2>
      <a:lt2>
        <a:srgbClr val="EEECE1"/>
      </a:lt2>
      <a:accent1>
        <a:srgbClr val="08CFEE"/>
      </a:accent1>
      <a:accent2>
        <a:srgbClr val="F0AA26"/>
      </a:accent2>
      <a:accent3>
        <a:srgbClr val="5DA01F"/>
      </a:accent3>
      <a:accent4>
        <a:srgbClr val="F3EACD"/>
      </a:accent4>
      <a:accent5>
        <a:srgbClr val="4BACC6"/>
      </a:accent5>
      <a:accent6>
        <a:srgbClr val="F79646"/>
      </a:accent6>
      <a:hlink>
        <a:srgbClr val="F0AA26"/>
      </a:hlink>
      <a:folHlink>
        <a:srgbClr val="08CFE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3_Five Rules">
  <a:themeElements>
    <a:clrScheme name="Duarte's Five Rules">
      <a:dk1>
        <a:sysClr val="windowText" lastClr="000000"/>
      </a:dk1>
      <a:lt1>
        <a:sysClr val="window" lastClr="FFFFFF"/>
      </a:lt1>
      <a:dk2>
        <a:srgbClr val="000000"/>
      </a:dk2>
      <a:lt2>
        <a:srgbClr val="EEECE1"/>
      </a:lt2>
      <a:accent1>
        <a:srgbClr val="08CFEE"/>
      </a:accent1>
      <a:accent2>
        <a:srgbClr val="F0AA26"/>
      </a:accent2>
      <a:accent3>
        <a:srgbClr val="5DA01F"/>
      </a:accent3>
      <a:accent4>
        <a:srgbClr val="F3EACD"/>
      </a:accent4>
      <a:accent5>
        <a:srgbClr val="4BACC6"/>
      </a:accent5>
      <a:accent6>
        <a:srgbClr val="F79646"/>
      </a:accent6>
      <a:hlink>
        <a:srgbClr val="F0AA26"/>
      </a:hlink>
      <a:folHlink>
        <a:srgbClr val="08CFE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_Five Rules">
  <a:themeElements>
    <a:clrScheme name="Duarte's Five Rules">
      <a:dk1>
        <a:sysClr val="windowText" lastClr="000000"/>
      </a:dk1>
      <a:lt1>
        <a:sysClr val="window" lastClr="FFFFFF"/>
      </a:lt1>
      <a:dk2>
        <a:srgbClr val="000000"/>
      </a:dk2>
      <a:lt2>
        <a:srgbClr val="EEECE1"/>
      </a:lt2>
      <a:accent1>
        <a:srgbClr val="08CFEE"/>
      </a:accent1>
      <a:accent2>
        <a:srgbClr val="F0AA26"/>
      </a:accent2>
      <a:accent3>
        <a:srgbClr val="5DA01F"/>
      </a:accent3>
      <a:accent4>
        <a:srgbClr val="F3EACD"/>
      </a:accent4>
      <a:accent5>
        <a:srgbClr val="4BACC6"/>
      </a:accent5>
      <a:accent6>
        <a:srgbClr val="F79646"/>
      </a:accent6>
      <a:hlink>
        <a:srgbClr val="F0AA26"/>
      </a:hlink>
      <a:folHlink>
        <a:srgbClr val="08CFE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Five Rules">
  <a:themeElements>
    <a:clrScheme name="Duarte's Five Rules">
      <a:dk1>
        <a:sysClr val="windowText" lastClr="000000"/>
      </a:dk1>
      <a:lt1>
        <a:sysClr val="window" lastClr="FFFFFF"/>
      </a:lt1>
      <a:dk2>
        <a:srgbClr val="000000"/>
      </a:dk2>
      <a:lt2>
        <a:srgbClr val="EEECE1"/>
      </a:lt2>
      <a:accent1>
        <a:srgbClr val="08CFEE"/>
      </a:accent1>
      <a:accent2>
        <a:srgbClr val="F0AA26"/>
      </a:accent2>
      <a:accent3>
        <a:srgbClr val="5DA01F"/>
      </a:accent3>
      <a:accent4>
        <a:srgbClr val="F3EACD"/>
      </a:accent4>
      <a:accent5>
        <a:srgbClr val="4BACC6"/>
      </a:accent5>
      <a:accent6>
        <a:srgbClr val="F79646"/>
      </a:accent6>
      <a:hlink>
        <a:srgbClr val="F0AA26"/>
      </a:hlink>
      <a:folHlink>
        <a:srgbClr val="08CFE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Five Rules">
  <a:themeElements>
    <a:clrScheme name="Duarte's Five Rules">
      <a:dk1>
        <a:sysClr val="windowText" lastClr="000000"/>
      </a:dk1>
      <a:lt1>
        <a:sysClr val="window" lastClr="FFFFFF"/>
      </a:lt1>
      <a:dk2>
        <a:srgbClr val="000000"/>
      </a:dk2>
      <a:lt2>
        <a:srgbClr val="EEECE1"/>
      </a:lt2>
      <a:accent1>
        <a:srgbClr val="08CFEE"/>
      </a:accent1>
      <a:accent2>
        <a:srgbClr val="F0AA26"/>
      </a:accent2>
      <a:accent3>
        <a:srgbClr val="5DA01F"/>
      </a:accent3>
      <a:accent4>
        <a:srgbClr val="F3EACD"/>
      </a:accent4>
      <a:accent5>
        <a:srgbClr val="4BACC6"/>
      </a:accent5>
      <a:accent6>
        <a:srgbClr val="F79646"/>
      </a:accent6>
      <a:hlink>
        <a:srgbClr val="F0AA26"/>
      </a:hlink>
      <a:folHlink>
        <a:srgbClr val="08CFE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Five Rules">
  <a:themeElements>
    <a:clrScheme name="Duarte's Five Rules">
      <a:dk1>
        <a:sysClr val="windowText" lastClr="000000"/>
      </a:dk1>
      <a:lt1>
        <a:sysClr val="window" lastClr="FFFFFF"/>
      </a:lt1>
      <a:dk2>
        <a:srgbClr val="000000"/>
      </a:dk2>
      <a:lt2>
        <a:srgbClr val="EEECE1"/>
      </a:lt2>
      <a:accent1>
        <a:srgbClr val="08CFEE"/>
      </a:accent1>
      <a:accent2>
        <a:srgbClr val="F0AA26"/>
      </a:accent2>
      <a:accent3>
        <a:srgbClr val="5DA01F"/>
      </a:accent3>
      <a:accent4>
        <a:srgbClr val="F3EACD"/>
      </a:accent4>
      <a:accent5>
        <a:srgbClr val="4BACC6"/>
      </a:accent5>
      <a:accent6>
        <a:srgbClr val="F79646"/>
      </a:accent6>
      <a:hlink>
        <a:srgbClr val="F0AA26"/>
      </a:hlink>
      <a:folHlink>
        <a:srgbClr val="08CFE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0_Five Rules">
  <a:themeElements>
    <a:clrScheme name="Duarte's Five Rules">
      <a:dk1>
        <a:sysClr val="windowText" lastClr="000000"/>
      </a:dk1>
      <a:lt1>
        <a:sysClr val="window" lastClr="FFFFFF"/>
      </a:lt1>
      <a:dk2>
        <a:srgbClr val="000000"/>
      </a:dk2>
      <a:lt2>
        <a:srgbClr val="EEECE1"/>
      </a:lt2>
      <a:accent1>
        <a:srgbClr val="08CFEE"/>
      </a:accent1>
      <a:accent2>
        <a:srgbClr val="F0AA26"/>
      </a:accent2>
      <a:accent3>
        <a:srgbClr val="5DA01F"/>
      </a:accent3>
      <a:accent4>
        <a:srgbClr val="F3EACD"/>
      </a:accent4>
      <a:accent5>
        <a:srgbClr val="4BACC6"/>
      </a:accent5>
      <a:accent6>
        <a:srgbClr val="F79646"/>
      </a:accent6>
      <a:hlink>
        <a:srgbClr val="F0AA26"/>
      </a:hlink>
      <a:folHlink>
        <a:srgbClr val="08CFE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Five Rules">
  <a:themeElements>
    <a:clrScheme name="Duarte's Five Rules">
      <a:dk1>
        <a:sysClr val="windowText" lastClr="000000"/>
      </a:dk1>
      <a:lt1>
        <a:sysClr val="window" lastClr="FFFFFF"/>
      </a:lt1>
      <a:dk2>
        <a:srgbClr val="000000"/>
      </a:dk2>
      <a:lt2>
        <a:srgbClr val="EEECE1"/>
      </a:lt2>
      <a:accent1>
        <a:srgbClr val="08CFEE"/>
      </a:accent1>
      <a:accent2>
        <a:srgbClr val="F0AA26"/>
      </a:accent2>
      <a:accent3>
        <a:srgbClr val="5DA01F"/>
      </a:accent3>
      <a:accent4>
        <a:srgbClr val="F3EACD"/>
      </a:accent4>
      <a:accent5>
        <a:srgbClr val="4BACC6"/>
      </a:accent5>
      <a:accent6>
        <a:srgbClr val="F79646"/>
      </a:accent6>
      <a:hlink>
        <a:srgbClr val="F0AA26"/>
      </a:hlink>
      <a:folHlink>
        <a:srgbClr val="08CFE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Five Rules">
  <a:themeElements>
    <a:clrScheme name="Duarte's Five Rules">
      <a:dk1>
        <a:sysClr val="windowText" lastClr="000000"/>
      </a:dk1>
      <a:lt1>
        <a:sysClr val="window" lastClr="FFFFFF"/>
      </a:lt1>
      <a:dk2>
        <a:srgbClr val="000000"/>
      </a:dk2>
      <a:lt2>
        <a:srgbClr val="EEECE1"/>
      </a:lt2>
      <a:accent1>
        <a:srgbClr val="08CFEE"/>
      </a:accent1>
      <a:accent2>
        <a:srgbClr val="F0AA26"/>
      </a:accent2>
      <a:accent3>
        <a:srgbClr val="5DA01F"/>
      </a:accent3>
      <a:accent4>
        <a:srgbClr val="F3EACD"/>
      </a:accent4>
      <a:accent5>
        <a:srgbClr val="4BACC6"/>
      </a:accent5>
      <a:accent6>
        <a:srgbClr val="F79646"/>
      </a:accent6>
      <a:hlink>
        <a:srgbClr val="F0AA26"/>
      </a:hlink>
      <a:folHlink>
        <a:srgbClr val="08CFE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1_Five Rules">
  <a:themeElements>
    <a:clrScheme name="Duarte's Five Rules">
      <a:dk1>
        <a:sysClr val="windowText" lastClr="000000"/>
      </a:dk1>
      <a:lt1>
        <a:sysClr val="window" lastClr="FFFFFF"/>
      </a:lt1>
      <a:dk2>
        <a:srgbClr val="000000"/>
      </a:dk2>
      <a:lt2>
        <a:srgbClr val="EEECE1"/>
      </a:lt2>
      <a:accent1>
        <a:srgbClr val="08CFEE"/>
      </a:accent1>
      <a:accent2>
        <a:srgbClr val="F0AA26"/>
      </a:accent2>
      <a:accent3>
        <a:srgbClr val="5DA01F"/>
      </a:accent3>
      <a:accent4>
        <a:srgbClr val="F3EACD"/>
      </a:accent4>
      <a:accent5>
        <a:srgbClr val="4BACC6"/>
      </a:accent5>
      <a:accent6>
        <a:srgbClr val="F79646"/>
      </a:accent6>
      <a:hlink>
        <a:srgbClr val="F0AA26"/>
      </a:hlink>
      <a:folHlink>
        <a:srgbClr val="08CFE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5F439A08D3819458E106DF831B05F73" ma:contentTypeVersion="4" ma:contentTypeDescription="Create a new document." ma:contentTypeScope="" ma:versionID="8258bb85fe7dc4c2a0cfcbad1ad4bc9c">
  <xsd:schema xmlns:xsd="http://www.w3.org/2001/XMLSchema" xmlns:xs="http://www.w3.org/2001/XMLSchema" xmlns:p="http://schemas.microsoft.com/office/2006/metadata/properties" targetNamespace="http://schemas.microsoft.com/office/2006/metadata/properties" ma:root="true" ma:fieldsID="7fae533ef3dbb81094feaea70219009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860124-D31D-4AC7-998B-318A14AA487C}">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DA0E3969-C7CE-4668-B450-F74C2CB0FAF8}">
  <ds:schemaRefs>
    <ds:schemaRef ds:uri="http://schemas.microsoft.com/sharepoint/v3/contenttype/forms"/>
  </ds:schemaRefs>
</ds:datastoreItem>
</file>

<file path=customXml/itemProps3.xml><?xml version="1.0" encoding="utf-8"?>
<ds:datastoreItem xmlns:ds="http://schemas.openxmlformats.org/officeDocument/2006/customXml" ds:itemID="{9593568B-B68A-41BE-9347-DE25310E7A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4967</Words>
  <Application>Microsoft Office PowerPoint</Application>
  <PresentationFormat>On-screen Show (4:3)</PresentationFormat>
  <Paragraphs>256</Paragraphs>
  <Slides>29</Slides>
  <Notes>29</Notes>
  <HiddenSlides>0</HiddenSlides>
  <MMClips>0</MMClips>
  <ScaleCrop>false</ScaleCrop>
  <HeadingPairs>
    <vt:vector size="4" baseType="variant">
      <vt:variant>
        <vt:lpstr>Theme</vt:lpstr>
      </vt:variant>
      <vt:variant>
        <vt:i4>22</vt:i4>
      </vt:variant>
      <vt:variant>
        <vt:lpstr>Slide Titles</vt:lpstr>
      </vt:variant>
      <vt:variant>
        <vt:i4>29</vt:i4>
      </vt:variant>
    </vt:vector>
  </HeadingPairs>
  <TitlesOfParts>
    <vt:vector size="51" baseType="lpstr">
      <vt:lpstr>Five Rules</vt:lpstr>
      <vt:lpstr>3_Five Rules</vt:lpstr>
      <vt:lpstr>4_Five Rules</vt:lpstr>
      <vt:lpstr>5_Five Rules</vt:lpstr>
      <vt:lpstr>8_Five Rules</vt:lpstr>
      <vt:lpstr>10_Five Rules</vt:lpstr>
      <vt:lpstr>6_Five Rules</vt:lpstr>
      <vt:lpstr>2_Five Rules</vt:lpstr>
      <vt:lpstr>11_Five Rules</vt:lpstr>
      <vt:lpstr>7_Five Rules</vt:lpstr>
      <vt:lpstr>12_Five Rules</vt:lpstr>
      <vt:lpstr>13_Five Rules</vt:lpstr>
      <vt:lpstr>9_Five Rules</vt:lpstr>
      <vt:lpstr>15_Five Rules</vt:lpstr>
      <vt:lpstr>14_Five Rules</vt:lpstr>
      <vt:lpstr>19_Five Rules</vt:lpstr>
      <vt:lpstr>17_Five Rules</vt:lpstr>
      <vt:lpstr>21_Five Rules</vt:lpstr>
      <vt:lpstr>18_Five Rules</vt:lpstr>
      <vt:lpstr>16_Five Rules</vt:lpstr>
      <vt:lpstr>23_Five Rules</vt:lpstr>
      <vt:lpstr>1_Five Rules</vt:lpstr>
      <vt:lpstr>Slide 1</vt:lpstr>
      <vt:lpstr>Objectives</vt:lpstr>
      <vt:lpstr>Getting Recognized</vt:lpstr>
      <vt:lpstr>The Five “C”s of Applications</vt:lpstr>
      <vt:lpstr>The Five “C”s of Applications</vt:lpstr>
      <vt:lpstr>The Five “C”s of Applications</vt:lpstr>
      <vt:lpstr>The Five “C”s of Applications</vt:lpstr>
      <vt:lpstr>The Five “C”s of Applications</vt:lpstr>
      <vt:lpstr>The Five “C”s of Applications</vt:lpstr>
      <vt:lpstr>The Five “C”s of Applications</vt:lpstr>
      <vt:lpstr>The Five “C”s of Applications</vt:lpstr>
      <vt:lpstr>The Five “C”s of Applications</vt:lpstr>
      <vt:lpstr>The Five “C”s of Applications</vt:lpstr>
      <vt:lpstr>Frequently Asked Questions</vt:lpstr>
      <vt:lpstr>Frequently Asked Questions</vt:lpstr>
      <vt:lpstr>Frequently Asked Questions</vt:lpstr>
      <vt:lpstr>Tips for Filling Out Job Applications</vt:lpstr>
      <vt:lpstr>Creating a Competitive Résumé</vt:lpstr>
      <vt:lpstr>Creating a Competitive Résumé</vt:lpstr>
      <vt:lpstr>Slide 20</vt:lpstr>
      <vt:lpstr>Frequently Asked Questions</vt:lpstr>
      <vt:lpstr>Creating a Competitive Résumé</vt:lpstr>
      <vt:lpstr>Creating a Competitive Résumé</vt:lpstr>
      <vt:lpstr>Creating a Competitive Résumé</vt:lpstr>
      <vt:lpstr>Frequently Asked Questions</vt:lpstr>
      <vt:lpstr>Frequently Asked Questions</vt:lpstr>
      <vt:lpstr>Frequently Asked Question</vt:lpstr>
      <vt:lpstr>Getting Recognized</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2012-09-11T13:41:45Z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TC016745559991</vt:lpwstr>
  </property>
  <property fmtid="{D5CDD505-2E9C-101B-9397-08002B2CF9AE}" pid="3" name="ContentTypeId">
    <vt:lpwstr>0x010100D5F439A08D3819458E106DF831B05F73</vt:lpwstr>
  </property>
</Properties>
</file>