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8"/>
  </p:notesMasterIdLst>
  <p:sldIdLst>
    <p:sldId id="305" r:id="rId2"/>
    <p:sldId id="306" r:id="rId3"/>
    <p:sldId id="307" r:id="rId4"/>
    <p:sldId id="308" r:id="rId5"/>
    <p:sldId id="296" r:id="rId6"/>
    <p:sldId id="259" r:id="rId7"/>
    <p:sldId id="261" r:id="rId8"/>
    <p:sldId id="263" r:id="rId9"/>
    <p:sldId id="335" r:id="rId10"/>
    <p:sldId id="340" r:id="rId11"/>
    <p:sldId id="337" r:id="rId12"/>
    <p:sldId id="267" r:id="rId13"/>
    <p:sldId id="331" r:id="rId14"/>
    <p:sldId id="269" r:id="rId15"/>
    <p:sldId id="310" r:id="rId16"/>
    <p:sldId id="319" r:id="rId17"/>
    <p:sldId id="320" r:id="rId18"/>
    <p:sldId id="321" r:id="rId19"/>
    <p:sldId id="322" r:id="rId20"/>
    <p:sldId id="323" r:id="rId21"/>
    <p:sldId id="324" r:id="rId22"/>
    <p:sldId id="325" r:id="rId23"/>
    <p:sldId id="326" r:id="rId24"/>
    <p:sldId id="332" r:id="rId25"/>
    <p:sldId id="334" r:id="rId26"/>
    <p:sldId id="302" r:id="rId27"/>
  </p:sldIdLst>
  <p:sldSz cx="9144000" cy="6858000" type="screen4x3"/>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86" autoAdjust="0"/>
  </p:normalViewPr>
  <p:slideViewPr>
    <p:cSldViewPr>
      <p:cViewPr varScale="1">
        <p:scale>
          <a:sx n="90" d="100"/>
          <a:sy n="90" d="100"/>
        </p:scale>
        <p:origin x="-157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519FF-C196-42FE-8582-EE8F9DF7820D}" type="datetimeFigureOut">
              <a:rPr lang="en-US" smtClean="0"/>
              <a:pPr/>
              <a:t>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465F2-B457-477B-B622-F86B4C517D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the Employ Florida Marketplace module.  This is lesson one, an introduction into EFM.  It is important to note that you will only get credit for watching this module if you complete the entire session and select “Finish” on the last slide. Failure to take the quiz or select “Finish” on the last slide will result in a failure to complete the session.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“Directory of Services” tab, there are several</a:t>
            </a:r>
            <a:r>
              <a:rPr lang="en-US" baseline="0" dirty="0" smtClean="0"/>
              <a:t> expandable sections with tools, resources and information to assist staff members.  Simply click on the title of a section to make it expand.  This is the “Services for Workforce Staff” section.  This is the hub of the staff member’s account, allowing the staff member to navigate to job seeker customers’ profiles, employers’ profiles, manage job orders, view résumés, and more.  Navigation options are available in the middle of the page, as well as on the left side of the screen.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“My Staff Workspace”,</a:t>
            </a:r>
            <a:r>
              <a:rPr lang="en-US" baseline="0" dirty="0" smtClean="0"/>
              <a:t> workforce staff can access information about their preferences and profile.  For example, by scrolling over “My Staff Resources”, the user has access to a host of short cuts to review messages, appointments, alerts, search lists, templates, case lists, reports preferences and upcoming events.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 options</a:t>
            </a:r>
            <a:r>
              <a:rPr lang="en-US" baseline="0" dirty="0" smtClean="0"/>
              <a:t> under My Staff Resources is listed here with the explanation of the option.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“Services for Workforce Staff” there are options</a:t>
            </a:r>
            <a:r>
              <a:rPr lang="en-US" baseline="0" dirty="0" smtClean="0"/>
              <a:t> that allow staff to review information associated with customers or take action within the EFM system.  We will review some of the most common links now.  The first link on the left menu is “Manage Individuals”.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this link, staff can create a job seeker</a:t>
            </a:r>
            <a:r>
              <a:rPr lang="en-US" baseline="0" dirty="0" smtClean="0"/>
              <a:t> profile through registration or assist an individual already registered in the system.  When creating an individual profile, staff enter basic information. The customer will still need to complete the Background Wizard</a:t>
            </a:r>
            <a:r>
              <a:rPr lang="en-US" sz="1200" kern="1200" dirty="0" smtClean="0">
                <a:solidFill>
                  <a:schemeClr val="tx1"/>
                </a:solidFill>
                <a:latin typeface="+mn-lt"/>
                <a:ea typeface="+mn-ea"/>
                <a:cs typeface="+mn-cs"/>
              </a:rPr>
              <a:t>, provide a valid e-mail address, </a:t>
            </a:r>
            <a:r>
              <a:rPr lang="en-US" baseline="0" dirty="0" smtClean="0"/>
              <a:t>and post a résumé to be fully registered in EFM.  To find an individual in the system and record information associated with their services, activities or case, staff can select “Assist an Individual”. Let’s look at the individual search process now.</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a job seeker is registered in the system, basic information must be entered. In addition to the staff member creating a user name and password for the customer, the staff member also establishes a security question that if answered will help the job seeker access the system if he or she forgets his or her password.  The staff member enters either the customer’s real social security number or a pseudo social security number based on guidelines established.  The staff member also enters basic demographic information. Let’s take a look at this basic process now.</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Staff may also register</a:t>
            </a:r>
            <a:r>
              <a:rPr lang="en-US" baseline="0" dirty="0" smtClean="0"/>
              <a:t> an employer in the EFM system or look up an employer to take action or manage their account. Simply click on “Create an Employer” to create an employer account or “Assist an Employer” to look up an employer account.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Staff may create a résumé</a:t>
            </a:r>
            <a:r>
              <a:rPr lang="en-US" baseline="0" dirty="0" smtClean="0"/>
              <a:t> for a registered job seeker, search for résumés and match résumés to a job order that is posted in the EFM system.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Résumés</a:t>
            </a:r>
            <a:r>
              <a:rPr lang="en-US" baseline="0" dirty="0" smtClean="0"/>
              <a:t> can only be created on a job seeker who is registered in EFM.  Therefore, the workforce staff member must look up the job seeker’s profile to create a résumé for or with that job seeker. The staff member must enter the search criteria, such as the job seeker’s name or social security number and select “Search”.</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results will display. The</a:t>
            </a:r>
            <a:r>
              <a:rPr lang="en-US" baseline="0" dirty="0" smtClean="0"/>
              <a:t> results include the job seeker’s user identification, first name and last name, as well as last four digits of the job seeker’s social security number. The user identification in the first column is actually a hyperlink to the customer’s case. Simply click on the job seeker’s user identification to navigate to his or her case.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lesson, we introduce</a:t>
            </a:r>
            <a:r>
              <a:rPr lang="en-US" baseline="0" dirty="0" smtClean="0"/>
              <a:t> you to the Employ Florida Marketplace or EFM system. We will review the information available to all users through the EFM “Home Page”, as well as what workforce staff see when they log into the EFM system.  This includes an overview of the most commonly used features associated with the “My Workspace” section of EFM and the “Services for Workforce Staff” section of EFM.</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actually navigates the staff member to the job seeker customer’s case.  The staff member can then view active résumés, view old or expired résumés, create a new résumé and much more. Now, let’s return back to the staff member’s main page.</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job seekers already have one or more résumés in the EFM system.  From this screen, the workforce staff member can search for a résumé to connect job seekers who meet required qualifications to employers who have job openings in the EFM system. To search for a résumé, click “Search for Résumés” on the left menu. Let’s take a look at that process now.</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common features</a:t>
            </a:r>
            <a:r>
              <a:rPr lang="en-US" baseline="0" dirty="0" smtClean="0"/>
              <a:t> associated with the “Services for Workforce Staff” menu include “Manage Job Orders”, “Manage Labor Exchange”, “Manage Activities” and “Manage Providers”.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“Manage Job Orders” option on the navigation menu is a</a:t>
            </a:r>
            <a:r>
              <a:rPr lang="en-US" baseline="0" dirty="0" smtClean="0"/>
              <a:t> commonly used point of access, allowing workforce staff members to create job orders for registered employers; view, edit, delete and print existing internal job orders; and allows staff to search for internal and external jobs.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 the “Manage Labor Exchange” menu</a:t>
            </a:r>
            <a:r>
              <a:rPr lang="en-US" baseline="0" dirty="0" smtClean="0"/>
              <a:t>, there are a host of options for workforce staff.  Mouse over each one to learn more about the option.</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Commonly used elements associated with the Manage Activities section of EFM are</a:t>
            </a:r>
            <a:r>
              <a:rPr lang="en-US" baseline="0" dirty="0" smtClean="0"/>
              <a:t> listed here.  Under Individual Services, staff can find a job seeker registered in EFM and enter information about the job seeker’s engagement in activities or services received.  Under “Employer Services”, the staff member can find an employer and record services given to that specific employer.  Under “Scheduled Services”, staff can view services scheduled in offices based on the date and location of the services.  Under “Manage Events”, staff can view a schedule of events, as well as add new events by region, office location and event category. Finally, staff can manage rosters of job seekers attending events under Manage Event Rosters.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a:t>
            </a:r>
            <a:r>
              <a:rPr lang="en-US" baseline="0" dirty="0" smtClean="0"/>
              <a:t> Lesson One in the EFM module.  In </a:t>
            </a:r>
            <a:r>
              <a:rPr lang="en-US" baseline="0" smtClean="0"/>
              <a:t>the next two lessons, </a:t>
            </a:r>
            <a:r>
              <a:rPr lang="en-US" baseline="0" dirty="0" smtClean="0"/>
              <a:t>we will discuss how to help job seekers look for work using the EFM system, as well as how to </a:t>
            </a:r>
            <a:r>
              <a:rPr lang="en-US" baseline="0" smtClean="0"/>
              <a:t>create résumés within EFM.</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EFM</a:t>
            </a:r>
            <a:r>
              <a:rPr lang="en-US" baseline="0" dirty="0" smtClean="0"/>
              <a:t> is the State of Florida’s online job service website, which provides information for both job seekers and employers in Florida.  Job seekers can look for work using the EFM system.  Those job seekers who are registered in the EFM system can create résumés and apply for job openings directly through the information exchange.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Employers can post job openings and find qualified job seekers through the EFM system.  Both job seekers and employers can access Labor Market Information and other resources through the EFM system.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Think of it this way, EFM is the State of Florida’s online system for bringing job seekers and employers together.   Employers enter job orders to show what they need. Job seekers create profiles and résumés to show what they can offer. And, the EFM system is designed to help regional staff bring them together.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EFM home page.  This page can be accessed through the Department of Economic Opportunity’s (DEO’s) website or by simply entering “Employ Florida Marketplace” in an Internet search engine. From this page, employers can search for a job seeker, register a job opening or access other services, such as Labor Market Information.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Job</a:t>
            </a:r>
            <a:r>
              <a:rPr lang="en-US" baseline="0" dirty="0" smtClean="0"/>
              <a:t> seekers may also access information from the home page. Under the Job Seekers section, individuals who are looking for work may select to look for work, create a résumé or access other resources.  Job seekers who select to “Find a Job” do not have to register to use the system unless they want to apply directly online or submit a résumé to the registered employer. Job seekers who select “Create a Résumé” under the “Job Seekers” title will be prompted to register in EFM. </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the home page, workforce system customers have access to Labor Market Information, information about education and training services, access to research about specific occupations and access to information about youth and senior services.  Additionally, job seeker customers, employers and workforce staff can log into the system by entering their user identification and password combination and selecting “Sign In”.</a:t>
            </a:r>
            <a:endParaRPr lang="en-US" dirty="0"/>
          </a:p>
        </p:txBody>
      </p:sp>
      <p:sp>
        <p:nvSpPr>
          <p:cNvPr id="4" name="Slide Number Placeholder 3"/>
          <p:cNvSpPr>
            <a:spLocks noGrp="1"/>
          </p:cNvSpPr>
          <p:nvPr>
            <p:ph type="sldNum" sz="quarter" idx="10"/>
          </p:nvPr>
        </p:nvSpPr>
        <p:spPr/>
        <p:txBody>
          <a:bodyPr/>
          <a:lstStyle/>
          <a:p>
            <a:fld id="{C0D465F2-B457-477B-B622-F86B4C517DA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Staff who log into the EFM system will be directed to the “My Staff Workspace” page.  Initially, staff will arrive at the “My Staff Dashboard” tab on this page, which displays staff resources such as messages, correspondence, the staff member’s calendar, latest news and announcements, and links to additional help and information if needed.  Along with the “My Staff Dashboard” tab, staff can navigate to the other tabs to find additional staff resources, their individual staff account pages, and the “Directory of Services”.  Under the “Directory of Services” tab, staff can find the “Services for Workforce Staff” page.  Let’s take a look at that now.</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0D465F2-B457-477B-B622-F86B4C517DA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custDataLst>
              <p:tags r:id="rId1"/>
            </p:custDataLst>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custDataLst>
              <p:tags r:id="rId2"/>
            </p:custDataLst>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custDataLst>
              <p:tags r:id="rId3"/>
            </p:custDataLst>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custDataLst>
              <p:tags r:id="rId4"/>
            </p:custDataLst>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custDataLst>
              <p:tags r:id="rId5"/>
            </p:custDataLst>
          </p:nvPr>
        </p:nvSpPr>
        <p:spPr/>
        <p:txBody>
          <a:bodyPr/>
          <a:lstStyle>
            <a:extLst/>
          </a:lstStyle>
          <a:p>
            <a:fld id="{BCF7EA96-2F13-4F81-9453-6EC7B607923C}" type="datetimeFigureOut">
              <a:rPr lang="en-US" smtClean="0"/>
              <a:pPr/>
              <a:t>2/20/2013</a:t>
            </a:fld>
            <a:endParaRPr lang="en-US"/>
          </a:p>
        </p:txBody>
      </p:sp>
      <p:sp>
        <p:nvSpPr>
          <p:cNvPr id="8" name="Footer Placeholder 7"/>
          <p:cNvSpPr>
            <a:spLocks noGrp="1"/>
          </p:cNvSpPr>
          <p:nvPr>
            <p:ph type="ftr" sz="quarter" idx="11"/>
            <p:custDataLst>
              <p:tags r:id="rId6"/>
            </p:custDataLst>
          </p:nvPr>
        </p:nvSpPr>
        <p:spPr/>
        <p:txBody>
          <a:bodyPr/>
          <a:lstStyle>
            <a:extLst/>
          </a:lstStyle>
          <a:p>
            <a:endParaRPr lang="en-US"/>
          </a:p>
        </p:txBody>
      </p:sp>
      <p:sp>
        <p:nvSpPr>
          <p:cNvPr id="11" name="Slide Number Placeholder 10"/>
          <p:cNvSpPr>
            <a:spLocks noGrp="1"/>
          </p:cNvSpPr>
          <p:nvPr>
            <p:ph type="sldNum" sz="quarter" idx="12"/>
            <p:custDataLst>
              <p:tags r:id="rId7"/>
            </p:custDataLst>
          </p:nvPr>
        </p:nvSpPr>
        <p:spPr/>
        <p:txBody>
          <a:bodyPr/>
          <a:lstStyle>
            <a:extLst/>
          </a:lstStyle>
          <a:p>
            <a:fld id="{72A0FF2D-24B7-4AB7-ACDA-2965A05D51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A0FF2D-24B7-4AB7-ACDA-2965A05D51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A0FF2D-24B7-4AB7-ACDA-2965A05D51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A0FF2D-24B7-4AB7-ACDA-2965A05D51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2A0FF2D-24B7-4AB7-ACDA-2965A05D51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A0FF2D-24B7-4AB7-ACDA-2965A05D51A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2A0FF2D-24B7-4AB7-ACDA-2965A05D51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2A0FF2D-24B7-4AB7-ACDA-2965A05D51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2A0FF2D-24B7-4AB7-ACDA-2965A05D51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A0FF2D-24B7-4AB7-ACDA-2965A05D51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CF7EA96-2F13-4F81-9453-6EC7B607923C}" type="datetimeFigureOut">
              <a:rPr lang="en-US" smtClean="0"/>
              <a:pPr/>
              <a:t>2/20/2013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2A0FF2D-24B7-4AB7-ACDA-2965A05D51A0}"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custDataLst>
              <p:tags r:id="rId13"/>
            </p:custDataLst>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custDataLst>
              <p:tags r:id="rId14"/>
            </p:custDataLst>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custDataLst>
              <p:tags r:id="rId15"/>
            </p:custDataLst>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custDataLst>
              <p:tags r:id="rId16"/>
            </p:custDataLst>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custDataLst>
              <p:tags r:id="rId17"/>
            </p:custDataLst>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CF7EA96-2F13-4F81-9453-6EC7B607923C}" type="datetimeFigureOut">
              <a:rPr lang="en-US" smtClean="0"/>
              <a:pPr/>
              <a:t>2/20/2013</a:t>
            </a:fld>
            <a:endParaRPr lang="en-US"/>
          </a:p>
        </p:txBody>
      </p:sp>
      <p:sp>
        <p:nvSpPr>
          <p:cNvPr id="18" name="Footer Placeholder 17"/>
          <p:cNvSpPr>
            <a:spLocks noGrp="1"/>
          </p:cNvSpPr>
          <p:nvPr>
            <p:ph type="ftr" sz="quarter" idx="3"/>
            <p:custDataLst>
              <p:tags r:id="rId18"/>
            </p:custDataLst>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custDataLst>
              <p:tags r:id="rId19"/>
            </p:custDataLst>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A0FF2D-24B7-4AB7-ACDA-2965A05D51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3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3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722376" y="2971800"/>
            <a:ext cx="7772400" cy="677206"/>
          </a:xfrm>
        </p:spPr>
        <p:txBody>
          <a:bodyPr>
            <a:normAutofit/>
          </a:bodyPr>
          <a:lstStyle/>
          <a:p>
            <a:r>
              <a:rPr lang="en-US" sz="3600" dirty="0" smtClean="0"/>
              <a:t>Employ Florida Marketplace </a:t>
            </a:r>
            <a:endParaRPr lang="en-US" sz="3600" dirty="0"/>
          </a:p>
        </p:txBody>
      </p:sp>
      <p:sp>
        <p:nvSpPr>
          <p:cNvPr id="3" name="Subtitle 2"/>
          <p:cNvSpPr>
            <a:spLocks noGrp="1"/>
          </p:cNvSpPr>
          <p:nvPr>
            <p:ph type="subTitle" idx="1"/>
          </p:nvPr>
        </p:nvSpPr>
        <p:spPr>
          <a:xfrm>
            <a:off x="4648200" y="3685032"/>
            <a:ext cx="3846576" cy="505968"/>
          </a:xfrm>
        </p:spPr>
        <p:txBody>
          <a:bodyPr/>
          <a:lstStyle/>
          <a:p>
            <a:r>
              <a:rPr lang="en-US" dirty="0" smtClean="0"/>
              <a:t>Lesson One:  Introduction</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500"/>
                                  </p:stCondLst>
                                  <p:iterate type="lt">
                                    <p:tmPct val="13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childTnLst>
                          </p:cTn>
                        </p:par>
                        <p:par>
                          <p:cTn id="15" fill="hold">
                            <p:stCondLst>
                              <p:cond delay="2495"/>
                            </p:stCondLst>
                            <p:childTnLst>
                              <p:par>
                                <p:cTn id="16" presetID="18" presetClass="entr" presetSubtype="6" fill="hold" nodeType="afterEffect">
                                  <p:stCondLst>
                                    <p:cond delay="5"/>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strips(downRight)">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Services for Workforce Staff</a:t>
            </a:r>
            <a:endParaRPr lang="en-US" dirty="0"/>
          </a:p>
        </p:txBody>
      </p:sp>
      <p:pic>
        <p:nvPicPr>
          <p:cNvPr id="5122" name="Picture 2"/>
          <p:cNvPicPr>
            <a:picLocks noGrp="1" noChangeArrowheads="1"/>
          </p:cNvPicPr>
          <p:nvPr>
            <p:ph idx="1"/>
          </p:nvPr>
        </p:nvPicPr>
        <p:blipFill>
          <a:blip r:embed="rId4" cstate="print"/>
          <a:stretch>
            <a:fillRect/>
          </a:stretch>
        </p:blipFill>
        <p:spPr bwMode="auto">
          <a:xfrm>
            <a:off x="1838265" y="530225"/>
            <a:ext cx="5513507" cy="4187825"/>
          </a:xfrm>
          <a:prstGeom prst="rect">
            <a:avLst/>
          </a:prstGeom>
          <a:noFill/>
          <a:ln w="9525">
            <a:noFill/>
            <a:miter lim="800000"/>
            <a:headEnd/>
            <a:tailEnd/>
          </a:ln>
        </p:spPr>
      </p:pic>
      <p:sp>
        <p:nvSpPr>
          <p:cNvPr id="8" name="Left Brace 7"/>
          <p:cNvSpPr/>
          <p:nvPr/>
        </p:nvSpPr>
        <p:spPr>
          <a:xfrm>
            <a:off x="1408176" y="2011680"/>
            <a:ext cx="496824" cy="256032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457200" y="2743200"/>
            <a:ext cx="990600" cy="97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Left Menu</a:t>
            </a:r>
            <a:endParaRPr lang="en-US" dirty="0"/>
          </a:p>
        </p:txBody>
      </p:sp>
      <p:sp>
        <p:nvSpPr>
          <p:cNvPr id="10" name="Right Brace 9"/>
          <p:cNvSpPr/>
          <p:nvPr/>
        </p:nvSpPr>
        <p:spPr>
          <a:xfrm>
            <a:off x="7239000" y="1170432"/>
            <a:ext cx="381000" cy="301752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7620000" y="2113135"/>
            <a:ext cx="1447800" cy="1132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Central Page Navigation</a:t>
            </a:r>
            <a:endParaRPr lang="en-US" dirty="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6" fill="hold" grpId="0" nodeType="afterEffect">
                                  <p:stCondLst>
                                    <p:cond delay="32100"/>
                                  </p:stCondLst>
                                  <p:childTnLst>
                                    <p:set>
                                      <p:cBhvr>
                                        <p:cTn id="12" dur="1" fill="hold">
                                          <p:stCondLst>
                                            <p:cond delay="0"/>
                                          </p:stCondLst>
                                        </p:cTn>
                                        <p:tgtEl>
                                          <p:spTgt spid="11"/>
                                        </p:tgtEl>
                                        <p:attrNameLst>
                                          <p:attrName>style.visibility</p:attrName>
                                        </p:attrNameLst>
                                      </p:cBhvr>
                                      <p:to>
                                        <p:strVal val="visible"/>
                                      </p:to>
                                    </p:set>
                                    <p:animEffect transition="in" filter="barn(inHorizontal)">
                                      <p:cBhvr>
                                        <p:cTn id="13" dur="500"/>
                                        <p:tgtEl>
                                          <p:spTgt spid="11"/>
                                        </p:tgtEl>
                                      </p:cBhvr>
                                    </p:animEffect>
                                  </p:childTnLst>
                                </p:cTn>
                              </p:par>
                              <p:par>
                                <p:cTn id="14" presetID="16" presetClass="entr" presetSubtype="26" fill="hold" grpId="0" nodeType="withEffect">
                                  <p:stCondLst>
                                    <p:cond delay="32100"/>
                                  </p:stCondLst>
                                  <p:childTnLst>
                                    <p:set>
                                      <p:cBhvr>
                                        <p:cTn id="15" dur="1" fill="hold">
                                          <p:stCondLst>
                                            <p:cond delay="0"/>
                                          </p:stCondLst>
                                        </p:cTn>
                                        <p:tgtEl>
                                          <p:spTgt spid="10"/>
                                        </p:tgtEl>
                                        <p:attrNameLst>
                                          <p:attrName>style.visibility</p:attrName>
                                        </p:attrNameLst>
                                      </p:cBhvr>
                                      <p:to>
                                        <p:strVal val="visible"/>
                                      </p:to>
                                    </p:set>
                                    <p:animEffect transition="in" filter="barn(inHorizontal)">
                                      <p:cBhvr>
                                        <p:cTn id="16" dur="500"/>
                                        <p:tgtEl>
                                          <p:spTgt spid="10"/>
                                        </p:tgtEl>
                                      </p:cBhvr>
                                    </p:animEffect>
                                  </p:childTnLst>
                                </p:cTn>
                              </p:par>
                            </p:childTnLst>
                          </p:cTn>
                        </p:par>
                        <p:par>
                          <p:cTn id="17" fill="hold">
                            <p:stCondLst>
                              <p:cond delay="33600"/>
                            </p:stCondLst>
                            <p:childTnLst>
                              <p:par>
                                <p:cTn id="18" presetID="16" presetClass="entr" presetSubtype="26" fill="hold" grpId="0" nodeType="afterEffect">
                                  <p:stCondLst>
                                    <p:cond delay="1600"/>
                                  </p:stCondLst>
                                  <p:childTnLst>
                                    <p:set>
                                      <p:cBhvr>
                                        <p:cTn id="19" dur="1" fill="hold">
                                          <p:stCondLst>
                                            <p:cond delay="0"/>
                                          </p:stCondLst>
                                        </p:cTn>
                                        <p:tgtEl>
                                          <p:spTgt spid="8"/>
                                        </p:tgtEl>
                                        <p:attrNameLst>
                                          <p:attrName>style.visibility</p:attrName>
                                        </p:attrNameLst>
                                      </p:cBhvr>
                                      <p:to>
                                        <p:strVal val="visible"/>
                                      </p:to>
                                    </p:set>
                                    <p:animEffect transition="in" filter="barn(inHorizontal)">
                                      <p:cBhvr>
                                        <p:cTn id="20" dur="500"/>
                                        <p:tgtEl>
                                          <p:spTgt spid="8"/>
                                        </p:tgtEl>
                                      </p:cBhvr>
                                    </p:animEffect>
                                  </p:childTnLst>
                                </p:cTn>
                              </p:par>
                              <p:par>
                                <p:cTn id="21" presetID="16" presetClass="entr" presetSubtype="26" fill="hold" grpId="0" nodeType="withEffect">
                                  <p:stCondLst>
                                    <p:cond delay="1600"/>
                                  </p:stCondLst>
                                  <p:childTnLst>
                                    <p:set>
                                      <p:cBhvr>
                                        <p:cTn id="22" dur="1" fill="hold">
                                          <p:stCondLst>
                                            <p:cond delay="0"/>
                                          </p:stCondLst>
                                        </p:cTn>
                                        <p:tgtEl>
                                          <p:spTgt spid="9"/>
                                        </p:tgtEl>
                                        <p:attrNameLst>
                                          <p:attrName>style.visibility</p:attrName>
                                        </p:attrNameLst>
                                      </p:cBhvr>
                                      <p:to>
                                        <p:strVal val="visible"/>
                                      </p:to>
                                    </p:set>
                                    <p:animEffect transition="in" filter="barn(inHorizontal)">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2920" y="5334000"/>
            <a:ext cx="8183880" cy="609600"/>
          </a:xfrm>
        </p:spPr>
        <p:txBody>
          <a:bodyPr>
            <a:normAutofit/>
          </a:bodyPr>
          <a:lstStyle/>
          <a:p>
            <a:r>
              <a:rPr lang="en-US" sz="2800" dirty="0" smtClean="0">
                <a:solidFill>
                  <a:srgbClr val="F07F09">
                    <a:tint val="88000"/>
                    <a:satMod val="150000"/>
                  </a:srgbClr>
                </a:solidFill>
              </a:rPr>
              <a:t>My Staff Workspace-My Staff Resources</a:t>
            </a:r>
            <a:endParaRPr lang="en-US" dirty="0"/>
          </a:p>
        </p:txBody>
      </p:sp>
      <p:pic>
        <p:nvPicPr>
          <p:cNvPr id="6146" name="Picture 2"/>
          <p:cNvPicPr>
            <a:picLocks noGrp="1" noChangeAspect="1" noChangeArrowheads="1"/>
          </p:cNvPicPr>
          <p:nvPr>
            <p:ph idx="1"/>
          </p:nvPr>
        </p:nvPicPr>
        <p:blipFill>
          <a:blip r:embed="rId4" cstate="print"/>
          <a:stretch>
            <a:fillRect/>
          </a:stretch>
        </p:blipFill>
        <p:spPr bwMode="auto">
          <a:xfrm>
            <a:off x="1782471" y="530352"/>
            <a:ext cx="5579059" cy="4937760"/>
          </a:xfrm>
          <a:prstGeom prst="rect">
            <a:avLst/>
          </a:prstGeom>
          <a:noFill/>
          <a:ln w="9525">
            <a:noFill/>
            <a:miter lim="800000"/>
            <a:headEnd/>
            <a:tailEnd/>
          </a:ln>
        </p:spPr>
      </p:pic>
      <p:sp>
        <p:nvSpPr>
          <p:cNvPr id="5" name="Right Arrow 4"/>
          <p:cNvSpPr/>
          <p:nvPr/>
        </p:nvSpPr>
        <p:spPr>
          <a:xfrm>
            <a:off x="804672" y="1389888"/>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left)">
                                      <p:cBhvr>
                                        <p:cTn id="12" dur="500"/>
                                        <p:tgtEl>
                                          <p:spTgt spid="6146"/>
                                        </p:tgtEl>
                                      </p:cBhvr>
                                    </p:animEffect>
                                  </p:childTnLst>
                                </p:cTn>
                              </p:par>
                            </p:childTnLst>
                          </p:cTn>
                        </p:par>
                        <p:par>
                          <p:cTn id="13" fill="hold">
                            <p:stCondLst>
                              <p:cond delay="1000"/>
                            </p:stCondLst>
                            <p:childTnLst>
                              <p:par>
                                <p:cTn id="14" presetID="31" presetClass="entr" presetSubtype="0" fill="hold" grpId="0" nodeType="afterEffect">
                                  <p:stCondLst>
                                    <p:cond delay="840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90"/>
                                          </p:val>
                                        </p:tav>
                                        <p:tav tm="100000">
                                          <p:val>
                                            <p:fltVal val="0"/>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p:cNvGraphicFramePr>
            <a:graphicFrameLocks/>
          </p:cNvGraphicFramePr>
          <p:nvPr>
            <p:custDataLst>
              <p:tags r:id="rId1"/>
            </p:custDataLst>
          </p:nvPr>
        </p:nvGraphicFramePr>
        <p:xfrm>
          <a:off x="228600" y="110190"/>
          <a:ext cx="8610600" cy="6591385"/>
        </p:xfrm>
        <a:graphic>
          <a:graphicData uri="http://schemas.openxmlformats.org/drawingml/2006/table">
            <a:tbl>
              <a:tblPr firstRow="1" bandRow="1">
                <a:tableStyleId>{5C22544A-7EE6-4342-B048-85BDC9FD1C3A}</a:tableStyleId>
              </a:tblPr>
              <a:tblGrid>
                <a:gridCol w="2325112"/>
                <a:gridCol w="6285488"/>
              </a:tblGrid>
              <a:tr h="315942">
                <a:tc>
                  <a:txBody>
                    <a:bodyPr/>
                    <a:lstStyle/>
                    <a:p>
                      <a:r>
                        <a:rPr lang="en-US" sz="1600" dirty="0" smtClean="0"/>
                        <a:t>Element</a:t>
                      </a:r>
                      <a:endParaRPr lang="en-US" sz="1600" dirty="0"/>
                    </a:p>
                  </a:txBody>
                  <a:tcPr/>
                </a:tc>
                <a:tc>
                  <a:txBody>
                    <a:bodyPr/>
                    <a:lstStyle/>
                    <a:p>
                      <a:r>
                        <a:rPr lang="en-US" sz="1600" dirty="0" smtClean="0"/>
                        <a:t>Explanation </a:t>
                      </a:r>
                      <a:endParaRPr lang="en-US" sz="1600" dirty="0"/>
                    </a:p>
                  </a:txBody>
                  <a:tcPr/>
                </a:tc>
              </a:tr>
              <a:tr h="545130">
                <a:tc>
                  <a:txBody>
                    <a:bodyPr/>
                    <a:lstStyle/>
                    <a:p>
                      <a:r>
                        <a:rPr lang="en-US" sz="1500" dirty="0" smtClean="0"/>
                        <a:t>Correspondence</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This page list all of your letters that you have currently saved in the system.</a:t>
                      </a:r>
                      <a:endParaRPr lang="en-US" sz="1500" dirty="0"/>
                    </a:p>
                  </a:txBody>
                  <a:tcPr/>
                </a:tc>
              </a:tr>
              <a:tr h="758262">
                <a:tc>
                  <a:txBody>
                    <a:bodyPr/>
                    <a:lstStyle/>
                    <a:p>
                      <a:r>
                        <a:rPr lang="en-US" sz="1500" dirty="0" smtClean="0"/>
                        <a:t>Messages</a:t>
                      </a:r>
                      <a:endParaRPr lang="en-US" sz="1500" dirty="0"/>
                    </a:p>
                  </a:txBody>
                  <a:tcPr/>
                </a:tc>
                <a:tc>
                  <a:txBody>
                    <a:bodyPr/>
                    <a:lstStyle/>
                    <a:p>
                      <a:r>
                        <a:rPr lang="en-US" sz="1500" dirty="0" smtClean="0"/>
                        <a:t>Individuals, employers and</a:t>
                      </a:r>
                      <a:r>
                        <a:rPr lang="en-US" sz="1500" baseline="0" dirty="0" smtClean="0"/>
                        <a:t> other staff may send you messages. By clicking on Messages, you can review all messages in your mailbox</a:t>
                      </a:r>
                      <a:endParaRPr lang="en-US" sz="1500" dirty="0"/>
                    </a:p>
                  </a:txBody>
                  <a:tcPr/>
                </a:tc>
              </a:tr>
              <a:tr h="514650">
                <a:tc>
                  <a:txBody>
                    <a:bodyPr/>
                    <a:lstStyle/>
                    <a:p>
                      <a:r>
                        <a:rPr lang="en-US" sz="1500" dirty="0" smtClean="0"/>
                        <a:t>Communication</a:t>
                      </a:r>
                      <a:r>
                        <a:rPr lang="en-US" sz="1500" baseline="0" dirty="0" smtClean="0"/>
                        <a:t> </a:t>
                      </a:r>
                      <a:r>
                        <a:rPr lang="en-US" sz="1500" dirty="0" smtClean="0"/>
                        <a:t>Templates</a:t>
                      </a:r>
                      <a:endParaRPr lang="en-US" sz="1500" dirty="0"/>
                    </a:p>
                  </a:txBody>
                  <a:tcPr/>
                </a:tc>
                <a:tc>
                  <a:txBody>
                    <a:bodyPr/>
                    <a:lstStyle/>
                    <a:p>
                      <a:r>
                        <a:rPr lang="en-US" sz="1500" dirty="0" smtClean="0"/>
                        <a:t>You</a:t>
                      </a:r>
                      <a:r>
                        <a:rPr lang="en-US" sz="1500" baseline="0" dirty="0" smtClean="0"/>
                        <a:t> can create and save templates for correspondence for later use.</a:t>
                      </a:r>
                      <a:endParaRPr lang="en-US" sz="1500" dirty="0"/>
                    </a:p>
                  </a:txBody>
                  <a:tcPr/>
                </a:tc>
              </a:tr>
              <a:tr h="586655">
                <a:tc>
                  <a:txBody>
                    <a:bodyPr/>
                    <a:lstStyle/>
                    <a:p>
                      <a:r>
                        <a:rPr lang="en-US" sz="1500" dirty="0" smtClean="0"/>
                        <a:t>My Alerts</a:t>
                      </a:r>
                      <a:endParaRPr lang="en-US" sz="1500" dirty="0"/>
                    </a:p>
                  </a:txBody>
                  <a:tcPr/>
                </a:tc>
                <a:tc>
                  <a:txBody>
                    <a:bodyPr/>
                    <a:lstStyle/>
                    <a:p>
                      <a:r>
                        <a:rPr lang="en-US" sz="1500" dirty="0" smtClean="0"/>
                        <a:t>EFM</a:t>
                      </a:r>
                      <a:r>
                        <a:rPr lang="en-US" sz="1500" baseline="0" dirty="0" smtClean="0"/>
                        <a:t> will alert you via a message when individuals in your caseload perform specific tasks or specific deadlines occur. The alerts that you receive are based on your alert settings.</a:t>
                      </a:r>
                      <a:endParaRPr lang="en-US" sz="1500" dirty="0"/>
                    </a:p>
                  </a:txBody>
                  <a:tcPr/>
                </a:tc>
              </a:tr>
              <a:tr h="586655">
                <a:tc>
                  <a:txBody>
                    <a:bodyPr/>
                    <a:lstStyle/>
                    <a:p>
                      <a:r>
                        <a:rPr lang="en-US" sz="1500" dirty="0" smtClean="0"/>
                        <a:t>Search Lists</a:t>
                      </a:r>
                      <a:endParaRPr lang="en-US" sz="1500" dirty="0"/>
                    </a:p>
                  </a:txBody>
                  <a:tcPr/>
                </a:tc>
                <a:tc>
                  <a:txBody>
                    <a:bodyPr/>
                    <a:lstStyle/>
                    <a:p>
                      <a:r>
                        <a:rPr lang="en-US" sz="1500" dirty="0" smtClean="0"/>
                        <a:t>If you save</a:t>
                      </a:r>
                      <a:r>
                        <a:rPr lang="en-US" sz="1500" baseline="0" dirty="0" smtClean="0"/>
                        <a:t> search results, you can look at those searches using this feature.</a:t>
                      </a:r>
                      <a:endParaRPr lang="en-US" sz="1500" dirty="0"/>
                    </a:p>
                  </a:txBody>
                  <a:tcPr/>
                </a:tc>
              </a:tr>
              <a:tr h="507115">
                <a:tc>
                  <a:txBody>
                    <a:bodyPr/>
                    <a:lstStyle/>
                    <a:p>
                      <a:r>
                        <a:rPr lang="en-US" sz="1500" dirty="0" smtClean="0"/>
                        <a:t>Assigned Cases</a:t>
                      </a:r>
                      <a:endParaRPr lang="en-US" sz="1500" dirty="0"/>
                    </a:p>
                  </a:txBody>
                  <a:tcPr/>
                </a:tc>
                <a:tc>
                  <a:txBody>
                    <a:bodyPr/>
                    <a:lstStyle/>
                    <a:p>
                      <a:r>
                        <a:rPr lang="en-US" sz="1500" dirty="0" smtClean="0"/>
                        <a:t>You can view</a:t>
                      </a:r>
                      <a:r>
                        <a:rPr lang="en-US" sz="1500" baseline="0" dirty="0" smtClean="0"/>
                        <a:t> a list of individuals of cases that have been assigned to you.</a:t>
                      </a:r>
                      <a:endParaRPr lang="en-US" sz="1500" dirty="0"/>
                    </a:p>
                  </a:txBody>
                  <a:tcPr/>
                </a:tc>
              </a:tr>
              <a:tr h="388875">
                <a:tc>
                  <a:txBody>
                    <a:bodyPr/>
                    <a:lstStyle/>
                    <a:p>
                      <a:r>
                        <a:rPr lang="en-US" sz="1500" dirty="0" smtClean="0"/>
                        <a:t>My Reports</a:t>
                      </a:r>
                      <a:endParaRPr lang="en-US" sz="1500" dirty="0"/>
                    </a:p>
                  </a:txBody>
                  <a:tcPr/>
                </a:tc>
                <a:tc>
                  <a:txBody>
                    <a:bodyPr/>
                    <a:lstStyle/>
                    <a:p>
                      <a:r>
                        <a:rPr lang="en-US" sz="1500" dirty="0" smtClean="0"/>
                        <a:t>You can maintain report filters that you have</a:t>
                      </a:r>
                      <a:r>
                        <a:rPr lang="en-US" sz="1500" baseline="0" dirty="0" smtClean="0"/>
                        <a:t> saved.</a:t>
                      </a:r>
                      <a:endParaRPr lang="en-US" sz="1500" dirty="0"/>
                    </a:p>
                  </a:txBody>
                  <a:tcPr/>
                </a:tc>
              </a:tr>
              <a:tr h="586655">
                <a:tc>
                  <a:txBody>
                    <a:bodyPr/>
                    <a:lstStyle/>
                    <a:p>
                      <a:r>
                        <a:rPr lang="en-US" sz="1500" dirty="0" smtClean="0"/>
                        <a:t>My Virtual</a:t>
                      </a:r>
                      <a:r>
                        <a:rPr lang="en-US" sz="1500" baseline="0" dirty="0" smtClean="0"/>
                        <a:t> Recruiter</a:t>
                      </a:r>
                      <a:endParaRPr lang="en-US" sz="1500" dirty="0"/>
                    </a:p>
                  </a:txBody>
                  <a:tcPr/>
                </a:tc>
                <a:tc>
                  <a:txBody>
                    <a:bodyPr/>
                    <a:lstStyle/>
                    <a:p>
                      <a:r>
                        <a:rPr lang="en-US" sz="1500" dirty="0" smtClean="0"/>
                        <a:t>Create Job Alerts </a:t>
                      </a:r>
                      <a:r>
                        <a:rPr lang="en-US" sz="1500" baseline="0" dirty="0" smtClean="0"/>
                        <a:t>or Resume Alerts </a:t>
                      </a:r>
                      <a:r>
                        <a:rPr lang="en-US" sz="1500" dirty="0" smtClean="0"/>
                        <a:t>to schedule recurring</a:t>
                      </a:r>
                      <a:r>
                        <a:rPr lang="en-US" sz="1500" baseline="0" dirty="0" smtClean="0"/>
                        <a:t> searches for jobs or candidates that match your requirements.</a:t>
                      </a:r>
                      <a:endParaRPr lang="en-US" sz="1500" dirty="0"/>
                    </a:p>
                  </a:txBody>
                  <a:tcPr/>
                </a:tc>
              </a:tr>
              <a:tr h="358225">
                <a:tc>
                  <a:txBody>
                    <a:bodyPr/>
                    <a:lstStyle/>
                    <a:p>
                      <a:r>
                        <a:rPr lang="en-US" sz="1500" dirty="0" smtClean="0"/>
                        <a:t>My</a:t>
                      </a:r>
                      <a:r>
                        <a:rPr lang="en-US" sz="1500" baseline="0" dirty="0" smtClean="0"/>
                        <a:t> Preferences</a:t>
                      </a:r>
                      <a:endParaRPr lang="en-US" sz="1500" dirty="0"/>
                    </a:p>
                  </a:txBody>
                  <a:tcPr/>
                </a:tc>
                <a:tc>
                  <a:txBody>
                    <a:bodyPr/>
                    <a:lstStyle/>
                    <a:p>
                      <a:r>
                        <a:rPr lang="en-US" sz="1500" dirty="0" smtClean="0"/>
                        <a:t>Set or change your user settings associated with system use.</a:t>
                      </a:r>
                      <a:endParaRPr lang="en-US" sz="1500" dirty="0"/>
                    </a:p>
                  </a:txBody>
                  <a:tcPr/>
                </a:tc>
              </a:tr>
              <a:tr h="586655">
                <a:tc>
                  <a:txBody>
                    <a:bodyPr/>
                    <a:lstStyle/>
                    <a:p>
                      <a:r>
                        <a:rPr lang="en-US" sz="1500" dirty="0" smtClean="0"/>
                        <a:t>My Appointments</a:t>
                      </a:r>
                      <a:endParaRPr lang="en-US" sz="1500" dirty="0"/>
                    </a:p>
                  </a:txBody>
                  <a:tcPr/>
                </a:tc>
                <a:tc>
                  <a:txBody>
                    <a:bodyPr/>
                    <a:lstStyle/>
                    <a:p>
                      <a:r>
                        <a:rPr lang="en-US" sz="1500" dirty="0" smtClean="0"/>
                        <a:t>You can manage your appointment calendar to meet with job</a:t>
                      </a:r>
                      <a:r>
                        <a:rPr lang="en-US" sz="1500" baseline="0" dirty="0" smtClean="0"/>
                        <a:t> seekers and employers</a:t>
                      </a:r>
                      <a:endParaRPr lang="en-US" sz="1500" dirty="0"/>
                    </a:p>
                  </a:txBody>
                  <a:tcPr/>
                </a:tc>
              </a:tr>
              <a:tr h="480232">
                <a:tc>
                  <a:txBody>
                    <a:bodyPr/>
                    <a:lstStyle/>
                    <a:p>
                      <a:r>
                        <a:rPr lang="en-US" sz="1500" dirty="0" smtClean="0"/>
                        <a:t>Upcoming Events</a:t>
                      </a:r>
                      <a:endParaRPr lang="en-US" sz="1500" dirty="0"/>
                    </a:p>
                  </a:txBody>
                  <a:tcPr/>
                </a:tc>
                <a:tc>
                  <a:txBody>
                    <a:bodyPr/>
                    <a:lstStyle/>
                    <a:p>
                      <a:r>
                        <a:rPr lang="en-US" sz="1500" dirty="0" smtClean="0"/>
                        <a:t>Access the event calendar</a:t>
                      </a:r>
                      <a:r>
                        <a:rPr lang="en-US" sz="1500" baseline="0" dirty="0" smtClean="0"/>
                        <a:t> to view or create events associated with your regional offices.</a:t>
                      </a:r>
                      <a:endParaRPr lang="en-US" sz="1500" dirty="0"/>
                    </a:p>
                  </a:txBody>
                  <a:tcPr/>
                </a:tc>
              </a:tr>
            </a:tbl>
          </a:graphicData>
        </a:graphic>
      </p:graphicFrame>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Services for Workforce Staff</a:t>
            </a:r>
            <a:endParaRPr lang="en-US" dirty="0"/>
          </a:p>
        </p:txBody>
      </p:sp>
      <p:pic>
        <p:nvPicPr>
          <p:cNvPr id="7170" name="Picture 2"/>
          <p:cNvPicPr>
            <a:picLocks noGrp="1" noChangeArrowheads="1"/>
          </p:cNvPicPr>
          <p:nvPr>
            <p:ph idx="1"/>
          </p:nvPr>
        </p:nvPicPr>
        <p:blipFill>
          <a:blip r:embed="rId4" cstate="print"/>
          <a:stretch>
            <a:fillRect/>
          </a:stretch>
        </p:blipFill>
        <p:spPr bwMode="auto">
          <a:xfrm>
            <a:off x="1728216" y="530225"/>
            <a:ext cx="6007608" cy="4187825"/>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4" cstate="print"/>
          <a:srcRect/>
          <a:stretch>
            <a:fillRect/>
          </a:stretch>
        </p:blipFill>
        <p:spPr bwMode="auto">
          <a:xfrm>
            <a:off x="2130552" y="530352"/>
            <a:ext cx="5330952" cy="4800600"/>
          </a:xfrm>
          <a:prstGeom prst="rect">
            <a:avLst/>
          </a:prstGeom>
          <a:noFill/>
          <a:ln w="9525">
            <a:noFill/>
            <a:miter lim="800000"/>
            <a:headEnd/>
            <a:tailEnd/>
          </a:ln>
        </p:spPr>
      </p:pic>
      <p:sp>
        <p:nvSpPr>
          <p:cNvPr id="2" name="Title 1"/>
          <p:cNvSpPr>
            <a:spLocks noGrp="1"/>
          </p:cNvSpPr>
          <p:nvPr>
            <p:ph type="title"/>
            <p:custDataLst>
              <p:tags r:id="rId1"/>
            </p:custDataLst>
          </p:nvPr>
        </p:nvSpPr>
        <p:spPr/>
        <p:txBody>
          <a:bodyPr/>
          <a:lstStyle/>
          <a:p>
            <a:r>
              <a:rPr lang="en-US" dirty="0" smtClean="0"/>
              <a:t>Manage Individuals</a:t>
            </a:r>
            <a:endParaRPr lang="en-US" dirty="0"/>
          </a:p>
        </p:txBody>
      </p:sp>
      <p:sp>
        <p:nvSpPr>
          <p:cNvPr id="6" name="Right Arrow 5"/>
          <p:cNvSpPr/>
          <p:nvPr/>
        </p:nvSpPr>
        <p:spPr>
          <a:xfrm>
            <a:off x="1143000" y="16764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276600" y="457200"/>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0" presetClass="entr" presetSubtype="0" decel="10000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strVal val="#ppt_w+.3"/>
                                          </p:val>
                                        </p:tav>
                                        <p:tav tm="100000">
                                          <p:val>
                                            <p:strVal val="#ppt_w"/>
                                          </p:val>
                                        </p:tav>
                                      </p:tavLst>
                                    </p:anim>
                                    <p:anim calcmode="lin" valueType="num">
                                      <p:cBhvr>
                                        <p:cTn id="13" dur="500" fill="hold"/>
                                        <p:tgtEl>
                                          <p:spTgt spid="1026"/>
                                        </p:tgtEl>
                                        <p:attrNameLst>
                                          <p:attrName>ppt_h</p:attrName>
                                        </p:attrNameLst>
                                      </p:cBhvr>
                                      <p:tavLst>
                                        <p:tav tm="0">
                                          <p:val>
                                            <p:strVal val="#ppt_h"/>
                                          </p:val>
                                        </p:tav>
                                        <p:tav tm="100000">
                                          <p:val>
                                            <p:strVal val="#ppt_h"/>
                                          </p:val>
                                        </p:tav>
                                      </p:tavLst>
                                    </p:anim>
                                    <p:animEffect transition="in" filter="fade">
                                      <p:cBhvr>
                                        <p:cTn id="14" dur="500"/>
                                        <p:tgtEl>
                                          <p:spTgt spid="1026"/>
                                        </p:tgtEl>
                                      </p:cBhvr>
                                    </p:animEffect>
                                  </p:childTnLst>
                                </p:cTn>
                              </p:par>
                              <p:par>
                                <p:cTn id="15" presetID="18" presetClass="entr" presetSubtype="6" fill="hold" grpId="0" nodeType="withEffect">
                                  <p:stCondLst>
                                    <p:cond delay="10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500"/>
                                        <p:tgtEl>
                                          <p:spTgt spid="7"/>
                                        </p:tgtEl>
                                      </p:cBhvr>
                                    </p:animEffect>
                                  </p:childTnLst>
                                </p:cTn>
                              </p:par>
                              <p:par>
                                <p:cTn id="18" presetID="18" presetClass="entr" presetSubtype="6"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Effect transition="in" filter="strips(downRigh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Register an Individual</a:t>
            </a:r>
            <a:endParaRPr lang="en-US" dirty="0"/>
          </a:p>
        </p:txBody>
      </p:sp>
      <p:sp>
        <p:nvSpPr>
          <p:cNvPr id="3" name="Content Placeholder 2"/>
          <p:cNvSpPr>
            <a:spLocks noGrp="1"/>
          </p:cNvSpPr>
          <p:nvPr>
            <p:ph idx="1"/>
          </p:nvPr>
        </p:nvSpPr>
        <p:spPr/>
        <p:txBody>
          <a:bodyPr>
            <a:normAutofit lnSpcReduction="10000"/>
          </a:bodyPr>
          <a:lstStyle/>
          <a:p>
            <a:pPr>
              <a:spcBef>
                <a:spcPts val="600"/>
              </a:spcBef>
              <a:spcAft>
                <a:spcPts val="1200"/>
              </a:spcAft>
            </a:pPr>
            <a:r>
              <a:rPr lang="en-US" dirty="0" smtClean="0"/>
              <a:t>What does it look like when a staff </a:t>
            </a:r>
            <a:r>
              <a:rPr lang="en-US" smtClean="0"/>
              <a:t>member registers </a:t>
            </a:r>
            <a:r>
              <a:rPr lang="en-US" dirty="0" smtClean="0"/>
              <a:t>a job seeker in the EFM system?</a:t>
            </a:r>
          </a:p>
          <a:p>
            <a:pPr lvl="1">
              <a:spcBef>
                <a:spcPts val="600"/>
              </a:spcBef>
              <a:spcAft>
                <a:spcPts val="1200"/>
              </a:spcAft>
            </a:pPr>
            <a:r>
              <a:rPr lang="en-US" dirty="0" smtClean="0"/>
              <a:t>Basic registration includes </a:t>
            </a:r>
          </a:p>
          <a:p>
            <a:pPr lvl="2">
              <a:spcBef>
                <a:spcPts val="600"/>
              </a:spcBef>
              <a:spcAft>
                <a:spcPts val="1200"/>
              </a:spcAft>
            </a:pPr>
            <a:r>
              <a:rPr lang="en-US" dirty="0" smtClean="0"/>
              <a:t>Creation of a user name and password</a:t>
            </a:r>
          </a:p>
          <a:p>
            <a:pPr lvl="2">
              <a:spcBef>
                <a:spcPts val="600"/>
              </a:spcBef>
              <a:spcAft>
                <a:spcPts val="1200"/>
              </a:spcAft>
            </a:pPr>
            <a:r>
              <a:rPr lang="en-US" dirty="0" smtClean="0"/>
              <a:t>Selection of a security question</a:t>
            </a:r>
          </a:p>
          <a:p>
            <a:pPr lvl="2">
              <a:spcBef>
                <a:spcPts val="600"/>
              </a:spcBef>
              <a:spcAft>
                <a:spcPts val="1200"/>
              </a:spcAft>
            </a:pPr>
            <a:r>
              <a:rPr lang="en-US" dirty="0" smtClean="0"/>
              <a:t>Entry of the customer’s social security number</a:t>
            </a:r>
          </a:p>
          <a:p>
            <a:pPr lvl="2">
              <a:spcBef>
                <a:spcPts val="600"/>
              </a:spcBef>
              <a:spcAft>
                <a:spcPts val="1200"/>
              </a:spcAft>
            </a:pPr>
            <a:r>
              <a:rPr lang="en-US" dirty="0" smtClean="0"/>
              <a:t>Entry of basic demographic information</a:t>
            </a:r>
            <a:endParaRPr lang="en-US" dirty="0"/>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6" fill="hold" nodeType="afterEffect">
                                  <p:stCondLst>
                                    <p:cond delay="590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Right)">
                                      <p:cBhvr>
                                        <p:cTn id="13" dur="500"/>
                                        <p:tgtEl>
                                          <p:spTgt spid="3">
                                            <p:txEl>
                                              <p:pRg st="0" end="0"/>
                                            </p:txEl>
                                          </p:spTgt>
                                        </p:tgtEl>
                                      </p:cBhvr>
                                    </p:animEffect>
                                  </p:childTnLst>
                                </p:cTn>
                              </p:par>
                            </p:childTnLst>
                          </p:cTn>
                        </p:par>
                        <p:par>
                          <p:cTn id="14" fill="hold">
                            <p:stCondLst>
                              <p:cond delay="8250"/>
                            </p:stCondLst>
                            <p:childTnLst>
                              <p:par>
                                <p:cTn id="15" presetID="54" presetClass="entr" presetSubtype="0" accel="100000" fill="hold" nodeType="afterEffect">
                                  <p:stCondLst>
                                    <p:cond delay="105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2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1" dur="500"/>
                                        <p:tgtEl>
                                          <p:spTgt spid="3">
                                            <p:txEl>
                                              <p:pRg st="1" end="1"/>
                                            </p:txEl>
                                          </p:spTgt>
                                        </p:tgtEl>
                                      </p:cBhvr>
                                    </p:animEffect>
                                  </p:childTnLst>
                                </p:cTn>
                              </p:par>
                            </p:childTnLst>
                          </p:cTn>
                        </p:par>
                        <p:par>
                          <p:cTn id="22" fill="hold">
                            <p:stCondLst>
                              <p:cond delay="11000"/>
                            </p:stCondLst>
                            <p:childTnLst>
                              <p:par>
                                <p:cTn id="23" presetID="37" presetClass="entr" presetSubtype="0" fill="hold" nodeType="afterEffect">
                                  <p:stCondLst>
                                    <p:cond delay="140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anim calcmode="lin" valueType="num">
                                      <p:cBhvr>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45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par>
                          <p:cTn id="29" fill="hold">
                            <p:stCondLst>
                              <p:cond delay="14350"/>
                            </p:stCondLst>
                            <p:childTnLst>
                              <p:par>
                                <p:cTn id="30" presetID="37" presetClass="entr" presetSubtype="0" fill="hold" nodeType="afterEffect">
                                  <p:stCondLst>
                                    <p:cond delay="235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45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par>
                          <p:cTn id="36" fill="hold">
                            <p:stCondLst>
                              <p:cond delay="18550"/>
                            </p:stCondLst>
                            <p:childTnLst>
                              <p:par>
                                <p:cTn id="37" presetID="37" presetClass="entr" presetSubtype="0" fill="hold" nodeType="afterEffect">
                                  <p:stCondLst>
                                    <p:cond delay="125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anim calcmode="lin" valueType="num">
                                      <p:cBhvr>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45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43" fill="hold">
                            <p:stCondLst>
                              <p:cond delay="22250"/>
                            </p:stCondLst>
                            <p:childTnLst>
                              <p:par>
                                <p:cTn id="44" presetID="37" presetClass="entr" presetSubtype="0" fill="hold" nodeType="afterEffect">
                                  <p:stCondLst>
                                    <p:cond delay="250"/>
                                  </p:stCondLst>
                                  <p:iterate type="lt">
                                    <p:tmPct val="10000"/>
                                  </p:iterate>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500"/>
                                        <p:tgtEl>
                                          <p:spTgt spid="3">
                                            <p:txEl>
                                              <p:pRg st="5" end="5"/>
                                            </p:txEl>
                                          </p:spTgt>
                                        </p:tgtEl>
                                      </p:cBhvr>
                                    </p:animEffect>
                                    <p:anim calcmode="lin" valueType="num">
                                      <p:cBhvr>
                                        <p:cTn id="4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450"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Manage Employers</a:t>
            </a:r>
            <a:endParaRPr lang="en-US" dirty="0"/>
          </a:p>
        </p:txBody>
      </p:sp>
      <p:pic>
        <p:nvPicPr>
          <p:cNvPr id="9219" name="Picture 3"/>
          <p:cNvPicPr>
            <a:picLocks noGrp="1" noChangeArrowheads="1"/>
          </p:cNvPicPr>
          <p:nvPr>
            <p:ph idx="1"/>
          </p:nvPr>
        </p:nvPicPr>
        <p:blipFill>
          <a:blip r:embed="rId4" cstate="print"/>
          <a:stretch>
            <a:fillRect/>
          </a:stretch>
        </p:blipFill>
        <p:spPr bwMode="auto">
          <a:xfrm>
            <a:off x="2130552" y="530352"/>
            <a:ext cx="5330952" cy="4800600"/>
          </a:xfrm>
          <a:prstGeom prst="rect">
            <a:avLst/>
          </a:prstGeom>
          <a:noFill/>
          <a:ln w="9525">
            <a:noFill/>
            <a:miter lim="800000"/>
            <a:headEnd/>
            <a:tailEnd/>
          </a:ln>
        </p:spPr>
      </p:pic>
      <p:sp>
        <p:nvSpPr>
          <p:cNvPr id="6" name="Right Arrow 5"/>
          <p:cNvSpPr/>
          <p:nvPr/>
        </p:nvSpPr>
        <p:spPr>
          <a:xfrm>
            <a:off x="1143000" y="2438400"/>
            <a:ext cx="990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0" fill="hold" nodeType="withEffect">
                                  <p:stCondLst>
                                    <p:cond delay="500"/>
                                  </p:stCondLst>
                                  <p:childTnLst>
                                    <p:set>
                                      <p:cBhvr>
                                        <p:cTn id="11" dur="1" fill="hold">
                                          <p:stCondLst>
                                            <p:cond delay="0"/>
                                          </p:stCondLst>
                                        </p:cTn>
                                        <p:tgtEl>
                                          <p:spTgt spid="9219"/>
                                        </p:tgtEl>
                                        <p:attrNameLst>
                                          <p:attrName>style.visibility</p:attrName>
                                        </p:attrNameLst>
                                      </p:cBhvr>
                                      <p:to>
                                        <p:strVal val="visible"/>
                                      </p:to>
                                    </p:set>
                                    <p:anim calcmode="lin" valueType="num">
                                      <p:cBhvr>
                                        <p:cTn id="12" dur="500" fill="hold"/>
                                        <p:tgtEl>
                                          <p:spTgt spid="9219"/>
                                        </p:tgtEl>
                                        <p:attrNameLst>
                                          <p:attrName>ppt_w</p:attrName>
                                        </p:attrNameLst>
                                      </p:cBhvr>
                                      <p:tavLst>
                                        <p:tav tm="0">
                                          <p:val>
                                            <p:fltVal val="0"/>
                                          </p:val>
                                        </p:tav>
                                        <p:tav tm="100000">
                                          <p:val>
                                            <p:strVal val="#ppt_w"/>
                                          </p:val>
                                        </p:tav>
                                      </p:tavLst>
                                    </p:anim>
                                    <p:anim calcmode="lin" valueType="num">
                                      <p:cBhvr>
                                        <p:cTn id="13" dur="500" fill="hold"/>
                                        <p:tgtEl>
                                          <p:spTgt spid="9219"/>
                                        </p:tgtEl>
                                        <p:attrNameLst>
                                          <p:attrName>ppt_h</p:attrName>
                                        </p:attrNameLst>
                                      </p:cBhvr>
                                      <p:tavLst>
                                        <p:tav tm="0">
                                          <p:val>
                                            <p:fltVal val="0"/>
                                          </p:val>
                                        </p:tav>
                                        <p:tav tm="100000">
                                          <p:val>
                                            <p:strVal val="#ppt_h"/>
                                          </p:val>
                                        </p:tav>
                                      </p:tavLst>
                                    </p:anim>
                                    <p:animEffect transition="in" filter="fade">
                                      <p:cBhvr>
                                        <p:cTn id="14" dur="500"/>
                                        <p:tgtEl>
                                          <p:spTgt spid="9219"/>
                                        </p:tgtEl>
                                      </p:cBhvr>
                                    </p:animEffect>
                                  </p:childTnLst>
                                </p:cTn>
                              </p:par>
                            </p:childTnLst>
                          </p:cTn>
                        </p:par>
                        <p:par>
                          <p:cTn id="15" fill="hold">
                            <p:stCondLst>
                              <p:cond delay="1000"/>
                            </p:stCondLst>
                            <p:childTnLst>
                              <p:par>
                                <p:cTn id="16" presetID="2" presetClass="entr" presetSubtype="8" fill="hold" grpId="0" nodeType="afterEffect">
                                  <p:stCondLst>
                                    <p:cond delay="740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Manage Résumés</a:t>
            </a:r>
            <a:endParaRPr lang="en-US" dirty="0"/>
          </a:p>
        </p:txBody>
      </p:sp>
      <p:pic>
        <p:nvPicPr>
          <p:cNvPr id="10242" name="Picture 2"/>
          <p:cNvPicPr>
            <a:picLocks noGrp="1" noChangeAspect="1" noChangeArrowheads="1"/>
          </p:cNvPicPr>
          <p:nvPr>
            <p:ph idx="1"/>
          </p:nvPr>
        </p:nvPicPr>
        <p:blipFill>
          <a:blip r:embed="rId4" cstate="print"/>
          <a:stretch>
            <a:fillRect/>
          </a:stretch>
        </p:blipFill>
        <p:spPr bwMode="auto">
          <a:xfrm>
            <a:off x="2130552" y="530224"/>
            <a:ext cx="5335504" cy="4800600"/>
          </a:xfrm>
          <a:prstGeom prst="rect">
            <a:avLst/>
          </a:prstGeom>
          <a:noFill/>
          <a:ln w="9525">
            <a:noFill/>
            <a:miter lim="800000"/>
            <a:headEnd/>
            <a:tailEnd/>
          </a:ln>
        </p:spPr>
      </p:pic>
      <p:sp>
        <p:nvSpPr>
          <p:cNvPr id="4" name="Right Arrow 3"/>
          <p:cNvSpPr/>
          <p:nvPr/>
        </p:nvSpPr>
        <p:spPr>
          <a:xfrm rot="10800000">
            <a:off x="4495800" y="30480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8" presetClass="entr" presetSubtype="12"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strips(downLeft)">
                                      <p:cBhvr>
                                        <p:cTn id="12" dur="500"/>
                                        <p:tgtEl>
                                          <p:spTgt spid="10242"/>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slide(fromRight)">
                                      <p:cBhvr>
                                        <p:cTn id="15" dur="500"/>
                                        <p:tgtEl>
                                          <p:spTgt spid="4"/>
                                        </p:tgtEl>
                                      </p:cBhvr>
                                    </p:animEffect>
                                  </p:childTnLst>
                                </p:cTn>
                              </p:par>
                            </p:childTnLst>
                          </p:cTn>
                        </p:par>
                        <p:par>
                          <p:cTn id="16" fill="hold">
                            <p:stCondLst>
                              <p:cond delay="1000"/>
                            </p:stCondLst>
                            <p:childTnLst>
                              <p:par>
                                <p:cTn id="17" presetID="42" presetClass="path" presetSubtype="0" accel="50000" decel="50000" fill="hold" grpId="1" nodeType="afterEffect">
                                  <p:stCondLst>
                                    <p:cond delay="2400"/>
                                  </p:stCondLst>
                                  <p:childTnLst>
                                    <p:animMotion origin="layout" path="M 3.33333E-6 3.33333E-6 L 3.33333E-6 0.02222 " pathEditMode="relative" rAng="0" ptsTypes="AA">
                                      <p:cBhvr>
                                        <p:cTn id="18" dur="1000" fill="hold"/>
                                        <p:tgtEl>
                                          <p:spTgt spid="4"/>
                                        </p:tgtEl>
                                        <p:attrNameLst>
                                          <p:attrName>ppt_x</p:attrName>
                                          <p:attrName>ppt_y</p:attrName>
                                        </p:attrNameLst>
                                      </p:cBhvr>
                                      <p:rCtr x="0" y="11"/>
                                    </p:animMotion>
                                  </p:childTnLst>
                                </p:cTn>
                              </p:par>
                            </p:childTnLst>
                          </p:cTn>
                        </p:par>
                        <p:par>
                          <p:cTn id="19" fill="hold">
                            <p:stCondLst>
                              <p:cond delay="4400"/>
                            </p:stCondLst>
                            <p:childTnLst>
                              <p:par>
                                <p:cTn id="20" presetID="42" presetClass="path" presetSubtype="0" accel="50000" decel="50000" fill="hold" grpId="2" nodeType="afterEffect">
                                  <p:stCondLst>
                                    <p:cond delay="500"/>
                                  </p:stCondLst>
                                  <p:childTnLst>
                                    <p:animMotion origin="layout" path="M 0 0.02222 L 0 0.05555 " pathEditMode="relative" rAng="0" ptsTypes="AA">
                                      <p:cBhvr>
                                        <p:cTn id="21" dur="1000" fill="hold"/>
                                        <p:tgtEl>
                                          <p:spTgt spid="4"/>
                                        </p:tgtEl>
                                        <p:attrNameLst>
                                          <p:attrName>ppt_x</p:attrName>
                                          <p:attrName>ppt_y</p:attrName>
                                        </p:attrNameLst>
                                      </p:cBhvr>
                                      <p:rCtr x="0" y="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4"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Create a Résumé</a:t>
            </a:r>
            <a:endParaRPr lang="en-US" dirty="0"/>
          </a:p>
        </p:txBody>
      </p:sp>
      <p:sp>
        <p:nvSpPr>
          <p:cNvPr id="5" name="Content Placeholder 4"/>
          <p:cNvSpPr>
            <a:spLocks noGrp="1"/>
          </p:cNvSpPr>
          <p:nvPr>
            <p:ph sz="half" idx="2"/>
          </p:nvPr>
        </p:nvSpPr>
        <p:spPr/>
        <p:txBody>
          <a:bodyPr/>
          <a:lstStyle/>
          <a:p>
            <a:pPr>
              <a:spcBef>
                <a:spcPts val="600"/>
              </a:spcBef>
              <a:spcAft>
                <a:spcPts val="600"/>
              </a:spcAft>
            </a:pPr>
            <a:r>
              <a:rPr lang="en-US" dirty="0" smtClean="0"/>
              <a:t>Résumés are associated with a specific job seeker</a:t>
            </a:r>
          </a:p>
          <a:p>
            <a:pPr>
              <a:spcBef>
                <a:spcPts val="600"/>
              </a:spcBef>
              <a:spcAft>
                <a:spcPts val="600"/>
              </a:spcAft>
            </a:pPr>
            <a:r>
              <a:rPr lang="en-US" dirty="0" smtClean="0"/>
              <a:t>An individual must be registered in EFM to have a résumé created or loaded into the system</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512064" y="594360"/>
            <a:ext cx="3931920" cy="4811344"/>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par>
                          <p:cTn id="13" fill="hold">
                            <p:stCondLst>
                              <p:cond delay="1000"/>
                            </p:stCondLst>
                            <p:childTnLst>
                              <p:par>
                                <p:cTn id="14" presetID="10" presetClass="entr" presetSubtype="0" fill="hold" nodeType="after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childTnLst>
                                </p:cTn>
                              </p:par>
                            </p:childTnLst>
                          </p:cTn>
                        </p:par>
                        <p:par>
                          <p:cTn id="17" fill="hold">
                            <p:stCondLst>
                              <p:cond delay="3550"/>
                            </p:stCondLst>
                            <p:childTnLst>
                              <p:par>
                                <p:cTn id="18" presetID="10" presetClass="entr" presetSubtype="0" fill="hold" nodeType="afterEffect">
                                  <p:stCondLst>
                                    <p:cond delay="0"/>
                                  </p:stCondLst>
                                  <p:iterate type="lt">
                                    <p:tmPct val="10000"/>
                                  </p:iterate>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Create a Résumé</a:t>
            </a:r>
            <a:endParaRPr lang="en-US" dirty="0"/>
          </a:p>
        </p:txBody>
      </p:sp>
      <p:sp>
        <p:nvSpPr>
          <p:cNvPr id="5" name="Content Placeholder 4"/>
          <p:cNvSpPr>
            <a:spLocks noGrp="1"/>
          </p:cNvSpPr>
          <p:nvPr>
            <p:ph sz="half" idx="2"/>
          </p:nvPr>
        </p:nvSpPr>
        <p:spPr>
          <a:xfrm>
            <a:off x="4755360" y="762000"/>
            <a:ext cx="3931920" cy="4157472"/>
          </a:xfrm>
        </p:spPr>
        <p:txBody>
          <a:bodyPr/>
          <a:lstStyle/>
          <a:p>
            <a:pPr>
              <a:spcBef>
                <a:spcPts val="600"/>
              </a:spcBef>
              <a:spcAft>
                <a:spcPts val="1200"/>
              </a:spcAft>
            </a:pPr>
            <a:r>
              <a:rPr lang="en-US" dirty="0" smtClean="0"/>
              <a:t>Résumés are associated with a specific job seeker</a:t>
            </a:r>
          </a:p>
          <a:p>
            <a:pPr>
              <a:spcBef>
                <a:spcPts val="600"/>
              </a:spcBef>
              <a:spcAft>
                <a:spcPts val="1200"/>
              </a:spcAft>
            </a:pPr>
            <a:r>
              <a:rPr lang="en-US" dirty="0" smtClean="0"/>
              <a:t>An individual must be registered in EFM to create a résumé or load a résumé in the system</a:t>
            </a:r>
            <a:endParaRPr lang="en-US" dirty="0"/>
          </a:p>
        </p:txBody>
      </p:sp>
      <p:pic>
        <p:nvPicPr>
          <p:cNvPr id="12291" name="Picture 3"/>
          <p:cNvPicPr>
            <a:picLocks noGrp="1" noChangeArrowheads="1"/>
          </p:cNvPicPr>
          <p:nvPr>
            <p:ph sz="half" idx="1"/>
          </p:nvPr>
        </p:nvPicPr>
        <p:blipFill>
          <a:blip r:embed="rId4" cstate="print"/>
          <a:stretch>
            <a:fillRect/>
          </a:stretch>
        </p:blipFill>
        <p:spPr bwMode="auto">
          <a:xfrm>
            <a:off x="512063" y="879266"/>
            <a:ext cx="4059936" cy="4149934"/>
          </a:xfrm>
          <a:prstGeom prst="rect">
            <a:avLst/>
          </a:prstGeom>
          <a:noFill/>
          <a:ln w="9525">
            <a:noFill/>
            <a:miter lim="800000"/>
            <a:headEnd/>
            <a:tailEnd/>
          </a:ln>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2" fill="hold" nodeType="with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wheel(2)">
                                      <p:cBhvr>
                                        <p:cTn id="12" dur="500"/>
                                        <p:tgtEl>
                                          <p:spTgt spid="12291"/>
                                        </p:tgtEl>
                                      </p:cBhvr>
                                    </p:animEffect>
                                  </p:childTnLst>
                                </p:cTn>
                              </p:par>
                            </p:childTnLst>
                          </p:cTn>
                        </p:par>
                        <p:par>
                          <p:cTn id="13" fill="hold">
                            <p:stCondLst>
                              <p:cond delay="1000"/>
                            </p:stCondLst>
                            <p:childTnLst>
                              <p:par>
                                <p:cTn id="14" presetID="14" presetClass="entr" presetSubtype="10" fill="hold" nodeType="after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6" dur="500"/>
                                        <p:tgtEl>
                                          <p:spTgt spid="5">
                                            <p:txEl>
                                              <p:pRg st="0" end="0"/>
                                            </p:txEl>
                                          </p:spTgt>
                                        </p:tgtEl>
                                      </p:cBhvr>
                                    </p:animEffect>
                                  </p:childTnLst>
                                </p:cTn>
                              </p:par>
                            </p:childTnLst>
                          </p:cTn>
                        </p:par>
                        <p:par>
                          <p:cTn id="17" fill="hold">
                            <p:stCondLst>
                              <p:cond delay="3550"/>
                            </p:stCondLst>
                            <p:childTnLst>
                              <p:par>
                                <p:cTn id="18" presetID="14" presetClass="entr" presetSubtype="10" fill="hold" nodeType="afterEffect">
                                  <p:stCondLst>
                                    <p:cond delay="0"/>
                                  </p:stCondLst>
                                  <p:iterate type="lt">
                                    <p:tmPct val="10000"/>
                                  </p:iterate>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2920" y="5334000"/>
            <a:ext cx="3078480" cy="701040"/>
          </a:xfrm>
        </p:spPr>
        <p:txBody>
          <a:bodyPr/>
          <a:lstStyle/>
          <a:p>
            <a:r>
              <a:rPr lang="en-US" dirty="0" smtClean="0"/>
              <a:t>Objectives</a:t>
            </a:r>
            <a:endParaRPr lang="en-US" dirty="0"/>
          </a:p>
        </p:txBody>
      </p:sp>
      <p:sp>
        <p:nvSpPr>
          <p:cNvPr id="3" name="Content Placeholder 2"/>
          <p:cNvSpPr>
            <a:spLocks noGrp="1"/>
          </p:cNvSpPr>
          <p:nvPr>
            <p:ph idx="1"/>
          </p:nvPr>
        </p:nvSpPr>
        <p:spPr>
          <a:xfrm>
            <a:off x="502920" y="530352"/>
            <a:ext cx="8183880" cy="4651248"/>
          </a:xfrm>
        </p:spPr>
        <p:txBody>
          <a:bodyPr/>
          <a:lstStyle/>
          <a:p>
            <a:pPr>
              <a:spcBef>
                <a:spcPts val="1200"/>
              </a:spcBef>
              <a:spcAft>
                <a:spcPts val="1200"/>
              </a:spcAft>
            </a:pPr>
            <a:r>
              <a:rPr lang="en-US" dirty="0" smtClean="0"/>
              <a:t>Introduction to the Employ Florida Marketplace (EFM) system</a:t>
            </a:r>
          </a:p>
          <a:p>
            <a:pPr>
              <a:spcBef>
                <a:spcPts val="1200"/>
              </a:spcBef>
              <a:spcAft>
                <a:spcPts val="1200"/>
              </a:spcAft>
            </a:pPr>
            <a:r>
              <a:rPr lang="en-US" dirty="0" smtClean="0"/>
              <a:t>Review the EFM Home Page</a:t>
            </a:r>
          </a:p>
          <a:p>
            <a:pPr>
              <a:spcBef>
                <a:spcPts val="1200"/>
              </a:spcBef>
              <a:spcAft>
                <a:spcPts val="1200"/>
              </a:spcAft>
            </a:pPr>
            <a:r>
              <a:rPr lang="en-US" dirty="0" smtClean="0"/>
              <a:t>Review common staff options </a:t>
            </a:r>
          </a:p>
          <a:p>
            <a:pPr lvl="1">
              <a:spcBef>
                <a:spcPts val="1200"/>
              </a:spcBef>
              <a:spcAft>
                <a:spcPts val="1200"/>
              </a:spcAft>
            </a:pPr>
            <a:r>
              <a:rPr lang="en-US" dirty="0" smtClean="0"/>
              <a:t>My Workspace</a:t>
            </a:r>
          </a:p>
          <a:p>
            <a:pPr lvl="1">
              <a:spcBef>
                <a:spcPts val="1200"/>
              </a:spcBef>
              <a:spcAft>
                <a:spcPts val="1200"/>
              </a:spcAft>
            </a:pPr>
            <a:r>
              <a:rPr lang="en-US" dirty="0" smtClean="0"/>
              <a:t>Services for Workforce Staff</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iterate type="lt">
                                    <p:tmPct val="1000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par>
                          <p:cTn id="14" fill="hold">
                            <p:stCondLst>
                              <p:cond delay="4050"/>
                            </p:stCondLst>
                            <p:childTnLst>
                              <p:par>
                                <p:cTn id="15" presetID="14" presetClass="entr" presetSubtype="10" fill="hold" nodeType="afterEffect">
                                  <p:stCondLst>
                                    <p:cond delay="2050"/>
                                  </p:stCondLst>
                                  <p:iterate type="lt">
                                    <p:tmPct val="1000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par>
                          <p:cTn id="18" fill="hold">
                            <p:stCondLst>
                              <p:cond delay="7550"/>
                            </p:stCondLst>
                            <p:childTnLst>
                              <p:par>
                                <p:cTn id="19" presetID="14" presetClass="entr" presetSubtype="10" fill="hold" nodeType="afterEffect">
                                  <p:stCondLst>
                                    <p:cond delay="645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par>
                          <p:cTn id="22" fill="hold">
                            <p:stCondLst>
                              <p:cond delay="15650"/>
                            </p:stCondLst>
                            <p:childTnLst>
                              <p:par>
                                <p:cTn id="23" presetID="12" presetClass="entr" presetSubtype="4" fill="hold" nodeType="afterEffect">
                                  <p:stCondLst>
                                    <p:cond delay="645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lide(fromBottom)">
                                      <p:cBhvr>
                                        <p:cTn id="25" dur="500"/>
                                        <p:tgtEl>
                                          <p:spTgt spid="3">
                                            <p:txEl>
                                              <p:pRg st="3" end="3"/>
                                            </p:txEl>
                                          </p:spTgt>
                                        </p:tgtEl>
                                      </p:cBhvr>
                                    </p:animEffect>
                                  </p:childTnLst>
                                </p:cTn>
                              </p:par>
                            </p:childTnLst>
                          </p:cTn>
                        </p:par>
                        <p:par>
                          <p:cTn id="26" fill="hold">
                            <p:stCondLst>
                              <p:cond delay="22600"/>
                            </p:stCondLst>
                            <p:childTnLst>
                              <p:par>
                                <p:cTn id="27" presetID="12" presetClass="entr" presetSubtype="4" fill="hold" nodeType="afterEffect">
                                  <p:stCondLst>
                                    <p:cond delay="29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lide(fromBottom)">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Create a Résumé</a:t>
            </a:r>
            <a:endParaRPr lang="en-US" dirty="0"/>
          </a:p>
        </p:txBody>
      </p:sp>
      <p:pic>
        <p:nvPicPr>
          <p:cNvPr id="13314" name="Picture 2"/>
          <p:cNvPicPr>
            <a:picLocks noGrp="1" noChangeArrowheads="1"/>
          </p:cNvPicPr>
          <p:nvPr>
            <p:ph sz="half" idx="1"/>
          </p:nvPr>
        </p:nvPicPr>
        <p:blipFill>
          <a:blip r:embed="rId4" cstate="print"/>
          <a:stretch>
            <a:fillRect/>
          </a:stretch>
        </p:blipFill>
        <p:spPr bwMode="auto">
          <a:xfrm>
            <a:off x="512064" y="1143001"/>
            <a:ext cx="3931920" cy="3276600"/>
          </a:xfrm>
          <a:prstGeom prst="rect">
            <a:avLst/>
          </a:prstGeom>
          <a:noFill/>
          <a:ln w="9525">
            <a:noFill/>
            <a:miter lim="800000"/>
            <a:headEnd/>
            <a:tailEnd/>
          </a:ln>
        </p:spPr>
      </p:pic>
      <p:sp>
        <p:nvSpPr>
          <p:cNvPr id="4" name="Content Placeholder 3"/>
          <p:cNvSpPr>
            <a:spLocks noGrp="1"/>
          </p:cNvSpPr>
          <p:nvPr>
            <p:ph sz="half" idx="2"/>
          </p:nvPr>
        </p:nvSpPr>
        <p:spPr/>
        <p:txBody>
          <a:bodyPr/>
          <a:lstStyle/>
          <a:p>
            <a:pPr>
              <a:spcBef>
                <a:spcPts val="600"/>
              </a:spcBef>
              <a:spcAft>
                <a:spcPts val="1200"/>
              </a:spcAft>
            </a:pPr>
            <a:r>
              <a:rPr lang="en-US" dirty="0" smtClean="0"/>
              <a:t>From this page, the staff member can</a:t>
            </a:r>
          </a:p>
          <a:p>
            <a:pPr lvl="1">
              <a:spcBef>
                <a:spcPts val="600"/>
              </a:spcBef>
              <a:spcAft>
                <a:spcPts val="1200"/>
              </a:spcAft>
            </a:pPr>
            <a:r>
              <a:rPr lang="en-US" dirty="0" smtClean="0"/>
              <a:t>View active résumés</a:t>
            </a:r>
          </a:p>
          <a:p>
            <a:pPr lvl="1">
              <a:spcBef>
                <a:spcPts val="600"/>
              </a:spcBef>
              <a:spcAft>
                <a:spcPts val="1200"/>
              </a:spcAft>
            </a:pPr>
            <a:r>
              <a:rPr lang="en-US" dirty="0" smtClean="0"/>
              <a:t>View expired résumés</a:t>
            </a:r>
          </a:p>
          <a:p>
            <a:pPr lvl="1">
              <a:spcBef>
                <a:spcPts val="600"/>
              </a:spcBef>
              <a:spcAft>
                <a:spcPts val="1200"/>
              </a:spcAft>
            </a:pPr>
            <a:r>
              <a:rPr lang="en-US" dirty="0" smtClean="0"/>
              <a:t>Create a new résumé</a:t>
            </a:r>
          </a:p>
          <a:p>
            <a:pPr lvl="1">
              <a:spcBef>
                <a:spcPts val="600"/>
              </a:spcBef>
              <a:spcAft>
                <a:spcPts val="1200"/>
              </a:spcAft>
            </a:pPr>
            <a:r>
              <a:rPr lang="en-US" dirty="0" smtClean="0"/>
              <a:t>And more</a:t>
            </a:r>
            <a:endParaRPr lang="en-US" dirty="0"/>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2" presetClass="entr" presetSubtype="4" fill="hold" nodeType="with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slide(fromBottom)">
                                      <p:cBhvr>
                                        <p:cTn id="12" dur="500"/>
                                        <p:tgtEl>
                                          <p:spTgt spid="13314"/>
                                        </p:tgtEl>
                                      </p:cBhvr>
                                    </p:animEffect>
                                  </p:childTnLst>
                                </p:cTn>
                              </p:par>
                            </p:childTnLst>
                          </p:cTn>
                        </p:par>
                        <p:par>
                          <p:cTn id="13" fill="hold">
                            <p:stCondLst>
                              <p:cond delay="1000"/>
                            </p:stCondLst>
                            <p:childTnLst>
                              <p:par>
                                <p:cTn id="14" presetID="41" presetClass="entr" presetSubtype="0" fill="hold" nodeType="afterEffect">
                                  <p:stCondLst>
                                    <p:cond delay="2000"/>
                                  </p:stCondLst>
                                  <p:iterate type="lt">
                                    <p:tmPct val="10000"/>
                                  </p:iterate>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xEl>
                                              <p:pRg st="0" end="0"/>
                                            </p:txEl>
                                          </p:spTgt>
                                        </p:tgtEl>
                                      </p:cBhvr>
                                    </p:animEffect>
                                  </p:childTnLst>
                                </p:cTn>
                              </p:par>
                            </p:childTnLst>
                          </p:cTn>
                        </p:par>
                        <p:par>
                          <p:cTn id="21" fill="hold">
                            <p:stCondLst>
                              <p:cond delay="4950"/>
                            </p:stCondLst>
                            <p:childTnLst>
                              <p:par>
                                <p:cTn id="22" presetID="12" presetClass="entr" presetSubtype="1" fill="hold" nodeType="afterEffect">
                                  <p:stCondLst>
                                    <p:cond delay="5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slide(fromTop)">
                                      <p:cBhvr>
                                        <p:cTn id="24" dur="500"/>
                                        <p:tgtEl>
                                          <p:spTgt spid="4">
                                            <p:txEl>
                                              <p:pRg st="1" end="1"/>
                                            </p:txEl>
                                          </p:spTgt>
                                        </p:tgtEl>
                                      </p:cBhvr>
                                    </p:animEffect>
                                  </p:childTnLst>
                                </p:cTn>
                              </p:par>
                            </p:childTnLst>
                          </p:cTn>
                        </p:par>
                        <p:par>
                          <p:cTn id="25" fill="hold">
                            <p:stCondLst>
                              <p:cond delay="5500"/>
                            </p:stCondLst>
                            <p:childTnLst>
                              <p:par>
                                <p:cTn id="26" presetID="12" presetClass="entr" presetSubtype="8" fill="hold" nodeType="afterEffect">
                                  <p:stCondLst>
                                    <p:cond delay="140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slide(fromLeft)">
                                      <p:cBhvr>
                                        <p:cTn id="28" dur="500"/>
                                        <p:tgtEl>
                                          <p:spTgt spid="4">
                                            <p:txEl>
                                              <p:pRg st="2" end="2"/>
                                            </p:txEl>
                                          </p:spTgt>
                                        </p:tgtEl>
                                      </p:cBhvr>
                                    </p:animEffect>
                                  </p:childTnLst>
                                </p:cTn>
                              </p:par>
                            </p:childTnLst>
                          </p:cTn>
                        </p:par>
                        <p:par>
                          <p:cTn id="29" fill="hold">
                            <p:stCondLst>
                              <p:cond delay="7400"/>
                            </p:stCondLst>
                            <p:childTnLst>
                              <p:par>
                                <p:cTn id="30" presetID="12" presetClass="entr" presetSubtype="4" fill="hold" nodeType="afterEffect">
                                  <p:stCondLst>
                                    <p:cond delay="190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slide(fromBottom)">
                                      <p:cBhvr>
                                        <p:cTn id="32" dur="500"/>
                                        <p:tgtEl>
                                          <p:spTgt spid="4">
                                            <p:txEl>
                                              <p:pRg st="3" end="3"/>
                                            </p:txEl>
                                          </p:spTgt>
                                        </p:tgtEl>
                                      </p:cBhvr>
                                    </p:animEffect>
                                  </p:childTnLst>
                                </p:cTn>
                              </p:par>
                            </p:childTnLst>
                          </p:cTn>
                        </p:par>
                        <p:par>
                          <p:cTn id="33" fill="hold">
                            <p:stCondLst>
                              <p:cond delay="9800"/>
                            </p:stCondLst>
                            <p:childTnLst>
                              <p:par>
                                <p:cTn id="34" presetID="12" presetClass="entr" presetSubtype="2" fill="hold" nodeType="afterEffect">
                                  <p:stCondLst>
                                    <p:cond delay="90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slide(fromRight)">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Manage Résumés</a:t>
            </a:r>
            <a:endParaRPr lang="en-US" dirty="0"/>
          </a:p>
        </p:txBody>
      </p:sp>
      <p:pic>
        <p:nvPicPr>
          <p:cNvPr id="10242" name="Picture 2"/>
          <p:cNvPicPr>
            <a:picLocks noGrp="1" noChangeArrowheads="1"/>
          </p:cNvPicPr>
          <p:nvPr>
            <p:ph idx="1"/>
          </p:nvPr>
        </p:nvPicPr>
        <p:blipFill>
          <a:blip r:embed="rId4" cstate="print"/>
          <a:stretch>
            <a:fillRect/>
          </a:stretch>
        </p:blipFill>
        <p:spPr bwMode="auto">
          <a:xfrm>
            <a:off x="1947672" y="530225"/>
            <a:ext cx="5294376" cy="4187825"/>
          </a:xfrm>
          <a:prstGeom prst="rect">
            <a:avLst/>
          </a:prstGeom>
          <a:noFill/>
          <a:ln w="9525">
            <a:noFill/>
            <a:miter lim="800000"/>
            <a:headEnd/>
            <a:tailEnd/>
          </a:ln>
        </p:spPr>
      </p:pic>
      <p:sp>
        <p:nvSpPr>
          <p:cNvPr id="4" name="Left Arrow 3"/>
          <p:cNvSpPr/>
          <p:nvPr/>
        </p:nvSpPr>
        <p:spPr>
          <a:xfrm>
            <a:off x="4267200" y="2895600"/>
            <a:ext cx="990600" cy="228600"/>
          </a:xfrm>
          <a:prstGeom prst="leftArrow">
            <a:avLst>
              <a:gd name="adj1" fmla="val 49999"/>
              <a:gd name="adj2" fmla="val 74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9" presetClass="entr" presetSubtype="0" decel="100000" fill="hold" nodeType="with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500" fill="hold"/>
                                        <p:tgtEl>
                                          <p:spTgt spid="10242"/>
                                        </p:tgtEl>
                                        <p:attrNameLst>
                                          <p:attrName>ppt_w</p:attrName>
                                        </p:attrNameLst>
                                      </p:cBhvr>
                                      <p:tavLst>
                                        <p:tav tm="0">
                                          <p:val>
                                            <p:fltVal val="0"/>
                                          </p:val>
                                        </p:tav>
                                        <p:tav tm="100000">
                                          <p:val>
                                            <p:strVal val="#ppt_w"/>
                                          </p:val>
                                        </p:tav>
                                      </p:tavLst>
                                    </p:anim>
                                    <p:anim calcmode="lin" valueType="num">
                                      <p:cBhvr>
                                        <p:cTn id="13" dur="500" fill="hold"/>
                                        <p:tgtEl>
                                          <p:spTgt spid="10242"/>
                                        </p:tgtEl>
                                        <p:attrNameLst>
                                          <p:attrName>ppt_h</p:attrName>
                                        </p:attrNameLst>
                                      </p:cBhvr>
                                      <p:tavLst>
                                        <p:tav tm="0">
                                          <p:val>
                                            <p:fltVal val="0"/>
                                          </p:val>
                                        </p:tav>
                                        <p:tav tm="100000">
                                          <p:val>
                                            <p:strVal val="#ppt_h"/>
                                          </p:val>
                                        </p:tav>
                                      </p:tavLst>
                                    </p:anim>
                                    <p:anim calcmode="lin" valueType="num">
                                      <p:cBhvr>
                                        <p:cTn id="14" dur="500" fill="hold"/>
                                        <p:tgtEl>
                                          <p:spTgt spid="10242"/>
                                        </p:tgtEl>
                                        <p:attrNameLst>
                                          <p:attrName>style.rotation</p:attrName>
                                        </p:attrNameLst>
                                      </p:cBhvr>
                                      <p:tavLst>
                                        <p:tav tm="0">
                                          <p:val>
                                            <p:fltVal val="360"/>
                                          </p:val>
                                        </p:tav>
                                        <p:tav tm="100000">
                                          <p:val>
                                            <p:fltVal val="0"/>
                                          </p:val>
                                        </p:tav>
                                      </p:tavLst>
                                    </p:anim>
                                    <p:animEffect transition="in" filter="fade">
                                      <p:cBhvr>
                                        <p:cTn id="15" dur="500"/>
                                        <p:tgtEl>
                                          <p:spTgt spid="10242"/>
                                        </p:tgtEl>
                                      </p:cBhvr>
                                    </p:animEffect>
                                  </p:childTnLst>
                                </p:cTn>
                              </p:par>
                            </p:childTnLst>
                          </p:cTn>
                        </p:par>
                        <p:par>
                          <p:cTn id="16" fill="hold">
                            <p:stCondLst>
                              <p:cond delay="1000"/>
                            </p:stCondLst>
                            <p:childTnLst>
                              <p:par>
                                <p:cTn id="17" presetID="50" presetClass="entr" presetSubtype="0" decel="100000" fill="hold" grpId="0" nodeType="afterEffect">
                                  <p:stCondLst>
                                    <p:cond delay="720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3"/>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Services for Workforce Staff</a:t>
            </a:r>
            <a:endParaRPr lang="en-US" dirty="0"/>
          </a:p>
        </p:txBody>
      </p:sp>
      <p:sp>
        <p:nvSpPr>
          <p:cNvPr id="3" name="Content Placeholder 2"/>
          <p:cNvSpPr>
            <a:spLocks noGrp="1"/>
          </p:cNvSpPr>
          <p:nvPr>
            <p:ph sz="half" idx="1"/>
          </p:nvPr>
        </p:nvSpPr>
        <p:spPr/>
        <p:txBody>
          <a:bodyPr>
            <a:normAutofit lnSpcReduction="10000"/>
          </a:bodyPr>
          <a:lstStyle/>
          <a:p>
            <a:pPr>
              <a:spcBef>
                <a:spcPts val="600"/>
              </a:spcBef>
              <a:spcAft>
                <a:spcPts val="1200"/>
              </a:spcAft>
            </a:pPr>
            <a:r>
              <a:rPr lang="en-US" dirty="0" smtClean="0"/>
              <a:t>Other common features associated with the Services for Workforce Staff menu</a:t>
            </a:r>
          </a:p>
          <a:p>
            <a:pPr lvl="1">
              <a:spcBef>
                <a:spcPts val="600"/>
              </a:spcBef>
              <a:spcAft>
                <a:spcPts val="1200"/>
              </a:spcAft>
            </a:pPr>
            <a:r>
              <a:rPr lang="en-US" dirty="0" smtClean="0"/>
              <a:t>Manage Job Orders</a:t>
            </a:r>
          </a:p>
          <a:p>
            <a:pPr lvl="1">
              <a:spcBef>
                <a:spcPts val="600"/>
              </a:spcBef>
              <a:spcAft>
                <a:spcPts val="1200"/>
              </a:spcAft>
            </a:pPr>
            <a:r>
              <a:rPr lang="en-US" dirty="0" smtClean="0"/>
              <a:t>Manage Labor Exchange</a:t>
            </a:r>
          </a:p>
          <a:p>
            <a:pPr lvl="1">
              <a:spcBef>
                <a:spcPts val="600"/>
              </a:spcBef>
              <a:spcAft>
                <a:spcPts val="1200"/>
              </a:spcAft>
            </a:pPr>
            <a:r>
              <a:rPr lang="en-US" dirty="0" smtClean="0"/>
              <a:t>Manage Activities</a:t>
            </a:r>
          </a:p>
          <a:p>
            <a:pPr lvl="1">
              <a:spcBef>
                <a:spcPts val="600"/>
              </a:spcBef>
              <a:spcAft>
                <a:spcPts val="1200"/>
              </a:spcAft>
            </a:pPr>
            <a:r>
              <a:rPr lang="en-US" dirty="0" smtClean="0"/>
              <a:t>Manage Providers</a:t>
            </a:r>
            <a:endParaRPr lang="en-US" dirty="0"/>
          </a:p>
        </p:txBody>
      </p:sp>
      <p:pic>
        <p:nvPicPr>
          <p:cNvPr id="15362" name="Picture 2"/>
          <p:cNvPicPr>
            <a:picLocks noGrp="1" noChangeAspect="1" noChangeArrowheads="1"/>
          </p:cNvPicPr>
          <p:nvPr>
            <p:ph sz="half" idx="2"/>
          </p:nvPr>
        </p:nvPicPr>
        <p:blipFill>
          <a:blip r:embed="rId4" cstate="print"/>
          <a:stretch>
            <a:fillRect/>
          </a:stretch>
        </p:blipFill>
        <p:spPr bwMode="auto">
          <a:xfrm>
            <a:off x="5916167" y="530225"/>
            <a:ext cx="1792224" cy="4515216"/>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7" presetClass="entr" presetSubtype="1"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ppt_x</p:attrName>
                                        </p:attrNameLst>
                                      </p:cBhvr>
                                      <p:tavLst>
                                        <p:tav tm="0">
                                          <p:val>
                                            <p:strVal val="#ppt_x"/>
                                          </p:val>
                                        </p:tav>
                                        <p:tav tm="100000">
                                          <p:val>
                                            <p:strVal val="#ppt_x"/>
                                          </p:val>
                                        </p:tav>
                                      </p:tavLst>
                                    </p:anim>
                                    <p:anim calcmode="lin" valueType="num">
                                      <p:cBhvr>
                                        <p:cTn id="13" dur="500" fill="hold"/>
                                        <p:tgtEl>
                                          <p:spTgt spid="15362"/>
                                        </p:tgtEl>
                                        <p:attrNameLst>
                                          <p:attrName>ppt_y</p:attrName>
                                        </p:attrNameLst>
                                      </p:cBhvr>
                                      <p:tavLst>
                                        <p:tav tm="0">
                                          <p:val>
                                            <p:strVal val="#ppt_y-#ppt_h/2"/>
                                          </p:val>
                                        </p:tav>
                                        <p:tav tm="100000">
                                          <p:val>
                                            <p:strVal val="#ppt_y"/>
                                          </p:val>
                                        </p:tav>
                                      </p:tavLst>
                                    </p:anim>
                                    <p:anim calcmode="lin" valueType="num">
                                      <p:cBhvr>
                                        <p:cTn id="14" dur="500" fill="hold"/>
                                        <p:tgtEl>
                                          <p:spTgt spid="15362"/>
                                        </p:tgtEl>
                                        <p:attrNameLst>
                                          <p:attrName>ppt_w</p:attrName>
                                        </p:attrNameLst>
                                      </p:cBhvr>
                                      <p:tavLst>
                                        <p:tav tm="0">
                                          <p:val>
                                            <p:strVal val="#ppt_w"/>
                                          </p:val>
                                        </p:tav>
                                        <p:tav tm="100000">
                                          <p:val>
                                            <p:strVal val="#ppt_w"/>
                                          </p:val>
                                        </p:tav>
                                      </p:tavLst>
                                    </p:anim>
                                    <p:anim calcmode="lin" valueType="num">
                                      <p:cBhvr>
                                        <p:cTn id="15" dur="500" fill="hold"/>
                                        <p:tgtEl>
                                          <p:spTgt spid="15362"/>
                                        </p:tgtEl>
                                        <p:attrNameLst>
                                          <p:attrName>ppt_h</p:attrName>
                                        </p:attrNameLst>
                                      </p:cBhvr>
                                      <p:tavLst>
                                        <p:tav tm="0">
                                          <p:val>
                                            <p:fltVal val="0"/>
                                          </p:val>
                                        </p:tav>
                                        <p:tav tm="100000">
                                          <p:val>
                                            <p:strVal val="#ppt_h"/>
                                          </p:val>
                                        </p:tav>
                                      </p:tavLst>
                                    </p:anim>
                                  </p:childTnLst>
                                </p:cTn>
                              </p:par>
                              <p:par>
                                <p:cTn id="16" presetID="22" presetClass="entr" presetSubtype="1" fill="hold" nodeType="withEffect">
                                  <p:stCondLst>
                                    <p:cond delay="3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up)">
                                      <p:cBhvr>
                                        <p:cTn id="18" dur="500"/>
                                        <p:tgtEl>
                                          <p:spTgt spid="3">
                                            <p:txEl>
                                              <p:pRg st="0" end="0"/>
                                            </p:txEl>
                                          </p:spTgt>
                                        </p:tgtEl>
                                      </p:cBhvr>
                                    </p:animEffect>
                                  </p:childTnLst>
                                </p:cTn>
                              </p:par>
                            </p:childTnLst>
                          </p:cTn>
                        </p:par>
                        <p:par>
                          <p:cTn id="19" fill="hold">
                            <p:stCondLst>
                              <p:cond delay="1000"/>
                            </p:stCondLst>
                            <p:childTnLst>
                              <p:par>
                                <p:cTn id="20" presetID="16" presetClass="entr" presetSubtype="26" fill="hold" nodeType="afterEffect">
                                  <p:stCondLst>
                                    <p:cond delay="510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Horizontal)">
                                      <p:cBhvr>
                                        <p:cTn id="22" dur="500"/>
                                        <p:tgtEl>
                                          <p:spTgt spid="3">
                                            <p:txEl>
                                              <p:pRg st="1" end="1"/>
                                            </p:txEl>
                                          </p:spTgt>
                                        </p:tgtEl>
                                      </p:cBhvr>
                                    </p:animEffect>
                                  </p:childTnLst>
                                </p:cTn>
                              </p:par>
                            </p:childTnLst>
                          </p:cTn>
                        </p:par>
                        <p:par>
                          <p:cTn id="23" fill="hold">
                            <p:stCondLst>
                              <p:cond delay="6600"/>
                            </p:stCondLst>
                            <p:childTnLst>
                              <p:par>
                                <p:cTn id="24" presetID="16" presetClass="entr" presetSubtype="26" fill="hold" nodeType="afterEffect">
                                  <p:stCondLst>
                                    <p:cond delay="130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Horizontal)">
                                      <p:cBhvr>
                                        <p:cTn id="26" dur="500"/>
                                        <p:tgtEl>
                                          <p:spTgt spid="3">
                                            <p:txEl>
                                              <p:pRg st="2" end="2"/>
                                            </p:txEl>
                                          </p:spTgt>
                                        </p:tgtEl>
                                      </p:cBhvr>
                                    </p:animEffect>
                                  </p:childTnLst>
                                </p:cTn>
                              </p:par>
                            </p:childTnLst>
                          </p:cTn>
                        </p:par>
                        <p:par>
                          <p:cTn id="27" fill="hold">
                            <p:stCondLst>
                              <p:cond delay="8400"/>
                            </p:stCondLst>
                            <p:childTnLst>
                              <p:par>
                                <p:cTn id="28" presetID="16" presetClass="entr" presetSubtype="26" fill="hold" nodeType="afterEffect">
                                  <p:stCondLst>
                                    <p:cond delay="130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Horizontal)">
                                      <p:cBhvr>
                                        <p:cTn id="30" dur="500"/>
                                        <p:tgtEl>
                                          <p:spTgt spid="3">
                                            <p:txEl>
                                              <p:pRg st="3" end="3"/>
                                            </p:txEl>
                                          </p:spTgt>
                                        </p:tgtEl>
                                      </p:cBhvr>
                                    </p:animEffect>
                                  </p:childTnLst>
                                </p:cTn>
                              </p:par>
                            </p:childTnLst>
                          </p:cTn>
                        </p:par>
                        <p:par>
                          <p:cTn id="31" fill="hold">
                            <p:stCondLst>
                              <p:cond delay="10200"/>
                            </p:stCondLst>
                            <p:childTnLst>
                              <p:par>
                                <p:cTn id="32" presetID="16" presetClass="entr" presetSubtype="26" fill="hold" nodeType="afterEffect">
                                  <p:stCondLst>
                                    <p:cond delay="140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Horizontal)">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Manage Job Orders</a:t>
            </a:r>
            <a:endParaRPr lang="en-US" dirty="0"/>
          </a:p>
        </p:txBody>
      </p:sp>
      <p:pic>
        <p:nvPicPr>
          <p:cNvPr id="16386" name="Picture 2"/>
          <p:cNvPicPr>
            <a:picLocks noGrp="1" noChangeAspect="1" noChangeArrowheads="1"/>
          </p:cNvPicPr>
          <p:nvPr>
            <p:ph sz="half" idx="1"/>
          </p:nvPr>
        </p:nvPicPr>
        <p:blipFill>
          <a:blip r:embed="rId4" cstate="print"/>
          <a:stretch>
            <a:fillRect/>
          </a:stretch>
        </p:blipFill>
        <p:spPr bwMode="auto">
          <a:xfrm>
            <a:off x="4727448" y="1371600"/>
            <a:ext cx="3931920" cy="2242541"/>
          </a:xfrm>
          <a:prstGeom prst="rect">
            <a:avLst/>
          </a:prstGeom>
          <a:noFill/>
          <a:ln w="9525">
            <a:noFill/>
            <a:miter lim="800000"/>
            <a:headEnd/>
            <a:tailEnd/>
          </a:ln>
        </p:spPr>
      </p:pic>
      <p:sp>
        <p:nvSpPr>
          <p:cNvPr id="5" name="Content Placeholder 4"/>
          <p:cNvSpPr>
            <a:spLocks noGrp="1"/>
          </p:cNvSpPr>
          <p:nvPr>
            <p:ph sz="half" idx="2"/>
          </p:nvPr>
        </p:nvSpPr>
        <p:spPr>
          <a:xfrm>
            <a:off x="457200" y="609600"/>
            <a:ext cx="3931920" cy="4800600"/>
          </a:xfrm>
        </p:spPr>
        <p:txBody>
          <a:bodyPr>
            <a:normAutofit fontScale="92500" lnSpcReduction="10000"/>
          </a:bodyPr>
          <a:lstStyle/>
          <a:p>
            <a:pPr>
              <a:spcAft>
                <a:spcPts val="1200"/>
              </a:spcAft>
            </a:pPr>
            <a:r>
              <a:rPr lang="en-US" dirty="0" smtClean="0"/>
              <a:t>Create an Internal Job</a:t>
            </a:r>
          </a:p>
          <a:p>
            <a:pPr lvl="1">
              <a:spcAft>
                <a:spcPts val="1200"/>
              </a:spcAft>
            </a:pPr>
            <a:r>
              <a:rPr lang="en-US" dirty="0" smtClean="0"/>
              <a:t>Create job orders for registered employers</a:t>
            </a:r>
          </a:p>
          <a:p>
            <a:pPr>
              <a:spcAft>
                <a:spcPts val="1200"/>
              </a:spcAft>
            </a:pPr>
            <a:r>
              <a:rPr lang="en-US" dirty="0" smtClean="0"/>
              <a:t>Manage Internal Jobs</a:t>
            </a:r>
          </a:p>
          <a:p>
            <a:pPr lvl="1">
              <a:spcAft>
                <a:spcPts val="1200"/>
              </a:spcAft>
            </a:pPr>
            <a:r>
              <a:rPr lang="en-US" dirty="0" smtClean="0"/>
              <a:t>View, edit, delete and print existing internal job orders</a:t>
            </a:r>
          </a:p>
          <a:p>
            <a:pPr>
              <a:spcAft>
                <a:spcPts val="1200"/>
              </a:spcAft>
            </a:pPr>
            <a:r>
              <a:rPr lang="en-US" dirty="0" smtClean="0"/>
              <a:t>Search for Jobs</a:t>
            </a:r>
          </a:p>
          <a:p>
            <a:pPr lvl="1">
              <a:spcAft>
                <a:spcPts val="1200"/>
              </a:spcAft>
            </a:pPr>
            <a:r>
              <a:rPr lang="en-US" dirty="0" smtClean="0"/>
              <a:t>Allows staff to search for internal and external jobs </a:t>
            </a:r>
          </a:p>
        </p:txBody>
      </p:sp>
      <p:sp>
        <p:nvSpPr>
          <p:cNvPr id="6" name="Right Arrow 5"/>
          <p:cNvSpPr/>
          <p:nvPr/>
        </p:nvSpPr>
        <p:spPr>
          <a:xfrm rot="10800000">
            <a:off x="5638800" y="3352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arn(inVertical)">
                                      <p:cBhvr>
                                        <p:cTn id="12" dur="500"/>
                                        <p:tgtEl>
                                          <p:spTgt spid="16386"/>
                                        </p:tgtEl>
                                      </p:cBhvr>
                                    </p:animEffect>
                                  </p:childTnLst>
                                </p:cTn>
                              </p:par>
                              <p:par>
                                <p:cTn id="13" presetID="37" presetClass="entr" presetSubtype="0" fill="hold" grpId="0" nodeType="withEffect">
                                  <p:stCondLst>
                                    <p:cond delay="2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9" fill="hold">
                            <p:stCondLst>
                              <p:cond delay="1200"/>
                            </p:stCondLst>
                            <p:childTnLst>
                              <p:par>
                                <p:cTn id="20" presetID="47" presetClass="entr" presetSubtype="0" fill="hold" nodeType="afterEffect">
                                  <p:stCondLst>
                                    <p:cond delay="5700"/>
                                  </p:stCondLst>
                                  <p:iterate type="lt">
                                    <p:tmPct val="1000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anim calcmode="lin" valueType="num">
                                      <p:cBhvr>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
                                            <p:txEl>
                                              <p:pRg st="0" end="0"/>
                                            </p:txEl>
                                          </p:spTgt>
                                        </p:tgtEl>
                                        <p:attrNameLst>
                                          <p:attrName>ppt_y</p:attrName>
                                        </p:attrNameLst>
                                      </p:cBhvr>
                                      <p:tavLst>
                                        <p:tav tm="0">
                                          <p:val>
                                            <p:strVal val="#ppt_y-.1"/>
                                          </p:val>
                                        </p:tav>
                                        <p:tav tm="100000">
                                          <p:val>
                                            <p:strVal val="#ppt_y"/>
                                          </p:val>
                                        </p:tav>
                                      </p:tavLst>
                                    </p:anim>
                                  </p:childTnLst>
                                </p:cTn>
                              </p:par>
                              <p:par>
                                <p:cTn id="25" presetID="14" presetClass="entr" presetSubtype="10" fill="hold" nodeType="withEffect">
                                  <p:stCondLst>
                                    <p:cond delay="6900"/>
                                  </p:stCondLst>
                                  <p:iterate type="wd">
                                    <p:tmPct val="10000"/>
                                  </p:iterate>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1000"/>
                                        <p:tgtEl>
                                          <p:spTgt spid="5">
                                            <p:txEl>
                                              <p:pRg st="1" end="1"/>
                                            </p:txEl>
                                          </p:spTgt>
                                        </p:tgtEl>
                                      </p:cBhvr>
                                    </p:animEffect>
                                  </p:childTnLst>
                                </p:cTn>
                              </p:par>
                            </p:childTnLst>
                          </p:cTn>
                        </p:par>
                        <p:par>
                          <p:cTn id="28" fill="hold">
                            <p:stCondLst>
                              <p:cond delay="9600"/>
                            </p:stCondLst>
                            <p:childTnLst>
                              <p:par>
                                <p:cTn id="29" presetID="47" presetClass="entr" presetSubtype="0" fill="hold" nodeType="afterEffect">
                                  <p:stCondLst>
                                    <p:cond delay="600"/>
                                  </p:stCondLst>
                                  <p:iterate type="lt">
                                    <p:tmPct val="10000"/>
                                  </p:iterate>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500"/>
                                        <p:tgtEl>
                                          <p:spTgt spid="5">
                                            <p:txEl>
                                              <p:pRg st="2" end="2"/>
                                            </p:txEl>
                                          </p:spTgt>
                                        </p:tgtEl>
                                      </p:cBhvr>
                                    </p:animEffect>
                                    <p:anim calcmode="lin" valueType="num">
                                      <p:cBhvr>
                                        <p:cTn id="3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2" end="2"/>
                                            </p:txEl>
                                          </p:spTgt>
                                        </p:tgtEl>
                                        <p:attrNameLst>
                                          <p:attrName>ppt_y</p:attrName>
                                        </p:attrNameLst>
                                      </p:cBhvr>
                                      <p:tavLst>
                                        <p:tav tm="0">
                                          <p:val>
                                            <p:strVal val="#ppt_y-.1"/>
                                          </p:val>
                                        </p:tav>
                                        <p:tav tm="100000">
                                          <p:val>
                                            <p:strVal val="#ppt_y"/>
                                          </p:val>
                                        </p:tav>
                                      </p:tavLst>
                                    </p:anim>
                                  </p:childTnLst>
                                </p:cTn>
                              </p:par>
                              <p:par>
                                <p:cTn id="34" presetID="14" presetClass="entr" presetSubtype="10" fill="hold" nodeType="withEffect">
                                  <p:stCondLst>
                                    <p:cond delay="1700"/>
                                  </p:stCondLst>
                                  <p:iterate type="wd">
                                    <p:tmPct val="10000"/>
                                  </p:iterate>
                                  <p:childTnLst>
                                    <p:set>
                                      <p:cBhvr>
                                        <p:cTn id="35"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6" dur="1000"/>
                                        <p:tgtEl>
                                          <p:spTgt spid="5">
                                            <p:txEl>
                                              <p:pRg st="3" end="3"/>
                                            </p:txEl>
                                          </p:spTgt>
                                        </p:tgtEl>
                                      </p:cBhvr>
                                    </p:animEffect>
                                  </p:childTnLst>
                                </p:cTn>
                              </p:par>
                            </p:childTnLst>
                          </p:cTn>
                        </p:par>
                        <p:par>
                          <p:cTn id="37" fill="hold">
                            <p:stCondLst>
                              <p:cond delay="13300"/>
                            </p:stCondLst>
                            <p:childTnLst>
                              <p:par>
                                <p:cTn id="38" presetID="47" presetClass="entr" presetSubtype="0" fill="hold" nodeType="afterEffect">
                                  <p:stCondLst>
                                    <p:cond delay="2600"/>
                                  </p:stCondLst>
                                  <p:iterate type="lt">
                                    <p:tmPct val="10000"/>
                                  </p:iterate>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anim calcmode="lin" valueType="num">
                                      <p:cBhvr>
                                        <p:cTn id="4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17000"/>
                            </p:stCondLst>
                            <p:childTnLst>
                              <p:par>
                                <p:cTn id="44" presetID="14" presetClass="entr" presetSubtype="10" fill="hold" nodeType="afterEffect">
                                  <p:stCondLst>
                                    <p:cond delay="0"/>
                                  </p:stCondLst>
                                  <p:iterate type="wd">
                                    <p:tmPct val="10000"/>
                                  </p:iterate>
                                  <p:childTnLst>
                                    <p:set>
                                      <p:cBhvr>
                                        <p:cTn id="45" dur="1" fill="hold">
                                          <p:stCondLst>
                                            <p:cond delay="0"/>
                                          </p:stCondLst>
                                        </p:cTn>
                                        <p:tgtEl>
                                          <p:spTgt spid="5">
                                            <p:txEl>
                                              <p:pRg st="5" end="5"/>
                                            </p:txEl>
                                          </p:spTgt>
                                        </p:tgtEl>
                                        <p:attrNameLst>
                                          <p:attrName>style.visibility</p:attrName>
                                        </p:attrNameLst>
                                      </p:cBhvr>
                                      <p:to>
                                        <p:strVal val="visible"/>
                                      </p:to>
                                    </p:set>
                                    <p:animEffect transition="in" filter="randombar(horizontal)">
                                      <p:cBhvr>
                                        <p:cTn id="46"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Manage Labor Exchange</a:t>
            </a:r>
            <a:endParaRPr lang="en-US" dirty="0"/>
          </a:p>
        </p:txBody>
      </p:sp>
      <p:pic>
        <p:nvPicPr>
          <p:cNvPr id="17411" name="Picture 3"/>
          <p:cNvPicPr>
            <a:picLocks noGrp="1" noChangeAspect="1" noChangeArrowheads="1"/>
          </p:cNvPicPr>
          <p:nvPr>
            <p:ph sz="half" idx="1"/>
          </p:nvPr>
        </p:nvPicPr>
        <p:blipFill>
          <a:blip r:embed="rId4" cstate="print"/>
          <a:stretch>
            <a:fillRect/>
          </a:stretch>
        </p:blipFill>
        <p:spPr bwMode="auto">
          <a:xfrm>
            <a:off x="4517136" y="1143000"/>
            <a:ext cx="4626864" cy="3657600"/>
          </a:xfrm>
          <a:prstGeom prst="rect">
            <a:avLst/>
          </a:prstGeom>
          <a:noFill/>
          <a:ln w="9525">
            <a:noFill/>
            <a:miter lim="800000"/>
            <a:headEnd/>
            <a:tailEnd/>
          </a:ln>
        </p:spPr>
      </p:pic>
      <p:sp>
        <p:nvSpPr>
          <p:cNvPr id="5" name="Content Placeholder 4"/>
          <p:cNvSpPr>
            <a:spLocks noGrp="1"/>
          </p:cNvSpPr>
          <p:nvPr>
            <p:ph sz="half" idx="2"/>
          </p:nvPr>
        </p:nvSpPr>
        <p:spPr>
          <a:xfrm>
            <a:off x="457200" y="609600"/>
            <a:ext cx="3931920" cy="4800600"/>
          </a:xfrm>
        </p:spPr>
        <p:txBody>
          <a:bodyPr>
            <a:normAutofit fontScale="92500" lnSpcReduction="10000"/>
          </a:bodyPr>
          <a:lstStyle/>
          <a:p>
            <a:pPr>
              <a:spcAft>
                <a:spcPts val="1200"/>
              </a:spcAft>
            </a:pPr>
            <a:r>
              <a:rPr lang="en-US" dirty="0" smtClean="0"/>
              <a:t>Mass Job Referrals</a:t>
            </a:r>
          </a:p>
          <a:p>
            <a:pPr>
              <a:spcAft>
                <a:spcPts val="1200"/>
              </a:spcAft>
            </a:pPr>
            <a:r>
              <a:rPr lang="en-US" dirty="0" smtClean="0"/>
              <a:t>Mass Candidate Referrals</a:t>
            </a:r>
          </a:p>
          <a:p>
            <a:pPr>
              <a:spcAft>
                <a:spcPts val="1200"/>
              </a:spcAft>
            </a:pPr>
            <a:r>
              <a:rPr lang="en-US" dirty="0" smtClean="0"/>
              <a:t>Enter Referral Results</a:t>
            </a:r>
          </a:p>
          <a:p>
            <a:pPr>
              <a:spcAft>
                <a:spcPts val="1200"/>
              </a:spcAft>
            </a:pPr>
            <a:r>
              <a:rPr lang="en-US" dirty="0" smtClean="0"/>
              <a:t>Referrals Pending Review</a:t>
            </a:r>
          </a:p>
          <a:p>
            <a:pPr>
              <a:spcAft>
                <a:spcPts val="1200"/>
              </a:spcAft>
            </a:pPr>
            <a:r>
              <a:rPr lang="en-US" dirty="0" smtClean="0"/>
              <a:t>Job Candidate Follow Up</a:t>
            </a:r>
          </a:p>
          <a:p>
            <a:pPr>
              <a:spcAft>
                <a:spcPts val="1200"/>
              </a:spcAft>
            </a:pPr>
            <a:r>
              <a:rPr lang="en-US" dirty="0" smtClean="0"/>
              <a:t>Job Skill Sets</a:t>
            </a:r>
          </a:p>
          <a:p>
            <a:pPr>
              <a:spcAft>
                <a:spcPts val="1200"/>
              </a:spcAft>
            </a:pPr>
            <a:r>
              <a:rPr lang="en-US" dirty="0" smtClean="0"/>
              <a:t>External Job Options</a:t>
            </a:r>
          </a:p>
        </p:txBody>
      </p:sp>
      <p:sp>
        <p:nvSpPr>
          <p:cNvPr id="9" name="Down Arrow 8"/>
          <p:cNvSpPr/>
          <p:nvPr/>
        </p:nvSpPr>
        <p:spPr>
          <a:xfrm>
            <a:off x="4876800" y="2133600"/>
            <a:ext cx="3810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0" y="152400"/>
            <a:ext cx="3352800" cy="923330"/>
          </a:xfrm>
          <a:prstGeom prst="rect">
            <a:avLst/>
          </a:prstGeom>
          <a:noFill/>
        </p:spPr>
        <p:txBody>
          <a:bodyPr wrap="square" rtlCol="0">
            <a:spAutoFit/>
          </a:bodyPr>
          <a:lstStyle/>
          <a:p>
            <a:r>
              <a:rPr lang="en-US" dirty="0" smtClean="0"/>
              <a:t>This option allows staff to choose jobs and refer job seekers to those jobs.</a:t>
            </a:r>
            <a:endParaRPr lang="en-US" dirty="0"/>
          </a:p>
        </p:txBody>
      </p:sp>
      <p:sp>
        <p:nvSpPr>
          <p:cNvPr id="11" name="TextBox 10"/>
          <p:cNvSpPr txBox="1"/>
          <p:nvPr/>
        </p:nvSpPr>
        <p:spPr>
          <a:xfrm>
            <a:off x="-3733800" y="1219200"/>
            <a:ext cx="3886200" cy="923330"/>
          </a:xfrm>
          <a:prstGeom prst="rect">
            <a:avLst/>
          </a:prstGeom>
          <a:noFill/>
        </p:spPr>
        <p:txBody>
          <a:bodyPr wrap="square" rtlCol="0">
            <a:spAutoFit/>
          </a:bodyPr>
          <a:lstStyle/>
          <a:p>
            <a:r>
              <a:rPr lang="en-US" dirty="0" smtClean="0"/>
              <a:t>This option allows staff to choose job seekers and refer jobs to those job seekers.</a:t>
            </a:r>
            <a:endParaRPr lang="en-US" dirty="0"/>
          </a:p>
        </p:txBody>
      </p:sp>
      <p:sp>
        <p:nvSpPr>
          <p:cNvPr id="12" name="TextBox 11"/>
          <p:cNvSpPr txBox="1"/>
          <p:nvPr/>
        </p:nvSpPr>
        <p:spPr>
          <a:xfrm>
            <a:off x="-3733800" y="2209800"/>
            <a:ext cx="3352800" cy="923330"/>
          </a:xfrm>
          <a:prstGeom prst="rect">
            <a:avLst/>
          </a:prstGeom>
          <a:noFill/>
        </p:spPr>
        <p:txBody>
          <a:bodyPr wrap="square" rtlCol="0">
            <a:spAutoFit/>
          </a:bodyPr>
          <a:lstStyle/>
          <a:p>
            <a:r>
              <a:rPr lang="en-US" dirty="0" smtClean="0"/>
              <a:t>This option allows staff to record the outcome of an internal job referral.</a:t>
            </a:r>
            <a:endParaRPr lang="en-US" dirty="0"/>
          </a:p>
        </p:txBody>
      </p:sp>
      <p:sp>
        <p:nvSpPr>
          <p:cNvPr id="13" name="TextBox 12"/>
          <p:cNvSpPr txBox="1"/>
          <p:nvPr/>
        </p:nvSpPr>
        <p:spPr>
          <a:xfrm>
            <a:off x="-3733800" y="3200400"/>
            <a:ext cx="3352800" cy="923330"/>
          </a:xfrm>
          <a:prstGeom prst="rect">
            <a:avLst/>
          </a:prstGeom>
          <a:noFill/>
        </p:spPr>
        <p:txBody>
          <a:bodyPr wrap="square" rtlCol="0">
            <a:spAutoFit/>
          </a:bodyPr>
          <a:lstStyle/>
          <a:p>
            <a:r>
              <a:rPr lang="en-US" dirty="0" smtClean="0"/>
              <a:t>This option allows staff to see all of the referrals that require approval.</a:t>
            </a:r>
            <a:endParaRPr lang="en-US" dirty="0"/>
          </a:p>
        </p:txBody>
      </p:sp>
      <p:sp>
        <p:nvSpPr>
          <p:cNvPr id="14" name="TextBox 13"/>
          <p:cNvSpPr txBox="1"/>
          <p:nvPr/>
        </p:nvSpPr>
        <p:spPr>
          <a:xfrm>
            <a:off x="-3657600" y="4419600"/>
            <a:ext cx="3352800" cy="923330"/>
          </a:xfrm>
          <a:prstGeom prst="rect">
            <a:avLst/>
          </a:prstGeom>
          <a:noFill/>
        </p:spPr>
        <p:txBody>
          <a:bodyPr wrap="square" rtlCol="0">
            <a:spAutoFit/>
          </a:bodyPr>
          <a:lstStyle/>
          <a:p>
            <a:r>
              <a:rPr lang="en-US" dirty="0" smtClean="0"/>
              <a:t>This option allows staff to see the list of job seekers who require follow up.</a:t>
            </a:r>
            <a:endParaRPr lang="en-US" dirty="0"/>
          </a:p>
        </p:txBody>
      </p:sp>
      <p:sp>
        <p:nvSpPr>
          <p:cNvPr id="15" name="TextBox 14"/>
          <p:cNvSpPr txBox="1"/>
          <p:nvPr/>
        </p:nvSpPr>
        <p:spPr>
          <a:xfrm>
            <a:off x="-3733800" y="5410200"/>
            <a:ext cx="3352800" cy="1477328"/>
          </a:xfrm>
          <a:prstGeom prst="rect">
            <a:avLst/>
          </a:prstGeom>
          <a:noFill/>
        </p:spPr>
        <p:txBody>
          <a:bodyPr wrap="square" rtlCol="0">
            <a:spAutoFit/>
          </a:bodyPr>
          <a:lstStyle/>
          <a:p>
            <a:r>
              <a:rPr lang="en-US" dirty="0" smtClean="0"/>
              <a:t>This option allows staff to create or modify a detailed skills set that help staff find qualified job seekers to fill job openings.</a:t>
            </a:r>
            <a:endParaRPr lang="en-US" dirty="0"/>
          </a:p>
        </p:txBody>
      </p:sp>
      <p:sp>
        <p:nvSpPr>
          <p:cNvPr id="16" name="TextBox 15"/>
          <p:cNvSpPr txBox="1"/>
          <p:nvPr/>
        </p:nvSpPr>
        <p:spPr>
          <a:xfrm>
            <a:off x="9372600" y="5105400"/>
            <a:ext cx="3352800" cy="1200329"/>
          </a:xfrm>
          <a:prstGeom prst="rect">
            <a:avLst/>
          </a:prstGeom>
          <a:noFill/>
        </p:spPr>
        <p:txBody>
          <a:bodyPr wrap="square" rtlCol="0">
            <a:spAutoFit/>
          </a:bodyPr>
          <a:lstStyle/>
          <a:p>
            <a:r>
              <a:rPr lang="en-US" dirty="0" smtClean="0"/>
              <a:t>This option allows staff to manage what external or “</a:t>
            </a:r>
            <a:r>
              <a:rPr lang="en-US" dirty="0" err="1" smtClean="0"/>
              <a:t>spidered</a:t>
            </a:r>
            <a:r>
              <a:rPr lang="en-US" dirty="0" smtClean="0"/>
              <a:t>” jobs appear in the EFM system.</a:t>
            </a:r>
            <a:endParaRPr lang="en-US"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fade">
                                      <p:cBhvr>
                                        <p:cTn id="12" dur="500"/>
                                        <p:tgtEl>
                                          <p:spTgt spid="174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fade">
                                      <p:cBhvr>
                                        <p:cTn id="3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Manage Activities</a:t>
            </a:r>
            <a:endParaRPr lang="en-US" dirty="0"/>
          </a:p>
        </p:txBody>
      </p:sp>
      <p:sp>
        <p:nvSpPr>
          <p:cNvPr id="3" name="Content Placeholder 2"/>
          <p:cNvSpPr>
            <a:spLocks noGrp="1"/>
          </p:cNvSpPr>
          <p:nvPr>
            <p:ph sz="half" idx="1"/>
          </p:nvPr>
        </p:nvSpPr>
        <p:spPr>
          <a:xfrm>
            <a:off x="514352" y="530352"/>
            <a:ext cx="3931920" cy="4879848"/>
          </a:xfrm>
        </p:spPr>
        <p:txBody>
          <a:bodyPr>
            <a:normAutofit fontScale="92500" lnSpcReduction="20000"/>
          </a:bodyPr>
          <a:lstStyle/>
          <a:p>
            <a:pPr>
              <a:spcAft>
                <a:spcPts val="1200"/>
              </a:spcAft>
            </a:pPr>
            <a:r>
              <a:rPr lang="en-US" dirty="0" smtClean="0"/>
              <a:t>Individual Services</a:t>
            </a:r>
          </a:p>
          <a:p>
            <a:pPr lvl="1">
              <a:spcAft>
                <a:spcPts val="1200"/>
              </a:spcAft>
            </a:pPr>
            <a:r>
              <a:rPr lang="en-US" dirty="0" smtClean="0"/>
              <a:t>Find a job seeker and enter engagement or activities associated with that job seeker</a:t>
            </a:r>
          </a:p>
          <a:p>
            <a:pPr>
              <a:spcAft>
                <a:spcPts val="1200"/>
              </a:spcAft>
            </a:pPr>
            <a:r>
              <a:rPr lang="en-US" dirty="0" smtClean="0"/>
              <a:t>Employer Services</a:t>
            </a:r>
          </a:p>
          <a:p>
            <a:pPr lvl="1">
              <a:spcAft>
                <a:spcPts val="1200"/>
              </a:spcAft>
            </a:pPr>
            <a:r>
              <a:rPr lang="en-US" dirty="0" smtClean="0"/>
              <a:t>Find an employer and record services given to the employer</a:t>
            </a:r>
          </a:p>
          <a:p>
            <a:pPr>
              <a:spcAft>
                <a:spcPts val="1200"/>
              </a:spcAft>
            </a:pPr>
            <a:r>
              <a:rPr lang="en-US" dirty="0" smtClean="0"/>
              <a:t>Scheduled Services</a:t>
            </a:r>
          </a:p>
          <a:p>
            <a:pPr lvl="1">
              <a:spcAft>
                <a:spcPts val="1200"/>
              </a:spcAft>
            </a:pPr>
            <a:r>
              <a:rPr lang="en-US" dirty="0" smtClean="0"/>
              <a:t>View services scheduled in offices based on the date and location of the services</a:t>
            </a:r>
          </a:p>
          <a:p>
            <a:pPr lvl="1">
              <a:spcAft>
                <a:spcPts val="1200"/>
              </a:spcAft>
            </a:pPr>
            <a:endParaRPr lang="en-US" dirty="0" smtClean="0"/>
          </a:p>
        </p:txBody>
      </p:sp>
      <p:sp>
        <p:nvSpPr>
          <p:cNvPr id="4" name="Content Placeholder 3"/>
          <p:cNvSpPr>
            <a:spLocks noGrp="1"/>
          </p:cNvSpPr>
          <p:nvPr>
            <p:ph sz="half" idx="2"/>
          </p:nvPr>
        </p:nvSpPr>
        <p:spPr/>
        <p:txBody>
          <a:bodyPr>
            <a:normAutofit fontScale="92500" lnSpcReduction="20000"/>
          </a:bodyPr>
          <a:lstStyle/>
          <a:p>
            <a:pPr>
              <a:spcAft>
                <a:spcPts val="1200"/>
              </a:spcAft>
            </a:pPr>
            <a:r>
              <a:rPr lang="en-US" dirty="0" smtClean="0"/>
              <a:t>Events</a:t>
            </a:r>
          </a:p>
          <a:p>
            <a:pPr lvl="1">
              <a:spcAft>
                <a:spcPts val="1200"/>
              </a:spcAft>
            </a:pPr>
            <a:r>
              <a:rPr lang="en-US" dirty="0" smtClean="0"/>
              <a:t>View a schedule of events, as well as add new events by region, office location and event category</a:t>
            </a:r>
          </a:p>
          <a:p>
            <a:pPr>
              <a:spcAft>
                <a:spcPts val="1200"/>
              </a:spcAft>
            </a:pPr>
            <a:r>
              <a:rPr lang="en-US" dirty="0" smtClean="0"/>
              <a:t>Event Rosters</a:t>
            </a:r>
          </a:p>
          <a:p>
            <a:pPr lvl="1">
              <a:spcAft>
                <a:spcPts val="1200"/>
              </a:spcAft>
            </a:pPr>
            <a:r>
              <a:rPr lang="en-US" dirty="0" smtClean="0"/>
              <a:t>Manage rosters of job seekers attending events</a:t>
            </a: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 presetClass="entr" presetSubtype="1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checkerboard(across)">
                                      <p:cBhvr>
                                        <p:cTn id="21" dur="500"/>
                                        <p:tgtEl>
                                          <p:spTgt spid="4">
                                            <p:txEl>
                                              <p:pRg st="0" end="0"/>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checkerboard(across)">
                                      <p:cBhvr>
                                        <p:cTn id="24" dur="500"/>
                                        <p:tgtEl>
                                          <p:spTgt spid="4">
                                            <p:txEl>
                                              <p:pRg st="2" end="2"/>
                                            </p:txEl>
                                          </p:spTgt>
                                        </p:tgtEl>
                                      </p:cBhvr>
                                    </p:animEffect>
                                  </p:childTnLst>
                                </p:cTn>
                              </p:par>
                            </p:childTnLst>
                          </p:cTn>
                        </p:par>
                        <p:par>
                          <p:cTn id="25" fill="hold">
                            <p:stCondLst>
                              <p:cond delay="1000"/>
                            </p:stCondLst>
                            <p:childTnLst>
                              <p:par>
                                <p:cTn id="26" presetID="18" presetClass="entr" presetSubtype="3" fill="hold" nodeType="afterEffect">
                                  <p:stCondLst>
                                    <p:cond delay="760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strips(upRight)">
                                      <p:cBhvr>
                                        <p:cTn id="28" dur="500"/>
                                        <p:tgtEl>
                                          <p:spTgt spid="3">
                                            <p:txEl>
                                              <p:pRg st="1" end="1"/>
                                            </p:txEl>
                                          </p:spTgt>
                                        </p:tgtEl>
                                      </p:cBhvr>
                                    </p:animEffect>
                                  </p:childTnLst>
                                </p:cTn>
                              </p:par>
                            </p:childTnLst>
                          </p:cTn>
                        </p:par>
                        <p:par>
                          <p:cTn id="29" fill="hold">
                            <p:stCondLst>
                              <p:cond delay="9100"/>
                            </p:stCondLst>
                            <p:childTnLst>
                              <p:par>
                                <p:cTn id="30" presetID="18" presetClass="entr" presetSubtype="12" fill="hold" nodeType="afterEffect">
                                  <p:stCondLst>
                                    <p:cond delay="1060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strips(downLeft)">
                                      <p:cBhvr>
                                        <p:cTn id="32" dur="500"/>
                                        <p:tgtEl>
                                          <p:spTgt spid="3">
                                            <p:txEl>
                                              <p:pRg st="3" end="3"/>
                                            </p:txEl>
                                          </p:spTgt>
                                        </p:tgtEl>
                                      </p:cBhvr>
                                    </p:animEffect>
                                  </p:childTnLst>
                                </p:cTn>
                              </p:par>
                            </p:childTnLst>
                          </p:cTn>
                        </p:par>
                        <p:par>
                          <p:cTn id="33" fill="hold">
                            <p:stCondLst>
                              <p:cond delay="20200"/>
                            </p:stCondLst>
                            <p:childTnLst>
                              <p:par>
                                <p:cTn id="34" presetID="18" presetClass="entr" presetSubtype="6" fill="hold" nodeType="afterEffect">
                                  <p:stCondLst>
                                    <p:cond delay="690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trips(downRight)">
                                      <p:cBhvr>
                                        <p:cTn id="36" dur="500"/>
                                        <p:tgtEl>
                                          <p:spTgt spid="3">
                                            <p:txEl>
                                              <p:pRg st="5" end="5"/>
                                            </p:txEl>
                                          </p:spTgt>
                                        </p:tgtEl>
                                      </p:cBhvr>
                                    </p:animEffect>
                                  </p:childTnLst>
                                </p:cTn>
                              </p:par>
                            </p:childTnLst>
                          </p:cTn>
                        </p:par>
                        <p:par>
                          <p:cTn id="37" fill="hold">
                            <p:stCondLst>
                              <p:cond delay="27600"/>
                            </p:stCondLst>
                            <p:childTnLst>
                              <p:par>
                                <p:cTn id="38" presetID="18" presetClass="entr" presetSubtype="9" fill="hold" nodeType="afterEffect">
                                  <p:stCondLst>
                                    <p:cond delay="700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strips(upLeft)">
                                      <p:cBhvr>
                                        <p:cTn id="40" dur="500"/>
                                        <p:tgtEl>
                                          <p:spTgt spid="4">
                                            <p:txEl>
                                              <p:pRg st="1" end="1"/>
                                            </p:txEl>
                                          </p:spTgt>
                                        </p:tgtEl>
                                      </p:cBhvr>
                                    </p:animEffect>
                                  </p:childTnLst>
                                </p:cTn>
                              </p:par>
                            </p:childTnLst>
                          </p:cTn>
                        </p:par>
                        <p:par>
                          <p:cTn id="41" fill="hold">
                            <p:stCondLst>
                              <p:cond delay="35100"/>
                            </p:stCondLst>
                            <p:childTnLst>
                              <p:par>
                                <p:cTn id="42" presetID="18" presetClass="entr" presetSubtype="6" fill="hold" nodeType="afterEffect">
                                  <p:stCondLst>
                                    <p:cond delay="860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strips(downRight)">
                                      <p:cBhvr>
                                        <p:cTn id="4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Conclusion</a:t>
            </a:r>
            <a:endParaRPr lang="en-US" dirty="0"/>
          </a:p>
        </p:txBody>
      </p:sp>
      <p:pic>
        <p:nvPicPr>
          <p:cNvPr id="1027" name="Picture 3"/>
          <p:cNvPicPr>
            <a:picLocks noGrp="1" noChangeAspect="1" noChangeArrowheads="1"/>
          </p:cNvPicPr>
          <p:nvPr>
            <p:ph idx="1"/>
          </p:nvPr>
        </p:nvPicPr>
        <p:blipFill>
          <a:blip r:embed="rId4" cstate="print"/>
          <a:stretch>
            <a:fillRect/>
          </a:stretch>
        </p:blipFill>
        <p:spPr bwMode="auto">
          <a:xfrm>
            <a:off x="2532673" y="628724"/>
            <a:ext cx="4124692" cy="399082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5" presetClass="entr" presetSubtype="0" fill="hold" nodeType="withEffect">
                                  <p:stCondLst>
                                    <p:cond delay="50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style.rotation</p:attrName>
                                        </p:attrNameLst>
                                      </p:cBhvr>
                                      <p:tavLst>
                                        <p:tav tm="0">
                                          <p:val>
                                            <p:fltVal val="720"/>
                                          </p:val>
                                        </p:tav>
                                        <p:tav tm="100000">
                                          <p:val>
                                            <p:fltVal val="0"/>
                                          </p:val>
                                        </p:tav>
                                      </p:tavLst>
                                    </p:anim>
                                    <p:anim calcmode="lin" valueType="num">
                                      <p:cBhvr>
                                        <p:cTn id="14" dur="1000" fill="hold"/>
                                        <p:tgtEl>
                                          <p:spTgt spid="1027"/>
                                        </p:tgtEl>
                                        <p:attrNameLst>
                                          <p:attrName>ppt_h</p:attrName>
                                        </p:attrNameLst>
                                      </p:cBhvr>
                                      <p:tavLst>
                                        <p:tav tm="0">
                                          <p:val>
                                            <p:fltVal val="0"/>
                                          </p:val>
                                        </p:tav>
                                        <p:tav tm="100000">
                                          <p:val>
                                            <p:strVal val="#ppt_h"/>
                                          </p:val>
                                        </p:tav>
                                      </p:tavLst>
                                    </p:anim>
                                    <p:anim calcmode="lin" valueType="num">
                                      <p:cBhvr>
                                        <p:cTn id="15" dur="1000" fill="hold"/>
                                        <p:tgtEl>
                                          <p:spTgt spid="102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is EFM?</a:t>
            </a:r>
            <a:endParaRPr lang="en-US" dirty="0"/>
          </a:p>
        </p:txBody>
      </p:sp>
      <p:sp>
        <p:nvSpPr>
          <p:cNvPr id="7" name="Content Placeholder 6"/>
          <p:cNvSpPr>
            <a:spLocks noGrp="1"/>
          </p:cNvSpPr>
          <p:nvPr>
            <p:ph idx="1"/>
          </p:nvPr>
        </p:nvSpPr>
        <p:spPr>
          <a:xfrm>
            <a:off x="502920" y="530352"/>
            <a:ext cx="8183880" cy="4651248"/>
          </a:xfrm>
        </p:spPr>
        <p:txBody>
          <a:bodyPr>
            <a:normAutofit/>
          </a:bodyPr>
          <a:lstStyle/>
          <a:p>
            <a:pPr>
              <a:spcAft>
                <a:spcPts val="1200"/>
              </a:spcAft>
            </a:pPr>
            <a:r>
              <a:rPr lang="en-US" dirty="0" smtClean="0"/>
              <a:t>State of Florida’s online job service website</a:t>
            </a:r>
          </a:p>
          <a:p>
            <a:pPr lvl="1">
              <a:spcAft>
                <a:spcPts val="1200"/>
              </a:spcAft>
            </a:pPr>
            <a:r>
              <a:rPr lang="en-US" dirty="0" smtClean="0"/>
              <a:t>Provides information and data exchange for job seekers and employers</a:t>
            </a:r>
          </a:p>
          <a:p>
            <a:pPr>
              <a:spcAft>
                <a:spcPts val="1200"/>
              </a:spcAft>
            </a:pPr>
            <a:r>
              <a:rPr lang="en-US" dirty="0" smtClean="0"/>
              <a:t>Job seekers</a:t>
            </a:r>
          </a:p>
          <a:p>
            <a:pPr lvl="1">
              <a:spcAft>
                <a:spcPts val="1200"/>
              </a:spcAft>
            </a:pPr>
            <a:r>
              <a:rPr lang="en-US" dirty="0" smtClean="0"/>
              <a:t>Look for work using EFM</a:t>
            </a:r>
          </a:p>
          <a:p>
            <a:pPr lvl="1">
              <a:spcAft>
                <a:spcPts val="1200"/>
              </a:spcAft>
            </a:pPr>
            <a:r>
              <a:rPr lang="en-US" dirty="0" smtClean="0"/>
              <a:t>If registered, can create and post résumés directly in the system and apply for jobs through EFM</a:t>
            </a:r>
          </a:p>
          <a:p>
            <a:pPr>
              <a:spcAft>
                <a:spcPts val="1200"/>
              </a:spcAft>
            </a:pP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70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3100"/>
                            </p:stCondLst>
                            <p:childTnLst>
                              <p:par>
                                <p:cTn id="14" presetID="10" presetClass="entr" presetSubtype="0" fill="hold" nodeType="afterEffect">
                                  <p:stCondLst>
                                    <p:cond delay="800"/>
                                  </p:stCondLst>
                                  <p:iterate type="lt">
                                    <p:tmPct val="10000"/>
                                  </p:iterate>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par>
                          <p:cTn id="17" fill="hold">
                            <p:stCondLst>
                              <p:cond delay="7300"/>
                            </p:stCondLst>
                            <p:childTnLst>
                              <p:par>
                                <p:cTn id="18" presetID="10" presetClass="entr" presetSubtype="0" fill="hold" nodeType="afterEffect">
                                  <p:stCondLst>
                                    <p:cond delay="1400"/>
                                  </p:stCondLst>
                                  <p:iterate type="lt">
                                    <p:tmPct val="10000"/>
                                  </p:iterate>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par>
                                <p:cTn id="21" presetID="10" presetClass="entr" presetSubtype="0" fill="hold" nodeType="withEffect">
                                  <p:stCondLst>
                                    <p:cond delay="2100"/>
                                  </p:stCondLst>
                                  <p:iterate type="lt">
                                    <p:tmPct val="10000"/>
                                  </p:iterate>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par>
                          <p:cTn id="24" fill="hold">
                            <p:stCondLst>
                              <p:cond delay="10800"/>
                            </p:stCondLst>
                            <p:childTnLst>
                              <p:par>
                                <p:cTn id="25" presetID="10" presetClass="entr" presetSubtype="0" fill="hold" nodeType="afterEffect">
                                  <p:stCondLst>
                                    <p:cond delay="1700"/>
                                  </p:stCondLst>
                                  <p:iterate type="lt">
                                    <p:tmPct val="10000"/>
                                  </p:iterate>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is EFM?</a:t>
            </a:r>
            <a:endParaRPr lang="en-US" dirty="0"/>
          </a:p>
        </p:txBody>
      </p:sp>
      <p:sp>
        <p:nvSpPr>
          <p:cNvPr id="7" name="Content Placeholder 6"/>
          <p:cNvSpPr>
            <a:spLocks noGrp="1"/>
          </p:cNvSpPr>
          <p:nvPr>
            <p:ph idx="1"/>
          </p:nvPr>
        </p:nvSpPr>
        <p:spPr>
          <a:xfrm>
            <a:off x="502920" y="530352"/>
            <a:ext cx="8183880" cy="4651248"/>
          </a:xfrm>
        </p:spPr>
        <p:txBody>
          <a:bodyPr>
            <a:normAutofit/>
          </a:bodyPr>
          <a:lstStyle/>
          <a:p>
            <a:pPr>
              <a:spcBef>
                <a:spcPts val="1200"/>
              </a:spcBef>
              <a:spcAft>
                <a:spcPts val="1800"/>
              </a:spcAft>
            </a:pPr>
            <a:r>
              <a:rPr lang="en-US" dirty="0" smtClean="0"/>
              <a:t>Employers</a:t>
            </a:r>
          </a:p>
          <a:p>
            <a:pPr lvl="1">
              <a:spcBef>
                <a:spcPts val="1200"/>
              </a:spcBef>
              <a:spcAft>
                <a:spcPts val="1800"/>
              </a:spcAft>
            </a:pPr>
            <a:r>
              <a:rPr lang="en-US" dirty="0" smtClean="0"/>
              <a:t>Post job openings </a:t>
            </a:r>
          </a:p>
          <a:p>
            <a:pPr lvl="1">
              <a:spcBef>
                <a:spcPts val="1200"/>
              </a:spcBef>
              <a:spcAft>
                <a:spcPts val="1800"/>
              </a:spcAft>
            </a:pPr>
            <a:r>
              <a:rPr lang="en-US" dirty="0" smtClean="0"/>
              <a:t>Search for qualified job seekers </a:t>
            </a:r>
          </a:p>
          <a:p>
            <a:pPr>
              <a:spcBef>
                <a:spcPts val="1200"/>
              </a:spcBef>
              <a:spcAft>
                <a:spcPts val="1800"/>
              </a:spcAft>
            </a:pPr>
            <a:r>
              <a:rPr lang="en-US" dirty="0" smtClean="0"/>
              <a:t>Both job seekers and employers</a:t>
            </a:r>
          </a:p>
          <a:p>
            <a:pPr lvl="1">
              <a:spcBef>
                <a:spcPts val="1200"/>
              </a:spcBef>
              <a:spcAft>
                <a:spcPts val="1800"/>
              </a:spcAft>
            </a:pPr>
            <a:r>
              <a:rPr lang="en-US" dirty="0" smtClean="0"/>
              <a:t>Access Labor Market Information</a:t>
            </a:r>
          </a:p>
          <a:p>
            <a:pPr lvl="1">
              <a:spcBef>
                <a:spcPts val="1200"/>
              </a:spcBef>
              <a:spcAft>
                <a:spcPts val="1800"/>
              </a:spcAft>
            </a:pPr>
            <a:r>
              <a:rPr lang="en-US" dirty="0" smtClean="0"/>
              <a:t>Other resources</a:t>
            </a:r>
          </a:p>
          <a:p>
            <a:pPr>
              <a:spcBef>
                <a:spcPts val="1200"/>
              </a:spcBef>
              <a:spcAft>
                <a:spcPts val="1800"/>
              </a:spcAft>
            </a:pPr>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100"/>
                                  </p:stCondLst>
                                  <p:iterate type="lt">
                                    <p:tmPct val="10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par>
                                <p:cTn id="13" presetID="10" presetClass="entr" presetSubtype="0" fill="hold" nodeType="withEffect">
                                  <p:stCondLst>
                                    <p:cond delay="90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par>
                          <p:cTn id="16" fill="hold">
                            <p:stCondLst>
                              <p:cond delay="2100"/>
                            </p:stCondLst>
                            <p:childTnLst>
                              <p:par>
                                <p:cTn id="17" presetID="10" presetClass="entr" presetSubtype="0" fill="hold" nodeType="afterEffect">
                                  <p:stCondLst>
                                    <p:cond delay="100"/>
                                  </p:stCondLst>
                                  <p:iterate type="lt">
                                    <p:tmPct val="10000"/>
                                  </p:iterate>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500"/>
                                        <p:tgtEl>
                                          <p:spTgt spid="7">
                                            <p:txEl>
                                              <p:pRg st="2" end="2"/>
                                            </p:txEl>
                                          </p:spTgt>
                                        </p:tgtEl>
                                      </p:cBhvr>
                                    </p:animEffect>
                                  </p:childTnLst>
                                </p:cTn>
                              </p:par>
                            </p:childTnLst>
                          </p:cTn>
                        </p:par>
                        <p:par>
                          <p:cTn id="20" fill="hold">
                            <p:stCondLst>
                              <p:cond delay="4050"/>
                            </p:stCondLst>
                            <p:childTnLst>
                              <p:par>
                                <p:cTn id="21" presetID="10" presetClass="entr" presetSubtype="0" fill="hold" nodeType="afterEffect">
                                  <p:stCondLst>
                                    <p:cond delay="1650"/>
                                  </p:stCondLst>
                                  <p:iterate type="lt">
                                    <p:tmPct val="10000"/>
                                  </p:iterate>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500"/>
                                        <p:tgtEl>
                                          <p:spTgt spid="7">
                                            <p:txEl>
                                              <p:pRg st="3" end="3"/>
                                            </p:txEl>
                                          </p:spTgt>
                                        </p:tgtEl>
                                      </p:cBhvr>
                                    </p:animEffect>
                                  </p:childTnLst>
                                </p:cTn>
                              </p:par>
                            </p:childTnLst>
                          </p:cTn>
                        </p:par>
                        <p:par>
                          <p:cTn id="24" fill="hold">
                            <p:stCondLst>
                              <p:cond delay="7450"/>
                            </p:stCondLst>
                            <p:childTnLst>
                              <p:par>
                                <p:cTn id="25" presetID="10" presetClass="entr" presetSubtype="0" fill="hold" nodeType="afterEffect">
                                  <p:stCondLst>
                                    <p:cond delay="150"/>
                                  </p:stCondLst>
                                  <p:iterate type="lt">
                                    <p:tmPct val="10000"/>
                                  </p:iterate>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par>
                          <p:cTn id="28" fill="hold">
                            <p:stCondLst>
                              <p:cond delay="9450"/>
                            </p:stCondLst>
                            <p:childTnLst>
                              <p:par>
                                <p:cTn id="29" presetID="10" presetClass="entr" presetSubtype="0" fill="hold" nodeType="afterEffect">
                                  <p:stCondLst>
                                    <p:cond delay="150"/>
                                  </p:stCondLst>
                                  <p:iterate type="lt">
                                    <p:tmPct val="10000"/>
                                  </p:iterate>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What is EFM?</a:t>
            </a:r>
            <a:endParaRPr lang="en-US" dirty="0"/>
          </a:p>
        </p:txBody>
      </p:sp>
      <p:pic>
        <p:nvPicPr>
          <p:cNvPr id="1026" name="Picture 2"/>
          <p:cNvPicPr>
            <a:picLocks noGrp="1" noChangeAspect="1" noChangeArrowheads="1"/>
          </p:cNvPicPr>
          <p:nvPr>
            <p:ph idx="1"/>
          </p:nvPr>
        </p:nvPicPr>
        <p:blipFill>
          <a:blip r:embed="rId4" cstate="print"/>
          <a:stretch>
            <a:fillRect/>
          </a:stretch>
        </p:blipFill>
        <p:spPr bwMode="auto">
          <a:xfrm>
            <a:off x="604222" y="530225"/>
            <a:ext cx="7981593" cy="4187825"/>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Home Page</a:t>
            </a:r>
            <a:endParaRPr lang="en-US" dirty="0"/>
          </a:p>
        </p:txBody>
      </p:sp>
      <p:pic>
        <p:nvPicPr>
          <p:cNvPr id="1027" name="Picture 3"/>
          <p:cNvPicPr>
            <a:picLocks noGrp="1" noChangeAspect="1" noChangeArrowheads="1"/>
          </p:cNvPicPr>
          <p:nvPr>
            <p:ph idx="1"/>
          </p:nvPr>
        </p:nvPicPr>
        <p:blipFill>
          <a:blip r:embed="rId4" cstate="print"/>
          <a:stretch>
            <a:fillRect/>
          </a:stretch>
        </p:blipFill>
        <p:spPr bwMode="auto">
          <a:xfrm>
            <a:off x="1981200" y="641419"/>
            <a:ext cx="5410200" cy="476878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Home Page</a:t>
            </a:r>
            <a:endParaRPr lang="en-US" dirty="0"/>
          </a:p>
        </p:txBody>
      </p:sp>
      <p:pic>
        <p:nvPicPr>
          <p:cNvPr id="1027" name="Picture 3"/>
          <p:cNvPicPr>
            <a:picLocks noGrp="1" noChangeArrowheads="1"/>
          </p:cNvPicPr>
          <p:nvPr>
            <p:ph idx="1"/>
          </p:nvPr>
        </p:nvPicPr>
        <p:blipFill>
          <a:blip r:embed="rId4" cstate="print"/>
          <a:stretch>
            <a:fillRect/>
          </a:stretch>
        </p:blipFill>
        <p:spPr bwMode="auto">
          <a:xfrm>
            <a:off x="1984248" y="641418"/>
            <a:ext cx="5413248" cy="4773168"/>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Home Page</a:t>
            </a:r>
            <a:endParaRPr lang="en-US" dirty="0"/>
          </a:p>
        </p:txBody>
      </p:sp>
      <p:pic>
        <p:nvPicPr>
          <p:cNvPr id="1027" name="Picture 3"/>
          <p:cNvPicPr>
            <a:picLocks noGrp="1" noChangeArrowheads="1"/>
          </p:cNvPicPr>
          <p:nvPr>
            <p:ph idx="1"/>
          </p:nvPr>
        </p:nvPicPr>
        <p:blipFill>
          <a:blip r:embed="rId4" cstate="print"/>
          <a:stretch>
            <a:fillRect/>
          </a:stretch>
        </p:blipFill>
        <p:spPr bwMode="auto">
          <a:xfrm>
            <a:off x="1984248" y="641418"/>
            <a:ext cx="5413248" cy="4773168"/>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000" fill="hold"/>
                                        <p:tgtEl>
                                          <p:spTgt spid="1027"/>
                                        </p:tgtEl>
                                        <p:attrNameLst>
                                          <p:attrName>ppt_w</p:attrName>
                                        </p:attrNameLst>
                                      </p:cBhvr>
                                      <p:tavLst>
                                        <p:tav tm="0">
                                          <p:val>
                                            <p:fltVal val="0"/>
                                          </p:val>
                                        </p:tav>
                                        <p:tav tm="100000">
                                          <p:val>
                                            <p:strVal val="#ppt_w"/>
                                          </p:val>
                                        </p:tav>
                                      </p:tavLst>
                                    </p:anim>
                                    <p:anim calcmode="lin" valueType="num">
                                      <p:cBhvr>
                                        <p:cTn id="13" dur="1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2920" y="5334000"/>
            <a:ext cx="8183880" cy="701040"/>
          </a:xfrm>
        </p:spPr>
        <p:txBody>
          <a:bodyPr/>
          <a:lstStyle/>
          <a:p>
            <a:r>
              <a:rPr lang="en-US" dirty="0" smtClean="0"/>
              <a:t>My Staff Workspace</a:t>
            </a:r>
            <a:endParaRPr lang="en-US" dirty="0"/>
          </a:p>
        </p:txBody>
      </p:sp>
      <p:pic>
        <p:nvPicPr>
          <p:cNvPr id="5122" name="Picture 2"/>
          <p:cNvPicPr>
            <a:picLocks noGrp="1" noChangeAspect="1" noChangeArrowheads="1"/>
          </p:cNvPicPr>
          <p:nvPr>
            <p:ph idx="1"/>
          </p:nvPr>
        </p:nvPicPr>
        <p:blipFill>
          <a:blip r:embed="rId4" cstate="print"/>
          <a:stretch>
            <a:fillRect/>
          </a:stretch>
        </p:blipFill>
        <p:spPr bwMode="auto">
          <a:xfrm>
            <a:off x="1211930" y="530352"/>
            <a:ext cx="6720141" cy="4846320"/>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randombar(horizontal)">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8&quot;&gt;&lt;property id=&quot;20148&quot; value=&quot;5&quot;/&gt;&lt;property id=&quot;20300&quot; value=&quot;Slide 6 - &amp;quot;Home Page&amp;quot;&quot;/&gt;&lt;property id=&quot;20307&quot; value=&quot;259&quot;/&gt;&lt;/object&gt;&lt;object type=&quot;3&quot; unique_id=&quot;10009&quot;&gt;&lt;property id=&quot;20148&quot; value=&quot;5&quot;/&gt;&lt;property id=&quot;20300&quot; value=&quot;Slide 7 - &amp;quot;Home Page&amp;quot;&quot;/&gt;&lt;property id=&quot;20307&quot; value=&quot;261&quot;/&gt;&lt;/object&gt;&lt;object type=&quot;3&quot; unique_id=&quot;10011&quot;&gt;&lt;property id=&quot;20148&quot; value=&quot;5&quot;/&gt;&lt;property id=&quot;20300&quot; value=&quot;Slide 8 - &amp;quot;Home Page&amp;quot;&quot;/&gt;&lt;property id=&quot;20307&quot; value=&quot;263&quot;/&gt;&lt;/object&gt;&lt;object type=&quot;3&quot; unique_id=&quot;10015&quot;&gt;&lt;property id=&quot;20148&quot; value=&quot;5&quot;/&gt;&lt;property id=&quot;20300&quot; value=&quot;Slide 12&quot;/&gt;&lt;property id=&quot;20307&quot; value=&quot;267&quot;/&gt;&lt;/object&gt;&lt;object type=&quot;3&quot; unique_id=&quot;10017&quot;&gt;&lt;property id=&quot;20148&quot; value=&quot;5&quot;/&gt;&lt;property id=&quot;20300&quot; value=&quot;Slide 14 - &amp;quot;Manage Individuals&amp;quot;&quot;/&gt;&lt;property id=&quot;20307&quot; value=&quot;269&quot;/&gt;&lt;/object&gt;&lt;object type=&quot;3&quot; unique_id=&quot;10616&quot;&gt;&lt;property id=&quot;20148&quot; value=&quot;5&quot;/&gt;&lt;property id=&quot;20300&quot; value=&quot;Slide 5 - &amp;quot;What is EFM?&amp;quot;&quot;/&gt;&lt;property id=&quot;20307&quot; value=&quot;296&quot;/&gt;&lt;/object&gt;&lt;object type=&quot;3&quot; unique_id=&quot;11062&quot;&gt;&lt;property id=&quot;20148&quot; value=&quot;5&quot;/&gt;&lt;property id=&quot;20300&quot; value=&quot;Slide 26 - &amp;quot;Conclusion&amp;quot;&quot;/&gt;&lt;property id=&quot;20307&quot; value=&quot;302&quot;/&gt;&lt;/object&gt;&lt;object type=&quot;3&quot; unique_id=&quot;11570&quot;&gt;&lt;property id=&quot;20148&quot; value=&quot;5&quot;/&gt;&lt;property id=&quot;20300&quot; value=&quot;Slide 1 - &amp;quot;Employ Florida Marketplace &amp;quot;&quot;/&gt;&lt;property id=&quot;20307&quot; value=&quot;305&quot;/&gt;&lt;/object&gt;&lt;object type=&quot;3&quot; unique_id=&quot;11571&quot;&gt;&lt;property id=&quot;20148&quot; value=&quot;5&quot;/&gt;&lt;property id=&quot;20300&quot; value=&quot;Slide 2 - &amp;quot;Objectives&amp;quot;&quot;/&gt;&lt;property id=&quot;20307&quot; value=&quot;306&quot;/&gt;&lt;/object&gt;&lt;object type=&quot;3&quot; unique_id=&quot;11572&quot;&gt;&lt;property id=&quot;20148&quot; value=&quot;5&quot;/&gt;&lt;property id=&quot;20300&quot; value=&quot;Slide 3 - &amp;quot;What is EFM?&amp;quot;&quot;/&gt;&lt;property id=&quot;20307&quot; value=&quot;307&quot;/&gt;&lt;/object&gt;&lt;object type=&quot;3&quot; unique_id=&quot;11573&quot;&gt;&lt;property id=&quot;20148&quot; value=&quot;5&quot;/&gt;&lt;property id=&quot;20300&quot; value=&quot;Slide 4 - &amp;quot;What is EFM?&amp;quot;&quot;/&gt;&lt;property id=&quot;20307&quot; value=&quot;308&quot;/&gt;&lt;/object&gt;&lt;object type=&quot;3&quot; unique_id=&quot;11575&quot;&gt;&lt;property id=&quot;20148&quot; value=&quot;5&quot;/&gt;&lt;property id=&quot;20300&quot; value=&quot;Slide 15 - &amp;quot;Register an Individual&amp;quot;&quot;/&gt;&lt;property id=&quot;20307&quot; value=&quot;310&quot;/&gt;&lt;/object&gt;&lt;object type=&quot;3&quot; unique_id=&quot;11576&quot;&gt;&lt;property id=&quot;20148&quot; value=&quot;5&quot;/&gt;&lt;property id=&quot;20300&quot; value=&quot;Slide 16 - &amp;quot;Manage Employers&amp;quot;&quot;/&gt;&lt;property id=&quot;20307&quot; value=&quot;319&quot;/&gt;&lt;/object&gt;&lt;object type=&quot;3&quot; unique_id=&quot;11577&quot;&gt;&lt;property id=&quot;20148&quot; value=&quot;5&quot;/&gt;&lt;property id=&quot;20300&quot; value=&quot;Slide 17 - &amp;quot;Manage Résumés&amp;quot;&quot;/&gt;&lt;property id=&quot;20307&quot; value=&quot;320&quot;/&gt;&lt;/object&gt;&lt;object type=&quot;3&quot; unique_id=&quot;11578&quot;&gt;&lt;property id=&quot;20148&quot; value=&quot;5&quot;/&gt;&lt;property id=&quot;20300&quot; value=&quot;Slide 18 - &amp;quot;Create a Résumé&amp;quot;&quot;/&gt;&lt;property id=&quot;20307&quot; value=&quot;321&quot;/&gt;&lt;/object&gt;&lt;object type=&quot;3&quot; unique_id=&quot;11579&quot;&gt;&lt;property id=&quot;20148&quot; value=&quot;5&quot;/&gt;&lt;property id=&quot;20300&quot; value=&quot;Slide 19 - &amp;quot;Create a Résumé&amp;quot;&quot;/&gt;&lt;property id=&quot;20307&quot; value=&quot;322&quot;/&gt;&lt;/object&gt;&lt;object type=&quot;3&quot; unique_id=&quot;11580&quot;&gt;&lt;property id=&quot;20148&quot; value=&quot;5&quot;/&gt;&lt;property id=&quot;20300&quot; value=&quot;Slide 20 - &amp;quot;Create a Résumé&amp;quot;&quot;/&gt;&lt;property id=&quot;20307&quot; value=&quot;323&quot;/&gt;&lt;/object&gt;&lt;object type=&quot;3&quot; unique_id=&quot;11581&quot;&gt;&lt;property id=&quot;20148&quot; value=&quot;5&quot;/&gt;&lt;property id=&quot;20300&quot; value=&quot;Slide 21 - &amp;quot;Manage Résumés&amp;quot;&quot;/&gt;&lt;property id=&quot;20307&quot; value=&quot;324&quot;/&gt;&lt;/object&gt;&lt;object type=&quot;3&quot; unique_id=&quot;11582&quot;&gt;&lt;property id=&quot;20148&quot; value=&quot;5&quot;/&gt;&lt;property id=&quot;20300&quot; value=&quot;Slide 22 - &amp;quot;Services for Workforce Staff&amp;quot;&quot;/&gt;&lt;property id=&quot;20307&quot; value=&quot;325&quot;/&gt;&lt;/object&gt;&lt;object type=&quot;3&quot; unique_id=&quot;12113&quot;&gt;&lt;property id=&quot;20148&quot; value=&quot;5&quot;/&gt;&lt;property id=&quot;20300&quot; value=&quot;Slide 23 - &amp;quot;Manage Job Orders&amp;quot;&quot;/&gt;&lt;property id=&quot;20307&quot; value=&quot;326&quot;/&gt;&lt;/object&gt;&lt;object type=&quot;3&quot; unique_id=&quot;12264&quot;&gt;&lt;property id=&quot;20148&quot; value=&quot;5&quot;/&gt;&lt;property id=&quot;20300&quot; value=&quot;Slide 13 - &amp;quot;Services for Workforce Staff&amp;quot;&quot;/&gt;&lt;property id=&quot;20307&quot; value=&quot;331&quot;/&gt;&lt;/object&gt;&lt;object type=&quot;3&quot; unique_id=&quot;12265&quot;&gt;&lt;property id=&quot;20148&quot; value=&quot;5&quot;/&gt;&lt;property id=&quot;20300&quot; value=&quot;Slide 24 - &amp;quot;Manage Labor Exchange&amp;quot;&quot;/&gt;&lt;property id=&quot;20307&quot; value=&quot;332&quot;/&gt;&lt;/object&gt;&lt;object type=&quot;3&quot; unique_id=&quot;12267&quot;&gt;&lt;property id=&quot;20148&quot; value=&quot;5&quot;/&gt;&lt;property id=&quot;20300&quot; value=&quot;Slide 25 - &amp;quot;Manage Activities&amp;quot;&quot;/&gt;&lt;property id=&quot;20307&quot; value=&quot;334&quot;/&gt;&lt;/object&gt;&lt;object type=&quot;3&quot; unique_id=&quot;12268&quot;&gt;&lt;property id=&quot;20148&quot; value=&quot;5&quot;/&gt;&lt;property id=&quot;20300&quot; value=&quot;Slide 9 - &amp;quot;My Staff Workspace&amp;quot;&quot;/&gt;&lt;property id=&quot;20307&quot; value=&quot;335&quot;/&gt;&lt;/object&gt;&lt;object type=&quot;3&quot; unique_id=&quot;12270&quot;&gt;&lt;property id=&quot;20148&quot; value=&quot;5&quot;/&gt;&lt;property id=&quot;20300&quot; value=&quot;Slide 11 - &amp;quot;My Staff Workspace-My Staff Resources&amp;quot;&quot;/&gt;&lt;property id=&quot;20307&quot; value=&quot;337&quot;/&gt;&lt;/object&gt;&lt;object type=&quot;3&quot; unique_id=&quot;12272&quot;&gt;&lt;property id=&quot;20148&quot; value=&quot;5&quot;/&gt;&lt;property id=&quot;20300&quot; value=&quot;Slide 10 - &amp;quot;Services for Workforce Staff&amp;quot;&quot;/&gt;&lt;property id=&quot;20307&quot; value=&quot;340&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98264A-612C-4F26-8DC8-808670BB8BA4}&quot;/&gt;&lt;isInvalidForFieldText val=&quot;0&quot;/&gt;&lt;Image&gt;&lt;filename val=&quot;C:\Users\gainesj\AppData\Local\Temp\CP60048425208Session\CPTrustFolder60048425223\PPTImport60049046482\data\asimages\{9598264A-612C-4F26-8DC8-808670BB8BA4}_1.png&quot;/&gt;&lt;left val=&quot;56&quot;/&gt;&lt;top val=&quot;228&quot;/&gt;&lt;width val=&quot;647&quot;/&gt;&lt;height val=&quot;6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7CE61A-4CFB-4A6E-A32E-E207AFDDFE68}&quot;/&gt;&lt;isInvalidForFieldText val=&quot;0&quot;/&gt;&lt;Image&gt;&lt;filename val=&quot;C:\Users\gainesj\AppData\Local\Temp\CP60048425208Session\CPTrustFolder60048425223\PPTImport60049046482\data\asimages\{B77CE61A-4CFB-4A6E-A32E-E207AFDDFE68}_2.png&quot;/&gt;&lt;left val=&quot;21&quot;/&gt;&lt;top val=&quot;415&quot;/&gt;&lt;width val=&quot;264&quot;/&gt;&lt;height val=&quot;6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65794C-525D-41C6-8620-30807E7576C5}&quot;/&gt;&lt;isInvalidForFieldText val=&quot;0&quot;/&gt;&lt;Image&gt;&lt;filename val=&quot;C:\Users\gainesj\AppData\Local\Temp\CP60048425208Session\CPTrustFolder60048425223\PPTImport60049046482\data\asimages\{9765794C-525D-41C6-8620-30807E7576C5}_3.png&quot;/&gt;&lt;left val=&quot;21&quot;/&gt;&lt;top val=&quot;391&quot;/&gt;&lt;width val=&quot;664&quot;/&gt;&lt;height val=&quot;86&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AD3555-086F-4859-B70D-7023FC8A829E}&quot;/&gt;&lt;isInvalidForFieldText val=&quot;0&quot;/&gt;&lt;Image&gt;&lt;filename val=&quot;C:\Users\gainesj\AppData\Local\Temp\CP60048425208Session\CPTrustFolder60048425223\PPTImport60049046482\data\asimages\{BCAD3555-086F-4859-B70D-7023FC8A829E}_4.png&quot;/&gt;&lt;left val=&quot;21&quot;/&gt;&lt;top val=&quot;391&quot;/&gt;&lt;width val=&quot;664&quot;/&gt;&lt;height val=&quot;86&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28CB8ECF-2343-4276-B9D5-0B69513F66E7}&quot;/&gt;&lt;isInvalidForFieldText val=&quot;0&quot;/&gt;&lt;Image&gt;&lt;filename val=&quot;C:\Users\gainesj\AppData\Local\Temp\CP60048425208Session\CPTrustFolder60048425223\PPTImport60049046482\data\asimages\{28CB8ECF-2343-4276-B9D5-0B69513F66E7}_MtorLt.png&quot;/&gt;&lt;left val=&quot;17&quot;/&gt;&lt;top val=&quot;23&quot;/&gt;&lt;width val=&quot;687&quot;/&gt;&lt;height val=&quot;50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57ED645-2CB5-4C23-97CF-AB4DF218ECB3}&quot;/&gt;&lt;isInvalidForFieldText val=&quot;0&quot;/&gt;&lt;Image&gt;&lt;filename val=&quot;C:\Users\gainesj\AppData\Local\Temp\CP60048425208Session\CPTrustFolder60048425223\PPTImport60049046482\data\asimages\{457ED645-2CB5-4C23-97CF-AB4DF218ECB3}_5.png&quot;/&gt;&lt;left val=&quot;21&quot;/&gt;&lt;top val=&quot;391&quot;/&gt;&lt;width val=&quot;664&quot;/&gt;&lt;height val=&quot;86&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20A963A3-34C9-4FAE-8AD3-0E5B80B736D4}&quot;/&gt;&lt;isInvalidForFieldText val=&quot;0&quot;/&gt;&lt;Image&gt;&lt;filename val=&quot;C:\Users\gainesj\AppData\Local\Temp\CP60048425208Session\CPTrustFolder60048425223\PPTImport60049046482\data\asimages\{20A963A3-34C9-4FAE-8AD3-0E5B80B736D4}_6.png&quot;/&gt;&lt;left val=&quot;21&quot;/&gt;&lt;top val=&quot;391&quot;/&gt;&lt;width val=&quot;664&quot;/&gt;&lt;height val=&quot;86&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6E2E80-410A-4157-B1E5-C71D3AF21F74}&quot;/&gt;&lt;isInvalidForFieldText val=&quot;0&quot;/&gt;&lt;Image&gt;&lt;filename val=&quot;C:\Users\gainesj\AppData\Local\Temp\CP60048425208Session\CPTrustFolder60048425223\PPTImport60049046482\data\asimages\{846E2E80-410A-4157-B1E5-C71D3AF21F74}_7.png&quot;/&gt;&lt;left val=&quot;21&quot;/&gt;&lt;top val=&quot;391&quot;/&gt;&lt;width val=&quot;664&quot;/&gt;&lt;height val=&quot;86&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5CE2934-2B64-4504-AB10-90DF5EB47BF7}&quot;/&gt;&lt;isInvalidForFieldText val=&quot;0&quot;/&gt;&lt;Image&gt;&lt;filename val=&quot;C:\Users\gainesj\AppData\Local\Temp\CP60048425208Session\CPTrustFolder60048425223\PPTImport60049046482\data\asimages\{55CE2934-2B64-4504-AB10-90DF5EB47BF7}_8.png&quot;/&gt;&lt;left val=&quot;21&quot;/&gt;&lt;top val=&quot;391&quot;/&gt;&lt;width val=&quot;664&quot;/&gt;&lt;height val=&quot;86&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4507CE9-A28E-4EDE-96DB-99CB945F1405}&quot;/&gt;&lt;isInvalidForFieldText val=&quot;0&quot;/&gt;&lt;Image&gt;&lt;filename val=&quot;C:\Users\gainesj\AppData\Local\Temp\CP60048425208Session\CPTrustFolder60048425223\PPTImport60049046482\data\asimages\{B4507CE9-A28E-4EDE-96DB-99CB945F1405}_9.png&quot;/&gt;&lt;left val=&quot;21&quot;/&gt;&lt;top val=&quot;415&quot;/&gt;&lt;width val=&quot;664&quot;/&gt;&lt;height val=&quot;6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FC1F95-5DB7-4D6D-AA8E-F292259E8504}&quot;/&gt;&lt;isInvalidForFieldText val=&quot;0&quot;/&gt;&lt;Image&gt;&lt;filename val=&quot;C:\Users\gainesj\AppData\Local\Temp\CP60048425208Session\CPTrustFolder60048425223\PPTImport60049046482\data\asimages\{5DFC1F95-5DB7-4D6D-AA8E-F292259E8504}_10.png&quot;/&gt;&lt;left val=&quot;21&quot;/&gt;&lt;top val=&quot;391&quot;/&gt;&lt;width val=&quot;664&quot;/&gt;&lt;height val=&quot;8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24396E6-7AB6-4C48-AEA1-6F70E34F4AFE}&quot;/&gt;&lt;isInvalidForFieldText val=&quot;0&quot;/&gt;&lt;Image&gt;&lt;filename val=&quot;C:\Users\gainesj\AppData\Local\Temp\CP60048425208Session\CPTrustFolder60048425223\PPTImport60049046482\data\asimages\{324396E6-7AB6-4C48-AEA1-6F70E34F4AFE}_12.png&quot;/&gt;&lt;left val=&quot;27&quot;/&gt;&lt;top val=&quot;419&quot;/&gt;&lt;width val=&quot;664&quot;/&gt;&lt;height val=&quot;50&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28E0F4C-B89E-480A-9EAB-FEE6A95D9F9E}&quot;/&gt;&lt;isInvalidForFieldText val=&quot;0&quot;/&gt;&lt;Image&gt;&lt;filename val=&quot;C:\Users\gainesj\AppData\Local\Temp\CP60048425208Session\CPTrustFolder60048425223\PPTImport60049046482\data\asimages\{128E0F4C-B89E-480A-9EAB-FEE6A95D9F9E}_13.png&quot;/&gt;&lt;left val=&quot;9&quot;/&gt;&lt;top val=&quot;0&quot;/&gt;&lt;width val=&quot;697&quot;/&gt;&lt;height val=&quot;538&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F743D8-2F8D-417A-B55A-D2D61A114B74}&quot;/&gt;&lt;isInvalidForFieldText val=&quot;0&quot;/&gt;&lt;Image&gt;&lt;filename val=&quot;C:\Users\gainesj\AppData\Local\Temp\CP60048425208Session\CPTrustFolder60048425223\PPTImport60049046482\data\asimages\{CDF743D8-2F8D-417A-B55A-D2D61A114B74}_14.png&quot;/&gt;&lt;left val=&quot;21&quot;/&gt;&lt;top val=&quot;391&quot;/&gt;&lt;width val=&quot;664&quot;/&gt;&lt;height val=&quot;86&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A182F9A6-D48A-4EF9-8E60-BE178F8114CF}&quot;/&gt;&lt;isInvalidForFieldText val=&quot;0&quot;/&gt;&lt;Image&gt;&lt;filename val=&quot;C:\Users\gainesj\AppData\Local\Temp\CP60048425208Session\CPTrustFolder60048425223\PPTImport60049046482\data\asimages\{A182F9A6-D48A-4EF9-8E60-BE178F8114CF}_15.png&quot;/&gt;&lt;left val=&quot;21&quot;/&gt;&lt;top val=&quot;391&quot;/&gt;&lt;width val=&quot;664&quot;/&gt;&lt;height val=&quot;86&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48071F41-4622-400D-A068-BD6D5325E5B8}&quot;/&gt;&lt;isInvalidForFieldText val=&quot;0&quot;/&gt;&lt;Image&gt;&lt;filename val=&quot;C:\Users\gainesj\AppData\Local\Temp\CP60048425208Session\CPTrustFolder60048425223\PPTImport60049046482\data\asimages\{48071F41-4622-400D-A068-BD6D5325E5B8}_17.png&quot;/&gt;&lt;left val=&quot;21&quot;/&gt;&lt;top val=&quot;391&quot;/&gt;&lt;width val=&quot;664&quot;/&gt;&lt;height val=&quot;8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15E1FA-F111-4F3D-9F97-5A66FEEA1471}&quot;/&gt;&lt;isInvalidForFieldText val=&quot;0&quot;/&gt;&lt;Image&gt;&lt;filename val=&quot;C:\Users\gainesj\AppData\Local\Temp\CP60048425208Session\CPTrustFolder60048425223\PPTImport60049046482\data\asimages\{7815E1FA-F111-4F3D-9F97-5A66FEEA1471}_19.png&quot;/&gt;&lt;left val=&quot;21&quot;/&gt;&lt;top val=&quot;391&quot;/&gt;&lt;width val=&quot;664&quot;/&gt;&lt;height val=&quot;86&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5A024DB-FDB5-4895-9A47-9BFA1F8C294A}&quot;/&gt;&lt;isInvalidForFieldText val=&quot;0&quot;/&gt;&lt;Image&gt;&lt;filename val=&quot;C:\Users\gainesj\AppData\Local\Temp\CP60048425208Session\CPTrustFolder60048425223\PPTImport60049046482\data\asimages\{25A024DB-FDB5-4895-9A47-9BFA1F8C294A}_20.png&quot;/&gt;&lt;left val=&quot;21&quot;/&gt;&lt;top val=&quot;391&quot;/&gt;&lt;width val=&quot;664&quot;/&gt;&lt;height val=&quot;86&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3B13B5-F6AD-44B3-8B31-86D9F125FD4E}&quot;/&gt;&lt;isInvalidForFieldText val=&quot;0&quot;/&gt;&lt;Image&gt;&lt;filename val=&quot;C:\Users\gainesj\AppData\Local\Temp\CP60048425208Session\CPTrustFolder60048425223\PPTImport60049046482\data\asimages\{BD3B13B5-F6AD-44B3-8B31-86D9F125FD4E}_21.png&quot;/&gt;&lt;left val=&quot;21&quot;/&gt;&lt;top val=&quot;391&quot;/&gt;&lt;width val=&quot;664&quot;/&gt;&lt;height val=&quot;86&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E9FA47-CE3A-4D2D-BAFC-CFEA8C9F07BE}&quot;/&gt;&lt;isInvalidForFieldText val=&quot;0&quot;/&gt;&lt;Image&gt;&lt;filename val=&quot;C:\Users\gainesj\AppData\Local\Temp\CP60048425208Session\CPTrustFolder60048425223\PPTImport60049046482\data\asimages\{BAE9FA47-CE3A-4D2D-BAFC-CFEA8C9F07BE}_22.png&quot;/&gt;&lt;left val=&quot;21&quot;/&gt;&lt;top val=&quot;391&quot;/&gt;&lt;width val=&quot;664&quot;/&gt;&lt;height val=&quot;8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AB67A1C-57ED-497E-A879-38374258878F}&quot;/&gt;&lt;isInvalidForFieldText val=&quot;0&quot;/&gt;&lt;Image&gt;&lt;filename val=&quot;C:\Users\gainesj\AppData\Local\Temp\CP60048425208Session\CPTrustFolder60048425223\PPTImport60049046482\data\asimages\{BAB67A1C-57ED-497E-A879-38374258878F}_23.png&quot;/&gt;&lt;left val=&quot;21&quot;/&gt;&lt;top val=&quot;391&quot;/&gt;&lt;width val=&quot;664&quot;/&gt;&lt;height val=&quot;8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8C3ED6-DCDA-4ED3-897D-7EC3CF1CA140}&quot;/&gt;&lt;isInvalidForFieldText val=&quot;0&quot;/&gt;&lt;Image&gt;&lt;filename val=&quot;C:\Users\gainesj\AppData\Local\Temp\CP60048425208Session\CPTrustFolder60048425223\PPTImport60049046482\data\asimages\{8F8C3ED6-DCDA-4ED3-897D-7EC3CF1CA140}_24.png&quot;/&gt;&lt;left val=&quot;21&quot;/&gt;&lt;top val=&quot;391&quot;/&gt;&lt;width val=&quot;664&quot;/&gt;&lt;height val=&quot;86&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187F059-A5C8-40C5-86CF-0588098685CD}&quot;/&gt;&lt;isInvalidForFieldText val=&quot;0&quot;/&gt;&lt;Image&gt;&lt;filename val=&quot;C:\Users\gainesj\AppData\Local\Temp\CP60048425208Session\CPTrustFolder60048425223\PPTImport60049046482\data\asimages\{1187F059-A5C8-40C5-86CF-0588098685CD}_26.png&quot;/&gt;&lt;left val=&quot;21&quot;/&gt;&lt;top val=&quot;391&quot;/&gt;&lt;width val=&quot;664&quot;/&gt;&lt;height val=&quot;8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B0021F-78DB-419C-9E90-2A73437F101E}&quot;/&gt;&lt;isInvalidForFieldText val=&quot;0&quot;/&gt;&lt;Image&gt;&lt;filename val=&quot;C:\Users\gainesj\AppData\Local\Temp\CP60048425208Session\CPTrustFolder60048425223\PPTImport60049046482\data\asimages\{78B0021F-78DB-419C-9E90-2A73437F101E}_27.png&quot;/&gt;&lt;left val=&quot;21&quot;/&gt;&lt;top val=&quot;391&quot;/&gt;&lt;width val=&quot;664&quot;/&gt;&lt;height val=&quot;86&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INFO" val="&lt;ThreeDShapeInfo&gt;&lt;uuid val=&quot;{E2F1EF35-2F32-4828-83E2-D5F4AEEF31C8}&quot;/&gt;&lt;isInvalidForFieldText val=&quot;0&quot;/&gt;&lt;Image&gt;&lt;filename val=&quot;C:\Users\gainesj\AppData\Local\Temp\CP60048425208Session\CPTrustFolder60048425223\PPTImport60049046482\data\asimages\{E2F1EF35-2F32-4828-83E2-D5F4AEEF31C8}_28.png&quot;/&gt;&lt;left val=&quot;21&quot;/&gt;&lt;top val=&quot;391&quot;/&gt;&lt;width val=&quot;664&quot;/&gt;&lt;height val=&quot;86&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CDE4E8C-D843-43A6-868E-878248CE9F89}&quot;/&gt;&lt;isInvalidForFieldText val=&quot;0&quot;/&gt;&lt;Image&gt;&lt;filename val=&quot;C:\Users\gainesj\AppData\Local\Temp\CP60048425208Session\CPTrustFolder60048425223\PPTImport60049046482\data\asimages\{ECDE4E8C-D843-43A6-868E-878248CE9F89}_29.png&quot;/&gt;&lt;left val=&quot;21&quot;/&gt;&lt;top val=&quot;391&quot;/&gt;&lt;width val=&quot;664&quot;/&gt;&lt;height val=&quot;86&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BC93BD-AA4C-43BC-B2C5-438C213D8FF3}&quot;/&gt;&lt;isInvalidForFieldText val=&quot;0&quot;/&gt;&lt;Image&gt;&lt;filename val=&quot;C:\Users\gainesj\AppData\Local\Temp\CP60048425208Session\CPTrustFolder60048425223\PPTImport60049046482\data\asimages\{02BC93BD-AA4C-43BC-B2C5-438C213D8FF3}_35.png&quot;/&gt;&lt;left val=&quot;21&quot;/&gt;&lt;top val=&quot;391&quot;/&gt;&lt;width val=&quot;664&quot;/&gt;&lt;height val=&quot;86&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9E804B4-7A99-42E4-95AE-8F7D90F3DDF9}&quot;/&gt;&lt;isInvalidForFieldText val=&quot;0&quot;/&gt;&lt;Image&gt;&lt;filename val=&quot;C:\Users\gainesj\AppData\Local\Temp\CP60048425208Session\CPTrustFolder60048425223\PPTImport60049046482\data\asimages\{49E804B4-7A99-42E4-95AE-8F7D90F3DDF9}_MtorLt.png&quot;/&gt;&lt;left val=&quot;17&quot;/&gt;&lt;top val=&quot;23&quot;/&gt;&lt;width val=&quot;687&quot;/&gt;&lt;height val=&quot;502&quot;/&gt;&lt;hasText val=&quot;1&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TotalTime>
  <Words>2499</Words>
  <Application>Microsoft Office PowerPoint</Application>
  <PresentationFormat>On-screen Show (4:3)</PresentationFormat>
  <Paragraphs>170</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Aspect</vt:lpstr>
      <vt:lpstr>Employ Florida Marketplace </vt:lpstr>
      <vt:lpstr>Objectives</vt:lpstr>
      <vt:lpstr>What is EFM?</vt:lpstr>
      <vt:lpstr>What is EFM?</vt:lpstr>
      <vt:lpstr>What is EFM?</vt:lpstr>
      <vt:lpstr>Home Page</vt:lpstr>
      <vt:lpstr>Home Page</vt:lpstr>
      <vt:lpstr>Home Page</vt:lpstr>
      <vt:lpstr>My Staff Workspace</vt:lpstr>
      <vt:lpstr>Services for Workforce Staff</vt:lpstr>
      <vt:lpstr>My Staff Workspace-My Staff Resources</vt:lpstr>
      <vt:lpstr>Slide 12</vt:lpstr>
      <vt:lpstr>Services for Workforce Staff</vt:lpstr>
      <vt:lpstr>Manage Individuals</vt:lpstr>
      <vt:lpstr>Register an Individual</vt:lpstr>
      <vt:lpstr>Manage Employers</vt:lpstr>
      <vt:lpstr>Manage Résumés</vt:lpstr>
      <vt:lpstr>Create a Résumé</vt:lpstr>
      <vt:lpstr>Create a Résumé</vt:lpstr>
      <vt:lpstr>Create a Résumé</vt:lpstr>
      <vt:lpstr>Manage Résumés</vt:lpstr>
      <vt:lpstr>Services for Workforce Staff</vt:lpstr>
      <vt:lpstr>Manage Job Orders</vt:lpstr>
      <vt:lpstr>Manage Labor Exchange</vt:lpstr>
      <vt:lpstr>Manage Activities</vt:lpstr>
      <vt:lpstr>Conclusion</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motteri</dc:creator>
  <cp:lastModifiedBy>Joseph Gaines</cp:lastModifiedBy>
  <cp:revision>85</cp:revision>
  <dcterms:created xsi:type="dcterms:W3CDTF">2012-06-13T14:19:24Z</dcterms:created>
  <dcterms:modified xsi:type="dcterms:W3CDTF">2013-02-20T21:50:02Z</dcterms:modified>
</cp:coreProperties>
</file>