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handoutMasterIdLst>
    <p:handoutMasterId r:id="rId32"/>
  </p:handoutMasterIdLst>
  <p:sldIdLst>
    <p:sldId id="344" r:id="rId5"/>
    <p:sldId id="346" r:id="rId6"/>
    <p:sldId id="348" r:id="rId7"/>
    <p:sldId id="350" r:id="rId8"/>
    <p:sldId id="351" r:id="rId9"/>
    <p:sldId id="353" r:id="rId10"/>
    <p:sldId id="341" r:id="rId11"/>
    <p:sldId id="316" r:id="rId12"/>
    <p:sldId id="317" r:id="rId13"/>
    <p:sldId id="318" r:id="rId14"/>
    <p:sldId id="321" r:id="rId15"/>
    <p:sldId id="332" r:id="rId16"/>
    <p:sldId id="355" r:id="rId17"/>
    <p:sldId id="334" r:id="rId18"/>
    <p:sldId id="320" r:id="rId19"/>
    <p:sldId id="322" r:id="rId20"/>
    <p:sldId id="323" r:id="rId21"/>
    <p:sldId id="324" r:id="rId22"/>
    <p:sldId id="331" r:id="rId23"/>
    <p:sldId id="325" r:id="rId24"/>
    <p:sldId id="326" r:id="rId25"/>
    <p:sldId id="327" r:id="rId26"/>
    <p:sldId id="329" r:id="rId27"/>
    <p:sldId id="330" r:id="rId28"/>
    <p:sldId id="335" r:id="rId29"/>
    <p:sldId id="343" r:id="rId30"/>
  </p:sldIdLst>
  <p:sldSz cx="9144000" cy="6858000" type="screen4x3"/>
  <p:notesSz cx="6946900" cy="9220200"/>
  <p:embeddedFontLst>
    <p:embeddedFont>
      <p:font typeface="Calibri" pitchFamily="34" charset="0"/>
      <p:regular r:id="rId33"/>
      <p:bold r:id="rId34"/>
      <p:italic r:id="rId35"/>
      <p:boldItalic r:id="rId36"/>
    </p:embeddedFont>
    <p:embeddedFont>
      <p:font typeface="Segoe UI" pitchFamily="34" charset="0"/>
      <p:regular r:id="rId37"/>
      <p:bold r:id="rId38"/>
      <p:italic r:id="rId39"/>
      <p:boldItalic r:id="rId40"/>
    </p:embeddedFont>
    <p:embeddedFont>
      <p:font typeface="Perpetua" pitchFamily="18"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B43"/>
    <a:srgbClr val="1429C2"/>
    <a:srgbClr val="B2C3F8"/>
    <a:srgbClr val="E4F9B1"/>
    <a:srgbClr val="B4F6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3333" autoAdjust="0"/>
  </p:normalViewPr>
  <p:slideViewPr>
    <p:cSldViewPr>
      <p:cViewPr varScale="1">
        <p:scale>
          <a:sx n="48" d="100"/>
          <a:sy n="48" d="100"/>
        </p:scale>
        <p:origin x="-894" y="-10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6" tIns="46188" rIns="92376" bIns="46188" rtlCol="0"/>
          <a:lstStyle>
            <a:lvl1pPr algn="l">
              <a:defRPr sz="1200"/>
            </a:lvl1pPr>
          </a:lstStyle>
          <a:p>
            <a:endParaRPr lang="en-US" dirty="0"/>
          </a:p>
        </p:txBody>
      </p:sp>
      <p:sp>
        <p:nvSpPr>
          <p:cNvPr id="3" name="Date Placeholder 2"/>
          <p:cNvSpPr>
            <a:spLocks noGrp="1"/>
          </p:cNvSpPr>
          <p:nvPr>
            <p:ph type="dt" sz="quarter" idx="1"/>
          </p:nvPr>
        </p:nvSpPr>
        <p:spPr>
          <a:xfrm>
            <a:off x="3934970" y="0"/>
            <a:ext cx="3010323" cy="461010"/>
          </a:xfrm>
          <a:prstGeom prst="rect">
            <a:avLst/>
          </a:prstGeom>
        </p:spPr>
        <p:txBody>
          <a:bodyPr vert="horz" lIns="92376" tIns="46188" rIns="92376" bIns="46188" rtlCol="0"/>
          <a:lstStyle>
            <a:lvl1pPr algn="r">
              <a:defRPr sz="1200"/>
            </a:lvl1pPr>
          </a:lstStyle>
          <a:p>
            <a:fld id="{E288B8DF-24AD-4F40-BBFC-89725AEAF415}" type="datetimeFigureOut">
              <a:rPr lang="en-US" smtClean="0"/>
              <a:pPr/>
              <a:t>9/11/2012</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76" tIns="46188" rIns="92376" bIns="461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70" y="8757590"/>
            <a:ext cx="3010323" cy="461010"/>
          </a:xfrm>
          <a:prstGeom prst="rect">
            <a:avLst/>
          </a:prstGeom>
        </p:spPr>
        <p:txBody>
          <a:bodyPr vert="horz" lIns="92376" tIns="46188" rIns="92376" bIns="46188" rtlCol="0" anchor="b"/>
          <a:lstStyle>
            <a:lvl1pPr algn="r">
              <a:defRPr sz="1200"/>
            </a:lvl1pPr>
          </a:lstStyle>
          <a:p>
            <a:fld id="{3F2352DE-026B-4B56-8316-D39959E3BD60}" type="slidenum">
              <a:rPr lang="en-US" smtClean="0"/>
              <a:pPr/>
              <a:t>‹#›</a:t>
            </a:fld>
            <a:endParaRPr lang="en-US" dirty="0"/>
          </a:p>
        </p:txBody>
      </p:sp>
    </p:spTree>
    <p:extLst>
      <p:ext uri="{BB962C8B-B14F-4D97-AF65-F5344CB8AC3E}">
        <p14:creationId xmlns="" xmlns:p14="http://schemas.microsoft.com/office/powerpoint/2010/main" val="1973420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6" tIns="46188" rIns="92376" bIns="46188" rtlCol="0"/>
          <a:lstStyle>
            <a:lvl1pPr algn="l">
              <a:defRPr sz="1200"/>
            </a:lvl1pPr>
          </a:lstStyle>
          <a:p>
            <a:endParaRPr lang="en-US" dirty="0"/>
          </a:p>
        </p:txBody>
      </p:sp>
      <p:sp>
        <p:nvSpPr>
          <p:cNvPr id="3" name="Date Placeholder 2"/>
          <p:cNvSpPr>
            <a:spLocks noGrp="1"/>
          </p:cNvSpPr>
          <p:nvPr>
            <p:ph type="dt" idx="1"/>
          </p:nvPr>
        </p:nvSpPr>
        <p:spPr>
          <a:xfrm>
            <a:off x="3934970" y="0"/>
            <a:ext cx="3010323" cy="461010"/>
          </a:xfrm>
          <a:prstGeom prst="rect">
            <a:avLst/>
          </a:prstGeom>
        </p:spPr>
        <p:txBody>
          <a:bodyPr vert="horz" lIns="92376" tIns="46188" rIns="92376" bIns="46188" rtlCol="0"/>
          <a:lstStyle>
            <a:lvl1pPr algn="r">
              <a:defRPr sz="1200"/>
            </a:lvl1pPr>
          </a:lstStyle>
          <a:p>
            <a:fld id="{1CD9D4B4-0EC2-42AE-ABEC-26842DCC58CF}" type="datetimeFigureOut">
              <a:rPr lang="en-US" smtClean="0"/>
              <a:pPr/>
              <a:t>9/11/2012</a:t>
            </a:fld>
            <a:endParaRPr lang="en-US" dirty="0"/>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76" tIns="46188" rIns="92376" bIns="46188"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6" tIns="46188" rIns="92376" bIns="4618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57590"/>
            <a:ext cx="3010323" cy="461010"/>
          </a:xfrm>
          <a:prstGeom prst="rect">
            <a:avLst/>
          </a:prstGeom>
        </p:spPr>
        <p:txBody>
          <a:bodyPr vert="horz" lIns="92376" tIns="46188" rIns="92376" bIns="461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76" tIns="46188" rIns="92376" bIns="46188" rtlCol="0" anchor="b"/>
          <a:lstStyle>
            <a:lvl1pPr algn="r">
              <a:defRPr sz="1200"/>
            </a:lvl1pPr>
          </a:lstStyle>
          <a:p>
            <a:fld id="{391105E4-9E70-4B8C-B294-1B0219D99967}" type="slidenum">
              <a:rPr lang="en-US" smtClean="0"/>
              <a:pPr/>
              <a:t>‹#›</a:t>
            </a:fld>
            <a:endParaRPr lang="en-US" dirty="0"/>
          </a:p>
        </p:txBody>
      </p:sp>
    </p:spTree>
    <p:extLst>
      <p:ext uri="{BB962C8B-B14F-4D97-AF65-F5344CB8AC3E}">
        <p14:creationId xmlns="" xmlns:p14="http://schemas.microsoft.com/office/powerpoint/2010/main" val="52801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lesson two in the Customer Service module.  We have all had to work with difficult customers.  So, what are some key principles for engaging customers who are challenging while working in the workforce system?</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common reasons why customers are “difficult.“  For example, customers may simply be tired and become irritated easily.  Customers who are tired may express their frustrations early on rather than waiting patiently.  Another reason customers become frustrated or angry is that they are overwhelmed.  Many of our customers have been through difficult experiences.  For example:</a:t>
            </a:r>
          </a:p>
          <a:p>
            <a:r>
              <a:rPr lang="en-US" dirty="0" smtClean="0"/>
              <a:t>•  Customers may be applying for benefits for the first time.  </a:t>
            </a:r>
          </a:p>
          <a:p>
            <a:r>
              <a:rPr lang="en-US" dirty="0" smtClean="0"/>
              <a:t>•  Customers may have lost their jobs.  </a:t>
            </a:r>
          </a:p>
          <a:p>
            <a:r>
              <a:rPr lang="en-US" dirty="0" smtClean="0"/>
              <a:t>•  Customers may have been working for many years and due to an unforeseen event, are forced to look for work again.  </a:t>
            </a:r>
          </a:p>
          <a:p>
            <a:r>
              <a:rPr lang="en-US" dirty="0" smtClean="0"/>
              <a:t>Many customers become difficult because they are defending their own self-esteem.  Think about it; a customer who has been working for ten years is laid off.  He or she now has to file for benefits; as a result, his or her self worth and self esteem are being challenged.  You and your co-workers may be trying to help the customer, but the situation itself is bringing out emotions of hurt and anger.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simply do not know when customers walk through your door what has happened to them in the past few minutes, hours, or days that have now resulted in them being “difficult.” </a:t>
            </a:r>
            <a:r>
              <a:rPr lang="en-US" baseline="0" dirty="0" smtClean="0"/>
              <a:t>  </a:t>
            </a:r>
            <a:r>
              <a:rPr lang="en-US" dirty="0" smtClean="0"/>
              <a:t>Think about your morning before you got to work.  Did you wake up on time?</a:t>
            </a:r>
            <a:r>
              <a:rPr lang="en-US" baseline="0" dirty="0" smtClean="0"/>
              <a:t>  </a:t>
            </a:r>
            <a:r>
              <a:rPr lang="en-US" dirty="0" smtClean="0"/>
              <a:t>Was there a traffic jam or accident that made driving terribly stressful?  Did you fill your coffee cup all the way, only to spill some of it down your brand new shirt?</a:t>
            </a:r>
            <a:r>
              <a:rPr lang="en-US" baseline="0" dirty="0" smtClean="0"/>
              <a:t>  </a:t>
            </a:r>
            <a:r>
              <a:rPr lang="en-US" dirty="0" smtClean="0"/>
              <a:t>Have you ever taken your frustration out on someone else?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is “yes”; we all do it.  This is a primal response to a negative situation, whether conscious or unconscious.  Robert Bacal states that hostile behavior is learned early on by all individuals, because it is how we get what we want.  We learn to verbally interact to express how we feel.  We also give non-verbal cues to show how we feel and get attention.  Robert Bacal also states that once you have worked in the customer service arena long enough, you begin to realize that anger comes at you in the same manner with different words.  He calls it the “rules of the abuse game.  “People use the same attacks and tactics to express their feelings and get what they want.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Robert Bacal states in his book, titled </a:t>
            </a:r>
            <a:r>
              <a:rPr lang="en-US" i="1" u="none" dirty="0" smtClean="0"/>
              <a:t>Defusing Hostile Customers Workbook</a:t>
            </a:r>
            <a:r>
              <a:rPr lang="en-US" dirty="0" smtClean="0"/>
              <a:t>,</a:t>
            </a:r>
            <a:r>
              <a:rPr lang="en-US" baseline="0" dirty="0" smtClean="0"/>
              <a:t> </a:t>
            </a:r>
            <a:r>
              <a:rPr lang="en-US" dirty="0" smtClean="0"/>
              <a:t>that the goal of the difficult or angry customer is to control you or the situation.  Why?  The angry customer wants something, and the customer is not sure at that point how to get what he or she wants.  Additionally, the customer is dealing with adrenaline and other behavior-impacting issues that are preventing him or her from interacting in a controlled manner.  As long </a:t>
            </a:r>
            <a:r>
              <a:rPr lang="en-US" dirty="0" err="1" smtClean="0"/>
              <a:t>asYou</a:t>
            </a:r>
            <a:r>
              <a:rPr lang="en-US" dirty="0" smtClean="0"/>
              <a:t> need to understand that the difficult customer will try to “bait” you to react using hostile or verbal attacks.  The goal of baiting an attack is to get you to react in an emotional manner rather than in a controlled and logical manner.  So, what do you do?  the difficult customer can get you to react to the situation, the negative interaction will continue.  Additionally, nothing will get resolved.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 to recognize your own emotions and accept that you are a human being who will want to react defensively.  There is nothing wrong with this.  However, if you “react” instead of “interact,” the negative exchange will continue.  If you “take the bait," you are giving control to the other person.  Remember, difficult customers are trying to get help, but they are simply not able to constructively request that help.  Instead, they attack.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three is to remain calm.  Dianne Berenbaum of Communico Limited actually says, “step back before you respond,” which requires us to stop and recognize that our instincts are to react.  Instead, you must be the voice of reason.  Do not react to the individual.  </a:t>
            </a:r>
            <a:r>
              <a:rPr lang="en-US" baseline="0" dirty="0" smtClean="0"/>
              <a:t>A technique that you can use is to think,“ These customers are not angry with me, the customers are angry with the situation.  I just happen to be the person that they are taking it out on.”  Do not take the customers’ anger personally; instead, depersonalize the emotions you are receiving so that you can take the next step.  </a:t>
            </a:r>
            <a:endParaRPr lang="en-US" dirty="0" smtClean="0"/>
          </a:p>
        </p:txBody>
      </p:sp>
      <p:sp>
        <p:nvSpPr>
          <p:cNvPr id="4" name="Slide Number Placeholder 3"/>
          <p:cNvSpPr>
            <a:spLocks noGrp="1"/>
          </p:cNvSpPr>
          <p:nvPr>
            <p:ph type="sldNum" sz="quarter" idx="10"/>
          </p:nvPr>
        </p:nvSpPr>
        <p:spPr/>
        <p:txBody>
          <a:bodyPr/>
          <a:lstStyle/>
          <a:p>
            <a:fld id="{391105E4-9E70-4B8C-B294-1B0219D9996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next step?  You will need to find out why customers are angry, sad or frustrated.</a:t>
            </a:r>
            <a:r>
              <a:rPr lang="en-US" baseline="0" dirty="0" smtClean="0"/>
              <a:t>  </a:t>
            </a:r>
            <a:r>
              <a:rPr lang="en-US" dirty="0" smtClean="0"/>
              <a:t>Learning this information will tell you how to handle the issues or resolve the problems.  It will require you to ask questions and listen.  Some individuals will not be able to express why they are frustrated in a calm way or without emotion.  A great technique is to allow customers the opportunity to talk and vent their frustrations.  While customers are talking, you will get a lot of great information about why there are feelings of anger, sadness or frustration.  </a:t>
            </a:r>
          </a:p>
          <a:p>
            <a:endParaRPr lang="en-US" dirty="0" smtClean="0"/>
          </a:p>
          <a:p>
            <a:r>
              <a:rPr lang="en-US" dirty="0" smtClean="0"/>
              <a:t>Please keep in mind that you may have aggressive customers who express their frustrations before you can say “hello."  You may have passive customers simply stand there with their hands on their hips, which will require you to ask questions.  Regardless, try to find out more about the circumstances that led to the customers’ frustrations.  Basically, you are researching why they feel the way they do.  While they are talking, demonstrate active listening skills.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“active listening?”  Active listening is the sincere effort to find out what is bothering the customer by hearing what the customer has to say and learning about what the customer is feeling.  It is hearing to understand.  Active listening takes focus, eye contact, concentration, and effective body language.  It enhances how accurately you hear and understand your customers.  Active listening is not a passive experience.  </a:t>
            </a:r>
          </a:p>
          <a:p>
            <a:pPr marL="230940" indent="-230940"/>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you are actively listening to customers, you should be asking questions to clarify or understand what they are saying.  Keep in mind, you may be listening to someone who will not give you the opportunity to talk.  This is fine.  When the customer stops talking, you can begin to ask questions; but, make sure you are not planning what you are going to say while the customer is talking.  Show you are listening by communicating verbally or with nonverbal cues.  This may include saying, “I see” or “I understand."  It may also require you to prompt the customer by asking questions or using phrases like, “Tell me a little more about that.”   You may also nod your head or lean forward.  Do not look at other work or focus on distractions.  If you want to show that you are listening, you must make eye contact and give your undivided attention.  Finally, summarize or paraphrase the information you received.  This requires you to restate what you heard in your own words.  You can use statements like, “so what I heard is…”  This shows that you were paying attention.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it is hard not to react to what someone is saying.  If you feel yourself reacting emotionally, try this technique.  Act as though you are in the process of “learning.“  Your customers are instructing you on the way they feel, and you are collecting information by asking questions and probing informatively.  Your goal is to focus on learning and not reacting.  This means that your mind is open to what has been said because you are learning.  You are also open to new ideas and opinions before formulating your own regarding the situation.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is a good question.  There are a lot of strategies that can be used when dealing with difficult customers.  In this lesson, we will focus on several effective strategies that you can employ when dealing with difficult customers.  </a:t>
            </a:r>
            <a:r>
              <a:rPr lang="en-US" baseline="0" dirty="0" smtClean="0"/>
              <a:t>T</a:t>
            </a:r>
            <a:r>
              <a:rPr lang="en-US" dirty="0" smtClean="0"/>
              <a:t>hese strategies have been combined into a five step process.  </a:t>
            </a:r>
            <a:r>
              <a:rPr lang="en-US" baseline="0" dirty="0" smtClean="0"/>
              <a:t>We will review all five steps, which include identifying difficult customers, identifying different types of difficult customers, identifying reasons customers challenge us, and identifying techniques for managing challenging situations.  While reviewing these strategies, it is important to note your safety and the safety of those around you should be your first priority.  Each regional workforce board should have a safety plan.  Please get to know your safety plan and when you should ask for help or remove yourself from a hostile situation.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you are talking to customers, avoid using certain words or statements, also known as “hot words."  For example, it is recommended that you avoid using the word, “whatever."  For some reason, this can exacerbate frustrations.  It is also recommended that you avoid using the phrase, “I don’t care” or “That’s not my job.”  These phrases only generate more anger in a person who is already frustrated.  If it is not your job, perhaps you can find a staff member who can help.  If the customer is on the phone, give the customer the name and number of the staff member he or she needs to speak with, and attempt to connect the customer to that staff member.  </a:t>
            </a:r>
          </a:p>
          <a:p>
            <a:endParaRPr lang="en-US" dirty="0" smtClean="0"/>
          </a:p>
          <a:p>
            <a:r>
              <a:rPr lang="en-US" dirty="0" smtClean="0"/>
              <a:t>Another phrase to avoid is “that’s policy."</a:t>
            </a:r>
            <a:r>
              <a:rPr lang="en-US" baseline="0" dirty="0" smtClean="0"/>
              <a:t>  </a:t>
            </a:r>
            <a:r>
              <a:rPr lang="en-US" dirty="0" smtClean="0"/>
              <a:t>You may indeed be telling the truth, but telling why something is in place is better than simply  saying “that’s policy.”  When customers hear, “that’s policy," they feel like they are being blown off.</a:t>
            </a:r>
            <a:r>
              <a:rPr lang="en-US" baseline="0" dirty="0" smtClean="0"/>
              <a:t>  </a:t>
            </a:r>
            <a:r>
              <a:rPr lang="en-US" dirty="0" smtClean="0"/>
              <a:t>For other hot words or phrases, review the book, </a:t>
            </a:r>
            <a:r>
              <a:rPr lang="en-US" i="1" dirty="0" smtClean="0"/>
              <a:t>“Conflict Prevention in the Workplace</a:t>
            </a:r>
            <a:r>
              <a:rPr lang="en-US" dirty="0" smtClean="0"/>
              <a:t>," by Robert Bacal.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gained the customer’s confidence, you are in a better position to resolve the issue.  Many people think this means that you give the customer whatever he or she wants.  However, this is not the case.  This step simply means that you work with the customer to create a solution.  If a solution cannot be reached, provide the customer with his or her next steps.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our difficult customers are talkers.  So, what is a strategy for customers who simply won’t stop talking, especially since you do not want to interrupt?  Remember, interrupting your customers can appear aggressive.  A strategy you can use is to simply stop talking altogether.  In fact, get as still and quiet as possible.  Customers will want to know if you are listening, especially if they are on the phone.  This is when you employ the techniques of asking questions or paraphrasing what you heard.  Let them know that you are indeed listening and simply did not want to interrupt them, but you have a couple of questions to ask them.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you ever walked out to the lobby and discovered a customer standing there with his hands on his hips and a scowl on his face?  Of course you have.  This means you have an angry customer.  First, I want to commend you on recognizing that the person is not happy, this is step one.  Remember, it is very helpful to depersonalize the situation.  Next, instead of launching immediately into the customer’s negative emotion, try employing small talk.  Try to get the customer focused on something that is good and brings other emotions to the surface.  </a:t>
            </a:r>
          </a:p>
          <a:p>
            <a:endParaRPr lang="en-US" dirty="0" smtClean="0"/>
          </a:p>
          <a:p>
            <a:r>
              <a:rPr lang="en-US" dirty="0" smtClean="0"/>
              <a:t>For example, if you know the customer, ask about his or her family.  If you do not know the customer, introduce yourself and provide a tour of the office.  You may want to see if the customer is thirsty and would like a glass of water.  This could throw the customer off and begin to defuse negative emotions.  Now, you have to employ the next step, find out what the person is upset about.  Let the customer know you care and are listening.  This will help move him or her toward a resolution.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if the customer keeps getting louder and louder?  There are two strategies that you can employ here.  First, get quiet.  When you respond, make sure that your response is very quiet, so the customer has to get quiet to hear you.  Also, take a look at the customer’s environment and mannerisms.  If the individual is in a place where others can see and hear him, take him away from the audience.  This makes sure that the individual is focused on talking to you and not for other people.  If the customer appears to be looking around and speaking towards other people, he is in it for the audience.  Once again, take away the audience by going to an office or classroom.  If you need to have someone get a supervisor, that is fine.  Do not threaten the customer with a supervisor.  Simply ask a staff member to notify the supervisor on your way to a more private location.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be asking, “What if I feel myself getting angry, what are some strategies I can take to avoid reacting to the customer’s behavior?”  First, you are to be commended for recognizing your emotions.  This is the second step to controlling the situation.  It is natural, as a human being, to want to react.  First, take deep breaths.  Then, tell yourself “This customer is not mad at me."  Now, you may be thinking, “But I just denied him benefits or I just terminated her from a program that impacts the family’s income.”  The reality is, the customer is not angry with you.  The customer is mad at the situation and is simply not sure where to direct that anger.  </a:t>
            </a:r>
          </a:p>
          <a:p>
            <a:r>
              <a:rPr lang="en-US" dirty="0" smtClean="0"/>
              <a:t>Also, tell yourself, “I am not going to get pulled into the customer’s emotional trap."  Remember, you do not have to take the bait.  Listen to your customer and take it one step at a time.  Another tactic you can try is to slow down your responses.  When we are angry, we tend to quickly react and talk fast.  Take a deep breath before you speak and speak slowly.  If you need to take a break, ask the customer if you can step away.  Once again, you could get yourself and the customer a drink to defuse the current emotions.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workforce</a:t>
            </a:r>
            <a:r>
              <a:rPr lang="en-US" baseline="0" dirty="0" smtClean="0"/>
              <a:t> professional, you play a critical role in putting the customer service puzzle together to ensure that our customers receive quality customer service and are able to use our services appropriately.  You are going to be faced with challenges, which include dealing with difficult people.  There are resources available to help you.  For example, you can find more information about some of these techniques, as well as other techniques, in the </a:t>
            </a:r>
            <a:r>
              <a:rPr lang="en-US" i="1" baseline="0" dirty="0" smtClean="0"/>
              <a:t>Defusing Hostile Customers Workbook</a:t>
            </a:r>
            <a:r>
              <a:rPr lang="en-US" baseline="0" dirty="0" smtClean="0"/>
              <a:t>  by Robert Bacal.  This concludes lesson two in the Customer Service module.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session, we are making underlying assumptions that difficult customers are often expressing emotions such as anger or frustration.  As we will discuss later in the session, customers often are not angry with the workforce professional but with the situations they find themselves in.  Regardless, the expression of these emotions create difficult situations that need to be defused and managed.  There may be other underlying emotions as well, such as sadness or a feeling of defeat.  </a:t>
            </a:r>
            <a:r>
              <a:rPr lang="en-US" baseline="0" dirty="0" smtClean="0"/>
              <a:t>T</a:t>
            </a:r>
            <a:r>
              <a:rPr lang="en-US" dirty="0" smtClean="0"/>
              <a:t>he same rules apply to the expression of these emotions as well.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definition of the word “difficult” provides details that help us understand the challenge of managing situations involving “difficult customers."</a:t>
            </a:r>
            <a:r>
              <a:rPr lang="en-US" baseline="0" dirty="0" smtClean="0"/>
              <a:t>  </a:t>
            </a:r>
            <a:r>
              <a:rPr lang="en-US" dirty="0" smtClean="0"/>
              <a:t>The first definition of “difficult” is “hard to understand or solve."  Does that sound familiar?  When we are working with customers who are angry or challenging, it may seem like solving the problem or bringing customers back to a happy disposition is impossible.  The other definitions of the term “difficult” provide even more insight.  Let’s read it like we are talking about a customer who is being “difficult.“  This customer is “hard to deal with,” “hard to please or satisfy,” and “hard to persuade.“  So what do we do?</a:t>
            </a:r>
            <a:r>
              <a:rPr lang="en-US" baseline="0" dirty="0" smtClean="0"/>
              <a:t>  </a:t>
            </a:r>
            <a:r>
              <a:rPr lang="en-US" dirty="0" smtClean="0"/>
              <a:t>Do we just give up?</a:t>
            </a:r>
            <a:r>
              <a:rPr lang="en-US" baseline="0" dirty="0" smtClean="0"/>
              <a:t>  </a:t>
            </a:r>
            <a:r>
              <a:rPr lang="en-US" dirty="0" smtClean="0"/>
              <a:t>No.  When we are dealing with difficult customers, we take it “one step at a time."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what are the next steps?  Step one requires us to identify when customers are being “difficult."  Why is this important?  Sometimes, we are so busy that we do not stop and say, “This customer is being difficult;” or “This customer is angry, and I need to apply my strategies to manage this difficult situation.“  Instead, we jump right in.  To defuse a potentially difficult situation, we must first recognize that the person is angry, frustrated, sad or just plain “difficult." </a:t>
            </a:r>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also have to recognize that anger, sadness and frustration are simply emotions.  Our customers have the right to their emotions; unfortunately, these emotions impact how they interact with others.  As professionals, we have to recognize that difficult customers are managing emotions that will influence how they interact with us.  </a:t>
            </a:r>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types of difficult people.</a:t>
            </a:r>
            <a:r>
              <a:rPr lang="en-US" baseline="0" dirty="0" smtClean="0"/>
              <a:t>  Th</a:t>
            </a:r>
            <a:r>
              <a:rPr lang="en-US" dirty="0" smtClean="0"/>
              <a:t>ere are aggressive people and passive people.  Aggressive people, express emotions quickly.  Their emotions are often demonstrated in a hostile manner.  You know that these individuals are angry, sad or frustrated because you can hear verbal expressions, such as yelling.  Sometimes, you can tell that they are angry, sad or frustrated through their behaviors.  Often times, aggressive individuals use sarcasm to express their emotions.  These individuals are the scariest to deal with because we are not sure where they will put all of their energy.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some individuals are aggressively expressive, others are passive in their expressions.  Passive individuals do not express their emotions out loud.  However, their body language and facial expressions give them away.  When passive customers are angry or frustrated, they are closed off and often unresponsive.  While such individuals may not be loud, their expression of emotions will impact how we engage them.  Passively expressive customers can be just as “difficult."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identify customers as angry or frustrated, you have to begin to understand the reason that they are expressing their emotions or being “difficult."  A person may become difficult by being aggressively expressive or passively resistant for a variety of reasons.  Some of those reasons are the results of circumstances that occur in the One-Stop Career Center.  </a:t>
            </a:r>
            <a:r>
              <a:rPr lang="en-US" baseline="0" dirty="0" smtClean="0"/>
              <a:t>For example, a customer may have had to wait 30 minutes or longer to use a computer.  This issue may not be in your control, but the customer may still come to you and express how he or she feels.  Sometimes, the issue is unrelated to the One-Stop Career Center.  For example, there are customers who may have had to apply for benefits and go through a rigorous application process; as a result, they may take their frustrations out on you.  </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nchorCtr="0"/>
          <a:lstStyle>
            <a:lvl1pPr algn="l">
              <a:defRPr>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3424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90600"/>
            <a:ext cx="8229600" cy="51355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0585" y="6630015"/>
            <a:ext cx="2895600" cy="365125"/>
          </a:xfrm>
          <a:prstGeom prst="rect">
            <a:avLst/>
          </a:prstGeom>
        </p:spPr>
        <p:txBody>
          <a:bodyPr/>
          <a:lstStyle>
            <a:lvl1pPr algn="r">
              <a:defRPr sz="900">
                <a:solidFill>
                  <a:schemeClr val="bg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0" y="6600600"/>
            <a:ext cx="2133600" cy="365125"/>
          </a:xfrm>
          <a:prstGeom prst="rect">
            <a:avLst/>
          </a:prstGeom>
        </p:spPr>
        <p:txBody>
          <a:bodyPr/>
          <a:lstStyle>
            <a:lvl1pPr algn="l">
              <a:defRPr sz="1200" b="1">
                <a:solidFill>
                  <a:schemeClr val="bg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Lst>
  <p:hf sldNum="0" hdr="0" ftr="0" dt="0"/>
  <p:txStyles>
    <p:titleStyle>
      <a:lvl1pPr algn="l" defTabSz="914400" rtl="0" eaLnBrk="1" latinLnBrk="0" hangingPunct="1">
        <a:spcBef>
          <a:spcPct val="0"/>
        </a:spcBef>
        <a:buNone/>
        <a:defRPr sz="3600" b="1" kern="1200" baseline="0">
          <a:solidFill>
            <a:schemeClr val="bg2"/>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bg2"/>
        </a:buClr>
        <a:buSzPct val="70000"/>
        <a:buFont typeface="Arial" pitchFamily="34" charset="0"/>
        <a:buChar char="•"/>
        <a:defRPr sz="3200" kern="1200">
          <a:solidFill>
            <a:schemeClr val="bg2"/>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2"/>
        </a:buClr>
        <a:buSzPct val="70000"/>
        <a:buFont typeface="Arial" pitchFamily="34" charset="0"/>
        <a:buChar char="•"/>
        <a:defRPr sz="2800" kern="1200">
          <a:solidFill>
            <a:schemeClr val="bg2"/>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2"/>
        </a:buClr>
        <a:buSzPct val="70000"/>
        <a:buFont typeface="Arial" pitchFamily="34" charset="0"/>
        <a:buChar char="•"/>
        <a:defRPr sz="2400" kern="1200">
          <a:solidFill>
            <a:schemeClr val="bg2"/>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257800"/>
            <a:ext cx="7772400" cy="860425"/>
          </a:xfrm>
        </p:spPr>
        <p:txBody>
          <a:bodyPr/>
          <a:lstStyle/>
          <a:p>
            <a:r>
              <a:rPr lang="en-US" dirty="0" smtClean="0"/>
              <a:t>Customer Service – </a:t>
            </a:r>
            <a:br>
              <a:rPr lang="en-US" dirty="0" smtClean="0"/>
            </a:br>
            <a:r>
              <a:rPr lang="en-US" dirty="0" smtClean="0"/>
              <a:t>Dealing With Difficult Customers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0"/>
            <a:ext cx="4114800" cy="4602163"/>
          </a:xfrm>
        </p:spPr>
        <p:txBody>
          <a:bodyPr/>
          <a:lstStyle/>
          <a:p>
            <a:pPr>
              <a:spcAft>
                <a:spcPts val="1200"/>
              </a:spcAft>
            </a:pPr>
            <a:r>
              <a:rPr lang="en-US" sz="2600" dirty="0" smtClean="0"/>
              <a:t>Other reasons customers are “difficult”</a:t>
            </a:r>
          </a:p>
          <a:p>
            <a:pPr lvl="1">
              <a:spcAft>
                <a:spcPts val="1200"/>
              </a:spcAft>
            </a:pPr>
            <a:r>
              <a:rPr lang="en-US" sz="2400" dirty="0" smtClean="0"/>
              <a:t>The customer is tired</a:t>
            </a:r>
          </a:p>
          <a:p>
            <a:pPr lvl="1">
              <a:spcAft>
                <a:spcPts val="1200"/>
              </a:spcAft>
            </a:pPr>
            <a:r>
              <a:rPr lang="en-US" sz="2400" dirty="0" smtClean="0"/>
              <a:t>The customer is overwhelmed</a:t>
            </a:r>
          </a:p>
          <a:p>
            <a:pPr lvl="1">
              <a:spcAft>
                <a:spcPts val="1200"/>
              </a:spcAft>
            </a:pPr>
            <a:r>
              <a:rPr lang="en-US" sz="2400" dirty="0" smtClean="0"/>
              <a:t>The customer is defending his or her own self-esteem </a:t>
            </a:r>
          </a:p>
        </p:txBody>
      </p:sp>
      <p:sp>
        <p:nvSpPr>
          <p:cNvPr id="4" name="Title 3"/>
          <p:cNvSpPr>
            <a:spLocks noGrp="1"/>
          </p:cNvSpPr>
          <p:nvPr>
            <p:ph type="title"/>
          </p:nvPr>
        </p:nvSpPr>
        <p:spPr/>
        <p:txBody>
          <a:bodyPr/>
          <a:lstStyle/>
          <a:p>
            <a:r>
              <a:rPr lang="en-US" dirty="0" smtClean="0"/>
              <a:t>Reasons customers become “difficult”</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5105400" y="4038600"/>
            <a:ext cx="3886200" cy="25908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257800" y="2362200"/>
            <a:ext cx="3225800" cy="2114550"/>
          </a:xfrm>
          <a:prstGeom prst="rect">
            <a:avLst/>
          </a:prstGeom>
          <a:noFill/>
          <a:ln w="9525">
            <a:noFill/>
            <a:miter lim="800000"/>
            <a:headEnd/>
            <a:tailEnd/>
          </a:ln>
          <a:effectLst/>
        </p:spPr>
      </p:pic>
      <p:pic>
        <p:nvPicPr>
          <p:cNvPr id="6146" name="Picture 2"/>
          <p:cNvPicPr>
            <a:picLocks noChangeAspect="1" noChangeArrowheads="1"/>
          </p:cNvPicPr>
          <p:nvPr/>
        </p:nvPicPr>
        <p:blipFill>
          <a:blip r:embed="rId5" cstate="print"/>
          <a:srcRect/>
          <a:stretch>
            <a:fillRect/>
          </a:stretch>
        </p:blipFill>
        <p:spPr bwMode="auto">
          <a:xfrm>
            <a:off x="5410200" y="1600200"/>
            <a:ext cx="2933700" cy="1954384"/>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9" presetClass="entr" presetSubtype="0" fill="hold" nodeType="withEffect">
                                  <p:stCondLst>
                                    <p:cond delay="5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par>
                          <p:cTn id="13" fill="hold">
                            <p:stCondLst>
                              <p:cond delay="1000"/>
                            </p:stCondLst>
                            <p:childTnLst>
                              <p:par>
                                <p:cTn id="14" presetID="2" presetClass="entr" presetSubtype="12" fill="hold" nodeType="afterEffect">
                                  <p:stCondLst>
                                    <p:cond delay="430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35" presetClass="entr" presetSubtype="0" fill="hold" nodeType="withEffect">
                                  <p:stCondLst>
                                    <p:cond delay="430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000"/>
                                        <p:tgtEl>
                                          <p:spTgt spid="6146"/>
                                        </p:tgtEl>
                                      </p:cBhvr>
                                    </p:animEffect>
                                    <p:anim calcmode="lin" valueType="num">
                                      <p:cBhvr>
                                        <p:cTn id="21" dur="1000" fill="hold"/>
                                        <p:tgtEl>
                                          <p:spTgt spid="6146"/>
                                        </p:tgtEl>
                                        <p:attrNameLst>
                                          <p:attrName>style.rotation</p:attrName>
                                        </p:attrNameLst>
                                      </p:cBhvr>
                                      <p:tavLst>
                                        <p:tav tm="0">
                                          <p:val>
                                            <p:fltVal val="720"/>
                                          </p:val>
                                        </p:tav>
                                        <p:tav tm="100000">
                                          <p:val>
                                            <p:fltVal val="0"/>
                                          </p:val>
                                        </p:tav>
                                      </p:tavLst>
                                    </p:anim>
                                    <p:anim calcmode="lin" valueType="num">
                                      <p:cBhvr>
                                        <p:cTn id="22" dur="1000" fill="hold"/>
                                        <p:tgtEl>
                                          <p:spTgt spid="6146"/>
                                        </p:tgtEl>
                                        <p:attrNameLst>
                                          <p:attrName>ppt_h</p:attrName>
                                        </p:attrNameLst>
                                      </p:cBhvr>
                                      <p:tavLst>
                                        <p:tav tm="0">
                                          <p:val>
                                            <p:fltVal val="0"/>
                                          </p:val>
                                        </p:tav>
                                        <p:tav tm="100000">
                                          <p:val>
                                            <p:strVal val="#ppt_h"/>
                                          </p:val>
                                        </p:tav>
                                      </p:tavLst>
                                    </p:anim>
                                    <p:anim calcmode="lin" valueType="num">
                                      <p:cBhvr>
                                        <p:cTn id="23" dur="1000" fill="hold"/>
                                        <p:tgtEl>
                                          <p:spTgt spid="6146"/>
                                        </p:tgtEl>
                                        <p:attrNameLst>
                                          <p:attrName>ppt_w</p:attrName>
                                        </p:attrNameLst>
                                      </p:cBhvr>
                                      <p:tavLst>
                                        <p:tav tm="0">
                                          <p:val>
                                            <p:fltVal val="0"/>
                                          </p:val>
                                        </p:tav>
                                        <p:tav tm="100000">
                                          <p:val>
                                            <p:strVal val="#ppt_w"/>
                                          </p:val>
                                        </p:tav>
                                      </p:tavLst>
                                    </p:anim>
                                  </p:childTnLst>
                                </p:cTn>
                              </p:par>
                            </p:childTnLst>
                          </p:cTn>
                        </p:par>
                        <p:par>
                          <p:cTn id="24" fill="hold">
                            <p:stCondLst>
                              <p:cond delay="6300"/>
                            </p:stCondLst>
                            <p:childTnLst>
                              <p:par>
                                <p:cTn id="25" presetID="23" presetClass="exit" presetSubtype="544" fill="hold" nodeType="afterEffect">
                                  <p:stCondLst>
                                    <p:cond delay="11700"/>
                                  </p:stCondLst>
                                  <p:childTnLst>
                                    <p:anim calcmode="lin" valueType="num">
                                      <p:cBhvr>
                                        <p:cTn id="26" dur="500"/>
                                        <p:tgtEl>
                                          <p:spTgt spid="6146"/>
                                        </p:tgtEl>
                                        <p:attrNameLst>
                                          <p:attrName>ppt_w</p:attrName>
                                        </p:attrNameLst>
                                      </p:cBhvr>
                                      <p:tavLst>
                                        <p:tav tm="0">
                                          <p:val>
                                            <p:strVal val="ppt_w"/>
                                          </p:val>
                                        </p:tav>
                                        <p:tav tm="100000">
                                          <p:val>
                                            <p:fltVal val="0"/>
                                          </p:val>
                                        </p:tav>
                                      </p:tavLst>
                                    </p:anim>
                                    <p:anim calcmode="lin" valueType="num">
                                      <p:cBhvr>
                                        <p:cTn id="27" dur="500"/>
                                        <p:tgtEl>
                                          <p:spTgt spid="6146"/>
                                        </p:tgtEl>
                                        <p:attrNameLst>
                                          <p:attrName>ppt_h</p:attrName>
                                        </p:attrNameLst>
                                      </p:cBhvr>
                                      <p:tavLst>
                                        <p:tav tm="0">
                                          <p:val>
                                            <p:strVal val="ppt_h"/>
                                          </p:val>
                                        </p:tav>
                                        <p:tav tm="100000">
                                          <p:val>
                                            <p:fltVal val="0"/>
                                          </p:val>
                                        </p:tav>
                                      </p:tavLst>
                                    </p:anim>
                                    <p:anim calcmode="lin" valueType="num">
                                      <p:cBhvr>
                                        <p:cTn id="28" dur="500"/>
                                        <p:tgtEl>
                                          <p:spTgt spid="6146"/>
                                        </p:tgtEl>
                                        <p:attrNameLst>
                                          <p:attrName>ppt_x</p:attrName>
                                        </p:attrNameLst>
                                      </p:cBhvr>
                                      <p:tavLst>
                                        <p:tav tm="0">
                                          <p:val>
                                            <p:strVal val="ppt_x"/>
                                          </p:val>
                                        </p:tav>
                                        <p:tav tm="100000">
                                          <p:val>
                                            <p:fltVal val="0.5"/>
                                          </p:val>
                                        </p:tav>
                                      </p:tavLst>
                                    </p:anim>
                                    <p:anim calcmode="lin" valueType="num">
                                      <p:cBhvr>
                                        <p:cTn id="29" dur="500"/>
                                        <p:tgtEl>
                                          <p:spTgt spid="6146"/>
                                        </p:tgtEl>
                                        <p:attrNameLst>
                                          <p:attrName>ppt_y</p:attrName>
                                        </p:attrNameLst>
                                      </p:cBhvr>
                                      <p:tavLst>
                                        <p:tav tm="0">
                                          <p:val>
                                            <p:strVal val="ppt_y"/>
                                          </p:val>
                                        </p:tav>
                                        <p:tav tm="100000">
                                          <p:val>
                                            <p:fltVal val="0.5"/>
                                          </p:val>
                                        </p:tav>
                                      </p:tavLst>
                                    </p:anim>
                                    <p:set>
                                      <p:cBhvr>
                                        <p:cTn id="30" dur="1" fill="hold">
                                          <p:stCondLst>
                                            <p:cond delay="499"/>
                                          </p:stCondLst>
                                        </p:cTn>
                                        <p:tgtEl>
                                          <p:spTgt spid="6146"/>
                                        </p:tgtEl>
                                        <p:attrNameLst>
                                          <p:attrName>style.visibility</p:attrName>
                                        </p:attrNameLst>
                                      </p:cBhvr>
                                      <p:to>
                                        <p:strVal val="hidden"/>
                                      </p:to>
                                    </p:set>
                                  </p:childTnLst>
                                </p:cTn>
                              </p:par>
                            </p:childTnLst>
                          </p:cTn>
                        </p:par>
                        <p:par>
                          <p:cTn id="31" fill="hold">
                            <p:stCondLst>
                              <p:cond delay="18500"/>
                            </p:stCondLst>
                            <p:childTnLst>
                              <p:par>
                                <p:cTn id="32" presetID="2" presetClass="entr" presetSubtype="6" fill="hold" nodeType="afterEffect">
                                  <p:stCondLst>
                                    <p:cond delay="10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6" presetID="31" presetClass="entr" presetSubtype="0" fill="hold" nodeType="withEffect">
                                  <p:stCondLst>
                                    <p:cond delay="100"/>
                                  </p:stCondLst>
                                  <p:iterate type="lt">
                                    <p:tmPct val="5000"/>
                                  </p:iterate>
                                  <p:childTnLst>
                                    <p:set>
                                      <p:cBhvr>
                                        <p:cTn id="37" dur="1" fill="hold">
                                          <p:stCondLst>
                                            <p:cond delay="0"/>
                                          </p:stCondLst>
                                        </p:cTn>
                                        <p:tgtEl>
                                          <p:spTgt spid="6147"/>
                                        </p:tgtEl>
                                        <p:attrNameLst>
                                          <p:attrName>style.visibility</p:attrName>
                                        </p:attrNameLst>
                                      </p:cBhvr>
                                      <p:to>
                                        <p:strVal val="visible"/>
                                      </p:to>
                                    </p:set>
                                    <p:anim calcmode="lin" valueType="num">
                                      <p:cBhvr>
                                        <p:cTn id="38" dur="1000" fill="hold"/>
                                        <p:tgtEl>
                                          <p:spTgt spid="6147"/>
                                        </p:tgtEl>
                                        <p:attrNameLst>
                                          <p:attrName>ppt_w</p:attrName>
                                        </p:attrNameLst>
                                      </p:cBhvr>
                                      <p:tavLst>
                                        <p:tav tm="0">
                                          <p:val>
                                            <p:fltVal val="0"/>
                                          </p:val>
                                        </p:tav>
                                        <p:tav tm="100000">
                                          <p:val>
                                            <p:strVal val="#ppt_w"/>
                                          </p:val>
                                        </p:tav>
                                      </p:tavLst>
                                    </p:anim>
                                    <p:anim calcmode="lin" valueType="num">
                                      <p:cBhvr>
                                        <p:cTn id="39" dur="1000" fill="hold"/>
                                        <p:tgtEl>
                                          <p:spTgt spid="6147"/>
                                        </p:tgtEl>
                                        <p:attrNameLst>
                                          <p:attrName>ppt_h</p:attrName>
                                        </p:attrNameLst>
                                      </p:cBhvr>
                                      <p:tavLst>
                                        <p:tav tm="0">
                                          <p:val>
                                            <p:fltVal val="0"/>
                                          </p:val>
                                        </p:tav>
                                        <p:tav tm="100000">
                                          <p:val>
                                            <p:strVal val="#ppt_h"/>
                                          </p:val>
                                        </p:tav>
                                      </p:tavLst>
                                    </p:anim>
                                    <p:anim calcmode="lin" valueType="num">
                                      <p:cBhvr>
                                        <p:cTn id="40" dur="1000" fill="hold"/>
                                        <p:tgtEl>
                                          <p:spTgt spid="6147"/>
                                        </p:tgtEl>
                                        <p:attrNameLst>
                                          <p:attrName>style.rotation</p:attrName>
                                        </p:attrNameLst>
                                      </p:cBhvr>
                                      <p:tavLst>
                                        <p:tav tm="0">
                                          <p:val>
                                            <p:fltVal val="90"/>
                                          </p:val>
                                        </p:tav>
                                        <p:tav tm="100000">
                                          <p:val>
                                            <p:fltVal val="0"/>
                                          </p:val>
                                        </p:tav>
                                      </p:tavLst>
                                    </p:anim>
                                    <p:animEffect transition="in" filter="fade">
                                      <p:cBhvr>
                                        <p:cTn id="41" dur="1000"/>
                                        <p:tgtEl>
                                          <p:spTgt spid="6147"/>
                                        </p:tgtEl>
                                      </p:cBhvr>
                                    </p:animEffect>
                                  </p:childTnLst>
                                </p:cTn>
                              </p:par>
                            </p:childTnLst>
                          </p:cTn>
                        </p:par>
                        <p:par>
                          <p:cTn id="42" fill="hold">
                            <p:stCondLst>
                              <p:cond delay="19600"/>
                            </p:stCondLst>
                            <p:childTnLst>
                              <p:par>
                                <p:cTn id="43" presetID="31" presetClass="exit" presetSubtype="0" fill="hold" nodeType="afterEffect">
                                  <p:stCondLst>
                                    <p:cond delay="19300"/>
                                  </p:stCondLst>
                                  <p:iterate type="lt">
                                    <p:tmPct val="5000"/>
                                  </p:iterate>
                                  <p:childTnLst>
                                    <p:anim calcmode="lin" valueType="num">
                                      <p:cBhvr>
                                        <p:cTn id="44" dur="1000"/>
                                        <p:tgtEl>
                                          <p:spTgt spid="6147"/>
                                        </p:tgtEl>
                                        <p:attrNameLst>
                                          <p:attrName>ppt_w</p:attrName>
                                        </p:attrNameLst>
                                      </p:cBhvr>
                                      <p:tavLst>
                                        <p:tav tm="0">
                                          <p:val>
                                            <p:strVal val="ppt_w"/>
                                          </p:val>
                                        </p:tav>
                                        <p:tav tm="100000">
                                          <p:val>
                                            <p:fltVal val="0"/>
                                          </p:val>
                                        </p:tav>
                                      </p:tavLst>
                                    </p:anim>
                                    <p:anim calcmode="lin" valueType="num">
                                      <p:cBhvr>
                                        <p:cTn id="45" dur="1000"/>
                                        <p:tgtEl>
                                          <p:spTgt spid="6147"/>
                                        </p:tgtEl>
                                        <p:attrNameLst>
                                          <p:attrName>ppt_h</p:attrName>
                                        </p:attrNameLst>
                                      </p:cBhvr>
                                      <p:tavLst>
                                        <p:tav tm="0">
                                          <p:val>
                                            <p:strVal val="ppt_h"/>
                                          </p:val>
                                        </p:tav>
                                        <p:tav tm="100000">
                                          <p:val>
                                            <p:fltVal val="0"/>
                                          </p:val>
                                        </p:tav>
                                      </p:tavLst>
                                    </p:anim>
                                    <p:anim calcmode="lin" valueType="num">
                                      <p:cBhvr>
                                        <p:cTn id="46" dur="1000"/>
                                        <p:tgtEl>
                                          <p:spTgt spid="6147"/>
                                        </p:tgtEl>
                                        <p:attrNameLst>
                                          <p:attrName>style.rotation</p:attrName>
                                        </p:attrNameLst>
                                      </p:cBhvr>
                                      <p:tavLst>
                                        <p:tav tm="0">
                                          <p:val>
                                            <p:fltVal val="0"/>
                                          </p:val>
                                        </p:tav>
                                        <p:tav tm="100000">
                                          <p:val>
                                            <p:fltVal val="90"/>
                                          </p:val>
                                        </p:tav>
                                      </p:tavLst>
                                    </p:anim>
                                    <p:animEffect transition="out" filter="fade">
                                      <p:cBhvr>
                                        <p:cTn id="47" dur="1000"/>
                                        <p:tgtEl>
                                          <p:spTgt spid="6147"/>
                                        </p:tgtEl>
                                      </p:cBhvr>
                                    </p:animEffect>
                                    <p:set>
                                      <p:cBhvr>
                                        <p:cTn id="48" dur="1" fill="hold">
                                          <p:stCondLst>
                                            <p:cond delay="999"/>
                                          </p:stCondLst>
                                        </p:cTn>
                                        <p:tgtEl>
                                          <p:spTgt spid="6147"/>
                                        </p:tgtEl>
                                        <p:attrNameLst>
                                          <p:attrName>style.visibility</p:attrName>
                                        </p:attrNameLst>
                                      </p:cBhvr>
                                      <p:to>
                                        <p:strVal val="hidden"/>
                                      </p:to>
                                    </p:set>
                                  </p:childTnLst>
                                </p:cTn>
                              </p:par>
                            </p:childTnLst>
                          </p:cTn>
                        </p:par>
                        <p:par>
                          <p:cTn id="49" fill="hold">
                            <p:stCondLst>
                              <p:cond delay="39900"/>
                            </p:stCondLst>
                            <p:childTnLst>
                              <p:par>
                                <p:cTn id="50" presetID="2" presetClass="entr" presetSubtype="4" fill="hold" nodeType="afterEffect">
                                  <p:stCondLst>
                                    <p:cond delay="100"/>
                                  </p:stCondLst>
                                  <p:childTnLst>
                                    <p:set>
                                      <p:cBhvr>
                                        <p:cTn id="51" dur="1" fill="hold">
                                          <p:stCondLst>
                                            <p:cond delay="0"/>
                                          </p:stCondLst>
                                        </p:cTn>
                                        <p:tgtEl>
                                          <p:spTgt spid="2">
                                            <p:txEl>
                                              <p:pRg st="3" end="3"/>
                                            </p:txEl>
                                          </p:spTgt>
                                        </p:tgtEl>
                                        <p:attrNameLst>
                                          <p:attrName>style.visibility</p:attrName>
                                        </p:attrNameLst>
                                      </p:cBhvr>
                                      <p:to>
                                        <p:strVal val="visible"/>
                                      </p:to>
                                    </p:set>
                                    <p:anim calcmode="lin" valueType="num">
                                      <p:cBhvr additive="base">
                                        <p:cTn id="5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4" presetID="30" presetClass="entr" presetSubtype="0" fill="hold" nodeType="withEffect">
                                  <p:stCondLst>
                                    <p:cond delay="100"/>
                                  </p:stCondLst>
                                  <p:childTnLst>
                                    <p:set>
                                      <p:cBhvr>
                                        <p:cTn id="55" dur="1" fill="hold">
                                          <p:stCondLst>
                                            <p:cond delay="0"/>
                                          </p:stCondLst>
                                        </p:cTn>
                                        <p:tgtEl>
                                          <p:spTgt spid="6148"/>
                                        </p:tgtEl>
                                        <p:attrNameLst>
                                          <p:attrName>style.visibility</p:attrName>
                                        </p:attrNameLst>
                                      </p:cBhvr>
                                      <p:to>
                                        <p:strVal val="visible"/>
                                      </p:to>
                                    </p:set>
                                    <p:animEffect transition="in" filter="fade">
                                      <p:cBhvr>
                                        <p:cTn id="56" dur="800" decel="100000"/>
                                        <p:tgtEl>
                                          <p:spTgt spid="6148"/>
                                        </p:tgtEl>
                                      </p:cBhvr>
                                    </p:animEffect>
                                    <p:anim calcmode="lin" valueType="num">
                                      <p:cBhvr>
                                        <p:cTn id="57" dur="800" decel="100000" fill="hold"/>
                                        <p:tgtEl>
                                          <p:spTgt spid="6148"/>
                                        </p:tgtEl>
                                        <p:attrNameLst>
                                          <p:attrName>style.rotation</p:attrName>
                                        </p:attrNameLst>
                                      </p:cBhvr>
                                      <p:tavLst>
                                        <p:tav tm="0">
                                          <p:val>
                                            <p:fltVal val="-90"/>
                                          </p:val>
                                        </p:tav>
                                        <p:tav tm="100000">
                                          <p:val>
                                            <p:fltVal val="0"/>
                                          </p:val>
                                        </p:tav>
                                      </p:tavLst>
                                    </p:anim>
                                    <p:anim calcmode="lin" valueType="num">
                                      <p:cBhvr>
                                        <p:cTn id="58" dur="800" decel="100000" fill="hold"/>
                                        <p:tgtEl>
                                          <p:spTgt spid="6148"/>
                                        </p:tgtEl>
                                        <p:attrNameLst>
                                          <p:attrName>ppt_x</p:attrName>
                                        </p:attrNameLst>
                                      </p:cBhvr>
                                      <p:tavLst>
                                        <p:tav tm="0">
                                          <p:val>
                                            <p:strVal val="#ppt_x+0.4"/>
                                          </p:val>
                                        </p:tav>
                                        <p:tav tm="100000">
                                          <p:val>
                                            <p:strVal val="#ppt_x-0.05"/>
                                          </p:val>
                                        </p:tav>
                                      </p:tavLst>
                                    </p:anim>
                                    <p:anim calcmode="lin" valueType="num">
                                      <p:cBhvr>
                                        <p:cTn id="59" dur="800" decel="100000" fill="hold"/>
                                        <p:tgtEl>
                                          <p:spTgt spid="6148"/>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6148"/>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61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3733800" cy="4906963"/>
          </a:xfrm>
        </p:spPr>
        <p:txBody>
          <a:bodyPr>
            <a:normAutofit/>
          </a:bodyPr>
          <a:lstStyle/>
          <a:p>
            <a:pPr>
              <a:spcBef>
                <a:spcPts val="1200"/>
              </a:spcBef>
              <a:spcAft>
                <a:spcPts val="1200"/>
              </a:spcAft>
            </a:pPr>
            <a:r>
              <a:rPr lang="en-US" dirty="0" smtClean="0"/>
              <a:t>We simply do not know when customers walk through our door what has happened to them in the past few minutes, hours or days</a:t>
            </a:r>
          </a:p>
          <a:p>
            <a:pPr>
              <a:spcBef>
                <a:spcPts val="1200"/>
              </a:spcBef>
              <a:spcAft>
                <a:spcPts val="1200"/>
              </a:spcAft>
            </a:pPr>
            <a:r>
              <a:rPr lang="en-US" dirty="0" smtClean="0"/>
              <a:t>Have you ever taken your frustration out on someone else? </a:t>
            </a:r>
          </a:p>
        </p:txBody>
      </p:sp>
      <p:sp>
        <p:nvSpPr>
          <p:cNvPr id="4" name="Title 3"/>
          <p:cNvSpPr>
            <a:spLocks noGrp="1"/>
          </p:cNvSpPr>
          <p:nvPr>
            <p:ph type="title"/>
          </p:nvPr>
        </p:nvSpPr>
        <p:spPr/>
        <p:txBody>
          <a:bodyPr/>
          <a:lstStyle/>
          <a:p>
            <a:r>
              <a:rPr lang="en-US" dirty="0" smtClean="0"/>
              <a:t>Reasons customers become “difficult”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4724400" y="1524000"/>
            <a:ext cx="4125143" cy="2745237"/>
          </a:xfrm>
          <a:prstGeom prst="rect">
            <a:avLst/>
          </a:prstGeom>
          <a:noFill/>
          <a:ln w="9525">
            <a:noFill/>
            <a:miter lim="800000"/>
            <a:headEnd/>
            <a:tailEnd/>
          </a:ln>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40" presetClass="entr" presetSubtype="0" fill="hold" nodeType="withEffect">
                                  <p:stCondLst>
                                    <p:cond delay="500"/>
                                  </p:stCondLst>
                                  <p:iterate type="lt">
                                    <p:tmPct val="9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1"/>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455"/>
                            </p:stCondLst>
                            <p:childTnLst>
                              <p:par>
                                <p:cTn id="16" presetID="48" presetClass="entr" presetSubtype="0" accel="50000" fill="hold" nodeType="afterEffect">
                                  <p:stCondLst>
                                    <p:cond delay="9045"/>
                                  </p:stCondLst>
                                  <p:childTnLst>
                                    <p:set>
                                      <p:cBhvr>
                                        <p:cTn id="17" dur="1" fill="hold">
                                          <p:stCondLst>
                                            <p:cond delay="0"/>
                                          </p:stCondLst>
                                        </p:cTn>
                                        <p:tgtEl>
                                          <p:spTgt spid="7170"/>
                                        </p:tgtEl>
                                        <p:attrNameLst>
                                          <p:attrName>style.visibility</p:attrName>
                                        </p:attrNameLst>
                                      </p:cBhvr>
                                      <p:to>
                                        <p:strVal val="visible"/>
                                      </p:to>
                                    </p:set>
                                    <p:anim calcmode="lin" valueType="num">
                                      <p:cBhvr>
                                        <p:cTn id="18" dur="1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7170"/>
                                        </p:tgtEl>
                                        <p:attrNameLst>
                                          <p:attrName>ppt_y</p:attrName>
                                        </p:attrNameLst>
                                      </p:cBhvr>
                                      <p:tavLst>
                                        <p:tav tm="0">
                                          <p:val>
                                            <p:strVal val="#ppt_y"/>
                                          </p:val>
                                        </p:tav>
                                        <p:tav tm="100000">
                                          <p:val>
                                            <p:strVal val="#ppt_y"/>
                                          </p:val>
                                        </p:tav>
                                      </p:tavLst>
                                    </p:anim>
                                    <p:animEffect transition="in" filter="fade">
                                      <p:cBhvr>
                                        <p:cTn id="21" dur="1000"/>
                                        <p:tgtEl>
                                          <p:spTgt spid="7170"/>
                                        </p:tgtEl>
                                      </p:cBhvr>
                                    </p:animEffect>
                                  </p:childTnLst>
                                </p:cTn>
                              </p:par>
                            </p:childTnLst>
                          </p:cTn>
                        </p:par>
                        <p:par>
                          <p:cTn id="22" fill="hold">
                            <p:stCondLst>
                              <p:cond delay="15500"/>
                            </p:stCondLst>
                            <p:childTnLst>
                              <p:par>
                                <p:cTn id="23" presetID="40" presetClass="entr" presetSubtype="0" fill="hold" nodeType="afterEffect">
                                  <p:stCondLst>
                                    <p:cond delay="840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anim calcmode="lin" valueType="num">
                                      <p:cBhvr>
                                        <p:cTn id="26" dur="500" fill="hold"/>
                                        <p:tgtEl>
                                          <p:spTgt spid="2">
                                            <p:txEl>
                                              <p:pRg st="1" end="1"/>
                                            </p:txEl>
                                          </p:spTgt>
                                        </p:tgtEl>
                                        <p:attrNameLst>
                                          <p:attrName>ppt_x</p:attrName>
                                        </p:attrNameLst>
                                      </p:cBhvr>
                                      <p:tavLst>
                                        <p:tav tm="0">
                                          <p:val>
                                            <p:strVal val="#ppt_x-.1"/>
                                          </p:val>
                                        </p:tav>
                                        <p:tav tm="100000">
                                          <p:val>
                                            <p:strVal val="#ppt_x"/>
                                          </p:val>
                                        </p:tav>
                                      </p:tavLst>
                                    </p:anim>
                                    <p:anim calcmode="lin" valueType="num">
                                      <p:cBhvr>
                                        <p:cTn id="27"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5257800" cy="4906963"/>
          </a:xfrm>
        </p:spPr>
        <p:txBody>
          <a:bodyPr>
            <a:normAutofit/>
          </a:bodyPr>
          <a:lstStyle/>
          <a:p>
            <a:pPr>
              <a:spcBef>
                <a:spcPts val="1200"/>
              </a:spcBef>
              <a:spcAft>
                <a:spcPts val="1200"/>
              </a:spcAft>
            </a:pPr>
            <a:r>
              <a:rPr lang="en-US" dirty="0" smtClean="0"/>
              <a:t>We have all taken our frustration out on someone else, whether consciously or unconsciously</a:t>
            </a:r>
          </a:p>
          <a:p>
            <a:pPr>
              <a:spcBef>
                <a:spcPts val="1200"/>
              </a:spcBef>
              <a:spcAft>
                <a:spcPts val="1200"/>
              </a:spcAft>
            </a:pPr>
            <a:r>
              <a:rPr lang="en-US" dirty="0" smtClean="0"/>
              <a:t>We learn to express our emotions to get what we want early on</a:t>
            </a:r>
          </a:p>
          <a:p>
            <a:pPr lvl="1">
              <a:spcBef>
                <a:spcPts val="1200"/>
              </a:spcBef>
              <a:spcAft>
                <a:spcPts val="1200"/>
              </a:spcAft>
            </a:pPr>
            <a:r>
              <a:rPr lang="en-US" dirty="0" smtClean="0"/>
              <a:t>Verbal cues</a:t>
            </a:r>
          </a:p>
          <a:p>
            <a:pPr lvl="1">
              <a:spcBef>
                <a:spcPts val="1200"/>
              </a:spcBef>
              <a:spcAft>
                <a:spcPts val="1200"/>
              </a:spcAft>
            </a:pPr>
            <a:r>
              <a:rPr lang="en-US" dirty="0" smtClean="0"/>
              <a:t>Non-Verbal cues</a:t>
            </a:r>
          </a:p>
          <a:p>
            <a:pPr>
              <a:spcBef>
                <a:spcPts val="1200"/>
              </a:spcBef>
              <a:spcAft>
                <a:spcPts val="1200"/>
              </a:spcAft>
            </a:pPr>
            <a:r>
              <a:rPr lang="en-US" dirty="0" smtClean="0"/>
              <a:t>Customers will use the same attacks and tactics to express their feelings and get what they want</a:t>
            </a:r>
          </a:p>
        </p:txBody>
      </p:sp>
      <p:sp>
        <p:nvSpPr>
          <p:cNvPr id="4" name="Title 3"/>
          <p:cNvSpPr>
            <a:spLocks noGrp="1"/>
          </p:cNvSpPr>
          <p:nvPr>
            <p:ph type="title"/>
          </p:nvPr>
        </p:nvSpPr>
        <p:spPr/>
        <p:txBody>
          <a:bodyPr/>
          <a:lstStyle/>
          <a:p>
            <a:r>
              <a:rPr lang="en-US" dirty="0" smtClean="0"/>
              <a:t>Reasons customers become “difficult”</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90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6250"/>
                            </p:stCondLst>
                            <p:childTnLst>
                              <p:par>
                                <p:cTn id="15" presetID="10" presetClass="entr" presetSubtype="0" fill="hold" nodeType="afterEffect">
                                  <p:stCondLst>
                                    <p:cond delay="575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par>
                          <p:cTn id="18" fill="hold">
                            <p:stCondLst>
                              <p:cond delay="14900"/>
                            </p:stCondLst>
                            <p:childTnLst>
                              <p:par>
                                <p:cTn id="19" presetID="50" presetClass="entr" presetSubtype="0" decel="100000" fill="hold" nodeType="afterEffect">
                                  <p:stCondLst>
                                    <p:cond delay="240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par>
                          <p:cTn id="24" fill="hold">
                            <p:stCondLst>
                              <p:cond delay="18300"/>
                            </p:stCondLst>
                            <p:childTnLst>
                              <p:par>
                                <p:cTn id="25" presetID="50" presetClass="entr" presetSubtype="0" decel="100000" fill="hold" nodeType="afterEffect">
                                  <p:stCondLst>
                                    <p:cond delay="270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3" end="3"/>
                                            </p:txEl>
                                          </p:spTgt>
                                        </p:tgtEl>
                                      </p:cBhvr>
                                    </p:animEffect>
                                  </p:childTnLst>
                                </p:cTn>
                              </p:par>
                            </p:childTnLst>
                          </p:cTn>
                        </p:par>
                        <p:par>
                          <p:cTn id="30" fill="hold">
                            <p:stCondLst>
                              <p:cond delay="22000"/>
                            </p:stCondLst>
                            <p:childTnLst>
                              <p:par>
                                <p:cTn id="31" presetID="10" presetClass="entr" presetSubtype="0" fill="hold" nodeType="afterEffect">
                                  <p:stCondLst>
                                    <p:cond delay="16100"/>
                                  </p:stCondLst>
                                  <p:iterate type="lt">
                                    <p:tmPct val="10000"/>
                                  </p:iterate>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4648200" cy="4906963"/>
          </a:xfrm>
        </p:spPr>
        <p:txBody>
          <a:bodyPr>
            <a:normAutofit/>
          </a:bodyPr>
          <a:lstStyle/>
          <a:p>
            <a:pPr>
              <a:spcBef>
                <a:spcPts val="1200"/>
              </a:spcBef>
              <a:spcAft>
                <a:spcPts val="1200"/>
              </a:spcAft>
            </a:pPr>
            <a:r>
              <a:rPr lang="en-US" dirty="0" smtClean="0"/>
              <a:t>First, you have to be aware of the “bait”</a:t>
            </a:r>
          </a:p>
          <a:p>
            <a:pPr lvl="1">
              <a:spcBef>
                <a:spcPts val="1200"/>
              </a:spcBef>
              <a:spcAft>
                <a:spcPts val="1200"/>
              </a:spcAft>
            </a:pPr>
            <a:r>
              <a:rPr lang="en-US" sz="2200" dirty="0" smtClean="0"/>
              <a:t>Once you recognize customers are angry, you can recognize the “bait” they are throwing out to get you to react</a:t>
            </a:r>
          </a:p>
          <a:p>
            <a:pPr lvl="1">
              <a:spcBef>
                <a:spcPts val="1200"/>
              </a:spcBef>
              <a:spcAft>
                <a:spcPts val="1200"/>
              </a:spcAft>
            </a:pPr>
            <a:r>
              <a:rPr lang="en-US" sz="2200" dirty="0" smtClean="0"/>
              <a:t>You can recognize what you need to do to avoid “taking the bait”</a:t>
            </a:r>
          </a:p>
        </p:txBody>
      </p:sp>
      <p:sp>
        <p:nvSpPr>
          <p:cNvPr id="4" name="Title 3"/>
          <p:cNvSpPr>
            <a:spLocks noGrp="1"/>
          </p:cNvSpPr>
          <p:nvPr>
            <p:ph type="title"/>
          </p:nvPr>
        </p:nvSpPr>
        <p:spPr/>
        <p:txBody>
          <a:bodyPr/>
          <a:lstStyle/>
          <a:p>
            <a:r>
              <a:rPr lang="en-US" dirty="0" smtClean="0"/>
              <a:t>Reasons customers become “difficult”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0" y="3975100"/>
            <a:ext cx="3810000" cy="25400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7" presetClass="entr" presetSubtype="1" fill="hold" nodeType="afterEffect">
                                  <p:stCondLst>
                                    <p:cond delay="730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2">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childTnLst>
                                </p:cTn>
                              </p:par>
                              <p:par>
                                <p:cTn id="17" presetID="30" presetClass="entr" presetSubtype="0" fill="hold" nodeType="withEffect">
                                  <p:stCondLst>
                                    <p:cond delay="73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800" decel="100000"/>
                                        <p:tgtEl>
                                          <p:spTgt spid="1026"/>
                                        </p:tgtEl>
                                      </p:cBhvr>
                                    </p:animEffect>
                                    <p:anim calcmode="lin" valueType="num">
                                      <p:cBhvr>
                                        <p:cTn id="20" dur="800" decel="100000" fill="hold"/>
                                        <p:tgtEl>
                                          <p:spTgt spid="1026"/>
                                        </p:tgtEl>
                                        <p:attrNameLst>
                                          <p:attrName>style.rotation</p:attrName>
                                        </p:attrNameLst>
                                      </p:cBhvr>
                                      <p:tavLst>
                                        <p:tav tm="0">
                                          <p:val>
                                            <p:fltVal val="-90"/>
                                          </p:val>
                                        </p:tav>
                                        <p:tav tm="100000">
                                          <p:val>
                                            <p:fltVal val="0"/>
                                          </p:val>
                                        </p:tav>
                                      </p:tavLst>
                                    </p:anim>
                                    <p:anim calcmode="lin" valueType="num">
                                      <p:cBhvr>
                                        <p:cTn id="21" dur="800" decel="100000" fill="hold"/>
                                        <p:tgtEl>
                                          <p:spTgt spid="1026"/>
                                        </p:tgtEl>
                                        <p:attrNameLst>
                                          <p:attrName>ppt_x</p:attrName>
                                        </p:attrNameLst>
                                      </p:cBhvr>
                                      <p:tavLst>
                                        <p:tav tm="0">
                                          <p:val>
                                            <p:strVal val="#ppt_x+0.4"/>
                                          </p:val>
                                        </p:tav>
                                        <p:tav tm="100000">
                                          <p:val>
                                            <p:strVal val="#ppt_x-0.05"/>
                                          </p:val>
                                        </p:tav>
                                      </p:tavLst>
                                    </p:anim>
                                    <p:anim calcmode="lin" valueType="num">
                                      <p:cBhvr>
                                        <p:cTn id="22" dur="800" decel="100000" fill="hold"/>
                                        <p:tgtEl>
                                          <p:spTgt spid="102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25" fill="hold">
                            <p:stCondLst>
                              <p:cond delay="10400"/>
                            </p:stCondLst>
                            <p:childTnLst>
                              <p:par>
                                <p:cTn id="26" presetID="5" presetClass="entr" presetSubtype="5" fill="hold" nodeType="afterEffect">
                                  <p:stCondLst>
                                    <p:cond delay="17000"/>
                                  </p:stCondLst>
                                  <p:iterate type="lt">
                                    <p:tmPct val="10000"/>
                                  </p:iterate>
                                  <p:childTnLst>
                                    <p:set>
                                      <p:cBhvr>
                                        <p:cTn id="27" dur="1" fill="hold">
                                          <p:stCondLst>
                                            <p:cond delay="0"/>
                                          </p:stCondLst>
                                        </p:cTn>
                                        <p:tgtEl>
                                          <p:spTgt spid="2">
                                            <p:txEl>
                                              <p:pRg st="1" end="1"/>
                                            </p:txEl>
                                          </p:spTgt>
                                        </p:tgtEl>
                                        <p:attrNameLst>
                                          <p:attrName>style.visibility</p:attrName>
                                        </p:attrNameLst>
                                      </p:cBhvr>
                                      <p:to>
                                        <p:strVal val="visible"/>
                                      </p:to>
                                    </p:set>
                                    <p:animEffect transition="in" filter="checkerboard(down)">
                                      <p:cBhvr>
                                        <p:cTn id="28" dur="500"/>
                                        <p:tgtEl>
                                          <p:spTgt spid="2">
                                            <p:txEl>
                                              <p:pRg st="1" end="1"/>
                                            </p:txEl>
                                          </p:spTgt>
                                        </p:tgtEl>
                                      </p:cBhvr>
                                    </p:animEffect>
                                  </p:childTnLst>
                                </p:cTn>
                              </p:par>
                            </p:childTnLst>
                          </p:cTn>
                        </p:par>
                        <p:par>
                          <p:cTn id="29" fill="hold">
                            <p:stCondLst>
                              <p:cond delay="32400"/>
                            </p:stCondLst>
                            <p:childTnLst>
                              <p:par>
                                <p:cTn id="30" presetID="5" presetClass="entr" presetSubtype="5" fill="hold" nodeType="afterEffect">
                                  <p:stCondLst>
                                    <p:cond delay="4400"/>
                                  </p:stCondLst>
                                  <p:iterate type="lt">
                                    <p:tmPct val="10000"/>
                                  </p:iterate>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down)">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4648200" cy="4906963"/>
          </a:xfrm>
        </p:spPr>
        <p:txBody>
          <a:bodyPr>
            <a:normAutofit/>
          </a:bodyPr>
          <a:lstStyle/>
          <a:p>
            <a:pPr>
              <a:spcBef>
                <a:spcPts val="1200"/>
              </a:spcBef>
              <a:spcAft>
                <a:spcPts val="1200"/>
              </a:spcAft>
            </a:pPr>
            <a:r>
              <a:rPr lang="en-US" dirty="0" smtClean="0"/>
              <a:t>You are a person, too</a:t>
            </a:r>
          </a:p>
          <a:p>
            <a:pPr lvl="1">
              <a:spcBef>
                <a:spcPts val="1200"/>
              </a:spcBef>
              <a:spcAft>
                <a:spcPts val="1200"/>
              </a:spcAft>
            </a:pPr>
            <a:r>
              <a:rPr lang="en-US" sz="2200" dirty="0" smtClean="0"/>
              <a:t>It is natural to want to defend yourself</a:t>
            </a:r>
          </a:p>
          <a:p>
            <a:pPr lvl="1">
              <a:spcBef>
                <a:spcPts val="1200"/>
              </a:spcBef>
              <a:spcAft>
                <a:spcPts val="1200"/>
              </a:spcAft>
            </a:pPr>
            <a:r>
              <a:rPr lang="en-US" sz="2200" dirty="0" smtClean="0"/>
              <a:t>However, if you “take the bait” and react, the negative exchange will continue</a:t>
            </a:r>
          </a:p>
          <a:p>
            <a:pPr lvl="1">
              <a:spcBef>
                <a:spcPts val="1200"/>
              </a:spcBef>
              <a:spcAft>
                <a:spcPts val="1200"/>
              </a:spcAft>
            </a:pPr>
            <a:r>
              <a:rPr lang="en-US" sz="2200" dirty="0" smtClean="0"/>
              <a:t>If you “take the bait," you are giving control to the other person</a:t>
            </a:r>
          </a:p>
        </p:txBody>
      </p:sp>
      <p:sp>
        <p:nvSpPr>
          <p:cNvPr id="4" name="Title 3"/>
          <p:cNvSpPr>
            <a:spLocks noGrp="1"/>
          </p:cNvSpPr>
          <p:nvPr>
            <p:ph type="title"/>
          </p:nvPr>
        </p:nvSpPr>
        <p:spPr/>
        <p:txBody>
          <a:bodyPr/>
          <a:lstStyle/>
          <a:p>
            <a:r>
              <a:rPr lang="en-US" dirty="0" smtClean="0"/>
              <a:t>Step 2: Recognize your own feelings</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8" presetClass="entr" presetSubtype="0" accel="100000" fill="hold" nodeType="withEffect">
                                  <p:stCondLst>
                                    <p:cond delay="50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2">
                                            <p:txEl>
                                              <p:pRg st="0" end="0"/>
                                            </p:txEl>
                                          </p:spTgt>
                                        </p:tgtEl>
                                      </p:cBhvr>
                                    </p:animEffect>
                                  </p:childTnLst>
                                </p:cTn>
                              </p:par>
                            </p:childTnLst>
                          </p:cTn>
                        </p:par>
                        <p:par>
                          <p:cTn id="17" fill="hold">
                            <p:stCondLst>
                              <p:cond delay="1800"/>
                            </p:stCondLst>
                            <p:childTnLst>
                              <p:par>
                                <p:cTn id="18" presetID="54" presetClass="entr" presetSubtype="0" accel="100000" fill="hold" nodeType="afterEffect">
                                  <p:stCondLst>
                                    <p:cond delay="290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2"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3"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4" dur="500"/>
                                        <p:tgtEl>
                                          <p:spTgt spid="2">
                                            <p:txEl>
                                              <p:pRg st="1" end="1"/>
                                            </p:txEl>
                                          </p:spTgt>
                                        </p:tgtEl>
                                      </p:cBhvr>
                                    </p:animEffect>
                                  </p:childTnLst>
                                </p:cTn>
                              </p:par>
                            </p:childTnLst>
                          </p:cTn>
                        </p:par>
                        <p:par>
                          <p:cTn id="25" fill="hold">
                            <p:stCondLst>
                              <p:cond delay="5200"/>
                            </p:stCondLst>
                            <p:childTnLst>
                              <p:par>
                                <p:cTn id="26" presetID="54" presetClass="entr" presetSubtype="0" accel="100000" fill="hold" nodeType="afterEffect">
                                  <p:stCondLst>
                                    <p:cond delay="390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2">
                                            <p:txEl>
                                              <p:pRg st="2" end="2"/>
                                            </p:txEl>
                                          </p:spTgt>
                                        </p:tgtEl>
                                      </p:cBhvr>
                                    </p:animEffect>
                                  </p:childTnLst>
                                </p:cTn>
                              </p:par>
                            </p:childTnLst>
                          </p:cTn>
                        </p:par>
                        <p:par>
                          <p:cTn id="33" fill="hold">
                            <p:stCondLst>
                              <p:cond delay="9600"/>
                            </p:stCondLst>
                            <p:childTnLst>
                              <p:par>
                                <p:cTn id="34" presetID="54" presetClass="entr" presetSubtype="0" accel="100000" fill="hold" nodeType="afterEffect">
                                  <p:stCondLst>
                                    <p:cond delay="500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1"/>
            <a:ext cx="7931150" cy="2057400"/>
          </a:xfrm>
        </p:spPr>
        <p:txBody>
          <a:bodyPr/>
          <a:lstStyle/>
          <a:p>
            <a:pPr>
              <a:spcAft>
                <a:spcPts val="1200"/>
              </a:spcAft>
            </a:pPr>
            <a:r>
              <a:rPr lang="en-US" sz="3200" dirty="0" smtClean="0"/>
              <a:t>It is imperative that you remain the voice of reason</a:t>
            </a:r>
          </a:p>
          <a:p>
            <a:pPr lvl="1">
              <a:spcAft>
                <a:spcPts val="1200"/>
              </a:spcAft>
            </a:pPr>
            <a:r>
              <a:rPr lang="en-US" sz="2400" dirty="0" smtClean="0"/>
              <a:t>Technique: customers are not angry with you.  Customers are angry with the situation</a:t>
            </a:r>
          </a:p>
        </p:txBody>
      </p:sp>
      <p:sp>
        <p:nvSpPr>
          <p:cNvPr id="4" name="Title 3"/>
          <p:cNvSpPr>
            <a:spLocks noGrp="1"/>
          </p:cNvSpPr>
          <p:nvPr>
            <p:ph type="title"/>
          </p:nvPr>
        </p:nvSpPr>
        <p:spPr/>
        <p:txBody>
          <a:bodyPr/>
          <a:lstStyle/>
          <a:p>
            <a:r>
              <a:rPr lang="en-US" dirty="0" smtClean="0"/>
              <a:t>Step 3: Remain calm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66800" y="4142661"/>
            <a:ext cx="3743352" cy="2099786"/>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39" presetClass="entr" presetSubtype="0" accel="100000" fill="hold" nodeType="afterEffect">
                                  <p:stCondLst>
                                    <p:cond delay="1240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53" presetClass="entr" presetSubtype="0" fill="hold" nodeType="withEffect">
                                  <p:stCondLst>
                                    <p:cond delay="1260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par>
                                <p:cTn id="22" presetID="8" presetClass="emph" presetSubtype="0" fill="hold" nodeType="withEffect">
                                  <p:stCondLst>
                                    <p:cond delay="12600"/>
                                  </p:stCondLst>
                                  <p:childTnLst>
                                    <p:animRot by="21600000">
                                      <p:cBhvr>
                                        <p:cTn id="23" dur="1000" fill="hold"/>
                                        <p:tgtEl>
                                          <p:spTgt spid="3074"/>
                                        </p:tgtEl>
                                        <p:attrNameLst>
                                          <p:attrName>r</p:attrName>
                                        </p:attrNameLst>
                                      </p:cBhvr>
                                    </p:animRot>
                                  </p:childTnLst>
                                </p:cTn>
                              </p:par>
                            </p:childTnLst>
                          </p:cTn>
                        </p:par>
                        <p:par>
                          <p:cTn id="24" fill="hold">
                            <p:stCondLst>
                              <p:cond delay="15100"/>
                            </p:stCondLst>
                            <p:childTnLst>
                              <p:par>
                                <p:cTn id="25" presetID="25" presetClass="entr" presetSubtype="0" fill="hold" nodeType="afterEffect">
                                  <p:stCondLst>
                                    <p:cond delay="4100"/>
                                  </p:stCondLst>
                                  <p:childTnLst>
                                    <p:set>
                                      <p:cBhvr>
                                        <p:cTn id="26" dur="1" fill="hold">
                                          <p:stCondLst>
                                            <p:cond delay="0"/>
                                          </p:stCondLst>
                                        </p:cTn>
                                        <p:tgtEl>
                                          <p:spTgt spid="2">
                                            <p:txEl>
                                              <p:pRg st="1" end="1"/>
                                            </p:txEl>
                                          </p:spTgt>
                                        </p:tgtEl>
                                        <p:attrNameLst>
                                          <p:attrName>style.visibility</p:attrName>
                                        </p:attrNameLst>
                                      </p:cBhvr>
                                      <p:to>
                                        <p:strVal val="visible"/>
                                      </p:to>
                                    </p:set>
                                    <p:anim calcmode="lin" valueType="num">
                                      <p:cBhvr>
                                        <p:cTn id="2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5867400" cy="4830763"/>
          </a:xfrm>
        </p:spPr>
        <p:txBody>
          <a:bodyPr/>
          <a:lstStyle/>
          <a:p>
            <a:pPr>
              <a:spcBef>
                <a:spcPts val="1200"/>
              </a:spcBef>
              <a:spcAft>
                <a:spcPts val="1200"/>
              </a:spcAft>
            </a:pPr>
            <a:r>
              <a:rPr lang="en-US" sz="2800" dirty="0" smtClean="0"/>
              <a:t>During this step, you are affording customers the opportunity to discuss issues with you</a:t>
            </a:r>
          </a:p>
          <a:p>
            <a:pPr lvl="1">
              <a:spcBef>
                <a:spcPts val="1200"/>
              </a:spcBef>
              <a:spcAft>
                <a:spcPts val="1200"/>
              </a:spcAft>
            </a:pPr>
            <a:r>
              <a:rPr lang="en-US" sz="2400" dirty="0" smtClean="0"/>
              <a:t>Some customers will not be able to express why they are frustrated in a calm way</a:t>
            </a:r>
          </a:p>
          <a:p>
            <a:pPr lvl="2">
              <a:spcBef>
                <a:spcPts val="1200"/>
              </a:spcBef>
              <a:spcAft>
                <a:spcPts val="1200"/>
              </a:spcAft>
            </a:pPr>
            <a:r>
              <a:rPr lang="en-US" sz="2400" dirty="0" smtClean="0"/>
              <a:t>Technique:  let customers vent their frustration by demonstrating active listening skills</a:t>
            </a:r>
            <a:endParaRPr lang="en-US" sz="2400" dirty="0"/>
          </a:p>
        </p:txBody>
      </p:sp>
      <p:sp>
        <p:nvSpPr>
          <p:cNvPr id="4" name="Title 3"/>
          <p:cNvSpPr>
            <a:spLocks noGrp="1"/>
          </p:cNvSpPr>
          <p:nvPr>
            <p:ph type="title"/>
          </p:nvPr>
        </p:nvSpPr>
        <p:spPr/>
        <p:txBody>
          <a:bodyPr/>
          <a:lstStyle/>
          <a:p>
            <a:r>
              <a:rPr lang="en-US" dirty="0" smtClean="0"/>
              <a:t>Step 4:  Seek clarification</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3200"/>
                            </p:stCondLst>
                            <p:childTnLst>
                              <p:par>
                                <p:cTn id="11" presetID="3" presetClass="entr" presetSubtype="10" fill="hold" nodeType="afterEffect">
                                  <p:stCondLst>
                                    <p:cond delay="8600"/>
                                  </p:stCondLst>
                                  <p:iterate type="wd">
                                    <p:tmPct val="15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linds(horizontal)">
                                      <p:cBhvr>
                                        <p:cTn id="13" dur="500"/>
                                        <p:tgtEl>
                                          <p:spTgt spid="2">
                                            <p:txEl>
                                              <p:pRg st="0" end="0"/>
                                            </p:txEl>
                                          </p:spTgt>
                                        </p:tgtEl>
                                      </p:cBhvr>
                                    </p:animEffect>
                                  </p:childTnLst>
                                </p:cTn>
                              </p:par>
                            </p:childTnLst>
                          </p:cTn>
                        </p:par>
                        <p:par>
                          <p:cTn id="14" fill="hold">
                            <p:stCondLst>
                              <p:cond delay="13350"/>
                            </p:stCondLst>
                            <p:childTnLst>
                              <p:par>
                                <p:cTn id="15" presetID="12" presetClass="entr" presetSubtype="4" fill="hold" nodeType="afterEffect">
                                  <p:stCondLst>
                                    <p:cond delay="165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slide(fromBottom)">
                                      <p:cBhvr>
                                        <p:cTn id="17" dur="500"/>
                                        <p:tgtEl>
                                          <p:spTgt spid="2">
                                            <p:txEl>
                                              <p:pRg st="1" end="1"/>
                                            </p:txEl>
                                          </p:spTgt>
                                        </p:tgtEl>
                                      </p:cBhvr>
                                    </p:animEffect>
                                  </p:childTnLst>
                                </p:cTn>
                              </p:par>
                            </p:childTnLst>
                          </p:cTn>
                        </p:par>
                        <p:par>
                          <p:cTn id="18" fill="hold">
                            <p:stCondLst>
                              <p:cond delay="15500"/>
                            </p:stCondLst>
                            <p:childTnLst>
                              <p:par>
                                <p:cTn id="19" presetID="20" presetClass="entr" presetSubtype="0" fill="hold" nodeType="afterEffect">
                                  <p:stCondLst>
                                    <p:cond delay="6100"/>
                                  </p:stCondLst>
                                  <p:iterate type="lt">
                                    <p:tmPct val="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edge">
                                      <p:cBhvr>
                                        <p:cTn id="21" dur="2000"/>
                                        <p:tgtEl>
                                          <p:spTgt spid="2">
                                            <p:txEl>
                                              <p:pRg st="2" end="2"/>
                                            </p:txEl>
                                          </p:spTgt>
                                        </p:tgtEl>
                                      </p:cBhvr>
                                    </p:animEffect>
                                  </p:childTnLst>
                                </p:cTn>
                              </p:par>
                            </p:childTnLst>
                          </p:cTn>
                        </p:par>
                        <p:par>
                          <p:cTn id="22" fill="hold">
                            <p:stCondLst>
                              <p:cond delay="23600"/>
                            </p:stCondLst>
                            <p:childTnLst>
                              <p:par>
                                <p:cTn id="23" presetID="15" presetClass="emph" presetSubtype="0" nodeType="afterEffect">
                                  <p:stCondLst>
                                    <p:cond delay="35400"/>
                                  </p:stCondLst>
                                  <p:iterate type="lt">
                                    <p:tmAbs val="25"/>
                                  </p:iterate>
                                  <p:childTnLst>
                                    <p:set>
                                      <p:cBhvr override="childStyle">
                                        <p:cTn id="24"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6248400" cy="5257800"/>
          </a:xfrm>
        </p:spPr>
        <p:txBody>
          <a:bodyPr>
            <a:normAutofit fontScale="92500" lnSpcReduction="10000"/>
          </a:bodyPr>
          <a:lstStyle/>
          <a:p>
            <a:pPr>
              <a:spcBef>
                <a:spcPts val="1200"/>
              </a:spcBef>
              <a:spcAft>
                <a:spcPts val="1200"/>
              </a:spcAft>
            </a:pPr>
            <a:r>
              <a:rPr lang="en-US" sz="2800" dirty="0" smtClean="0"/>
              <a:t>Active listening is the sincere effort to find out what is bothering the customer by hearing what the person is saying and learning about what the person is feeling</a:t>
            </a:r>
          </a:p>
          <a:p>
            <a:pPr lvl="1">
              <a:spcBef>
                <a:spcPts val="1200"/>
              </a:spcBef>
              <a:spcAft>
                <a:spcPts val="1200"/>
              </a:spcAft>
            </a:pPr>
            <a:r>
              <a:rPr lang="en-US" sz="2400" dirty="0" smtClean="0"/>
              <a:t>It is hearing to understand </a:t>
            </a:r>
          </a:p>
          <a:p>
            <a:pPr lvl="1">
              <a:spcBef>
                <a:spcPts val="1200"/>
              </a:spcBef>
              <a:spcAft>
                <a:spcPts val="1200"/>
              </a:spcAft>
            </a:pPr>
            <a:r>
              <a:rPr lang="en-US" sz="2400" dirty="0" smtClean="0"/>
              <a:t>Requires </a:t>
            </a:r>
          </a:p>
          <a:p>
            <a:pPr lvl="2" indent="-173736">
              <a:spcBef>
                <a:spcPts val="1200"/>
              </a:spcBef>
              <a:spcAft>
                <a:spcPts val="1200"/>
              </a:spcAft>
            </a:pPr>
            <a:r>
              <a:rPr lang="en-US" sz="2400" dirty="0" smtClean="0"/>
              <a:t>Focus</a:t>
            </a:r>
          </a:p>
          <a:p>
            <a:pPr lvl="2" indent="-173736">
              <a:spcBef>
                <a:spcPts val="1200"/>
              </a:spcBef>
              <a:spcAft>
                <a:spcPts val="1200"/>
              </a:spcAft>
            </a:pPr>
            <a:r>
              <a:rPr lang="en-US" sz="2400" dirty="0" smtClean="0"/>
              <a:t>Eye contact</a:t>
            </a:r>
          </a:p>
          <a:p>
            <a:pPr lvl="2" indent="-173736">
              <a:spcBef>
                <a:spcPts val="1200"/>
              </a:spcBef>
              <a:spcAft>
                <a:spcPts val="1200"/>
              </a:spcAft>
            </a:pPr>
            <a:r>
              <a:rPr lang="en-US" sz="2400" dirty="0" smtClean="0"/>
              <a:t>Concentration</a:t>
            </a:r>
          </a:p>
          <a:p>
            <a:pPr lvl="2" indent="-173736">
              <a:spcBef>
                <a:spcPts val="1200"/>
              </a:spcBef>
              <a:spcAft>
                <a:spcPts val="1200"/>
              </a:spcAft>
            </a:pPr>
            <a:r>
              <a:rPr lang="en-US" sz="2400" dirty="0" smtClean="0"/>
              <a:t>Effective body language </a:t>
            </a:r>
          </a:p>
        </p:txBody>
      </p:sp>
      <p:sp>
        <p:nvSpPr>
          <p:cNvPr id="4" name="Title 3"/>
          <p:cNvSpPr>
            <a:spLocks noGrp="1"/>
          </p:cNvSpPr>
          <p:nvPr>
            <p:ph type="title"/>
          </p:nvPr>
        </p:nvSpPr>
        <p:spPr/>
        <p:txBody>
          <a:bodyPr/>
          <a:lstStyle/>
          <a:p>
            <a:r>
              <a:rPr lang="en-US" dirty="0" smtClean="0"/>
              <a:t>Step 4:  Seek clarification</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8" presetClass="entr" presetSubtype="3" fill="hold" nodeType="afterEffect">
                                  <p:stCondLst>
                                    <p:cond delay="1600"/>
                                  </p:stCondLst>
                                  <p:iterate type="wd">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strips(upRight)">
                                      <p:cBhvr>
                                        <p:cTn id="13" dur="1000"/>
                                        <p:tgtEl>
                                          <p:spTgt spid="2">
                                            <p:txEl>
                                              <p:pRg st="0" end="0"/>
                                            </p:txEl>
                                          </p:spTgt>
                                        </p:tgtEl>
                                      </p:cBhvr>
                                    </p:animEffect>
                                  </p:childTnLst>
                                </p:cTn>
                              </p:par>
                            </p:childTnLst>
                          </p:cTn>
                        </p:par>
                        <p:par>
                          <p:cTn id="14" fill="hold">
                            <p:stCondLst>
                              <p:cond delay="6400"/>
                            </p:stCondLst>
                            <p:childTnLst>
                              <p:par>
                                <p:cTn id="15" presetID="25" presetClass="entr" presetSubtype="0" fill="hold" nodeType="afterEffect">
                                  <p:stCondLst>
                                    <p:cond delay="540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25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2">
                                            <p:txEl>
                                              <p:pRg st="1" end="1"/>
                                            </p:txEl>
                                          </p:spTgt>
                                        </p:tgtEl>
                                      </p:cBhvr>
                                    </p:animEffect>
                                  </p:childTnLst>
                                </p:cTn>
                              </p:par>
                            </p:childTnLst>
                          </p:cTn>
                        </p:par>
                        <p:par>
                          <p:cTn id="25" fill="hold">
                            <p:stCondLst>
                              <p:cond delay="13400"/>
                            </p:stCondLst>
                            <p:childTnLst>
                              <p:par>
                                <p:cTn id="26" presetID="25" presetClass="entr" presetSubtype="0" fill="hold" nodeType="afterEffect">
                                  <p:stCondLst>
                                    <p:cond delay="170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25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29" dur="25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0" dur="250" accel="50000" fill="hold">
                                          <p:stCondLst>
                                            <p:cond delay="25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1"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2" dur="25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3" dur="25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4" dur="250" accel="50000" fill="hold">
                                          <p:stCondLst>
                                            <p:cond delay="25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5" dur="500" decel="50000">
                                          <p:stCondLst>
                                            <p:cond delay="0"/>
                                          </p:stCondLst>
                                        </p:cTn>
                                        <p:tgtEl>
                                          <p:spTgt spid="2">
                                            <p:txEl>
                                              <p:pRg st="2" end="2"/>
                                            </p:txEl>
                                          </p:spTgt>
                                        </p:tgtEl>
                                      </p:cBhvr>
                                    </p:animEffect>
                                  </p:childTnLst>
                                </p:cTn>
                              </p:par>
                              <p:par>
                                <p:cTn id="36" presetID="47" presetClass="entr" presetSubtype="0" fill="hold" nodeType="withEffect">
                                  <p:stCondLst>
                                    <p:cond delay="210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300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1000"/>
                                        <p:tgtEl>
                                          <p:spTgt spid="2">
                                            <p:txEl>
                                              <p:pRg st="4" end="4"/>
                                            </p:txEl>
                                          </p:spTgt>
                                        </p:tgtEl>
                                      </p:cBhvr>
                                    </p:animEffect>
                                    <p:anim calcmode="lin" valueType="num">
                                      <p:cBhvr>
                                        <p:cTn id="4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400"/>
                            </p:stCondLst>
                            <p:childTnLst>
                              <p:par>
                                <p:cTn id="47" presetID="47" presetClass="entr" presetSubtype="0" fill="hold" nodeType="afterEffect">
                                  <p:stCondLst>
                                    <p:cond delay="10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18500"/>
                            </p:stCondLst>
                            <p:childTnLst>
                              <p:par>
                                <p:cTn id="53" presetID="47" presetClass="entr" presetSubtype="0" fill="hold" nodeType="afterEffect">
                                  <p:stCondLst>
                                    <p:cond delay="30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1"/>
            <a:ext cx="5943600" cy="2819399"/>
          </a:xfrm>
        </p:spPr>
        <p:txBody>
          <a:bodyPr/>
          <a:lstStyle/>
          <a:p>
            <a:pPr>
              <a:spcBef>
                <a:spcPts val="1200"/>
              </a:spcBef>
              <a:spcAft>
                <a:spcPts val="1200"/>
              </a:spcAft>
            </a:pPr>
            <a:r>
              <a:rPr lang="en-US" sz="2800" dirty="0" smtClean="0"/>
              <a:t>During active listening</a:t>
            </a:r>
          </a:p>
          <a:p>
            <a:pPr lvl="1">
              <a:spcBef>
                <a:spcPts val="1200"/>
              </a:spcBef>
              <a:spcAft>
                <a:spcPts val="1200"/>
              </a:spcAft>
            </a:pPr>
            <a:r>
              <a:rPr lang="en-US" sz="2600" dirty="0" smtClean="0"/>
              <a:t>Ask questions</a:t>
            </a:r>
          </a:p>
          <a:p>
            <a:pPr lvl="1">
              <a:spcBef>
                <a:spcPts val="1200"/>
              </a:spcBef>
              <a:spcAft>
                <a:spcPts val="1200"/>
              </a:spcAft>
            </a:pPr>
            <a:r>
              <a:rPr lang="en-US" sz="2600" dirty="0" smtClean="0"/>
              <a:t>Show you are listening</a:t>
            </a:r>
          </a:p>
          <a:p>
            <a:pPr lvl="1">
              <a:spcBef>
                <a:spcPts val="1200"/>
              </a:spcBef>
              <a:spcAft>
                <a:spcPts val="1200"/>
              </a:spcAft>
            </a:pPr>
            <a:r>
              <a:rPr lang="en-US" sz="2600" dirty="0" smtClean="0"/>
              <a:t>Summarize the information</a:t>
            </a:r>
          </a:p>
        </p:txBody>
      </p:sp>
      <p:sp>
        <p:nvSpPr>
          <p:cNvPr id="4" name="Title 3"/>
          <p:cNvSpPr>
            <a:spLocks noGrp="1"/>
          </p:cNvSpPr>
          <p:nvPr>
            <p:ph type="title"/>
          </p:nvPr>
        </p:nvSpPr>
        <p:spPr/>
        <p:txBody>
          <a:bodyPr/>
          <a:lstStyle/>
          <a:p>
            <a:r>
              <a:rPr lang="en-US" dirty="0" smtClean="0"/>
              <a:t>Step 4:  Seek clarification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334000" y="4038600"/>
            <a:ext cx="3657600" cy="2408237"/>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2" presetClass="entr" presetSubtype="8" fill="hold" nodeType="withEffect">
                                  <p:stCondLst>
                                    <p:cond delay="6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lide(fromLeft)">
                                      <p:cBhvr>
                                        <p:cTn id="12" dur="500"/>
                                        <p:tgtEl>
                                          <p:spTgt spid="2">
                                            <p:txEl>
                                              <p:pRg st="0" end="0"/>
                                            </p:txEl>
                                          </p:spTgt>
                                        </p:tgtEl>
                                      </p:cBhvr>
                                    </p:animEffect>
                                  </p:childTnLst>
                                </p:cTn>
                              </p:par>
                            </p:childTnLst>
                          </p:cTn>
                        </p:par>
                        <p:par>
                          <p:cTn id="13" fill="hold">
                            <p:stCondLst>
                              <p:cond delay="1100"/>
                            </p:stCondLst>
                            <p:childTnLst>
                              <p:par>
                                <p:cTn id="14" presetID="22" presetClass="entr" presetSubtype="4" fill="hold" nodeType="afterEffect">
                                  <p:stCondLst>
                                    <p:cond delay="28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4400"/>
                            </p:stCondLst>
                            <p:childTnLst>
                              <p:par>
                                <p:cTn id="18" presetID="22" presetClass="entr" presetSubtype="4" fill="hold" nodeType="afterEffect">
                                  <p:stCondLst>
                                    <p:cond delay="1830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par>
                          <p:cTn id="21" fill="hold">
                            <p:stCondLst>
                              <p:cond delay="23200"/>
                            </p:stCondLst>
                            <p:childTnLst>
                              <p:par>
                                <p:cTn id="22" presetID="5" presetClass="entr" presetSubtype="10" fill="hold" nodeType="afterEffect">
                                  <p:stCondLst>
                                    <p:cond delay="25700"/>
                                  </p:stCondLst>
                                  <p:childTnLst>
                                    <p:set>
                                      <p:cBhvr>
                                        <p:cTn id="23" dur="1" fill="hold">
                                          <p:stCondLst>
                                            <p:cond delay="0"/>
                                          </p:stCondLst>
                                        </p:cTn>
                                        <p:tgtEl>
                                          <p:spTgt spid="4098"/>
                                        </p:tgtEl>
                                        <p:attrNameLst>
                                          <p:attrName>style.visibility</p:attrName>
                                        </p:attrNameLst>
                                      </p:cBhvr>
                                      <p:to>
                                        <p:strVal val="visible"/>
                                      </p:to>
                                    </p:set>
                                    <p:animEffect transition="in" filter="checkerboard(across)">
                                      <p:cBhvr>
                                        <p:cTn id="24" dur="500"/>
                                        <p:tgtEl>
                                          <p:spTgt spid="4098"/>
                                        </p:tgtEl>
                                      </p:cBhvr>
                                    </p:animEffect>
                                  </p:childTnLst>
                                </p:cTn>
                              </p:par>
                            </p:childTnLst>
                          </p:cTn>
                        </p:par>
                        <p:par>
                          <p:cTn id="25" fill="hold">
                            <p:stCondLst>
                              <p:cond delay="49400"/>
                            </p:stCondLst>
                            <p:childTnLst>
                              <p:par>
                                <p:cTn id="26" presetID="22" presetClass="entr" presetSubtype="4" fill="hold" nodeType="afterEffect">
                                  <p:stCondLst>
                                    <p:cond delay="450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1"/>
            <a:ext cx="5943600" cy="2057400"/>
          </a:xfrm>
        </p:spPr>
        <p:txBody>
          <a:bodyPr/>
          <a:lstStyle/>
          <a:p>
            <a:pPr>
              <a:spcBef>
                <a:spcPts val="1200"/>
              </a:spcBef>
              <a:spcAft>
                <a:spcPts val="1200"/>
              </a:spcAft>
            </a:pPr>
            <a:r>
              <a:rPr lang="en-US" sz="2800" dirty="0" smtClean="0"/>
              <a:t>Another technique</a:t>
            </a:r>
          </a:p>
          <a:p>
            <a:pPr lvl="1">
              <a:spcBef>
                <a:spcPts val="1200"/>
              </a:spcBef>
              <a:spcAft>
                <a:spcPts val="1200"/>
              </a:spcAft>
            </a:pPr>
            <a:r>
              <a:rPr lang="en-US" sz="2600" dirty="0" smtClean="0"/>
              <a:t>Take a learning approach that focuses on interaction instead of reaction</a:t>
            </a:r>
          </a:p>
        </p:txBody>
      </p:sp>
      <p:sp>
        <p:nvSpPr>
          <p:cNvPr id="4" name="Title 3"/>
          <p:cNvSpPr>
            <a:spLocks noGrp="1"/>
          </p:cNvSpPr>
          <p:nvPr>
            <p:ph type="title"/>
          </p:nvPr>
        </p:nvSpPr>
        <p:spPr/>
        <p:txBody>
          <a:bodyPr/>
          <a:lstStyle/>
          <a:p>
            <a:r>
              <a:rPr lang="en-US" dirty="0" smtClean="0"/>
              <a:t>Step 4:  Seek clarification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114800" y="3199379"/>
            <a:ext cx="5029200" cy="3506221"/>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2" presetClass="entr" presetSubtype="4" fill="hold" nodeType="afterEffect">
                                  <p:stCondLst>
                                    <p:cond delay="61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slide(fromBottom)">
                                      <p:cBhvr>
                                        <p:cTn id="13" dur="500"/>
                                        <p:tgtEl>
                                          <p:spTgt spid="2">
                                            <p:txEl>
                                              <p:pRg st="0" end="0"/>
                                            </p:txEl>
                                          </p:spTgt>
                                        </p:tgtEl>
                                      </p:cBhvr>
                                    </p:animEffect>
                                  </p:childTnLst>
                                </p:cTn>
                              </p:par>
                            </p:childTnLst>
                          </p:cTn>
                        </p:par>
                        <p:par>
                          <p:cTn id="14" fill="hold">
                            <p:stCondLst>
                              <p:cond delay="7600"/>
                            </p:stCondLst>
                            <p:childTnLst>
                              <p:par>
                                <p:cTn id="15" presetID="15" presetClass="entr" presetSubtype="0" fill="hold" nodeType="afterEffect">
                                  <p:stCondLst>
                                    <p:cond delay="70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21" presetID="12" presetClass="entr" presetSubtype="4" fill="hold" nodeType="withEffect">
                                  <p:stCondLst>
                                    <p:cond delay="900"/>
                                  </p:stCondLst>
                                  <p:childTnLst>
                                    <p:set>
                                      <p:cBhvr>
                                        <p:cTn id="22" dur="1" fill="hold">
                                          <p:stCondLst>
                                            <p:cond delay="0"/>
                                          </p:stCondLst>
                                        </p:cTn>
                                        <p:tgtEl>
                                          <p:spTgt spid="1026"/>
                                        </p:tgtEl>
                                        <p:attrNameLst>
                                          <p:attrName>style.visibility</p:attrName>
                                        </p:attrNameLst>
                                      </p:cBhvr>
                                      <p:to>
                                        <p:strVal val="visible"/>
                                      </p:to>
                                    </p:set>
                                    <p:animEffect transition="in" filter="slide(fromBottom)">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42437"/>
            <a:ext cx="2202600" cy="639763"/>
          </a:xfrm>
        </p:spPr>
        <p:txBody>
          <a:bodyPr/>
          <a:lstStyle/>
          <a:p>
            <a:r>
              <a:rPr lang="en-US" dirty="0" smtClean="0"/>
              <a:t>Objectives</a:t>
            </a:r>
            <a:endParaRPr lang="en-US" dirty="0"/>
          </a:p>
        </p:txBody>
      </p:sp>
      <p:sp>
        <p:nvSpPr>
          <p:cNvPr id="3" name="Content Placeholder 2"/>
          <p:cNvSpPr>
            <a:spLocks noGrp="1"/>
          </p:cNvSpPr>
          <p:nvPr>
            <p:ph idx="1"/>
          </p:nvPr>
        </p:nvSpPr>
        <p:spPr>
          <a:xfrm>
            <a:off x="533400" y="1295401"/>
            <a:ext cx="8305800" cy="2667000"/>
          </a:xfrm>
        </p:spPr>
        <p:txBody>
          <a:bodyPr/>
          <a:lstStyle/>
          <a:p>
            <a:pPr>
              <a:spcBef>
                <a:spcPts val="1200"/>
              </a:spcBef>
              <a:spcAft>
                <a:spcPts val="1200"/>
              </a:spcAft>
            </a:pPr>
            <a:r>
              <a:rPr lang="en-US" sz="2800" dirty="0" smtClean="0"/>
              <a:t>Discuss steps to take when encountering difficult customers</a:t>
            </a:r>
          </a:p>
          <a:p>
            <a:pPr lvl="1">
              <a:spcBef>
                <a:spcPts val="1200"/>
              </a:spcBef>
              <a:spcAft>
                <a:spcPts val="1200"/>
              </a:spcAft>
            </a:pPr>
            <a:r>
              <a:rPr lang="en-US" sz="2400" dirty="0" smtClean="0"/>
              <a:t>Identify the difficult customers</a:t>
            </a:r>
          </a:p>
          <a:p>
            <a:pPr lvl="2">
              <a:spcBef>
                <a:spcPts val="1200"/>
              </a:spcBef>
              <a:spcAft>
                <a:spcPts val="1200"/>
              </a:spcAft>
            </a:pPr>
            <a:r>
              <a:rPr lang="en-US" sz="2400" dirty="0" smtClean="0"/>
              <a:t>Aggressive </a:t>
            </a:r>
          </a:p>
          <a:p>
            <a:pPr lvl="2">
              <a:spcBef>
                <a:spcPts val="1200"/>
              </a:spcBef>
              <a:spcAft>
                <a:spcPts val="1200"/>
              </a:spcAft>
            </a:pPr>
            <a:r>
              <a:rPr lang="en-US" sz="2400" dirty="0" smtClean="0"/>
              <a:t>Passive </a:t>
            </a:r>
          </a:p>
        </p:txBody>
      </p:sp>
      <p:sp>
        <p:nvSpPr>
          <p:cNvPr id="4" name="TextBox 3"/>
          <p:cNvSpPr txBox="1"/>
          <p:nvPr/>
        </p:nvSpPr>
        <p:spPr>
          <a:xfrm>
            <a:off x="533400" y="3886200"/>
            <a:ext cx="6172200" cy="2362200"/>
          </a:xfrm>
          <a:prstGeom prst="rect">
            <a:avLst/>
          </a:prstGeom>
        </p:spPr>
        <p:txBody>
          <a:bodyPr vert="horz" wrap="square" lIns="91440" tIns="45720" rIns="91440" bIns="45720" rtlCol="0" anchor="ctr">
            <a:normAutofit/>
          </a:bodyPr>
          <a:lstStyle/>
          <a:p>
            <a:pPr marL="684213" lvl="1" indent="-227013">
              <a:lnSpc>
                <a:spcPts val="2600"/>
              </a:lnSpc>
              <a:spcBef>
                <a:spcPts val="1200"/>
              </a:spcBef>
              <a:spcAft>
                <a:spcPts val="1200"/>
              </a:spcAft>
              <a:buClr>
                <a:srgbClr val="CACDE8"/>
              </a:buClr>
              <a:buSzPct val="70000"/>
              <a:buFont typeface="Arial" pitchFamily="34" charset="0"/>
              <a:buChar char="•"/>
            </a:pPr>
            <a:r>
              <a:rPr lang="en-US" sz="2400" dirty="0" smtClean="0">
                <a:solidFill>
                  <a:srgbClr val="CACDE8"/>
                </a:solidFill>
                <a:cs typeface="Segoe UI" pitchFamily="34" charset="0"/>
              </a:rPr>
              <a:t>Identify reasons that customers are difficult</a:t>
            </a:r>
          </a:p>
          <a:p>
            <a:pPr marL="684213" lvl="1" indent="-227013">
              <a:lnSpc>
                <a:spcPts val="2600"/>
              </a:lnSpc>
              <a:spcBef>
                <a:spcPts val="1200"/>
              </a:spcBef>
              <a:spcAft>
                <a:spcPts val="1200"/>
              </a:spcAft>
              <a:buClr>
                <a:srgbClr val="CACDE8"/>
              </a:buClr>
              <a:buSzPct val="70000"/>
              <a:buFont typeface="Arial" pitchFamily="34" charset="0"/>
              <a:buChar char="•"/>
            </a:pPr>
            <a:r>
              <a:rPr lang="en-US" sz="2400" dirty="0" smtClean="0">
                <a:solidFill>
                  <a:srgbClr val="CACDE8"/>
                </a:solidFill>
                <a:cs typeface="Segoe UI" pitchFamily="34" charset="0"/>
              </a:rPr>
              <a:t>Discuss techniques for managing the situation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8" presetClass="entr" presetSubtype="6" fill="hold" nodeType="afterEffect">
                                  <p:stCondLst>
                                    <p:cond delay="1620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Right)">
                                      <p:cBhvr>
                                        <p:cTn id="13" dur="500"/>
                                        <p:tgtEl>
                                          <p:spTgt spid="3">
                                            <p:txEl>
                                              <p:pRg st="0" end="0"/>
                                            </p:txEl>
                                          </p:spTgt>
                                        </p:tgtEl>
                                      </p:cBhvr>
                                    </p:animEffect>
                                  </p:childTnLst>
                                </p:cTn>
                              </p:par>
                            </p:childTnLst>
                          </p:cTn>
                        </p:par>
                        <p:par>
                          <p:cTn id="14" fill="hold">
                            <p:stCondLst>
                              <p:cond delay="18050"/>
                            </p:stCondLst>
                            <p:childTnLst>
                              <p:par>
                                <p:cTn id="15" presetID="3" presetClass="entr" presetSubtype="10" fill="hold" nodeType="afterEffect">
                                  <p:stCondLst>
                                    <p:cond delay="1850"/>
                                  </p:stCondLst>
                                  <p:iterate type="wd">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par>
                          <p:cTn id="18" fill="hold">
                            <p:stCondLst>
                              <p:cond delay="20550"/>
                            </p:stCondLst>
                            <p:childTnLst>
                              <p:par>
                                <p:cTn id="19" presetID="12" presetClass="entr" presetSubtype="1" fill="hold" nodeType="afterEffect">
                                  <p:stCondLst>
                                    <p:cond delay="16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Top)">
                                      <p:cBhvr>
                                        <p:cTn id="21" dur="500"/>
                                        <p:tgtEl>
                                          <p:spTgt spid="3">
                                            <p:txEl>
                                              <p:pRg st="2" end="2"/>
                                            </p:txEl>
                                          </p:spTgt>
                                        </p:tgtEl>
                                      </p:cBhvr>
                                    </p:animEffect>
                                  </p:childTnLst>
                                </p:cTn>
                              </p:par>
                              <p:par>
                                <p:cTn id="22" presetID="12" presetClass="entr" presetSubtype="4" fill="hold" nodeType="withEffect">
                                  <p:stCondLst>
                                    <p:cond delay="165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2700"/>
                            </p:stCondLst>
                            <p:childTnLst>
                              <p:par>
                                <p:cTn id="26" presetID="3" presetClass="entr" presetSubtype="10" fill="hold" nodeType="afterEffect">
                                  <p:stCondLst>
                                    <p:cond delay="2800"/>
                                  </p:stCondLst>
                                  <p:iterate type="wd">
                                    <p:tmPct val="10000"/>
                                  </p:iterate>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linds(horizontal)">
                                      <p:cBhvr>
                                        <p:cTn id="28" dur="500"/>
                                        <p:tgtEl>
                                          <p:spTgt spid="4">
                                            <p:txEl>
                                              <p:pRg st="0" end="0"/>
                                            </p:txEl>
                                          </p:spTgt>
                                        </p:tgtEl>
                                      </p:cBhvr>
                                    </p:animEffect>
                                  </p:childTnLst>
                                </p:cTn>
                              </p:par>
                            </p:childTnLst>
                          </p:cTn>
                        </p:par>
                        <p:par>
                          <p:cTn id="29" fill="hold">
                            <p:stCondLst>
                              <p:cond delay="26250"/>
                            </p:stCondLst>
                            <p:childTnLst>
                              <p:par>
                                <p:cTn id="30" presetID="3" presetClass="entr" presetSubtype="10" fill="hold" nodeType="afterEffect">
                                  <p:stCondLst>
                                    <p:cond delay="2350"/>
                                  </p:stCondLst>
                                  <p:iterate type="wd">
                                    <p:tmPct val="10000"/>
                                  </p:iterate>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0"/>
            <a:ext cx="6553200" cy="4754563"/>
          </a:xfrm>
        </p:spPr>
        <p:txBody>
          <a:bodyPr/>
          <a:lstStyle/>
          <a:p>
            <a:pPr>
              <a:spcBef>
                <a:spcPts val="1200"/>
              </a:spcBef>
              <a:spcAft>
                <a:spcPts val="1200"/>
              </a:spcAft>
            </a:pPr>
            <a:r>
              <a:rPr lang="en-US" sz="3000" dirty="0" smtClean="0"/>
              <a:t>Technique:  avoid hot words</a:t>
            </a:r>
          </a:p>
          <a:p>
            <a:pPr lvl="1">
              <a:spcBef>
                <a:spcPts val="1200"/>
              </a:spcBef>
              <a:spcAft>
                <a:spcPts val="1200"/>
              </a:spcAft>
            </a:pPr>
            <a:r>
              <a:rPr lang="en-US" sz="2600" dirty="0" smtClean="0"/>
              <a:t>“Whatever”</a:t>
            </a:r>
          </a:p>
          <a:p>
            <a:pPr lvl="1">
              <a:spcBef>
                <a:spcPts val="1200"/>
              </a:spcBef>
              <a:spcAft>
                <a:spcPts val="1200"/>
              </a:spcAft>
            </a:pPr>
            <a:r>
              <a:rPr lang="en-US" sz="2600" dirty="0" smtClean="0"/>
              <a:t>“I don’t care”</a:t>
            </a:r>
          </a:p>
          <a:p>
            <a:pPr lvl="1">
              <a:spcBef>
                <a:spcPts val="1200"/>
              </a:spcBef>
              <a:spcAft>
                <a:spcPts val="1200"/>
              </a:spcAft>
            </a:pPr>
            <a:r>
              <a:rPr lang="en-US" sz="2600" dirty="0" smtClean="0"/>
              <a:t>“That is not my job”</a:t>
            </a:r>
          </a:p>
          <a:p>
            <a:pPr lvl="1">
              <a:spcBef>
                <a:spcPts val="1200"/>
              </a:spcBef>
              <a:spcAft>
                <a:spcPts val="1200"/>
              </a:spcAft>
            </a:pPr>
            <a:r>
              <a:rPr lang="en-US" sz="2600" dirty="0" smtClean="0"/>
              <a:t>“That’s policy”</a:t>
            </a:r>
          </a:p>
        </p:txBody>
      </p:sp>
      <p:sp>
        <p:nvSpPr>
          <p:cNvPr id="4" name="Title 3"/>
          <p:cNvSpPr>
            <a:spLocks noGrp="1"/>
          </p:cNvSpPr>
          <p:nvPr>
            <p:ph type="title"/>
          </p:nvPr>
        </p:nvSpPr>
        <p:spPr/>
        <p:txBody>
          <a:bodyPr/>
          <a:lstStyle/>
          <a:p>
            <a:r>
              <a:rPr lang="en-US" dirty="0" smtClean="0"/>
              <a:t>Step 4:  Seek clarification</a:t>
            </a:r>
            <a:endParaRPr 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7" presetClass="entr" presetSubtype="0" fill="hold" nodeType="afterEffect">
                                  <p:stCondLst>
                                    <p:cond delay="1000"/>
                                  </p:stCondLst>
                                  <p:iterate type="lt">
                                    <p:tmPct val="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3" presetClass="emph" presetSubtype="2" fill="hold" nodeType="afterEffect">
                                  <p:stCondLst>
                                    <p:cond delay="2900"/>
                                  </p:stCondLst>
                                  <p:iterate type="lt">
                                    <p:tmPct val="0"/>
                                  </p:iterate>
                                  <p:childTnLst>
                                    <p:animClr clrSpc="rgb">
                                      <p:cBhvr override="childStyle">
                                        <p:cTn id="19" dur="500" fill="hold"/>
                                        <p:tgtEl>
                                          <p:spTgt spid="2">
                                            <p:txEl>
                                              <p:pRg st="0" end="0"/>
                                            </p:txEl>
                                          </p:spTgt>
                                        </p:tgtEl>
                                        <p:attrNameLst>
                                          <p:attrName>style.color</p:attrName>
                                        </p:attrNameLst>
                                      </p:cBhvr>
                                      <p:to>
                                        <a:srgbClr val="FF3300"/>
                                      </p:to>
                                    </p:animClr>
                                  </p:childTnLst>
                                </p:cTn>
                              </p:par>
                            </p:childTnLst>
                          </p:cTn>
                        </p:par>
                        <p:par>
                          <p:cTn id="20" fill="hold">
                            <p:stCondLst>
                              <p:cond delay="6400"/>
                            </p:stCondLst>
                            <p:childTnLst>
                              <p:par>
                                <p:cTn id="21" presetID="54" presetClass="entr" presetSubtype="0" accel="100000" fill="hold" nodeType="afterEffect">
                                  <p:stCondLst>
                                    <p:cond delay="440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2">
                                            <p:txEl>
                                              <p:pRg st="1" end="1"/>
                                            </p:txEl>
                                          </p:spTgt>
                                        </p:tgtEl>
                                      </p:cBhvr>
                                    </p:animEffect>
                                  </p:childTnLst>
                                </p:cTn>
                              </p:par>
                            </p:childTnLst>
                          </p:cTn>
                        </p:par>
                        <p:par>
                          <p:cTn id="28" fill="hold">
                            <p:stCondLst>
                              <p:cond delay="11300"/>
                            </p:stCondLst>
                            <p:childTnLst>
                              <p:par>
                                <p:cTn id="29" presetID="54" presetClass="entr" presetSubtype="0" accel="100000" fill="hold" nodeType="afterEffect">
                                  <p:stCondLst>
                                    <p:cond delay="740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2">
                                            <p:txEl>
                                              <p:pRg st="2" end="2"/>
                                            </p:txEl>
                                          </p:spTgt>
                                        </p:tgtEl>
                                      </p:cBhvr>
                                    </p:animEffect>
                                  </p:childTnLst>
                                </p:cTn>
                              </p:par>
                            </p:childTnLst>
                          </p:cTn>
                        </p:par>
                        <p:par>
                          <p:cTn id="36" fill="hold">
                            <p:stCondLst>
                              <p:cond delay="19200"/>
                            </p:stCondLst>
                            <p:childTnLst>
                              <p:par>
                                <p:cTn id="37" presetID="54" presetClass="entr" presetSubtype="0" accel="100000" fill="hold" nodeType="afterEffect">
                                  <p:stCondLst>
                                    <p:cond delay="80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2">
                                            <p:txEl>
                                              <p:pRg st="3" end="3"/>
                                            </p:txEl>
                                          </p:spTgt>
                                        </p:tgtEl>
                                      </p:cBhvr>
                                    </p:animEffect>
                                  </p:childTnLst>
                                </p:cTn>
                              </p:par>
                            </p:childTnLst>
                          </p:cTn>
                        </p:par>
                        <p:par>
                          <p:cTn id="44" fill="hold">
                            <p:stCondLst>
                              <p:cond delay="20500"/>
                            </p:stCondLst>
                            <p:childTnLst>
                              <p:par>
                                <p:cTn id="45" presetID="54" presetClass="entr" presetSubtype="0" accel="100000" fill="hold" nodeType="afterEffect">
                                  <p:stCondLst>
                                    <p:cond delay="2310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8" dur="5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9" dur="5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0" dur="5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1"/>
            <a:ext cx="6019800" cy="2590800"/>
          </a:xfrm>
        </p:spPr>
        <p:txBody>
          <a:bodyPr/>
          <a:lstStyle/>
          <a:p>
            <a:pPr>
              <a:spcAft>
                <a:spcPts val="1200"/>
              </a:spcAft>
            </a:pPr>
            <a:r>
              <a:rPr lang="en-US" sz="2800" dirty="0" smtClean="0"/>
              <a:t>Work with customers to create a solution</a:t>
            </a:r>
          </a:p>
          <a:p>
            <a:pPr lvl="1">
              <a:spcAft>
                <a:spcPts val="1200"/>
              </a:spcAft>
            </a:pPr>
            <a:r>
              <a:rPr lang="en-US" sz="2600" dirty="0" smtClean="0"/>
              <a:t>If a solution cannot be reached, provide the customer with his/her next steps</a:t>
            </a:r>
          </a:p>
        </p:txBody>
      </p:sp>
      <p:sp>
        <p:nvSpPr>
          <p:cNvPr id="4" name="Title 3"/>
          <p:cNvSpPr>
            <a:spLocks noGrp="1"/>
          </p:cNvSpPr>
          <p:nvPr>
            <p:ph type="title"/>
          </p:nvPr>
        </p:nvSpPr>
        <p:spPr/>
        <p:txBody>
          <a:bodyPr/>
          <a:lstStyle/>
          <a:p>
            <a:r>
              <a:rPr lang="en-US" dirty="0" smtClean="0"/>
              <a:t>Step 5:  Resolve the issue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318552" y="4191000"/>
            <a:ext cx="2631924" cy="2438400"/>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43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5300"/>
                            </p:stCondLst>
                            <p:childTnLst>
                              <p:par>
                                <p:cTn id="11" presetID="49" presetClass="entr" presetSubtype="0" decel="100000" fill="hold" nodeType="afterEffect">
                                  <p:stCondLst>
                                    <p:cond delay="880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2">
                                            <p:txEl>
                                              <p:pRg st="0" end="0"/>
                                            </p:txEl>
                                          </p:spTgt>
                                        </p:tgtEl>
                                      </p:cBhvr>
                                    </p:animEffect>
                                  </p:childTnLst>
                                </p:cTn>
                              </p:par>
                              <p:par>
                                <p:cTn id="17" presetID="35" presetClass="entr" presetSubtype="0" fill="hold" nodeType="withEffect">
                                  <p:stCondLst>
                                    <p:cond delay="900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2000"/>
                                        <p:tgtEl>
                                          <p:spTgt spid="5122"/>
                                        </p:tgtEl>
                                      </p:cBhvr>
                                    </p:animEffect>
                                    <p:anim calcmode="lin" valueType="num">
                                      <p:cBhvr>
                                        <p:cTn id="20" dur="2000" fill="hold"/>
                                        <p:tgtEl>
                                          <p:spTgt spid="5122"/>
                                        </p:tgtEl>
                                        <p:attrNameLst>
                                          <p:attrName>style.rotation</p:attrName>
                                        </p:attrNameLst>
                                      </p:cBhvr>
                                      <p:tavLst>
                                        <p:tav tm="0">
                                          <p:val>
                                            <p:fltVal val="720"/>
                                          </p:val>
                                        </p:tav>
                                        <p:tav tm="100000">
                                          <p:val>
                                            <p:fltVal val="0"/>
                                          </p:val>
                                        </p:tav>
                                      </p:tavLst>
                                    </p:anim>
                                    <p:anim calcmode="lin" valueType="num">
                                      <p:cBhvr>
                                        <p:cTn id="21" dur="2000" fill="hold"/>
                                        <p:tgtEl>
                                          <p:spTgt spid="5122"/>
                                        </p:tgtEl>
                                        <p:attrNameLst>
                                          <p:attrName>ppt_h</p:attrName>
                                        </p:attrNameLst>
                                      </p:cBhvr>
                                      <p:tavLst>
                                        <p:tav tm="0">
                                          <p:val>
                                            <p:fltVal val="0"/>
                                          </p:val>
                                        </p:tav>
                                        <p:tav tm="100000">
                                          <p:val>
                                            <p:strVal val="#ppt_h"/>
                                          </p:val>
                                        </p:tav>
                                      </p:tavLst>
                                    </p:anim>
                                    <p:anim calcmode="lin" valueType="num">
                                      <p:cBhvr>
                                        <p:cTn id="22" dur="2000" fill="hold"/>
                                        <p:tgtEl>
                                          <p:spTgt spid="5122"/>
                                        </p:tgtEl>
                                        <p:attrNameLst>
                                          <p:attrName>ppt_w</p:attrName>
                                        </p:attrNameLst>
                                      </p:cBhvr>
                                      <p:tavLst>
                                        <p:tav tm="0">
                                          <p:val>
                                            <p:fltVal val="0"/>
                                          </p:val>
                                        </p:tav>
                                        <p:tav tm="100000">
                                          <p:val>
                                            <p:strVal val="#ppt_w"/>
                                          </p:val>
                                        </p:tav>
                                      </p:tavLst>
                                    </p:anim>
                                  </p:childTnLst>
                                </p:cTn>
                              </p:par>
                            </p:childTnLst>
                          </p:cTn>
                        </p:par>
                        <p:par>
                          <p:cTn id="23" fill="hold">
                            <p:stCondLst>
                              <p:cond delay="16300"/>
                            </p:stCondLst>
                            <p:childTnLst>
                              <p:par>
                                <p:cTn id="24" presetID="22" presetClass="entr" presetSubtype="8" fill="hold" nodeType="afterEffect">
                                  <p:stCondLst>
                                    <p:cond delay="90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4959350" cy="4602163"/>
          </a:xfrm>
        </p:spPr>
        <p:txBody>
          <a:bodyPr/>
          <a:lstStyle/>
          <a:p>
            <a:pPr>
              <a:spcAft>
                <a:spcPts val="1200"/>
              </a:spcAft>
            </a:pPr>
            <a:r>
              <a:rPr lang="en-US" sz="2600" dirty="0" smtClean="0"/>
              <a:t>Sometimes, our angry customers are talkers.  And, it seems like they will never stop talking</a:t>
            </a:r>
          </a:p>
          <a:p>
            <a:pPr lvl="1">
              <a:spcAft>
                <a:spcPts val="1200"/>
              </a:spcAft>
            </a:pPr>
            <a:r>
              <a:rPr lang="en-US" sz="2200" dirty="0" smtClean="0"/>
              <a:t>Your strategy, especially if on the phone, is to say nothing</a:t>
            </a:r>
          </a:p>
          <a:p>
            <a:pPr lvl="1">
              <a:spcAft>
                <a:spcPts val="1200"/>
              </a:spcAft>
            </a:pPr>
            <a:r>
              <a:rPr lang="en-US" sz="2200" dirty="0" smtClean="0"/>
              <a:t>Eventually, the individual will stop talking to find out if you are still paying attention</a:t>
            </a:r>
            <a:endParaRPr lang="en-US" sz="2200" dirty="0"/>
          </a:p>
        </p:txBody>
      </p:sp>
      <p:sp>
        <p:nvSpPr>
          <p:cNvPr id="3" name="Text Placeholder 2"/>
          <p:cNvSpPr>
            <a:spLocks noGrp="1"/>
          </p:cNvSpPr>
          <p:nvPr>
            <p:ph type="body" sz="half" idx="2"/>
          </p:nvPr>
        </p:nvSpPr>
        <p:spPr>
          <a:xfrm>
            <a:off x="5867400" y="2209801"/>
            <a:ext cx="3048000" cy="1143000"/>
          </a:xfrm>
        </p:spPr>
        <p:txBody>
          <a:bodyPr>
            <a:normAutofit/>
          </a:bodyPr>
          <a:lstStyle/>
          <a:p>
            <a:pPr>
              <a:lnSpc>
                <a:spcPct val="100000"/>
              </a:lnSpc>
            </a:pPr>
            <a:r>
              <a:rPr lang="en-US" sz="2200" i="1" dirty="0" smtClean="0"/>
              <a:t>What is a strategy for getting a talker to stop talking?</a:t>
            </a:r>
            <a:endParaRPr lang="en-US" sz="2200" i="1" dirty="0"/>
          </a:p>
        </p:txBody>
      </p:sp>
      <p:sp>
        <p:nvSpPr>
          <p:cNvPr id="4" name="Title 3"/>
          <p:cNvSpPr>
            <a:spLocks noGrp="1"/>
          </p:cNvSpPr>
          <p:nvPr>
            <p:ph type="title"/>
          </p:nvPr>
        </p:nvSpPr>
        <p:spPr/>
        <p:txBody>
          <a:bodyPr/>
          <a:lstStyle/>
          <a:p>
            <a:r>
              <a:rPr lang="en-US" dirty="0" smtClean="0"/>
              <a:t>Frequently Asked Questions</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0" presetClass="entr" presetSubtype="0" fill="hold" nodeType="withEffect">
                                  <p:stCondLst>
                                    <p:cond delay="20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52" presetClass="entr" presetSubtype="0" fill="hold" nodeType="withEffect">
                                  <p:stCondLst>
                                    <p:cond delay="3300"/>
                                  </p:stCondLst>
                                  <p:iterate type="lt">
                                    <p:tmPct val="15000"/>
                                  </p:iterate>
                                  <p:childTnLst>
                                    <p:set>
                                      <p:cBhvr>
                                        <p:cTn id="14" dur="1" fill="hold">
                                          <p:stCondLst>
                                            <p:cond delay="0"/>
                                          </p:stCondLst>
                                        </p:cTn>
                                        <p:tgtEl>
                                          <p:spTgt spid="3">
                                            <p:txEl>
                                              <p:pRg st="0" end="0"/>
                                            </p:txEl>
                                          </p:spTgt>
                                        </p:tgtEl>
                                        <p:attrNameLst>
                                          <p:attrName>style.visibility</p:attrName>
                                        </p:attrNameLst>
                                      </p:cBhvr>
                                      <p:to>
                                        <p:strVal val="visible"/>
                                      </p:to>
                                    </p:set>
                                    <p:animScale>
                                      <p:cBhvr>
                                        <p:cTn id="15"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500" decel="50000" fill="hold">
                                          <p:stCondLst>
                                            <p:cond delay="0"/>
                                          </p:stCondLst>
                                        </p:cTn>
                                        <p:tgtEl>
                                          <p:spTgt spid="3">
                                            <p:txEl>
                                              <p:pRg st="0" end="0"/>
                                            </p:txEl>
                                          </p:spTgt>
                                        </p:tgtEl>
                                        <p:attrNameLst>
                                          <p:attrName>ppt_x</p:attrName>
                                          <p:attrName>ppt_y</p:attrName>
                                        </p:attrNameLst>
                                      </p:cBhvr>
                                    </p:animMotion>
                                    <p:animEffect transition="in" filter="fade">
                                      <p:cBhvr>
                                        <p:cTn id="17" dur="500"/>
                                        <p:tgtEl>
                                          <p:spTgt spid="3">
                                            <p:txEl>
                                              <p:pRg st="0" end="0"/>
                                            </p:txEl>
                                          </p:spTgt>
                                        </p:tgtEl>
                                      </p:cBhvr>
                                    </p:animEffect>
                                  </p:childTnLst>
                                </p:cTn>
                              </p:par>
                            </p:childTnLst>
                          </p:cTn>
                        </p:par>
                        <p:par>
                          <p:cTn id="18" fill="hold">
                            <p:stCondLst>
                              <p:cond delay="7175"/>
                            </p:stCondLst>
                            <p:childTnLst>
                              <p:par>
                                <p:cTn id="19" presetID="18" presetClass="entr" presetSubtype="6" fill="hold" nodeType="afterEffect">
                                  <p:stCondLst>
                                    <p:cond delay="6825"/>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strips(downRight)">
                                      <p:cBhvr>
                                        <p:cTn id="21" dur="1000"/>
                                        <p:tgtEl>
                                          <p:spTgt spid="2">
                                            <p:txEl>
                                              <p:pRg st="1" end="1"/>
                                            </p:txEl>
                                          </p:spTgt>
                                        </p:tgtEl>
                                      </p:cBhvr>
                                    </p:animEffect>
                                  </p:childTnLst>
                                </p:cTn>
                              </p:par>
                            </p:childTnLst>
                          </p:cTn>
                        </p:par>
                        <p:par>
                          <p:cTn id="22" fill="hold">
                            <p:stCondLst>
                              <p:cond delay="15000"/>
                            </p:stCondLst>
                            <p:childTnLst>
                              <p:par>
                                <p:cTn id="23" presetID="18" presetClass="entr" presetSubtype="6" fill="hold" nodeType="afterEffect">
                                  <p:stCondLst>
                                    <p:cond delay="740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strips(downRight)">
                                      <p:cBhvr>
                                        <p:cTn id="2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029200" cy="4800600"/>
          </a:xfrm>
        </p:spPr>
        <p:txBody>
          <a:bodyPr/>
          <a:lstStyle/>
          <a:p>
            <a:pPr>
              <a:spcAft>
                <a:spcPts val="1200"/>
              </a:spcAft>
            </a:pPr>
            <a:r>
              <a:rPr lang="en-US" sz="2600" dirty="0" smtClean="0"/>
              <a:t>You followed the first step of recognizing angry customers, which is great</a:t>
            </a:r>
          </a:p>
          <a:p>
            <a:pPr>
              <a:spcAft>
                <a:spcPts val="1200"/>
              </a:spcAft>
            </a:pPr>
            <a:r>
              <a:rPr lang="en-US" sz="2600" dirty="0" smtClean="0"/>
              <a:t>Now, you have to employ the next steps</a:t>
            </a:r>
          </a:p>
          <a:p>
            <a:pPr lvl="1">
              <a:spcAft>
                <a:spcPts val="1200"/>
              </a:spcAft>
            </a:pPr>
            <a:r>
              <a:rPr lang="en-US" sz="2400" dirty="0" smtClean="0"/>
              <a:t>Try starting with small talk</a:t>
            </a:r>
          </a:p>
          <a:p>
            <a:pPr lvl="1">
              <a:spcAft>
                <a:spcPts val="1200"/>
              </a:spcAft>
            </a:pPr>
            <a:r>
              <a:rPr lang="en-US" sz="2400" dirty="0" smtClean="0"/>
              <a:t>Pick a topic that brings about positive emotions</a:t>
            </a:r>
          </a:p>
          <a:p>
            <a:pPr lvl="1">
              <a:spcAft>
                <a:spcPts val="1200"/>
              </a:spcAft>
            </a:pPr>
            <a:r>
              <a:rPr lang="en-US" sz="2400" dirty="0" smtClean="0"/>
              <a:t>Offer a drink of water </a:t>
            </a:r>
            <a:endParaRPr lang="en-US" sz="2400" dirty="0"/>
          </a:p>
        </p:txBody>
      </p:sp>
      <p:sp>
        <p:nvSpPr>
          <p:cNvPr id="3" name="Text Placeholder 2"/>
          <p:cNvSpPr>
            <a:spLocks noGrp="1"/>
          </p:cNvSpPr>
          <p:nvPr>
            <p:ph type="body" sz="half" idx="2"/>
          </p:nvPr>
        </p:nvSpPr>
        <p:spPr>
          <a:xfrm>
            <a:off x="6019800" y="1981201"/>
            <a:ext cx="2667000" cy="1447800"/>
          </a:xfrm>
        </p:spPr>
        <p:txBody>
          <a:bodyPr>
            <a:normAutofit/>
          </a:bodyPr>
          <a:lstStyle/>
          <a:p>
            <a:pPr>
              <a:lnSpc>
                <a:spcPct val="100000"/>
              </a:lnSpc>
            </a:pPr>
            <a:r>
              <a:rPr lang="en-US" sz="2200" i="1" dirty="0" smtClean="0"/>
              <a:t>What do you do if a customer appears angry when you approach them? </a:t>
            </a:r>
            <a:endParaRPr lang="en-US" sz="2200" i="1" dirty="0"/>
          </a:p>
        </p:txBody>
      </p:sp>
      <p:sp>
        <p:nvSpPr>
          <p:cNvPr id="4" name="Title 3"/>
          <p:cNvSpPr>
            <a:spLocks noGrp="1"/>
          </p:cNvSpPr>
          <p:nvPr>
            <p:ph type="title"/>
          </p:nvPr>
        </p:nvSpPr>
        <p:spPr/>
        <p:txBody>
          <a:bodyPr/>
          <a:lstStyle/>
          <a:p>
            <a:r>
              <a:rPr lang="en-US" dirty="0" smtClean="0"/>
              <a:t>Frequently Asked Questions</a:t>
            </a:r>
            <a:endParaRPr lang="en-US"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nodeType="afterEffect">
                                  <p:stCondLst>
                                    <p:cond delay="750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Scale>
                                      <p:cBhvr>
                                        <p:cTn id="13"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xEl>
                                              <p:pRg st="0" end="0"/>
                                            </p:txEl>
                                          </p:spTgt>
                                        </p:tgtEl>
                                        <p:attrNameLst>
                                          <p:attrName>ppt_x</p:attrName>
                                          <p:attrName>ppt_y</p:attrName>
                                        </p:attrNameLst>
                                      </p:cBhvr>
                                    </p:animMotion>
                                    <p:animEffect transition="in" filter="fade">
                                      <p:cBhvr>
                                        <p:cTn id="15" dur="500"/>
                                        <p:tgtEl>
                                          <p:spTgt spid="3">
                                            <p:txEl>
                                              <p:pRg st="0" end="0"/>
                                            </p:txEl>
                                          </p:spTgt>
                                        </p:tgtEl>
                                      </p:cBhvr>
                                    </p:animEffect>
                                  </p:childTnLst>
                                </p:cTn>
                              </p:par>
                              <p:par>
                                <p:cTn id="16" presetID="10" presetClass="entr" presetSubtype="0" fill="hold" nodeType="withEffect">
                                  <p:stCondLst>
                                    <p:cond delay="980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par>
                          <p:cTn id="19" fill="hold">
                            <p:stCondLst>
                              <p:cond delay="14400"/>
                            </p:stCondLst>
                            <p:childTnLst>
                              <p:par>
                                <p:cTn id="20" presetID="10" presetClass="entr" presetSubtype="0" fill="hold" nodeType="afterEffect">
                                  <p:stCondLst>
                                    <p:cond delay="200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par>
                          <p:cTn id="23" fill="hold">
                            <p:stCondLst>
                              <p:cond delay="18400"/>
                            </p:stCondLst>
                            <p:childTnLst>
                              <p:par>
                                <p:cTn id="24" presetID="18" presetClass="entr" presetSubtype="6" fill="hold" nodeType="afterEffect">
                                  <p:stCondLst>
                                    <p:cond delay="660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strips(downRight)">
                                      <p:cBhvr>
                                        <p:cTn id="26" dur="500"/>
                                        <p:tgtEl>
                                          <p:spTgt spid="2">
                                            <p:txEl>
                                              <p:pRg st="2" end="2"/>
                                            </p:txEl>
                                          </p:spTgt>
                                        </p:tgtEl>
                                      </p:cBhvr>
                                    </p:animEffect>
                                  </p:childTnLst>
                                </p:cTn>
                              </p:par>
                            </p:childTnLst>
                          </p:cTn>
                        </p:par>
                        <p:par>
                          <p:cTn id="27" fill="hold">
                            <p:stCondLst>
                              <p:cond delay="25500"/>
                            </p:stCondLst>
                            <p:childTnLst>
                              <p:par>
                                <p:cTn id="28" presetID="18" presetClass="entr" presetSubtype="6" fill="hold" nodeType="afterEffect">
                                  <p:stCondLst>
                                    <p:cond delay="160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strips(downRight)">
                                      <p:cBhvr>
                                        <p:cTn id="30" dur="500"/>
                                        <p:tgtEl>
                                          <p:spTgt spid="2">
                                            <p:txEl>
                                              <p:pRg st="3" end="3"/>
                                            </p:txEl>
                                          </p:spTgt>
                                        </p:tgtEl>
                                      </p:cBhvr>
                                    </p:animEffect>
                                  </p:childTnLst>
                                </p:cTn>
                              </p:par>
                            </p:childTnLst>
                          </p:cTn>
                        </p:par>
                        <p:par>
                          <p:cTn id="31" fill="hold">
                            <p:stCondLst>
                              <p:cond delay="27600"/>
                            </p:stCondLst>
                            <p:childTnLst>
                              <p:par>
                                <p:cTn id="32" presetID="18" presetClass="entr" presetSubtype="6" fill="hold" nodeType="afterEffect">
                                  <p:stCondLst>
                                    <p:cond delay="1760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strips(downRight)">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1752601"/>
            <a:ext cx="4578350" cy="2514600"/>
          </a:xfrm>
        </p:spPr>
        <p:txBody>
          <a:bodyPr>
            <a:normAutofit/>
          </a:bodyPr>
          <a:lstStyle/>
          <a:p>
            <a:pPr>
              <a:spcAft>
                <a:spcPts val="1200"/>
              </a:spcAft>
            </a:pPr>
            <a:r>
              <a:rPr lang="en-US" sz="2600" dirty="0" smtClean="0"/>
              <a:t>Get very quiet.  When you respond, make sure that your response is provided in a quiet manner</a:t>
            </a:r>
          </a:p>
          <a:p>
            <a:pPr>
              <a:spcAft>
                <a:spcPts val="1200"/>
              </a:spcAft>
            </a:pPr>
            <a:r>
              <a:rPr lang="en-US" sz="2600" dirty="0" smtClean="0"/>
              <a:t>Remove the audience</a:t>
            </a:r>
            <a:endParaRPr lang="en-US" sz="2600" dirty="0"/>
          </a:p>
        </p:txBody>
      </p:sp>
      <p:sp>
        <p:nvSpPr>
          <p:cNvPr id="3" name="Text Placeholder 2"/>
          <p:cNvSpPr>
            <a:spLocks noGrp="1"/>
          </p:cNvSpPr>
          <p:nvPr>
            <p:ph type="body" sz="half" idx="2"/>
          </p:nvPr>
        </p:nvSpPr>
        <p:spPr>
          <a:xfrm>
            <a:off x="609600" y="2362201"/>
            <a:ext cx="2895600" cy="1143000"/>
          </a:xfrm>
        </p:spPr>
        <p:txBody>
          <a:bodyPr>
            <a:normAutofit/>
          </a:bodyPr>
          <a:lstStyle/>
          <a:p>
            <a:pPr>
              <a:lnSpc>
                <a:spcPct val="100000"/>
              </a:lnSpc>
            </a:pPr>
            <a:r>
              <a:rPr lang="en-US" sz="2200" i="1" dirty="0" smtClean="0"/>
              <a:t>What if the customer keeps getting louder and louder? </a:t>
            </a:r>
            <a:endParaRPr lang="en-US" sz="2200" i="1" dirty="0"/>
          </a:p>
        </p:txBody>
      </p:sp>
      <p:sp>
        <p:nvSpPr>
          <p:cNvPr id="4" name="Title 3"/>
          <p:cNvSpPr>
            <a:spLocks noGrp="1"/>
          </p:cNvSpPr>
          <p:nvPr>
            <p:ph type="title"/>
          </p:nvPr>
        </p:nvSpPr>
        <p:spPr/>
        <p:txBody>
          <a:bodyPr/>
          <a:lstStyle/>
          <a:p>
            <a:r>
              <a:rPr lang="en-US" dirty="0" smtClean="0"/>
              <a:t>Frequently Asked Questions</a:t>
            </a: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2" presetClass="entr" presetSubtype="0" fill="hold" nodeType="withEffect">
                                  <p:stCondLst>
                                    <p:cond delay="5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Scale>
                                      <p:cBhvr>
                                        <p:cTn id="12"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xEl>
                                              <p:pRg st="0" end="0"/>
                                            </p:txEl>
                                          </p:spTgt>
                                        </p:tgtEl>
                                        <p:attrNameLst>
                                          <p:attrName>ppt_x</p:attrName>
                                          <p:attrName>ppt_y</p:attrName>
                                        </p:attrNameLst>
                                      </p:cBhvr>
                                    </p:animMotion>
                                    <p:animEffect transition="in" filter="fade">
                                      <p:cBhvr>
                                        <p:cTn id="14" dur="500"/>
                                        <p:tgtEl>
                                          <p:spTgt spid="3">
                                            <p:txEl>
                                              <p:pRg st="0" end="0"/>
                                            </p:txEl>
                                          </p:spTgt>
                                        </p:tgtEl>
                                      </p:cBhvr>
                                    </p:animEffect>
                                  </p:childTnLst>
                                </p:cTn>
                              </p:par>
                            </p:childTnLst>
                          </p:cTn>
                        </p:par>
                        <p:par>
                          <p:cTn id="15" fill="hold">
                            <p:stCondLst>
                              <p:cond delay="3200"/>
                            </p:stCondLst>
                            <p:childTnLst>
                              <p:par>
                                <p:cTn id="16" presetID="10" presetClass="entr" presetSubtype="0" fill="hold" nodeType="afterEffect">
                                  <p:stCondLst>
                                    <p:cond delay="390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par>
                          <p:cTn id="19" fill="hold">
                            <p:stCondLst>
                              <p:cond delay="11350"/>
                            </p:stCondLst>
                            <p:childTnLst>
                              <p:par>
                                <p:cTn id="20" presetID="10" presetClass="entr" presetSubtype="0" fill="hold" nodeType="afterEffect">
                                  <p:stCondLst>
                                    <p:cond delay="11550"/>
                                  </p:stCondLst>
                                  <p:iterate type="lt">
                                    <p:tmPct val="10000"/>
                                  </p:iterate>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5105400" cy="5334000"/>
          </a:xfrm>
        </p:spPr>
        <p:txBody>
          <a:bodyPr>
            <a:normAutofit fontScale="92500" lnSpcReduction="20000"/>
          </a:bodyPr>
          <a:lstStyle/>
          <a:p>
            <a:pPr>
              <a:spcAft>
                <a:spcPts val="1200"/>
              </a:spcAft>
            </a:pPr>
            <a:r>
              <a:rPr lang="en-US" sz="2600" dirty="0" smtClean="0"/>
              <a:t>Remember step 2, you are a person with human emotions</a:t>
            </a:r>
          </a:p>
          <a:p>
            <a:pPr>
              <a:spcAft>
                <a:spcPts val="1200"/>
              </a:spcAft>
            </a:pPr>
            <a:r>
              <a:rPr lang="en-US" sz="2600" dirty="0" smtClean="0"/>
              <a:t>Take deep breaths and say to yourself</a:t>
            </a:r>
          </a:p>
          <a:p>
            <a:pPr lvl="1">
              <a:spcAft>
                <a:spcPts val="1200"/>
              </a:spcAft>
            </a:pPr>
            <a:r>
              <a:rPr lang="en-US" sz="2200" dirty="0" smtClean="0"/>
              <a:t>This person is not mad at me</a:t>
            </a:r>
          </a:p>
          <a:p>
            <a:pPr lvl="1">
              <a:spcAft>
                <a:spcPts val="1200"/>
              </a:spcAft>
            </a:pPr>
            <a:r>
              <a:rPr lang="en-US" sz="2200" dirty="0" smtClean="0"/>
              <a:t>I am not going to get pulled into this customer’s emotional trap</a:t>
            </a:r>
          </a:p>
          <a:p>
            <a:pPr lvl="1">
              <a:spcAft>
                <a:spcPts val="1200"/>
              </a:spcAft>
            </a:pPr>
            <a:r>
              <a:rPr lang="en-US" sz="2200" dirty="0" smtClean="0"/>
              <a:t>I am going to listen and take it one step at a time</a:t>
            </a:r>
          </a:p>
          <a:p>
            <a:pPr>
              <a:spcAft>
                <a:spcPts val="1200"/>
              </a:spcAft>
            </a:pPr>
            <a:r>
              <a:rPr lang="en-US" sz="2600" dirty="0" smtClean="0"/>
              <a:t>Slow down your responses</a:t>
            </a:r>
          </a:p>
          <a:p>
            <a:pPr lvl="1">
              <a:spcAft>
                <a:spcPts val="1200"/>
              </a:spcAft>
            </a:pPr>
            <a:r>
              <a:rPr lang="en-US" sz="2200" dirty="0" smtClean="0"/>
              <a:t>When we get angry, we tend to jump right in and quickly state what we feel</a:t>
            </a:r>
          </a:p>
          <a:p>
            <a:pPr lvl="1">
              <a:spcAft>
                <a:spcPts val="1200"/>
              </a:spcAft>
            </a:pPr>
            <a:r>
              <a:rPr lang="en-US" sz="2200" dirty="0" smtClean="0"/>
              <a:t>Stop before you speak </a:t>
            </a:r>
          </a:p>
          <a:p>
            <a:pPr lvl="1">
              <a:spcAft>
                <a:spcPts val="1200"/>
              </a:spcAft>
            </a:pPr>
            <a:r>
              <a:rPr lang="en-US" sz="2200" dirty="0" smtClean="0"/>
              <a:t>Speak slowly</a:t>
            </a:r>
            <a:endParaRPr lang="en-US" sz="2200" dirty="0"/>
          </a:p>
        </p:txBody>
      </p:sp>
      <p:sp>
        <p:nvSpPr>
          <p:cNvPr id="3" name="Text Placeholder 2"/>
          <p:cNvSpPr>
            <a:spLocks noGrp="1"/>
          </p:cNvSpPr>
          <p:nvPr>
            <p:ph type="body" sz="half" idx="2"/>
          </p:nvPr>
        </p:nvSpPr>
        <p:spPr>
          <a:xfrm>
            <a:off x="5715000" y="1981201"/>
            <a:ext cx="2895600" cy="914400"/>
          </a:xfrm>
        </p:spPr>
        <p:txBody>
          <a:bodyPr>
            <a:normAutofit/>
          </a:bodyPr>
          <a:lstStyle/>
          <a:p>
            <a:pPr>
              <a:lnSpc>
                <a:spcPct val="100000"/>
              </a:lnSpc>
            </a:pPr>
            <a:r>
              <a:rPr lang="en-US" sz="2200" i="1" dirty="0" smtClean="0"/>
              <a:t>What if I feel myself get angry, what can I do? </a:t>
            </a:r>
            <a:endParaRPr lang="en-US" sz="2200" i="1" dirty="0"/>
          </a:p>
        </p:txBody>
      </p:sp>
      <p:sp>
        <p:nvSpPr>
          <p:cNvPr id="4" name="Title 3"/>
          <p:cNvSpPr>
            <a:spLocks noGrp="1"/>
          </p:cNvSpPr>
          <p:nvPr>
            <p:ph type="title"/>
          </p:nvPr>
        </p:nvSpPr>
        <p:spPr/>
        <p:txBody>
          <a:bodyPr/>
          <a:lstStyle/>
          <a:p>
            <a:r>
              <a:rPr lang="en-US" dirty="0" smtClean="0"/>
              <a:t>Frequently Asked Questions</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nodeType="afterEffect">
                                  <p:stCondLst>
                                    <p:cond delay="80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Scale>
                                      <p:cBhvr>
                                        <p:cTn id="13" dur="5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xEl>
                                              <p:pRg st="0" end="0"/>
                                            </p:txEl>
                                          </p:spTgt>
                                        </p:tgtEl>
                                        <p:attrNameLst>
                                          <p:attrName>ppt_x</p:attrName>
                                          <p:attrName>ppt_y</p:attrName>
                                        </p:attrNameLst>
                                      </p:cBhvr>
                                    </p:animMotion>
                                    <p:animEffect transition="in" filter="fade">
                                      <p:cBhvr>
                                        <p:cTn id="15" dur="500"/>
                                        <p:tgtEl>
                                          <p:spTgt spid="3">
                                            <p:txEl>
                                              <p:pRg st="0" end="0"/>
                                            </p:txEl>
                                          </p:spTgt>
                                        </p:tgtEl>
                                      </p:cBhvr>
                                    </p:animEffect>
                                  </p:childTnLst>
                                </p:cTn>
                              </p:par>
                            </p:childTnLst>
                          </p:cTn>
                        </p:par>
                        <p:par>
                          <p:cTn id="16" fill="hold">
                            <p:stCondLst>
                              <p:cond delay="4100"/>
                            </p:stCondLst>
                            <p:childTnLst>
                              <p:par>
                                <p:cTn id="17" presetID="10" presetClass="entr" presetSubtype="0" fill="hold" nodeType="afterEffect">
                                  <p:stCondLst>
                                    <p:cond delay="590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12650"/>
                            </p:stCondLst>
                            <p:childTnLst>
                              <p:par>
                                <p:cTn id="21" presetID="10" presetClass="entr" presetSubtype="0" fill="hold" nodeType="afterEffect">
                                  <p:stCondLst>
                                    <p:cond delay="8550"/>
                                  </p:stCondLst>
                                  <p:iterate type="lt">
                                    <p:tmPct val="10000"/>
                                  </p:iterate>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par>
                          <p:cTn id="24" fill="hold">
                            <p:stCondLst>
                              <p:cond delay="23200"/>
                            </p:stCondLst>
                            <p:childTnLst>
                              <p:par>
                                <p:cTn id="25" presetID="18" presetClass="entr" presetSubtype="12" fill="hold" nodeType="afterEffect">
                                  <p:stCondLst>
                                    <p:cond delay="100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strips(downLeft)">
                                      <p:cBhvr>
                                        <p:cTn id="27" dur="1000"/>
                                        <p:tgtEl>
                                          <p:spTgt spid="2">
                                            <p:txEl>
                                              <p:pRg st="2" end="2"/>
                                            </p:txEl>
                                          </p:spTgt>
                                        </p:tgtEl>
                                      </p:cBhvr>
                                    </p:animEffect>
                                  </p:childTnLst>
                                </p:cTn>
                              </p:par>
                            </p:childTnLst>
                          </p:cTn>
                        </p:par>
                        <p:par>
                          <p:cTn id="28" fill="hold">
                            <p:stCondLst>
                              <p:cond delay="25200"/>
                            </p:stCondLst>
                            <p:childTnLst>
                              <p:par>
                                <p:cTn id="29" presetID="18" presetClass="entr" presetSubtype="3" fill="hold" nodeType="afterEffect">
                                  <p:stCondLst>
                                    <p:cond delay="2140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strips(upRight)">
                                      <p:cBhvr>
                                        <p:cTn id="31" dur="1000"/>
                                        <p:tgtEl>
                                          <p:spTgt spid="2">
                                            <p:txEl>
                                              <p:pRg st="3" end="3"/>
                                            </p:txEl>
                                          </p:spTgt>
                                        </p:tgtEl>
                                      </p:cBhvr>
                                    </p:animEffect>
                                  </p:childTnLst>
                                </p:cTn>
                              </p:par>
                            </p:childTnLst>
                          </p:cTn>
                        </p:par>
                        <p:par>
                          <p:cTn id="32" fill="hold">
                            <p:stCondLst>
                              <p:cond delay="47600"/>
                            </p:stCondLst>
                            <p:childTnLst>
                              <p:par>
                                <p:cTn id="33" presetID="18" presetClass="entr" presetSubtype="9" fill="hold" nodeType="afterEffect">
                                  <p:stCondLst>
                                    <p:cond delay="600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strips(upLeft)">
                                      <p:cBhvr>
                                        <p:cTn id="35" dur="1000"/>
                                        <p:tgtEl>
                                          <p:spTgt spid="2">
                                            <p:txEl>
                                              <p:pRg st="4" end="4"/>
                                            </p:txEl>
                                          </p:spTgt>
                                        </p:tgtEl>
                                      </p:cBhvr>
                                    </p:animEffect>
                                  </p:childTnLst>
                                </p:cTn>
                              </p:par>
                            </p:childTnLst>
                          </p:cTn>
                        </p:par>
                        <p:par>
                          <p:cTn id="36" fill="hold">
                            <p:stCondLst>
                              <p:cond delay="54600"/>
                            </p:stCondLst>
                            <p:childTnLst>
                              <p:par>
                                <p:cTn id="37" presetID="10" presetClass="entr" presetSubtype="0" fill="hold" nodeType="afterEffect">
                                  <p:stCondLst>
                                    <p:cond delay="4600"/>
                                  </p:stCondLst>
                                  <p:iterate type="lt">
                                    <p:tmPct val="10000"/>
                                  </p:iterate>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par>
                          <p:cTn id="40" fill="hold">
                            <p:stCondLst>
                              <p:cond delay="60700"/>
                            </p:stCondLst>
                            <p:childTnLst>
                              <p:par>
                                <p:cTn id="41" presetID="18" presetClass="entr" presetSubtype="6" fill="hold" nodeType="afterEffect">
                                  <p:stCondLst>
                                    <p:cond delay="70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strips(downRight)">
                                      <p:cBhvr>
                                        <p:cTn id="43" dur="1000"/>
                                        <p:tgtEl>
                                          <p:spTgt spid="2">
                                            <p:txEl>
                                              <p:pRg st="6" end="6"/>
                                            </p:txEl>
                                          </p:spTgt>
                                        </p:tgtEl>
                                      </p:cBhvr>
                                    </p:animEffect>
                                  </p:childTnLst>
                                </p:cTn>
                              </p:par>
                            </p:childTnLst>
                          </p:cTn>
                        </p:par>
                        <p:par>
                          <p:cTn id="44" fill="hold">
                            <p:stCondLst>
                              <p:cond delay="62400"/>
                            </p:stCondLst>
                            <p:childTnLst>
                              <p:par>
                                <p:cTn id="45" presetID="18" presetClass="entr" presetSubtype="9" fill="hold" nodeType="afterEffect">
                                  <p:stCondLst>
                                    <p:cond delay="380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strips(upLeft)">
                                      <p:cBhvr>
                                        <p:cTn id="47" dur="1000"/>
                                        <p:tgtEl>
                                          <p:spTgt spid="2">
                                            <p:txEl>
                                              <p:pRg st="7" end="7"/>
                                            </p:txEl>
                                          </p:spTgt>
                                        </p:tgtEl>
                                      </p:cBhvr>
                                    </p:animEffect>
                                  </p:childTnLst>
                                </p:cTn>
                              </p:par>
                            </p:childTnLst>
                          </p:cTn>
                        </p:par>
                        <p:par>
                          <p:cTn id="48" fill="hold">
                            <p:stCondLst>
                              <p:cond delay="67200"/>
                            </p:stCondLst>
                            <p:childTnLst>
                              <p:par>
                                <p:cTn id="49" presetID="18" presetClass="entr" presetSubtype="6" fill="hold" nodeType="afterEffect">
                                  <p:stCondLst>
                                    <p:cond delay="70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strips(downRight)">
                                      <p:cBhvr>
                                        <p:cTn id="51"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uzzle_piece_stickfigures.png"/>
          <p:cNvPicPr>
            <a:picLocks noGrp="1" noChangeAspect="1"/>
          </p:cNvPicPr>
          <p:nvPr>
            <p:ph type="pic" idx="1"/>
          </p:nvPr>
        </p:nvPicPr>
        <p:blipFill>
          <a:blip r:embed="rId3" cstate="print"/>
          <a:srcRect t="4074" b="4074"/>
          <a:stretch>
            <a:fillRect/>
          </a:stretch>
        </p:blipFill>
        <p:spPr>
          <a:xfrm>
            <a:off x="1143000" y="533400"/>
            <a:ext cx="6858000" cy="3543300"/>
          </a:xfr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42437"/>
            <a:ext cx="6317400" cy="639763"/>
          </a:xfrm>
        </p:spPr>
        <p:txBody>
          <a:bodyPr/>
          <a:lstStyle/>
          <a:p>
            <a:r>
              <a:rPr lang="en-US" dirty="0" smtClean="0"/>
              <a:t>Dealing with difficult customers</a:t>
            </a:r>
            <a:endParaRPr lang="en-US" dirty="0"/>
          </a:p>
        </p:txBody>
      </p:sp>
      <p:sp>
        <p:nvSpPr>
          <p:cNvPr id="3" name="Content Placeholder 2"/>
          <p:cNvSpPr>
            <a:spLocks noGrp="1"/>
          </p:cNvSpPr>
          <p:nvPr>
            <p:ph idx="1"/>
          </p:nvPr>
        </p:nvSpPr>
        <p:spPr>
          <a:xfrm>
            <a:off x="533400" y="1295400"/>
            <a:ext cx="5943600" cy="4830765"/>
          </a:xfrm>
        </p:spPr>
        <p:txBody>
          <a:bodyPr/>
          <a:lstStyle/>
          <a:p>
            <a:pPr>
              <a:spcBef>
                <a:spcPts val="1200"/>
              </a:spcBef>
              <a:spcAft>
                <a:spcPts val="1200"/>
              </a:spcAft>
            </a:pPr>
            <a:r>
              <a:rPr lang="en-US" sz="2800" dirty="0" smtClean="0"/>
              <a:t>In this session, we are making underlying assumptions</a:t>
            </a:r>
          </a:p>
          <a:p>
            <a:pPr lvl="1">
              <a:spcBef>
                <a:spcPts val="1200"/>
              </a:spcBef>
              <a:spcAft>
                <a:spcPts val="1200"/>
              </a:spcAft>
            </a:pPr>
            <a:r>
              <a:rPr lang="en-US" sz="2400" dirty="0" smtClean="0"/>
              <a:t>Difficult customers are often expressing emotions such as anger or frustration </a:t>
            </a:r>
          </a:p>
          <a:p>
            <a:pPr lvl="1">
              <a:spcBef>
                <a:spcPts val="1200"/>
              </a:spcBef>
              <a:spcAft>
                <a:spcPts val="1200"/>
              </a:spcAft>
            </a:pPr>
            <a:r>
              <a:rPr lang="en-US" sz="2400" dirty="0" smtClean="0"/>
              <a:t>The expression of these emotions creates difficult situations that need to be defused and managed</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7" presetClass="entr" presetSubtype="0" fill="hold" nodeType="withEffect">
                                  <p:stCondLst>
                                    <p:cond delay="6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30" presetClass="entr" presetSubtype="0" fill="hold" nodeType="afterEffect">
                                  <p:stCondLst>
                                    <p:cond delay="18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800" decel="100000"/>
                                        <p:tgtEl>
                                          <p:spTgt spid="3">
                                            <p:txEl>
                                              <p:pRg st="1" end="1"/>
                                            </p:txEl>
                                          </p:spTgt>
                                        </p:tgtEl>
                                      </p:cBhvr>
                                    </p:animEffect>
                                    <p:anim calcmode="lin" valueType="num">
                                      <p:cBhvr>
                                        <p:cTn id="19"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4" fill="hold">
                            <p:stCondLst>
                              <p:cond delay="4400"/>
                            </p:stCondLst>
                            <p:childTnLst>
                              <p:par>
                                <p:cTn id="25" presetID="30" presetClass="entr" presetSubtype="0" fill="hold" nodeType="afterEffect">
                                  <p:stCondLst>
                                    <p:cond delay="1380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42437"/>
            <a:ext cx="6698400" cy="639763"/>
          </a:xfrm>
        </p:spPr>
        <p:txBody>
          <a:bodyPr/>
          <a:lstStyle/>
          <a:p>
            <a:r>
              <a:rPr lang="en-US" dirty="0" smtClean="0"/>
              <a:t>Dealing with difficult customers</a:t>
            </a:r>
            <a:endParaRPr lang="en-US" dirty="0"/>
          </a:p>
        </p:txBody>
      </p:sp>
      <p:sp>
        <p:nvSpPr>
          <p:cNvPr id="3" name="Content Placeholder 2"/>
          <p:cNvSpPr>
            <a:spLocks noGrp="1"/>
          </p:cNvSpPr>
          <p:nvPr>
            <p:ph idx="1"/>
          </p:nvPr>
        </p:nvSpPr>
        <p:spPr>
          <a:xfrm>
            <a:off x="533400" y="1295400"/>
            <a:ext cx="5943600" cy="4830765"/>
          </a:xfrm>
        </p:spPr>
        <p:txBody>
          <a:bodyPr/>
          <a:lstStyle/>
          <a:p>
            <a:pPr>
              <a:spcBef>
                <a:spcPts val="1200"/>
              </a:spcBef>
              <a:spcAft>
                <a:spcPts val="1200"/>
              </a:spcAft>
            </a:pPr>
            <a:r>
              <a:rPr lang="en-US" dirty="0" smtClean="0"/>
              <a:t>To help put this in perspective, difficult is defined as </a:t>
            </a:r>
          </a:p>
          <a:p>
            <a:pPr lvl="1">
              <a:spcBef>
                <a:spcPts val="1200"/>
              </a:spcBef>
              <a:spcAft>
                <a:spcPts val="1200"/>
              </a:spcAft>
            </a:pPr>
            <a:r>
              <a:rPr lang="en-US" dirty="0" smtClean="0"/>
              <a:t>Hard to understand or solve</a:t>
            </a:r>
          </a:p>
          <a:p>
            <a:pPr lvl="1">
              <a:spcBef>
                <a:spcPts val="1200"/>
              </a:spcBef>
              <a:spcAft>
                <a:spcPts val="1200"/>
              </a:spcAft>
            </a:pPr>
            <a:r>
              <a:rPr lang="en-US" dirty="0" smtClean="0"/>
              <a:t>Hard to deal with</a:t>
            </a:r>
          </a:p>
          <a:p>
            <a:pPr lvl="1">
              <a:spcBef>
                <a:spcPts val="1200"/>
              </a:spcBef>
              <a:spcAft>
                <a:spcPts val="1200"/>
              </a:spcAft>
            </a:pPr>
            <a:r>
              <a:rPr lang="en-US" dirty="0" smtClean="0"/>
              <a:t>Hard to please or satisfy</a:t>
            </a:r>
          </a:p>
          <a:p>
            <a:pPr lvl="1">
              <a:spcBef>
                <a:spcPts val="1200"/>
              </a:spcBef>
              <a:spcAft>
                <a:spcPts val="1200"/>
              </a:spcAft>
            </a:pPr>
            <a:r>
              <a:rPr lang="en-US" dirty="0" smtClean="0"/>
              <a:t>Hard to persuade</a:t>
            </a:r>
          </a:p>
          <a:p>
            <a:pPr>
              <a:spcBef>
                <a:spcPts val="1200"/>
              </a:spcBef>
              <a:spcAft>
                <a:spcPts val="1200"/>
              </a:spcAft>
              <a:buNone/>
            </a:pPr>
            <a:endParaRPr lang="en-US" sz="2400" dirty="0" smtClean="0"/>
          </a:p>
          <a:p>
            <a:pPr lvl="1">
              <a:spcBef>
                <a:spcPts val="1200"/>
              </a:spcBef>
              <a:spcAft>
                <a:spcPts val="1200"/>
              </a:spcAft>
              <a:buNone/>
            </a:pPr>
            <a:endParaRPr lang="en-US" sz="2000" dirty="0" smtClean="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8" presetClass="entr" presetSubtype="6" fill="hold" nodeType="withEffect">
                                  <p:stCondLst>
                                    <p:cond delay="4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par>
                          <p:cTn id="13" fill="hold">
                            <p:stCondLst>
                              <p:cond delay="3200"/>
                            </p:stCondLst>
                            <p:childTnLst>
                              <p:par>
                                <p:cTn id="14" presetID="34" presetClass="entr" presetSubtype="0" fill="hold" nodeType="afterEffect">
                                  <p:stCondLst>
                                    <p:cond delay="7600"/>
                                  </p:stCondLst>
                                  <p:childTnLst>
                                    <p:set>
                                      <p:cBhvr>
                                        <p:cTn id="15" dur="1" fill="hold">
                                          <p:stCondLst>
                                            <p:cond delay="0"/>
                                          </p:stCondLst>
                                        </p:cTn>
                                        <p:tgtEl>
                                          <p:spTgt spid="3">
                                            <p:txEl>
                                              <p:pRg st="1" end="1"/>
                                            </p:txEl>
                                          </p:spTgt>
                                        </p:tgtEl>
                                        <p:attrNameLst>
                                          <p:attrName>style.visibility</p:attrName>
                                        </p:attrNameLst>
                                      </p:cBhvr>
                                      <p:to>
                                        <p:strVal val="visible"/>
                                      </p:to>
                                    </p:set>
                                    <p:anim from="(-#ppt_w/2)" to="(#ppt_x)" calcmode="lin" valueType="num">
                                      <p:cBhvr>
                                        <p:cTn id="16" dur="600" fill="hold">
                                          <p:stCondLst>
                                            <p:cond delay="0"/>
                                          </p:stCondLst>
                                        </p:cTn>
                                        <p:tgtEl>
                                          <p:spTgt spid="3">
                                            <p:txEl>
                                              <p:pRg st="1" end="1"/>
                                            </p:txEl>
                                          </p:spTgt>
                                        </p:tgtEl>
                                        <p:attrNameLst>
                                          <p:attrName>ppt_x</p:attrName>
                                        </p:attrNameLst>
                                      </p:cBhvr>
                                    </p:anim>
                                    <p:anim from="0" to="-1.0" calcmode="lin" valueType="num">
                                      <p:cBhvr>
                                        <p:cTn id="17" dur="200" decel="50000" autoRev="1" fill="hold">
                                          <p:stCondLst>
                                            <p:cond delay="600"/>
                                          </p:stCondLst>
                                        </p:cTn>
                                        <p:tgtEl>
                                          <p:spTgt spid="3">
                                            <p:txEl>
                                              <p:pRg st="1" end="1"/>
                                            </p:txEl>
                                          </p:spTgt>
                                        </p:tgtEl>
                                        <p:attrNameLst>
                                          <p:attrName>xshear</p:attrName>
                                        </p:attrNameLst>
                                      </p:cBhvr>
                                    </p:anim>
                                    <p:animScale>
                                      <p:cBhvr>
                                        <p:cTn id="18" dur="200" decel="100000" autoRev="1" fill="hold">
                                          <p:stCondLst>
                                            <p:cond delay="600"/>
                                          </p:stCondLst>
                                        </p:cTn>
                                        <p:tgtEl>
                                          <p:spTgt spid="3">
                                            <p:txEl>
                                              <p:pRg st="1" end="1"/>
                                            </p:txEl>
                                          </p:spTgt>
                                        </p:tgtEl>
                                      </p:cBhvr>
                                      <p:from x="100000" y="100000"/>
                                      <p:to x="80000" y="100000"/>
                                    </p:animScale>
                                    <p:anim by="(#ppt_h/3+#ppt_w*0.1)" calcmode="lin" valueType="num">
                                      <p:cBhvr additive="sum">
                                        <p:cTn id="19" dur="200" decel="100000" autoRev="1" fill="hold">
                                          <p:stCondLst>
                                            <p:cond delay="600"/>
                                          </p:stCondLst>
                                        </p:cTn>
                                        <p:tgtEl>
                                          <p:spTgt spid="3">
                                            <p:txEl>
                                              <p:pRg st="1" end="1"/>
                                            </p:txEl>
                                          </p:spTgt>
                                        </p:tgtEl>
                                        <p:attrNameLst>
                                          <p:attrName>ppt_x</p:attrName>
                                        </p:attrNameLst>
                                      </p:cBhvr>
                                    </p:anim>
                                  </p:childTnLst>
                                </p:cTn>
                              </p:par>
                            </p:childTnLst>
                          </p:cTn>
                        </p:par>
                        <p:par>
                          <p:cTn id="20" fill="hold">
                            <p:stCondLst>
                              <p:cond delay="11800"/>
                            </p:stCondLst>
                            <p:childTnLst>
                              <p:par>
                                <p:cTn id="21" presetID="34" presetClass="entr" presetSubtype="0" fill="hold" nodeType="afterEffect">
                                  <p:stCondLst>
                                    <p:cond delay="2280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par>
                          <p:cTn id="27" fill="hold">
                            <p:stCondLst>
                              <p:cond delay="35600"/>
                            </p:stCondLst>
                            <p:childTnLst>
                              <p:par>
                                <p:cTn id="28" presetID="34" presetClass="entr" presetSubtype="0" fill="hold" nodeType="afterEffect">
                                  <p:stCondLst>
                                    <p:cond delay="300"/>
                                  </p:stCondLst>
                                  <p:childTnLst>
                                    <p:set>
                                      <p:cBhvr>
                                        <p:cTn id="29" dur="1" fill="hold">
                                          <p:stCondLst>
                                            <p:cond delay="0"/>
                                          </p:stCondLst>
                                        </p:cTn>
                                        <p:tgtEl>
                                          <p:spTgt spid="3">
                                            <p:txEl>
                                              <p:pRg st="3" end="3"/>
                                            </p:txEl>
                                          </p:spTgt>
                                        </p:tgtEl>
                                        <p:attrNameLst>
                                          <p:attrName>style.visibility</p:attrName>
                                        </p:attrNameLst>
                                      </p:cBhvr>
                                      <p:to>
                                        <p:strVal val="visible"/>
                                      </p:to>
                                    </p:set>
                                    <p:anim from="(-#ppt_w/2)" to="(#ppt_x)" calcmode="lin" valueType="num">
                                      <p:cBhvr>
                                        <p:cTn id="30" dur="600" fill="hold">
                                          <p:stCondLst>
                                            <p:cond delay="0"/>
                                          </p:stCondLst>
                                        </p:cTn>
                                        <p:tgtEl>
                                          <p:spTgt spid="3">
                                            <p:txEl>
                                              <p:pRg st="3" end="3"/>
                                            </p:txEl>
                                          </p:spTgt>
                                        </p:tgtEl>
                                        <p:attrNameLst>
                                          <p:attrName>ppt_x</p:attrName>
                                        </p:attrNameLst>
                                      </p:cBhvr>
                                    </p:anim>
                                    <p:anim from="0" to="-1.0" calcmode="lin" valueType="num">
                                      <p:cBhvr>
                                        <p:cTn id="31" dur="200" decel="50000" autoRev="1" fill="hold">
                                          <p:stCondLst>
                                            <p:cond delay="600"/>
                                          </p:stCondLst>
                                        </p:cTn>
                                        <p:tgtEl>
                                          <p:spTgt spid="3">
                                            <p:txEl>
                                              <p:pRg st="3" end="3"/>
                                            </p:txEl>
                                          </p:spTgt>
                                        </p:tgtEl>
                                        <p:attrNameLst>
                                          <p:attrName>xshear</p:attrName>
                                        </p:attrNameLst>
                                      </p:cBhvr>
                                    </p:anim>
                                    <p:animScale>
                                      <p:cBhvr>
                                        <p:cTn id="32" dur="200" decel="100000" autoRev="1" fill="hold">
                                          <p:stCondLst>
                                            <p:cond delay="600"/>
                                          </p:stCondLst>
                                        </p:cTn>
                                        <p:tgtEl>
                                          <p:spTgt spid="3">
                                            <p:txEl>
                                              <p:pRg st="3" end="3"/>
                                            </p:txEl>
                                          </p:spTgt>
                                        </p:tgtEl>
                                      </p:cBhvr>
                                      <p:from x="100000" y="100000"/>
                                      <p:to x="80000" y="100000"/>
                                    </p:animScale>
                                    <p:anim by="(#ppt_h/3+#ppt_w*0.1)" calcmode="lin" valueType="num">
                                      <p:cBhvr additive="sum">
                                        <p:cTn id="33" dur="200" decel="100000" autoRev="1" fill="hold">
                                          <p:stCondLst>
                                            <p:cond delay="600"/>
                                          </p:stCondLst>
                                        </p:cTn>
                                        <p:tgtEl>
                                          <p:spTgt spid="3">
                                            <p:txEl>
                                              <p:pRg st="3" end="3"/>
                                            </p:txEl>
                                          </p:spTgt>
                                        </p:tgtEl>
                                        <p:attrNameLst>
                                          <p:attrName>ppt_x</p:attrName>
                                        </p:attrNameLst>
                                      </p:cBhvr>
                                    </p:anim>
                                  </p:childTnLst>
                                </p:cTn>
                              </p:par>
                            </p:childTnLst>
                          </p:cTn>
                        </p:par>
                        <p:par>
                          <p:cTn id="34" fill="hold">
                            <p:stCondLst>
                              <p:cond delay="36900"/>
                            </p:stCondLst>
                            <p:childTnLst>
                              <p:par>
                                <p:cTn id="35" presetID="34" presetClass="entr" presetSubtype="0" fill="hold" nodeType="afterEffect">
                                  <p:stCondLst>
                                    <p:cond delay="1200"/>
                                  </p:stCondLst>
                                  <p:childTnLst>
                                    <p:set>
                                      <p:cBhvr>
                                        <p:cTn id="36" dur="1" fill="hold">
                                          <p:stCondLst>
                                            <p:cond delay="0"/>
                                          </p:stCondLst>
                                        </p:cTn>
                                        <p:tgtEl>
                                          <p:spTgt spid="3">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3">
                                            <p:txEl>
                                              <p:pRg st="4" end="4"/>
                                            </p:txEl>
                                          </p:spTgt>
                                        </p:tgtEl>
                                        <p:attrNameLst>
                                          <p:attrName>ppt_x</p:attrName>
                                        </p:attrNameLst>
                                      </p:cBhvr>
                                    </p:anim>
                                    <p:anim from="0" to="-1.0" calcmode="lin" valueType="num">
                                      <p:cBhvr>
                                        <p:cTn id="38" dur="200" decel="50000" autoRev="1" fill="hold">
                                          <p:stCondLst>
                                            <p:cond delay="600"/>
                                          </p:stCondLst>
                                        </p:cTn>
                                        <p:tgtEl>
                                          <p:spTgt spid="3">
                                            <p:txEl>
                                              <p:pRg st="4" end="4"/>
                                            </p:txEl>
                                          </p:spTgt>
                                        </p:tgtEl>
                                        <p:attrNameLst>
                                          <p:attrName>xshear</p:attrName>
                                        </p:attrNameLst>
                                      </p:cBhvr>
                                    </p:anim>
                                    <p:animScale>
                                      <p:cBhvr>
                                        <p:cTn id="39" dur="200" decel="100000" autoRev="1" fill="hold">
                                          <p:stCondLst>
                                            <p:cond delay="600"/>
                                          </p:stCondLst>
                                        </p:cTn>
                                        <p:tgtEl>
                                          <p:spTgt spid="3">
                                            <p:txEl>
                                              <p:pRg st="4" end="4"/>
                                            </p:txEl>
                                          </p:spTgt>
                                        </p:tgtEl>
                                      </p:cBhvr>
                                      <p:from x="100000" y="100000"/>
                                      <p:to x="80000" y="100000"/>
                                    </p:animScale>
                                    <p:anim by="(#ppt_h/3+#ppt_w*0.1)" calcmode="lin" valueType="num">
                                      <p:cBhvr additive="sum">
                                        <p:cTn id="40"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1447800"/>
            <a:ext cx="6400800" cy="4953000"/>
          </a:xfrm>
        </p:spPr>
        <p:txBody>
          <a:bodyPr>
            <a:normAutofit/>
          </a:bodyPr>
          <a:lstStyle/>
          <a:p>
            <a:pPr marL="173736" indent="-173736">
              <a:lnSpc>
                <a:spcPct val="100000"/>
              </a:lnSpc>
              <a:spcAft>
                <a:spcPts val="1200"/>
              </a:spcAft>
              <a:buFont typeface="Arial" pitchFamily="34" charset="0"/>
              <a:buChar char="•"/>
            </a:pPr>
            <a:r>
              <a:rPr lang="en-US" sz="2800" dirty="0" smtClean="0"/>
              <a:t>Sometimes, we are so busy that we jump right into the situation without recognizing we are engaging a “difficult” customer</a:t>
            </a:r>
          </a:p>
          <a:p>
            <a:pPr marL="640080" lvl="1" indent="-320040">
              <a:spcAft>
                <a:spcPts val="600"/>
              </a:spcAft>
              <a:buFont typeface="Arial" pitchFamily="34" charset="0"/>
              <a:buChar char="•"/>
            </a:pPr>
            <a:r>
              <a:rPr lang="en-US" sz="2200" dirty="0" smtClean="0"/>
              <a:t>To defuse a potentially difficult situation, we must first recognize that the person is angry, sad, frustrated or just plain “difficult”</a:t>
            </a:r>
          </a:p>
        </p:txBody>
      </p:sp>
      <p:sp>
        <p:nvSpPr>
          <p:cNvPr id="5" name="Title 4"/>
          <p:cNvSpPr>
            <a:spLocks noGrp="1"/>
          </p:cNvSpPr>
          <p:nvPr>
            <p:ph type="title"/>
          </p:nvPr>
        </p:nvSpPr>
        <p:spPr/>
        <p:txBody>
          <a:bodyPr/>
          <a:lstStyle/>
          <a:p>
            <a:r>
              <a:rPr lang="en-US" dirty="0" smtClean="0"/>
              <a:t>Step 1: Identifying difficult customers</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3500"/>
                            </p:stCondLst>
                            <p:childTnLst>
                              <p:par>
                                <p:cTn id="11" presetID="5" presetClass="entr" presetSubtype="10" fill="hold" nodeType="afterEffect">
                                  <p:stCondLst>
                                    <p:cond delay="550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1000"/>
                                        <p:tgtEl>
                                          <p:spTgt spid="7">
                                            <p:txEl>
                                              <p:pRg st="0" end="0"/>
                                            </p:txEl>
                                          </p:spTgt>
                                        </p:tgtEl>
                                      </p:cBhvr>
                                    </p:animEffect>
                                  </p:childTnLst>
                                </p:cTn>
                              </p:par>
                            </p:childTnLst>
                          </p:cTn>
                        </p:par>
                        <p:par>
                          <p:cTn id="14" fill="hold">
                            <p:stCondLst>
                              <p:cond delay="12200"/>
                            </p:stCondLst>
                            <p:childTnLst>
                              <p:par>
                                <p:cTn id="15" presetID="37" presetClass="entr" presetSubtype="0" fill="hold" nodeType="afterEffect">
                                  <p:stCondLst>
                                    <p:cond delay="11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1447800"/>
            <a:ext cx="6400800" cy="1676400"/>
          </a:xfrm>
        </p:spPr>
        <p:txBody>
          <a:bodyPr>
            <a:normAutofit/>
          </a:bodyPr>
          <a:lstStyle/>
          <a:p>
            <a:pPr marL="640080" lvl="1" indent="-320040">
              <a:spcAft>
                <a:spcPts val="600"/>
              </a:spcAft>
              <a:buFont typeface="Arial" pitchFamily="34" charset="0"/>
              <a:buChar char="•"/>
            </a:pPr>
            <a:r>
              <a:rPr lang="en-US" sz="2200" dirty="0" smtClean="0"/>
              <a:t>Anger, sadness and frustration are just emotions</a:t>
            </a:r>
          </a:p>
          <a:p>
            <a:pPr marL="640080" lvl="1" indent="-320040">
              <a:spcAft>
                <a:spcPts val="600"/>
              </a:spcAft>
              <a:buFont typeface="Arial" pitchFamily="34" charset="0"/>
              <a:buChar char="•"/>
            </a:pPr>
            <a:r>
              <a:rPr lang="en-US" sz="2200" dirty="0" smtClean="0"/>
              <a:t>Recognizing that the customers are simply expressing emotions should impact how we engage them</a:t>
            </a:r>
          </a:p>
        </p:txBody>
      </p:sp>
      <p:sp>
        <p:nvSpPr>
          <p:cNvPr id="5" name="Title 4"/>
          <p:cNvSpPr>
            <a:spLocks noGrp="1"/>
          </p:cNvSpPr>
          <p:nvPr>
            <p:ph type="title"/>
          </p:nvPr>
        </p:nvSpPr>
        <p:spPr/>
        <p:txBody>
          <a:bodyPr/>
          <a:lstStyle/>
          <a:p>
            <a:r>
              <a:rPr lang="en-US" dirty="0" smtClean="0"/>
              <a:t>Step 1: Identifying difficult customers</a:t>
            </a:r>
            <a:endParaRPr lang="en-US" dirty="0"/>
          </a:p>
        </p:txBody>
      </p:sp>
      <p:pic>
        <p:nvPicPr>
          <p:cNvPr id="1026" name="Picture 2" descr="C:\Users\MOTTERI\AppData\Local\Microsoft\Windows\Temporary Internet Files\Low\Content.IE5\9470PM5Y\bigstock-Anger-Management-Poster-Boy-2370875[1].jpg"/>
          <p:cNvPicPr>
            <a:picLocks noChangeAspect="1" noChangeArrowheads="1"/>
          </p:cNvPicPr>
          <p:nvPr/>
        </p:nvPicPr>
        <p:blipFill>
          <a:blip r:embed="rId3" cstate="print"/>
          <a:srcRect/>
          <a:stretch>
            <a:fillRect/>
          </a:stretch>
        </p:blipFill>
        <p:spPr bwMode="auto">
          <a:xfrm>
            <a:off x="6553200" y="3124200"/>
            <a:ext cx="2338864" cy="3356217"/>
          </a:xfrm>
          <a:prstGeom prst="rect">
            <a:avLst/>
          </a:prstGeom>
          <a:noFill/>
        </p:spPr>
      </p:pic>
      <p:pic>
        <p:nvPicPr>
          <p:cNvPr id="1027" name="Picture 3" descr="C:\Users\MOTTERI\AppData\Local\Microsoft\Windows\Temporary Internet Files\Low\Content.IE5\Q1FU22LP\bigstock-True-Anger-1404923[1].jpg"/>
          <p:cNvPicPr>
            <a:picLocks noChangeAspect="1" noChangeArrowheads="1"/>
          </p:cNvPicPr>
          <p:nvPr/>
        </p:nvPicPr>
        <p:blipFill>
          <a:blip r:embed="rId4" cstate="print"/>
          <a:srcRect/>
          <a:stretch>
            <a:fillRect/>
          </a:stretch>
        </p:blipFill>
        <p:spPr bwMode="auto">
          <a:xfrm>
            <a:off x="609600" y="3200400"/>
            <a:ext cx="3209232" cy="1903476"/>
          </a:xfrm>
          <a:prstGeom prst="rect">
            <a:avLst/>
          </a:prstGeom>
          <a:noFill/>
        </p:spPr>
      </p:pic>
      <p:pic>
        <p:nvPicPr>
          <p:cNvPr id="1028" name="Picture 4" descr="C:\Users\MOTTERI\AppData\Local\Microsoft\Windows\Temporary Internet Files\Low\Content.IE5\IU9G1FFC\bigstock-Rage-148094[1].jpg"/>
          <p:cNvPicPr>
            <a:picLocks noChangeAspect="1" noChangeArrowheads="1"/>
          </p:cNvPicPr>
          <p:nvPr/>
        </p:nvPicPr>
        <p:blipFill>
          <a:blip r:embed="rId5" cstate="print"/>
          <a:srcRect/>
          <a:stretch>
            <a:fillRect/>
          </a:stretch>
        </p:blipFill>
        <p:spPr bwMode="auto">
          <a:xfrm>
            <a:off x="3581400" y="4648200"/>
            <a:ext cx="3009720" cy="2007107"/>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6" presetClass="entr" presetSubtype="26" fill="hold" nodeType="afterEffect">
                                  <p:stCondLst>
                                    <p:cond delay="11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Horizontal)">
                                      <p:cBhvr>
                                        <p:cTn id="13" dur="500"/>
                                        <p:tgtEl>
                                          <p:spTgt spid="7">
                                            <p:txEl>
                                              <p:pRg st="0" end="0"/>
                                            </p:txEl>
                                          </p:spTgt>
                                        </p:tgtEl>
                                      </p:cBhvr>
                                    </p:animEffect>
                                  </p:childTnLst>
                                </p:cTn>
                              </p:par>
                              <p:par>
                                <p:cTn id="14" presetID="23" presetClass="entr" presetSubtype="32" fill="hold" nodeType="withEffect">
                                  <p:stCondLst>
                                    <p:cond delay="110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strVal val="4*#ppt_w"/>
                                          </p:val>
                                        </p:tav>
                                        <p:tav tm="100000">
                                          <p:val>
                                            <p:strVal val="#ppt_w"/>
                                          </p:val>
                                        </p:tav>
                                      </p:tavLst>
                                    </p:anim>
                                    <p:anim calcmode="lin" valueType="num">
                                      <p:cBhvr>
                                        <p:cTn id="17" dur="1000" fill="hold"/>
                                        <p:tgtEl>
                                          <p:spTgt spid="1026"/>
                                        </p:tgtEl>
                                        <p:attrNameLst>
                                          <p:attrName>ppt_h</p:attrName>
                                        </p:attrNameLst>
                                      </p:cBhvr>
                                      <p:tavLst>
                                        <p:tav tm="0">
                                          <p:val>
                                            <p:strVal val="4*#ppt_h"/>
                                          </p:val>
                                        </p:tav>
                                        <p:tav tm="100000">
                                          <p:val>
                                            <p:strVal val="#ppt_h"/>
                                          </p:val>
                                        </p:tav>
                                      </p:tavLst>
                                    </p:anim>
                                  </p:childTnLst>
                                </p:cTn>
                              </p:par>
                              <p:par>
                                <p:cTn id="18" presetID="34" presetClass="entr" presetSubtype="0" fill="hold" nodeType="withEffect">
                                  <p:stCondLst>
                                    <p:cond delay="1600"/>
                                  </p:stCondLst>
                                  <p:iterate type="lt">
                                    <p:tmPct val="0"/>
                                  </p:iterate>
                                  <p:childTnLst>
                                    <p:set>
                                      <p:cBhvr>
                                        <p:cTn id="19" dur="1" fill="hold">
                                          <p:stCondLst>
                                            <p:cond delay="0"/>
                                          </p:stCondLst>
                                        </p:cTn>
                                        <p:tgtEl>
                                          <p:spTgt spid="1027"/>
                                        </p:tgtEl>
                                        <p:attrNameLst>
                                          <p:attrName>style.visibility</p:attrName>
                                        </p:attrNameLst>
                                      </p:cBhvr>
                                      <p:to>
                                        <p:strVal val="visible"/>
                                      </p:to>
                                    </p:set>
                                    <p:anim from="(-#ppt_w/2)" to="(#ppt_x)" calcmode="lin" valueType="num">
                                      <p:cBhvr>
                                        <p:cTn id="20" dur="300" fill="hold">
                                          <p:stCondLst>
                                            <p:cond delay="0"/>
                                          </p:stCondLst>
                                        </p:cTn>
                                        <p:tgtEl>
                                          <p:spTgt spid="1027"/>
                                        </p:tgtEl>
                                        <p:attrNameLst>
                                          <p:attrName>ppt_x</p:attrName>
                                        </p:attrNameLst>
                                      </p:cBhvr>
                                    </p:anim>
                                    <p:anim from="0" to="-1.0" calcmode="lin" valueType="num">
                                      <p:cBhvr>
                                        <p:cTn id="21" dur="100" decel="50000" autoRev="1" fill="hold">
                                          <p:stCondLst>
                                            <p:cond delay="300"/>
                                          </p:stCondLst>
                                        </p:cTn>
                                        <p:tgtEl>
                                          <p:spTgt spid="1027"/>
                                        </p:tgtEl>
                                        <p:attrNameLst>
                                          <p:attrName>xshear</p:attrName>
                                        </p:attrNameLst>
                                      </p:cBhvr>
                                    </p:anim>
                                    <p:animScale>
                                      <p:cBhvr>
                                        <p:cTn id="22" dur="100" decel="100000" autoRev="1" fill="hold">
                                          <p:stCondLst>
                                            <p:cond delay="300"/>
                                          </p:stCondLst>
                                        </p:cTn>
                                        <p:tgtEl>
                                          <p:spTgt spid="1027"/>
                                        </p:tgtEl>
                                      </p:cBhvr>
                                      <p:from x="100000" y="100000"/>
                                      <p:to x="80000" y="100000"/>
                                    </p:animScale>
                                    <p:anim by="(#ppt_h/3+#ppt_w*0.1)" calcmode="lin" valueType="num">
                                      <p:cBhvr additive="sum">
                                        <p:cTn id="23" dur="100" decel="100000" autoRev="1" fill="hold">
                                          <p:stCondLst>
                                            <p:cond delay="300"/>
                                          </p:stCondLst>
                                        </p:cTn>
                                        <p:tgtEl>
                                          <p:spTgt spid="1027"/>
                                        </p:tgtEl>
                                        <p:attrNameLst>
                                          <p:attrName>ppt_x</p:attrName>
                                        </p:attrNameLst>
                                      </p:cBhvr>
                                    </p:anim>
                                  </p:childTnLst>
                                </p:cTn>
                              </p:par>
                            </p:childTnLst>
                          </p:cTn>
                        </p:par>
                        <p:par>
                          <p:cTn id="24" fill="hold">
                            <p:stCondLst>
                              <p:cond delay="3100"/>
                            </p:stCondLst>
                            <p:childTnLst>
                              <p:par>
                                <p:cTn id="25" presetID="50" presetClass="exit" presetSubtype="0" accel="100000" fill="hold" nodeType="afterEffect">
                                  <p:stCondLst>
                                    <p:cond delay="2500"/>
                                  </p:stCondLst>
                                  <p:childTnLst>
                                    <p:anim calcmode="lin" valueType="num">
                                      <p:cBhvr>
                                        <p:cTn id="26" dur="1000"/>
                                        <p:tgtEl>
                                          <p:spTgt spid="1026"/>
                                        </p:tgtEl>
                                        <p:attrNameLst>
                                          <p:attrName>ppt_w</p:attrName>
                                        </p:attrNameLst>
                                      </p:cBhvr>
                                      <p:tavLst>
                                        <p:tav tm="0">
                                          <p:val>
                                            <p:strVal val="ppt_w"/>
                                          </p:val>
                                        </p:tav>
                                        <p:tav tm="100000">
                                          <p:val>
                                            <p:strVal val="ppt_w+.3"/>
                                          </p:val>
                                        </p:tav>
                                      </p:tavLst>
                                    </p:anim>
                                    <p:anim calcmode="lin" valueType="num">
                                      <p:cBhvr>
                                        <p:cTn id="27" dur="1000"/>
                                        <p:tgtEl>
                                          <p:spTgt spid="1026"/>
                                        </p:tgtEl>
                                        <p:attrNameLst>
                                          <p:attrName>ppt_h</p:attrName>
                                        </p:attrNameLst>
                                      </p:cBhvr>
                                      <p:tavLst>
                                        <p:tav tm="0">
                                          <p:val>
                                            <p:strVal val="ppt_h"/>
                                          </p:val>
                                        </p:tav>
                                        <p:tav tm="100000">
                                          <p:val>
                                            <p:strVal val="ppt_h"/>
                                          </p:val>
                                        </p:tav>
                                      </p:tavLst>
                                    </p:anim>
                                    <p:animEffect transition="out" filter="fade">
                                      <p:cBhvr>
                                        <p:cTn id="28" dur="1000"/>
                                        <p:tgtEl>
                                          <p:spTgt spid="1026"/>
                                        </p:tgtEl>
                                      </p:cBhvr>
                                    </p:animEffect>
                                    <p:set>
                                      <p:cBhvr>
                                        <p:cTn id="29" dur="1" fill="hold">
                                          <p:stCondLst>
                                            <p:cond delay="999"/>
                                          </p:stCondLst>
                                        </p:cTn>
                                        <p:tgtEl>
                                          <p:spTgt spid="1026"/>
                                        </p:tgtEl>
                                        <p:attrNameLst>
                                          <p:attrName>style.visibility</p:attrName>
                                        </p:attrNameLst>
                                      </p:cBhvr>
                                      <p:to>
                                        <p:strVal val="hidden"/>
                                      </p:to>
                                    </p:set>
                                  </p:childTnLst>
                                </p:cTn>
                              </p:par>
                              <p:par>
                                <p:cTn id="30" presetID="50" presetClass="exit" presetSubtype="0" accel="100000" fill="hold" nodeType="withEffect">
                                  <p:stCondLst>
                                    <p:cond delay="2500"/>
                                  </p:stCondLst>
                                  <p:iterate type="lt">
                                    <p:tmPct val="0"/>
                                  </p:iterate>
                                  <p:childTnLst>
                                    <p:anim calcmode="lin" valueType="num">
                                      <p:cBhvr>
                                        <p:cTn id="31" dur="1000"/>
                                        <p:tgtEl>
                                          <p:spTgt spid="1027"/>
                                        </p:tgtEl>
                                        <p:attrNameLst>
                                          <p:attrName>ppt_w</p:attrName>
                                        </p:attrNameLst>
                                      </p:cBhvr>
                                      <p:tavLst>
                                        <p:tav tm="0">
                                          <p:val>
                                            <p:strVal val="ppt_w"/>
                                          </p:val>
                                        </p:tav>
                                        <p:tav tm="100000">
                                          <p:val>
                                            <p:strVal val="ppt_w+.3"/>
                                          </p:val>
                                        </p:tav>
                                      </p:tavLst>
                                    </p:anim>
                                    <p:anim calcmode="lin" valueType="num">
                                      <p:cBhvr>
                                        <p:cTn id="32" dur="1000"/>
                                        <p:tgtEl>
                                          <p:spTgt spid="1027"/>
                                        </p:tgtEl>
                                        <p:attrNameLst>
                                          <p:attrName>ppt_h</p:attrName>
                                        </p:attrNameLst>
                                      </p:cBhvr>
                                      <p:tavLst>
                                        <p:tav tm="0">
                                          <p:val>
                                            <p:strVal val="ppt_h"/>
                                          </p:val>
                                        </p:tav>
                                        <p:tav tm="100000">
                                          <p:val>
                                            <p:strVal val="ppt_h"/>
                                          </p:val>
                                        </p:tav>
                                      </p:tavLst>
                                    </p:anim>
                                    <p:animEffect transition="out" filter="fade">
                                      <p:cBhvr>
                                        <p:cTn id="33" dur="1000"/>
                                        <p:tgtEl>
                                          <p:spTgt spid="1027"/>
                                        </p:tgtEl>
                                      </p:cBhvr>
                                    </p:animEffect>
                                    <p:set>
                                      <p:cBhvr>
                                        <p:cTn id="34" dur="1" fill="hold">
                                          <p:stCondLst>
                                            <p:cond delay="999"/>
                                          </p:stCondLst>
                                        </p:cTn>
                                        <p:tgtEl>
                                          <p:spTgt spid="1027"/>
                                        </p:tgtEl>
                                        <p:attrNameLst>
                                          <p:attrName>style.visibility</p:attrName>
                                        </p:attrNameLst>
                                      </p:cBhvr>
                                      <p:to>
                                        <p:strVal val="hidden"/>
                                      </p:to>
                                    </p:set>
                                  </p:childTnLst>
                                </p:cTn>
                              </p:par>
                            </p:childTnLst>
                          </p:cTn>
                        </p:par>
                        <p:par>
                          <p:cTn id="35" fill="hold">
                            <p:stCondLst>
                              <p:cond delay="6600"/>
                            </p:stCondLst>
                            <p:childTnLst>
                              <p:par>
                                <p:cTn id="36" presetID="49" presetClass="entr" presetSubtype="0" decel="10000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fill="hold"/>
                                        <p:tgtEl>
                                          <p:spTgt spid="1028"/>
                                        </p:tgtEl>
                                        <p:attrNameLst>
                                          <p:attrName>ppt_w</p:attrName>
                                        </p:attrNameLst>
                                      </p:cBhvr>
                                      <p:tavLst>
                                        <p:tav tm="0">
                                          <p:val>
                                            <p:fltVal val="0"/>
                                          </p:val>
                                        </p:tav>
                                        <p:tav tm="100000">
                                          <p:val>
                                            <p:strVal val="#ppt_w"/>
                                          </p:val>
                                        </p:tav>
                                      </p:tavLst>
                                    </p:anim>
                                    <p:anim calcmode="lin" valueType="num">
                                      <p:cBhvr>
                                        <p:cTn id="39" dur="500" fill="hold"/>
                                        <p:tgtEl>
                                          <p:spTgt spid="1028"/>
                                        </p:tgtEl>
                                        <p:attrNameLst>
                                          <p:attrName>ppt_h</p:attrName>
                                        </p:attrNameLst>
                                      </p:cBhvr>
                                      <p:tavLst>
                                        <p:tav tm="0">
                                          <p:val>
                                            <p:fltVal val="0"/>
                                          </p:val>
                                        </p:tav>
                                        <p:tav tm="100000">
                                          <p:val>
                                            <p:strVal val="#ppt_h"/>
                                          </p:val>
                                        </p:tav>
                                      </p:tavLst>
                                    </p:anim>
                                    <p:anim calcmode="lin" valueType="num">
                                      <p:cBhvr>
                                        <p:cTn id="40" dur="500" fill="hold"/>
                                        <p:tgtEl>
                                          <p:spTgt spid="1028"/>
                                        </p:tgtEl>
                                        <p:attrNameLst>
                                          <p:attrName>style.rotation</p:attrName>
                                        </p:attrNameLst>
                                      </p:cBhvr>
                                      <p:tavLst>
                                        <p:tav tm="0">
                                          <p:val>
                                            <p:fltVal val="360"/>
                                          </p:val>
                                        </p:tav>
                                        <p:tav tm="100000">
                                          <p:val>
                                            <p:fltVal val="0"/>
                                          </p:val>
                                        </p:tav>
                                      </p:tavLst>
                                    </p:anim>
                                    <p:animEffect transition="in" filter="fade">
                                      <p:cBhvr>
                                        <p:cTn id="41" dur="500"/>
                                        <p:tgtEl>
                                          <p:spTgt spid="1028"/>
                                        </p:tgtEl>
                                      </p:cBhvr>
                                    </p:animEffect>
                                  </p:childTnLst>
                                </p:cTn>
                              </p:par>
                            </p:childTnLst>
                          </p:cTn>
                        </p:par>
                        <p:par>
                          <p:cTn id="42" fill="hold">
                            <p:stCondLst>
                              <p:cond delay="7100"/>
                            </p:stCondLst>
                            <p:childTnLst>
                              <p:par>
                                <p:cTn id="43" presetID="37" presetClass="exit" presetSubtype="0" fill="hold" nodeType="afterEffect">
                                  <p:stCondLst>
                                    <p:cond delay="2500"/>
                                  </p:stCondLst>
                                  <p:childTnLst>
                                    <p:animEffect transition="out" filter="fade">
                                      <p:cBhvr>
                                        <p:cTn id="44" dur="1000"/>
                                        <p:tgtEl>
                                          <p:spTgt spid="1028"/>
                                        </p:tgtEl>
                                      </p:cBhvr>
                                    </p:animEffect>
                                    <p:anim calcmode="lin" valueType="num">
                                      <p:cBhvr>
                                        <p:cTn id="45" dur="1000"/>
                                        <p:tgtEl>
                                          <p:spTgt spid="1028"/>
                                        </p:tgtEl>
                                        <p:attrNameLst>
                                          <p:attrName>ppt_x</p:attrName>
                                        </p:attrNameLst>
                                      </p:cBhvr>
                                      <p:tavLst>
                                        <p:tav tm="0">
                                          <p:val>
                                            <p:strVal val="ppt_x"/>
                                          </p:val>
                                        </p:tav>
                                        <p:tav tm="100000">
                                          <p:val>
                                            <p:strVal val="ppt_x"/>
                                          </p:val>
                                        </p:tav>
                                      </p:tavLst>
                                    </p:anim>
                                    <p:anim calcmode="lin" valueType="num">
                                      <p:cBhvr>
                                        <p:cTn id="46" dur="100" decel="100000"/>
                                        <p:tgtEl>
                                          <p:spTgt spid="1028"/>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1028"/>
                                        </p:tgtEl>
                                        <p:attrNameLst>
                                          <p:attrName>ppt_y</p:attrName>
                                        </p:attrNameLst>
                                      </p:cBhvr>
                                      <p:tavLst>
                                        <p:tav tm="0">
                                          <p:val>
                                            <p:strVal val="ppt_y"/>
                                          </p:val>
                                        </p:tav>
                                        <p:tav tm="100000">
                                          <p:val>
                                            <p:strVal val="ppt_y+1"/>
                                          </p:val>
                                        </p:tav>
                                      </p:tavLst>
                                    </p:anim>
                                    <p:set>
                                      <p:cBhvr>
                                        <p:cTn id="48" dur="1" fill="hold">
                                          <p:stCondLst>
                                            <p:cond delay="999"/>
                                          </p:stCondLst>
                                        </p:cTn>
                                        <p:tgtEl>
                                          <p:spTgt spid="1028"/>
                                        </p:tgtEl>
                                        <p:attrNameLst>
                                          <p:attrName>style.visibility</p:attrName>
                                        </p:attrNameLst>
                                      </p:cBhvr>
                                      <p:to>
                                        <p:strVal val="hidden"/>
                                      </p:to>
                                    </p:set>
                                  </p:childTnLst>
                                </p:cTn>
                              </p:par>
                            </p:childTnLst>
                          </p:cTn>
                        </p:par>
                        <p:par>
                          <p:cTn id="49" fill="hold">
                            <p:stCondLst>
                              <p:cond delay="10600"/>
                            </p:stCondLst>
                            <p:childTnLst>
                              <p:par>
                                <p:cTn id="50" presetID="16" presetClass="entr" presetSubtype="26" fill="hold" nodeType="afterEffect">
                                  <p:stCondLst>
                                    <p:cond delay="420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barn(inHorizontal)">
                                      <p:cBhvr>
                                        <p:cTn id="5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1447800"/>
            <a:ext cx="3733800" cy="2895600"/>
          </a:xfrm>
        </p:spPr>
        <p:txBody>
          <a:bodyPr>
            <a:normAutofit/>
          </a:bodyPr>
          <a:lstStyle/>
          <a:p>
            <a:pPr marL="173736" indent="-173736">
              <a:lnSpc>
                <a:spcPct val="100000"/>
              </a:lnSpc>
              <a:spcAft>
                <a:spcPts val="1200"/>
              </a:spcAft>
              <a:buFont typeface="Arial" pitchFamily="34" charset="0"/>
              <a:buChar char="•"/>
            </a:pPr>
            <a:r>
              <a:rPr lang="en-US" sz="2800" dirty="0" smtClean="0"/>
              <a:t>Aggressive</a:t>
            </a:r>
          </a:p>
          <a:p>
            <a:pPr marL="548640" lvl="1" indent="-173736">
              <a:spcAft>
                <a:spcPts val="1200"/>
              </a:spcAft>
              <a:buFont typeface="Arial" pitchFamily="34" charset="0"/>
              <a:buChar char="•"/>
            </a:pPr>
            <a:r>
              <a:rPr lang="en-US" sz="2600" dirty="0" smtClean="0"/>
              <a:t>This person expresses emotions quickly</a:t>
            </a:r>
          </a:p>
          <a:p>
            <a:pPr lvl="2" indent="-182880">
              <a:spcAft>
                <a:spcPts val="1200"/>
              </a:spcAft>
              <a:buFont typeface="Arial" pitchFamily="34" charset="0"/>
              <a:buChar char="•"/>
            </a:pPr>
            <a:r>
              <a:rPr lang="en-US" sz="2400" dirty="0" smtClean="0"/>
              <a:t>Anger</a:t>
            </a:r>
          </a:p>
          <a:p>
            <a:pPr lvl="2" indent="-182880">
              <a:spcAft>
                <a:spcPts val="1200"/>
              </a:spcAft>
              <a:buFont typeface="Arial" pitchFamily="34" charset="0"/>
              <a:buChar char="•"/>
            </a:pPr>
            <a:r>
              <a:rPr lang="en-US" sz="2400" dirty="0" smtClean="0"/>
              <a:t>Hostility </a:t>
            </a:r>
          </a:p>
        </p:txBody>
      </p:sp>
      <p:sp>
        <p:nvSpPr>
          <p:cNvPr id="5" name="Title 4"/>
          <p:cNvSpPr>
            <a:spLocks noGrp="1"/>
          </p:cNvSpPr>
          <p:nvPr>
            <p:ph type="title"/>
          </p:nvPr>
        </p:nvSpPr>
        <p:spPr/>
        <p:txBody>
          <a:bodyPr/>
          <a:lstStyle/>
          <a:p>
            <a:r>
              <a:rPr lang="en-US" dirty="0" smtClean="0"/>
              <a:t>Step 1: Identifying difficult customers</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4191000" y="3400615"/>
            <a:ext cx="4738688" cy="3140564"/>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 presetClass="entr" presetSubtype="10" fill="hold" nodeType="afterEffect">
                                  <p:stCondLst>
                                    <p:cond delay="25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par>
                          <p:cTn id="14" fill="hold">
                            <p:stCondLst>
                              <p:cond delay="4000"/>
                            </p:stCondLst>
                            <p:childTnLst>
                              <p:par>
                                <p:cTn id="15" presetID="22" presetClass="entr" presetSubtype="1" fill="hold" nodeType="afterEffect">
                                  <p:stCondLst>
                                    <p:cond delay="22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par>
                          <p:cTn id="18" fill="hold">
                            <p:stCondLst>
                              <p:cond delay="7200"/>
                            </p:stCondLst>
                            <p:childTnLst>
                              <p:par>
                                <p:cTn id="19" presetID="12" presetClass="entr" presetSubtype="4" fill="hold" nodeType="afterEffect">
                                  <p:stCondLst>
                                    <p:cond delay="200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slide(fromBottom)">
                                      <p:cBhvr>
                                        <p:cTn id="21" dur="500"/>
                                        <p:tgtEl>
                                          <p:spTgt spid="7">
                                            <p:txEl>
                                              <p:pRg st="2" end="2"/>
                                            </p:txEl>
                                          </p:spTgt>
                                        </p:tgtEl>
                                      </p:cBhvr>
                                    </p:animEffect>
                                  </p:childTnLst>
                                </p:cTn>
                              </p:par>
                              <p:par>
                                <p:cTn id="22" presetID="23" presetClass="entr" presetSubtype="36" fill="hold" nodeType="withEffect">
                                  <p:stCondLst>
                                    <p:cond delay="2000"/>
                                  </p:stCondLst>
                                  <p:iterate type="lt">
                                    <p:tmPct val="0"/>
                                  </p:iterate>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6*min(max(#ppt_w*#ppt_h,.3),1)-7.4)/-.7*#ppt_w"/>
                                          </p:val>
                                        </p:tav>
                                        <p:tav tm="100000">
                                          <p:val>
                                            <p:strVal val="#ppt_w"/>
                                          </p:val>
                                        </p:tav>
                                      </p:tavLst>
                                    </p:anim>
                                    <p:anim calcmode="lin" valueType="num">
                                      <p:cBhvr>
                                        <p:cTn id="25" dur="500" fill="hold"/>
                                        <p:tgtEl>
                                          <p:spTgt spid="2"/>
                                        </p:tgtEl>
                                        <p:attrNameLst>
                                          <p:attrName>ppt_h</p:attrName>
                                        </p:attrNameLst>
                                      </p:cBhvr>
                                      <p:tavLst>
                                        <p:tav tm="0">
                                          <p:val>
                                            <p:strVal val="(6*min(max(#ppt_w*#ppt_h,.3),1)-7.4)/-.7*#ppt_h"/>
                                          </p:val>
                                        </p:tav>
                                        <p:tav tm="100000">
                                          <p:val>
                                            <p:strVal val="#ppt_h"/>
                                          </p:val>
                                        </p:tav>
                                      </p:tavLst>
                                    </p:anim>
                                    <p:anim calcmode="lin" valueType="num">
                                      <p:cBhvr>
                                        <p:cTn id="26" dur="500" fill="hold"/>
                                        <p:tgtEl>
                                          <p:spTgt spid="2"/>
                                        </p:tgtEl>
                                        <p:attrNameLst>
                                          <p:attrName>ppt_x</p:attrName>
                                        </p:attrNameLst>
                                      </p:cBhvr>
                                      <p:tavLst>
                                        <p:tav tm="0">
                                          <p:val>
                                            <p:fltVal val="0.5"/>
                                          </p:val>
                                        </p:tav>
                                        <p:tav tm="100000">
                                          <p:val>
                                            <p:strVal val="#ppt_x"/>
                                          </p:val>
                                        </p:tav>
                                      </p:tavLst>
                                    </p:anim>
                                    <p:anim calcmode="lin" valueType="num">
                                      <p:cBhvr>
                                        <p:cTn id="27"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9700"/>
                            </p:stCondLst>
                            <p:childTnLst>
                              <p:par>
                                <p:cTn id="29" presetID="12" presetClass="entr" presetSubtype="4" fill="hold" nodeType="afterEffect">
                                  <p:stCondLst>
                                    <p:cond delay="190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slide(fromBottom)">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1447800"/>
            <a:ext cx="8382000" cy="1981200"/>
          </a:xfrm>
        </p:spPr>
        <p:txBody>
          <a:bodyPr>
            <a:normAutofit/>
          </a:bodyPr>
          <a:lstStyle/>
          <a:p>
            <a:pPr marL="173736" indent="-173736">
              <a:lnSpc>
                <a:spcPct val="100000"/>
              </a:lnSpc>
              <a:spcAft>
                <a:spcPts val="1200"/>
              </a:spcAft>
              <a:buFont typeface="Arial" pitchFamily="34" charset="0"/>
              <a:buChar char="•"/>
            </a:pPr>
            <a:r>
              <a:rPr lang="en-US" sz="2800" dirty="0" smtClean="0"/>
              <a:t>Passive</a:t>
            </a:r>
          </a:p>
          <a:p>
            <a:pPr marL="548640" lvl="1" indent="-173736">
              <a:spcAft>
                <a:spcPts val="1200"/>
              </a:spcAft>
              <a:buFont typeface="Arial" pitchFamily="34" charset="0"/>
              <a:buChar char="•"/>
            </a:pPr>
            <a:r>
              <a:rPr lang="en-US" sz="2600" dirty="0" smtClean="0"/>
              <a:t>These customers do not express their emotions out loud, but you can tell by their body language that they are not responsive and are angry or frustrated</a:t>
            </a:r>
            <a:endParaRPr lang="en-US" sz="2400" dirty="0" smtClean="0"/>
          </a:p>
        </p:txBody>
      </p:sp>
      <p:sp>
        <p:nvSpPr>
          <p:cNvPr id="5" name="Title 4"/>
          <p:cNvSpPr>
            <a:spLocks noGrp="1"/>
          </p:cNvSpPr>
          <p:nvPr>
            <p:ph type="title"/>
          </p:nvPr>
        </p:nvSpPr>
        <p:spPr/>
        <p:txBody>
          <a:bodyPr/>
          <a:lstStyle/>
          <a:p>
            <a:r>
              <a:rPr lang="en-US" dirty="0" smtClean="0"/>
              <a:t>Step 1: Identifying difficult customers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76400" y="3760520"/>
            <a:ext cx="1524000" cy="2335480"/>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 presetClass="entr" presetSubtype="10" fill="hold" nodeType="afterEffect">
                                  <p:stCondLst>
                                    <p:cond delay="310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par>
                                <p:cTn id="14" presetID="3" presetClass="entr" presetSubtype="10" fill="hold" nodeType="withEffect">
                                  <p:stCondLst>
                                    <p:cond delay="3100"/>
                                  </p:stCondLst>
                                  <p:childTnLst>
                                    <p:set>
                                      <p:cBhvr>
                                        <p:cTn id="15" dur="1" fill="hold">
                                          <p:stCondLst>
                                            <p:cond delay="0"/>
                                          </p:stCondLst>
                                        </p:cTn>
                                        <p:tgtEl>
                                          <p:spTgt spid="2050"/>
                                        </p:tgtEl>
                                        <p:attrNameLst>
                                          <p:attrName>style.visibility</p:attrName>
                                        </p:attrNameLst>
                                      </p:cBhvr>
                                      <p:to>
                                        <p:strVal val="visible"/>
                                      </p:to>
                                    </p:set>
                                    <p:animEffect transition="in" filter="blinds(horizontal)">
                                      <p:cBhvr>
                                        <p:cTn id="16" dur="500"/>
                                        <p:tgtEl>
                                          <p:spTgt spid="2050"/>
                                        </p:tgtEl>
                                      </p:cBhvr>
                                    </p:animEffect>
                                  </p:childTnLst>
                                </p:cTn>
                              </p:par>
                            </p:childTnLst>
                          </p:cTn>
                        </p:par>
                        <p:par>
                          <p:cTn id="17" fill="hold">
                            <p:stCondLst>
                              <p:cond delay="4600"/>
                            </p:stCondLst>
                            <p:childTnLst>
                              <p:par>
                                <p:cTn id="18" presetID="10" presetClass="entr" presetSubtype="0" fill="hold" nodeType="afterEffect">
                                  <p:stCondLst>
                                    <p:cond delay="2600"/>
                                  </p:stCondLst>
                                  <p:iterate type="lt">
                                    <p:tmPct val="10000"/>
                                  </p:iterate>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6019800" cy="5105400"/>
          </a:xfrm>
        </p:spPr>
        <p:txBody>
          <a:bodyPr>
            <a:normAutofit lnSpcReduction="10000"/>
          </a:bodyPr>
          <a:lstStyle/>
          <a:p>
            <a:pPr>
              <a:spcAft>
                <a:spcPts val="1200"/>
              </a:spcAft>
            </a:pPr>
            <a:r>
              <a:rPr lang="en-US" sz="2600" dirty="0" smtClean="0"/>
              <a:t>Once you identify customers as angry or frustrated, you have to begin to understand the reason that they are angry or frustrated</a:t>
            </a:r>
          </a:p>
          <a:p>
            <a:pPr lvl="1">
              <a:spcAft>
                <a:spcPts val="1200"/>
              </a:spcAft>
            </a:pPr>
            <a:r>
              <a:rPr lang="en-US" sz="2400" dirty="0" smtClean="0"/>
              <a:t>Many times, you will work with customers who are frustrated for reasons that are totally out of your control</a:t>
            </a:r>
          </a:p>
          <a:p>
            <a:pPr lvl="2" indent="-173736">
              <a:spcAft>
                <a:spcPts val="1200"/>
              </a:spcAft>
            </a:pPr>
            <a:r>
              <a:rPr lang="en-US" sz="2400" dirty="0" smtClean="0"/>
              <a:t>Sometimes, the issue is related to services received in the One-Stop Career Center</a:t>
            </a:r>
          </a:p>
          <a:p>
            <a:pPr lvl="2" indent="-173736">
              <a:spcAft>
                <a:spcPts val="1200"/>
              </a:spcAft>
            </a:pPr>
            <a:r>
              <a:rPr lang="en-US" sz="2400" dirty="0" smtClean="0"/>
              <a:t>Sometimes, the issue is unrelated to the One-Stop Career Center </a:t>
            </a:r>
          </a:p>
        </p:txBody>
      </p:sp>
      <p:sp>
        <p:nvSpPr>
          <p:cNvPr id="4" name="Title 3"/>
          <p:cNvSpPr>
            <a:spLocks noGrp="1"/>
          </p:cNvSpPr>
          <p:nvPr>
            <p:ph type="title"/>
          </p:nvPr>
        </p:nvSpPr>
        <p:spPr/>
        <p:txBody>
          <a:bodyPr/>
          <a:lstStyle/>
          <a:p>
            <a:r>
              <a:rPr lang="en-US" dirty="0" smtClean="0"/>
              <a:t>Reasons customers become “difficult”</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4" presetClass="entr" presetSubtype="10" fill="hold" nodeType="withEffect">
                                  <p:stCondLst>
                                    <p:cond delay="60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par>
                          <p:cTn id="13" fill="hold">
                            <p:stCondLst>
                              <p:cond delay="6400"/>
                            </p:stCondLst>
                            <p:childTnLst>
                              <p:par>
                                <p:cTn id="14" presetID="16" presetClass="entr" presetSubtype="42" fill="hold" nodeType="afterEffect">
                                  <p:stCondLst>
                                    <p:cond delay="3400"/>
                                  </p:stCondLst>
                                  <p:iterate type="wd">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outHorizontal)">
                                      <p:cBhvr>
                                        <p:cTn id="16" dur="1000"/>
                                        <p:tgtEl>
                                          <p:spTgt spid="2">
                                            <p:txEl>
                                              <p:pRg st="1" end="1"/>
                                            </p:txEl>
                                          </p:spTgt>
                                        </p:tgtEl>
                                      </p:cBhvr>
                                    </p:animEffect>
                                  </p:childTnLst>
                                </p:cTn>
                              </p:par>
                            </p:childTnLst>
                          </p:cTn>
                        </p:par>
                        <p:par>
                          <p:cTn id="17" fill="hold">
                            <p:stCondLst>
                              <p:cond delay="12700"/>
                            </p:stCondLst>
                            <p:childTnLst>
                              <p:par>
                                <p:cTn id="18" presetID="18" presetClass="entr" presetSubtype="3" fill="hold" nodeType="afterEffect">
                                  <p:stCondLst>
                                    <p:cond delay="440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strips(upRight)">
                                      <p:cBhvr>
                                        <p:cTn id="20" dur="500"/>
                                        <p:tgtEl>
                                          <p:spTgt spid="2">
                                            <p:txEl>
                                              <p:pRg st="2" end="2"/>
                                            </p:txEl>
                                          </p:spTgt>
                                        </p:tgtEl>
                                      </p:cBhvr>
                                    </p:animEffect>
                                  </p:childTnLst>
                                </p:cTn>
                              </p:par>
                            </p:childTnLst>
                          </p:cTn>
                        </p:par>
                        <p:par>
                          <p:cTn id="21" fill="hold">
                            <p:stCondLst>
                              <p:cond delay="17600"/>
                            </p:stCondLst>
                            <p:childTnLst>
                              <p:par>
                                <p:cTn id="22" presetID="18" presetClass="entr" presetSubtype="3" fill="hold" nodeType="afterEffect">
                                  <p:stCondLst>
                                    <p:cond delay="1830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strips(upRight)">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9&quot;&gt;&lt;property id=&quot;20148&quot; value=&quot;5&quot;/&gt;&lt;property id=&quot;20300&quot; value=&quot;Slide 7 - &amp;quot;Step 1: Identifying difficult customers&amp;quot;&quot;/&gt;&lt;property id=&quot;20307&quot; value=&quot;341&quot;/&gt;&lt;/object&gt;&lt;object type=&quot;3&quot; unique_id=&quot;10010&quot;&gt;&lt;property id=&quot;20148&quot; value=&quot;5&quot;/&gt;&lt;property id=&quot;20300&quot; value=&quot;Slide 8 - &amp;quot;Step 1: Identifying difficult customers&amp;quot;&quot;/&gt;&lt;property id=&quot;20307&quot; value=&quot;316&quot;/&gt;&lt;/object&gt;&lt;object type=&quot;3&quot; unique_id=&quot;10011&quot;&gt;&lt;property id=&quot;20148&quot; value=&quot;5&quot;/&gt;&lt;property id=&quot;20300&quot; value=&quot;Slide 9 - &amp;quot;Reasons customers become “difficult”&amp;quot;&quot;/&gt;&lt;property id=&quot;20307&quot; value=&quot;317&quot;/&gt;&lt;/object&gt;&lt;object type=&quot;3&quot; unique_id=&quot;10012&quot;&gt;&lt;property id=&quot;20148&quot; value=&quot;5&quot;/&gt;&lt;property id=&quot;20300&quot; value=&quot;Slide 10 - &amp;quot;Reasons customers become “difficult”&amp;quot;&quot;/&gt;&lt;property id=&quot;20307&quot; value=&quot;318&quot;/&gt;&lt;/object&gt;&lt;object type=&quot;3&quot; unique_id=&quot;10013&quot;&gt;&lt;property id=&quot;20148&quot; value=&quot;5&quot;/&gt;&lt;property id=&quot;20300&quot; value=&quot;Slide 11 - &amp;quot;Reasons customers become “difficult”&amp;quot;&quot;/&gt;&lt;property id=&quot;20307&quot; value=&quot;321&quot;/&gt;&lt;/object&gt;&lt;object type=&quot;3&quot; unique_id=&quot;10014&quot;&gt;&lt;property id=&quot;20148&quot; value=&quot;5&quot;/&gt;&lt;property id=&quot;20300&quot; value=&quot;Slide 12 - &amp;quot;Reasons customers become “difficult”&amp;quot;&quot;/&gt;&lt;property id=&quot;20307&quot; value=&quot;332&quot;/&gt;&lt;/object&gt;&lt;object type=&quot;3&quot; unique_id=&quot;10016&quot;&gt;&lt;property id=&quot;20148&quot; value=&quot;5&quot;/&gt;&lt;property id=&quot;20300&quot; value=&quot;Slide 14 - &amp;quot;Step 2: Recognize your own feelings&amp;quot;&quot;/&gt;&lt;property id=&quot;20307&quot; value=&quot;334&quot;/&gt;&lt;/object&gt;&lt;object type=&quot;3&quot; unique_id=&quot;10017&quot;&gt;&lt;property id=&quot;20148&quot; value=&quot;5&quot;/&gt;&lt;property id=&quot;20300&quot; value=&quot;Slide 15 - &amp;quot;Step 3: Remain calm&amp;quot;&quot;/&gt;&lt;property id=&quot;20307&quot; value=&quot;320&quot;/&gt;&lt;/object&gt;&lt;object type=&quot;3&quot; unique_id=&quot;10018&quot;&gt;&lt;property id=&quot;20148&quot; value=&quot;5&quot;/&gt;&lt;property id=&quot;20300&quot; value=&quot;Slide 16 - &amp;quot;Step 4:  Seek clarification&amp;quot;&quot;/&gt;&lt;property id=&quot;20307&quot; value=&quot;322&quot;/&gt;&lt;/object&gt;&lt;object type=&quot;3&quot; unique_id=&quot;10019&quot;&gt;&lt;property id=&quot;20148&quot; value=&quot;5&quot;/&gt;&lt;property id=&quot;20300&quot; value=&quot;Slide 17 - &amp;quot;Step 4:  Seek clarification&amp;quot;&quot;/&gt;&lt;property id=&quot;20307&quot; value=&quot;323&quot;/&gt;&lt;/object&gt;&lt;object type=&quot;3&quot; unique_id=&quot;10020&quot;&gt;&lt;property id=&quot;20148&quot; value=&quot;5&quot;/&gt;&lt;property id=&quot;20300&quot; value=&quot;Slide 18 - &amp;quot;Step 4:  Seek clarification&amp;quot;&quot;/&gt;&lt;property id=&quot;20307&quot; value=&quot;324&quot;/&gt;&lt;/object&gt;&lt;object type=&quot;3&quot; unique_id=&quot;10021&quot;&gt;&lt;property id=&quot;20148&quot; value=&quot;5&quot;/&gt;&lt;property id=&quot;20300&quot; value=&quot;Slide 19 - &amp;quot;Step 4:  Seek clarification&amp;quot;&quot;/&gt;&lt;property id=&quot;20307&quot; value=&quot;331&quot;/&gt;&lt;/object&gt;&lt;object type=&quot;3&quot; unique_id=&quot;10022&quot;&gt;&lt;property id=&quot;20148&quot; value=&quot;5&quot;/&gt;&lt;property id=&quot;20300&quot; value=&quot;Slide 20 - &amp;quot;Step 4:  Seek clarification&amp;quot;&quot;/&gt;&lt;property id=&quot;20307&quot; value=&quot;325&quot;/&gt;&lt;/object&gt;&lt;object type=&quot;3&quot; unique_id=&quot;10023&quot;&gt;&lt;property id=&quot;20148&quot; value=&quot;5&quot;/&gt;&lt;property id=&quot;20300&quot; value=&quot;Slide 21 - &amp;quot;Step 5:  Resolve the issue&amp;quot;&quot;/&gt;&lt;property id=&quot;20307&quot; value=&quot;326&quot;/&gt;&lt;/object&gt;&lt;object type=&quot;3&quot; unique_id=&quot;10024&quot;&gt;&lt;property id=&quot;20148&quot; value=&quot;5&quot;/&gt;&lt;property id=&quot;20300&quot; value=&quot;Slide 22 - &amp;quot;Frequently Asked Questions&amp;quot;&quot;/&gt;&lt;property id=&quot;20307&quot; value=&quot;327&quot;/&gt;&lt;/object&gt;&lt;object type=&quot;3&quot; unique_id=&quot;10025&quot;&gt;&lt;property id=&quot;20148&quot; value=&quot;5&quot;/&gt;&lt;property id=&quot;20300&quot; value=&quot;Slide 23 - &amp;quot;Frequently Asked Questions&amp;quot;&quot;/&gt;&lt;property id=&quot;20307&quot; value=&quot;329&quot;/&gt;&lt;/object&gt;&lt;object type=&quot;3&quot; unique_id=&quot;10026&quot;&gt;&lt;property id=&quot;20148&quot; value=&quot;5&quot;/&gt;&lt;property id=&quot;20300&quot; value=&quot;Slide 24 - &amp;quot;Frequently Asked Questions&amp;quot;&quot;/&gt;&lt;property id=&quot;20307&quot; value=&quot;330&quot;/&gt;&lt;/object&gt;&lt;object type=&quot;3&quot; unique_id=&quot;10027&quot;&gt;&lt;property id=&quot;20148&quot; value=&quot;5&quot;/&gt;&lt;property id=&quot;20300&quot; value=&quot;Slide 25 - &amp;quot;Frequently Asked Questions&amp;quot;&quot;/&gt;&lt;property id=&quot;20307&quot; value=&quot;335&quot;/&gt;&lt;/object&gt;&lt;object type=&quot;3&quot; unique_id=&quot;10028&quot;&gt;&lt;property id=&quot;20148&quot; value=&quot;5&quot;/&gt;&lt;property id=&quot;20300&quot; value=&quot;Slide 26&quot;/&gt;&lt;property id=&quot;20307&quot; value=&quot;337&quot;/&gt;&lt;/object&gt;&lt;object type=&quot;3&quot; unique_id=&quot;10480&quot;&gt;&lt;property id=&quot;20148&quot; value=&quot;5&quot;/&gt;&lt;property id=&quot;20300&quot; value=&quot;Slide 1 - &amp;quot;Customer Service – &amp;#x0D;&amp;#x0A;Dealing With Difficult Customers&amp;quot;&quot;/&gt;&lt;property id=&quot;20307&quot; value=&quot;344&quot;/&gt;&lt;/object&gt;&lt;object type=&quot;3&quot; unique_id=&quot;10481&quot;&gt;&lt;property id=&quot;20148&quot; value=&quot;5&quot;/&gt;&lt;property id=&quot;20300&quot; value=&quot;Slide 2 - &amp;quot;Objectives&amp;quot;&quot;/&gt;&lt;property id=&quot;20307&quot; value=&quot;346&quot;/&gt;&lt;/object&gt;&lt;object type=&quot;3&quot; unique_id=&quot;10482&quot;&gt;&lt;property id=&quot;20148&quot; value=&quot;5&quot;/&gt;&lt;property id=&quot;20300&quot; value=&quot;Slide 3 - &amp;quot;Dealing with difficult customers&amp;quot;&quot;/&gt;&lt;property id=&quot;20307&quot; value=&quot;348&quot;/&gt;&lt;/object&gt;&lt;object type=&quot;3&quot; unique_id=&quot;10483&quot;&gt;&lt;property id=&quot;20148&quot; value=&quot;5&quot;/&gt;&lt;property id=&quot;20300&quot; value=&quot;Slide 4 - &amp;quot;Dealing with difficult customers&amp;quot;&quot;/&gt;&lt;property id=&quot;20307&quot; value=&quot;350&quot;/&gt;&lt;/object&gt;&lt;object type=&quot;3&quot; unique_id=&quot;10484&quot;&gt;&lt;property id=&quot;20148&quot; value=&quot;5&quot;/&gt;&lt;property id=&quot;20300&quot; value=&quot;Slide 5 - &amp;quot;Step 1: Identifying difficult customers&amp;quot;&quot;/&gt;&lt;property id=&quot;20307&quot; value=&quot;351&quot;/&gt;&lt;/object&gt;&lt;object type=&quot;3&quot; unique_id=&quot;10485&quot;&gt;&lt;property id=&quot;20148&quot; value=&quot;5&quot;/&gt;&lt;property id=&quot;20300&quot; value=&quot;Slide 6 - &amp;quot;Step 1: Identifying difficult customers&amp;quot;&quot;/&gt;&lt;property id=&quot;20307&quot; value=&quot;353&quot;/&gt;&lt;/object&gt;&lt;object type=&quot;3&quot; unique_id=&quot;10486&quot;&gt;&lt;property id=&quot;20148&quot; value=&quot;5&quot;/&gt;&lt;property id=&quot;20300&quot; value=&quot;Slide 27&quot;/&gt;&lt;property id=&quot;20307&quot; value=&quot;343&quot;/&gt;&lt;/object&gt;&lt;object type=&quot;3&quot; unique_id=&quot;10939&quot;&gt;&lt;property id=&quot;20148&quot; value=&quot;5&quot;/&gt;&lt;property id=&quot;20300&quot; value=&quot;Slide 13 - &amp;quot;Reasons customers become “difficult”&amp;quot;&quot;/&gt;&lt;property id=&quot;20307&quot; value=&quot;355&quot;/&gt;&lt;/object&gt;&lt;/object&gt;&lt;/object&gt;&lt;/database&gt;"/>
  <p:tag name="SECTOMILLISECCONVERTED" val="1"/>
</p:tagLst>
</file>

<file path=ppt/theme/theme1.xml><?xml version="1.0" encoding="utf-8"?>
<a:theme xmlns:a="http://schemas.openxmlformats.org/drawingml/2006/main" name="PM_piece_of_the_puzzle">
  <a:themeElements>
    <a:clrScheme name="puzzle_piece">
      <a:dk1>
        <a:sysClr val="windowText" lastClr="000000"/>
      </a:dk1>
      <a:lt1>
        <a:sysClr val="window" lastClr="FFFFFF"/>
      </a:lt1>
      <a:dk2>
        <a:srgbClr val="191C3B"/>
      </a:dk2>
      <a:lt2>
        <a:srgbClr val="CACDE8"/>
      </a:lt2>
      <a:accent1>
        <a:srgbClr val="3D426B"/>
      </a:accent1>
      <a:accent2>
        <a:srgbClr val="626AA6"/>
      </a:accent2>
      <a:accent3>
        <a:srgbClr val="A5AACB"/>
      </a:accent3>
      <a:accent4>
        <a:srgbClr val="A3C8CD"/>
      </a:accent4>
      <a:accent5>
        <a:srgbClr val="6DA7AF"/>
      </a:accent5>
      <a:accent6>
        <a:srgbClr val="396369"/>
      </a:accent6>
      <a:hlink>
        <a:srgbClr val="6DA7AF"/>
      </a:hlink>
      <a:folHlink>
        <a:srgbClr val="3963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4EF77B-EEAA-431E-B7D5-007C73198DD5}">
  <ds:schemaRefs>
    <ds:schemaRef ds:uri="http://schemas.microsoft.com/sharepoint/v3/contenttype/forms"/>
  </ds:schemaRefs>
</ds:datastoreItem>
</file>

<file path=customXml/itemProps2.xml><?xml version="1.0" encoding="utf-8"?>
<ds:datastoreItem xmlns:ds="http://schemas.openxmlformats.org/officeDocument/2006/customXml" ds:itemID="{BF165A9C-CBFE-45A9-A39B-0F1192748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02990C-E73D-4CB8-B30A-8B02C2759D1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3369</TotalTime>
  <Words>4520</Words>
  <Application>Microsoft Office PowerPoint</Application>
  <PresentationFormat>On-screen Show (4:3)</PresentationFormat>
  <Paragraphs>182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Segoe UI</vt:lpstr>
      <vt:lpstr>Perpetua</vt:lpstr>
      <vt:lpstr>PM_piece_of_the_puzzle</vt:lpstr>
      <vt:lpstr>Customer Service –  Dealing With Difficult Customers</vt:lpstr>
      <vt:lpstr>Objectives</vt:lpstr>
      <vt:lpstr>Dealing with difficult customers</vt:lpstr>
      <vt:lpstr>Dealing with difficult customers</vt:lpstr>
      <vt:lpstr>Step 1: Identifying difficult customers</vt:lpstr>
      <vt:lpstr>Step 1: Identifying difficult customers</vt:lpstr>
      <vt:lpstr>Step 1: Identifying difficult customers</vt:lpstr>
      <vt:lpstr>Step 1: Identifying difficult customers</vt:lpstr>
      <vt:lpstr>Reasons customers become “difficult”</vt:lpstr>
      <vt:lpstr>Reasons customers become “difficult”</vt:lpstr>
      <vt:lpstr>Reasons customers become “difficult”</vt:lpstr>
      <vt:lpstr>Reasons customers become “difficult”</vt:lpstr>
      <vt:lpstr>Reasons customers become “difficult”</vt:lpstr>
      <vt:lpstr>Step 2: Recognize your own feelings</vt:lpstr>
      <vt:lpstr>Step 3: Remain calm</vt:lpstr>
      <vt:lpstr>Step 4:  Seek clarification</vt:lpstr>
      <vt:lpstr>Step 4:  Seek clarification</vt:lpstr>
      <vt:lpstr>Step 4:  Seek clarification</vt:lpstr>
      <vt:lpstr>Step 4:  Seek clarification</vt:lpstr>
      <vt:lpstr>Step 4:  Seek clarification</vt:lpstr>
      <vt:lpstr>Step 5:  Resolve the issue</vt:lpstr>
      <vt:lpstr>Frequently Asked Questions</vt:lpstr>
      <vt:lpstr>Frequently Asked Questions</vt:lpstr>
      <vt:lpstr>Frequently Asked Questions</vt:lpstr>
      <vt:lpstr>Frequently Asked Questions</vt:lpstr>
      <vt:lpstr>Slide 26</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Lesson 2</dc:title>
  <dc:creator>motteri</dc:creator>
  <cp:lastModifiedBy>grissov</cp:lastModifiedBy>
  <cp:revision>295</cp:revision>
  <dcterms:created xsi:type="dcterms:W3CDTF">2012-04-02T12:16:24Z</dcterms:created>
  <dcterms:modified xsi:type="dcterms:W3CDTF">2012-09-11T13:34:46Z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TC018572729991</vt:lpwstr>
  </property>
  <property fmtid="{D5CDD505-2E9C-101B-9397-08002B2CF9AE}" pid="3" name="ContentTypeId">
    <vt:lpwstr>0x010100D5F439A08D3819458E106DF831B05F73</vt:lpwstr>
  </property>
</Properties>
</file>