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100" d="100"/>
          <a:sy n="100" d="100"/>
        </p:scale>
        <p:origin x="-7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9A8F68A-D0FA-4974-AD67-EF943FBF2446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6A7825D-F611-4B25-B987-64D5450AA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F68A-D0FA-4974-AD67-EF943FBF2446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825D-F611-4B25-B987-64D5450AA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F68A-D0FA-4974-AD67-EF943FBF2446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825D-F611-4B25-B987-64D5450AA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76" y="334962"/>
            <a:ext cx="7010400" cy="808038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A8F68A-D0FA-4974-AD67-EF943FBF2446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A7825D-F611-4B25-B987-64D5450AA8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  <p:pic>
        <p:nvPicPr>
          <p:cNvPr id="11" name="Picture 10" descr="WorkNet-Pinellas_CMYK.jp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81800" y="533400"/>
            <a:ext cx="1777666" cy="522772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04800" y="304800"/>
            <a:ext cx="652976" cy="914400"/>
            <a:chOff x="5257800" y="381000"/>
            <a:chExt cx="707391" cy="990600"/>
          </a:xfrm>
        </p:grpSpPr>
        <p:pic>
          <p:nvPicPr>
            <p:cNvPr id="13" name="Picture 12" descr="stemtec.jpg"/>
            <p:cNvPicPr/>
            <p:nvPr/>
          </p:nvPicPr>
          <p:blipFill>
            <a:blip r:embed="rId3" cstate="print"/>
            <a:srcRect l="79358" t="13333"/>
            <a:stretch>
              <a:fillRect/>
            </a:stretch>
          </p:blipFill>
          <p:spPr>
            <a:xfrm>
              <a:off x="5410200" y="381000"/>
              <a:ext cx="554991" cy="9906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257800" y="381000"/>
              <a:ext cx="304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 userDrawn="1"/>
        </p:nvSpPr>
        <p:spPr bwMode="auto">
          <a:xfrm>
            <a:off x="8305800" y="6477000"/>
            <a:ext cx="137160" cy="137160"/>
          </a:xfrm>
          <a:prstGeom prst="ellipse">
            <a:avLst/>
          </a:prstGeom>
          <a:solidFill>
            <a:schemeClr val="accent1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Oval 15"/>
          <p:cNvSpPr/>
          <p:nvPr userDrawn="1"/>
        </p:nvSpPr>
        <p:spPr bwMode="auto">
          <a:xfrm>
            <a:off x="7924800" y="6248400"/>
            <a:ext cx="274320" cy="2743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9A8F68A-D0FA-4974-AD67-EF943FBF2446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6A7825D-F611-4B25-B987-64D5450AA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F68A-D0FA-4974-AD67-EF943FBF2446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825D-F611-4B25-B987-64D5450AA8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F68A-D0FA-4974-AD67-EF943FBF2446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825D-F611-4B25-B987-64D5450AA8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A8F68A-D0FA-4974-AD67-EF943FBF2446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A7825D-F611-4B25-B987-64D5450AA8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F68A-D0FA-4974-AD67-EF943FBF2446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825D-F611-4B25-B987-64D5450AA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A8F68A-D0FA-4974-AD67-EF943FBF2446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A7825D-F611-4B25-B987-64D5450AA8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A8F68A-D0FA-4974-AD67-EF943FBF2446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A7825D-F611-4B25-B987-64D5450AA8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A8F68A-D0FA-4974-AD67-EF943FBF2446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A7825D-F611-4B25-B987-64D5450AA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ircl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jskryd@worknetpinellas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mtec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3581400"/>
            <a:ext cx="4646074" cy="1975184"/>
          </a:xfrm>
          <a:prstGeom prst="rect">
            <a:avLst/>
          </a:prstGeom>
        </p:spPr>
      </p:pic>
      <p:pic>
        <p:nvPicPr>
          <p:cNvPr id="8" name="Picture 7" descr="WorkNet-Pinellas_CMYK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0" y="5867400"/>
            <a:ext cx="1777666" cy="522772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Originally known as the Summer Career Institute, the program has evolved into STEM TEC: Summer Career Institute which now concentrates on career exploration in STEM occupations</a:t>
            </a:r>
          </a:p>
          <a:p>
            <a:r>
              <a:rPr lang="en-US" dirty="0" smtClean="0"/>
              <a:t>Served over 1,800 youth ages 14-16 since 2002</a:t>
            </a:r>
          </a:p>
          <a:p>
            <a:r>
              <a:rPr lang="en-US" dirty="0" smtClean="0"/>
              <a:t>What began as a 4 week full-time career exploration program that also focused on workplace readiness and leadership has developed into a year round program that offers internship and job shadowing opportunities for new and past graduates</a:t>
            </a:r>
          </a:p>
          <a:p>
            <a:r>
              <a:rPr lang="en-US" dirty="0" smtClean="0"/>
              <a:t>Started as a full-contract; now managed by WorkNet and facilitated by contractor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WHO </a:t>
            </a:r>
          </a:p>
          <a:p>
            <a:pPr lvl="1"/>
            <a:r>
              <a:rPr lang="en-US" dirty="0" smtClean="0"/>
              <a:t>14-16 year olds</a:t>
            </a:r>
          </a:p>
          <a:p>
            <a:pPr lvl="1"/>
            <a:r>
              <a:rPr lang="en-US" dirty="0" smtClean="0"/>
              <a:t>At-risk youth; economically disadvantaged (eligibility depends on funder)</a:t>
            </a:r>
          </a:p>
          <a:p>
            <a:pPr lvl="1"/>
            <a:r>
              <a:rPr lang="en-US" dirty="0" smtClean="0"/>
              <a:t>GPA 2.5 or higher</a:t>
            </a:r>
          </a:p>
          <a:p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Career exploration training in STEM occupations; Microsoft Office; work readiness;  entrepreneurial planning; leadership skills </a:t>
            </a:r>
          </a:p>
          <a:p>
            <a:pPr lvl="1"/>
            <a:r>
              <a:rPr lang="en-US" dirty="0" smtClean="0"/>
              <a:t>Hands on STEM projects</a:t>
            </a:r>
          </a:p>
          <a:p>
            <a:pPr lvl="1"/>
            <a:r>
              <a:rPr lang="en-US" dirty="0" smtClean="0"/>
              <a:t>Field based learning experiences – business and environmental sites</a:t>
            </a:r>
          </a:p>
          <a:p>
            <a:pPr lvl="1"/>
            <a:r>
              <a:rPr lang="en-US" dirty="0" smtClean="0"/>
              <a:t>Career blueprints &amp; assessments</a:t>
            </a:r>
          </a:p>
          <a:p>
            <a:pPr lvl="1"/>
            <a:r>
              <a:rPr lang="en-US" dirty="0" smtClean="0"/>
              <a:t>Performance incentives based</a:t>
            </a:r>
          </a:p>
          <a:p>
            <a:r>
              <a:rPr lang="en-US" dirty="0" smtClean="0"/>
              <a:t>WHEN</a:t>
            </a:r>
          </a:p>
          <a:p>
            <a:pPr lvl="1"/>
            <a:r>
              <a:rPr lang="en-US" dirty="0" smtClean="0"/>
              <a:t>4 weeks-5 days a week: June-July after school year</a:t>
            </a:r>
          </a:p>
          <a:p>
            <a:pPr lvl="1"/>
            <a:r>
              <a:rPr lang="en-US" dirty="0" smtClean="0"/>
              <a:t>Year round for internships/job shadowing/select Saturday events</a:t>
            </a:r>
          </a:p>
          <a:p>
            <a:r>
              <a:rPr lang="en-US" dirty="0" smtClean="0"/>
              <a:t>WHERE</a:t>
            </a:r>
          </a:p>
          <a:p>
            <a:pPr lvl="1"/>
            <a:r>
              <a:rPr lang="en-US" dirty="0" smtClean="0"/>
              <a:t>St. Petersburg College campuses around the county</a:t>
            </a:r>
          </a:p>
          <a:p>
            <a:pPr lvl="1"/>
            <a:r>
              <a:rPr lang="en-US" dirty="0" smtClean="0"/>
              <a:t>Various business &amp; environmental site locations</a:t>
            </a:r>
          </a:p>
          <a:p>
            <a:r>
              <a:rPr lang="en-US" dirty="0" smtClean="0"/>
              <a:t>HOW MUCH</a:t>
            </a:r>
          </a:p>
          <a:p>
            <a:pPr lvl="1"/>
            <a:r>
              <a:rPr lang="en-US" dirty="0" smtClean="0"/>
              <a:t>Average cost per participant: $1,666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Established relationships:</a:t>
            </a:r>
          </a:p>
          <a:p>
            <a:pPr lvl="1"/>
            <a:r>
              <a:rPr lang="en-US" dirty="0" smtClean="0"/>
              <a:t>Public school system</a:t>
            </a:r>
          </a:p>
          <a:p>
            <a:pPr lvl="1"/>
            <a:r>
              <a:rPr lang="en-US" dirty="0" smtClean="0"/>
              <a:t>Youth provider</a:t>
            </a:r>
          </a:p>
          <a:p>
            <a:pPr lvl="1"/>
            <a:r>
              <a:rPr lang="en-US" dirty="0" smtClean="0"/>
              <a:t>Post-secondary school(s) </a:t>
            </a:r>
          </a:p>
          <a:p>
            <a:pPr lvl="1"/>
            <a:r>
              <a:rPr lang="en-US" dirty="0" smtClean="0"/>
              <a:t>Education foundation</a:t>
            </a:r>
          </a:p>
          <a:p>
            <a:pPr lvl="1"/>
            <a:r>
              <a:rPr lang="en-US" dirty="0" smtClean="0"/>
              <a:t>Business</a:t>
            </a:r>
          </a:p>
          <a:p>
            <a:pPr lvl="1"/>
            <a:r>
              <a:rPr lang="en-US" dirty="0" smtClean="0"/>
              <a:t>Community organizations/government</a:t>
            </a:r>
          </a:p>
          <a:p>
            <a:r>
              <a:rPr lang="en-US" dirty="0" smtClean="0"/>
              <a:t>Top instructors:</a:t>
            </a:r>
          </a:p>
          <a:p>
            <a:pPr lvl="1"/>
            <a:r>
              <a:rPr lang="en-US" dirty="0" smtClean="0"/>
              <a:t>Recruitment of STEM teachers through the school system</a:t>
            </a:r>
          </a:p>
          <a:p>
            <a:pPr lvl="1"/>
            <a:r>
              <a:rPr lang="en-US" dirty="0" smtClean="0"/>
              <a:t>Teachers propose curriculum &amp; hands on projects in STEM</a:t>
            </a:r>
          </a:p>
          <a:p>
            <a:r>
              <a:rPr lang="en-US" dirty="0" smtClean="0"/>
              <a:t>Engaged students: </a:t>
            </a:r>
          </a:p>
          <a:p>
            <a:pPr lvl="1"/>
            <a:r>
              <a:rPr lang="en-US" dirty="0" smtClean="0"/>
              <a:t>Recruitment of students through school counselors; intensive enrollment process; communicated expectations</a:t>
            </a:r>
          </a:p>
          <a:p>
            <a:pPr lvl="1"/>
            <a:r>
              <a:rPr lang="en-US" dirty="0" smtClean="0"/>
              <a:t>Recruitment of college students as mentors</a:t>
            </a:r>
          </a:p>
          <a:p>
            <a:pPr lvl="1"/>
            <a:r>
              <a:rPr lang="en-US" dirty="0" smtClean="0"/>
              <a:t>Incentives for positive performance &amp; attendance</a:t>
            </a:r>
          </a:p>
        </p:txBody>
      </p:sp>
      <p:pic>
        <p:nvPicPr>
          <p:cNvPr id="17410" name="Picture 2" descr="https://www.worknetpinellas.org/yp/file_items/12795570571.jpg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tretch>
            <a:fillRect/>
          </a:stretch>
        </p:blipFill>
        <p:spPr bwMode="auto">
          <a:xfrm>
            <a:off x="5940135" y="1600200"/>
            <a:ext cx="2441865" cy="1828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Employer “buy in”:</a:t>
            </a:r>
          </a:p>
          <a:p>
            <a:pPr lvl="1"/>
            <a:r>
              <a:rPr lang="en-US" dirty="0" smtClean="0"/>
              <a:t>Menu of options for involvement – sponsorship, site visit, internship/job shadow offering, in-kind </a:t>
            </a:r>
          </a:p>
          <a:p>
            <a:r>
              <a:rPr lang="en-US" dirty="0" smtClean="0"/>
              <a:t>STEM interest continuum:</a:t>
            </a:r>
          </a:p>
          <a:p>
            <a:pPr lvl="1"/>
            <a:r>
              <a:rPr lang="en-US" dirty="0" smtClean="0"/>
              <a:t>Connecting middle school students to high school</a:t>
            </a:r>
          </a:p>
          <a:p>
            <a:pPr lvl="1"/>
            <a:r>
              <a:rPr lang="en-US" dirty="0" smtClean="0"/>
              <a:t>Connecting high school students to post-secondary</a:t>
            </a:r>
          </a:p>
          <a:p>
            <a:pPr lvl="1"/>
            <a:r>
              <a:rPr lang="en-US" dirty="0" smtClean="0"/>
              <a:t>Year round activities</a:t>
            </a:r>
          </a:p>
          <a:p>
            <a:r>
              <a:rPr lang="en-US" dirty="0" smtClean="0"/>
              <a:t>Sponsorship fundraising campaign:</a:t>
            </a:r>
          </a:p>
          <a:p>
            <a:pPr lvl="1"/>
            <a:r>
              <a:rPr lang="en-US" dirty="0" smtClean="0"/>
              <a:t>Establishing independent funding stream</a:t>
            </a:r>
          </a:p>
          <a:p>
            <a:r>
              <a:rPr lang="en-US" dirty="0" smtClean="0"/>
              <a:t>Spin off programs:</a:t>
            </a:r>
          </a:p>
          <a:p>
            <a:pPr lvl="1"/>
            <a:r>
              <a:rPr lang="en-US" dirty="0" smtClean="0"/>
              <a:t>IT Summer Camp</a:t>
            </a:r>
          </a:p>
          <a:p>
            <a:pPr lvl="1"/>
            <a:r>
              <a:rPr lang="en-US" dirty="0" smtClean="0"/>
              <a:t>Pinellas Hope</a:t>
            </a:r>
            <a:endParaRPr lang="en-US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than 1,800 served since 2002</a:t>
            </a:r>
          </a:p>
          <a:p>
            <a:r>
              <a:rPr lang="en-US" dirty="0" smtClean="0"/>
              <a:t>In 2010:</a:t>
            </a:r>
          </a:p>
          <a:p>
            <a:pPr lvl="1"/>
            <a:r>
              <a:rPr lang="en-US" dirty="0" smtClean="0"/>
              <a:t>Trained 180 WIA youth in STEM </a:t>
            </a:r>
            <a:br>
              <a:rPr lang="en-US" dirty="0" smtClean="0"/>
            </a:br>
            <a:r>
              <a:rPr lang="en-US" dirty="0" smtClean="0"/>
              <a:t>(120% of goal set at 150)</a:t>
            </a:r>
          </a:p>
          <a:p>
            <a:pPr lvl="1"/>
            <a:r>
              <a:rPr lang="en-US" dirty="0" smtClean="0"/>
              <a:t>Of the 180 students trained:</a:t>
            </a:r>
          </a:p>
          <a:p>
            <a:pPr lvl="2"/>
            <a:r>
              <a:rPr lang="en-US" dirty="0" smtClean="0"/>
              <a:t>228 credentials were earned (1 GED, 39 occupational certificates &amp; 188 work readiness certificates)</a:t>
            </a:r>
          </a:p>
          <a:p>
            <a:pPr lvl="2"/>
            <a:r>
              <a:rPr lang="en-US" dirty="0" smtClean="0"/>
              <a:t>47 students achieved grade level gains in reading &amp; math</a:t>
            </a:r>
          </a:p>
          <a:p>
            <a:pPr lvl="2"/>
            <a:r>
              <a:rPr lang="en-US" dirty="0" smtClean="0"/>
              <a:t>27 students gained employment </a:t>
            </a:r>
          </a:p>
          <a:p>
            <a:pPr lvl="1"/>
            <a:r>
              <a:rPr lang="en-US" dirty="0" smtClean="0"/>
              <a:t>Raised scholarships for 6 students who didn’t meet WIA eligibility</a:t>
            </a:r>
          </a:p>
          <a:p>
            <a:pPr lvl="1"/>
            <a:r>
              <a:rPr lang="en-US" dirty="0" smtClean="0"/>
              <a:t>Established new partnerships with 40 high school and middle schools in Pinellas County</a:t>
            </a:r>
          </a:p>
          <a:p>
            <a:pPr lvl="1"/>
            <a:r>
              <a:rPr lang="en-US" dirty="0" smtClean="0"/>
              <a:t>Established new business partnerships for the future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6386" name="Picture 2" descr="https://www.worknetpinellas.org/yp/file_items/12865710801.jpg"/>
          <p:cNvPicPr>
            <a:picLocks noChangeAspect="1" noChangeArrowheads="1"/>
          </p:cNvPicPr>
          <p:nvPr/>
        </p:nvPicPr>
        <p:blipFill>
          <a:blip r:embed="rId2" cstate="print">
            <a:lum bright="9000"/>
          </a:blip>
          <a:srcRect/>
          <a:stretch>
            <a:fillRect/>
          </a:stretch>
        </p:blipFill>
        <p:spPr bwMode="auto">
          <a:xfrm>
            <a:off x="6067425" y="1371600"/>
            <a:ext cx="2466975" cy="18476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6019800" cy="2743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“Through STEM TEC I have been able to learn very important skills.  From building solar powered cars, learning how to design websites, understanding the American banking system, to learning the importance of business ethics, I have gained invaluable knowledge and skills…I plan on studying engineering and technology when I go to college and having this hands-on experience has really opened my eyes to the possibilities in my future.” </a:t>
            </a:r>
          </a:p>
          <a:p>
            <a:pPr>
              <a:buNone/>
            </a:pPr>
            <a:r>
              <a:rPr lang="en-US" dirty="0" smtClean="0"/>
              <a:t>			– </a:t>
            </a:r>
            <a:r>
              <a:rPr lang="en-US" dirty="0" err="1" smtClean="0"/>
              <a:t>Allijah</a:t>
            </a:r>
            <a:r>
              <a:rPr lang="en-US" dirty="0" smtClean="0"/>
              <a:t> G.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5000" y="4343400"/>
            <a:ext cx="5867400" cy="2514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1900" dirty="0"/>
              <a:t>“All of the students who participated (in STEM TEC) impressed me greatly with their preparation, focus and good ideas. They demonstrated a real entrepreneurial spirit. It’s always fun to watch young people meet and exceed our expectations</a:t>
            </a:r>
            <a:r>
              <a:rPr lang="en-US" sz="1900" dirty="0" smtClean="0"/>
              <a:t>.”</a:t>
            </a:r>
            <a:br>
              <a:rPr lang="en-US" sz="1900" dirty="0" smtClean="0"/>
            </a:br>
            <a:r>
              <a:rPr lang="en-US" sz="1900" dirty="0" smtClean="0"/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1900" dirty="0"/>
              <a:t>	</a:t>
            </a:r>
            <a:r>
              <a:rPr lang="en-US" sz="1900" dirty="0" smtClean="0"/>
              <a:t>		– </a:t>
            </a:r>
            <a:r>
              <a:rPr lang="en-US" sz="1900" dirty="0"/>
              <a:t>Dr. Bill Law, </a:t>
            </a:r>
            <a:r>
              <a:rPr lang="en-US" sz="1900" dirty="0" smtClean="0"/>
              <a:t>President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1900" dirty="0"/>
              <a:t>	</a:t>
            </a:r>
            <a:r>
              <a:rPr lang="en-US" sz="1900" dirty="0" smtClean="0"/>
              <a:t>		   St</a:t>
            </a:r>
            <a:r>
              <a:rPr lang="en-US" sz="1900" dirty="0"/>
              <a:t>. Petersburg College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worknetpinellas.org/yp/file_items/12865699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267200"/>
            <a:ext cx="2238375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Partnerships</a:t>
            </a:r>
          </a:p>
          <a:p>
            <a:r>
              <a:rPr lang="en-US" dirty="0" smtClean="0"/>
              <a:t>Partnerships</a:t>
            </a:r>
          </a:p>
          <a:p>
            <a:r>
              <a:rPr lang="en-US" dirty="0" smtClean="0"/>
              <a:t>Partnerships</a:t>
            </a:r>
          </a:p>
          <a:p>
            <a:r>
              <a:rPr lang="en-US" dirty="0" smtClean="0"/>
              <a:t>Partnerships</a:t>
            </a:r>
          </a:p>
          <a:p>
            <a:endParaRPr lang="en-US" dirty="0"/>
          </a:p>
        </p:txBody>
      </p:sp>
      <p:pic>
        <p:nvPicPr>
          <p:cNvPr id="1026" name="Picture 2" descr="https://www.worknetpinellas.org/yp/file_items/12795570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971800"/>
            <a:ext cx="2238375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s://www.worknetpinellas.org/yp/file_items/127956180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676400"/>
            <a:ext cx="2238375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Contact :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	Jacqueline </a:t>
            </a:r>
            <a:r>
              <a:rPr lang="en-US" dirty="0" err="1" smtClean="0"/>
              <a:t>Skryd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	Project Director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	WorkNet Pinellas, Inc.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chemeClr val="accent1"/>
                </a:solidFill>
                <a:hlinkClick r:id="rId2"/>
              </a:rPr>
              <a:t>jskryd@worknetpinellas.org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	(727) 608-2451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352</TotalTime>
  <Words>462</Words>
  <Application>Microsoft Office PowerPoint</Application>
  <PresentationFormat>On-screen Show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Slide 1</vt:lpstr>
      <vt:lpstr>Evolution</vt:lpstr>
      <vt:lpstr>Program Basics</vt:lpstr>
      <vt:lpstr>Best Practices</vt:lpstr>
      <vt:lpstr>Best Practices</vt:lpstr>
      <vt:lpstr>Proven Results</vt:lpstr>
      <vt:lpstr>Success Stories</vt:lpstr>
      <vt:lpstr>Replication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Alice Cobb</dc:creator>
  <cp:lastModifiedBy>alice</cp:lastModifiedBy>
  <cp:revision>38</cp:revision>
  <dcterms:created xsi:type="dcterms:W3CDTF">2010-12-09T15:19:38Z</dcterms:created>
  <dcterms:modified xsi:type="dcterms:W3CDTF">2010-12-10T14:25:33Z</dcterms:modified>
</cp:coreProperties>
</file>