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00" r:id="rId3"/>
    <p:sldId id="284" r:id="rId4"/>
    <p:sldId id="287" r:id="rId5"/>
    <p:sldId id="285" r:id="rId6"/>
    <p:sldId id="286" r:id="rId7"/>
    <p:sldId id="289" r:id="rId8"/>
    <p:sldId id="290" r:id="rId9"/>
    <p:sldId id="291" r:id="rId10"/>
    <p:sldId id="292" r:id="rId11"/>
    <p:sldId id="299" r:id="rId12"/>
    <p:sldId id="293" r:id="rId13"/>
    <p:sldId id="294" r:id="rId14"/>
    <p:sldId id="295" r:id="rId15"/>
    <p:sldId id="296" r:id="rId16"/>
    <p:sldId id="297" r:id="rId17"/>
    <p:sldId id="298" r:id="rId18"/>
    <p:sldId id="281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05C"/>
    <a:srgbClr val="FFFF66"/>
    <a:srgbClr val="1D2437"/>
    <a:srgbClr val="A5A6A4"/>
    <a:srgbClr val="A5C92B"/>
    <a:srgbClr val="A5A6A5"/>
    <a:srgbClr val="777877"/>
    <a:srgbClr val="1C7DC8"/>
    <a:srgbClr val="194D6E"/>
    <a:srgbClr val="1229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05" autoAdjust="0"/>
  </p:normalViewPr>
  <p:slideViewPr>
    <p:cSldViewPr snapToGrid="0" snapToObjects="1">
      <p:cViewPr>
        <p:scale>
          <a:sx n="70" d="100"/>
          <a:sy n="70" d="100"/>
        </p:scale>
        <p:origin x="-5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06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95ADAF-1D7D-4ABE-B9C2-D0FE3CB4CC8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B539BA-2F32-48B3-9EED-F9C79C5AD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6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07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i="0">
                <a:solidFill>
                  <a:srgbClr val="194D6E"/>
                </a:solidFill>
                <a:latin typeface="Adobe Garamond Pro"/>
                <a:cs typeface="Adobe Garamond Pro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32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43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09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45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7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21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07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72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2405C"/>
          </a:solidFill>
          <a:latin typeface="Adobe Garamond Pro"/>
          <a:ea typeface="+mj-ea"/>
          <a:cs typeface="Adobe Garamon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194D6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2800" b="1" i="0" kern="1200">
          <a:solidFill>
            <a:srgbClr val="194D6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A5A6A4"/>
          </a:solidFill>
          <a:latin typeface="Helvetica Neue Medium"/>
          <a:ea typeface="+mn-ea"/>
          <a:cs typeface="Helvetica Neue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>
              <a:lumMod val="50000"/>
            </a:schemeClr>
          </a:solidFill>
          <a:latin typeface="Helvetica Neue Bold Condensed"/>
          <a:ea typeface="+mn-ea"/>
          <a:cs typeface="Helvetica Neue Bold Condens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rgbClr val="A5C92B"/>
          </a:solidFill>
          <a:latin typeface="Adobe Garamond Pro"/>
          <a:ea typeface="+mn-ea"/>
          <a:cs typeface="Adobe Garamon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869712"/>
            <a:ext cx="8626593" cy="790222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dirty="0" smtClean="0"/>
              <a:t>House Community &amp; Military Affairs Subcommittee</a:t>
            </a:r>
            <a:br>
              <a:rPr lang="en-US" sz="4000" b="1" dirty="0" smtClean="0"/>
            </a:br>
            <a:r>
              <a:rPr lang="en-US" sz="1600" i="1" dirty="0" smtClean="0"/>
              <a:t>Presented by: Mike McDaniel, Chief of Comprehensive Planning, Division of Community Development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700" dirty="0" smtClean="0"/>
              <a:t>Tuesday, September 20, 2011</a:t>
            </a:r>
            <a:endParaRPr lang="en-US" sz="2700" dirty="0"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3999" y="4515556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Comprehensive Plan Amendment Process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12233"/>
            <a:ext cx="8229600" cy="4527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Most Amendments Processed Under New Expedited State Review Process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No Adverse Impacts to Important State &amp; Regional Resources &amp; Facilities Identified by Reviewing Agencies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No Challenges to Plan Amendments Filed by the Department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Approximately 50% Time </a:t>
            </a: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Savings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in Number of Days an Amendment is Reviewed by the State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Comprehensive Plan Amendment Process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45958" y="1540043"/>
            <a:ext cx="79408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Some Amendments Processed Under More Conventional State Coordinated Review Process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Related to Evaluation &amp; Approval Process or Areas of Critical State Concern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4 ORC Reports Filed with Objections by the Department since June 2, 2011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No Amendments Found Not In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Transportation Concurrency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Many Questions Have Been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Raised by Local Governments &amp; Practitioners Regarding New Proportionate Share Contribution Requirements, Including Not Requiring Developers to Pay for Deficient Roads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Coordinating with FDOT on Answering Questions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&amp; Posting Responses on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Transportation Concurrency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804736"/>
            <a:ext cx="8229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As Required by HB 7207, FDOT is Interviewing Developers &amp; Local Governments Regarding the New Proportionate Share Requirements in Preparation for Submittal of Report due to the Legislature by December 15, 2011</a:t>
            </a:r>
          </a:p>
        </p:txBody>
      </p:sp>
      <p:pic>
        <p:nvPicPr>
          <p:cNvPr id="5" name="Picture 2" descr="agreeing,agreements,agrees,cartoons,gestures,handshakes,handshaking,people,persons,Screen Beans®,shaking 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18865"/>
            <a:ext cx="1710279" cy="1710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Evaluation &amp; Appraisal Process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Posted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a Draft Schedule for Local Governments to Submit Letters to Department on Decision to Update Comprehensive Plan on the Department’s Website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Will Undertake Rulemaking to Adopt Schedule</a:t>
            </a:r>
          </a:p>
        </p:txBody>
      </p:sp>
      <p:pic>
        <p:nvPicPr>
          <p:cNvPr id="6" name="Picture 2" descr="http://www.digital-topo-maps.com/county-map/florida-county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5085" y="4464313"/>
            <a:ext cx="1741715" cy="1661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Not In Compliance Administrative Proceedings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Settled All 20 Cases based on HB 7207 Provisions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Met Requirements in HB 7207 to Review Administrative Proceedings Within 60 Days of Effective Date &amp; Dismiss or Amend Petition if Not Consistent with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New Statutory Provisions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  <p:pic>
        <p:nvPicPr>
          <p:cNvPr id="5" name="Picture 2" descr="http://www.americanlandfund.com/images/properties/property_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43963">
            <a:off x="6503481" y="4215881"/>
            <a:ext cx="1502487" cy="234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Economic Development/Jobs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Meeting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with Local Governments to Assist with Community Needs/Economic Development Opportunities &amp; Land Use Technical Assistance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Evaluating How Existing Grant Programs Can Be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More Focused on Promoting Economic Development/Jobs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800" b="1" baseline="0" dirty="0" smtClean="0">
                <a:solidFill>
                  <a:srgbClr val="194D6E"/>
                </a:solidFill>
                <a:latin typeface="Helvetica Neue"/>
                <a:cs typeface="Helvetica Neue"/>
              </a:rPr>
              <a:t>Coordinating</a:t>
            </a:r>
            <a:r>
              <a:rPr lang="en-US" sz="28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 with Enterprise Florida and Division of Strategic Business Development to Promote Development in Designated Catalyst Sites in Rural Areas of Critical Economic Concern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Economic Development/Jobs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Working with NASA, Space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Florida, and FDOT to Create Future Development Concepts for the Kennedy Space Center &amp; Promote Future Public</a:t>
            </a: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/Private Partnerships in Use of Launch Sites &amp; Development of Space Related Industrial Sites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  <p:pic>
        <p:nvPicPr>
          <p:cNvPr id="1026" name="Picture 2" descr="C:\Documents and Settings\jeannetteh\Desktop\2011-6928-m[1].jpg"/>
          <p:cNvPicPr>
            <a:picLocks noChangeAspect="1" noChangeArrowheads="1"/>
          </p:cNvPicPr>
          <p:nvPr/>
        </p:nvPicPr>
        <p:blipFill>
          <a:blip r:embed="rId2"/>
          <a:srcRect r="25077" b="19439"/>
          <a:stretch>
            <a:fillRect/>
          </a:stretch>
        </p:blipFill>
        <p:spPr bwMode="auto">
          <a:xfrm>
            <a:off x="6056367" y="4222260"/>
            <a:ext cx="2189034" cy="1569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Questions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62480"/>
            <a:ext cx="7457440" cy="36372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000" b="1" dirty="0" smtClean="0"/>
              <a:t>Mike McDaniel</a:t>
            </a:r>
            <a:endParaRPr lang="en-US" sz="4000" b="1" dirty="0"/>
          </a:p>
          <a:p>
            <a:pPr algn="ctr">
              <a:buNone/>
            </a:pPr>
            <a:r>
              <a:rPr lang="en-US" sz="2400" dirty="0" smtClean="0"/>
              <a:t>Chief of Comprehensive Planning,</a:t>
            </a:r>
          </a:p>
          <a:p>
            <a:pPr algn="ctr">
              <a:buNone/>
            </a:pPr>
            <a:r>
              <a:rPr lang="en-US" sz="2400" dirty="0" smtClean="0"/>
              <a:t>Division of Community Development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dirty="0"/>
              <a:t>Florida </a:t>
            </a:r>
            <a:r>
              <a:rPr lang="en-US" dirty="0" smtClean="0"/>
              <a:t>Department </a:t>
            </a:r>
            <a:r>
              <a:rPr lang="en-US" dirty="0"/>
              <a:t>of </a:t>
            </a:r>
            <a:r>
              <a:rPr lang="en-US" dirty="0" smtClean="0"/>
              <a:t>Economic </a:t>
            </a:r>
            <a:r>
              <a:rPr lang="en-US" dirty="0"/>
              <a:t>Opportunity</a:t>
            </a:r>
          </a:p>
          <a:p>
            <a:pPr algn="ctr">
              <a:buNone/>
            </a:pPr>
            <a:r>
              <a:rPr lang="en-US" dirty="0"/>
              <a:t>107 East Madison Street</a:t>
            </a:r>
          </a:p>
          <a:p>
            <a:pPr algn="ctr">
              <a:buNone/>
            </a:pPr>
            <a:r>
              <a:rPr lang="en-US" dirty="0"/>
              <a:t>Tallahassee, FL  32399-4135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</a:t>
            </a:r>
            <a:r>
              <a:rPr lang="en-US" u="sng" dirty="0" smtClean="0">
                <a:solidFill>
                  <a:schemeClr val="tx2"/>
                </a:solidFill>
              </a:rPr>
              <a:t>floridajobs.org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44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869712"/>
            <a:ext cx="8626593" cy="79022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Implementation of the Community Planning Act  (HB 7207)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Effective June 2, 2011</a:t>
            </a:r>
            <a:br>
              <a:rPr lang="en-US" sz="40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3999" y="4515556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Highlights of New Legislation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5028"/>
            <a:ext cx="8229600" cy="4461136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Streamlining/Incentivizing Sector Plans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Simplifying Evaluation &amp; Appraisal Process for Updating Comprehensive Plans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Streamlining the Comprehensive Plan Amendment Process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Focusing State Review Role on Protecting Important State Resources &amp; Facilities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Developers No Longer Required to Pay for Deficient Roads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0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Highlights of New Legislation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4084"/>
            <a:ext cx="8229600" cy="4502079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Allowing Local Government Option to Maintain Concurrency Program for Transportation, Schools &amp; Parks &amp; Recreation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Eliminated 3 Development Categories from DRI Review Requirements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Eliminated Maximum Land Use Need Requirement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Repealed Rule 9J-5 &amp; Incorporated Portions into Statutes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0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Updated Department’s Website to Reflect HB7207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Legislative Summaries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Technical Assistance Papers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Frequently Asked Questions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Flowcharts of New Plan Amendment Process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7327" y="3649246"/>
            <a:ext cx="3609473" cy="247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Regional Workshops on HB 7207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96788"/>
            <a:ext cx="8229600" cy="342297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Held 6 Workshops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Sponsored by Regional Planning Councils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600" dirty="0" smtClean="0"/>
              <a:t>Invited Local Governments, General Public &amp; Practitioners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600" dirty="0" smtClean="0"/>
              <a:t>Approximately 1,500 Persons Attended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600" dirty="0" smtClean="0"/>
              <a:t>Presented Key Elements of HB 7207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600" dirty="0" smtClean="0"/>
              <a:t>Audience Question and Answer Period</a:t>
            </a:r>
          </a:p>
        </p:txBody>
      </p:sp>
      <p:pic>
        <p:nvPicPr>
          <p:cNvPr id="9" name="Picture 2" descr="C:\Documents and Settings\jeannetteh\My Documents\JeannetteH\Tom's presentation material\MH9000566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3316" y="4597363"/>
            <a:ext cx="1576316" cy="1576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solarnavigator.net/geography/geography_images/Florida_from_sp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5250" y="2988860"/>
            <a:ext cx="3603657" cy="300899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Workshops with State and Regional Review Agencies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Brief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on New Legislation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Discussed Their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Role in Reviewing Plan Amendments</a:t>
            </a:r>
          </a:p>
        </p:txBody>
      </p:sp>
      <p:pic>
        <p:nvPicPr>
          <p:cNvPr id="5" name="Picture 2" descr="http://realestateup.com/themes/commerce/imgs/ma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446" y="3872099"/>
            <a:ext cx="4612380" cy="1996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Sector Planning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84422"/>
            <a:ext cx="8229600" cy="4527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Discussing Submittal of 3 New Sector Plans with Landowners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Completed Conversion of 2 Approved Large Scale Plan Amendments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to Sector Plans in </a:t>
            </a:r>
            <a:r>
              <a:rPr lang="en-US" sz="2600" b="1" baseline="0" dirty="0" smtClean="0">
                <a:solidFill>
                  <a:srgbClr val="194D6E"/>
                </a:solidFill>
                <a:latin typeface="Helvetica Neue"/>
                <a:cs typeface="Helvetica Neue"/>
              </a:rPr>
              <a:t>Osceola &amp;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Nassau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Counties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600" b="1" baseline="0" dirty="0" smtClean="0">
                <a:solidFill>
                  <a:srgbClr val="194D6E"/>
                </a:solidFill>
                <a:latin typeface="Helvetica Neue"/>
                <a:cs typeface="Helvetica Neue"/>
              </a:rPr>
              <a:t>Currently Reviewing 2</a:t>
            </a: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 More Conversions to Sector Plans in Highlands &amp; Hendry Counties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Option to Maintain Concurrency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Local Governments Deciding to Keep Concurrency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Only 1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Local Government, City of St. Augustine, Eliminated </a:t>
            </a:r>
            <a:r>
              <a:rPr lang="en-US" sz="2600" b="1" dirty="0" smtClean="0">
                <a:solidFill>
                  <a:srgbClr val="194D6E"/>
                </a:solidFill>
                <a:latin typeface="Helvetica Neue"/>
                <a:cs typeface="Helvetica Neue"/>
              </a:rPr>
              <a:t>Transportation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194D6E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Concurrency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  <p:pic>
        <p:nvPicPr>
          <p:cNvPr id="7" name="Picture 2" descr="http://farm4.static.flickr.com/3173/2296463945_ae3df6d4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2019" y="3646714"/>
            <a:ext cx="3561034" cy="2407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o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630</Words>
  <Application>Microsoft Office PowerPoint</Application>
  <PresentationFormat>On-screen Show (4:3)</PresentationFormat>
  <Paragraphs>101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deo master</vt:lpstr>
      <vt:lpstr>House Community &amp; Military Affairs Subcommittee Presented by: Mike McDaniel, Chief of Comprehensive Planning, Division of Community Development  Tuesday, September 20, 2011</vt:lpstr>
      <vt:lpstr>Implementation of the Community Planning Act  (HB 7207) Effective June 2, 2011  </vt:lpstr>
      <vt:lpstr>Highlights of New Legislation</vt:lpstr>
      <vt:lpstr>Highlights of New Legislation</vt:lpstr>
      <vt:lpstr>Updated Department’s Website to Reflect HB7207</vt:lpstr>
      <vt:lpstr>Regional Workshops on HB 7207</vt:lpstr>
      <vt:lpstr>Workshops with State and Regional Review Agencies</vt:lpstr>
      <vt:lpstr>Sector Planning</vt:lpstr>
      <vt:lpstr>Option to Maintain Concurrency</vt:lpstr>
      <vt:lpstr>Comprehensive Plan Amendment Process</vt:lpstr>
      <vt:lpstr>Comprehensive Plan Amendment Process</vt:lpstr>
      <vt:lpstr>Transportation Concurrency</vt:lpstr>
      <vt:lpstr>Transportation Concurrency</vt:lpstr>
      <vt:lpstr>Evaluation &amp; Appraisal Process</vt:lpstr>
      <vt:lpstr>Not In Compliance Administrative Proceedings</vt:lpstr>
      <vt:lpstr>Economic Development/Jobs</vt:lpstr>
      <vt:lpstr>Economic Development/Jobs</vt:lpstr>
      <vt:lpstr>Questions?</vt:lpstr>
    </vt:vector>
  </TitlesOfParts>
  <Company>Design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1</dc:title>
  <dc:creator>Seth Brock</dc:creator>
  <cp:lastModifiedBy>Darrick McGhee</cp:lastModifiedBy>
  <cp:revision>220</cp:revision>
  <dcterms:created xsi:type="dcterms:W3CDTF">2011-09-07T20:10:12Z</dcterms:created>
  <dcterms:modified xsi:type="dcterms:W3CDTF">2011-09-16T17:59:08Z</dcterms:modified>
</cp:coreProperties>
</file>