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65" r:id="rId3"/>
    <p:sldId id="267" r:id="rId4"/>
    <p:sldId id="268" r:id="rId5"/>
    <p:sldId id="269" r:id="rId6"/>
    <p:sldId id="259" r:id="rId7"/>
    <p:sldId id="270" r:id="rId8"/>
    <p:sldId id="257" r:id="rId9"/>
    <p:sldId id="271" r:id="rId10"/>
    <p:sldId id="272" r:id="rId11"/>
    <p:sldId id="274" r:id="rId12"/>
    <p:sldId id="273"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Lst>
  <p:sldSz cx="12192000" cy="6858000"/>
  <p:notesSz cx="7010400" cy="9296400"/>
  <p:custDataLst>
    <p:tags r:id="rId3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65FB820-FC3E-3B12-6040-1728BDDB5813}" name="Garcia, Leo" initials="GL" userId="S::Leandro.Garcia@deo.myflorida.com::4021fe1b-a9c6-43ff-b579-cbd0ac788e17" providerId="AD"/>
  <p188:author id="{724B55DB-4917-4806-9D7C-DAC32549AD6E}" name="Martin, Alex" initials="MA" userId="S::Alex.Martin@deo.myflorida.com::cfb12594-b76f-43fb-b6a6-5e1ce20430c0" providerId="AD"/>
  <p188:author id="{C1B5A0ED-3473-4182-7FDA-DFAEB6E55FED}" name="Lee, Megan" initials="LM" userId="S::Megan.Lee@deo.myflorida.com::9a480ccc-9d09-45d5-9334-7e0e81840e1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C74A"/>
    <a:srgbClr val="98D43C"/>
    <a:srgbClr val="003F5C"/>
    <a:srgbClr val="006992"/>
    <a:srgbClr val="B9D4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73678" autoAdjust="0"/>
  </p:normalViewPr>
  <p:slideViewPr>
    <p:cSldViewPr snapToGrid="0">
      <p:cViewPr varScale="1">
        <p:scale>
          <a:sx n="86" d="100"/>
          <a:sy n="86" d="100"/>
        </p:scale>
        <p:origin x="470" y="58"/>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B5FABD-882F-4E47-B66F-CB5C6C0A3140}"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528EF776-F6C3-4CCF-875F-E8476295D555}" type="parTrans" cxnId="{25F10433-8AF2-467C-A65D-53CDE178A58D}">
      <dgm:prSet/>
      <dgm:spPr/>
      <dgm:t>
        <a:bodyPr/>
        <a:lstStyle/>
        <a:p>
          <a:endParaRPr lang="en-US"/>
        </a:p>
      </dgm:t>
    </dgm:pt>
    <dgm:pt modelId="{CCA63A24-7AD3-4B72-8523-E6DE0311BCB7}">
      <dgm:prSet phldrT="[Text]" custT="1"/>
      <dgm:spPr/>
      <dgm:t>
        <a:bodyPr>
          <a:noAutofit/>
        </a:bodyPr>
        <a:lstStyle/>
        <a:p>
          <a:pPr rtl="0"/>
          <a:r>
            <a:rPr lang="es" sz="2200" b="0" i="0" u="none" strike="noStrike">
              <a:highlight>
                <a:srgbClr val="000000">
                  <a:alpha val="0"/>
                </a:srgbClr>
              </a:highlight>
              <a:latin typeface="Calibri"/>
            </a:rPr>
            <a:t>Departamento de Vivienda y Desarrollo Urbano de los EE. UU.</a:t>
          </a:r>
        </a:p>
      </dgm:t>
    </dgm:pt>
    <dgm:pt modelId="{DBE107A2-AF12-430A-89E3-81CAC66DE239}" type="sibTrans" cxnId="{25F10433-8AF2-467C-A65D-53CDE178A58D}">
      <dgm:prSet/>
      <dgm:spPr/>
      <dgm:t>
        <a:bodyPr/>
        <a:lstStyle/>
        <a:p>
          <a:endParaRPr lang="en-US" sz="3800" dirty="0"/>
        </a:p>
      </dgm:t>
    </dgm:pt>
    <dgm:pt modelId="{CE524D8F-C091-4325-AFD3-C3D6F7786180}" type="parTrans" cxnId="{641C715E-240E-445A-9F66-4B765702CE8D}">
      <dgm:prSet/>
      <dgm:spPr/>
      <dgm:t>
        <a:bodyPr/>
        <a:lstStyle/>
        <a:p>
          <a:endParaRPr lang="en-US"/>
        </a:p>
      </dgm:t>
    </dgm:pt>
    <dgm:pt modelId="{8486D87D-8722-438B-B380-F093F4441A03}">
      <dgm:prSet phldrT="[Text]" custT="1"/>
      <dgm:spPr/>
      <dgm:t>
        <a:bodyPr>
          <a:noAutofit/>
        </a:bodyPr>
        <a:lstStyle/>
        <a:p>
          <a:pPr rtl="0"/>
          <a:r>
            <a:rPr lang="es" sz="2200" b="0" i="0" u="none" strike="noStrike">
              <a:highlight>
                <a:srgbClr val="000000">
                  <a:alpha val="0"/>
                </a:srgbClr>
              </a:highlight>
              <a:latin typeface="Calibri"/>
            </a:rPr>
            <a:t>Departamento de Oportunidades Económicas de Florida </a:t>
          </a:r>
        </a:p>
      </dgm:t>
    </dgm:pt>
    <dgm:pt modelId="{F777836B-FC2A-42F2-A302-47EE6ADB9A72}" type="sibTrans" cxnId="{641C715E-240E-445A-9F66-4B765702CE8D}">
      <dgm:prSet/>
      <dgm:spPr/>
      <dgm:t>
        <a:bodyPr/>
        <a:lstStyle/>
        <a:p>
          <a:endParaRPr lang="en-US" sz="3800" dirty="0"/>
        </a:p>
      </dgm:t>
    </dgm:pt>
    <dgm:pt modelId="{FC877F55-0C38-49B5-A639-B345862A7017}" type="parTrans" cxnId="{786EDECD-D5A6-463B-959B-3A110326C877}">
      <dgm:prSet/>
      <dgm:spPr/>
      <dgm:t>
        <a:bodyPr/>
        <a:lstStyle/>
        <a:p>
          <a:endParaRPr lang="en-US"/>
        </a:p>
      </dgm:t>
    </dgm:pt>
    <dgm:pt modelId="{112084B2-33B7-44E6-B6E0-5B2B383661AA}">
      <dgm:prSet phldrT="[Text]" custT="1"/>
      <dgm:spPr/>
      <dgm:t>
        <a:bodyPr>
          <a:noAutofit/>
        </a:bodyPr>
        <a:lstStyle/>
        <a:p>
          <a:pPr rtl="0"/>
          <a:r>
            <a:rPr lang="es" sz="2100" b="0" i="0" u="none" strike="noStrike">
              <a:highlight>
                <a:srgbClr val="000000">
                  <a:alpha val="0"/>
                </a:srgbClr>
              </a:highlight>
              <a:latin typeface="Calibri"/>
            </a:rPr>
            <a:t>Subvención en Bloque para el Desarrollo de la Comunidad - Programa DR y/o MIT</a:t>
          </a:r>
        </a:p>
      </dgm:t>
    </dgm:pt>
    <dgm:pt modelId="{4243B7D5-4698-4451-9FA4-055C4C314E00}" type="sibTrans" cxnId="{786EDECD-D5A6-463B-959B-3A110326C877}">
      <dgm:prSet/>
      <dgm:spPr/>
      <dgm:t>
        <a:bodyPr/>
        <a:lstStyle/>
        <a:p>
          <a:endParaRPr lang="en-US" sz="3800" dirty="0"/>
        </a:p>
      </dgm:t>
    </dgm:pt>
    <dgm:pt modelId="{4A36C0F7-6530-468C-A4AF-A499F207C846}" type="parTrans" cxnId="{3CDA734F-A5BC-4BF9-ACD8-136665F08AD1}">
      <dgm:prSet/>
      <dgm:spPr/>
      <dgm:t>
        <a:bodyPr/>
        <a:lstStyle/>
        <a:p>
          <a:endParaRPr lang="en-US"/>
        </a:p>
      </dgm:t>
    </dgm:pt>
    <dgm:pt modelId="{83F304A9-1AE4-4C5E-9EAF-6AA88BE16217}">
      <dgm:prSet phldrT="[Text]" custT="1"/>
      <dgm:spPr/>
      <dgm:t>
        <a:bodyPr>
          <a:noAutofit/>
        </a:bodyPr>
        <a:lstStyle/>
        <a:p>
          <a:pPr rtl="0"/>
          <a:r>
            <a:rPr lang="es" sz="2200" b="0" i="0" u="none" strike="noStrike">
              <a:highlight>
                <a:srgbClr val="000000">
                  <a:alpha val="0"/>
                </a:srgbClr>
              </a:highlight>
              <a:latin typeface="Calibri"/>
            </a:rPr>
            <a:t>Subreceptor</a:t>
          </a:r>
        </a:p>
      </dgm:t>
    </dgm:pt>
    <dgm:pt modelId="{8BD7CDAB-C440-4B74-AC74-A02E6F76FD87}" type="sibTrans" cxnId="{3CDA734F-A5BC-4BF9-ACD8-136665F08AD1}">
      <dgm:prSet/>
      <dgm:spPr/>
      <dgm:t>
        <a:bodyPr/>
        <a:lstStyle/>
        <a:p>
          <a:endParaRPr lang="en-US"/>
        </a:p>
      </dgm:t>
    </dgm:pt>
    <dgm:pt modelId="{304657DA-115D-4F65-BDB8-8F937AB81548}" type="pres">
      <dgm:prSet presAssocID="{6AB5FABD-882F-4E47-B66F-CB5C6C0A3140}" presName="outerComposite" presStyleCnt="0">
        <dgm:presLayoutVars>
          <dgm:chMax val="5"/>
          <dgm:dir/>
          <dgm:resizeHandles val="exact"/>
        </dgm:presLayoutVars>
      </dgm:prSet>
      <dgm:spPr/>
    </dgm:pt>
    <dgm:pt modelId="{1C176BB5-21EE-420D-ACCC-803B1C670F83}" type="pres">
      <dgm:prSet presAssocID="{6AB5FABD-882F-4E47-B66F-CB5C6C0A3140}" presName="dummyMaxCanvas" presStyleCnt="0">
        <dgm:presLayoutVars/>
      </dgm:prSet>
      <dgm:spPr/>
    </dgm:pt>
    <dgm:pt modelId="{E98BA2B5-6D3E-499F-B43D-933EBBE1A1AF}" type="pres">
      <dgm:prSet presAssocID="{6AB5FABD-882F-4E47-B66F-CB5C6C0A3140}" presName="FourNodes_1" presStyleLbl="node1" presStyleIdx="0" presStyleCnt="4" custScaleX="97911" custScaleY="99380">
        <dgm:presLayoutVars>
          <dgm:bulletEnabled val="1"/>
        </dgm:presLayoutVars>
      </dgm:prSet>
      <dgm:spPr/>
    </dgm:pt>
    <dgm:pt modelId="{1FBBD7B7-C484-41B4-AB2F-A7791D2821EA}" type="pres">
      <dgm:prSet presAssocID="{6AB5FABD-882F-4E47-B66F-CB5C6C0A3140}" presName="FourNodes_2" presStyleLbl="node1" presStyleIdx="1" presStyleCnt="4">
        <dgm:presLayoutVars>
          <dgm:bulletEnabled val="1"/>
        </dgm:presLayoutVars>
      </dgm:prSet>
      <dgm:spPr/>
    </dgm:pt>
    <dgm:pt modelId="{C18D881F-989C-43D5-B263-DBD36A0CB59E}" type="pres">
      <dgm:prSet presAssocID="{6AB5FABD-882F-4E47-B66F-CB5C6C0A3140}" presName="FourNodes_3" presStyleLbl="node1" presStyleIdx="2" presStyleCnt="4">
        <dgm:presLayoutVars>
          <dgm:bulletEnabled val="1"/>
        </dgm:presLayoutVars>
      </dgm:prSet>
      <dgm:spPr/>
    </dgm:pt>
    <dgm:pt modelId="{9311D1D4-4B59-4E80-8C51-67AFC72FDFD7}" type="pres">
      <dgm:prSet presAssocID="{6AB5FABD-882F-4E47-B66F-CB5C6C0A3140}" presName="FourNodes_4" presStyleLbl="node1" presStyleIdx="3" presStyleCnt="4" custScaleX="96578" custScaleY="96273" custLinFactNeighborX="1457" custLinFactNeighborY="6584">
        <dgm:presLayoutVars>
          <dgm:bulletEnabled val="1"/>
        </dgm:presLayoutVars>
      </dgm:prSet>
      <dgm:spPr/>
    </dgm:pt>
    <dgm:pt modelId="{D3A72D46-B1F7-40EA-B000-4995CF91DBD0}" type="pres">
      <dgm:prSet presAssocID="{6AB5FABD-882F-4E47-B66F-CB5C6C0A3140}" presName="FourConn_1-2" presStyleLbl="fgAccFollowNode1" presStyleIdx="0" presStyleCnt="3">
        <dgm:presLayoutVars>
          <dgm:bulletEnabled val="1"/>
        </dgm:presLayoutVars>
      </dgm:prSet>
      <dgm:spPr/>
    </dgm:pt>
    <dgm:pt modelId="{3578D7AF-4864-421A-9155-9E67FEB980C5}" type="pres">
      <dgm:prSet presAssocID="{6AB5FABD-882F-4E47-B66F-CB5C6C0A3140}" presName="FourConn_2-3" presStyleLbl="fgAccFollowNode1" presStyleIdx="1" presStyleCnt="3">
        <dgm:presLayoutVars>
          <dgm:bulletEnabled val="1"/>
        </dgm:presLayoutVars>
      </dgm:prSet>
      <dgm:spPr/>
    </dgm:pt>
    <dgm:pt modelId="{DDA30F50-B2CE-486D-B8DC-9B60AD28C55F}" type="pres">
      <dgm:prSet presAssocID="{6AB5FABD-882F-4E47-B66F-CB5C6C0A3140}" presName="FourConn_3-4" presStyleLbl="fgAccFollowNode1" presStyleIdx="2" presStyleCnt="3">
        <dgm:presLayoutVars>
          <dgm:bulletEnabled val="1"/>
        </dgm:presLayoutVars>
      </dgm:prSet>
      <dgm:spPr/>
    </dgm:pt>
    <dgm:pt modelId="{224EDE43-F9A3-4D77-BBFB-766C1F80DBC2}" type="pres">
      <dgm:prSet presAssocID="{6AB5FABD-882F-4E47-B66F-CB5C6C0A3140}" presName="FourNodes_1_text" presStyleLbl="node1" presStyleIdx="3" presStyleCnt="4">
        <dgm:presLayoutVars>
          <dgm:bulletEnabled val="1"/>
        </dgm:presLayoutVars>
      </dgm:prSet>
      <dgm:spPr/>
    </dgm:pt>
    <dgm:pt modelId="{181A69E4-D089-4559-B45D-8E529296AB08}" type="pres">
      <dgm:prSet presAssocID="{6AB5FABD-882F-4E47-B66F-CB5C6C0A3140}" presName="FourNodes_2_text" presStyleLbl="node1" presStyleIdx="3" presStyleCnt="4">
        <dgm:presLayoutVars>
          <dgm:bulletEnabled val="1"/>
        </dgm:presLayoutVars>
      </dgm:prSet>
      <dgm:spPr/>
    </dgm:pt>
    <dgm:pt modelId="{09025A0D-2892-4F59-8D8C-1E0DD108E268}" type="pres">
      <dgm:prSet presAssocID="{6AB5FABD-882F-4E47-B66F-CB5C6C0A3140}" presName="FourNodes_3_text" presStyleLbl="node1" presStyleIdx="3" presStyleCnt="4">
        <dgm:presLayoutVars>
          <dgm:bulletEnabled val="1"/>
        </dgm:presLayoutVars>
      </dgm:prSet>
      <dgm:spPr/>
    </dgm:pt>
    <dgm:pt modelId="{4B7E2FEF-D889-4F2D-B782-86693BDE6066}" type="pres">
      <dgm:prSet presAssocID="{6AB5FABD-882F-4E47-B66F-CB5C6C0A3140}" presName="FourNodes_4_text" presStyleLbl="node1" presStyleIdx="3" presStyleCnt="4">
        <dgm:presLayoutVars>
          <dgm:bulletEnabled val="1"/>
        </dgm:presLayoutVars>
      </dgm:prSet>
      <dgm:spPr/>
    </dgm:pt>
  </dgm:ptLst>
  <dgm:cxnLst>
    <dgm:cxn modelId="{25F10433-8AF2-467C-A65D-53CDE178A58D}" srcId="{6AB5FABD-882F-4E47-B66F-CB5C6C0A3140}" destId="{CCA63A24-7AD3-4B72-8523-E6DE0311BCB7}" srcOrd="0" destOrd="0" parTransId="{528EF776-F6C3-4CCF-875F-E8476295D555}" sibTransId="{DBE107A2-AF12-430A-89E3-81CAC66DE239}"/>
    <dgm:cxn modelId="{D25A5934-CEC0-4871-91C7-7DD06FC2670C}" type="presOf" srcId="{8486D87D-8722-438B-B380-F093F4441A03}" destId="{181A69E4-D089-4559-B45D-8E529296AB08}" srcOrd="1" destOrd="0" presId="urn:microsoft.com/office/officeart/2005/8/layout/vProcess5"/>
    <dgm:cxn modelId="{641C715E-240E-445A-9F66-4B765702CE8D}" srcId="{6AB5FABD-882F-4E47-B66F-CB5C6C0A3140}" destId="{8486D87D-8722-438B-B380-F093F4441A03}" srcOrd="1" destOrd="0" parTransId="{CE524D8F-C091-4325-AFD3-C3D6F7786180}" sibTransId="{F777836B-FC2A-42F2-A302-47EE6ADB9A72}"/>
    <dgm:cxn modelId="{EF2BCF5F-D081-43FF-B14E-01ACA8B745E6}" type="presOf" srcId="{8486D87D-8722-438B-B380-F093F4441A03}" destId="{1FBBD7B7-C484-41B4-AB2F-A7791D2821EA}" srcOrd="0" destOrd="0" presId="urn:microsoft.com/office/officeart/2005/8/layout/vProcess5"/>
    <dgm:cxn modelId="{ED1F3546-E4E1-41C0-ABB9-25D683F1EC6F}" type="presOf" srcId="{F777836B-FC2A-42F2-A302-47EE6ADB9A72}" destId="{3578D7AF-4864-421A-9155-9E67FEB980C5}" srcOrd="0" destOrd="0" presId="urn:microsoft.com/office/officeart/2005/8/layout/vProcess5"/>
    <dgm:cxn modelId="{3CDA734F-A5BC-4BF9-ACD8-136665F08AD1}" srcId="{6AB5FABD-882F-4E47-B66F-CB5C6C0A3140}" destId="{83F304A9-1AE4-4C5E-9EAF-6AA88BE16217}" srcOrd="3" destOrd="0" parTransId="{4A36C0F7-6530-468C-A4AF-A499F207C846}" sibTransId="{8BD7CDAB-C440-4B74-AC74-A02E6F76FD87}"/>
    <dgm:cxn modelId="{B4EF3B50-6AAE-4DED-A7A1-7DE907D12F91}" type="presOf" srcId="{83F304A9-1AE4-4C5E-9EAF-6AA88BE16217}" destId="{4B7E2FEF-D889-4F2D-B782-86693BDE6066}" srcOrd="1" destOrd="0" presId="urn:microsoft.com/office/officeart/2005/8/layout/vProcess5"/>
    <dgm:cxn modelId="{E3DCB87D-0E62-4C34-BE82-D26D2514DCB3}" type="presOf" srcId="{112084B2-33B7-44E6-B6E0-5B2B383661AA}" destId="{C18D881F-989C-43D5-B263-DBD36A0CB59E}" srcOrd="0" destOrd="0" presId="urn:microsoft.com/office/officeart/2005/8/layout/vProcess5"/>
    <dgm:cxn modelId="{90AF0E83-8CA8-49C2-A4CD-8EE2D889177E}" type="presOf" srcId="{CCA63A24-7AD3-4B72-8523-E6DE0311BCB7}" destId="{224EDE43-F9A3-4D77-BBFB-766C1F80DBC2}" srcOrd="1" destOrd="0" presId="urn:microsoft.com/office/officeart/2005/8/layout/vProcess5"/>
    <dgm:cxn modelId="{D53D8ABB-CBD9-4E02-8CCC-C6E7AAA91D88}" type="presOf" srcId="{6AB5FABD-882F-4E47-B66F-CB5C6C0A3140}" destId="{304657DA-115D-4F65-BDB8-8F937AB81548}" srcOrd="0" destOrd="0" presId="urn:microsoft.com/office/officeart/2005/8/layout/vProcess5"/>
    <dgm:cxn modelId="{CE4EA9BC-0E7F-4C40-AA2F-DE4CB4B38E5E}" type="presOf" srcId="{4243B7D5-4698-4451-9FA4-055C4C314E00}" destId="{DDA30F50-B2CE-486D-B8DC-9B60AD28C55F}" srcOrd="0" destOrd="0" presId="urn:microsoft.com/office/officeart/2005/8/layout/vProcess5"/>
    <dgm:cxn modelId="{3C2352C5-374E-4CF6-8186-DF5AAF35DA5A}" type="presOf" srcId="{DBE107A2-AF12-430A-89E3-81CAC66DE239}" destId="{D3A72D46-B1F7-40EA-B000-4995CF91DBD0}" srcOrd="0" destOrd="0" presId="urn:microsoft.com/office/officeart/2005/8/layout/vProcess5"/>
    <dgm:cxn modelId="{786EDECD-D5A6-463B-959B-3A110326C877}" srcId="{6AB5FABD-882F-4E47-B66F-CB5C6C0A3140}" destId="{112084B2-33B7-44E6-B6E0-5B2B383661AA}" srcOrd="2" destOrd="0" parTransId="{FC877F55-0C38-49B5-A639-B345862A7017}" sibTransId="{4243B7D5-4698-4451-9FA4-055C4C314E00}"/>
    <dgm:cxn modelId="{BC6860D7-891F-409B-93E9-FCB34549914D}" type="presOf" srcId="{CCA63A24-7AD3-4B72-8523-E6DE0311BCB7}" destId="{E98BA2B5-6D3E-499F-B43D-933EBBE1A1AF}" srcOrd="0" destOrd="0" presId="urn:microsoft.com/office/officeart/2005/8/layout/vProcess5"/>
    <dgm:cxn modelId="{629AB4EA-08AF-4DF1-B537-56B178A526A4}" type="presOf" srcId="{112084B2-33B7-44E6-B6E0-5B2B383661AA}" destId="{09025A0D-2892-4F59-8D8C-1E0DD108E268}" srcOrd="1" destOrd="0" presId="urn:microsoft.com/office/officeart/2005/8/layout/vProcess5"/>
    <dgm:cxn modelId="{7771F9FC-89C9-422D-A49C-6004DD9B6813}" type="presOf" srcId="{83F304A9-1AE4-4C5E-9EAF-6AA88BE16217}" destId="{9311D1D4-4B59-4E80-8C51-67AFC72FDFD7}" srcOrd="0" destOrd="0" presId="urn:microsoft.com/office/officeart/2005/8/layout/vProcess5"/>
    <dgm:cxn modelId="{D4E7AB58-DD49-44CF-96B9-7B204F2D5021}" type="presParOf" srcId="{304657DA-115D-4F65-BDB8-8F937AB81548}" destId="{1C176BB5-21EE-420D-ACCC-803B1C670F83}" srcOrd="0" destOrd="0" presId="urn:microsoft.com/office/officeart/2005/8/layout/vProcess5"/>
    <dgm:cxn modelId="{2A211DCD-4F4D-4741-8CE7-94F2AF510B47}" type="presParOf" srcId="{304657DA-115D-4F65-BDB8-8F937AB81548}" destId="{E98BA2B5-6D3E-499F-B43D-933EBBE1A1AF}" srcOrd="1" destOrd="0" presId="urn:microsoft.com/office/officeart/2005/8/layout/vProcess5"/>
    <dgm:cxn modelId="{1FACA2E5-2A88-4ED3-865A-91E594551201}" type="presParOf" srcId="{304657DA-115D-4F65-BDB8-8F937AB81548}" destId="{1FBBD7B7-C484-41B4-AB2F-A7791D2821EA}" srcOrd="2" destOrd="0" presId="urn:microsoft.com/office/officeart/2005/8/layout/vProcess5"/>
    <dgm:cxn modelId="{205EC4D4-38B4-44B6-A1D9-4E63B06B8293}" type="presParOf" srcId="{304657DA-115D-4F65-BDB8-8F937AB81548}" destId="{C18D881F-989C-43D5-B263-DBD36A0CB59E}" srcOrd="3" destOrd="0" presId="urn:microsoft.com/office/officeart/2005/8/layout/vProcess5"/>
    <dgm:cxn modelId="{BB49ABFE-1161-4546-BCFB-F80D54DC7B33}" type="presParOf" srcId="{304657DA-115D-4F65-BDB8-8F937AB81548}" destId="{9311D1D4-4B59-4E80-8C51-67AFC72FDFD7}" srcOrd="4" destOrd="0" presId="urn:microsoft.com/office/officeart/2005/8/layout/vProcess5"/>
    <dgm:cxn modelId="{D0921AF2-60BB-481D-B54A-B72C0AD38F4B}" type="presParOf" srcId="{304657DA-115D-4F65-BDB8-8F937AB81548}" destId="{D3A72D46-B1F7-40EA-B000-4995CF91DBD0}" srcOrd="5" destOrd="0" presId="urn:microsoft.com/office/officeart/2005/8/layout/vProcess5"/>
    <dgm:cxn modelId="{3F4C6080-3E05-4E4C-83BF-6B17CA571775}" type="presParOf" srcId="{304657DA-115D-4F65-BDB8-8F937AB81548}" destId="{3578D7AF-4864-421A-9155-9E67FEB980C5}" srcOrd="6" destOrd="0" presId="urn:microsoft.com/office/officeart/2005/8/layout/vProcess5"/>
    <dgm:cxn modelId="{42F22C07-B2C5-48E5-8664-CF2AF03634AA}" type="presParOf" srcId="{304657DA-115D-4F65-BDB8-8F937AB81548}" destId="{DDA30F50-B2CE-486D-B8DC-9B60AD28C55F}" srcOrd="7" destOrd="0" presId="urn:microsoft.com/office/officeart/2005/8/layout/vProcess5"/>
    <dgm:cxn modelId="{2C7E7B48-C30B-4928-A5A8-DACFD57D5D02}" type="presParOf" srcId="{304657DA-115D-4F65-BDB8-8F937AB81548}" destId="{224EDE43-F9A3-4D77-BBFB-766C1F80DBC2}" srcOrd="8" destOrd="0" presId="urn:microsoft.com/office/officeart/2005/8/layout/vProcess5"/>
    <dgm:cxn modelId="{6042B980-1C56-4822-9FC1-18EFD73E4B76}" type="presParOf" srcId="{304657DA-115D-4F65-BDB8-8F937AB81548}" destId="{181A69E4-D089-4559-B45D-8E529296AB08}" srcOrd="9" destOrd="0" presId="urn:microsoft.com/office/officeart/2005/8/layout/vProcess5"/>
    <dgm:cxn modelId="{6EB8585C-1641-4BE1-8A16-CC460330F3DE}" type="presParOf" srcId="{304657DA-115D-4F65-BDB8-8F937AB81548}" destId="{09025A0D-2892-4F59-8D8C-1E0DD108E268}" srcOrd="10" destOrd="0" presId="urn:microsoft.com/office/officeart/2005/8/layout/vProcess5"/>
    <dgm:cxn modelId="{ECABBE62-AAD5-4B6B-8A9B-7B54DA15AFD5}" type="presParOf" srcId="{304657DA-115D-4F65-BDB8-8F937AB81548}" destId="{4B7E2FEF-D889-4F2D-B782-86693BDE6066}" srcOrd="11"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main"/>
    </a:ext>
  </dgm:extLst>
</dgm:dataModel>
</file>

<file path=ppt/diagrams/data2.xml><?xml version="1.0" encoding="utf-8"?>
<dgm:dataModel xmlns:dgm="http://schemas.openxmlformats.org/drawingml/2006/diagram" xmlns:a="http://schemas.openxmlformats.org/drawingml/2006/main">
  <dgm:ptLst>
    <dgm:pt modelId="{7201B644-BD4B-4312-A56B-588EDD48FCD2}" type="doc">
      <dgm:prSet loTypeId="urn:microsoft.com/office/officeart/2011/layout/CircleProcess" loCatId="process" qsTypeId="urn:microsoft.com/office/officeart/2005/8/quickstyle/simple1" qsCatId="simple" csTypeId="urn:microsoft.com/office/officeart/2005/8/colors/accent3_2" csCatId="accent3" phldr="1"/>
      <dgm:spPr/>
      <dgm:t>
        <a:bodyPr/>
        <a:lstStyle/>
        <a:p>
          <a:endParaRPr lang="en-US"/>
        </a:p>
      </dgm:t>
    </dgm:pt>
    <dgm:pt modelId="{53506E0E-7ED5-4A7D-8494-767A46F34A87}" type="parTrans" cxnId="{99118125-E289-42F8-AE9E-457473F3C7C6}">
      <dgm:prSet/>
      <dgm:spPr/>
      <dgm:t>
        <a:bodyPr/>
        <a:lstStyle/>
        <a:p>
          <a:endParaRPr lang="en-US"/>
        </a:p>
      </dgm:t>
    </dgm:pt>
    <dgm:pt modelId="{79446A99-20AF-45EB-9A93-8D44A0C283BE}">
      <dgm:prSet phldrT="[Text]" custT="1"/>
      <dgm:spPr>
        <a:solidFill>
          <a:srgbClr val="006992">
            <a:alpha val="90000"/>
          </a:srgbClr>
        </a:solidFill>
        <a:ln>
          <a:solidFill>
            <a:schemeClr val="accent3"/>
          </a:solidFill>
        </a:ln>
      </dgm:spPr>
      <dgm:t>
        <a:bodyPr>
          <a:noAutofit/>
        </a:bodyPr>
        <a:lstStyle/>
        <a:p>
          <a:pPr rtl="0"/>
          <a:r>
            <a:rPr lang="es-419" sz="1100" b="0" i="0" u="none" strike="noStrike" noProof="0" dirty="0">
              <a:solidFill>
                <a:srgbClr val="FFFFFF"/>
              </a:solidFill>
              <a:highlight>
                <a:srgbClr val="000000">
                  <a:alpha val="0"/>
                </a:srgbClr>
              </a:highlight>
              <a:latin typeface="Calibri"/>
            </a:rPr>
            <a:t>Ciclo de solicitud</a:t>
          </a:r>
        </a:p>
      </dgm:t>
    </dgm:pt>
    <dgm:pt modelId="{A4EC4155-C539-4407-BEF0-DC628C475258}" type="sibTrans" cxnId="{99118125-E289-42F8-AE9E-457473F3C7C6}">
      <dgm:prSet/>
      <dgm:spPr/>
      <dgm:t>
        <a:bodyPr/>
        <a:lstStyle/>
        <a:p>
          <a:endParaRPr lang="en-US"/>
        </a:p>
      </dgm:t>
    </dgm:pt>
    <dgm:pt modelId="{1B8E640A-57DB-4FD2-8715-66B652333188}" type="parTrans" cxnId="{88DF1F56-4671-4198-8AFE-66D73347488F}">
      <dgm:prSet/>
      <dgm:spPr/>
      <dgm:t>
        <a:bodyPr/>
        <a:lstStyle/>
        <a:p>
          <a:endParaRPr lang="en-US"/>
        </a:p>
      </dgm:t>
    </dgm:pt>
    <dgm:pt modelId="{930333DD-BBF4-401E-8C5A-FBFC96EBD708}">
      <dgm:prSet phldrT="[Text]" custT="1"/>
      <dgm:spPr/>
      <dgm:t>
        <a:bodyPr>
          <a:noAutofit/>
        </a:bodyPr>
        <a:lstStyle/>
        <a:p>
          <a:pPr rtl="0"/>
          <a:r>
            <a:rPr lang="es-419" sz="1100" b="0" i="0" u="none" strike="noStrike" noProof="0" dirty="0">
              <a:highlight>
                <a:srgbClr val="000000">
                  <a:alpha val="0"/>
                </a:srgbClr>
              </a:highlight>
              <a:latin typeface="Calibri"/>
            </a:rPr>
            <a:t>Adjudicación</a:t>
          </a:r>
        </a:p>
      </dgm:t>
    </dgm:pt>
    <dgm:pt modelId="{E81641BE-F8F2-438E-8D42-5E0CECE15D2B}" type="sibTrans" cxnId="{88DF1F56-4671-4198-8AFE-66D73347488F}">
      <dgm:prSet/>
      <dgm:spPr/>
      <dgm:t>
        <a:bodyPr/>
        <a:lstStyle/>
        <a:p>
          <a:endParaRPr lang="en-US"/>
        </a:p>
      </dgm:t>
    </dgm:pt>
    <dgm:pt modelId="{76F18683-D550-42D7-88F2-83534CA64583}" type="parTrans" cxnId="{D5C94D0C-3C1C-49D2-A8E3-0D7E6A3346D0}">
      <dgm:prSet/>
      <dgm:spPr/>
      <dgm:t>
        <a:bodyPr/>
        <a:lstStyle/>
        <a:p>
          <a:endParaRPr lang="en-US"/>
        </a:p>
      </dgm:t>
    </dgm:pt>
    <dgm:pt modelId="{DF2AA217-9D4C-41BC-AB38-9F969EB9172E}">
      <dgm:prSet phldrT="[Text]" custT="1"/>
      <dgm:spPr/>
      <dgm:t>
        <a:bodyPr>
          <a:noAutofit/>
        </a:bodyPr>
        <a:lstStyle/>
        <a:p>
          <a:pPr rtl="0"/>
          <a:r>
            <a:rPr lang="es-419" sz="1100" b="0" i="0" u="none" strike="noStrike" noProof="0" dirty="0">
              <a:highlight>
                <a:srgbClr val="000000">
                  <a:alpha val="0"/>
                </a:srgbClr>
              </a:highlight>
              <a:latin typeface="Calibri"/>
            </a:rPr>
            <a:t>Proceso de acuerdo con el subreceptor</a:t>
          </a:r>
        </a:p>
      </dgm:t>
    </dgm:pt>
    <dgm:pt modelId="{7D80A75D-7B41-4ACF-B680-F600E54923A7}" type="sibTrans" cxnId="{D5C94D0C-3C1C-49D2-A8E3-0D7E6A3346D0}">
      <dgm:prSet/>
      <dgm:spPr/>
      <dgm:t>
        <a:bodyPr/>
        <a:lstStyle/>
        <a:p>
          <a:endParaRPr lang="en-US"/>
        </a:p>
      </dgm:t>
    </dgm:pt>
    <dgm:pt modelId="{348DF7E5-7C33-4A07-8148-90EF68A2C423}" type="parTrans" cxnId="{4118D796-8F21-4F8C-9FA7-84445DEE3393}">
      <dgm:prSet/>
      <dgm:spPr/>
      <dgm:t>
        <a:bodyPr/>
        <a:lstStyle/>
        <a:p>
          <a:endParaRPr lang="en-US"/>
        </a:p>
      </dgm:t>
    </dgm:pt>
    <dgm:pt modelId="{BB0842B5-C0CB-4A39-96C1-6B267E7F8D45}">
      <dgm:prSet phldrT="[Text]" custT="1"/>
      <dgm:spPr/>
      <dgm:t>
        <a:bodyPr>
          <a:noAutofit/>
        </a:bodyPr>
        <a:lstStyle/>
        <a:p>
          <a:pPr rtl="0"/>
          <a:r>
            <a:rPr lang="es-419" sz="1100" b="0" i="0" u="none" strike="noStrike" noProof="0" dirty="0">
              <a:highlight>
                <a:srgbClr val="000000">
                  <a:alpha val="0"/>
                </a:srgbClr>
              </a:highlight>
              <a:latin typeface="Calibri"/>
            </a:rPr>
            <a:t>Normativa federal y cumplimiento</a:t>
          </a:r>
        </a:p>
      </dgm:t>
    </dgm:pt>
    <dgm:pt modelId="{DAB26DE0-A24E-478D-ACEE-D77D92B703E6}" type="sibTrans" cxnId="{4118D796-8F21-4F8C-9FA7-84445DEE3393}">
      <dgm:prSet/>
      <dgm:spPr/>
      <dgm:t>
        <a:bodyPr/>
        <a:lstStyle/>
        <a:p>
          <a:endParaRPr lang="en-US"/>
        </a:p>
      </dgm:t>
    </dgm:pt>
    <dgm:pt modelId="{7EF5F8AF-BB88-423D-A2F1-D66433E1CF6F}" type="parTrans" cxnId="{F2F92487-66CD-47B4-B294-3934EABAC356}">
      <dgm:prSet/>
      <dgm:spPr/>
      <dgm:t>
        <a:bodyPr/>
        <a:lstStyle/>
        <a:p>
          <a:endParaRPr lang="en-US"/>
        </a:p>
      </dgm:t>
    </dgm:pt>
    <dgm:pt modelId="{F5CC876A-B441-4253-908A-6B35CC7FF71D}">
      <dgm:prSet phldrT="[Text]" custT="1"/>
      <dgm:spPr/>
      <dgm:t>
        <a:bodyPr>
          <a:noAutofit/>
        </a:bodyPr>
        <a:lstStyle/>
        <a:p>
          <a:pPr rtl="0"/>
          <a:r>
            <a:rPr lang="es-419" sz="1100" b="0" i="0" u="none" strike="noStrike" noProof="0" dirty="0">
              <a:highlight>
                <a:srgbClr val="000000">
                  <a:alpha val="0"/>
                </a:srgbClr>
              </a:highlight>
              <a:latin typeface="Calibri"/>
            </a:rPr>
            <a:t>Autoridad para utilizar los fondos de la subvención</a:t>
          </a:r>
        </a:p>
      </dgm:t>
    </dgm:pt>
    <dgm:pt modelId="{C2D0FF64-324C-49A8-BE42-787D81B8A9CA}" type="sibTrans" cxnId="{F2F92487-66CD-47B4-B294-3934EABAC356}">
      <dgm:prSet/>
      <dgm:spPr/>
      <dgm:t>
        <a:bodyPr/>
        <a:lstStyle/>
        <a:p>
          <a:endParaRPr lang="en-US"/>
        </a:p>
      </dgm:t>
    </dgm:pt>
    <dgm:pt modelId="{893493D4-3ADD-4BC8-99A6-4A0D7A794EEA}" type="parTrans" cxnId="{850FBC56-1D57-42A3-B18C-197BF35FBEF0}">
      <dgm:prSet/>
      <dgm:spPr/>
      <dgm:t>
        <a:bodyPr/>
        <a:lstStyle/>
        <a:p>
          <a:endParaRPr lang="en-US"/>
        </a:p>
      </dgm:t>
    </dgm:pt>
    <dgm:pt modelId="{7A9C82EA-FFC5-4947-9DC7-09BDA0EA5B19}">
      <dgm:prSet phldrT="[Text]" custT="1"/>
      <dgm:spPr/>
      <dgm:t>
        <a:bodyPr>
          <a:noAutofit/>
        </a:bodyPr>
        <a:lstStyle/>
        <a:p>
          <a:pPr rtl="0"/>
          <a:r>
            <a:rPr lang="es-419" sz="1100" b="0" i="0" u="none" strike="noStrike" noProof="0" dirty="0">
              <a:highlight>
                <a:srgbClr val="000000">
                  <a:alpha val="0"/>
                </a:srgbClr>
              </a:highlight>
              <a:latin typeface="Calibri"/>
            </a:rPr>
            <a:t>Ejecución del proyecto</a:t>
          </a:r>
        </a:p>
      </dgm:t>
    </dgm:pt>
    <dgm:pt modelId="{151AFC08-4C3C-4E47-AA1D-97E9C1170904}" type="sibTrans" cxnId="{850FBC56-1D57-42A3-B18C-197BF35FBEF0}">
      <dgm:prSet/>
      <dgm:spPr/>
      <dgm:t>
        <a:bodyPr/>
        <a:lstStyle/>
        <a:p>
          <a:endParaRPr lang="en-US"/>
        </a:p>
      </dgm:t>
    </dgm:pt>
    <dgm:pt modelId="{257E6EA5-8A52-4EA3-9727-FA87D8C4C641}" type="parTrans" cxnId="{BCB7FFE0-371E-41D3-998C-682F7607ACD7}">
      <dgm:prSet/>
      <dgm:spPr/>
      <dgm:t>
        <a:bodyPr/>
        <a:lstStyle/>
        <a:p>
          <a:endParaRPr lang="en-US"/>
        </a:p>
      </dgm:t>
    </dgm:pt>
    <dgm:pt modelId="{55DB0C81-D359-4B70-BCBA-3B473A8A0900}">
      <dgm:prSet phldrT="[Text]" custT="1"/>
      <dgm:spPr/>
      <dgm:t>
        <a:bodyPr>
          <a:noAutofit/>
        </a:bodyPr>
        <a:lstStyle/>
        <a:p>
          <a:pPr rtl="0"/>
          <a:r>
            <a:rPr lang="es-419" sz="1100" b="0" i="0" u="none" strike="noStrike" noProof="0" dirty="0">
              <a:highlight>
                <a:srgbClr val="000000">
                  <a:alpha val="0"/>
                </a:srgbClr>
              </a:highlight>
              <a:latin typeface="Calibri"/>
            </a:rPr>
            <a:t>Cierre del proyecto y subvención</a:t>
          </a:r>
        </a:p>
      </dgm:t>
    </dgm:pt>
    <dgm:pt modelId="{FA0481AB-BD0D-4C0E-AF2E-D31060878932}" type="sibTrans" cxnId="{BCB7FFE0-371E-41D3-998C-682F7607ACD7}">
      <dgm:prSet/>
      <dgm:spPr/>
      <dgm:t>
        <a:bodyPr/>
        <a:lstStyle/>
        <a:p>
          <a:endParaRPr lang="en-US"/>
        </a:p>
      </dgm:t>
    </dgm:pt>
    <dgm:pt modelId="{2A5B9235-B9B7-45DF-940E-73A8E87D840C}" type="pres">
      <dgm:prSet presAssocID="{7201B644-BD4B-4312-A56B-588EDD48FCD2}" presName="Name0" presStyleCnt="0">
        <dgm:presLayoutVars>
          <dgm:chMax val="11"/>
          <dgm:chPref val="11"/>
          <dgm:dir/>
          <dgm:resizeHandles/>
        </dgm:presLayoutVars>
      </dgm:prSet>
      <dgm:spPr/>
    </dgm:pt>
    <dgm:pt modelId="{F18B38AA-30B4-48C0-8989-750FEA603F5E}" type="pres">
      <dgm:prSet presAssocID="{55DB0C81-D359-4B70-BCBA-3B473A8A0900}" presName="Accent7" presStyleCnt="0"/>
      <dgm:spPr/>
    </dgm:pt>
    <dgm:pt modelId="{1918B9AB-008B-44C6-AC39-5D58AF3C92F5}" type="pres">
      <dgm:prSet presAssocID="{55DB0C81-D359-4B70-BCBA-3B473A8A0900}" presName="Accent" presStyleLbl="node1" presStyleIdx="0" presStyleCnt="7"/>
      <dgm:spPr>
        <a:solidFill>
          <a:srgbClr val="98D43C"/>
        </a:solidFill>
      </dgm:spPr>
    </dgm:pt>
    <dgm:pt modelId="{EB07A621-353A-4337-9933-721F09D77065}" type="pres">
      <dgm:prSet presAssocID="{55DB0C81-D359-4B70-BCBA-3B473A8A0900}" presName="ParentBackground7" presStyleCnt="0"/>
      <dgm:spPr/>
    </dgm:pt>
    <dgm:pt modelId="{027E456C-8DD5-4F41-9D37-7E0485B66E60}" type="pres">
      <dgm:prSet presAssocID="{55DB0C81-D359-4B70-BCBA-3B473A8A0900}" presName="ParentBackground" presStyleLbl="fgAcc1" presStyleIdx="0" presStyleCnt="7"/>
      <dgm:spPr/>
    </dgm:pt>
    <dgm:pt modelId="{635B4720-6098-4605-A04A-0B878C5C26B9}" type="pres">
      <dgm:prSet presAssocID="{55DB0C81-D359-4B70-BCBA-3B473A8A0900}" presName="Parent7" presStyleLbl="revTx" presStyleIdx="0" presStyleCnt="0">
        <dgm:presLayoutVars>
          <dgm:chMax val="1"/>
          <dgm:chPref val="1"/>
          <dgm:bulletEnabled val="1"/>
        </dgm:presLayoutVars>
      </dgm:prSet>
      <dgm:spPr/>
    </dgm:pt>
    <dgm:pt modelId="{AB9A3CCF-5B9A-4F6F-9F4C-F5DC25FFB0AF}" type="pres">
      <dgm:prSet presAssocID="{7A9C82EA-FFC5-4947-9DC7-09BDA0EA5B19}" presName="Accent6" presStyleCnt="0"/>
      <dgm:spPr/>
    </dgm:pt>
    <dgm:pt modelId="{E96822C9-5504-4537-9E99-582AD6FAA38E}" type="pres">
      <dgm:prSet presAssocID="{7A9C82EA-FFC5-4947-9DC7-09BDA0EA5B19}" presName="Accent" presStyleLbl="node1" presStyleIdx="1" presStyleCnt="7"/>
      <dgm:spPr>
        <a:solidFill>
          <a:srgbClr val="98D43C"/>
        </a:solidFill>
      </dgm:spPr>
    </dgm:pt>
    <dgm:pt modelId="{859D39C4-FD07-4FE7-88B9-BBF9B31A5D42}" type="pres">
      <dgm:prSet presAssocID="{7A9C82EA-FFC5-4947-9DC7-09BDA0EA5B19}" presName="ParentBackground6" presStyleCnt="0"/>
      <dgm:spPr/>
    </dgm:pt>
    <dgm:pt modelId="{5EC5B513-536B-487F-A864-8F374F35F6A7}" type="pres">
      <dgm:prSet presAssocID="{7A9C82EA-FFC5-4947-9DC7-09BDA0EA5B19}" presName="ParentBackground" presStyleLbl="fgAcc1" presStyleIdx="1" presStyleCnt="7"/>
      <dgm:spPr/>
    </dgm:pt>
    <dgm:pt modelId="{DCA91249-3180-439B-9732-2077A2517122}" type="pres">
      <dgm:prSet presAssocID="{7A9C82EA-FFC5-4947-9DC7-09BDA0EA5B19}" presName="Parent6" presStyleLbl="revTx" presStyleIdx="0" presStyleCnt="0">
        <dgm:presLayoutVars>
          <dgm:chMax val="1"/>
          <dgm:chPref val="1"/>
          <dgm:bulletEnabled val="1"/>
        </dgm:presLayoutVars>
      </dgm:prSet>
      <dgm:spPr/>
    </dgm:pt>
    <dgm:pt modelId="{2652C1EA-E301-49C6-9DD9-8670A8CB5ED4}" type="pres">
      <dgm:prSet presAssocID="{F5CC876A-B441-4253-908A-6B35CC7FF71D}" presName="Accent5" presStyleCnt="0"/>
      <dgm:spPr/>
    </dgm:pt>
    <dgm:pt modelId="{1BC50E31-EAEA-481A-A03E-BB33BD5DB7C1}" type="pres">
      <dgm:prSet presAssocID="{F5CC876A-B441-4253-908A-6B35CC7FF71D}" presName="Accent" presStyleLbl="node1" presStyleIdx="2" presStyleCnt="7"/>
      <dgm:spPr>
        <a:solidFill>
          <a:srgbClr val="98D43C"/>
        </a:solidFill>
      </dgm:spPr>
    </dgm:pt>
    <dgm:pt modelId="{F76A9A3D-9AB1-497F-9B72-FF5A72ABF42D}" type="pres">
      <dgm:prSet presAssocID="{F5CC876A-B441-4253-908A-6B35CC7FF71D}" presName="ParentBackground5" presStyleCnt="0"/>
      <dgm:spPr/>
    </dgm:pt>
    <dgm:pt modelId="{7EF00817-E109-48DF-943D-FC6700DA9277}" type="pres">
      <dgm:prSet presAssocID="{F5CC876A-B441-4253-908A-6B35CC7FF71D}" presName="ParentBackground" presStyleLbl="fgAcc1" presStyleIdx="2" presStyleCnt="7"/>
      <dgm:spPr/>
    </dgm:pt>
    <dgm:pt modelId="{A68B64BD-23A7-4AEF-8ECE-DB227F0A7245}" type="pres">
      <dgm:prSet presAssocID="{F5CC876A-B441-4253-908A-6B35CC7FF71D}" presName="Parent5" presStyleLbl="revTx" presStyleIdx="0" presStyleCnt="0">
        <dgm:presLayoutVars>
          <dgm:chMax val="1"/>
          <dgm:chPref val="1"/>
          <dgm:bulletEnabled val="1"/>
        </dgm:presLayoutVars>
      </dgm:prSet>
      <dgm:spPr/>
    </dgm:pt>
    <dgm:pt modelId="{A5086B8D-4EAC-440F-AC7A-0B95B99A79F5}" type="pres">
      <dgm:prSet presAssocID="{BB0842B5-C0CB-4A39-96C1-6B267E7F8D45}" presName="Accent4" presStyleCnt="0"/>
      <dgm:spPr/>
    </dgm:pt>
    <dgm:pt modelId="{0A60986F-A710-43DA-A649-85EAFDA20538}" type="pres">
      <dgm:prSet presAssocID="{BB0842B5-C0CB-4A39-96C1-6B267E7F8D45}" presName="Accent" presStyleLbl="node1" presStyleIdx="3" presStyleCnt="7"/>
      <dgm:spPr>
        <a:solidFill>
          <a:srgbClr val="98D43C"/>
        </a:solidFill>
      </dgm:spPr>
    </dgm:pt>
    <dgm:pt modelId="{DAB747B9-B668-4DE7-97A6-497F022EB4B0}" type="pres">
      <dgm:prSet presAssocID="{BB0842B5-C0CB-4A39-96C1-6B267E7F8D45}" presName="ParentBackground4" presStyleCnt="0"/>
      <dgm:spPr/>
    </dgm:pt>
    <dgm:pt modelId="{5486AF16-CA7B-4C32-97F7-FC46128EDB23}" type="pres">
      <dgm:prSet presAssocID="{BB0842B5-C0CB-4A39-96C1-6B267E7F8D45}" presName="ParentBackground" presStyleLbl="fgAcc1" presStyleIdx="3" presStyleCnt="7"/>
      <dgm:spPr/>
    </dgm:pt>
    <dgm:pt modelId="{E5FC2252-1955-4776-8012-05D6C412FDFB}" type="pres">
      <dgm:prSet presAssocID="{BB0842B5-C0CB-4A39-96C1-6B267E7F8D45}" presName="Parent4" presStyleLbl="revTx" presStyleIdx="0" presStyleCnt="0">
        <dgm:presLayoutVars>
          <dgm:chMax val="1"/>
          <dgm:chPref val="1"/>
          <dgm:bulletEnabled val="1"/>
        </dgm:presLayoutVars>
      </dgm:prSet>
      <dgm:spPr/>
    </dgm:pt>
    <dgm:pt modelId="{FAF2A20A-5D38-4F33-A687-6FF9F1C27B5D}" type="pres">
      <dgm:prSet presAssocID="{DF2AA217-9D4C-41BC-AB38-9F969EB9172E}" presName="Accent3" presStyleCnt="0"/>
      <dgm:spPr/>
    </dgm:pt>
    <dgm:pt modelId="{9CD998A9-1A73-40B0-947C-27166738283E}" type="pres">
      <dgm:prSet presAssocID="{DF2AA217-9D4C-41BC-AB38-9F969EB9172E}" presName="Accent" presStyleLbl="node1" presStyleIdx="4" presStyleCnt="7"/>
      <dgm:spPr>
        <a:solidFill>
          <a:srgbClr val="98D43C"/>
        </a:solidFill>
      </dgm:spPr>
    </dgm:pt>
    <dgm:pt modelId="{69084971-05C6-4A79-83E6-2438253923D9}" type="pres">
      <dgm:prSet presAssocID="{DF2AA217-9D4C-41BC-AB38-9F969EB9172E}" presName="ParentBackground3" presStyleCnt="0"/>
      <dgm:spPr/>
    </dgm:pt>
    <dgm:pt modelId="{E9DDCAF0-E669-408C-9E70-E72EA6364D12}" type="pres">
      <dgm:prSet presAssocID="{DF2AA217-9D4C-41BC-AB38-9F969EB9172E}" presName="ParentBackground" presStyleLbl="fgAcc1" presStyleIdx="4" presStyleCnt="7"/>
      <dgm:spPr/>
    </dgm:pt>
    <dgm:pt modelId="{73DB6F85-9792-4CF5-8819-007CFAEB6C52}" type="pres">
      <dgm:prSet presAssocID="{DF2AA217-9D4C-41BC-AB38-9F969EB9172E}" presName="Parent3" presStyleLbl="revTx" presStyleIdx="0" presStyleCnt="0">
        <dgm:presLayoutVars>
          <dgm:chMax val="1"/>
          <dgm:chPref val="1"/>
          <dgm:bulletEnabled val="1"/>
        </dgm:presLayoutVars>
      </dgm:prSet>
      <dgm:spPr/>
    </dgm:pt>
    <dgm:pt modelId="{4DC19B46-090C-41B2-BD5C-B9C5A8F2E780}" type="pres">
      <dgm:prSet presAssocID="{930333DD-BBF4-401E-8C5A-FBFC96EBD708}" presName="Accent2" presStyleCnt="0"/>
      <dgm:spPr/>
    </dgm:pt>
    <dgm:pt modelId="{1458024F-72D9-4D6F-BE4D-783917572EE5}" type="pres">
      <dgm:prSet presAssocID="{930333DD-BBF4-401E-8C5A-FBFC96EBD708}" presName="Accent" presStyleLbl="node1" presStyleIdx="5" presStyleCnt="7"/>
      <dgm:spPr>
        <a:solidFill>
          <a:srgbClr val="98D43C"/>
        </a:solidFill>
      </dgm:spPr>
    </dgm:pt>
    <dgm:pt modelId="{1619092C-B421-48CE-B387-F45D8C53B805}" type="pres">
      <dgm:prSet presAssocID="{930333DD-BBF4-401E-8C5A-FBFC96EBD708}" presName="ParentBackground2" presStyleCnt="0"/>
      <dgm:spPr/>
    </dgm:pt>
    <dgm:pt modelId="{882CA68D-8B89-4218-B33C-357DECAD6962}" type="pres">
      <dgm:prSet presAssocID="{930333DD-BBF4-401E-8C5A-FBFC96EBD708}" presName="ParentBackground" presStyleLbl="fgAcc1" presStyleIdx="5" presStyleCnt="7"/>
      <dgm:spPr/>
    </dgm:pt>
    <dgm:pt modelId="{5D6A2EFE-158D-4BFF-8C00-927E470CEFE1}" type="pres">
      <dgm:prSet presAssocID="{930333DD-BBF4-401E-8C5A-FBFC96EBD708}" presName="Parent2" presStyleLbl="revTx" presStyleIdx="0" presStyleCnt="0">
        <dgm:presLayoutVars>
          <dgm:chMax val="1"/>
          <dgm:chPref val="1"/>
          <dgm:bulletEnabled val="1"/>
        </dgm:presLayoutVars>
      </dgm:prSet>
      <dgm:spPr/>
    </dgm:pt>
    <dgm:pt modelId="{7CAB88DB-B6B8-4F50-8405-EA6FD43AFED1}" type="pres">
      <dgm:prSet presAssocID="{79446A99-20AF-45EB-9A93-8D44A0C283BE}" presName="Accent1" presStyleCnt="0"/>
      <dgm:spPr/>
    </dgm:pt>
    <dgm:pt modelId="{6C7E2F4E-CD48-4575-860B-0085900F74A5}" type="pres">
      <dgm:prSet presAssocID="{79446A99-20AF-45EB-9A93-8D44A0C283BE}" presName="Accent" presStyleLbl="node1" presStyleIdx="6" presStyleCnt="7"/>
      <dgm:spPr>
        <a:solidFill>
          <a:srgbClr val="98D43C"/>
        </a:solidFill>
        <a:ln>
          <a:solidFill>
            <a:schemeClr val="bg1"/>
          </a:solidFill>
        </a:ln>
      </dgm:spPr>
    </dgm:pt>
    <dgm:pt modelId="{236C77A4-29BF-42C1-88D0-07744599A79B}" type="pres">
      <dgm:prSet presAssocID="{79446A99-20AF-45EB-9A93-8D44A0C283BE}" presName="ParentBackground1" presStyleCnt="0"/>
      <dgm:spPr/>
    </dgm:pt>
    <dgm:pt modelId="{53351AAE-7F7B-4249-B95A-99E3E9745E1F}" type="pres">
      <dgm:prSet presAssocID="{79446A99-20AF-45EB-9A93-8D44A0C283BE}" presName="ParentBackground" presStyleLbl="fgAcc1" presStyleIdx="6" presStyleCnt="7"/>
      <dgm:spPr/>
    </dgm:pt>
    <dgm:pt modelId="{7CD737D5-1E47-4E57-BDD3-722BA4DE265B}" type="pres">
      <dgm:prSet presAssocID="{79446A99-20AF-45EB-9A93-8D44A0C283BE}" presName="Parent1" presStyleLbl="revTx" presStyleIdx="0" presStyleCnt="0">
        <dgm:presLayoutVars>
          <dgm:chMax val="1"/>
          <dgm:chPref val="1"/>
          <dgm:bulletEnabled val="1"/>
        </dgm:presLayoutVars>
      </dgm:prSet>
      <dgm:spPr/>
    </dgm:pt>
  </dgm:ptLst>
  <dgm:cxnLst>
    <dgm:cxn modelId="{D5C94D0C-3C1C-49D2-A8E3-0D7E6A3346D0}" srcId="{7201B644-BD4B-4312-A56B-588EDD48FCD2}" destId="{DF2AA217-9D4C-41BC-AB38-9F969EB9172E}" srcOrd="2" destOrd="0" parTransId="{76F18683-D550-42D7-88F2-83534CA64583}" sibTransId="{7D80A75D-7B41-4ACF-B680-F600E54923A7}"/>
    <dgm:cxn modelId="{D45AC218-B250-4215-AFA1-CB959E02FD1C}" type="presOf" srcId="{F5CC876A-B441-4253-908A-6B35CC7FF71D}" destId="{7EF00817-E109-48DF-943D-FC6700DA9277}" srcOrd="0" destOrd="0" presId="urn:microsoft.com/office/officeart/2011/layout/CircleProcess"/>
    <dgm:cxn modelId="{BCB1961A-9EAD-49C7-9A14-EC82ACF4BFBD}" type="presOf" srcId="{F5CC876A-B441-4253-908A-6B35CC7FF71D}" destId="{A68B64BD-23A7-4AEF-8ECE-DB227F0A7245}" srcOrd="1" destOrd="0" presId="urn:microsoft.com/office/officeart/2011/layout/CircleProcess"/>
    <dgm:cxn modelId="{99118125-E289-42F8-AE9E-457473F3C7C6}" srcId="{7201B644-BD4B-4312-A56B-588EDD48FCD2}" destId="{79446A99-20AF-45EB-9A93-8D44A0C283BE}" srcOrd="0" destOrd="0" parTransId="{53506E0E-7ED5-4A7D-8494-767A46F34A87}" sibTransId="{A4EC4155-C539-4407-BEF0-DC628C475258}"/>
    <dgm:cxn modelId="{6DE04B32-E851-47C3-AE72-F65B38D33D12}" type="presOf" srcId="{DF2AA217-9D4C-41BC-AB38-9F969EB9172E}" destId="{E9DDCAF0-E669-408C-9E70-E72EA6364D12}" srcOrd="0" destOrd="0" presId="urn:microsoft.com/office/officeart/2011/layout/CircleProcess"/>
    <dgm:cxn modelId="{10155C35-98E6-4ABE-AE52-4209C15D9D41}" type="presOf" srcId="{BB0842B5-C0CB-4A39-96C1-6B267E7F8D45}" destId="{5486AF16-CA7B-4C32-97F7-FC46128EDB23}" srcOrd="0" destOrd="0" presId="urn:microsoft.com/office/officeart/2011/layout/CircleProcess"/>
    <dgm:cxn modelId="{41C95D36-4CA5-4F53-AA48-C46D975D13D0}" type="presOf" srcId="{79446A99-20AF-45EB-9A93-8D44A0C283BE}" destId="{53351AAE-7F7B-4249-B95A-99E3E9745E1F}" srcOrd="0" destOrd="0" presId="urn:microsoft.com/office/officeart/2011/layout/CircleProcess"/>
    <dgm:cxn modelId="{BAF0D344-252B-44E7-9CC9-62045496C252}" type="presOf" srcId="{7A9C82EA-FFC5-4947-9DC7-09BDA0EA5B19}" destId="{DCA91249-3180-439B-9732-2077A2517122}" srcOrd="1" destOrd="0" presId="urn:microsoft.com/office/officeart/2011/layout/CircleProcess"/>
    <dgm:cxn modelId="{0B1B2349-2700-4EF3-9827-60C8FFAAD041}" type="presOf" srcId="{79446A99-20AF-45EB-9A93-8D44A0C283BE}" destId="{7CD737D5-1E47-4E57-BDD3-722BA4DE265B}" srcOrd="1" destOrd="0" presId="urn:microsoft.com/office/officeart/2011/layout/CircleProcess"/>
    <dgm:cxn modelId="{88DF1F56-4671-4198-8AFE-66D73347488F}" srcId="{7201B644-BD4B-4312-A56B-588EDD48FCD2}" destId="{930333DD-BBF4-401E-8C5A-FBFC96EBD708}" srcOrd="1" destOrd="0" parTransId="{1B8E640A-57DB-4FD2-8715-66B652333188}" sibTransId="{E81641BE-F8F2-438E-8D42-5E0CECE15D2B}"/>
    <dgm:cxn modelId="{850FBC56-1D57-42A3-B18C-197BF35FBEF0}" srcId="{7201B644-BD4B-4312-A56B-588EDD48FCD2}" destId="{7A9C82EA-FFC5-4947-9DC7-09BDA0EA5B19}" srcOrd="5" destOrd="0" parTransId="{893493D4-3ADD-4BC8-99A6-4A0D7A794EEA}" sibTransId="{151AFC08-4C3C-4E47-AA1D-97E9C1170904}"/>
    <dgm:cxn modelId="{3919AD7B-1D2A-4551-B99C-CBAC84F2641A}" type="presOf" srcId="{7A9C82EA-FFC5-4947-9DC7-09BDA0EA5B19}" destId="{5EC5B513-536B-487F-A864-8F374F35F6A7}" srcOrd="0" destOrd="0" presId="urn:microsoft.com/office/officeart/2011/layout/CircleProcess"/>
    <dgm:cxn modelId="{F2F92487-66CD-47B4-B294-3934EABAC356}" srcId="{7201B644-BD4B-4312-A56B-588EDD48FCD2}" destId="{F5CC876A-B441-4253-908A-6B35CC7FF71D}" srcOrd="4" destOrd="0" parTransId="{7EF5F8AF-BB88-423D-A2F1-D66433E1CF6F}" sibTransId="{C2D0FF64-324C-49A8-BE42-787D81B8A9CA}"/>
    <dgm:cxn modelId="{4118D796-8F21-4F8C-9FA7-84445DEE3393}" srcId="{7201B644-BD4B-4312-A56B-588EDD48FCD2}" destId="{BB0842B5-C0CB-4A39-96C1-6B267E7F8D45}" srcOrd="3" destOrd="0" parTransId="{348DF7E5-7C33-4A07-8148-90EF68A2C423}" sibTransId="{DAB26DE0-A24E-478D-ACEE-D77D92B703E6}"/>
    <dgm:cxn modelId="{A950DDAA-7006-4721-A18F-69C166B25703}" type="presOf" srcId="{55DB0C81-D359-4B70-BCBA-3B473A8A0900}" destId="{027E456C-8DD5-4F41-9D37-7E0485B66E60}" srcOrd="0" destOrd="0" presId="urn:microsoft.com/office/officeart/2011/layout/CircleProcess"/>
    <dgm:cxn modelId="{5E497AB6-AAAF-4E8D-9C23-BD195BD1D31E}" type="presOf" srcId="{930333DD-BBF4-401E-8C5A-FBFC96EBD708}" destId="{5D6A2EFE-158D-4BFF-8C00-927E470CEFE1}" srcOrd="1" destOrd="0" presId="urn:microsoft.com/office/officeart/2011/layout/CircleProcess"/>
    <dgm:cxn modelId="{B4AAD1BF-17FE-48A8-8586-554862AEF61A}" type="presOf" srcId="{55DB0C81-D359-4B70-BCBA-3B473A8A0900}" destId="{635B4720-6098-4605-A04A-0B878C5C26B9}" srcOrd="1" destOrd="0" presId="urn:microsoft.com/office/officeart/2011/layout/CircleProcess"/>
    <dgm:cxn modelId="{3E9266DB-E97C-47AA-8F48-90F5A6770B07}" type="presOf" srcId="{DF2AA217-9D4C-41BC-AB38-9F969EB9172E}" destId="{73DB6F85-9792-4CF5-8819-007CFAEB6C52}" srcOrd="1" destOrd="0" presId="urn:microsoft.com/office/officeart/2011/layout/CircleProcess"/>
    <dgm:cxn modelId="{BB2032DC-66E3-4DB5-97CE-C337FE014D7F}" type="presOf" srcId="{BB0842B5-C0CB-4A39-96C1-6B267E7F8D45}" destId="{E5FC2252-1955-4776-8012-05D6C412FDFB}" srcOrd="1" destOrd="0" presId="urn:microsoft.com/office/officeart/2011/layout/CircleProcess"/>
    <dgm:cxn modelId="{175E83DE-FC3C-4AED-8F1A-B9CC7AB5CD99}" type="presOf" srcId="{7201B644-BD4B-4312-A56B-588EDD48FCD2}" destId="{2A5B9235-B9B7-45DF-940E-73A8E87D840C}" srcOrd="0" destOrd="0" presId="urn:microsoft.com/office/officeart/2011/layout/CircleProcess"/>
    <dgm:cxn modelId="{BCB7FFE0-371E-41D3-998C-682F7607ACD7}" srcId="{7201B644-BD4B-4312-A56B-588EDD48FCD2}" destId="{55DB0C81-D359-4B70-BCBA-3B473A8A0900}" srcOrd="6" destOrd="0" parTransId="{257E6EA5-8A52-4EA3-9727-FA87D8C4C641}" sibTransId="{FA0481AB-BD0D-4C0E-AF2E-D31060878932}"/>
    <dgm:cxn modelId="{5DC75CEE-D9E5-42DD-9ED6-23403B50A1AC}" type="presOf" srcId="{930333DD-BBF4-401E-8C5A-FBFC96EBD708}" destId="{882CA68D-8B89-4218-B33C-357DECAD6962}" srcOrd="0" destOrd="0" presId="urn:microsoft.com/office/officeart/2011/layout/CircleProcess"/>
    <dgm:cxn modelId="{697E9FD9-D4CE-4E6E-8770-054880AC2242}" type="presParOf" srcId="{2A5B9235-B9B7-45DF-940E-73A8E87D840C}" destId="{F18B38AA-30B4-48C0-8989-750FEA603F5E}" srcOrd="0" destOrd="0" presId="urn:microsoft.com/office/officeart/2011/layout/CircleProcess"/>
    <dgm:cxn modelId="{CB6B0562-9025-48DC-8033-73808D249E26}" type="presParOf" srcId="{F18B38AA-30B4-48C0-8989-750FEA603F5E}" destId="{1918B9AB-008B-44C6-AC39-5D58AF3C92F5}" srcOrd="0" destOrd="0" presId="urn:microsoft.com/office/officeart/2011/layout/CircleProcess"/>
    <dgm:cxn modelId="{FA59D37F-0442-4062-9B79-E198EAF1A7F3}" type="presParOf" srcId="{2A5B9235-B9B7-45DF-940E-73A8E87D840C}" destId="{EB07A621-353A-4337-9933-721F09D77065}" srcOrd="1" destOrd="0" presId="urn:microsoft.com/office/officeart/2011/layout/CircleProcess"/>
    <dgm:cxn modelId="{F3FC6883-CC17-4B4B-B52A-C5C2074AA911}" type="presParOf" srcId="{EB07A621-353A-4337-9933-721F09D77065}" destId="{027E456C-8DD5-4F41-9D37-7E0485B66E60}" srcOrd="0" destOrd="0" presId="urn:microsoft.com/office/officeart/2011/layout/CircleProcess"/>
    <dgm:cxn modelId="{ED68B895-36D7-4549-8366-D21A58A35446}" type="presParOf" srcId="{2A5B9235-B9B7-45DF-940E-73A8E87D840C}" destId="{635B4720-6098-4605-A04A-0B878C5C26B9}" srcOrd="2" destOrd="0" presId="urn:microsoft.com/office/officeart/2011/layout/CircleProcess"/>
    <dgm:cxn modelId="{202E08EA-78D7-4CA2-A80D-E7697DEDBB50}" type="presParOf" srcId="{2A5B9235-B9B7-45DF-940E-73A8E87D840C}" destId="{AB9A3CCF-5B9A-4F6F-9F4C-F5DC25FFB0AF}" srcOrd="3" destOrd="0" presId="urn:microsoft.com/office/officeart/2011/layout/CircleProcess"/>
    <dgm:cxn modelId="{B1443052-F4FD-4F98-BD6E-7EF7C9A3DBC0}" type="presParOf" srcId="{AB9A3CCF-5B9A-4F6F-9F4C-F5DC25FFB0AF}" destId="{E96822C9-5504-4537-9E99-582AD6FAA38E}" srcOrd="0" destOrd="0" presId="urn:microsoft.com/office/officeart/2011/layout/CircleProcess"/>
    <dgm:cxn modelId="{DB1880C6-44AC-449F-A6CB-1DFAF752036B}" type="presParOf" srcId="{2A5B9235-B9B7-45DF-940E-73A8E87D840C}" destId="{859D39C4-FD07-4FE7-88B9-BBF9B31A5D42}" srcOrd="4" destOrd="0" presId="urn:microsoft.com/office/officeart/2011/layout/CircleProcess"/>
    <dgm:cxn modelId="{85A378E5-44FB-4730-B1BF-B3E814DFBAEA}" type="presParOf" srcId="{859D39C4-FD07-4FE7-88B9-BBF9B31A5D42}" destId="{5EC5B513-536B-487F-A864-8F374F35F6A7}" srcOrd="0" destOrd="0" presId="urn:microsoft.com/office/officeart/2011/layout/CircleProcess"/>
    <dgm:cxn modelId="{5F32D67B-8114-4547-BAFC-7469D7D2D539}" type="presParOf" srcId="{2A5B9235-B9B7-45DF-940E-73A8E87D840C}" destId="{DCA91249-3180-439B-9732-2077A2517122}" srcOrd="5" destOrd="0" presId="urn:microsoft.com/office/officeart/2011/layout/CircleProcess"/>
    <dgm:cxn modelId="{56E5A58E-438F-4A9F-9185-AA3DDEC8AE31}" type="presParOf" srcId="{2A5B9235-B9B7-45DF-940E-73A8E87D840C}" destId="{2652C1EA-E301-49C6-9DD9-8670A8CB5ED4}" srcOrd="6" destOrd="0" presId="urn:microsoft.com/office/officeart/2011/layout/CircleProcess"/>
    <dgm:cxn modelId="{C147B262-188C-498A-977C-8774742ED04D}" type="presParOf" srcId="{2652C1EA-E301-49C6-9DD9-8670A8CB5ED4}" destId="{1BC50E31-EAEA-481A-A03E-BB33BD5DB7C1}" srcOrd="0" destOrd="0" presId="urn:microsoft.com/office/officeart/2011/layout/CircleProcess"/>
    <dgm:cxn modelId="{9AD69872-E607-473E-B03C-442835AD4216}" type="presParOf" srcId="{2A5B9235-B9B7-45DF-940E-73A8E87D840C}" destId="{F76A9A3D-9AB1-497F-9B72-FF5A72ABF42D}" srcOrd="7" destOrd="0" presId="urn:microsoft.com/office/officeart/2011/layout/CircleProcess"/>
    <dgm:cxn modelId="{FBD49D0A-DF7D-4FF3-BB2A-6A1B7DE21B82}" type="presParOf" srcId="{F76A9A3D-9AB1-497F-9B72-FF5A72ABF42D}" destId="{7EF00817-E109-48DF-943D-FC6700DA9277}" srcOrd="0" destOrd="0" presId="urn:microsoft.com/office/officeart/2011/layout/CircleProcess"/>
    <dgm:cxn modelId="{F6229C07-70DF-40D0-A64E-77AD5CE845DC}" type="presParOf" srcId="{2A5B9235-B9B7-45DF-940E-73A8E87D840C}" destId="{A68B64BD-23A7-4AEF-8ECE-DB227F0A7245}" srcOrd="8" destOrd="0" presId="urn:microsoft.com/office/officeart/2011/layout/CircleProcess"/>
    <dgm:cxn modelId="{1AC99A59-94A0-47C6-90D7-9B4BE6CD03CA}" type="presParOf" srcId="{2A5B9235-B9B7-45DF-940E-73A8E87D840C}" destId="{A5086B8D-4EAC-440F-AC7A-0B95B99A79F5}" srcOrd="9" destOrd="0" presId="urn:microsoft.com/office/officeart/2011/layout/CircleProcess"/>
    <dgm:cxn modelId="{08DC1F7B-E8B6-4975-9374-76482D6813E0}" type="presParOf" srcId="{A5086B8D-4EAC-440F-AC7A-0B95B99A79F5}" destId="{0A60986F-A710-43DA-A649-85EAFDA20538}" srcOrd="0" destOrd="0" presId="urn:microsoft.com/office/officeart/2011/layout/CircleProcess"/>
    <dgm:cxn modelId="{D6DAF70E-C15F-4D33-866C-550EA5F446F9}" type="presParOf" srcId="{2A5B9235-B9B7-45DF-940E-73A8E87D840C}" destId="{DAB747B9-B668-4DE7-97A6-497F022EB4B0}" srcOrd="10" destOrd="0" presId="urn:microsoft.com/office/officeart/2011/layout/CircleProcess"/>
    <dgm:cxn modelId="{C67CA688-91CA-4534-B6E5-89F94BF5154D}" type="presParOf" srcId="{DAB747B9-B668-4DE7-97A6-497F022EB4B0}" destId="{5486AF16-CA7B-4C32-97F7-FC46128EDB23}" srcOrd="0" destOrd="0" presId="urn:microsoft.com/office/officeart/2011/layout/CircleProcess"/>
    <dgm:cxn modelId="{108C69B8-2A9D-4AFD-B809-A41136168888}" type="presParOf" srcId="{2A5B9235-B9B7-45DF-940E-73A8E87D840C}" destId="{E5FC2252-1955-4776-8012-05D6C412FDFB}" srcOrd="11" destOrd="0" presId="urn:microsoft.com/office/officeart/2011/layout/CircleProcess"/>
    <dgm:cxn modelId="{821520C4-3641-4FA8-8891-81A0F524F0BB}" type="presParOf" srcId="{2A5B9235-B9B7-45DF-940E-73A8E87D840C}" destId="{FAF2A20A-5D38-4F33-A687-6FF9F1C27B5D}" srcOrd="12" destOrd="0" presId="urn:microsoft.com/office/officeart/2011/layout/CircleProcess"/>
    <dgm:cxn modelId="{3CB66365-6742-4546-92C6-3E63D47D4E64}" type="presParOf" srcId="{FAF2A20A-5D38-4F33-A687-6FF9F1C27B5D}" destId="{9CD998A9-1A73-40B0-947C-27166738283E}" srcOrd="0" destOrd="0" presId="urn:microsoft.com/office/officeart/2011/layout/CircleProcess"/>
    <dgm:cxn modelId="{BC74EEA3-B17D-4229-82D0-3FE6BDC3D45D}" type="presParOf" srcId="{2A5B9235-B9B7-45DF-940E-73A8E87D840C}" destId="{69084971-05C6-4A79-83E6-2438253923D9}" srcOrd="13" destOrd="0" presId="urn:microsoft.com/office/officeart/2011/layout/CircleProcess"/>
    <dgm:cxn modelId="{360361C0-1400-426E-8DDE-0F86D28C2E1B}" type="presParOf" srcId="{69084971-05C6-4A79-83E6-2438253923D9}" destId="{E9DDCAF0-E669-408C-9E70-E72EA6364D12}" srcOrd="0" destOrd="0" presId="urn:microsoft.com/office/officeart/2011/layout/CircleProcess"/>
    <dgm:cxn modelId="{27810582-0D70-4C8C-A294-B02AA0FF895B}" type="presParOf" srcId="{2A5B9235-B9B7-45DF-940E-73A8E87D840C}" destId="{73DB6F85-9792-4CF5-8819-007CFAEB6C52}" srcOrd="14" destOrd="0" presId="urn:microsoft.com/office/officeart/2011/layout/CircleProcess"/>
    <dgm:cxn modelId="{4339083D-458E-43BB-BDFF-E4FFD6310081}" type="presParOf" srcId="{2A5B9235-B9B7-45DF-940E-73A8E87D840C}" destId="{4DC19B46-090C-41B2-BD5C-B9C5A8F2E780}" srcOrd="15" destOrd="0" presId="urn:microsoft.com/office/officeart/2011/layout/CircleProcess"/>
    <dgm:cxn modelId="{D5D4EF20-CB20-4D9E-B1C2-7A522783E5A9}" type="presParOf" srcId="{4DC19B46-090C-41B2-BD5C-B9C5A8F2E780}" destId="{1458024F-72D9-4D6F-BE4D-783917572EE5}" srcOrd="0" destOrd="0" presId="urn:microsoft.com/office/officeart/2011/layout/CircleProcess"/>
    <dgm:cxn modelId="{1829A15B-53F2-4A0E-BC48-C8D2E9BFD05D}" type="presParOf" srcId="{2A5B9235-B9B7-45DF-940E-73A8E87D840C}" destId="{1619092C-B421-48CE-B387-F45D8C53B805}" srcOrd="16" destOrd="0" presId="urn:microsoft.com/office/officeart/2011/layout/CircleProcess"/>
    <dgm:cxn modelId="{D20067FC-F245-4DB2-B653-82C6C7D6E831}" type="presParOf" srcId="{1619092C-B421-48CE-B387-F45D8C53B805}" destId="{882CA68D-8B89-4218-B33C-357DECAD6962}" srcOrd="0" destOrd="0" presId="urn:microsoft.com/office/officeart/2011/layout/CircleProcess"/>
    <dgm:cxn modelId="{819B139F-D7BC-4DE9-AB7F-6D75FFB78A81}" type="presParOf" srcId="{2A5B9235-B9B7-45DF-940E-73A8E87D840C}" destId="{5D6A2EFE-158D-4BFF-8C00-927E470CEFE1}" srcOrd="17" destOrd="0" presId="urn:microsoft.com/office/officeart/2011/layout/CircleProcess"/>
    <dgm:cxn modelId="{81EFFD56-31A1-4033-A8D4-D8D75424156B}" type="presParOf" srcId="{2A5B9235-B9B7-45DF-940E-73A8E87D840C}" destId="{7CAB88DB-B6B8-4F50-8405-EA6FD43AFED1}" srcOrd="18" destOrd="0" presId="urn:microsoft.com/office/officeart/2011/layout/CircleProcess"/>
    <dgm:cxn modelId="{E10CA62A-1011-4F2D-9679-6E9B03DD13A8}" type="presParOf" srcId="{7CAB88DB-B6B8-4F50-8405-EA6FD43AFED1}" destId="{6C7E2F4E-CD48-4575-860B-0085900F74A5}" srcOrd="0" destOrd="0" presId="urn:microsoft.com/office/officeart/2011/layout/CircleProcess"/>
    <dgm:cxn modelId="{83023376-ACC6-45EB-BAD4-835BA561B51A}" type="presParOf" srcId="{2A5B9235-B9B7-45DF-940E-73A8E87D840C}" destId="{236C77A4-29BF-42C1-88D0-07744599A79B}" srcOrd="19" destOrd="0" presId="urn:microsoft.com/office/officeart/2011/layout/CircleProcess"/>
    <dgm:cxn modelId="{FBB83754-2461-43BA-B038-EB60BA852B93}" type="presParOf" srcId="{236C77A4-29BF-42C1-88D0-07744599A79B}" destId="{53351AAE-7F7B-4249-B95A-99E3E9745E1F}" srcOrd="0" destOrd="0" presId="urn:microsoft.com/office/officeart/2011/layout/CircleProcess"/>
    <dgm:cxn modelId="{798BABA8-780D-41D0-91DB-E78F4086D469}" type="presParOf" srcId="{2A5B9235-B9B7-45DF-940E-73A8E87D840C}" destId="{7CD737D5-1E47-4E57-BDD3-722BA4DE265B}" srcOrd="20" destOrd="0" presId="urn:microsoft.com/office/officeart/2011/layout/CircleProcess"/>
  </dgm:cxnLst>
  <dgm:bg/>
  <dgm:whole/>
  <dgm:extLst>
    <a:ext uri="http://schemas.microsoft.com/office/drawing/2008/diagram">
      <dsp:dataModelExt xmlns:dsp="http://schemas.microsoft.com/office/drawing/2008/diagram" relId="rId8" minVer="http://schemas.openxmlformats.org/drawingml/2006/main"/>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8BA2B5-6D3E-499F-B43D-933EBBE1A1AF}">
      <dsp:nvSpPr>
        <dsp:cNvPr id="0" name=""/>
        <dsp:cNvSpPr/>
      </dsp:nvSpPr>
      <dsp:spPr>
        <a:xfrm>
          <a:off x="50938" y="2861"/>
          <a:ext cx="4774922" cy="9173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s" sz="2200" b="0" i="0" u="none" strike="noStrike" kern="1200">
              <a:highlight>
                <a:srgbClr val="000000">
                  <a:alpha val="0"/>
                </a:srgbClr>
              </a:highlight>
              <a:latin typeface="Calibri"/>
            </a:rPr>
            <a:t>Departamento de Vivienda y Desarrollo Urbano de los EE. UU.</a:t>
          </a:r>
        </a:p>
      </dsp:txBody>
      <dsp:txXfrm>
        <a:off x="77806" y="29729"/>
        <a:ext cx="3722493" cy="863618"/>
      </dsp:txXfrm>
    </dsp:sp>
    <dsp:sp modelId="{1FBBD7B7-C484-41B4-AB2F-A7791D2821EA}">
      <dsp:nvSpPr>
        <dsp:cNvPr id="0" name=""/>
        <dsp:cNvSpPr/>
      </dsp:nvSpPr>
      <dsp:spPr>
        <a:xfrm>
          <a:off x="408431" y="1090910"/>
          <a:ext cx="4876799" cy="9230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s" sz="2200" b="0" i="0" u="none" strike="noStrike" kern="1200">
              <a:highlight>
                <a:srgbClr val="000000">
                  <a:alpha val="0"/>
                </a:srgbClr>
              </a:highlight>
              <a:latin typeface="Calibri"/>
            </a:rPr>
            <a:t>Departamento de Oportunidades Económicas de Florida </a:t>
          </a:r>
        </a:p>
      </dsp:txBody>
      <dsp:txXfrm>
        <a:off x="435467" y="1117946"/>
        <a:ext cx="3814294" cy="869005"/>
      </dsp:txXfrm>
    </dsp:sp>
    <dsp:sp modelId="{C18D881F-989C-43D5-B263-DBD36A0CB59E}">
      <dsp:nvSpPr>
        <dsp:cNvPr id="0" name=""/>
        <dsp:cNvSpPr/>
      </dsp:nvSpPr>
      <dsp:spPr>
        <a:xfrm>
          <a:off x="810767" y="2181820"/>
          <a:ext cx="4876799" cy="9230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s" sz="2100" b="0" i="0" u="none" strike="noStrike" kern="1200">
              <a:highlight>
                <a:srgbClr val="000000">
                  <a:alpha val="0"/>
                </a:srgbClr>
              </a:highlight>
              <a:latin typeface="Calibri"/>
            </a:rPr>
            <a:t>Subvención en Bloque para el Desarrollo de la Comunidad - Programa DR y/o MIT</a:t>
          </a:r>
        </a:p>
      </dsp:txBody>
      <dsp:txXfrm>
        <a:off x="837803" y="2208856"/>
        <a:ext cx="3820390" cy="869005"/>
      </dsp:txXfrm>
    </dsp:sp>
    <dsp:sp modelId="{9311D1D4-4B59-4E80-8C51-67AFC72FDFD7}">
      <dsp:nvSpPr>
        <dsp:cNvPr id="0" name=""/>
        <dsp:cNvSpPr/>
      </dsp:nvSpPr>
      <dsp:spPr>
        <a:xfrm>
          <a:off x="1373696" y="3307134"/>
          <a:ext cx="4709915" cy="8886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s" sz="2200" b="0" i="0" u="none" strike="noStrike" kern="1200">
              <a:highlight>
                <a:srgbClr val="000000">
                  <a:alpha val="0"/>
                </a:srgbClr>
              </a:highlight>
              <a:latin typeface="Calibri"/>
            </a:rPr>
            <a:t>Subreceptor</a:t>
          </a:r>
        </a:p>
      </dsp:txBody>
      <dsp:txXfrm>
        <a:off x="1399724" y="3333162"/>
        <a:ext cx="3683935" cy="836618"/>
      </dsp:txXfrm>
    </dsp:sp>
    <dsp:sp modelId="{D3A72D46-B1F7-40EA-B000-4995CF91DBD0}">
      <dsp:nvSpPr>
        <dsp:cNvPr id="0" name=""/>
        <dsp:cNvSpPr/>
      </dsp:nvSpPr>
      <dsp:spPr>
        <a:xfrm>
          <a:off x="4276798" y="706993"/>
          <a:ext cx="600000" cy="600000"/>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4411798" y="706993"/>
        <a:ext cx="330000" cy="451500"/>
      </dsp:txXfrm>
    </dsp:sp>
    <dsp:sp modelId="{3578D7AF-4864-421A-9155-9E67FEB980C5}">
      <dsp:nvSpPr>
        <dsp:cNvPr id="0" name=""/>
        <dsp:cNvSpPr/>
      </dsp:nvSpPr>
      <dsp:spPr>
        <a:xfrm>
          <a:off x="4685230" y="1797904"/>
          <a:ext cx="600000" cy="600000"/>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4820230" y="1797904"/>
        <a:ext cx="330000" cy="451500"/>
      </dsp:txXfrm>
    </dsp:sp>
    <dsp:sp modelId="{DDA30F50-B2CE-486D-B8DC-9B60AD28C55F}">
      <dsp:nvSpPr>
        <dsp:cNvPr id="0" name=""/>
        <dsp:cNvSpPr/>
      </dsp:nvSpPr>
      <dsp:spPr>
        <a:xfrm>
          <a:off x="5087566" y="2888814"/>
          <a:ext cx="600000" cy="600000"/>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5222566" y="2888814"/>
        <a:ext cx="330000" cy="4515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18B9AB-008B-44C6-AC39-5D58AF3C92F5}">
      <dsp:nvSpPr>
        <dsp:cNvPr id="0" name=""/>
        <dsp:cNvSpPr/>
      </dsp:nvSpPr>
      <dsp:spPr>
        <a:xfrm>
          <a:off x="9224866" y="636468"/>
          <a:ext cx="1425702" cy="1425265"/>
        </a:xfrm>
        <a:prstGeom prst="ellipse">
          <a:avLst/>
        </a:prstGeom>
        <a:solidFill>
          <a:srgbClr val="98D43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7E456C-8DD5-4F41-9D37-7E0485B66E60}">
      <dsp:nvSpPr>
        <dsp:cNvPr id="0" name=""/>
        <dsp:cNvSpPr/>
      </dsp:nvSpPr>
      <dsp:spPr>
        <a:xfrm>
          <a:off x="9273302" y="683985"/>
          <a:ext cx="1329883" cy="1330231"/>
        </a:xfrm>
        <a:prstGeom prst="ellipse">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rtl="0">
            <a:lnSpc>
              <a:spcPct val="90000"/>
            </a:lnSpc>
            <a:spcBef>
              <a:spcPct val="0"/>
            </a:spcBef>
            <a:spcAft>
              <a:spcPct val="35000"/>
            </a:spcAft>
            <a:buNone/>
          </a:pPr>
          <a:r>
            <a:rPr lang="es-419" sz="1100" b="0" i="0" u="none" strike="noStrike" kern="1200" noProof="0" dirty="0">
              <a:highlight>
                <a:srgbClr val="000000">
                  <a:alpha val="0"/>
                </a:srgbClr>
              </a:highlight>
              <a:latin typeface="Calibri"/>
            </a:rPr>
            <a:t>Cierre del proyecto y subvención</a:t>
          </a:r>
        </a:p>
      </dsp:txBody>
      <dsp:txXfrm>
        <a:off x="9462834" y="874054"/>
        <a:ext cx="949766" cy="950093"/>
      </dsp:txXfrm>
    </dsp:sp>
    <dsp:sp modelId="{E96822C9-5504-4537-9E99-582AD6FAA38E}">
      <dsp:nvSpPr>
        <dsp:cNvPr id="0" name=""/>
        <dsp:cNvSpPr/>
      </dsp:nvSpPr>
      <dsp:spPr>
        <a:xfrm rot="2700000">
          <a:off x="7752490" y="636308"/>
          <a:ext cx="1425336" cy="1425336"/>
        </a:xfrm>
        <a:prstGeom prst="teardrop">
          <a:avLst>
            <a:gd name="adj" fmla="val 100000"/>
          </a:avLst>
        </a:prstGeom>
        <a:solidFill>
          <a:srgbClr val="98D43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C5B513-536B-487F-A864-8F374F35F6A7}">
      <dsp:nvSpPr>
        <dsp:cNvPr id="0" name=""/>
        <dsp:cNvSpPr/>
      </dsp:nvSpPr>
      <dsp:spPr>
        <a:xfrm>
          <a:off x="7800216" y="683985"/>
          <a:ext cx="1329883" cy="1330231"/>
        </a:xfrm>
        <a:prstGeom prst="ellipse">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rtl="0">
            <a:lnSpc>
              <a:spcPct val="90000"/>
            </a:lnSpc>
            <a:spcBef>
              <a:spcPct val="0"/>
            </a:spcBef>
            <a:spcAft>
              <a:spcPct val="35000"/>
            </a:spcAft>
            <a:buNone/>
          </a:pPr>
          <a:r>
            <a:rPr lang="es-419" sz="1100" b="0" i="0" u="none" strike="noStrike" kern="1200" noProof="0" dirty="0">
              <a:highlight>
                <a:srgbClr val="000000">
                  <a:alpha val="0"/>
                </a:srgbClr>
              </a:highlight>
              <a:latin typeface="Calibri"/>
            </a:rPr>
            <a:t>Ejecución del proyecto</a:t>
          </a:r>
        </a:p>
      </dsp:txBody>
      <dsp:txXfrm>
        <a:off x="7989748" y="874054"/>
        <a:ext cx="949766" cy="950093"/>
      </dsp:txXfrm>
    </dsp:sp>
    <dsp:sp modelId="{1BC50E31-EAEA-481A-A03E-BB33BD5DB7C1}">
      <dsp:nvSpPr>
        <dsp:cNvPr id="0" name=""/>
        <dsp:cNvSpPr/>
      </dsp:nvSpPr>
      <dsp:spPr>
        <a:xfrm rot="2700000">
          <a:off x="6280457" y="636308"/>
          <a:ext cx="1425336" cy="1425336"/>
        </a:xfrm>
        <a:prstGeom prst="teardrop">
          <a:avLst>
            <a:gd name="adj" fmla="val 100000"/>
          </a:avLst>
        </a:prstGeom>
        <a:solidFill>
          <a:srgbClr val="98D43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F00817-E109-48DF-943D-FC6700DA9277}">
      <dsp:nvSpPr>
        <dsp:cNvPr id="0" name=""/>
        <dsp:cNvSpPr/>
      </dsp:nvSpPr>
      <dsp:spPr>
        <a:xfrm>
          <a:off x="6327131" y="683985"/>
          <a:ext cx="1329883" cy="1330231"/>
        </a:xfrm>
        <a:prstGeom prst="ellipse">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rtl="0">
            <a:lnSpc>
              <a:spcPct val="90000"/>
            </a:lnSpc>
            <a:spcBef>
              <a:spcPct val="0"/>
            </a:spcBef>
            <a:spcAft>
              <a:spcPct val="35000"/>
            </a:spcAft>
            <a:buNone/>
          </a:pPr>
          <a:r>
            <a:rPr lang="es-419" sz="1100" b="0" i="0" u="none" strike="noStrike" kern="1200" noProof="0" dirty="0">
              <a:highlight>
                <a:srgbClr val="000000">
                  <a:alpha val="0"/>
                </a:srgbClr>
              </a:highlight>
              <a:latin typeface="Calibri"/>
            </a:rPr>
            <a:t>Autoridad para utilizar los fondos de la subvención</a:t>
          </a:r>
        </a:p>
      </dsp:txBody>
      <dsp:txXfrm>
        <a:off x="6517716" y="874054"/>
        <a:ext cx="949766" cy="950093"/>
      </dsp:txXfrm>
    </dsp:sp>
    <dsp:sp modelId="{0A60986F-A710-43DA-A649-85EAFDA20538}">
      <dsp:nvSpPr>
        <dsp:cNvPr id="0" name=""/>
        <dsp:cNvSpPr/>
      </dsp:nvSpPr>
      <dsp:spPr>
        <a:xfrm rot="2700000">
          <a:off x="4807372" y="636308"/>
          <a:ext cx="1425336" cy="1425336"/>
        </a:xfrm>
        <a:prstGeom prst="teardrop">
          <a:avLst>
            <a:gd name="adj" fmla="val 100000"/>
          </a:avLst>
        </a:prstGeom>
        <a:solidFill>
          <a:srgbClr val="98D43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86AF16-CA7B-4C32-97F7-FC46128EDB23}">
      <dsp:nvSpPr>
        <dsp:cNvPr id="0" name=""/>
        <dsp:cNvSpPr/>
      </dsp:nvSpPr>
      <dsp:spPr>
        <a:xfrm>
          <a:off x="4855098" y="683985"/>
          <a:ext cx="1329883" cy="1330231"/>
        </a:xfrm>
        <a:prstGeom prst="ellipse">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rtl="0">
            <a:lnSpc>
              <a:spcPct val="90000"/>
            </a:lnSpc>
            <a:spcBef>
              <a:spcPct val="0"/>
            </a:spcBef>
            <a:spcAft>
              <a:spcPct val="35000"/>
            </a:spcAft>
            <a:buNone/>
          </a:pPr>
          <a:r>
            <a:rPr lang="es-419" sz="1100" b="0" i="0" u="none" strike="noStrike" kern="1200" noProof="0" dirty="0">
              <a:highlight>
                <a:srgbClr val="000000">
                  <a:alpha val="0"/>
                </a:srgbClr>
              </a:highlight>
              <a:latin typeface="Calibri"/>
            </a:rPr>
            <a:t>Normativa federal y cumplimiento</a:t>
          </a:r>
        </a:p>
      </dsp:txBody>
      <dsp:txXfrm>
        <a:off x="5044630" y="874054"/>
        <a:ext cx="949766" cy="950093"/>
      </dsp:txXfrm>
    </dsp:sp>
    <dsp:sp modelId="{9CD998A9-1A73-40B0-947C-27166738283E}">
      <dsp:nvSpPr>
        <dsp:cNvPr id="0" name=""/>
        <dsp:cNvSpPr/>
      </dsp:nvSpPr>
      <dsp:spPr>
        <a:xfrm rot="2700000">
          <a:off x="3334286" y="636308"/>
          <a:ext cx="1425336" cy="1425336"/>
        </a:xfrm>
        <a:prstGeom prst="teardrop">
          <a:avLst>
            <a:gd name="adj" fmla="val 100000"/>
          </a:avLst>
        </a:prstGeom>
        <a:solidFill>
          <a:srgbClr val="98D43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DDCAF0-E669-408C-9E70-E72EA6364D12}">
      <dsp:nvSpPr>
        <dsp:cNvPr id="0" name=""/>
        <dsp:cNvSpPr/>
      </dsp:nvSpPr>
      <dsp:spPr>
        <a:xfrm>
          <a:off x="3382012" y="683985"/>
          <a:ext cx="1329883" cy="1330231"/>
        </a:xfrm>
        <a:prstGeom prst="ellipse">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rtl="0">
            <a:lnSpc>
              <a:spcPct val="90000"/>
            </a:lnSpc>
            <a:spcBef>
              <a:spcPct val="0"/>
            </a:spcBef>
            <a:spcAft>
              <a:spcPct val="35000"/>
            </a:spcAft>
            <a:buNone/>
          </a:pPr>
          <a:r>
            <a:rPr lang="es-419" sz="1100" b="0" i="0" u="none" strike="noStrike" kern="1200" noProof="0" dirty="0">
              <a:highlight>
                <a:srgbClr val="000000">
                  <a:alpha val="0"/>
                </a:srgbClr>
              </a:highlight>
              <a:latin typeface="Calibri"/>
            </a:rPr>
            <a:t>Proceso de acuerdo con el subreceptor</a:t>
          </a:r>
        </a:p>
      </dsp:txBody>
      <dsp:txXfrm>
        <a:off x="3571544" y="874054"/>
        <a:ext cx="949766" cy="950093"/>
      </dsp:txXfrm>
    </dsp:sp>
    <dsp:sp modelId="{1458024F-72D9-4D6F-BE4D-783917572EE5}">
      <dsp:nvSpPr>
        <dsp:cNvPr id="0" name=""/>
        <dsp:cNvSpPr/>
      </dsp:nvSpPr>
      <dsp:spPr>
        <a:xfrm rot="2700000">
          <a:off x="1862253" y="636308"/>
          <a:ext cx="1425336" cy="1425336"/>
        </a:xfrm>
        <a:prstGeom prst="teardrop">
          <a:avLst>
            <a:gd name="adj" fmla="val 100000"/>
          </a:avLst>
        </a:prstGeom>
        <a:solidFill>
          <a:srgbClr val="98D43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2CA68D-8B89-4218-B33C-357DECAD6962}">
      <dsp:nvSpPr>
        <dsp:cNvPr id="0" name=""/>
        <dsp:cNvSpPr/>
      </dsp:nvSpPr>
      <dsp:spPr>
        <a:xfrm>
          <a:off x="1908927" y="683985"/>
          <a:ext cx="1329883" cy="1330231"/>
        </a:xfrm>
        <a:prstGeom prst="ellipse">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rtl="0">
            <a:lnSpc>
              <a:spcPct val="90000"/>
            </a:lnSpc>
            <a:spcBef>
              <a:spcPct val="0"/>
            </a:spcBef>
            <a:spcAft>
              <a:spcPct val="35000"/>
            </a:spcAft>
            <a:buNone/>
          </a:pPr>
          <a:r>
            <a:rPr lang="es-419" sz="1100" b="0" i="0" u="none" strike="noStrike" kern="1200" noProof="0" dirty="0">
              <a:highlight>
                <a:srgbClr val="000000">
                  <a:alpha val="0"/>
                </a:srgbClr>
              </a:highlight>
              <a:latin typeface="Calibri"/>
            </a:rPr>
            <a:t>Adjudicación</a:t>
          </a:r>
        </a:p>
      </dsp:txBody>
      <dsp:txXfrm>
        <a:off x="2099512" y="874054"/>
        <a:ext cx="949766" cy="950093"/>
      </dsp:txXfrm>
    </dsp:sp>
    <dsp:sp modelId="{6C7E2F4E-CD48-4575-860B-0085900F74A5}">
      <dsp:nvSpPr>
        <dsp:cNvPr id="0" name=""/>
        <dsp:cNvSpPr/>
      </dsp:nvSpPr>
      <dsp:spPr>
        <a:xfrm rot="2700000">
          <a:off x="389168" y="636308"/>
          <a:ext cx="1425336" cy="1425336"/>
        </a:xfrm>
        <a:prstGeom prst="teardrop">
          <a:avLst>
            <a:gd name="adj" fmla="val 100000"/>
          </a:avLst>
        </a:prstGeom>
        <a:solidFill>
          <a:srgbClr val="98D43C"/>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351AAE-7F7B-4249-B95A-99E3E9745E1F}">
      <dsp:nvSpPr>
        <dsp:cNvPr id="0" name=""/>
        <dsp:cNvSpPr/>
      </dsp:nvSpPr>
      <dsp:spPr>
        <a:xfrm>
          <a:off x="436894" y="683985"/>
          <a:ext cx="1329883" cy="1330231"/>
        </a:xfrm>
        <a:prstGeom prst="ellipse">
          <a:avLst/>
        </a:prstGeom>
        <a:solidFill>
          <a:srgbClr val="006992">
            <a:alpha val="90000"/>
          </a:srgbClr>
        </a:solidFill>
        <a:ln w="12700" cap="flat" cmpd="sng" algn="ctr">
          <a:solidFill>
            <a:schemeClr val="accent3"/>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rtl="0">
            <a:lnSpc>
              <a:spcPct val="90000"/>
            </a:lnSpc>
            <a:spcBef>
              <a:spcPct val="0"/>
            </a:spcBef>
            <a:spcAft>
              <a:spcPct val="35000"/>
            </a:spcAft>
            <a:buNone/>
          </a:pPr>
          <a:r>
            <a:rPr lang="es-419" sz="1100" b="0" i="0" u="none" strike="noStrike" kern="1200" noProof="0" dirty="0">
              <a:solidFill>
                <a:srgbClr val="FFFFFF"/>
              </a:solidFill>
              <a:highlight>
                <a:srgbClr val="000000">
                  <a:alpha val="0"/>
                </a:srgbClr>
              </a:highlight>
              <a:latin typeface="Calibri"/>
            </a:rPr>
            <a:t>Ciclo de solicitud</a:t>
          </a:r>
        </a:p>
      </dsp:txBody>
      <dsp:txXfrm>
        <a:off x="626426" y="874054"/>
        <a:ext cx="949766" cy="950093"/>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atin typeface="Calibri" panose="020F0502020204030204" pitchFamily="34" charset="0"/>
              </a:defRPr>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atin typeface="Calibri" panose="020F0502020204030204" pitchFamily="34" charset="0"/>
              </a:defRPr>
            </a:lvl1pPr>
          </a:lstStyle>
          <a:p>
            <a:fld id="{3DC15834-BEE7-49A4-A8D3-A1C01FFBD13D}" type="datetimeFigureOut">
              <a:rPr lang="en-US" smtClean="0"/>
              <a:t>3/29/2023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atin typeface="Calibri" panose="020F050202020403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atin typeface="Calibri" panose="020F0502020204030204" pitchFamily="34" charset="0"/>
              </a:defRPr>
            </a:lvl1pPr>
          </a:lstStyle>
          <a:p>
            <a:fld id="{736B739D-6C6F-4A6B-B95D-4320334B706A}" type="slidenum">
              <a:rPr lang="en-US" smtClean="0"/>
              <a:t>‹#›</a:t>
            </a:fld>
            <a:endParaRPr lang="en-US" dirty="0"/>
          </a:p>
        </p:txBody>
      </p:sp>
    </p:spTree>
    <p:extLst>
      <p:ext uri="{BB962C8B-B14F-4D97-AF65-F5344CB8AC3E}">
        <p14:creationId xmlns:p14="http://schemas.microsoft.com/office/powerpoint/2010/main" val="329815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200" kern="1200">
        <a:solidFill>
          <a:schemeClr val="tx1"/>
        </a:solidFill>
        <a:latin typeface="Calibri" panose="020F0502020204030204" pitchFamily="34" charset="0"/>
        <a:ea typeface="+mn-ea"/>
        <a:cs typeface="+mn-cs"/>
      </a:defRPr>
    </a:lvl2pPr>
    <a:lvl3pPr marL="914400" algn="l" defTabSz="914400" rtl="0" eaLnBrk="1" latinLnBrk="0" hangingPunct="1">
      <a:defRPr sz="1200" kern="1200">
        <a:solidFill>
          <a:schemeClr val="tx1"/>
        </a:solidFill>
        <a:latin typeface="Calibri" panose="020F0502020204030204" pitchFamily="34" charset="0"/>
        <a:ea typeface="+mn-ea"/>
        <a:cs typeface="+mn-cs"/>
      </a:defRPr>
    </a:lvl3pPr>
    <a:lvl4pPr marL="1371600" algn="l" defTabSz="914400" rtl="0" eaLnBrk="1" latinLnBrk="0" hangingPunct="1">
      <a:defRPr sz="1200" kern="1200">
        <a:solidFill>
          <a:schemeClr val="tx1"/>
        </a:solidFill>
        <a:latin typeface="Calibri" panose="020F0502020204030204" pitchFamily="34" charset="0"/>
        <a:ea typeface="+mn-ea"/>
        <a:cs typeface="+mn-cs"/>
      </a:defRPr>
    </a:lvl4pPr>
    <a:lvl5pPr marL="1828800" algn="l" defTabSz="914400" rtl="0" eaLnBrk="1" latinLnBrk="0" hangingPunct="1">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sz="1400" dirty="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1</a:t>
            </a:fld>
            <a:endParaRPr lang="en-US" dirty="0"/>
          </a:p>
        </p:txBody>
      </p:sp>
    </p:spTree>
    <p:extLst>
      <p:ext uri="{BB962C8B-B14F-4D97-AF65-F5344CB8AC3E}">
        <p14:creationId xmlns:p14="http://schemas.microsoft.com/office/powerpoint/2010/main" val="561737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254296" defTabSz="931774">
              <a:spcAft>
                <a:spcPts val="611"/>
              </a:spcAft>
              <a:buClr>
                <a:srgbClr val="6FAC46"/>
              </a:buClr>
              <a:tabLst>
                <a:tab pos="258826" algn="l"/>
              </a:tabLst>
            </a:pPr>
            <a:endParaRPr lang="en-US"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10</a:t>
            </a:fld>
            <a:endParaRPr lang="en-US" dirty="0"/>
          </a:p>
        </p:txBody>
      </p:sp>
    </p:spTree>
    <p:extLst>
      <p:ext uri="{BB962C8B-B14F-4D97-AF65-F5344CB8AC3E}">
        <p14:creationId xmlns:p14="http://schemas.microsoft.com/office/powerpoint/2010/main" val="3955974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11</a:t>
            </a:fld>
            <a:endParaRPr lang="en-US" dirty="0"/>
          </a:p>
        </p:txBody>
      </p:sp>
    </p:spTree>
    <p:extLst>
      <p:ext uri="{BB962C8B-B14F-4D97-AF65-F5344CB8AC3E}">
        <p14:creationId xmlns:p14="http://schemas.microsoft.com/office/powerpoint/2010/main" val="20152127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endParaRPr lang="en-US" dirty="0"/>
          </a:p>
        </p:txBody>
      </p:sp>
      <p:sp>
        <p:nvSpPr>
          <p:cNvPr id="4" name="Slide Number Placeholder 3"/>
          <p:cNvSpPr>
            <a:spLocks noGrp="1"/>
          </p:cNvSpPr>
          <p:nvPr>
            <p:ph type="sldNum" sz="quarter" idx="5"/>
          </p:nvPr>
        </p:nvSpPr>
        <p:spPr/>
        <p:txBody>
          <a:bodyPr/>
          <a:lstStyle/>
          <a:p>
            <a:fld id="{736B739D-6C6F-4A6B-B95D-4320334B706A}" type="slidenum">
              <a:rPr lang="en-US" smtClean="0"/>
              <a:t>12</a:t>
            </a:fld>
            <a:endParaRPr lang="en-US" dirty="0"/>
          </a:p>
        </p:txBody>
      </p:sp>
    </p:spTree>
    <p:extLst>
      <p:ext uri="{BB962C8B-B14F-4D97-AF65-F5344CB8AC3E}">
        <p14:creationId xmlns:p14="http://schemas.microsoft.com/office/powerpoint/2010/main" val="36323806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spcAft>
                <a:spcPts val="611"/>
              </a:spcAft>
              <a:defRPr/>
            </a:pPr>
            <a:endParaRPr lang="en-US"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13</a:t>
            </a:fld>
            <a:endParaRPr lang="en-US" dirty="0"/>
          </a:p>
        </p:txBody>
      </p:sp>
    </p:spTree>
    <p:extLst>
      <p:ext uri="{BB962C8B-B14F-4D97-AF65-F5344CB8AC3E}">
        <p14:creationId xmlns:p14="http://schemas.microsoft.com/office/powerpoint/2010/main" val="33147846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spcAft>
                <a:spcPts val="611"/>
              </a:spcAft>
              <a:buClr>
                <a:srgbClr val="97C83B"/>
              </a:buClr>
            </a:pPr>
            <a:endParaRPr lang="en-US"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14</a:t>
            </a:fld>
            <a:endParaRPr lang="en-US" dirty="0"/>
          </a:p>
        </p:txBody>
      </p:sp>
    </p:spTree>
    <p:extLst>
      <p:ext uri="{BB962C8B-B14F-4D97-AF65-F5344CB8AC3E}">
        <p14:creationId xmlns:p14="http://schemas.microsoft.com/office/powerpoint/2010/main" val="35732622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spcAft>
                <a:spcPts val="611"/>
              </a:spcAft>
              <a:defRPr/>
            </a:pPr>
            <a:endParaRPr lang="en-US" dirty="0"/>
          </a:p>
        </p:txBody>
      </p:sp>
      <p:sp>
        <p:nvSpPr>
          <p:cNvPr id="4" name="Slide Number Placeholder 3"/>
          <p:cNvSpPr>
            <a:spLocks noGrp="1"/>
          </p:cNvSpPr>
          <p:nvPr>
            <p:ph type="sldNum" sz="quarter" idx="5"/>
          </p:nvPr>
        </p:nvSpPr>
        <p:spPr/>
        <p:txBody>
          <a:bodyPr/>
          <a:lstStyle/>
          <a:p>
            <a:fld id="{736B739D-6C6F-4A6B-B95D-4320334B706A}" type="slidenum">
              <a:rPr lang="en-US" smtClean="0"/>
              <a:t>15</a:t>
            </a:fld>
            <a:endParaRPr lang="en-US" dirty="0"/>
          </a:p>
        </p:txBody>
      </p:sp>
    </p:spTree>
    <p:extLst>
      <p:ext uri="{BB962C8B-B14F-4D97-AF65-F5344CB8AC3E}">
        <p14:creationId xmlns:p14="http://schemas.microsoft.com/office/powerpoint/2010/main" val="17208702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spcBef>
                <a:spcPts val="611"/>
              </a:spcBef>
              <a:spcAft>
                <a:spcPts val="611"/>
              </a:spcAft>
              <a:buFont typeface="Wingdings" panose="05000000000000000000" pitchFamily="2" charset="2"/>
              <a:buNone/>
            </a:pPr>
            <a:endParaRPr lang="en-US"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16</a:t>
            </a:fld>
            <a:endParaRPr lang="en-US" dirty="0"/>
          </a:p>
        </p:txBody>
      </p:sp>
    </p:spTree>
    <p:extLst>
      <p:ext uri="{BB962C8B-B14F-4D97-AF65-F5344CB8AC3E}">
        <p14:creationId xmlns:p14="http://schemas.microsoft.com/office/powerpoint/2010/main" val="21428372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spcAft>
                <a:spcPts val="611"/>
              </a:spcAft>
            </a:pPr>
            <a:endParaRPr lang="en-US" b="0" dirty="0">
              <a:solidFill>
                <a:schemeClr val="tx1"/>
              </a:solidFill>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17</a:t>
            </a:fld>
            <a:endParaRPr lang="en-US" dirty="0"/>
          </a:p>
        </p:txBody>
      </p:sp>
    </p:spTree>
    <p:extLst>
      <p:ext uri="{BB962C8B-B14F-4D97-AF65-F5344CB8AC3E}">
        <p14:creationId xmlns:p14="http://schemas.microsoft.com/office/powerpoint/2010/main" val="42059908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Bef>
                <a:spcPts val="306"/>
              </a:spcBef>
              <a:spcAft>
                <a:spcPts val="306"/>
              </a:spcAft>
              <a:tabLst>
                <a:tab pos="232943" algn="l"/>
              </a:tabLst>
            </a:pPr>
            <a:endParaRPr lang="en-US" dirty="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18</a:t>
            </a:fld>
            <a:endParaRPr lang="en-US" dirty="0"/>
          </a:p>
        </p:txBody>
      </p:sp>
    </p:spTree>
    <p:extLst>
      <p:ext uri="{BB962C8B-B14F-4D97-AF65-F5344CB8AC3E}">
        <p14:creationId xmlns:p14="http://schemas.microsoft.com/office/powerpoint/2010/main" val="31452964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19</a:t>
            </a:fld>
            <a:endParaRPr lang="en-US" dirty="0"/>
          </a:p>
        </p:txBody>
      </p:sp>
    </p:spTree>
    <p:extLst>
      <p:ext uri="{BB962C8B-B14F-4D97-AF65-F5344CB8AC3E}">
        <p14:creationId xmlns:p14="http://schemas.microsoft.com/office/powerpoint/2010/main" val="1374497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spcAft>
                <a:spcPts val="611"/>
              </a:spcAft>
              <a:defRPr/>
            </a:pPr>
            <a:endParaRPr lang="en-US" dirty="0">
              <a:solidFill>
                <a:schemeClr val="tx1"/>
              </a:solidFill>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2</a:t>
            </a:fld>
            <a:endParaRPr lang="en-US" dirty="0"/>
          </a:p>
        </p:txBody>
      </p:sp>
    </p:spTree>
    <p:extLst>
      <p:ext uri="{BB962C8B-B14F-4D97-AF65-F5344CB8AC3E}">
        <p14:creationId xmlns:p14="http://schemas.microsoft.com/office/powerpoint/2010/main" val="27539524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92D050"/>
              </a:buClr>
            </a:pPr>
            <a:endParaRPr lang="en-US" dirty="0">
              <a:solidFill>
                <a:schemeClr val="tx1"/>
              </a:solidFill>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20</a:t>
            </a:fld>
            <a:endParaRPr lang="en-US" dirty="0"/>
          </a:p>
        </p:txBody>
      </p:sp>
    </p:spTree>
    <p:extLst>
      <p:ext uri="{BB962C8B-B14F-4D97-AF65-F5344CB8AC3E}">
        <p14:creationId xmlns:p14="http://schemas.microsoft.com/office/powerpoint/2010/main" val="31977226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21</a:t>
            </a:fld>
            <a:endParaRPr lang="en-US" dirty="0"/>
          </a:p>
        </p:txBody>
      </p:sp>
    </p:spTree>
    <p:extLst>
      <p:ext uri="{BB962C8B-B14F-4D97-AF65-F5344CB8AC3E}">
        <p14:creationId xmlns:p14="http://schemas.microsoft.com/office/powerpoint/2010/main" val="21556804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22</a:t>
            </a:fld>
            <a:endParaRPr lang="en-US" dirty="0"/>
          </a:p>
        </p:txBody>
      </p:sp>
    </p:spTree>
    <p:extLst>
      <p:ext uri="{BB962C8B-B14F-4D97-AF65-F5344CB8AC3E}">
        <p14:creationId xmlns:p14="http://schemas.microsoft.com/office/powerpoint/2010/main" val="33916990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solidFill>
                <a:schemeClr val="tx1"/>
              </a:solidFill>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23</a:t>
            </a:fld>
            <a:endParaRPr lang="en-US" dirty="0"/>
          </a:p>
        </p:txBody>
      </p:sp>
    </p:spTree>
    <p:extLst>
      <p:ext uri="{BB962C8B-B14F-4D97-AF65-F5344CB8AC3E}">
        <p14:creationId xmlns:p14="http://schemas.microsoft.com/office/powerpoint/2010/main" val="26090834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pc="-5"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24</a:t>
            </a:fld>
            <a:endParaRPr lang="en-US" dirty="0"/>
          </a:p>
        </p:txBody>
      </p:sp>
    </p:spTree>
    <p:extLst>
      <p:ext uri="{BB962C8B-B14F-4D97-AF65-F5344CB8AC3E}">
        <p14:creationId xmlns:p14="http://schemas.microsoft.com/office/powerpoint/2010/main" val="38997286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endParaRPr lang="en-US" i="1" spc="-5"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25</a:t>
            </a:fld>
            <a:endParaRPr lang="en-US" dirty="0"/>
          </a:p>
        </p:txBody>
      </p:sp>
    </p:spTree>
    <p:extLst>
      <p:ext uri="{BB962C8B-B14F-4D97-AF65-F5344CB8AC3E}">
        <p14:creationId xmlns:p14="http://schemas.microsoft.com/office/powerpoint/2010/main" val="38630859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endParaRPr lang="en-US"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26</a:t>
            </a:fld>
            <a:endParaRPr lang="en-US" dirty="0"/>
          </a:p>
        </p:txBody>
      </p:sp>
    </p:spTree>
    <p:extLst>
      <p:ext uri="{BB962C8B-B14F-4D97-AF65-F5344CB8AC3E}">
        <p14:creationId xmlns:p14="http://schemas.microsoft.com/office/powerpoint/2010/main" val="4384571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spcAft>
                <a:spcPts val="611"/>
              </a:spcAft>
              <a:defRPr/>
            </a:pPr>
            <a:endParaRPr lang="en-US" dirty="0"/>
          </a:p>
        </p:txBody>
      </p:sp>
      <p:sp>
        <p:nvSpPr>
          <p:cNvPr id="4" name="Slide Number Placeholder 3"/>
          <p:cNvSpPr>
            <a:spLocks noGrp="1"/>
          </p:cNvSpPr>
          <p:nvPr>
            <p:ph type="sldNum" sz="quarter" idx="5"/>
          </p:nvPr>
        </p:nvSpPr>
        <p:spPr/>
        <p:txBody>
          <a:bodyPr/>
          <a:lstStyle/>
          <a:p>
            <a:fld id="{736B739D-6C6F-4A6B-B95D-4320334B706A}" type="slidenum">
              <a:rPr lang="en-US" smtClean="0"/>
              <a:t>27</a:t>
            </a:fld>
            <a:endParaRPr lang="en-US" dirty="0"/>
          </a:p>
        </p:txBody>
      </p:sp>
    </p:spTree>
    <p:extLst>
      <p:ext uri="{BB962C8B-B14F-4D97-AF65-F5344CB8AC3E}">
        <p14:creationId xmlns:p14="http://schemas.microsoft.com/office/powerpoint/2010/main" val="5006458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11"/>
              </a:spcBef>
            </a:pPr>
            <a:endParaRPr lang="en-US" dirty="0">
              <a:ea typeface="Times New Roman" panose="02020603050405020304" pitchFamily="18"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28</a:t>
            </a:fld>
            <a:endParaRPr lang="en-US" dirty="0"/>
          </a:p>
        </p:txBody>
      </p:sp>
    </p:spTree>
    <p:extLst>
      <p:ext uri="{BB962C8B-B14F-4D97-AF65-F5344CB8AC3E}">
        <p14:creationId xmlns:p14="http://schemas.microsoft.com/office/powerpoint/2010/main" val="12344731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29</a:t>
            </a:fld>
            <a:endParaRPr lang="en-US" dirty="0"/>
          </a:p>
        </p:txBody>
      </p:sp>
    </p:spTree>
    <p:extLst>
      <p:ext uri="{BB962C8B-B14F-4D97-AF65-F5344CB8AC3E}">
        <p14:creationId xmlns:p14="http://schemas.microsoft.com/office/powerpoint/2010/main" val="3563105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spcAft>
                <a:spcPts val="611"/>
              </a:spcAft>
              <a:defRPr/>
            </a:pPr>
            <a:endParaRPr lang="en-US"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3</a:t>
            </a:fld>
            <a:endParaRPr lang="en-US" dirty="0"/>
          </a:p>
        </p:txBody>
      </p:sp>
    </p:spTree>
    <p:extLst>
      <p:ext uri="{BB962C8B-B14F-4D97-AF65-F5344CB8AC3E}">
        <p14:creationId xmlns:p14="http://schemas.microsoft.com/office/powerpoint/2010/main" val="38293865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5001">
              <a:spcBef>
                <a:spcPts val="611"/>
              </a:spcBef>
              <a:spcAft>
                <a:spcPts val="611"/>
              </a:spcAft>
              <a:buClr>
                <a:srgbClr val="90C343"/>
              </a:buClr>
              <a:tabLst>
                <a:tab pos="310591" algn="l"/>
              </a:tabLst>
            </a:pPr>
            <a:endParaRPr lang="en-US" dirty="0"/>
          </a:p>
        </p:txBody>
      </p:sp>
      <p:sp>
        <p:nvSpPr>
          <p:cNvPr id="4" name="Slide Number Placeholder 3"/>
          <p:cNvSpPr>
            <a:spLocks noGrp="1"/>
          </p:cNvSpPr>
          <p:nvPr>
            <p:ph type="sldNum" sz="quarter" idx="5"/>
          </p:nvPr>
        </p:nvSpPr>
        <p:spPr/>
        <p:txBody>
          <a:bodyPr/>
          <a:lstStyle/>
          <a:p>
            <a:fld id="{736B739D-6C6F-4A6B-B95D-4320334B706A}" type="slidenum">
              <a:rPr lang="en-US" smtClean="0"/>
              <a:t>30</a:t>
            </a:fld>
            <a:endParaRPr lang="en-US" dirty="0"/>
          </a:p>
        </p:txBody>
      </p:sp>
    </p:spTree>
    <p:extLst>
      <p:ext uri="{BB962C8B-B14F-4D97-AF65-F5344CB8AC3E}">
        <p14:creationId xmlns:p14="http://schemas.microsoft.com/office/powerpoint/2010/main" val="35189720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5001" lvl="1" indent="0">
              <a:spcBef>
                <a:spcPts val="611"/>
              </a:spcBef>
              <a:spcAft>
                <a:spcPts val="611"/>
              </a:spcAft>
              <a:buClr>
                <a:srgbClr val="90C343"/>
              </a:buClr>
              <a:buFont typeface="Wingdings"/>
              <a:buNone/>
              <a:tabLst>
                <a:tab pos="310591" algn="l"/>
              </a:tabLst>
            </a:pPr>
            <a:endParaRPr lang="en-US" spc="-5"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31</a:t>
            </a:fld>
            <a:endParaRPr lang="en-US" dirty="0"/>
          </a:p>
        </p:txBody>
      </p:sp>
    </p:spTree>
    <p:extLst>
      <p:ext uri="{BB962C8B-B14F-4D97-AF65-F5344CB8AC3E}">
        <p14:creationId xmlns:p14="http://schemas.microsoft.com/office/powerpoint/2010/main" val="1714093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pc="-5"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32</a:t>
            </a:fld>
            <a:endParaRPr lang="en-US" dirty="0"/>
          </a:p>
        </p:txBody>
      </p:sp>
    </p:spTree>
    <p:extLst>
      <p:ext uri="{BB962C8B-B14F-4D97-AF65-F5344CB8AC3E}">
        <p14:creationId xmlns:p14="http://schemas.microsoft.com/office/powerpoint/2010/main" val="10830207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7648" defTabSz="931774">
              <a:spcAft>
                <a:spcPts val="611"/>
              </a:spcAft>
              <a:buClr>
                <a:srgbClr val="90C343"/>
              </a:buClr>
              <a:tabLst>
                <a:tab pos="310591" algn="l"/>
              </a:tabLst>
              <a:defRPr/>
            </a:pPr>
            <a:endParaRPr lang="en-US" dirty="0">
              <a:solidFill>
                <a:schemeClr val="tx1"/>
              </a:solidFill>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33</a:t>
            </a:fld>
            <a:endParaRPr lang="en-US" dirty="0"/>
          </a:p>
        </p:txBody>
      </p:sp>
    </p:spTree>
    <p:extLst>
      <p:ext uri="{BB962C8B-B14F-4D97-AF65-F5344CB8AC3E}">
        <p14:creationId xmlns:p14="http://schemas.microsoft.com/office/powerpoint/2010/main" val="16364673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11"/>
              </a:spcBef>
            </a:pPr>
            <a:endParaRPr lang="en-US" dirty="0">
              <a:solidFill>
                <a:schemeClr val="tx1"/>
              </a:solidFill>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34</a:t>
            </a:fld>
            <a:endParaRPr lang="en-US" dirty="0"/>
          </a:p>
        </p:txBody>
      </p:sp>
    </p:spTree>
    <p:extLst>
      <p:ext uri="{BB962C8B-B14F-4D97-AF65-F5344CB8AC3E}">
        <p14:creationId xmlns:p14="http://schemas.microsoft.com/office/powerpoint/2010/main" val="2565864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294" marR="185061" lvl="1" defTabSz="931774">
              <a:spcAft>
                <a:spcPts val="611"/>
              </a:spcAft>
              <a:buClr>
                <a:srgbClr val="BCD629"/>
              </a:buClr>
              <a:tabLst>
                <a:tab pos="304768" algn="l"/>
                <a:tab pos="305415" algn="l"/>
              </a:tabLst>
              <a:defRPr/>
            </a:pPr>
            <a:endParaRPr lang="en-US"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4</a:t>
            </a:fld>
            <a:endParaRPr lang="en-US" dirty="0"/>
          </a:p>
        </p:txBody>
      </p:sp>
    </p:spTree>
    <p:extLst>
      <p:ext uri="{BB962C8B-B14F-4D97-AF65-F5344CB8AC3E}">
        <p14:creationId xmlns:p14="http://schemas.microsoft.com/office/powerpoint/2010/main" val="33505530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endParaRPr lang="en-US"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5</a:t>
            </a:fld>
            <a:endParaRPr lang="en-US" dirty="0"/>
          </a:p>
        </p:txBody>
      </p:sp>
    </p:spTree>
    <p:extLst>
      <p:ext uri="{BB962C8B-B14F-4D97-AF65-F5344CB8AC3E}">
        <p14:creationId xmlns:p14="http://schemas.microsoft.com/office/powerpoint/2010/main" val="22975446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6B739D-6C6F-4A6B-B95D-4320334B706A}" type="slidenum">
              <a:rPr lang="en-US" smtClean="0"/>
              <a:t>6</a:t>
            </a:fld>
            <a:endParaRPr lang="en-US" dirty="0"/>
          </a:p>
        </p:txBody>
      </p:sp>
    </p:spTree>
    <p:extLst>
      <p:ext uri="{BB962C8B-B14F-4D97-AF65-F5344CB8AC3E}">
        <p14:creationId xmlns:p14="http://schemas.microsoft.com/office/powerpoint/2010/main" val="2171606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endParaRPr lang="en-US" dirty="0">
              <a:solidFill>
                <a:schemeClr val="tx1"/>
              </a:solidFill>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7</a:t>
            </a:fld>
            <a:endParaRPr lang="en-US" dirty="0"/>
          </a:p>
        </p:txBody>
      </p:sp>
    </p:spTree>
    <p:extLst>
      <p:ext uri="{BB962C8B-B14F-4D97-AF65-F5344CB8AC3E}">
        <p14:creationId xmlns:p14="http://schemas.microsoft.com/office/powerpoint/2010/main" val="806829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endParaRPr lang="en-US"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8</a:t>
            </a:fld>
            <a:endParaRPr lang="en-US" dirty="0"/>
          </a:p>
        </p:txBody>
      </p:sp>
    </p:spTree>
    <p:extLst>
      <p:ext uri="{BB962C8B-B14F-4D97-AF65-F5344CB8AC3E}">
        <p14:creationId xmlns:p14="http://schemas.microsoft.com/office/powerpoint/2010/main" val="6877671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9</a:t>
            </a:fld>
            <a:endParaRPr lang="en-US" dirty="0"/>
          </a:p>
        </p:txBody>
      </p:sp>
    </p:spTree>
    <p:extLst>
      <p:ext uri="{BB962C8B-B14F-4D97-AF65-F5344CB8AC3E}">
        <p14:creationId xmlns:p14="http://schemas.microsoft.com/office/powerpoint/2010/main" val="3002033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4139F-2CF6-4698-9D8A-A700DCC6EC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2F6239-2467-4376-A30D-DC9DDD7E3A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A2DE59-A43E-4780-88DC-66FCE09D4B2F}"/>
              </a:ext>
            </a:extLst>
          </p:cNvPr>
          <p:cNvSpPr>
            <a:spLocks noGrp="1"/>
          </p:cNvSpPr>
          <p:nvPr>
            <p:ph type="dt" sz="half" idx="10"/>
          </p:nvPr>
        </p:nvSpPr>
        <p:spPr/>
        <p:txBody>
          <a:bodyPr/>
          <a:lstStyle/>
          <a:p>
            <a:fld id="{76A6D98A-8355-4AA7-8FEF-415315DA6FB4}" type="datetime1">
              <a:rPr lang="en-US" smtClean="0"/>
              <a:t>3/29/2023</a:t>
            </a:fld>
            <a:endParaRPr lang="en-US" dirty="0"/>
          </a:p>
        </p:txBody>
      </p:sp>
      <p:sp>
        <p:nvSpPr>
          <p:cNvPr id="5" name="Footer Placeholder 4">
            <a:extLst>
              <a:ext uri="{FF2B5EF4-FFF2-40B4-BE49-F238E27FC236}">
                <a16:creationId xmlns:a16="http://schemas.microsoft.com/office/drawing/2014/main" id="{6473551E-B596-442F-A370-1D67F7034F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83B554C-87B2-40FE-828A-DC47F22FEB14}"/>
              </a:ext>
            </a:extLst>
          </p:cNvPr>
          <p:cNvSpPr>
            <a:spLocks noGrp="1"/>
          </p:cNvSpPr>
          <p:nvPr>
            <p:ph type="sldNum" sz="quarter" idx="12"/>
          </p:nvPr>
        </p:nvSpPr>
        <p:spPr/>
        <p:txBody>
          <a:bodyPr/>
          <a:lstStyle/>
          <a:p>
            <a:fld id="{3510CC52-F92A-4F18-9F8B-123D6467DBA3}" type="slidenum">
              <a:rPr lang="en-US" smtClean="0"/>
              <a:t>‹#›</a:t>
            </a:fld>
            <a:endParaRPr lang="en-US" dirty="0"/>
          </a:p>
        </p:txBody>
      </p:sp>
    </p:spTree>
    <p:extLst>
      <p:ext uri="{BB962C8B-B14F-4D97-AF65-F5344CB8AC3E}">
        <p14:creationId xmlns:p14="http://schemas.microsoft.com/office/powerpoint/2010/main" val="229684316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C7957-75EB-40C4-80E1-1FE5E55BED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24496E-D583-4B1D-AAA1-9C787FF2FE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C6820F-522D-459F-8D41-26F0BF13379E}"/>
              </a:ext>
            </a:extLst>
          </p:cNvPr>
          <p:cNvSpPr>
            <a:spLocks noGrp="1"/>
          </p:cNvSpPr>
          <p:nvPr>
            <p:ph type="dt" sz="half" idx="10"/>
          </p:nvPr>
        </p:nvSpPr>
        <p:spPr/>
        <p:txBody>
          <a:bodyPr/>
          <a:lstStyle/>
          <a:p>
            <a:fld id="{5F1ED9FB-8494-4B1F-85CA-B34F9AB3B4F2}" type="datetime1">
              <a:rPr lang="en-US" smtClean="0"/>
              <a:t>3/29/2023</a:t>
            </a:fld>
            <a:endParaRPr lang="en-US" dirty="0"/>
          </a:p>
        </p:txBody>
      </p:sp>
      <p:sp>
        <p:nvSpPr>
          <p:cNvPr id="5" name="Footer Placeholder 4">
            <a:extLst>
              <a:ext uri="{FF2B5EF4-FFF2-40B4-BE49-F238E27FC236}">
                <a16:creationId xmlns:a16="http://schemas.microsoft.com/office/drawing/2014/main" id="{016395FF-CF3B-4734-B893-032F72B530A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2F37803-A28F-4E9F-85F7-6ACA96E602FA}"/>
              </a:ext>
            </a:extLst>
          </p:cNvPr>
          <p:cNvSpPr>
            <a:spLocks noGrp="1"/>
          </p:cNvSpPr>
          <p:nvPr>
            <p:ph type="sldNum" sz="quarter" idx="12"/>
          </p:nvPr>
        </p:nvSpPr>
        <p:spPr/>
        <p:txBody>
          <a:bodyPr/>
          <a:lstStyle/>
          <a:p>
            <a:fld id="{3510CC52-F92A-4F18-9F8B-123D6467DBA3}" type="slidenum">
              <a:rPr lang="en-US" smtClean="0"/>
              <a:t>‹#›</a:t>
            </a:fld>
            <a:endParaRPr lang="en-US" dirty="0"/>
          </a:p>
        </p:txBody>
      </p:sp>
    </p:spTree>
    <p:extLst>
      <p:ext uri="{BB962C8B-B14F-4D97-AF65-F5344CB8AC3E}">
        <p14:creationId xmlns:p14="http://schemas.microsoft.com/office/powerpoint/2010/main" val="189714950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383A84-F218-41B4-810D-859836E8107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36EFAA-AC89-40AD-B7BC-401D9C28E7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6DEA01-C7F4-456E-A2A5-8D51C13ABB7E}"/>
              </a:ext>
            </a:extLst>
          </p:cNvPr>
          <p:cNvSpPr>
            <a:spLocks noGrp="1"/>
          </p:cNvSpPr>
          <p:nvPr>
            <p:ph type="dt" sz="half" idx="10"/>
          </p:nvPr>
        </p:nvSpPr>
        <p:spPr/>
        <p:txBody>
          <a:bodyPr/>
          <a:lstStyle/>
          <a:p>
            <a:fld id="{15BE193D-C162-4C7A-B081-BD61BB4FF042}" type="datetime1">
              <a:rPr lang="en-US" smtClean="0"/>
              <a:t>3/29/2023</a:t>
            </a:fld>
            <a:endParaRPr lang="en-US" dirty="0"/>
          </a:p>
        </p:txBody>
      </p:sp>
      <p:sp>
        <p:nvSpPr>
          <p:cNvPr id="5" name="Footer Placeholder 4">
            <a:extLst>
              <a:ext uri="{FF2B5EF4-FFF2-40B4-BE49-F238E27FC236}">
                <a16:creationId xmlns:a16="http://schemas.microsoft.com/office/drawing/2014/main" id="{818B4D9C-9216-4A9F-9147-9F1DE441479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560E032-4896-4E65-B13D-75A7C919F8B5}"/>
              </a:ext>
            </a:extLst>
          </p:cNvPr>
          <p:cNvSpPr>
            <a:spLocks noGrp="1"/>
          </p:cNvSpPr>
          <p:nvPr>
            <p:ph type="sldNum" sz="quarter" idx="12"/>
          </p:nvPr>
        </p:nvSpPr>
        <p:spPr/>
        <p:txBody>
          <a:bodyPr/>
          <a:lstStyle/>
          <a:p>
            <a:fld id="{3510CC52-F92A-4F18-9F8B-123D6467DBA3}" type="slidenum">
              <a:rPr lang="en-US" smtClean="0"/>
              <a:t>‹#›</a:t>
            </a:fld>
            <a:endParaRPr lang="en-US" dirty="0"/>
          </a:p>
        </p:txBody>
      </p:sp>
    </p:spTree>
    <p:extLst>
      <p:ext uri="{BB962C8B-B14F-4D97-AF65-F5344CB8AC3E}">
        <p14:creationId xmlns:p14="http://schemas.microsoft.com/office/powerpoint/2010/main" val="377366056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02B88-2EFC-4418-8F1B-609BA6F3A0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2B6857-3287-4460-BDFC-63FD31BEA4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5A6DCE-DBAB-4CA0-9242-E32EBCC6C009}"/>
              </a:ext>
            </a:extLst>
          </p:cNvPr>
          <p:cNvSpPr>
            <a:spLocks noGrp="1"/>
          </p:cNvSpPr>
          <p:nvPr>
            <p:ph type="dt" sz="half" idx="10"/>
          </p:nvPr>
        </p:nvSpPr>
        <p:spPr/>
        <p:txBody>
          <a:bodyPr/>
          <a:lstStyle/>
          <a:p>
            <a:fld id="{3ECF3106-4311-43DC-8304-BBE6F32093BD}" type="datetime1">
              <a:rPr lang="en-US" smtClean="0"/>
              <a:t>3/29/2023</a:t>
            </a:fld>
            <a:endParaRPr lang="en-US" dirty="0"/>
          </a:p>
        </p:txBody>
      </p:sp>
      <p:sp>
        <p:nvSpPr>
          <p:cNvPr id="5" name="Footer Placeholder 4">
            <a:extLst>
              <a:ext uri="{FF2B5EF4-FFF2-40B4-BE49-F238E27FC236}">
                <a16:creationId xmlns:a16="http://schemas.microsoft.com/office/drawing/2014/main" id="{9401F53F-3FBA-42E7-98B8-34BE01A9F8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9F8AF55-FB1B-43B0-9316-696FBC931A53}"/>
              </a:ext>
            </a:extLst>
          </p:cNvPr>
          <p:cNvSpPr>
            <a:spLocks noGrp="1"/>
          </p:cNvSpPr>
          <p:nvPr>
            <p:ph type="sldNum" sz="quarter" idx="12"/>
          </p:nvPr>
        </p:nvSpPr>
        <p:spPr/>
        <p:txBody>
          <a:bodyPr/>
          <a:lstStyle/>
          <a:p>
            <a:fld id="{3510CC52-F92A-4F18-9F8B-123D6467DBA3}" type="slidenum">
              <a:rPr lang="en-US" smtClean="0"/>
              <a:t>‹#›</a:t>
            </a:fld>
            <a:endParaRPr lang="en-US" dirty="0"/>
          </a:p>
        </p:txBody>
      </p:sp>
    </p:spTree>
    <p:extLst>
      <p:ext uri="{BB962C8B-B14F-4D97-AF65-F5344CB8AC3E}">
        <p14:creationId xmlns:p14="http://schemas.microsoft.com/office/powerpoint/2010/main" val="401331960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B83C3-269F-4370-A0F2-0E2B4E497D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4197FFF-DD5E-4B70-98DA-C075545CA9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0EFAF7-2309-4C8D-8C66-090E6F23445E}"/>
              </a:ext>
            </a:extLst>
          </p:cNvPr>
          <p:cNvSpPr>
            <a:spLocks noGrp="1"/>
          </p:cNvSpPr>
          <p:nvPr>
            <p:ph type="dt" sz="half" idx="10"/>
          </p:nvPr>
        </p:nvSpPr>
        <p:spPr/>
        <p:txBody>
          <a:bodyPr/>
          <a:lstStyle/>
          <a:p>
            <a:fld id="{9383D4FE-0CB8-4A22-A84F-DDA653EA79A5}" type="datetime1">
              <a:rPr lang="en-US" smtClean="0"/>
              <a:t>3/29/2023</a:t>
            </a:fld>
            <a:endParaRPr lang="en-US" dirty="0"/>
          </a:p>
        </p:txBody>
      </p:sp>
      <p:sp>
        <p:nvSpPr>
          <p:cNvPr id="5" name="Footer Placeholder 4">
            <a:extLst>
              <a:ext uri="{FF2B5EF4-FFF2-40B4-BE49-F238E27FC236}">
                <a16:creationId xmlns:a16="http://schemas.microsoft.com/office/drawing/2014/main" id="{99825AC5-B027-4623-A6BE-BB2F81D6722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84E943F-044D-4B96-AB0F-BE359BC4E992}"/>
              </a:ext>
            </a:extLst>
          </p:cNvPr>
          <p:cNvSpPr>
            <a:spLocks noGrp="1"/>
          </p:cNvSpPr>
          <p:nvPr>
            <p:ph type="sldNum" sz="quarter" idx="12"/>
          </p:nvPr>
        </p:nvSpPr>
        <p:spPr/>
        <p:txBody>
          <a:bodyPr/>
          <a:lstStyle/>
          <a:p>
            <a:fld id="{3510CC52-F92A-4F18-9F8B-123D6467DBA3}" type="slidenum">
              <a:rPr lang="en-US" smtClean="0"/>
              <a:t>‹#›</a:t>
            </a:fld>
            <a:endParaRPr lang="en-US" dirty="0"/>
          </a:p>
        </p:txBody>
      </p:sp>
    </p:spTree>
    <p:extLst>
      <p:ext uri="{BB962C8B-B14F-4D97-AF65-F5344CB8AC3E}">
        <p14:creationId xmlns:p14="http://schemas.microsoft.com/office/powerpoint/2010/main" val="266189574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79025-AB30-48FA-A0D0-E23E46D0F7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CB9183-A4F6-4C76-BF0A-8E1CB937E4E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C57FA1-B82E-46AF-A417-8C1DE38368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4A25C3-A8F2-4462-8D14-886DFE2644AC}"/>
              </a:ext>
            </a:extLst>
          </p:cNvPr>
          <p:cNvSpPr>
            <a:spLocks noGrp="1"/>
          </p:cNvSpPr>
          <p:nvPr>
            <p:ph type="dt" sz="half" idx="10"/>
          </p:nvPr>
        </p:nvSpPr>
        <p:spPr/>
        <p:txBody>
          <a:bodyPr/>
          <a:lstStyle/>
          <a:p>
            <a:fld id="{8140759F-0FE4-40A7-A9D3-D5CE5B41FE74}" type="datetime1">
              <a:rPr lang="en-US" smtClean="0"/>
              <a:t>3/29/2023</a:t>
            </a:fld>
            <a:endParaRPr lang="en-US" dirty="0"/>
          </a:p>
        </p:txBody>
      </p:sp>
      <p:sp>
        <p:nvSpPr>
          <p:cNvPr id="6" name="Footer Placeholder 5">
            <a:extLst>
              <a:ext uri="{FF2B5EF4-FFF2-40B4-BE49-F238E27FC236}">
                <a16:creationId xmlns:a16="http://schemas.microsoft.com/office/drawing/2014/main" id="{27B95426-4F13-4168-919D-3F919F73E96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955B623-E044-4B75-8CC4-AF0690555AF6}"/>
              </a:ext>
            </a:extLst>
          </p:cNvPr>
          <p:cNvSpPr>
            <a:spLocks noGrp="1"/>
          </p:cNvSpPr>
          <p:nvPr>
            <p:ph type="sldNum" sz="quarter" idx="12"/>
          </p:nvPr>
        </p:nvSpPr>
        <p:spPr/>
        <p:txBody>
          <a:bodyPr/>
          <a:lstStyle/>
          <a:p>
            <a:fld id="{3510CC52-F92A-4F18-9F8B-123D6467DBA3}" type="slidenum">
              <a:rPr lang="en-US" smtClean="0"/>
              <a:t>‹#›</a:t>
            </a:fld>
            <a:endParaRPr lang="en-US" dirty="0"/>
          </a:p>
        </p:txBody>
      </p:sp>
    </p:spTree>
    <p:extLst>
      <p:ext uri="{BB962C8B-B14F-4D97-AF65-F5344CB8AC3E}">
        <p14:creationId xmlns:p14="http://schemas.microsoft.com/office/powerpoint/2010/main" val="67561802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B5EF7-9C00-4C45-AD1F-4F98F4BD25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5E9FB17-4C96-4BBD-9858-361B30F6BD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C4A3F1-19F0-4BD7-A19B-1660CE00AF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D3B8A2-B6FD-41FF-B301-99645B7F94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9B1C1A-3368-42F9-B1C1-6C1728D9A2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94CE7E-9B21-40C0-B697-530F5B747EF9}"/>
              </a:ext>
            </a:extLst>
          </p:cNvPr>
          <p:cNvSpPr>
            <a:spLocks noGrp="1"/>
          </p:cNvSpPr>
          <p:nvPr>
            <p:ph type="dt" sz="half" idx="10"/>
          </p:nvPr>
        </p:nvSpPr>
        <p:spPr/>
        <p:txBody>
          <a:bodyPr/>
          <a:lstStyle/>
          <a:p>
            <a:fld id="{34618A70-982F-483B-ADA4-2BEB5883A8E9}" type="datetime1">
              <a:rPr lang="en-US" smtClean="0"/>
              <a:t>3/29/2023</a:t>
            </a:fld>
            <a:endParaRPr lang="en-US" dirty="0"/>
          </a:p>
        </p:txBody>
      </p:sp>
      <p:sp>
        <p:nvSpPr>
          <p:cNvPr id="8" name="Footer Placeholder 7">
            <a:extLst>
              <a:ext uri="{FF2B5EF4-FFF2-40B4-BE49-F238E27FC236}">
                <a16:creationId xmlns:a16="http://schemas.microsoft.com/office/drawing/2014/main" id="{AADD6B55-7ECB-4AC2-9DC4-774C473AEED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DD6E50F-B776-433E-BD27-F65AA96ED3B2}"/>
              </a:ext>
            </a:extLst>
          </p:cNvPr>
          <p:cNvSpPr>
            <a:spLocks noGrp="1"/>
          </p:cNvSpPr>
          <p:nvPr>
            <p:ph type="sldNum" sz="quarter" idx="12"/>
          </p:nvPr>
        </p:nvSpPr>
        <p:spPr/>
        <p:txBody>
          <a:bodyPr/>
          <a:lstStyle/>
          <a:p>
            <a:fld id="{3510CC52-F92A-4F18-9F8B-123D6467DBA3}" type="slidenum">
              <a:rPr lang="en-US" smtClean="0"/>
              <a:t>‹#›</a:t>
            </a:fld>
            <a:endParaRPr lang="en-US" dirty="0"/>
          </a:p>
        </p:txBody>
      </p:sp>
    </p:spTree>
    <p:extLst>
      <p:ext uri="{BB962C8B-B14F-4D97-AF65-F5344CB8AC3E}">
        <p14:creationId xmlns:p14="http://schemas.microsoft.com/office/powerpoint/2010/main" val="86427591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58134-B31A-4F45-90B7-99A5BF9642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7912B6-740E-47AD-815D-EBE2343207C9}"/>
              </a:ext>
            </a:extLst>
          </p:cNvPr>
          <p:cNvSpPr>
            <a:spLocks noGrp="1"/>
          </p:cNvSpPr>
          <p:nvPr>
            <p:ph type="dt" sz="half" idx="10"/>
          </p:nvPr>
        </p:nvSpPr>
        <p:spPr/>
        <p:txBody>
          <a:bodyPr/>
          <a:lstStyle/>
          <a:p>
            <a:fld id="{DA0D73DA-1AE4-4C4D-8172-F47B0FF22B96}" type="datetime1">
              <a:rPr lang="en-US" smtClean="0"/>
              <a:t>3/29/2023</a:t>
            </a:fld>
            <a:endParaRPr lang="en-US" dirty="0"/>
          </a:p>
        </p:txBody>
      </p:sp>
      <p:sp>
        <p:nvSpPr>
          <p:cNvPr id="4" name="Footer Placeholder 3">
            <a:extLst>
              <a:ext uri="{FF2B5EF4-FFF2-40B4-BE49-F238E27FC236}">
                <a16:creationId xmlns:a16="http://schemas.microsoft.com/office/drawing/2014/main" id="{F04B82BF-9A43-4CDF-BC8F-D5D0F9C4E87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70F8960-359D-4124-AE26-6D1F2246E04E}"/>
              </a:ext>
            </a:extLst>
          </p:cNvPr>
          <p:cNvSpPr>
            <a:spLocks noGrp="1"/>
          </p:cNvSpPr>
          <p:nvPr>
            <p:ph type="sldNum" sz="quarter" idx="12"/>
          </p:nvPr>
        </p:nvSpPr>
        <p:spPr/>
        <p:txBody>
          <a:bodyPr/>
          <a:lstStyle/>
          <a:p>
            <a:fld id="{3510CC52-F92A-4F18-9F8B-123D6467DBA3}" type="slidenum">
              <a:rPr lang="en-US" smtClean="0"/>
              <a:t>‹#›</a:t>
            </a:fld>
            <a:endParaRPr lang="en-US" dirty="0"/>
          </a:p>
        </p:txBody>
      </p:sp>
    </p:spTree>
    <p:extLst>
      <p:ext uri="{BB962C8B-B14F-4D97-AF65-F5344CB8AC3E}">
        <p14:creationId xmlns:p14="http://schemas.microsoft.com/office/powerpoint/2010/main" val="204585803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CB039A-B980-4724-908F-B132EC63B5FB}"/>
              </a:ext>
            </a:extLst>
          </p:cNvPr>
          <p:cNvSpPr>
            <a:spLocks noGrp="1"/>
          </p:cNvSpPr>
          <p:nvPr>
            <p:ph type="dt" sz="half" idx="10"/>
          </p:nvPr>
        </p:nvSpPr>
        <p:spPr/>
        <p:txBody>
          <a:bodyPr/>
          <a:lstStyle/>
          <a:p>
            <a:fld id="{160357D3-1BDD-4610-9125-A38E31E09DED}" type="datetime1">
              <a:rPr lang="en-US" smtClean="0"/>
              <a:t>3/29/2023</a:t>
            </a:fld>
            <a:endParaRPr lang="en-US" dirty="0"/>
          </a:p>
        </p:txBody>
      </p:sp>
      <p:sp>
        <p:nvSpPr>
          <p:cNvPr id="3" name="Footer Placeholder 2">
            <a:extLst>
              <a:ext uri="{FF2B5EF4-FFF2-40B4-BE49-F238E27FC236}">
                <a16:creationId xmlns:a16="http://schemas.microsoft.com/office/drawing/2014/main" id="{40F88EE6-E538-4625-8B75-CA0FB510E59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BACE987-3FA6-465A-A28D-BAEEDEB7D836}"/>
              </a:ext>
            </a:extLst>
          </p:cNvPr>
          <p:cNvSpPr>
            <a:spLocks noGrp="1"/>
          </p:cNvSpPr>
          <p:nvPr>
            <p:ph type="sldNum" sz="quarter" idx="12"/>
          </p:nvPr>
        </p:nvSpPr>
        <p:spPr/>
        <p:txBody>
          <a:bodyPr/>
          <a:lstStyle/>
          <a:p>
            <a:fld id="{3510CC52-F92A-4F18-9F8B-123D6467DBA3}" type="slidenum">
              <a:rPr lang="en-US" smtClean="0"/>
              <a:t>‹#›</a:t>
            </a:fld>
            <a:endParaRPr lang="en-US" dirty="0"/>
          </a:p>
        </p:txBody>
      </p:sp>
    </p:spTree>
    <p:extLst>
      <p:ext uri="{BB962C8B-B14F-4D97-AF65-F5344CB8AC3E}">
        <p14:creationId xmlns:p14="http://schemas.microsoft.com/office/powerpoint/2010/main" val="36689343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A4BF8-6ED9-4EA5-9D7D-7105E7F9BD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FB4F89-C69A-464F-BF20-F09368F653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F4CD58-0B5B-4303-AF87-C9946FF5FC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8F5960-3AB2-4A57-8CA9-71FA8EFEE165}"/>
              </a:ext>
            </a:extLst>
          </p:cNvPr>
          <p:cNvSpPr>
            <a:spLocks noGrp="1"/>
          </p:cNvSpPr>
          <p:nvPr>
            <p:ph type="dt" sz="half" idx="10"/>
          </p:nvPr>
        </p:nvSpPr>
        <p:spPr/>
        <p:txBody>
          <a:bodyPr/>
          <a:lstStyle/>
          <a:p>
            <a:fld id="{8B133AF1-68FF-4FA3-BC68-9EB42FF7A174}" type="datetime1">
              <a:rPr lang="en-US" smtClean="0"/>
              <a:t>3/29/2023</a:t>
            </a:fld>
            <a:endParaRPr lang="en-US" dirty="0"/>
          </a:p>
        </p:txBody>
      </p:sp>
      <p:sp>
        <p:nvSpPr>
          <p:cNvPr id="6" name="Footer Placeholder 5">
            <a:extLst>
              <a:ext uri="{FF2B5EF4-FFF2-40B4-BE49-F238E27FC236}">
                <a16:creationId xmlns:a16="http://schemas.microsoft.com/office/drawing/2014/main" id="{9FAC9266-CEC2-4EB6-A07B-C47F5142D4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CE957CB-64D2-4AC8-938E-FC7945DDCA36}"/>
              </a:ext>
            </a:extLst>
          </p:cNvPr>
          <p:cNvSpPr>
            <a:spLocks noGrp="1"/>
          </p:cNvSpPr>
          <p:nvPr>
            <p:ph type="sldNum" sz="quarter" idx="12"/>
          </p:nvPr>
        </p:nvSpPr>
        <p:spPr/>
        <p:txBody>
          <a:bodyPr/>
          <a:lstStyle/>
          <a:p>
            <a:fld id="{3510CC52-F92A-4F18-9F8B-123D6467DBA3}" type="slidenum">
              <a:rPr lang="en-US" smtClean="0"/>
              <a:t>‹#›</a:t>
            </a:fld>
            <a:endParaRPr lang="en-US" dirty="0"/>
          </a:p>
        </p:txBody>
      </p:sp>
    </p:spTree>
    <p:extLst>
      <p:ext uri="{BB962C8B-B14F-4D97-AF65-F5344CB8AC3E}">
        <p14:creationId xmlns:p14="http://schemas.microsoft.com/office/powerpoint/2010/main" val="223665674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E8A32-5CF5-45EB-BA53-90260AA8D5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945E7C-3FA4-4E98-8645-0CF01241F9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DA51493-6BEA-4BDB-8EB6-B70DE4BDDA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BFF89A-BD20-4FD0-9A00-9034EC376D9C}"/>
              </a:ext>
            </a:extLst>
          </p:cNvPr>
          <p:cNvSpPr>
            <a:spLocks noGrp="1"/>
          </p:cNvSpPr>
          <p:nvPr>
            <p:ph type="dt" sz="half" idx="10"/>
          </p:nvPr>
        </p:nvSpPr>
        <p:spPr/>
        <p:txBody>
          <a:bodyPr/>
          <a:lstStyle/>
          <a:p>
            <a:fld id="{69C1161E-2817-48B6-86DE-4B3A130F4096}" type="datetime1">
              <a:rPr lang="en-US" smtClean="0"/>
              <a:t>3/29/2023</a:t>
            </a:fld>
            <a:endParaRPr lang="en-US" dirty="0"/>
          </a:p>
        </p:txBody>
      </p:sp>
      <p:sp>
        <p:nvSpPr>
          <p:cNvPr id="6" name="Footer Placeholder 5">
            <a:extLst>
              <a:ext uri="{FF2B5EF4-FFF2-40B4-BE49-F238E27FC236}">
                <a16:creationId xmlns:a16="http://schemas.microsoft.com/office/drawing/2014/main" id="{136EF67A-C452-4889-A3B4-9A5F1FF3B99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4BA90D2-DA9E-4D35-A852-CF6219C5C4B4}"/>
              </a:ext>
            </a:extLst>
          </p:cNvPr>
          <p:cNvSpPr>
            <a:spLocks noGrp="1"/>
          </p:cNvSpPr>
          <p:nvPr>
            <p:ph type="sldNum" sz="quarter" idx="12"/>
          </p:nvPr>
        </p:nvSpPr>
        <p:spPr/>
        <p:txBody>
          <a:bodyPr/>
          <a:lstStyle/>
          <a:p>
            <a:fld id="{3510CC52-F92A-4F18-9F8B-123D6467DBA3}" type="slidenum">
              <a:rPr lang="en-US" smtClean="0"/>
              <a:t>‹#›</a:t>
            </a:fld>
            <a:endParaRPr lang="en-US" dirty="0"/>
          </a:p>
        </p:txBody>
      </p:sp>
    </p:spTree>
    <p:extLst>
      <p:ext uri="{BB962C8B-B14F-4D97-AF65-F5344CB8AC3E}">
        <p14:creationId xmlns:p14="http://schemas.microsoft.com/office/powerpoint/2010/main" val="54054871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0C5815-64CD-4851-A959-32A7B0110E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747A96B-B069-4551-B18D-C5BE4B3457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ABC930-4C8E-4C59-8019-8539B1E08F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Calibri" panose="020F0502020204030204" pitchFamily="34" charset="0"/>
              </a:defRPr>
            </a:lvl1pPr>
          </a:lstStyle>
          <a:p>
            <a:fld id="{A12AADD2-62D2-4361-A9CA-D6351351F308}" type="datetime1">
              <a:rPr lang="en-US" smtClean="0"/>
              <a:t>3/29/2023</a:t>
            </a:fld>
            <a:endParaRPr lang="en-US" dirty="0"/>
          </a:p>
        </p:txBody>
      </p:sp>
      <p:sp>
        <p:nvSpPr>
          <p:cNvPr id="5" name="Footer Placeholder 4">
            <a:extLst>
              <a:ext uri="{FF2B5EF4-FFF2-40B4-BE49-F238E27FC236}">
                <a16:creationId xmlns:a16="http://schemas.microsoft.com/office/drawing/2014/main" id="{40D7593E-9085-4D56-B657-704F486689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alibri" panose="020F0502020204030204" pitchFamily="34" charset="0"/>
              </a:defRPr>
            </a:lvl1pPr>
          </a:lstStyle>
          <a:p>
            <a:endParaRPr lang="en-US" dirty="0"/>
          </a:p>
        </p:txBody>
      </p:sp>
      <p:sp>
        <p:nvSpPr>
          <p:cNvPr id="6" name="Slide Number Placeholder 5">
            <a:extLst>
              <a:ext uri="{FF2B5EF4-FFF2-40B4-BE49-F238E27FC236}">
                <a16:creationId xmlns:a16="http://schemas.microsoft.com/office/drawing/2014/main" id="{694EE780-45C1-4BCD-A8A2-6F613E9EF5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alibri" panose="020F0502020204030204" pitchFamily="34" charset="0"/>
              </a:defRPr>
            </a:lvl1pPr>
          </a:lstStyle>
          <a:p>
            <a:fld id="{3510CC52-F92A-4F18-9F8B-123D6467DBA3}" type="slidenum">
              <a:rPr lang="en-US" smtClean="0"/>
              <a:t>‹#›</a:t>
            </a:fld>
            <a:endParaRPr lang="en-US" dirty="0"/>
          </a:p>
        </p:txBody>
      </p:sp>
    </p:spTree>
    <p:extLst>
      <p:ext uri="{BB962C8B-B14F-4D97-AF65-F5344CB8AC3E}">
        <p14:creationId xmlns:p14="http://schemas.microsoft.com/office/powerpoint/2010/main" val="311397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Calibri" panose="020F05020202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s://www.floridajobs.org/community-planning-and-development/assistance-for-governments-and-organizations/disaster-recovery-initiative/hurricane-sally" TargetMode="External"/><Relationship Id="rId7"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hyperlink" Target="mailto:HousingSubrecipient@DEO.MyFlorida.com" TargetMode="External"/><Relationship Id="rId5" Type="http://schemas.openxmlformats.org/officeDocument/2006/relationships/hyperlink" Target="mailto:CDBG-DRInfrastructureApp@DEO.MyFlorida.com" TargetMode="External"/><Relationship Id="rId10" Type="http://schemas.openxmlformats.org/officeDocument/2006/relationships/image" Target="../media/image5.jpeg"/><Relationship Id="rId4" Type="http://schemas.openxmlformats.org/officeDocument/2006/relationships/hyperlink" Target="mailto:OLTR-ER@DEO.MyFlorida.com" TargetMode="External"/><Relationship Id="rId9"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80C5F6-4C7B-4E19-8414-16CE0B6387E5}"/>
              </a:ext>
            </a:extLst>
          </p:cNvPr>
          <p:cNvSpPr/>
          <p:nvPr/>
        </p:nvSpPr>
        <p:spPr>
          <a:xfrm>
            <a:off x="0" y="378590"/>
            <a:ext cx="12192000" cy="4838628"/>
          </a:xfrm>
          <a:custGeom>
            <a:avLst/>
            <a:gdLst>
              <a:gd name="connsiteX0" fmla="*/ 0 w 12192000"/>
              <a:gd name="connsiteY0" fmla="*/ 0 h 3867150"/>
              <a:gd name="connsiteX1" fmla="*/ 3314700 w 12192000"/>
              <a:gd name="connsiteY1" fmla="*/ 20574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867150">
                <a:moveTo>
                  <a:pt x="0" y="0"/>
                </a:moveTo>
                <a:lnTo>
                  <a:pt x="3314700" y="2057400"/>
                </a:lnTo>
                <a:lnTo>
                  <a:pt x="12192000" y="0"/>
                </a:lnTo>
                <a:lnTo>
                  <a:pt x="12192000" y="3867150"/>
                </a:lnTo>
                <a:lnTo>
                  <a:pt x="0" y="3867150"/>
                </a:lnTo>
                <a:lnTo>
                  <a:pt x="0" y="0"/>
                </a:lnTo>
                <a:close/>
              </a:path>
            </a:pathLst>
          </a:custGeom>
          <a:solidFill>
            <a:srgbClr val="98D4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sp>
        <p:nvSpPr>
          <p:cNvPr id="5" name="Rectangle 3">
            <a:extLst>
              <a:ext uri="{FF2B5EF4-FFF2-40B4-BE49-F238E27FC236}">
                <a16:creationId xmlns:a16="http://schemas.microsoft.com/office/drawing/2014/main" id="{9CF76612-A4AD-4009-AEE8-FC9F53EACF74}"/>
              </a:ext>
            </a:extLst>
          </p:cNvPr>
          <p:cNvSpPr/>
          <p:nvPr/>
        </p:nvSpPr>
        <p:spPr>
          <a:xfrm>
            <a:off x="0" y="543910"/>
            <a:ext cx="12192000" cy="4838628"/>
          </a:xfrm>
          <a:custGeom>
            <a:avLst/>
            <a:gdLst>
              <a:gd name="connsiteX0" fmla="*/ 0 w 12192000"/>
              <a:gd name="connsiteY0" fmla="*/ 0 h 3867150"/>
              <a:gd name="connsiteX1" fmla="*/ 3314700 w 12192000"/>
              <a:gd name="connsiteY1" fmla="*/ 20574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867150">
                <a:moveTo>
                  <a:pt x="0" y="0"/>
                </a:moveTo>
                <a:lnTo>
                  <a:pt x="3314700" y="2057400"/>
                </a:lnTo>
                <a:lnTo>
                  <a:pt x="12192000" y="0"/>
                </a:lnTo>
                <a:lnTo>
                  <a:pt x="12192000" y="3867150"/>
                </a:lnTo>
                <a:lnTo>
                  <a:pt x="0" y="3867150"/>
                </a:lnTo>
                <a:lnTo>
                  <a:pt x="0" y="0"/>
                </a:lnTo>
                <a:close/>
              </a:path>
            </a:pathLst>
          </a:custGeom>
          <a:solidFill>
            <a:srgbClr val="0069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sp>
        <p:nvSpPr>
          <p:cNvPr id="6" name="Rectangle 3">
            <a:extLst>
              <a:ext uri="{FF2B5EF4-FFF2-40B4-BE49-F238E27FC236}">
                <a16:creationId xmlns:a16="http://schemas.microsoft.com/office/drawing/2014/main" id="{FA3F607C-B411-4E84-BD62-ADC01022BA83}"/>
              </a:ext>
            </a:extLst>
          </p:cNvPr>
          <p:cNvSpPr/>
          <p:nvPr/>
        </p:nvSpPr>
        <p:spPr>
          <a:xfrm>
            <a:off x="-1" y="1016463"/>
            <a:ext cx="12192000" cy="4309630"/>
          </a:xfrm>
          <a:custGeom>
            <a:avLst/>
            <a:gdLst>
              <a:gd name="connsiteX0" fmla="*/ 0 w 12192000"/>
              <a:gd name="connsiteY0" fmla="*/ 0 h 3867150"/>
              <a:gd name="connsiteX1" fmla="*/ 3314700 w 12192000"/>
              <a:gd name="connsiteY1" fmla="*/ 20574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867150">
                <a:moveTo>
                  <a:pt x="0" y="0"/>
                </a:moveTo>
                <a:lnTo>
                  <a:pt x="3314700" y="2057400"/>
                </a:lnTo>
                <a:lnTo>
                  <a:pt x="12192000" y="0"/>
                </a:lnTo>
                <a:lnTo>
                  <a:pt x="12192000" y="3867150"/>
                </a:lnTo>
                <a:lnTo>
                  <a:pt x="0" y="3867150"/>
                </a:lnTo>
                <a:lnTo>
                  <a:pt x="0" y="0"/>
                </a:lnTo>
                <a:close/>
              </a:path>
            </a:pathLst>
          </a:custGeom>
          <a:solidFill>
            <a:srgbClr val="003F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sp>
        <p:nvSpPr>
          <p:cNvPr id="7" name="Rectangle 6">
            <a:extLst>
              <a:ext uri="{FF2B5EF4-FFF2-40B4-BE49-F238E27FC236}">
                <a16:creationId xmlns:a16="http://schemas.microsoft.com/office/drawing/2014/main" id="{53D85916-D45F-4EA1-8D4B-81FB0DB44D1A}"/>
              </a:ext>
            </a:extLst>
          </p:cNvPr>
          <p:cNvSpPr/>
          <p:nvPr/>
        </p:nvSpPr>
        <p:spPr>
          <a:xfrm>
            <a:off x="1" y="5326093"/>
            <a:ext cx="12192000" cy="1531907"/>
          </a:xfrm>
          <a:prstGeom prst="rect">
            <a:avLst/>
          </a:prstGeom>
          <a:solidFill>
            <a:srgbClr val="003F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8" name="Picture 7">
            <a:extLst>
              <a:ext uri="{FF2B5EF4-FFF2-40B4-BE49-F238E27FC236}">
                <a16:creationId xmlns:a16="http://schemas.microsoft.com/office/drawing/2014/main" id="{B14F8DFE-095E-40DE-9D07-5035A5E4E8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5018" y="435035"/>
            <a:ext cx="2408906" cy="2106147"/>
          </a:xfrm>
          <a:prstGeom prst="rect">
            <a:avLst/>
          </a:prstGeom>
        </p:spPr>
      </p:pic>
      <p:sp>
        <p:nvSpPr>
          <p:cNvPr id="9" name="Title 1">
            <a:extLst>
              <a:ext uri="{FF2B5EF4-FFF2-40B4-BE49-F238E27FC236}">
                <a16:creationId xmlns:a16="http://schemas.microsoft.com/office/drawing/2014/main" id="{9EB45713-5EB8-45CF-BF99-E1E2414AA05B}"/>
              </a:ext>
            </a:extLst>
          </p:cNvPr>
          <p:cNvSpPr txBox="1"/>
          <p:nvPr/>
        </p:nvSpPr>
        <p:spPr>
          <a:xfrm>
            <a:off x="508806" y="3495421"/>
            <a:ext cx="11454593" cy="1540584"/>
          </a:xfrm>
          <a:prstGeom prst="rect">
            <a:avLst/>
          </a:prstGeom>
        </p:spPr>
        <p:txBody>
          <a:bodyPr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rtl="0"/>
            <a:r>
              <a:rPr lang="es-419" sz="4400" b="1" i="0" u="none" strike="noStrike" dirty="0">
                <a:solidFill>
                  <a:srgbClr val="FFFFFF"/>
                </a:solidFill>
                <a:highlight>
                  <a:srgbClr val="000000">
                    <a:alpha val="0"/>
                  </a:srgbClr>
                </a:highlight>
                <a:latin typeface="Calibri"/>
                <a:cs typeface="Calibri"/>
              </a:rPr>
              <a:t>Financiación para la recuperación y mitigación de desastres causados por el Huracán Sally</a:t>
            </a:r>
          </a:p>
        </p:txBody>
      </p:sp>
      <p:sp>
        <p:nvSpPr>
          <p:cNvPr id="10" name="Subtitle 2">
            <a:extLst>
              <a:ext uri="{FF2B5EF4-FFF2-40B4-BE49-F238E27FC236}">
                <a16:creationId xmlns:a16="http://schemas.microsoft.com/office/drawing/2014/main" id="{DF0CEB88-286F-4792-8A13-EA200E34C530}"/>
              </a:ext>
            </a:extLst>
          </p:cNvPr>
          <p:cNvSpPr txBox="1"/>
          <p:nvPr/>
        </p:nvSpPr>
        <p:spPr>
          <a:xfrm>
            <a:off x="508807" y="4938837"/>
            <a:ext cx="11064068" cy="48412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rtl="0">
              <a:buNone/>
            </a:pPr>
            <a:r>
              <a:rPr lang="es-419" sz="3200" b="0" i="0" u="none" strike="noStrike" dirty="0">
                <a:solidFill>
                  <a:srgbClr val="98D43C"/>
                </a:solidFill>
                <a:highlight>
                  <a:srgbClr val="000000">
                    <a:alpha val="0"/>
                  </a:srgbClr>
                </a:highlight>
                <a:latin typeface="Calibri"/>
                <a:cs typeface="Calibri"/>
              </a:rPr>
              <a:t>Departamento de Oportunidades Económicas de Florida</a:t>
            </a:r>
          </a:p>
          <a:p>
            <a:pPr marL="0" indent="0" rtl="0">
              <a:buNone/>
            </a:pPr>
            <a:r>
              <a:rPr lang="es-419" sz="3200" b="0" i="0" u="none" strike="noStrike" dirty="0">
                <a:solidFill>
                  <a:srgbClr val="98D43C"/>
                </a:solidFill>
                <a:highlight>
                  <a:srgbClr val="000000">
                    <a:alpha val="0"/>
                  </a:srgbClr>
                </a:highlight>
                <a:latin typeface="Calibri"/>
                <a:cs typeface="Calibri"/>
              </a:rPr>
              <a:t>Oficina de Resiliencia a Largo Plazo (OLTR, por sus siglas en inglés)</a:t>
            </a:r>
          </a:p>
        </p:txBody>
      </p:sp>
      <p:sp>
        <p:nvSpPr>
          <p:cNvPr id="11" name="Title 1">
            <a:extLst>
              <a:ext uri="{FF2B5EF4-FFF2-40B4-BE49-F238E27FC236}">
                <a16:creationId xmlns:a16="http://schemas.microsoft.com/office/drawing/2014/main" id="{5482F91F-D76A-4779-9849-C5027CBCC527}"/>
              </a:ext>
            </a:extLst>
          </p:cNvPr>
          <p:cNvSpPr txBox="1"/>
          <p:nvPr/>
        </p:nvSpPr>
        <p:spPr>
          <a:xfrm>
            <a:off x="9030399" y="6086350"/>
            <a:ext cx="2785859" cy="400087"/>
          </a:xfrm>
          <a:prstGeom prst="rect">
            <a:avLst/>
          </a:prstGeom>
        </p:spPr>
        <p:txBody>
          <a:bodyPr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rtl="0"/>
            <a:r>
              <a:rPr lang="es-419" sz="2000" b="0" i="0" u="none" strike="noStrike" dirty="0">
                <a:solidFill>
                  <a:srgbClr val="FFFFFF"/>
                </a:solidFill>
                <a:highlight>
                  <a:srgbClr val="000000">
                    <a:alpha val="0"/>
                  </a:srgbClr>
                </a:highlight>
                <a:latin typeface="Calibri"/>
                <a:cs typeface="Calibri"/>
              </a:rPr>
              <a:t>2 de febrero de 2023</a:t>
            </a:r>
          </a:p>
        </p:txBody>
      </p:sp>
    </p:spTree>
    <p:extLst>
      <p:ext uri="{BB962C8B-B14F-4D97-AF65-F5344CB8AC3E}">
        <p14:creationId xmlns:p14="http://schemas.microsoft.com/office/powerpoint/2010/main" val="27096239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218383" y="164199"/>
            <a:ext cx="10938721" cy="640080"/>
          </a:xfrm>
        </p:spPr>
        <p:txBody>
          <a:bodyPr>
            <a:noAutofit/>
          </a:bodyPr>
          <a:lstStyle/>
          <a:p>
            <a:pPr rtl="0"/>
            <a:r>
              <a:rPr lang="es-419" sz="2800" b="1" i="0" u="none" strike="noStrike" dirty="0">
                <a:solidFill>
                  <a:srgbClr val="FFFFFF"/>
                </a:solidFill>
                <a:highlight>
                  <a:srgbClr val="000000">
                    <a:alpha val="0"/>
                  </a:srgbClr>
                </a:highlight>
                <a:latin typeface="Calibri"/>
                <a:cs typeface="Calibri"/>
              </a:rPr>
              <a:t>Resumen de la admisibilidad de los proyectos</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4" y="968481"/>
            <a:ext cx="11440216" cy="5186129"/>
          </a:xfrm>
        </p:spPr>
        <p:txBody>
          <a:bodyPr>
            <a:noAutofit/>
          </a:bodyPr>
          <a:lstStyle/>
          <a:p>
            <a:pPr marL="368300" marR="249554" indent="-342900" rtl="0">
              <a:spcBef>
                <a:spcPct val="0"/>
              </a:spcBef>
              <a:spcAft>
                <a:spcPts val="1200"/>
              </a:spcAft>
              <a:buClr>
                <a:srgbClr val="98D43C"/>
              </a:buClr>
              <a:buFont typeface="Wingdings" panose="05000000000000000000" pitchFamily="2" charset="2"/>
              <a:buChar char="§"/>
              <a:tabLst>
                <a:tab pos="457200" algn="l"/>
              </a:tabLst>
            </a:pPr>
            <a:r>
              <a:rPr lang="es-419" sz="2200" b="0" i="0" u="none" strike="noStrike" spc="-100" dirty="0">
                <a:solidFill>
                  <a:srgbClr val="FFFFFF"/>
                </a:solidFill>
                <a:highlight>
                  <a:srgbClr val="000000">
                    <a:alpha val="0"/>
                  </a:srgbClr>
                </a:highlight>
                <a:latin typeface="Calibri"/>
                <a:cs typeface="Calibri"/>
              </a:rPr>
              <a:t>Los solicitantes deben proponer proyectos que cumplan los requisitos del Plan de Acción Estatal del huracán Sally y del Registro Federal, entre los que se incluyen:</a:t>
            </a:r>
            <a:endParaRPr lang="es-419" sz="2200" dirty="0">
              <a:cs typeface="Calibri" panose="020F0502020204030204" pitchFamily="34" charset="0"/>
            </a:endParaRPr>
          </a:p>
          <a:p>
            <a:pPr marL="914400" lvl="1" indent="-431800" rtl="0">
              <a:spcBef>
                <a:spcPct val="0"/>
              </a:spcBef>
              <a:spcAft>
                <a:spcPts val="1200"/>
              </a:spcAft>
              <a:buClr>
                <a:srgbClr val="98D43C"/>
              </a:buClr>
              <a:buFont typeface="Wingdings" panose="05000000000000000000" pitchFamily="2" charset="2"/>
              <a:buChar char="§"/>
              <a:tabLst>
                <a:tab pos="914400" algn="l"/>
              </a:tabLst>
            </a:pPr>
            <a:r>
              <a:rPr lang="es-419" sz="2200" b="0" i="0" u="none" strike="noStrike" spc="-10" dirty="0">
                <a:solidFill>
                  <a:srgbClr val="FFFFFF"/>
                </a:solidFill>
                <a:highlight>
                  <a:srgbClr val="000000">
                    <a:alpha val="0"/>
                  </a:srgbClr>
                </a:highlight>
                <a:latin typeface="Calibri"/>
                <a:cs typeface="Calibri"/>
              </a:rPr>
              <a:t>Proyectos situados en las áreas MID identificadas por el HUD y el Estado.</a:t>
            </a:r>
          </a:p>
          <a:p>
            <a:pPr marL="914400" lvl="1" indent="-431800" rtl="0">
              <a:spcBef>
                <a:spcPct val="0"/>
              </a:spcBef>
              <a:spcAft>
                <a:spcPts val="1200"/>
              </a:spcAft>
              <a:buClr>
                <a:srgbClr val="98D43C"/>
              </a:buClr>
              <a:buFont typeface="Wingdings" panose="05000000000000000000" pitchFamily="2" charset="2"/>
              <a:buChar char="§"/>
              <a:tabLst>
                <a:tab pos="914400" algn="l"/>
              </a:tabLst>
            </a:pPr>
            <a:r>
              <a:rPr lang="es-419" sz="2200" b="0" i="0" u="none" strike="noStrike" spc="-10" dirty="0">
                <a:solidFill>
                  <a:srgbClr val="FFFFFF"/>
                </a:solidFill>
                <a:highlight>
                  <a:srgbClr val="000000">
                    <a:alpha val="0"/>
                  </a:srgbClr>
                </a:highlight>
                <a:latin typeface="Calibri"/>
                <a:cs typeface="Calibri"/>
              </a:rPr>
              <a:t>Proyectos que sirven principalmente a poblaciones con ingresos bajos a moderados (LMI).</a:t>
            </a:r>
            <a:endParaRPr lang="es-419" sz="2200" dirty="0">
              <a:cs typeface="Calibri" panose="020F0502020204030204" pitchFamily="34" charset="0"/>
            </a:endParaRPr>
          </a:p>
          <a:p>
            <a:pPr marL="914400" lvl="1" indent="-431800" rtl="0">
              <a:spcBef>
                <a:spcPct val="0"/>
              </a:spcBef>
              <a:spcAft>
                <a:spcPts val="1200"/>
              </a:spcAft>
              <a:buClr>
                <a:srgbClr val="98D43C"/>
              </a:buClr>
              <a:buFont typeface="Wingdings" panose="05000000000000000000" pitchFamily="2" charset="2"/>
              <a:buChar char="§"/>
              <a:tabLst>
                <a:tab pos="914400" algn="l"/>
              </a:tabLst>
            </a:pPr>
            <a:r>
              <a:rPr lang="es-419" sz="2200" b="0" i="0" u="none" strike="noStrike" spc="-10" dirty="0">
                <a:solidFill>
                  <a:srgbClr val="FFFFFF"/>
                </a:solidFill>
                <a:highlight>
                  <a:srgbClr val="000000">
                    <a:alpha val="0"/>
                  </a:srgbClr>
                </a:highlight>
                <a:latin typeface="Calibri"/>
                <a:cs typeface="Calibri"/>
              </a:rPr>
              <a:t>Proyectos que no duplican beneficios.</a:t>
            </a:r>
          </a:p>
          <a:p>
            <a:pPr marL="347663" lvl="1" indent="-347663" rtl="0">
              <a:spcBef>
                <a:spcPct val="0"/>
              </a:spcBef>
              <a:spcAft>
                <a:spcPts val="1200"/>
              </a:spcAft>
              <a:buClr>
                <a:srgbClr val="98D43C"/>
              </a:buClr>
              <a:buFont typeface="Wingdings" panose="05000000000000000000" pitchFamily="2" charset="2"/>
              <a:buChar char="§"/>
              <a:tabLst>
                <a:tab pos="914400" algn="l"/>
              </a:tabLst>
            </a:pPr>
            <a:r>
              <a:rPr lang="es-419" sz="2200" b="0" i="0" u="none" strike="noStrike" spc="-10" dirty="0">
                <a:solidFill>
                  <a:srgbClr val="FFFFFF"/>
                </a:solidFill>
                <a:highlight>
                  <a:srgbClr val="000000">
                    <a:alpha val="0"/>
                  </a:srgbClr>
                </a:highlight>
                <a:latin typeface="Calibri"/>
                <a:cs typeface="Calibri"/>
              </a:rPr>
              <a:t>Pueden presentar solicitudes los municipios, condados y distritos de gestión del agua.  </a:t>
            </a:r>
          </a:p>
          <a:p>
            <a:pPr marL="347663" marR="17780" lvl="1" indent="-347663" algn="l" defTabSz="914400" rtl="0" eaLnBrk="1" latinLnBrk="0" hangingPunct="1">
              <a:spcBef>
                <a:spcPct val="0"/>
              </a:spcBef>
              <a:spcAft>
                <a:spcPts val="1200"/>
              </a:spcAft>
              <a:buClr>
                <a:srgbClr val="98D43C"/>
              </a:buClr>
              <a:buFont typeface="Wingdings" panose="05000000000000000000" pitchFamily="2" charset="2"/>
              <a:buChar char="§"/>
              <a:tabLst>
                <a:tab pos="177800" algn="l"/>
              </a:tabLst>
            </a:pPr>
            <a:r>
              <a:rPr lang="es-419" sz="2200" b="0" i="0" u="none" strike="noStrike" dirty="0">
                <a:solidFill>
                  <a:srgbClr val="FFFFFF"/>
                </a:solidFill>
                <a:highlight>
                  <a:srgbClr val="000000">
                    <a:alpha val="0"/>
                  </a:srgbClr>
                </a:highlight>
                <a:latin typeface="Calibri"/>
                <a:cs typeface="Calibri"/>
              </a:rPr>
              <a:t>Las actividades financiadas por la reserva de mitigación del CDBG-DR no requieren una "vinculación" con el desastre específico calificado que ha servido de base para la asignación del beneficiario. Los beneficiarios deben demostrar que las actividades de mitigación financiadas:</a:t>
            </a:r>
          </a:p>
          <a:p>
            <a:pPr marL="825500" lvl="1" indent="-342900" rtl="0">
              <a:spcBef>
                <a:spcPct val="0"/>
              </a:spcBef>
              <a:spcAft>
                <a:spcPts val="1200"/>
              </a:spcAft>
              <a:buClr>
                <a:srgbClr val="98D43C"/>
              </a:buClr>
              <a:buFont typeface="Wingdings" panose="05000000000000000000" pitchFamily="2" charset="2"/>
              <a:buChar char="§"/>
              <a:tabLst>
                <a:tab pos="914400" algn="l"/>
              </a:tabLst>
            </a:pPr>
            <a:r>
              <a:rPr lang="es-419" sz="2200" b="0" i="0" u="none" strike="noStrike" spc="-10" dirty="0">
                <a:solidFill>
                  <a:srgbClr val="FFFFFF"/>
                </a:solidFill>
                <a:highlight>
                  <a:srgbClr val="000000">
                    <a:alpha val="0"/>
                  </a:srgbClr>
                </a:highlight>
                <a:latin typeface="Calibri"/>
                <a:cs typeface="Calibri"/>
              </a:rPr>
              <a:t>Cumplen con la definición del HUD de actividades de mitigación;</a:t>
            </a:r>
          </a:p>
          <a:p>
            <a:pPr marL="825500" marR="256540" lvl="1" indent="-342900" rtl="0">
              <a:spcBef>
                <a:spcPct val="0"/>
              </a:spcBef>
              <a:spcAft>
                <a:spcPts val="1200"/>
              </a:spcAft>
              <a:buClr>
                <a:srgbClr val="98D43C"/>
              </a:buClr>
              <a:buFont typeface="Wingdings" panose="05000000000000000000" pitchFamily="2" charset="2"/>
              <a:buChar char="§"/>
              <a:tabLst>
                <a:tab pos="914400" algn="l"/>
              </a:tabLst>
            </a:pPr>
            <a:r>
              <a:rPr lang="es-419" sz="2200" b="0" i="0" u="none" strike="noStrike" spc="-10" dirty="0">
                <a:solidFill>
                  <a:srgbClr val="FFFFFF"/>
                </a:solidFill>
                <a:highlight>
                  <a:srgbClr val="000000">
                    <a:alpha val="0"/>
                  </a:srgbClr>
                </a:highlight>
                <a:latin typeface="Calibri"/>
                <a:cs typeface="Calibri"/>
              </a:rPr>
              <a:t>Abordan los riesgos actuales y futuros identificados en las necesidades de mitigación del beneficiario; y</a:t>
            </a:r>
          </a:p>
          <a:p>
            <a:pPr marL="825500" lvl="1" indent="-342900" rtl="0">
              <a:spcBef>
                <a:spcPct val="0"/>
              </a:spcBef>
              <a:spcAft>
                <a:spcPts val="1200"/>
              </a:spcAft>
              <a:buClr>
                <a:srgbClr val="98D43C"/>
              </a:buClr>
              <a:buFont typeface="Wingdings" panose="05000000000000000000" pitchFamily="2" charset="2"/>
              <a:buChar char="§"/>
              <a:tabLst>
                <a:tab pos="914400" algn="l"/>
              </a:tabLst>
            </a:pPr>
            <a:r>
              <a:rPr lang="es-419" sz="2200" b="0" i="0" u="none" strike="noStrike" spc="-10" dirty="0">
                <a:solidFill>
                  <a:srgbClr val="FFFFFF"/>
                </a:solidFill>
                <a:highlight>
                  <a:srgbClr val="000000">
                    <a:alpha val="0"/>
                  </a:srgbClr>
                </a:highlight>
                <a:latin typeface="Calibri"/>
                <a:cs typeface="Calibri"/>
              </a:rPr>
              <a:t>Cumplen un objetivo nacional.</a:t>
            </a: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1" y="-3"/>
            <a:ext cx="3033360"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2" y="158590"/>
            <a:ext cx="1367305" cy="1149216"/>
          </a:xfrm>
          <a:prstGeom prst="rect">
            <a:avLst/>
          </a:prstGeom>
        </p:spPr>
      </p:pic>
      <p:cxnSp>
        <p:nvCxnSpPr>
          <p:cNvPr id="8" name="Straight Connector 7">
            <a:extLst>
              <a:ext uri="{FF2B5EF4-FFF2-40B4-BE49-F238E27FC236}">
                <a16:creationId xmlns:a16="http://schemas.microsoft.com/office/drawing/2014/main" id="{3AD707E8-3837-4068-BFF3-9AEE00ADD4A0}"/>
              </a:ext>
            </a:extLst>
          </p:cNvPr>
          <p:cNvCxnSpPr>
            <a:cxnSpLocks/>
          </p:cNvCxnSpPr>
          <p:nvPr/>
        </p:nvCxnSpPr>
        <p:spPr>
          <a:xfrm>
            <a:off x="304061" y="761152"/>
            <a:ext cx="103099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13409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218385" y="158590"/>
            <a:ext cx="10515600" cy="640080"/>
          </a:xfrm>
        </p:spPr>
        <p:txBody>
          <a:bodyPr>
            <a:noAutofit/>
          </a:bodyPr>
          <a:lstStyle/>
          <a:p>
            <a:pPr rtl="0"/>
            <a:r>
              <a:rPr lang="es-419" sz="2800" b="1" i="0" u="none" strike="noStrike" dirty="0">
                <a:solidFill>
                  <a:srgbClr val="FFFFFF"/>
                </a:solidFill>
                <a:highlight>
                  <a:srgbClr val="000000">
                    <a:alpha val="0"/>
                  </a:srgbClr>
                </a:highlight>
                <a:latin typeface="Calibri"/>
                <a:cs typeface="Calibri"/>
              </a:rPr>
              <a:t>Resumen de la admisibilidad de los proyectos, continuación</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5" y="1148415"/>
            <a:ext cx="10515600" cy="4351338"/>
          </a:xfrm>
        </p:spPr>
        <p:txBody>
          <a:bodyPr>
            <a:noAutofit/>
          </a:bodyPr>
          <a:lstStyle/>
          <a:p>
            <a:pPr marL="347663" indent="-282575" rtl="0">
              <a:lnSpc>
                <a:spcPct val="100000"/>
              </a:lnSpc>
              <a:spcBef>
                <a:spcPts val="1200"/>
              </a:spcBef>
              <a:spcAft>
                <a:spcPts val="1200"/>
              </a:spcAft>
              <a:buClr>
                <a:srgbClr val="98D43C"/>
              </a:buClr>
              <a:buFont typeface="Wingdings" panose="05000000000000000000" pitchFamily="2" charset="2"/>
              <a:buChar char="§"/>
              <a:tabLst>
                <a:tab pos="347663" algn="l"/>
              </a:tabLst>
            </a:pPr>
            <a:r>
              <a:rPr lang="es-419" sz="2400" b="0" i="0" u="none" strike="noStrike" spc="-10" dirty="0">
                <a:solidFill>
                  <a:srgbClr val="FFFFFF"/>
                </a:solidFill>
                <a:highlight>
                  <a:srgbClr val="000000">
                    <a:alpha val="0"/>
                  </a:srgbClr>
                </a:highlight>
                <a:latin typeface="Calibri"/>
                <a:cs typeface="Calibri"/>
              </a:rPr>
              <a:t>Una vez cumplidos los requisitos fundamentales, las actividades admisibles del proyecto incluyen:</a:t>
            </a:r>
            <a:endParaRPr lang="es-419" sz="2400" dirty="0">
              <a:cs typeface="Calibri" panose="020F0502020204030204" pitchFamily="34" charset="0"/>
            </a:endParaRPr>
          </a:p>
          <a:p>
            <a:pPr marL="971550" lvl="1" indent="-457200" rtl="0">
              <a:lnSpc>
                <a:spcPct val="100000"/>
              </a:lnSpc>
              <a:spcBef>
                <a:spcPts val="600"/>
              </a:spcBef>
              <a:spcAft>
                <a:spcPts val="600"/>
              </a:spcAft>
              <a:buClr>
                <a:srgbClr val="98D43C"/>
              </a:buClr>
              <a:buSzTx/>
              <a:buFont typeface="Wingdings" panose="05000000000000000000" pitchFamily="2" charset="2"/>
              <a:buChar char="§"/>
              <a:tabLst>
                <a:tab pos="857250" algn="l"/>
              </a:tabLst>
            </a:pPr>
            <a:r>
              <a:rPr lang="es-419" sz="2400" b="1" i="0" u="none" strike="noStrike" spc="-20" dirty="0">
                <a:solidFill>
                  <a:srgbClr val="98D43C"/>
                </a:solidFill>
                <a:highlight>
                  <a:srgbClr val="000000">
                    <a:alpha val="0"/>
                  </a:srgbClr>
                </a:highlight>
                <a:latin typeface="Calibri"/>
                <a:cs typeface="Calibri"/>
              </a:rPr>
              <a:t>Restauración </a:t>
            </a:r>
            <a:r>
              <a:rPr lang="es-419" sz="2400" b="0" i="0" u="none" strike="noStrike" spc="-5" dirty="0">
                <a:solidFill>
                  <a:srgbClr val="FFFFFF"/>
                </a:solidFill>
                <a:highlight>
                  <a:srgbClr val="000000">
                    <a:alpha val="0"/>
                  </a:srgbClr>
                </a:highlight>
                <a:latin typeface="Calibri"/>
                <a:cs typeface="Calibri"/>
              </a:rPr>
              <a:t>– Infraestructura dañada por el huracán Sally.</a:t>
            </a:r>
            <a:endParaRPr lang="es-419" dirty="0">
              <a:cs typeface="Calibri" panose="020F0502020204030204" pitchFamily="34" charset="0"/>
            </a:endParaRPr>
          </a:p>
          <a:p>
            <a:pPr marL="971550" lvl="1" indent="-457200" rtl="0">
              <a:lnSpc>
                <a:spcPct val="100000"/>
              </a:lnSpc>
              <a:spcBef>
                <a:spcPts val="600"/>
              </a:spcBef>
              <a:spcAft>
                <a:spcPts val="600"/>
              </a:spcAft>
              <a:buClr>
                <a:srgbClr val="98D43C"/>
              </a:buClr>
              <a:buSzTx/>
              <a:buFont typeface="Wingdings" panose="05000000000000000000" pitchFamily="2" charset="2"/>
              <a:buChar char="§"/>
              <a:tabLst>
                <a:tab pos="857250" algn="l"/>
              </a:tabLst>
            </a:pPr>
            <a:r>
              <a:rPr lang="es-419" sz="2400" b="1" i="0" u="none" strike="noStrike" spc="-15" dirty="0">
                <a:solidFill>
                  <a:srgbClr val="98D43C"/>
                </a:solidFill>
                <a:highlight>
                  <a:srgbClr val="000000">
                    <a:alpha val="0"/>
                  </a:srgbClr>
                </a:highlight>
                <a:latin typeface="Calibri"/>
                <a:cs typeface="Calibri"/>
              </a:rPr>
              <a:t>Creación</a:t>
            </a:r>
            <a:r>
              <a:rPr lang="es-419" sz="2400" b="0" i="0" u="none" strike="noStrike" spc="-5" dirty="0">
                <a:solidFill>
                  <a:srgbClr val="FFFFFF"/>
                </a:solidFill>
                <a:highlight>
                  <a:srgbClr val="000000">
                    <a:alpha val="0"/>
                  </a:srgbClr>
                </a:highlight>
                <a:latin typeface="Calibri"/>
                <a:cs typeface="Calibri"/>
              </a:rPr>
              <a:t> – Instalaciones públicas como refugios comunitarios de emergencia.</a:t>
            </a:r>
            <a:endParaRPr lang="es-419" dirty="0">
              <a:cs typeface="Calibri" panose="020F0502020204030204" pitchFamily="34" charset="0"/>
            </a:endParaRPr>
          </a:p>
          <a:p>
            <a:pPr marL="971550" marR="5080" lvl="1" indent="-457200" rtl="0">
              <a:lnSpc>
                <a:spcPct val="100000"/>
              </a:lnSpc>
              <a:spcBef>
                <a:spcPts val="600"/>
              </a:spcBef>
              <a:spcAft>
                <a:spcPts val="600"/>
              </a:spcAft>
              <a:buClr>
                <a:srgbClr val="98D43C"/>
              </a:buClr>
              <a:buSzTx/>
              <a:buFont typeface="Wingdings" panose="05000000000000000000" pitchFamily="2" charset="2"/>
              <a:buChar char="§"/>
              <a:tabLst>
                <a:tab pos="857250" algn="l"/>
              </a:tabLst>
            </a:pPr>
            <a:r>
              <a:rPr lang="es-419" sz="2400" b="1" i="0" u="none" strike="noStrike" spc="-10" dirty="0">
                <a:solidFill>
                  <a:srgbClr val="98D43C"/>
                </a:solidFill>
                <a:highlight>
                  <a:srgbClr val="000000">
                    <a:alpha val="0"/>
                  </a:srgbClr>
                </a:highlight>
                <a:latin typeface="Calibri"/>
                <a:cs typeface="Calibri"/>
              </a:rPr>
              <a:t>Demolición </a:t>
            </a:r>
            <a:r>
              <a:rPr lang="es-419" sz="2400" b="0" i="0" u="none" strike="noStrike" spc="-5" dirty="0">
                <a:solidFill>
                  <a:srgbClr val="FFFFFF"/>
                </a:solidFill>
                <a:highlight>
                  <a:srgbClr val="000000">
                    <a:alpha val="0"/>
                  </a:srgbClr>
                </a:highlight>
                <a:latin typeface="Calibri"/>
                <a:cs typeface="Calibri"/>
              </a:rPr>
              <a:t>– Rehabilitación de edificios comerciales o industriales de propiedad pública o privada.</a:t>
            </a:r>
            <a:endParaRPr lang="es-419" dirty="0">
              <a:cs typeface="Calibri" panose="020F0502020204030204" pitchFamily="34" charset="0"/>
            </a:endParaRPr>
          </a:p>
          <a:p>
            <a:pPr marL="971550" marR="658495" lvl="1" indent="-457200" rtl="0">
              <a:lnSpc>
                <a:spcPct val="100000"/>
              </a:lnSpc>
              <a:spcBef>
                <a:spcPts val="600"/>
              </a:spcBef>
              <a:spcAft>
                <a:spcPts val="600"/>
              </a:spcAft>
              <a:buClr>
                <a:srgbClr val="98D43C"/>
              </a:buClr>
              <a:buSzTx/>
              <a:buFont typeface="Wingdings" panose="05000000000000000000" pitchFamily="2" charset="2"/>
              <a:buChar char="§"/>
              <a:tabLst>
                <a:tab pos="857250" algn="l"/>
              </a:tabLst>
            </a:pPr>
            <a:r>
              <a:rPr lang="es-419" sz="2400" b="1" i="0" u="none" strike="noStrike" spc="-10" dirty="0">
                <a:solidFill>
                  <a:srgbClr val="98D43C"/>
                </a:solidFill>
                <a:highlight>
                  <a:srgbClr val="000000">
                    <a:alpha val="0"/>
                  </a:srgbClr>
                </a:highlight>
                <a:latin typeface="Calibri"/>
                <a:cs typeface="Calibri"/>
              </a:rPr>
              <a:t>Revitalización económica </a:t>
            </a:r>
            <a:r>
              <a:rPr lang="es-419" sz="2400" b="0" i="0" u="none" strike="noStrike" spc="-5" dirty="0">
                <a:solidFill>
                  <a:srgbClr val="FFFFFF"/>
                </a:solidFill>
                <a:highlight>
                  <a:srgbClr val="000000">
                    <a:alpha val="0"/>
                  </a:srgbClr>
                </a:highlight>
                <a:latin typeface="Calibri"/>
                <a:cs typeface="Calibri"/>
              </a:rPr>
              <a:t>– Actividad admisible que restaure y mejore directamente un aspecto de la economía local.</a:t>
            </a:r>
            <a:endParaRPr lang="es-419" dirty="0">
              <a:cs typeface="Calibri" panose="020F0502020204030204" pitchFamily="34" charset="0"/>
            </a:endParaRP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8" name="Straight Connector 7">
            <a:extLst>
              <a:ext uri="{FF2B5EF4-FFF2-40B4-BE49-F238E27FC236}">
                <a16:creationId xmlns:a16="http://schemas.microsoft.com/office/drawing/2014/main" id="{98B29FA9-2DD7-4541-97EA-0A6B7733CBF2}"/>
              </a:ext>
            </a:extLst>
          </p:cNvPr>
          <p:cNvCxnSpPr/>
          <p:nvPr/>
        </p:nvCxnSpPr>
        <p:spPr>
          <a:xfrm>
            <a:off x="320838" y="798670"/>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041363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218385" y="158590"/>
            <a:ext cx="10515600" cy="640080"/>
          </a:xfrm>
        </p:spPr>
        <p:txBody>
          <a:bodyPr>
            <a:noAutofit/>
          </a:bodyPr>
          <a:lstStyle/>
          <a:p>
            <a:pPr rtl="0"/>
            <a:r>
              <a:rPr lang="es-419" sz="2800" b="1" i="0" u="none" strike="noStrike" dirty="0">
                <a:solidFill>
                  <a:srgbClr val="FFFFFF"/>
                </a:solidFill>
                <a:highlight>
                  <a:srgbClr val="000000">
                    <a:alpha val="0"/>
                  </a:srgbClr>
                </a:highlight>
                <a:latin typeface="Calibri"/>
                <a:cs typeface="Calibri"/>
              </a:rPr>
              <a:t>Programa de Reparación de Infraestructuras (IRP) de Rebuild Florida</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312450" y="1123248"/>
            <a:ext cx="10515600" cy="4351338"/>
          </a:xfrm>
        </p:spPr>
        <p:txBody>
          <a:bodyPr>
            <a:noAutofit/>
          </a:bodyPr>
          <a:lstStyle/>
          <a:p>
            <a:pPr marL="418465" marR="361315" indent="-342900" rtl="0">
              <a:lnSpc>
                <a:spcPct val="108000"/>
              </a:lnSpc>
              <a:spcBef>
                <a:spcPts val="600"/>
              </a:spcBef>
              <a:spcAft>
                <a:spcPts val="600"/>
              </a:spcAft>
              <a:buClr>
                <a:srgbClr val="98D43C"/>
              </a:buClr>
              <a:buFont typeface="Wingdings" panose="05000000000000000000" pitchFamily="2" charset="2"/>
              <a:buChar char="§"/>
              <a:tabLst>
                <a:tab pos="362585" algn="l"/>
                <a:tab pos="363220" algn="l"/>
              </a:tabLst>
            </a:pPr>
            <a:r>
              <a:rPr lang="es-419" sz="2400" b="1" i="0" u="none" strike="noStrike" spc="-5" dirty="0">
                <a:solidFill>
                  <a:srgbClr val="FFFFFF"/>
                </a:solidFill>
                <a:highlight>
                  <a:srgbClr val="000000">
                    <a:alpha val="0"/>
                  </a:srgbClr>
                </a:highlight>
                <a:latin typeface="Calibri"/>
                <a:cs typeface="Calibri"/>
              </a:rPr>
              <a:t>Asignación total: $67,000,000</a:t>
            </a:r>
            <a:r>
              <a:rPr lang="es-419" sz="2400" b="1" i="0" u="none" strike="noStrike" spc="35" dirty="0">
                <a:solidFill>
                  <a:srgbClr val="FFFFFF"/>
                </a:solidFill>
                <a:highlight>
                  <a:srgbClr val="000000">
                    <a:alpha val="0"/>
                  </a:srgbClr>
                </a:highlight>
                <a:latin typeface="Calibri"/>
                <a:cs typeface="Calibri"/>
              </a:rPr>
              <a:t> </a:t>
            </a:r>
            <a:r>
              <a:rPr lang="es-419" sz="2400" b="0" i="0" u="none" strike="noStrike" spc="-5" dirty="0">
                <a:solidFill>
                  <a:srgbClr val="FFFFFF"/>
                </a:solidFill>
                <a:highlight>
                  <a:srgbClr val="000000">
                    <a:alpha val="0"/>
                  </a:srgbClr>
                </a:highlight>
                <a:latin typeface="Calibri"/>
                <a:cs typeface="Calibri"/>
              </a:rPr>
              <a:t>- Destinado a financiar proyectos de restauración y mejora de infraestructuras en comunidades afectadas por el huracán Sally. El 15 % de la asignación debe gastarse en proyectos que proporcionen beneficios de mitigación.</a:t>
            </a:r>
            <a:endParaRPr lang="es-419" sz="2400" spc="-5" dirty="0">
              <a:solidFill>
                <a:srgbClr val="FFFFFF"/>
              </a:solidFill>
              <a:cs typeface="Calibri" panose="020F0502020204030204" pitchFamily="34" charset="0"/>
            </a:endParaRPr>
          </a:p>
          <a:p>
            <a:pPr marL="860425" marR="43180" indent="-519113" rtl="0">
              <a:lnSpc>
                <a:spcPct val="108000"/>
              </a:lnSpc>
              <a:spcBef>
                <a:spcPts val="600"/>
              </a:spcBef>
              <a:spcAft>
                <a:spcPts val="600"/>
              </a:spcAft>
              <a:buClr>
                <a:srgbClr val="98D43C"/>
              </a:buClr>
              <a:buFont typeface="Wingdings" panose="05000000000000000000" pitchFamily="2" charset="2"/>
              <a:buChar char="§"/>
              <a:tabLst>
                <a:tab pos="860425" algn="l"/>
              </a:tabLst>
              <a:defRPr/>
            </a:pPr>
            <a:r>
              <a:rPr lang="es-419" sz="2400" b="0" i="0" u="none" strike="noStrike" spc="-5" dirty="0">
                <a:solidFill>
                  <a:srgbClr val="FFFFFF"/>
                </a:solidFill>
                <a:highlight>
                  <a:srgbClr val="000000">
                    <a:alpha val="0"/>
                  </a:srgbClr>
                </a:highlight>
                <a:latin typeface="Calibri"/>
                <a:cs typeface="Calibri"/>
              </a:rPr>
              <a:t>Monto mínimo de adjudicación: $750,000</a:t>
            </a:r>
          </a:p>
          <a:p>
            <a:pPr marL="860425" marR="43180" indent="-519113" rtl="0">
              <a:lnSpc>
                <a:spcPct val="108000"/>
              </a:lnSpc>
              <a:spcBef>
                <a:spcPts val="600"/>
              </a:spcBef>
              <a:spcAft>
                <a:spcPts val="600"/>
              </a:spcAft>
              <a:buClr>
                <a:srgbClr val="98D43C"/>
              </a:buClr>
              <a:buFont typeface="Wingdings" panose="05000000000000000000" pitchFamily="2" charset="2"/>
              <a:buChar char="§"/>
              <a:tabLst>
                <a:tab pos="860425" algn="l"/>
              </a:tabLst>
              <a:defRPr/>
            </a:pPr>
            <a:r>
              <a:rPr lang="es-419" sz="2400" b="0" i="0" u="none" strike="noStrike" spc="-5" dirty="0">
                <a:solidFill>
                  <a:srgbClr val="FFFFFF"/>
                </a:solidFill>
                <a:highlight>
                  <a:srgbClr val="000000">
                    <a:alpha val="0"/>
                  </a:srgbClr>
                </a:highlight>
                <a:latin typeface="Calibri"/>
                <a:cs typeface="Calibri"/>
              </a:rPr>
              <a:t>Monto máximo de adjudicación: $67,000,000</a:t>
            </a:r>
          </a:p>
          <a:p>
            <a:pPr marL="418465" marR="361315" indent="-342900" rtl="0">
              <a:lnSpc>
                <a:spcPct val="108000"/>
              </a:lnSpc>
              <a:spcBef>
                <a:spcPts val="600"/>
              </a:spcBef>
              <a:spcAft>
                <a:spcPts val="600"/>
              </a:spcAft>
              <a:buClr>
                <a:srgbClr val="98D43C"/>
              </a:buClr>
              <a:buFont typeface="Wingdings" panose="05000000000000000000" pitchFamily="2" charset="2"/>
              <a:buChar char="§"/>
              <a:tabLst>
                <a:tab pos="362585" algn="l"/>
                <a:tab pos="363220" algn="l"/>
              </a:tabLst>
            </a:pPr>
            <a:r>
              <a:rPr lang="es-419" sz="2400" b="0" i="0" u="none" strike="noStrike" spc="-5" dirty="0">
                <a:solidFill>
                  <a:srgbClr val="FFFFFF"/>
                </a:solidFill>
                <a:highlight>
                  <a:srgbClr val="000000">
                    <a:alpha val="0"/>
                  </a:srgbClr>
                </a:highlight>
                <a:latin typeface="Calibri"/>
                <a:cs typeface="Calibri"/>
              </a:rPr>
              <a:t>El ciclo de solicitud es del 18 de enero al 4 de abril de 2023</a:t>
            </a: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8" name="Straight Connector 7">
            <a:extLst>
              <a:ext uri="{FF2B5EF4-FFF2-40B4-BE49-F238E27FC236}">
                <a16:creationId xmlns:a16="http://schemas.microsoft.com/office/drawing/2014/main" id="{B392F1C2-98A6-4218-9C60-EC40E315BE62}"/>
              </a:ext>
            </a:extLst>
          </p:cNvPr>
          <p:cNvCxnSpPr/>
          <p:nvPr/>
        </p:nvCxnSpPr>
        <p:spPr>
          <a:xfrm>
            <a:off x="312450" y="798670"/>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148366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218385" y="158589"/>
            <a:ext cx="10515600" cy="640080"/>
          </a:xfrm>
        </p:spPr>
        <p:txBody>
          <a:bodyPr>
            <a:noAutofit/>
          </a:bodyPr>
          <a:lstStyle/>
          <a:p>
            <a:pPr rtl="0"/>
            <a:r>
              <a:rPr lang="es-419" sz="2800" b="1" i="0" u="none" strike="noStrike" dirty="0">
                <a:solidFill>
                  <a:srgbClr val="FFFFFF"/>
                </a:solidFill>
                <a:highlight>
                  <a:srgbClr val="000000">
                    <a:alpha val="0"/>
                  </a:srgbClr>
                </a:highlight>
                <a:latin typeface="Calibri"/>
                <a:cs typeface="Calibri"/>
              </a:rPr>
              <a:t>Actividades de infraestructura admisibles por el IPR</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5" y="1057560"/>
            <a:ext cx="10989308" cy="5260773"/>
          </a:xfrm>
        </p:spPr>
        <p:txBody>
          <a:bodyPr>
            <a:noAutofit/>
          </a:bodyPr>
          <a:lstStyle/>
          <a:p>
            <a:pPr marL="358902" indent="-342900" rtl="0">
              <a:spcBef>
                <a:spcPts val="300"/>
              </a:spcBef>
              <a:spcAft>
                <a:spcPts val="600"/>
              </a:spcAft>
              <a:buClr>
                <a:srgbClr val="98D43C"/>
              </a:buClr>
              <a:buFont typeface="Wingdings" panose="05000000000000000000" pitchFamily="2" charset="2"/>
              <a:buChar char="§"/>
            </a:pPr>
            <a:r>
              <a:rPr lang="es-419" sz="2400" b="0" i="0" u="none" strike="noStrike" dirty="0">
                <a:solidFill>
                  <a:srgbClr val="FFFFFF"/>
                </a:solidFill>
                <a:highlight>
                  <a:srgbClr val="000000">
                    <a:alpha val="0"/>
                  </a:srgbClr>
                </a:highlight>
                <a:latin typeface="Calibri"/>
                <a:cs typeface="Calibri"/>
              </a:rPr>
              <a:t>Restauración de las infraestructuras dañadas por el huracán Sally (como instalaciones de agua y alcantarillado, calles, retirada de escombros, drenaje, puentes, etc.).</a:t>
            </a:r>
          </a:p>
          <a:p>
            <a:pPr marL="358902" indent="-342900" rtl="0">
              <a:spcBef>
                <a:spcPts val="300"/>
              </a:spcBef>
              <a:spcAft>
                <a:spcPts val="600"/>
              </a:spcAft>
              <a:buClr>
                <a:srgbClr val="98D43C"/>
              </a:buClr>
              <a:buFont typeface="Wingdings" panose="05000000000000000000" pitchFamily="2" charset="2"/>
              <a:buChar char="§"/>
            </a:pPr>
            <a:r>
              <a:rPr lang="es-419" sz="2400" b="0" i="0" u="none" strike="noStrike" dirty="0">
                <a:solidFill>
                  <a:srgbClr val="FFFFFF"/>
                </a:solidFill>
                <a:highlight>
                  <a:srgbClr val="000000">
                    <a:alpha val="0"/>
                  </a:srgbClr>
                </a:highlight>
                <a:latin typeface="Calibri"/>
                <a:cs typeface="Calibri"/>
              </a:rPr>
              <a:t>Demolición y rehabilitación de edificios comerciales o industriales de propiedad pública o privada.</a:t>
            </a:r>
          </a:p>
          <a:p>
            <a:pPr marL="358902" indent="-342900" rtl="0">
              <a:spcBef>
                <a:spcPts val="300"/>
              </a:spcBef>
              <a:spcAft>
                <a:spcPts val="600"/>
              </a:spcAft>
              <a:buClr>
                <a:srgbClr val="98D43C"/>
              </a:buClr>
              <a:buFont typeface="Wingdings" panose="05000000000000000000" pitchFamily="2" charset="2"/>
              <a:buChar char="§"/>
            </a:pPr>
            <a:r>
              <a:rPr lang="es-419" sz="2400" b="0" i="0" u="none" strike="noStrike" dirty="0">
                <a:solidFill>
                  <a:srgbClr val="FFFFFF"/>
                </a:solidFill>
                <a:highlight>
                  <a:srgbClr val="000000">
                    <a:alpha val="0"/>
                  </a:srgbClr>
                </a:highlight>
                <a:latin typeface="Calibri"/>
                <a:cs typeface="Calibri"/>
              </a:rPr>
              <a:t>Reacondicionamiento de los sistemas dunares costeros de protección y de las playas estatales.</a:t>
            </a:r>
          </a:p>
          <a:p>
            <a:pPr marL="358902" indent="-342900" rtl="0">
              <a:spcBef>
                <a:spcPts val="300"/>
              </a:spcBef>
              <a:spcAft>
                <a:spcPts val="600"/>
              </a:spcAft>
              <a:buClr>
                <a:srgbClr val="98D43C"/>
              </a:buClr>
              <a:buFont typeface="Wingdings" panose="05000000000000000000" pitchFamily="2" charset="2"/>
              <a:buChar char="§"/>
            </a:pPr>
            <a:r>
              <a:rPr lang="es-419" sz="2400" b="0" i="0" u="none" strike="noStrike" dirty="0">
                <a:solidFill>
                  <a:srgbClr val="FFFFFF"/>
                </a:solidFill>
                <a:highlight>
                  <a:srgbClr val="000000">
                    <a:alpha val="0"/>
                  </a:srgbClr>
                </a:highlight>
                <a:latin typeface="Calibri"/>
                <a:cs typeface="Calibri"/>
              </a:rPr>
              <a:t>Reparaciones de edificios dañados que son esenciales para la salud, la seguridad y el bienestar de una comunidad cuando las reparaciones de estos edificios constituyan una necesidad urgente (esto puede incluir comisarías de policía, parques y centros recreativos, centros comunitarios y de la tercera edad, hospitales, clínicas, refugios para personas sin hogar, escuelas y centros educativos y otros inmuebles públicos, incluidos los inmuebles que sirven como refugios de emergencia).</a:t>
            </a:r>
          </a:p>
          <a:p>
            <a:pPr marL="358902" indent="-342900" rtl="0">
              <a:spcBef>
                <a:spcPts val="300"/>
              </a:spcBef>
              <a:spcAft>
                <a:spcPts val="600"/>
              </a:spcAft>
              <a:buClr>
                <a:srgbClr val="98D43C"/>
              </a:buClr>
              <a:buFont typeface="Wingdings" panose="05000000000000000000" pitchFamily="2" charset="2"/>
              <a:buChar char="§"/>
            </a:pPr>
            <a:r>
              <a:rPr lang="es-419" sz="2400" b="0" i="0" u="none" strike="noStrike" dirty="0">
                <a:solidFill>
                  <a:srgbClr val="FFFFFF"/>
                </a:solidFill>
                <a:highlight>
                  <a:srgbClr val="000000">
                    <a:alpha val="0"/>
                  </a:srgbClr>
                </a:highlight>
                <a:latin typeface="Calibri"/>
                <a:cs typeface="Calibri"/>
              </a:rPr>
              <a:t>Reparaciones de líneas y sistemas de agua, líneas y sistemas de alcantarillado, drenaje y sistemas de mitigación de inundaciones.</a:t>
            </a: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8" name="Straight Connector 7">
            <a:extLst>
              <a:ext uri="{FF2B5EF4-FFF2-40B4-BE49-F238E27FC236}">
                <a16:creationId xmlns:a16="http://schemas.microsoft.com/office/drawing/2014/main" id="{1256D66D-336B-44CB-A810-C631286D8644}"/>
              </a:ext>
            </a:extLst>
          </p:cNvPr>
          <p:cNvCxnSpPr/>
          <p:nvPr/>
        </p:nvCxnSpPr>
        <p:spPr>
          <a:xfrm>
            <a:off x="218385" y="798669"/>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350120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218385" y="158590"/>
            <a:ext cx="10515600" cy="640080"/>
          </a:xfrm>
        </p:spPr>
        <p:txBody>
          <a:bodyPr>
            <a:noAutofit/>
          </a:bodyPr>
          <a:lstStyle/>
          <a:p>
            <a:pPr rtl="0"/>
            <a:r>
              <a:rPr lang="es-419" sz="2800" b="1" i="0" u="none" strike="noStrike" dirty="0">
                <a:solidFill>
                  <a:srgbClr val="FFFFFF"/>
                </a:solidFill>
                <a:highlight>
                  <a:srgbClr val="000000">
                    <a:alpha val="0"/>
                  </a:srgbClr>
                </a:highlight>
                <a:latin typeface="Calibri"/>
                <a:cs typeface="Calibri"/>
              </a:rPr>
              <a:t>Actividades de mitigación admisibles por el IPR</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95672" y="1065949"/>
            <a:ext cx="10515600" cy="4605008"/>
          </a:xfrm>
        </p:spPr>
        <p:txBody>
          <a:bodyPr>
            <a:noAutofit/>
          </a:bodyPr>
          <a:lstStyle/>
          <a:p>
            <a:pPr rtl="0">
              <a:spcBef>
                <a:spcPts val="600"/>
              </a:spcBef>
              <a:buClr>
                <a:srgbClr val="98D43C"/>
              </a:buClr>
              <a:buFont typeface="Wingdings" panose="05000000000000000000" pitchFamily="2" charset="2"/>
              <a:buChar char="§"/>
            </a:pPr>
            <a:r>
              <a:rPr lang="es-419" sz="2400" b="0" i="0" u="none" strike="noStrike" dirty="0">
                <a:solidFill>
                  <a:srgbClr val="FFFFFF"/>
                </a:solidFill>
                <a:highlight>
                  <a:srgbClr val="000000">
                    <a:alpha val="0"/>
                  </a:srgbClr>
                </a:highlight>
                <a:latin typeface="Calibri"/>
                <a:cs typeface="Calibri"/>
              </a:rPr>
              <a:t>Elaboración de normas, reglamentos, políticas y programas de mitigación.</a:t>
            </a:r>
          </a:p>
          <a:p>
            <a:pPr rtl="0">
              <a:spcBef>
                <a:spcPts val="600"/>
              </a:spcBef>
              <a:spcAft>
                <a:spcPts val="300"/>
              </a:spcAft>
              <a:buClr>
                <a:srgbClr val="98D43C"/>
              </a:buClr>
              <a:buFont typeface="Wingdings" panose="05000000000000000000" pitchFamily="2" charset="2"/>
              <a:buChar char="§"/>
            </a:pPr>
            <a:r>
              <a:rPr lang="es-419" sz="2400" b="0" i="0" u="none" strike="noStrike" dirty="0">
                <a:solidFill>
                  <a:srgbClr val="FFFFFF"/>
                </a:solidFill>
                <a:highlight>
                  <a:srgbClr val="000000">
                    <a:alpha val="0"/>
                  </a:srgbClr>
                </a:highlight>
                <a:latin typeface="Calibri"/>
                <a:cs typeface="Calibri"/>
              </a:rPr>
              <a:t>Uso del suelo/políticas de zonificación.</a:t>
            </a:r>
          </a:p>
          <a:p>
            <a:pPr rtl="0">
              <a:spcBef>
                <a:spcPts val="600"/>
              </a:spcBef>
              <a:spcAft>
                <a:spcPts val="300"/>
              </a:spcAft>
              <a:buClr>
                <a:srgbClr val="98D43C"/>
              </a:buClr>
              <a:buFont typeface="Wingdings" panose="05000000000000000000" pitchFamily="2" charset="2"/>
              <a:buChar char="§"/>
            </a:pPr>
            <a:r>
              <a:rPr lang="es-419" sz="2400" b="0" i="0" u="none" strike="noStrike" dirty="0">
                <a:solidFill>
                  <a:srgbClr val="FFFFFF"/>
                </a:solidFill>
                <a:highlight>
                  <a:srgbClr val="000000">
                    <a:alpha val="0"/>
                  </a:srgbClr>
                </a:highlight>
                <a:latin typeface="Calibri"/>
                <a:cs typeface="Calibri"/>
              </a:rPr>
              <a:t>Un código de construcción y una normativa de gestión de llanuras aluviales sólidos.</a:t>
            </a:r>
          </a:p>
          <a:p>
            <a:pPr rtl="0">
              <a:spcBef>
                <a:spcPts val="600"/>
              </a:spcBef>
              <a:spcAft>
                <a:spcPts val="300"/>
              </a:spcAft>
              <a:buClr>
                <a:srgbClr val="98D43C"/>
              </a:buClr>
              <a:buFont typeface="Wingdings" panose="05000000000000000000" pitchFamily="2" charset="2"/>
              <a:buChar char="§"/>
            </a:pPr>
            <a:r>
              <a:rPr lang="es-419" sz="2400" b="0" i="0" u="none" strike="noStrike" dirty="0">
                <a:solidFill>
                  <a:srgbClr val="FFFFFF"/>
                </a:solidFill>
                <a:highlight>
                  <a:srgbClr val="000000">
                    <a:alpha val="0"/>
                  </a:srgbClr>
                </a:highlight>
                <a:latin typeface="Calibri"/>
                <a:cs typeface="Calibri"/>
              </a:rPr>
              <a:t>Programas de seguridad de presas, malecones y sistemas de diques.</a:t>
            </a:r>
          </a:p>
          <a:p>
            <a:pPr rtl="0">
              <a:spcBef>
                <a:spcPts val="600"/>
              </a:spcBef>
              <a:spcAft>
                <a:spcPts val="300"/>
              </a:spcAft>
              <a:buClr>
                <a:srgbClr val="98D43C"/>
              </a:buClr>
              <a:buFont typeface="Wingdings" panose="05000000000000000000" pitchFamily="2" charset="2"/>
              <a:buChar char="§"/>
            </a:pPr>
            <a:r>
              <a:rPr lang="es-419" sz="2400" b="0" i="0" u="none" strike="noStrike" dirty="0">
                <a:solidFill>
                  <a:srgbClr val="FFFFFF"/>
                </a:solidFill>
                <a:highlight>
                  <a:srgbClr val="000000">
                    <a:alpha val="0"/>
                  </a:srgbClr>
                </a:highlight>
                <a:latin typeface="Calibri"/>
                <a:cs typeface="Calibri"/>
              </a:rPr>
              <a:t>Adquisición de terrenos propensos a las inundaciones y sensibles al medio ambiente.</a:t>
            </a:r>
          </a:p>
          <a:p>
            <a:pPr rtl="0">
              <a:spcBef>
                <a:spcPts val="600"/>
              </a:spcBef>
              <a:spcAft>
                <a:spcPts val="300"/>
              </a:spcAft>
              <a:buClr>
                <a:srgbClr val="98D43C"/>
              </a:buClr>
              <a:buFont typeface="Wingdings" panose="05000000000000000000" pitchFamily="2" charset="2"/>
              <a:buChar char="§"/>
            </a:pPr>
            <a:r>
              <a:rPr lang="es-419" sz="2400" b="0" i="0" u="none" strike="noStrike" dirty="0">
                <a:solidFill>
                  <a:srgbClr val="FFFFFF"/>
                </a:solidFill>
                <a:highlight>
                  <a:srgbClr val="000000">
                    <a:alpha val="0"/>
                  </a:srgbClr>
                </a:highlight>
                <a:latin typeface="Calibri"/>
                <a:cs typeface="Calibri"/>
              </a:rPr>
              <a:t>Reacondicionamiento/endurecimiento/elevación de estructuras e instalaciones críticas;</a:t>
            </a:r>
          </a:p>
          <a:p>
            <a:pPr rtl="0">
              <a:spcBef>
                <a:spcPts val="600"/>
              </a:spcBef>
              <a:spcAft>
                <a:spcPts val="300"/>
              </a:spcAft>
              <a:buClr>
                <a:srgbClr val="98D43C"/>
              </a:buClr>
              <a:buFont typeface="Wingdings" panose="05000000000000000000" pitchFamily="2" charset="2"/>
              <a:buChar char="§"/>
            </a:pPr>
            <a:r>
              <a:rPr lang="es-419" sz="2400" b="0" i="0" u="none" strike="noStrike" dirty="0">
                <a:solidFill>
                  <a:srgbClr val="FFFFFF"/>
                </a:solidFill>
                <a:highlight>
                  <a:srgbClr val="000000">
                    <a:alpha val="0"/>
                  </a:srgbClr>
                </a:highlight>
                <a:latin typeface="Calibri"/>
                <a:cs typeface="Calibri"/>
              </a:rPr>
              <a:t>Reubicación de estructuras, infraestructuras e instalaciones fuera de las áreas vulnerables.</a:t>
            </a:r>
          </a:p>
          <a:p>
            <a:pPr rtl="0">
              <a:spcBef>
                <a:spcPts val="600"/>
              </a:spcBef>
              <a:spcAft>
                <a:spcPts val="300"/>
              </a:spcAft>
              <a:buClr>
                <a:srgbClr val="98D43C"/>
              </a:buClr>
              <a:buFont typeface="Wingdings" panose="05000000000000000000" pitchFamily="2" charset="2"/>
              <a:buChar char="§"/>
            </a:pPr>
            <a:r>
              <a:rPr lang="es-419" sz="2400" b="0" i="0" u="none" strike="noStrike" dirty="0">
                <a:solidFill>
                  <a:srgbClr val="FFFFFF"/>
                </a:solidFill>
                <a:highlight>
                  <a:srgbClr val="000000">
                    <a:alpha val="0"/>
                  </a:srgbClr>
                </a:highlight>
                <a:latin typeface="Calibri"/>
                <a:cs typeface="Calibri"/>
              </a:rPr>
              <a:t>Campañas de sensibilización/educación del público.</a:t>
            </a:r>
          </a:p>
          <a:p>
            <a:pPr rtl="0">
              <a:spcBef>
                <a:spcPts val="600"/>
              </a:spcBef>
              <a:spcAft>
                <a:spcPts val="300"/>
              </a:spcAft>
              <a:buClr>
                <a:srgbClr val="98D43C"/>
              </a:buClr>
              <a:buFont typeface="Wingdings" panose="05000000000000000000" pitchFamily="2" charset="2"/>
              <a:buChar char="§"/>
            </a:pPr>
            <a:r>
              <a:rPr lang="es-419" sz="2400" b="0" i="0" u="none" strike="noStrike" dirty="0">
                <a:solidFill>
                  <a:srgbClr val="FFFFFF"/>
                </a:solidFill>
                <a:highlight>
                  <a:srgbClr val="000000">
                    <a:alpha val="0"/>
                  </a:srgbClr>
                </a:highlight>
                <a:latin typeface="Calibri"/>
                <a:cs typeface="Calibri"/>
              </a:rPr>
              <a:t>Mejora de los sistemas de alerta y evacuación.</a:t>
            </a: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8" name="Straight Connector 7">
            <a:extLst>
              <a:ext uri="{FF2B5EF4-FFF2-40B4-BE49-F238E27FC236}">
                <a16:creationId xmlns:a16="http://schemas.microsoft.com/office/drawing/2014/main" id="{54EF0632-6227-485E-9C39-CCAAA77B3B8E}"/>
              </a:ext>
            </a:extLst>
          </p:cNvPr>
          <p:cNvCxnSpPr/>
          <p:nvPr/>
        </p:nvCxnSpPr>
        <p:spPr>
          <a:xfrm>
            <a:off x="295672" y="798670"/>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942034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218385" y="158590"/>
            <a:ext cx="10515600" cy="640080"/>
          </a:xfrm>
        </p:spPr>
        <p:txBody>
          <a:bodyPr>
            <a:noAutofit/>
          </a:bodyPr>
          <a:lstStyle/>
          <a:p>
            <a:pPr rtl="0"/>
            <a:r>
              <a:rPr lang="es-419" sz="2800" b="1" i="0" u="none" strike="noStrike" dirty="0">
                <a:solidFill>
                  <a:srgbClr val="FFFFFF"/>
                </a:solidFill>
                <a:highlight>
                  <a:srgbClr val="000000">
                    <a:alpha val="0"/>
                  </a:srgbClr>
                </a:highlight>
                <a:latin typeface="Calibri"/>
                <a:cs typeface="Calibri"/>
              </a:rPr>
              <a:t>Programa de Compra Voluntaria de Viviendas (VHB) de Rebuild Florida</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5" y="1041659"/>
            <a:ext cx="10515600" cy="4351338"/>
          </a:xfrm>
        </p:spPr>
        <p:txBody>
          <a:bodyPr>
            <a:noAutofit/>
          </a:bodyPr>
          <a:lstStyle/>
          <a:p>
            <a:pPr marL="532765" marR="43180" indent="-457200" rtl="0">
              <a:spcAft>
                <a:spcPts val="1400"/>
              </a:spcAft>
              <a:buClr>
                <a:srgbClr val="98D43C"/>
              </a:buClr>
              <a:buFont typeface="Wingdings" panose="05000000000000000000" pitchFamily="2" charset="2"/>
              <a:buChar char="§"/>
              <a:tabLst>
                <a:tab pos="362585" algn="l"/>
                <a:tab pos="363220" algn="l"/>
              </a:tabLst>
              <a:defRPr/>
            </a:pPr>
            <a:r>
              <a:rPr lang="es-419" sz="2400" b="1" i="0" u="none" strike="noStrike" spc="-5" dirty="0">
                <a:solidFill>
                  <a:srgbClr val="FFFFFF"/>
                </a:solidFill>
                <a:highlight>
                  <a:srgbClr val="000000">
                    <a:alpha val="0"/>
                  </a:srgbClr>
                </a:highlight>
                <a:latin typeface="Calibri"/>
                <a:cs typeface="Calibri"/>
              </a:rPr>
              <a:t>Asignación total: $22,000,000 </a:t>
            </a:r>
            <a:r>
              <a:rPr lang="es-419" sz="2400" b="1" i="0" u="none" strike="noStrike" spc="35" dirty="0">
                <a:solidFill>
                  <a:srgbClr val="FFFFFF"/>
                </a:solidFill>
                <a:highlight>
                  <a:srgbClr val="000000">
                    <a:alpha val="0"/>
                  </a:srgbClr>
                </a:highlight>
                <a:latin typeface="Calibri"/>
                <a:cs typeface="Calibri"/>
              </a:rPr>
              <a:t> </a:t>
            </a:r>
            <a:r>
              <a:rPr lang="es-419" sz="2400" b="0" i="0" u="none" strike="noStrike" spc="-5" dirty="0">
                <a:solidFill>
                  <a:srgbClr val="FFFFFF"/>
                </a:solidFill>
                <a:highlight>
                  <a:srgbClr val="000000">
                    <a:alpha val="0"/>
                  </a:srgbClr>
                </a:highlight>
                <a:latin typeface="Calibri"/>
                <a:cs typeface="Calibri"/>
              </a:rPr>
              <a:t>- Diseñado para fomentar la reducción de riesgos mediante la adquisición de propiedades en áreas de alto riesgo de inundación. </a:t>
            </a:r>
            <a:r>
              <a:rPr lang="es-419" sz="2400" b="0" i="0" u="none" strike="noStrike" dirty="0">
                <a:solidFill>
                  <a:srgbClr val="FFFFFF"/>
                </a:solidFill>
                <a:highlight>
                  <a:srgbClr val="000000">
                    <a:alpha val="0"/>
                  </a:srgbClr>
                </a:highlight>
                <a:latin typeface="Calibri"/>
                <a:ea typeface="Calibri"/>
                <a:cs typeface="Calibri"/>
              </a:rPr>
              <a:t>Las propiedades adquiridas a través de compras beneficiarán a áreas en las que al menos el 51 % de los residentes sean LMI. </a:t>
            </a:r>
            <a:r>
              <a:rPr lang="es-419" sz="2400" b="0" i="0" u="none" strike="noStrike" spc="-5" dirty="0">
                <a:solidFill>
                  <a:srgbClr val="FFFFFF"/>
                </a:solidFill>
                <a:highlight>
                  <a:srgbClr val="000000">
                    <a:alpha val="0"/>
                  </a:srgbClr>
                </a:highlight>
                <a:latin typeface="Calibri"/>
                <a:cs typeface="Calibri"/>
              </a:rPr>
              <a:t>Las compras solo estarán disponibles para los hogares LMI que cumplan los requisitos.</a:t>
            </a:r>
          </a:p>
          <a:p>
            <a:pPr marL="989965" marR="43180" lvl="1" indent="-457200" algn="just" rtl="0">
              <a:spcAft>
                <a:spcPts val="1400"/>
              </a:spcAft>
              <a:buClr>
                <a:srgbClr val="98D43C"/>
              </a:buClr>
              <a:buFont typeface="Wingdings" panose="05000000000000000000" pitchFamily="2" charset="2"/>
              <a:buChar char="§"/>
              <a:tabLst>
                <a:tab pos="362585" algn="l"/>
                <a:tab pos="363220" algn="l"/>
              </a:tabLst>
              <a:defRPr/>
            </a:pPr>
            <a:r>
              <a:rPr lang="es-419" sz="2400" b="0" i="0" u="none" strike="noStrike" spc="-5" dirty="0">
                <a:solidFill>
                  <a:srgbClr val="FFFFFF"/>
                </a:solidFill>
                <a:highlight>
                  <a:srgbClr val="000000">
                    <a:alpha val="0"/>
                  </a:srgbClr>
                </a:highlight>
                <a:latin typeface="Calibri"/>
                <a:cs typeface="Calibri"/>
              </a:rPr>
              <a:t>Monto mínimo de adjudicación: $750,000</a:t>
            </a:r>
          </a:p>
          <a:p>
            <a:pPr marL="989965" marR="43180" lvl="1" indent="-457200" algn="just" rtl="0">
              <a:spcAft>
                <a:spcPts val="1400"/>
              </a:spcAft>
              <a:buClr>
                <a:srgbClr val="98D43C"/>
              </a:buClr>
              <a:buFont typeface="Wingdings" panose="05000000000000000000" pitchFamily="2" charset="2"/>
              <a:buChar char="§"/>
              <a:tabLst>
                <a:tab pos="362585" algn="l"/>
                <a:tab pos="363220" algn="l"/>
              </a:tabLst>
              <a:defRPr/>
            </a:pPr>
            <a:r>
              <a:rPr lang="es-419" sz="2400" b="0" i="0" u="none" strike="noStrike" spc="-5" dirty="0">
                <a:solidFill>
                  <a:srgbClr val="FFFFFF"/>
                </a:solidFill>
                <a:highlight>
                  <a:srgbClr val="000000">
                    <a:alpha val="0"/>
                  </a:srgbClr>
                </a:highlight>
                <a:latin typeface="Calibri"/>
                <a:cs typeface="Calibri"/>
              </a:rPr>
              <a:t>Monto máximo de adjudicación: $5,000,000</a:t>
            </a:r>
          </a:p>
          <a:p>
            <a:pPr marL="530352" marR="0" indent="-457200" rtl="0">
              <a:spcBef>
                <a:spcPts val="600"/>
              </a:spcBef>
              <a:spcAft>
                <a:spcPts val="600"/>
              </a:spcAft>
              <a:buClr>
                <a:srgbClr val="98D43C"/>
              </a:buClr>
              <a:buSzTx/>
              <a:buFont typeface="Wingdings" panose="05000000000000000000" pitchFamily="2" charset="2"/>
              <a:buChar char="§"/>
            </a:pPr>
            <a:r>
              <a:rPr lang="es-419" sz="2400" b="0" i="0" u="none" strike="noStrike" spc="-5" dirty="0">
                <a:solidFill>
                  <a:srgbClr val="FFFFFF"/>
                </a:solidFill>
                <a:highlight>
                  <a:srgbClr val="000000">
                    <a:alpha val="0"/>
                  </a:srgbClr>
                </a:highlight>
                <a:latin typeface="Calibri"/>
                <a:cs typeface="Calibri"/>
              </a:rPr>
              <a:t>El ciclo de solicitud es del 24 de enero al 14 de abril de 2023</a:t>
            </a:r>
            <a:endParaRPr lang="es-419" sz="2400" dirty="0"/>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8" name="Straight Connector 7">
            <a:extLst>
              <a:ext uri="{FF2B5EF4-FFF2-40B4-BE49-F238E27FC236}">
                <a16:creationId xmlns:a16="http://schemas.microsoft.com/office/drawing/2014/main" id="{FB3B363B-3F6C-45BD-8DC6-FAFE6E8C6940}"/>
              </a:ext>
            </a:extLst>
          </p:cNvPr>
          <p:cNvCxnSpPr/>
          <p:nvPr/>
        </p:nvCxnSpPr>
        <p:spPr>
          <a:xfrm>
            <a:off x="295672" y="798670"/>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027830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218384" y="158589"/>
            <a:ext cx="10515600" cy="640080"/>
          </a:xfrm>
        </p:spPr>
        <p:txBody>
          <a:bodyPr>
            <a:noAutofit/>
          </a:bodyPr>
          <a:lstStyle/>
          <a:p>
            <a:pPr rtl="0"/>
            <a:r>
              <a:rPr lang="es-419" sz="2800" b="1" i="0" u="none" strike="noStrike" dirty="0">
                <a:solidFill>
                  <a:srgbClr val="FFFFFF"/>
                </a:solidFill>
                <a:highlight>
                  <a:srgbClr val="000000">
                    <a:alpha val="0"/>
                  </a:srgbClr>
                </a:highlight>
                <a:latin typeface="Calibri"/>
                <a:cs typeface="Calibri"/>
              </a:rPr>
              <a:t>Requisitos de admisibilidad de la VHB</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42481" y="1041659"/>
            <a:ext cx="11249365" cy="5189193"/>
          </a:xfrm>
        </p:spPr>
        <p:txBody>
          <a:bodyPr>
            <a:noAutofit/>
          </a:bodyPr>
          <a:lstStyle/>
          <a:p>
            <a:pPr marL="342900" marR="0" indent="-342900" rtl="0">
              <a:spcBef>
                <a:spcPts val="600"/>
              </a:spcBef>
              <a:spcAft>
                <a:spcPts val="600"/>
              </a:spcAft>
              <a:buClr>
                <a:srgbClr val="98D43C"/>
              </a:buClr>
              <a:buFont typeface="Wingdings" panose="05000000000000000000" pitchFamily="2" charset="2"/>
              <a:buChar char="§"/>
            </a:pPr>
            <a:r>
              <a:rPr lang="es-419" sz="2200" b="0" i="0" u="none" strike="noStrike" dirty="0">
                <a:solidFill>
                  <a:srgbClr val="FFFFFF"/>
                </a:solidFill>
                <a:highlight>
                  <a:srgbClr val="000000">
                    <a:alpha val="0"/>
                  </a:srgbClr>
                </a:highlight>
                <a:latin typeface="Calibri"/>
                <a:ea typeface="Calibri"/>
                <a:cs typeface="Calibri"/>
              </a:rPr>
              <a:t>Los solicitantes deben cumplir los requisitos establecidos en la sección 105(a)(1) de la Ley de Vivienda y Desarrollo Comunitario de 1974 (HCDA).</a:t>
            </a:r>
          </a:p>
          <a:p>
            <a:pPr marL="347663" marR="0" indent="-347663" rtl="0">
              <a:spcBef>
                <a:spcPts val="600"/>
              </a:spcBef>
              <a:spcAft>
                <a:spcPts val="600"/>
              </a:spcAft>
              <a:buClr>
                <a:srgbClr val="98D43C"/>
              </a:buClr>
              <a:buFont typeface="Wingdings" panose="05000000000000000000" pitchFamily="2" charset="2"/>
              <a:buChar char="§"/>
            </a:pPr>
            <a:r>
              <a:rPr lang="es-419" sz="2200" b="0" i="0" u="none" strike="noStrike" dirty="0">
                <a:solidFill>
                  <a:srgbClr val="FFFFFF"/>
                </a:solidFill>
                <a:highlight>
                  <a:srgbClr val="000000">
                    <a:alpha val="0"/>
                  </a:srgbClr>
                </a:highlight>
                <a:latin typeface="Calibri"/>
                <a:ea typeface="Calibri"/>
                <a:cs typeface="Calibri"/>
              </a:rPr>
              <a:t>Los proyectos de adquisición, excepto los que se consideren una necesidad urgente, deben beneficiar a personas con LMI a través de beneficios de la LMA o de la LMHI. Para ser considerados admisibles para los criterios objetivos nacionales LMA o LMHI, los solicitantes deben cumplir los requisitos de admisibilidad descritos en el Registro Federal Vol. 87, No. 23 (p. 6373).</a:t>
            </a:r>
          </a:p>
          <a:p>
            <a:pPr marL="342900" marR="0" indent="-342900" rtl="0">
              <a:spcBef>
                <a:spcPts val="600"/>
              </a:spcBef>
              <a:spcAft>
                <a:spcPts val="600"/>
              </a:spcAft>
              <a:buClr>
                <a:srgbClr val="98D43C"/>
              </a:buClr>
              <a:buFont typeface="Wingdings" panose="05000000000000000000" pitchFamily="2" charset="2"/>
              <a:buChar char="§"/>
            </a:pPr>
            <a:r>
              <a:rPr lang="es-419" sz="2200" b="0" i="0" u="none" strike="noStrike" dirty="0">
                <a:solidFill>
                  <a:srgbClr val="FFFFFF"/>
                </a:solidFill>
                <a:highlight>
                  <a:srgbClr val="000000">
                    <a:alpha val="0"/>
                  </a:srgbClr>
                </a:highlight>
                <a:latin typeface="Calibri"/>
                <a:ea typeface="Calibri"/>
                <a:cs typeface="Calibri"/>
              </a:rPr>
              <a:t>El programa es solo para propiedades no comerciales, que pueden incluir estructuras ocupadas por sus propietarios, propiedades residenciales de alquiler o terrenos baldíos. Para ser considerada una propiedad admisible para la compra, la propiedad debe cumplir al menos uno de los siguientes requisitos:</a:t>
            </a:r>
          </a:p>
          <a:p>
            <a:pPr marL="684213" marR="0" lvl="0" indent="-342900" rtl="0" fontAlgn="base">
              <a:spcBef>
                <a:spcPts val="600"/>
              </a:spcBef>
              <a:spcAft>
                <a:spcPts val="600"/>
              </a:spcAft>
              <a:buClr>
                <a:srgbClr val="98D43C"/>
              </a:buClr>
              <a:buFont typeface="Wingdings" panose="05000000000000000000" pitchFamily="2" charset="2"/>
              <a:buChar char="§"/>
            </a:pPr>
            <a:r>
              <a:rPr lang="es-419" sz="2000" b="0" i="0" u="none" strike="noStrike" kern="0" spc="0" dirty="0">
                <a:solidFill>
                  <a:srgbClr val="FFFFFF"/>
                </a:solidFill>
                <a:highlight>
                  <a:srgbClr val="000000">
                    <a:alpha val="0"/>
                  </a:srgbClr>
                </a:highlight>
                <a:latin typeface="Calibri"/>
                <a:ea typeface="Calibri"/>
                <a:cs typeface="Calibri"/>
              </a:rPr>
              <a:t>La propiedad está situada en un área designada MID; </a:t>
            </a:r>
          </a:p>
          <a:p>
            <a:pPr marL="696913" marR="0" lvl="1" indent="-349250" rtl="0">
              <a:spcBef>
                <a:spcPts val="600"/>
              </a:spcBef>
              <a:spcAft>
                <a:spcPts val="600"/>
              </a:spcAft>
              <a:buClr>
                <a:srgbClr val="98D43C"/>
              </a:buClr>
              <a:buSzTx/>
              <a:buFont typeface="Wingdings" panose="05000000000000000000" pitchFamily="2" charset="2"/>
              <a:buChar char="§"/>
            </a:pPr>
            <a:r>
              <a:rPr lang="es-419" sz="2000" b="0" i="0" u="none" strike="noStrike" dirty="0">
                <a:solidFill>
                  <a:srgbClr val="FFFFFF"/>
                </a:solidFill>
                <a:highlight>
                  <a:srgbClr val="000000">
                    <a:alpha val="0"/>
                  </a:srgbClr>
                </a:highlight>
                <a:latin typeface="Calibri"/>
                <a:ea typeface="Calibri"/>
                <a:cs typeface="Calibri"/>
              </a:rPr>
              <a:t>La propiedad se encuentra dentro de una vía de inundación; o</a:t>
            </a:r>
          </a:p>
          <a:p>
            <a:pPr marL="696913" marR="0" lvl="1" indent="-349250" rtl="0">
              <a:spcBef>
                <a:spcPts val="600"/>
              </a:spcBef>
              <a:spcAft>
                <a:spcPts val="600"/>
              </a:spcAft>
              <a:buClr>
                <a:srgbClr val="98D43C"/>
              </a:buClr>
              <a:buSzTx/>
              <a:buFont typeface="Wingdings" panose="05000000000000000000" pitchFamily="2" charset="2"/>
              <a:buChar char="§"/>
            </a:pPr>
            <a:r>
              <a:rPr lang="es-419" sz="2000" b="0" i="0" u="none" strike="noStrike" dirty="0">
                <a:solidFill>
                  <a:srgbClr val="FFFFFF"/>
                </a:solidFill>
                <a:highlight>
                  <a:srgbClr val="000000">
                    <a:alpha val="0"/>
                  </a:srgbClr>
                </a:highlight>
                <a:latin typeface="Calibri"/>
                <a:cs typeface="Calibri"/>
              </a:rPr>
              <a:t>El título de propiedad debe proceder de un vendedor voluntario.</a:t>
            </a: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8" name="Straight Connector 7">
            <a:extLst>
              <a:ext uri="{FF2B5EF4-FFF2-40B4-BE49-F238E27FC236}">
                <a16:creationId xmlns:a16="http://schemas.microsoft.com/office/drawing/2014/main" id="{98858A7D-ECEA-454E-BA59-4BD8B6EED550}"/>
              </a:ext>
            </a:extLst>
          </p:cNvPr>
          <p:cNvCxnSpPr/>
          <p:nvPr/>
        </p:nvCxnSpPr>
        <p:spPr>
          <a:xfrm>
            <a:off x="287283" y="776289"/>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556358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218385" y="158590"/>
            <a:ext cx="9697402" cy="914400"/>
          </a:xfrm>
        </p:spPr>
        <p:txBody>
          <a:bodyPr>
            <a:noAutofit/>
          </a:bodyPr>
          <a:lstStyle/>
          <a:p>
            <a:pPr rtl="0"/>
            <a:r>
              <a:rPr lang="es-419" sz="2800" b="1" i="0" u="none" strike="noStrike" dirty="0">
                <a:solidFill>
                  <a:srgbClr val="FFFFFF"/>
                </a:solidFill>
                <a:highlight>
                  <a:srgbClr val="000000">
                    <a:alpha val="0"/>
                  </a:srgbClr>
                </a:highlight>
                <a:latin typeface="Calibri"/>
                <a:cs typeface="Calibri"/>
              </a:rPr>
              <a:t>Programa de Reparación y Sustitución de Viviendas del Subreceptor (HRRP) de Rebuild Florida</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5" y="1307806"/>
            <a:ext cx="10515600" cy="4351338"/>
          </a:xfrm>
        </p:spPr>
        <p:txBody>
          <a:bodyPr>
            <a:noAutofit/>
          </a:bodyPr>
          <a:lstStyle/>
          <a:p>
            <a:pPr marL="530352" marR="43180" indent="-457200" rtl="0">
              <a:spcAft>
                <a:spcPts val="1200"/>
              </a:spcAft>
              <a:buClr>
                <a:srgbClr val="98D43C"/>
              </a:buClr>
              <a:buFont typeface="Wingdings" panose="05000000000000000000" pitchFamily="2" charset="2"/>
              <a:buChar char="§"/>
              <a:tabLst>
                <a:tab pos="519113" algn="l"/>
                <a:tab pos="736600" algn="l"/>
              </a:tabLst>
            </a:pPr>
            <a:r>
              <a:rPr lang="es-419" sz="2400" b="1" i="0" u="none" strike="noStrike" spc="-5" dirty="0">
                <a:solidFill>
                  <a:srgbClr val="FFFFFF"/>
                </a:solidFill>
                <a:highlight>
                  <a:srgbClr val="000000">
                    <a:alpha val="0"/>
                  </a:srgbClr>
                </a:highlight>
                <a:latin typeface="Calibri"/>
                <a:cs typeface="Calibri"/>
              </a:rPr>
              <a:t>Asignación total: $45,000,000 </a:t>
            </a:r>
            <a:r>
              <a:rPr lang="es-419" sz="2400" b="0" i="0" u="none" strike="noStrike" spc="-5" dirty="0">
                <a:solidFill>
                  <a:srgbClr val="FFFFFF"/>
                </a:solidFill>
                <a:highlight>
                  <a:srgbClr val="000000">
                    <a:alpha val="0"/>
                  </a:srgbClr>
                </a:highlight>
                <a:latin typeface="Calibri"/>
                <a:cs typeface="Calibri"/>
              </a:rPr>
              <a:t>-</a:t>
            </a:r>
            <a:r>
              <a:rPr lang="es-419" sz="2400" b="1" i="0" u="none" strike="noStrike" spc="35" dirty="0">
                <a:solidFill>
                  <a:srgbClr val="FFFFFF"/>
                </a:solidFill>
                <a:highlight>
                  <a:srgbClr val="000000">
                    <a:alpha val="0"/>
                  </a:srgbClr>
                </a:highlight>
                <a:latin typeface="Calibri"/>
                <a:cs typeface="Calibri"/>
              </a:rPr>
              <a:t> </a:t>
            </a:r>
            <a:r>
              <a:rPr lang="es-419" sz="2400" b="0" i="0" u="none" strike="noStrike" spc="-5" dirty="0">
                <a:solidFill>
                  <a:srgbClr val="FFFFFF"/>
                </a:solidFill>
                <a:highlight>
                  <a:srgbClr val="000000">
                    <a:alpha val="0"/>
                  </a:srgbClr>
                </a:highlight>
                <a:latin typeface="Calibri"/>
                <a:cs typeface="Calibri"/>
              </a:rPr>
              <a:t>Diseñado para reparar, reemplazar y/o reconstruir viviendas dañadas por el huracán Sally con un enfoque en las comunidades LMI. Se deben cumplir los requisitos de vivienda justa.</a:t>
            </a:r>
          </a:p>
          <a:p>
            <a:pPr marL="1092200" marR="43180" indent="-457200" rtl="0">
              <a:spcAft>
                <a:spcPts val="1200"/>
              </a:spcAft>
              <a:buClr>
                <a:srgbClr val="98D43C"/>
              </a:buClr>
              <a:buFont typeface="Wingdings" panose="05000000000000000000" pitchFamily="2" charset="2"/>
              <a:buChar char="§"/>
              <a:tabLst>
                <a:tab pos="804863" algn="l"/>
                <a:tab pos="1023938" algn="l"/>
              </a:tabLst>
            </a:pPr>
            <a:r>
              <a:rPr lang="es-419" sz="2400" b="0" i="0" u="none" strike="noStrike" spc="-5" dirty="0">
                <a:solidFill>
                  <a:srgbClr val="FFFFFF"/>
                </a:solidFill>
                <a:highlight>
                  <a:srgbClr val="000000">
                    <a:alpha val="0"/>
                  </a:srgbClr>
                </a:highlight>
                <a:latin typeface="Calibri"/>
                <a:cs typeface="Calibri"/>
              </a:rPr>
              <a:t>Monto mínimo de adjudicación: $750,000</a:t>
            </a:r>
          </a:p>
          <a:p>
            <a:pPr marL="1092200" marR="43180" indent="-457200" rtl="0">
              <a:spcAft>
                <a:spcPts val="1200"/>
              </a:spcAft>
              <a:buClr>
                <a:srgbClr val="98D43C"/>
              </a:buClr>
              <a:buFont typeface="Wingdings" panose="05000000000000000000" pitchFamily="2" charset="2"/>
              <a:buChar char="§"/>
              <a:tabLst>
                <a:tab pos="804863" algn="l"/>
                <a:tab pos="1023938" algn="l"/>
              </a:tabLst>
            </a:pPr>
            <a:r>
              <a:rPr lang="es-419" sz="2400" b="0" i="0" u="none" strike="noStrike" spc="-5" dirty="0">
                <a:solidFill>
                  <a:srgbClr val="FFFFFF"/>
                </a:solidFill>
                <a:highlight>
                  <a:srgbClr val="000000">
                    <a:alpha val="0"/>
                  </a:srgbClr>
                </a:highlight>
                <a:latin typeface="Calibri"/>
                <a:cs typeface="Calibri"/>
              </a:rPr>
              <a:t>Monto máximo de adjudicación: $9,000,000</a:t>
            </a:r>
          </a:p>
          <a:p>
            <a:pPr marL="530352" marR="43180" indent="-457200" rtl="0">
              <a:spcAft>
                <a:spcPts val="600"/>
              </a:spcAft>
              <a:buClr>
                <a:srgbClr val="98D43C"/>
              </a:buClr>
              <a:buFont typeface="Wingdings" panose="05000000000000000000" pitchFamily="2" charset="2"/>
              <a:buChar char="§"/>
              <a:tabLst>
                <a:tab pos="573088" algn="l"/>
                <a:tab pos="804863" algn="l"/>
              </a:tabLst>
            </a:pPr>
            <a:r>
              <a:rPr lang="es-419" sz="2400" b="0" i="0" u="none" strike="noStrike" spc="-5" dirty="0">
                <a:solidFill>
                  <a:srgbClr val="FFFFFF"/>
                </a:solidFill>
                <a:highlight>
                  <a:srgbClr val="000000">
                    <a:alpha val="0"/>
                  </a:srgbClr>
                </a:highlight>
                <a:latin typeface="Calibri"/>
                <a:cs typeface="Calibri"/>
              </a:rPr>
              <a:t>El ciclo de solicitud es del 28 de febrero al 15 de mayo de 2023</a:t>
            </a:r>
            <a:endParaRPr kumimoji="0" lang="es-419" sz="2400" b="0" i="0" u="none" strike="noStrike" kern="1200" cap="none" spc="0" normalizeH="0" baseline="0" dirty="0">
              <a:ln>
                <a:noFill/>
              </a:ln>
              <a:solidFill>
                <a:prstClr val="white"/>
              </a:solidFill>
              <a:effectLst/>
              <a:uLnTx/>
              <a:uFillTx/>
              <a:ea typeface="+mn-ea"/>
              <a:cs typeface="+mn-cs"/>
            </a:endParaRP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8" name="Straight Connector 7">
            <a:extLst>
              <a:ext uri="{FF2B5EF4-FFF2-40B4-BE49-F238E27FC236}">
                <a16:creationId xmlns:a16="http://schemas.microsoft.com/office/drawing/2014/main" id="{D864A2F5-778A-4BA4-95F7-4F3FCAA22153}"/>
              </a:ext>
            </a:extLst>
          </p:cNvPr>
          <p:cNvCxnSpPr/>
          <p:nvPr/>
        </p:nvCxnSpPr>
        <p:spPr>
          <a:xfrm>
            <a:off x="295672" y="1026244"/>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635568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218385" y="158589"/>
            <a:ext cx="10515600" cy="640080"/>
          </a:xfrm>
        </p:spPr>
        <p:txBody>
          <a:bodyPr>
            <a:noAutofit/>
          </a:bodyPr>
          <a:lstStyle/>
          <a:p>
            <a:pPr rtl="0"/>
            <a:r>
              <a:rPr lang="es-419" sz="2800" b="1" i="0" u="none" strike="noStrike" dirty="0">
                <a:solidFill>
                  <a:srgbClr val="FFFFFF"/>
                </a:solidFill>
                <a:highlight>
                  <a:srgbClr val="000000">
                    <a:alpha val="0"/>
                  </a:srgbClr>
                </a:highlight>
                <a:latin typeface="Calibri"/>
                <a:cs typeface="Calibri"/>
              </a:rPr>
              <a:t>Actividades admisibles del subreceptor HRRP </a:t>
            </a: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sp>
        <p:nvSpPr>
          <p:cNvPr id="7" name="TextBox 6">
            <a:extLst>
              <a:ext uri="{FF2B5EF4-FFF2-40B4-BE49-F238E27FC236}">
                <a16:creationId xmlns:a16="http://schemas.microsoft.com/office/drawing/2014/main" id="{D7062DAC-C266-4541-BE57-9E190C872B1F}"/>
              </a:ext>
            </a:extLst>
          </p:cNvPr>
          <p:cNvSpPr txBox="1"/>
          <p:nvPr/>
        </p:nvSpPr>
        <p:spPr>
          <a:xfrm>
            <a:off x="242481" y="5281752"/>
            <a:ext cx="11602774" cy="707886"/>
          </a:xfrm>
          <a:prstGeom prst="rect">
            <a:avLst/>
          </a:prstGeom>
          <a:noFill/>
          <a:ln>
            <a:noFill/>
          </a:ln>
        </p:spPr>
        <p:txBody>
          <a:bodyPr wrap="square" rtlCol="0">
            <a:noAutofit/>
          </a:bodyPr>
          <a:lstStyle/>
          <a:p>
            <a:pPr rtl="0"/>
            <a:r>
              <a:rPr lang="es-419" sz="2000" b="1" i="0" u="none" strike="noStrike" dirty="0">
                <a:solidFill>
                  <a:srgbClr val="92D050"/>
                </a:solidFill>
                <a:highlight>
                  <a:srgbClr val="000000">
                    <a:alpha val="0"/>
                  </a:srgbClr>
                </a:highlight>
                <a:latin typeface="Calibri"/>
                <a:ea typeface="Calibri"/>
                <a:cs typeface="Calibri"/>
              </a:rPr>
              <a:t>El DEO exigirá métodos y normas de construcción que enfaticen en la calidad, la durabilidad, la eficiencia energética, la sostenibilidad y la resistencia al moho.</a:t>
            </a:r>
            <a:endParaRPr lang="es-419" sz="2000" b="1" dirty="0">
              <a:solidFill>
                <a:srgbClr val="92D050"/>
              </a:solidFill>
              <a:latin typeface="Calibri" panose="020F0502020204030204" pitchFamily="34" charset="0"/>
              <a:cs typeface="Calibri" panose="020F0502020204030204" pitchFamily="34" charset="0"/>
            </a:endParaRPr>
          </a:p>
        </p:txBody>
      </p:sp>
      <p:cxnSp>
        <p:nvCxnSpPr>
          <p:cNvPr id="9" name="Straight Connector 8">
            <a:extLst>
              <a:ext uri="{FF2B5EF4-FFF2-40B4-BE49-F238E27FC236}">
                <a16:creationId xmlns:a16="http://schemas.microsoft.com/office/drawing/2014/main" id="{5C7A53FB-150B-43E2-9AF7-E09B57460B42}"/>
              </a:ext>
            </a:extLst>
          </p:cNvPr>
          <p:cNvCxnSpPr/>
          <p:nvPr/>
        </p:nvCxnSpPr>
        <p:spPr>
          <a:xfrm>
            <a:off x="211782" y="741018"/>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94518F6E-FA63-91D1-81BE-5F7B8BE28DC6}"/>
              </a:ext>
            </a:extLst>
          </p:cNvPr>
          <p:cNvSpPr txBox="1"/>
          <p:nvPr/>
        </p:nvSpPr>
        <p:spPr>
          <a:xfrm>
            <a:off x="242481" y="869150"/>
            <a:ext cx="9538282" cy="4601260"/>
          </a:xfrm>
          <a:prstGeom prst="rect">
            <a:avLst/>
          </a:prstGeom>
          <a:noFill/>
        </p:spPr>
        <p:txBody>
          <a:bodyPr wrap="square" rtlCol="0">
            <a:noAutofit/>
          </a:bodyPr>
          <a:lstStyle/>
          <a:p>
            <a:pPr marL="285750" indent="-285750" rtl="0">
              <a:spcAft>
                <a:spcPts val="600"/>
              </a:spcAft>
              <a:buClr>
                <a:srgbClr val="98D43C"/>
              </a:buClr>
              <a:buFont typeface="Arial" panose="020B0604020202020204" pitchFamily="34" charset="0"/>
              <a:buChar char="•"/>
            </a:pPr>
            <a:r>
              <a:rPr lang="es-419" sz="2000" b="0" i="0" u="none" strike="noStrike" dirty="0">
                <a:solidFill>
                  <a:srgbClr val="FFFFFF"/>
                </a:solidFill>
                <a:highlight>
                  <a:srgbClr val="000000">
                    <a:alpha val="0"/>
                  </a:srgbClr>
                </a:highlight>
                <a:latin typeface="Calibri"/>
              </a:rPr>
              <a:t>Demolición/limpieza del traslado temporal </a:t>
            </a:r>
          </a:p>
          <a:p>
            <a:pPr marL="285750" indent="-285750" rtl="0">
              <a:spcAft>
                <a:spcPts val="600"/>
              </a:spcAft>
              <a:buClr>
                <a:srgbClr val="98D43C"/>
              </a:buClr>
              <a:buFont typeface="Arial" panose="020B0604020202020204" pitchFamily="34" charset="0"/>
              <a:buChar char="•"/>
            </a:pPr>
            <a:r>
              <a:rPr lang="es-419" sz="2000" b="0" i="0" u="none" strike="noStrike" dirty="0">
                <a:solidFill>
                  <a:srgbClr val="FFFFFF"/>
                </a:solidFill>
                <a:highlight>
                  <a:srgbClr val="000000">
                    <a:alpha val="0"/>
                  </a:srgbClr>
                </a:highlight>
                <a:latin typeface="Calibri"/>
              </a:rPr>
              <a:t>Rehabilitación/reparación de viviendas unifamiliares</a:t>
            </a:r>
          </a:p>
          <a:p>
            <a:pPr marL="285750" indent="-285750" rtl="0">
              <a:spcAft>
                <a:spcPts val="600"/>
              </a:spcAft>
              <a:buClr>
                <a:srgbClr val="98D43C"/>
              </a:buClr>
              <a:buFont typeface="Arial" panose="020B0604020202020204" pitchFamily="34" charset="0"/>
              <a:buChar char="•"/>
            </a:pPr>
            <a:r>
              <a:rPr lang="es-419" sz="2000" b="0" i="0" u="none" strike="noStrike" dirty="0">
                <a:solidFill>
                  <a:srgbClr val="FFFFFF"/>
                </a:solidFill>
                <a:highlight>
                  <a:srgbClr val="000000">
                    <a:alpha val="0"/>
                  </a:srgbClr>
                </a:highlight>
                <a:latin typeface="Calibri"/>
              </a:rPr>
              <a:t>Rehabilitación/reparación de viviendas plurifamiliares</a:t>
            </a:r>
          </a:p>
          <a:p>
            <a:pPr marL="285750" indent="-285750" rtl="0">
              <a:spcAft>
                <a:spcPts val="600"/>
              </a:spcAft>
              <a:buClr>
                <a:srgbClr val="98D43C"/>
              </a:buClr>
              <a:buFont typeface="Arial" panose="020B0604020202020204" pitchFamily="34" charset="0"/>
              <a:buChar char="•"/>
            </a:pPr>
            <a:r>
              <a:rPr lang="es-419" sz="2000" b="0" i="0" u="none" strike="noStrike" dirty="0">
                <a:solidFill>
                  <a:srgbClr val="FFFFFF"/>
                </a:solidFill>
                <a:highlight>
                  <a:srgbClr val="000000">
                    <a:alpha val="0"/>
                  </a:srgbClr>
                </a:highlight>
                <a:latin typeface="Calibri"/>
              </a:rPr>
              <a:t>Construcción de viviendas</a:t>
            </a:r>
          </a:p>
          <a:p>
            <a:pPr marL="285750" indent="-285750" rtl="0">
              <a:spcAft>
                <a:spcPts val="600"/>
              </a:spcAft>
              <a:buClr>
                <a:srgbClr val="98D43C"/>
              </a:buClr>
              <a:buFont typeface="Arial" panose="020B0604020202020204" pitchFamily="34" charset="0"/>
              <a:buChar char="•"/>
            </a:pPr>
            <a:r>
              <a:rPr lang="es-419" sz="2000" b="0" i="0" u="none" strike="noStrike" dirty="0">
                <a:solidFill>
                  <a:srgbClr val="FFFFFF"/>
                </a:solidFill>
                <a:highlight>
                  <a:srgbClr val="000000">
                    <a:alpha val="0"/>
                  </a:srgbClr>
                </a:highlight>
                <a:latin typeface="Calibri"/>
              </a:rPr>
              <a:t>Vivienda pública</a:t>
            </a:r>
          </a:p>
          <a:p>
            <a:pPr marL="285750" indent="-285750" rtl="0">
              <a:spcAft>
                <a:spcPts val="600"/>
              </a:spcAft>
              <a:buClr>
                <a:srgbClr val="98D43C"/>
              </a:buClr>
              <a:buFont typeface="Arial" panose="020B0604020202020204" pitchFamily="34" charset="0"/>
              <a:buChar char="•"/>
            </a:pPr>
            <a:r>
              <a:rPr lang="es-419" sz="2000" b="0" i="0" u="none" strike="noStrike" dirty="0">
                <a:solidFill>
                  <a:srgbClr val="FFFFFF"/>
                </a:solidFill>
                <a:highlight>
                  <a:srgbClr val="000000">
                    <a:alpha val="0"/>
                  </a:srgbClr>
                </a:highlight>
                <a:latin typeface="Calibri"/>
              </a:rPr>
              <a:t>Albergues comunitarios de emergencia (instalaciones públicas)</a:t>
            </a:r>
          </a:p>
          <a:p>
            <a:pPr marL="285750" indent="-285750" rtl="0">
              <a:spcAft>
                <a:spcPts val="600"/>
              </a:spcAft>
              <a:buClr>
                <a:srgbClr val="98D43C"/>
              </a:buClr>
              <a:buFont typeface="Arial" panose="020B0604020202020204" pitchFamily="34" charset="0"/>
              <a:buChar char="•"/>
            </a:pPr>
            <a:r>
              <a:rPr lang="es-419" sz="2000" b="0" i="0" u="none" strike="noStrike" dirty="0">
                <a:solidFill>
                  <a:srgbClr val="FFFFFF"/>
                </a:solidFill>
                <a:highlight>
                  <a:srgbClr val="000000">
                    <a:alpha val="0"/>
                  </a:srgbClr>
                </a:highlight>
                <a:latin typeface="Calibri"/>
              </a:rPr>
              <a:t>Albergue para personas sin hogar</a:t>
            </a:r>
          </a:p>
          <a:p>
            <a:pPr marL="285750" indent="-285750" rtl="0">
              <a:spcAft>
                <a:spcPts val="600"/>
              </a:spcAft>
              <a:buClr>
                <a:srgbClr val="98D43C"/>
              </a:buClr>
              <a:buFont typeface="Arial" panose="020B0604020202020204" pitchFamily="34" charset="0"/>
              <a:buChar char="•"/>
            </a:pPr>
            <a:r>
              <a:rPr lang="es-419" sz="2000" b="0" i="0" u="none" strike="noStrike" dirty="0">
                <a:solidFill>
                  <a:srgbClr val="FFFFFF"/>
                </a:solidFill>
                <a:highlight>
                  <a:srgbClr val="000000">
                    <a:alpha val="0"/>
                  </a:srgbClr>
                </a:highlight>
                <a:latin typeface="Calibri"/>
              </a:rPr>
              <a:t>Reparación y sustitución de viviendas prefabricadas</a:t>
            </a:r>
          </a:p>
          <a:p>
            <a:pPr marL="285750" indent="-285750" rtl="0">
              <a:spcAft>
                <a:spcPts val="600"/>
              </a:spcAft>
              <a:buClr>
                <a:srgbClr val="98D43C"/>
              </a:buClr>
              <a:buFont typeface="Arial" panose="020B0604020202020204" pitchFamily="34" charset="0"/>
              <a:buChar char="•"/>
            </a:pPr>
            <a:r>
              <a:rPr lang="es-419" sz="2000" b="0" i="0" u="none" strike="noStrike" dirty="0">
                <a:solidFill>
                  <a:srgbClr val="FFFFFF"/>
                </a:solidFill>
                <a:highlight>
                  <a:srgbClr val="000000">
                    <a:alpha val="0"/>
                  </a:srgbClr>
                </a:highlight>
                <a:latin typeface="Calibri"/>
              </a:rPr>
              <a:t>Mitigación de riesgos</a:t>
            </a:r>
          </a:p>
          <a:p>
            <a:pPr marL="285750" indent="-285750" rtl="0">
              <a:spcAft>
                <a:spcPts val="600"/>
              </a:spcAft>
              <a:buClr>
                <a:srgbClr val="98D43C"/>
              </a:buClr>
              <a:buFont typeface="Arial" panose="020B0604020202020204" pitchFamily="34" charset="0"/>
              <a:buChar char="•"/>
            </a:pPr>
            <a:r>
              <a:rPr lang="es-419" sz="2000" b="0" i="0" u="none" strike="noStrike" dirty="0">
                <a:solidFill>
                  <a:srgbClr val="FFFFFF"/>
                </a:solidFill>
                <a:highlight>
                  <a:srgbClr val="000000">
                    <a:alpha val="0"/>
                  </a:srgbClr>
                </a:highlight>
                <a:latin typeface="Calibri"/>
              </a:rPr>
              <a:t>Elevación</a:t>
            </a:r>
          </a:p>
          <a:p>
            <a:pPr marL="285750" indent="-285750" rtl="0">
              <a:spcAft>
                <a:spcPts val="600"/>
              </a:spcAft>
              <a:buClr>
                <a:srgbClr val="98D43C"/>
              </a:buClr>
              <a:buFont typeface="Arial" panose="020B0604020202020204" pitchFamily="34" charset="0"/>
              <a:buChar char="•"/>
            </a:pPr>
            <a:r>
              <a:rPr lang="es-419" sz="2000" b="0" i="0" u="none" strike="noStrike" dirty="0">
                <a:solidFill>
                  <a:srgbClr val="FFFFFF"/>
                </a:solidFill>
                <a:highlight>
                  <a:srgbClr val="000000">
                    <a:alpha val="0"/>
                  </a:srgbClr>
                </a:highlight>
                <a:latin typeface="Calibri"/>
              </a:rPr>
              <a:t>Actividades de planificación relacionadas con la vivienda</a:t>
            </a:r>
          </a:p>
          <a:p>
            <a:pPr marL="285750" indent="-285750">
              <a:buFont typeface="Arial" panose="020B0604020202020204" pitchFamily="34" charset="0"/>
              <a:buChar char="•"/>
            </a:pPr>
            <a:endParaRPr lang="es-419" dirty="0">
              <a:solidFill>
                <a:srgbClr val="90C74A"/>
              </a:solidFill>
            </a:endParaRPr>
          </a:p>
        </p:txBody>
      </p:sp>
    </p:spTree>
    <p:extLst>
      <p:ext uri="{BB962C8B-B14F-4D97-AF65-F5344CB8AC3E}">
        <p14:creationId xmlns:p14="http://schemas.microsoft.com/office/powerpoint/2010/main" val="1552283308"/>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119503" y="158590"/>
            <a:ext cx="10515600" cy="640080"/>
          </a:xfrm>
        </p:spPr>
        <p:txBody>
          <a:bodyPr>
            <a:noAutofit/>
          </a:bodyPr>
          <a:lstStyle/>
          <a:p>
            <a:pPr rtl="0"/>
            <a:r>
              <a:rPr lang="es-419" sz="2800" b="1" i="0" u="none" strike="noStrike" dirty="0">
                <a:solidFill>
                  <a:srgbClr val="FFFFFF"/>
                </a:solidFill>
                <a:highlight>
                  <a:srgbClr val="000000">
                    <a:alpha val="0"/>
                  </a:srgbClr>
                </a:highlight>
                <a:latin typeface="Calibri"/>
                <a:cs typeface="Calibri"/>
              </a:rPr>
              <a:t>Programa de Revitalización de Ciudad de Residencia (HRP) de Rebuild Florida</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5" y="1065949"/>
            <a:ext cx="10515600" cy="4351338"/>
          </a:xfrm>
        </p:spPr>
        <p:txBody>
          <a:bodyPr>
            <a:noAutofit/>
          </a:bodyPr>
          <a:lstStyle/>
          <a:p>
            <a:pPr marL="530352" marR="0" lvl="0" indent="-457200" algn="l" defTabSz="914400" rtl="0" eaLnBrk="1" fontAlgn="auto" latinLnBrk="0" hangingPunct="1">
              <a:lnSpc>
                <a:spcPct val="100000"/>
              </a:lnSpc>
              <a:spcBef>
                <a:spcPct val="0"/>
              </a:spcBef>
              <a:spcAft>
                <a:spcPts val="1200"/>
              </a:spcAft>
              <a:buClr>
                <a:srgbClr val="98D43C"/>
              </a:buClr>
              <a:buSzTx/>
              <a:buFont typeface="Wingdings" panose="05000000000000000000" pitchFamily="2" charset="2"/>
              <a:buChar char="§"/>
              <a:defRPr/>
            </a:pPr>
            <a:r>
              <a:rPr lang="es-419" sz="2400" b="1" i="0" u="none" strike="noStrike" spc="-5" dirty="0">
                <a:solidFill>
                  <a:srgbClr val="FFFFFF"/>
                </a:solidFill>
                <a:highlight>
                  <a:srgbClr val="000000">
                    <a:alpha val="0"/>
                  </a:srgbClr>
                </a:highlight>
                <a:latin typeface="Calibri"/>
                <a:cs typeface="Calibri"/>
              </a:rPr>
              <a:t>Asignación total: $13,513,850</a:t>
            </a:r>
            <a:r>
              <a:rPr lang="es-419" sz="2400" b="1" i="0" u="none" strike="noStrike" spc="30" dirty="0">
                <a:solidFill>
                  <a:srgbClr val="FFFFFF"/>
                </a:solidFill>
                <a:highlight>
                  <a:srgbClr val="000000">
                    <a:alpha val="0"/>
                  </a:srgbClr>
                </a:highlight>
                <a:latin typeface="Calibri"/>
                <a:cs typeface="Calibri"/>
              </a:rPr>
              <a:t> </a:t>
            </a:r>
            <a:r>
              <a:rPr lang="es-419" sz="2400" b="0" i="0" u="none" strike="noStrike" spc="-5" dirty="0">
                <a:solidFill>
                  <a:srgbClr val="FFFFFF"/>
                </a:solidFill>
                <a:highlight>
                  <a:srgbClr val="000000">
                    <a:alpha val="0"/>
                  </a:srgbClr>
                </a:highlight>
                <a:latin typeface="Calibri"/>
                <a:cs typeface="Calibri"/>
              </a:rPr>
              <a:t>– Diseñado a apoyar la recuperación de la actividad económica en las áreas comerciales de los pueblos y ciudades afectados por las tormentas para facilitar la recuperación y el regreso de las empresas y los puestos de trabajo y el suministro de bienes y servicios a la comunidad.</a:t>
            </a:r>
          </a:p>
          <a:p>
            <a:pPr marL="1201738" marR="43180" indent="-396875" rtl="0">
              <a:spcAft>
                <a:spcPts val="600"/>
              </a:spcAft>
              <a:buClr>
                <a:srgbClr val="98D43C"/>
              </a:buClr>
              <a:buFont typeface="Wingdings" panose="05000000000000000000" pitchFamily="2" charset="2"/>
              <a:buChar char="§"/>
              <a:tabLst>
                <a:tab pos="1201738" algn="l"/>
              </a:tabLst>
            </a:pPr>
            <a:r>
              <a:rPr lang="es-419" sz="2400" b="0" i="0" u="none" strike="noStrike" spc="-5" dirty="0">
                <a:solidFill>
                  <a:srgbClr val="FFFFFF"/>
                </a:solidFill>
                <a:highlight>
                  <a:srgbClr val="000000">
                    <a:alpha val="0"/>
                  </a:srgbClr>
                </a:highlight>
                <a:latin typeface="Calibri"/>
                <a:cs typeface="Calibri"/>
              </a:rPr>
              <a:t>Monto mínimo de adjudicación: $500,000</a:t>
            </a:r>
          </a:p>
          <a:p>
            <a:pPr marL="1201738" marR="43180" indent="-396875" rtl="0">
              <a:spcAft>
                <a:spcPts val="1200"/>
              </a:spcAft>
              <a:buClr>
                <a:srgbClr val="98D43C"/>
              </a:buClr>
              <a:buFont typeface="Wingdings" panose="05000000000000000000" pitchFamily="2" charset="2"/>
              <a:buChar char="§"/>
              <a:tabLst>
                <a:tab pos="1201738" algn="l"/>
              </a:tabLst>
            </a:pPr>
            <a:r>
              <a:rPr lang="es-419" sz="2400" b="0" i="0" u="none" strike="noStrike" spc="-5" dirty="0">
                <a:solidFill>
                  <a:srgbClr val="FFFFFF"/>
                </a:solidFill>
                <a:highlight>
                  <a:srgbClr val="000000">
                    <a:alpha val="0"/>
                  </a:srgbClr>
                </a:highlight>
                <a:latin typeface="Calibri"/>
                <a:cs typeface="Calibri"/>
              </a:rPr>
              <a:t>Monto máximo de adjudicación: $5,000,000</a:t>
            </a:r>
          </a:p>
          <a:p>
            <a:pPr marL="530352" indent="-457200" rtl="0">
              <a:lnSpc>
                <a:spcPct val="100000"/>
              </a:lnSpc>
              <a:spcBef>
                <a:spcPct val="0"/>
              </a:spcBef>
              <a:spcAft>
                <a:spcPts val="1200"/>
              </a:spcAft>
              <a:buClr>
                <a:srgbClr val="98D43C"/>
              </a:buClr>
              <a:buFont typeface="Wingdings" panose="05000000000000000000" pitchFamily="2" charset="2"/>
              <a:buChar char="§"/>
              <a:defRPr/>
            </a:pPr>
            <a:r>
              <a:rPr lang="es-419" sz="2400" b="0" i="0" u="none" strike="noStrike" spc="-5" dirty="0">
                <a:solidFill>
                  <a:srgbClr val="FFFFFF"/>
                </a:solidFill>
                <a:highlight>
                  <a:srgbClr val="000000">
                    <a:alpha val="0"/>
                  </a:srgbClr>
                </a:highlight>
                <a:latin typeface="Calibri"/>
                <a:cs typeface="Calibri"/>
              </a:rPr>
              <a:t>El ciclo de solicitud es del 14 de febrero al 1 de mayo de 2023.</a:t>
            </a: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8" name="Straight Connector 7">
            <a:extLst>
              <a:ext uri="{FF2B5EF4-FFF2-40B4-BE49-F238E27FC236}">
                <a16:creationId xmlns:a16="http://schemas.microsoft.com/office/drawing/2014/main" id="{8ABFF65D-3A38-43DF-BDF5-E5A92CBE6439}"/>
              </a:ext>
            </a:extLst>
          </p:cNvPr>
          <p:cNvCxnSpPr/>
          <p:nvPr/>
        </p:nvCxnSpPr>
        <p:spPr>
          <a:xfrm>
            <a:off x="218385" y="744374"/>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028986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295673" y="158592"/>
            <a:ext cx="10515600" cy="640080"/>
          </a:xfrm>
        </p:spPr>
        <p:txBody>
          <a:bodyPr>
            <a:noAutofit/>
          </a:bodyPr>
          <a:lstStyle/>
          <a:p>
            <a:pPr rtl="0"/>
            <a:r>
              <a:rPr lang="es-419" sz="2800" b="1" i="0" u="none" strike="noStrike" dirty="0">
                <a:solidFill>
                  <a:srgbClr val="FFFFFF"/>
                </a:solidFill>
                <a:highlight>
                  <a:srgbClr val="000000">
                    <a:alpha val="0"/>
                  </a:srgbClr>
                </a:highlight>
                <a:latin typeface="Calibri"/>
                <a:cs typeface="Calibri"/>
              </a:rPr>
              <a:t>Agenda</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6" y="906783"/>
            <a:ext cx="10913805" cy="3782666"/>
          </a:xfrm>
        </p:spPr>
        <p:txBody>
          <a:bodyPr>
            <a:noAutofit/>
          </a:bodyPr>
          <a:lstStyle/>
          <a:p>
            <a:pPr marL="381000" marR="30480" indent="-342900" rtl="0">
              <a:lnSpc>
                <a:spcPts val="3020"/>
              </a:lnSpc>
              <a:spcBef>
                <a:spcPts val="480"/>
              </a:spcBef>
              <a:buClr>
                <a:srgbClr val="98D43C"/>
              </a:buClr>
              <a:buFont typeface="Wingdings" panose="05000000000000000000" pitchFamily="2" charset="2"/>
              <a:buChar char="§"/>
              <a:tabLst>
                <a:tab pos="266700" algn="l"/>
              </a:tabLst>
            </a:pPr>
            <a:r>
              <a:rPr lang="es-419" sz="2000" b="0" i="0" u="none" strike="noStrike" spc="-5" dirty="0">
                <a:solidFill>
                  <a:srgbClr val="FFFFFF"/>
                </a:solidFill>
                <a:highlight>
                  <a:srgbClr val="000000">
                    <a:alpha val="0"/>
                  </a:srgbClr>
                </a:highlight>
                <a:latin typeface="Calibri"/>
                <a:cs typeface="Calibri"/>
              </a:rPr>
              <a:t>Presentaciones</a:t>
            </a:r>
          </a:p>
          <a:p>
            <a:pPr marL="381000" marR="30480" indent="-342900" rtl="0">
              <a:spcBef>
                <a:spcPts val="480"/>
              </a:spcBef>
              <a:spcAft>
                <a:spcPts val="600"/>
              </a:spcAft>
              <a:buClr>
                <a:srgbClr val="98D43C"/>
              </a:buClr>
              <a:buFont typeface="Wingdings" panose="05000000000000000000" pitchFamily="2" charset="2"/>
              <a:buChar char="§"/>
              <a:tabLst>
                <a:tab pos="266700" algn="l"/>
              </a:tabLst>
            </a:pPr>
            <a:r>
              <a:rPr lang="es-419" sz="2000" b="0" i="0" u="none" strike="noStrike" spc="-5" dirty="0">
                <a:solidFill>
                  <a:srgbClr val="FFFFFF"/>
                </a:solidFill>
                <a:highlight>
                  <a:srgbClr val="000000">
                    <a:alpha val="0"/>
                  </a:srgbClr>
                </a:highlight>
                <a:latin typeface="Calibri"/>
                <a:cs typeface="Calibri"/>
              </a:rPr>
              <a:t>Resumen de la Subvención en Bloque para el Desarrollo Comunitario del Huracán Sally - Recuperación y Mitigación de Desastres (CDBG-DR &amp; MIT) Cronograma</a:t>
            </a:r>
          </a:p>
          <a:p>
            <a:pPr marL="914400" marR="30480" indent="-342900" rtl="0">
              <a:spcBef>
                <a:spcPts val="300"/>
              </a:spcBef>
              <a:spcAft>
                <a:spcPts val="600"/>
              </a:spcAft>
              <a:buClr>
                <a:srgbClr val="98D43C"/>
              </a:buClr>
              <a:buFont typeface="Wingdings" panose="05000000000000000000" pitchFamily="2" charset="2"/>
              <a:buChar char="§"/>
              <a:tabLst>
                <a:tab pos="266700" algn="l"/>
              </a:tabLst>
            </a:pPr>
            <a:r>
              <a:rPr lang="es-419" sz="1800" b="0" i="0" u="none" strike="noStrike" dirty="0">
                <a:solidFill>
                  <a:srgbClr val="FFFFFF"/>
                </a:solidFill>
                <a:highlight>
                  <a:srgbClr val="000000">
                    <a:alpha val="0"/>
                  </a:srgbClr>
                </a:highlight>
                <a:latin typeface="Calibri"/>
                <a:cs typeface="Calibri"/>
              </a:rPr>
              <a:t>Áreas más afectadas y necesitadas (MID)</a:t>
            </a:r>
          </a:p>
          <a:p>
            <a:pPr marL="914400" marR="30480" indent="-342900" rtl="0">
              <a:spcBef>
                <a:spcPts val="300"/>
              </a:spcBef>
              <a:spcAft>
                <a:spcPts val="600"/>
              </a:spcAft>
              <a:buClr>
                <a:srgbClr val="98D43C"/>
              </a:buClr>
              <a:buFont typeface="Wingdings" panose="05000000000000000000" pitchFamily="2" charset="2"/>
              <a:buChar char="§"/>
              <a:tabLst>
                <a:tab pos="266700" algn="l"/>
              </a:tabLst>
            </a:pPr>
            <a:r>
              <a:rPr lang="es-419" sz="1800" b="0" i="0" u="none" strike="noStrike" dirty="0">
                <a:solidFill>
                  <a:srgbClr val="FFFFFF"/>
                </a:solidFill>
                <a:highlight>
                  <a:srgbClr val="000000">
                    <a:alpha val="0"/>
                  </a:srgbClr>
                </a:highlight>
                <a:latin typeface="Calibri"/>
                <a:cs typeface="Calibri"/>
              </a:rPr>
              <a:t>Resumen del subreceptor</a:t>
            </a:r>
          </a:p>
          <a:p>
            <a:pPr marL="914400" marR="30480" indent="-342900" rtl="0">
              <a:spcBef>
                <a:spcPts val="300"/>
              </a:spcBef>
              <a:spcAft>
                <a:spcPts val="600"/>
              </a:spcAft>
              <a:buClr>
                <a:srgbClr val="98D43C"/>
              </a:buClr>
              <a:buFont typeface="Wingdings" panose="05000000000000000000" pitchFamily="2" charset="2"/>
              <a:buChar char="§"/>
              <a:tabLst>
                <a:tab pos="266700" algn="l"/>
              </a:tabLst>
            </a:pPr>
            <a:r>
              <a:rPr lang="es-419" sz="1800" b="0" i="0" u="none" strike="noStrike" dirty="0">
                <a:solidFill>
                  <a:srgbClr val="FFFFFF"/>
                </a:solidFill>
                <a:highlight>
                  <a:srgbClr val="000000">
                    <a:alpha val="0"/>
                  </a:srgbClr>
                </a:highlight>
                <a:latin typeface="Calibri"/>
                <a:cs typeface="Calibri"/>
              </a:rPr>
              <a:t>Resumen de la admisibilidad de los proyectos</a:t>
            </a:r>
          </a:p>
          <a:p>
            <a:pPr marL="914400" marR="30480" indent="-342900" rtl="0">
              <a:spcBef>
                <a:spcPts val="300"/>
              </a:spcBef>
              <a:spcAft>
                <a:spcPts val="600"/>
              </a:spcAft>
              <a:buClr>
                <a:srgbClr val="98D43C"/>
              </a:buClr>
              <a:buFont typeface="Wingdings" panose="05000000000000000000" pitchFamily="2" charset="2"/>
              <a:buChar char="§"/>
              <a:tabLst>
                <a:tab pos="627063" algn="l"/>
              </a:tabLst>
            </a:pPr>
            <a:r>
              <a:rPr lang="es-419" sz="1800" b="0" i="0" u="none" strike="noStrike" dirty="0">
                <a:solidFill>
                  <a:srgbClr val="FFFFFF"/>
                </a:solidFill>
                <a:highlight>
                  <a:srgbClr val="000000">
                    <a:alpha val="0"/>
                  </a:srgbClr>
                </a:highlight>
                <a:latin typeface="Calibri"/>
                <a:cs typeface="Calibri"/>
              </a:rPr>
              <a:t>Programa de Reparación de Infraestructuras (IRP)</a:t>
            </a:r>
          </a:p>
          <a:p>
            <a:pPr marL="914400" marR="30480" indent="-342900" rtl="0">
              <a:spcBef>
                <a:spcPts val="300"/>
              </a:spcBef>
              <a:spcAft>
                <a:spcPts val="600"/>
              </a:spcAft>
              <a:buClr>
                <a:srgbClr val="98D43C"/>
              </a:buClr>
              <a:buFont typeface="Wingdings" panose="05000000000000000000" pitchFamily="2" charset="2"/>
              <a:buChar char="§"/>
              <a:tabLst>
                <a:tab pos="627063" algn="l"/>
              </a:tabLst>
            </a:pPr>
            <a:r>
              <a:rPr lang="es-419" sz="1800" b="0" i="0" u="none" strike="noStrike" dirty="0">
                <a:solidFill>
                  <a:srgbClr val="FFFFFF"/>
                </a:solidFill>
                <a:highlight>
                  <a:srgbClr val="000000">
                    <a:alpha val="0"/>
                  </a:srgbClr>
                </a:highlight>
                <a:latin typeface="Calibri"/>
                <a:cs typeface="Calibri"/>
              </a:rPr>
              <a:t>Programa de Compra Voluntaria de Viviendas (VHB)</a:t>
            </a:r>
            <a:endParaRPr lang="es-419" sz="1800" dirty="0">
              <a:cs typeface="Calibri" panose="020F0502020204030204" pitchFamily="34" charset="0"/>
            </a:endParaRPr>
          </a:p>
          <a:p>
            <a:pPr marL="914400" marR="30480" indent="-342900">
              <a:spcBef>
                <a:spcPts val="300"/>
              </a:spcBef>
              <a:spcAft>
                <a:spcPts val="600"/>
              </a:spcAft>
              <a:buClr>
                <a:srgbClr val="98D43C"/>
              </a:buClr>
              <a:buFont typeface="Wingdings" panose="05000000000000000000" pitchFamily="2" charset="2"/>
              <a:buChar char="§"/>
              <a:tabLst>
                <a:tab pos="627063" algn="l"/>
              </a:tabLst>
            </a:pPr>
            <a:endParaRPr lang="es-419" sz="1800" dirty="0">
              <a:solidFill>
                <a:srgbClr val="FFFFFF"/>
              </a:solidFill>
              <a:cs typeface="Calibri" panose="020F0502020204030204" pitchFamily="34" charset="0"/>
            </a:endParaRPr>
          </a:p>
          <a:p>
            <a:pPr marL="571500" marR="30480" indent="0">
              <a:spcBef>
                <a:spcPts val="300"/>
              </a:spcBef>
              <a:spcAft>
                <a:spcPts val="600"/>
              </a:spcAft>
              <a:buClr>
                <a:srgbClr val="98D43C"/>
              </a:buClr>
              <a:buNone/>
              <a:tabLst>
                <a:tab pos="627063" algn="l"/>
              </a:tabLst>
            </a:pPr>
            <a:endParaRPr lang="es-419" sz="1800" dirty="0">
              <a:solidFill>
                <a:srgbClr val="FFFFFF"/>
              </a:solidFill>
              <a:cs typeface="Calibri" panose="020F0502020204030204" pitchFamily="34" charset="0"/>
            </a:endParaRP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3" y="0"/>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4" y="158592"/>
            <a:ext cx="1314416" cy="1149216"/>
          </a:xfrm>
          <a:prstGeom prst="rect">
            <a:avLst/>
          </a:prstGeom>
        </p:spPr>
      </p:pic>
      <p:cxnSp>
        <p:nvCxnSpPr>
          <p:cNvPr id="9" name="Straight Connector 8">
            <a:extLst>
              <a:ext uri="{FF2B5EF4-FFF2-40B4-BE49-F238E27FC236}">
                <a16:creationId xmlns:a16="http://schemas.microsoft.com/office/drawing/2014/main" id="{DE8DE973-E45E-48FF-8EAB-27CC35265D3A}"/>
              </a:ext>
            </a:extLst>
          </p:cNvPr>
          <p:cNvCxnSpPr/>
          <p:nvPr/>
        </p:nvCxnSpPr>
        <p:spPr>
          <a:xfrm>
            <a:off x="371173" y="795720"/>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D9CA0A5B-7CBE-F28C-8C47-37CEC924CD63}"/>
              </a:ext>
            </a:extLst>
          </p:cNvPr>
          <p:cNvSpPr txBox="1"/>
          <p:nvPr/>
        </p:nvSpPr>
        <p:spPr>
          <a:xfrm>
            <a:off x="295673" y="3970479"/>
            <a:ext cx="10836519" cy="2490425"/>
          </a:xfrm>
          <a:prstGeom prst="rect">
            <a:avLst/>
          </a:prstGeom>
          <a:noFill/>
        </p:spPr>
        <p:txBody>
          <a:bodyPr wrap="square">
            <a:noAutofit/>
          </a:bodyPr>
          <a:lstStyle/>
          <a:p>
            <a:pPr marL="381000" marR="30480" indent="-342900" rtl="0">
              <a:spcBef>
                <a:spcPts val="480"/>
              </a:spcBef>
              <a:spcAft>
                <a:spcPts val="600"/>
              </a:spcAft>
              <a:buClr>
                <a:srgbClr val="98D43C"/>
              </a:buClr>
              <a:buFont typeface="Wingdings" panose="05000000000000000000" pitchFamily="2" charset="2"/>
              <a:buChar char="§"/>
              <a:tabLst>
                <a:tab pos="266700" algn="l"/>
              </a:tabLst>
            </a:pPr>
            <a:r>
              <a:rPr lang="es-419" sz="2000" b="0" i="0" u="none" strike="noStrike" spc="-5" dirty="0">
                <a:solidFill>
                  <a:srgbClr val="FFFFFF"/>
                </a:solidFill>
                <a:highlight>
                  <a:srgbClr val="000000">
                    <a:alpha val="0"/>
                  </a:srgbClr>
                </a:highlight>
                <a:latin typeface="Calibri"/>
                <a:cs typeface="Calibri"/>
              </a:rPr>
              <a:t>Requisitos federales transversales</a:t>
            </a:r>
          </a:p>
          <a:p>
            <a:pPr marL="838200" marR="30480" lvl="1" indent="-342900" rtl="0">
              <a:spcBef>
                <a:spcPts val="480"/>
              </a:spcBef>
              <a:buClr>
                <a:srgbClr val="98D43C"/>
              </a:buClr>
              <a:buFont typeface="Wingdings" panose="05000000000000000000" pitchFamily="2" charset="2"/>
              <a:buChar char="§"/>
              <a:tabLst>
                <a:tab pos="266700" algn="l"/>
              </a:tabLst>
            </a:pPr>
            <a:r>
              <a:rPr lang="es-419" sz="2000" b="0" i="0" u="none" strike="noStrike" spc="-5" dirty="0">
                <a:solidFill>
                  <a:srgbClr val="FFFFFF"/>
                </a:solidFill>
                <a:highlight>
                  <a:srgbClr val="000000">
                    <a:alpha val="0"/>
                  </a:srgbClr>
                </a:highlight>
                <a:latin typeface="Calibri"/>
                <a:cs typeface="Calibri"/>
              </a:rPr>
              <a:t>Resumen de expectativas del subreceptor</a:t>
            </a:r>
          </a:p>
          <a:p>
            <a:pPr marL="838200" marR="30480" lvl="1" indent="-342900" rtl="0">
              <a:spcBef>
                <a:spcPts val="480"/>
              </a:spcBef>
              <a:buClr>
                <a:srgbClr val="98D43C"/>
              </a:buClr>
              <a:buFont typeface="Wingdings" panose="05000000000000000000" pitchFamily="2" charset="2"/>
              <a:buChar char="§"/>
              <a:tabLst>
                <a:tab pos="266700" algn="l"/>
              </a:tabLst>
            </a:pPr>
            <a:r>
              <a:rPr lang="es-419" sz="2000" b="0" i="0" u="none" strike="noStrike" spc="-5" dirty="0">
                <a:solidFill>
                  <a:srgbClr val="FFFFFF"/>
                </a:solidFill>
                <a:highlight>
                  <a:srgbClr val="000000">
                    <a:alpha val="0"/>
                  </a:srgbClr>
                </a:highlight>
                <a:latin typeface="Calibri"/>
                <a:cs typeface="Calibri"/>
              </a:rPr>
              <a:t>Proceso de revisión medioambiental</a:t>
            </a:r>
          </a:p>
          <a:p>
            <a:pPr marL="381000" marR="30480" indent="-342900" rtl="0">
              <a:spcBef>
                <a:spcPts val="480"/>
              </a:spcBef>
              <a:spcAft>
                <a:spcPts val="600"/>
              </a:spcAft>
              <a:buClr>
                <a:srgbClr val="98D43C"/>
              </a:buClr>
              <a:buFont typeface="Wingdings" panose="05000000000000000000" pitchFamily="2" charset="2"/>
              <a:buChar char="§"/>
              <a:tabLst>
                <a:tab pos="266700" algn="l"/>
              </a:tabLst>
            </a:pPr>
            <a:r>
              <a:rPr lang="es-419" sz="2000" b="0" i="0" u="none" strike="noStrike" spc="-5" dirty="0">
                <a:solidFill>
                  <a:srgbClr val="FFFFFF"/>
                </a:solidFill>
                <a:highlight>
                  <a:srgbClr val="000000">
                    <a:alpha val="0"/>
                  </a:srgbClr>
                </a:highlight>
                <a:latin typeface="Calibri"/>
                <a:cs typeface="Calibri"/>
              </a:rPr>
              <a:t>Proceso de solicitud y requisitos</a:t>
            </a:r>
          </a:p>
          <a:p>
            <a:pPr marL="381000" marR="30480" indent="-342900" rtl="0">
              <a:spcBef>
                <a:spcPts val="480"/>
              </a:spcBef>
              <a:spcAft>
                <a:spcPts val="600"/>
              </a:spcAft>
              <a:buClr>
                <a:srgbClr val="98D43C"/>
              </a:buClr>
              <a:buFont typeface="Wingdings" panose="05000000000000000000" pitchFamily="2" charset="2"/>
              <a:buChar char="§"/>
              <a:tabLst>
                <a:tab pos="266700" algn="l"/>
              </a:tabLst>
            </a:pPr>
            <a:r>
              <a:rPr lang="es-419" sz="2000" b="0" i="0" u="none" strike="noStrike" spc="-5" dirty="0">
                <a:solidFill>
                  <a:srgbClr val="FFFFFF"/>
                </a:solidFill>
                <a:highlight>
                  <a:srgbClr val="000000">
                    <a:alpha val="0"/>
                  </a:srgbClr>
                </a:highlight>
                <a:latin typeface="Calibri"/>
                <a:cs typeface="Calibri"/>
              </a:rPr>
              <a:t>Recursos</a:t>
            </a:r>
          </a:p>
          <a:p>
            <a:pPr marL="381000" marR="30480" indent="-342900" rtl="0">
              <a:spcBef>
                <a:spcPts val="480"/>
              </a:spcBef>
              <a:spcAft>
                <a:spcPts val="600"/>
              </a:spcAft>
              <a:buClr>
                <a:srgbClr val="98D43C"/>
              </a:buClr>
              <a:buFont typeface="Wingdings" panose="05000000000000000000" pitchFamily="2" charset="2"/>
              <a:buChar char="§"/>
              <a:tabLst>
                <a:tab pos="266700" algn="l"/>
              </a:tabLst>
            </a:pPr>
            <a:r>
              <a:rPr lang="es-419" sz="2000" b="0" i="0" u="none" strike="noStrike" spc="-5" dirty="0">
                <a:solidFill>
                  <a:srgbClr val="FFFFFF"/>
                </a:solidFill>
                <a:highlight>
                  <a:srgbClr val="000000">
                    <a:alpha val="0"/>
                  </a:srgbClr>
                </a:highlight>
                <a:latin typeface="Calibri"/>
                <a:cs typeface="Calibri"/>
              </a:rPr>
              <a:t>Preguntas</a:t>
            </a:r>
            <a:endParaRPr lang="es-419" sz="2000" dirty="0">
              <a:solidFill>
                <a:srgbClr val="FFFFFF"/>
              </a:solidFill>
              <a:cs typeface="Calibri" panose="020F0502020204030204" pitchFamily="34" charset="0"/>
            </a:endParaRPr>
          </a:p>
        </p:txBody>
      </p:sp>
      <p:sp>
        <p:nvSpPr>
          <p:cNvPr id="10" name="TextBox 9">
            <a:extLst>
              <a:ext uri="{FF2B5EF4-FFF2-40B4-BE49-F238E27FC236}">
                <a16:creationId xmlns:a16="http://schemas.microsoft.com/office/drawing/2014/main" id="{BF257290-C045-7E5F-9DCF-FCDCA636669E}"/>
              </a:ext>
            </a:extLst>
          </p:cNvPr>
          <p:cNvSpPr txBox="1"/>
          <p:nvPr/>
        </p:nvSpPr>
        <p:spPr>
          <a:xfrm>
            <a:off x="5451709" y="1971461"/>
            <a:ext cx="6845066" cy="2100575"/>
          </a:xfrm>
          <a:prstGeom prst="rect">
            <a:avLst/>
          </a:prstGeom>
          <a:noFill/>
        </p:spPr>
        <p:txBody>
          <a:bodyPr wrap="square">
            <a:noAutofit/>
          </a:bodyPr>
          <a:lstStyle/>
          <a:p>
            <a:pPr marL="914400" marR="30480" indent="-342900" rtl="0">
              <a:spcBef>
                <a:spcPts val="300"/>
              </a:spcBef>
              <a:spcAft>
                <a:spcPts val="600"/>
              </a:spcAft>
              <a:buClr>
                <a:srgbClr val="98D43C"/>
              </a:buClr>
              <a:buFont typeface="Wingdings" panose="05000000000000000000" pitchFamily="2" charset="2"/>
              <a:buChar char="§"/>
              <a:tabLst>
                <a:tab pos="627063" algn="l"/>
              </a:tabLst>
            </a:pPr>
            <a:r>
              <a:rPr lang="es-419" sz="1800" b="0" i="0" u="none" strike="noStrike" spc="-5" dirty="0">
                <a:solidFill>
                  <a:srgbClr val="FFFFFF"/>
                </a:solidFill>
                <a:highlight>
                  <a:srgbClr val="000000">
                    <a:alpha val="0"/>
                  </a:srgbClr>
                </a:highlight>
                <a:latin typeface="Calibri"/>
                <a:cs typeface="Calibri"/>
              </a:rPr>
              <a:t>Programa de Formación para la Recuperación de los Trabajadores (WRTP)</a:t>
            </a:r>
          </a:p>
          <a:p>
            <a:pPr marL="914400" marR="30480" indent="-342900" rtl="0">
              <a:spcBef>
                <a:spcPts val="300"/>
              </a:spcBef>
              <a:spcAft>
                <a:spcPts val="600"/>
              </a:spcAft>
              <a:buClr>
                <a:srgbClr val="98D43C"/>
              </a:buClr>
              <a:buFont typeface="Wingdings" panose="05000000000000000000" pitchFamily="2" charset="2"/>
              <a:buChar char="§"/>
              <a:tabLst>
                <a:tab pos="627063" algn="l"/>
              </a:tabLst>
            </a:pPr>
            <a:r>
              <a:rPr lang="es-419" sz="1800" b="0" i="0" u="none" strike="noStrike" spc="-5" dirty="0">
                <a:solidFill>
                  <a:srgbClr val="FFFFFF"/>
                </a:solidFill>
                <a:highlight>
                  <a:srgbClr val="000000">
                    <a:alpha val="0"/>
                  </a:srgbClr>
                </a:highlight>
                <a:latin typeface="Calibri"/>
                <a:cs typeface="Calibri"/>
              </a:rPr>
              <a:t>Programa de Revitalización de Ciudad de Residencia (HRP)</a:t>
            </a:r>
          </a:p>
          <a:p>
            <a:pPr marL="914400" marR="30480" indent="-342900" rtl="0">
              <a:spcBef>
                <a:spcPts val="300"/>
              </a:spcBef>
              <a:spcAft>
                <a:spcPts val="600"/>
              </a:spcAft>
              <a:buClr>
                <a:srgbClr val="98D43C"/>
              </a:buClr>
              <a:buFont typeface="Wingdings" panose="05000000000000000000" pitchFamily="2" charset="2"/>
              <a:buChar char="§"/>
              <a:tabLst>
                <a:tab pos="627063" algn="l"/>
              </a:tabLst>
            </a:pPr>
            <a:r>
              <a:rPr lang="es-419" sz="1800" b="0" i="0" u="none" strike="noStrike" dirty="0">
                <a:solidFill>
                  <a:srgbClr val="FFFFFF"/>
                </a:solidFill>
                <a:highlight>
                  <a:srgbClr val="000000">
                    <a:alpha val="0"/>
                  </a:srgbClr>
                </a:highlight>
                <a:latin typeface="Calibri"/>
                <a:cs typeface="Calibri"/>
              </a:rPr>
              <a:t>Programa de Reparación y Reemplazo de Viviendas de Subreceptores (HRRP)</a:t>
            </a:r>
          </a:p>
          <a:p>
            <a:pPr marL="914400" marR="30480" indent="-342900" rtl="0">
              <a:spcBef>
                <a:spcPts val="300"/>
              </a:spcBef>
              <a:spcAft>
                <a:spcPts val="600"/>
              </a:spcAft>
              <a:buClr>
                <a:srgbClr val="98D43C"/>
              </a:buClr>
              <a:buFont typeface="Wingdings" panose="05000000000000000000" pitchFamily="2" charset="2"/>
              <a:buChar char="§"/>
              <a:tabLst>
                <a:tab pos="627063" algn="l"/>
              </a:tabLst>
            </a:pPr>
            <a:r>
              <a:rPr lang="es-419" sz="1800" b="0" i="0" u="none" strike="noStrike" dirty="0">
                <a:solidFill>
                  <a:srgbClr val="FFFFFF"/>
                </a:solidFill>
                <a:highlight>
                  <a:srgbClr val="000000">
                    <a:alpha val="0"/>
                  </a:srgbClr>
                </a:highlight>
                <a:latin typeface="Calibri"/>
                <a:cs typeface="Calibri"/>
              </a:rPr>
              <a:t>Programa de Construcción de Viviendas Asequibles para los Trabajadores (WFAH)</a:t>
            </a:r>
          </a:p>
        </p:txBody>
      </p:sp>
    </p:spTree>
    <p:extLst>
      <p:ext uri="{BB962C8B-B14F-4D97-AF65-F5344CB8AC3E}">
        <p14:creationId xmlns:p14="http://schemas.microsoft.com/office/powerpoint/2010/main" val="94605017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218385" y="158590"/>
            <a:ext cx="10515600" cy="640080"/>
          </a:xfrm>
        </p:spPr>
        <p:txBody>
          <a:bodyPr>
            <a:noAutofit/>
          </a:bodyPr>
          <a:lstStyle/>
          <a:p>
            <a:pPr rtl="0"/>
            <a:r>
              <a:rPr lang="es-419" sz="2800" b="1" i="0" u="none" strike="noStrike" dirty="0">
                <a:solidFill>
                  <a:srgbClr val="FFFFFF"/>
                </a:solidFill>
                <a:highlight>
                  <a:srgbClr val="000000">
                    <a:alpha val="0"/>
                  </a:srgbClr>
                </a:highlight>
                <a:latin typeface="Calibri"/>
                <a:cs typeface="Calibri"/>
              </a:rPr>
              <a:t>Actividades admisibles del HRP</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5" y="973164"/>
            <a:ext cx="10515600" cy="4667250"/>
          </a:xfrm>
        </p:spPr>
        <p:txBody>
          <a:bodyPr>
            <a:noAutofit/>
          </a:bodyPr>
          <a:lstStyle/>
          <a:p>
            <a:pPr marL="530352" indent="-457200" rtl="0">
              <a:spcAft>
                <a:spcPts val="1200"/>
              </a:spcAft>
              <a:buClr>
                <a:srgbClr val="98D43C"/>
              </a:buClr>
              <a:buFont typeface="Wingdings" panose="05000000000000000000" pitchFamily="2" charset="2"/>
              <a:buChar char="§"/>
            </a:pPr>
            <a:r>
              <a:rPr lang="es-419" sz="2400" b="0" i="0" u="none" strike="noStrike" dirty="0">
                <a:solidFill>
                  <a:srgbClr val="FFFFFF"/>
                </a:solidFill>
                <a:highlight>
                  <a:srgbClr val="000000">
                    <a:alpha val="0"/>
                  </a:srgbClr>
                </a:highlight>
                <a:latin typeface="Calibri"/>
                <a:cs typeface="Calibri"/>
              </a:rPr>
              <a:t>Mejoras de las instalaciones públicas, incluidos paisajes urbanos, iluminación, aceras y otras mejoras físicas de las áreas comerciales.</a:t>
            </a:r>
          </a:p>
          <a:p>
            <a:pPr marL="530352" indent="-457200" rtl="0">
              <a:spcAft>
                <a:spcPts val="1200"/>
              </a:spcAft>
              <a:buClr>
                <a:srgbClr val="98D43C"/>
              </a:buClr>
              <a:buFont typeface="Wingdings" panose="05000000000000000000" pitchFamily="2" charset="2"/>
              <a:buChar char="§"/>
            </a:pPr>
            <a:r>
              <a:rPr lang="es-419" sz="2400" b="0" i="0" u="none" strike="noStrike" dirty="0">
                <a:solidFill>
                  <a:srgbClr val="FFFFFF"/>
                </a:solidFill>
                <a:highlight>
                  <a:srgbClr val="000000">
                    <a:alpha val="0"/>
                  </a:srgbClr>
                </a:highlight>
                <a:latin typeface="Calibri"/>
                <a:cs typeface="Calibri"/>
              </a:rPr>
              <a:t>Adquisición, demolición, preparación del terreno o rehabilitación de estructuras comerciales llevadas a cabo por una unidad de gobierno local.</a:t>
            </a:r>
          </a:p>
          <a:p>
            <a:pPr marL="530352" indent="-457200" rtl="0">
              <a:spcAft>
                <a:spcPts val="1200"/>
              </a:spcAft>
              <a:buClr>
                <a:srgbClr val="98D43C"/>
              </a:buClr>
              <a:buFont typeface="Wingdings" panose="05000000000000000000" pitchFamily="2" charset="2"/>
              <a:buChar char="§"/>
            </a:pPr>
            <a:r>
              <a:rPr lang="es-419" sz="2400" b="0" i="0" u="none" strike="noStrike" dirty="0">
                <a:solidFill>
                  <a:srgbClr val="FFFFFF"/>
                </a:solidFill>
                <a:highlight>
                  <a:srgbClr val="000000">
                    <a:alpha val="0"/>
                  </a:srgbClr>
                </a:highlight>
                <a:latin typeface="Calibri"/>
                <a:cs typeface="Calibri"/>
              </a:rPr>
              <a:t>Ayudas a las pequeñas empresas para la rehabilitación y mejora física de sus establecimientos.</a:t>
            </a:r>
          </a:p>
          <a:p>
            <a:pPr marL="530352" indent="-457200" rtl="0">
              <a:spcAft>
                <a:spcPts val="1200"/>
              </a:spcAft>
              <a:buClr>
                <a:srgbClr val="98D43C"/>
              </a:buClr>
              <a:buFont typeface="Wingdings" panose="05000000000000000000" pitchFamily="2" charset="2"/>
              <a:buChar char="§"/>
            </a:pPr>
            <a:r>
              <a:rPr lang="es-419" sz="2400" b="0" i="0" u="none" strike="noStrike" dirty="0">
                <a:solidFill>
                  <a:srgbClr val="FFFFFF"/>
                </a:solidFill>
                <a:highlight>
                  <a:srgbClr val="000000">
                    <a:alpha val="0"/>
                  </a:srgbClr>
                </a:highlight>
                <a:latin typeface="Calibri"/>
                <a:cs typeface="Calibri"/>
              </a:rPr>
              <a:t>Mejoras de la fachada de estructuras privadas o públicas en áreas comerciales.</a:t>
            </a: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8" name="Straight Connector 7">
            <a:extLst>
              <a:ext uri="{FF2B5EF4-FFF2-40B4-BE49-F238E27FC236}">
                <a16:creationId xmlns:a16="http://schemas.microsoft.com/office/drawing/2014/main" id="{6A87B697-C70D-4E4E-BDD8-ED669E842A75}"/>
              </a:ext>
            </a:extLst>
          </p:cNvPr>
          <p:cNvCxnSpPr/>
          <p:nvPr/>
        </p:nvCxnSpPr>
        <p:spPr>
          <a:xfrm>
            <a:off x="304061" y="733198"/>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668638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119503" y="158590"/>
            <a:ext cx="10515600" cy="640080"/>
          </a:xfrm>
        </p:spPr>
        <p:txBody>
          <a:bodyPr>
            <a:noAutofit/>
          </a:bodyPr>
          <a:lstStyle/>
          <a:p>
            <a:pPr rtl="0"/>
            <a:r>
              <a:rPr lang="es-419" sz="2800" b="1" i="0" u="none" strike="noStrike" dirty="0">
                <a:solidFill>
                  <a:srgbClr val="FFFFFF"/>
                </a:solidFill>
                <a:highlight>
                  <a:srgbClr val="000000">
                    <a:alpha val="0"/>
                  </a:srgbClr>
                </a:highlight>
                <a:latin typeface="Calibri"/>
                <a:cs typeface="Calibri"/>
              </a:rPr>
              <a:t>Programa de Formación para la Recuperación de los Trabajadores (WRTP) de Rebuild Florida</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5" y="1041659"/>
            <a:ext cx="10515600" cy="4351338"/>
          </a:xfrm>
        </p:spPr>
        <p:txBody>
          <a:bodyPr>
            <a:noAutofit/>
          </a:bodyPr>
          <a:lstStyle/>
          <a:p>
            <a:pPr marL="342900" indent="-342900" rtl="0">
              <a:spcAft>
                <a:spcPts val="1200"/>
              </a:spcAft>
              <a:buClr>
                <a:srgbClr val="98D43C"/>
              </a:buClr>
              <a:buFont typeface="Wingdings" panose="05000000000000000000" pitchFamily="2" charset="2"/>
              <a:buChar char="§"/>
            </a:pPr>
            <a:r>
              <a:rPr lang="es-419" sz="2400" b="1" i="0" u="none" strike="noStrike" spc="-5" dirty="0">
                <a:solidFill>
                  <a:srgbClr val="FFFFFF"/>
                </a:solidFill>
                <a:highlight>
                  <a:srgbClr val="000000">
                    <a:alpha val="0"/>
                  </a:srgbClr>
                </a:highlight>
                <a:latin typeface="Calibri"/>
                <a:cs typeface="Calibri"/>
              </a:rPr>
              <a:t>Asignación total: $5,000,000</a:t>
            </a:r>
            <a:r>
              <a:rPr lang="es-419" sz="2400" b="1" i="0" u="none" strike="noStrike" spc="50" dirty="0">
                <a:solidFill>
                  <a:srgbClr val="FFFFFF"/>
                </a:solidFill>
                <a:highlight>
                  <a:srgbClr val="000000">
                    <a:alpha val="0"/>
                  </a:srgbClr>
                </a:highlight>
                <a:latin typeface="Calibri"/>
                <a:cs typeface="Calibri"/>
              </a:rPr>
              <a:t> </a:t>
            </a:r>
            <a:r>
              <a:rPr lang="es-419" sz="2400" b="0" i="0" u="none" strike="noStrike" spc="-5" dirty="0">
                <a:solidFill>
                  <a:srgbClr val="FFFFFF"/>
                </a:solidFill>
                <a:highlight>
                  <a:srgbClr val="000000">
                    <a:alpha val="0"/>
                  </a:srgbClr>
                </a:highlight>
                <a:latin typeface="Calibri"/>
                <a:cs typeface="Calibri"/>
              </a:rPr>
              <a:t>- Diseñado para proporcionar oportunidades de financiación a las juntas locales de desarrollo de los trabajadores, instituciones educativas y centros técnicos ubicados en las comunidades más afectadas por el huracán Sally para formar a nuevos trabajadores en oficios de la construcción para ayudar a satisfacer la creciente demanda de trabajadores cualificados. </a:t>
            </a:r>
          </a:p>
          <a:p>
            <a:pPr marL="1201738" marR="43180" indent="-396875" rtl="0">
              <a:spcAft>
                <a:spcPts val="600"/>
              </a:spcAft>
              <a:buClr>
                <a:srgbClr val="98D43C"/>
              </a:buClr>
              <a:buFont typeface="Wingdings" panose="05000000000000000000" pitchFamily="2" charset="2"/>
              <a:buChar char="§"/>
              <a:tabLst>
                <a:tab pos="1201738" algn="l"/>
              </a:tabLst>
            </a:pPr>
            <a:r>
              <a:rPr lang="es-419" sz="2400" b="0" i="0" u="none" strike="noStrike" spc="-5" dirty="0">
                <a:solidFill>
                  <a:srgbClr val="FFFFFF"/>
                </a:solidFill>
                <a:highlight>
                  <a:srgbClr val="000000">
                    <a:alpha val="0"/>
                  </a:srgbClr>
                </a:highlight>
                <a:latin typeface="Calibri"/>
                <a:cs typeface="Calibri"/>
              </a:rPr>
              <a:t>Monto mínimo de adjudicación: $1,000,000</a:t>
            </a:r>
          </a:p>
          <a:p>
            <a:pPr marL="1201738" marR="43180" indent="-396875" rtl="0">
              <a:spcAft>
                <a:spcPts val="1200"/>
              </a:spcAft>
              <a:buClr>
                <a:srgbClr val="98D43C"/>
              </a:buClr>
              <a:buFont typeface="Wingdings" panose="05000000000000000000" pitchFamily="2" charset="2"/>
              <a:buChar char="§"/>
              <a:tabLst>
                <a:tab pos="1201738" algn="l"/>
              </a:tabLst>
            </a:pPr>
            <a:r>
              <a:rPr lang="es-419" sz="2400" b="0" i="0" u="none" strike="noStrike" spc="-5" dirty="0">
                <a:solidFill>
                  <a:srgbClr val="FFFFFF"/>
                </a:solidFill>
                <a:highlight>
                  <a:srgbClr val="000000">
                    <a:alpha val="0"/>
                  </a:srgbClr>
                </a:highlight>
                <a:latin typeface="Calibri"/>
                <a:cs typeface="Calibri"/>
              </a:rPr>
              <a:t>Monto máximo de adjudicación: $2,000,000</a:t>
            </a:r>
          </a:p>
          <a:p>
            <a:pPr marL="341313" marR="43180" indent="-341313" rtl="0">
              <a:spcAft>
                <a:spcPts val="1200"/>
              </a:spcAft>
              <a:buClr>
                <a:srgbClr val="98D43C"/>
              </a:buClr>
              <a:buFont typeface="Wingdings" panose="05000000000000000000" pitchFamily="2" charset="2"/>
              <a:buChar char="§"/>
              <a:tabLst>
                <a:tab pos="341313" algn="l"/>
              </a:tabLst>
            </a:pPr>
            <a:r>
              <a:rPr lang="es-419" sz="2400" b="0" i="0" u="none" strike="noStrike" spc="-5" dirty="0">
                <a:solidFill>
                  <a:srgbClr val="FFFFFF"/>
                </a:solidFill>
                <a:highlight>
                  <a:srgbClr val="000000">
                    <a:alpha val="0"/>
                  </a:srgbClr>
                </a:highlight>
                <a:latin typeface="Calibri"/>
                <a:cs typeface="Calibri"/>
              </a:rPr>
              <a:t>El ciclo de solicitud es del 14 de febrero al 1 de mayo de 2023</a:t>
            </a: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7" name="Straight Connector 6">
            <a:extLst>
              <a:ext uri="{FF2B5EF4-FFF2-40B4-BE49-F238E27FC236}">
                <a16:creationId xmlns:a16="http://schemas.microsoft.com/office/drawing/2014/main" id="{83AFE828-4D99-40EC-AE65-03F8C087BF06}"/>
              </a:ext>
            </a:extLst>
          </p:cNvPr>
          <p:cNvCxnSpPr/>
          <p:nvPr/>
        </p:nvCxnSpPr>
        <p:spPr>
          <a:xfrm>
            <a:off x="218385" y="784679"/>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207378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218385" y="158590"/>
            <a:ext cx="10515600" cy="640080"/>
          </a:xfrm>
        </p:spPr>
        <p:txBody>
          <a:bodyPr>
            <a:noAutofit/>
          </a:bodyPr>
          <a:lstStyle/>
          <a:p>
            <a:pPr rtl="0"/>
            <a:r>
              <a:rPr lang="es-419" sz="2800" b="1" i="0" u="none" strike="noStrike" dirty="0">
                <a:solidFill>
                  <a:srgbClr val="FFFFFF"/>
                </a:solidFill>
                <a:highlight>
                  <a:srgbClr val="000000">
                    <a:alpha val="0"/>
                  </a:srgbClr>
                </a:highlight>
                <a:latin typeface="Calibri"/>
                <a:cs typeface="Calibri"/>
              </a:rPr>
              <a:t>Actividades admisibles del WRTP</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362784" y="1041659"/>
            <a:ext cx="10515600" cy="4310514"/>
          </a:xfrm>
        </p:spPr>
        <p:txBody>
          <a:bodyPr numCol="2">
            <a:noAutofit/>
          </a:bodyPr>
          <a:lstStyle/>
          <a:p>
            <a:pPr rtl="0">
              <a:buClr>
                <a:srgbClr val="98D43C"/>
              </a:buClr>
              <a:buFont typeface="Wingdings" panose="05000000000000000000" pitchFamily="2" charset="2"/>
              <a:buChar char="§"/>
            </a:pPr>
            <a:r>
              <a:rPr lang="es-419" sz="2400" b="0" i="0" u="none" strike="noStrike" dirty="0">
                <a:solidFill>
                  <a:srgbClr val="FFFFFF"/>
                </a:solidFill>
                <a:highlight>
                  <a:srgbClr val="000000">
                    <a:alpha val="0"/>
                  </a:srgbClr>
                </a:highlight>
                <a:latin typeface="Calibri"/>
                <a:cs typeface="Calibri"/>
              </a:rPr>
              <a:t>Construcción de techos</a:t>
            </a:r>
          </a:p>
          <a:p>
            <a:pPr rtl="0">
              <a:buClr>
                <a:srgbClr val="98D43C"/>
              </a:buClr>
              <a:buFont typeface="Wingdings" panose="05000000000000000000" pitchFamily="2" charset="2"/>
              <a:buChar char="§"/>
            </a:pPr>
            <a:r>
              <a:rPr lang="es-419" sz="2400" b="0" i="0" u="none" strike="noStrike" dirty="0">
                <a:solidFill>
                  <a:srgbClr val="FFFFFF"/>
                </a:solidFill>
                <a:highlight>
                  <a:srgbClr val="000000">
                    <a:alpha val="0"/>
                  </a:srgbClr>
                </a:highlight>
                <a:latin typeface="Calibri"/>
                <a:cs typeface="Calibri"/>
              </a:rPr>
              <a:t>Albañilería</a:t>
            </a:r>
          </a:p>
          <a:p>
            <a:pPr rtl="0">
              <a:buClr>
                <a:srgbClr val="98D43C"/>
              </a:buClr>
              <a:buFont typeface="Wingdings" panose="05000000000000000000" pitchFamily="2" charset="2"/>
              <a:buChar char="§"/>
            </a:pPr>
            <a:r>
              <a:rPr lang="es-419" sz="2400" b="0" i="0" u="none" strike="noStrike" dirty="0">
                <a:solidFill>
                  <a:srgbClr val="FFFFFF"/>
                </a:solidFill>
                <a:highlight>
                  <a:srgbClr val="000000">
                    <a:alpha val="0"/>
                  </a:srgbClr>
                </a:highlight>
                <a:latin typeface="Calibri"/>
                <a:cs typeface="Calibri"/>
              </a:rPr>
              <a:t>Carpintería</a:t>
            </a:r>
          </a:p>
          <a:p>
            <a:pPr rtl="0">
              <a:buClr>
                <a:srgbClr val="98D43C"/>
              </a:buClr>
              <a:buFont typeface="Wingdings" panose="05000000000000000000" pitchFamily="2" charset="2"/>
              <a:buChar char="§"/>
            </a:pPr>
            <a:r>
              <a:rPr lang="es-419" sz="2400" b="0" i="0" u="none" strike="noStrike" dirty="0">
                <a:solidFill>
                  <a:srgbClr val="FFFFFF"/>
                </a:solidFill>
                <a:highlight>
                  <a:srgbClr val="000000">
                    <a:alpha val="0"/>
                  </a:srgbClr>
                </a:highlight>
                <a:latin typeface="Calibri"/>
                <a:cs typeface="Calibri"/>
              </a:rPr>
              <a:t>Acabado de concreto</a:t>
            </a:r>
          </a:p>
          <a:p>
            <a:pPr rtl="0">
              <a:buClr>
                <a:srgbClr val="98D43C"/>
              </a:buClr>
              <a:buFont typeface="Wingdings" panose="05000000000000000000" pitchFamily="2" charset="2"/>
              <a:buChar char="§"/>
            </a:pPr>
            <a:r>
              <a:rPr lang="es-419" sz="2400" b="0" i="0" u="none" strike="noStrike" dirty="0">
                <a:solidFill>
                  <a:srgbClr val="FFFFFF"/>
                </a:solidFill>
                <a:highlight>
                  <a:srgbClr val="000000">
                    <a:alpha val="0"/>
                  </a:srgbClr>
                </a:highlight>
                <a:latin typeface="Calibri"/>
                <a:cs typeface="Calibri"/>
              </a:rPr>
              <a:t>Plomería</a:t>
            </a:r>
          </a:p>
          <a:p>
            <a:pPr rtl="0">
              <a:buClr>
                <a:srgbClr val="98D43C"/>
              </a:buClr>
              <a:buFont typeface="Wingdings" panose="05000000000000000000" pitchFamily="2" charset="2"/>
              <a:buChar char="§"/>
            </a:pPr>
            <a:r>
              <a:rPr lang="es-419" sz="2400" b="0" i="0" u="none" strike="noStrike" dirty="0">
                <a:solidFill>
                  <a:srgbClr val="FFFFFF"/>
                </a:solidFill>
                <a:highlight>
                  <a:srgbClr val="000000">
                    <a:alpha val="0"/>
                  </a:srgbClr>
                </a:highlight>
                <a:latin typeface="Calibri"/>
                <a:cs typeface="Calibri"/>
              </a:rPr>
              <a:t>HVAC (calefacción, ventilación y aire acondicionado)</a:t>
            </a:r>
          </a:p>
          <a:p>
            <a:pPr rtl="0">
              <a:buClr>
                <a:srgbClr val="98D43C"/>
              </a:buClr>
              <a:buFont typeface="Wingdings" panose="05000000000000000000" pitchFamily="2" charset="2"/>
              <a:buChar char="§"/>
            </a:pPr>
            <a:r>
              <a:rPr lang="es-419" sz="2400" b="0" i="0" u="none" strike="noStrike" dirty="0">
                <a:solidFill>
                  <a:srgbClr val="FFFFFF"/>
                </a:solidFill>
                <a:highlight>
                  <a:srgbClr val="000000">
                    <a:alpha val="0"/>
                  </a:srgbClr>
                </a:highlight>
                <a:latin typeface="Calibri"/>
                <a:cs typeface="Calibri"/>
              </a:rPr>
              <a:t>Electricidad</a:t>
            </a:r>
          </a:p>
          <a:p>
            <a:pPr>
              <a:buClr>
                <a:srgbClr val="98D43C"/>
              </a:buClr>
              <a:buFont typeface="Wingdings" panose="05000000000000000000" pitchFamily="2" charset="2"/>
              <a:buChar char="§"/>
            </a:pPr>
            <a:endParaRPr lang="es-419" sz="2400" dirty="0">
              <a:solidFill>
                <a:schemeClr val="bg1"/>
              </a:solidFill>
              <a:cs typeface="Calibri" panose="020F0502020204030204" pitchFamily="34" charset="0"/>
            </a:endParaRPr>
          </a:p>
          <a:p>
            <a:pPr>
              <a:buClr>
                <a:srgbClr val="98D43C"/>
              </a:buClr>
              <a:buFont typeface="Wingdings" panose="05000000000000000000" pitchFamily="2" charset="2"/>
              <a:buChar char="§"/>
            </a:pPr>
            <a:endParaRPr lang="es-419" sz="2400" dirty="0">
              <a:solidFill>
                <a:schemeClr val="bg1"/>
              </a:solidFill>
              <a:cs typeface="Calibri" panose="020F0502020204030204" pitchFamily="34" charset="0"/>
            </a:endParaRPr>
          </a:p>
          <a:p>
            <a:pPr marL="0" indent="0">
              <a:buClr>
                <a:srgbClr val="98D43C"/>
              </a:buClr>
              <a:buNone/>
            </a:pPr>
            <a:endParaRPr lang="es-419" sz="2400" dirty="0">
              <a:solidFill>
                <a:schemeClr val="bg1"/>
              </a:solidFill>
              <a:cs typeface="Calibri" panose="020F0502020204030204" pitchFamily="34" charset="0"/>
            </a:endParaRPr>
          </a:p>
          <a:p>
            <a:pPr rtl="0">
              <a:buClr>
                <a:srgbClr val="98D43C"/>
              </a:buClr>
              <a:buFont typeface="Wingdings" panose="05000000000000000000" pitchFamily="2" charset="2"/>
              <a:buChar char="§"/>
            </a:pPr>
            <a:r>
              <a:rPr lang="es-419" sz="2400" b="0" i="0" u="none" strike="noStrike" dirty="0">
                <a:solidFill>
                  <a:srgbClr val="FFFFFF"/>
                </a:solidFill>
                <a:highlight>
                  <a:srgbClr val="000000">
                    <a:alpha val="0"/>
                  </a:srgbClr>
                </a:highlight>
                <a:latin typeface="Calibri"/>
                <a:cs typeface="Calibri"/>
              </a:rPr>
              <a:t>Operaciones con maquinaria pesada</a:t>
            </a:r>
          </a:p>
          <a:p>
            <a:pPr rtl="0">
              <a:buClr>
                <a:srgbClr val="98D43C"/>
              </a:buClr>
              <a:buFont typeface="Wingdings" panose="05000000000000000000" pitchFamily="2" charset="2"/>
              <a:buChar char="§"/>
            </a:pPr>
            <a:r>
              <a:rPr lang="es-419" sz="2400" b="0" i="0" u="none" strike="noStrike" dirty="0">
                <a:solidFill>
                  <a:srgbClr val="FFFFFF"/>
                </a:solidFill>
                <a:highlight>
                  <a:srgbClr val="000000">
                    <a:alpha val="0"/>
                  </a:srgbClr>
                </a:highlight>
                <a:latin typeface="Calibri"/>
                <a:cs typeface="Calibri"/>
              </a:rPr>
              <a:t>Instalación de pisos/Colocación de alfombras</a:t>
            </a:r>
          </a:p>
          <a:p>
            <a:pPr rtl="0">
              <a:buClr>
                <a:srgbClr val="98D43C"/>
              </a:buClr>
              <a:buFont typeface="Wingdings" panose="05000000000000000000" pitchFamily="2" charset="2"/>
              <a:buChar char="§"/>
            </a:pPr>
            <a:r>
              <a:rPr lang="es-419" sz="2400" b="0" i="0" u="none" strike="noStrike" dirty="0">
                <a:solidFill>
                  <a:srgbClr val="FFFFFF"/>
                </a:solidFill>
                <a:highlight>
                  <a:srgbClr val="000000">
                    <a:alpha val="0"/>
                  </a:srgbClr>
                </a:highlight>
                <a:latin typeface="Calibri"/>
                <a:cs typeface="Calibri"/>
              </a:rPr>
              <a:t>Instalación de cristales y ventanas</a:t>
            </a:r>
          </a:p>
          <a:p>
            <a:pPr rtl="0">
              <a:buClr>
                <a:srgbClr val="98D43C"/>
              </a:buClr>
              <a:buFont typeface="Wingdings" panose="05000000000000000000" pitchFamily="2" charset="2"/>
              <a:buChar char="§"/>
            </a:pPr>
            <a:r>
              <a:rPr lang="es-419" sz="2400" b="0" i="0" u="none" strike="noStrike" dirty="0">
                <a:solidFill>
                  <a:srgbClr val="FFFFFF"/>
                </a:solidFill>
                <a:highlight>
                  <a:srgbClr val="000000">
                    <a:alpha val="0"/>
                  </a:srgbClr>
                </a:highlight>
                <a:latin typeface="Calibri"/>
                <a:cs typeface="Calibri"/>
              </a:rPr>
              <a:t>Enyesado</a:t>
            </a:r>
          </a:p>
          <a:p>
            <a:pPr rtl="0">
              <a:buClr>
                <a:srgbClr val="98D43C"/>
              </a:buClr>
              <a:buFont typeface="Wingdings" panose="05000000000000000000" pitchFamily="2" charset="2"/>
              <a:buChar char="§"/>
            </a:pPr>
            <a:r>
              <a:rPr lang="es-419" sz="2400" b="0" i="0" u="none" strike="noStrike" dirty="0">
                <a:solidFill>
                  <a:srgbClr val="FFFFFF"/>
                </a:solidFill>
                <a:highlight>
                  <a:srgbClr val="000000">
                    <a:alpha val="0"/>
                  </a:srgbClr>
                </a:highlight>
                <a:latin typeface="Calibri"/>
                <a:cs typeface="Calibri"/>
              </a:rPr>
              <a:t>Soldadura</a:t>
            </a:r>
          </a:p>
          <a:p>
            <a:pPr rtl="0">
              <a:buClr>
                <a:srgbClr val="98D43C"/>
              </a:buClr>
              <a:buFont typeface="Wingdings" panose="05000000000000000000" pitchFamily="2" charset="2"/>
              <a:buChar char="§"/>
            </a:pPr>
            <a:r>
              <a:rPr lang="es-419" sz="2400" b="0" i="0" u="none" strike="noStrike" dirty="0">
                <a:solidFill>
                  <a:srgbClr val="FFFFFF"/>
                </a:solidFill>
                <a:highlight>
                  <a:srgbClr val="000000">
                    <a:alpha val="0"/>
                  </a:srgbClr>
                </a:highlight>
                <a:latin typeface="Calibri"/>
                <a:cs typeface="Calibri"/>
              </a:rPr>
              <a:t>Formación personalizada adaptada a las necesidades específicas de revitalización económica de la región</a:t>
            </a:r>
          </a:p>
          <a:p>
            <a:pPr marL="0" indent="0">
              <a:buClr>
                <a:srgbClr val="98D43C"/>
              </a:buClr>
              <a:buNone/>
            </a:pPr>
            <a:endParaRPr lang="es-419" sz="2400" dirty="0">
              <a:solidFill>
                <a:schemeClr val="bg1"/>
              </a:solidFill>
              <a:cs typeface="Calibri" panose="020F0502020204030204" pitchFamily="34" charset="0"/>
            </a:endParaRPr>
          </a:p>
          <a:p>
            <a:pPr>
              <a:buClr>
                <a:srgbClr val="98D43C"/>
              </a:buClr>
              <a:buFont typeface="Wingdings" panose="05000000000000000000" pitchFamily="2" charset="2"/>
              <a:buChar char="§"/>
            </a:pPr>
            <a:endParaRPr lang="es-419" sz="2400" dirty="0">
              <a:solidFill>
                <a:schemeClr val="bg1"/>
              </a:solidFill>
              <a:cs typeface="Calibri" panose="020F0502020204030204" pitchFamily="34" charset="0"/>
            </a:endParaRP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7" name="Straight Connector 6">
            <a:extLst>
              <a:ext uri="{FF2B5EF4-FFF2-40B4-BE49-F238E27FC236}">
                <a16:creationId xmlns:a16="http://schemas.microsoft.com/office/drawing/2014/main" id="{F42CBFEF-4F4A-4F80-8859-A9376BF8DC75}"/>
              </a:ext>
            </a:extLst>
          </p:cNvPr>
          <p:cNvCxnSpPr/>
          <p:nvPr/>
        </p:nvCxnSpPr>
        <p:spPr>
          <a:xfrm>
            <a:off x="304061" y="798670"/>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37075"/>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80C5F6-4C7B-4E19-8414-16CE0B6387E5}"/>
              </a:ext>
            </a:extLst>
          </p:cNvPr>
          <p:cNvSpPr/>
          <p:nvPr/>
        </p:nvSpPr>
        <p:spPr>
          <a:xfrm>
            <a:off x="0" y="378590"/>
            <a:ext cx="12192000" cy="4838628"/>
          </a:xfrm>
          <a:custGeom>
            <a:avLst/>
            <a:gdLst>
              <a:gd name="connsiteX0" fmla="*/ 0 w 12192000"/>
              <a:gd name="connsiteY0" fmla="*/ 0 h 3867150"/>
              <a:gd name="connsiteX1" fmla="*/ 3314700 w 12192000"/>
              <a:gd name="connsiteY1" fmla="*/ 20574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867150">
                <a:moveTo>
                  <a:pt x="0" y="0"/>
                </a:moveTo>
                <a:lnTo>
                  <a:pt x="3314700" y="2057400"/>
                </a:lnTo>
                <a:lnTo>
                  <a:pt x="12192000" y="0"/>
                </a:lnTo>
                <a:lnTo>
                  <a:pt x="12192000" y="3867150"/>
                </a:lnTo>
                <a:lnTo>
                  <a:pt x="0" y="3867150"/>
                </a:lnTo>
                <a:lnTo>
                  <a:pt x="0" y="0"/>
                </a:lnTo>
                <a:close/>
              </a:path>
            </a:pathLst>
          </a:custGeom>
          <a:solidFill>
            <a:srgbClr val="98D4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sp>
        <p:nvSpPr>
          <p:cNvPr id="5" name="Rectangle 3">
            <a:extLst>
              <a:ext uri="{FF2B5EF4-FFF2-40B4-BE49-F238E27FC236}">
                <a16:creationId xmlns:a16="http://schemas.microsoft.com/office/drawing/2014/main" id="{9CF76612-A4AD-4009-AEE8-FC9F53EACF74}"/>
              </a:ext>
            </a:extLst>
          </p:cNvPr>
          <p:cNvSpPr/>
          <p:nvPr/>
        </p:nvSpPr>
        <p:spPr>
          <a:xfrm>
            <a:off x="0" y="543910"/>
            <a:ext cx="12192000" cy="4838628"/>
          </a:xfrm>
          <a:custGeom>
            <a:avLst/>
            <a:gdLst>
              <a:gd name="connsiteX0" fmla="*/ 0 w 12192000"/>
              <a:gd name="connsiteY0" fmla="*/ 0 h 3867150"/>
              <a:gd name="connsiteX1" fmla="*/ 3314700 w 12192000"/>
              <a:gd name="connsiteY1" fmla="*/ 20574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867150">
                <a:moveTo>
                  <a:pt x="0" y="0"/>
                </a:moveTo>
                <a:lnTo>
                  <a:pt x="3314700" y="2057400"/>
                </a:lnTo>
                <a:lnTo>
                  <a:pt x="12192000" y="0"/>
                </a:lnTo>
                <a:lnTo>
                  <a:pt x="12192000" y="3867150"/>
                </a:lnTo>
                <a:lnTo>
                  <a:pt x="0" y="3867150"/>
                </a:lnTo>
                <a:lnTo>
                  <a:pt x="0" y="0"/>
                </a:lnTo>
                <a:close/>
              </a:path>
            </a:pathLst>
          </a:custGeom>
          <a:solidFill>
            <a:srgbClr val="0069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sp>
        <p:nvSpPr>
          <p:cNvPr id="6" name="Rectangle 3">
            <a:extLst>
              <a:ext uri="{FF2B5EF4-FFF2-40B4-BE49-F238E27FC236}">
                <a16:creationId xmlns:a16="http://schemas.microsoft.com/office/drawing/2014/main" id="{FA3F607C-B411-4E84-BD62-ADC01022BA83}"/>
              </a:ext>
            </a:extLst>
          </p:cNvPr>
          <p:cNvSpPr/>
          <p:nvPr/>
        </p:nvSpPr>
        <p:spPr>
          <a:xfrm>
            <a:off x="-1" y="1016463"/>
            <a:ext cx="12192000" cy="4309630"/>
          </a:xfrm>
          <a:custGeom>
            <a:avLst/>
            <a:gdLst>
              <a:gd name="connsiteX0" fmla="*/ 0 w 12192000"/>
              <a:gd name="connsiteY0" fmla="*/ 0 h 3867150"/>
              <a:gd name="connsiteX1" fmla="*/ 3314700 w 12192000"/>
              <a:gd name="connsiteY1" fmla="*/ 20574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867150">
                <a:moveTo>
                  <a:pt x="0" y="0"/>
                </a:moveTo>
                <a:lnTo>
                  <a:pt x="3314700" y="2057400"/>
                </a:lnTo>
                <a:lnTo>
                  <a:pt x="12192000" y="0"/>
                </a:lnTo>
                <a:lnTo>
                  <a:pt x="12192000" y="3867150"/>
                </a:lnTo>
                <a:lnTo>
                  <a:pt x="0" y="3867150"/>
                </a:lnTo>
                <a:lnTo>
                  <a:pt x="0" y="0"/>
                </a:lnTo>
                <a:close/>
              </a:path>
            </a:pathLst>
          </a:custGeom>
          <a:solidFill>
            <a:srgbClr val="003F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sp>
        <p:nvSpPr>
          <p:cNvPr id="7" name="Rectangle 6">
            <a:extLst>
              <a:ext uri="{FF2B5EF4-FFF2-40B4-BE49-F238E27FC236}">
                <a16:creationId xmlns:a16="http://schemas.microsoft.com/office/drawing/2014/main" id="{53D85916-D45F-4EA1-8D4B-81FB0DB44D1A}"/>
              </a:ext>
            </a:extLst>
          </p:cNvPr>
          <p:cNvSpPr/>
          <p:nvPr/>
        </p:nvSpPr>
        <p:spPr>
          <a:xfrm>
            <a:off x="1" y="5326093"/>
            <a:ext cx="12192000" cy="1531907"/>
          </a:xfrm>
          <a:prstGeom prst="rect">
            <a:avLst/>
          </a:prstGeom>
          <a:solidFill>
            <a:srgbClr val="003F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8" name="Picture 7">
            <a:extLst>
              <a:ext uri="{FF2B5EF4-FFF2-40B4-BE49-F238E27FC236}">
                <a16:creationId xmlns:a16="http://schemas.microsoft.com/office/drawing/2014/main" id="{B14F8DFE-095E-40DE-9D07-5035A5E4E8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5018" y="435035"/>
            <a:ext cx="2408906" cy="2106147"/>
          </a:xfrm>
          <a:prstGeom prst="rect">
            <a:avLst/>
          </a:prstGeom>
        </p:spPr>
      </p:pic>
      <p:sp>
        <p:nvSpPr>
          <p:cNvPr id="9" name="Title 1">
            <a:extLst>
              <a:ext uri="{FF2B5EF4-FFF2-40B4-BE49-F238E27FC236}">
                <a16:creationId xmlns:a16="http://schemas.microsoft.com/office/drawing/2014/main" id="{9EB45713-5EB8-45CF-BF99-E1E2414AA05B}"/>
              </a:ext>
            </a:extLst>
          </p:cNvPr>
          <p:cNvSpPr txBox="1"/>
          <p:nvPr/>
        </p:nvSpPr>
        <p:spPr>
          <a:xfrm>
            <a:off x="508808" y="3459009"/>
            <a:ext cx="11174384" cy="1540584"/>
          </a:xfrm>
          <a:prstGeom prst="rect">
            <a:avLst/>
          </a:prstGeom>
        </p:spPr>
        <p:txBody>
          <a:bodyPr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rtl="0"/>
            <a:r>
              <a:rPr lang="es-419" sz="4800" b="1" i="0" u="none" strike="noStrike" dirty="0">
                <a:solidFill>
                  <a:srgbClr val="FFFFFF"/>
                </a:solidFill>
                <a:highlight>
                  <a:srgbClr val="000000">
                    <a:alpha val="0"/>
                  </a:srgbClr>
                </a:highlight>
                <a:latin typeface="Calibri"/>
                <a:cs typeface="Calibri"/>
              </a:rPr>
              <a:t>Requisitos federales transversales</a:t>
            </a:r>
          </a:p>
        </p:txBody>
      </p:sp>
    </p:spTree>
    <p:extLst>
      <p:ext uri="{BB962C8B-B14F-4D97-AF65-F5344CB8AC3E}">
        <p14:creationId xmlns:p14="http://schemas.microsoft.com/office/powerpoint/2010/main" val="689431370"/>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119503" y="158590"/>
            <a:ext cx="10515600" cy="640080"/>
          </a:xfrm>
        </p:spPr>
        <p:txBody>
          <a:bodyPr>
            <a:noAutofit/>
          </a:bodyPr>
          <a:lstStyle/>
          <a:p>
            <a:pPr rtl="0"/>
            <a:r>
              <a:rPr lang="es-419" sz="2800" b="1" i="0" u="none" strike="noStrike" dirty="0">
                <a:solidFill>
                  <a:srgbClr val="FFFFFF"/>
                </a:solidFill>
                <a:highlight>
                  <a:srgbClr val="000000">
                    <a:alpha val="0"/>
                  </a:srgbClr>
                </a:highlight>
                <a:latin typeface="Calibri"/>
                <a:cs typeface="Calibri"/>
              </a:rPr>
              <a:t>Resumen de los requisitos federales para los subreceptores</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5" y="1020642"/>
            <a:ext cx="10973490" cy="1672584"/>
          </a:xfrm>
        </p:spPr>
        <p:txBody>
          <a:bodyPr>
            <a:noAutofit/>
          </a:bodyPr>
          <a:lstStyle/>
          <a:p>
            <a:pPr marL="285750" marR="0" lvl="0" indent="-285750" algn="l" defTabSz="914400" rtl="0" eaLnBrk="1" fontAlgn="auto" latinLnBrk="0" hangingPunct="1">
              <a:lnSpc>
                <a:spcPct val="100000"/>
              </a:lnSpc>
              <a:spcBef>
                <a:spcPct val="0"/>
              </a:spcBef>
              <a:spcAft>
                <a:spcPts val="1200"/>
              </a:spcAft>
              <a:buClr>
                <a:srgbClr val="98D43C"/>
              </a:buClr>
              <a:buSzTx/>
              <a:buFont typeface="Wingdings" panose="05000000000000000000" pitchFamily="2" charset="2"/>
              <a:buChar char="§"/>
              <a:defRPr/>
            </a:pPr>
            <a:r>
              <a:rPr lang="es-419" sz="2400" b="0" i="0" u="none" strike="noStrike" spc="-5" dirty="0">
                <a:solidFill>
                  <a:srgbClr val="FFFFFF"/>
                </a:solidFill>
                <a:highlight>
                  <a:srgbClr val="000000">
                    <a:alpha val="0"/>
                  </a:srgbClr>
                </a:highlight>
                <a:latin typeface="Calibri"/>
                <a:cs typeface="Calibri"/>
              </a:rPr>
              <a:t>Se espera que los subreceptores que lleven a cabo actividades financiadas con fondos federales en el marco de los programas de la CDBG de Sally comprendan y cumplan las normativas federales recogidas en los acuerdos de subreceptor, incluidas las relativas a:</a:t>
            </a:r>
            <a:endParaRPr kumimoji="0" lang="es-419" sz="2400" b="0" i="0" u="none" strike="noStrike" kern="1200" cap="none" spc="0" normalizeH="0" baseline="0" dirty="0">
              <a:ln>
                <a:noFill/>
              </a:ln>
              <a:solidFill>
                <a:prstClr val="white"/>
              </a:solidFill>
              <a:effectLst/>
              <a:uLnTx/>
              <a:uFillTx/>
              <a:ea typeface="+mn-ea"/>
              <a:cs typeface="+mn-cs"/>
            </a:endParaRP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sp>
        <p:nvSpPr>
          <p:cNvPr id="7" name="Content Placeholder 2">
            <a:extLst>
              <a:ext uri="{FF2B5EF4-FFF2-40B4-BE49-F238E27FC236}">
                <a16:creationId xmlns:a16="http://schemas.microsoft.com/office/drawing/2014/main" id="{D039DBFC-AE3D-4BB7-9FCC-16DE615DDC58}"/>
              </a:ext>
            </a:extLst>
          </p:cNvPr>
          <p:cNvSpPr txBox="1"/>
          <p:nvPr/>
        </p:nvSpPr>
        <p:spPr>
          <a:xfrm>
            <a:off x="119503" y="2695818"/>
            <a:ext cx="10515600" cy="3466348"/>
          </a:xfrm>
          <a:prstGeom prst="rect">
            <a:avLst/>
          </a:prstGeom>
        </p:spPr>
        <p:txBody>
          <a:bodyPr vert="horz" lIns="91440" tIns="45720" rIns="91440" bIns="45720" numCol="2"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38200" marR="30480" lvl="1" indent="-342900" rtl="0">
              <a:lnSpc>
                <a:spcPts val="3020"/>
              </a:lnSpc>
              <a:spcBef>
                <a:spcPts val="480"/>
              </a:spcBef>
              <a:buClr>
                <a:srgbClr val="98D43C"/>
              </a:buClr>
              <a:buFont typeface="Wingdings" panose="05000000000000000000" pitchFamily="2" charset="2"/>
              <a:buChar char="§"/>
              <a:tabLst>
                <a:tab pos="266700" algn="l"/>
              </a:tabLst>
            </a:pPr>
            <a:r>
              <a:rPr lang="es-419" sz="2400" b="0" i="0" u="none" strike="noStrike" spc="-5" dirty="0">
                <a:solidFill>
                  <a:srgbClr val="FFFFFF"/>
                </a:solidFill>
                <a:highlight>
                  <a:srgbClr val="000000">
                    <a:alpha val="0"/>
                  </a:srgbClr>
                </a:highlight>
                <a:latin typeface="Calibri"/>
                <a:cs typeface="Calibri"/>
              </a:rPr>
              <a:t>Adquisiciones</a:t>
            </a:r>
          </a:p>
          <a:p>
            <a:pPr marL="838200" marR="30480" lvl="1" indent="-342900" rtl="0">
              <a:lnSpc>
                <a:spcPts val="3020"/>
              </a:lnSpc>
              <a:spcBef>
                <a:spcPts val="480"/>
              </a:spcBef>
              <a:buClr>
                <a:srgbClr val="98D43C"/>
              </a:buClr>
              <a:buFont typeface="Wingdings" panose="05000000000000000000" pitchFamily="2" charset="2"/>
              <a:buChar char="§"/>
              <a:tabLst>
                <a:tab pos="266700" algn="l"/>
              </a:tabLst>
            </a:pPr>
            <a:r>
              <a:rPr lang="es-419" sz="2400" b="0" i="0" u="none" strike="noStrike" spc="-5" dirty="0">
                <a:solidFill>
                  <a:srgbClr val="FFFFFF"/>
                </a:solidFill>
                <a:highlight>
                  <a:srgbClr val="000000">
                    <a:alpha val="0"/>
                  </a:srgbClr>
                </a:highlight>
                <a:latin typeface="Calibri"/>
                <a:cs typeface="Calibri"/>
              </a:rPr>
              <a:t>Revisiones medioambientales</a:t>
            </a:r>
          </a:p>
          <a:p>
            <a:pPr marL="838200" marR="30480" lvl="1" indent="-342900" rtl="0">
              <a:lnSpc>
                <a:spcPts val="3020"/>
              </a:lnSpc>
              <a:spcBef>
                <a:spcPts val="480"/>
              </a:spcBef>
              <a:buClr>
                <a:srgbClr val="98D43C"/>
              </a:buClr>
              <a:buFont typeface="Wingdings" panose="05000000000000000000" pitchFamily="2" charset="2"/>
              <a:buChar char="§"/>
              <a:tabLst>
                <a:tab pos="266700" algn="l"/>
              </a:tabLst>
            </a:pPr>
            <a:r>
              <a:rPr lang="es-419" sz="2400" b="0" i="0" u="none" strike="noStrike" spc="-5" dirty="0">
                <a:solidFill>
                  <a:srgbClr val="FFFFFF"/>
                </a:solidFill>
                <a:highlight>
                  <a:srgbClr val="000000">
                    <a:alpha val="0"/>
                  </a:srgbClr>
                </a:highlight>
                <a:latin typeface="Calibri"/>
                <a:cs typeface="Calibri"/>
              </a:rPr>
              <a:t>Normas laborales</a:t>
            </a:r>
          </a:p>
          <a:p>
            <a:pPr marL="838200" marR="30480" lvl="1" indent="-342900" rtl="0">
              <a:lnSpc>
                <a:spcPts val="3020"/>
              </a:lnSpc>
              <a:spcBef>
                <a:spcPts val="480"/>
              </a:spcBef>
              <a:buClr>
                <a:srgbClr val="98D43C"/>
              </a:buClr>
              <a:buFont typeface="Wingdings" panose="05000000000000000000" pitchFamily="2" charset="2"/>
              <a:buChar char="§"/>
              <a:tabLst>
                <a:tab pos="266700" algn="l"/>
              </a:tabLst>
            </a:pPr>
            <a:r>
              <a:rPr lang="es-419" sz="2400" b="0" i="0" u="none" strike="noStrike" spc="-5" dirty="0">
                <a:solidFill>
                  <a:srgbClr val="FFFFFF"/>
                </a:solidFill>
                <a:highlight>
                  <a:srgbClr val="000000">
                    <a:alpha val="0"/>
                  </a:srgbClr>
                </a:highlight>
                <a:latin typeface="Calibri"/>
                <a:cs typeface="Calibri"/>
              </a:rPr>
              <a:t>Traslados</a:t>
            </a:r>
          </a:p>
          <a:p>
            <a:pPr marL="838200" marR="30480" lvl="1" indent="-342900" rtl="0">
              <a:lnSpc>
                <a:spcPts val="3020"/>
              </a:lnSpc>
              <a:spcBef>
                <a:spcPts val="480"/>
              </a:spcBef>
              <a:buClr>
                <a:srgbClr val="98D43C"/>
              </a:buClr>
              <a:buFont typeface="Wingdings" panose="05000000000000000000" pitchFamily="2" charset="2"/>
              <a:buChar char="§"/>
              <a:tabLst>
                <a:tab pos="266700" algn="l"/>
              </a:tabLst>
            </a:pPr>
            <a:r>
              <a:rPr lang="es-419" sz="2400" b="0" i="0" u="none" strike="noStrike" spc="-5" dirty="0">
                <a:solidFill>
                  <a:srgbClr val="FFFFFF"/>
                </a:solidFill>
                <a:highlight>
                  <a:srgbClr val="000000">
                    <a:alpha val="0"/>
                  </a:srgbClr>
                </a:highlight>
                <a:latin typeface="Calibri"/>
                <a:cs typeface="Calibri"/>
              </a:rPr>
              <a:t>Vivienda justa</a:t>
            </a:r>
          </a:p>
          <a:p>
            <a:pPr marL="838200" marR="30480" lvl="1" indent="-342900" rtl="0">
              <a:lnSpc>
                <a:spcPts val="3020"/>
              </a:lnSpc>
              <a:spcBef>
                <a:spcPts val="480"/>
              </a:spcBef>
              <a:buClr>
                <a:srgbClr val="98D43C"/>
              </a:buClr>
              <a:buFont typeface="Wingdings" panose="05000000000000000000" pitchFamily="2" charset="2"/>
              <a:buChar char="§"/>
              <a:tabLst>
                <a:tab pos="266700" algn="l"/>
              </a:tabLst>
            </a:pPr>
            <a:r>
              <a:rPr lang="es-419" sz="2400" b="0" i="0" u="none" strike="noStrike" spc="-5" dirty="0">
                <a:solidFill>
                  <a:srgbClr val="FFFFFF"/>
                </a:solidFill>
                <a:highlight>
                  <a:srgbClr val="000000">
                    <a:alpha val="0"/>
                  </a:srgbClr>
                </a:highlight>
                <a:latin typeface="Calibri"/>
                <a:cs typeface="Calibri"/>
              </a:rPr>
              <a:t>Auditorías</a:t>
            </a:r>
          </a:p>
          <a:p>
            <a:pPr marL="838200" marR="30480" lvl="1" indent="-342900">
              <a:lnSpc>
                <a:spcPts val="3020"/>
              </a:lnSpc>
              <a:spcBef>
                <a:spcPts val="480"/>
              </a:spcBef>
              <a:buClr>
                <a:srgbClr val="98D43C"/>
              </a:buClr>
              <a:buFont typeface="Wingdings" panose="05000000000000000000" pitchFamily="2" charset="2"/>
              <a:buChar char="§"/>
              <a:tabLst>
                <a:tab pos="266700" algn="l"/>
              </a:tabLst>
            </a:pPr>
            <a:endParaRPr lang="es-419" spc="-5" dirty="0">
              <a:solidFill>
                <a:srgbClr val="FFFFFF"/>
              </a:solidFill>
              <a:latin typeface="Calibri" panose="020F0502020204030204" pitchFamily="34" charset="0"/>
              <a:cs typeface="Calibri" panose="020F0502020204030204" pitchFamily="34" charset="0"/>
            </a:endParaRPr>
          </a:p>
          <a:p>
            <a:pPr marL="838200" marR="30480" lvl="1" indent="-342900" rtl="0">
              <a:lnSpc>
                <a:spcPts val="3020"/>
              </a:lnSpc>
              <a:spcBef>
                <a:spcPts val="480"/>
              </a:spcBef>
              <a:buClr>
                <a:srgbClr val="98D43C"/>
              </a:buClr>
              <a:buFont typeface="Wingdings" panose="05000000000000000000" pitchFamily="2" charset="2"/>
              <a:buChar char="§"/>
              <a:tabLst>
                <a:tab pos="266700" algn="l"/>
              </a:tabLst>
            </a:pPr>
            <a:r>
              <a:rPr lang="es-419" sz="2400" b="0" i="0" u="none" strike="noStrike" spc="-5" dirty="0">
                <a:solidFill>
                  <a:srgbClr val="FFFFFF"/>
                </a:solidFill>
                <a:highlight>
                  <a:srgbClr val="000000">
                    <a:alpha val="0"/>
                  </a:srgbClr>
                </a:highlight>
                <a:latin typeface="Calibri"/>
                <a:cs typeface="Calibri"/>
              </a:rPr>
              <a:t>Supervisión de la conformidad de los subcontratistas</a:t>
            </a:r>
          </a:p>
          <a:p>
            <a:pPr marL="838200" marR="30480" lvl="1" indent="-342900" rtl="0">
              <a:lnSpc>
                <a:spcPts val="3020"/>
              </a:lnSpc>
              <a:spcBef>
                <a:spcPts val="480"/>
              </a:spcBef>
              <a:buClr>
                <a:srgbClr val="98D43C"/>
              </a:buClr>
              <a:buFont typeface="Wingdings" panose="05000000000000000000" pitchFamily="2" charset="2"/>
              <a:buChar char="§"/>
              <a:tabLst>
                <a:tab pos="266700" algn="l"/>
              </a:tabLst>
            </a:pPr>
            <a:r>
              <a:rPr lang="es-419" sz="2400" b="0" i="0" u="none" strike="noStrike" spc="-5" dirty="0">
                <a:solidFill>
                  <a:srgbClr val="FFFFFF"/>
                </a:solidFill>
                <a:highlight>
                  <a:srgbClr val="000000">
                    <a:alpha val="0"/>
                  </a:srgbClr>
                </a:highlight>
                <a:latin typeface="Calibri"/>
                <a:cs typeface="Calibri"/>
              </a:rPr>
              <a:t>Mantenimiento de registros exhaustivos del programa</a:t>
            </a:r>
          </a:p>
          <a:p>
            <a:pPr marL="838200" marR="30480" lvl="1" indent="-342900" rtl="0">
              <a:lnSpc>
                <a:spcPts val="3020"/>
              </a:lnSpc>
              <a:spcBef>
                <a:spcPts val="480"/>
              </a:spcBef>
              <a:buClr>
                <a:srgbClr val="98D43C"/>
              </a:buClr>
              <a:buFont typeface="Wingdings" panose="05000000000000000000" pitchFamily="2" charset="2"/>
              <a:buChar char="§"/>
              <a:tabLst>
                <a:tab pos="266700" algn="l"/>
              </a:tabLst>
            </a:pPr>
            <a:r>
              <a:rPr lang="es-419" sz="2400" b="0" i="0" u="none" strike="noStrike" spc="-5" dirty="0">
                <a:solidFill>
                  <a:srgbClr val="FFFFFF"/>
                </a:solidFill>
                <a:highlight>
                  <a:srgbClr val="000000">
                    <a:alpha val="0"/>
                  </a:srgbClr>
                </a:highlight>
                <a:latin typeface="Calibri"/>
                <a:cs typeface="Calibri"/>
              </a:rPr>
              <a:t>Supervisión del progreso de las actividades e informes al respecto</a:t>
            </a:r>
          </a:p>
          <a:p>
            <a:pPr marL="838200" marR="30480" lvl="1" indent="-342900" rtl="0">
              <a:lnSpc>
                <a:spcPts val="3020"/>
              </a:lnSpc>
              <a:spcBef>
                <a:spcPts val="480"/>
              </a:spcBef>
              <a:buClr>
                <a:srgbClr val="98D43C"/>
              </a:buClr>
              <a:buFont typeface="Wingdings" panose="05000000000000000000" pitchFamily="2" charset="2"/>
              <a:buChar char="§"/>
              <a:tabLst>
                <a:tab pos="266700" algn="l"/>
              </a:tabLst>
            </a:pPr>
            <a:r>
              <a:rPr lang="es-419" sz="2400" b="0" i="0" u="none" strike="noStrike" spc="-5" dirty="0">
                <a:solidFill>
                  <a:srgbClr val="FFFFFF"/>
                </a:solidFill>
                <a:highlight>
                  <a:srgbClr val="000000">
                    <a:alpha val="0"/>
                  </a:srgbClr>
                </a:highlight>
                <a:latin typeface="Calibri"/>
                <a:cs typeface="Calibri"/>
              </a:rPr>
              <a:t>Alcanzar los objetivos de rendimiento</a:t>
            </a:r>
          </a:p>
        </p:txBody>
      </p:sp>
      <p:cxnSp>
        <p:nvCxnSpPr>
          <p:cNvPr id="8" name="Straight Connector 7">
            <a:extLst>
              <a:ext uri="{FF2B5EF4-FFF2-40B4-BE49-F238E27FC236}">
                <a16:creationId xmlns:a16="http://schemas.microsoft.com/office/drawing/2014/main" id="{21D6646D-4A84-4E2F-BD29-6E1E2D4E4E80}"/>
              </a:ext>
            </a:extLst>
          </p:cNvPr>
          <p:cNvCxnSpPr/>
          <p:nvPr/>
        </p:nvCxnSpPr>
        <p:spPr>
          <a:xfrm>
            <a:off x="119503" y="793068"/>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550280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119503" y="158589"/>
            <a:ext cx="10704748" cy="640080"/>
          </a:xfrm>
        </p:spPr>
        <p:txBody>
          <a:bodyPr>
            <a:noAutofit/>
          </a:bodyPr>
          <a:lstStyle/>
          <a:p>
            <a:pPr rtl="0"/>
            <a:r>
              <a:rPr lang="es-419" sz="2800" b="1" i="0" u="none" strike="noStrike" dirty="0">
                <a:solidFill>
                  <a:srgbClr val="FFFFFF"/>
                </a:solidFill>
                <a:highlight>
                  <a:srgbClr val="000000">
                    <a:alpha val="0"/>
                  </a:srgbClr>
                </a:highlight>
                <a:latin typeface="Calibri"/>
                <a:cs typeface="Calibri"/>
              </a:rPr>
              <a:t>Adquisiciones de Subreceptores Federales y Requisitos URA</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4" y="1041659"/>
            <a:ext cx="11468791" cy="5391604"/>
          </a:xfrm>
        </p:spPr>
        <p:txBody>
          <a:bodyPr>
            <a:noAutofit/>
          </a:bodyPr>
          <a:lstStyle/>
          <a:p>
            <a:pPr marL="381000" marR="30480" lvl="0" indent="-342900" algn="l" defTabSz="914400" rtl="0" eaLnBrk="1" fontAlgn="auto" latinLnBrk="0" hangingPunct="1">
              <a:lnSpc>
                <a:spcPts val="3020"/>
              </a:lnSpc>
              <a:spcBef>
                <a:spcPts val="480"/>
              </a:spcBef>
              <a:spcAft>
                <a:spcPts val="600"/>
              </a:spcAft>
              <a:buClr>
                <a:srgbClr val="98D43C"/>
              </a:buClr>
              <a:buSzTx/>
              <a:buFont typeface="Wingdings" panose="05000000000000000000" pitchFamily="2" charset="2"/>
              <a:buChar char="§"/>
              <a:tabLst>
                <a:tab pos="266700" algn="l"/>
              </a:tabLst>
              <a:defRPr/>
            </a:pPr>
            <a:r>
              <a:rPr kumimoji="0" lang="es-419" sz="2400" b="1" i="0" u="none" strike="noStrike" kern="1200" cap="none" spc="-5" normalizeH="0" baseline="0" dirty="0">
                <a:solidFill>
                  <a:srgbClr val="FFFFFF"/>
                </a:solidFill>
                <a:highlight>
                  <a:srgbClr val="000000">
                    <a:alpha val="0"/>
                  </a:srgbClr>
                </a:highlight>
                <a:uLnTx/>
                <a:uFillTx/>
                <a:latin typeface="Calibri"/>
                <a:ea typeface="+mn-ea"/>
                <a:cs typeface="Calibri"/>
              </a:rPr>
              <a:t>Adquisiciones</a:t>
            </a:r>
          </a:p>
          <a:p>
            <a:pPr marL="684213" marR="30480" lvl="0" indent="-342900" algn="l" defTabSz="914400" rtl="0" eaLnBrk="1" fontAlgn="auto" latinLnBrk="0" hangingPunct="1">
              <a:lnSpc>
                <a:spcPct val="100000"/>
              </a:lnSpc>
              <a:spcBef>
                <a:spcPct val="0"/>
              </a:spcBef>
              <a:spcAft>
                <a:spcPts val="600"/>
              </a:spcAft>
              <a:buClr>
                <a:srgbClr val="98D43C"/>
              </a:buClr>
              <a:buSzTx/>
              <a:buFont typeface="Wingdings" panose="05000000000000000000" pitchFamily="2" charset="2"/>
              <a:buChar char="§"/>
              <a:tabLst>
                <a:tab pos="266700" algn="l"/>
              </a:tabLst>
              <a:defRPr/>
            </a:pPr>
            <a:r>
              <a:rPr kumimoji="0" lang="es-419" sz="2200" b="0" i="0" u="none" strike="noStrike" kern="1200" cap="none" spc="-5" normalizeH="0" baseline="0" dirty="0">
                <a:solidFill>
                  <a:srgbClr val="FFFFFF"/>
                </a:solidFill>
                <a:highlight>
                  <a:srgbClr val="000000">
                    <a:alpha val="0"/>
                  </a:srgbClr>
                </a:highlight>
                <a:uLnTx/>
                <a:uFillTx/>
                <a:latin typeface="Calibri"/>
                <a:ea typeface="+mn-ea"/>
                <a:cs typeface="Calibri"/>
              </a:rPr>
              <a:t>Los subreceptores están obligados a llevar a cabo todas las adquisiciones de conformidad con los requisitos federales establecidos en </a:t>
            </a:r>
            <a:r>
              <a:rPr kumimoji="0" lang="es-419" sz="2200" b="1" i="0" u="sng" strike="noStrike" kern="1200" cap="none" spc="-5" normalizeH="0" baseline="0" dirty="0">
                <a:solidFill>
                  <a:srgbClr val="FFFFFF"/>
                </a:solidFill>
                <a:highlight>
                  <a:srgbClr val="000000">
                    <a:alpha val="0"/>
                  </a:srgbClr>
                </a:highlight>
                <a:uLnTx/>
                <a:uFillTx/>
                <a:latin typeface="Calibri"/>
                <a:ea typeface="+mn-ea"/>
                <a:cs typeface="Calibri"/>
              </a:rPr>
              <a:t>2 CFR 200.318-326 y 200.330</a:t>
            </a:r>
            <a:r>
              <a:rPr kumimoji="0" lang="es-419" sz="2200" b="0" i="0" u="none" strike="noStrike" kern="1200" cap="none" spc="-5" normalizeH="0" baseline="0" dirty="0">
                <a:solidFill>
                  <a:srgbClr val="FFFFFF"/>
                </a:solidFill>
                <a:highlight>
                  <a:srgbClr val="000000">
                    <a:alpha val="0"/>
                  </a:srgbClr>
                </a:highlight>
                <a:uLnTx/>
                <a:uFillTx/>
                <a:latin typeface="Calibri"/>
                <a:ea typeface="+mn-ea"/>
                <a:cs typeface="Calibri"/>
              </a:rPr>
              <a:t>.</a:t>
            </a:r>
          </a:p>
          <a:p>
            <a:pPr marL="684213" marR="30480" lvl="0" indent="-342900" algn="l" defTabSz="914400" rtl="0" eaLnBrk="1" fontAlgn="auto" latinLnBrk="0" hangingPunct="1">
              <a:lnSpc>
                <a:spcPct val="100000"/>
              </a:lnSpc>
              <a:spcBef>
                <a:spcPct val="0"/>
              </a:spcBef>
              <a:spcAft>
                <a:spcPts val="600"/>
              </a:spcAft>
              <a:buClr>
                <a:srgbClr val="98D43C"/>
              </a:buClr>
              <a:buSzTx/>
              <a:buFont typeface="Wingdings" panose="05000000000000000000" pitchFamily="2" charset="2"/>
              <a:buChar char="§"/>
              <a:tabLst>
                <a:tab pos="266700" algn="l"/>
              </a:tabLst>
              <a:defRPr/>
            </a:pPr>
            <a:r>
              <a:rPr kumimoji="0" lang="es-419" sz="2200" b="0" i="0" u="none" strike="noStrike" kern="1200" cap="none" spc="-5" normalizeH="0" baseline="0" dirty="0">
                <a:solidFill>
                  <a:srgbClr val="FFFFFF"/>
                </a:solidFill>
                <a:highlight>
                  <a:srgbClr val="000000">
                    <a:alpha val="0"/>
                  </a:srgbClr>
                </a:highlight>
                <a:uLnTx/>
                <a:uFillTx/>
                <a:latin typeface="Calibri"/>
                <a:ea typeface="+mn-ea"/>
                <a:cs typeface="Calibri"/>
              </a:rPr>
              <a:t>La competencia leal y abierta en todas las contrataciones financiadas con fondos federales es esencial.</a:t>
            </a:r>
          </a:p>
          <a:p>
            <a:pPr marL="381000" marR="30480" lvl="0" indent="-342900" algn="l" defTabSz="914400" rtl="0" eaLnBrk="1" fontAlgn="auto" latinLnBrk="0" hangingPunct="1">
              <a:lnSpc>
                <a:spcPts val="3020"/>
              </a:lnSpc>
              <a:spcBef>
                <a:spcPts val="480"/>
              </a:spcBef>
              <a:spcAft>
                <a:spcPts val="600"/>
              </a:spcAft>
              <a:buClr>
                <a:srgbClr val="98D43C"/>
              </a:buClr>
              <a:buSzTx/>
              <a:buFont typeface="Wingdings" panose="05000000000000000000" pitchFamily="2" charset="2"/>
              <a:buChar char="§"/>
              <a:tabLst>
                <a:tab pos="266700" algn="l"/>
              </a:tabLst>
              <a:defRPr/>
            </a:pPr>
            <a:r>
              <a:rPr kumimoji="0" lang="es-419" sz="2400" b="1" i="0" u="none" strike="noStrike" kern="1200" cap="none" spc="-5" normalizeH="0" baseline="0" dirty="0">
                <a:solidFill>
                  <a:srgbClr val="FFFFFF"/>
                </a:solidFill>
                <a:highlight>
                  <a:srgbClr val="000000">
                    <a:alpha val="0"/>
                  </a:srgbClr>
                </a:highlight>
                <a:uLnTx/>
                <a:uFillTx/>
                <a:latin typeface="Calibri"/>
                <a:ea typeface="+mn-ea"/>
                <a:cs typeface="Calibri"/>
              </a:rPr>
              <a:t>Ley uniforme de ayuda al traslado (URA) y políticas de adquisición de bienes inmuebles </a:t>
            </a:r>
          </a:p>
          <a:p>
            <a:pPr marL="684213" marR="30480" lvl="0" indent="-342900" algn="l" defTabSz="914400" rtl="0" eaLnBrk="1" fontAlgn="auto" latinLnBrk="0" hangingPunct="1">
              <a:lnSpc>
                <a:spcPct val="100000"/>
              </a:lnSpc>
              <a:spcBef>
                <a:spcPct val="0"/>
              </a:spcBef>
              <a:spcAft>
                <a:spcPts val="600"/>
              </a:spcAft>
              <a:buClr>
                <a:srgbClr val="98D43C"/>
              </a:buClr>
              <a:buSzTx/>
              <a:buFont typeface="Wingdings" panose="05000000000000000000" pitchFamily="2" charset="2"/>
              <a:buChar char="§"/>
              <a:tabLst>
                <a:tab pos="266700" algn="l"/>
              </a:tabLst>
              <a:defRPr/>
            </a:pPr>
            <a:r>
              <a:rPr kumimoji="0" lang="es-419" sz="2200" b="0" i="0" u="none" strike="noStrike" kern="1200" cap="none" spc="-5" normalizeH="0" baseline="0" dirty="0">
                <a:solidFill>
                  <a:srgbClr val="FFFFFF"/>
                </a:solidFill>
                <a:highlight>
                  <a:srgbClr val="000000">
                    <a:alpha val="0"/>
                  </a:srgbClr>
                </a:highlight>
                <a:uLnTx/>
                <a:uFillTx/>
                <a:latin typeface="Calibri"/>
                <a:ea typeface="+mn-ea"/>
                <a:cs typeface="Calibri"/>
              </a:rPr>
              <a:t>Toda adquisición, rehabilitación o demolición de propiedades que vaya a ser reembolsada con fondos del HUD está sujeta a las normas de la URA. Los subreceptores deben presentar toda la documentación requerida, incluido un aviso a los propietarios de sus derechos URA, una invitación para acompañar al tasador, todas las tasaciones, la oferta al propietario, la aceptación, el contrato de venta, la declaración de los costes de liquidación, la copia de la escritura y la renuncia de derechos (para donaciones), según proceda.</a:t>
            </a:r>
          </a:p>
          <a:p>
            <a:pPr marL="684213" marR="30480" lvl="0" indent="-342900" algn="l" defTabSz="914400" rtl="0" eaLnBrk="1" fontAlgn="auto" latinLnBrk="0" hangingPunct="1">
              <a:lnSpc>
                <a:spcPct val="100000"/>
              </a:lnSpc>
              <a:spcBef>
                <a:spcPct val="0"/>
              </a:spcBef>
              <a:spcAft>
                <a:spcPts val="600"/>
              </a:spcAft>
              <a:buClr>
                <a:srgbClr val="98D43C"/>
              </a:buClr>
              <a:buSzTx/>
              <a:buFont typeface="Wingdings" panose="05000000000000000000" pitchFamily="2" charset="2"/>
              <a:buChar char="§"/>
              <a:tabLst>
                <a:tab pos="266700" algn="l"/>
              </a:tabLst>
              <a:defRPr/>
            </a:pPr>
            <a:r>
              <a:rPr kumimoji="0" lang="es-419" sz="2200" b="0" i="0" u="none" strike="noStrike" kern="1200" cap="none" spc="-5" normalizeH="0" baseline="0" dirty="0">
                <a:solidFill>
                  <a:srgbClr val="FFFFFF"/>
                </a:solidFill>
                <a:highlight>
                  <a:srgbClr val="000000">
                    <a:alpha val="0"/>
                  </a:srgbClr>
                </a:highlight>
                <a:uLnTx/>
                <a:uFillTx/>
                <a:latin typeface="Calibri"/>
                <a:ea typeface="+mn-ea"/>
                <a:cs typeface="Calibri"/>
              </a:rPr>
              <a:t>No se debe realizar ninguna adquisición de una propiedad antes de que se haya completado una Revisión Medioambiental de la misma.</a:t>
            </a: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1" y="-3"/>
            <a:ext cx="2968479"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2" y="158590"/>
            <a:ext cx="1338059" cy="1149216"/>
          </a:xfrm>
          <a:prstGeom prst="rect">
            <a:avLst/>
          </a:prstGeom>
        </p:spPr>
      </p:pic>
      <p:cxnSp>
        <p:nvCxnSpPr>
          <p:cNvPr id="7" name="Straight Connector 6">
            <a:extLst>
              <a:ext uri="{FF2B5EF4-FFF2-40B4-BE49-F238E27FC236}">
                <a16:creationId xmlns:a16="http://schemas.microsoft.com/office/drawing/2014/main" id="{76B6F2DB-8D46-422D-AB29-0536CF5E2F23}"/>
              </a:ext>
            </a:extLst>
          </p:cNvPr>
          <p:cNvCxnSpPr>
            <a:cxnSpLocks/>
          </p:cNvCxnSpPr>
          <p:nvPr/>
        </p:nvCxnSpPr>
        <p:spPr>
          <a:xfrm>
            <a:off x="218384" y="752763"/>
            <a:ext cx="10089445"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5939385"/>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119503" y="158589"/>
            <a:ext cx="10515600" cy="640080"/>
          </a:xfrm>
        </p:spPr>
        <p:txBody>
          <a:bodyPr>
            <a:noAutofit/>
          </a:bodyPr>
          <a:lstStyle/>
          <a:p>
            <a:pPr rtl="0"/>
            <a:r>
              <a:rPr lang="es-419" sz="2800" b="1" i="0" u="none" strike="noStrike" dirty="0">
                <a:solidFill>
                  <a:srgbClr val="FFFFFF"/>
                </a:solidFill>
                <a:highlight>
                  <a:srgbClr val="000000">
                    <a:alpha val="0"/>
                  </a:srgbClr>
                </a:highlight>
                <a:latin typeface="Calibri"/>
                <a:cs typeface="Calibri"/>
              </a:rPr>
              <a:t>Requisitos federales transversales</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4" y="957261"/>
            <a:ext cx="11316477" cy="5391601"/>
          </a:xfrm>
        </p:spPr>
        <p:txBody>
          <a:bodyPr>
            <a:noAutofit/>
          </a:bodyPr>
          <a:lstStyle/>
          <a:p>
            <a:pPr marL="381000" marR="30480" lvl="0" indent="-342900" algn="l" defTabSz="914400" rtl="0" eaLnBrk="1" fontAlgn="auto" latinLnBrk="0" hangingPunct="1">
              <a:spcBef>
                <a:spcPct val="0"/>
              </a:spcBef>
              <a:spcAft>
                <a:spcPts val="600"/>
              </a:spcAft>
              <a:buClr>
                <a:srgbClr val="98D43C"/>
              </a:buClr>
              <a:buSzTx/>
              <a:buFont typeface="Wingdings" panose="05000000000000000000" pitchFamily="2" charset="2"/>
              <a:buChar char="§"/>
              <a:tabLst>
                <a:tab pos="266700" algn="l"/>
              </a:tabLst>
              <a:defRPr/>
            </a:pPr>
            <a:r>
              <a:rPr kumimoji="0" lang="es-419" sz="2400" b="1" i="0" u="none" strike="noStrike" kern="1200" cap="none" spc="-5" normalizeH="0" baseline="0" dirty="0">
                <a:solidFill>
                  <a:srgbClr val="FFFFFF"/>
                </a:solidFill>
                <a:highlight>
                  <a:srgbClr val="000000">
                    <a:alpha val="0"/>
                  </a:srgbClr>
                </a:highlight>
                <a:uLnTx/>
                <a:uFillTx/>
                <a:latin typeface="Calibri"/>
                <a:ea typeface="+mn-ea"/>
                <a:cs typeface="Calibri"/>
              </a:rPr>
              <a:t>Sección 3</a:t>
            </a:r>
          </a:p>
          <a:p>
            <a:pPr marL="684212" marR="30480" lvl="0" indent="-342900" algn="l" defTabSz="914400" rtl="0" eaLnBrk="1" fontAlgn="auto" latinLnBrk="0" hangingPunct="1">
              <a:spcBef>
                <a:spcPct val="0"/>
              </a:spcBef>
              <a:spcAft>
                <a:spcPts val="600"/>
              </a:spcAft>
              <a:buClr>
                <a:srgbClr val="98D43C"/>
              </a:buClr>
              <a:buSzTx/>
              <a:buFont typeface="Wingdings" panose="05000000000000000000" pitchFamily="2" charset="2"/>
              <a:buChar char="§"/>
              <a:tabLst>
                <a:tab pos="736600" algn="l"/>
              </a:tabLst>
              <a:defRPr/>
            </a:pPr>
            <a:r>
              <a:rPr kumimoji="0" lang="es-419" sz="2200" b="0" i="0" u="none" strike="noStrike" kern="1200" cap="none" spc="-5" normalizeH="0" baseline="0" dirty="0">
                <a:solidFill>
                  <a:srgbClr val="FFFFFF"/>
                </a:solidFill>
                <a:highlight>
                  <a:srgbClr val="000000">
                    <a:alpha val="0"/>
                  </a:srgbClr>
                </a:highlight>
                <a:uLnTx/>
                <a:uFillTx/>
                <a:latin typeface="Calibri"/>
                <a:ea typeface="+mn-ea"/>
                <a:cs typeface="Calibri"/>
              </a:rPr>
              <a:t>Los subreceptores animarán a sus contratistas a contratar a personas cualificadas con ingresos bajos o muy bajos para cualquier puesto vacante que exista en los proyectos financiados por la CDBG-DR y a mantener registros para documentar el número de horas que estas personas con LMI han trabajado en los proyectos financiados por la CDBG-DR. </a:t>
            </a:r>
          </a:p>
          <a:p>
            <a:pPr marL="684212" marR="30480" lvl="0" indent="-342900" algn="l" defTabSz="914400" rtl="0" eaLnBrk="1" fontAlgn="auto" latinLnBrk="0" hangingPunct="1">
              <a:spcBef>
                <a:spcPct val="0"/>
              </a:spcBef>
              <a:spcAft>
                <a:spcPts val="600"/>
              </a:spcAft>
              <a:buClr>
                <a:srgbClr val="98D43C"/>
              </a:buClr>
              <a:buSzTx/>
              <a:buFont typeface="Wingdings" panose="05000000000000000000" pitchFamily="2" charset="2"/>
              <a:buChar char="§"/>
              <a:tabLst>
                <a:tab pos="736600" algn="l"/>
              </a:tabLst>
              <a:defRPr/>
            </a:pPr>
            <a:r>
              <a:rPr kumimoji="0" lang="es-419" sz="2200" b="0" i="0" u="none" strike="noStrike" kern="1200" cap="none" spc="-5" normalizeH="0" baseline="0" dirty="0">
                <a:solidFill>
                  <a:srgbClr val="FFFFFF"/>
                </a:solidFill>
                <a:highlight>
                  <a:srgbClr val="000000">
                    <a:alpha val="0"/>
                  </a:srgbClr>
                </a:highlight>
                <a:uLnTx/>
                <a:uFillTx/>
                <a:latin typeface="Calibri"/>
                <a:ea typeface="+mn-ea"/>
                <a:cs typeface="Calibri"/>
              </a:rPr>
              <a:t>En todos los contratos financiados por la CDBG-DR se debe incluir una cláusula contractual de la Sección 3.</a:t>
            </a:r>
          </a:p>
          <a:p>
            <a:pPr marL="341313" marR="30480" lvl="0" indent="-341313" algn="l" defTabSz="914400" rtl="0" eaLnBrk="1" fontAlgn="auto" latinLnBrk="0" hangingPunct="1">
              <a:spcBef>
                <a:spcPct val="0"/>
              </a:spcBef>
              <a:spcAft>
                <a:spcPts val="600"/>
              </a:spcAft>
              <a:buClr>
                <a:srgbClr val="98D43C"/>
              </a:buClr>
              <a:buSzTx/>
              <a:buFont typeface="Wingdings" panose="05000000000000000000" pitchFamily="2" charset="2"/>
              <a:buChar char="§"/>
              <a:tabLst>
                <a:tab pos="736600" algn="l"/>
              </a:tabLst>
              <a:defRPr/>
            </a:pPr>
            <a:r>
              <a:rPr kumimoji="0" lang="es-419" sz="2400" b="1" i="0" u="none" strike="noStrike" kern="1200" cap="none" spc="-5" normalizeH="0" baseline="0" dirty="0">
                <a:solidFill>
                  <a:srgbClr val="FFFFFF"/>
                </a:solidFill>
                <a:highlight>
                  <a:srgbClr val="000000">
                    <a:alpha val="0"/>
                  </a:srgbClr>
                </a:highlight>
                <a:uLnTx/>
                <a:uFillTx/>
                <a:latin typeface="Calibri"/>
                <a:ea typeface="+mn-ea"/>
                <a:cs typeface="Calibri"/>
              </a:rPr>
              <a:t>Normas laborales</a:t>
            </a:r>
          </a:p>
          <a:p>
            <a:pPr marL="684212" marR="30480" lvl="0" indent="-342900" algn="l" defTabSz="914400" rtl="0" eaLnBrk="1" fontAlgn="auto" latinLnBrk="0" hangingPunct="1">
              <a:spcBef>
                <a:spcPct val="0"/>
              </a:spcBef>
              <a:spcAft>
                <a:spcPts val="600"/>
              </a:spcAft>
              <a:buClr>
                <a:srgbClr val="98D43C"/>
              </a:buClr>
              <a:buSzTx/>
              <a:buFont typeface="Wingdings" panose="05000000000000000000" pitchFamily="2" charset="2"/>
              <a:buChar char="§"/>
              <a:tabLst>
                <a:tab pos="627063" algn="l"/>
              </a:tabLst>
              <a:defRPr/>
            </a:pPr>
            <a:r>
              <a:rPr kumimoji="0" lang="es-419" sz="2200" b="0" i="0" u="none" strike="noStrike" kern="1200" cap="none" spc="-5" normalizeH="0" baseline="0" dirty="0">
                <a:solidFill>
                  <a:srgbClr val="FFFFFF"/>
                </a:solidFill>
                <a:highlight>
                  <a:srgbClr val="000000">
                    <a:alpha val="0"/>
                  </a:srgbClr>
                </a:highlight>
                <a:uLnTx/>
                <a:uFillTx/>
                <a:latin typeface="Calibri"/>
                <a:ea typeface="+mn-ea"/>
                <a:cs typeface="Calibri"/>
              </a:rPr>
              <a:t>Davis Bacon: todos los obreros y mecánicos empleados por contratistas o subcontratistas para realizar obras de construcción financiadas total o parcialmente con fondos de la CDBG-DR deben percibir salarios no inferiores a los vigentes en construcciones similares en la localidad. </a:t>
            </a:r>
          </a:p>
          <a:p>
            <a:pPr marL="688975" marR="30480" lvl="0" indent="-342900" algn="l" defTabSz="914400" rtl="0" eaLnBrk="1" fontAlgn="auto" latinLnBrk="0" hangingPunct="1">
              <a:spcBef>
                <a:spcPct val="0"/>
              </a:spcBef>
              <a:spcAft>
                <a:spcPts val="600"/>
              </a:spcAft>
              <a:buClr>
                <a:srgbClr val="98D43C"/>
              </a:buClr>
              <a:buSzTx/>
              <a:buFont typeface="Wingdings" panose="05000000000000000000" pitchFamily="2" charset="2"/>
              <a:buChar char="§"/>
              <a:tabLst>
                <a:tab pos="736600" algn="l"/>
              </a:tabLst>
              <a:defRPr/>
            </a:pPr>
            <a:r>
              <a:rPr kumimoji="0" lang="es-419" sz="2200" b="0" i="0" u="none" strike="noStrike" kern="1200" cap="none" spc="-5" normalizeH="0" baseline="0" dirty="0">
                <a:solidFill>
                  <a:srgbClr val="FFFFFF"/>
                </a:solidFill>
                <a:highlight>
                  <a:srgbClr val="000000">
                    <a:alpha val="0"/>
                  </a:srgbClr>
                </a:highlight>
                <a:uLnTx/>
                <a:uFillTx/>
                <a:latin typeface="Calibri"/>
                <a:ea typeface="+mn-ea"/>
                <a:cs typeface="Calibri"/>
              </a:rPr>
              <a:t>Ley Antisoborno Copeland - El subreceptor mantendrá la documentación que demuestre el cumplimiento de los requisitos aplicables en materia de horas y salarios. La documentación se debe poner a disposición del DEO para su revisión previa solicitud. Recomendamos utilizar el formulario WH-347 para las nóminas semanales certificadas y las entrevistas.</a:t>
            </a:r>
            <a:endParaRPr kumimoji="0" lang="es-419" sz="2200" b="0" i="0" u="none" strike="noStrike" kern="1200" cap="none" spc="0" normalizeH="0" baseline="0" dirty="0">
              <a:ln>
                <a:noFill/>
              </a:ln>
              <a:solidFill>
                <a:prstClr val="white"/>
              </a:solidFill>
              <a:effectLst/>
              <a:uLnTx/>
              <a:uFillTx/>
              <a:ea typeface="+mn-ea"/>
              <a:cs typeface="+mn-cs"/>
            </a:endParaRP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7" name="Straight Connector 6">
            <a:extLst>
              <a:ext uri="{FF2B5EF4-FFF2-40B4-BE49-F238E27FC236}">
                <a16:creationId xmlns:a16="http://schemas.microsoft.com/office/drawing/2014/main" id="{C8A1BE2D-DA6B-4C4B-9658-0F652BCAFF31}"/>
              </a:ext>
            </a:extLst>
          </p:cNvPr>
          <p:cNvCxnSpPr/>
          <p:nvPr/>
        </p:nvCxnSpPr>
        <p:spPr>
          <a:xfrm>
            <a:off x="218384" y="735985"/>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1746007"/>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119503" y="158590"/>
            <a:ext cx="10515600" cy="640080"/>
          </a:xfrm>
        </p:spPr>
        <p:txBody>
          <a:bodyPr>
            <a:noAutofit/>
          </a:bodyPr>
          <a:lstStyle/>
          <a:p>
            <a:pPr rtl="0"/>
            <a:r>
              <a:rPr lang="es-419" sz="2800" b="1" i="0" u="none" strike="noStrike" dirty="0">
                <a:solidFill>
                  <a:srgbClr val="FFFFFF"/>
                </a:solidFill>
                <a:highlight>
                  <a:srgbClr val="000000">
                    <a:alpha val="0"/>
                  </a:srgbClr>
                </a:highlight>
                <a:latin typeface="Calibri"/>
                <a:cs typeface="Calibri"/>
              </a:rPr>
              <a:t>Cumplimiento de los derechos civiles federales</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4" y="957263"/>
            <a:ext cx="11635259" cy="5252386"/>
          </a:xfrm>
        </p:spPr>
        <p:txBody>
          <a:bodyPr>
            <a:noAutofit/>
          </a:bodyPr>
          <a:lstStyle/>
          <a:p>
            <a:pPr marL="495300" marR="30480" indent="-457200" rtl="0">
              <a:spcBef>
                <a:spcPts val="600"/>
              </a:spcBef>
              <a:spcAft>
                <a:spcPts val="600"/>
              </a:spcAft>
              <a:buClr>
                <a:srgbClr val="98D43C"/>
              </a:buClr>
              <a:buFont typeface="Wingdings" panose="05000000000000000000" pitchFamily="2" charset="2"/>
              <a:buChar char="§"/>
              <a:tabLst>
                <a:tab pos="266700" algn="l"/>
              </a:tabLst>
            </a:pPr>
            <a:r>
              <a:rPr lang="es-419" sz="2400" b="0" i="0" u="none" strike="noStrike" spc="-5" dirty="0">
                <a:solidFill>
                  <a:srgbClr val="FFFFFF"/>
                </a:solidFill>
                <a:highlight>
                  <a:srgbClr val="000000">
                    <a:alpha val="0"/>
                  </a:srgbClr>
                </a:highlight>
                <a:latin typeface="Calibri"/>
                <a:cs typeface="Calibri"/>
              </a:rPr>
              <a:t>Vivienda justa</a:t>
            </a:r>
          </a:p>
          <a:p>
            <a:pPr marR="30480" lvl="2" indent="-342900" rtl="0">
              <a:spcBef>
                <a:spcPts val="600"/>
              </a:spcBef>
              <a:spcAft>
                <a:spcPts val="600"/>
              </a:spcAft>
              <a:buClr>
                <a:srgbClr val="98D43C"/>
              </a:buClr>
              <a:buFont typeface="Wingdings" panose="05000000000000000000" pitchFamily="2" charset="2"/>
              <a:buChar char="§"/>
              <a:tabLst>
                <a:tab pos="266700" algn="l"/>
              </a:tabLst>
            </a:pPr>
            <a:r>
              <a:rPr lang="es-419" sz="2200" b="0" i="0" u="none" strike="noStrike" spc="-5" dirty="0">
                <a:solidFill>
                  <a:srgbClr val="FFFFFF"/>
                </a:solidFill>
                <a:highlight>
                  <a:srgbClr val="000000">
                    <a:alpha val="0"/>
                  </a:srgbClr>
                </a:highlight>
                <a:latin typeface="Calibri"/>
                <a:cs typeface="Calibri"/>
              </a:rPr>
              <a:t>Los subreceptores deben certificar que van a “promover afirmativamente la vivienda justa” en su comunidad y emprender una actividad cada trimestre para promover afirmativamente la vivienda justa.</a:t>
            </a:r>
          </a:p>
          <a:p>
            <a:pPr marL="495300" marR="30480" indent="-457200" rtl="0">
              <a:spcBef>
                <a:spcPts val="600"/>
              </a:spcBef>
              <a:spcAft>
                <a:spcPts val="600"/>
              </a:spcAft>
              <a:buClr>
                <a:srgbClr val="98D43C"/>
              </a:buClr>
              <a:buFont typeface="Wingdings" panose="05000000000000000000" pitchFamily="2" charset="2"/>
              <a:buChar char="§"/>
              <a:tabLst>
                <a:tab pos="266700" algn="l"/>
              </a:tabLst>
            </a:pPr>
            <a:r>
              <a:rPr lang="es-419" sz="2400" b="0" i="0" u="none" strike="noStrike" spc="-5" dirty="0">
                <a:solidFill>
                  <a:srgbClr val="FFFFFF"/>
                </a:solidFill>
                <a:highlight>
                  <a:srgbClr val="000000">
                    <a:alpha val="0"/>
                  </a:srgbClr>
                </a:highlight>
                <a:latin typeface="Calibri"/>
                <a:cs typeface="Calibri"/>
              </a:rPr>
              <a:t>Igualdad de oportunidades en el empleo (EEO)</a:t>
            </a:r>
          </a:p>
          <a:p>
            <a:pPr marL="1143000" marR="30480" lvl="1" indent="-347472" rtl="0">
              <a:spcBef>
                <a:spcPts val="600"/>
              </a:spcBef>
              <a:spcAft>
                <a:spcPts val="600"/>
              </a:spcAft>
              <a:buClr>
                <a:srgbClr val="98D43C"/>
              </a:buClr>
              <a:buFont typeface="Wingdings" panose="05000000000000000000" pitchFamily="2" charset="2"/>
              <a:buChar char="§"/>
              <a:tabLst>
                <a:tab pos="266700" algn="l"/>
              </a:tabLst>
            </a:pPr>
            <a:r>
              <a:rPr lang="es-419" sz="2200" b="0" i="0" u="none" strike="noStrike" spc="-5" dirty="0">
                <a:solidFill>
                  <a:srgbClr val="FFFFFF"/>
                </a:solidFill>
                <a:highlight>
                  <a:srgbClr val="000000">
                    <a:alpha val="0"/>
                  </a:srgbClr>
                </a:highlight>
                <a:latin typeface="Calibri"/>
                <a:cs typeface="Calibri"/>
              </a:rPr>
              <a:t>Familia de leyes que prohíben la discriminación de diversos tipos contra clases protegidas de personas.</a:t>
            </a:r>
          </a:p>
          <a:p>
            <a:pPr marL="495300" marR="30480" indent="-457200" rtl="0">
              <a:spcBef>
                <a:spcPts val="600"/>
              </a:spcBef>
              <a:spcAft>
                <a:spcPts val="600"/>
              </a:spcAft>
              <a:buClr>
                <a:srgbClr val="98D43C"/>
              </a:buClr>
              <a:buFont typeface="Wingdings" panose="05000000000000000000" pitchFamily="2" charset="2"/>
              <a:buChar char="§"/>
              <a:tabLst>
                <a:tab pos="266700" algn="l"/>
              </a:tabLst>
            </a:pPr>
            <a:r>
              <a:rPr lang="es-419" sz="2400" b="0" i="0" u="none" strike="noStrike" spc="-5" dirty="0">
                <a:solidFill>
                  <a:srgbClr val="FFFFFF"/>
                </a:solidFill>
                <a:highlight>
                  <a:srgbClr val="000000">
                    <a:alpha val="0"/>
                  </a:srgbClr>
                </a:highlight>
                <a:latin typeface="Calibri"/>
                <a:cs typeface="Calibri"/>
              </a:rPr>
              <a:t>Sección 504 de la Ley de Rehabilitación de 1973 </a:t>
            </a:r>
          </a:p>
          <a:p>
            <a:pPr marR="30480" lvl="2" indent="-342900" rtl="0">
              <a:spcBef>
                <a:spcPts val="600"/>
              </a:spcBef>
              <a:spcAft>
                <a:spcPts val="600"/>
              </a:spcAft>
              <a:buClr>
                <a:srgbClr val="98D43C"/>
              </a:buClr>
              <a:buFont typeface="Wingdings" panose="05000000000000000000" pitchFamily="2" charset="2"/>
              <a:buChar char="§"/>
              <a:tabLst>
                <a:tab pos="266700" algn="l"/>
              </a:tabLst>
            </a:pPr>
            <a:r>
              <a:rPr lang="es-419" sz="2200" b="0" i="0" u="none" strike="noStrike" spc="-5" dirty="0">
                <a:solidFill>
                  <a:srgbClr val="FFFFFF"/>
                </a:solidFill>
                <a:highlight>
                  <a:srgbClr val="000000">
                    <a:alpha val="0"/>
                  </a:srgbClr>
                </a:highlight>
                <a:latin typeface="Calibri"/>
                <a:cs typeface="Calibri"/>
              </a:rPr>
              <a:t>Protege a las personas con discapacidad de la discriminación y de la Ley de Estadounidenses con Discapacidad.</a:t>
            </a:r>
          </a:p>
          <a:p>
            <a:pPr marL="511175" marR="30480" lvl="1" indent="-457200" rtl="0">
              <a:spcBef>
                <a:spcPts val="600"/>
              </a:spcBef>
              <a:spcAft>
                <a:spcPts val="600"/>
              </a:spcAft>
              <a:buClr>
                <a:srgbClr val="98D43C"/>
              </a:buClr>
              <a:buFont typeface="Wingdings" panose="05000000000000000000" pitchFamily="2" charset="2"/>
              <a:buChar char="§"/>
              <a:tabLst>
                <a:tab pos="266700" algn="l"/>
              </a:tabLst>
            </a:pPr>
            <a:r>
              <a:rPr lang="es-419" sz="2400" b="0" i="0" u="none" strike="noStrike" spc="-5" dirty="0">
                <a:solidFill>
                  <a:srgbClr val="FFFFFF"/>
                </a:solidFill>
                <a:highlight>
                  <a:srgbClr val="000000">
                    <a:alpha val="0"/>
                  </a:srgbClr>
                </a:highlight>
                <a:latin typeface="Calibri"/>
                <a:cs typeface="Calibri"/>
              </a:rPr>
              <a:t>Ley de Estadounidenses con Discapacidades (ADA)</a:t>
            </a:r>
          </a:p>
          <a:p>
            <a:pPr marR="30480" lvl="2" indent="-342900" rtl="0">
              <a:spcBef>
                <a:spcPts val="600"/>
              </a:spcBef>
              <a:spcAft>
                <a:spcPts val="600"/>
              </a:spcAft>
              <a:buClr>
                <a:srgbClr val="98D43C"/>
              </a:buClr>
              <a:buFont typeface="Wingdings" panose="05000000000000000000" pitchFamily="2" charset="2"/>
              <a:buChar char="§"/>
              <a:tabLst>
                <a:tab pos="266700" algn="l"/>
              </a:tabLst>
            </a:pPr>
            <a:r>
              <a:rPr lang="es-419" sz="2200" b="0" i="0" u="none" strike="noStrike" spc="-5" dirty="0">
                <a:solidFill>
                  <a:srgbClr val="FFFFFF"/>
                </a:solidFill>
                <a:highlight>
                  <a:srgbClr val="000000">
                    <a:alpha val="0"/>
                  </a:srgbClr>
                </a:highlight>
                <a:latin typeface="Calibri"/>
                <a:cs typeface="Calibri"/>
              </a:rPr>
              <a:t>Protege a las personas con discapacidad en muchos ámbitos de la vida pública, como el aparcamiento y el acceso a instalaciones comerciales y públicas estatales y locales.</a:t>
            </a: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7" name="Straight Connector 6">
            <a:extLst>
              <a:ext uri="{FF2B5EF4-FFF2-40B4-BE49-F238E27FC236}">
                <a16:creationId xmlns:a16="http://schemas.microsoft.com/office/drawing/2014/main" id="{121F162D-518B-4C84-B7FD-E4271D47EA2E}"/>
              </a:ext>
            </a:extLst>
          </p:cNvPr>
          <p:cNvCxnSpPr/>
          <p:nvPr/>
        </p:nvCxnSpPr>
        <p:spPr>
          <a:xfrm>
            <a:off x="218384" y="735985"/>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1121356"/>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119503" y="158589"/>
            <a:ext cx="10515600" cy="640080"/>
          </a:xfrm>
        </p:spPr>
        <p:txBody>
          <a:bodyPr>
            <a:noAutofit/>
          </a:bodyPr>
          <a:lstStyle/>
          <a:p>
            <a:pPr rtl="0"/>
            <a:r>
              <a:rPr lang="es-419" sz="2800" b="1" i="0" u="none" strike="noStrike" dirty="0">
                <a:solidFill>
                  <a:srgbClr val="FFFFFF"/>
                </a:solidFill>
                <a:highlight>
                  <a:srgbClr val="000000">
                    <a:alpha val="0"/>
                  </a:srgbClr>
                </a:highlight>
                <a:latin typeface="Calibri"/>
                <a:cs typeface="Calibri"/>
              </a:rPr>
              <a:t>Requisitos de revisión medioambiental</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5" y="1040782"/>
            <a:ext cx="11257754" cy="2558095"/>
          </a:xfrm>
        </p:spPr>
        <p:txBody>
          <a:bodyPr>
            <a:noAutofit/>
          </a:bodyPr>
          <a:lstStyle/>
          <a:p>
            <a:pPr marL="381000" marR="30480" lvl="0" indent="-342900" algn="l" defTabSz="914400" rtl="0" eaLnBrk="1" fontAlgn="auto" latinLnBrk="0" hangingPunct="1">
              <a:lnSpc>
                <a:spcPts val="3020"/>
              </a:lnSpc>
              <a:spcBef>
                <a:spcPct val="0"/>
              </a:spcBef>
              <a:spcAft>
                <a:spcPts val="1200"/>
              </a:spcAft>
              <a:buClr>
                <a:srgbClr val="98D43C"/>
              </a:buClr>
              <a:buSzTx/>
              <a:buFont typeface="Wingdings" panose="05000000000000000000" pitchFamily="2" charset="2"/>
              <a:buChar char="§"/>
              <a:tabLst>
                <a:tab pos="266700" algn="l"/>
              </a:tabLst>
              <a:defRPr/>
            </a:pPr>
            <a:r>
              <a:rPr kumimoji="0" lang="es-419" sz="2400" b="0" i="0" u="none" strike="noStrike" kern="1200" cap="none" spc="-5" normalizeH="0" baseline="0" dirty="0">
                <a:solidFill>
                  <a:srgbClr val="FFFFFF"/>
                </a:solidFill>
                <a:highlight>
                  <a:srgbClr val="000000">
                    <a:alpha val="0"/>
                  </a:srgbClr>
                </a:highlight>
                <a:uLnTx/>
                <a:uFillTx/>
                <a:latin typeface="Calibri"/>
                <a:ea typeface="+mn-ea"/>
                <a:cs typeface="Calibri"/>
              </a:rPr>
              <a:t>Todos los proyectos de CDBG-DR requieren algún nivel de revisión medioambiental</a:t>
            </a:r>
          </a:p>
          <a:p>
            <a:pPr marL="381000" marR="30480" lvl="0" indent="-342900" algn="l" defTabSz="914400" rtl="0" eaLnBrk="1" fontAlgn="auto" latinLnBrk="0" hangingPunct="1">
              <a:lnSpc>
                <a:spcPts val="3020"/>
              </a:lnSpc>
              <a:spcBef>
                <a:spcPct val="0"/>
              </a:spcBef>
              <a:spcAft>
                <a:spcPts val="1200"/>
              </a:spcAft>
              <a:buClr>
                <a:srgbClr val="98D43C"/>
              </a:buClr>
              <a:buSzTx/>
              <a:buFont typeface="Wingdings" panose="05000000000000000000" pitchFamily="2" charset="2"/>
              <a:buChar char="§"/>
              <a:tabLst>
                <a:tab pos="266700" algn="l"/>
              </a:tabLst>
              <a:defRPr/>
            </a:pPr>
            <a:r>
              <a:rPr kumimoji="0" lang="es-419" sz="2400" b="0" i="0" u="none" strike="noStrike" kern="1200" cap="none" spc="-5" normalizeH="0" baseline="0" dirty="0">
                <a:solidFill>
                  <a:srgbClr val="FFFFFF"/>
                </a:solidFill>
                <a:highlight>
                  <a:srgbClr val="000000">
                    <a:alpha val="0"/>
                  </a:srgbClr>
                </a:highlight>
                <a:uLnTx/>
                <a:uFillTx/>
                <a:latin typeface="Calibri"/>
                <a:ea typeface="+mn-ea"/>
                <a:cs typeface="Calibri"/>
              </a:rPr>
              <a:t>Muchos proyectos requieren un proceso de revisión en dos fases:</a:t>
            </a:r>
          </a:p>
          <a:p>
            <a:pPr marL="838200" marR="30480" lvl="1" indent="-342900" algn="l" defTabSz="914400" rtl="0" eaLnBrk="1" fontAlgn="auto" latinLnBrk="0" hangingPunct="1">
              <a:lnSpc>
                <a:spcPts val="3020"/>
              </a:lnSpc>
              <a:spcBef>
                <a:spcPct val="0"/>
              </a:spcBef>
              <a:spcAft>
                <a:spcPts val="600"/>
              </a:spcAft>
              <a:buClr>
                <a:srgbClr val="98D43C"/>
              </a:buClr>
              <a:buSzTx/>
              <a:buFont typeface="Wingdings" panose="05000000000000000000" pitchFamily="2" charset="2"/>
              <a:buChar char="§"/>
              <a:tabLst>
                <a:tab pos="266700" algn="l"/>
              </a:tabLst>
              <a:defRPr/>
            </a:pPr>
            <a:r>
              <a:rPr kumimoji="0" lang="es-419" sz="2400" b="0" i="0" u="none" strike="noStrike" kern="1200" cap="none" spc="-5" normalizeH="0" baseline="0" dirty="0">
                <a:solidFill>
                  <a:srgbClr val="FFFFFF"/>
                </a:solidFill>
                <a:highlight>
                  <a:srgbClr val="000000">
                    <a:alpha val="0"/>
                  </a:srgbClr>
                </a:highlight>
                <a:uLnTx/>
                <a:uFillTx/>
                <a:latin typeface="Calibri"/>
                <a:ea typeface="+mn-ea"/>
                <a:cs typeface="Calibri"/>
              </a:rPr>
              <a:t>Certificación de actividades exentas: gastos de planificación, administrativos y de funcionamiento</a:t>
            </a:r>
          </a:p>
          <a:p>
            <a:pPr marL="838200" marR="30480" lvl="1" indent="-342900" algn="l" defTabSz="914400" rtl="0" eaLnBrk="1" fontAlgn="auto" latinLnBrk="0" hangingPunct="1">
              <a:lnSpc>
                <a:spcPts val="3020"/>
              </a:lnSpc>
              <a:spcBef>
                <a:spcPct val="0"/>
              </a:spcBef>
              <a:spcAft>
                <a:spcPts val="600"/>
              </a:spcAft>
              <a:buClr>
                <a:srgbClr val="98D43C"/>
              </a:buClr>
              <a:buSzTx/>
              <a:buFont typeface="Wingdings" panose="05000000000000000000" pitchFamily="2" charset="2"/>
              <a:buChar char="§"/>
              <a:tabLst>
                <a:tab pos="266700" algn="l"/>
              </a:tabLst>
              <a:defRPr/>
            </a:pPr>
            <a:r>
              <a:rPr kumimoji="0" lang="es-419" sz="2400" b="0" i="0" u="none" strike="noStrike" kern="1200" cap="none" spc="-5" normalizeH="0" baseline="0" dirty="0">
                <a:solidFill>
                  <a:srgbClr val="FFFFFF"/>
                </a:solidFill>
                <a:highlight>
                  <a:srgbClr val="000000">
                    <a:alpha val="0"/>
                  </a:srgbClr>
                </a:highlight>
                <a:uLnTx/>
                <a:uFillTx/>
                <a:latin typeface="Calibri"/>
                <a:ea typeface="+mn-ea"/>
                <a:cs typeface="Calibri"/>
              </a:rPr>
              <a:t>Revisión medioambiental completa: actividades restantes del proyecto</a:t>
            </a:r>
            <a:endParaRPr kumimoji="0" lang="es-419" b="0" i="0" u="none" strike="noStrike" kern="1200" cap="none" spc="-5" normalizeH="0" baseline="0" dirty="0">
              <a:ln>
                <a:noFill/>
              </a:ln>
              <a:solidFill>
                <a:srgbClr val="98D43C"/>
              </a:solidFill>
              <a:effectLst/>
              <a:uLnTx/>
              <a:uFillTx/>
              <a:ea typeface="+mn-ea"/>
              <a:cs typeface="Calibri" panose="020F0502020204030204" pitchFamily="34" charset="0"/>
            </a:endParaRP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7" name="Straight Connector 6">
            <a:extLst>
              <a:ext uri="{FF2B5EF4-FFF2-40B4-BE49-F238E27FC236}">
                <a16:creationId xmlns:a16="http://schemas.microsoft.com/office/drawing/2014/main" id="{38B43850-CE1E-4932-9AD7-8BFB193E1207}"/>
              </a:ext>
            </a:extLst>
          </p:cNvPr>
          <p:cNvCxnSpPr/>
          <p:nvPr/>
        </p:nvCxnSpPr>
        <p:spPr>
          <a:xfrm>
            <a:off x="218385" y="752763"/>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BCC9845E-5532-B1EE-0A15-29C9B1052F0B}"/>
              </a:ext>
            </a:extLst>
          </p:cNvPr>
          <p:cNvSpPr txBox="1"/>
          <p:nvPr/>
        </p:nvSpPr>
        <p:spPr>
          <a:xfrm>
            <a:off x="327171" y="3371919"/>
            <a:ext cx="10737908" cy="2616550"/>
          </a:xfrm>
          <a:prstGeom prst="rect">
            <a:avLst/>
          </a:prstGeom>
          <a:noFill/>
        </p:spPr>
        <p:txBody>
          <a:bodyPr wrap="square">
            <a:noAutofit/>
          </a:bodyPr>
          <a:lstStyle/>
          <a:p>
            <a:pPr marL="0" marR="30480" lvl="0" indent="0" algn="l" defTabSz="914400" rtl="0" eaLnBrk="1" fontAlgn="auto" latinLnBrk="0" hangingPunct="1">
              <a:lnSpc>
                <a:spcPts val="3020"/>
              </a:lnSpc>
              <a:spcBef>
                <a:spcPct val="0"/>
              </a:spcBef>
              <a:spcAft>
                <a:spcPts val="600"/>
              </a:spcAft>
              <a:buClr>
                <a:srgbClr val="92D050"/>
              </a:buClr>
              <a:buSzTx/>
              <a:buFontTx/>
              <a:buNone/>
              <a:tabLst>
                <a:tab pos="266700" algn="l"/>
              </a:tabLst>
              <a:defRPr/>
            </a:pPr>
            <a:r>
              <a:rPr kumimoji="0" lang="es-419" sz="2400" b="1" i="0" u="sng" strike="noStrike" kern="1200" cap="none" spc="-5" normalizeH="0" baseline="0" dirty="0">
                <a:solidFill>
                  <a:srgbClr val="98D43C"/>
                </a:solidFill>
                <a:highlight>
                  <a:srgbClr val="000000">
                    <a:alpha val="0"/>
                  </a:srgbClr>
                </a:highlight>
                <a:uLnTx/>
                <a:uFillTx/>
                <a:latin typeface="Calibri"/>
                <a:ea typeface="+mn-ea"/>
                <a:cs typeface="Calibri"/>
              </a:rPr>
              <a:t>IMPORTANTE</a:t>
            </a:r>
            <a:r>
              <a:rPr kumimoji="0" lang="es-419" sz="2400" b="1" i="0" u="none" strike="noStrike" kern="1200" cap="none" spc="-5" normalizeH="0" baseline="0" dirty="0">
                <a:solidFill>
                  <a:srgbClr val="98D43C"/>
                </a:solidFill>
                <a:highlight>
                  <a:srgbClr val="000000">
                    <a:alpha val="0"/>
                  </a:srgbClr>
                </a:highlight>
                <a:uLnTx/>
                <a:uFillTx/>
                <a:latin typeface="Calibri"/>
                <a:ea typeface="+mn-ea"/>
                <a:cs typeface="Calibri"/>
              </a:rPr>
              <a:t>:</a:t>
            </a:r>
            <a:endParaRPr kumimoji="0" lang="es-419" sz="2400" b="0" i="0" u="none" strike="noStrike" kern="1200" cap="none" spc="-5" normalizeH="0" baseline="0" dirty="0">
              <a:ln>
                <a:noFill/>
              </a:ln>
              <a:solidFill>
                <a:srgbClr val="98D43C"/>
              </a:solidFill>
              <a:effectLst/>
              <a:uLnTx/>
              <a:uFillTx/>
              <a:ea typeface="+mn-ea"/>
              <a:cs typeface="Calibri" panose="020F0502020204030204" pitchFamily="34" charset="0"/>
            </a:endParaRPr>
          </a:p>
          <a:p>
            <a:pPr marL="342900" marR="30480" lvl="0" indent="-342900" algn="l" defTabSz="914400" rtl="0" eaLnBrk="1" fontAlgn="auto" latinLnBrk="0" hangingPunct="1">
              <a:lnSpc>
                <a:spcPts val="3020"/>
              </a:lnSpc>
              <a:spcBef>
                <a:spcPct val="0"/>
              </a:spcBef>
              <a:spcAft>
                <a:spcPts val="1200"/>
              </a:spcAft>
              <a:buClr>
                <a:srgbClr val="92D050"/>
              </a:buClr>
              <a:buSzTx/>
              <a:buFont typeface="Wingdings" panose="05000000000000000000" pitchFamily="2" charset="2"/>
              <a:buChar char="§"/>
              <a:tabLst>
                <a:tab pos="266700" algn="l"/>
              </a:tabLst>
              <a:defRPr/>
            </a:pPr>
            <a:r>
              <a:rPr kumimoji="0" lang="es-419" sz="2400" b="0" i="0" u="none" strike="noStrike" kern="1200" cap="none" spc="0" normalizeH="0" baseline="0" dirty="0">
                <a:solidFill>
                  <a:srgbClr val="FFFFFF"/>
                </a:solidFill>
                <a:highlight>
                  <a:srgbClr val="000000">
                    <a:alpha val="0"/>
                  </a:srgbClr>
                </a:highlight>
                <a:uLnTx/>
                <a:uFillTx/>
                <a:latin typeface="Calibri"/>
                <a:ea typeface="Symbol"/>
                <a:cs typeface="Calibri"/>
              </a:rPr>
              <a:t>Una vez presentada la solicitud, se debe completar el nivel adecuado de revisión medioambiental </a:t>
            </a:r>
            <a:r>
              <a:rPr kumimoji="0" lang="es-419" sz="2400" b="1" i="0" u="none" strike="noStrike" kern="1200" cap="none" spc="0" normalizeH="0" baseline="0" dirty="0">
                <a:solidFill>
                  <a:srgbClr val="98D43C"/>
                </a:solidFill>
                <a:highlight>
                  <a:srgbClr val="000000">
                    <a:alpha val="0"/>
                  </a:srgbClr>
                </a:highlight>
                <a:uLnTx/>
                <a:uFillTx/>
                <a:latin typeface="Calibri"/>
                <a:ea typeface="Symbol"/>
                <a:cs typeface="Calibri"/>
              </a:rPr>
              <a:t>antes de suscribir nuevos contratos o realizar actividades relacionadas con el proyecto</a:t>
            </a:r>
            <a:r>
              <a:rPr kumimoji="0" lang="es-419" sz="2400" b="1" i="0" u="none" strike="noStrike" kern="1200" cap="none" spc="0" normalizeH="0" baseline="0" dirty="0">
                <a:solidFill>
                  <a:srgbClr val="FFFFFF"/>
                </a:solidFill>
                <a:highlight>
                  <a:srgbClr val="000000">
                    <a:alpha val="0"/>
                  </a:srgbClr>
                </a:highlight>
                <a:uLnTx/>
                <a:uFillTx/>
                <a:latin typeface="Calibri"/>
                <a:ea typeface="Symbol"/>
                <a:cs typeface="Calibri"/>
              </a:rPr>
              <a:t>.</a:t>
            </a:r>
            <a:endParaRPr kumimoji="0" lang="es-419" sz="2400" b="0" i="0" u="none" strike="noStrike" kern="1200" cap="none" spc="0" normalizeH="0" baseline="0" dirty="0">
              <a:ln>
                <a:noFill/>
              </a:ln>
              <a:solidFill>
                <a:schemeClr val="bg1"/>
              </a:solidFill>
              <a:effectLst/>
              <a:uLnTx/>
              <a:uFillTx/>
              <a:ea typeface="Symbol" panose="05050102010706020507" pitchFamily="18" charset="2"/>
              <a:cs typeface="Calibri" panose="020F0502020204030204" pitchFamily="34" charset="0"/>
            </a:endParaRPr>
          </a:p>
          <a:p>
            <a:pPr marL="342900" marR="30480" lvl="0" indent="-342900" algn="l" defTabSz="914400" rtl="0" eaLnBrk="1" fontAlgn="auto" latinLnBrk="0" hangingPunct="1">
              <a:lnSpc>
                <a:spcPts val="3020"/>
              </a:lnSpc>
              <a:spcBef>
                <a:spcPct val="0"/>
              </a:spcBef>
              <a:spcAft>
                <a:spcPts val="1200"/>
              </a:spcAft>
              <a:buClr>
                <a:srgbClr val="92D050"/>
              </a:buClr>
              <a:buSzTx/>
              <a:buFont typeface="Wingdings" panose="05000000000000000000" pitchFamily="2" charset="2"/>
              <a:buChar char="§"/>
              <a:tabLst>
                <a:tab pos="266700" algn="l"/>
              </a:tabLst>
              <a:defRPr/>
            </a:pPr>
            <a:r>
              <a:rPr kumimoji="0" lang="es-419" sz="2400" b="0" i="0" u="none" strike="noStrike" kern="1200" cap="none" spc="0" normalizeH="0" baseline="0" dirty="0">
                <a:solidFill>
                  <a:srgbClr val="FFFFFF"/>
                </a:solidFill>
                <a:highlight>
                  <a:srgbClr val="000000">
                    <a:alpha val="0"/>
                  </a:srgbClr>
                </a:highlight>
                <a:uLnTx/>
                <a:uFillTx/>
                <a:latin typeface="Calibri"/>
                <a:ea typeface="Symbol"/>
                <a:cs typeface="Calibri"/>
              </a:rPr>
              <a:t>Los fondos del proyecto </a:t>
            </a:r>
            <a:r>
              <a:rPr kumimoji="0" lang="es-419" sz="2400" b="1" i="0" u="none" strike="noStrike" kern="1200" cap="none" spc="0" normalizeH="0" baseline="0" dirty="0">
                <a:solidFill>
                  <a:srgbClr val="98D43C"/>
                </a:solidFill>
                <a:highlight>
                  <a:srgbClr val="000000">
                    <a:alpha val="0"/>
                  </a:srgbClr>
                </a:highlight>
                <a:uLnTx/>
                <a:uFillTx/>
                <a:latin typeface="Calibri"/>
                <a:ea typeface="Symbol"/>
                <a:cs typeface="Calibri"/>
              </a:rPr>
              <a:t>NO SON</a:t>
            </a:r>
            <a:r>
              <a:rPr kumimoji="0" lang="es-419" sz="2400" b="0" i="0" u="none" strike="noStrike" kern="1200" cap="none" spc="0" normalizeH="0" baseline="0" dirty="0">
                <a:solidFill>
                  <a:srgbClr val="FFFFFF"/>
                </a:solidFill>
                <a:highlight>
                  <a:srgbClr val="000000">
                    <a:alpha val="0"/>
                  </a:srgbClr>
                </a:highlight>
                <a:uLnTx/>
                <a:uFillTx/>
                <a:latin typeface="Calibri"/>
                <a:ea typeface="Symbol"/>
                <a:cs typeface="Calibri"/>
              </a:rPr>
              <a:t> reembolsables hasta que se ejecute un Acuerdo de Subreceptor y se apruebe un Certificado de Actividades Exentas.</a:t>
            </a:r>
          </a:p>
        </p:txBody>
      </p:sp>
    </p:spTree>
    <p:extLst>
      <p:ext uri="{BB962C8B-B14F-4D97-AF65-F5344CB8AC3E}">
        <p14:creationId xmlns:p14="http://schemas.microsoft.com/office/powerpoint/2010/main" val="3722274943"/>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80C5F6-4C7B-4E19-8414-16CE0B6387E5}"/>
              </a:ext>
            </a:extLst>
          </p:cNvPr>
          <p:cNvSpPr/>
          <p:nvPr/>
        </p:nvSpPr>
        <p:spPr>
          <a:xfrm>
            <a:off x="0" y="378590"/>
            <a:ext cx="12192000" cy="4838628"/>
          </a:xfrm>
          <a:custGeom>
            <a:avLst/>
            <a:gdLst>
              <a:gd name="connsiteX0" fmla="*/ 0 w 12192000"/>
              <a:gd name="connsiteY0" fmla="*/ 0 h 3867150"/>
              <a:gd name="connsiteX1" fmla="*/ 3314700 w 12192000"/>
              <a:gd name="connsiteY1" fmla="*/ 20574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867150">
                <a:moveTo>
                  <a:pt x="0" y="0"/>
                </a:moveTo>
                <a:lnTo>
                  <a:pt x="3314700" y="2057400"/>
                </a:lnTo>
                <a:lnTo>
                  <a:pt x="12192000" y="0"/>
                </a:lnTo>
                <a:lnTo>
                  <a:pt x="12192000" y="3867150"/>
                </a:lnTo>
                <a:lnTo>
                  <a:pt x="0" y="3867150"/>
                </a:lnTo>
                <a:lnTo>
                  <a:pt x="0" y="0"/>
                </a:lnTo>
                <a:close/>
              </a:path>
            </a:pathLst>
          </a:custGeom>
          <a:solidFill>
            <a:srgbClr val="98D4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sp>
        <p:nvSpPr>
          <p:cNvPr id="5" name="Rectangle 3">
            <a:extLst>
              <a:ext uri="{FF2B5EF4-FFF2-40B4-BE49-F238E27FC236}">
                <a16:creationId xmlns:a16="http://schemas.microsoft.com/office/drawing/2014/main" id="{9CF76612-A4AD-4009-AEE8-FC9F53EACF74}"/>
              </a:ext>
            </a:extLst>
          </p:cNvPr>
          <p:cNvSpPr/>
          <p:nvPr/>
        </p:nvSpPr>
        <p:spPr>
          <a:xfrm>
            <a:off x="0" y="543910"/>
            <a:ext cx="12192000" cy="4838628"/>
          </a:xfrm>
          <a:custGeom>
            <a:avLst/>
            <a:gdLst>
              <a:gd name="connsiteX0" fmla="*/ 0 w 12192000"/>
              <a:gd name="connsiteY0" fmla="*/ 0 h 3867150"/>
              <a:gd name="connsiteX1" fmla="*/ 3314700 w 12192000"/>
              <a:gd name="connsiteY1" fmla="*/ 20574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867150">
                <a:moveTo>
                  <a:pt x="0" y="0"/>
                </a:moveTo>
                <a:lnTo>
                  <a:pt x="3314700" y="2057400"/>
                </a:lnTo>
                <a:lnTo>
                  <a:pt x="12192000" y="0"/>
                </a:lnTo>
                <a:lnTo>
                  <a:pt x="12192000" y="3867150"/>
                </a:lnTo>
                <a:lnTo>
                  <a:pt x="0" y="3867150"/>
                </a:lnTo>
                <a:lnTo>
                  <a:pt x="0" y="0"/>
                </a:lnTo>
                <a:close/>
              </a:path>
            </a:pathLst>
          </a:custGeom>
          <a:solidFill>
            <a:srgbClr val="0069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sp>
        <p:nvSpPr>
          <p:cNvPr id="6" name="Rectangle 3">
            <a:extLst>
              <a:ext uri="{FF2B5EF4-FFF2-40B4-BE49-F238E27FC236}">
                <a16:creationId xmlns:a16="http://schemas.microsoft.com/office/drawing/2014/main" id="{FA3F607C-B411-4E84-BD62-ADC01022BA83}"/>
              </a:ext>
            </a:extLst>
          </p:cNvPr>
          <p:cNvSpPr/>
          <p:nvPr/>
        </p:nvSpPr>
        <p:spPr>
          <a:xfrm>
            <a:off x="-1" y="1016463"/>
            <a:ext cx="12192000" cy="4309630"/>
          </a:xfrm>
          <a:custGeom>
            <a:avLst/>
            <a:gdLst>
              <a:gd name="connsiteX0" fmla="*/ 0 w 12192000"/>
              <a:gd name="connsiteY0" fmla="*/ 0 h 3867150"/>
              <a:gd name="connsiteX1" fmla="*/ 3314700 w 12192000"/>
              <a:gd name="connsiteY1" fmla="*/ 20574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867150">
                <a:moveTo>
                  <a:pt x="0" y="0"/>
                </a:moveTo>
                <a:lnTo>
                  <a:pt x="3314700" y="2057400"/>
                </a:lnTo>
                <a:lnTo>
                  <a:pt x="12192000" y="0"/>
                </a:lnTo>
                <a:lnTo>
                  <a:pt x="12192000" y="3867150"/>
                </a:lnTo>
                <a:lnTo>
                  <a:pt x="0" y="3867150"/>
                </a:lnTo>
                <a:lnTo>
                  <a:pt x="0" y="0"/>
                </a:lnTo>
                <a:close/>
              </a:path>
            </a:pathLst>
          </a:custGeom>
          <a:solidFill>
            <a:srgbClr val="003F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sp>
        <p:nvSpPr>
          <p:cNvPr id="7" name="Rectangle 6">
            <a:extLst>
              <a:ext uri="{FF2B5EF4-FFF2-40B4-BE49-F238E27FC236}">
                <a16:creationId xmlns:a16="http://schemas.microsoft.com/office/drawing/2014/main" id="{53D85916-D45F-4EA1-8D4B-81FB0DB44D1A}"/>
              </a:ext>
            </a:extLst>
          </p:cNvPr>
          <p:cNvSpPr/>
          <p:nvPr/>
        </p:nvSpPr>
        <p:spPr>
          <a:xfrm>
            <a:off x="1" y="5326093"/>
            <a:ext cx="12192000" cy="1531907"/>
          </a:xfrm>
          <a:prstGeom prst="rect">
            <a:avLst/>
          </a:prstGeom>
          <a:solidFill>
            <a:srgbClr val="003F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8" name="Picture 7">
            <a:extLst>
              <a:ext uri="{FF2B5EF4-FFF2-40B4-BE49-F238E27FC236}">
                <a16:creationId xmlns:a16="http://schemas.microsoft.com/office/drawing/2014/main" id="{B14F8DFE-095E-40DE-9D07-5035A5E4E8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5018" y="435035"/>
            <a:ext cx="2408906" cy="2106147"/>
          </a:xfrm>
          <a:prstGeom prst="rect">
            <a:avLst/>
          </a:prstGeom>
        </p:spPr>
      </p:pic>
      <p:sp>
        <p:nvSpPr>
          <p:cNvPr id="9" name="Title 1">
            <a:extLst>
              <a:ext uri="{FF2B5EF4-FFF2-40B4-BE49-F238E27FC236}">
                <a16:creationId xmlns:a16="http://schemas.microsoft.com/office/drawing/2014/main" id="{9EB45713-5EB8-45CF-BF99-E1E2414AA05B}"/>
              </a:ext>
            </a:extLst>
          </p:cNvPr>
          <p:cNvSpPr txBox="1"/>
          <p:nvPr/>
        </p:nvSpPr>
        <p:spPr>
          <a:xfrm>
            <a:off x="508807" y="3785317"/>
            <a:ext cx="11174384" cy="1540584"/>
          </a:xfrm>
          <a:prstGeom prst="rect">
            <a:avLst/>
          </a:prstGeom>
        </p:spPr>
        <p:txBody>
          <a:bodyPr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rtl="0"/>
            <a:r>
              <a:rPr lang="es-419" sz="4800" b="1" i="0" u="none" strike="noStrike" dirty="0">
                <a:solidFill>
                  <a:srgbClr val="FFFFFF"/>
                </a:solidFill>
                <a:highlight>
                  <a:srgbClr val="000000">
                    <a:alpha val="0"/>
                  </a:srgbClr>
                </a:highlight>
                <a:latin typeface="Calibri"/>
                <a:cs typeface="Calibri"/>
              </a:rPr>
              <a:t>Proceso de solicitud de la CDBG-DR/CDBG-MIT del Huracán Sally</a:t>
            </a:r>
          </a:p>
        </p:txBody>
      </p:sp>
    </p:spTree>
    <p:extLst>
      <p:ext uri="{BB962C8B-B14F-4D97-AF65-F5344CB8AC3E}">
        <p14:creationId xmlns:p14="http://schemas.microsoft.com/office/powerpoint/2010/main" val="182671304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218385" y="158590"/>
            <a:ext cx="10515600" cy="640080"/>
          </a:xfrm>
        </p:spPr>
        <p:txBody>
          <a:bodyPr>
            <a:noAutofit/>
          </a:bodyPr>
          <a:lstStyle/>
          <a:p>
            <a:pPr rtl="0"/>
            <a:r>
              <a:rPr lang="es-419" sz="2800" b="1" i="0" u="none" strike="noStrike" dirty="0">
                <a:solidFill>
                  <a:srgbClr val="FFFFFF"/>
                </a:solidFill>
                <a:highlight>
                  <a:srgbClr val="000000">
                    <a:alpha val="0"/>
                  </a:srgbClr>
                </a:highlight>
                <a:latin typeface="Calibri"/>
                <a:cs typeface="Calibri"/>
              </a:rPr>
              <a:t>Equipo de recuperación de desastres tras el huracán Sally</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5" y="1095375"/>
            <a:ext cx="10515600" cy="4667250"/>
          </a:xfrm>
        </p:spPr>
        <p:txBody>
          <a:bodyPr>
            <a:noAutofit/>
          </a:bodyPr>
          <a:lstStyle/>
          <a:p>
            <a:pPr marL="285750" indent="-285750" rtl="0">
              <a:lnSpc>
                <a:spcPct val="128000"/>
              </a:lnSpc>
              <a:spcBef>
                <a:spcPts val="600"/>
              </a:spcBef>
              <a:spcAft>
                <a:spcPts val="600"/>
              </a:spcAft>
              <a:buClr>
                <a:srgbClr val="98D43C"/>
              </a:buClr>
              <a:buFont typeface="Wingdings" panose="05000000000000000000" pitchFamily="2" charset="2"/>
              <a:buChar char="§"/>
            </a:pPr>
            <a:r>
              <a:rPr lang="es-419" sz="2400" b="1" i="0" u="none" strike="noStrike" dirty="0">
                <a:solidFill>
                  <a:srgbClr val="98D43C"/>
                </a:solidFill>
                <a:highlight>
                  <a:srgbClr val="000000">
                    <a:alpha val="0"/>
                  </a:srgbClr>
                </a:highlight>
                <a:latin typeface="Calibri"/>
                <a:cs typeface="Calibri"/>
              </a:rPr>
              <a:t>Justin Domer </a:t>
            </a:r>
            <a:r>
              <a:rPr lang="es-419" sz="2400" b="0" i="0" u="none" strike="noStrike" dirty="0">
                <a:solidFill>
                  <a:srgbClr val="FFFFFF"/>
                </a:solidFill>
                <a:highlight>
                  <a:srgbClr val="000000">
                    <a:alpha val="0"/>
                  </a:srgbClr>
                </a:highlight>
                <a:latin typeface="Calibri"/>
                <a:cs typeface="Calibri"/>
              </a:rPr>
              <a:t>- Director, OLTR</a:t>
            </a:r>
          </a:p>
          <a:p>
            <a:pPr marL="285750" indent="-285750" rtl="0">
              <a:lnSpc>
                <a:spcPct val="128000"/>
              </a:lnSpc>
              <a:spcBef>
                <a:spcPts val="600"/>
              </a:spcBef>
              <a:spcAft>
                <a:spcPts val="600"/>
              </a:spcAft>
              <a:buClr>
                <a:srgbClr val="98D43C"/>
              </a:buClr>
              <a:buFont typeface="Wingdings" panose="05000000000000000000" pitchFamily="2" charset="2"/>
              <a:buChar char="§"/>
            </a:pPr>
            <a:r>
              <a:rPr lang="es-419" sz="2400" b="1" i="0" u="none" strike="noStrike" dirty="0">
                <a:solidFill>
                  <a:srgbClr val="98D43C"/>
                </a:solidFill>
                <a:highlight>
                  <a:srgbClr val="000000">
                    <a:alpha val="0"/>
                  </a:srgbClr>
                </a:highlight>
                <a:latin typeface="Calibri"/>
                <a:cs typeface="Calibri"/>
              </a:rPr>
              <a:t>Lecia Behenna </a:t>
            </a:r>
            <a:r>
              <a:rPr lang="es-419" sz="2400" b="0" i="0" u="none" strike="noStrike" dirty="0">
                <a:solidFill>
                  <a:srgbClr val="FFFFFF"/>
                </a:solidFill>
                <a:highlight>
                  <a:srgbClr val="000000">
                    <a:alpha val="0"/>
                  </a:srgbClr>
                </a:highlight>
                <a:latin typeface="Calibri"/>
                <a:cs typeface="Calibri"/>
              </a:rPr>
              <a:t>- Jefe de la Oficina, OLTR</a:t>
            </a:r>
          </a:p>
          <a:p>
            <a:pPr marL="285750" indent="-285750" rtl="0">
              <a:lnSpc>
                <a:spcPct val="128000"/>
              </a:lnSpc>
              <a:spcBef>
                <a:spcPts val="600"/>
              </a:spcBef>
              <a:spcAft>
                <a:spcPts val="600"/>
              </a:spcAft>
              <a:buClr>
                <a:srgbClr val="98D43C"/>
              </a:buClr>
              <a:buFont typeface="Wingdings" panose="05000000000000000000" pitchFamily="2" charset="2"/>
              <a:buChar char="§"/>
            </a:pPr>
            <a:r>
              <a:rPr lang="es-419" sz="2400" b="1" i="0" u="none" strike="noStrike" dirty="0">
                <a:solidFill>
                  <a:srgbClr val="98D43C"/>
                </a:solidFill>
                <a:highlight>
                  <a:srgbClr val="000000">
                    <a:alpha val="0"/>
                  </a:srgbClr>
                </a:highlight>
                <a:latin typeface="Calibri"/>
                <a:cs typeface="Calibri"/>
              </a:rPr>
              <a:t>Garnet Nevels </a:t>
            </a:r>
            <a:r>
              <a:rPr lang="es-419" sz="2400" b="0" i="0" u="none" strike="noStrike" dirty="0">
                <a:solidFill>
                  <a:srgbClr val="FFFFFF"/>
                </a:solidFill>
                <a:highlight>
                  <a:srgbClr val="000000">
                    <a:alpha val="0"/>
                  </a:srgbClr>
                </a:highlight>
                <a:latin typeface="Calibri"/>
                <a:cs typeface="Calibri"/>
              </a:rPr>
              <a:t>-</a:t>
            </a:r>
            <a:r>
              <a:rPr lang="es-419" sz="2400" b="0" i="0" u="none" strike="noStrike" dirty="0">
                <a:solidFill>
                  <a:srgbClr val="90C343"/>
                </a:solidFill>
                <a:highlight>
                  <a:srgbClr val="000000">
                    <a:alpha val="0"/>
                  </a:srgbClr>
                </a:highlight>
                <a:latin typeface="Calibri"/>
                <a:cs typeface="Calibri"/>
              </a:rPr>
              <a:t> </a:t>
            </a:r>
            <a:r>
              <a:rPr lang="es-419" sz="2400" b="0" i="0" u="none" strike="noStrike" dirty="0">
                <a:solidFill>
                  <a:srgbClr val="FFFFFF"/>
                </a:solidFill>
                <a:highlight>
                  <a:srgbClr val="000000">
                    <a:alpha val="0"/>
                  </a:srgbClr>
                </a:highlight>
                <a:latin typeface="Calibri"/>
                <a:cs typeface="Calibri"/>
              </a:rPr>
              <a:t>Jefa Adjunta de la Oficina, OLTR</a:t>
            </a:r>
          </a:p>
          <a:p>
            <a:pPr marL="285750" indent="-285750" rtl="0">
              <a:lnSpc>
                <a:spcPct val="128000"/>
              </a:lnSpc>
              <a:spcBef>
                <a:spcPts val="600"/>
              </a:spcBef>
              <a:spcAft>
                <a:spcPts val="600"/>
              </a:spcAft>
              <a:buClr>
                <a:srgbClr val="98D43C"/>
              </a:buClr>
              <a:buFont typeface="Wingdings" panose="05000000000000000000" pitchFamily="2" charset="2"/>
              <a:buChar char="§"/>
            </a:pPr>
            <a:r>
              <a:rPr lang="es-419" sz="2400" b="1" i="0" u="none" strike="noStrike" dirty="0">
                <a:solidFill>
                  <a:srgbClr val="98D43C"/>
                </a:solidFill>
                <a:highlight>
                  <a:srgbClr val="000000">
                    <a:alpha val="0"/>
                  </a:srgbClr>
                </a:highlight>
                <a:latin typeface="Calibri"/>
                <a:cs typeface="Calibri"/>
              </a:rPr>
              <a:t>Amanda Iscrupe </a:t>
            </a:r>
            <a:r>
              <a:rPr lang="es-419" sz="2400" b="0" i="0" u="none" strike="noStrike" dirty="0">
                <a:solidFill>
                  <a:srgbClr val="FFFFFF"/>
                </a:solidFill>
                <a:highlight>
                  <a:srgbClr val="000000">
                    <a:alpha val="0"/>
                  </a:srgbClr>
                </a:highlight>
                <a:latin typeface="Calibri"/>
                <a:cs typeface="Calibri"/>
              </a:rPr>
              <a:t>- Directora del Programa de Infraestructuras, OLTR</a:t>
            </a:r>
          </a:p>
          <a:p>
            <a:pPr marL="285750" indent="-285750" rtl="0">
              <a:lnSpc>
                <a:spcPct val="128000"/>
              </a:lnSpc>
              <a:spcBef>
                <a:spcPts val="600"/>
              </a:spcBef>
              <a:spcAft>
                <a:spcPts val="600"/>
              </a:spcAft>
              <a:buClr>
                <a:srgbClr val="98D43C"/>
              </a:buClr>
              <a:buFont typeface="Wingdings" panose="05000000000000000000" pitchFamily="2" charset="2"/>
              <a:buChar char="§"/>
            </a:pPr>
            <a:r>
              <a:rPr lang="es-419" sz="2400" b="1" i="0" u="none" strike="noStrike" dirty="0">
                <a:solidFill>
                  <a:srgbClr val="98D43C"/>
                </a:solidFill>
                <a:highlight>
                  <a:srgbClr val="000000">
                    <a:alpha val="0"/>
                  </a:srgbClr>
                </a:highlight>
                <a:latin typeface="Calibri"/>
                <a:cs typeface="Calibri"/>
              </a:rPr>
              <a:t>Taylor Doolin </a:t>
            </a:r>
            <a:r>
              <a:rPr lang="es-419" sz="2400" b="0" i="0" u="none" strike="noStrike" dirty="0">
                <a:solidFill>
                  <a:srgbClr val="FFFFFF"/>
                </a:solidFill>
                <a:highlight>
                  <a:srgbClr val="000000">
                    <a:alpha val="0"/>
                  </a:srgbClr>
                </a:highlight>
                <a:latin typeface="Calibri"/>
                <a:cs typeface="Calibri"/>
              </a:rPr>
              <a:t>- Director del Programa de Recuperación de Desastres, OLTR</a:t>
            </a:r>
          </a:p>
          <a:p>
            <a:pPr marL="285750" indent="-285750" rtl="0">
              <a:lnSpc>
                <a:spcPct val="128000"/>
              </a:lnSpc>
              <a:spcBef>
                <a:spcPts val="600"/>
              </a:spcBef>
              <a:spcAft>
                <a:spcPts val="600"/>
              </a:spcAft>
              <a:buClr>
                <a:srgbClr val="98D43C"/>
              </a:buClr>
              <a:buFont typeface="Wingdings" panose="05000000000000000000" pitchFamily="2" charset="2"/>
              <a:buChar char="§"/>
            </a:pPr>
            <a:r>
              <a:rPr lang="es-419" sz="2400" b="1" i="0" u="none" strike="noStrike" dirty="0">
                <a:solidFill>
                  <a:srgbClr val="98D43C"/>
                </a:solidFill>
                <a:highlight>
                  <a:srgbClr val="000000">
                    <a:alpha val="0"/>
                  </a:srgbClr>
                </a:highlight>
                <a:latin typeface="Calibri"/>
                <a:cs typeface="Calibri"/>
              </a:rPr>
              <a:t>Anastasia Smith </a:t>
            </a:r>
            <a:r>
              <a:rPr lang="es-419" sz="2400" b="0" i="0" u="none" strike="noStrike" dirty="0">
                <a:solidFill>
                  <a:srgbClr val="FFFFFF"/>
                </a:solidFill>
                <a:highlight>
                  <a:srgbClr val="000000">
                    <a:alpha val="0"/>
                  </a:srgbClr>
                </a:highlight>
                <a:latin typeface="Calibri"/>
                <a:cs typeface="Calibri"/>
              </a:rPr>
              <a:t>- Gerente del Programa de Vivienda del Subreceptor, OLTR</a:t>
            </a:r>
          </a:p>
          <a:p>
            <a:pPr marL="285750" indent="-285750" rtl="0">
              <a:lnSpc>
                <a:spcPct val="128000"/>
              </a:lnSpc>
              <a:spcBef>
                <a:spcPts val="600"/>
              </a:spcBef>
              <a:spcAft>
                <a:spcPts val="600"/>
              </a:spcAft>
              <a:buClr>
                <a:srgbClr val="98D43C"/>
              </a:buClr>
              <a:buFont typeface="Wingdings" panose="05000000000000000000" pitchFamily="2" charset="2"/>
              <a:buChar char="§"/>
            </a:pPr>
            <a:r>
              <a:rPr lang="es-419" sz="2400" b="1" i="0" u="none" strike="noStrike" dirty="0">
                <a:solidFill>
                  <a:srgbClr val="98D43C"/>
                </a:solidFill>
                <a:highlight>
                  <a:srgbClr val="000000">
                    <a:alpha val="0"/>
                  </a:srgbClr>
                </a:highlight>
                <a:latin typeface="Calibri"/>
                <a:cs typeface="Calibri"/>
              </a:rPr>
              <a:t>Jody McCormick </a:t>
            </a:r>
            <a:r>
              <a:rPr lang="es-419" sz="2400" b="0" i="0" u="none" strike="noStrike" dirty="0">
                <a:solidFill>
                  <a:srgbClr val="FFFFFF"/>
                </a:solidFill>
                <a:highlight>
                  <a:srgbClr val="000000">
                    <a:alpha val="0"/>
                  </a:srgbClr>
                </a:highlight>
                <a:latin typeface="Calibri"/>
                <a:cs typeface="Calibri"/>
              </a:rPr>
              <a:t>- Coordinadora de Subvenciones, OLTR</a:t>
            </a: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8" name="Straight Connector 7">
            <a:extLst>
              <a:ext uri="{FF2B5EF4-FFF2-40B4-BE49-F238E27FC236}">
                <a16:creationId xmlns:a16="http://schemas.microsoft.com/office/drawing/2014/main" id="{B12EA952-7ADA-480E-B3EF-C03B97837E2B}"/>
              </a:ext>
            </a:extLst>
          </p:cNvPr>
          <p:cNvCxnSpPr/>
          <p:nvPr/>
        </p:nvCxnSpPr>
        <p:spPr>
          <a:xfrm>
            <a:off x="293885" y="798670"/>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819898"/>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119503" y="158589"/>
            <a:ext cx="10515600" cy="640080"/>
          </a:xfrm>
        </p:spPr>
        <p:txBody>
          <a:bodyPr>
            <a:noAutofit/>
          </a:bodyPr>
          <a:lstStyle/>
          <a:p>
            <a:pPr rtl="0"/>
            <a:r>
              <a:rPr lang="es-419" sz="3000" b="1" i="0" u="none" strike="noStrike" dirty="0">
                <a:solidFill>
                  <a:srgbClr val="FFFFFF"/>
                </a:solidFill>
                <a:highlight>
                  <a:srgbClr val="000000">
                    <a:alpha val="0"/>
                  </a:srgbClr>
                </a:highlight>
                <a:latin typeface="Calibri"/>
                <a:cs typeface="Calibri"/>
              </a:rPr>
              <a:t>Cómo presentar una solicitud</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119503" y="1248206"/>
            <a:ext cx="11048030" cy="5252383"/>
          </a:xfrm>
        </p:spPr>
        <p:txBody>
          <a:bodyPr>
            <a:noAutofit/>
          </a:bodyPr>
          <a:lstStyle/>
          <a:p>
            <a:pPr marL="396875" indent="-342900" rtl="0">
              <a:lnSpc>
                <a:spcPct val="100000"/>
              </a:lnSpc>
              <a:spcBef>
                <a:spcPts val="100"/>
              </a:spcBef>
              <a:spcAft>
                <a:spcPts val="1200"/>
              </a:spcAft>
              <a:buClr>
                <a:srgbClr val="98D43C"/>
              </a:buClr>
              <a:buFont typeface="Wingdings" panose="05000000000000000000" pitchFamily="2" charset="2"/>
              <a:buChar char="§"/>
              <a:tabLst>
                <a:tab pos="304800" algn="l"/>
              </a:tabLst>
            </a:pPr>
            <a:r>
              <a:rPr lang="es-419" sz="2400" b="0" i="0" u="none" strike="noStrike" spc="-5" dirty="0">
                <a:solidFill>
                  <a:srgbClr val="FFFFFF"/>
                </a:solidFill>
                <a:highlight>
                  <a:srgbClr val="000000">
                    <a:alpha val="0"/>
                  </a:srgbClr>
                </a:highlight>
                <a:latin typeface="Calibri"/>
                <a:cs typeface="Calibri"/>
              </a:rPr>
              <a:t>Los solicitantes deben enviar un</a:t>
            </a:r>
            <a:r>
              <a:rPr lang="es-419" sz="2400" b="1" i="0" u="none" strike="noStrike" spc="-5" dirty="0">
                <a:solidFill>
                  <a:srgbClr val="FFFFFF"/>
                </a:solidFill>
                <a:highlight>
                  <a:srgbClr val="000000">
                    <a:alpha val="0"/>
                  </a:srgbClr>
                </a:highlight>
                <a:latin typeface="Calibri"/>
                <a:cs typeface="Calibri"/>
              </a:rPr>
              <a:t> Formulario de petición de solicitud </a:t>
            </a:r>
            <a:r>
              <a:rPr lang="es-419" sz="2400" b="0" i="0" u="none" strike="noStrike" spc="-5" dirty="0">
                <a:solidFill>
                  <a:srgbClr val="FFFFFF"/>
                </a:solidFill>
                <a:highlight>
                  <a:srgbClr val="000000">
                    <a:alpha val="0"/>
                  </a:srgbClr>
                </a:highlight>
                <a:latin typeface="Calibri"/>
                <a:cs typeface="Calibri"/>
              </a:rPr>
              <a:t>en línea para iniciar el proceso de solicitud. Los enlaces a los formularios están disponibles en cada Página del Programa del Huracán Sally de Rebuild Florida (es decir, las páginas únicas para IRP, VHB, WRTP, HRP, HRRP y WFAH).</a:t>
            </a:r>
          </a:p>
          <a:p>
            <a:pPr marL="396875" indent="-342900" rtl="0">
              <a:lnSpc>
                <a:spcPct val="100000"/>
              </a:lnSpc>
              <a:spcBef>
                <a:spcPts val="1200"/>
              </a:spcBef>
              <a:spcAft>
                <a:spcPts val="1200"/>
              </a:spcAft>
              <a:buClr>
                <a:srgbClr val="98D43C"/>
              </a:buClr>
              <a:buFont typeface="Wingdings" panose="05000000000000000000" pitchFamily="2" charset="2"/>
              <a:buChar char="§"/>
              <a:tabLst>
                <a:tab pos="304800" algn="l"/>
              </a:tabLst>
            </a:pPr>
            <a:r>
              <a:rPr lang="es-419" sz="2400" b="0" i="0" u="none" strike="noStrike" spc="-5" dirty="0">
                <a:solidFill>
                  <a:srgbClr val="FFFFFF"/>
                </a:solidFill>
                <a:highlight>
                  <a:srgbClr val="000000">
                    <a:alpha val="0"/>
                  </a:srgbClr>
                </a:highlight>
                <a:latin typeface="Calibri"/>
                <a:cs typeface="Calibri"/>
              </a:rPr>
              <a:t>Una vez que el DEO reciba el formulario de solicitud, le proporcionaremos un enlace al portal de solicitudes. Se necesita un formulario de solicitud y un enlace separados para cada solicitud de proyecto propuesto.</a:t>
            </a:r>
          </a:p>
          <a:p>
            <a:pPr marL="396875" lvl="1" indent="-342900" rtl="0">
              <a:spcBef>
                <a:spcPts val="1200"/>
              </a:spcBef>
              <a:spcAft>
                <a:spcPts val="1200"/>
              </a:spcAft>
              <a:buClr>
                <a:srgbClr val="98D43C"/>
              </a:buClr>
              <a:buFont typeface="Wingdings" panose="05000000000000000000" pitchFamily="2" charset="2"/>
              <a:buChar char="§"/>
              <a:tabLst>
                <a:tab pos="304800" algn="l"/>
              </a:tabLst>
            </a:pPr>
            <a:r>
              <a:rPr lang="es-419" sz="2400" b="0" i="0" u="none" strike="noStrike" spc="-5" dirty="0">
                <a:solidFill>
                  <a:srgbClr val="FFFFFF"/>
                </a:solidFill>
                <a:highlight>
                  <a:srgbClr val="000000">
                    <a:alpha val="0"/>
                  </a:srgbClr>
                </a:highlight>
                <a:latin typeface="Calibri"/>
                <a:cs typeface="Calibri"/>
              </a:rPr>
              <a:t>Las solicitudes se </a:t>
            </a:r>
            <a:r>
              <a:rPr lang="es-419" sz="2400" b="1" i="0" u="none" strike="noStrike" spc="-5" dirty="0">
                <a:solidFill>
                  <a:srgbClr val="FFFFFF"/>
                </a:solidFill>
                <a:highlight>
                  <a:srgbClr val="000000">
                    <a:alpha val="0"/>
                  </a:srgbClr>
                </a:highlight>
                <a:latin typeface="Calibri"/>
                <a:cs typeface="Calibri"/>
              </a:rPr>
              <a:t>deben</a:t>
            </a:r>
            <a:r>
              <a:rPr lang="es-419" sz="2400" b="0" i="0" u="none" strike="noStrike" spc="-5" dirty="0">
                <a:solidFill>
                  <a:srgbClr val="FFFFFF"/>
                </a:solidFill>
                <a:highlight>
                  <a:srgbClr val="000000">
                    <a:alpha val="0"/>
                  </a:srgbClr>
                </a:highlight>
                <a:latin typeface="Calibri"/>
                <a:cs typeface="Calibri"/>
              </a:rPr>
              <a:t> presentar a través del portal de solicitudes en línea. No obstante, el DEO recomienda a los solicitantes que redacten una versión en Word o PDF, tanto para facilitar la edición durante la preparación de la solicitud como para disponer de una versión de copia de seguridad de la solicitud para sus archivos.</a:t>
            </a:r>
            <a:endParaRPr kumimoji="0" lang="es-419" b="0" i="0" u="none" strike="noStrike" kern="1200" cap="none" spc="0" normalizeH="0" baseline="0" dirty="0">
              <a:ln>
                <a:noFill/>
              </a:ln>
              <a:solidFill>
                <a:prstClr val="white"/>
              </a:solidFill>
              <a:effectLst/>
              <a:uLnTx/>
              <a:uFillTx/>
              <a:ea typeface="+mn-ea"/>
              <a:cs typeface="+mn-cs"/>
            </a:endParaRP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7" name="Straight Connector 6">
            <a:extLst>
              <a:ext uri="{FF2B5EF4-FFF2-40B4-BE49-F238E27FC236}">
                <a16:creationId xmlns:a16="http://schemas.microsoft.com/office/drawing/2014/main" id="{5A888883-539C-43DD-925A-0498A2AACDFF}"/>
              </a:ext>
            </a:extLst>
          </p:cNvPr>
          <p:cNvCxnSpPr/>
          <p:nvPr/>
        </p:nvCxnSpPr>
        <p:spPr>
          <a:xfrm>
            <a:off x="218385" y="793067"/>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929350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119503" y="147650"/>
            <a:ext cx="10515600" cy="640080"/>
          </a:xfrm>
        </p:spPr>
        <p:txBody>
          <a:bodyPr>
            <a:noAutofit/>
          </a:bodyPr>
          <a:lstStyle/>
          <a:p>
            <a:pPr rtl="0"/>
            <a:r>
              <a:rPr lang="es-419" sz="3000" b="1" i="0" u="none" strike="noStrike" dirty="0">
                <a:solidFill>
                  <a:srgbClr val="FFFFFF"/>
                </a:solidFill>
                <a:highlight>
                  <a:srgbClr val="000000">
                    <a:alpha val="0"/>
                  </a:srgbClr>
                </a:highlight>
                <a:latin typeface="Calibri"/>
                <a:cs typeface="Calibri"/>
              </a:rPr>
              <a:t>Consejos para la presentación de solicitudes</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5" y="1065949"/>
            <a:ext cx="10515600" cy="5126547"/>
          </a:xfrm>
        </p:spPr>
        <p:txBody>
          <a:bodyPr>
            <a:noAutofit/>
          </a:bodyPr>
          <a:lstStyle/>
          <a:p>
            <a:pPr marL="511175" lvl="1" indent="-457200" rtl="0">
              <a:spcBef>
                <a:spcPts val="100"/>
              </a:spcBef>
              <a:spcAft>
                <a:spcPts val="1200"/>
              </a:spcAft>
              <a:buClr>
                <a:srgbClr val="98D43C"/>
              </a:buClr>
              <a:buFont typeface="Wingdings" panose="05000000000000000000" pitchFamily="2" charset="2"/>
              <a:buChar char="§"/>
              <a:tabLst>
                <a:tab pos="304800" algn="l"/>
              </a:tabLst>
            </a:pPr>
            <a:r>
              <a:rPr lang="es-419" sz="2400" b="0" i="0" u="none" strike="noStrike" spc="-5" dirty="0">
                <a:solidFill>
                  <a:srgbClr val="FFFFFF"/>
                </a:solidFill>
                <a:highlight>
                  <a:srgbClr val="000000">
                    <a:alpha val="0"/>
                  </a:srgbClr>
                </a:highlight>
                <a:latin typeface="Calibri"/>
                <a:cs typeface="Calibri"/>
              </a:rPr>
              <a:t>Consejos: </a:t>
            </a:r>
          </a:p>
          <a:p>
            <a:pPr marL="1005840" lvl="1" indent="-457200" rtl="0">
              <a:spcBef>
                <a:spcPts val="600"/>
              </a:spcBef>
              <a:spcAft>
                <a:spcPts val="1200"/>
              </a:spcAft>
              <a:buClr>
                <a:srgbClr val="98D43C"/>
              </a:buClr>
              <a:buFont typeface="Wingdings" panose="05000000000000000000" pitchFamily="2" charset="2"/>
              <a:buChar char="§"/>
              <a:tabLst>
                <a:tab pos="395288" algn="l"/>
              </a:tabLst>
            </a:pPr>
            <a:r>
              <a:rPr lang="es-419" sz="2200" b="0" i="0" u="none" strike="noStrike" spc="-5" dirty="0">
                <a:solidFill>
                  <a:srgbClr val="FFFFFF"/>
                </a:solidFill>
                <a:highlight>
                  <a:srgbClr val="000000">
                    <a:alpha val="0"/>
                  </a:srgbClr>
                </a:highlight>
                <a:latin typeface="Calibri"/>
                <a:cs typeface="Calibri"/>
              </a:rPr>
              <a:t>Asegúrese de que su conexión Wi-Fi sea potente y fiable. </a:t>
            </a:r>
          </a:p>
          <a:p>
            <a:pPr marL="1005840" lvl="1" indent="-457200" rtl="0">
              <a:spcBef>
                <a:spcPts val="600"/>
              </a:spcBef>
              <a:spcAft>
                <a:spcPts val="1200"/>
              </a:spcAft>
              <a:buClr>
                <a:srgbClr val="98D43C"/>
              </a:buClr>
              <a:buFont typeface="Wingdings" panose="05000000000000000000" pitchFamily="2" charset="2"/>
              <a:buChar char="§"/>
              <a:tabLst>
                <a:tab pos="395288" algn="l"/>
              </a:tabLst>
            </a:pPr>
            <a:r>
              <a:rPr lang="es-419" sz="2200" b="0" i="0" u="none" strike="noStrike" spc="-5" dirty="0">
                <a:solidFill>
                  <a:srgbClr val="FFFFFF"/>
                </a:solidFill>
                <a:highlight>
                  <a:srgbClr val="000000">
                    <a:alpha val="0"/>
                  </a:srgbClr>
                </a:highlight>
                <a:latin typeface="Calibri"/>
                <a:cs typeface="Calibri"/>
              </a:rPr>
              <a:t>No borre las “cookies”.</a:t>
            </a:r>
          </a:p>
          <a:p>
            <a:pPr marL="1005840" lvl="1" indent="-457200" rtl="0">
              <a:spcBef>
                <a:spcPts val="600"/>
              </a:spcBef>
              <a:spcAft>
                <a:spcPts val="1200"/>
              </a:spcAft>
              <a:buClr>
                <a:srgbClr val="98D43C"/>
              </a:buClr>
              <a:buFont typeface="Wingdings" panose="05000000000000000000" pitchFamily="2" charset="2"/>
              <a:buChar char="§"/>
              <a:tabLst>
                <a:tab pos="341313" algn="l"/>
                <a:tab pos="395288" algn="l"/>
              </a:tabLst>
            </a:pPr>
            <a:r>
              <a:rPr lang="es-419" sz="2200" b="0" i="0" u="none" strike="noStrike" spc="-5" dirty="0">
                <a:solidFill>
                  <a:srgbClr val="FFFFFF"/>
                </a:solidFill>
                <a:highlight>
                  <a:srgbClr val="000000">
                    <a:alpha val="0"/>
                  </a:srgbClr>
                </a:highlight>
                <a:latin typeface="Calibri"/>
                <a:cs typeface="Calibri"/>
              </a:rPr>
              <a:t>Para navegar por la aplicación, haga clic en los botones de flecha verde del panel inferior de la aplicación. No haga clic en el botón back” (atrás) de la esquina superior izquierda de su navegador. </a:t>
            </a:r>
          </a:p>
          <a:p>
            <a:pPr marL="1005840" lvl="1" indent="-457200" rtl="0">
              <a:spcBef>
                <a:spcPts val="600"/>
              </a:spcBef>
              <a:spcAft>
                <a:spcPts val="1200"/>
              </a:spcAft>
              <a:buClr>
                <a:srgbClr val="98D43C"/>
              </a:buClr>
              <a:buFont typeface="Wingdings" panose="05000000000000000000" pitchFamily="2" charset="2"/>
              <a:buChar char="§"/>
              <a:tabLst>
                <a:tab pos="341313" algn="l"/>
                <a:tab pos="395288" algn="l"/>
              </a:tabLst>
            </a:pPr>
            <a:r>
              <a:rPr lang="es-419" sz="2200" b="0" i="0" u="none" strike="noStrike" spc="-5" dirty="0">
                <a:solidFill>
                  <a:srgbClr val="FFFFFF"/>
                </a:solidFill>
                <a:highlight>
                  <a:srgbClr val="000000">
                    <a:alpha val="0"/>
                  </a:srgbClr>
                </a:highlight>
                <a:latin typeface="Calibri"/>
                <a:cs typeface="Calibri"/>
              </a:rPr>
              <a:t>La sistema de solicitud se guarda mientras trabaja. No hay botón de guardar. </a:t>
            </a:r>
          </a:p>
          <a:p>
            <a:pPr marL="1005840" lvl="1" indent="-457200" rtl="0">
              <a:spcBef>
                <a:spcPts val="600"/>
              </a:spcBef>
              <a:spcAft>
                <a:spcPts val="1200"/>
              </a:spcAft>
              <a:buClr>
                <a:srgbClr val="98D43C"/>
              </a:buClr>
              <a:buFont typeface="Wingdings" panose="05000000000000000000" pitchFamily="2" charset="2"/>
              <a:buChar char="§"/>
              <a:tabLst>
                <a:tab pos="341313" algn="l"/>
                <a:tab pos="395288" algn="l"/>
              </a:tabLst>
            </a:pPr>
            <a:r>
              <a:rPr lang="es-419" sz="2200" b="0" i="0" u="none" strike="noStrike" spc="-5" dirty="0">
                <a:solidFill>
                  <a:srgbClr val="FFFFFF"/>
                </a:solidFill>
                <a:highlight>
                  <a:srgbClr val="000000">
                    <a:alpha val="0"/>
                  </a:srgbClr>
                </a:highlight>
                <a:latin typeface="Calibri"/>
                <a:cs typeface="Calibri"/>
              </a:rPr>
              <a:t>No pase de la página de firma hasta que haya terminado, o su solicitud se enviará automáticamente.</a:t>
            </a: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7" name="Straight Connector 6">
            <a:extLst>
              <a:ext uri="{FF2B5EF4-FFF2-40B4-BE49-F238E27FC236}">
                <a16:creationId xmlns:a16="http://schemas.microsoft.com/office/drawing/2014/main" id="{999CF841-71B4-48E2-B9AD-3950B056DA4E}"/>
              </a:ext>
            </a:extLst>
          </p:cNvPr>
          <p:cNvCxnSpPr/>
          <p:nvPr/>
        </p:nvCxnSpPr>
        <p:spPr>
          <a:xfrm>
            <a:off x="218385" y="782128"/>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4679566"/>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141638" y="158865"/>
            <a:ext cx="10515600" cy="640080"/>
          </a:xfrm>
        </p:spPr>
        <p:txBody>
          <a:bodyPr>
            <a:noAutofit/>
          </a:bodyPr>
          <a:lstStyle/>
          <a:p>
            <a:pPr rtl="0"/>
            <a:r>
              <a:rPr lang="es-419" sz="3000" b="1" i="0" u="none" strike="noStrike" dirty="0">
                <a:solidFill>
                  <a:srgbClr val="FFFFFF"/>
                </a:solidFill>
                <a:highlight>
                  <a:srgbClr val="000000">
                    <a:alpha val="0"/>
                  </a:srgbClr>
                </a:highlight>
                <a:latin typeface="Calibri"/>
                <a:cs typeface="Calibri"/>
              </a:rPr>
              <a:t>Información y documentación necesarias</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141638" y="1041659"/>
            <a:ext cx="10922195" cy="4520242"/>
          </a:xfrm>
        </p:spPr>
        <p:txBody>
          <a:bodyPr numCol="2">
            <a:noAutofit/>
          </a:bodyPr>
          <a:lstStyle/>
          <a:p>
            <a:pPr marL="419100" indent="-342900" rtl="0">
              <a:lnSpc>
                <a:spcPct val="100000"/>
              </a:lnSpc>
              <a:spcBef>
                <a:spcPts val="600"/>
              </a:spcBef>
              <a:spcAft>
                <a:spcPts val="600"/>
              </a:spcAft>
              <a:buClr>
                <a:srgbClr val="98D43C"/>
              </a:buClr>
              <a:buFont typeface="Wingdings" panose="05000000000000000000" pitchFamily="2" charset="2"/>
              <a:buChar char="§"/>
              <a:tabLst>
                <a:tab pos="304800" algn="l"/>
              </a:tabLst>
            </a:pPr>
            <a:r>
              <a:rPr lang="es-419" sz="2400" b="1" i="0" u="none" strike="noStrike" spc="-5" dirty="0">
                <a:solidFill>
                  <a:srgbClr val="FFFFFF"/>
                </a:solidFill>
                <a:highlight>
                  <a:srgbClr val="000000">
                    <a:alpha val="0"/>
                  </a:srgbClr>
                </a:highlight>
                <a:latin typeface="Calibri"/>
                <a:cs typeface="Calibri"/>
              </a:rPr>
              <a:t>Información básica del solicitante</a:t>
            </a:r>
          </a:p>
          <a:p>
            <a:pPr marL="876300" lvl="1" indent="-342900" rtl="0">
              <a:spcBef>
                <a:spcPts val="600"/>
              </a:spcBef>
              <a:spcAft>
                <a:spcPts val="600"/>
              </a:spcAft>
              <a:buClr>
                <a:srgbClr val="98D43C"/>
              </a:buClr>
              <a:buFont typeface="Wingdings" panose="05000000000000000000" pitchFamily="2" charset="2"/>
              <a:buChar char="§"/>
              <a:tabLst>
                <a:tab pos="304800" algn="l"/>
              </a:tabLst>
            </a:pPr>
            <a:r>
              <a:rPr lang="es-419" sz="2200" b="0" i="0" u="none" strike="noStrike" spc="-5" dirty="0">
                <a:solidFill>
                  <a:srgbClr val="FFFFFF"/>
                </a:solidFill>
                <a:highlight>
                  <a:srgbClr val="000000">
                    <a:alpha val="0"/>
                  </a:srgbClr>
                </a:highlight>
                <a:latin typeface="Calibri"/>
                <a:cs typeface="Calibri"/>
              </a:rPr>
              <a:t>Números FEIN y UEI</a:t>
            </a:r>
          </a:p>
          <a:p>
            <a:pPr marL="876300" lvl="1" indent="-342900" rtl="0">
              <a:spcBef>
                <a:spcPts val="600"/>
              </a:spcBef>
              <a:spcAft>
                <a:spcPts val="600"/>
              </a:spcAft>
              <a:buClr>
                <a:srgbClr val="98D43C"/>
              </a:buClr>
              <a:buFont typeface="Wingdings" panose="05000000000000000000" pitchFamily="2" charset="2"/>
              <a:buChar char="§"/>
              <a:tabLst>
                <a:tab pos="304800" algn="l"/>
              </a:tabLst>
            </a:pPr>
            <a:r>
              <a:rPr lang="es-419" sz="2200" b="0" i="0" u="none" strike="noStrike" spc="-5" dirty="0">
                <a:solidFill>
                  <a:srgbClr val="FFFFFF"/>
                </a:solidFill>
                <a:highlight>
                  <a:srgbClr val="000000">
                    <a:alpha val="0"/>
                  </a:srgbClr>
                </a:highlight>
                <a:latin typeface="Calibri"/>
                <a:cs typeface="Calibri"/>
              </a:rPr>
              <a:t>Situación del seguro de inundación</a:t>
            </a:r>
          </a:p>
          <a:p>
            <a:pPr marL="876300" lvl="1" indent="-342900" rtl="0">
              <a:spcBef>
                <a:spcPts val="600"/>
              </a:spcBef>
              <a:spcAft>
                <a:spcPts val="600"/>
              </a:spcAft>
              <a:buClr>
                <a:srgbClr val="98D43C"/>
              </a:buClr>
              <a:buFont typeface="Wingdings" panose="05000000000000000000" pitchFamily="2" charset="2"/>
              <a:buChar char="§"/>
              <a:tabLst>
                <a:tab pos="304800" algn="l"/>
              </a:tabLst>
            </a:pPr>
            <a:r>
              <a:rPr lang="es-419" sz="2200" b="0" i="0" u="none" strike="noStrike" spc="-5" dirty="0">
                <a:solidFill>
                  <a:srgbClr val="FFFFFF"/>
                </a:solidFill>
                <a:highlight>
                  <a:srgbClr val="000000">
                    <a:alpha val="0"/>
                  </a:srgbClr>
                </a:highlight>
                <a:latin typeface="Calibri"/>
                <a:cs typeface="Calibri"/>
              </a:rPr>
              <a:t>Ubicación de la MID que califique</a:t>
            </a:r>
          </a:p>
          <a:p>
            <a:pPr marL="876300" lvl="1" indent="-342900" rtl="0">
              <a:spcBef>
                <a:spcPts val="600"/>
              </a:spcBef>
              <a:spcAft>
                <a:spcPts val="600"/>
              </a:spcAft>
              <a:buClr>
                <a:srgbClr val="98D43C"/>
              </a:buClr>
              <a:buFont typeface="Wingdings" panose="05000000000000000000" pitchFamily="2" charset="2"/>
              <a:buChar char="§"/>
              <a:tabLst>
                <a:tab pos="304800" algn="l"/>
              </a:tabLst>
            </a:pPr>
            <a:r>
              <a:rPr lang="es-419" sz="2200" b="0" i="0" u="none" strike="noStrike" spc="-5" dirty="0">
                <a:solidFill>
                  <a:srgbClr val="FFFFFF"/>
                </a:solidFill>
                <a:highlight>
                  <a:srgbClr val="000000">
                    <a:alpha val="0"/>
                  </a:srgbClr>
                </a:highlight>
                <a:latin typeface="Calibri"/>
                <a:cs typeface="Calibri"/>
              </a:rPr>
              <a:t>Información de contacto y del cosolicitante</a:t>
            </a:r>
          </a:p>
          <a:p>
            <a:pPr marL="419100" indent="-342900" rtl="0">
              <a:spcBef>
                <a:spcPts val="600"/>
              </a:spcBef>
              <a:spcAft>
                <a:spcPts val="600"/>
              </a:spcAft>
              <a:buClr>
                <a:srgbClr val="98D43C"/>
              </a:buClr>
              <a:buFont typeface="Wingdings" panose="05000000000000000000" pitchFamily="2" charset="2"/>
              <a:buChar char="§"/>
              <a:tabLst>
                <a:tab pos="304800" algn="l"/>
              </a:tabLst>
            </a:pPr>
            <a:r>
              <a:rPr lang="es-419" sz="2400" b="1" i="0" u="none" strike="noStrike" spc="-5" dirty="0">
                <a:solidFill>
                  <a:srgbClr val="FFFFFF"/>
                </a:solidFill>
                <a:highlight>
                  <a:srgbClr val="000000">
                    <a:alpha val="0"/>
                  </a:srgbClr>
                </a:highlight>
                <a:latin typeface="Calibri"/>
                <a:cs typeface="Calibri"/>
              </a:rPr>
              <a:t>Participación ciudadana</a:t>
            </a:r>
          </a:p>
          <a:p>
            <a:pPr marL="876300" lvl="1" indent="-342900" rtl="0">
              <a:spcBef>
                <a:spcPts val="600"/>
              </a:spcBef>
              <a:spcAft>
                <a:spcPts val="600"/>
              </a:spcAft>
              <a:buClr>
                <a:srgbClr val="98D43C"/>
              </a:buClr>
              <a:buFont typeface="Wingdings" panose="05000000000000000000" pitchFamily="2" charset="2"/>
              <a:buChar char="§"/>
              <a:tabLst>
                <a:tab pos="304800" algn="l"/>
              </a:tabLst>
            </a:pPr>
            <a:r>
              <a:rPr lang="es-419" sz="2200" b="0" i="0" u="none" strike="noStrike" spc="-5" dirty="0">
                <a:solidFill>
                  <a:srgbClr val="FFFFFF"/>
                </a:solidFill>
                <a:highlight>
                  <a:srgbClr val="000000">
                    <a:alpha val="0"/>
                  </a:srgbClr>
                </a:highlight>
                <a:latin typeface="Calibri"/>
                <a:cs typeface="Calibri"/>
              </a:rPr>
              <a:t>Aviso público</a:t>
            </a:r>
          </a:p>
          <a:p>
            <a:pPr marL="876300" lvl="1" indent="-342900" rtl="0">
              <a:spcBef>
                <a:spcPts val="600"/>
              </a:spcBef>
              <a:spcAft>
                <a:spcPts val="600"/>
              </a:spcAft>
              <a:buClr>
                <a:srgbClr val="98D43C"/>
              </a:buClr>
              <a:buFont typeface="Wingdings" panose="05000000000000000000" pitchFamily="2" charset="2"/>
              <a:buChar char="§"/>
              <a:tabLst>
                <a:tab pos="304800" algn="l"/>
              </a:tabLst>
            </a:pPr>
            <a:r>
              <a:rPr lang="es-419" sz="2200" b="0" i="0" u="none" strike="noStrike" spc="-5" dirty="0">
                <a:solidFill>
                  <a:srgbClr val="FFFFFF"/>
                </a:solidFill>
                <a:highlight>
                  <a:srgbClr val="000000">
                    <a:alpha val="0"/>
                  </a:srgbClr>
                </a:highlight>
                <a:latin typeface="Calibri"/>
                <a:cs typeface="Calibri"/>
              </a:rPr>
              <a:t>Agenda y actas de la audiencia pública</a:t>
            </a:r>
          </a:p>
          <a:p>
            <a:pPr marL="876300" lvl="1" indent="-342900" rtl="0">
              <a:spcBef>
                <a:spcPts val="600"/>
              </a:spcBef>
              <a:spcAft>
                <a:spcPts val="600"/>
              </a:spcAft>
              <a:buClr>
                <a:srgbClr val="98D43C"/>
              </a:buClr>
              <a:buFont typeface="Wingdings" panose="05000000000000000000" pitchFamily="2" charset="2"/>
              <a:buChar char="§"/>
              <a:tabLst>
                <a:tab pos="304800" algn="l"/>
              </a:tabLst>
            </a:pPr>
            <a:r>
              <a:rPr lang="es-419" sz="2200" b="0" i="0" u="none" strike="noStrike" spc="-5" dirty="0">
                <a:solidFill>
                  <a:srgbClr val="FFFFFF"/>
                </a:solidFill>
                <a:highlight>
                  <a:srgbClr val="000000">
                    <a:alpha val="0"/>
                  </a:srgbClr>
                </a:highlight>
                <a:latin typeface="Calibri"/>
                <a:cs typeface="Calibri"/>
              </a:rPr>
              <a:t>Comentarios del público</a:t>
            </a:r>
          </a:p>
          <a:p>
            <a:pPr marL="419100" indent="-342900">
              <a:lnSpc>
                <a:spcPct val="100000"/>
              </a:lnSpc>
              <a:spcBef>
                <a:spcPts val="600"/>
              </a:spcBef>
              <a:spcAft>
                <a:spcPts val="600"/>
              </a:spcAft>
              <a:buClr>
                <a:srgbClr val="98D43C"/>
              </a:buClr>
              <a:buFont typeface="Wingdings" panose="05000000000000000000" pitchFamily="2" charset="2"/>
              <a:buChar char="§"/>
              <a:tabLst>
                <a:tab pos="304800" algn="l"/>
              </a:tabLst>
            </a:pPr>
            <a:endParaRPr lang="es-419" sz="2200" b="1" spc="-5" dirty="0">
              <a:solidFill>
                <a:srgbClr val="FFFFFF"/>
              </a:solidFill>
              <a:cs typeface="Calibri" panose="020F0502020204030204" pitchFamily="34" charset="0"/>
            </a:endParaRPr>
          </a:p>
          <a:p>
            <a:pPr marL="419100" indent="-342900" rtl="0">
              <a:lnSpc>
                <a:spcPct val="100000"/>
              </a:lnSpc>
              <a:spcBef>
                <a:spcPts val="600"/>
              </a:spcBef>
              <a:spcAft>
                <a:spcPts val="600"/>
              </a:spcAft>
              <a:buClr>
                <a:srgbClr val="98D43C"/>
              </a:buClr>
              <a:buFont typeface="Wingdings" panose="05000000000000000000" pitchFamily="2" charset="2"/>
              <a:buChar char="§"/>
              <a:tabLst>
                <a:tab pos="304800" algn="l"/>
              </a:tabLst>
            </a:pPr>
            <a:r>
              <a:rPr lang="es-419" sz="2400" b="1" i="0" u="none" strike="noStrike" spc="-5" dirty="0">
                <a:solidFill>
                  <a:srgbClr val="FFFFFF"/>
                </a:solidFill>
                <a:highlight>
                  <a:srgbClr val="000000">
                    <a:alpha val="0"/>
                  </a:srgbClr>
                </a:highlight>
                <a:latin typeface="Calibri"/>
                <a:cs typeface="Calibri"/>
              </a:rPr>
              <a:t>Mapas</a:t>
            </a:r>
          </a:p>
          <a:p>
            <a:pPr marL="876300" lvl="1" indent="-342900" rtl="0">
              <a:spcBef>
                <a:spcPts val="600"/>
              </a:spcBef>
              <a:spcAft>
                <a:spcPts val="600"/>
              </a:spcAft>
              <a:buClr>
                <a:srgbClr val="98D43C"/>
              </a:buClr>
              <a:buFont typeface="Wingdings" panose="05000000000000000000" pitchFamily="2" charset="2"/>
              <a:buChar char="§"/>
              <a:tabLst>
                <a:tab pos="304800" algn="l"/>
              </a:tabLst>
            </a:pPr>
            <a:r>
              <a:rPr lang="es-419" sz="2200" b="0" i="0" u="none" strike="noStrike" spc="-5" dirty="0">
                <a:solidFill>
                  <a:srgbClr val="FFFFFF"/>
                </a:solidFill>
                <a:highlight>
                  <a:srgbClr val="000000">
                    <a:alpha val="0"/>
                  </a:srgbClr>
                </a:highlight>
                <a:latin typeface="Calibri"/>
                <a:cs typeface="Calibri"/>
              </a:rPr>
              <a:t>Área de servicio del proyecto</a:t>
            </a:r>
          </a:p>
          <a:p>
            <a:pPr marL="876300" lvl="1" indent="-342900" rtl="0">
              <a:spcBef>
                <a:spcPts val="600"/>
              </a:spcBef>
              <a:spcAft>
                <a:spcPts val="600"/>
              </a:spcAft>
              <a:buClr>
                <a:srgbClr val="98D43C"/>
              </a:buClr>
              <a:buFont typeface="Wingdings" panose="05000000000000000000" pitchFamily="2" charset="2"/>
              <a:buChar char="§"/>
              <a:tabLst>
                <a:tab pos="304800" algn="l"/>
              </a:tabLst>
            </a:pPr>
            <a:r>
              <a:rPr lang="es-419" sz="2200" b="0" i="0" u="none" strike="noStrike" spc="-5" dirty="0">
                <a:solidFill>
                  <a:srgbClr val="FFFFFF"/>
                </a:solidFill>
                <a:highlight>
                  <a:srgbClr val="000000">
                    <a:alpha val="0"/>
                  </a:srgbClr>
                </a:highlight>
                <a:latin typeface="Calibri"/>
                <a:cs typeface="Calibri"/>
              </a:rPr>
              <a:t>Llanura aluvial más reciente </a:t>
            </a:r>
          </a:p>
          <a:p>
            <a:pPr marL="876300" lvl="1" indent="-342900" rtl="0">
              <a:spcBef>
                <a:spcPts val="600"/>
              </a:spcBef>
              <a:spcAft>
                <a:spcPts val="600"/>
              </a:spcAft>
              <a:buClr>
                <a:srgbClr val="98D43C"/>
              </a:buClr>
              <a:buFont typeface="Wingdings" panose="05000000000000000000" pitchFamily="2" charset="2"/>
              <a:buChar char="§"/>
              <a:tabLst>
                <a:tab pos="304800" algn="l"/>
              </a:tabLst>
            </a:pPr>
            <a:r>
              <a:rPr lang="es-419" sz="2200" b="0" i="0" u="none" strike="noStrike" spc="-5" dirty="0">
                <a:solidFill>
                  <a:srgbClr val="FFFFFF"/>
                </a:solidFill>
                <a:highlight>
                  <a:srgbClr val="000000">
                    <a:alpha val="0"/>
                  </a:srgbClr>
                </a:highlight>
                <a:latin typeface="Calibri"/>
                <a:cs typeface="Calibri"/>
              </a:rPr>
              <a:t>Área de servicio de LMI</a:t>
            </a:r>
          </a:p>
          <a:p>
            <a:pPr marL="396875" lvl="1" indent="-342900" rtl="0">
              <a:spcBef>
                <a:spcPts val="600"/>
              </a:spcBef>
              <a:spcAft>
                <a:spcPts val="600"/>
              </a:spcAft>
              <a:buClr>
                <a:srgbClr val="98D43C"/>
              </a:buClr>
              <a:buFont typeface="Wingdings" panose="05000000000000000000" pitchFamily="2" charset="2"/>
              <a:buChar char="§"/>
              <a:tabLst>
                <a:tab pos="304800" algn="l"/>
              </a:tabLst>
            </a:pPr>
            <a:r>
              <a:rPr lang="es-419" sz="2400" b="1" i="0" u="none" strike="noStrike" spc="-5" dirty="0">
                <a:solidFill>
                  <a:srgbClr val="FFFFFF"/>
                </a:solidFill>
                <a:highlight>
                  <a:srgbClr val="000000">
                    <a:alpha val="0"/>
                  </a:srgbClr>
                </a:highlight>
                <a:latin typeface="Calibri"/>
                <a:cs typeface="Calibri"/>
              </a:rPr>
              <a:t>Fotografías</a:t>
            </a:r>
          </a:p>
          <a:p>
            <a:pPr marL="396875" lvl="1" indent="-342900" rtl="0">
              <a:spcBef>
                <a:spcPts val="600"/>
              </a:spcBef>
              <a:spcAft>
                <a:spcPts val="600"/>
              </a:spcAft>
              <a:buClr>
                <a:srgbClr val="98D43C"/>
              </a:buClr>
              <a:buFont typeface="Wingdings" panose="05000000000000000000" pitchFamily="2" charset="2"/>
              <a:buChar char="§"/>
              <a:tabLst>
                <a:tab pos="304800" algn="l"/>
              </a:tabLst>
            </a:pPr>
            <a:r>
              <a:rPr lang="es-419" sz="2400" b="1" i="0" u="none" strike="noStrike" spc="-5" dirty="0">
                <a:solidFill>
                  <a:srgbClr val="FFFFFF"/>
                </a:solidFill>
                <a:highlight>
                  <a:srgbClr val="000000">
                    <a:alpha val="0"/>
                  </a:srgbClr>
                </a:highlight>
                <a:latin typeface="Calibri"/>
                <a:cs typeface="Calibri"/>
              </a:rPr>
              <a:t>Plantilla de organigrama</a:t>
            </a:r>
          </a:p>
          <a:p>
            <a:pPr marL="396875" lvl="1" indent="-342900" rtl="0">
              <a:spcBef>
                <a:spcPts val="600"/>
              </a:spcBef>
              <a:spcAft>
                <a:spcPts val="600"/>
              </a:spcAft>
              <a:buClr>
                <a:srgbClr val="98D43C"/>
              </a:buClr>
              <a:buFont typeface="Wingdings" panose="05000000000000000000" pitchFamily="2" charset="2"/>
              <a:buChar char="§"/>
              <a:tabLst>
                <a:tab pos="304800" algn="l"/>
              </a:tabLst>
            </a:pPr>
            <a:r>
              <a:rPr lang="es-419" sz="2400" b="1" i="0" u="none" strike="noStrike" spc="-5" dirty="0">
                <a:solidFill>
                  <a:srgbClr val="FFFFFF"/>
                </a:solidFill>
                <a:highlight>
                  <a:srgbClr val="000000">
                    <a:alpha val="0"/>
                  </a:srgbClr>
                </a:highlight>
                <a:latin typeface="Calibri"/>
                <a:cs typeface="Calibri"/>
              </a:rPr>
              <a:t>Plantilla del plan de trabajo</a:t>
            </a:r>
          </a:p>
          <a:p>
            <a:pPr marL="396875" lvl="1" indent="-342900" rtl="0">
              <a:spcBef>
                <a:spcPts val="600"/>
              </a:spcBef>
              <a:spcAft>
                <a:spcPts val="600"/>
              </a:spcAft>
              <a:buClr>
                <a:srgbClr val="98D43C"/>
              </a:buClr>
              <a:buFont typeface="Wingdings" panose="05000000000000000000" pitchFamily="2" charset="2"/>
              <a:buChar char="§"/>
              <a:tabLst>
                <a:tab pos="304800" algn="l"/>
              </a:tabLst>
            </a:pPr>
            <a:r>
              <a:rPr lang="es-419" sz="2400" b="1" i="0" u="none" strike="noStrike" spc="-5" dirty="0">
                <a:solidFill>
                  <a:srgbClr val="FFFFFF"/>
                </a:solidFill>
                <a:highlight>
                  <a:srgbClr val="000000">
                    <a:alpha val="0"/>
                  </a:srgbClr>
                </a:highlight>
                <a:latin typeface="Calibri"/>
                <a:cs typeface="Calibri"/>
              </a:rPr>
              <a:t>Objetivo Nacional</a:t>
            </a:r>
          </a:p>
          <a:p>
            <a:pPr marL="876300" lvl="1" indent="-342900" rtl="0">
              <a:spcBef>
                <a:spcPts val="600"/>
              </a:spcBef>
              <a:spcAft>
                <a:spcPts val="600"/>
              </a:spcAft>
              <a:buClr>
                <a:srgbClr val="98D43C"/>
              </a:buClr>
              <a:buFont typeface="Wingdings" panose="05000000000000000000" pitchFamily="2" charset="2"/>
              <a:buChar char="§"/>
              <a:tabLst>
                <a:tab pos="304800" algn="l"/>
              </a:tabLst>
            </a:pPr>
            <a:r>
              <a:rPr lang="es-419" sz="2200" b="0" i="0" u="none" strike="noStrike" spc="-5" dirty="0">
                <a:solidFill>
                  <a:srgbClr val="FFFFFF"/>
                </a:solidFill>
                <a:highlight>
                  <a:srgbClr val="000000">
                    <a:alpha val="0"/>
                  </a:srgbClr>
                </a:highlight>
                <a:latin typeface="Calibri"/>
                <a:cs typeface="Calibri"/>
              </a:rPr>
              <a:t>Datos del censo o de la encuesta LMI</a:t>
            </a: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7" name="Straight Connector 6">
            <a:extLst>
              <a:ext uri="{FF2B5EF4-FFF2-40B4-BE49-F238E27FC236}">
                <a16:creationId xmlns:a16="http://schemas.microsoft.com/office/drawing/2014/main" id="{10487A2B-B200-41F9-B957-EAA19172CF20}"/>
              </a:ext>
            </a:extLst>
          </p:cNvPr>
          <p:cNvCxnSpPr/>
          <p:nvPr/>
        </p:nvCxnSpPr>
        <p:spPr>
          <a:xfrm>
            <a:off x="141638" y="793343"/>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1108197"/>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119503" y="158590"/>
            <a:ext cx="10515600" cy="640080"/>
          </a:xfrm>
        </p:spPr>
        <p:txBody>
          <a:bodyPr>
            <a:noAutofit/>
          </a:bodyPr>
          <a:lstStyle/>
          <a:p>
            <a:pPr rtl="0"/>
            <a:r>
              <a:rPr lang="es-419" sz="2800" b="1" i="0" u="none" strike="noStrike" dirty="0">
                <a:solidFill>
                  <a:srgbClr val="FFFFFF"/>
                </a:solidFill>
                <a:highlight>
                  <a:srgbClr val="000000">
                    <a:alpha val="0"/>
                  </a:srgbClr>
                </a:highlight>
                <a:latin typeface="Calibri"/>
                <a:cs typeface="Calibri"/>
              </a:rPr>
              <a:t>Información y documentación necesarias, continuación</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119503" y="1082727"/>
            <a:ext cx="10515600" cy="4667250"/>
          </a:xfrm>
        </p:spPr>
        <p:txBody>
          <a:bodyPr>
            <a:noAutofit/>
          </a:bodyPr>
          <a:lstStyle/>
          <a:p>
            <a:pPr marL="419100" indent="-342900" rtl="0">
              <a:spcBef>
                <a:spcPts val="100"/>
              </a:spcBef>
              <a:spcAft>
                <a:spcPts val="1200"/>
              </a:spcAft>
              <a:buClr>
                <a:srgbClr val="98D43C"/>
              </a:buClr>
              <a:buFont typeface="Wingdings" panose="05000000000000000000" pitchFamily="2" charset="2"/>
              <a:buChar char="§"/>
              <a:tabLst>
                <a:tab pos="304800" algn="l"/>
              </a:tabLst>
            </a:pPr>
            <a:r>
              <a:rPr lang="es-419" sz="2400" b="0" i="0" u="none" strike="noStrike" spc="-5" dirty="0">
                <a:solidFill>
                  <a:srgbClr val="FFFFFF"/>
                </a:solidFill>
                <a:highlight>
                  <a:srgbClr val="000000">
                    <a:alpha val="0"/>
                  </a:srgbClr>
                </a:highlight>
                <a:latin typeface="Calibri"/>
                <a:cs typeface="Calibri"/>
              </a:rPr>
              <a:t>Narrativas</a:t>
            </a:r>
          </a:p>
          <a:p>
            <a:pPr marL="876300" lvl="1" indent="-342900" rtl="0">
              <a:spcBef>
                <a:spcPts val="100"/>
              </a:spcBef>
              <a:spcAft>
                <a:spcPts val="1200"/>
              </a:spcAft>
              <a:buClr>
                <a:srgbClr val="98D43C"/>
              </a:buClr>
              <a:buFont typeface="Wingdings" panose="05000000000000000000" pitchFamily="2" charset="2"/>
              <a:buChar char="§"/>
              <a:tabLst>
                <a:tab pos="304800" algn="l"/>
              </a:tabLst>
            </a:pPr>
            <a:r>
              <a:rPr lang="es-419" sz="2200" b="0" i="0" u="none" strike="noStrike" spc="-5" dirty="0">
                <a:solidFill>
                  <a:srgbClr val="FFFFFF"/>
                </a:solidFill>
                <a:highlight>
                  <a:srgbClr val="000000">
                    <a:alpha val="0"/>
                  </a:srgbClr>
                </a:highlight>
                <a:latin typeface="Calibri"/>
                <a:cs typeface="Calibri"/>
              </a:rPr>
              <a:t>Descripción del proyecto</a:t>
            </a:r>
          </a:p>
          <a:p>
            <a:pPr marL="876300" lvl="1" indent="-342900" rtl="0">
              <a:spcBef>
                <a:spcPts val="100"/>
              </a:spcBef>
              <a:spcAft>
                <a:spcPts val="1200"/>
              </a:spcAft>
              <a:buClr>
                <a:srgbClr val="98D43C"/>
              </a:buClr>
              <a:buFont typeface="Wingdings" panose="05000000000000000000" pitchFamily="2" charset="2"/>
              <a:buChar char="§"/>
              <a:tabLst>
                <a:tab pos="304800" algn="l"/>
              </a:tabLst>
            </a:pPr>
            <a:r>
              <a:rPr lang="es-419" sz="2200" b="0" i="0" u="none" strike="noStrike" spc="-5" dirty="0">
                <a:solidFill>
                  <a:srgbClr val="FFFFFF"/>
                </a:solidFill>
                <a:highlight>
                  <a:srgbClr val="000000">
                    <a:alpha val="0"/>
                  </a:srgbClr>
                </a:highlight>
                <a:latin typeface="Calibri"/>
                <a:cs typeface="Calibri"/>
              </a:rPr>
              <a:t>Resumen de daños y respaldo ante el huracán Sally</a:t>
            </a:r>
          </a:p>
          <a:p>
            <a:pPr marL="876300" lvl="1" indent="-342900" rtl="0">
              <a:spcBef>
                <a:spcPts val="100"/>
              </a:spcBef>
              <a:spcAft>
                <a:spcPts val="1200"/>
              </a:spcAft>
              <a:buClr>
                <a:srgbClr val="98D43C"/>
              </a:buClr>
              <a:buFont typeface="Wingdings" panose="05000000000000000000" pitchFamily="2" charset="2"/>
              <a:buChar char="§"/>
              <a:tabLst>
                <a:tab pos="304800" algn="l"/>
              </a:tabLst>
            </a:pPr>
            <a:r>
              <a:rPr lang="es-419" sz="2200" b="0" i="0" u="none" strike="noStrike" spc="-5" dirty="0">
                <a:solidFill>
                  <a:srgbClr val="FFFFFF"/>
                </a:solidFill>
                <a:highlight>
                  <a:srgbClr val="000000">
                    <a:alpha val="0"/>
                  </a:srgbClr>
                </a:highlight>
                <a:latin typeface="Calibri"/>
                <a:cs typeface="Calibri"/>
              </a:rPr>
              <a:t>Necesidades insatisfechas</a:t>
            </a:r>
          </a:p>
          <a:p>
            <a:pPr marL="876300" lvl="1" indent="-342900" rtl="0">
              <a:spcBef>
                <a:spcPts val="100"/>
              </a:spcBef>
              <a:spcAft>
                <a:spcPts val="1200"/>
              </a:spcAft>
              <a:buClr>
                <a:srgbClr val="98D43C"/>
              </a:buClr>
              <a:buFont typeface="Wingdings" panose="05000000000000000000" pitchFamily="2" charset="2"/>
              <a:buChar char="§"/>
              <a:tabLst>
                <a:tab pos="304800" algn="l"/>
              </a:tabLst>
            </a:pPr>
            <a:r>
              <a:rPr lang="es-419" sz="2200" b="0" i="0" u="none" strike="noStrike" spc="-5" dirty="0">
                <a:solidFill>
                  <a:srgbClr val="FFFFFF"/>
                </a:solidFill>
                <a:highlight>
                  <a:srgbClr val="000000">
                    <a:alpha val="0"/>
                  </a:srgbClr>
                </a:highlight>
                <a:latin typeface="Calibri"/>
                <a:cs typeface="Calibri"/>
              </a:rPr>
              <a:t>Capacidad de gestión</a:t>
            </a:r>
          </a:p>
          <a:p>
            <a:pPr marL="876300" lvl="1" indent="-342900" rtl="0">
              <a:spcBef>
                <a:spcPts val="100"/>
              </a:spcBef>
              <a:spcAft>
                <a:spcPts val="1200"/>
              </a:spcAft>
              <a:buClr>
                <a:srgbClr val="98D43C"/>
              </a:buClr>
              <a:buFont typeface="Wingdings" panose="05000000000000000000" pitchFamily="2" charset="2"/>
              <a:buChar char="§"/>
              <a:tabLst>
                <a:tab pos="304800" algn="l"/>
              </a:tabLst>
            </a:pPr>
            <a:r>
              <a:rPr lang="es-419" sz="2200" b="0" i="0" u="none" strike="noStrike" spc="-5" dirty="0">
                <a:solidFill>
                  <a:srgbClr val="FFFFFF"/>
                </a:solidFill>
                <a:highlight>
                  <a:srgbClr val="000000">
                    <a:alpha val="0"/>
                  </a:srgbClr>
                </a:highlight>
                <a:latin typeface="Calibri"/>
                <a:cs typeface="Calibri"/>
              </a:rPr>
              <a:t>Proceso de contratación</a:t>
            </a:r>
          </a:p>
          <a:p>
            <a:pPr marL="876300" lvl="1" indent="-342900" rtl="0">
              <a:spcBef>
                <a:spcPts val="100"/>
              </a:spcBef>
              <a:spcAft>
                <a:spcPts val="1200"/>
              </a:spcAft>
              <a:buClr>
                <a:srgbClr val="98D43C"/>
              </a:buClr>
              <a:buFont typeface="Wingdings" panose="05000000000000000000" pitchFamily="2" charset="2"/>
              <a:buChar char="§"/>
              <a:tabLst>
                <a:tab pos="304800" algn="l"/>
              </a:tabLst>
            </a:pPr>
            <a:r>
              <a:rPr lang="es-419" sz="2200" b="0" i="0" u="none" strike="noStrike" spc="-5" dirty="0">
                <a:solidFill>
                  <a:srgbClr val="FFFFFF"/>
                </a:solidFill>
                <a:highlight>
                  <a:srgbClr val="000000">
                    <a:alpha val="0"/>
                  </a:srgbClr>
                </a:highlight>
                <a:latin typeface="Calibri"/>
                <a:cs typeface="Calibri"/>
              </a:rPr>
              <a:t>Disponibilidad para proceder</a:t>
            </a:r>
          </a:p>
          <a:p>
            <a:pPr marL="876300" lvl="1" indent="-342900" rtl="0">
              <a:spcBef>
                <a:spcPts val="100"/>
              </a:spcBef>
              <a:spcAft>
                <a:spcPts val="1200"/>
              </a:spcAft>
              <a:buClr>
                <a:srgbClr val="98D43C"/>
              </a:buClr>
              <a:buFont typeface="Wingdings" panose="05000000000000000000" pitchFamily="2" charset="2"/>
              <a:buChar char="§"/>
              <a:tabLst>
                <a:tab pos="304800" algn="l"/>
              </a:tabLst>
            </a:pPr>
            <a:r>
              <a:rPr lang="es-419" sz="2200" b="0" i="0" u="none" strike="noStrike" spc="-5" dirty="0">
                <a:solidFill>
                  <a:srgbClr val="FFFFFF"/>
                </a:solidFill>
                <a:highlight>
                  <a:srgbClr val="000000">
                    <a:alpha val="0"/>
                  </a:srgbClr>
                </a:highlight>
                <a:latin typeface="Calibri"/>
                <a:cs typeface="Calibri"/>
              </a:rPr>
              <a:t>Presupuesto, incluidos los presupuestos y los fondos apalancados</a:t>
            </a: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7" name="Straight Connector 6">
            <a:extLst>
              <a:ext uri="{FF2B5EF4-FFF2-40B4-BE49-F238E27FC236}">
                <a16:creationId xmlns:a16="http://schemas.microsoft.com/office/drawing/2014/main" id="{FB8C5ABD-BD43-4B10-845D-847E1C20A3A8}"/>
              </a:ext>
            </a:extLst>
          </p:cNvPr>
          <p:cNvCxnSpPr/>
          <p:nvPr/>
        </p:nvCxnSpPr>
        <p:spPr>
          <a:xfrm>
            <a:off x="119503" y="798670"/>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6536650"/>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128180" y="148763"/>
            <a:ext cx="10515600" cy="640080"/>
          </a:xfrm>
        </p:spPr>
        <p:txBody>
          <a:bodyPr>
            <a:noAutofit/>
          </a:bodyPr>
          <a:lstStyle/>
          <a:p>
            <a:pPr rtl="0"/>
            <a:r>
              <a:rPr lang="es-419" sz="2800" b="1" i="0" u="none" strike="noStrike" dirty="0">
                <a:solidFill>
                  <a:srgbClr val="FFFFFF"/>
                </a:solidFill>
                <a:highlight>
                  <a:srgbClr val="000000">
                    <a:alpha val="0"/>
                  </a:srgbClr>
                </a:highlight>
                <a:latin typeface="Calibri"/>
                <a:cs typeface="Calibri"/>
              </a:rPr>
              <a:t>Enlaces útiles y preguntas</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5" y="1307806"/>
            <a:ext cx="10515600" cy="3579132"/>
          </a:xfrm>
        </p:spPr>
        <p:txBody>
          <a:bodyPr>
            <a:noAutofit/>
          </a:bodyPr>
          <a:lstStyle/>
          <a:p>
            <a:pPr marL="457200" marR="0" lvl="0" indent="-463550" algn="l" defTabSz="914400" rtl="0" eaLnBrk="1" fontAlgn="auto" latinLnBrk="0" hangingPunct="1">
              <a:lnSpc>
                <a:spcPct val="100000"/>
              </a:lnSpc>
              <a:spcBef>
                <a:spcPts val="855"/>
              </a:spcBef>
              <a:spcAft>
                <a:spcPct val="0"/>
              </a:spcAft>
              <a:buClr>
                <a:srgbClr val="98D43C"/>
              </a:buClr>
              <a:buSzTx/>
              <a:buFont typeface="Wingdings" panose="05000000000000000000" pitchFamily="2" charset="2"/>
              <a:buChar char="§"/>
              <a:tabLst>
                <a:tab pos="2170113" algn="l"/>
                <a:tab pos="2495550" algn="l"/>
              </a:tabLst>
              <a:defRPr/>
            </a:pPr>
            <a:r>
              <a:rPr kumimoji="0" lang="es-419" sz="2400" b="0" i="0" u="none" strike="noStrike" kern="1200" cap="none" spc="-110" normalizeH="0" baseline="0" noProof="0" dirty="0">
                <a:solidFill>
                  <a:srgbClr val="FFFFFF"/>
                </a:solidFill>
                <a:highlight>
                  <a:srgbClr val="000000">
                    <a:alpha val="0"/>
                  </a:srgbClr>
                </a:highlight>
                <a:uLnTx/>
                <a:uFillTx/>
                <a:latin typeface="Calibri"/>
                <a:ea typeface="+mn-ea"/>
                <a:cs typeface="Calibri"/>
              </a:rPr>
              <a:t>Para obtener más información sobre la resiliencia a largo plazo del DEO y los programas disponibles para las comunidades afectadas por desastres, visite nuestra </a:t>
            </a:r>
            <a:r>
              <a:rPr lang="es-419" sz="2400" b="0" i="0" u="none" strike="noStrike" spc="-5" dirty="0">
                <a:solidFill>
                  <a:srgbClr val="98D43C"/>
                </a:solidFill>
                <a:highlight>
                  <a:srgbClr val="000000">
                    <a:alpha val="0"/>
                  </a:srgbClr>
                </a:highlight>
                <a:latin typeface="Calibri"/>
                <a:cs typeface="Calibri"/>
                <a:hlinkClick r:id="rId3">
                  <a:extLst>
                    <a:ext uri="{A12FA001-AC4F-418D-AE19-62706E023703}">
                      <ahyp:hlinkClr xmlns:ahyp="http://schemas.microsoft.com/office/drawing/2018/hyperlinkcolor" val="tx"/>
                    </a:ext>
                  </a:extLst>
                </a:hlinkClick>
              </a:rPr>
              <a:t>página web sobre el huracán Sally</a:t>
            </a:r>
            <a:r>
              <a:rPr kumimoji="0" lang="es-419" sz="2400" b="0" i="0" u="none" strike="noStrike" kern="1200" cap="none" spc="-110" normalizeH="0" baseline="0" noProof="0" dirty="0">
                <a:solidFill>
                  <a:srgbClr val="FFFFFF"/>
                </a:solidFill>
                <a:highlight>
                  <a:srgbClr val="000000">
                    <a:alpha val="0"/>
                  </a:srgbClr>
                </a:highlight>
                <a:uLnTx/>
                <a:uFillTx/>
                <a:latin typeface="Calibri"/>
                <a:ea typeface="+mn-ea"/>
                <a:cs typeface="Calibri"/>
              </a:rPr>
              <a:t>.</a:t>
            </a:r>
            <a:endParaRPr kumimoji="0" lang="es-419" sz="2400" b="0" i="0" strike="noStrike" kern="1200" cap="none" spc="-10" normalizeH="0" baseline="0" noProof="0" dirty="0">
              <a:ln>
                <a:noFill/>
              </a:ln>
              <a:solidFill>
                <a:srgbClr val="98D43C"/>
              </a:solidFill>
              <a:effectLst/>
              <a:uLnTx/>
              <a:uFill>
                <a:solidFill>
                  <a:srgbClr val="0462C1"/>
                </a:solidFill>
              </a:uFill>
              <a:ea typeface="+mn-ea"/>
              <a:cs typeface="Calibri" panose="020F0502020204030204" pitchFamily="34" charset="0"/>
            </a:endParaRPr>
          </a:p>
          <a:p>
            <a:pPr marL="457200" marR="0" lvl="0" indent="-463550" algn="l" defTabSz="914400" rtl="0" eaLnBrk="1" fontAlgn="auto" latinLnBrk="0" hangingPunct="1">
              <a:lnSpc>
                <a:spcPct val="100000"/>
              </a:lnSpc>
              <a:spcBef>
                <a:spcPts val="855"/>
              </a:spcBef>
              <a:spcAft>
                <a:spcPct val="0"/>
              </a:spcAft>
              <a:buClr>
                <a:srgbClr val="98D43C"/>
              </a:buClr>
              <a:buSzTx/>
              <a:buFont typeface="Wingdings" panose="05000000000000000000" pitchFamily="2" charset="2"/>
              <a:buChar char="§"/>
              <a:tabLst>
                <a:tab pos="2170113" algn="l"/>
                <a:tab pos="2495550" algn="l"/>
              </a:tabLst>
              <a:defRPr/>
            </a:pPr>
            <a:r>
              <a:rPr kumimoji="0" lang="es-419" sz="2400" b="0" i="0" u="none" strike="noStrike" kern="1200" cap="none" spc="-5" normalizeH="0" baseline="0" noProof="0" dirty="0">
                <a:solidFill>
                  <a:srgbClr val="FFFFFF"/>
                </a:solidFill>
                <a:highlight>
                  <a:srgbClr val="000000">
                    <a:alpha val="0"/>
                  </a:srgbClr>
                </a:highlight>
                <a:uLnTx/>
                <a:uFill>
                  <a:solidFill>
                    <a:srgbClr val="0462C1"/>
                  </a:solidFill>
                </a:uFill>
                <a:latin typeface="Calibri"/>
                <a:ea typeface="+mn-ea"/>
                <a:cs typeface="Calibri"/>
              </a:rPr>
              <a:t>Los correos electrónicos específicos del programa son:</a:t>
            </a:r>
          </a:p>
          <a:p>
            <a:pPr marL="914400" lvl="1" indent="-463550" rtl="0">
              <a:lnSpc>
                <a:spcPct val="100000"/>
              </a:lnSpc>
              <a:spcBef>
                <a:spcPct val="0"/>
              </a:spcBef>
              <a:spcAft>
                <a:spcPts val="600"/>
              </a:spcAft>
              <a:buClr>
                <a:srgbClr val="92D050"/>
              </a:buClr>
              <a:buFont typeface="Wingdings" panose="05000000000000000000" pitchFamily="2" charset="2"/>
              <a:buChar char="Ø"/>
              <a:tabLst>
                <a:tab pos="2170113" algn="l"/>
                <a:tab pos="2495550" algn="l"/>
              </a:tabLst>
              <a:defRPr/>
            </a:pPr>
            <a:r>
              <a:rPr kumimoji="0" lang="es-419" sz="2400" b="0" i="0" u="none" strike="noStrike" kern="1200" cap="none" spc="0" normalizeH="0" baseline="0" noProof="0" dirty="0">
                <a:solidFill>
                  <a:srgbClr val="FFFFFF"/>
                </a:solidFill>
                <a:highlight>
                  <a:srgbClr val="000000">
                    <a:alpha val="0"/>
                  </a:srgbClr>
                </a:highlight>
                <a:uLnTx/>
                <a:uFillTx/>
                <a:latin typeface="Calibri"/>
                <a:ea typeface="Calibri"/>
                <a:cs typeface="Calibri"/>
              </a:rPr>
              <a:t>HRP/WRTP: </a:t>
            </a:r>
            <a:r>
              <a:rPr kumimoji="0" lang="es-419" sz="2400" b="0" i="0" u="sng" strike="noStrike" kern="1200" cap="none" spc="0" normalizeH="0" baseline="0" noProof="0" dirty="0">
                <a:solidFill>
                  <a:srgbClr val="92D050"/>
                </a:solidFill>
                <a:highlight>
                  <a:srgbClr val="000000">
                    <a:alpha val="0"/>
                  </a:srgbClr>
                </a:highlight>
                <a:uLnTx/>
                <a:uFillTx/>
                <a:latin typeface="Calibri"/>
                <a:ea typeface="Calibri"/>
                <a:cs typeface="Calibri"/>
                <a:hlinkClick r:id="rId4">
                  <a:extLst>
                    <a:ext uri="{A12FA001-AC4F-418D-AE19-62706E023703}">
                      <ahyp:hlinkClr xmlns:ahyp="http://schemas.microsoft.com/office/drawing/2018/hyperlinkcolor" val="tx"/>
                    </a:ext>
                  </a:extLst>
                </a:hlinkClick>
              </a:rPr>
              <a:t>OLTR-ER@DEO.MyFlorida.com</a:t>
            </a:r>
            <a:endParaRPr lang="es-419" dirty="0">
              <a:solidFill>
                <a:srgbClr val="92D050"/>
              </a:solidFill>
              <a:ea typeface="Calibri" panose="020F0502020204030204" pitchFamily="34" charset="0"/>
              <a:cs typeface="Calibri" panose="020F0502020204030204" pitchFamily="34" charset="0"/>
            </a:endParaRPr>
          </a:p>
          <a:p>
            <a:pPr marL="914400" lvl="1" indent="-463550" rtl="0">
              <a:lnSpc>
                <a:spcPct val="100000"/>
              </a:lnSpc>
              <a:spcBef>
                <a:spcPct val="0"/>
              </a:spcBef>
              <a:spcAft>
                <a:spcPts val="600"/>
              </a:spcAft>
              <a:buClr>
                <a:srgbClr val="92D050"/>
              </a:buClr>
              <a:buFont typeface="Wingdings" panose="05000000000000000000" pitchFamily="2" charset="2"/>
              <a:buChar char="Ø"/>
              <a:tabLst>
                <a:tab pos="2170113" algn="l"/>
                <a:tab pos="2495550" algn="l"/>
              </a:tabLst>
              <a:defRPr/>
            </a:pPr>
            <a:r>
              <a:rPr kumimoji="0" lang="es-419" sz="2400" b="0" i="0" u="none" strike="noStrike" kern="1200" cap="none" spc="0" normalizeH="0" baseline="0" noProof="0" dirty="0">
                <a:solidFill>
                  <a:srgbClr val="FFFFFF"/>
                </a:solidFill>
                <a:highlight>
                  <a:srgbClr val="000000">
                    <a:alpha val="0"/>
                  </a:srgbClr>
                </a:highlight>
                <a:uLnTx/>
                <a:uFillTx/>
                <a:latin typeface="Calibri"/>
                <a:ea typeface="Calibri"/>
                <a:cs typeface="Calibri"/>
              </a:rPr>
              <a:t>IRP: </a:t>
            </a:r>
            <a:r>
              <a:rPr kumimoji="0" lang="es-419" sz="2400" b="0" i="0" u="sng" strike="noStrike" kern="1200" cap="none" spc="0" normalizeH="0" baseline="0" noProof="0" dirty="0">
                <a:solidFill>
                  <a:srgbClr val="92D050"/>
                </a:solidFill>
                <a:highlight>
                  <a:srgbClr val="000000">
                    <a:alpha val="0"/>
                  </a:srgbClr>
                </a:highlight>
                <a:uLnTx/>
                <a:uFillTx/>
                <a:latin typeface="Calibri"/>
                <a:ea typeface="Calibri"/>
                <a:cs typeface="Calibri"/>
                <a:hlinkClick r:id="rId5">
                  <a:extLst>
                    <a:ext uri="{A12FA001-AC4F-418D-AE19-62706E023703}">
                      <ahyp:hlinkClr xmlns:ahyp="http://schemas.microsoft.com/office/drawing/2018/hyperlinkcolor" val="tx"/>
                    </a:ext>
                  </a:extLst>
                </a:hlinkClick>
              </a:rPr>
              <a:t>CDBG-DRInfrastructureApp@DEO.MyFlorida.com</a:t>
            </a:r>
            <a:endParaRPr lang="es-419" dirty="0">
              <a:solidFill>
                <a:srgbClr val="92D050"/>
              </a:solidFill>
              <a:ea typeface="Calibri" panose="020F0502020204030204" pitchFamily="34" charset="0"/>
              <a:cs typeface="Calibri" panose="020F0502020204030204" pitchFamily="34" charset="0"/>
            </a:endParaRPr>
          </a:p>
          <a:p>
            <a:pPr marL="914400" lvl="1" indent="-463550" rtl="0">
              <a:lnSpc>
                <a:spcPct val="100000"/>
              </a:lnSpc>
              <a:spcBef>
                <a:spcPct val="0"/>
              </a:spcBef>
              <a:spcAft>
                <a:spcPts val="600"/>
              </a:spcAft>
              <a:buClr>
                <a:srgbClr val="92D050"/>
              </a:buClr>
              <a:buFont typeface="Wingdings" panose="05000000000000000000" pitchFamily="2" charset="2"/>
              <a:buChar char="Ø"/>
              <a:tabLst>
                <a:tab pos="2170113" algn="l"/>
                <a:tab pos="2495550" algn="l"/>
              </a:tabLst>
              <a:defRPr/>
            </a:pPr>
            <a:r>
              <a:rPr kumimoji="0" lang="es-419" sz="2400" b="0" i="0" u="none" strike="noStrike" kern="1200" cap="none" spc="0" normalizeH="0" baseline="0" noProof="0" dirty="0">
                <a:solidFill>
                  <a:srgbClr val="FFFFFF"/>
                </a:solidFill>
                <a:highlight>
                  <a:srgbClr val="000000">
                    <a:alpha val="0"/>
                  </a:srgbClr>
                </a:highlight>
                <a:uLnTx/>
                <a:uFillTx/>
                <a:latin typeface="Calibri"/>
                <a:ea typeface="Calibri"/>
                <a:cs typeface="Calibri"/>
              </a:rPr>
              <a:t>VHB/HRRP: </a:t>
            </a:r>
            <a:r>
              <a:rPr kumimoji="0" lang="es-419" sz="2400" b="0" i="0" u="sng" strike="noStrike" kern="1200" cap="none" spc="0" normalizeH="0" baseline="0" noProof="0" dirty="0">
                <a:solidFill>
                  <a:srgbClr val="90C74A"/>
                </a:solidFill>
                <a:highlight>
                  <a:srgbClr val="000000">
                    <a:alpha val="0"/>
                  </a:srgbClr>
                </a:highlight>
                <a:uLnTx/>
                <a:uFillTx/>
                <a:latin typeface="Calibri"/>
                <a:ea typeface="Calibri"/>
                <a:cs typeface="Calibri"/>
                <a:hlinkClick r:id="rId6">
                  <a:extLst>
                    <a:ext uri="{A12FA001-AC4F-418D-AE19-62706E023703}">
                      <ahyp:hlinkClr xmlns:ahyp="http://schemas.microsoft.com/office/drawing/2018/hyperlinkcolor" val="tx"/>
                    </a:ext>
                  </a:extLst>
                </a:hlinkClick>
              </a:rPr>
              <a:t>HousingSubrecipient@DEO.MyFlorida.com</a:t>
            </a:r>
            <a:endParaRPr kumimoji="0" lang="es-419" b="0" i="0" u="none" strike="noStrike" kern="1200" cap="none" spc="0" normalizeH="0" baseline="0" noProof="0" dirty="0">
              <a:ln>
                <a:noFill/>
              </a:ln>
              <a:solidFill>
                <a:srgbClr val="90C74A"/>
              </a:solidFill>
              <a:effectLst/>
              <a:uLnTx/>
              <a:uFillTx/>
              <a:ea typeface="Calibri" panose="020F0502020204030204" pitchFamily="34" charset="0"/>
              <a:cs typeface="Calibri" panose="020F0502020204030204" pitchFamily="34" charset="0"/>
            </a:endParaRP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sp>
        <p:nvSpPr>
          <p:cNvPr id="7" name="object 4">
            <a:extLst>
              <a:ext uri="{FF2B5EF4-FFF2-40B4-BE49-F238E27FC236}">
                <a16:creationId xmlns:a16="http://schemas.microsoft.com/office/drawing/2014/main" id="{57D8E667-5806-4685-A3A9-0AC67BC86B97}"/>
              </a:ext>
            </a:extLst>
          </p:cNvPr>
          <p:cNvSpPr/>
          <p:nvPr/>
        </p:nvSpPr>
        <p:spPr>
          <a:xfrm>
            <a:off x="242480" y="4476359"/>
            <a:ext cx="11535663" cy="45719"/>
          </a:xfrm>
          <a:custGeom>
            <a:avLst/>
            <a:gdLst/>
            <a:ahLst/>
            <a:cxnLst/>
            <a:rect l="l" t="t" r="r" b="b"/>
            <a:pathLst>
              <a:path w="7998459" h="45720">
                <a:moveTo>
                  <a:pt x="7997952" y="0"/>
                </a:moveTo>
                <a:lnTo>
                  <a:pt x="0" y="0"/>
                </a:lnTo>
                <a:lnTo>
                  <a:pt x="0" y="45719"/>
                </a:lnTo>
                <a:lnTo>
                  <a:pt x="7997952" y="45719"/>
                </a:lnTo>
                <a:lnTo>
                  <a:pt x="7997952" y="0"/>
                </a:lnTo>
                <a:close/>
              </a:path>
            </a:pathLst>
          </a:custGeom>
          <a:solidFill>
            <a:srgbClr val="98D43C"/>
          </a:solidFill>
        </p:spPr>
        <p:txBody>
          <a:bodyPr wrap="square" lIns="0" tIns="0" rIns="0" bIns="0" rtlCol="0">
            <a:noAutofit/>
          </a:bodyPr>
          <a:lstStyle/>
          <a:p>
            <a:endParaRPr lang="es-419" dirty="0">
              <a:latin typeface="Calibri" panose="020F0502020204030204" pitchFamily="34" charset="0"/>
            </a:endParaRPr>
          </a:p>
        </p:txBody>
      </p:sp>
      <p:grpSp>
        <p:nvGrpSpPr>
          <p:cNvPr id="8" name="object 5">
            <a:extLst>
              <a:ext uri="{FF2B5EF4-FFF2-40B4-BE49-F238E27FC236}">
                <a16:creationId xmlns:a16="http://schemas.microsoft.com/office/drawing/2014/main" id="{8199B698-34D1-42CF-A4CC-67A209080C05}"/>
              </a:ext>
            </a:extLst>
          </p:cNvPr>
          <p:cNvGrpSpPr/>
          <p:nvPr/>
        </p:nvGrpSpPr>
        <p:grpSpPr>
          <a:xfrm>
            <a:off x="1689327" y="4886938"/>
            <a:ext cx="7393305" cy="1490980"/>
            <a:chOff x="2510027" y="5166359"/>
            <a:chExt cx="7393305" cy="1490980"/>
          </a:xfrm>
        </p:grpSpPr>
        <p:pic>
          <p:nvPicPr>
            <p:cNvPr id="9" name="object 6">
              <a:extLst>
                <a:ext uri="{FF2B5EF4-FFF2-40B4-BE49-F238E27FC236}">
                  <a16:creationId xmlns:a16="http://schemas.microsoft.com/office/drawing/2014/main" id="{EC0B1C75-E728-4D42-A808-B39886CFB054}"/>
                </a:ext>
              </a:extLst>
            </p:cNvPr>
            <p:cNvPicPr/>
            <p:nvPr/>
          </p:nvPicPr>
          <p:blipFill>
            <a:blip r:embed="rId8"/>
            <a:stretch>
              <a:fillRect/>
            </a:stretch>
          </p:blipFill>
          <p:spPr>
            <a:xfrm>
              <a:off x="5123688" y="5265419"/>
              <a:ext cx="1944623" cy="1159764"/>
            </a:xfrm>
            <a:prstGeom prst="rect">
              <a:avLst/>
            </a:prstGeom>
          </p:spPr>
        </p:pic>
        <p:pic>
          <p:nvPicPr>
            <p:cNvPr id="10" name="object 7">
              <a:extLst>
                <a:ext uri="{FF2B5EF4-FFF2-40B4-BE49-F238E27FC236}">
                  <a16:creationId xmlns:a16="http://schemas.microsoft.com/office/drawing/2014/main" id="{0BD33086-DAD9-47B8-912C-F973745404E5}"/>
                </a:ext>
              </a:extLst>
            </p:cNvPr>
            <p:cNvPicPr/>
            <p:nvPr/>
          </p:nvPicPr>
          <p:blipFill>
            <a:blip r:embed="rId9"/>
            <a:stretch>
              <a:fillRect/>
            </a:stretch>
          </p:blipFill>
          <p:spPr>
            <a:xfrm>
              <a:off x="2510027" y="5332475"/>
              <a:ext cx="1327403" cy="1159764"/>
            </a:xfrm>
            <a:prstGeom prst="rect">
              <a:avLst/>
            </a:prstGeom>
          </p:spPr>
        </p:pic>
        <p:pic>
          <p:nvPicPr>
            <p:cNvPr id="11" name="object 8">
              <a:extLst>
                <a:ext uri="{FF2B5EF4-FFF2-40B4-BE49-F238E27FC236}">
                  <a16:creationId xmlns:a16="http://schemas.microsoft.com/office/drawing/2014/main" id="{7A18AFB6-6CD4-4212-965D-5676B9EAF4D5}"/>
                </a:ext>
              </a:extLst>
            </p:cNvPr>
            <p:cNvPicPr/>
            <p:nvPr/>
          </p:nvPicPr>
          <p:blipFill>
            <a:blip r:embed="rId10"/>
            <a:stretch>
              <a:fillRect/>
            </a:stretch>
          </p:blipFill>
          <p:spPr>
            <a:xfrm>
              <a:off x="8354568" y="5166359"/>
              <a:ext cx="1548383" cy="1490471"/>
            </a:xfrm>
            <a:prstGeom prst="rect">
              <a:avLst/>
            </a:prstGeom>
          </p:spPr>
        </p:pic>
      </p:grpSp>
      <p:cxnSp>
        <p:nvCxnSpPr>
          <p:cNvPr id="12" name="Straight Connector 11">
            <a:extLst>
              <a:ext uri="{FF2B5EF4-FFF2-40B4-BE49-F238E27FC236}">
                <a16:creationId xmlns:a16="http://schemas.microsoft.com/office/drawing/2014/main" id="{94A63ADE-78C3-4E6D-B5FB-903D7AAD066F}"/>
              </a:ext>
            </a:extLst>
          </p:cNvPr>
          <p:cNvCxnSpPr/>
          <p:nvPr/>
        </p:nvCxnSpPr>
        <p:spPr>
          <a:xfrm>
            <a:off x="128180" y="791630"/>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203192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218385" y="158590"/>
            <a:ext cx="10515600" cy="640080"/>
          </a:xfrm>
        </p:spPr>
        <p:txBody>
          <a:bodyPr>
            <a:noAutofit/>
          </a:bodyPr>
          <a:lstStyle/>
          <a:p>
            <a:pPr rtl="0"/>
            <a:r>
              <a:rPr lang="es-419" sz="2800" b="1" i="0" u="none" strike="noStrike" dirty="0">
                <a:solidFill>
                  <a:srgbClr val="FFFFFF"/>
                </a:solidFill>
                <a:highlight>
                  <a:srgbClr val="000000">
                    <a:alpha val="0"/>
                  </a:srgbClr>
                </a:highlight>
                <a:latin typeface="Calibri"/>
                <a:cs typeface="Calibri"/>
              </a:rPr>
              <a:t>CDBG - Recuperación y Mitigación de Desastres</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5" y="1099505"/>
            <a:ext cx="11274532" cy="5269159"/>
          </a:xfrm>
        </p:spPr>
        <p:txBody>
          <a:bodyPr>
            <a:noAutofit/>
          </a:bodyPr>
          <a:lstStyle/>
          <a:p>
            <a:pPr marL="354965" marR="181610" indent="-342900" rtl="0">
              <a:lnSpc>
                <a:spcPct val="108000"/>
              </a:lnSpc>
              <a:spcBef>
                <a:spcPts val="600"/>
              </a:spcBef>
              <a:spcAft>
                <a:spcPts val="600"/>
              </a:spcAft>
              <a:buClr>
                <a:srgbClr val="98D43C"/>
              </a:buClr>
              <a:buFont typeface="Wingdings" panose="05000000000000000000" pitchFamily="2" charset="2"/>
              <a:buChar char="§"/>
              <a:tabLst>
                <a:tab pos="299085" algn="l"/>
                <a:tab pos="299720" algn="l"/>
              </a:tabLst>
            </a:pPr>
            <a:r>
              <a:rPr lang="es-419" sz="2200" b="0" i="0" u="none" strike="noStrike" dirty="0">
                <a:solidFill>
                  <a:srgbClr val="FFFFFF"/>
                </a:solidFill>
                <a:highlight>
                  <a:srgbClr val="000000">
                    <a:alpha val="0"/>
                  </a:srgbClr>
                </a:highlight>
                <a:latin typeface="Calibri"/>
                <a:cs typeface="Calibri"/>
              </a:rPr>
              <a:t>El DEO, a través de la OLTR, apoya proyectos de recuperación y mitigación de desastres relacionados con la vivienda, la infraestructura y el desarrollo económico en las comunidades de Florida afectadas por desastres.</a:t>
            </a:r>
            <a:endParaRPr lang="es-419" sz="2200" dirty="0">
              <a:cs typeface="Calibri" panose="020F0502020204030204" pitchFamily="34" charset="0"/>
            </a:endParaRPr>
          </a:p>
          <a:p>
            <a:pPr marL="354965" marR="5080" indent="-342900" rtl="0">
              <a:lnSpc>
                <a:spcPct val="108000"/>
              </a:lnSpc>
              <a:spcBef>
                <a:spcPts val="600"/>
              </a:spcBef>
              <a:spcAft>
                <a:spcPts val="600"/>
              </a:spcAft>
              <a:buClr>
                <a:srgbClr val="98D43C"/>
              </a:buClr>
              <a:buFont typeface="Wingdings" panose="05000000000000000000" pitchFamily="2" charset="2"/>
              <a:buChar char="§"/>
              <a:tabLst>
                <a:tab pos="299085" algn="l"/>
                <a:tab pos="299720" algn="l"/>
              </a:tabLst>
            </a:pPr>
            <a:r>
              <a:rPr lang="es-419" sz="2200" b="0" i="0" u="none" strike="noStrike" spc="-5" dirty="0">
                <a:solidFill>
                  <a:srgbClr val="FFFFFF"/>
                </a:solidFill>
                <a:highlight>
                  <a:srgbClr val="000000">
                    <a:alpha val="0"/>
                  </a:srgbClr>
                </a:highlight>
                <a:latin typeface="Calibri"/>
                <a:cs typeface="Calibri"/>
              </a:rPr>
              <a:t>El DEO es la autoridad estatal designada por el gobernador responsable de administrar todos los fondos del Departamento de Vivienda y Desarrollo Urbano (HUD) de la Subvención en Bloque para el Desarrollo Comunitario-Recuperación de Desastres (CDBG-DR) y Mitigación (CDBG-MIT) concedidos al Estado de Florida.</a:t>
            </a:r>
            <a:endParaRPr lang="es-419" sz="2200" dirty="0">
              <a:cs typeface="Calibri" panose="020F0502020204030204" pitchFamily="34" charset="0"/>
            </a:endParaRPr>
          </a:p>
          <a:p>
            <a:pPr marL="354965" indent="-342900" rtl="0">
              <a:lnSpc>
                <a:spcPct val="108000"/>
              </a:lnSpc>
              <a:spcBef>
                <a:spcPts val="600"/>
              </a:spcBef>
              <a:spcAft>
                <a:spcPts val="600"/>
              </a:spcAft>
              <a:buClr>
                <a:srgbClr val="98D43C"/>
              </a:buClr>
              <a:buFont typeface="Wingdings" panose="05000000000000000000" pitchFamily="2" charset="2"/>
              <a:buChar char="§"/>
              <a:tabLst>
                <a:tab pos="299085" algn="l"/>
                <a:tab pos="299720" algn="l"/>
              </a:tabLst>
            </a:pPr>
            <a:r>
              <a:rPr lang="es-419" sz="2200" b="0" i="0" u="none" strike="noStrike" spc="-5" dirty="0">
                <a:solidFill>
                  <a:srgbClr val="FFFFFF"/>
                </a:solidFill>
                <a:highlight>
                  <a:srgbClr val="000000">
                    <a:alpha val="0"/>
                  </a:srgbClr>
                </a:highlight>
                <a:latin typeface="Calibri"/>
                <a:cs typeface="Calibri"/>
              </a:rPr>
              <a:t>El DEO está administrando actualmente programas de recuperación y mitigación a largo plazo para los huracanes Hermine, Matthew, Irma y Michael. Los programas Sally han comenzado este año.</a:t>
            </a:r>
          </a:p>
          <a:p>
            <a:pPr marL="358902" indent="-342900" rtl="0">
              <a:lnSpc>
                <a:spcPct val="108000"/>
              </a:lnSpc>
              <a:spcBef>
                <a:spcPts val="600"/>
              </a:spcBef>
              <a:spcAft>
                <a:spcPts val="600"/>
              </a:spcAft>
              <a:buClr>
                <a:srgbClr val="98D43C"/>
              </a:buClr>
              <a:buFont typeface="Wingdings" panose="05000000000000000000" pitchFamily="2" charset="2"/>
              <a:buChar char="§"/>
            </a:pPr>
            <a:r>
              <a:rPr lang="es-419" sz="2200" b="0" i="0" u="none" strike="noStrike" dirty="0">
                <a:solidFill>
                  <a:srgbClr val="FFFFFF"/>
                </a:solidFill>
                <a:highlight>
                  <a:srgbClr val="000000">
                    <a:alpha val="0"/>
                  </a:srgbClr>
                </a:highlight>
                <a:latin typeface="Calibri"/>
                <a:cs typeface="Calibri"/>
              </a:rPr>
              <a:t>"Rebuild Florida" se creó para marcar los esfuerzos de recuperación y mitigación de desastre a largo plazo del Estado.</a:t>
            </a: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7" name="Straight Connector 6">
            <a:extLst>
              <a:ext uri="{FF2B5EF4-FFF2-40B4-BE49-F238E27FC236}">
                <a16:creationId xmlns:a16="http://schemas.microsoft.com/office/drawing/2014/main" id="{9D3BFC37-7838-48DC-A630-2456A6A85B78}"/>
              </a:ext>
            </a:extLst>
          </p:cNvPr>
          <p:cNvCxnSpPr/>
          <p:nvPr/>
        </p:nvCxnSpPr>
        <p:spPr>
          <a:xfrm>
            <a:off x="268719" y="775960"/>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022904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218385" y="158590"/>
            <a:ext cx="10515600" cy="640080"/>
          </a:xfrm>
        </p:spPr>
        <p:txBody>
          <a:bodyPr>
            <a:noAutofit/>
          </a:bodyPr>
          <a:lstStyle/>
          <a:p>
            <a:pPr rtl="0"/>
            <a:r>
              <a:rPr lang="es-419" sz="2800" b="1" i="0" u="none" strike="noStrike" dirty="0">
                <a:solidFill>
                  <a:srgbClr val="FFFFFF"/>
                </a:solidFill>
                <a:highlight>
                  <a:srgbClr val="000000">
                    <a:alpha val="0"/>
                  </a:srgbClr>
                </a:highlight>
                <a:latin typeface="Calibri"/>
                <a:cs typeface="Calibri"/>
              </a:rPr>
              <a:t>Cronograma de CDBG del Huracán Sally </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4" y="1041659"/>
            <a:ext cx="11584925" cy="5252384"/>
          </a:xfrm>
        </p:spPr>
        <p:txBody>
          <a:bodyPr>
            <a:noAutofit/>
          </a:bodyPr>
          <a:lstStyle/>
          <a:p>
            <a:pPr marL="339725" indent="-285750" rtl="0">
              <a:lnSpc>
                <a:spcPct val="100000"/>
              </a:lnSpc>
              <a:spcBef>
                <a:spcPct val="0"/>
              </a:spcBef>
              <a:spcAft>
                <a:spcPts val="600"/>
              </a:spcAft>
              <a:buClr>
                <a:srgbClr val="98D43C"/>
              </a:buClr>
              <a:buFont typeface="Wingdings" panose="05000000000000000000" pitchFamily="2" charset="2"/>
              <a:buChar char="§"/>
              <a:tabLst>
                <a:tab pos="443865" algn="l"/>
                <a:tab pos="444500" algn="l"/>
              </a:tabLst>
            </a:pPr>
            <a:r>
              <a:rPr lang="es-419" sz="2200" b="1" i="0" u="none" strike="noStrike" spc="-5" dirty="0">
                <a:solidFill>
                  <a:srgbClr val="FFFFFF"/>
                </a:solidFill>
                <a:highlight>
                  <a:srgbClr val="000000">
                    <a:alpha val="0"/>
                  </a:srgbClr>
                </a:highlight>
                <a:latin typeface="Calibri"/>
                <a:cs typeface="Calibri"/>
              </a:rPr>
              <a:t>Septiembre de 2020</a:t>
            </a:r>
            <a:r>
              <a:rPr lang="es-419" sz="2200" b="1" i="0" u="none" strike="noStrike" dirty="0">
                <a:solidFill>
                  <a:srgbClr val="FFFFFF"/>
                </a:solidFill>
                <a:highlight>
                  <a:srgbClr val="000000">
                    <a:alpha val="0"/>
                  </a:srgbClr>
                </a:highlight>
                <a:latin typeface="Calibri"/>
                <a:cs typeface="Calibri"/>
              </a:rPr>
              <a:t>:</a:t>
            </a:r>
            <a:r>
              <a:rPr lang="es-419" sz="2200" b="1" i="0" u="none" strike="noStrike" spc="-30" dirty="0">
                <a:solidFill>
                  <a:srgbClr val="FFFFFF"/>
                </a:solidFill>
                <a:highlight>
                  <a:srgbClr val="000000">
                    <a:alpha val="0"/>
                  </a:srgbClr>
                </a:highlight>
                <a:latin typeface="Calibri"/>
                <a:cs typeface="Calibri"/>
              </a:rPr>
              <a:t> </a:t>
            </a:r>
            <a:r>
              <a:rPr lang="es-419" sz="2200" b="0" i="0" u="none" strike="noStrike" dirty="0">
                <a:solidFill>
                  <a:srgbClr val="FFFFFF"/>
                </a:solidFill>
                <a:highlight>
                  <a:srgbClr val="000000">
                    <a:alpha val="0"/>
                  </a:srgbClr>
                </a:highlight>
                <a:latin typeface="Calibri"/>
                <a:cs typeface="Calibri"/>
              </a:rPr>
              <a:t>El huracán Sally tocó tierra en el “Panhandle” de Florida.</a:t>
            </a:r>
            <a:endParaRPr lang="es-419" sz="2200" dirty="0">
              <a:cs typeface="Calibri" panose="020F0502020204030204" pitchFamily="34" charset="0"/>
            </a:endParaRPr>
          </a:p>
          <a:p>
            <a:pPr marL="339725" indent="-285750" rtl="0">
              <a:lnSpc>
                <a:spcPct val="100000"/>
              </a:lnSpc>
              <a:spcBef>
                <a:spcPct val="0"/>
              </a:spcBef>
              <a:spcAft>
                <a:spcPts val="600"/>
              </a:spcAft>
              <a:buClr>
                <a:srgbClr val="98D43C"/>
              </a:buClr>
              <a:buFont typeface="Wingdings" panose="05000000000000000000" pitchFamily="2" charset="2"/>
              <a:buChar char="§"/>
              <a:tabLst>
                <a:tab pos="443865" algn="l"/>
                <a:tab pos="444500" algn="l"/>
              </a:tabLst>
            </a:pPr>
            <a:r>
              <a:rPr lang="es-419" sz="2200" b="1" i="0" u="none" strike="noStrike" spc="5" dirty="0">
                <a:solidFill>
                  <a:srgbClr val="FFFFFF"/>
                </a:solidFill>
                <a:highlight>
                  <a:srgbClr val="000000">
                    <a:alpha val="0"/>
                  </a:srgbClr>
                </a:highlight>
                <a:latin typeface="Calibri"/>
                <a:cs typeface="Calibri"/>
              </a:rPr>
              <a:t>29 de octubre de 2021</a:t>
            </a:r>
            <a:r>
              <a:rPr lang="es-419" sz="2200" b="1" i="0" u="none" strike="noStrike" dirty="0">
                <a:solidFill>
                  <a:srgbClr val="FFFFFF"/>
                </a:solidFill>
                <a:highlight>
                  <a:srgbClr val="000000">
                    <a:alpha val="0"/>
                  </a:srgbClr>
                </a:highlight>
                <a:latin typeface="Calibri"/>
                <a:cs typeface="Calibri"/>
              </a:rPr>
              <a:t>:</a:t>
            </a:r>
            <a:r>
              <a:rPr lang="es-419" sz="2200" b="1" i="0" u="none" strike="noStrike" spc="-20" dirty="0">
                <a:solidFill>
                  <a:srgbClr val="FFFFFF"/>
                </a:solidFill>
                <a:highlight>
                  <a:srgbClr val="000000">
                    <a:alpha val="0"/>
                  </a:srgbClr>
                </a:highlight>
                <a:latin typeface="Calibri"/>
                <a:cs typeface="Calibri"/>
              </a:rPr>
              <a:t> </a:t>
            </a:r>
            <a:r>
              <a:rPr lang="es-419" sz="2200" b="0" i="0" u="none" strike="noStrike" dirty="0">
                <a:solidFill>
                  <a:srgbClr val="FFFFFF"/>
                </a:solidFill>
                <a:highlight>
                  <a:srgbClr val="000000">
                    <a:alpha val="0"/>
                  </a:srgbClr>
                </a:highlight>
                <a:latin typeface="Calibri"/>
                <a:cs typeface="Calibri"/>
              </a:rPr>
              <a:t> $ 113,191,000 asignados por el HUD.</a:t>
            </a:r>
            <a:endParaRPr lang="es-419" sz="2200" dirty="0">
              <a:cs typeface="Calibri" panose="020F0502020204030204" pitchFamily="34" charset="0"/>
            </a:endParaRPr>
          </a:p>
          <a:p>
            <a:pPr marL="339725" indent="-285750" rtl="0">
              <a:lnSpc>
                <a:spcPct val="100000"/>
              </a:lnSpc>
              <a:spcBef>
                <a:spcPct val="0"/>
              </a:spcBef>
              <a:spcAft>
                <a:spcPts val="600"/>
              </a:spcAft>
              <a:buClr>
                <a:srgbClr val="98D43C"/>
              </a:buClr>
              <a:buFont typeface="Wingdings" panose="05000000000000000000" pitchFamily="2" charset="2"/>
              <a:buChar char="§"/>
              <a:tabLst>
                <a:tab pos="443865" algn="l"/>
                <a:tab pos="444500" algn="l"/>
              </a:tabLst>
            </a:pPr>
            <a:r>
              <a:rPr lang="es-419" sz="2200" b="1" i="0" u="none" strike="noStrike" spc="-5" dirty="0">
                <a:solidFill>
                  <a:srgbClr val="FFFFFF"/>
                </a:solidFill>
                <a:highlight>
                  <a:srgbClr val="000000">
                    <a:alpha val="0"/>
                  </a:srgbClr>
                </a:highlight>
                <a:latin typeface="Calibri"/>
                <a:cs typeface="Calibri"/>
              </a:rPr>
              <a:t>22 de marzo de 2022</a:t>
            </a:r>
            <a:r>
              <a:rPr lang="es-419" sz="2200" b="0" i="0" u="none" strike="noStrike" dirty="0">
                <a:solidFill>
                  <a:srgbClr val="FFFFFF"/>
                </a:solidFill>
                <a:highlight>
                  <a:srgbClr val="000000">
                    <a:alpha val="0"/>
                  </a:srgbClr>
                </a:highlight>
                <a:latin typeface="Calibri"/>
                <a:cs typeface="Calibri"/>
              </a:rPr>
              <a:t>: Asignación adicional de $ 74,192,000 del HUD.</a:t>
            </a:r>
            <a:endParaRPr lang="es-419" sz="2200" dirty="0">
              <a:cs typeface="Calibri" panose="020F0502020204030204" pitchFamily="34" charset="0"/>
            </a:endParaRPr>
          </a:p>
          <a:p>
            <a:pPr marL="341313" indent="-287338" rtl="0">
              <a:lnSpc>
                <a:spcPct val="100000"/>
              </a:lnSpc>
              <a:spcBef>
                <a:spcPct val="0"/>
              </a:spcBef>
              <a:spcAft>
                <a:spcPts val="600"/>
              </a:spcAft>
              <a:buClr>
                <a:srgbClr val="98D43C"/>
              </a:buClr>
              <a:buFont typeface="Wingdings" panose="05000000000000000000" pitchFamily="2" charset="2"/>
              <a:buChar char="§"/>
              <a:tabLst>
                <a:tab pos="341313" algn="l"/>
                <a:tab pos="444500" algn="l"/>
              </a:tabLst>
            </a:pPr>
            <a:r>
              <a:rPr lang="es-419" sz="2200" b="1" i="0" u="none" strike="noStrike" spc="-5" dirty="0">
                <a:solidFill>
                  <a:srgbClr val="FFFFFF"/>
                </a:solidFill>
                <a:highlight>
                  <a:srgbClr val="000000">
                    <a:alpha val="0"/>
                  </a:srgbClr>
                </a:highlight>
                <a:latin typeface="Calibri"/>
                <a:cs typeface="Calibri"/>
              </a:rPr>
              <a:t>3 de febrero de 2022</a:t>
            </a:r>
            <a:r>
              <a:rPr lang="es-419" sz="2200" b="0" i="0" u="none" strike="noStrike" dirty="0">
                <a:solidFill>
                  <a:srgbClr val="FFFFFF"/>
                </a:solidFill>
                <a:highlight>
                  <a:srgbClr val="000000">
                    <a:alpha val="0"/>
                  </a:srgbClr>
                </a:highlight>
                <a:latin typeface="Calibri"/>
                <a:cs typeface="Calibri"/>
              </a:rPr>
              <a:t>: Publicación en el Registro Federal: </a:t>
            </a:r>
            <a:r>
              <a:rPr lang="es-419" sz="2200" b="0" i="0" u="none" strike="noStrike" spc="-5" dirty="0">
                <a:solidFill>
                  <a:srgbClr val="FFFFFF"/>
                </a:solidFill>
                <a:highlight>
                  <a:srgbClr val="000000">
                    <a:alpha val="0"/>
                  </a:srgbClr>
                </a:highlight>
                <a:uFill>
                  <a:solidFill>
                    <a:srgbClr val="FFFFFF"/>
                  </a:solidFill>
                </a:uFill>
                <a:latin typeface="Calibri"/>
                <a:cs typeface="Calibri"/>
              </a:rPr>
              <a:t>FR Vol. 87 No. 23.</a:t>
            </a:r>
          </a:p>
          <a:p>
            <a:pPr marL="798513" lvl="1" indent="-287338" rtl="0">
              <a:lnSpc>
                <a:spcPct val="100000"/>
              </a:lnSpc>
              <a:spcBef>
                <a:spcPct val="0"/>
              </a:spcBef>
              <a:spcAft>
                <a:spcPts val="600"/>
              </a:spcAft>
              <a:buClr>
                <a:srgbClr val="98D43C"/>
              </a:buClr>
              <a:buFont typeface="Wingdings" panose="05000000000000000000" pitchFamily="2" charset="2"/>
              <a:buChar char="§"/>
              <a:tabLst>
                <a:tab pos="341313" algn="l"/>
                <a:tab pos="444500" algn="l"/>
              </a:tabLst>
            </a:pPr>
            <a:r>
              <a:rPr lang="es-419" sz="2200" b="1" i="0" u="none" strike="noStrike" spc="-25" dirty="0">
                <a:solidFill>
                  <a:srgbClr val="FFFFFF"/>
                </a:solidFill>
                <a:highlight>
                  <a:srgbClr val="000000">
                    <a:alpha val="0"/>
                  </a:srgbClr>
                </a:highlight>
                <a:latin typeface="Calibri"/>
                <a:cs typeface="Calibri"/>
              </a:rPr>
              <a:t>Asignación total de Florida</a:t>
            </a:r>
            <a:r>
              <a:rPr lang="es-419" sz="2200" b="0" i="0" u="none" strike="noStrike" spc="-5" dirty="0">
                <a:solidFill>
                  <a:srgbClr val="FFFFFF"/>
                </a:solidFill>
                <a:highlight>
                  <a:srgbClr val="000000">
                    <a:alpha val="0"/>
                  </a:srgbClr>
                </a:highlight>
                <a:latin typeface="Calibri"/>
                <a:cs typeface="Calibri"/>
              </a:rPr>
              <a:t>:</a:t>
            </a:r>
            <a:r>
              <a:rPr lang="es-419" sz="2200" b="0" i="0" u="none" strike="noStrike" spc="-15" dirty="0">
                <a:solidFill>
                  <a:srgbClr val="FFFFFF"/>
                </a:solidFill>
                <a:highlight>
                  <a:srgbClr val="000000">
                    <a:alpha val="0"/>
                  </a:srgbClr>
                </a:highlight>
                <a:latin typeface="Calibri"/>
                <a:cs typeface="Calibri"/>
              </a:rPr>
              <a:t> </a:t>
            </a:r>
            <a:r>
              <a:rPr lang="es-419" sz="2200" b="0" i="0" u="none" strike="noStrike" spc="-5" dirty="0">
                <a:solidFill>
                  <a:srgbClr val="FFFFFF"/>
                </a:solidFill>
                <a:highlight>
                  <a:srgbClr val="000000">
                    <a:alpha val="0"/>
                  </a:srgbClr>
                </a:highlight>
                <a:latin typeface="Calibri"/>
                <a:cs typeface="Calibri"/>
              </a:rPr>
              <a:t> $ 187,383,000</a:t>
            </a:r>
            <a:r>
              <a:rPr lang="es-419" sz="2200" b="1" i="0" u="none" strike="noStrike" spc="-25" dirty="0">
                <a:solidFill>
                  <a:srgbClr val="FFFFFF"/>
                </a:solidFill>
                <a:highlight>
                  <a:srgbClr val="000000">
                    <a:alpha val="0"/>
                  </a:srgbClr>
                </a:highlight>
                <a:latin typeface="Calibri"/>
                <a:cs typeface="Calibri"/>
              </a:rPr>
              <a:t>.</a:t>
            </a:r>
            <a:endParaRPr lang="es-419" sz="2200" dirty="0">
              <a:cs typeface="Calibri" panose="020F0502020204030204" pitchFamily="34" charset="0"/>
            </a:endParaRPr>
          </a:p>
          <a:p>
            <a:pPr marL="341313" indent="-287338" rtl="0">
              <a:lnSpc>
                <a:spcPct val="100000"/>
              </a:lnSpc>
              <a:spcBef>
                <a:spcPct val="0"/>
              </a:spcBef>
              <a:spcAft>
                <a:spcPts val="600"/>
              </a:spcAft>
              <a:buClr>
                <a:srgbClr val="98D43C"/>
              </a:buClr>
              <a:buFont typeface="Wingdings" panose="05000000000000000000" pitchFamily="2" charset="2"/>
              <a:buChar char="§"/>
              <a:tabLst>
                <a:tab pos="443865" algn="l"/>
                <a:tab pos="444500" algn="l"/>
              </a:tabLst>
            </a:pPr>
            <a:r>
              <a:rPr lang="es-419" sz="2200" b="1" i="0" u="none" strike="noStrike" spc="-5" dirty="0">
                <a:solidFill>
                  <a:srgbClr val="FFFFFF"/>
                </a:solidFill>
                <a:highlight>
                  <a:srgbClr val="000000">
                    <a:alpha val="0"/>
                  </a:srgbClr>
                </a:highlight>
                <a:latin typeface="Calibri"/>
                <a:cs typeface="Calibri"/>
              </a:rPr>
              <a:t>5 de agosto de 2022</a:t>
            </a:r>
            <a:r>
              <a:rPr lang="es-419" sz="2200" b="0" i="0" u="none" strike="noStrike" dirty="0">
                <a:solidFill>
                  <a:srgbClr val="FFFFFF"/>
                </a:solidFill>
                <a:highlight>
                  <a:srgbClr val="000000">
                    <a:alpha val="0"/>
                  </a:srgbClr>
                </a:highlight>
                <a:latin typeface="Calibri"/>
                <a:cs typeface="Calibri"/>
              </a:rPr>
              <a:t>: El HUD aprobó el Plan de Acción del Estado de Florida para los Programas de Recuperación de Desastres tras el Huracán Sally.</a:t>
            </a:r>
          </a:p>
          <a:p>
            <a:pPr marL="341313" indent="-287338" rtl="0">
              <a:lnSpc>
                <a:spcPct val="100000"/>
              </a:lnSpc>
              <a:spcBef>
                <a:spcPct val="0"/>
              </a:spcBef>
              <a:spcAft>
                <a:spcPts val="600"/>
              </a:spcAft>
              <a:buClr>
                <a:srgbClr val="98D43C"/>
              </a:buClr>
              <a:buFont typeface="Wingdings" panose="05000000000000000000" pitchFamily="2" charset="2"/>
              <a:buChar char="§"/>
              <a:tabLst>
                <a:tab pos="443865" algn="l"/>
                <a:tab pos="444500" algn="l"/>
              </a:tabLst>
            </a:pPr>
            <a:r>
              <a:rPr lang="es-419" sz="2200" b="1" i="0" u="none" strike="noStrike" dirty="0">
                <a:solidFill>
                  <a:srgbClr val="FFFFFF"/>
                </a:solidFill>
                <a:highlight>
                  <a:srgbClr val="000000">
                    <a:alpha val="0"/>
                  </a:srgbClr>
                </a:highlight>
                <a:latin typeface="Calibri"/>
                <a:cs typeface="Calibri"/>
              </a:rPr>
              <a:t>18 de enero de 2023: </a:t>
            </a:r>
            <a:r>
              <a:rPr lang="es-419" sz="2200" b="0" i="0" u="none" strike="noStrike" dirty="0">
                <a:solidFill>
                  <a:srgbClr val="FFFFFF"/>
                </a:solidFill>
                <a:highlight>
                  <a:srgbClr val="000000">
                    <a:alpha val="0"/>
                  </a:srgbClr>
                </a:highlight>
                <a:latin typeface="Calibri"/>
                <a:cs typeface="Calibri"/>
              </a:rPr>
              <a:t>Lanzamiento del ciclo de solicitud del Programa de Reparación de Infraestructuras (IRP).</a:t>
            </a:r>
            <a:endParaRPr lang="es-419" sz="2200" dirty="0">
              <a:cs typeface="Calibri" panose="020F0502020204030204" pitchFamily="34" charset="0"/>
            </a:endParaRPr>
          </a:p>
          <a:p>
            <a:pPr marL="339725" lvl="2" indent="-285750" rtl="0">
              <a:spcBef>
                <a:spcPct val="0"/>
              </a:spcBef>
              <a:spcAft>
                <a:spcPts val="600"/>
              </a:spcAft>
              <a:buClr>
                <a:srgbClr val="98D43C"/>
              </a:buClr>
              <a:buFont typeface="Wingdings" panose="05000000000000000000" pitchFamily="2" charset="2"/>
              <a:buChar char="§"/>
              <a:tabLst>
                <a:tab pos="1015365" algn="l"/>
                <a:tab pos="1016000" algn="l"/>
              </a:tabLst>
            </a:pPr>
            <a:r>
              <a:rPr lang="es-419" sz="2200" b="1" i="0" u="none" strike="noStrike" dirty="0">
                <a:solidFill>
                  <a:srgbClr val="FFFFFF"/>
                </a:solidFill>
                <a:highlight>
                  <a:srgbClr val="000000">
                    <a:alpha val="0"/>
                  </a:srgbClr>
                </a:highlight>
                <a:latin typeface="Calibri"/>
                <a:cs typeface="Calibri"/>
              </a:rPr>
              <a:t>24 de enero de 2023: </a:t>
            </a:r>
            <a:r>
              <a:rPr lang="es-419" sz="2200" b="0" i="0" u="none" strike="noStrike" dirty="0">
                <a:solidFill>
                  <a:srgbClr val="FFFFFF"/>
                </a:solidFill>
                <a:highlight>
                  <a:srgbClr val="000000">
                    <a:alpha val="0"/>
                  </a:srgbClr>
                </a:highlight>
                <a:latin typeface="Calibri"/>
                <a:cs typeface="Calibri"/>
              </a:rPr>
              <a:t>Lanzamiento del Ciclo de Solicitud de Compra Voluntaria de Vivienda (VHB).</a:t>
            </a:r>
          </a:p>
          <a:p>
            <a:pPr marL="341313" lvl="1" indent="-287338" rtl="0">
              <a:spcBef>
                <a:spcPct val="0"/>
              </a:spcBef>
              <a:spcAft>
                <a:spcPts val="600"/>
              </a:spcAft>
              <a:buClr>
                <a:srgbClr val="98D43C"/>
              </a:buClr>
              <a:buFont typeface="Wingdings" panose="05000000000000000000" pitchFamily="2" charset="2"/>
              <a:buChar char="§"/>
              <a:tabLst>
                <a:tab pos="1015365" algn="l"/>
                <a:tab pos="1016000" algn="l"/>
              </a:tabLst>
            </a:pPr>
            <a:r>
              <a:rPr lang="es-419" sz="2200" b="1" i="0" u="none" strike="noStrike" dirty="0">
                <a:solidFill>
                  <a:srgbClr val="FFFFFF"/>
                </a:solidFill>
                <a:highlight>
                  <a:srgbClr val="000000">
                    <a:alpha val="0"/>
                  </a:srgbClr>
                </a:highlight>
                <a:latin typeface="Calibri"/>
                <a:cs typeface="Calibri"/>
              </a:rPr>
              <a:t>14 de febrero de 2023: </a:t>
            </a:r>
            <a:r>
              <a:rPr lang="es-419" sz="2200" b="0" i="0" u="none" strike="noStrike" dirty="0">
                <a:solidFill>
                  <a:srgbClr val="FFFFFF"/>
                </a:solidFill>
                <a:highlight>
                  <a:srgbClr val="000000">
                    <a:alpha val="0"/>
                  </a:srgbClr>
                </a:highlight>
                <a:latin typeface="Calibri"/>
                <a:cs typeface="Calibri"/>
              </a:rPr>
              <a:t>Lanzamiento de los ciclos de solicitud del Programa de Formación para la Recuperación de los Trabajadores (WRTP) y del Programa de Revitalización de la Ciudad de Residencia (HRP).</a:t>
            </a:r>
          </a:p>
          <a:p>
            <a:pPr marL="341313" lvl="1" indent="-287338" rtl="0">
              <a:spcBef>
                <a:spcPct val="0"/>
              </a:spcBef>
              <a:spcAft>
                <a:spcPts val="600"/>
              </a:spcAft>
              <a:buClr>
                <a:srgbClr val="98D43C"/>
              </a:buClr>
              <a:buFont typeface="Wingdings" panose="05000000000000000000" pitchFamily="2" charset="2"/>
              <a:buChar char="§"/>
              <a:tabLst>
                <a:tab pos="1015365" algn="l"/>
                <a:tab pos="1016000" algn="l"/>
              </a:tabLst>
            </a:pPr>
            <a:r>
              <a:rPr lang="es-419" sz="2200" b="1" i="0" u="none" strike="noStrike" dirty="0">
                <a:solidFill>
                  <a:srgbClr val="FFFFFF"/>
                </a:solidFill>
                <a:highlight>
                  <a:srgbClr val="000000">
                    <a:alpha val="0"/>
                  </a:srgbClr>
                </a:highlight>
                <a:latin typeface="Calibri"/>
                <a:cs typeface="Calibri"/>
              </a:rPr>
              <a:t>28 de febrero de 2023:</a:t>
            </a:r>
            <a:r>
              <a:rPr lang="es-419" sz="2200" b="0" i="0" u="none" strike="noStrike" dirty="0">
                <a:solidFill>
                  <a:srgbClr val="FFFFFF"/>
                </a:solidFill>
                <a:highlight>
                  <a:srgbClr val="000000">
                    <a:alpha val="0"/>
                  </a:srgbClr>
                </a:highlight>
                <a:latin typeface="Calibri"/>
                <a:cs typeface="Calibri"/>
              </a:rPr>
              <a:t> Lanzamiento del Ciclo de Solicitud del Programa Subreceptor de Reparación y Sustitución de Viviendas (HRRP).</a:t>
            </a:r>
            <a:endParaRPr lang="es-419" sz="2200" dirty="0">
              <a:solidFill>
                <a:srgbClr val="FFFFFF"/>
              </a:solidFill>
              <a:cs typeface="Calibri" panose="020F0502020204030204" pitchFamily="34" charset="0"/>
            </a:endParaRP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8" name="Straight Connector 7">
            <a:extLst>
              <a:ext uri="{FF2B5EF4-FFF2-40B4-BE49-F238E27FC236}">
                <a16:creationId xmlns:a16="http://schemas.microsoft.com/office/drawing/2014/main" id="{0987373C-6752-4A45-A216-EF1EA8E74CCA}"/>
              </a:ext>
            </a:extLst>
          </p:cNvPr>
          <p:cNvCxnSpPr/>
          <p:nvPr/>
        </p:nvCxnSpPr>
        <p:spPr>
          <a:xfrm>
            <a:off x="312450" y="820577"/>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407287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3DC70-3D50-4752-8FAC-3FFC5F82BBEB}"/>
              </a:ext>
            </a:extLst>
          </p:cNvPr>
          <p:cNvSpPr>
            <a:spLocks noGrp="1"/>
          </p:cNvSpPr>
          <p:nvPr>
            <p:ph type="title"/>
          </p:nvPr>
        </p:nvSpPr>
        <p:spPr>
          <a:xfrm>
            <a:off x="195703" y="155170"/>
            <a:ext cx="10515600" cy="640080"/>
          </a:xfrm>
        </p:spPr>
        <p:txBody>
          <a:bodyPr>
            <a:noAutofit/>
          </a:bodyPr>
          <a:lstStyle/>
          <a:p>
            <a:pPr rtl="0"/>
            <a:r>
              <a:rPr lang="es-419" sz="2800" b="1" i="0" u="none" strike="noStrike" dirty="0">
                <a:solidFill>
                  <a:srgbClr val="FFFFFF"/>
                </a:solidFill>
                <a:highlight>
                  <a:srgbClr val="000000">
                    <a:alpha val="0"/>
                  </a:srgbClr>
                </a:highlight>
                <a:latin typeface="Calibri"/>
                <a:cs typeface="Calibri"/>
              </a:rPr>
              <a:t>Áreas más afectadas y necesitadas (MID)</a:t>
            </a:r>
          </a:p>
        </p:txBody>
      </p:sp>
      <p:sp>
        <p:nvSpPr>
          <p:cNvPr id="7" name="Right Triangle 6">
            <a:extLst>
              <a:ext uri="{FF2B5EF4-FFF2-40B4-BE49-F238E27FC236}">
                <a16:creationId xmlns:a16="http://schemas.microsoft.com/office/drawing/2014/main" id="{E380C500-EC4D-4861-808C-9BBB83362C1D}"/>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8" name="Picture 7">
            <a:extLst>
              <a:ext uri="{FF2B5EF4-FFF2-40B4-BE49-F238E27FC236}">
                <a16:creationId xmlns:a16="http://schemas.microsoft.com/office/drawing/2014/main" id="{F632622F-B33D-4307-AE07-285B0CC849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sp>
        <p:nvSpPr>
          <p:cNvPr id="6" name="Content Placeholder 5">
            <a:extLst>
              <a:ext uri="{FF2B5EF4-FFF2-40B4-BE49-F238E27FC236}">
                <a16:creationId xmlns:a16="http://schemas.microsoft.com/office/drawing/2014/main" id="{49314FAC-018A-4C01-B38E-7A8B2573F75D}"/>
              </a:ext>
            </a:extLst>
          </p:cNvPr>
          <p:cNvSpPr>
            <a:spLocks noGrp="1"/>
          </p:cNvSpPr>
          <p:nvPr>
            <p:ph sz="half" idx="1"/>
          </p:nvPr>
        </p:nvSpPr>
        <p:spPr>
          <a:xfrm>
            <a:off x="195703" y="1321408"/>
            <a:ext cx="4569244" cy="4723763"/>
          </a:xfrm>
        </p:spPr>
        <p:txBody>
          <a:bodyPr>
            <a:noAutofit/>
          </a:bodyPr>
          <a:lstStyle/>
          <a:p>
            <a:pPr marL="482600" indent="-457200" rtl="0">
              <a:lnSpc>
                <a:spcPct val="100000"/>
              </a:lnSpc>
              <a:spcBef>
                <a:spcPts val="100"/>
              </a:spcBef>
              <a:buClr>
                <a:srgbClr val="98D43C"/>
              </a:buClr>
              <a:buFont typeface="Wingdings" panose="05000000000000000000" pitchFamily="2" charset="2"/>
              <a:buChar char="§"/>
              <a:tabLst>
                <a:tab pos="481965" algn="l"/>
                <a:tab pos="482600" algn="l"/>
              </a:tabLst>
            </a:pPr>
            <a:r>
              <a:rPr lang="es-419" sz="2400" b="1" i="0" u="none" strike="noStrike" spc="-5" dirty="0">
                <a:solidFill>
                  <a:srgbClr val="FFFFFF"/>
                </a:solidFill>
                <a:highlight>
                  <a:srgbClr val="000000">
                    <a:alpha val="0"/>
                  </a:srgbClr>
                </a:highlight>
                <a:latin typeface="Calibri"/>
                <a:cs typeface="Calibri"/>
              </a:rPr>
              <a:t>Áreas más afectadas y necesitadas (MID)</a:t>
            </a:r>
            <a:endParaRPr lang="es-419" sz="2400" dirty="0">
              <a:cs typeface="Calibri" panose="020F0502020204030204" pitchFamily="34" charset="0"/>
            </a:endParaRPr>
          </a:p>
          <a:p>
            <a:pPr marL="939800" lvl="1" indent="-457200" rtl="0">
              <a:lnSpc>
                <a:spcPct val="100000"/>
              </a:lnSpc>
              <a:spcBef>
                <a:spcPts val="1200"/>
              </a:spcBef>
              <a:spcAft>
                <a:spcPts val="600"/>
              </a:spcAft>
              <a:buClr>
                <a:srgbClr val="98D43C"/>
              </a:buClr>
              <a:buFont typeface="Wingdings" panose="05000000000000000000" pitchFamily="2" charset="2"/>
              <a:buChar char="§"/>
              <a:tabLst>
                <a:tab pos="939165" algn="l"/>
                <a:tab pos="939800" algn="l"/>
              </a:tabLst>
            </a:pPr>
            <a:r>
              <a:rPr lang="es-419" sz="2400" b="0" i="0" u="none" strike="noStrike" spc="-5" dirty="0">
                <a:solidFill>
                  <a:srgbClr val="FFFFFF"/>
                </a:solidFill>
                <a:highlight>
                  <a:srgbClr val="000000">
                    <a:alpha val="0"/>
                  </a:srgbClr>
                </a:highlight>
                <a:latin typeface="Calibri"/>
                <a:cs typeface="Calibri"/>
              </a:rPr>
              <a:t>Condado de Escambia</a:t>
            </a:r>
          </a:p>
          <a:p>
            <a:pPr marL="939800" lvl="1" indent="-457200" rtl="0">
              <a:lnSpc>
                <a:spcPct val="100000"/>
              </a:lnSpc>
              <a:spcBef>
                <a:spcPts val="600"/>
              </a:spcBef>
              <a:spcAft>
                <a:spcPts val="600"/>
              </a:spcAft>
              <a:buClr>
                <a:srgbClr val="98D43C"/>
              </a:buClr>
              <a:buFont typeface="Wingdings" panose="05000000000000000000" pitchFamily="2" charset="2"/>
              <a:buChar char="§"/>
              <a:tabLst>
                <a:tab pos="939165" algn="l"/>
                <a:tab pos="939800" algn="l"/>
              </a:tabLst>
            </a:pPr>
            <a:r>
              <a:rPr lang="es-419" sz="2400" b="0" i="0" u="none" strike="noStrike" spc="-5" dirty="0">
                <a:solidFill>
                  <a:srgbClr val="FFFFFF"/>
                </a:solidFill>
                <a:highlight>
                  <a:srgbClr val="000000">
                    <a:alpha val="0"/>
                  </a:srgbClr>
                </a:highlight>
                <a:latin typeface="Calibri"/>
                <a:cs typeface="Calibri"/>
              </a:rPr>
              <a:t>Condado de Santa Rosa</a:t>
            </a:r>
          </a:p>
          <a:p>
            <a:pPr marL="482600" indent="-457200" rtl="0">
              <a:lnSpc>
                <a:spcPct val="100000"/>
              </a:lnSpc>
              <a:buClr>
                <a:srgbClr val="98D43C"/>
              </a:buClr>
              <a:buFont typeface="Wingdings" panose="05000000000000000000" pitchFamily="2" charset="2"/>
              <a:buChar char="§"/>
              <a:tabLst>
                <a:tab pos="481965" algn="l"/>
                <a:tab pos="482600" algn="l"/>
              </a:tabLst>
            </a:pPr>
            <a:r>
              <a:rPr lang="es-419" sz="2400" b="1" i="0" u="none" strike="noStrike" spc="-5" dirty="0">
                <a:solidFill>
                  <a:srgbClr val="FFFFFF"/>
                </a:solidFill>
                <a:highlight>
                  <a:srgbClr val="000000">
                    <a:alpha val="0"/>
                  </a:srgbClr>
                </a:highlight>
                <a:latin typeface="Calibri"/>
                <a:cs typeface="Calibri"/>
              </a:rPr>
              <a:t>Áreas MID designadas por el Estado:</a:t>
            </a:r>
            <a:endParaRPr lang="es-419" sz="2400" dirty="0">
              <a:cs typeface="Calibri" panose="020F0502020204030204" pitchFamily="34" charset="0"/>
            </a:endParaRPr>
          </a:p>
          <a:p>
            <a:pPr marL="939800" lvl="1" indent="-457200" rtl="0">
              <a:lnSpc>
                <a:spcPct val="100000"/>
              </a:lnSpc>
              <a:spcBef>
                <a:spcPts val="1200"/>
              </a:spcBef>
              <a:spcAft>
                <a:spcPts val="600"/>
              </a:spcAft>
              <a:buClr>
                <a:srgbClr val="98D43C"/>
              </a:buClr>
              <a:buFont typeface="Wingdings" panose="05000000000000000000" pitchFamily="2" charset="2"/>
              <a:buChar char="§"/>
              <a:tabLst>
                <a:tab pos="939165" algn="l"/>
                <a:tab pos="939800" algn="l"/>
              </a:tabLst>
            </a:pPr>
            <a:r>
              <a:rPr lang="es-419" sz="2400" b="0" i="0" u="none" strike="noStrike" dirty="0">
                <a:solidFill>
                  <a:srgbClr val="FFFFFF"/>
                </a:solidFill>
                <a:highlight>
                  <a:srgbClr val="000000">
                    <a:alpha val="0"/>
                  </a:srgbClr>
                </a:highlight>
                <a:latin typeface="Calibri"/>
                <a:cs typeface="Calibri"/>
              </a:rPr>
              <a:t>Condado de Bay</a:t>
            </a:r>
          </a:p>
          <a:p>
            <a:pPr marL="939800" lvl="1" indent="-457200" rtl="0">
              <a:lnSpc>
                <a:spcPct val="100000"/>
              </a:lnSpc>
              <a:spcBef>
                <a:spcPts val="600"/>
              </a:spcBef>
              <a:spcAft>
                <a:spcPts val="600"/>
              </a:spcAft>
              <a:buClr>
                <a:srgbClr val="98D43C"/>
              </a:buClr>
              <a:buFont typeface="Wingdings" panose="05000000000000000000" pitchFamily="2" charset="2"/>
              <a:buChar char="§"/>
              <a:tabLst>
                <a:tab pos="939165" algn="l"/>
                <a:tab pos="939800" algn="l"/>
              </a:tabLst>
            </a:pPr>
            <a:r>
              <a:rPr lang="es-419" sz="2400" b="0" i="0" u="none" strike="noStrike" dirty="0">
                <a:solidFill>
                  <a:srgbClr val="FFFFFF"/>
                </a:solidFill>
                <a:highlight>
                  <a:srgbClr val="000000">
                    <a:alpha val="0"/>
                  </a:srgbClr>
                </a:highlight>
                <a:latin typeface="Calibri"/>
                <a:cs typeface="Calibri"/>
              </a:rPr>
              <a:t>Condado de Okaloosa</a:t>
            </a:r>
          </a:p>
          <a:p>
            <a:pPr marL="939800" lvl="1" indent="-457200" rtl="0">
              <a:lnSpc>
                <a:spcPct val="100000"/>
              </a:lnSpc>
              <a:spcBef>
                <a:spcPts val="600"/>
              </a:spcBef>
              <a:spcAft>
                <a:spcPts val="600"/>
              </a:spcAft>
              <a:buClr>
                <a:srgbClr val="98D43C"/>
              </a:buClr>
              <a:buFont typeface="Wingdings" panose="05000000000000000000" pitchFamily="2" charset="2"/>
              <a:buChar char="§"/>
              <a:tabLst>
                <a:tab pos="939165" algn="l"/>
                <a:tab pos="939800" algn="l"/>
              </a:tabLst>
            </a:pPr>
            <a:r>
              <a:rPr lang="es-419" sz="2400" b="0" i="0" u="none" strike="noStrike" dirty="0">
                <a:solidFill>
                  <a:srgbClr val="FFFFFF"/>
                </a:solidFill>
                <a:highlight>
                  <a:srgbClr val="000000">
                    <a:alpha val="0"/>
                  </a:srgbClr>
                </a:highlight>
                <a:latin typeface="Calibri"/>
                <a:cs typeface="Calibri"/>
              </a:rPr>
              <a:t>Condado de Walton</a:t>
            </a:r>
          </a:p>
        </p:txBody>
      </p:sp>
      <p:pic>
        <p:nvPicPr>
          <p:cNvPr id="9" name="Picture 8" descr="Diagram&#10;&#10;Description automatically generated">
            <a:extLst>
              <a:ext uri="{FF2B5EF4-FFF2-40B4-BE49-F238E27FC236}">
                <a16:creationId xmlns:a16="http://schemas.microsoft.com/office/drawing/2014/main" id="{D686BC3B-993A-41C1-B2BB-945E7216227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5087" y="1362077"/>
            <a:ext cx="5196448" cy="4723765"/>
          </a:xfrm>
          <a:prstGeom prst="rect">
            <a:avLst/>
          </a:prstGeom>
        </p:spPr>
      </p:pic>
      <p:cxnSp>
        <p:nvCxnSpPr>
          <p:cNvPr id="11" name="Straight Connector 10">
            <a:extLst>
              <a:ext uri="{FF2B5EF4-FFF2-40B4-BE49-F238E27FC236}">
                <a16:creationId xmlns:a16="http://schemas.microsoft.com/office/drawing/2014/main" id="{E8024260-6EB7-4130-952A-A169D28059F8}"/>
              </a:ext>
            </a:extLst>
          </p:cNvPr>
          <p:cNvCxnSpPr/>
          <p:nvPr/>
        </p:nvCxnSpPr>
        <p:spPr>
          <a:xfrm>
            <a:off x="279593" y="737701"/>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331177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3DC70-3D50-4752-8FAC-3FFC5F82BBEB}"/>
              </a:ext>
            </a:extLst>
          </p:cNvPr>
          <p:cNvSpPr>
            <a:spLocks noGrp="1"/>
          </p:cNvSpPr>
          <p:nvPr>
            <p:ph type="title"/>
          </p:nvPr>
        </p:nvSpPr>
        <p:spPr>
          <a:xfrm>
            <a:off x="242481" y="158590"/>
            <a:ext cx="10515600" cy="640080"/>
          </a:xfrm>
        </p:spPr>
        <p:txBody>
          <a:bodyPr>
            <a:noAutofit/>
          </a:bodyPr>
          <a:lstStyle/>
          <a:p>
            <a:pPr rtl="0"/>
            <a:r>
              <a:rPr lang="es-419" sz="2800" b="1" i="0" u="none" strike="noStrike" dirty="0">
                <a:solidFill>
                  <a:srgbClr val="FFFFFF"/>
                </a:solidFill>
                <a:highlight>
                  <a:srgbClr val="000000">
                    <a:alpha val="0"/>
                  </a:srgbClr>
                </a:highlight>
                <a:latin typeface="Calibri"/>
                <a:cs typeface="Calibri"/>
              </a:rPr>
              <a:t>CDBG - DR/CDBG - Subreceptores de MIT </a:t>
            </a:r>
          </a:p>
        </p:txBody>
      </p:sp>
      <p:sp>
        <p:nvSpPr>
          <p:cNvPr id="7" name="Right Triangle 6">
            <a:extLst>
              <a:ext uri="{FF2B5EF4-FFF2-40B4-BE49-F238E27FC236}">
                <a16:creationId xmlns:a16="http://schemas.microsoft.com/office/drawing/2014/main" id="{E380C500-EC4D-4861-808C-9BBB83362C1D}"/>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8" name="Picture 7">
            <a:extLst>
              <a:ext uri="{FF2B5EF4-FFF2-40B4-BE49-F238E27FC236}">
                <a16:creationId xmlns:a16="http://schemas.microsoft.com/office/drawing/2014/main" id="{F632622F-B33D-4307-AE07-285B0CC849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sp>
        <p:nvSpPr>
          <p:cNvPr id="6" name="Content Placeholder 5">
            <a:extLst>
              <a:ext uri="{FF2B5EF4-FFF2-40B4-BE49-F238E27FC236}">
                <a16:creationId xmlns:a16="http://schemas.microsoft.com/office/drawing/2014/main" id="{49314FAC-018A-4C01-B38E-7A8B2573F75D}"/>
              </a:ext>
            </a:extLst>
          </p:cNvPr>
          <p:cNvSpPr>
            <a:spLocks noGrp="1"/>
          </p:cNvSpPr>
          <p:nvPr>
            <p:ph sz="half" idx="1"/>
          </p:nvPr>
        </p:nvSpPr>
        <p:spPr>
          <a:xfrm>
            <a:off x="318681" y="1095375"/>
            <a:ext cx="5181600" cy="4667250"/>
          </a:xfrm>
        </p:spPr>
        <p:txBody>
          <a:bodyPr>
            <a:noAutofit/>
          </a:bodyPr>
          <a:lstStyle/>
          <a:p>
            <a:pPr marL="381000" marR="30480" indent="-342900" rtl="0">
              <a:lnSpc>
                <a:spcPts val="3020"/>
              </a:lnSpc>
              <a:spcBef>
                <a:spcPts val="480"/>
              </a:spcBef>
              <a:buClr>
                <a:srgbClr val="98D43C"/>
              </a:buClr>
              <a:buFont typeface="Wingdings" panose="05000000000000000000" pitchFamily="2" charset="2"/>
              <a:buChar char="§"/>
              <a:tabLst>
                <a:tab pos="266700" algn="l"/>
              </a:tabLst>
            </a:pPr>
            <a:r>
              <a:rPr lang="es-419" sz="2200" b="0" i="0" u="none" strike="noStrike" spc="-5" dirty="0">
                <a:solidFill>
                  <a:srgbClr val="FFFFFF"/>
                </a:solidFill>
                <a:highlight>
                  <a:srgbClr val="000000">
                    <a:alpha val="0"/>
                  </a:srgbClr>
                </a:highlight>
                <a:latin typeface="Calibri"/>
                <a:cs typeface="Calibri"/>
              </a:rPr>
              <a:t>Los subreceptores son entidades no federales que reciben una subvención para llevar a cabo parte de un programa federal. Los subreceptores tienen:</a:t>
            </a:r>
          </a:p>
          <a:p>
            <a:pPr marL="838200" marR="30480" lvl="1" indent="-342900" rtl="0">
              <a:lnSpc>
                <a:spcPts val="3020"/>
              </a:lnSpc>
              <a:spcBef>
                <a:spcPts val="480"/>
              </a:spcBef>
              <a:buClr>
                <a:srgbClr val="98D43C"/>
              </a:buClr>
              <a:buFont typeface="Wingdings" panose="05000000000000000000" pitchFamily="2" charset="2"/>
              <a:buChar char="§"/>
              <a:tabLst>
                <a:tab pos="266700" algn="l"/>
              </a:tabLst>
            </a:pPr>
            <a:r>
              <a:rPr lang="es-419" sz="2200" b="0" i="0" u="none" strike="noStrike" spc="-5" dirty="0">
                <a:solidFill>
                  <a:srgbClr val="FFFFFF"/>
                </a:solidFill>
                <a:highlight>
                  <a:srgbClr val="000000">
                    <a:alpha val="0"/>
                  </a:srgbClr>
                </a:highlight>
                <a:latin typeface="Calibri"/>
                <a:cs typeface="Calibri"/>
              </a:rPr>
              <a:t>Autonomía para determinar la admisibilidad.</a:t>
            </a:r>
          </a:p>
          <a:p>
            <a:pPr marL="838200" marR="30480" lvl="1" indent="-342900" rtl="0">
              <a:lnSpc>
                <a:spcPts val="3020"/>
              </a:lnSpc>
              <a:spcBef>
                <a:spcPts val="480"/>
              </a:spcBef>
              <a:buClr>
                <a:srgbClr val="98D43C"/>
              </a:buClr>
              <a:buFont typeface="Wingdings" panose="05000000000000000000" pitchFamily="2" charset="2"/>
              <a:buChar char="§"/>
              <a:tabLst>
                <a:tab pos="266700" algn="l"/>
              </a:tabLst>
            </a:pPr>
            <a:r>
              <a:rPr lang="es-419" sz="2200" b="0" i="0" u="none" strike="noStrike" spc="-5" dirty="0">
                <a:solidFill>
                  <a:srgbClr val="FFFFFF"/>
                </a:solidFill>
                <a:highlight>
                  <a:srgbClr val="000000">
                    <a:alpha val="0"/>
                  </a:srgbClr>
                </a:highlight>
                <a:latin typeface="Calibri"/>
                <a:cs typeface="Calibri"/>
              </a:rPr>
              <a:t>Responsabilidad de garantizar el cumplimiento de los resultados y objetivos de rendimiento.</a:t>
            </a:r>
          </a:p>
          <a:p>
            <a:pPr marL="838200" marR="30480" lvl="1" indent="-342900" rtl="0">
              <a:lnSpc>
                <a:spcPts val="3020"/>
              </a:lnSpc>
              <a:spcBef>
                <a:spcPts val="480"/>
              </a:spcBef>
              <a:buClr>
                <a:srgbClr val="98D43C"/>
              </a:buClr>
              <a:buFont typeface="Wingdings" panose="05000000000000000000" pitchFamily="2" charset="2"/>
              <a:buChar char="§"/>
              <a:tabLst>
                <a:tab pos="266700" algn="l"/>
              </a:tabLst>
            </a:pPr>
            <a:r>
              <a:rPr lang="es-419" sz="2200" b="0" i="0" u="none" strike="noStrike" spc="-5" dirty="0">
                <a:solidFill>
                  <a:srgbClr val="FFFFFF"/>
                </a:solidFill>
                <a:highlight>
                  <a:srgbClr val="000000">
                    <a:alpha val="0"/>
                  </a:srgbClr>
                </a:highlight>
                <a:latin typeface="Calibri"/>
                <a:cs typeface="Calibri"/>
              </a:rPr>
              <a:t>Responsabilidad en la toma de decisiones programáticas.</a:t>
            </a:r>
          </a:p>
        </p:txBody>
      </p:sp>
      <p:graphicFrame>
        <p:nvGraphicFramePr>
          <p:cNvPr id="9" name="Diagram 8">
            <a:extLst>
              <a:ext uri="{FF2B5EF4-FFF2-40B4-BE49-F238E27FC236}">
                <a16:creationId xmlns:a16="http://schemas.microsoft.com/office/drawing/2014/main" id="{E45DB3D1-0D79-4524-A516-D42AC736A3C1}"/>
              </a:ext>
            </a:extLst>
          </p:cNvPr>
          <p:cNvGraphicFramePr/>
          <p:nvPr>
            <p:extLst>
              <p:ext uri="{D42A27DB-BD31-4B8C-83A1-F6EECF244321}">
                <p14:modId xmlns:p14="http://schemas.microsoft.com/office/powerpoint/2010/main" val="1619334463"/>
              </p:ext>
            </p:extLst>
          </p:nvPr>
        </p:nvGraphicFramePr>
        <p:xfrm>
          <a:off x="5853520" y="1466399"/>
          <a:ext cx="6095999" cy="419580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11" name="Straight Connector 10">
            <a:extLst>
              <a:ext uri="{FF2B5EF4-FFF2-40B4-BE49-F238E27FC236}">
                <a16:creationId xmlns:a16="http://schemas.microsoft.com/office/drawing/2014/main" id="{BDE4C25D-BAFD-4DC5-BCC9-868E68675247}"/>
              </a:ext>
            </a:extLst>
          </p:cNvPr>
          <p:cNvCxnSpPr/>
          <p:nvPr/>
        </p:nvCxnSpPr>
        <p:spPr>
          <a:xfrm>
            <a:off x="346006" y="735985"/>
            <a:ext cx="975433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536074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B1A43-EE73-4B35-844C-59B20D7C1BBF}"/>
              </a:ext>
            </a:extLst>
          </p:cNvPr>
          <p:cNvSpPr>
            <a:spLocks noGrp="1"/>
          </p:cNvSpPr>
          <p:nvPr>
            <p:ph type="title"/>
          </p:nvPr>
        </p:nvSpPr>
        <p:spPr>
          <a:xfrm>
            <a:off x="218385" y="158590"/>
            <a:ext cx="10515600" cy="640080"/>
          </a:xfrm>
        </p:spPr>
        <p:txBody>
          <a:bodyPr anchor="ctr">
            <a:noAutofit/>
          </a:bodyPr>
          <a:lstStyle/>
          <a:p>
            <a:pPr rtl="0"/>
            <a:r>
              <a:rPr lang="es" sz="2800" b="1" i="0" u="none" strike="noStrike">
                <a:solidFill>
                  <a:srgbClr val="FFFFFF"/>
                </a:solidFill>
                <a:highlight>
                  <a:srgbClr val="000000">
                    <a:alpha val="0"/>
                  </a:srgbClr>
                </a:highlight>
                <a:latin typeface="Calibri"/>
                <a:cs typeface="Calibri"/>
              </a:rPr>
              <a:t>Proceso del subreceptor</a:t>
            </a:r>
          </a:p>
        </p:txBody>
      </p:sp>
      <p:sp>
        <p:nvSpPr>
          <p:cNvPr id="4" name="Right Triangle 3">
            <a:extLst>
              <a:ext uri="{FF2B5EF4-FFF2-40B4-BE49-F238E27FC236}">
                <a16:creationId xmlns:a16="http://schemas.microsoft.com/office/drawing/2014/main" id="{6E1D2A50-6932-4C67-AE41-4BE3A287B35E}"/>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latin typeface="Calibri" panose="020F0502020204030204" pitchFamily="34" charset="0"/>
            </a:endParaRPr>
          </a:p>
        </p:txBody>
      </p:sp>
      <p:pic>
        <p:nvPicPr>
          <p:cNvPr id="5" name="Picture 4">
            <a:extLst>
              <a:ext uri="{FF2B5EF4-FFF2-40B4-BE49-F238E27FC236}">
                <a16:creationId xmlns:a16="http://schemas.microsoft.com/office/drawing/2014/main" id="{146E368E-537D-4036-8E00-048B578A3C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graphicFrame>
        <p:nvGraphicFramePr>
          <p:cNvPr id="6" name="Diagram 5">
            <a:extLst>
              <a:ext uri="{FF2B5EF4-FFF2-40B4-BE49-F238E27FC236}">
                <a16:creationId xmlns:a16="http://schemas.microsoft.com/office/drawing/2014/main" id="{215C79F4-73CC-496D-BA2A-B7DCA5A53CE4}"/>
              </a:ext>
            </a:extLst>
          </p:cNvPr>
          <p:cNvGraphicFramePr/>
          <p:nvPr>
            <p:extLst>
              <p:ext uri="{D42A27DB-BD31-4B8C-83A1-F6EECF244321}">
                <p14:modId xmlns:p14="http://schemas.microsoft.com/office/powerpoint/2010/main" val="2489732595"/>
              </p:ext>
            </p:extLst>
          </p:nvPr>
        </p:nvGraphicFramePr>
        <p:xfrm>
          <a:off x="104085" y="892937"/>
          <a:ext cx="10744200" cy="269795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Arrow: Right 6">
            <a:extLst>
              <a:ext uri="{FF2B5EF4-FFF2-40B4-BE49-F238E27FC236}">
                <a16:creationId xmlns:a16="http://schemas.microsoft.com/office/drawing/2014/main" id="{9B64A893-6AB9-464C-A181-DAD12281DFA6}"/>
              </a:ext>
            </a:extLst>
          </p:cNvPr>
          <p:cNvSpPr/>
          <p:nvPr/>
        </p:nvSpPr>
        <p:spPr>
          <a:xfrm>
            <a:off x="599385" y="3220699"/>
            <a:ext cx="10134600" cy="838200"/>
          </a:xfrm>
          <a:prstGeom prst="rightArrow">
            <a:avLst/>
          </a:prstGeom>
          <a:solidFill>
            <a:srgbClr val="98D43C"/>
          </a:solidFill>
        </p:spPr>
        <p:style>
          <a:lnRef idx="2">
            <a:schemeClr val="accent3">
              <a:shade val="50000"/>
            </a:schemeClr>
          </a:lnRef>
          <a:fillRef idx="1">
            <a:schemeClr val="accent3"/>
          </a:fillRef>
          <a:effectRef idx="0">
            <a:schemeClr val="accent3"/>
          </a:effectRef>
          <a:fontRef idx="minor">
            <a:schemeClr val="lt1"/>
          </a:fontRef>
        </p:style>
        <p:txBody>
          <a:bodyPr rtlCol="0" anchor="ctr">
            <a:noAutofit/>
          </a:bodyPr>
          <a:lstStyle/>
          <a:p>
            <a:pPr algn="ctr" rtl="0"/>
            <a:r>
              <a:rPr lang="es" sz="1800" b="1" i="0" u="none" strike="noStrike">
                <a:highlight>
                  <a:srgbClr val="000000">
                    <a:alpha val="0"/>
                  </a:srgbClr>
                </a:highlight>
                <a:latin typeface="Calibri"/>
              </a:rPr>
              <a:t>Comunicación con el DEO</a:t>
            </a:r>
          </a:p>
        </p:txBody>
      </p:sp>
      <p:sp>
        <p:nvSpPr>
          <p:cNvPr id="8" name="Arrow: Right 7">
            <a:extLst>
              <a:ext uri="{FF2B5EF4-FFF2-40B4-BE49-F238E27FC236}">
                <a16:creationId xmlns:a16="http://schemas.microsoft.com/office/drawing/2014/main" id="{C2B5DDDE-1892-4D7C-B0F5-98BADF77629B}"/>
              </a:ext>
            </a:extLst>
          </p:cNvPr>
          <p:cNvSpPr/>
          <p:nvPr/>
        </p:nvSpPr>
        <p:spPr>
          <a:xfrm>
            <a:off x="5088194" y="4202286"/>
            <a:ext cx="5645791" cy="838200"/>
          </a:xfrm>
          <a:prstGeom prst="rightArrow">
            <a:avLst/>
          </a:prstGeom>
          <a:solidFill>
            <a:srgbClr val="98D43C"/>
          </a:solidFill>
        </p:spPr>
        <p:style>
          <a:lnRef idx="2">
            <a:schemeClr val="accent3">
              <a:shade val="50000"/>
            </a:schemeClr>
          </a:lnRef>
          <a:fillRef idx="1">
            <a:schemeClr val="accent3"/>
          </a:fillRef>
          <a:effectRef idx="0">
            <a:schemeClr val="accent3"/>
          </a:effectRef>
          <a:fontRef idx="minor">
            <a:schemeClr val="lt1"/>
          </a:fontRef>
        </p:style>
        <p:txBody>
          <a:bodyPr rtlCol="0" anchor="ctr">
            <a:noAutofit/>
          </a:bodyPr>
          <a:lstStyle/>
          <a:p>
            <a:pPr algn="ctr" rtl="0"/>
            <a:r>
              <a:rPr lang="es" sz="1800" b="1" i="0" u="none" strike="noStrike">
                <a:highlight>
                  <a:srgbClr val="000000">
                    <a:alpha val="0"/>
                  </a:srgbClr>
                </a:highlight>
                <a:latin typeface="Calibri"/>
              </a:rPr>
              <a:t>Seguimiento continuo</a:t>
            </a:r>
          </a:p>
        </p:txBody>
      </p:sp>
      <p:sp>
        <p:nvSpPr>
          <p:cNvPr id="9" name="Arrow: Right 8">
            <a:extLst>
              <a:ext uri="{FF2B5EF4-FFF2-40B4-BE49-F238E27FC236}">
                <a16:creationId xmlns:a16="http://schemas.microsoft.com/office/drawing/2014/main" id="{5E7A61AD-9F40-413D-8A2F-993387FA61DD}"/>
              </a:ext>
            </a:extLst>
          </p:cNvPr>
          <p:cNvSpPr/>
          <p:nvPr/>
        </p:nvSpPr>
        <p:spPr>
          <a:xfrm>
            <a:off x="5088193" y="5196277"/>
            <a:ext cx="5645791" cy="838200"/>
          </a:xfrm>
          <a:prstGeom prst="rightArrow">
            <a:avLst/>
          </a:prstGeom>
          <a:solidFill>
            <a:srgbClr val="98D43C"/>
          </a:solidFill>
        </p:spPr>
        <p:style>
          <a:lnRef idx="2">
            <a:schemeClr val="accent3">
              <a:shade val="50000"/>
            </a:schemeClr>
          </a:lnRef>
          <a:fillRef idx="1">
            <a:schemeClr val="accent3"/>
          </a:fillRef>
          <a:effectRef idx="0">
            <a:schemeClr val="accent3"/>
          </a:effectRef>
          <a:fontRef idx="minor">
            <a:schemeClr val="lt1"/>
          </a:fontRef>
        </p:style>
        <p:txBody>
          <a:bodyPr rtlCol="0" anchor="ctr">
            <a:noAutofit/>
          </a:bodyPr>
          <a:lstStyle/>
          <a:p>
            <a:pPr algn="ctr" rtl="0"/>
            <a:r>
              <a:rPr lang="es" sz="1800" b="1" i="0" u="none" strike="noStrike">
                <a:highlight>
                  <a:srgbClr val="000000">
                    <a:alpha val="0"/>
                  </a:srgbClr>
                </a:highlight>
                <a:latin typeface="Calibri"/>
              </a:rPr>
              <a:t>Informes</a:t>
            </a:r>
          </a:p>
        </p:txBody>
      </p:sp>
      <p:cxnSp>
        <p:nvCxnSpPr>
          <p:cNvPr id="11" name="Straight Connector 10">
            <a:extLst>
              <a:ext uri="{FF2B5EF4-FFF2-40B4-BE49-F238E27FC236}">
                <a16:creationId xmlns:a16="http://schemas.microsoft.com/office/drawing/2014/main" id="{37F5B2E0-BE18-42D0-9542-EFA7AA72ABFD}"/>
              </a:ext>
            </a:extLst>
          </p:cNvPr>
          <p:cNvCxnSpPr/>
          <p:nvPr/>
        </p:nvCxnSpPr>
        <p:spPr>
          <a:xfrm>
            <a:off x="295672" y="749976"/>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372095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80C5F6-4C7B-4E19-8414-16CE0B6387E5}"/>
              </a:ext>
            </a:extLst>
          </p:cNvPr>
          <p:cNvSpPr/>
          <p:nvPr/>
        </p:nvSpPr>
        <p:spPr>
          <a:xfrm>
            <a:off x="0" y="378590"/>
            <a:ext cx="12192000" cy="4838628"/>
          </a:xfrm>
          <a:custGeom>
            <a:avLst/>
            <a:gdLst>
              <a:gd name="connsiteX0" fmla="*/ 0 w 12192000"/>
              <a:gd name="connsiteY0" fmla="*/ 0 h 3867150"/>
              <a:gd name="connsiteX1" fmla="*/ 3314700 w 12192000"/>
              <a:gd name="connsiteY1" fmla="*/ 20574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867150">
                <a:moveTo>
                  <a:pt x="0" y="0"/>
                </a:moveTo>
                <a:lnTo>
                  <a:pt x="3314700" y="2057400"/>
                </a:lnTo>
                <a:lnTo>
                  <a:pt x="12192000" y="0"/>
                </a:lnTo>
                <a:lnTo>
                  <a:pt x="12192000" y="3867150"/>
                </a:lnTo>
                <a:lnTo>
                  <a:pt x="0" y="3867150"/>
                </a:lnTo>
                <a:lnTo>
                  <a:pt x="0" y="0"/>
                </a:lnTo>
                <a:close/>
              </a:path>
            </a:pathLst>
          </a:custGeom>
          <a:solidFill>
            <a:srgbClr val="98D4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sp>
        <p:nvSpPr>
          <p:cNvPr id="5" name="Rectangle 3">
            <a:extLst>
              <a:ext uri="{FF2B5EF4-FFF2-40B4-BE49-F238E27FC236}">
                <a16:creationId xmlns:a16="http://schemas.microsoft.com/office/drawing/2014/main" id="{9CF76612-A4AD-4009-AEE8-FC9F53EACF74}"/>
              </a:ext>
            </a:extLst>
          </p:cNvPr>
          <p:cNvSpPr/>
          <p:nvPr/>
        </p:nvSpPr>
        <p:spPr>
          <a:xfrm>
            <a:off x="0" y="543910"/>
            <a:ext cx="12192000" cy="4838628"/>
          </a:xfrm>
          <a:custGeom>
            <a:avLst/>
            <a:gdLst>
              <a:gd name="connsiteX0" fmla="*/ 0 w 12192000"/>
              <a:gd name="connsiteY0" fmla="*/ 0 h 3867150"/>
              <a:gd name="connsiteX1" fmla="*/ 3314700 w 12192000"/>
              <a:gd name="connsiteY1" fmla="*/ 20574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867150">
                <a:moveTo>
                  <a:pt x="0" y="0"/>
                </a:moveTo>
                <a:lnTo>
                  <a:pt x="3314700" y="2057400"/>
                </a:lnTo>
                <a:lnTo>
                  <a:pt x="12192000" y="0"/>
                </a:lnTo>
                <a:lnTo>
                  <a:pt x="12192000" y="3867150"/>
                </a:lnTo>
                <a:lnTo>
                  <a:pt x="0" y="3867150"/>
                </a:lnTo>
                <a:lnTo>
                  <a:pt x="0" y="0"/>
                </a:lnTo>
                <a:close/>
              </a:path>
            </a:pathLst>
          </a:custGeom>
          <a:solidFill>
            <a:srgbClr val="0069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sp>
        <p:nvSpPr>
          <p:cNvPr id="6" name="Rectangle 3">
            <a:extLst>
              <a:ext uri="{FF2B5EF4-FFF2-40B4-BE49-F238E27FC236}">
                <a16:creationId xmlns:a16="http://schemas.microsoft.com/office/drawing/2014/main" id="{FA3F607C-B411-4E84-BD62-ADC01022BA83}"/>
              </a:ext>
            </a:extLst>
          </p:cNvPr>
          <p:cNvSpPr/>
          <p:nvPr/>
        </p:nvSpPr>
        <p:spPr>
          <a:xfrm>
            <a:off x="-1" y="1016463"/>
            <a:ext cx="12192000" cy="4309630"/>
          </a:xfrm>
          <a:custGeom>
            <a:avLst/>
            <a:gdLst>
              <a:gd name="connsiteX0" fmla="*/ 0 w 12192000"/>
              <a:gd name="connsiteY0" fmla="*/ 0 h 3867150"/>
              <a:gd name="connsiteX1" fmla="*/ 3314700 w 12192000"/>
              <a:gd name="connsiteY1" fmla="*/ 20574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867150">
                <a:moveTo>
                  <a:pt x="0" y="0"/>
                </a:moveTo>
                <a:lnTo>
                  <a:pt x="3314700" y="2057400"/>
                </a:lnTo>
                <a:lnTo>
                  <a:pt x="12192000" y="0"/>
                </a:lnTo>
                <a:lnTo>
                  <a:pt x="12192000" y="3867150"/>
                </a:lnTo>
                <a:lnTo>
                  <a:pt x="0" y="3867150"/>
                </a:lnTo>
                <a:lnTo>
                  <a:pt x="0" y="0"/>
                </a:lnTo>
                <a:close/>
              </a:path>
            </a:pathLst>
          </a:custGeom>
          <a:solidFill>
            <a:srgbClr val="003F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sp>
        <p:nvSpPr>
          <p:cNvPr id="7" name="Rectangle 6">
            <a:extLst>
              <a:ext uri="{FF2B5EF4-FFF2-40B4-BE49-F238E27FC236}">
                <a16:creationId xmlns:a16="http://schemas.microsoft.com/office/drawing/2014/main" id="{53D85916-D45F-4EA1-8D4B-81FB0DB44D1A}"/>
              </a:ext>
            </a:extLst>
          </p:cNvPr>
          <p:cNvSpPr/>
          <p:nvPr/>
        </p:nvSpPr>
        <p:spPr>
          <a:xfrm>
            <a:off x="1" y="5326093"/>
            <a:ext cx="12192000" cy="1531907"/>
          </a:xfrm>
          <a:prstGeom prst="rect">
            <a:avLst/>
          </a:prstGeom>
          <a:solidFill>
            <a:srgbClr val="003F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s-419" dirty="0">
              <a:latin typeface="Calibri" panose="020F0502020204030204" pitchFamily="34" charset="0"/>
            </a:endParaRPr>
          </a:p>
        </p:txBody>
      </p:sp>
      <p:pic>
        <p:nvPicPr>
          <p:cNvPr id="8" name="Picture 7">
            <a:extLst>
              <a:ext uri="{FF2B5EF4-FFF2-40B4-BE49-F238E27FC236}">
                <a16:creationId xmlns:a16="http://schemas.microsoft.com/office/drawing/2014/main" id="{B14F8DFE-095E-40DE-9D07-5035A5E4E8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5018" y="435035"/>
            <a:ext cx="2408906" cy="2106147"/>
          </a:xfrm>
          <a:prstGeom prst="rect">
            <a:avLst/>
          </a:prstGeom>
        </p:spPr>
      </p:pic>
      <p:sp>
        <p:nvSpPr>
          <p:cNvPr id="9" name="Title 1">
            <a:extLst>
              <a:ext uri="{FF2B5EF4-FFF2-40B4-BE49-F238E27FC236}">
                <a16:creationId xmlns:a16="http://schemas.microsoft.com/office/drawing/2014/main" id="{9EB45713-5EB8-45CF-BF99-E1E2414AA05B}"/>
              </a:ext>
            </a:extLst>
          </p:cNvPr>
          <p:cNvSpPr txBox="1"/>
          <p:nvPr/>
        </p:nvSpPr>
        <p:spPr>
          <a:xfrm>
            <a:off x="508807" y="3429000"/>
            <a:ext cx="11174384" cy="1540584"/>
          </a:xfrm>
          <a:prstGeom prst="rect">
            <a:avLst/>
          </a:prstGeom>
        </p:spPr>
        <p:txBody>
          <a:bodyPr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rtl="0"/>
            <a:r>
              <a:rPr lang="es-419" sz="4800" b="1" i="0" u="none" strike="noStrike" dirty="0">
                <a:solidFill>
                  <a:srgbClr val="FFFFFF"/>
                </a:solidFill>
                <a:highlight>
                  <a:srgbClr val="000000">
                    <a:alpha val="0"/>
                  </a:srgbClr>
                </a:highlight>
                <a:latin typeface="Calibri"/>
                <a:cs typeface="Calibri"/>
              </a:rPr>
              <a:t>Programas tras el Huracán Sally de Rebuild Florida</a:t>
            </a:r>
          </a:p>
        </p:txBody>
      </p:sp>
    </p:spTree>
    <p:extLst>
      <p:ext uri="{BB962C8B-B14F-4D97-AF65-F5344CB8AC3E}">
        <p14:creationId xmlns:p14="http://schemas.microsoft.com/office/powerpoint/2010/main" val="3735271317"/>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3.1.12"/>
  <p:tag name="AS_OS" val="Unix 5.4.204.113"/>
  <p:tag name="AS_RELEASE_DATE" val="2020.03.14"/>
  <p:tag name="AS_TITLE" val="Aspose.Slides for .NET Standard 2.0"/>
  <p:tag name="AS_VERSION" val="20.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1456</TotalTime>
  <Words>3323</Words>
  <Application>Microsoft Office PowerPoint</Application>
  <PresentationFormat>Widescreen</PresentationFormat>
  <Paragraphs>300</Paragraphs>
  <Slides>34</Slides>
  <Notes>34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Wingdings</vt:lpstr>
      <vt:lpstr>Office Theme</vt:lpstr>
      <vt:lpstr>PowerPoint Presentation</vt:lpstr>
      <vt:lpstr>Agenda</vt:lpstr>
      <vt:lpstr>Equipo de recuperación de desastres tras el huracán Sally</vt:lpstr>
      <vt:lpstr>CDBG - Recuperación y Mitigación de Desastres</vt:lpstr>
      <vt:lpstr>Cronograma de CDBG del Huracán Sally </vt:lpstr>
      <vt:lpstr>Áreas más afectadas y necesitadas (MID)</vt:lpstr>
      <vt:lpstr>CDBG - DR/CDBG - Subreceptores de MIT </vt:lpstr>
      <vt:lpstr>Proceso del subreceptor</vt:lpstr>
      <vt:lpstr>PowerPoint Presentation</vt:lpstr>
      <vt:lpstr>Resumen de la admisibilidad de los proyectos</vt:lpstr>
      <vt:lpstr>Resumen de la admisibilidad de los proyectos, continuación</vt:lpstr>
      <vt:lpstr>Programa de Reparación de Infraestructuras (IRP) de Rebuild Florida</vt:lpstr>
      <vt:lpstr>Actividades de infraestructura admisibles por el IPR</vt:lpstr>
      <vt:lpstr>Actividades de mitigación admisibles por el IPR</vt:lpstr>
      <vt:lpstr>Programa de Compra Voluntaria de Viviendas (VHB) de Rebuild Florida</vt:lpstr>
      <vt:lpstr>Requisitos de admisibilidad de la VHB</vt:lpstr>
      <vt:lpstr>Programa de Reparación y Sustitución de Viviendas del Subreceptor (HRRP) de Rebuild Florida</vt:lpstr>
      <vt:lpstr>Actividades admisibles del subreceptor HRRP </vt:lpstr>
      <vt:lpstr>Programa de Revitalización de Ciudad de Residencia (HRP) de Rebuild Florida</vt:lpstr>
      <vt:lpstr>Actividades admisibles del HRP</vt:lpstr>
      <vt:lpstr>Programa de Formación para la Recuperación de los Trabajadores (WRTP) de Rebuild Florida</vt:lpstr>
      <vt:lpstr>Actividades admisibles del WRTP</vt:lpstr>
      <vt:lpstr>PowerPoint Presentation</vt:lpstr>
      <vt:lpstr>Resumen de los requisitos federales para los subreceptores</vt:lpstr>
      <vt:lpstr>Adquisiciones de Subreceptores Federales y Requisitos URA</vt:lpstr>
      <vt:lpstr>Requisitos federales transversales</vt:lpstr>
      <vt:lpstr>Cumplimiento de los derechos civiles federales</vt:lpstr>
      <vt:lpstr>Requisitos de revisión medioambiental</vt:lpstr>
      <vt:lpstr>PowerPoint Presentation</vt:lpstr>
      <vt:lpstr>Cómo presentar una solicitud</vt:lpstr>
      <vt:lpstr>Consejos para la presentación de solicitudes</vt:lpstr>
      <vt:lpstr>Información y documentación necesarias</vt:lpstr>
      <vt:lpstr>Información y documentación necesarias, continuación</vt:lpstr>
      <vt:lpstr>Enlaces útiles y preguntas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Alex</dc:creator>
  <cp:lastModifiedBy>Paula Gonzalez</cp:lastModifiedBy>
  <cp:revision>51</cp:revision>
  <cp:lastPrinted>2023-01-23T18:05:48Z</cp:lastPrinted>
  <dcterms:created xsi:type="dcterms:W3CDTF">2022-11-22T15:16:42Z</dcterms:created>
  <dcterms:modified xsi:type="dcterms:W3CDTF">2023-03-29T18:32:14Z</dcterms:modified>
</cp:coreProperties>
</file>