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8" r:id="rId3"/>
    <p:sldId id="259" r:id="rId4"/>
    <p:sldId id="266" r:id="rId5"/>
    <p:sldId id="267" r:id="rId6"/>
    <p:sldId id="268" r:id="rId7"/>
    <p:sldId id="269" r:id="rId8"/>
    <p:sldId id="270" r:id="rId9"/>
    <p:sldId id="271" r:id="rId10"/>
    <p:sldId id="272" r:id="rId11"/>
    <p:sldId id="273"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64" r:id="rId32"/>
    <p:sldId id="26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7817" autoAdjust="0"/>
  </p:normalViewPr>
  <p:slideViewPr>
    <p:cSldViewPr snapToGrid="0">
      <p:cViewPr varScale="1">
        <p:scale>
          <a:sx n="84" d="100"/>
          <a:sy n="84"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3/29/2024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solidFill>
                  <a:prstClr val="black"/>
                </a:solidFill>
                <a:latin typeface="Times New Roman" panose="02020603050405020304" pitchFamily="18" charset="0"/>
                <a:cs typeface="Times New Roman" panose="02020603050405020304" pitchFamily="18" charset="0"/>
              </a:rPr>
              <a:t>We will begin with an overview of OJT by discussing key changes to OJT implemented by the WIOA of 2014, a review of the purpose for the OJT program, define OJT, identify common misconceptions and examining the benefits of the program for jobseekers, employers and local areas. </a:t>
            </a:r>
          </a:p>
          <a:p>
            <a:pPr algn="just"/>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We will discuss the eligibility requirements for Jobseekers, Employers and career placements.</a:t>
            </a: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Then, we will briefly discuss Individual Training Accounts (ITAs) reviewing the different scenarios when an ITA should be used. </a:t>
            </a:r>
          </a:p>
          <a:p>
            <a:pPr marL="171450" indent="-171450" algn="just">
              <a:buFont typeface="Arial" panose="020B0604020202020204" pitchFamily="34" charset="0"/>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Discuss components of OJT assignments to include the duration, the training plan, composition of the local OJT contract, plan or agreement; and payment and recording of wages and the participants hours. We’ll discuss what should be included in the contract or training agreement? Then, we will rap up this section and review the contract requirements, roles and responsibilities of Jobseeker, Employer and LWDB. </a:t>
            </a:r>
          </a:p>
          <a:p>
            <a:pPr marL="171450" indent="-171450" algn="just">
              <a:buFont typeface="Arial" panose="020B0604020202020204" pitchFamily="34" charset="0"/>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We will examine the general restrictions and guidelines for LWDBs, while discussing major components which should be included in local operating procedures </a:t>
            </a:r>
            <a:r>
              <a:rPr lang="en-US" sz="1600" dirty="0">
                <a:solidFill>
                  <a:prstClr val="black"/>
                </a:solidFill>
                <a:latin typeface="Times New Roman" panose="02020603050405020304" pitchFamily="18" charset="0"/>
                <a:cs typeface="Times New Roman" panose="02020603050405020304" pitchFamily="18" charset="0"/>
              </a:rPr>
              <a:t>to</a:t>
            </a:r>
            <a:r>
              <a:rPr lang="en-US" sz="1200" dirty="0">
                <a:solidFill>
                  <a:prstClr val="black"/>
                </a:solidFill>
                <a:latin typeface="Times New Roman" panose="02020603050405020304" pitchFamily="18" charset="0"/>
                <a:cs typeface="Times New Roman" panose="02020603050405020304" pitchFamily="18" charset="0"/>
              </a:rPr>
              <a:t> ensure that the jobseeker, employer and the LWDB remain in compliance with state and federal requirements.</a:t>
            </a:r>
          </a:p>
          <a:p>
            <a:pPr marL="171450" indent="-171450" algn="just">
              <a:buFont typeface="Arial" panose="020B0604020202020204" pitchFamily="34" charset="0"/>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We will review ‘the how’ of the different programs that may be used in conjunction with OJT such as registered apprenticeships, and discuss state and local monitoring requirements, review how the OJT assignment should be documented in the participants case file and Employ Florida. </a:t>
            </a:r>
          </a:p>
          <a:p>
            <a:pPr marL="171450" indent="-171450" algn="just">
              <a:buFont typeface="Arial" panose="020B0604020202020204" pitchFamily="34" charset="0"/>
              <a:buChar char="•"/>
            </a:pPr>
            <a:endParaRPr lang="en-US" sz="1200" dirty="0">
              <a:solidFill>
                <a:prstClr val="black"/>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200" dirty="0">
                <a:solidFill>
                  <a:prstClr val="black"/>
                </a:solidFill>
                <a:latin typeface="Times New Roman" panose="02020603050405020304" pitchFamily="18" charset="0"/>
                <a:cs typeface="Times New Roman" panose="02020603050405020304" pitchFamily="18" charset="0"/>
              </a:rPr>
              <a:t>Lastly, we will complete an exercise using different scenarios that may arise in the areas, and resources which will aid in the process for OJT assignments.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259696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Times New Roman" panose="02020603050405020304" pitchFamily="18" charset="0"/>
                <a:cs typeface="Times New Roman" panose="02020603050405020304" pitchFamily="18" charset="0"/>
              </a:rPr>
              <a:t>There are occupations which are not suitable for an OJT assignment. </a:t>
            </a:r>
          </a:p>
          <a:p>
            <a:pPr algn="l"/>
            <a:r>
              <a:rPr lang="en-US" dirty="0">
                <a:latin typeface="Times New Roman" panose="02020603050405020304" pitchFamily="18" charset="0"/>
                <a:cs typeface="Times New Roman" panose="02020603050405020304" pitchFamily="18" charset="0"/>
              </a:rPr>
              <a:t>Part-time (32 hours)</a:t>
            </a:r>
          </a:p>
          <a:p>
            <a:pPr algn="l"/>
            <a:r>
              <a:rPr lang="en-US" dirty="0">
                <a:latin typeface="Times New Roman" panose="02020603050405020304" pitchFamily="18" charset="0"/>
                <a:cs typeface="Times New Roman" panose="02020603050405020304" pitchFamily="18"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72039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buFont typeface="+mj-lt"/>
              <a:buNone/>
            </a:pPr>
            <a:r>
              <a:rPr lang="en-US" dirty="0">
                <a:latin typeface="Times New Roman" panose="02020603050405020304" pitchFamily="18" charset="0"/>
                <a:cs typeface="Times New Roman" panose="02020603050405020304" pitchFamily="18" charset="0"/>
              </a:rPr>
              <a:t>Name two common misperceptions regarding OJT?</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One-size does not fit all</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Not a Work Experience program</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Enhancement of skills for the participant</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Is not a wage subsidy </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Not a source for inexpensive or temporary labor</a:t>
            </a:r>
          </a:p>
          <a:p>
            <a:pPr marL="628650" lvl="1" indent="-171450">
              <a:buFont typeface="Arial" panose="020B0604020202020204" pitchFamily="34" charset="0"/>
              <a:buChar char="•"/>
            </a:pPr>
            <a:r>
              <a:rPr lang="en-US" dirty="0">
                <a:solidFill>
                  <a:schemeClr val="bg2">
                    <a:lumMod val="10000"/>
                  </a:schemeClr>
                </a:solidFill>
                <a:latin typeface="Times New Roman" panose="02020603050405020304" pitchFamily="18" charset="0"/>
                <a:cs typeface="Times New Roman" panose="02020603050405020304" pitchFamily="18" charset="0"/>
              </a:rPr>
              <a:t>Not an alternative for relocating businesses</a:t>
            </a:r>
          </a:p>
          <a:p>
            <a:pPr marL="0" indent="0">
              <a:lnSpc>
                <a:spcPct val="100000"/>
              </a:lnSpc>
              <a:spcBef>
                <a:spcPts val="0"/>
              </a:spcBef>
              <a:buFont typeface="Wingdings" panose="05000000000000000000" pitchFamily="2" charset="2"/>
              <a:buNone/>
            </a:pPr>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marL="0" indent="0">
              <a:lnSpc>
                <a:spcPct val="100000"/>
              </a:lnSpc>
              <a:spcBef>
                <a:spcPts val="0"/>
              </a:spcBef>
              <a:buFont typeface="Wingdings" panose="05000000000000000000" pitchFamily="2" charset="2"/>
              <a:buNone/>
            </a:pPr>
            <a:r>
              <a:rPr lang="en-US" sz="1200" dirty="0">
                <a:solidFill>
                  <a:schemeClr val="bg2">
                    <a:lumMod val="10000"/>
                  </a:schemeClr>
                </a:solidFill>
                <a:latin typeface="Times New Roman" panose="02020603050405020304" pitchFamily="18" charset="0"/>
                <a:cs typeface="Times New Roman" panose="02020603050405020304" pitchFamily="18" charset="0"/>
              </a:rPr>
              <a:t>WIOA requires that OJT have these two components:</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Training by an employer that is provided; (relational instruction).</a:t>
            </a:r>
          </a:p>
          <a:p>
            <a:pPr marL="628650" lvl="1" indent="-1714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a paid participant while that participant is engaged in productive                           work in a job that (work training exp).</a:t>
            </a:r>
            <a:endParaRPr lang="en-US" dirty="0">
              <a:solidFill>
                <a:schemeClr val="bg2">
                  <a:lumMod val="10000"/>
                </a:schemeClr>
              </a:solidFill>
              <a:latin typeface="Times New Roman" panose="02020603050405020304" pitchFamily="18" charset="0"/>
              <a:cs typeface="Times New Roman" panose="02020603050405020304" pitchFamily="18" charset="0"/>
            </a:endParaRPr>
          </a:p>
          <a:p>
            <a:pPr algn="l">
              <a:lnSpc>
                <a:spcPct val="100000"/>
              </a:lnSpc>
            </a:pPr>
            <a:endParaRPr lang="en-US" dirty="0">
              <a:latin typeface="NewCenturySchlbk-Roman"/>
            </a:endParaRPr>
          </a:p>
          <a:p>
            <a:pPr marL="0" indent="0" algn="l">
              <a:buFont typeface="Arial" panose="020B0604020202020204" pitchFamily="34" charset="0"/>
              <a:buNone/>
            </a:pPr>
            <a:endParaRPr lang="en-US" dirty="0">
              <a:latin typeface="NewCenturySchlbk-Roman"/>
            </a:endParaRPr>
          </a:p>
          <a:p>
            <a:pPr marL="171450" indent="-171450" algn="l">
              <a:buFont typeface="Arial" panose="020B0604020202020204" pitchFamily="34" charset="0"/>
              <a:buChar char="•"/>
            </a:pPr>
            <a:endParaRPr lang="en-US" dirty="0">
              <a:latin typeface="NewCenturySchlbk-Roman"/>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78627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Times New Roman" panose="02020603050405020304" pitchFamily="18" charset="0"/>
                <a:cs typeface="Times New Roman" panose="02020603050405020304" pitchFamily="18" charset="0"/>
              </a:rPr>
              <a:t>Read Slide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Although there is no legal limit to the duration of training, most local areas set limits on the length of training, or issue guidance based on the complexity of the job to be learned.  Most local areas limit the training to no fewer than 4 weeks and no more than 26 weeks.</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When adopting a training policy, it is recommended to use a readily available occupational information source such as O*NET, or any other classification model.  The policy should specify how long or short the training sessions should be for participants, based on individual assessments of the participant's background, skills, and barriers to employment.  It should also set a maximum and minimum allowable length for the OJT, which should also be mentioned in the OJT contract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3510432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878872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Read Slide </a:t>
            </a:r>
          </a:p>
          <a:p>
            <a:r>
              <a:rPr lang="en-US" dirty="0">
                <a:latin typeface="Times New Roman" panose="02020603050405020304" pitchFamily="18" charset="0"/>
                <a:cs typeface="Times New Roman" panose="02020603050405020304" pitchFamily="18" charset="0"/>
              </a:rPr>
              <a:t>Discuss briefly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1623766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Read Slide </a:t>
            </a:r>
          </a:p>
          <a:p>
            <a:r>
              <a:rPr lang="en-US" dirty="0">
                <a:latin typeface="Times New Roman" panose="02020603050405020304" pitchFamily="18" charset="0"/>
                <a:cs typeface="Times New Roman" panose="02020603050405020304" pitchFamily="18" charset="0"/>
              </a:rPr>
              <a:t>Discuss briefly</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6685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Pass out a sample of the contract.</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833817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dirty="0">
                <a:latin typeface="Times New Roman" panose="02020603050405020304" pitchFamily="18" charset="0"/>
                <a:cs typeface="Times New Roman" panose="02020603050405020304" pitchFamily="18" charset="0"/>
              </a:rPr>
              <a:t>How many hours per week is a participant permitted to work on an OJT assignment?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Not more than 30-35; discuss. OJT should not be part-time.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latin typeface="Times New Roman" panose="02020603050405020304" pitchFamily="18" charset="0"/>
              <a:cs typeface="Times New Roman" panose="02020603050405020304" pitchFamily="18" charset="0"/>
            </a:endParaRPr>
          </a:p>
          <a:p>
            <a:pPr marL="228600" indent="-228600" algn="l">
              <a:buFont typeface="+mj-lt"/>
              <a:buAutoNum type="arabicPeriod" startAt="2"/>
            </a:pPr>
            <a:r>
              <a:rPr lang="en-US" dirty="0">
                <a:latin typeface="Times New Roman" panose="02020603050405020304" pitchFamily="18" charset="0"/>
                <a:cs typeface="Times New Roman" panose="02020603050405020304" pitchFamily="18" charset="0"/>
              </a:rPr>
              <a:t>If the employer states that a participant may begin work tomorrow (even if they have not received a copy of the signed agreement), should the LWDB allow the participant to start?</a:t>
            </a:r>
          </a:p>
          <a:p>
            <a:pPr marL="0" indent="0" algn="l">
              <a:buFont typeface="+mj-lt"/>
              <a:buNone/>
            </a:pP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Answer</a:t>
            </a:r>
            <a:r>
              <a:rPr lang="en-US" dirty="0">
                <a:latin typeface="Times New Roman" panose="02020603050405020304" pitchFamily="18" charset="0"/>
                <a:cs typeface="Times New Roman" panose="02020603050405020304" pitchFamily="18" charset="0"/>
              </a:rPr>
              <a:t>: 	No, prior to beginning the OJT assignment, the contract must be signed</a:t>
            </a:r>
          </a:p>
          <a:p>
            <a:pPr marL="0" indent="0" algn="l">
              <a:buFont typeface="+mj-lt"/>
              <a:buNone/>
            </a:pPr>
            <a:r>
              <a:rPr lang="en-US" dirty="0">
                <a:latin typeface="Times New Roman" panose="02020603050405020304" pitchFamily="18" charset="0"/>
                <a:cs typeface="Times New Roman" panose="02020603050405020304" pitchFamily="18" charset="0"/>
              </a:rPr>
              <a:t>      and included in the participant’s file, reviewed with the participant and provide a</a:t>
            </a:r>
          </a:p>
          <a:p>
            <a:pPr marL="0" indent="0" algn="l">
              <a:buFont typeface="+mj-lt"/>
              <a:buNone/>
            </a:pPr>
            <a:r>
              <a:rPr lang="en-US" dirty="0">
                <a:latin typeface="Times New Roman" panose="02020603050405020304" pitchFamily="18" charset="0"/>
                <a:cs typeface="Times New Roman" panose="02020603050405020304" pitchFamily="18" charset="0"/>
              </a:rPr>
              <a:t>      copy to the participant and to the  employer. </a:t>
            </a:r>
          </a:p>
          <a:p>
            <a:pPr marL="0" indent="0" algn="l">
              <a:buFont typeface="+mj-lt"/>
              <a:buNone/>
            </a:pPr>
            <a:r>
              <a:rPr lang="en-US"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897295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Payments to employers for OJT must be in compliance with WIOA program guidelines and LWDBs local operating procedures (LOPs). OJT payments are compensation for the employers’ costs associated with training participants. Employers are not required to document these extraordinary costs.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ensure that participant wages are equal to individuals who are employed by the employer in a similar job. The LWDB must communicate to the employer the expectation that the participant will continue working after the OJT contract ends, will receive compensation, other benefits that are commensurate with their job performance and in alignment with other workers.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LWDB must retain records for each OJT employer and the OJT participant for a minimum of five years. Any calculation of hours worked or timesheets recording wages and/or benefits by the participant must also be recorded in Employ Florida and the participant’s case file. Records regarding the OJT assignment may be requested by DEO for monitoring purposes.</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70696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473886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latin typeface="Times New Roman" panose="02020603050405020304" pitchFamily="18" charset="0"/>
                <a:cs typeface="Times New Roman" panose="02020603050405020304" pitchFamily="18" charset="0"/>
              </a:rPr>
              <a:t>OJT is a proven, evidence-based strategy under Workforce Innovation and Opportunity Act (WIOA) that </a:t>
            </a:r>
            <a:r>
              <a:rPr lang="en-US" sz="1200" dirty="0">
                <a:solidFill>
                  <a:schemeClr val="bg2">
                    <a:lumMod val="10000"/>
                  </a:schemeClr>
                </a:solidFill>
                <a:latin typeface="Times New Roman" panose="02020603050405020304" pitchFamily="18" charset="0"/>
                <a:cs typeface="Times New Roman" panose="02020603050405020304" pitchFamily="18" charset="0"/>
              </a:rPr>
              <a:t>expands and enhances workforce service delivery to eligible participants and jobseekers. </a:t>
            </a:r>
          </a:p>
          <a:p>
            <a:pPr algn="just"/>
            <a:endParaRPr lang="en-US" sz="1200" dirty="0">
              <a:solidFill>
                <a:schemeClr val="bg2">
                  <a:lumMod val="10000"/>
                </a:schemeClr>
              </a:solidFill>
              <a:latin typeface="Times New Roman" panose="02020603050405020304" pitchFamily="18" charset="0"/>
              <a:cs typeface="Times New Roman" panose="02020603050405020304" pitchFamily="18" charset="0"/>
            </a:endParaRPr>
          </a:p>
          <a:p>
            <a:pPr algn="just"/>
            <a:r>
              <a:rPr lang="en-US" sz="1200" dirty="0">
                <a:solidFill>
                  <a:schemeClr val="bg2">
                    <a:lumMod val="10000"/>
                  </a:schemeClr>
                </a:solidFill>
                <a:latin typeface="Times New Roman" panose="02020603050405020304" pitchFamily="18" charset="0"/>
                <a:cs typeface="Times New Roman" panose="02020603050405020304" pitchFamily="18" charset="0"/>
              </a:rPr>
              <a:t>OJT </a:t>
            </a:r>
            <a:r>
              <a:rPr lang="en-US" sz="1200" dirty="0">
                <a:latin typeface="Times New Roman" panose="02020603050405020304" pitchFamily="18" charset="0"/>
                <a:cs typeface="Times New Roman" panose="02020603050405020304" pitchFamily="18" charset="0"/>
              </a:rPr>
              <a:t>provides reimbursements to businesses or organizations, to aid the employer with costs associated with the loss of production for training newly hired employees. Businesses may be reimbursed up to 50 percent of the wage rate of OJT participants (in certain circumstances up to 75 percent) to help offset training costs of new employees. However, to reimburse an employer up to 75 percent, LWDBs must develop local operating procedures to govern the process.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OJT provides employment to unemployed or underemployed workers, seeking employment and for employers seeking workers, and the youth.</a:t>
            </a:r>
          </a:p>
          <a:p>
            <a:pPr algn="just"/>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414060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3715971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1345600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74226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latin typeface="Times New Roman" panose="02020603050405020304" pitchFamily="18" charset="0"/>
                <a:cs typeface="Times New Roman" panose="02020603050405020304" pitchFamily="18" charset="0"/>
              </a:rPr>
              <a:t>Let’s review and discuss….</a:t>
            </a:r>
          </a:p>
          <a:p>
            <a:pPr marL="0" indent="0" algn="l">
              <a:buFont typeface="+mj-lt"/>
              <a:buNone/>
            </a:pPr>
            <a:endParaRPr lang="en-US" dirty="0">
              <a:latin typeface="Times New Roman" panose="02020603050405020304" pitchFamily="18" charset="0"/>
              <a:cs typeface="Times New Roman" panose="02020603050405020304" pitchFamily="18" charset="0"/>
            </a:endParaRPr>
          </a:p>
          <a:p>
            <a:pPr marL="0" indent="0" algn="l">
              <a:buFont typeface="+mj-lt"/>
              <a:buNone/>
            </a:pPr>
            <a:r>
              <a:rPr lang="en-US" dirty="0">
                <a:latin typeface="Times New Roman" panose="02020603050405020304" pitchFamily="18" charset="0"/>
                <a:cs typeface="Times New Roman" panose="02020603050405020304" pitchFamily="18" charset="0"/>
              </a:rPr>
              <a:t>A participant and my aunt owns a graphic designs company. She would like for me to complete OJT with her company, is this allowed?</a:t>
            </a:r>
          </a:p>
          <a:p>
            <a:pPr marL="0" indent="0" algn="l">
              <a:buFont typeface="+mj-lt"/>
              <a:buNone/>
            </a:pPr>
            <a:r>
              <a:rPr lang="en-US" dirty="0">
                <a:latin typeface="Times New Roman" panose="02020603050405020304" pitchFamily="18" charset="0"/>
                <a:cs typeface="Times New Roman" panose="02020603050405020304" pitchFamily="18" charset="0"/>
              </a:rPr>
              <a:t>Answer: No, because of nepotism. </a:t>
            </a:r>
          </a:p>
          <a:p>
            <a:pPr marL="0" indent="0" algn="l">
              <a:buFont typeface="+mj-lt"/>
              <a:buNone/>
            </a:pPr>
            <a:r>
              <a:rPr lang="en-US" dirty="0">
                <a:latin typeface="Times New Roman" panose="02020603050405020304" pitchFamily="18" charset="0"/>
                <a:cs typeface="Times New Roman" panose="02020603050405020304" pitchFamily="18" charset="0"/>
              </a:rPr>
              <a:t>Discussion</a:t>
            </a:r>
          </a:p>
          <a:p>
            <a:pPr marL="0" indent="0" algn="l">
              <a:buFont typeface="+mj-lt"/>
              <a:buNone/>
            </a:pPr>
            <a:endParaRPr lang="en-US" dirty="0">
              <a:latin typeface="Times New Roman" panose="02020603050405020304" pitchFamily="18" charset="0"/>
              <a:cs typeface="Times New Roman" panose="02020603050405020304" pitchFamily="18" charset="0"/>
            </a:endParaRPr>
          </a:p>
          <a:p>
            <a:pPr marL="0" indent="0" algn="l">
              <a:buFont typeface="+mj-lt"/>
              <a:buNone/>
            </a:pPr>
            <a:r>
              <a:rPr lang="en-US" dirty="0">
                <a:latin typeface="Times New Roman" panose="02020603050405020304" pitchFamily="18" charset="0"/>
                <a:cs typeface="Times New Roman" panose="02020603050405020304" pitchFamily="18" charset="0"/>
              </a:rPr>
              <a:t>A participant is recommended by a member of the Board of Directors for an OJT assignment. The agency is managed by the Board of Director’s wife, is this allowed?</a:t>
            </a:r>
          </a:p>
          <a:p>
            <a:pPr marL="0" indent="0" algn="l">
              <a:buFont typeface="+mj-lt"/>
              <a:buNone/>
            </a:pPr>
            <a:r>
              <a:rPr lang="en-US" dirty="0">
                <a:latin typeface="Times New Roman" panose="02020603050405020304" pitchFamily="18" charset="0"/>
                <a:cs typeface="Times New Roman" panose="02020603050405020304" pitchFamily="18" charset="0"/>
              </a:rPr>
              <a:t>Answer: Yes, this is not a conflict of interest.</a:t>
            </a:r>
          </a:p>
          <a:p>
            <a:pPr marL="0" indent="0" algn="l">
              <a:buFont typeface="+mj-lt"/>
              <a:buNone/>
            </a:pPr>
            <a:r>
              <a:rPr lang="en-US" dirty="0">
                <a:latin typeface="Times New Roman" panose="02020603050405020304" pitchFamily="18" charset="0"/>
                <a:cs typeface="Times New Roman" panose="02020603050405020304" pitchFamily="18" charset="0"/>
              </a:rPr>
              <a:t>Discussion</a:t>
            </a:r>
          </a:p>
          <a:p>
            <a:pPr marL="0" indent="0" algn="l">
              <a:buFont typeface="+mj-lt"/>
              <a:buNone/>
            </a:pPr>
            <a:endParaRPr lang="en-US" dirty="0">
              <a:latin typeface="Times New Roman" panose="02020603050405020304" pitchFamily="18" charset="0"/>
              <a:cs typeface="Times New Roman" panose="02020603050405020304" pitchFamily="18" charset="0"/>
            </a:endParaRPr>
          </a:p>
          <a:p>
            <a:pPr marL="0" indent="0" algn="l">
              <a:buFont typeface="+mj-lt"/>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285673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Here we want to talk about the different training programs that may be executed in conjunction with OJT.</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First, who can tell me what customized training is? (Discussion)</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Let’s discuss </a:t>
            </a:r>
            <a:r>
              <a:rPr lang="en-US" b="0" dirty="0">
                <a:latin typeface="Times New Roman" panose="02020603050405020304" pitchFamily="18" charset="0"/>
                <a:ea typeface="Calibri" panose="020F0502020204030204" pitchFamily="34" charset="0"/>
                <a:cs typeface="Times New Roman" panose="02020603050405020304" pitchFamily="18" charset="0"/>
              </a:rPr>
              <a:t>C</a:t>
            </a: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ustomized training. This training is:</a:t>
            </a:r>
          </a:p>
          <a:p>
            <a:pPr marL="171450" marR="0" lvl="0" indent="-171450" algn="just" defTabSz="914400" rtl="0" eaLnBrk="1" fontAlgn="auto" latinLnBrk="0" hangingPunct="1">
              <a:buClrTx/>
              <a:buSzTx/>
              <a:buFontTx/>
              <a:buChar char="-"/>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business-driven and designed to meet the special requirements of each employer. </a:t>
            </a:r>
          </a:p>
          <a:p>
            <a:pPr marL="171450" marR="0" lvl="0" indent="-171450" algn="just" defTabSz="914400" rtl="0" eaLnBrk="1" fontAlgn="auto" latinLnBrk="0" hangingPunct="1">
              <a:buClrTx/>
              <a:buSzTx/>
              <a:buFontTx/>
              <a:buChar char="-"/>
              <a:tabLst/>
              <a:defRPr/>
            </a:pPr>
            <a:r>
              <a:rPr lang="en-US" sz="1200" b="0" i="0" kern="1200" dirty="0">
                <a:solidFill>
                  <a:schemeClr val="tx1"/>
                </a:solidFill>
                <a:effectLst/>
                <a:latin typeface="Times New Roman" panose="02020603050405020304" pitchFamily="18" charset="0"/>
                <a:ea typeface="+mn-ea"/>
                <a:cs typeface="Times New Roman" panose="02020603050405020304" pitchFamily="18" charset="0"/>
              </a:rPr>
              <a:t>training conducted with a commitment by the employer to employ (or in the case of incumbent workers, continue to employ) an individual upon the successful completion of training, for which the employer pays for no less than 50% of the cost.</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Who can give an example of OJT contracts being executed in conjunction with other training programs?</a:t>
            </a:r>
          </a:p>
          <a:p>
            <a:pPr marL="0" marR="0" lvl="0" indent="0" algn="just" defTabSz="914400" rtl="0" eaLnBrk="1" fontAlgn="auto" latinLnBrk="0" hangingPunct="1">
              <a:buClrTx/>
              <a:buSzTx/>
              <a:buFontTx/>
              <a:buNone/>
              <a:tabLst/>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Example:</a:t>
            </a:r>
          </a:p>
          <a:p>
            <a:pPr marL="0" marR="0" lvl="0" indent="0" algn="just" defTabSz="914400" rtl="0" eaLnBrk="1" fontAlgn="auto" latinLnBrk="0" hangingPunct="1">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What if the participant was completing a customized training opportunity (such as soft skills) and completing an occupational skills training while working at Publix completing OJT. </a:t>
            </a:r>
          </a:p>
          <a:p>
            <a:pPr marL="0" marR="0" lvl="0" indent="0" algn="just" defTabSz="914400" rtl="0" eaLnBrk="1" fontAlgn="auto" latinLnBrk="0" hangingPunct="1">
              <a:buClrTx/>
              <a:buSzTx/>
              <a:buFontTx/>
              <a:buNone/>
              <a:tabLst/>
              <a:defRPr/>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Discussion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390342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solidFill>
                  <a:schemeClr val="bg2">
                    <a:lumMod val="10000"/>
                  </a:schemeClr>
                </a:solidFill>
                <a:latin typeface="Times New Roman" panose="02020603050405020304" pitchFamily="18" charset="0"/>
                <a:cs typeface="Times New Roman" panose="02020603050405020304" pitchFamily="18" charset="0"/>
              </a:rPr>
              <a:t>OJT contracts may be entered into with registered apprenticeship program sponsors or employers in registered apprenticeship programs for the OJT portion of the registered apprenticeship.</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A Registered Apprenticeship:</a:t>
            </a:r>
          </a:p>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is a proven model of job preparation that combines paid on-the-job training (OJT) with related instruction to progressively increase workers’ skill levels and wages; </a:t>
            </a:r>
          </a:p>
          <a:p>
            <a:pPr marL="171450" indent="-171450">
              <a:buFont typeface="Arial" panose="020B0604020202020204" pitchFamily="34" charset="0"/>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 business-driven model that provides an effective way for employers to recruit, train, and retain highly skilled workers.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It allows employers to develop and apply industry standards to training programs, thereby increasing productivity and the quality of the workforce. As an “earn and learn” strategy, Registered Apprenticeship offers job seekers immediate employment opportunities that pay sustainable wages and offer advancement along a career path.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The length of training and the skills and competencies required for mastery of an occupation are set by industry. Traditional Registered Apprenticeship programs are time-based and require a specific number of hours of OJT and related instruction.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dirty="0">
                <a:latin typeface="Times New Roman" panose="02020603050405020304" pitchFamily="18" charset="0"/>
                <a:ea typeface="Calibri" panose="020F0502020204030204" pitchFamily="34" charset="0"/>
                <a:cs typeface="Times New Roman" panose="02020603050405020304" pitchFamily="18" charset="0"/>
              </a:rPr>
              <a:t>There are five core components of Registered Apprenticeships that we will review (on the next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2664927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spcBef>
                <a:spcPts val="0"/>
              </a:spcBef>
            </a:pPr>
            <a:r>
              <a:rPr lang="en-US" dirty="0">
                <a:latin typeface="Times New Roman" panose="02020603050405020304" pitchFamily="18" charset="0"/>
                <a:ea typeface="Calibri" panose="020F0502020204030204" pitchFamily="34" charset="0"/>
                <a:cs typeface="Times New Roman" panose="02020603050405020304" pitchFamily="18" charset="0"/>
              </a:rPr>
              <a:t>The five core components for Registered Apprenticeship programs include:</a:t>
            </a:r>
          </a:p>
          <a:p>
            <a:pPr marL="228600" indent="-228600" algn="just">
              <a:spcBef>
                <a:spcPts val="0"/>
              </a:spcBef>
              <a:buFont typeface="+mj-lt"/>
              <a:buAutoNum type="arabicPeriod"/>
            </a:pPr>
            <a:r>
              <a:rPr lang="en-US" b="1" dirty="0">
                <a:latin typeface="Times New Roman" panose="02020603050405020304" pitchFamily="18" charset="0"/>
                <a:ea typeface="Calibri" panose="020F0502020204030204" pitchFamily="34" charset="0"/>
                <a:cs typeface="Times New Roman" panose="02020603050405020304" pitchFamily="18" charset="0"/>
              </a:rPr>
              <a:t>Business Involvement</a:t>
            </a:r>
            <a:r>
              <a:rPr lang="en-US" dirty="0">
                <a:latin typeface="Times New Roman" panose="02020603050405020304" pitchFamily="18" charset="0"/>
                <a:ea typeface="Calibri" panose="020F0502020204030204" pitchFamily="34" charset="0"/>
                <a:cs typeface="Times New Roman" panose="02020603050405020304" pitchFamily="18" charset="0"/>
              </a:rPr>
              <a:t>. Businesses are the foundation of every Registered Apprenticeship program, and the skills needed for workforce success form the core of the model. Businesses must play an active role in building Registered Apprenticeship programs and are involved in every step of their design and execution.</a:t>
            </a:r>
          </a:p>
          <a:p>
            <a:pPr marL="228600" indent="-228600" algn="just">
              <a:spcBef>
                <a:spcPts val="0"/>
              </a:spcBef>
              <a:buFont typeface="+mj-lt"/>
              <a:buAutoNum type="arabicPeriod"/>
            </a:pPr>
            <a:r>
              <a:rPr lang="en-US" b="1" dirty="0">
                <a:latin typeface="Times New Roman" panose="02020603050405020304" pitchFamily="18" charset="0"/>
                <a:ea typeface="Calibri" panose="020F0502020204030204" pitchFamily="34" charset="0"/>
                <a:cs typeface="Times New Roman" panose="02020603050405020304" pitchFamily="18" charset="0"/>
              </a:rPr>
              <a:t>On-the-Job Training</a:t>
            </a:r>
            <a:r>
              <a:rPr lang="en-US" dirty="0">
                <a:latin typeface="Times New Roman" panose="02020603050405020304" pitchFamily="18" charset="0"/>
                <a:ea typeface="Calibri" panose="020F0502020204030204" pitchFamily="34" charset="0"/>
                <a:cs typeface="Times New Roman" panose="02020603050405020304" pitchFamily="18" charset="0"/>
              </a:rPr>
              <a:t>. Every Registered Apprenticeship program includes structured OJT. Companies hire apprentices and provide hands-on training from an experienced mentor. This training is developed by mapping the skills and knowledge the apprentice must learn over the course of the program to be fully proficient at the job.</a:t>
            </a:r>
          </a:p>
          <a:p>
            <a:pPr marL="228600" indent="-228600" algn="just">
              <a:spcBef>
                <a:spcPts val="0"/>
              </a:spcBef>
              <a:buFont typeface="+mj-lt"/>
              <a:buAutoNum type="arabicPeriod"/>
            </a:pPr>
            <a:r>
              <a:rPr lang="en-US" b="1" dirty="0">
                <a:latin typeface="Times New Roman" panose="02020603050405020304" pitchFamily="18" charset="0"/>
                <a:ea typeface="Calibri" panose="020F0502020204030204" pitchFamily="34" charset="0"/>
                <a:cs typeface="Times New Roman" panose="02020603050405020304" pitchFamily="18" charset="0"/>
              </a:rPr>
              <a:t>Related Instruction</a:t>
            </a:r>
            <a:r>
              <a:rPr lang="en-US" dirty="0">
                <a:latin typeface="Times New Roman" panose="02020603050405020304" pitchFamily="18" charset="0"/>
                <a:ea typeface="Calibri" panose="020F0502020204030204" pitchFamily="34" charset="0"/>
                <a:cs typeface="Times New Roman" panose="02020603050405020304" pitchFamily="18" charset="0"/>
              </a:rPr>
              <a:t>. Apprentices receive related instruction or classroom style training that complements the OJT. This instruction helps refine the technical and academic skills that apply to the job. Related instruction may be provided by a community college, technical school or college, an apprenticeship training school, or by the business itself. This instruction can be provided at the school, online, or at the work site.</a:t>
            </a:r>
          </a:p>
          <a:p>
            <a:pPr marL="228600" indent="-228600" algn="just">
              <a:spcBef>
                <a:spcPts val="0"/>
              </a:spcBef>
              <a:buFont typeface="+mj-lt"/>
              <a:buAutoNum type="arabicPeriod"/>
            </a:pPr>
            <a:r>
              <a:rPr lang="en-US" b="1" dirty="0">
                <a:latin typeface="Times New Roman" panose="02020603050405020304" pitchFamily="18" charset="0"/>
                <a:ea typeface="Calibri" panose="020F0502020204030204" pitchFamily="34" charset="0"/>
                <a:cs typeface="Times New Roman" panose="02020603050405020304" pitchFamily="18" charset="0"/>
              </a:rPr>
              <a:t>Rewards for Skill Gains</a:t>
            </a:r>
            <a:r>
              <a:rPr lang="en-US" dirty="0">
                <a:latin typeface="Times New Roman" panose="02020603050405020304" pitchFamily="18" charset="0"/>
                <a:ea typeface="Calibri" panose="020F0502020204030204" pitchFamily="34" charset="0"/>
                <a:cs typeface="Times New Roman" panose="02020603050405020304" pitchFamily="18" charset="0"/>
              </a:rPr>
              <a:t>. Apprentices receive increases in pay as their skills and knowledge increase. Progressive wage gains reward and motivate apprentices as they advance through training and become more productive and skilled at their job.</a:t>
            </a:r>
          </a:p>
          <a:p>
            <a:pPr marL="228600" indent="-228600" algn="just">
              <a:spcBef>
                <a:spcPts val="0"/>
              </a:spcBef>
              <a:buFont typeface="+mj-lt"/>
              <a:buAutoNum type="arabicPeriod"/>
            </a:pPr>
            <a:r>
              <a:rPr lang="en-US" b="1" dirty="0">
                <a:latin typeface="Times New Roman" panose="02020603050405020304" pitchFamily="18" charset="0"/>
                <a:ea typeface="Calibri" panose="020F0502020204030204" pitchFamily="34" charset="0"/>
                <a:cs typeface="Times New Roman" panose="02020603050405020304" pitchFamily="18" charset="0"/>
              </a:rPr>
              <a:t>National Occupational Credential. </a:t>
            </a:r>
            <a:r>
              <a:rPr lang="en-US" dirty="0">
                <a:latin typeface="Times New Roman" panose="02020603050405020304" pitchFamily="18" charset="0"/>
                <a:ea typeface="Calibri" panose="020F0502020204030204" pitchFamily="34" charset="0"/>
                <a:cs typeface="Times New Roman" panose="02020603050405020304" pitchFamily="18" charset="0"/>
              </a:rPr>
              <a:t>Every graduate of a Registered Apprenticeship program receives a nationally-recognized credential, referred to as a Certificate of Completion, which is issued by the U.S. Department of Labor (USDOL) or a federally recognized SAA. This portable credential signifies that the apprentice is fully qualified to successfully perform an occupation. Many Registered Apprenticeship programs.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2591733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Read Slide</a:t>
            </a:r>
          </a:p>
          <a:p>
            <a:pPr>
              <a:lnSpc>
                <a:spcPct val="115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The items on this slide is what the DEO Programmatic Monitoring Team will look for when completing their review. </a:t>
            </a:r>
          </a:p>
          <a:p>
            <a:pPr>
              <a:lnSpc>
                <a:spcPct val="115000"/>
              </a:lnSpc>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en-US" dirty="0">
                <a:latin typeface="Times New Roman" panose="02020603050405020304" pitchFamily="18" charset="0"/>
                <a:ea typeface="Calibri" panose="020F0502020204030204" pitchFamily="34" charset="0"/>
                <a:cs typeface="Times New Roman" panose="02020603050405020304" pitchFamily="18" charset="0"/>
              </a:rPr>
              <a:t>Discussion</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548666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ea typeface="Calibri" panose="020F0502020204030204" pitchFamily="34" charset="0"/>
                <a:cs typeface="Times New Roman" panose="02020603050405020304" pitchFamily="18" charset="0"/>
              </a:rPr>
              <a:t>Services and activities provided under WIOA must be monitored annually for compliance with WIOA requirements by the DEO. DEO will monitor the requirements outlined in this policy and local operating procedures. </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dirty="0">
                <a:latin typeface="Times New Roman" panose="02020603050405020304" pitchFamily="18" charset="0"/>
                <a:ea typeface="Calibri" panose="020F0502020204030204" pitchFamily="34" charset="0"/>
                <a:cs typeface="Times New Roman" panose="02020603050405020304" pitchFamily="18" charset="0"/>
              </a:rPr>
              <a:t>However, LWDBs must establish local monitoring policies and procedures that include, at minimum: (Read Slide)</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0"/>
              </a:spcAft>
              <a:buClrTx/>
              <a:buSzTx/>
              <a:buFontTx/>
              <a:buNone/>
              <a:tabLst/>
              <a:defRPr/>
            </a:pPr>
            <a:r>
              <a:rPr lang="en-US" sz="1200" kern="1200" dirty="0">
                <a:solidFill>
                  <a:schemeClr val="tx1"/>
                </a:solidFill>
                <a:effectLst/>
                <a:latin typeface="Times New Roman" panose="02020603050405020304" pitchFamily="18" charset="0"/>
                <a:cs typeface="Times New Roman" panose="02020603050405020304" pitchFamily="18" charset="0"/>
              </a:rPr>
              <a:t>LWDBs must ensure participating employers agree to cooperate with monitoring efforts by the state and/or LWDB and adhere to all other applicable local, state and federal rules and regulations.</a:t>
            </a:r>
          </a:p>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351738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cs typeface="Times New Roman" panose="02020603050405020304" pitchFamily="18" charset="0"/>
              </a:rPr>
              <a:t>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612269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100" baseline="0" dirty="0">
                <a:latin typeface="Times New Roman" panose="02020603050405020304" pitchFamily="18" charset="0"/>
                <a:cs typeface="Times New Roman" panose="02020603050405020304" pitchFamily="18" charset="0"/>
              </a:rPr>
              <a:t>WIOA was signed into law July of 2014, and there were a few key changes for the use of OJTs :</a:t>
            </a:r>
          </a:p>
          <a:p>
            <a:pPr algn="just"/>
            <a:endParaRPr lang="en-US" sz="11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baseline="0" dirty="0">
                <a:latin typeface="Times New Roman" panose="02020603050405020304" pitchFamily="18" charset="0"/>
                <a:cs typeface="Times New Roman" panose="02020603050405020304" pitchFamily="18" charset="0"/>
              </a:rPr>
              <a:t>Under WIOA, there is no prescribed sequence of services for engaging or enrolling a participant in OJT.</a:t>
            </a:r>
          </a:p>
          <a:p>
            <a:pPr marL="171450" indent="-171450" algn="just">
              <a:buFont typeface="Arial" panose="020B0604020202020204" pitchFamily="34" charset="0"/>
              <a:buChar char="•"/>
            </a:pPr>
            <a:endParaRPr lang="en-US" sz="11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baseline="0" dirty="0">
                <a:latin typeface="Times New Roman" panose="02020603050405020304" pitchFamily="18" charset="0"/>
                <a:cs typeface="Times New Roman" panose="02020603050405020304" pitchFamily="18" charset="0"/>
              </a:rPr>
              <a:t>Up to 50% of all OJT training costs are reimbursable under WIOA. </a:t>
            </a:r>
          </a:p>
          <a:p>
            <a:pPr algn="just"/>
            <a:endParaRPr lang="en-US" sz="11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baseline="0" dirty="0">
                <a:latin typeface="Times New Roman" panose="02020603050405020304" pitchFamily="18" charset="0"/>
                <a:cs typeface="Times New Roman" panose="02020603050405020304" pitchFamily="18" charset="0"/>
              </a:rPr>
              <a:t>WIOA’s performance measures are aligned with OJT, which permits the state and local areas the ability to measure a participant’s success.</a:t>
            </a:r>
          </a:p>
          <a:p>
            <a:pPr marL="171450" indent="-171450" algn="just">
              <a:buFont typeface="Arial" panose="020B0604020202020204" pitchFamily="34" charset="0"/>
              <a:buChar char="•"/>
            </a:pPr>
            <a:endParaRPr lang="en-US" sz="11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baseline="0" dirty="0">
                <a:latin typeface="Times New Roman" panose="02020603050405020304" pitchFamily="18" charset="0"/>
                <a:cs typeface="Times New Roman" panose="02020603050405020304" pitchFamily="18" charset="0"/>
              </a:rPr>
              <a:t>WIOA encourages training that focuses on high-demand occupational jobs and positions.</a:t>
            </a:r>
          </a:p>
          <a:p>
            <a:pPr marL="0" indent="0" algn="just">
              <a:buFont typeface="Arial" panose="020B0604020202020204" pitchFamily="34" charset="0"/>
              <a:buNone/>
            </a:pPr>
            <a:r>
              <a:rPr lang="en-US" sz="1100" b="1" i="1" baseline="0" dirty="0">
                <a:latin typeface="Times New Roman" panose="02020603050405020304" pitchFamily="18" charset="0"/>
                <a:cs typeface="Times New Roman" panose="02020603050405020304" pitchFamily="18" charset="0"/>
              </a:rPr>
              <a:t>     (Brief discussion on how OJT supports this statement)</a:t>
            </a:r>
          </a:p>
          <a:p>
            <a:pPr marL="171450" indent="-171450" algn="just">
              <a:buFont typeface="Arial" panose="020B0604020202020204" pitchFamily="34" charset="0"/>
              <a:buChar char="•"/>
            </a:pPr>
            <a:endParaRPr lang="en-US" sz="1100" baseline="0"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en-US" sz="1100" baseline="0" dirty="0">
                <a:latin typeface="Times New Roman" panose="02020603050405020304" pitchFamily="18" charset="0"/>
                <a:cs typeface="Times New Roman" panose="02020603050405020304" pitchFamily="18" charset="0"/>
              </a:rPr>
              <a:t>Provides a clear connection between OJT and Registered Apprenticeship.</a:t>
            </a:r>
          </a:p>
          <a:p>
            <a:pPr algn="just"/>
            <a:r>
              <a:rPr lang="en-US" sz="1100" b="1" i="1" baseline="0" dirty="0">
                <a:latin typeface="Times New Roman" panose="02020603050405020304" pitchFamily="18" charset="0"/>
                <a:cs typeface="Times New Roman" panose="02020603050405020304" pitchFamily="18" charset="0"/>
              </a:rPr>
              <a:t>     (Brief discussion on OJT and Registered Apprenticeship)</a:t>
            </a:r>
          </a:p>
          <a:p>
            <a:pPr algn="just"/>
            <a:r>
              <a:rPr lang="en-US" sz="1100" dirty="0">
                <a:latin typeface="Times New Roman" panose="02020603050405020304" pitchFamily="18" charset="0"/>
                <a:cs typeface="Times New Roman" panose="02020603050405020304" pitchFamily="18" charset="0"/>
              </a:rPr>
              <a:t>     Apprenticeships are:</a:t>
            </a:r>
          </a:p>
          <a:p>
            <a:pPr marL="685800" lvl="1" indent="-228600" algn="just">
              <a:buFont typeface="+mj-lt"/>
              <a:buAutoNum type="arabicPeriod"/>
            </a:pPr>
            <a:r>
              <a:rPr lang="en-US" sz="1100" dirty="0">
                <a:latin typeface="Times New Roman" panose="02020603050405020304" pitchFamily="18" charset="0"/>
                <a:cs typeface="Times New Roman" panose="02020603050405020304" pitchFamily="18" charset="0"/>
              </a:rPr>
              <a:t>Proven approaches for preparing workers for jobs while meeting the needs of the business industry for a highly-skilled workforce</a:t>
            </a:r>
          </a:p>
          <a:p>
            <a:pPr marL="685800" lvl="1" indent="-228600" algn="just">
              <a:buFont typeface="+mj-lt"/>
              <a:buAutoNum type="arabicPeriod"/>
            </a:pPr>
            <a:r>
              <a:rPr lang="en-US" sz="1100" dirty="0">
                <a:latin typeface="Times New Roman" panose="02020603050405020304" pitchFamily="18" charset="0"/>
                <a:cs typeface="Times New Roman" panose="02020603050405020304" pitchFamily="18" charset="0"/>
              </a:rPr>
              <a:t>An employer-driven, “learn-while-you-earn” model that combines </a:t>
            </a:r>
            <a:r>
              <a:rPr lang="en-US" sz="1100" b="1" dirty="0">
                <a:latin typeface="Times New Roman" panose="02020603050405020304" pitchFamily="18" charset="0"/>
                <a:cs typeface="Times New Roman" panose="02020603050405020304" pitchFamily="18" charset="0"/>
              </a:rPr>
              <a:t>on-the-job training</a:t>
            </a:r>
            <a:r>
              <a:rPr lang="en-US" sz="1100" dirty="0">
                <a:latin typeface="Times New Roman" panose="02020603050405020304" pitchFamily="18" charset="0"/>
                <a:cs typeface="Times New Roman" panose="02020603050405020304" pitchFamily="18" charset="0"/>
              </a:rPr>
              <a:t>, provided by the employer with job-related instruction</a:t>
            </a:r>
            <a:endParaRPr lang="en-US" sz="1100" baseline="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4231352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Read Slide</a:t>
            </a:r>
            <a:endParaRPr lang="en-US" sz="11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2410948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mj-lt"/>
              <a:buNone/>
            </a:pPr>
            <a:r>
              <a:rPr lang="en-US" dirty="0">
                <a:latin typeface="Times New Roman" panose="02020603050405020304" pitchFamily="18" charset="0"/>
                <a:cs typeface="Times New Roman" panose="02020603050405020304" pitchFamily="18" charset="0"/>
              </a:rPr>
              <a:t>Question:  Name two changes that are included with WIOA that were not allowable under WIA?</a:t>
            </a:r>
          </a:p>
          <a:p>
            <a:pPr marL="0" indent="0" algn="l">
              <a:buFont typeface="+mj-lt"/>
              <a:buNone/>
            </a:pPr>
            <a:r>
              <a:rPr lang="en-US" dirty="0">
                <a:latin typeface="Times New Roman" panose="02020603050405020304" pitchFamily="18" charset="0"/>
                <a:cs typeface="Times New Roman" panose="02020603050405020304" pitchFamily="18" charset="0"/>
              </a:rPr>
              <a:t>Answers include any of the below:</a:t>
            </a:r>
          </a:p>
          <a:p>
            <a:pPr marL="171450" indent="-1714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Sequence of services</a:t>
            </a:r>
          </a:p>
          <a:p>
            <a:pPr marL="171450" indent="-1714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Employer Reimbursement (up to 75%)</a:t>
            </a:r>
          </a:p>
          <a:p>
            <a:pPr marL="171450" indent="-1714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Alignment of performance measures with OJT</a:t>
            </a:r>
          </a:p>
          <a:p>
            <a:pPr marL="171450" indent="-1714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Training focuses on in-demand occupations</a:t>
            </a:r>
          </a:p>
          <a:p>
            <a:pPr marL="171450" indent="-1714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Connection between OJT and Registered Apprenticeships</a:t>
            </a:r>
          </a:p>
          <a:p>
            <a:pPr marL="171450" indent="-171450" algn="l">
              <a:buFont typeface="Arial" panose="020B0604020202020204" pitchFamily="34" charset="0"/>
              <a:buChar char="•"/>
            </a:pPr>
            <a:endParaRPr lang="en-US" dirty="0">
              <a:latin typeface="NewCenturySchlbk-Roman"/>
            </a:endParaRPr>
          </a:p>
          <a:p>
            <a:pPr marL="171450" indent="-171450" algn="l">
              <a:buFont typeface="Arial" panose="020B0604020202020204" pitchFamily="34" charset="0"/>
              <a:buChar char="•"/>
            </a:pPr>
            <a:endParaRPr lang="en-US" dirty="0">
              <a:latin typeface="NewCenturySchlbk-Roman"/>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034319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One-size does not fit all - On-the-Job Training plans must be unique and tailored to the specific training needs of the participant. No plan should be a duplicate of a previous one. </a:t>
            </a:r>
          </a:p>
          <a:p>
            <a:pPr marL="228600" indent="-228600" algn="just">
              <a:buFont typeface="+mj-lt"/>
              <a:buAutoNum type="arabicPeriod"/>
            </a:pPr>
            <a:endParaRPr lang="en-US" sz="1200"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Not a work experience program – This is not a program intended for individuals who are not ready to work and lack employability skills. An OJT participant should be able to progress forward while at a business and in training to acquire or enhance their skills. </a:t>
            </a:r>
          </a:p>
          <a:p>
            <a:pPr marL="171450" indent="-171450" algn="l">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Enhancement of skills for the participant – This experience for a participant should be to enhance employability skills. </a:t>
            </a:r>
          </a:p>
          <a:p>
            <a:pPr marL="171450" indent="-171450" algn="l">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Is not a wage subsidy –The local area should not execute OJT contracts with businesses that would otherwise not be able to afford to hire the participant. </a:t>
            </a:r>
          </a:p>
          <a:p>
            <a:pPr marL="171450" indent="-171450" algn="l">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Not a source for inexpensive or temporary labor –  In agreeing to hire an OJT participant, a business must agree to compensate the OJT participant at the same wage rate (including periodic increases) and benefits (including health insurance and worker’s compensation) that is provided to other employees or participants in similar occupations who have similar training, experience, and skills. A business should also demonstrate a commitment to retain a participant who successfully completes the OJT program while providing them with an comparable wage. Local areas should not execute future OJT contracts with a business with a history of failing to retain OJT participants.</a:t>
            </a:r>
          </a:p>
          <a:p>
            <a:pPr marL="171450" indent="-171450" algn="l">
              <a:buFont typeface="Wingdings" panose="05000000000000000000" pitchFamily="2" charset="2"/>
              <a:buChar char="ü"/>
            </a:pPr>
            <a:endParaRPr lang="en-US" sz="1200" dirty="0">
              <a:latin typeface="Times New Roman" panose="02020603050405020304" pitchFamily="18" charset="0"/>
              <a:cs typeface="Times New Roman" panose="02020603050405020304" pitchFamily="18" charset="0"/>
            </a:endParaRPr>
          </a:p>
          <a:p>
            <a:pPr marL="171450" indent="-171450" algn="l">
              <a:buFont typeface="Wingdings" panose="05000000000000000000" pitchFamily="2" charset="2"/>
              <a:buChar char="ü"/>
            </a:pPr>
            <a:r>
              <a:rPr lang="en-US" sz="1200" dirty="0">
                <a:latin typeface="Times New Roman" panose="02020603050405020304" pitchFamily="18" charset="0"/>
                <a:cs typeface="Times New Roman" panose="02020603050405020304" pitchFamily="18" charset="0"/>
              </a:rPr>
              <a:t>Not an alternative for relocating businesses - A relocated business must be in operation for at least 120 days before a local area may offer WIOA-funded services, including customized training, skill training, OJT, or specific assessment of job applicants.</a:t>
            </a:r>
            <a:endParaRPr lang="en-US" sz="1200" dirty="0">
              <a:latin typeface="NewCenturySchlbk-Roman"/>
            </a:endParaRPr>
          </a:p>
          <a:p>
            <a:pPr marL="171450" indent="-171450" algn="l">
              <a:buFont typeface="Arial" panose="020B0604020202020204" pitchFamily="34" charset="0"/>
              <a:buChar char="•"/>
            </a:pPr>
            <a:endParaRPr lang="en-US" dirty="0">
              <a:latin typeface="NewCenturySchlbk-Roman"/>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84491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OJT target populations include adults and dislocated workers, unemployed and underemployed workers, and In-School Youth and </a:t>
            </a:r>
            <a:r>
              <a:rPr lang="en-US" dirty="0" err="1">
                <a:latin typeface="Times New Roman" panose="02020603050405020304" pitchFamily="18" charset="0"/>
                <a:cs typeface="Times New Roman" panose="02020603050405020304" pitchFamily="18" charset="0"/>
              </a:rPr>
              <a:t>Out-of</a:t>
            </a:r>
            <a:r>
              <a:rPr lang="en-US" dirty="0">
                <a:latin typeface="Times New Roman" panose="02020603050405020304" pitchFamily="18" charset="0"/>
                <a:cs typeface="Times New Roman" panose="02020603050405020304" pitchFamily="18" charset="0"/>
              </a:rPr>
              <a:t> School Youth.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326765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OJT provides an excellent opportunity for individuals to build or update skills and/or establish themselves in emerging high-demand fields. It also provides an opportunity for businesses to hire individuals and invest in their skill development. Individuals must meet WIOA eligibility criteria to participate in OJT programs.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621106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LWDBs must develop Local Operating Procedures (LOP) that govern and establish criteria, and eligibility for employed workers. The LOPs must define the criteria used to determine when an employed worker is eligible for OJT.  (Read Slide)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14973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3/29/2024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3/29/2024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Attach%201-Sample%20OJT%20Contract.do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dr.doleta.gov/directives/attach/TEGL/TEGL_19-16_acc.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ion.workforcegps.org/resources/2017/12/11/09/59/Sample-OJT-Contract" TargetMode="External"/><Relationship Id="rId5" Type="http://schemas.openxmlformats.org/officeDocument/2006/relationships/hyperlink" Target="http://www.floridajobs.org/docs/default-source/lwdb-resources/policy-and-guidance/guidance-papers/2019-guidance-papers/adminpol009_ojt-new.pdf?sfvrsn=2" TargetMode="External"/><Relationship Id="rId4" Type="http://schemas.openxmlformats.org/officeDocument/2006/relationships/hyperlink" Target="https://ion.workforcegps.org/resources/2017/12/01/11/19/On-the-Job-Training-Toolkit"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C27A1-5ECD-564F-299A-2968C0729A5A}"/>
              </a:ext>
            </a:extLst>
          </p:cNvPr>
          <p:cNvPicPr>
            <a:picLocks noChangeAspect="1"/>
          </p:cNvPicPr>
          <p:nvPr/>
        </p:nvPicPr>
        <p:blipFill>
          <a:blip r:embed="rId2"/>
          <a:stretch>
            <a:fillRect/>
          </a:stretch>
        </p:blipFill>
        <p:spPr>
          <a:xfrm>
            <a:off x="5421085" y="-1"/>
            <a:ext cx="9410205" cy="6176865"/>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570793"/>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Workforce Innovation and Opportunity Act</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72246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On-the-Job Training</a:t>
            </a:r>
          </a:p>
        </p:txBody>
      </p:sp>
      <p:sp>
        <p:nvSpPr>
          <p:cNvPr id="6" name="Subtitle 2">
            <a:extLst>
              <a:ext uri="{FF2B5EF4-FFF2-40B4-BE49-F238E27FC236}">
                <a16:creationId xmlns:a16="http://schemas.microsoft.com/office/drawing/2014/main" id="{CF890FCE-18B2-41AA-B423-21AAE5EFE1A8}"/>
              </a:ext>
            </a:extLst>
          </p:cNvPr>
          <p:cNvSpPr txBox="1">
            <a:spLocks/>
          </p:cNvSpPr>
          <p:nvPr/>
        </p:nvSpPr>
        <p:spPr>
          <a:xfrm>
            <a:off x="951470" y="5466451"/>
            <a:ext cx="5758249" cy="538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solidFill>
                  <a:schemeClr val="bg1"/>
                </a:solidFill>
                <a:latin typeface="Arial" panose="020B0604020202020204" pitchFamily="34" charset="0"/>
                <a:cs typeface="Arial" panose="020B0604020202020204" pitchFamily="34" charset="0"/>
              </a:rPr>
              <a:t>March 2024</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Employed Workers OJT 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Rectangle 2">
            <a:extLst>
              <a:ext uri="{FF2B5EF4-FFF2-40B4-BE49-F238E27FC236}">
                <a16:creationId xmlns:a16="http://schemas.microsoft.com/office/drawing/2014/main" id="{E83229B9-393A-1D8C-B141-C38DAE92D438}"/>
              </a:ext>
            </a:extLst>
          </p:cNvPr>
          <p:cNvSpPr/>
          <p:nvPr/>
        </p:nvSpPr>
        <p:spPr>
          <a:xfrm>
            <a:off x="834318" y="1690688"/>
            <a:ext cx="10515600" cy="4262705"/>
          </a:xfrm>
          <a:prstGeom prst="rect">
            <a:avLst/>
          </a:prstGeom>
        </p:spPr>
        <p:txBody>
          <a:bodyPr wrap="square">
            <a:spAutoFit/>
          </a:bodyPr>
          <a:lstStyle/>
          <a:p>
            <a:pPr lvl="0" algn="ctr"/>
            <a:r>
              <a:rPr lang="en-US" sz="2400" dirty="0">
                <a:solidFill>
                  <a:srgbClr val="202452"/>
                </a:solidFill>
              </a:rPr>
              <a:t>OJT contracts may be written for employed workers when:</a:t>
            </a:r>
          </a:p>
          <a:p>
            <a:pPr lvl="0"/>
            <a:endParaRPr lang="en-US" sz="2400" dirty="0">
              <a:solidFill>
                <a:srgbClr val="202452"/>
              </a:solidFill>
            </a:endParaRPr>
          </a:p>
          <a:p>
            <a:pPr marL="342900" lvl="0" indent="-342900" algn="just">
              <a:buFont typeface="Arial" panose="020B0604020202020204" pitchFamily="34" charset="0"/>
              <a:buChar char="•"/>
            </a:pPr>
            <a:r>
              <a:rPr lang="en-US" sz="2400" dirty="0">
                <a:solidFill>
                  <a:srgbClr val="202452"/>
                </a:solidFill>
              </a:rPr>
              <a:t>The employee is not earning a self-sufficient wage or wages, as determined by the LWDB policy;</a:t>
            </a:r>
          </a:p>
          <a:p>
            <a:pPr marL="342900" lvl="0" indent="-342900" algn="just">
              <a:buFont typeface="Arial" panose="020B0604020202020204" pitchFamily="34" charset="0"/>
              <a:buChar char="•"/>
            </a:pPr>
            <a:endParaRPr lang="en-US" sz="2400" dirty="0">
              <a:solidFill>
                <a:srgbClr val="202452"/>
              </a:solidFill>
            </a:endParaRPr>
          </a:p>
          <a:p>
            <a:pPr marL="342900" lvl="0" indent="-342900" algn="just">
              <a:buFont typeface="Arial" panose="020B0604020202020204" pitchFamily="34" charset="0"/>
              <a:buChar char="•"/>
            </a:pPr>
            <a:r>
              <a:rPr lang="en-US" sz="2400" dirty="0">
                <a:solidFill>
                  <a:srgbClr val="202452"/>
                </a:solidFill>
              </a:rPr>
              <a:t>The OJT relates to the introduction of new technologies, introduction to new production or service procedures, upgrading to new jobs that require additional skills, workplace literacy, or other appropriate skills; and </a:t>
            </a:r>
          </a:p>
          <a:p>
            <a:pPr marL="342900" lvl="0" indent="-342900" algn="just">
              <a:buFont typeface="Arial" panose="020B0604020202020204" pitchFamily="34" charset="0"/>
              <a:buChar char="•"/>
            </a:pPr>
            <a:endParaRPr lang="en-US" sz="2400" dirty="0">
              <a:solidFill>
                <a:srgbClr val="202452"/>
              </a:solidFill>
            </a:endParaRPr>
          </a:p>
          <a:p>
            <a:pPr marL="342900" lvl="0" indent="-342900" algn="just">
              <a:buFont typeface="Arial" panose="020B0604020202020204" pitchFamily="34" charset="0"/>
              <a:buChar char="•"/>
            </a:pPr>
            <a:r>
              <a:rPr lang="en-US" sz="2400" dirty="0">
                <a:solidFill>
                  <a:srgbClr val="202452"/>
                </a:solidFill>
              </a:rPr>
              <a:t>There is a contract for the OJT with and employer or registered apprenticeship program sponsor in the public, private non-profit or private sector. </a:t>
            </a:r>
          </a:p>
          <a:p>
            <a:pPr marL="457200" lvl="0" indent="-457200">
              <a:buFont typeface="Wingdings" panose="05000000000000000000" pitchFamily="2" charset="2"/>
              <a:buChar char="ü"/>
            </a:pPr>
            <a:endParaRPr lang="en-US" sz="700" dirty="0">
              <a:solidFill>
                <a:srgbClr val="202452"/>
              </a:solidFill>
            </a:endParaRPr>
          </a:p>
        </p:txBody>
      </p:sp>
    </p:spTree>
    <p:extLst>
      <p:ext uri="{BB962C8B-B14F-4D97-AF65-F5344CB8AC3E}">
        <p14:creationId xmlns:p14="http://schemas.microsoft.com/office/powerpoint/2010/main" val="68821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Occupation Restrictions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Rectangle 3">
            <a:extLst>
              <a:ext uri="{FF2B5EF4-FFF2-40B4-BE49-F238E27FC236}">
                <a16:creationId xmlns:a16="http://schemas.microsoft.com/office/drawing/2014/main" id="{9DF7B1D0-5948-0836-F75B-DE5232C2967E}"/>
              </a:ext>
            </a:extLst>
          </p:cNvPr>
          <p:cNvSpPr/>
          <p:nvPr/>
        </p:nvSpPr>
        <p:spPr>
          <a:xfrm>
            <a:off x="838200" y="1690688"/>
            <a:ext cx="10515600" cy="2739211"/>
          </a:xfrm>
          <a:prstGeom prst="rect">
            <a:avLst/>
          </a:prstGeom>
        </p:spPr>
        <p:txBody>
          <a:bodyPr wrap="square">
            <a:spAutoFit/>
          </a:bodyPr>
          <a:lstStyle/>
          <a:p>
            <a:pPr lvl="0"/>
            <a:r>
              <a:rPr lang="en-US" sz="2400" dirty="0">
                <a:solidFill>
                  <a:srgbClr val="202452"/>
                </a:solidFill>
              </a:rPr>
              <a:t>Occupations that are not suitable for OJT are occupations:</a:t>
            </a:r>
          </a:p>
          <a:p>
            <a:pPr lvl="0"/>
            <a:endParaRPr lang="en-US" sz="1400" dirty="0">
              <a:solidFill>
                <a:srgbClr val="202452"/>
              </a:solidFill>
            </a:endParaRPr>
          </a:p>
          <a:p>
            <a:pPr marL="342900" lvl="0" indent="-342900">
              <a:lnSpc>
                <a:spcPct val="150000"/>
              </a:lnSpc>
              <a:buFont typeface="Arial" panose="020B0604020202020204" pitchFamily="34" charset="0"/>
              <a:buChar char="•"/>
            </a:pPr>
            <a:r>
              <a:rPr lang="en-US" sz="2400" dirty="0">
                <a:solidFill>
                  <a:srgbClr val="202452"/>
                </a:solidFill>
              </a:rPr>
              <a:t>Based on commission; </a:t>
            </a:r>
          </a:p>
          <a:p>
            <a:pPr marL="342900" lvl="0" indent="-342900">
              <a:lnSpc>
                <a:spcPct val="150000"/>
              </a:lnSpc>
              <a:buFont typeface="Arial" panose="020B0604020202020204" pitchFamily="34" charset="0"/>
              <a:buChar char="•"/>
            </a:pPr>
            <a:r>
              <a:rPr lang="en-US" sz="2400" dirty="0">
                <a:solidFill>
                  <a:srgbClr val="202452"/>
                </a:solidFill>
              </a:rPr>
              <a:t>Seasonal in nature; or</a:t>
            </a:r>
          </a:p>
          <a:p>
            <a:pPr marL="342900" lvl="0" indent="-342900">
              <a:lnSpc>
                <a:spcPct val="150000"/>
              </a:lnSpc>
              <a:buFont typeface="Arial" panose="020B0604020202020204" pitchFamily="34" charset="0"/>
              <a:buChar char="•"/>
            </a:pPr>
            <a:r>
              <a:rPr lang="en-US" sz="2400" dirty="0">
                <a:solidFill>
                  <a:srgbClr val="202452"/>
                </a:solidFill>
              </a:rPr>
              <a:t>That are less than part-time.</a:t>
            </a:r>
          </a:p>
          <a:p>
            <a:pPr lvl="0"/>
            <a:endParaRPr lang="en-US" sz="2400" dirty="0">
              <a:solidFill>
                <a:srgbClr val="202452"/>
              </a:solidFill>
            </a:endParaRPr>
          </a:p>
        </p:txBody>
      </p:sp>
    </p:spTree>
    <p:extLst>
      <p:ext uri="{BB962C8B-B14F-4D97-AF65-F5344CB8AC3E}">
        <p14:creationId xmlns:p14="http://schemas.microsoft.com/office/powerpoint/2010/main" val="3665936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pic>
        <p:nvPicPr>
          <p:cNvPr id="3" name="Picture 2">
            <a:extLst>
              <a:ext uri="{FF2B5EF4-FFF2-40B4-BE49-F238E27FC236}">
                <a16:creationId xmlns:a16="http://schemas.microsoft.com/office/drawing/2014/main" id="{1EA24EB0-1191-4DCF-DA9E-201FF444AE1B}"/>
              </a:ext>
            </a:extLst>
          </p:cNvPr>
          <p:cNvPicPr>
            <a:picLocks noChangeAspect="1"/>
          </p:cNvPicPr>
          <p:nvPr/>
        </p:nvPicPr>
        <p:blipFill>
          <a:blip r:embed="rId4"/>
          <a:stretch>
            <a:fillRect/>
          </a:stretch>
        </p:blipFill>
        <p:spPr>
          <a:xfrm>
            <a:off x="4168140" y="1394459"/>
            <a:ext cx="3855720" cy="4298883"/>
          </a:xfrm>
          <a:prstGeom prst="rect">
            <a:avLst/>
          </a:prstGeom>
        </p:spPr>
      </p:pic>
    </p:spTree>
    <p:extLst>
      <p:ext uri="{BB962C8B-B14F-4D97-AF65-F5344CB8AC3E}">
        <p14:creationId xmlns:p14="http://schemas.microsoft.com/office/powerpoint/2010/main" val="17787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Duration of Assignment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DB43F80B-3F15-73F1-6A21-483244217322}"/>
              </a:ext>
            </a:extLst>
          </p:cNvPr>
          <p:cNvSpPr txBox="1">
            <a:spLocks/>
          </p:cNvSpPr>
          <p:nvPr/>
        </p:nvSpPr>
        <p:spPr>
          <a:xfrm>
            <a:off x="838200" y="1684740"/>
            <a:ext cx="10515600" cy="17442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2400" dirty="0">
                <a:solidFill>
                  <a:srgbClr val="202452"/>
                </a:solidFill>
                <a:latin typeface="Times New Roman" panose="02020603050405020304" pitchFamily="18" charset="0"/>
                <a:ea typeface="Calibri" panose="020F0502020204030204" pitchFamily="34" charset="0"/>
              </a:rPr>
              <a:t>LWDBs must ensure that the OJT contracts are procured in accordance with federal, state and local procurement policies and </a:t>
            </a:r>
            <a:r>
              <a:rPr lang="en-US" sz="2400" b="1" i="1" u="sng" dirty="0">
                <a:solidFill>
                  <a:srgbClr val="202452"/>
                </a:solidFill>
                <a:latin typeface="Times New Roman" panose="02020603050405020304" pitchFamily="18" charset="0"/>
                <a:ea typeface="Calibri" panose="020F0502020204030204" pitchFamily="34" charset="0"/>
              </a:rPr>
              <a:t>shall not exceed a 12-month period</a:t>
            </a:r>
            <a:r>
              <a:rPr lang="en-US" sz="2400" dirty="0">
                <a:solidFill>
                  <a:srgbClr val="202452"/>
                </a:solidFill>
                <a:latin typeface="Times New Roman" panose="02020603050405020304" pitchFamily="18" charset="0"/>
                <a:ea typeface="Calibri" panose="020F0502020204030204" pitchFamily="34" charset="0"/>
              </a:rPr>
              <a:t>. </a:t>
            </a:r>
            <a:endParaRPr lang="en-US" sz="2400" dirty="0">
              <a:solidFill>
                <a:srgbClr val="2024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258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Training Plan/Contract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6">
            <a:extLst>
              <a:ext uri="{FF2B5EF4-FFF2-40B4-BE49-F238E27FC236}">
                <a16:creationId xmlns:a16="http://schemas.microsoft.com/office/drawing/2014/main" id="{1069B53A-6397-36D7-5AAF-12CFFC7B5101}"/>
              </a:ext>
            </a:extLst>
          </p:cNvPr>
          <p:cNvSpPr txBox="1">
            <a:spLocks/>
          </p:cNvSpPr>
          <p:nvPr/>
        </p:nvSpPr>
        <p:spPr>
          <a:xfrm>
            <a:off x="838200" y="1690688"/>
            <a:ext cx="10344150" cy="378653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solidFill>
                  <a:srgbClr val="202452"/>
                </a:solidFill>
              </a:rPr>
              <a:t>LWDBs must ensure that the OJT plan and/or contract is:</a:t>
            </a:r>
          </a:p>
          <a:p>
            <a:pPr marL="342900" indent="-342900">
              <a:lnSpc>
                <a:spcPct val="150000"/>
              </a:lnSpc>
              <a:spcBef>
                <a:spcPts val="0"/>
              </a:spcBef>
              <a:buFont typeface="Arial" panose="020B0604020202020204" pitchFamily="34" charset="0"/>
              <a:buChar char="•"/>
            </a:pPr>
            <a:r>
              <a:rPr lang="en-US" sz="2400" dirty="0">
                <a:solidFill>
                  <a:srgbClr val="202452"/>
                </a:solidFill>
              </a:rPr>
              <a:t>developed jointly with the participant and staff;</a:t>
            </a:r>
          </a:p>
          <a:p>
            <a:pPr marL="342900" indent="-342900">
              <a:lnSpc>
                <a:spcPct val="150000"/>
              </a:lnSpc>
              <a:spcBef>
                <a:spcPts val="0"/>
              </a:spcBef>
              <a:buFont typeface="Arial" panose="020B0604020202020204" pitchFamily="34" charset="0"/>
              <a:buChar char="•"/>
            </a:pPr>
            <a:r>
              <a:rPr lang="en-US" sz="2400" dirty="0">
                <a:solidFill>
                  <a:srgbClr val="202452"/>
                </a:solidFill>
              </a:rPr>
              <a:t>based on the occupation the participant has selected; and</a:t>
            </a:r>
          </a:p>
          <a:p>
            <a:pPr marL="342900" indent="-342900">
              <a:lnSpc>
                <a:spcPct val="150000"/>
              </a:lnSpc>
              <a:spcBef>
                <a:spcPts val="0"/>
              </a:spcBef>
              <a:buFont typeface="Arial" panose="020B0604020202020204" pitchFamily="34" charset="0"/>
              <a:buChar char="•"/>
            </a:pPr>
            <a:r>
              <a:rPr lang="en-US" sz="2400" dirty="0">
                <a:solidFill>
                  <a:srgbClr val="202452"/>
                </a:solidFill>
              </a:rPr>
              <a:t>detailed with the type of job training.</a:t>
            </a:r>
          </a:p>
        </p:txBody>
      </p:sp>
    </p:spTree>
    <p:extLst>
      <p:ext uri="{BB962C8B-B14F-4D97-AF65-F5344CB8AC3E}">
        <p14:creationId xmlns:p14="http://schemas.microsoft.com/office/powerpoint/2010/main" val="2110639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Contract Requirements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AE9C30A7-3400-229C-FDA6-5251D5A9C29A}"/>
              </a:ext>
            </a:extLst>
          </p:cNvPr>
          <p:cNvSpPr txBox="1">
            <a:spLocks/>
          </p:cNvSpPr>
          <p:nvPr/>
        </p:nvSpPr>
        <p:spPr>
          <a:xfrm>
            <a:off x="838200" y="1690688"/>
            <a:ext cx="10515600" cy="527998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en-US" sz="2000" dirty="0">
                <a:solidFill>
                  <a:srgbClr val="202452"/>
                </a:solidFill>
              </a:rPr>
              <a:t>Name, address, and telephone number of the business/employer;</a:t>
            </a:r>
          </a:p>
          <a:p>
            <a:pPr marL="457200" indent="-457200">
              <a:buFont typeface="+mj-lt"/>
              <a:buAutoNum type="arabicPeriod"/>
            </a:pPr>
            <a:r>
              <a:rPr lang="en-US" sz="2000" dirty="0">
                <a:solidFill>
                  <a:srgbClr val="202452"/>
                </a:solidFill>
              </a:rPr>
              <a:t>Name of the contract administrator for the employer;</a:t>
            </a:r>
          </a:p>
          <a:p>
            <a:pPr marL="457200" indent="-457200">
              <a:buFont typeface="+mj-lt"/>
              <a:buAutoNum type="arabicPeriod"/>
            </a:pPr>
            <a:r>
              <a:rPr lang="en-US" sz="2000" dirty="0">
                <a:solidFill>
                  <a:srgbClr val="202452"/>
                </a:solidFill>
              </a:rPr>
              <a:t>Number of participants to be trained, specifying for each participant or position;</a:t>
            </a:r>
          </a:p>
          <a:p>
            <a:pPr marL="457200" indent="-457200">
              <a:buFont typeface="+mj-lt"/>
              <a:buAutoNum type="arabicPeriod"/>
            </a:pPr>
            <a:r>
              <a:rPr lang="en-US" sz="2000" dirty="0">
                <a:solidFill>
                  <a:srgbClr val="202452"/>
                </a:solidFill>
              </a:rPr>
              <a:t>Number of hours of training;</a:t>
            </a:r>
          </a:p>
          <a:p>
            <a:pPr marL="457200" indent="-457200">
              <a:buFont typeface="+mj-lt"/>
              <a:buAutoNum type="arabicPeriod"/>
            </a:pPr>
            <a:r>
              <a:rPr lang="en-US" sz="2000" dirty="0">
                <a:solidFill>
                  <a:srgbClr val="202452"/>
                </a:solidFill>
              </a:rPr>
              <a:t>Wage rate (including scheduled adjustments);</a:t>
            </a:r>
          </a:p>
          <a:p>
            <a:pPr marL="457200" indent="-457200">
              <a:buFont typeface="+mj-lt"/>
              <a:buAutoNum type="arabicPeriod"/>
            </a:pPr>
            <a:r>
              <a:rPr lang="en-US" sz="2000" dirty="0">
                <a:solidFill>
                  <a:srgbClr val="202452"/>
                </a:solidFill>
              </a:rPr>
              <a:t>Reimbursement rate;</a:t>
            </a:r>
          </a:p>
          <a:p>
            <a:pPr marL="457200" indent="-457200">
              <a:buFont typeface="+mj-lt"/>
              <a:buAutoNum type="arabicPeriod"/>
            </a:pPr>
            <a:r>
              <a:rPr lang="en-US" sz="2000" dirty="0">
                <a:solidFill>
                  <a:srgbClr val="202452"/>
                </a:solidFill>
              </a:rPr>
              <a:t>Job description for each training occupation;</a:t>
            </a:r>
          </a:p>
          <a:p>
            <a:pPr marL="457200" indent="-457200">
              <a:buFont typeface="+mj-lt"/>
              <a:buAutoNum type="arabicPeriod"/>
            </a:pPr>
            <a:r>
              <a:rPr lang="en-US" sz="2000" dirty="0">
                <a:solidFill>
                  <a:srgbClr val="202452"/>
                </a:solidFill>
              </a:rPr>
              <a:t>Training plan (see next section) for each slot or category indicating the occupational skills and knowledge to be learned in an orderly progression of training sequences;</a:t>
            </a:r>
          </a:p>
          <a:p>
            <a:pPr marL="457200" indent="-457200">
              <a:buFont typeface="+mj-lt"/>
              <a:buAutoNum type="arabicPeriod"/>
            </a:pPr>
            <a:r>
              <a:rPr lang="en-US" sz="2000" dirty="0">
                <a:solidFill>
                  <a:srgbClr val="202452"/>
                </a:solidFill>
              </a:rPr>
              <a:t>A description of any additional services to be provided beyond training;</a:t>
            </a:r>
          </a:p>
          <a:p>
            <a:pPr marL="457200" indent="-457200">
              <a:buFont typeface="+mj-lt"/>
              <a:buAutoNum type="arabicPeriod"/>
            </a:pPr>
            <a:r>
              <a:rPr lang="en-US" sz="2000" dirty="0">
                <a:solidFill>
                  <a:srgbClr val="202452"/>
                </a:solidFill>
              </a:rPr>
              <a:t>Total maximum dollar amount of the agreement;</a:t>
            </a:r>
          </a:p>
          <a:p>
            <a:pPr marL="457200" indent="-457200">
              <a:buFont typeface="+mj-lt"/>
              <a:buAutoNum type="arabicPeriod"/>
            </a:pPr>
            <a:r>
              <a:rPr lang="en-US" sz="2000" dirty="0">
                <a:solidFill>
                  <a:srgbClr val="202452"/>
                </a:solidFill>
              </a:rPr>
              <a:t>Beginning and ending dates of agreement;</a:t>
            </a:r>
          </a:p>
          <a:p>
            <a:pPr marL="457200" indent="-457200">
              <a:buFont typeface="+mj-lt"/>
              <a:buAutoNum type="arabicPeriod"/>
            </a:pPr>
            <a:r>
              <a:rPr lang="en-US" sz="2000" dirty="0">
                <a:solidFill>
                  <a:srgbClr val="202452"/>
                </a:solidFill>
              </a:rPr>
              <a:t>Personnel responsible for supervision of the training;</a:t>
            </a:r>
          </a:p>
        </p:txBody>
      </p:sp>
    </p:spTree>
    <p:extLst>
      <p:ext uri="{BB962C8B-B14F-4D97-AF65-F5344CB8AC3E}">
        <p14:creationId xmlns:p14="http://schemas.microsoft.com/office/powerpoint/2010/main" val="226277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Contract Requirements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6">
            <a:extLst>
              <a:ext uri="{FF2B5EF4-FFF2-40B4-BE49-F238E27FC236}">
                <a16:creationId xmlns:a16="http://schemas.microsoft.com/office/drawing/2014/main" id="{424F51EF-5202-C441-E0F3-990B52814DD2}"/>
              </a:ext>
            </a:extLst>
          </p:cNvPr>
          <p:cNvSpPr txBox="1">
            <a:spLocks/>
          </p:cNvSpPr>
          <p:nvPr/>
        </p:nvSpPr>
        <p:spPr>
          <a:xfrm>
            <a:off x="838200" y="1690688"/>
            <a:ext cx="10515600" cy="5243332"/>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startAt="13"/>
            </a:pPr>
            <a:r>
              <a:rPr lang="en-US" sz="2000" dirty="0">
                <a:solidFill>
                  <a:srgbClr val="202452"/>
                </a:solidFill>
              </a:rPr>
              <a:t>Terms of agreement for job retention;</a:t>
            </a:r>
          </a:p>
          <a:p>
            <a:pPr marL="457200" indent="-457200">
              <a:buFont typeface="+mj-lt"/>
              <a:buAutoNum type="arabicPeriod" startAt="13"/>
            </a:pPr>
            <a:r>
              <a:rPr lang="en-US" sz="2000" dirty="0">
                <a:solidFill>
                  <a:srgbClr val="202452"/>
                </a:solidFill>
              </a:rPr>
              <a:t>Record-keeping requirements, including participant time and attendance documentation and payroll records;</a:t>
            </a:r>
          </a:p>
          <a:p>
            <a:pPr marL="457200" indent="-457200">
              <a:buFont typeface="+mj-lt"/>
              <a:buAutoNum type="arabicPeriod" startAt="13"/>
            </a:pPr>
            <a:r>
              <a:rPr lang="en-US" sz="2000" dirty="0">
                <a:solidFill>
                  <a:srgbClr val="202452"/>
                </a:solidFill>
              </a:rPr>
              <a:t>Invoicing/payment procedures, including frequency of billing and required supporting documentation;</a:t>
            </a:r>
          </a:p>
          <a:p>
            <a:pPr marL="457200" indent="-457200">
              <a:buFont typeface="+mj-lt"/>
              <a:buAutoNum type="arabicPeriod" startAt="13"/>
            </a:pPr>
            <a:r>
              <a:rPr lang="en-US" sz="2000" dirty="0">
                <a:solidFill>
                  <a:srgbClr val="202452"/>
                </a:solidFill>
              </a:rPr>
              <a:t>Workers' compensation, or if not applicable, alternative insurance for injuries to participants;</a:t>
            </a:r>
          </a:p>
          <a:p>
            <a:pPr marL="457200" indent="-457200">
              <a:buFont typeface="+mj-lt"/>
              <a:buAutoNum type="arabicPeriod" startAt="13"/>
            </a:pPr>
            <a:r>
              <a:rPr lang="en-US" sz="2000" dirty="0">
                <a:solidFill>
                  <a:srgbClr val="202452"/>
                </a:solidFill>
              </a:rPr>
              <a:t>Assurances of no displacement of currently employed workers or infringement on promotional opportunities;</a:t>
            </a:r>
          </a:p>
          <a:p>
            <a:pPr marL="457200" indent="-457200">
              <a:buFont typeface="+mj-lt"/>
              <a:buAutoNum type="arabicPeriod" startAt="13"/>
            </a:pPr>
            <a:r>
              <a:rPr lang="en-US" sz="2000" dirty="0">
                <a:solidFill>
                  <a:srgbClr val="202452"/>
                </a:solidFill>
              </a:rPr>
              <a:t>Signatures of authorizing official from employer/business and local board or entity, agreements and must be on record as the signatory official, and</a:t>
            </a:r>
          </a:p>
          <a:p>
            <a:pPr marL="457200" indent="-457200">
              <a:buFont typeface="+mj-lt"/>
              <a:buAutoNum type="arabicPeriod" startAt="13"/>
            </a:pPr>
            <a:r>
              <a:rPr lang="en-US" sz="2000" dirty="0">
                <a:solidFill>
                  <a:srgbClr val="202452"/>
                </a:solidFill>
              </a:rPr>
              <a:t>General provisions and assurances. </a:t>
            </a:r>
            <a:endParaRPr lang="en-US" sz="2400" dirty="0">
              <a:solidFill>
                <a:srgbClr val="202452"/>
              </a:solidFill>
            </a:endParaRPr>
          </a:p>
        </p:txBody>
      </p:sp>
    </p:spTree>
    <p:extLst>
      <p:ext uri="{BB962C8B-B14F-4D97-AF65-F5344CB8AC3E}">
        <p14:creationId xmlns:p14="http://schemas.microsoft.com/office/powerpoint/2010/main" val="321963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Contract Sample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Box 3">
            <a:extLst>
              <a:ext uri="{FF2B5EF4-FFF2-40B4-BE49-F238E27FC236}">
                <a16:creationId xmlns:a16="http://schemas.microsoft.com/office/drawing/2014/main" id="{23F9C85F-BA81-5749-A356-5A4E78BF4859}"/>
              </a:ext>
            </a:extLst>
          </p:cNvPr>
          <p:cNvSpPr txBox="1"/>
          <p:nvPr/>
        </p:nvSpPr>
        <p:spPr>
          <a:xfrm>
            <a:off x="3282962" y="2520075"/>
            <a:ext cx="5626076" cy="1569660"/>
          </a:xfrm>
          <a:prstGeom prst="rect">
            <a:avLst/>
          </a:prstGeom>
          <a:noFill/>
        </p:spPr>
        <p:txBody>
          <a:bodyPr wrap="square" rtlCol="0">
            <a:spAutoFit/>
          </a:bodyPr>
          <a:lstStyle/>
          <a:p>
            <a:pPr algn="ctr"/>
            <a:r>
              <a:rPr lang="en-US" sz="4800" b="1" dirty="0">
                <a:solidFill>
                  <a:schemeClr val="bg2">
                    <a:lumMod val="10000"/>
                  </a:schemeClr>
                </a:solidFill>
                <a:hlinkClick r:id="rId4" action="ppaction://hlinkfile"/>
              </a:rPr>
              <a:t>OJT Contract Sample</a:t>
            </a:r>
            <a:endParaRPr lang="en-US" sz="4800" b="1" dirty="0">
              <a:solidFill>
                <a:schemeClr val="bg2">
                  <a:lumMod val="10000"/>
                </a:schemeClr>
              </a:solidFill>
            </a:endParaRPr>
          </a:p>
          <a:p>
            <a:pPr algn="ctr"/>
            <a:endParaRPr lang="en-US" sz="4800" b="1" dirty="0">
              <a:solidFill>
                <a:schemeClr val="bg2">
                  <a:lumMod val="10000"/>
                </a:schemeClr>
              </a:solidFill>
            </a:endParaRPr>
          </a:p>
        </p:txBody>
      </p:sp>
    </p:spTree>
    <p:extLst>
      <p:ext uri="{BB962C8B-B14F-4D97-AF65-F5344CB8AC3E}">
        <p14:creationId xmlns:p14="http://schemas.microsoft.com/office/powerpoint/2010/main" val="2313431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pic>
        <p:nvPicPr>
          <p:cNvPr id="3" name="Picture 2">
            <a:extLst>
              <a:ext uri="{FF2B5EF4-FFF2-40B4-BE49-F238E27FC236}">
                <a16:creationId xmlns:a16="http://schemas.microsoft.com/office/drawing/2014/main" id="{1EA24EB0-1191-4DCF-DA9E-201FF444AE1B}"/>
              </a:ext>
            </a:extLst>
          </p:cNvPr>
          <p:cNvPicPr>
            <a:picLocks noChangeAspect="1"/>
          </p:cNvPicPr>
          <p:nvPr/>
        </p:nvPicPr>
        <p:blipFill>
          <a:blip r:embed="rId4"/>
          <a:stretch>
            <a:fillRect/>
          </a:stretch>
        </p:blipFill>
        <p:spPr>
          <a:xfrm>
            <a:off x="4168140" y="1394459"/>
            <a:ext cx="3855720" cy="4298883"/>
          </a:xfrm>
          <a:prstGeom prst="rect">
            <a:avLst/>
          </a:prstGeom>
        </p:spPr>
      </p:pic>
    </p:spTree>
    <p:extLst>
      <p:ext uri="{BB962C8B-B14F-4D97-AF65-F5344CB8AC3E}">
        <p14:creationId xmlns:p14="http://schemas.microsoft.com/office/powerpoint/2010/main" val="3572732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Payment, Recording Wages, and Participant Hours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6C9DA1B2-6745-A66E-F2D4-0F8DC2200AC2}"/>
              </a:ext>
            </a:extLst>
          </p:cNvPr>
          <p:cNvSpPr txBox="1">
            <a:spLocks/>
          </p:cNvSpPr>
          <p:nvPr/>
        </p:nvSpPr>
        <p:spPr>
          <a:xfrm>
            <a:off x="838200" y="1415415"/>
            <a:ext cx="10515600" cy="546449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spcBef>
                <a:spcPts val="600"/>
              </a:spcBef>
              <a:buFont typeface="Arial" panose="020B0604020202020204" pitchFamily="34" charset="0"/>
              <a:buChar char="•"/>
            </a:pPr>
            <a:r>
              <a:rPr lang="en-US" sz="2400" dirty="0">
                <a:solidFill>
                  <a:srgbClr val="202452"/>
                </a:solidFill>
              </a:rPr>
              <a:t>Must be in compliance with WIOA program guidelines.</a:t>
            </a:r>
          </a:p>
          <a:p>
            <a:pPr marL="342900" indent="-342900" algn="l">
              <a:spcBef>
                <a:spcPts val="600"/>
              </a:spcBef>
              <a:buFont typeface="Arial" panose="020B0604020202020204" pitchFamily="34" charset="0"/>
              <a:buChar char="•"/>
            </a:pPr>
            <a:r>
              <a:rPr lang="en-US" sz="2400" dirty="0">
                <a:solidFill>
                  <a:srgbClr val="202452"/>
                </a:solidFill>
              </a:rPr>
              <a:t>LWDB must ensure that participant wages are equal to those similarly employed by the employer.</a:t>
            </a:r>
          </a:p>
          <a:p>
            <a:pPr marL="342900" indent="-342900" algn="l">
              <a:spcBef>
                <a:spcPts val="600"/>
              </a:spcBef>
              <a:buFont typeface="Arial" panose="020B0604020202020204" pitchFamily="34" charset="0"/>
              <a:buChar char="•"/>
            </a:pPr>
            <a:r>
              <a:rPr lang="en-US" sz="2400" dirty="0">
                <a:solidFill>
                  <a:srgbClr val="202452"/>
                </a:solidFill>
              </a:rPr>
              <a:t>The LWDB must ensure WIOA funds are not utilized to pay for the following:</a:t>
            </a:r>
          </a:p>
          <a:p>
            <a:pPr marL="857250" lvl="1" indent="-342900">
              <a:buFont typeface="Wingdings" panose="05000000000000000000" pitchFamily="2" charset="2"/>
              <a:buChar char="ü"/>
            </a:pPr>
            <a:r>
              <a:rPr lang="en-US" sz="2400" dirty="0">
                <a:solidFill>
                  <a:srgbClr val="202452"/>
                </a:solidFill>
              </a:rPr>
              <a:t>holidays;</a:t>
            </a:r>
          </a:p>
          <a:p>
            <a:pPr marL="857250" lvl="1" indent="-342900">
              <a:buFont typeface="Wingdings" panose="05000000000000000000" pitchFamily="2" charset="2"/>
              <a:buChar char="ü"/>
            </a:pPr>
            <a:r>
              <a:rPr lang="en-US" sz="2400" dirty="0">
                <a:solidFill>
                  <a:srgbClr val="202452"/>
                </a:solidFill>
              </a:rPr>
              <a:t>sick leave;</a:t>
            </a:r>
          </a:p>
          <a:p>
            <a:pPr marL="857250" lvl="1" indent="-342900">
              <a:buFont typeface="Wingdings" panose="05000000000000000000" pitchFamily="2" charset="2"/>
              <a:buChar char="ü"/>
            </a:pPr>
            <a:r>
              <a:rPr lang="en-US" sz="2400" dirty="0">
                <a:solidFill>
                  <a:srgbClr val="202452"/>
                </a:solidFill>
              </a:rPr>
              <a:t>vacation; </a:t>
            </a:r>
          </a:p>
          <a:p>
            <a:pPr marL="857250" lvl="1" indent="-342900">
              <a:buFont typeface="Wingdings" panose="05000000000000000000" pitchFamily="2" charset="2"/>
              <a:buChar char="ü"/>
            </a:pPr>
            <a:r>
              <a:rPr lang="en-US" sz="2400" dirty="0">
                <a:solidFill>
                  <a:srgbClr val="202452"/>
                </a:solidFill>
              </a:rPr>
              <a:t>overtime hours; </a:t>
            </a:r>
          </a:p>
          <a:p>
            <a:pPr marL="857250" lvl="1" indent="-342900">
              <a:buFont typeface="Wingdings" panose="05000000000000000000" pitchFamily="2" charset="2"/>
              <a:buChar char="ü"/>
            </a:pPr>
            <a:r>
              <a:rPr lang="en-US" sz="2400" dirty="0">
                <a:solidFill>
                  <a:srgbClr val="202452"/>
                </a:solidFill>
              </a:rPr>
              <a:t>fringe benefits; and/or</a:t>
            </a:r>
          </a:p>
          <a:p>
            <a:pPr marL="857250" lvl="1" indent="-342900">
              <a:buFont typeface="Wingdings" panose="05000000000000000000" pitchFamily="2" charset="2"/>
              <a:buChar char="ü"/>
            </a:pPr>
            <a:r>
              <a:rPr lang="en-US" sz="2400" dirty="0">
                <a:solidFill>
                  <a:srgbClr val="202452"/>
                </a:solidFill>
              </a:rPr>
              <a:t>work performed outside the OJT contract.</a:t>
            </a:r>
          </a:p>
          <a:p>
            <a:pPr marL="342900" indent="-342900" algn="l">
              <a:buFont typeface="Arial" panose="020B0604020202020204" pitchFamily="34" charset="0"/>
              <a:buChar char="•"/>
            </a:pPr>
            <a:r>
              <a:rPr lang="en-US" sz="2400" dirty="0">
                <a:solidFill>
                  <a:srgbClr val="202452"/>
                </a:solidFill>
              </a:rPr>
              <a:t>LWDB must retain records for each OJT employer and OJT participant for a minimum of five years.</a:t>
            </a:r>
          </a:p>
        </p:txBody>
      </p:sp>
    </p:spTree>
    <p:extLst>
      <p:ext uri="{BB962C8B-B14F-4D97-AF65-F5344CB8AC3E}">
        <p14:creationId xmlns:p14="http://schemas.microsoft.com/office/powerpoint/2010/main" val="2806242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Agenda</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9">
            <a:extLst>
              <a:ext uri="{FF2B5EF4-FFF2-40B4-BE49-F238E27FC236}">
                <a16:creationId xmlns:a16="http://schemas.microsoft.com/office/drawing/2014/main" id="{9CAD936D-5E43-87F5-8BD9-6A770AF675E0}"/>
              </a:ext>
            </a:extLst>
          </p:cNvPr>
          <p:cNvSpPr txBox="1">
            <a:spLocks/>
          </p:cNvSpPr>
          <p:nvPr/>
        </p:nvSpPr>
        <p:spPr>
          <a:xfrm>
            <a:off x="838200" y="1162843"/>
            <a:ext cx="10515600" cy="516945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Overview </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Eligibility</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Individual Training Accounts (ITAs), Training Contracts and/or Agreements</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General Restrictions and Guidelines</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On-the-Job Training and other training programs</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State and Local Monitoring </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Employ Florida Documentation </a:t>
            </a:r>
          </a:p>
          <a:p>
            <a:pPr marL="342900" indent="-342900" algn="just">
              <a:spcAft>
                <a:spcPts val="600"/>
              </a:spcAft>
              <a:buFont typeface="Arial" panose="020B0604020202020204" pitchFamily="34" charset="0"/>
              <a:buChar char="•"/>
            </a:pPr>
            <a:r>
              <a:rPr lang="en-US" sz="2400" dirty="0">
                <a:solidFill>
                  <a:srgbClr val="202452"/>
                </a:solidFill>
                <a:cs typeface="Times New Roman" panose="02020603050405020304" pitchFamily="18" charset="0"/>
              </a:rPr>
              <a:t>Resources </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Reverse Referral</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3">
            <a:extLst>
              <a:ext uri="{FF2B5EF4-FFF2-40B4-BE49-F238E27FC236}">
                <a16:creationId xmlns:a16="http://schemas.microsoft.com/office/drawing/2014/main" id="{3B52FB10-20DA-1338-84B0-405031B15EA9}"/>
              </a:ext>
            </a:extLst>
          </p:cNvPr>
          <p:cNvSpPr txBox="1">
            <a:spLocks/>
          </p:cNvSpPr>
          <p:nvPr/>
        </p:nvSpPr>
        <p:spPr>
          <a:xfrm>
            <a:off x="834000" y="1690688"/>
            <a:ext cx="10515600" cy="257778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2400">
                <a:solidFill>
                  <a:srgbClr val="202452"/>
                </a:solidFill>
                <a:ea typeface="Calibri" panose="020F0502020204030204" pitchFamily="34" charset="0"/>
              </a:rPr>
              <a:t>A reverse referral is the referral of an individual to the career center from a prospective employer (under either formal or informal agreement) for assessment as to whether or not the individual meets the employer’s hiring requirements for a specific position.</a:t>
            </a:r>
            <a:endParaRPr lang="en-US" sz="2400" b="1" dirty="0">
              <a:solidFill>
                <a:srgbClr val="202452"/>
              </a:solidFill>
              <a:ea typeface="Open Sans Semibold" panose="020B0706030804020204" pitchFamily="34" charset="0"/>
              <a:cs typeface="Times New Roman" panose="02020603050405020304" pitchFamily="18" charset="0"/>
            </a:endParaRPr>
          </a:p>
        </p:txBody>
      </p:sp>
    </p:spTree>
    <p:extLst>
      <p:ext uri="{BB962C8B-B14F-4D97-AF65-F5344CB8AC3E}">
        <p14:creationId xmlns:p14="http://schemas.microsoft.com/office/powerpoint/2010/main" val="771564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Reverse Referral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3">
            <a:extLst>
              <a:ext uri="{FF2B5EF4-FFF2-40B4-BE49-F238E27FC236}">
                <a16:creationId xmlns:a16="http://schemas.microsoft.com/office/drawing/2014/main" id="{D9994DC1-9C09-1E8F-3B51-BE38A174845E}"/>
              </a:ext>
            </a:extLst>
          </p:cNvPr>
          <p:cNvSpPr txBox="1">
            <a:spLocks/>
          </p:cNvSpPr>
          <p:nvPr/>
        </p:nvSpPr>
        <p:spPr>
          <a:xfrm>
            <a:off x="838200" y="1577340"/>
            <a:ext cx="10515600" cy="406368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400" dirty="0">
                <a:solidFill>
                  <a:srgbClr val="202452"/>
                </a:solidFill>
                <a:ea typeface="Open Sans Semibold" panose="020B0706030804020204" pitchFamily="34" charset="0"/>
                <a:cs typeface="Times New Roman" panose="02020603050405020304" pitchFamily="18" charset="0"/>
              </a:rPr>
              <a:t>“Reverse Referrals” are only permitted when:</a:t>
            </a:r>
          </a:p>
          <a:p>
            <a:pPr algn="just"/>
            <a:endParaRPr lang="en-US" sz="1400" dirty="0">
              <a:solidFill>
                <a:srgbClr val="202452"/>
              </a:solidFill>
              <a:ea typeface="Open Sans Semibold" panose="020B070603080402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202452"/>
                </a:solidFill>
                <a:ea typeface="Open Sans Semibold" panose="020B0706030804020204" pitchFamily="34" charset="0"/>
                <a:cs typeface="Times New Roman" panose="02020603050405020304" pitchFamily="18" charset="0"/>
              </a:rPr>
              <a:t>the participant progresses through the intake and assessment process, meets all of the requirements for eligibility;</a:t>
            </a:r>
          </a:p>
          <a:p>
            <a:pPr marL="285750" indent="-285750" algn="just">
              <a:buFont typeface="Arial" panose="020B0604020202020204" pitchFamily="34" charset="0"/>
              <a:buChar char="•"/>
            </a:pPr>
            <a:endParaRPr lang="en-US" sz="1400" dirty="0">
              <a:solidFill>
                <a:srgbClr val="202452"/>
              </a:solidFill>
              <a:ea typeface="Open Sans Semibold" panose="020B070603080402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202452"/>
                </a:solidFill>
                <a:ea typeface="Open Sans Semibold" panose="020B0706030804020204" pitchFamily="34" charset="0"/>
                <a:cs typeface="Times New Roman" panose="02020603050405020304" pitchFamily="18" charset="0"/>
              </a:rPr>
              <a:t>the completed Individual Employment Plan (IEP) indicates training is necessary;</a:t>
            </a:r>
          </a:p>
          <a:p>
            <a:pPr marL="285750" indent="-285750" algn="just">
              <a:buFont typeface="Arial" panose="020B0604020202020204" pitchFamily="34" charset="0"/>
              <a:buChar char="•"/>
            </a:pPr>
            <a:endParaRPr lang="en-US" sz="1400" dirty="0">
              <a:solidFill>
                <a:srgbClr val="202452"/>
              </a:solidFill>
              <a:ea typeface="Open Sans Semibold" panose="020B070603080402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202452"/>
                </a:solidFill>
                <a:ea typeface="Open Sans Semibold" panose="020B0706030804020204" pitchFamily="34" charset="0"/>
                <a:cs typeface="Times New Roman" panose="02020603050405020304" pitchFamily="18" charset="0"/>
              </a:rPr>
              <a:t>the employer meets all of the eligibility requirements under the state policy; and</a:t>
            </a:r>
          </a:p>
          <a:p>
            <a:pPr marL="285750" indent="-285750" algn="just">
              <a:buFont typeface="Arial" panose="020B0604020202020204" pitchFamily="34" charset="0"/>
              <a:buChar char="•"/>
            </a:pPr>
            <a:endParaRPr lang="en-US" sz="1400" dirty="0">
              <a:solidFill>
                <a:srgbClr val="202452"/>
              </a:solidFill>
              <a:ea typeface="Open Sans Semibold" panose="020B0706030804020204" pitchFamily="34" charset="0"/>
              <a:cs typeface="Times New Roman" panose="02020603050405020304" pitchFamily="18" charset="0"/>
            </a:endParaRPr>
          </a:p>
          <a:p>
            <a:pPr marL="342900" indent="-342900" algn="just">
              <a:buFont typeface="Arial" panose="020B0604020202020204" pitchFamily="34" charset="0"/>
              <a:buChar char="•"/>
            </a:pPr>
            <a:r>
              <a:rPr lang="en-US" sz="2400" dirty="0">
                <a:solidFill>
                  <a:srgbClr val="202452"/>
                </a:solidFill>
                <a:ea typeface="Open Sans Semibold" panose="020B0706030804020204" pitchFamily="34" charset="0"/>
                <a:cs typeface="Times New Roman" panose="02020603050405020304" pitchFamily="18" charset="0"/>
              </a:rPr>
              <a:t>the employer provides assurance that the individual has not previously been employed by the employer in the same or similar position.</a:t>
            </a:r>
          </a:p>
          <a:p>
            <a:pPr algn="just"/>
            <a:endParaRPr lang="en-US" sz="2400" dirty="0">
              <a:solidFill>
                <a:srgbClr val="202452"/>
              </a:solidFill>
              <a:ea typeface="Open Sans Semibold" panose="020B0706030804020204" pitchFamily="34" charset="0"/>
              <a:cs typeface="Times New Roman" panose="02020603050405020304" pitchFamily="18" charset="0"/>
            </a:endParaRPr>
          </a:p>
        </p:txBody>
      </p:sp>
    </p:spTree>
    <p:extLst>
      <p:ext uri="{BB962C8B-B14F-4D97-AF65-F5344CB8AC3E}">
        <p14:creationId xmlns:p14="http://schemas.microsoft.com/office/powerpoint/2010/main" val="3498368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LWDB Roles and Responsibilities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6">
            <a:extLst>
              <a:ext uri="{FF2B5EF4-FFF2-40B4-BE49-F238E27FC236}">
                <a16:creationId xmlns:a16="http://schemas.microsoft.com/office/drawing/2014/main" id="{58E19379-0322-9FB3-339C-D7010C03BD59}"/>
              </a:ext>
            </a:extLst>
          </p:cNvPr>
          <p:cNvSpPr txBox="1">
            <a:spLocks/>
          </p:cNvSpPr>
          <p:nvPr/>
        </p:nvSpPr>
        <p:spPr>
          <a:xfrm>
            <a:off x="838200" y="2712446"/>
            <a:ext cx="10515600" cy="18783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100" dirty="0">
                <a:solidFill>
                  <a:srgbClr val="202452"/>
                </a:solidFill>
              </a:rPr>
              <a:t>LWDBs must ensure that the OJT:</a:t>
            </a:r>
          </a:p>
          <a:p>
            <a:pPr marL="457200" indent="-457200" algn="l">
              <a:buFont typeface="+mj-lt"/>
              <a:buAutoNum type="arabicPeriod"/>
            </a:pPr>
            <a:r>
              <a:rPr lang="en-US" sz="2100" dirty="0">
                <a:solidFill>
                  <a:srgbClr val="202452"/>
                </a:solidFill>
              </a:rPr>
              <a:t>Contract includes an explanation of how participants will be provided a structured training opportunity.</a:t>
            </a:r>
          </a:p>
          <a:p>
            <a:pPr marL="457200" indent="-457200" algn="l">
              <a:buFont typeface="+mj-lt"/>
              <a:buAutoNum type="arabicPeriod"/>
            </a:pPr>
            <a:r>
              <a:rPr lang="en-US" sz="2100" dirty="0">
                <a:solidFill>
                  <a:srgbClr val="202452"/>
                </a:solidFill>
              </a:rPr>
              <a:t>Participants are compensated at the same wage rates, including periodic increases, as trainees or employees who are in similar occupations by the same employer and who have similar training, experience, and skills. </a:t>
            </a:r>
          </a:p>
          <a:p>
            <a:pPr marL="457200" indent="-457200" algn="l">
              <a:buFont typeface="+mj-lt"/>
              <a:buAutoNum type="arabicPeriod"/>
            </a:pPr>
            <a:r>
              <a:rPr lang="en-US" sz="2100" dirty="0">
                <a:solidFill>
                  <a:srgbClr val="202452"/>
                </a:solidFill>
              </a:rPr>
              <a:t>Contracts are signed and dated by a representative from the LWDB, the employer and the OJT participant.</a:t>
            </a:r>
          </a:p>
          <a:p>
            <a:pPr marL="457200" indent="-457200" algn="l">
              <a:buFont typeface="+mj-lt"/>
              <a:buAutoNum type="arabicPeriod"/>
            </a:pPr>
            <a:r>
              <a:rPr lang="en-US" sz="2100" dirty="0">
                <a:solidFill>
                  <a:srgbClr val="202452"/>
                </a:solidFill>
              </a:rPr>
              <a:t>Contracts outline the requirements for the participant, employer and the local area, that are specific to the OJT training.</a:t>
            </a:r>
          </a:p>
          <a:p>
            <a:pPr marL="457200" indent="-457200" algn="l">
              <a:buFont typeface="+mj-lt"/>
              <a:buAutoNum type="arabicPeriod"/>
            </a:pPr>
            <a:r>
              <a:rPr lang="en-US" sz="2100" dirty="0">
                <a:solidFill>
                  <a:srgbClr val="202452"/>
                </a:solidFill>
              </a:rPr>
              <a:t>Contracts include any applicable provisions required by federal statutes and executive orders.</a:t>
            </a:r>
          </a:p>
          <a:p>
            <a:pPr marL="457200" indent="-457200" algn="l">
              <a:buFont typeface="+mj-lt"/>
              <a:buAutoNum type="arabicPeriod"/>
            </a:pPr>
            <a:r>
              <a:rPr lang="en-US" sz="2100" dirty="0">
                <a:solidFill>
                  <a:srgbClr val="202452"/>
                </a:solidFill>
              </a:rPr>
              <a:t>Contracts include employer responsibilities and required assurances that the employer will provide to the participant during and following the OJT</a:t>
            </a:r>
          </a:p>
        </p:txBody>
      </p:sp>
    </p:spTree>
    <p:extLst>
      <p:ext uri="{BB962C8B-B14F-4D97-AF65-F5344CB8AC3E}">
        <p14:creationId xmlns:p14="http://schemas.microsoft.com/office/powerpoint/2010/main" val="378085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LWDB Roles and Responsibilities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2624F002-0C05-3457-E0A7-0EF1BFC89F94}"/>
              </a:ext>
            </a:extLst>
          </p:cNvPr>
          <p:cNvSpPr txBox="1">
            <a:spLocks/>
          </p:cNvSpPr>
          <p:nvPr/>
        </p:nvSpPr>
        <p:spPr>
          <a:xfrm>
            <a:off x="838200" y="1444564"/>
            <a:ext cx="10515600" cy="5413436"/>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startAt="7"/>
            </a:pPr>
            <a:endParaRPr lang="en-US" dirty="0">
              <a:solidFill>
                <a:srgbClr val="202452"/>
              </a:solidFill>
            </a:endParaRPr>
          </a:p>
          <a:p>
            <a:pPr marL="457200" indent="-457200">
              <a:buFont typeface="+mj-lt"/>
              <a:buAutoNum type="arabicPeriod" startAt="7"/>
            </a:pPr>
            <a:r>
              <a:rPr lang="en-US" dirty="0">
                <a:solidFill>
                  <a:srgbClr val="202452"/>
                </a:solidFill>
              </a:rPr>
              <a:t>No participant is placed in an OJT where a member of that person’s immediate family is directly supervised by or directly supervises the participant.</a:t>
            </a:r>
          </a:p>
          <a:p>
            <a:pPr marL="457200" indent="-457200">
              <a:buFont typeface="+mj-lt"/>
              <a:buAutoNum type="arabicPeriod" startAt="7"/>
            </a:pPr>
            <a:r>
              <a:rPr lang="en-US" dirty="0">
                <a:solidFill>
                  <a:srgbClr val="202452"/>
                </a:solidFill>
              </a:rPr>
              <a:t>Employees were not laid off at the previous location as a result of the relocation from another area of the United States.</a:t>
            </a:r>
          </a:p>
        </p:txBody>
      </p:sp>
    </p:spTree>
    <p:extLst>
      <p:ext uri="{BB962C8B-B14F-4D97-AF65-F5344CB8AC3E}">
        <p14:creationId xmlns:p14="http://schemas.microsoft.com/office/powerpoint/2010/main" val="2624693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pic>
        <p:nvPicPr>
          <p:cNvPr id="3" name="Picture 2">
            <a:extLst>
              <a:ext uri="{FF2B5EF4-FFF2-40B4-BE49-F238E27FC236}">
                <a16:creationId xmlns:a16="http://schemas.microsoft.com/office/drawing/2014/main" id="{1EA24EB0-1191-4DCF-DA9E-201FF444AE1B}"/>
              </a:ext>
            </a:extLst>
          </p:cNvPr>
          <p:cNvPicPr>
            <a:picLocks noChangeAspect="1"/>
          </p:cNvPicPr>
          <p:nvPr/>
        </p:nvPicPr>
        <p:blipFill>
          <a:blip r:embed="rId4"/>
          <a:stretch>
            <a:fillRect/>
          </a:stretch>
        </p:blipFill>
        <p:spPr>
          <a:xfrm>
            <a:off x="4670474" y="3153391"/>
            <a:ext cx="2851052" cy="3178742"/>
          </a:xfrm>
          <a:prstGeom prst="rect">
            <a:avLst/>
          </a:prstGeom>
        </p:spPr>
      </p:pic>
      <p:sp>
        <p:nvSpPr>
          <p:cNvPr id="4" name="Text Placeholder 6">
            <a:extLst>
              <a:ext uri="{FF2B5EF4-FFF2-40B4-BE49-F238E27FC236}">
                <a16:creationId xmlns:a16="http://schemas.microsoft.com/office/drawing/2014/main" id="{12B96962-3B09-C6F2-0FA5-DF595DB7F93F}"/>
              </a:ext>
            </a:extLst>
          </p:cNvPr>
          <p:cNvSpPr txBox="1">
            <a:spLocks/>
          </p:cNvSpPr>
          <p:nvPr/>
        </p:nvSpPr>
        <p:spPr>
          <a:xfrm>
            <a:off x="2057400" y="1212448"/>
            <a:ext cx="8077200" cy="443310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02452"/>
                </a:solidFill>
                <a:effectLst/>
                <a:uLnTx/>
                <a:uFillTx/>
                <a:ea typeface="+mn-ea"/>
                <a:cs typeface="+mn-cs"/>
              </a:rPr>
              <a:t>Questions: </a:t>
            </a:r>
          </a:p>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202452"/>
                </a:solidFill>
                <a:effectLst/>
                <a:uLnTx/>
                <a:uFillTx/>
                <a:ea typeface="+mn-ea"/>
                <a:cs typeface="+mn-cs"/>
              </a:rPr>
              <a:t>Growing WIOA Strong!!</a:t>
            </a:r>
          </a:p>
          <a:p>
            <a:pPr marL="0" marR="0" lvl="0" indent="0" algn="ctr" defTabSz="6858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srgbClr val="202452"/>
              </a:solidFill>
              <a:effectLst/>
              <a:uLnTx/>
              <a:uFillTx/>
              <a:ea typeface="+mn-ea"/>
              <a:cs typeface="+mn-cs"/>
            </a:endParaRPr>
          </a:p>
          <a:p>
            <a:pPr marL="457200" marR="0" lvl="0" indent="-457200" algn="l" defTabSz="685800" rtl="0" eaLnBrk="1" fontAlgn="auto" latinLnBrk="0" hangingPunct="1">
              <a:lnSpc>
                <a:spcPct val="150000"/>
              </a:lnSpc>
              <a:spcBef>
                <a:spcPts val="0"/>
              </a:spcBef>
              <a:spcAft>
                <a:spcPts val="0"/>
              </a:spcAft>
              <a:buClrTx/>
              <a:buSzTx/>
              <a:buFont typeface="+mj-lt"/>
              <a:buAutoNum type="arabicPeriod"/>
              <a:tabLst/>
              <a:defRPr/>
            </a:pPr>
            <a:endParaRPr kumimoji="0" lang="en-US" sz="2100" b="0" i="0" u="none" strike="noStrike" kern="1200" cap="none" spc="0" normalizeH="0" baseline="0" noProof="0" dirty="0">
              <a:ln>
                <a:noFill/>
              </a:ln>
              <a:solidFill>
                <a:srgbClr val="202452"/>
              </a:solidFill>
              <a:effectLst/>
              <a:uLnTx/>
              <a:uFillTx/>
              <a:ea typeface="+mn-ea"/>
              <a:cs typeface="+mn-cs"/>
            </a:endParaRPr>
          </a:p>
        </p:txBody>
      </p:sp>
    </p:spTree>
    <p:extLst>
      <p:ext uri="{BB962C8B-B14F-4D97-AF65-F5344CB8AC3E}">
        <p14:creationId xmlns:p14="http://schemas.microsoft.com/office/powerpoint/2010/main" val="1426035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and Other Programs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7" name="Text Placeholder 3">
            <a:extLst>
              <a:ext uri="{FF2B5EF4-FFF2-40B4-BE49-F238E27FC236}">
                <a16:creationId xmlns:a16="http://schemas.microsoft.com/office/drawing/2014/main" id="{0A4E8ED7-7581-8974-2DC5-889E34DED478}"/>
              </a:ext>
            </a:extLst>
          </p:cNvPr>
          <p:cNvSpPr txBox="1">
            <a:spLocks/>
          </p:cNvSpPr>
          <p:nvPr/>
        </p:nvSpPr>
        <p:spPr>
          <a:xfrm>
            <a:off x="838200" y="1502930"/>
            <a:ext cx="10515600" cy="385214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rgbClr val="202452"/>
                </a:solidFill>
              </a:rPr>
              <a:t>OJT contracts executed in conjunction with other training programs. </a:t>
            </a:r>
          </a:p>
          <a:p>
            <a:pPr algn="l"/>
            <a:endParaRPr lang="en-US" sz="2400" dirty="0">
              <a:solidFill>
                <a:srgbClr val="202452"/>
              </a:solidFill>
            </a:endParaRPr>
          </a:p>
          <a:p>
            <a:pPr algn="l">
              <a:lnSpc>
                <a:spcPct val="150000"/>
              </a:lnSpc>
            </a:pPr>
            <a:endParaRPr lang="en-US" sz="500" dirty="0">
              <a:solidFill>
                <a:srgbClr val="202452"/>
              </a:solidFill>
            </a:endParaRPr>
          </a:p>
          <a:p>
            <a:pPr algn="l"/>
            <a:r>
              <a:rPr lang="en-US" sz="2400" dirty="0">
                <a:solidFill>
                  <a:srgbClr val="202452"/>
                </a:solidFill>
              </a:rPr>
              <a:t>Customized training is training designed to meet the special requirements of an employer (or a group of employers) that is conducted with a commitment by the employer to employ an individual upon successful completion of the training, and the employer pays for the cost of the training, as determined by the local area, and in accordance with WIOA sec. 3(14).</a:t>
            </a:r>
          </a:p>
          <a:p>
            <a:pPr algn="l"/>
            <a:endParaRPr lang="en-US" sz="2400" dirty="0">
              <a:solidFill>
                <a:srgbClr val="202452"/>
              </a:solidFill>
            </a:endParaRPr>
          </a:p>
          <a:p>
            <a:pPr algn="l">
              <a:lnSpc>
                <a:spcPct val="150000"/>
              </a:lnSpc>
            </a:pPr>
            <a:endParaRPr lang="en-US" sz="2400" dirty="0">
              <a:solidFill>
                <a:srgbClr val="202452"/>
              </a:solidFill>
            </a:endParaRPr>
          </a:p>
        </p:txBody>
      </p:sp>
    </p:spTree>
    <p:extLst>
      <p:ext uri="{BB962C8B-B14F-4D97-AF65-F5344CB8AC3E}">
        <p14:creationId xmlns:p14="http://schemas.microsoft.com/office/powerpoint/2010/main" val="1434523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and Registered Apprenticeships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3">
            <a:extLst>
              <a:ext uri="{FF2B5EF4-FFF2-40B4-BE49-F238E27FC236}">
                <a16:creationId xmlns:a16="http://schemas.microsoft.com/office/drawing/2014/main" id="{A8FAA4F5-2054-E63C-90E1-12CDAE8F056F}"/>
              </a:ext>
            </a:extLst>
          </p:cNvPr>
          <p:cNvSpPr txBox="1">
            <a:spLocks/>
          </p:cNvSpPr>
          <p:nvPr/>
        </p:nvSpPr>
        <p:spPr>
          <a:xfrm>
            <a:off x="834318" y="1690688"/>
            <a:ext cx="10515600" cy="49501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n-US" sz="2400">
                <a:solidFill>
                  <a:srgbClr val="202452"/>
                </a:solidFill>
              </a:rPr>
              <a:t>Traditional Registered Apprenticeship programs</a:t>
            </a:r>
          </a:p>
          <a:p>
            <a:pPr marL="857250" lvl="1" indent="-342900">
              <a:lnSpc>
                <a:spcPct val="150000"/>
              </a:lnSpc>
              <a:buFont typeface="Wingdings" panose="05000000000000000000" pitchFamily="2" charset="2"/>
              <a:buChar char="ü"/>
            </a:pPr>
            <a:r>
              <a:rPr lang="en-US" sz="2100">
                <a:solidFill>
                  <a:srgbClr val="202452"/>
                </a:solidFill>
              </a:rPr>
              <a:t>“Earn and learn”</a:t>
            </a:r>
          </a:p>
          <a:p>
            <a:pPr marL="857250" lvl="1" indent="-342900">
              <a:lnSpc>
                <a:spcPct val="150000"/>
              </a:lnSpc>
              <a:buFont typeface="Wingdings" panose="05000000000000000000" pitchFamily="2" charset="2"/>
              <a:buChar char="ü"/>
            </a:pPr>
            <a:r>
              <a:rPr lang="en-US" sz="2100">
                <a:solidFill>
                  <a:srgbClr val="202452"/>
                </a:solidFill>
              </a:rPr>
              <a:t>Business driven model</a:t>
            </a:r>
          </a:p>
          <a:p>
            <a:pPr marL="857250" lvl="1" indent="-342900">
              <a:lnSpc>
                <a:spcPct val="150000"/>
              </a:lnSpc>
              <a:buFont typeface="Wingdings" panose="05000000000000000000" pitchFamily="2" charset="2"/>
              <a:buChar char="ü"/>
            </a:pPr>
            <a:r>
              <a:rPr lang="en-US" sz="2100">
                <a:solidFill>
                  <a:srgbClr val="202452"/>
                </a:solidFill>
              </a:rPr>
              <a:t>Combines paid on-the-job (OJT) training with related instruction</a:t>
            </a:r>
          </a:p>
          <a:p>
            <a:pPr marL="857250" lvl="1" indent="-342900">
              <a:lnSpc>
                <a:spcPct val="150000"/>
              </a:lnSpc>
              <a:buFont typeface="Wingdings" panose="05000000000000000000" pitchFamily="2" charset="2"/>
              <a:buChar char="ü"/>
            </a:pPr>
            <a:r>
              <a:rPr lang="en-US" sz="2100">
                <a:solidFill>
                  <a:srgbClr val="202452"/>
                </a:solidFill>
              </a:rPr>
              <a:t>Length of training/Time-based</a:t>
            </a:r>
          </a:p>
          <a:p>
            <a:pPr marL="857250" lvl="1" indent="-342900">
              <a:lnSpc>
                <a:spcPct val="150000"/>
              </a:lnSpc>
              <a:buFont typeface="Wingdings" panose="05000000000000000000" pitchFamily="2" charset="2"/>
              <a:buChar char="ü"/>
            </a:pPr>
            <a:r>
              <a:rPr lang="en-US" sz="2100">
                <a:solidFill>
                  <a:srgbClr val="202452"/>
                </a:solidFill>
              </a:rPr>
              <a:t>Skill competencies</a:t>
            </a:r>
          </a:p>
          <a:p>
            <a:pPr marL="857250" lvl="1" indent="-342900">
              <a:lnSpc>
                <a:spcPct val="150000"/>
              </a:lnSpc>
              <a:buFont typeface="Wingdings" panose="05000000000000000000" pitchFamily="2" charset="2"/>
              <a:buChar char="ü"/>
            </a:pPr>
            <a:r>
              <a:rPr lang="en-US" sz="2100">
                <a:solidFill>
                  <a:srgbClr val="202452"/>
                </a:solidFill>
              </a:rPr>
              <a:t>Five core components of Registered Apprenticeships</a:t>
            </a:r>
          </a:p>
          <a:p>
            <a:pPr lvl="1">
              <a:lnSpc>
                <a:spcPct val="150000"/>
              </a:lnSpc>
            </a:pPr>
            <a:endParaRPr lang="en-US" sz="2100">
              <a:solidFill>
                <a:srgbClr val="202452"/>
              </a:solidFill>
            </a:endParaRPr>
          </a:p>
          <a:p>
            <a:pPr marL="342900" indent="-342900" algn="l">
              <a:lnSpc>
                <a:spcPct val="150000"/>
              </a:lnSpc>
              <a:buFont typeface="Wingdings" panose="05000000000000000000" pitchFamily="2" charset="2"/>
              <a:buChar char="ü"/>
            </a:pPr>
            <a:endParaRPr lang="en-US" sz="2400">
              <a:solidFill>
                <a:srgbClr val="202452"/>
              </a:solidFill>
            </a:endParaRPr>
          </a:p>
          <a:p>
            <a:pPr algn="l">
              <a:lnSpc>
                <a:spcPct val="150000"/>
              </a:lnSpc>
            </a:pPr>
            <a:endParaRPr lang="en-US" sz="2400" dirty="0">
              <a:solidFill>
                <a:srgbClr val="202452"/>
              </a:solidFill>
            </a:endParaRPr>
          </a:p>
        </p:txBody>
      </p:sp>
    </p:spTree>
    <p:extLst>
      <p:ext uri="{BB962C8B-B14F-4D97-AF65-F5344CB8AC3E}">
        <p14:creationId xmlns:p14="http://schemas.microsoft.com/office/powerpoint/2010/main" val="133096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Core Components for Registered Apprenticeships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3">
            <a:extLst>
              <a:ext uri="{FF2B5EF4-FFF2-40B4-BE49-F238E27FC236}">
                <a16:creationId xmlns:a16="http://schemas.microsoft.com/office/drawing/2014/main" id="{9502ACA2-E15B-4145-ABBD-CC5C19FC590E}"/>
              </a:ext>
            </a:extLst>
          </p:cNvPr>
          <p:cNvSpPr txBox="1">
            <a:spLocks/>
          </p:cNvSpPr>
          <p:nvPr/>
        </p:nvSpPr>
        <p:spPr>
          <a:xfrm>
            <a:off x="834318" y="1542734"/>
            <a:ext cx="10515600" cy="495014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lnSpc>
                <a:spcPct val="150000"/>
              </a:lnSpc>
              <a:buFont typeface="+mj-lt"/>
              <a:buAutoNum type="arabicPeriod"/>
            </a:pPr>
            <a:r>
              <a:rPr lang="en-US" sz="2400" dirty="0">
                <a:solidFill>
                  <a:srgbClr val="202452"/>
                </a:solidFill>
              </a:rPr>
              <a:t>Business involvement</a:t>
            </a:r>
          </a:p>
          <a:p>
            <a:pPr marL="457200" indent="-457200" algn="l">
              <a:lnSpc>
                <a:spcPct val="150000"/>
              </a:lnSpc>
              <a:buFont typeface="+mj-lt"/>
              <a:buAutoNum type="arabicPeriod"/>
            </a:pPr>
            <a:r>
              <a:rPr lang="en-US" sz="2400" dirty="0">
                <a:solidFill>
                  <a:srgbClr val="202452"/>
                </a:solidFill>
              </a:rPr>
              <a:t>On-the-job Training</a:t>
            </a:r>
          </a:p>
          <a:p>
            <a:pPr marL="457200" indent="-457200" algn="l">
              <a:lnSpc>
                <a:spcPct val="150000"/>
              </a:lnSpc>
              <a:buFont typeface="+mj-lt"/>
              <a:buAutoNum type="arabicPeriod"/>
            </a:pPr>
            <a:r>
              <a:rPr lang="en-US" sz="2400" dirty="0">
                <a:solidFill>
                  <a:srgbClr val="202452"/>
                </a:solidFill>
              </a:rPr>
              <a:t>Related Instruction</a:t>
            </a:r>
          </a:p>
          <a:p>
            <a:pPr marL="457200" indent="-457200" algn="l">
              <a:lnSpc>
                <a:spcPct val="150000"/>
              </a:lnSpc>
              <a:buFont typeface="+mj-lt"/>
              <a:buAutoNum type="arabicPeriod"/>
            </a:pPr>
            <a:r>
              <a:rPr lang="en-US" sz="2400" dirty="0">
                <a:solidFill>
                  <a:srgbClr val="202452"/>
                </a:solidFill>
              </a:rPr>
              <a:t>Rewards for Skills Gains</a:t>
            </a:r>
          </a:p>
          <a:p>
            <a:pPr marL="457200" indent="-457200" algn="l">
              <a:lnSpc>
                <a:spcPct val="150000"/>
              </a:lnSpc>
              <a:buFont typeface="+mj-lt"/>
              <a:buAutoNum type="arabicPeriod"/>
            </a:pPr>
            <a:r>
              <a:rPr lang="en-US" sz="2400" dirty="0">
                <a:solidFill>
                  <a:srgbClr val="202452"/>
                </a:solidFill>
              </a:rPr>
              <a:t>National Occupational Credential</a:t>
            </a:r>
          </a:p>
          <a:p>
            <a:pPr marL="457200" indent="-457200" algn="l">
              <a:lnSpc>
                <a:spcPct val="150000"/>
              </a:lnSpc>
              <a:buFont typeface="+mj-lt"/>
              <a:buAutoNum type="arabicPeriod"/>
            </a:pPr>
            <a:endParaRPr lang="en-US" sz="2400" dirty="0">
              <a:solidFill>
                <a:srgbClr val="202452"/>
              </a:solidFill>
            </a:endParaRPr>
          </a:p>
          <a:p>
            <a:pPr marL="457200" indent="-457200" algn="l">
              <a:lnSpc>
                <a:spcPct val="150000"/>
              </a:lnSpc>
              <a:buFont typeface="+mj-lt"/>
              <a:buAutoNum type="arabicPeriod"/>
            </a:pPr>
            <a:endParaRPr lang="en-US" sz="2400" dirty="0">
              <a:solidFill>
                <a:srgbClr val="202452"/>
              </a:solidFill>
            </a:endParaRPr>
          </a:p>
          <a:p>
            <a:pPr algn="l">
              <a:lnSpc>
                <a:spcPct val="150000"/>
              </a:lnSpc>
            </a:pPr>
            <a:endParaRPr lang="en-US" sz="2400" dirty="0">
              <a:solidFill>
                <a:srgbClr val="202452"/>
              </a:solidFill>
            </a:endParaRPr>
          </a:p>
        </p:txBody>
      </p:sp>
    </p:spTree>
    <p:extLst>
      <p:ext uri="{BB962C8B-B14F-4D97-AF65-F5344CB8AC3E}">
        <p14:creationId xmlns:p14="http://schemas.microsoft.com/office/powerpoint/2010/main" val="403883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and Local Monitoring</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3">
            <a:extLst>
              <a:ext uri="{FF2B5EF4-FFF2-40B4-BE49-F238E27FC236}">
                <a16:creationId xmlns:a16="http://schemas.microsoft.com/office/drawing/2014/main" id="{356C74D0-D853-00AA-2754-771DB0F18992}"/>
              </a:ext>
            </a:extLst>
          </p:cNvPr>
          <p:cNvSpPr txBox="1">
            <a:spLocks/>
          </p:cNvSpPr>
          <p:nvPr/>
        </p:nvSpPr>
        <p:spPr>
          <a:xfrm>
            <a:off x="838200" y="1544839"/>
            <a:ext cx="10515600" cy="310356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202452"/>
                </a:solidFill>
              </a:rPr>
              <a:t>Documents that should be in the participant’s case file and recorded in Employ Florida are:</a:t>
            </a:r>
          </a:p>
          <a:p>
            <a:pPr marL="342900" indent="-342900" algn="l">
              <a:buFont typeface="Arial" panose="020B0604020202020204" pitchFamily="34" charset="0"/>
              <a:buChar char="•"/>
            </a:pPr>
            <a:r>
              <a:rPr lang="en-US" sz="2400">
                <a:solidFill>
                  <a:srgbClr val="202452"/>
                </a:solidFill>
              </a:rPr>
              <a:t>Contract and/or agreement;</a:t>
            </a:r>
          </a:p>
          <a:p>
            <a:pPr marL="342900" indent="-342900" algn="l">
              <a:buFont typeface="Arial" panose="020B0604020202020204" pitchFamily="34" charset="0"/>
              <a:buChar char="•"/>
            </a:pPr>
            <a:r>
              <a:rPr lang="en-US" sz="2400">
                <a:solidFill>
                  <a:srgbClr val="202452"/>
                </a:solidFill>
              </a:rPr>
              <a:t>Credential/MSG (if permissible);</a:t>
            </a:r>
          </a:p>
          <a:p>
            <a:pPr marL="342900" indent="-342900" algn="l">
              <a:buFont typeface="Arial" panose="020B0604020202020204" pitchFamily="34" charset="0"/>
              <a:buChar char="•"/>
            </a:pPr>
            <a:r>
              <a:rPr lang="en-US" sz="2400">
                <a:solidFill>
                  <a:srgbClr val="202452"/>
                </a:solidFill>
              </a:rPr>
              <a:t>Timesheet;</a:t>
            </a:r>
          </a:p>
          <a:p>
            <a:pPr marL="342900" indent="-342900" algn="l">
              <a:buFont typeface="Arial" panose="020B0604020202020204" pitchFamily="34" charset="0"/>
              <a:buChar char="•"/>
            </a:pPr>
            <a:r>
              <a:rPr lang="en-US" sz="2400">
                <a:solidFill>
                  <a:srgbClr val="202452"/>
                </a:solidFill>
              </a:rPr>
              <a:t>Services provided to the participant; and</a:t>
            </a:r>
          </a:p>
          <a:p>
            <a:pPr marL="342900" indent="-342900" algn="l">
              <a:buFont typeface="Arial" panose="020B0604020202020204" pitchFamily="34" charset="0"/>
              <a:buChar char="•"/>
            </a:pPr>
            <a:r>
              <a:rPr lang="en-US" sz="2400">
                <a:solidFill>
                  <a:srgbClr val="202452"/>
                </a:solidFill>
              </a:rPr>
              <a:t>Any document to explain required information (e.g., self attestation).</a:t>
            </a:r>
            <a:endParaRPr lang="en-US" sz="2400" dirty="0">
              <a:solidFill>
                <a:srgbClr val="202452"/>
              </a:solidFill>
            </a:endParaRPr>
          </a:p>
        </p:txBody>
      </p:sp>
    </p:spTree>
    <p:extLst>
      <p:ext uri="{BB962C8B-B14F-4D97-AF65-F5344CB8AC3E}">
        <p14:creationId xmlns:p14="http://schemas.microsoft.com/office/powerpoint/2010/main" val="1998080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State and Local Monitoring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3">
            <a:extLst>
              <a:ext uri="{FF2B5EF4-FFF2-40B4-BE49-F238E27FC236}">
                <a16:creationId xmlns:a16="http://schemas.microsoft.com/office/drawing/2014/main" id="{E23043D9-FC4A-838B-FACA-ACE60BFED56D}"/>
              </a:ext>
            </a:extLst>
          </p:cNvPr>
          <p:cNvSpPr txBox="1">
            <a:spLocks/>
          </p:cNvSpPr>
          <p:nvPr/>
        </p:nvSpPr>
        <p:spPr>
          <a:xfrm>
            <a:off x="838200" y="1600200"/>
            <a:ext cx="10515600" cy="263493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a:solidFill>
                  <a:srgbClr val="202452"/>
                </a:solidFill>
              </a:rPr>
              <a:t>LWDBs must establish local monitoring policies and procedures that include, at minimum:</a:t>
            </a:r>
            <a:endParaRPr lang="en-US" sz="1500">
              <a:solidFill>
                <a:srgbClr val="202452"/>
              </a:solidFill>
            </a:endParaRPr>
          </a:p>
          <a:p>
            <a:pPr marL="342900" indent="-342900" algn="l">
              <a:buFont typeface="Arial" panose="020B0604020202020204" pitchFamily="34" charset="0"/>
              <a:buChar char="•"/>
            </a:pPr>
            <a:r>
              <a:rPr lang="en-US" sz="2400">
                <a:solidFill>
                  <a:srgbClr val="202452"/>
                </a:solidFill>
              </a:rPr>
              <a:t>the roles of the employer, participant and LWDB staff; </a:t>
            </a:r>
          </a:p>
          <a:p>
            <a:pPr marL="342900" indent="-342900" algn="l">
              <a:buFont typeface="Arial" panose="020B0604020202020204" pitchFamily="34" charset="0"/>
              <a:buChar char="•"/>
            </a:pPr>
            <a:r>
              <a:rPr lang="en-US" sz="2400">
                <a:solidFill>
                  <a:srgbClr val="202452"/>
                </a:solidFill>
              </a:rPr>
              <a:t>local monitoring procedures of OJT employers and worksites to ensure that all parties are and remain in compliance; and </a:t>
            </a:r>
          </a:p>
          <a:p>
            <a:pPr marL="342900" indent="-342900" algn="l">
              <a:buFont typeface="Arial" panose="020B0604020202020204" pitchFamily="34" charset="0"/>
              <a:buChar char="•"/>
            </a:pPr>
            <a:r>
              <a:rPr lang="en-US" sz="2400">
                <a:solidFill>
                  <a:srgbClr val="202452"/>
                </a:solidFill>
              </a:rPr>
              <a:t>validation of skills and competency attainment for participants. </a:t>
            </a:r>
            <a:endParaRPr lang="en-US" sz="2400" dirty="0">
              <a:solidFill>
                <a:srgbClr val="202452"/>
              </a:solidFill>
            </a:endParaRPr>
          </a:p>
        </p:txBody>
      </p:sp>
    </p:spTree>
    <p:extLst>
      <p:ext uri="{BB962C8B-B14F-4D97-AF65-F5344CB8AC3E}">
        <p14:creationId xmlns:p14="http://schemas.microsoft.com/office/powerpoint/2010/main" val="396106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Background/Purpose</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Text Placeholder 6">
            <a:extLst>
              <a:ext uri="{FF2B5EF4-FFF2-40B4-BE49-F238E27FC236}">
                <a16:creationId xmlns:a16="http://schemas.microsoft.com/office/drawing/2014/main" id="{1664241D-F355-CA3F-D9CE-6470BA6F89B2}"/>
              </a:ext>
            </a:extLst>
          </p:cNvPr>
          <p:cNvSpPr txBox="1">
            <a:spLocks/>
          </p:cNvSpPr>
          <p:nvPr/>
        </p:nvSpPr>
        <p:spPr>
          <a:xfrm>
            <a:off x="838200" y="1173799"/>
            <a:ext cx="10515600" cy="358021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2400" dirty="0">
                <a:solidFill>
                  <a:srgbClr val="202452"/>
                </a:solidFill>
              </a:rPr>
              <a:t>On-the-Job Training (OJT):</a:t>
            </a:r>
          </a:p>
          <a:p>
            <a:pPr marL="342900" indent="-342900" algn="l">
              <a:lnSpc>
                <a:spcPct val="150000"/>
              </a:lnSpc>
              <a:buFont typeface="Arial" panose="020B0604020202020204" pitchFamily="34" charset="0"/>
              <a:buChar char="•"/>
            </a:pPr>
            <a:r>
              <a:rPr lang="en-US" sz="2400" dirty="0">
                <a:solidFill>
                  <a:srgbClr val="202452"/>
                </a:solidFill>
              </a:rPr>
              <a:t>Is a proven, evidence-based strategy</a:t>
            </a:r>
          </a:p>
          <a:p>
            <a:pPr marL="342900" indent="-342900" algn="l">
              <a:lnSpc>
                <a:spcPct val="150000"/>
              </a:lnSpc>
              <a:buFont typeface="Arial" panose="020B0604020202020204" pitchFamily="34" charset="0"/>
              <a:buChar char="•"/>
            </a:pPr>
            <a:r>
              <a:rPr lang="en-US" sz="2400" dirty="0">
                <a:solidFill>
                  <a:srgbClr val="202452"/>
                </a:solidFill>
              </a:rPr>
              <a:t>Provides for reimbursements to businesses (up to 75%)</a:t>
            </a:r>
          </a:p>
          <a:p>
            <a:pPr marL="342900" indent="-342900" algn="l">
              <a:lnSpc>
                <a:spcPct val="150000"/>
              </a:lnSpc>
              <a:buFont typeface="Arial" panose="020B0604020202020204" pitchFamily="34" charset="0"/>
              <a:buChar char="•"/>
            </a:pPr>
            <a:r>
              <a:rPr lang="en-US" sz="2400" dirty="0">
                <a:solidFill>
                  <a:srgbClr val="202452"/>
                </a:solidFill>
              </a:rPr>
              <a:t>Provides employment services for unemployed and/or underemployed individuals through direct work experience</a:t>
            </a:r>
          </a:p>
        </p:txBody>
      </p:sp>
    </p:spTree>
    <p:extLst>
      <p:ext uri="{BB962C8B-B14F-4D97-AF65-F5344CB8AC3E}">
        <p14:creationId xmlns:p14="http://schemas.microsoft.com/office/powerpoint/2010/main" val="1696029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Resources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3">
            <a:extLst>
              <a:ext uri="{FF2B5EF4-FFF2-40B4-BE49-F238E27FC236}">
                <a16:creationId xmlns:a16="http://schemas.microsoft.com/office/drawing/2014/main" id="{C30FCF33-106D-DC83-D318-425349306746}"/>
              </a:ext>
            </a:extLst>
          </p:cNvPr>
          <p:cNvSpPr txBox="1">
            <a:spLocks/>
          </p:cNvSpPr>
          <p:nvPr/>
        </p:nvSpPr>
        <p:spPr>
          <a:xfrm>
            <a:off x="838200" y="1599333"/>
            <a:ext cx="8077200" cy="174426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400">
                <a:solidFill>
                  <a:schemeClr val="bg2">
                    <a:lumMod val="10000"/>
                  </a:schemeClr>
                </a:solidFill>
                <a:hlinkClick r:id="rId4"/>
              </a:rPr>
              <a:t>Workforce GPS Toolkit</a:t>
            </a:r>
            <a:endParaRPr lang="en-US" sz="2400">
              <a:solidFill>
                <a:schemeClr val="bg2">
                  <a:lumMod val="10000"/>
                </a:schemeClr>
              </a:solidFill>
            </a:endParaRPr>
          </a:p>
          <a:p>
            <a:pPr marL="342900" indent="-342900" algn="l">
              <a:buFont typeface="Arial" panose="020B0604020202020204" pitchFamily="34" charset="0"/>
              <a:buChar char="•"/>
            </a:pPr>
            <a:r>
              <a:rPr lang="en-US" sz="2400">
                <a:solidFill>
                  <a:schemeClr val="bg2">
                    <a:lumMod val="10000"/>
                  </a:schemeClr>
                </a:solidFill>
                <a:hlinkClick r:id="rId5"/>
              </a:rPr>
              <a:t>OJT Administrative Policy 09</a:t>
            </a:r>
            <a:endParaRPr lang="en-US" sz="2400">
              <a:solidFill>
                <a:schemeClr val="bg2">
                  <a:lumMod val="10000"/>
                </a:schemeClr>
              </a:solidFill>
            </a:endParaRPr>
          </a:p>
          <a:p>
            <a:pPr marL="342900" indent="-342900" algn="l">
              <a:buFont typeface="Arial" panose="020B0604020202020204" pitchFamily="34" charset="0"/>
              <a:buChar char="•"/>
            </a:pPr>
            <a:r>
              <a:rPr lang="en-US" sz="2400">
                <a:solidFill>
                  <a:schemeClr val="bg2">
                    <a:lumMod val="10000"/>
                  </a:schemeClr>
                </a:solidFill>
                <a:hlinkClick r:id="rId6"/>
              </a:rPr>
              <a:t>Sample OJT Contract</a:t>
            </a:r>
            <a:endParaRPr lang="en-US" sz="2400">
              <a:solidFill>
                <a:schemeClr val="bg2">
                  <a:lumMod val="10000"/>
                </a:schemeClr>
              </a:solidFill>
            </a:endParaRPr>
          </a:p>
          <a:p>
            <a:pPr marL="342900" indent="-342900" algn="l">
              <a:buFont typeface="Arial" panose="020B0604020202020204" pitchFamily="34" charset="0"/>
              <a:buChar char="•"/>
            </a:pPr>
            <a:r>
              <a:rPr lang="en-US" sz="2400">
                <a:solidFill>
                  <a:schemeClr val="bg2">
                    <a:lumMod val="10000"/>
                  </a:schemeClr>
                </a:solidFill>
                <a:hlinkClick r:id="rId7"/>
              </a:rPr>
              <a:t>TEGL 19-16</a:t>
            </a:r>
            <a:endParaRPr lang="en-US" sz="2400" dirty="0">
              <a:solidFill>
                <a:schemeClr val="bg2">
                  <a:lumMod val="10000"/>
                </a:schemeClr>
              </a:solidFill>
            </a:endParaRPr>
          </a:p>
        </p:txBody>
      </p:sp>
    </p:spTree>
    <p:extLst>
      <p:ext uri="{BB962C8B-B14F-4D97-AF65-F5344CB8AC3E}">
        <p14:creationId xmlns:p14="http://schemas.microsoft.com/office/powerpoint/2010/main" val="718633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a:t>
            </a:r>
          </a:p>
        </p:txBody>
      </p:sp>
      <p:pic>
        <p:nvPicPr>
          <p:cNvPr id="9" name="Graphic 8" descr="Envelope with solid fill">
            <a:extLst>
              <a:ext uri="{FF2B5EF4-FFF2-40B4-BE49-F238E27FC236}">
                <a16:creationId xmlns:a16="http://schemas.microsoft.com/office/drawing/2014/main" id="{3C7D7659-2219-5290-C1AA-AC7E3512006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254673" y="3539454"/>
            <a:ext cx="1097280" cy="1097280"/>
          </a:xfrm>
          <a:prstGeom prst="rect">
            <a:avLst/>
          </a:prstGeom>
        </p:spPr>
      </p:pic>
      <p:sp>
        <p:nvSpPr>
          <p:cNvPr id="12" name="Rectangle 11">
            <a:extLst>
              <a:ext uri="{FF2B5EF4-FFF2-40B4-BE49-F238E27FC236}">
                <a16:creationId xmlns:a16="http://schemas.microsoft.com/office/drawing/2014/main" id="{BE962916-DE28-E340-2D00-AAA055148AEB}"/>
              </a:ext>
            </a:extLst>
          </p:cNvPr>
          <p:cNvSpPr/>
          <p:nvPr/>
        </p:nvSpPr>
        <p:spPr>
          <a:xfrm>
            <a:off x="2415745" y="3559516"/>
            <a:ext cx="6217312" cy="1508105"/>
          </a:xfrm>
          <a:prstGeom prst="rect">
            <a:avLst/>
          </a:prstGeom>
        </p:spPr>
        <p:txBody>
          <a:bodyPr wrap="square">
            <a:spAutoFit/>
          </a:bodyPr>
          <a:lstStyle/>
          <a:p>
            <a:r>
              <a:rPr lang="en-US" sz="2400" b="1" dirty="0">
                <a:solidFill>
                  <a:srgbClr val="04A651"/>
                </a:solidFill>
                <a:ea typeface="Open Sans" panose="020B0606030504020204" pitchFamily="34" charset="0"/>
                <a:cs typeface="Arial" panose="020B0604020202020204" pitchFamily="34" charset="0"/>
              </a:rPr>
              <a:t>Florida Department of Commerce</a:t>
            </a:r>
          </a:p>
          <a:p>
            <a:r>
              <a:rPr lang="en-US" sz="2400" b="1" dirty="0">
                <a:solidFill>
                  <a:srgbClr val="04A651"/>
                </a:solidFill>
                <a:ea typeface="Open Sans" panose="020B0606030504020204" pitchFamily="34" charset="0"/>
                <a:cs typeface="Arial" panose="020B0604020202020204" pitchFamily="34" charset="0"/>
              </a:rPr>
              <a:t>Division of Workforce Services</a:t>
            </a:r>
          </a:p>
          <a:p>
            <a:r>
              <a:rPr lang="en-US" sz="2400" b="1" dirty="0">
                <a:solidFill>
                  <a:srgbClr val="04A651"/>
                </a:solidFill>
                <a:ea typeface="Open Sans" panose="020B0606030504020204" pitchFamily="34" charset="0"/>
                <a:cs typeface="Arial" panose="020B0604020202020204" pitchFamily="34" charset="0"/>
              </a:rPr>
              <a:t>Bureau of One-Stop and Program Support</a:t>
            </a:r>
          </a:p>
          <a:p>
            <a:r>
              <a:rPr lang="en-US" sz="2000" b="1" dirty="0">
                <a:solidFill>
                  <a:srgbClr val="7B8898"/>
                </a:solidFill>
                <a:ea typeface="Open Sans" panose="020B0606030504020204" pitchFamily="34" charset="0"/>
                <a:cs typeface="Arial" panose="020B0604020202020204" pitchFamily="34" charset="0"/>
              </a:rPr>
              <a:t>Email:  </a:t>
            </a:r>
            <a:r>
              <a:rPr lang="en-US" sz="2000" dirty="0">
                <a:solidFill>
                  <a:srgbClr val="7B8898"/>
                </a:solidFill>
                <a:ea typeface="Open Sans" panose="020B0606030504020204" pitchFamily="34" charset="0"/>
                <a:cs typeface="Open Sans" panose="020B0606030504020204" pitchFamily="34" charset="0"/>
              </a:rPr>
              <a:t>WIOA@commerce.fl.gov</a:t>
            </a: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Historical Changes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3" name="Text Placeholder 6">
            <a:extLst>
              <a:ext uri="{FF2B5EF4-FFF2-40B4-BE49-F238E27FC236}">
                <a16:creationId xmlns:a16="http://schemas.microsoft.com/office/drawing/2014/main" id="{AC5B51BE-BE6A-9610-1CEC-FD5CBA0DA31F}"/>
              </a:ext>
            </a:extLst>
          </p:cNvPr>
          <p:cNvSpPr txBox="1">
            <a:spLocks/>
          </p:cNvSpPr>
          <p:nvPr/>
        </p:nvSpPr>
        <p:spPr>
          <a:xfrm>
            <a:off x="838200" y="1027906"/>
            <a:ext cx="10515600" cy="37518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a:lnSpc>
                <a:spcPct val="150000"/>
              </a:lnSpc>
              <a:buFont typeface="+mj-lt"/>
              <a:buAutoNum type="arabicPeriod"/>
            </a:pPr>
            <a:r>
              <a:rPr lang="en-US" sz="2400" dirty="0">
                <a:solidFill>
                  <a:srgbClr val="202452"/>
                </a:solidFill>
              </a:rPr>
              <a:t>Sequence of services</a:t>
            </a:r>
          </a:p>
          <a:p>
            <a:pPr marL="457200" indent="-457200" algn="l">
              <a:lnSpc>
                <a:spcPct val="150000"/>
              </a:lnSpc>
              <a:buFont typeface="+mj-lt"/>
              <a:buAutoNum type="arabicPeriod"/>
            </a:pPr>
            <a:r>
              <a:rPr lang="en-US" sz="2400" dirty="0">
                <a:solidFill>
                  <a:srgbClr val="202452"/>
                </a:solidFill>
              </a:rPr>
              <a:t>Employer Reimbursement (up to 75%)</a:t>
            </a:r>
          </a:p>
          <a:p>
            <a:pPr marL="457200" indent="-457200" algn="l">
              <a:lnSpc>
                <a:spcPct val="150000"/>
              </a:lnSpc>
              <a:buFont typeface="+mj-lt"/>
              <a:buAutoNum type="arabicPeriod"/>
            </a:pPr>
            <a:r>
              <a:rPr lang="en-US" sz="2400" dirty="0">
                <a:solidFill>
                  <a:srgbClr val="202452"/>
                </a:solidFill>
              </a:rPr>
              <a:t>Alignment of performance measures with OJT</a:t>
            </a:r>
          </a:p>
          <a:p>
            <a:pPr marL="457200" indent="-457200" algn="l">
              <a:lnSpc>
                <a:spcPct val="150000"/>
              </a:lnSpc>
              <a:buFont typeface="+mj-lt"/>
              <a:buAutoNum type="arabicPeriod"/>
            </a:pPr>
            <a:r>
              <a:rPr lang="en-US" sz="2400" dirty="0">
                <a:solidFill>
                  <a:srgbClr val="202452"/>
                </a:solidFill>
              </a:rPr>
              <a:t>Training focuses on in-demand occupations</a:t>
            </a:r>
          </a:p>
          <a:p>
            <a:pPr marL="457200" indent="-457200" algn="l">
              <a:lnSpc>
                <a:spcPct val="150000"/>
              </a:lnSpc>
              <a:buFont typeface="+mj-lt"/>
              <a:buAutoNum type="arabicPeriod"/>
            </a:pPr>
            <a:r>
              <a:rPr lang="en-US" sz="2400" dirty="0">
                <a:solidFill>
                  <a:srgbClr val="202452"/>
                </a:solidFill>
              </a:rPr>
              <a:t>Connection between OJT and Registered Apprenticeships</a:t>
            </a:r>
          </a:p>
        </p:txBody>
      </p:sp>
    </p:spTree>
    <p:extLst>
      <p:ext uri="{BB962C8B-B14F-4D97-AF65-F5344CB8AC3E}">
        <p14:creationId xmlns:p14="http://schemas.microsoft.com/office/powerpoint/2010/main" val="1373295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Defining OJT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7" name="Text Placeholder 6">
            <a:extLst>
              <a:ext uri="{FF2B5EF4-FFF2-40B4-BE49-F238E27FC236}">
                <a16:creationId xmlns:a16="http://schemas.microsoft.com/office/drawing/2014/main" id="{D9A2D58D-FDF7-66DC-52DE-96379CE36041}"/>
              </a:ext>
            </a:extLst>
          </p:cNvPr>
          <p:cNvSpPr txBox="1">
            <a:spLocks/>
          </p:cNvSpPr>
          <p:nvPr/>
        </p:nvSpPr>
        <p:spPr>
          <a:xfrm>
            <a:off x="838200" y="1027906"/>
            <a:ext cx="10515600" cy="469932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rgbClr val="202452"/>
                </a:solidFill>
              </a:rPr>
              <a:t>OJT is defined as training by an employer that is provided to a participant while engaged in productive work in a job that:</a:t>
            </a:r>
          </a:p>
          <a:p>
            <a:pPr algn="l"/>
            <a:endParaRPr lang="en-US" sz="600" dirty="0">
              <a:solidFill>
                <a:srgbClr val="202452"/>
              </a:solidFill>
            </a:endParaRPr>
          </a:p>
          <a:p>
            <a:pPr marL="457200" indent="-457200" algn="l">
              <a:buFont typeface="+mj-lt"/>
              <a:buAutoNum type="alphaLcPeriod"/>
            </a:pPr>
            <a:r>
              <a:rPr lang="en-US" sz="2400" dirty="0">
                <a:solidFill>
                  <a:srgbClr val="202452"/>
                </a:solidFill>
              </a:rPr>
              <a:t>Provides knowledge or skills essential to the adequately perform the job; </a:t>
            </a:r>
            <a:endParaRPr lang="en-US" sz="700" dirty="0">
              <a:solidFill>
                <a:srgbClr val="202452"/>
              </a:solidFill>
            </a:endParaRPr>
          </a:p>
          <a:p>
            <a:pPr marL="457200" indent="-457200" algn="l">
              <a:buFont typeface="+mj-lt"/>
              <a:buAutoNum type="alphaLcPeriod"/>
            </a:pPr>
            <a:r>
              <a:rPr lang="en-US" sz="2400" dirty="0">
                <a:solidFill>
                  <a:srgbClr val="202452"/>
                </a:solidFill>
              </a:rPr>
              <a:t>Is made available through a program that provides reimbursement to the employer of up to 50 % (up to 75%) of the wage rate of the participant; </a:t>
            </a:r>
          </a:p>
          <a:p>
            <a:pPr marL="457200" indent="-457200" algn="l">
              <a:buFont typeface="+mj-lt"/>
              <a:buAutoNum type="alphaLcPeriod"/>
            </a:pPr>
            <a:r>
              <a:rPr lang="en-US" sz="2400" dirty="0">
                <a:solidFill>
                  <a:srgbClr val="202452"/>
                </a:solidFill>
              </a:rPr>
              <a:t>Pays the participant an hourly wage; and </a:t>
            </a:r>
            <a:endParaRPr lang="en-US" sz="700" dirty="0">
              <a:solidFill>
                <a:srgbClr val="202452"/>
              </a:solidFill>
            </a:endParaRPr>
          </a:p>
          <a:p>
            <a:pPr marL="457200" indent="-457200" algn="l">
              <a:buFont typeface="+mj-lt"/>
              <a:buAutoNum type="alphaLcPeriod"/>
            </a:pPr>
            <a:r>
              <a:rPr lang="en-US" sz="2400" dirty="0">
                <a:solidFill>
                  <a:srgbClr val="202452"/>
                </a:solidFill>
              </a:rPr>
              <a:t>Is limited in duration (not to exceed twelve months) to the occupation for which the participant is being trained.</a:t>
            </a:r>
            <a:endParaRPr lang="en-US" sz="2400" dirty="0">
              <a:solidFill>
                <a:srgbClr val="20245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3067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pic>
        <p:nvPicPr>
          <p:cNvPr id="3" name="Picture 2">
            <a:extLst>
              <a:ext uri="{FF2B5EF4-FFF2-40B4-BE49-F238E27FC236}">
                <a16:creationId xmlns:a16="http://schemas.microsoft.com/office/drawing/2014/main" id="{1EA24EB0-1191-4DCF-DA9E-201FF444AE1B}"/>
              </a:ext>
            </a:extLst>
          </p:cNvPr>
          <p:cNvPicPr>
            <a:picLocks noChangeAspect="1"/>
          </p:cNvPicPr>
          <p:nvPr/>
        </p:nvPicPr>
        <p:blipFill>
          <a:blip r:embed="rId4"/>
          <a:stretch>
            <a:fillRect/>
          </a:stretch>
        </p:blipFill>
        <p:spPr>
          <a:xfrm>
            <a:off x="4168140" y="1394459"/>
            <a:ext cx="3855720" cy="4298883"/>
          </a:xfrm>
          <a:prstGeom prst="rect">
            <a:avLst/>
          </a:prstGeom>
        </p:spPr>
      </p:pic>
    </p:spTree>
    <p:extLst>
      <p:ext uri="{BB962C8B-B14F-4D97-AF65-F5344CB8AC3E}">
        <p14:creationId xmlns:p14="http://schemas.microsoft.com/office/powerpoint/2010/main" val="332015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Common Misperceptions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5D3C39A0-46B3-88D5-5CBC-D261C8123826}"/>
              </a:ext>
            </a:extLst>
          </p:cNvPr>
          <p:cNvSpPr txBox="1">
            <a:spLocks/>
          </p:cNvSpPr>
          <p:nvPr/>
        </p:nvSpPr>
        <p:spPr>
          <a:xfrm>
            <a:off x="838200" y="1502557"/>
            <a:ext cx="10515600" cy="443310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50000"/>
              </a:lnSpc>
              <a:spcBef>
                <a:spcPts val="0"/>
              </a:spcBef>
              <a:buFont typeface="Arial" panose="020B0604020202020204" pitchFamily="34" charset="0"/>
              <a:buChar char="•"/>
            </a:pPr>
            <a:r>
              <a:rPr lang="en-US" sz="2400" dirty="0">
                <a:solidFill>
                  <a:srgbClr val="202452"/>
                </a:solidFill>
              </a:rPr>
              <a:t>One-size does not fit all</a:t>
            </a:r>
          </a:p>
          <a:p>
            <a:pPr marL="171450" indent="-171450">
              <a:lnSpc>
                <a:spcPct val="150000"/>
              </a:lnSpc>
              <a:spcBef>
                <a:spcPts val="0"/>
              </a:spcBef>
              <a:buFont typeface="Arial" panose="020B0604020202020204" pitchFamily="34" charset="0"/>
              <a:buChar char="•"/>
            </a:pPr>
            <a:endParaRPr lang="en-US" sz="7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Not a work experience program</a:t>
            </a:r>
          </a:p>
          <a:p>
            <a:pPr marL="171450" indent="-171450">
              <a:lnSpc>
                <a:spcPct val="150000"/>
              </a:lnSpc>
              <a:spcBef>
                <a:spcPts val="0"/>
              </a:spcBef>
              <a:buFont typeface="Arial" panose="020B0604020202020204" pitchFamily="34" charset="0"/>
              <a:buChar char="•"/>
            </a:pPr>
            <a:endParaRPr lang="en-US" sz="7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Enhancement of skills for the participant</a:t>
            </a:r>
          </a:p>
          <a:p>
            <a:pPr marL="171450" indent="-171450">
              <a:lnSpc>
                <a:spcPct val="150000"/>
              </a:lnSpc>
              <a:spcBef>
                <a:spcPts val="0"/>
              </a:spcBef>
              <a:buFont typeface="Arial" panose="020B0604020202020204" pitchFamily="34" charset="0"/>
              <a:buChar char="•"/>
            </a:pPr>
            <a:endParaRPr lang="en-US" sz="7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Is not a wage subsidy </a:t>
            </a:r>
          </a:p>
          <a:p>
            <a:pPr marL="171450" indent="-171450">
              <a:lnSpc>
                <a:spcPct val="150000"/>
              </a:lnSpc>
              <a:spcBef>
                <a:spcPts val="0"/>
              </a:spcBef>
              <a:buFont typeface="Arial" panose="020B0604020202020204" pitchFamily="34" charset="0"/>
              <a:buChar char="•"/>
            </a:pPr>
            <a:endParaRPr lang="en-US" sz="7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Not a source for inexpensive or temporary labor</a:t>
            </a:r>
          </a:p>
          <a:p>
            <a:pPr marL="171450" indent="-171450">
              <a:lnSpc>
                <a:spcPct val="150000"/>
              </a:lnSpc>
              <a:spcBef>
                <a:spcPts val="0"/>
              </a:spcBef>
              <a:buFont typeface="Arial" panose="020B0604020202020204" pitchFamily="34" charset="0"/>
              <a:buChar char="•"/>
            </a:pPr>
            <a:endParaRPr lang="en-US" sz="7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Not an alternative for relocating businesses</a:t>
            </a:r>
          </a:p>
          <a:p>
            <a:pPr marL="457200" indent="-457200">
              <a:lnSpc>
                <a:spcPct val="150000"/>
              </a:lnSpc>
              <a:spcBef>
                <a:spcPts val="0"/>
              </a:spcBef>
              <a:buFont typeface="+mj-lt"/>
              <a:buAutoNum type="arabicPeriod"/>
            </a:pPr>
            <a:endParaRPr lang="en-US" dirty="0">
              <a:solidFill>
                <a:srgbClr val="202452"/>
              </a:solidFill>
            </a:endParaRPr>
          </a:p>
        </p:txBody>
      </p:sp>
    </p:spTree>
    <p:extLst>
      <p:ext uri="{BB962C8B-B14F-4D97-AF65-F5344CB8AC3E}">
        <p14:creationId xmlns:p14="http://schemas.microsoft.com/office/powerpoint/2010/main" val="126926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OJT Populations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3" name="Text Placeholder 6">
            <a:extLst>
              <a:ext uri="{FF2B5EF4-FFF2-40B4-BE49-F238E27FC236}">
                <a16:creationId xmlns:a16="http://schemas.microsoft.com/office/drawing/2014/main" id="{D350D848-368D-1361-C789-5BF4F378AB47}"/>
              </a:ext>
            </a:extLst>
          </p:cNvPr>
          <p:cNvSpPr txBox="1">
            <a:spLocks/>
          </p:cNvSpPr>
          <p:nvPr/>
        </p:nvSpPr>
        <p:spPr>
          <a:xfrm>
            <a:off x="838200" y="1690688"/>
            <a:ext cx="10515600" cy="443310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400" dirty="0">
                <a:solidFill>
                  <a:srgbClr val="202452"/>
                </a:solidFill>
              </a:rPr>
              <a:t>OJT may be offered to:</a:t>
            </a:r>
          </a:p>
          <a:p>
            <a:pPr>
              <a:lnSpc>
                <a:spcPct val="100000"/>
              </a:lnSpc>
              <a:spcBef>
                <a:spcPts val="0"/>
              </a:spcBef>
            </a:pPr>
            <a:endParaRPr lang="en-US" sz="1100" dirty="0">
              <a:solidFill>
                <a:srgbClr val="202452"/>
              </a:solidFill>
            </a:endParaRPr>
          </a:p>
          <a:p>
            <a:pPr marL="342900" indent="-342900">
              <a:lnSpc>
                <a:spcPct val="150000"/>
              </a:lnSpc>
              <a:spcBef>
                <a:spcPts val="0"/>
              </a:spcBef>
              <a:buFont typeface="Arial" panose="020B0604020202020204" pitchFamily="34" charset="0"/>
              <a:buChar char="•"/>
            </a:pPr>
            <a:r>
              <a:rPr lang="en-US" sz="2400" dirty="0">
                <a:solidFill>
                  <a:srgbClr val="202452"/>
                </a:solidFill>
              </a:rPr>
              <a:t>Adults</a:t>
            </a:r>
          </a:p>
          <a:p>
            <a:pPr marL="342900" indent="-342900">
              <a:lnSpc>
                <a:spcPct val="150000"/>
              </a:lnSpc>
              <a:spcBef>
                <a:spcPts val="0"/>
              </a:spcBef>
              <a:buFont typeface="Arial" panose="020B0604020202020204" pitchFamily="34" charset="0"/>
              <a:buChar char="•"/>
            </a:pPr>
            <a:r>
              <a:rPr lang="en-US" sz="2400" dirty="0">
                <a:solidFill>
                  <a:srgbClr val="202452"/>
                </a:solidFill>
              </a:rPr>
              <a:t>Dislocated Workers</a:t>
            </a:r>
          </a:p>
          <a:p>
            <a:pPr marL="342900" indent="-342900">
              <a:lnSpc>
                <a:spcPct val="150000"/>
              </a:lnSpc>
              <a:spcBef>
                <a:spcPts val="0"/>
              </a:spcBef>
              <a:buFont typeface="Arial" panose="020B0604020202020204" pitchFamily="34" charset="0"/>
              <a:buChar char="•"/>
            </a:pPr>
            <a:r>
              <a:rPr lang="en-US" sz="2400" dirty="0">
                <a:solidFill>
                  <a:srgbClr val="202452"/>
                </a:solidFill>
              </a:rPr>
              <a:t>Unemployed and/or underemployed workers</a:t>
            </a:r>
          </a:p>
          <a:p>
            <a:pPr marL="342900" indent="-342900">
              <a:lnSpc>
                <a:spcPct val="150000"/>
              </a:lnSpc>
              <a:spcBef>
                <a:spcPts val="0"/>
              </a:spcBef>
              <a:buFont typeface="Arial" panose="020B0604020202020204" pitchFamily="34" charset="0"/>
              <a:buChar char="•"/>
            </a:pPr>
            <a:r>
              <a:rPr lang="en-US" sz="2400" dirty="0">
                <a:solidFill>
                  <a:srgbClr val="202452"/>
                </a:solidFill>
              </a:rPr>
              <a:t>In-School Youth (ISY) </a:t>
            </a:r>
          </a:p>
          <a:p>
            <a:pPr marL="342900" indent="-342900">
              <a:lnSpc>
                <a:spcPct val="150000"/>
              </a:lnSpc>
              <a:spcBef>
                <a:spcPts val="0"/>
              </a:spcBef>
              <a:buFont typeface="Arial" panose="020B0604020202020204" pitchFamily="34" charset="0"/>
              <a:buChar char="•"/>
            </a:pPr>
            <a:r>
              <a:rPr lang="en-US" sz="2400" dirty="0">
                <a:solidFill>
                  <a:srgbClr val="202452"/>
                </a:solidFill>
              </a:rPr>
              <a:t>Out-of-School Youth (OSY)</a:t>
            </a:r>
          </a:p>
          <a:p>
            <a:pPr marL="457200" indent="-457200">
              <a:lnSpc>
                <a:spcPct val="150000"/>
              </a:lnSpc>
              <a:spcBef>
                <a:spcPts val="0"/>
              </a:spcBef>
              <a:buFont typeface="+mj-lt"/>
              <a:buAutoNum type="arabicPeriod"/>
            </a:pPr>
            <a:endParaRPr lang="en-US" dirty="0">
              <a:solidFill>
                <a:srgbClr val="202452"/>
              </a:solidFill>
            </a:endParaRPr>
          </a:p>
        </p:txBody>
      </p:sp>
    </p:spTree>
    <p:extLst>
      <p:ext uri="{BB962C8B-B14F-4D97-AF65-F5344CB8AC3E}">
        <p14:creationId xmlns:p14="http://schemas.microsoft.com/office/powerpoint/2010/main" val="224015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Eligibility</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Text Placeholder 6">
            <a:extLst>
              <a:ext uri="{FF2B5EF4-FFF2-40B4-BE49-F238E27FC236}">
                <a16:creationId xmlns:a16="http://schemas.microsoft.com/office/drawing/2014/main" id="{0BF331E7-3242-6E4E-C5F2-E30E16CB8A36}"/>
              </a:ext>
            </a:extLst>
          </p:cNvPr>
          <p:cNvSpPr txBox="1">
            <a:spLocks/>
          </p:cNvSpPr>
          <p:nvPr/>
        </p:nvSpPr>
        <p:spPr>
          <a:xfrm>
            <a:off x="639763" y="922339"/>
            <a:ext cx="8077200" cy="358021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solidFill>
                <a:srgbClr val="202452"/>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dirty="0">
              <a:solidFill>
                <a:srgbClr val="202452"/>
              </a:solidFill>
            </a:endParaRPr>
          </a:p>
        </p:txBody>
      </p:sp>
      <p:sp>
        <p:nvSpPr>
          <p:cNvPr id="4" name="Text Placeholder 6">
            <a:extLst>
              <a:ext uri="{FF2B5EF4-FFF2-40B4-BE49-F238E27FC236}">
                <a16:creationId xmlns:a16="http://schemas.microsoft.com/office/drawing/2014/main" id="{7BCBA4A2-4142-8322-90FF-3331895C868D}"/>
              </a:ext>
            </a:extLst>
          </p:cNvPr>
          <p:cNvSpPr txBox="1">
            <a:spLocks/>
          </p:cNvSpPr>
          <p:nvPr/>
        </p:nvSpPr>
        <p:spPr>
          <a:xfrm>
            <a:off x="838200" y="1690688"/>
            <a:ext cx="10515600" cy="4433104"/>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2400" dirty="0">
                <a:solidFill>
                  <a:srgbClr val="202452"/>
                </a:solidFill>
              </a:rPr>
              <a:t>A participant who meets WIOA eligibility may be considered for OJT when:</a:t>
            </a:r>
          </a:p>
          <a:p>
            <a:pPr>
              <a:lnSpc>
                <a:spcPct val="100000"/>
              </a:lnSpc>
              <a:spcBef>
                <a:spcPts val="0"/>
              </a:spcBef>
            </a:pPr>
            <a:endParaRPr lang="en-US" sz="2400" dirty="0">
              <a:solidFill>
                <a:srgbClr val="202452"/>
              </a:solidFill>
            </a:endParaRPr>
          </a:p>
          <a:p>
            <a:pPr marL="342900" indent="-342900">
              <a:lnSpc>
                <a:spcPct val="100000"/>
              </a:lnSpc>
              <a:spcBef>
                <a:spcPts val="0"/>
              </a:spcBef>
              <a:buFont typeface="Arial" panose="020B0604020202020204" pitchFamily="34" charset="0"/>
              <a:buChar char="•"/>
            </a:pPr>
            <a:r>
              <a:rPr lang="en-US" sz="2400" dirty="0">
                <a:solidFill>
                  <a:srgbClr val="202452"/>
                </a:solidFill>
              </a:rPr>
              <a:t>Eligibility requirements for the WIOA adult, dislocated worker or youth programs have been met; and</a:t>
            </a:r>
          </a:p>
          <a:p>
            <a:pPr marL="342900" indent="-342900">
              <a:lnSpc>
                <a:spcPct val="100000"/>
              </a:lnSpc>
              <a:spcBef>
                <a:spcPts val="0"/>
              </a:spcBef>
              <a:buFont typeface="Arial" panose="020B0604020202020204" pitchFamily="34" charset="0"/>
              <a:buChar char="•"/>
            </a:pPr>
            <a:endParaRPr lang="en-US" sz="2400" dirty="0">
              <a:solidFill>
                <a:srgbClr val="202452"/>
              </a:solidFill>
            </a:endParaRPr>
          </a:p>
          <a:p>
            <a:pPr marL="342900" indent="-342900">
              <a:lnSpc>
                <a:spcPct val="100000"/>
              </a:lnSpc>
              <a:spcBef>
                <a:spcPts val="0"/>
              </a:spcBef>
              <a:buFont typeface="Arial" panose="020B0604020202020204" pitchFamily="34" charset="0"/>
              <a:buChar char="•"/>
            </a:pPr>
            <a:r>
              <a:rPr lang="en-US" sz="2400" dirty="0">
                <a:solidFill>
                  <a:srgbClr val="202452"/>
                </a:solidFill>
              </a:rPr>
              <a:t>The participant has been determined to be in need of training services.</a:t>
            </a:r>
            <a:endParaRPr lang="en-US" sz="700" dirty="0">
              <a:solidFill>
                <a:srgbClr val="202452"/>
              </a:solidFill>
            </a:endParaRPr>
          </a:p>
          <a:p>
            <a:pPr marL="457200" indent="-457200">
              <a:lnSpc>
                <a:spcPct val="150000"/>
              </a:lnSpc>
              <a:spcBef>
                <a:spcPts val="0"/>
              </a:spcBef>
              <a:buFont typeface="+mj-lt"/>
              <a:buAutoNum type="arabicPeriod"/>
            </a:pPr>
            <a:endParaRPr lang="en-US" dirty="0">
              <a:solidFill>
                <a:srgbClr val="202452"/>
              </a:solidFill>
            </a:endParaRPr>
          </a:p>
        </p:txBody>
      </p:sp>
    </p:spTree>
    <p:extLst>
      <p:ext uri="{BB962C8B-B14F-4D97-AF65-F5344CB8AC3E}">
        <p14:creationId xmlns:p14="http://schemas.microsoft.com/office/powerpoint/2010/main" val="4245318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3911</Words>
  <Application>Microsoft Office PowerPoint</Application>
  <PresentationFormat>Widescreen</PresentationFormat>
  <Paragraphs>370</Paragraphs>
  <Slides>32</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Century Gothic</vt:lpstr>
      <vt:lpstr>Franklin Gothic Book</vt:lpstr>
      <vt:lpstr>NewCenturySchlbk-Roman</vt:lpstr>
      <vt:lpstr>Times New Roman</vt:lpstr>
      <vt:lpstr>Wingdings</vt:lpstr>
      <vt:lpstr>Office Theme</vt:lpstr>
      <vt:lpstr>Workforce Innovation and Opportunity Act</vt:lpstr>
      <vt:lpstr>Agenda</vt:lpstr>
      <vt:lpstr>Background/Purpose</vt:lpstr>
      <vt:lpstr>Historical Changes</vt:lpstr>
      <vt:lpstr>Defining OJT</vt:lpstr>
      <vt:lpstr>Review</vt:lpstr>
      <vt:lpstr>OJT Common Misperceptions</vt:lpstr>
      <vt:lpstr>OJT Populations</vt:lpstr>
      <vt:lpstr>Eligibility</vt:lpstr>
      <vt:lpstr>Employed Workers OJT Eligibility</vt:lpstr>
      <vt:lpstr>OJT Occupation Restrictions</vt:lpstr>
      <vt:lpstr>Review</vt:lpstr>
      <vt:lpstr>Duration of Assignment</vt:lpstr>
      <vt:lpstr>OJT Training Plan/Contract</vt:lpstr>
      <vt:lpstr>OJT Contract Requirements</vt:lpstr>
      <vt:lpstr>OJT Contract Requirements (cont’d)</vt:lpstr>
      <vt:lpstr>OJT Contract Sample</vt:lpstr>
      <vt:lpstr>Review</vt:lpstr>
      <vt:lpstr>Payment, Recording Wages, and Participant Hours</vt:lpstr>
      <vt:lpstr>Reverse Referral</vt:lpstr>
      <vt:lpstr>Reverse Referral (cont’d)</vt:lpstr>
      <vt:lpstr>LWDB Roles and Responsibilities</vt:lpstr>
      <vt:lpstr>LWDB Roles and Responsibilities (cont’d)</vt:lpstr>
      <vt:lpstr>Review</vt:lpstr>
      <vt:lpstr>OJT and Other Programs</vt:lpstr>
      <vt:lpstr>OJT and Registered Apprenticeships</vt:lpstr>
      <vt:lpstr>Core Components for Registered Apprenticeships</vt:lpstr>
      <vt:lpstr>State and Local Monitoring</vt:lpstr>
      <vt:lpstr>State and Local Monitoring (cont’d)</vt:lpstr>
      <vt:lpstr>OJT Resources</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2024-03-29T18:48:17Z</dcterms:modified>
</cp:coreProperties>
</file>