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58" r:id="rId3"/>
    <p:sldId id="259"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64" r:id="rId26"/>
    <p:sldId id="26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2452"/>
    <a:srgbClr val="E2C549"/>
    <a:srgbClr val="7B8898"/>
    <a:srgbClr val="04A651"/>
    <a:srgbClr val="9C9E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7106" autoAdjust="0"/>
  </p:normalViewPr>
  <p:slideViewPr>
    <p:cSldViewPr snapToGrid="0">
      <p:cViewPr varScale="1">
        <p:scale>
          <a:sx n="83" d="100"/>
          <a:sy n="83" d="100"/>
        </p:scale>
        <p:origin x="15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D13B6D-728D-490A-AC63-CD65EE5068DF}" type="datetimeFigureOut">
              <a:rPr lang="en-US" smtClean="0"/>
              <a:t>3/29/2024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4C95AC-A3AE-480C-9ADF-C7206673AE40}" type="slidenum">
              <a:rPr lang="en-US" smtClean="0"/>
              <a:t>‹#›</a:t>
            </a:fld>
            <a:endParaRPr lang="en-US"/>
          </a:p>
        </p:txBody>
      </p:sp>
    </p:spTree>
    <p:extLst>
      <p:ext uri="{BB962C8B-B14F-4D97-AF65-F5344CB8AC3E}">
        <p14:creationId xmlns:p14="http://schemas.microsoft.com/office/powerpoint/2010/main" val="1608202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Times New Roman" panose="02020603050405020304" pitchFamily="18" charset="0"/>
                <a:cs typeface="Times New Roman" panose="02020603050405020304" pitchFamily="18" charset="0"/>
              </a:rPr>
              <a:t>The purpose of this training is to (Read Slide)…..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a:t>
            </a:fld>
            <a:endParaRPr lang="en-US"/>
          </a:p>
        </p:txBody>
      </p:sp>
    </p:spTree>
    <p:extLst>
      <p:ext uri="{BB962C8B-B14F-4D97-AF65-F5344CB8AC3E}">
        <p14:creationId xmlns:p14="http://schemas.microsoft.com/office/powerpoint/2010/main" val="3840960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Here we have some examples of the acceptable documentation to verify the participant has received this MSG.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Let’s review.</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first way to document the EFL is with #1 (Read Slide)</a:t>
            </a:r>
          </a:p>
          <a:p>
            <a:r>
              <a:rPr lang="en-US" dirty="0">
                <a:latin typeface="Times New Roman" panose="02020603050405020304" pitchFamily="18" charset="0"/>
                <a:cs typeface="Times New Roman" panose="02020603050405020304" pitchFamily="18" charset="0"/>
              </a:rPr>
              <a:t>Can this be a promotion from 8</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to 9</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grade?</a:t>
            </a:r>
          </a:p>
          <a:p>
            <a:r>
              <a:rPr lang="en-US" dirty="0">
                <a:latin typeface="Times New Roman" panose="02020603050405020304" pitchFamily="18" charset="0"/>
                <a:cs typeface="Times New Roman" panose="02020603050405020304" pitchFamily="18" charset="0"/>
              </a:rPr>
              <a:t>Yes.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Another way to document an EFL is with supporting documentation of  #2….Read Slide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11</a:t>
            </a:fld>
            <a:endParaRPr lang="en-US"/>
          </a:p>
        </p:txBody>
      </p:sp>
    </p:spTree>
    <p:extLst>
      <p:ext uri="{BB962C8B-B14F-4D97-AF65-F5344CB8AC3E}">
        <p14:creationId xmlns:p14="http://schemas.microsoft.com/office/powerpoint/2010/main" val="4098412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Lastly, you may document an EFL if the participant has #3….Read Slide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12</a:t>
            </a:fld>
            <a:endParaRPr lang="en-US"/>
          </a:p>
        </p:txBody>
      </p:sp>
    </p:spTree>
    <p:extLst>
      <p:ext uri="{BB962C8B-B14F-4D97-AF65-F5344CB8AC3E}">
        <p14:creationId xmlns:p14="http://schemas.microsoft.com/office/powerpoint/2010/main" val="1626129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The second MSG we will review is the Secondary School Diploma/Recognized Equivalent.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type of MSG is one that is recognized….Read Slide (bullets)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Documentation examples include….Read Slide (checks)</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13</a:t>
            </a:fld>
            <a:endParaRPr lang="en-US"/>
          </a:p>
        </p:txBody>
      </p:sp>
    </p:spTree>
    <p:extLst>
      <p:ext uri="{BB962C8B-B14F-4D97-AF65-F5344CB8AC3E}">
        <p14:creationId xmlns:p14="http://schemas.microsoft.com/office/powerpoint/2010/main" val="2698074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third MSG is the Secondary or Postsecondary Transcript/Report Card which must be presented for at least one semester confirming the participant is meeting academic standards.</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Front-line staff can document this MSG with acceptable documentation, which includes (Read Slide – bullet #1). This is secondary education. </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Read Slide – bullet #2. This is Post-Secondary Education. </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14</a:t>
            </a:fld>
            <a:endParaRPr lang="en-US"/>
          </a:p>
        </p:txBody>
      </p:sp>
    </p:spTree>
    <p:extLst>
      <p:ext uri="{BB962C8B-B14F-4D97-AF65-F5344CB8AC3E}">
        <p14:creationId xmlns:p14="http://schemas.microsoft.com/office/powerpoint/2010/main" val="3837638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latin typeface="Times New Roman" panose="02020603050405020304" pitchFamily="18" charset="0"/>
                <a:cs typeface="Times New Roman" panose="02020603050405020304" pitchFamily="18" charset="0"/>
              </a:rPr>
              <a:t>The 4</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MSG is referred to as the Training Milestone.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(Read Slide)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15</a:t>
            </a:fld>
            <a:endParaRPr lang="en-US"/>
          </a:p>
        </p:txBody>
      </p:sp>
    </p:spTree>
    <p:extLst>
      <p:ext uri="{BB962C8B-B14F-4D97-AF65-F5344CB8AC3E}">
        <p14:creationId xmlns:p14="http://schemas.microsoft.com/office/powerpoint/2010/main" val="3550763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latin typeface="Times New Roman" panose="02020603050405020304" pitchFamily="18" charset="0"/>
                <a:cs typeface="Times New Roman" panose="02020603050405020304" pitchFamily="18" charset="0"/>
              </a:rPr>
              <a:t>Let’s discuss examples for this MSG.</a:t>
            </a:r>
          </a:p>
          <a:p>
            <a:pPr algn="just"/>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How can we document an MSG for an OJT assignment? (Discussion)</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 participant may turn in a mid-point evaluation if an OJT assignment and progress report details satisfactory progress in key competency areas.</a:t>
            </a:r>
          </a:p>
          <a:p>
            <a:pPr algn="just"/>
            <a:endParaRPr lang="en-US" dirty="0">
              <a:latin typeface="Times New Roman" panose="02020603050405020304" pitchFamily="18" charset="0"/>
              <a:cs typeface="Times New Roman" panose="02020603050405020304" pitchFamily="18" charset="0"/>
            </a:endParaRPr>
          </a:p>
          <a:p>
            <a:pPr algn="l"/>
            <a:r>
              <a:rPr lang="en-US" dirty="0">
                <a:latin typeface="Times New Roman" panose="02020603050405020304" pitchFamily="18" charset="0"/>
                <a:cs typeface="Times New Roman" panose="02020603050405020304" pitchFamily="18" charset="0"/>
              </a:rPr>
              <a:t>Ok. Let’s discuss Apprenticeships. What is considered acceptable documentation for apprenticeships? Any guesses or examples?</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(Read Slide)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16</a:t>
            </a:fld>
            <a:endParaRPr lang="en-US"/>
          </a:p>
        </p:txBody>
      </p:sp>
    </p:spTree>
    <p:extLst>
      <p:ext uri="{BB962C8B-B14F-4D97-AF65-F5344CB8AC3E}">
        <p14:creationId xmlns:p14="http://schemas.microsoft.com/office/powerpoint/2010/main" val="2393029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0" algn="l">
              <a:buFont typeface="Arial" panose="020B0604020202020204" pitchFamily="34" charset="0"/>
              <a:buNone/>
            </a:pPr>
            <a:r>
              <a:rPr lang="en-US" dirty="0">
                <a:latin typeface="Times New Roman" panose="02020603050405020304" pitchFamily="18" charset="0"/>
                <a:cs typeface="Times New Roman" panose="02020603050405020304" pitchFamily="18" charset="0"/>
              </a:rPr>
              <a:t>Which MSG would the following documentation be used to provide verification of a skill gain?</a:t>
            </a:r>
          </a:p>
          <a:p>
            <a:pPr marL="228600" lvl="1" indent="-228600" algn="l">
              <a:buFont typeface="+mj-lt"/>
              <a:buAutoNum type="alphaLcParenR"/>
            </a:pPr>
            <a:r>
              <a:rPr lang="en-US" dirty="0">
                <a:latin typeface="Times New Roman" panose="02020603050405020304" pitchFamily="18" charset="0"/>
                <a:cs typeface="Times New Roman" panose="02020603050405020304" pitchFamily="18" charset="0"/>
              </a:rPr>
              <a:t>Report Card – EFL/#2</a:t>
            </a:r>
          </a:p>
          <a:p>
            <a:pPr marL="228600" lvl="1" indent="-228600" algn="l">
              <a:buFont typeface="+mj-lt"/>
              <a:buAutoNum type="alphaLcParenR"/>
            </a:pPr>
            <a:r>
              <a:rPr lang="en-US" dirty="0">
                <a:latin typeface="Times New Roman" panose="02020603050405020304" pitchFamily="18" charset="0"/>
                <a:cs typeface="Times New Roman" panose="02020603050405020304" pitchFamily="18" charset="0"/>
              </a:rPr>
              <a:t>TABE Test – EFL #1</a:t>
            </a:r>
          </a:p>
          <a:p>
            <a:pPr marL="228600" lvl="1" indent="-228600" algn="l">
              <a:buFont typeface="+mj-lt"/>
              <a:buAutoNum type="alphaLcParenR"/>
            </a:pPr>
            <a:r>
              <a:rPr lang="en-US" dirty="0">
                <a:latin typeface="Times New Roman" panose="02020603050405020304" pitchFamily="18" charset="0"/>
                <a:cs typeface="Times New Roman" panose="02020603050405020304" pitchFamily="18" charset="0"/>
              </a:rPr>
              <a:t>High School Diploma – Secondary School Diploma or recognized equivalent #2</a:t>
            </a:r>
          </a:p>
          <a:p>
            <a:pPr marL="228600" lvl="1" indent="-228600" algn="l">
              <a:buFont typeface="+mj-lt"/>
              <a:buAutoNum type="alphaLcParenR"/>
            </a:pPr>
            <a:r>
              <a:rPr lang="en-US" dirty="0">
                <a:latin typeface="Times New Roman" panose="02020603050405020304" pitchFamily="18" charset="0"/>
                <a:cs typeface="Times New Roman" panose="02020603050405020304" pitchFamily="18" charset="0"/>
              </a:rPr>
              <a:t>Official transcript – EFL/#2, Secondary School Diploma/Recognized Equivalent, Secondary or Postsecondary Transcript/Report Card</a:t>
            </a:r>
          </a:p>
          <a:p>
            <a:pPr marL="228600" marR="0" lvl="1"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US" dirty="0">
                <a:latin typeface="Times New Roman" panose="02020603050405020304" pitchFamily="18" charset="0"/>
                <a:cs typeface="Times New Roman" panose="02020603050405020304" pitchFamily="18" charset="0"/>
              </a:rPr>
              <a:t>Class Schedule – EFL/#3</a:t>
            </a:r>
          </a:p>
          <a:p>
            <a:pPr marL="228600" lvl="1" indent="-228600" algn="l">
              <a:buFont typeface="+mj-lt"/>
              <a:buAutoNum type="alphaLcParenR"/>
            </a:pPr>
            <a:endParaRPr lang="en-US" i="1" dirty="0">
              <a:latin typeface="Times New Roman" panose="02020603050405020304" pitchFamily="18" charset="0"/>
              <a:cs typeface="Times New Roman" panose="02020603050405020304" pitchFamily="18" charset="0"/>
            </a:endParaRPr>
          </a:p>
          <a:p>
            <a:pPr marL="0" lvl="1" indent="0" algn="l">
              <a:buFont typeface="+mj-lt"/>
              <a:buNone/>
            </a:pPr>
            <a:r>
              <a:rPr lang="en-US" i="1" dirty="0">
                <a:latin typeface="Times New Roman" panose="02020603050405020304" pitchFamily="18" charset="0"/>
                <a:cs typeface="Times New Roman" panose="02020603050405020304" pitchFamily="18" charset="0"/>
              </a:rPr>
              <a:t>EXTRA Question:</a:t>
            </a:r>
          </a:p>
          <a:p>
            <a:pPr marL="0" lvl="1" indent="0" algn="l">
              <a:buFont typeface="+mj-lt"/>
              <a:buNone/>
            </a:pPr>
            <a:r>
              <a:rPr lang="en-US" i="1" dirty="0">
                <a:latin typeface="Times New Roman" panose="02020603050405020304" pitchFamily="18" charset="0"/>
                <a:cs typeface="Times New Roman" panose="02020603050405020304" pitchFamily="18" charset="0"/>
              </a:rPr>
              <a:t>Give an example of a training milestone that must be presented to document satisfactory progress in meeting training objectives and/or established milestones. (3)</a:t>
            </a:r>
          </a:p>
          <a:p>
            <a:pPr marL="742950" lvl="2" indent="-285750" algn="l">
              <a:buFont typeface="+mj-lt"/>
              <a:buAutoNum type="romanLcPeriod"/>
            </a:pPr>
            <a:r>
              <a:rPr lang="en-US" i="1" dirty="0">
                <a:latin typeface="Times New Roman" panose="02020603050405020304" pitchFamily="18" charset="0"/>
                <a:cs typeface="Times New Roman" panose="02020603050405020304" pitchFamily="18" charset="0"/>
              </a:rPr>
              <a:t>Mid-point evaluation from the employer</a:t>
            </a:r>
          </a:p>
          <a:p>
            <a:pPr marL="742950" lvl="2" indent="-285750" algn="l">
              <a:buFont typeface="+mj-lt"/>
              <a:buAutoNum type="romanLcPeriod"/>
            </a:pPr>
            <a:r>
              <a:rPr lang="en-US" i="1" dirty="0">
                <a:latin typeface="Times New Roman" panose="02020603050405020304" pitchFamily="18" charset="0"/>
                <a:cs typeface="Times New Roman" panose="02020603050405020304" pitchFamily="18" charset="0"/>
              </a:rPr>
              <a:t>Progress report </a:t>
            </a:r>
          </a:p>
          <a:p>
            <a:pPr marL="742950" lvl="2" indent="-285750" algn="l">
              <a:buFont typeface="+mj-lt"/>
              <a:buAutoNum type="romanLcPeriod"/>
            </a:pPr>
            <a:r>
              <a:rPr lang="en-US" i="1" dirty="0">
                <a:latin typeface="Times New Roman" panose="02020603050405020304" pitchFamily="18" charset="0"/>
                <a:cs typeface="Times New Roman" panose="02020603050405020304" pitchFamily="18" charset="0"/>
              </a:rPr>
              <a:t>Documented achievement of benchmarks for an apprenticeship</a:t>
            </a:r>
          </a:p>
          <a:p>
            <a:pPr marL="1200150" lvl="3" indent="-285750" algn="l">
              <a:buFont typeface="Arial" panose="020B0604020202020204" pitchFamily="34" charset="0"/>
              <a:buChar char="•"/>
            </a:pPr>
            <a:r>
              <a:rPr lang="en-US" i="1" dirty="0">
                <a:latin typeface="Times New Roman" panose="02020603050405020304" pitchFamily="18" charset="0"/>
                <a:cs typeface="Times New Roman" panose="02020603050405020304" pitchFamily="18" charset="0"/>
              </a:rPr>
              <a:t>Includes but is not limited to:</a:t>
            </a:r>
          </a:p>
          <a:p>
            <a:pPr marL="1657350" lvl="4" indent="-285750" algn="l">
              <a:buFont typeface="Wingdings" panose="05000000000000000000" pitchFamily="2" charset="2"/>
              <a:buChar char="ü"/>
            </a:pPr>
            <a:r>
              <a:rPr lang="en-US" i="1" dirty="0">
                <a:latin typeface="Times New Roman" panose="02020603050405020304" pitchFamily="18" charset="0"/>
                <a:cs typeface="Times New Roman" panose="02020603050405020304" pitchFamily="18" charset="0"/>
              </a:rPr>
              <a:t>Nationally recognized credential </a:t>
            </a:r>
          </a:p>
          <a:p>
            <a:pPr marL="1657350" lvl="4" indent="-285750" algn="l">
              <a:buFont typeface="Wingdings" panose="05000000000000000000" pitchFamily="2" charset="2"/>
              <a:buChar char="ü"/>
            </a:pPr>
            <a:r>
              <a:rPr lang="en-US" i="1" dirty="0">
                <a:latin typeface="Times New Roman" panose="02020603050405020304" pitchFamily="18" charset="0"/>
                <a:cs typeface="Times New Roman" panose="02020603050405020304" pitchFamily="18" charset="0"/>
              </a:rPr>
              <a:t>Increased Wages </a:t>
            </a:r>
          </a:p>
          <a:p>
            <a:pPr marL="1657350" lvl="4" indent="-285750" algn="l">
              <a:buFont typeface="Wingdings" panose="05000000000000000000" pitchFamily="2" charset="2"/>
              <a:buChar char="ü"/>
            </a:pPr>
            <a:r>
              <a:rPr lang="en-US" i="1" dirty="0">
                <a:latin typeface="Times New Roman" panose="02020603050405020304" pitchFamily="18" charset="0"/>
                <a:cs typeface="Times New Roman" panose="02020603050405020304" pitchFamily="18" charset="0"/>
              </a:rPr>
              <a:t>Career Advancement</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17</a:t>
            </a:fld>
            <a:endParaRPr lang="en-US"/>
          </a:p>
        </p:txBody>
      </p:sp>
    </p:spTree>
    <p:extLst>
      <p:ext uri="{BB962C8B-B14F-4D97-AF65-F5344CB8AC3E}">
        <p14:creationId xmlns:p14="http://schemas.microsoft.com/office/powerpoint/2010/main" val="25514878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Lastly, the final MSG used to document success is Skills Progression.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What is skills progression?  (Read Slide)</a:t>
            </a:r>
          </a:p>
          <a:p>
            <a:pPr algn="l"/>
            <a:endParaRPr lang="en-US" dirty="0">
              <a:latin typeface="Times New Roman" panose="02020603050405020304" pitchFamily="18" charset="0"/>
              <a:cs typeface="Times New Roman" panose="02020603050405020304" pitchFamily="18" charset="0"/>
            </a:endParaRPr>
          </a:p>
          <a:p>
            <a:pPr algn="l"/>
            <a:r>
              <a:rPr lang="en-US" dirty="0">
                <a:latin typeface="Times New Roman" panose="02020603050405020304" pitchFamily="18" charset="0"/>
                <a:cs typeface="Times New Roman" panose="02020603050405020304" pitchFamily="18" charset="0"/>
              </a:rPr>
              <a:t>Examples of this type of MSG are…(Read Slide)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18</a:t>
            </a:fld>
            <a:endParaRPr lang="en-US"/>
          </a:p>
        </p:txBody>
      </p:sp>
    </p:spTree>
    <p:extLst>
      <p:ext uri="{BB962C8B-B14F-4D97-AF65-F5344CB8AC3E}">
        <p14:creationId xmlns:p14="http://schemas.microsoft.com/office/powerpoint/2010/main" val="3511566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latin typeface="Times New Roman" panose="02020603050405020304" pitchFamily="18" charset="0"/>
                <a:cs typeface="Times New Roman" panose="02020603050405020304" pitchFamily="18" charset="0"/>
              </a:rPr>
              <a:t>What is an documentation example for an OST skill progression…..Read Slide</a:t>
            </a:r>
          </a:p>
          <a:p>
            <a:pPr algn="l"/>
            <a:endParaRPr lang="en-US" dirty="0">
              <a:latin typeface="Times New Roman" panose="02020603050405020304" pitchFamily="18" charset="0"/>
              <a:cs typeface="Times New Roman" panose="02020603050405020304" pitchFamily="18" charset="0"/>
            </a:endParaRPr>
          </a:p>
          <a:p>
            <a:pPr algn="l"/>
            <a:r>
              <a:rPr lang="en-US" dirty="0">
                <a:latin typeface="Times New Roman" panose="02020603050405020304" pitchFamily="18" charset="0"/>
                <a:cs typeface="Times New Roman" panose="02020603050405020304" pitchFamily="18" charset="0"/>
              </a:rPr>
              <a:t>Who can give an example of credentials that do not count…..</a:t>
            </a:r>
          </a:p>
          <a:p>
            <a:pPr algn="l"/>
            <a:r>
              <a:rPr lang="en-US" dirty="0">
                <a:latin typeface="Times New Roman" panose="02020603050405020304" pitchFamily="18" charset="0"/>
                <a:cs typeface="Times New Roman" panose="02020603050405020304" pitchFamily="18" charset="0"/>
              </a:rPr>
              <a:t>OSHA</a:t>
            </a:r>
          </a:p>
          <a:p>
            <a:pPr algn="l"/>
            <a:r>
              <a:rPr lang="en-US" dirty="0">
                <a:latin typeface="Times New Roman" panose="02020603050405020304" pitchFamily="18" charset="0"/>
                <a:cs typeface="Times New Roman" panose="02020603050405020304" pitchFamily="18" charset="0"/>
              </a:rPr>
              <a:t>CPR </a:t>
            </a:r>
          </a:p>
          <a:p>
            <a:pPr algn="l"/>
            <a:endParaRPr lang="en-US" dirty="0">
              <a:latin typeface="Times New Roman" panose="02020603050405020304" pitchFamily="18" charset="0"/>
              <a:cs typeface="Times New Roman" panose="02020603050405020304" pitchFamily="18" charset="0"/>
            </a:endParaRPr>
          </a:p>
          <a:p>
            <a:pPr algn="l"/>
            <a:r>
              <a:rPr lang="en-US" dirty="0">
                <a:latin typeface="Times New Roman" panose="02020603050405020304" pitchFamily="18" charset="0"/>
                <a:cs typeface="Times New Roman" panose="02020603050405020304" pitchFamily="18" charset="0"/>
              </a:rPr>
              <a:t>Why? Because additional certifications that may be required for employment but do not, in and of themselves, demonstrate employment specific skills (i.e., Cardiopulmonary Resuscitation (CPR), OSHA-10, HAZMAT certifications,</a:t>
            </a:r>
          </a:p>
          <a:p>
            <a:pPr algn="l"/>
            <a:r>
              <a:rPr lang="en-US" dirty="0">
                <a:latin typeface="Times New Roman" panose="02020603050405020304" pitchFamily="18" charset="0"/>
                <a:cs typeface="Times New Roman" panose="02020603050405020304" pitchFamily="18" charset="0"/>
              </a:rPr>
              <a:t>Lead Abatement certifications, Asbestos Removal certifications, and Confined Space certifications) do not qualify as credentials, as they do not meet the threshold of being able to document “measurable technical or occupational skills necessary to gain employment or advance within an occupation.” </a:t>
            </a:r>
          </a:p>
          <a:p>
            <a:pPr algn="l"/>
            <a:r>
              <a:rPr lang="en-US" dirty="0">
                <a:latin typeface="Times New Roman" panose="02020603050405020304" pitchFamily="18" charset="0"/>
                <a:cs typeface="Times New Roman" panose="02020603050405020304" pitchFamily="18" charset="0"/>
              </a:rPr>
              <a:t>TEGL 35-12 (Page 4) </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19</a:t>
            </a:fld>
            <a:endParaRPr lang="en-US"/>
          </a:p>
        </p:txBody>
      </p:sp>
    </p:spTree>
    <p:extLst>
      <p:ext uri="{BB962C8B-B14F-4D97-AF65-F5344CB8AC3E}">
        <p14:creationId xmlns:p14="http://schemas.microsoft.com/office/powerpoint/2010/main" val="33036987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latin typeface="Times New Roman" panose="02020603050405020304" pitchFamily="18" charset="0"/>
                <a:cs typeface="Times New Roman" panose="02020603050405020304" pitchFamily="18" charset="0"/>
              </a:rPr>
              <a:t>How would we document or record a skill progression for </a:t>
            </a:r>
            <a:r>
              <a:rPr lang="en-US" sz="1200" u="none" dirty="0">
                <a:solidFill>
                  <a:srgbClr val="E7E6E6">
                    <a:lumMod val="10000"/>
                  </a:srgbClr>
                </a:solidFill>
              </a:rPr>
              <a:t>Customized</a:t>
            </a:r>
            <a:r>
              <a:rPr lang="en-US" dirty="0">
                <a:latin typeface="Times New Roman" panose="02020603050405020304" pitchFamily="18" charset="0"/>
                <a:cs typeface="Times New Roman" panose="02020603050405020304" pitchFamily="18" charset="0"/>
              </a:rPr>
              <a:t>/Incumbent Worker Training?</a:t>
            </a:r>
          </a:p>
          <a:p>
            <a:pPr algn="l"/>
            <a:endParaRPr lang="en-US" dirty="0">
              <a:latin typeface="Times New Roman" panose="02020603050405020304" pitchFamily="18" charset="0"/>
              <a:cs typeface="Times New Roman" panose="02020603050405020304" pitchFamily="18" charset="0"/>
            </a:endParaRPr>
          </a:p>
          <a:p>
            <a:pPr algn="l"/>
            <a:r>
              <a:rPr lang="en-US" dirty="0">
                <a:latin typeface="Times New Roman" panose="02020603050405020304" pitchFamily="18" charset="0"/>
                <a:cs typeface="Times New Roman" panose="02020603050405020304" pitchFamily="18" charset="0"/>
              </a:rPr>
              <a:t>Well, for Customized Training….Read Slide</a:t>
            </a:r>
          </a:p>
          <a:p>
            <a:pPr algn="l"/>
            <a:endParaRPr lang="en-US" dirty="0">
              <a:latin typeface="Times New Roman" panose="02020603050405020304" pitchFamily="18" charset="0"/>
              <a:cs typeface="Times New Roman" panose="02020603050405020304" pitchFamily="18" charset="0"/>
            </a:endParaRPr>
          </a:p>
          <a:p>
            <a:pPr algn="l"/>
            <a:r>
              <a:rPr lang="en-US" dirty="0">
                <a:latin typeface="Times New Roman" panose="02020603050405020304" pitchFamily="18" charset="0"/>
                <a:cs typeface="Times New Roman" panose="02020603050405020304" pitchFamily="18" charset="0"/>
              </a:rPr>
              <a:t>And, for Incumbent Worker Training….Read Slide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20</a:t>
            </a:fld>
            <a:endParaRPr lang="en-US"/>
          </a:p>
        </p:txBody>
      </p:sp>
    </p:spTree>
    <p:extLst>
      <p:ext uri="{BB962C8B-B14F-4D97-AF65-F5344CB8AC3E}">
        <p14:creationId xmlns:p14="http://schemas.microsoft.com/office/powerpoint/2010/main" val="218949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prstClr val="black"/>
                </a:solidFill>
                <a:latin typeface="Times New Roman" panose="02020603050405020304" pitchFamily="18" charset="0"/>
                <a:cs typeface="Times New Roman" panose="02020603050405020304" pitchFamily="18" charset="0"/>
              </a:rPr>
              <a:t>We will begin with reviewing the agenda for this training. (Read Slide)…..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3</a:t>
            </a:fld>
            <a:endParaRPr lang="en-US"/>
          </a:p>
        </p:txBody>
      </p:sp>
    </p:spTree>
    <p:extLst>
      <p:ext uri="{BB962C8B-B14F-4D97-AF65-F5344CB8AC3E}">
        <p14:creationId xmlns:p14="http://schemas.microsoft.com/office/powerpoint/2010/main" val="27764397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1" indent="-228600" algn="just">
              <a:buFont typeface="+mj-lt"/>
              <a:buAutoNum type="arabicPeriod"/>
            </a:pPr>
            <a:r>
              <a:rPr lang="en-US" dirty="0">
                <a:latin typeface="Times New Roman" panose="02020603050405020304" pitchFamily="18" charset="0"/>
                <a:cs typeface="Times New Roman" panose="02020603050405020304" pitchFamily="18" charset="0"/>
              </a:rPr>
              <a:t>Name one type of training that may be documented under MSG #5, Skills Progression. (2)</a:t>
            </a:r>
          </a:p>
          <a:p>
            <a:pPr marL="0" lvl="1" indent="0" algn="just">
              <a:buFont typeface="+mj-lt"/>
              <a:buNone/>
            </a:pPr>
            <a:r>
              <a:rPr lang="en-US" b="1" dirty="0">
                <a:latin typeface="Times New Roman" panose="02020603050405020304" pitchFamily="18" charset="0"/>
                <a:cs typeface="Times New Roman" panose="02020603050405020304" pitchFamily="18" charset="0"/>
              </a:rPr>
              <a:t>      Occupational Skills Training, Customized Training,</a:t>
            </a:r>
          </a:p>
          <a:p>
            <a:pPr marL="0" lvl="1" indent="0" algn="just">
              <a:buFont typeface="+mj-lt"/>
              <a:buNone/>
            </a:pPr>
            <a:r>
              <a:rPr lang="en-US" b="1" dirty="0">
                <a:latin typeface="Times New Roman" panose="02020603050405020304" pitchFamily="18" charset="0"/>
                <a:cs typeface="Times New Roman" panose="02020603050405020304" pitchFamily="18" charset="0"/>
              </a:rPr>
              <a:t>      Incumbent Worker Training </a:t>
            </a:r>
          </a:p>
          <a:p>
            <a:pPr marL="0" lvl="1" indent="0" algn="just">
              <a:buFont typeface="+mj-lt"/>
              <a:buNone/>
            </a:pPr>
            <a:endParaRPr lang="en-US" dirty="0">
              <a:latin typeface="Times New Roman" panose="02020603050405020304" pitchFamily="18" charset="0"/>
              <a:cs typeface="Times New Roman" panose="02020603050405020304" pitchFamily="18" charset="0"/>
            </a:endParaRPr>
          </a:p>
          <a:p>
            <a:pPr marL="228600" lvl="1" indent="-228600" algn="just">
              <a:buFont typeface="+mj-lt"/>
              <a:buAutoNum type="arabicPeriod" startAt="2"/>
            </a:pPr>
            <a:r>
              <a:rPr lang="en-US" dirty="0">
                <a:latin typeface="Times New Roman" panose="02020603050405020304" pitchFamily="18" charset="0"/>
                <a:cs typeface="Times New Roman" panose="02020603050405020304" pitchFamily="18" charset="0"/>
              </a:rPr>
              <a:t>I am a participant, I submitted a copy of a mid-point evaluation demonstrating my success, under which MSG would I document this?</a:t>
            </a:r>
          </a:p>
          <a:p>
            <a:pPr marL="0" lvl="1" indent="0" algn="just">
              <a:buFont typeface="+mj-lt"/>
              <a:buNone/>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Customized Training</a:t>
            </a:r>
          </a:p>
          <a:p>
            <a:pPr marL="0" lvl="1" indent="0" algn="just">
              <a:buFont typeface="+mj-lt"/>
              <a:buNone/>
            </a:pPr>
            <a:endParaRPr lang="en-US" dirty="0">
              <a:latin typeface="Times New Roman" panose="02020603050405020304" pitchFamily="18" charset="0"/>
              <a:cs typeface="Times New Roman" panose="02020603050405020304" pitchFamily="18" charset="0"/>
            </a:endParaRPr>
          </a:p>
          <a:p>
            <a:pPr marL="228600" lvl="1" indent="-228600" algn="just">
              <a:buFont typeface="+mj-lt"/>
              <a:buAutoNum type="arabicPeriod" startAt="3"/>
            </a:pPr>
            <a:r>
              <a:rPr lang="en-US" dirty="0">
                <a:latin typeface="Times New Roman" panose="02020603050405020304" pitchFamily="18" charset="0"/>
                <a:cs typeface="Times New Roman" panose="02020603050405020304" pitchFamily="18" charset="0"/>
              </a:rPr>
              <a:t>A CNA license can be used as documentation for which MSG, Skills Progression?</a:t>
            </a:r>
          </a:p>
          <a:p>
            <a:pPr marL="0" lvl="1" indent="0" algn="just">
              <a:buFont typeface="+mj-lt"/>
              <a:buNone/>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Customized Training and Occupational Skills Training</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21</a:t>
            </a:fld>
            <a:endParaRPr lang="en-US"/>
          </a:p>
        </p:txBody>
      </p:sp>
    </p:spTree>
    <p:extLst>
      <p:ext uri="{BB962C8B-B14F-4D97-AF65-F5344CB8AC3E}">
        <p14:creationId xmlns:p14="http://schemas.microsoft.com/office/powerpoint/2010/main" val="39072620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latin typeface="Times New Roman" panose="02020603050405020304" pitchFamily="18" charset="0"/>
                <a:cs typeface="Times New Roman" panose="02020603050405020304" pitchFamily="18" charset="0"/>
              </a:rPr>
              <a:t>Now, we will discuss documentation and what is required. </a:t>
            </a:r>
          </a:p>
          <a:p>
            <a:pPr algn="l"/>
            <a:r>
              <a:rPr lang="en-US" dirty="0">
                <a:latin typeface="Times New Roman" panose="02020603050405020304" pitchFamily="18" charset="0"/>
                <a:cs typeface="Times New Roman" panose="02020603050405020304" pitchFamily="18" charset="0"/>
              </a:rPr>
              <a:t>LWDBs must (Read Slide)</a:t>
            </a:r>
          </a:p>
          <a:p>
            <a:pPr algn="l"/>
            <a:endParaRPr lang="en-US" dirty="0">
              <a:latin typeface="Times New Roman" panose="02020603050405020304" pitchFamily="18" charset="0"/>
              <a:cs typeface="Times New Roman" panose="02020603050405020304" pitchFamily="18" charset="0"/>
            </a:endParaRPr>
          </a:p>
          <a:p>
            <a:pPr algn="l"/>
            <a:r>
              <a:rPr lang="en-US" dirty="0">
                <a:latin typeface="Times New Roman" panose="02020603050405020304" pitchFamily="18" charset="0"/>
                <a:cs typeface="Times New Roman" panose="02020603050405020304" pitchFamily="18" charset="0"/>
              </a:rPr>
              <a:t>All fields in Employ Florida with red asterisks must be completed prior to exiting the file.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22</a:t>
            </a:fld>
            <a:endParaRPr lang="en-US"/>
          </a:p>
        </p:txBody>
      </p:sp>
    </p:spTree>
    <p:extLst>
      <p:ext uri="{BB962C8B-B14F-4D97-AF65-F5344CB8AC3E}">
        <p14:creationId xmlns:p14="http://schemas.microsoft.com/office/powerpoint/2010/main" val="535561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latin typeface="Times New Roman" panose="02020603050405020304" pitchFamily="18" charset="0"/>
                <a:cs typeface="Times New Roman" panose="02020603050405020304" pitchFamily="18" charset="0"/>
              </a:rPr>
              <a:t>Ok, now let’s review the state and local requirements for documenting MSGs.</a:t>
            </a:r>
          </a:p>
          <a:p>
            <a:pPr algn="l"/>
            <a:endParaRPr lang="en-US" dirty="0">
              <a:latin typeface="Times New Roman" panose="02020603050405020304" pitchFamily="18" charset="0"/>
              <a:cs typeface="Times New Roman" panose="02020603050405020304" pitchFamily="18" charset="0"/>
            </a:endParaRPr>
          </a:p>
          <a:p>
            <a:pPr algn="l"/>
            <a:r>
              <a:rPr lang="en-US" dirty="0">
                <a:latin typeface="Times New Roman" panose="02020603050405020304" pitchFamily="18" charset="0"/>
                <a:cs typeface="Times New Roman" panose="02020603050405020304" pitchFamily="18" charset="0"/>
              </a:rPr>
              <a:t>All services provided under WIOA must be monitored annually and LWDBs must….(Read Slide)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23</a:t>
            </a:fld>
            <a:endParaRPr lang="en-US"/>
          </a:p>
        </p:txBody>
      </p:sp>
    </p:spTree>
    <p:extLst>
      <p:ext uri="{BB962C8B-B14F-4D97-AF65-F5344CB8AC3E}">
        <p14:creationId xmlns:p14="http://schemas.microsoft.com/office/powerpoint/2010/main" val="33017424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ea typeface="Calibri" panose="020F0502020204030204" pitchFamily="34" charset="0"/>
                <a:cs typeface="Times New Roman" panose="02020603050405020304" pitchFamily="18" charset="0"/>
              </a:rPr>
              <a:t>Lastly, a few resources are included for your use.</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24</a:t>
            </a:fld>
            <a:endParaRPr lang="en-US"/>
          </a:p>
        </p:txBody>
      </p:sp>
    </p:spTree>
    <p:extLst>
      <p:ext uri="{BB962C8B-B14F-4D97-AF65-F5344CB8AC3E}">
        <p14:creationId xmlns:p14="http://schemas.microsoft.com/office/powerpoint/2010/main" val="28737714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26</a:t>
            </a:fld>
            <a:endParaRPr lang="en-US"/>
          </a:p>
        </p:txBody>
      </p:sp>
    </p:spTree>
    <p:extLst>
      <p:ext uri="{BB962C8B-B14F-4D97-AF65-F5344CB8AC3E}">
        <p14:creationId xmlns:p14="http://schemas.microsoft.com/office/powerpoint/2010/main" val="865177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dirty="0">
                <a:latin typeface="Times New Roman" panose="02020603050405020304" pitchFamily="18" charset="0"/>
                <a:cs typeface="Times New Roman" panose="02020603050405020304" pitchFamily="18" charset="0"/>
              </a:rPr>
              <a:t>Why is recording MSGs mandatory with the Workforce Innovation and Opportunity Act (WIOA)?</a:t>
            </a:r>
          </a:p>
          <a:p>
            <a:pPr algn="just"/>
            <a:endParaRPr lang="en-US" sz="1200" dirty="0">
              <a:latin typeface="Times New Roman" panose="02020603050405020304" pitchFamily="18" charset="0"/>
              <a:cs typeface="Times New Roman" panose="02020603050405020304" pitchFamily="18" charset="0"/>
            </a:endParaRPr>
          </a:p>
          <a:p>
            <a:pPr algn="just"/>
            <a:r>
              <a:rPr lang="en-US" sz="1200" dirty="0">
                <a:latin typeface="Times New Roman" panose="02020603050405020304" pitchFamily="18" charset="0"/>
                <a:cs typeface="Times New Roman" panose="02020603050405020304" pitchFamily="18" charset="0"/>
              </a:rPr>
              <a:t>20 CFR 677.155 establishes performance accountability indicators and performance reporting requirements to assess the effectiveness of states, and LWDBs in achieving positive outcomes for individuals served by the workforce development system’s core programs. </a:t>
            </a:r>
          </a:p>
          <a:p>
            <a:pPr algn="just"/>
            <a:endParaRPr lang="en-US" sz="1200" dirty="0">
              <a:latin typeface="Times New Roman" panose="02020603050405020304" pitchFamily="18" charset="0"/>
              <a:cs typeface="Times New Roman" panose="02020603050405020304" pitchFamily="18" charset="0"/>
            </a:endParaRPr>
          </a:p>
          <a:p>
            <a:pPr algn="just"/>
            <a:r>
              <a:rPr lang="en-US" sz="1200" dirty="0">
                <a:latin typeface="Times New Roman" panose="02020603050405020304" pitchFamily="18" charset="0"/>
                <a:cs typeface="Times New Roman" panose="02020603050405020304" pitchFamily="18" charset="0"/>
              </a:rPr>
              <a:t>Those core programs include the Wagner-</a:t>
            </a:r>
            <a:r>
              <a:rPr lang="en-US" sz="1200" dirty="0" err="1">
                <a:latin typeface="Times New Roman" panose="02020603050405020304" pitchFamily="18" charset="0"/>
                <a:cs typeface="Times New Roman" panose="02020603050405020304" pitchFamily="18" charset="0"/>
              </a:rPr>
              <a:t>Peyser</a:t>
            </a:r>
            <a:r>
              <a:rPr lang="en-US" sz="1200" dirty="0">
                <a:latin typeface="Times New Roman" panose="02020603050405020304" pitchFamily="18" charset="0"/>
                <a:cs typeface="Times New Roman" panose="02020603050405020304" pitchFamily="18" charset="0"/>
              </a:rPr>
              <a:t>, WIOA Adult, WIOA Dislocated Worker and WIOA  Youth programs. </a:t>
            </a:r>
          </a:p>
          <a:p>
            <a:pPr algn="just"/>
            <a:endParaRPr lang="en-US" sz="1200" dirty="0">
              <a:latin typeface="Times New Roman" panose="02020603050405020304" pitchFamily="18" charset="0"/>
              <a:cs typeface="Times New Roman" panose="02020603050405020304" pitchFamily="18" charset="0"/>
            </a:endParaRPr>
          </a:p>
          <a:p>
            <a:pPr algn="just"/>
            <a:r>
              <a:rPr lang="en-US" sz="1200" dirty="0">
                <a:latin typeface="Times New Roman" panose="02020603050405020304" pitchFamily="18" charset="0"/>
                <a:cs typeface="Times New Roman" panose="02020603050405020304" pitchFamily="18" charset="0"/>
              </a:rPr>
              <a:t>MSG is one of the six primary indicators of performance</a:t>
            </a:r>
            <a:r>
              <a:rPr lang="en-US" sz="1200" b="1" dirty="0">
                <a:latin typeface="Times New Roman" panose="02020603050405020304" pitchFamily="18" charset="0"/>
                <a:cs typeface="Times New Roman" panose="02020603050405020304" pitchFamily="18" charset="0"/>
              </a:rPr>
              <a:t>. </a:t>
            </a:r>
            <a:endParaRPr lang="en-US" sz="1400" b="1" dirty="0">
              <a:latin typeface="NewCenturySchlbk-Roman"/>
            </a:endParaRP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4</a:t>
            </a:fld>
            <a:endParaRPr lang="en-US"/>
          </a:p>
        </p:txBody>
      </p:sp>
    </p:spTree>
    <p:extLst>
      <p:ext uri="{BB962C8B-B14F-4D97-AF65-F5344CB8AC3E}">
        <p14:creationId xmlns:p14="http://schemas.microsoft.com/office/powerpoint/2010/main" val="306059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Let’s define Measurable Skill Gains…….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What is a measurable skill gains?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 measurable skill gains is the documented academic, technical, occupational, or other form of progress leading to a recognized post-secondary credential or employment </a:t>
            </a:r>
            <a:r>
              <a:rPr lang="en-US" sz="1200" dirty="0">
                <a:solidFill>
                  <a:schemeClr val="bg2">
                    <a:lumMod val="10000"/>
                  </a:schemeClr>
                </a:solidFill>
                <a:latin typeface="Times New Roman" panose="02020603050405020304" pitchFamily="18" charset="0"/>
                <a:cs typeface="Times New Roman" panose="02020603050405020304" pitchFamily="18" charset="0"/>
              </a:rPr>
              <a:t>of individuals who are in an education or training program.</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It is used to gauge the interim progress for each participant enrolled in education or training services for a specified reporting period. It is not exit based and it captures the progression of the participant goals.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 participant may have multiple gains during a program year; however, only one MSG will count for performance reporting per participant per year.</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5</a:t>
            </a:fld>
            <a:endParaRPr lang="en-US"/>
          </a:p>
        </p:txBody>
      </p:sp>
    </p:spTree>
    <p:extLst>
      <p:ext uri="{BB962C8B-B14F-4D97-AF65-F5344CB8AC3E}">
        <p14:creationId xmlns:p14="http://schemas.microsoft.com/office/powerpoint/2010/main" val="4152746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New Roman" panose="02020603050405020304" pitchFamily="18" charset="0"/>
                <a:ea typeface="+mn-ea"/>
                <a:cs typeface="Times New Roman" panose="02020603050405020304" pitchFamily="18" charset="0"/>
              </a:rPr>
              <a:t>Okay, so what does front-line staff need to know?</a:t>
            </a:r>
          </a:p>
          <a:p>
            <a:endParaRPr lang="en-US" sz="120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200" kern="1200" dirty="0">
                <a:solidFill>
                  <a:schemeClr val="tx1"/>
                </a:solidFill>
                <a:effectLst/>
                <a:latin typeface="Times New Roman" panose="02020603050405020304" pitchFamily="18" charset="0"/>
                <a:ea typeface="+mn-ea"/>
                <a:cs typeface="Times New Roman" panose="02020603050405020304" pitchFamily="18" charset="0"/>
              </a:rPr>
              <a:t>Well, for a participant who is enrolled in an education or training program that is not intended to result in a credential, LWDBs must capture the progress made in the participant’s program as a MSG. </a:t>
            </a:r>
          </a:p>
          <a:p>
            <a:pPr algn="just"/>
            <a:endParaRPr lang="en-US" sz="120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200" kern="1200" dirty="0">
                <a:solidFill>
                  <a:schemeClr val="tx1"/>
                </a:solidFill>
                <a:effectLst/>
                <a:latin typeface="Times New Roman" panose="02020603050405020304" pitchFamily="18" charset="0"/>
                <a:ea typeface="+mn-ea"/>
                <a:cs typeface="Times New Roman" panose="02020603050405020304" pitchFamily="18" charset="0"/>
              </a:rPr>
              <a:t>What’s an example of this? Can anyone give me an example? (Brief discussion)</a:t>
            </a:r>
          </a:p>
          <a:p>
            <a:pPr algn="just"/>
            <a:endParaRPr lang="en-US" sz="1200" kern="1200" dirty="0">
              <a:solidFill>
                <a:schemeClr val="tx1"/>
              </a:solidFill>
              <a:effectLst/>
              <a:latin typeface="Times New Roman" panose="02020603050405020304" pitchFamily="18" charset="0"/>
              <a:ea typeface="+mn-ea"/>
              <a:cs typeface="Times New Roman" panose="02020603050405020304" pitchFamily="18" charset="0"/>
            </a:endParaRPr>
          </a:p>
          <a:p>
            <a:pPr algn="just"/>
            <a:r>
              <a:rPr lang="en-US" sz="1200" kern="1200" dirty="0">
                <a:solidFill>
                  <a:schemeClr val="tx1"/>
                </a:solidFill>
                <a:effectLst/>
                <a:latin typeface="Times New Roman" panose="02020603050405020304" pitchFamily="18" charset="0"/>
                <a:ea typeface="+mn-ea"/>
                <a:cs typeface="Times New Roman" panose="02020603050405020304" pitchFamily="18" charset="0"/>
              </a:rPr>
              <a:t>Another example is a participant receiving a Occupational Skills Training (OST) Certificate. The training program will result in the participant only receiving a certificate or may be a short-term training</a:t>
            </a:r>
            <a:r>
              <a:rPr lang="en-US" dirty="0">
                <a:latin typeface="Times New Roman" panose="02020603050405020304" pitchFamily="18" charset="0"/>
                <a:cs typeface="Times New Roman" panose="02020603050405020304" pitchFamily="18" charset="0"/>
              </a:rPr>
              <a:t>. </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LWDBs are responsible for capturing all progress made by the participant. </a:t>
            </a:r>
          </a:p>
          <a:p>
            <a:pPr algn="just"/>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p>
          <a:p>
            <a:pPr algn="just"/>
            <a:r>
              <a:rPr lang="en-US" sz="1200" kern="1200" dirty="0">
                <a:solidFill>
                  <a:schemeClr val="tx1"/>
                </a:solidFill>
                <a:effectLst/>
                <a:latin typeface="Times New Roman" panose="02020603050405020304" pitchFamily="18" charset="0"/>
                <a:ea typeface="+mn-ea"/>
                <a:cs typeface="Times New Roman" panose="02020603050405020304" pitchFamily="18" charset="0"/>
              </a:rPr>
              <a:t>Next, MSGs are not exit based. </a:t>
            </a:r>
          </a:p>
          <a:p>
            <a:pPr algn="just"/>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p>
          <a:p>
            <a:pPr algn="just"/>
            <a:r>
              <a:rPr lang="en-US" sz="1200" kern="1200" dirty="0">
                <a:solidFill>
                  <a:schemeClr val="tx1"/>
                </a:solidFill>
                <a:effectLst/>
                <a:latin typeface="Times New Roman" panose="02020603050405020304" pitchFamily="18" charset="0"/>
                <a:ea typeface="+mn-ea"/>
                <a:cs typeface="Times New Roman" panose="02020603050405020304" pitchFamily="18" charset="0"/>
              </a:rPr>
              <a:t>LWDBs must develop local operating procedures (LOPs) to govern documenting MSGs for the local area. The LOPs must align with the state’s MSG policy. WIOA provides the foundational structure for documenting and recording MSGs. However, each LWDB is responsible for ensuring compliance in the local area regarding this process.</a:t>
            </a:r>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6</a:t>
            </a:fld>
            <a:endParaRPr lang="en-US"/>
          </a:p>
        </p:txBody>
      </p:sp>
    </p:spTree>
    <p:extLst>
      <p:ext uri="{BB962C8B-B14F-4D97-AF65-F5344CB8AC3E}">
        <p14:creationId xmlns:p14="http://schemas.microsoft.com/office/powerpoint/2010/main" val="1188488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Font typeface="+mj-lt"/>
              <a:buNone/>
            </a:pPr>
            <a:r>
              <a:rPr lang="en-US" dirty="0">
                <a:latin typeface="Times New Roman" panose="02020603050405020304" pitchFamily="18" charset="0"/>
                <a:cs typeface="Times New Roman" panose="02020603050405020304" pitchFamily="18" charset="0"/>
              </a:rPr>
              <a:t>Now, let’s review the </a:t>
            </a:r>
            <a:r>
              <a:rPr lang="en-US" b="1" dirty="0">
                <a:latin typeface="Times New Roman" panose="02020603050405020304" pitchFamily="18" charset="0"/>
                <a:cs typeface="Times New Roman" panose="02020603050405020304" pitchFamily="18" charset="0"/>
              </a:rPr>
              <a:t>five types of MSGs</a:t>
            </a:r>
            <a:r>
              <a:rPr lang="en-US" dirty="0">
                <a:latin typeface="Times New Roman" panose="02020603050405020304" pitchFamily="18" charset="0"/>
                <a:cs typeface="Times New Roman" panose="02020603050405020304" pitchFamily="18" charset="0"/>
              </a:rPr>
              <a:t>:</a:t>
            </a:r>
          </a:p>
          <a:p>
            <a:pPr marL="0" indent="0" algn="just">
              <a:buFont typeface="+mj-lt"/>
              <a:buNone/>
            </a:pPr>
            <a:endParaRPr lang="en-US" dirty="0">
              <a:latin typeface="Times New Roman" panose="02020603050405020304" pitchFamily="18" charset="0"/>
              <a:cs typeface="Times New Roman" panose="02020603050405020304" pitchFamily="18" charset="0"/>
            </a:endParaRPr>
          </a:p>
          <a:p>
            <a:pPr marL="0" indent="0" algn="just">
              <a:buFont typeface="+mj-lt"/>
              <a:buNone/>
            </a:pPr>
            <a:r>
              <a:rPr lang="en-US" dirty="0">
                <a:latin typeface="Times New Roman" panose="02020603050405020304" pitchFamily="18" charset="0"/>
                <a:cs typeface="Times New Roman" panose="02020603050405020304" pitchFamily="18" charset="0"/>
              </a:rPr>
              <a:t>Achievement of at least one educational functioning level, if the participant is receiving instruction below postsecondary education level.</a:t>
            </a:r>
          </a:p>
          <a:p>
            <a:pPr algn="just"/>
            <a:r>
              <a:rPr lang="en-US" dirty="0">
                <a:latin typeface="Times New Roman" panose="02020603050405020304" pitchFamily="18" charset="0"/>
                <a:cs typeface="Times New Roman" panose="02020603050405020304" pitchFamily="18" charset="0"/>
              </a:rPr>
              <a:t>      </a:t>
            </a:r>
          </a:p>
          <a:p>
            <a:pPr marL="0" indent="0" algn="just">
              <a:buFont typeface="Arial" panose="020B0604020202020204" pitchFamily="34" charset="0"/>
              <a:buNone/>
            </a:pPr>
            <a:r>
              <a:rPr lang="en-US" dirty="0">
                <a:solidFill>
                  <a:schemeClr val="bg2">
                    <a:lumMod val="10000"/>
                  </a:schemeClr>
                </a:solidFill>
                <a:latin typeface="Times New Roman" panose="02020603050405020304" pitchFamily="18" charset="0"/>
                <a:cs typeface="Times New Roman" panose="02020603050405020304" pitchFamily="18" charset="0"/>
              </a:rPr>
              <a:t>Is a</a:t>
            </a:r>
            <a:r>
              <a:rPr lang="en-US" sz="1200" dirty="0">
                <a:solidFill>
                  <a:schemeClr val="bg2">
                    <a:lumMod val="10000"/>
                  </a:schemeClr>
                </a:solidFill>
                <a:latin typeface="Times New Roman" panose="02020603050405020304" pitchFamily="18" charset="0"/>
                <a:cs typeface="Times New Roman" panose="02020603050405020304" pitchFamily="18" charset="0"/>
              </a:rPr>
              <a:t> college degree is a post secondary education? Yes.</a:t>
            </a:r>
          </a:p>
          <a:p>
            <a:pPr marL="0" indent="0" algn="just">
              <a:buFont typeface="Arial" panose="020B0604020202020204" pitchFamily="34" charset="0"/>
              <a:buNone/>
            </a:pPr>
            <a:endParaRPr lang="en-US" sz="1200" dirty="0">
              <a:solidFill>
                <a:schemeClr val="bg2">
                  <a:lumMod val="10000"/>
                </a:schemeClr>
              </a:solidFill>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r>
              <a:rPr lang="en-US" sz="1200" dirty="0">
                <a:solidFill>
                  <a:schemeClr val="bg2">
                    <a:lumMod val="10000"/>
                  </a:schemeClr>
                </a:solidFill>
                <a:latin typeface="Times New Roman" panose="02020603050405020304" pitchFamily="18" charset="0"/>
                <a:cs typeface="Times New Roman" panose="02020603050405020304" pitchFamily="18" charset="0"/>
              </a:rPr>
              <a:t>The next MSG is: </a:t>
            </a:r>
          </a:p>
          <a:p>
            <a:pPr marL="0" indent="0" algn="just">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a:p>
            <a:pPr marL="0" indent="0" algn="just">
              <a:buFont typeface="+mj-lt"/>
              <a:buNone/>
            </a:pPr>
            <a:r>
              <a:rPr lang="en-US" dirty="0">
                <a:latin typeface="Times New Roman" panose="02020603050405020304" pitchFamily="18" charset="0"/>
                <a:cs typeface="Times New Roman" panose="02020603050405020304" pitchFamily="18" charset="0"/>
              </a:rPr>
              <a:t>Attainment of secondary school diploma or equivalent. Is this a GED or HSD? Yes</a:t>
            </a:r>
          </a:p>
          <a:p>
            <a:pPr marL="0" indent="0" algn="just">
              <a:buFont typeface="+mj-lt"/>
              <a:buNone/>
            </a:pPr>
            <a:endParaRPr lang="en-US" dirty="0">
              <a:latin typeface="Times New Roman" panose="02020603050405020304" pitchFamily="18" charset="0"/>
              <a:cs typeface="Times New Roman" panose="02020603050405020304" pitchFamily="18" charset="0"/>
            </a:endParaRPr>
          </a:p>
          <a:p>
            <a:pPr marL="0" indent="0" algn="just">
              <a:buFont typeface="+mj-lt"/>
              <a:buNone/>
            </a:pPr>
            <a:r>
              <a:rPr lang="en-US" dirty="0">
                <a:latin typeface="Times New Roman" panose="02020603050405020304" pitchFamily="18" charset="0"/>
                <a:cs typeface="Times New Roman" panose="02020603050405020304" pitchFamily="18" charset="0"/>
              </a:rPr>
              <a:t>Then we have a secondary or postsecondary transcript for sufficient number of credit hours. </a:t>
            </a:r>
          </a:p>
          <a:p>
            <a:pPr marL="628650" lvl="1" indent="-1714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Secondary: transcript or report card for one semester</a:t>
            </a:r>
          </a:p>
          <a:p>
            <a:pPr marL="628650" lvl="1" indent="-1714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Postsecondary: at least twelve hours per semester or, for part-time students, a total of at least twelve hours over two completed consecutive semesters </a:t>
            </a:r>
          </a:p>
          <a:p>
            <a:pPr marL="0" indent="0" algn="just">
              <a:buFont typeface="+mj-lt"/>
              <a:buNone/>
            </a:pPr>
            <a:r>
              <a:rPr lang="en-US" dirty="0">
                <a:latin typeface="Times New Roman" panose="02020603050405020304" pitchFamily="18" charset="0"/>
                <a:cs typeface="Times New Roman" panose="02020603050405020304" pitchFamily="18" charset="0"/>
              </a:rPr>
              <a:t>For example – </a:t>
            </a:r>
          </a:p>
          <a:p>
            <a:pPr marL="0" indent="0" algn="just">
              <a:buFont typeface="+mj-lt"/>
              <a:buNone/>
            </a:pPr>
            <a:r>
              <a:rPr lang="en-US" dirty="0">
                <a:latin typeface="Times New Roman" panose="02020603050405020304" pitchFamily="18" charset="0"/>
                <a:cs typeface="Times New Roman" panose="02020603050405020304" pitchFamily="18" charset="0"/>
              </a:rPr>
              <a:t>If I am participant and I enroll into Tallahassee Community College and complete six hours one semester and three hours the next semester consecutively and I receive all A’s, would front-line staff document this as a credential?</a:t>
            </a:r>
          </a:p>
          <a:p>
            <a:pPr marL="0" indent="0" algn="just">
              <a:buFont typeface="+mj-lt"/>
              <a:buNone/>
            </a:pPr>
            <a:endParaRPr lang="en-US" dirty="0">
              <a:latin typeface="Times New Roman" panose="02020603050405020304" pitchFamily="18" charset="0"/>
              <a:cs typeface="Times New Roman" panose="02020603050405020304" pitchFamily="18" charset="0"/>
            </a:endParaRPr>
          </a:p>
          <a:p>
            <a:pPr marL="0" indent="0" algn="just">
              <a:buFont typeface="+mj-lt"/>
              <a:buNone/>
            </a:pPr>
            <a:r>
              <a:rPr lang="en-US" dirty="0">
                <a:latin typeface="Times New Roman" panose="02020603050405020304" pitchFamily="18" charset="0"/>
                <a:cs typeface="Times New Roman" panose="02020603050405020304" pitchFamily="18" charset="0"/>
              </a:rPr>
              <a:t>Answer:	</a:t>
            </a:r>
          </a:p>
          <a:p>
            <a:pPr marL="0" indent="0" algn="l">
              <a:buFont typeface="+mj-lt"/>
              <a:buNone/>
            </a:pPr>
            <a:r>
              <a:rPr lang="en-US" dirty="0">
                <a:latin typeface="Times New Roman" panose="02020603050405020304" pitchFamily="18" charset="0"/>
                <a:cs typeface="Times New Roman" panose="02020603050405020304" pitchFamily="18" charset="0"/>
              </a:rPr>
              <a:t>NO, they would not. Staff should not document credit hours until the total number of required credit hours have been reached. </a:t>
            </a:r>
          </a:p>
          <a:p>
            <a:pPr marL="0" indent="0" algn="just">
              <a:buFont typeface="+mj-lt"/>
              <a:buNone/>
            </a:pPr>
            <a:endParaRPr lang="en-US" dirty="0">
              <a:latin typeface="Times New Roman" panose="02020603050405020304" pitchFamily="18" charset="0"/>
              <a:cs typeface="Times New Roman" panose="02020603050405020304" pitchFamily="18" charset="0"/>
            </a:endParaRPr>
          </a:p>
          <a:p>
            <a:pPr marL="0" indent="0" algn="just">
              <a:buFont typeface="+mj-lt"/>
              <a:buNone/>
            </a:pPr>
            <a:r>
              <a:rPr lang="en-US" dirty="0">
                <a:latin typeface="Times New Roman" panose="02020603050405020304" pitchFamily="18" charset="0"/>
                <a:cs typeface="Times New Roman" panose="02020603050405020304" pitchFamily="18" charset="0"/>
              </a:rPr>
              <a:t>And, how may hours is that? Twelve</a:t>
            </a:r>
          </a:p>
          <a:p>
            <a:pPr marL="0" indent="0" algn="just">
              <a:buFont typeface="+mj-lt"/>
              <a:buNone/>
            </a:pPr>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7</a:t>
            </a:fld>
            <a:endParaRPr lang="en-US"/>
          </a:p>
        </p:txBody>
      </p:sp>
    </p:spTree>
    <p:extLst>
      <p:ext uri="{BB962C8B-B14F-4D97-AF65-F5344CB8AC3E}">
        <p14:creationId xmlns:p14="http://schemas.microsoft.com/office/powerpoint/2010/main" val="3598743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Font typeface="+mj-lt"/>
              <a:buNone/>
            </a:pPr>
            <a:r>
              <a:rPr lang="en-US" dirty="0">
                <a:latin typeface="Times New Roman" panose="02020603050405020304" pitchFamily="18" charset="0"/>
                <a:cs typeface="Times New Roman" panose="02020603050405020304" pitchFamily="18" charset="0"/>
              </a:rPr>
              <a:t>Another way to document MSG progress is through a satisfactory progress report toward an established milestone from an employer or training provider.</a:t>
            </a:r>
          </a:p>
          <a:p>
            <a:pPr marL="0" indent="0" algn="just">
              <a:buFont typeface="+mj-lt"/>
              <a:buNone/>
            </a:pPr>
            <a:endParaRPr lang="en-US" dirty="0">
              <a:latin typeface="Times New Roman" panose="02020603050405020304" pitchFamily="18" charset="0"/>
              <a:cs typeface="Times New Roman" panose="02020603050405020304" pitchFamily="18" charset="0"/>
            </a:endParaRPr>
          </a:p>
          <a:p>
            <a:pPr marL="0" indent="0" algn="just">
              <a:buFont typeface="+mj-lt"/>
              <a:buNone/>
            </a:pPr>
            <a:r>
              <a:rPr lang="en-US" dirty="0">
                <a:latin typeface="Times New Roman" panose="02020603050405020304" pitchFamily="18" charset="0"/>
                <a:cs typeface="Times New Roman" panose="02020603050405020304" pitchFamily="18" charset="0"/>
              </a:rPr>
              <a:t>Let’s discuss.	  </a:t>
            </a:r>
          </a:p>
          <a:p>
            <a:pPr marL="0" indent="0" algn="just">
              <a:buFont typeface="+mj-lt"/>
              <a:buNone/>
            </a:pPr>
            <a:r>
              <a:rPr lang="en-US" dirty="0">
                <a:latin typeface="Times New Roman" panose="02020603050405020304" pitchFamily="18" charset="0"/>
                <a:cs typeface="Times New Roman" panose="02020603050405020304" pitchFamily="18" charset="0"/>
              </a:rPr>
              <a:t>	</a:t>
            </a:r>
          </a:p>
          <a:p>
            <a:pPr marL="0" indent="0" algn="just">
              <a:buFont typeface="+mj-lt"/>
              <a:buNone/>
            </a:pPr>
            <a:r>
              <a:rPr lang="en-US" dirty="0">
                <a:latin typeface="Times New Roman" panose="02020603050405020304" pitchFamily="18" charset="0"/>
                <a:cs typeface="Times New Roman" panose="02020603050405020304" pitchFamily="18" charset="0"/>
              </a:rPr>
              <a:t>The final way is the passage of an exam required for an occupation or progress attaining technical/occupational skills as evidenced by trade-related benchmarks. This is an example of Occupational Skill Training.</a:t>
            </a:r>
          </a:p>
          <a:p>
            <a:pPr marL="0" indent="0" algn="just">
              <a:buFont typeface="+mj-lt"/>
              <a:buNone/>
            </a:pPr>
            <a:endParaRPr lang="en-US" dirty="0">
              <a:latin typeface="Times New Roman" panose="02020603050405020304" pitchFamily="18" charset="0"/>
              <a:cs typeface="Times New Roman" panose="02020603050405020304" pitchFamily="18" charset="0"/>
            </a:endParaRPr>
          </a:p>
          <a:p>
            <a:pPr marL="0" indent="0" algn="just">
              <a:buFont typeface="+mj-lt"/>
              <a:buNone/>
            </a:pPr>
            <a:r>
              <a:rPr lang="en-US" dirty="0">
                <a:latin typeface="Times New Roman" panose="02020603050405020304" pitchFamily="18" charset="0"/>
                <a:cs typeface="Times New Roman" panose="02020603050405020304" pitchFamily="18" charset="0"/>
              </a:rPr>
              <a:t>A brief discussion.</a:t>
            </a: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8</a:t>
            </a:fld>
            <a:endParaRPr lang="en-US"/>
          </a:p>
        </p:txBody>
      </p:sp>
    </p:spTree>
    <p:extLst>
      <p:ext uri="{BB962C8B-B14F-4D97-AF65-F5344CB8AC3E}">
        <p14:creationId xmlns:p14="http://schemas.microsoft.com/office/powerpoint/2010/main" val="2779563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1" indent="-228600" algn="just">
              <a:buFont typeface="+mj-lt"/>
              <a:buAutoNum type="arabicPeriod"/>
            </a:pPr>
            <a:r>
              <a:rPr lang="en-US" dirty="0">
                <a:latin typeface="Times New Roman" panose="02020603050405020304" pitchFamily="18" charset="0"/>
                <a:cs typeface="Times New Roman" panose="02020603050405020304" pitchFamily="18" charset="0"/>
              </a:rPr>
              <a:t>Answer: primary indicators of performance. </a:t>
            </a:r>
          </a:p>
          <a:p>
            <a:pPr marL="0" lvl="1" indent="0" algn="just">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a:p>
            <a:pPr marL="228600" lvl="1" indent="-228600">
              <a:buFont typeface="+mj-lt"/>
              <a:buAutoNum type="arabicPeriod" startAt="2"/>
            </a:pPr>
            <a:r>
              <a:rPr lang="en-US" dirty="0">
                <a:latin typeface="Times New Roman" panose="02020603050405020304" pitchFamily="18" charset="0"/>
                <a:cs typeface="Times New Roman" panose="02020603050405020304" pitchFamily="18" charset="0"/>
              </a:rPr>
              <a:t>Answer: align with DEO’s MSG policy. </a:t>
            </a:r>
          </a:p>
          <a:p>
            <a:pPr marL="0" lvl="1" indent="0" algn="just">
              <a:buFont typeface="+mj-lt"/>
              <a:buNone/>
            </a:pPr>
            <a:endParaRPr lang="en-US" dirty="0">
              <a:latin typeface="Times New Roman" panose="02020603050405020304" pitchFamily="18" charset="0"/>
              <a:cs typeface="Times New Roman" panose="02020603050405020304" pitchFamily="18" charset="0"/>
            </a:endParaRPr>
          </a:p>
          <a:p>
            <a:pPr marL="228600" lvl="1" indent="-228600" algn="just">
              <a:buFont typeface="+mj-lt"/>
              <a:buAutoNum type="arabicPeriod" startAt="3"/>
            </a:pPr>
            <a:r>
              <a:rPr lang="en-US" dirty="0">
                <a:latin typeface="Times New Roman" panose="02020603050405020304" pitchFamily="18" charset="0"/>
                <a:cs typeface="Times New Roman" panose="02020603050405020304" pitchFamily="18" charset="0"/>
              </a:rPr>
              <a:t>Answers:</a:t>
            </a:r>
          </a:p>
          <a:p>
            <a:pPr marL="0" lvl="1" indent="0" algn="just">
              <a:buFont typeface="+mj-lt"/>
              <a:buNone/>
            </a:pPr>
            <a:r>
              <a:rPr lang="en-US" dirty="0">
                <a:latin typeface="Times New Roman" panose="02020603050405020304" pitchFamily="18" charset="0"/>
                <a:cs typeface="Times New Roman" panose="02020603050405020304" pitchFamily="18" charset="0"/>
              </a:rPr>
              <a:t>      EFL</a:t>
            </a:r>
          </a:p>
          <a:p>
            <a:pPr marL="0" lvl="1" indent="0" algn="just">
              <a:buFont typeface="+mj-lt"/>
              <a:buNone/>
            </a:pPr>
            <a:r>
              <a:rPr lang="en-US" dirty="0">
                <a:latin typeface="Times New Roman" panose="02020603050405020304" pitchFamily="18" charset="0"/>
                <a:cs typeface="Times New Roman" panose="02020603050405020304" pitchFamily="18" charset="0"/>
              </a:rPr>
              <a:t>      Secondary School Diploma</a:t>
            </a:r>
          </a:p>
          <a:p>
            <a:pPr marL="0" lvl="1" indent="0" algn="just">
              <a:buFont typeface="+mj-lt"/>
              <a:buNone/>
            </a:pPr>
            <a:r>
              <a:rPr lang="en-US" dirty="0">
                <a:latin typeface="Times New Roman" panose="02020603050405020304" pitchFamily="18" charset="0"/>
                <a:cs typeface="Times New Roman" panose="02020603050405020304" pitchFamily="18" charset="0"/>
              </a:rPr>
              <a:t>      Secondary or Postsecondary Transcript</a:t>
            </a:r>
          </a:p>
          <a:p>
            <a:pPr marL="0" lvl="1" indent="0" algn="just">
              <a:buFont typeface="+mj-lt"/>
              <a:buNone/>
            </a:pPr>
            <a:r>
              <a:rPr lang="en-US" dirty="0">
                <a:latin typeface="Times New Roman" panose="02020603050405020304" pitchFamily="18" charset="0"/>
                <a:cs typeface="Times New Roman" panose="02020603050405020304" pitchFamily="18" charset="0"/>
              </a:rPr>
              <a:t>      Satisfactory progress report</a:t>
            </a:r>
          </a:p>
          <a:p>
            <a:pPr marL="0" lvl="1" indent="0" algn="just">
              <a:buFont typeface="+mj-lt"/>
              <a:buNone/>
            </a:pPr>
            <a:r>
              <a:rPr lang="en-US" dirty="0">
                <a:latin typeface="Times New Roman" panose="02020603050405020304" pitchFamily="18" charset="0"/>
                <a:cs typeface="Times New Roman" panose="02020603050405020304" pitchFamily="18" charset="0"/>
              </a:rPr>
              <a:t>      Passing of an exam</a:t>
            </a:r>
          </a:p>
          <a:p>
            <a:pPr marL="0" lvl="1" indent="0" algn="just">
              <a:buFont typeface="+mj-lt"/>
              <a:buNone/>
            </a:pPr>
            <a:endParaRPr lang="en-US" dirty="0">
              <a:latin typeface="Times New Roman" panose="02020603050405020304" pitchFamily="18" charset="0"/>
              <a:cs typeface="Times New Roman" panose="02020603050405020304" pitchFamily="18" charset="0"/>
            </a:endParaRPr>
          </a:p>
          <a:p>
            <a:pPr marL="0" lvl="1" indent="0" algn="just">
              <a:buFont typeface="Arial" panose="020B0604020202020204" pitchFamily="34" charset="0"/>
              <a:buNone/>
            </a:pPr>
            <a:r>
              <a:rPr lang="en-US" dirty="0">
                <a:latin typeface="Times New Roman" panose="02020603050405020304" pitchFamily="18" charset="0"/>
                <a:cs typeface="Times New Roman" panose="02020603050405020304" pitchFamily="18" charset="0"/>
              </a:rPr>
              <a:t>T or F </a:t>
            </a:r>
          </a:p>
          <a:p>
            <a:pPr marL="0" lvl="1" indent="0" algn="just">
              <a:buFont typeface="+mj-lt"/>
              <a:buNone/>
            </a:pPr>
            <a:r>
              <a:rPr lang="en-US" dirty="0">
                <a:latin typeface="Times New Roman" panose="02020603050405020304" pitchFamily="18" charset="0"/>
                <a:cs typeface="Times New Roman" panose="02020603050405020304" pitchFamily="18" charset="0"/>
              </a:rPr>
              <a:t>4.   False, participants may have multiple MSGs but only one will be counted for performance reporting purposes.</a:t>
            </a:r>
          </a:p>
          <a:p>
            <a:pPr marL="228600" lvl="1" indent="-228600" algn="just">
              <a:buFont typeface="+mj-lt"/>
              <a:buAutoNum type="arabicPeriod"/>
            </a:pPr>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9</a:t>
            </a:fld>
            <a:endParaRPr lang="en-US"/>
          </a:p>
        </p:txBody>
      </p:sp>
    </p:spTree>
    <p:extLst>
      <p:ext uri="{BB962C8B-B14F-4D97-AF65-F5344CB8AC3E}">
        <p14:creationId xmlns:p14="http://schemas.microsoft.com/office/powerpoint/2010/main" val="2705715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latin typeface="Times New Roman" panose="02020603050405020304" pitchFamily="18" charset="0"/>
                <a:cs typeface="Times New Roman" panose="02020603050405020304" pitchFamily="18" charset="0"/>
              </a:rPr>
              <a:t>Ok, there are three ways to measure EFL….(Read Slide)</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What is a basic </a:t>
            </a:r>
            <a:r>
              <a:rPr lang="en-US" sz="1200" dirty="0">
                <a:solidFill>
                  <a:schemeClr val="bg2">
                    <a:lumMod val="10000"/>
                  </a:schemeClr>
                </a:solidFill>
                <a:latin typeface="Times New Roman" panose="02020603050405020304" pitchFamily="18" charset="0"/>
                <a:cs typeface="Times New Roman" panose="02020603050405020304" pitchFamily="18" charset="0"/>
              </a:rPr>
              <a:t>skill pre- and post-test? </a:t>
            </a:r>
            <a:r>
              <a:rPr lang="en-US" dirty="0">
                <a:solidFill>
                  <a:schemeClr val="bg2">
                    <a:lumMod val="10000"/>
                  </a:schemeClr>
                </a:solidFill>
                <a:latin typeface="Times New Roman" panose="02020603050405020304" pitchFamily="18" charset="0"/>
                <a:cs typeface="Times New Roman" panose="02020603050405020304" pitchFamily="18" charset="0"/>
              </a:rPr>
              <a:t> </a:t>
            </a:r>
            <a:r>
              <a:rPr lang="en-US" sz="1200" dirty="0">
                <a:solidFill>
                  <a:schemeClr val="bg2">
                    <a:lumMod val="10000"/>
                  </a:schemeClr>
                </a:solidFill>
                <a:latin typeface="Times New Roman" panose="02020603050405020304" pitchFamily="18" charset="0"/>
                <a:cs typeface="Times New Roman" panose="02020603050405020304" pitchFamily="18" charset="0"/>
              </a:rPr>
              <a:t>Who can give me an example of this type of test? (Discuss)</a:t>
            </a:r>
          </a:p>
          <a:p>
            <a:pPr algn="just"/>
            <a:endParaRPr lang="en-US" dirty="0">
              <a:solidFill>
                <a:schemeClr val="bg2">
                  <a:lumMod val="10000"/>
                </a:schemeClr>
              </a:solidFill>
              <a:latin typeface="Times New Roman" panose="02020603050405020304" pitchFamily="18" charset="0"/>
              <a:cs typeface="Times New Roman" panose="02020603050405020304" pitchFamily="18" charset="0"/>
            </a:endParaRPr>
          </a:p>
          <a:p>
            <a:pPr algn="just"/>
            <a:r>
              <a:rPr lang="en-US" dirty="0">
                <a:solidFill>
                  <a:schemeClr val="bg2">
                    <a:lumMod val="10000"/>
                  </a:schemeClr>
                </a:solidFill>
                <a:latin typeface="Times New Roman" panose="02020603050405020304" pitchFamily="18" charset="0"/>
                <a:cs typeface="Times New Roman" panose="02020603050405020304" pitchFamily="18" charset="0"/>
              </a:rPr>
              <a:t>The TABE is one example and each local area is different….are there other examples of a post and pre tests? (Discussion)</a:t>
            </a:r>
            <a:endParaRPr lang="en-US" sz="1200" dirty="0">
              <a:solidFill>
                <a:schemeClr val="bg2">
                  <a:lumMod val="10000"/>
                </a:schemeClr>
              </a:solidFill>
              <a:latin typeface="Times New Roman" panose="02020603050405020304" pitchFamily="18" charset="0"/>
              <a:cs typeface="Times New Roman" panose="02020603050405020304" pitchFamily="18" charset="0"/>
            </a:endParaRPr>
          </a:p>
          <a:p>
            <a:pPr algn="just"/>
            <a:endParaRPr lang="en-US" sz="1200" dirty="0">
              <a:solidFill>
                <a:schemeClr val="bg2">
                  <a:lumMod val="10000"/>
                </a:schemeClr>
              </a:solidFill>
              <a:latin typeface="Times New Roman" panose="02020603050405020304" pitchFamily="18" charset="0"/>
              <a:cs typeface="Times New Roman" panose="02020603050405020304" pitchFamily="18" charset="0"/>
            </a:endParaRPr>
          </a:p>
          <a:p>
            <a:pPr algn="just"/>
            <a:r>
              <a:rPr lang="en-US" sz="1200" dirty="0">
                <a:solidFill>
                  <a:schemeClr val="bg2">
                    <a:lumMod val="10000"/>
                  </a:schemeClr>
                </a:solidFill>
                <a:latin typeface="Times New Roman" panose="02020603050405020304" pitchFamily="18" charset="0"/>
                <a:cs typeface="Times New Roman" panose="02020603050405020304" pitchFamily="18" charset="0"/>
              </a:rPr>
              <a:t>(Read Slide)</a:t>
            </a:r>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D4C95AC-A3AE-480C-9ADF-C7206673AE40}" type="slidenum">
              <a:rPr lang="en-US" smtClean="0"/>
              <a:t>10</a:t>
            </a:fld>
            <a:endParaRPr lang="en-US"/>
          </a:p>
        </p:txBody>
      </p:sp>
    </p:spTree>
    <p:extLst>
      <p:ext uri="{BB962C8B-B14F-4D97-AF65-F5344CB8AC3E}">
        <p14:creationId xmlns:p14="http://schemas.microsoft.com/office/powerpoint/2010/main" val="4275177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64E23-4CB6-7816-6FCE-840FB38064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71AC1E-BE95-3C84-4DEF-AE6AA1712C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61A67E-67A8-5633-0ED4-ADE890CDF14C}"/>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6D443BB4-6240-4C3F-66F3-4AE76BB8C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1E7D70-A769-EA5C-9D62-6DFF750A3A0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421499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A5ADE-5CBA-1B75-10F2-56349574CB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5AD0CF-9733-32D0-A0C7-4CEA06D5CA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B038F-8FCA-810B-997D-1BE77F00FEAB}"/>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ED3948AE-97C2-B22A-E50D-CC8273193C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53857-459B-74F5-A271-986BDD999EA8}"/>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4183020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AD3C82-87D4-E3ED-8D3D-B1A71E8EB7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967294-982D-33C9-D3DB-9E47A7372D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3CCD54-AF99-1832-279F-CFCC9615840C}"/>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A61F6406-DEB6-DBA9-CD11-03A8117951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81E25-EDD2-358B-78B0-4B98E24F2F97}"/>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859937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DEFD-E517-5A37-7163-486E378C2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96CE0A-0772-A7F1-F0E1-EAB02AA5FB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4DC1C6-3DEE-E715-C4F1-A9386D5C78F3}"/>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AB6353E6-B0F9-EB8D-14B4-A7BB23D9E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6F3823-A859-018F-8D57-E42659128B75}"/>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71730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113BA-42E2-5A91-59E3-404447C758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375562-75A9-64DB-255A-8613A27C7A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BF896E-EFB0-10F0-5528-E4AF844C4F4D}"/>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90DF74AB-42E2-0828-AA1B-D9E8323042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9BD4D7-DD1F-4334-DD93-C7603863A1B4}"/>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36579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3BAA4-F598-89F4-6FDF-D53EA22486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90E0A5-D63D-BF48-CB71-2F74C4D49B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38AE4C-B218-D6F6-157A-F03D1E8E96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8EDDA2-BAE3-45A6-1100-41021149AEE4}"/>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6" name="Footer Placeholder 5">
            <a:extLst>
              <a:ext uri="{FF2B5EF4-FFF2-40B4-BE49-F238E27FC236}">
                <a16:creationId xmlns:a16="http://schemas.microsoft.com/office/drawing/2014/main" id="{BE7D220D-3D2A-5815-83AE-DC197F48C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1D11C0-CD3B-5E8B-5FA7-4168BE12E1F4}"/>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09638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9CE2E-9DC0-8550-0367-13EDC29193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ECBD52-C12D-4BFE-875F-8712EB350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4C1880-CA19-4910-069A-5F60651747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A33C3F-F294-FCA8-5496-BC301A36EF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64D20D-00B3-1D2A-51E8-3650DEBE9A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CB2B1A-A62D-2892-C02B-A38C02EF8976}"/>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8" name="Footer Placeholder 7">
            <a:extLst>
              <a:ext uri="{FF2B5EF4-FFF2-40B4-BE49-F238E27FC236}">
                <a16:creationId xmlns:a16="http://schemas.microsoft.com/office/drawing/2014/main" id="{A0B3613A-6BB4-9EBA-0CC5-69D11FD941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14FBDF-028E-689B-5052-21430E30BA4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103959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AA4E-02CD-427A-7DA6-24DA810CBA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E8AC2D-5F8E-96A0-1193-EBCD8EC03D07}"/>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4" name="Footer Placeholder 3">
            <a:extLst>
              <a:ext uri="{FF2B5EF4-FFF2-40B4-BE49-F238E27FC236}">
                <a16:creationId xmlns:a16="http://schemas.microsoft.com/office/drawing/2014/main" id="{15F57071-A154-1A0C-CF7D-D1F8C1D536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FC7762-398B-0006-2BDD-7B351CFB6C50}"/>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64819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CC7581-1C8A-3F14-0422-EB98E189E780}"/>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3" name="Footer Placeholder 2">
            <a:extLst>
              <a:ext uri="{FF2B5EF4-FFF2-40B4-BE49-F238E27FC236}">
                <a16:creationId xmlns:a16="http://schemas.microsoft.com/office/drawing/2014/main" id="{63CAF1F3-1716-63A2-D84D-6068A9AEBF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1D3E25-2583-AD9D-C298-D3A188A06A83}"/>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228876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4CCE1-8B5E-A0BF-4567-296E5798A6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B7E449-FFEB-71CB-DB43-48389A4AD6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99111E-5B2D-C507-DE8B-410045C213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37488A-AA58-CACE-6E39-EA322B0D8AD9}"/>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6" name="Footer Placeholder 5">
            <a:extLst>
              <a:ext uri="{FF2B5EF4-FFF2-40B4-BE49-F238E27FC236}">
                <a16:creationId xmlns:a16="http://schemas.microsoft.com/office/drawing/2014/main" id="{ED261C95-0773-7D76-3D6D-31004F5EDC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EACCD0-B23C-2520-E16C-1CC3E70D2BCF}"/>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14095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5A1D9-04C8-91DC-253F-49492AD612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316650-830B-C798-C6F8-2E467FC018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048306-9358-0053-658E-765D6130E2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858AA9-D262-CB4A-8B47-8690769945DF}"/>
              </a:ext>
            </a:extLst>
          </p:cNvPr>
          <p:cNvSpPr>
            <a:spLocks noGrp="1"/>
          </p:cNvSpPr>
          <p:nvPr>
            <p:ph type="dt" sz="half" idx="10"/>
          </p:nvPr>
        </p:nvSpPr>
        <p:spPr/>
        <p:txBody>
          <a:bodyPr/>
          <a:lstStyle/>
          <a:p>
            <a:fld id="{312FA6E4-5CDE-414D-BC8B-F807461B2BA2}" type="datetimeFigureOut">
              <a:rPr lang="en-US" smtClean="0"/>
              <a:t>3/29/2024</a:t>
            </a:fld>
            <a:endParaRPr lang="en-US"/>
          </a:p>
        </p:txBody>
      </p:sp>
      <p:sp>
        <p:nvSpPr>
          <p:cNvPr id="6" name="Footer Placeholder 5">
            <a:extLst>
              <a:ext uri="{FF2B5EF4-FFF2-40B4-BE49-F238E27FC236}">
                <a16:creationId xmlns:a16="http://schemas.microsoft.com/office/drawing/2014/main" id="{1EBD7FF3-2EEC-07EB-B86A-AD79104022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C80B6C-6BFC-24AF-B040-659B1E4E22FE}"/>
              </a:ext>
            </a:extLst>
          </p:cNvPr>
          <p:cNvSpPr>
            <a:spLocks noGrp="1"/>
          </p:cNvSpPr>
          <p:nvPr>
            <p:ph type="sldNum" sz="quarter" idx="12"/>
          </p:nvPr>
        </p:nvSpPr>
        <p:spPr/>
        <p:txBody>
          <a:bodyPr/>
          <a:lstStyle/>
          <a:p>
            <a:fld id="{1AA2D185-12EC-1345-84C6-F37B919F986D}" type="slidenum">
              <a:rPr lang="en-US" smtClean="0"/>
              <a:t>‹#›</a:t>
            </a:fld>
            <a:endParaRPr lang="en-US"/>
          </a:p>
        </p:txBody>
      </p:sp>
    </p:spTree>
    <p:extLst>
      <p:ext uri="{BB962C8B-B14F-4D97-AF65-F5344CB8AC3E}">
        <p14:creationId xmlns:p14="http://schemas.microsoft.com/office/powerpoint/2010/main" val="391780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237BDE-F9E0-C596-0B2E-C3A4DCE585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EE1D13-FA3C-B3A3-BD00-2D41DCDFB4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21D1B4-6476-F9CE-28F5-E91F5DC7B8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FA6E4-5CDE-414D-BC8B-F807461B2BA2}" type="datetimeFigureOut">
              <a:rPr lang="en-US" smtClean="0"/>
              <a:t>3/29/2024</a:t>
            </a:fld>
            <a:endParaRPr lang="en-US"/>
          </a:p>
        </p:txBody>
      </p:sp>
      <p:sp>
        <p:nvSpPr>
          <p:cNvPr id="5" name="Footer Placeholder 4">
            <a:extLst>
              <a:ext uri="{FF2B5EF4-FFF2-40B4-BE49-F238E27FC236}">
                <a16:creationId xmlns:a16="http://schemas.microsoft.com/office/drawing/2014/main" id="{BFBEADFB-E14D-8D7A-3AF6-ADD1B5EAA7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0F25EB-9929-E691-BB58-8523545100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2D185-12EC-1345-84C6-F37B919F986D}" type="slidenum">
              <a:rPr lang="en-US" smtClean="0"/>
              <a:t>‹#›</a:t>
            </a:fld>
            <a:endParaRPr lang="en-US"/>
          </a:p>
        </p:txBody>
      </p:sp>
    </p:spTree>
    <p:extLst>
      <p:ext uri="{BB962C8B-B14F-4D97-AF65-F5344CB8AC3E}">
        <p14:creationId xmlns:p14="http://schemas.microsoft.com/office/powerpoint/2010/main" val="3300015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hyperlink" Target="https://wdr.doleta.gov/directives/corr_doc.cfm?DOCN=3255" TargetMode="External"/><Relationship Id="rId4" Type="http://schemas.openxmlformats.org/officeDocument/2006/relationships/hyperlink" Target="https://performancereporting.workforcegps.org/resources/2018/07/30/12/57/Measurable-Skill-Gains-E-Learning-Module"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11">
            <a:extLst>
              <a:ext uri="{FF2B5EF4-FFF2-40B4-BE49-F238E27FC236}">
                <a16:creationId xmlns:a16="http://schemas.microsoft.com/office/drawing/2014/main" id="{BCEC4F07-5137-5B04-C856-043FDEA82765}"/>
              </a:ext>
            </a:extLst>
          </p:cNvPr>
          <p:cNvPicPr>
            <a:picLocks noChangeAspect="1"/>
          </p:cNvPicPr>
          <p:nvPr/>
        </p:nvPicPr>
        <p:blipFill>
          <a:blip r:embed="rId2">
            <a:extLst>
              <a:ext uri="{28A0092B-C50C-407E-A947-70E740481C1C}">
                <a14:useLocalDpi xmlns:a14="http://schemas.microsoft.com/office/drawing/2010/main" val="0"/>
              </a:ext>
            </a:extLst>
          </a:blip>
          <a:srcRect t="11764" b="11764"/>
          <a:stretch>
            <a:fillRect/>
          </a:stretch>
        </p:blipFill>
        <p:spPr>
          <a:xfrm>
            <a:off x="4767942" y="-41870"/>
            <a:ext cx="11145681" cy="6228065"/>
          </a:xfrm>
          <a:prstGeom prst="rect">
            <a:avLst/>
          </a:prstGeom>
        </p:spPr>
      </p:pic>
      <p:pic>
        <p:nvPicPr>
          <p:cNvPr id="16" name="Picture 15" descr="A blue background with white text&#10;&#10;Description automatically generated with low confidence">
            <a:extLst>
              <a:ext uri="{FF2B5EF4-FFF2-40B4-BE49-F238E27FC236}">
                <a16:creationId xmlns:a16="http://schemas.microsoft.com/office/drawing/2014/main" id="{505F8949-43C7-2543-8351-42CA7A9F6097}"/>
              </a:ext>
            </a:extLst>
          </p:cNvPr>
          <p:cNvPicPr>
            <a:picLocks noChangeAspect="1"/>
          </p:cNvPicPr>
          <p:nvPr/>
        </p:nvPicPr>
        <p:blipFill>
          <a:blip r:embed="rId3"/>
          <a:stretch>
            <a:fillRect/>
          </a:stretch>
        </p:blipFill>
        <p:spPr>
          <a:xfrm>
            <a:off x="0" y="0"/>
            <a:ext cx="12198750" cy="6860968"/>
          </a:xfrm>
          <a:prstGeom prst="rect">
            <a:avLst/>
          </a:prstGeom>
        </p:spPr>
      </p:pic>
      <p:sp>
        <p:nvSpPr>
          <p:cNvPr id="2" name="Title 1">
            <a:extLst>
              <a:ext uri="{FF2B5EF4-FFF2-40B4-BE49-F238E27FC236}">
                <a16:creationId xmlns:a16="http://schemas.microsoft.com/office/drawing/2014/main" id="{E50AE79A-EAF8-CF98-D417-A2366B97A5B0}"/>
              </a:ext>
            </a:extLst>
          </p:cNvPr>
          <p:cNvSpPr>
            <a:spLocks noGrp="1"/>
          </p:cNvSpPr>
          <p:nvPr>
            <p:ph type="ctrTitle"/>
          </p:nvPr>
        </p:nvSpPr>
        <p:spPr>
          <a:xfrm>
            <a:off x="951469" y="3516828"/>
            <a:ext cx="6329007" cy="1174535"/>
          </a:xfrm>
        </p:spPr>
        <p:txBody>
          <a:bodyPr>
            <a:normAutofit fontScale="90000"/>
          </a:bodyPr>
          <a:lstStyle/>
          <a:p>
            <a:pPr algn="l"/>
            <a:r>
              <a:rPr lang="en-US" sz="4000" b="1" dirty="0">
                <a:solidFill>
                  <a:srgbClr val="04A651"/>
                </a:solidFill>
                <a:latin typeface="Arial" panose="020B0604020202020204" pitchFamily="34" charset="0"/>
                <a:cs typeface="Arial" panose="020B0604020202020204" pitchFamily="34" charset="0"/>
              </a:rPr>
              <a:t>Workforce Innovation and Opportunity Act (WIOA)</a:t>
            </a:r>
          </a:p>
        </p:txBody>
      </p:sp>
      <p:sp>
        <p:nvSpPr>
          <p:cNvPr id="3" name="Subtitle 2">
            <a:extLst>
              <a:ext uri="{FF2B5EF4-FFF2-40B4-BE49-F238E27FC236}">
                <a16:creationId xmlns:a16="http://schemas.microsoft.com/office/drawing/2014/main" id="{8E5B2544-7953-1A54-7120-C6B5D7FF6359}"/>
              </a:ext>
            </a:extLst>
          </p:cNvPr>
          <p:cNvSpPr>
            <a:spLocks noGrp="1"/>
          </p:cNvSpPr>
          <p:nvPr>
            <p:ph type="subTitle" idx="1"/>
          </p:nvPr>
        </p:nvSpPr>
        <p:spPr>
          <a:xfrm>
            <a:off x="951470" y="4679787"/>
            <a:ext cx="5758249" cy="538933"/>
          </a:xfrm>
        </p:spPr>
        <p:txBody>
          <a:bodyPr/>
          <a:lstStyle/>
          <a:p>
            <a:pPr algn="l"/>
            <a:r>
              <a:rPr lang="en-US" dirty="0">
                <a:solidFill>
                  <a:schemeClr val="bg1"/>
                </a:solidFill>
                <a:latin typeface="Arial" panose="020B0604020202020204" pitchFamily="34" charset="0"/>
                <a:cs typeface="Arial" panose="020B0604020202020204" pitchFamily="34" charset="0"/>
              </a:rPr>
              <a:t>Measurable Skill Gain (MSG)</a:t>
            </a:r>
          </a:p>
        </p:txBody>
      </p:sp>
      <p:sp>
        <p:nvSpPr>
          <p:cNvPr id="6" name="Subtitle 2">
            <a:extLst>
              <a:ext uri="{FF2B5EF4-FFF2-40B4-BE49-F238E27FC236}">
                <a16:creationId xmlns:a16="http://schemas.microsoft.com/office/drawing/2014/main" id="{CF890FCE-18B2-41AA-B423-21AAE5EFE1A8}"/>
              </a:ext>
            </a:extLst>
          </p:cNvPr>
          <p:cNvSpPr txBox="1">
            <a:spLocks/>
          </p:cNvSpPr>
          <p:nvPr/>
        </p:nvSpPr>
        <p:spPr>
          <a:xfrm>
            <a:off x="951470" y="5466451"/>
            <a:ext cx="5758249" cy="5389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200" dirty="0">
                <a:solidFill>
                  <a:schemeClr val="bg1"/>
                </a:solidFill>
                <a:latin typeface="Arial" panose="020B0604020202020204" pitchFamily="34" charset="0"/>
                <a:cs typeface="Arial" panose="020B0604020202020204" pitchFamily="34" charset="0"/>
              </a:rPr>
              <a:t>March 2024</a:t>
            </a:r>
          </a:p>
        </p:txBody>
      </p:sp>
    </p:spTree>
    <p:extLst>
      <p:ext uri="{BB962C8B-B14F-4D97-AF65-F5344CB8AC3E}">
        <p14:creationId xmlns:p14="http://schemas.microsoft.com/office/powerpoint/2010/main" val="2281195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MSG #1 – Educational Functioning Level (EFL)</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Text Placeholder 6">
            <a:extLst>
              <a:ext uri="{FF2B5EF4-FFF2-40B4-BE49-F238E27FC236}">
                <a16:creationId xmlns:a16="http://schemas.microsoft.com/office/drawing/2014/main" id="{E7B423AB-B480-F4A2-9292-BD34275C993D}"/>
              </a:ext>
            </a:extLst>
          </p:cNvPr>
          <p:cNvSpPr txBox="1">
            <a:spLocks/>
          </p:cNvSpPr>
          <p:nvPr/>
        </p:nvSpPr>
        <p:spPr>
          <a:xfrm>
            <a:off x="838200" y="1991520"/>
            <a:ext cx="10515600" cy="3610627"/>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r>
              <a:rPr lang="en-US" sz="2400" dirty="0">
                <a:solidFill>
                  <a:srgbClr val="202452"/>
                </a:solidFill>
              </a:rPr>
              <a:t>There are </a:t>
            </a:r>
            <a:r>
              <a:rPr lang="en-US" sz="2400" b="1" u="sng" dirty="0">
                <a:solidFill>
                  <a:srgbClr val="202452"/>
                </a:solidFill>
              </a:rPr>
              <a:t>three ways </a:t>
            </a:r>
            <a:r>
              <a:rPr lang="en-US" sz="2400" dirty="0">
                <a:solidFill>
                  <a:srgbClr val="202452"/>
                </a:solidFill>
              </a:rPr>
              <a:t>to measure the EFL for WIOA-eligible participants:</a:t>
            </a:r>
          </a:p>
          <a:p>
            <a:pPr>
              <a:lnSpc>
                <a:spcPct val="150000"/>
              </a:lnSpc>
              <a:spcBef>
                <a:spcPts val="0"/>
              </a:spcBef>
            </a:pPr>
            <a:endParaRPr lang="en-US" sz="1100" dirty="0">
              <a:solidFill>
                <a:srgbClr val="202452"/>
              </a:solidFill>
            </a:endParaRPr>
          </a:p>
          <a:p>
            <a:pPr marL="457200" indent="-457200">
              <a:lnSpc>
                <a:spcPct val="100000"/>
              </a:lnSpc>
              <a:spcBef>
                <a:spcPts val="0"/>
              </a:spcBef>
              <a:buFont typeface="+mj-lt"/>
              <a:buAutoNum type="arabicPeriod"/>
            </a:pPr>
            <a:r>
              <a:rPr lang="en-US" sz="2400" dirty="0">
                <a:solidFill>
                  <a:srgbClr val="202452"/>
                </a:solidFill>
              </a:rPr>
              <a:t>Basic skill pre- and post-test which demonstrates an advancement of an educational level; </a:t>
            </a:r>
            <a:r>
              <a:rPr lang="en-US" sz="2400" i="1" u="sng" dirty="0">
                <a:solidFill>
                  <a:srgbClr val="202452"/>
                </a:solidFill>
              </a:rPr>
              <a:t>or</a:t>
            </a:r>
          </a:p>
          <a:p>
            <a:pPr marL="457200" indent="-457200">
              <a:lnSpc>
                <a:spcPct val="100000"/>
              </a:lnSpc>
              <a:spcBef>
                <a:spcPts val="0"/>
              </a:spcBef>
              <a:buFont typeface="+mj-lt"/>
              <a:buAutoNum type="arabicPeriod"/>
            </a:pPr>
            <a:endParaRPr lang="en-US" sz="1400" dirty="0">
              <a:solidFill>
                <a:srgbClr val="202452"/>
              </a:solidFill>
            </a:endParaRPr>
          </a:p>
          <a:p>
            <a:pPr marL="457200" indent="-457200">
              <a:lnSpc>
                <a:spcPct val="100000"/>
              </a:lnSpc>
              <a:spcBef>
                <a:spcPts val="0"/>
              </a:spcBef>
              <a:buFont typeface="+mj-lt"/>
              <a:buAutoNum type="arabicPeriod"/>
            </a:pPr>
            <a:r>
              <a:rPr lang="en-US" sz="2400" dirty="0">
                <a:solidFill>
                  <a:srgbClr val="202452"/>
                </a:solidFill>
              </a:rPr>
              <a:t>Attendance in an adult high school program and the awarding of credits or units towards a secondary school diploma or its recognized equivalent; </a:t>
            </a:r>
            <a:r>
              <a:rPr lang="en-US" sz="2400" i="1" u="sng" dirty="0">
                <a:solidFill>
                  <a:srgbClr val="202452"/>
                </a:solidFill>
              </a:rPr>
              <a:t>or</a:t>
            </a:r>
            <a:r>
              <a:rPr lang="en-US" sz="2400" dirty="0">
                <a:solidFill>
                  <a:srgbClr val="202452"/>
                </a:solidFill>
              </a:rPr>
              <a:t> </a:t>
            </a:r>
          </a:p>
          <a:p>
            <a:pPr marL="457200" indent="-457200">
              <a:lnSpc>
                <a:spcPct val="100000"/>
              </a:lnSpc>
              <a:spcBef>
                <a:spcPts val="0"/>
              </a:spcBef>
              <a:buFont typeface="+mj-lt"/>
              <a:buAutoNum type="arabicPeriod"/>
            </a:pPr>
            <a:endParaRPr lang="en-US" sz="1400" dirty="0">
              <a:solidFill>
                <a:srgbClr val="202452"/>
              </a:solidFill>
            </a:endParaRPr>
          </a:p>
          <a:p>
            <a:pPr marL="457200" indent="-457200">
              <a:lnSpc>
                <a:spcPct val="100000"/>
              </a:lnSpc>
              <a:spcBef>
                <a:spcPts val="0"/>
              </a:spcBef>
              <a:buFont typeface="+mj-lt"/>
              <a:buAutoNum type="arabicPeriod"/>
            </a:pPr>
            <a:r>
              <a:rPr lang="en-US" sz="2400" dirty="0">
                <a:solidFill>
                  <a:srgbClr val="202452"/>
                </a:solidFill>
              </a:rPr>
              <a:t>Exit from the program below the post-secondary level and subsequent enrollment in post-secondary education or training during the program year. </a:t>
            </a:r>
          </a:p>
          <a:p>
            <a:pPr>
              <a:lnSpc>
                <a:spcPct val="100000"/>
              </a:lnSpc>
              <a:spcBef>
                <a:spcPts val="0"/>
              </a:spcBef>
            </a:pPr>
            <a:endParaRPr lang="en-US" dirty="0">
              <a:solidFill>
                <a:srgbClr val="202452"/>
              </a:solidFill>
            </a:endParaRPr>
          </a:p>
          <a:p>
            <a:pPr marL="457200" indent="-457200">
              <a:lnSpc>
                <a:spcPct val="100000"/>
              </a:lnSpc>
              <a:spcBef>
                <a:spcPts val="0"/>
              </a:spcBef>
              <a:buFont typeface="+mj-lt"/>
              <a:buAutoNum type="arabicPeriod"/>
            </a:pPr>
            <a:endParaRPr lang="en-US" dirty="0">
              <a:solidFill>
                <a:srgbClr val="202452"/>
              </a:solidFill>
            </a:endParaRPr>
          </a:p>
        </p:txBody>
      </p:sp>
    </p:spTree>
    <p:extLst>
      <p:ext uri="{BB962C8B-B14F-4D97-AF65-F5344CB8AC3E}">
        <p14:creationId xmlns:p14="http://schemas.microsoft.com/office/powerpoint/2010/main" val="2508623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MSG #1 – EFL (cont’d)</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Text Placeholder 6">
            <a:extLst>
              <a:ext uri="{FF2B5EF4-FFF2-40B4-BE49-F238E27FC236}">
                <a16:creationId xmlns:a16="http://schemas.microsoft.com/office/drawing/2014/main" id="{905DD94B-93C8-D144-F347-CA6ECCBBC061}"/>
              </a:ext>
            </a:extLst>
          </p:cNvPr>
          <p:cNvSpPr txBox="1">
            <a:spLocks/>
          </p:cNvSpPr>
          <p:nvPr/>
        </p:nvSpPr>
        <p:spPr>
          <a:xfrm>
            <a:off x="838200" y="1690688"/>
            <a:ext cx="10515600" cy="4349765"/>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57200" indent="-457200">
              <a:lnSpc>
                <a:spcPct val="100000"/>
              </a:lnSpc>
              <a:spcBef>
                <a:spcPts val="0"/>
              </a:spcBef>
              <a:buFont typeface="+mj-lt"/>
              <a:buAutoNum type="arabicPeriod"/>
            </a:pPr>
            <a:r>
              <a:rPr lang="en-US" sz="2400" dirty="0">
                <a:solidFill>
                  <a:srgbClr val="202452"/>
                </a:solidFill>
              </a:rPr>
              <a:t>Official scores from an approved basic skill pre- and post-test(s): </a:t>
            </a:r>
          </a:p>
          <a:p>
            <a:pPr marL="800100" lvl="1" indent="-285750">
              <a:lnSpc>
                <a:spcPct val="100000"/>
              </a:lnSpc>
              <a:spcBef>
                <a:spcPts val="0"/>
              </a:spcBef>
            </a:pPr>
            <a:r>
              <a:rPr lang="en-US" dirty="0">
                <a:solidFill>
                  <a:srgbClr val="202452"/>
                </a:solidFill>
              </a:rPr>
              <a:t>Results from a TABE test; </a:t>
            </a:r>
          </a:p>
          <a:p>
            <a:pPr marL="800100" lvl="1" indent="-285750">
              <a:lnSpc>
                <a:spcPct val="100000"/>
              </a:lnSpc>
              <a:spcBef>
                <a:spcPts val="0"/>
              </a:spcBef>
            </a:pPr>
            <a:r>
              <a:rPr lang="en-US" dirty="0">
                <a:solidFill>
                  <a:srgbClr val="202452"/>
                </a:solidFill>
              </a:rPr>
              <a:t>At  least one EFL within the program year; and </a:t>
            </a:r>
          </a:p>
          <a:p>
            <a:pPr marL="800100" lvl="1" indent="-285750">
              <a:lnSpc>
                <a:spcPct val="100000"/>
              </a:lnSpc>
              <a:spcBef>
                <a:spcPts val="0"/>
              </a:spcBef>
            </a:pPr>
            <a:r>
              <a:rPr lang="en-US" dirty="0">
                <a:solidFill>
                  <a:srgbClr val="202452"/>
                </a:solidFill>
              </a:rPr>
              <a:t>The pre- and post-test must be the same type.</a:t>
            </a:r>
          </a:p>
          <a:p>
            <a:pPr marL="171450" indent="-171450">
              <a:lnSpc>
                <a:spcPct val="100000"/>
              </a:lnSpc>
              <a:spcBef>
                <a:spcPts val="0"/>
              </a:spcBef>
              <a:buFont typeface="Arial" panose="020B0604020202020204" pitchFamily="34" charset="0"/>
              <a:buChar char="•"/>
            </a:pPr>
            <a:endParaRPr lang="en-US" sz="1100" dirty="0">
              <a:solidFill>
                <a:srgbClr val="202452"/>
              </a:solidFill>
            </a:endParaRPr>
          </a:p>
          <a:p>
            <a:pPr marL="342900" indent="-342900">
              <a:lnSpc>
                <a:spcPct val="100000"/>
              </a:lnSpc>
              <a:spcBef>
                <a:spcPts val="0"/>
              </a:spcBef>
              <a:buFont typeface="Wingdings" panose="05000000000000000000" pitchFamily="2" charset="2"/>
              <a:buChar char="ü"/>
            </a:pPr>
            <a:endParaRPr lang="en-US" sz="1100" dirty="0">
              <a:solidFill>
                <a:srgbClr val="202452"/>
              </a:solidFill>
            </a:endParaRPr>
          </a:p>
          <a:p>
            <a:pPr marL="342900" indent="-342900">
              <a:lnSpc>
                <a:spcPct val="100000"/>
              </a:lnSpc>
              <a:spcBef>
                <a:spcPts val="0"/>
              </a:spcBef>
              <a:buFont typeface="Wingdings" panose="05000000000000000000" pitchFamily="2" charset="2"/>
              <a:buChar char="ü"/>
            </a:pPr>
            <a:endParaRPr lang="en-US" sz="1100" dirty="0">
              <a:solidFill>
                <a:srgbClr val="202452"/>
              </a:solidFill>
            </a:endParaRPr>
          </a:p>
          <a:p>
            <a:pPr marL="457200" indent="-457200">
              <a:lnSpc>
                <a:spcPct val="100000"/>
              </a:lnSpc>
              <a:spcBef>
                <a:spcPts val="0"/>
              </a:spcBef>
              <a:buFont typeface="+mj-lt"/>
              <a:buAutoNum type="arabicPeriod" startAt="2"/>
            </a:pPr>
            <a:r>
              <a:rPr lang="en-US" sz="2400" dirty="0">
                <a:solidFill>
                  <a:srgbClr val="202452"/>
                </a:solidFill>
              </a:rPr>
              <a:t>Attendance in an adult high school program and the awarding of credits or units towards a secondary school diploma or its recognized equivalent:</a:t>
            </a:r>
          </a:p>
          <a:p>
            <a:pPr marL="800100" lvl="1" indent="-285750">
              <a:lnSpc>
                <a:spcPct val="100000"/>
              </a:lnSpc>
              <a:spcBef>
                <a:spcPts val="0"/>
              </a:spcBef>
            </a:pPr>
            <a:r>
              <a:rPr lang="en-US" dirty="0">
                <a:solidFill>
                  <a:srgbClr val="202452"/>
                </a:solidFill>
              </a:rPr>
              <a:t>Copy of an official transcript: or </a:t>
            </a:r>
          </a:p>
          <a:p>
            <a:pPr marL="800100" lvl="1" indent="-285750">
              <a:lnSpc>
                <a:spcPct val="100000"/>
              </a:lnSpc>
              <a:spcBef>
                <a:spcPts val="0"/>
              </a:spcBef>
            </a:pPr>
            <a:r>
              <a:rPr lang="en-US" dirty="0">
                <a:solidFill>
                  <a:srgbClr val="202452"/>
                </a:solidFill>
              </a:rPr>
              <a:t>A copy of a report card from the education provider; or </a:t>
            </a:r>
          </a:p>
          <a:p>
            <a:pPr marL="800100" lvl="1" indent="-285750">
              <a:lnSpc>
                <a:spcPct val="100000"/>
              </a:lnSpc>
              <a:spcBef>
                <a:spcPts val="0"/>
              </a:spcBef>
            </a:pPr>
            <a:r>
              <a:rPr lang="en-US" dirty="0">
                <a:solidFill>
                  <a:srgbClr val="202452"/>
                </a:solidFill>
              </a:rPr>
              <a:t>A letter from the education provider. </a:t>
            </a:r>
          </a:p>
          <a:p>
            <a:pPr marL="857250" lvl="1" indent="-342900">
              <a:lnSpc>
                <a:spcPct val="100000"/>
              </a:lnSpc>
              <a:spcBef>
                <a:spcPts val="0"/>
              </a:spcBef>
              <a:buFont typeface="Wingdings" panose="05000000000000000000" pitchFamily="2" charset="2"/>
              <a:buChar char="ü"/>
            </a:pPr>
            <a:endParaRPr lang="en-US" sz="1400" dirty="0">
              <a:solidFill>
                <a:srgbClr val="202452"/>
              </a:solidFill>
            </a:endParaRPr>
          </a:p>
          <a:p>
            <a:pPr>
              <a:lnSpc>
                <a:spcPct val="100000"/>
              </a:lnSpc>
              <a:spcBef>
                <a:spcPts val="0"/>
              </a:spcBef>
            </a:pPr>
            <a:endParaRPr lang="en-US" sz="2100" dirty="0">
              <a:solidFill>
                <a:srgbClr val="202452"/>
              </a:solidFill>
            </a:endParaRPr>
          </a:p>
        </p:txBody>
      </p:sp>
    </p:spTree>
    <p:extLst>
      <p:ext uri="{BB962C8B-B14F-4D97-AF65-F5344CB8AC3E}">
        <p14:creationId xmlns:p14="http://schemas.microsoft.com/office/powerpoint/2010/main" val="2558266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MSG #1 – EFL (cont’d)</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Text Placeholder 6">
            <a:extLst>
              <a:ext uri="{FF2B5EF4-FFF2-40B4-BE49-F238E27FC236}">
                <a16:creationId xmlns:a16="http://schemas.microsoft.com/office/drawing/2014/main" id="{39308EF4-1D14-8CB7-C4A3-37F15CA6B7F1}"/>
              </a:ext>
            </a:extLst>
          </p:cNvPr>
          <p:cNvSpPr txBox="1">
            <a:spLocks/>
          </p:cNvSpPr>
          <p:nvPr/>
        </p:nvSpPr>
        <p:spPr>
          <a:xfrm>
            <a:off x="838200" y="1690688"/>
            <a:ext cx="10515600" cy="2509390"/>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lvl="1" indent="0">
              <a:lnSpc>
                <a:spcPct val="100000"/>
              </a:lnSpc>
              <a:spcBef>
                <a:spcPts val="0"/>
              </a:spcBef>
              <a:buNone/>
            </a:pPr>
            <a:endParaRPr lang="en-US" sz="1400" dirty="0">
              <a:solidFill>
                <a:srgbClr val="202452"/>
              </a:solidFill>
            </a:endParaRPr>
          </a:p>
          <a:p>
            <a:pPr marL="457200" indent="-457200">
              <a:lnSpc>
                <a:spcPct val="100000"/>
              </a:lnSpc>
              <a:spcBef>
                <a:spcPts val="0"/>
              </a:spcBef>
              <a:buFont typeface="+mj-lt"/>
              <a:buAutoNum type="arabicPeriod" startAt="3"/>
            </a:pPr>
            <a:r>
              <a:rPr lang="en-US" sz="2400" dirty="0">
                <a:solidFill>
                  <a:srgbClr val="202452"/>
                </a:solidFill>
              </a:rPr>
              <a:t>Exit from the program below the post-secondary level and subsequent enrollment in post-secondary education or training during the program year:</a:t>
            </a:r>
          </a:p>
          <a:p>
            <a:pPr marL="800100" lvl="1" indent="-285750">
              <a:lnSpc>
                <a:spcPct val="100000"/>
              </a:lnSpc>
              <a:spcBef>
                <a:spcPts val="0"/>
              </a:spcBef>
            </a:pPr>
            <a:r>
              <a:rPr lang="en-US" dirty="0">
                <a:solidFill>
                  <a:srgbClr val="202452"/>
                </a:solidFill>
              </a:rPr>
              <a:t>Copy of school enrollment; or</a:t>
            </a:r>
          </a:p>
          <a:p>
            <a:pPr marL="800100" lvl="1" indent="-285750">
              <a:lnSpc>
                <a:spcPct val="100000"/>
              </a:lnSpc>
              <a:spcBef>
                <a:spcPts val="0"/>
              </a:spcBef>
            </a:pPr>
            <a:r>
              <a:rPr lang="en-US" dirty="0">
                <a:solidFill>
                  <a:srgbClr val="202452"/>
                </a:solidFill>
              </a:rPr>
              <a:t>A copy of the participant’s class schedule.</a:t>
            </a:r>
            <a:endParaRPr lang="en-US" sz="2100" dirty="0">
              <a:solidFill>
                <a:srgbClr val="202452"/>
              </a:solidFill>
            </a:endParaRPr>
          </a:p>
        </p:txBody>
      </p:sp>
    </p:spTree>
    <p:extLst>
      <p:ext uri="{BB962C8B-B14F-4D97-AF65-F5344CB8AC3E}">
        <p14:creationId xmlns:p14="http://schemas.microsoft.com/office/powerpoint/2010/main" val="3924517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MSG #2 – Secondary School Diploma/Recognized Equivalent</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Text Placeholder 6">
            <a:extLst>
              <a:ext uri="{FF2B5EF4-FFF2-40B4-BE49-F238E27FC236}">
                <a16:creationId xmlns:a16="http://schemas.microsoft.com/office/drawing/2014/main" id="{831A8081-41FF-C18D-1F28-6F4E43293ED9}"/>
              </a:ext>
            </a:extLst>
          </p:cNvPr>
          <p:cNvSpPr txBox="1">
            <a:spLocks/>
          </p:cNvSpPr>
          <p:nvPr/>
        </p:nvSpPr>
        <p:spPr>
          <a:xfrm>
            <a:off x="838200" y="1690688"/>
            <a:ext cx="10515600" cy="5324475"/>
          </a:xfrm>
          <a:prstGeom prst="rect">
            <a:avLst/>
          </a:prstGeom>
        </p:spPr>
        <p:txBody>
          <a:bodyPr vert="horz" lIns="91440" tIns="45720" rIns="91440" bIns="45720" rtlCol="0" anchor="ctr"/>
          <a:lstStyle>
            <a:defPPr>
              <a:defRPr lang="en-US"/>
            </a:defPPr>
            <a:lvl1pPr marL="0" indent="0" algn="l" defTabSz="685800" rtl="0" eaLnBrk="1" latinLnBrk="0" hangingPunct="1">
              <a:lnSpc>
                <a:spcPct val="90000"/>
              </a:lnSpc>
              <a:spcBef>
                <a:spcPts val="750"/>
              </a:spcBef>
              <a:buFont typeface="Arial" panose="020B0604020202020204" pitchFamily="34" charset="0"/>
              <a:buNone/>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solidFill>
                  <a:srgbClr val="202452"/>
                </a:solidFill>
              </a:rPr>
              <a:t>A secondary school diploma (or alternate diploma, commonly referred to as high school diploma): </a:t>
            </a:r>
          </a:p>
          <a:p>
            <a:endParaRPr lang="en-US" sz="1100" dirty="0">
              <a:solidFill>
                <a:srgbClr val="202452"/>
              </a:solidFill>
            </a:endParaRPr>
          </a:p>
          <a:p>
            <a:pPr marL="971550" lvl="1" indent="-457200"/>
            <a:r>
              <a:rPr lang="en-US" sz="2100" dirty="0">
                <a:solidFill>
                  <a:srgbClr val="202452"/>
                </a:solidFill>
              </a:rPr>
              <a:t>Is recognized by a state for individuals who have met requirements; and</a:t>
            </a:r>
          </a:p>
          <a:p>
            <a:pPr marL="971550" lvl="1" indent="-457200"/>
            <a:endParaRPr lang="en-US" sz="1100" dirty="0">
              <a:solidFill>
                <a:srgbClr val="202452"/>
              </a:solidFill>
            </a:endParaRPr>
          </a:p>
          <a:p>
            <a:pPr marL="971550" lvl="1" indent="-457200"/>
            <a:r>
              <a:rPr lang="en-US" sz="2100" dirty="0">
                <a:solidFill>
                  <a:srgbClr val="202452"/>
                </a:solidFill>
              </a:rPr>
              <a:t>Certification signifies that a student has completed the requirements for a high school education. </a:t>
            </a:r>
          </a:p>
          <a:p>
            <a:pPr lvl="1" indent="0">
              <a:buFont typeface="Arial" panose="020B0604020202020204" pitchFamily="34" charset="0"/>
              <a:buNone/>
            </a:pPr>
            <a:endParaRPr lang="en-US" sz="1200" dirty="0">
              <a:solidFill>
                <a:srgbClr val="202452"/>
              </a:solidFill>
            </a:endParaRPr>
          </a:p>
          <a:p>
            <a:pPr lvl="3">
              <a:buFont typeface="Wingdings" panose="05000000000000000000" pitchFamily="2" charset="2"/>
              <a:buChar char="ü"/>
            </a:pPr>
            <a:r>
              <a:rPr lang="en-US" sz="2100" dirty="0">
                <a:solidFill>
                  <a:srgbClr val="202452"/>
                </a:solidFill>
              </a:rPr>
              <a:t>Copy of High School Diploma or GED;</a:t>
            </a:r>
          </a:p>
          <a:p>
            <a:pPr lvl="3">
              <a:buFont typeface="Wingdings" panose="05000000000000000000" pitchFamily="2" charset="2"/>
              <a:buChar char="ü"/>
            </a:pPr>
            <a:endParaRPr lang="en-US" sz="1100" dirty="0">
              <a:solidFill>
                <a:srgbClr val="202452"/>
              </a:solidFill>
            </a:endParaRPr>
          </a:p>
          <a:p>
            <a:pPr lvl="3">
              <a:buFont typeface="Wingdings" panose="05000000000000000000" pitchFamily="2" charset="2"/>
              <a:buChar char="ü"/>
            </a:pPr>
            <a:r>
              <a:rPr lang="en-US" sz="2100" dirty="0">
                <a:solidFill>
                  <a:srgbClr val="202452"/>
                </a:solidFill>
              </a:rPr>
              <a:t>Copy of an official transcript; or</a:t>
            </a:r>
          </a:p>
          <a:p>
            <a:pPr marL="1028700" lvl="3" indent="0">
              <a:buFont typeface="Arial" panose="020B0604020202020204" pitchFamily="34" charset="0"/>
              <a:buNone/>
            </a:pPr>
            <a:endParaRPr lang="en-US" sz="1100" dirty="0">
              <a:solidFill>
                <a:srgbClr val="202452"/>
              </a:solidFill>
            </a:endParaRPr>
          </a:p>
          <a:p>
            <a:pPr lvl="3">
              <a:buFont typeface="Wingdings" panose="05000000000000000000" pitchFamily="2" charset="2"/>
              <a:buChar char="ü"/>
            </a:pPr>
            <a:r>
              <a:rPr lang="en-US" sz="2100" dirty="0">
                <a:solidFill>
                  <a:srgbClr val="202452"/>
                </a:solidFill>
              </a:rPr>
              <a:t>Certification of attaining passing scores on all parts of a State-recognized high school equivalency test.</a:t>
            </a:r>
          </a:p>
          <a:p>
            <a:pPr>
              <a:lnSpc>
                <a:spcPct val="150000"/>
              </a:lnSpc>
              <a:spcBef>
                <a:spcPts val="0"/>
              </a:spcBef>
            </a:pPr>
            <a:endParaRPr lang="en-US" sz="1200" dirty="0">
              <a:solidFill>
                <a:srgbClr val="202452"/>
              </a:solidFill>
            </a:endParaRPr>
          </a:p>
        </p:txBody>
      </p:sp>
    </p:spTree>
    <p:extLst>
      <p:ext uri="{BB962C8B-B14F-4D97-AF65-F5344CB8AC3E}">
        <p14:creationId xmlns:p14="http://schemas.microsoft.com/office/powerpoint/2010/main" val="4193688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MSG #3 – Secondary or Postsecondary Transcript/Report Card</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Text Placeholder 6">
            <a:extLst>
              <a:ext uri="{FF2B5EF4-FFF2-40B4-BE49-F238E27FC236}">
                <a16:creationId xmlns:a16="http://schemas.microsoft.com/office/drawing/2014/main" id="{381EC85C-5298-41DB-0A35-61DE80B1597C}"/>
              </a:ext>
            </a:extLst>
          </p:cNvPr>
          <p:cNvSpPr txBox="1">
            <a:spLocks/>
          </p:cNvSpPr>
          <p:nvPr/>
        </p:nvSpPr>
        <p:spPr>
          <a:xfrm>
            <a:off x="838200" y="1690688"/>
            <a:ext cx="10515600" cy="5389563"/>
          </a:xfrm>
          <a:prstGeom prst="rect">
            <a:avLst/>
          </a:prstGeom>
        </p:spPr>
        <p:txBody>
          <a:bodyPr vert="horz" lIns="91440" tIns="45720" rIns="91440" bIns="45720" rtlCol="0" anchor="ctr"/>
          <a:lstStyle>
            <a:defPPr>
              <a:defRPr lang="en-US"/>
            </a:defPPr>
            <a:lvl1pPr marL="0" indent="0" algn="l" defTabSz="685800" rtl="0" eaLnBrk="1" latinLnBrk="0" hangingPunct="1">
              <a:lnSpc>
                <a:spcPct val="90000"/>
              </a:lnSpc>
              <a:spcBef>
                <a:spcPts val="750"/>
              </a:spcBef>
              <a:buFont typeface="Arial" panose="020B0604020202020204" pitchFamily="34" charset="0"/>
              <a:buNone/>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solidFill>
                  <a:srgbClr val="202452"/>
                </a:solidFill>
              </a:rPr>
              <a:t>A secondary or postsecondary education transcript or report card must be presented for at least one semester confirming the participant is meeting academic standards:</a:t>
            </a:r>
          </a:p>
          <a:p>
            <a:endParaRPr lang="en-US" sz="1100" dirty="0">
              <a:solidFill>
                <a:srgbClr val="202452"/>
              </a:solidFill>
            </a:endParaRPr>
          </a:p>
          <a:p>
            <a:pPr marL="342900" indent="-342900">
              <a:buFont typeface="Arial" panose="020B0604020202020204" pitchFamily="34" charset="0"/>
              <a:buChar char="•"/>
            </a:pPr>
            <a:r>
              <a:rPr lang="en-US" dirty="0">
                <a:solidFill>
                  <a:srgbClr val="202452"/>
                </a:solidFill>
              </a:rPr>
              <a:t>Copy of an official semester transcript or report card for one semester for secondary education;</a:t>
            </a:r>
          </a:p>
          <a:p>
            <a:pPr marL="857250" lvl="1" indent="-342900">
              <a:buFont typeface="Wingdings" panose="05000000000000000000" pitchFamily="2" charset="2"/>
              <a:buChar char="ü"/>
            </a:pPr>
            <a:r>
              <a:rPr lang="en-US" dirty="0">
                <a:solidFill>
                  <a:srgbClr val="202452"/>
                </a:solidFill>
              </a:rPr>
              <a:t>showing that the participant is achieving passing grades of D or above; and </a:t>
            </a:r>
          </a:p>
          <a:p>
            <a:pPr marL="857250" lvl="1" indent="-342900">
              <a:buFont typeface="Wingdings" panose="05000000000000000000" pitchFamily="2" charset="2"/>
              <a:buChar char="ü"/>
            </a:pPr>
            <a:r>
              <a:rPr lang="en-US" dirty="0">
                <a:solidFill>
                  <a:srgbClr val="202452"/>
                </a:solidFill>
              </a:rPr>
              <a:t>is in good academic standing.</a:t>
            </a:r>
          </a:p>
          <a:p>
            <a:pPr lvl="1" indent="0">
              <a:buFont typeface="Arial" panose="020B0604020202020204" pitchFamily="34" charset="0"/>
              <a:buNone/>
            </a:pPr>
            <a:endParaRPr lang="en-US" sz="1100" dirty="0">
              <a:solidFill>
                <a:srgbClr val="202452"/>
              </a:solidFill>
            </a:endParaRPr>
          </a:p>
          <a:p>
            <a:pPr marL="342900" indent="-342900">
              <a:buFont typeface="Arial" panose="020B0604020202020204" pitchFamily="34" charset="0"/>
              <a:buChar char="•"/>
            </a:pPr>
            <a:r>
              <a:rPr lang="en-US" dirty="0">
                <a:solidFill>
                  <a:srgbClr val="202452"/>
                </a:solidFill>
              </a:rPr>
              <a:t>Copy of an official transcript or report card demonstrating for post-secondary education :</a:t>
            </a:r>
          </a:p>
          <a:p>
            <a:pPr marL="800100" lvl="1" indent="-285750">
              <a:buFont typeface="Wingdings" panose="05000000000000000000" pitchFamily="2" charset="2"/>
              <a:buChar char="ü"/>
            </a:pPr>
            <a:r>
              <a:rPr lang="en-US" dirty="0">
                <a:solidFill>
                  <a:srgbClr val="202452"/>
                </a:solidFill>
              </a:rPr>
              <a:t>the credit levels were achieved; and </a:t>
            </a:r>
          </a:p>
          <a:p>
            <a:pPr marL="800100" lvl="1" indent="-285750">
              <a:buFont typeface="Wingdings" panose="05000000000000000000" pitchFamily="2" charset="2"/>
              <a:buChar char="ü"/>
            </a:pPr>
            <a:r>
              <a:rPr lang="en-US" dirty="0">
                <a:solidFill>
                  <a:srgbClr val="202452"/>
                </a:solidFill>
              </a:rPr>
              <a:t>the participant was in good academic standing based on enrollment status. </a:t>
            </a:r>
          </a:p>
          <a:p>
            <a:pPr lvl="1" indent="0">
              <a:buFont typeface="Arial" panose="020B0604020202020204" pitchFamily="34" charset="0"/>
              <a:buNone/>
            </a:pPr>
            <a:endParaRPr lang="en-US" sz="1100" dirty="0">
              <a:solidFill>
                <a:srgbClr val="202452"/>
              </a:solidFill>
            </a:endParaRPr>
          </a:p>
          <a:p>
            <a:pPr marL="1314450" lvl="2" indent="-457200">
              <a:buFont typeface="+mj-lt"/>
              <a:buAutoNum type="arabicPeriod"/>
            </a:pPr>
            <a:r>
              <a:rPr lang="en-US" sz="1800" dirty="0">
                <a:solidFill>
                  <a:srgbClr val="202452"/>
                </a:solidFill>
              </a:rPr>
              <a:t>Full-time student: completion of a minimum of 12 credit hours per semester.</a:t>
            </a:r>
          </a:p>
          <a:p>
            <a:pPr marL="1314450" lvl="2" indent="-457200">
              <a:buFont typeface="+mj-lt"/>
              <a:buAutoNum type="arabicPeriod"/>
            </a:pPr>
            <a:r>
              <a:rPr lang="en-US" sz="1800" dirty="0">
                <a:solidFill>
                  <a:srgbClr val="202452"/>
                </a:solidFill>
              </a:rPr>
              <a:t>Part-time student - completion of a minimum of 12 credit hours over the course of two consecutive quarters.</a:t>
            </a:r>
          </a:p>
          <a:p>
            <a:pPr>
              <a:lnSpc>
                <a:spcPct val="100000"/>
              </a:lnSpc>
              <a:spcBef>
                <a:spcPts val="0"/>
              </a:spcBef>
            </a:pPr>
            <a:endParaRPr lang="en-US" dirty="0">
              <a:solidFill>
                <a:srgbClr val="202452"/>
              </a:solidFill>
            </a:endParaRPr>
          </a:p>
        </p:txBody>
      </p:sp>
    </p:spTree>
    <p:extLst>
      <p:ext uri="{BB962C8B-B14F-4D97-AF65-F5344CB8AC3E}">
        <p14:creationId xmlns:p14="http://schemas.microsoft.com/office/powerpoint/2010/main" val="1723273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MSG #4 – Training Milestone</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Text Placeholder 6">
            <a:extLst>
              <a:ext uri="{FF2B5EF4-FFF2-40B4-BE49-F238E27FC236}">
                <a16:creationId xmlns:a16="http://schemas.microsoft.com/office/drawing/2014/main" id="{413753BC-19E9-74FF-3801-F8E7B3264F39}"/>
              </a:ext>
            </a:extLst>
          </p:cNvPr>
          <p:cNvSpPr txBox="1">
            <a:spLocks/>
          </p:cNvSpPr>
          <p:nvPr/>
        </p:nvSpPr>
        <p:spPr>
          <a:xfrm>
            <a:off x="838199" y="1690688"/>
            <a:ext cx="10515599" cy="2973909"/>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r>
              <a:rPr lang="en-US" sz="2400" dirty="0">
                <a:solidFill>
                  <a:srgbClr val="202452"/>
                </a:solidFill>
              </a:rPr>
              <a:t>A training milestone is the satisfactory progress report towards established milestones from an employer or training provider. </a:t>
            </a:r>
          </a:p>
          <a:p>
            <a:pPr>
              <a:lnSpc>
                <a:spcPct val="100000"/>
              </a:lnSpc>
              <a:spcBef>
                <a:spcPts val="0"/>
              </a:spcBef>
            </a:pPr>
            <a:endParaRPr lang="en-US" sz="1100" dirty="0">
              <a:solidFill>
                <a:srgbClr val="202452"/>
              </a:solidFill>
            </a:endParaRPr>
          </a:p>
          <a:p>
            <a:pPr>
              <a:lnSpc>
                <a:spcPct val="100000"/>
              </a:lnSpc>
              <a:spcBef>
                <a:spcPts val="0"/>
              </a:spcBef>
            </a:pPr>
            <a:endParaRPr lang="en-US" sz="2400" dirty="0">
              <a:solidFill>
                <a:srgbClr val="202452"/>
              </a:solidFill>
            </a:endParaRPr>
          </a:p>
          <a:p>
            <a:pPr>
              <a:lnSpc>
                <a:spcPct val="100000"/>
              </a:lnSpc>
              <a:spcBef>
                <a:spcPts val="0"/>
              </a:spcBef>
            </a:pPr>
            <a:r>
              <a:rPr lang="en-US" sz="2400" dirty="0">
                <a:solidFill>
                  <a:srgbClr val="202452"/>
                </a:solidFill>
              </a:rPr>
              <a:t>The training milestone MSG applies to participants enrolled in any education or training programs and includes On-the-Job Training (OJT) and apprenticeships.</a:t>
            </a:r>
          </a:p>
          <a:p>
            <a:pPr>
              <a:lnSpc>
                <a:spcPct val="150000"/>
              </a:lnSpc>
              <a:spcBef>
                <a:spcPts val="0"/>
              </a:spcBef>
            </a:pPr>
            <a:endParaRPr lang="en-US" dirty="0">
              <a:solidFill>
                <a:srgbClr val="202452"/>
              </a:solidFill>
            </a:endParaRPr>
          </a:p>
        </p:txBody>
      </p:sp>
    </p:spTree>
    <p:extLst>
      <p:ext uri="{BB962C8B-B14F-4D97-AF65-F5344CB8AC3E}">
        <p14:creationId xmlns:p14="http://schemas.microsoft.com/office/powerpoint/2010/main" val="3698163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MSG #4 – Training Milestone - Examples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Text Placeholder 6">
            <a:extLst>
              <a:ext uri="{FF2B5EF4-FFF2-40B4-BE49-F238E27FC236}">
                <a16:creationId xmlns:a16="http://schemas.microsoft.com/office/drawing/2014/main" id="{E5C2BAF4-4EAA-80FD-0D77-5D00659729FF}"/>
              </a:ext>
            </a:extLst>
          </p:cNvPr>
          <p:cNvSpPr txBox="1">
            <a:spLocks/>
          </p:cNvSpPr>
          <p:nvPr/>
        </p:nvSpPr>
        <p:spPr>
          <a:xfrm>
            <a:off x="838200" y="1690688"/>
            <a:ext cx="10515600" cy="5400287"/>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spcBef>
                <a:spcPts val="0"/>
              </a:spcBef>
            </a:pPr>
            <a:r>
              <a:rPr lang="en-US" sz="2000" b="1" i="1" dirty="0">
                <a:solidFill>
                  <a:srgbClr val="202452"/>
                </a:solidFill>
              </a:rPr>
              <a:t>OJT documentation example:</a:t>
            </a:r>
          </a:p>
          <a:p>
            <a:pPr>
              <a:lnSpc>
                <a:spcPct val="150000"/>
              </a:lnSpc>
              <a:spcBef>
                <a:spcPts val="0"/>
              </a:spcBef>
            </a:pPr>
            <a:endParaRPr lang="en-US" sz="800" dirty="0">
              <a:solidFill>
                <a:srgbClr val="202452"/>
              </a:solidFill>
            </a:endParaRPr>
          </a:p>
          <a:p>
            <a:pPr>
              <a:lnSpc>
                <a:spcPct val="100000"/>
              </a:lnSpc>
              <a:spcBef>
                <a:spcPts val="0"/>
              </a:spcBef>
            </a:pPr>
            <a:r>
              <a:rPr lang="en-US" sz="2000" dirty="0">
                <a:solidFill>
                  <a:srgbClr val="202452"/>
                </a:solidFill>
              </a:rPr>
              <a:t>A documented OJT mid-point evaluation demonstrating the participant is achieving satisfactory progress in meeting the training objectives outlined by the employer. </a:t>
            </a:r>
          </a:p>
          <a:p>
            <a:pPr>
              <a:lnSpc>
                <a:spcPct val="100000"/>
              </a:lnSpc>
              <a:spcBef>
                <a:spcPts val="0"/>
              </a:spcBef>
            </a:pPr>
            <a:endParaRPr lang="en-US" sz="2000" dirty="0">
              <a:solidFill>
                <a:srgbClr val="202452"/>
              </a:solidFill>
            </a:endParaRPr>
          </a:p>
          <a:p>
            <a:pPr>
              <a:lnSpc>
                <a:spcPct val="150000"/>
              </a:lnSpc>
              <a:spcBef>
                <a:spcPts val="0"/>
              </a:spcBef>
            </a:pPr>
            <a:r>
              <a:rPr lang="en-US" sz="2000" b="1" i="1" dirty="0">
                <a:solidFill>
                  <a:srgbClr val="202452"/>
                </a:solidFill>
              </a:rPr>
              <a:t>Apprenticeship documentation example:</a:t>
            </a:r>
          </a:p>
          <a:p>
            <a:pPr>
              <a:lnSpc>
                <a:spcPct val="150000"/>
              </a:lnSpc>
              <a:spcBef>
                <a:spcPts val="0"/>
              </a:spcBef>
            </a:pPr>
            <a:endParaRPr lang="en-US" sz="800" dirty="0">
              <a:solidFill>
                <a:srgbClr val="202452"/>
              </a:solidFill>
            </a:endParaRPr>
          </a:p>
          <a:p>
            <a:pPr>
              <a:lnSpc>
                <a:spcPct val="100000"/>
              </a:lnSpc>
              <a:spcBef>
                <a:spcPts val="0"/>
              </a:spcBef>
            </a:pPr>
            <a:r>
              <a:rPr lang="en-US" sz="2000" dirty="0">
                <a:solidFill>
                  <a:srgbClr val="202452"/>
                </a:solidFill>
              </a:rPr>
              <a:t>Upon completion of one year in the program, a progress report must be presented documenting satisfactory progress on established milestones or exam results demonstrating satisfactory progress on key competency areas required by the apprenticeship. The documented achievement of identified benchmarks for an apprenticeship, includes but is not limited to: obtaining a nationally recognized portable credential, increased wages, career advancement.</a:t>
            </a:r>
          </a:p>
          <a:p>
            <a:pPr>
              <a:lnSpc>
                <a:spcPct val="150000"/>
              </a:lnSpc>
              <a:spcBef>
                <a:spcPts val="0"/>
              </a:spcBef>
            </a:pPr>
            <a:endParaRPr lang="en-US" dirty="0">
              <a:solidFill>
                <a:srgbClr val="202452"/>
              </a:solidFill>
            </a:endParaRPr>
          </a:p>
          <a:p>
            <a:pPr>
              <a:lnSpc>
                <a:spcPct val="150000"/>
              </a:lnSpc>
              <a:spcBef>
                <a:spcPts val="0"/>
              </a:spcBef>
            </a:pPr>
            <a:endParaRPr lang="en-US" dirty="0">
              <a:solidFill>
                <a:srgbClr val="202452"/>
              </a:solidFill>
            </a:endParaRPr>
          </a:p>
        </p:txBody>
      </p:sp>
    </p:spTree>
    <p:extLst>
      <p:ext uri="{BB962C8B-B14F-4D97-AF65-F5344CB8AC3E}">
        <p14:creationId xmlns:p14="http://schemas.microsoft.com/office/powerpoint/2010/main" val="4127871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Review</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Text Placeholder 6">
            <a:extLst>
              <a:ext uri="{FF2B5EF4-FFF2-40B4-BE49-F238E27FC236}">
                <a16:creationId xmlns:a16="http://schemas.microsoft.com/office/drawing/2014/main" id="{922F4173-3883-B255-26E3-31F47F17E3BB}"/>
              </a:ext>
            </a:extLst>
          </p:cNvPr>
          <p:cNvSpPr txBox="1">
            <a:spLocks/>
          </p:cNvSpPr>
          <p:nvPr/>
        </p:nvSpPr>
        <p:spPr>
          <a:xfrm>
            <a:off x="838200" y="1690688"/>
            <a:ext cx="10515600" cy="4777595"/>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100" b="1" i="0" u="none" strike="noStrike" kern="1200" cap="none" spc="0" normalizeH="0" baseline="0" noProof="0" dirty="0">
              <a:ln>
                <a:noFill/>
              </a:ln>
              <a:solidFill>
                <a:srgbClr val="202452"/>
              </a:solidFill>
              <a:effectLst/>
              <a:uLnTx/>
              <a:uFillTx/>
              <a:latin typeface="Times New Roman"/>
              <a:ea typeface="+mn-ea"/>
              <a:cs typeface="+mn-cs"/>
            </a:endParaRPr>
          </a:p>
          <a:p>
            <a:pPr marL="342900" lvl="0" indent="-342900">
              <a:lnSpc>
                <a:spcPct val="100000"/>
              </a:lnSpc>
              <a:spcBef>
                <a:spcPts val="0"/>
              </a:spcBef>
              <a:buFont typeface="+mj-lt"/>
              <a:buAutoNum type="arabicPeriod"/>
              <a:defRPr/>
            </a:pPr>
            <a:r>
              <a:rPr lang="en-US" sz="2200" dirty="0">
                <a:solidFill>
                  <a:srgbClr val="202452"/>
                </a:solidFill>
              </a:rPr>
              <a:t>Which MSG would the following documentation be used to provide verification of a skill gain?</a:t>
            </a:r>
          </a:p>
          <a:p>
            <a:pPr lvl="0">
              <a:lnSpc>
                <a:spcPct val="100000"/>
              </a:lnSpc>
              <a:spcBef>
                <a:spcPts val="0"/>
              </a:spcBef>
              <a:defRPr/>
            </a:pPr>
            <a:endParaRPr lang="en-US" sz="900" dirty="0">
              <a:solidFill>
                <a:srgbClr val="202452"/>
              </a:solidFill>
            </a:endParaRPr>
          </a:p>
          <a:p>
            <a:pPr marL="971550" lvl="1" indent="-457200">
              <a:lnSpc>
                <a:spcPct val="150000"/>
              </a:lnSpc>
              <a:spcBef>
                <a:spcPts val="0"/>
              </a:spcBef>
              <a:buFont typeface="+mj-lt"/>
              <a:buAutoNum type="alphaLcParenR"/>
              <a:defRPr/>
            </a:pPr>
            <a:r>
              <a:rPr lang="en-US" sz="2000" dirty="0">
                <a:solidFill>
                  <a:srgbClr val="202452"/>
                </a:solidFill>
              </a:rPr>
              <a:t>Report</a:t>
            </a:r>
            <a:r>
              <a:rPr lang="en-US" dirty="0">
                <a:solidFill>
                  <a:srgbClr val="202452"/>
                </a:solidFill>
              </a:rPr>
              <a:t> </a:t>
            </a:r>
            <a:r>
              <a:rPr lang="en-US" sz="2000" dirty="0">
                <a:solidFill>
                  <a:srgbClr val="202452"/>
                </a:solidFill>
              </a:rPr>
              <a:t>Card </a:t>
            </a:r>
          </a:p>
          <a:p>
            <a:pPr marL="971550" lvl="1" indent="-457200">
              <a:lnSpc>
                <a:spcPct val="150000"/>
              </a:lnSpc>
              <a:spcBef>
                <a:spcPts val="0"/>
              </a:spcBef>
              <a:buFont typeface="+mj-lt"/>
              <a:buAutoNum type="alphaLcParenR"/>
              <a:defRPr/>
            </a:pPr>
            <a:r>
              <a:rPr lang="en-US" sz="2000" dirty="0">
                <a:solidFill>
                  <a:srgbClr val="202452"/>
                </a:solidFill>
              </a:rPr>
              <a:t>TABE Test </a:t>
            </a:r>
          </a:p>
          <a:p>
            <a:pPr marL="971550" lvl="1" indent="-457200">
              <a:lnSpc>
                <a:spcPct val="150000"/>
              </a:lnSpc>
              <a:spcBef>
                <a:spcPts val="0"/>
              </a:spcBef>
              <a:buFont typeface="+mj-lt"/>
              <a:buAutoNum type="alphaLcParenR"/>
              <a:defRPr/>
            </a:pPr>
            <a:r>
              <a:rPr lang="en-US" sz="2000" dirty="0">
                <a:solidFill>
                  <a:srgbClr val="202452"/>
                </a:solidFill>
              </a:rPr>
              <a:t>High School Diploma </a:t>
            </a:r>
          </a:p>
          <a:p>
            <a:pPr marL="971550" lvl="1" indent="-457200">
              <a:lnSpc>
                <a:spcPct val="150000"/>
              </a:lnSpc>
              <a:spcBef>
                <a:spcPts val="0"/>
              </a:spcBef>
              <a:buFont typeface="+mj-lt"/>
              <a:buAutoNum type="alphaLcParenR"/>
              <a:defRPr/>
            </a:pPr>
            <a:r>
              <a:rPr lang="en-US" sz="2000" dirty="0">
                <a:solidFill>
                  <a:srgbClr val="202452"/>
                </a:solidFill>
              </a:rPr>
              <a:t>Official transcript </a:t>
            </a:r>
          </a:p>
          <a:p>
            <a:pPr marL="971550" lvl="1" indent="-457200">
              <a:lnSpc>
                <a:spcPct val="150000"/>
              </a:lnSpc>
              <a:spcBef>
                <a:spcPts val="0"/>
              </a:spcBef>
              <a:buFont typeface="+mj-lt"/>
              <a:buAutoNum type="alphaLcParenR"/>
              <a:defRPr/>
            </a:pPr>
            <a:r>
              <a:rPr lang="en-US" sz="2000" dirty="0">
                <a:solidFill>
                  <a:srgbClr val="202452"/>
                </a:solidFill>
              </a:rPr>
              <a:t>Class Schedule </a:t>
            </a:r>
          </a:p>
          <a:p>
            <a:pPr marL="857250" lvl="1" indent="-342900">
              <a:lnSpc>
                <a:spcPct val="150000"/>
              </a:lnSpc>
              <a:spcBef>
                <a:spcPts val="0"/>
              </a:spcBef>
              <a:buFont typeface="Wingdings" panose="05000000000000000000" pitchFamily="2" charset="2"/>
              <a:buChar char="v"/>
              <a:defRPr/>
            </a:pPr>
            <a:endParaRPr lang="en-US" b="1" dirty="0">
              <a:solidFill>
                <a:srgbClr val="202452"/>
              </a:solidFill>
            </a:endParaRPr>
          </a:p>
          <a:p>
            <a:pPr marL="342900" marR="0" lvl="0" indent="-342900" defTabSz="685800" rtl="0" eaLnBrk="1" fontAlgn="auto" latinLnBrk="0" hangingPunct="1">
              <a:lnSpc>
                <a:spcPct val="150000"/>
              </a:lnSpc>
              <a:spcBef>
                <a:spcPts val="0"/>
              </a:spcBef>
              <a:spcAft>
                <a:spcPts val="0"/>
              </a:spcAft>
              <a:buClrTx/>
              <a:buSzTx/>
              <a:buFont typeface="+mj-lt"/>
              <a:buAutoNum type="arabicPeriod"/>
              <a:tabLst/>
              <a:defRPr/>
            </a:pPr>
            <a:endParaRPr kumimoji="0" lang="en-US" sz="1800" b="1" i="0" u="none" strike="noStrike" kern="1200" cap="none" spc="0" normalizeH="0" baseline="0" noProof="0" dirty="0">
              <a:ln>
                <a:noFill/>
              </a:ln>
              <a:solidFill>
                <a:srgbClr val="202452"/>
              </a:solidFill>
              <a:effectLst/>
              <a:uLnTx/>
              <a:uFillTx/>
              <a:latin typeface="Times New Roman"/>
              <a:ea typeface="+mn-ea"/>
              <a:cs typeface="+mn-cs"/>
            </a:endParaRPr>
          </a:p>
          <a:p>
            <a:pPr marL="457200" marR="0" lvl="0" indent="-457200" algn="l" defTabSz="685800" rtl="0" eaLnBrk="1" fontAlgn="auto" latinLnBrk="0" hangingPunct="1">
              <a:lnSpc>
                <a:spcPct val="150000"/>
              </a:lnSpc>
              <a:spcBef>
                <a:spcPts val="0"/>
              </a:spcBef>
              <a:spcAft>
                <a:spcPts val="0"/>
              </a:spcAft>
              <a:buClrTx/>
              <a:buSzTx/>
              <a:buFont typeface="+mj-lt"/>
              <a:buAutoNum type="arabicPeriod"/>
              <a:tabLst/>
              <a:defRPr/>
            </a:pPr>
            <a:endParaRPr kumimoji="0" lang="en-US" sz="2100" b="0" i="0" u="none" strike="noStrike" kern="1200" cap="none" spc="0" normalizeH="0" baseline="0" noProof="0" dirty="0">
              <a:ln>
                <a:noFill/>
              </a:ln>
              <a:solidFill>
                <a:srgbClr val="202452"/>
              </a:solidFill>
              <a:effectLst/>
              <a:uLnTx/>
              <a:uFillTx/>
              <a:latin typeface="Times New Roman"/>
              <a:ea typeface="+mn-ea"/>
              <a:cs typeface="+mn-cs"/>
            </a:endParaRPr>
          </a:p>
        </p:txBody>
      </p:sp>
      <p:pic>
        <p:nvPicPr>
          <p:cNvPr id="6" name="Picture 5">
            <a:extLst>
              <a:ext uri="{FF2B5EF4-FFF2-40B4-BE49-F238E27FC236}">
                <a16:creationId xmlns:a16="http://schemas.microsoft.com/office/drawing/2014/main" id="{231C802D-D321-90D6-CD3E-CE91F17A0144}"/>
              </a:ext>
            </a:extLst>
          </p:cNvPr>
          <p:cNvPicPr>
            <a:picLocks noChangeAspect="1"/>
          </p:cNvPicPr>
          <p:nvPr/>
        </p:nvPicPr>
        <p:blipFill>
          <a:blip r:embed="rId4"/>
          <a:stretch>
            <a:fillRect/>
          </a:stretch>
        </p:blipFill>
        <p:spPr>
          <a:xfrm>
            <a:off x="5498417" y="3496202"/>
            <a:ext cx="4548409" cy="3361798"/>
          </a:xfrm>
          <a:prstGeom prst="rect">
            <a:avLst/>
          </a:prstGeom>
          <a:effectLst>
            <a:softEdge rad="228600"/>
          </a:effectLst>
        </p:spPr>
      </p:pic>
    </p:spTree>
    <p:extLst>
      <p:ext uri="{BB962C8B-B14F-4D97-AF65-F5344CB8AC3E}">
        <p14:creationId xmlns:p14="http://schemas.microsoft.com/office/powerpoint/2010/main" val="2340505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MSG #5 – Skills Progression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2">
            <a:extLst>
              <a:ext uri="{FF2B5EF4-FFF2-40B4-BE49-F238E27FC236}">
                <a16:creationId xmlns:a16="http://schemas.microsoft.com/office/drawing/2014/main" id="{2E9DD056-7D53-38ED-0FAE-9CFE99871113}"/>
              </a:ext>
            </a:extLst>
          </p:cNvPr>
          <p:cNvSpPr/>
          <p:nvPr/>
        </p:nvSpPr>
        <p:spPr>
          <a:xfrm>
            <a:off x="838200" y="1690688"/>
            <a:ext cx="10515600" cy="3693319"/>
          </a:xfrm>
          <a:prstGeom prst="rect">
            <a:avLst/>
          </a:prstGeom>
        </p:spPr>
        <p:txBody>
          <a:bodyPr wrap="square">
            <a:spAutoFit/>
          </a:bodyPr>
          <a:lstStyle/>
          <a:p>
            <a:pPr lvl="0"/>
            <a:r>
              <a:rPr lang="en-US" sz="2400" dirty="0">
                <a:solidFill>
                  <a:srgbClr val="202452"/>
                </a:solidFill>
              </a:rPr>
              <a:t>Successfully passing an exam that is required for a particular occupation, or progress in attaining technical or occupational skills as demonstrated through a trade-related benchmark. </a:t>
            </a:r>
          </a:p>
          <a:p>
            <a:pPr lvl="0"/>
            <a:endParaRPr lang="en-US" sz="2400" dirty="0">
              <a:solidFill>
                <a:srgbClr val="202452"/>
              </a:solidFill>
            </a:endParaRPr>
          </a:p>
          <a:p>
            <a:pPr lvl="0"/>
            <a:r>
              <a:rPr lang="en-US" sz="2400" dirty="0">
                <a:solidFill>
                  <a:srgbClr val="202452"/>
                </a:solidFill>
              </a:rPr>
              <a:t>The types of skills progression activities that count as MSG are:</a:t>
            </a:r>
          </a:p>
          <a:p>
            <a:pPr lvl="0"/>
            <a:endParaRPr lang="en-US" sz="1400" dirty="0">
              <a:solidFill>
                <a:srgbClr val="202452"/>
              </a:solidFill>
            </a:endParaRPr>
          </a:p>
          <a:p>
            <a:pPr marL="457200" lvl="0" indent="-457200">
              <a:buFont typeface="+mj-lt"/>
              <a:buAutoNum type="arabicPeriod"/>
            </a:pPr>
            <a:r>
              <a:rPr lang="en-US" sz="2400" dirty="0">
                <a:solidFill>
                  <a:srgbClr val="202452"/>
                </a:solidFill>
              </a:rPr>
              <a:t>Occupational skills training (OST) documentation example</a:t>
            </a:r>
          </a:p>
          <a:p>
            <a:pPr marL="457200" lvl="0" indent="-457200">
              <a:buFont typeface="+mj-lt"/>
              <a:buAutoNum type="arabicPeriod"/>
            </a:pPr>
            <a:endParaRPr lang="en-US" sz="1400" dirty="0">
              <a:solidFill>
                <a:srgbClr val="202452"/>
              </a:solidFill>
            </a:endParaRPr>
          </a:p>
          <a:p>
            <a:pPr marL="457200" lvl="0" indent="-457200">
              <a:buFont typeface="+mj-lt"/>
              <a:buAutoNum type="arabicPeriod"/>
            </a:pPr>
            <a:r>
              <a:rPr lang="en-US" sz="2400" dirty="0">
                <a:solidFill>
                  <a:srgbClr val="202452"/>
                </a:solidFill>
              </a:rPr>
              <a:t>Customized training (CT) documentation example</a:t>
            </a:r>
          </a:p>
          <a:p>
            <a:pPr marL="457200" lvl="0" indent="-457200">
              <a:buFont typeface="+mj-lt"/>
              <a:buAutoNum type="arabicPeriod"/>
            </a:pPr>
            <a:endParaRPr lang="en-US" sz="1400" dirty="0">
              <a:solidFill>
                <a:srgbClr val="202452"/>
              </a:solidFill>
            </a:endParaRPr>
          </a:p>
          <a:p>
            <a:pPr marL="457200" lvl="0" indent="-457200">
              <a:buFont typeface="+mj-lt"/>
              <a:buAutoNum type="arabicPeriod"/>
            </a:pPr>
            <a:r>
              <a:rPr lang="en-US" sz="2400" dirty="0">
                <a:solidFill>
                  <a:srgbClr val="202452"/>
                </a:solidFill>
              </a:rPr>
              <a:t>Incumbent Worker Training (IWT) documentation example</a:t>
            </a:r>
          </a:p>
        </p:txBody>
      </p:sp>
    </p:spTree>
    <p:extLst>
      <p:ext uri="{BB962C8B-B14F-4D97-AF65-F5344CB8AC3E}">
        <p14:creationId xmlns:p14="http://schemas.microsoft.com/office/powerpoint/2010/main" val="3871136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MSG #5 – OST Skills Progression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Rectangle 3">
            <a:extLst>
              <a:ext uri="{FF2B5EF4-FFF2-40B4-BE49-F238E27FC236}">
                <a16:creationId xmlns:a16="http://schemas.microsoft.com/office/drawing/2014/main" id="{9185890B-8666-A4CF-3A53-E9CEF8A2BB46}"/>
              </a:ext>
            </a:extLst>
          </p:cNvPr>
          <p:cNvSpPr/>
          <p:nvPr/>
        </p:nvSpPr>
        <p:spPr>
          <a:xfrm>
            <a:off x="838200" y="1690688"/>
            <a:ext cx="10515600" cy="3693319"/>
          </a:xfrm>
          <a:prstGeom prst="rect">
            <a:avLst/>
          </a:prstGeom>
        </p:spPr>
        <p:txBody>
          <a:bodyPr wrap="square">
            <a:spAutoFit/>
          </a:bodyPr>
          <a:lstStyle/>
          <a:p>
            <a:pPr lvl="0"/>
            <a:r>
              <a:rPr lang="en-US" sz="2400" u="sng" dirty="0">
                <a:solidFill>
                  <a:srgbClr val="202452"/>
                </a:solidFill>
              </a:rPr>
              <a:t>Occupational Skills Training (OST)</a:t>
            </a:r>
          </a:p>
          <a:p>
            <a:pPr marL="342900" lvl="0" indent="-342900">
              <a:buFont typeface="Wingdings" panose="05000000000000000000" pitchFamily="2" charset="2"/>
              <a:buChar char="ü"/>
            </a:pPr>
            <a:endParaRPr lang="en-US" sz="1100" dirty="0">
              <a:solidFill>
                <a:srgbClr val="202452"/>
              </a:solidFill>
            </a:endParaRPr>
          </a:p>
          <a:p>
            <a:pPr marL="342900" lvl="0" indent="-342900">
              <a:buFont typeface="Arial" panose="020B0604020202020204" pitchFamily="34" charset="0"/>
              <a:buChar char="•"/>
            </a:pPr>
            <a:r>
              <a:rPr lang="en-US" sz="2400" dirty="0">
                <a:solidFill>
                  <a:srgbClr val="202452"/>
                </a:solidFill>
              </a:rPr>
              <a:t> Copy of exam results demonstrating a passing score for a knowledge-based or completion test necessary to obtain a credential for an occupation</a:t>
            </a:r>
          </a:p>
          <a:p>
            <a:pPr lvl="0"/>
            <a:endParaRPr lang="en-US" sz="1100" dirty="0">
              <a:solidFill>
                <a:srgbClr val="202452"/>
              </a:solidFill>
            </a:endParaRPr>
          </a:p>
          <a:p>
            <a:pPr marL="342900" lvl="0" indent="-342900">
              <a:buFont typeface="Arial" panose="020B0604020202020204" pitchFamily="34" charset="0"/>
              <a:buChar char="•"/>
            </a:pPr>
            <a:r>
              <a:rPr lang="en-US" sz="2400" dirty="0">
                <a:solidFill>
                  <a:srgbClr val="202452"/>
                </a:solidFill>
              </a:rPr>
              <a:t> Credential examples include:</a:t>
            </a:r>
          </a:p>
          <a:p>
            <a:pPr lvl="0"/>
            <a:endParaRPr lang="en-US" sz="2000" dirty="0">
              <a:solidFill>
                <a:srgbClr val="202452"/>
              </a:solidFill>
            </a:endParaRPr>
          </a:p>
          <a:p>
            <a:pPr marL="914400" lvl="1" indent="-457200">
              <a:buFont typeface="+mj-lt"/>
              <a:buAutoNum type="arabicPeriod"/>
            </a:pPr>
            <a:r>
              <a:rPr lang="en-US" sz="2400" dirty="0">
                <a:solidFill>
                  <a:srgbClr val="202452"/>
                </a:solidFill>
              </a:rPr>
              <a:t>Class A Commercial Driver’s License</a:t>
            </a:r>
          </a:p>
          <a:p>
            <a:pPr marL="914400" lvl="1" indent="-457200">
              <a:buFont typeface="+mj-lt"/>
              <a:buAutoNum type="arabicPeriod"/>
            </a:pPr>
            <a:r>
              <a:rPr lang="en-US" sz="2400" dirty="0">
                <a:solidFill>
                  <a:srgbClr val="202452"/>
                </a:solidFill>
              </a:rPr>
              <a:t>Certified Nursing Assistant (CNA) License</a:t>
            </a:r>
          </a:p>
          <a:p>
            <a:pPr marL="914400" lvl="1" indent="-457200">
              <a:buFont typeface="+mj-lt"/>
              <a:buAutoNum type="arabicPeriod"/>
            </a:pPr>
            <a:r>
              <a:rPr lang="en-US" sz="2400" dirty="0">
                <a:solidFill>
                  <a:srgbClr val="202452"/>
                </a:solidFill>
              </a:rPr>
              <a:t>CompTIA A+ Certification</a:t>
            </a:r>
          </a:p>
          <a:p>
            <a:pPr lvl="0"/>
            <a:endParaRPr lang="en-US" sz="2400" dirty="0">
              <a:solidFill>
                <a:srgbClr val="202452"/>
              </a:solidFill>
            </a:endParaRPr>
          </a:p>
        </p:txBody>
      </p:sp>
    </p:spTree>
    <p:extLst>
      <p:ext uri="{BB962C8B-B14F-4D97-AF65-F5344CB8AC3E}">
        <p14:creationId xmlns:p14="http://schemas.microsoft.com/office/powerpoint/2010/main" val="1167111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4B73-80C3-3ED4-CC82-56C50ACCE364}"/>
              </a:ext>
            </a:extLst>
          </p:cNvPr>
          <p:cNvSpPr>
            <a:spLocks noGrp="1"/>
          </p:cNvSpPr>
          <p:nvPr>
            <p:ph type="title"/>
          </p:nvPr>
        </p:nvSpPr>
        <p:spPr>
          <a:xfrm>
            <a:off x="838200" y="500062"/>
            <a:ext cx="10515600" cy="1325563"/>
          </a:xfrm>
        </p:spPr>
        <p:txBody>
          <a:bodyPr/>
          <a:lstStyle/>
          <a:p>
            <a:r>
              <a:rPr lang="en-US" b="1" dirty="0">
                <a:solidFill>
                  <a:srgbClr val="04A651"/>
                </a:solidFill>
                <a:latin typeface="Franklin Gothic Book" panose="020B0503020102020204" pitchFamily="34" charset="0"/>
              </a:rPr>
              <a:t>Objective</a:t>
            </a:r>
          </a:p>
        </p:txBody>
      </p:sp>
      <p:pic>
        <p:nvPicPr>
          <p:cNvPr id="6" name="Content Placeholder 4">
            <a:extLst>
              <a:ext uri="{FF2B5EF4-FFF2-40B4-BE49-F238E27FC236}">
                <a16:creationId xmlns:a16="http://schemas.microsoft.com/office/drawing/2014/main" id="{EE5A0F19-EBDC-82AF-3EA8-E9EF5FA73E1A}"/>
              </a:ext>
            </a:extLst>
          </p:cNvPr>
          <p:cNvPicPr>
            <a:picLocks noChangeAspect="1"/>
          </p:cNvPicPr>
          <p:nvPr/>
        </p:nvPicPr>
        <p:blipFill>
          <a:blip r:embed="rId3"/>
          <a:srcRect/>
          <a:stretch/>
        </p:blipFill>
        <p:spPr>
          <a:xfrm>
            <a:off x="11182350" y="5859901"/>
            <a:ext cx="882130" cy="899379"/>
          </a:xfrm>
          <a:prstGeom prst="rect">
            <a:avLst/>
          </a:prstGeom>
        </p:spPr>
      </p:pic>
      <p:sp>
        <p:nvSpPr>
          <p:cNvPr id="5" name="Content Placeholder 9">
            <a:extLst>
              <a:ext uri="{FF2B5EF4-FFF2-40B4-BE49-F238E27FC236}">
                <a16:creationId xmlns:a16="http://schemas.microsoft.com/office/drawing/2014/main" id="{E12DF1BE-F171-AE13-DEE7-B83D4840677E}"/>
              </a:ext>
            </a:extLst>
          </p:cNvPr>
          <p:cNvSpPr txBox="1">
            <a:spLocks/>
          </p:cNvSpPr>
          <p:nvPr/>
        </p:nvSpPr>
        <p:spPr>
          <a:xfrm>
            <a:off x="838200" y="1825625"/>
            <a:ext cx="10515600" cy="405694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pPr>
            <a:r>
              <a:rPr lang="en-US" sz="2400" dirty="0">
                <a:solidFill>
                  <a:srgbClr val="202452"/>
                </a:solidFill>
                <a:cs typeface="Times New Roman" panose="02020603050405020304" pitchFamily="18" charset="0"/>
              </a:rPr>
              <a:t>LWDBs will:</a:t>
            </a:r>
          </a:p>
          <a:p>
            <a:pPr algn="just"/>
            <a:endParaRPr lang="en-US" sz="1050" dirty="0">
              <a:solidFill>
                <a:srgbClr val="202452"/>
              </a:solidFill>
              <a:cs typeface="Times New Roman" panose="02020603050405020304" pitchFamily="18" charset="0"/>
            </a:endParaRPr>
          </a:p>
          <a:p>
            <a:pPr marL="342900" indent="-342900" algn="just">
              <a:spcAft>
                <a:spcPts val="600"/>
              </a:spcAft>
              <a:buFont typeface="Arial" panose="020B0604020202020204" pitchFamily="34" charset="0"/>
              <a:buChar char="•"/>
            </a:pPr>
            <a:r>
              <a:rPr lang="en-US" sz="2400" dirty="0">
                <a:solidFill>
                  <a:srgbClr val="202452"/>
                </a:solidFill>
                <a:cs typeface="Times New Roman" panose="02020603050405020304" pitchFamily="18" charset="0"/>
              </a:rPr>
              <a:t>Learn the importance and requirements for recording MSGs;</a:t>
            </a:r>
          </a:p>
          <a:p>
            <a:pPr marL="342900" indent="-342900" algn="just">
              <a:spcAft>
                <a:spcPts val="600"/>
              </a:spcAft>
              <a:buFont typeface="Arial" panose="020B0604020202020204" pitchFamily="34" charset="0"/>
              <a:buChar char="•"/>
            </a:pPr>
            <a:r>
              <a:rPr lang="en-US" sz="2400" dirty="0">
                <a:solidFill>
                  <a:srgbClr val="202452"/>
                </a:solidFill>
                <a:cs typeface="Times New Roman" panose="02020603050405020304" pitchFamily="18" charset="0"/>
              </a:rPr>
              <a:t>Learn the steps and procedures for documenting and recording MSGs; </a:t>
            </a:r>
          </a:p>
          <a:p>
            <a:pPr marL="342900" indent="-342900" algn="just">
              <a:spcAft>
                <a:spcPts val="600"/>
              </a:spcAft>
              <a:buFont typeface="Arial" panose="020B0604020202020204" pitchFamily="34" charset="0"/>
              <a:buChar char="•"/>
            </a:pPr>
            <a:r>
              <a:rPr lang="en-US" sz="2400" dirty="0">
                <a:solidFill>
                  <a:srgbClr val="202452"/>
                </a:solidFill>
                <a:cs typeface="Times New Roman" panose="02020603050405020304" pitchFamily="18" charset="0"/>
              </a:rPr>
              <a:t>Gain access to resources that will aid in documenting and recording MSGs; and</a:t>
            </a:r>
          </a:p>
          <a:p>
            <a:pPr marL="342900" indent="-342900" algn="just">
              <a:spcAft>
                <a:spcPts val="600"/>
              </a:spcAft>
              <a:buFont typeface="Arial" panose="020B0604020202020204" pitchFamily="34" charset="0"/>
              <a:buChar char="•"/>
            </a:pPr>
            <a:r>
              <a:rPr lang="en-US" sz="2400" dirty="0">
                <a:solidFill>
                  <a:srgbClr val="202452"/>
                </a:solidFill>
                <a:cs typeface="Times New Roman" panose="02020603050405020304" pitchFamily="18" charset="0"/>
              </a:rPr>
              <a:t>Be able to define MSG.</a:t>
            </a:r>
          </a:p>
          <a:p>
            <a:pPr marL="342900" indent="-342900" algn="just">
              <a:spcAft>
                <a:spcPts val="600"/>
              </a:spcAft>
              <a:buFont typeface="Arial" panose="020B0604020202020204" pitchFamily="34" charset="0"/>
              <a:buChar char="•"/>
            </a:pPr>
            <a:endParaRPr lang="en-US" sz="2400" dirty="0">
              <a:solidFill>
                <a:srgbClr val="202452"/>
              </a:solidFill>
              <a:cs typeface="Times New Roman" panose="02020603050405020304" pitchFamily="18" charset="0"/>
            </a:endParaRPr>
          </a:p>
          <a:p>
            <a:pPr marL="342900" indent="-342900" algn="just">
              <a:spcAft>
                <a:spcPts val="600"/>
              </a:spcAft>
              <a:buFont typeface="Arial" panose="020B0604020202020204" pitchFamily="34" charset="0"/>
              <a:buChar char="•"/>
            </a:pPr>
            <a:endParaRPr lang="en-US" sz="2400" dirty="0">
              <a:solidFill>
                <a:srgbClr val="202452"/>
              </a:solidFill>
              <a:cs typeface="Times New Roman" panose="02020603050405020304" pitchFamily="18" charset="0"/>
            </a:endParaRPr>
          </a:p>
          <a:p>
            <a:pPr marL="342900" indent="-342900" algn="just">
              <a:spcAft>
                <a:spcPts val="600"/>
              </a:spcAft>
              <a:buFont typeface="Arial" panose="020B0604020202020204" pitchFamily="34" charset="0"/>
              <a:buChar char="•"/>
            </a:pPr>
            <a:endParaRPr lang="en-US" sz="2400" dirty="0">
              <a:solidFill>
                <a:srgbClr val="202452"/>
              </a:solidFill>
              <a:cs typeface="Times New Roman" panose="02020603050405020304" pitchFamily="18" charset="0"/>
            </a:endParaRPr>
          </a:p>
        </p:txBody>
      </p:sp>
      <p:pic>
        <p:nvPicPr>
          <p:cNvPr id="7" name="Picture 6">
            <a:extLst>
              <a:ext uri="{FF2B5EF4-FFF2-40B4-BE49-F238E27FC236}">
                <a16:creationId xmlns:a16="http://schemas.microsoft.com/office/drawing/2014/main" id="{2A42843D-6465-89DF-38DF-F097FED2768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75363" y="4202771"/>
            <a:ext cx="2731625" cy="2655229"/>
          </a:xfrm>
          <a:prstGeom prst="rect">
            <a:avLst/>
          </a:prstGeom>
        </p:spPr>
      </p:pic>
    </p:spTree>
    <p:extLst>
      <p:ext uri="{BB962C8B-B14F-4D97-AF65-F5344CB8AC3E}">
        <p14:creationId xmlns:p14="http://schemas.microsoft.com/office/powerpoint/2010/main" val="2926900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MSG #5 – CT/IWT Skills Progression</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2">
            <a:extLst>
              <a:ext uri="{FF2B5EF4-FFF2-40B4-BE49-F238E27FC236}">
                <a16:creationId xmlns:a16="http://schemas.microsoft.com/office/drawing/2014/main" id="{1F4556CF-10A4-F195-E883-BE06648CB2D8}"/>
              </a:ext>
            </a:extLst>
          </p:cNvPr>
          <p:cNvSpPr/>
          <p:nvPr/>
        </p:nvSpPr>
        <p:spPr>
          <a:xfrm>
            <a:off x="838200" y="1690688"/>
            <a:ext cx="10515600" cy="3631763"/>
          </a:xfrm>
          <a:prstGeom prst="rect">
            <a:avLst/>
          </a:prstGeom>
        </p:spPr>
        <p:txBody>
          <a:bodyPr wrap="square">
            <a:spAutoFit/>
          </a:bodyPr>
          <a:lstStyle/>
          <a:p>
            <a:pPr lvl="0"/>
            <a:r>
              <a:rPr lang="en-US" sz="2400" u="sng" dirty="0">
                <a:solidFill>
                  <a:srgbClr val="202452"/>
                </a:solidFill>
              </a:rPr>
              <a:t>Customized Training (CT)</a:t>
            </a:r>
          </a:p>
          <a:p>
            <a:pPr lvl="0"/>
            <a:endParaRPr lang="en-US" sz="2400" u="sng" dirty="0">
              <a:solidFill>
                <a:srgbClr val="202452"/>
              </a:solidFill>
            </a:endParaRPr>
          </a:p>
          <a:p>
            <a:pPr marL="342900" lvl="0" indent="-342900">
              <a:buFont typeface="Arial" panose="020B0604020202020204" pitchFamily="34" charset="0"/>
              <a:buChar char="•"/>
            </a:pPr>
            <a:r>
              <a:rPr lang="en-US" sz="2400" dirty="0">
                <a:solidFill>
                  <a:srgbClr val="202452"/>
                </a:solidFill>
              </a:rPr>
              <a:t>Copy of the mid-point evaluation demonstrating the participant is achieving satisfactory progress in meeting training objectives outlined by the employer</a:t>
            </a:r>
          </a:p>
          <a:p>
            <a:pPr lvl="1"/>
            <a:endParaRPr lang="en-US" sz="1400" dirty="0">
              <a:solidFill>
                <a:srgbClr val="202452"/>
              </a:solidFill>
            </a:endParaRPr>
          </a:p>
          <a:p>
            <a:r>
              <a:rPr lang="en-US" sz="2400" u="sng" dirty="0">
                <a:solidFill>
                  <a:srgbClr val="202452"/>
                </a:solidFill>
              </a:rPr>
              <a:t>Incumbent Worker Training (IWT):</a:t>
            </a:r>
          </a:p>
          <a:p>
            <a:endParaRPr lang="en-US" sz="2400" u="sng" dirty="0">
              <a:solidFill>
                <a:srgbClr val="202452"/>
              </a:solidFill>
            </a:endParaRPr>
          </a:p>
          <a:p>
            <a:pPr marL="342900" lvl="0" indent="-342900">
              <a:buFont typeface="Arial" panose="020B0604020202020204" pitchFamily="34" charset="0"/>
              <a:buChar char="•"/>
            </a:pPr>
            <a:r>
              <a:rPr lang="en-US" sz="2400" dirty="0">
                <a:solidFill>
                  <a:srgbClr val="202452"/>
                </a:solidFill>
              </a:rPr>
              <a:t>Copy of the IWT mid-point evaluation demonstrating the participant is achieving or has achieved satisfactory progress meeting the objectives outlined by the employer</a:t>
            </a:r>
          </a:p>
        </p:txBody>
      </p:sp>
    </p:spTree>
    <p:extLst>
      <p:ext uri="{BB962C8B-B14F-4D97-AF65-F5344CB8AC3E}">
        <p14:creationId xmlns:p14="http://schemas.microsoft.com/office/powerpoint/2010/main" val="1075887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Review</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Text Placeholder 6">
            <a:extLst>
              <a:ext uri="{FF2B5EF4-FFF2-40B4-BE49-F238E27FC236}">
                <a16:creationId xmlns:a16="http://schemas.microsoft.com/office/drawing/2014/main" id="{796806E4-8EC5-1CC4-DF74-8442475B4457}"/>
              </a:ext>
            </a:extLst>
          </p:cNvPr>
          <p:cNvSpPr txBox="1">
            <a:spLocks/>
          </p:cNvSpPr>
          <p:nvPr/>
        </p:nvSpPr>
        <p:spPr>
          <a:xfrm>
            <a:off x="838200" y="1690688"/>
            <a:ext cx="10515600" cy="3233460"/>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57200" lvl="0" indent="-457200">
              <a:lnSpc>
                <a:spcPct val="100000"/>
              </a:lnSpc>
              <a:spcBef>
                <a:spcPts val="0"/>
              </a:spcBef>
              <a:buFont typeface="+mj-lt"/>
              <a:buAutoNum type="arabicPeriod"/>
              <a:defRPr/>
            </a:pPr>
            <a:r>
              <a:rPr lang="en-US" sz="2000" dirty="0">
                <a:solidFill>
                  <a:srgbClr val="202452"/>
                </a:solidFill>
              </a:rPr>
              <a:t>Name one type of training that may be documented under MSG #5, Skills Progression. </a:t>
            </a:r>
          </a:p>
          <a:p>
            <a:pPr marL="457200" marR="0" lvl="0" indent="-457200" defTabSz="685800" rtl="0" eaLnBrk="1" fontAlgn="auto" latinLnBrk="0" hangingPunct="1">
              <a:lnSpc>
                <a:spcPct val="100000"/>
              </a:lnSpc>
              <a:spcBef>
                <a:spcPts val="0"/>
              </a:spcBef>
              <a:spcAft>
                <a:spcPts val="0"/>
              </a:spcAft>
              <a:buClrTx/>
              <a:buSzTx/>
              <a:buFont typeface="+mj-lt"/>
              <a:buAutoNum type="arabicPeriod"/>
              <a:tabLst/>
              <a:defRPr/>
            </a:pPr>
            <a:endParaRPr kumimoji="0" lang="en-US" sz="2000" i="0" u="none" strike="noStrike" kern="1200" cap="none" spc="0" normalizeH="0" baseline="0" noProof="0" dirty="0">
              <a:ln>
                <a:noFill/>
              </a:ln>
              <a:solidFill>
                <a:srgbClr val="202452"/>
              </a:solidFill>
              <a:effectLst/>
              <a:uLnTx/>
              <a:uFillTx/>
              <a:latin typeface="Times New Roman"/>
              <a:ea typeface="+mn-ea"/>
              <a:cs typeface="+mn-cs"/>
            </a:endParaRPr>
          </a:p>
          <a:p>
            <a:pPr marL="457200" lvl="0" indent="-457200">
              <a:lnSpc>
                <a:spcPct val="100000"/>
              </a:lnSpc>
              <a:spcBef>
                <a:spcPts val="0"/>
              </a:spcBef>
              <a:buFont typeface="+mj-lt"/>
              <a:buAutoNum type="arabicPeriod"/>
              <a:defRPr/>
            </a:pPr>
            <a:r>
              <a:rPr lang="en-US" dirty="0">
                <a:solidFill>
                  <a:srgbClr val="202452"/>
                </a:solidFill>
              </a:rPr>
              <a:t>I am a participant, I submitted a copy of a mid-point evaluation demonstrating my success, under which MSG would front-line staff and/or case managers report this acceptable documentation?</a:t>
            </a:r>
          </a:p>
          <a:p>
            <a:pPr marL="457200" lvl="0" indent="-457200">
              <a:lnSpc>
                <a:spcPct val="100000"/>
              </a:lnSpc>
              <a:spcBef>
                <a:spcPts val="0"/>
              </a:spcBef>
              <a:buFont typeface="+mj-lt"/>
              <a:buAutoNum type="arabicPeriod"/>
              <a:defRPr/>
            </a:pPr>
            <a:endParaRPr lang="en-US" dirty="0">
              <a:solidFill>
                <a:srgbClr val="202452"/>
              </a:solidFill>
            </a:endParaRPr>
          </a:p>
          <a:p>
            <a:pPr marL="457200" lvl="0" indent="-457200">
              <a:lnSpc>
                <a:spcPct val="100000"/>
              </a:lnSpc>
              <a:spcBef>
                <a:spcPts val="0"/>
              </a:spcBef>
              <a:buFont typeface="+mj-lt"/>
              <a:buAutoNum type="arabicPeriod"/>
              <a:defRPr/>
            </a:pPr>
            <a:r>
              <a:rPr lang="en-US" dirty="0">
                <a:solidFill>
                  <a:srgbClr val="202452"/>
                </a:solidFill>
              </a:rPr>
              <a:t>A CNA license can be used as documentation for which MSG, Skills Progression?</a:t>
            </a:r>
          </a:p>
          <a:p>
            <a:pPr marL="457200" marR="0" lvl="0" indent="-457200" algn="l" defTabSz="685800" rtl="0" eaLnBrk="1" fontAlgn="auto" latinLnBrk="0" hangingPunct="1">
              <a:lnSpc>
                <a:spcPct val="150000"/>
              </a:lnSpc>
              <a:spcBef>
                <a:spcPts val="0"/>
              </a:spcBef>
              <a:spcAft>
                <a:spcPts val="0"/>
              </a:spcAft>
              <a:buClrTx/>
              <a:buSzTx/>
              <a:buFont typeface="+mj-lt"/>
              <a:buAutoNum type="arabicPeriod"/>
              <a:tabLst/>
              <a:defRPr/>
            </a:pPr>
            <a:endParaRPr kumimoji="0" lang="en-US" sz="2100" b="0" i="0" u="none" strike="noStrike" kern="1200" cap="none" spc="0" normalizeH="0" baseline="0" noProof="0" dirty="0">
              <a:ln>
                <a:noFill/>
              </a:ln>
              <a:solidFill>
                <a:srgbClr val="202452"/>
              </a:solidFill>
              <a:effectLst/>
              <a:uLnTx/>
              <a:uFillTx/>
              <a:latin typeface="Times New Roman"/>
              <a:ea typeface="+mn-ea"/>
              <a:cs typeface="+mn-cs"/>
            </a:endParaRPr>
          </a:p>
        </p:txBody>
      </p:sp>
    </p:spTree>
    <p:extLst>
      <p:ext uri="{BB962C8B-B14F-4D97-AF65-F5344CB8AC3E}">
        <p14:creationId xmlns:p14="http://schemas.microsoft.com/office/powerpoint/2010/main" val="4074592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Documenting and Recording MSGs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Text Placeholder 6">
            <a:extLst>
              <a:ext uri="{FF2B5EF4-FFF2-40B4-BE49-F238E27FC236}">
                <a16:creationId xmlns:a16="http://schemas.microsoft.com/office/drawing/2014/main" id="{F6048942-4B2C-0FF1-FDD7-AF1E5A66422F}"/>
              </a:ext>
            </a:extLst>
          </p:cNvPr>
          <p:cNvSpPr txBox="1">
            <a:spLocks/>
          </p:cNvSpPr>
          <p:nvPr/>
        </p:nvSpPr>
        <p:spPr>
          <a:xfrm>
            <a:off x="838200" y="1690688"/>
            <a:ext cx="10515600" cy="521589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2400" dirty="0">
                <a:solidFill>
                  <a:srgbClr val="202452"/>
                </a:solidFill>
                <a:ea typeface="Calibri" panose="020F0502020204030204" pitchFamily="34" charset="0"/>
                <a:cs typeface="Times New Roman" panose="02020603050405020304" pitchFamily="18" charset="0"/>
              </a:rPr>
              <a:t>LWDBs </a:t>
            </a:r>
            <a:r>
              <a:rPr lang="en-US" sz="2400" i="1" u="sng" dirty="0">
                <a:solidFill>
                  <a:srgbClr val="202452"/>
                </a:solidFill>
                <a:ea typeface="Calibri" panose="020F0502020204030204" pitchFamily="34" charset="0"/>
                <a:cs typeface="Times New Roman" panose="02020603050405020304" pitchFamily="18" charset="0"/>
              </a:rPr>
              <a:t>must</a:t>
            </a:r>
            <a:r>
              <a:rPr lang="en-US" sz="2400" dirty="0">
                <a:solidFill>
                  <a:srgbClr val="202452"/>
                </a:solidFill>
                <a:ea typeface="Calibri" panose="020F0502020204030204" pitchFamily="34" charset="0"/>
                <a:cs typeface="Times New Roman" panose="02020603050405020304" pitchFamily="18" charset="0"/>
              </a:rPr>
              <a:t>:</a:t>
            </a:r>
          </a:p>
          <a:p>
            <a:pPr algn="l"/>
            <a:endParaRPr lang="en-US" dirty="0">
              <a:solidFill>
                <a:srgbClr val="202452"/>
              </a:solidFill>
              <a:ea typeface="Calibri" panose="020F0502020204030204" pitchFamily="34" charset="0"/>
              <a:cs typeface="Times New Roman" panose="02020603050405020304" pitchFamily="18" charset="0"/>
            </a:endParaRPr>
          </a:p>
          <a:p>
            <a:pPr marL="857250" lvl="1" indent="-342900"/>
            <a:r>
              <a:rPr lang="en-US" sz="2100" dirty="0">
                <a:solidFill>
                  <a:srgbClr val="202452"/>
                </a:solidFill>
                <a:ea typeface="Calibri" panose="020F0502020204030204" pitchFamily="34" charset="0"/>
                <a:cs typeface="Times New Roman" panose="02020603050405020304" pitchFamily="18" charset="0"/>
              </a:rPr>
              <a:t>Document and record a Measurable Skill Gain for participants who are enrolled in training or education programs; </a:t>
            </a:r>
          </a:p>
          <a:p>
            <a:pPr marL="685800" lvl="1"/>
            <a:endParaRPr lang="en-US" sz="1100" dirty="0">
              <a:solidFill>
                <a:srgbClr val="202452"/>
              </a:solidFill>
              <a:ea typeface="Calibri" panose="020F0502020204030204" pitchFamily="34" charset="0"/>
              <a:cs typeface="Times New Roman" panose="02020603050405020304" pitchFamily="18" charset="0"/>
            </a:endParaRPr>
          </a:p>
          <a:p>
            <a:pPr marL="857250" lvl="1" indent="-342900"/>
            <a:r>
              <a:rPr lang="en-US" sz="2100" dirty="0">
                <a:solidFill>
                  <a:srgbClr val="202452"/>
                </a:solidFill>
                <a:ea typeface="Calibri" panose="020F0502020204030204" pitchFamily="34" charset="0"/>
                <a:cs typeface="Times New Roman" panose="02020603050405020304" pitchFamily="18" charset="0"/>
              </a:rPr>
              <a:t>Maintain documentation of each MSG achievement in the participant’s case file; </a:t>
            </a:r>
          </a:p>
          <a:p>
            <a:pPr marL="685800" lvl="1"/>
            <a:endParaRPr lang="en-US" sz="1100" dirty="0">
              <a:solidFill>
                <a:srgbClr val="202452"/>
              </a:solidFill>
              <a:ea typeface="Calibri" panose="020F0502020204030204" pitchFamily="34" charset="0"/>
              <a:cs typeface="Times New Roman" panose="02020603050405020304" pitchFamily="18" charset="0"/>
            </a:endParaRPr>
          </a:p>
          <a:p>
            <a:pPr marL="857250" lvl="1" indent="-342900"/>
            <a:r>
              <a:rPr lang="en-US" sz="2100" dirty="0">
                <a:solidFill>
                  <a:srgbClr val="202452"/>
                </a:solidFill>
                <a:ea typeface="Calibri" panose="020F0502020204030204" pitchFamily="34" charset="0"/>
                <a:cs typeface="Times New Roman" panose="02020603050405020304" pitchFamily="18" charset="0"/>
              </a:rPr>
              <a:t>Record each MSG in state’s Management Information System;</a:t>
            </a:r>
          </a:p>
          <a:p>
            <a:pPr marL="685800" lvl="1"/>
            <a:endParaRPr lang="en-US" sz="1100" dirty="0">
              <a:solidFill>
                <a:srgbClr val="202452"/>
              </a:solidFill>
              <a:ea typeface="Calibri" panose="020F0502020204030204" pitchFamily="34" charset="0"/>
              <a:cs typeface="Times New Roman" panose="02020603050405020304" pitchFamily="18" charset="0"/>
            </a:endParaRPr>
          </a:p>
          <a:p>
            <a:pPr marL="857250" lvl="1" indent="-342900"/>
            <a:r>
              <a:rPr lang="en-US" sz="2100" dirty="0">
                <a:solidFill>
                  <a:srgbClr val="202452"/>
                </a:solidFill>
                <a:ea typeface="Calibri" panose="020F0502020204030204" pitchFamily="34" charset="0"/>
                <a:cs typeface="Times New Roman" panose="02020603050405020304" pitchFamily="18" charset="0"/>
              </a:rPr>
              <a:t>For secondary education, record pre- and post- tests for the Educational Functioning Level (EFL) under the Literacy Numeracy tab in Employ Florida; and</a:t>
            </a:r>
          </a:p>
          <a:p>
            <a:pPr marL="685800" lvl="1"/>
            <a:endParaRPr lang="en-US" sz="1100" dirty="0">
              <a:solidFill>
                <a:srgbClr val="202452"/>
              </a:solidFill>
              <a:ea typeface="Calibri" panose="020F0502020204030204" pitchFamily="34" charset="0"/>
              <a:cs typeface="Times New Roman" panose="02020603050405020304" pitchFamily="18" charset="0"/>
            </a:endParaRPr>
          </a:p>
          <a:p>
            <a:pPr marL="857250" lvl="1" indent="-342900"/>
            <a:r>
              <a:rPr lang="en-US" sz="2100" dirty="0">
                <a:solidFill>
                  <a:srgbClr val="202452"/>
                </a:solidFill>
                <a:ea typeface="Calibri" panose="020F0502020204030204" pitchFamily="34" charset="0"/>
                <a:cs typeface="Times New Roman" panose="02020603050405020304" pitchFamily="18" charset="0"/>
              </a:rPr>
              <a:t>Record credentials in Employ Florida, the date the credential was attained and not the date the staff received the credential.</a:t>
            </a:r>
          </a:p>
          <a:p>
            <a:pPr lvl="1"/>
            <a:endParaRPr lang="en-US" sz="2100" dirty="0">
              <a:solidFill>
                <a:srgbClr val="202452"/>
              </a:solidFill>
              <a:ea typeface="Calibri" panose="020F0502020204030204" pitchFamily="34" charset="0"/>
              <a:cs typeface="Times New Roman" panose="02020603050405020304" pitchFamily="18" charset="0"/>
            </a:endParaRPr>
          </a:p>
          <a:p>
            <a:pPr marL="342900" indent="-342900" algn="l">
              <a:lnSpc>
                <a:spcPct val="150000"/>
              </a:lnSpc>
              <a:buFont typeface="Wingdings" panose="05000000000000000000" pitchFamily="2" charset="2"/>
              <a:buChar char="ü"/>
            </a:pPr>
            <a:endParaRPr lang="en-US" sz="2400" dirty="0">
              <a:solidFill>
                <a:srgbClr val="202452"/>
              </a:solidFill>
              <a:ea typeface="Calibri" panose="020F0502020204030204" pitchFamily="34" charset="0"/>
            </a:endParaRPr>
          </a:p>
        </p:txBody>
      </p:sp>
    </p:spTree>
    <p:extLst>
      <p:ext uri="{BB962C8B-B14F-4D97-AF65-F5344CB8AC3E}">
        <p14:creationId xmlns:p14="http://schemas.microsoft.com/office/powerpoint/2010/main" val="4248620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State and Local Requirements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Rectangle 3">
            <a:extLst>
              <a:ext uri="{FF2B5EF4-FFF2-40B4-BE49-F238E27FC236}">
                <a16:creationId xmlns:a16="http://schemas.microsoft.com/office/drawing/2014/main" id="{ED22DB8F-1E68-0B14-62BF-E2B7079E1B35}"/>
              </a:ext>
            </a:extLst>
          </p:cNvPr>
          <p:cNvSpPr/>
          <p:nvPr/>
        </p:nvSpPr>
        <p:spPr>
          <a:xfrm>
            <a:off x="838200" y="1690688"/>
            <a:ext cx="10515600" cy="4108817"/>
          </a:xfrm>
          <a:prstGeom prst="rect">
            <a:avLst/>
          </a:prstGeom>
        </p:spPr>
        <p:txBody>
          <a:bodyPr wrap="square">
            <a:spAutoFit/>
          </a:bodyPr>
          <a:lstStyle/>
          <a:p>
            <a:pPr lvl="0"/>
            <a:r>
              <a:rPr lang="en-US" sz="2400" dirty="0">
                <a:solidFill>
                  <a:srgbClr val="202452"/>
                </a:solidFill>
              </a:rPr>
              <a:t>All services provided under WIOA must be monitored annually. </a:t>
            </a:r>
          </a:p>
          <a:p>
            <a:pPr marL="342900" lvl="0" indent="-342900">
              <a:buFont typeface="Arial" panose="020B0604020202020204" pitchFamily="34" charset="0"/>
              <a:buChar char="•"/>
            </a:pPr>
            <a:endParaRPr lang="en-US" sz="1200" dirty="0">
              <a:solidFill>
                <a:srgbClr val="202452"/>
              </a:solidFill>
            </a:endParaRPr>
          </a:p>
          <a:p>
            <a:pPr lvl="0"/>
            <a:r>
              <a:rPr lang="en-US" sz="2400" dirty="0">
                <a:solidFill>
                  <a:srgbClr val="202452"/>
                </a:solidFill>
              </a:rPr>
              <a:t>LWDBs must:</a:t>
            </a:r>
          </a:p>
          <a:p>
            <a:pPr marL="342900" lvl="0" indent="-342900">
              <a:buFont typeface="Arial" panose="020B0604020202020204" pitchFamily="34" charset="0"/>
              <a:buChar char="•"/>
            </a:pPr>
            <a:endParaRPr lang="en-US" sz="1100" dirty="0">
              <a:solidFill>
                <a:srgbClr val="202452"/>
              </a:solidFill>
            </a:endParaRPr>
          </a:p>
          <a:p>
            <a:pPr marL="800100" lvl="1" indent="-342900">
              <a:buFont typeface="Arial" panose="020B0604020202020204" pitchFamily="34" charset="0"/>
              <a:buChar char="•"/>
            </a:pPr>
            <a:r>
              <a:rPr lang="en-US" sz="2400" dirty="0">
                <a:solidFill>
                  <a:srgbClr val="202452"/>
                </a:solidFill>
              </a:rPr>
              <a:t>Establish local monitoring policies and procedures that include, at minimum:</a:t>
            </a:r>
          </a:p>
          <a:p>
            <a:pPr marL="1371600" lvl="2" indent="-457200">
              <a:buFont typeface="Courier New" panose="02070309020205020404" pitchFamily="49" charset="0"/>
              <a:buChar char="o"/>
            </a:pPr>
            <a:r>
              <a:rPr lang="en-US" sz="2400" dirty="0">
                <a:solidFill>
                  <a:srgbClr val="202452"/>
                </a:solidFill>
              </a:rPr>
              <a:t>The roles of the participant and LWDB staff; and</a:t>
            </a:r>
          </a:p>
          <a:p>
            <a:pPr marL="1371600" lvl="2" indent="-457200">
              <a:buFont typeface="Courier New" panose="02070309020205020404" pitchFamily="49" charset="0"/>
              <a:buChar char="o"/>
            </a:pPr>
            <a:r>
              <a:rPr lang="en-US" sz="2400" dirty="0">
                <a:solidFill>
                  <a:srgbClr val="202452"/>
                </a:solidFill>
              </a:rPr>
              <a:t>Local monitoring procedures and requirements of the state’s MSG policy. </a:t>
            </a:r>
          </a:p>
          <a:p>
            <a:pPr marL="1371600" lvl="2" indent="-457200">
              <a:buFont typeface="Arial" panose="020B0604020202020204" pitchFamily="34" charset="0"/>
              <a:buChar char="•"/>
            </a:pPr>
            <a:endParaRPr lang="en-US" sz="1100" dirty="0">
              <a:solidFill>
                <a:srgbClr val="202452"/>
              </a:solidFill>
            </a:endParaRPr>
          </a:p>
          <a:p>
            <a:pPr marL="800100" lvl="1" indent="-342900">
              <a:buFont typeface="Arial" panose="020B0604020202020204" pitchFamily="34" charset="0"/>
              <a:buChar char="•"/>
            </a:pPr>
            <a:r>
              <a:rPr lang="en-US" sz="2400" dirty="0">
                <a:solidFill>
                  <a:srgbClr val="202452"/>
                </a:solidFill>
              </a:rPr>
              <a:t>Ensure participating providers of related career services agree to cooperate with monitoring efforts by the state and/or LWDB; and </a:t>
            </a:r>
          </a:p>
          <a:p>
            <a:pPr marL="800100" lvl="1" indent="-342900">
              <a:buFont typeface="Wingdings" panose="05000000000000000000" pitchFamily="2" charset="2"/>
              <a:buChar char="ü"/>
            </a:pPr>
            <a:endParaRPr lang="en-US" sz="1100" dirty="0">
              <a:solidFill>
                <a:srgbClr val="202452"/>
              </a:solidFill>
            </a:endParaRPr>
          </a:p>
          <a:p>
            <a:pPr marL="800100" lvl="1" indent="-342900">
              <a:buFont typeface="Arial" panose="020B0604020202020204" pitchFamily="34" charset="0"/>
              <a:buChar char="•"/>
            </a:pPr>
            <a:r>
              <a:rPr lang="en-US" sz="2400" dirty="0">
                <a:solidFill>
                  <a:srgbClr val="202452"/>
                </a:solidFill>
              </a:rPr>
              <a:t>Adhere to all other applicable local, state and federal rules and regulations.</a:t>
            </a:r>
          </a:p>
        </p:txBody>
      </p:sp>
    </p:spTree>
    <p:extLst>
      <p:ext uri="{BB962C8B-B14F-4D97-AF65-F5344CB8AC3E}">
        <p14:creationId xmlns:p14="http://schemas.microsoft.com/office/powerpoint/2010/main" val="3474873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MSG Resources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Text Placeholder 3">
            <a:extLst>
              <a:ext uri="{FF2B5EF4-FFF2-40B4-BE49-F238E27FC236}">
                <a16:creationId xmlns:a16="http://schemas.microsoft.com/office/drawing/2014/main" id="{F6444A17-2F32-EFB6-AA0A-31CF175F3BA9}"/>
              </a:ext>
            </a:extLst>
          </p:cNvPr>
          <p:cNvSpPr txBox="1">
            <a:spLocks/>
          </p:cNvSpPr>
          <p:nvPr/>
        </p:nvSpPr>
        <p:spPr>
          <a:xfrm>
            <a:off x="838200" y="1690688"/>
            <a:ext cx="10515600" cy="322582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400" dirty="0">
                <a:solidFill>
                  <a:srgbClr val="202452"/>
                </a:solidFill>
              </a:rPr>
              <a:t>Workforce GPS</a:t>
            </a:r>
          </a:p>
          <a:p>
            <a:pPr marL="342900" indent="-342900" algn="l">
              <a:buFont typeface="Arial" panose="020B0604020202020204" pitchFamily="34" charset="0"/>
              <a:buChar char="•"/>
            </a:pPr>
            <a:endParaRPr lang="en-US" sz="2400" dirty="0">
              <a:solidFill>
                <a:schemeClr val="bg2">
                  <a:lumMod val="10000"/>
                </a:schemeClr>
              </a:solidFill>
            </a:endParaRPr>
          </a:p>
          <a:p>
            <a:pPr marL="971550" lvl="1" indent="-457200">
              <a:buFont typeface="Arial" panose="020B0604020202020204" pitchFamily="34" charset="0"/>
              <a:buChar char="•"/>
            </a:pPr>
            <a:r>
              <a:rPr lang="en-US" sz="2100" dirty="0">
                <a:solidFill>
                  <a:schemeClr val="bg2">
                    <a:lumMod val="10000"/>
                  </a:schemeClr>
                </a:solidFill>
                <a:hlinkClick r:id="rId4"/>
              </a:rPr>
              <a:t>E-Learning Module</a:t>
            </a:r>
            <a:endParaRPr lang="en-US" sz="2100" dirty="0">
              <a:solidFill>
                <a:schemeClr val="bg2">
                  <a:lumMod val="10000"/>
                </a:schemeClr>
              </a:solidFill>
            </a:endParaRPr>
          </a:p>
          <a:p>
            <a:pPr marL="971550" lvl="1" indent="-457200">
              <a:buFont typeface="Arial" panose="020B0604020202020204" pitchFamily="34" charset="0"/>
              <a:buChar char="•"/>
            </a:pPr>
            <a:r>
              <a:rPr lang="en-US" sz="2100" dirty="0">
                <a:solidFill>
                  <a:srgbClr val="202452"/>
                </a:solidFill>
              </a:rPr>
              <a:t>PowerPoint </a:t>
            </a:r>
          </a:p>
          <a:p>
            <a:pPr marL="971550" lvl="1" indent="-457200">
              <a:buFont typeface="Arial" panose="020B0604020202020204" pitchFamily="34" charset="0"/>
              <a:buChar char="•"/>
            </a:pPr>
            <a:r>
              <a:rPr lang="en-US" sz="2100" dirty="0">
                <a:solidFill>
                  <a:srgbClr val="202452"/>
                </a:solidFill>
              </a:rPr>
              <a:t>Desk Aids</a:t>
            </a:r>
          </a:p>
          <a:p>
            <a:pPr marL="628650" lvl="1" indent="-171450">
              <a:buFont typeface="Arial" panose="020B0604020202020204" pitchFamily="34" charset="0"/>
              <a:buChar char="•"/>
            </a:pPr>
            <a:endParaRPr lang="en-US" sz="1100" dirty="0">
              <a:solidFill>
                <a:schemeClr val="bg2">
                  <a:lumMod val="10000"/>
                </a:schemeClr>
              </a:solidFill>
            </a:endParaRPr>
          </a:p>
          <a:p>
            <a:pPr marL="342900" indent="-342900" algn="l">
              <a:buFont typeface="Arial" panose="020B0604020202020204" pitchFamily="34" charset="0"/>
              <a:buChar char="•"/>
            </a:pPr>
            <a:r>
              <a:rPr lang="en-US" sz="2400" dirty="0">
                <a:solidFill>
                  <a:schemeClr val="bg2">
                    <a:lumMod val="10000"/>
                  </a:schemeClr>
                </a:solidFill>
                <a:hlinkClick r:id="rId5"/>
              </a:rPr>
              <a:t>TEGL 10-16, Change 1</a:t>
            </a:r>
            <a:endParaRPr lang="en-US" sz="2400" dirty="0">
              <a:solidFill>
                <a:schemeClr val="bg2">
                  <a:lumMod val="10000"/>
                </a:schemeClr>
              </a:solidFill>
            </a:endParaRPr>
          </a:p>
          <a:p>
            <a:pPr marL="342900" indent="-342900" algn="l">
              <a:buFont typeface="Wingdings" panose="05000000000000000000" pitchFamily="2" charset="2"/>
              <a:buChar char="ü"/>
            </a:pPr>
            <a:endParaRPr lang="en-US" sz="2400" dirty="0">
              <a:solidFill>
                <a:schemeClr val="bg2">
                  <a:lumMod val="10000"/>
                </a:schemeClr>
              </a:solidFill>
            </a:endParaRPr>
          </a:p>
          <a:p>
            <a:pPr marL="342900" indent="-342900" algn="l">
              <a:buFont typeface="Wingdings" panose="05000000000000000000" pitchFamily="2" charset="2"/>
              <a:buChar char="ü"/>
            </a:pPr>
            <a:endParaRPr lang="en-US" sz="1100" dirty="0">
              <a:solidFill>
                <a:schemeClr val="bg2">
                  <a:lumMod val="10000"/>
                </a:schemeClr>
              </a:solidFill>
            </a:endParaRPr>
          </a:p>
        </p:txBody>
      </p:sp>
      <p:pic>
        <p:nvPicPr>
          <p:cNvPr id="6" name="Picture 5">
            <a:extLst>
              <a:ext uri="{FF2B5EF4-FFF2-40B4-BE49-F238E27FC236}">
                <a16:creationId xmlns:a16="http://schemas.microsoft.com/office/drawing/2014/main" id="{83E321B4-C6E0-7460-CDF2-D70401BE34B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92172" y="3112831"/>
            <a:ext cx="5490178" cy="2275374"/>
          </a:xfrm>
          <a:prstGeom prst="rect">
            <a:avLst/>
          </a:prstGeom>
        </p:spPr>
      </p:pic>
    </p:spTree>
    <p:extLst>
      <p:ext uri="{BB962C8B-B14F-4D97-AF65-F5344CB8AC3E}">
        <p14:creationId xmlns:p14="http://schemas.microsoft.com/office/powerpoint/2010/main" val="4243555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4B73-80C3-3ED4-CC82-56C50ACCE364}"/>
              </a:ext>
            </a:extLst>
          </p:cNvPr>
          <p:cNvSpPr>
            <a:spLocks noGrp="1"/>
          </p:cNvSpPr>
          <p:nvPr>
            <p:ph type="title"/>
          </p:nvPr>
        </p:nvSpPr>
        <p:spPr>
          <a:xfrm>
            <a:off x="838200" y="2766218"/>
            <a:ext cx="10515600" cy="1325563"/>
          </a:xfrm>
        </p:spPr>
        <p:txBody>
          <a:bodyPr/>
          <a:lstStyle/>
          <a:p>
            <a:r>
              <a:rPr lang="en-US" b="1" dirty="0">
                <a:solidFill>
                  <a:srgbClr val="04A651"/>
                </a:solidFill>
                <a:latin typeface="Franklin Gothic Book" panose="020B0503020102020204" pitchFamily="34" charset="0"/>
              </a:rPr>
              <a:t>Questions &amp; Answers</a:t>
            </a:r>
          </a:p>
        </p:txBody>
      </p:sp>
      <p:pic>
        <p:nvPicPr>
          <p:cNvPr id="6" name="Content Placeholder 4">
            <a:extLst>
              <a:ext uri="{FF2B5EF4-FFF2-40B4-BE49-F238E27FC236}">
                <a16:creationId xmlns:a16="http://schemas.microsoft.com/office/drawing/2014/main" id="{EE5A0F19-EBDC-82AF-3EA8-E9EF5FA73E1A}"/>
              </a:ext>
            </a:extLst>
          </p:cNvPr>
          <p:cNvPicPr>
            <a:picLocks noChangeAspect="1"/>
          </p:cNvPicPr>
          <p:nvPr/>
        </p:nvPicPr>
        <p:blipFill>
          <a:blip r:embed="rId2"/>
          <a:srcRect/>
          <a:stretch/>
        </p:blipFill>
        <p:spPr>
          <a:xfrm>
            <a:off x="11182350" y="5859901"/>
            <a:ext cx="882130" cy="899379"/>
          </a:xfrm>
          <a:prstGeom prst="rect">
            <a:avLst/>
          </a:prstGeom>
        </p:spPr>
      </p:pic>
    </p:spTree>
    <p:extLst>
      <p:ext uri="{BB962C8B-B14F-4D97-AF65-F5344CB8AC3E}">
        <p14:creationId xmlns:p14="http://schemas.microsoft.com/office/powerpoint/2010/main" val="487000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4B73-80C3-3ED4-CC82-56C50ACCE364}"/>
              </a:ext>
            </a:extLst>
          </p:cNvPr>
          <p:cNvSpPr>
            <a:spLocks noGrp="1"/>
          </p:cNvSpPr>
          <p:nvPr>
            <p:ph type="title"/>
          </p:nvPr>
        </p:nvSpPr>
        <p:spPr>
          <a:xfrm>
            <a:off x="838200" y="500062"/>
            <a:ext cx="10515600" cy="1325563"/>
          </a:xfrm>
        </p:spPr>
        <p:txBody>
          <a:bodyPr/>
          <a:lstStyle/>
          <a:p>
            <a:r>
              <a:rPr lang="en-US" b="1" dirty="0">
                <a:solidFill>
                  <a:srgbClr val="04A651"/>
                </a:solidFill>
                <a:latin typeface="Franklin Gothic Book" panose="020B0503020102020204" pitchFamily="34" charset="0"/>
              </a:rPr>
              <a:t>Contact Us</a:t>
            </a:r>
          </a:p>
        </p:txBody>
      </p:sp>
      <p:pic>
        <p:nvPicPr>
          <p:cNvPr id="6" name="Content Placeholder 4">
            <a:extLst>
              <a:ext uri="{FF2B5EF4-FFF2-40B4-BE49-F238E27FC236}">
                <a16:creationId xmlns:a16="http://schemas.microsoft.com/office/drawing/2014/main" id="{EE5A0F19-EBDC-82AF-3EA8-E9EF5FA73E1A}"/>
              </a:ext>
            </a:extLst>
          </p:cNvPr>
          <p:cNvPicPr>
            <a:picLocks noChangeAspect="1"/>
          </p:cNvPicPr>
          <p:nvPr/>
        </p:nvPicPr>
        <p:blipFill>
          <a:blip r:embed="rId3"/>
          <a:srcRect/>
          <a:stretch/>
        </p:blipFill>
        <p:spPr>
          <a:xfrm>
            <a:off x="11182350" y="5859901"/>
            <a:ext cx="882130" cy="899379"/>
          </a:xfrm>
          <a:prstGeom prst="rect">
            <a:avLst/>
          </a:prstGeom>
        </p:spPr>
      </p:pic>
      <p:sp>
        <p:nvSpPr>
          <p:cNvPr id="3" name="Rectangle 2">
            <a:extLst>
              <a:ext uri="{FF2B5EF4-FFF2-40B4-BE49-F238E27FC236}">
                <a16:creationId xmlns:a16="http://schemas.microsoft.com/office/drawing/2014/main" id="{1FAE4F3C-51C3-289E-D484-FA26A8B74053}"/>
              </a:ext>
            </a:extLst>
          </p:cNvPr>
          <p:cNvSpPr/>
          <p:nvPr/>
        </p:nvSpPr>
        <p:spPr>
          <a:xfrm>
            <a:off x="1254673" y="2257936"/>
            <a:ext cx="6259920" cy="523220"/>
          </a:xfrm>
          <a:prstGeom prst="rect">
            <a:avLst/>
          </a:prstGeom>
        </p:spPr>
        <p:txBody>
          <a:bodyPr wrap="square">
            <a:spAutoFit/>
          </a:bodyPr>
          <a:lstStyle/>
          <a:p>
            <a:r>
              <a:rPr lang="en-US" sz="2800" b="1" dirty="0">
                <a:solidFill>
                  <a:srgbClr val="04A651"/>
                </a:solidFill>
                <a:latin typeface="Century Gothic" panose="020B0502020202020204" pitchFamily="34" charset="0"/>
                <a:cs typeface="Arial" panose="020B0604020202020204" pitchFamily="34" charset="0"/>
              </a:rPr>
              <a:t>Thank You.</a:t>
            </a:r>
          </a:p>
        </p:txBody>
      </p:sp>
      <p:sp>
        <p:nvSpPr>
          <p:cNvPr id="4" name="Rectangle 3">
            <a:extLst>
              <a:ext uri="{FF2B5EF4-FFF2-40B4-BE49-F238E27FC236}">
                <a16:creationId xmlns:a16="http://schemas.microsoft.com/office/drawing/2014/main" id="{57FDA2A8-A302-DCD2-6829-5F5E1050D92F}"/>
              </a:ext>
            </a:extLst>
          </p:cNvPr>
          <p:cNvSpPr/>
          <p:nvPr/>
        </p:nvSpPr>
        <p:spPr>
          <a:xfrm>
            <a:off x="1254673" y="2685588"/>
            <a:ext cx="6104157" cy="707886"/>
          </a:xfrm>
          <a:prstGeom prst="rect">
            <a:avLst/>
          </a:prstGeom>
        </p:spPr>
        <p:txBody>
          <a:bodyPr wrap="square">
            <a:spAutoFit/>
          </a:bodyPr>
          <a:lstStyle/>
          <a:p>
            <a:r>
              <a:rPr lang="en-US" sz="2000" dirty="0">
                <a:solidFill>
                  <a:srgbClr val="7B8898"/>
                </a:solidFill>
                <a:ea typeface="Open Sans" panose="020B0606030504020204" pitchFamily="34" charset="0"/>
                <a:cs typeface="Open Sans" panose="020B0606030504020204" pitchFamily="34" charset="0"/>
              </a:rPr>
              <a:t>If you have questions or comments about this presentation, please contact us.</a:t>
            </a:r>
          </a:p>
        </p:txBody>
      </p:sp>
      <p:pic>
        <p:nvPicPr>
          <p:cNvPr id="9" name="Graphic 8" descr="Envelope with solid fill">
            <a:extLst>
              <a:ext uri="{FF2B5EF4-FFF2-40B4-BE49-F238E27FC236}">
                <a16:creationId xmlns:a16="http://schemas.microsoft.com/office/drawing/2014/main" id="{3C7D7659-2219-5290-C1AA-AC7E35120063}"/>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254673" y="3539454"/>
            <a:ext cx="1097280" cy="1097280"/>
          </a:xfrm>
          <a:prstGeom prst="rect">
            <a:avLst/>
          </a:prstGeom>
        </p:spPr>
      </p:pic>
      <p:sp>
        <p:nvSpPr>
          <p:cNvPr id="12" name="Rectangle 11">
            <a:extLst>
              <a:ext uri="{FF2B5EF4-FFF2-40B4-BE49-F238E27FC236}">
                <a16:creationId xmlns:a16="http://schemas.microsoft.com/office/drawing/2014/main" id="{BE962916-DE28-E340-2D00-AAA055148AEB}"/>
              </a:ext>
            </a:extLst>
          </p:cNvPr>
          <p:cNvSpPr/>
          <p:nvPr/>
        </p:nvSpPr>
        <p:spPr>
          <a:xfrm>
            <a:off x="2415745" y="3559516"/>
            <a:ext cx="6217312" cy="1508105"/>
          </a:xfrm>
          <a:prstGeom prst="rect">
            <a:avLst/>
          </a:prstGeom>
        </p:spPr>
        <p:txBody>
          <a:bodyPr wrap="square">
            <a:spAutoFit/>
          </a:bodyPr>
          <a:lstStyle/>
          <a:p>
            <a:r>
              <a:rPr lang="en-US" sz="2400" b="1" dirty="0">
                <a:solidFill>
                  <a:srgbClr val="04A651"/>
                </a:solidFill>
                <a:ea typeface="Open Sans" panose="020B0606030504020204" pitchFamily="34" charset="0"/>
                <a:cs typeface="Arial" panose="020B0604020202020204" pitchFamily="34" charset="0"/>
              </a:rPr>
              <a:t>Florida Department of Commerce</a:t>
            </a:r>
          </a:p>
          <a:p>
            <a:r>
              <a:rPr lang="en-US" sz="2400" b="1" dirty="0">
                <a:solidFill>
                  <a:srgbClr val="04A651"/>
                </a:solidFill>
                <a:ea typeface="Open Sans" panose="020B0606030504020204" pitchFamily="34" charset="0"/>
                <a:cs typeface="Arial" panose="020B0604020202020204" pitchFamily="34" charset="0"/>
              </a:rPr>
              <a:t>Division of Workforce Services</a:t>
            </a:r>
          </a:p>
          <a:p>
            <a:r>
              <a:rPr lang="en-US" sz="2400" b="1" dirty="0">
                <a:solidFill>
                  <a:srgbClr val="04A651"/>
                </a:solidFill>
                <a:ea typeface="Open Sans" panose="020B0606030504020204" pitchFamily="34" charset="0"/>
                <a:cs typeface="Arial" panose="020B0604020202020204" pitchFamily="34" charset="0"/>
              </a:rPr>
              <a:t>Bureau of One-Stop and Program Support</a:t>
            </a:r>
          </a:p>
          <a:p>
            <a:r>
              <a:rPr lang="en-US" sz="2000" b="1" dirty="0">
                <a:solidFill>
                  <a:srgbClr val="7B8898"/>
                </a:solidFill>
                <a:ea typeface="Open Sans" panose="020B0606030504020204" pitchFamily="34" charset="0"/>
                <a:cs typeface="Arial" panose="020B0604020202020204" pitchFamily="34" charset="0"/>
              </a:rPr>
              <a:t>Email:  </a:t>
            </a:r>
            <a:r>
              <a:rPr lang="en-US" sz="2000" dirty="0">
                <a:solidFill>
                  <a:srgbClr val="7B8898"/>
                </a:solidFill>
                <a:ea typeface="Open Sans" panose="020B0606030504020204" pitchFamily="34" charset="0"/>
                <a:cs typeface="Open Sans" panose="020B0606030504020204" pitchFamily="34" charset="0"/>
              </a:rPr>
              <a:t>WIOA@commerce.fl.gov</a:t>
            </a:r>
          </a:p>
        </p:txBody>
      </p:sp>
    </p:spTree>
    <p:extLst>
      <p:ext uri="{BB962C8B-B14F-4D97-AF65-F5344CB8AC3E}">
        <p14:creationId xmlns:p14="http://schemas.microsoft.com/office/powerpoint/2010/main" val="543479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Agenda</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7" name="Content Placeholder 9">
            <a:extLst>
              <a:ext uri="{FF2B5EF4-FFF2-40B4-BE49-F238E27FC236}">
                <a16:creationId xmlns:a16="http://schemas.microsoft.com/office/drawing/2014/main" id="{9C37159F-E679-5ABC-E3E0-BB568D5B0958}"/>
              </a:ext>
            </a:extLst>
          </p:cNvPr>
          <p:cNvSpPr txBox="1">
            <a:spLocks/>
          </p:cNvSpPr>
          <p:nvPr/>
        </p:nvSpPr>
        <p:spPr>
          <a:xfrm>
            <a:off x="838200" y="1690688"/>
            <a:ext cx="10344150" cy="393096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just">
              <a:spcAft>
                <a:spcPts val="600"/>
              </a:spcAft>
              <a:buFont typeface="Arial" panose="020B0604020202020204" pitchFamily="34" charset="0"/>
              <a:buChar char="•"/>
            </a:pPr>
            <a:r>
              <a:rPr lang="en-US" sz="2400" dirty="0">
                <a:solidFill>
                  <a:srgbClr val="202452"/>
                </a:solidFill>
                <a:cs typeface="Times New Roman" panose="02020603050405020304" pitchFamily="18" charset="0"/>
              </a:rPr>
              <a:t>Describe what WIOA establishes for MSGs  </a:t>
            </a:r>
          </a:p>
          <a:p>
            <a:pPr marL="342900" indent="-342900" algn="just">
              <a:spcAft>
                <a:spcPts val="600"/>
              </a:spcAft>
              <a:buFont typeface="Arial" panose="020B0604020202020204" pitchFamily="34" charset="0"/>
              <a:buChar char="•"/>
            </a:pPr>
            <a:r>
              <a:rPr lang="en-US" sz="2400" dirty="0">
                <a:solidFill>
                  <a:srgbClr val="202452"/>
                </a:solidFill>
                <a:cs typeface="Times New Roman" panose="02020603050405020304" pitchFamily="18" charset="0"/>
              </a:rPr>
              <a:t>Define MSG</a:t>
            </a:r>
          </a:p>
          <a:p>
            <a:pPr marL="342900" indent="-342900" algn="just">
              <a:spcAft>
                <a:spcPts val="600"/>
              </a:spcAft>
              <a:buFont typeface="Arial" panose="020B0604020202020204" pitchFamily="34" charset="0"/>
              <a:buChar char="•"/>
            </a:pPr>
            <a:r>
              <a:rPr lang="en-US" sz="2400" dirty="0">
                <a:solidFill>
                  <a:srgbClr val="202452"/>
                </a:solidFill>
                <a:cs typeface="Times New Roman" panose="02020603050405020304" pitchFamily="18" charset="0"/>
              </a:rPr>
              <a:t>Requirements: LWDB Staff need to know</a:t>
            </a:r>
          </a:p>
          <a:p>
            <a:pPr marL="342900" indent="-342900" algn="just">
              <a:spcAft>
                <a:spcPts val="600"/>
              </a:spcAft>
              <a:buFont typeface="Arial" panose="020B0604020202020204" pitchFamily="34" charset="0"/>
              <a:buChar char="•"/>
            </a:pPr>
            <a:r>
              <a:rPr lang="en-US" sz="2400" dirty="0">
                <a:solidFill>
                  <a:srgbClr val="202452"/>
                </a:solidFill>
                <a:cs typeface="Times New Roman" panose="02020603050405020304" pitchFamily="18" charset="0"/>
              </a:rPr>
              <a:t>Types of MSGs</a:t>
            </a:r>
          </a:p>
          <a:p>
            <a:pPr marL="342900" indent="-342900" algn="just">
              <a:spcAft>
                <a:spcPts val="600"/>
              </a:spcAft>
              <a:buFont typeface="Arial" panose="020B0604020202020204" pitchFamily="34" charset="0"/>
              <a:buChar char="•"/>
            </a:pPr>
            <a:r>
              <a:rPr lang="en-US" sz="2400" dirty="0">
                <a:solidFill>
                  <a:srgbClr val="202452"/>
                </a:solidFill>
                <a:cs typeface="Times New Roman" panose="02020603050405020304" pitchFamily="18" charset="0"/>
              </a:rPr>
              <a:t>State and Local Requirements </a:t>
            </a:r>
          </a:p>
          <a:p>
            <a:pPr marL="342900" indent="-342900" algn="just">
              <a:spcAft>
                <a:spcPts val="600"/>
              </a:spcAft>
              <a:buFont typeface="Arial" panose="020B0604020202020204" pitchFamily="34" charset="0"/>
              <a:buChar char="•"/>
            </a:pPr>
            <a:r>
              <a:rPr lang="en-US" sz="2400" dirty="0">
                <a:solidFill>
                  <a:srgbClr val="202452"/>
                </a:solidFill>
                <a:cs typeface="Times New Roman" panose="02020603050405020304" pitchFamily="18" charset="0"/>
              </a:rPr>
              <a:t>Documenting and Recording MSGs in Employ Florida</a:t>
            </a:r>
          </a:p>
          <a:p>
            <a:pPr marL="342900" indent="-342900" algn="just">
              <a:spcAft>
                <a:spcPts val="600"/>
              </a:spcAft>
              <a:buFont typeface="Arial" panose="020B0604020202020204" pitchFamily="34" charset="0"/>
              <a:buChar char="•"/>
            </a:pPr>
            <a:r>
              <a:rPr lang="en-US" sz="2400" dirty="0">
                <a:solidFill>
                  <a:srgbClr val="202452"/>
                </a:solidFill>
                <a:cs typeface="Times New Roman" panose="02020603050405020304" pitchFamily="18" charset="0"/>
              </a:rPr>
              <a:t>Resources</a:t>
            </a:r>
          </a:p>
          <a:p>
            <a:pPr marL="342900" indent="-342900" algn="just">
              <a:spcAft>
                <a:spcPts val="600"/>
              </a:spcAft>
              <a:buFont typeface="Arial" panose="020B0604020202020204" pitchFamily="34" charset="0"/>
              <a:buChar char="•"/>
            </a:pPr>
            <a:r>
              <a:rPr lang="en-US" sz="2400" dirty="0">
                <a:solidFill>
                  <a:srgbClr val="202452"/>
                </a:solidFill>
                <a:cs typeface="Times New Roman" panose="02020603050405020304" pitchFamily="18" charset="0"/>
              </a:rPr>
              <a:t>Questions</a:t>
            </a:r>
          </a:p>
        </p:txBody>
      </p:sp>
    </p:spTree>
    <p:extLst>
      <p:ext uri="{BB962C8B-B14F-4D97-AF65-F5344CB8AC3E}">
        <p14:creationId xmlns:p14="http://schemas.microsoft.com/office/powerpoint/2010/main" val="1696029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WIOA Law and MSGs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Text Placeholder 6">
            <a:extLst>
              <a:ext uri="{FF2B5EF4-FFF2-40B4-BE49-F238E27FC236}">
                <a16:creationId xmlns:a16="http://schemas.microsoft.com/office/drawing/2014/main" id="{C367200C-70D3-AB42-74A7-1112744CFA44}"/>
              </a:ext>
            </a:extLst>
          </p:cNvPr>
          <p:cNvSpPr txBox="1">
            <a:spLocks/>
          </p:cNvSpPr>
          <p:nvPr/>
        </p:nvSpPr>
        <p:spPr>
          <a:xfrm>
            <a:off x="838200" y="1690688"/>
            <a:ext cx="10515600" cy="282864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400" dirty="0">
                <a:solidFill>
                  <a:srgbClr val="202452"/>
                </a:solidFill>
              </a:rPr>
              <a:t>WIOA Public Law establishes:</a:t>
            </a:r>
          </a:p>
          <a:p>
            <a:pPr marL="457200" indent="-457200" algn="l">
              <a:buFont typeface="Arial" panose="020B0604020202020204" pitchFamily="34" charset="0"/>
              <a:buChar char="•"/>
            </a:pPr>
            <a:endParaRPr lang="en-US" sz="2400" dirty="0">
              <a:solidFill>
                <a:srgbClr val="202452"/>
              </a:solidFill>
            </a:endParaRPr>
          </a:p>
          <a:p>
            <a:pPr marL="857250" lvl="1" indent="-342900">
              <a:buFont typeface="Arial" panose="020B0604020202020204" pitchFamily="34" charset="0"/>
              <a:buChar char="•"/>
            </a:pPr>
            <a:r>
              <a:rPr lang="en-US" sz="2400" dirty="0">
                <a:solidFill>
                  <a:srgbClr val="202452"/>
                </a:solidFill>
              </a:rPr>
              <a:t>Performance</a:t>
            </a:r>
            <a:r>
              <a:rPr lang="en-US" sz="2100" dirty="0">
                <a:solidFill>
                  <a:srgbClr val="202452"/>
                </a:solidFill>
              </a:rPr>
              <a:t> </a:t>
            </a:r>
            <a:r>
              <a:rPr lang="en-US" sz="2400" dirty="0">
                <a:solidFill>
                  <a:srgbClr val="202452"/>
                </a:solidFill>
              </a:rPr>
              <a:t>accountability indicators; </a:t>
            </a:r>
          </a:p>
          <a:p>
            <a:pPr marL="857250" lvl="1" indent="-342900">
              <a:buFont typeface="Arial" panose="020B0604020202020204" pitchFamily="34" charset="0"/>
              <a:buChar char="•"/>
            </a:pPr>
            <a:endParaRPr lang="en-US" sz="2400" dirty="0">
              <a:solidFill>
                <a:srgbClr val="202452"/>
              </a:solidFill>
            </a:endParaRPr>
          </a:p>
          <a:p>
            <a:pPr marL="857250" lvl="1" indent="-342900">
              <a:buFont typeface="Arial" panose="020B0604020202020204" pitchFamily="34" charset="0"/>
              <a:buChar char="•"/>
            </a:pPr>
            <a:r>
              <a:rPr lang="en-US" sz="2400" dirty="0">
                <a:solidFill>
                  <a:srgbClr val="202452"/>
                </a:solidFill>
              </a:rPr>
              <a:t>Performance reporting requirements; and</a:t>
            </a:r>
          </a:p>
          <a:p>
            <a:pPr marL="857250" lvl="1" indent="-342900">
              <a:buFont typeface="Arial" panose="020B0604020202020204" pitchFamily="34" charset="0"/>
              <a:buChar char="•"/>
            </a:pPr>
            <a:endParaRPr lang="en-US" sz="2400" dirty="0">
              <a:solidFill>
                <a:srgbClr val="202452"/>
              </a:solidFill>
            </a:endParaRPr>
          </a:p>
          <a:p>
            <a:pPr marL="857250" lvl="1" indent="-342900">
              <a:buFont typeface="Arial" panose="020B0604020202020204" pitchFamily="34" charset="0"/>
              <a:buChar char="•"/>
            </a:pPr>
            <a:r>
              <a:rPr lang="en-US" sz="2400" dirty="0">
                <a:solidFill>
                  <a:srgbClr val="202452"/>
                </a:solidFill>
              </a:rPr>
              <a:t>MSG is one of the six primary indicators of performance</a:t>
            </a:r>
            <a:r>
              <a:rPr lang="en-US" sz="2100" dirty="0">
                <a:solidFill>
                  <a:srgbClr val="202452"/>
                </a:solidFill>
              </a:rPr>
              <a:t>. </a:t>
            </a:r>
          </a:p>
        </p:txBody>
      </p:sp>
    </p:spTree>
    <p:extLst>
      <p:ext uri="{BB962C8B-B14F-4D97-AF65-F5344CB8AC3E}">
        <p14:creationId xmlns:p14="http://schemas.microsoft.com/office/powerpoint/2010/main" val="248836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Defining MSGs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Text Placeholder 6">
            <a:extLst>
              <a:ext uri="{FF2B5EF4-FFF2-40B4-BE49-F238E27FC236}">
                <a16:creationId xmlns:a16="http://schemas.microsoft.com/office/drawing/2014/main" id="{23EE54E0-D19A-E51D-4B76-EFB6A0EB62A0}"/>
              </a:ext>
            </a:extLst>
          </p:cNvPr>
          <p:cNvSpPr txBox="1">
            <a:spLocks/>
          </p:cNvSpPr>
          <p:nvPr/>
        </p:nvSpPr>
        <p:spPr>
          <a:xfrm>
            <a:off x="838200" y="1690688"/>
            <a:ext cx="10515600" cy="3532298"/>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2400" dirty="0">
                <a:solidFill>
                  <a:srgbClr val="202452"/>
                </a:solidFill>
              </a:rPr>
              <a:t>An MSG is the:</a:t>
            </a:r>
          </a:p>
          <a:p>
            <a:pPr algn="l"/>
            <a:endParaRPr lang="en-US" sz="1600" dirty="0">
              <a:solidFill>
                <a:srgbClr val="202452"/>
              </a:solidFill>
            </a:endParaRPr>
          </a:p>
          <a:p>
            <a:pPr marL="342900" indent="-342900" algn="l">
              <a:buFont typeface="Arial" panose="020B0604020202020204" pitchFamily="34" charset="0"/>
              <a:buChar char="•"/>
            </a:pPr>
            <a:r>
              <a:rPr lang="en-US" sz="2400" dirty="0">
                <a:solidFill>
                  <a:srgbClr val="202452"/>
                </a:solidFill>
              </a:rPr>
              <a:t>Documented academic, technical, occupational or other form of progress leading to a recognized post-secondary credential or employment of individuals who are in an education or training program.</a:t>
            </a:r>
          </a:p>
          <a:p>
            <a:pPr marL="342900" indent="-342900" algn="l">
              <a:buFont typeface="Arial" panose="020B0604020202020204" pitchFamily="34" charset="0"/>
              <a:buChar char="•"/>
            </a:pPr>
            <a:endParaRPr lang="en-US" sz="2400" dirty="0">
              <a:solidFill>
                <a:srgbClr val="202452"/>
              </a:solidFill>
            </a:endParaRPr>
          </a:p>
          <a:p>
            <a:pPr marL="342900" indent="-342900" algn="l">
              <a:buFont typeface="Arial" panose="020B0604020202020204" pitchFamily="34" charset="0"/>
              <a:buChar char="•"/>
            </a:pPr>
            <a:r>
              <a:rPr lang="en-US" sz="2400" dirty="0">
                <a:solidFill>
                  <a:srgbClr val="202452"/>
                </a:solidFill>
              </a:rPr>
              <a:t>Measurement of interim progress for each participant.</a:t>
            </a:r>
          </a:p>
          <a:p>
            <a:pPr marL="342900" indent="-342900" algn="l">
              <a:buFont typeface="Arial" panose="020B0604020202020204" pitchFamily="34" charset="0"/>
              <a:buChar char="•"/>
            </a:pPr>
            <a:endParaRPr lang="en-US" sz="2400" dirty="0">
              <a:solidFill>
                <a:srgbClr val="202452"/>
              </a:solidFill>
            </a:endParaRPr>
          </a:p>
          <a:p>
            <a:pPr marL="342900" indent="-342900" algn="l">
              <a:buFont typeface="Arial" panose="020B0604020202020204" pitchFamily="34" charset="0"/>
              <a:buChar char="•"/>
            </a:pPr>
            <a:r>
              <a:rPr lang="en-US" sz="2400" dirty="0">
                <a:solidFill>
                  <a:srgbClr val="202452"/>
                </a:solidFill>
              </a:rPr>
              <a:t>Only MSG that will count for performance reporting per participant per year.</a:t>
            </a:r>
          </a:p>
        </p:txBody>
      </p:sp>
    </p:spTree>
    <p:extLst>
      <p:ext uri="{BB962C8B-B14F-4D97-AF65-F5344CB8AC3E}">
        <p14:creationId xmlns:p14="http://schemas.microsoft.com/office/powerpoint/2010/main" val="1823767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LWDBs should:</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Text Placeholder 1">
            <a:extLst>
              <a:ext uri="{FF2B5EF4-FFF2-40B4-BE49-F238E27FC236}">
                <a16:creationId xmlns:a16="http://schemas.microsoft.com/office/drawing/2014/main" id="{6081D997-DC67-6E38-76CA-1BA78B5CECD1}"/>
              </a:ext>
            </a:extLst>
          </p:cNvPr>
          <p:cNvSpPr txBox="1">
            <a:spLocks/>
          </p:cNvSpPr>
          <p:nvPr/>
        </p:nvSpPr>
        <p:spPr>
          <a:xfrm>
            <a:off x="838200" y="1690688"/>
            <a:ext cx="10515600" cy="283001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400" dirty="0">
                <a:solidFill>
                  <a:srgbClr val="202452"/>
                </a:solidFill>
              </a:rPr>
              <a:t>Capture the progress made by the participant as an MSG</a:t>
            </a:r>
          </a:p>
          <a:p>
            <a:pPr marL="342900" indent="-342900" algn="l">
              <a:buFont typeface="Arial" panose="020B0604020202020204" pitchFamily="34" charset="0"/>
              <a:buChar char="•"/>
            </a:pPr>
            <a:endParaRPr lang="en-US" sz="2400" dirty="0">
              <a:solidFill>
                <a:srgbClr val="202452"/>
              </a:solidFill>
            </a:endParaRPr>
          </a:p>
          <a:p>
            <a:pPr marL="342900" indent="-342900" algn="l">
              <a:buFont typeface="Arial" panose="020B0604020202020204" pitchFamily="34" charset="0"/>
              <a:buChar char="•"/>
            </a:pPr>
            <a:r>
              <a:rPr lang="en-US" sz="2400" dirty="0">
                <a:solidFill>
                  <a:srgbClr val="202452"/>
                </a:solidFill>
              </a:rPr>
              <a:t>Know that MSGs are not exit based</a:t>
            </a:r>
          </a:p>
          <a:p>
            <a:pPr marL="342900" indent="-342900" algn="l">
              <a:buFont typeface="Arial" panose="020B0604020202020204" pitchFamily="34" charset="0"/>
              <a:buChar char="•"/>
            </a:pPr>
            <a:endParaRPr lang="en-US" sz="2400" dirty="0">
              <a:solidFill>
                <a:srgbClr val="202452"/>
              </a:solidFill>
            </a:endParaRPr>
          </a:p>
          <a:p>
            <a:pPr marL="342900" indent="-342900" algn="l">
              <a:buFont typeface="Arial" panose="020B0604020202020204" pitchFamily="34" charset="0"/>
              <a:buChar char="•"/>
            </a:pPr>
            <a:r>
              <a:rPr lang="en-US" sz="2400" dirty="0">
                <a:solidFill>
                  <a:srgbClr val="202452"/>
                </a:solidFill>
              </a:rPr>
              <a:t>Ensure Local Operating Procedures (LOPs) align with the state’s MSG policy.</a:t>
            </a:r>
          </a:p>
          <a:p>
            <a:pPr algn="l"/>
            <a:endParaRPr lang="en-US" dirty="0">
              <a:solidFill>
                <a:srgbClr val="202452"/>
              </a:solidFill>
            </a:endParaRPr>
          </a:p>
        </p:txBody>
      </p:sp>
    </p:spTree>
    <p:extLst>
      <p:ext uri="{BB962C8B-B14F-4D97-AF65-F5344CB8AC3E}">
        <p14:creationId xmlns:p14="http://schemas.microsoft.com/office/powerpoint/2010/main" val="1841494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Types of MSGs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Text Placeholder 6">
            <a:extLst>
              <a:ext uri="{FF2B5EF4-FFF2-40B4-BE49-F238E27FC236}">
                <a16:creationId xmlns:a16="http://schemas.microsoft.com/office/drawing/2014/main" id="{AD80788B-6EC8-7336-395C-C8BD211B6C46}"/>
              </a:ext>
            </a:extLst>
          </p:cNvPr>
          <p:cNvSpPr txBox="1">
            <a:spLocks/>
          </p:cNvSpPr>
          <p:nvPr/>
        </p:nvSpPr>
        <p:spPr>
          <a:xfrm>
            <a:off x="838200" y="1266427"/>
            <a:ext cx="10515600" cy="4593474"/>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57200" indent="-457200">
              <a:lnSpc>
                <a:spcPct val="100000"/>
              </a:lnSpc>
              <a:spcBef>
                <a:spcPts val="0"/>
              </a:spcBef>
              <a:buFont typeface="+mj-lt"/>
              <a:buAutoNum type="arabicPeriod"/>
            </a:pPr>
            <a:endParaRPr lang="en-US" sz="2200" dirty="0">
              <a:solidFill>
                <a:srgbClr val="202452"/>
              </a:solidFill>
            </a:endParaRPr>
          </a:p>
          <a:p>
            <a:pPr marL="457200" indent="-457200">
              <a:lnSpc>
                <a:spcPct val="100000"/>
              </a:lnSpc>
              <a:spcBef>
                <a:spcPts val="0"/>
              </a:spcBef>
              <a:buFont typeface="+mj-lt"/>
              <a:buAutoNum type="arabicPeriod"/>
            </a:pPr>
            <a:r>
              <a:rPr lang="en-US" sz="2200" dirty="0">
                <a:solidFill>
                  <a:srgbClr val="202452"/>
                </a:solidFill>
              </a:rPr>
              <a:t>The achievement of at least one </a:t>
            </a:r>
            <a:r>
              <a:rPr lang="en-US" sz="2200" u="sng" dirty="0">
                <a:solidFill>
                  <a:srgbClr val="202452"/>
                </a:solidFill>
              </a:rPr>
              <a:t>Educational Functioning Level</a:t>
            </a:r>
            <a:r>
              <a:rPr lang="en-US" sz="2200" dirty="0">
                <a:solidFill>
                  <a:srgbClr val="202452"/>
                </a:solidFill>
              </a:rPr>
              <a:t>, if receiving instruction below postsecondary education level</a:t>
            </a:r>
          </a:p>
          <a:p>
            <a:pPr marL="457200" indent="-457200">
              <a:lnSpc>
                <a:spcPct val="100000"/>
              </a:lnSpc>
              <a:spcBef>
                <a:spcPts val="0"/>
              </a:spcBef>
              <a:buFont typeface="+mj-lt"/>
              <a:buAutoNum type="arabicPeriod"/>
            </a:pPr>
            <a:endParaRPr lang="en-US" sz="2200" dirty="0">
              <a:solidFill>
                <a:srgbClr val="202452"/>
              </a:solidFill>
            </a:endParaRPr>
          </a:p>
          <a:p>
            <a:pPr marL="228600" indent="-228600">
              <a:lnSpc>
                <a:spcPct val="100000"/>
              </a:lnSpc>
              <a:spcBef>
                <a:spcPts val="0"/>
              </a:spcBef>
              <a:buFont typeface="+mj-lt"/>
              <a:buAutoNum type="arabicPeriod"/>
            </a:pPr>
            <a:endParaRPr lang="en-US" sz="900" dirty="0">
              <a:solidFill>
                <a:srgbClr val="202452"/>
              </a:solidFill>
            </a:endParaRPr>
          </a:p>
          <a:p>
            <a:pPr marL="457200" indent="-457200">
              <a:lnSpc>
                <a:spcPct val="100000"/>
              </a:lnSpc>
              <a:spcBef>
                <a:spcPts val="0"/>
              </a:spcBef>
              <a:buFont typeface="+mj-lt"/>
              <a:buAutoNum type="arabicPeriod"/>
            </a:pPr>
            <a:r>
              <a:rPr lang="en-US" sz="2200" dirty="0">
                <a:solidFill>
                  <a:srgbClr val="202452"/>
                </a:solidFill>
              </a:rPr>
              <a:t>The attainment of S</a:t>
            </a:r>
            <a:r>
              <a:rPr lang="en-US" sz="2200" u="sng" dirty="0">
                <a:solidFill>
                  <a:srgbClr val="202452"/>
                </a:solidFill>
              </a:rPr>
              <a:t>econdary School Diploma </a:t>
            </a:r>
            <a:r>
              <a:rPr lang="en-US" sz="2200" dirty="0">
                <a:solidFill>
                  <a:srgbClr val="202452"/>
                </a:solidFill>
              </a:rPr>
              <a:t>or equivalent</a:t>
            </a:r>
          </a:p>
          <a:p>
            <a:pPr marL="457200" indent="-457200">
              <a:lnSpc>
                <a:spcPct val="100000"/>
              </a:lnSpc>
              <a:spcBef>
                <a:spcPts val="0"/>
              </a:spcBef>
              <a:buFont typeface="+mj-lt"/>
              <a:buAutoNum type="arabicPeriod"/>
            </a:pPr>
            <a:endParaRPr lang="en-US" sz="2200" dirty="0">
              <a:solidFill>
                <a:srgbClr val="202452"/>
              </a:solidFill>
            </a:endParaRPr>
          </a:p>
          <a:p>
            <a:pPr marL="228600" indent="-228600">
              <a:lnSpc>
                <a:spcPct val="100000"/>
              </a:lnSpc>
              <a:spcBef>
                <a:spcPts val="0"/>
              </a:spcBef>
              <a:buFont typeface="+mj-lt"/>
              <a:buAutoNum type="arabicPeriod"/>
            </a:pPr>
            <a:endParaRPr lang="en-US" sz="900" dirty="0">
              <a:solidFill>
                <a:srgbClr val="202452"/>
              </a:solidFill>
            </a:endParaRPr>
          </a:p>
          <a:p>
            <a:pPr marL="457200" indent="-457200">
              <a:lnSpc>
                <a:spcPct val="100000"/>
              </a:lnSpc>
              <a:spcBef>
                <a:spcPts val="0"/>
              </a:spcBef>
              <a:buFont typeface="+mj-lt"/>
              <a:buAutoNum type="arabicPeriod"/>
            </a:pPr>
            <a:r>
              <a:rPr lang="en-US" sz="2200" u="sng" dirty="0">
                <a:solidFill>
                  <a:srgbClr val="202452"/>
                </a:solidFill>
              </a:rPr>
              <a:t>Secondary or Postsecondary Transcript </a:t>
            </a:r>
            <a:r>
              <a:rPr lang="en-US" sz="2200" dirty="0">
                <a:solidFill>
                  <a:srgbClr val="202452"/>
                </a:solidFill>
              </a:rPr>
              <a:t>for sufficient number of credit hours</a:t>
            </a:r>
          </a:p>
          <a:p>
            <a:pPr marL="457200" indent="-457200">
              <a:lnSpc>
                <a:spcPct val="100000"/>
              </a:lnSpc>
              <a:spcBef>
                <a:spcPts val="0"/>
              </a:spcBef>
              <a:buFont typeface="+mj-lt"/>
              <a:buAutoNum type="arabicPeriod"/>
            </a:pPr>
            <a:endParaRPr lang="en-US" sz="2200" dirty="0">
              <a:solidFill>
                <a:srgbClr val="202452"/>
              </a:solidFill>
            </a:endParaRPr>
          </a:p>
          <a:p>
            <a:pPr marL="971550" lvl="1" indent="-457200">
              <a:lnSpc>
                <a:spcPct val="100000"/>
              </a:lnSpc>
              <a:spcBef>
                <a:spcPts val="0"/>
              </a:spcBef>
            </a:pPr>
            <a:r>
              <a:rPr lang="en-US" sz="2200" u="sng" dirty="0">
                <a:solidFill>
                  <a:srgbClr val="202452"/>
                </a:solidFill>
              </a:rPr>
              <a:t>Secondary</a:t>
            </a:r>
            <a:r>
              <a:rPr lang="en-US" sz="2200" dirty="0">
                <a:solidFill>
                  <a:srgbClr val="202452"/>
                </a:solidFill>
              </a:rPr>
              <a:t>: transcript or report card for 1 semester;</a:t>
            </a:r>
          </a:p>
          <a:p>
            <a:pPr marL="971550" lvl="1" indent="-457200">
              <a:lnSpc>
                <a:spcPct val="100000"/>
              </a:lnSpc>
              <a:spcBef>
                <a:spcPts val="0"/>
              </a:spcBef>
            </a:pPr>
            <a:r>
              <a:rPr lang="en-US" sz="2200" u="sng" dirty="0">
                <a:solidFill>
                  <a:srgbClr val="202452"/>
                </a:solidFill>
              </a:rPr>
              <a:t>Postsecondary</a:t>
            </a:r>
            <a:r>
              <a:rPr lang="en-US" sz="2200" dirty="0">
                <a:solidFill>
                  <a:srgbClr val="202452"/>
                </a:solidFill>
              </a:rPr>
              <a:t>: at least 12 hours per semester or, for part-time students, a total of at least 12 hours over 2 completed consecutive semesters </a:t>
            </a:r>
          </a:p>
          <a:p>
            <a:pPr lvl="1" indent="0">
              <a:lnSpc>
                <a:spcPct val="100000"/>
              </a:lnSpc>
              <a:spcBef>
                <a:spcPts val="0"/>
              </a:spcBef>
              <a:buNone/>
            </a:pPr>
            <a:endParaRPr lang="en-US" sz="800" dirty="0">
              <a:solidFill>
                <a:srgbClr val="202452"/>
              </a:solidFill>
            </a:endParaRPr>
          </a:p>
          <a:p>
            <a:pPr>
              <a:lnSpc>
                <a:spcPct val="100000"/>
              </a:lnSpc>
              <a:spcBef>
                <a:spcPts val="0"/>
              </a:spcBef>
            </a:pPr>
            <a:endParaRPr lang="en-US" dirty="0">
              <a:solidFill>
                <a:srgbClr val="202452"/>
              </a:solidFill>
            </a:endParaRPr>
          </a:p>
          <a:p>
            <a:pPr marL="457200" indent="-457200">
              <a:lnSpc>
                <a:spcPct val="150000"/>
              </a:lnSpc>
              <a:spcBef>
                <a:spcPts val="0"/>
              </a:spcBef>
              <a:buFont typeface="Wingdings" panose="05000000000000000000" pitchFamily="2" charset="2"/>
              <a:buChar char="ü"/>
            </a:pPr>
            <a:endParaRPr lang="en-US" dirty="0">
              <a:solidFill>
                <a:srgbClr val="202452"/>
              </a:solidFill>
            </a:endParaRPr>
          </a:p>
        </p:txBody>
      </p:sp>
    </p:spTree>
    <p:extLst>
      <p:ext uri="{BB962C8B-B14F-4D97-AF65-F5344CB8AC3E}">
        <p14:creationId xmlns:p14="http://schemas.microsoft.com/office/powerpoint/2010/main" val="1748161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Types of MSGs</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3" name="Text Placeholder 6">
            <a:extLst>
              <a:ext uri="{FF2B5EF4-FFF2-40B4-BE49-F238E27FC236}">
                <a16:creationId xmlns:a16="http://schemas.microsoft.com/office/drawing/2014/main" id="{E6813325-B84F-8FFD-5945-4051D5A45A8E}"/>
              </a:ext>
            </a:extLst>
          </p:cNvPr>
          <p:cNvSpPr txBox="1">
            <a:spLocks/>
          </p:cNvSpPr>
          <p:nvPr/>
        </p:nvSpPr>
        <p:spPr>
          <a:xfrm>
            <a:off x="838200" y="1690688"/>
            <a:ext cx="10515600" cy="2914361"/>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lvl="1" indent="0">
              <a:lnSpc>
                <a:spcPct val="100000"/>
              </a:lnSpc>
              <a:spcBef>
                <a:spcPts val="0"/>
              </a:spcBef>
              <a:buNone/>
            </a:pPr>
            <a:endParaRPr lang="en-US" sz="800" dirty="0">
              <a:solidFill>
                <a:srgbClr val="202452"/>
              </a:solidFill>
            </a:endParaRPr>
          </a:p>
          <a:p>
            <a:pPr marL="457200" indent="-457200">
              <a:lnSpc>
                <a:spcPct val="100000"/>
              </a:lnSpc>
              <a:spcBef>
                <a:spcPts val="0"/>
              </a:spcBef>
              <a:buFont typeface="+mj-lt"/>
              <a:buAutoNum type="arabicPeriod" startAt="4"/>
            </a:pPr>
            <a:endParaRPr lang="en-US" sz="2200" u="sng" dirty="0">
              <a:solidFill>
                <a:srgbClr val="202452"/>
              </a:solidFill>
            </a:endParaRPr>
          </a:p>
          <a:p>
            <a:pPr marL="457200" indent="-457200">
              <a:lnSpc>
                <a:spcPct val="100000"/>
              </a:lnSpc>
              <a:spcBef>
                <a:spcPts val="0"/>
              </a:spcBef>
              <a:buFont typeface="+mj-lt"/>
              <a:buAutoNum type="arabicPeriod" startAt="4"/>
            </a:pPr>
            <a:r>
              <a:rPr lang="en-US" sz="2200" u="sng" dirty="0">
                <a:solidFill>
                  <a:srgbClr val="202452"/>
                </a:solidFill>
              </a:rPr>
              <a:t>Satisfactory progress report </a:t>
            </a:r>
            <a:r>
              <a:rPr lang="en-US" sz="2200" dirty="0">
                <a:solidFill>
                  <a:srgbClr val="202452"/>
                </a:solidFill>
              </a:rPr>
              <a:t>toward an established milestone from an employer or training provider</a:t>
            </a:r>
          </a:p>
          <a:p>
            <a:pPr marL="457200" indent="-457200">
              <a:lnSpc>
                <a:spcPct val="100000"/>
              </a:lnSpc>
              <a:spcBef>
                <a:spcPts val="0"/>
              </a:spcBef>
              <a:buFont typeface="+mj-lt"/>
              <a:buAutoNum type="arabicPeriod" startAt="4"/>
            </a:pPr>
            <a:endParaRPr lang="en-US" sz="2200" dirty="0">
              <a:solidFill>
                <a:srgbClr val="202452"/>
              </a:solidFill>
            </a:endParaRPr>
          </a:p>
          <a:p>
            <a:pPr marL="228600" indent="-228600">
              <a:lnSpc>
                <a:spcPct val="100000"/>
              </a:lnSpc>
              <a:spcBef>
                <a:spcPts val="0"/>
              </a:spcBef>
              <a:buFont typeface="+mj-lt"/>
              <a:buAutoNum type="arabicPeriod" startAt="4"/>
            </a:pPr>
            <a:endParaRPr lang="en-US" sz="1000" dirty="0">
              <a:solidFill>
                <a:srgbClr val="202452"/>
              </a:solidFill>
            </a:endParaRPr>
          </a:p>
          <a:p>
            <a:pPr marL="457200" indent="-457200">
              <a:lnSpc>
                <a:spcPct val="100000"/>
              </a:lnSpc>
              <a:spcBef>
                <a:spcPts val="0"/>
              </a:spcBef>
              <a:buFont typeface="+mj-lt"/>
              <a:buAutoNum type="arabicPeriod" startAt="4"/>
            </a:pPr>
            <a:r>
              <a:rPr lang="en-US" sz="2200" u="sng" dirty="0">
                <a:solidFill>
                  <a:srgbClr val="202452"/>
                </a:solidFill>
              </a:rPr>
              <a:t>Passage of an exam </a:t>
            </a:r>
            <a:r>
              <a:rPr lang="en-US" sz="2200" dirty="0">
                <a:solidFill>
                  <a:srgbClr val="202452"/>
                </a:solidFill>
              </a:rPr>
              <a:t>required for an occupation or progress attaining technical/occupational skills as evidenced by trade-related benchmarks</a:t>
            </a:r>
          </a:p>
          <a:p>
            <a:pPr marL="457200" indent="-457200">
              <a:lnSpc>
                <a:spcPct val="100000"/>
              </a:lnSpc>
              <a:spcBef>
                <a:spcPts val="0"/>
              </a:spcBef>
              <a:buFont typeface="Wingdings" panose="05000000000000000000" pitchFamily="2" charset="2"/>
              <a:buChar char="ü"/>
            </a:pPr>
            <a:endParaRPr lang="en-US" dirty="0">
              <a:solidFill>
                <a:srgbClr val="202452"/>
              </a:solidFill>
            </a:endParaRPr>
          </a:p>
          <a:p>
            <a:pPr marL="457200" indent="-457200">
              <a:lnSpc>
                <a:spcPct val="150000"/>
              </a:lnSpc>
              <a:spcBef>
                <a:spcPts val="0"/>
              </a:spcBef>
              <a:buFont typeface="Wingdings" panose="05000000000000000000" pitchFamily="2" charset="2"/>
              <a:buChar char="ü"/>
            </a:pPr>
            <a:endParaRPr lang="en-US" dirty="0">
              <a:solidFill>
                <a:srgbClr val="202452"/>
              </a:solidFill>
            </a:endParaRPr>
          </a:p>
        </p:txBody>
      </p:sp>
    </p:spTree>
    <p:extLst>
      <p:ext uri="{BB962C8B-B14F-4D97-AF65-F5344CB8AC3E}">
        <p14:creationId xmlns:p14="http://schemas.microsoft.com/office/powerpoint/2010/main" val="70156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BD60-1096-62A4-E9E1-70DF6D011B44}"/>
              </a:ext>
            </a:extLst>
          </p:cNvPr>
          <p:cNvSpPr>
            <a:spLocks noGrp="1"/>
          </p:cNvSpPr>
          <p:nvPr>
            <p:ph type="title"/>
          </p:nvPr>
        </p:nvSpPr>
        <p:spPr/>
        <p:txBody>
          <a:bodyPr/>
          <a:lstStyle/>
          <a:p>
            <a:r>
              <a:rPr lang="en-US" b="1" dirty="0">
                <a:solidFill>
                  <a:srgbClr val="04A651"/>
                </a:solidFill>
                <a:latin typeface="Franklin Gothic Book" panose="020B0503020102020204" pitchFamily="34" charset="0"/>
              </a:rPr>
              <a:t>Review</a:t>
            </a:r>
            <a:endParaRPr lang="en-US" b="1" dirty="0"/>
          </a:p>
        </p:txBody>
      </p:sp>
      <p:pic>
        <p:nvPicPr>
          <p:cNvPr id="5" name="Content Placeholder 4">
            <a:extLst>
              <a:ext uri="{FF2B5EF4-FFF2-40B4-BE49-F238E27FC236}">
                <a16:creationId xmlns:a16="http://schemas.microsoft.com/office/drawing/2014/main" id="{FC82ADE1-5313-29B9-B44D-DF53ACBBB087}"/>
              </a:ext>
            </a:extLst>
          </p:cNvPr>
          <p:cNvPicPr>
            <a:picLocks noChangeAspect="1"/>
          </p:cNvPicPr>
          <p:nvPr/>
        </p:nvPicPr>
        <p:blipFill>
          <a:blip r:embed="rId3"/>
          <a:srcRect/>
          <a:stretch/>
        </p:blipFill>
        <p:spPr>
          <a:xfrm>
            <a:off x="11182350" y="5859901"/>
            <a:ext cx="882130" cy="899379"/>
          </a:xfrm>
          <a:prstGeom prst="rect">
            <a:avLst/>
          </a:prstGeom>
        </p:spPr>
      </p:pic>
      <p:sp>
        <p:nvSpPr>
          <p:cNvPr id="4" name="Text Placeholder 6">
            <a:extLst>
              <a:ext uri="{FF2B5EF4-FFF2-40B4-BE49-F238E27FC236}">
                <a16:creationId xmlns:a16="http://schemas.microsoft.com/office/drawing/2014/main" id="{845C71D4-3E67-4B00-40D4-57530DBAA51C}"/>
              </a:ext>
            </a:extLst>
          </p:cNvPr>
          <p:cNvSpPr txBox="1">
            <a:spLocks/>
          </p:cNvSpPr>
          <p:nvPr/>
        </p:nvSpPr>
        <p:spPr>
          <a:xfrm>
            <a:off x="838200" y="1690688"/>
            <a:ext cx="10344150" cy="1924291"/>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57200" lvl="0" indent="-457200">
              <a:lnSpc>
                <a:spcPts val="3500"/>
              </a:lnSpc>
              <a:spcBef>
                <a:spcPts val="0"/>
              </a:spcBef>
              <a:buFont typeface="+mj-lt"/>
              <a:buAutoNum type="arabicPeriod"/>
              <a:defRPr/>
            </a:pPr>
            <a:r>
              <a:rPr lang="en-US" sz="2000" dirty="0">
                <a:solidFill>
                  <a:srgbClr val="202452"/>
                </a:solidFill>
              </a:rPr>
              <a:t>MSG is one of the six ____________________________.</a:t>
            </a:r>
          </a:p>
          <a:p>
            <a:pPr marL="457200" lvl="0" indent="-457200">
              <a:lnSpc>
                <a:spcPts val="3500"/>
              </a:lnSpc>
              <a:spcBef>
                <a:spcPts val="0"/>
              </a:spcBef>
              <a:buFont typeface="+mj-lt"/>
              <a:buAutoNum type="arabicPeriod"/>
              <a:defRPr/>
            </a:pPr>
            <a:r>
              <a:rPr lang="en-US" sz="2000" dirty="0">
                <a:solidFill>
                  <a:srgbClr val="202452"/>
                </a:solidFill>
              </a:rPr>
              <a:t>Local Operating Procedures must _____________________.</a:t>
            </a:r>
          </a:p>
          <a:p>
            <a:pPr marL="457200" lvl="0" indent="-457200">
              <a:lnSpc>
                <a:spcPts val="3500"/>
              </a:lnSpc>
              <a:spcBef>
                <a:spcPts val="0"/>
              </a:spcBef>
              <a:buFont typeface="+mj-lt"/>
              <a:buAutoNum type="arabicPeriod"/>
              <a:defRPr/>
            </a:pPr>
            <a:r>
              <a:rPr lang="en-US" sz="2000" dirty="0">
                <a:solidFill>
                  <a:srgbClr val="202452"/>
                </a:solidFill>
              </a:rPr>
              <a:t>Name two types of MSGs.</a:t>
            </a:r>
          </a:p>
          <a:p>
            <a:pPr marL="457200" lvl="0" indent="-457200">
              <a:lnSpc>
                <a:spcPts val="3500"/>
              </a:lnSpc>
              <a:spcBef>
                <a:spcPts val="0"/>
              </a:spcBef>
              <a:buFont typeface="+mj-lt"/>
              <a:buAutoNum type="arabicPeriod"/>
              <a:defRPr/>
            </a:pPr>
            <a:r>
              <a:rPr lang="en-US" sz="2000" dirty="0">
                <a:solidFill>
                  <a:srgbClr val="202452"/>
                </a:solidFill>
              </a:rPr>
              <a:t>All MSGs achieved during a program year must be counted and recorded?</a:t>
            </a:r>
          </a:p>
          <a:p>
            <a:pPr marL="457200" lvl="0" indent="-457200">
              <a:lnSpc>
                <a:spcPct val="150000"/>
              </a:lnSpc>
              <a:spcBef>
                <a:spcPts val="0"/>
              </a:spcBef>
              <a:buFont typeface="+mj-lt"/>
              <a:buAutoNum type="arabicPeriod"/>
              <a:defRPr/>
            </a:pPr>
            <a:endParaRPr lang="en-US" sz="2000" b="1" dirty="0">
              <a:solidFill>
                <a:srgbClr val="202452"/>
              </a:solidFill>
            </a:endParaRPr>
          </a:p>
          <a:p>
            <a:pPr marL="457200" lvl="0" indent="-457200">
              <a:lnSpc>
                <a:spcPct val="150000"/>
              </a:lnSpc>
              <a:spcBef>
                <a:spcPts val="0"/>
              </a:spcBef>
              <a:buFont typeface="+mj-lt"/>
              <a:buAutoNum type="arabicPeriod"/>
              <a:defRPr/>
            </a:pPr>
            <a:endParaRPr lang="en-US" sz="2000" b="1" dirty="0">
              <a:solidFill>
                <a:srgbClr val="202452"/>
              </a:solidFill>
            </a:endParaRPr>
          </a:p>
          <a:p>
            <a:pPr marL="457200" lvl="0" indent="-457200">
              <a:lnSpc>
                <a:spcPct val="150000"/>
              </a:lnSpc>
              <a:spcBef>
                <a:spcPts val="0"/>
              </a:spcBef>
              <a:buFont typeface="+mj-lt"/>
              <a:buAutoNum type="arabicPeriod"/>
              <a:defRPr/>
            </a:pPr>
            <a:endParaRPr lang="en-US" sz="2000" b="1" dirty="0">
              <a:solidFill>
                <a:srgbClr val="202452"/>
              </a:solidFill>
            </a:endParaRPr>
          </a:p>
          <a:p>
            <a:pPr marL="457200" marR="0" lvl="0" indent="-457200" defTabSz="685800" rtl="0" eaLnBrk="1" fontAlgn="auto" latinLnBrk="0" hangingPunct="1">
              <a:lnSpc>
                <a:spcPct val="150000"/>
              </a:lnSpc>
              <a:spcBef>
                <a:spcPts val="0"/>
              </a:spcBef>
              <a:spcAft>
                <a:spcPts val="0"/>
              </a:spcAft>
              <a:buClrTx/>
              <a:buSzTx/>
              <a:buFont typeface="+mj-lt"/>
              <a:buAutoNum type="arabicPeriod"/>
              <a:tabLst/>
              <a:defRPr/>
            </a:pPr>
            <a:endParaRPr kumimoji="0" lang="en-US" sz="2000" b="1" i="0" u="none" strike="noStrike" kern="1200" cap="none" spc="0" normalizeH="0" baseline="0" noProof="0" dirty="0">
              <a:ln>
                <a:noFill/>
              </a:ln>
              <a:solidFill>
                <a:srgbClr val="202452"/>
              </a:solidFill>
              <a:effectLst/>
              <a:uLnTx/>
              <a:uFillTx/>
              <a:latin typeface="Times New Roman"/>
              <a:ea typeface="+mn-ea"/>
              <a:cs typeface="+mn-cs"/>
            </a:endParaRPr>
          </a:p>
          <a:p>
            <a:pPr marL="457200" marR="0" lvl="0" indent="-457200" algn="l" defTabSz="685800" rtl="0" eaLnBrk="1" fontAlgn="auto" latinLnBrk="0" hangingPunct="1">
              <a:lnSpc>
                <a:spcPct val="150000"/>
              </a:lnSpc>
              <a:spcBef>
                <a:spcPts val="0"/>
              </a:spcBef>
              <a:spcAft>
                <a:spcPts val="0"/>
              </a:spcAft>
              <a:buClrTx/>
              <a:buSzTx/>
              <a:buFont typeface="+mj-lt"/>
              <a:buAutoNum type="arabicPeriod"/>
              <a:tabLst/>
              <a:defRPr/>
            </a:pPr>
            <a:endParaRPr kumimoji="0" lang="en-US" sz="2100" b="0" i="0" u="none" strike="noStrike" kern="1200" cap="none" spc="0" normalizeH="0" baseline="0" noProof="0" dirty="0">
              <a:ln>
                <a:noFill/>
              </a:ln>
              <a:solidFill>
                <a:srgbClr val="202452"/>
              </a:solidFill>
              <a:effectLst/>
              <a:uLnTx/>
              <a:uFillTx/>
              <a:latin typeface="Times New Roman"/>
              <a:ea typeface="+mn-ea"/>
              <a:cs typeface="+mn-cs"/>
            </a:endParaRPr>
          </a:p>
        </p:txBody>
      </p:sp>
      <p:pic>
        <p:nvPicPr>
          <p:cNvPr id="6" name="Picture 5">
            <a:extLst>
              <a:ext uri="{FF2B5EF4-FFF2-40B4-BE49-F238E27FC236}">
                <a16:creationId xmlns:a16="http://schemas.microsoft.com/office/drawing/2014/main" id="{C592EBDB-E4B6-0176-FDCC-2D6B5F748B0F}"/>
              </a:ext>
            </a:extLst>
          </p:cNvPr>
          <p:cNvPicPr>
            <a:picLocks noChangeAspect="1"/>
          </p:cNvPicPr>
          <p:nvPr/>
        </p:nvPicPr>
        <p:blipFill>
          <a:blip r:embed="rId4"/>
          <a:stretch>
            <a:fillRect/>
          </a:stretch>
        </p:blipFill>
        <p:spPr>
          <a:xfrm>
            <a:off x="4076049" y="3721823"/>
            <a:ext cx="4039902" cy="2771052"/>
          </a:xfrm>
          <a:prstGeom prst="rect">
            <a:avLst/>
          </a:prstGeom>
          <a:effectLst>
            <a:softEdge rad="317500"/>
          </a:effectLst>
        </p:spPr>
      </p:pic>
    </p:spTree>
    <p:extLst>
      <p:ext uri="{BB962C8B-B14F-4D97-AF65-F5344CB8AC3E}">
        <p14:creationId xmlns:p14="http://schemas.microsoft.com/office/powerpoint/2010/main" val="2175984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3019</Words>
  <Application>Microsoft Office PowerPoint</Application>
  <PresentationFormat>Widescreen</PresentationFormat>
  <Paragraphs>402</Paragraphs>
  <Slides>26</Slides>
  <Notes>24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Calibri</vt:lpstr>
      <vt:lpstr>Calibri Light</vt:lpstr>
      <vt:lpstr>Century Gothic</vt:lpstr>
      <vt:lpstr>Courier New</vt:lpstr>
      <vt:lpstr>Franklin Gothic Book</vt:lpstr>
      <vt:lpstr>NewCenturySchlbk-Roman</vt:lpstr>
      <vt:lpstr>Times New Roman</vt:lpstr>
      <vt:lpstr>Wingdings</vt:lpstr>
      <vt:lpstr>Office Theme</vt:lpstr>
      <vt:lpstr>Workforce Innovation and Opportunity Act (WIOA)</vt:lpstr>
      <vt:lpstr>Objective</vt:lpstr>
      <vt:lpstr>Agenda</vt:lpstr>
      <vt:lpstr>WIOA Law and MSGs</vt:lpstr>
      <vt:lpstr>Defining MSGs</vt:lpstr>
      <vt:lpstr>LWDBs should:</vt:lpstr>
      <vt:lpstr>Types of MSGs</vt:lpstr>
      <vt:lpstr>Types of MSGs</vt:lpstr>
      <vt:lpstr>Review</vt:lpstr>
      <vt:lpstr>MSG #1 – Educational Functioning Level (EFL)</vt:lpstr>
      <vt:lpstr>MSG #1 – EFL (cont’d)</vt:lpstr>
      <vt:lpstr>MSG #1 – EFL (cont’d)</vt:lpstr>
      <vt:lpstr>MSG #2 – Secondary School Diploma/Recognized Equivalent</vt:lpstr>
      <vt:lpstr>MSG #3 – Secondary or Postsecondary Transcript/Report Card</vt:lpstr>
      <vt:lpstr>MSG #4 – Training Milestone</vt:lpstr>
      <vt:lpstr>MSG #4 – Training Milestone - Examples</vt:lpstr>
      <vt:lpstr>Review</vt:lpstr>
      <vt:lpstr>MSG #5 – Skills Progression</vt:lpstr>
      <vt:lpstr>MSG #5 – OST Skills Progression</vt:lpstr>
      <vt:lpstr>MSG #5 – CT/IWT Skills Progression</vt:lpstr>
      <vt:lpstr>Review</vt:lpstr>
      <vt:lpstr>Documenting and Recording MSGs</vt:lpstr>
      <vt:lpstr>State and Local Requirements</vt:lpstr>
      <vt:lpstr>MSG Resources</vt:lpstr>
      <vt:lpstr>Questions &amp; Answers</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Jose Santos</dc:creator>
  <cp:lastModifiedBy>Thomas, Jewelisia</cp:lastModifiedBy>
  <cp:revision>6</cp:revision>
  <dcterms:created xsi:type="dcterms:W3CDTF">2023-06-29T18:41:40Z</dcterms:created>
  <dcterms:modified xsi:type="dcterms:W3CDTF">2024-03-29T18:00:24Z</dcterms:modified>
</cp:coreProperties>
</file>