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0"/>
  </p:notesMasterIdLst>
  <p:sldIdLst>
    <p:sldId id="256" r:id="rId5"/>
    <p:sldId id="257" r:id="rId6"/>
    <p:sldId id="279" r:id="rId7"/>
    <p:sldId id="275" r:id="rId8"/>
    <p:sldId id="280" r:id="rId9"/>
    <p:sldId id="284" r:id="rId10"/>
    <p:sldId id="285" r:id="rId11"/>
    <p:sldId id="281" r:id="rId12"/>
    <p:sldId id="286" r:id="rId13"/>
    <p:sldId id="287" r:id="rId14"/>
    <p:sldId id="276" r:id="rId15"/>
    <p:sldId id="282" r:id="rId16"/>
    <p:sldId id="283" r:id="rId17"/>
    <p:sldId id="288" r:id="rId18"/>
    <p:sldId id="27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63"/>
    <a:srgbClr val="4472C4"/>
    <a:srgbClr val="BDD729"/>
    <a:srgbClr val="F7AE39"/>
    <a:srgbClr val="F6AD3B"/>
    <a:srgbClr val="C3C3C3"/>
    <a:srgbClr val="F49D15"/>
    <a:srgbClr val="ABC772"/>
    <a:srgbClr val="4B94AD"/>
    <a:srgbClr val="EF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14" autoAdjust="0"/>
  </p:normalViewPr>
  <p:slideViewPr>
    <p:cSldViewPr snapToGrid="0">
      <p:cViewPr varScale="1">
        <p:scale>
          <a:sx n="81" d="100"/>
          <a:sy n="81" d="100"/>
        </p:scale>
        <p:origin x="1344"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D24688-788D-421F-BBB4-9AAAF8F3C484}" type="datetimeFigureOut">
              <a:rPr lang="en-US" smtClean="0"/>
              <a:t>3/2/2021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131918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406702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362999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5707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232960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175453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Tree>
    <p:extLst>
      <p:ext uri="{BB962C8B-B14F-4D97-AF65-F5344CB8AC3E}">
        <p14:creationId xmlns:p14="http://schemas.microsoft.com/office/powerpoint/2010/main" val="348848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Tree>
    <p:extLst>
      <p:ext uri="{BB962C8B-B14F-4D97-AF65-F5344CB8AC3E}">
        <p14:creationId xmlns:p14="http://schemas.microsoft.com/office/powerpoint/2010/main" val="390901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413710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321681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379249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321532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5BE2E7DD-89A0-45DD-A855-4A4626D1FFD2}"/>
              </a:ext>
            </a:extLst>
          </p:cNvPr>
          <p:cNvSpPr>
            <a:spLocks noGrp="1"/>
          </p:cNvSpPr>
          <p:nvPr>
            <p:ph type="body" sz="quarter" idx="10" hasCustomPrompt="1"/>
          </p:nvPr>
        </p:nvSpPr>
        <p:spPr>
          <a:xfrm>
            <a:off x="836613" y="1570038"/>
            <a:ext cx="7945437" cy="1423987"/>
          </a:xfrm>
        </p:spPr>
        <p:txBody>
          <a:bodyPr/>
          <a:lstStyle>
            <a:lvl1pPr>
              <a:defRPr/>
            </a:lvl1pPr>
          </a:lstStyle>
          <a:p>
            <a:pPr lvl="0"/>
            <a:r>
              <a:rPr lang="en-US" dirty="0"/>
              <a:t>Enter Name Here </a:t>
            </a:r>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0B04BF3-DB26-4EBE-86D6-82947E7A3067}"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
        <p:nvSpPr>
          <p:cNvPr id="8" name="Text Placeholder 7">
            <a:extLst>
              <a:ext uri="{FF2B5EF4-FFF2-40B4-BE49-F238E27FC236}">
                <a16:creationId xmlns:a16="http://schemas.microsoft.com/office/drawing/2014/main" id="{738ED6C2-DFC4-4551-ABA0-08ECE4FE5E7D}"/>
              </a:ext>
            </a:extLst>
          </p:cNvPr>
          <p:cNvSpPr>
            <a:spLocks noGrp="1"/>
          </p:cNvSpPr>
          <p:nvPr>
            <p:ph type="body" sz="quarter" idx="13" hasCustomPrompt="1"/>
          </p:nvPr>
        </p:nvSpPr>
        <p:spPr>
          <a:xfrm>
            <a:off x="1102518" y="2234991"/>
            <a:ext cx="3852863" cy="628650"/>
          </a:xfrm>
        </p:spPr>
        <p:txBody>
          <a:bodyPr/>
          <a:lstStyle>
            <a:lvl5pPr marL="1828800" indent="0" algn="ctr">
              <a:buNone/>
              <a:defRPr/>
            </a:lvl5pPr>
          </a:lstStyle>
          <a:p>
            <a:pPr lvl="4"/>
            <a:r>
              <a:rPr lang="en-US" dirty="0"/>
              <a:t>Insert Name Here </a:t>
            </a:r>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1C797B-7679-4474-A3CE-6BFDEF421C02}"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6100-8154-480F-870B-AB9D9A1E681D}"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599E9-7FA7-4DE4-BB77-F6C991FE64A8}"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EA49BE-27BD-44B6-9EFC-C8209A8C29CD}"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36DDF3-B0D7-46FF-A1F7-EA97DF1ADE3D}"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1EA4A-C5E8-4B0E-9A92-41396E780A30}"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5844-3CBC-46EA-95F7-8244B5361E76}"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
        <p:nvSpPr>
          <p:cNvPr id="6" name="Text Placeholder 5">
            <a:extLst>
              <a:ext uri="{FF2B5EF4-FFF2-40B4-BE49-F238E27FC236}">
                <a16:creationId xmlns:a16="http://schemas.microsoft.com/office/drawing/2014/main" id="{5AB18EEB-49E7-4BDD-84E9-20C970338B9E}"/>
              </a:ext>
            </a:extLst>
          </p:cNvPr>
          <p:cNvSpPr>
            <a:spLocks noGrp="1"/>
          </p:cNvSpPr>
          <p:nvPr>
            <p:ph type="body" sz="quarter" idx="13" hasCustomPrompt="1"/>
          </p:nvPr>
        </p:nvSpPr>
        <p:spPr>
          <a:xfrm>
            <a:off x="2803525" y="2381250"/>
            <a:ext cx="4356100" cy="1069975"/>
          </a:xfrm>
        </p:spPr>
        <p:txBody>
          <a:bodyPr/>
          <a:lstStyle>
            <a:lvl1pPr>
              <a:defRPr/>
            </a:lvl1pPr>
          </a:lstStyle>
          <a:p>
            <a:pPr lvl="0"/>
            <a:r>
              <a:rPr lang="en-US" dirty="0"/>
              <a:t>Enter Name Here </a:t>
            </a:r>
          </a:p>
        </p:txBody>
      </p:sp>
      <p:sp>
        <p:nvSpPr>
          <p:cNvPr id="8" name="Text Placeholder 7">
            <a:extLst>
              <a:ext uri="{FF2B5EF4-FFF2-40B4-BE49-F238E27FC236}">
                <a16:creationId xmlns:a16="http://schemas.microsoft.com/office/drawing/2014/main" id="{A6630BBE-B968-46AA-90AF-C9B7B7582558}"/>
              </a:ext>
            </a:extLst>
          </p:cNvPr>
          <p:cNvSpPr>
            <a:spLocks noGrp="1"/>
          </p:cNvSpPr>
          <p:nvPr>
            <p:ph type="body" sz="quarter" idx="14" hasCustomPrompt="1"/>
          </p:nvPr>
        </p:nvSpPr>
        <p:spPr>
          <a:xfrm>
            <a:off x="2009775" y="4537075"/>
            <a:ext cx="5564188" cy="896938"/>
          </a:xfrm>
        </p:spPr>
        <p:txBody>
          <a:bodyPr/>
          <a:lstStyle>
            <a:lvl1pPr>
              <a:defRPr/>
            </a:lvl1pPr>
            <a:lvl5pPr>
              <a:defRPr/>
            </a:lvl5pPr>
          </a:lstStyle>
          <a:p>
            <a:pPr lvl="0"/>
            <a:r>
              <a:rPr lang="en-US" dirty="0"/>
              <a:t>Enter Date Here </a:t>
            </a:r>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022497-34F0-4FD1-BBA6-841EA95C55CA}"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58BD0F-6882-4515-ADBB-948DF3E239DE}"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CAB7-CF61-4F79-A4D0-CAB0726A9FF6}" type="datetime1">
              <a:rPr lang="en-US" smtClean="0"/>
              <a:t>3/2/2021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0A5F7-18CF-42D7-865E-9BC89C445029}" type="slidenum">
              <a:rPr lang="en-US" smtClean="0"/>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control" Target="../activeX/activeX2.xml"/><Relationship Id="rId7" Type="http://schemas.openxmlformats.org/officeDocument/2006/relationships/image" Target="../media/image10.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647065" y="5114172"/>
            <a:ext cx="4089068" cy="784830"/>
          </a:xfrm>
          <a:prstGeom prst="rect">
            <a:avLst/>
          </a:prstGeom>
          <a:noFill/>
          <a:ln w="9525">
            <a:noFill/>
            <a:miter lim="800000"/>
            <a:headEnd/>
            <a:tailEnd/>
          </a:ln>
        </p:spPr>
        <p:txBody>
          <a:bodyPr wrap="none" lIns="45720" tIns="22860" rIns="45720" bIns="22860">
            <a:spAutoFit/>
          </a:bodyPr>
          <a:lstStyle/>
          <a:p>
            <a:pPr defTabSz="1088205" eaLnBrk="1" fontAlgn="auto" hangingPunct="1">
              <a:spcBef>
                <a:spcPts val="0"/>
              </a:spcBef>
              <a:spcAft>
                <a:spcPts val="0"/>
              </a:spcAft>
              <a:defRPr/>
            </a:pPr>
            <a:r>
              <a:rPr lang="en-CA" sz="24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Limited English </a:t>
            </a:r>
          </a:p>
          <a:p>
            <a:pPr defTabSz="1088205" eaLnBrk="1" fontAlgn="auto" hangingPunct="1">
              <a:spcBef>
                <a:spcPts val="0"/>
              </a:spcBef>
              <a:spcAft>
                <a:spcPts val="0"/>
              </a:spcAft>
              <a:defRPr/>
            </a:pPr>
            <a:r>
              <a:rPr lang="en-CA" sz="24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&amp; Program Assistance Training</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6677661"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Sorry. Try again.</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Action Button: Go Back or Previous 1">
            <a:hlinkClick r:id="rId4" action="ppaction://hlinksldjump" highlightClick="1"/>
            <a:extLst>
              <a:ext uri="{FF2B5EF4-FFF2-40B4-BE49-F238E27FC236}">
                <a16:creationId xmlns:a16="http://schemas.microsoft.com/office/drawing/2014/main" id="{BCC4EF28-6634-4523-9660-AB3B62082D29}"/>
              </a:ext>
            </a:extLst>
          </p:cNvPr>
          <p:cNvSpPr/>
          <p:nvPr/>
        </p:nvSpPr>
        <p:spPr>
          <a:xfrm>
            <a:off x="647064" y="5509831"/>
            <a:ext cx="832104" cy="832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5E182B-8826-4AB0-B62A-07BD1ECE3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303" y="1014671"/>
            <a:ext cx="4745679" cy="4745679"/>
          </a:xfrm>
          <a:prstGeom prst="rect">
            <a:avLst/>
          </a:prstGeom>
        </p:spPr>
      </p:pic>
    </p:spTree>
    <p:extLst>
      <p:ext uri="{BB962C8B-B14F-4D97-AF65-F5344CB8AC3E}">
        <p14:creationId xmlns:p14="http://schemas.microsoft.com/office/powerpoint/2010/main" val="426374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 3 </a:t>
            </a:r>
          </a:p>
        </p:txBody>
      </p:sp>
      <p:sp>
        <p:nvSpPr>
          <p:cNvPr id="17" name="Rectangle 16"/>
          <p:cNvSpPr/>
          <p:nvPr/>
        </p:nvSpPr>
        <p:spPr>
          <a:xfrm>
            <a:off x="647064" y="837570"/>
            <a:ext cx="7825740" cy="1785104"/>
          </a:xfrm>
          <a:prstGeom prst="rect">
            <a:avLst/>
          </a:prstGeom>
        </p:spPr>
        <p:txBody>
          <a:bodyPr wrap="square">
            <a:spAutoFit/>
          </a:bodyPr>
          <a:lstStyle/>
          <a:p>
            <a:r>
              <a:rPr lang="en-US" dirty="0"/>
              <a:t>An example of an LEP individual served by the Department of Economic Opportunity would be:</a:t>
            </a:r>
          </a:p>
          <a:p>
            <a:pPr marL="342900" indent="-342900">
              <a:buAutoNum type="arabicPeriod"/>
            </a:pPr>
            <a:r>
              <a:rPr lang="en-US" dirty="0">
                <a:hlinkClick r:id="rId4" action="ppaction://hlinksldjump"/>
              </a:rPr>
              <a:t>A fully-employed individual who speaks primarily Spanish</a:t>
            </a:r>
            <a:endParaRPr lang="en-US" dirty="0"/>
          </a:p>
          <a:p>
            <a:pPr marL="342900" indent="-342900">
              <a:buAutoNum type="arabicPeriod"/>
            </a:pPr>
            <a:r>
              <a:rPr lang="en-US" dirty="0">
                <a:hlinkClick r:id="rId5" action="ppaction://hlinksldjump"/>
              </a:rPr>
              <a:t>A migrant worker seeking job placement </a:t>
            </a:r>
            <a:endParaRPr lang="en-US" dirty="0"/>
          </a:p>
          <a:p>
            <a:pPr marL="342900" indent="-342900">
              <a:buAutoNum type="arabicPeriod"/>
            </a:pPr>
            <a:r>
              <a:rPr lang="en-US" dirty="0">
                <a:hlinkClick r:id="rId4" action="ppaction://hlinksldjump"/>
              </a:rPr>
              <a:t>An unemployed individual speaking fluent English </a:t>
            </a:r>
            <a:endParaRPr lang="en-US" dirty="0"/>
          </a:p>
          <a:p>
            <a:endParaRPr lang="en-US" sz="2000" b="1" dirty="0">
              <a:solidFill>
                <a:schemeClr val="tx2"/>
              </a:solidFill>
              <a:latin typeface="HelveticaNeueLT Std" panose="020B0604020202020204" pitchFamily="34" charset="0"/>
            </a:endParaRP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49766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You’re Right </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7" name="Picture 16">
            <a:extLst>
              <a:ext uri="{FF2B5EF4-FFF2-40B4-BE49-F238E27FC236}">
                <a16:creationId xmlns:a16="http://schemas.microsoft.com/office/drawing/2014/main" id="{4592754E-51CF-456C-AF37-9F6F39502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118" y="716049"/>
            <a:ext cx="5513717" cy="5513717"/>
          </a:xfrm>
          <a:prstGeom prst="rect">
            <a:avLst/>
          </a:prstGeom>
        </p:spPr>
      </p:pic>
      <p:sp>
        <p:nvSpPr>
          <p:cNvPr id="8" name="Action Button: Go Forward or Next 7">
            <a:hlinkClick r:id="rId5" action="ppaction://hlinksldjump" highlightClick="1"/>
            <a:extLst>
              <a:ext uri="{FF2B5EF4-FFF2-40B4-BE49-F238E27FC236}">
                <a16:creationId xmlns:a16="http://schemas.microsoft.com/office/drawing/2014/main" id="{74373480-09E3-4BC4-A0BF-3147921A5C05}"/>
              </a:ext>
            </a:extLst>
          </p:cNvPr>
          <p:cNvSpPr/>
          <p:nvPr/>
        </p:nvSpPr>
        <p:spPr>
          <a:xfrm>
            <a:off x="7812786" y="5489765"/>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28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6677661"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Sorry. Try again.</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01E799D9-5C6E-4E95-BDF3-3BDB754F4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303" y="1014671"/>
            <a:ext cx="4745679" cy="4745679"/>
          </a:xfrm>
          <a:prstGeom prst="rect">
            <a:avLst/>
          </a:prstGeom>
        </p:spPr>
      </p:pic>
      <p:sp>
        <p:nvSpPr>
          <p:cNvPr id="2" name="Action Button: Go Back or Previous 1">
            <a:hlinkClick r:id="rId5" action="ppaction://hlinksldjump" highlightClick="1"/>
            <a:extLst>
              <a:ext uri="{FF2B5EF4-FFF2-40B4-BE49-F238E27FC236}">
                <a16:creationId xmlns:a16="http://schemas.microsoft.com/office/drawing/2014/main" id="{FE78B176-41FF-4922-B011-215B76110EAA}"/>
              </a:ext>
            </a:extLst>
          </p:cNvPr>
          <p:cNvSpPr/>
          <p:nvPr/>
        </p:nvSpPr>
        <p:spPr>
          <a:xfrm>
            <a:off x="647064" y="5489541"/>
            <a:ext cx="829259" cy="8292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0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p:cNvSpPr>
            <a:spLocks noGrp="1"/>
          </p:cNvSpPr>
          <p:nvPr>
            <p:ph type="sldNum" sz="quarter" idx="12"/>
          </p:nvPr>
        </p:nvSpPr>
        <p:spPr/>
        <p:txBody>
          <a:bodyPr/>
          <a:lstStyle/>
          <a:p>
            <a:pPr algn="r">
              <a:defRPr/>
            </a:pPr>
            <a:r>
              <a:rPr lang="en-US" dirty="0"/>
              <a:t>7</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19" name="Straight Connector 18"/>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647065" y="28482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Training Completed</a:t>
            </a:r>
          </a:p>
        </p:txBody>
      </p:sp>
      <p:cxnSp>
        <p:nvCxnSpPr>
          <p:cNvPr id="26" name="Straight Connector 2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3883AF4D-0D5A-4C7C-814B-101E1CC46A84}"/>
              </a:ext>
            </a:extLst>
          </p:cNvPr>
          <p:cNvSpPr txBox="1"/>
          <p:nvPr/>
        </p:nvSpPr>
        <p:spPr>
          <a:xfrm>
            <a:off x="988812" y="3777673"/>
            <a:ext cx="7194608" cy="923330"/>
          </a:xfrm>
          <a:prstGeom prst="rect">
            <a:avLst/>
          </a:prstGeom>
          <a:noFill/>
        </p:spPr>
        <p:txBody>
          <a:bodyPr wrap="square" rtlCol="0">
            <a:spAutoFit/>
          </a:bodyPr>
          <a:lstStyle/>
          <a:p>
            <a:pPr algn="ctr"/>
            <a:r>
              <a:rPr lang="en-US" dirty="0"/>
              <a:t>You have completed the Limited English Proficiency Training! On the next slide enter your name and date you completed the training and submit to your supervisor. </a:t>
            </a:r>
          </a:p>
        </p:txBody>
      </p:sp>
      <p:pic>
        <p:nvPicPr>
          <p:cNvPr id="7" name="Picture 6">
            <a:extLst>
              <a:ext uri="{FF2B5EF4-FFF2-40B4-BE49-F238E27FC236}">
                <a16:creationId xmlns:a16="http://schemas.microsoft.com/office/drawing/2014/main" id="{C1E891B3-64F6-4675-A786-BF8DF0C22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308" y="1828150"/>
            <a:ext cx="6613237" cy="1642020"/>
          </a:xfrm>
          <a:prstGeom prst="rect">
            <a:avLst/>
          </a:prstGeom>
        </p:spPr>
      </p:pic>
      <p:sp>
        <p:nvSpPr>
          <p:cNvPr id="8" name="Action Button: Go Forward or Next 7">
            <a:hlinkClick r:id="" action="ppaction://hlinkshowjump?jump=nextslide" highlightClick="1"/>
            <a:extLst>
              <a:ext uri="{FF2B5EF4-FFF2-40B4-BE49-F238E27FC236}">
                <a16:creationId xmlns:a16="http://schemas.microsoft.com/office/drawing/2014/main" id="{0588CBD0-D79F-4F1A-BDC9-4C9FD9EBE533}"/>
              </a:ext>
            </a:extLst>
          </p:cNvPr>
          <p:cNvSpPr/>
          <p:nvPr/>
        </p:nvSpPr>
        <p:spPr>
          <a:xfrm>
            <a:off x="7817215" y="5491125"/>
            <a:ext cx="827675" cy="8276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7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p:cNvSpPr>
            <a:spLocks noGrp="1"/>
          </p:cNvSpPr>
          <p:nvPr>
            <p:ph type="sldNum" sz="quarter" idx="12"/>
          </p:nvPr>
        </p:nvSpPr>
        <p:spPr/>
        <p:txBody>
          <a:bodyPr/>
          <a:lstStyle/>
          <a:p>
            <a:pPr algn="r">
              <a:defRPr/>
            </a:pPr>
            <a:r>
              <a:rPr lang="en-US" dirty="0"/>
              <a:t>7</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19" name="Straight Connector 18"/>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647065" y="28482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Certificate of Completion </a:t>
            </a:r>
          </a:p>
        </p:txBody>
      </p:sp>
      <p:cxnSp>
        <p:nvCxnSpPr>
          <p:cNvPr id="26" name="Straight Connector 2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5ADC6855-1545-4A8B-90F4-90F8713B7F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649" y="797865"/>
            <a:ext cx="7060656" cy="5455961"/>
          </a:xfrm>
          <a:prstGeom prst="rect">
            <a:avLst/>
          </a:prstGeom>
          <a:ln>
            <a:solidFill>
              <a:schemeClr val="tx1"/>
            </a:solidFill>
          </a:ln>
        </p:spPr>
      </p:pic>
    </p:spTree>
    <p:controls>
      <mc:AlternateContent xmlns:mc="http://schemas.openxmlformats.org/markup-compatibility/2006">
        <mc:Choice xmlns:v="urn:schemas-microsoft-com:vml" Requires="v">
          <p:control spid="1046" name="TextBox1" r:id="rId2" imgW="3510720" imgH="680400"/>
        </mc:Choice>
        <mc:Fallback>
          <p:control name="TextBox1" r:id="rId2" imgW="3510720" imgH="680400">
            <p:pic>
              <p:nvPicPr>
                <p:cNvPr id="10" name="TextBox1">
                  <a:extLst>
                    <a:ext uri="{FF2B5EF4-FFF2-40B4-BE49-F238E27FC236}">
                      <a16:creationId xmlns:a16="http://schemas.microsoft.com/office/drawing/2014/main" id="{F9980B14-211B-4CEA-8D82-5660ED27283B}"/>
                    </a:ext>
                  </a:extLst>
                </p:cNvPr>
                <p:cNvPicPr>
                  <a:picLocks/>
                </p:cNvPicPr>
                <p:nvPr/>
              </p:nvPicPr>
              <p:blipFill>
                <a:blip r:embed="rId8"/>
                <a:stretch>
                  <a:fillRect/>
                </a:stretch>
              </p:blipFill>
              <p:spPr>
                <a:xfrm>
                  <a:off x="2819400" y="2965450"/>
                  <a:ext cx="3511550" cy="682625"/>
                </a:xfrm>
                <a:prstGeom prst="rect">
                  <a:avLst/>
                </a:prstGeom>
              </p:spPr>
            </p:pic>
          </p:control>
        </mc:Fallback>
      </mc:AlternateContent>
      <mc:AlternateContent xmlns:mc="http://schemas.openxmlformats.org/markup-compatibility/2006">
        <mc:Choice xmlns:v="urn:schemas-microsoft-com:vml" Requires="v">
          <p:control spid="1047" name="TextBox2" r:id="rId3" imgW="2247840" imgH="364680"/>
        </mc:Choice>
        <mc:Fallback>
          <p:control name="TextBox2" r:id="rId3" imgW="2247840" imgH="364680">
            <p:pic>
              <p:nvPicPr>
                <p:cNvPr id="20" name="TextBox2">
                  <a:extLst>
                    <a:ext uri="{FF2B5EF4-FFF2-40B4-BE49-F238E27FC236}">
                      <a16:creationId xmlns:a16="http://schemas.microsoft.com/office/drawing/2014/main" id="{FEEBD168-4109-4FDE-8D12-8399613A39C2}"/>
                    </a:ext>
                  </a:extLst>
                </p:cNvPr>
                <p:cNvPicPr>
                  <a:picLocks/>
                </p:cNvPicPr>
                <p:nvPr/>
              </p:nvPicPr>
              <p:blipFill>
                <a:blip r:embed="rId9"/>
                <a:stretch>
                  <a:fillRect/>
                </a:stretch>
              </p:blipFill>
              <p:spPr>
                <a:xfrm>
                  <a:off x="4964268" y="4922982"/>
                  <a:ext cx="2246296" cy="364548"/>
                </a:xfrm>
                <a:prstGeom prst="rect">
                  <a:avLst/>
                </a:prstGeom>
              </p:spPr>
            </p:pic>
          </p:control>
        </mc:Fallback>
      </mc:AlternateContent>
    </p:controls>
    <p:extLst>
      <p:ext uri="{BB962C8B-B14F-4D97-AF65-F5344CB8AC3E}">
        <p14:creationId xmlns:p14="http://schemas.microsoft.com/office/powerpoint/2010/main" val="263452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Limited English Proficiency &amp; Program Assistance Training</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7200" y="1013890"/>
            <a:ext cx="7887336" cy="1938992"/>
          </a:xfrm>
          <a:prstGeom prst="rect">
            <a:avLst/>
          </a:prstGeom>
        </p:spPr>
        <p:txBody>
          <a:bodyPr wrap="square">
            <a:spAutoFit/>
          </a:bodyPr>
          <a:lstStyle/>
          <a:p>
            <a:r>
              <a:rPr lang="en-US" sz="2000" dirty="0">
                <a:latin typeface="HelveticaNeueLT Std" panose="020B0604020202020204"/>
              </a:rPr>
              <a:t>Thank you for attending the LEP and PA Training! Please watch the training video on the next page, answer a few questions about LEP and PA and enter your name on the certificate and submit to your supervisor showing that you have completed the training. Please click on the         icon to move forward with the presentation and </a:t>
            </a:r>
          </a:p>
          <a:p>
            <a:r>
              <a:rPr lang="en-US" sz="2000" dirty="0">
                <a:latin typeface="HelveticaNeueLT Std" panose="020B0604020202020204"/>
              </a:rPr>
              <a:t>       to go back in the presentation. </a:t>
            </a:r>
          </a:p>
        </p:txBody>
      </p: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3</a:t>
            </a:r>
          </a:p>
        </p:txBody>
      </p:sp>
      <p:sp>
        <p:nvSpPr>
          <p:cNvPr id="3" name="Action Button: Go Back or Previous 2">
            <a:hlinkClick r:id="" action="ppaction://noaction" highlightClick="1"/>
            <a:extLst>
              <a:ext uri="{FF2B5EF4-FFF2-40B4-BE49-F238E27FC236}">
                <a16:creationId xmlns:a16="http://schemas.microsoft.com/office/drawing/2014/main" id="{6D103566-2260-4AD6-B2D2-E28DA65CA3D8}"/>
              </a:ext>
            </a:extLst>
          </p:cNvPr>
          <p:cNvSpPr/>
          <p:nvPr/>
        </p:nvSpPr>
        <p:spPr>
          <a:xfrm>
            <a:off x="681239" y="2609357"/>
            <a:ext cx="274320" cy="2743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Forward or Next 3">
            <a:hlinkClick r:id="" action="ppaction://noaction" highlightClick="1"/>
            <a:extLst>
              <a:ext uri="{FF2B5EF4-FFF2-40B4-BE49-F238E27FC236}">
                <a16:creationId xmlns:a16="http://schemas.microsoft.com/office/drawing/2014/main" id="{E219F959-DFA9-4678-A165-F578FA903FB1}"/>
              </a:ext>
            </a:extLst>
          </p:cNvPr>
          <p:cNvSpPr/>
          <p:nvPr/>
        </p:nvSpPr>
        <p:spPr>
          <a:xfrm>
            <a:off x="2027901" y="2306882"/>
            <a:ext cx="270066" cy="27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highlightClick="1"/>
            <a:extLst>
              <a:ext uri="{FF2B5EF4-FFF2-40B4-BE49-F238E27FC236}">
                <a16:creationId xmlns:a16="http://schemas.microsoft.com/office/drawing/2014/main" id="{A3BC2B84-79F1-4029-A687-3B8AC8669D6F}"/>
              </a:ext>
            </a:extLst>
          </p:cNvPr>
          <p:cNvSpPr/>
          <p:nvPr/>
        </p:nvSpPr>
        <p:spPr>
          <a:xfrm>
            <a:off x="7812786" y="5509831"/>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8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Limited English Proficiency &amp; Program Assistance Training </a:t>
            </a:r>
          </a:p>
        </p:txBody>
      </p:sp>
      <p:cxnSp>
        <p:nvCxnSpPr>
          <p:cNvPr id="6" name="Straight Connector 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4</a:t>
            </a:r>
          </a:p>
        </p:txBody>
      </p:sp>
      <p:sp>
        <p:nvSpPr>
          <p:cNvPr id="2" name="Action Button: Go Forward or Next 1">
            <a:hlinkClick r:id="" action="ppaction://hlinkshowjump?jump=nextslide" highlightClick="1"/>
            <a:extLst>
              <a:ext uri="{FF2B5EF4-FFF2-40B4-BE49-F238E27FC236}">
                <a16:creationId xmlns:a16="http://schemas.microsoft.com/office/drawing/2014/main" id="{2874B1E8-22CC-4FBD-9688-9EB957012867}"/>
              </a:ext>
            </a:extLst>
          </p:cNvPr>
          <p:cNvSpPr/>
          <p:nvPr/>
        </p:nvSpPr>
        <p:spPr>
          <a:xfrm>
            <a:off x="7812786" y="5509831"/>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A58993-CA51-488B-B8A0-2B352692F770}"/>
              </a:ext>
            </a:extLst>
          </p:cNvPr>
          <p:cNvPicPr>
            <a:picLocks noChangeAspect="1"/>
          </p:cNvPicPr>
          <p:nvPr/>
        </p:nvPicPr>
        <p:blipFill>
          <a:blip r:embed="rId4"/>
          <a:stretch>
            <a:fillRect/>
          </a:stretch>
        </p:blipFill>
        <p:spPr>
          <a:xfrm>
            <a:off x="1011670" y="1210974"/>
            <a:ext cx="7127009" cy="3996683"/>
          </a:xfrm>
          <a:prstGeom prst="rect">
            <a:avLst/>
          </a:prstGeom>
        </p:spPr>
      </p:pic>
    </p:spTree>
    <p:extLst>
      <p:ext uri="{BB962C8B-B14F-4D97-AF65-F5344CB8AC3E}">
        <p14:creationId xmlns:p14="http://schemas.microsoft.com/office/powerpoint/2010/main" val="2255758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LEP &amp; PA Training Quiz </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5</a:t>
            </a:r>
          </a:p>
        </p:txBody>
      </p:sp>
      <p:sp>
        <p:nvSpPr>
          <p:cNvPr id="2" name="TextBox 1">
            <a:extLst>
              <a:ext uri="{FF2B5EF4-FFF2-40B4-BE49-F238E27FC236}">
                <a16:creationId xmlns:a16="http://schemas.microsoft.com/office/drawing/2014/main" id="{0C2153AC-27F6-4C84-ABE9-DBC538B7C780}"/>
              </a:ext>
            </a:extLst>
          </p:cNvPr>
          <p:cNvSpPr txBox="1"/>
          <p:nvPr/>
        </p:nvSpPr>
        <p:spPr>
          <a:xfrm>
            <a:off x="647064" y="1006764"/>
            <a:ext cx="7997826" cy="1477328"/>
          </a:xfrm>
          <a:prstGeom prst="rect">
            <a:avLst/>
          </a:prstGeom>
          <a:noFill/>
        </p:spPr>
        <p:txBody>
          <a:bodyPr wrap="square" rtlCol="0">
            <a:spAutoFit/>
          </a:bodyPr>
          <a:lstStyle/>
          <a:p>
            <a:r>
              <a:rPr lang="en-US" dirty="0"/>
              <a:t>Directions </a:t>
            </a:r>
          </a:p>
          <a:p>
            <a:pPr marL="342900" indent="-342900">
              <a:buAutoNum type="arabicPeriod"/>
            </a:pPr>
            <a:r>
              <a:rPr lang="en-US" dirty="0"/>
              <a:t>Read each of the following questions carefully </a:t>
            </a:r>
          </a:p>
          <a:p>
            <a:pPr marL="342900" indent="-342900">
              <a:buAutoNum type="arabicPeriod"/>
            </a:pPr>
            <a:r>
              <a:rPr lang="en-US" dirty="0"/>
              <a:t>Click on the correct answer</a:t>
            </a:r>
          </a:p>
          <a:p>
            <a:pPr marL="342900" indent="-342900">
              <a:buAutoNum type="arabicPeriod"/>
            </a:pPr>
            <a:r>
              <a:rPr lang="en-US" dirty="0"/>
              <a:t>If you don’t get it right the first time try again by selecting the        icon</a:t>
            </a:r>
          </a:p>
          <a:p>
            <a:pPr marL="342900" indent="-342900">
              <a:buAutoNum type="arabicPeriod"/>
            </a:pPr>
            <a:r>
              <a:rPr lang="en-US" dirty="0"/>
              <a:t>If you answer the question correctly select          to move on to the next question</a:t>
            </a:r>
          </a:p>
        </p:txBody>
      </p:sp>
      <p:sp>
        <p:nvSpPr>
          <p:cNvPr id="3" name="Action Button: Go Back or Previous 2">
            <a:hlinkClick r:id="" action="ppaction://noaction" highlightClick="1"/>
            <a:extLst>
              <a:ext uri="{FF2B5EF4-FFF2-40B4-BE49-F238E27FC236}">
                <a16:creationId xmlns:a16="http://schemas.microsoft.com/office/drawing/2014/main" id="{3B9CCCD5-77A8-40F3-BD33-BD34E88335FE}"/>
              </a:ext>
            </a:extLst>
          </p:cNvPr>
          <p:cNvSpPr/>
          <p:nvPr/>
        </p:nvSpPr>
        <p:spPr>
          <a:xfrm>
            <a:off x="6853382" y="185250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Forward or Next 3">
            <a:hlinkClick r:id="" action="ppaction://noaction" highlightClick="1"/>
            <a:extLst>
              <a:ext uri="{FF2B5EF4-FFF2-40B4-BE49-F238E27FC236}">
                <a16:creationId xmlns:a16="http://schemas.microsoft.com/office/drawing/2014/main" id="{C89D50D2-8902-4803-9C1C-58D8BAD5A63E}"/>
              </a:ext>
            </a:extLst>
          </p:cNvPr>
          <p:cNvSpPr/>
          <p:nvPr/>
        </p:nvSpPr>
        <p:spPr>
          <a:xfrm>
            <a:off x="5107709" y="2151736"/>
            <a:ext cx="341746" cy="3417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highlightClick="1"/>
            <a:extLst>
              <a:ext uri="{FF2B5EF4-FFF2-40B4-BE49-F238E27FC236}">
                <a16:creationId xmlns:a16="http://schemas.microsoft.com/office/drawing/2014/main" id="{1ABB0BE7-8327-4B92-A228-EC87E1C1E262}"/>
              </a:ext>
            </a:extLst>
          </p:cNvPr>
          <p:cNvSpPr/>
          <p:nvPr/>
        </p:nvSpPr>
        <p:spPr>
          <a:xfrm>
            <a:off x="7812786" y="5486696"/>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8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 1</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5</a:t>
            </a:r>
          </a:p>
        </p:txBody>
      </p:sp>
      <p:sp>
        <p:nvSpPr>
          <p:cNvPr id="2" name="TextBox 1">
            <a:extLst>
              <a:ext uri="{FF2B5EF4-FFF2-40B4-BE49-F238E27FC236}">
                <a16:creationId xmlns:a16="http://schemas.microsoft.com/office/drawing/2014/main" id="{CEAF9F55-400C-4045-806B-375127FC6305}"/>
              </a:ext>
            </a:extLst>
          </p:cNvPr>
          <p:cNvSpPr txBox="1"/>
          <p:nvPr/>
        </p:nvSpPr>
        <p:spPr>
          <a:xfrm>
            <a:off x="647064" y="979054"/>
            <a:ext cx="8072063" cy="1200329"/>
          </a:xfrm>
          <a:prstGeom prst="rect">
            <a:avLst/>
          </a:prstGeom>
          <a:noFill/>
        </p:spPr>
        <p:txBody>
          <a:bodyPr wrap="square" rtlCol="0">
            <a:spAutoFit/>
          </a:bodyPr>
          <a:lstStyle/>
          <a:p>
            <a:r>
              <a:rPr lang="en-US" dirty="0"/>
              <a:t>What does LEP stand for?</a:t>
            </a:r>
          </a:p>
          <a:p>
            <a:pPr marL="342900" indent="-342900">
              <a:buFont typeface="+mj-lt"/>
              <a:buAutoNum type="arabicPeriod"/>
            </a:pPr>
            <a:r>
              <a:rPr lang="en-US" dirty="0">
                <a:hlinkClick r:id="rId4" action="ppaction://hlinksldjump"/>
              </a:rPr>
              <a:t>Lime Expensive Program.</a:t>
            </a:r>
            <a:endParaRPr lang="en-US" dirty="0"/>
          </a:p>
          <a:p>
            <a:pPr marL="342900" indent="-342900">
              <a:buFont typeface="+mj-lt"/>
              <a:buAutoNum type="arabicPeriod"/>
            </a:pPr>
            <a:r>
              <a:rPr lang="en-US" dirty="0">
                <a:hlinkClick r:id="rId4" action="ppaction://hlinksldjump"/>
              </a:rPr>
              <a:t>Limited Exception Program</a:t>
            </a:r>
            <a:r>
              <a:rPr lang="en-US" dirty="0"/>
              <a:t>. </a:t>
            </a:r>
          </a:p>
          <a:p>
            <a:pPr marL="342900" indent="-342900">
              <a:buFont typeface="+mj-lt"/>
              <a:buAutoNum type="arabicPeriod"/>
            </a:pPr>
            <a:r>
              <a:rPr lang="en-US" dirty="0">
                <a:hlinkClick r:id="rId5" action="ppaction://hlinksldjump"/>
              </a:rPr>
              <a:t>Limited English Proficiency.</a:t>
            </a:r>
            <a:endParaRPr lang="en-US" dirty="0"/>
          </a:p>
        </p:txBody>
      </p:sp>
    </p:spTree>
    <p:extLst>
      <p:ext uri="{BB962C8B-B14F-4D97-AF65-F5344CB8AC3E}">
        <p14:creationId xmlns:p14="http://schemas.microsoft.com/office/powerpoint/2010/main" val="310420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You’re Right </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8EB30340-F081-4546-9B89-B75D574AE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497" y="771089"/>
            <a:ext cx="5513717" cy="5513717"/>
          </a:xfrm>
          <a:prstGeom prst="rect">
            <a:avLst/>
          </a:prstGeom>
        </p:spPr>
      </p:pic>
      <p:sp>
        <p:nvSpPr>
          <p:cNvPr id="4" name="Action Button: Go Forward or Next 3">
            <a:hlinkClick r:id="rId5" action="ppaction://hlinksldjump" highlightClick="1"/>
            <a:extLst>
              <a:ext uri="{FF2B5EF4-FFF2-40B4-BE49-F238E27FC236}">
                <a16:creationId xmlns:a16="http://schemas.microsoft.com/office/drawing/2014/main" id="{3B3AB6D0-A49E-422D-A27C-DBD3A2B992BF}"/>
              </a:ext>
            </a:extLst>
          </p:cNvPr>
          <p:cNvSpPr/>
          <p:nvPr/>
        </p:nvSpPr>
        <p:spPr>
          <a:xfrm>
            <a:off x="7812786" y="5486696"/>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47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6677661"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Sorry. Try again.</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Action Button: Go Back or Previous 3">
            <a:hlinkClick r:id="rId4" action="ppaction://hlinksldjump" highlightClick="1"/>
            <a:extLst>
              <a:ext uri="{FF2B5EF4-FFF2-40B4-BE49-F238E27FC236}">
                <a16:creationId xmlns:a16="http://schemas.microsoft.com/office/drawing/2014/main" id="{99BC71B8-9D5C-474D-9D69-5AD3DCCB6359}"/>
              </a:ext>
            </a:extLst>
          </p:cNvPr>
          <p:cNvSpPr/>
          <p:nvPr/>
        </p:nvSpPr>
        <p:spPr>
          <a:xfrm>
            <a:off x="647064" y="5509831"/>
            <a:ext cx="832104" cy="832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203B611-65FC-48A0-A047-CEB2FF0C5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303" y="1014671"/>
            <a:ext cx="4745679" cy="4745679"/>
          </a:xfrm>
          <a:prstGeom prst="rect">
            <a:avLst/>
          </a:prstGeom>
        </p:spPr>
      </p:pic>
    </p:spTree>
    <p:extLst>
      <p:ext uri="{BB962C8B-B14F-4D97-AF65-F5344CB8AC3E}">
        <p14:creationId xmlns:p14="http://schemas.microsoft.com/office/powerpoint/2010/main" val="88611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 2 </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5</a:t>
            </a:r>
          </a:p>
        </p:txBody>
      </p:sp>
      <p:sp>
        <p:nvSpPr>
          <p:cNvPr id="2" name="TextBox 1">
            <a:extLst>
              <a:ext uri="{FF2B5EF4-FFF2-40B4-BE49-F238E27FC236}">
                <a16:creationId xmlns:a16="http://schemas.microsoft.com/office/drawing/2014/main" id="{3B01E46B-AE3A-424E-A0D8-F225A9A099CA}"/>
              </a:ext>
            </a:extLst>
          </p:cNvPr>
          <p:cNvSpPr txBox="1"/>
          <p:nvPr/>
        </p:nvSpPr>
        <p:spPr>
          <a:xfrm>
            <a:off x="647064" y="979055"/>
            <a:ext cx="8155191" cy="1477328"/>
          </a:xfrm>
          <a:prstGeom prst="rect">
            <a:avLst/>
          </a:prstGeom>
          <a:noFill/>
        </p:spPr>
        <p:txBody>
          <a:bodyPr wrap="square" rtlCol="0">
            <a:spAutoFit/>
          </a:bodyPr>
          <a:lstStyle/>
          <a:p>
            <a:r>
              <a:rPr lang="en-US" dirty="0"/>
              <a:t>What would be considered a barrier to disabled individuals?</a:t>
            </a:r>
          </a:p>
          <a:p>
            <a:r>
              <a:rPr lang="en-US" dirty="0"/>
              <a:t>1. </a:t>
            </a:r>
            <a:r>
              <a:rPr lang="en-US" dirty="0">
                <a:hlinkClick r:id="rId4" action="ppaction://hlinksldjump"/>
              </a:rPr>
              <a:t>Little to no delays </a:t>
            </a:r>
            <a:endParaRPr lang="en-US" dirty="0"/>
          </a:p>
          <a:p>
            <a:r>
              <a:rPr lang="en-US" dirty="0"/>
              <a:t>2. </a:t>
            </a:r>
            <a:r>
              <a:rPr lang="en-US" dirty="0">
                <a:hlinkClick r:id="rId4" action="ppaction://hlinksldjump"/>
              </a:rPr>
              <a:t>Full participation in programs </a:t>
            </a:r>
            <a:endParaRPr lang="en-US" dirty="0"/>
          </a:p>
          <a:p>
            <a:r>
              <a:rPr lang="en-US" dirty="0"/>
              <a:t>3. </a:t>
            </a:r>
            <a:r>
              <a:rPr lang="en-US" dirty="0">
                <a:hlinkClick r:id="rId5" action="ppaction://hlinksldjump"/>
              </a:rPr>
              <a:t>Inaccessible facility </a:t>
            </a:r>
          </a:p>
          <a:p>
            <a:r>
              <a:rPr lang="en-US" dirty="0">
                <a:hlinkClick r:id="rId5" action="ppaction://hlinksldjump"/>
              </a:rPr>
              <a:t>  </a:t>
            </a:r>
            <a:endParaRPr lang="en-US" dirty="0"/>
          </a:p>
        </p:txBody>
      </p:sp>
    </p:spTree>
    <p:extLst>
      <p:ext uri="{BB962C8B-B14F-4D97-AF65-F5344CB8AC3E}">
        <p14:creationId xmlns:p14="http://schemas.microsoft.com/office/powerpoint/2010/main" val="55536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7" name="Straight Connector 6"/>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You’re Right </a:t>
            </a:r>
          </a:p>
        </p:txBody>
      </p:sp>
      <p:sp>
        <p:nvSpPr>
          <p:cNvPr id="22" name="Rectangle 2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A63C8B6D-FF71-4596-9CAF-A1B361E4D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497" y="771089"/>
            <a:ext cx="5513717" cy="5513717"/>
          </a:xfrm>
          <a:prstGeom prst="rect">
            <a:avLst/>
          </a:prstGeom>
        </p:spPr>
      </p:pic>
      <p:sp>
        <p:nvSpPr>
          <p:cNvPr id="2" name="Action Button: Go Forward or Next 1">
            <a:hlinkClick r:id="rId5" action="ppaction://hlinksldjump" highlightClick="1"/>
            <a:extLst>
              <a:ext uri="{FF2B5EF4-FFF2-40B4-BE49-F238E27FC236}">
                <a16:creationId xmlns:a16="http://schemas.microsoft.com/office/drawing/2014/main" id="{691D1460-5356-488B-B0FC-C2B273AD758C}"/>
              </a:ext>
            </a:extLst>
          </p:cNvPr>
          <p:cNvSpPr/>
          <p:nvPr/>
        </p:nvSpPr>
        <p:spPr>
          <a:xfrm>
            <a:off x="7812786" y="5517285"/>
            <a:ext cx="832104" cy="832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149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WikiEditForm</Display>
  <Edit>WikiEditForm</Edit>
  <New>WikiEditForm</New>
</FormTemplates>
</file>

<file path=customXml/itemProps1.xml><?xml version="1.0" encoding="utf-8"?>
<ds:datastoreItem xmlns:ds="http://schemas.openxmlformats.org/officeDocument/2006/customXml" ds:itemID="{8B65676E-68EC-4376-A9DA-C9C1BFC398AD}">
  <ds:schemaRefs>
    <ds:schemaRef ds:uri="http://schemas.microsoft.com/office/2006/documentManagement/types"/>
    <ds:schemaRef ds:uri="http://purl.org/dc/terms/"/>
    <ds:schemaRef ds:uri="http://www.w3.org/XML/1998/namespace"/>
    <ds:schemaRef ds:uri="http://purl.org/dc/dcmitype/"/>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BF122-F6D0-4DBB-A308-B45B34B589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DEO2015</Template>
  <TotalTime>9378</TotalTime>
  <Words>302</Words>
  <Application>Microsoft Office PowerPoint</Application>
  <PresentationFormat>On-screen Show (4:3)</PresentationFormat>
  <Paragraphs>64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HelveticaNeueLT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Caban, Samantha</cp:lastModifiedBy>
  <cp:revision>241</cp:revision>
  <cp:lastPrinted>2016-07-01T15:20:50Z</cp:lastPrinted>
  <dcterms:created xsi:type="dcterms:W3CDTF">2016-01-18T02:17:17Z</dcterms:created>
  <dcterms:modified xsi:type="dcterms:W3CDTF">2021-03-02T19:52:08Z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